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9" r:id="rId3"/>
    <p:sldId id="261" r:id="rId4"/>
    <p:sldId id="269" r:id="rId5"/>
    <p:sldId id="267" r:id="rId6"/>
    <p:sldId id="286" r:id="rId7"/>
    <p:sldId id="260" r:id="rId8"/>
    <p:sldId id="268" r:id="rId9"/>
    <p:sldId id="308" r:id="rId10"/>
    <p:sldId id="263" r:id="rId11"/>
    <p:sldId id="283" r:id="rId12"/>
    <p:sldId id="309" r:id="rId13"/>
    <p:sldId id="310" r:id="rId14"/>
    <p:sldId id="271" r:id="rId15"/>
    <p:sldId id="274" r:id="rId16"/>
    <p:sldId id="294" r:id="rId17"/>
    <p:sldId id="292" r:id="rId18"/>
    <p:sldId id="288" r:id="rId19"/>
    <p:sldId id="289" r:id="rId20"/>
    <p:sldId id="290" r:id="rId21"/>
    <p:sldId id="291" r:id="rId22"/>
    <p:sldId id="273" r:id="rId23"/>
    <p:sldId id="275" r:id="rId24"/>
    <p:sldId id="276" r:id="rId25"/>
    <p:sldId id="277" r:id="rId26"/>
    <p:sldId id="278" r:id="rId27"/>
    <p:sldId id="280" r:id="rId28"/>
    <p:sldId id="272" r:id="rId29"/>
    <p:sldId id="297" r:id="rId30"/>
    <p:sldId id="281" r:id="rId31"/>
    <p:sldId id="299" r:id="rId32"/>
    <p:sldId id="300" r:id="rId33"/>
    <p:sldId id="301" r:id="rId34"/>
    <p:sldId id="302" r:id="rId35"/>
    <p:sldId id="303" r:id="rId36"/>
    <p:sldId id="282" r:id="rId37"/>
    <p:sldId id="279" r:id="rId38"/>
    <p:sldId id="298" r:id="rId39"/>
    <p:sldId id="296" r:id="rId40"/>
    <p:sldId id="305" r:id="rId41"/>
    <p:sldId id="306" r:id="rId42"/>
    <p:sldId id="307" r:id="rId43"/>
    <p:sldId id="257" r:id="rId4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8ADB69-DF88-C76A-CE9B-770CE9D08857}" v="1" dt="2024-04-16T09:36:42.8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643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1DD9F8-5CB7-4375-8B07-C2F172534E21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</dgm:pt>
    <dgm:pt modelId="{85B773AA-C2DB-40BC-BCD7-E2F4FB58FB89}">
      <dgm:prSet phldrT="[Text]"/>
      <dgm:spPr/>
      <dgm:t>
        <a:bodyPr/>
        <a:lstStyle/>
        <a:p>
          <a:r>
            <a:rPr lang="sl-SI" dirty="0"/>
            <a:t>Področni</a:t>
          </a:r>
          <a:endParaRPr lang="en-US" dirty="0"/>
        </a:p>
      </dgm:t>
    </dgm:pt>
    <dgm:pt modelId="{C36CC326-C364-4B83-AC3C-EEE2A0CD53A1}" type="parTrans" cxnId="{F0F79C1D-1019-4789-970C-794ED037940D}">
      <dgm:prSet/>
      <dgm:spPr/>
      <dgm:t>
        <a:bodyPr/>
        <a:lstStyle/>
        <a:p>
          <a:endParaRPr lang="en-US"/>
        </a:p>
      </dgm:t>
    </dgm:pt>
    <dgm:pt modelId="{C3F9D7D2-93F7-4BAB-BCFD-47C7AB5397AA}" type="sibTrans" cxnId="{F0F79C1D-1019-4789-970C-794ED037940D}">
      <dgm:prSet/>
      <dgm:spPr/>
      <dgm:t>
        <a:bodyPr/>
        <a:lstStyle/>
        <a:p>
          <a:endParaRPr lang="en-US"/>
        </a:p>
      </dgm:t>
    </dgm:pt>
    <dgm:pt modelId="{D11F8DBF-0CC4-4D04-BAFF-72C261D9BEAC}">
      <dgm:prSet phldrT="[Text]"/>
      <dgm:spPr/>
      <dgm:t>
        <a:bodyPr/>
        <a:lstStyle/>
        <a:p>
          <a:r>
            <a:rPr lang="sl-SI" dirty="0"/>
            <a:t>Institucionalni</a:t>
          </a:r>
          <a:endParaRPr lang="en-US" dirty="0"/>
        </a:p>
      </dgm:t>
    </dgm:pt>
    <dgm:pt modelId="{3976512D-B110-490B-BD6B-70A57B328038}" type="parTrans" cxnId="{8D865D49-FB16-4363-BF73-D9CD5ECB838F}">
      <dgm:prSet/>
      <dgm:spPr/>
      <dgm:t>
        <a:bodyPr/>
        <a:lstStyle/>
        <a:p>
          <a:endParaRPr lang="en-US"/>
        </a:p>
      </dgm:t>
    </dgm:pt>
    <dgm:pt modelId="{533A2E1F-6476-446B-BC50-274072F2A513}" type="sibTrans" cxnId="{8D865D49-FB16-4363-BF73-D9CD5ECB838F}">
      <dgm:prSet/>
      <dgm:spPr/>
      <dgm:t>
        <a:bodyPr/>
        <a:lstStyle/>
        <a:p>
          <a:endParaRPr lang="en-US"/>
        </a:p>
      </dgm:t>
    </dgm:pt>
    <dgm:pt modelId="{B5FEDF3E-E9B4-4CE9-888F-9642FFA63491}">
      <dgm:prSet phldrT="[Text]"/>
      <dgm:spPr/>
      <dgm:t>
        <a:bodyPr/>
        <a:lstStyle/>
        <a:p>
          <a:r>
            <a:rPr lang="sl-SI" dirty="0"/>
            <a:t>Splošni </a:t>
          </a:r>
          <a:r>
            <a:rPr lang="sl-SI" dirty="0" err="1"/>
            <a:t>repozitoriji</a:t>
          </a:r>
          <a:endParaRPr lang="en-US" dirty="0"/>
        </a:p>
      </dgm:t>
    </dgm:pt>
    <dgm:pt modelId="{14D3F6DF-0E96-4C38-BC03-195720129D9B}" type="parTrans" cxnId="{80F9CE97-8A19-4D71-AC09-BE1359B45D93}">
      <dgm:prSet/>
      <dgm:spPr/>
      <dgm:t>
        <a:bodyPr/>
        <a:lstStyle/>
        <a:p>
          <a:endParaRPr lang="en-US"/>
        </a:p>
      </dgm:t>
    </dgm:pt>
    <dgm:pt modelId="{FA4144D9-8EC7-425B-B2E3-96DCCDB828AE}" type="sibTrans" cxnId="{80F9CE97-8A19-4D71-AC09-BE1359B45D93}">
      <dgm:prSet/>
      <dgm:spPr/>
      <dgm:t>
        <a:bodyPr/>
        <a:lstStyle/>
        <a:p>
          <a:endParaRPr lang="en-US"/>
        </a:p>
      </dgm:t>
    </dgm:pt>
    <dgm:pt modelId="{7852DE85-45DF-4133-A258-F940546C36C3}" type="pres">
      <dgm:prSet presAssocID="{E51DD9F8-5CB7-4375-8B07-C2F172534E21}" presName="Name0" presStyleCnt="0">
        <dgm:presLayoutVars>
          <dgm:dir/>
          <dgm:animLvl val="lvl"/>
          <dgm:resizeHandles val="exact"/>
        </dgm:presLayoutVars>
      </dgm:prSet>
      <dgm:spPr/>
    </dgm:pt>
    <dgm:pt modelId="{A212C57B-D4A8-43FC-AC97-AE4DD26581BD}" type="pres">
      <dgm:prSet presAssocID="{85B773AA-C2DB-40BC-BCD7-E2F4FB58FB89}" presName="Name8" presStyleCnt="0"/>
      <dgm:spPr/>
    </dgm:pt>
    <dgm:pt modelId="{8DF7214B-50AE-4CAE-965A-6175ECB962C3}" type="pres">
      <dgm:prSet presAssocID="{85B773AA-C2DB-40BC-BCD7-E2F4FB58FB89}" presName="level" presStyleLbl="node1" presStyleIdx="0" presStyleCnt="3">
        <dgm:presLayoutVars>
          <dgm:chMax val="1"/>
          <dgm:bulletEnabled val="1"/>
        </dgm:presLayoutVars>
      </dgm:prSet>
      <dgm:spPr/>
    </dgm:pt>
    <dgm:pt modelId="{7BCA4FF8-DAFB-4496-A5D5-23984C8874E5}" type="pres">
      <dgm:prSet presAssocID="{85B773AA-C2DB-40BC-BCD7-E2F4FB58FB8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9A8F338-5746-42D4-9356-B19908438E72}" type="pres">
      <dgm:prSet presAssocID="{D11F8DBF-0CC4-4D04-BAFF-72C261D9BEAC}" presName="Name8" presStyleCnt="0"/>
      <dgm:spPr/>
    </dgm:pt>
    <dgm:pt modelId="{070AFAEA-3D6B-4E7A-9984-682563E0D1D3}" type="pres">
      <dgm:prSet presAssocID="{D11F8DBF-0CC4-4D04-BAFF-72C261D9BEAC}" presName="level" presStyleLbl="node1" presStyleIdx="1" presStyleCnt="3">
        <dgm:presLayoutVars>
          <dgm:chMax val="1"/>
          <dgm:bulletEnabled val="1"/>
        </dgm:presLayoutVars>
      </dgm:prSet>
      <dgm:spPr/>
    </dgm:pt>
    <dgm:pt modelId="{E19DC6FC-7439-4B52-B01F-4B5F3F287E10}" type="pres">
      <dgm:prSet presAssocID="{D11F8DBF-0CC4-4D04-BAFF-72C261D9BEA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E2E4061-646A-4E29-8ED4-2C1102438E82}" type="pres">
      <dgm:prSet presAssocID="{B5FEDF3E-E9B4-4CE9-888F-9642FFA63491}" presName="Name8" presStyleCnt="0"/>
      <dgm:spPr/>
    </dgm:pt>
    <dgm:pt modelId="{20B1EABE-4D15-4DAC-B6D3-896D2965F29C}" type="pres">
      <dgm:prSet presAssocID="{B5FEDF3E-E9B4-4CE9-888F-9642FFA63491}" presName="level" presStyleLbl="node1" presStyleIdx="2" presStyleCnt="3">
        <dgm:presLayoutVars>
          <dgm:chMax val="1"/>
          <dgm:bulletEnabled val="1"/>
        </dgm:presLayoutVars>
      </dgm:prSet>
      <dgm:spPr/>
    </dgm:pt>
    <dgm:pt modelId="{B5C50B04-F8A4-4F07-B526-8218698A8945}" type="pres">
      <dgm:prSet presAssocID="{B5FEDF3E-E9B4-4CE9-888F-9642FFA63491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56FA600C-8C17-4B73-9213-4F34744D36AA}" type="presOf" srcId="{B5FEDF3E-E9B4-4CE9-888F-9642FFA63491}" destId="{20B1EABE-4D15-4DAC-B6D3-896D2965F29C}" srcOrd="0" destOrd="0" presId="urn:microsoft.com/office/officeart/2005/8/layout/pyramid1"/>
    <dgm:cxn modelId="{ED4D0A16-6C28-4B5A-882A-4705007BE212}" type="presOf" srcId="{D11F8DBF-0CC4-4D04-BAFF-72C261D9BEAC}" destId="{E19DC6FC-7439-4B52-B01F-4B5F3F287E10}" srcOrd="1" destOrd="0" presId="urn:microsoft.com/office/officeart/2005/8/layout/pyramid1"/>
    <dgm:cxn modelId="{F0F79C1D-1019-4789-970C-794ED037940D}" srcId="{E51DD9F8-5CB7-4375-8B07-C2F172534E21}" destId="{85B773AA-C2DB-40BC-BCD7-E2F4FB58FB89}" srcOrd="0" destOrd="0" parTransId="{C36CC326-C364-4B83-AC3C-EEE2A0CD53A1}" sibTransId="{C3F9D7D2-93F7-4BAB-BCFD-47C7AB5397AA}"/>
    <dgm:cxn modelId="{FFEDED30-637B-45D4-849A-6381A2F868AA}" type="presOf" srcId="{85B773AA-C2DB-40BC-BCD7-E2F4FB58FB89}" destId="{8DF7214B-50AE-4CAE-965A-6175ECB962C3}" srcOrd="0" destOrd="0" presId="urn:microsoft.com/office/officeart/2005/8/layout/pyramid1"/>
    <dgm:cxn modelId="{8D865D49-FB16-4363-BF73-D9CD5ECB838F}" srcId="{E51DD9F8-5CB7-4375-8B07-C2F172534E21}" destId="{D11F8DBF-0CC4-4D04-BAFF-72C261D9BEAC}" srcOrd="1" destOrd="0" parTransId="{3976512D-B110-490B-BD6B-70A57B328038}" sibTransId="{533A2E1F-6476-446B-BC50-274072F2A513}"/>
    <dgm:cxn modelId="{44676854-6194-4A31-9DC2-B5D611F27477}" type="presOf" srcId="{B5FEDF3E-E9B4-4CE9-888F-9642FFA63491}" destId="{B5C50B04-F8A4-4F07-B526-8218698A8945}" srcOrd="1" destOrd="0" presId="urn:microsoft.com/office/officeart/2005/8/layout/pyramid1"/>
    <dgm:cxn modelId="{80F9CE97-8A19-4D71-AC09-BE1359B45D93}" srcId="{E51DD9F8-5CB7-4375-8B07-C2F172534E21}" destId="{B5FEDF3E-E9B4-4CE9-888F-9642FFA63491}" srcOrd="2" destOrd="0" parTransId="{14D3F6DF-0E96-4C38-BC03-195720129D9B}" sibTransId="{FA4144D9-8EC7-425B-B2E3-96DCCDB828AE}"/>
    <dgm:cxn modelId="{B162FB9E-83A4-40F4-82CD-171F8171F1E4}" type="presOf" srcId="{85B773AA-C2DB-40BC-BCD7-E2F4FB58FB89}" destId="{7BCA4FF8-DAFB-4496-A5D5-23984C8874E5}" srcOrd="1" destOrd="0" presId="urn:microsoft.com/office/officeart/2005/8/layout/pyramid1"/>
    <dgm:cxn modelId="{FB8C3AB5-60DB-4EBD-A676-D35D75D83182}" type="presOf" srcId="{E51DD9F8-5CB7-4375-8B07-C2F172534E21}" destId="{7852DE85-45DF-4133-A258-F940546C36C3}" srcOrd="0" destOrd="0" presId="urn:microsoft.com/office/officeart/2005/8/layout/pyramid1"/>
    <dgm:cxn modelId="{842DABDB-53C4-48BE-96CD-7DCEAABE62FD}" type="presOf" srcId="{D11F8DBF-0CC4-4D04-BAFF-72C261D9BEAC}" destId="{070AFAEA-3D6B-4E7A-9984-682563E0D1D3}" srcOrd="0" destOrd="0" presId="urn:microsoft.com/office/officeart/2005/8/layout/pyramid1"/>
    <dgm:cxn modelId="{4FFB32CD-AC3C-47CE-B62F-D7900B4ECD65}" type="presParOf" srcId="{7852DE85-45DF-4133-A258-F940546C36C3}" destId="{A212C57B-D4A8-43FC-AC97-AE4DD26581BD}" srcOrd="0" destOrd="0" presId="urn:microsoft.com/office/officeart/2005/8/layout/pyramid1"/>
    <dgm:cxn modelId="{9C0BB77E-6A9F-4448-A41B-84EB9044E43D}" type="presParOf" srcId="{A212C57B-D4A8-43FC-AC97-AE4DD26581BD}" destId="{8DF7214B-50AE-4CAE-965A-6175ECB962C3}" srcOrd="0" destOrd="0" presId="urn:microsoft.com/office/officeart/2005/8/layout/pyramid1"/>
    <dgm:cxn modelId="{7064C301-E267-4C13-8E74-F58BC153BAEB}" type="presParOf" srcId="{A212C57B-D4A8-43FC-AC97-AE4DD26581BD}" destId="{7BCA4FF8-DAFB-4496-A5D5-23984C8874E5}" srcOrd="1" destOrd="0" presId="urn:microsoft.com/office/officeart/2005/8/layout/pyramid1"/>
    <dgm:cxn modelId="{74EFFDB5-04F4-403E-953C-4D8C80AE8CF9}" type="presParOf" srcId="{7852DE85-45DF-4133-A258-F940546C36C3}" destId="{39A8F338-5746-42D4-9356-B19908438E72}" srcOrd="1" destOrd="0" presId="urn:microsoft.com/office/officeart/2005/8/layout/pyramid1"/>
    <dgm:cxn modelId="{3C3E9F6F-CB87-4ADF-8A05-1A295D266948}" type="presParOf" srcId="{39A8F338-5746-42D4-9356-B19908438E72}" destId="{070AFAEA-3D6B-4E7A-9984-682563E0D1D3}" srcOrd="0" destOrd="0" presId="urn:microsoft.com/office/officeart/2005/8/layout/pyramid1"/>
    <dgm:cxn modelId="{62E2E741-A10B-4D70-9A62-97C806E0A062}" type="presParOf" srcId="{39A8F338-5746-42D4-9356-B19908438E72}" destId="{E19DC6FC-7439-4B52-B01F-4B5F3F287E10}" srcOrd="1" destOrd="0" presId="urn:microsoft.com/office/officeart/2005/8/layout/pyramid1"/>
    <dgm:cxn modelId="{7F4D2930-C42D-4866-8BC4-4A811BC3B20E}" type="presParOf" srcId="{7852DE85-45DF-4133-A258-F940546C36C3}" destId="{DE2E4061-646A-4E29-8ED4-2C1102438E82}" srcOrd="2" destOrd="0" presId="urn:microsoft.com/office/officeart/2005/8/layout/pyramid1"/>
    <dgm:cxn modelId="{E970CDB9-952B-4ECB-B048-8FA0A2307203}" type="presParOf" srcId="{DE2E4061-646A-4E29-8ED4-2C1102438E82}" destId="{20B1EABE-4D15-4DAC-B6D3-896D2965F29C}" srcOrd="0" destOrd="0" presId="urn:microsoft.com/office/officeart/2005/8/layout/pyramid1"/>
    <dgm:cxn modelId="{3E5E8552-E1E9-4DAF-8A49-9FAF2C150393}" type="presParOf" srcId="{DE2E4061-646A-4E29-8ED4-2C1102438E82}" destId="{B5C50B04-F8A4-4F07-B526-8218698A894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F7214B-50AE-4CAE-965A-6175ECB962C3}">
      <dsp:nvSpPr>
        <dsp:cNvPr id="0" name=""/>
        <dsp:cNvSpPr/>
      </dsp:nvSpPr>
      <dsp:spPr>
        <a:xfrm>
          <a:off x="3720041" y="0"/>
          <a:ext cx="3720041" cy="1591204"/>
        </a:xfrm>
        <a:prstGeom prst="trapezoid">
          <a:avLst>
            <a:gd name="adj" fmla="val 11689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6300" kern="1200" dirty="0"/>
            <a:t>Področni</a:t>
          </a:r>
          <a:endParaRPr lang="en-US" sz="6300" kern="1200" dirty="0"/>
        </a:p>
      </dsp:txBody>
      <dsp:txXfrm>
        <a:off x="3720041" y="0"/>
        <a:ext cx="3720041" cy="1591204"/>
      </dsp:txXfrm>
    </dsp:sp>
    <dsp:sp modelId="{070AFAEA-3D6B-4E7A-9984-682563E0D1D3}">
      <dsp:nvSpPr>
        <dsp:cNvPr id="0" name=""/>
        <dsp:cNvSpPr/>
      </dsp:nvSpPr>
      <dsp:spPr>
        <a:xfrm>
          <a:off x="1860020" y="1591204"/>
          <a:ext cx="7440083" cy="1591204"/>
        </a:xfrm>
        <a:prstGeom prst="trapezoid">
          <a:avLst>
            <a:gd name="adj" fmla="val 116894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6300" kern="1200" dirty="0"/>
            <a:t>Institucionalni</a:t>
          </a:r>
          <a:endParaRPr lang="en-US" sz="6300" kern="1200" dirty="0"/>
        </a:p>
      </dsp:txBody>
      <dsp:txXfrm>
        <a:off x="3162035" y="1591204"/>
        <a:ext cx="4836054" cy="1591204"/>
      </dsp:txXfrm>
    </dsp:sp>
    <dsp:sp modelId="{20B1EABE-4D15-4DAC-B6D3-896D2965F29C}">
      <dsp:nvSpPr>
        <dsp:cNvPr id="0" name=""/>
        <dsp:cNvSpPr/>
      </dsp:nvSpPr>
      <dsp:spPr>
        <a:xfrm>
          <a:off x="0" y="3182408"/>
          <a:ext cx="11160125" cy="1591204"/>
        </a:xfrm>
        <a:prstGeom prst="trapezoid">
          <a:avLst>
            <a:gd name="adj" fmla="val 116894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6300" kern="1200" dirty="0"/>
            <a:t>Splošni </a:t>
          </a:r>
          <a:r>
            <a:rPr lang="sl-SI" sz="6300" kern="1200" dirty="0" err="1"/>
            <a:t>repozitoriji</a:t>
          </a:r>
          <a:endParaRPr lang="en-US" sz="6300" kern="1200" dirty="0"/>
        </a:p>
      </dsp:txBody>
      <dsp:txXfrm>
        <a:off x="1953021" y="3182408"/>
        <a:ext cx="7254081" cy="1591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715FA-FA99-478F-BE1B-D1141A8DB078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03044-2EA4-4679-9A74-37795D7BE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3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c6a4f475f1_0_8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2c6a4f475f1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883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3015DE-0B6A-4359-812D-714F1AA52190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543818" y="339529"/>
            <a:ext cx="9144000" cy="2054931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6600"/>
            </a:lvl1pPr>
          </a:lstStyle>
          <a:p>
            <a:pPr lvl="0"/>
            <a:r>
              <a:rPr lang="sl-SI"/>
              <a:t>Naslov predavanja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3FFA1B1-761E-455F-85C3-BD95F8B5C941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543818" y="2580909"/>
            <a:ext cx="6541137" cy="946880"/>
          </a:xfrm>
        </p:spPr>
        <p:txBody>
          <a:bodyPr anchor="t" anchorCtr="0">
            <a:normAutofit/>
          </a:bodyPr>
          <a:lstStyle>
            <a:lvl1pPr marL="0" indent="0" algn="l" defTabSz="914400" rtl="0" eaLnBrk="1" latinLnBrk="0" hangingPunct="1">
              <a:buNone/>
              <a:defRPr lang="sl-SI" sz="2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l-SI"/>
              <a:t>Podnaslov predavanja</a:t>
            </a:r>
          </a:p>
        </p:txBody>
      </p:sp>
      <p:pic>
        <p:nvPicPr>
          <p:cNvPr id="7" name="Picture 6" descr="A grey and black sign with a person in a circle&#10;&#10;Description automatically generated">
            <a:extLst>
              <a:ext uri="{FF2B5EF4-FFF2-40B4-BE49-F238E27FC236}">
                <a16:creationId xmlns:a16="http://schemas.microsoft.com/office/drawing/2014/main" id="{3A16BFCE-24A2-2E5B-74D7-23ED44FB3E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2811" y="5432430"/>
            <a:ext cx="1249752" cy="4324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D529B53-E4B7-DECD-B462-0CB8E3F12F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3818" y="3677441"/>
            <a:ext cx="6540500" cy="8143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sl-SI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l-SI"/>
              <a:t>Ciljna publika in datum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E72EF10-3963-85CE-5D1B-6F762848E2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4512" y="4641481"/>
            <a:ext cx="11251247" cy="790944"/>
          </a:xfrm>
        </p:spPr>
        <p:txBody>
          <a:bodyPr>
            <a:normAutofit/>
          </a:bodyPr>
          <a:lstStyle>
            <a:lvl1pPr marL="0" indent="0">
              <a:buNone/>
              <a:defRPr lang="sl-SI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l-SI"/>
              <a:t>Avtor, ustanova</a:t>
            </a:r>
          </a:p>
        </p:txBody>
      </p:sp>
    </p:spTree>
    <p:extLst>
      <p:ext uri="{BB962C8B-B14F-4D97-AF65-F5344CB8AC3E}">
        <p14:creationId xmlns:p14="http://schemas.microsoft.com/office/powerpoint/2010/main" val="278831401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a prosojni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10" descr="Slika, ki vsebuje besede risanje&#10;&#10;Opis je samodejno ustvarjen">
            <a:extLst>
              <a:ext uri="{FF2B5EF4-FFF2-40B4-BE49-F238E27FC236}">
                <a16:creationId xmlns:a16="http://schemas.microsoft.com/office/drawing/2014/main" id="{204ACE0E-3059-CDA9-50A5-856EF51D3BF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3" r="22131"/>
          <a:stretch/>
        </p:blipFill>
        <p:spPr>
          <a:xfrm>
            <a:off x="5233087" y="0"/>
            <a:ext cx="6958914" cy="5184456"/>
          </a:xfrm>
          <a:prstGeom prst="rect">
            <a:avLst/>
          </a:prstGeom>
        </p:spPr>
      </p:pic>
      <p:pic>
        <p:nvPicPr>
          <p:cNvPr id="5" name="Slika 8">
            <a:extLst>
              <a:ext uri="{FF2B5EF4-FFF2-40B4-BE49-F238E27FC236}">
                <a16:creationId xmlns:a16="http://schemas.microsoft.com/office/drawing/2014/main" id="{513EDDCD-9F91-AAB2-F992-C44D2DF757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562" y="5238369"/>
            <a:ext cx="10009549" cy="1114396"/>
          </a:xfrm>
          <a:prstGeom prst="rect">
            <a:avLst/>
          </a:prstGeom>
        </p:spPr>
      </p:pic>
      <p:pic>
        <p:nvPicPr>
          <p:cNvPr id="6" name="Slika 12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3E681E80-B028-61CB-1B4C-1C5F931804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2" y="706065"/>
            <a:ext cx="2468880" cy="713232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C973A8E9-ACF1-6902-26BE-51471E72CA3C}"/>
              </a:ext>
            </a:extLst>
          </p:cNvPr>
          <p:cNvSpPr txBox="1"/>
          <p:nvPr userDrawn="1"/>
        </p:nvSpPr>
        <p:spPr>
          <a:xfrm>
            <a:off x="395416" y="1637271"/>
            <a:ext cx="38614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50" b="1">
                <a:solidFill>
                  <a:schemeClr val="tx2">
                    <a:lumMod val="75000"/>
                  </a:schemeClr>
                </a:solidFill>
              </a:rPr>
              <a:t>Centralna tehniška knjižnica Univerze v Ljubljani</a:t>
            </a:r>
            <a:endParaRPr lang="sl-SI" sz="105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l-SI" sz="1050" b="1" i="1">
                <a:solidFill>
                  <a:schemeClr val="tx2">
                    <a:lumMod val="75000"/>
                  </a:schemeClr>
                </a:solidFill>
              </a:rPr>
              <a:t>Central </a:t>
            </a:r>
            <a:r>
              <a:rPr lang="sl-SI" sz="1050" b="1" i="1" err="1">
                <a:solidFill>
                  <a:schemeClr val="tx2">
                    <a:lumMod val="75000"/>
                  </a:schemeClr>
                </a:solidFill>
              </a:rPr>
              <a:t>Technical</a:t>
            </a:r>
            <a:r>
              <a:rPr lang="sl-SI" sz="1050" b="1" i="1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l-SI" sz="1050" b="1" i="1" err="1">
                <a:solidFill>
                  <a:schemeClr val="tx2">
                    <a:lumMod val="75000"/>
                  </a:schemeClr>
                </a:solidFill>
              </a:rPr>
              <a:t>Library</a:t>
            </a:r>
            <a:r>
              <a:rPr lang="sl-SI" sz="1050" b="1" i="1">
                <a:solidFill>
                  <a:schemeClr val="tx2">
                    <a:lumMod val="75000"/>
                  </a:schemeClr>
                </a:solidFill>
              </a:rPr>
              <a:t> at </a:t>
            </a:r>
            <a:r>
              <a:rPr lang="sl-SI" sz="1050" b="1" i="1" err="1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sl-SI" sz="1050" b="1" i="1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l-SI" sz="1050" b="1" i="1" err="1">
                <a:solidFill>
                  <a:schemeClr val="tx2">
                    <a:lumMod val="75000"/>
                  </a:schemeClr>
                </a:solidFill>
              </a:rPr>
              <a:t>University</a:t>
            </a:r>
            <a:r>
              <a:rPr lang="sl-SI" sz="1050" b="1" i="1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l-SI" sz="1050" b="1" i="1" err="1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sl-SI" sz="1050" b="1" i="1">
                <a:solidFill>
                  <a:schemeClr val="tx2">
                    <a:lumMod val="75000"/>
                  </a:schemeClr>
                </a:solidFill>
              </a:rPr>
              <a:t> Ljubljana</a:t>
            </a:r>
            <a:endParaRPr lang="sl-SI" sz="105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l-SI" sz="1050">
                <a:solidFill>
                  <a:schemeClr val="tx2">
                    <a:lumMod val="75000"/>
                  </a:schemeClr>
                </a:solidFill>
              </a:rPr>
              <a:t>Trg republike 3, SI-1000 Ljubljana</a:t>
            </a:r>
          </a:p>
          <a:p>
            <a:r>
              <a:rPr lang="sl-SI" sz="1050">
                <a:solidFill>
                  <a:schemeClr val="tx2">
                    <a:lumMod val="75000"/>
                  </a:schemeClr>
                </a:solidFill>
              </a:rPr>
              <a:t>Slovenija / </a:t>
            </a:r>
            <a:r>
              <a:rPr lang="sl-SI" sz="1050" i="1" err="1">
                <a:solidFill>
                  <a:schemeClr val="tx2">
                    <a:lumMod val="75000"/>
                  </a:schemeClr>
                </a:solidFill>
              </a:rPr>
              <a:t>Slovenia</a:t>
            </a:r>
            <a:endParaRPr lang="sl-SI" sz="105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C38B56F-8294-E718-0111-7E3FB3EC41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525" y="3428999"/>
            <a:ext cx="3477420" cy="180936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lang="sl-SI" altLang="sl-SI" sz="1200" b="0" dirty="0" smtClean="0"/>
            </a:lvl1pPr>
          </a:lstStyle>
          <a:p>
            <a:pPr lvl="0"/>
            <a:r>
              <a:rPr lang="sl-SI"/>
              <a:t>Ime in priimek</a:t>
            </a:r>
          </a:p>
          <a:p>
            <a:pPr lvl="0"/>
            <a:r>
              <a:rPr lang="sl-SI"/>
              <a:t>Ime in priimek</a:t>
            </a:r>
          </a:p>
          <a:p>
            <a:pPr lvl="0"/>
            <a:r>
              <a:rPr lang="sl-SI"/>
              <a:t>Ime in priimek</a:t>
            </a:r>
          </a:p>
          <a:p>
            <a:pPr lvl="0"/>
            <a:r>
              <a:rPr lang="sl-SI"/>
              <a:t>Ime in priimek</a:t>
            </a:r>
          </a:p>
          <a:p>
            <a:pPr lvl="0"/>
            <a:endParaRPr lang="sl-SI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5EFE4D1-F783-3D56-980B-3249A06B3E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6732" y="3105531"/>
            <a:ext cx="3478213" cy="2965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l-SI"/>
              <a:t>Zahvala:</a:t>
            </a:r>
          </a:p>
        </p:txBody>
      </p:sp>
    </p:spTree>
    <p:extLst>
      <p:ext uri="{BB962C8B-B14F-4D97-AF65-F5344CB8AC3E}">
        <p14:creationId xmlns:p14="http://schemas.microsoft.com/office/powerpoint/2010/main" val="397627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686450-8FDB-4C58-A6C2-FE19DA0D5B3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D1BB774-C9DD-477C-8C53-849B6ABD575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286722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E3755000-2520-4BA9-8D93-D3E354E43D94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898" y="1112520"/>
            <a:ext cx="2628899" cy="5620702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98FF454-37FA-46C2-9824-D845E464EE3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1112520"/>
            <a:ext cx="7734296" cy="562007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41732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6CF85C-EEE3-47CC-8CBE-00AF9F96B6E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38202" y="1078860"/>
            <a:ext cx="11160000" cy="611828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633A5AD-F352-44FD-AE74-7203961DF29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2" y="1825626"/>
            <a:ext cx="11160000" cy="477329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01788873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E54183-9CD4-4062-B57D-617AE26F4B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067F894-40D7-43DB-9053-AA67169B86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>
            <a:normAutofit/>
          </a:bodyPr>
          <a:lstStyle>
            <a:lvl1pPr marL="0" indent="0">
              <a:buNone/>
              <a:defRPr lang="sl-SI" sz="35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+mn-ea"/>
                <a:cs typeface="+mn-cs"/>
              </a:defRPr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4037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DFEF52-04EF-46E3-8445-9939C429C33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1FC91AD-32FC-4E39-837E-24B8763B3D3E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838203" y="1825626"/>
            <a:ext cx="5181603" cy="475043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Prva raven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7448A1A-8B33-48C3-920D-DB46DCEB9749}"/>
              </a:ext>
            </a:extLst>
          </p:cNvPr>
          <p:cNvSpPr txBox="1">
            <a:spLocks noGrp="1"/>
          </p:cNvSpPr>
          <p:nvPr>
            <p:ph idx="2" hasCustomPrompt="1"/>
          </p:nvPr>
        </p:nvSpPr>
        <p:spPr>
          <a:xfrm>
            <a:off x="6172200" y="1825626"/>
            <a:ext cx="5181603" cy="475043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Prva raven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946943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25580F-5ED2-4C33-B3B7-BF285CF7AC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1069159"/>
            <a:ext cx="11160000" cy="61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AB74DCE-081C-474C-9E6B-42E0A91B22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59"/>
            <a:ext cx="5157782" cy="823911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CBE6D20-4742-46EF-9CBD-5375FC0ECFB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40709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B4A401FE-13BF-41B6-A4A1-77B753582EB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1DBE898F-EFB4-4D7F-B4E1-888032A6EBA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407098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971642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9A1017-E92F-444E-A06B-4279CB0E5D6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26140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7B8208-6E30-08E6-A84C-C928FCEC8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086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FE992C-1B72-45AA-8F41-865405FDD4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1322703"/>
            <a:ext cx="3932240" cy="1496697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1F67724-0150-42F1-A96C-80D97B037B1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541337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E07904A-61BD-4B3B-97CA-20307400394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819400"/>
            <a:ext cx="3932240" cy="35814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52739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E3247A-0C9E-49AC-B824-F80FB4FE1B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1325880"/>
            <a:ext cx="3932240" cy="14976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C1D222B3-ADB9-4ACD-819A-BD41309E623A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68388EF-2BCD-418C-83CB-44041CFC9CB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823480"/>
            <a:ext cx="3932240" cy="304550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34006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C329FD34-FFB4-4621-9FA2-6D2C1E445D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1078860"/>
            <a:ext cx="11160000" cy="6118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sl-SI"/>
              <a:t>Naslov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EC28FE4-624E-43B4-92B6-BA969C819F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1" y="1825626"/>
            <a:ext cx="11160000" cy="477329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58" r:id="rId11"/>
    <p:sldLayoutId id="2147483659" r:id="rId1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sl-SI" sz="4400" b="1" i="0" u="none" strike="noStrike" kern="1200" cap="none" spc="0" baseline="0" dirty="0">
          <a:solidFill>
            <a:srgbClr val="ED7D31"/>
          </a:solidFill>
          <a:uFillTx/>
          <a:latin typeface="Calibri"/>
          <a:ea typeface="+mn-ea"/>
          <a:cs typeface="Calibri" panose="020F0502020204030204" pitchFamily="34" charset="0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sl-SI" sz="2800" b="0" i="0" u="none" strike="noStrike" kern="1200" cap="none" spc="0" baseline="0" dirty="0">
          <a:solidFill>
            <a:srgbClr val="000000"/>
          </a:solidFill>
          <a:uFillTx/>
          <a:latin typeface="Calibri"/>
          <a:ea typeface="+mn-ea"/>
          <a:cs typeface="+mn-cs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2400" b="0" i="0" u="none" strike="noStrike" kern="1200" cap="none" spc="0" baseline="0" dirty="0">
          <a:solidFill>
            <a:srgbClr val="000000"/>
          </a:solidFill>
          <a:uFillTx/>
          <a:latin typeface="Calibri"/>
          <a:ea typeface="+mn-ea"/>
          <a:cs typeface="+mn-cs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hyperlink" Target="https://www.hippocampus.si/ISBN/978-961-293-328-9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p.fdv.uni-lj.si/evidentiranje/vnos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p.fdv.uni-lj.si/deli/postopek/" TargetMode="External"/><Relationship Id="rId7" Type="http://schemas.openxmlformats.org/officeDocument/2006/relationships/image" Target="../media/image2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image" Target="../media/image40.png"/><Relationship Id="rId4" Type="http://schemas.openxmlformats.org/officeDocument/2006/relationships/hyperlink" Target="https://www.adp.fdv.uni-lj.si/deli/merila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www.adp.fdv.uni-lj.si/media/img/datoteke/PriporocilaZaPodatkovnoDatoteko2.pdf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p.fdv.uni-lj.si/deli/postopek/predaja/" TargetMode="External"/><Relationship Id="rId2" Type="http://schemas.openxmlformats.org/officeDocument/2006/relationships/hyperlink" Target="http://cobiss.izum.si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ppocampus.si/ISBN/978-961-293-328-9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2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rs.gov.si/sl/akti/inc/2015/Bibl-merila-Priloga1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dmeg.cessda.eu/" TargetMode="Externa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larin.si/repository/xmlui/page/deposit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8B6E7-0B37-3DFE-FCF0-5D4F50A1F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41" y="-576313"/>
            <a:ext cx="9144000" cy="2054931"/>
          </a:xfrm>
        </p:spPr>
        <p:txBody>
          <a:bodyPr/>
          <a:lstStyle/>
          <a:p>
            <a:r>
              <a:rPr lang="sl-SI" dirty="0"/>
              <a:t>Podatkovna objava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3710DB-A05F-2081-6422-BE11BBEBF3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4512" y="1891751"/>
            <a:ext cx="11251247" cy="790944"/>
          </a:xfrm>
        </p:spPr>
        <p:txBody>
          <a:bodyPr/>
          <a:lstStyle/>
          <a:p>
            <a:r>
              <a:rPr lang="sl-SI" dirty="0"/>
              <a:t>dr. Sonja BEZJAK, Arhiv družboslovnih podatkov, Fakulteta za družbene vede Univerze v Ljubljani </a:t>
            </a:r>
          </a:p>
          <a:p>
            <a:r>
              <a:rPr lang="sl-SI" dirty="0"/>
              <a:t>dr. Andrej PANČUR, Inštitut za novejšo zgodovino</a:t>
            </a:r>
          </a:p>
          <a:p>
            <a:endParaRPr lang="sl-SI" dirty="0"/>
          </a:p>
          <a:p>
            <a:endParaRPr lang="sl-SI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0406F6F-8022-4DB9-A313-E512150A61C5}"/>
              </a:ext>
            </a:extLst>
          </p:cNvPr>
          <p:cNvSpPr txBox="1"/>
          <p:nvPr/>
        </p:nvSpPr>
        <p:spPr>
          <a:xfrm>
            <a:off x="544512" y="2945051"/>
            <a:ext cx="8924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rgbClr val="FFFF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Ljubljana in </a:t>
            </a:r>
            <a:r>
              <a:rPr lang="sl-SI" sz="2000" dirty="0" err="1">
                <a:solidFill>
                  <a:srgbClr val="FFFF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online</a:t>
            </a:r>
            <a:r>
              <a:rPr lang="sl-SI" sz="2000" dirty="0">
                <a:solidFill>
                  <a:srgbClr val="FFFF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Centralna tehniška knjižnica Univerze v Ljubljani,</a:t>
            </a:r>
          </a:p>
          <a:p>
            <a:r>
              <a:rPr lang="sl-SI" sz="2000" dirty="0">
                <a:solidFill>
                  <a:srgbClr val="FFFF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Usposabljanje podatkovnih strokovnjakov, 14. – 17. 10. 2024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F9D08088-8E46-4956-8310-DEEAD8E01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962230"/>
            <a:ext cx="676715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24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Definicija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dirty="0"/>
              <a:t>PODROČNI (domenski) REPOZITORIJ</a:t>
            </a:r>
          </a:p>
          <a:p>
            <a:r>
              <a:rPr lang="sl-SI" dirty="0"/>
              <a:t>je </a:t>
            </a:r>
            <a:r>
              <a:rPr lang="en-US" dirty="0" err="1"/>
              <a:t>repozitorij</a:t>
            </a:r>
            <a:r>
              <a:rPr lang="en-US" dirty="0"/>
              <a:t>, </a:t>
            </a:r>
            <a:r>
              <a:rPr lang="en-US" dirty="0" err="1"/>
              <a:t>ki</a:t>
            </a:r>
            <a:r>
              <a:rPr lang="en-US" dirty="0"/>
              <a:t> je </a:t>
            </a:r>
            <a:r>
              <a:rPr lang="en-US" dirty="0" err="1"/>
              <a:t>specializiran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shranjevanje</a:t>
            </a:r>
            <a:r>
              <a:rPr lang="en-US" dirty="0"/>
              <a:t> in </a:t>
            </a:r>
            <a:r>
              <a:rPr lang="en-US" dirty="0" err="1"/>
              <a:t>dostop</a:t>
            </a:r>
            <a:r>
              <a:rPr lang="en-US" dirty="0"/>
              <a:t> do </a:t>
            </a:r>
            <a:r>
              <a:rPr lang="en-US" dirty="0" err="1"/>
              <a:t>digitalnih</a:t>
            </a:r>
            <a:r>
              <a:rPr lang="en-US" dirty="0"/>
              <a:t> </a:t>
            </a:r>
            <a:r>
              <a:rPr lang="en-US" dirty="0" err="1"/>
              <a:t>objektov</a:t>
            </a:r>
            <a:r>
              <a:rPr lang="en-US" dirty="0"/>
              <a:t> </a:t>
            </a:r>
            <a:r>
              <a:rPr lang="en-US" dirty="0" err="1"/>
              <a:t>posebej</a:t>
            </a:r>
            <a:r>
              <a:rPr lang="en-US" dirty="0"/>
              <a:t> </a:t>
            </a:r>
            <a:r>
              <a:rPr lang="en-US" dirty="0" err="1"/>
              <a:t>opredeljenega</a:t>
            </a:r>
            <a:r>
              <a:rPr lang="en-US" dirty="0"/>
              <a:t> </a:t>
            </a:r>
            <a:r>
              <a:rPr lang="en-US" dirty="0" err="1"/>
              <a:t>znanstvenega</a:t>
            </a:r>
            <a:r>
              <a:rPr lang="en-US" dirty="0"/>
              <a:t> </a:t>
            </a:r>
            <a:r>
              <a:rPr lang="en-US" dirty="0" err="1"/>
              <a:t>področja</a:t>
            </a:r>
            <a:r>
              <a:rPr lang="sl-SI" dirty="0"/>
              <a:t>.</a:t>
            </a:r>
          </a:p>
          <a:p>
            <a:pPr marL="0" indent="0" algn="r">
              <a:buNone/>
            </a:pPr>
            <a:r>
              <a:rPr lang="sl-SI" dirty="0"/>
              <a:t>(Slovar odprte znanosti)</a:t>
            </a:r>
          </a:p>
          <a:p>
            <a:pPr algn="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545" y="3848833"/>
            <a:ext cx="5882054" cy="1070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226" y="5134708"/>
            <a:ext cx="85820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1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Področni podatkovni </a:t>
            </a:r>
            <a:r>
              <a:rPr lang="sl-SI" dirty="0" err="1"/>
              <a:t>repozitoriji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l-SI" dirty="0"/>
              <a:t>imajo </a:t>
            </a:r>
            <a:r>
              <a:rPr lang="sl-SI" b="1" dirty="0">
                <a:solidFill>
                  <a:schemeClr val="accent2"/>
                </a:solidFill>
              </a:rPr>
              <a:t>strokovnjake, specializirane</a:t>
            </a:r>
            <a:r>
              <a:rPr lang="sl-SI" dirty="0"/>
              <a:t> za določene vrste podatkov, določene teme ali določena področja;</a:t>
            </a:r>
          </a:p>
          <a:p>
            <a:r>
              <a:rPr lang="sl-SI" dirty="0"/>
              <a:t>opravijo </a:t>
            </a:r>
            <a:r>
              <a:rPr lang="sl-SI" b="1" dirty="0">
                <a:solidFill>
                  <a:schemeClr val="accent2"/>
                </a:solidFill>
              </a:rPr>
              <a:t>tehnični pregled gradiva</a:t>
            </a:r>
            <a:r>
              <a:rPr lang="sl-SI" dirty="0"/>
              <a:t>, s katerim zagotovijo, da so podatki celoviti, da je opis celovit in da sta opisa med seboj skladna;</a:t>
            </a:r>
          </a:p>
          <a:p>
            <a:r>
              <a:rPr lang="sl-SI" b="1" dirty="0">
                <a:solidFill>
                  <a:schemeClr val="accent2"/>
                </a:solidFill>
              </a:rPr>
              <a:t>v </a:t>
            </a:r>
            <a:r>
              <a:rPr lang="en-US" b="1" dirty="0" err="1">
                <a:solidFill>
                  <a:schemeClr val="accent2"/>
                </a:solidFill>
              </a:rPr>
              <a:t>vsebinsk</a:t>
            </a:r>
            <a:r>
              <a:rPr lang="sl-SI" b="1" dirty="0" err="1">
                <a:solidFill>
                  <a:schemeClr val="accent2"/>
                </a:solidFill>
              </a:rPr>
              <a:t>em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sl-SI" b="1" dirty="0">
                <a:solidFill>
                  <a:schemeClr val="accent2"/>
                </a:solidFill>
              </a:rPr>
              <a:t>pregledu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dirty="0"/>
              <a:t>se </a:t>
            </a:r>
            <a:r>
              <a:rPr lang="en-US" dirty="0" err="1"/>
              <a:t>oceni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zbiranja</a:t>
            </a:r>
            <a:r>
              <a:rPr lang="en-US" dirty="0"/>
              <a:t> podatkov, </a:t>
            </a:r>
            <a:r>
              <a:rPr lang="en-US" dirty="0" err="1"/>
              <a:t>verodostojnost</a:t>
            </a:r>
            <a:r>
              <a:rPr lang="en-US" dirty="0"/>
              <a:t> podatkov in </a:t>
            </a:r>
            <a:r>
              <a:rPr lang="sl-SI" dirty="0"/>
              <a:t>uporabljivost; nekateri nudijo tudi</a:t>
            </a:r>
            <a:r>
              <a:rPr lang="en-US" dirty="0"/>
              <a:t> </a:t>
            </a:r>
            <a:r>
              <a:rPr lang="sl-SI" dirty="0"/>
              <a:t>z</a:t>
            </a:r>
            <a:r>
              <a:rPr lang="en-US" dirty="0" err="1"/>
              <a:t>nanstven</a:t>
            </a:r>
            <a:r>
              <a:rPr lang="sl-SI" dirty="0"/>
              <a:t>i</a:t>
            </a:r>
            <a:r>
              <a:rPr lang="en-US" dirty="0"/>
              <a:t> </a:t>
            </a:r>
            <a:r>
              <a:rPr lang="en-US" dirty="0" err="1"/>
              <a:t>pregled</a:t>
            </a:r>
            <a:r>
              <a:rPr lang="sl-SI" dirty="0"/>
              <a:t>;</a:t>
            </a:r>
          </a:p>
          <a:p>
            <a:r>
              <a:rPr lang="sl-SI" dirty="0"/>
              <a:t>o</a:t>
            </a:r>
            <a:r>
              <a:rPr lang="en-US" dirty="0" err="1"/>
              <a:t>bičajno</a:t>
            </a:r>
            <a:r>
              <a:rPr lang="sl-SI" dirty="0"/>
              <a:t> so</a:t>
            </a:r>
            <a:r>
              <a:rPr lang="en-US" dirty="0"/>
              <a:t> </a:t>
            </a:r>
            <a:r>
              <a:rPr lang="en-US" b="1" dirty="0">
                <a:solidFill>
                  <a:schemeClr val="accent2"/>
                </a:solidFill>
              </a:rPr>
              <a:t>dobro </a:t>
            </a:r>
            <a:r>
              <a:rPr lang="en-US" b="1" dirty="0" err="1">
                <a:solidFill>
                  <a:schemeClr val="accent2"/>
                </a:solidFill>
              </a:rPr>
              <a:t>poznani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dirty="0" err="1"/>
              <a:t>znotraj</a:t>
            </a:r>
            <a:r>
              <a:rPr lang="en-US" dirty="0"/>
              <a:t> </a:t>
            </a:r>
            <a:r>
              <a:rPr lang="en-US" dirty="0" err="1"/>
              <a:t>raziskovalne</a:t>
            </a:r>
            <a:r>
              <a:rPr lang="en-US" dirty="0"/>
              <a:t> </a:t>
            </a:r>
            <a:r>
              <a:rPr lang="en-US" dirty="0" err="1"/>
              <a:t>skupnosti</a:t>
            </a:r>
            <a:r>
              <a:rPr lang="en-US" dirty="0"/>
              <a:t>, </a:t>
            </a:r>
            <a:r>
              <a:rPr lang="en-US" dirty="0" err="1"/>
              <a:t>ki</a:t>
            </a:r>
            <a:r>
              <a:rPr lang="en-US" dirty="0"/>
              <a:t> so </a:t>
            </a:r>
            <a:r>
              <a:rPr lang="en-US" dirty="0" err="1"/>
              <a:t>ji</a:t>
            </a:r>
            <a:r>
              <a:rPr lang="en-US" dirty="0"/>
              <a:t> </a:t>
            </a:r>
            <a:r>
              <a:rPr lang="en-US" dirty="0" err="1"/>
              <a:t>namenjeni</a:t>
            </a:r>
            <a:r>
              <a:rPr lang="en-US" dirty="0"/>
              <a:t>, so </a:t>
            </a:r>
            <a:r>
              <a:rPr lang="en-US" dirty="0" err="1"/>
              <a:t>standardizirani</a:t>
            </a:r>
            <a:r>
              <a:rPr lang="en-US" dirty="0"/>
              <a:t> in </a:t>
            </a:r>
            <a:r>
              <a:rPr lang="en-US" dirty="0" err="1"/>
              <a:t>prijazni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rabo</a:t>
            </a:r>
            <a:r>
              <a:rPr lang="sl-SI" dirty="0"/>
              <a:t>.</a:t>
            </a:r>
            <a:r>
              <a:rPr lang="en-US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2"/>
          </p:nvPr>
        </p:nvSpPr>
        <p:spPr>
          <a:xfrm>
            <a:off x="6603938" y="2664356"/>
            <a:ext cx="5181603" cy="970328"/>
          </a:xfrm>
        </p:spPr>
        <p:txBody>
          <a:bodyPr>
            <a:normAutofit fontScale="85000" lnSpcReduction="20000"/>
          </a:bodyPr>
          <a:lstStyle/>
          <a:p>
            <a:r>
              <a:rPr lang="sl-SI" dirty="0"/>
              <a:t>Izziv</a:t>
            </a:r>
            <a:r>
              <a:rPr lang="en-US" dirty="0"/>
              <a:t> je</a:t>
            </a:r>
            <a:r>
              <a:rPr lang="sl-SI" dirty="0"/>
              <a:t> lahko</a:t>
            </a:r>
            <a:r>
              <a:rPr lang="en-US" dirty="0"/>
              <a:t>, </a:t>
            </a:r>
            <a:r>
              <a:rPr lang="en-US" dirty="0" err="1"/>
              <a:t>kadar</a:t>
            </a:r>
            <a:r>
              <a:rPr lang="en-US" dirty="0"/>
              <a:t> so </a:t>
            </a:r>
            <a:r>
              <a:rPr lang="en-US" dirty="0" err="1"/>
              <a:t>zaradi</a:t>
            </a:r>
            <a:r>
              <a:rPr lang="en-US" dirty="0"/>
              <a:t> </a:t>
            </a:r>
            <a:r>
              <a:rPr lang="en-US" dirty="0" err="1"/>
              <a:t>specifike</a:t>
            </a:r>
            <a:r>
              <a:rPr lang="en-US" dirty="0"/>
              <a:t> </a:t>
            </a:r>
            <a:r>
              <a:rPr lang="en-US" dirty="0" err="1"/>
              <a:t>repozitorijev</a:t>
            </a:r>
            <a:r>
              <a:rPr lang="en-US" dirty="0"/>
              <a:t> </a:t>
            </a:r>
            <a:r>
              <a:rPr lang="en-US" dirty="0" err="1"/>
              <a:t>podatki</a:t>
            </a:r>
            <a:r>
              <a:rPr lang="en-US" dirty="0"/>
              <a:t> </a:t>
            </a:r>
            <a:r>
              <a:rPr lang="en-US" dirty="0" err="1"/>
              <a:t>enega</a:t>
            </a:r>
            <a:r>
              <a:rPr lang="en-US" dirty="0"/>
              <a:t> </a:t>
            </a:r>
            <a:r>
              <a:rPr lang="en-US" dirty="0" err="1"/>
              <a:t>projekta</a:t>
            </a:r>
            <a:r>
              <a:rPr lang="en-US" dirty="0"/>
              <a:t> </a:t>
            </a:r>
            <a:r>
              <a:rPr lang="en-US" dirty="0" err="1"/>
              <a:t>razpršeni</a:t>
            </a:r>
            <a:r>
              <a:rPr lang="en-US" dirty="0"/>
              <a:t> med </a:t>
            </a:r>
            <a:r>
              <a:rPr lang="en-US" dirty="0" err="1"/>
              <a:t>več</a:t>
            </a:r>
            <a:r>
              <a:rPr lang="en-US" dirty="0"/>
              <a:t> </a:t>
            </a:r>
            <a:r>
              <a:rPr lang="en-US" dirty="0" err="1"/>
              <a:t>repozitorijev</a:t>
            </a:r>
            <a:endParaRPr lang="sl-SI" dirty="0"/>
          </a:p>
          <a:p>
            <a:endParaRPr lang="sl-SI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938" y="4511350"/>
            <a:ext cx="2030659" cy="1226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9321" y="4898258"/>
            <a:ext cx="2647215" cy="839150"/>
          </a:xfrm>
          <a:prstGeom prst="rect">
            <a:avLst/>
          </a:prstGeom>
        </p:spPr>
      </p:pic>
      <p:sp>
        <p:nvSpPr>
          <p:cNvPr id="9" name="Google Shape;138;g2c6a4f475f1_0_26"/>
          <p:cNvSpPr txBox="1"/>
          <p:nvPr/>
        </p:nvSpPr>
        <p:spPr>
          <a:xfrm>
            <a:off x="699136" y="6211432"/>
            <a:ext cx="10877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000" dirty="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BEZJAK, Sonja, 2021, Znanstveno objavljanje raziskovalnih podatkov v odprti znanosti. </a:t>
            </a:r>
            <a:r>
              <a:rPr lang="sl-SI" sz="1000" i="1" dirty="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Časopis za kritiko znanosti</a:t>
            </a:r>
            <a:r>
              <a:rPr lang="sl-SI" sz="1000" dirty="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[na spletu]. 2021. Vol. 49, no. 282, p. 101–119. [</a:t>
            </a:r>
            <a:r>
              <a:rPr lang="sl-SI" sz="1000" dirty="0" err="1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Dostopano</a:t>
            </a:r>
            <a:r>
              <a:rPr lang="sl-SI" sz="1000" dirty="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7 oktober 2024]. Pridobljeno s: https://dirros.openscience.si/IzpisGradiva.php?lang=slv&amp;id=13833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762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Definicija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dirty="0"/>
              <a:t>ZAUPANJA VREDNI REPOZITORIJ</a:t>
            </a:r>
          </a:p>
          <a:p>
            <a:r>
              <a:rPr lang="sl-SI" dirty="0"/>
              <a:t>je </a:t>
            </a:r>
            <a:r>
              <a:rPr lang="en-US" dirty="0" err="1"/>
              <a:t>repozitorij</a:t>
            </a:r>
            <a:r>
              <a:rPr lang="en-US" dirty="0"/>
              <a:t>, </a:t>
            </a:r>
            <a:r>
              <a:rPr lang="en-US" dirty="0" err="1"/>
              <a:t>ki</a:t>
            </a:r>
            <a:r>
              <a:rPr lang="en-US" dirty="0"/>
              <a:t> je </a:t>
            </a:r>
            <a:r>
              <a:rPr lang="en-US" dirty="0" err="1"/>
              <a:t>namenjen</a:t>
            </a:r>
            <a:r>
              <a:rPr lang="en-US" dirty="0"/>
              <a:t> </a:t>
            </a:r>
            <a:r>
              <a:rPr lang="en-US" dirty="0" err="1"/>
              <a:t>shranjevanju</a:t>
            </a:r>
            <a:r>
              <a:rPr lang="en-US" dirty="0"/>
              <a:t>, </a:t>
            </a:r>
            <a:r>
              <a:rPr lang="en-US" dirty="0" err="1"/>
              <a:t>ohranjanju</a:t>
            </a:r>
            <a:r>
              <a:rPr lang="en-US" dirty="0"/>
              <a:t> in </a:t>
            </a:r>
            <a:r>
              <a:rPr lang="en-US" dirty="0" err="1"/>
              <a:t>dostopu</a:t>
            </a:r>
            <a:r>
              <a:rPr lang="en-US" dirty="0"/>
              <a:t> do </a:t>
            </a:r>
            <a:r>
              <a:rPr lang="en-US" dirty="0" err="1"/>
              <a:t>digitalnih</a:t>
            </a:r>
            <a:r>
              <a:rPr lang="en-US" dirty="0"/>
              <a:t> </a:t>
            </a:r>
            <a:r>
              <a:rPr lang="en-US" dirty="0" err="1"/>
              <a:t>objektov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daljše</a:t>
            </a:r>
            <a:r>
              <a:rPr lang="en-US" dirty="0"/>
              <a:t> </a:t>
            </a:r>
            <a:r>
              <a:rPr lang="en-US" dirty="0" err="1"/>
              <a:t>časovno</a:t>
            </a:r>
            <a:r>
              <a:rPr lang="en-US" dirty="0"/>
              <a:t> </a:t>
            </a:r>
            <a:r>
              <a:rPr lang="en-US" dirty="0" err="1"/>
              <a:t>obdobje</a:t>
            </a:r>
            <a:r>
              <a:rPr lang="en-US" dirty="0"/>
              <a:t> </a:t>
            </a:r>
            <a:r>
              <a:rPr lang="en-US" dirty="0" err="1"/>
              <a:t>ter</a:t>
            </a:r>
            <a:r>
              <a:rPr lang="en-US" dirty="0"/>
              <a:t> je </a:t>
            </a:r>
            <a:r>
              <a:rPr lang="en-US" dirty="0" err="1"/>
              <a:t>praviloma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2"/>
                </a:solidFill>
              </a:rPr>
              <a:t>mednarodno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certificiran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vključen</a:t>
            </a:r>
            <a:r>
              <a:rPr lang="en-US" dirty="0"/>
              <a:t> v </a:t>
            </a:r>
            <a:r>
              <a:rPr lang="en-US" dirty="0" err="1"/>
              <a:t>uradne</a:t>
            </a:r>
            <a:r>
              <a:rPr lang="en-US" dirty="0"/>
              <a:t> </a:t>
            </a:r>
            <a:r>
              <a:rPr lang="en-US" dirty="0" err="1"/>
              <a:t>sezname</a:t>
            </a:r>
            <a:r>
              <a:rPr lang="sl-SI" dirty="0"/>
              <a:t>.</a:t>
            </a:r>
          </a:p>
          <a:p>
            <a:pPr marL="0" indent="0" algn="r">
              <a:buNone/>
            </a:pPr>
            <a:r>
              <a:rPr lang="en-US" dirty="0"/>
              <a:t> </a:t>
            </a:r>
            <a:r>
              <a:rPr lang="sl-SI" dirty="0"/>
              <a:t>(Slovar odprte znanosti)</a:t>
            </a:r>
          </a:p>
          <a:p>
            <a:pPr algn="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630" y="4332409"/>
            <a:ext cx="1586982" cy="1146663"/>
          </a:xfrm>
          <a:prstGeom prst="rect">
            <a:avLst/>
          </a:prstGeom>
        </p:spPr>
      </p:pic>
      <p:pic>
        <p:nvPicPr>
          <p:cNvPr id="1026" name="Picture 2" descr="coretrust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692" y="5350936"/>
            <a:ext cx="824539" cy="8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9094" y="4299805"/>
            <a:ext cx="2318356" cy="905608"/>
          </a:xfrm>
          <a:prstGeom prst="rect">
            <a:avLst/>
          </a:prstGeom>
        </p:spPr>
      </p:pic>
      <p:pic>
        <p:nvPicPr>
          <p:cNvPr id="7" name="Picture 2" descr="coretrust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516" y="5100127"/>
            <a:ext cx="663999" cy="66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134" y="4637576"/>
            <a:ext cx="4762500" cy="1838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5008" y="4161326"/>
            <a:ext cx="1666875" cy="476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1883" y="4066076"/>
            <a:ext cx="170497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4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Poveži se s podatkovnim </a:t>
            </a:r>
            <a:r>
              <a:rPr lang="sl-SI" dirty="0" err="1"/>
              <a:t>repozitorijem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023" y="2838349"/>
            <a:ext cx="5181603" cy="3477255"/>
          </a:xfrm>
        </p:spPr>
        <p:txBody>
          <a:bodyPr>
            <a:normAutofit lnSpcReduction="10000"/>
          </a:bodyPr>
          <a:lstStyle/>
          <a:p>
            <a:r>
              <a:rPr lang="sl-SI" dirty="0"/>
              <a:t>Stopi v stik z </a:t>
            </a:r>
            <a:r>
              <a:rPr lang="sl-SI" dirty="0" err="1"/>
              <a:t>repozitorijem</a:t>
            </a:r>
            <a:r>
              <a:rPr lang="sl-SI" dirty="0"/>
              <a:t> že ob pripravi NRRP.</a:t>
            </a:r>
          </a:p>
          <a:p>
            <a:r>
              <a:rPr lang="sl-SI" dirty="0"/>
              <a:t>Preveri pogoje sodelovanja. </a:t>
            </a:r>
          </a:p>
          <a:p>
            <a:r>
              <a:rPr lang="sl-SI" dirty="0"/>
              <a:t>Pozanimaj se o postopku objave.</a:t>
            </a:r>
          </a:p>
          <a:p>
            <a:r>
              <a:rPr lang="sl-SI" dirty="0"/>
              <a:t>Razreši morebitne dileme, pred „odhodom na teren“. </a:t>
            </a:r>
          </a:p>
          <a:p>
            <a:r>
              <a:rPr lang="sl-SI" dirty="0"/>
              <a:t>Objavi verzijo, pripravljeno za analizo. Ne odlašaj!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2"/>
          </p:nvPr>
        </p:nvPicPr>
        <p:blipFill>
          <a:blip r:embed="rId2"/>
          <a:stretch>
            <a:fillRect/>
          </a:stretch>
        </p:blipFill>
        <p:spPr>
          <a:xfrm>
            <a:off x="6418203" y="3263615"/>
            <a:ext cx="5181600" cy="30519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63608" y="6596390"/>
            <a:ext cx="45632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https://dag.cessda.eu/Chapter-1/6-How-does-an-archive-make-data-available</a:t>
            </a:r>
          </a:p>
        </p:txBody>
      </p:sp>
      <p:sp>
        <p:nvSpPr>
          <p:cNvPr id="8" name="Action Button: Sound 7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791308" y="2108165"/>
            <a:ext cx="448407" cy="606670"/>
          </a:xfrm>
          <a:prstGeom prst="actionButtonSoun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0" y="2079852"/>
            <a:ext cx="1671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chemeClr val="accent2"/>
                </a:solidFill>
              </a:rPr>
              <a:t>KDAJ?</a:t>
            </a:r>
            <a:endParaRPr lang="en-US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810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Arhiv družboslovnih podatkov 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dirty="0"/>
              <a:t>POSLANSTVO</a:t>
            </a:r>
            <a:r>
              <a:rPr lang="sl-SI" dirty="0"/>
              <a:t> </a:t>
            </a:r>
          </a:p>
          <a:p>
            <a:pPr marL="0" indent="0">
              <a:buNone/>
            </a:pPr>
            <a:r>
              <a:rPr lang="en-US" dirty="0"/>
              <a:t>ADP </a:t>
            </a:r>
            <a:r>
              <a:rPr lang="en-US" dirty="0" err="1"/>
              <a:t>dolgotrajno</a:t>
            </a:r>
            <a:r>
              <a:rPr lang="sl-SI" dirty="0"/>
              <a:t> </a:t>
            </a:r>
            <a:r>
              <a:rPr lang="en-US" dirty="0" err="1"/>
              <a:t>hrani</a:t>
            </a:r>
            <a:r>
              <a:rPr lang="en-US" dirty="0"/>
              <a:t> </a:t>
            </a:r>
            <a:r>
              <a:rPr lang="en-US" dirty="0" err="1"/>
              <a:t>raziskovalne</a:t>
            </a:r>
            <a:r>
              <a:rPr lang="en-US" b="1" dirty="0"/>
              <a:t> </a:t>
            </a:r>
            <a:r>
              <a:rPr lang="en-US" b="1" dirty="0" err="1">
                <a:solidFill>
                  <a:schemeClr val="accent2"/>
                </a:solidFill>
              </a:rPr>
              <a:t>podatke</a:t>
            </a:r>
            <a:r>
              <a:rPr lang="en-US" dirty="0"/>
              <a:t>,</a:t>
            </a:r>
            <a:r>
              <a:rPr lang="en-US" b="1" dirty="0"/>
              <a:t> </a:t>
            </a:r>
            <a:r>
              <a:rPr lang="en-US" dirty="0" err="1"/>
              <a:t>zanimive</a:t>
            </a:r>
            <a:r>
              <a:rPr lang="en-US" b="1" dirty="0"/>
              <a:t> </a:t>
            </a:r>
            <a:r>
              <a:rPr lang="en-US" b="1" dirty="0" err="1">
                <a:solidFill>
                  <a:schemeClr val="accent2"/>
                </a:solidFill>
              </a:rPr>
              <a:t>za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družboslovne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analize</a:t>
            </a:r>
            <a:r>
              <a:rPr lang="en-US" dirty="0"/>
              <a:t>,</a:t>
            </a:r>
            <a:r>
              <a:rPr lang="en-US" b="1" dirty="0"/>
              <a:t> </a:t>
            </a:r>
            <a:r>
              <a:rPr lang="en-US" dirty="0"/>
              <a:t>s </a:t>
            </a:r>
            <a:r>
              <a:rPr lang="en-US" dirty="0" err="1"/>
              <a:t>poudarkom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problemih</a:t>
            </a:r>
            <a:r>
              <a:rPr lang="en-US" dirty="0"/>
              <a:t>, </a:t>
            </a:r>
            <a:r>
              <a:rPr lang="en-US" dirty="0" err="1"/>
              <a:t>povezanih</a:t>
            </a:r>
            <a:r>
              <a:rPr lang="en-US" dirty="0"/>
              <a:t> </a:t>
            </a:r>
            <a:r>
              <a:rPr lang="en-US" b="1" dirty="0">
                <a:solidFill>
                  <a:schemeClr val="accent2"/>
                </a:solidFill>
              </a:rPr>
              <a:t>s </a:t>
            </a:r>
            <a:r>
              <a:rPr lang="en-US" b="1" dirty="0" err="1">
                <a:solidFill>
                  <a:schemeClr val="accent2"/>
                </a:solidFill>
              </a:rPr>
              <a:t>slovensko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družbo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sicer</a:t>
            </a:r>
            <a:r>
              <a:rPr lang="en-US" dirty="0"/>
              <a:t> </a:t>
            </a:r>
            <a:r>
              <a:rPr lang="en-US" dirty="0" err="1"/>
              <a:t>pomembnih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slovensko</a:t>
            </a:r>
            <a:r>
              <a:rPr lang="en-US" dirty="0"/>
              <a:t> </a:t>
            </a:r>
            <a:r>
              <a:rPr lang="en-US" dirty="0" err="1"/>
              <a:t>družbo</a:t>
            </a:r>
            <a:r>
              <a:rPr lang="en-US" dirty="0"/>
              <a:t> in </a:t>
            </a:r>
            <a:r>
              <a:rPr lang="en-US" dirty="0" err="1"/>
              <a:t>družboslovje</a:t>
            </a:r>
            <a:r>
              <a:rPr lang="en-US" dirty="0"/>
              <a:t> ne </a:t>
            </a:r>
            <a:r>
              <a:rPr lang="en-US" dirty="0" err="1"/>
              <a:t>glede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geografske</a:t>
            </a:r>
            <a:r>
              <a:rPr lang="en-US" dirty="0"/>
              <a:t> </a:t>
            </a:r>
            <a:r>
              <a:rPr lang="en-US" dirty="0" err="1"/>
              <a:t>meje</a:t>
            </a:r>
            <a:r>
              <a:rPr lang="en-US" dirty="0"/>
              <a:t>.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Ključne naloge: </a:t>
            </a:r>
          </a:p>
          <a:p>
            <a:r>
              <a:rPr lang="en-US" sz="2000" dirty="0" err="1"/>
              <a:t>Pridobivanje</a:t>
            </a:r>
            <a:r>
              <a:rPr lang="en-US" sz="2000" dirty="0"/>
              <a:t> </a:t>
            </a:r>
            <a:r>
              <a:rPr lang="en-US" sz="2000" dirty="0" err="1"/>
              <a:t>pomembnih</a:t>
            </a:r>
            <a:r>
              <a:rPr lang="en-US" sz="2000" dirty="0"/>
              <a:t> </a:t>
            </a:r>
            <a:r>
              <a:rPr lang="en-US" sz="2000" dirty="0" err="1"/>
              <a:t>raziskovalnih</a:t>
            </a:r>
            <a:r>
              <a:rPr lang="en-US" sz="2000" dirty="0"/>
              <a:t> podatkov</a:t>
            </a:r>
            <a:endParaRPr lang="sl-SI" sz="2000" dirty="0"/>
          </a:p>
          <a:p>
            <a:r>
              <a:rPr lang="en-US" sz="2000" dirty="0" err="1"/>
              <a:t>Ovrednotenje</a:t>
            </a:r>
            <a:r>
              <a:rPr lang="en-US" sz="2000" dirty="0"/>
              <a:t> </a:t>
            </a:r>
            <a:r>
              <a:rPr lang="en-US" sz="2000" dirty="0" err="1"/>
              <a:t>ponujenih</a:t>
            </a:r>
            <a:r>
              <a:rPr lang="en-US" sz="2000" dirty="0"/>
              <a:t> </a:t>
            </a:r>
            <a:r>
              <a:rPr lang="en-US" sz="2000" dirty="0" err="1"/>
              <a:t>raziskovalnih</a:t>
            </a:r>
            <a:r>
              <a:rPr lang="en-US" sz="2000" dirty="0"/>
              <a:t> podatkov in </a:t>
            </a:r>
            <a:r>
              <a:rPr lang="en-US" sz="2000" dirty="0" err="1"/>
              <a:t>izbor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prevzem</a:t>
            </a:r>
            <a:endParaRPr lang="sl-SI" sz="2000" dirty="0"/>
          </a:p>
          <a:p>
            <a:r>
              <a:rPr lang="en-US" sz="2000" dirty="0" err="1"/>
              <a:t>Prevzem</a:t>
            </a:r>
            <a:r>
              <a:rPr lang="en-US" sz="2000" dirty="0"/>
              <a:t> in </a:t>
            </a:r>
            <a:r>
              <a:rPr lang="en-US" sz="2000" dirty="0" err="1"/>
              <a:t>procesiranje</a:t>
            </a:r>
            <a:r>
              <a:rPr lang="en-US" sz="2000" dirty="0"/>
              <a:t> podatkov in </a:t>
            </a:r>
            <a:r>
              <a:rPr lang="en-US" sz="2000" dirty="0" err="1"/>
              <a:t>dokumentacije</a:t>
            </a:r>
            <a:r>
              <a:rPr lang="en-US" sz="2000" dirty="0"/>
              <a:t> </a:t>
            </a:r>
            <a:r>
              <a:rPr lang="en-US" sz="2000" dirty="0" err="1"/>
              <a:t>ter</a:t>
            </a:r>
            <a:r>
              <a:rPr lang="en-US" sz="2000" dirty="0"/>
              <a:t> </a:t>
            </a:r>
            <a:r>
              <a:rPr lang="en-US" sz="2000" dirty="0" err="1"/>
              <a:t>ustvarjanje</a:t>
            </a:r>
            <a:r>
              <a:rPr lang="en-US" sz="2000" dirty="0"/>
              <a:t> </a:t>
            </a:r>
            <a:r>
              <a:rPr lang="en-US" sz="2000" dirty="0" err="1"/>
              <a:t>metapodatkov</a:t>
            </a:r>
            <a:r>
              <a:rPr lang="en-US" sz="2000" dirty="0"/>
              <a:t> </a:t>
            </a:r>
            <a:endParaRPr lang="sl-SI" sz="2000" dirty="0"/>
          </a:p>
          <a:p>
            <a:r>
              <a:rPr lang="pl-PL" sz="2000" dirty="0"/>
              <a:t>Dolgotrajna digitalna hramba</a:t>
            </a:r>
          </a:p>
          <a:p>
            <a:r>
              <a:rPr lang="pl-PL" sz="2000" dirty="0"/>
              <a:t>Zagotavljanje dostopa</a:t>
            </a:r>
          </a:p>
          <a:p>
            <a:r>
              <a:rPr lang="en-US" sz="2000" dirty="0" err="1"/>
              <a:t>Usposabljanje</a:t>
            </a:r>
            <a:r>
              <a:rPr lang="en-US" sz="2000" dirty="0"/>
              <a:t> </a:t>
            </a:r>
            <a:r>
              <a:rPr lang="en-US" sz="2000" dirty="0" err="1"/>
              <a:t>raziskovalcev</a:t>
            </a:r>
            <a:r>
              <a:rPr lang="sl-SI" sz="2000" dirty="0"/>
              <a:t> in drugih akterjev</a:t>
            </a:r>
          </a:p>
          <a:p>
            <a:r>
              <a:rPr lang="pl-PL" sz="2000" dirty="0"/>
              <a:t>Aktivna promocija druge rabe podatkov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9158292" y="6356811"/>
            <a:ext cx="20210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/>
              <a:t>https://www.adp.fdv.uni-lj.si/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5172" y="1146232"/>
            <a:ext cx="1586982" cy="114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462" y="1078860"/>
            <a:ext cx="11382741" cy="611828"/>
          </a:xfrm>
        </p:spPr>
        <p:txBody>
          <a:bodyPr>
            <a:normAutofit fontScale="90000"/>
          </a:bodyPr>
          <a:lstStyle/>
          <a:p>
            <a:r>
              <a:rPr lang="sl-SI" dirty="0"/>
              <a:t>Konzorcij evropskih arhivov družboslovnih podatkov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dirty="0"/>
              <a:t>NEKATERI KLJUČNI PRODUKTI </a:t>
            </a:r>
            <a:endParaRPr lang="sl-SI" dirty="0"/>
          </a:p>
          <a:p>
            <a:r>
              <a:rPr lang="sl-SI" sz="2400" dirty="0"/>
              <a:t>CESSDA DATA CATALOGUE </a:t>
            </a:r>
          </a:p>
          <a:p>
            <a:pPr lvl="1"/>
            <a:r>
              <a:rPr lang="sl-SI" sz="2000" dirty="0"/>
              <a:t>&gt; 30.000 raziskav</a:t>
            </a:r>
          </a:p>
          <a:p>
            <a:r>
              <a:rPr lang="sl-SI" sz="2400" dirty="0"/>
              <a:t>ELSST - </a:t>
            </a:r>
            <a:r>
              <a:rPr lang="sl-SI" sz="2400" dirty="0" err="1"/>
              <a:t>European</a:t>
            </a:r>
            <a:r>
              <a:rPr lang="sl-SI" sz="2400" dirty="0"/>
              <a:t> </a:t>
            </a:r>
            <a:r>
              <a:rPr lang="sl-SI" sz="2400" dirty="0" err="1"/>
              <a:t>Language</a:t>
            </a:r>
            <a:r>
              <a:rPr lang="sl-SI" sz="2400" dirty="0"/>
              <a:t> Social Science </a:t>
            </a:r>
            <a:r>
              <a:rPr lang="sl-SI" sz="2400" dirty="0" err="1"/>
              <a:t>Thesaurus</a:t>
            </a:r>
            <a:r>
              <a:rPr lang="sl-SI" sz="2400" dirty="0"/>
              <a:t> </a:t>
            </a:r>
          </a:p>
          <a:p>
            <a:pPr lvl="1"/>
            <a:r>
              <a:rPr lang="sl-SI" sz="2000" dirty="0"/>
              <a:t>&gt; 3.300 konceptov; 16 jezikov</a:t>
            </a:r>
          </a:p>
          <a:p>
            <a:r>
              <a:rPr lang="sl-SI" sz="2400" dirty="0"/>
              <a:t>CESSDA </a:t>
            </a:r>
            <a:r>
              <a:rPr lang="sl-SI" sz="2400" dirty="0" err="1"/>
              <a:t>Vocabulary</a:t>
            </a:r>
            <a:r>
              <a:rPr lang="sl-SI" sz="2400" dirty="0"/>
              <a:t> </a:t>
            </a:r>
            <a:r>
              <a:rPr lang="sl-SI" sz="2400" dirty="0" err="1"/>
              <a:t>Service</a:t>
            </a:r>
            <a:endParaRPr lang="sl-SI" sz="2400" dirty="0"/>
          </a:p>
          <a:p>
            <a:pPr lvl="1"/>
            <a:r>
              <a:rPr lang="sl-SI" sz="2000" dirty="0"/>
              <a:t>nadzorovani besednjaki v več jezikih, tudi v slovenščini </a:t>
            </a:r>
          </a:p>
          <a:p>
            <a:r>
              <a:rPr lang="en-US" sz="2400" dirty="0"/>
              <a:t>Data Management Expert Guide (DMEG)</a:t>
            </a:r>
            <a:endParaRPr lang="sl-SI" sz="2400" dirty="0"/>
          </a:p>
          <a:p>
            <a:r>
              <a:rPr lang="en-US" sz="2400" dirty="0"/>
              <a:t>Data Archiving Guide (DAG)</a:t>
            </a:r>
          </a:p>
        </p:txBody>
      </p:sp>
      <p:sp>
        <p:nvSpPr>
          <p:cNvPr id="7" name="Rectangle 6"/>
          <p:cNvSpPr/>
          <p:nvPr/>
        </p:nvSpPr>
        <p:spPr>
          <a:xfrm>
            <a:off x="9158292" y="6356811"/>
            <a:ext cx="28657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https://www.cessda.eu/About/Consortium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788" y="2128056"/>
            <a:ext cx="4179442" cy="41455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418" y="1825626"/>
            <a:ext cx="164782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00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Od NRRP </a:t>
            </a:r>
            <a:r>
              <a:rPr lang="sl-SI" dirty="0">
                <a:sym typeface="Wingdings" panose="05000000000000000000" pitchFamily="2" charset="2"/>
              </a:rPr>
              <a:t>k podatkovni objavi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3487" y="1724367"/>
            <a:ext cx="6619555" cy="48383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713163" y="6607353"/>
            <a:ext cx="34788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https://www.adp.fdv.uni-lj.si/usposobi/ZKG/nacrtovanje/</a:t>
            </a:r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333" y="2556315"/>
            <a:ext cx="3285199" cy="286853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249119" y="5714485"/>
            <a:ext cx="4195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800" dirty="0"/>
              <a:t>Bezjak idr. (2024): SPOZNAJ FAIR. Priročnik o odprti znanosti v Sloveniji. Založba UP, </a:t>
            </a:r>
            <a:r>
              <a:rPr lang="sl-SI" sz="800" dirty="0">
                <a:hlinkClick r:id="rId4"/>
              </a:rPr>
              <a:t>https://www.hippocampus.si/ISBN/978-961-293-328-9.pdf</a:t>
            </a:r>
            <a:r>
              <a:rPr lang="sl-SI" sz="800" dirty="0"/>
              <a:t> </a:t>
            </a:r>
            <a:endParaRPr lang="en-US" sz="800" dirty="0"/>
          </a:p>
        </p:txBody>
      </p:sp>
      <p:sp>
        <p:nvSpPr>
          <p:cNvPr id="3" name="Oval 2"/>
          <p:cNvSpPr/>
          <p:nvPr/>
        </p:nvSpPr>
        <p:spPr>
          <a:xfrm>
            <a:off x="1239715" y="3033345"/>
            <a:ext cx="888023" cy="73855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Sound 12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>
            <a:off x="791308" y="2108165"/>
            <a:ext cx="448407" cy="606670"/>
          </a:xfrm>
          <a:prstGeom prst="actionButtonSoun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44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Priporočeni formati v ADP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 ADP </a:t>
            </a:r>
            <a:r>
              <a:rPr lang="en-US" dirty="0" err="1"/>
              <a:t>priporočamo</a:t>
            </a:r>
            <a:r>
              <a:rPr lang="en-US" dirty="0"/>
              <a:t> </a:t>
            </a:r>
            <a:r>
              <a:rPr lang="en-US" dirty="0" err="1"/>
              <a:t>pripravo</a:t>
            </a:r>
            <a:r>
              <a:rPr lang="en-US" dirty="0"/>
              <a:t> </a:t>
            </a:r>
            <a:r>
              <a:rPr lang="en-US" dirty="0" err="1"/>
              <a:t>podatkovnih</a:t>
            </a:r>
            <a:r>
              <a:rPr lang="en-US" dirty="0"/>
              <a:t> </a:t>
            </a:r>
            <a:r>
              <a:rPr lang="en-US" dirty="0" err="1"/>
              <a:t>datotek</a:t>
            </a:r>
            <a:r>
              <a:rPr lang="en-US" dirty="0"/>
              <a:t> v </a:t>
            </a:r>
            <a:r>
              <a:rPr lang="en-US" b="1" dirty="0" err="1">
                <a:solidFill>
                  <a:schemeClr val="accent2"/>
                </a:solidFill>
              </a:rPr>
              <a:t>formatih</a:t>
            </a:r>
            <a:r>
              <a:rPr lang="en-US" b="1" dirty="0">
                <a:solidFill>
                  <a:schemeClr val="accent2"/>
                </a:solidFill>
              </a:rPr>
              <a:t>, </a:t>
            </a:r>
            <a:r>
              <a:rPr lang="en-US" b="1" dirty="0" err="1">
                <a:solidFill>
                  <a:schemeClr val="accent2"/>
                </a:solidFill>
              </a:rPr>
              <a:t>ki</a:t>
            </a:r>
            <a:r>
              <a:rPr lang="en-US" b="1" dirty="0">
                <a:solidFill>
                  <a:schemeClr val="accent2"/>
                </a:solidFill>
              </a:rPr>
              <a:t> so </a:t>
            </a:r>
            <a:r>
              <a:rPr lang="en-US" b="1" dirty="0" err="1">
                <a:solidFill>
                  <a:schemeClr val="accent2"/>
                </a:solidFill>
              </a:rPr>
              <a:t>neodvisni</a:t>
            </a:r>
            <a:r>
              <a:rPr lang="en-US" b="1" dirty="0">
                <a:solidFill>
                  <a:schemeClr val="accent2"/>
                </a:solidFill>
              </a:rPr>
              <a:t> od </a:t>
            </a:r>
            <a:r>
              <a:rPr lang="en-US" b="1" dirty="0" err="1">
                <a:solidFill>
                  <a:schemeClr val="accent2"/>
                </a:solidFill>
              </a:rPr>
              <a:t>programske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opreme</a:t>
            </a:r>
            <a:r>
              <a:rPr lang="en-US" b="1" dirty="0">
                <a:solidFill>
                  <a:schemeClr val="accent2"/>
                </a:solidFill>
              </a:rPr>
              <a:t> in </a:t>
            </a:r>
            <a:r>
              <a:rPr lang="en-US" b="1" dirty="0" err="1">
                <a:solidFill>
                  <a:schemeClr val="accent2"/>
                </a:solidFill>
              </a:rPr>
              <a:t>računalniškega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okolja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dirty="0"/>
              <a:t>(platform). Le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priporočene</a:t>
            </a:r>
            <a:r>
              <a:rPr lang="en-US" dirty="0"/>
              <a:t> </a:t>
            </a:r>
            <a:r>
              <a:rPr lang="en-US" dirty="0" err="1"/>
              <a:t>formate</a:t>
            </a:r>
            <a:r>
              <a:rPr lang="en-US" dirty="0"/>
              <a:t>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namreč</a:t>
            </a:r>
            <a:r>
              <a:rPr lang="en-US" dirty="0"/>
              <a:t> </a:t>
            </a:r>
            <a:r>
              <a:rPr lang="en-US" dirty="0" err="1"/>
              <a:t>garantiramo</a:t>
            </a:r>
            <a:r>
              <a:rPr lang="en-US" dirty="0"/>
              <a:t> </a:t>
            </a:r>
            <a:r>
              <a:rPr lang="en-US" dirty="0" err="1"/>
              <a:t>njihovo</a:t>
            </a:r>
            <a:r>
              <a:rPr lang="en-US" dirty="0"/>
              <a:t> </a:t>
            </a:r>
            <a:r>
              <a:rPr lang="en-US" dirty="0" err="1"/>
              <a:t>dolgoročno</a:t>
            </a:r>
            <a:r>
              <a:rPr lang="en-US" dirty="0"/>
              <a:t> </a:t>
            </a:r>
            <a:r>
              <a:rPr lang="en-US" dirty="0" err="1"/>
              <a:t>hrambo</a:t>
            </a:r>
            <a:r>
              <a:rPr lang="en-US" dirty="0"/>
              <a:t> in </a:t>
            </a:r>
            <a:r>
              <a:rPr lang="en-US" dirty="0" err="1"/>
              <a:t>dostop</a:t>
            </a:r>
            <a:r>
              <a:rPr lang="en-US" dirty="0"/>
              <a:t> v ADP.</a:t>
            </a: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5492" y="84396"/>
            <a:ext cx="4102711" cy="67736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88309" y="6488668"/>
            <a:ext cx="46967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/>
              <a:t>https://www.adp.fdv.uni-lj.si/deli/postopek/priprava/formati/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953" y="4966258"/>
            <a:ext cx="1586982" cy="114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54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Vrste dostopa v ADP 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838203" y="1825626"/>
            <a:ext cx="10117012" cy="47504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/>
              <a:t>1. ODPRTI DOSTOP</a:t>
            </a:r>
          </a:p>
          <a:p>
            <a:pPr marL="0" indent="0">
              <a:buNone/>
            </a:pPr>
            <a:r>
              <a:rPr lang="sl-SI" sz="2000" dirty="0"/>
              <a:t>Dostop do gradiva je </a:t>
            </a:r>
            <a:r>
              <a:rPr lang="sl-SI" sz="2000" b="1" dirty="0">
                <a:solidFill>
                  <a:schemeClr val="accent2"/>
                </a:solidFill>
              </a:rPr>
              <a:t>popolnoma odprt</a:t>
            </a:r>
            <a:r>
              <a:rPr lang="sl-SI" sz="2000" dirty="0"/>
              <a:t>, do njih je mogoče dostopati preko spletne strani ADP brez registracije. Uporabniki lahko gradivo prenesejo na svoj računalnik, pri čemer upoštevajo splošne pogoje ADP, zakonodajo in etiko.</a:t>
            </a:r>
          </a:p>
          <a:p>
            <a:pPr marL="0" indent="0">
              <a:buNone/>
            </a:pPr>
            <a:r>
              <a:rPr lang="sl-SI" b="1" dirty="0"/>
              <a:t>2. STANDARDNI DOSTOP OB REGISTRACIJI </a:t>
            </a:r>
          </a:p>
          <a:p>
            <a:pPr marL="0" indent="0">
              <a:buNone/>
            </a:pPr>
            <a:r>
              <a:rPr lang="en-US" sz="2100" dirty="0" err="1"/>
              <a:t>Vključuje</a:t>
            </a:r>
            <a:r>
              <a:rPr lang="en-US" sz="2100" dirty="0"/>
              <a:t> </a:t>
            </a:r>
            <a:r>
              <a:rPr lang="en-US" sz="2100" dirty="0" err="1"/>
              <a:t>dostop</a:t>
            </a:r>
            <a:r>
              <a:rPr lang="en-US" sz="2100" dirty="0"/>
              <a:t> do datoteke </a:t>
            </a:r>
            <a:r>
              <a:rPr lang="en-US" sz="2100" dirty="0" err="1"/>
              <a:t>za</a:t>
            </a:r>
            <a:r>
              <a:rPr lang="en-US" sz="2100" dirty="0"/>
              <a:t> </a:t>
            </a:r>
            <a:r>
              <a:rPr lang="en-US" sz="2100" dirty="0" err="1"/>
              <a:t>javno</a:t>
            </a:r>
            <a:r>
              <a:rPr lang="en-US" sz="2100" dirty="0"/>
              <a:t> </a:t>
            </a:r>
            <a:r>
              <a:rPr lang="en-US" sz="2100" dirty="0" err="1"/>
              <a:t>rabo</a:t>
            </a:r>
            <a:r>
              <a:rPr lang="en-US" sz="2100" dirty="0"/>
              <a:t> oz. </a:t>
            </a:r>
            <a:r>
              <a:rPr lang="en-US" sz="2100" dirty="0" err="1"/>
              <a:t>t.i</a:t>
            </a:r>
            <a:r>
              <a:rPr lang="en-US" sz="2100" dirty="0"/>
              <a:t>. 'Public Use File</a:t>
            </a:r>
            <a:r>
              <a:rPr lang="sl-SI" sz="2100" dirty="0"/>
              <a:t> (PUF)</a:t>
            </a:r>
            <a:r>
              <a:rPr lang="en-US" sz="2100" dirty="0"/>
              <a:t>. </a:t>
            </a:r>
            <a:r>
              <a:rPr lang="en-US" sz="2100" dirty="0" err="1"/>
              <a:t>Datoteka</a:t>
            </a:r>
            <a:r>
              <a:rPr lang="en-US" sz="2100" dirty="0"/>
              <a:t> je </a:t>
            </a:r>
            <a:r>
              <a:rPr lang="en-US" sz="2100" b="1" dirty="0" err="1">
                <a:solidFill>
                  <a:schemeClr val="accent2"/>
                </a:solidFill>
              </a:rPr>
              <a:t>primerna</a:t>
            </a:r>
            <a:r>
              <a:rPr lang="en-US" sz="2100" b="1" dirty="0">
                <a:solidFill>
                  <a:schemeClr val="accent2"/>
                </a:solidFill>
              </a:rPr>
              <a:t> </a:t>
            </a:r>
            <a:r>
              <a:rPr lang="en-US" sz="2100" b="1" dirty="0" err="1">
                <a:solidFill>
                  <a:schemeClr val="accent2"/>
                </a:solidFill>
              </a:rPr>
              <a:t>za</a:t>
            </a:r>
            <a:r>
              <a:rPr lang="en-US" sz="2100" b="1" dirty="0">
                <a:solidFill>
                  <a:schemeClr val="accent2"/>
                </a:solidFill>
              </a:rPr>
              <a:t> </a:t>
            </a:r>
            <a:r>
              <a:rPr lang="en-US" sz="2100" b="1" dirty="0" err="1">
                <a:solidFill>
                  <a:schemeClr val="accent2"/>
                </a:solidFill>
              </a:rPr>
              <a:t>splošno</a:t>
            </a:r>
            <a:r>
              <a:rPr lang="en-US" sz="2100" b="1" dirty="0">
                <a:solidFill>
                  <a:schemeClr val="accent2"/>
                </a:solidFill>
              </a:rPr>
              <a:t> </a:t>
            </a:r>
            <a:r>
              <a:rPr lang="en-US" sz="2100" b="1" dirty="0" err="1">
                <a:solidFill>
                  <a:schemeClr val="accent2"/>
                </a:solidFill>
              </a:rPr>
              <a:t>rabo</a:t>
            </a:r>
            <a:r>
              <a:rPr lang="en-US" sz="2100" b="1" dirty="0">
                <a:solidFill>
                  <a:schemeClr val="accent2"/>
                </a:solidFill>
              </a:rPr>
              <a:t> v </a:t>
            </a:r>
            <a:r>
              <a:rPr lang="en-US" sz="2100" b="1" dirty="0" err="1">
                <a:solidFill>
                  <a:schemeClr val="accent2"/>
                </a:solidFill>
              </a:rPr>
              <a:t>raziskovanju</a:t>
            </a:r>
            <a:r>
              <a:rPr lang="en-US" sz="2100" dirty="0"/>
              <a:t>. </a:t>
            </a:r>
            <a:r>
              <a:rPr lang="en-US" sz="2100" dirty="0" err="1"/>
              <a:t>Uporabnikom</a:t>
            </a:r>
            <a:r>
              <a:rPr lang="en-US" sz="2100" dirty="0"/>
              <a:t> </a:t>
            </a:r>
            <a:r>
              <a:rPr lang="en-US" sz="2100" dirty="0" err="1"/>
              <a:t>omogoča</a:t>
            </a:r>
            <a:r>
              <a:rPr lang="en-US" sz="2100" dirty="0"/>
              <a:t>:</a:t>
            </a:r>
            <a:r>
              <a:rPr lang="sl-SI" sz="2100" dirty="0"/>
              <a:t> </a:t>
            </a:r>
            <a:r>
              <a:rPr lang="en-US" sz="2100" dirty="0" err="1"/>
              <a:t>natančnejše</a:t>
            </a:r>
            <a:r>
              <a:rPr lang="en-US" sz="2100" dirty="0"/>
              <a:t> </a:t>
            </a:r>
            <a:r>
              <a:rPr lang="en-US" sz="2100" dirty="0" err="1"/>
              <a:t>sklepanje</a:t>
            </a:r>
            <a:r>
              <a:rPr lang="en-US" sz="2100" dirty="0"/>
              <a:t> o </a:t>
            </a:r>
            <a:r>
              <a:rPr lang="en-US" sz="2100" dirty="0" err="1"/>
              <a:t>pojavu</a:t>
            </a:r>
            <a:r>
              <a:rPr lang="en-US" sz="2100" dirty="0"/>
              <a:t>, </a:t>
            </a:r>
            <a:r>
              <a:rPr lang="en-US" sz="2100" dirty="0" err="1"/>
              <a:t>za</a:t>
            </a:r>
            <a:r>
              <a:rPr lang="en-US" sz="2100" dirty="0"/>
              <a:t> </a:t>
            </a:r>
            <a:r>
              <a:rPr lang="en-US" sz="2100" dirty="0" err="1"/>
              <a:t>katerega</a:t>
            </a:r>
            <a:r>
              <a:rPr lang="en-US" sz="2100" dirty="0"/>
              <a:t> so </a:t>
            </a:r>
            <a:r>
              <a:rPr lang="en-US" sz="2100" dirty="0" err="1"/>
              <a:t>bili</a:t>
            </a:r>
            <a:r>
              <a:rPr lang="en-US" sz="2100" dirty="0"/>
              <a:t> </a:t>
            </a:r>
            <a:r>
              <a:rPr lang="en-US" sz="2100" dirty="0" err="1"/>
              <a:t>podatki</a:t>
            </a:r>
            <a:r>
              <a:rPr lang="en-US" sz="2100" dirty="0"/>
              <a:t> </a:t>
            </a:r>
            <a:r>
              <a:rPr lang="en-US" sz="2100" dirty="0" err="1"/>
              <a:t>zbrani</a:t>
            </a:r>
            <a:r>
              <a:rPr lang="en-US" sz="2100" dirty="0"/>
              <a:t>,</a:t>
            </a:r>
            <a:r>
              <a:rPr lang="sl-SI" sz="2100" dirty="0"/>
              <a:t> </a:t>
            </a:r>
            <a:r>
              <a:rPr lang="en-US" sz="2100" dirty="0" err="1"/>
              <a:t>enostavnejši</a:t>
            </a:r>
            <a:r>
              <a:rPr lang="en-US" sz="2100" dirty="0"/>
              <a:t> </a:t>
            </a:r>
            <a:r>
              <a:rPr lang="en-US" sz="2100" dirty="0" err="1"/>
              <a:t>dostop</a:t>
            </a:r>
            <a:r>
              <a:rPr lang="en-US" sz="2100" dirty="0"/>
              <a:t> do podatkov.</a:t>
            </a:r>
            <a:r>
              <a:rPr lang="sl-SI" sz="2100" dirty="0"/>
              <a:t> </a:t>
            </a:r>
            <a:endParaRPr lang="en-US" sz="2100" dirty="0"/>
          </a:p>
          <a:p>
            <a:r>
              <a:rPr lang="en-US" sz="2100" i="1" u="sng" dirty="0" err="1"/>
              <a:t>Registriran</a:t>
            </a:r>
            <a:r>
              <a:rPr lang="en-US" sz="2100" i="1" u="sng" dirty="0"/>
              <a:t> </a:t>
            </a:r>
            <a:r>
              <a:rPr lang="en-US" sz="2100" i="1" u="sng" dirty="0" err="1"/>
              <a:t>uporabnik</a:t>
            </a:r>
            <a:br>
              <a:rPr lang="en-US" sz="2100" dirty="0"/>
            </a:br>
            <a:r>
              <a:rPr lang="en-US" sz="2100" dirty="0" err="1"/>
              <a:t>Dostop</a:t>
            </a:r>
            <a:r>
              <a:rPr lang="en-US" sz="2100" dirty="0"/>
              <a:t> do </a:t>
            </a:r>
            <a:r>
              <a:rPr lang="en-US" sz="2100" dirty="0" err="1"/>
              <a:t>mikropodatkov</a:t>
            </a:r>
            <a:r>
              <a:rPr lang="en-US" sz="2100" dirty="0"/>
              <a:t> je </a:t>
            </a:r>
            <a:r>
              <a:rPr lang="en-US" sz="2100" b="1" dirty="0" err="1">
                <a:solidFill>
                  <a:schemeClr val="accent2"/>
                </a:solidFill>
              </a:rPr>
              <a:t>namenjen</a:t>
            </a:r>
            <a:r>
              <a:rPr lang="en-US" sz="2100" b="1" dirty="0">
                <a:solidFill>
                  <a:schemeClr val="accent2"/>
                </a:solidFill>
              </a:rPr>
              <a:t> </a:t>
            </a:r>
            <a:r>
              <a:rPr lang="en-US" sz="2100" b="1" dirty="0" err="1">
                <a:solidFill>
                  <a:schemeClr val="accent2"/>
                </a:solidFill>
              </a:rPr>
              <a:t>registriranim</a:t>
            </a:r>
            <a:r>
              <a:rPr lang="en-US" sz="2100" b="1" dirty="0">
                <a:solidFill>
                  <a:schemeClr val="accent2"/>
                </a:solidFill>
              </a:rPr>
              <a:t> </a:t>
            </a:r>
            <a:r>
              <a:rPr lang="en-US" sz="2100" b="1" dirty="0" err="1">
                <a:solidFill>
                  <a:schemeClr val="accent2"/>
                </a:solidFill>
              </a:rPr>
              <a:t>uporabnikom</a:t>
            </a:r>
            <a:r>
              <a:rPr lang="en-US" sz="2100" dirty="0"/>
              <a:t>, </a:t>
            </a:r>
            <a:r>
              <a:rPr lang="en-US" sz="2100" dirty="0" err="1"/>
              <a:t>ki</a:t>
            </a:r>
            <a:r>
              <a:rPr lang="en-US" sz="2100" dirty="0"/>
              <a:t> </a:t>
            </a:r>
            <a:r>
              <a:rPr lang="en-US" sz="2100" dirty="0" err="1"/>
              <a:t>analize</a:t>
            </a:r>
            <a:r>
              <a:rPr lang="en-US" sz="2100" dirty="0"/>
              <a:t> </a:t>
            </a:r>
            <a:r>
              <a:rPr lang="en-US" sz="2100" dirty="0" err="1"/>
              <a:t>bodisi</a:t>
            </a:r>
            <a:r>
              <a:rPr lang="en-US" sz="2100" dirty="0"/>
              <a:t> </a:t>
            </a:r>
            <a:r>
              <a:rPr lang="en-US" sz="2100" dirty="0" err="1"/>
              <a:t>izvajajo</a:t>
            </a:r>
            <a:r>
              <a:rPr lang="en-US" sz="2100" dirty="0"/>
              <a:t> </a:t>
            </a:r>
            <a:r>
              <a:rPr lang="en-US" sz="2100" dirty="0" err="1"/>
              <a:t>preko</a:t>
            </a:r>
            <a:r>
              <a:rPr lang="en-US" sz="2100" dirty="0"/>
              <a:t> </a:t>
            </a:r>
            <a:r>
              <a:rPr lang="en-US" sz="2100" dirty="0" err="1"/>
              <a:t>spletnega</a:t>
            </a:r>
            <a:r>
              <a:rPr lang="en-US" sz="2100" dirty="0"/>
              <a:t> </a:t>
            </a:r>
            <a:r>
              <a:rPr lang="en-US" sz="2100" dirty="0" err="1"/>
              <a:t>vmesnika</a:t>
            </a:r>
            <a:r>
              <a:rPr lang="en-US" sz="2100" dirty="0"/>
              <a:t> </a:t>
            </a:r>
            <a:r>
              <a:rPr lang="en-US" sz="2100" dirty="0" err="1"/>
              <a:t>Nesstar</a:t>
            </a:r>
            <a:r>
              <a:rPr lang="en-US" sz="2100" dirty="0"/>
              <a:t> </a:t>
            </a:r>
            <a:r>
              <a:rPr lang="en-US" sz="2100" dirty="0" err="1"/>
              <a:t>bodisi</a:t>
            </a:r>
            <a:r>
              <a:rPr lang="en-US" sz="2100" dirty="0"/>
              <a:t> </a:t>
            </a:r>
            <a:r>
              <a:rPr lang="en-US" sz="2100" dirty="0" err="1"/>
              <a:t>na</a:t>
            </a:r>
            <a:r>
              <a:rPr lang="en-US" sz="2100" dirty="0"/>
              <a:t> </a:t>
            </a:r>
            <a:r>
              <a:rPr lang="en-US" sz="2100" dirty="0" err="1"/>
              <a:t>svojem</a:t>
            </a:r>
            <a:r>
              <a:rPr lang="en-US" sz="2100" dirty="0"/>
              <a:t> </a:t>
            </a:r>
            <a:r>
              <a:rPr lang="en-US" sz="2100" dirty="0" err="1"/>
              <a:t>računalniku</a:t>
            </a:r>
            <a:r>
              <a:rPr lang="en-US" sz="2100" dirty="0"/>
              <a:t>, </a:t>
            </a:r>
            <a:r>
              <a:rPr lang="en-US" sz="2100" dirty="0" err="1"/>
              <a:t>na</a:t>
            </a:r>
            <a:r>
              <a:rPr lang="en-US" sz="2100" dirty="0"/>
              <a:t> </a:t>
            </a:r>
            <a:r>
              <a:rPr lang="en-US" sz="2100" dirty="0" err="1"/>
              <a:t>katerega</a:t>
            </a:r>
            <a:r>
              <a:rPr lang="en-US" sz="2100" dirty="0"/>
              <a:t> </a:t>
            </a:r>
            <a:r>
              <a:rPr lang="en-US" sz="2100" dirty="0" err="1"/>
              <a:t>prenesejo</a:t>
            </a:r>
            <a:r>
              <a:rPr lang="en-US" sz="2100" dirty="0"/>
              <a:t> </a:t>
            </a:r>
            <a:r>
              <a:rPr lang="en-US" sz="2100" dirty="0" err="1"/>
              <a:t>podatke</a:t>
            </a:r>
            <a:r>
              <a:rPr lang="en-US" sz="2100" dirty="0"/>
              <a:t>.</a:t>
            </a:r>
            <a:endParaRPr lang="sl-SI" sz="2100" dirty="0"/>
          </a:p>
          <a:p>
            <a:pPr marL="0" indent="0">
              <a:buNone/>
            </a:pPr>
            <a:endParaRPr lang="sl-SI" sz="2000" dirty="0"/>
          </a:p>
        </p:txBody>
      </p:sp>
      <p:sp>
        <p:nvSpPr>
          <p:cNvPr id="8" name="Rectangle 7"/>
          <p:cNvSpPr/>
          <p:nvPr/>
        </p:nvSpPr>
        <p:spPr>
          <a:xfrm>
            <a:off x="8384569" y="6437560"/>
            <a:ext cx="33829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https://www.adp.fdv.uni-lj.si/uporabi/kako/pravila/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592" y="238111"/>
            <a:ext cx="1586982" cy="114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43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Vrste dostopa v ADP 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838203" y="1825626"/>
            <a:ext cx="5826366" cy="47504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/>
              <a:t>3. DOSTOP POD POSEBNIMI POGOJI</a:t>
            </a:r>
          </a:p>
          <a:p>
            <a:pPr marL="0" indent="0">
              <a:buNone/>
            </a:pPr>
            <a:r>
              <a:rPr lang="en-US" sz="2000" dirty="0" err="1"/>
              <a:t>Dostop</a:t>
            </a:r>
            <a:r>
              <a:rPr lang="en-US" sz="2000" dirty="0"/>
              <a:t> pod </a:t>
            </a:r>
            <a:r>
              <a:rPr lang="en-US" sz="2000" dirty="0" err="1"/>
              <a:t>posebnimi</a:t>
            </a:r>
            <a:r>
              <a:rPr lang="en-US" sz="2000" dirty="0"/>
              <a:t> </a:t>
            </a:r>
            <a:r>
              <a:rPr lang="en-US" sz="2000" dirty="0" err="1"/>
              <a:t>pogoji</a:t>
            </a:r>
            <a:r>
              <a:rPr lang="en-US" sz="2000" dirty="0"/>
              <a:t> je </a:t>
            </a:r>
            <a:r>
              <a:rPr lang="en-US" sz="2000" dirty="0" err="1"/>
              <a:t>oblika</a:t>
            </a:r>
            <a:r>
              <a:rPr lang="en-US" sz="2000" dirty="0"/>
              <a:t> </a:t>
            </a:r>
            <a:r>
              <a:rPr lang="en-US" sz="2000" dirty="0" err="1"/>
              <a:t>zaščite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datoteke, </a:t>
            </a:r>
            <a:r>
              <a:rPr lang="en-US" sz="2000" dirty="0" err="1"/>
              <a:t>iz</a:t>
            </a:r>
            <a:r>
              <a:rPr lang="en-US" sz="2000" dirty="0"/>
              <a:t> </a:t>
            </a:r>
            <a:r>
              <a:rPr lang="en-US" sz="2000" dirty="0" err="1"/>
              <a:t>katerih</a:t>
            </a:r>
            <a:r>
              <a:rPr lang="en-US" sz="2000" dirty="0"/>
              <a:t> </a:t>
            </a:r>
            <a:r>
              <a:rPr lang="en-US" sz="2000" dirty="0" err="1"/>
              <a:t>ni</a:t>
            </a:r>
            <a:r>
              <a:rPr lang="en-US" sz="2000" dirty="0"/>
              <a:t> </a:t>
            </a:r>
            <a:r>
              <a:rPr lang="en-US" sz="2000" dirty="0" err="1"/>
              <a:t>mogoče</a:t>
            </a:r>
            <a:r>
              <a:rPr lang="en-US" sz="2000" dirty="0"/>
              <a:t> </a:t>
            </a:r>
            <a:r>
              <a:rPr lang="en-US" sz="2000" dirty="0" err="1"/>
              <a:t>odstraniti</a:t>
            </a:r>
            <a:r>
              <a:rPr lang="en-US" sz="2000" dirty="0"/>
              <a:t> </a:t>
            </a:r>
            <a:r>
              <a:rPr lang="en-US" sz="2000" dirty="0" err="1"/>
              <a:t>vseh</a:t>
            </a:r>
            <a:r>
              <a:rPr lang="en-US" sz="2000" dirty="0"/>
              <a:t> </a:t>
            </a:r>
            <a:r>
              <a:rPr lang="en-US" sz="2000" dirty="0" err="1"/>
              <a:t>neposrednih</a:t>
            </a:r>
            <a:r>
              <a:rPr lang="en-US" sz="2000" dirty="0"/>
              <a:t> </a:t>
            </a:r>
            <a:r>
              <a:rPr lang="en-US" sz="2000" dirty="0" err="1"/>
              <a:t>ali</a:t>
            </a:r>
            <a:r>
              <a:rPr lang="en-US" sz="2000" dirty="0"/>
              <a:t> </a:t>
            </a:r>
            <a:r>
              <a:rPr lang="en-US" sz="2000" dirty="0" err="1"/>
              <a:t>posrednih</a:t>
            </a:r>
            <a:r>
              <a:rPr lang="en-US" sz="2000" dirty="0"/>
              <a:t> </a:t>
            </a:r>
            <a:r>
              <a:rPr lang="en-US" sz="2000" dirty="0" err="1"/>
              <a:t>identifikatorjev</a:t>
            </a:r>
            <a:r>
              <a:rPr lang="en-US" sz="2000" dirty="0"/>
              <a:t>, </a:t>
            </a:r>
            <a:r>
              <a:rPr lang="en-US" sz="2000" dirty="0" err="1"/>
              <a:t>ki</a:t>
            </a:r>
            <a:r>
              <a:rPr lang="en-US" sz="2000" dirty="0"/>
              <a:t> </a:t>
            </a:r>
            <a:r>
              <a:rPr lang="en-US" sz="2000" dirty="0" err="1"/>
              <a:t>omogočajo</a:t>
            </a:r>
            <a:r>
              <a:rPr lang="en-US" sz="2000" dirty="0"/>
              <a:t> </a:t>
            </a:r>
            <a:r>
              <a:rPr lang="en-US" sz="2000" dirty="0" err="1"/>
              <a:t>identifikacijo</a:t>
            </a:r>
            <a:r>
              <a:rPr lang="en-US" sz="2000" dirty="0"/>
              <a:t> </a:t>
            </a:r>
            <a:r>
              <a:rPr lang="en-US" sz="2000" dirty="0" err="1"/>
              <a:t>posamezne</a:t>
            </a:r>
            <a:r>
              <a:rPr lang="en-US" sz="2000" dirty="0"/>
              <a:t> </a:t>
            </a:r>
            <a:r>
              <a:rPr lang="en-US" sz="2000" dirty="0" err="1"/>
              <a:t>preučevane</a:t>
            </a:r>
            <a:r>
              <a:rPr lang="en-US" sz="2000" dirty="0"/>
              <a:t> </a:t>
            </a:r>
            <a:r>
              <a:rPr lang="en-US" sz="2000" dirty="0" err="1"/>
              <a:t>enote</a:t>
            </a:r>
            <a:r>
              <a:rPr lang="en-US" sz="2000" dirty="0"/>
              <a:t>. </a:t>
            </a:r>
            <a:r>
              <a:rPr lang="en-US" sz="2000" dirty="0" err="1"/>
              <a:t>Posebni</a:t>
            </a:r>
            <a:r>
              <a:rPr lang="en-US" sz="2000" dirty="0"/>
              <a:t> </a:t>
            </a:r>
            <a:r>
              <a:rPr lang="en-US" sz="2000" dirty="0" err="1"/>
              <a:t>pogoji</a:t>
            </a:r>
            <a:r>
              <a:rPr lang="en-US" sz="2000" dirty="0"/>
              <a:t> </a:t>
            </a:r>
            <a:r>
              <a:rPr lang="en-US" sz="2000" dirty="0" err="1"/>
              <a:t>lahko</a:t>
            </a:r>
            <a:r>
              <a:rPr lang="en-US" sz="2000" dirty="0"/>
              <a:t> </a:t>
            </a:r>
            <a:r>
              <a:rPr lang="en-US" sz="2000" dirty="0" err="1"/>
              <a:t>vključujejo</a:t>
            </a:r>
            <a:r>
              <a:rPr lang="en-US" sz="2000" dirty="0"/>
              <a:t> </a:t>
            </a:r>
            <a:r>
              <a:rPr lang="en-US" sz="2000" dirty="0" err="1"/>
              <a:t>naslednje</a:t>
            </a:r>
            <a:r>
              <a:rPr lang="en-US" sz="2000" dirty="0"/>
              <a:t>:</a:t>
            </a:r>
          </a:p>
          <a:p>
            <a:pPr lvl="1"/>
            <a:r>
              <a:rPr lang="en-US" sz="1600" dirty="0" err="1"/>
              <a:t>podatki</a:t>
            </a:r>
            <a:r>
              <a:rPr lang="en-US" sz="1600" dirty="0"/>
              <a:t> </a:t>
            </a:r>
            <a:r>
              <a:rPr lang="en-US" sz="1600" dirty="0" err="1"/>
              <a:t>morda</a:t>
            </a:r>
            <a:r>
              <a:rPr lang="en-US" sz="1600" dirty="0"/>
              <a:t> </a:t>
            </a:r>
            <a:r>
              <a:rPr lang="en-US" sz="1600" dirty="0" err="1"/>
              <a:t>niso</a:t>
            </a:r>
            <a:r>
              <a:rPr lang="en-US" sz="1600" dirty="0"/>
              <a:t> v </a:t>
            </a:r>
            <a:r>
              <a:rPr lang="en-US" sz="1600" dirty="0" err="1"/>
              <a:t>celoti</a:t>
            </a:r>
            <a:r>
              <a:rPr lang="en-US" sz="1600" dirty="0"/>
              <a:t> </a:t>
            </a:r>
            <a:r>
              <a:rPr lang="en-US" sz="1600" dirty="0" err="1"/>
              <a:t>anonimizirani</a:t>
            </a:r>
            <a:endParaRPr lang="en-US" sz="1600" dirty="0"/>
          </a:p>
          <a:p>
            <a:pPr lvl="1"/>
            <a:r>
              <a:rPr lang="en-US" sz="1600" dirty="0" err="1"/>
              <a:t>datoteka</a:t>
            </a:r>
            <a:r>
              <a:rPr lang="en-US" sz="1600" dirty="0"/>
              <a:t> je pod 6 </a:t>
            </a:r>
            <a:r>
              <a:rPr lang="en-US" sz="1600" dirty="0" err="1"/>
              <a:t>mesečnim</a:t>
            </a:r>
            <a:r>
              <a:rPr lang="en-US" sz="1600" dirty="0"/>
              <a:t> </a:t>
            </a:r>
            <a:r>
              <a:rPr lang="en-US" sz="1600" dirty="0" err="1"/>
              <a:t>embargom</a:t>
            </a:r>
            <a:endParaRPr lang="en-US" sz="1600" dirty="0"/>
          </a:p>
          <a:p>
            <a:pPr lvl="1"/>
            <a:r>
              <a:rPr lang="en-US" sz="1600" dirty="0" err="1"/>
              <a:t>datoteka</a:t>
            </a:r>
            <a:r>
              <a:rPr lang="en-US" sz="1600" dirty="0"/>
              <a:t> je </a:t>
            </a:r>
            <a:r>
              <a:rPr lang="en-US" sz="1600" dirty="0" err="1"/>
              <a:t>dostopna</a:t>
            </a:r>
            <a:r>
              <a:rPr lang="en-US" sz="1600" dirty="0"/>
              <a:t> le </a:t>
            </a:r>
            <a:r>
              <a:rPr lang="en-US" sz="1600" dirty="0" err="1"/>
              <a:t>naročniku</a:t>
            </a:r>
            <a:r>
              <a:rPr lang="en-US" sz="1600" dirty="0"/>
              <a:t> </a:t>
            </a:r>
            <a:r>
              <a:rPr lang="en-US" sz="1600" dirty="0" err="1"/>
              <a:t>raziskave</a:t>
            </a:r>
            <a:r>
              <a:rPr lang="en-US" sz="1600" dirty="0"/>
              <a:t> in </a:t>
            </a:r>
            <a:r>
              <a:rPr lang="en-US" sz="1600" dirty="0" err="1"/>
              <a:t>izvirnim</a:t>
            </a:r>
            <a:r>
              <a:rPr lang="en-US" sz="1600" dirty="0"/>
              <a:t> </a:t>
            </a:r>
            <a:r>
              <a:rPr lang="en-US" sz="1600" dirty="0" err="1"/>
              <a:t>avtorjem</a:t>
            </a:r>
            <a:endParaRPr lang="en-US" sz="1600" dirty="0"/>
          </a:p>
          <a:p>
            <a:pPr marL="0" indent="0">
              <a:buNone/>
            </a:pPr>
            <a:r>
              <a:rPr lang="en-US" sz="2000" dirty="0" err="1"/>
              <a:t>Gradivo</a:t>
            </a:r>
            <a:r>
              <a:rPr lang="en-US" sz="2000" dirty="0"/>
              <a:t> je </a:t>
            </a:r>
            <a:r>
              <a:rPr lang="en-US" sz="2000" b="1" dirty="0" err="1">
                <a:solidFill>
                  <a:schemeClr val="accent2"/>
                </a:solidFill>
              </a:rPr>
              <a:t>dostopno</a:t>
            </a:r>
            <a:r>
              <a:rPr lang="en-US" sz="2000" dirty="0"/>
              <a:t> </a:t>
            </a:r>
            <a:r>
              <a:rPr lang="en-US" sz="2000" dirty="0" err="1"/>
              <a:t>raziskovalcem</a:t>
            </a:r>
            <a:r>
              <a:rPr lang="en-US" sz="2000" dirty="0"/>
              <a:t> in </a:t>
            </a:r>
            <a:r>
              <a:rPr lang="en-US" sz="2000" dirty="0" err="1"/>
              <a:t>raziskovalkam</a:t>
            </a:r>
            <a:r>
              <a:rPr lang="en-US" sz="2000" dirty="0"/>
              <a:t> </a:t>
            </a:r>
            <a:r>
              <a:rPr lang="en-US" sz="2000" dirty="0" err="1">
                <a:solidFill>
                  <a:schemeClr val="tx1"/>
                </a:solidFill>
              </a:rPr>
              <a:t>za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raziskovalni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namen</a:t>
            </a:r>
            <a:r>
              <a:rPr lang="en-US" sz="20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717677" y="6121037"/>
            <a:ext cx="33829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https://www.adp.fdv.uni-lj.si/uporabi/kako/pravila/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699" y="2224452"/>
            <a:ext cx="4682639" cy="24528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909965" y="4780907"/>
            <a:ext cx="428203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CESSDA Training Team (2017 - 2022). CESSDA Data Management Expert Guide.</a:t>
            </a:r>
            <a:r>
              <a:rPr lang="sl-SI" sz="1050" dirty="0"/>
              <a:t> </a:t>
            </a:r>
            <a:r>
              <a:rPr lang="en-US" sz="1050" dirty="0"/>
              <a:t>Bergen, Norway: CESSDA ERIC. Retrieved from https://dmeg.cessda.eu/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275" y="237576"/>
            <a:ext cx="1586982" cy="114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78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7068B-6D33-02ED-BE60-1067C7870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Vsebina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249E0-C552-50C8-C7D8-1DB1BE6FB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Za uvod nekaj povezanih pojmov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Postopek predaje in objave gradiva v področnih zaupanja vrednih </a:t>
            </a:r>
            <a:r>
              <a:rPr lang="sl-SI" dirty="0" err="1"/>
              <a:t>repozitorijih</a:t>
            </a:r>
            <a:r>
              <a:rPr lang="sl-SI" dirty="0"/>
              <a:t>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738" y="4055310"/>
            <a:ext cx="5882054" cy="1070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869" y="3886848"/>
            <a:ext cx="3465581" cy="135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63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Vrste dostopa v ADP 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838203" y="1825626"/>
            <a:ext cx="10117012" cy="47504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/>
              <a:t>3. DOSTOP POD POSEBNIMI POGOJI</a:t>
            </a:r>
          </a:p>
          <a:p>
            <a:pPr marL="0" indent="0">
              <a:buNone/>
            </a:pPr>
            <a:r>
              <a:rPr lang="sl-SI" sz="2000" b="1" dirty="0">
                <a:solidFill>
                  <a:schemeClr val="accent2"/>
                </a:solidFill>
              </a:rPr>
              <a:t>a) datoteka za raziskovalne namene (SUF)</a:t>
            </a:r>
          </a:p>
          <a:p>
            <a:pPr marL="0" indent="0">
              <a:buNone/>
            </a:pPr>
            <a:r>
              <a:rPr lang="sl-SI" sz="2000" dirty="0"/>
              <a:t>Omogoča dostop do datotek, ki so na voljo le za raziskovalne namene, to so. </a:t>
            </a:r>
            <a:r>
              <a:rPr lang="sl-SI" sz="2000" dirty="0" err="1"/>
              <a:t>t.i</a:t>
            </a:r>
            <a:r>
              <a:rPr lang="sl-SI" sz="2000" dirty="0"/>
              <a:t>.  </a:t>
            </a:r>
            <a:r>
              <a:rPr lang="sl-SI" sz="2000" i="1" dirty="0" err="1"/>
              <a:t>Scientific</a:t>
            </a:r>
            <a:r>
              <a:rPr lang="sl-SI" sz="2000" i="1" dirty="0"/>
              <a:t> Use File</a:t>
            </a:r>
            <a:r>
              <a:rPr lang="sl-SI" sz="2000" dirty="0"/>
              <a:t>.</a:t>
            </a:r>
          </a:p>
          <a:p>
            <a:pPr marL="0" indent="0">
              <a:buNone/>
            </a:pPr>
            <a:r>
              <a:rPr lang="sl-SI" sz="2000" dirty="0"/>
              <a:t>Dostop do podatkov je omogočen preko varne povezave oz. oblaka </a:t>
            </a:r>
            <a:r>
              <a:rPr lang="sl-SI" sz="2000" dirty="0" err="1"/>
              <a:t>OwnCloud</a:t>
            </a:r>
            <a:r>
              <a:rPr lang="sl-SI" sz="2000" dirty="0"/>
              <a:t>. ADP uporabniku posreduje povezavo in enolično geslo.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accent2"/>
                </a:solidFill>
              </a:rPr>
              <a:t>b)  </a:t>
            </a:r>
            <a:r>
              <a:rPr lang="en-US" sz="2100" b="1" dirty="0" err="1">
                <a:solidFill>
                  <a:schemeClr val="accent2"/>
                </a:solidFill>
              </a:rPr>
              <a:t>datoteka</a:t>
            </a:r>
            <a:r>
              <a:rPr lang="en-US" sz="2100" b="1" dirty="0">
                <a:solidFill>
                  <a:schemeClr val="accent2"/>
                </a:solidFill>
              </a:rPr>
              <a:t> v </a:t>
            </a:r>
            <a:r>
              <a:rPr lang="en-US" sz="2100" b="1" dirty="0" err="1">
                <a:solidFill>
                  <a:schemeClr val="accent2"/>
                </a:solidFill>
              </a:rPr>
              <a:t>varovanem</a:t>
            </a:r>
            <a:r>
              <a:rPr lang="en-US" sz="2100" b="1" dirty="0">
                <a:solidFill>
                  <a:schemeClr val="accent2"/>
                </a:solidFill>
              </a:rPr>
              <a:t> </a:t>
            </a:r>
            <a:r>
              <a:rPr lang="en-US" sz="2100" b="1" dirty="0" err="1">
                <a:solidFill>
                  <a:schemeClr val="accent2"/>
                </a:solidFill>
              </a:rPr>
              <a:t>okolju</a:t>
            </a:r>
            <a:r>
              <a:rPr lang="en-US" sz="2100" b="1" dirty="0">
                <a:solidFill>
                  <a:schemeClr val="accent2"/>
                </a:solidFill>
              </a:rPr>
              <a:t> (SCUF)</a:t>
            </a:r>
            <a:br>
              <a:rPr lang="en-US" dirty="0"/>
            </a:br>
            <a:r>
              <a:rPr lang="en-US" sz="2000" dirty="0" err="1"/>
              <a:t>Gre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t.i</a:t>
            </a:r>
            <a:r>
              <a:rPr lang="en-US" sz="2000" dirty="0"/>
              <a:t>. </a:t>
            </a:r>
            <a:r>
              <a:rPr lang="en-US" sz="2000" i="1" dirty="0"/>
              <a:t>Secure Use File</a:t>
            </a:r>
            <a:r>
              <a:rPr lang="en-US" sz="2000" dirty="0"/>
              <a:t> oz. </a:t>
            </a:r>
            <a:r>
              <a:rPr lang="en-US" sz="2000" dirty="0" err="1"/>
              <a:t>datoteko</a:t>
            </a:r>
            <a:r>
              <a:rPr lang="en-US" sz="2000" dirty="0"/>
              <a:t>, </a:t>
            </a:r>
            <a:r>
              <a:rPr lang="en-US" sz="2000" dirty="0" err="1"/>
              <a:t>ki</a:t>
            </a:r>
            <a:r>
              <a:rPr lang="en-US" sz="2000" dirty="0"/>
              <a:t> </a:t>
            </a:r>
            <a:r>
              <a:rPr lang="en-US" sz="2000" dirty="0" err="1"/>
              <a:t>vsebuje</a:t>
            </a:r>
            <a:r>
              <a:rPr lang="en-US" sz="2000" dirty="0"/>
              <a:t> </a:t>
            </a:r>
            <a:r>
              <a:rPr lang="en-US" sz="2000" dirty="0" err="1"/>
              <a:t>zaupne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 </a:t>
            </a:r>
            <a:r>
              <a:rPr lang="en-US" sz="2000" dirty="0" err="1"/>
              <a:t>namenjene</a:t>
            </a:r>
            <a:r>
              <a:rPr lang="en-US" sz="2000" dirty="0"/>
              <a:t> </a:t>
            </a:r>
            <a:r>
              <a:rPr lang="en-US" sz="2000" dirty="0" err="1"/>
              <a:t>znanstvenemu</a:t>
            </a:r>
            <a:r>
              <a:rPr lang="en-US" sz="2000" dirty="0"/>
              <a:t> </a:t>
            </a:r>
            <a:r>
              <a:rPr lang="en-US" sz="2000" dirty="0" err="1"/>
              <a:t>raziskovanju</a:t>
            </a:r>
            <a:r>
              <a:rPr lang="en-US" sz="2000" dirty="0"/>
              <a:t>, </a:t>
            </a:r>
            <a:r>
              <a:rPr lang="en-US" sz="2000" dirty="0" err="1"/>
              <a:t>metode</a:t>
            </a:r>
            <a:r>
              <a:rPr lang="en-US" sz="2000" dirty="0"/>
              <a:t> </a:t>
            </a:r>
            <a:r>
              <a:rPr lang="en-US" sz="2000" dirty="0" err="1"/>
              <a:t>statističnega</a:t>
            </a:r>
            <a:r>
              <a:rPr lang="en-US" sz="2000" dirty="0"/>
              <a:t> </a:t>
            </a:r>
            <a:r>
              <a:rPr lang="en-US" sz="2000" dirty="0" err="1"/>
              <a:t>zakritja</a:t>
            </a:r>
            <a:r>
              <a:rPr lang="en-US" sz="2000" dirty="0"/>
              <a:t> / </a:t>
            </a:r>
            <a:r>
              <a:rPr lang="en-US" sz="2000" dirty="0" err="1"/>
              <a:t>zaščite</a:t>
            </a:r>
            <a:r>
              <a:rPr lang="en-US" sz="2000" dirty="0"/>
              <a:t> podatkov, </a:t>
            </a:r>
            <a:r>
              <a:rPr lang="en-US" sz="2000" dirty="0" err="1"/>
              <a:t>niso</a:t>
            </a:r>
            <a:r>
              <a:rPr lang="en-US" sz="2000" dirty="0"/>
              <a:t> bile </a:t>
            </a:r>
            <a:r>
              <a:rPr lang="en-US" sz="2000" dirty="0" err="1"/>
              <a:t>uporabljene</a:t>
            </a:r>
            <a:r>
              <a:rPr lang="en-US" sz="2000" dirty="0"/>
              <a:t>, </a:t>
            </a:r>
            <a:r>
              <a:rPr lang="en-US" sz="2000" dirty="0" err="1"/>
              <a:t>zato</a:t>
            </a:r>
            <a:r>
              <a:rPr lang="en-US" sz="2000" dirty="0"/>
              <a:t> je </a:t>
            </a:r>
            <a:r>
              <a:rPr lang="en-US" sz="2000" dirty="0" err="1"/>
              <a:t>dostop</a:t>
            </a:r>
            <a:r>
              <a:rPr lang="en-US" sz="2000" dirty="0"/>
              <a:t> do </a:t>
            </a:r>
            <a:r>
              <a:rPr lang="en-US" sz="2000" dirty="0" err="1"/>
              <a:t>nje</a:t>
            </a:r>
            <a:r>
              <a:rPr lang="en-US" sz="2000" dirty="0"/>
              <a:t> </a:t>
            </a:r>
            <a:r>
              <a:rPr lang="en-US" sz="2000" dirty="0" err="1"/>
              <a:t>mogoč</a:t>
            </a:r>
            <a:r>
              <a:rPr lang="en-US" sz="2000" dirty="0"/>
              <a:t> le v </a:t>
            </a:r>
            <a:r>
              <a:rPr lang="en-US" sz="2000" dirty="0" err="1"/>
              <a:t>varovanem</a:t>
            </a:r>
            <a:r>
              <a:rPr lang="en-US" sz="2000" dirty="0"/>
              <a:t> </a:t>
            </a:r>
            <a:r>
              <a:rPr lang="en-US" sz="2000" dirty="0" err="1"/>
              <a:t>okolju</a:t>
            </a:r>
            <a:r>
              <a:rPr lang="en-US" sz="2000" dirty="0"/>
              <a:t>. V </a:t>
            </a:r>
            <a:r>
              <a:rPr lang="en-US" sz="2000" dirty="0" err="1"/>
              <a:t>varovanem</a:t>
            </a:r>
            <a:r>
              <a:rPr lang="en-US" sz="2000" dirty="0"/>
              <a:t> </a:t>
            </a:r>
            <a:r>
              <a:rPr lang="en-US" sz="2000" dirty="0" err="1"/>
              <a:t>okolju</a:t>
            </a:r>
            <a:r>
              <a:rPr lang="en-US" sz="2000" dirty="0"/>
              <a:t> oz. </a:t>
            </a:r>
            <a:r>
              <a:rPr lang="en-US" sz="2000" b="1" dirty="0" err="1">
                <a:solidFill>
                  <a:schemeClr val="accent2"/>
                </a:solidFill>
              </a:rPr>
              <a:t>t.i</a:t>
            </a:r>
            <a:r>
              <a:rPr lang="en-US" sz="2000" b="1" dirty="0">
                <a:solidFill>
                  <a:schemeClr val="accent2"/>
                </a:solidFill>
              </a:rPr>
              <a:t>. </a:t>
            </a:r>
            <a:r>
              <a:rPr lang="en-US" sz="2000" b="1" dirty="0" err="1">
                <a:solidFill>
                  <a:schemeClr val="accent2"/>
                </a:solidFill>
              </a:rPr>
              <a:t>varni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</a:rPr>
              <a:t>sobi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</a:rPr>
              <a:t>znotraj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</a:rPr>
              <a:t>prostorov</a:t>
            </a:r>
            <a:r>
              <a:rPr lang="en-US" sz="2000" b="1" dirty="0">
                <a:solidFill>
                  <a:schemeClr val="accent2"/>
                </a:solidFill>
              </a:rPr>
              <a:t> ADP</a:t>
            </a:r>
            <a:r>
              <a:rPr lang="en-US" sz="2000" dirty="0"/>
              <a:t> je </a:t>
            </a:r>
            <a:r>
              <a:rPr lang="en-US" sz="2000" dirty="0" err="1"/>
              <a:t>onemogočen</a:t>
            </a:r>
            <a:r>
              <a:rPr lang="en-US" sz="2000" dirty="0"/>
              <a:t> </a:t>
            </a:r>
            <a:r>
              <a:rPr lang="en-US" sz="2000" dirty="0" err="1"/>
              <a:t>dostop</a:t>
            </a:r>
            <a:r>
              <a:rPr lang="en-US" sz="2000" dirty="0"/>
              <a:t> do </a:t>
            </a:r>
            <a:r>
              <a:rPr lang="en-US" sz="2000" dirty="0" err="1"/>
              <a:t>interneta</a:t>
            </a:r>
            <a:r>
              <a:rPr lang="en-US" sz="2000" dirty="0"/>
              <a:t> in </a:t>
            </a:r>
            <a:r>
              <a:rPr lang="en-US" sz="2000" dirty="0" err="1"/>
              <a:t>ni</a:t>
            </a:r>
            <a:r>
              <a:rPr lang="en-US" sz="2000" dirty="0"/>
              <a:t> </a:t>
            </a:r>
            <a:r>
              <a:rPr lang="en-US" sz="2000" dirty="0" err="1"/>
              <a:t>možnosti</a:t>
            </a:r>
            <a:r>
              <a:rPr lang="en-US" sz="2000" dirty="0"/>
              <a:t> </a:t>
            </a:r>
            <a:r>
              <a:rPr lang="en-US" sz="2000" dirty="0" err="1"/>
              <a:t>prenosa</a:t>
            </a:r>
            <a:r>
              <a:rPr lang="en-US" sz="2000" dirty="0"/>
              <a:t> podatkov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prenosne</a:t>
            </a:r>
            <a:r>
              <a:rPr lang="en-US" sz="2000" dirty="0"/>
              <a:t> </a:t>
            </a:r>
            <a:r>
              <a:rPr lang="en-US" sz="2000" dirty="0" err="1"/>
              <a:t>medije</a:t>
            </a:r>
            <a:r>
              <a:rPr lang="en-US" sz="2000" dirty="0"/>
              <a:t>. </a:t>
            </a:r>
            <a:r>
              <a:rPr lang="en-US" sz="2000" dirty="0" err="1"/>
              <a:t>Prepovedana</a:t>
            </a:r>
            <a:r>
              <a:rPr lang="en-US" sz="2000" dirty="0"/>
              <a:t> je </a:t>
            </a:r>
            <a:r>
              <a:rPr lang="en-US" sz="2000" dirty="0" err="1"/>
              <a:t>tudi</a:t>
            </a:r>
            <a:r>
              <a:rPr lang="en-US" sz="2000" dirty="0"/>
              <a:t> </a:t>
            </a:r>
            <a:r>
              <a:rPr lang="en-US" sz="2000" dirty="0" err="1"/>
              <a:t>uporaba</a:t>
            </a:r>
            <a:r>
              <a:rPr lang="en-US" sz="2000" dirty="0"/>
              <a:t> </a:t>
            </a:r>
            <a:r>
              <a:rPr lang="en-US" sz="2000" dirty="0" err="1"/>
              <a:t>pripomočkov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zajem</a:t>
            </a:r>
            <a:r>
              <a:rPr lang="en-US" sz="2000" dirty="0"/>
              <a:t> </a:t>
            </a:r>
            <a:r>
              <a:rPr lang="en-US" sz="2000" dirty="0" err="1"/>
              <a:t>slik</a:t>
            </a:r>
            <a:r>
              <a:rPr lang="en-US" sz="2000" dirty="0"/>
              <a:t> in </a:t>
            </a:r>
            <a:r>
              <a:rPr lang="en-US" sz="2000" dirty="0" err="1"/>
              <a:t>videa</a:t>
            </a:r>
            <a:r>
              <a:rPr lang="en-US" sz="2000" dirty="0"/>
              <a:t>. ADP </a:t>
            </a:r>
            <a:r>
              <a:rPr lang="en-US" sz="2000" dirty="0" err="1"/>
              <a:t>bo</a:t>
            </a:r>
            <a:r>
              <a:rPr lang="en-US" sz="2000" dirty="0"/>
              <a:t> </a:t>
            </a:r>
            <a:r>
              <a:rPr lang="en-US" sz="2000" dirty="0" err="1"/>
              <a:t>rezultate</a:t>
            </a:r>
            <a:r>
              <a:rPr lang="en-US" sz="2000" dirty="0"/>
              <a:t> </a:t>
            </a:r>
            <a:r>
              <a:rPr lang="en-US" sz="2000" dirty="0" err="1"/>
              <a:t>dela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datoteki</a:t>
            </a:r>
            <a:r>
              <a:rPr lang="en-US" sz="2000" dirty="0"/>
              <a:t> </a:t>
            </a:r>
            <a:r>
              <a:rPr lang="en-US" sz="2000" dirty="0" err="1"/>
              <a:t>pregledal</a:t>
            </a:r>
            <a:r>
              <a:rPr lang="en-US" sz="2000" dirty="0"/>
              <a:t> in </a:t>
            </a:r>
            <a:r>
              <a:rPr lang="en-US" sz="2000" dirty="0" err="1"/>
              <a:t>jih</a:t>
            </a:r>
            <a:r>
              <a:rPr lang="en-US" sz="2000" dirty="0"/>
              <a:t> </a:t>
            </a:r>
            <a:r>
              <a:rPr lang="en-US" sz="2000" dirty="0" err="1"/>
              <a:t>šele</a:t>
            </a:r>
            <a:r>
              <a:rPr lang="en-US" sz="2000" dirty="0"/>
              <a:t> </a:t>
            </a:r>
            <a:r>
              <a:rPr lang="en-US" sz="2000" dirty="0" err="1"/>
              <a:t>po</a:t>
            </a:r>
            <a:r>
              <a:rPr lang="en-US" sz="2000" dirty="0"/>
              <a:t> tem </a:t>
            </a:r>
            <a:r>
              <a:rPr lang="en-US" sz="2000" dirty="0" err="1"/>
              <a:t>varno</a:t>
            </a:r>
            <a:r>
              <a:rPr lang="en-US" sz="2000" dirty="0"/>
              <a:t> </a:t>
            </a:r>
            <a:r>
              <a:rPr lang="en-US" sz="2000" dirty="0" err="1"/>
              <a:t>izročil</a:t>
            </a:r>
            <a:r>
              <a:rPr lang="en-US" sz="2000" dirty="0"/>
              <a:t> </a:t>
            </a:r>
            <a:r>
              <a:rPr lang="en-US" sz="2000" dirty="0" err="1"/>
              <a:t>uporabniku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sl-SI" sz="2000" dirty="0"/>
          </a:p>
        </p:txBody>
      </p:sp>
      <p:sp>
        <p:nvSpPr>
          <p:cNvPr id="7" name="Rectangle 6"/>
          <p:cNvSpPr/>
          <p:nvPr/>
        </p:nvSpPr>
        <p:spPr>
          <a:xfrm>
            <a:off x="8384569" y="6437560"/>
            <a:ext cx="33829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https://www.adp.fdv.uni-lj.si/uporabi/kako/pravila/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410" y="238111"/>
            <a:ext cx="1586982" cy="114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77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Avtorske pravice v ADP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ADP </a:t>
            </a:r>
            <a:r>
              <a:rPr lang="en-US" dirty="0" err="1"/>
              <a:t>zagotavlja</a:t>
            </a:r>
            <a:r>
              <a:rPr lang="en-US" dirty="0"/>
              <a:t> </a:t>
            </a:r>
            <a:r>
              <a:rPr lang="en-US" dirty="0" err="1"/>
              <a:t>dostop</a:t>
            </a:r>
            <a:r>
              <a:rPr lang="en-US" dirty="0"/>
              <a:t> do podatkov pod </a:t>
            </a:r>
            <a:r>
              <a:rPr lang="en-US" dirty="0" err="1"/>
              <a:t>licenco</a:t>
            </a:r>
            <a:r>
              <a:rPr lang="en-US" dirty="0"/>
              <a:t>, </a:t>
            </a:r>
            <a:r>
              <a:rPr lang="en-US" dirty="0" err="1"/>
              <a:t>ki</a:t>
            </a:r>
            <a:r>
              <a:rPr lang="en-US" dirty="0"/>
              <a:t> jo </a:t>
            </a:r>
            <a:r>
              <a:rPr lang="en-US" dirty="0" err="1"/>
              <a:t>sami</a:t>
            </a:r>
            <a:r>
              <a:rPr lang="en-US" dirty="0"/>
              <a:t> </a:t>
            </a:r>
            <a:r>
              <a:rPr lang="en-US" dirty="0" err="1"/>
              <a:t>izberete</a:t>
            </a:r>
            <a:r>
              <a:rPr lang="en-US" dirty="0"/>
              <a:t>. </a:t>
            </a:r>
            <a:r>
              <a:rPr lang="en-US" dirty="0" err="1"/>
              <a:t>Izbirate</a:t>
            </a:r>
            <a:r>
              <a:rPr lang="en-US" dirty="0"/>
              <a:t> </a:t>
            </a:r>
            <a:r>
              <a:rPr lang="en-US" dirty="0" err="1"/>
              <a:t>lahko</a:t>
            </a:r>
            <a:r>
              <a:rPr lang="en-US" dirty="0"/>
              <a:t> med </a:t>
            </a:r>
            <a:r>
              <a:rPr lang="en-US" dirty="0" err="1"/>
              <a:t>tremi</a:t>
            </a:r>
            <a:r>
              <a:rPr lang="en-US" dirty="0"/>
              <a:t> </a:t>
            </a:r>
            <a:r>
              <a:rPr lang="en-US" dirty="0" err="1"/>
              <a:t>različici</a:t>
            </a:r>
            <a:r>
              <a:rPr lang="en-US" dirty="0"/>
              <a:t> </a:t>
            </a:r>
            <a:r>
              <a:rPr lang="en-US" dirty="0" err="1"/>
              <a:t>avtorskih</a:t>
            </a:r>
            <a:r>
              <a:rPr lang="en-US" dirty="0"/>
              <a:t> </a:t>
            </a:r>
            <a:r>
              <a:rPr lang="en-US" dirty="0" err="1"/>
              <a:t>licenc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predlogi</a:t>
            </a:r>
            <a:r>
              <a:rPr lang="en-US" dirty="0"/>
              <a:t> "</a:t>
            </a:r>
            <a:r>
              <a:rPr lang="en-US" b="1" dirty="0">
                <a:solidFill>
                  <a:schemeClr val="accent2"/>
                </a:solidFill>
              </a:rPr>
              <a:t>Creative Commons</a:t>
            </a:r>
            <a:r>
              <a:rPr lang="en-US" dirty="0"/>
              <a:t>„</a:t>
            </a:r>
            <a:r>
              <a:rPr lang="sl-SI" dirty="0"/>
              <a:t>:</a:t>
            </a:r>
          </a:p>
          <a:p>
            <a:pPr lvl="1"/>
            <a:r>
              <a:rPr lang="en-US" dirty="0" err="1"/>
              <a:t>Posvetilo</a:t>
            </a:r>
            <a:r>
              <a:rPr lang="en-US" dirty="0"/>
              <a:t> </a:t>
            </a:r>
            <a:r>
              <a:rPr lang="en-US" dirty="0" err="1"/>
              <a:t>javni</a:t>
            </a:r>
            <a:r>
              <a:rPr lang="en-US" dirty="0"/>
              <a:t> </a:t>
            </a:r>
            <a:r>
              <a:rPr lang="en-US" dirty="0" err="1"/>
              <a:t>domeni</a:t>
            </a:r>
            <a:r>
              <a:rPr lang="en-US" dirty="0"/>
              <a:t>, </a:t>
            </a:r>
            <a:endParaRPr lang="sl-SI" dirty="0"/>
          </a:p>
          <a:p>
            <a:pPr lvl="1"/>
            <a:r>
              <a:rPr lang="en-US" dirty="0" err="1"/>
              <a:t>Priznanje</a:t>
            </a:r>
            <a:r>
              <a:rPr lang="en-US" dirty="0"/>
              <a:t> </a:t>
            </a:r>
            <a:r>
              <a:rPr lang="en-US" dirty="0" err="1"/>
              <a:t>avtorstva</a:t>
            </a:r>
            <a:r>
              <a:rPr lang="sl-SI" dirty="0"/>
              <a:t>,</a:t>
            </a:r>
            <a:r>
              <a:rPr lang="en-US" dirty="0"/>
              <a:t> </a:t>
            </a:r>
            <a:endParaRPr lang="sl-SI" dirty="0"/>
          </a:p>
          <a:p>
            <a:pPr lvl="1"/>
            <a:r>
              <a:rPr lang="en-US" dirty="0" err="1"/>
              <a:t>Priznanje</a:t>
            </a:r>
            <a:r>
              <a:rPr lang="en-US" dirty="0"/>
              <a:t> </a:t>
            </a:r>
            <a:r>
              <a:rPr lang="en-US" dirty="0" err="1"/>
              <a:t>avtorstva</a:t>
            </a:r>
            <a:r>
              <a:rPr lang="en-US" dirty="0"/>
              <a:t> + </a:t>
            </a:r>
            <a:r>
              <a:rPr lang="en-US" dirty="0" err="1"/>
              <a:t>Nekomercialno</a:t>
            </a:r>
            <a:r>
              <a:rPr lang="en-US" dirty="0"/>
              <a:t>. </a:t>
            </a:r>
            <a:endParaRPr lang="sl-SI" dirty="0"/>
          </a:p>
          <a:p>
            <a:pPr marL="0" indent="0">
              <a:buNone/>
            </a:pPr>
            <a:r>
              <a:rPr lang="en-US" dirty="0" err="1"/>
              <a:t>Licence</a:t>
            </a:r>
            <a:r>
              <a:rPr lang="en-US" dirty="0"/>
              <a:t> </a:t>
            </a:r>
            <a:r>
              <a:rPr lang="en-US" dirty="0" err="1"/>
              <a:t>vključujejo</a:t>
            </a:r>
            <a:r>
              <a:rPr lang="en-US" dirty="0"/>
              <a:t> </a:t>
            </a:r>
            <a:r>
              <a:rPr lang="en-US" dirty="0" err="1"/>
              <a:t>možnost</a:t>
            </a:r>
            <a:r>
              <a:rPr lang="en-US" dirty="0"/>
              <a:t> </a:t>
            </a:r>
            <a:r>
              <a:rPr lang="en-US" dirty="0" err="1"/>
              <a:t>predelav</a:t>
            </a:r>
            <a:r>
              <a:rPr lang="en-US" dirty="0"/>
              <a:t>, </a:t>
            </a:r>
            <a:r>
              <a:rPr lang="en-US" dirty="0" err="1"/>
              <a:t>obveznost</a:t>
            </a:r>
            <a:r>
              <a:rPr lang="en-US" dirty="0"/>
              <a:t> </a:t>
            </a:r>
            <a:r>
              <a:rPr lang="en-US" dirty="0" err="1"/>
              <a:t>navajanja</a:t>
            </a:r>
            <a:r>
              <a:rPr lang="en-US" dirty="0"/>
              <a:t> </a:t>
            </a:r>
            <a:r>
              <a:rPr lang="en-US" dirty="0" err="1"/>
              <a:t>vira</a:t>
            </a:r>
            <a:r>
              <a:rPr lang="en-US" dirty="0"/>
              <a:t> in </a:t>
            </a:r>
            <a:r>
              <a:rPr lang="en-US" dirty="0" err="1"/>
              <a:t>dajanja</a:t>
            </a:r>
            <a:r>
              <a:rPr lang="en-US" dirty="0"/>
              <a:t> </a:t>
            </a:r>
            <a:r>
              <a:rPr lang="en-US" dirty="0" err="1"/>
              <a:t>dostopa</a:t>
            </a:r>
            <a:r>
              <a:rPr lang="en-US" dirty="0"/>
              <a:t> do </a:t>
            </a:r>
            <a:r>
              <a:rPr lang="en-US" dirty="0" err="1"/>
              <a:t>izvedenih</a:t>
            </a:r>
            <a:r>
              <a:rPr lang="en-US" dirty="0"/>
              <a:t> del pod </a:t>
            </a:r>
            <a:r>
              <a:rPr lang="en-US" dirty="0" err="1"/>
              <a:t>istimi</a:t>
            </a:r>
            <a:r>
              <a:rPr lang="en-US" dirty="0"/>
              <a:t> </a:t>
            </a:r>
            <a:r>
              <a:rPr lang="en-US" dirty="0" err="1"/>
              <a:t>pogoji</a:t>
            </a:r>
            <a:r>
              <a:rPr lang="en-US" dirty="0"/>
              <a:t>. </a:t>
            </a:r>
            <a:r>
              <a:rPr lang="en-US" dirty="0" err="1"/>
              <a:t>Razlika</a:t>
            </a:r>
            <a:r>
              <a:rPr lang="en-US" dirty="0"/>
              <a:t> je v </a:t>
            </a:r>
            <a:r>
              <a:rPr lang="en-US" dirty="0" err="1"/>
              <a:t>dopuščeni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izključeni</a:t>
            </a:r>
            <a:r>
              <a:rPr lang="en-US" dirty="0"/>
              <a:t> </a:t>
            </a:r>
            <a:r>
              <a:rPr lang="en-US" dirty="0" err="1"/>
              <a:t>možnosti</a:t>
            </a:r>
            <a:r>
              <a:rPr lang="en-US" dirty="0"/>
              <a:t> </a:t>
            </a:r>
            <a:r>
              <a:rPr lang="en-US" dirty="0" err="1"/>
              <a:t>uporabe</a:t>
            </a:r>
            <a:r>
              <a:rPr lang="en-US" dirty="0"/>
              <a:t> podatkov, </a:t>
            </a:r>
            <a:r>
              <a:rPr lang="en-US" dirty="0" err="1"/>
              <a:t>dobljenih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arhiva</a:t>
            </a:r>
            <a:r>
              <a:rPr lang="en-US" dirty="0"/>
              <a:t>,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komercialne</a:t>
            </a:r>
            <a:r>
              <a:rPr lang="en-US" dirty="0"/>
              <a:t> </a:t>
            </a:r>
            <a:r>
              <a:rPr lang="en-US" dirty="0" err="1"/>
              <a:t>namene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3959" y="370590"/>
            <a:ext cx="1586982" cy="114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70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Postopek predaje v ADP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58292" y="6356811"/>
            <a:ext cx="20210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/>
              <a:t>https://www.adp.fdv.uni-lj.si/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776" y="2778792"/>
            <a:ext cx="4897315" cy="38794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534" y="1690688"/>
            <a:ext cx="5980967" cy="108810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048425" y="4682339"/>
            <a:ext cx="5099539" cy="193975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70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Postopek predaje v ADP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l-SI" dirty="0"/>
              <a:t>Dajalec </a:t>
            </a:r>
            <a:r>
              <a:rPr lang="sl-SI" b="1" dirty="0">
                <a:solidFill>
                  <a:schemeClr val="accent2"/>
                </a:solidFill>
              </a:rPr>
              <a:t>evidentira</a:t>
            </a:r>
            <a:r>
              <a:rPr lang="sl-SI" dirty="0"/>
              <a:t> raziskavo na spletni strani (ali e-pošta, ustno)</a:t>
            </a:r>
          </a:p>
          <a:p>
            <a:pPr marL="514350" indent="-514350">
              <a:buFont typeface="+mj-lt"/>
              <a:buAutoNum type="arabicPeriod"/>
            </a:pPr>
            <a:r>
              <a:rPr lang="sl-SI" dirty="0"/>
              <a:t>Dogovor o </a:t>
            </a:r>
            <a:r>
              <a:rPr lang="sl-SI" dirty="0" err="1"/>
              <a:t>predprevzemnem</a:t>
            </a:r>
            <a:r>
              <a:rPr lang="sl-SI" dirty="0"/>
              <a:t> sestanku</a:t>
            </a:r>
          </a:p>
          <a:p>
            <a:pPr marL="514350" indent="-514350">
              <a:buFont typeface="+mj-lt"/>
              <a:buAutoNum type="arabicPeriod"/>
            </a:pPr>
            <a:r>
              <a:rPr lang="sl-SI" b="1" dirty="0" err="1">
                <a:solidFill>
                  <a:schemeClr val="accent2"/>
                </a:solidFill>
              </a:rPr>
              <a:t>Predprevzemni</a:t>
            </a:r>
            <a:r>
              <a:rPr lang="sl-SI" b="1" dirty="0">
                <a:solidFill>
                  <a:schemeClr val="accent2"/>
                </a:solidFill>
              </a:rPr>
              <a:t> sestanek </a:t>
            </a:r>
          </a:p>
          <a:p>
            <a:pPr lvl="1"/>
            <a:r>
              <a:rPr lang="sl-SI" dirty="0"/>
              <a:t>Formati datotek</a:t>
            </a:r>
          </a:p>
          <a:p>
            <a:pPr lvl="1"/>
            <a:r>
              <a:rPr lang="sl-SI" dirty="0"/>
              <a:t>Pravne podlage za deljenje podatkov</a:t>
            </a:r>
          </a:p>
          <a:p>
            <a:pPr lvl="1"/>
            <a:r>
              <a:rPr lang="sl-SI" dirty="0"/>
              <a:t>Izjava o izročitvi</a:t>
            </a:r>
          </a:p>
          <a:p>
            <a:pPr lvl="1"/>
            <a:r>
              <a:rPr lang="sl-SI" dirty="0"/>
              <a:t>Opis raziskave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2"/>
          </p:nvPr>
        </p:nvPicPr>
        <p:blipFill>
          <a:blip r:embed="rId2"/>
          <a:stretch>
            <a:fillRect/>
          </a:stretch>
        </p:blipFill>
        <p:spPr>
          <a:xfrm>
            <a:off x="6339254" y="2469434"/>
            <a:ext cx="5181600" cy="30401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59942" y="1825626"/>
            <a:ext cx="32841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3"/>
              </a:rPr>
              <a:t>https://www.adp.fdv.uni-lj.si/evidentiranje/vnos/</a:t>
            </a:r>
            <a:r>
              <a:rPr lang="sl-SI" sz="1200" dirty="0"/>
              <a:t> 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584" y="238111"/>
            <a:ext cx="1586982" cy="114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95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Predprevzemni</a:t>
            </a:r>
            <a:r>
              <a:rPr lang="sl-SI" dirty="0"/>
              <a:t> sestanek v ADP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184" y="2525760"/>
            <a:ext cx="5181603" cy="46037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l-SI" dirty="0"/>
              <a:t>Primer soglasja za udeležbo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2"/>
          </p:nvPr>
        </p:nvSpPr>
        <p:spPr>
          <a:xfrm>
            <a:off x="6816600" y="2414569"/>
            <a:ext cx="5181603" cy="6186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l-SI" dirty="0"/>
              <a:t>Primer dovoljenje naročnika </a:t>
            </a:r>
            <a:r>
              <a:rPr lang="sl-SI" sz="2000" dirty="0"/>
              <a:t>(izjemoma)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5184" y="3033205"/>
            <a:ext cx="51141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OBVEŠČENO SOGLASJE K SODELOVANJU V RAZISKAVI RECEPCIJE V PROJEKTU SLOVENSKA NARODNOZABAVNA GLASBA KOT POLITIKA: PERCEPCIJE, RECEPCIJE IN IDENTITETE (ANONIMIZIRANI PODATKI</a:t>
            </a:r>
            <a:r>
              <a:rPr lang="en-US" sz="1200" dirty="0"/>
              <a:t>)</a:t>
            </a:r>
            <a:endParaRPr lang="sl-SI" sz="1200" dirty="0"/>
          </a:p>
          <a:p>
            <a:endParaRPr lang="sl-SI" sz="1200" dirty="0"/>
          </a:p>
          <a:p>
            <a:r>
              <a:rPr lang="sl-SI" sz="1200" dirty="0"/>
              <a:t>[…] </a:t>
            </a:r>
            <a:r>
              <a:rPr lang="en-US" sz="1200" dirty="0" err="1"/>
              <a:t>Skladno</a:t>
            </a:r>
            <a:r>
              <a:rPr lang="en-US" sz="1200" dirty="0"/>
              <a:t> s </a:t>
            </a:r>
            <a:r>
              <a:rPr lang="en-US" sz="1200" dirty="0" err="1"/>
              <a:t>priznanimi</a:t>
            </a:r>
            <a:r>
              <a:rPr lang="en-US" sz="1200" dirty="0"/>
              <a:t> </a:t>
            </a:r>
            <a:r>
              <a:rPr lang="en-US" sz="1200" dirty="0" err="1"/>
              <a:t>etičnimi</a:t>
            </a:r>
            <a:r>
              <a:rPr lang="en-US" sz="1200" dirty="0"/>
              <a:t> </a:t>
            </a:r>
            <a:r>
              <a:rPr lang="en-US" sz="1200" dirty="0" err="1"/>
              <a:t>standardi</a:t>
            </a:r>
            <a:r>
              <a:rPr lang="en-US" sz="1200" dirty="0"/>
              <a:t> </a:t>
            </a:r>
            <a:r>
              <a:rPr lang="en-US" sz="1200" dirty="0" err="1"/>
              <a:t>znanstvenega</a:t>
            </a:r>
            <a:r>
              <a:rPr lang="en-US" sz="1200" dirty="0"/>
              <a:t> </a:t>
            </a:r>
            <a:r>
              <a:rPr lang="en-US" sz="1200" dirty="0" err="1"/>
              <a:t>raziskovanja</a:t>
            </a:r>
            <a:r>
              <a:rPr lang="en-US" sz="1200" dirty="0"/>
              <a:t> in s </a:t>
            </a:r>
            <a:r>
              <a:rPr lang="en-US" sz="1200" dirty="0" err="1"/>
              <a:t>Splošno</a:t>
            </a:r>
            <a:r>
              <a:rPr lang="en-US" sz="1200" dirty="0"/>
              <a:t> </a:t>
            </a:r>
            <a:r>
              <a:rPr lang="en-US" sz="1200" dirty="0" err="1"/>
              <a:t>uredbo</a:t>
            </a:r>
            <a:r>
              <a:rPr lang="en-US" sz="1200" dirty="0"/>
              <a:t> EU o </a:t>
            </a:r>
            <a:r>
              <a:rPr lang="en-US" sz="1200" dirty="0" err="1"/>
              <a:t>varstvu</a:t>
            </a:r>
            <a:r>
              <a:rPr lang="en-US" sz="1200" dirty="0"/>
              <a:t> podatkov (GDPR) </a:t>
            </a:r>
            <a:r>
              <a:rPr lang="en-US" sz="1200" dirty="0" err="1"/>
              <a:t>bomo</a:t>
            </a:r>
            <a:r>
              <a:rPr lang="en-US" sz="1200" dirty="0"/>
              <a:t> </a:t>
            </a:r>
            <a:r>
              <a:rPr lang="en-US" sz="1200" dirty="0" err="1"/>
              <a:t>izvedli</a:t>
            </a:r>
            <a:r>
              <a:rPr lang="en-US" sz="1200" dirty="0"/>
              <a:t> </a:t>
            </a:r>
            <a:r>
              <a:rPr lang="en-US" sz="1200" dirty="0" err="1"/>
              <a:t>ukrepe</a:t>
            </a:r>
            <a:r>
              <a:rPr lang="en-US" sz="1200" dirty="0"/>
              <a:t> </a:t>
            </a:r>
            <a:r>
              <a:rPr lang="en-US" sz="1200" dirty="0" err="1"/>
              <a:t>za</a:t>
            </a:r>
            <a:r>
              <a:rPr lang="en-US" sz="1200" dirty="0"/>
              <a:t> </a:t>
            </a:r>
            <a:r>
              <a:rPr lang="en-US" sz="1200" dirty="0" err="1"/>
              <a:t>varstvo</a:t>
            </a:r>
            <a:r>
              <a:rPr lang="en-US" sz="1200" dirty="0"/>
              <a:t> </a:t>
            </a:r>
            <a:r>
              <a:rPr lang="en-US" sz="1200" dirty="0" err="1"/>
              <a:t>vaših</a:t>
            </a:r>
            <a:r>
              <a:rPr lang="en-US" sz="1200" dirty="0"/>
              <a:t> </a:t>
            </a:r>
            <a:r>
              <a:rPr lang="en-US" sz="1200" dirty="0" err="1"/>
              <a:t>osebnih</a:t>
            </a:r>
            <a:r>
              <a:rPr lang="en-US" sz="1200" dirty="0"/>
              <a:t> podatkov v </a:t>
            </a:r>
            <a:r>
              <a:rPr lang="en-US" sz="1200" dirty="0" err="1"/>
              <a:t>postopkih</a:t>
            </a:r>
            <a:r>
              <a:rPr lang="en-US" sz="1200" dirty="0"/>
              <a:t> </a:t>
            </a:r>
            <a:r>
              <a:rPr lang="en-US" sz="1200" dirty="0" err="1"/>
              <a:t>zbiranja</a:t>
            </a:r>
            <a:r>
              <a:rPr lang="en-US" sz="1200" dirty="0"/>
              <a:t> in </a:t>
            </a:r>
            <a:r>
              <a:rPr lang="en-US" sz="1200" dirty="0" err="1"/>
              <a:t>uporabe</a:t>
            </a:r>
            <a:r>
              <a:rPr lang="en-US" sz="1200" dirty="0"/>
              <a:t> v</a:t>
            </a:r>
            <a:r>
              <a:rPr lang="sl-SI" sz="1200" dirty="0"/>
              <a:t> </a:t>
            </a:r>
            <a:r>
              <a:rPr lang="en-US" sz="1200" dirty="0" err="1"/>
              <a:t>izobraževalne</a:t>
            </a:r>
            <a:r>
              <a:rPr lang="en-US" sz="1200" dirty="0"/>
              <a:t> in </a:t>
            </a:r>
            <a:r>
              <a:rPr lang="en-US" sz="1200" dirty="0" err="1"/>
              <a:t>znanstveno</a:t>
            </a:r>
            <a:r>
              <a:rPr lang="en-US" sz="1200" dirty="0"/>
              <a:t> </a:t>
            </a:r>
            <a:r>
              <a:rPr lang="en-US" sz="1200" dirty="0" err="1"/>
              <a:t>raziskovalne</a:t>
            </a:r>
            <a:r>
              <a:rPr lang="en-US" sz="1200" dirty="0"/>
              <a:t> </a:t>
            </a:r>
            <a:r>
              <a:rPr lang="en-US" sz="1200" dirty="0" err="1"/>
              <a:t>namene</a:t>
            </a:r>
            <a:r>
              <a:rPr lang="en-US" sz="1200" dirty="0"/>
              <a:t>.</a:t>
            </a:r>
            <a:r>
              <a:rPr lang="sl-SI" sz="1200" dirty="0"/>
              <a:t> </a:t>
            </a:r>
            <a:r>
              <a:rPr lang="en-US" sz="1200" dirty="0" err="1"/>
              <a:t>Osebne</a:t>
            </a:r>
            <a:r>
              <a:rPr lang="en-US" sz="1200" dirty="0"/>
              <a:t> </a:t>
            </a:r>
            <a:r>
              <a:rPr lang="en-US" sz="1200" dirty="0" err="1"/>
              <a:t>podatke</a:t>
            </a:r>
            <a:r>
              <a:rPr lang="en-US" sz="1200" dirty="0"/>
              <a:t>, s </a:t>
            </a:r>
            <a:r>
              <a:rPr lang="en-US" sz="1200" dirty="0" err="1"/>
              <a:t>katerimi</a:t>
            </a:r>
            <a:r>
              <a:rPr lang="en-US" sz="1200" dirty="0"/>
              <a:t> bi vas </a:t>
            </a:r>
            <a:r>
              <a:rPr lang="en-US" sz="1200" dirty="0" err="1"/>
              <a:t>bilo</a:t>
            </a:r>
            <a:r>
              <a:rPr lang="en-US" sz="1200" dirty="0"/>
              <a:t> </a:t>
            </a:r>
            <a:r>
              <a:rPr lang="en-US" sz="1200" dirty="0" err="1"/>
              <a:t>mogoče</a:t>
            </a:r>
            <a:r>
              <a:rPr lang="en-US" sz="1200" dirty="0"/>
              <a:t> </a:t>
            </a:r>
            <a:r>
              <a:rPr lang="en-US" sz="1200" dirty="0" err="1"/>
              <a:t>razkriti</a:t>
            </a:r>
            <a:r>
              <a:rPr lang="en-US" sz="1200" dirty="0"/>
              <a:t>, </a:t>
            </a:r>
            <a:r>
              <a:rPr lang="en-US" sz="1200" b="1" u="sng" dirty="0" err="1">
                <a:solidFill>
                  <a:schemeClr val="accent2"/>
                </a:solidFill>
              </a:rPr>
              <a:t>bomo</a:t>
            </a:r>
            <a:r>
              <a:rPr lang="en-US" sz="1200" b="1" u="sng" dirty="0">
                <a:solidFill>
                  <a:schemeClr val="accent2"/>
                </a:solidFill>
              </a:rPr>
              <a:t> </a:t>
            </a:r>
            <a:r>
              <a:rPr lang="en-US" sz="1200" b="1" u="sng" dirty="0" err="1">
                <a:solidFill>
                  <a:schemeClr val="accent2"/>
                </a:solidFill>
              </a:rPr>
              <a:t>po</a:t>
            </a:r>
            <a:r>
              <a:rPr lang="en-US" sz="1200" b="1" u="sng" dirty="0">
                <a:solidFill>
                  <a:schemeClr val="accent2"/>
                </a:solidFill>
              </a:rPr>
              <a:t> </a:t>
            </a:r>
            <a:r>
              <a:rPr lang="en-US" sz="1200" b="1" u="sng" dirty="0" err="1">
                <a:solidFill>
                  <a:schemeClr val="accent2"/>
                </a:solidFill>
              </a:rPr>
              <a:t>njihovi</a:t>
            </a:r>
            <a:r>
              <a:rPr lang="en-US" sz="1200" b="1" u="sng" dirty="0">
                <a:solidFill>
                  <a:schemeClr val="accent2"/>
                </a:solidFill>
              </a:rPr>
              <a:t> </a:t>
            </a:r>
            <a:r>
              <a:rPr lang="en-US" sz="1200" b="1" u="sng" dirty="0" err="1">
                <a:solidFill>
                  <a:schemeClr val="accent2"/>
                </a:solidFill>
              </a:rPr>
              <a:t>pridobitvi</a:t>
            </a:r>
            <a:r>
              <a:rPr lang="en-US" sz="1200" b="1" u="sng" dirty="0">
                <a:solidFill>
                  <a:schemeClr val="accent2"/>
                </a:solidFill>
              </a:rPr>
              <a:t> </a:t>
            </a:r>
            <a:r>
              <a:rPr lang="en-US" sz="1200" b="1" u="sng" dirty="0" err="1">
                <a:solidFill>
                  <a:schemeClr val="accent2"/>
                </a:solidFill>
              </a:rPr>
              <a:t>anonimizirali</a:t>
            </a:r>
            <a:r>
              <a:rPr lang="en-US" sz="1200" b="1" u="sng" dirty="0">
                <a:solidFill>
                  <a:schemeClr val="accent2"/>
                </a:solidFill>
              </a:rPr>
              <a:t> in </a:t>
            </a:r>
            <a:r>
              <a:rPr lang="en-US" sz="1200" b="1" u="sng" dirty="0" err="1">
                <a:solidFill>
                  <a:schemeClr val="accent2"/>
                </a:solidFill>
              </a:rPr>
              <a:t>uničili</a:t>
            </a:r>
            <a:r>
              <a:rPr lang="en-US" sz="1200" b="1" u="sng" dirty="0">
                <a:solidFill>
                  <a:schemeClr val="accent2"/>
                </a:solidFill>
              </a:rPr>
              <a:t>, </a:t>
            </a:r>
            <a:r>
              <a:rPr lang="en-US" sz="1200" b="1" u="sng" dirty="0" err="1">
                <a:solidFill>
                  <a:schemeClr val="accent2"/>
                </a:solidFill>
              </a:rPr>
              <a:t>preden</a:t>
            </a:r>
            <a:r>
              <a:rPr lang="en-US" sz="1200" b="1" u="sng" dirty="0">
                <a:solidFill>
                  <a:schemeClr val="accent2"/>
                </a:solidFill>
              </a:rPr>
              <a:t> </a:t>
            </a:r>
          </a:p>
          <a:p>
            <a:r>
              <a:rPr lang="en-US" sz="1200" b="1" u="sng" dirty="0" err="1">
                <a:solidFill>
                  <a:schemeClr val="accent2"/>
                </a:solidFill>
              </a:rPr>
              <a:t>jih</a:t>
            </a:r>
            <a:r>
              <a:rPr lang="en-US" sz="1200" b="1" u="sng" dirty="0">
                <a:solidFill>
                  <a:schemeClr val="accent2"/>
                </a:solidFill>
              </a:rPr>
              <a:t> </a:t>
            </a:r>
            <a:r>
              <a:rPr lang="en-US" sz="1200" b="1" u="sng" dirty="0" err="1">
                <a:solidFill>
                  <a:schemeClr val="accent2"/>
                </a:solidFill>
              </a:rPr>
              <a:t>bomo</a:t>
            </a:r>
            <a:r>
              <a:rPr lang="en-US" sz="1200" b="1" u="sng" dirty="0">
                <a:solidFill>
                  <a:schemeClr val="accent2"/>
                </a:solidFill>
              </a:rPr>
              <a:t> </a:t>
            </a:r>
            <a:r>
              <a:rPr lang="en-US" sz="1200" b="1" u="sng" dirty="0" err="1">
                <a:solidFill>
                  <a:schemeClr val="accent2"/>
                </a:solidFill>
              </a:rPr>
              <a:t>delili</a:t>
            </a:r>
            <a:r>
              <a:rPr lang="en-US" sz="1200" b="1" u="sng" dirty="0">
                <a:solidFill>
                  <a:schemeClr val="accent2"/>
                </a:solidFill>
              </a:rPr>
              <a:t> z </a:t>
            </a:r>
            <a:r>
              <a:rPr lang="en-US" sz="1200" b="1" u="sng" dirty="0" err="1">
                <a:solidFill>
                  <a:schemeClr val="accent2"/>
                </a:solidFill>
              </a:rPr>
              <a:t>drugimi</a:t>
            </a:r>
            <a:r>
              <a:rPr lang="en-US" sz="1200" b="1" u="sng" dirty="0">
                <a:solidFill>
                  <a:schemeClr val="accent2"/>
                </a:solidFill>
              </a:rPr>
              <a:t> </a:t>
            </a:r>
            <a:r>
              <a:rPr lang="en-US" sz="1200" b="1" u="sng" dirty="0" err="1">
                <a:solidFill>
                  <a:schemeClr val="accent2"/>
                </a:solidFill>
              </a:rPr>
              <a:t>raziskovalci</a:t>
            </a:r>
            <a:r>
              <a:rPr lang="en-US" sz="1200" b="1" u="sng" dirty="0">
                <a:solidFill>
                  <a:schemeClr val="accent2"/>
                </a:solidFill>
              </a:rPr>
              <a:t> </a:t>
            </a:r>
            <a:r>
              <a:rPr lang="en-US" sz="1200" b="1" u="sng" dirty="0" err="1">
                <a:solidFill>
                  <a:schemeClr val="accent2"/>
                </a:solidFill>
              </a:rPr>
              <a:t>ali</a:t>
            </a:r>
            <a:r>
              <a:rPr lang="en-US" sz="1200" b="1" u="sng" dirty="0">
                <a:solidFill>
                  <a:schemeClr val="accent2"/>
                </a:solidFill>
              </a:rPr>
              <a:t> </a:t>
            </a:r>
            <a:r>
              <a:rPr lang="en-US" sz="1200" b="1" u="sng" dirty="0" err="1">
                <a:solidFill>
                  <a:schemeClr val="accent2"/>
                </a:solidFill>
              </a:rPr>
              <a:t>javnostjo</a:t>
            </a:r>
            <a:r>
              <a:rPr lang="en-US" sz="1200" dirty="0"/>
              <a:t>. Po </a:t>
            </a:r>
            <a:r>
              <a:rPr lang="en-US" sz="1200" dirty="0" err="1"/>
              <a:t>zaključku</a:t>
            </a:r>
            <a:r>
              <a:rPr lang="en-US" sz="1200" dirty="0"/>
              <a:t> </a:t>
            </a:r>
            <a:r>
              <a:rPr lang="en-US" sz="1200" dirty="0" err="1"/>
              <a:t>zbiranja</a:t>
            </a:r>
            <a:r>
              <a:rPr lang="en-US" sz="1200" dirty="0"/>
              <a:t> podatkov </a:t>
            </a:r>
            <a:r>
              <a:rPr lang="en-US" sz="1200" dirty="0" err="1"/>
              <a:t>bomo</a:t>
            </a:r>
            <a:r>
              <a:rPr lang="en-US" sz="1200" dirty="0"/>
              <a:t> s </a:t>
            </a:r>
            <a:r>
              <a:rPr lang="en-US" sz="1200" dirty="0" err="1"/>
              <a:t>tehničnimi</a:t>
            </a:r>
            <a:r>
              <a:rPr lang="en-US" sz="1200" dirty="0"/>
              <a:t> in </a:t>
            </a:r>
            <a:r>
              <a:rPr lang="en-US" sz="1200" dirty="0" err="1"/>
              <a:t>organizacijskimi</a:t>
            </a:r>
            <a:r>
              <a:rPr lang="en-US" sz="1200" dirty="0"/>
              <a:t> </a:t>
            </a:r>
            <a:r>
              <a:rPr lang="en-US" sz="1200" dirty="0" err="1"/>
              <a:t>načini</a:t>
            </a:r>
            <a:r>
              <a:rPr lang="en-US" sz="1200" dirty="0"/>
              <a:t> </a:t>
            </a:r>
            <a:r>
              <a:rPr lang="en-US" sz="1200" dirty="0" err="1"/>
              <a:t>poskrbeli</a:t>
            </a:r>
            <a:r>
              <a:rPr lang="en-US" sz="1200" dirty="0"/>
              <a:t>, da vas </a:t>
            </a:r>
            <a:r>
              <a:rPr lang="en-US" sz="1200" dirty="0" err="1"/>
              <a:t>na</a:t>
            </a:r>
            <a:r>
              <a:rPr lang="en-US" sz="1200" dirty="0"/>
              <a:t> </a:t>
            </a:r>
            <a:r>
              <a:rPr lang="en-US" sz="1200" dirty="0" err="1"/>
              <a:t>podlagi</a:t>
            </a:r>
            <a:r>
              <a:rPr lang="en-US" sz="1200" dirty="0"/>
              <a:t> </a:t>
            </a:r>
            <a:r>
              <a:rPr lang="en-US" sz="1200" dirty="0" err="1"/>
              <a:t>vaših</a:t>
            </a:r>
            <a:r>
              <a:rPr lang="en-US" sz="1200" dirty="0"/>
              <a:t> </a:t>
            </a:r>
            <a:r>
              <a:rPr lang="en-US" sz="1200" dirty="0" err="1"/>
              <a:t>odgovorov</a:t>
            </a:r>
            <a:r>
              <a:rPr lang="en-US" sz="1200" dirty="0"/>
              <a:t> ne </a:t>
            </a:r>
            <a:r>
              <a:rPr lang="en-US" sz="1200" dirty="0" err="1"/>
              <a:t>bo</a:t>
            </a:r>
            <a:r>
              <a:rPr lang="en-US" sz="1200" dirty="0"/>
              <a:t> </a:t>
            </a:r>
            <a:r>
              <a:rPr lang="en-US" sz="1200" dirty="0" err="1"/>
              <a:t>mogoče</a:t>
            </a:r>
            <a:r>
              <a:rPr lang="en-US" sz="1200" dirty="0"/>
              <a:t> </a:t>
            </a:r>
            <a:r>
              <a:rPr lang="en-US" sz="1200" dirty="0" err="1"/>
              <a:t>prepoznati</a:t>
            </a:r>
            <a:r>
              <a:rPr lang="en-US" sz="1200" dirty="0"/>
              <a:t>. </a:t>
            </a:r>
            <a:r>
              <a:rPr lang="en-US" sz="1200" b="1" u="sng" dirty="0" err="1">
                <a:solidFill>
                  <a:schemeClr val="accent2"/>
                </a:solidFill>
              </a:rPr>
              <a:t>Uporaba</a:t>
            </a:r>
            <a:r>
              <a:rPr lang="en-US" sz="1200" b="1" u="sng" dirty="0">
                <a:solidFill>
                  <a:schemeClr val="accent2"/>
                </a:solidFill>
              </a:rPr>
              <a:t> podatkov v </a:t>
            </a:r>
            <a:r>
              <a:rPr lang="en-US" sz="1200" b="1" u="sng" dirty="0" err="1">
                <a:solidFill>
                  <a:schemeClr val="accent2"/>
                </a:solidFill>
              </a:rPr>
              <a:t>izobraževalne</a:t>
            </a:r>
            <a:r>
              <a:rPr lang="en-US" sz="1200" b="1" u="sng" dirty="0">
                <a:solidFill>
                  <a:schemeClr val="accent2"/>
                </a:solidFill>
              </a:rPr>
              <a:t> in </a:t>
            </a:r>
            <a:r>
              <a:rPr lang="en-US" sz="1200" b="1" u="sng" dirty="0" err="1">
                <a:solidFill>
                  <a:schemeClr val="accent2"/>
                </a:solidFill>
              </a:rPr>
              <a:t>znanstvenoraziskovalne</a:t>
            </a:r>
            <a:r>
              <a:rPr lang="en-US" sz="1200" b="1" u="sng" dirty="0">
                <a:solidFill>
                  <a:schemeClr val="accent2"/>
                </a:solidFill>
              </a:rPr>
              <a:t> </a:t>
            </a:r>
            <a:r>
              <a:rPr lang="en-US" sz="1200" b="1" u="sng" dirty="0" err="1">
                <a:solidFill>
                  <a:schemeClr val="accent2"/>
                </a:solidFill>
              </a:rPr>
              <a:t>namene</a:t>
            </a:r>
            <a:r>
              <a:rPr lang="en-US" sz="1200" b="1" u="sng" dirty="0">
                <a:solidFill>
                  <a:schemeClr val="accent2"/>
                </a:solidFill>
              </a:rPr>
              <a:t> </a:t>
            </a:r>
            <a:r>
              <a:rPr lang="en-US" sz="1200" b="1" u="sng" dirty="0" err="1">
                <a:solidFill>
                  <a:schemeClr val="accent2"/>
                </a:solidFill>
              </a:rPr>
              <a:t>bo</a:t>
            </a:r>
            <a:r>
              <a:rPr lang="en-US" sz="1200" b="1" u="sng" dirty="0">
                <a:solidFill>
                  <a:schemeClr val="accent2"/>
                </a:solidFill>
              </a:rPr>
              <a:t> </a:t>
            </a:r>
            <a:r>
              <a:rPr lang="en-US" sz="1200" b="1" u="sng" dirty="0" err="1">
                <a:solidFill>
                  <a:schemeClr val="accent2"/>
                </a:solidFill>
              </a:rPr>
              <a:t>potekala</a:t>
            </a:r>
            <a:r>
              <a:rPr lang="en-US" sz="1200" b="1" u="sng" dirty="0">
                <a:solidFill>
                  <a:schemeClr val="accent2"/>
                </a:solidFill>
              </a:rPr>
              <a:t> v </a:t>
            </a:r>
            <a:r>
              <a:rPr lang="en-US" sz="1200" b="1" u="sng" dirty="0" err="1">
                <a:solidFill>
                  <a:schemeClr val="accent2"/>
                </a:solidFill>
              </a:rPr>
              <a:t>anonimizirani</a:t>
            </a:r>
            <a:r>
              <a:rPr lang="en-US" sz="1200" b="1" u="sng" dirty="0">
                <a:solidFill>
                  <a:schemeClr val="accent2"/>
                </a:solidFill>
              </a:rPr>
              <a:t> in </a:t>
            </a:r>
            <a:r>
              <a:rPr lang="en-US" sz="1200" b="1" u="sng" dirty="0" err="1">
                <a:solidFill>
                  <a:schemeClr val="accent2"/>
                </a:solidFill>
              </a:rPr>
              <a:t>skupinski</a:t>
            </a:r>
            <a:r>
              <a:rPr lang="en-US" sz="1200" b="1" u="sng" dirty="0">
                <a:solidFill>
                  <a:schemeClr val="accent2"/>
                </a:solidFill>
              </a:rPr>
              <a:t> </a:t>
            </a:r>
            <a:r>
              <a:rPr lang="en-US" sz="1200" b="1" u="sng" dirty="0" err="1">
                <a:solidFill>
                  <a:schemeClr val="accent2"/>
                </a:solidFill>
              </a:rPr>
              <a:t>obliki</a:t>
            </a:r>
            <a:r>
              <a:rPr lang="en-US" sz="1200" dirty="0"/>
              <a:t>.</a:t>
            </a:r>
            <a:r>
              <a:rPr lang="sl-SI" sz="1200" dirty="0"/>
              <a:t> […] </a:t>
            </a:r>
          </a:p>
          <a:p>
            <a:endParaRPr lang="sl-SI" sz="1200" dirty="0"/>
          </a:p>
          <a:p>
            <a:r>
              <a:rPr lang="en-US" sz="1200" dirty="0"/>
              <a:t>Bobnič, R., Šepetavc, J., Majsova, N., Kaluža, J., Zavratnik </a:t>
            </a:r>
            <a:r>
              <a:rPr lang="en-US" sz="1200" dirty="0" err="1"/>
              <a:t>Sofija</a:t>
            </a:r>
            <a:r>
              <a:rPr lang="en-US" sz="1200" dirty="0"/>
              <a:t> (</a:t>
            </a:r>
            <a:r>
              <a:rPr lang="en-US" sz="1200" dirty="0" err="1"/>
              <a:t>študentka</a:t>
            </a:r>
            <a:r>
              <a:rPr lang="en-US" sz="1200" dirty="0"/>
              <a:t>)., Fišer, N. in </a:t>
            </a:r>
            <a:r>
              <a:rPr lang="en-US" sz="1200" dirty="0" err="1"/>
              <a:t>Steffe</a:t>
            </a:r>
            <a:r>
              <a:rPr lang="en-US" sz="1200" dirty="0"/>
              <a:t>, G. (2024). </a:t>
            </a:r>
            <a:r>
              <a:rPr lang="en-US" sz="1200" dirty="0" err="1"/>
              <a:t>Slovenska</a:t>
            </a:r>
            <a:r>
              <a:rPr lang="en-US" sz="1200" dirty="0"/>
              <a:t> </a:t>
            </a:r>
            <a:r>
              <a:rPr lang="en-US" sz="1200" dirty="0" err="1"/>
              <a:t>zabavna</a:t>
            </a:r>
            <a:r>
              <a:rPr lang="en-US" sz="1200" dirty="0"/>
              <a:t> in </a:t>
            </a:r>
            <a:r>
              <a:rPr lang="en-US" sz="1200" dirty="0" err="1"/>
              <a:t>narodnozabavna</a:t>
            </a:r>
            <a:r>
              <a:rPr lang="en-US" sz="1200" dirty="0"/>
              <a:t> </a:t>
            </a:r>
            <a:r>
              <a:rPr lang="en-US" sz="1200" dirty="0" err="1"/>
              <a:t>glasba</a:t>
            </a:r>
            <a:r>
              <a:rPr lang="en-US" sz="1200" dirty="0"/>
              <a:t>, 2023: </a:t>
            </a:r>
            <a:r>
              <a:rPr lang="en-US" sz="1200" dirty="0" err="1"/>
              <a:t>Pomeni</a:t>
            </a:r>
            <a:r>
              <a:rPr lang="en-US" sz="1200" dirty="0"/>
              <a:t> </a:t>
            </a:r>
            <a:r>
              <a:rPr lang="en-US" sz="1200" dirty="0" err="1"/>
              <a:t>popularne</a:t>
            </a:r>
            <a:r>
              <a:rPr lang="en-US" sz="1200" dirty="0"/>
              <a:t> </a:t>
            </a:r>
            <a:r>
              <a:rPr lang="en-US" sz="1200" dirty="0" err="1"/>
              <a:t>glasbe</a:t>
            </a:r>
            <a:r>
              <a:rPr lang="en-US" sz="1200" dirty="0"/>
              <a:t> </a:t>
            </a:r>
            <a:r>
              <a:rPr lang="en-US" sz="1200" dirty="0" err="1"/>
              <a:t>za</a:t>
            </a:r>
            <a:r>
              <a:rPr lang="en-US" sz="1200" dirty="0"/>
              <a:t> </a:t>
            </a:r>
            <a:r>
              <a:rPr lang="en-US" sz="1200" dirty="0" err="1"/>
              <a:t>različne</a:t>
            </a:r>
            <a:r>
              <a:rPr lang="en-US" sz="1200" dirty="0"/>
              <a:t> </a:t>
            </a:r>
            <a:r>
              <a:rPr lang="en-US" sz="1200" dirty="0" err="1"/>
              <a:t>generacije</a:t>
            </a:r>
            <a:r>
              <a:rPr lang="en-US" sz="1200" dirty="0"/>
              <a:t> </a:t>
            </a:r>
            <a:r>
              <a:rPr lang="en-US" sz="1200" dirty="0" err="1"/>
              <a:t>poslušalcev</a:t>
            </a:r>
            <a:r>
              <a:rPr lang="en-US" sz="1200" dirty="0"/>
              <a:t> [</a:t>
            </a:r>
            <a:r>
              <a:rPr lang="en-US" sz="1200" dirty="0" err="1"/>
              <a:t>Podatkovna</a:t>
            </a:r>
            <a:r>
              <a:rPr lang="en-US" sz="1200" dirty="0"/>
              <a:t> </a:t>
            </a:r>
            <a:r>
              <a:rPr lang="en-US" sz="1200" dirty="0" err="1"/>
              <a:t>datoteka</a:t>
            </a:r>
            <a:r>
              <a:rPr lang="en-US" sz="1200" dirty="0"/>
              <a:t>]. Ljubljana: Univerza v </a:t>
            </a:r>
            <a:r>
              <a:rPr lang="en-US" sz="1200" dirty="0" err="1"/>
              <a:t>Ljubljani</a:t>
            </a:r>
            <a:r>
              <a:rPr lang="en-US" sz="1200" dirty="0"/>
              <a:t>, Arhiv </a:t>
            </a:r>
            <a:r>
              <a:rPr lang="en-US" sz="1200" dirty="0" err="1"/>
              <a:t>družboslovnih</a:t>
            </a:r>
            <a:r>
              <a:rPr lang="en-US" sz="1200" dirty="0"/>
              <a:t> podatkov. ADP - </a:t>
            </a:r>
            <a:r>
              <a:rPr lang="en-US" sz="1200" dirty="0" err="1"/>
              <a:t>IDNo</a:t>
            </a:r>
            <a:r>
              <a:rPr lang="en-US" sz="1200" dirty="0"/>
              <a:t>: NZG23. https://doi.org/10.17898/ADP_NZG23_V1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654" y="2881547"/>
            <a:ext cx="2875627" cy="39764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94281" y="2881547"/>
            <a:ext cx="1705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Vzorec ADP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3" y="1855882"/>
            <a:ext cx="7285889" cy="46037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 lnSpcReduction="10000"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+mn-ea"/>
                <a:cs typeface="+mn-cs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+mn-ea"/>
                <a:cs typeface="+mn-cs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/>
              <a:buNone/>
            </a:pPr>
            <a:r>
              <a:rPr lang="sl-SI" b="1" dirty="0"/>
              <a:t>1. Pravne podlage za deljenje podatkov</a:t>
            </a:r>
            <a:r>
              <a:rPr lang="sl-SI" dirty="0"/>
              <a:t>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3533" y="1034417"/>
            <a:ext cx="1586982" cy="114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94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Predprevzemni</a:t>
            </a:r>
            <a:r>
              <a:rPr lang="sl-SI" dirty="0"/>
              <a:t> sestanek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3" y="1825626"/>
            <a:ext cx="5333997" cy="47504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/>
              <a:t>2. Izjava o izročitvi gradiv raziskave</a:t>
            </a:r>
          </a:p>
          <a:p>
            <a:r>
              <a:rPr lang="sl-SI" sz="2000" b="1" dirty="0"/>
              <a:t>1 SPLOŠNI POGOJI </a:t>
            </a:r>
          </a:p>
          <a:p>
            <a:r>
              <a:rPr lang="sl-SI" sz="2000" b="1" dirty="0"/>
              <a:t>2 VARSTVO IN ZAŠČITA PODATKOV</a:t>
            </a:r>
          </a:p>
          <a:p>
            <a:pPr lvl="1"/>
            <a:r>
              <a:rPr lang="pl-PL" sz="1600" b="1" dirty="0"/>
              <a:t>2.1 SANKCIJE </a:t>
            </a:r>
          </a:p>
          <a:p>
            <a:pPr lvl="1"/>
            <a:r>
              <a:rPr lang="pl-PL" sz="1600" b="1" dirty="0"/>
              <a:t>2.2 VRSTE DOSTOPA S POJASNILI ZA RABO</a:t>
            </a:r>
            <a:endParaRPr lang="en-US" sz="1600" b="1" dirty="0"/>
          </a:p>
          <a:p>
            <a:r>
              <a:rPr lang="en-US" sz="2000" b="1" dirty="0"/>
              <a:t>3 VRSTE GRADIV, FORMATI IN AVTORSKE PRAVICE</a:t>
            </a:r>
            <a:endParaRPr lang="sl-SI" sz="2000" b="1" dirty="0"/>
          </a:p>
          <a:p>
            <a:pPr lvl="1"/>
            <a:r>
              <a:rPr lang="en-US" sz="1600" b="1" dirty="0"/>
              <a:t>3.1 NABOR VRST GRADIV</a:t>
            </a:r>
            <a:endParaRPr lang="sl-SI" sz="1600" b="1" dirty="0"/>
          </a:p>
          <a:p>
            <a:pPr lvl="1"/>
            <a:r>
              <a:rPr lang="en-US" sz="1600" b="1" dirty="0"/>
              <a:t>3.2 PRIPOROČENI FORMATI</a:t>
            </a:r>
            <a:endParaRPr lang="sl-SI" sz="1600" b="1" dirty="0"/>
          </a:p>
          <a:p>
            <a:pPr lvl="1"/>
            <a:r>
              <a:rPr lang="en-US" sz="1600" b="1" dirty="0"/>
              <a:t>3.3 SEZNAM MOŽNIH LICENC CREATIVE COMMONS</a:t>
            </a:r>
            <a:endParaRPr lang="sl-SI" sz="1600" b="1" dirty="0"/>
          </a:p>
          <a:p>
            <a:r>
              <a:rPr lang="sl-SI" sz="2000" b="1" dirty="0"/>
              <a:t>PRILOGA 2: SEZNAM IZROČENIH GRADIV IN POGOJI DELJENJA</a:t>
            </a:r>
            <a:endParaRPr lang="en-US" sz="2000" b="1" dirty="0"/>
          </a:p>
          <a:p>
            <a:endParaRPr lang="sl-SI" sz="2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2"/>
          </p:nvPr>
        </p:nvPicPr>
        <p:blipFill>
          <a:blip r:embed="rId2"/>
          <a:stretch>
            <a:fillRect/>
          </a:stretch>
        </p:blipFill>
        <p:spPr>
          <a:xfrm>
            <a:off x="6726116" y="1171942"/>
            <a:ext cx="5181600" cy="36479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821" y="4978195"/>
            <a:ext cx="5164382" cy="1528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0195" y="175053"/>
            <a:ext cx="1141352" cy="82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44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Predprevzemni</a:t>
            </a:r>
            <a:r>
              <a:rPr lang="sl-SI" dirty="0"/>
              <a:t> sestanek v ADP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/>
              <a:t>3. Opis raziskave </a:t>
            </a:r>
          </a:p>
          <a:p>
            <a:r>
              <a:rPr lang="sl-SI" sz="2000" b="1" dirty="0"/>
              <a:t>1 OSNOVNE INFORMACIJE O RAZISKAVI</a:t>
            </a:r>
          </a:p>
          <a:p>
            <a:pPr lvl="1"/>
            <a:r>
              <a:rPr lang="sl-SI" sz="1600" b="1" dirty="0"/>
              <a:t>Naslov, odgovornost, finančna podpora… </a:t>
            </a:r>
          </a:p>
          <a:p>
            <a:r>
              <a:rPr lang="sl-SI" sz="2000" b="1" dirty="0"/>
              <a:t>2 VSEBINA RAZISKAVE</a:t>
            </a:r>
          </a:p>
          <a:p>
            <a:pPr lvl="1"/>
            <a:r>
              <a:rPr lang="pl-PL" sz="1600" b="1" dirty="0"/>
              <a:t>Ključne besede, vsebinska področja, raziskovalno izhodišče </a:t>
            </a:r>
          </a:p>
          <a:p>
            <a:r>
              <a:rPr lang="en-US" sz="2000" b="1" dirty="0"/>
              <a:t>3 </a:t>
            </a:r>
            <a:r>
              <a:rPr lang="sl-SI" sz="2000" b="1" dirty="0"/>
              <a:t>METODOLOGIJA</a:t>
            </a:r>
          </a:p>
          <a:p>
            <a:pPr lvl="1"/>
            <a:r>
              <a:rPr lang="sl-SI" sz="1600" b="1" dirty="0"/>
              <a:t>Čas zbiranja, geografsko pokritje, enota za analizo, tip vzorca, način zbiranja podatkov, očiščevanje podatkov… </a:t>
            </a:r>
          </a:p>
          <a:p>
            <a:r>
              <a:rPr lang="sl-SI" sz="2000" b="1" dirty="0"/>
              <a:t>4 DODATNE INFORMACIJE O RAZISKAVI </a:t>
            </a:r>
            <a:endParaRPr lang="en-US" sz="2000" b="1" dirty="0"/>
          </a:p>
          <a:p>
            <a:pPr lvl="1"/>
            <a:r>
              <a:rPr lang="sl-SI" sz="1600" b="1" dirty="0"/>
              <a:t>Publikacije, glavna ugotovitev raziskave</a:t>
            </a:r>
          </a:p>
          <a:p>
            <a:r>
              <a:rPr lang="sl-SI" sz="2000" b="1" dirty="0"/>
              <a:t>5 KONTAKT </a:t>
            </a:r>
          </a:p>
          <a:p>
            <a:pPr lvl="1"/>
            <a:r>
              <a:rPr lang="sl-SI" sz="1600" b="1" dirty="0"/>
              <a:t>Obrazec izpolnil, kontaktna oseba</a:t>
            </a:r>
          </a:p>
          <a:p>
            <a:pPr lvl="1"/>
            <a:endParaRPr lang="sl-SI" sz="1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979" y="2464558"/>
            <a:ext cx="5880224" cy="41115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165" y="1078860"/>
            <a:ext cx="1586982" cy="114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2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dirty="0"/>
              <a:t>Arhivistka ADP pošlje navodila za pripravo gradiv</a:t>
            </a:r>
            <a:endParaRPr lang="en-US" sz="4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7403" y="1671024"/>
            <a:ext cx="4220655" cy="285493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505740" y="4706206"/>
            <a:ext cx="52402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accent2"/>
                </a:solidFill>
              </a:rPr>
              <a:t>Podrobnejše informacije o postopku predaje: </a:t>
            </a:r>
            <a:r>
              <a:rPr lang="sl-SI" dirty="0">
                <a:hlinkClick r:id="rId3"/>
              </a:rPr>
              <a:t>https://www.adp.fdv.uni-lj.si/deli/postopek/</a:t>
            </a:r>
            <a:r>
              <a:rPr lang="sl-SI" dirty="0"/>
              <a:t>  </a:t>
            </a:r>
          </a:p>
          <a:p>
            <a:endParaRPr lang="sl-SI" dirty="0"/>
          </a:p>
          <a:p>
            <a:r>
              <a:rPr lang="sl-SI" b="1" dirty="0">
                <a:solidFill>
                  <a:schemeClr val="accent2"/>
                </a:solidFill>
              </a:rPr>
              <a:t>Merila za sprejem raziskave: </a:t>
            </a:r>
          </a:p>
          <a:p>
            <a:r>
              <a:rPr lang="sl-SI" dirty="0">
                <a:hlinkClick r:id="rId4"/>
              </a:rPr>
              <a:t>https://www.adp.fdv.uni-lj.si/deli/merila/</a:t>
            </a:r>
            <a:r>
              <a:rPr lang="sl-SI" dirty="0"/>
              <a:t> </a:t>
            </a:r>
          </a:p>
          <a:p>
            <a:endParaRPr lang="sl-SI" dirty="0"/>
          </a:p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126" y="1662797"/>
            <a:ext cx="4484727" cy="5155124"/>
          </a:xfrm>
          <a:prstGeom prst="rect">
            <a:avLst/>
          </a:prstGeom>
        </p:spPr>
      </p:pic>
      <p:sp>
        <p:nvSpPr>
          <p:cNvPr id="7" name="Action Button: Sound 6">
            <a:hlinkClick r:id="" action="ppaction://noaction" highlightClick="1">
              <a:snd r:embed="rId6" name="applause.wav"/>
            </a:hlinkClick>
          </p:cNvPr>
          <p:cNvSpPr/>
          <p:nvPr/>
        </p:nvSpPr>
        <p:spPr>
          <a:xfrm>
            <a:off x="5880353" y="5293817"/>
            <a:ext cx="448407" cy="606670"/>
          </a:xfrm>
          <a:prstGeom prst="actionButtonSoun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515897" y="2762865"/>
            <a:ext cx="4414684" cy="1229032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6682" y="148374"/>
            <a:ext cx="1287793" cy="93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41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Postopek predaje v ADP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2"/>
          </p:nvPr>
        </p:nvSpPr>
        <p:spPr>
          <a:xfrm>
            <a:off x="1257300" y="1825626"/>
            <a:ext cx="10096503" cy="4750433"/>
          </a:xfrm>
        </p:spPr>
        <p:txBody>
          <a:bodyPr>
            <a:normAutofit/>
          </a:bodyPr>
          <a:lstStyle/>
          <a:p>
            <a:r>
              <a:rPr lang="en-US" b="1" dirty="0" err="1"/>
              <a:t>Podatki</a:t>
            </a:r>
            <a:r>
              <a:rPr lang="en-US" dirty="0"/>
              <a:t>: </a:t>
            </a:r>
            <a:r>
              <a:rPr lang="en-US" dirty="0" err="1"/>
              <a:t>podatki</a:t>
            </a:r>
            <a:r>
              <a:rPr lang="en-US" dirty="0"/>
              <a:t> </a:t>
            </a:r>
            <a:r>
              <a:rPr lang="en-US" dirty="0" err="1"/>
              <a:t>naj</a:t>
            </a:r>
            <a:r>
              <a:rPr lang="en-US" dirty="0"/>
              <a:t> </a:t>
            </a:r>
            <a:r>
              <a:rPr lang="en-US" dirty="0" err="1"/>
              <a:t>bodo</a:t>
            </a:r>
            <a:r>
              <a:rPr lang="en-US" dirty="0"/>
              <a:t> v </a:t>
            </a:r>
            <a:r>
              <a:rPr lang="en-US" dirty="0" err="1"/>
              <a:t>računalniški</a:t>
            </a:r>
            <a:r>
              <a:rPr lang="en-US" dirty="0"/>
              <a:t> </a:t>
            </a:r>
            <a:r>
              <a:rPr lang="en-US" dirty="0" err="1"/>
              <a:t>obliki</a:t>
            </a:r>
            <a:r>
              <a:rPr lang="en-US" dirty="0"/>
              <a:t>, </a:t>
            </a:r>
            <a:r>
              <a:rPr lang="en-US" dirty="0" err="1"/>
              <a:t>opremljeni</a:t>
            </a:r>
            <a:r>
              <a:rPr lang="en-US" dirty="0"/>
              <a:t> s </a:t>
            </a:r>
            <a:r>
              <a:rPr lang="en-US" dirty="0" err="1"/>
              <a:t>spremljajočim</a:t>
            </a:r>
            <a:r>
              <a:rPr lang="en-US" dirty="0"/>
              <a:t> </a:t>
            </a:r>
            <a:r>
              <a:rPr lang="en-US" dirty="0" err="1"/>
              <a:t>opisom</a:t>
            </a:r>
            <a:r>
              <a:rPr lang="en-US" dirty="0"/>
              <a:t> (</a:t>
            </a:r>
            <a:r>
              <a:rPr lang="en-US" dirty="0" err="1"/>
              <a:t>velikost</a:t>
            </a:r>
            <a:r>
              <a:rPr lang="en-US" dirty="0"/>
              <a:t> datoteke, format, </a:t>
            </a:r>
            <a:r>
              <a:rPr lang="en-US" dirty="0" err="1"/>
              <a:t>število</a:t>
            </a:r>
            <a:r>
              <a:rPr lang="en-US" dirty="0"/>
              <a:t> </a:t>
            </a:r>
            <a:r>
              <a:rPr lang="en-US" dirty="0" err="1"/>
              <a:t>spremenljivk</a:t>
            </a:r>
            <a:r>
              <a:rPr lang="en-US" dirty="0"/>
              <a:t> in </a:t>
            </a:r>
            <a:r>
              <a:rPr lang="en-US" dirty="0" err="1"/>
              <a:t>enot</a:t>
            </a:r>
            <a:r>
              <a:rPr lang="en-US" dirty="0"/>
              <a:t>, </a:t>
            </a:r>
            <a:r>
              <a:rPr lang="en-US" dirty="0" err="1"/>
              <a:t>pomen</a:t>
            </a:r>
            <a:r>
              <a:rPr lang="en-US" dirty="0"/>
              <a:t> </a:t>
            </a:r>
            <a:r>
              <a:rPr lang="en-US" dirty="0" err="1"/>
              <a:t>šifer</a:t>
            </a:r>
            <a:r>
              <a:rPr lang="en-US" dirty="0"/>
              <a:t> - </a:t>
            </a:r>
            <a:r>
              <a:rPr lang="en-US" dirty="0" err="1"/>
              <a:t>npr</a:t>
            </a:r>
            <a:r>
              <a:rPr lang="en-US" dirty="0"/>
              <a:t>. ASCII </a:t>
            </a:r>
            <a:r>
              <a:rPr lang="en-US" dirty="0" err="1"/>
              <a:t>datoteka</a:t>
            </a:r>
            <a:r>
              <a:rPr lang="en-US" dirty="0"/>
              <a:t> </a:t>
            </a:r>
            <a:r>
              <a:rPr lang="en-US" dirty="0" err="1"/>
              <a:t>skupaj</a:t>
            </a:r>
            <a:r>
              <a:rPr lang="en-US" dirty="0"/>
              <a:t> s SPSS </a:t>
            </a:r>
            <a:r>
              <a:rPr lang="en-US" dirty="0" err="1"/>
              <a:t>programom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branje</a:t>
            </a:r>
            <a:r>
              <a:rPr lang="en-US" dirty="0"/>
              <a:t> in z </a:t>
            </a:r>
            <a:r>
              <a:rPr lang="en-US" dirty="0" err="1"/>
              <a:t>oznakami</a:t>
            </a:r>
            <a:r>
              <a:rPr lang="en-US" dirty="0"/>
              <a:t> </a:t>
            </a:r>
            <a:r>
              <a:rPr lang="en-US" dirty="0" err="1"/>
              <a:t>vprašanj</a:t>
            </a:r>
            <a:r>
              <a:rPr lang="en-US" dirty="0"/>
              <a:t> in </a:t>
            </a:r>
            <a:r>
              <a:rPr lang="en-US" dirty="0" err="1"/>
              <a:t>šifer</a:t>
            </a:r>
            <a:r>
              <a:rPr lang="en-US" dirty="0"/>
              <a:t>). V </a:t>
            </a:r>
            <a:r>
              <a:rPr lang="en-US" dirty="0" err="1"/>
              <a:t>pomoč</a:t>
            </a:r>
            <a:r>
              <a:rPr lang="en-US" dirty="0"/>
              <a:t>: </a:t>
            </a:r>
            <a:r>
              <a:rPr lang="en-US" dirty="0" err="1">
                <a:hlinkClick r:id="rId2"/>
              </a:rPr>
              <a:t>Priporočila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za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urejanje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podatkovne</a:t>
            </a:r>
            <a:r>
              <a:rPr lang="en-US" dirty="0">
                <a:hlinkClick r:id="rId2"/>
              </a:rPr>
              <a:t> datoteke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254481" y="6437559"/>
            <a:ext cx="35714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https://www.adp.fdv.uni-lj.si/spoznaj/adp/poslanstvo/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682" y="3985863"/>
            <a:ext cx="2349125" cy="27251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585" y="3985863"/>
            <a:ext cx="2347299" cy="27251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26711" y="4013797"/>
            <a:ext cx="116020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sl-SI" dirty="0"/>
              <a:t>V pripravi!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4481" y="177874"/>
            <a:ext cx="1396415" cy="100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334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Postopek predaje v ADP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2"/>
          </p:nvPr>
        </p:nvSpPr>
        <p:spPr>
          <a:xfrm>
            <a:off x="1257300" y="1825626"/>
            <a:ext cx="10096503" cy="4750433"/>
          </a:xfrm>
        </p:spPr>
        <p:txBody>
          <a:bodyPr>
            <a:normAutofit/>
          </a:bodyPr>
          <a:lstStyle/>
          <a:p>
            <a:r>
              <a:rPr lang="en-US" b="1" dirty="0" err="1"/>
              <a:t>Vprašalnik</a:t>
            </a:r>
            <a:r>
              <a:rPr lang="en-US" b="1" dirty="0"/>
              <a:t> </a:t>
            </a:r>
            <a:r>
              <a:rPr lang="en-US" dirty="0"/>
              <a:t>(</a:t>
            </a:r>
            <a:r>
              <a:rPr lang="en-US" dirty="0" err="1"/>
              <a:t>če</a:t>
            </a:r>
            <a:r>
              <a:rPr lang="en-US" dirty="0"/>
              <a:t> </a:t>
            </a:r>
            <a:r>
              <a:rPr lang="en-US" dirty="0" err="1"/>
              <a:t>obstaja</a:t>
            </a:r>
            <a:r>
              <a:rPr lang="en-US" dirty="0"/>
              <a:t>): </a:t>
            </a:r>
            <a:r>
              <a:rPr lang="en-US" dirty="0" err="1"/>
              <a:t>priložena</a:t>
            </a:r>
            <a:r>
              <a:rPr lang="en-US" dirty="0"/>
              <a:t> </a:t>
            </a:r>
            <a:r>
              <a:rPr lang="en-US" dirty="0" err="1"/>
              <a:t>naj</a:t>
            </a:r>
            <a:r>
              <a:rPr lang="en-US" dirty="0"/>
              <a:t> </a:t>
            </a:r>
            <a:r>
              <a:rPr lang="en-US" dirty="0" err="1"/>
              <a:t>bo</a:t>
            </a:r>
            <a:r>
              <a:rPr lang="en-US" dirty="0"/>
              <a:t> </a:t>
            </a:r>
            <a:r>
              <a:rPr lang="en-US" dirty="0" err="1"/>
              <a:t>elektronska</a:t>
            </a:r>
            <a:r>
              <a:rPr lang="en-US" dirty="0"/>
              <a:t> </a:t>
            </a:r>
            <a:r>
              <a:rPr lang="en-US" dirty="0" err="1"/>
              <a:t>kopija</a:t>
            </a:r>
            <a:r>
              <a:rPr lang="en-US" dirty="0"/>
              <a:t> v </a:t>
            </a:r>
            <a:r>
              <a:rPr lang="en-US" dirty="0" err="1"/>
              <a:t>izvorni</a:t>
            </a:r>
            <a:r>
              <a:rPr lang="en-US" dirty="0"/>
              <a:t> </a:t>
            </a:r>
            <a:r>
              <a:rPr lang="en-US" dirty="0" err="1"/>
              <a:t>obliki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v </a:t>
            </a:r>
            <a:r>
              <a:rPr lang="en-US" dirty="0" err="1"/>
              <a:t>kodi</a:t>
            </a:r>
            <a:r>
              <a:rPr lang="en-US" dirty="0"/>
              <a:t> </a:t>
            </a:r>
            <a:r>
              <a:rPr lang="en-US" dirty="0" err="1"/>
              <a:t>programa</a:t>
            </a:r>
            <a:r>
              <a:rPr lang="sl-SI" dirty="0"/>
              <a:t> </a:t>
            </a:r>
            <a:r>
              <a:rPr lang="en-US" dirty="0"/>
              <a:t>CAI, </a:t>
            </a:r>
            <a:r>
              <a:rPr lang="en-US" dirty="0" err="1"/>
              <a:t>če</a:t>
            </a:r>
            <a:r>
              <a:rPr lang="en-US" dirty="0"/>
              <a:t> je </a:t>
            </a:r>
            <a:r>
              <a:rPr lang="en-US" dirty="0" err="1"/>
              <a:t>uporabljen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v </a:t>
            </a:r>
            <a:r>
              <a:rPr lang="en-US" dirty="0" err="1"/>
              <a:t>formatu</a:t>
            </a:r>
            <a:r>
              <a:rPr lang="en-US" dirty="0"/>
              <a:t> </a:t>
            </a:r>
            <a:r>
              <a:rPr lang="en-US" dirty="0" err="1"/>
              <a:t>urejevalnika</a:t>
            </a:r>
            <a:r>
              <a:rPr lang="en-US" dirty="0"/>
              <a:t> </a:t>
            </a:r>
            <a:r>
              <a:rPr lang="en-US" dirty="0" err="1"/>
              <a:t>besedil</a:t>
            </a:r>
            <a:r>
              <a:rPr lang="en-US" dirty="0"/>
              <a:t>).</a:t>
            </a:r>
          </a:p>
          <a:p>
            <a:r>
              <a:rPr lang="en-US" b="1" dirty="0" err="1"/>
              <a:t>Spremno</a:t>
            </a:r>
            <a:r>
              <a:rPr lang="en-US" b="1" dirty="0"/>
              <a:t> </a:t>
            </a:r>
            <a:r>
              <a:rPr lang="en-US" b="1" dirty="0" err="1"/>
              <a:t>gradivo</a:t>
            </a:r>
            <a:r>
              <a:rPr lang="en-US" dirty="0"/>
              <a:t>: </a:t>
            </a:r>
            <a:r>
              <a:rPr lang="en-US" dirty="0" err="1"/>
              <a:t>zaželjeno</a:t>
            </a:r>
            <a:r>
              <a:rPr lang="en-US" dirty="0"/>
              <a:t> je </a:t>
            </a:r>
            <a:r>
              <a:rPr lang="en-US" dirty="0" err="1"/>
              <a:t>tudi</a:t>
            </a:r>
            <a:r>
              <a:rPr lang="en-US" dirty="0"/>
              <a:t> </a:t>
            </a:r>
            <a:r>
              <a:rPr lang="en-US" dirty="0" err="1"/>
              <a:t>ostalo</a:t>
            </a:r>
            <a:r>
              <a:rPr lang="en-US" dirty="0"/>
              <a:t> </a:t>
            </a:r>
            <a:r>
              <a:rPr lang="en-US" dirty="0" err="1"/>
              <a:t>gradivo</a:t>
            </a:r>
            <a:r>
              <a:rPr lang="en-US" dirty="0"/>
              <a:t>,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pomaga</a:t>
            </a:r>
            <a:r>
              <a:rPr lang="en-US" dirty="0"/>
              <a:t> </a:t>
            </a:r>
            <a:r>
              <a:rPr lang="en-US" dirty="0" err="1"/>
              <a:t>razbrati</a:t>
            </a:r>
            <a:r>
              <a:rPr lang="en-US" dirty="0"/>
              <a:t> </a:t>
            </a:r>
            <a:r>
              <a:rPr lang="en-US" dirty="0" err="1"/>
              <a:t>vsebino</a:t>
            </a:r>
            <a:r>
              <a:rPr lang="en-US" dirty="0"/>
              <a:t> podatkov, </a:t>
            </a:r>
            <a:r>
              <a:rPr lang="en-US" dirty="0" err="1"/>
              <a:t>kot</a:t>
            </a:r>
            <a:r>
              <a:rPr lang="en-US" dirty="0"/>
              <a:t> je </a:t>
            </a:r>
            <a:r>
              <a:rPr lang="en-US" dirty="0" err="1"/>
              <a:t>kodirna</a:t>
            </a:r>
            <a:r>
              <a:rPr lang="en-US" dirty="0"/>
              <a:t> </a:t>
            </a:r>
            <a:r>
              <a:rPr lang="en-US" dirty="0" err="1"/>
              <a:t>knjiga</a:t>
            </a:r>
            <a:r>
              <a:rPr lang="en-US" dirty="0"/>
              <a:t>, </a:t>
            </a:r>
            <a:r>
              <a:rPr lang="en-US" dirty="0" err="1"/>
              <a:t>izpis</a:t>
            </a:r>
            <a:r>
              <a:rPr lang="en-US" dirty="0"/>
              <a:t> </a:t>
            </a:r>
            <a:r>
              <a:rPr lang="en-US" dirty="0" err="1"/>
              <a:t>frekvenc</a:t>
            </a:r>
            <a:r>
              <a:rPr lang="en-US" dirty="0"/>
              <a:t>, </a:t>
            </a:r>
            <a:r>
              <a:rPr lang="en-US" dirty="0" err="1"/>
              <a:t>navodila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anketarje</a:t>
            </a:r>
            <a:r>
              <a:rPr lang="en-US" dirty="0"/>
              <a:t>, </a:t>
            </a:r>
            <a:r>
              <a:rPr lang="en-US" dirty="0" err="1"/>
              <a:t>podatki</a:t>
            </a:r>
            <a:r>
              <a:rPr lang="en-US" dirty="0"/>
              <a:t> o </a:t>
            </a:r>
            <a:r>
              <a:rPr lang="en-US" dirty="0" err="1"/>
              <a:t>izvedbi</a:t>
            </a:r>
            <a:r>
              <a:rPr lang="en-US" dirty="0"/>
              <a:t> </a:t>
            </a:r>
            <a:r>
              <a:rPr lang="en-US" dirty="0" err="1"/>
              <a:t>raziskave</a:t>
            </a:r>
            <a:r>
              <a:rPr lang="en-US" dirty="0"/>
              <a:t>,</a:t>
            </a:r>
          </a:p>
          <a:p>
            <a:r>
              <a:rPr lang="en-US" b="1" dirty="0" err="1"/>
              <a:t>Objave</a:t>
            </a:r>
            <a:r>
              <a:rPr lang="en-US" b="1" dirty="0"/>
              <a:t>, </a:t>
            </a:r>
            <a:r>
              <a:rPr lang="en-US" b="1" dirty="0" err="1"/>
              <a:t>ki</a:t>
            </a:r>
            <a:r>
              <a:rPr lang="en-US" b="1" dirty="0"/>
              <a:t> </a:t>
            </a:r>
            <a:r>
              <a:rPr lang="en-US" b="1" dirty="0" err="1"/>
              <a:t>temeljijo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podatkih</a:t>
            </a:r>
            <a:r>
              <a:rPr lang="en-US" dirty="0"/>
              <a:t>: </a:t>
            </a:r>
            <a:r>
              <a:rPr lang="en-US" dirty="0" err="1"/>
              <a:t>povezave</a:t>
            </a:r>
            <a:r>
              <a:rPr lang="en-US" dirty="0"/>
              <a:t> do </a:t>
            </a:r>
            <a:r>
              <a:rPr lang="en-US" dirty="0" err="1"/>
              <a:t>publikacij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 </a:t>
            </a:r>
            <a:r>
              <a:rPr lang="en-US" dirty="0">
                <a:hlinkClick r:id="rId2"/>
              </a:rPr>
              <a:t>COBISS</a:t>
            </a:r>
            <a:r>
              <a:rPr lang="en-US" dirty="0"/>
              <a:t> </a:t>
            </a:r>
            <a:r>
              <a:rPr lang="en-US" dirty="0" err="1"/>
              <a:t>ali</a:t>
            </a:r>
            <a:r>
              <a:rPr lang="en-US" dirty="0"/>
              <a:t> URN / DOI).</a:t>
            </a:r>
          </a:p>
          <a:p>
            <a:r>
              <a:rPr lang="en-US" dirty="0"/>
              <a:t>Datoteke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predajo</a:t>
            </a:r>
            <a:r>
              <a:rPr lang="en-US" dirty="0"/>
              <a:t> </a:t>
            </a:r>
            <a:r>
              <a:rPr lang="en-US" b="1" dirty="0" err="1">
                <a:hlinkClick r:id="rId3"/>
              </a:rPr>
              <a:t>pošljite</a:t>
            </a:r>
            <a:r>
              <a:rPr lang="en-US" b="1" dirty="0">
                <a:hlinkClick r:id="rId3"/>
              </a:rPr>
              <a:t> </a:t>
            </a:r>
            <a:r>
              <a:rPr lang="en-US" b="1" dirty="0" err="1">
                <a:hlinkClick r:id="rId3"/>
              </a:rPr>
              <a:t>preko</a:t>
            </a:r>
            <a:r>
              <a:rPr lang="sl-SI" b="1" dirty="0">
                <a:hlinkClick r:id="rId3"/>
              </a:rPr>
              <a:t> Oblaka</a:t>
            </a:r>
            <a:r>
              <a:rPr lang="en-US" dirty="0"/>
              <a:t> 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jih</a:t>
            </a:r>
            <a:r>
              <a:rPr lang="sl-SI" dirty="0"/>
              <a:t> (izjemoma)</a:t>
            </a:r>
            <a:r>
              <a:rPr lang="en-US" dirty="0"/>
              <a:t> </a:t>
            </a:r>
            <a:r>
              <a:rPr lang="en-US" dirty="0" err="1"/>
              <a:t>posredujte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ustreznem</a:t>
            </a:r>
            <a:r>
              <a:rPr lang="en-US" dirty="0"/>
              <a:t> </a:t>
            </a:r>
            <a:r>
              <a:rPr lang="en-US" dirty="0" err="1"/>
              <a:t>mediju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prenos</a:t>
            </a:r>
            <a:r>
              <a:rPr lang="en-US" dirty="0"/>
              <a:t> </a:t>
            </a:r>
            <a:r>
              <a:rPr lang="en-US" dirty="0" err="1"/>
              <a:t>datotek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 CD ROM, </a:t>
            </a:r>
            <a:r>
              <a:rPr lang="en-US" dirty="0" err="1"/>
              <a:t>ključek</a:t>
            </a:r>
            <a:r>
              <a:rPr lang="en-US" dirty="0"/>
              <a:t> </a:t>
            </a:r>
            <a:r>
              <a:rPr lang="en-US" dirty="0" err="1"/>
              <a:t>itd</a:t>
            </a:r>
            <a:r>
              <a:rPr lang="en-US" dirty="0"/>
              <a:t>.).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487565" y="6383115"/>
            <a:ext cx="35714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https://www.adp.fdv.uni-lj.si/spoznaj/adp/poslanstvo/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7687" y="238111"/>
            <a:ext cx="1371435" cy="99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91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Definicija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dirty="0"/>
              <a:t>ŽIVLJENJSKI KROG PODATKOV</a:t>
            </a:r>
          </a:p>
          <a:p>
            <a:r>
              <a:rPr lang="pl-PL" dirty="0"/>
              <a:t>faze, po katerih se raziskovalni podatki oblikujejo od začetne ideje </a:t>
            </a:r>
            <a:r>
              <a:rPr lang="pl-PL" b="1" dirty="0">
                <a:solidFill>
                  <a:schemeClr val="accent2"/>
                </a:solidFill>
              </a:rPr>
              <a:t>do objave</a:t>
            </a:r>
            <a:r>
              <a:rPr lang="pl-PL" dirty="0"/>
              <a:t>.</a:t>
            </a:r>
            <a:endParaRPr lang="sl-SI" dirty="0"/>
          </a:p>
          <a:p>
            <a:pPr marL="0" indent="0" algn="r">
              <a:buNone/>
            </a:pPr>
            <a:r>
              <a:rPr lang="sl-SI" sz="2400" dirty="0"/>
              <a:t>(Slovar odprte znanosti)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2"/>
          </p:nvPr>
        </p:nvPicPr>
        <p:blipFill>
          <a:blip r:embed="rId2"/>
          <a:stretch>
            <a:fillRect/>
          </a:stretch>
        </p:blipFill>
        <p:spPr>
          <a:xfrm>
            <a:off x="6757948" y="1859856"/>
            <a:ext cx="4153305" cy="36265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43488" y="6052840"/>
            <a:ext cx="6954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1200" dirty="0"/>
              <a:t>Bezjak idr. (2024): SPOZNAJ FAIR. Priročnik o odprti znanosti v Sloveniji. Založba UP, </a:t>
            </a:r>
            <a:r>
              <a:rPr lang="sl-SI" sz="1200" dirty="0">
                <a:hlinkClick r:id="rId3"/>
              </a:rPr>
              <a:t>https://www.hippocampus.si/ISBN/978-961-293-328-9.pdf</a:t>
            </a:r>
            <a:r>
              <a:rPr lang="sl-SI" sz="1200" dirty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488911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Primer podatkovne objave v ADP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3" y="1666387"/>
            <a:ext cx="3520715" cy="51844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313" y="1649048"/>
            <a:ext cx="3735780" cy="51973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960" y="1605088"/>
            <a:ext cx="3312161" cy="121626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38203" y="2391508"/>
            <a:ext cx="656489" cy="21980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1960" y="2821357"/>
            <a:ext cx="2396561" cy="10419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1960" y="3913507"/>
            <a:ext cx="2396561" cy="29444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0875" y="173332"/>
            <a:ext cx="1229267" cy="88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358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732" y="990370"/>
            <a:ext cx="11160000" cy="611828"/>
          </a:xfrm>
        </p:spPr>
        <p:txBody>
          <a:bodyPr/>
          <a:lstStyle/>
          <a:p>
            <a:r>
              <a:rPr lang="en-US" sz="2800" cap="all" dirty="0" err="1"/>
              <a:t>Slovenska</a:t>
            </a:r>
            <a:r>
              <a:rPr lang="en-US" sz="2800" cap="all" dirty="0"/>
              <a:t> </a:t>
            </a:r>
            <a:r>
              <a:rPr lang="en-US" sz="2800" cap="all" dirty="0" err="1"/>
              <a:t>zabavna</a:t>
            </a:r>
            <a:r>
              <a:rPr lang="en-US" sz="2800" cap="all" dirty="0"/>
              <a:t> in </a:t>
            </a:r>
            <a:r>
              <a:rPr lang="en-US" sz="2800" cap="all" dirty="0" err="1"/>
              <a:t>narodnozabavna</a:t>
            </a:r>
            <a:r>
              <a:rPr lang="en-US" sz="2800" cap="all" dirty="0"/>
              <a:t> </a:t>
            </a:r>
            <a:r>
              <a:rPr lang="en-US" sz="2800" cap="all" dirty="0" err="1"/>
              <a:t>glasba</a:t>
            </a:r>
            <a:r>
              <a:rPr lang="en-US" sz="2800" cap="all" dirty="0"/>
              <a:t>, 2023: </a:t>
            </a:r>
            <a:r>
              <a:rPr lang="en-US" sz="2800" cap="all" dirty="0" err="1"/>
              <a:t>Pomeni</a:t>
            </a:r>
            <a:r>
              <a:rPr lang="en-US" sz="2800" cap="all" dirty="0"/>
              <a:t> </a:t>
            </a:r>
            <a:r>
              <a:rPr lang="en-US" sz="2800" cap="all" dirty="0" err="1"/>
              <a:t>popularne</a:t>
            </a:r>
            <a:r>
              <a:rPr lang="en-US" sz="2800" cap="all" dirty="0"/>
              <a:t> </a:t>
            </a:r>
            <a:r>
              <a:rPr lang="en-US" sz="2800" cap="all" dirty="0" err="1"/>
              <a:t>glasbe</a:t>
            </a:r>
            <a:r>
              <a:rPr lang="en-US" sz="2800" cap="all" dirty="0"/>
              <a:t> </a:t>
            </a:r>
            <a:r>
              <a:rPr lang="en-US" sz="2800" cap="all" dirty="0" err="1"/>
              <a:t>za</a:t>
            </a:r>
            <a:r>
              <a:rPr lang="en-US" sz="2800" cap="all" dirty="0"/>
              <a:t> </a:t>
            </a:r>
            <a:r>
              <a:rPr lang="en-US" sz="2800" cap="all" dirty="0" err="1"/>
              <a:t>različne</a:t>
            </a:r>
            <a:r>
              <a:rPr lang="en-US" sz="2800" cap="all" dirty="0"/>
              <a:t> </a:t>
            </a:r>
            <a:r>
              <a:rPr lang="en-US" sz="2800" cap="all" dirty="0" err="1"/>
              <a:t>generacije</a:t>
            </a:r>
            <a:r>
              <a:rPr lang="en-US" sz="2800" cap="all" dirty="0"/>
              <a:t> </a:t>
            </a:r>
            <a:r>
              <a:rPr lang="en-US" sz="2800" cap="all" dirty="0" err="1"/>
              <a:t>poslušalcev</a:t>
            </a:r>
            <a:endParaRPr lang="en-US" sz="2800" b="0" cap="al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374" y="1852578"/>
            <a:ext cx="6804691" cy="4814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2072" y="2074607"/>
            <a:ext cx="925333" cy="66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919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732" y="990370"/>
            <a:ext cx="11160000" cy="611828"/>
          </a:xfrm>
        </p:spPr>
        <p:txBody>
          <a:bodyPr/>
          <a:lstStyle/>
          <a:p>
            <a:r>
              <a:rPr lang="en-US" sz="2800" cap="all" dirty="0" err="1"/>
              <a:t>Slovenska</a:t>
            </a:r>
            <a:r>
              <a:rPr lang="en-US" sz="2800" cap="all" dirty="0"/>
              <a:t> </a:t>
            </a:r>
            <a:r>
              <a:rPr lang="en-US" sz="2800" cap="all" dirty="0" err="1"/>
              <a:t>zabavna</a:t>
            </a:r>
            <a:r>
              <a:rPr lang="en-US" sz="2800" cap="all" dirty="0"/>
              <a:t> in </a:t>
            </a:r>
            <a:r>
              <a:rPr lang="en-US" sz="2800" cap="all" dirty="0" err="1"/>
              <a:t>narodnozabavna</a:t>
            </a:r>
            <a:r>
              <a:rPr lang="en-US" sz="2800" cap="all" dirty="0"/>
              <a:t> </a:t>
            </a:r>
            <a:r>
              <a:rPr lang="en-US" sz="2800" cap="all" dirty="0" err="1"/>
              <a:t>glasba</a:t>
            </a:r>
            <a:r>
              <a:rPr lang="en-US" sz="2800" cap="all" dirty="0"/>
              <a:t>, 2023: </a:t>
            </a:r>
            <a:r>
              <a:rPr lang="en-US" sz="2800" cap="all" dirty="0" err="1"/>
              <a:t>Pomeni</a:t>
            </a:r>
            <a:r>
              <a:rPr lang="en-US" sz="2800" cap="all" dirty="0"/>
              <a:t> </a:t>
            </a:r>
            <a:r>
              <a:rPr lang="en-US" sz="2800" cap="all" dirty="0" err="1"/>
              <a:t>popularne</a:t>
            </a:r>
            <a:r>
              <a:rPr lang="en-US" sz="2800" cap="all" dirty="0"/>
              <a:t> </a:t>
            </a:r>
            <a:r>
              <a:rPr lang="en-US" sz="2800" cap="all" dirty="0" err="1"/>
              <a:t>glasbe</a:t>
            </a:r>
            <a:r>
              <a:rPr lang="en-US" sz="2800" cap="all" dirty="0"/>
              <a:t> </a:t>
            </a:r>
            <a:r>
              <a:rPr lang="en-US" sz="2800" cap="all" dirty="0" err="1"/>
              <a:t>za</a:t>
            </a:r>
            <a:r>
              <a:rPr lang="en-US" sz="2800" cap="all" dirty="0"/>
              <a:t> </a:t>
            </a:r>
            <a:r>
              <a:rPr lang="en-US" sz="2800" cap="all" dirty="0" err="1"/>
              <a:t>različne</a:t>
            </a:r>
            <a:r>
              <a:rPr lang="en-US" sz="2800" cap="all" dirty="0"/>
              <a:t> </a:t>
            </a:r>
            <a:r>
              <a:rPr lang="en-US" sz="2800" cap="all" dirty="0" err="1"/>
              <a:t>generacije</a:t>
            </a:r>
            <a:r>
              <a:rPr lang="en-US" sz="2800" cap="all" dirty="0"/>
              <a:t> </a:t>
            </a:r>
            <a:r>
              <a:rPr lang="en-US" sz="2800" cap="all" dirty="0" err="1"/>
              <a:t>poslušalcev</a:t>
            </a:r>
            <a:endParaRPr lang="en-US" sz="2800" b="0" cap="al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457" y="1801090"/>
            <a:ext cx="6476847" cy="49484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388" y="2782530"/>
            <a:ext cx="1337034" cy="96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592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732" y="990370"/>
            <a:ext cx="11160000" cy="611828"/>
          </a:xfrm>
        </p:spPr>
        <p:txBody>
          <a:bodyPr/>
          <a:lstStyle/>
          <a:p>
            <a:r>
              <a:rPr lang="en-US" sz="2800" cap="all" dirty="0" err="1"/>
              <a:t>Slovenska</a:t>
            </a:r>
            <a:r>
              <a:rPr lang="en-US" sz="2800" cap="all" dirty="0"/>
              <a:t> </a:t>
            </a:r>
            <a:r>
              <a:rPr lang="en-US" sz="2800" cap="all" dirty="0" err="1"/>
              <a:t>zabavna</a:t>
            </a:r>
            <a:r>
              <a:rPr lang="en-US" sz="2800" cap="all" dirty="0"/>
              <a:t> in </a:t>
            </a:r>
            <a:r>
              <a:rPr lang="en-US" sz="2800" cap="all" dirty="0" err="1"/>
              <a:t>narodnozabavna</a:t>
            </a:r>
            <a:r>
              <a:rPr lang="en-US" sz="2800" cap="all" dirty="0"/>
              <a:t> </a:t>
            </a:r>
            <a:r>
              <a:rPr lang="en-US" sz="2800" cap="all" dirty="0" err="1"/>
              <a:t>glasba</a:t>
            </a:r>
            <a:r>
              <a:rPr lang="en-US" sz="2800" cap="all" dirty="0"/>
              <a:t>, 2023: </a:t>
            </a:r>
            <a:r>
              <a:rPr lang="en-US" sz="2800" cap="all" dirty="0" err="1"/>
              <a:t>Pomeni</a:t>
            </a:r>
            <a:r>
              <a:rPr lang="en-US" sz="2800" cap="all" dirty="0"/>
              <a:t> </a:t>
            </a:r>
            <a:r>
              <a:rPr lang="en-US" sz="2800" cap="all" dirty="0" err="1"/>
              <a:t>popularne</a:t>
            </a:r>
            <a:r>
              <a:rPr lang="en-US" sz="2800" cap="all" dirty="0"/>
              <a:t> </a:t>
            </a:r>
            <a:r>
              <a:rPr lang="en-US" sz="2800" cap="all" dirty="0" err="1"/>
              <a:t>glasbe</a:t>
            </a:r>
            <a:r>
              <a:rPr lang="en-US" sz="2800" cap="all" dirty="0"/>
              <a:t> </a:t>
            </a:r>
            <a:r>
              <a:rPr lang="en-US" sz="2800" cap="all" dirty="0" err="1"/>
              <a:t>za</a:t>
            </a:r>
            <a:r>
              <a:rPr lang="en-US" sz="2800" cap="all" dirty="0"/>
              <a:t> </a:t>
            </a:r>
            <a:r>
              <a:rPr lang="en-US" sz="2800" cap="all" dirty="0" err="1"/>
              <a:t>različne</a:t>
            </a:r>
            <a:r>
              <a:rPr lang="en-US" sz="2800" cap="all" dirty="0"/>
              <a:t> </a:t>
            </a:r>
            <a:r>
              <a:rPr lang="en-US" sz="2800" cap="all" dirty="0" err="1"/>
              <a:t>generacije</a:t>
            </a:r>
            <a:r>
              <a:rPr lang="en-US" sz="2800" cap="all" dirty="0"/>
              <a:t> </a:t>
            </a:r>
            <a:r>
              <a:rPr lang="en-US" sz="2800" cap="all" dirty="0" err="1"/>
              <a:t>poslušalcev</a:t>
            </a:r>
            <a:endParaRPr lang="en-US" sz="2800" b="0" cap="al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04" y="1986114"/>
            <a:ext cx="6127459" cy="38737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136" y="3794272"/>
            <a:ext cx="5684734" cy="29632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7400" y="143086"/>
            <a:ext cx="1013067" cy="73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015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732" y="990370"/>
            <a:ext cx="11160000" cy="611828"/>
          </a:xfrm>
        </p:spPr>
        <p:txBody>
          <a:bodyPr/>
          <a:lstStyle/>
          <a:p>
            <a:r>
              <a:rPr lang="en-US" sz="2800" cap="all" dirty="0" err="1"/>
              <a:t>Slovenska</a:t>
            </a:r>
            <a:r>
              <a:rPr lang="en-US" sz="2800" cap="all" dirty="0"/>
              <a:t> </a:t>
            </a:r>
            <a:r>
              <a:rPr lang="en-US" sz="2800" cap="all" dirty="0" err="1"/>
              <a:t>zabavna</a:t>
            </a:r>
            <a:r>
              <a:rPr lang="en-US" sz="2800" cap="all" dirty="0"/>
              <a:t> in </a:t>
            </a:r>
            <a:r>
              <a:rPr lang="en-US" sz="2800" cap="all" dirty="0" err="1"/>
              <a:t>narodnozabavna</a:t>
            </a:r>
            <a:r>
              <a:rPr lang="en-US" sz="2800" cap="all" dirty="0"/>
              <a:t> </a:t>
            </a:r>
            <a:r>
              <a:rPr lang="en-US" sz="2800" cap="all" dirty="0" err="1"/>
              <a:t>glasba</a:t>
            </a:r>
            <a:r>
              <a:rPr lang="en-US" sz="2800" cap="all" dirty="0"/>
              <a:t>, 2023: </a:t>
            </a:r>
            <a:r>
              <a:rPr lang="en-US" sz="2800" cap="all" dirty="0" err="1"/>
              <a:t>Pomeni</a:t>
            </a:r>
            <a:r>
              <a:rPr lang="en-US" sz="2800" cap="all" dirty="0"/>
              <a:t> </a:t>
            </a:r>
            <a:r>
              <a:rPr lang="en-US" sz="2800" cap="all" dirty="0" err="1"/>
              <a:t>popularne</a:t>
            </a:r>
            <a:r>
              <a:rPr lang="en-US" sz="2800" cap="all" dirty="0"/>
              <a:t> </a:t>
            </a:r>
            <a:r>
              <a:rPr lang="en-US" sz="2800" cap="all" dirty="0" err="1"/>
              <a:t>glasbe</a:t>
            </a:r>
            <a:r>
              <a:rPr lang="en-US" sz="2800" cap="all" dirty="0"/>
              <a:t> </a:t>
            </a:r>
            <a:r>
              <a:rPr lang="en-US" sz="2800" cap="all" dirty="0" err="1"/>
              <a:t>za</a:t>
            </a:r>
            <a:r>
              <a:rPr lang="en-US" sz="2800" cap="all" dirty="0"/>
              <a:t> </a:t>
            </a:r>
            <a:r>
              <a:rPr lang="en-US" sz="2800" cap="all" dirty="0" err="1"/>
              <a:t>različne</a:t>
            </a:r>
            <a:r>
              <a:rPr lang="en-US" sz="2800" cap="all" dirty="0"/>
              <a:t> </a:t>
            </a:r>
            <a:r>
              <a:rPr lang="en-US" sz="2800" cap="all" dirty="0" err="1"/>
              <a:t>generacije</a:t>
            </a:r>
            <a:r>
              <a:rPr lang="en-US" sz="2800" cap="all" dirty="0"/>
              <a:t> </a:t>
            </a:r>
            <a:r>
              <a:rPr lang="en-US" sz="2800" cap="all" dirty="0" err="1"/>
              <a:t>poslušalcev</a:t>
            </a:r>
            <a:endParaRPr lang="en-US" sz="2800" b="0" cap="al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41" y="1956620"/>
            <a:ext cx="11320791" cy="40508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3375" y="191803"/>
            <a:ext cx="832741" cy="60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135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732" y="990370"/>
            <a:ext cx="11160000" cy="611828"/>
          </a:xfrm>
        </p:spPr>
        <p:txBody>
          <a:bodyPr/>
          <a:lstStyle/>
          <a:p>
            <a:r>
              <a:rPr lang="en-US" sz="2800" cap="all" dirty="0" err="1"/>
              <a:t>Slovenska</a:t>
            </a:r>
            <a:r>
              <a:rPr lang="en-US" sz="2800" cap="all" dirty="0"/>
              <a:t> </a:t>
            </a:r>
            <a:r>
              <a:rPr lang="en-US" sz="2800" cap="all" dirty="0" err="1"/>
              <a:t>zabavna</a:t>
            </a:r>
            <a:r>
              <a:rPr lang="en-US" sz="2800" cap="all" dirty="0"/>
              <a:t> in </a:t>
            </a:r>
            <a:r>
              <a:rPr lang="en-US" sz="2800" cap="all" dirty="0" err="1"/>
              <a:t>narodnozabavna</a:t>
            </a:r>
            <a:r>
              <a:rPr lang="en-US" sz="2800" cap="all" dirty="0"/>
              <a:t> </a:t>
            </a:r>
            <a:r>
              <a:rPr lang="en-US" sz="2800" cap="all" dirty="0" err="1"/>
              <a:t>glasba</a:t>
            </a:r>
            <a:r>
              <a:rPr lang="en-US" sz="2800" cap="all" dirty="0"/>
              <a:t>, 2023: </a:t>
            </a:r>
            <a:r>
              <a:rPr lang="en-US" sz="2800" cap="all" dirty="0" err="1"/>
              <a:t>Pomeni</a:t>
            </a:r>
            <a:r>
              <a:rPr lang="en-US" sz="2800" cap="all" dirty="0"/>
              <a:t> </a:t>
            </a:r>
            <a:r>
              <a:rPr lang="en-US" sz="2800" cap="all" dirty="0" err="1"/>
              <a:t>popularne</a:t>
            </a:r>
            <a:r>
              <a:rPr lang="en-US" sz="2800" cap="all" dirty="0"/>
              <a:t> </a:t>
            </a:r>
            <a:r>
              <a:rPr lang="en-US" sz="2800" cap="all" dirty="0" err="1"/>
              <a:t>glasbe</a:t>
            </a:r>
            <a:r>
              <a:rPr lang="en-US" sz="2800" cap="all" dirty="0"/>
              <a:t> </a:t>
            </a:r>
            <a:r>
              <a:rPr lang="en-US" sz="2800" cap="all" dirty="0" err="1"/>
              <a:t>za</a:t>
            </a:r>
            <a:r>
              <a:rPr lang="en-US" sz="2800" cap="all" dirty="0"/>
              <a:t> </a:t>
            </a:r>
            <a:r>
              <a:rPr lang="en-US" sz="2800" cap="all" dirty="0" err="1"/>
              <a:t>različne</a:t>
            </a:r>
            <a:r>
              <a:rPr lang="en-US" sz="2800" cap="all" dirty="0"/>
              <a:t> </a:t>
            </a:r>
            <a:r>
              <a:rPr lang="en-US" sz="2800" cap="all" dirty="0" err="1"/>
              <a:t>generacije</a:t>
            </a:r>
            <a:r>
              <a:rPr lang="en-US" sz="2800" cap="all" dirty="0"/>
              <a:t> </a:t>
            </a:r>
            <a:r>
              <a:rPr lang="en-US" sz="2800" cap="all" dirty="0" err="1"/>
              <a:t>poslušalcev</a:t>
            </a:r>
            <a:endParaRPr lang="en-US" sz="2800" b="0" cap="al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41" y="1956620"/>
            <a:ext cx="11320791" cy="40508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3375" y="191803"/>
            <a:ext cx="832741" cy="60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278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Primer podatkovne objave v ADP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64" y="1690688"/>
            <a:ext cx="5829300" cy="4400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056" y="1853285"/>
            <a:ext cx="5003334" cy="4362458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024134" y="2944585"/>
            <a:ext cx="932403" cy="39649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3463" y="191803"/>
            <a:ext cx="1002654" cy="72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86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Podatkovna objava v katalogih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788" y="2099242"/>
            <a:ext cx="6312659" cy="31708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10972" y="6280924"/>
            <a:ext cx="29694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https://www.adp.fdv.uni-lj.si/opisi/avtor/49/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996" y="2887827"/>
            <a:ext cx="4731376" cy="3646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7984" y="1835608"/>
            <a:ext cx="2664388" cy="90729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986116" y="4807974"/>
            <a:ext cx="3106994" cy="36379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656439" y="4552575"/>
            <a:ext cx="2330245" cy="255399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14685" y="6601754"/>
            <a:ext cx="77773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https://datacatalogue.cessda.eu/detail?lang=sl&amp;q=2c993bfb124e3f6d4101f51b58446c9f678f81fd5eceb0890952188fdf1b9481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1191" y="191803"/>
            <a:ext cx="1134925" cy="82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257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Primer citata podatkovne objave v ADP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82817" y="1846225"/>
            <a:ext cx="11160000" cy="1884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Bobnič, R., Šepetavc, J., Majsova, N., Kaluža, J., Zavratnik </a:t>
            </a:r>
            <a:r>
              <a:rPr lang="en-US" dirty="0" err="1"/>
              <a:t>Sofija</a:t>
            </a:r>
            <a:r>
              <a:rPr lang="en-US" dirty="0"/>
              <a:t>, Fišer, N. in </a:t>
            </a:r>
            <a:r>
              <a:rPr lang="en-US" dirty="0" err="1"/>
              <a:t>Steffe</a:t>
            </a:r>
            <a:r>
              <a:rPr lang="en-US" dirty="0"/>
              <a:t>, G. (2024). </a:t>
            </a:r>
            <a:r>
              <a:rPr lang="en-US" i="1" dirty="0" err="1"/>
              <a:t>Slovenska</a:t>
            </a:r>
            <a:r>
              <a:rPr lang="en-US" i="1" dirty="0"/>
              <a:t> </a:t>
            </a:r>
            <a:r>
              <a:rPr lang="en-US" i="1" dirty="0" err="1"/>
              <a:t>zabavna</a:t>
            </a:r>
            <a:r>
              <a:rPr lang="en-US" i="1" dirty="0"/>
              <a:t> in </a:t>
            </a:r>
            <a:r>
              <a:rPr lang="en-US" i="1" dirty="0" err="1"/>
              <a:t>narodnozabavna</a:t>
            </a:r>
            <a:r>
              <a:rPr lang="en-US" i="1" dirty="0"/>
              <a:t> </a:t>
            </a:r>
            <a:r>
              <a:rPr lang="en-US" i="1" dirty="0" err="1"/>
              <a:t>glasba</a:t>
            </a:r>
            <a:r>
              <a:rPr lang="en-US" i="1" dirty="0"/>
              <a:t>, 2023: </a:t>
            </a:r>
            <a:r>
              <a:rPr lang="en-US" i="1" dirty="0" err="1"/>
              <a:t>Pomeni</a:t>
            </a:r>
            <a:r>
              <a:rPr lang="en-US" i="1" dirty="0"/>
              <a:t> </a:t>
            </a:r>
            <a:r>
              <a:rPr lang="en-US" i="1" dirty="0" err="1"/>
              <a:t>popularne</a:t>
            </a:r>
            <a:r>
              <a:rPr lang="en-US" i="1" dirty="0"/>
              <a:t> </a:t>
            </a:r>
            <a:r>
              <a:rPr lang="en-US" i="1" dirty="0" err="1"/>
              <a:t>glasbe</a:t>
            </a:r>
            <a:r>
              <a:rPr lang="en-US" i="1" dirty="0"/>
              <a:t> </a:t>
            </a:r>
            <a:r>
              <a:rPr lang="en-US" i="1" dirty="0" err="1"/>
              <a:t>za</a:t>
            </a:r>
            <a:r>
              <a:rPr lang="en-US" i="1" dirty="0"/>
              <a:t> </a:t>
            </a:r>
            <a:r>
              <a:rPr lang="en-US" i="1" dirty="0" err="1"/>
              <a:t>različne</a:t>
            </a:r>
            <a:r>
              <a:rPr lang="en-US" i="1" dirty="0"/>
              <a:t> </a:t>
            </a:r>
            <a:r>
              <a:rPr lang="en-US" i="1" dirty="0" err="1"/>
              <a:t>generacije</a:t>
            </a:r>
            <a:r>
              <a:rPr lang="en-US" i="1" dirty="0"/>
              <a:t> </a:t>
            </a:r>
            <a:r>
              <a:rPr lang="en-US" i="1" dirty="0" err="1"/>
              <a:t>poslušalcev</a:t>
            </a:r>
            <a:r>
              <a:rPr lang="en-US" dirty="0"/>
              <a:t> [</a:t>
            </a:r>
            <a:r>
              <a:rPr lang="en-US" dirty="0" err="1"/>
              <a:t>Podatkovna</a:t>
            </a:r>
            <a:r>
              <a:rPr lang="en-US" dirty="0"/>
              <a:t> </a:t>
            </a:r>
            <a:r>
              <a:rPr lang="en-US" dirty="0" err="1"/>
              <a:t>datoteka</a:t>
            </a:r>
            <a:r>
              <a:rPr lang="en-US" dirty="0"/>
              <a:t>]. Ljubljana: Univerza v </a:t>
            </a:r>
            <a:r>
              <a:rPr lang="en-US" dirty="0" err="1"/>
              <a:t>Ljubljani</a:t>
            </a:r>
            <a:r>
              <a:rPr lang="en-US" dirty="0"/>
              <a:t>, Arhiv </a:t>
            </a:r>
            <a:r>
              <a:rPr lang="en-US" dirty="0" err="1"/>
              <a:t>družboslovnih</a:t>
            </a:r>
            <a:r>
              <a:rPr lang="en-US" dirty="0"/>
              <a:t> podatkov. ADP - </a:t>
            </a:r>
            <a:r>
              <a:rPr lang="en-US" dirty="0" err="1"/>
              <a:t>IDNo</a:t>
            </a:r>
            <a:r>
              <a:rPr lang="en-US" dirty="0"/>
              <a:t>: NZG23. https://doi.org/10.17898/ADP_NZG23_V1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690" y="142035"/>
            <a:ext cx="1140293" cy="8239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4344" y="5228754"/>
            <a:ext cx="9996946" cy="830997"/>
          </a:xfrm>
          <a:prstGeom prst="rect">
            <a:avLst/>
          </a:prstGeom>
          <a:ln w="762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333333"/>
                </a:solidFill>
              </a:rPr>
              <a:t>Objavljena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gradiva</a:t>
            </a:r>
            <a:r>
              <a:rPr lang="en-US" sz="2400" dirty="0">
                <a:solidFill>
                  <a:srgbClr val="333333"/>
                </a:solidFill>
              </a:rPr>
              <a:t> se </a:t>
            </a:r>
            <a:r>
              <a:rPr lang="en-US" sz="2400" dirty="0" err="1">
                <a:solidFill>
                  <a:srgbClr val="333333"/>
                </a:solidFill>
              </a:rPr>
              <a:t>nato</a:t>
            </a:r>
            <a:r>
              <a:rPr lang="en-US" sz="2400" dirty="0">
                <a:solidFill>
                  <a:srgbClr val="333333"/>
                </a:solidFill>
              </a:rPr>
              <a:t> </a:t>
            </a:r>
            <a:r>
              <a:rPr lang="en-US" sz="2400" b="1" dirty="0" err="1">
                <a:solidFill>
                  <a:srgbClr val="333333"/>
                </a:solidFill>
              </a:rPr>
              <a:t>vpišejo</a:t>
            </a:r>
            <a:r>
              <a:rPr lang="en-US" sz="2400" b="1" dirty="0">
                <a:solidFill>
                  <a:srgbClr val="333333"/>
                </a:solidFill>
              </a:rPr>
              <a:t> v </a:t>
            </a:r>
            <a:r>
              <a:rPr lang="en-US" sz="2400" b="1" dirty="0" err="1">
                <a:solidFill>
                  <a:srgbClr val="333333"/>
                </a:solidFill>
              </a:rPr>
              <a:t>katalog</a:t>
            </a:r>
            <a:r>
              <a:rPr lang="en-US" sz="2400" b="1" dirty="0">
                <a:solidFill>
                  <a:srgbClr val="333333"/>
                </a:solidFill>
              </a:rPr>
              <a:t> COBISS</a:t>
            </a:r>
            <a:r>
              <a:rPr lang="en-US" sz="2400" dirty="0">
                <a:solidFill>
                  <a:srgbClr val="333333"/>
                </a:solidFill>
              </a:rPr>
              <a:t>, </a:t>
            </a:r>
            <a:r>
              <a:rPr lang="en-US" sz="2400" dirty="0" err="1">
                <a:solidFill>
                  <a:srgbClr val="333333"/>
                </a:solidFill>
              </a:rPr>
              <a:t>raziskave</a:t>
            </a:r>
            <a:r>
              <a:rPr lang="en-US" sz="2400" dirty="0">
                <a:solidFill>
                  <a:srgbClr val="333333"/>
                </a:solidFill>
              </a:rPr>
              <a:t>, </a:t>
            </a:r>
            <a:r>
              <a:rPr lang="en-US" sz="2400" dirty="0" err="1">
                <a:solidFill>
                  <a:srgbClr val="333333"/>
                </a:solidFill>
              </a:rPr>
              <a:t>ki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jim</a:t>
            </a:r>
            <a:r>
              <a:rPr lang="en-US" sz="2400" dirty="0">
                <a:solidFill>
                  <a:srgbClr val="333333"/>
                </a:solidFill>
              </a:rPr>
              <a:t> ADP </a:t>
            </a:r>
            <a:r>
              <a:rPr lang="en-US" sz="2400" dirty="0" err="1">
                <a:solidFill>
                  <a:srgbClr val="333333"/>
                </a:solidFill>
              </a:rPr>
              <a:t>določi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kategorijo</a:t>
            </a:r>
            <a:r>
              <a:rPr lang="en-US" sz="2400" dirty="0">
                <a:solidFill>
                  <a:srgbClr val="333333"/>
                </a:solidFill>
              </a:rPr>
              <a:t> 7, 8 </a:t>
            </a:r>
            <a:r>
              <a:rPr lang="en-US" sz="2400" dirty="0" err="1">
                <a:solidFill>
                  <a:srgbClr val="333333"/>
                </a:solidFill>
              </a:rPr>
              <a:t>ali</a:t>
            </a:r>
            <a:r>
              <a:rPr lang="en-US" sz="2400" dirty="0">
                <a:solidFill>
                  <a:srgbClr val="333333"/>
                </a:solidFill>
              </a:rPr>
              <a:t> 9 pa </a:t>
            </a:r>
            <a:r>
              <a:rPr lang="en-US" sz="2400" dirty="0" err="1">
                <a:solidFill>
                  <a:srgbClr val="333333"/>
                </a:solidFill>
              </a:rPr>
              <a:t>štejejo</a:t>
            </a:r>
            <a:r>
              <a:rPr lang="en-US" sz="2400" dirty="0">
                <a:solidFill>
                  <a:srgbClr val="333333"/>
                </a:solidFill>
              </a:rPr>
              <a:t> </a:t>
            </a:r>
            <a:r>
              <a:rPr lang="en-US" sz="2400" dirty="0" err="1">
                <a:solidFill>
                  <a:srgbClr val="333333"/>
                </a:solidFill>
              </a:rPr>
              <a:t>kot</a:t>
            </a:r>
            <a:r>
              <a:rPr lang="en-US" sz="2400" dirty="0">
                <a:solidFill>
                  <a:srgbClr val="333333"/>
                </a:solidFill>
              </a:rPr>
              <a:t> </a:t>
            </a:r>
            <a:r>
              <a:rPr lang="en-US" sz="2400" dirty="0" err="1">
                <a:solidFill>
                  <a:srgbClr val="0076A3"/>
                </a:solidFill>
                <a:hlinkClick r:id="rId3"/>
              </a:rPr>
              <a:t>znanstvena</a:t>
            </a:r>
            <a:r>
              <a:rPr lang="en-US" sz="2400" dirty="0">
                <a:solidFill>
                  <a:srgbClr val="0076A3"/>
                </a:solidFill>
                <a:hlinkClick r:id="rId3"/>
              </a:rPr>
              <a:t> </a:t>
            </a:r>
            <a:r>
              <a:rPr lang="en-US" sz="2400" dirty="0" err="1">
                <a:solidFill>
                  <a:srgbClr val="0076A3"/>
                </a:solidFill>
                <a:hlinkClick r:id="rId3"/>
              </a:rPr>
              <a:t>objava</a:t>
            </a:r>
            <a:r>
              <a:rPr lang="en-US" sz="2400" dirty="0">
                <a:solidFill>
                  <a:srgbClr val="0076A3"/>
                </a:solidFill>
                <a:hlinkClick r:id="rId3"/>
              </a:rPr>
              <a:t> </a:t>
            </a:r>
            <a:r>
              <a:rPr lang="en-US" sz="2400" dirty="0" err="1">
                <a:solidFill>
                  <a:srgbClr val="0076A3"/>
                </a:solidFill>
                <a:hlinkClick r:id="rId3"/>
              </a:rPr>
              <a:t>po</a:t>
            </a:r>
            <a:r>
              <a:rPr lang="en-US" sz="2400" dirty="0">
                <a:solidFill>
                  <a:srgbClr val="0076A3"/>
                </a:solidFill>
                <a:hlinkClick r:id="rId3"/>
              </a:rPr>
              <a:t> </a:t>
            </a:r>
            <a:r>
              <a:rPr lang="en-US" sz="2400" dirty="0" err="1">
                <a:solidFill>
                  <a:srgbClr val="0076A3"/>
                </a:solidFill>
                <a:hlinkClick r:id="rId3"/>
              </a:rPr>
              <a:t>merilih</a:t>
            </a:r>
            <a:r>
              <a:rPr lang="en-US" sz="2400" dirty="0">
                <a:solidFill>
                  <a:srgbClr val="0076A3"/>
                </a:solidFill>
                <a:hlinkClick r:id="rId3"/>
              </a:rPr>
              <a:t> ARRS</a:t>
            </a:r>
            <a:r>
              <a:rPr lang="en-US" sz="2400" dirty="0">
                <a:solidFill>
                  <a:srgbClr val="333333"/>
                </a:solidFill>
              </a:rPr>
              <a:t>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052836" y="6215288"/>
            <a:ext cx="4084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https://www.adp.fdv.uni-lj.si/deli/objava/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4344" y="4018188"/>
            <a:ext cx="9996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Če</a:t>
            </a:r>
            <a:r>
              <a:rPr lang="en-US" sz="2400" dirty="0"/>
              <a:t> </a:t>
            </a:r>
            <a:r>
              <a:rPr lang="en-US" sz="2400" dirty="0" err="1"/>
              <a:t>avtorji</a:t>
            </a:r>
            <a:r>
              <a:rPr lang="en-US" sz="2400" dirty="0"/>
              <a:t> v </a:t>
            </a:r>
            <a:r>
              <a:rPr lang="en-US" sz="2400" dirty="0" err="1"/>
              <a:t>svojih</a:t>
            </a:r>
            <a:r>
              <a:rPr lang="en-US" sz="2400" dirty="0"/>
              <a:t> </a:t>
            </a:r>
            <a:r>
              <a:rPr lang="en-US" sz="2400" dirty="0" err="1"/>
              <a:t>publikacijah</a:t>
            </a:r>
            <a:r>
              <a:rPr lang="en-US" sz="2400" dirty="0"/>
              <a:t> </a:t>
            </a:r>
            <a:r>
              <a:rPr lang="en-US" sz="2400" dirty="0" err="1"/>
              <a:t>uporabljajo</a:t>
            </a:r>
            <a:r>
              <a:rPr lang="en-US" sz="2400" dirty="0"/>
              <a:t> </a:t>
            </a:r>
            <a:r>
              <a:rPr lang="en-US" sz="2400" dirty="0" err="1"/>
              <a:t>izvirne</a:t>
            </a:r>
            <a:r>
              <a:rPr lang="en-US" sz="2400" dirty="0"/>
              <a:t> </a:t>
            </a:r>
            <a:r>
              <a:rPr lang="en-US" sz="2400" dirty="0" err="1"/>
              <a:t>podatke</a:t>
            </a:r>
            <a:r>
              <a:rPr lang="en-US" sz="2400" dirty="0"/>
              <a:t>, </a:t>
            </a:r>
            <a:r>
              <a:rPr lang="en-US" sz="2400" dirty="0" err="1"/>
              <a:t>morajo</a:t>
            </a:r>
            <a:r>
              <a:rPr lang="en-US" sz="2400" dirty="0"/>
              <a:t> </a:t>
            </a:r>
            <a:r>
              <a:rPr lang="en-US" sz="2400" dirty="0" err="1"/>
              <a:t>biti</a:t>
            </a:r>
            <a:r>
              <a:rPr lang="en-US" sz="2400" dirty="0"/>
              <a:t> </a:t>
            </a:r>
            <a:r>
              <a:rPr lang="en-US" sz="2400" dirty="0" err="1"/>
              <a:t>ti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najkasneje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ob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izidu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publikacije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objavljeni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dirty="0"/>
              <a:t>in </a:t>
            </a:r>
            <a:r>
              <a:rPr lang="en-US" sz="2400" dirty="0" err="1"/>
              <a:t>dostopni</a:t>
            </a:r>
            <a:r>
              <a:rPr lang="en-US" sz="2400" dirty="0"/>
              <a:t> </a:t>
            </a:r>
            <a:r>
              <a:rPr lang="en-US" sz="2400" dirty="0" err="1"/>
              <a:t>skladno</a:t>
            </a:r>
            <a:r>
              <a:rPr lang="en-US" sz="2400" dirty="0"/>
              <a:t> z </a:t>
            </a:r>
            <a:r>
              <a:rPr lang="en-US" sz="2400" dirty="0" err="1"/>
              <a:t>načeli</a:t>
            </a:r>
            <a:r>
              <a:rPr lang="en-US" sz="2400" dirty="0"/>
              <a:t> FAIR.</a:t>
            </a:r>
            <a:endParaRPr lang="sl-SI" sz="2400" dirty="0"/>
          </a:p>
        </p:txBody>
      </p:sp>
      <p:sp>
        <p:nvSpPr>
          <p:cNvPr id="8" name="Action Button: Sound 7">
            <a:hlinkClick r:id="" action="ppaction://noaction" highlightClick="1">
              <a:snd r:embed="rId4" name="applause.wav"/>
            </a:hlinkClick>
          </p:cNvPr>
          <p:cNvSpPr/>
          <p:nvPr/>
        </p:nvSpPr>
        <p:spPr>
          <a:xfrm>
            <a:off x="482817" y="4063115"/>
            <a:ext cx="448407" cy="606670"/>
          </a:xfrm>
          <a:prstGeom prst="actionButtonSoun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830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Aktivnosti po objavi v ADP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err="1">
                <a:solidFill>
                  <a:schemeClr val="accent2"/>
                </a:solidFill>
              </a:rPr>
              <a:t>Svojo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podatkovno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objavo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vključite</a:t>
            </a:r>
            <a:r>
              <a:rPr lang="en-US" b="1" dirty="0">
                <a:solidFill>
                  <a:schemeClr val="accent2"/>
                </a:solidFill>
              </a:rPr>
              <a:t> v </a:t>
            </a:r>
            <a:r>
              <a:rPr lang="en-US" b="1" dirty="0" err="1">
                <a:solidFill>
                  <a:schemeClr val="accent2"/>
                </a:solidFill>
              </a:rPr>
              <a:t>svojo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bibliografijo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četudi</a:t>
            </a:r>
            <a:r>
              <a:rPr lang="en-US" dirty="0"/>
              <a:t> </a:t>
            </a:r>
            <a:r>
              <a:rPr lang="en-US" dirty="0" err="1"/>
              <a:t>objava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dosegla</a:t>
            </a:r>
            <a:r>
              <a:rPr lang="en-US" dirty="0"/>
              <a:t> </a:t>
            </a:r>
            <a:r>
              <a:rPr lang="en-US" dirty="0" err="1"/>
              <a:t>meril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znanstveno</a:t>
            </a:r>
            <a:r>
              <a:rPr lang="en-US" dirty="0"/>
              <a:t> </a:t>
            </a:r>
            <a:r>
              <a:rPr lang="en-US" dirty="0" err="1"/>
              <a:t>objavo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merilih</a:t>
            </a:r>
            <a:r>
              <a:rPr lang="en-US" dirty="0"/>
              <a:t> ARRS), </a:t>
            </a:r>
            <a:r>
              <a:rPr lang="en-US" dirty="0" err="1"/>
              <a:t>saj</a:t>
            </a:r>
            <a:r>
              <a:rPr lang="en-US" dirty="0"/>
              <a:t> s tem </a:t>
            </a:r>
            <a:r>
              <a:rPr lang="en-US" dirty="0" err="1"/>
              <a:t>širite</a:t>
            </a:r>
            <a:r>
              <a:rPr lang="en-US" dirty="0"/>
              <a:t> </a:t>
            </a:r>
            <a:r>
              <a:rPr lang="en-US" dirty="0" err="1"/>
              <a:t>možnost</a:t>
            </a:r>
            <a:r>
              <a:rPr lang="en-US" dirty="0"/>
              <a:t>, da </a:t>
            </a:r>
            <a:r>
              <a:rPr lang="en-US" dirty="0" err="1"/>
              <a:t>potencialni</a:t>
            </a:r>
            <a:r>
              <a:rPr lang="en-US" dirty="0"/>
              <a:t> </a:t>
            </a:r>
            <a:r>
              <a:rPr lang="en-US" dirty="0" err="1"/>
              <a:t>uporabniki</a:t>
            </a:r>
            <a:r>
              <a:rPr lang="en-US" dirty="0"/>
              <a:t> </a:t>
            </a:r>
            <a:r>
              <a:rPr lang="en-US" dirty="0" err="1"/>
              <a:t>najdejo</a:t>
            </a:r>
            <a:r>
              <a:rPr lang="en-US" dirty="0"/>
              <a:t> </a:t>
            </a:r>
            <a:r>
              <a:rPr lang="en-US" dirty="0" err="1"/>
              <a:t>vaše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.</a:t>
            </a:r>
          </a:p>
          <a:p>
            <a:r>
              <a:rPr lang="en-US" b="1" dirty="0" err="1">
                <a:solidFill>
                  <a:schemeClr val="accent2"/>
                </a:solidFill>
              </a:rPr>
              <a:t>Za</a:t>
            </a:r>
            <a:r>
              <a:rPr lang="en-US" b="1" dirty="0">
                <a:solidFill>
                  <a:schemeClr val="accent2"/>
                </a:solidFill>
              </a:rPr>
              <a:t> blog ADP </a:t>
            </a:r>
            <a:r>
              <a:rPr lang="en-US" b="1" dirty="0" err="1">
                <a:solidFill>
                  <a:schemeClr val="accent2"/>
                </a:solidFill>
              </a:rPr>
              <a:t>napišite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krajši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prispevek</a:t>
            </a:r>
            <a:r>
              <a:rPr lang="en-US" dirty="0"/>
              <a:t>, v </a:t>
            </a:r>
            <a:r>
              <a:rPr lang="en-US" dirty="0" err="1"/>
              <a:t>katerem</a:t>
            </a:r>
            <a:r>
              <a:rPr lang="en-US" dirty="0"/>
              <a:t> </a:t>
            </a:r>
            <a:r>
              <a:rPr lang="en-US" dirty="0" err="1"/>
              <a:t>opišete</a:t>
            </a:r>
            <a:r>
              <a:rPr lang="en-US" dirty="0"/>
              <a:t> </a:t>
            </a:r>
            <a:r>
              <a:rPr lang="en-US" dirty="0" err="1"/>
              <a:t>potek</a:t>
            </a:r>
            <a:r>
              <a:rPr lang="en-US" dirty="0"/>
              <a:t> </a:t>
            </a:r>
            <a:r>
              <a:rPr lang="en-US" dirty="0" err="1"/>
              <a:t>raziskave</a:t>
            </a:r>
            <a:r>
              <a:rPr lang="en-US" dirty="0"/>
              <a:t> in </a:t>
            </a:r>
            <a:r>
              <a:rPr lang="en-US" dirty="0" err="1"/>
              <a:t>glavne</a:t>
            </a:r>
            <a:r>
              <a:rPr lang="en-US" dirty="0"/>
              <a:t> </a:t>
            </a:r>
            <a:r>
              <a:rPr lang="en-US" dirty="0" err="1"/>
              <a:t>ugotovitve</a:t>
            </a:r>
            <a:r>
              <a:rPr lang="en-US" dirty="0"/>
              <a:t>, </a:t>
            </a:r>
            <a:r>
              <a:rPr lang="en-US" dirty="0" err="1"/>
              <a:t>ki</a:t>
            </a:r>
            <a:r>
              <a:rPr lang="en-US" dirty="0"/>
              <a:t> bi bile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zanimive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uporabnike</a:t>
            </a:r>
            <a:r>
              <a:rPr lang="en-US" dirty="0"/>
              <a:t> </a:t>
            </a:r>
            <a:r>
              <a:rPr lang="en-US" dirty="0" err="1"/>
              <a:t>vaših</a:t>
            </a:r>
            <a:r>
              <a:rPr lang="en-US" dirty="0"/>
              <a:t> podatkov. </a:t>
            </a:r>
            <a:r>
              <a:rPr lang="en-US" dirty="0" err="1"/>
              <a:t>Članek</a:t>
            </a:r>
            <a:r>
              <a:rPr lang="en-US" dirty="0"/>
              <a:t> </a:t>
            </a:r>
            <a:r>
              <a:rPr lang="en-US" dirty="0" err="1"/>
              <a:t>bomo</a:t>
            </a:r>
            <a:r>
              <a:rPr lang="en-US" dirty="0"/>
              <a:t> </a:t>
            </a:r>
            <a:r>
              <a:rPr lang="en-US" dirty="0" err="1"/>
              <a:t>promovirali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promocijskih</a:t>
            </a:r>
            <a:r>
              <a:rPr lang="en-US" dirty="0"/>
              <a:t> </a:t>
            </a:r>
            <a:r>
              <a:rPr lang="en-US" dirty="0" err="1"/>
              <a:t>kanalih</a:t>
            </a:r>
            <a:r>
              <a:rPr lang="en-US" dirty="0"/>
              <a:t> ADP (</a:t>
            </a:r>
            <a:r>
              <a:rPr lang="en-US" dirty="0" err="1"/>
              <a:t>družbena</a:t>
            </a:r>
            <a:r>
              <a:rPr lang="en-US" dirty="0"/>
              <a:t> </a:t>
            </a:r>
            <a:r>
              <a:rPr lang="en-US" dirty="0" err="1"/>
              <a:t>omrežja</a:t>
            </a:r>
            <a:r>
              <a:rPr lang="en-US" dirty="0"/>
              <a:t>, </a:t>
            </a:r>
            <a:r>
              <a:rPr lang="en-US" dirty="0" err="1"/>
              <a:t>Metina</a:t>
            </a:r>
            <a:r>
              <a:rPr lang="en-US" dirty="0"/>
              <a:t> </a:t>
            </a:r>
            <a:r>
              <a:rPr lang="en-US" dirty="0" err="1"/>
              <a:t>lista</a:t>
            </a:r>
            <a:r>
              <a:rPr lang="en-US" dirty="0"/>
              <a:t>).</a:t>
            </a:r>
            <a:endParaRPr lang="sl-SI" dirty="0"/>
          </a:p>
          <a:p>
            <a:r>
              <a:rPr lang="en-US" dirty="0" err="1"/>
              <a:t>Napišite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2"/>
                </a:solidFill>
              </a:rPr>
              <a:t>članek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za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mednarodno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znanstveno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revijo</a:t>
            </a:r>
            <a:r>
              <a:rPr lang="en-US" b="1" dirty="0">
                <a:solidFill>
                  <a:schemeClr val="accent2"/>
                </a:solidFill>
              </a:rPr>
              <a:t>, </a:t>
            </a:r>
            <a:r>
              <a:rPr lang="en-US" b="1" dirty="0" err="1">
                <a:solidFill>
                  <a:schemeClr val="accent2"/>
                </a:solidFill>
              </a:rPr>
              <a:t>specializirano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za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podatkovne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objave</a:t>
            </a:r>
            <a:r>
              <a:rPr lang="en-US" dirty="0"/>
              <a:t>, 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i="1" dirty="0"/>
              <a:t>Research Data Journal for the Humanities and Social Sciences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2"/>
          </p:nvPr>
        </p:nvPicPr>
        <p:blipFill>
          <a:blip r:embed="rId2"/>
          <a:stretch>
            <a:fillRect/>
          </a:stretch>
        </p:blipFill>
        <p:spPr>
          <a:xfrm>
            <a:off x="6884760" y="3159713"/>
            <a:ext cx="5181600" cy="21204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8506" y="6341666"/>
            <a:ext cx="34602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https://www.adp.fdv.uni-lj.si/deli/po_objavi/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756" y="4315925"/>
            <a:ext cx="1554552" cy="25420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164575" y="6576060"/>
            <a:ext cx="38336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https://brill.com/view/journals/rdj/rdj-overview.xml?language=en</a:t>
            </a:r>
          </a:p>
        </p:txBody>
      </p:sp>
      <p:sp>
        <p:nvSpPr>
          <p:cNvPr id="9" name="Rectangle 8"/>
          <p:cNvSpPr/>
          <p:nvPr/>
        </p:nvSpPr>
        <p:spPr>
          <a:xfrm>
            <a:off x="9711163" y="5250855"/>
            <a:ext cx="23551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https://www.adp.fdv.uni-lj.si/blog/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0357" y="1078860"/>
            <a:ext cx="4356003" cy="20808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6646" y="424563"/>
            <a:ext cx="2992803" cy="6542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6970" y="1754019"/>
            <a:ext cx="953726" cy="68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11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Definicija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3" y="2652102"/>
            <a:ext cx="5181603" cy="2878259"/>
          </a:xfrm>
        </p:spPr>
        <p:txBody>
          <a:bodyPr/>
          <a:lstStyle/>
          <a:p>
            <a:r>
              <a:rPr lang="pl-PL" dirty="0"/>
              <a:t>je dokument, ki določa, kako se bodo zbirali, hranili, dokumentirali, obdelali in </a:t>
            </a:r>
            <a:r>
              <a:rPr lang="pl-PL" b="1" dirty="0">
                <a:solidFill>
                  <a:schemeClr val="accent2"/>
                </a:solidFill>
              </a:rPr>
              <a:t>objavili</a:t>
            </a:r>
            <a:r>
              <a:rPr lang="pl-PL" dirty="0"/>
              <a:t> raziskovalni podatki.</a:t>
            </a:r>
            <a:endParaRPr lang="sl-SI" dirty="0"/>
          </a:p>
          <a:p>
            <a:pPr marL="0" indent="0" algn="r">
              <a:buNone/>
            </a:pPr>
            <a:r>
              <a:rPr lang="sl-SI" sz="2400" dirty="0"/>
              <a:t>(Slovar odprte znanosti)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43488" y="6052840"/>
            <a:ext cx="6954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CESSDA Training Team (2017 - 2022). </a:t>
            </a:r>
            <a:r>
              <a:rPr lang="en-US" sz="1200" i="1" dirty="0"/>
              <a:t>CESSDA Data Management Expert Guide.</a:t>
            </a:r>
            <a:br>
              <a:rPr lang="en-US" sz="1200" dirty="0"/>
            </a:br>
            <a:r>
              <a:rPr lang="en-US" sz="1200" dirty="0"/>
              <a:t>Bergen, Norway: CESSDA ERIC. Retrieved from </a:t>
            </a:r>
            <a:r>
              <a:rPr lang="en-US" sz="1200" dirty="0">
                <a:hlinkClick r:id="rId2"/>
              </a:rPr>
              <a:t>https://dmeg.cessda.eu/</a:t>
            </a:r>
            <a:endParaRPr lang="en-US" sz="1200" dirty="0"/>
          </a:p>
        </p:txBody>
      </p:sp>
      <p:pic>
        <p:nvPicPr>
          <p:cNvPr id="4098" name="Picture 2" descr="20171119_BenefitsDMP_Tekengebied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438" y="2572972"/>
            <a:ext cx="3901928" cy="303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3" y="1960441"/>
            <a:ext cx="7681543" cy="612531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NAČRT RAVNANJA Z RAZISKOVALNIMI PODATKI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727826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err="1"/>
              <a:t>Repozitorij</a:t>
            </a:r>
            <a:r>
              <a:rPr lang="sl-SI" dirty="0"/>
              <a:t> CLARIN.SI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Glavni</a:t>
            </a:r>
            <a:r>
              <a:rPr lang="en-US" dirty="0"/>
              <a:t> </a:t>
            </a:r>
            <a:r>
              <a:rPr lang="en-US" dirty="0" err="1"/>
              <a:t>pogoji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vnos</a:t>
            </a:r>
            <a:r>
              <a:rPr lang="en-US" dirty="0"/>
              <a:t> </a:t>
            </a:r>
            <a:r>
              <a:rPr lang="en-US" dirty="0" err="1"/>
              <a:t>raziskovalnih</a:t>
            </a:r>
            <a:r>
              <a:rPr lang="en-US" dirty="0"/>
              <a:t> podatkov v CLARIN.SI </a:t>
            </a:r>
            <a:r>
              <a:rPr lang="en-US" dirty="0" err="1"/>
              <a:t>repozitorij</a:t>
            </a:r>
            <a:r>
              <a:rPr lang="en-US" dirty="0"/>
              <a:t>:</a:t>
            </a:r>
            <a:r>
              <a:rPr lang="en-US" i="1" dirty="0"/>
              <a:t> </a:t>
            </a:r>
            <a:endParaRPr lang="en-US" dirty="0"/>
          </a:p>
          <a:p>
            <a:r>
              <a:rPr lang="en-US" dirty="0" err="1"/>
              <a:t>vnose</a:t>
            </a:r>
            <a:r>
              <a:rPr lang="en-US" dirty="0"/>
              <a:t> v </a:t>
            </a:r>
            <a:r>
              <a:rPr lang="en-US" dirty="0" err="1"/>
              <a:t>repozitorij</a:t>
            </a:r>
            <a:r>
              <a:rPr lang="en-US" dirty="0"/>
              <a:t> </a:t>
            </a:r>
            <a:r>
              <a:rPr lang="en-US" dirty="0" err="1"/>
              <a:t>deponirajo</a:t>
            </a:r>
            <a:r>
              <a:rPr lang="en-US" dirty="0"/>
              <a:t> </a:t>
            </a:r>
            <a:r>
              <a:rPr lang="en-US" dirty="0" err="1"/>
              <a:t>njihovi</a:t>
            </a:r>
            <a:r>
              <a:rPr lang="en-US" dirty="0"/>
              <a:t> </a:t>
            </a:r>
            <a:r>
              <a:rPr lang="en-US" dirty="0" err="1"/>
              <a:t>avtorji</a:t>
            </a:r>
            <a:r>
              <a:rPr lang="en-US" dirty="0"/>
              <a:t>,</a:t>
            </a:r>
          </a:p>
          <a:p>
            <a:r>
              <a:rPr lang="en-US" dirty="0" err="1"/>
              <a:t>vsak</a:t>
            </a:r>
            <a:r>
              <a:rPr lang="en-US" dirty="0"/>
              <a:t> </a:t>
            </a:r>
            <a:r>
              <a:rPr lang="en-US" dirty="0" err="1"/>
              <a:t>vnos</a:t>
            </a:r>
            <a:r>
              <a:rPr lang="en-US" dirty="0"/>
              <a:t> mora </a:t>
            </a:r>
            <a:r>
              <a:rPr lang="en-US" dirty="0" err="1"/>
              <a:t>vsebovati</a:t>
            </a:r>
            <a:r>
              <a:rPr lang="en-US" dirty="0"/>
              <a:t> </a:t>
            </a:r>
            <a:r>
              <a:rPr lang="en-US" dirty="0" err="1"/>
              <a:t>popolne</a:t>
            </a:r>
            <a:r>
              <a:rPr lang="en-US" dirty="0"/>
              <a:t> in </a:t>
            </a:r>
            <a:r>
              <a:rPr lang="en-US" dirty="0" err="1"/>
              <a:t>pravilne</a:t>
            </a:r>
            <a:r>
              <a:rPr lang="en-US" dirty="0"/>
              <a:t> </a:t>
            </a:r>
            <a:r>
              <a:rPr lang="en-US" dirty="0" err="1"/>
              <a:t>metapodatke</a:t>
            </a:r>
            <a:r>
              <a:rPr lang="en-US" dirty="0"/>
              <a:t>,</a:t>
            </a:r>
          </a:p>
          <a:p>
            <a:r>
              <a:rPr lang="en-US" dirty="0" err="1"/>
              <a:t>podatki</a:t>
            </a:r>
            <a:r>
              <a:rPr lang="en-US" dirty="0"/>
              <a:t> pa </a:t>
            </a:r>
            <a:r>
              <a:rPr lang="en-US" dirty="0" err="1"/>
              <a:t>morajo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dobro </a:t>
            </a:r>
            <a:r>
              <a:rPr lang="en-US" dirty="0" err="1"/>
              <a:t>dokumentirani</a:t>
            </a:r>
            <a:endParaRPr lang="en-US" dirty="0"/>
          </a:p>
          <a:p>
            <a:r>
              <a:rPr lang="en-US" dirty="0" err="1"/>
              <a:t>podatki</a:t>
            </a:r>
            <a:r>
              <a:rPr lang="en-US" dirty="0"/>
              <a:t> </a:t>
            </a:r>
            <a:r>
              <a:rPr lang="en-US" dirty="0" err="1"/>
              <a:t>morajo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v </a:t>
            </a:r>
            <a:r>
              <a:rPr lang="en-US" dirty="0" err="1"/>
              <a:t>formatih</a:t>
            </a:r>
            <a:r>
              <a:rPr lang="en-US" dirty="0"/>
              <a:t>, </a:t>
            </a:r>
            <a:r>
              <a:rPr lang="en-US" dirty="0" err="1"/>
              <a:t>ki</a:t>
            </a:r>
            <a:r>
              <a:rPr lang="en-US" dirty="0"/>
              <a:t> so </a:t>
            </a:r>
            <a:r>
              <a:rPr lang="en-US" dirty="0" err="1"/>
              <a:t>odprti</a:t>
            </a:r>
            <a:r>
              <a:rPr lang="en-US" dirty="0"/>
              <a:t> in se </a:t>
            </a:r>
            <a:r>
              <a:rPr lang="en-US" dirty="0" err="1"/>
              <a:t>uporabljajo</a:t>
            </a:r>
            <a:r>
              <a:rPr lang="en-US" dirty="0"/>
              <a:t> v </a:t>
            </a:r>
            <a:r>
              <a:rPr lang="en-US" dirty="0" err="1"/>
              <a:t>njihovih</a:t>
            </a:r>
            <a:r>
              <a:rPr lang="en-US" dirty="0"/>
              <a:t> </a:t>
            </a:r>
            <a:r>
              <a:rPr lang="en-US" dirty="0" err="1"/>
              <a:t>skupnostih</a:t>
            </a:r>
            <a:r>
              <a:rPr lang="en-US" dirty="0"/>
              <a:t>,</a:t>
            </a:r>
          </a:p>
          <a:p>
            <a:r>
              <a:rPr lang="en-US" dirty="0" err="1"/>
              <a:t>vprašanja</a:t>
            </a:r>
            <a:r>
              <a:rPr lang="en-US" dirty="0"/>
              <a:t> </a:t>
            </a:r>
            <a:r>
              <a:rPr lang="en-US" dirty="0" err="1"/>
              <a:t>avtorskih</a:t>
            </a:r>
            <a:r>
              <a:rPr lang="en-US" dirty="0"/>
              <a:t> </a:t>
            </a:r>
            <a:r>
              <a:rPr lang="en-US" dirty="0" err="1"/>
              <a:t>pravic</a:t>
            </a:r>
            <a:r>
              <a:rPr lang="en-US" dirty="0"/>
              <a:t> </a:t>
            </a:r>
            <a:r>
              <a:rPr lang="en-US" dirty="0" err="1"/>
              <a:t>morajo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razrešena</a:t>
            </a:r>
            <a:r>
              <a:rPr lang="en-US" dirty="0"/>
              <a:t>, </a:t>
            </a:r>
            <a:r>
              <a:rPr lang="en-US" dirty="0" err="1"/>
              <a:t>hkrati</a:t>
            </a:r>
            <a:r>
              <a:rPr lang="en-US" dirty="0"/>
              <a:t> pa </a:t>
            </a:r>
            <a:r>
              <a:rPr lang="en-US" dirty="0" err="1"/>
              <a:t>morajo</a:t>
            </a:r>
            <a:r>
              <a:rPr lang="en-US" dirty="0"/>
              <a:t> </a:t>
            </a:r>
            <a:r>
              <a:rPr lang="en-US" dirty="0" err="1"/>
              <a:t>vnosi</a:t>
            </a:r>
            <a:r>
              <a:rPr lang="en-US" dirty="0"/>
              <a:t> </a:t>
            </a:r>
            <a:r>
              <a:rPr lang="en-US" dirty="0" err="1"/>
              <a:t>vsebovati</a:t>
            </a:r>
            <a:r>
              <a:rPr lang="en-US" dirty="0"/>
              <a:t> </a:t>
            </a:r>
            <a:r>
              <a:rPr lang="en-US" dirty="0" err="1"/>
              <a:t>jasne</a:t>
            </a:r>
            <a:r>
              <a:rPr lang="en-US" dirty="0"/>
              <a:t> </a:t>
            </a:r>
            <a:r>
              <a:rPr lang="en-US" dirty="0" err="1"/>
              <a:t>pogoje</a:t>
            </a:r>
            <a:r>
              <a:rPr lang="en-US" dirty="0"/>
              <a:t> </a:t>
            </a:r>
            <a:r>
              <a:rPr lang="en-US" dirty="0" err="1"/>
              <a:t>uporabe</a:t>
            </a:r>
            <a:r>
              <a:rPr lang="en-US" dirty="0"/>
              <a:t> in </a:t>
            </a:r>
            <a:r>
              <a:rPr lang="en-US" dirty="0" err="1"/>
              <a:t>informacije</a:t>
            </a:r>
            <a:r>
              <a:rPr lang="en-US" dirty="0"/>
              <a:t> o </a:t>
            </a:r>
            <a:r>
              <a:rPr lang="en-US" dirty="0" err="1"/>
              <a:t>licencah</a:t>
            </a:r>
            <a:r>
              <a:rPr lang="en-US" dirty="0"/>
              <a:t> </a:t>
            </a:r>
            <a:r>
              <a:rPr lang="en-US" dirty="0" err="1"/>
              <a:t>vira</a:t>
            </a:r>
            <a:r>
              <a:rPr lang="en-US" dirty="0"/>
              <a:t>,</a:t>
            </a:r>
          </a:p>
          <a:p>
            <a:r>
              <a:rPr lang="en-US" dirty="0" err="1"/>
              <a:t>avtor</a:t>
            </a:r>
            <a:r>
              <a:rPr lang="en-US" dirty="0"/>
              <a:t> </a:t>
            </a:r>
            <a:r>
              <a:rPr lang="en-US" dirty="0" err="1"/>
              <a:t>vnosa</a:t>
            </a:r>
            <a:r>
              <a:rPr lang="en-US" dirty="0"/>
              <a:t> mora </a:t>
            </a:r>
            <a:r>
              <a:rPr lang="en-US" dirty="0" err="1"/>
              <a:t>elektronsko</a:t>
            </a:r>
            <a:r>
              <a:rPr lang="en-US" dirty="0"/>
              <a:t> </a:t>
            </a:r>
            <a:r>
              <a:rPr lang="en-US" dirty="0" err="1"/>
              <a:t>podpisati</a:t>
            </a:r>
            <a:r>
              <a:rPr lang="en-US" dirty="0"/>
              <a:t> </a:t>
            </a:r>
            <a:r>
              <a:rPr lang="en-US" dirty="0" err="1"/>
              <a:t>Sporazum</a:t>
            </a:r>
            <a:r>
              <a:rPr lang="en-US" dirty="0"/>
              <a:t> o </a:t>
            </a:r>
            <a:r>
              <a:rPr lang="en-US" dirty="0" err="1"/>
              <a:t>distribuciji</a:t>
            </a:r>
            <a:r>
              <a:rPr lang="en-US" dirty="0"/>
              <a:t> </a:t>
            </a:r>
            <a:r>
              <a:rPr lang="en-US" dirty="0" err="1"/>
              <a:t>virov</a:t>
            </a:r>
            <a:r>
              <a:rPr lang="en-US" dirty="0"/>
              <a:t>, s </a:t>
            </a:r>
            <a:r>
              <a:rPr lang="en-US" dirty="0" err="1"/>
              <a:t>katerim</a:t>
            </a:r>
            <a:r>
              <a:rPr lang="en-US" dirty="0"/>
              <a:t> </a:t>
            </a:r>
            <a:r>
              <a:rPr lang="en-US" dirty="0" err="1"/>
              <a:t>potrjuje</a:t>
            </a:r>
            <a:r>
              <a:rPr lang="en-US" dirty="0"/>
              <a:t>, da je </a:t>
            </a:r>
            <a:r>
              <a:rPr lang="en-US" dirty="0" err="1"/>
              <a:t>imetnik</a:t>
            </a:r>
            <a:r>
              <a:rPr lang="en-US" dirty="0"/>
              <a:t> </a:t>
            </a:r>
            <a:r>
              <a:rPr lang="en-US" dirty="0" err="1"/>
              <a:t>avtorskih</a:t>
            </a:r>
            <a:r>
              <a:rPr lang="en-US" dirty="0"/>
              <a:t> </a:t>
            </a:r>
            <a:r>
              <a:rPr lang="en-US" dirty="0" err="1"/>
              <a:t>pravic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,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jih</a:t>
            </a:r>
            <a:r>
              <a:rPr lang="en-US" dirty="0"/>
              <a:t> </a:t>
            </a:r>
            <a:r>
              <a:rPr lang="en-US" dirty="0" err="1"/>
              <a:t>vsebuje</a:t>
            </a:r>
            <a:r>
              <a:rPr lang="en-US" dirty="0"/>
              <a:t> </a:t>
            </a:r>
            <a:r>
              <a:rPr lang="en-US" dirty="0" err="1"/>
              <a:t>vnos</a:t>
            </a:r>
            <a:r>
              <a:rPr lang="en-US" dirty="0"/>
              <a:t>, in s tem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podeli</a:t>
            </a:r>
            <a:r>
              <a:rPr lang="en-US" dirty="0"/>
              <a:t> </a:t>
            </a:r>
            <a:r>
              <a:rPr lang="en-US" dirty="0" err="1"/>
              <a:t>pravice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izbrane</a:t>
            </a:r>
            <a:r>
              <a:rPr lang="en-US" dirty="0"/>
              <a:t> </a:t>
            </a:r>
            <a:r>
              <a:rPr lang="en-US" dirty="0" err="1"/>
              <a:t>licence</a:t>
            </a:r>
            <a:r>
              <a:rPr lang="en-US" dirty="0"/>
              <a:t>,</a:t>
            </a:r>
          </a:p>
          <a:p>
            <a:r>
              <a:rPr lang="en-US" dirty="0" err="1"/>
              <a:t>ko</a:t>
            </a:r>
            <a:r>
              <a:rPr lang="en-US" dirty="0"/>
              <a:t> je </a:t>
            </a:r>
            <a:r>
              <a:rPr lang="en-US" dirty="0" err="1"/>
              <a:t>vnos</a:t>
            </a:r>
            <a:r>
              <a:rPr lang="en-US" dirty="0"/>
              <a:t> </a:t>
            </a:r>
            <a:r>
              <a:rPr lang="en-US" dirty="0" err="1"/>
              <a:t>oddan</a:t>
            </a:r>
            <a:r>
              <a:rPr lang="en-US" dirty="0"/>
              <a:t> v </a:t>
            </a:r>
            <a:r>
              <a:rPr lang="en-US" dirty="0" err="1"/>
              <a:t>repozitorij</a:t>
            </a:r>
            <a:r>
              <a:rPr lang="en-US" dirty="0"/>
              <a:t>, je </a:t>
            </a:r>
            <a:r>
              <a:rPr lang="en-US" dirty="0" err="1"/>
              <a:t>predložen</a:t>
            </a:r>
            <a:r>
              <a:rPr lang="en-US" dirty="0"/>
              <a:t> v </a:t>
            </a:r>
            <a:r>
              <a:rPr lang="en-US" dirty="0" err="1"/>
              <a:t>uredniški</a:t>
            </a:r>
            <a:r>
              <a:rPr lang="en-US" dirty="0"/>
              <a:t> </a:t>
            </a:r>
            <a:r>
              <a:rPr lang="en-US" dirty="0" err="1"/>
              <a:t>pregled</a:t>
            </a:r>
            <a:r>
              <a:rPr lang="en-US" dirty="0"/>
              <a:t>, s </a:t>
            </a:r>
            <a:r>
              <a:rPr lang="en-US" dirty="0" err="1"/>
              <a:t>katerim</a:t>
            </a:r>
            <a:r>
              <a:rPr lang="en-US" dirty="0"/>
              <a:t> se </a:t>
            </a:r>
            <a:r>
              <a:rPr lang="en-US" dirty="0" err="1"/>
              <a:t>zagotovi</a:t>
            </a:r>
            <a:r>
              <a:rPr lang="en-US" dirty="0"/>
              <a:t>, da </a:t>
            </a:r>
            <a:r>
              <a:rPr lang="en-US" dirty="0" err="1"/>
              <a:t>izpolnjuje</a:t>
            </a:r>
            <a:r>
              <a:rPr lang="en-US" dirty="0"/>
              <a:t> </a:t>
            </a:r>
            <a:r>
              <a:rPr lang="en-US" dirty="0" err="1"/>
              <a:t>zahteve</a:t>
            </a:r>
            <a:r>
              <a:rPr lang="en-US" dirty="0"/>
              <a:t> </a:t>
            </a:r>
            <a:r>
              <a:rPr lang="en-US" dirty="0" err="1"/>
              <a:t>repozitorija</a:t>
            </a:r>
            <a:r>
              <a:rPr lang="en-US" dirty="0"/>
              <a:t> CLARIN.SI.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004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Smernice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oddajo</a:t>
            </a:r>
            <a:r>
              <a:rPr lang="en-US" dirty="0"/>
              <a:t> podatkov</a:t>
            </a:r>
            <a:r>
              <a:rPr lang="sl-SI" dirty="0"/>
              <a:t> v CLARIN.SI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400" dirty="0" err="1"/>
              <a:t>Repozitorij</a:t>
            </a:r>
            <a:r>
              <a:rPr lang="en-US" sz="1400" dirty="0"/>
              <a:t> CLARIN.SI ne </a:t>
            </a:r>
            <a:r>
              <a:rPr lang="en-US" sz="1400" dirty="0" err="1"/>
              <a:t>sprejema</a:t>
            </a:r>
            <a:r>
              <a:rPr lang="en-US" sz="1400" dirty="0"/>
              <a:t> </a:t>
            </a:r>
            <a:r>
              <a:rPr lang="en-US" sz="1400" dirty="0" err="1"/>
              <a:t>vnosov</a:t>
            </a:r>
            <a:r>
              <a:rPr lang="en-US" sz="1400" dirty="0"/>
              <a:t> </a:t>
            </a:r>
            <a:r>
              <a:rPr lang="en-US" sz="1400" dirty="0" err="1"/>
              <a:t>brez</a:t>
            </a:r>
            <a:r>
              <a:rPr lang="en-US" sz="1400" dirty="0"/>
              <a:t> </a:t>
            </a:r>
            <a:r>
              <a:rPr lang="en-US" sz="1400" dirty="0" err="1"/>
              <a:t>datotek</a:t>
            </a:r>
            <a:r>
              <a:rPr lang="en-US" sz="1400" dirty="0"/>
              <a:t> (</a:t>
            </a:r>
            <a:r>
              <a:rPr lang="en-US" sz="1400" dirty="0" err="1"/>
              <a:t>brez</a:t>
            </a:r>
            <a:r>
              <a:rPr lang="en-US" sz="1400" dirty="0"/>
              <a:t> </a:t>
            </a:r>
            <a:r>
              <a:rPr lang="en-US" sz="1400" dirty="0" err="1"/>
              <a:t>bitnih</a:t>
            </a:r>
            <a:r>
              <a:rPr lang="en-US" sz="1400" dirty="0"/>
              <a:t> </a:t>
            </a:r>
            <a:r>
              <a:rPr lang="en-US" sz="1400" dirty="0" err="1"/>
              <a:t>tokov</a:t>
            </a:r>
            <a:r>
              <a:rPr lang="en-US" sz="1400" dirty="0"/>
              <a:t>, </a:t>
            </a:r>
            <a:r>
              <a:rPr lang="en-US" sz="1400" dirty="0" err="1"/>
              <a:t>ki</a:t>
            </a:r>
            <a:r>
              <a:rPr lang="en-US" sz="1400" dirty="0"/>
              <a:t> so </a:t>
            </a:r>
            <a:r>
              <a:rPr lang="en-US" sz="1400" dirty="0" err="1"/>
              <a:t>dodani</a:t>
            </a:r>
            <a:r>
              <a:rPr lang="en-US" sz="1400" dirty="0"/>
              <a:t> </a:t>
            </a:r>
            <a:r>
              <a:rPr lang="en-US" sz="1400" dirty="0" err="1"/>
              <a:t>vnosu</a:t>
            </a:r>
            <a:r>
              <a:rPr lang="en-US" sz="1400" dirty="0"/>
              <a:t>).</a:t>
            </a:r>
          </a:p>
          <a:p>
            <a:r>
              <a:rPr lang="en-US" sz="1400" dirty="0" err="1"/>
              <a:t>Poimenovanje</a:t>
            </a:r>
            <a:r>
              <a:rPr lang="en-US" sz="1400" dirty="0"/>
              <a:t> </a:t>
            </a:r>
            <a:r>
              <a:rPr lang="en-US" sz="1400" dirty="0" err="1"/>
              <a:t>datotek</a:t>
            </a:r>
            <a:r>
              <a:rPr lang="en-US" sz="1400" dirty="0"/>
              <a:t> (ASCI, </a:t>
            </a:r>
            <a:r>
              <a:rPr lang="en-US" sz="1400" dirty="0" err="1"/>
              <a:t>brez</a:t>
            </a:r>
            <a:r>
              <a:rPr lang="en-US" sz="1400" dirty="0"/>
              <a:t> </a:t>
            </a:r>
            <a:r>
              <a:rPr lang="en-US" sz="1400" dirty="0" err="1"/>
              <a:t>presledkov</a:t>
            </a:r>
            <a:r>
              <a:rPr lang="en-US" sz="1400" dirty="0"/>
              <a:t>, </a:t>
            </a:r>
            <a:r>
              <a:rPr lang="en-US" sz="1400" dirty="0" err="1"/>
              <a:t>podčrtajev</a:t>
            </a:r>
            <a:r>
              <a:rPr lang="en-US" sz="1400" dirty="0"/>
              <a:t> </a:t>
            </a:r>
            <a:r>
              <a:rPr lang="en-US" sz="1400" dirty="0" err="1"/>
              <a:t>ipd</a:t>
            </a:r>
            <a:r>
              <a:rPr lang="en-US" sz="1400" dirty="0"/>
              <a:t>.)</a:t>
            </a:r>
          </a:p>
          <a:p>
            <a:r>
              <a:rPr lang="en-US" sz="1400" dirty="0" err="1"/>
              <a:t>Velika</a:t>
            </a:r>
            <a:r>
              <a:rPr lang="en-US" sz="1400" dirty="0"/>
              <a:t> </a:t>
            </a:r>
            <a:r>
              <a:rPr lang="en-US" sz="1400" dirty="0" err="1"/>
              <a:t>količina</a:t>
            </a:r>
            <a:r>
              <a:rPr lang="en-US" sz="1400" dirty="0"/>
              <a:t> </a:t>
            </a:r>
            <a:r>
              <a:rPr lang="en-US" sz="1400" dirty="0" err="1"/>
              <a:t>datotek</a:t>
            </a:r>
            <a:r>
              <a:rPr lang="en-US" sz="1400" dirty="0"/>
              <a:t>: </a:t>
            </a:r>
            <a:r>
              <a:rPr lang="en-US" sz="1400" dirty="0" err="1"/>
              <a:t>stisnjenje</a:t>
            </a:r>
            <a:r>
              <a:rPr lang="en-US" sz="1400" dirty="0"/>
              <a:t> </a:t>
            </a:r>
            <a:r>
              <a:rPr lang="en-US" sz="1400" dirty="0" err="1"/>
              <a:t>datotek</a:t>
            </a:r>
            <a:r>
              <a:rPr lang="en-US" sz="1400" dirty="0"/>
              <a:t>, </a:t>
            </a:r>
            <a:r>
              <a:rPr lang="en-US" sz="1400" dirty="0" err="1"/>
              <a:t>skupaj</a:t>
            </a:r>
            <a:r>
              <a:rPr lang="en-US" sz="1400" dirty="0"/>
              <a:t> z README</a:t>
            </a:r>
          </a:p>
          <a:p>
            <a:r>
              <a:rPr lang="en-US" sz="1400" dirty="0" err="1"/>
              <a:t>Nadzarovane</a:t>
            </a:r>
            <a:r>
              <a:rPr lang="en-US" sz="1400" dirty="0"/>
              <a:t> </a:t>
            </a:r>
            <a:r>
              <a:rPr lang="en-US" sz="1400" dirty="0" err="1"/>
              <a:t>vrednosti</a:t>
            </a:r>
            <a:r>
              <a:rPr lang="en-US" sz="1400" dirty="0"/>
              <a:t>: </a:t>
            </a:r>
            <a:r>
              <a:rPr lang="en-US" sz="1400" dirty="0" err="1"/>
              <a:t>kode</a:t>
            </a:r>
            <a:r>
              <a:rPr lang="en-US" sz="1400" dirty="0"/>
              <a:t> </a:t>
            </a:r>
            <a:r>
              <a:rPr lang="en-US" sz="1400" dirty="0" err="1"/>
              <a:t>za</a:t>
            </a:r>
            <a:r>
              <a:rPr lang="en-US" sz="1400" dirty="0"/>
              <a:t> </a:t>
            </a:r>
            <a:r>
              <a:rPr lang="en-US" sz="1400" dirty="0" err="1"/>
              <a:t>jezike</a:t>
            </a:r>
            <a:r>
              <a:rPr lang="en-US" sz="1400" dirty="0"/>
              <a:t> (ISO 639-1, SO 639-2, SO 639-3) in </a:t>
            </a:r>
            <a:r>
              <a:rPr lang="en-US" sz="1400" dirty="0" err="1"/>
              <a:t>datume</a:t>
            </a:r>
            <a:r>
              <a:rPr lang="en-US" sz="1400" dirty="0"/>
              <a:t>/</a:t>
            </a:r>
            <a:r>
              <a:rPr lang="en-US" sz="1400" dirty="0" err="1"/>
              <a:t>čas</a:t>
            </a:r>
            <a:r>
              <a:rPr lang="en-US" sz="1400" dirty="0"/>
              <a:t> (ISO 8601).</a:t>
            </a:r>
          </a:p>
          <a:p>
            <a:r>
              <a:rPr lang="en-US" sz="1400" dirty="0" err="1"/>
              <a:t>Ustrezni</a:t>
            </a:r>
            <a:r>
              <a:rPr lang="en-US" sz="1400" dirty="0"/>
              <a:t> </a:t>
            </a:r>
            <a:r>
              <a:rPr lang="en-US" sz="1400" dirty="0" err="1"/>
              <a:t>binarni</a:t>
            </a:r>
            <a:r>
              <a:rPr lang="en-US" sz="1400" dirty="0"/>
              <a:t> </a:t>
            </a:r>
            <a:r>
              <a:rPr lang="en-US" sz="1400" dirty="0" err="1"/>
              <a:t>formati</a:t>
            </a:r>
            <a:r>
              <a:rPr lang="en-US" sz="1400" dirty="0"/>
              <a:t>, </a:t>
            </a:r>
            <a:r>
              <a:rPr lang="en-US" sz="1400" dirty="0" err="1"/>
              <a:t>glavnina</a:t>
            </a:r>
            <a:r>
              <a:rPr lang="en-US" sz="1400" dirty="0"/>
              <a:t> </a:t>
            </a:r>
            <a:r>
              <a:rPr lang="en-US" sz="1400" dirty="0" err="1"/>
              <a:t>besedilni</a:t>
            </a:r>
            <a:r>
              <a:rPr lang="en-US" sz="1400" dirty="0"/>
              <a:t> </a:t>
            </a:r>
            <a:r>
              <a:rPr lang="en-US" sz="1400" dirty="0" err="1"/>
              <a:t>formati</a:t>
            </a:r>
            <a:r>
              <a:rPr lang="en-US" sz="1400" dirty="0"/>
              <a:t>:</a:t>
            </a:r>
          </a:p>
          <a:p>
            <a:pPr lvl="1"/>
            <a:r>
              <a:rPr lang="en-US" sz="1200" dirty="0" err="1"/>
              <a:t>Najbolje</a:t>
            </a:r>
            <a:r>
              <a:rPr lang="en-US" sz="1200" dirty="0"/>
              <a:t> </a:t>
            </a:r>
            <a:r>
              <a:rPr lang="en-US" sz="1200" dirty="0" err="1"/>
              <a:t>pogosti</a:t>
            </a:r>
            <a:r>
              <a:rPr lang="en-US" sz="1200" dirty="0"/>
              <a:t> in </a:t>
            </a:r>
            <a:r>
              <a:rPr lang="en-US" sz="1200" dirty="0" err="1"/>
              <a:t>zaželjeni</a:t>
            </a:r>
            <a:r>
              <a:rPr lang="en-US" sz="1200" dirty="0"/>
              <a:t>: </a:t>
            </a:r>
            <a:r>
              <a:rPr lang="en-US" sz="1200" dirty="0" err="1"/>
              <a:t>dokumenti</a:t>
            </a:r>
            <a:r>
              <a:rPr lang="en-US" sz="1200" dirty="0"/>
              <a:t> XML in </a:t>
            </a:r>
            <a:r>
              <a:rPr lang="en-US" sz="1200" dirty="0" err="1"/>
              <a:t>predvsem</a:t>
            </a:r>
            <a:r>
              <a:rPr lang="en-US" sz="1200" dirty="0"/>
              <a:t> </a:t>
            </a:r>
            <a:r>
              <a:rPr lang="en-US" sz="1200" dirty="0" err="1"/>
              <a:t>dokumenti</a:t>
            </a:r>
            <a:r>
              <a:rPr lang="en-US" sz="1200" dirty="0"/>
              <a:t> TEI</a:t>
            </a:r>
          </a:p>
          <a:p>
            <a:pPr lvl="1"/>
            <a:r>
              <a:rPr lang="en-US" sz="1200" dirty="0"/>
              <a:t>JSON (.</a:t>
            </a:r>
            <a:r>
              <a:rPr lang="en-US" sz="1200" dirty="0" err="1"/>
              <a:t>json</a:t>
            </a:r>
            <a:r>
              <a:rPr lang="en-US" sz="1200" dirty="0"/>
              <a:t>) in RDF/Turtle (.</a:t>
            </a:r>
            <a:r>
              <a:rPr lang="en-US" sz="1200" dirty="0" err="1"/>
              <a:t>ttl</a:t>
            </a:r>
            <a:r>
              <a:rPr lang="en-US" sz="1200" dirty="0"/>
              <a:t>)</a:t>
            </a:r>
          </a:p>
          <a:p>
            <a:pPr lvl="1"/>
            <a:r>
              <a:rPr lang="en-US" sz="1200" dirty="0" err="1"/>
              <a:t>Nestrukturirane</a:t>
            </a:r>
            <a:r>
              <a:rPr lang="en-US" sz="1200" dirty="0"/>
              <a:t> </a:t>
            </a:r>
            <a:r>
              <a:rPr lang="en-US" sz="1200" dirty="0" err="1"/>
              <a:t>datoteke</a:t>
            </a:r>
            <a:r>
              <a:rPr lang="en-US" sz="1200" dirty="0"/>
              <a:t> </a:t>
            </a:r>
            <a:r>
              <a:rPr lang="en-US" sz="1200" dirty="0" err="1"/>
              <a:t>naj</a:t>
            </a:r>
            <a:r>
              <a:rPr lang="en-US" sz="1200" dirty="0"/>
              <a:t> </a:t>
            </a:r>
            <a:r>
              <a:rPr lang="en-US" sz="1200" dirty="0" err="1"/>
              <a:t>bodo</a:t>
            </a:r>
            <a:r>
              <a:rPr lang="en-US" sz="1200" dirty="0"/>
              <a:t> v </a:t>
            </a:r>
            <a:r>
              <a:rPr lang="en-US" sz="1200" dirty="0" err="1"/>
              <a:t>formatu</a:t>
            </a:r>
            <a:r>
              <a:rPr lang="en-US" sz="1200" dirty="0"/>
              <a:t> </a:t>
            </a:r>
            <a:r>
              <a:rPr lang="en-US" sz="1200" dirty="0" err="1"/>
              <a:t>datoteke</a:t>
            </a:r>
            <a:r>
              <a:rPr lang="en-US" sz="1200" dirty="0"/>
              <a:t> z </a:t>
            </a:r>
            <a:r>
              <a:rPr lang="en-US" sz="1200" dirty="0" err="1"/>
              <a:t>golim</a:t>
            </a:r>
            <a:r>
              <a:rPr lang="en-US" sz="1200" dirty="0"/>
              <a:t> </a:t>
            </a:r>
            <a:r>
              <a:rPr lang="en-US" sz="1200" dirty="0" err="1"/>
              <a:t>besedilom</a:t>
            </a:r>
            <a:r>
              <a:rPr lang="en-US" sz="1200" dirty="0"/>
              <a:t> (.txt)</a:t>
            </a:r>
          </a:p>
          <a:p>
            <a:pPr lvl="1"/>
            <a:r>
              <a:rPr lang="en-US" sz="1200" dirty="0" err="1"/>
              <a:t>Podatke</a:t>
            </a:r>
            <a:r>
              <a:rPr lang="en-US" sz="1200" dirty="0"/>
              <a:t> v </a:t>
            </a:r>
            <a:r>
              <a:rPr lang="en-US" sz="1200" dirty="0" err="1"/>
              <a:t>preglednici</a:t>
            </a:r>
            <a:r>
              <a:rPr lang="en-US" sz="1200" dirty="0"/>
              <a:t> </a:t>
            </a:r>
            <a:r>
              <a:rPr lang="en-US" sz="1200" dirty="0" err="1"/>
              <a:t>ali</a:t>
            </a:r>
            <a:r>
              <a:rPr lang="en-US" sz="1200" dirty="0"/>
              <a:t> </a:t>
            </a:r>
            <a:r>
              <a:rPr lang="en-US" sz="1200" dirty="0" err="1"/>
              <a:t>zbirki</a:t>
            </a:r>
            <a:r>
              <a:rPr lang="en-US" sz="1200" dirty="0"/>
              <a:t> podatkov: </a:t>
            </a:r>
            <a:r>
              <a:rPr lang="en-US" sz="1200" dirty="0" err="1"/>
              <a:t>datoteke</a:t>
            </a:r>
            <a:r>
              <a:rPr lang="en-US" sz="1200" dirty="0"/>
              <a:t> z </a:t>
            </a:r>
            <a:r>
              <a:rPr lang="en-US" sz="1200" dirty="0" err="1"/>
              <a:t>vrednostmi</a:t>
            </a:r>
            <a:r>
              <a:rPr lang="en-US" sz="1200" dirty="0"/>
              <a:t>, </a:t>
            </a:r>
            <a:r>
              <a:rPr lang="en-US" sz="1200" dirty="0" err="1"/>
              <a:t>ločenimi</a:t>
            </a:r>
            <a:r>
              <a:rPr lang="en-US" sz="1200" dirty="0"/>
              <a:t> s </a:t>
            </a:r>
            <a:r>
              <a:rPr lang="en-US" sz="1200" dirty="0" err="1"/>
              <a:t>tabulatorji</a:t>
            </a:r>
            <a:r>
              <a:rPr lang="en-US" sz="1200" dirty="0"/>
              <a:t> (.txt/.</a:t>
            </a:r>
            <a:r>
              <a:rPr lang="en-US" sz="1200" dirty="0" err="1"/>
              <a:t>tsv</a:t>
            </a:r>
            <a:r>
              <a:rPr lang="en-US" sz="1200" dirty="0"/>
              <a:t>/.tab), in </a:t>
            </a:r>
            <a:r>
              <a:rPr lang="en-US" sz="1200" dirty="0" err="1"/>
              <a:t>datoteke</a:t>
            </a:r>
            <a:r>
              <a:rPr lang="en-US" sz="1200" dirty="0"/>
              <a:t> z </a:t>
            </a:r>
            <a:r>
              <a:rPr lang="en-US" sz="1200" dirty="0" err="1"/>
              <a:t>vrednostmi</a:t>
            </a:r>
            <a:r>
              <a:rPr lang="en-US" sz="1200" dirty="0"/>
              <a:t>, </a:t>
            </a:r>
            <a:r>
              <a:rPr lang="en-US" sz="1200" dirty="0" err="1"/>
              <a:t>ločenimi</a:t>
            </a:r>
            <a:r>
              <a:rPr lang="en-US" sz="1200" dirty="0"/>
              <a:t> z </a:t>
            </a:r>
            <a:r>
              <a:rPr lang="en-US" sz="1200" dirty="0" err="1"/>
              <a:t>vejico</a:t>
            </a:r>
            <a:r>
              <a:rPr lang="en-US" sz="1200" dirty="0"/>
              <a:t> (.txt/.csv)</a:t>
            </a:r>
          </a:p>
          <a:p>
            <a:pPr lvl="1"/>
            <a:r>
              <a:rPr lang="en-US" sz="1200" dirty="0" err="1"/>
              <a:t>Označeni</a:t>
            </a:r>
            <a:r>
              <a:rPr lang="en-US" sz="1200" dirty="0"/>
              <a:t> </a:t>
            </a:r>
            <a:r>
              <a:rPr lang="en-US" sz="1200" dirty="0" err="1"/>
              <a:t>korpusi</a:t>
            </a:r>
            <a:r>
              <a:rPr lang="en-US" sz="1200" dirty="0"/>
              <a:t>: v </a:t>
            </a:r>
            <a:r>
              <a:rPr lang="en-US" sz="1200" dirty="0" err="1"/>
              <a:t>formatu</a:t>
            </a:r>
            <a:r>
              <a:rPr lang="en-US" sz="1200" dirty="0"/>
              <a:t> </a:t>
            </a:r>
            <a:r>
              <a:rPr lang="en-US" sz="1200" dirty="0" err="1"/>
              <a:t>CoNLL</a:t>
            </a:r>
            <a:r>
              <a:rPr lang="en-US" sz="1200" dirty="0"/>
              <a:t>-U (.</a:t>
            </a:r>
            <a:r>
              <a:rPr lang="en-US" sz="1200" dirty="0" err="1"/>
              <a:t>conll</a:t>
            </a:r>
            <a:r>
              <a:rPr lang="en-US" sz="1200" dirty="0"/>
              <a:t> </a:t>
            </a:r>
            <a:r>
              <a:rPr lang="en-US" sz="1200" dirty="0" err="1"/>
              <a:t>ali</a:t>
            </a:r>
            <a:r>
              <a:rPr lang="en-US" sz="1200" dirty="0"/>
              <a:t> .</a:t>
            </a:r>
            <a:r>
              <a:rPr lang="en-US" sz="1200" dirty="0" err="1"/>
              <a:t>conllu</a:t>
            </a:r>
            <a:r>
              <a:rPr lang="en-US" sz="1200" dirty="0"/>
              <a:t>), </a:t>
            </a:r>
            <a:r>
              <a:rPr lang="en-US" sz="1200" dirty="0" err="1"/>
              <a:t>vertikalne</a:t>
            </a:r>
            <a:r>
              <a:rPr lang="en-US" sz="1200" dirty="0"/>
              <a:t> </a:t>
            </a:r>
            <a:r>
              <a:rPr lang="en-US" sz="1200" dirty="0" err="1"/>
              <a:t>datoteke</a:t>
            </a:r>
            <a:r>
              <a:rPr lang="en-US" sz="1200" dirty="0"/>
              <a:t> (.</a:t>
            </a:r>
            <a:r>
              <a:rPr lang="en-US" sz="1200" dirty="0" err="1"/>
              <a:t>vert</a:t>
            </a:r>
            <a:r>
              <a:rPr lang="en-US" sz="1200" dirty="0"/>
              <a:t>/.</a:t>
            </a:r>
            <a:r>
              <a:rPr lang="en-US" sz="1200" dirty="0" err="1"/>
              <a:t>vrt</a:t>
            </a:r>
            <a:r>
              <a:rPr lang="en-US" sz="1200" dirty="0"/>
              <a:t>)</a:t>
            </a:r>
          </a:p>
          <a:p>
            <a:pPr lvl="1"/>
            <a:r>
              <a:rPr lang="en-US" sz="1200" dirty="0" err="1"/>
              <a:t>Izvorna</a:t>
            </a:r>
            <a:r>
              <a:rPr lang="en-US" sz="1200" dirty="0"/>
              <a:t> </a:t>
            </a:r>
            <a:r>
              <a:rPr lang="en-US" sz="1200" dirty="0" err="1"/>
              <a:t>koda</a:t>
            </a:r>
            <a:r>
              <a:rPr lang="en-US" sz="1200" dirty="0"/>
              <a:t>: Python (.</a:t>
            </a:r>
            <a:r>
              <a:rPr lang="en-US" sz="1200" dirty="0" err="1"/>
              <a:t>py</a:t>
            </a:r>
            <a:r>
              <a:rPr lang="en-US" sz="1200" dirty="0"/>
              <a:t>), Perl (.</a:t>
            </a:r>
            <a:r>
              <a:rPr lang="en-US" sz="1200" dirty="0" err="1"/>
              <a:t>pl</a:t>
            </a:r>
            <a:r>
              <a:rPr lang="en-US" sz="1200" dirty="0"/>
              <a:t>), R (.r), C (.c), XSLT (.</a:t>
            </a:r>
            <a:r>
              <a:rPr lang="en-US" sz="1200" dirty="0" err="1"/>
              <a:t>xsl</a:t>
            </a:r>
            <a:r>
              <a:rPr lang="en-US" sz="1200" dirty="0"/>
              <a:t>) </a:t>
            </a:r>
            <a:r>
              <a:rPr lang="en-US" sz="1200" dirty="0" err="1"/>
              <a:t>itn</a:t>
            </a:r>
            <a:r>
              <a:rPr lang="en-US" sz="1200" dirty="0"/>
              <a:t>.</a:t>
            </a:r>
          </a:p>
          <a:p>
            <a:pPr lvl="1"/>
            <a:r>
              <a:rPr lang="en-US" sz="1200" dirty="0" err="1"/>
              <a:t>Ostali</a:t>
            </a:r>
            <a:r>
              <a:rPr lang="en-US" sz="1200" dirty="0"/>
              <a:t> </a:t>
            </a:r>
            <a:r>
              <a:rPr lang="en-US" sz="1200" dirty="0" err="1"/>
              <a:t>formati</a:t>
            </a:r>
            <a:r>
              <a:rPr lang="en-US" sz="1200" dirty="0"/>
              <a:t>:</a:t>
            </a:r>
          </a:p>
          <a:p>
            <a:pPr lvl="2"/>
            <a:r>
              <a:rPr lang="en-US" sz="1100" dirty="0" err="1"/>
              <a:t>Stiskanje</a:t>
            </a:r>
            <a:r>
              <a:rPr lang="en-US" sz="1100" dirty="0"/>
              <a:t> in </a:t>
            </a:r>
            <a:r>
              <a:rPr lang="en-US" sz="1100" dirty="0" err="1"/>
              <a:t>paketiranje</a:t>
            </a:r>
            <a:r>
              <a:rPr lang="en-US" sz="1100" dirty="0"/>
              <a:t> </a:t>
            </a:r>
            <a:r>
              <a:rPr lang="en-US" sz="1100" dirty="0" err="1"/>
              <a:t>virov</a:t>
            </a:r>
            <a:r>
              <a:rPr lang="en-US" sz="1100" dirty="0"/>
              <a:t>: GNU ZIP (.</a:t>
            </a:r>
            <a:r>
              <a:rPr lang="en-US" sz="1100" dirty="0" err="1"/>
              <a:t>gz</a:t>
            </a:r>
            <a:r>
              <a:rPr lang="en-US" sz="1100" dirty="0"/>
              <a:t>), ZIP (.zip), TAR (.tar), </a:t>
            </a:r>
            <a:r>
              <a:rPr lang="en-US" sz="1100" dirty="0" err="1"/>
              <a:t>stisnjeni</a:t>
            </a:r>
            <a:r>
              <a:rPr lang="en-US" sz="1100" dirty="0"/>
              <a:t> format TAR (.</a:t>
            </a:r>
            <a:r>
              <a:rPr lang="en-US" sz="1100" dirty="0" err="1"/>
              <a:t>tgz</a:t>
            </a:r>
            <a:r>
              <a:rPr lang="en-US" sz="1100" dirty="0"/>
              <a:t>).</a:t>
            </a:r>
          </a:p>
          <a:p>
            <a:pPr lvl="2"/>
            <a:r>
              <a:rPr lang="en-US" sz="1100" dirty="0" err="1"/>
              <a:t>Datoteke</a:t>
            </a:r>
            <a:r>
              <a:rPr lang="en-US" sz="1100" dirty="0"/>
              <a:t> </a:t>
            </a:r>
            <a:r>
              <a:rPr lang="en-US" sz="1100" dirty="0" err="1"/>
              <a:t>dokumentov</a:t>
            </a:r>
            <a:r>
              <a:rPr lang="en-US" sz="1100" dirty="0"/>
              <a:t>: facsimile </a:t>
            </a:r>
            <a:r>
              <a:rPr lang="en-US" sz="1100" dirty="0" err="1"/>
              <a:t>ali</a:t>
            </a:r>
            <a:r>
              <a:rPr lang="en-US" sz="1100" dirty="0"/>
              <a:t> </a:t>
            </a:r>
            <a:r>
              <a:rPr lang="en-US" sz="1100" dirty="0" err="1"/>
              <a:t>dokumentacija</a:t>
            </a:r>
            <a:r>
              <a:rPr lang="en-US" sz="1100" dirty="0"/>
              <a:t> </a:t>
            </a:r>
            <a:r>
              <a:rPr lang="en-US" sz="1100" dirty="0" err="1"/>
              <a:t>lahko</a:t>
            </a:r>
            <a:r>
              <a:rPr lang="en-US" sz="1100" dirty="0"/>
              <a:t> v </a:t>
            </a:r>
            <a:r>
              <a:rPr lang="en-US" sz="1100" dirty="0" err="1"/>
              <a:t>formatu</a:t>
            </a:r>
            <a:r>
              <a:rPr lang="en-US" sz="1100" dirty="0"/>
              <a:t> PDF (.pdf).</a:t>
            </a:r>
          </a:p>
          <a:p>
            <a:pPr lvl="2"/>
            <a:r>
              <a:rPr lang="en-US" sz="1100" dirty="0" err="1"/>
              <a:t>Jezikovni</a:t>
            </a:r>
            <a:r>
              <a:rPr lang="en-US" sz="1100" dirty="0"/>
              <a:t> </a:t>
            </a:r>
            <a:r>
              <a:rPr lang="en-US" sz="1100" dirty="0" err="1"/>
              <a:t>modeli</a:t>
            </a:r>
            <a:r>
              <a:rPr lang="en-US" sz="1100" dirty="0"/>
              <a:t>: </a:t>
            </a:r>
            <a:r>
              <a:rPr lang="en-US" sz="1100" dirty="0" err="1"/>
              <a:t>če</a:t>
            </a:r>
            <a:r>
              <a:rPr lang="en-US" sz="1100" dirty="0"/>
              <a:t> </a:t>
            </a:r>
            <a:r>
              <a:rPr lang="en-US" sz="1100" dirty="0" err="1"/>
              <a:t>orodja</a:t>
            </a:r>
            <a:r>
              <a:rPr lang="en-US" sz="1100" dirty="0"/>
              <a:t> </a:t>
            </a:r>
            <a:r>
              <a:rPr lang="en-US" sz="1100" dirty="0" err="1"/>
              <a:t>za</a:t>
            </a:r>
            <a:r>
              <a:rPr lang="en-US" sz="1100" dirty="0"/>
              <a:t> </a:t>
            </a:r>
            <a:r>
              <a:rPr lang="en-US" sz="1100" dirty="0" err="1"/>
              <a:t>označevanje</a:t>
            </a:r>
            <a:r>
              <a:rPr lang="en-US" sz="1100" dirty="0"/>
              <a:t> </a:t>
            </a:r>
            <a:r>
              <a:rPr lang="en-US" sz="1100" dirty="0" err="1"/>
              <a:t>ali</a:t>
            </a:r>
            <a:r>
              <a:rPr lang="en-US" sz="1100" dirty="0"/>
              <a:t> </a:t>
            </a:r>
            <a:r>
              <a:rPr lang="en-US" sz="1100" dirty="0" err="1"/>
              <a:t>druga</a:t>
            </a:r>
            <a:r>
              <a:rPr lang="en-US" sz="1100" dirty="0"/>
              <a:t> </a:t>
            </a:r>
            <a:r>
              <a:rPr lang="en-US" sz="1100" dirty="0" err="1"/>
              <a:t>odprtokodna</a:t>
            </a:r>
            <a:r>
              <a:rPr lang="en-US" sz="1100" dirty="0"/>
              <a:t> </a:t>
            </a:r>
            <a:r>
              <a:rPr lang="en-US" sz="1100" dirty="0" err="1"/>
              <a:t>orodja</a:t>
            </a:r>
            <a:r>
              <a:rPr lang="en-US" sz="1100" dirty="0"/>
              <a:t> </a:t>
            </a:r>
            <a:r>
              <a:rPr lang="en-US" sz="1100" dirty="0" err="1"/>
              <a:t>za</a:t>
            </a:r>
            <a:r>
              <a:rPr lang="en-US" sz="1100" dirty="0"/>
              <a:t> </a:t>
            </a:r>
            <a:r>
              <a:rPr lang="en-US" sz="1100" dirty="0" err="1"/>
              <a:t>analizo</a:t>
            </a:r>
            <a:r>
              <a:rPr lang="en-US" sz="1100" dirty="0"/>
              <a:t> </a:t>
            </a:r>
            <a:r>
              <a:rPr lang="en-US" sz="1100" dirty="0" err="1"/>
              <a:t>jezika</a:t>
            </a:r>
            <a:r>
              <a:rPr lang="en-US" sz="1100" dirty="0"/>
              <a:t> </a:t>
            </a:r>
            <a:r>
              <a:rPr lang="en-US" sz="1100" dirty="0" err="1"/>
              <a:t>ustvarjajo</a:t>
            </a:r>
            <a:r>
              <a:rPr lang="en-US" sz="1100" dirty="0"/>
              <a:t> </a:t>
            </a:r>
            <a:r>
              <a:rPr lang="en-US" sz="1100" dirty="0" err="1"/>
              <a:t>samo</a:t>
            </a:r>
            <a:r>
              <a:rPr lang="en-US" sz="1100" dirty="0"/>
              <a:t> </a:t>
            </a:r>
            <a:r>
              <a:rPr lang="en-US" sz="1100" dirty="0" err="1"/>
              <a:t>binarne</a:t>
            </a:r>
            <a:r>
              <a:rPr lang="en-US" sz="1100" dirty="0"/>
              <a:t> </a:t>
            </a:r>
            <a:r>
              <a:rPr lang="en-US" sz="1100" dirty="0" err="1"/>
              <a:t>jezikovne</a:t>
            </a:r>
            <a:r>
              <a:rPr lang="en-US" sz="1100" dirty="0"/>
              <a:t> </a:t>
            </a:r>
            <a:r>
              <a:rPr lang="en-US" sz="1100" dirty="0" err="1"/>
              <a:t>modele</a:t>
            </a:r>
            <a:r>
              <a:rPr lang="en-US" sz="1100" dirty="0"/>
              <a:t> </a:t>
            </a:r>
            <a:r>
              <a:rPr lang="en-US" sz="1100" dirty="0" err="1"/>
              <a:t>ali</a:t>
            </a:r>
            <a:r>
              <a:rPr lang="en-US" sz="1100" dirty="0"/>
              <a:t> </a:t>
            </a:r>
            <a:r>
              <a:rPr lang="en-US" sz="1100" dirty="0" err="1"/>
              <a:t>jih</a:t>
            </a:r>
            <a:r>
              <a:rPr lang="en-US" sz="1100" dirty="0"/>
              <a:t> </a:t>
            </a:r>
            <a:r>
              <a:rPr lang="en-US" sz="1100" dirty="0" err="1"/>
              <a:t>uporabljajo</a:t>
            </a:r>
            <a:r>
              <a:rPr lang="en-US" sz="1100" dirty="0"/>
              <a:t>, </a:t>
            </a:r>
            <a:r>
              <a:rPr lang="en-US" sz="1100" dirty="0" err="1"/>
              <a:t>jih</a:t>
            </a:r>
            <a:r>
              <a:rPr lang="en-US" sz="1100" dirty="0"/>
              <a:t> </a:t>
            </a:r>
            <a:r>
              <a:rPr lang="en-US" sz="1100" dirty="0" err="1"/>
              <a:t>repozitorij</a:t>
            </a:r>
            <a:r>
              <a:rPr lang="en-US" sz="1100" dirty="0"/>
              <a:t> </a:t>
            </a:r>
            <a:r>
              <a:rPr lang="en-US" sz="1100" dirty="0" err="1"/>
              <a:t>sprejema</a:t>
            </a:r>
            <a:r>
              <a:rPr lang="en-US" sz="1100" dirty="0"/>
              <a:t>, </a:t>
            </a:r>
            <a:r>
              <a:rPr lang="en-US" sz="1100" dirty="0" err="1"/>
              <a:t>vendar</a:t>
            </a:r>
            <a:r>
              <a:rPr lang="en-US" sz="1100" dirty="0"/>
              <a:t> pa so </a:t>
            </a:r>
            <a:r>
              <a:rPr lang="en-US" sz="1100" dirty="0" err="1"/>
              <a:t>bolj</a:t>
            </a:r>
            <a:r>
              <a:rPr lang="en-US" sz="1100" dirty="0"/>
              <a:t> </a:t>
            </a:r>
            <a:r>
              <a:rPr lang="en-US" sz="1100" dirty="0" err="1"/>
              <a:t>zaželene</a:t>
            </a:r>
            <a:r>
              <a:rPr lang="en-US" sz="1100" dirty="0"/>
              <a:t> </a:t>
            </a:r>
            <a:r>
              <a:rPr lang="en-US" sz="1100" dirty="0" err="1"/>
              <a:t>različice</a:t>
            </a:r>
            <a:r>
              <a:rPr lang="en-US" sz="1100" dirty="0"/>
              <a:t> </a:t>
            </a:r>
            <a:r>
              <a:rPr lang="en-US" sz="1100" dirty="0" err="1"/>
              <a:t>modelov</a:t>
            </a:r>
            <a:r>
              <a:rPr lang="en-US" sz="1100" dirty="0"/>
              <a:t> v </a:t>
            </a:r>
            <a:r>
              <a:rPr lang="en-US" sz="1100" dirty="0" err="1"/>
              <a:t>besedilnem</a:t>
            </a:r>
            <a:r>
              <a:rPr lang="en-US" sz="1100" dirty="0"/>
              <a:t> </a:t>
            </a:r>
            <a:r>
              <a:rPr lang="en-US" sz="1100" dirty="0" err="1"/>
              <a:t>formatu</a:t>
            </a:r>
            <a:r>
              <a:rPr lang="en-US" sz="1100" dirty="0"/>
              <a:t>.</a:t>
            </a:r>
          </a:p>
          <a:p>
            <a:pPr lvl="2"/>
            <a:r>
              <a:rPr lang="en-US" sz="1100" dirty="0" err="1"/>
              <a:t>Zvočne</a:t>
            </a:r>
            <a:r>
              <a:rPr lang="en-US" sz="1100" dirty="0"/>
              <a:t> </a:t>
            </a:r>
            <a:r>
              <a:rPr lang="en-US" sz="1100" dirty="0" err="1"/>
              <a:t>datoteke</a:t>
            </a:r>
            <a:r>
              <a:rPr lang="en-US" sz="1100" dirty="0"/>
              <a:t>: Wave (.wav), FLAC (.</a:t>
            </a:r>
            <a:r>
              <a:rPr lang="en-US" sz="1100" dirty="0" err="1"/>
              <a:t>flac</a:t>
            </a:r>
            <a:r>
              <a:rPr lang="en-US" sz="1100" dirty="0"/>
              <a:t>), AIFF (.</a:t>
            </a:r>
            <a:r>
              <a:rPr lang="en-US" sz="1100" dirty="0" err="1"/>
              <a:t>aiff</a:t>
            </a:r>
            <a:r>
              <a:rPr lang="en-US" sz="1100" dirty="0"/>
              <a:t>), </a:t>
            </a:r>
            <a:r>
              <a:rPr lang="en-US" sz="1100" dirty="0" err="1"/>
              <a:t>avdio</a:t>
            </a:r>
            <a:r>
              <a:rPr lang="en-US" sz="1100" dirty="0"/>
              <a:t> format MPEG 4 (.m4a), MP3 (.mp3), RAW (.raw).</a:t>
            </a:r>
          </a:p>
          <a:p>
            <a:pPr lvl="2"/>
            <a:r>
              <a:rPr lang="en-US" sz="1100" dirty="0" err="1"/>
              <a:t>Slikovne</a:t>
            </a:r>
            <a:r>
              <a:rPr lang="en-US" sz="1100" dirty="0"/>
              <a:t> </a:t>
            </a:r>
            <a:r>
              <a:rPr lang="en-US" sz="1100" dirty="0" err="1"/>
              <a:t>datoteke</a:t>
            </a:r>
            <a:r>
              <a:rPr lang="en-US" sz="1100" dirty="0"/>
              <a:t>: TIFF (.tiff), GIF (.gif), JPEG (.jpg), PNG (.</a:t>
            </a:r>
            <a:r>
              <a:rPr lang="en-US" sz="1100" dirty="0" err="1"/>
              <a:t>png</a:t>
            </a:r>
            <a:r>
              <a:rPr lang="en-US" sz="1100" dirty="0"/>
              <a:t>), SVG (.</a:t>
            </a:r>
            <a:r>
              <a:rPr lang="en-US" sz="1100" dirty="0" err="1"/>
              <a:t>svg</a:t>
            </a:r>
            <a:r>
              <a:rPr lang="en-US" sz="1100" dirty="0"/>
              <a:t>).</a:t>
            </a:r>
          </a:p>
          <a:p>
            <a:pPr lvl="2"/>
            <a:r>
              <a:rPr lang="en-US" sz="1100" dirty="0" err="1"/>
              <a:t>Videodatoteke</a:t>
            </a:r>
            <a:r>
              <a:rPr lang="en-US" sz="1100" dirty="0"/>
              <a:t>: video format MPEG (.mpg, .mpeg, .mp4), AVI (.</a:t>
            </a:r>
            <a:r>
              <a:rPr lang="en-US" sz="1100" dirty="0" err="1"/>
              <a:t>avi</a:t>
            </a:r>
            <a:r>
              <a:rPr lang="en-US" sz="1100" dirty="0"/>
              <a:t>), Motion JPEG 2000 (.m2j).</a:t>
            </a:r>
          </a:p>
          <a:p>
            <a:pPr lvl="2"/>
            <a:r>
              <a:rPr lang="en-US" sz="1100" dirty="0" err="1"/>
              <a:t>Praviloma</a:t>
            </a:r>
            <a:r>
              <a:rPr lang="en-US" sz="1100" dirty="0"/>
              <a:t> ne </a:t>
            </a:r>
            <a:r>
              <a:rPr lang="en-US" sz="1100" dirty="0" err="1"/>
              <a:t>sprejema</a:t>
            </a:r>
            <a:r>
              <a:rPr lang="en-US" sz="1100" dirty="0"/>
              <a:t> </a:t>
            </a:r>
            <a:r>
              <a:rPr lang="en-US" sz="1100" dirty="0" err="1"/>
              <a:t>formatov</a:t>
            </a:r>
            <a:r>
              <a:rPr lang="en-US" sz="1100" dirty="0"/>
              <a:t> </a:t>
            </a:r>
            <a:r>
              <a:rPr lang="en-US" sz="1100" dirty="0" err="1"/>
              <a:t>urejevalnikov</a:t>
            </a:r>
            <a:r>
              <a:rPr lang="en-US" sz="1100" dirty="0"/>
              <a:t> </a:t>
            </a:r>
            <a:r>
              <a:rPr lang="en-US" sz="1100" dirty="0" err="1"/>
              <a:t>besedil</a:t>
            </a:r>
            <a:r>
              <a:rPr lang="en-US" sz="1100" dirty="0"/>
              <a:t> </a:t>
            </a:r>
            <a:r>
              <a:rPr lang="en-US" sz="1100" dirty="0" err="1"/>
              <a:t>ali</a:t>
            </a:r>
            <a:r>
              <a:rPr lang="en-US" sz="1100" dirty="0"/>
              <a:t> </a:t>
            </a:r>
            <a:r>
              <a:rPr lang="en-US" sz="1100" dirty="0" err="1"/>
              <a:t>programov</a:t>
            </a:r>
            <a:r>
              <a:rPr lang="en-US" sz="1100" dirty="0"/>
              <a:t> </a:t>
            </a:r>
            <a:r>
              <a:rPr lang="en-US" sz="1100" dirty="0" err="1"/>
              <a:t>za</a:t>
            </a:r>
            <a:r>
              <a:rPr lang="en-US" sz="1100" dirty="0"/>
              <a:t> </a:t>
            </a:r>
            <a:r>
              <a:rPr lang="en-US" sz="1100" dirty="0" err="1"/>
              <a:t>preglednice</a:t>
            </a:r>
            <a:r>
              <a:rPr lang="en-US" sz="1100" dirty="0"/>
              <a:t>, </a:t>
            </a:r>
            <a:r>
              <a:rPr lang="en-US" sz="1100" dirty="0" err="1"/>
              <a:t>kot</a:t>
            </a:r>
            <a:r>
              <a:rPr lang="en-US" sz="1100" dirty="0"/>
              <a:t> so </a:t>
            </a:r>
            <a:r>
              <a:rPr lang="en-US" sz="1100" dirty="0" err="1"/>
              <a:t>datoteke</a:t>
            </a:r>
            <a:r>
              <a:rPr lang="en-US" sz="1100" dirty="0"/>
              <a:t> v </a:t>
            </a:r>
            <a:r>
              <a:rPr lang="en-US" sz="1100" dirty="0" err="1"/>
              <a:t>formatih</a:t>
            </a:r>
            <a:r>
              <a:rPr lang="en-US" sz="1100" dirty="0"/>
              <a:t> </a:t>
            </a:r>
            <a:r>
              <a:rPr lang="en-US" sz="1100" dirty="0" err="1"/>
              <a:t>programov</a:t>
            </a:r>
            <a:r>
              <a:rPr lang="en-US" sz="1100" dirty="0"/>
              <a:t> Microsoft Word </a:t>
            </a:r>
            <a:r>
              <a:rPr lang="en-US" sz="1100" dirty="0" err="1"/>
              <a:t>ali</a:t>
            </a:r>
            <a:r>
              <a:rPr lang="en-US" sz="1100" dirty="0"/>
              <a:t> Excel. </a:t>
            </a:r>
            <a:r>
              <a:rPr lang="en-US" sz="1100" dirty="0" err="1"/>
              <a:t>Izjemoma</a:t>
            </a:r>
            <a:r>
              <a:rPr lang="en-US" sz="1100" dirty="0"/>
              <a:t> </a:t>
            </a:r>
            <a:r>
              <a:rPr lang="en-US" sz="1100" dirty="0" err="1"/>
              <a:t>lahko</a:t>
            </a:r>
            <a:r>
              <a:rPr lang="en-US" sz="1100" dirty="0"/>
              <a:t> .</a:t>
            </a:r>
            <a:r>
              <a:rPr lang="en-US" sz="1100" dirty="0" err="1"/>
              <a:t>docx</a:t>
            </a:r>
            <a:r>
              <a:rPr lang="en-US" sz="1100" dirty="0"/>
              <a:t> </a:t>
            </a:r>
            <a:r>
              <a:rPr lang="en-US" sz="1100" dirty="0" err="1"/>
              <a:t>ali</a:t>
            </a:r>
            <a:r>
              <a:rPr lang="en-US" sz="1100" dirty="0"/>
              <a:t> .</a:t>
            </a:r>
            <a:r>
              <a:rPr lang="en-US" sz="1100" dirty="0" err="1"/>
              <a:t>xlsx</a:t>
            </a:r>
            <a:r>
              <a:rPr lang="en-US" sz="1100" dirty="0"/>
              <a:t> </a:t>
            </a:r>
            <a:r>
              <a:rPr lang="en-US" sz="1100" dirty="0" err="1"/>
              <a:t>ali</a:t>
            </a:r>
            <a:r>
              <a:rPr lang="en-US" sz="1100" dirty="0"/>
              <a:t> OpenOffice.</a:t>
            </a:r>
          </a:p>
        </p:txBody>
      </p:sp>
    </p:spTree>
    <p:extLst>
      <p:ext uri="{BB962C8B-B14F-4D97-AF65-F5344CB8AC3E}">
        <p14:creationId xmlns:p14="http://schemas.microsoft.com/office/powerpoint/2010/main" val="41801795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Navodila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vnos</a:t>
            </a:r>
            <a:r>
              <a:rPr lang="sl-SI" dirty="0"/>
              <a:t> v CLARIN.SI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/>
              <a:t>Natančna</a:t>
            </a:r>
            <a:r>
              <a:rPr lang="en-US" dirty="0"/>
              <a:t> </a:t>
            </a:r>
            <a:r>
              <a:rPr lang="en-US" dirty="0" err="1"/>
              <a:t>navodila</a:t>
            </a:r>
            <a:r>
              <a:rPr lang="en-US" dirty="0"/>
              <a:t> so </a:t>
            </a:r>
            <a:r>
              <a:rPr lang="en-US" dirty="0" err="1"/>
              <a:t>dostopna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https://www.clarin.si/repository/xmlui/page/deposit</a:t>
            </a:r>
            <a:r>
              <a:rPr lang="en-US" dirty="0"/>
              <a:t> :</a:t>
            </a:r>
          </a:p>
          <a:p>
            <a:pPr lvl="1"/>
            <a:r>
              <a:rPr lang="en-US" dirty="0" err="1"/>
              <a:t>Ustvarjanje</a:t>
            </a:r>
            <a:r>
              <a:rPr lang="en-US" dirty="0"/>
              <a:t> </a:t>
            </a:r>
            <a:r>
              <a:rPr lang="en-US" dirty="0" err="1"/>
              <a:t>novega</a:t>
            </a:r>
            <a:r>
              <a:rPr lang="en-US" dirty="0"/>
              <a:t> </a:t>
            </a:r>
            <a:r>
              <a:rPr lang="en-US" dirty="0" err="1"/>
              <a:t>vnosa</a:t>
            </a:r>
            <a:endParaRPr lang="en-US" dirty="0"/>
          </a:p>
          <a:p>
            <a:pPr lvl="1"/>
            <a:r>
              <a:rPr lang="en-US" dirty="0" err="1"/>
              <a:t>Shrani</a:t>
            </a:r>
            <a:r>
              <a:rPr lang="en-US" dirty="0"/>
              <a:t> in deli </a:t>
            </a:r>
            <a:r>
              <a:rPr lang="en-US" dirty="0" err="1"/>
              <a:t>vnos</a:t>
            </a:r>
            <a:endParaRPr lang="en-US" dirty="0"/>
          </a:p>
          <a:p>
            <a:pPr lvl="1"/>
            <a:r>
              <a:rPr lang="en-US" dirty="0" err="1"/>
              <a:t>Trajni</a:t>
            </a:r>
            <a:r>
              <a:rPr lang="en-US" dirty="0"/>
              <a:t> </a:t>
            </a:r>
            <a:r>
              <a:rPr lang="en-US" dirty="0" err="1"/>
              <a:t>identifikator</a:t>
            </a:r>
            <a:endParaRPr lang="en-US" dirty="0"/>
          </a:p>
          <a:p>
            <a:pPr lvl="1"/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 o </a:t>
            </a:r>
            <a:r>
              <a:rPr lang="en-US" dirty="0" err="1"/>
              <a:t>vnosu</a:t>
            </a:r>
            <a:endParaRPr lang="en-US" dirty="0"/>
          </a:p>
          <a:p>
            <a:pPr lvl="2"/>
            <a:r>
              <a:rPr lang="en-US" dirty="0" err="1"/>
              <a:t>Naslov</a:t>
            </a:r>
            <a:endParaRPr lang="en-US" dirty="0"/>
          </a:p>
          <a:p>
            <a:pPr lvl="2"/>
            <a:r>
              <a:rPr lang="en-US" dirty="0"/>
              <a:t>Reference</a:t>
            </a:r>
          </a:p>
          <a:p>
            <a:pPr lvl="2"/>
            <a:r>
              <a:rPr lang="en-US" dirty="0"/>
              <a:t>Datum </a:t>
            </a:r>
            <a:r>
              <a:rPr lang="en-US" dirty="0" err="1"/>
              <a:t>izdaje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Sodelujoči</a:t>
            </a:r>
            <a:r>
              <a:rPr lang="en-US" dirty="0"/>
              <a:t> </a:t>
            </a:r>
            <a:r>
              <a:rPr lang="en-US" dirty="0" err="1"/>
              <a:t>posamezniki</a:t>
            </a:r>
            <a:r>
              <a:rPr lang="en-US" dirty="0"/>
              <a:t> in </a:t>
            </a:r>
            <a:r>
              <a:rPr lang="en-US" dirty="0" err="1"/>
              <a:t>organizacije</a:t>
            </a:r>
            <a:endParaRPr lang="en-US" dirty="0"/>
          </a:p>
          <a:p>
            <a:pPr lvl="2"/>
            <a:r>
              <a:rPr lang="en-US" dirty="0" err="1"/>
              <a:t>Avtorji</a:t>
            </a:r>
            <a:r>
              <a:rPr lang="en-US" dirty="0"/>
              <a:t> in </a:t>
            </a:r>
            <a:r>
              <a:rPr lang="en-US" dirty="0" err="1"/>
              <a:t>založniki</a:t>
            </a:r>
            <a:r>
              <a:rPr lang="en-US" dirty="0"/>
              <a:t> </a:t>
            </a:r>
            <a:r>
              <a:rPr lang="en-US" dirty="0" err="1"/>
              <a:t>vira</a:t>
            </a:r>
            <a:endParaRPr lang="en-US" dirty="0"/>
          </a:p>
          <a:p>
            <a:pPr lvl="2"/>
            <a:r>
              <a:rPr lang="en-US" dirty="0" err="1"/>
              <a:t>Kontaktna</a:t>
            </a:r>
            <a:r>
              <a:rPr lang="en-US" dirty="0"/>
              <a:t> </a:t>
            </a:r>
            <a:r>
              <a:rPr lang="en-US" dirty="0" err="1"/>
              <a:t>oseba</a:t>
            </a:r>
            <a:endParaRPr lang="en-US" dirty="0"/>
          </a:p>
          <a:p>
            <a:pPr lvl="2"/>
            <a:r>
              <a:rPr lang="en-US" dirty="0" err="1"/>
              <a:t>Financiranje</a:t>
            </a:r>
            <a:endParaRPr lang="en-US" dirty="0"/>
          </a:p>
          <a:p>
            <a:pPr lvl="1"/>
            <a:r>
              <a:rPr lang="en-US" dirty="0" err="1"/>
              <a:t>Opis</a:t>
            </a:r>
            <a:r>
              <a:rPr lang="en-US" dirty="0"/>
              <a:t> </a:t>
            </a:r>
            <a:r>
              <a:rPr lang="en-US" dirty="0" err="1"/>
              <a:t>vira</a:t>
            </a:r>
            <a:endParaRPr lang="en-US" dirty="0"/>
          </a:p>
          <a:p>
            <a:pPr lvl="2"/>
            <a:r>
              <a:rPr lang="en-US" dirty="0" err="1"/>
              <a:t>Opis</a:t>
            </a:r>
            <a:endParaRPr lang="en-US" dirty="0"/>
          </a:p>
          <a:p>
            <a:pPr lvl="2"/>
            <a:r>
              <a:rPr lang="en-US" dirty="0" err="1"/>
              <a:t>Jezik</a:t>
            </a:r>
            <a:endParaRPr lang="en-US" dirty="0"/>
          </a:p>
          <a:p>
            <a:pPr lvl="2"/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besede</a:t>
            </a:r>
            <a:endParaRPr lang="en-US" dirty="0"/>
          </a:p>
          <a:p>
            <a:pPr lvl="2"/>
            <a:r>
              <a:rPr lang="en-US" dirty="0" err="1"/>
              <a:t>Velikost</a:t>
            </a:r>
            <a:endParaRPr lang="en-US" dirty="0"/>
          </a:p>
          <a:p>
            <a:pPr lvl="2"/>
            <a:r>
              <a:rPr lang="en-US" dirty="0" err="1"/>
              <a:t>Vrsta</a:t>
            </a:r>
            <a:r>
              <a:rPr lang="en-US" dirty="0"/>
              <a:t> </a:t>
            </a:r>
            <a:r>
              <a:rPr lang="en-US" dirty="0" err="1"/>
              <a:t>medija</a:t>
            </a:r>
            <a:endParaRPr lang="en-US" dirty="0"/>
          </a:p>
          <a:p>
            <a:pPr lvl="1"/>
            <a:r>
              <a:rPr lang="en-US" dirty="0" err="1"/>
              <a:t>Nalaganje</a:t>
            </a:r>
            <a:r>
              <a:rPr lang="en-US" dirty="0"/>
              <a:t> </a:t>
            </a:r>
            <a:r>
              <a:rPr lang="en-US" dirty="0" err="1"/>
              <a:t>datotek</a:t>
            </a:r>
            <a:endParaRPr lang="en-US" dirty="0"/>
          </a:p>
          <a:p>
            <a:pPr lvl="1"/>
            <a:r>
              <a:rPr lang="en-US" dirty="0" err="1"/>
              <a:t>Izbor</a:t>
            </a:r>
            <a:r>
              <a:rPr lang="en-US" dirty="0"/>
              <a:t> </a:t>
            </a:r>
            <a:r>
              <a:rPr lang="en-US" dirty="0" err="1"/>
              <a:t>licence</a:t>
            </a:r>
            <a:endParaRPr lang="en-US" dirty="0"/>
          </a:p>
          <a:p>
            <a:pPr lvl="1"/>
            <a:r>
              <a:rPr lang="en-US" dirty="0" err="1"/>
              <a:t>Opombe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urednika</a:t>
            </a:r>
            <a:endParaRPr lang="en-US" dirty="0"/>
          </a:p>
          <a:p>
            <a:pPr lvl="1"/>
            <a:r>
              <a:rPr lang="en-US" dirty="0" err="1"/>
              <a:t>Pregled</a:t>
            </a:r>
            <a:r>
              <a:rPr lang="en-US" dirty="0"/>
              <a:t> in </a:t>
            </a:r>
            <a:r>
              <a:rPr lang="en-US" dirty="0" err="1"/>
              <a:t>oddaja</a:t>
            </a:r>
            <a:r>
              <a:rPr lang="en-US" dirty="0"/>
              <a:t> </a:t>
            </a:r>
            <a:r>
              <a:rPr lang="en-US" dirty="0" err="1"/>
              <a:t>vnosa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5894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A74BEE-B816-F4B3-5511-F8CB48D023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sl-SI" sz="2800" dirty="0"/>
              <a:t>Sonja Bezjak </a:t>
            </a:r>
          </a:p>
          <a:p>
            <a:r>
              <a:rPr lang="sl-SI" sz="2800" dirty="0"/>
              <a:t>Andrej Pančur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208D7-EA75-F065-E98B-631C1BBBBB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7525" y="2554923"/>
            <a:ext cx="4714029" cy="797875"/>
          </a:xfrm>
        </p:spPr>
        <p:txBody>
          <a:bodyPr>
            <a:noAutofit/>
          </a:bodyPr>
          <a:lstStyle/>
          <a:p>
            <a:r>
              <a:rPr lang="sl-SI" sz="3600" dirty="0"/>
              <a:t>Hvala za pozornost!</a:t>
            </a:r>
          </a:p>
        </p:txBody>
      </p:sp>
    </p:spTree>
    <p:extLst>
      <p:ext uri="{BB962C8B-B14F-4D97-AF65-F5344CB8AC3E}">
        <p14:creationId xmlns:p14="http://schemas.microsoft.com/office/powerpoint/2010/main" val="2206767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c6a4f475f1_0_87"/>
          <p:cNvSpPr txBox="1">
            <a:spLocks noGrp="1"/>
          </p:cNvSpPr>
          <p:nvPr>
            <p:ph type="title"/>
          </p:nvPr>
        </p:nvSpPr>
        <p:spPr>
          <a:xfrm>
            <a:off x="796753" y="1238222"/>
            <a:ext cx="105156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5000"/>
              <a:buFont typeface="Calibri"/>
              <a:buNone/>
            </a:pPr>
            <a:r>
              <a:rPr lang="sl-SI" sz="5000" b="1" dirty="0">
                <a:solidFill>
                  <a:srgbClr val="ED7D31"/>
                </a:solidFill>
              </a:rPr>
              <a:t>Opisovanje </a:t>
            </a:r>
            <a:r>
              <a:rPr lang="sl-SI" sz="5000" dirty="0"/>
              <a:t>raziskovalnih </a:t>
            </a:r>
            <a:r>
              <a:rPr lang="sl-SI" sz="5000" b="1" dirty="0">
                <a:solidFill>
                  <a:srgbClr val="ED7D31"/>
                </a:solidFill>
              </a:rPr>
              <a:t>podatkov</a:t>
            </a:r>
            <a:endParaRPr dirty="0"/>
          </a:p>
        </p:txBody>
      </p:sp>
      <p:sp>
        <p:nvSpPr>
          <p:cNvPr id="125" name="Google Shape;125;g2c6a4f475f1_0_87"/>
          <p:cNvSpPr txBox="1">
            <a:spLocks noGrp="1"/>
          </p:cNvSpPr>
          <p:nvPr>
            <p:ph type="body" idx="1"/>
          </p:nvPr>
        </p:nvSpPr>
        <p:spPr>
          <a:xfrm>
            <a:off x="838203" y="2218104"/>
            <a:ext cx="10515600" cy="27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sl-SI" sz="2000" dirty="0"/>
              <a:t>Podatke je mogoče opisati in jih povezati z znanstvenimi deli </a:t>
            </a:r>
            <a:r>
              <a:rPr lang="sl-SI" sz="2000" b="1" dirty="0">
                <a:solidFill>
                  <a:schemeClr val="accent2"/>
                </a:solidFill>
              </a:rPr>
              <a:t>na različne načine</a:t>
            </a:r>
            <a:r>
              <a:rPr lang="sl-SI" sz="2000" dirty="0"/>
              <a:t>. </a:t>
            </a:r>
          </a:p>
          <a:p>
            <a:pPr marL="0" lvl="0" indent="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sl-SI" sz="2000" dirty="0"/>
              <a:t>Opisi podatkov so lahko </a:t>
            </a:r>
            <a:r>
              <a:rPr lang="sl-SI" sz="2000" b="1" dirty="0">
                <a:solidFill>
                  <a:schemeClr val="accent2"/>
                </a:solidFill>
              </a:rPr>
              <a:t>bolj ali manj strukturirani</a:t>
            </a:r>
            <a:r>
              <a:rPr lang="sl-SI" sz="2000" dirty="0"/>
              <a:t>. Nekaj primerov: </a:t>
            </a:r>
          </a:p>
          <a:p>
            <a:pPr lvl="1">
              <a:lnSpc>
                <a:spcPct val="130000"/>
              </a:lnSpc>
              <a:buClr>
                <a:srgbClr val="000000"/>
              </a:buClr>
              <a:buSzPts val="1600"/>
            </a:pPr>
            <a:r>
              <a:rPr lang="sl-SI" sz="1600" dirty="0"/>
              <a:t>Opis znotraj znanstvenega članka, v katerem so podatki analizirani. </a:t>
            </a:r>
          </a:p>
          <a:p>
            <a:pPr lvl="1">
              <a:lnSpc>
                <a:spcPct val="130000"/>
              </a:lnSpc>
              <a:buClr>
                <a:srgbClr val="000000"/>
              </a:buClr>
              <a:buSzPts val="1600"/>
            </a:pPr>
            <a:r>
              <a:rPr lang="sl-SI" sz="1600" dirty="0"/>
              <a:t>Opis v t. i. podatkovnem članku, ki ga objavijo v t. i. podatkovni reviji. </a:t>
            </a:r>
          </a:p>
          <a:p>
            <a:pPr lvl="1">
              <a:lnSpc>
                <a:spcPct val="130000"/>
              </a:lnSpc>
              <a:buClr>
                <a:srgbClr val="000000"/>
              </a:buClr>
              <a:buSzPts val="1600"/>
            </a:pPr>
            <a:r>
              <a:rPr lang="sl-SI" sz="1600" b="1" dirty="0">
                <a:solidFill>
                  <a:schemeClr val="accent2"/>
                </a:solidFill>
              </a:rPr>
              <a:t>Opis v obliki standardnega </a:t>
            </a:r>
            <a:r>
              <a:rPr lang="sl-SI" sz="1600" b="1" dirty="0" err="1">
                <a:solidFill>
                  <a:schemeClr val="accent2"/>
                </a:solidFill>
              </a:rPr>
              <a:t>metapodatkovnega</a:t>
            </a:r>
            <a:r>
              <a:rPr lang="sl-SI" sz="1600" b="1" dirty="0">
                <a:solidFill>
                  <a:schemeClr val="accent2"/>
                </a:solidFill>
              </a:rPr>
              <a:t> zapisa v podatkovnem </a:t>
            </a:r>
            <a:r>
              <a:rPr lang="sl-SI" sz="1600" b="1" dirty="0" err="1">
                <a:solidFill>
                  <a:schemeClr val="accent2"/>
                </a:solidFill>
              </a:rPr>
              <a:t>repozitoriju</a:t>
            </a:r>
            <a:r>
              <a:rPr lang="sl-SI" sz="1600" dirty="0"/>
              <a:t>. </a:t>
            </a:r>
            <a:endParaRPr sz="1600" dirty="0"/>
          </a:p>
          <a:p>
            <a:pPr marL="0" lvl="0" indent="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sl-SI" sz="2000" dirty="0"/>
              <a:t>Različni formati podatkovnih objav imajo različne prednosti in slabosti, o katerih velja razmisliti, preden se raziskovalec odloči za </a:t>
            </a:r>
            <a:r>
              <a:rPr lang="sl-SI" sz="2000" b="1" dirty="0"/>
              <a:t>vrsto opisa podatkov in mesto objave podatkov</a:t>
            </a:r>
            <a:r>
              <a:rPr lang="sl-SI" sz="2000" dirty="0"/>
              <a:t>.    </a:t>
            </a:r>
            <a:endParaRPr sz="2000" dirty="0"/>
          </a:p>
        </p:txBody>
      </p:sp>
      <p:sp>
        <p:nvSpPr>
          <p:cNvPr id="4" name="Google Shape;138;g2c6a4f475f1_0_26"/>
          <p:cNvSpPr txBox="1"/>
          <p:nvPr/>
        </p:nvSpPr>
        <p:spPr>
          <a:xfrm>
            <a:off x="657303" y="5806091"/>
            <a:ext cx="10877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000" dirty="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BEZJAK, Sonja, 2021, Znanstveno objavljanje raziskovalnih podatkov v odprti znanosti. </a:t>
            </a:r>
            <a:r>
              <a:rPr lang="sl-SI" sz="1000" i="1" dirty="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Časopis za kritiko znanosti</a:t>
            </a:r>
            <a:r>
              <a:rPr lang="sl-SI" sz="1000" dirty="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[na spletu]. 2021. Vol. 49, no. 282, p. 101–119. [</a:t>
            </a:r>
            <a:r>
              <a:rPr lang="sl-SI" sz="1000" dirty="0" err="1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Dostopano</a:t>
            </a:r>
            <a:r>
              <a:rPr lang="sl-SI" sz="1000" dirty="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7 oktober 2024]. Pridobljeno s: https://dirros.openscience.si/IzpisGradiva.php?lang=slv&amp;id=13833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2303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914400" indent="-914400">
              <a:buAutoNum type="arabicPeriod"/>
            </a:pPr>
            <a:r>
              <a:rPr lang="sl-SI" sz="5400" dirty="0">
                <a:solidFill>
                  <a:schemeClr val="accent2"/>
                </a:solidFill>
              </a:rPr>
              <a:t>KJE LAHKO OBJAVIM PODATKE?</a:t>
            </a:r>
          </a:p>
          <a:p>
            <a:pPr marL="914400" indent="-914400">
              <a:buAutoNum type="arabicPeriod"/>
            </a:pPr>
            <a:r>
              <a:rPr lang="sl-SI" sz="5400" dirty="0">
                <a:solidFill>
                  <a:schemeClr val="accent2"/>
                </a:solidFill>
              </a:rPr>
              <a:t>KDAJ JIH OBJAVIM?</a:t>
            </a:r>
          </a:p>
          <a:p>
            <a:pPr marL="914400" indent="-914400">
              <a:buAutoNum type="arabicPeriod"/>
            </a:pPr>
            <a:r>
              <a:rPr lang="sl-SI" sz="5400" dirty="0">
                <a:solidFill>
                  <a:schemeClr val="accent2"/>
                </a:solidFill>
              </a:rPr>
              <a:t>KAKO OBJAVIM PODATKE?</a:t>
            </a:r>
            <a:endParaRPr lang="en-US" sz="5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810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Definicija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/>
              <a:t>PODATKOVNA OBJAVA</a:t>
            </a:r>
          </a:p>
          <a:p>
            <a:r>
              <a:rPr lang="sl-SI" dirty="0"/>
              <a:t>je </a:t>
            </a:r>
            <a:r>
              <a:rPr lang="en-US" dirty="0" err="1"/>
              <a:t>objava</a:t>
            </a:r>
            <a:r>
              <a:rPr lang="en-US" dirty="0"/>
              <a:t> v </a:t>
            </a:r>
            <a:r>
              <a:rPr lang="en-US" dirty="0" err="1"/>
              <a:t>podatkovnem</a:t>
            </a:r>
            <a:r>
              <a:rPr lang="en-US" dirty="0"/>
              <a:t> </a:t>
            </a:r>
            <a:r>
              <a:rPr lang="en-US" dirty="0" err="1"/>
              <a:t>repozitoriju</a:t>
            </a:r>
            <a:r>
              <a:rPr lang="en-US" dirty="0"/>
              <a:t>,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vsebuje</a:t>
            </a:r>
            <a:r>
              <a:rPr lang="en-US" dirty="0"/>
              <a:t> </a:t>
            </a:r>
            <a:r>
              <a:rPr lang="en-US" dirty="0" err="1"/>
              <a:t>celovito</a:t>
            </a:r>
            <a:r>
              <a:rPr lang="en-US" dirty="0"/>
              <a:t> </a:t>
            </a:r>
            <a:r>
              <a:rPr lang="en-US" dirty="0" err="1"/>
              <a:t>dokumentirane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, </a:t>
            </a:r>
            <a:r>
              <a:rPr lang="en-US" dirty="0" err="1"/>
              <a:t>opremljene</a:t>
            </a:r>
            <a:r>
              <a:rPr lang="en-US" dirty="0"/>
              <a:t> z </a:t>
            </a:r>
            <a:r>
              <a:rPr lang="en-US" dirty="0" err="1"/>
              <a:t>bibliografskimi</a:t>
            </a:r>
            <a:r>
              <a:rPr lang="en-US" dirty="0"/>
              <a:t> </a:t>
            </a:r>
            <a:r>
              <a:rPr lang="en-US" dirty="0" err="1"/>
              <a:t>informacijami</a:t>
            </a:r>
            <a:r>
              <a:rPr lang="en-US" dirty="0"/>
              <a:t> in s </a:t>
            </a:r>
            <a:r>
              <a:rPr lang="en-US" dirty="0" err="1"/>
              <a:t>trajnim</a:t>
            </a:r>
            <a:r>
              <a:rPr lang="en-US" dirty="0"/>
              <a:t> </a:t>
            </a:r>
            <a:r>
              <a:rPr lang="en-US" dirty="0" err="1"/>
              <a:t>identifikatorjem</a:t>
            </a:r>
            <a:r>
              <a:rPr lang="en-US" dirty="0"/>
              <a:t>,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kateri</a:t>
            </a:r>
            <a:r>
              <a:rPr lang="en-US" dirty="0"/>
              <a:t> je </a:t>
            </a:r>
            <a:r>
              <a:rPr lang="en-US" dirty="0" err="1"/>
              <a:t>opravljen</a:t>
            </a:r>
            <a:r>
              <a:rPr lang="en-US" dirty="0"/>
              <a:t> </a:t>
            </a:r>
            <a:r>
              <a:rPr lang="en-US" dirty="0" err="1"/>
              <a:t>pregled</a:t>
            </a:r>
            <a:r>
              <a:rPr lang="en-US" dirty="0"/>
              <a:t> </a:t>
            </a:r>
            <a:r>
              <a:rPr lang="en-US" dirty="0" err="1"/>
              <a:t>kakovosti</a:t>
            </a:r>
            <a:r>
              <a:rPr lang="sl-SI" dirty="0"/>
              <a:t>.</a:t>
            </a:r>
          </a:p>
          <a:p>
            <a:pPr marL="0" indent="0" algn="r">
              <a:buNone/>
            </a:pPr>
            <a:r>
              <a:rPr lang="sl-SI" sz="2400" dirty="0"/>
              <a:t>(Slovar odprte znanosti)</a:t>
            </a:r>
          </a:p>
          <a:p>
            <a:pPr marL="0" indent="0" algn="r">
              <a:buNone/>
            </a:pPr>
            <a:endParaRPr lang="sl-SI" sz="2400" dirty="0"/>
          </a:p>
          <a:p>
            <a:pPr marL="0" indent="0" algn="r">
              <a:buNone/>
            </a:pPr>
            <a:endParaRPr lang="sl-SI" sz="2400" dirty="0"/>
          </a:p>
          <a:p>
            <a:pPr marL="0" indent="0" algn="r">
              <a:buNone/>
            </a:pPr>
            <a:endParaRPr lang="sl-SI" sz="2400" dirty="0"/>
          </a:p>
          <a:p>
            <a:pPr marL="0" indent="0" algn="r">
              <a:buNone/>
            </a:pPr>
            <a:endParaRPr lang="sl-SI" sz="2400" dirty="0"/>
          </a:p>
          <a:p>
            <a:pPr marL="0" indent="0" algn="r">
              <a:buNone/>
            </a:pPr>
            <a:endParaRPr lang="sl-SI" sz="1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2"/>
          </p:nvPr>
        </p:nvPicPr>
        <p:blipFill>
          <a:blip r:embed="rId2"/>
          <a:stretch>
            <a:fillRect/>
          </a:stretch>
        </p:blipFill>
        <p:spPr>
          <a:xfrm>
            <a:off x="6900404" y="1579440"/>
            <a:ext cx="3391083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4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Definicija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dirty="0"/>
              <a:t>PODATKOVNI REPOZITORIJ</a:t>
            </a:r>
          </a:p>
          <a:p>
            <a:r>
              <a:rPr lang="sl-SI" dirty="0"/>
              <a:t>je </a:t>
            </a:r>
            <a:r>
              <a:rPr lang="en-US" dirty="0" err="1"/>
              <a:t>repozitorij</a:t>
            </a:r>
            <a:r>
              <a:rPr lang="en-US" dirty="0"/>
              <a:t>,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omogoča</a:t>
            </a:r>
            <a:r>
              <a:rPr lang="en-US" dirty="0"/>
              <a:t> </a:t>
            </a:r>
            <a:r>
              <a:rPr lang="en-US" dirty="0" err="1"/>
              <a:t>shranjevanje</a:t>
            </a:r>
            <a:r>
              <a:rPr lang="en-US" dirty="0"/>
              <a:t> in </a:t>
            </a:r>
            <a:r>
              <a:rPr lang="en-US" dirty="0" err="1"/>
              <a:t>dostop</a:t>
            </a:r>
            <a:r>
              <a:rPr lang="en-US" dirty="0"/>
              <a:t> do </a:t>
            </a:r>
            <a:r>
              <a:rPr lang="en-US" dirty="0" err="1"/>
              <a:t>različnih</a:t>
            </a:r>
            <a:r>
              <a:rPr lang="en-US" dirty="0"/>
              <a:t> </a:t>
            </a:r>
            <a:r>
              <a:rPr lang="en-US" dirty="0" err="1"/>
              <a:t>vrst</a:t>
            </a:r>
            <a:r>
              <a:rPr lang="en-US" dirty="0"/>
              <a:t> podatkov, 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raziskovalnih</a:t>
            </a:r>
            <a:r>
              <a:rPr lang="en-US" dirty="0"/>
              <a:t>, podatkov </a:t>
            </a:r>
            <a:r>
              <a:rPr lang="en-US" dirty="0" err="1"/>
              <a:t>javnega</a:t>
            </a:r>
            <a:r>
              <a:rPr lang="en-US" dirty="0"/>
              <a:t> </a:t>
            </a:r>
            <a:r>
              <a:rPr lang="en-US" dirty="0" err="1"/>
              <a:t>sektorja</a:t>
            </a:r>
            <a:r>
              <a:rPr lang="en-US" dirty="0"/>
              <a:t>, in </a:t>
            </a:r>
            <a:r>
              <a:rPr lang="en-US" dirty="0" err="1"/>
              <a:t>pripadajoče</a:t>
            </a:r>
            <a:r>
              <a:rPr lang="en-US" dirty="0"/>
              <a:t> </a:t>
            </a:r>
            <a:r>
              <a:rPr lang="en-US" dirty="0" err="1"/>
              <a:t>dokumentacije</a:t>
            </a:r>
            <a:r>
              <a:rPr lang="sl-SI" dirty="0"/>
              <a:t>. </a:t>
            </a:r>
            <a:r>
              <a:rPr lang="sl-SI" sz="2400" dirty="0"/>
              <a:t>(Slovar odprte znanosti)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750" y="5141495"/>
            <a:ext cx="4512652" cy="13419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478" y="346325"/>
            <a:ext cx="3637083" cy="6511675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6019806" y="1384774"/>
            <a:ext cx="1014040" cy="24180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011014" y="2241755"/>
            <a:ext cx="851902" cy="181468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011014" y="2458776"/>
            <a:ext cx="917324" cy="198769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6560" y="981503"/>
            <a:ext cx="2350747" cy="27207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0791" y="3799562"/>
            <a:ext cx="1646516" cy="190525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1136" y="5843624"/>
            <a:ext cx="1227067" cy="1014375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9495698" y="981503"/>
            <a:ext cx="1090240" cy="24180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0120791" y="3727926"/>
            <a:ext cx="1090240" cy="241803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0771136" y="5843624"/>
            <a:ext cx="1090240" cy="24180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54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Vrste podatkovnih </a:t>
            </a:r>
            <a:r>
              <a:rPr lang="sl-SI" dirty="0" err="1"/>
              <a:t>repozitorijev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95940"/>
              </p:ext>
            </p:extLst>
          </p:nvPr>
        </p:nvGraphicFramePr>
        <p:xfrm>
          <a:off x="838200" y="1825625"/>
          <a:ext cx="11160125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3065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3259</Words>
  <Application>Microsoft Office PowerPoint</Application>
  <PresentationFormat>Širokozaslonsko</PresentationFormat>
  <Paragraphs>265</Paragraphs>
  <Slides>43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43</vt:i4>
      </vt:variant>
    </vt:vector>
  </HeadingPairs>
  <TitlesOfParts>
    <vt:vector size="46" baseType="lpstr">
      <vt:lpstr>Arial</vt:lpstr>
      <vt:lpstr>Calibri</vt:lpstr>
      <vt:lpstr>Officeova tema</vt:lpstr>
      <vt:lpstr>Podatkovna objava</vt:lpstr>
      <vt:lpstr>Vsebina</vt:lpstr>
      <vt:lpstr>Definicija</vt:lpstr>
      <vt:lpstr>Definicija</vt:lpstr>
      <vt:lpstr>Opisovanje raziskovalnih podatkov</vt:lpstr>
      <vt:lpstr>PowerPointova predstavitev</vt:lpstr>
      <vt:lpstr>Definicija</vt:lpstr>
      <vt:lpstr>Definicija</vt:lpstr>
      <vt:lpstr>Vrste podatkovnih repozitorijev</vt:lpstr>
      <vt:lpstr>Definicija</vt:lpstr>
      <vt:lpstr>Področni podatkovni repozitoriji</vt:lpstr>
      <vt:lpstr>Definicija</vt:lpstr>
      <vt:lpstr>Poveži se s podatkovnim repozitorijem</vt:lpstr>
      <vt:lpstr>Arhiv družboslovnih podatkov </vt:lpstr>
      <vt:lpstr>Konzorcij evropskih arhivov družboslovnih podatkov</vt:lpstr>
      <vt:lpstr>Od NRRP k podatkovni objavi </vt:lpstr>
      <vt:lpstr>Priporočeni formati v ADP</vt:lpstr>
      <vt:lpstr>Vrste dostopa v ADP </vt:lpstr>
      <vt:lpstr>Vrste dostopa v ADP </vt:lpstr>
      <vt:lpstr>Vrste dostopa v ADP </vt:lpstr>
      <vt:lpstr>Avtorske pravice v ADP</vt:lpstr>
      <vt:lpstr>Postopek predaje v ADP</vt:lpstr>
      <vt:lpstr>Postopek predaje v ADP</vt:lpstr>
      <vt:lpstr>Predprevzemni sestanek v ADP </vt:lpstr>
      <vt:lpstr>Predprevzemni sestanek </vt:lpstr>
      <vt:lpstr>Predprevzemni sestanek v ADP </vt:lpstr>
      <vt:lpstr>Arhivistka ADP pošlje navodila za pripravo gradiv</vt:lpstr>
      <vt:lpstr>Postopek predaje v ADP</vt:lpstr>
      <vt:lpstr>Postopek predaje v ADP</vt:lpstr>
      <vt:lpstr>Primer podatkovne objave v ADP</vt:lpstr>
      <vt:lpstr>Slovenska zabavna in narodnozabavna glasba, 2023: Pomeni popularne glasbe za različne generacije poslušalcev</vt:lpstr>
      <vt:lpstr>Slovenska zabavna in narodnozabavna glasba, 2023: Pomeni popularne glasbe za različne generacije poslušalcev</vt:lpstr>
      <vt:lpstr>Slovenska zabavna in narodnozabavna glasba, 2023: Pomeni popularne glasbe za različne generacije poslušalcev</vt:lpstr>
      <vt:lpstr>Slovenska zabavna in narodnozabavna glasba, 2023: Pomeni popularne glasbe za različne generacije poslušalcev</vt:lpstr>
      <vt:lpstr>Slovenska zabavna in narodnozabavna glasba, 2023: Pomeni popularne glasbe za različne generacije poslušalcev</vt:lpstr>
      <vt:lpstr>Primer podatkovne objave v ADP</vt:lpstr>
      <vt:lpstr>Podatkovna objava v katalogih </vt:lpstr>
      <vt:lpstr>Primer citata podatkovne objave v ADP</vt:lpstr>
      <vt:lpstr>Aktivnosti po objavi v ADP</vt:lpstr>
      <vt:lpstr>Repozitorij CLARIN.SI</vt:lpstr>
      <vt:lpstr>Smernice za oddajo podatkov v CLARIN.SI</vt:lpstr>
      <vt:lpstr>Navodila za vnos v CLARIN.SI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Tomas Bercic</dc:creator>
  <cp:lastModifiedBy>Zala</cp:lastModifiedBy>
  <cp:revision>59</cp:revision>
  <dcterms:created xsi:type="dcterms:W3CDTF">2023-09-11T08:00:44Z</dcterms:created>
  <dcterms:modified xsi:type="dcterms:W3CDTF">2025-01-21T13:05:08Z</dcterms:modified>
</cp:coreProperties>
</file>