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33"/>
  </p:notesMasterIdLst>
  <p:sldIdLst>
    <p:sldId id="352" r:id="rId4"/>
    <p:sldId id="341" r:id="rId5"/>
    <p:sldId id="343" r:id="rId6"/>
    <p:sldId id="257" r:id="rId7"/>
    <p:sldId id="344" r:id="rId8"/>
    <p:sldId id="347" r:id="rId9"/>
    <p:sldId id="346" r:id="rId10"/>
    <p:sldId id="345" r:id="rId11"/>
    <p:sldId id="340" r:id="rId12"/>
    <p:sldId id="339" r:id="rId13"/>
    <p:sldId id="342" r:id="rId14"/>
    <p:sldId id="348" r:id="rId15"/>
    <p:sldId id="349" r:id="rId16"/>
    <p:sldId id="259" r:id="rId17"/>
    <p:sldId id="260" r:id="rId18"/>
    <p:sldId id="262" r:id="rId19"/>
    <p:sldId id="264" r:id="rId20"/>
    <p:sldId id="263" r:id="rId21"/>
    <p:sldId id="261" r:id="rId22"/>
    <p:sldId id="265" r:id="rId23"/>
    <p:sldId id="266" r:id="rId24"/>
    <p:sldId id="269" r:id="rId25"/>
    <p:sldId id="270" r:id="rId26"/>
    <p:sldId id="351" r:id="rId27"/>
    <p:sldId id="271" r:id="rId28"/>
    <p:sldId id="273" r:id="rId29"/>
    <p:sldId id="274" r:id="rId30"/>
    <p:sldId id="315" r:id="rId31"/>
    <p:sldId id="316" r:id="rId32"/>
  </p:sldIdLst>
  <p:sldSz cx="12192000" cy="6858000"/>
  <p:notesSz cx="6858000" cy="9144000"/>
  <p:defaultTextStyle>
    <a:defPPr>
      <a:defRPr lang="en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922"/>
    <a:srgbClr val="E65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44"/>
    <p:restoredTop sz="96327"/>
  </p:normalViewPr>
  <p:slideViewPr>
    <p:cSldViewPr snapToGrid="0">
      <p:cViewPr varScale="1">
        <p:scale>
          <a:sx n="124" d="100"/>
          <a:sy n="124" d="100"/>
        </p:scale>
        <p:origin x="557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70F51A-B706-46B8-8192-44B59A30061E}" type="datetimeFigureOut">
              <a:rPr lang="sl-SI" smtClean="0"/>
              <a:t>21. 01. 2025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05645-A9D1-4259-9CD3-7ED73881914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11481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20D9C-FD15-2249-8594-6BB25664AFBC}" type="slidenum">
              <a:rPr kumimoji="0" lang="en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762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jpe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F9462-0C14-BC8C-97E0-B112B3BCC7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85924E-32EC-37B1-1525-AF64DB9CA0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9D05DB-4FB1-AC08-11A3-640AF4909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0C31B-85D2-2542-A6B8-475DAEBA9D2E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5385A-075C-D9D0-7B9B-48DAD528C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4437D-9F3F-3CBD-C464-B4E4C52E6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A132-6D39-2545-B131-F833A60B3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442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C7956-72EB-4966-62D6-E9639FE95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954CE5-94DA-B10D-4BC7-A817FD91A2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C7F22-E17F-C153-76D4-5B1E82DD2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0C31B-85D2-2542-A6B8-475DAEBA9D2E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31E43A-4B18-2099-130E-FDBF0E9EA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AAD94-A891-8A38-67E4-E3F8C976B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A132-6D39-2545-B131-F833A60B3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507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5E9E2C-566C-2B0E-E459-5C73106B2D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890853-CB40-5576-5CB5-6BA70D7317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31FAF9-AA4B-F45D-D474-1955365DF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0C31B-85D2-2542-A6B8-475DAEBA9D2E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3A3120-14EE-E37E-78BF-7C147DEDF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40A61-5399-3A84-9CC5-925D7F001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A132-6D39-2545-B131-F833A60B3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788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93015DE-0B6A-4359-812D-714F1AA5219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3FFA1B1-761E-455F-85C3-BD95F8B5C94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5CC7255-5AA2-4378-9CF9-ECFE96A6A1B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E5E055D-6D05-40EA-9F93-B544AFDE4082}" type="datetime1">
              <a:rPr lang="sl-SI"/>
              <a:pPr lvl="0"/>
              <a:t>21. 01. 2025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DCB3195-0FD7-4625-B013-8130A892C80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C114E7A-079C-40A3-A800-C5A99E3761A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D0A02BD-3EF9-49DB-AD0A-68D8D5506561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036369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E6CF85C-EEE3-47CC-8CBE-00AF9F96B6E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633A5AD-F352-44FD-AE74-7203961DF29D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A0850A0-FCA2-427A-B5AB-B7506D28CAF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DBE3943-9763-4A72-AC18-9601F43E0680}" type="datetime1">
              <a:rPr lang="sl-SI"/>
              <a:pPr lvl="0"/>
              <a:t>21. 01. 2025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19168F2-D441-4A66-A59A-000A363A653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D45D5C8-6F9D-47CA-AF36-9AF3DA75D40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A0EFE42-92AD-42D5-BE90-88AC7DBFDD23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8121977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FE54183-9CD4-4062-B57D-617AE26F4B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7067F894-40D7-43DB-9053-AA67169B86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037A99F-7EBA-4022-B4A8-AA7B721DE2C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18EF71D-2B66-4DE4-BE54-BFDB71FD4AB3}" type="datetime1">
              <a:rPr lang="sl-SI"/>
              <a:pPr lvl="0"/>
              <a:t>21. 01. 2025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A9F0F64-EBEF-4D8B-9E18-A7E9D88871E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A42EB3C-C4BE-44F2-AF12-0B20547AEF5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FF7150-F341-476F-AC6C-3B00EDCBCFC2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14889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ADFEF52-04EF-46E3-8445-9939C429C33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1FC91AD-32FC-4E39-837E-24B8763B3D3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C7448A1A-8B33-48C3-920D-DB46DCEB9749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F43985FA-45A7-4F58-8C56-2C493CFD92C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F9B99C9-D072-4BF9-90C3-BFE5BEB17D70}" type="datetime1">
              <a:rPr lang="sl-SI"/>
              <a:pPr lvl="0"/>
              <a:t>21. 01. 2025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CE8B6395-DC4D-40EB-8E08-9D084B6707F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88D154CE-84E4-47B3-ABB8-3188177D08C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65E26CE-CEB9-4DBC-BD39-BB279A1A0D60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46060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25580F-5ED2-4C33-B3B7-BF285CF7AC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3AB74DCE-081C-474C-9E6B-42E0A91B22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FCBE6D20-4742-46EF-9CBD-5375FC0ECFB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B4A401FE-13BF-41B6-A4A1-77B753582EB1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1DBE898F-EFB4-4D7F-B4E1-888032A6EBA1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F899EFC8-98F4-4772-8EDA-460387F043E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E68B20F-246A-43D6-B537-B7537966D313}" type="datetime1">
              <a:rPr lang="sl-SI"/>
              <a:pPr lvl="0"/>
              <a:t>21. 01. 2025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D9B19811-8415-49F3-9154-05A93D34F16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80426345-1C3E-49E5-85B5-78C46BFEB6E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CB4BDF0-9E83-47ED-B205-2E4AFA5B5A77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44877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89A1017-E92F-444E-A06B-4279CB0E5D6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5EC025A8-E2B2-4B86-83D0-AA7EC34394E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AB420C-E2E0-4EF2-85FC-58CC6CDF8E4A}" type="datetime1">
              <a:rPr lang="sl-SI"/>
              <a:pPr lvl="0"/>
              <a:t>21. 01. 2025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BAFB69F0-3D8B-4FDC-81AA-B64FFD1FF73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58ED3B58-444C-4FE7-8B4A-35D52C16871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29E6D11-F17D-4D9E-890C-C441F2E0F260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56203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EA0658B4-97DB-45BB-9817-05B1B0BABB7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C35104-CDBA-40FA-A4AE-0E23E626B30E}" type="datetime1">
              <a:rPr lang="sl-SI"/>
              <a:pPr lvl="0"/>
              <a:t>21. 01. 2025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8E4E4BA2-EB71-4FB7-91B8-E4219CD274A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1E1767CA-417E-4649-9B95-BE2E27816C9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0F83BA7-4006-4A92-965F-51F5FAD39B08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4284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FE992C-1B72-45AA-8F41-865405FDD4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1F67724-0150-42F1-A96C-80D97B037B1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DE07904A-61BD-4B3B-97CA-20307400394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A916CE77-74E0-4C5C-9F40-F10C0577B8E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DB63948-B7EA-473B-B8E0-5D0BA74970DB}" type="datetime1">
              <a:rPr lang="sl-SI"/>
              <a:pPr lvl="0"/>
              <a:t>21. 01. 2025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F0B17CCA-5C46-4953-B4D8-6CD7D022134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F738DC75-CDBF-45CC-9A14-F142839839B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D572751-0683-41E3-8EC9-C7F3342E4C87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96792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A475-245D-1555-66B3-B03DBAF49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C2BFB-2681-4F0C-01E7-D7067A419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8F853-35A8-791E-B7E0-8EE66A23F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0C31B-85D2-2542-A6B8-475DAEBA9D2E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DD525-F2F1-5BC2-D084-8A6C78983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EC280-BB1E-EDED-501B-A9AD186F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A132-6D39-2545-B131-F833A60B3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1350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E3247A-0C9E-49AC-B824-F80FB4FE1B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C1D222B3-ADB9-4ACD-819A-BD41309E623A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568388EF-2BCD-418C-83CB-44041CFC9CB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7215F192-2977-4E91-A69F-578EEA2D02C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5C8B4B9-5DC2-46DD-B6FB-42E15E682593}" type="datetime1">
              <a:rPr lang="sl-SI"/>
              <a:pPr lvl="0"/>
              <a:t>21. 01. 2025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455641E2-225B-4EEE-B460-60456FFEABD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2C9EFBD8-424F-468B-8A9B-9FD938A3387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BF8481C-9189-4038-86C9-B779C873B355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408771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686450-8FDB-4C58-A6C2-FE19DA0D5B3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BD1BB774-C9DD-477C-8C53-849B6ABD575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25EF94A-C79C-47DC-80C2-3B4C960842C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20D6EDD-130D-4ABB-BF5B-109C925EC4C7}" type="datetime1">
              <a:rPr lang="sl-SI"/>
              <a:pPr lvl="0"/>
              <a:t>21. 01. 2025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1F99A3A2-6A88-4E5C-B1EC-914E51EC29D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F524C7E-4E7A-4108-8731-99D5305A737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5DE3B24-1BB6-40FE-9B30-FD564B795AA8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909020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E3755000-2520-4BA9-8D93-D3E354E43D94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098FF454-37FA-46C2-9824-D845E464EE3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5980DAA-A8A8-48DC-A67F-4AFFD90D5DE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DF6EE2-C634-4FFE-92C3-B41739EBCD38}" type="datetime1">
              <a:rPr lang="sl-SI"/>
              <a:pPr lvl="0"/>
              <a:t>21. 01. 2025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D610F78-5FD8-4ECA-BE77-FBBC17FBDAA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F651D5A-E25A-4951-92D2-D0DD027F218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716E6A3-B88E-447E-A820-282CE1BD249A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612423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diapozitiv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93015DE-0B6A-4359-812D-714F1AA52190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543818" y="339529"/>
            <a:ext cx="9144000" cy="2054931"/>
          </a:xfrm>
        </p:spPr>
        <p:txBody>
          <a:bodyPr anchor="b" anchorCtr="0"/>
          <a:lstStyle>
            <a:lvl1pPr algn="l">
              <a:lnSpc>
                <a:spcPct val="100000"/>
              </a:lnSpc>
              <a:defRPr sz="6600"/>
            </a:lvl1pPr>
          </a:lstStyle>
          <a:p>
            <a:pPr lvl="0"/>
            <a:r>
              <a:rPr lang="sl-SI"/>
              <a:t>Naslov predavanja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3FFA1B1-761E-455F-85C3-BD95F8B5C941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543818" y="2580909"/>
            <a:ext cx="6541137" cy="946880"/>
          </a:xfrm>
        </p:spPr>
        <p:txBody>
          <a:bodyPr anchor="t" anchorCtr="0">
            <a:normAutofit/>
          </a:bodyPr>
          <a:lstStyle>
            <a:lvl1pPr marL="0" indent="0" algn="l" defTabSz="914400" rtl="0" eaLnBrk="1" latinLnBrk="0" hangingPunct="1">
              <a:buNone/>
              <a:defRPr lang="sl-SI" sz="28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sl-SI"/>
              <a:t>Podnaslov predavanja</a:t>
            </a:r>
          </a:p>
        </p:txBody>
      </p:sp>
      <p:pic>
        <p:nvPicPr>
          <p:cNvPr id="7" name="Picture 6" descr="A grey and black sign with a person in a circle&#10;&#10;Description automatically generated">
            <a:extLst>
              <a:ext uri="{FF2B5EF4-FFF2-40B4-BE49-F238E27FC236}">
                <a16:creationId xmlns:a16="http://schemas.microsoft.com/office/drawing/2014/main" id="{3A16BFCE-24A2-2E5B-74D7-23ED44FB3E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2811" y="5432430"/>
            <a:ext cx="1249752" cy="4324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D529B53-E4B7-DECD-B462-0CB8E3F12F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3818" y="3677441"/>
            <a:ext cx="6540500" cy="81438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lang="sl-SI" sz="20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sl-SI"/>
              <a:t>Ciljna publika in datum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E72EF10-3963-85CE-5D1B-6F762848E2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4512" y="4641481"/>
            <a:ext cx="11251247" cy="790944"/>
          </a:xfrm>
        </p:spPr>
        <p:txBody>
          <a:bodyPr>
            <a:normAutofit/>
          </a:bodyPr>
          <a:lstStyle>
            <a:lvl1pPr marL="0" indent="0">
              <a:buNone/>
              <a:defRPr lang="sl-SI" sz="20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sl-SI"/>
              <a:t>Avtor, ustanova</a:t>
            </a:r>
          </a:p>
        </p:txBody>
      </p:sp>
    </p:spTree>
    <p:extLst>
      <p:ext uri="{BB962C8B-B14F-4D97-AF65-F5344CB8AC3E}">
        <p14:creationId xmlns:p14="http://schemas.microsoft.com/office/powerpoint/2010/main" val="403099436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E6CF85C-EEE3-47CC-8CBE-00AF9F96B6E6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838202" y="1078860"/>
            <a:ext cx="11160000" cy="611828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633A5AD-F352-44FD-AE74-7203961DF29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2" y="1825626"/>
            <a:ext cx="11160000" cy="477329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1003926309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FE54183-9CD4-4062-B57D-617AE26F4B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7067F894-40D7-43DB-9053-AA67169B86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>
            <a:normAutofit/>
          </a:bodyPr>
          <a:lstStyle>
            <a:lvl1pPr marL="0" indent="0">
              <a:buNone/>
              <a:defRPr lang="sl-SI" sz="35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+mn-ea"/>
                <a:cs typeface="+mn-cs"/>
              </a:defRPr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7293688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ADFEF52-04EF-46E3-8445-9939C429C33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1FC91AD-32FC-4E39-837E-24B8763B3D3E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838203" y="1825626"/>
            <a:ext cx="5181603" cy="475043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Prva raven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C7448A1A-8B33-48C3-920D-DB46DCEB9749}"/>
              </a:ext>
            </a:extLst>
          </p:cNvPr>
          <p:cNvSpPr txBox="1">
            <a:spLocks noGrp="1"/>
          </p:cNvSpPr>
          <p:nvPr>
            <p:ph idx="2" hasCustomPrompt="1"/>
          </p:nvPr>
        </p:nvSpPr>
        <p:spPr>
          <a:xfrm>
            <a:off x="6172200" y="1825626"/>
            <a:ext cx="5181603" cy="475043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Prva raven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36209570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25580F-5ED2-4C33-B3B7-BF285CF7AC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1069159"/>
            <a:ext cx="11160000" cy="61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3AB74DCE-081C-474C-9E6B-42E0A91B22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59"/>
            <a:ext cx="5157782" cy="823911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FCBE6D20-4742-46EF-9CBD-5375FC0ECFB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40709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B4A401FE-13BF-41B6-A4A1-77B753582EB1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1DBE898F-EFB4-4D7F-B4E1-888032A6EBA1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40709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24585247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89A1017-E92F-444E-A06B-4279CB0E5D6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28056367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67B8208-6E30-08E6-A84C-C928FCEC8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38654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CF0DB-F305-6788-46B1-2A19346AD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011D71-0172-7ABC-0E4C-866C6303B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861183-BDBF-B90D-F67D-ACC272910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0C31B-85D2-2542-A6B8-475DAEBA9D2E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D0CD6-B75F-B946-CFDF-48B4AEB9C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43B64-AA5E-7774-4368-8587179C6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A132-6D39-2545-B131-F833A60B3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945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FE992C-1B72-45AA-8F41-865405FDD4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1322703"/>
            <a:ext cx="3932240" cy="1496697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1F67724-0150-42F1-A96C-80D97B037B1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541337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DE07904A-61BD-4B3B-97CA-20307400394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819400"/>
            <a:ext cx="3932240" cy="35814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2187299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E3247A-0C9E-49AC-B824-F80FB4FE1B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1325880"/>
            <a:ext cx="3932240" cy="14976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C1D222B3-ADB9-4ACD-819A-BD41309E623A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568388EF-2BCD-418C-83CB-44041CFC9CB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823480"/>
            <a:ext cx="3932240" cy="304550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642821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dnja prosojnic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10" descr="Slika, ki vsebuje besede risanje&#10;&#10;Opis je samodejno ustvarjen">
            <a:extLst>
              <a:ext uri="{FF2B5EF4-FFF2-40B4-BE49-F238E27FC236}">
                <a16:creationId xmlns:a16="http://schemas.microsoft.com/office/drawing/2014/main" id="{204ACE0E-3059-CDA9-50A5-856EF51D3B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3" r="22131"/>
          <a:stretch/>
        </p:blipFill>
        <p:spPr>
          <a:xfrm>
            <a:off x="5233087" y="0"/>
            <a:ext cx="6958914" cy="5184456"/>
          </a:xfrm>
          <a:prstGeom prst="rect">
            <a:avLst/>
          </a:prstGeom>
        </p:spPr>
      </p:pic>
      <p:pic>
        <p:nvPicPr>
          <p:cNvPr id="5" name="Slika 8">
            <a:extLst>
              <a:ext uri="{FF2B5EF4-FFF2-40B4-BE49-F238E27FC236}">
                <a16:creationId xmlns:a16="http://schemas.microsoft.com/office/drawing/2014/main" id="{513EDDCD-9F91-AAB2-F992-C44D2DF7571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562" y="5238369"/>
            <a:ext cx="10009549" cy="1114396"/>
          </a:xfrm>
          <a:prstGeom prst="rect">
            <a:avLst/>
          </a:prstGeom>
        </p:spPr>
      </p:pic>
      <p:pic>
        <p:nvPicPr>
          <p:cNvPr id="6" name="Slika 12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3E681E80-B028-61CB-1B4C-1C5F931804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2" y="706065"/>
            <a:ext cx="2468880" cy="713232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C973A8E9-ACF1-6902-26BE-51471E72CA3C}"/>
              </a:ext>
            </a:extLst>
          </p:cNvPr>
          <p:cNvSpPr txBox="1"/>
          <p:nvPr userDrawn="1"/>
        </p:nvSpPr>
        <p:spPr>
          <a:xfrm>
            <a:off x="395416" y="1637271"/>
            <a:ext cx="38614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50" b="1">
                <a:solidFill>
                  <a:schemeClr val="tx2">
                    <a:lumMod val="75000"/>
                  </a:schemeClr>
                </a:solidFill>
              </a:rPr>
              <a:t>Centralna tehniška knjižnica Univerze v Ljubljani</a:t>
            </a:r>
            <a:endParaRPr lang="sl-SI" sz="105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sl-SI" sz="1050" b="1" i="1">
                <a:solidFill>
                  <a:schemeClr val="tx2">
                    <a:lumMod val="75000"/>
                  </a:schemeClr>
                </a:solidFill>
              </a:rPr>
              <a:t>Central </a:t>
            </a:r>
            <a:r>
              <a:rPr lang="sl-SI" sz="1050" b="1" i="1" err="1">
                <a:solidFill>
                  <a:schemeClr val="tx2">
                    <a:lumMod val="75000"/>
                  </a:schemeClr>
                </a:solidFill>
              </a:rPr>
              <a:t>Technical</a:t>
            </a:r>
            <a:r>
              <a:rPr lang="sl-SI" sz="1050" b="1" i="1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sl-SI" sz="1050" b="1" i="1" err="1">
                <a:solidFill>
                  <a:schemeClr val="tx2">
                    <a:lumMod val="75000"/>
                  </a:schemeClr>
                </a:solidFill>
              </a:rPr>
              <a:t>Library</a:t>
            </a:r>
            <a:r>
              <a:rPr lang="sl-SI" sz="1050" b="1" i="1">
                <a:solidFill>
                  <a:schemeClr val="tx2">
                    <a:lumMod val="75000"/>
                  </a:schemeClr>
                </a:solidFill>
              </a:rPr>
              <a:t> at </a:t>
            </a:r>
            <a:r>
              <a:rPr lang="sl-SI" sz="1050" b="1" i="1" err="1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sl-SI" sz="1050" b="1" i="1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sl-SI" sz="1050" b="1" i="1" err="1">
                <a:solidFill>
                  <a:schemeClr val="tx2">
                    <a:lumMod val="75000"/>
                  </a:schemeClr>
                </a:solidFill>
              </a:rPr>
              <a:t>University</a:t>
            </a:r>
            <a:r>
              <a:rPr lang="sl-SI" sz="1050" b="1" i="1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sl-SI" sz="1050" b="1" i="1" err="1">
                <a:solidFill>
                  <a:schemeClr val="tx2">
                    <a:lumMod val="75000"/>
                  </a:schemeClr>
                </a:solidFill>
              </a:rPr>
              <a:t>of</a:t>
            </a:r>
            <a:r>
              <a:rPr lang="sl-SI" sz="1050" b="1" i="1">
                <a:solidFill>
                  <a:schemeClr val="tx2">
                    <a:lumMod val="75000"/>
                  </a:schemeClr>
                </a:solidFill>
              </a:rPr>
              <a:t> Ljubljana</a:t>
            </a:r>
            <a:endParaRPr lang="sl-SI" sz="105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sl-SI" sz="1050">
                <a:solidFill>
                  <a:schemeClr val="tx2">
                    <a:lumMod val="75000"/>
                  </a:schemeClr>
                </a:solidFill>
              </a:rPr>
              <a:t>Trg republike 3, SI-1000 Ljubljana</a:t>
            </a:r>
          </a:p>
          <a:p>
            <a:r>
              <a:rPr lang="sl-SI" sz="1050">
                <a:solidFill>
                  <a:schemeClr val="tx2">
                    <a:lumMod val="75000"/>
                  </a:schemeClr>
                </a:solidFill>
              </a:rPr>
              <a:t>Slovenija / </a:t>
            </a:r>
            <a:r>
              <a:rPr lang="sl-SI" sz="1050" i="1" err="1">
                <a:solidFill>
                  <a:schemeClr val="tx2">
                    <a:lumMod val="75000"/>
                  </a:schemeClr>
                </a:solidFill>
              </a:rPr>
              <a:t>Slovenia</a:t>
            </a:r>
            <a:endParaRPr lang="sl-SI" sz="105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C38B56F-8294-E718-0111-7E3FB3EC41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7525" y="3428999"/>
            <a:ext cx="3477420" cy="1809369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lang="sl-SI" altLang="sl-SI" sz="1200" b="0" dirty="0" smtClean="0"/>
            </a:lvl1pPr>
          </a:lstStyle>
          <a:p>
            <a:pPr lvl="0"/>
            <a:r>
              <a:rPr lang="sl-SI"/>
              <a:t>Ime in priimek</a:t>
            </a:r>
          </a:p>
          <a:p>
            <a:pPr lvl="0"/>
            <a:r>
              <a:rPr lang="sl-SI"/>
              <a:t>Ime in priimek</a:t>
            </a:r>
          </a:p>
          <a:p>
            <a:pPr lvl="0"/>
            <a:r>
              <a:rPr lang="sl-SI"/>
              <a:t>Ime in priimek</a:t>
            </a:r>
          </a:p>
          <a:p>
            <a:pPr lvl="0"/>
            <a:r>
              <a:rPr lang="sl-SI"/>
              <a:t>Ime in priimek</a:t>
            </a:r>
          </a:p>
          <a:p>
            <a:pPr lvl="0"/>
            <a:endParaRPr lang="sl-SI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5EFE4D1-F783-3D56-980B-3249A06B3E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732" y="3105531"/>
            <a:ext cx="3478213" cy="2965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sl-SI"/>
              <a:t>Zahvala:</a:t>
            </a:r>
          </a:p>
        </p:txBody>
      </p:sp>
    </p:spTree>
    <p:extLst>
      <p:ext uri="{BB962C8B-B14F-4D97-AF65-F5344CB8AC3E}">
        <p14:creationId xmlns:p14="http://schemas.microsoft.com/office/powerpoint/2010/main" val="28000820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686450-8FDB-4C58-A6C2-FE19DA0D5B3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BD1BB774-C9DD-477C-8C53-849B6ABD575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1864587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E3755000-2520-4BA9-8D93-D3E354E43D94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898" y="1112520"/>
            <a:ext cx="2628899" cy="5620702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098FF454-37FA-46C2-9824-D845E464EE3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1112520"/>
            <a:ext cx="7734296" cy="5620071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36881594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Ou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 hasCustomPrompt="1"/>
          </p:nvPr>
        </p:nvSpPr>
        <p:spPr>
          <a:xfrm>
            <a:off x="838200" y="3581400"/>
            <a:ext cx="10464800" cy="990600"/>
          </a:xfrm>
        </p:spPr>
        <p:txBody>
          <a:bodyPr lIns="0" tIns="36000" rIns="0" bIns="36000" anchor="b"/>
          <a:lstStyle>
            <a:lvl1pPr algn="l">
              <a:defRPr sz="6000"/>
            </a:lvl1pPr>
          </a:lstStyle>
          <a:p>
            <a:r>
              <a:rPr lang="en-GB" dirty="0" err="1"/>
              <a:t>Hvala</a:t>
            </a:r>
            <a:r>
              <a:rPr lang="en-GB" dirty="0"/>
              <a:t>!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 hasCustomPrompt="1"/>
          </p:nvPr>
        </p:nvSpPr>
        <p:spPr>
          <a:xfrm>
            <a:off x="838200" y="4736342"/>
            <a:ext cx="10464800" cy="596900"/>
          </a:xfrm>
        </p:spPr>
        <p:txBody>
          <a:bodyPr lIns="0" tIns="36000" rIns="0" bIns="3600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Podnaslov</a:t>
            </a:r>
            <a:endParaRPr lang="en-GB" dirty="0"/>
          </a:p>
        </p:txBody>
      </p:sp>
      <p:pic>
        <p:nvPicPr>
          <p:cNvPr id="8" name="Slik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1"/>
            <a:ext cx="12191996" cy="3417058"/>
          </a:xfrm>
          <a:prstGeom prst="rect">
            <a:avLst/>
          </a:prstGeom>
        </p:spPr>
      </p:pic>
      <p:sp>
        <p:nvSpPr>
          <p:cNvPr id="5" name="Pravokotnik 4"/>
          <p:cNvSpPr/>
          <p:nvPr userDrawn="1"/>
        </p:nvSpPr>
        <p:spPr>
          <a:xfrm>
            <a:off x="0" y="5497584"/>
            <a:ext cx="12192000" cy="1360416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oljeZBesedilom 9"/>
          <p:cNvSpPr txBox="1"/>
          <p:nvPr userDrawn="1"/>
        </p:nvSpPr>
        <p:spPr>
          <a:xfrm>
            <a:off x="6123296" y="5852969"/>
            <a:ext cx="5377649" cy="688256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Projekt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EuroCC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financira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Evropska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unija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Financiran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je s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sredstvi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Skupnega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podjetja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evropsko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visokozmogljivo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računalništvo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EuroHPC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JU)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Nemčije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Bolgarije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Avstrije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Hrvaške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Cipra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Češke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republike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Danske,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Estonije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Finske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Grčije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Madžarske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Irske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Italije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Litve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Latvije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Poljske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Portugalske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Romunije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Slovenije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Španije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Švedske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Francije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Nizozemske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Belgije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Luksemburga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Slovaške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Norveške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Turčije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Republike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Severne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Makedonije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Islandije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Črne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gore in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Srbije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okviru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sporazuma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dodelitvi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sredstev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št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101101903.</a:t>
            </a:r>
          </a:p>
        </p:txBody>
      </p:sp>
      <p:pic>
        <p:nvPicPr>
          <p:cNvPr id="9" name="Slika 5">
            <a:extLst>
              <a:ext uri="{FF2B5EF4-FFF2-40B4-BE49-F238E27FC236}">
                <a16:creationId xmlns:a16="http://schemas.microsoft.com/office/drawing/2014/main" id="{3C89FCBE-AE91-1C5D-EAF3-97B64E727F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04" y="5966535"/>
            <a:ext cx="651637" cy="442688"/>
          </a:xfrm>
          <a:prstGeom prst="rect">
            <a:avLst/>
          </a:prstGeom>
        </p:spPr>
      </p:pic>
      <p:pic>
        <p:nvPicPr>
          <p:cNvPr id="11" name="Slika 6">
            <a:extLst>
              <a:ext uri="{FF2B5EF4-FFF2-40B4-BE49-F238E27FC236}">
                <a16:creationId xmlns:a16="http://schemas.microsoft.com/office/drawing/2014/main" id="{B8AC9B5D-6CDF-85EE-6583-E509162C7B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789" y="5966535"/>
            <a:ext cx="1608794" cy="4426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89E5A5-A60E-9FEF-9798-ED7A04DF248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435" y="5991946"/>
            <a:ext cx="2147065" cy="39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528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D9157-FD54-1A99-5525-0A2A6B8F2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A7078-6934-C00E-4A50-EEAA937124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469C67-ADB7-8B9B-3AF1-06DBEF5904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0EE789-08CD-A54F-C2CC-1A00E27D7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0C31B-85D2-2542-A6B8-475DAEBA9D2E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2F0F32-0A2D-53BF-2973-9CA9D93BB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FEC06A-1015-3939-13F8-C939C057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A132-6D39-2545-B131-F833A60B3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108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5453A-D34F-A661-38E0-D4A64F534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43DD78-5612-7A7D-6344-B8B507306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D4320C-0702-3B41-900D-10C6218CC4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BBE08B-A99A-68FF-C5FE-2CCDFF3AB1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46A2E6-5B0E-4066-71DB-00B9103A3F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80F8F7-BC80-2656-42B9-C8A4606D6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0C31B-85D2-2542-A6B8-475DAEBA9D2E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C793BF-70C5-5CDB-ECF2-3A6AF573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63FDB-75EC-C333-AD4B-C72BB2302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A132-6D39-2545-B131-F833A60B3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983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FDBD9-5FDF-D81C-1DEF-D0CF9B45D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1C604C-B5DA-5694-0CB7-E73950348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0C31B-85D2-2542-A6B8-475DAEBA9D2E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4BB8C8-FBA1-9C2D-14AE-DC45D7019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DF523F-10D0-7E25-55A5-ABFB7251C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A132-6D39-2545-B131-F833A60B3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19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F7AEA5-53F5-83DE-64A0-F67DA7BD8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0C31B-85D2-2542-A6B8-475DAEBA9D2E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1A9F79-7DD0-4410-9B03-5BD6E8089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46BB7B-0EB7-5B8E-ADC3-F4C5114A2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A132-6D39-2545-B131-F833A60B3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11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C892A-CA18-1122-2C46-B56F2116B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97453-F0F7-A7F2-9ED6-41AAF3998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4D9C9D-08C8-26FC-F8FD-2F588FACDE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30DD0D-084F-B676-DF9F-C0DE203B8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0C31B-85D2-2542-A6B8-475DAEBA9D2E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BE29A1-6CB8-5BD4-9896-8480FBFA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D405F1-A11A-79CD-1546-1CE3F743D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A132-6D39-2545-B131-F833A60B3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900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5A1F6-03EB-6D2F-74AA-C598AC72A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A6CFC7-9026-CD3C-BFA2-0D02E1A401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EF5809-F1EE-D6A6-A67E-4F1C5F0985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A240E8-5913-C7A1-891E-D8460E13F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0C31B-85D2-2542-A6B8-475DAEBA9D2E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799680-873A-17C1-63F3-6C1E44EBA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F1041-FDA6-B283-837E-714A3E70C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A132-6D39-2545-B131-F833A60B3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008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023B43-FC3A-7B73-2170-884629C42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77665C-9E1D-0CAD-FAAF-1B5389AE29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AF743-4E33-8EEE-4630-7C0A791FF5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0C31B-85D2-2542-A6B8-475DAEBA9D2E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2F2F12-AB35-16AF-EA70-BFE090F37C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4E59D3-E002-F190-CBE0-8E82F27611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7A132-6D39-2545-B131-F833A60B3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86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C329FD34-FFB4-4621-9FA2-6D2C1E445D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2EC28FE4-624E-43B4-92B6-BA969C819F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6D58191-7847-47AC-B6C5-3DDDD0C2647F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l-SI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4D7A32EC-3369-4484-9134-60114E730D0D}" type="datetime1">
              <a:rPr lang="sl-SI"/>
              <a:pPr lvl="0"/>
              <a:t>21. 01. 2025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83C46E3-CBC0-4CAA-B156-80CAECE1297A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l-SI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5DBB5AC-5EC4-4EFF-9BCB-0ABBC65979D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l-SI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A48CAC56-222E-481C-88B5-B266649B0792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9982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sl-SI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sl-SI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C329FD34-FFB4-4621-9FA2-6D2C1E445D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1078860"/>
            <a:ext cx="11160000" cy="61182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/>
            <a:r>
              <a:rPr lang="sl-SI"/>
              <a:t>Naslov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2EC28FE4-624E-43B4-92B6-BA969C819F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1" y="1825626"/>
            <a:ext cx="11160000" cy="477329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33644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sl-SI" sz="4400" b="1" i="0" u="none" strike="noStrike" kern="1200" cap="none" spc="0" baseline="0" dirty="0">
          <a:solidFill>
            <a:srgbClr val="ED7D31"/>
          </a:solidFill>
          <a:uFillTx/>
          <a:latin typeface="Calibri"/>
          <a:ea typeface="+mn-ea"/>
          <a:cs typeface="Calibri" panose="020F0502020204030204" pitchFamily="34" charset="0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sl-SI" sz="2800" b="0" i="0" u="none" strike="noStrike" kern="1200" cap="none" spc="0" baseline="0" dirty="0">
          <a:solidFill>
            <a:srgbClr val="000000"/>
          </a:solidFill>
          <a:uFillTx/>
          <a:latin typeface="Calibri"/>
          <a:ea typeface="+mn-ea"/>
          <a:cs typeface="+mn-cs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2400" b="0" i="0" u="none" strike="noStrike" kern="1200" cap="none" spc="0" baseline="0" dirty="0">
          <a:solidFill>
            <a:srgbClr val="000000"/>
          </a:solidFill>
          <a:uFillTx/>
          <a:latin typeface="Calibri"/>
          <a:ea typeface="+mn-ea"/>
          <a:cs typeface="+mn-cs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Marko.drobnjak@arnes.si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mrezaznanja.si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dprtaznanost.si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hackathon.si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8B6E7-0B37-3DFE-FCF0-5D4F50A1FD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348" y="302459"/>
            <a:ext cx="9144000" cy="2054931"/>
          </a:xfrm>
        </p:spPr>
        <p:txBody>
          <a:bodyPr/>
          <a:lstStyle/>
          <a:p>
            <a:r>
              <a:rPr lang="pl-PL" sz="5400" dirty="0"/>
              <a:t>E-infrastruktura za znanost in superračunalniško omrežje</a:t>
            </a:r>
            <a:endParaRPr lang="sl-SI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A73BC4-5B0B-6979-87C4-1352BB7EA4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802" y="2543838"/>
            <a:ext cx="6541137" cy="946880"/>
          </a:xfrm>
        </p:spPr>
        <p:txBody>
          <a:bodyPr/>
          <a:lstStyle/>
          <a:p>
            <a:r>
              <a:rPr lang="sl-SI" dirty="0"/>
              <a:t>Arnes in odprta znanost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3710DB-A05F-2081-6422-BE11BBEBF3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3802" y="3199570"/>
            <a:ext cx="11251247" cy="192613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sl-SI" dirty="0"/>
              <a:t>Tomi DOLENC, Arnes</a:t>
            </a:r>
          </a:p>
          <a:p>
            <a:pPr>
              <a:spcBef>
                <a:spcPts val="0"/>
              </a:spcBef>
            </a:pPr>
            <a:r>
              <a:rPr lang="sl-SI" dirty="0"/>
              <a:t>Marko DROBNJAK, Arnes</a:t>
            </a:r>
          </a:p>
          <a:p>
            <a:pPr>
              <a:spcBef>
                <a:spcPts val="0"/>
              </a:spcBef>
            </a:pPr>
            <a:r>
              <a:rPr lang="sl-SI" dirty="0"/>
              <a:t>Damjan HARISCH, Arnes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DCCD5373-7207-4B98-B67D-6985A9A15FFE}"/>
              </a:ext>
            </a:extLst>
          </p:cNvPr>
          <p:cNvSpPr txBox="1"/>
          <p:nvPr/>
        </p:nvSpPr>
        <p:spPr>
          <a:xfrm>
            <a:off x="653802" y="4417819"/>
            <a:ext cx="8924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Ljubljana in </a:t>
            </a:r>
            <a:r>
              <a:rPr lang="sl-SI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online</a:t>
            </a:r>
            <a:r>
              <a:rPr lang="sl-SI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Centralna tehniška knjižnica Univerze v Ljubljani,</a:t>
            </a:r>
          </a:p>
          <a:p>
            <a:r>
              <a:rPr lang="sl-SI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Usposabljanje podatkovnih strokovnjakov, 14. – 17. 10. 2024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1E0A268E-ABEB-4B3D-B13E-8CB0A64CA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962230"/>
            <a:ext cx="676715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24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469530"/>
            <a:ext cx="10515600" cy="817418"/>
          </a:xfrm>
        </p:spPr>
        <p:txBody>
          <a:bodyPr>
            <a:normAutofit fontScale="90000"/>
          </a:bodyPr>
          <a:lstStyle/>
          <a:p>
            <a:pPr lvl="0"/>
            <a:r>
              <a:rPr lang="en-US" sz="5400" b="1" dirty="0" err="1">
                <a:solidFill>
                  <a:srgbClr val="F15922"/>
                </a:solidFill>
                <a:latin typeface="Chakra Petch" pitchFamily="2" charset="-34"/>
                <a:cs typeface="Chakra Petch" pitchFamily="2" charset="-34"/>
              </a:rPr>
              <a:t>Izgradnja</a:t>
            </a:r>
            <a:r>
              <a:rPr lang="en-US" sz="5400" b="1" dirty="0">
                <a:solidFill>
                  <a:srgbClr val="F15922"/>
                </a:solidFill>
                <a:latin typeface="Chakra Petch" pitchFamily="2" charset="-34"/>
                <a:cs typeface="Chakra Petch" pitchFamily="2" charset="-34"/>
              </a:rPr>
              <a:t> </a:t>
            </a:r>
            <a:r>
              <a:rPr lang="en-US" sz="5400" b="1" dirty="0" err="1">
                <a:solidFill>
                  <a:srgbClr val="F15922"/>
                </a:solidFill>
                <a:latin typeface="Chakra Petch" pitchFamily="2" charset="-34"/>
                <a:cs typeface="Chakra Petch" pitchFamily="2" charset="-34"/>
              </a:rPr>
              <a:t>novih</a:t>
            </a:r>
            <a:r>
              <a:rPr lang="en-US" sz="5400" b="1" dirty="0">
                <a:solidFill>
                  <a:srgbClr val="F15922"/>
                </a:solidFill>
                <a:latin typeface="Chakra Petch" pitchFamily="2" charset="-34"/>
                <a:cs typeface="Chakra Petch" pitchFamily="2" charset="-34"/>
              </a:rPr>
              <a:t> </a:t>
            </a:r>
            <a:r>
              <a:rPr lang="en-US" sz="5400" b="1" dirty="0" err="1">
                <a:solidFill>
                  <a:srgbClr val="F15922"/>
                </a:solidFill>
                <a:latin typeface="Chakra Petch" pitchFamily="2" charset="-34"/>
                <a:cs typeface="Chakra Petch" pitchFamily="2" charset="-34"/>
              </a:rPr>
              <a:t>Arnesovih</a:t>
            </a:r>
            <a:r>
              <a:rPr lang="sl-SI" sz="5400" b="1" dirty="0">
                <a:solidFill>
                  <a:srgbClr val="F15922"/>
                </a:solidFill>
                <a:latin typeface="Chakra Petch" pitchFamily="2" charset="-34"/>
                <a:cs typeface="Chakra Petch" pitchFamily="2" charset="-34"/>
              </a:rPr>
              <a:t> </a:t>
            </a:r>
            <a:r>
              <a:rPr lang="en-US" sz="5400" b="1" dirty="0" err="1">
                <a:solidFill>
                  <a:srgbClr val="F15922"/>
                </a:solidFill>
                <a:latin typeface="Chakra Petch" pitchFamily="2" charset="-34"/>
                <a:cs typeface="Chakra Petch" pitchFamily="2" charset="-34"/>
              </a:rPr>
              <a:t>podatkovnih</a:t>
            </a:r>
            <a:r>
              <a:rPr lang="en-US" sz="5400" b="1" dirty="0">
                <a:solidFill>
                  <a:srgbClr val="F15922"/>
                </a:solidFill>
                <a:latin typeface="Chakra Petch" pitchFamily="2" charset="-34"/>
                <a:cs typeface="Chakra Petch" pitchFamily="2" charset="-34"/>
              </a:rPr>
              <a:t> </a:t>
            </a:r>
            <a:r>
              <a:rPr lang="en-US" sz="5400" b="1" dirty="0" err="1">
                <a:solidFill>
                  <a:srgbClr val="F15922"/>
                </a:solidFill>
                <a:latin typeface="Chakra Petch" pitchFamily="2" charset="-34"/>
                <a:cs typeface="Chakra Petch" pitchFamily="2" charset="-34"/>
              </a:rPr>
              <a:t>centrov</a:t>
            </a:r>
            <a:endParaRPr lang="sl-SI" sz="5000" b="1" dirty="0">
              <a:solidFill>
                <a:srgbClr val="ED7D31"/>
              </a:solidFill>
              <a:latin typeface="Calibri"/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24D56B7-D1B7-4CCA-BF5C-3AC0A84F4FE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2377440"/>
            <a:ext cx="5312505" cy="4090779"/>
          </a:xfrm>
        </p:spPr>
        <p:txBody>
          <a:bodyPr>
            <a:normAutofit fontScale="92500"/>
          </a:bodyPr>
          <a:lstStyle/>
          <a:p>
            <a:pPr marL="825500" lvl="1" indent="-342900"/>
            <a:r>
              <a:rPr lang="sl-SI" sz="1900" dirty="0">
                <a:latin typeface="Ropa Sans" pitchFamily="2" charset="77"/>
              </a:rPr>
              <a:t>Akcijski načrt: trajna hramba</a:t>
            </a:r>
          </a:p>
          <a:p>
            <a:pPr marL="825500" lvl="1" indent="-342900"/>
            <a:r>
              <a:rPr lang="sl-SI" sz="1900" dirty="0">
                <a:latin typeface="Ropa Sans" pitchFamily="2" charset="77"/>
              </a:rPr>
              <a:t>Sofinancirata MVZI in </a:t>
            </a:r>
            <a:r>
              <a:rPr lang="sl-SI" sz="1900" dirty="0" err="1">
                <a:latin typeface="Ropa Sans" pitchFamily="2" charset="77"/>
              </a:rPr>
              <a:t>NextGenerationEU</a:t>
            </a:r>
            <a:r>
              <a:rPr lang="sl-SI" sz="1900" dirty="0">
                <a:latin typeface="Ropa Sans" pitchFamily="2" charset="77"/>
              </a:rPr>
              <a:t>.</a:t>
            </a:r>
          </a:p>
          <a:p>
            <a:pPr marL="825500" lvl="1" indent="-342900"/>
            <a:r>
              <a:rPr lang="sl-SI" sz="1900" dirty="0">
                <a:latin typeface="Ropa Sans" pitchFamily="2" charset="77"/>
              </a:rPr>
              <a:t>Dve ločeni potresni območji za najvišjo stopnjo varnosti</a:t>
            </a:r>
          </a:p>
          <a:p>
            <a:pPr marL="825500" lvl="1" indent="-342900"/>
            <a:r>
              <a:rPr lang="sl-SI" sz="1900" dirty="0">
                <a:latin typeface="Ropa Sans" pitchFamily="2" charset="77"/>
              </a:rPr>
              <a:t>Prvi center bo zgrajen do sredine leta 2026.</a:t>
            </a:r>
          </a:p>
          <a:p>
            <a:pPr marL="825500" lvl="1" indent="-342900"/>
            <a:r>
              <a:rPr lang="sl-SI" sz="1900" dirty="0">
                <a:latin typeface="Ropa Sans" pitchFamily="2" charset="77"/>
              </a:rPr>
              <a:t>Povezljivost od 100 </a:t>
            </a:r>
            <a:r>
              <a:rPr lang="sl-SI" sz="1900" dirty="0" err="1">
                <a:latin typeface="Ropa Sans" pitchFamily="2" charset="77"/>
              </a:rPr>
              <a:t>Gb</a:t>
            </a:r>
            <a:r>
              <a:rPr lang="sl-SI" sz="1900" dirty="0">
                <a:latin typeface="Ropa Sans" pitchFamily="2" charset="77"/>
              </a:rPr>
              <a:t>/s do 1 </a:t>
            </a:r>
            <a:r>
              <a:rPr lang="sl-SI" sz="1900" dirty="0" err="1">
                <a:latin typeface="Ropa Sans" pitchFamily="2" charset="77"/>
              </a:rPr>
              <a:t>Tb</a:t>
            </a:r>
            <a:r>
              <a:rPr lang="sl-SI" sz="1900" dirty="0">
                <a:latin typeface="Ropa Sans" pitchFamily="2" charset="77"/>
              </a:rPr>
              <a:t>/s, GEANT/</a:t>
            </a:r>
            <a:r>
              <a:rPr lang="sl-SI" sz="1900" dirty="0" err="1">
                <a:latin typeface="Ropa Sans" pitchFamily="2" charset="77"/>
              </a:rPr>
              <a:t>EuroHPC</a:t>
            </a:r>
            <a:r>
              <a:rPr lang="sl-SI" sz="1900" dirty="0">
                <a:latin typeface="Ropa Sans" pitchFamily="2" charset="77"/>
              </a:rPr>
              <a:t>; </a:t>
            </a:r>
          </a:p>
          <a:p>
            <a:pPr marL="1282700" lvl="2" indent="-342900"/>
            <a:r>
              <a:rPr lang="sl-SI" sz="1600" dirty="0">
                <a:latin typeface="Ropa Sans" pitchFamily="2" charset="77"/>
              </a:rPr>
              <a:t>Odporno na prekinitve povezav (zanke)</a:t>
            </a:r>
          </a:p>
          <a:p>
            <a:pPr marL="825500" lvl="1" indent="-342900"/>
            <a:r>
              <a:rPr lang="sl-SI" sz="1900" dirty="0">
                <a:latin typeface="Ropa Sans" pitchFamily="2" charset="77"/>
              </a:rPr>
              <a:t>Zračno in vodno hlajenje</a:t>
            </a:r>
          </a:p>
          <a:p>
            <a:pPr marL="825500" lvl="1" indent="-342900"/>
            <a:r>
              <a:rPr lang="sl-SI" sz="1900" dirty="0">
                <a:latin typeface="Ropa Sans" pitchFamily="2" charset="77"/>
              </a:rPr>
              <a:t>Neprekinjeno napajanje: lastna transformatorska postaja, agregat, UPS</a:t>
            </a:r>
          </a:p>
          <a:p>
            <a:pPr marL="825500" lvl="1" indent="-342900"/>
            <a:r>
              <a:rPr lang="sl-SI" sz="1900" dirty="0" err="1">
                <a:latin typeface="Ropa Sans" pitchFamily="2" charset="77"/>
              </a:rPr>
              <a:t>Tier</a:t>
            </a:r>
            <a:r>
              <a:rPr lang="sl-SI" sz="1900" dirty="0">
                <a:latin typeface="Ropa Sans" pitchFamily="2" charset="77"/>
              </a:rPr>
              <a:t> III jamstvo in 99,982% razpoložljivost</a:t>
            </a:r>
          </a:p>
          <a:p>
            <a:pPr marL="825500" lvl="1" indent="-342900"/>
            <a:r>
              <a:rPr lang="sl-SI" sz="1900" dirty="0">
                <a:latin typeface="Ropa Sans" pitchFamily="2" charset="77"/>
              </a:rPr>
              <a:t>Trajnostno delovanje: uporaba obnovljivih virov energije in zmanjšanje </a:t>
            </a:r>
            <a:r>
              <a:rPr lang="sl-SI" sz="1900" dirty="0" err="1">
                <a:latin typeface="Ropa Sans" pitchFamily="2" charset="77"/>
              </a:rPr>
              <a:t>ogljičnega</a:t>
            </a:r>
            <a:r>
              <a:rPr lang="sl-SI" sz="1900" dirty="0">
                <a:latin typeface="Ropa Sans" pitchFamily="2" charset="77"/>
              </a:rPr>
              <a:t> odtisa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98E41A-9CC5-4F9B-80F1-C94DD0CEF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082" y="2434947"/>
            <a:ext cx="5562809" cy="31168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1BBEDA-612F-49D7-9D40-5FFD5D8B9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0031" y="5847754"/>
            <a:ext cx="3109229" cy="5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95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469530"/>
            <a:ext cx="10515600" cy="817418"/>
          </a:xfrm>
        </p:spPr>
        <p:txBody>
          <a:bodyPr>
            <a:noAutofit/>
          </a:bodyPr>
          <a:lstStyle/>
          <a:p>
            <a:pPr lvl="0"/>
            <a:r>
              <a:rPr lang="sl-SI" sz="32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Koncentracija opreme, storitev, </a:t>
            </a:r>
            <a:r>
              <a:rPr lang="sl-SI" sz="3200" b="1" u="sng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podatkov</a:t>
            </a:r>
            <a:r>
              <a:rPr lang="sl-SI" sz="32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računske moči</a:t>
            </a:r>
            <a:endParaRPr lang="sl-SI" sz="2800" b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24D56B7-D1B7-4CCA-BF5C-3AC0A84F4FE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2392680"/>
            <a:ext cx="9037317" cy="4075539"/>
          </a:xfrm>
        </p:spPr>
        <p:txBody>
          <a:bodyPr>
            <a:normAutofit/>
          </a:bodyPr>
          <a:lstStyle/>
          <a:p>
            <a:pPr marL="825500" lvl="1" indent="-342900"/>
            <a:r>
              <a:rPr lang="sl-SI" dirty="0">
                <a:latin typeface="Ropa Sans" pitchFamily="2" charset="77"/>
                <a:cs typeface="Chakra Petch" pitchFamily="2" charset="-34"/>
              </a:rPr>
              <a:t>V centru bo postavljena oprema za dolgotrajno hrambo raziskovalnih podatkov JRO in univerz.</a:t>
            </a:r>
          </a:p>
          <a:p>
            <a:pPr marL="825500" lvl="1" indent="-342900"/>
            <a:r>
              <a:rPr lang="sl-SI" dirty="0">
                <a:latin typeface="Ropa Sans" pitchFamily="2" charset="77"/>
                <a:cs typeface="Chakra Petch" pitchFamily="2" charset="-34"/>
              </a:rPr>
              <a:t>V center bodo lahko JRO in univerze postavili svojo IKT-opremo (gostovanje).</a:t>
            </a:r>
          </a:p>
          <a:p>
            <a:pPr marL="1282700" lvl="2" indent="-342900"/>
            <a:r>
              <a:rPr lang="sl-SI" dirty="0">
                <a:latin typeface="Ropa Sans" pitchFamily="2" charset="77"/>
                <a:cs typeface="Chakra Petch" pitchFamily="2" charset="-34"/>
              </a:rPr>
              <a:t>Na voljo bo najem celotnih strežniških omar ali posameznih HU-enot.</a:t>
            </a:r>
          </a:p>
          <a:p>
            <a:pPr marL="1282700" lvl="2" indent="-342900"/>
            <a:r>
              <a:rPr lang="sl-SI" dirty="0">
                <a:latin typeface="Ropa Sans" pitchFamily="2" charset="77"/>
                <a:cs typeface="Chakra Petch" pitchFamily="2" charset="-34"/>
              </a:rPr>
              <a:t>Uporabniku prijazna infrastruktura in optimizacija stroškov.</a:t>
            </a:r>
          </a:p>
          <a:p>
            <a:pPr marL="1282700" lvl="2" indent="-342900"/>
            <a:r>
              <a:rPr lang="sl-SI" dirty="0">
                <a:latin typeface="Ropa Sans" pitchFamily="2" charset="77"/>
                <a:cs typeface="Chakra Petch" pitchFamily="2" charset="-34"/>
              </a:rPr>
              <a:t>Idealno za organizacije, ki želijo izkoristiti napredno infrastrukturo brez potrebe po lastni gradnji in vzdrževanju.</a:t>
            </a:r>
          </a:p>
          <a:p>
            <a:pPr marL="825500" lvl="1" indent="-342900"/>
            <a:r>
              <a:rPr lang="sl-SI" dirty="0">
                <a:latin typeface="Ropa Sans" pitchFamily="2" charset="77"/>
                <a:cs typeface="Chakra Petch" pitchFamily="2" charset="-34"/>
              </a:rPr>
              <a:t>Predviden prostor za novi superračunalnik.</a:t>
            </a:r>
          </a:p>
          <a:p>
            <a:pPr marL="825500" lvl="1" indent="-342900"/>
            <a:r>
              <a:rPr lang="sl-SI" dirty="0">
                <a:latin typeface="Ropa Sans" pitchFamily="2" charset="77"/>
                <a:cs typeface="Chakra Petch" pitchFamily="2" charset="-34"/>
              </a:rPr>
              <a:t>V centru bo imel Arnes opremo, ki zagotavlja storitve IKT v raziskovalni in izobraževalni sferi.</a:t>
            </a:r>
            <a:endParaRPr lang="sl-SI" sz="1900" dirty="0">
              <a:latin typeface="Rop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92277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469530"/>
            <a:ext cx="10515600" cy="817418"/>
          </a:xfrm>
        </p:spPr>
        <p:txBody>
          <a:bodyPr>
            <a:noAutofit/>
          </a:bodyPr>
          <a:lstStyle/>
          <a:p>
            <a:pPr lvl="0"/>
            <a:r>
              <a:rPr lang="sl-SI" sz="32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Razvoj: potrebe? Računamo na vas!</a:t>
            </a:r>
            <a:endParaRPr lang="sl-SI" sz="2800" b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24D56B7-D1B7-4CCA-BF5C-3AC0A84F4FE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2587951"/>
            <a:ext cx="9037317" cy="3880268"/>
          </a:xfrm>
        </p:spPr>
        <p:txBody>
          <a:bodyPr>
            <a:normAutofit fontScale="70000" lnSpcReduction="20000"/>
          </a:bodyPr>
          <a:lstStyle/>
          <a:p>
            <a:pPr marL="368300" lvl="0" indent="-342900">
              <a:buSzTx/>
              <a:buFont typeface="Arial" panose="020B0604020202020204" pitchFamily="34" charset="0"/>
              <a:buChar char="•"/>
            </a:pPr>
            <a:r>
              <a:rPr lang="sl-SI" sz="2200" b="1" dirty="0" err="1">
                <a:solidFill>
                  <a:schemeClr val="accent2"/>
                </a:solidFill>
                <a:latin typeface="Trebuchet MS" panose="020B0603020202020204" pitchFamily="34" charset="0"/>
                <a:ea typeface="+mn-ea"/>
                <a:cs typeface="Chakra Petch" pitchFamily="2" charset="-34"/>
              </a:rPr>
              <a:t>Repozitoriji</a:t>
            </a:r>
            <a:r>
              <a:rPr lang="sl-SI" sz="2200" b="1" dirty="0">
                <a:solidFill>
                  <a:schemeClr val="accent2"/>
                </a:solidFill>
                <a:latin typeface="Trebuchet MS" panose="020B0603020202020204" pitchFamily="34" charset="0"/>
                <a:ea typeface="+mn-ea"/>
                <a:cs typeface="Chakra Petch" pitchFamily="2" charset="-34"/>
              </a:rPr>
              <a:t> in arhiviranje podatkov (</a:t>
            </a:r>
            <a:r>
              <a:rPr lang="sl-SI" sz="2200" b="1" dirty="0" err="1">
                <a:solidFill>
                  <a:schemeClr val="accent2"/>
                </a:solidFill>
                <a:latin typeface="Trebuchet MS" panose="020B0603020202020204" pitchFamily="34" charset="0"/>
                <a:ea typeface="+mn-ea"/>
                <a:cs typeface="Chakra Petch" pitchFamily="2" charset="-34"/>
              </a:rPr>
              <a:t>cold</a:t>
            </a:r>
            <a:r>
              <a:rPr lang="sl-SI" sz="2200" b="1" dirty="0">
                <a:solidFill>
                  <a:schemeClr val="accent2"/>
                </a:solidFill>
                <a:latin typeface="Trebuchet MS" panose="020B0603020202020204" pitchFamily="34" charset="0"/>
                <a:ea typeface="+mn-ea"/>
                <a:cs typeface="Chakra Petch" pitchFamily="2" charset="-34"/>
              </a:rPr>
              <a:t> </a:t>
            </a:r>
            <a:r>
              <a:rPr lang="sl-SI" sz="2200" b="1" dirty="0" err="1">
                <a:solidFill>
                  <a:schemeClr val="accent2"/>
                </a:solidFill>
                <a:latin typeface="Trebuchet MS" panose="020B0603020202020204" pitchFamily="34" charset="0"/>
                <a:ea typeface="+mn-ea"/>
                <a:cs typeface="Chakra Petch" pitchFamily="2" charset="-34"/>
              </a:rPr>
              <a:t>storage</a:t>
            </a:r>
            <a:r>
              <a:rPr lang="sl-SI" sz="2200" b="1" dirty="0">
                <a:solidFill>
                  <a:schemeClr val="accent2"/>
                </a:solidFill>
                <a:latin typeface="Trebuchet MS" panose="020B0603020202020204" pitchFamily="34" charset="0"/>
                <a:ea typeface="+mn-ea"/>
                <a:cs typeface="Chakra Petch" pitchFamily="2" charset="-34"/>
              </a:rPr>
              <a:t>) </a:t>
            </a:r>
          </a:p>
          <a:p>
            <a:pPr lvl="1">
              <a:buSzTx/>
              <a:buFont typeface="Arial" panose="020B0604020202020204" pitchFamily="34" charset="0"/>
              <a:buChar char="•"/>
            </a:pPr>
            <a:r>
              <a:rPr lang="sl-SI" sz="2600" dirty="0" err="1">
                <a:solidFill>
                  <a:prstClr val="black"/>
                </a:solidFill>
                <a:latin typeface="Ropa Sans" pitchFamily="2" charset="77"/>
                <a:ea typeface="+mn-ea"/>
                <a:cs typeface="+mn-cs"/>
              </a:rPr>
              <a:t>Repozitoriji</a:t>
            </a:r>
            <a:r>
              <a:rPr lang="sl-SI" sz="2600" dirty="0">
                <a:solidFill>
                  <a:prstClr val="black"/>
                </a:solidFill>
                <a:latin typeface="Ropa Sans" pitchFamily="2" charset="77"/>
                <a:ea typeface="+mn-ea"/>
                <a:cs typeface="+mn-cs"/>
              </a:rPr>
              <a:t>?</a:t>
            </a:r>
          </a:p>
          <a:p>
            <a:pPr lvl="1">
              <a:buSzTx/>
              <a:buFont typeface="Arial" panose="020B0604020202020204" pitchFamily="34" charset="0"/>
              <a:buChar char="•"/>
            </a:pPr>
            <a:r>
              <a:rPr lang="sl-SI" sz="2600" dirty="0">
                <a:solidFill>
                  <a:prstClr val="black"/>
                </a:solidFill>
                <a:latin typeface="Ropa Sans" pitchFamily="2" charset="77"/>
                <a:ea typeface="+mn-ea"/>
                <a:cs typeface="+mn-cs"/>
              </a:rPr>
              <a:t>Arhiviranje večje količine podatkov?</a:t>
            </a:r>
          </a:p>
          <a:p>
            <a:pPr lvl="1">
              <a:buSzTx/>
              <a:buFont typeface="Arial" panose="020B0604020202020204" pitchFamily="34" charset="0"/>
              <a:buChar char="•"/>
            </a:pPr>
            <a:r>
              <a:rPr lang="sl-SI" sz="2600" dirty="0">
                <a:solidFill>
                  <a:schemeClr val="accent3"/>
                </a:solidFill>
                <a:latin typeface="Ropa Sans" pitchFamily="2" charset="77"/>
                <a:ea typeface="+mn-ea"/>
                <a:cs typeface="+mn-cs"/>
              </a:rPr>
              <a:t>Kakšne so potrebe, primeri rabe, obseg?</a:t>
            </a:r>
          </a:p>
          <a:p>
            <a:pPr marL="368300" lvl="0" indent="-342900">
              <a:buSzTx/>
              <a:buFont typeface="Arial" panose="020B0604020202020204" pitchFamily="34" charset="0"/>
              <a:buChar char="•"/>
            </a:pPr>
            <a:r>
              <a:rPr lang="sl-SI" sz="2900" b="1" dirty="0">
                <a:solidFill>
                  <a:schemeClr val="accent2"/>
                </a:solidFill>
                <a:latin typeface="Chakra Petch" pitchFamily="2" charset="-34"/>
                <a:ea typeface="+mn-ea"/>
                <a:cs typeface="Chakra Petch" pitchFamily="2" charset="-34"/>
              </a:rPr>
              <a:t>Arnes Mapa </a:t>
            </a:r>
          </a:p>
          <a:p>
            <a:pPr lvl="1">
              <a:buSzTx/>
              <a:buFont typeface="Arial" panose="020B0604020202020204" pitchFamily="34" charset="0"/>
              <a:buChar char="•"/>
            </a:pPr>
            <a:r>
              <a:rPr lang="sl-SI" sz="2600" dirty="0">
                <a:solidFill>
                  <a:prstClr val="black"/>
                </a:solidFill>
                <a:latin typeface="Ropa Sans" pitchFamily="2" charset="77"/>
                <a:ea typeface="+mn-ea"/>
                <a:cs typeface="+mn-cs"/>
              </a:rPr>
              <a:t>„</a:t>
            </a:r>
            <a:r>
              <a:rPr lang="sl-SI" sz="2600" dirty="0" err="1">
                <a:solidFill>
                  <a:prstClr val="black"/>
                </a:solidFill>
                <a:latin typeface="Ropa Sans" pitchFamily="2" charset="77"/>
                <a:ea typeface="+mn-ea"/>
                <a:cs typeface="+mn-cs"/>
              </a:rPr>
              <a:t>Nextcloud</a:t>
            </a:r>
            <a:r>
              <a:rPr lang="sl-SI" sz="2600" dirty="0">
                <a:solidFill>
                  <a:prstClr val="black"/>
                </a:solidFill>
                <a:latin typeface="Ropa Sans" pitchFamily="2" charset="77"/>
                <a:ea typeface="+mn-ea"/>
                <a:cs typeface="+mn-cs"/>
              </a:rPr>
              <a:t>“ storitev</a:t>
            </a:r>
          </a:p>
          <a:p>
            <a:pPr lvl="1">
              <a:buSzTx/>
              <a:buFont typeface="Arial" panose="020B0604020202020204" pitchFamily="34" charset="0"/>
              <a:buChar char="•"/>
            </a:pPr>
            <a:r>
              <a:rPr lang="sl-SI" sz="2600" dirty="0">
                <a:solidFill>
                  <a:schemeClr val="accent3"/>
                </a:solidFill>
                <a:ea typeface="+mn-ea"/>
                <a:cs typeface="+mn-cs"/>
              </a:rPr>
              <a:t>Kakšne so potrebe, primeri rabe, obseg?</a:t>
            </a:r>
          </a:p>
          <a:p>
            <a:pPr marL="368300" lvl="0" indent="-342900">
              <a:buSzTx/>
              <a:buFont typeface="Arial" panose="020B0604020202020204" pitchFamily="34" charset="0"/>
              <a:buChar char="•"/>
            </a:pPr>
            <a:r>
              <a:rPr lang="sl-SI" sz="2900" b="1" dirty="0">
                <a:solidFill>
                  <a:schemeClr val="accent2"/>
                </a:solidFill>
                <a:latin typeface="Chakra Petch" pitchFamily="2" charset="-34"/>
                <a:cs typeface="Chakra Petch" pitchFamily="2" charset="-34"/>
              </a:rPr>
              <a:t>GPU as a </a:t>
            </a:r>
            <a:r>
              <a:rPr lang="sl-SI" sz="2900" b="1" dirty="0" err="1">
                <a:solidFill>
                  <a:schemeClr val="accent2"/>
                </a:solidFill>
                <a:latin typeface="Chakra Petch" pitchFamily="2" charset="-34"/>
                <a:cs typeface="Chakra Petch" pitchFamily="2" charset="-34"/>
              </a:rPr>
              <a:t>Service</a:t>
            </a:r>
            <a:r>
              <a:rPr lang="sl-SI" sz="2900" b="1" dirty="0">
                <a:solidFill>
                  <a:schemeClr val="accent2"/>
                </a:solidFill>
                <a:latin typeface="Chakra Petch" pitchFamily="2" charset="-34"/>
                <a:cs typeface="Chakra Petch" pitchFamily="2" charset="-34"/>
              </a:rPr>
              <a:t> </a:t>
            </a:r>
          </a:p>
          <a:p>
            <a:pPr lvl="1">
              <a:buSzTx/>
            </a:pPr>
            <a:r>
              <a:rPr lang="sl-SI" sz="2600" dirty="0">
                <a:solidFill>
                  <a:prstClr val="black"/>
                </a:solidFill>
                <a:latin typeface="Ropa Sans" pitchFamily="2" charset="77"/>
              </a:rPr>
              <a:t>Izven gruče HPC, spletni vmesnik, </a:t>
            </a:r>
            <a:r>
              <a:rPr lang="sl-SI" sz="2600" dirty="0" err="1">
                <a:solidFill>
                  <a:prstClr val="black"/>
                </a:solidFill>
                <a:latin typeface="Ropa Sans" pitchFamily="2" charset="77"/>
              </a:rPr>
              <a:t>Jupyter</a:t>
            </a:r>
            <a:r>
              <a:rPr lang="sl-SI" sz="2600" dirty="0">
                <a:solidFill>
                  <a:prstClr val="black"/>
                </a:solidFill>
                <a:latin typeface="Ropa Sans" pitchFamily="2" charset="77"/>
              </a:rPr>
              <a:t>?</a:t>
            </a:r>
          </a:p>
          <a:p>
            <a:pPr lvl="1">
              <a:buSzTx/>
            </a:pPr>
            <a:r>
              <a:rPr lang="sl-SI" sz="2600" dirty="0">
                <a:solidFill>
                  <a:schemeClr val="accent3"/>
                </a:solidFill>
                <a:ea typeface="+mn-ea"/>
                <a:cs typeface="+mn-cs"/>
              </a:rPr>
              <a:t>Kakšne so potrebe, primeri rabe, obseg?</a:t>
            </a:r>
          </a:p>
          <a:p>
            <a:pPr marL="368300" lvl="0" indent="-342900">
              <a:buSzTx/>
              <a:buFont typeface="Arial" panose="020B0604020202020204" pitchFamily="34" charset="0"/>
              <a:buChar char="•"/>
            </a:pPr>
            <a:r>
              <a:rPr lang="sl-SI" sz="2900" b="1" dirty="0">
                <a:solidFill>
                  <a:schemeClr val="accent2"/>
                </a:solidFill>
                <a:latin typeface="Chakra Petch" pitchFamily="2" charset="-34"/>
                <a:ea typeface="+mn-ea"/>
                <a:cs typeface="Chakra Petch" pitchFamily="2" charset="-34"/>
              </a:rPr>
              <a:t>Snemanje predavanj</a:t>
            </a:r>
          </a:p>
          <a:p>
            <a:pPr marL="939800" lvl="1" indent="-457200">
              <a:buSzTx/>
            </a:pPr>
            <a:r>
              <a:rPr lang="sl-SI" sz="2600" dirty="0">
                <a:solidFill>
                  <a:prstClr val="black"/>
                </a:solidFill>
                <a:latin typeface="Ropa Sans" pitchFamily="2" charset="77"/>
                <a:ea typeface="+mn-ea"/>
                <a:cs typeface="+mn-cs"/>
              </a:rPr>
              <a:t>Testiramo sistem za avtomatizacijo snemanja predavanj</a:t>
            </a:r>
          </a:p>
          <a:p>
            <a:pPr marL="939800" lvl="1" indent="-457200">
              <a:buSzTx/>
            </a:pPr>
            <a:r>
              <a:rPr lang="sl-SI" sz="2600" dirty="0">
                <a:solidFill>
                  <a:prstClr val="black"/>
                </a:solidFill>
                <a:latin typeface="Ropa Sans" pitchFamily="2" charset="77"/>
                <a:ea typeface="+mn-ea"/>
                <a:cs typeface="+mn-cs"/>
              </a:rPr>
              <a:t>Vzpostavljamo studio za snemanje</a:t>
            </a:r>
          </a:p>
          <a:p>
            <a:pPr marL="939800" lvl="1" indent="-457200">
              <a:buSzTx/>
            </a:pPr>
            <a:r>
              <a:rPr lang="sl-SI" sz="2600" dirty="0">
                <a:solidFill>
                  <a:schemeClr val="accent3"/>
                </a:solidFill>
                <a:latin typeface="Ropa Sans" pitchFamily="2" charset="77"/>
                <a:ea typeface="+mn-ea"/>
                <a:cs typeface="+mn-cs"/>
              </a:rPr>
              <a:t>zanima nas vaš interes?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7AB62F-97F2-420B-ACAF-A04743200161}"/>
              </a:ext>
            </a:extLst>
          </p:cNvPr>
          <p:cNvSpPr/>
          <p:nvPr/>
        </p:nvSpPr>
        <p:spPr>
          <a:xfrm>
            <a:off x="7677775" y="3558540"/>
            <a:ext cx="3676022" cy="1550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sl-SI" sz="2400" b="1" dirty="0">
                <a:solidFill>
                  <a:srgbClr val="F159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Kontaktirajte nas:</a:t>
            </a:r>
            <a:br>
              <a:rPr lang="sl-SI" sz="2400" b="1" dirty="0">
                <a:solidFill>
                  <a:srgbClr val="F159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400" b="1" dirty="0">
                <a:solidFill>
                  <a:srgbClr val="F159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>
                <a:solidFill>
                  <a:srgbClr val="E65A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marko.drobnjak@arnes.si</a:t>
            </a:r>
            <a:endParaRPr lang="sl-SI" sz="2400" dirty="0">
              <a:solidFill>
                <a:srgbClr val="E65A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1592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683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1704422"/>
            <a:ext cx="10515600" cy="817418"/>
          </a:xfrm>
        </p:spPr>
        <p:txBody>
          <a:bodyPr>
            <a:noAutofit/>
          </a:bodyPr>
          <a:lstStyle/>
          <a:p>
            <a:pPr lvl="0"/>
            <a:r>
              <a:rPr lang="sl-SI" sz="3600" b="1" dirty="0">
                <a:solidFill>
                  <a:srgbClr val="ED7D31"/>
                </a:solidFill>
                <a:latin typeface="Calibri"/>
              </a:rPr>
              <a:t>Pridružite se nam na Mreži znanja</a:t>
            </a:r>
            <a:br>
              <a:rPr lang="sl-SI" sz="3600" b="1" dirty="0">
                <a:solidFill>
                  <a:srgbClr val="ED7D31"/>
                </a:solidFill>
                <a:latin typeface="Calibri"/>
              </a:rPr>
            </a:br>
            <a:r>
              <a:rPr lang="sl-SI" sz="3600" b="1" dirty="0">
                <a:solidFill>
                  <a:srgbClr val="ED7D31"/>
                </a:solidFill>
                <a:latin typeface="Calibri"/>
              </a:rPr>
              <a:t>3.-5. 12., Ljubljana, </a:t>
            </a:r>
            <a:r>
              <a:rPr lang="sl-SI" sz="3600" b="1" dirty="0" err="1">
                <a:solidFill>
                  <a:srgbClr val="ED7D31"/>
                </a:solidFill>
                <a:latin typeface="Calibri"/>
              </a:rPr>
              <a:t>Mons</a:t>
            </a:r>
            <a:endParaRPr lang="sl-SI" sz="3600" b="1" dirty="0">
              <a:solidFill>
                <a:srgbClr val="ED7D31"/>
              </a:solidFill>
              <a:latin typeface="Calibri"/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24D56B7-D1B7-4CCA-BF5C-3AC0A84F4FE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2" y="3166074"/>
            <a:ext cx="5029197" cy="3470946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Tx/>
              <a:buNone/>
            </a:pPr>
            <a:r>
              <a:rPr lang="sl-SI" sz="1300" b="1" dirty="0">
                <a:solidFill>
                  <a:prstClr val="black"/>
                </a:solidFill>
                <a:latin typeface="Ropa Sans"/>
                <a:ea typeface="+mn-ea"/>
                <a:cs typeface="+mn-cs"/>
              </a:rPr>
              <a:t>Prvi dan: mednarodno</a:t>
            </a:r>
            <a:r>
              <a:rPr lang="sl-SI" sz="1300" dirty="0">
                <a:solidFill>
                  <a:prstClr val="black"/>
                </a:solidFill>
                <a:latin typeface="Ropa Sans"/>
                <a:ea typeface="+mn-ea"/>
                <a:cs typeface="+mn-cs"/>
              </a:rPr>
              <a:t>, z uglednimi gosti iz EOSC </a:t>
            </a:r>
            <a:r>
              <a:rPr lang="sl-SI" sz="1300" dirty="0" err="1">
                <a:solidFill>
                  <a:prstClr val="black"/>
                </a:solidFill>
                <a:latin typeface="Ropa Sans"/>
                <a:ea typeface="+mn-ea"/>
                <a:cs typeface="+mn-cs"/>
              </a:rPr>
              <a:t>Association</a:t>
            </a:r>
            <a:r>
              <a:rPr lang="sl-SI" sz="1300" dirty="0">
                <a:solidFill>
                  <a:prstClr val="black"/>
                </a:solidFill>
                <a:latin typeface="Ropa Sans"/>
                <a:ea typeface="+mn-ea"/>
                <a:cs typeface="+mn-cs"/>
              </a:rPr>
              <a:t>, Evropske komisije, MVZI, EU ter strokovnjaki s področja odprte znanosti, infrastrukture in vrednotenja znanosti.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Tx/>
              <a:buNone/>
            </a:pPr>
            <a:br>
              <a:rPr lang="sl-SI" sz="1300" dirty="0">
                <a:solidFill>
                  <a:prstClr val="black"/>
                </a:solidFill>
                <a:latin typeface="Ropa Sans"/>
                <a:ea typeface="+mn-ea"/>
                <a:cs typeface="+mn-cs"/>
              </a:rPr>
            </a:br>
            <a:r>
              <a:rPr lang="sl-SI" sz="1300" dirty="0">
                <a:solidFill>
                  <a:prstClr val="black"/>
                </a:solidFill>
                <a:latin typeface="Ropa Sans"/>
                <a:ea typeface="+mn-ea"/>
                <a:cs typeface="+mn-cs"/>
              </a:rPr>
              <a:t>Teme razprav: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SzTx/>
              <a:buFont typeface="Arial" panose="020B0604020202020204" pitchFamily="34" charset="0"/>
              <a:buChar char="•"/>
            </a:pPr>
            <a:r>
              <a:rPr lang="sl-SI" sz="1300" dirty="0">
                <a:solidFill>
                  <a:prstClr val="black"/>
                </a:solidFill>
                <a:latin typeface="Ropa Sans"/>
                <a:ea typeface="+mn-ea"/>
                <a:cs typeface="+mn-cs"/>
              </a:rPr>
              <a:t>vozlišče EOSC </a:t>
            </a:r>
            <a:r>
              <a:rPr lang="sl-SI" sz="1300" dirty="0" err="1">
                <a:solidFill>
                  <a:prstClr val="black"/>
                </a:solidFill>
                <a:latin typeface="Ropa Sans"/>
                <a:ea typeface="+mn-ea"/>
                <a:cs typeface="+mn-cs"/>
              </a:rPr>
              <a:t>Node</a:t>
            </a:r>
            <a:r>
              <a:rPr lang="sl-SI" sz="1300" dirty="0">
                <a:solidFill>
                  <a:prstClr val="black"/>
                </a:solidFill>
                <a:latin typeface="Ropa Sans"/>
                <a:ea typeface="+mn-ea"/>
                <a:cs typeface="+mn-cs"/>
              </a:rPr>
              <a:t>,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SzTx/>
              <a:buFont typeface="Arial" panose="020B0604020202020204" pitchFamily="34" charset="0"/>
              <a:buChar char="•"/>
            </a:pPr>
            <a:r>
              <a:rPr lang="sl-SI" sz="1300" dirty="0">
                <a:solidFill>
                  <a:prstClr val="black"/>
                </a:solidFill>
                <a:latin typeface="Ropa Sans"/>
                <a:ea typeface="+mn-ea"/>
                <a:cs typeface="+mn-cs"/>
              </a:rPr>
              <a:t>servisi za odprto znanost,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SzTx/>
              <a:buFont typeface="Arial" panose="020B0604020202020204" pitchFamily="34" charset="0"/>
              <a:buChar char="•"/>
            </a:pPr>
            <a:r>
              <a:rPr lang="sl-SI" sz="1300" dirty="0">
                <a:solidFill>
                  <a:prstClr val="black"/>
                </a:solidFill>
                <a:latin typeface="Ropa Sans"/>
                <a:ea typeface="+mn-ea"/>
                <a:cs typeface="+mn-cs"/>
              </a:rPr>
              <a:t>infrastruktura in </a:t>
            </a:r>
            <a:r>
              <a:rPr lang="sl-SI" sz="1300" dirty="0" err="1">
                <a:solidFill>
                  <a:prstClr val="black"/>
                </a:solidFill>
                <a:latin typeface="Ropa Sans"/>
                <a:ea typeface="+mn-ea"/>
                <a:cs typeface="+mn-cs"/>
              </a:rPr>
              <a:t>repozitoriji</a:t>
            </a:r>
            <a:r>
              <a:rPr lang="sl-SI" sz="1300" dirty="0">
                <a:solidFill>
                  <a:prstClr val="black"/>
                </a:solidFill>
                <a:latin typeface="Ropa Sans"/>
                <a:ea typeface="+mn-ea"/>
                <a:cs typeface="+mn-cs"/>
              </a:rPr>
              <a:t> za odprto znanost,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SzTx/>
              <a:buFont typeface="Arial" panose="020B0604020202020204" pitchFamily="34" charset="0"/>
              <a:buChar char="•"/>
            </a:pPr>
            <a:r>
              <a:rPr lang="sl-SI" sz="1300" dirty="0">
                <a:solidFill>
                  <a:prstClr val="black"/>
                </a:solidFill>
                <a:latin typeface="Ropa Sans"/>
                <a:ea typeface="+mn-ea"/>
                <a:cs typeface="+mn-cs"/>
              </a:rPr>
              <a:t>regulative na temo raziskovalnih podatkov in umetne inteligence z družbeno-pravnimi aspekti,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SzTx/>
              <a:buFont typeface="Arial" panose="020B0604020202020204" pitchFamily="34" charset="0"/>
              <a:buChar char="•"/>
            </a:pPr>
            <a:r>
              <a:rPr lang="sl-SI" sz="1300" dirty="0">
                <a:solidFill>
                  <a:prstClr val="black"/>
                </a:solidFill>
                <a:latin typeface="Ropa Sans"/>
                <a:ea typeface="+mn-ea"/>
                <a:cs typeface="+mn-cs"/>
              </a:rPr>
              <a:t>modele odprtega dostopa ter Open </a:t>
            </a:r>
            <a:r>
              <a:rPr lang="sl-SI" sz="1300" dirty="0" err="1">
                <a:solidFill>
                  <a:prstClr val="black"/>
                </a:solidFill>
                <a:latin typeface="Ropa Sans"/>
                <a:ea typeface="+mn-ea"/>
                <a:cs typeface="+mn-cs"/>
              </a:rPr>
              <a:t>Research</a:t>
            </a:r>
            <a:r>
              <a:rPr lang="sl-SI" sz="1300" dirty="0">
                <a:solidFill>
                  <a:prstClr val="black"/>
                </a:solidFill>
                <a:latin typeface="Ropa Sans"/>
                <a:ea typeface="+mn-ea"/>
                <a:cs typeface="+mn-cs"/>
              </a:rPr>
              <a:t> </a:t>
            </a:r>
            <a:r>
              <a:rPr lang="sl-SI" sz="1300" dirty="0" err="1">
                <a:solidFill>
                  <a:prstClr val="black"/>
                </a:solidFill>
                <a:latin typeface="Ropa Sans"/>
                <a:ea typeface="+mn-ea"/>
                <a:cs typeface="+mn-cs"/>
              </a:rPr>
              <a:t>Europe</a:t>
            </a:r>
            <a:r>
              <a:rPr lang="sl-SI" sz="1300" dirty="0">
                <a:solidFill>
                  <a:prstClr val="black"/>
                </a:solidFill>
                <a:latin typeface="Ropa Sans"/>
                <a:ea typeface="+mn-ea"/>
                <a:cs typeface="+mn-cs"/>
              </a:rPr>
              <a:t> (ORE),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SzTx/>
              <a:buFont typeface="Arial" panose="020B0604020202020204" pitchFamily="34" charset="0"/>
              <a:buChar char="•"/>
            </a:pPr>
            <a:r>
              <a:rPr lang="sl-SI" sz="1300" dirty="0">
                <a:solidFill>
                  <a:prstClr val="black"/>
                </a:solidFill>
                <a:latin typeface="Ropa Sans"/>
                <a:ea typeface="+mn-ea"/>
                <a:cs typeface="+mn-cs"/>
              </a:rPr>
              <a:t>vrednotenje znanosti.</a:t>
            </a:r>
          </a:p>
          <a:p>
            <a:pPr marL="914400" lvl="2" indent="0">
              <a:lnSpc>
                <a:spcPct val="100000"/>
              </a:lnSpc>
              <a:spcBef>
                <a:spcPts val="0"/>
              </a:spcBef>
              <a:buSzTx/>
              <a:buNone/>
            </a:pPr>
            <a:endParaRPr lang="sl-SI" sz="1300" dirty="0">
              <a:solidFill>
                <a:prstClr val="black"/>
              </a:solidFill>
              <a:latin typeface="Ropa Sans"/>
              <a:ea typeface="+mn-ea"/>
              <a:cs typeface="+mn-cs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Tx/>
              <a:buNone/>
            </a:pPr>
            <a:r>
              <a:rPr lang="sl-SI" sz="1300" b="1" dirty="0">
                <a:solidFill>
                  <a:prstClr val="black"/>
                </a:solidFill>
                <a:latin typeface="Ropa Sans"/>
                <a:ea typeface="+mn-ea"/>
                <a:cs typeface="+mn-cs"/>
              </a:rPr>
              <a:t>Drugi dan</a:t>
            </a:r>
            <a:r>
              <a:rPr lang="sl-SI" sz="1300" dirty="0">
                <a:solidFill>
                  <a:prstClr val="black"/>
                </a:solidFill>
                <a:latin typeface="Ropa Sans"/>
                <a:ea typeface="+mn-ea"/>
                <a:cs typeface="+mn-cs"/>
              </a:rPr>
              <a:t>: nacionalne tematike (slovenščina)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</a:pPr>
            <a:r>
              <a:rPr lang="sl-SI" sz="1300" b="1" dirty="0">
                <a:solidFill>
                  <a:prstClr val="black"/>
                </a:solidFill>
                <a:latin typeface="Ropa Sans"/>
                <a:ea typeface="+mn-ea"/>
                <a:cs typeface="+mn-cs"/>
              </a:rPr>
              <a:t>Tretji dan</a:t>
            </a:r>
            <a:r>
              <a:rPr lang="sl-SI" sz="1300" dirty="0">
                <a:solidFill>
                  <a:prstClr val="black"/>
                </a:solidFill>
                <a:latin typeface="Ropa Sans"/>
                <a:ea typeface="+mn-ea"/>
                <a:cs typeface="+mn-cs"/>
              </a:rPr>
              <a:t>: delavnica slovenskega RDA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6DB337-BD70-480D-9B97-7D5A404C9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052" y="3166074"/>
            <a:ext cx="5310584" cy="35395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D274220-0B10-4DB9-846D-D76FA95C0B02}"/>
              </a:ext>
            </a:extLst>
          </p:cNvPr>
          <p:cNvSpPr/>
          <p:nvPr/>
        </p:nvSpPr>
        <p:spPr>
          <a:xfrm>
            <a:off x="8451836" y="1408066"/>
            <a:ext cx="3252484" cy="2192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159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sl-SI" b="1" dirty="0" err="1">
                <a:solidFill>
                  <a:srgbClr val="F159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</a:t>
            </a:r>
            <a:r>
              <a:rPr lang="en-US" b="1" baseline="30000" dirty="0">
                <a:solidFill>
                  <a:srgbClr val="F159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b="1" dirty="0">
                <a:solidFill>
                  <a:srgbClr val="F159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F159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odprte</a:t>
            </a:r>
            <a:r>
              <a:rPr lang="en-US" b="1" dirty="0">
                <a:solidFill>
                  <a:srgbClr val="F159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F159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znanosti</a:t>
            </a:r>
            <a:r>
              <a:rPr lang="en-US" b="1" dirty="0">
                <a:solidFill>
                  <a:srgbClr val="F159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2024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prstClr val="black"/>
                </a:solidFill>
                <a:latin typeface="Ropa Sans"/>
                <a:cs typeface="Chakra Petch" pitchFamily="2" charset="-34"/>
              </a:rPr>
              <a:t>tripartitni</a:t>
            </a:r>
            <a:r>
              <a:rPr lang="en-US" dirty="0">
                <a:solidFill>
                  <a:prstClr val="black"/>
                </a:solidFill>
                <a:latin typeface="Ropa Sans"/>
                <a:cs typeface="Chakra Petch" pitchFamily="2" charset="-3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Ropa Sans"/>
                <a:cs typeface="Chakra Petch" pitchFamily="2" charset="-34"/>
              </a:rPr>
              <a:t>dogodek</a:t>
            </a:r>
            <a:r>
              <a:rPr lang="sl-SI" dirty="0">
                <a:solidFill>
                  <a:prstClr val="black"/>
                </a:solidFill>
                <a:latin typeface="Ropa Sans"/>
                <a:cs typeface="Chakra Petch" pitchFamily="2" charset="-34"/>
              </a:rPr>
              <a:t> </a:t>
            </a:r>
            <a:r>
              <a:rPr lang="en-US" dirty="0">
                <a:solidFill>
                  <a:prstClr val="black"/>
                </a:solidFill>
                <a:latin typeface="Ropa Sans"/>
                <a:cs typeface="Chakra Petch" pitchFamily="2" charset="-34"/>
              </a:rPr>
              <a:t>EOSC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dirty="0">
                <a:solidFill>
                  <a:srgbClr val="F159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Dnevi</a:t>
            </a:r>
            <a:r>
              <a:rPr lang="en-US" dirty="0">
                <a:solidFill>
                  <a:srgbClr val="F159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159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superračunalništva</a:t>
            </a:r>
            <a:endParaRPr lang="en-US" dirty="0">
              <a:solidFill>
                <a:srgbClr val="F1592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159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 </a:t>
            </a:r>
            <a:r>
              <a:rPr lang="en-US" dirty="0" err="1">
                <a:solidFill>
                  <a:srgbClr val="F159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občanske</a:t>
            </a:r>
            <a:r>
              <a:rPr lang="en-US" dirty="0">
                <a:solidFill>
                  <a:srgbClr val="F159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159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znanosti</a:t>
            </a:r>
            <a:endParaRPr lang="sl-SI" dirty="0">
              <a:solidFill>
                <a:srgbClr val="F1592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dirty="0">
                <a:solidFill>
                  <a:srgbClr val="F15922"/>
                </a:solidFill>
                <a:latin typeface="Ropa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https://mrezaznanja.si</a:t>
            </a:r>
            <a:endParaRPr lang="sl-SI" dirty="0">
              <a:solidFill>
                <a:srgbClr val="E65A00"/>
              </a:solidFill>
              <a:latin typeface="Ropa Sans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F1592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510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1428317"/>
            <a:ext cx="11160000" cy="611828"/>
          </a:xfrm>
        </p:spPr>
        <p:txBody>
          <a:bodyPr>
            <a:normAutofit fontScale="90000"/>
          </a:bodyPr>
          <a:lstStyle/>
          <a:p>
            <a:r>
              <a:rPr lang="sl-SI" dirty="0"/>
              <a:t>OD PODATKOV DO REZULTATOV S POMOČJO SUPERRAČUNALNIKA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SLING-računske gruče kot trden most z znanstveno-raziskovalno skupnostjo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 algn="r">
              <a:buNone/>
            </a:pPr>
            <a:r>
              <a:rPr lang="sl-SI" dirty="0"/>
              <a:t>Damjan Harisch,</a:t>
            </a:r>
            <a:br>
              <a:rPr lang="sl-SI" dirty="0"/>
            </a:br>
            <a:r>
              <a:rPr lang="sl-SI" dirty="0"/>
              <a:t> Arnes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482971-A22B-8E10-3793-B866D9633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2" y="2961279"/>
            <a:ext cx="7772400" cy="37131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E4128E-00AF-9467-5208-DE236637F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8780" y="1088927"/>
            <a:ext cx="947408" cy="94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3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51BDE-A477-8C18-55EA-D7F39E90B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I" dirty="0"/>
              <a:t>Podatki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532CD-5C49-97F1-31D8-380100D29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Vir </a:t>
            </a:r>
            <a:r>
              <a:rPr lang="en-GB" dirty="0" err="1"/>
              <a:t>raziskovanja</a:t>
            </a:r>
            <a:endParaRPr lang="en-GB" dirty="0"/>
          </a:p>
          <a:p>
            <a:r>
              <a:rPr lang="en-GB" dirty="0" err="1"/>
              <a:t>Rezultat</a:t>
            </a:r>
            <a:r>
              <a:rPr lang="en-GB" dirty="0"/>
              <a:t> </a:t>
            </a:r>
            <a:r>
              <a:rPr lang="en-GB" dirty="0" err="1"/>
              <a:t>raziskovanja</a:t>
            </a:r>
            <a:endParaRPr lang="en-GB" dirty="0"/>
          </a:p>
          <a:p>
            <a:r>
              <a:rPr lang="en-GB" dirty="0" err="1"/>
              <a:t>Odprti</a:t>
            </a:r>
            <a:r>
              <a:rPr lang="en-GB" dirty="0"/>
              <a:t> </a:t>
            </a:r>
            <a:r>
              <a:rPr lang="en-GB" dirty="0" err="1"/>
              <a:t>podatki</a:t>
            </a:r>
            <a:endParaRPr lang="en-GB" dirty="0"/>
          </a:p>
          <a:p>
            <a:r>
              <a:rPr lang="en-GB" dirty="0" err="1"/>
              <a:t>Veliko</a:t>
            </a:r>
            <a:r>
              <a:rPr lang="en-GB" dirty="0"/>
              <a:t> </a:t>
            </a:r>
            <a:r>
              <a:rPr lang="en-GB" dirty="0" err="1"/>
              <a:t>podatkov</a:t>
            </a:r>
            <a:endParaRPr lang="en-SI" dirty="0"/>
          </a:p>
        </p:txBody>
      </p:sp>
      <p:pic>
        <p:nvPicPr>
          <p:cNvPr id="4" name="Picture Placeholder 28">
            <a:extLst>
              <a:ext uri="{FF2B5EF4-FFF2-40B4-BE49-F238E27FC236}">
                <a16:creationId xmlns:a16="http://schemas.microsoft.com/office/drawing/2014/main" id="{8CB15974-0865-E582-A825-7115C1BC5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7512" r="7512"/>
          <a:stretch>
            <a:fillRect/>
          </a:stretch>
        </p:blipFill>
        <p:spPr>
          <a:xfrm>
            <a:off x="6096000" y="1088927"/>
            <a:ext cx="4727972" cy="55638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B846AB-447E-A314-736B-7AB6221B0371}"/>
              </a:ext>
            </a:extLst>
          </p:cNvPr>
          <p:cNvSpPr txBox="1"/>
          <p:nvPr/>
        </p:nvSpPr>
        <p:spPr>
          <a:xfrm>
            <a:off x="7072543" y="6657386"/>
            <a:ext cx="2774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pa Sans" pitchFamily="2" charset="77"/>
                <a:ea typeface="+mn-ea"/>
                <a:cs typeface="+mn-cs"/>
              </a:rPr>
              <a:t>Slika je bila ustvarjena z Bing Image </a:t>
            </a:r>
            <a:r>
              <a:rPr kumimoji="0" lang="sl-SI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pa Sans" pitchFamily="2" charset="77"/>
                <a:ea typeface="+mn-ea"/>
                <a:cs typeface="+mn-cs"/>
              </a:rPr>
              <a:t>Creator</a:t>
            </a:r>
            <a:r>
              <a:rPr kumimoji="0" lang="sl-S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pa Sans" pitchFamily="2" charset="77"/>
                <a:ea typeface="+mn-ea"/>
                <a:cs typeface="+mn-cs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139D1F-7973-F35A-D819-F75BD2BF5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8780" y="1088927"/>
            <a:ext cx="947408" cy="94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932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55FBA-EB81-7FFC-01B8-D76B9AB22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I" dirty="0"/>
              <a:t>Obdelava podatkov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98625-55DB-F584-3EE2-960F79D074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I" dirty="0"/>
              <a:t>Superračunalniki (HPC)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54D888-1A21-E632-6D3A-598804DC2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8780" y="1088927"/>
            <a:ext cx="947408" cy="946484"/>
          </a:xfrm>
          <a:prstGeom prst="rect">
            <a:avLst/>
          </a:prstGeom>
        </p:spPr>
      </p:pic>
      <p:pic>
        <p:nvPicPr>
          <p:cNvPr id="5" name="Picture Placeholder 14">
            <a:extLst>
              <a:ext uri="{FF2B5EF4-FFF2-40B4-BE49-F238E27FC236}">
                <a16:creationId xmlns:a16="http://schemas.microsoft.com/office/drawing/2014/main" id="{73C86B1D-AB49-C66F-49F0-3ABCCC880B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58" r="7558"/>
          <a:stretch>
            <a:fillRect/>
          </a:stretch>
        </p:blipFill>
        <p:spPr>
          <a:xfrm>
            <a:off x="6096001" y="1088926"/>
            <a:ext cx="4730766" cy="55731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4259B2-1CB8-1B33-A095-D94252587C3A}"/>
              </a:ext>
            </a:extLst>
          </p:cNvPr>
          <p:cNvSpPr txBox="1"/>
          <p:nvPr/>
        </p:nvSpPr>
        <p:spPr>
          <a:xfrm>
            <a:off x="7072543" y="6657386"/>
            <a:ext cx="2774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pa Sans" pitchFamily="2" charset="77"/>
                <a:ea typeface="+mn-ea"/>
                <a:cs typeface="+mn-cs"/>
              </a:rPr>
              <a:t>Slika je bila ustvarjena z Bing Image </a:t>
            </a:r>
            <a:r>
              <a:rPr kumimoji="0" lang="sl-SI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pa Sans" pitchFamily="2" charset="77"/>
                <a:ea typeface="+mn-ea"/>
                <a:cs typeface="+mn-cs"/>
              </a:rPr>
              <a:t>Creator</a:t>
            </a:r>
            <a:r>
              <a:rPr kumimoji="0" lang="sl-S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pa Sans" pitchFamily="2" charset="77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9510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A6E55-86D7-9A4B-D86F-1A3FBAB2F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I" dirty="0"/>
              <a:t>Zakaj superračunalniki?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6942D2-21A7-FDD4-27CA-34449D3C3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8780" y="1088927"/>
            <a:ext cx="947408" cy="946484"/>
          </a:xfrm>
          <a:prstGeom prst="rect">
            <a:avLst/>
          </a:prstGeom>
        </p:spPr>
      </p:pic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BB50CC3F-0DDD-6DA8-72A2-3ABB83E81E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7882" r="7882"/>
          <a:stretch>
            <a:fillRect/>
          </a:stretch>
        </p:blipFill>
        <p:spPr>
          <a:xfrm>
            <a:off x="6136120" y="1088927"/>
            <a:ext cx="4690646" cy="55684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CA0E06-C2C1-B161-BDC9-697CF0C47562}"/>
              </a:ext>
            </a:extLst>
          </p:cNvPr>
          <p:cNvSpPr txBox="1"/>
          <p:nvPr/>
        </p:nvSpPr>
        <p:spPr>
          <a:xfrm>
            <a:off x="7072543" y="6657386"/>
            <a:ext cx="2774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pa Sans" pitchFamily="2" charset="77"/>
                <a:ea typeface="+mn-ea"/>
                <a:cs typeface="+mn-cs"/>
              </a:rPr>
              <a:t>Slika je bila ustvarjena z Bing Image </a:t>
            </a:r>
            <a:r>
              <a:rPr kumimoji="0" lang="sl-SI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pa Sans" pitchFamily="2" charset="77"/>
                <a:ea typeface="+mn-ea"/>
                <a:cs typeface="+mn-cs"/>
              </a:rPr>
              <a:t>Creator</a:t>
            </a:r>
            <a:r>
              <a:rPr kumimoji="0" lang="sl-S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pa Sans" pitchFamily="2" charset="77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1623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86B74-927C-9137-ECBA-1C56BA862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I" dirty="0"/>
              <a:t>Kje so superračunalniki?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49680-E567-9EF5-221A-CE8917823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6"/>
            <a:ext cx="5257798" cy="477329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/>
              <a:t>Evropa (</a:t>
            </a:r>
            <a:r>
              <a:rPr lang="en-GB" b="1" dirty="0" err="1"/>
              <a:t>eurohpc-ju.europa.eu</a:t>
            </a:r>
            <a:r>
              <a:rPr lang="en-GB" b="1" dirty="0"/>
              <a:t>): </a:t>
            </a:r>
          </a:p>
          <a:p>
            <a:r>
              <a:rPr lang="en-GB" dirty="0"/>
              <a:t>LUMI (375 </a:t>
            </a:r>
            <a:r>
              <a:rPr lang="en-GB" dirty="0" err="1"/>
              <a:t>petaflopsov</a:t>
            </a:r>
            <a:r>
              <a:rPr lang="en-GB" dirty="0"/>
              <a:t>)</a:t>
            </a:r>
          </a:p>
          <a:p>
            <a:r>
              <a:rPr lang="en-GB" dirty="0"/>
              <a:t>LEONARDO (249 </a:t>
            </a:r>
            <a:r>
              <a:rPr lang="en-GB" dirty="0" err="1"/>
              <a:t>petaflopsov</a:t>
            </a:r>
            <a:r>
              <a:rPr lang="en-GB" dirty="0"/>
              <a:t>)</a:t>
            </a:r>
          </a:p>
          <a:p>
            <a:r>
              <a:rPr lang="en-GB" dirty="0"/>
              <a:t>MARENOSTRUM 5 (205 </a:t>
            </a:r>
            <a:r>
              <a:rPr lang="en-GB" dirty="0" err="1"/>
              <a:t>petaflopsov</a:t>
            </a:r>
            <a:r>
              <a:rPr lang="en-GB" dirty="0"/>
              <a:t>)</a:t>
            </a:r>
          </a:p>
          <a:p>
            <a:r>
              <a:rPr lang="en-GB" dirty="0"/>
              <a:t>VEGA (6,9 </a:t>
            </a:r>
            <a:r>
              <a:rPr lang="en-GB" dirty="0" err="1"/>
              <a:t>petaflopsov</a:t>
            </a:r>
            <a:r>
              <a:rPr lang="en-GB" dirty="0"/>
              <a:t>)</a:t>
            </a:r>
          </a:p>
          <a:p>
            <a:r>
              <a:rPr lang="en-GB" dirty="0"/>
              <a:t>MELUXINA (12,8 </a:t>
            </a:r>
            <a:r>
              <a:rPr lang="en-GB" dirty="0" err="1"/>
              <a:t>petaflopsov</a:t>
            </a:r>
            <a:r>
              <a:rPr lang="en-GB" dirty="0"/>
              <a:t>)</a:t>
            </a:r>
          </a:p>
          <a:p>
            <a:r>
              <a:rPr lang="en-GB" dirty="0"/>
              <a:t>KAROLINA (9,6 </a:t>
            </a:r>
            <a:r>
              <a:rPr lang="en-GB" dirty="0" err="1"/>
              <a:t>petaflopsov</a:t>
            </a:r>
            <a:r>
              <a:rPr lang="en-GB" dirty="0"/>
              <a:t>)</a:t>
            </a:r>
          </a:p>
          <a:p>
            <a:r>
              <a:rPr lang="en-GB" dirty="0"/>
              <a:t>DISCOVERER (4,5 </a:t>
            </a:r>
            <a:r>
              <a:rPr lang="en-GB" dirty="0" err="1"/>
              <a:t>petaflopsov</a:t>
            </a:r>
            <a:r>
              <a:rPr lang="en-GB" dirty="0"/>
              <a:t>)</a:t>
            </a:r>
          </a:p>
          <a:p>
            <a:r>
              <a:rPr lang="en-GB" dirty="0"/>
              <a:t>DEUCALION (7,2 </a:t>
            </a:r>
            <a:r>
              <a:rPr lang="en-GB" dirty="0" err="1"/>
              <a:t>petaflopsov</a:t>
            </a:r>
            <a:r>
              <a:rPr lang="en-GB" dirty="0"/>
              <a:t>)</a:t>
            </a:r>
          </a:p>
          <a:p>
            <a:r>
              <a:rPr lang="en-GB" dirty="0"/>
              <a:t>JUPITER (1 </a:t>
            </a:r>
            <a:r>
              <a:rPr lang="en-GB" dirty="0" err="1"/>
              <a:t>eksaflop</a:t>
            </a:r>
            <a:r>
              <a:rPr lang="en-GB" dirty="0"/>
              <a:t>)</a:t>
            </a:r>
            <a:endParaRPr lang="en-S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2FE9BF-9FBD-1115-1D86-68C19EB18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8780" y="1088927"/>
            <a:ext cx="947408" cy="94648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478C191-7571-5030-EF71-13F3393E0DB5}"/>
              </a:ext>
            </a:extLst>
          </p:cNvPr>
          <p:cNvSpPr txBox="1">
            <a:spLocks/>
          </p:cNvSpPr>
          <p:nvPr/>
        </p:nvSpPr>
        <p:spPr>
          <a:xfrm>
            <a:off x="6096000" y="1825626"/>
            <a:ext cx="5257798" cy="477329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sl-SI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+mn-ea"/>
                <a:cs typeface="+mn-cs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sl-SI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+mn-ea"/>
                <a:cs typeface="+mn-cs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sl-SI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sl-SI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sl-SI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Slovenija (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doc.sling.si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Univerza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Mariboru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Maister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Institut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"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Jožef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Stefan„ (NSC)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Arnes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Fakulteta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za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informacijske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študije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Novo mesto (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Trdina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Institut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informacijskih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znanosti</a:t>
            </a:r>
            <a:b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EuroHPC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Vega)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None/>
              <a:tabLst/>
              <a:defRPr/>
            </a:pPr>
            <a:endParaRPr kumimoji="0" lang="en-SI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709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951DE-67F7-8314-E3DA-43AC8B81E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I" dirty="0"/>
              <a:t>Superračunalniki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DEF5C-93E9-9721-CA6C-C8E524001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C3094D-E0FD-8007-ACAC-9ADCFE62C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8780" y="1088927"/>
            <a:ext cx="947408" cy="9464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A6812C-85A1-7A75-E86A-CED2799F8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2" y="1696819"/>
            <a:ext cx="8905407" cy="503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577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2957" y="1273234"/>
            <a:ext cx="8018090" cy="883811"/>
          </a:xfrm>
        </p:spPr>
        <p:txBody>
          <a:bodyPr>
            <a:noAutofit/>
          </a:bodyPr>
          <a:lstStyle/>
          <a:p>
            <a:pPr lvl="0"/>
            <a:r>
              <a:rPr lang="sl-SI" sz="3200" b="1" dirty="0">
                <a:solidFill>
                  <a:srgbClr val="ED7D31"/>
                </a:solidFill>
                <a:latin typeface="Calibri"/>
              </a:rPr>
              <a:t>Arnes – Akademska in raziskovalna mreža Slovenije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9562970-6910-4154-A181-B1BA07AA3270}"/>
              </a:ext>
            </a:extLst>
          </p:cNvPr>
          <p:cNvSpPr txBox="1"/>
          <p:nvPr/>
        </p:nvSpPr>
        <p:spPr>
          <a:xfrm>
            <a:off x="742956" y="4562715"/>
            <a:ext cx="11174389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sl-SI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sl-SI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624EABF5-3A0D-4DAB-A7D8-55B3F221EF92}"/>
              </a:ext>
            </a:extLst>
          </p:cNvPr>
          <p:cNvSpPr/>
          <p:nvPr/>
        </p:nvSpPr>
        <p:spPr>
          <a:xfrm>
            <a:off x="742956" y="2313270"/>
            <a:ext cx="9894564" cy="450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83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sl-SI" sz="19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hakra Petch" pitchFamily="2" charset="-34"/>
                <a:ea typeface="+mn-ea"/>
                <a:cs typeface="Chakra Petch" pitchFamily="2" charset="-34"/>
              </a:rPr>
              <a:t>GÉANT</a:t>
            </a:r>
            <a:r>
              <a:rPr kumimoji="0" lang="sl-SI" sz="1900" b="1" i="0" u="none" strike="noStrike" kern="1200" cap="none" spc="0" normalizeH="0" baseline="0" noProof="0" dirty="0">
                <a:ln>
                  <a:noFill/>
                </a:ln>
                <a:solidFill>
                  <a:srgbClr val="F15922"/>
                </a:solidFill>
                <a:effectLst/>
                <a:uLnTx/>
                <a:uFillTx/>
                <a:latin typeface="Chakra Petch" pitchFamily="2" charset="-34"/>
                <a:ea typeface="+mn-ea"/>
                <a:cs typeface="Chakra Petch" pitchFamily="2" charset="-34"/>
              </a:rPr>
              <a:t> 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F15922"/>
              </a:solidFill>
              <a:effectLst/>
              <a:uLnTx/>
              <a:uFillTx/>
              <a:latin typeface="Chakra Petch" pitchFamily="2" charset="-34"/>
              <a:ea typeface="+mn-ea"/>
              <a:cs typeface="Chakra Petch" pitchFamily="2" charset="-34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pa Sans" pitchFamily="2" charset="77"/>
                <a:ea typeface="+mn-ea"/>
                <a:cs typeface="+mn-cs"/>
              </a:rPr>
              <a:t>Temeljni element evropske e-infrastrukture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pa Sans" pitchFamily="2" charset="77"/>
                <a:ea typeface="+mn-ea"/>
                <a:cs typeface="+mn-cs"/>
              </a:rPr>
              <a:t>Zagotavlja vseevropsko omrežje za znanstveno odličnost, raziskave, izobraževanje in inovacije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pa Sans" pitchFamily="2" charset="77"/>
                <a:ea typeface="+mn-ea"/>
                <a:cs typeface="+mn-cs"/>
              </a:rPr>
              <a:t>Združuje 40 evropskih NREN-ov (</a:t>
            </a:r>
            <a:r>
              <a:rPr kumimoji="0" lang="sl-SI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pa Sans" pitchFamily="2" charset="77"/>
                <a:ea typeface="+mn-ea"/>
                <a:cs typeface="+mn-cs"/>
              </a:rPr>
              <a:t>National</a:t>
            </a: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pa Sans" pitchFamily="2" charset="77"/>
                <a:ea typeface="+mn-ea"/>
                <a:cs typeface="+mn-cs"/>
              </a:rPr>
              <a:t> </a:t>
            </a:r>
            <a:r>
              <a:rPr kumimoji="0" lang="sl-SI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pa Sans" pitchFamily="2" charset="77"/>
                <a:ea typeface="+mn-ea"/>
                <a:cs typeface="+mn-cs"/>
              </a:rPr>
              <a:t>Research</a:t>
            </a: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pa Sans" pitchFamily="2" charset="77"/>
                <a:ea typeface="+mn-ea"/>
                <a:cs typeface="+mn-cs"/>
              </a:rPr>
              <a:t> </a:t>
            </a:r>
            <a:r>
              <a:rPr kumimoji="0" lang="sl-SI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pa Sans" pitchFamily="2" charset="77"/>
                <a:ea typeface="+mn-ea"/>
                <a:cs typeface="+mn-cs"/>
              </a:rPr>
              <a:t>and</a:t>
            </a: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pa Sans" pitchFamily="2" charset="77"/>
                <a:ea typeface="+mn-ea"/>
                <a:cs typeface="+mn-cs"/>
              </a:rPr>
              <a:t> </a:t>
            </a:r>
            <a:r>
              <a:rPr kumimoji="0" lang="sl-SI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pa Sans" pitchFamily="2" charset="77"/>
                <a:ea typeface="+mn-ea"/>
                <a:cs typeface="+mn-cs"/>
              </a:rPr>
              <a:t>Education</a:t>
            </a: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pa Sans" pitchFamily="2" charset="77"/>
                <a:ea typeface="+mn-ea"/>
                <a:cs typeface="+mn-cs"/>
              </a:rPr>
              <a:t> </a:t>
            </a:r>
            <a:r>
              <a:rPr kumimoji="0" lang="sl-SI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pa Sans" pitchFamily="2" charset="77"/>
                <a:ea typeface="+mn-ea"/>
                <a:cs typeface="+mn-cs"/>
              </a:rPr>
              <a:t>Network</a:t>
            </a: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pa Sans" pitchFamily="2" charset="77"/>
                <a:ea typeface="+mn-ea"/>
                <a:cs typeface="+mn-cs"/>
              </a:rPr>
              <a:t>); povezuje 8.000 raziskovalnih institucij v Evropi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pa Sans" pitchFamily="2" charset="77"/>
                <a:ea typeface="+mn-ea"/>
                <a:cs typeface="+mn-cs"/>
              </a:rPr>
              <a:t>Skrbi za koordinacijo številnih storitev na nivoju Evrope</a:t>
            </a:r>
          </a:p>
          <a:p>
            <a:pPr marL="3683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sl-SI" sz="19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hakra Petch" pitchFamily="2" charset="-34"/>
                <a:ea typeface="+mn-ea"/>
                <a:cs typeface="Chakra Petch" pitchFamily="2" charset="-34"/>
              </a:rPr>
              <a:t>EOSC MO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hakra Petch" pitchFamily="2" charset="-34"/>
              <a:ea typeface="+mn-ea"/>
              <a:cs typeface="Chakra Petch" pitchFamily="2" charset="-34"/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/>
              <a:buChar char="•"/>
              <a:defRPr/>
            </a:pPr>
            <a:r>
              <a:rPr lang="pl-PL" sz="1600" dirty="0">
                <a:solidFill>
                  <a:srgbClr val="000000"/>
                </a:solidFill>
                <a:latin typeface="Ropa Sans" pitchFamily="2" charset="77"/>
              </a:rPr>
              <a:t>Enotni raziskovalni prostor; EOSC Node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/>
              <a:buChar char="•"/>
              <a:defRPr/>
            </a:pPr>
            <a:r>
              <a:rPr lang="sl-SI" sz="1600" dirty="0">
                <a:solidFill>
                  <a:srgbClr val="000000"/>
                </a:solidFill>
                <a:latin typeface="Ropa Sans" pitchFamily="2" charset="77"/>
              </a:rPr>
              <a:t>Slovenska skupnost odprte znanosti – SSOZ: </a:t>
            </a:r>
            <a:r>
              <a:rPr lang="sl-SI" sz="1600" dirty="0">
                <a:solidFill>
                  <a:srgbClr val="000000"/>
                </a:solidFill>
                <a:latin typeface="Ropa Sans" pitchFamily="2" charset="77"/>
                <a:hlinkClick r:id="rId3"/>
              </a:rPr>
              <a:t>odprtaznanost.si</a:t>
            </a:r>
            <a:endParaRPr lang="sl-SI" sz="1600" dirty="0">
              <a:solidFill>
                <a:srgbClr val="000000"/>
              </a:solidFill>
              <a:latin typeface="Ropa Sans" pitchFamily="2" charset="77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pa Sans" pitchFamily="2" charset="77"/>
                <a:ea typeface="+mn-ea"/>
                <a:cs typeface="+mn-cs"/>
              </a:rPr>
              <a:t>Dan odprte znanosti in letni tripartitni dogodek (2022, 2023, </a:t>
            </a: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Ropa Sans" pitchFamily="2" charset="77"/>
                <a:ea typeface="+mn-ea"/>
                <a:cs typeface="+mn-cs"/>
              </a:rPr>
              <a:t>2024</a:t>
            </a: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pa Sans" pitchFamily="2" charset="77"/>
                <a:ea typeface="+mn-ea"/>
                <a:cs typeface="+mn-cs"/>
              </a:rPr>
              <a:t>)</a:t>
            </a:r>
          </a:p>
          <a:p>
            <a:pPr marL="3683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sl-SI" sz="19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hakra Petch" pitchFamily="2" charset="-34"/>
                <a:ea typeface="+mn-ea"/>
                <a:cs typeface="Chakra Petch" pitchFamily="2" charset="-34"/>
              </a:rPr>
              <a:t>ARNES</a:t>
            </a:r>
            <a:r>
              <a:rPr kumimoji="0" lang="sl-SI" sz="1900" b="1" i="0" u="none" strike="noStrike" kern="1200" cap="none" spc="0" normalizeH="0" baseline="0" noProof="0" dirty="0">
                <a:ln>
                  <a:noFill/>
                </a:ln>
                <a:solidFill>
                  <a:srgbClr val="F15922"/>
                </a:solidFill>
                <a:effectLst/>
                <a:uLnTx/>
                <a:uFillTx/>
                <a:latin typeface="Chakra Petch" pitchFamily="2" charset="-34"/>
                <a:ea typeface="+mn-ea"/>
                <a:cs typeface="Chakra Petch" pitchFamily="2" charset="-34"/>
              </a:rPr>
              <a:t> 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F15922"/>
              </a:solidFill>
              <a:effectLst/>
              <a:uLnTx/>
              <a:uFillTx/>
              <a:latin typeface="Chakra Petch" pitchFamily="2" charset="-34"/>
              <a:ea typeface="+mn-ea"/>
              <a:cs typeface="Chakra Petch" pitchFamily="2" charset="-34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pa Sans" pitchFamily="2" charset="77"/>
                <a:ea typeface="+mn-ea"/>
                <a:cs typeface="+mn-cs"/>
              </a:rPr>
              <a:t>Povezuje 60+ raziskovalnih institucij in 30+ univerzitetnih lokacij v Sloveniji  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pa Sans" pitchFamily="2" charset="77"/>
                <a:ea typeface="+mn-ea"/>
                <a:cs typeface="+mn-cs"/>
              </a:rPr>
              <a:t>Nudi hitre povezave z zmogljivostjo nekaj </a:t>
            </a:r>
            <a:r>
              <a:rPr kumimoji="0" lang="sl-SI" sz="1600" b="1" i="0" u="none" strike="noStrike" kern="1200" cap="none" spc="0" normalizeH="0" baseline="0" noProof="0" dirty="0">
                <a:ln>
                  <a:noFill/>
                </a:ln>
                <a:solidFill>
                  <a:srgbClr val="F15922"/>
                </a:solidFill>
                <a:effectLst/>
                <a:uLnTx/>
                <a:uFillTx/>
                <a:latin typeface="Ropa Sans" pitchFamily="2" charset="77"/>
                <a:ea typeface="+mn-ea"/>
                <a:cs typeface="+mn-cs"/>
              </a:rPr>
              <a:t>100 </a:t>
            </a:r>
            <a:r>
              <a:rPr kumimoji="0" lang="sl-S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15922"/>
                </a:solidFill>
                <a:effectLst/>
                <a:uLnTx/>
                <a:uFillTx/>
                <a:latin typeface="Ropa Sans" pitchFamily="2" charset="77"/>
                <a:ea typeface="+mn-ea"/>
                <a:cs typeface="+mn-cs"/>
              </a:rPr>
              <a:t>Gb</a:t>
            </a:r>
            <a:r>
              <a:rPr kumimoji="0" lang="sl-SI" sz="1600" b="1" i="0" u="none" strike="noStrike" kern="1200" cap="none" spc="0" normalizeH="0" baseline="0" noProof="0" dirty="0">
                <a:ln>
                  <a:noFill/>
                </a:ln>
                <a:solidFill>
                  <a:srgbClr val="F15922"/>
                </a:solidFill>
                <a:effectLst/>
                <a:uLnTx/>
                <a:uFillTx/>
                <a:latin typeface="Ropa Sans" pitchFamily="2" charset="77"/>
                <a:ea typeface="+mn-ea"/>
                <a:cs typeface="+mn-cs"/>
              </a:rPr>
              <a:t>/s</a:t>
            </a: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pa Sans" pitchFamily="2" charset="77"/>
                <a:ea typeface="+mn-ea"/>
                <a:cs typeface="+mn-cs"/>
              </a:rPr>
              <a:t>,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pa Sans" pitchFamily="2" charset="77"/>
                <a:ea typeface="+mn-ea"/>
                <a:cs typeface="+mn-cs"/>
              </a:rPr>
              <a:t>SIX.SI, Register.si, SI-CERT, ozaveščanje (Varni na internetu, SAFE.SI)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/>
              <a:buChar char="•"/>
            </a:pPr>
            <a:r>
              <a:rPr lang="sl-SI" sz="1600" dirty="0">
                <a:solidFill>
                  <a:srgbClr val="000000"/>
                </a:solidFill>
                <a:latin typeface="Ropa Sans" pitchFamily="2" charset="77"/>
              </a:rPr>
              <a:t>Storitve, podpora, usposabljanja ...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C75C7A-46A7-4C36-B504-D89D03937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6360" y="3463528"/>
            <a:ext cx="3215640" cy="45311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A04993-FAA0-4A8B-914B-174AB7824447}"/>
              </a:ext>
            </a:extLst>
          </p:cNvPr>
          <p:cNvSpPr txBox="1"/>
          <p:nvPr/>
        </p:nvSpPr>
        <p:spPr>
          <a:xfrm>
            <a:off x="9373663" y="1701981"/>
            <a:ext cx="270812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15922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Chakra Petch" pitchFamily="2" charset="-34"/>
              </a:rPr>
              <a:t>Arnes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F15922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Chakra Petch" pitchFamily="2" charset="-34"/>
              </a:rPr>
              <a:t> je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15922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Chakra Petch" pitchFamily="2" charset="-34"/>
              </a:rPr>
              <a:t>javni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F15922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Chakra Petch" pitchFamily="2" charset="-34"/>
              </a:rPr>
              <a:t>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15922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Chakra Petch" pitchFamily="2" charset="-34"/>
              </a:rPr>
              <a:t>infrastrukturni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F15922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Chakra Petch" pitchFamily="2" charset="-34"/>
              </a:rPr>
              <a:t>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15922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Chakra Petch" pitchFamily="2" charset="-34"/>
              </a:rPr>
              <a:t>zavod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F15922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Chakra Petch" pitchFamily="2" charset="-34"/>
              </a:rPr>
              <a:t>, ki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15922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Chakra Petch" pitchFamily="2" charset="-34"/>
              </a:rPr>
              <a:t>zagotavlja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F15922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Chakra Petch" pitchFamily="2" charset="-34"/>
              </a:rPr>
              <a:t>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15922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Chakra Petch" pitchFamily="2" charset="-34"/>
              </a:rPr>
              <a:t>omrežne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F15922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Chakra Petch" pitchFamily="2" charset="-34"/>
              </a:rPr>
              <a:t>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15922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Chakra Petch" pitchFamily="2" charset="-34"/>
              </a:rPr>
              <a:t>storitve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F15922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Chakra Petch" pitchFamily="2" charset="-34"/>
              </a:rPr>
              <a:t>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15922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Chakra Petch" pitchFamily="2" charset="-34"/>
              </a:rPr>
              <a:t>organizacijam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F15922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Chakra Petch" pitchFamily="2" charset="-34"/>
              </a:rPr>
              <a:t> s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15922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Chakra Petch" pitchFamily="2" charset="-34"/>
              </a:rPr>
              <a:t>področja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F15922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Chakra Petch" pitchFamily="2" charset="-34"/>
              </a:rPr>
              <a:t>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15922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Chakra Petch" pitchFamily="2" charset="-34"/>
              </a:rPr>
              <a:t>raziskovanja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F15922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Chakra Petch" pitchFamily="2" charset="-34"/>
              </a:rPr>
              <a:t>,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15922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Chakra Petch" pitchFamily="2" charset="-34"/>
              </a:rPr>
              <a:t>izobraževanja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F15922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Chakra Petch" pitchFamily="2" charset="-34"/>
              </a:rPr>
              <a:t> in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15922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Chakra Petch" pitchFamily="2" charset="-34"/>
              </a:rPr>
              <a:t>kulture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F15922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Chakra Petch" pitchFamily="2" charset="-34"/>
              </a:rPr>
              <a:t>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15922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Chakra Petch" pitchFamily="2" charset="-34"/>
              </a:rPr>
              <a:t>ter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F15922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Chakra Petch" pitchFamily="2" charset="-34"/>
              </a:rPr>
              <a:t>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15922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Chakra Petch" pitchFamily="2" charset="-34"/>
              </a:rPr>
              <a:t>omogoča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F15922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Chakra Petch" pitchFamily="2" charset="-34"/>
              </a:rPr>
              <a:t>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15922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Chakra Petch" pitchFamily="2" charset="-34"/>
              </a:rPr>
              <a:t>njihovo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F15922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Chakra Petch" pitchFamily="2" charset="-34"/>
              </a:rPr>
              <a:t>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15922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Chakra Petch" pitchFamily="2" charset="-34"/>
              </a:rPr>
              <a:t>povezovanje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F15922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Chakra Petch" pitchFamily="2" charset="-34"/>
              </a:rPr>
              <a:t> in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15922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Chakra Petch" pitchFamily="2" charset="-34"/>
              </a:rPr>
              <a:t>medsebojno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F15922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Chakra Petch" pitchFamily="2" charset="-34"/>
              </a:rPr>
              <a:t>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15922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Chakra Petch" pitchFamily="2" charset="-34"/>
              </a:rPr>
              <a:t>sodelovanje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F15922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Chakra Petch" pitchFamily="2" charset="-34"/>
              </a:rPr>
              <a:t>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15922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Chakra Petch" pitchFamily="2" charset="-34"/>
              </a:rPr>
              <a:t>ter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F15922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Chakra Petch" pitchFamily="2" charset="-34"/>
              </a:rPr>
              <a:t>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15922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Chakra Petch" pitchFamily="2" charset="-34"/>
              </a:rPr>
              <a:t>sodelovanje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F15922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Chakra Petch" pitchFamily="2" charset="-34"/>
              </a:rPr>
              <a:t> s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15922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Chakra Petch" pitchFamily="2" charset="-34"/>
              </a:rPr>
              <a:t>sorodnimi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F15922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Chakra Petch" pitchFamily="2" charset="-34"/>
              </a:rPr>
              <a:t>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15922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Chakra Petch" pitchFamily="2" charset="-34"/>
              </a:rPr>
              <a:t>organizacijami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F15922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Chakra Petch" pitchFamily="2" charset="-34"/>
              </a:rPr>
              <a:t> v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15922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Chakra Petch" pitchFamily="2" charset="-34"/>
              </a:rPr>
              <a:t>tujini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F15922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Chakra Petch" pitchFamily="2" charset="-34"/>
              </a:rPr>
              <a:t>. </a:t>
            </a:r>
            <a:endParaRPr kumimoji="0" lang="en-SI" sz="1200" b="0" i="1" u="none" strike="noStrike" kern="1200" cap="none" spc="0" normalizeH="0" baseline="0" noProof="0" dirty="0">
              <a:ln>
                <a:noFill/>
              </a:ln>
              <a:solidFill>
                <a:srgbClr val="F15922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Chakra Petch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415480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F73E8-9640-4E3C-4D9C-6F9E8D2D3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2A65A-327A-AC19-57D7-B9CBF06B1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1353180"/>
            <a:ext cx="11160000" cy="611828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Kakšen</a:t>
            </a:r>
            <a:r>
              <a:rPr lang="en-GB" dirty="0"/>
              <a:t> </a:t>
            </a:r>
            <a:r>
              <a:rPr lang="en-GB" dirty="0" err="1"/>
              <a:t>računalnik</a:t>
            </a:r>
            <a:r>
              <a:rPr lang="en-GB" dirty="0"/>
              <a:t> je </a:t>
            </a:r>
            <a:br>
              <a:rPr lang="en-GB" dirty="0"/>
            </a:br>
            <a:r>
              <a:rPr lang="en-GB" dirty="0"/>
              <a:t>"exascale" </a:t>
            </a:r>
            <a:r>
              <a:rPr lang="en-GB" dirty="0" err="1"/>
              <a:t>računalnik</a:t>
            </a:r>
            <a:r>
              <a:rPr lang="en-GB" dirty="0"/>
              <a:t>?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D5C86-6721-2FF6-C03C-DEBFA13E3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2395252"/>
            <a:ext cx="4333405" cy="3983063"/>
          </a:xfrm>
        </p:spPr>
        <p:txBody>
          <a:bodyPr/>
          <a:lstStyle/>
          <a:p>
            <a:pPr marL="0" indent="0">
              <a:buNone/>
            </a:pPr>
            <a:r>
              <a:rPr lang="en-GB" b="1" dirty="0" err="1"/>
              <a:t>Eksaflop</a:t>
            </a:r>
            <a:endParaRPr lang="en-GB" b="1" dirty="0"/>
          </a:p>
          <a:p>
            <a:pPr marL="0" indent="0">
              <a:buNone/>
            </a:pPr>
            <a:r>
              <a:rPr lang="en-GB" dirty="0"/>
              <a:t>"Exascale" so </a:t>
            </a:r>
            <a:r>
              <a:rPr lang="en-GB" dirty="0" err="1"/>
              <a:t>superračunalniki</a:t>
            </a:r>
            <a:r>
              <a:rPr lang="en-GB" dirty="0"/>
              <a:t>, ki </a:t>
            </a:r>
            <a:r>
              <a:rPr lang="en-GB" dirty="0" err="1"/>
              <a:t>lahko</a:t>
            </a:r>
            <a:r>
              <a:rPr lang="en-GB" dirty="0"/>
              <a:t> </a:t>
            </a:r>
            <a:r>
              <a:rPr lang="en-GB" dirty="0" err="1"/>
              <a:t>izračunajo</a:t>
            </a:r>
            <a:r>
              <a:rPr lang="en-GB" dirty="0"/>
              <a:t> </a:t>
            </a:r>
            <a:r>
              <a:rPr lang="en-GB" dirty="0" err="1"/>
              <a:t>najmanj</a:t>
            </a:r>
            <a:r>
              <a:rPr lang="en-GB" dirty="0"/>
              <a:t> 10</a:t>
            </a:r>
            <a:r>
              <a:rPr lang="en-GB" baseline="30000" dirty="0"/>
              <a:t>18</a:t>
            </a:r>
            <a:r>
              <a:rPr lang="en-GB" dirty="0"/>
              <a:t> </a:t>
            </a:r>
            <a:r>
              <a:rPr lang="en-GB" dirty="0" err="1"/>
              <a:t>operacij</a:t>
            </a:r>
            <a:r>
              <a:rPr lang="en-GB" dirty="0"/>
              <a:t> s </a:t>
            </a:r>
            <a:r>
              <a:rPr lang="en-GB" dirty="0" err="1"/>
              <a:t>plavajočo</a:t>
            </a:r>
            <a:r>
              <a:rPr lang="en-GB" dirty="0"/>
              <a:t> </a:t>
            </a:r>
            <a:r>
              <a:rPr lang="en-GB" dirty="0" err="1"/>
              <a:t>vejico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sekundo</a:t>
            </a:r>
            <a:r>
              <a:rPr lang="en-GB" dirty="0"/>
              <a:t> (1 </a:t>
            </a:r>
            <a:r>
              <a:rPr lang="en-GB" dirty="0" err="1"/>
              <a:t>exaFLOPS</a:t>
            </a:r>
            <a:r>
              <a:rPr lang="en-GB" dirty="0"/>
              <a:t>).</a:t>
            </a:r>
          </a:p>
          <a:p>
            <a:endParaRPr lang="en-GB" dirty="0"/>
          </a:p>
          <a:p>
            <a:endParaRPr lang="en-S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747E48-FF94-CB04-62B9-AE948F050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8780" y="1088927"/>
            <a:ext cx="947408" cy="946484"/>
          </a:xfrm>
          <a:prstGeom prst="rect">
            <a:avLst/>
          </a:prstGeom>
        </p:spPr>
      </p:pic>
      <p:pic>
        <p:nvPicPr>
          <p:cNvPr id="5" name="Picture Placeholder 8">
            <a:extLst>
              <a:ext uri="{FF2B5EF4-FFF2-40B4-BE49-F238E27FC236}">
                <a16:creationId xmlns:a16="http://schemas.microsoft.com/office/drawing/2014/main" id="{F411C305-E952-592B-1167-96F96D41A7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942" r="9942"/>
          <a:stretch>
            <a:fillRect/>
          </a:stretch>
        </p:blipFill>
        <p:spPr>
          <a:xfrm>
            <a:off x="5913620" y="1088927"/>
            <a:ext cx="4913146" cy="5580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2D9B91-0865-1834-09E7-F75006615176}"/>
              </a:ext>
            </a:extLst>
          </p:cNvPr>
          <p:cNvSpPr txBox="1"/>
          <p:nvPr/>
        </p:nvSpPr>
        <p:spPr>
          <a:xfrm>
            <a:off x="7072543" y="6657386"/>
            <a:ext cx="2774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pa Sans" pitchFamily="2" charset="77"/>
                <a:ea typeface="+mn-ea"/>
                <a:cs typeface="+mn-cs"/>
              </a:rPr>
              <a:t>Slika je bila ustvarjena z Bing Image </a:t>
            </a:r>
            <a:r>
              <a:rPr kumimoji="0" lang="sl-SI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pa Sans" pitchFamily="2" charset="77"/>
                <a:ea typeface="+mn-ea"/>
                <a:cs typeface="+mn-cs"/>
              </a:rPr>
              <a:t>Creator</a:t>
            </a:r>
            <a:r>
              <a:rPr kumimoji="0" lang="sl-S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pa Sans" pitchFamily="2" charset="77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80796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1B49E-5813-9F90-B32B-13597E54F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BDD36-BDB2-FA19-29C8-D7B06F6C6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I" dirty="0"/>
              <a:t>EuroHPC Vega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DA128-0C4A-75DD-1D06-87B2A5298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6"/>
            <a:ext cx="4745634" cy="477329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b="1" dirty="0" err="1"/>
              <a:t>Institut</a:t>
            </a:r>
            <a:r>
              <a:rPr lang="en-GB" b="1" dirty="0"/>
              <a:t> </a:t>
            </a:r>
            <a:r>
              <a:rPr lang="en-GB" b="1" dirty="0" err="1"/>
              <a:t>informacijskih</a:t>
            </a:r>
            <a:r>
              <a:rPr lang="en-GB" b="1" dirty="0"/>
              <a:t> </a:t>
            </a:r>
            <a:r>
              <a:rPr lang="en-GB" b="1" dirty="0" err="1"/>
              <a:t>znanosti</a:t>
            </a:r>
            <a:r>
              <a:rPr lang="en-GB" b="1" dirty="0"/>
              <a:t> (IZUM) v </a:t>
            </a:r>
            <a:r>
              <a:rPr lang="en-GB" b="1" dirty="0" err="1"/>
              <a:t>Mariboru</a:t>
            </a:r>
            <a:endParaRPr lang="en-GB" b="1" dirty="0"/>
          </a:p>
          <a:p>
            <a:r>
              <a:rPr lang="en-GB" dirty="0"/>
              <a:t>6,9 </a:t>
            </a:r>
            <a:r>
              <a:rPr lang="en-GB" dirty="0" err="1"/>
              <a:t>petaflopsov</a:t>
            </a:r>
            <a:endParaRPr lang="en-GB" dirty="0"/>
          </a:p>
          <a:p>
            <a:r>
              <a:rPr lang="en-GB" dirty="0" err="1"/>
              <a:t>Prvi</a:t>
            </a:r>
            <a:r>
              <a:rPr lang="en-GB" dirty="0"/>
              <a:t> </a:t>
            </a:r>
            <a:r>
              <a:rPr lang="en-GB" dirty="0" err="1"/>
              <a:t>operativni</a:t>
            </a:r>
            <a:r>
              <a:rPr lang="en-GB" dirty="0"/>
              <a:t> </a:t>
            </a:r>
            <a:r>
              <a:rPr lang="en-GB" dirty="0" err="1"/>
              <a:t>EuroHPC</a:t>
            </a:r>
            <a:r>
              <a:rPr lang="en-GB" dirty="0"/>
              <a:t> JU </a:t>
            </a:r>
            <a:r>
              <a:rPr lang="en-GB" dirty="0" err="1"/>
              <a:t>sistem</a:t>
            </a:r>
            <a:endParaRPr lang="en-GB" dirty="0"/>
          </a:p>
          <a:p>
            <a:r>
              <a:rPr lang="en-GB" dirty="0"/>
              <a:t>ATOS </a:t>
            </a:r>
            <a:r>
              <a:rPr lang="en-GB" dirty="0" err="1"/>
              <a:t>Sequana</a:t>
            </a:r>
            <a:r>
              <a:rPr lang="en-GB" dirty="0"/>
              <a:t> XH2000</a:t>
            </a:r>
          </a:p>
          <a:p>
            <a:r>
              <a:rPr lang="en-GB" dirty="0"/>
              <a:t>1.020 </a:t>
            </a:r>
            <a:r>
              <a:rPr lang="en-GB" dirty="0" err="1"/>
              <a:t>računskih</a:t>
            </a:r>
            <a:r>
              <a:rPr lang="en-GB" dirty="0"/>
              <a:t> </a:t>
            </a:r>
            <a:r>
              <a:rPr lang="en-GB" dirty="0" err="1"/>
              <a:t>vozlišč</a:t>
            </a:r>
            <a:r>
              <a:rPr lang="en-GB" dirty="0"/>
              <a:t>, </a:t>
            </a:r>
            <a:r>
              <a:rPr lang="en-GB" dirty="0" err="1"/>
              <a:t>Infiniband</a:t>
            </a:r>
            <a:r>
              <a:rPr lang="en-GB" dirty="0"/>
              <a:t> 100 Gb/s</a:t>
            </a:r>
          </a:p>
          <a:p>
            <a:r>
              <a:rPr lang="en-GB" dirty="0"/>
              <a:t>18 PB Large Capacity Storage </a:t>
            </a:r>
            <a:r>
              <a:rPr lang="en-GB" dirty="0" err="1"/>
              <a:t>Ceph</a:t>
            </a:r>
            <a:endParaRPr lang="en-GB" dirty="0"/>
          </a:p>
          <a:p>
            <a:r>
              <a:rPr lang="en-GB" dirty="0"/>
              <a:t>1 PB High Performance Storage Lustre</a:t>
            </a:r>
          </a:p>
          <a:p>
            <a:r>
              <a:rPr lang="en-GB" dirty="0" err="1"/>
              <a:t>Poraba</a:t>
            </a:r>
            <a:r>
              <a:rPr lang="en-GB" dirty="0"/>
              <a:t> </a:t>
            </a:r>
            <a:r>
              <a:rPr lang="en-GB" dirty="0" err="1"/>
              <a:t>energije</a:t>
            </a:r>
            <a:r>
              <a:rPr lang="en-GB" dirty="0"/>
              <a:t> &lt; 1 MW,</a:t>
            </a:r>
          </a:p>
          <a:p>
            <a:r>
              <a:rPr lang="en-GB" dirty="0" err="1"/>
              <a:t>Hiperpovezanost</a:t>
            </a:r>
            <a:r>
              <a:rPr lang="en-GB" dirty="0"/>
              <a:t> 600 Gb/s  …</a:t>
            </a:r>
          </a:p>
          <a:p>
            <a:endParaRPr lang="en-GB" dirty="0"/>
          </a:p>
          <a:p>
            <a:endParaRPr lang="en-S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DB0E3E-8407-BD93-0C8C-D24E7005C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8780" y="1088927"/>
            <a:ext cx="947408" cy="946484"/>
          </a:xfrm>
          <a:prstGeom prst="rect">
            <a:avLst/>
          </a:prstGeom>
        </p:spPr>
      </p:pic>
      <p:pic>
        <p:nvPicPr>
          <p:cNvPr id="5" name="Picture Placeholder 35">
            <a:extLst>
              <a:ext uri="{FF2B5EF4-FFF2-40B4-BE49-F238E27FC236}">
                <a16:creationId xmlns:a16="http://schemas.microsoft.com/office/drawing/2014/main" id="{DAA69BB5-2B09-1BAB-0F59-BF114F6498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3887" r="13887"/>
          <a:stretch>
            <a:fillRect/>
          </a:stretch>
        </p:blipFill>
        <p:spPr>
          <a:xfrm>
            <a:off x="6096000" y="1078859"/>
            <a:ext cx="4730766" cy="563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406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8EECA-F499-F827-03E0-ADAFF6251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98412-9397-28D1-2A39-1DF33A9FA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Kdo</a:t>
            </a:r>
            <a:r>
              <a:rPr lang="en-GB" dirty="0"/>
              <a:t> </a:t>
            </a:r>
            <a:r>
              <a:rPr lang="en-GB" dirty="0" err="1"/>
              <a:t>lahko</a:t>
            </a:r>
            <a:r>
              <a:rPr lang="en-GB" dirty="0"/>
              <a:t> </a:t>
            </a:r>
            <a:r>
              <a:rPr lang="en-GB" dirty="0" err="1"/>
              <a:t>uporablja</a:t>
            </a:r>
            <a:r>
              <a:rPr lang="en-GB" dirty="0"/>
              <a:t> </a:t>
            </a:r>
            <a:r>
              <a:rPr lang="en-GB" dirty="0" err="1"/>
              <a:t>superračunalnike</a:t>
            </a:r>
            <a:r>
              <a:rPr lang="en-GB" dirty="0"/>
              <a:t>?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95C99-08B9-B592-9877-B58C32ACD1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b="1" dirty="0" err="1"/>
              <a:t>Uporabniki</a:t>
            </a:r>
            <a:r>
              <a:rPr lang="en-GB" b="1" dirty="0"/>
              <a:t>/</a:t>
            </a:r>
            <a:r>
              <a:rPr lang="en-GB" b="1" dirty="0" err="1"/>
              <a:t>zaposleni</a:t>
            </a:r>
            <a:r>
              <a:rPr lang="en-GB" b="1" dirty="0"/>
              <a:t> v/</a:t>
            </a:r>
            <a:r>
              <a:rPr lang="en-GB" b="1" dirty="0" err="1"/>
              <a:t>na</a:t>
            </a:r>
            <a:r>
              <a:rPr lang="en-GB" b="1" dirty="0"/>
              <a:t>:</a:t>
            </a:r>
          </a:p>
          <a:p>
            <a:r>
              <a:rPr lang="en-GB" dirty="0" err="1"/>
              <a:t>raziskovalnih</a:t>
            </a:r>
            <a:r>
              <a:rPr lang="en-GB" dirty="0"/>
              <a:t> </a:t>
            </a:r>
            <a:r>
              <a:rPr lang="en-GB" dirty="0" err="1"/>
              <a:t>organizacijah</a:t>
            </a:r>
            <a:r>
              <a:rPr lang="en-GB" dirty="0"/>
              <a:t>,</a:t>
            </a:r>
          </a:p>
          <a:p>
            <a:r>
              <a:rPr lang="en-GB" dirty="0" err="1"/>
              <a:t>izobraževalnih</a:t>
            </a:r>
            <a:r>
              <a:rPr lang="en-GB" dirty="0"/>
              <a:t> </a:t>
            </a:r>
            <a:r>
              <a:rPr lang="en-GB" dirty="0" err="1"/>
              <a:t>organizacijah</a:t>
            </a:r>
            <a:r>
              <a:rPr lang="en-GB" dirty="0"/>
              <a:t>,</a:t>
            </a:r>
          </a:p>
          <a:p>
            <a:r>
              <a:rPr lang="en-GB" dirty="0" err="1"/>
              <a:t>javnih</a:t>
            </a:r>
            <a:r>
              <a:rPr lang="en-GB" dirty="0"/>
              <a:t> </a:t>
            </a:r>
            <a:r>
              <a:rPr lang="en-GB" dirty="0" err="1"/>
              <a:t>storitev</a:t>
            </a:r>
            <a:r>
              <a:rPr lang="en-GB" dirty="0"/>
              <a:t>,</a:t>
            </a:r>
          </a:p>
          <a:p>
            <a:r>
              <a:rPr lang="en-GB" dirty="0" err="1"/>
              <a:t>gospodarstvu</a:t>
            </a:r>
            <a:r>
              <a:rPr lang="en-GB" dirty="0"/>
              <a:t> (MSP).</a:t>
            </a:r>
          </a:p>
          <a:p>
            <a:pPr marL="0" indent="0">
              <a:buNone/>
            </a:pPr>
            <a:br>
              <a:rPr lang="en-GB" dirty="0"/>
            </a:br>
            <a:r>
              <a:rPr lang="en-GB" b="1" dirty="0" err="1"/>
              <a:t>Različne</a:t>
            </a:r>
            <a:r>
              <a:rPr lang="en-GB" b="1" dirty="0"/>
              <a:t> </a:t>
            </a:r>
            <a:r>
              <a:rPr lang="en-GB" b="1" dirty="0" err="1"/>
              <a:t>vrste</a:t>
            </a:r>
            <a:r>
              <a:rPr lang="en-GB" b="1" dirty="0"/>
              <a:t> </a:t>
            </a:r>
            <a:r>
              <a:rPr lang="en-GB" b="1" dirty="0" err="1"/>
              <a:t>dostopa</a:t>
            </a:r>
            <a:r>
              <a:rPr lang="en-GB" b="1" dirty="0"/>
              <a:t>.</a:t>
            </a:r>
          </a:p>
          <a:p>
            <a:r>
              <a:rPr lang="en-GB" dirty="0"/>
              <a:t>https://</a:t>
            </a:r>
            <a:r>
              <a:rPr lang="en-GB" dirty="0" err="1"/>
              <a:t>video.arnes.si</a:t>
            </a:r>
            <a:r>
              <a:rPr lang="en-GB" dirty="0"/>
              <a:t>/watch/l8tnqnw3vwkg</a:t>
            </a:r>
          </a:p>
          <a:p>
            <a:pPr marL="0" indent="0">
              <a:buNone/>
            </a:pPr>
            <a:br>
              <a:rPr lang="en-GB" dirty="0"/>
            </a:br>
            <a:r>
              <a:rPr lang="en-GB" b="1" dirty="0" err="1"/>
              <a:t>Dostop</a:t>
            </a:r>
            <a:r>
              <a:rPr lang="en-GB" b="1" dirty="0"/>
              <a:t> in </a:t>
            </a:r>
            <a:r>
              <a:rPr lang="en-GB" b="1" dirty="0" err="1"/>
              <a:t>pravico</a:t>
            </a:r>
            <a:r>
              <a:rPr lang="en-GB" b="1" dirty="0"/>
              <a:t> </a:t>
            </a:r>
            <a:r>
              <a:rPr lang="en-GB" b="1" dirty="0" err="1"/>
              <a:t>uporabe</a:t>
            </a:r>
            <a:r>
              <a:rPr lang="en-GB" b="1" dirty="0"/>
              <a:t> </a:t>
            </a:r>
            <a:r>
              <a:rPr lang="en-GB" b="1" dirty="0" err="1"/>
              <a:t>prosto</a:t>
            </a:r>
            <a:r>
              <a:rPr lang="en-GB" b="1" dirty="0"/>
              <a:t> </a:t>
            </a:r>
            <a:r>
              <a:rPr lang="en-GB" b="1" dirty="0" err="1"/>
              <a:t>dostopnih</a:t>
            </a:r>
            <a:r>
              <a:rPr lang="en-GB" b="1" dirty="0"/>
              <a:t> </a:t>
            </a:r>
            <a:r>
              <a:rPr lang="en-GB" b="1" dirty="0" err="1"/>
              <a:t>gruč</a:t>
            </a:r>
            <a:r>
              <a:rPr lang="en-GB" b="1" dirty="0"/>
              <a:t> SLING </a:t>
            </a:r>
            <a:r>
              <a:rPr lang="en-GB" b="1" dirty="0" err="1"/>
              <a:t>imajo</a:t>
            </a:r>
            <a:r>
              <a:rPr lang="en-GB" b="1" dirty="0"/>
              <a:t> </a:t>
            </a:r>
            <a:r>
              <a:rPr lang="en-GB" b="1" dirty="0" err="1"/>
              <a:t>vsi</a:t>
            </a:r>
            <a:r>
              <a:rPr lang="en-GB" b="1" dirty="0"/>
              <a:t> </a:t>
            </a:r>
            <a:r>
              <a:rPr lang="en-GB" b="1" dirty="0" err="1"/>
              <a:t>tisti</a:t>
            </a:r>
            <a:r>
              <a:rPr lang="en-GB" b="1" dirty="0"/>
              <a:t>, ki so </a:t>
            </a:r>
            <a:r>
              <a:rPr lang="en-GB" b="1" dirty="0" err="1"/>
              <a:t>upravičeni</a:t>
            </a:r>
            <a:r>
              <a:rPr lang="en-GB" b="1" dirty="0"/>
              <a:t> do </a:t>
            </a:r>
            <a:r>
              <a:rPr lang="en-GB" b="1" dirty="0" err="1"/>
              <a:t>uporabe</a:t>
            </a:r>
            <a:r>
              <a:rPr lang="en-GB" b="1" dirty="0"/>
              <a:t> </a:t>
            </a:r>
            <a:r>
              <a:rPr lang="en-GB" b="1" dirty="0" err="1"/>
              <a:t>Arnesovih</a:t>
            </a:r>
            <a:r>
              <a:rPr lang="en-GB" b="1" dirty="0"/>
              <a:t> </a:t>
            </a:r>
            <a:r>
              <a:rPr lang="en-GB" b="1" dirty="0" err="1"/>
              <a:t>storitev</a:t>
            </a:r>
            <a:r>
              <a:rPr lang="en-GB" b="1" dirty="0"/>
              <a:t>.</a:t>
            </a:r>
          </a:p>
          <a:p>
            <a:r>
              <a:rPr lang="en-GB" dirty="0" err="1"/>
              <a:t>Odprti</a:t>
            </a:r>
            <a:r>
              <a:rPr lang="en-GB" dirty="0"/>
              <a:t> </a:t>
            </a:r>
            <a:r>
              <a:rPr lang="en-GB" dirty="0" err="1"/>
              <a:t>dostop</a:t>
            </a:r>
            <a:r>
              <a:rPr lang="en-GB" dirty="0"/>
              <a:t> in </a:t>
            </a:r>
            <a:r>
              <a:rPr lang="en-GB" dirty="0" err="1"/>
              <a:t>raba</a:t>
            </a:r>
            <a:r>
              <a:rPr lang="en-GB" dirty="0"/>
              <a:t> </a:t>
            </a:r>
            <a:r>
              <a:rPr lang="en-GB" dirty="0" err="1"/>
              <a:t>virov</a:t>
            </a:r>
            <a:endParaRPr lang="en-GB" dirty="0"/>
          </a:p>
          <a:p>
            <a:r>
              <a:rPr lang="en-GB" dirty="0" err="1"/>
              <a:t>Več</a:t>
            </a:r>
            <a:r>
              <a:rPr lang="en-GB" dirty="0"/>
              <a:t> </a:t>
            </a:r>
            <a:r>
              <a:rPr lang="en-GB" dirty="0" err="1"/>
              <a:t>informacij</a:t>
            </a:r>
            <a:r>
              <a:rPr lang="en-GB" dirty="0"/>
              <a:t>: </a:t>
            </a:r>
            <a:r>
              <a:rPr lang="en-GB" dirty="0" err="1"/>
              <a:t>www.sling.si</a:t>
            </a:r>
            <a:endParaRPr lang="en-GB" dirty="0"/>
          </a:p>
          <a:p>
            <a:endParaRPr lang="en-GB" dirty="0"/>
          </a:p>
          <a:p>
            <a:endParaRPr lang="en-S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B17E92-EF35-3C6F-CF47-E23C6A497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8780" y="1088927"/>
            <a:ext cx="947408" cy="94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56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2399E-9530-C66A-1931-A79742FB9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2A5D5-A12F-63FA-EFD0-B7ABCF35F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008" y="1380222"/>
            <a:ext cx="11160000" cy="611828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Nacionalni</a:t>
            </a:r>
            <a:r>
              <a:rPr lang="en-GB" dirty="0"/>
              <a:t> </a:t>
            </a:r>
            <a:r>
              <a:rPr lang="en-GB" dirty="0" err="1"/>
              <a:t>kompetenčni</a:t>
            </a:r>
            <a:r>
              <a:rPr lang="en-GB" dirty="0"/>
              <a:t> </a:t>
            </a:r>
            <a:r>
              <a:rPr lang="en-GB" dirty="0" err="1"/>
              <a:t>center</a:t>
            </a:r>
            <a:br>
              <a:rPr lang="en-GB" dirty="0"/>
            </a:br>
            <a:r>
              <a:rPr lang="en-GB" dirty="0"/>
              <a:t>za </a:t>
            </a:r>
            <a:r>
              <a:rPr lang="en-GB" dirty="0" err="1"/>
              <a:t>superračunalništvo</a:t>
            </a:r>
            <a:r>
              <a:rPr lang="en-GB" dirty="0"/>
              <a:t> SLING (NCC Slovenija)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8C549-07AB-9170-6ED4-7AC30E01D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552" y="2498202"/>
            <a:ext cx="10527790" cy="4356245"/>
          </a:xfrm>
        </p:spPr>
        <p:txBody>
          <a:bodyPr/>
          <a:lstStyle/>
          <a:p>
            <a:r>
              <a:rPr lang="en-GB" dirty="0" err="1"/>
              <a:t>Izobraževanja</a:t>
            </a:r>
            <a:endParaRPr lang="en-GB" dirty="0"/>
          </a:p>
          <a:p>
            <a:r>
              <a:rPr lang="en-GB" dirty="0" err="1"/>
              <a:t>Svetovanje</a:t>
            </a:r>
            <a:r>
              <a:rPr lang="en-GB" dirty="0"/>
              <a:t>, </a:t>
            </a:r>
            <a:r>
              <a:rPr lang="en-GB" dirty="0" err="1"/>
              <a:t>pomoč</a:t>
            </a:r>
            <a:r>
              <a:rPr lang="en-GB" dirty="0"/>
              <a:t> in </a:t>
            </a:r>
            <a:r>
              <a:rPr lang="en-GB" dirty="0" err="1"/>
              <a:t>podpora</a:t>
            </a:r>
            <a:endParaRPr lang="en-GB" dirty="0"/>
          </a:p>
          <a:p>
            <a:r>
              <a:rPr lang="en-GB" dirty="0" err="1"/>
              <a:t>Ozaveščanje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BCAE1B-A2AF-E2F7-5193-0BEFF177F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8780" y="1088927"/>
            <a:ext cx="947408" cy="9464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9DAE6F-4D75-D0B4-FDCF-F6BDA00E4C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/>
        </p:blipFill>
        <p:spPr bwMode="auto">
          <a:xfrm>
            <a:off x="5009760" y="2068253"/>
            <a:ext cx="6333688" cy="42725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46AF99-BE95-D842-5721-607A281A01C1}"/>
              </a:ext>
            </a:extLst>
          </p:cNvPr>
          <p:cNvSpPr txBox="1"/>
          <p:nvPr/>
        </p:nvSpPr>
        <p:spPr>
          <a:xfrm>
            <a:off x="826008" y="6340821"/>
            <a:ext cx="7338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www.sling.si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kompetencni-center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nacionalni-kompetencni-center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6789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4804B-7F3B-85F9-524C-15EE2E42A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9912B-B613-CEE1-A5C2-9ABDCCEB6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I" dirty="0"/>
              <a:t>NCC Slovenija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F1524-FC82-B873-EC4E-5C722ADD1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6"/>
            <a:ext cx="5087110" cy="47732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 err="1"/>
              <a:t>Izobraževanja</a:t>
            </a:r>
            <a:endParaRPr lang="en-GB" b="1" dirty="0"/>
          </a:p>
          <a:p>
            <a:r>
              <a:rPr lang="en-GB" dirty="0" err="1"/>
              <a:t>Delavnice</a:t>
            </a:r>
            <a:r>
              <a:rPr lang="en-GB" dirty="0"/>
              <a:t> in </a:t>
            </a:r>
            <a:r>
              <a:rPr lang="en-GB" dirty="0" err="1"/>
              <a:t>seminarji</a:t>
            </a:r>
            <a:endParaRPr lang="en-GB" dirty="0"/>
          </a:p>
          <a:p>
            <a:r>
              <a:rPr lang="en-GB" dirty="0" err="1"/>
              <a:t>Različni</a:t>
            </a:r>
            <a:r>
              <a:rPr lang="en-GB" dirty="0"/>
              <a:t> </a:t>
            </a:r>
            <a:r>
              <a:rPr lang="en-GB" dirty="0" err="1"/>
              <a:t>nivoji</a:t>
            </a:r>
            <a:r>
              <a:rPr lang="en-GB" dirty="0"/>
              <a:t> (pred)</a:t>
            </a:r>
            <a:r>
              <a:rPr lang="en-GB" dirty="0" err="1"/>
              <a:t>znanja</a:t>
            </a:r>
            <a:endParaRPr lang="en-GB" dirty="0"/>
          </a:p>
          <a:p>
            <a:r>
              <a:rPr lang="en-GB" dirty="0"/>
              <a:t>SLING-</a:t>
            </a:r>
            <a:r>
              <a:rPr lang="en-GB" dirty="0" err="1"/>
              <a:t>novičnik</a:t>
            </a:r>
            <a:endParaRPr lang="en-GB" dirty="0"/>
          </a:p>
          <a:p>
            <a:r>
              <a:rPr lang="en-GB" dirty="0" err="1"/>
              <a:t>EuroCC</a:t>
            </a:r>
            <a:r>
              <a:rPr lang="en-GB" dirty="0"/>
              <a:t> </a:t>
            </a:r>
            <a:r>
              <a:rPr lang="en-GB" dirty="0" err="1"/>
              <a:t>izobraževanja</a:t>
            </a:r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b="1" dirty="0" err="1"/>
              <a:t>indico.ijs.si</a:t>
            </a:r>
            <a:r>
              <a:rPr lang="en-GB" b="1" dirty="0"/>
              <a:t>/category/29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 err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6921E6-33E3-E322-FCF5-476F1BF20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8780" y="1088927"/>
            <a:ext cx="947408" cy="946484"/>
          </a:xfrm>
          <a:prstGeom prst="rect">
            <a:avLst/>
          </a:prstGeom>
        </p:spPr>
      </p:pic>
      <p:pic>
        <p:nvPicPr>
          <p:cNvPr id="5" name="Picture Placeholder 32">
            <a:extLst>
              <a:ext uri="{FF2B5EF4-FFF2-40B4-BE49-F238E27FC236}">
                <a16:creationId xmlns:a16="http://schemas.microsoft.com/office/drawing/2014/main" id="{BA5D2B8A-BB1D-EED6-67B3-192946DEF1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27" r="1127"/>
          <a:stretch>
            <a:fillRect/>
          </a:stretch>
        </p:blipFill>
        <p:spPr>
          <a:xfrm>
            <a:off x="5925312" y="1088927"/>
            <a:ext cx="4901454" cy="556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1378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F0CEF-61E5-CAB2-0DED-488540BB3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66095-6EF5-3848-139C-0C34EAADE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I" dirty="0"/>
              <a:t>NCC Slovenija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FE013-FE9C-9276-A8E2-FB82B35BA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6"/>
            <a:ext cx="5087110" cy="477329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b="1" dirty="0" err="1"/>
              <a:t>Dober</a:t>
            </a:r>
            <a:r>
              <a:rPr lang="en-GB" b="1" dirty="0"/>
              <a:t> </a:t>
            </a:r>
            <a:r>
              <a:rPr lang="en-GB" b="1" dirty="0" err="1"/>
              <a:t>glas</a:t>
            </a:r>
            <a:r>
              <a:rPr lang="en-GB" b="1" dirty="0"/>
              <a:t> </a:t>
            </a:r>
            <a:r>
              <a:rPr lang="en-GB" b="1" dirty="0" err="1"/>
              <a:t>seže</a:t>
            </a:r>
            <a:r>
              <a:rPr lang="en-GB" b="1" dirty="0"/>
              <a:t> v </a:t>
            </a:r>
            <a:r>
              <a:rPr lang="en-GB" b="1" dirty="0" err="1"/>
              <a:t>deveto</a:t>
            </a:r>
            <a:r>
              <a:rPr lang="en-GB" b="1" dirty="0"/>
              <a:t> vas</a:t>
            </a:r>
          </a:p>
          <a:p>
            <a:r>
              <a:rPr lang="en-GB" dirty="0" err="1"/>
              <a:t>Dogodki</a:t>
            </a:r>
            <a:r>
              <a:rPr lang="en-GB" dirty="0"/>
              <a:t>: </a:t>
            </a:r>
          </a:p>
          <a:p>
            <a:pPr lvl="1"/>
            <a:r>
              <a:rPr lang="en-GB" dirty="0" err="1"/>
              <a:t>Dnevi</a:t>
            </a:r>
            <a:r>
              <a:rPr lang="en-GB" dirty="0"/>
              <a:t> </a:t>
            </a:r>
            <a:r>
              <a:rPr lang="en-GB" dirty="0" err="1"/>
              <a:t>Slovenskega</a:t>
            </a:r>
            <a:r>
              <a:rPr lang="en-GB" dirty="0"/>
              <a:t> </a:t>
            </a:r>
            <a:r>
              <a:rPr lang="en-GB" dirty="0" err="1"/>
              <a:t>superračunalniškega</a:t>
            </a:r>
            <a:r>
              <a:rPr lang="en-GB" dirty="0"/>
              <a:t> </a:t>
            </a:r>
            <a:r>
              <a:rPr lang="en-GB" dirty="0" err="1"/>
              <a:t>omrežja</a:t>
            </a:r>
            <a:r>
              <a:rPr lang="en-GB" dirty="0"/>
              <a:t> (3. do 5. </a:t>
            </a:r>
            <a:r>
              <a:rPr lang="en-GB" dirty="0" err="1"/>
              <a:t>december</a:t>
            </a:r>
            <a:r>
              <a:rPr lang="en-GB" dirty="0"/>
              <a:t>)</a:t>
            </a:r>
          </a:p>
          <a:p>
            <a:pPr lvl="1"/>
            <a:r>
              <a:rPr lang="en-GB" dirty="0" err="1"/>
              <a:t>Dnevi</a:t>
            </a:r>
            <a:r>
              <a:rPr lang="en-GB" dirty="0"/>
              <a:t> </a:t>
            </a:r>
            <a:r>
              <a:rPr lang="en-GB" dirty="0" err="1"/>
              <a:t>odprtih</a:t>
            </a:r>
            <a:r>
              <a:rPr lang="en-GB" dirty="0"/>
              <a:t> </a:t>
            </a:r>
            <a:r>
              <a:rPr lang="en-GB" dirty="0" err="1"/>
              <a:t>vrat</a:t>
            </a:r>
            <a:r>
              <a:rPr lang="en-GB" dirty="0"/>
              <a:t> </a:t>
            </a:r>
            <a:r>
              <a:rPr lang="en-GB" dirty="0" err="1"/>
              <a:t>slovenskih</a:t>
            </a:r>
            <a:r>
              <a:rPr lang="en-GB" dirty="0"/>
              <a:t> </a:t>
            </a:r>
            <a:r>
              <a:rPr lang="en-GB" dirty="0" err="1"/>
              <a:t>superračunalniških</a:t>
            </a:r>
            <a:r>
              <a:rPr lang="en-GB" dirty="0"/>
              <a:t> </a:t>
            </a:r>
            <a:r>
              <a:rPr lang="en-GB" dirty="0" err="1"/>
              <a:t>centrov</a:t>
            </a:r>
            <a:r>
              <a:rPr lang="en-GB" dirty="0"/>
              <a:t> </a:t>
            </a:r>
            <a:r>
              <a:rPr lang="en-GB" dirty="0" err="1"/>
              <a:t>ali</a:t>
            </a:r>
            <a:r>
              <a:rPr lang="en-GB" dirty="0"/>
              <a:t> </a:t>
            </a:r>
            <a:r>
              <a:rPr lang="en-GB" dirty="0" err="1"/>
              <a:t>Dnevi</a:t>
            </a:r>
            <a:r>
              <a:rPr lang="en-GB" dirty="0"/>
              <a:t> "exascale" </a:t>
            </a:r>
            <a:r>
              <a:rPr lang="en-GB" dirty="0" err="1"/>
              <a:t>računalništva</a:t>
            </a:r>
            <a:r>
              <a:rPr lang="en-GB" dirty="0"/>
              <a:t> (</a:t>
            </a:r>
            <a:r>
              <a:rPr lang="en-GB" dirty="0" err="1"/>
              <a:t>jutri</a:t>
            </a:r>
            <a:r>
              <a:rPr lang="en-GB" dirty="0"/>
              <a:t>!)</a:t>
            </a:r>
          </a:p>
          <a:p>
            <a:r>
              <a:rPr lang="en-GB" dirty="0" err="1"/>
              <a:t>Spletno</a:t>
            </a:r>
            <a:r>
              <a:rPr lang="en-GB" dirty="0"/>
              <a:t> mesto:</a:t>
            </a:r>
          </a:p>
          <a:p>
            <a:pPr lvl="1"/>
            <a:r>
              <a:rPr lang="en-GB" dirty="0" err="1"/>
              <a:t>www.sling.si</a:t>
            </a:r>
            <a:endParaRPr lang="en-GB" dirty="0"/>
          </a:p>
          <a:p>
            <a:r>
              <a:rPr lang="en-GB" dirty="0"/>
              <a:t>SLING-</a:t>
            </a:r>
            <a:r>
              <a:rPr lang="en-GB" dirty="0" err="1"/>
              <a:t>novičnik</a:t>
            </a:r>
            <a:r>
              <a:rPr lang="en-GB" dirty="0"/>
              <a:t> (</a:t>
            </a:r>
            <a:r>
              <a:rPr lang="en-GB" dirty="0" err="1"/>
              <a:t>mesečno</a:t>
            </a:r>
            <a:r>
              <a:rPr lang="en-GB" dirty="0"/>
              <a:t>)</a:t>
            </a:r>
          </a:p>
          <a:p>
            <a:r>
              <a:rPr lang="en-GB" dirty="0" err="1"/>
              <a:t>Družbena</a:t>
            </a:r>
            <a:r>
              <a:rPr lang="en-GB" dirty="0"/>
              <a:t> </a:t>
            </a:r>
            <a:r>
              <a:rPr lang="en-GB" dirty="0" err="1"/>
              <a:t>omrežja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LinkedIn, X, Facebook</a:t>
            </a:r>
          </a:p>
          <a:p>
            <a:r>
              <a:rPr lang="en-GB" dirty="0" err="1"/>
              <a:t>Zgodbe</a:t>
            </a:r>
            <a:r>
              <a:rPr lang="en-GB" dirty="0"/>
              <a:t> o </a:t>
            </a:r>
            <a:r>
              <a:rPr lang="en-GB" dirty="0" err="1"/>
              <a:t>uspehu</a:t>
            </a:r>
            <a:r>
              <a:rPr lang="en-GB" dirty="0"/>
              <a:t> in </a:t>
            </a:r>
            <a:r>
              <a:rPr lang="en-GB" dirty="0" err="1"/>
              <a:t>primeri</a:t>
            </a:r>
            <a:r>
              <a:rPr lang="en-GB" dirty="0"/>
              <a:t> </a:t>
            </a:r>
            <a:r>
              <a:rPr lang="en-GB" dirty="0" err="1"/>
              <a:t>uporabe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7869ED-0682-86EC-5769-092D2701A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8780" y="1088927"/>
            <a:ext cx="947408" cy="946484"/>
          </a:xfrm>
          <a:prstGeom prst="rect">
            <a:avLst/>
          </a:prstGeom>
        </p:spPr>
      </p:pic>
      <p:pic>
        <p:nvPicPr>
          <p:cNvPr id="6" name="Picture Placeholder 10">
            <a:extLst>
              <a:ext uri="{FF2B5EF4-FFF2-40B4-BE49-F238E27FC236}">
                <a16:creationId xmlns:a16="http://schemas.microsoft.com/office/drawing/2014/main" id="{8A67A294-2950-C6E7-B555-13201CE49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7474" r="17474"/>
          <a:stretch>
            <a:fillRect/>
          </a:stretch>
        </p:blipFill>
        <p:spPr>
          <a:xfrm>
            <a:off x="5925312" y="1088926"/>
            <a:ext cx="4901454" cy="565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8376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A5B8B-E121-FE74-9884-801F1D983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659C0-CE63-B2AD-E8FE-E7480B2FF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I" dirty="0"/>
              <a:t>Še več informacij in podpora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7310C-E605-B515-CF2F-622A5F2AE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6"/>
            <a:ext cx="5087110" cy="477329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Dan </a:t>
            </a:r>
            <a:r>
              <a:rPr lang="en-GB" b="1" dirty="0" err="1"/>
              <a:t>Slovenskega</a:t>
            </a:r>
            <a:r>
              <a:rPr lang="en-GB" b="1" dirty="0"/>
              <a:t> </a:t>
            </a:r>
            <a:r>
              <a:rPr lang="en-GB" b="1" dirty="0" err="1"/>
              <a:t>superračunalniškega</a:t>
            </a:r>
            <a:r>
              <a:rPr lang="en-GB" b="1" dirty="0"/>
              <a:t> </a:t>
            </a:r>
            <a:r>
              <a:rPr lang="en-GB" b="1" dirty="0" err="1"/>
              <a:t>omrežja</a:t>
            </a:r>
            <a:endParaRPr lang="en-GB" b="1" dirty="0"/>
          </a:p>
          <a:p>
            <a:r>
              <a:rPr lang="en-GB" dirty="0"/>
              <a:t>3. do 5. </a:t>
            </a:r>
            <a:r>
              <a:rPr lang="en-GB" dirty="0" err="1"/>
              <a:t>december</a:t>
            </a:r>
            <a:r>
              <a:rPr lang="en-GB" dirty="0"/>
              <a:t> 2024</a:t>
            </a:r>
          </a:p>
          <a:p>
            <a:r>
              <a:rPr lang="en-GB" dirty="0"/>
              <a:t>https://</a:t>
            </a:r>
            <a:r>
              <a:rPr lang="en-GB" dirty="0" err="1"/>
              <a:t>mrezaznanja.si</a:t>
            </a:r>
            <a:r>
              <a:rPr lang="en-GB" dirty="0"/>
              <a:t>/program</a:t>
            </a:r>
          </a:p>
          <a:p>
            <a:pPr marL="0" indent="0">
              <a:buNone/>
            </a:pPr>
            <a:r>
              <a:rPr lang="en-GB" b="1" dirty="0" err="1"/>
              <a:t>Postopek</a:t>
            </a:r>
            <a:r>
              <a:rPr lang="en-GB" b="1" dirty="0"/>
              <a:t> </a:t>
            </a:r>
            <a:r>
              <a:rPr lang="en-GB" b="1" dirty="0" err="1"/>
              <a:t>dostopa</a:t>
            </a:r>
            <a:r>
              <a:rPr lang="en-GB" b="1" dirty="0"/>
              <a:t> – </a:t>
            </a:r>
            <a:r>
              <a:rPr lang="en-GB" b="1" dirty="0" err="1"/>
              <a:t>odprti</a:t>
            </a:r>
            <a:r>
              <a:rPr lang="en-GB" b="1" dirty="0"/>
              <a:t> </a:t>
            </a:r>
            <a:r>
              <a:rPr lang="en-GB" b="1" dirty="0" err="1"/>
              <a:t>dostop</a:t>
            </a:r>
            <a:endParaRPr lang="en-GB" b="1" dirty="0"/>
          </a:p>
          <a:p>
            <a:r>
              <a:rPr lang="en-GB" dirty="0"/>
              <a:t>https://</a:t>
            </a:r>
            <a:r>
              <a:rPr lang="en-GB" dirty="0" err="1"/>
              <a:t>www.sling.si</a:t>
            </a:r>
            <a:r>
              <a:rPr lang="en-GB" dirty="0"/>
              <a:t>/</a:t>
            </a:r>
            <a:r>
              <a:rPr lang="en-GB" dirty="0" err="1"/>
              <a:t>razpisi</a:t>
            </a:r>
            <a:r>
              <a:rPr lang="en-GB" dirty="0"/>
              <a:t>-za-</a:t>
            </a:r>
            <a:r>
              <a:rPr lang="en-GB" dirty="0" err="1"/>
              <a:t>odprti</a:t>
            </a:r>
            <a:r>
              <a:rPr lang="en-GB" dirty="0"/>
              <a:t>-</a:t>
            </a:r>
            <a:r>
              <a:rPr lang="en-GB" dirty="0" err="1"/>
              <a:t>dostop</a:t>
            </a:r>
            <a:r>
              <a:rPr lang="en-GB" dirty="0"/>
              <a:t>-in-</a:t>
            </a:r>
            <a:r>
              <a:rPr lang="en-GB" dirty="0" err="1"/>
              <a:t>rabo</a:t>
            </a:r>
            <a:r>
              <a:rPr lang="en-GB" dirty="0"/>
              <a:t>-</a:t>
            </a:r>
            <a:r>
              <a:rPr lang="en-GB" dirty="0" err="1"/>
              <a:t>virov</a:t>
            </a:r>
            <a:r>
              <a:rPr lang="en-GB" dirty="0"/>
              <a:t>/</a:t>
            </a:r>
          </a:p>
          <a:p>
            <a:pPr marL="0" indent="0">
              <a:buNone/>
            </a:pPr>
            <a:r>
              <a:rPr lang="en-GB" b="1" dirty="0" err="1"/>
              <a:t>Svetovanje</a:t>
            </a:r>
            <a:r>
              <a:rPr lang="en-GB" b="1" dirty="0"/>
              <a:t>, </a:t>
            </a:r>
            <a:r>
              <a:rPr lang="en-GB" b="1" dirty="0" err="1"/>
              <a:t>pomoč</a:t>
            </a:r>
            <a:r>
              <a:rPr lang="en-GB" b="1" dirty="0"/>
              <a:t> in </a:t>
            </a:r>
            <a:r>
              <a:rPr lang="en-GB" b="1" dirty="0" err="1"/>
              <a:t>podora</a:t>
            </a:r>
            <a:endParaRPr lang="en-GB" b="1" dirty="0"/>
          </a:p>
          <a:p>
            <a:r>
              <a:rPr lang="en-GB" dirty="0" err="1"/>
              <a:t>podpora@sling.si</a:t>
            </a:r>
            <a:endParaRPr lang="en-GB" dirty="0"/>
          </a:p>
          <a:p>
            <a:r>
              <a:rPr lang="en-GB" dirty="0" err="1"/>
              <a:t>www.sling.si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0039FD-481D-9C81-04F9-F4EF64E90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8780" y="1088927"/>
            <a:ext cx="947408" cy="9464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859B70-EAFF-0EC9-44FE-172201879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186" y="2350008"/>
            <a:ext cx="5934002" cy="415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437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/>
              <a:t>Hvala</a:t>
            </a:r>
            <a:r>
              <a:rPr lang="en-GB" dirty="0"/>
              <a:t>!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err="1"/>
              <a:t>damjan.harisch@arnes.si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63374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4EFC-8CB0-D430-256B-C9FC978D4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F15922"/>
                </a:solidFill>
                <a:latin typeface="Chakra Petch" pitchFamily="2" charset="-34"/>
                <a:cs typeface="Chakra Petch" pitchFamily="2" charset="-34"/>
              </a:rPr>
              <a:t>Pridružite</a:t>
            </a:r>
            <a:r>
              <a:rPr lang="en-US" sz="3600" b="1" dirty="0">
                <a:solidFill>
                  <a:srgbClr val="F15922"/>
                </a:solidFill>
                <a:latin typeface="Chakra Petch" pitchFamily="2" charset="-34"/>
                <a:cs typeface="Chakra Petch" pitchFamily="2" charset="-34"/>
              </a:rPr>
              <a:t> se </a:t>
            </a:r>
            <a:r>
              <a:rPr lang="en-US" sz="3600" b="1" dirty="0" err="1">
                <a:solidFill>
                  <a:srgbClr val="F15922"/>
                </a:solidFill>
                <a:latin typeface="Chakra Petch" pitchFamily="2" charset="-34"/>
                <a:cs typeface="Chakra Petch" pitchFamily="2" charset="-34"/>
              </a:rPr>
              <a:t>nam</a:t>
            </a:r>
            <a:r>
              <a:rPr lang="en-US" sz="3600" b="1" dirty="0">
                <a:solidFill>
                  <a:srgbClr val="F15922"/>
                </a:solidFill>
                <a:latin typeface="Chakra Petch" pitchFamily="2" charset="-34"/>
                <a:cs typeface="Chakra Petch" pitchFamily="2" charset="-34"/>
              </a:rPr>
              <a:t> </a:t>
            </a:r>
            <a:r>
              <a:rPr lang="en-US" sz="3600" b="1" dirty="0" err="1">
                <a:solidFill>
                  <a:srgbClr val="F15922"/>
                </a:solidFill>
                <a:latin typeface="Chakra Petch" pitchFamily="2" charset="-34"/>
                <a:cs typeface="Chakra Petch" pitchFamily="2" charset="-34"/>
              </a:rPr>
              <a:t>na</a:t>
            </a:r>
            <a:r>
              <a:rPr lang="en-US" sz="3600" b="1" dirty="0">
                <a:solidFill>
                  <a:srgbClr val="F15922"/>
                </a:solidFill>
                <a:latin typeface="Chakra Petch" pitchFamily="2" charset="-34"/>
                <a:cs typeface="Chakra Petch" pitchFamily="2" charset="-34"/>
              </a:rPr>
              <a:t> </a:t>
            </a:r>
            <a:r>
              <a:rPr lang="en-US" sz="3600" b="1" dirty="0" err="1">
                <a:solidFill>
                  <a:srgbClr val="F15922"/>
                </a:solidFill>
                <a:latin typeface="Chakra Petch" pitchFamily="2" charset="-34"/>
                <a:cs typeface="Chakra Petch" pitchFamily="2" charset="-34"/>
              </a:rPr>
              <a:t>Arnesovem</a:t>
            </a:r>
            <a:r>
              <a:rPr lang="en-US" sz="3600" b="1" dirty="0">
                <a:solidFill>
                  <a:srgbClr val="F15922"/>
                </a:solidFill>
                <a:latin typeface="Chakra Petch" pitchFamily="2" charset="-34"/>
                <a:cs typeface="Chakra Petch" pitchFamily="2" charset="-34"/>
              </a:rPr>
              <a:t> </a:t>
            </a:r>
            <a:r>
              <a:rPr lang="en-US" sz="3600" b="1" dirty="0" err="1">
                <a:solidFill>
                  <a:srgbClr val="F15922"/>
                </a:solidFill>
                <a:latin typeface="Chakra Petch" pitchFamily="2" charset="-34"/>
                <a:cs typeface="Chakra Petch" pitchFamily="2" charset="-34"/>
              </a:rPr>
              <a:t>vseslovenskem</a:t>
            </a:r>
            <a:r>
              <a:rPr lang="en-US" sz="3600" b="1" dirty="0">
                <a:solidFill>
                  <a:srgbClr val="F15922"/>
                </a:solidFill>
                <a:latin typeface="Chakra Petch" pitchFamily="2" charset="-34"/>
                <a:cs typeface="Chakra Petch" pitchFamily="2" charset="-34"/>
              </a:rPr>
              <a:t> </a:t>
            </a:r>
            <a:r>
              <a:rPr lang="en-US" sz="3600" b="1" dirty="0" err="1">
                <a:solidFill>
                  <a:srgbClr val="F15922"/>
                </a:solidFill>
                <a:latin typeface="Chakra Petch" pitchFamily="2" charset="-34"/>
                <a:cs typeface="Chakra Petch" pitchFamily="2" charset="-34"/>
              </a:rPr>
              <a:t>hackathonu</a:t>
            </a:r>
            <a:r>
              <a:rPr lang="en-US" sz="3600" b="1" dirty="0">
                <a:solidFill>
                  <a:srgbClr val="F15922"/>
                </a:solidFill>
                <a:latin typeface="Chakra Petch" pitchFamily="2" charset="-34"/>
                <a:cs typeface="Chakra Petch" pitchFamily="2" charset="-34"/>
              </a:rPr>
              <a:t>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ABE65-345A-7DE3-E625-7CE8803BF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491733"/>
          </a:xfrm>
        </p:spPr>
        <p:txBody>
          <a:bodyPr>
            <a:normAutofit/>
          </a:bodyPr>
          <a:lstStyle/>
          <a:p>
            <a:pPr marL="368300" indent="-342900">
              <a:buChar char="•"/>
            </a:pPr>
            <a:r>
              <a:rPr lang="sl-SI" sz="2400" b="1" dirty="0">
                <a:solidFill>
                  <a:srgbClr val="F15922"/>
                </a:solidFill>
                <a:cs typeface="Chakra Petch" pitchFamily="2" charset="-34"/>
              </a:rPr>
              <a:t>Ste pripravljeni raziskati potencial podatkovnih baz slovenskih podjetij in raziskovalnih inštitucij in jih uporabiti za reševanje najkompleksnejših družbenih izzivov s pomočjo umetne inteligence? </a:t>
            </a:r>
            <a:endParaRPr lang="sl-SI" sz="1600" b="1" dirty="0">
              <a:solidFill>
                <a:srgbClr val="F15922"/>
              </a:solidFill>
              <a:cs typeface="Chakra Petch" pitchFamily="2" charset="-34"/>
            </a:endParaRPr>
          </a:p>
          <a:p>
            <a:pPr marL="825500" lvl="1" indent="-342900"/>
            <a:endParaRPr lang="sl-SI" sz="2000" b="1" dirty="0">
              <a:solidFill>
                <a:srgbClr val="F15922"/>
              </a:solidFill>
              <a:latin typeface="Chakra Petch" pitchFamily="2" charset="-34"/>
              <a:cs typeface="Chakra Petch" pitchFamily="2" charset="-34"/>
            </a:endParaRPr>
          </a:p>
          <a:p>
            <a:pPr lvl="1" algn="l">
              <a:buChar char="•"/>
            </a:pPr>
            <a:endParaRPr lang="sl-SI" sz="1900" dirty="0">
              <a:latin typeface="Ropa Sans" pitchFamily="2" charset="77"/>
            </a:endParaRPr>
          </a:p>
          <a:p>
            <a:pPr lvl="1" algn="l">
              <a:buChar char="•"/>
            </a:pPr>
            <a:endParaRPr lang="sl-SI" sz="1900" dirty="0">
              <a:latin typeface="Ropa Sans" pitchFamily="2" charset="77"/>
            </a:endParaRPr>
          </a:p>
          <a:p>
            <a:pPr lvl="1" algn="l">
              <a:buChar char="•"/>
            </a:pPr>
            <a:endParaRPr lang="sl-SI" sz="1500" dirty="0">
              <a:latin typeface="Ropa Sans" pitchFamily="2" charset="77"/>
            </a:endParaRP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75FCBE-3083-03BC-031D-E7FC5E0AD910}"/>
              </a:ext>
            </a:extLst>
          </p:cNvPr>
          <p:cNvSpPr txBox="1">
            <a:spLocks/>
          </p:cNvSpPr>
          <p:nvPr/>
        </p:nvSpPr>
        <p:spPr>
          <a:xfrm>
            <a:off x="2206963" y="3317358"/>
            <a:ext cx="4026993" cy="8142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SI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600" dirty="0" err="1">
                <a:solidFill>
                  <a:schemeClr val="tx1"/>
                </a:solidFill>
                <a:latin typeface="Ropa Sans" pitchFamily="2" charset="77"/>
              </a:rPr>
              <a:t>Študentke</a:t>
            </a:r>
            <a:r>
              <a:rPr lang="en-GB" sz="1600" dirty="0">
                <a:solidFill>
                  <a:schemeClr val="tx1"/>
                </a:solidFill>
                <a:latin typeface="Ropa Sans" pitchFamily="2" charset="77"/>
              </a:rPr>
              <a:t> in </a:t>
            </a:r>
            <a:r>
              <a:rPr lang="en-GB" sz="1600" dirty="0" err="1">
                <a:solidFill>
                  <a:schemeClr val="tx1"/>
                </a:solidFill>
                <a:latin typeface="Ropa Sans" pitchFamily="2" charset="77"/>
              </a:rPr>
              <a:t>študenti</a:t>
            </a:r>
            <a:r>
              <a:rPr lang="en-GB" sz="1600" dirty="0">
                <a:solidFill>
                  <a:schemeClr val="tx1"/>
                </a:solidFill>
                <a:latin typeface="Ropa Sans" pitchFamily="2" charset="77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Ropa Sans" pitchFamily="2" charset="77"/>
              </a:rPr>
              <a:t>prve</a:t>
            </a:r>
            <a:r>
              <a:rPr lang="en-GB" sz="1600" dirty="0">
                <a:solidFill>
                  <a:schemeClr val="tx1"/>
                </a:solidFill>
                <a:latin typeface="Ropa Sans" pitchFamily="2" charset="77"/>
              </a:rPr>
              <a:t>, </a:t>
            </a:r>
            <a:r>
              <a:rPr lang="en-GB" sz="1600" dirty="0" err="1">
                <a:solidFill>
                  <a:schemeClr val="tx1"/>
                </a:solidFill>
                <a:latin typeface="Ropa Sans" pitchFamily="2" charset="77"/>
              </a:rPr>
              <a:t>druge</a:t>
            </a:r>
            <a:r>
              <a:rPr lang="en-GB" sz="1600" dirty="0">
                <a:solidFill>
                  <a:schemeClr val="tx1"/>
                </a:solidFill>
                <a:latin typeface="Ropa Sans" pitchFamily="2" charset="77"/>
              </a:rPr>
              <a:t> in </a:t>
            </a:r>
            <a:r>
              <a:rPr lang="en-GB" sz="1600" dirty="0" err="1">
                <a:solidFill>
                  <a:schemeClr val="tx1"/>
                </a:solidFill>
                <a:latin typeface="Ropa Sans" pitchFamily="2" charset="77"/>
              </a:rPr>
              <a:t>tretje</a:t>
            </a:r>
            <a:r>
              <a:rPr lang="en-GB" sz="1600" dirty="0">
                <a:solidFill>
                  <a:schemeClr val="tx1"/>
                </a:solidFill>
                <a:latin typeface="Ropa Sans" pitchFamily="2" charset="77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Ropa Sans" pitchFamily="2" charset="77"/>
              </a:rPr>
              <a:t>bolonjske</a:t>
            </a:r>
            <a:r>
              <a:rPr lang="en-GB" sz="1600" dirty="0">
                <a:solidFill>
                  <a:schemeClr val="tx1"/>
                </a:solidFill>
                <a:latin typeface="Ropa Sans" pitchFamily="2" charset="77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Ropa Sans" pitchFamily="2" charset="77"/>
              </a:rPr>
              <a:t>stopnje</a:t>
            </a:r>
            <a:endParaRPr lang="en-GB" sz="1600" dirty="0">
              <a:solidFill>
                <a:schemeClr val="tx1"/>
              </a:solidFill>
              <a:latin typeface="Ropa Sans" pitchFamily="2" charset="77"/>
            </a:endParaRPr>
          </a:p>
          <a:p>
            <a:pPr algn="l"/>
            <a:endParaRPr lang="en-GB" sz="1600" dirty="0">
              <a:solidFill>
                <a:schemeClr val="tx1"/>
              </a:solidFill>
              <a:latin typeface="Ropa Sans" pitchFamily="2" charset="77"/>
            </a:endParaRPr>
          </a:p>
          <a:p>
            <a:pPr algn="l"/>
            <a:endParaRPr lang="en-GB" sz="1600" dirty="0">
              <a:solidFill>
                <a:schemeClr val="tx1"/>
              </a:solidFill>
              <a:latin typeface="Ropa Sans" pitchFamily="2" charset="77"/>
            </a:endParaRPr>
          </a:p>
        </p:txBody>
      </p:sp>
      <p:sp>
        <p:nvSpPr>
          <p:cNvPr id="6" name="Freeform 1102">
            <a:extLst>
              <a:ext uri="{FF2B5EF4-FFF2-40B4-BE49-F238E27FC236}">
                <a16:creationId xmlns:a16="http://schemas.microsoft.com/office/drawing/2014/main" id="{9F592B69-9363-7DB7-8065-99A113325D4F}"/>
              </a:ext>
            </a:extLst>
          </p:cNvPr>
          <p:cNvSpPr>
            <a:spLocks noEditPoints="1"/>
          </p:cNvSpPr>
          <p:nvPr/>
        </p:nvSpPr>
        <p:spPr bwMode="auto">
          <a:xfrm>
            <a:off x="1327298" y="3386266"/>
            <a:ext cx="335318" cy="338234"/>
          </a:xfrm>
          <a:custGeom>
            <a:avLst/>
            <a:gdLst>
              <a:gd name="T0" fmla="*/ 191691 w 160"/>
              <a:gd name="T1" fmla="*/ 182999 h 160"/>
              <a:gd name="T2" fmla="*/ 191691 w 160"/>
              <a:gd name="T3" fmla="*/ 203716 h 160"/>
              <a:gd name="T4" fmla="*/ 181422 w 160"/>
              <a:gd name="T5" fmla="*/ 210622 h 160"/>
              <a:gd name="T6" fmla="*/ 201960 w 160"/>
              <a:gd name="T7" fmla="*/ 248603 h 160"/>
              <a:gd name="T8" fmla="*/ 191691 w 160"/>
              <a:gd name="T9" fmla="*/ 238244 h 160"/>
              <a:gd name="T10" fmla="*/ 191691 w 160"/>
              <a:gd name="T11" fmla="*/ 293489 h 160"/>
              <a:gd name="T12" fmla="*/ 191691 w 160"/>
              <a:gd name="T13" fmla="*/ 314206 h 160"/>
              <a:gd name="T14" fmla="*/ 181422 w 160"/>
              <a:gd name="T15" fmla="*/ 321112 h 160"/>
              <a:gd name="T16" fmla="*/ 263575 w 160"/>
              <a:gd name="T17" fmla="*/ 231338 h 160"/>
              <a:gd name="T18" fmla="*/ 154037 w 160"/>
              <a:gd name="T19" fmla="*/ 138113 h 160"/>
              <a:gd name="T20" fmla="*/ 99268 w 160"/>
              <a:gd name="T21" fmla="*/ 341828 h 160"/>
              <a:gd name="T22" fmla="*/ 71884 w 160"/>
              <a:gd name="T23" fmla="*/ 359093 h 160"/>
              <a:gd name="T24" fmla="*/ 174576 w 160"/>
              <a:gd name="T25" fmla="*/ 359093 h 160"/>
              <a:gd name="T26" fmla="*/ 263575 w 160"/>
              <a:gd name="T27" fmla="*/ 359093 h 160"/>
              <a:gd name="T28" fmla="*/ 338882 w 160"/>
              <a:gd name="T29" fmla="*/ 359093 h 160"/>
              <a:gd name="T30" fmla="*/ 448420 w 160"/>
              <a:gd name="T31" fmla="*/ 359093 h 160"/>
              <a:gd name="T32" fmla="*/ 475804 w 160"/>
              <a:gd name="T33" fmla="*/ 341828 h 160"/>
              <a:gd name="T34" fmla="*/ 393651 w 160"/>
              <a:gd name="T35" fmla="*/ 138113 h 160"/>
              <a:gd name="T36" fmla="*/ 318344 w 160"/>
              <a:gd name="T37" fmla="*/ 176093 h 160"/>
              <a:gd name="T38" fmla="*/ 119807 w 160"/>
              <a:gd name="T39" fmla="*/ 210622 h 160"/>
              <a:gd name="T40" fmla="*/ 119807 w 160"/>
              <a:gd name="T41" fmla="*/ 341828 h 160"/>
              <a:gd name="T42" fmla="*/ 174576 w 160"/>
              <a:gd name="T43" fmla="*/ 314206 h 160"/>
              <a:gd name="T44" fmla="*/ 174576 w 160"/>
              <a:gd name="T45" fmla="*/ 276225 h 160"/>
              <a:gd name="T46" fmla="*/ 174576 w 160"/>
              <a:gd name="T47" fmla="*/ 238244 h 160"/>
              <a:gd name="T48" fmla="*/ 174576 w 160"/>
              <a:gd name="T49" fmla="*/ 203716 h 160"/>
              <a:gd name="T50" fmla="*/ 174576 w 160"/>
              <a:gd name="T51" fmla="*/ 165735 h 160"/>
              <a:gd name="T52" fmla="*/ 208806 w 160"/>
              <a:gd name="T53" fmla="*/ 165735 h 160"/>
              <a:gd name="T54" fmla="*/ 208806 w 160"/>
              <a:gd name="T55" fmla="*/ 203716 h 160"/>
              <a:gd name="T56" fmla="*/ 208806 w 160"/>
              <a:gd name="T57" fmla="*/ 238244 h 160"/>
              <a:gd name="T58" fmla="*/ 208806 w 160"/>
              <a:gd name="T59" fmla="*/ 276225 h 160"/>
              <a:gd name="T60" fmla="*/ 208806 w 160"/>
              <a:gd name="T61" fmla="*/ 314206 h 160"/>
              <a:gd name="T62" fmla="*/ 181422 w 160"/>
              <a:gd name="T63" fmla="*/ 341828 h 160"/>
              <a:gd name="T64" fmla="*/ 263575 w 160"/>
              <a:gd name="T65" fmla="*/ 248603 h 160"/>
              <a:gd name="T66" fmla="*/ 284113 w 160"/>
              <a:gd name="T67" fmla="*/ 341828 h 160"/>
              <a:gd name="T68" fmla="*/ 318344 w 160"/>
              <a:gd name="T69" fmla="*/ 193358 h 160"/>
              <a:gd name="T70" fmla="*/ 427881 w 160"/>
              <a:gd name="T71" fmla="*/ 155377 h 160"/>
              <a:gd name="T72" fmla="*/ 393651 w 160"/>
              <a:gd name="T73" fmla="*/ 155377 h 160"/>
              <a:gd name="T74" fmla="*/ 373112 w 160"/>
              <a:gd name="T75" fmla="*/ 127754 h 160"/>
              <a:gd name="T76" fmla="*/ 338882 w 160"/>
              <a:gd name="T77" fmla="*/ 341828 h 160"/>
              <a:gd name="T78" fmla="*/ 547688 w 160"/>
              <a:gd name="T79" fmla="*/ 37981 h 160"/>
              <a:gd name="T80" fmla="*/ 273844 w 160"/>
              <a:gd name="T81" fmla="*/ 0 h 160"/>
              <a:gd name="T82" fmla="*/ 0 w 160"/>
              <a:gd name="T83" fmla="*/ 37981 h 160"/>
              <a:gd name="T84" fmla="*/ 140345 w 160"/>
              <a:gd name="T85" fmla="*/ 535186 h 160"/>
              <a:gd name="T86" fmla="*/ 154037 w 160"/>
              <a:gd name="T87" fmla="*/ 548997 h 160"/>
              <a:gd name="T88" fmla="*/ 273844 w 160"/>
              <a:gd name="T89" fmla="*/ 535186 h 160"/>
              <a:gd name="T90" fmla="*/ 393651 w 160"/>
              <a:gd name="T91" fmla="*/ 548997 h 160"/>
              <a:gd name="T92" fmla="*/ 407343 w 160"/>
              <a:gd name="T93" fmla="*/ 535186 h 160"/>
              <a:gd name="T94" fmla="*/ 547688 w 160"/>
              <a:gd name="T95" fmla="*/ 37981 h 160"/>
              <a:gd name="T96" fmla="*/ 17115 w 160"/>
              <a:gd name="T97" fmla="*/ 55245 h 16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60" h="160">
                <a:moveTo>
                  <a:pt x="56" y="48"/>
                </a:moveTo>
                <a:cubicBezTo>
                  <a:pt x="57" y="48"/>
                  <a:pt x="59" y="49"/>
                  <a:pt x="59" y="51"/>
                </a:cubicBezTo>
                <a:cubicBezTo>
                  <a:pt x="59" y="52"/>
                  <a:pt x="57" y="53"/>
                  <a:pt x="56" y="53"/>
                </a:cubicBezTo>
                <a:cubicBezTo>
                  <a:pt x="55" y="53"/>
                  <a:pt x="53" y="52"/>
                  <a:pt x="53" y="51"/>
                </a:cubicBezTo>
                <a:cubicBezTo>
                  <a:pt x="53" y="49"/>
                  <a:pt x="55" y="48"/>
                  <a:pt x="56" y="48"/>
                </a:cubicBezTo>
                <a:close/>
                <a:moveTo>
                  <a:pt x="56" y="59"/>
                </a:moveTo>
                <a:cubicBezTo>
                  <a:pt x="57" y="59"/>
                  <a:pt x="59" y="60"/>
                  <a:pt x="59" y="61"/>
                </a:cubicBezTo>
                <a:cubicBezTo>
                  <a:pt x="59" y="63"/>
                  <a:pt x="57" y="64"/>
                  <a:pt x="56" y="64"/>
                </a:cubicBezTo>
                <a:cubicBezTo>
                  <a:pt x="55" y="64"/>
                  <a:pt x="53" y="63"/>
                  <a:pt x="53" y="61"/>
                </a:cubicBezTo>
                <a:cubicBezTo>
                  <a:pt x="53" y="60"/>
                  <a:pt x="55" y="59"/>
                  <a:pt x="56" y="59"/>
                </a:cubicBezTo>
                <a:close/>
                <a:moveTo>
                  <a:pt x="56" y="69"/>
                </a:moveTo>
                <a:cubicBezTo>
                  <a:pt x="57" y="69"/>
                  <a:pt x="59" y="71"/>
                  <a:pt x="59" y="72"/>
                </a:cubicBezTo>
                <a:cubicBezTo>
                  <a:pt x="59" y="73"/>
                  <a:pt x="57" y="75"/>
                  <a:pt x="56" y="75"/>
                </a:cubicBezTo>
                <a:cubicBezTo>
                  <a:pt x="55" y="75"/>
                  <a:pt x="53" y="73"/>
                  <a:pt x="53" y="72"/>
                </a:cubicBezTo>
                <a:cubicBezTo>
                  <a:pt x="53" y="71"/>
                  <a:pt x="55" y="69"/>
                  <a:pt x="56" y="69"/>
                </a:cubicBezTo>
                <a:close/>
                <a:moveTo>
                  <a:pt x="56" y="80"/>
                </a:moveTo>
                <a:cubicBezTo>
                  <a:pt x="57" y="80"/>
                  <a:pt x="59" y="81"/>
                  <a:pt x="59" y="83"/>
                </a:cubicBezTo>
                <a:cubicBezTo>
                  <a:pt x="59" y="84"/>
                  <a:pt x="57" y="85"/>
                  <a:pt x="56" y="85"/>
                </a:cubicBezTo>
                <a:cubicBezTo>
                  <a:pt x="55" y="85"/>
                  <a:pt x="53" y="84"/>
                  <a:pt x="53" y="83"/>
                </a:cubicBezTo>
                <a:cubicBezTo>
                  <a:pt x="53" y="81"/>
                  <a:pt x="55" y="80"/>
                  <a:pt x="56" y="80"/>
                </a:cubicBezTo>
                <a:close/>
                <a:moveTo>
                  <a:pt x="56" y="91"/>
                </a:moveTo>
                <a:cubicBezTo>
                  <a:pt x="57" y="91"/>
                  <a:pt x="59" y="92"/>
                  <a:pt x="59" y="93"/>
                </a:cubicBezTo>
                <a:cubicBezTo>
                  <a:pt x="59" y="95"/>
                  <a:pt x="57" y="96"/>
                  <a:pt x="56" y="96"/>
                </a:cubicBezTo>
                <a:cubicBezTo>
                  <a:pt x="55" y="96"/>
                  <a:pt x="53" y="95"/>
                  <a:pt x="53" y="93"/>
                </a:cubicBezTo>
                <a:cubicBezTo>
                  <a:pt x="53" y="92"/>
                  <a:pt x="55" y="91"/>
                  <a:pt x="56" y="91"/>
                </a:cubicBezTo>
                <a:close/>
                <a:moveTo>
                  <a:pt x="77" y="51"/>
                </a:moveTo>
                <a:cubicBezTo>
                  <a:pt x="77" y="67"/>
                  <a:pt x="77" y="67"/>
                  <a:pt x="77" y="67"/>
                </a:cubicBezTo>
                <a:cubicBezTo>
                  <a:pt x="67" y="67"/>
                  <a:pt x="67" y="67"/>
                  <a:pt x="67" y="67"/>
                </a:cubicBezTo>
                <a:cubicBezTo>
                  <a:pt x="67" y="40"/>
                  <a:pt x="67" y="40"/>
                  <a:pt x="67" y="40"/>
                </a:cubicBezTo>
                <a:cubicBezTo>
                  <a:pt x="45" y="40"/>
                  <a:pt x="45" y="40"/>
                  <a:pt x="45" y="40"/>
                </a:cubicBezTo>
                <a:cubicBezTo>
                  <a:pt x="45" y="56"/>
                  <a:pt x="45" y="56"/>
                  <a:pt x="45" y="56"/>
                </a:cubicBezTo>
                <a:cubicBezTo>
                  <a:pt x="29" y="56"/>
                  <a:pt x="29" y="56"/>
                  <a:pt x="29" y="56"/>
                </a:cubicBezTo>
                <a:cubicBezTo>
                  <a:pt x="29" y="99"/>
                  <a:pt x="29" y="99"/>
                  <a:pt x="29" y="99"/>
                </a:cubicBezTo>
                <a:cubicBezTo>
                  <a:pt x="21" y="99"/>
                  <a:pt x="21" y="99"/>
                  <a:pt x="21" y="99"/>
                </a:cubicBezTo>
                <a:cubicBezTo>
                  <a:pt x="20" y="99"/>
                  <a:pt x="19" y="100"/>
                  <a:pt x="19" y="101"/>
                </a:cubicBezTo>
                <a:cubicBezTo>
                  <a:pt x="19" y="103"/>
                  <a:pt x="20" y="104"/>
                  <a:pt x="21" y="104"/>
                </a:cubicBezTo>
                <a:cubicBezTo>
                  <a:pt x="29" y="104"/>
                  <a:pt x="29" y="104"/>
                  <a:pt x="29" y="104"/>
                </a:cubicBezTo>
                <a:cubicBezTo>
                  <a:pt x="45" y="104"/>
                  <a:pt x="45" y="104"/>
                  <a:pt x="45" y="104"/>
                </a:cubicBezTo>
                <a:cubicBezTo>
                  <a:pt x="51" y="104"/>
                  <a:pt x="51" y="104"/>
                  <a:pt x="51" y="104"/>
                </a:cubicBezTo>
                <a:cubicBezTo>
                  <a:pt x="61" y="104"/>
                  <a:pt x="61" y="104"/>
                  <a:pt x="61" y="104"/>
                </a:cubicBezTo>
                <a:cubicBezTo>
                  <a:pt x="67" y="104"/>
                  <a:pt x="67" y="104"/>
                  <a:pt x="67" y="104"/>
                </a:cubicBezTo>
                <a:cubicBezTo>
                  <a:pt x="77" y="104"/>
                  <a:pt x="77" y="104"/>
                  <a:pt x="77" y="104"/>
                </a:cubicBezTo>
                <a:cubicBezTo>
                  <a:pt x="83" y="104"/>
                  <a:pt x="83" y="104"/>
                  <a:pt x="83" y="104"/>
                </a:cubicBezTo>
                <a:cubicBezTo>
                  <a:pt x="93" y="104"/>
                  <a:pt x="93" y="104"/>
                  <a:pt x="93" y="104"/>
                </a:cubicBezTo>
                <a:cubicBezTo>
                  <a:pt x="99" y="104"/>
                  <a:pt x="99" y="104"/>
                  <a:pt x="99" y="104"/>
                </a:cubicBezTo>
                <a:cubicBezTo>
                  <a:pt x="109" y="104"/>
                  <a:pt x="109" y="104"/>
                  <a:pt x="109" y="104"/>
                </a:cubicBezTo>
                <a:cubicBezTo>
                  <a:pt x="115" y="104"/>
                  <a:pt x="115" y="104"/>
                  <a:pt x="115" y="104"/>
                </a:cubicBezTo>
                <a:cubicBezTo>
                  <a:pt x="131" y="104"/>
                  <a:pt x="131" y="104"/>
                  <a:pt x="131" y="104"/>
                </a:cubicBezTo>
                <a:cubicBezTo>
                  <a:pt x="139" y="104"/>
                  <a:pt x="139" y="104"/>
                  <a:pt x="139" y="104"/>
                </a:cubicBezTo>
                <a:cubicBezTo>
                  <a:pt x="140" y="104"/>
                  <a:pt x="141" y="103"/>
                  <a:pt x="141" y="101"/>
                </a:cubicBezTo>
                <a:cubicBezTo>
                  <a:pt x="141" y="100"/>
                  <a:pt x="140" y="99"/>
                  <a:pt x="139" y="99"/>
                </a:cubicBezTo>
                <a:cubicBezTo>
                  <a:pt x="131" y="99"/>
                  <a:pt x="131" y="99"/>
                  <a:pt x="131" y="99"/>
                </a:cubicBezTo>
                <a:cubicBezTo>
                  <a:pt x="131" y="40"/>
                  <a:pt x="131" y="40"/>
                  <a:pt x="131" y="40"/>
                </a:cubicBezTo>
                <a:cubicBezTo>
                  <a:pt x="115" y="40"/>
                  <a:pt x="115" y="40"/>
                  <a:pt x="115" y="40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51"/>
                  <a:pt x="93" y="51"/>
                  <a:pt x="93" y="51"/>
                </a:cubicBezTo>
                <a:lnTo>
                  <a:pt x="77" y="51"/>
                </a:lnTo>
                <a:close/>
                <a:moveTo>
                  <a:pt x="35" y="99"/>
                </a:moveTo>
                <a:cubicBezTo>
                  <a:pt x="35" y="61"/>
                  <a:pt x="35" y="61"/>
                  <a:pt x="35" y="61"/>
                </a:cubicBezTo>
                <a:cubicBezTo>
                  <a:pt x="45" y="61"/>
                  <a:pt x="45" y="61"/>
                  <a:pt x="45" y="61"/>
                </a:cubicBezTo>
                <a:cubicBezTo>
                  <a:pt x="45" y="99"/>
                  <a:pt x="45" y="99"/>
                  <a:pt x="45" y="99"/>
                </a:cubicBezTo>
                <a:lnTo>
                  <a:pt x="35" y="99"/>
                </a:lnTo>
                <a:close/>
                <a:moveTo>
                  <a:pt x="53" y="99"/>
                </a:moveTo>
                <a:cubicBezTo>
                  <a:pt x="53" y="97"/>
                  <a:pt x="52" y="96"/>
                  <a:pt x="51" y="96"/>
                </a:cubicBezTo>
                <a:cubicBezTo>
                  <a:pt x="51" y="91"/>
                  <a:pt x="51" y="91"/>
                  <a:pt x="51" y="91"/>
                </a:cubicBezTo>
                <a:cubicBezTo>
                  <a:pt x="52" y="91"/>
                  <a:pt x="53" y="89"/>
                  <a:pt x="53" y="88"/>
                </a:cubicBezTo>
                <a:cubicBezTo>
                  <a:pt x="53" y="87"/>
                  <a:pt x="52" y="85"/>
                  <a:pt x="51" y="85"/>
                </a:cubicBezTo>
                <a:cubicBezTo>
                  <a:pt x="51" y="80"/>
                  <a:pt x="51" y="80"/>
                  <a:pt x="51" y="80"/>
                </a:cubicBezTo>
                <a:cubicBezTo>
                  <a:pt x="52" y="80"/>
                  <a:pt x="53" y="79"/>
                  <a:pt x="53" y="77"/>
                </a:cubicBezTo>
                <a:cubicBezTo>
                  <a:pt x="53" y="76"/>
                  <a:pt x="52" y="75"/>
                  <a:pt x="51" y="75"/>
                </a:cubicBezTo>
                <a:cubicBezTo>
                  <a:pt x="51" y="69"/>
                  <a:pt x="51" y="69"/>
                  <a:pt x="51" y="69"/>
                </a:cubicBezTo>
                <a:cubicBezTo>
                  <a:pt x="52" y="69"/>
                  <a:pt x="53" y="68"/>
                  <a:pt x="53" y="67"/>
                </a:cubicBezTo>
                <a:cubicBezTo>
                  <a:pt x="53" y="65"/>
                  <a:pt x="52" y="64"/>
                  <a:pt x="51" y="64"/>
                </a:cubicBezTo>
                <a:cubicBezTo>
                  <a:pt x="51" y="59"/>
                  <a:pt x="51" y="59"/>
                  <a:pt x="51" y="59"/>
                </a:cubicBezTo>
                <a:cubicBezTo>
                  <a:pt x="52" y="59"/>
                  <a:pt x="53" y="57"/>
                  <a:pt x="53" y="56"/>
                </a:cubicBezTo>
                <a:cubicBezTo>
                  <a:pt x="53" y="55"/>
                  <a:pt x="52" y="53"/>
                  <a:pt x="51" y="53"/>
                </a:cubicBezTo>
                <a:cubicBezTo>
                  <a:pt x="51" y="48"/>
                  <a:pt x="51" y="48"/>
                  <a:pt x="51" y="48"/>
                </a:cubicBezTo>
                <a:cubicBezTo>
                  <a:pt x="52" y="48"/>
                  <a:pt x="53" y="47"/>
                  <a:pt x="53" y="45"/>
                </a:cubicBezTo>
                <a:cubicBezTo>
                  <a:pt x="59" y="45"/>
                  <a:pt x="59" y="45"/>
                  <a:pt x="59" y="45"/>
                </a:cubicBezTo>
                <a:cubicBezTo>
                  <a:pt x="59" y="47"/>
                  <a:pt x="60" y="48"/>
                  <a:pt x="61" y="48"/>
                </a:cubicBezTo>
                <a:cubicBezTo>
                  <a:pt x="61" y="53"/>
                  <a:pt x="61" y="53"/>
                  <a:pt x="61" y="53"/>
                </a:cubicBezTo>
                <a:cubicBezTo>
                  <a:pt x="60" y="53"/>
                  <a:pt x="59" y="55"/>
                  <a:pt x="59" y="56"/>
                </a:cubicBezTo>
                <a:cubicBezTo>
                  <a:pt x="59" y="57"/>
                  <a:pt x="60" y="59"/>
                  <a:pt x="61" y="59"/>
                </a:cubicBezTo>
                <a:cubicBezTo>
                  <a:pt x="61" y="64"/>
                  <a:pt x="61" y="64"/>
                  <a:pt x="61" y="64"/>
                </a:cubicBezTo>
                <a:cubicBezTo>
                  <a:pt x="60" y="64"/>
                  <a:pt x="59" y="65"/>
                  <a:pt x="59" y="67"/>
                </a:cubicBezTo>
                <a:cubicBezTo>
                  <a:pt x="59" y="68"/>
                  <a:pt x="60" y="69"/>
                  <a:pt x="61" y="69"/>
                </a:cubicBezTo>
                <a:cubicBezTo>
                  <a:pt x="61" y="75"/>
                  <a:pt x="61" y="75"/>
                  <a:pt x="61" y="75"/>
                </a:cubicBezTo>
                <a:cubicBezTo>
                  <a:pt x="60" y="75"/>
                  <a:pt x="59" y="76"/>
                  <a:pt x="59" y="77"/>
                </a:cubicBezTo>
                <a:cubicBezTo>
                  <a:pt x="59" y="79"/>
                  <a:pt x="60" y="80"/>
                  <a:pt x="61" y="80"/>
                </a:cubicBezTo>
                <a:cubicBezTo>
                  <a:pt x="61" y="85"/>
                  <a:pt x="61" y="85"/>
                  <a:pt x="61" y="85"/>
                </a:cubicBezTo>
                <a:cubicBezTo>
                  <a:pt x="60" y="85"/>
                  <a:pt x="59" y="87"/>
                  <a:pt x="59" y="88"/>
                </a:cubicBezTo>
                <a:cubicBezTo>
                  <a:pt x="59" y="89"/>
                  <a:pt x="60" y="91"/>
                  <a:pt x="61" y="91"/>
                </a:cubicBezTo>
                <a:cubicBezTo>
                  <a:pt x="61" y="96"/>
                  <a:pt x="61" y="96"/>
                  <a:pt x="61" y="96"/>
                </a:cubicBezTo>
                <a:cubicBezTo>
                  <a:pt x="60" y="96"/>
                  <a:pt x="59" y="97"/>
                  <a:pt x="59" y="99"/>
                </a:cubicBezTo>
                <a:lnTo>
                  <a:pt x="53" y="99"/>
                </a:lnTo>
                <a:close/>
                <a:moveTo>
                  <a:pt x="67" y="99"/>
                </a:moveTo>
                <a:cubicBezTo>
                  <a:pt x="67" y="72"/>
                  <a:pt x="67" y="72"/>
                  <a:pt x="67" y="72"/>
                </a:cubicBezTo>
                <a:cubicBezTo>
                  <a:pt x="77" y="72"/>
                  <a:pt x="77" y="72"/>
                  <a:pt x="77" y="72"/>
                </a:cubicBezTo>
                <a:cubicBezTo>
                  <a:pt x="77" y="99"/>
                  <a:pt x="77" y="99"/>
                  <a:pt x="77" y="99"/>
                </a:cubicBezTo>
                <a:lnTo>
                  <a:pt x="67" y="99"/>
                </a:lnTo>
                <a:close/>
                <a:moveTo>
                  <a:pt x="83" y="99"/>
                </a:moveTo>
                <a:cubicBezTo>
                  <a:pt x="83" y="67"/>
                  <a:pt x="83" y="67"/>
                  <a:pt x="83" y="67"/>
                </a:cubicBezTo>
                <a:cubicBezTo>
                  <a:pt x="83" y="56"/>
                  <a:pt x="83" y="56"/>
                  <a:pt x="83" y="56"/>
                </a:cubicBezTo>
                <a:cubicBezTo>
                  <a:pt x="93" y="56"/>
                  <a:pt x="93" y="56"/>
                  <a:pt x="93" y="56"/>
                </a:cubicBezTo>
                <a:cubicBezTo>
                  <a:pt x="93" y="99"/>
                  <a:pt x="93" y="99"/>
                  <a:pt x="93" y="99"/>
                </a:cubicBezTo>
                <a:lnTo>
                  <a:pt x="83" y="99"/>
                </a:lnTo>
                <a:close/>
                <a:moveTo>
                  <a:pt x="125" y="45"/>
                </a:moveTo>
                <a:cubicBezTo>
                  <a:pt x="125" y="99"/>
                  <a:pt x="125" y="99"/>
                  <a:pt x="125" y="99"/>
                </a:cubicBezTo>
                <a:cubicBezTo>
                  <a:pt x="115" y="99"/>
                  <a:pt x="115" y="99"/>
                  <a:pt x="115" y="99"/>
                </a:cubicBezTo>
                <a:cubicBezTo>
                  <a:pt x="115" y="45"/>
                  <a:pt x="115" y="45"/>
                  <a:pt x="115" y="45"/>
                </a:cubicBezTo>
                <a:lnTo>
                  <a:pt x="125" y="45"/>
                </a:lnTo>
                <a:close/>
                <a:moveTo>
                  <a:pt x="99" y="37"/>
                </a:moveTo>
                <a:cubicBezTo>
                  <a:pt x="109" y="37"/>
                  <a:pt x="109" y="37"/>
                  <a:pt x="109" y="37"/>
                </a:cubicBezTo>
                <a:cubicBezTo>
                  <a:pt x="109" y="40"/>
                  <a:pt x="109" y="40"/>
                  <a:pt x="109" y="40"/>
                </a:cubicBezTo>
                <a:cubicBezTo>
                  <a:pt x="109" y="99"/>
                  <a:pt x="109" y="99"/>
                  <a:pt x="109" y="99"/>
                </a:cubicBezTo>
                <a:cubicBezTo>
                  <a:pt x="99" y="99"/>
                  <a:pt x="99" y="99"/>
                  <a:pt x="99" y="99"/>
                </a:cubicBezTo>
                <a:cubicBezTo>
                  <a:pt x="99" y="51"/>
                  <a:pt x="99" y="51"/>
                  <a:pt x="99" y="51"/>
                </a:cubicBezTo>
                <a:lnTo>
                  <a:pt x="99" y="37"/>
                </a:lnTo>
                <a:close/>
                <a:moveTo>
                  <a:pt x="160" y="11"/>
                </a:moveTo>
                <a:cubicBezTo>
                  <a:pt x="83" y="11"/>
                  <a:pt x="83" y="11"/>
                  <a:pt x="83" y="11"/>
                </a:cubicBezTo>
                <a:cubicBezTo>
                  <a:pt x="83" y="3"/>
                  <a:pt x="83" y="3"/>
                  <a:pt x="83" y="3"/>
                </a:cubicBezTo>
                <a:cubicBezTo>
                  <a:pt x="83" y="1"/>
                  <a:pt x="81" y="0"/>
                  <a:pt x="80" y="0"/>
                </a:cubicBezTo>
                <a:cubicBezTo>
                  <a:pt x="79" y="0"/>
                  <a:pt x="77" y="1"/>
                  <a:pt x="77" y="3"/>
                </a:cubicBezTo>
                <a:cubicBezTo>
                  <a:pt x="77" y="11"/>
                  <a:pt x="77" y="11"/>
                  <a:pt x="77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23"/>
                  <a:pt x="0" y="123"/>
                  <a:pt x="0" y="123"/>
                </a:cubicBezTo>
                <a:cubicBezTo>
                  <a:pt x="74" y="123"/>
                  <a:pt x="74" y="123"/>
                  <a:pt x="74" y="123"/>
                </a:cubicBezTo>
                <a:cubicBezTo>
                  <a:pt x="41" y="155"/>
                  <a:pt x="41" y="155"/>
                  <a:pt x="41" y="155"/>
                </a:cubicBezTo>
                <a:cubicBezTo>
                  <a:pt x="40" y="156"/>
                  <a:pt x="40" y="158"/>
                  <a:pt x="41" y="159"/>
                </a:cubicBezTo>
                <a:cubicBezTo>
                  <a:pt x="41" y="160"/>
                  <a:pt x="42" y="160"/>
                  <a:pt x="43" y="160"/>
                </a:cubicBezTo>
                <a:cubicBezTo>
                  <a:pt x="43" y="160"/>
                  <a:pt x="44" y="160"/>
                  <a:pt x="45" y="159"/>
                </a:cubicBezTo>
                <a:cubicBezTo>
                  <a:pt x="77" y="126"/>
                  <a:pt x="77" y="126"/>
                  <a:pt x="77" y="126"/>
                </a:cubicBezTo>
                <a:cubicBezTo>
                  <a:pt x="77" y="152"/>
                  <a:pt x="77" y="152"/>
                  <a:pt x="77" y="152"/>
                </a:cubicBezTo>
                <a:cubicBezTo>
                  <a:pt x="77" y="153"/>
                  <a:pt x="79" y="155"/>
                  <a:pt x="80" y="155"/>
                </a:cubicBezTo>
                <a:cubicBezTo>
                  <a:pt x="81" y="155"/>
                  <a:pt x="83" y="153"/>
                  <a:pt x="83" y="152"/>
                </a:cubicBezTo>
                <a:cubicBezTo>
                  <a:pt x="83" y="126"/>
                  <a:pt x="83" y="126"/>
                  <a:pt x="83" y="126"/>
                </a:cubicBezTo>
                <a:cubicBezTo>
                  <a:pt x="115" y="159"/>
                  <a:pt x="115" y="159"/>
                  <a:pt x="115" y="159"/>
                </a:cubicBezTo>
                <a:cubicBezTo>
                  <a:pt x="116" y="160"/>
                  <a:pt x="117" y="160"/>
                  <a:pt x="117" y="160"/>
                </a:cubicBezTo>
                <a:cubicBezTo>
                  <a:pt x="118" y="160"/>
                  <a:pt x="119" y="160"/>
                  <a:pt x="119" y="159"/>
                </a:cubicBezTo>
                <a:cubicBezTo>
                  <a:pt x="120" y="158"/>
                  <a:pt x="120" y="156"/>
                  <a:pt x="119" y="155"/>
                </a:cubicBezTo>
                <a:cubicBezTo>
                  <a:pt x="86" y="123"/>
                  <a:pt x="86" y="123"/>
                  <a:pt x="86" y="123"/>
                </a:cubicBezTo>
                <a:cubicBezTo>
                  <a:pt x="160" y="123"/>
                  <a:pt x="160" y="123"/>
                  <a:pt x="160" y="123"/>
                </a:cubicBezTo>
                <a:lnTo>
                  <a:pt x="160" y="11"/>
                </a:lnTo>
                <a:close/>
                <a:moveTo>
                  <a:pt x="155" y="117"/>
                </a:moveTo>
                <a:cubicBezTo>
                  <a:pt x="5" y="117"/>
                  <a:pt x="5" y="117"/>
                  <a:pt x="5" y="117"/>
                </a:cubicBezTo>
                <a:cubicBezTo>
                  <a:pt x="5" y="16"/>
                  <a:pt x="5" y="16"/>
                  <a:pt x="5" y="16"/>
                </a:cubicBezTo>
                <a:cubicBezTo>
                  <a:pt x="155" y="16"/>
                  <a:pt x="155" y="16"/>
                  <a:pt x="155" y="16"/>
                </a:cubicBezTo>
                <a:lnTo>
                  <a:pt x="155" y="1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SI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711AACF-42CE-D2DC-D466-0F0D96375004}"/>
              </a:ext>
            </a:extLst>
          </p:cNvPr>
          <p:cNvSpPr txBox="1">
            <a:spLocks/>
          </p:cNvSpPr>
          <p:nvPr/>
        </p:nvSpPr>
        <p:spPr>
          <a:xfrm>
            <a:off x="2206963" y="4480622"/>
            <a:ext cx="4026993" cy="81428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SzPct val="120000"/>
              <a:buFont typeface=".Hiragino Kaku Gothic Interface W3"/>
              <a:buChar char="▪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SzPct val="120000"/>
              <a:buFont typeface="System Font Regular"/>
              <a:buChar char="‣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SzPct val="80000"/>
              <a:buFont typeface="System Font Regular"/>
              <a:buChar char="→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E65A00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.Hiragino Kaku Gothic Interface W3"/>
              <a:buNone/>
            </a:pPr>
            <a:r>
              <a:rPr lang="en-GB" dirty="0" err="1">
                <a:solidFill>
                  <a:schemeClr val="tx1"/>
                </a:solidFill>
                <a:latin typeface="Ropa Sans" pitchFamily="2" charset="77"/>
              </a:rPr>
              <a:t>Izvajanje</a:t>
            </a:r>
            <a:r>
              <a:rPr lang="en-GB" dirty="0">
                <a:solidFill>
                  <a:schemeClr val="tx1"/>
                </a:solidFill>
                <a:latin typeface="Ropa Sans" pitchFamily="2" charset="77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Ropa Sans" pitchFamily="2" charset="77"/>
              </a:rPr>
              <a:t>tečajev</a:t>
            </a:r>
            <a:r>
              <a:rPr lang="en-GB" dirty="0">
                <a:solidFill>
                  <a:schemeClr val="tx1"/>
                </a:solidFill>
                <a:latin typeface="Ropa Sans" pitchFamily="2" charset="77"/>
              </a:rPr>
              <a:t> in </a:t>
            </a:r>
            <a:r>
              <a:rPr lang="en-GB" dirty="0" err="1">
                <a:solidFill>
                  <a:schemeClr val="tx1"/>
                </a:solidFill>
                <a:latin typeface="Ropa Sans" pitchFamily="2" charset="77"/>
              </a:rPr>
              <a:t>predavanj</a:t>
            </a:r>
            <a:r>
              <a:rPr lang="en-GB" dirty="0">
                <a:solidFill>
                  <a:schemeClr val="tx1"/>
                </a:solidFill>
                <a:latin typeface="Ropa Sans" pitchFamily="2" charset="77"/>
              </a:rPr>
              <a:t> za </a:t>
            </a:r>
            <a:r>
              <a:rPr lang="en-GB" dirty="0" err="1">
                <a:solidFill>
                  <a:schemeClr val="tx1"/>
                </a:solidFill>
                <a:latin typeface="Ropa Sans" pitchFamily="2" charset="77"/>
              </a:rPr>
              <a:t>opolnomočenje</a:t>
            </a:r>
            <a:r>
              <a:rPr lang="en-GB" dirty="0">
                <a:solidFill>
                  <a:schemeClr val="tx1"/>
                </a:solidFill>
                <a:latin typeface="Ropa Sans" pitchFamily="2" charset="77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Ropa Sans" pitchFamily="2" charset="77"/>
              </a:rPr>
              <a:t>udeležencev</a:t>
            </a:r>
            <a:r>
              <a:rPr lang="en-GB" dirty="0">
                <a:solidFill>
                  <a:schemeClr val="tx1"/>
                </a:solidFill>
                <a:latin typeface="Ropa Sans" pitchFamily="2" charset="77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Ropa Sans" pitchFamily="2" charset="77"/>
              </a:rPr>
              <a:t>vseh</a:t>
            </a:r>
            <a:r>
              <a:rPr lang="en-GB" dirty="0">
                <a:solidFill>
                  <a:schemeClr val="tx1"/>
                </a:solidFill>
                <a:latin typeface="Ropa Sans" pitchFamily="2" charset="77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Ropa Sans" pitchFamily="2" charset="77"/>
              </a:rPr>
              <a:t>znanstvenih</a:t>
            </a:r>
            <a:r>
              <a:rPr lang="en-GB" dirty="0">
                <a:solidFill>
                  <a:schemeClr val="tx1"/>
                </a:solidFill>
                <a:latin typeface="Ropa Sans" pitchFamily="2" charset="77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Ropa Sans" pitchFamily="2" charset="77"/>
              </a:rPr>
              <a:t>disciplin</a:t>
            </a:r>
            <a:endParaRPr lang="en-GB" dirty="0">
              <a:solidFill>
                <a:schemeClr val="tx1"/>
              </a:solidFill>
              <a:latin typeface="Ropa Sans" pitchFamily="2" charset="77"/>
            </a:endParaRPr>
          </a:p>
          <a:p>
            <a:endParaRPr lang="en-GB" dirty="0">
              <a:solidFill>
                <a:schemeClr val="tx1"/>
              </a:solidFill>
              <a:latin typeface="Ropa Sans" pitchFamily="2" charset="77"/>
            </a:endParaRPr>
          </a:p>
          <a:p>
            <a:endParaRPr lang="en-GB" dirty="0">
              <a:solidFill>
                <a:schemeClr val="tx1"/>
              </a:solidFill>
              <a:latin typeface="Ropa Sans" pitchFamily="2" charset="77"/>
            </a:endParaRPr>
          </a:p>
        </p:txBody>
      </p:sp>
      <p:sp>
        <p:nvSpPr>
          <p:cNvPr id="8" name="Freeform 34">
            <a:extLst>
              <a:ext uri="{FF2B5EF4-FFF2-40B4-BE49-F238E27FC236}">
                <a16:creationId xmlns:a16="http://schemas.microsoft.com/office/drawing/2014/main" id="{81D5B601-4D4A-35A0-3EB7-30DC14EFEDE3}"/>
              </a:ext>
            </a:extLst>
          </p:cNvPr>
          <p:cNvSpPr>
            <a:spLocks noEditPoints="1"/>
          </p:cNvSpPr>
          <p:nvPr/>
        </p:nvSpPr>
        <p:spPr bwMode="auto">
          <a:xfrm>
            <a:off x="1351596" y="4615585"/>
            <a:ext cx="311020" cy="339206"/>
          </a:xfrm>
          <a:custGeom>
            <a:avLst/>
            <a:gdLst>
              <a:gd name="T0" fmla="*/ 315784 w 148"/>
              <a:gd name="T1" fmla="*/ 0 h 160"/>
              <a:gd name="T2" fmla="*/ 10297 w 148"/>
              <a:gd name="T3" fmla="*/ 554038 h 160"/>
              <a:gd name="T4" fmla="*/ 508000 w 148"/>
              <a:gd name="T5" fmla="*/ 148898 h 160"/>
              <a:gd name="T6" fmla="*/ 20595 w 148"/>
              <a:gd name="T7" fmla="*/ 533262 h 160"/>
              <a:gd name="T8" fmla="*/ 487405 w 148"/>
              <a:gd name="T9" fmla="*/ 533262 h 160"/>
              <a:gd name="T10" fmla="*/ 487405 w 148"/>
              <a:gd name="T11" fmla="*/ 533262 h 160"/>
              <a:gd name="T12" fmla="*/ 442784 w 148"/>
              <a:gd name="T13" fmla="*/ 193913 h 160"/>
              <a:gd name="T14" fmla="*/ 370703 w 148"/>
              <a:gd name="T15" fmla="*/ 273556 h 160"/>
              <a:gd name="T16" fmla="*/ 370703 w 148"/>
              <a:gd name="T17" fmla="*/ 249317 h 160"/>
              <a:gd name="T18" fmla="*/ 442784 w 148"/>
              <a:gd name="T19" fmla="*/ 328960 h 160"/>
              <a:gd name="T20" fmla="*/ 360405 w 148"/>
              <a:gd name="T21" fmla="*/ 318572 h 160"/>
              <a:gd name="T22" fmla="*/ 456514 w 148"/>
              <a:gd name="T23" fmla="*/ 373976 h 160"/>
              <a:gd name="T24" fmla="*/ 370703 w 148"/>
              <a:gd name="T25" fmla="*/ 384364 h 160"/>
              <a:gd name="T26" fmla="*/ 442784 w 148"/>
              <a:gd name="T27" fmla="*/ 418991 h 160"/>
              <a:gd name="T28" fmla="*/ 370703 w 148"/>
              <a:gd name="T29" fmla="*/ 498634 h 160"/>
              <a:gd name="T30" fmla="*/ 370703 w 148"/>
              <a:gd name="T31" fmla="*/ 474395 h 160"/>
              <a:gd name="T32" fmla="*/ 85811 w 148"/>
              <a:gd name="T33" fmla="*/ 96957 h 160"/>
              <a:gd name="T34" fmla="*/ 61784 w 148"/>
              <a:gd name="T35" fmla="*/ 96957 h 160"/>
              <a:gd name="T36" fmla="*/ 144162 w 148"/>
              <a:gd name="T37" fmla="*/ 72717 h 160"/>
              <a:gd name="T38" fmla="*/ 133865 w 148"/>
              <a:gd name="T39" fmla="*/ 110808 h 160"/>
              <a:gd name="T40" fmla="*/ 195649 w 148"/>
              <a:gd name="T41" fmla="*/ 62329 h 160"/>
              <a:gd name="T42" fmla="*/ 254000 w 148"/>
              <a:gd name="T43" fmla="*/ 110808 h 160"/>
              <a:gd name="T44" fmla="*/ 243703 w 148"/>
              <a:gd name="T45" fmla="*/ 72717 h 160"/>
              <a:gd name="T46" fmla="*/ 85811 w 148"/>
              <a:gd name="T47" fmla="*/ 176600 h 160"/>
              <a:gd name="T48" fmla="*/ 61784 w 148"/>
              <a:gd name="T49" fmla="*/ 176600 h 160"/>
              <a:gd name="T50" fmla="*/ 144162 w 148"/>
              <a:gd name="T51" fmla="*/ 148898 h 160"/>
              <a:gd name="T52" fmla="*/ 133865 w 148"/>
              <a:gd name="T53" fmla="*/ 186988 h 160"/>
              <a:gd name="T54" fmla="*/ 195649 w 148"/>
              <a:gd name="T55" fmla="*/ 138510 h 160"/>
              <a:gd name="T56" fmla="*/ 254000 w 148"/>
              <a:gd name="T57" fmla="*/ 186988 h 160"/>
              <a:gd name="T58" fmla="*/ 243703 w 148"/>
              <a:gd name="T59" fmla="*/ 148898 h 160"/>
              <a:gd name="T60" fmla="*/ 85811 w 148"/>
              <a:gd name="T61" fmla="*/ 252780 h 160"/>
              <a:gd name="T62" fmla="*/ 61784 w 148"/>
              <a:gd name="T63" fmla="*/ 252780 h 160"/>
              <a:gd name="T64" fmla="*/ 144162 w 148"/>
              <a:gd name="T65" fmla="*/ 228541 h 160"/>
              <a:gd name="T66" fmla="*/ 133865 w 148"/>
              <a:gd name="T67" fmla="*/ 263168 h 160"/>
              <a:gd name="T68" fmla="*/ 195649 w 148"/>
              <a:gd name="T69" fmla="*/ 214690 h 160"/>
              <a:gd name="T70" fmla="*/ 254000 w 148"/>
              <a:gd name="T71" fmla="*/ 263168 h 160"/>
              <a:gd name="T72" fmla="*/ 243703 w 148"/>
              <a:gd name="T73" fmla="*/ 228541 h 160"/>
              <a:gd name="T74" fmla="*/ 85811 w 148"/>
              <a:gd name="T75" fmla="*/ 328960 h 160"/>
              <a:gd name="T76" fmla="*/ 61784 w 148"/>
              <a:gd name="T77" fmla="*/ 328960 h 160"/>
              <a:gd name="T78" fmla="*/ 144162 w 148"/>
              <a:gd name="T79" fmla="*/ 304721 h 160"/>
              <a:gd name="T80" fmla="*/ 133865 w 148"/>
              <a:gd name="T81" fmla="*/ 339348 h 160"/>
              <a:gd name="T82" fmla="*/ 195649 w 148"/>
              <a:gd name="T83" fmla="*/ 290870 h 160"/>
              <a:gd name="T84" fmla="*/ 254000 w 148"/>
              <a:gd name="T85" fmla="*/ 339348 h 160"/>
              <a:gd name="T86" fmla="*/ 243703 w 148"/>
              <a:gd name="T87" fmla="*/ 304721 h 160"/>
              <a:gd name="T88" fmla="*/ 85811 w 148"/>
              <a:gd name="T89" fmla="*/ 405140 h 160"/>
              <a:gd name="T90" fmla="*/ 61784 w 148"/>
              <a:gd name="T91" fmla="*/ 405140 h 160"/>
              <a:gd name="T92" fmla="*/ 144162 w 148"/>
              <a:gd name="T93" fmla="*/ 380901 h 160"/>
              <a:gd name="T94" fmla="*/ 133865 w 148"/>
              <a:gd name="T95" fmla="*/ 415529 h 160"/>
              <a:gd name="T96" fmla="*/ 195649 w 148"/>
              <a:gd name="T97" fmla="*/ 370513 h 160"/>
              <a:gd name="T98" fmla="*/ 254000 w 148"/>
              <a:gd name="T99" fmla="*/ 415529 h 160"/>
              <a:gd name="T100" fmla="*/ 243703 w 148"/>
              <a:gd name="T101" fmla="*/ 380901 h 160"/>
              <a:gd name="T102" fmla="*/ 85811 w 148"/>
              <a:gd name="T103" fmla="*/ 481321 h 160"/>
              <a:gd name="T104" fmla="*/ 61784 w 148"/>
              <a:gd name="T105" fmla="*/ 481321 h 160"/>
              <a:gd name="T106" fmla="*/ 144162 w 148"/>
              <a:gd name="T107" fmla="*/ 457081 h 160"/>
              <a:gd name="T108" fmla="*/ 133865 w 148"/>
              <a:gd name="T109" fmla="*/ 491709 h 160"/>
              <a:gd name="T110" fmla="*/ 195649 w 148"/>
              <a:gd name="T111" fmla="*/ 446693 h 160"/>
              <a:gd name="T112" fmla="*/ 254000 w 148"/>
              <a:gd name="T113" fmla="*/ 491709 h 160"/>
              <a:gd name="T114" fmla="*/ 243703 w 148"/>
              <a:gd name="T115" fmla="*/ 457081 h 16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48" h="160">
                <a:moveTo>
                  <a:pt x="145" y="40"/>
                </a:moveTo>
                <a:cubicBezTo>
                  <a:pt x="96" y="40"/>
                  <a:pt x="96" y="40"/>
                  <a:pt x="96" y="40"/>
                </a:cubicBezTo>
                <a:cubicBezTo>
                  <a:pt x="96" y="3"/>
                  <a:pt x="96" y="3"/>
                  <a:pt x="96" y="3"/>
                </a:cubicBezTo>
                <a:cubicBezTo>
                  <a:pt x="96" y="1"/>
                  <a:pt x="94" y="0"/>
                  <a:pt x="92" y="0"/>
                </a:cubicBezTo>
                <a:cubicBezTo>
                  <a:pt x="3" y="0"/>
                  <a:pt x="3" y="0"/>
                  <a:pt x="3" y="0"/>
                </a:cubicBezTo>
                <a:cubicBezTo>
                  <a:pt x="1" y="0"/>
                  <a:pt x="0" y="1"/>
                  <a:pt x="0" y="3"/>
                </a:cubicBezTo>
                <a:cubicBezTo>
                  <a:pt x="0" y="157"/>
                  <a:pt x="0" y="157"/>
                  <a:pt x="0" y="157"/>
                </a:cubicBezTo>
                <a:cubicBezTo>
                  <a:pt x="0" y="159"/>
                  <a:pt x="1" y="160"/>
                  <a:pt x="3" y="160"/>
                </a:cubicBezTo>
                <a:cubicBezTo>
                  <a:pt x="92" y="160"/>
                  <a:pt x="92" y="160"/>
                  <a:pt x="92" y="160"/>
                </a:cubicBezTo>
                <a:cubicBezTo>
                  <a:pt x="145" y="160"/>
                  <a:pt x="145" y="160"/>
                  <a:pt x="145" y="160"/>
                </a:cubicBezTo>
                <a:cubicBezTo>
                  <a:pt x="147" y="160"/>
                  <a:pt x="148" y="159"/>
                  <a:pt x="148" y="157"/>
                </a:cubicBezTo>
                <a:cubicBezTo>
                  <a:pt x="148" y="43"/>
                  <a:pt x="148" y="43"/>
                  <a:pt x="148" y="43"/>
                </a:cubicBezTo>
                <a:cubicBezTo>
                  <a:pt x="148" y="41"/>
                  <a:pt x="147" y="40"/>
                  <a:pt x="145" y="40"/>
                </a:cubicBezTo>
                <a:close/>
                <a:moveTo>
                  <a:pt x="89" y="43"/>
                </a:moveTo>
                <a:cubicBezTo>
                  <a:pt x="89" y="154"/>
                  <a:pt x="89" y="154"/>
                  <a:pt x="89" y="154"/>
                </a:cubicBezTo>
                <a:cubicBezTo>
                  <a:pt x="6" y="154"/>
                  <a:pt x="6" y="154"/>
                  <a:pt x="6" y="154"/>
                </a:cubicBezTo>
                <a:cubicBezTo>
                  <a:pt x="6" y="6"/>
                  <a:pt x="6" y="6"/>
                  <a:pt x="6" y="6"/>
                </a:cubicBezTo>
                <a:cubicBezTo>
                  <a:pt x="89" y="6"/>
                  <a:pt x="89" y="6"/>
                  <a:pt x="89" y="6"/>
                </a:cubicBezTo>
                <a:cubicBezTo>
                  <a:pt x="89" y="43"/>
                  <a:pt x="89" y="43"/>
                  <a:pt x="89" y="43"/>
                </a:cubicBezTo>
                <a:close/>
                <a:moveTo>
                  <a:pt x="142" y="154"/>
                </a:moveTo>
                <a:cubicBezTo>
                  <a:pt x="96" y="154"/>
                  <a:pt x="96" y="154"/>
                  <a:pt x="96" y="154"/>
                </a:cubicBezTo>
                <a:cubicBezTo>
                  <a:pt x="96" y="46"/>
                  <a:pt x="96" y="46"/>
                  <a:pt x="96" y="46"/>
                </a:cubicBezTo>
                <a:cubicBezTo>
                  <a:pt x="142" y="46"/>
                  <a:pt x="142" y="46"/>
                  <a:pt x="142" y="46"/>
                </a:cubicBezTo>
                <a:lnTo>
                  <a:pt x="142" y="154"/>
                </a:lnTo>
                <a:close/>
                <a:moveTo>
                  <a:pt x="108" y="62"/>
                </a:moveTo>
                <a:cubicBezTo>
                  <a:pt x="129" y="62"/>
                  <a:pt x="129" y="62"/>
                  <a:pt x="129" y="62"/>
                </a:cubicBezTo>
                <a:cubicBezTo>
                  <a:pt x="131" y="62"/>
                  <a:pt x="133" y="61"/>
                  <a:pt x="133" y="59"/>
                </a:cubicBezTo>
                <a:cubicBezTo>
                  <a:pt x="133" y="57"/>
                  <a:pt x="131" y="56"/>
                  <a:pt x="129" y="56"/>
                </a:cubicBezTo>
                <a:cubicBezTo>
                  <a:pt x="108" y="56"/>
                  <a:pt x="108" y="56"/>
                  <a:pt x="108" y="56"/>
                </a:cubicBezTo>
                <a:cubicBezTo>
                  <a:pt x="106" y="56"/>
                  <a:pt x="105" y="57"/>
                  <a:pt x="105" y="59"/>
                </a:cubicBezTo>
                <a:cubicBezTo>
                  <a:pt x="105" y="61"/>
                  <a:pt x="106" y="62"/>
                  <a:pt x="108" y="62"/>
                </a:cubicBezTo>
                <a:close/>
                <a:moveTo>
                  <a:pt x="108" y="79"/>
                </a:moveTo>
                <a:cubicBezTo>
                  <a:pt x="129" y="79"/>
                  <a:pt x="129" y="79"/>
                  <a:pt x="129" y="79"/>
                </a:cubicBezTo>
                <a:cubicBezTo>
                  <a:pt x="131" y="79"/>
                  <a:pt x="133" y="77"/>
                  <a:pt x="133" y="75"/>
                </a:cubicBezTo>
                <a:cubicBezTo>
                  <a:pt x="133" y="74"/>
                  <a:pt x="131" y="72"/>
                  <a:pt x="129" y="72"/>
                </a:cubicBezTo>
                <a:cubicBezTo>
                  <a:pt x="108" y="72"/>
                  <a:pt x="108" y="72"/>
                  <a:pt x="108" y="72"/>
                </a:cubicBezTo>
                <a:cubicBezTo>
                  <a:pt x="106" y="72"/>
                  <a:pt x="105" y="74"/>
                  <a:pt x="105" y="75"/>
                </a:cubicBezTo>
                <a:cubicBezTo>
                  <a:pt x="105" y="77"/>
                  <a:pt x="106" y="79"/>
                  <a:pt x="108" y="79"/>
                </a:cubicBezTo>
                <a:close/>
                <a:moveTo>
                  <a:pt x="108" y="95"/>
                </a:moveTo>
                <a:cubicBezTo>
                  <a:pt x="129" y="95"/>
                  <a:pt x="129" y="95"/>
                  <a:pt x="129" y="95"/>
                </a:cubicBezTo>
                <a:cubicBezTo>
                  <a:pt x="131" y="95"/>
                  <a:pt x="133" y="93"/>
                  <a:pt x="133" y="92"/>
                </a:cubicBezTo>
                <a:cubicBezTo>
                  <a:pt x="133" y="90"/>
                  <a:pt x="131" y="88"/>
                  <a:pt x="129" y="88"/>
                </a:cubicBezTo>
                <a:cubicBezTo>
                  <a:pt x="108" y="88"/>
                  <a:pt x="108" y="88"/>
                  <a:pt x="108" y="88"/>
                </a:cubicBezTo>
                <a:cubicBezTo>
                  <a:pt x="106" y="88"/>
                  <a:pt x="105" y="90"/>
                  <a:pt x="105" y="92"/>
                </a:cubicBezTo>
                <a:cubicBezTo>
                  <a:pt x="105" y="93"/>
                  <a:pt x="106" y="95"/>
                  <a:pt x="108" y="95"/>
                </a:cubicBezTo>
                <a:close/>
                <a:moveTo>
                  <a:pt x="108" y="111"/>
                </a:moveTo>
                <a:cubicBezTo>
                  <a:pt x="129" y="111"/>
                  <a:pt x="129" y="111"/>
                  <a:pt x="129" y="111"/>
                </a:cubicBezTo>
                <a:cubicBezTo>
                  <a:pt x="131" y="111"/>
                  <a:pt x="133" y="110"/>
                  <a:pt x="133" y="108"/>
                </a:cubicBezTo>
                <a:cubicBezTo>
                  <a:pt x="133" y="106"/>
                  <a:pt x="131" y="105"/>
                  <a:pt x="129" y="105"/>
                </a:cubicBezTo>
                <a:cubicBezTo>
                  <a:pt x="108" y="105"/>
                  <a:pt x="108" y="105"/>
                  <a:pt x="108" y="105"/>
                </a:cubicBezTo>
                <a:cubicBezTo>
                  <a:pt x="106" y="105"/>
                  <a:pt x="105" y="106"/>
                  <a:pt x="105" y="108"/>
                </a:cubicBezTo>
                <a:cubicBezTo>
                  <a:pt x="105" y="110"/>
                  <a:pt x="106" y="111"/>
                  <a:pt x="108" y="111"/>
                </a:cubicBezTo>
                <a:close/>
                <a:moveTo>
                  <a:pt x="108" y="127"/>
                </a:moveTo>
                <a:cubicBezTo>
                  <a:pt x="129" y="127"/>
                  <a:pt x="129" y="127"/>
                  <a:pt x="129" y="127"/>
                </a:cubicBezTo>
                <a:cubicBezTo>
                  <a:pt x="131" y="127"/>
                  <a:pt x="133" y="126"/>
                  <a:pt x="133" y="124"/>
                </a:cubicBezTo>
                <a:cubicBezTo>
                  <a:pt x="133" y="122"/>
                  <a:pt x="131" y="121"/>
                  <a:pt x="129" y="121"/>
                </a:cubicBezTo>
                <a:cubicBezTo>
                  <a:pt x="108" y="121"/>
                  <a:pt x="108" y="121"/>
                  <a:pt x="108" y="121"/>
                </a:cubicBezTo>
                <a:cubicBezTo>
                  <a:pt x="106" y="121"/>
                  <a:pt x="105" y="122"/>
                  <a:pt x="105" y="124"/>
                </a:cubicBezTo>
                <a:cubicBezTo>
                  <a:pt x="105" y="126"/>
                  <a:pt x="106" y="127"/>
                  <a:pt x="108" y="127"/>
                </a:cubicBezTo>
                <a:close/>
                <a:moveTo>
                  <a:pt x="108" y="144"/>
                </a:moveTo>
                <a:cubicBezTo>
                  <a:pt x="129" y="144"/>
                  <a:pt x="129" y="144"/>
                  <a:pt x="129" y="144"/>
                </a:cubicBezTo>
                <a:cubicBezTo>
                  <a:pt x="131" y="144"/>
                  <a:pt x="133" y="142"/>
                  <a:pt x="133" y="140"/>
                </a:cubicBezTo>
                <a:cubicBezTo>
                  <a:pt x="133" y="139"/>
                  <a:pt x="131" y="137"/>
                  <a:pt x="129" y="137"/>
                </a:cubicBezTo>
                <a:cubicBezTo>
                  <a:pt x="108" y="137"/>
                  <a:pt x="108" y="137"/>
                  <a:pt x="108" y="137"/>
                </a:cubicBezTo>
                <a:cubicBezTo>
                  <a:pt x="106" y="137"/>
                  <a:pt x="105" y="139"/>
                  <a:pt x="105" y="140"/>
                </a:cubicBezTo>
                <a:cubicBezTo>
                  <a:pt x="105" y="142"/>
                  <a:pt x="106" y="144"/>
                  <a:pt x="108" y="144"/>
                </a:cubicBezTo>
                <a:close/>
                <a:moveTo>
                  <a:pt x="21" y="32"/>
                </a:moveTo>
                <a:cubicBezTo>
                  <a:pt x="23" y="32"/>
                  <a:pt x="25" y="30"/>
                  <a:pt x="25" y="28"/>
                </a:cubicBezTo>
                <a:cubicBezTo>
                  <a:pt x="25" y="21"/>
                  <a:pt x="25" y="21"/>
                  <a:pt x="25" y="21"/>
                </a:cubicBezTo>
                <a:cubicBezTo>
                  <a:pt x="25" y="20"/>
                  <a:pt x="23" y="18"/>
                  <a:pt x="21" y="18"/>
                </a:cubicBezTo>
                <a:cubicBezTo>
                  <a:pt x="20" y="18"/>
                  <a:pt x="18" y="20"/>
                  <a:pt x="18" y="21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30"/>
                  <a:pt x="20" y="32"/>
                  <a:pt x="21" y="32"/>
                </a:cubicBezTo>
                <a:close/>
                <a:moveTo>
                  <a:pt x="39" y="32"/>
                </a:moveTo>
                <a:cubicBezTo>
                  <a:pt x="41" y="32"/>
                  <a:pt x="42" y="30"/>
                  <a:pt x="42" y="28"/>
                </a:cubicBezTo>
                <a:cubicBezTo>
                  <a:pt x="42" y="21"/>
                  <a:pt x="42" y="21"/>
                  <a:pt x="42" y="21"/>
                </a:cubicBezTo>
                <a:cubicBezTo>
                  <a:pt x="42" y="20"/>
                  <a:pt x="41" y="18"/>
                  <a:pt x="39" y="18"/>
                </a:cubicBezTo>
                <a:cubicBezTo>
                  <a:pt x="37" y="18"/>
                  <a:pt x="36" y="20"/>
                  <a:pt x="36" y="21"/>
                </a:cubicBezTo>
                <a:cubicBezTo>
                  <a:pt x="36" y="28"/>
                  <a:pt x="36" y="28"/>
                  <a:pt x="36" y="28"/>
                </a:cubicBezTo>
                <a:cubicBezTo>
                  <a:pt x="36" y="30"/>
                  <a:pt x="37" y="32"/>
                  <a:pt x="39" y="32"/>
                </a:cubicBezTo>
                <a:close/>
                <a:moveTo>
                  <a:pt x="57" y="32"/>
                </a:moveTo>
                <a:cubicBezTo>
                  <a:pt x="58" y="32"/>
                  <a:pt x="60" y="30"/>
                  <a:pt x="60" y="28"/>
                </a:cubicBezTo>
                <a:cubicBezTo>
                  <a:pt x="60" y="21"/>
                  <a:pt x="60" y="21"/>
                  <a:pt x="60" y="21"/>
                </a:cubicBezTo>
                <a:cubicBezTo>
                  <a:pt x="60" y="20"/>
                  <a:pt x="58" y="18"/>
                  <a:pt x="57" y="18"/>
                </a:cubicBezTo>
                <a:cubicBezTo>
                  <a:pt x="55" y="18"/>
                  <a:pt x="53" y="20"/>
                  <a:pt x="53" y="21"/>
                </a:cubicBezTo>
                <a:cubicBezTo>
                  <a:pt x="53" y="28"/>
                  <a:pt x="53" y="28"/>
                  <a:pt x="53" y="28"/>
                </a:cubicBezTo>
                <a:cubicBezTo>
                  <a:pt x="53" y="30"/>
                  <a:pt x="55" y="32"/>
                  <a:pt x="57" y="32"/>
                </a:cubicBezTo>
                <a:close/>
                <a:moveTo>
                  <a:pt x="74" y="32"/>
                </a:moveTo>
                <a:cubicBezTo>
                  <a:pt x="76" y="32"/>
                  <a:pt x="77" y="30"/>
                  <a:pt x="77" y="28"/>
                </a:cubicBezTo>
                <a:cubicBezTo>
                  <a:pt x="77" y="21"/>
                  <a:pt x="77" y="21"/>
                  <a:pt x="77" y="21"/>
                </a:cubicBezTo>
                <a:cubicBezTo>
                  <a:pt x="77" y="20"/>
                  <a:pt x="76" y="18"/>
                  <a:pt x="74" y="18"/>
                </a:cubicBezTo>
                <a:cubicBezTo>
                  <a:pt x="72" y="18"/>
                  <a:pt x="71" y="20"/>
                  <a:pt x="71" y="21"/>
                </a:cubicBezTo>
                <a:cubicBezTo>
                  <a:pt x="71" y="28"/>
                  <a:pt x="71" y="28"/>
                  <a:pt x="71" y="28"/>
                </a:cubicBezTo>
                <a:cubicBezTo>
                  <a:pt x="71" y="30"/>
                  <a:pt x="72" y="32"/>
                  <a:pt x="74" y="32"/>
                </a:cubicBezTo>
                <a:close/>
                <a:moveTo>
                  <a:pt x="21" y="54"/>
                </a:moveTo>
                <a:cubicBezTo>
                  <a:pt x="23" y="54"/>
                  <a:pt x="25" y="52"/>
                  <a:pt x="25" y="51"/>
                </a:cubicBezTo>
                <a:cubicBezTo>
                  <a:pt x="25" y="43"/>
                  <a:pt x="25" y="43"/>
                  <a:pt x="25" y="43"/>
                </a:cubicBezTo>
                <a:cubicBezTo>
                  <a:pt x="25" y="42"/>
                  <a:pt x="23" y="40"/>
                  <a:pt x="21" y="40"/>
                </a:cubicBezTo>
                <a:cubicBezTo>
                  <a:pt x="20" y="40"/>
                  <a:pt x="18" y="42"/>
                  <a:pt x="18" y="43"/>
                </a:cubicBezTo>
                <a:cubicBezTo>
                  <a:pt x="18" y="51"/>
                  <a:pt x="18" y="51"/>
                  <a:pt x="18" y="51"/>
                </a:cubicBezTo>
                <a:cubicBezTo>
                  <a:pt x="18" y="52"/>
                  <a:pt x="20" y="54"/>
                  <a:pt x="21" y="54"/>
                </a:cubicBezTo>
                <a:close/>
                <a:moveTo>
                  <a:pt x="39" y="54"/>
                </a:moveTo>
                <a:cubicBezTo>
                  <a:pt x="41" y="54"/>
                  <a:pt x="42" y="52"/>
                  <a:pt x="42" y="51"/>
                </a:cubicBezTo>
                <a:cubicBezTo>
                  <a:pt x="42" y="43"/>
                  <a:pt x="42" y="43"/>
                  <a:pt x="42" y="43"/>
                </a:cubicBezTo>
                <a:cubicBezTo>
                  <a:pt x="42" y="42"/>
                  <a:pt x="41" y="40"/>
                  <a:pt x="39" y="40"/>
                </a:cubicBezTo>
                <a:cubicBezTo>
                  <a:pt x="37" y="40"/>
                  <a:pt x="36" y="42"/>
                  <a:pt x="36" y="43"/>
                </a:cubicBezTo>
                <a:cubicBezTo>
                  <a:pt x="36" y="51"/>
                  <a:pt x="36" y="51"/>
                  <a:pt x="36" y="51"/>
                </a:cubicBezTo>
                <a:cubicBezTo>
                  <a:pt x="36" y="52"/>
                  <a:pt x="37" y="54"/>
                  <a:pt x="39" y="54"/>
                </a:cubicBezTo>
                <a:close/>
                <a:moveTo>
                  <a:pt x="57" y="54"/>
                </a:moveTo>
                <a:cubicBezTo>
                  <a:pt x="58" y="54"/>
                  <a:pt x="60" y="52"/>
                  <a:pt x="60" y="51"/>
                </a:cubicBezTo>
                <a:cubicBezTo>
                  <a:pt x="60" y="43"/>
                  <a:pt x="60" y="43"/>
                  <a:pt x="60" y="43"/>
                </a:cubicBezTo>
                <a:cubicBezTo>
                  <a:pt x="60" y="42"/>
                  <a:pt x="58" y="40"/>
                  <a:pt x="57" y="40"/>
                </a:cubicBezTo>
                <a:cubicBezTo>
                  <a:pt x="55" y="40"/>
                  <a:pt x="53" y="42"/>
                  <a:pt x="53" y="43"/>
                </a:cubicBezTo>
                <a:cubicBezTo>
                  <a:pt x="53" y="51"/>
                  <a:pt x="53" y="51"/>
                  <a:pt x="53" y="51"/>
                </a:cubicBezTo>
                <a:cubicBezTo>
                  <a:pt x="53" y="52"/>
                  <a:pt x="55" y="54"/>
                  <a:pt x="57" y="54"/>
                </a:cubicBezTo>
                <a:close/>
                <a:moveTo>
                  <a:pt x="74" y="54"/>
                </a:moveTo>
                <a:cubicBezTo>
                  <a:pt x="76" y="54"/>
                  <a:pt x="77" y="52"/>
                  <a:pt x="77" y="51"/>
                </a:cubicBezTo>
                <a:cubicBezTo>
                  <a:pt x="77" y="43"/>
                  <a:pt x="77" y="43"/>
                  <a:pt x="77" y="43"/>
                </a:cubicBezTo>
                <a:cubicBezTo>
                  <a:pt x="77" y="42"/>
                  <a:pt x="76" y="40"/>
                  <a:pt x="74" y="40"/>
                </a:cubicBezTo>
                <a:cubicBezTo>
                  <a:pt x="72" y="40"/>
                  <a:pt x="71" y="42"/>
                  <a:pt x="71" y="43"/>
                </a:cubicBezTo>
                <a:cubicBezTo>
                  <a:pt x="71" y="51"/>
                  <a:pt x="71" y="51"/>
                  <a:pt x="71" y="51"/>
                </a:cubicBezTo>
                <a:cubicBezTo>
                  <a:pt x="71" y="52"/>
                  <a:pt x="72" y="54"/>
                  <a:pt x="74" y="54"/>
                </a:cubicBezTo>
                <a:close/>
                <a:moveTo>
                  <a:pt x="21" y="76"/>
                </a:moveTo>
                <a:cubicBezTo>
                  <a:pt x="23" y="76"/>
                  <a:pt x="25" y="75"/>
                  <a:pt x="25" y="73"/>
                </a:cubicBezTo>
                <a:cubicBezTo>
                  <a:pt x="25" y="66"/>
                  <a:pt x="25" y="66"/>
                  <a:pt x="25" y="66"/>
                </a:cubicBezTo>
                <a:cubicBezTo>
                  <a:pt x="25" y="64"/>
                  <a:pt x="23" y="62"/>
                  <a:pt x="21" y="62"/>
                </a:cubicBezTo>
                <a:cubicBezTo>
                  <a:pt x="20" y="62"/>
                  <a:pt x="18" y="64"/>
                  <a:pt x="18" y="66"/>
                </a:cubicBezTo>
                <a:cubicBezTo>
                  <a:pt x="18" y="73"/>
                  <a:pt x="18" y="73"/>
                  <a:pt x="18" y="73"/>
                </a:cubicBezTo>
                <a:cubicBezTo>
                  <a:pt x="18" y="75"/>
                  <a:pt x="20" y="76"/>
                  <a:pt x="21" y="76"/>
                </a:cubicBezTo>
                <a:close/>
                <a:moveTo>
                  <a:pt x="39" y="76"/>
                </a:moveTo>
                <a:cubicBezTo>
                  <a:pt x="41" y="76"/>
                  <a:pt x="42" y="75"/>
                  <a:pt x="42" y="73"/>
                </a:cubicBezTo>
                <a:cubicBezTo>
                  <a:pt x="42" y="66"/>
                  <a:pt x="42" y="66"/>
                  <a:pt x="42" y="66"/>
                </a:cubicBezTo>
                <a:cubicBezTo>
                  <a:pt x="42" y="64"/>
                  <a:pt x="41" y="62"/>
                  <a:pt x="39" y="62"/>
                </a:cubicBezTo>
                <a:cubicBezTo>
                  <a:pt x="37" y="62"/>
                  <a:pt x="36" y="64"/>
                  <a:pt x="36" y="66"/>
                </a:cubicBezTo>
                <a:cubicBezTo>
                  <a:pt x="36" y="73"/>
                  <a:pt x="36" y="73"/>
                  <a:pt x="36" y="73"/>
                </a:cubicBezTo>
                <a:cubicBezTo>
                  <a:pt x="36" y="75"/>
                  <a:pt x="37" y="76"/>
                  <a:pt x="39" y="76"/>
                </a:cubicBezTo>
                <a:close/>
                <a:moveTo>
                  <a:pt x="57" y="76"/>
                </a:moveTo>
                <a:cubicBezTo>
                  <a:pt x="58" y="76"/>
                  <a:pt x="60" y="75"/>
                  <a:pt x="60" y="73"/>
                </a:cubicBezTo>
                <a:cubicBezTo>
                  <a:pt x="60" y="66"/>
                  <a:pt x="60" y="66"/>
                  <a:pt x="60" y="66"/>
                </a:cubicBezTo>
                <a:cubicBezTo>
                  <a:pt x="60" y="64"/>
                  <a:pt x="58" y="62"/>
                  <a:pt x="57" y="62"/>
                </a:cubicBezTo>
                <a:cubicBezTo>
                  <a:pt x="55" y="62"/>
                  <a:pt x="53" y="64"/>
                  <a:pt x="53" y="66"/>
                </a:cubicBezTo>
                <a:cubicBezTo>
                  <a:pt x="53" y="73"/>
                  <a:pt x="53" y="73"/>
                  <a:pt x="53" y="73"/>
                </a:cubicBezTo>
                <a:cubicBezTo>
                  <a:pt x="53" y="75"/>
                  <a:pt x="55" y="76"/>
                  <a:pt x="57" y="76"/>
                </a:cubicBezTo>
                <a:close/>
                <a:moveTo>
                  <a:pt x="74" y="76"/>
                </a:moveTo>
                <a:cubicBezTo>
                  <a:pt x="76" y="76"/>
                  <a:pt x="77" y="75"/>
                  <a:pt x="77" y="73"/>
                </a:cubicBezTo>
                <a:cubicBezTo>
                  <a:pt x="77" y="66"/>
                  <a:pt x="77" y="66"/>
                  <a:pt x="77" y="66"/>
                </a:cubicBezTo>
                <a:cubicBezTo>
                  <a:pt x="77" y="64"/>
                  <a:pt x="76" y="62"/>
                  <a:pt x="74" y="62"/>
                </a:cubicBezTo>
                <a:cubicBezTo>
                  <a:pt x="72" y="62"/>
                  <a:pt x="71" y="64"/>
                  <a:pt x="71" y="66"/>
                </a:cubicBezTo>
                <a:cubicBezTo>
                  <a:pt x="71" y="73"/>
                  <a:pt x="71" y="73"/>
                  <a:pt x="71" y="73"/>
                </a:cubicBezTo>
                <a:cubicBezTo>
                  <a:pt x="71" y="75"/>
                  <a:pt x="72" y="76"/>
                  <a:pt x="74" y="76"/>
                </a:cubicBezTo>
                <a:close/>
                <a:moveTo>
                  <a:pt x="21" y="98"/>
                </a:moveTo>
                <a:cubicBezTo>
                  <a:pt x="23" y="98"/>
                  <a:pt x="25" y="97"/>
                  <a:pt x="25" y="95"/>
                </a:cubicBezTo>
                <a:cubicBezTo>
                  <a:pt x="25" y="88"/>
                  <a:pt x="25" y="88"/>
                  <a:pt x="25" y="88"/>
                </a:cubicBezTo>
                <a:cubicBezTo>
                  <a:pt x="25" y="86"/>
                  <a:pt x="23" y="84"/>
                  <a:pt x="21" y="84"/>
                </a:cubicBezTo>
                <a:cubicBezTo>
                  <a:pt x="20" y="84"/>
                  <a:pt x="18" y="86"/>
                  <a:pt x="18" y="88"/>
                </a:cubicBezTo>
                <a:cubicBezTo>
                  <a:pt x="18" y="95"/>
                  <a:pt x="18" y="95"/>
                  <a:pt x="18" y="95"/>
                </a:cubicBezTo>
                <a:cubicBezTo>
                  <a:pt x="18" y="97"/>
                  <a:pt x="20" y="98"/>
                  <a:pt x="21" y="98"/>
                </a:cubicBezTo>
                <a:close/>
                <a:moveTo>
                  <a:pt x="39" y="98"/>
                </a:moveTo>
                <a:cubicBezTo>
                  <a:pt x="41" y="98"/>
                  <a:pt x="42" y="97"/>
                  <a:pt x="42" y="95"/>
                </a:cubicBezTo>
                <a:cubicBezTo>
                  <a:pt x="42" y="88"/>
                  <a:pt x="42" y="88"/>
                  <a:pt x="42" y="88"/>
                </a:cubicBezTo>
                <a:cubicBezTo>
                  <a:pt x="42" y="86"/>
                  <a:pt x="41" y="84"/>
                  <a:pt x="39" y="84"/>
                </a:cubicBezTo>
                <a:cubicBezTo>
                  <a:pt x="37" y="84"/>
                  <a:pt x="36" y="86"/>
                  <a:pt x="36" y="88"/>
                </a:cubicBezTo>
                <a:cubicBezTo>
                  <a:pt x="36" y="95"/>
                  <a:pt x="36" y="95"/>
                  <a:pt x="36" y="95"/>
                </a:cubicBezTo>
                <a:cubicBezTo>
                  <a:pt x="36" y="97"/>
                  <a:pt x="37" y="98"/>
                  <a:pt x="39" y="98"/>
                </a:cubicBezTo>
                <a:close/>
                <a:moveTo>
                  <a:pt x="57" y="98"/>
                </a:moveTo>
                <a:cubicBezTo>
                  <a:pt x="58" y="98"/>
                  <a:pt x="60" y="97"/>
                  <a:pt x="60" y="95"/>
                </a:cubicBezTo>
                <a:cubicBezTo>
                  <a:pt x="60" y="88"/>
                  <a:pt x="60" y="88"/>
                  <a:pt x="60" y="88"/>
                </a:cubicBezTo>
                <a:cubicBezTo>
                  <a:pt x="60" y="86"/>
                  <a:pt x="58" y="84"/>
                  <a:pt x="57" y="84"/>
                </a:cubicBezTo>
                <a:cubicBezTo>
                  <a:pt x="55" y="84"/>
                  <a:pt x="53" y="86"/>
                  <a:pt x="53" y="88"/>
                </a:cubicBezTo>
                <a:cubicBezTo>
                  <a:pt x="53" y="95"/>
                  <a:pt x="53" y="95"/>
                  <a:pt x="53" y="95"/>
                </a:cubicBezTo>
                <a:cubicBezTo>
                  <a:pt x="53" y="97"/>
                  <a:pt x="55" y="98"/>
                  <a:pt x="57" y="98"/>
                </a:cubicBezTo>
                <a:close/>
                <a:moveTo>
                  <a:pt x="74" y="98"/>
                </a:moveTo>
                <a:cubicBezTo>
                  <a:pt x="76" y="98"/>
                  <a:pt x="77" y="97"/>
                  <a:pt x="77" y="95"/>
                </a:cubicBezTo>
                <a:cubicBezTo>
                  <a:pt x="77" y="88"/>
                  <a:pt x="77" y="88"/>
                  <a:pt x="77" y="88"/>
                </a:cubicBezTo>
                <a:cubicBezTo>
                  <a:pt x="77" y="86"/>
                  <a:pt x="76" y="84"/>
                  <a:pt x="74" y="84"/>
                </a:cubicBezTo>
                <a:cubicBezTo>
                  <a:pt x="72" y="84"/>
                  <a:pt x="71" y="86"/>
                  <a:pt x="71" y="88"/>
                </a:cubicBezTo>
                <a:cubicBezTo>
                  <a:pt x="71" y="95"/>
                  <a:pt x="71" y="95"/>
                  <a:pt x="71" y="95"/>
                </a:cubicBezTo>
                <a:cubicBezTo>
                  <a:pt x="71" y="97"/>
                  <a:pt x="72" y="98"/>
                  <a:pt x="74" y="98"/>
                </a:cubicBezTo>
                <a:close/>
                <a:moveTo>
                  <a:pt x="21" y="120"/>
                </a:moveTo>
                <a:cubicBezTo>
                  <a:pt x="23" y="120"/>
                  <a:pt x="25" y="119"/>
                  <a:pt x="25" y="117"/>
                </a:cubicBezTo>
                <a:cubicBezTo>
                  <a:pt x="25" y="110"/>
                  <a:pt x="25" y="110"/>
                  <a:pt x="25" y="110"/>
                </a:cubicBezTo>
                <a:cubicBezTo>
                  <a:pt x="25" y="108"/>
                  <a:pt x="23" y="107"/>
                  <a:pt x="21" y="107"/>
                </a:cubicBezTo>
                <a:cubicBezTo>
                  <a:pt x="20" y="107"/>
                  <a:pt x="18" y="108"/>
                  <a:pt x="18" y="110"/>
                </a:cubicBezTo>
                <a:cubicBezTo>
                  <a:pt x="18" y="117"/>
                  <a:pt x="18" y="117"/>
                  <a:pt x="18" y="117"/>
                </a:cubicBezTo>
                <a:cubicBezTo>
                  <a:pt x="18" y="119"/>
                  <a:pt x="20" y="120"/>
                  <a:pt x="21" y="120"/>
                </a:cubicBezTo>
                <a:close/>
                <a:moveTo>
                  <a:pt x="39" y="120"/>
                </a:moveTo>
                <a:cubicBezTo>
                  <a:pt x="41" y="120"/>
                  <a:pt x="42" y="119"/>
                  <a:pt x="42" y="117"/>
                </a:cubicBezTo>
                <a:cubicBezTo>
                  <a:pt x="42" y="110"/>
                  <a:pt x="42" y="110"/>
                  <a:pt x="42" y="110"/>
                </a:cubicBezTo>
                <a:cubicBezTo>
                  <a:pt x="42" y="108"/>
                  <a:pt x="41" y="107"/>
                  <a:pt x="39" y="107"/>
                </a:cubicBezTo>
                <a:cubicBezTo>
                  <a:pt x="37" y="107"/>
                  <a:pt x="36" y="108"/>
                  <a:pt x="36" y="110"/>
                </a:cubicBezTo>
                <a:cubicBezTo>
                  <a:pt x="36" y="117"/>
                  <a:pt x="36" y="117"/>
                  <a:pt x="36" y="117"/>
                </a:cubicBezTo>
                <a:cubicBezTo>
                  <a:pt x="36" y="119"/>
                  <a:pt x="37" y="120"/>
                  <a:pt x="39" y="120"/>
                </a:cubicBezTo>
                <a:close/>
                <a:moveTo>
                  <a:pt x="57" y="120"/>
                </a:moveTo>
                <a:cubicBezTo>
                  <a:pt x="58" y="120"/>
                  <a:pt x="60" y="119"/>
                  <a:pt x="60" y="117"/>
                </a:cubicBezTo>
                <a:cubicBezTo>
                  <a:pt x="60" y="110"/>
                  <a:pt x="60" y="110"/>
                  <a:pt x="60" y="110"/>
                </a:cubicBezTo>
                <a:cubicBezTo>
                  <a:pt x="60" y="108"/>
                  <a:pt x="58" y="107"/>
                  <a:pt x="57" y="107"/>
                </a:cubicBezTo>
                <a:cubicBezTo>
                  <a:pt x="55" y="107"/>
                  <a:pt x="53" y="108"/>
                  <a:pt x="53" y="110"/>
                </a:cubicBezTo>
                <a:cubicBezTo>
                  <a:pt x="53" y="117"/>
                  <a:pt x="53" y="117"/>
                  <a:pt x="53" y="117"/>
                </a:cubicBezTo>
                <a:cubicBezTo>
                  <a:pt x="53" y="119"/>
                  <a:pt x="55" y="120"/>
                  <a:pt x="57" y="120"/>
                </a:cubicBezTo>
                <a:close/>
                <a:moveTo>
                  <a:pt x="74" y="120"/>
                </a:moveTo>
                <a:cubicBezTo>
                  <a:pt x="76" y="120"/>
                  <a:pt x="77" y="119"/>
                  <a:pt x="77" y="117"/>
                </a:cubicBezTo>
                <a:cubicBezTo>
                  <a:pt x="77" y="110"/>
                  <a:pt x="77" y="110"/>
                  <a:pt x="77" y="110"/>
                </a:cubicBezTo>
                <a:cubicBezTo>
                  <a:pt x="77" y="108"/>
                  <a:pt x="76" y="107"/>
                  <a:pt x="74" y="107"/>
                </a:cubicBezTo>
                <a:cubicBezTo>
                  <a:pt x="72" y="107"/>
                  <a:pt x="71" y="108"/>
                  <a:pt x="71" y="110"/>
                </a:cubicBezTo>
                <a:cubicBezTo>
                  <a:pt x="71" y="117"/>
                  <a:pt x="71" y="117"/>
                  <a:pt x="71" y="117"/>
                </a:cubicBezTo>
                <a:cubicBezTo>
                  <a:pt x="71" y="119"/>
                  <a:pt x="72" y="120"/>
                  <a:pt x="74" y="120"/>
                </a:cubicBezTo>
                <a:close/>
                <a:moveTo>
                  <a:pt x="21" y="142"/>
                </a:moveTo>
                <a:cubicBezTo>
                  <a:pt x="23" y="142"/>
                  <a:pt x="25" y="141"/>
                  <a:pt x="25" y="139"/>
                </a:cubicBezTo>
                <a:cubicBezTo>
                  <a:pt x="25" y="132"/>
                  <a:pt x="25" y="132"/>
                  <a:pt x="25" y="132"/>
                </a:cubicBezTo>
                <a:cubicBezTo>
                  <a:pt x="25" y="130"/>
                  <a:pt x="23" y="129"/>
                  <a:pt x="21" y="129"/>
                </a:cubicBezTo>
                <a:cubicBezTo>
                  <a:pt x="20" y="129"/>
                  <a:pt x="18" y="130"/>
                  <a:pt x="18" y="132"/>
                </a:cubicBezTo>
                <a:cubicBezTo>
                  <a:pt x="18" y="139"/>
                  <a:pt x="18" y="139"/>
                  <a:pt x="18" y="139"/>
                </a:cubicBezTo>
                <a:cubicBezTo>
                  <a:pt x="18" y="141"/>
                  <a:pt x="20" y="142"/>
                  <a:pt x="21" y="142"/>
                </a:cubicBezTo>
                <a:close/>
                <a:moveTo>
                  <a:pt x="39" y="142"/>
                </a:moveTo>
                <a:cubicBezTo>
                  <a:pt x="41" y="142"/>
                  <a:pt x="42" y="141"/>
                  <a:pt x="42" y="139"/>
                </a:cubicBezTo>
                <a:cubicBezTo>
                  <a:pt x="42" y="132"/>
                  <a:pt x="42" y="132"/>
                  <a:pt x="42" y="132"/>
                </a:cubicBezTo>
                <a:cubicBezTo>
                  <a:pt x="42" y="130"/>
                  <a:pt x="41" y="129"/>
                  <a:pt x="39" y="129"/>
                </a:cubicBezTo>
                <a:cubicBezTo>
                  <a:pt x="37" y="129"/>
                  <a:pt x="36" y="130"/>
                  <a:pt x="36" y="132"/>
                </a:cubicBezTo>
                <a:cubicBezTo>
                  <a:pt x="36" y="139"/>
                  <a:pt x="36" y="139"/>
                  <a:pt x="36" y="139"/>
                </a:cubicBezTo>
                <a:cubicBezTo>
                  <a:pt x="36" y="141"/>
                  <a:pt x="37" y="142"/>
                  <a:pt x="39" y="142"/>
                </a:cubicBezTo>
                <a:close/>
                <a:moveTo>
                  <a:pt x="57" y="142"/>
                </a:moveTo>
                <a:cubicBezTo>
                  <a:pt x="58" y="142"/>
                  <a:pt x="60" y="141"/>
                  <a:pt x="60" y="139"/>
                </a:cubicBezTo>
                <a:cubicBezTo>
                  <a:pt x="60" y="132"/>
                  <a:pt x="60" y="132"/>
                  <a:pt x="60" y="132"/>
                </a:cubicBezTo>
                <a:cubicBezTo>
                  <a:pt x="60" y="130"/>
                  <a:pt x="58" y="129"/>
                  <a:pt x="57" y="129"/>
                </a:cubicBezTo>
                <a:cubicBezTo>
                  <a:pt x="55" y="129"/>
                  <a:pt x="53" y="130"/>
                  <a:pt x="53" y="132"/>
                </a:cubicBezTo>
                <a:cubicBezTo>
                  <a:pt x="53" y="139"/>
                  <a:pt x="53" y="139"/>
                  <a:pt x="53" y="139"/>
                </a:cubicBezTo>
                <a:cubicBezTo>
                  <a:pt x="53" y="141"/>
                  <a:pt x="55" y="142"/>
                  <a:pt x="57" y="142"/>
                </a:cubicBezTo>
                <a:close/>
                <a:moveTo>
                  <a:pt x="74" y="142"/>
                </a:moveTo>
                <a:cubicBezTo>
                  <a:pt x="76" y="142"/>
                  <a:pt x="77" y="141"/>
                  <a:pt x="77" y="139"/>
                </a:cubicBezTo>
                <a:cubicBezTo>
                  <a:pt x="77" y="132"/>
                  <a:pt x="77" y="132"/>
                  <a:pt x="77" y="132"/>
                </a:cubicBezTo>
                <a:cubicBezTo>
                  <a:pt x="77" y="130"/>
                  <a:pt x="76" y="129"/>
                  <a:pt x="74" y="129"/>
                </a:cubicBezTo>
                <a:cubicBezTo>
                  <a:pt x="72" y="129"/>
                  <a:pt x="71" y="130"/>
                  <a:pt x="71" y="132"/>
                </a:cubicBezTo>
                <a:cubicBezTo>
                  <a:pt x="71" y="139"/>
                  <a:pt x="71" y="139"/>
                  <a:pt x="71" y="139"/>
                </a:cubicBezTo>
                <a:cubicBezTo>
                  <a:pt x="71" y="141"/>
                  <a:pt x="72" y="142"/>
                  <a:pt x="74" y="14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SI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57C80DB-B16E-9A70-5CC6-F0F312A75C3A}"/>
              </a:ext>
            </a:extLst>
          </p:cNvPr>
          <p:cNvSpPr txBox="1">
            <a:spLocks/>
          </p:cNvSpPr>
          <p:nvPr/>
        </p:nvSpPr>
        <p:spPr>
          <a:xfrm>
            <a:off x="2206963" y="5778849"/>
            <a:ext cx="4026993" cy="814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SzPct val="120000"/>
              <a:buFont typeface=".Hiragino Kaku Gothic Interface W3"/>
              <a:buChar char="▪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SzPct val="120000"/>
              <a:buFont typeface="System Font Regular"/>
              <a:buChar char="‣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SzPct val="80000"/>
              <a:buFont typeface="System Font Regular"/>
              <a:buChar char="→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E65A00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.Hiragino Kaku Gothic Interface W3"/>
              <a:buNone/>
            </a:pPr>
            <a:r>
              <a:rPr lang="en-GB" dirty="0" err="1">
                <a:solidFill>
                  <a:schemeClr val="tx1"/>
                </a:solidFill>
                <a:latin typeface="Ropa Sans" pitchFamily="2" charset="77"/>
              </a:rPr>
              <a:t>Odprti</a:t>
            </a:r>
            <a:r>
              <a:rPr lang="en-GB" dirty="0">
                <a:solidFill>
                  <a:schemeClr val="tx1"/>
                </a:solidFill>
                <a:latin typeface="Ropa Sans" pitchFamily="2" charset="77"/>
              </a:rPr>
              <a:t> za </a:t>
            </a:r>
            <a:r>
              <a:rPr lang="en-GB" dirty="0" err="1">
                <a:solidFill>
                  <a:schemeClr val="tx1"/>
                </a:solidFill>
                <a:latin typeface="Ropa Sans" pitchFamily="2" charset="77"/>
              </a:rPr>
              <a:t>predloge</a:t>
            </a:r>
            <a:r>
              <a:rPr lang="en-GB" dirty="0">
                <a:solidFill>
                  <a:schemeClr val="tx1"/>
                </a:solidFill>
                <a:latin typeface="Ropa Sans" pitchFamily="2" charset="77"/>
              </a:rPr>
              <a:t>, </a:t>
            </a:r>
            <a:r>
              <a:rPr lang="en-GB" dirty="0" err="1">
                <a:solidFill>
                  <a:schemeClr val="tx1"/>
                </a:solidFill>
                <a:latin typeface="Ropa Sans" pitchFamily="2" charset="77"/>
              </a:rPr>
              <a:t>zgodbo</a:t>
            </a:r>
            <a:r>
              <a:rPr lang="en-GB" dirty="0">
                <a:solidFill>
                  <a:schemeClr val="tx1"/>
                </a:solidFill>
                <a:latin typeface="Ropa Sans" pitchFamily="2" charset="77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Ropa Sans" pitchFamily="2" charset="77"/>
              </a:rPr>
              <a:t>pišemo</a:t>
            </a:r>
            <a:r>
              <a:rPr lang="en-GB" dirty="0">
                <a:solidFill>
                  <a:schemeClr val="tx1"/>
                </a:solidFill>
                <a:latin typeface="Ropa Sans" pitchFamily="2" charset="77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Ropa Sans" pitchFamily="2" charset="77"/>
              </a:rPr>
              <a:t>transparentno</a:t>
            </a:r>
            <a:r>
              <a:rPr lang="en-GB" dirty="0">
                <a:solidFill>
                  <a:schemeClr val="tx1"/>
                </a:solidFill>
                <a:latin typeface="Ropa Sans" pitchFamily="2" charset="77"/>
              </a:rPr>
              <a:t> in </a:t>
            </a:r>
            <a:r>
              <a:rPr lang="en-GB" dirty="0" err="1">
                <a:solidFill>
                  <a:schemeClr val="tx1"/>
                </a:solidFill>
                <a:latin typeface="Ropa Sans" pitchFamily="2" charset="77"/>
              </a:rPr>
              <a:t>vključujoče</a:t>
            </a:r>
            <a:endParaRPr lang="en-GB" dirty="0">
              <a:solidFill>
                <a:schemeClr val="tx1"/>
              </a:solidFill>
              <a:latin typeface="Ropa Sans" pitchFamily="2" charset="77"/>
            </a:endParaRPr>
          </a:p>
        </p:txBody>
      </p:sp>
      <p:sp>
        <p:nvSpPr>
          <p:cNvPr id="10" name="Freeform 52">
            <a:extLst>
              <a:ext uri="{FF2B5EF4-FFF2-40B4-BE49-F238E27FC236}">
                <a16:creationId xmlns:a16="http://schemas.microsoft.com/office/drawing/2014/main" id="{0D28EF63-6A10-FD3D-7C8B-359CC5CC15CD}"/>
              </a:ext>
            </a:extLst>
          </p:cNvPr>
          <p:cNvSpPr>
            <a:spLocks noEditPoints="1"/>
          </p:cNvSpPr>
          <p:nvPr/>
        </p:nvSpPr>
        <p:spPr bwMode="auto">
          <a:xfrm>
            <a:off x="1383670" y="5846784"/>
            <a:ext cx="278946" cy="339207"/>
          </a:xfrm>
          <a:custGeom>
            <a:avLst/>
            <a:gdLst>
              <a:gd name="T0" fmla="*/ 222668 w 133"/>
              <a:gd name="T1" fmla="*/ 387827 h 160"/>
              <a:gd name="T2" fmla="*/ 294607 w 133"/>
              <a:gd name="T3" fmla="*/ 325497 h 160"/>
              <a:gd name="T4" fmla="*/ 455613 w 133"/>
              <a:gd name="T5" fmla="*/ 277019 h 160"/>
              <a:gd name="T6" fmla="*/ 411079 w 133"/>
              <a:gd name="T7" fmla="*/ 100419 h 160"/>
              <a:gd name="T8" fmla="*/ 150729 w 133"/>
              <a:gd name="T9" fmla="*/ 145435 h 160"/>
              <a:gd name="T10" fmla="*/ 195263 w 133"/>
              <a:gd name="T11" fmla="*/ 325497 h 160"/>
              <a:gd name="T12" fmla="*/ 212391 w 133"/>
              <a:gd name="T13" fmla="*/ 377438 h 160"/>
              <a:gd name="T14" fmla="*/ 195263 w 133"/>
              <a:gd name="T15" fmla="*/ 301258 h 160"/>
              <a:gd name="T16" fmla="*/ 171283 w 133"/>
              <a:gd name="T17" fmla="*/ 145435 h 160"/>
              <a:gd name="T18" fmla="*/ 411079 w 133"/>
              <a:gd name="T19" fmla="*/ 121196 h 160"/>
              <a:gd name="T20" fmla="*/ 435059 w 133"/>
              <a:gd name="T21" fmla="*/ 277019 h 160"/>
              <a:gd name="T22" fmla="*/ 287756 w 133"/>
              <a:gd name="T23" fmla="*/ 301258 h 160"/>
              <a:gd name="T24" fmla="*/ 236371 w 133"/>
              <a:gd name="T25" fmla="*/ 349736 h 160"/>
              <a:gd name="T26" fmla="*/ 222668 w 133"/>
              <a:gd name="T27" fmla="*/ 304721 h 160"/>
              <a:gd name="T28" fmla="*/ 195263 w 133"/>
              <a:gd name="T29" fmla="*/ 301258 h 160"/>
              <a:gd name="T30" fmla="*/ 380248 w 133"/>
              <a:gd name="T31" fmla="*/ 193913 h 160"/>
              <a:gd name="T32" fmla="*/ 380248 w 133"/>
              <a:gd name="T33" fmla="*/ 173137 h 160"/>
              <a:gd name="T34" fmla="*/ 208965 w 133"/>
              <a:gd name="T35" fmla="*/ 183525 h 160"/>
              <a:gd name="T36" fmla="*/ 390525 w 133"/>
              <a:gd name="T37" fmla="*/ 245854 h 160"/>
              <a:gd name="T38" fmla="*/ 222668 w 133"/>
              <a:gd name="T39" fmla="*/ 232003 h 160"/>
              <a:gd name="T40" fmla="*/ 222668 w 133"/>
              <a:gd name="T41" fmla="*/ 256243 h 160"/>
              <a:gd name="T42" fmla="*/ 390525 w 133"/>
              <a:gd name="T43" fmla="*/ 245854 h 160"/>
              <a:gd name="T44" fmla="*/ 339141 w 133"/>
              <a:gd name="T45" fmla="*/ 363587 h 160"/>
              <a:gd name="T46" fmla="*/ 318587 w 133"/>
              <a:gd name="T47" fmla="*/ 363587 h 160"/>
              <a:gd name="T48" fmla="*/ 301458 w 133"/>
              <a:gd name="T49" fmla="*/ 533262 h 160"/>
              <a:gd name="T50" fmla="*/ 20554 w 133"/>
              <a:gd name="T51" fmla="*/ 512485 h 160"/>
              <a:gd name="T52" fmla="*/ 41108 w 133"/>
              <a:gd name="T53" fmla="*/ 20776 h 160"/>
              <a:gd name="T54" fmla="*/ 318587 w 133"/>
              <a:gd name="T55" fmla="*/ 41553 h 160"/>
              <a:gd name="T56" fmla="*/ 328864 w 133"/>
              <a:gd name="T57" fmla="*/ 76180 h 160"/>
              <a:gd name="T58" fmla="*/ 339141 w 133"/>
              <a:gd name="T59" fmla="*/ 41553 h 160"/>
              <a:gd name="T60" fmla="*/ 41108 w 133"/>
              <a:gd name="T61" fmla="*/ 0 h 160"/>
              <a:gd name="T62" fmla="*/ 0 w 133"/>
              <a:gd name="T63" fmla="*/ 512485 h 160"/>
              <a:gd name="T64" fmla="*/ 301458 w 133"/>
              <a:gd name="T65" fmla="*/ 554038 h 160"/>
              <a:gd name="T66" fmla="*/ 202114 w 133"/>
              <a:gd name="T67" fmla="*/ 464007 h 160"/>
              <a:gd name="T68" fmla="*/ 126749 w 133"/>
              <a:gd name="T69" fmla="*/ 474395 h 160"/>
              <a:gd name="T70" fmla="*/ 202114 w 133"/>
              <a:gd name="T71" fmla="*/ 488246 h 160"/>
              <a:gd name="T72" fmla="*/ 202114 w 133"/>
              <a:gd name="T73" fmla="*/ 464007 h 16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33" h="160">
                <a:moveTo>
                  <a:pt x="64" y="112"/>
                </a:moveTo>
                <a:cubicBezTo>
                  <a:pt x="65" y="112"/>
                  <a:pt x="65" y="112"/>
                  <a:pt x="65" y="112"/>
                </a:cubicBezTo>
                <a:cubicBezTo>
                  <a:pt x="66" y="112"/>
                  <a:pt x="67" y="112"/>
                  <a:pt x="68" y="111"/>
                </a:cubicBezTo>
                <a:cubicBezTo>
                  <a:pt x="86" y="94"/>
                  <a:pt x="86" y="94"/>
                  <a:pt x="86" y="94"/>
                </a:cubicBezTo>
                <a:cubicBezTo>
                  <a:pt x="120" y="94"/>
                  <a:pt x="120" y="94"/>
                  <a:pt x="120" y="94"/>
                </a:cubicBezTo>
                <a:cubicBezTo>
                  <a:pt x="127" y="94"/>
                  <a:pt x="133" y="88"/>
                  <a:pt x="133" y="80"/>
                </a:cubicBezTo>
                <a:cubicBezTo>
                  <a:pt x="133" y="42"/>
                  <a:pt x="133" y="42"/>
                  <a:pt x="133" y="42"/>
                </a:cubicBezTo>
                <a:cubicBezTo>
                  <a:pt x="133" y="35"/>
                  <a:pt x="127" y="29"/>
                  <a:pt x="120" y="29"/>
                </a:cubicBezTo>
                <a:cubicBezTo>
                  <a:pt x="57" y="29"/>
                  <a:pt x="57" y="29"/>
                  <a:pt x="57" y="29"/>
                </a:cubicBezTo>
                <a:cubicBezTo>
                  <a:pt x="50" y="29"/>
                  <a:pt x="44" y="35"/>
                  <a:pt x="44" y="42"/>
                </a:cubicBezTo>
                <a:cubicBezTo>
                  <a:pt x="44" y="80"/>
                  <a:pt x="44" y="80"/>
                  <a:pt x="44" y="80"/>
                </a:cubicBezTo>
                <a:cubicBezTo>
                  <a:pt x="44" y="88"/>
                  <a:pt x="50" y="94"/>
                  <a:pt x="57" y="94"/>
                </a:cubicBezTo>
                <a:cubicBezTo>
                  <a:pt x="62" y="94"/>
                  <a:pt x="62" y="94"/>
                  <a:pt x="62" y="94"/>
                </a:cubicBezTo>
                <a:cubicBezTo>
                  <a:pt x="62" y="109"/>
                  <a:pt x="62" y="109"/>
                  <a:pt x="62" y="109"/>
                </a:cubicBezTo>
                <a:cubicBezTo>
                  <a:pt x="62" y="110"/>
                  <a:pt x="63" y="111"/>
                  <a:pt x="64" y="112"/>
                </a:cubicBezTo>
                <a:close/>
                <a:moveTo>
                  <a:pt x="57" y="87"/>
                </a:moveTo>
                <a:cubicBezTo>
                  <a:pt x="54" y="87"/>
                  <a:pt x="50" y="84"/>
                  <a:pt x="50" y="80"/>
                </a:cubicBezTo>
                <a:cubicBezTo>
                  <a:pt x="50" y="42"/>
                  <a:pt x="50" y="42"/>
                  <a:pt x="50" y="42"/>
                </a:cubicBezTo>
                <a:cubicBezTo>
                  <a:pt x="50" y="39"/>
                  <a:pt x="54" y="35"/>
                  <a:pt x="57" y="35"/>
                </a:cubicBezTo>
                <a:cubicBezTo>
                  <a:pt x="120" y="35"/>
                  <a:pt x="120" y="35"/>
                  <a:pt x="120" y="35"/>
                </a:cubicBezTo>
                <a:cubicBezTo>
                  <a:pt x="124" y="35"/>
                  <a:pt x="127" y="39"/>
                  <a:pt x="127" y="42"/>
                </a:cubicBezTo>
                <a:cubicBezTo>
                  <a:pt x="127" y="80"/>
                  <a:pt x="127" y="80"/>
                  <a:pt x="127" y="80"/>
                </a:cubicBezTo>
                <a:cubicBezTo>
                  <a:pt x="127" y="84"/>
                  <a:pt x="124" y="87"/>
                  <a:pt x="120" y="87"/>
                </a:cubicBezTo>
                <a:cubicBezTo>
                  <a:pt x="84" y="87"/>
                  <a:pt x="84" y="87"/>
                  <a:pt x="84" y="87"/>
                </a:cubicBezTo>
                <a:cubicBezTo>
                  <a:pt x="84" y="87"/>
                  <a:pt x="83" y="88"/>
                  <a:pt x="82" y="88"/>
                </a:cubicBezTo>
                <a:cubicBezTo>
                  <a:pt x="69" y="101"/>
                  <a:pt x="69" y="101"/>
                  <a:pt x="69" y="101"/>
                </a:cubicBezTo>
                <a:cubicBezTo>
                  <a:pt x="69" y="91"/>
                  <a:pt x="69" y="91"/>
                  <a:pt x="69" y="91"/>
                </a:cubicBezTo>
                <a:cubicBezTo>
                  <a:pt x="69" y="89"/>
                  <a:pt x="67" y="88"/>
                  <a:pt x="65" y="88"/>
                </a:cubicBezTo>
                <a:cubicBezTo>
                  <a:pt x="57" y="88"/>
                  <a:pt x="57" y="88"/>
                  <a:pt x="57" y="88"/>
                </a:cubicBezTo>
                <a:cubicBezTo>
                  <a:pt x="57" y="87"/>
                  <a:pt x="57" y="87"/>
                  <a:pt x="57" y="87"/>
                </a:cubicBezTo>
                <a:close/>
                <a:moveTo>
                  <a:pt x="65" y="56"/>
                </a:moveTo>
                <a:cubicBezTo>
                  <a:pt x="111" y="56"/>
                  <a:pt x="111" y="56"/>
                  <a:pt x="111" y="56"/>
                </a:cubicBezTo>
                <a:cubicBezTo>
                  <a:pt x="113" y="56"/>
                  <a:pt x="114" y="55"/>
                  <a:pt x="114" y="53"/>
                </a:cubicBezTo>
                <a:cubicBezTo>
                  <a:pt x="114" y="51"/>
                  <a:pt x="113" y="50"/>
                  <a:pt x="111" y="50"/>
                </a:cubicBezTo>
                <a:cubicBezTo>
                  <a:pt x="65" y="50"/>
                  <a:pt x="65" y="50"/>
                  <a:pt x="65" y="50"/>
                </a:cubicBezTo>
                <a:cubicBezTo>
                  <a:pt x="63" y="50"/>
                  <a:pt x="61" y="51"/>
                  <a:pt x="61" y="53"/>
                </a:cubicBezTo>
                <a:cubicBezTo>
                  <a:pt x="61" y="55"/>
                  <a:pt x="63" y="56"/>
                  <a:pt x="65" y="56"/>
                </a:cubicBezTo>
                <a:close/>
                <a:moveTo>
                  <a:pt x="114" y="71"/>
                </a:moveTo>
                <a:cubicBezTo>
                  <a:pt x="114" y="69"/>
                  <a:pt x="113" y="67"/>
                  <a:pt x="111" y="67"/>
                </a:cubicBezTo>
                <a:cubicBezTo>
                  <a:pt x="65" y="67"/>
                  <a:pt x="65" y="67"/>
                  <a:pt x="65" y="67"/>
                </a:cubicBezTo>
                <a:cubicBezTo>
                  <a:pt x="63" y="67"/>
                  <a:pt x="61" y="69"/>
                  <a:pt x="61" y="71"/>
                </a:cubicBezTo>
                <a:cubicBezTo>
                  <a:pt x="61" y="72"/>
                  <a:pt x="63" y="74"/>
                  <a:pt x="65" y="74"/>
                </a:cubicBezTo>
                <a:cubicBezTo>
                  <a:pt x="111" y="74"/>
                  <a:pt x="111" y="74"/>
                  <a:pt x="111" y="74"/>
                </a:cubicBezTo>
                <a:cubicBezTo>
                  <a:pt x="113" y="74"/>
                  <a:pt x="114" y="72"/>
                  <a:pt x="114" y="71"/>
                </a:cubicBezTo>
                <a:close/>
                <a:moveTo>
                  <a:pt x="99" y="148"/>
                </a:moveTo>
                <a:cubicBezTo>
                  <a:pt x="99" y="105"/>
                  <a:pt x="99" y="105"/>
                  <a:pt x="99" y="105"/>
                </a:cubicBezTo>
                <a:cubicBezTo>
                  <a:pt x="99" y="103"/>
                  <a:pt x="98" y="102"/>
                  <a:pt x="96" y="102"/>
                </a:cubicBezTo>
                <a:cubicBezTo>
                  <a:pt x="94" y="102"/>
                  <a:pt x="93" y="103"/>
                  <a:pt x="93" y="105"/>
                </a:cubicBezTo>
                <a:cubicBezTo>
                  <a:pt x="93" y="148"/>
                  <a:pt x="93" y="148"/>
                  <a:pt x="93" y="148"/>
                </a:cubicBezTo>
                <a:cubicBezTo>
                  <a:pt x="93" y="151"/>
                  <a:pt x="91" y="154"/>
                  <a:pt x="88" y="154"/>
                </a:cubicBezTo>
                <a:cubicBezTo>
                  <a:pt x="12" y="154"/>
                  <a:pt x="12" y="154"/>
                  <a:pt x="12" y="154"/>
                </a:cubicBezTo>
                <a:cubicBezTo>
                  <a:pt x="9" y="154"/>
                  <a:pt x="6" y="151"/>
                  <a:pt x="6" y="148"/>
                </a:cubicBezTo>
                <a:cubicBezTo>
                  <a:pt x="6" y="12"/>
                  <a:pt x="6" y="12"/>
                  <a:pt x="6" y="12"/>
                </a:cubicBezTo>
                <a:cubicBezTo>
                  <a:pt x="6" y="9"/>
                  <a:pt x="9" y="6"/>
                  <a:pt x="12" y="6"/>
                </a:cubicBezTo>
                <a:cubicBezTo>
                  <a:pt x="88" y="6"/>
                  <a:pt x="88" y="6"/>
                  <a:pt x="88" y="6"/>
                </a:cubicBezTo>
                <a:cubicBezTo>
                  <a:pt x="91" y="6"/>
                  <a:pt x="93" y="9"/>
                  <a:pt x="93" y="12"/>
                </a:cubicBezTo>
                <a:cubicBezTo>
                  <a:pt x="93" y="19"/>
                  <a:pt x="93" y="19"/>
                  <a:pt x="93" y="19"/>
                </a:cubicBezTo>
                <a:cubicBezTo>
                  <a:pt x="93" y="20"/>
                  <a:pt x="94" y="22"/>
                  <a:pt x="96" y="22"/>
                </a:cubicBezTo>
                <a:cubicBezTo>
                  <a:pt x="98" y="22"/>
                  <a:pt x="99" y="20"/>
                  <a:pt x="99" y="19"/>
                </a:cubicBezTo>
                <a:cubicBezTo>
                  <a:pt x="99" y="12"/>
                  <a:pt x="99" y="12"/>
                  <a:pt x="99" y="12"/>
                </a:cubicBezTo>
                <a:cubicBezTo>
                  <a:pt x="99" y="5"/>
                  <a:pt x="94" y="0"/>
                  <a:pt x="88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5" y="0"/>
                  <a:pt x="0" y="5"/>
                  <a:pt x="0" y="12"/>
                </a:cubicBezTo>
                <a:cubicBezTo>
                  <a:pt x="0" y="148"/>
                  <a:pt x="0" y="148"/>
                  <a:pt x="0" y="148"/>
                </a:cubicBezTo>
                <a:cubicBezTo>
                  <a:pt x="0" y="155"/>
                  <a:pt x="5" y="160"/>
                  <a:pt x="12" y="160"/>
                </a:cubicBezTo>
                <a:cubicBezTo>
                  <a:pt x="88" y="160"/>
                  <a:pt x="88" y="160"/>
                  <a:pt x="88" y="160"/>
                </a:cubicBezTo>
                <a:cubicBezTo>
                  <a:pt x="94" y="160"/>
                  <a:pt x="99" y="155"/>
                  <a:pt x="99" y="148"/>
                </a:cubicBezTo>
                <a:close/>
                <a:moveTo>
                  <a:pt x="59" y="134"/>
                </a:moveTo>
                <a:cubicBezTo>
                  <a:pt x="40" y="134"/>
                  <a:pt x="40" y="134"/>
                  <a:pt x="40" y="134"/>
                </a:cubicBezTo>
                <a:cubicBezTo>
                  <a:pt x="38" y="134"/>
                  <a:pt x="37" y="136"/>
                  <a:pt x="37" y="137"/>
                </a:cubicBezTo>
                <a:cubicBezTo>
                  <a:pt x="37" y="139"/>
                  <a:pt x="38" y="141"/>
                  <a:pt x="40" y="141"/>
                </a:cubicBezTo>
                <a:cubicBezTo>
                  <a:pt x="59" y="141"/>
                  <a:pt x="59" y="141"/>
                  <a:pt x="59" y="141"/>
                </a:cubicBezTo>
                <a:cubicBezTo>
                  <a:pt x="61" y="141"/>
                  <a:pt x="63" y="139"/>
                  <a:pt x="63" y="137"/>
                </a:cubicBezTo>
                <a:cubicBezTo>
                  <a:pt x="63" y="136"/>
                  <a:pt x="61" y="134"/>
                  <a:pt x="59" y="13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2936611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4EFC-8CB0-D430-256B-C9FC978D4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F15922"/>
                </a:solidFill>
                <a:latin typeface="Chakra Petch" pitchFamily="2" charset="-34"/>
                <a:cs typeface="Chakra Petch" pitchFamily="2" charset="-34"/>
              </a:rPr>
              <a:t>Pridružite</a:t>
            </a:r>
            <a:r>
              <a:rPr lang="en-US" sz="3600" b="1" dirty="0">
                <a:solidFill>
                  <a:srgbClr val="F15922"/>
                </a:solidFill>
                <a:latin typeface="Chakra Petch" pitchFamily="2" charset="-34"/>
                <a:cs typeface="Chakra Petch" pitchFamily="2" charset="-34"/>
              </a:rPr>
              <a:t> se </a:t>
            </a:r>
            <a:r>
              <a:rPr lang="en-US" sz="3600" b="1" dirty="0" err="1">
                <a:solidFill>
                  <a:srgbClr val="F15922"/>
                </a:solidFill>
                <a:latin typeface="Chakra Petch" pitchFamily="2" charset="-34"/>
                <a:cs typeface="Chakra Petch" pitchFamily="2" charset="-34"/>
              </a:rPr>
              <a:t>nam</a:t>
            </a:r>
            <a:r>
              <a:rPr lang="en-US" sz="3600" b="1" dirty="0">
                <a:solidFill>
                  <a:srgbClr val="F15922"/>
                </a:solidFill>
                <a:latin typeface="Chakra Petch" pitchFamily="2" charset="-34"/>
                <a:cs typeface="Chakra Petch" pitchFamily="2" charset="-34"/>
              </a:rPr>
              <a:t> </a:t>
            </a:r>
            <a:r>
              <a:rPr lang="en-US" sz="3600" b="1" dirty="0" err="1">
                <a:solidFill>
                  <a:srgbClr val="F15922"/>
                </a:solidFill>
                <a:latin typeface="Chakra Petch" pitchFamily="2" charset="-34"/>
                <a:cs typeface="Chakra Petch" pitchFamily="2" charset="-34"/>
              </a:rPr>
              <a:t>na</a:t>
            </a:r>
            <a:r>
              <a:rPr lang="en-US" sz="3600" b="1" dirty="0">
                <a:solidFill>
                  <a:srgbClr val="F15922"/>
                </a:solidFill>
                <a:latin typeface="Chakra Petch" pitchFamily="2" charset="-34"/>
                <a:cs typeface="Chakra Petch" pitchFamily="2" charset="-34"/>
              </a:rPr>
              <a:t> </a:t>
            </a:r>
            <a:r>
              <a:rPr lang="en-US" sz="3600" b="1" dirty="0" err="1">
                <a:solidFill>
                  <a:srgbClr val="F15922"/>
                </a:solidFill>
                <a:latin typeface="Chakra Petch" pitchFamily="2" charset="-34"/>
                <a:cs typeface="Chakra Petch" pitchFamily="2" charset="-34"/>
              </a:rPr>
              <a:t>Arnesovem</a:t>
            </a:r>
            <a:r>
              <a:rPr lang="en-US" sz="3600" b="1" dirty="0">
                <a:solidFill>
                  <a:srgbClr val="F15922"/>
                </a:solidFill>
                <a:latin typeface="Chakra Petch" pitchFamily="2" charset="-34"/>
                <a:cs typeface="Chakra Petch" pitchFamily="2" charset="-34"/>
              </a:rPr>
              <a:t> </a:t>
            </a:r>
            <a:r>
              <a:rPr lang="en-US" sz="3600" b="1" dirty="0" err="1">
                <a:solidFill>
                  <a:srgbClr val="F15922"/>
                </a:solidFill>
                <a:latin typeface="Chakra Petch" pitchFamily="2" charset="-34"/>
                <a:cs typeface="Chakra Petch" pitchFamily="2" charset="-34"/>
              </a:rPr>
              <a:t>vseslovenskem</a:t>
            </a:r>
            <a:r>
              <a:rPr lang="en-US" sz="3600" b="1" dirty="0">
                <a:solidFill>
                  <a:srgbClr val="F15922"/>
                </a:solidFill>
                <a:latin typeface="Chakra Petch" pitchFamily="2" charset="-34"/>
                <a:cs typeface="Chakra Petch" pitchFamily="2" charset="-34"/>
              </a:rPr>
              <a:t> </a:t>
            </a:r>
            <a:r>
              <a:rPr lang="en-US" sz="3600" b="1" dirty="0" err="1">
                <a:solidFill>
                  <a:srgbClr val="F15922"/>
                </a:solidFill>
                <a:latin typeface="Chakra Petch" pitchFamily="2" charset="-34"/>
                <a:cs typeface="Chakra Petch" pitchFamily="2" charset="-34"/>
              </a:rPr>
              <a:t>hackathonu</a:t>
            </a:r>
            <a:r>
              <a:rPr lang="en-US" sz="3600" b="1" dirty="0">
                <a:solidFill>
                  <a:srgbClr val="F15922"/>
                </a:solidFill>
                <a:latin typeface="Chakra Petch" pitchFamily="2" charset="-34"/>
                <a:cs typeface="Chakra Petch" pitchFamily="2" charset="-34"/>
              </a:rPr>
              <a:t>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ABE65-345A-7DE3-E625-7CE8803BF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469928"/>
          </a:xfrm>
        </p:spPr>
        <p:txBody>
          <a:bodyPr>
            <a:normAutofit/>
          </a:bodyPr>
          <a:lstStyle/>
          <a:p>
            <a:pPr marL="825500" lvl="1" indent="-342900"/>
            <a:r>
              <a:rPr lang="sl-SI" dirty="0">
                <a:solidFill>
                  <a:srgbClr val="F15922"/>
                </a:solidFill>
                <a:latin typeface="Ropa Sans" pitchFamily="2" charset="77"/>
                <a:cs typeface="Chakra Petch" pitchFamily="2" charset="-34"/>
              </a:rPr>
              <a:t>Pripravite se na potovanje v svet odprtih podatkov in izkoristite moč umetne inteligence za reševanje kompleksnih družbenih izzivov. </a:t>
            </a:r>
          </a:p>
          <a:p>
            <a:pPr marL="825500" lvl="1" indent="-342900"/>
            <a:r>
              <a:rPr lang="sl-SI" dirty="0">
                <a:latin typeface="Ropa Sans" pitchFamily="2" charset="77"/>
                <a:cs typeface="Chakra Petch" pitchFamily="2" charset="-34"/>
              </a:rPr>
              <a:t>Odprti podatki so postali ključni vir za raziskovalce. Ob soočanju z velikimi količinami podatkov in družbenimi izzivi je omejena računska moč lahko ovira za doseganje znanstvenih prebojev. </a:t>
            </a:r>
          </a:p>
          <a:p>
            <a:pPr marL="825500" lvl="1" indent="-342900"/>
            <a:endParaRPr lang="sl-SI" b="1" dirty="0">
              <a:solidFill>
                <a:srgbClr val="F15922"/>
              </a:solidFill>
              <a:latin typeface="Chakra Petch" pitchFamily="2" charset="-34"/>
              <a:cs typeface="Chakra Petch" pitchFamily="2" charset="-34"/>
            </a:endParaRPr>
          </a:p>
          <a:p>
            <a:pPr marL="825500" lvl="1" indent="-342900"/>
            <a:endParaRPr lang="sl-SI" b="1" dirty="0">
              <a:solidFill>
                <a:srgbClr val="F15922"/>
              </a:solidFill>
              <a:latin typeface="Chakra Petch" pitchFamily="2" charset="-34"/>
              <a:cs typeface="Chakra Petch" pitchFamily="2" charset="-34"/>
            </a:endParaRPr>
          </a:p>
          <a:p>
            <a:pPr marL="825500" lvl="1" indent="-342900"/>
            <a:endParaRPr lang="sl-SI" b="1" dirty="0">
              <a:solidFill>
                <a:srgbClr val="F15922"/>
              </a:solidFill>
              <a:latin typeface="Chakra Petch" pitchFamily="2" charset="-34"/>
              <a:cs typeface="Chakra Petch" pitchFamily="2" charset="-34"/>
            </a:endParaRPr>
          </a:p>
          <a:p>
            <a:pPr marL="825500" lvl="1" indent="-342900"/>
            <a:endParaRPr lang="sl-SI" dirty="0">
              <a:solidFill>
                <a:srgbClr val="F15922"/>
              </a:solidFill>
              <a:latin typeface="Chakra Petch" pitchFamily="2" charset="-34"/>
              <a:cs typeface="Chakra Petch" pitchFamily="2" charset="-34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sl-SI" dirty="0">
              <a:latin typeface="Ropa Sans" pitchFamily="2" charset="77"/>
            </a:endParaRPr>
          </a:p>
          <a:p>
            <a:pPr lvl="1" algn="l">
              <a:buChar char="•"/>
            </a:pPr>
            <a:endParaRPr lang="sl-SI" sz="1900" dirty="0">
              <a:latin typeface="Ropa Sans" pitchFamily="2" charset="77"/>
            </a:endParaRPr>
          </a:p>
          <a:p>
            <a:pPr lvl="1" algn="l">
              <a:buChar char="•"/>
            </a:pPr>
            <a:endParaRPr lang="sl-SI" sz="1900" dirty="0">
              <a:latin typeface="Ropa Sans" pitchFamily="2" charset="77"/>
            </a:endParaRPr>
          </a:p>
          <a:p>
            <a:pPr lvl="1" algn="l">
              <a:buChar char="•"/>
            </a:pPr>
            <a:endParaRPr lang="sl-SI" sz="1900" dirty="0">
              <a:latin typeface="Ropa Sans" pitchFamily="2" charset="77"/>
            </a:endParaRPr>
          </a:p>
          <a:p>
            <a:pPr lvl="1" algn="l">
              <a:buChar char="•"/>
            </a:pPr>
            <a:endParaRPr lang="sl-SI" sz="1900" dirty="0">
              <a:latin typeface="Ropa Sans" pitchFamily="2" charset="77"/>
            </a:endParaRPr>
          </a:p>
          <a:p>
            <a:pPr lvl="1" algn="l">
              <a:buChar char="•"/>
            </a:pPr>
            <a:endParaRPr lang="sl-SI" sz="1500" dirty="0">
              <a:latin typeface="Ropa Sans" pitchFamily="2" charset="77"/>
            </a:endParaRP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80DAF3-F6E3-60F4-B9FE-99680329E239}"/>
              </a:ext>
            </a:extLst>
          </p:cNvPr>
          <p:cNvSpPr txBox="1">
            <a:spLocks/>
          </p:cNvSpPr>
          <p:nvPr/>
        </p:nvSpPr>
        <p:spPr>
          <a:xfrm>
            <a:off x="1307805" y="4284922"/>
            <a:ext cx="6826102" cy="2392325"/>
          </a:xfrm>
          <a:prstGeom prst="rect">
            <a:avLst/>
          </a:prstGeom>
        </p:spPr>
        <p:txBody>
          <a:bodyPr vert="horz" lIns="91440" tIns="45720" rIns="91440" bIns="45720" numCol="2" rtlCol="0" anchor="ctr">
            <a:normAutofit fontScale="92500" lnSpcReduction="10000"/>
          </a:bodyPr>
          <a:lstStyle>
            <a:defPPr>
              <a:defRPr lang="en-SI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3300" dirty="0" err="1">
                <a:solidFill>
                  <a:srgbClr val="F15922"/>
                </a:solidFill>
                <a:latin typeface="Ropa Sans" pitchFamily="2" charset="77"/>
              </a:rPr>
              <a:t>Zakaj</a:t>
            </a:r>
            <a:r>
              <a:rPr lang="en-GB" sz="3300" dirty="0">
                <a:solidFill>
                  <a:srgbClr val="F15922"/>
                </a:solidFill>
                <a:latin typeface="Ropa Sans" pitchFamily="2" charset="77"/>
              </a:rPr>
              <a:t> bi se </a:t>
            </a:r>
            <a:r>
              <a:rPr lang="en-GB" sz="3300" dirty="0" err="1">
                <a:solidFill>
                  <a:srgbClr val="F15922"/>
                </a:solidFill>
                <a:latin typeface="Ropa Sans" pitchFamily="2" charset="77"/>
              </a:rPr>
              <a:t>pridružili</a:t>
            </a:r>
            <a:r>
              <a:rPr lang="en-GB" sz="3300" dirty="0">
                <a:solidFill>
                  <a:srgbClr val="F15922"/>
                </a:solidFill>
                <a:latin typeface="Ropa Sans" pitchFamily="2" charset="77"/>
              </a:rPr>
              <a:t>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3300" dirty="0" err="1">
                <a:solidFill>
                  <a:srgbClr val="F15922"/>
                </a:solidFill>
                <a:latin typeface="Ropa Sans" pitchFamily="2" charset="77"/>
              </a:rPr>
              <a:t>Kdo</a:t>
            </a:r>
            <a:r>
              <a:rPr lang="en-GB" sz="3300" dirty="0">
                <a:solidFill>
                  <a:srgbClr val="F15922"/>
                </a:solidFill>
                <a:latin typeface="Ropa Sans" pitchFamily="2" charset="77"/>
              </a:rPr>
              <a:t> se </a:t>
            </a:r>
            <a:r>
              <a:rPr lang="en-GB" sz="3300" dirty="0" err="1">
                <a:solidFill>
                  <a:srgbClr val="F15922"/>
                </a:solidFill>
                <a:latin typeface="Ropa Sans" pitchFamily="2" charset="77"/>
              </a:rPr>
              <a:t>lahko</a:t>
            </a:r>
            <a:r>
              <a:rPr lang="en-GB" sz="3300" dirty="0">
                <a:solidFill>
                  <a:srgbClr val="F15922"/>
                </a:solidFill>
                <a:latin typeface="Ropa Sans" pitchFamily="2" charset="77"/>
              </a:rPr>
              <a:t> </a:t>
            </a:r>
            <a:r>
              <a:rPr lang="en-GB" sz="3300" dirty="0" err="1">
                <a:solidFill>
                  <a:srgbClr val="F15922"/>
                </a:solidFill>
                <a:latin typeface="Ropa Sans" pitchFamily="2" charset="77"/>
              </a:rPr>
              <a:t>prijavi</a:t>
            </a:r>
            <a:r>
              <a:rPr lang="en-GB" sz="3300" dirty="0">
                <a:solidFill>
                  <a:srgbClr val="F15922"/>
                </a:solidFill>
                <a:latin typeface="Ropa Sans" pitchFamily="2" charset="77"/>
              </a:rPr>
              <a:t>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3300" dirty="0" err="1">
                <a:solidFill>
                  <a:srgbClr val="F15922"/>
                </a:solidFill>
                <a:latin typeface="Ropa Sans" pitchFamily="2" charset="77"/>
              </a:rPr>
              <a:t>Kdaj</a:t>
            </a:r>
            <a:r>
              <a:rPr lang="en-GB" sz="3300" dirty="0">
                <a:solidFill>
                  <a:srgbClr val="F15922"/>
                </a:solidFill>
                <a:latin typeface="Ropa Sans" pitchFamily="2" charset="77"/>
              </a:rPr>
              <a:t>, </a:t>
            </a:r>
            <a:r>
              <a:rPr lang="en-GB" sz="3300" dirty="0" err="1">
                <a:solidFill>
                  <a:srgbClr val="F15922"/>
                </a:solidFill>
                <a:latin typeface="Ropa Sans" pitchFamily="2" charset="77"/>
              </a:rPr>
              <a:t>kje</a:t>
            </a:r>
            <a:r>
              <a:rPr lang="en-GB" sz="3300" dirty="0">
                <a:solidFill>
                  <a:srgbClr val="F15922"/>
                </a:solidFill>
                <a:latin typeface="Ropa Sans" pitchFamily="2" charset="77"/>
              </a:rPr>
              <a:t> in </a:t>
            </a:r>
            <a:r>
              <a:rPr lang="en-GB" sz="3300" dirty="0" err="1">
                <a:solidFill>
                  <a:srgbClr val="F15922"/>
                </a:solidFill>
                <a:latin typeface="Ropa Sans" pitchFamily="2" charset="77"/>
              </a:rPr>
              <a:t>kako</a:t>
            </a:r>
            <a:r>
              <a:rPr lang="en-GB" sz="3300" dirty="0">
                <a:solidFill>
                  <a:srgbClr val="F15922"/>
                </a:solidFill>
                <a:latin typeface="Ropa Sans" pitchFamily="2" charset="77"/>
              </a:rPr>
              <a:t>?</a:t>
            </a:r>
          </a:p>
          <a:p>
            <a:pPr algn="l"/>
            <a:endParaRPr lang="en-GB" sz="2400" dirty="0">
              <a:solidFill>
                <a:schemeClr val="tx1"/>
              </a:solidFill>
              <a:latin typeface="Ropa Sans" pitchFamily="2" charset="77"/>
            </a:endParaRPr>
          </a:p>
          <a:p>
            <a:pPr algn="l"/>
            <a:r>
              <a:rPr lang="en-GB" sz="2000" dirty="0">
                <a:solidFill>
                  <a:srgbClr val="F15922"/>
                </a:solidFill>
                <a:latin typeface="Ropa Sans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https://hackathon.si</a:t>
            </a:r>
            <a:endParaRPr lang="en-GB" sz="2000" dirty="0">
              <a:solidFill>
                <a:srgbClr val="F15922"/>
              </a:solidFill>
              <a:latin typeface="Ropa Sans" pitchFamily="2" charset="7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latin typeface="Ropa Sans" pitchFamily="2" charset="77"/>
              </a:rPr>
              <a:t>Tekmovalec</a:t>
            </a:r>
            <a:r>
              <a:rPr lang="en-GB" sz="2400" dirty="0">
                <a:latin typeface="Ropa Sans" pitchFamily="2" charset="77"/>
              </a:rPr>
              <a:t>/-ka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latin typeface="Ropa Sans" pitchFamily="2" charset="77"/>
              </a:rPr>
              <a:t>Skrbnik</a:t>
            </a:r>
            <a:r>
              <a:rPr lang="en-GB" sz="2400" dirty="0">
                <a:latin typeface="Ropa Sans" pitchFamily="2" charset="77"/>
              </a:rPr>
              <a:t>/-ca </a:t>
            </a:r>
            <a:r>
              <a:rPr lang="en-GB" sz="2400" dirty="0" err="1">
                <a:latin typeface="Ropa Sans" pitchFamily="2" charset="77"/>
              </a:rPr>
              <a:t>podatkov</a:t>
            </a:r>
            <a:endParaRPr lang="en-GB" sz="2400" dirty="0">
              <a:latin typeface="Ropa Sans" pitchFamily="2" charset="7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latin typeface="Ropa Sans" pitchFamily="2" charset="77"/>
              </a:rPr>
              <a:t>Član</a:t>
            </a:r>
            <a:r>
              <a:rPr lang="en-GB" sz="2400" dirty="0">
                <a:latin typeface="Ropa Sans" pitchFamily="2" charset="77"/>
              </a:rPr>
              <a:t>/-</a:t>
            </a:r>
            <a:r>
              <a:rPr lang="en-GB" sz="2400" dirty="0" err="1">
                <a:latin typeface="Ropa Sans" pitchFamily="2" charset="77"/>
              </a:rPr>
              <a:t>ica</a:t>
            </a:r>
            <a:r>
              <a:rPr lang="en-GB" sz="2400" dirty="0">
                <a:latin typeface="Ropa Sans" pitchFamily="2" charset="77"/>
              </a:rPr>
              <a:t> </a:t>
            </a:r>
            <a:r>
              <a:rPr lang="en-GB" sz="2400" dirty="0" err="1">
                <a:latin typeface="Ropa Sans" pitchFamily="2" charset="77"/>
              </a:rPr>
              <a:t>komisije</a:t>
            </a:r>
            <a:endParaRPr lang="en-GB" sz="2400" dirty="0">
              <a:latin typeface="Ropa Sans" pitchFamily="2" charset="7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Ropa Sans" pitchFamily="2" charset="77"/>
              </a:rPr>
              <a:t>Mentor/-</a:t>
            </a:r>
            <a:r>
              <a:rPr lang="en-GB" sz="2400" dirty="0" err="1">
                <a:latin typeface="Ropa Sans" pitchFamily="2" charset="77"/>
              </a:rPr>
              <a:t>ica</a:t>
            </a:r>
            <a:endParaRPr lang="en-GB" sz="2400" dirty="0">
              <a:latin typeface="Ropa Sans" pitchFamily="2" charset="7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l-SI" sz="2400" dirty="0">
                <a:latin typeface="Ropa Sans" pitchFamily="2" charset="77"/>
              </a:rPr>
              <a:t>Deljenje podatkov</a:t>
            </a:r>
            <a:endParaRPr lang="en-SI" sz="2400" dirty="0">
              <a:latin typeface="Rop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74425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469530"/>
            <a:ext cx="10515600" cy="817418"/>
          </a:xfrm>
        </p:spPr>
        <p:txBody>
          <a:bodyPr>
            <a:noAutofit/>
          </a:bodyPr>
          <a:lstStyle/>
          <a:p>
            <a:pPr lvl="0"/>
            <a:r>
              <a:rPr lang="sl-SI" sz="32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E-infrastruktura za odprto znanost</a:t>
            </a:r>
            <a:endParaRPr lang="sl-SI" sz="2800" b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24D56B7-D1B7-4CCA-BF5C-3AC0A84F4FE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2587951"/>
            <a:ext cx="9037317" cy="3880268"/>
          </a:xfrm>
        </p:spPr>
        <p:txBody>
          <a:bodyPr>
            <a:normAutofit/>
          </a:bodyPr>
          <a:lstStyle/>
          <a:p>
            <a:pPr marL="825500" lvl="1" indent="-342900"/>
            <a:r>
              <a:rPr lang="sl-SI" dirty="0">
                <a:cs typeface="Chakra Petch" pitchFamily="2" charset="-34"/>
              </a:rPr>
              <a:t>e-infrastruktura - podatkovni in računski sistemi ter mreže </a:t>
            </a:r>
          </a:p>
          <a:p>
            <a:pPr marL="825500" lvl="1" indent="-342900"/>
            <a:r>
              <a:rPr lang="sl-SI" dirty="0">
                <a:cs typeface="Chakra Petch" pitchFamily="2" charset="-34"/>
              </a:rPr>
              <a:t>GÉANT/Arnes (AAI, </a:t>
            </a:r>
            <a:r>
              <a:rPr lang="sl-SI" dirty="0" err="1">
                <a:cs typeface="Chakra Petch" pitchFamily="2" charset="-34"/>
              </a:rPr>
              <a:t>eduGAIN</a:t>
            </a:r>
            <a:r>
              <a:rPr lang="sl-SI" dirty="0">
                <a:cs typeface="Chakra Petch" pitchFamily="2" charset="-34"/>
              </a:rPr>
              <a:t>, </a:t>
            </a:r>
            <a:r>
              <a:rPr lang="sl-SI" dirty="0" err="1">
                <a:cs typeface="Chakra Petch" pitchFamily="2" charset="-34"/>
              </a:rPr>
              <a:t>eduroam</a:t>
            </a:r>
            <a:r>
              <a:rPr lang="sl-SI" dirty="0">
                <a:cs typeface="Chakra Petch" pitchFamily="2" charset="-34"/>
              </a:rPr>
              <a:t>)</a:t>
            </a:r>
          </a:p>
          <a:p>
            <a:pPr marL="825500" lvl="1" indent="-342900"/>
            <a:r>
              <a:rPr lang="sl-SI" dirty="0">
                <a:cs typeface="Chakra Petch" pitchFamily="2" charset="-34"/>
              </a:rPr>
              <a:t>EOSC NODE</a:t>
            </a:r>
          </a:p>
          <a:p>
            <a:pPr marL="825500" lvl="1" indent="-342900"/>
            <a:r>
              <a:rPr lang="sl-SI" dirty="0">
                <a:cs typeface="Chakra Petch" pitchFamily="2" charset="-34"/>
              </a:rPr>
              <a:t>Nacionalna infrastruktura odprte znanosti mora delovati v skladu s priporočili evropskega oblaka odprte znanosti (EOSC) ter biti povezljiva z ustreznimi evropskimi in mednarodnimi infrastrukturami. Sestavljajo jo področna in splošna podatkovna središča z zaupanja vrednimi </a:t>
            </a:r>
            <a:r>
              <a:rPr lang="sl-SI" dirty="0" err="1">
                <a:cs typeface="Chakra Petch" pitchFamily="2" charset="-34"/>
              </a:rPr>
              <a:t>repozitoriji</a:t>
            </a:r>
            <a:r>
              <a:rPr lang="sl-SI" dirty="0">
                <a:cs typeface="Chakra Petch" pitchFamily="2" charset="-3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871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1393423"/>
            <a:ext cx="10515600" cy="817418"/>
          </a:xfrm>
        </p:spPr>
        <p:txBody>
          <a:bodyPr>
            <a:normAutofit/>
          </a:bodyPr>
          <a:lstStyle/>
          <a:p>
            <a:pPr lvl="0"/>
            <a:r>
              <a:rPr lang="sl-SI" sz="5000" b="1" dirty="0">
                <a:solidFill>
                  <a:srgbClr val="ED7D31"/>
                </a:solidFill>
                <a:latin typeface="Calibri"/>
              </a:rPr>
              <a:t>Veliko podatkov - debele žice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24D56B7-D1B7-4CCA-BF5C-3AC0A84F4FE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3505200"/>
            <a:ext cx="4546597" cy="2331720"/>
          </a:xfrm>
        </p:spPr>
        <p:txBody>
          <a:bodyPr>
            <a:normAutofit fontScale="92500" lnSpcReduction="10000"/>
          </a:bodyPr>
          <a:lstStyle/>
          <a:p>
            <a:pPr marL="457200" lvl="0" indent="-457200">
              <a:lnSpc>
                <a:spcPct val="100000"/>
              </a:lnSpc>
              <a:spcBef>
                <a:spcPts val="0"/>
              </a:spcBef>
              <a:buSzTx/>
              <a:buFont typeface="Arial" panose="020B0604020202020204" pitchFamily="34" charset="0"/>
              <a:buChar char="•"/>
            </a:pPr>
            <a:r>
              <a:rPr lang="sl-SI" sz="2200" dirty="0">
                <a:solidFill>
                  <a:prstClr val="black"/>
                </a:solidFill>
                <a:ea typeface="+mn-ea"/>
                <a:cs typeface="+mn-cs"/>
              </a:rPr>
              <a:t>Omrežje povezuje uporabnike, </a:t>
            </a:r>
            <a:r>
              <a:rPr lang="sl-SI" sz="2200" dirty="0" err="1">
                <a:solidFill>
                  <a:prstClr val="black"/>
                </a:solidFill>
                <a:ea typeface="+mn-ea"/>
                <a:cs typeface="+mn-cs"/>
              </a:rPr>
              <a:t>repozitorije</a:t>
            </a:r>
            <a:r>
              <a:rPr lang="sl-SI" sz="2200" dirty="0">
                <a:solidFill>
                  <a:prstClr val="black"/>
                </a:solidFill>
                <a:ea typeface="+mn-ea"/>
                <a:cs typeface="+mn-cs"/>
              </a:rPr>
              <a:t>, superračunalnike</a:t>
            </a: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buSzTx/>
              <a:buFont typeface="Arial" panose="020B0604020202020204" pitchFamily="34" charset="0"/>
              <a:buChar char="•"/>
            </a:pPr>
            <a:r>
              <a:rPr lang="sl-SI" sz="2200" dirty="0">
                <a:solidFill>
                  <a:prstClr val="black"/>
                </a:solidFill>
                <a:ea typeface="+mn-ea"/>
                <a:cs typeface="+mn-cs"/>
              </a:rPr>
              <a:t>Celotna hrbtenica &gt;= 100 </a:t>
            </a:r>
            <a:r>
              <a:rPr lang="sl-SI" sz="2200" dirty="0" err="1">
                <a:solidFill>
                  <a:prstClr val="black"/>
                </a:solidFill>
                <a:ea typeface="+mn-ea"/>
                <a:cs typeface="+mn-cs"/>
              </a:rPr>
              <a:t>Gb</a:t>
            </a:r>
            <a:r>
              <a:rPr lang="sl-SI" sz="2200" dirty="0">
                <a:solidFill>
                  <a:prstClr val="black"/>
                </a:solidFill>
                <a:ea typeface="+mn-ea"/>
                <a:cs typeface="+mn-cs"/>
              </a:rPr>
              <a:t>/s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SzTx/>
              <a:buFont typeface="Arial" panose="020B0604020202020204" pitchFamily="34" charset="0"/>
              <a:buChar char="•"/>
            </a:pPr>
            <a:r>
              <a:rPr lang="sl-SI" sz="1800" dirty="0">
                <a:solidFill>
                  <a:prstClr val="black"/>
                </a:solidFill>
                <a:ea typeface="+mn-ea"/>
                <a:cs typeface="+mn-cs"/>
              </a:rPr>
              <a:t>LJ-MB 2x200 </a:t>
            </a:r>
            <a:r>
              <a:rPr lang="sl-SI" sz="1800" dirty="0" err="1">
                <a:solidFill>
                  <a:prstClr val="black"/>
                </a:solidFill>
                <a:ea typeface="+mn-ea"/>
                <a:cs typeface="+mn-cs"/>
              </a:rPr>
              <a:t>Gb</a:t>
            </a:r>
            <a:r>
              <a:rPr lang="sl-SI" sz="1800" dirty="0">
                <a:solidFill>
                  <a:prstClr val="black"/>
                </a:solidFill>
                <a:ea typeface="+mn-ea"/>
                <a:cs typeface="+mn-cs"/>
              </a:rPr>
              <a:t>/s</a:t>
            </a: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buSzTx/>
              <a:buFont typeface="Arial" panose="020B0604020202020204" pitchFamily="34" charset="0"/>
              <a:buChar char="•"/>
            </a:pPr>
            <a:r>
              <a:rPr lang="sl-SI" sz="2200" dirty="0">
                <a:solidFill>
                  <a:prstClr val="black"/>
                </a:solidFill>
                <a:ea typeface="+mn-ea"/>
                <a:cs typeface="+mn-cs"/>
              </a:rPr>
              <a:t>Preprosta nadgradnja po potrebi</a:t>
            </a: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buSzTx/>
              <a:buFont typeface="Arial" panose="020B0604020202020204" pitchFamily="34" charset="0"/>
              <a:buChar char="•"/>
            </a:pPr>
            <a:r>
              <a:rPr lang="sl-SI" sz="2200" dirty="0">
                <a:solidFill>
                  <a:prstClr val="black"/>
                </a:solidFill>
                <a:ea typeface="+mn-ea"/>
                <a:cs typeface="+mn-cs"/>
              </a:rPr>
              <a:t>Zanesljivost (zanke)</a:t>
            </a: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buSzTx/>
              <a:buFont typeface="Arial" panose="020B0604020202020204" pitchFamily="34" charset="0"/>
              <a:buChar char="•"/>
            </a:pPr>
            <a:r>
              <a:rPr lang="sl-SI" sz="2200" dirty="0">
                <a:solidFill>
                  <a:prstClr val="black"/>
                </a:solidFill>
                <a:ea typeface="+mn-ea"/>
                <a:cs typeface="+mn-cs"/>
              </a:rPr>
              <a:t>Zmogljivost lokalnega omrežja?</a:t>
            </a: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buSzTx/>
              <a:buFont typeface="Arial" panose="020B0604020202020204" pitchFamily="34" charset="0"/>
              <a:buChar char="•"/>
            </a:pPr>
            <a:r>
              <a:rPr lang="sl-SI" sz="2200" dirty="0">
                <a:solidFill>
                  <a:prstClr val="black"/>
                </a:solidFill>
                <a:ea typeface="+mn-ea"/>
                <a:cs typeface="+mn-cs"/>
              </a:rPr>
              <a:t>Koncentracija v podatkovne centre</a:t>
            </a: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buSzTx/>
              <a:buFont typeface="Arial" panose="020B0604020202020204" pitchFamily="34" charset="0"/>
              <a:buChar char="•"/>
            </a:pPr>
            <a:endParaRPr lang="sl-SI" sz="36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6EC08D-41E0-4CC2-AEA0-27E4DC69E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240" y="2049780"/>
            <a:ext cx="7192435" cy="50825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469530"/>
            <a:ext cx="10515600" cy="817418"/>
          </a:xfrm>
        </p:spPr>
        <p:txBody>
          <a:bodyPr>
            <a:noAutofit/>
          </a:bodyPr>
          <a:lstStyle/>
          <a:p>
            <a:pPr lvl="0"/>
            <a:r>
              <a:rPr lang="sl-SI" sz="32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Gostovanje infrastrukture</a:t>
            </a:r>
            <a:endParaRPr lang="sl-SI" sz="2800" b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24D56B7-D1B7-4CCA-BF5C-3AC0A84F4FE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2587951"/>
            <a:ext cx="9037317" cy="3880268"/>
          </a:xfrm>
        </p:spPr>
        <p:txBody>
          <a:bodyPr>
            <a:normAutofit fontScale="85000" lnSpcReduction="20000"/>
          </a:bodyPr>
          <a:lstStyle/>
          <a:p>
            <a:pPr marL="368300" lvl="0" indent="-342900">
              <a:buSzTx/>
              <a:buFont typeface="Arial" panose="020B0604020202020204" pitchFamily="34" charset="0"/>
              <a:buChar char="•"/>
            </a:pPr>
            <a:r>
              <a:rPr lang="sl-SI" sz="2600" b="1" dirty="0">
                <a:solidFill>
                  <a:schemeClr val="accent2"/>
                </a:solidFill>
                <a:latin typeface="Chakra Petch" pitchFamily="2" charset="-34"/>
                <a:ea typeface="+mn-ea"/>
                <a:cs typeface="Chakra Petch" pitchFamily="2" charset="-34"/>
              </a:rPr>
              <a:t>Strežnik po meri </a:t>
            </a:r>
          </a:p>
          <a:p>
            <a:pPr lvl="1">
              <a:buSzTx/>
              <a:buFont typeface="Arial" panose="020B0604020202020204" pitchFamily="34" charset="0"/>
              <a:buChar char="•"/>
            </a:pPr>
            <a:r>
              <a:rPr lang="sl-SI" sz="2200" dirty="0">
                <a:solidFill>
                  <a:prstClr val="black"/>
                </a:solidFill>
                <a:latin typeface="Ropa Sans" pitchFamily="2" charset="77"/>
                <a:ea typeface="+mn-ea"/>
                <a:cs typeface="+mn-cs"/>
              </a:rPr>
              <a:t>Upravljanje z virtualnimi viri za oblikovanje strežnikov:</a:t>
            </a:r>
          </a:p>
          <a:p>
            <a:pPr lvl="2">
              <a:buSzTx/>
              <a:buFont typeface="Arial" panose="020B0604020202020204" pitchFamily="34" charset="0"/>
              <a:buChar char="•"/>
            </a:pPr>
            <a:r>
              <a:rPr lang="sl-SI" sz="1900" dirty="0">
                <a:solidFill>
                  <a:prstClr val="black"/>
                </a:solidFill>
                <a:latin typeface="Ropa Sans" pitchFamily="2" charset="77"/>
                <a:ea typeface="+mn-ea"/>
                <a:cs typeface="+mn-cs"/>
              </a:rPr>
              <a:t>Kvote za daljši ali krajši čas</a:t>
            </a:r>
            <a:br>
              <a:rPr lang="sl-SI" sz="1900" dirty="0">
                <a:solidFill>
                  <a:prstClr val="black"/>
                </a:solidFill>
                <a:latin typeface="Ropa Sans" pitchFamily="2" charset="77"/>
                <a:ea typeface="+mn-ea"/>
                <a:cs typeface="+mn-cs"/>
              </a:rPr>
            </a:br>
            <a:r>
              <a:rPr lang="sl-SI" sz="1900" dirty="0">
                <a:solidFill>
                  <a:prstClr val="black"/>
                </a:solidFill>
                <a:latin typeface="Ropa Sans" pitchFamily="2" charset="77"/>
                <a:ea typeface="+mn-ea"/>
                <a:cs typeface="+mn-cs"/>
              </a:rPr>
              <a:t>2vCPU/4 GB RAM/40 GB - 8vCPU/16 GB RAM/250 GB,</a:t>
            </a:r>
          </a:p>
          <a:p>
            <a:pPr lvl="2">
              <a:buSzTx/>
              <a:buFont typeface="Arial" panose="020B0604020202020204" pitchFamily="34" charset="0"/>
              <a:buChar char="•"/>
            </a:pPr>
            <a:r>
              <a:rPr lang="sl-SI" sz="1900" dirty="0">
                <a:solidFill>
                  <a:prstClr val="black"/>
                </a:solidFill>
                <a:latin typeface="Ropa Sans" pitchFamily="2" charset="77"/>
                <a:ea typeface="+mn-ea"/>
                <a:cs typeface="+mn-cs"/>
              </a:rPr>
              <a:t>Izbor operacijskega sistema (Linux/Windows).</a:t>
            </a:r>
            <a:endParaRPr lang="sl-SI" sz="2600" dirty="0">
              <a:solidFill>
                <a:prstClr val="black"/>
              </a:solidFill>
              <a:latin typeface="Ropa Sans" pitchFamily="2" charset="77"/>
              <a:ea typeface="+mn-ea"/>
              <a:cs typeface="+mn-cs"/>
            </a:endParaRPr>
          </a:p>
          <a:p>
            <a:pPr marL="368300" lvl="0" indent="-342900">
              <a:buSzTx/>
              <a:buFont typeface="Arial" panose="020B0604020202020204" pitchFamily="34" charset="0"/>
              <a:buChar char="•"/>
            </a:pPr>
            <a:r>
              <a:rPr lang="sl-SI" sz="2600" b="1" dirty="0">
                <a:solidFill>
                  <a:schemeClr val="accent2"/>
                </a:solidFill>
                <a:latin typeface="Chakra Petch" pitchFamily="2" charset="-34"/>
                <a:ea typeface="+mn-ea"/>
                <a:cs typeface="Chakra Petch" pitchFamily="2" charset="-34"/>
              </a:rPr>
              <a:t>Hramba podatkov  </a:t>
            </a:r>
          </a:p>
          <a:p>
            <a:pPr lvl="1">
              <a:buSzTx/>
              <a:buFont typeface="Arial" panose="020B0604020202020204" pitchFamily="34" charset="0"/>
              <a:buChar char="•"/>
            </a:pPr>
            <a:r>
              <a:rPr lang="sl-SI" sz="2100" b="1" dirty="0">
                <a:solidFill>
                  <a:schemeClr val="tx1"/>
                </a:solidFill>
                <a:latin typeface="Ropa Sans" pitchFamily="2" charset="77"/>
                <a:ea typeface="+mn-ea"/>
                <a:cs typeface="+mn-cs"/>
              </a:rPr>
              <a:t>Arnes Shramba </a:t>
            </a:r>
            <a:r>
              <a:rPr lang="sl-SI" sz="2100" dirty="0">
                <a:solidFill>
                  <a:prstClr val="black"/>
                </a:solidFill>
                <a:latin typeface="Ropa Sans" pitchFamily="2" charset="77"/>
                <a:ea typeface="+mn-ea"/>
                <a:cs typeface="+mn-cs"/>
              </a:rPr>
              <a:t>za podatke oz. varnostne kopije (nekaj 10 TB)</a:t>
            </a:r>
          </a:p>
          <a:p>
            <a:pPr lvl="1">
              <a:buSzTx/>
              <a:buFont typeface="Arial" panose="020B0604020202020204" pitchFamily="34" charset="0"/>
              <a:buChar char="•"/>
            </a:pPr>
            <a:r>
              <a:rPr lang="sl-SI" sz="2100" dirty="0">
                <a:solidFill>
                  <a:prstClr val="black"/>
                </a:solidFill>
                <a:latin typeface="Ropa Sans" pitchFamily="2" charset="77"/>
                <a:ea typeface="+mn-ea"/>
                <a:cs typeface="+mn-cs"/>
              </a:rPr>
              <a:t>Protokol S3 (spletni vmesnik)</a:t>
            </a:r>
          </a:p>
          <a:p>
            <a:pPr marL="368300" lvl="0" indent="-342900">
              <a:buSzTx/>
              <a:buFont typeface="Arial" panose="020B0604020202020204" pitchFamily="34" charset="0"/>
              <a:buChar char="•"/>
            </a:pPr>
            <a:r>
              <a:rPr lang="sl-SI" sz="2600" b="1" dirty="0">
                <a:solidFill>
                  <a:schemeClr val="accent2"/>
                </a:solidFill>
                <a:latin typeface="Chakra Petch" pitchFamily="2" charset="-34"/>
                <a:ea typeface="+mn-ea"/>
                <a:cs typeface="Chakra Petch" pitchFamily="2" charset="-34"/>
              </a:rPr>
              <a:t>Možna kombinacija obeh storitev</a:t>
            </a:r>
          </a:p>
          <a:p>
            <a:pPr marL="825500" lvl="1" indent="-342900">
              <a:buSzTx/>
              <a:buFont typeface="Arial" panose="020B0604020202020204" pitchFamily="34" charset="0"/>
              <a:buChar char="•"/>
            </a:pPr>
            <a:r>
              <a:rPr lang="sl-SI" sz="2100" dirty="0">
                <a:solidFill>
                  <a:schemeClr val="tx1"/>
                </a:solidFill>
                <a:ea typeface="+mn-ea"/>
                <a:cs typeface="+mn-cs"/>
              </a:rPr>
              <a:t>helpdesk@arnes.si – individualna obravnava glede na potrebe</a:t>
            </a:r>
          </a:p>
          <a:p>
            <a:pPr marL="368300" lvl="0" indent="-342900">
              <a:buSzTx/>
              <a:buFont typeface="Arial" panose="020B0604020202020204" pitchFamily="34" charset="0"/>
              <a:buChar char="•"/>
            </a:pPr>
            <a:r>
              <a:rPr lang="sl-SI" sz="2600" b="1" dirty="0">
                <a:solidFill>
                  <a:schemeClr val="accent2"/>
                </a:solidFill>
                <a:latin typeface="Chakra Petch" pitchFamily="2" charset="-34"/>
                <a:ea typeface="+mn-ea"/>
                <a:cs typeface="Chakra Petch" pitchFamily="2" charset="-34"/>
              </a:rPr>
              <a:t>Primer rabe:</a:t>
            </a:r>
          </a:p>
          <a:p>
            <a:pPr lvl="1">
              <a:buSzTx/>
              <a:buFont typeface="Arial" panose="020B0604020202020204" pitchFamily="34" charset="0"/>
              <a:buChar char="•"/>
            </a:pPr>
            <a:r>
              <a:rPr lang="sl-SI" sz="2100" dirty="0" err="1">
                <a:solidFill>
                  <a:prstClr val="black"/>
                </a:solidFill>
                <a:latin typeface="Ropa Sans" pitchFamily="2" charset="77"/>
                <a:ea typeface="+mn-ea"/>
                <a:cs typeface="+mn-cs"/>
              </a:rPr>
              <a:t>DiRROS</a:t>
            </a:r>
            <a:r>
              <a:rPr lang="sl-SI" sz="2100" dirty="0">
                <a:solidFill>
                  <a:prstClr val="black"/>
                </a:solidFill>
                <a:latin typeface="Ropa Sans" pitchFamily="2" charset="77"/>
                <a:ea typeface="+mn-ea"/>
                <a:cs typeface="+mn-cs"/>
              </a:rPr>
              <a:t> (https://dirros.openscience.si/) in </a:t>
            </a:r>
            <a:r>
              <a:rPr lang="sl-SI" sz="2100" dirty="0" err="1">
                <a:solidFill>
                  <a:prstClr val="black"/>
                </a:solidFill>
                <a:latin typeface="Ropa Sans" pitchFamily="2" charset="77"/>
                <a:ea typeface="+mn-ea"/>
                <a:cs typeface="+mn-cs"/>
              </a:rPr>
              <a:t>ReVIS</a:t>
            </a:r>
            <a:r>
              <a:rPr lang="sl-SI" sz="2100" dirty="0">
                <a:solidFill>
                  <a:prstClr val="black"/>
                </a:solidFill>
                <a:latin typeface="Ropa Sans" pitchFamily="2" charset="77"/>
                <a:ea typeface="+mn-ea"/>
                <a:cs typeface="+mn-cs"/>
              </a:rPr>
              <a:t> (https://revis.openscience.si/) </a:t>
            </a:r>
          </a:p>
          <a:p>
            <a:pPr lvl="1">
              <a:buSzTx/>
              <a:buFont typeface="Arial" panose="020B0604020202020204" pitchFamily="34" charset="0"/>
              <a:buChar char="•"/>
            </a:pPr>
            <a:r>
              <a:rPr lang="sl-SI" sz="2100" dirty="0">
                <a:solidFill>
                  <a:prstClr val="black"/>
                </a:solidFill>
                <a:latin typeface="Ropa Sans" pitchFamily="2" charset="77"/>
                <a:ea typeface="+mn-ea"/>
                <a:cs typeface="+mn-cs"/>
              </a:rPr>
              <a:t>ADP</a:t>
            </a:r>
          </a:p>
          <a:p>
            <a:pPr marL="0" indent="0">
              <a:buSzTx/>
              <a:buNone/>
            </a:pPr>
            <a:endParaRPr lang="sl-SI" sz="2600" dirty="0">
              <a:solidFill>
                <a:prstClr val="black"/>
              </a:solidFill>
              <a:latin typeface="Ropa Sans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39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469530"/>
            <a:ext cx="10515600" cy="817418"/>
          </a:xfrm>
        </p:spPr>
        <p:txBody>
          <a:bodyPr>
            <a:noAutofit/>
          </a:bodyPr>
          <a:lstStyle/>
          <a:p>
            <a:pPr lvl="0"/>
            <a:r>
              <a:rPr lang="sl-SI" sz="32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Upravljanje storitev</a:t>
            </a:r>
            <a:endParaRPr lang="sl-SI" sz="2800" b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24D56B7-D1B7-4CCA-BF5C-3AC0A84F4FE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2587951"/>
            <a:ext cx="9037317" cy="3880268"/>
          </a:xfrm>
        </p:spPr>
        <p:txBody>
          <a:bodyPr>
            <a:normAutofit fontScale="92500" lnSpcReduction="10000"/>
          </a:bodyPr>
          <a:lstStyle/>
          <a:p>
            <a:pPr marL="368300" lvl="0" indent="-342900">
              <a:buSzTx/>
              <a:buFont typeface="Arial" panose="020B0604020202020204" pitchFamily="34" charset="0"/>
              <a:buChar char="•"/>
            </a:pPr>
            <a:r>
              <a:rPr lang="sl-SI" sz="22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Članstvo v omrežju Arnes</a:t>
            </a:r>
          </a:p>
          <a:p>
            <a:pPr marL="368300" lvl="0" indent="-342900">
              <a:buSzTx/>
              <a:buFont typeface="Arial" panose="020B0604020202020204" pitchFamily="34" charset="0"/>
              <a:buChar char="•"/>
            </a:pPr>
            <a:r>
              <a:rPr lang="sl-SI" sz="1900" dirty="0">
                <a:solidFill>
                  <a:prstClr val="black"/>
                </a:solidFill>
                <a:latin typeface="Ropa Sans" pitchFamily="2" charset="77"/>
                <a:ea typeface="+mn-ea"/>
                <a:cs typeface="+mn-cs"/>
              </a:rPr>
              <a:t>Podpisan Sporazum o članstvu (v omrežju ARNES in </a:t>
            </a:r>
            <a:r>
              <a:rPr lang="sl-SI" sz="1900" dirty="0" err="1">
                <a:solidFill>
                  <a:prstClr val="black"/>
                </a:solidFill>
                <a:latin typeface="Ropa Sans" pitchFamily="2" charset="77"/>
                <a:ea typeface="+mn-ea"/>
                <a:cs typeface="+mn-cs"/>
              </a:rPr>
              <a:t>ArnesAAI</a:t>
            </a:r>
            <a:r>
              <a:rPr lang="sl-SI" sz="1900" dirty="0">
                <a:solidFill>
                  <a:prstClr val="black"/>
                </a:solidFill>
                <a:latin typeface="Ropa Sans" pitchFamily="2" charset="77"/>
                <a:ea typeface="+mn-ea"/>
                <a:cs typeface="+mn-cs"/>
              </a:rPr>
              <a:t>/</a:t>
            </a:r>
            <a:r>
              <a:rPr lang="sl-SI" sz="1900" dirty="0" err="1">
                <a:solidFill>
                  <a:prstClr val="black"/>
                </a:solidFill>
                <a:latin typeface="Ropa Sans" pitchFamily="2" charset="77"/>
                <a:ea typeface="+mn-ea"/>
                <a:cs typeface="+mn-cs"/>
              </a:rPr>
              <a:t>eduGAIN</a:t>
            </a:r>
            <a:r>
              <a:rPr lang="sl-SI" sz="1900" dirty="0">
                <a:solidFill>
                  <a:prstClr val="black"/>
                </a:solidFill>
                <a:latin typeface="Ropa Sans" pitchFamily="2" charset="77"/>
                <a:ea typeface="+mn-ea"/>
                <a:cs typeface="+mn-cs"/>
              </a:rPr>
              <a:t>)</a:t>
            </a:r>
          </a:p>
          <a:p>
            <a:pPr lvl="1">
              <a:buSzTx/>
              <a:buFont typeface="Arial" panose="020B0604020202020204" pitchFamily="34" charset="0"/>
              <a:buChar char="•"/>
            </a:pPr>
            <a:r>
              <a:rPr lang="sl-SI" sz="1900" dirty="0">
                <a:solidFill>
                  <a:prstClr val="black"/>
                </a:solidFill>
                <a:latin typeface="Ropa Sans" pitchFamily="2" charset="77"/>
                <a:ea typeface="+mn-ea"/>
                <a:cs typeface="+mn-cs"/>
              </a:rPr>
              <a:t>Pooblaščene osebe za organizacijo</a:t>
            </a:r>
          </a:p>
          <a:p>
            <a:pPr lvl="1">
              <a:buSzTx/>
              <a:buFont typeface="Arial" panose="020B0604020202020204" pitchFamily="34" charset="0"/>
              <a:buChar char="•"/>
            </a:pPr>
            <a:r>
              <a:rPr lang="sl-SI" sz="1900" dirty="0">
                <a:solidFill>
                  <a:prstClr val="black"/>
                </a:solidFill>
                <a:latin typeface="Ropa Sans" pitchFamily="2" charset="77"/>
                <a:ea typeface="+mn-ea"/>
                <a:cs typeface="+mn-cs"/>
              </a:rPr>
              <a:t>Pooblaščene osebe za posamezno storitev/enoto (članica, </a:t>
            </a:r>
            <a:r>
              <a:rPr lang="sl-SI" sz="1900" dirty="0" err="1">
                <a:solidFill>
                  <a:prstClr val="black"/>
                </a:solidFill>
                <a:latin typeface="Ropa Sans" pitchFamily="2" charset="77"/>
                <a:ea typeface="+mn-ea"/>
                <a:cs typeface="+mn-cs"/>
              </a:rPr>
              <a:t>lab</a:t>
            </a:r>
            <a:r>
              <a:rPr lang="sl-SI" sz="1900" dirty="0">
                <a:solidFill>
                  <a:prstClr val="black"/>
                </a:solidFill>
                <a:latin typeface="Ropa Sans" pitchFamily="2" charset="77"/>
                <a:ea typeface="+mn-ea"/>
                <a:cs typeface="+mn-cs"/>
              </a:rPr>
              <a:t>, projekt)</a:t>
            </a:r>
          </a:p>
          <a:p>
            <a:pPr marL="368300" lvl="0" indent="-342900">
              <a:buSzTx/>
              <a:buFont typeface="Arial" panose="020B0604020202020204" pitchFamily="34" charset="0"/>
              <a:buChar char="•"/>
            </a:pPr>
            <a:r>
              <a:rPr lang="sl-SI" sz="22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Upravljanje storitev v Portalu članic</a:t>
            </a:r>
          </a:p>
          <a:p>
            <a:pPr marL="457200" lvl="1" indent="0">
              <a:buSzTx/>
              <a:buNone/>
            </a:pPr>
            <a:r>
              <a:rPr lang="sl-SI" sz="1900" b="1" u="sng" dirty="0">
                <a:solidFill>
                  <a:schemeClr val="tx1"/>
                </a:solidFill>
                <a:latin typeface="Ropa Sans" pitchFamily="2" charset="77"/>
                <a:ea typeface="+mn-ea"/>
                <a:cs typeface="+mn-cs"/>
              </a:rPr>
              <a:t>portal.arnes.si</a:t>
            </a:r>
          </a:p>
          <a:p>
            <a:pPr lvl="1">
              <a:buSzTx/>
              <a:buFont typeface="Arial" panose="020B0604020202020204" pitchFamily="34" charset="0"/>
              <a:buChar char="•"/>
            </a:pPr>
            <a:r>
              <a:rPr lang="sl-SI" sz="1900" dirty="0">
                <a:solidFill>
                  <a:prstClr val="black"/>
                </a:solidFill>
                <a:latin typeface="Ropa Sans" pitchFamily="2" charset="77"/>
                <a:ea typeface="+mn-ea"/>
                <a:cs typeface="+mn-cs"/>
              </a:rPr>
              <a:t>Vstop z digitalno identiteto</a:t>
            </a:r>
          </a:p>
          <a:p>
            <a:pPr lvl="1">
              <a:buSzTx/>
              <a:buFont typeface="Arial" panose="020B0604020202020204" pitchFamily="34" charset="0"/>
              <a:buChar char="•"/>
            </a:pPr>
            <a:r>
              <a:rPr lang="sl-SI" sz="1900" dirty="0">
                <a:solidFill>
                  <a:prstClr val="black"/>
                </a:solidFill>
                <a:latin typeface="Ropa Sans" pitchFamily="2" charset="77"/>
                <a:ea typeface="+mn-ea"/>
                <a:cs typeface="+mn-cs"/>
              </a:rPr>
              <a:t>Pregled oz. naročanje storitve</a:t>
            </a:r>
          </a:p>
          <a:p>
            <a:pPr lvl="1">
              <a:buSzTx/>
              <a:buFont typeface="Arial" panose="020B0604020202020204" pitchFamily="34" charset="0"/>
              <a:buChar char="•"/>
            </a:pPr>
            <a:r>
              <a:rPr lang="sl-SI" sz="1900" dirty="0">
                <a:solidFill>
                  <a:prstClr val="black"/>
                </a:solidFill>
                <a:latin typeface="Ropa Sans" pitchFamily="2" charset="77"/>
                <a:ea typeface="+mn-ea"/>
                <a:cs typeface="+mn-cs"/>
              </a:rPr>
              <a:t>Osnova za dostop do storitve (pravice)</a:t>
            </a:r>
          </a:p>
          <a:p>
            <a:pPr marL="368300" lvl="0" indent="-342900">
              <a:buSzTx/>
              <a:buFont typeface="Arial" panose="020B0604020202020204" pitchFamily="34" charset="0"/>
              <a:buChar char="•"/>
            </a:pPr>
            <a:r>
              <a:rPr lang="sl-SI" sz="22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Komunikacija z Arnesom</a:t>
            </a:r>
          </a:p>
          <a:p>
            <a:pPr marL="457200" lvl="1" indent="0">
              <a:buSzTx/>
              <a:buNone/>
            </a:pPr>
            <a:r>
              <a:rPr lang="sl-SI" sz="1900" b="1" u="sng" dirty="0">
                <a:solidFill>
                  <a:schemeClr val="tx1"/>
                </a:solidFill>
                <a:latin typeface="Ropa Sans" pitchFamily="2" charset="77"/>
                <a:ea typeface="+mn-ea"/>
                <a:cs typeface="+mn-cs"/>
              </a:rPr>
              <a:t>helpdesk@arnes.si</a:t>
            </a:r>
          </a:p>
          <a:p>
            <a:pPr lvl="1">
              <a:buSzTx/>
              <a:buFont typeface="Arial" panose="020B0604020202020204" pitchFamily="34" charset="0"/>
              <a:buChar char="•"/>
            </a:pPr>
            <a:r>
              <a:rPr lang="sl-SI" sz="1900" dirty="0">
                <a:solidFill>
                  <a:prstClr val="black"/>
                </a:solidFill>
                <a:latin typeface="Source Sans Pro"/>
                <a:ea typeface="+mn-ea"/>
                <a:cs typeface="+mn-cs"/>
              </a:rPr>
              <a:t>Namensko pri posameznih storitvah (e-pošta)</a:t>
            </a:r>
            <a:endParaRPr lang="sl-SI" sz="1900" dirty="0">
              <a:solidFill>
                <a:prstClr val="black"/>
              </a:solidFill>
              <a:latin typeface="Ropa Sans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564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469530"/>
            <a:ext cx="10515600" cy="817418"/>
          </a:xfrm>
        </p:spPr>
        <p:txBody>
          <a:bodyPr>
            <a:noAutofit/>
          </a:bodyPr>
          <a:lstStyle/>
          <a:p>
            <a:pPr lvl="0"/>
            <a:r>
              <a:rPr lang="sl-SI" sz="32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Storitve Arnesa</a:t>
            </a:r>
            <a:endParaRPr lang="sl-SI" sz="2800" b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24D56B7-D1B7-4CCA-BF5C-3AC0A84F4FE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2587951"/>
            <a:ext cx="9037317" cy="3880268"/>
          </a:xfrm>
        </p:spPr>
        <p:txBody>
          <a:bodyPr>
            <a:normAutofit fontScale="62500" lnSpcReduction="20000"/>
          </a:bodyPr>
          <a:lstStyle/>
          <a:p>
            <a:pPr marL="368300" indent="-342900"/>
            <a:r>
              <a:rPr lang="sl-SI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Enostaven dostop do vseh storitev z e-identiteto </a:t>
            </a:r>
          </a:p>
          <a:p>
            <a:pPr lvl="1"/>
            <a:r>
              <a:rPr lang="sl-SI" dirty="0">
                <a:latin typeface="Ropa Sans" pitchFamily="2" charset="77"/>
              </a:rPr>
              <a:t>Uporabite digitalno identiteto vaše ustanove za dostop do vseh storitev federacije </a:t>
            </a:r>
            <a:r>
              <a:rPr lang="sl-SI" b="1" dirty="0" err="1">
                <a:solidFill>
                  <a:schemeClr val="tx1"/>
                </a:solidFill>
                <a:latin typeface="Ropa Sans" pitchFamily="2" charset="77"/>
              </a:rPr>
              <a:t>ArnesAAI</a:t>
            </a:r>
            <a:r>
              <a:rPr lang="sl-SI" dirty="0">
                <a:latin typeface="Ropa Sans" pitchFamily="2" charset="77"/>
              </a:rPr>
              <a:t> in </a:t>
            </a:r>
            <a:r>
              <a:rPr lang="sl-SI" b="1" dirty="0" err="1">
                <a:solidFill>
                  <a:schemeClr val="tx1"/>
                </a:solidFill>
                <a:latin typeface="Ropa Sans" pitchFamily="2" charset="77"/>
              </a:rPr>
              <a:t>eduGAIN</a:t>
            </a:r>
            <a:r>
              <a:rPr lang="sl-SI" dirty="0">
                <a:latin typeface="Ropa Sans" pitchFamily="2" charset="77"/>
              </a:rPr>
              <a:t> ter skupnih virov (npr. </a:t>
            </a:r>
            <a:r>
              <a:rPr lang="sl-SI" dirty="0" err="1">
                <a:latin typeface="Ropa Sans" pitchFamily="2" charset="77"/>
              </a:rPr>
              <a:t>DiKUL</a:t>
            </a:r>
            <a:r>
              <a:rPr lang="sl-SI" dirty="0">
                <a:latin typeface="Ropa Sans" pitchFamily="2" charset="77"/>
              </a:rPr>
              <a:t>, </a:t>
            </a:r>
            <a:r>
              <a:rPr lang="sl-SI" dirty="0" err="1">
                <a:latin typeface="Ropa Sans" pitchFamily="2" charset="77"/>
              </a:rPr>
              <a:t>eduroam</a:t>
            </a:r>
            <a:r>
              <a:rPr lang="sl-SI" dirty="0">
                <a:latin typeface="Ropa Sans" pitchFamily="2" charset="77"/>
              </a:rPr>
              <a:t> …).</a:t>
            </a:r>
          </a:p>
          <a:p>
            <a:pPr marL="368300" lvl="0" indent="-342900">
              <a:buSzTx/>
              <a:buFont typeface="Arial" panose="020B0604020202020204" pitchFamily="34" charset="0"/>
              <a:buChar char="•"/>
            </a:pPr>
            <a:r>
              <a:rPr lang="sl-SI" sz="29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Deljenje datotek do 100 GB </a:t>
            </a:r>
          </a:p>
          <a:p>
            <a:pPr lvl="1">
              <a:buSzTx/>
              <a:buFont typeface="Arial" panose="020B0604020202020204" pitchFamily="34" charset="0"/>
              <a:buChar char="•"/>
            </a:pPr>
            <a:r>
              <a:rPr lang="sl-SI" sz="2600" dirty="0">
                <a:solidFill>
                  <a:prstClr val="black"/>
                </a:solidFill>
                <a:latin typeface="Ropa Sans" pitchFamily="2" charset="77"/>
                <a:ea typeface="+mn-ea"/>
                <a:cs typeface="+mn-cs"/>
              </a:rPr>
              <a:t>Enostavno in varno pošljite velike datoteke prek spleta z aplikacijo</a:t>
            </a:r>
            <a:br>
              <a:rPr lang="sl-SI" sz="2600" dirty="0">
                <a:solidFill>
                  <a:prstClr val="black"/>
                </a:solidFill>
                <a:latin typeface="Ropa Sans" pitchFamily="2" charset="77"/>
                <a:ea typeface="+mn-ea"/>
                <a:cs typeface="+mn-cs"/>
              </a:rPr>
            </a:br>
            <a:r>
              <a:rPr lang="sl-SI" sz="2600" b="1" dirty="0">
                <a:solidFill>
                  <a:schemeClr val="tx1"/>
                </a:solidFill>
                <a:latin typeface="Ropa Sans" pitchFamily="2" charset="77"/>
                <a:ea typeface="+mn-ea"/>
                <a:cs typeface="+mn-cs"/>
              </a:rPr>
              <a:t>Arnes </a:t>
            </a:r>
            <a:r>
              <a:rPr lang="sl-SI" sz="2600" b="1" dirty="0" err="1">
                <a:solidFill>
                  <a:schemeClr val="tx1"/>
                </a:solidFill>
                <a:latin typeface="Ropa Sans" pitchFamily="2" charset="77"/>
                <a:ea typeface="+mn-ea"/>
                <a:cs typeface="+mn-cs"/>
              </a:rPr>
              <a:t>Filesender</a:t>
            </a:r>
            <a:r>
              <a:rPr lang="sl-SI" sz="2600" dirty="0">
                <a:solidFill>
                  <a:prstClr val="black"/>
                </a:solidFill>
                <a:latin typeface="Ropa Sans" pitchFamily="2" charset="77"/>
                <a:ea typeface="+mn-ea"/>
                <a:cs typeface="+mn-cs"/>
              </a:rPr>
              <a:t>. </a:t>
            </a:r>
          </a:p>
          <a:p>
            <a:pPr marL="368300" lvl="0" indent="-342900"/>
            <a:r>
              <a:rPr lang="sl-SI" sz="29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Nalaganje video vsebin in prenosi v živo</a:t>
            </a:r>
          </a:p>
          <a:p>
            <a:pPr marL="825500" lvl="1" indent="-342900"/>
            <a:r>
              <a:rPr lang="sl-SI" sz="25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Arnes Video </a:t>
            </a:r>
            <a:r>
              <a:rPr lang="sl-SI" sz="25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sl-SI" sz="25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VoD</a:t>
            </a:r>
            <a:r>
              <a:rPr lang="sl-SI" sz="25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brez reklam</a:t>
            </a:r>
          </a:p>
          <a:p>
            <a:pPr marL="825500" lvl="1" indent="-342900">
              <a:buSzTx/>
              <a:buFont typeface="Arial" panose="020B0604020202020204" pitchFamily="34" charset="0"/>
              <a:buChar char="•"/>
            </a:pPr>
            <a:r>
              <a:rPr lang="sl-SI" sz="2600" dirty="0">
                <a:solidFill>
                  <a:prstClr val="black"/>
                </a:solidFill>
                <a:ea typeface="+mn-ea"/>
                <a:cs typeface="+mn-cs"/>
              </a:rPr>
              <a:t>API za zaščiten dostop (le preko vašega portala) [BSF]</a:t>
            </a:r>
          </a:p>
          <a:p>
            <a:pPr marL="825500" lvl="1" indent="-342900">
              <a:buSzTx/>
              <a:buFont typeface="Arial" panose="020B0604020202020204" pitchFamily="34" charset="0"/>
              <a:buChar char="•"/>
            </a:pPr>
            <a:r>
              <a:rPr lang="sl-SI" sz="2600" dirty="0">
                <a:solidFill>
                  <a:prstClr val="black"/>
                </a:solidFill>
                <a:ea typeface="+mn-ea"/>
                <a:cs typeface="+mn-cs"/>
              </a:rPr>
              <a:t>Vas zanima ZOOM vtičnik za snemanje direktno na Arnes Video?</a:t>
            </a:r>
          </a:p>
          <a:p>
            <a:pPr marL="368300" lvl="0" indent="-342900">
              <a:buSzTx/>
              <a:buFont typeface="Arial" panose="020B0604020202020204" pitchFamily="34" charset="0"/>
              <a:buChar char="•"/>
            </a:pPr>
            <a:r>
              <a:rPr lang="sl-SI" sz="29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Brezplačne napredne spletne </a:t>
            </a:r>
            <a:r>
              <a:rPr lang="sl-SI" sz="2300" b="1" dirty="0">
                <a:solidFill>
                  <a:schemeClr val="accent2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ankete </a:t>
            </a:r>
          </a:p>
          <a:p>
            <a:pPr lvl="1">
              <a:buSzTx/>
              <a:buFont typeface="Arial" panose="020B0604020202020204" pitchFamily="34" charset="0"/>
              <a:buChar char="•"/>
            </a:pPr>
            <a:r>
              <a:rPr lang="sl-SI" sz="2600" dirty="0">
                <a:solidFill>
                  <a:prstClr val="black"/>
                </a:solidFill>
                <a:latin typeface="Ropa Sans" pitchFamily="2" charset="77"/>
                <a:ea typeface="+mn-ea"/>
                <a:cs typeface="+mn-cs"/>
              </a:rPr>
              <a:t>Uporabite orodje </a:t>
            </a:r>
            <a:r>
              <a:rPr lang="sl-SI" sz="2600" b="1" dirty="0">
                <a:solidFill>
                  <a:schemeClr val="tx1"/>
                </a:solidFill>
                <a:latin typeface="Ropa Sans" pitchFamily="2" charset="77"/>
                <a:ea typeface="+mn-ea"/>
                <a:cs typeface="+mn-cs"/>
              </a:rPr>
              <a:t>Arnes 1KA </a:t>
            </a:r>
            <a:r>
              <a:rPr lang="sl-SI" sz="2600" dirty="0">
                <a:solidFill>
                  <a:prstClr val="black"/>
                </a:solidFill>
                <a:latin typeface="Ropa Sans" pitchFamily="2" charset="77"/>
                <a:ea typeface="+mn-ea"/>
                <a:cs typeface="+mn-cs"/>
              </a:rPr>
              <a:t>in izvedite spletne ankete, samoevalvacije</a:t>
            </a:r>
          </a:p>
          <a:p>
            <a:pPr marL="457200" lvl="1" indent="0">
              <a:buSzTx/>
              <a:buNone/>
            </a:pPr>
            <a:r>
              <a:rPr lang="sl-SI" sz="2600" dirty="0">
                <a:solidFill>
                  <a:prstClr val="black"/>
                </a:solidFill>
                <a:latin typeface="Ropa Sans" pitchFamily="2" charset="77"/>
                <a:ea typeface="+mn-ea"/>
                <a:cs typeface="+mn-cs"/>
              </a:rPr>
              <a:t>	ali tajna glasovanja. </a:t>
            </a:r>
          </a:p>
          <a:p>
            <a:pPr marL="368300" lvl="0" indent="-342900">
              <a:buSzTx/>
              <a:buFont typeface="Arial" panose="020B0604020202020204" pitchFamily="34" charset="0"/>
              <a:buChar char="•"/>
            </a:pPr>
            <a:r>
              <a:rPr lang="sl-SI" sz="29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Organiziranje sestankov</a:t>
            </a:r>
            <a:r>
              <a:rPr lang="sl-SI" sz="3000" b="1" dirty="0">
                <a:solidFill>
                  <a:schemeClr val="accent2"/>
                </a:solidFill>
                <a:latin typeface="Chakra Petch" pitchFamily="2" charset="-34"/>
                <a:cs typeface="Chakra Petch" pitchFamily="2" charset="-34"/>
              </a:rPr>
              <a:t> </a:t>
            </a:r>
          </a:p>
          <a:p>
            <a:pPr lvl="1">
              <a:buSzTx/>
              <a:buFont typeface="Arial" panose="020B0604020202020204" pitchFamily="34" charset="0"/>
              <a:buChar char="•"/>
            </a:pPr>
            <a:r>
              <a:rPr lang="sl-SI" sz="2600" dirty="0">
                <a:solidFill>
                  <a:prstClr val="black"/>
                </a:solidFill>
                <a:latin typeface="Ropa Sans" pitchFamily="2" charset="77"/>
              </a:rPr>
              <a:t>Orodje </a:t>
            </a:r>
            <a:r>
              <a:rPr lang="sl-SI" sz="2600" b="1" dirty="0">
                <a:solidFill>
                  <a:schemeClr val="tx1"/>
                </a:solidFill>
                <a:latin typeface="Ropa Sans" pitchFamily="2" charset="77"/>
              </a:rPr>
              <a:t>Arnes Planer </a:t>
            </a:r>
            <a:r>
              <a:rPr lang="sl-SI" sz="2600" dirty="0">
                <a:solidFill>
                  <a:prstClr val="black"/>
                </a:solidFill>
                <a:latin typeface="Ropa Sans" pitchFamily="2" charset="77"/>
              </a:rPr>
              <a:t>vam poenostavi organizacijo dogodkov in usklajevanje sestankov.</a:t>
            </a:r>
            <a:endParaRPr lang="sl-SI" sz="2600" dirty="0">
              <a:solidFill>
                <a:prstClr val="black"/>
              </a:solidFill>
              <a:latin typeface="Ropa Sans" pitchFamily="2" charset="77"/>
              <a:ea typeface="+mn-ea"/>
              <a:cs typeface="+mn-cs"/>
            </a:endParaRPr>
          </a:p>
          <a:p>
            <a:pPr marL="457200" lvl="1" indent="0">
              <a:buSzTx/>
              <a:buNone/>
            </a:pPr>
            <a:endParaRPr lang="sl-SI" sz="2600" dirty="0">
              <a:solidFill>
                <a:prstClr val="black"/>
              </a:solidFill>
              <a:latin typeface="Ropa Sans" pitchFamily="2" charset="77"/>
              <a:ea typeface="+mn-ea"/>
              <a:cs typeface="+mn-cs"/>
            </a:endParaRPr>
          </a:p>
          <a:p>
            <a:pPr marL="457200" lvl="1" indent="0">
              <a:buSzTx/>
              <a:buNone/>
            </a:pPr>
            <a:endParaRPr lang="sl-SI" sz="2600" dirty="0">
              <a:solidFill>
                <a:prstClr val="black"/>
              </a:solidFill>
              <a:highlight>
                <a:srgbClr val="FFFF00"/>
              </a:highlight>
              <a:latin typeface="Ropa Sans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545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469530"/>
            <a:ext cx="10515600" cy="817418"/>
          </a:xfrm>
        </p:spPr>
        <p:txBody>
          <a:bodyPr>
            <a:noAutofit/>
          </a:bodyPr>
          <a:lstStyle/>
          <a:p>
            <a:pPr lvl="0"/>
            <a:r>
              <a:rPr lang="sl-SI" sz="32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Storitve Arnesa</a:t>
            </a:r>
            <a:endParaRPr lang="sl-SI" sz="2800" b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24D56B7-D1B7-4CCA-BF5C-3AC0A84F4FE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2587951"/>
            <a:ext cx="9037317" cy="3880268"/>
          </a:xfrm>
        </p:spPr>
        <p:txBody>
          <a:bodyPr>
            <a:normAutofit fontScale="92500" lnSpcReduction="10000"/>
          </a:bodyPr>
          <a:lstStyle/>
          <a:p>
            <a:pPr marL="368300" indent="-342900"/>
            <a:r>
              <a:rPr lang="sl-SI" sz="20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Spletišče z vašo vsebino </a:t>
            </a:r>
          </a:p>
          <a:p>
            <a:pPr lvl="1"/>
            <a:r>
              <a:rPr lang="sl-SI" sz="1800" dirty="0">
                <a:latin typeface="Ropa Sans" pitchFamily="2" charset="77"/>
              </a:rPr>
              <a:t>Z </a:t>
            </a:r>
            <a:r>
              <a:rPr lang="sl-SI" sz="1800" b="1" dirty="0">
                <a:solidFill>
                  <a:schemeClr val="tx1"/>
                </a:solidFill>
                <a:latin typeface="Ropa Sans" pitchFamily="2" charset="77"/>
              </a:rPr>
              <a:t>Arnes Spletom</a:t>
            </a:r>
            <a:r>
              <a:rPr lang="sl-SI" sz="1800" dirty="0">
                <a:latin typeface="Ropa Sans" pitchFamily="2" charset="77"/>
              </a:rPr>
              <a:t>, ki temelji na platformi </a:t>
            </a:r>
            <a:r>
              <a:rPr lang="sl-SI" sz="1800" dirty="0" err="1">
                <a:latin typeface="Ropa Sans" pitchFamily="2" charset="77"/>
              </a:rPr>
              <a:t>WordPress</a:t>
            </a:r>
            <a:r>
              <a:rPr lang="sl-SI" sz="1800" dirty="0">
                <a:latin typeface="Ropa Sans" pitchFamily="2" charset="77"/>
              </a:rPr>
              <a:t>, lahko na enostaven način ustvarite spletišče s predstavitvijo projekta, raziskave ali svojega dela.</a:t>
            </a:r>
          </a:p>
          <a:p>
            <a:pPr marL="368300" indent="-342900"/>
            <a:r>
              <a:rPr lang="sl-SI" sz="20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Brezplačna registracija domene .si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1800" dirty="0">
                <a:latin typeface="Ropa Sans" pitchFamily="2" charset="77"/>
              </a:rPr>
              <a:t>Oblikujte spletno identiteto in prek svoje ustanove</a:t>
            </a:r>
          </a:p>
          <a:p>
            <a:pPr marL="457200" lvl="1" indent="0">
              <a:buNone/>
            </a:pPr>
            <a:r>
              <a:rPr lang="sl-SI" sz="1800" dirty="0">
                <a:latin typeface="Ropa Sans" pitchFamily="2" charset="77"/>
              </a:rPr>
              <a:t>     registrirajte domeno </a:t>
            </a:r>
            <a:r>
              <a:rPr lang="sl-SI" sz="1800" b="1" dirty="0">
                <a:solidFill>
                  <a:schemeClr val="tx1"/>
                </a:solidFill>
                <a:latin typeface="Ropa Sans" pitchFamily="2" charset="77"/>
              </a:rPr>
              <a:t>.si</a:t>
            </a:r>
            <a:r>
              <a:rPr lang="sl-SI" sz="1800" dirty="0">
                <a:latin typeface="Ropa Sans" pitchFamily="2" charset="77"/>
              </a:rPr>
              <a:t>.</a:t>
            </a:r>
          </a:p>
          <a:p>
            <a:pPr marL="368300" indent="-342900"/>
            <a:r>
              <a:rPr lang="sl-SI" sz="20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e-naslov za večje število prejemnikov 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1800" dirty="0">
                <a:latin typeface="Ropa Sans" pitchFamily="2" charset="77"/>
              </a:rPr>
              <a:t>Ustvarite e-naslov in posredujte sporočilo vsem prejemnikom,</a:t>
            </a:r>
          </a:p>
          <a:p>
            <a:pPr marL="457200" lvl="1" indent="0">
              <a:buNone/>
            </a:pPr>
            <a:r>
              <a:rPr lang="sl-SI" sz="1800" dirty="0">
                <a:latin typeface="Ropa Sans" pitchFamily="2" charset="77"/>
              </a:rPr>
              <a:t>     ki so zbrani v </a:t>
            </a:r>
            <a:r>
              <a:rPr lang="sl-SI" sz="1800" b="1" dirty="0">
                <a:solidFill>
                  <a:schemeClr val="tx1"/>
                </a:solidFill>
                <a:latin typeface="Ropa Sans" pitchFamily="2" charset="77"/>
              </a:rPr>
              <a:t>Distribucijskem seznamu</a:t>
            </a:r>
            <a:r>
              <a:rPr lang="sl-SI" sz="1800" dirty="0">
                <a:latin typeface="Ropa Sans" pitchFamily="2" charset="77"/>
              </a:rPr>
              <a:t>.</a:t>
            </a:r>
          </a:p>
          <a:p>
            <a:pPr marL="368300" lvl="0" indent="-342900">
              <a:buSzTx/>
              <a:buFont typeface="Arial" panose="020B0604020202020204" pitchFamily="34" charset="0"/>
              <a:buChar char="•"/>
            </a:pPr>
            <a:r>
              <a:rPr lang="sl-SI" sz="21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Spletne učilnice </a:t>
            </a:r>
            <a:r>
              <a:rPr lang="sl-SI" sz="2100" b="1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Moodle</a:t>
            </a:r>
            <a:r>
              <a:rPr lang="sl-SI" sz="2200" b="1" dirty="0">
                <a:solidFill>
                  <a:srgbClr val="F15922"/>
                </a:solidFill>
                <a:latin typeface="Chakra Petch" pitchFamily="2" charset="-34"/>
                <a:ea typeface="+mn-ea"/>
                <a:cs typeface="Chakra Petch" pitchFamily="2" charset="-34"/>
              </a:rPr>
              <a:t> </a:t>
            </a:r>
          </a:p>
          <a:p>
            <a:pPr lvl="1">
              <a:buSzTx/>
              <a:buFont typeface="Arial" panose="020B0604020202020204" pitchFamily="34" charset="0"/>
              <a:buChar char="•"/>
            </a:pPr>
            <a:r>
              <a:rPr lang="sl-SI" sz="1900" b="1" dirty="0">
                <a:solidFill>
                  <a:schemeClr val="tx1"/>
                </a:solidFill>
                <a:latin typeface="Ropa Sans" pitchFamily="2" charset="77"/>
                <a:ea typeface="+mn-ea"/>
                <a:cs typeface="+mn-cs"/>
              </a:rPr>
              <a:t>Arnes Učilnice </a:t>
            </a:r>
            <a:r>
              <a:rPr lang="sl-SI" sz="1900" dirty="0">
                <a:solidFill>
                  <a:prstClr val="black"/>
                </a:solidFill>
                <a:latin typeface="Ropa Sans" pitchFamily="2" charset="77"/>
                <a:ea typeface="+mn-ea"/>
                <a:cs typeface="+mn-cs"/>
              </a:rPr>
              <a:t>– velik sistem (pretežno šole) </a:t>
            </a:r>
          </a:p>
          <a:p>
            <a:pPr lvl="2">
              <a:buSzTx/>
              <a:buFont typeface="Arial" panose="020B0604020202020204" pitchFamily="34" charset="0"/>
              <a:buChar char="•"/>
            </a:pPr>
            <a:r>
              <a:rPr lang="sl-SI" sz="1600" dirty="0">
                <a:solidFill>
                  <a:prstClr val="black"/>
                </a:solidFill>
                <a:latin typeface="Ropa Sans" pitchFamily="2" charset="77"/>
                <a:ea typeface="+mn-ea"/>
                <a:cs typeface="+mn-cs"/>
              </a:rPr>
              <a:t>vtičniki se dograjujejo postopoma (H5P, DPV).</a:t>
            </a:r>
          </a:p>
          <a:p>
            <a:pPr lvl="2">
              <a:buSzTx/>
              <a:buFont typeface="Arial" panose="020B0604020202020204" pitchFamily="34" charset="0"/>
              <a:buChar char="•"/>
            </a:pPr>
            <a:r>
              <a:rPr lang="sl-SI" sz="1600" dirty="0">
                <a:solidFill>
                  <a:prstClr val="black"/>
                </a:solidFill>
                <a:latin typeface="Ropa Sans" pitchFamily="2" charset="77"/>
                <a:ea typeface="+mn-ea"/>
                <a:cs typeface="+mn-cs"/>
              </a:rPr>
              <a:t>integracija z ostalimi storitvami</a:t>
            </a:r>
          </a:p>
          <a:p>
            <a:pPr marL="457200" lvl="1" indent="0">
              <a:buNone/>
            </a:pPr>
            <a:endParaRPr lang="sl-SI" sz="1800" dirty="0">
              <a:latin typeface="Ropa Sans" pitchFamily="2" charset="77"/>
            </a:endParaRPr>
          </a:p>
          <a:p>
            <a:pPr marL="457200" lvl="1" indent="0">
              <a:buNone/>
            </a:pPr>
            <a:endParaRPr lang="sl-SI" sz="1800" dirty="0">
              <a:latin typeface="Ropa Sans" pitchFamily="2" charset="77"/>
            </a:endParaRPr>
          </a:p>
          <a:p>
            <a:pPr marL="457200" lvl="1" indent="0">
              <a:buNone/>
            </a:pPr>
            <a:endParaRPr lang="sl-SI" sz="2800" dirty="0">
              <a:latin typeface="Rop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00439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4EFC-8CB0-D430-256B-C9FC978D4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15922"/>
                </a:solidFill>
                <a:latin typeface="Chakra Petch" pitchFamily="2" charset="-34"/>
                <a:cs typeface="Chakra Petch" pitchFamily="2" charset="-34"/>
              </a:rPr>
              <a:t>Storitve GÉANT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ABE65-345A-7DE3-E625-7CE8803BF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77500" lnSpcReduction="20000"/>
          </a:bodyPr>
          <a:lstStyle/>
          <a:p>
            <a:pPr marL="368300" indent="-342900">
              <a:buChar char="•"/>
            </a:pPr>
            <a:r>
              <a:rPr lang="sl-SI" sz="3200" b="1" dirty="0">
                <a:solidFill>
                  <a:srgbClr val="F15922"/>
                </a:solidFill>
                <a:latin typeface="Chakra Petch" pitchFamily="2" charset="-34"/>
                <a:cs typeface="Chakra Petch" pitchFamily="2" charset="-34"/>
              </a:rPr>
              <a:t>Trusted Certificate Service</a:t>
            </a:r>
          </a:p>
          <a:p>
            <a:pPr lvl="1" algn="l">
              <a:buChar char="•"/>
            </a:pPr>
            <a:r>
              <a:rPr lang="sl-SI" sz="2800" dirty="0">
                <a:latin typeface="Ropa Sans" pitchFamily="2" charset="77"/>
              </a:rPr>
              <a:t>Overjena digitalna strežniška potrdila – preko pooblaščene osebe </a:t>
            </a:r>
          </a:p>
          <a:p>
            <a:pPr lvl="1" algn="l">
              <a:buChar char="•"/>
            </a:pPr>
            <a:r>
              <a:rPr lang="sl-SI" sz="2800" dirty="0">
                <a:latin typeface="Ropa Sans" pitchFamily="2" charset="77"/>
              </a:rPr>
              <a:t>Osebni certifikati (za varno e-pošto)</a:t>
            </a:r>
          </a:p>
          <a:p>
            <a:pPr lvl="1" algn="l">
              <a:buChar char="•"/>
            </a:pPr>
            <a:r>
              <a:rPr lang="sl-SI" sz="2800" dirty="0">
                <a:latin typeface="Ropa Sans" pitchFamily="2" charset="77"/>
              </a:rPr>
              <a:t>Code signing certifikati</a:t>
            </a:r>
          </a:p>
          <a:p>
            <a:pPr marL="368300" indent="-342900">
              <a:buChar char="•"/>
            </a:pPr>
            <a:r>
              <a:rPr lang="sl-SI" sz="3200" b="1" dirty="0">
                <a:solidFill>
                  <a:srgbClr val="E65A00"/>
                </a:solidFill>
                <a:latin typeface="Chakra Petch" pitchFamily="2" charset="-34"/>
                <a:cs typeface="Chakra Petch" pitchFamily="2" charset="-34"/>
              </a:rPr>
              <a:t>OCRE (Open Clouds for Research Environments)</a:t>
            </a:r>
          </a:p>
          <a:p>
            <a:pPr lvl="1" algn="l">
              <a:buChar char="•"/>
            </a:pPr>
            <a:r>
              <a:rPr lang="sl-SI" sz="2800" dirty="0">
                <a:latin typeface="Ropa Sans" pitchFamily="2" charset="77"/>
              </a:rPr>
              <a:t>Popusti, poenostavljeno naročanje, prilagoditev raziskovalnemu prostoru (AAI) ...</a:t>
            </a:r>
          </a:p>
          <a:p>
            <a:pPr lvl="1" algn="l">
              <a:buChar char="•"/>
            </a:pPr>
            <a:r>
              <a:rPr lang="sl-SI" sz="2800" dirty="0">
                <a:latin typeface="Ropa Sans" pitchFamily="2" charset="77"/>
              </a:rPr>
              <a:t>Globalni in lokalni ponudniki oblačnih storitev  ...</a:t>
            </a:r>
          </a:p>
          <a:p>
            <a:pPr marL="457200" lvl="1" indent="0" algn="l">
              <a:buNone/>
            </a:pPr>
            <a:r>
              <a:rPr lang="sl-SI" sz="1800" dirty="0">
                <a:latin typeface="Ropa Sans" pitchFamily="2" charset="77"/>
              </a:rPr>
              <a:t>	</a:t>
            </a:r>
            <a:r>
              <a:rPr lang="sl-SI" sz="1400" u="sng" dirty="0">
                <a:latin typeface="Ropa Sans" pitchFamily="2" charset="77"/>
              </a:rPr>
              <a:t>https://clouds.geant.org/geant-cloud-catalogue/geant-cloud-catalogue-ocre/</a:t>
            </a:r>
          </a:p>
          <a:p>
            <a:pPr marL="368300" indent="-342900">
              <a:buChar char="•"/>
            </a:pPr>
            <a:r>
              <a:rPr lang="sl-SI" sz="3200" b="1" dirty="0">
                <a:solidFill>
                  <a:srgbClr val="F15922"/>
                </a:solidFill>
                <a:latin typeface="Chakra Petch" pitchFamily="2" charset="-34"/>
                <a:cs typeface="Chakra Petch" pitchFamily="2" charset="-34"/>
              </a:rPr>
              <a:t>events.geant.org </a:t>
            </a:r>
          </a:p>
          <a:p>
            <a:pPr lvl="1" algn="l">
              <a:buChar char="•"/>
            </a:pPr>
            <a:r>
              <a:rPr lang="sl-SI" sz="2800" dirty="0">
                <a:latin typeface="Ropa Sans" pitchFamily="2" charset="77"/>
              </a:rPr>
              <a:t>Indico sistem za upravljanje dogodkov:</a:t>
            </a:r>
          </a:p>
          <a:p>
            <a:pPr lvl="2"/>
            <a:r>
              <a:rPr lang="sl-SI" sz="2400" dirty="0">
                <a:latin typeface="Ropa Sans" pitchFamily="2" charset="77"/>
              </a:rPr>
              <a:t>koledar dogodkov, zanimivih za skupnost</a:t>
            </a:r>
          </a:p>
          <a:p>
            <a:pPr marL="914400" lvl="2" indent="0">
              <a:buNone/>
            </a:pPr>
            <a:r>
              <a:rPr lang="sl-SI" sz="2400" dirty="0">
                <a:latin typeface="Ropa Sans" pitchFamily="2" charset="77"/>
              </a:rPr>
              <a:t>	(nekateri povsem odprti),</a:t>
            </a:r>
          </a:p>
          <a:p>
            <a:pPr lvl="2"/>
            <a:r>
              <a:rPr lang="sl-SI" sz="2400" dirty="0">
                <a:latin typeface="Ropa Sans" pitchFamily="2" charset="77"/>
              </a:rPr>
              <a:t>upravljanje lastnega dogodka</a:t>
            </a:r>
          </a:p>
          <a:p>
            <a:pPr marL="914400" lvl="2" indent="0">
              <a:buNone/>
            </a:pPr>
            <a:r>
              <a:rPr lang="sl-SI" sz="2400" dirty="0">
                <a:latin typeface="Ropa Sans" pitchFamily="2" charset="77"/>
              </a:rPr>
              <a:t>	(z digitalno identiteto).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2607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6886</TotalTime>
  <Words>1877</Words>
  <Application>Microsoft Office PowerPoint</Application>
  <PresentationFormat>Širokozaslonsko</PresentationFormat>
  <Paragraphs>305</Paragraphs>
  <Slides>29</Slides>
  <Notes>1</Notes>
  <HiddenSlides>1</HiddenSlides>
  <MMClips>0</MMClips>
  <ScaleCrop>false</ScaleCrop>
  <HeadingPairs>
    <vt:vector size="6" baseType="variant">
      <vt:variant>
        <vt:lpstr>Uporabljene pisave</vt:lpstr>
      </vt:variant>
      <vt:variant>
        <vt:i4>9</vt:i4>
      </vt:variant>
      <vt:variant>
        <vt:lpstr>Tema</vt:lpstr>
      </vt:variant>
      <vt:variant>
        <vt:i4>3</vt:i4>
      </vt:variant>
      <vt:variant>
        <vt:lpstr>Naslovi diapozitivov</vt:lpstr>
      </vt:variant>
      <vt:variant>
        <vt:i4>29</vt:i4>
      </vt:variant>
    </vt:vector>
  </HeadingPairs>
  <TitlesOfParts>
    <vt:vector size="41" baseType="lpstr">
      <vt:lpstr>.Hiragino Kaku Gothic Interface W3</vt:lpstr>
      <vt:lpstr>Arial</vt:lpstr>
      <vt:lpstr>Calibri</vt:lpstr>
      <vt:lpstr>Calibri Light</vt:lpstr>
      <vt:lpstr>Chakra Petch</vt:lpstr>
      <vt:lpstr>Palatino Linotype</vt:lpstr>
      <vt:lpstr>Ropa Sans</vt:lpstr>
      <vt:lpstr>Source Sans Pro</vt:lpstr>
      <vt:lpstr>Trebuchet MS</vt:lpstr>
      <vt:lpstr>Office Theme</vt:lpstr>
      <vt:lpstr>Officeova tema</vt:lpstr>
      <vt:lpstr>1_Officeova tema</vt:lpstr>
      <vt:lpstr>E-infrastruktura za znanost in superračunalniško omrežje</vt:lpstr>
      <vt:lpstr>Arnes – Akademska in raziskovalna mreža Slovenije</vt:lpstr>
      <vt:lpstr>E-infrastruktura za odprto znanost</vt:lpstr>
      <vt:lpstr>Veliko podatkov - debele žice</vt:lpstr>
      <vt:lpstr>Gostovanje infrastrukture</vt:lpstr>
      <vt:lpstr>Upravljanje storitev</vt:lpstr>
      <vt:lpstr>Storitve Arnesa</vt:lpstr>
      <vt:lpstr>Storitve Arnesa</vt:lpstr>
      <vt:lpstr>Storitve GÉANT</vt:lpstr>
      <vt:lpstr>Izgradnja novih Arnesovih podatkovnih centrov</vt:lpstr>
      <vt:lpstr>Koncentracija opreme, storitev, podatkov in računske moči</vt:lpstr>
      <vt:lpstr>Razvoj: potrebe? Računamo na vas!</vt:lpstr>
      <vt:lpstr>Pridružite se nam na Mreži znanja 3.-5. 12., Ljubljana, Mons</vt:lpstr>
      <vt:lpstr>OD PODATKOV DO REZULTATOV S POMOČJO SUPERRAČUNALNIKA</vt:lpstr>
      <vt:lpstr>Podatki</vt:lpstr>
      <vt:lpstr>Obdelava podatkov</vt:lpstr>
      <vt:lpstr>Zakaj superračunalniki?</vt:lpstr>
      <vt:lpstr>Kje so superračunalniki?</vt:lpstr>
      <vt:lpstr>Superračunalniki</vt:lpstr>
      <vt:lpstr>Kakšen računalnik je  "exascale" računalnik?</vt:lpstr>
      <vt:lpstr>EuroHPC Vega</vt:lpstr>
      <vt:lpstr>Kdo lahko uporablja superračunalnike?</vt:lpstr>
      <vt:lpstr>Nacionalni kompetenčni center za superračunalništvo SLING (NCC Slovenija)</vt:lpstr>
      <vt:lpstr>NCC Slovenija</vt:lpstr>
      <vt:lpstr>NCC Slovenija</vt:lpstr>
      <vt:lpstr>Še več informacij in podpora</vt:lpstr>
      <vt:lpstr>Hvala!</vt:lpstr>
      <vt:lpstr>Pridružite se nam na Arnesovem vseslovenskem hackathonu …</vt:lpstr>
      <vt:lpstr>Pridružite se nam na Arnesovem vseslovenskem hackathonu 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Pedagoško-raziskovalna konferenca</dc:title>
  <dc:creator>Marko Drobnjak</dc:creator>
  <cp:lastModifiedBy>Zala</cp:lastModifiedBy>
  <cp:revision>54</cp:revision>
  <dcterms:created xsi:type="dcterms:W3CDTF">2023-05-31T13:02:01Z</dcterms:created>
  <dcterms:modified xsi:type="dcterms:W3CDTF">2025-01-21T13:25:01Z</dcterms:modified>
</cp:coreProperties>
</file>