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9" r:id="rId4"/>
    <p:sldId id="260" r:id="rId5"/>
    <p:sldId id="261" r:id="rId6"/>
    <p:sldId id="262" r:id="rId7"/>
    <p:sldId id="263" r:id="rId8"/>
    <p:sldId id="277" r:id="rId9"/>
    <p:sldId id="278" r:id="rId10"/>
    <p:sldId id="265" r:id="rId11"/>
    <p:sldId id="266" r:id="rId12"/>
    <p:sldId id="267" r:id="rId13"/>
    <p:sldId id="268" r:id="rId14"/>
    <p:sldId id="269" r:id="rId15"/>
    <p:sldId id="270" r:id="rId16"/>
    <p:sldId id="271" r:id="rId17"/>
    <p:sldId id="279" r:id="rId18"/>
    <p:sldId id="280" r:id="rId19"/>
    <p:sldId id="272" r:id="rId20"/>
    <p:sldId id="273" r:id="rId21"/>
    <p:sldId id="282" r:id="rId22"/>
    <p:sldId id="283" r:id="rId23"/>
    <p:sldId id="274" r:id="rId24"/>
    <p:sldId id="275" r:id="rId25"/>
    <p:sldId id="281" r:id="rId26"/>
    <p:sldId id="284" r:id="rId27"/>
  </p:sldIdLst>
  <p:sldSz cx="12192000" cy="6858000"/>
  <p:notesSz cx="6797675" cy="9926638"/>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A45E"/>
    <a:srgbClr val="F58220"/>
    <a:srgbClr val="EDD731"/>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rednji slog 2 – poudarek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80" autoAdjust="0"/>
    <p:restoredTop sz="94660"/>
  </p:normalViewPr>
  <p:slideViewPr>
    <p:cSldViewPr snapToGrid="0">
      <p:cViewPr varScale="1">
        <p:scale>
          <a:sx n="102" d="100"/>
          <a:sy n="102" d="100"/>
        </p:scale>
        <p:origin x="138" y="174"/>
      </p:cViewPr>
      <p:guideLst/>
    </p:cSldViewPr>
  </p:slideViewPr>
  <p:notesTextViewPr>
    <p:cViewPr>
      <p:scale>
        <a:sx n="1" d="1"/>
        <a:sy n="1" d="1"/>
      </p:scale>
      <p:origin x="0" y="0"/>
    </p:cViewPr>
  </p:notesTextViewPr>
  <p:notesViewPr>
    <p:cSldViewPr snapToGrid="0">
      <p:cViewPr varScale="1">
        <p:scale>
          <a:sx n="84" d="100"/>
          <a:sy n="84" d="100"/>
        </p:scale>
        <p:origin x="319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Označba mesta datum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4E68089-173B-4B90-A889-7C5DF5108C73}" type="datetimeFigureOut">
              <a:rPr lang="en-US" smtClean="0"/>
              <a:t>3/5/2021</a:t>
            </a:fld>
            <a:endParaRPr lang="en-US"/>
          </a:p>
        </p:txBody>
      </p:sp>
      <p:sp>
        <p:nvSpPr>
          <p:cNvPr id="4" name="Označba mesta stranske slik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Označba mesta opomb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6" name="Označba mesta no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Označba mesta številke diapoz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04BD4F6-069E-4376-9790-AB756148B1F6}" type="slidenum">
              <a:rPr lang="en-US" smtClean="0"/>
              <a:t>‹#›</a:t>
            </a:fld>
            <a:endParaRPr lang="en-US"/>
          </a:p>
        </p:txBody>
      </p:sp>
    </p:spTree>
    <p:extLst>
      <p:ext uri="{BB962C8B-B14F-4D97-AF65-F5344CB8AC3E}">
        <p14:creationId xmlns:p14="http://schemas.microsoft.com/office/powerpoint/2010/main" val="2648285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en-US"/>
          </a:p>
        </p:txBody>
      </p:sp>
      <p:sp>
        <p:nvSpPr>
          <p:cNvPr id="4" name="Označba mesta številke diapozitiva 3"/>
          <p:cNvSpPr>
            <a:spLocks noGrp="1"/>
          </p:cNvSpPr>
          <p:nvPr>
            <p:ph type="sldNum" sz="quarter" idx="10"/>
          </p:nvPr>
        </p:nvSpPr>
        <p:spPr/>
        <p:txBody>
          <a:bodyPr/>
          <a:lstStyle/>
          <a:p>
            <a:fld id="{804BD4F6-069E-4376-9790-AB756148B1F6}" type="slidenum">
              <a:rPr lang="en-US" smtClean="0"/>
              <a:t>1</a:t>
            </a:fld>
            <a:endParaRPr lang="en-US"/>
          </a:p>
        </p:txBody>
      </p:sp>
    </p:spTree>
    <p:extLst>
      <p:ext uri="{BB962C8B-B14F-4D97-AF65-F5344CB8AC3E}">
        <p14:creationId xmlns:p14="http://schemas.microsoft.com/office/powerpoint/2010/main" val="688453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en-US" dirty="0"/>
          </a:p>
        </p:txBody>
      </p:sp>
      <p:sp>
        <p:nvSpPr>
          <p:cNvPr id="4" name="Označba mesta številke diapozitiva 3"/>
          <p:cNvSpPr>
            <a:spLocks noGrp="1"/>
          </p:cNvSpPr>
          <p:nvPr>
            <p:ph type="sldNum" sz="quarter" idx="10"/>
          </p:nvPr>
        </p:nvSpPr>
        <p:spPr/>
        <p:txBody>
          <a:bodyPr/>
          <a:lstStyle/>
          <a:p>
            <a:fld id="{804BD4F6-069E-4376-9790-AB756148B1F6}" type="slidenum">
              <a:rPr lang="en-US" smtClean="0"/>
              <a:t>10</a:t>
            </a:fld>
            <a:endParaRPr lang="en-US"/>
          </a:p>
        </p:txBody>
      </p:sp>
    </p:spTree>
    <p:extLst>
      <p:ext uri="{BB962C8B-B14F-4D97-AF65-F5344CB8AC3E}">
        <p14:creationId xmlns:p14="http://schemas.microsoft.com/office/powerpoint/2010/main" val="2556442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en-US"/>
          </a:p>
        </p:txBody>
      </p:sp>
      <p:sp>
        <p:nvSpPr>
          <p:cNvPr id="4" name="Označba mesta številke diapozitiva 3"/>
          <p:cNvSpPr>
            <a:spLocks noGrp="1"/>
          </p:cNvSpPr>
          <p:nvPr>
            <p:ph type="sldNum" sz="quarter" idx="10"/>
          </p:nvPr>
        </p:nvSpPr>
        <p:spPr/>
        <p:txBody>
          <a:bodyPr/>
          <a:lstStyle/>
          <a:p>
            <a:fld id="{804BD4F6-069E-4376-9790-AB756148B1F6}" type="slidenum">
              <a:rPr lang="en-US" smtClean="0"/>
              <a:t>11</a:t>
            </a:fld>
            <a:endParaRPr lang="en-US"/>
          </a:p>
        </p:txBody>
      </p:sp>
    </p:spTree>
    <p:extLst>
      <p:ext uri="{BB962C8B-B14F-4D97-AF65-F5344CB8AC3E}">
        <p14:creationId xmlns:p14="http://schemas.microsoft.com/office/powerpoint/2010/main" val="2937437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en-US"/>
          </a:p>
        </p:txBody>
      </p:sp>
      <p:sp>
        <p:nvSpPr>
          <p:cNvPr id="4" name="Označba mesta številke diapozitiva 3"/>
          <p:cNvSpPr>
            <a:spLocks noGrp="1"/>
          </p:cNvSpPr>
          <p:nvPr>
            <p:ph type="sldNum" sz="quarter" idx="10"/>
          </p:nvPr>
        </p:nvSpPr>
        <p:spPr/>
        <p:txBody>
          <a:bodyPr/>
          <a:lstStyle/>
          <a:p>
            <a:fld id="{804BD4F6-069E-4376-9790-AB756148B1F6}" type="slidenum">
              <a:rPr lang="en-US" smtClean="0"/>
              <a:t>12</a:t>
            </a:fld>
            <a:endParaRPr lang="en-US"/>
          </a:p>
        </p:txBody>
      </p:sp>
    </p:spTree>
    <p:extLst>
      <p:ext uri="{BB962C8B-B14F-4D97-AF65-F5344CB8AC3E}">
        <p14:creationId xmlns:p14="http://schemas.microsoft.com/office/powerpoint/2010/main" val="1752668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en-US"/>
          </a:p>
        </p:txBody>
      </p:sp>
      <p:sp>
        <p:nvSpPr>
          <p:cNvPr id="4" name="Označba mesta številke diapozitiva 3"/>
          <p:cNvSpPr>
            <a:spLocks noGrp="1"/>
          </p:cNvSpPr>
          <p:nvPr>
            <p:ph type="sldNum" sz="quarter" idx="10"/>
          </p:nvPr>
        </p:nvSpPr>
        <p:spPr/>
        <p:txBody>
          <a:bodyPr/>
          <a:lstStyle/>
          <a:p>
            <a:fld id="{804BD4F6-069E-4376-9790-AB756148B1F6}" type="slidenum">
              <a:rPr lang="en-US" smtClean="0"/>
              <a:t>13</a:t>
            </a:fld>
            <a:endParaRPr lang="en-US"/>
          </a:p>
        </p:txBody>
      </p:sp>
    </p:spTree>
    <p:extLst>
      <p:ext uri="{BB962C8B-B14F-4D97-AF65-F5344CB8AC3E}">
        <p14:creationId xmlns:p14="http://schemas.microsoft.com/office/powerpoint/2010/main" val="29627096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en-US"/>
          </a:p>
        </p:txBody>
      </p:sp>
      <p:sp>
        <p:nvSpPr>
          <p:cNvPr id="4" name="Označba mesta številke diapozitiva 3"/>
          <p:cNvSpPr>
            <a:spLocks noGrp="1"/>
          </p:cNvSpPr>
          <p:nvPr>
            <p:ph type="sldNum" sz="quarter" idx="10"/>
          </p:nvPr>
        </p:nvSpPr>
        <p:spPr/>
        <p:txBody>
          <a:bodyPr/>
          <a:lstStyle/>
          <a:p>
            <a:fld id="{804BD4F6-069E-4376-9790-AB756148B1F6}" type="slidenum">
              <a:rPr lang="en-US" smtClean="0"/>
              <a:t>14</a:t>
            </a:fld>
            <a:endParaRPr lang="en-US"/>
          </a:p>
        </p:txBody>
      </p:sp>
    </p:spTree>
    <p:extLst>
      <p:ext uri="{BB962C8B-B14F-4D97-AF65-F5344CB8AC3E}">
        <p14:creationId xmlns:p14="http://schemas.microsoft.com/office/powerpoint/2010/main" val="22642255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err="1" smtClean="0"/>
              <a:t>Infografika</a:t>
            </a:r>
            <a:r>
              <a:rPr lang="sl-SI" baseline="0" dirty="0" smtClean="0"/>
              <a:t> nazorno prikazuje korake pri uporabi RRS - „naloge“ financerja-avtorja-založnika pri uporabi RRS strategije </a:t>
            </a:r>
            <a:endParaRPr lang="en-US" dirty="0"/>
          </a:p>
        </p:txBody>
      </p:sp>
      <p:sp>
        <p:nvSpPr>
          <p:cNvPr id="4" name="Označba mesta številke diapozitiva 3"/>
          <p:cNvSpPr>
            <a:spLocks noGrp="1"/>
          </p:cNvSpPr>
          <p:nvPr>
            <p:ph type="sldNum" sz="quarter" idx="10"/>
          </p:nvPr>
        </p:nvSpPr>
        <p:spPr/>
        <p:txBody>
          <a:bodyPr/>
          <a:lstStyle/>
          <a:p>
            <a:fld id="{804BD4F6-069E-4376-9790-AB756148B1F6}" type="slidenum">
              <a:rPr lang="en-US" smtClean="0"/>
              <a:t>15</a:t>
            </a:fld>
            <a:endParaRPr lang="en-US"/>
          </a:p>
        </p:txBody>
      </p:sp>
    </p:spTree>
    <p:extLst>
      <p:ext uri="{BB962C8B-B14F-4D97-AF65-F5344CB8AC3E}">
        <p14:creationId xmlns:p14="http://schemas.microsoft.com/office/powerpoint/2010/main" val="311963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en-US" dirty="0"/>
          </a:p>
        </p:txBody>
      </p:sp>
      <p:sp>
        <p:nvSpPr>
          <p:cNvPr id="4" name="Označba mesta številke diapozitiva 3"/>
          <p:cNvSpPr>
            <a:spLocks noGrp="1"/>
          </p:cNvSpPr>
          <p:nvPr>
            <p:ph type="sldNum" sz="quarter" idx="10"/>
          </p:nvPr>
        </p:nvSpPr>
        <p:spPr/>
        <p:txBody>
          <a:bodyPr/>
          <a:lstStyle/>
          <a:p>
            <a:fld id="{804BD4F6-069E-4376-9790-AB756148B1F6}" type="slidenum">
              <a:rPr lang="en-US" smtClean="0"/>
              <a:t>16</a:t>
            </a:fld>
            <a:endParaRPr lang="en-US"/>
          </a:p>
        </p:txBody>
      </p:sp>
    </p:spTree>
    <p:extLst>
      <p:ext uri="{BB962C8B-B14F-4D97-AF65-F5344CB8AC3E}">
        <p14:creationId xmlns:p14="http://schemas.microsoft.com/office/powerpoint/2010/main" val="10266379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en-US" dirty="0"/>
          </a:p>
        </p:txBody>
      </p:sp>
      <p:sp>
        <p:nvSpPr>
          <p:cNvPr id="4" name="Označba mesta številke diapozitiva 3"/>
          <p:cNvSpPr>
            <a:spLocks noGrp="1"/>
          </p:cNvSpPr>
          <p:nvPr>
            <p:ph type="sldNum" sz="quarter" idx="10"/>
          </p:nvPr>
        </p:nvSpPr>
        <p:spPr/>
        <p:txBody>
          <a:bodyPr/>
          <a:lstStyle/>
          <a:p>
            <a:fld id="{804BD4F6-069E-4376-9790-AB756148B1F6}" type="slidenum">
              <a:rPr lang="en-US" smtClean="0"/>
              <a:t>17</a:t>
            </a:fld>
            <a:endParaRPr lang="en-US"/>
          </a:p>
        </p:txBody>
      </p:sp>
    </p:spTree>
    <p:extLst>
      <p:ext uri="{BB962C8B-B14F-4D97-AF65-F5344CB8AC3E}">
        <p14:creationId xmlns:p14="http://schemas.microsoft.com/office/powerpoint/2010/main" val="2254130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en-US"/>
          </a:p>
        </p:txBody>
      </p:sp>
      <p:sp>
        <p:nvSpPr>
          <p:cNvPr id="4" name="Označba mesta številke diapozitiva 3"/>
          <p:cNvSpPr>
            <a:spLocks noGrp="1"/>
          </p:cNvSpPr>
          <p:nvPr>
            <p:ph type="sldNum" sz="quarter" idx="10"/>
          </p:nvPr>
        </p:nvSpPr>
        <p:spPr/>
        <p:txBody>
          <a:bodyPr/>
          <a:lstStyle/>
          <a:p>
            <a:fld id="{804BD4F6-069E-4376-9790-AB756148B1F6}" type="slidenum">
              <a:rPr lang="en-US" smtClean="0"/>
              <a:t>18</a:t>
            </a:fld>
            <a:endParaRPr lang="en-US"/>
          </a:p>
        </p:txBody>
      </p:sp>
    </p:spTree>
    <p:extLst>
      <p:ext uri="{BB962C8B-B14F-4D97-AF65-F5344CB8AC3E}">
        <p14:creationId xmlns:p14="http://schemas.microsoft.com/office/powerpoint/2010/main" val="27736840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en-US" dirty="0"/>
          </a:p>
        </p:txBody>
      </p:sp>
      <p:sp>
        <p:nvSpPr>
          <p:cNvPr id="4" name="Označba mesta številke diapozitiva 3"/>
          <p:cNvSpPr>
            <a:spLocks noGrp="1"/>
          </p:cNvSpPr>
          <p:nvPr>
            <p:ph type="sldNum" sz="quarter" idx="10"/>
          </p:nvPr>
        </p:nvSpPr>
        <p:spPr/>
        <p:txBody>
          <a:bodyPr/>
          <a:lstStyle/>
          <a:p>
            <a:fld id="{804BD4F6-069E-4376-9790-AB756148B1F6}" type="slidenum">
              <a:rPr lang="en-US" smtClean="0"/>
              <a:t>19</a:t>
            </a:fld>
            <a:endParaRPr lang="en-US"/>
          </a:p>
        </p:txBody>
      </p:sp>
    </p:spTree>
    <p:extLst>
      <p:ext uri="{BB962C8B-B14F-4D97-AF65-F5344CB8AC3E}">
        <p14:creationId xmlns:p14="http://schemas.microsoft.com/office/powerpoint/2010/main" val="1210517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en-US"/>
          </a:p>
        </p:txBody>
      </p:sp>
      <p:sp>
        <p:nvSpPr>
          <p:cNvPr id="4" name="Označba mesta številke diapozitiva 3"/>
          <p:cNvSpPr>
            <a:spLocks noGrp="1"/>
          </p:cNvSpPr>
          <p:nvPr>
            <p:ph type="sldNum" sz="quarter" idx="10"/>
          </p:nvPr>
        </p:nvSpPr>
        <p:spPr/>
        <p:txBody>
          <a:bodyPr/>
          <a:lstStyle/>
          <a:p>
            <a:fld id="{804BD4F6-069E-4376-9790-AB756148B1F6}" type="slidenum">
              <a:rPr lang="en-US" smtClean="0"/>
              <a:t>2</a:t>
            </a:fld>
            <a:endParaRPr lang="en-US"/>
          </a:p>
        </p:txBody>
      </p:sp>
    </p:spTree>
    <p:extLst>
      <p:ext uri="{BB962C8B-B14F-4D97-AF65-F5344CB8AC3E}">
        <p14:creationId xmlns:p14="http://schemas.microsoft.com/office/powerpoint/2010/main" val="5046482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en-US" b="0" cap="none" baseline="0" dirty="0"/>
          </a:p>
        </p:txBody>
      </p:sp>
      <p:sp>
        <p:nvSpPr>
          <p:cNvPr id="4" name="Označba mesta številke diapozitiva 3"/>
          <p:cNvSpPr>
            <a:spLocks noGrp="1"/>
          </p:cNvSpPr>
          <p:nvPr>
            <p:ph type="sldNum" sz="quarter" idx="10"/>
          </p:nvPr>
        </p:nvSpPr>
        <p:spPr/>
        <p:txBody>
          <a:bodyPr/>
          <a:lstStyle/>
          <a:p>
            <a:fld id="{804BD4F6-069E-4376-9790-AB756148B1F6}" type="slidenum">
              <a:rPr lang="en-US" smtClean="0"/>
              <a:t>20</a:t>
            </a:fld>
            <a:endParaRPr lang="en-US"/>
          </a:p>
        </p:txBody>
      </p:sp>
    </p:spTree>
    <p:extLst>
      <p:ext uri="{BB962C8B-B14F-4D97-AF65-F5344CB8AC3E}">
        <p14:creationId xmlns:p14="http://schemas.microsoft.com/office/powerpoint/2010/main" val="42372558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en-US" dirty="0"/>
          </a:p>
        </p:txBody>
      </p:sp>
      <p:sp>
        <p:nvSpPr>
          <p:cNvPr id="4" name="Označba mesta številke diapozitiva 3"/>
          <p:cNvSpPr>
            <a:spLocks noGrp="1"/>
          </p:cNvSpPr>
          <p:nvPr>
            <p:ph type="sldNum" sz="quarter" idx="10"/>
          </p:nvPr>
        </p:nvSpPr>
        <p:spPr/>
        <p:txBody>
          <a:bodyPr/>
          <a:lstStyle/>
          <a:p>
            <a:fld id="{804BD4F6-069E-4376-9790-AB756148B1F6}" type="slidenum">
              <a:rPr lang="en-US" smtClean="0"/>
              <a:t>21</a:t>
            </a:fld>
            <a:endParaRPr lang="en-US"/>
          </a:p>
        </p:txBody>
      </p:sp>
    </p:spTree>
    <p:extLst>
      <p:ext uri="{BB962C8B-B14F-4D97-AF65-F5344CB8AC3E}">
        <p14:creationId xmlns:p14="http://schemas.microsoft.com/office/powerpoint/2010/main" val="24007496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en-US" dirty="0"/>
          </a:p>
        </p:txBody>
      </p:sp>
      <p:sp>
        <p:nvSpPr>
          <p:cNvPr id="4" name="Označba mesta številke diapozitiva 3"/>
          <p:cNvSpPr>
            <a:spLocks noGrp="1"/>
          </p:cNvSpPr>
          <p:nvPr>
            <p:ph type="sldNum" sz="quarter" idx="10"/>
          </p:nvPr>
        </p:nvSpPr>
        <p:spPr/>
        <p:txBody>
          <a:bodyPr/>
          <a:lstStyle/>
          <a:p>
            <a:fld id="{804BD4F6-069E-4376-9790-AB756148B1F6}" type="slidenum">
              <a:rPr lang="en-US" smtClean="0"/>
              <a:t>22</a:t>
            </a:fld>
            <a:endParaRPr lang="en-US"/>
          </a:p>
        </p:txBody>
      </p:sp>
    </p:spTree>
    <p:extLst>
      <p:ext uri="{BB962C8B-B14F-4D97-AF65-F5344CB8AC3E}">
        <p14:creationId xmlns:p14="http://schemas.microsoft.com/office/powerpoint/2010/main" val="37807059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en-US" dirty="0"/>
          </a:p>
        </p:txBody>
      </p:sp>
      <p:sp>
        <p:nvSpPr>
          <p:cNvPr id="4" name="Označba mesta številke diapozitiva 3"/>
          <p:cNvSpPr>
            <a:spLocks noGrp="1"/>
          </p:cNvSpPr>
          <p:nvPr>
            <p:ph type="sldNum" sz="quarter" idx="10"/>
          </p:nvPr>
        </p:nvSpPr>
        <p:spPr/>
        <p:txBody>
          <a:bodyPr/>
          <a:lstStyle/>
          <a:p>
            <a:fld id="{804BD4F6-069E-4376-9790-AB756148B1F6}" type="slidenum">
              <a:rPr lang="en-US" smtClean="0"/>
              <a:t>23</a:t>
            </a:fld>
            <a:endParaRPr lang="en-US"/>
          </a:p>
        </p:txBody>
      </p:sp>
    </p:spTree>
    <p:extLst>
      <p:ext uri="{BB962C8B-B14F-4D97-AF65-F5344CB8AC3E}">
        <p14:creationId xmlns:p14="http://schemas.microsoft.com/office/powerpoint/2010/main" val="21227199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en-US" dirty="0"/>
          </a:p>
        </p:txBody>
      </p:sp>
      <p:sp>
        <p:nvSpPr>
          <p:cNvPr id="4" name="Označba mesta številke diapozitiva 3"/>
          <p:cNvSpPr>
            <a:spLocks noGrp="1"/>
          </p:cNvSpPr>
          <p:nvPr>
            <p:ph type="sldNum" sz="quarter" idx="10"/>
          </p:nvPr>
        </p:nvSpPr>
        <p:spPr/>
        <p:txBody>
          <a:bodyPr/>
          <a:lstStyle/>
          <a:p>
            <a:fld id="{804BD4F6-069E-4376-9790-AB756148B1F6}" type="slidenum">
              <a:rPr lang="en-US" smtClean="0"/>
              <a:t>24</a:t>
            </a:fld>
            <a:endParaRPr lang="en-US"/>
          </a:p>
        </p:txBody>
      </p:sp>
    </p:spTree>
    <p:extLst>
      <p:ext uri="{BB962C8B-B14F-4D97-AF65-F5344CB8AC3E}">
        <p14:creationId xmlns:p14="http://schemas.microsoft.com/office/powerpoint/2010/main" val="16720782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en-US"/>
          </a:p>
        </p:txBody>
      </p:sp>
      <p:sp>
        <p:nvSpPr>
          <p:cNvPr id="4" name="Označba mesta številke diapozitiva 3"/>
          <p:cNvSpPr>
            <a:spLocks noGrp="1"/>
          </p:cNvSpPr>
          <p:nvPr>
            <p:ph type="sldNum" sz="quarter" idx="10"/>
          </p:nvPr>
        </p:nvSpPr>
        <p:spPr/>
        <p:txBody>
          <a:bodyPr/>
          <a:lstStyle/>
          <a:p>
            <a:fld id="{804BD4F6-069E-4376-9790-AB756148B1F6}" type="slidenum">
              <a:rPr lang="en-US" smtClean="0"/>
              <a:t>25</a:t>
            </a:fld>
            <a:endParaRPr lang="en-US"/>
          </a:p>
        </p:txBody>
      </p:sp>
    </p:spTree>
    <p:extLst>
      <p:ext uri="{BB962C8B-B14F-4D97-AF65-F5344CB8AC3E}">
        <p14:creationId xmlns:p14="http://schemas.microsoft.com/office/powerpoint/2010/main" val="15322570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en-US"/>
          </a:p>
        </p:txBody>
      </p:sp>
      <p:sp>
        <p:nvSpPr>
          <p:cNvPr id="4" name="Označba mesta številke diapozitiva 3"/>
          <p:cNvSpPr>
            <a:spLocks noGrp="1"/>
          </p:cNvSpPr>
          <p:nvPr>
            <p:ph type="sldNum" sz="quarter" idx="10"/>
          </p:nvPr>
        </p:nvSpPr>
        <p:spPr/>
        <p:txBody>
          <a:bodyPr/>
          <a:lstStyle/>
          <a:p>
            <a:fld id="{804BD4F6-069E-4376-9790-AB756148B1F6}" type="slidenum">
              <a:rPr lang="en-US" smtClean="0"/>
              <a:t>26</a:t>
            </a:fld>
            <a:endParaRPr lang="en-US"/>
          </a:p>
        </p:txBody>
      </p:sp>
    </p:spTree>
    <p:extLst>
      <p:ext uri="{BB962C8B-B14F-4D97-AF65-F5344CB8AC3E}">
        <p14:creationId xmlns:p14="http://schemas.microsoft.com/office/powerpoint/2010/main" val="3935558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en-US" dirty="0"/>
          </a:p>
        </p:txBody>
      </p:sp>
      <p:sp>
        <p:nvSpPr>
          <p:cNvPr id="4" name="Označba mesta številke diapozitiva 3"/>
          <p:cNvSpPr>
            <a:spLocks noGrp="1"/>
          </p:cNvSpPr>
          <p:nvPr>
            <p:ph type="sldNum" sz="quarter" idx="10"/>
          </p:nvPr>
        </p:nvSpPr>
        <p:spPr/>
        <p:txBody>
          <a:bodyPr/>
          <a:lstStyle/>
          <a:p>
            <a:fld id="{804BD4F6-069E-4376-9790-AB756148B1F6}" type="slidenum">
              <a:rPr lang="en-US" smtClean="0"/>
              <a:t>3</a:t>
            </a:fld>
            <a:endParaRPr lang="en-US"/>
          </a:p>
        </p:txBody>
      </p:sp>
    </p:spTree>
    <p:extLst>
      <p:ext uri="{BB962C8B-B14F-4D97-AF65-F5344CB8AC3E}">
        <p14:creationId xmlns:p14="http://schemas.microsoft.com/office/powerpoint/2010/main" val="437189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en-US" dirty="0"/>
          </a:p>
        </p:txBody>
      </p:sp>
      <p:sp>
        <p:nvSpPr>
          <p:cNvPr id="4" name="Označba mesta številke diapozitiva 3"/>
          <p:cNvSpPr>
            <a:spLocks noGrp="1"/>
          </p:cNvSpPr>
          <p:nvPr>
            <p:ph type="sldNum" sz="quarter" idx="10"/>
          </p:nvPr>
        </p:nvSpPr>
        <p:spPr/>
        <p:txBody>
          <a:bodyPr/>
          <a:lstStyle/>
          <a:p>
            <a:fld id="{804BD4F6-069E-4376-9790-AB756148B1F6}" type="slidenum">
              <a:rPr lang="en-US" smtClean="0"/>
              <a:t>4</a:t>
            </a:fld>
            <a:endParaRPr lang="en-US"/>
          </a:p>
        </p:txBody>
      </p:sp>
    </p:spTree>
    <p:extLst>
      <p:ext uri="{BB962C8B-B14F-4D97-AF65-F5344CB8AC3E}">
        <p14:creationId xmlns:p14="http://schemas.microsoft.com/office/powerpoint/2010/main" val="1677884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en-US" dirty="0"/>
          </a:p>
        </p:txBody>
      </p:sp>
      <p:sp>
        <p:nvSpPr>
          <p:cNvPr id="4" name="Označba mesta številke diapozitiva 3"/>
          <p:cNvSpPr>
            <a:spLocks noGrp="1"/>
          </p:cNvSpPr>
          <p:nvPr>
            <p:ph type="sldNum" sz="quarter" idx="10"/>
          </p:nvPr>
        </p:nvSpPr>
        <p:spPr/>
        <p:txBody>
          <a:bodyPr/>
          <a:lstStyle/>
          <a:p>
            <a:fld id="{804BD4F6-069E-4376-9790-AB756148B1F6}" type="slidenum">
              <a:rPr lang="en-US" smtClean="0"/>
              <a:t>5</a:t>
            </a:fld>
            <a:endParaRPr lang="en-US"/>
          </a:p>
        </p:txBody>
      </p:sp>
    </p:spTree>
    <p:extLst>
      <p:ext uri="{BB962C8B-B14F-4D97-AF65-F5344CB8AC3E}">
        <p14:creationId xmlns:p14="http://schemas.microsoft.com/office/powerpoint/2010/main" val="3626911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rtl="0"/>
            <a:endParaRPr lang="sl-SI" sz="1200" b="0" i="0" u="none" strike="noStrike" kern="1200" baseline="0" dirty="0" smtClean="0">
              <a:solidFill>
                <a:schemeClr val="tx1"/>
              </a:solidFill>
              <a:effectLst/>
              <a:latin typeface="+mn-lt"/>
              <a:ea typeface="+mn-ea"/>
              <a:cs typeface="+mn-cs"/>
            </a:endParaRPr>
          </a:p>
        </p:txBody>
      </p:sp>
      <p:sp>
        <p:nvSpPr>
          <p:cNvPr id="4" name="Označba mesta številke diapozitiva 3"/>
          <p:cNvSpPr>
            <a:spLocks noGrp="1"/>
          </p:cNvSpPr>
          <p:nvPr>
            <p:ph type="sldNum" sz="quarter" idx="10"/>
          </p:nvPr>
        </p:nvSpPr>
        <p:spPr/>
        <p:txBody>
          <a:bodyPr/>
          <a:lstStyle/>
          <a:p>
            <a:fld id="{804BD4F6-069E-4376-9790-AB756148B1F6}" type="slidenum">
              <a:rPr lang="en-US" smtClean="0"/>
              <a:t>6</a:t>
            </a:fld>
            <a:endParaRPr lang="en-US"/>
          </a:p>
        </p:txBody>
      </p:sp>
    </p:spTree>
    <p:extLst>
      <p:ext uri="{BB962C8B-B14F-4D97-AF65-F5344CB8AC3E}">
        <p14:creationId xmlns:p14="http://schemas.microsoft.com/office/powerpoint/2010/main" val="2348515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en-US" dirty="0"/>
          </a:p>
        </p:txBody>
      </p:sp>
      <p:sp>
        <p:nvSpPr>
          <p:cNvPr id="4" name="Označba mesta številke diapozitiva 3"/>
          <p:cNvSpPr>
            <a:spLocks noGrp="1"/>
          </p:cNvSpPr>
          <p:nvPr>
            <p:ph type="sldNum" sz="quarter" idx="10"/>
          </p:nvPr>
        </p:nvSpPr>
        <p:spPr/>
        <p:txBody>
          <a:bodyPr/>
          <a:lstStyle/>
          <a:p>
            <a:fld id="{804BD4F6-069E-4376-9790-AB756148B1F6}" type="slidenum">
              <a:rPr lang="en-US" smtClean="0"/>
              <a:t>7</a:t>
            </a:fld>
            <a:endParaRPr lang="en-US"/>
          </a:p>
        </p:txBody>
      </p:sp>
    </p:spTree>
    <p:extLst>
      <p:ext uri="{BB962C8B-B14F-4D97-AF65-F5344CB8AC3E}">
        <p14:creationId xmlns:p14="http://schemas.microsoft.com/office/powerpoint/2010/main" val="1762336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en-US" dirty="0"/>
          </a:p>
        </p:txBody>
      </p:sp>
      <p:sp>
        <p:nvSpPr>
          <p:cNvPr id="4" name="Označba mesta številke diapozitiva 3"/>
          <p:cNvSpPr>
            <a:spLocks noGrp="1"/>
          </p:cNvSpPr>
          <p:nvPr>
            <p:ph type="sldNum" sz="quarter" idx="10"/>
          </p:nvPr>
        </p:nvSpPr>
        <p:spPr/>
        <p:txBody>
          <a:bodyPr/>
          <a:lstStyle/>
          <a:p>
            <a:fld id="{804BD4F6-069E-4376-9790-AB756148B1F6}" type="slidenum">
              <a:rPr lang="en-US" smtClean="0"/>
              <a:t>8</a:t>
            </a:fld>
            <a:endParaRPr lang="en-US"/>
          </a:p>
        </p:txBody>
      </p:sp>
    </p:spTree>
    <p:extLst>
      <p:ext uri="{BB962C8B-B14F-4D97-AF65-F5344CB8AC3E}">
        <p14:creationId xmlns:p14="http://schemas.microsoft.com/office/powerpoint/2010/main" val="271428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en-US" dirty="0"/>
          </a:p>
        </p:txBody>
      </p:sp>
      <p:sp>
        <p:nvSpPr>
          <p:cNvPr id="4" name="Označba mesta številke diapozitiva 3"/>
          <p:cNvSpPr>
            <a:spLocks noGrp="1"/>
          </p:cNvSpPr>
          <p:nvPr>
            <p:ph type="sldNum" sz="quarter" idx="10"/>
          </p:nvPr>
        </p:nvSpPr>
        <p:spPr/>
        <p:txBody>
          <a:bodyPr/>
          <a:lstStyle/>
          <a:p>
            <a:fld id="{804BD4F6-069E-4376-9790-AB756148B1F6}" type="slidenum">
              <a:rPr lang="en-US" smtClean="0"/>
              <a:t>9</a:t>
            </a:fld>
            <a:endParaRPr lang="en-US"/>
          </a:p>
        </p:txBody>
      </p:sp>
    </p:spTree>
    <p:extLst>
      <p:ext uri="{BB962C8B-B14F-4D97-AF65-F5344CB8AC3E}">
        <p14:creationId xmlns:p14="http://schemas.microsoft.com/office/powerpoint/2010/main" val="940238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B93EB0F-1AFE-424D-BE04-7C8ECAD76AE5}"/>
              </a:ext>
            </a:extLst>
          </p:cNvPr>
          <p:cNvSpPr>
            <a:spLocks noGrp="1"/>
          </p:cNvSpPr>
          <p:nvPr>
            <p:ph type="ctrTitle"/>
          </p:nvPr>
        </p:nvSpPr>
        <p:spPr>
          <a:xfrm>
            <a:off x="1524000" y="1122363"/>
            <a:ext cx="9144000" cy="2387600"/>
          </a:xfrm>
        </p:spPr>
        <p:txBody>
          <a:bodyPr anchor="b"/>
          <a:lstStyle>
            <a:lvl1pPr algn="ctr">
              <a:defRPr sz="6000"/>
            </a:lvl1pPr>
          </a:lstStyle>
          <a:p>
            <a:r>
              <a:rPr lang="sl-SI"/>
              <a:t>Kliknite, če želite urediti slog naslova matrice</a:t>
            </a:r>
          </a:p>
        </p:txBody>
      </p:sp>
      <p:sp>
        <p:nvSpPr>
          <p:cNvPr id="3" name="Podnaslov 2">
            <a:extLst>
              <a:ext uri="{FF2B5EF4-FFF2-40B4-BE49-F238E27FC236}">
                <a16:creationId xmlns:a16="http://schemas.microsoft.com/office/drawing/2014/main" id="{C87AC22A-EA1A-4621-9C79-A5434036BB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p>
        </p:txBody>
      </p:sp>
      <p:sp>
        <p:nvSpPr>
          <p:cNvPr id="4" name="Označba mesta datuma 3">
            <a:extLst>
              <a:ext uri="{FF2B5EF4-FFF2-40B4-BE49-F238E27FC236}">
                <a16:creationId xmlns:a16="http://schemas.microsoft.com/office/drawing/2014/main" id="{253408EB-F594-4A18-831D-EA89BB5C4AE9}"/>
              </a:ext>
            </a:extLst>
          </p:cNvPr>
          <p:cNvSpPr>
            <a:spLocks noGrp="1"/>
          </p:cNvSpPr>
          <p:nvPr>
            <p:ph type="dt" sz="half" idx="10"/>
          </p:nvPr>
        </p:nvSpPr>
        <p:spPr/>
        <p:txBody>
          <a:bodyPr/>
          <a:lstStyle/>
          <a:p>
            <a:fld id="{78D49EE2-0A0F-4D39-A18B-04524C9FB0EB}" type="datetimeFigureOut">
              <a:rPr lang="sl-SI" smtClean="0"/>
              <a:t>5. 03. 2021</a:t>
            </a:fld>
            <a:endParaRPr lang="sl-SI"/>
          </a:p>
        </p:txBody>
      </p:sp>
      <p:sp>
        <p:nvSpPr>
          <p:cNvPr id="5" name="Označba mesta noge 4">
            <a:extLst>
              <a:ext uri="{FF2B5EF4-FFF2-40B4-BE49-F238E27FC236}">
                <a16:creationId xmlns:a16="http://schemas.microsoft.com/office/drawing/2014/main" id="{C2873847-89D3-494B-B7B8-E022176D4F10}"/>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E5F4D4FB-7183-4566-AAB7-E25AB94AC336}"/>
              </a:ext>
            </a:extLst>
          </p:cNvPr>
          <p:cNvSpPr>
            <a:spLocks noGrp="1"/>
          </p:cNvSpPr>
          <p:nvPr>
            <p:ph type="sldNum" sz="quarter" idx="12"/>
          </p:nvPr>
        </p:nvSpPr>
        <p:spPr/>
        <p:txBody>
          <a:bodyPr/>
          <a:lstStyle/>
          <a:p>
            <a:fld id="{3FB0C5DD-E30A-49DA-9EB1-462CD51C1456}" type="slidenum">
              <a:rPr lang="sl-SI" smtClean="0"/>
              <a:t>‹#›</a:t>
            </a:fld>
            <a:endParaRPr lang="sl-SI"/>
          </a:p>
        </p:txBody>
      </p:sp>
    </p:spTree>
    <p:extLst>
      <p:ext uri="{BB962C8B-B14F-4D97-AF65-F5344CB8AC3E}">
        <p14:creationId xmlns:p14="http://schemas.microsoft.com/office/powerpoint/2010/main" val="264227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BA306D2-93AD-4410-8160-35C0C1E2F2FB}"/>
              </a:ext>
            </a:extLst>
          </p:cNvPr>
          <p:cNvSpPr>
            <a:spLocks noGrp="1"/>
          </p:cNvSpPr>
          <p:nvPr>
            <p:ph type="title"/>
          </p:nvPr>
        </p:nvSpPr>
        <p:spPr/>
        <p:txBody>
          <a:bodyPr/>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5DC67833-B700-480D-8C52-A3FFCF7CCE8C}"/>
              </a:ext>
            </a:extLst>
          </p:cNvPr>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FCFA1641-57A3-4B2D-82A6-DCA463288444}"/>
              </a:ext>
            </a:extLst>
          </p:cNvPr>
          <p:cNvSpPr>
            <a:spLocks noGrp="1"/>
          </p:cNvSpPr>
          <p:nvPr>
            <p:ph type="dt" sz="half" idx="10"/>
          </p:nvPr>
        </p:nvSpPr>
        <p:spPr/>
        <p:txBody>
          <a:bodyPr/>
          <a:lstStyle/>
          <a:p>
            <a:fld id="{78D49EE2-0A0F-4D39-A18B-04524C9FB0EB}" type="datetimeFigureOut">
              <a:rPr lang="sl-SI" smtClean="0"/>
              <a:t>5. 03. 2021</a:t>
            </a:fld>
            <a:endParaRPr lang="sl-SI"/>
          </a:p>
        </p:txBody>
      </p:sp>
      <p:sp>
        <p:nvSpPr>
          <p:cNvPr id="5" name="Označba mesta noge 4">
            <a:extLst>
              <a:ext uri="{FF2B5EF4-FFF2-40B4-BE49-F238E27FC236}">
                <a16:creationId xmlns:a16="http://schemas.microsoft.com/office/drawing/2014/main" id="{0CB519E3-2563-402B-87DB-6A7B866F571E}"/>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4224E6A7-28E4-4561-93B7-004DDCE56983}"/>
              </a:ext>
            </a:extLst>
          </p:cNvPr>
          <p:cNvSpPr>
            <a:spLocks noGrp="1"/>
          </p:cNvSpPr>
          <p:nvPr>
            <p:ph type="sldNum" sz="quarter" idx="12"/>
          </p:nvPr>
        </p:nvSpPr>
        <p:spPr/>
        <p:txBody>
          <a:bodyPr/>
          <a:lstStyle/>
          <a:p>
            <a:fld id="{3FB0C5DD-E30A-49DA-9EB1-462CD51C1456}" type="slidenum">
              <a:rPr lang="sl-SI" smtClean="0"/>
              <a:t>‹#›</a:t>
            </a:fld>
            <a:endParaRPr lang="sl-SI"/>
          </a:p>
        </p:txBody>
      </p:sp>
    </p:spTree>
    <p:extLst>
      <p:ext uri="{BB962C8B-B14F-4D97-AF65-F5344CB8AC3E}">
        <p14:creationId xmlns:p14="http://schemas.microsoft.com/office/powerpoint/2010/main" val="1273175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B0FE2B0D-573E-4177-ADA7-FA359895F702}"/>
              </a:ext>
            </a:extLst>
          </p:cNvPr>
          <p:cNvSpPr>
            <a:spLocks noGrp="1"/>
          </p:cNvSpPr>
          <p:nvPr>
            <p:ph type="title" orient="vert"/>
          </p:nvPr>
        </p:nvSpPr>
        <p:spPr>
          <a:xfrm>
            <a:off x="8724900" y="365125"/>
            <a:ext cx="2628900" cy="5811838"/>
          </a:xfrm>
        </p:spPr>
        <p:txBody>
          <a:bodyPr vert="eaVert"/>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4586169B-2475-487E-8B02-DA91B319B9EC}"/>
              </a:ext>
            </a:extLst>
          </p:cNvPr>
          <p:cNvSpPr>
            <a:spLocks noGrp="1"/>
          </p:cNvSpPr>
          <p:nvPr>
            <p:ph type="body" orient="vert" idx="1"/>
          </p:nvPr>
        </p:nvSpPr>
        <p:spPr>
          <a:xfrm>
            <a:off x="838200" y="365125"/>
            <a:ext cx="7734300" cy="5811838"/>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1561FAB8-1860-4436-AD74-08C9D2B83229}"/>
              </a:ext>
            </a:extLst>
          </p:cNvPr>
          <p:cNvSpPr>
            <a:spLocks noGrp="1"/>
          </p:cNvSpPr>
          <p:nvPr>
            <p:ph type="dt" sz="half" idx="10"/>
          </p:nvPr>
        </p:nvSpPr>
        <p:spPr/>
        <p:txBody>
          <a:bodyPr/>
          <a:lstStyle/>
          <a:p>
            <a:fld id="{78D49EE2-0A0F-4D39-A18B-04524C9FB0EB}" type="datetimeFigureOut">
              <a:rPr lang="sl-SI" smtClean="0"/>
              <a:t>5. 03. 2021</a:t>
            </a:fld>
            <a:endParaRPr lang="sl-SI"/>
          </a:p>
        </p:txBody>
      </p:sp>
      <p:sp>
        <p:nvSpPr>
          <p:cNvPr id="5" name="Označba mesta noge 4">
            <a:extLst>
              <a:ext uri="{FF2B5EF4-FFF2-40B4-BE49-F238E27FC236}">
                <a16:creationId xmlns:a16="http://schemas.microsoft.com/office/drawing/2014/main" id="{94F88393-036B-4138-BDDA-FF6E71066EAD}"/>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53E62B1B-DEAC-4990-ABB8-7C537C65EDFE}"/>
              </a:ext>
            </a:extLst>
          </p:cNvPr>
          <p:cNvSpPr>
            <a:spLocks noGrp="1"/>
          </p:cNvSpPr>
          <p:nvPr>
            <p:ph type="sldNum" sz="quarter" idx="12"/>
          </p:nvPr>
        </p:nvSpPr>
        <p:spPr/>
        <p:txBody>
          <a:bodyPr/>
          <a:lstStyle/>
          <a:p>
            <a:fld id="{3FB0C5DD-E30A-49DA-9EB1-462CD51C1456}" type="slidenum">
              <a:rPr lang="sl-SI" smtClean="0"/>
              <a:t>‹#›</a:t>
            </a:fld>
            <a:endParaRPr lang="sl-SI"/>
          </a:p>
        </p:txBody>
      </p:sp>
    </p:spTree>
    <p:extLst>
      <p:ext uri="{BB962C8B-B14F-4D97-AF65-F5344CB8AC3E}">
        <p14:creationId xmlns:p14="http://schemas.microsoft.com/office/powerpoint/2010/main" val="3840830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70F83A6-74F8-41EF-BB71-7151CAA9C94E}"/>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B161AB31-D5BA-4A38-88F6-EBF7BC1CADB7}"/>
              </a:ext>
            </a:extLst>
          </p:cNvPr>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9B70DD58-CBA6-4A93-B47B-718860E06370}"/>
              </a:ext>
            </a:extLst>
          </p:cNvPr>
          <p:cNvSpPr>
            <a:spLocks noGrp="1"/>
          </p:cNvSpPr>
          <p:nvPr>
            <p:ph type="dt" sz="half" idx="10"/>
          </p:nvPr>
        </p:nvSpPr>
        <p:spPr/>
        <p:txBody>
          <a:bodyPr/>
          <a:lstStyle/>
          <a:p>
            <a:fld id="{78D49EE2-0A0F-4D39-A18B-04524C9FB0EB}" type="datetimeFigureOut">
              <a:rPr lang="sl-SI" smtClean="0"/>
              <a:t>5. 03. 2021</a:t>
            </a:fld>
            <a:endParaRPr lang="sl-SI"/>
          </a:p>
        </p:txBody>
      </p:sp>
      <p:sp>
        <p:nvSpPr>
          <p:cNvPr id="5" name="Označba mesta noge 4">
            <a:extLst>
              <a:ext uri="{FF2B5EF4-FFF2-40B4-BE49-F238E27FC236}">
                <a16:creationId xmlns:a16="http://schemas.microsoft.com/office/drawing/2014/main" id="{111EA85B-A073-46B4-A20A-81A00FCAEF9F}"/>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AC5A421F-6381-49C1-8E0D-C9397C49CAB0}"/>
              </a:ext>
            </a:extLst>
          </p:cNvPr>
          <p:cNvSpPr>
            <a:spLocks noGrp="1"/>
          </p:cNvSpPr>
          <p:nvPr>
            <p:ph type="sldNum" sz="quarter" idx="12"/>
          </p:nvPr>
        </p:nvSpPr>
        <p:spPr/>
        <p:txBody>
          <a:bodyPr/>
          <a:lstStyle/>
          <a:p>
            <a:fld id="{3FB0C5DD-E30A-49DA-9EB1-462CD51C1456}" type="slidenum">
              <a:rPr lang="sl-SI" smtClean="0"/>
              <a:t>‹#›</a:t>
            </a:fld>
            <a:endParaRPr lang="sl-SI"/>
          </a:p>
        </p:txBody>
      </p:sp>
    </p:spTree>
    <p:extLst>
      <p:ext uri="{BB962C8B-B14F-4D97-AF65-F5344CB8AC3E}">
        <p14:creationId xmlns:p14="http://schemas.microsoft.com/office/powerpoint/2010/main" val="1731630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A84AAF4-E754-402D-A095-38D6D85C9D7C}"/>
              </a:ext>
            </a:extLst>
          </p:cNvPr>
          <p:cNvSpPr>
            <a:spLocks noGrp="1"/>
          </p:cNvSpPr>
          <p:nvPr>
            <p:ph type="title"/>
          </p:nvPr>
        </p:nvSpPr>
        <p:spPr>
          <a:xfrm>
            <a:off x="831850" y="1709738"/>
            <a:ext cx="10515600" cy="2852737"/>
          </a:xfrm>
        </p:spPr>
        <p:txBody>
          <a:bodyPr anchor="b"/>
          <a:lstStyle>
            <a:lvl1pPr>
              <a:defRPr sz="6000"/>
            </a:lvl1pPr>
          </a:lstStyle>
          <a:p>
            <a:r>
              <a:rPr lang="sl-SI"/>
              <a:t>Kliknite, če želite urediti slog naslova matrice</a:t>
            </a:r>
          </a:p>
        </p:txBody>
      </p:sp>
      <p:sp>
        <p:nvSpPr>
          <p:cNvPr id="3" name="Označba mesta besedila 2">
            <a:extLst>
              <a:ext uri="{FF2B5EF4-FFF2-40B4-BE49-F238E27FC236}">
                <a16:creationId xmlns:a16="http://schemas.microsoft.com/office/drawing/2014/main" id="{ACF5CCD3-3A37-48EF-AD10-88D8900C9E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Uredite sloge besedila matrice</a:t>
            </a:r>
          </a:p>
        </p:txBody>
      </p:sp>
      <p:sp>
        <p:nvSpPr>
          <p:cNvPr id="4" name="Označba mesta datuma 3">
            <a:extLst>
              <a:ext uri="{FF2B5EF4-FFF2-40B4-BE49-F238E27FC236}">
                <a16:creationId xmlns:a16="http://schemas.microsoft.com/office/drawing/2014/main" id="{EA354A1C-BB6C-4421-AAEF-007C5D4FBD79}"/>
              </a:ext>
            </a:extLst>
          </p:cNvPr>
          <p:cNvSpPr>
            <a:spLocks noGrp="1"/>
          </p:cNvSpPr>
          <p:nvPr>
            <p:ph type="dt" sz="half" idx="10"/>
          </p:nvPr>
        </p:nvSpPr>
        <p:spPr/>
        <p:txBody>
          <a:bodyPr/>
          <a:lstStyle/>
          <a:p>
            <a:fld id="{78D49EE2-0A0F-4D39-A18B-04524C9FB0EB}" type="datetimeFigureOut">
              <a:rPr lang="sl-SI" smtClean="0"/>
              <a:t>5. 03. 2021</a:t>
            </a:fld>
            <a:endParaRPr lang="sl-SI"/>
          </a:p>
        </p:txBody>
      </p:sp>
      <p:sp>
        <p:nvSpPr>
          <p:cNvPr id="5" name="Označba mesta noge 4">
            <a:extLst>
              <a:ext uri="{FF2B5EF4-FFF2-40B4-BE49-F238E27FC236}">
                <a16:creationId xmlns:a16="http://schemas.microsoft.com/office/drawing/2014/main" id="{115373C2-4D4C-4932-8740-1F302CF5C0FD}"/>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9C7E1908-E956-4FF2-AD3C-4AC1FB864706}"/>
              </a:ext>
            </a:extLst>
          </p:cNvPr>
          <p:cNvSpPr>
            <a:spLocks noGrp="1"/>
          </p:cNvSpPr>
          <p:nvPr>
            <p:ph type="sldNum" sz="quarter" idx="12"/>
          </p:nvPr>
        </p:nvSpPr>
        <p:spPr/>
        <p:txBody>
          <a:bodyPr/>
          <a:lstStyle/>
          <a:p>
            <a:fld id="{3FB0C5DD-E30A-49DA-9EB1-462CD51C1456}" type="slidenum">
              <a:rPr lang="sl-SI" smtClean="0"/>
              <a:t>‹#›</a:t>
            </a:fld>
            <a:endParaRPr lang="sl-SI"/>
          </a:p>
        </p:txBody>
      </p:sp>
    </p:spTree>
    <p:extLst>
      <p:ext uri="{BB962C8B-B14F-4D97-AF65-F5344CB8AC3E}">
        <p14:creationId xmlns:p14="http://schemas.microsoft.com/office/powerpoint/2010/main" val="1158127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A31A582-0F2D-4FDF-901A-0AFA31CD5E4B}"/>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01227C5A-5E58-4931-8FF9-FF83BF7D52DD}"/>
              </a:ext>
            </a:extLst>
          </p:cNvPr>
          <p:cNvSpPr>
            <a:spLocks noGrp="1"/>
          </p:cNvSpPr>
          <p:nvPr>
            <p:ph sz="half" idx="1"/>
          </p:nvPr>
        </p:nvSpPr>
        <p:spPr>
          <a:xfrm>
            <a:off x="838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85FA544F-8490-4735-ADC9-0DA5054C157D}"/>
              </a:ext>
            </a:extLst>
          </p:cNvPr>
          <p:cNvSpPr>
            <a:spLocks noGrp="1"/>
          </p:cNvSpPr>
          <p:nvPr>
            <p:ph sz="half" idx="2"/>
          </p:nvPr>
        </p:nvSpPr>
        <p:spPr>
          <a:xfrm>
            <a:off x="6172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id="{8F95EB34-4A06-411A-8DC2-FD75648FBEB4}"/>
              </a:ext>
            </a:extLst>
          </p:cNvPr>
          <p:cNvSpPr>
            <a:spLocks noGrp="1"/>
          </p:cNvSpPr>
          <p:nvPr>
            <p:ph type="dt" sz="half" idx="10"/>
          </p:nvPr>
        </p:nvSpPr>
        <p:spPr/>
        <p:txBody>
          <a:bodyPr/>
          <a:lstStyle/>
          <a:p>
            <a:fld id="{78D49EE2-0A0F-4D39-A18B-04524C9FB0EB}" type="datetimeFigureOut">
              <a:rPr lang="sl-SI" smtClean="0"/>
              <a:t>5. 03. 2021</a:t>
            </a:fld>
            <a:endParaRPr lang="sl-SI"/>
          </a:p>
        </p:txBody>
      </p:sp>
      <p:sp>
        <p:nvSpPr>
          <p:cNvPr id="6" name="Označba mesta noge 5">
            <a:extLst>
              <a:ext uri="{FF2B5EF4-FFF2-40B4-BE49-F238E27FC236}">
                <a16:creationId xmlns:a16="http://schemas.microsoft.com/office/drawing/2014/main" id="{F247DF6F-9FD8-4E52-B9A4-3DF7EFB44AAF}"/>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747B24FB-AEF1-456C-8A93-379DCE9424AE}"/>
              </a:ext>
            </a:extLst>
          </p:cNvPr>
          <p:cNvSpPr>
            <a:spLocks noGrp="1"/>
          </p:cNvSpPr>
          <p:nvPr>
            <p:ph type="sldNum" sz="quarter" idx="12"/>
          </p:nvPr>
        </p:nvSpPr>
        <p:spPr/>
        <p:txBody>
          <a:bodyPr/>
          <a:lstStyle/>
          <a:p>
            <a:fld id="{3FB0C5DD-E30A-49DA-9EB1-462CD51C1456}" type="slidenum">
              <a:rPr lang="sl-SI" smtClean="0"/>
              <a:t>‹#›</a:t>
            </a:fld>
            <a:endParaRPr lang="sl-SI"/>
          </a:p>
        </p:txBody>
      </p:sp>
    </p:spTree>
    <p:extLst>
      <p:ext uri="{BB962C8B-B14F-4D97-AF65-F5344CB8AC3E}">
        <p14:creationId xmlns:p14="http://schemas.microsoft.com/office/powerpoint/2010/main" val="3024397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A181C06-EA04-4DA5-9853-A620AACB1019}"/>
              </a:ext>
            </a:extLst>
          </p:cNvPr>
          <p:cNvSpPr>
            <a:spLocks noGrp="1"/>
          </p:cNvSpPr>
          <p:nvPr>
            <p:ph type="title"/>
          </p:nvPr>
        </p:nvSpPr>
        <p:spPr>
          <a:xfrm>
            <a:off x="839788" y="365125"/>
            <a:ext cx="10515600" cy="1325563"/>
          </a:xfrm>
        </p:spPr>
        <p:txBody>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1B7A3DEF-42BC-4416-A9CB-3AB284D278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značba mesta vsebine 3">
            <a:extLst>
              <a:ext uri="{FF2B5EF4-FFF2-40B4-BE49-F238E27FC236}">
                <a16:creationId xmlns:a16="http://schemas.microsoft.com/office/drawing/2014/main" id="{582E6C1A-6D56-46A3-9870-377298A92C17}"/>
              </a:ext>
            </a:extLst>
          </p:cNvPr>
          <p:cNvSpPr>
            <a:spLocks noGrp="1"/>
          </p:cNvSpPr>
          <p:nvPr>
            <p:ph sz="half" idx="2"/>
          </p:nvPr>
        </p:nvSpPr>
        <p:spPr>
          <a:xfrm>
            <a:off x="839788" y="2505075"/>
            <a:ext cx="5157787"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DDEAD0B3-1346-466A-BBE6-62E8DC981F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značba mesta vsebine 5">
            <a:extLst>
              <a:ext uri="{FF2B5EF4-FFF2-40B4-BE49-F238E27FC236}">
                <a16:creationId xmlns:a16="http://schemas.microsoft.com/office/drawing/2014/main" id="{6A9FBE12-970B-4A63-B378-BF931ABBDF8A}"/>
              </a:ext>
            </a:extLst>
          </p:cNvPr>
          <p:cNvSpPr>
            <a:spLocks noGrp="1"/>
          </p:cNvSpPr>
          <p:nvPr>
            <p:ph sz="quarter" idx="4"/>
          </p:nvPr>
        </p:nvSpPr>
        <p:spPr>
          <a:xfrm>
            <a:off x="6172200" y="2505075"/>
            <a:ext cx="5183188"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id="{527E2931-311A-4DD1-B568-AAEFBC594F87}"/>
              </a:ext>
            </a:extLst>
          </p:cNvPr>
          <p:cNvSpPr>
            <a:spLocks noGrp="1"/>
          </p:cNvSpPr>
          <p:nvPr>
            <p:ph type="dt" sz="half" idx="10"/>
          </p:nvPr>
        </p:nvSpPr>
        <p:spPr/>
        <p:txBody>
          <a:bodyPr/>
          <a:lstStyle/>
          <a:p>
            <a:fld id="{78D49EE2-0A0F-4D39-A18B-04524C9FB0EB}" type="datetimeFigureOut">
              <a:rPr lang="sl-SI" smtClean="0"/>
              <a:t>5. 03. 2021</a:t>
            </a:fld>
            <a:endParaRPr lang="sl-SI"/>
          </a:p>
        </p:txBody>
      </p:sp>
      <p:sp>
        <p:nvSpPr>
          <p:cNvPr id="8" name="Označba mesta noge 7">
            <a:extLst>
              <a:ext uri="{FF2B5EF4-FFF2-40B4-BE49-F238E27FC236}">
                <a16:creationId xmlns:a16="http://schemas.microsoft.com/office/drawing/2014/main" id="{CDA43778-95EA-4194-8634-8B92A829DF81}"/>
              </a:ext>
            </a:extLst>
          </p:cNvPr>
          <p:cNvSpPr>
            <a:spLocks noGrp="1"/>
          </p:cNvSpPr>
          <p:nvPr>
            <p:ph type="ftr" sz="quarter" idx="11"/>
          </p:nvPr>
        </p:nvSpPr>
        <p:spPr/>
        <p:txBody>
          <a:bodyPr/>
          <a:lstStyle/>
          <a:p>
            <a:endParaRPr lang="sl-SI"/>
          </a:p>
        </p:txBody>
      </p:sp>
      <p:sp>
        <p:nvSpPr>
          <p:cNvPr id="9" name="Označba mesta številke diapozitiva 8">
            <a:extLst>
              <a:ext uri="{FF2B5EF4-FFF2-40B4-BE49-F238E27FC236}">
                <a16:creationId xmlns:a16="http://schemas.microsoft.com/office/drawing/2014/main" id="{4440EA33-CD5F-4E51-9BCC-609C7397F8AC}"/>
              </a:ext>
            </a:extLst>
          </p:cNvPr>
          <p:cNvSpPr>
            <a:spLocks noGrp="1"/>
          </p:cNvSpPr>
          <p:nvPr>
            <p:ph type="sldNum" sz="quarter" idx="12"/>
          </p:nvPr>
        </p:nvSpPr>
        <p:spPr/>
        <p:txBody>
          <a:bodyPr/>
          <a:lstStyle/>
          <a:p>
            <a:fld id="{3FB0C5DD-E30A-49DA-9EB1-462CD51C1456}" type="slidenum">
              <a:rPr lang="sl-SI" smtClean="0"/>
              <a:t>‹#›</a:t>
            </a:fld>
            <a:endParaRPr lang="sl-SI"/>
          </a:p>
        </p:txBody>
      </p:sp>
    </p:spTree>
    <p:extLst>
      <p:ext uri="{BB962C8B-B14F-4D97-AF65-F5344CB8AC3E}">
        <p14:creationId xmlns:p14="http://schemas.microsoft.com/office/powerpoint/2010/main" val="1533988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86C69A9-5126-47D0-A245-EC0F16BF2854}"/>
              </a:ext>
            </a:extLst>
          </p:cNvPr>
          <p:cNvSpPr>
            <a:spLocks noGrp="1"/>
          </p:cNvSpPr>
          <p:nvPr>
            <p:ph type="title"/>
          </p:nvPr>
        </p:nvSpPr>
        <p:spPr/>
        <p:txBody>
          <a:bodyPr/>
          <a:lstStyle/>
          <a:p>
            <a:r>
              <a:rPr lang="sl-SI"/>
              <a:t>Kliknite, če želite urediti slog naslova matrice</a:t>
            </a:r>
          </a:p>
        </p:txBody>
      </p:sp>
      <p:sp>
        <p:nvSpPr>
          <p:cNvPr id="3" name="Označba mesta datuma 2">
            <a:extLst>
              <a:ext uri="{FF2B5EF4-FFF2-40B4-BE49-F238E27FC236}">
                <a16:creationId xmlns:a16="http://schemas.microsoft.com/office/drawing/2014/main" id="{5D0FCDA1-7D8E-4993-96D2-E01AA859974E}"/>
              </a:ext>
            </a:extLst>
          </p:cNvPr>
          <p:cNvSpPr>
            <a:spLocks noGrp="1"/>
          </p:cNvSpPr>
          <p:nvPr>
            <p:ph type="dt" sz="half" idx="10"/>
          </p:nvPr>
        </p:nvSpPr>
        <p:spPr/>
        <p:txBody>
          <a:bodyPr/>
          <a:lstStyle/>
          <a:p>
            <a:fld id="{78D49EE2-0A0F-4D39-A18B-04524C9FB0EB}" type="datetimeFigureOut">
              <a:rPr lang="sl-SI" smtClean="0"/>
              <a:t>5. 03. 2021</a:t>
            </a:fld>
            <a:endParaRPr lang="sl-SI"/>
          </a:p>
        </p:txBody>
      </p:sp>
      <p:sp>
        <p:nvSpPr>
          <p:cNvPr id="4" name="Označba mesta noge 3">
            <a:extLst>
              <a:ext uri="{FF2B5EF4-FFF2-40B4-BE49-F238E27FC236}">
                <a16:creationId xmlns:a16="http://schemas.microsoft.com/office/drawing/2014/main" id="{8F5535EF-95B7-456D-9672-9B25416500CF}"/>
              </a:ext>
            </a:extLst>
          </p:cNvPr>
          <p:cNvSpPr>
            <a:spLocks noGrp="1"/>
          </p:cNvSpPr>
          <p:nvPr>
            <p:ph type="ftr" sz="quarter" idx="11"/>
          </p:nvPr>
        </p:nvSpPr>
        <p:spPr/>
        <p:txBody>
          <a:bodyPr/>
          <a:lstStyle/>
          <a:p>
            <a:endParaRPr lang="sl-SI"/>
          </a:p>
        </p:txBody>
      </p:sp>
      <p:sp>
        <p:nvSpPr>
          <p:cNvPr id="5" name="Označba mesta številke diapozitiva 4">
            <a:extLst>
              <a:ext uri="{FF2B5EF4-FFF2-40B4-BE49-F238E27FC236}">
                <a16:creationId xmlns:a16="http://schemas.microsoft.com/office/drawing/2014/main" id="{A4E8053D-DA04-459B-B0B4-82B8C64AECA1}"/>
              </a:ext>
            </a:extLst>
          </p:cNvPr>
          <p:cNvSpPr>
            <a:spLocks noGrp="1"/>
          </p:cNvSpPr>
          <p:nvPr>
            <p:ph type="sldNum" sz="quarter" idx="12"/>
          </p:nvPr>
        </p:nvSpPr>
        <p:spPr/>
        <p:txBody>
          <a:bodyPr/>
          <a:lstStyle/>
          <a:p>
            <a:fld id="{3FB0C5DD-E30A-49DA-9EB1-462CD51C1456}" type="slidenum">
              <a:rPr lang="sl-SI" smtClean="0"/>
              <a:t>‹#›</a:t>
            </a:fld>
            <a:endParaRPr lang="sl-SI"/>
          </a:p>
        </p:txBody>
      </p:sp>
    </p:spTree>
    <p:extLst>
      <p:ext uri="{BB962C8B-B14F-4D97-AF65-F5344CB8AC3E}">
        <p14:creationId xmlns:p14="http://schemas.microsoft.com/office/powerpoint/2010/main" val="4240425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AD95A0DB-BE21-4DC9-8C9A-ABBBE9B97535}"/>
              </a:ext>
            </a:extLst>
          </p:cNvPr>
          <p:cNvSpPr>
            <a:spLocks noGrp="1"/>
          </p:cNvSpPr>
          <p:nvPr>
            <p:ph type="dt" sz="half" idx="10"/>
          </p:nvPr>
        </p:nvSpPr>
        <p:spPr/>
        <p:txBody>
          <a:bodyPr/>
          <a:lstStyle/>
          <a:p>
            <a:fld id="{78D49EE2-0A0F-4D39-A18B-04524C9FB0EB}" type="datetimeFigureOut">
              <a:rPr lang="sl-SI" smtClean="0"/>
              <a:t>5. 03. 2021</a:t>
            </a:fld>
            <a:endParaRPr lang="sl-SI"/>
          </a:p>
        </p:txBody>
      </p:sp>
      <p:sp>
        <p:nvSpPr>
          <p:cNvPr id="3" name="Označba mesta noge 2">
            <a:extLst>
              <a:ext uri="{FF2B5EF4-FFF2-40B4-BE49-F238E27FC236}">
                <a16:creationId xmlns:a16="http://schemas.microsoft.com/office/drawing/2014/main" id="{96EFEB71-373C-4278-A7A6-6765AD9AE815}"/>
              </a:ext>
            </a:extLst>
          </p:cNvPr>
          <p:cNvSpPr>
            <a:spLocks noGrp="1"/>
          </p:cNvSpPr>
          <p:nvPr>
            <p:ph type="ftr" sz="quarter" idx="11"/>
          </p:nvPr>
        </p:nvSpPr>
        <p:spPr/>
        <p:txBody>
          <a:bodyPr/>
          <a:lstStyle/>
          <a:p>
            <a:endParaRPr lang="sl-SI"/>
          </a:p>
        </p:txBody>
      </p:sp>
      <p:sp>
        <p:nvSpPr>
          <p:cNvPr id="4" name="Označba mesta številke diapozitiva 3">
            <a:extLst>
              <a:ext uri="{FF2B5EF4-FFF2-40B4-BE49-F238E27FC236}">
                <a16:creationId xmlns:a16="http://schemas.microsoft.com/office/drawing/2014/main" id="{767E55DC-F3CB-4F60-85DC-E4916AF6A8AB}"/>
              </a:ext>
            </a:extLst>
          </p:cNvPr>
          <p:cNvSpPr>
            <a:spLocks noGrp="1"/>
          </p:cNvSpPr>
          <p:nvPr>
            <p:ph type="sldNum" sz="quarter" idx="12"/>
          </p:nvPr>
        </p:nvSpPr>
        <p:spPr/>
        <p:txBody>
          <a:bodyPr/>
          <a:lstStyle/>
          <a:p>
            <a:fld id="{3FB0C5DD-E30A-49DA-9EB1-462CD51C1456}" type="slidenum">
              <a:rPr lang="sl-SI" smtClean="0"/>
              <a:t>‹#›</a:t>
            </a:fld>
            <a:endParaRPr lang="sl-SI"/>
          </a:p>
        </p:txBody>
      </p:sp>
    </p:spTree>
    <p:extLst>
      <p:ext uri="{BB962C8B-B14F-4D97-AF65-F5344CB8AC3E}">
        <p14:creationId xmlns:p14="http://schemas.microsoft.com/office/powerpoint/2010/main" val="2682290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4DE1EC8-D87C-4100-B671-322FC75C7997}"/>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vsebine 2">
            <a:extLst>
              <a:ext uri="{FF2B5EF4-FFF2-40B4-BE49-F238E27FC236}">
                <a16:creationId xmlns:a16="http://schemas.microsoft.com/office/drawing/2014/main" id="{F88A0F34-2EFC-438C-9B43-0BD18F6B15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0CB5986A-DE7B-4C8E-A7F3-65808C8F5D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a:extLst>
              <a:ext uri="{FF2B5EF4-FFF2-40B4-BE49-F238E27FC236}">
                <a16:creationId xmlns:a16="http://schemas.microsoft.com/office/drawing/2014/main" id="{71E67EDE-E807-472D-A001-F2BEC077A5EA}"/>
              </a:ext>
            </a:extLst>
          </p:cNvPr>
          <p:cNvSpPr>
            <a:spLocks noGrp="1"/>
          </p:cNvSpPr>
          <p:nvPr>
            <p:ph type="dt" sz="half" idx="10"/>
          </p:nvPr>
        </p:nvSpPr>
        <p:spPr/>
        <p:txBody>
          <a:bodyPr/>
          <a:lstStyle/>
          <a:p>
            <a:fld id="{78D49EE2-0A0F-4D39-A18B-04524C9FB0EB}" type="datetimeFigureOut">
              <a:rPr lang="sl-SI" smtClean="0"/>
              <a:t>5. 03. 2021</a:t>
            </a:fld>
            <a:endParaRPr lang="sl-SI"/>
          </a:p>
        </p:txBody>
      </p:sp>
      <p:sp>
        <p:nvSpPr>
          <p:cNvPr id="6" name="Označba mesta noge 5">
            <a:extLst>
              <a:ext uri="{FF2B5EF4-FFF2-40B4-BE49-F238E27FC236}">
                <a16:creationId xmlns:a16="http://schemas.microsoft.com/office/drawing/2014/main" id="{B7E455EE-50BA-4CB2-B8E4-963872AF2911}"/>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C0819A12-00E5-4610-8246-6B41DB2335C4}"/>
              </a:ext>
            </a:extLst>
          </p:cNvPr>
          <p:cNvSpPr>
            <a:spLocks noGrp="1"/>
          </p:cNvSpPr>
          <p:nvPr>
            <p:ph type="sldNum" sz="quarter" idx="12"/>
          </p:nvPr>
        </p:nvSpPr>
        <p:spPr/>
        <p:txBody>
          <a:bodyPr/>
          <a:lstStyle/>
          <a:p>
            <a:fld id="{3FB0C5DD-E30A-49DA-9EB1-462CD51C1456}" type="slidenum">
              <a:rPr lang="sl-SI" smtClean="0"/>
              <a:t>‹#›</a:t>
            </a:fld>
            <a:endParaRPr lang="sl-SI"/>
          </a:p>
        </p:txBody>
      </p:sp>
    </p:spTree>
    <p:extLst>
      <p:ext uri="{BB962C8B-B14F-4D97-AF65-F5344CB8AC3E}">
        <p14:creationId xmlns:p14="http://schemas.microsoft.com/office/powerpoint/2010/main" val="1869066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8AFDAF0-16A5-48C9-997D-E70767CEE38C}"/>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slike 2">
            <a:extLst>
              <a:ext uri="{FF2B5EF4-FFF2-40B4-BE49-F238E27FC236}">
                <a16:creationId xmlns:a16="http://schemas.microsoft.com/office/drawing/2014/main" id="{E0C629D1-BAD0-4B5A-AF57-7DC8C109B5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a:extLst>
              <a:ext uri="{FF2B5EF4-FFF2-40B4-BE49-F238E27FC236}">
                <a16:creationId xmlns:a16="http://schemas.microsoft.com/office/drawing/2014/main" id="{55CDED6D-E2DA-4D6F-9821-6F681497C8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a:extLst>
              <a:ext uri="{FF2B5EF4-FFF2-40B4-BE49-F238E27FC236}">
                <a16:creationId xmlns:a16="http://schemas.microsoft.com/office/drawing/2014/main" id="{03423EB4-AF39-4B0F-9473-94D070003157}"/>
              </a:ext>
            </a:extLst>
          </p:cNvPr>
          <p:cNvSpPr>
            <a:spLocks noGrp="1"/>
          </p:cNvSpPr>
          <p:nvPr>
            <p:ph type="dt" sz="half" idx="10"/>
          </p:nvPr>
        </p:nvSpPr>
        <p:spPr/>
        <p:txBody>
          <a:bodyPr/>
          <a:lstStyle/>
          <a:p>
            <a:fld id="{78D49EE2-0A0F-4D39-A18B-04524C9FB0EB}" type="datetimeFigureOut">
              <a:rPr lang="sl-SI" smtClean="0"/>
              <a:t>5. 03. 2021</a:t>
            </a:fld>
            <a:endParaRPr lang="sl-SI"/>
          </a:p>
        </p:txBody>
      </p:sp>
      <p:sp>
        <p:nvSpPr>
          <p:cNvPr id="6" name="Označba mesta noge 5">
            <a:extLst>
              <a:ext uri="{FF2B5EF4-FFF2-40B4-BE49-F238E27FC236}">
                <a16:creationId xmlns:a16="http://schemas.microsoft.com/office/drawing/2014/main" id="{D3B00B5A-75AB-4DAD-8D41-FA3B236688B9}"/>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CAE50AC1-56D5-404D-AEDD-D9A61658EB31}"/>
              </a:ext>
            </a:extLst>
          </p:cNvPr>
          <p:cNvSpPr>
            <a:spLocks noGrp="1"/>
          </p:cNvSpPr>
          <p:nvPr>
            <p:ph type="sldNum" sz="quarter" idx="12"/>
          </p:nvPr>
        </p:nvSpPr>
        <p:spPr/>
        <p:txBody>
          <a:bodyPr/>
          <a:lstStyle/>
          <a:p>
            <a:fld id="{3FB0C5DD-E30A-49DA-9EB1-462CD51C1456}" type="slidenum">
              <a:rPr lang="sl-SI" smtClean="0"/>
              <a:t>‹#›</a:t>
            </a:fld>
            <a:endParaRPr lang="sl-SI"/>
          </a:p>
        </p:txBody>
      </p:sp>
    </p:spTree>
    <p:extLst>
      <p:ext uri="{BB962C8B-B14F-4D97-AF65-F5344CB8AC3E}">
        <p14:creationId xmlns:p14="http://schemas.microsoft.com/office/powerpoint/2010/main" val="118615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1B4FC7D4-49FB-46B3-A423-303862E0F0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596FFF9A-266A-46A4-AB7C-8753D19B42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A1FA83BA-59E8-47AD-8FA1-1C41BAF22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D49EE2-0A0F-4D39-A18B-04524C9FB0EB}" type="datetimeFigureOut">
              <a:rPr lang="sl-SI" smtClean="0"/>
              <a:t>5. 03. 2021</a:t>
            </a:fld>
            <a:endParaRPr lang="sl-SI"/>
          </a:p>
        </p:txBody>
      </p:sp>
      <p:sp>
        <p:nvSpPr>
          <p:cNvPr id="5" name="Označba mesta noge 4">
            <a:extLst>
              <a:ext uri="{FF2B5EF4-FFF2-40B4-BE49-F238E27FC236}">
                <a16:creationId xmlns:a16="http://schemas.microsoft.com/office/drawing/2014/main" id="{44D075A7-AD10-4F1C-97E0-F30EA454BE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a:extLst>
              <a:ext uri="{FF2B5EF4-FFF2-40B4-BE49-F238E27FC236}">
                <a16:creationId xmlns:a16="http://schemas.microsoft.com/office/drawing/2014/main" id="{FBD9E12D-75AE-4F99-A200-D51D659790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B0C5DD-E30A-49DA-9EB1-462CD51C1456}" type="slidenum">
              <a:rPr lang="sl-SI" smtClean="0"/>
              <a:t>‹#›</a:t>
            </a:fld>
            <a:endParaRPr lang="sl-SI"/>
          </a:p>
        </p:txBody>
      </p:sp>
    </p:spTree>
    <p:extLst>
      <p:ext uri="{BB962C8B-B14F-4D97-AF65-F5344CB8AC3E}">
        <p14:creationId xmlns:p14="http://schemas.microsoft.com/office/powerpoint/2010/main" val="756270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coalition-s.org/addendum-to-the-coalition-s-guidance-on-the-implementation-of-plan-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coalition-s.org/plan-s-compliant-transformative-journal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esac-initiative.org/about/transformative-agreements/guidelines-for-transformative-agreement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esac-initiative.org/about/transformative-agreements/agreement-registry/"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sciencemag.org/authors/open-access-aaa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authors.acm.org/open-access/plan-s-compliance"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coalition-s.org/plan-s-funders-implementation/"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journalcheckertool.or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www.coalition-s.org/coalition-s-releases-the-journal-checker-too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hyperlink" Target="https://journalcheckertool.or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www.coalition-s.org/technical-guidance_and_requirement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v2.sherpa.ac.uk/opendoar/" TargetMode="External"/><Relationship Id="rId5" Type="http://schemas.openxmlformats.org/officeDocument/2006/relationships/hyperlink" Target="https://doaj.org/" TargetMode="External"/><Relationship Id="rId4" Type="http://schemas.openxmlformats.org/officeDocument/2006/relationships/hyperlink" Target="https://www.doi.org/"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coalition-s.org/price-and-service-transparency-framework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coalition-s.org/category/new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www1.ctk.uni-lj.si/publikacije/predstavitve/nacrts_20feb2021.pptx" TargetMode="External"/><Relationship Id="rId4" Type="http://schemas.openxmlformats.org/officeDocument/2006/relationships/hyperlink" Target="http://odprta-knjiznica.si/odprta-znanost/politike-odprtega-dostopa/plan-s-in-zahteve-financerje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coalition-s.org/faq/what-is-a-transformative-arrangement/"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oaj.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open-research-europe.ec.europa.e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D4E0603-1302-41E0-8C87-65FD9382681E}"/>
              </a:ext>
            </a:extLst>
          </p:cNvPr>
          <p:cNvSpPr>
            <a:spLocks noGrp="1"/>
          </p:cNvSpPr>
          <p:nvPr>
            <p:ph type="ctrTitle"/>
          </p:nvPr>
        </p:nvSpPr>
        <p:spPr/>
        <p:txBody>
          <a:bodyPr/>
          <a:lstStyle/>
          <a:p>
            <a:endParaRPr lang="sl-SI" dirty="0"/>
          </a:p>
        </p:txBody>
      </p:sp>
      <p:sp>
        <p:nvSpPr>
          <p:cNvPr id="3" name="Podnaslov 2">
            <a:extLst>
              <a:ext uri="{FF2B5EF4-FFF2-40B4-BE49-F238E27FC236}">
                <a16:creationId xmlns:a16="http://schemas.microsoft.com/office/drawing/2014/main" id="{EF44C3C4-ECE3-497C-9A3E-12F650A4A3EE}"/>
              </a:ext>
            </a:extLst>
          </p:cNvPr>
          <p:cNvSpPr>
            <a:spLocks noGrp="1"/>
          </p:cNvSpPr>
          <p:nvPr>
            <p:ph type="subTitle" idx="1"/>
          </p:nvPr>
        </p:nvSpPr>
        <p:spPr/>
        <p:txBody>
          <a:bodyPr/>
          <a:lstStyle/>
          <a:p>
            <a:endParaRPr lang="sl-SI"/>
          </a:p>
        </p:txBody>
      </p:sp>
      <p:pic>
        <p:nvPicPr>
          <p:cNvPr id="4" name="Slika 3">
            <a:extLst>
              <a:ext uri="{FF2B5EF4-FFF2-40B4-BE49-F238E27FC236}">
                <a16:creationId xmlns:a16="http://schemas.microsoft.com/office/drawing/2014/main" id="{0A6DA97C-7467-46F8-9E07-64252A06784A}"/>
              </a:ext>
            </a:extLst>
          </p:cNvPr>
          <p:cNvPicPr>
            <a:picLocks noChangeAspect="1"/>
          </p:cNvPicPr>
          <p:nvPr/>
        </p:nvPicPr>
        <p:blipFill>
          <a:blip r:embed="rId3"/>
          <a:stretch>
            <a:fillRect/>
          </a:stretch>
        </p:blipFill>
        <p:spPr>
          <a:xfrm>
            <a:off x="-142875" y="-331224"/>
            <a:ext cx="12290399" cy="7189223"/>
          </a:xfrm>
          <a:prstGeom prst="rect">
            <a:avLst/>
          </a:prstGeom>
        </p:spPr>
      </p:pic>
      <p:sp>
        <p:nvSpPr>
          <p:cNvPr id="5" name="PoljeZBesedilom 4">
            <a:extLst>
              <a:ext uri="{FF2B5EF4-FFF2-40B4-BE49-F238E27FC236}">
                <a16:creationId xmlns:a16="http://schemas.microsoft.com/office/drawing/2014/main" id="{BE1C0717-2937-4462-B5FC-9891DB129D2A}"/>
              </a:ext>
            </a:extLst>
          </p:cNvPr>
          <p:cNvSpPr txBox="1"/>
          <p:nvPr/>
        </p:nvSpPr>
        <p:spPr>
          <a:xfrm>
            <a:off x="352425" y="1409700"/>
            <a:ext cx="7743825" cy="5248275"/>
          </a:xfrm>
          <a:prstGeom prst="rect">
            <a:avLst/>
          </a:prstGeom>
          <a:solidFill>
            <a:srgbClr val="F58220"/>
          </a:solidFill>
        </p:spPr>
        <p:txBody>
          <a:bodyPr wrap="square" rtlCol="0">
            <a:spAutoFit/>
          </a:bodyPr>
          <a:lstStyle/>
          <a:p>
            <a:endParaRPr lang="sl-SI" dirty="0"/>
          </a:p>
        </p:txBody>
      </p:sp>
      <p:sp>
        <p:nvSpPr>
          <p:cNvPr id="6" name="PoljeZBesedilom 5">
            <a:extLst>
              <a:ext uri="{FF2B5EF4-FFF2-40B4-BE49-F238E27FC236}">
                <a16:creationId xmlns:a16="http://schemas.microsoft.com/office/drawing/2014/main" id="{30B7434F-FB6A-4A0D-98BA-61F3B46897DA}"/>
              </a:ext>
            </a:extLst>
          </p:cNvPr>
          <p:cNvSpPr txBox="1"/>
          <p:nvPr/>
        </p:nvSpPr>
        <p:spPr>
          <a:xfrm>
            <a:off x="809625" y="1202323"/>
            <a:ext cx="6391275" cy="5632311"/>
          </a:xfrm>
          <a:prstGeom prst="rect">
            <a:avLst/>
          </a:prstGeom>
          <a:noFill/>
        </p:spPr>
        <p:txBody>
          <a:bodyPr wrap="square" rtlCol="0">
            <a:spAutoFit/>
          </a:bodyPr>
          <a:lstStyle/>
          <a:p>
            <a:r>
              <a:rPr lang="sl-SI" sz="4400" b="1" dirty="0">
                <a:latin typeface="Arial" panose="020B0604020202020204" pitchFamily="34" charset="0"/>
                <a:cs typeface="Arial" panose="020B0604020202020204" pitchFamily="34" charset="0"/>
              </a:rPr>
              <a:t>Načrt S</a:t>
            </a:r>
          </a:p>
          <a:p>
            <a:endParaRPr lang="sl-SI" sz="4400" dirty="0">
              <a:latin typeface="+mj-lt"/>
            </a:endParaRPr>
          </a:p>
          <a:p>
            <a:r>
              <a:rPr lang="sl-SI" sz="4400" dirty="0">
                <a:solidFill>
                  <a:schemeClr val="bg1"/>
                </a:solidFill>
                <a:latin typeface="Arial" panose="020B0604020202020204" pitchFamily="34" charset="0"/>
                <a:cs typeface="Arial" panose="020B0604020202020204" pitchFamily="34" charset="0"/>
              </a:rPr>
              <a:t>Podpora prehodu na popoln in takojšnji odprti dostop do znanstvenih publikacij                 </a:t>
            </a:r>
          </a:p>
          <a:p>
            <a:endParaRPr lang="sl-SI" sz="2400" dirty="0">
              <a:latin typeface="+mj-lt"/>
            </a:endParaRPr>
          </a:p>
          <a:p>
            <a:r>
              <a:rPr lang="sl-SI" b="1" dirty="0">
                <a:solidFill>
                  <a:schemeClr val="bg1"/>
                </a:solidFill>
                <a:latin typeface="Arial" panose="020B0604020202020204" pitchFamily="34" charset="0"/>
                <a:cs typeface="Arial" panose="020B0604020202020204" pitchFamily="34" charset="0"/>
              </a:rPr>
              <a:t>Maja Vihar, mag. Miro Pušnik, CTK</a:t>
            </a:r>
          </a:p>
          <a:p>
            <a:endParaRPr lang="sl-SI" b="1" dirty="0">
              <a:solidFill>
                <a:schemeClr val="bg1"/>
              </a:solidFill>
              <a:latin typeface="Arial" panose="020B0604020202020204" pitchFamily="34" charset="0"/>
              <a:cs typeface="Arial" panose="020B0604020202020204" pitchFamily="34" charset="0"/>
            </a:endParaRPr>
          </a:p>
          <a:p>
            <a:r>
              <a:rPr lang="sl-SI" b="1" dirty="0">
                <a:solidFill>
                  <a:schemeClr val="bg1"/>
                </a:solidFill>
                <a:latin typeface="Arial" panose="020B0604020202020204" pitchFamily="34" charset="0"/>
                <a:cs typeface="Arial" panose="020B0604020202020204" pitchFamily="34" charset="0"/>
              </a:rPr>
              <a:t>Ljubljana, 4. </a:t>
            </a:r>
            <a:r>
              <a:rPr lang="sl-SI" b="1" dirty="0" smtClean="0">
                <a:solidFill>
                  <a:schemeClr val="bg1"/>
                </a:solidFill>
                <a:latin typeface="Arial" panose="020B0604020202020204" pitchFamily="34" charset="0"/>
                <a:cs typeface="Arial" panose="020B0604020202020204" pitchFamily="34" charset="0"/>
              </a:rPr>
              <a:t>marec </a:t>
            </a:r>
            <a:r>
              <a:rPr lang="sl-SI" b="1" dirty="0">
                <a:solidFill>
                  <a:schemeClr val="bg1"/>
                </a:solidFill>
                <a:latin typeface="Arial" panose="020B0604020202020204" pitchFamily="34" charset="0"/>
                <a:cs typeface="Arial" panose="020B0604020202020204" pitchFamily="34" charset="0"/>
              </a:rPr>
              <a:t>2021</a:t>
            </a:r>
          </a:p>
          <a:p>
            <a:r>
              <a:rPr lang="sl-SI" dirty="0">
                <a:latin typeface="+mj-lt"/>
              </a:rPr>
              <a:t> </a:t>
            </a:r>
          </a:p>
        </p:txBody>
      </p:sp>
      <p:sp>
        <p:nvSpPr>
          <p:cNvPr id="8" name="PoljeZBesedilom 7">
            <a:extLst>
              <a:ext uri="{FF2B5EF4-FFF2-40B4-BE49-F238E27FC236}">
                <a16:creationId xmlns:a16="http://schemas.microsoft.com/office/drawing/2014/main" id="{D3D89DCE-0336-4ADC-96FA-EF87969E9E9D}"/>
              </a:ext>
            </a:extLst>
          </p:cNvPr>
          <p:cNvSpPr txBox="1"/>
          <p:nvPr/>
        </p:nvSpPr>
        <p:spPr>
          <a:xfrm>
            <a:off x="5374516" y="5734645"/>
            <a:ext cx="217499" cy="923330"/>
          </a:xfrm>
          <a:prstGeom prst="rect">
            <a:avLst/>
          </a:prstGeom>
          <a:solidFill>
            <a:srgbClr val="F58220"/>
          </a:solidFill>
        </p:spPr>
        <p:txBody>
          <a:bodyPr wrap="square" rtlCol="0">
            <a:spAutoFit/>
          </a:bodyPr>
          <a:lstStyle/>
          <a:p>
            <a:endParaRPr lang="sl-SI" dirty="0"/>
          </a:p>
          <a:p>
            <a:endParaRPr lang="sl-SI" dirty="0"/>
          </a:p>
          <a:p>
            <a:endParaRPr lang="sl-SI" dirty="0"/>
          </a:p>
        </p:txBody>
      </p:sp>
      <p:pic>
        <p:nvPicPr>
          <p:cNvPr id="13" name="Slika 12">
            <a:extLst>
              <a:ext uri="{FF2B5EF4-FFF2-40B4-BE49-F238E27FC236}">
                <a16:creationId xmlns:a16="http://schemas.microsoft.com/office/drawing/2014/main" id="{301620D6-D696-455B-AEB7-197B2F54C224}"/>
              </a:ext>
            </a:extLst>
          </p:cNvPr>
          <p:cNvPicPr>
            <a:picLocks noChangeAspect="1"/>
          </p:cNvPicPr>
          <p:nvPr/>
        </p:nvPicPr>
        <p:blipFill>
          <a:blip r:embed="rId4"/>
          <a:stretch>
            <a:fillRect/>
          </a:stretch>
        </p:blipFill>
        <p:spPr>
          <a:xfrm>
            <a:off x="5374516" y="6147171"/>
            <a:ext cx="632624" cy="540606"/>
          </a:xfrm>
          <a:prstGeom prst="rect">
            <a:avLst/>
          </a:prstGeom>
        </p:spPr>
      </p:pic>
    </p:spTree>
    <p:extLst>
      <p:ext uri="{BB962C8B-B14F-4D97-AF65-F5344CB8AC3E}">
        <p14:creationId xmlns:p14="http://schemas.microsoft.com/office/powerpoint/2010/main" val="18811225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FA06421-41DB-4FA4-A5F5-8AD0A0ED1883}"/>
              </a:ext>
            </a:extLst>
          </p:cNvPr>
          <p:cNvSpPr>
            <a:spLocks noGrp="1"/>
          </p:cNvSpPr>
          <p:nvPr>
            <p:ph type="title"/>
          </p:nvPr>
        </p:nvSpPr>
        <p:spPr>
          <a:xfrm>
            <a:off x="0" y="1"/>
            <a:ext cx="12192000" cy="1690688"/>
          </a:xfrm>
          <a:solidFill>
            <a:srgbClr val="F58220"/>
          </a:solidFill>
        </p:spPr>
        <p:txBody>
          <a:bodyPr/>
          <a:lstStyle/>
          <a:p>
            <a:pPr defTabSz="540000"/>
            <a:r>
              <a:rPr lang="sl-SI" dirty="0" smtClean="0">
                <a:solidFill>
                  <a:schemeClr val="bg1"/>
                </a:solidFill>
                <a:latin typeface="Arial" panose="020B0604020202020204" pitchFamily="34" charset="0"/>
                <a:cs typeface="Arial" panose="020B0604020202020204" pitchFamily="34" charset="0"/>
              </a:rPr>
              <a:t>	Preoblikovalni </a:t>
            </a:r>
            <a:r>
              <a:rPr lang="sl-SI" dirty="0">
                <a:solidFill>
                  <a:schemeClr val="bg1"/>
                </a:solidFill>
                <a:latin typeface="Arial" panose="020B0604020202020204" pitchFamily="34" charset="0"/>
                <a:cs typeface="Arial" panose="020B0604020202020204" pitchFamily="34" charset="0"/>
              </a:rPr>
              <a:t>dogovori </a:t>
            </a:r>
            <a:r>
              <a:rPr lang="sl-SI" dirty="0" smtClean="0">
                <a:solidFill>
                  <a:schemeClr val="bg1"/>
                </a:solidFill>
                <a:latin typeface="Arial" panose="020B0604020202020204" pitchFamily="34" charset="0"/>
                <a:cs typeface="Arial" panose="020B0604020202020204" pitchFamily="34" charset="0"/>
              </a:rPr>
              <a:t/>
            </a:r>
            <a:br>
              <a:rPr lang="sl-SI" dirty="0" smtClean="0">
                <a:solidFill>
                  <a:schemeClr val="bg1"/>
                </a:solidFill>
                <a:latin typeface="Arial" panose="020B0604020202020204" pitchFamily="34" charset="0"/>
                <a:cs typeface="Arial" panose="020B0604020202020204" pitchFamily="34" charset="0"/>
              </a:rPr>
            </a:br>
            <a:r>
              <a:rPr lang="sl-SI" dirty="0">
                <a:solidFill>
                  <a:schemeClr val="bg1"/>
                </a:solidFill>
                <a:latin typeface="Arial" panose="020B0604020202020204" pitchFamily="34" charset="0"/>
                <a:cs typeface="Arial" panose="020B0604020202020204" pitchFamily="34" charset="0"/>
              </a:rPr>
              <a:t>	</a:t>
            </a:r>
            <a:r>
              <a:rPr lang="sl-SI" dirty="0" smtClean="0">
                <a:solidFill>
                  <a:schemeClr val="bg1"/>
                </a:solidFill>
                <a:latin typeface="Arial" panose="020B0604020202020204" pitchFamily="34" charset="0"/>
                <a:cs typeface="Arial" panose="020B0604020202020204" pitchFamily="34" charset="0"/>
              </a:rPr>
              <a:t>(</a:t>
            </a:r>
            <a:r>
              <a:rPr lang="sl-SI" dirty="0" err="1" smtClean="0">
                <a:solidFill>
                  <a:schemeClr val="bg1"/>
                </a:solidFill>
                <a:latin typeface="Arial" panose="020B0604020202020204" pitchFamily="34" charset="0"/>
                <a:cs typeface="Arial" panose="020B0604020202020204" pitchFamily="34" charset="0"/>
              </a:rPr>
              <a:t>Transformative</a:t>
            </a:r>
            <a:r>
              <a:rPr lang="sl-SI" dirty="0" smtClean="0">
                <a:solidFill>
                  <a:schemeClr val="bg1"/>
                </a:solidFill>
                <a:latin typeface="Arial" panose="020B0604020202020204" pitchFamily="34" charset="0"/>
                <a:cs typeface="Arial" panose="020B0604020202020204" pitchFamily="34" charset="0"/>
              </a:rPr>
              <a:t> </a:t>
            </a:r>
            <a:r>
              <a:rPr lang="sl-SI" dirty="0" err="1" smtClean="0">
                <a:solidFill>
                  <a:schemeClr val="bg1"/>
                </a:solidFill>
                <a:latin typeface="Arial" panose="020B0604020202020204" pitchFamily="34" charset="0"/>
                <a:cs typeface="Arial" panose="020B0604020202020204" pitchFamily="34" charset="0"/>
              </a:rPr>
              <a:t>Arrangements</a:t>
            </a:r>
            <a:r>
              <a:rPr lang="sl-SI" dirty="0" smtClean="0">
                <a:solidFill>
                  <a:schemeClr val="bg1"/>
                </a:solidFill>
                <a:latin typeface="Arial" panose="020B0604020202020204" pitchFamily="34" charset="0"/>
                <a:cs typeface="Arial" panose="020B0604020202020204" pitchFamily="34" charset="0"/>
              </a:rPr>
              <a:t>)</a:t>
            </a:r>
            <a:endParaRPr lang="sl-SI" dirty="0">
              <a:solidFill>
                <a:schemeClr val="bg1"/>
              </a:solidFill>
              <a:latin typeface="Arial" panose="020B0604020202020204" pitchFamily="34" charset="0"/>
              <a:cs typeface="Arial" panose="020B0604020202020204" pitchFamily="34" charset="0"/>
            </a:endParaRPr>
          </a:p>
        </p:txBody>
      </p:sp>
      <p:sp>
        <p:nvSpPr>
          <p:cNvPr id="3" name="Označba mesta vsebine 2">
            <a:extLst>
              <a:ext uri="{FF2B5EF4-FFF2-40B4-BE49-F238E27FC236}">
                <a16:creationId xmlns:a16="http://schemas.microsoft.com/office/drawing/2014/main" id="{D215E421-C6D2-49B0-B288-5312B04E8495}"/>
              </a:ext>
            </a:extLst>
          </p:cNvPr>
          <p:cNvSpPr>
            <a:spLocks noGrp="1"/>
          </p:cNvSpPr>
          <p:nvPr>
            <p:ph idx="1"/>
          </p:nvPr>
        </p:nvSpPr>
        <p:spPr>
          <a:xfrm>
            <a:off x="228600" y="1690690"/>
            <a:ext cx="11610474" cy="5167310"/>
          </a:xfrm>
        </p:spPr>
        <p:txBody>
          <a:bodyPr>
            <a:normAutofit lnSpcReduction="10000"/>
          </a:bodyPr>
          <a:lstStyle/>
          <a:p>
            <a:pPr marL="0" indent="0">
              <a:buNone/>
            </a:pPr>
            <a:endParaRPr lang="sl-SI" dirty="0" smtClean="0">
              <a:cs typeface="Arial" panose="020B0604020202020204" pitchFamily="34" charset="0"/>
              <a:sym typeface="Wingdings" panose="05000000000000000000" pitchFamily="2" charset="2"/>
            </a:endParaRPr>
          </a:p>
          <a:p>
            <a:pPr marL="0" indent="0">
              <a:buNone/>
            </a:pPr>
            <a:r>
              <a:rPr lang="sl-SI" dirty="0" smtClean="0">
                <a:cs typeface="Arial" panose="020B0604020202020204" pitchFamily="34" charset="0"/>
                <a:sym typeface="Wingdings" panose="05000000000000000000" pitchFamily="2" charset="2"/>
              </a:rPr>
              <a:t>8. načelo: </a:t>
            </a:r>
            <a:r>
              <a:rPr lang="sl-SI" dirty="0" smtClean="0">
                <a:cs typeface="Arial" panose="020B0604020202020204" pitchFamily="34" charset="0"/>
              </a:rPr>
              <a:t>ODPRTE </a:t>
            </a:r>
            <a:r>
              <a:rPr lang="sl-SI" dirty="0">
                <a:cs typeface="Arial" panose="020B0604020202020204" pitchFamily="34" charset="0"/>
              </a:rPr>
              <a:t>OBJAVE V HIBRIDNIH REVIJAH </a:t>
            </a:r>
            <a:r>
              <a:rPr lang="en-SI" dirty="0">
                <a:cs typeface="Arial" panose="020B0604020202020204" pitchFamily="34" charset="0"/>
              </a:rPr>
              <a:t>–</a:t>
            </a:r>
            <a:r>
              <a:rPr lang="sl-SI" dirty="0">
                <a:cs typeface="Arial" panose="020B0604020202020204" pitchFamily="34" charset="0"/>
              </a:rPr>
              <a:t> časovno </a:t>
            </a:r>
            <a:r>
              <a:rPr lang="sl-SI" dirty="0" smtClean="0">
                <a:cs typeface="Arial" panose="020B0604020202020204" pitchFamily="34" charset="0"/>
              </a:rPr>
              <a:t>omejena </a:t>
            </a:r>
            <a:r>
              <a:rPr lang="sl-SI" dirty="0">
                <a:cs typeface="Arial" panose="020B0604020202020204" pitchFamily="34" charset="0"/>
              </a:rPr>
              <a:t>možnost do konca leta </a:t>
            </a:r>
            <a:r>
              <a:rPr lang="sl-SI" dirty="0" smtClean="0">
                <a:cs typeface="Arial" panose="020B0604020202020204" pitchFamily="34" charset="0"/>
              </a:rPr>
              <a:t>2024!</a:t>
            </a:r>
          </a:p>
          <a:p>
            <a:pPr marL="0" indent="0">
              <a:buNone/>
            </a:pPr>
            <a:endParaRPr lang="sl-SI" dirty="0" smtClean="0">
              <a:cs typeface="Arial" panose="020B0604020202020204" pitchFamily="34" charset="0"/>
            </a:endParaRPr>
          </a:p>
          <a:p>
            <a:pPr marL="0" indent="0">
              <a:buNone/>
            </a:pPr>
            <a:r>
              <a:rPr lang="en-SI" dirty="0">
                <a:cs typeface="Arial" panose="020B0604020202020204" pitchFamily="34" charset="0"/>
                <a:sym typeface="Wingdings" panose="05000000000000000000" pitchFamily="2" charset="2"/>
              </a:rPr>
              <a:t></a:t>
            </a:r>
            <a:r>
              <a:rPr lang="sl-SI" dirty="0">
                <a:cs typeface="Arial" panose="020B0604020202020204" pitchFamily="34" charset="0"/>
                <a:sym typeface="Wingdings" panose="05000000000000000000" pitchFamily="2" charset="2"/>
              </a:rPr>
              <a:t>ZLATA POT 2: </a:t>
            </a:r>
            <a:r>
              <a:rPr lang="sl-SI" dirty="0">
                <a:cs typeface="Arial" panose="020B0604020202020204" pitchFamily="34" charset="0"/>
              </a:rPr>
              <a:t>„globalni“ ali „lokalni“ prehod na pokrivanje stroškov   	objavljanja iz/namesto </a:t>
            </a:r>
            <a:r>
              <a:rPr lang="sl-SI" dirty="0" smtClean="0">
                <a:cs typeface="Arial" panose="020B0604020202020204" pitchFamily="34" charset="0"/>
              </a:rPr>
              <a:t>branja.</a:t>
            </a:r>
            <a:endParaRPr lang="sl-SI" dirty="0">
              <a:cs typeface="Arial" panose="020B0604020202020204" pitchFamily="34" charset="0"/>
            </a:endParaRPr>
          </a:p>
          <a:p>
            <a:r>
              <a:rPr lang="sl-SI" dirty="0" smtClean="0">
                <a:solidFill>
                  <a:schemeClr val="bg1"/>
                </a:solidFill>
                <a:latin typeface="Arial" panose="020B0604020202020204" pitchFamily="34" charset="0"/>
                <a:cs typeface="Arial" panose="020B0604020202020204" pitchFamily="34" charset="0"/>
              </a:rPr>
              <a:t>hibridne revije</a:t>
            </a:r>
            <a:endParaRPr lang="sl-SI" dirty="0" smtClean="0">
              <a:cs typeface="Arial" panose="020B0604020202020204" pitchFamily="34" charset="0"/>
            </a:endParaRPr>
          </a:p>
          <a:p>
            <a:r>
              <a:rPr lang="sl-SI" dirty="0">
                <a:cs typeface="Arial" panose="020B0604020202020204" pitchFamily="34" charset="0"/>
              </a:rPr>
              <a:t>Preoblikovalne revije (</a:t>
            </a:r>
            <a:r>
              <a:rPr lang="sl-SI" dirty="0" err="1">
                <a:cs typeface="Arial" panose="020B0604020202020204" pitchFamily="34" charset="0"/>
              </a:rPr>
              <a:t>Transformative</a:t>
            </a:r>
            <a:r>
              <a:rPr lang="sl-SI" dirty="0">
                <a:cs typeface="Arial" panose="020B0604020202020204" pitchFamily="34" charset="0"/>
              </a:rPr>
              <a:t> </a:t>
            </a:r>
            <a:r>
              <a:rPr lang="sl-SI" dirty="0" err="1">
                <a:cs typeface="Arial" panose="020B0604020202020204" pitchFamily="34" charset="0"/>
              </a:rPr>
              <a:t>Journals</a:t>
            </a:r>
            <a:r>
              <a:rPr lang="sl-SI" dirty="0">
                <a:cs typeface="Arial" panose="020B0604020202020204" pitchFamily="34" charset="0"/>
              </a:rPr>
              <a:t> – TJ).</a:t>
            </a:r>
          </a:p>
          <a:p>
            <a:endParaRPr lang="sl-SI" dirty="0" smtClean="0">
              <a:cs typeface="Arial" panose="020B0604020202020204" pitchFamily="34" charset="0"/>
            </a:endParaRPr>
          </a:p>
          <a:p>
            <a:r>
              <a:rPr lang="sl-SI" dirty="0" smtClean="0">
                <a:cs typeface="Arial" panose="020B0604020202020204" pitchFamily="34" charset="0"/>
              </a:rPr>
              <a:t>Preoblikovalne </a:t>
            </a:r>
            <a:r>
              <a:rPr lang="sl-SI" dirty="0">
                <a:cs typeface="Arial" panose="020B0604020202020204" pitchFamily="34" charset="0"/>
              </a:rPr>
              <a:t>pogodbe (</a:t>
            </a:r>
            <a:r>
              <a:rPr lang="sl-SI" dirty="0" err="1">
                <a:cs typeface="Arial" panose="020B0604020202020204" pitchFamily="34" charset="0"/>
              </a:rPr>
              <a:t>Transformative</a:t>
            </a:r>
            <a:r>
              <a:rPr lang="sl-SI" dirty="0">
                <a:cs typeface="Arial" panose="020B0604020202020204" pitchFamily="34" charset="0"/>
              </a:rPr>
              <a:t> </a:t>
            </a:r>
            <a:r>
              <a:rPr lang="sl-SI" dirty="0" err="1">
                <a:cs typeface="Arial" panose="020B0604020202020204" pitchFamily="34" charset="0"/>
              </a:rPr>
              <a:t>Agreement</a:t>
            </a:r>
            <a:r>
              <a:rPr lang="sl-SI" dirty="0">
                <a:cs typeface="Arial" panose="020B0604020202020204" pitchFamily="34" charset="0"/>
              </a:rPr>
              <a:t>, tudi </a:t>
            </a:r>
            <a:r>
              <a:rPr lang="sl-SI" dirty="0" err="1">
                <a:cs typeface="Arial" panose="020B0604020202020204" pitchFamily="34" charset="0"/>
              </a:rPr>
              <a:t>Transformative</a:t>
            </a:r>
            <a:r>
              <a:rPr lang="sl-SI" dirty="0">
                <a:cs typeface="Arial" panose="020B0604020202020204" pitchFamily="34" charset="0"/>
              </a:rPr>
              <a:t> Model </a:t>
            </a:r>
            <a:r>
              <a:rPr lang="sl-SI" dirty="0" err="1" smtClean="0">
                <a:cs typeface="Arial" panose="020B0604020202020204" pitchFamily="34" charset="0"/>
              </a:rPr>
              <a:t>Agreement</a:t>
            </a:r>
            <a:r>
              <a:rPr lang="sl-SI" dirty="0" smtClean="0">
                <a:cs typeface="Arial" panose="020B0604020202020204" pitchFamily="34" charset="0"/>
              </a:rPr>
              <a:t> </a:t>
            </a:r>
            <a:r>
              <a:rPr lang="en-SI" dirty="0" smtClean="0">
                <a:cs typeface="Arial" panose="020B0604020202020204" pitchFamily="34" charset="0"/>
              </a:rPr>
              <a:t>–</a:t>
            </a:r>
            <a:r>
              <a:rPr lang="sl-SI" dirty="0" smtClean="0">
                <a:cs typeface="Arial" panose="020B0604020202020204" pitchFamily="34" charset="0"/>
              </a:rPr>
              <a:t> TA, TMA). </a:t>
            </a:r>
          </a:p>
          <a:p>
            <a:pPr marL="0" indent="0">
              <a:buNone/>
            </a:pPr>
            <a:endParaRPr lang="sl-SI" dirty="0" smtClean="0">
              <a:cs typeface="Arial" panose="020B0604020202020204" pitchFamily="34" charset="0"/>
            </a:endParaRPr>
          </a:p>
          <a:p>
            <a:pPr marL="0" indent="0">
              <a:buNone/>
            </a:pPr>
            <a:endParaRPr lang="sl-SI" dirty="0">
              <a:cs typeface="Arial" panose="020B0604020202020204" pitchFamily="34" charset="0"/>
            </a:endParaRPr>
          </a:p>
        </p:txBody>
      </p:sp>
    </p:spTree>
    <p:extLst>
      <p:ext uri="{BB962C8B-B14F-4D97-AF65-F5344CB8AC3E}">
        <p14:creationId xmlns:p14="http://schemas.microsoft.com/office/powerpoint/2010/main" val="8492701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FA06421-41DB-4FA4-A5F5-8AD0A0ED1883}"/>
              </a:ext>
            </a:extLst>
          </p:cNvPr>
          <p:cNvSpPr>
            <a:spLocks noGrp="1"/>
          </p:cNvSpPr>
          <p:nvPr>
            <p:ph type="title"/>
          </p:nvPr>
        </p:nvSpPr>
        <p:spPr>
          <a:xfrm>
            <a:off x="0" y="1"/>
            <a:ext cx="12192000" cy="1690688"/>
          </a:xfrm>
          <a:solidFill>
            <a:srgbClr val="F58220"/>
          </a:solidFill>
        </p:spPr>
        <p:txBody>
          <a:bodyPr/>
          <a:lstStyle/>
          <a:p>
            <a:pPr defTabSz="540000"/>
            <a:r>
              <a:rPr lang="sl-SI" dirty="0" smtClean="0">
                <a:solidFill>
                  <a:schemeClr val="bg1"/>
                </a:solidFill>
                <a:latin typeface="Arial" panose="020B0604020202020204" pitchFamily="34" charset="0"/>
                <a:cs typeface="Arial" panose="020B0604020202020204" pitchFamily="34" charset="0"/>
              </a:rPr>
              <a:t>	</a:t>
            </a:r>
            <a:r>
              <a:rPr lang="fr-FR" dirty="0" smtClean="0">
                <a:solidFill>
                  <a:schemeClr val="bg1"/>
                </a:solidFill>
                <a:latin typeface="Arial" panose="020B0604020202020204" pitchFamily="34" charset="0"/>
                <a:cs typeface="Arial" panose="020B0604020202020204" pitchFamily="34" charset="0"/>
              </a:rPr>
              <a:t>Preoblikovalne </a:t>
            </a:r>
            <a:r>
              <a:rPr lang="fr-FR" dirty="0">
                <a:solidFill>
                  <a:schemeClr val="bg1"/>
                </a:solidFill>
                <a:latin typeface="Arial" panose="020B0604020202020204" pitchFamily="34" charset="0"/>
                <a:cs typeface="Arial" panose="020B0604020202020204" pitchFamily="34" charset="0"/>
              </a:rPr>
              <a:t>revije</a:t>
            </a:r>
            <a:r>
              <a:rPr lang="sl-SI" dirty="0">
                <a:solidFill>
                  <a:schemeClr val="bg1"/>
                </a:solidFill>
                <a:latin typeface="Arial" panose="020B0604020202020204" pitchFamily="34" charset="0"/>
                <a:cs typeface="Arial" panose="020B0604020202020204" pitchFamily="34" charset="0"/>
              </a:rPr>
              <a:t> </a:t>
            </a:r>
            <a:r>
              <a:rPr lang="sl-SI" dirty="0" smtClean="0">
                <a:solidFill>
                  <a:schemeClr val="bg1"/>
                </a:solidFill>
                <a:latin typeface="Arial" panose="020B0604020202020204" pitchFamily="34" charset="0"/>
                <a:cs typeface="Arial" panose="020B0604020202020204" pitchFamily="34" charset="0"/>
              </a:rPr>
              <a:t/>
            </a:r>
            <a:br>
              <a:rPr lang="sl-SI" dirty="0" smtClean="0">
                <a:solidFill>
                  <a:schemeClr val="bg1"/>
                </a:solidFill>
                <a:latin typeface="Arial" panose="020B0604020202020204" pitchFamily="34" charset="0"/>
                <a:cs typeface="Arial" panose="020B0604020202020204" pitchFamily="34" charset="0"/>
              </a:rPr>
            </a:br>
            <a:r>
              <a:rPr lang="sl-SI" dirty="0">
                <a:solidFill>
                  <a:schemeClr val="bg1"/>
                </a:solidFill>
                <a:latin typeface="Arial" panose="020B0604020202020204" pitchFamily="34" charset="0"/>
                <a:cs typeface="Arial" panose="020B0604020202020204" pitchFamily="34" charset="0"/>
              </a:rPr>
              <a:t>	</a:t>
            </a:r>
            <a:r>
              <a:rPr lang="fr-FR" dirty="0" smtClean="0">
                <a:solidFill>
                  <a:schemeClr val="bg1"/>
                </a:solidFill>
                <a:latin typeface="Arial" panose="020B0604020202020204" pitchFamily="34" charset="0"/>
                <a:cs typeface="Arial" panose="020B0604020202020204" pitchFamily="34" charset="0"/>
              </a:rPr>
              <a:t>(</a:t>
            </a:r>
            <a:r>
              <a:rPr lang="fr-FR" dirty="0">
                <a:solidFill>
                  <a:schemeClr val="bg1"/>
                </a:solidFill>
                <a:latin typeface="Arial" panose="020B0604020202020204" pitchFamily="34" charset="0"/>
                <a:cs typeface="Arial" panose="020B0604020202020204" pitchFamily="34" charset="0"/>
              </a:rPr>
              <a:t>Transformative Journals)</a:t>
            </a:r>
          </a:p>
        </p:txBody>
      </p:sp>
      <p:sp>
        <p:nvSpPr>
          <p:cNvPr id="3" name="Označba mesta vsebine 2">
            <a:extLst>
              <a:ext uri="{FF2B5EF4-FFF2-40B4-BE49-F238E27FC236}">
                <a16:creationId xmlns:a16="http://schemas.microsoft.com/office/drawing/2014/main" id="{D215E421-C6D2-49B0-B288-5312B04E8495}"/>
              </a:ext>
            </a:extLst>
          </p:cNvPr>
          <p:cNvSpPr>
            <a:spLocks noGrp="1"/>
          </p:cNvSpPr>
          <p:nvPr>
            <p:ph idx="1"/>
          </p:nvPr>
        </p:nvSpPr>
        <p:spPr>
          <a:xfrm>
            <a:off x="240632" y="1690690"/>
            <a:ext cx="11718757" cy="5167310"/>
          </a:xfrm>
        </p:spPr>
        <p:txBody>
          <a:bodyPr>
            <a:noAutofit/>
          </a:bodyPr>
          <a:lstStyle/>
          <a:p>
            <a:pPr fontAlgn="base"/>
            <a:r>
              <a:rPr lang="sl-SI" u="sng" dirty="0" err="1">
                <a:cs typeface="Arial" panose="020B0604020202020204" pitchFamily="34" charset="0"/>
                <a:hlinkClick r:id="rId3"/>
              </a:rPr>
              <a:t>Transformative</a:t>
            </a:r>
            <a:r>
              <a:rPr lang="sl-SI" u="sng" dirty="0">
                <a:cs typeface="Arial" panose="020B0604020202020204" pitchFamily="34" charset="0"/>
                <a:hlinkClick r:id="rId3"/>
              </a:rPr>
              <a:t> </a:t>
            </a:r>
            <a:r>
              <a:rPr lang="sl-SI" u="sng" dirty="0" err="1">
                <a:cs typeface="Arial" panose="020B0604020202020204" pitchFamily="34" charset="0"/>
                <a:hlinkClick r:id="rId3"/>
              </a:rPr>
              <a:t>Journals</a:t>
            </a:r>
            <a:r>
              <a:rPr lang="sl-SI" u="sng" dirty="0">
                <a:cs typeface="Arial" panose="020B0604020202020204" pitchFamily="34" charset="0"/>
                <a:hlinkClick r:id="rId3"/>
              </a:rPr>
              <a:t> – </a:t>
            </a:r>
            <a:r>
              <a:rPr lang="sl-SI" u="sng" dirty="0" smtClean="0">
                <a:cs typeface="Arial" panose="020B0604020202020204" pitchFamily="34" charset="0"/>
                <a:hlinkClick r:id="rId3"/>
              </a:rPr>
              <a:t>TJ</a:t>
            </a:r>
            <a:r>
              <a:rPr lang="sl-SI" dirty="0" smtClean="0">
                <a:cs typeface="Arial" panose="020B0604020202020204" pitchFamily="34" charset="0"/>
              </a:rPr>
              <a:t>: naročniške</a:t>
            </a:r>
            <a:r>
              <a:rPr lang="sl-SI" dirty="0">
                <a:cs typeface="Arial" panose="020B0604020202020204" pitchFamily="34" charset="0"/>
              </a:rPr>
              <a:t>, hibridne </a:t>
            </a:r>
            <a:r>
              <a:rPr lang="sl-SI" dirty="0" smtClean="0">
                <a:cs typeface="Arial" panose="020B0604020202020204" pitchFamily="34" charset="0"/>
              </a:rPr>
              <a:t>revije</a:t>
            </a:r>
            <a:r>
              <a:rPr lang="sl-SI" dirty="0">
                <a:cs typeface="Arial" panose="020B0604020202020204" pitchFamily="34" charset="0"/>
              </a:rPr>
              <a:t>!</a:t>
            </a:r>
          </a:p>
          <a:p>
            <a:pPr fontAlgn="base"/>
            <a:r>
              <a:rPr lang="sl-SI" dirty="0" smtClean="0">
                <a:cs typeface="Arial" panose="020B0604020202020204" pitchFamily="34" charset="0"/>
              </a:rPr>
              <a:t>Pogoji za pridobitev statusa TJ in preobrazbo </a:t>
            </a:r>
            <a:r>
              <a:rPr lang="sl-SI" dirty="0">
                <a:cs typeface="Arial" panose="020B0604020202020204" pitchFamily="34" charset="0"/>
              </a:rPr>
              <a:t>v odprto dostopen </a:t>
            </a:r>
            <a:r>
              <a:rPr lang="sl-SI" dirty="0" smtClean="0">
                <a:cs typeface="Arial" panose="020B0604020202020204" pitchFamily="34" charset="0"/>
              </a:rPr>
              <a:t>model: </a:t>
            </a:r>
          </a:p>
          <a:p>
            <a:pPr lvl="1" fontAlgn="base"/>
            <a:r>
              <a:rPr lang="sl-SI" dirty="0" smtClean="0">
                <a:cs typeface="Arial" panose="020B0604020202020204" pitchFamily="34" charset="0"/>
              </a:rPr>
              <a:t>Vsaj </a:t>
            </a:r>
            <a:r>
              <a:rPr lang="sl-SI" dirty="0">
                <a:cs typeface="Arial" panose="020B0604020202020204" pitchFamily="34" charset="0"/>
              </a:rPr>
              <a:t>15 odstotna relativna letna rast deleža odprtih </a:t>
            </a:r>
            <a:r>
              <a:rPr lang="sl-SI" dirty="0" smtClean="0">
                <a:cs typeface="Arial" panose="020B0604020202020204" pitchFamily="34" charset="0"/>
              </a:rPr>
              <a:t>objav,</a:t>
            </a:r>
          </a:p>
          <a:p>
            <a:pPr lvl="1" fontAlgn="base"/>
            <a:r>
              <a:rPr lang="sl-SI" dirty="0" smtClean="0">
                <a:cs typeface="Arial" panose="020B0604020202020204" pitchFamily="34" charset="0"/>
              </a:rPr>
              <a:t>preobrazba </a:t>
            </a:r>
            <a:r>
              <a:rPr lang="sl-SI" dirty="0">
                <a:cs typeface="Arial" panose="020B0604020202020204" pitchFamily="34" charset="0"/>
              </a:rPr>
              <a:t>v OD model, ko delež odprtih objav doseže 75 odstotkov, </a:t>
            </a:r>
            <a:endParaRPr lang="sl-SI" dirty="0" smtClean="0">
              <a:cs typeface="Arial" panose="020B0604020202020204" pitchFamily="34" charset="0"/>
            </a:endParaRPr>
          </a:p>
          <a:p>
            <a:pPr lvl="1" fontAlgn="base"/>
            <a:r>
              <a:rPr lang="sl-SI" dirty="0" smtClean="0">
                <a:cs typeface="Arial" panose="020B0604020202020204" pitchFamily="34" charset="0"/>
              </a:rPr>
              <a:t>transparentnost </a:t>
            </a:r>
            <a:r>
              <a:rPr lang="sl-SI" dirty="0">
                <a:cs typeface="Arial" panose="020B0604020202020204" pitchFamily="34" charset="0"/>
              </a:rPr>
              <a:t>stroškov objavljanja in sorazmerno zniževanje </a:t>
            </a:r>
            <a:r>
              <a:rPr lang="sl-SI" dirty="0" smtClean="0">
                <a:cs typeface="Arial" panose="020B0604020202020204" pitchFamily="34" charset="0"/>
              </a:rPr>
              <a:t>naročnin,</a:t>
            </a:r>
          </a:p>
          <a:p>
            <a:pPr lvl="1" fontAlgn="base"/>
            <a:r>
              <a:rPr lang="sl-SI" dirty="0" smtClean="0">
                <a:cs typeface="Arial" panose="020B0604020202020204" pitchFamily="34" charset="0"/>
              </a:rPr>
              <a:t>izpolnjevanje </a:t>
            </a:r>
            <a:r>
              <a:rPr lang="sl-SI" dirty="0">
                <a:cs typeface="Arial" panose="020B0604020202020204" pitchFamily="34" charset="0"/>
              </a:rPr>
              <a:t>tehničnih priporočil in zahtev za objavljanje.  </a:t>
            </a:r>
          </a:p>
          <a:p>
            <a:r>
              <a:rPr lang="sl-SI" dirty="0" err="1">
                <a:cs typeface="Arial" panose="020B0604020202020204" pitchFamily="34" charset="0"/>
              </a:rPr>
              <a:t>KOAlicija</a:t>
            </a:r>
            <a:r>
              <a:rPr lang="sl-SI" dirty="0">
                <a:cs typeface="Arial" panose="020B0604020202020204" pitchFamily="34" charset="0"/>
              </a:rPr>
              <a:t> S objavlja </a:t>
            </a:r>
            <a:r>
              <a:rPr lang="sl-SI" u="sng" dirty="0">
                <a:cs typeface="Arial" panose="020B0604020202020204" pitchFamily="34" charset="0"/>
                <a:hlinkClick r:id="rId4"/>
              </a:rPr>
              <a:t>seznam založnikov, ki so pristopili k preobrazbi revij</a:t>
            </a:r>
            <a:r>
              <a:rPr lang="sl-SI" dirty="0">
                <a:cs typeface="Arial" panose="020B0604020202020204" pitchFamily="34" charset="0"/>
              </a:rPr>
              <a:t>, med njimi so na primer Cambridge </a:t>
            </a:r>
            <a:r>
              <a:rPr lang="sl-SI" dirty="0" err="1">
                <a:cs typeface="Arial" panose="020B0604020202020204" pitchFamily="34" charset="0"/>
              </a:rPr>
              <a:t>University</a:t>
            </a:r>
            <a:r>
              <a:rPr lang="sl-SI" dirty="0">
                <a:cs typeface="Arial" panose="020B0604020202020204" pitchFamily="34" charset="0"/>
              </a:rPr>
              <a:t> </a:t>
            </a:r>
            <a:r>
              <a:rPr lang="sl-SI" dirty="0" err="1">
                <a:cs typeface="Arial" panose="020B0604020202020204" pitchFamily="34" charset="0"/>
              </a:rPr>
              <a:t>Press</a:t>
            </a:r>
            <a:r>
              <a:rPr lang="sl-SI" dirty="0">
                <a:cs typeface="Arial" panose="020B0604020202020204" pitchFamily="34" charset="0"/>
              </a:rPr>
              <a:t> (209 revij), Springer Nature (1.700 revij), </a:t>
            </a:r>
            <a:r>
              <a:rPr lang="sl-SI" dirty="0" err="1">
                <a:cs typeface="Arial" panose="020B0604020202020204" pitchFamily="34" charset="0"/>
              </a:rPr>
              <a:t>British</a:t>
            </a:r>
            <a:r>
              <a:rPr lang="sl-SI" dirty="0">
                <a:cs typeface="Arial" panose="020B0604020202020204" pitchFamily="34" charset="0"/>
              </a:rPr>
              <a:t> </a:t>
            </a:r>
            <a:r>
              <a:rPr lang="sl-SI" dirty="0" err="1">
                <a:cs typeface="Arial" panose="020B0604020202020204" pitchFamily="34" charset="0"/>
              </a:rPr>
              <a:t>Medical</a:t>
            </a:r>
            <a:r>
              <a:rPr lang="sl-SI" dirty="0">
                <a:cs typeface="Arial" panose="020B0604020202020204" pitchFamily="34" charset="0"/>
              </a:rPr>
              <a:t> </a:t>
            </a:r>
            <a:r>
              <a:rPr lang="sl-SI" dirty="0" err="1" smtClean="0">
                <a:cs typeface="Arial" panose="020B0604020202020204" pitchFamily="34" charset="0"/>
              </a:rPr>
              <a:t>Journals</a:t>
            </a:r>
            <a:r>
              <a:rPr lang="sl-SI" dirty="0" smtClean="0">
                <a:cs typeface="Arial" panose="020B0604020202020204" pitchFamily="34" charset="0"/>
              </a:rPr>
              <a:t> </a:t>
            </a:r>
            <a:r>
              <a:rPr lang="sl-SI" dirty="0">
                <a:cs typeface="Arial" panose="020B0604020202020204" pitchFamily="34" charset="0"/>
              </a:rPr>
              <a:t>(33 revij), </a:t>
            </a:r>
            <a:r>
              <a:rPr lang="sl-SI" dirty="0" err="1">
                <a:cs typeface="Arial" panose="020B0604020202020204" pitchFamily="34" charset="0"/>
              </a:rPr>
              <a:t>Elsevier</a:t>
            </a:r>
            <a:r>
              <a:rPr lang="sl-SI" dirty="0">
                <a:cs typeface="Arial" panose="020B0604020202020204" pitchFamily="34" charset="0"/>
              </a:rPr>
              <a:t> (160 revij</a:t>
            </a:r>
            <a:r>
              <a:rPr lang="sl-SI" dirty="0" smtClean="0">
                <a:cs typeface="Arial" panose="020B0604020202020204" pitchFamily="34" charset="0"/>
              </a:rPr>
              <a:t>), </a:t>
            </a:r>
            <a:r>
              <a:rPr lang="sl-SI" dirty="0" err="1" smtClean="0">
                <a:cs typeface="Arial" panose="020B0604020202020204" pitchFamily="34" charset="0"/>
              </a:rPr>
              <a:t>Association</a:t>
            </a:r>
            <a:r>
              <a:rPr lang="sl-SI" dirty="0" smtClean="0">
                <a:cs typeface="Arial" panose="020B0604020202020204" pitchFamily="34" charset="0"/>
              </a:rPr>
              <a:t> </a:t>
            </a:r>
            <a:r>
              <a:rPr lang="sl-SI" dirty="0" err="1">
                <a:cs typeface="Arial" panose="020B0604020202020204" pitchFamily="34" charset="0"/>
              </a:rPr>
              <a:t>for</a:t>
            </a:r>
            <a:r>
              <a:rPr lang="sl-SI" dirty="0">
                <a:cs typeface="Arial" panose="020B0604020202020204" pitchFamily="34" charset="0"/>
              </a:rPr>
              <a:t> </a:t>
            </a:r>
            <a:r>
              <a:rPr lang="sl-SI" dirty="0" err="1">
                <a:cs typeface="Arial" panose="020B0604020202020204" pitchFamily="34" charset="0"/>
              </a:rPr>
              <a:t>Computing</a:t>
            </a:r>
            <a:r>
              <a:rPr lang="sl-SI" dirty="0">
                <a:cs typeface="Arial" panose="020B0604020202020204" pitchFamily="34" charset="0"/>
              </a:rPr>
              <a:t> </a:t>
            </a:r>
            <a:r>
              <a:rPr lang="sl-SI" dirty="0" err="1" smtClean="0">
                <a:cs typeface="Arial" panose="020B0604020202020204" pitchFamily="34" charset="0"/>
              </a:rPr>
              <a:t>Machinery</a:t>
            </a:r>
            <a:r>
              <a:rPr lang="sl-SI" dirty="0">
                <a:cs typeface="Arial" panose="020B0604020202020204" pitchFamily="34" charset="0"/>
              </a:rPr>
              <a:t> </a:t>
            </a:r>
            <a:r>
              <a:rPr lang="sl-SI" dirty="0" smtClean="0">
                <a:cs typeface="Arial" panose="020B0604020202020204" pitchFamily="34" charset="0"/>
              </a:rPr>
              <a:t>in </a:t>
            </a:r>
            <a:r>
              <a:rPr lang="sl-SI" dirty="0" err="1" smtClean="0">
                <a:cs typeface="Arial" panose="020B0604020202020204" pitchFamily="34" charset="0"/>
              </a:rPr>
              <a:t>Karger</a:t>
            </a:r>
            <a:r>
              <a:rPr lang="sl-SI" dirty="0" smtClean="0">
                <a:cs typeface="Arial" panose="020B0604020202020204" pitchFamily="34" charset="0"/>
              </a:rPr>
              <a:t>.</a:t>
            </a:r>
          </a:p>
          <a:p>
            <a:r>
              <a:rPr lang="sl-SI" dirty="0">
                <a:cs typeface="Arial" panose="020B0604020202020204" pitchFamily="34" charset="0"/>
              </a:rPr>
              <a:t>Članice </a:t>
            </a:r>
            <a:r>
              <a:rPr lang="sl-SI" dirty="0" err="1">
                <a:cs typeface="Arial" panose="020B0604020202020204" pitchFamily="34" charset="0"/>
              </a:rPr>
              <a:t>kOAlicije</a:t>
            </a:r>
            <a:r>
              <a:rPr lang="sl-SI" dirty="0">
                <a:cs typeface="Arial" panose="020B0604020202020204" pitchFamily="34" charset="0"/>
              </a:rPr>
              <a:t> S (ne </a:t>
            </a:r>
            <a:r>
              <a:rPr lang="sl-SI" dirty="0" smtClean="0">
                <a:cs typeface="Arial" panose="020B0604020202020204" pitchFamily="34" charset="0"/>
              </a:rPr>
              <a:t>vse) bodo plačevanje </a:t>
            </a:r>
            <a:r>
              <a:rPr lang="sl-SI" dirty="0">
                <a:cs typeface="Arial" panose="020B0604020202020204" pitchFamily="34" charset="0"/>
              </a:rPr>
              <a:t>stroškov objav v </a:t>
            </a:r>
            <a:r>
              <a:rPr lang="sl-SI" dirty="0" smtClean="0">
                <a:cs typeface="Arial" panose="020B0604020202020204" pitchFamily="34" charset="0"/>
              </a:rPr>
              <a:t>TJ podpirale </a:t>
            </a:r>
            <a:r>
              <a:rPr lang="sl-SI" dirty="0">
                <a:cs typeface="Arial" panose="020B0604020202020204" pitchFamily="34" charset="0"/>
              </a:rPr>
              <a:t>najdlje do konca leta </a:t>
            </a:r>
            <a:r>
              <a:rPr lang="sl-SI" dirty="0" smtClean="0">
                <a:cs typeface="Arial" panose="020B0604020202020204" pitchFamily="34" charset="0"/>
              </a:rPr>
              <a:t>2024.</a:t>
            </a:r>
            <a:endParaRPr lang="sl-SI" dirty="0">
              <a:cs typeface="Arial" panose="020B0604020202020204" pitchFamily="34" charset="0"/>
            </a:endParaRPr>
          </a:p>
        </p:txBody>
      </p:sp>
    </p:spTree>
    <p:extLst>
      <p:ext uri="{BB962C8B-B14F-4D97-AF65-F5344CB8AC3E}">
        <p14:creationId xmlns:p14="http://schemas.microsoft.com/office/powerpoint/2010/main" val="7589643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FA06421-41DB-4FA4-A5F5-8AD0A0ED1883}"/>
              </a:ext>
            </a:extLst>
          </p:cNvPr>
          <p:cNvSpPr>
            <a:spLocks noGrp="1"/>
          </p:cNvSpPr>
          <p:nvPr>
            <p:ph type="title"/>
          </p:nvPr>
        </p:nvSpPr>
        <p:spPr>
          <a:xfrm>
            <a:off x="0" y="1"/>
            <a:ext cx="12192000" cy="1690688"/>
          </a:xfrm>
          <a:solidFill>
            <a:srgbClr val="F58220"/>
          </a:solidFill>
        </p:spPr>
        <p:txBody>
          <a:bodyPr/>
          <a:lstStyle/>
          <a:p>
            <a:pPr defTabSz="540000"/>
            <a:r>
              <a:rPr lang="sl-SI" dirty="0" smtClean="0">
                <a:solidFill>
                  <a:schemeClr val="bg1"/>
                </a:solidFill>
                <a:latin typeface="Arial" panose="020B0604020202020204" pitchFamily="34" charset="0"/>
                <a:cs typeface="Arial" panose="020B0604020202020204" pitchFamily="34" charset="0"/>
              </a:rPr>
              <a:t>	</a:t>
            </a:r>
            <a:r>
              <a:rPr lang="fr-FR" dirty="0" smtClean="0">
                <a:solidFill>
                  <a:schemeClr val="bg1"/>
                </a:solidFill>
                <a:latin typeface="Arial" panose="020B0604020202020204" pitchFamily="34" charset="0"/>
                <a:cs typeface="Arial" panose="020B0604020202020204" pitchFamily="34" charset="0"/>
              </a:rPr>
              <a:t>Preoblikovalne </a:t>
            </a:r>
            <a:r>
              <a:rPr lang="sl-SI" dirty="0" smtClean="0">
                <a:solidFill>
                  <a:schemeClr val="bg1"/>
                </a:solidFill>
                <a:latin typeface="Arial" panose="020B0604020202020204" pitchFamily="34" charset="0"/>
                <a:cs typeface="Arial" panose="020B0604020202020204" pitchFamily="34" charset="0"/>
              </a:rPr>
              <a:t>pogodbe </a:t>
            </a:r>
            <a:br>
              <a:rPr lang="sl-SI" dirty="0" smtClean="0">
                <a:solidFill>
                  <a:schemeClr val="bg1"/>
                </a:solidFill>
                <a:latin typeface="Arial" panose="020B0604020202020204" pitchFamily="34" charset="0"/>
                <a:cs typeface="Arial" panose="020B0604020202020204" pitchFamily="34" charset="0"/>
              </a:rPr>
            </a:br>
            <a:r>
              <a:rPr lang="sl-SI" dirty="0">
                <a:solidFill>
                  <a:schemeClr val="bg1"/>
                </a:solidFill>
                <a:latin typeface="Arial" panose="020B0604020202020204" pitchFamily="34" charset="0"/>
                <a:cs typeface="Arial" panose="020B0604020202020204" pitchFamily="34" charset="0"/>
              </a:rPr>
              <a:t>	</a:t>
            </a:r>
            <a:r>
              <a:rPr lang="fr-FR" dirty="0" smtClean="0">
                <a:solidFill>
                  <a:schemeClr val="bg1"/>
                </a:solidFill>
                <a:latin typeface="Arial" panose="020B0604020202020204" pitchFamily="34" charset="0"/>
                <a:cs typeface="Arial" panose="020B0604020202020204" pitchFamily="34" charset="0"/>
              </a:rPr>
              <a:t>(Transformative </a:t>
            </a:r>
            <a:r>
              <a:rPr lang="sl-SI" dirty="0" err="1">
                <a:solidFill>
                  <a:schemeClr val="bg1"/>
                </a:solidFill>
                <a:latin typeface="Arial" panose="020B0604020202020204" pitchFamily="34" charset="0"/>
                <a:cs typeface="Arial" panose="020B0604020202020204" pitchFamily="34" charset="0"/>
              </a:rPr>
              <a:t>Agreements</a:t>
            </a:r>
            <a:r>
              <a:rPr lang="fr-FR" dirty="0">
                <a:solidFill>
                  <a:schemeClr val="bg1"/>
                </a:solidFill>
                <a:latin typeface="Arial" panose="020B0604020202020204" pitchFamily="34" charset="0"/>
                <a:cs typeface="Arial" panose="020B0604020202020204" pitchFamily="34" charset="0"/>
              </a:rPr>
              <a:t>)</a:t>
            </a:r>
          </a:p>
        </p:txBody>
      </p:sp>
      <p:sp>
        <p:nvSpPr>
          <p:cNvPr id="3" name="Označba mesta vsebine 2">
            <a:extLst>
              <a:ext uri="{FF2B5EF4-FFF2-40B4-BE49-F238E27FC236}">
                <a16:creationId xmlns:a16="http://schemas.microsoft.com/office/drawing/2014/main" id="{D215E421-C6D2-49B0-B288-5312B04E8495}"/>
              </a:ext>
            </a:extLst>
          </p:cNvPr>
          <p:cNvSpPr>
            <a:spLocks noGrp="1"/>
          </p:cNvSpPr>
          <p:nvPr>
            <p:ph idx="1"/>
          </p:nvPr>
        </p:nvSpPr>
        <p:spPr>
          <a:xfrm>
            <a:off x="262188" y="1666626"/>
            <a:ext cx="11568568" cy="5167310"/>
          </a:xfrm>
        </p:spPr>
        <p:txBody>
          <a:bodyPr>
            <a:normAutofit lnSpcReduction="10000"/>
          </a:bodyPr>
          <a:lstStyle/>
          <a:p>
            <a:pPr fontAlgn="base"/>
            <a:r>
              <a:rPr lang="sl-SI" u="sng" dirty="0" err="1">
                <a:cs typeface="Arial" panose="020B0604020202020204" pitchFamily="34" charset="0"/>
                <a:hlinkClick r:id="rId3"/>
              </a:rPr>
              <a:t>Transformative</a:t>
            </a:r>
            <a:r>
              <a:rPr lang="sl-SI" u="sng" dirty="0">
                <a:cs typeface="Arial" panose="020B0604020202020204" pitchFamily="34" charset="0"/>
                <a:hlinkClick r:id="rId3"/>
              </a:rPr>
              <a:t> </a:t>
            </a:r>
            <a:r>
              <a:rPr lang="sl-SI" u="sng" dirty="0" err="1">
                <a:cs typeface="Arial" panose="020B0604020202020204" pitchFamily="34" charset="0"/>
                <a:hlinkClick r:id="rId3"/>
              </a:rPr>
              <a:t>Agreement</a:t>
            </a:r>
            <a:r>
              <a:rPr lang="sl-SI" u="sng" dirty="0">
                <a:cs typeface="Arial" panose="020B0604020202020204" pitchFamily="34" charset="0"/>
              </a:rPr>
              <a:t>: </a:t>
            </a:r>
            <a:r>
              <a:rPr lang="sl-SI" dirty="0">
                <a:cs typeface="Arial" panose="020B0604020202020204" pitchFamily="34" charset="0"/>
              </a:rPr>
              <a:t>n</a:t>
            </a:r>
            <a:r>
              <a:rPr lang="sl-SI" dirty="0" smtClean="0">
                <a:cs typeface="Arial" panose="020B0604020202020204" pitchFamily="34" charset="0"/>
              </a:rPr>
              <a:t>aročniške</a:t>
            </a:r>
            <a:r>
              <a:rPr lang="sl-SI" dirty="0">
                <a:cs typeface="Arial" panose="020B0604020202020204" pitchFamily="34" charset="0"/>
              </a:rPr>
              <a:t>, hibridne </a:t>
            </a:r>
            <a:r>
              <a:rPr lang="sl-SI" dirty="0" smtClean="0">
                <a:cs typeface="Arial" panose="020B0604020202020204" pitchFamily="34" charset="0"/>
              </a:rPr>
              <a:t>revije!</a:t>
            </a:r>
          </a:p>
          <a:p>
            <a:pPr fontAlgn="base"/>
            <a:r>
              <a:rPr lang="sl-SI" dirty="0">
                <a:cs typeface="Arial" panose="020B0604020202020204" pitchFamily="34" charset="0"/>
              </a:rPr>
              <a:t>L</a:t>
            </a:r>
            <a:r>
              <a:rPr lang="sl-SI" dirty="0" smtClean="0">
                <a:cs typeface="Arial" panose="020B0604020202020204" pitchFamily="34" charset="0"/>
              </a:rPr>
              <a:t>icenčne pogodbe </a:t>
            </a:r>
            <a:r>
              <a:rPr lang="sl-SI" dirty="0">
                <a:cs typeface="Arial" panose="020B0604020202020204" pitchFamily="34" charset="0"/>
              </a:rPr>
              <a:t>konzorcijev, institucij ali financerjev z založniki znanstvene </a:t>
            </a:r>
            <a:r>
              <a:rPr lang="sl-SI" dirty="0" smtClean="0">
                <a:cs typeface="Arial" panose="020B0604020202020204" pitchFamily="34" charset="0"/>
              </a:rPr>
              <a:t>periodike, tako imenovane </a:t>
            </a:r>
            <a:r>
              <a:rPr lang="sl-SI" dirty="0" err="1" smtClean="0">
                <a:cs typeface="Arial" panose="020B0604020202020204" pitchFamily="34" charset="0"/>
              </a:rPr>
              <a:t>Publish</a:t>
            </a:r>
            <a:r>
              <a:rPr lang="sl-SI" dirty="0" smtClean="0">
                <a:cs typeface="Arial" panose="020B0604020202020204" pitchFamily="34" charset="0"/>
              </a:rPr>
              <a:t> </a:t>
            </a:r>
            <a:r>
              <a:rPr lang="sl-SI" dirty="0" err="1" smtClean="0">
                <a:cs typeface="Arial" panose="020B0604020202020204" pitchFamily="34" charset="0"/>
              </a:rPr>
              <a:t>and</a:t>
            </a:r>
            <a:r>
              <a:rPr lang="sl-SI" dirty="0" smtClean="0">
                <a:cs typeface="Arial" panose="020B0604020202020204" pitchFamily="34" charset="0"/>
              </a:rPr>
              <a:t> </a:t>
            </a:r>
            <a:r>
              <a:rPr lang="sl-SI" dirty="0" err="1" smtClean="0">
                <a:cs typeface="Arial" panose="020B0604020202020204" pitchFamily="34" charset="0"/>
              </a:rPr>
              <a:t>Read</a:t>
            </a:r>
            <a:r>
              <a:rPr lang="sl-SI" dirty="0" smtClean="0">
                <a:cs typeface="Arial" panose="020B0604020202020204" pitchFamily="34" charset="0"/>
              </a:rPr>
              <a:t> (PAR) oziroma </a:t>
            </a:r>
            <a:r>
              <a:rPr lang="sl-SI" dirty="0" err="1" smtClean="0">
                <a:cs typeface="Arial" panose="020B0604020202020204" pitchFamily="34" charset="0"/>
              </a:rPr>
              <a:t>Read</a:t>
            </a:r>
            <a:r>
              <a:rPr lang="sl-SI" dirty="0" smtClean="0">
                <a:cs typeface="Arial" panose="020B0604020202020204" pitchFamily="34" charset="0"/>
              </a:rPr>
              <a:t> </a:t>
            </a:r>
            <a:r>
              <a:rPr lang="sl-SI" dirty="0" err="1" smtClean="0">
                <a:cs typeface="Arial" panose="020B0604020202020204" pitchFamily="34" charset="0"/>
              </a:rPr>
              <a:t>and</a:t>
            </a:r>
            <a:r>
              <a:rPr lang="sl-SI" dirty="0" smtClean="0">
                <a:cs typeface="Arial" panose="020B0604020202020204" pitchFamily="34" charset="0"/>
              </a:rPr>
              <a:t> </a:t>
            </a:r>
            <a:r>
              <a:rPr lang="sl-SI" dirty="0" err="1" smtClean="0">
                <a:cs typeface="Arial" panose="020B0604020202020204" pitchFamily="34" charset="0"/>
              </a:rPr>
              <a:t>Publish</a:t>
            </a:r>
            <a:r>
              <a:rPr lang="sl-SI" dirty="0" smtClean="0">
                <a:cs typeface="Arial" panose="020B0604020202020204" pitchFamily="34" charset="0"/>
              </a:rPr>
              <a:t> (RAP) pogodbe.</a:t>
            </a:r>
          </a:p>
          <a:p>
            <a:pPr fontAlgn="base"/>
            <a:r>
              <a:rPr lang="sl-SI" dirty="0" smtClean="0">
                <a:cs typeface="Arial" panose="020B0604020202020204" pitchFamily="34" charset="0"/>
              </a:rPr>
              <a:t>Cilj je cenovno nevtralen prehod od plačevanja naročnin (oziroma branja) k plačilu objav. </a:t>
            </a:r>
          </a:p>
          <a:p>
            <a:pPr fontAlgn="base"/>
            <a:r>
              <a:rPr lang="sl-SI" dirty="0" smtClean="0">
                <a:cs typeface="Arial" panose="020B0604020202020204" pitchFamily="34" charset="0"/>
              </a:rPr>
              <a:t>Pogodba z vavčerji (brezplačnimi objavami) v dogovorjenem naboru revij založnika.</a:t>
            </a:r>
          </a:p>
          <a:p>
            <a:pPr fontAlgn="base"/>
            <a:r>
              <a:rPr lang="sl-SI" dirty="0" smtClean="0">
                <a:cs typeface="Arial" panose="020B0604020202020204" pitchFamily="34" charset="0"/>
              </a:rPr>
              <a:t>Pogodbe</a:t>
            </a:r>
            <a:r>
              <a:rPr lang="sl-SI" dirty="0">
                <a:cs typeface="Arial" panose="020B0604020202020204" pitchFamily="34" charset="0"/>
              </a:rPr>
              <a:t>, usklajene s smernicami iniciative </a:t>
            </a:r>
            <a:r>
              <a:rPr lang="sl-SI" dirty="0" err="1">
                <a:cs typeface="Arial" panose="020B0604020202020204" pitchFamily="34" charset="0"/>
              </a:rPr>
              <a:t>Efficiency</a:t>
            </a:r>
            <a:r>
              <a:rPr lang="sl-SI" dirty="0">
                <a:cs typeface="Arial" panose="020B0604020202020204" pitchFamily="34" charset="0"/>
              </a:rPr>
              <a:t> </a:t>
            </a:r>
            <a:r>
              <a:rPr lang="sl-SI" dirty="0" err="1">
                <a:cs typeface="Arial" panose="020B0604020202020204" pitchFamily="34" charset="0"/>
              </a:rPr>
              <a:t>and</a:t>
            </a:r>
            <a:r>
              <a:rPr lang="sl-SI" dirty="0">
                <a:cs typeface="Arial" panose="020B0604020202020204" pitchFamily="34" charset="0"/>
              </a:rPr>
              <a:t> </a:t>
            </a:r>
            <a:r>
              <a:rPr lang="sl-SI" dirty="0" err="1">
                <a:cs typeface="Arial" panose="020B0604020202020204" pitchFamily="34" charset="0"/>
              </a:rPr>
              <a:t>Standards</a:t>
            </a:r>
            <a:r>
              <a:rPr lang="sl-SI" dirty="0">
                <a:cs typeface="Arial" panose="020B0604020202020204" pitchFamily="34" charset="0"/>
              </a:rPr>
              <a:t> </a:t>
            </a:r>
            <a:r>
              <a:rPr lang="sl-SI" dirty="0" err="1">
                <a:cs typeface="Arial" panose="020B0604020202020204" pitchFamily="34" charset="0"/>
              </a:rPr>
              <a:t>for</a:t>
            </a:r>
            <a:r>
              <a:rPr lang="sl-SI" dirty="0">
                <a:cs typeface="Arial" panose="020B0604020202020204" pitchFamily="34" charset="0"/>
              </a:rPr>
              <a:t> </a:t>
            </a:r>
            <a:r>
              <a:rPr lang="sl-SI" dirty="0" err="1">
                <a:cs typeface="Arial" panose="020B0604020202020204" pitchFamily="34" charset="0"/>
              </a:rPr>
              <a:t>Article</a:t>
            </a:r>
            <a:r>
              <a:rPr lang="sl-SI" dirty="0">
                <a:cs typeface="Arial" panose="020B0604020202020204" pitchFamily="34" charset="0"/>
              </a:rPr>
              <a:t> </a:t>
            </a:r>
            <a:r>
              <a:rPr lang="sl-SI" dirty="0" err="1">
                <a:cs typeface="Arial" panose="020B0604020202020204" pitchFamily="34" charset="0"/>
              </a:rPr>
              <a:t>Charges</a:t>
            </a:r>
            <a:r>
              <a:rPr lang="sl-SI" dirty="0">
                <a:cs typeface="Arial" panose="020B0604020202020204" pitchFamily="34" charset="0"/>
              </a:rPr>
              <a:t> (ESAC) in so registrirane v </a:t>
            </a:r>
            <a:r>
              <a:rPr lang="sl-SI" u="sng" dirty="0">
                <a:cs typeface="Arial" panose="020B0604020202020204" pitchFamily="34" charset="0"/>
                <a:hlinkClick r:id="rId4"/>
              </a:rPr>
              <a:t>ESAC </a:t>
            </a:r>
            <a:r>
              <a:rPr lang="sl-SI" u="sng" dirty="0" err="1">
                <a:cs typeface="Arial" panose="020B0604020202020204" pitchFamily="34" charset="0"/>
                <a:hlinkClick r:id="rId4"/>
              </a:rPr>
              <a:t>Transformative</a:t>
            </a:r>
            <a:r>
              <a:rPr lang="sl-SI" u="sng" dirty="0">
                <a:cs typeface="Arial" panose="020B0604020202020204" pitchFamily="34" charset="0"/>
                <a:hlinkClick r:id="rId4"/>
              </a:rPr>
              <a:t> </a:t>
            </a:r>
            <a:r>
              <a:rPr lang="sl-SI" u="sng" dirty="0" err="1">
                <a:cs typeface="Arial" panose="020B0604020202020204" pitchFamily="34" charset="0"/>
                <a:hlinkClick r:id="rId4"/>
              </a:rPr>
              <a:t>Agreement</a:t>
            </a:r>
            <a:r>
              <a:rPr lang="sl-SI" u="sng" dirty="0">
                <a:cs typeface="Arial" panose="020B0604020202020204" pitchFamily="34" charset="0"/>
                <a:hlinkClick r:id="rId4"/>
              </a:rPr>
              <a:t> </a:t>
            </a:r>
            <a:r>
              <a:rPr lang="sl-SI" u="sng" dirty="0" err="1">
                <a:cs typeface="Arial" panose="020B0604020202020204" pitchFamily="34" charset="0"/>
                <a:hlinkClick r:id="rId4"/>
              </a:rPr>
              <a:t>Registry</a:t>
            </a:r>
            <a:r>
              <a:rPr lang="sl-SI" dirty="0" smtClean="0">
                <a:cs typeface="Arial" panose="020B0604020202020204" pitchFamily="34" charset="0"/>
              </a:rPr>
              <a:t>.</a:t>
            </a:r>
          </a:p>
          <a:p>
            <a:pPr marL="0" indent="0" fontAlgn="base">
              <a:buNone/>
            </a:pPr>
            <a:r>
              <a:rPr lang="en-SI" dirty="0" smtClean="0">
                <a:cs typeface="Arial" panose="020B0604020202020204" pitchFamily="34" charset="0"/>
                <a:sym typeface="Wingdings" panose="05000000000000000000" pitchFamily="2" charset="2"/>
              </a:rPr>
              <a:t></a:t>
            </a:r>
            <a:r>
              <a:rPr lang="sl-SI" dirty="0" smtClean="0">
                <a:cs typeface="Arial" panose="020B0604020202020204" pitchFamily="34" charset="0"/>
                <a:sym typeface="Wingdings" panose="05000000000000000000" pitchFamily="2" charset="2"/>
              </a:rPr>
              <a:t>Sofinanciranje do konca 2024, </a:t>
            </a:r>
            <a:r>
              <a:rPr lang="sl-SI" dirty="0">
                <a:cs typeface="Arial" panose="020B0604020202020204" pitchFamily="34" charset="0"/>
                <a:sym typeface="Wingdings" panose="05000000000000000000" pitchFamily="2" charset="2"/>
              </a:rPr>
              <a:t>l</a:t>
            </a:r>
            <a:r>
              <a:rPr lang="sl-SI" dirty="0" smtClean="0">
                <a:cs typeface="Arial" panose="020B0604020202020204" pitchFamily="34" charset="0"/>
              </a:rPr>
              <a:t>icenčna </a:t>
            </a:r>
            <a:r>
              <a:rPr lang="sl-SI" dirty="0">
                <a:cs typeface="Arial" panose="020B0604020202020204" pitchFamily="34" charset="0"/>
              </a:rPr>
              <a:t>pogodba s popustom na plačilo objave (APC </a:t>
            </a:r>
            <a:r>
              <a:rPr lang="en-SI" dirty="0">
                <a:cs typeface="Arial" panose="020B0604020202020204" pitchFamily="34" charset="0"/>
              </a:rPr>
              <a:t>–</a:t>
            </a:r>
            <a:r>
              <a:rPr lang="sl-SI" dirty="0">
                <a:cs typeface="Arial" panose="020B0604020202020204" pitchFamily="34" charset="0"/>
              </a:rPr>
              <a:t> </a:t>
            </a:r>
            <a:r>
              <a:rPr lang="sl-SI" dirty="0" err="1">
                <a:cs typeface="Arial" panose="020B0604020202020204" pitchFamily="34" charset="0"/>
              </a:rPr>
              <a:t>Article</a:t>
            </a:r>
            <a:r>
              <a:rPr lang="sl-SI" dirty="0">
                <a:cs typeface="Arial" panose="020B0604020202020204" pitchFamily="34" charset="0"/>
              </a:rPr>
              <a:t> </a:t>
            </a:r>
            <a:r>
              <a:rPr lang="sl-SI" dirty="0" err="1">
                <a:cs typeface="Arial" panose="020B0604020202020204" pitchFamily="34" charset="0"/>
              </a:rPr>
              <a:t>Processing</a:t>
            </a:r>
            <a:r>
              <a:rPr lang="sl-SI" dirty="0">
                <a:cs typeface="Arial" panose="020B0604020202020204" pitchFamily="34" charset="0"/>
              </a:rPr>
              <a:t> </a:t>
            </a:r>
            <a:r>
              <a:rPr lang="sl-SI" dirty="0" err="1">
                <a:cs typeface="Arial" panose="020B0604020202020204" pitchFamily="34" charset="0"/>
              </a:rPr>
              <a:t>Charge</a:t>
            </a:r>
            <a:r>
              <a:rPr lang="sl-SI" dirty="0">
                <a:cs typeface="Arial" panose="020B0604020202020204" pitchFamily="34" charset="0"/>
              </a:rPr>
              <a:t>) ni preoblikovalna!</a:t>
            </a:r>
          </a:p>
          <a:p>
            <a:pPr fontAlgn="base"/>
            <a:endParaRPr lang="sl-SI" dirty="0">
              <a:cs typeface="Arial" panose="020B0604020202020204" pitchFamily="34" charset="0"/>
            </a:endParaRPr>
          </a:p>
          <a:p>
            <a:pPr fontAlgn="base"/>
            <a:endParaRPr lang="sl-SI" dirty="0"/>
          </a:p>
        </p:txBody>
      </p:sp>
    </p:spTree>
    <p:extLst>
      <p:ext uri="{BB962C8B-B14F-4D97-AF65-F5344CB8AC3E}">
        <p14:creationId xmlns:p14="http://schemas.microsoft.com/office/powerpoint/2010/main" val="12732197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FA06421-41DB-4FA4-A5F5-8AD0A0ED1883}"/>
              </a:ext>
            </a:extLst>
          </p:cNvPr>
          <p:cNvSpPr>
            <a:spLocks noGrp="1"/>
          </p:cNvSpPr>
          <p:nvPr>
            <p:ph type="title"/>
          </p:nvPr>
        </p:nvSpPr>
        <p:spPr>
          <a:xfrm>
            <a:off x="0" y="1"/>
            <a:ext cx="12192000" cy="1690688"/>
          </a:xfrm>
          <a:solidFill>
            <a:srgbClr val="F58220"/>
          </a:solidFill>
        </p:spPr>
        <p:txBody>
          <a:bodyPr/>
          <a:lstStyle/>
          <a:p>
            <a:pPr defTabSz="540000"/>
            <a:r>
              <a:rPr lang="sl-SI" dirty="0" smtClean="0">
                <a:solidFill>
                  <a:schemeClr val="bg1"/>
                </a:solidFill>
                <a:latin typeface="Arial" panose="020B0604020202020204" pitchFamily="34" charset="0"/>
                <a:cs typeface="Arial" panose="020B0604020202020204" pitchFamily="34" charset="0"/>
              </a:rPr>
              <a:t>	</a:t>
            </a:r>
            <a:r>
              <a:rPr lang="fr-FR" dirty="0" smtClean="0">
                <a:solidFill>
                  <a:schemeClr val="bg1"/>
                </a:solidFill>
                <a:latin typeface="Arial" panose="020B0604020202020204" pitchFamily="34" charset="0"/>
                <a:cs typeface="Arial" panose="020B0604020202020204" pitchFamily="34" charset="0"/>
              </a:rPr>
              <a:t>Strategija </a:t>
            </a:r>
            <a:r>
              <a:rPr lang="sl-SI" dirty="0" smtClean="0">
                <a:solidFill>
                  <a:schemeClr val="bg1"/>
                </a:solidFill>
                <a:latin typeface="Arial" panose="020B0604020202020204" pitchFamily="34" charset="0"/>
                <a:cs typeface="Arial" panose="020B0604020202020204" pitchFamily="34" charset="0"/>
              </a:rPr>
              <a:t>ohranjanja</a:t>
            </a:r>
            <a:r>
              <a:rPr lang="fr-FR" dirty="0" smtClean="0">
                <a:solidFill>
                  <a:schemeClr val="bg1"/>
                </a:solidFill>
                <a:latin typeface="Arial" panose="020B0604020202020204" pitchFamily="34" charset="0"/>
                <a:cs typeface="Arial" panose="020B0604020202020204" pitchFamily="34" charset="0"/>
              </a:rPr>
              <a:t> </a:t>
            </a:r>
            <a:r>
              <a:rPr lang="fr-FR" dirty="0">
                <a:solidFill>
                  <a:schemeClr val="bg1"/>
                </a:solidFill>
                <a:latin typeface="Arial" panose="020B0604020202020204" pitchFamily="34" charset="0"/>
                <a:cs typeface="Arial" panose="020B0604020202020204" pitchFamily="34" charset="0"/>
              </a:rPr>
              <a:t>avtorskih pravic – </a:t>
            </a:r>
            <a:r>
              <a:rPr lang="sl-SI" dirty="0" smtClean="0">
                <a:solidFill>
                  <a:schemeClr val="bg1"/>
                </a:solidFill>
                <a:latin typeface="Arial" panose="020B0604020202020204" pitchFamily="34" charset="0"/>
                <a:cs typeface="Arial" panose="020B0604020202020204" pitchFamily="34" charset="0"/>
              </a:rPr>
              <a:t/>
            </a:r>
            <a:br>
              <a:rPr lang="sl-SI" dirty="0" smtClean="0">
                <a:solidFill>
                  <a:schemeClr val="bg1"/>
                </a:solidFill>
                <a:latin typeface="Arial" panose="020B0604020202020204" pitchFamily="34" charset="0"/>
                <a:cs typeface="Arial" panose="020B0604020202020204" pitchFamily="34" charset="0"/>
              </a:rPr>
            </a:br>
            <a:r>
              <a:rPr lang="sl-SI" dirty="0">
                <a:solidFill>
                  <a:schemeClr val="bg1"/>
                </a:solidFill>
                <a:latin typeface="Arial" panose="020B0604020202020204" pitchFamily="34" charset="0"/>
                <a:cs typeface="Arial" panose="020B0604020202020204" pitchFamily="34" charset="0"/>
              </a:rPr>
              <a:t>	</a:t>
            </a:r>
            <a:r>
              <a:rPr lang="fr-FR" dirty="0" smtClean="0">
                <a:solidFill>
                  <a:schemeClr val="bg1"/>
                </a:solidFill>
                <a:latin typeface="Arial" panose="020B0604020202020204" pitchFamily="34" charset="0"/>
                <a:cs typeface="Arial" panose="020B0604020202020204" pitchFamily="34" charset="0"/>
              </a:rPr>
              <a:t>Rights </a:t>
            </a:r>
            <a:r>
              <a:rPr lang="fr-FR" dirty="0">
                <a:solidFill>
                  <a:schemeClr val="bg1"/>
                </a:solidFill>
                <a:latin typeface="Arial" panose="020B0604020202020204" pitchFamily="34" charset="0"/>
                <a:cs typeface="Arial" panose="020B0604020202020204" pitchFamily="34" charset="0"/>
              </a:rPr>
              <a:t>Retention Strategy </a:t>
            </a:r>
            <a:r>
              <a:rPr lang="sl-SI" dirty="0">
                <a:solidFill>
                  <a:schemeClr val="bg1"/>
                </a:solidFill>
                <a:latin typeface="Arial" panose="020B0604020202020204" pitchFamily="34" charset="0"/>
                <a:cs typeface="Arial" panose="020B0604020202020204" pitchFamily="34" charset="0"/>
              </a:rPr>
              <a:t>(</a:t>
            </a:r>
            <a:r>
              <a:rPr lang="fr-FR" dirty="0">
                <a:solidFill>
                  <a:schemeClr val="bg1"/>
                </a:solidFill>
                <a:latin typeface="Arial" panose="020B0604020202020204" pitchFamily="34" charset="0"/>
                <a:cs typeface="Arial" panose="020B0604020202020204" pitchFamily="34" charset="0"/>
              </a:rPr>
              <a:t>RRS</a:t>
            </a:r>
            <a:r>
              <a:rPr lang="sl-SI" dirty="0" smtClean="0">
                <a:solidFill>
                  <a:schemeClr val="bg1"/>
                </a:solidFill>
                <a:latin typeface="Arial" panose="020B0604020202020204" pitchFamily="34" charset="0"/>
                <a:cs typeface="Arial" panose="020B0604020202020204" pitchFamily="34" charset="0"/>
              </a:rPr>
              <a:t>) -1</a:t>
            </a:r>
            <a:endParaRPr lang="fr-FR" dirty="0">
              <a:solidFill>
                <a:schemeClr val="bg1"/>
              </a:solidFill>
              <a:latin typeface="Arial" panose="020B0604020202020204" pitchFamily="34" charset="0"/>
              <a:cs typeface="Arial" panose="020B0604020202020204" pitchFamily="34" charset="0"/>
            </a:endParaRPr>
          </a:p>
        </p:txBody>
      </p:sp>
      <p:sp>
        <p:nvSpPr>
          <p:cNvPr id="3" name="Označba mesta vsebine 2">
            <a:extLst>
              <a:ext uri="{FF2B5EF4-FFF2-40B4-BE49-F238E27FC236}">
                <a16:creationId xmlns:a16="http://schemas.microsoft.com/office/drawing/2014/main" id="{D215E421-C6D2-49B0-B288-5312B04E8495}"/>
              </a:ext>
            </a:extLst>
          </p:cNvPr>
          <p:cNvSpPr>
            <a:spLocks noGrp="1"/>
          </p:cNvSpPr>
          <p:nvPr>
            <p:ph idx="1"/>
          </p:nvPr>
        </p:nvSpPr>
        <p:spPr>
          <a:xfrm>
            <a:off x="185737" y="1690690"/>
            <a:ext cx="11820525" cy="5167310"/>
          </a:xfrm>
        </p:spPr>
        <p:txBody>
          <a:bodyPr>
            <a:normAutofit lnSpcReduction="10000"/>
          </a:bodyPr>
          <a:lstStyle/>
          <a:p>
            <a:pPr marL="0" indent="0" fontAlgn="base">
              <a:buNone/>
            </a:pPr>
            <a:r>
              <a:rPr lang="en-SI" dirty="0">
                <a:cs typeface="Arial" panose="020B0604020202020204" pitchFamily="34" charset="0"/>
                <a:sym typeface="Wingdings" panose="05000000000000000000" pitchFamily="2" charset="2"/>
              </a:rPr>
              <a:t> </a:t>
            </a:r>
            <a:r>
              <a:rPr lang="sl-SI" dirty="0" smtClean="0">
                <a:cs typeface="Arial" panose="020B0604020202020204" pitchFamily="34" charset="0"/>
              </a:rPr>
              <a:t>ZELENA POT</a:t>
            </a:r>
          </a:p>
          <a:p>
            <a:pPr fontAlgn="base"/>
            <a:r>
              <a:rPr lang="sl-SI" dirty="0" smtClean="0">
                <a:cs typeface="Arial" panose="020B0604020202020204" pitchFamily="34" charset="0"/>
              </a:rPr>
              <a:t>Večina </a:t>
            </a:r>
            <a:r>
              <a:rPr lang="sl-SI" dirty="0">
                <a:cs typeface="Arial" panose="020B0604020202020204" pitchFamily="34" charset="0"/>
              </a:rPr>
              <a:t>komercialnih založnikov od avtorjev ob sprejemu članka v objavo v naročniški reviji zahteva prenos materialnih avtorskih </a:t>
            </a:r>
            <a:r>
              <a:rPr lang="sl-SI" dirty="0" smtClean="0">
                <a:cs typeface="Arial" panose="020B0604020202020204" pitchFamily="34" charset="0"/>
              </a:rPr>
              <a:t>pravic s podpisom </a:t>
            </a:r>
            <a:r>
              <a:rPr lang="sl-SI" dirty="0">
                <a:cs typeface="Arial" panose="020B0604020202020204" pitchFamily="34" charset="0"/>
              </a:rPr>
              <a:t>pogodbe o objavi (CTA - Copyright Transfer </a:t>
            </a:r>
            <a:r>
              <a:rPr lang="sl-SI" dirty="0" err="1">
                <a:cs typeface="Arial" panose="020B0604020202020204" pitchFamily="34" charset="0"/>
              </a:rPr>
              <a:t>Agreement</a:t>
            </a:r>
            <a:r>
              <a:rPr lang="sl-SI" dirty="0" smtClean="0">
                <a:cs typeface="Arial" panose="020B0604020202020204" pitchFamily="34" charset="0"/>
              </a:rPr>
              <a:t>). </a:t>
            </a:r>
          </a:p>
          <a:p>
            <a:pPr fontAlgn="base"/>
            <a:r>
              <a:rPr lang="sl-SI" dirty="0" smtClean="0">
                <a:cs typeface="Arial" panose="020B0604020202020204" pitchFamily="34" charset="0"/>
              </a:rPr>
              <a:t>Založniške </a:t>
            </a:r>
            <a:r>
              <a:rPr lang="sl-SI" dirty="0">
                <a:cs typeface="Arial" panose="020B0604020202020204" pitchFamily="34" charset="0"/>
              </a:rPr>
              <a:t>politike </a:t>
            </a:r>
            <a:r>
              <a:rPr lang="sl-SI" dirty="0" err="1" smtClean="0">
                <a:cs typeface="Arial" panose="020B0604020202020204" pitchFamily="34" charset="0"/>
              </a:rPr>
              <a:t>samoarhiviranja</a:t>
            </a:r>
            <a:r>
              <a:rPr lang="sl-SI" dirty="0" smtClean="0">
                <a:cs typeface="Arial" panose="020B0604020202020204" pitchFamily="34" charset="0"/>
              </a:rPr>
              <a:t> redko dovoljujejo shranjevanje avtorjevega, končnega </a:t>
            </a:r>
            <a:r>
              <a:rPr lang="sl-SI" dirty="0">
                <a:cs typeface="Arial" panose="020B0604020202020204" pitchFamily="34" charset="0"/>
              </a:rPr>
              <a:t>recenziranega rokopisa (AAM) v skladu z zahtevami Načrta S </a:t>
            </a:r>
            <a:r>
              <a:rPr lang="sl-SI" dirty="0" smtClean="0">
                <a:cs typeface="Arial" panose="020B0604020202020204" pitchFamily="34" charset="0"/>
              </a:rPr>
              <a:t>(odprti dostop pod licenco </a:t>
            </a:r>
            <a:r>
              <a:rPr lang="sl-SI" dirty="0" err="1">
                <a:cs typeface="Arial" panose="020B0604020202020204" pitchFamily="34" charset="0"/>
              </a:rPr>
              <a:t>Creative</a:t>
            </a:r>
            <a:r>
              <a:rPr lang="sl-SI" dirty="0">
                <a:cs typeface="Arial" panose="020B0604020202020204" pitchFamily="34" charset="0"/>
              </a:rPr>
              <a:t> </a:t>
            </a:r>
            <a:r>
              <a:rPr lang="sl-SI" dirty="0" err="1" smtClean="0">
                <a:cs typeface="Arial" panose="020B0604020202020204" pitchFamily="34" charset="0"/>
              </a:rPr>
              <a:t>Commons</a:t>
            </a:r>
            <a:r>
              <a:rPr lang="sl-SI" dirty="0" smtClean="0">
                <a:cs typeface="Arial" panose="020B0604020202020204" pitchFamily="34" charset="0"/>
              </a:rPr>
              <a:t> CC BY, </a:t>
            </a:r>
            <a:r>
              <a:rPr lang="sl-SI" dirty="0">
                <a:cs typeface="Arial" panose="020B0604020202020204" pitchFamily="34" charset="0"/>
              </a:rPr>
              <a:t>takojšnja dostopnost). </a:t>
            </a:r>
          </a:p>
          <a:p>
            <a:pPr fontAlgn="base"/>
            <a:endParaRPr lang="sl-SI" dirty="0">
              <a:cs typeface="Arial" panose="020B0604020202020204" pitchFamily="34" charset="0"/>
            </a:endParaRPr>
          </a:p>
          <a:p>
            <a:pPr marL="0" indent="0" fontAlgn="base">
              <a:buNone/>
            </a:pPr>
            <a:r>
              <a:rPr lang="en-SI" dirty="0" smtClean="0">
                <a:cs typeface="Arial" panose="020B0604020202020204" pitchFamily="34" charset="0"/>
                <a:sym typeface="Wingdings" panose="05000000000000000000" pitchFamily="2" charset="2"/>
              </a:rPr>
              <a:t></a:t>
            </a:r>
            <a:r>
              <a:rPr lang="sl-SI" dirty="0" smtClean="0">
                <a:cs typeface="Arial" panose="020B0604020202020204" pitchFamily="34" charset="0"/>
                <a:sym typeface="Wingdings" panose="05000000000000000000" pitchFamily="2" charset="2"/>
              </a:rPr>
              <a:t> </a:t>
            </a:r>
            <a:r>
              <a:rPr lang="sl-SI" dirty="0" err="1" smtClean="0">
                <a:cs typeface="Arial" panose="020B0604020202020204" pitchFamily="34" charset="0"/>
              </a:rPr>
              <a:t>kOAlicija</a:t>
            </a:r>
            <a:r>
              <a:rPr lang="sl-SI" dirty="0" smtClean="0">
                <a:cs typeface="Arial" panose="020B0604020202020204" pitchFamily="34" charset="0"/>
              </a:rPr>
              <a:t> </a:t>
            </a:r>
            <a:r>
              <a:rPr lang="sl-SI" dirty="0">
                <a:cs typeface="Arial" panose="020B0604020202020204" pitchFamily="34" charset="0"/>
              </a:rPr>
              <a:t>S </a:t>
            </a:r>
            <a:r>
              <a:rPr lang="sl-SI" dirty="0" smtClean="0">
                <a:cs typeface="Arial" panose="020B0604020202020204" pitchFamily="34" charset="0"/>
              </a:rPr>
              <a:t>je oblikovala </a:t>
            </a:r>
            <a:r>
              <a:rPr lang="sl-SI" dirty="0">
                <a:cs typeface="Arial" panose="020B0604020202020204" pitchFamily="34" charset="0"/>
              </a:rPr>
              <a:t>strategijo </a:t>
            </a:r>
            <a:r>
              <a:rPr lang="sl-SI" dirty="0" smtClean="0">
                <a:cs typeface="Arial" panose="020B0604020202020204" pitchFamily="34" charset="0"/>
              </a:rPr>
              <a:t>RRS, ki, </a:t>
            </a:r>
            <a:r>
              <a:rPr lang="sl-SI" dirty="0">
                <a:cs typeface="Arial" panose="020B0604020202020204" pitchFamily="34" charset="0"/>
              </a:rPr>
              <a:t>tudi v primerih, ko ni možnosti za objavo v zlatem odprtem dostopu, </a:t>
            </a:r>
            <a:r>
              <a:rPr lang="sl-SI" dirty="0" smtClean="0">
                <a:cs typeface="Arial" panose="020B0604020202020204" pitchFamily="34" charset="0"/>
              </a:rPr>
              <a:t>avtorjem omogoča, da rezultate </a:t>
            </a:r>
            <a:r>
              <a:rPr lang="sl-SI" dirty="0">
                <a:cs typeface="Arial" panose="020B0604020202020204" pitchFamily="34" charset="0"/>
              </a:rPr>
              <a:t>iz javno financiranih raziskav </a:t>
            </a:r>
            <a:r>
              <a:rPr lang="sl-SI" dirty="0" smtClean="0">
                <a:cs typeface="Arial" panose="020B0604020202020204" pitchFamily="34" charset="0"/>
              </a:rPr>
              <a:t>objavijo </a:t>
            </a:r>
            <a:r>
              <a:rPr lang="sl-SI" dirty="0">
                <a:cs typeface="Arial" panose="020B0604020202020204" pitchFamily="34" charset="0"/>
              </a:rPr>
              <a:t>v revijah po </a:t>
            </a:r>
            <a:r>
              <a:rPr lang="sl-SI" dirty="0" smtClean="0">
                <a:cs typeface="Arial" panose="020B0604020202020204" pitchFamily="34" charset="0"/>
              </a:rPr>
              <a:t>svojem </a:t>
            </a:r>
            <a:r>
              <a:rPr lang="sl-SI" dirty="0">
                <a:cs typeface="Arial" panose="020B0604020202020204" pitchFamily="34" charset="0"/>
              </a:rPr>
              <a:t>izboru, </a:t>
            </a:r>
            <a:r>
              <a:rPr lang="sl-SI" dirty="0" smtClean="0">
                <a:cs typeface="Arial" panose="020B0604020202020204" pitchFamily="34" charset="0"/>
              </a:rPr>
              <a:t>čeprav </a:t>
            </a:r>
            <a:r>
              <a:rPr lang="sl-SI" dirty="0">
                <a:cs typeface="Arial" panose="020B0604020202020204" pitchFamily="34" charset="0"/>
              </a:rPr>
              <a:t>naročniških, a kljub temu izpolnijo zahteve financerjev za takojšnjo odprto dostopnost</a:t>
            </a:r>
            <a:r>
              <a:rPr lang="sl-SI" dirty="0" smtClean="0">
                <a:cs typeface="Arial" panose="020B0604020202020204" pitchFamily="34" charset="0"/>
              </a:rPr>
              <a:t>.</a:t>
            </a:r>
            <a:endParaRPr lang="sl-SI" dirty="0">
              <a:cs typeface="Arial" panose="020B0604020202020204" pitchFamily="34" charset="0"/>
            </a:endParaRPr>
          </a:p>
        </p:txBody>
      </p:sp>
    </p:spTree>
    <p:extLst>
      <p:ext uri="{BB962C8B-B14F-4D97-AF65-F5344CB8AC3E}">
        <p14:creationId xmlns:p14="http://schemas.microsoft.com/office/powerpoint/2010/main" val="41384850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FA06421-41DB-4FA4-A5F5-8AD0A0ED1883}"/>
              </a:ext>
            </a:extLst>
          </p:cNvPr>
          <p:cNvSpPr>
            <a:spLocks noGrp="1"/>
          </p:cNvSpPr>
          <p:nvPr>
            <p:ph type="title"/>
          </p:nvPr>
        </p:nvSpPr>
        <p:spPr>
          <a:xfrm>
            <a:off x="0" y="1"/>
            <a:ext cx="12192000" cy="1690688"/>
          </a:xfrm>
          <a:solidFill>
            <a:srgbClr val="F58220"/>
          </a:solidFill>
        </p:spPr>
        <p:txBody>
          <a:bodyPr>
            <a:normAutofit/>
          </a:bodyPr>
          <a:lstStyle/>
          <a:p>
            <a:pPr defTabSz="540000"/>
            <a:r>
              <a:rPr lang="sl-SI" dirty="0" smtClean="0">
                <a:solidFill>
                  <a:schemeClr val="bg1"/>
                </a:solidFill>
                <a:latin typeface="Arial" panose="020B0604020202020204" pitchFamily="34" charset="0"/>
                <a:cs typeface="Arial" panose="020B0604020202020204" pitchFamily="34" charset="0"/>
              </a:rPr>
              <a:t>	</a:t>
            </a:r>
            <a:r>
              <a:rPr lang="fr-FR" dirty="0" smtClean="0">
                <a:solidFill>
                  <a:schemeClr val="bg1"/>
                </a:solidFill>
                <a:latin typeface="Arial" panose="020B0604020202020204" pitchFamily="34" charset="0"/>
                <a:cs typeface="Arial" panose="020B0604020202020204" pitchFamily="34" charset="0"/>
              </a:rPr>
              <a:t>Strategija </a:t>
            </a:r>
            <a:r>
              <a:rPr lang="sl-SI" dirty="0" smtClean="0">
                <a:solidFill>
                  <a:schemeClr val="bg1"/>
                </a:solidFill>
                <a:latin typeface="Arial" panose="020B0604020202020204" pitchFamily="34" charset="0"/>
                <a:cs typeface="Arial" panose="020B0604020202020204" pitchFamily="34" charset="0"/>
              </a:rPr>
              <a:t>ohranjanja</a:t>
            </a:r>
            <a:r>
              <a:rPr lang="fr-FR" dirty="0" smtClean="0">
                <a:solidFill>
                  <a:schemeClr val="bg1"/>
                </a:solidFill>
                <a:latin typeface="Arial" panose="020B0604020202020204" pitchFamily="34" charset="0"/>
                <a:cs typeface="Arial" panose="020B0604020202020204" pitchFamily="34" charset="0"/>
              </a:rPr>
              <a:t> </a:t>
            </a:r>
            <a:r>
              <a:rPr lang="fr-FR" dirty="0">
                <a:solidFill>
                  <a:schemeClr val="bg1"/>
                </a:solidFill>
                <a:latin typeface="Arial" panose="020B0604020202020204" pitchFamily="34" charset="0"/>
                <a:cs typeface="Arial" panose="020B0604020202020204" pitchFamily="34" charset="0"/>
              </a:rPr>
              <a:t>avtorskih pravic – </a:t>
            </a:r>
            <a:r>
              <a:rPr lang="sl-SI" dirty="0" smtClean="0">
                <a:solidFill>
                  <a:schemeClr val="bg1"/>
                </a:solidFill>
                <a:latin typeface="Arial" panose="020B0604020202020204" pitchFamily="34" charset="0"/>
                <a:cs typeface="Arial" panose="020B0604020202020204" pitchFamily="34" charset="0"/>
              </a:rPr>
              <a:t/>
            </a:r>
            <a:br>
              <a:rPr lang="sl-SI" dirty="0" smtClean="0">
                <a:solidFill>
                  <a:schemeClr val="bg1"/>
                </a:solidFill>
                <a:latin typeface="Arial" panose="020B0604020202020204" pitchFamily="34" charset="0"/>
                <a:cs typeface="Arial" panose="020B0604020202020204" pitchFamily="34" charset="0"/>
              </a:rPr>
            </a:br>
            <a:r>
              <a:rPr lang="sl-SI" dirty="0">
                <a:solidFill>
                  <a:schemeClr val="bg1"/>
                </a:solidFill>
                <a:latin typeface="Arial" panose="020B0604020202020204" pitchFamily="34" charset="0"/>
                <a:cs typeface="Arial" panose="020B0604020202020204" pitchFamily="34" charset="0"/>
              </a:rPr>
              <a:t>	</a:t>
            </a:r>
            <a:r>
              <a:rPr lang="fr-FR" dirty="0" smtClean="0">
                <a:solidFill>
                  <a:schemeClr val="bg1"/>
                </a:solidFill>
                <a:latin typeface="Arial" panose="020B0604020202020204" pitchFamily="34" charset="0"/>
                <a:cs typeface="Arial" panose="020B0604020202020204" pitchFamily="34" charset="0"/>
              </a:rPr>
              <a:t>Rights Retention </a:t>
            </a:r>
            <a:r>
              <a:rPr lang="fr-FR" dirty="0">
                <a:solidFill>
                  <a:schemeClr val="bg1"/>
                </a:solidFill>
                <a:latin typeface="Arial" panose="020B0604020202020204" pitchFamily="34" charset="0"/>
                <a:cs typeface="Arial" panose="020B0604020202020204" pitchFamily="34" charset="0"/>
              </a:rPr>
              <a:t>Strategy </a:t>
            </a:r>
            <a:r>
              <a:rPr lang="sl-SI" dirty="0">
                <a:solidFill>
                  <a:schemeClr val="bg1"/>
                </a:solidFill>
                <a:latin typeface="Arial" panose="020B0604020202020204" pitchFamily="34" charset="0"/>
                <a:cs typeface="Arial" panose="020B0604020202020204" pitchFamily="34" charset="0"/>
              </a:rPr>
              <a:t>(</a:t>
            </a:r>
            <a:r>
              <a:rPr lang="fr-FR" dirty="0">
                <a:solidFill>
                  <a:schemeClr val="bg1"/>
                </a:solidFill>
                <a:latin typeface="Arial" panose="020B0604020202020204" pitchFamily="34" charset="0"/>
                <a:cs typeface="Arial" panose="020B0604020202020204" pitchFamily="34" charset="0"/>
              </a:rPr>
              <a:t>RRS</a:t>
            </a:r>
            <a:r>
              <a:rPr lang="sl-SI" dirty="0">
                <a:solidFill>
                  <a:schemeClr val="bg1"/>
                </a:solidFill>
                <a:latin typeface="Arial" panose="020B0604020202020204" pitchFamily="34" charset="0"/>
                <a:cs typeface="Arial" panose="020B0604020202020204" pitchFamily="34" charset="0"/>
              </a:rPr>
              <a:t>) - </a:t>
            </a:r>
            <a:r>
              <a:rPr lang="sl-SI" dirty="0" smtClean="0">
                <a:solidFill>
                  <a:schemeClr val="bg1"/>
                </a:solidFill>
                <a:latin typeface="Arial" panose="020B0604020202020204" pitchFamily="34" charset="0"/>
                <a:cs typeface="Arial" panose="020B0604020202020204" pitchFamily="34" charset="0"/>
              </a:rPr>
              <a:t>2</a:t>
            </a:r>
            <a:endParaRPr lang="fr-FR" dirty="0">
              <a:solidFill>
                <a:schemeClr val="bg1"/>
              </a:solidFill>
              <a:latin typeface="Arial" panose="020B0604020202020204" pitchFamily="34" charset="0"/>
              <a:cs typeface="Arial" panose="020B0604020202020204" pitchFamily="34" charset="0"/>
            </a:endParaRPr>
          </a:p>
        </p:txBody>
      </p:sp>
      <p:sp>
        <p:nvSpPr>
          <p:cNvPr id="3" name="Označba mesta vsebine 2">
            <a:extLst>
              <a:ext uri="{FF2B5EF4-FFF2-40B4-BE49-F238E27FC236}">
                <a16:creationId xmlns:a16="http://schemas.microsoft.com/office/drawing/2014/main" id="{D215E421-C6D2-49B0-B288-5312B04E8495}"/>
              </a:ext>
            </a:extLst>
          </p:cNvPr>
          <p:cNvSpPr>
            <a:spLocks noGrp="1"/>
          </p:cNvSpPr>
          <p:nvPr>
            <p:ph idx="1"/>
          </p:nvPr>
        </p:nvSpPr>
        <p:spPr>
          <a:xfrm>
            <a:off x="185737" y="1690689"/>
            <a:ext cx="11820525" cy="5167310"/>
          </a:xfrm>
        </p:spPr>
        <p:txBody>
          <a:bodyPr>
            <a:normAutofit lnSpcReduction="10000"/>
          </a:bodyPr>
          <a:lstStyle/>
          <a:p>
            <a:pPr marL="0" indent="0" fontAlgn="base">
              <a:spcAft>
                <a:spcPts val="1000"/>
              </a:spcAft>
              <a:buNone/>
            </a:pPr>
            <a:r>
              <a:rPr lang="en-SI" dirty="0">
                <a:cs typeface="Arial" panose="020B0604020202020204" pitchFamily="34" charset="0"/>
                <a:sym typeface="Wingdings" panose="05000000000000000000" pitchFamily="2" charset="2"/>
              </a:rPr>
              <a:t> </a:t>
            </a:r>
            <a:r>
              <a:rPr lang="sl-SI" dirty="0" smtClean="0">
                <a:cs typeface="Arial" panose="020B0604020202020204" pitchFamily="34" charset="0"/>
              </a:rPr>
              <a:t>RRS: avtorji obdržijo materialne pravice, založniku pa „dovolijo objavo“! </a:t>
            </a:r>
          </a:p>
          <a:p>
            <a:pPr fontAlgn="base">
              <a:spcAft>
                <a:spcPts val="1000"/>
              </a:spcAft>
            </a:pPr>
            <a:r>
              <a:rPr lang="sl-SI" dirty="0" smtClean="0">
                <a:cs typeface="Arial" panose="020B0604020202020204" pitchFamily="34" charset="0"/>
              </a:rPr>
              <a:t>Financerji </a:t>
            </a:r>
            <a:r>
              <a:rPr lang="sl-SI" dirty="0">
                <a:cs typeface="Arial" panose="020B0604020202020204" pitchFamily="34" charset="0"/>
              </a:rPr>
              <a:t>bodo od avtorjev zahtevali, da </a:t>
            </a:r>
            <a:r>
              <a:rPr lang="sl-SI" dirty="0" smtClean="0">
                <a:cs typeface="Arial" panose="020B0604020202020204" pitchFamily="34" charset="0"/>
              </a:rPr>
              <a:t>ob </a:t>
            </a:r>
            <a:r>
              <a:rPr lang="sl-SI" dirty="0">
                <a:cs typeface="Arial" panose="020B0604020202020204" pitchFamily="34" charset="0"/>
              </a:rPr>
              <a:t>oddaji </a:t>
            </a:r>
            <a:r>
              <a:rPr lang="sl-SI" dirty="0" smtClean="0">
                <a:cs typeface="Arial" panose="020B0604020202020204" pitchFamily="34" charset="0"/>
              </a:rPr>
              <a:t>rokopisa uporabijo </a:t>
            </a:r>
            <a:r>
              <a:rPr lang="sl-SI" dirty="0">
                <a:cs typeface="Arial" panose="020B0604020202020204" pitchFamily="34" charset="0"/>
              </a:rPr>
              <a:t>sledeče </a:t>
            </a:r>
            <a:r>
              <a:rPr lang="sl-SI" dirty="0" smtClean="0">
                <a:cs typeface="Arial" panose="020B0604020202020204" pitchFamily="34" charset="0"/>
              </a:rPr>
              <a:t>besedilo</a:t>
            </a:r>
            <a:r>
              <a:rPr lang="sl-SI" dirty="0">
                <a:cs typeface="Arial" panose="020B0604020202020204" pitchFamily="34" charset="0"/>
              </a:rPr>
              <a:t>:</a:t>
            </a:r>
          </a:p>
          <a:p>
            <a:pPr marL="0" indent="0" algn="ctr" fontAlgn="base">
              <a:buNone/>
            </a:pPr>
            <a:r>
              <a:rPr lang="sl-SI" i="1" dirty="0">
                <a:latin typeface="Times New Roman" panose="02020603050405020304" pitchFamily="18" charset="0"/>
                <a:cs typeface="Times New Roman" panose="02020603050405020304" pitchFamily="18" charset="0"/>
              </a:rPr>
              <a:t>»To raziskavo je v celoti ali delno financiral [ime financerja] [štev. projekta]. </a:t>
            </a:r>
            <a:r>
              <a:rPr lang="sl-SI" i="1" dirty="0" smtClean="0">
                <a:latin typeface="Times New Roman" panose="02020603050405020304" pitchFamily="18" charset="0"/>
                <a:cs typeface="Times New Roman" panose="02020603050405020304" pitchFamily="18" charset="0"/>
              </a:rPr>
              <a:t>V skladu s pogoji odprtega dostopa po pogodbi o financiranju je </a:t>
            </a:r>
            <a:r>
              <a:rPr lang="sl-SI" i="1" dirty="0">
                <a:latin typeface="Times New Roman" panose="02020603050405020304" pitchFamily="18" charset="0"/>
                <a:cs typeface="Times New Roman" panose="02020603050405020304" pitchFamily="18" charset="0"/>
              </a:rPr>
              <a:t>avtor dodelil licenco CC BY </a:t>
            </a:r>
            <a:r>
              <a:rPr lang="sl-SI" i="1" dirty="0" smtClean="0">
                <a:latin typeface="Times New Roman" panose="02020603050405020304" pitchFamily="18" charset="0"/>
                <a:cs typeface="Times New Roman" panose="02020603050405020304" pitchFamily="18" charset="0"/>
              </a:rPr>
              <a:t>na [AAM]*, </a:t>
            </a:r>
            <a:r>
              <a:rPr lang="sl-SI" i="1" dirty="0">
                <a:latin typeface="Times New Roman" panose="02020603050405020304" pitchFamily="18" charset="0"/>
                <a:cs typeface="Times New Roman" panose="02020603050405020304" pitchFamily="18" charset="0"/>
              </a:rPr>
              <a:t>ki izhaja iz </a:t>
            </a:r>
            <a:r>
              <a:rPr lang="sl-SI" i="1" dirty="0" smtClean="0">
                <a:latin typeface="Times New Roman" panose="02020603050405020304" pitchFamily="18" charset="0"/>
                <a:cs typeface="Times New Roman" panose="02020603050405020304" pitchFamily="18" charset="0"/>
              </a:rPr>
              <a:t>predloženega dela.«</a:t>
            </a:r>
          </a:p>
          <a:p>
            <a:pPr marL="0" indent="0" fontAlgn="base">
              <a:buNone/>
            </a:pPr>
            <a:r>
              <a:rPr lang="sl-SI" sz="900" dirty="0" smtClean="0">
                <a:cs typeface="Arial" panose="020B0604020202020204" pitchFamily="34" charset="0"/>
              </a:rPr>
              <a:t>	</a:t>
            </a:r>
            <a:r>
              <a:rPr lang="sl-SI" sz="1800" dirty="0" smtClean="0">
                <a:cs typeface="Arial" panose="020B0604020202020204" pitchFamily="34" charset="0"/>
              </a:rPr>
              <a:t>*AAM </a:t>
            </a:r>
            <a:r>
              <a:rPr lang="en-SI" sz="1800" dirty="0" smtClean="0">
                <a:cs typeface="Arial" panose="020B0604020202020204" pitchFamily="34" charset="0"/>
              </a:rPr>
              <a:t>–</a:t>
            </a:r>
            <a:r>
              <a:rPr lang="sl-SI" sz="1800" dirty="0" smtClean="0">
                <a:cs typeface="Arial" panose="020B0604020202020204" pitchFamily="34" charset="0"/>
              </a:rPr>
              <a:t> </a:t>
            </a:r>
            <a:r>
              <a:rPr lang="sl-SI" sz="1800" dirty="0" err="1" smtClean="0">
                <a:cs typeface="Arial" panose="020B0604020202020204" pitchFamily="34" charset="0"/>
              </a:rPr>
              <a:t>Author</a:t>
            </a:r>
            <a:r>
              <a:rPr lang="sl-SI" sz="1800" dirty="0" smtClean="0">
                <a:cs typeface="Arial" panose="020B0604020202020204" pitchFamily="34" charset="0"/>
              </a:rPr>
              <a:t> </a:t>
            </a:r>
            <a:r>
              <a:rPr lang="sl-SI" sz="1800" dirty="0" err="1" smtClean="0">
                <a:cs typeface="Arial" panose="020B0604020202020204" pitchFamily="34" charset="0"/>
              </a:rPr>
              <a:t>Accepted</a:t>
            </a:r>
            <a:r>
              <a:rPr lang="sl-SI" sz="1800" dirty="0" smtClean="0">
                <a:cs typeface="Arial" panose="020B0604020202020204" pitchFamily="34" charset="0"/>
              </a:rPr>
              <a:t> </a:t>
            </a:r>
            <a:r>
              <a:rPr lang="sl-SI" sz="1800" dirty="0" err="1" smtClean="0">
                <a:cs typeface="Arial" panose="020B0604020202020204" pitchFamily="34" charset="0"/>
              </a:rPr>
              <a:t>Manuscript</a:t>
            </a:r>
            <a:r>
              <a:rPr lang="sl-SI" sz="1800" dirty="0" smtClean="0">
                <a:cs typeface="Arial" panose="020B0604020202020204" pitchFamily="34" charset="0"/>
              </a:rPr>
              <a:t> (avtorjev končni, recenzirani rokopis, sprejet v objavo)</a:t>
            </a:r>
          </a:p>
          <a:p>
            <a:pPr marL="0" indent="0" fontAlgn="base">
              <a:buNone/>
            </a:pPr>
            <a:r>
              <a:rPr lang="en-SI" dirty="0" smtClean="0">
                <a:cs typeface="Arial" panose="020B0604020202020204" pitchFamily="34" charset="0"/>
                <a:sym typeface="Wingdings" panose="05000000000000000000" pitchFamily="2" charset="2"/>
              </a:rPr>
              <a:t></a:t>
            </a:r>
            <a:r>
              <a:rPr lang="sl-SI" dirty="0">
                <a:cs typeface="Arial" panose="020B0604020202020204" pitchFamily="34" charset="0"/>
                <a:sym typeface="Wingdings" panose="05000000000000000000" pitchFamily="2" charset="2"/>
              </a:rPr>
              <a:t>L</a:t>
            </a:r>
            <a:r>
              <a:rPr lang="sl-SI" dirty="0" smtClean="0">
                <a:cs typeface="Arial" panose="020B0604020202020204" pitchFamily="34" charset="0"/>
              </a:rPr>
              <a:t>icenca </a:t>
            </a:r>
            <a:r>
              <a:rPr lang="sl-SI" dirty="0">
                <a:cs typeface="Arial" panose="020B0604020202020204" pitchFamily="34" charset="0"/>
              </a:rPr>
              <a:t>CC BY, ki jo avtor (imetnik avtorskih pravic) dodeli na svoj rokopis ob oddaji založniku, </a:t>
            </a:r>
            <a:r>
              <a:rPr lang="sl-SI" dirty="0" smtClean="0">
                <a:cs typeface="Arial" panose="020B0604020202020204" pitchFamily="34" charset="0"/>
              </a:rPr>
              <a:t>ima „pravno prednost“ </a:t>
            </a:r>
            <a:r>
              <a:rPr lang="sl-SI" dirty="0">
                <a:cs typeface="Arial" panose="020B0604020202020204" pitchFamily="34" charset="0"/>
              </a:rPr>
              <a:t>pred katero koli kasneje dodeljeno licenco na objavo, kakor tudi pred določili pogodbe o </a:t>
            </a:r>
            <a:r>
              <a:rPr lang="sl-SI" dirty="0" smtClean="0">
                <a:cs typeface="Arial" panose="020B0604020202020204" pitchFamily="34" charset="0"/>
              </a:rPr>
              <a:t>objavi s prenosom </a:t>
            </a:r>
            <a:r>
              <a:rPr lang="sl-SI" dirty="0">
                <a:cs typeface="Arial" panose="020B0604020202020204" pitchFamily="34" charset="0"/>
              </a:rPr>
              <a:t>avtorskih pravic, </a:t>
            </a:r>
            <a:r>
              <a:rPr lang="sl-SI" dirty="0" smtClean="0">
                <a:cs typeface="Arial" panose="020B0604020202020204" pitchFamily="34" charset="0"/>
              </a:rPr>
              <a:t>kadar le-to </a:t>
            </a:r>
            <a:r>
              <a:rPr lang="sl-SI" dirty="0">
                <a:cs typeface="Arial" panose="020B0604020202020204" pitchFamily="34" charset="0"/>
              </a:rPr>
              <a:t>založnik ob sprejemu članka v objavo </a:t>
            </a:r>
            <a:r>
              <a:rPr lang="sl-SI" dirty="0" smtClean="0">
                <a:cs typeface="Arial" panose="020B0604020202020204" pitchFamily="34" charset="0"/>
              </a:rPr>
              <a:t>od avtorja zahteva.</a:t>
            </a:r>
            <a:endParaRPr lang="sl-SI" dirty="0">
              <a:cs typeface="Arial" panose="020B0604020202020204" pitchFamily="34" charset="0"/>
            </a:endParaRPr>
          </a:p>
        </p:txBody>
      </p:sp>
    </p:spTree>
    <p:extLst>
      <p:ext uri="{BB962C8B-B14F-4D97-AF65-F5344CB8AC3E}">
        <p14:creationId xmlns:p14="http://schemas.microsoft.com/office/powerpoint/2010/main" val="2116760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FA06421-41DB-4FA4-A5F5-8AD0A0ED1883}"/>
              </a:ext>
            </a:extLst>
          </p:cNvPr>
          <p:cNvSpPr>
            <a:spLocks noGrp="1"/>
          </p:cNvSpPr>
          <p:nvPr>
            <p:ph type="title"/>
          </p:nvPr>
        </p:nvSpPr>
        <p:spPr>
          <a:xfrm>
            <a:off x="-3143251" y="-1138237"/>
            <a:ext cx="17549091" cy="2555364"/>
          </a:xfrm>
          <a:noFill/>
        </p:spPr>
        <p:txBody>
          <a:bodyPr/>
          <a:lstStyle/>
          <a:p>
            <a:endParaRPr lang="fr-FR" dirty="0">
              <a:solidFill>
                <a:schemeClr val="bg1"/>
              </a:solidFill>
              <a:latin typeface="Arial" panose="020B0604020202020204" pitchFamily="34" charset="0"/>
              <a:cs typeface="Arial" panose="020B0604020202020204" pitchFamily="34" charset="0"/>
            </a:endParaRPr>
          </a:p>
        </p:txBody>
      </p:sp>
      <p:sp>
        <p:nvSpPr>
          <p:cNvPr id="5" name="Označba mesta vsebine 4">
            <a:extLst>
              <a:ext uri="{FF2B5EF4-FFF2-40B4-BE49-F238E27FC236}">
                <a16:creationId xmlns:a16="http://schemas.microsoft.com/office/drawing/2014/main" id="{E28B4A81-35F8-4FB6-AEE5-578137C70D64}"/>
              </a:ext>
            </a:extLst>
          </p:cNvPr>
          <p:cNvSpPr>
            <a:spLocks noGrp="1"/>
          </p:cNvSpPr>
          <p:nvPr>
            <p:ph idx="1"/>
          </p:nvPr>
        </p:nvSpPr>
        <p:spPr/>
        <p:txBody>
          <a:bodyPr/>
          <a:lstStyle/>
          <a:p>
            <a:endParaRPr lang="sl-SI"/>
          </a:p>
        </p:txBody>
      </p:sp>
      <p:pic>
        <p:nvPicPr>
          <p:cNvPr id="2052" name="Picture 4" descr="https://lh5.googleusercontent.com/frr55f4i5RH8UUex2bBci2fWapqI8-oNxWUPDT0g126tTQwxYgO9hhaolNmmfVvFZKK6jwQDdt0E8dQDQ4kZ5WkEW-netdOGZ7XOFHUAn0nxVklmsO5FESxmghHrszf1amuDTLXy">
            <a:extLst>
              <a:ext uri="{FF2B5EF4-FFF2-40B4-BE49-F238E27FC236}">
                <a16:creationId xmlns:a16="http://schemas.microsoft.com/office/drawing/2014/main" id="{3F20E3C9-56DF-44EF-9E97-435F4EA62D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1" y="0"/>
            <a:ext cx="9501633" cy="6924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1342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FA06421-41DB-4FA4-A5F5-8AD0A0ED1883}"/>
              </a:ext>
            </a:extLst>
          </p:cNvPr>
          <p:cNvSpPr>
            <a:spLocks noGrp="1"/>
          </p:cNvSpPr>
          <p:nvPr>
            <p:ph type="title"/>
          </p:nvPr>
        </p:nvSpPr>
        <p:spPr>
          <a:xfrm>
            <a:off x="0" y="1"/>
            <a:ext cx="12192000" cy="1690688"/>
          </a:xfrm>
          <a:solidFill>
            <a:srgbClr val="F58220"/>
          </a:solidFill>
        </p:spPr>
        <p:txBody>
          <a:bodyPr/>
          <a:lstStyle/>
          <a:p>
            <a:pPr defTabSz="540000"/>
            <a:r>
              <a:rPr lang="sl-SI" dirty="0" smtClean="0">
                <a:solidFill>
                  <a:schemeClr val="bg1"/>
                </a:solidFill>
                <a:latin typeface="Arial" panose="020B0604020202020204" pitchFamily="34" charset="0"/>
                <a:cs typeface="Arial" panose="020B0604020202020204" pitchFamily="34" charset="0"/>
              </a:rPr>
              <a:t>	</a:t>
            </a:r>
            <a:r>
              <a:rPr lang="fr-FR" dirty="0" smtClean="0">
                <a:solidFill>
                  <a:schemeClr val="bg1"/>
                </a:solidFill>
                <a:latin typeface="Arial" panose="020B0604020202020204" pitchFamily="34" charset="0"/>
                <a:cs typeface="Arial" panose="020B0604020202020204" pitchFamily="34" charset="0"/>
              </a:rPr>
              <a:t>Strategija </a:t>
            </a:r>
            <a:r>
              <a:rPr lang="sl-SI" dirty="0" smtClean="0">
                <a:solidFill>
                  <a:schemeClr val="bg1"/>
                </a:solidFill>
                <a:latin typeface="Arial" panose="020B0604020202020204" pitchFamily="34" charset="0"/>
                <a:cs typeface="Arial" panose="020B0604020202020204" pitchFamily="34" charset="0"/>
              </a:rPr>
              <a:t>ohranjanja</a:t>
            </a:r>
            <a:r>
              <a:rPr lang="fr-FR" dirty="0" smtClean="0">
                <a:solidFill>
                  <a:schemeClr val="bg1"/>
                </a:solidFill>
                <a:latin typeface="Arial" panose="020B0604020202020204" pitchFamily="34" charset="0"/>
                <a:cs typeface="Arial" panose="020B0604020202020204" pitchFamily="34" charset="0"/>
              </a:rPr>
              <a:t> </a:t>
            </a:r>
            <a:r>
              <a:rPr lang="fr-FR" dirty="0">
                <a:solidFill>
                  <a:schemeClr val="bg1"/>
                </a:solidFill>
                <a:latin typeface="Arial" panose="020B0604020202020204" pitchFamily="34" charset="0"/>
                <a:cs typeface="Arial" panose="020B0604020202020204" pitchFamily="34" charset="0"/>
              </a:rPr>
              <a:t>avtorskih pravic – </a:t>
            </a:r>
            <a:r>
              <a:rPr lang="sl-SI" dirty="0" smtClean="0">
                <a:solidFill>
                  <a:schemeClr val="bg1"/>
                </a:solidFill>
                <a:latin typeface="Arial" panose="020B0604020202020204" pitchFamily="34" charset="0"/>
                <a:cs typeface="Arial" panose="020B0604020202020204" pitchFamily="34" charset="0"/>
              </a:rPr>
              <a:t>	</a:t>
            </a:r>
            <a:r>
              <a:rPr lang="fr-FR" dirty="0" smtClean="0">
                <a:solidFill>
                  <a:schemeClr val="bg1"/>
                </a:solidFill>
                <a:latin typeface="Arial" panose="020B0604020202020204" pitchFamily="34" charset="0"/>
                <a:cs typeface="Arial" panose="020B0604020202020204" pitchFamily="34" charset="0"/>
              </a:rPr>
              <a:t>Rights </a:t>
            </a:r>
            <a:r>
              <a:rPr lang="fr-FR" dirty="0">
                <a:solidFill>
                  <a:schemeClr val="bg1"/>
                </a:solidFill>
                <a:latin typeface="Arial" panose="020B0604020202020204" pitchFamily="34" charset="0"/>
                <a:cs typeface="Arial" panose="020B0604020202020204" pitchFamily="34" charset="0"/>
              </a:rPr>
              <a:t>Retention Strategy </a:t>
            </a:r>
            <a:r>
              <a:rPr lang="sl-SI" dirty="0">
                <a:solidFill>
                  <a:schemeClr val="bg1"/>
                </a:solidFill>
                <a:latin typeface="Arial" panose="020B0604020202020204" pitchFamily="34" charset="0"/>
                <a:cs typeface="Arial" panose="020B0604020202020204" pitchFamily="34" charset="0"/>
              </a:rPr>
              <a:t>(</a:t>
            </a:r>
            <a:r>
              <a:rPr lang="fr-FR" dirty="0">
                <a:solidFill>
                  <a:schemeClr val="bg1"/>
                </a:solidFill>
                <a:latin typeface="Arial" panose="020B0604020202020204" pitchFamily="34" charset="0"/>
                <a:cs typeface="Arial" panose="020B0604020202020204" pitchFamily="34" charset="0"/>
              </a:rPr>
              <a:t>RRS</a:t>
            </a:r>
            <a:r>
              <a:rPr lang="sl-SI" dirty="0">
                <a:solidFill>
                  <a:schemeClr val="bg1"/>
                </a:solidFill>
                <a:latin typeface="Arial" panose="020B0604020202020204" pitchFamily="34" charset="0"/>
                <a:cs typeface="Arial" panose="020B0604020202020204" pitchFamily="34" charset="0"/>
              </a:rPr>
              <a:t>) - </a:t>
            </a:r>
            <a:r>
              <a:rPr lang="sl-SI" dirty="0" smtClean="0">
                <a:solidFill>
                  <a:schemeClr val="bg1"/>
                </a:solidFill>
                <a:latin typeface="Arial" panose="020B0604020202020204" pitchFamily="34" charset="0"/>
                <a:cs typeface="Arial" panose="020B0604020202020204" pitchFamily="34" charset="0"/>
              </a:rPr>
              <a:t>3</a:t>
            </a:r>
            <a:endParaRPr lang="fr-FR" dirty="0">
              <a:solidFill>
                <a:schemeClr val="bg1"/>
              </a:solidFill>
              <a:latin typeface="Arial" panose="020B0604020202020204" pitchFamily="34" charset="0"/>
              <a:cs typeface="Arial" panose="020B0604020202020204" pitchFamily="34" charset="0"/>
            </a:endParaRPr>
          </a:p>
        </p:txBody>
      </p:sp>
      <p:sp>
        <p:nvSpPr>
          <p:cNvPr id="3" name="Označba mesta vsebine 2">
            <a:extLst>
              <a:ext uri="{FF2B5EF4-FFF2-40B4-BE49-F238E27FC236}">
                <a16:creationId xmlns:a16="http://schemas.microsoft.com/office/drawing/2014/main" id="{D215E421-C6D2-49B0-B288-5312B04E8495}"/>
              </a:ext>
            </a:extLst>
          </p:cNvPr>
          <p:cNvSpPr>
            <a:spLocks noGrp="1"/>
          </p:cNvSpPr>
          <p:nvPr>
            <p:ph idx="1"/>
          </p:nvPr>
        </p:nvSpPr>
        <p:spPr>
          <a:xfrm>
            <a:off x="185737" y="1690689"/>
            <a:ext cx="11820525" cy="5167310"/>
          </a:xfrm>
        </p:spPr>
        <p:txBody>
          <a:bodyPr>
            <a:normAutofit lnSpcReduction="10000"/>
          </a:bodyPr>
          <a:lstStyle/>
          <a:p>
            <a:pPr>
              <a:spcAft>
                <a:spcPts val="1000"/>
              </a:spcAft>
            </a:pPr>
            <a:r>
              <a:rPr lang="sl-SI" dirty="0" err="1">
                <a:cs typeface="Arial" panose="020B0604020202020204" pitchFamily="34" charset="0"/>
              </a:rPr>
              <a:t>kOAlicija</a:t>
            </a:r>
            <a:r>
              <a:rPr lang="sl-SI" dirty="0">
                <a:cs typeface="Arial" panose="020B0604020202020204" pitchFamily="34" charset="0"/>
              </a:rPr>
              <a:t> S je založnike obvestila o vsebini RRS in jih pozvala k prilagoditvi njihovih </a:t>
            </a:r>
            <a:r>
              <a:rPr lang="sl-SI" dirty="0" smtClean="0">
                <a:cs typeface="Arial" panose="020B0604020202020204" pitchFamily="34" charset="0"/>
              </a:rPr>
              <a:t>politik, </a:t>
            </a:r>
            <a:r>
              <a:rPr lang="sl-SI" dirty="0">
                <a:cs typeface="Arial" panose="020B0604020202020204" pitchFamily="34" charset="0"/>
              </a:rPr>
              <a:t>vendar so se do sedaj odzvali le redki in objavili spremembo </a:t>
            </a:r>
            <a:r>
              <a:rPr lang="sl-SI" dirty="0" smtClean="0">
                <a:cs typeface="Arial" panose="020B0604020202020204" pitchFamily="34" charset="0"/>
              </a:rPr>
              <a:t>politike </a:t>
            </a:r>
            <a:r>
              <a:rPr lang="sl-SI" dirty="0" err="1" smtClean="0">
                <a:cs typeface="Arial" panose="020B0604020202020204" pitchFamily="34" charset="0"/>
              </a:rPr>
              <a:t>samoarhiviranja</a:t>
            </a:r>
            <a:r>
              <a:rPr lang="sl-SI" dirty="0" smtClean="0">
                <a:cs typeface="Arial" panose="020B0604020202020204" pitchFamily="34" charset="0"/>
              </a:rPr>
              <a:t>, </a:t>
            </a:r>
            <a:r>
              <a:rPr lang="sl-SI" dirty="0">
                <a:cs typeface="Arial" panose="020B0604020202020204" pitchFamily="34" charset="0"/>
              </a:rPr>
              <a:t>na primer </a:t>
            </a:r>
            <a:r>
              <a:rPr lang="sl-SI" u="sng" dirty="0" err="1">
                <a:cs typeface="Arial" panose="020B0604020202020204" pitchFamily="34" charset="0"/>
                <a:hlinkClick r:id="rId3"/>
              </a:rPr>
              <a:t>American</a:t>
            </a:r>
            <a:r>
              <a:rPr lang="sl-SI" u="sng" dirty="0">
                <a:cs typeface="Arial" panose="020B0604020202020204" pitchFamily="34" charset="0"/>
                <a:hlinkClick r:id="rId3"/>
              </a:rPr>
              <a:t> </a:t>
            </a:r>
            <a:r>
              <a:rPr lang="sl-SI" u="sng" dirty="0" err="1">
                <a:cs typeface="Arial" panose="020B0604020202020204" pitchFamily="34" charset="0"/>
                <a:hlinkClick r:id="rId3"/>
              </a:rPr>
              <a:t>Association</a:t>
            </a:r>
            <a:r>
              <a:rPr lang="sl-SI" u="sng" dirty="0">
                <a:cs typeface="Arial" panose="020B0604020202020204" pitchFamily="34" charset="0"/>
                <a:hlinkClick r:id="rId3"/>
              </a:rPr>
              <a:t> </a:t>
            </a:r>
            <a:r>
              <a:rPr lang="sl-SI" u="sng" dirty="0" err="1">
                <a:cs typeface="Arial" panose="020B0604020202020204" pitchFamily="34" charset="0"/>
                <a:hlinkClick r:id="rId3"/>
              </a:rPr>
              <a:t>for</a:t>
            </a:r>
            <a:r>
              <a:rPr lang="sl-SI" u="sng" dirty="0">
                <a:cs typeface="Arial" panose="020B0604020202020204" pitchFamily="34" charset="0"/>
                <a:hlinkClick r:id="rId3"/>
              </a:rPr>
              <a:t> </a:t>
            </a:r>
            <a:r>
              <a:rPr lang="sl-SI" u="sng" dirty="0" err="1">
                <a:cs typeface="Arial" panose="020B0604020202020204" pitchFamily="34" charset="0"/>
                <a:hlinkClick r:id="rId3"/>
              </a:rPr>
              <a:t>the</a:t>
            </a:r>
            <a:r>
              <a:rPr lang="sl-SI" u="sng" dirty="0">
                <a:cs typeface="Arial" panose="020B0604020202020204" pitchFamily="34" charset="0"/>
                <a:hlinkClick r:id="rId3"/>
              </a:rPr>
              <a:t> </a:t>
            </a:r>
            <a:r>
              <a:rPr lang="sl-SI" u="sng" dirty="0" err="1">
                <a:cs typeface="Arial" panose="020B0604020202020204" pitchFamily="34" charset="0"/>
                <a:hlinkClick r:id="rId3"/>
              </a:rPr>
              <a:t>Advancement</a:t>
            </a:r>
            <a:r>
              <a:rPr lang="sl-SI" u="sng" dirty="0">
                <a:cs typeface="Arial" panose="020B0604020202020204" pitchFamily="34" charset="0"/>
                <a:hlinkClick r:id="rId3"/>
              </a:rPr>
              <a:t> </a:t>
            </a:r>
            <a:r>
              <a:rPr lang="sl-SI" u="sng" dirty="0" err="1">
                <a:cs typeface="Arial" panose="020B0604020202020204" pitchFamily="34" charset="0"/>
                <a:hlinkClick r:id="rId3"/>
              </a:rPr>
              <a:t>of</a:t>
            </a:r>
            <a:r>
              <a:rPr lang="sl-SI" u="sng" dirty="0">
                <a:cs typeface="Arial" panose="020B0604020202020204" pitchFamily="34" charset="0"/>
                <a:hlinkClick r:id="rId3"/>
              </a:rPr>
              <a:t> Science (AAAS)</a:t>
            </a:r>
            <a:r>
              <a:rPr lang="sl-SI" dirty="0">
                <a:cs typeface="Arial" panose="020B0604020202020204" pitchFamily="34" charset="0"/>
              </a:rPr>
              <a:t> in </a:t>
            </a:r>
            <a:r>
              <a:rPr lang="sl-SI" u="sng" dirty="0" err="1">
                <a:cs typeface="Arial" panose="020B0604020202020204" pitchFamily="34" charset="0"/>
                <a:hlinkClick r:id="rId4"/>
              </a:rPr>
              <a:t>Association</a:t>
            </a:r>
            <a:r>
              <a:rPr lang="sl-SI" u="sng" dirty="0">
                <a:cs typeface="Arial" panose="020B0604020202020204" pitchFamily="34" charset="0"/>
                <a:hlinkClick r:id="rId4"/>
              </a:rPr>
              <a:t> </a:t>
            </a:r>
            <a:r>
              <a:rPr lang="sl-SI" u="sng" dirty="0" err="1">
                <a:cs typeface="Arial" panose="020B0604020202020204" pitchFamily="34" charset="0"/>
                <a:hlinkClick r:id="rId4"/>
              </a:rPr>
              <a:t>for</a:t>
            </a:r>
            <a:r>
              <a:rPr lang="sl-SI" u="sng" dirty="0">
                <a:cs typeface="Arial" panose="020B0604020202020204" pitchFamily="34" charset="0"/>
                <a:hlinkClick r:id="rId4"/>
              </a:rPr>
              <a:t> </a:t>
            </a:r>
            <a:r>
              <a:rPr lang="sl-SI" u="sng" dirty="0" err="1">
                <a:cs typeface="Arial" panose="020B0604020202020204" pitchFamily="34" charset="0"/>
                <a:hlinkClick r:id="rId4"/>
              </a:rPr>
              <a:t>Computing</a:t>
            </a:r>
            <a:r>
              <a:rPr lang="sl-SI" u="sng" dirty="0">
                <a:cs typeface="Arial" panose="020B0604020202020204" pitchFamily="34" charset="0"/>
                <a:hlinkClick r:id="rId4"/>
              </a:rPr>
              <a:t> </a:t>
            </a:r>
            <a:r>
              <a:rPr lang="sl-SI" u="sng" dirty="0" err="1">
                <a:cs typeface="Arial" panose="020B0604020202020204" pitchFamily="34" charset="0"/>
                <a:hlinkClick r:id="rId4"/>
              </a:rPr>
              <a:t>Machinery</a:t>
            </a:r>
            <a:r>
              <a:rPr lang="sl-SI" dirty="0">
                <a:cs typeface="Arial" panose="020B0604020202020204" pitchFamily="34" charset="0"/>
              </a:rPr>
              <a:t> (ob določenih pogojih</a:t>
            </a:r>
            <a:r>
              <a:rPr lang="sl-SI" dirty="0" smtClean="0">
                <a:cs typeface="Arial" panose="020B0604020202020204" pitchFamily="34" charset="0"/>
              </a:rPr>
              <a:t>). </a:t>
            </a:r>
          </a:p>
          <a:p>
            <a:pPr>
              <a:spcAft>
                <a:spcPts val="1000"/>
              </a:spcAft>
            </a:pPr>
            <a:r>
              <a:rPr lang="sl-SI" dirty="0" smtClean="0">
                <a:cs typeface="Arial" panose="020B0604020202020204" pitchFamily="34" charset="0"/>
              </a:rPr>
              <a:t>Noben založnik pa (še) ni objavil, da bo sistematično zavračal „RRS prispevke“.</a:t>
            </a:r>
          </a:p>
          <a:p>
            <a:pPr>
              <a:spcAft>
                <a:spcPts val="1000"/>
              </a:spcAft>
            </a:pPr>
            <a:r>
              <a:rPr lang="sl-SI" dirty="0" smtClean="0">
                <a:cs typeface="Arial" panose="020B0604020202020204" pitchFamily="34" charset="0"/>
              </a:rPr>
              <a:t>Nasprotujoče si politike financerjev in založnikov lahko avtorje pripeljejo v težaven položaj:</a:t>
            </a:r>
          </a:p>
          <a:p>
            <a:pPr lvl="1">
              <a:spcAft>
                <a:spcPts val="1000"/>
              </a:spcAft>
            </a:pPr>
            <a:r>
              <a:rPr lang="sl-SI" sz="2800" dirty="0" smtClean="0">
                <a:cs typeface="Arial" panose="020B0604020202020204" pitchFamily="34" charset="0"/>
              </a:rPr>
              <a:t>Zavračanje ali preusmerjanje objav.</a:t>
            </a:r>
          </a:p>
          <a:p>
            <a:pPr lvl="1">
              <a:spcAft>
                <a:spcPts val="1000"/>
              </a:spcAft>
            </a:pPr>
            <a:r>
              <a:rPr lang="sl-SI" sz="2800" dirty="0" smtClean="0">
                <a:cs typeface="Arial" panose="020B0604020202020204" pitchFamily="34" charset="0"/>
              </a:rPr>
              <a:t>Avtorskopravni problemi </a:t>
            </a:r>
            <a:r>
              <a:rPr lang="en-SI" sz="2800" dirty="0" smtClean="0">
                <a:cs typeface="Arial" panose="020B0604020202020204" pitchFamily="34" charset="0"/>
              </a:rPr>
              <a:t>–</a:t>
            </a:r>
            <a:r>
              <a:rPr lang="sl-SI" sz="2800" dirty="0" smtClean="0">
                <a:cs typeface="Arial" panose="020B0604020202020204" pitchFamily="34" charset="0"/>
              </a:rPr>
              <a:t> spori zaradi morebitnega nespoštovanja podpisanih pogodb o objavi in podobno.</a:t>
            </a:r>
          </a:p>
          <a:p>
            <a:pPr>
              <a:spcAft>
                <a:spcPts val="1000"/>
              </a:spcAft>
            </a:pPr>
            <a:endParaRPr lang="sl-SI" dirty="0">
              <a:cs typeface="Arial" panose="020B0604020202020204" pitchFamily="34" charset="0"/>
            </a:endParaRPr>
          </a:p>
        </p:txBody>
      </p:sp>
    </p:spTree>
    <p:extLst>
      <p:ext uri="{BB962C8B-B14F-4D97-AF65-F5344CB8AC3E}">
        <p14:creationId xmlns:p14="http://schemas.microsoft.com/office/powerpoint/2010/main" val="7191311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FA06421-41DB-4FA4-A5F5-8AD0A0ED1883}"/>
              </a:ext>
            </a:extLst>
          </p:cNvPr>
          <p:cNvSpPr>
            <a:spLocks noGrp="1"/>
          </p:cNvSpPr>
          <p:nvPr>
            <p:ph type="title"/>
          </p:nvPr>
        </p:nvSpPr>
        <p:spPr>
          <a:xfrm>
            <a:off x="0" y="1"/>
            <a:ext cx="12192000" cy="1690688"/>
          </a:xfrm>
          <a:solidFill>
            <a:srgbClr val="F58220"/>
          </a:solidFill>
        </p:spPr>
        <p:txBody>
          <a:bodyPr/>
          <a:lstStyle/>
          <a:p>
            <a:pPr defTabSz="540000"/>
            <a:r>
              <a:rPr lang="sl-SI" dirty="0" smtClean="0">
                <a:solidFill>
                  <a:schemeClr val="bg1"/>
                </a:solidFill>
                <a:latin typeface="Arial" panose="020B0604020202020204" pitchFamily="34" charset="0"/>
                <a:cs typeface="Arial" panose="020B0604020202020204" pitchFamily="34" charset="0"/>
              </a:rPr>
              <a:t>	</a:t>
            </a:r>
            <a:r>
              <a:rPr lang="sl-SI" dirty="0">
                <a:solidFill>
                  <a:schemeClr val="bg1"/>
                </a:solidFill>
                <a:latin typeface="Arial" panose="020B0604020202020204" pitchFamily="34" charset="0"/>
                <a:cs typeface="Arial" panose="020B0604020202020204" pitchFamily="34" charset="0"/>
              </a:rPr>
              <a:t>I</a:t>
            </a:r>
            <a:r>
              <a:rPr lang="sl-SI" dirty="0" smtClean="0">
                <a:solidFill>
                  <a:schemeClr val="bg1"/>
                </a:solidFill>
                <a:latin typeface="Arial" panose="020B0604020202020204" pitchFamily="34" charset="0"/>
                <a:cs typeface="Arial" panose="020B0604020202020204" pitchFamily="34" charset="0"/>
              </a:rPr>
              <a:t>zvajanje načel Načrta S</a:t>
            </a:r>
            <a:endParaRPr lang="fr-FR" dirty="0">
              <a:solidFill>
                <a:schemeClr val="bg1"/>
              </a:solidFill>
              <a:latin typeface="Arial" panose="020B0604020202020204" pitchFamily="34" charset="0"/>
              <a:cs typeface="Arial" panose="020B0604020202020204" pitchFamily="34" charset="0"/>
            </a:endParaRPr>
          </a:p>
        </p:txBody>
      </p:sp>
      <p:sp>
        <p:nvSpPr>
          <p:cNvPr id="3" name="Označba mesta vsebine 2">
            <a:extLst>
              <a:ext uri="{FF2B5EF4-FFF2-40B4-BE49-F238E27FC236}">
                <a16:creationId xmlns:a16="http://schemas.microsoft.com/office/drawing/2014/main" id="{D215E421-C6D2-49B0-B288-5312B04E8495}"/>
              </a:ext>
            </a:extLst>
          </p:cNvPr>
          <p:cNvSpPr>
            <a:spLocks noGrp="1"/>
          </p:cNvSpPr>
          <p:nvPr>
            <p:ph idx="1"/>
          </p:nvPr>
        </p:nvSpPr>
        <p:spPr>
          <a:xfrm>
            <a:off x="185737" y="1690690"/>
            <a:ext cx="11820525" cy="5167310"/>
          </a:xfrm>
        </p:spPr>
        <p:txBody>
          <a:bodyPr>
            <a:normAutofit/>
          </a:bodyPr>
          <a:lstStyle/>
          <a:p>
            <a:pPr>
              <a:spcAft>
                <a:spcPts val="1000"/>
              </a:spcAft>
            </a:pPr>
            <a:r>
              <a:rPr lang="sl-SI" dirty="0" smtClean="0">
                <a:cs typeface="Arial" panose="020B0604020202020204" pitchFamily="34" charset="0"/>
              </a:rPr>
              <a:t>Članice </a:t>
            </a:r>
            <a:r>
              <a:rPr lang="sl-SI" dirty="0" err="1">
                <a:cs typeface="Arial" panose="020B0604020202020204" pitchFamily="34" charset="0"/>
              </a:rPr>
              <a:t>kOAlicije</a:t>
            </a:r>
            <a:r>
              <a:rPr lang="sl-SI" dirty="0">
                <a:cs typeface="Arial" panose="020B0604020202020204" pitchFamily="34" charset="0"/>
              </a:rPr>
              <a:t> S </a:t>
            </a:r>
            <a:r>
              <a:rPr lang="sl-SI" dirty="0" smtClean="0">
                <a:cs typeface="Arial" panose="020B0604020202020204" pitchFamily="34" charset="0"/>
              </a:rPr>
              <a:t>neodvisno in samostojno „izvajajo“ načela </a:t>
            </a:r>
            <a:r>
              <a:rPr lang="sl-SI" dirty="0">
                <a:cs typeface="Arial" panose="020B0604020202020204" pitchFamily="34" charset="0"/>
              </a:rPr>
              <a:t>Načrta S. </a:t>
            </a:r>
            <a:endParaRPr lang="sl-SI" dirty="0" smtClean="0">
              <a:cs typeface="Arial" panose="020B0604020202020204" pitchFamily="34" charset="0"/>
            </a:endParaRPr>
          </a:p>
          <a:p>
            <a:pPr>
              <a:spcAft>
                <a:spcPts val="1000"/>
              </a:spcAft>
            </a:pPr>
            <a:r>
              <a:rPr lang="sl-SI" dirty="0" smtClean="0">
                <a:cs typeface="Arial" panose="020B0604020202020204" pitchFamily="34" charset="0"/>
              </a:rPr>
              <a:t>Preglednica</a:t>
            </a:r>
            <a:r>
              <a:rPr lang="sl-SI" dirty="0">
                <a:cs typeface="Arial" panose="020B0604020202020204" pitchFamily="34" charset="0"/>
              </a:rPr>
              <a:t>  </a:t>
            </a:r>
            <a:r>
              <a:rPr lang="sl-SI" u="sng" dirty="0" err="1">
                <a:cs typeface="Arial" panose="020B0604020202020204" pitchFamily="34" charset="0"/>
                <a:hlinkClick r:id="rId3"/>
              </a:rPr>
              <a:t>Implementation</a:t>
            </a:r>
            <a:r>
              <a:rPr lang="sl-SI" u="sng" dirty="0">
                <a:cs typeface="Arial" panose="020B0604020202020204" pitchFamily="34" charset="0"/>
                <a:hlinkClick r:id="rId3"/>
              </a:rPr>
              <a:t> </a:t>
            </a:r>
            <a:r>
              <a:rPr lang="sl-SI" u="sng" dirty="0" err="1">
                <a:cs typeface="Arial" panose="020B0604020202020204" pitchFamily="34" charset="0"/>
                <a:hlinkClick r:id="rId3"/>
              </a:rPr>
              <a:t>Roadmap</a:t>
            </a:r>
            <a:r>
              <a:rPr lang="sl-SI" u="sng" dirty="0">
                <a:cs typeface="Arial" panose="020B0604020202020204" pitchFamily="34" charset="0"/>
                <a:hlinkClick r:id="rId3"/>
              </a:rPr>
              <a:t> </a:t>
            </a:r>
            <a:r>
              <a:rPr lang="sl-SI" u="sng" dirty="0" err="1">
                <a:cs typeface="Arial" panose="020B0604020202020204" pitchFamily="34" charset="0"/>
                <a:hlinkClick r:id="rId3"/>
              </a:rPr>
              <a:t>of</a:t>
            </a:r>
            <a:r>
              <a:rPr lang="sl-SI" u="sng" dirty="0">
                <a:cs typeface="Arial" panose="020B0604020202020204" pitchFamily="34" charset="0"/>
                <a:hlinkClick r:id="rId3"/>
              </a:rPr>
              <a:t> </a:t>
            </a:r>
            <a:r>
              <a:rPr lang="sl-SI" u="sng" dirty="0" err="1">
                <a:cs typeface="Arial" panose="020B0604020202020204" pitchFamily="34" charset="0"/>
                <a:hlinkClick r:id="rId3"/>
              </a:rPr>
              <a:t>cOAlition</a:t>
            </a:r>
            <a:r>
              <a:rPr lang="sl-SI" u="sng" dirty="0">
                <a:cs typeface="Arial" panose="020B0604020202020204" pitchFamily="34" charset="0"/>
                <a:hlinkClick r:id="rId3"/>
              </a:rPr>
              <a:t> S </a:t>
            </a:r>
            <a:r>
              <a:rPr lang="sl-SI" u="sng" dirty="0" err="1">
                <a:cs typeface="Arial" panose="020B0604020202020204" pitchFamily="34" charset="0"/>
                <a:hlinkClick r:id="rId3"/>
              </a:rPr>
              <a:t>Organisations</a:t>
            </a:r>
            <a:r>
              <a:rPr lang="sl-SI" dirty="0">
                <a:cs typeface="Arial" panose="020B0604020202020204" pitchFamily="34" charset="0"/>
              </a:rPr>
              <a:t> </a:t>
            </a:r>
            <a:r>
              <a:rPr lang="sl-SI" dirty="0" smtClean="0">
                <a:cs typeface="Arial" panose="020B0604020202020204" pitchFamily="34" charset="0"/>
              </a:rPr>
              <a:t>prikazuje, kdaj, oziroma za </a:t>
            </a:r>
            <a:r>
              <a:rPr lang="sl-SI" dirty="0">
                <a:cs typeface="Arial" panose="020B0604020202020204" pitchFamily="34" charset="0"/>
              </a:rPr>
              <a:t>katere objave bodo </a:t>
            </a:r>
            <a:r>
              <a:rPr lang="sl-SI" dirty="0" smtClean="0">
                <a:cs typeface="Arial" panose="020B0604020202020204" pitchFamily="34" charset="0"/>
              </a:rPr>
              <a:t>zahteve </a:t>
            </a:r>
            <a:r>
              <a:rPr lang="sl-SI" dirty="0">
                <a:cs typeface="Arial" panose="020B0604020202020204" pitchFamily="34" charset="0"/>
              </a:rPr>
              <a:t>veljale, ali bodo članice pokrivale tudi plačilo APC v preoblikovalnih revijah in kdaj bodo v razpise za instrumente financiranja implementirale strategijo ohranjanja avtorskih pravic (RRS). </a:t>
            </a:r>
            <a:r>
              <a:rPr lang="sl-SI" sz="2400" dirty="0">
                <a:latin typeface="Arial" panose="020B0604020202020204" pitchFamily="34" charset="0"/>
                <a:cs typeface="Arial" panose="020B0604020202020204" pitchFamily="34" charset="0"/>
              </a:rPr>
              <a:t> </a:t>
            </a:r>
            <a:endParaRPr lang="sl-SI" sz="2400" dirty="0" smtClean="0">
              <a:latin typeface="Arial" panose="020B0604020202020204" pitchFamily="34" charset="0"/>
              <a:cs typeface="Arial" panose="020B0604020202020204" pitchFamily="34" charset="0"/>
            </a:endParaRPr>
          </a:p>
          <a:p>
            <a:pPr>
              <a:spcAft>
                <a:spcPts val="1000"/>
              </a:spcAft>
            </a:pPr>
            <a:r>
              <a:rPr lang="sl-SI" dirty="0" smtClean="0">
                <a:cs typeface="Arial" panose="020B0604020202020204" pitchFamily="34" charset="0"/>
              </a:rPr>
              <a:t>Večina članic </a:t>
            </a:r>
            <a:r>
              <a:rPr lang="sl-SI" dirty="0" err="1" smtClean="0">
                <a:cs typeface="Arial" panose="020B0604020202020204" pitchFamily="34" charset="0"/>
              </a:rPr>
              <a:t>kOAlicije</a:t>
            </a:r>
            <a:r>
              <a:rPr lang="sl-SI" dirty="0" smtClean="0">
                <a:cs typeface="Arial" panose="020B0604020202020204" pitchFamily="34" charset="0"/>
              </a:rPr>
              <a:t> S bo podprla plačilo odprtih objav v preoblikovalnih revijah, vendar ne brezpogojno (sprejemljiva cena, transparentnost).</a:t>
            </a:r>
          </a:p>
          <a:p>
            <a:pPr>
              <a:spcAft>
                <a:spcPts val="1000"/>
              </a:spcAft>
            </a:pPr>
            <a:r>
              <a:rPr lang="sl-SI" dirty="0" smtClean="0">
                <a:cs typeface="Arial" panose="020B0604020202020204" pitchFamily="34" charset="0"/>
              </a:rPr>
              <a:t>Mnoge </a:t>
            </a:r>
            <a:r>
              <a:rPr lang="sl-SI" dirty="0" smtClean="0"/>
              <a:t>so RRS začele izvajati s 1. januarjem 2021 </a:t>
            </a:r>
            <a:r>
              <a:rPr lang="en-SI" dirty="0" smtClean="0"/>
              <a:t>–</a:t>
            </a:r>
            <a:r>
              <a:rPr lang="sl-SI" dirty="0" smtClean="0"/>
              <a:t> „</a:t>
            </a:r>
            <a:r>
              <a:rPr lang="sl-SI" dirty="0" err="1" smtClean="0"/>
              <a:t>early</a:t>
            </a:r>
            <a:r>
              <a:rPr lang="sl-SI" dirty="0" smtClean="0"/>
              <a:t> </a:t>
            </a:r>
            <a:r>
              <a:rPr lang="sl-SI" dirty="0" err="1" smtClean="0"/>
              <a:t>adopter</a:t>
            </a:r>
            <a:r>
              <a:rPr lang="sl-SI" dirty="0" smtClean="0"/>
              <a:t>“, nekatere pa bodo strategijo implementirale kasneje </a:t>
            </a:r>
            <a:r>
              <a:rPr lang="en-SI" dirty="0" smtClean="0"/>
              <a:t>–</a:t>
            </a:r>
            <a:r>
              <a:rPr lang="sl-SI" dirty="0" smtClean="0"/>
              <a:t>“</a:t>
            </a:r>
            <a:r>
              <a:rPr lang="sl-SI" dirty="0" err="1" smtClean="0"/>
              <a:t>adoption</a:t>
            </a:r>
            <a:r>
              <a:rPr lang="sl-SI" dirty="0" smtClean="0"/>
              <a:t> to </a:t>
            </a:r>
            <a:r>
              <a:rPr lang="sl-SI" dirty="0" err="1" smtClean="0"/>
              <a:t>follow</a:t>
            </a:r>
            <a:r>
              <a:rPr lang="sl-SI" dirty="0" smtClean="0"/>
              <a:t>“.</a:t>
            </a:r>
            <a:endParaRPr lang="sl-SI" i="1" dirty="0">
              <a:cs typeface="Times New Roman" panose="02020603050405020304" pitchFamily="18" charset="0"/>
            </a:endParaRPr>
          </a:p>
        </p:txBody>
      </p:sp>
    </p:spTree>
    <p:extLst>
      <p:ext uri="{BB962C8B-B14F-4D97-AF65-F5344CB8AC3E}">
        <p14:creationId xmlns:p14="http://schemas.microsoft.com/office/powerpoint/2010/main" val="23268889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p:cNvPicPr>
            <a:picLocks noChangeAspect="1"/>
          </p:cNvPicPr>
          <p:nvPr/>
        </p:nvPicPr>
        <p:blipFill>
          <a:blip r:embed="rId3"/>
          <a:stretch>
            <a:fillRect/>
          </a:stretch>
        </p:blipFill>
        <p:spPr>
          <a:xfrm>
            <a:off x="867266" y="746886"/>
            <a:ext cx="9951330" cy="6111114"/>
          </a:xfrm>
          <a:prstGeom prst="rect">
            <a:avLst/>
          </a:prstGeom>
        </p:spPr>
      </p:pic>
      <p:pic>
        <p:nvPicPr>
          <p:cNvPr id="4" name="Slika 3"/>
          <p:cNvPicPr>
            <a:picLocks noChangeAspect="1"/>
          </p:cNvPicPr>
          <p:nvPr/>
        </p:nvPicPr>
        <p:blipFill>
          <a:blip r:embed="rId4"/>
          <a:stretch>
            <a:fillRect/>
          </a:stretch>
        </p:blipFill>
        <p:spPr>
          <a:xfrm>
            <a:off x="737597" y="66675"/>
            <a:ext cx="10829925" cy="561975"/>
          </a:xfrm>
          <a:prstGeom prst="rect">
            <a:avLst/>
          </a:prstGeom>
        </p:spPr>
      </p:pic>
    </p:spTree>
    <p:extLst>
      <p:ext uri="{BB962C8B-B14F-4D97-AF65-F5344CB8AC3E}">
        <p14:creationId xmlns:p14="http://schemas.microsoft.com/office/powerpoint/2010/main" val="42777327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FA06421-41DB-4FA4-A5F5-8AD0A0ED1883}"/>
              </a:ext>
            </a:extLst>
          </p:cNvPr>
          <p:cNvSpPr>
            <a:spLocks noGrp="1"/>
          </p:cNvSpPr>
          <p:nvPr>
            <p:ph type="title"/>
          </p:nvPr>
        </p:nvSpPr>
        <p:spPr>
          <a:xfrm>
            <a:off x="0" y="1"/>
            <a:ext cx="12192000" cy="1690688"/>
          </a:xfrm>
          <a:solidFill>
            <a:srgbClr val="F58220"/>
          </a:solidFill>
        </p:spPr>
        <p:txBody>
          <a:bodyPr/>
          <a:lstStyle/>
          <a:p>
            <a:pPr defTabSz="540000"/>
            <a:r>
              <a:rPr lang="sl-SI" dirty="0" smtClean="0">
                <a:solidFill>
                  <a:schemeClr val="bg1"/>
                </a:solidFill>
                <a:latin typeface="Arial" panose="020B0604020202020204" pitchFamily="34" charset="0"/>
                <a:cs typeface="Arial" panose="020B0604020202020204" pitchFamily="34" charset="0"/>
              </a:rPr>
              <a:t>	</a:t>
            </a:r>
            <a:r>
              <a:rPr lang="fr-FR" dirty="0" smtClean="0">
                <a:solidFill>
                  <a:schemeClr val="bg1"/>
                </a:solidFill>
                <a:latin typeface="Arial" panose="020B0604020202020204" pitchFamily="34" charset="0"/>
                <a:cs typeface="Arial" panose="020B0604020202020204" pitchFamily="34" charset="0"/>
              </a:rPr>
              <a:t>Journal </a:t>
            </a:r>
            <a:r>
              <a:rPr lang="fr-FR" dirty="0">
                <a:solidFill>
                  <a:schemeClr val="bg1"/>
                </a:solidFill>
                <a:latin typeface="Arial" panose="020B0604020202020204" pitchFamily="34" charset="0"/>
                <a:cs typeface="Arial" panose="020B0604020202020204" pitchFamily="34" charset="0"/>
              </a:rPr>
              <a:t>Checker Tool (JCT)</a:t>
            </a:r>
          </a:p>
        </p:txBody>
      </p:sp>
      <p:sp>
        <p:nvSpPr>
          <p:cNvPr id="3" name="Označba mesta vsebine 2">
            <a:extLst>
              <a:ext uri="{FF2B5EF4-FFF2-40B4-BE49-F238E27FC236}">
                <a16:creationId xmlns:a16="http://schemas.microsoft.com/office/drawing/2014/main" id="{D215E421-C6D2-49B0-B288-5312B04E8495}"/>
              </a:ext>
            </a:extLst>
          </p:cNvPr>
          <p:cNvSpPr>
            <a:spLocks noGrp="1"/>
          </p:cNvSpPr>
          <p:nvPr>
            <p:ph idx="1"/>
          </p:nvPr>
        </p:nvSpPr>
        <p:spPr>
          <a:xfrm>
            <a:off x="185737" y="1690690"/>
            <a:ext cx="11820525" cy="5167310"/>
          </a:xfrm>
        </p:spPr>
        <p:txBody>
          <a:bodyPr>
            <a:normAutofit lnSpcReduction="10000"/>
          </a:bodyPr>
          <a:lstStyle/>
          <a:p>
            <a:r>
              <a:rPr lang="sl-SI" dirty="0" err="1" smtClean="0"/>
              <a:t>Časovnica</a:t>
            </a:r>
            <a:r>
              <a:rPr lang="sl-SI" dirty="0" smtClean="0"/>
              <a:t> in način implementacije načel Načrta S </a:t>
            </a:r>
            <a:r>
              <a:rPr lang="en-US" dirty="0" err="1" smtClean="0"/>
              <a:t>pomembno</a:t>
            </a:r>
            <a:r>
              <a:rPr lang="en-US" dirty="0" smtClean="0"/>
              <a:t> </a:t>
            </a:r>
            <a:r>
              <a:rPr lang="en-US" dirty="0" err="1" smtClean="0"/>
              <a:t>vpliva</a:t>
            </a:r>
            <a:r>
              <a:rPr lang="sl-SI" dirty="0" smtClean="0"/>
              <a:t>jo</a:t>
            </a:r>
            <a:r>
              <a:rPr lang="en-US" dirty="0" smtClean="0"/>
              <a:t> </a:t>
            </a:r>
            <a:r>
              <a:rPr lang="en-US" dirty="0" err="1"/>
              <a:t>na</a:t>
            </a:r>
            <a:r>
              <a:rPr lang="en-US" dirty="0"/>
              <a:t> </a:t>
            </a:r>
            <a:r>
              <a:rPr lang="en-US" dirty="0" err="1"/>
              <a:t>možnosti</a:t>
            </a:r>
            <a:r>
              <a:rPr lang="en-US" dirty="0"/>
              <a:t> </a:t>
            </a:r>
            <a:r>
              <a:rPr lang="en-US" dirty="0" err="1"/>
              <a:t>avtorjev</a:t>
            </a:r>
            <a:r>
              <a:rPr lang="en-US" dirty="0"/>
              <a:t> </a:t>
            </a:r>
            <a:r>
              <a:rPr lang="en-US" dirty="0" err="1"/>
              <a:t>za</a:t>
            </a:r>
            <a:r>
              <a:rPr lang="en-US" dirty="0"/>
              <a:t> </a:t>
            </a:r>
            <a:r>
              <a:rPr lang="en-US" dirty="0" err="1"/>
              <a:t>objave</a:t>
            </a:r>
            <a:r>
              <a:rPr lang="en-US" dirty="0"/>
              <a:t> v </a:t>
            </a:r>
            <a:r>
              <a:rPr lang="en-US" dirty="0" err="1"/>
              <a:t>revijah</a:t>
            </a:r>
            <a:r>
              <a:rPr lang="en-US" dirty="0"/>
              <a:t> </a:t>
            </a:r>
            <a:r>
              <a:rPr lang="en-US" dirty="0" err="1"/>
              <a:t>po</a:t>
            </a:r>
            <a:r>
              <a:rPr lang="en-US" dirty="0"/>
              <a:t> </a:t>
            </a:r>
            <a:r>
              <a:rPr lang="en-US" dirty="0" err="1"/>
              <a:t>njihovem</a:t>
            </a:r>
            <a:r>
              <a:rPr lang="en-US" dirty="0"/>
              <a:t> </a:t>
            </a:r>
            <a:r>
              <a:rPr lang="en-US" dirty="0" err="1"/>
              <a:t>izboru</a:t>
            </a:r>
            <a:r>
              <a:rPr lang="en-US" dirty="0"/>
              <a:t>.  </a:t>
            </a:r>
            <a:endParaRPr lang="sl-SI" dirty="0" smtClean="0"/>
          </a:p>
          <a:p>
            <a:pPr marL="0" indent="0">
              <a:buNone/>
            </a:pPr>
            <a:endParaRPr lang="sl-SI" dirty="0"/>
          </a:p>
          <a:p>
            <a:r>
              <a:rPr lang="sl-SI" dirty="0" smtClean="0">
                <a:cs typeface="Arial" panose="020B0604020202020204" pitchFamily="34" charset="0"/>
              </a:rPr>
              <a:t>Spletno </a:t>
            </a:r>
            <a:r>
              <a:rPr lang="sl-SI" dirty="0">
                <a:cs typeface="Arial" panose="020B0604020202020204" pitchFamily="34" charset="0"/>
              </a:rPr>
              <a:t>orodje </a:t>
            </a:r>
            <a:r>
              <a:rPr lang="sl-SI" u="sng" dirty="0" err="1">
                <a:cs typeface="Arial" panose="020B0604020202020204" pitchFamily="34" charset="0"/>
                <a:hlinkClick r:id="rId3"/>
              </a:rPr>
              <a:t>Journal</a:t>
            </a:r>
            <a:r>
              <a:rPr lang="sl-SI" u="sng" dirty="0">
                <a:cs typeface="Arial" panose="020B0604020202020204" pitchFamily="34" charset="0"/>
                <a:hlinkClick r:id="rId3"/>
              </a:rPr>
              <a:t> </a:t>
            </a:r>
            <a:r>
              <a:rPr lang="sl-SI" u="sng" dirty="0" err="1">
                <a:cs typeface="Arial" panose="020B0604020202020204" pitchFamily="34" charset="0"/>
                <a:hlinkClick r:id="rId3"/>
              </a:rPr>
              <a:t>Checker</a:t>
            </a:r>
            <a:r>
              <a:rPr lang="sl-SI" u="sng" dirty="0">
                <a:cs typeface="Arial" panose="020B0604020202020204" pitchFamily="34" charset="0"/>
                <a:hlinkClick r:id="rId3"/>
              </a:rPr>
              <a:t> </a:t>
            </a:r>
            <a:r>
              <a:rPr lang="sl-SI" u="sng" dirty="0" err="1">
                <a:cs typeface="Arial" panose="020B0604020202020204" pitchFamily="34" charset="0"/>
                <a:hlinkClick r:id="rId3"/>
              </a:rPr>
              <a:t>Tool</a:t>
            </a:r>
            <a:r>
              <a:rPr lang="sl-SI" u="sng" dirty="0">
                <a:cs typeface="Arial" panose="020B0604020202020204" pitchFamily="34" charset="0"/>
                <a:hlinkClick r:id="rId3"/>
              </a:rPr>
              <a:t> (JCT)</a:t>
            </a:r>
            <a:r>
              <a:rPr lang="sl-SI" u="sng" dirty="0">
                <a:cs typeface="Arial" panose="020B0604020202020204" pitchFamily="34" charset="0"/>
              </a:rPr>
              <a:t> </a:t>
            </a:r>
            <a:r>
              <a:rPr lang="sl-SI" dirty="0">
                <a:cs typeface="Arial" panose="020B0604020202020204" pitchFamily="34" charset="0"/>
              </a:rPr>
              <a:t>avtorjem  omogoča, da z vpisom naslova (ali ISSN) revije, financerja in svoje inštitucije preverijo, ali je objava v </a:t>
            </a:r>
            <a:r>
              <a:rPr lang="sl-SI" dirty="0" smtClean="0">
                <a:cs typeface="Arial" panose="020B0604020202020204" pitchFamily="34" charset="0"/>
              </a:rPr>
              <a:t>izbrani reviji v </a:t>
            </a:r>
            <a:r>
              <a:rPr lang="sl-SI" dirty="0">
                <a:cs typeface="Arial" panose="020B0604020202020204" pitchFamily="34" charset="0"/>
              </a:rPr>
              <a:t>skladu z zahtevami Načrta S.</a:t>
            </a:r>
          </a:p>
          <a:p>
            <a:endParaRPr lang="sl-SI" u="sng" dirty="0">
              <a:cs typeface="Arial" panose="020B0604020202020204" pitchFamily="34" charset="0"/>
              <a:hlinkClick r:id="rId4"/>
            </a:endParaRPr>
          </a:p>
          <a:p>
            <a:r>
              <a:rPr lang="sl-SI" u="sng" dirty="0">
                <a:cs typeface="Arial" panose="020B0604020202020204" pitchFamily="34" charset="0"/>
                <a:hlinkClick r:id="rId4"/>
              </a:rPr>
              <a:t>Delovanje orodja temelji na funkcionalnem združevanju</a:t>
            </a:r>
            <a:r>
              <a:rPr lang="sl-SI" dirty="0">
                <a:cs typeface="Arial" panose="020B0604020202020204" pitchFamily="34" charset="0"/>
              </a:rPr>
              <a:t> zahtev Načrta S za odprto dostopnost objav, informacij o poteku implementacije pri posameznih članicah (</a:t>
            </a:r>
            <a:r>
              <a:rPr lang="sl-SI" dirty="0" err="1">
                <a:cs typeface="Arial" panose="020B0604020202020204" pitchFamily="34" charset="0"/>
              </a:rPr>
              <a:t>Implementation</a:t>
            </a:r>
            <a:r>
              <a:rPr lang="sl-SI" dirty="0">
                <a:cs typeface="Arial" panose="020B0604020202020204" pitchFamily="34" charset="0"/>
              </a:rPr>
              <a:t> </a:t>
            </a:r>
            <a:r>
              <a:rPr lang="sl-SI" dirty="0" err="1">
                <a:cs typeface="Arial" panose="020B0604020202020204" pitchFamily="34" charset="0"/>
              </a:rPr>
              <a:t>Roadmap</a:t>
            </a:r>
            <a:r>
              <a:rPr lang="sl-SI" dirty="0">
                <a:cs typeface="Arial" panose="020B0604020202020204" pitchFamily="34" charset="0"/>
              </a:rPr>
              <a:t> </a:t>
            </a:r>
            <a:r>
              <a:rPr lang="sl-SI" dirty="0" err="1">
                <a:cs typeface="Arial" panose="020B0604020202020204" pitchFamily="34" charset="0"/>
              </a:rPr>
              <a:t>of</a:t>
            </a:r>
            <a:r>
              <a:rPr lang="sl-SI" dirty="0">
                <a:cs typeface="Arial" panose="020B0604020202020204" pitchFamily="34" charset="0"/>
              </a:rPr>
              <a:t> </a:t>
            </a:r>
            <a:r>
              <a:rPr lang="sl-SI" dirty="0" err="1">
                <a:cs typeface="Arial" panose="020B0604020202020204" pitchFamily="34" charset="0"/>
              </a:rPr>
              <a:t>cOAlition</a:t>
            </a:r>
            <a:r>
              <a:rPr lang="sl-SI" dirty="0">
                <a:cs typeface="Arial" panose="020B0604020202020204" pitchFamily="34" charset="0"/>
              </a:rPr>
              <a:t> S </a:t>
            </a:r>
            <a:r>
              <a:rPr lang="sl-SI" dirty="0" err="1">
                <a:cs typeface="Arial" panose="020B0604020202020204" pitchFamily="34" charset="0"/>
              </a:rPr>
              <a:t>Organisations</a:t>
            </a:r>
            <a:r>
              <a:rPr lang="sl-SI" dirty="0">
                <a:cs typeface="Arial" panose="020B0604020202020204" pitchFamily="34" charset="0"/>
              </a:rPr>
              <a:t>) in </a:t>
            </a:r>
            <a:r>
              <a:rPr lang="sl-SI" dirty="0" smtClean="0">
                <a:cs typeface="Arial" panose="020B0604020202020204" pitchFamily="34" charset="0"/>
              </a:rPr>
              <a:t>podatkov </a:t>
            </a:r>
            <a:r>
              <a:rPr lang="sl-SI" dirty="0">
                <a:cs typeface="Arial" panose="020B0604020202020204" pitchFamily="34" charset="0"/>
              </a:rPr>
              <a:t>iz različnih servisov, registrov in portalov (DOAJ, ISSN register revij, ESAC register preoblikovalnih pogodb, šifrant raziskovalnih organizacij ROR in drugih). </a:t>
            </a:r>
            <a:r>
              <a:rPr lang="sl-SI" sz="2400" dirty="0">
                <a:latin typeface="Arial" panose="020B0604020202020204" pitchFamily="34" charset="0"/>
                <a:cs typeface="Arial" panose="020B0604020202020204" pitchFamily="34" charset="0"/>
              </a:rPr>
              <a:t/>
            </a:r>
            <a:br>
              <a:rPr lang="sl-SI" sz="2400" dirty="0">
                <a:latin typeface="Arial" panose="020B0604020202020204" pitchFamily="34" charset="0"/>
                <a:cs typeface="Arial" panose="020B0604020202020204" pitchFamily="34" charset="0"/>
              </a:rPr>
            </a:br>
            <a:endParaRPr lang="sl-SI" sz="2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5780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FA06421-41DB-4FA4-A5F5-8AD0A0ED1883}"/>
              </a:ext>
            </a:extLst>
          </p:cNvPr>
          <p:cNvSpPr>
            <a:spLocks noGrp="1"/>
          </p:cNvSpPr>
          <p:nvPr>
            <p:ph type="title"/>
          </p:nvPr>
        </p:nvSpPr>
        <p:spPr>
          <a:xfrm>
            <a:off x="0" y="1"/>
            <a:ext cx="12192000" cy="1690688"/>
          </a:xfrm>
          <a:solidFill>
            <a:srgbClr val="F58220"/>
          </a:solidFill>
        </p:spPr>
        <p:txBody>
          <a:bodyPr/>
          <a:lstStyle/>
          <a:p>
            <a:pPr defTabSz="540000"/>
            <a:r>
              <a:rPr lang="sl-SI" dirty="0" smtClean="0">
                <a:solidFill>
                  <a:schemeClr val="bg1"/>
                </a:solidFill>
                <a:latin typeface="Arial" panose="020B0604020202020204" pitchFamily="34" charset="0"/>
                <a:cs typeface="Arial" panose="020B0604020202020204" pitchFamily="34" charset="0"/>
              </a:rPr>
              <a:t>	Vsebina </a:t>
            </a:r>
            <a:r>
              <a:rPr lang="sl-SI" dirty="0">
                <a:solidFill>
                  <a:schemeClr val="bg1"/>
                </a:solidFill>
                <a:latin typeface="Arial" panose="020B0604020202020204" pitchFamily="34" charset="0"/>
                <a:cs typeface="Arial" panose="020B0604020202020204" pitchFamily="34" charset="0"/>
              </a:rPr>
              <a:t>predstavitve</a:t>
            </a:r>
          </a:p>
        </p:txBody>
      </p:sp>
      <p:sp>
        <p:nvSpPr>
          <p:cNvPr id="3" name="Označba mesta vsebine 2">
            <a:extLst>
              <a:ext uri="{FF2B5EF4-FFF2-40B4-BE49-F238E27FC236}">
                <a16:creationId xmlns:a16="http://schemas.microsoft.com/office/drawing/2014/main" id="{D215E421-C6D2-49B0-B288-5312B04E8495}"/>
              </a:ext>
            </a:extLst>
          </p:cNvPr>
          <p:cNvSpPr>
            <a:spLocks noGrp="1"/>
          </p:cNvSpPr>
          <p:nvPr>
            <p:ph idx="1"/>
          </p:nvPr>
        </p:nvSpPr>
        <p:spPr>
          <a:xfrm>
            <a:off x="216568" y="2075265"/>
            <a:ext cx="11718758" cy="4351338"/>
          </a:xfrm>
        </p:spPr>
        <p:txBody>
          <a:bodyPr/>
          <a:lstStyle/>
          <a:p>
            <a:r>
              <a:rPr lang="sl-SI" dirty="0">
                <a:cs typeface="Arial" panose="020B0604020202020204" pitchFamily="34" charset="0"/>
              </a:rPr>
              <a:t>Predstavitev </a:t>
            </a:r>
            <a:r>
              <a:rPr lang="sl-SI" dirty="0" err="1" smtClean="0">
                <a:cs typeface="Arial" panose="020B0604020202020204" pitchFamily="34" charset="0"/>
              </a:rPr>
              <a:t>kOAlicije</a:t>
            </a:r>
            <a:r>
              <a:rPr lang="sl-SI" dirty="0" smtClean="0">
                <a:cs typeface="Arial" panose="020B0604020202020204" pitchFamily="34" charset="0"/>
              </a:rPr>
              <a:t> </a:t>
            </a:r>
            <a:r>
              <a:rPr lang="sl-SI" dirty="0">
                <a:cs typeface="Arial" panose="020B0604020202020204" pitchFamily="34" charset="0"/>
              </a:rPr>
              <a:t>S</a:t>
            </a:r>
          </a:p>
          <a:p>
            <a:r>
              <a:rPr lang="sl-SI" dirty="0">
                <a:cs typeface="Arial" panose="020B0604020202020204" pitchFamily="34" charset="0"/>
              </a:rPr>
              <a:t>Načrt S: temeljni cilj in </a:t>
            </a:r>
            <a:r>
              <a:rPr lang="sl-SI" dirty="0" smtClean="0">
                <a:cs typeface="Arial" panose="020B0604020202020204" pitchFamily="34" charset="0"/>
              </a:rPr>
              <a:t>10 načel</a:t>
            </a:r>
          </a:p>
          <a:p>
            <a:r>
              <a:rPr lang="sl-SI" dirty="0" smtClean="0">
                <a:cs typeface="Arial" panose="020B0604020202020204" pitchFamily="34" charset="0"/>
              </a:rPr>
              <a:t>Možni </a:t>
            </a:r>
            <a:r>
              <a:rPr lang="sl-SI" dirty="0">
                <a:cs typeface="Arial" panose="020B0604020202020204" pitchFamily="34" charset="0"/>
              </a:rPr>
              <a:t>načini objavljanja v okviru Načrta S</a:t>
            </a:r>
          </a:p>
          <a:p>
            <a:r>
              <a:rPr lang="sl-SI" dirty="0">
                <a:cs typeface="Arial" panose="020B0604020202020204" pitchFamily="34" charset="0"/>
              </a:rPr>
              <a:t>Strategija </a:t>
            </a:r>
            <a:r>
              <a:rPr lang="sl-SI" dirty="0" smtClean="0">
                <a:cs typeface="Arial" panose="020B0604020202020204" pitchFamily="34" charset="0"/>
              </a:rPr>
              <a:t>ohranjanja </a:t>
            </a:r>
            <a:r>
              <a:rPr lang="sl-SI" dirty="0">
                <a:cs typeface="Arial" panose="020B0604020202020204" pitchFamily="34" charset="0"/>
              </a:rPr>
              <a:t>avtorskih pravic – </a:t>
            </a:r>
            <a:r>
              <a:rPr lang="sl-SI" dirty="0" err="1">
                <a:cs typeface="Arial" panose="020B0604020202020204" pitchFamily="34" charset="0"/>
              </a:rPr>
              <a:t>Rights</a:t>
            </a:r>
            <a:r>
              <a:rPr lang="sl-SI" dirty="0">
                <a:cs typeface="Arial" panose="020B0604020202020204" pitchFamily="34" charset="0"/>
              </a:rPr>
              <a:t> </a:t>
            </a:r>
            <a:r>
              <a:rPr lang="sl-SI" dirty="0" err="1">
                <a:cs typeface="Arial" panose="020B0604020202020204" pitchFamily="34" charset="0"/>
              </a:rPr>
              <a:t>Retention</a:t>
            </a:r>
            <a:r>
              <a:rPr lang="sl-SI" dirty="0">
                <a:cs typeface="Arial" panose="020B0604020202020204" pitchFamily="34" charset="0"/>
              </a:rPr>
              <a:t> </a:t>
            </a:r>
            <a:r>
              <a:rPr lang="sl-SI" dirty="0" err="1">
                <a:cs typeface="Arial" panose="020B0604020202020204" pitchFamily="34" charset="0"/>
              </a:rPr>
              <a:t>Strategy</a:t>
            </a:r>
            <a:r>
              <a:rPr lang="sl-SI" dirty="0">
                <a:cs typeface="Arial" panose="020B0604020202020204" pitchFamily="34" charset="0"/>
              </a:rPr>
              <a:t> </a:t>
            </a:r>
            <a:r>
              <a:rPr lang="sl-SI" dirty="0" smtClean="0">
                <a:cs typeface="Arial" panose="020B0604020202020204" pitchFamily="34" charset="0"/>
              </a:rPr>
              <a:t>(RRS)</a:t>
            </a:r>
            <a:endParaRPr lang="sl-SI" dirty="0">
              <a:cs typeface="Arial" panose="020B0604020202020204" pitchFamily="34" charset="0"/>
            </a:endParaRPr>
          </a:p>
          <a:p>
            <a:r>
              <a:rPr lang="sl-SI" dirty="0" err="1">
                <a:cs typeface="Arial" panose="020B0604020202020204" pitchFamily="34" charset="0"/>
              </a:rPr>
              <a:t>Journal</a:t>
            </a:r>
            <a:r>
              <a:rPr lang="sl-SI" dirty="0">
                <a:cs typeface="Arial" panose="020B0604020202020204" pitchFamily="34" charset="0"/>
              </a:rPr>
              <a:t> </a:t>
            </a:r>
            <a:r>
              <a:rPr lang="sl-SI" dirty="0" err="1">
                <a:cs typeface="Arial" panose="020B0604020202020204" pitchFamily="34" charset="0"/>
              </a:rPr>
              <a:t>Checker</a:t>
            </a:r>
            <a:r>
              <a:rPr lang="sl-SI" dirty="0">
                <a:cs typeface="Arial" panose="020B0604020202020204" pitchFamily="34" charset="0"/>
              </a:rPr>
              <a:t> </a:t>
            </a:r>
            <a:r>
              <a:rPr lang="sl-SI" dirty="0" err="1">
                <a:cs typeface="Arial" panose="020B0604020202020204" pitchFamily="34" charset="0"/>
              </a:rPr>
              <a:t>Tool</a:t>
            </a:r>
            <a:r>
              <a:rPr lang="sl-SI" dirty="0">
                <a:cs typeface="Arial" panose="020B0604020202020204" pitchFamily="34" charset="0"/>
              </a:rPr>
              <a:t> (JCT)</a:t>
            </a:r>
          </a:p>
          <a:p>
            <a:r>
              <a:rPr lang="sl-SI" dirty="0">
                <a:cs typeface="Arial" panose="020B0604020202020204" pitchFamily="34" charset="0"/>
              </a:rPr>
              <a:t>Tehnične smernice in zahteve za objavljanje v skladu z Načrtom S</a:t>
            </a:r>
          </a:p>
          <a:p>
            <a:r>
              <a:rPr lang="sl-SI" dirty="0">
                <a:cs typeface="Arial" panose="020B0604020202020204" pitchFamily="34" charset="0"/>
              </a:rPr>
              <a:t>Novice v zvezi z Načrtom S in delovanjem </a:t>
            </a:r>
            <a:r>
              <a:rPr lang="sl-SI" dirty="0" err="1">
                <a:cs typeface="Arial" panose="020B0604020202020204" pitchFamily="34" charset="0"/>
              </a:rPr>
              <a:t>kOAlicije</a:t>
            </a:r>
            <a:r>
              <a:rPr lang="sl-SI" dirty="0">
                <a:cs typeface="Arial" panose="020B0604020202020204" pitchFamily="34" charset="0"/>
              </a:rPr>
              <a:t> </a:t>
            </a:r>
            <a:r>
              <a:rPr lang="sl-SI" dirty="0" smtClean="0">
                <a:cs typeface="Arial" panose="020B0604020202020204" pitchFamily="34" charset="0"/>
              </a:rPr>
              <a:t>S</a:t>
            </a:r>
          </a:p>
          <a:p>
            <a:endParaRPr lang="sl-SI" dirty="0">
              <a:cs typeface="Arial" panose="020B0604020202020204" pitchFamily="34" charset="0"/>
            </a:endParaRPr>
          </a:p>
        </p:txBody>
      </p:sp>
    </p:spTree>
    <p:extLst>
      <p:ext uri="{BB962C8B-B14F-4D97-AF65-F5344CB8AC3E}">
        <p14:creationId xmlns:p14="http://schemas.microsoft.com/office/powerpoint/2010/main" val="2784217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p:cNvPicPr>
            <a:picLocks noChangeAspect="1"/>
          </p:cNvPicPr>
          <p:nvPr/>
        </p:nvPicPr>
        <p:blipFill>
          <a:blip r:embed="rId3"/>
          <a:stretch>
            <a:fillRect/>
          </a:stretch>
        </p:blipFill>
        <p:spPr>
          <a:xfrm>
            <a:off x="19331" y="0"/>
            <a:ext cx="12172669" cy="6858000"/>
          </a:xfrm>
          <a:prstGeom prst="rect">
            <a:avLst/>
          </a:prstGeom>
        </p:spPr>
      </p:pic>
      <p:sp>
        <p:nvSpPr>
          <p:cNvPr id="5" name="Pravokotnik 4">
            <a:extLst>
              <a:ext uri="{FF2B5EF4-FFF2-40B4-BE49-F238E27FC236}">
                <a16:creationId xmlns:a16="http://schemas.microsoft.com/office/drawing/2014/main" id="{97242D12-4D9C-4150-BB48-C1CA4B0A6C3C}"/>
              </a:ext>
            </a:extLst>
          </p:cNvPr>
          <p:cNvSpPr/>
          <p:nvPr/>
        </p:nvSpPr>
        <p:spPr>
          <a:xfrm>
            <a:off x="3177309" y="6117185"/>
            <a:ext cx="6080375" cy="646331"/>
          </a:xfrm>
          <a:prstGeom prst="rect">
            <a:avLst/>
          </a:prstGeom>
        </p:spPr>
        <p:txBody>
          <a:bodyPr wrap="square">
            <a:spAutoFit/>
          </a:bodyPr>
          <a:lstStyle/>
          <a:p>
            <a:r>
              <a:rPr lang="sl-SI" sz="3600" dirty="0">
                <a:hlinkClick r:id="rId4"/>
              </a:rPr>
              <a:t>https://journalcheckertool.org/</a:t>
            </a:r>
            <a:r>
              <a:rPr lang="sl-SI" sz="3600" dirty="0"/>
              <a:t> </a:t>
            </a:r>
          </a:p>
        </p:txBody>
      </p:sp>
    </p:spTree>
    <p:extLst>
      <p:ext uri="{BB962C8B-B14F-4D97-AF65-F5344CB8AC3E}">
        <p14:creationId xmlns:p14="http://schemas.microsoft.com/office/powerpoint/2010/main" val="27001619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3"/>
          <a:stretch>
            <a:fillRect/>
          </a:stretch>
        </p:blipFill>
        <p:spPr>
          <a:xfrm>
            <a:off x="188537" y="518916"/>
            <a:ext cx="11916828" cy="5881884"/>
          </a:xfrm>
          <a:prstGeom prst="rect">
            <a:avLst/>
          </a:prstGeom>
        </p:spPr>
      </p:pic>
    </p:spTree>
    <p:extLst>
      <p:ext uri="{BB962C8B-B14F-4D97-AF65-F5344CB8AC3E}">
        <p14:creationId xmlns:p14="http://schemas.microsoft.com/office/powerpoint/2010/main" val="20429986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3"/>
          <a:stretch>
            <a:fillRect/>
          </a:stretch>
        </p:blipFill>
        <p:spPr>
          <a:xfrm>
            <a:off x="0" y="335500"/>
            <a:ext cx="12192000" cy="5953536"/>
          </a:xfrm>
          <a:prstGeom prst="rect">
            <a:avLst/>
          </a:prstGeom>
        </p:spPr>
      </p:pic>
    </p:spTree>
    <p:extLst>
      <p:ext uri="{BB962C8B-B14F-4D97-AF65-F5344CB8AC3E}">
        <p14:creationId xmlns:p14="http://schemas.microsoft.com/office/powerpoint/2010/main" val="24776739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FA06421-41DB-4FA4-A5F5-8AD0A0ED1883}"/>
              </a:ext>
            </a:extLst>
          </p:cNvPr>
          <p:cNvSpPr>
            <a:spLocks noGrp="1"/>
          </p:cNvSpPr>
          <p:nvPr>
            <p:ph type="title"/>
          </p:nvPr>
        </p:nvSpPr>
        <p:spPr>
          <a:xfrm>
            <a:off x="0" y="1"/>
            <a:ext cx="12192000" cy="1690688"/>
          </a:xfrm>
          <a:solidFill>
            <a:srgbClr val="F58220"/>
          </a:solidFill>
        </p:spPr>
        <p:txBody>
          <a:bodyPr/>
          <a:lstStyle/>
          <a:p>
            <a:pPr defTabSz="540000"/>
            <a:r>
              <a:rPr lang="sl-SI" dirty="0" smtClean="0">
                <a:solidFill>
                  <a:schemeClr val="bg1"/>
                </a:solidFill>
                <a:latin typeface="Arial" panose="020B0604020202020204" pitchFamily="34" charset="0"/>
                <a:cs typeface="Arial" panose="020B0604020202020204" pitchFamily="34" charset="0"/>
              </a:rPr>
              <a:t>	</a:t>
            </a:r>
            <a:r>
              <a:rPr lang="fr-FR" dirty="0" smtClean="0">
                <a:solidFill>
                  <a:schemeClr val="bg1"/>
                </a:solidFill>
                <a:latin typeface="Arial" panose="020B0604020202020204" pitchFamily="34" charset="0"/>
                <a:cs typeface="Arial" panose="020B0604020202020204" pitchFamily="34" charset="0"/>
              </a:rPr>
              <a:t>Tehnične </a:t>
            </a:r>
            <a:r>
              <a:rPr lang="fr-FR" dirty="0">
                <a:solidFill>
                  <a:schemeClr val="bg1"/>
                </a:solidFill>
                <a:latin typeface="Arial" panose="020B0604020202020204" pitchFamily="34" charset="0"/>
                <a:cs typeface="Arial" panose="020B0604020202020204" pitchFamily="34" charset="0"/>
              </a:rPr>
              <a:t>smernice in </a:t>
            </a:r>
            <a:r>
              <a:rPr lang="sl-SI" dirty="0" smtClean="0">
                <a:solidFill>
                  <a:schemeClr val="bg1"/>
                </a:solidFill>
                <a:latin typeface="Arial" panose="020B0604020202020204" pitchFamily="34" charset="0"/>
                <a:cs typeface="Arial" panose="020B0604020202020204" pitchFamily="34" charset="0"/>
              </a:rPr>
              <a:t>druge </a:t>
            </a:r>
            <a:r>
              <a:rPr lang="fr-FR" dirty="0" smtClean="0">
                <a:solidFill>
                  <a:schemeClr val="bg1"/>
                </a:solidFill>
                <a:latin typeface="Arial" panose="020B0604020202020204" pitchFamily="34" charset="0"/>
                <a:cs typeface="Arial" panose="020B0604020202020204" pitchFamily="34" charset="0"/>
              </a:rPr>
              <a:t>zahteve </a:t>
            </a:r>
            <a:r>
              <a:rPr lang="fr-FR" dirty="0">
                <a:solidFill>
                  <a:schemeClr val="bg1"/>
                </a:solidFill>
                <a:latin typeface="Arial" panose="020B0604020202020204" pitchFamily="34" charset="0"/>
                <a:cs typeface="Arial" panose="020B0604020202020204" pitchFamily="34" charset="0"/>
              </a:rPr>
              <a:t>za </a:t>
            </a:r>
            <a:r>
              <a:rPr lang="sl-SI" dirty="0" smtClean="0">
                <a:solidFill>
                  <a:schemeClr val="bg1"/>
                </a:solidFill>
                <a:latin typeface="Arial" panose="020B0604020202020204" pitchFamily="34" charset="0"/>
                <a:cs typeface="Arial" panose="020B0604020202020204" pitchFamily="34" charset="0"/>
              </a:rPr>
              <a:t>	</a:t>
            </a:r>
            <a:r>
              <a:rPr lang="fr-FR" dirty="0" smtClean="0">
                <a:solidFill>
                  <a:schemeClr val="bg1"/>
                </a:solidFill>
                <a:latin typeface="Arial" panose="020B0604020202020204" pitchFamily="34" charset="0"/>
                <a:cs typeface="Arial" panose="020B0604020202020204" pitchFamily="34" charset="0"/>
              </a:rPr>
              <a:t>objavljanje v </a:t>
            </a:r>
            <a:r>
              <a:rPr lang="fr-FR" dirty="0">
                <a:solidFill>
                  <a:schemeClr val="bg1"/>
                </a:solidFill>
                <a:latin typeface="Arial" panose="020B0604020202020204" pitchFamily="34" charset="0"/>
                <a:cs typeface="Arial" panose="020B0604020202020204" pitchFamily="34" charset="0"/>
              </a:rPr>
              <a:t>skladu z Načrtom S</a:t>
            </a:r>
          </a:p>
        </p:txBody>
      </p:sp>
      <p:sp>
        <p:nvSpPr>
          <p:cNvPr id="3" name="Označba mesta vsebine 2">
            <a:extLst>
              <a:ext uri="{FF2B5EF4-FFF2-40B4-BE49-F238E27FC236}">
                <a16:creationId xmlns:a16="http://schemas.microsoft.com/office/drawing/2014/main" id="{D215E421-C6D2-49B0-B288-5312B04E8495}"/>
              </a:ext>
            </a:extLst>
          </p:cNvPr>
          <p:cNvSpPr>
            <a:spLocks noGrp="1"/>
          </p:cNvSpPr>
          <p:nvPr>
            <p:ph idx="1"/>
          </p:nvPr>
        </p:nvSpPr>
        <p:spPr>
          <a:xfrm>
            <a:off x="185737" y="1690689"/>
            <a:ext cx="11820525" cy="5167310"/>
          </a:xfrm>
        </p:spPr>
        <p:txBody>
          <a:bodyPr>
            <a:normAutofit fontScale="25000" lnSpcReduction="20000"/>
          </a:bodyPr>
          <a:lstStyle/>
          <a:p>
            <a:pPr marL="0" indent="0">
              <a:buNone/>
            </a:pPr>
            <a:endParaRPr lang="sl-SI" sz="11200" dirty="0" smtClean="0"/>
          </a:p>
          <a:p>
            <a:pPr marL="0" indent="0">
              <a:buNone/>
            </a:pPr>
            <a:r>
              <a:rPr lang="sl-SI" sz="11200" dirty="0" smtClean="0"/>
              <a:t>Znanstvena </a:t>
            </a:r>
            <a:r>
              <a:rPr lang="sl-SI" sz="11200" dirty="0"/>
              <a:t>dela morajo biti objavljena v medijih, ki izpolnjujejo </a:t>
            </a:r>
            <a:r>
              <a:rPr lang="sl-SI" sz="11200" b="1" dirty="0"/>
              <a:t>tehnične smernice in </a:t>
            </a:r>
            <a:r>
              <a:rPr lang="sl-SI" sz="11200" b="1" dirty="0" smtClean="0"/>
              <a:t>druge zahteve</a:t>
            </a:r>
            <a:r>
              <a:rPr lang="sl-SI" sz="11200" dirty="0"/>
              <a:t>, objavljene v </a:t>
            </a:r>
            <a:r>
              <a:rPr lang="sl-SI" sz="11200" u="sng" dirty="0" err="1">
                <a:hlinkClick r:id="rId3"/>
              </a:rPr>
              <a:t>Technical</a:t>
            </a:r>
            <a:r>
              <a:rPr lang="sl-SI" sz="11200" u="sng" dirty="0">
                <a:hlinkClick r:id="rId3"/>
              </a:rPr>
              <a:t> </a:t>
            </a:r>
            <a:r>
              <a:rPr lang="sl-SI" sz="11200" u="sng" dirty="0" err="1">
                <a:hlinkClick r:id="rId3"/>
              </a:rPr>
              <a:t>Guidance</a:t>
            </a:r>
            <a:r>
              <a:rPr lang="sl-SI" sz="11200" u="sng" dirty="0">
                <a:hlinkClick r:id="rId3"/>
              </a:rPr>
              <a:t> </a:t>
            </a:r>
            <a:r>
              <a:rPr lang="sl-SI" sz="11200" u="sng" dirty="0" err="1">
                <a:hlinkClick r:id="rId3"/>
              </a:rPr>
              <a:t>and</a:t>
            </a:r>
            <a:r>
              <a:rPr lang="sl-SI" sz="11200" u="sng" dirty="0">
                <a:hlinkClick r:id="rId3"/>
              </a:rPr>
              <a:t> </a:t>
            </a:r>
            <a:r>
              <a:rPr lang="sl-SI" sz="11200" u="sng" dirty="0" err="1">
                <a:hlinkClick r:id="rId3"/>
              </a:rPr>
              <a:t>Requirements</a:t>
            </a:r>
            <a:r>
              <a:rPr lang="sl-SI" sz="11200" dirty="0"/>
              <a:t>. </a:t>
            </a:r>
            <a:endParaRPr lang="sl-SI" sz="11200" dirty="0" smtClean="0"/>
          </a:p>
          <a:p>
            <a:pPr marL="0" indent="0">
              <a:buNone/>
            </a:pPr>
            <a:r>
              <a:rPr lang="sl-SI" sz="11200" dirty="0" smtClean="0"/>
              <a:t>Najpomembnejše </a:t>
            </a:r>
            <a:r>
              <a:rPr lang="sl-SI" sz="11200" dirty="0"/>
              <a:t>vidiki zahtev so:</a:t>
            </a:r>
          </a:p>
          <a:p>
            <a:endParaRPr lang="sl-SI" dirty="0"/>
          </a:p>
          <a:p>
            <a:pPr lvl="1" fontAlgn="base">
              <a:spcAft>
                <a:spcPts val="500"/>
              </a:spcAft>
            </a:pPr>
            <a:r>
              <a:rPr lang="sl-SI" sz="11200" dirty="0"/>
              <a:t>Recenzijski </a:t>
            </a:r>
            <a:r>
              <a:rPr lang="sl-SI" sz="11200" dirty="0" smtClean="0"/>
              <a:t>postopki v skladu z veljavnimi „praksami“.</a:t>
            </a:r>
            <a:endParaRPr lang="sl-SI" sz="2800" dirty="0"/>
          </a:p>
          <a:p>
            <a:pPr lvl="1" fontAlgn="base">
              <a:spcAft>
                <a:spcPts val="500"/>
              </a:spcAft>
            </a:pPr>
            <a:r>
              <a:rPr lang="sl-SI" sz="11200" dirty="0"/>
              <a:t>Takojšnja odprtost </a:t>
            </a:r>
            <a:r>
              <a:rPr lang="sl-SI" sz="11200" dirty="0" smtClean="0"/>
              <a:t>objav.</a:t>
            </a:r>
            <a:endParaRPr lang="sl-SI" sz="3600" dirty="0"/>
          </a:p>
          <a:p>
            <a:pPr lvl="1" fontAlgn="base">
              <a:spcAft>
                <a:spcPts val="500"/>
              </a:spcAft>
            </a:pPr>
            <a:r>
              <a:rPr lang="sl-SI" sz="11200" dirty="0"/>
              <a:t>Uporaba trajnih identifikatorjev za znanstvene objave (</a:t>
            </a:r>
            <a:r>
              <a:rPr lang="sl-SI" sz="11200" u="sng" dirty="0">
                <a:hlinkClick r:id="rId4"/>
              </a:rPr>
              <a:t>DOI</a:t>
            </a:r>
            <a:r>
              <a:rPr lang="sl-SI" sz="11200" dirty="0"/>
              <a:t>, URN, </a:t>
            </a:r>
            <a:r>
              <a:rPr lang="sl-SI" sz="11200" dirty="0" err="1"/>
              <a:t>Handle</a:t>
            </a:r>
            <a:r>
              <a:rPr lang="sl-SI" sz="11200" dirty="0" smtClean="0"/>
              <a:t>).</a:t>
            </a:r>
            <a:endParaRPr lang="sl-SI" sz="3600" dirty="0"/>
          </a:p>
          <a:p>
            <a:pPr lvl="1" fontAlgn="base">
              <a:spcAft>
                <a:spcPts val="500"/>
              </a:spcAft>
            </a:pPr>
            <a:r>
              <a:rPr lang="sl-SI" sz="11200" dirty="0" smtClean="0"/>
              <a:t>Licenca CC BY (ali podobna) - </a:t>
            </a:r>
            <a:r>
              <a:rPr lang="sl-SI" sz="11200" dirty="0"/>
              <a:t>s</a:t>
            </a:r>
            <a:r>
              <a:rPr lang="sl-SI" sz="11200" dirty="0" smtClean="0"/>
              <a:t>trojno berljiva.</a:t>
            </a:r>
            <a:endParaRPr lang="sl-SI" sz="3600" dirty="0"/>
          </a:p>
          <a:p>
            <a:pPr lvl="1" fontAlgn="base">
              <a:spcAft>
                <a:spcPts val="500"/>
              </a:spcAft>
            </a:pPr>
            <a:r>
              <a:rPr lang="sl-SI" sz="11200" dirty="0" smtClean="0"/>
              <a:t>Metapodatki o objavah - licenca CC0, </a:t>
            </a:r>
            <a:r>
              <a:rPr lang="sl-SI" sz="11200" dirty="0" err="1" smtClean="0"/>
              <a:t>interoperabilnost</a:t>
            </a:r>
            <a:r>
              <a:rPr lang="sl-SI" sz="11200" dirty="0" smtClean="0"/>
              <a:t>.</a:t>
            </a:r>
            <a:endParaRPr lang="sl-SI" sz="1200" dirty="0"/>
          </a:p>
          <a:p>
            <a:pPr lvl="1" fontAlgn="base">
              <a:spcAft>
                <a:spcPts val="500"/>
              </a:spcAft>
            </a:pPr>
            <a:r>
              <a:rPr lang="sl-SI" sz="11200" dirty="0"/>
              <a:t>Kakovost revij </a:t>
            </a:r>
            <a:r>
              <a:rPr lang="sl-SI" sz="11200" dirty="0" smtClean="0"/>
              <a:t>(registracija </a:t>
            </a:r>
            <a:r>
              <a:rPr lang="sl-SI" sz="11200" dirty="0"/>
              <a:t>v </a:t>
            </a:r>
            <a:r>
              <a:rPr lang="sl-SI" sz="11200" u="sng" dirty="0" err="1">
                <a:hlinkClick r:id="rId5"/>
              </a:rPr>
              <a:t>Directory</a:t>
            </a:r>
            <a:r>
              <a:rPr lang="sl-SI" sz="11200" u="sng" dirty="0">
                <a:hlinkClick r:id="rId5"/>
              </a:rPr>
              <a:t> </a:t>
            </a:r>
            <a:r>
              <a:rPr lang="sl-SI" sz="11200" u="sng" dirty="0" err="1">
                <a:hlinkClick r:id="rId5"/>
              </a:rPr>
              <a:t>of</a:t>
            </a:r>
            <a:r>
              <a:rPr lang="sl-SI" sz="11200" u="sng" dirty="0">
                <a:hlinkClick r:id="rId5"/>
              </a:rPr>
              <a:t> Open Access </a:t>
            </a:r>
            <a:r>
              <a:rPr lang="sl-SI" sz="11200" u="sng" dirty="0" err="1">
                <a:hlinkClick r:id="rId5"/>
              </a:rPr>
              <a:t>Journals</a:t>
            </a:r>
            <a:r>
              <a:rPr lang="sl-SI" sz="11200" u="sng" dirty="0">
                <a:hlinkClick r:id="rId5"/>
              </a:rPr>
              <a:t> (DOAJ</a:t>
            </a:r>
            <a:r>
              <a:rPr lang="sl-SI" sz="11200" dirty="0" smtClean="0"/>
              <a:t>).</a:t>
            </a:r>
            <a:endParaRPr lang="sl-SI" sz="3600" dirty="0"/>
          </a:p>
          <a:p>
            <a:pPr lvl="1" fontAlgn="base">
              <a:spcAft>
                <a:spcPts val="500"/>
              </a:spcAft>
            </a:pPr>
            <a:r>
              <a:rPr lang="sl-SI" sz="11200" dirty="0"/>
              <a:t>Kakovost </a:t>
            </a:r>
            <a:r>
              <a:rPr lang="sl-SI" sz="11200" dirty="0" err="1" smtClean="0"/>
              <a:t>repozitorijev</a:t>
            </a:r>
            <a:r>
              <a:rPr lang="sl-SI" sz="11200" dirty="0" smtClean="0"/>
              <a:t> (registracija </a:t>
            </a:r>
            <a:r>
              <a:rPr lang="sl-SI" sz="11200" dirty="0"/>
              <a:t>v </a:t>
            </a:r>
            <a:r>
              <a:rPr lang="sl-SI" sz="11200" u="sng" dirty="0" err="1">
                <a:hlinkClick r:id="rId6"/>
              </a:rPr>
              <a:t>Directory</a:t>
            </a:r>
            <a:r>
              <a:rPr lang="sl-SI" sz="11200" u="sng" dirty="0">
                <a:hlinkClick r:id="rId6"/>
              </a:rPr>
              <a:t> </a:t>
            </a:r>
            <a:r>
              <a:rPr lang="sl-SI" sz="11200" u="sng" dirty="0" err="1">
                <a:hlinkClick r:id="rId6"/>
              </a:rPr>
              <a:t>of</a:t>
            </a:r>
            <a:r>
              <a:rPr lang="sl-SI" sz="11200" u="sng" dirty="0">
                <a:hlinkClick r:id="rId6"/>
              </a:rPr>
              <a:t> Open Access </a:t>
            </a:r>
            <a:r>
              <a:rPr lang="sl-SI" sz="11200" u="sng" dirty="0" err="1">
                <a:hlinkClick r:id="rId6"/>
              </a:rPr>
              <a:t>Repositories</a:t>
            </a:r>
            <a:r>
              <a:rPr lang="sl-SI" sz="11200" u="sng" dirty="0">
                <a:hlinkClick r:id="rId6"/>
              </a:rPr>
              <a:t> </a:t>
            </a:r>
            <a:r>
              <a:rPr lang="sl-SI" sz="11200" u="sng" dirty="0" smtClean="0">
                <a:hlinkClick r:id="rId6"/>
              </a:rPr>
              <a:t>(</a:t>
            </a:r>
            <a:r>
              <a:rPr lang="sl-SI" sz="11200" u="sng" dirty="0" err="1" smtClean="0">
                <a:hlinkClick r:id="rId6"/>
              </a:rPr>
              <a:t>OpenDOAR</a:t>
            </a:r>
            <a:r>
              <a:rPr lang="sl-SI" sz="11200" u="sng" dirty="0" smtClean="0">
                <a:hlinkClick r:id="rId6"/>
              </a:rPr>
              <a:t>)</a:t>
            </a:r>
            <a:r>
              <a:rPr lang="sl-SI" sz="11200" dirty="0" smtClean="0"/>
              <a:t>.</a:t>
            </a:r>
            <a:endParaRPr lang="sl-SI" sz="7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24827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FA06421-41DB-4FA4-A5F5-8AD0A0ED1883}"/>
              </a:ext>
            </a:extLst>
          </p:cNvPr>
          <p:cNvSpPr>
            <a:spLocks noGrp="1"/>
          </p:cNvSpPr>
          <p:nvPr>
            <p:ph type="title"/>
          </p:nvPr>
        </p:nvSpPr>
        <p:spPr>
          <a:xfrm>
            <a:off x="0" y="1"/>
            <a:ext cx="12192000" cy="1690688"/>
          </a:xfrm>
          <a:solidFill>
            <a:srgbClr val="F58220"/>
          </a:solidFill>
        </p:spPr>
        <p:txBody>
          <a:bodyPr/>
          <a:lstStyle/>
          <a:p>
            <a:pPr defTabSz="540000"/>
            <a:r>
              <a:rPr lang="sl-SI" dirty="0" smtClean="0">
                <a:solidFill>
                  <a:schemeClr val="bg1"/>
                </a:solidFill>
                <a:latin typeface="Arial" panose="020B0604020202020204" pitchFamily="34" charset="0"/>
                <a:cs typeface="Arial" panose="020B0604020202020204" pitchFamily="34" charset="0"/>
              </a:rPr>
              <a:t>	</a:t>
            </a:r>
            <a:r>
              <a:rPr lang="fr-FR" dirty="0" smtClean="0">
                <a:solidFill>
                  <a:schemeClr val="bg1"/>
                </a:solidFill>
                <a:latin typeface="Arial" panose="020B0604020202020204" pitchFamily="34" charset="0"/>
                <a:cs typeface="Arial" panose="020B0604020202020204" pitchFamily="34" charset="0"/>
              </a:rPr>
              <a:t>Transparentnost </a:t>
            </a:r>
            <a:r>
              <a:rPr lang="fr-FR" dirty="0">
                <a:solidFill>
                  <a:schemeClr val="bg1"/>
                </a:solidFill>
                <a:latin typeface="Arial" panose="020B0604020202020204" pitchFamily="34" charset="0"/>
                <a:cs typeface="Arial" panose="020B0604020202020204" pitchFamily="34" charset="0"/>
              </a:rPr>
              <a:t>cen in storitev</a:t>
            </a:r>
          </a:p>
        </p:txBody>
      </p:sp>
      <p:sp>
        <p:nvSpPr>
          <p:cNvPr id="3" name="Označba mesta vsebine 2">
            <a:extLst>
              <a:ext uri="{FF2B5EF4-FFF2-40B4-BE49-F238E27FC236}">
                <a16:creationId xmlns:a16="http://schemas.microsoft.com/office/drawing/2014/main" id="{D215E421-C6D2-49B0-B288-5312B04E8495}"/>
              </a:ext>
            </a:extLst>
          </p:cNvPr>
          <p:cNvSpPr>
            <a:spLocks noGrp="1"/>
          </p:cNvSpPr>
          <p:nvPr>
            <p:ph idx="1"/>
          </p:nvPr>
        </p:nvSpPr>
        <p:spPr>
          <a:xfrm>
            <a:off x="185737" y="1690690"/>
            <a:ext cx="11820525" cy="5167310"/>
          </a:xfrm>
        </p:spPr>
        <p:txBody>
          <a:bodyPr>
            <a:normAutofit/>
          </a:bodyPr>
          <a:lstStyle/>
          <a:p>
            <a:r>
              <a:rPr lang="sl-SI" dirty="0"/>
              <a:t>Načrt S zahteva preglednost cen in storitev založnikov, ne glede na to, ali gre za objave v odprto dostopnih revijah in na platformah za odprto </a:t>
            </a:r>
            <a:r>
              <a:rPr lang="sl-SI" dirty="0" smtClean="0"/>
              <a:t>objavljanje </a:t>
            </a:r>
            <a:r>
              <a:rPr lang="sl-SI" dirty="0"/>
              <a:t>ali pa za objave v okviru preoblikovalnih dogovorov. </a:t>
            </a:r>
          </a:p>
          <a:p>
            <a:pPr marL="0" indent="0">
              <a:buNone/>
            </a:pPr>
            <a:endParaRPr lang="sl-SI" sz="1300" dirty="0"/>
          </a:p>
          <a:p>
            <a:r>
              <a:rPr lang="sl-SI" dirty="0"/>
              <a:t>V partnerstvu z založniki in drugimi deležniki je </a:t>
            </a:r>
            <a:r>
              <a:rPr lang="sl-SI" dirty="0" err="1"/>
              <a:t>kOAlicija</a:t>
            </a:r>
            <a:r>
              <a:rPr lang="sl-SI" dirty="0"/>
              <a:t> S pripravila smernice </a:t>
            </a:r>
            <a:r>
              <a:rPr lang="sl-SI" u="sng" dirty="0">
                <a:hlinkClick r:id="rId3"/>
              </a:rPr>
              <a:t>Plan S </a:t>
            </a:r>
            <a:r>
              <a:rPr lang="sl-SI" u="sng" dirty="0" err="1">
                <a:hlinkClick r:id="rId3"/>
              </a:rPr>
              <a:t>Price</a:t>
            </a:r>
            <a:r>
              <a:rPr lang="sl-SI" u="sng" dirty="0">
                <a:hlinkClick r:id="rId3"/>
              </a:rPr>
              <a:t> </a:t>
            </a:r>
            <a:r>
              <a:rPr lang="sl-SI" u="sng" dirty="0" err="1">
                <a:hlinkClick r:id="rId3"/>
              </a:rPr>
              <a:t>Transparency</a:t>
            </a:r>
            <a:r>
              <a:rPr lang="sl-SI" u="sng" dirty="0">
                <a:hlinkClick r:id="rId3"/>
              </a:rPr>
              <a:t> </a:t>
            </a:r>
            <a:r>
              <a:rPr lang="sl-SI" u="sng" dirty="0" err="1">
                <a:hlinkClick r:id="rId3"/>
              </a:rPr>
              <a:t>Frameworks</a:t>
            </a:r>
            <a:r>
              <a:rPr lang="sl-SI" u="sng" dirty="0">
                <a:hlinkClick r:id="rId3"/>
              </a:rPr>
              <a:t>: </a:t>
            </a:r>
            <a:r>
              <a:rPr lang="sl-SI" u="sng" dirty="0" err="1">
                <a:hlinkClick r:id="rId3"/>
              </a:rPr>
              <a:t>guidance</a:t>
            </a:r>
            <a:r>
              <a:rPr lang="sl-SI" u="sng" dirty="0">
                <a:hlinkClick r:id="rId3"/>
              </a:rPr>
              <a:t> &amp; </a:t>
            </a:r>
            <a:r>
              <a:rPr lang="sl-SI" u="sng" dirty="0" err="1">
                <a:hlinkClick r:id="rId3"/>
              </a:rPr>
              <a:t>requirements</a:t>
            </a:r>
            <a:r>
              <a:rPr lang="sl-SI" dirty="0"/>
              <a:t>, kjer so definirali različne storitve v procesu objavljanja in osnutek okvira za oblikovanje cen</a:t>
            </a:r>
            <a:r>
              <a:rPr lang="sl-SI" dirty="0" smtClean="0"/>
              <a:t>.</a:t>
            </a:r>
          </a:p>
          <a:p>
            <a:pPr marL="0" indent="0">
              <a:buNone/>
            </a:pPr>
            <a:endParaRPr lang="sl-SI" sz="1300" dirty="0" smtClean="0"/>
          </a:p>
          <a:p>
            <a:r>
              <a:rPr lang="sl-SI" dirty="0" smtClean="0"/>
              <a:t>Po 1. 7. 2022 so do sredstev članic </a:t>
            </a:r>
            <a:r>
              <a:rPr lang="sl-SI" dirty="0" err="1" smtClean="0"/>
              <a:t>kOAlicije</a:t>
            </a:r>
            <a:r>
              <a:rPr lang="sl-SI" dirty="0" smtClean="0"/>
              <a:t> S upravičeni le založniki, ki bodo spoštovali pogoje enega od obeh priznanih okvirov transparentnosti.</a:t>
            </a:r>
          </a:p>
          <a:p>
            <a:r>
              <a:rPr lang="sl-SI" dirty="0" smtClean="0"/>
              <a:t>Navodila za sporočanje podatkov založnikov bodo na voljo do 1. 12. 2021.</a:t>
            </a:r>
          </a:p>
          <a:p>
            <a:endParaRPr lang="sl-SI" dirty="0" smtClean="0"/>
          </a:p>
          <a:p>
            <a:endParaRPr lang="sl-SI" dirty="0" smtClean="0"/>
          </a:p>
          <a:p>
            <a:pPr marL="0" indent="0">
              <a:buNone/>
            </a:pPr>
            <a:endParaRPr lang="sl-SI" dirty="0" smtClean="0"/>
          </a:p>
        </p:txBody>
      </p:sp>
    </p:spTree>
    <p:extLst>
      <p:ext uri="{BB962C8B-B14F-4D97-AF65-F5344CB8AC3E}">
        <p14:creationId xmlns:p14="http://schemas.microsoft.com/office/powerpoint/2010/main" val="3285834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FA06421-41DB-4FA4-A5F5-8AD0A0ED1883}"/>
              </a:ext>
            </a:extLst>
          </p:cNvPr>
          <p:cNvSpPr>
            <a:spLocks noGrp="1"/>
          </p:cNvSpPr>
          <p:nvPr>
            <p:ph type="title"/>
          </p:nvPr>
        </p:nvSpPr>
        <p:spPr>
          <a:xfrm>
            <a:off x="0" y="1"/>
            <a:ext cx="12192000" cy="1690688"/>
          </a:xfrm>
          <a:solidFill>
            <a:srgbClr val="F58220"/>
          </a:solidFill>
        </p:spPr>
        <p:txBody>
          <a:bodyPr/>
          <a:lstStyle/>
          <a:p>
            <a:pPr defTabSz="540000"/>
            <a:r>
              <a:rPr lang="sl-SI" dirty="0" smtClean="0">
                <a:solidFill>
                  <a:schemeClr val="bg1"/>
                </a:solidFill>
                <a:latin typeface="Arial" panose="020B0604020202020204" pitchFamily="34" charset="0"/>
                <a:cs typeface="Arial" panose="020B0604020202020204" pitchFamily="34" charset="0"/>
              </a:rPr>
              <a:t>	Načrt S in slovensko okolje </a:t>
            </a:r>
            <a:endParaRPr lang="fr-FR" dirty="0">
              <a:solidFill>
                <a:schemeClr val="bg1"/>
              </a:solidFill>
              <a:latin typeface="Arial" panose="020B0604020202020204" pitchFamily="34" charset="0"/>
              <a:cs typeface="Arial" panose="020B0604020202020204" pitchFamily="34" charset="0"/>
            </a:endParaRPr>
          </a:p>
        </p:txBody>
      </p:sp>
      <p:sp>
        <p:nvSpPr>
          <p:cNvPr id="3" name="Označba mesta vsebine 2">
            <a:extLst>
              <a:ext uri="{FF2B5EF4-FFF2-40B4-BE49-F238E27FC236}">
                <a16:creationId xmlns:a16="http://schemas.microsoft.com/office/drawing/2014/main" id="{D215E421-C6D2-49B0-B288-5312B04E8495}"/>
              </a:ext>
            </a:extLst>
          </p:cNvPr>
          <p:cNvSpPr>
            <a:spLocks noGrp="1"/>
          </p:cNvSpPr>
          <p:nvPr>
            <p:ph idx="1"/>
          </p:nvPr>
        </p:nvSpPr>
        <p:spPr>
          <a:xfrm>
            <a:off x="185737" y="1690690"/>
            <a:ext cx="11820525" cy="5167310"/>
          </a:xfrm>
        </p:spPr>
        <p:txBody>
          <a:bodyPr>
            <a:normAutofit/>
          </a:bodyPr>
          <a:lstStyle/>
          <a:p>
            <a:pPr>
              <a:spcAft>
                <a:spcPts val="1000"/>
              </a:spcAft>
            </a:pPr>
            <a:r>
              <a:rPr lang="sl-SI" dirty="0" smtClean="0"/>
              <a:t>ARRS še ni začela izvajati RRS: ima status „</a:t>
            </a:r>
            <a:r>
              <a:rPr lang="sl-SI" dirty="0" err="1" smtClean="0"/>
              <a:t>Adoption</a:t>
            </a:r>
            <a:r>
              <a:rPr lang="sl-SI" dirty="0" smtClean="0"/>
              <a:t> to </a:t>
            </a:r>
            <a:r>
              <a:rPr lang="sl-SI" dirty="0" err="1" smtClean="0"/>
              <a:t>Follow</a:t>
            </a:r>
            <a:r>
              <a:rPr lang="sl-SI" dirty="0" smtClean="0"/>
              <a:t>“.</a:t>
            </a:r>
          </a:p>
          <a:p>
            <a:pPr>
              <a:spcAft>
                <a:spcPts val="1000"/>
              </a:spcAft>
            </a:pPr>
            <a:r>
              <a:rPr lang="sl-SI" dirty="0" smtClean="0"/>
              <a:t>Predvidoma spremembe v letu 2021 po sprejemu nacionalne zakonodaje na področju znanstvenoraziskovalne dejavnosti.</a:t>
            </a:r>
          </a:p>
          <a:p>
            <a:pPr>
              <a:spcAft>
                <a:spcPts val="1000"/>
              </a:spcAft>
            </a:pPr>
            <a:r>
              <a:rPr lang="sl-SI" dirty="0" smtClean="0"/>
              <a:t>Program Obzorje Evropa in nova nacionalna zakonodaja bosta vsebovala podobne zahteve.</a:t>
            </a:r>
          </a:p>
          <a:p>
            <a:pPr>
              <a:spcAft>
                <a:spcPts val="1000"/>
              </a:spcAft>
            </a:pPr>
            <a:r>
              <a:rPr lang="sl-SI" dirty="0" smtClean="0"/>
              <a:t>Neusklajenost politik in praks na nacionalnih ravneh.</a:t>
            </a:r>
          </a:p>
          <a:p>
            <a:pPr>
              <a:spcAft>
                <a:spcPts val="1000"/>
              </a:spcAft>
            </a:pPr>
            <a:r>
              <a:rPr lang="sl-SI" dirty="0" smtClean="0"/>
              <a:t>Problemi na področju avtorskega prava  - evropska in nacionalna zakonodaja.</a:t>
            </a:r>
          </a:p>
          <a:p>
            <a:pPr>
              <a:spcAft>
                <a:spcPts val="1000"/>
              </a:spcAft>
            </a:pPr>
            <a:r>
              <a:rPr lang="sl-SI" dirty="0" smtClean="0"/>
              <a:t>Vrednotenje znanstvenoraziskovalnega dela in karierno napredovanje </a:t>
            </a:r>
            <a:r>
              <a:rPr lang="en-SI" dirty="0" smtClean="0"/>
              <a:t>–</a:t>
            </a:r>
            <a:r>
              <a:rPr lang="sl-SI" dirty="0" smtClean="0"/>
              <a:t> mladi raziskovalci!</a:t>
            </a:r>
            <a:endParaRPr lang="sl-SI"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61294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FA06421-41DB-4FA4-A5F5-8AD0A0ED1883}"/>
              </a:ext>
            </a:extLst>
          </p:cNvPr>
          <p:cNvSpPr>
            <a:spLocks noGrp="1"/>
          </p:cNvSpPr>
          <p:nvPr>
            <p:ph type="title"/>
          </p:nvPr>
        </p:nvSpPr>
        <p:spPr>
          <a:xfrm>
            <a:off x="0" y="1"/>
            <a:ext cx="12192000" cy="1690688"/>
          </a:xfrm>
          <a:solidFill>
            <a:srgbClr val="F58220"/>
          </a:solidFill>
        </p:spPr>
        <p:txBody>
          <a:bodyPr/>
          <a:lstStyle/>
          <a:p>
            <a:pPr defTabSz="540000"/>
            <a:r>
              <a:rPr lang="sl-SI" dirty="0" smtClean="0">
                <a:solidFill>
                  <a:schemeClr val="bg1"/>
                </a:solidFill>
                <a:latin typeface="Arial" panose="020B0604020202020204" pitchFamily="34" charset="0"/>
                <a:cs typeface="Arial" panose="020B0604020202020204" pitchFamily="34" charset="0"/>
              </a:rPr>
              <a:t>	Novice </a:t>
            </a:r>
            <a:endParaRPr lang="fr-FR" dirty="0">
              <a:solidFill>
                <a:schemeClr val="bg1"/>
              </a:solidFill>
              <a:latin typeface="Arial" panose="020B0604020202020204" pitchFamily="34" charset="0"/>
              <a:cs typeface="Arial" panose="020B0604020202020204" pitchFamily="34" charset="0"/>
            </a:endParaRPr>
          </a:p>
        </p:txBody>
      </p:sp>
      <p:sp>
        <p:nvSpPr>
          <p:cNvPr id="3" name="Označba mesta vsebine 2">
            <a:extLst>
              <a:ext uri="{FF2B5EF4-FFF2-40B4-BE49-F238E27FC236}">
                <a16:creationId xmlns:a16="http://schemas.microsoft.com/office/drawing/2014/main" id="{D215E421-C6D2-49B0-B288-5312B04E8495}"/>
              </a:ext>
            </a:extLst>
          </p:cNvPr>
          <p:cNvSpPr>
            <a:spLocks noGrp="1"/>
          </p:cNvSpPr>
          <p:nvPr>
            <p:ph idx="1"/>
          </p:nvPr>
        </p:nvSpPr>
        <p:spPr>
          <a:xfrm>
            <a:off x="185737" y="1690690"/>
            <a:ext cx="11820525" cy="5167310"/>
          </a:xfrm>
        </p:spPr>
        <p:txBody>
          <a:bodyPr>
            <a:normAutofit fontScale="77500" lnSpcReduction="20000"/>
          </a:bodyPr>
          <a:lstStyle/>
          <a:p>
            <a:pPr marL="0" indent="0">
              <a:spcAft>
                <a:spcPts val="1000"/>
              </a:spcAft>
              <a:buNone/>
            </a:pPr>
            <a:r>
              <a:rPr lang="sl-SI" dirty="0" smtClean="0"/>
              <a:t> </a:t>
            </a:r>
          </a:p>
          <a:p>
            <a:r>
              <a:rPr lang="sl-SI" dirty="0"/>
              <a:t>Portugalska nacionalna agencija pristopila v </a:t>
            </a:r>
            <a:r>
              <a:rPr lang="sl-SI" dirty="0" err="1"/>
              <a:t>kOAlicijo</a:t>
            </a:r>
            <a:r>
              <a:rPr lang="sl-SI" dirty="0"/>
              <a:t> S.</a:t>
            </a:r>
          </a:p>
          <a:p>
            <a:endParaRPr lang="sl-SI" dirty="0"/>
          </a:p>
          <a:p>
            <a:r>
              <a:rPr lang="sl-SI" dirty="0"/>
              <a:t>AAAS (revija Science in revije iz te družine) sprejela RRS.</a:t>
            </a:r>
          </a:p>
          <a:p>
            <a:endParaRPr lang="sl-SI" dirty="0"/>
          </a:p>
          <a:p>
            <a:r>
              <a:rPr lang="sl-SI" dirty="0"/>
              <a:t>160 revij založbe </a:t>
            </a:r>
            <a:r>
              <a:rPr lang="sl-SI" dirty="0" err="1"/>
              <a:t>Elsevier</a:t>
            </a:r>
            <a:r>
              <a:rPr lang="sl-SI" dirty="0"/>
              <a:t> dobilo oznako „preoblikovalne revije“.</a:t>
            </a:r>
          </a:p>
          <a:p>
            <a:endParaRPr lang="sl-SI" dirty="0"/>
          </a:p>
          <a:p>
            <a:r>
              <a:rPr lang="sl-SI" dirty="0"/>
              <a:t>Več novic </a:t>
            </a:r>
            <a:r>
              <a:rPr lang="sl-SI" dirty="0">
                <a:hlinkClick r:id="rId3"/>
              </a:rPr>
              <a:t>https://www.coalition-s.org/category/news/</a:t>
            </a:r>
            <a:r>
              <a:rPr lang="sl-SI" dirty="0"/>
              <a:t> </a:t>
            </a:r>
          </a:p>
          <a:p>
            <a:endParaRPr lang="sl-SI" dirty="0"/>
          </a:p>
          <a:p>
            <a:r>
              <a:rPr lang="sl-SI" dirty="0"/>
              <a:t>Odprta knjižnica: </a:t>
            </a:r>
            <a:r>
              <a:rPr lang="sl-SI" dirty="0">
                <a:hlinkClick r:id="rId4"/>
              </a:rPr>
              <a:t>http://odprta-knjiznica.si/odprta-znanost/politike-odprtega-dostopa/plan-s-in-zahteve-financerjev/</a:t>
            </a:r>
            <a:r>
              <a:rPr lang="sl-SI" dirty="0"/>
              <a:t> </a:t>
            </a:r>
            <a:endParaRPr lang="sl-SI" dirty="0" smtClean="0"/>
          </a:p>
          <a:p>
            <a:endParaRPr lang="sl-SI" dirty="0"/>
          </a:p>
          <a:p>
            <a:r>
              <a:rPr lang="sl-SI" u="sng" dirty="0">
                <a:hlinkClick r:id="rId5"/>
              </a:rPr>
              <a:t>http</a:t>
            </a:r>
            <a:r>
              <a:rPr lang="sl-SI" u="sng">
                <a:hlinkClick r:id="rId5"/>
              </a:rPr>
              <a:t>://</a:t>
            </a:r>
            <a:r>
              <a:rPr lang="sl-SI" u="sng" smtClean="0">
                <a:hlinkClick r:id="rId5"/>
              </a:rPr>
              <a:t>www1.ctk.uni-lj.si/publikacije/predstavitve/nacrts_20feb2021.pptx</a:t>
            </a:r>
            <a:r>
              <a:rPr lang="sl-SI" dirty="0"/>
              <a:t/>
            </a:r>
            <a:br>
              <a:rPr lang="sl-SI" dirty="0"/>
            </a:br>
            <a:endParaRPr lang="sl-SI"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33954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FA06421-41DB-4FA4-A5F5-8AD0A0ED1883}"/>
              </a:ext>
            </a:extLst>
          </p:cNvPr>
          <p:cNvSpPr>
            <a:spLocks noGrp="1"/>
          </p:cNvSpPr>
          <p:nvPr>
            <p:ph type="title"/>
          </p:nvPr>
        </p:nvSpPr>
        <p:spPr>
          <a:xfrm>
            <a:off x="0" y="1"/>
            <a:ext cx="12192000" cy="1690688"/>
          </a:xfrm>
          <a:solidFill>
            <a:srgbClr val="F58220"/>
          </a:solidFill>
        </p:spPr>
        <p:txBody>
          <a:bodyPr/>
          <a:lstStyle/>
          <a:p>
            <a:r>
              <a:rPr lang="sl-SI" dirty="0" smtClean="0">
                <a:solidFill>
                  <a:schemeClr val="bg1"/>
                </a:solidFill>
                <a:latin typeface="Arial" panose="020B0604020202020204" pitchFamily="34" charset="0"/>
                <a:cs typeface="Arial" panose="020B0604020202020204" pitchFamily="34" charset="0"/>
              </a:rPr>
              <a:t>	</a:t>
            </a:r>
            <a:r>
              <a:rPr lang="sl-SI" dirty="0" err="1" smtClean="0">
                <a:solidFill>
                  <a:schemeClr val="bg1"/>
                </a:solidFill>
                <a:latin typeface="Arial" panose="020B0604020202020204" pitchFamily="34" charset="0"/>
                <a:cs typeface="Arial" panose="020B0604020202020204" pitchFamily="34" charset="0"/>
              </a:rPr>
              <a:t>kOAlicija</a:t>
            </a:r>
            <a:r>
              <a:rPr lang="sl-SI" dirty="0" smtClean="0">
                <a:solidFill>
                  <a:schemeClr val="bg1"/>
                </a:solidFill>
                <a:latin typeface="Arial" panose="020B0604020202020204" pitchFamily="34" charset="0"/>
                <a:cs typeface="Arial" panose="020B0604020202020204" pitchFamily="34" charset="0"/>
              </a:rPr>
              <a:t> </a:t>
            </a:r>
            <a:r>
              <a:rPr lang="sl-SI" dirty="0">
                <a:solidFill>
                  <a:schemeClr val="bg1"/>
                </a:solidFill>
                <a:latin typeface="Arial" panose="020B0604020202020204" pitchFamily="34" charset="0"/>
                <a:cs typeface="Arial" panose="020B0604020202020204" pitchFamily="34" charset="0"/>
              </a:rPr>
              <a:t>S</a:t>
            </a:r>
          </a:p>
        </p:txBody>
      </p:sp>
      <p:sp>
        <p:nvSpPr>
          <p:cNvPr id="3" name="Označba mesta vsebine 2">
            <a:extLst>
              <a:ext uri="{FF2B5EF4-FFF2-40B4-BE49-F238E27FC236}">
                <a16:creationId xmlns:a16="http://schemas.microsoft.com/office/drawing/2014/main" id="{D215E421-C6D2-49B0-B288-5312B04E8495}"/>
              </a:ext>
            </a:extLst>
          </p:cNvPr>
          <p:cNvSpPr>
            <a:spLocks noGrp="1"/>
          </p:cNvSpPr>
          <p:nvPr>
            <p:ph idx="1"/>
          </p:nvPr>
        </p:nvSpPr>
        <p:spPr>
          <a:xfrm>
            <a:off x="0" y="1690689"/>
            <a:ext cx="10515600" cy="5167310"/>
          </a:xfrm>
        </p:spPr>
        <p:txBody>
          <a:bodyPr>
            <a:normAutofit/>
          </a:bodyPr>
          <a:lstStyle/>
          <a:p>
            <a:endParaRPr lang="sl-SI" sz="2400" dirty="0" smtClean="0">
              <a:latin typeface="Arial" panose="020B0604020202020204" pitchFamily="34" charset="0"/>
              <a:cs typeface="Arial" panose="020B0604020202020204" pitchFamily="34" charset="0"/>
            </a:endParaRPr>
          </a:p>
          <a:p>
            <a:r>
              <a:rPr lang="sl-SI" dirty="0" smtClean="0">
                <a:cs typeface="Arial" panose="020B0604020202020204" pitchFamily="34" charset="0"/>
              </a:rPr>
              <a:t>4</a:t>
            </a:r>
            <a:r>
              <a:rPr lang="sl-SI" dirty="0">
                <a:cs typeface="Arial" panose="020B0604020202020204" pitchFamily="34" charset="0"/>
              </a:rPr>
              <a:t>. september 2018: skupina nacionalnih in mednarodnih financerjev raziskovalne dejavnosti s podporo Evropske komisije (EC) in Evropskega raziskovalnega sveta (ERC) </a:t>
            </a:r>
            <a:r>
              <a:rPr lang="sl-SI" dirty="0" smtClean="0">
                <a:cs typeface="Arial" panose="020B0604020202020204" pitchFamily="34" charset="0"/>
              </a:rPr>
              <a:t>ustanovi </a:t>
            </a:r>
            <a:r>
              <a:rPr lang="sl-SI" dirty="0" err="1">
                <a:cs typeface="Arial" panose="020B0604020202020204" pitchFamily="34" charset="0"/>
              </a:rPr>
              <a:t>kOAlicijo</a:t>
            </a:r>
            <a:r>
              <a:rPr lang="sl-SI" dirty="0">
                <a:cs typeface="Arial" panose="020B0604020202020204" pitchFamily="34" charset="0"/>
              </a:rPr>
              <a:t> S.</a:t>
            </a:r>
          </a:p>
          <a:p>
            <a:endParaRPr lang="sl-SI" sz="1400" dirty="0">
              <a:cs typeface="Arial" panose="020B0604020202020204" pitchFamily="34" charset="0"/>
            </a:endParaRPr>
          </a:p>
          <a:p>
            <a:r>
              <a:rPr lang="sl-SI" dirty="0" smtClean="0">
                <a:cs typeface="Arial" panose="020B0604020202020204" pitchFamily="34" charset="0"/>
              </a:rPr>
              <a:t>Iniciativa</a:t>
            </a:r>
            <a:r>
              <a:rPr lang="sl-SI" dirty="0">
                <a:cs typeface="Arial" panose="020B0604020202020204" pitchFamily="34" charset="0"/>
              </a:rPr>
              <a:t>, ki se zavzema za takojšen in popoln dostop do znanstvenih del, ki nastanejo kot rezultat </a:t>
            </a:r>
            <a:r>
              <a:rPr lang="sl-SI" dirty="0" smtClean="0">
                <a:cs typeface="Arial" panose="020B0604020202020204" pitchFamily="34" charset="0"/>
              </a:rPr>
              <a:t>raziskovalnega dela, financiranega </a:t>
            </a:r>
            <a:r>
              <a:rPr lang="sl-SI" dirty="0">
                <a:cs typeface="Arial" panose="020B0604020202020204" pitchFamily="34" charset="0"/>
              </a:rPr>
              <a:t>s strani </a:t>
            </a:r>
            <a:r>
              <a:rPr lang="sl-SI" dirty="0" smtClean="0">
                <a:cs typeface="Arial" panose="020B0604020202020204" pitchFamily="34" charset="0"/>
              </a:rPr>
              <a:t>članic. </a:t>
            </a:r>
            <a:endParaRPr lang="sl-SI" dirty="0">
              <a:cs typeface="Arial" panose="020B0604020202020204" pitchFamily="34" charset="0"/>
            </a:endParaRPr>
          </a:p>
          <a:p>
            <a:endParaRPr lang="sl-SI" sz="1400" dirty="0">
              <a:cs typeface="Arial" panose="020B0604020202020204" pitchFamily="34" charset="0"/>
            </a:endParaRPr>
          </a:p>
          <a:p>
            <a:r>
              <a:rPr lang="sl-SI" dirty="0">
                <a:cs typeface="Arial" panose="020B0604020202020204" pitchFamily="34" charset="0"/>
              </a:rPr>
              <a:t>Č</a:t>
            </a:r>
            <a:r>
              <a:rPr lang="sl-SI" dirty="0" smtClean="0">
                <a:cs typeface="Arial" panose="020B0604020202020204" pitchFamily="34" charset="0"/>
              </a:rPr>
              <a:t>lanica </a:t>
            </a:r>
            <a:r>
              <a:rPr lang="sl-SI" dirty="0" err="1">
                <a:cs typeface="Arial" panose="020B0604020202020204" pitchFamily="34" charset="0"/>
              </a:rPr>
              <a:t>kOAlicije</a:t>
            </a:r>
            <a:r>
              <a:rPr lang="sl-SI" dirty="0">
                <a:cs typeface="Arial" panose="020B0604020202020204" pitchFamily="34" charset="0"/>
              </a:rPr>
              <a:t> S je tudi </a:t>
            </a:r>
            <a:r>
              <a:rPr lang="sl-SI" dirty="0" smtClean="0">
                <a:cs typeface="Arial" panose="020B0604020202020204" pitchFamily="34" charset="0"/>
              </a:rPr>
              <a:t>Javna agencija za raziskovalno dejavnost Republike Slovenije (ARRS), </a:t>
            </a:r>
            <a:r>
              <a:rPr lang="sl-SI" dirty="0">
                <a:cs typeface="Arial" panose="020B0604020202020204" pitchFamily="34" charset="0"/>
              </a:rPr>
              <a:t>ki v iniciativi predstavlja Slovenijo. </a:t>
            </a:r>
          </a:p>
        </p:txBody>
      </p:sp>
    </p:spTree>
    <p:extLst>
      <p:ext uri="{BB962C8B-B14F-4D97-AF65-F5344CB8AC3E}">
        <p14:creationId xmlns:p14="http://schemas.microsoft.com/office/powerpoint/2010/main" val="14673049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FA06421-41DB-4FA4-A5F5-8AD0A0ED1883}"/>
              </a:ext>
            </a:extLst>
          </p:cNvPr>
          <p:cNvSpPr>
            <a:spLocks noGrp="1"/>
          </p:cNvSpPr>
          <p:nvPr>
            <p:ph type="title"/>
          </p:nvPr>
        </p:nvSpPr>
        <p:spPr>
          <a:xfrm>
            <a:off x="0" y="1"/>
            <a:ext cx="12192000" cy="1690688"/>
          </a:xfrm>
          <a:solidFill>
            <a:srgbClr val="F58220"/>
          </a:solidFill>
        </p:spPr>
        <p:txBody>
          <a:bodyPr/>
          <a:lstStyle/>
          <a:p>
            <a:pPr defTabSz="540000"/>
            <a:r>
              <a:rPr lang="sl-SI" dirty="0" smtClean="0">
                <a:solidFill>
                  <a:schemeClr val="bg1"/>
                </a:solidFill>
                <a:latin typeface="Arial" panose="020B0604020202020204" pitchFamily="34" charset="0"/>
                <a:cs typeface="Arial" panose="020B0604020202020204" pitchFamily="34" charset="0"/>
              </a:rPr>
              <a:t>	Članice </a:t>
            </a:r>
            <a:r>
              <a:rPr lang="sl-SI" dirty="0" err="1">
                <a:solidFill>
                  <a:schemeClr val="bg1"/>
                </a:solidFill>
                <a:latin typeface="Arial" panose="020B0604020202020204" pitchFamily="34" charset="0"/>
                <a:cs typeface="Arial" panose="020B0604020202020204" pitchFamily="34" charset="0"/>
              </a:rPr>
              <a:t>kOAlicije</a:t>
            </a:r>
            <a:r>
              <a:rPr lang="sl-SI" dirty="0">
                <a:solidFill>
                  <a:schemeClr val="bg1"/>
                </a:solidFill>
                <a:latin typeface="Arial" panose="020B0604020202020204" pitchFamily="34" charset="0"/>
                <a:cs typeface="Arial" panose="020B0604020202020204" pitchFamily="34" charset="0"/>
              </a:rPr>
              <a:t> S</a:t>
            </a:r>
          </a:p>
        </p:txBody>
      </p:sp>
      <p:pic>
        <p:nvPicPr>
          <p:cNvPr id="4" name="Označba mesta vsebine 3">
            <a:extLst>
              <a:ext uri="{FF2B5EF4-FFF2-40B4-BE49-F238E27FC236}">
                <a16:creationId xmlns:a16="http://schemas.microsoft.com/office/drawing/2014/main" id="{E0ECDFD9-1ECE-4335-950B-BD79526C9A91}"/>
              </a:ext>
            </a:extLst>
          </p:cNvPr>
          <p:cNvPicPr>
            <a:picLocks noGrp="1" noChangeAspect="1"/>
          </p:cNvPicPr>
          <p:nvPr>
            <p:ph idx="1"/>
          </p:nvPr>
        </p:nvPicPr>
        <p:blipFill>
          <a:blip r:embed="rId3"/>
          <a:stretch>
            <a:fillRect/>
          </a:stretch>
        </p:blipFill>
        <p:spPr>
          <a:xfrm>
            <a:off x="1320980" y="1936193"/>
            <a:ext cx="9317117" cy="4740288"/>
          </a:xfrm>
          <a:prstGeom prst="rect">
            <a:avLst/>
          </a:prstGeom>
        </p:spPr>
      </p:pic>
    </p:spTree>
    <p:extLst>
      <p:ext uri="{BB962C8B-B14F-4D97-AF65-F5344CB8AC3E}">
        <p14:creationId xmlns:p14="http://schemas.microsoft.com/office/powerpoint/2010/main" val="18067786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FA06421-41DB-4FA4-A5F5-8AD0A0ED1883}"/>
              </a:ext>
            </a:extLst>
          </p:cNvPr>
          <p:cNvSpPr>
            <a:spLocks noGrp="1"/>
          </p:cNvSpPr>
          <p:nvPr>
            <p:ph type="title"/>
          </p:nvPr>
        </p:nvSpPr>
        <p:spPr>
          <a:xfrm>
            <a:off x="0" y="1"/>
            <a:ext cx="12192000" cy="1690688"/>
          </a:xfrm>
          <a:solidFill>
            <a:srgbClr val="F58220"/>
          </a:solidFill>
        </p:spPr>
        <p:txBody>
          <a:bodyPr/>
          <a:lstStyle/>
          <a:p>
            <a:pPr defTabSz="540000"/>
            <a:r>
              <a:rPr lang="sl-SI" dirty="0" smtClean="0">
                <a:solidFill>
                  <a:schemeClr val="bg1"/>
                </a:solidFill>
                <a:latin typeface="Arial" panose="020B0604020202020204" pitchFamily="34" charset="0"/>
                <a:cs typeface="Arial" panose="020B0604020202020204" pitchFamily="34" charset="0"/>
              </a:rPr>
              <a:t>	Temeljni </a:t>
            </a:r>
            <a:r>
              <a:rPr lang="sl-SI" dirty="0">
                <a:solidFill>
                  <a:schemeClr val="bg1"/>
                </a:solidFill>
                <a:latin typeface="Arial" panose="020B0604020202020204" pitchFamily="34" charset="0"/>
                <a:cs typeface="Arial" panose="020B0604020202020204" pitchFamily="34" charset="0"/>
              </a:rPr>
              <a:t>cilj </a:t>
            </a:r>
            <a:r>
              <a:rPr lang="sl-SI" dirty="0" err="1">
                <a:solidFill>
                  <a:schemeClr val="bg1"/>
                </a:solidFill>
                <a:latin typeface="Arial" panose="020B0604020202020204" pitchFamily="34" charset="0"/>
                <a:cs typeface="Arial" panose="020B0604020202020204" pitchFamily="34" charset="0"/>
              </a:rPr>
              <a:t>kOAlicije</a:t>
            </a:r>
            <a:r>
              <a:rPr lang="sl-SI" dirty="0">
                <a:solidFill>
                  <a:schemeClr val="bg1"/>
                </a:solidFill>
                <a:latin typeface="Arial" panose="020B0604020202020204" pitchFamily="34" charset="0"/>
                <a:cs typeface="Arial" panose="020B0604020202020204" pitchFamily="34" charset="0"/>
              </a:rPr>
              <a:t> S</a:t>
            </a:r>
          </a:p>
        </p:txBody>
      </p:sp>
      <p:sp>
        <p:nvSpPr>
          <p:cNvPr id="5" name="Označba mesta vsebine 4">
            <a:extLst>
              <a:ext uri="{FF2B5EF4-FFF2-40B4-BE49-F238E27FC236}">
                <a16:creationId xmlns:a16="http://schemas.microsoft.com/office/drawing/2014/main" id="{6925459F-7B3B-4F68-A585-5047F3FA1645}"/>
              </a:ext>
            </a:extLst>
          </p:cNvPr>
          <p:cNvSpPr>
            <a:spLocks noGrp="1"/>
          </p:cNvSpPr>
          <p:nvPr>
            <p:ph idx="1"/>
          </p:nvPr>
        </p:nvSpPr>
        <p:spPr>
          <a:xfrm>
            <a:off x="132346" y="1690689"/>
            <a:ext cx="11851107" cy="4962774"/>
          </a:xfrm>
        </p:spPr>
        <p:txBody>
          <a:bodyPr/>
          <a:lstStyle/>
          <a:p>
            <a:pPr marL="0" indent="0">
              <a:buNone/>
            </a:pPr>
            <a:endParaRPr lang="sl-SI" dirty="0"/>
          </a:p>
          <a:p>
            <a:pPr marL="0" indent="0" algn="ctr">
              <a:buNone/>
            </a:pPr>
            <a:endParaRPr lang="sl-SI" i="1" dirty="0">
              <a:latin typeface="Times New Roman" panose="02020603050405020304" pitchFamily="18" charset="0"/>
              <a:cs typeface="Times New Roman" panose="02020603050405020304" pitchFamily="18" charset="0"/>
            </a:endParaRPr>
          </a:p>
          <a:p>
            <a:pPr marL="0" indent="0" algn="ctr">
              <a:buNone/>
            </a:pPr>
            <a:r>
              <a:rPr lang="sl-SI" i="1" dirty="0">
                <a:latin typeface="Times New Roman" panose="02020603050405020304" pitchFamily="18" charset="0"/>
                <a:cs typeface="Times New Roman" panose="02020603050405020304" pitchFamily="18" charset="0"/>
              </a:rPr>
              <a:t>“Od leta 2021 naj bodo </a:t>
            </a:r>
            <a:r>
              <a:rPr lang="sl-SI" i="1" dirty="0" smtClean="0">
                <a:latin typeface="Times New Roman" panose="02020603050405020304" pitchFamily="18" charset="0"/>
                <a:cs typeface="Times New Roman" panose="02020603050405020304" pitchFamily="18" charset="0"/>
              </a:rPr>
              <a:t>vse znanstvene objave, </a:t>
            </a:r>
            <a:r>
              <a:rPr lang="sl-SI" i="1" dirty="0">
                <a:latin typeface="Times New Roman" panose="02020603050405020304" pitchFamily="18" charset="0"/>
                <a:cs typeface="Times New Roman" panose="02020603050405020304" pitchFamily="18" charset="0"/>
              </a:rPr>
              <a:t>ki nastajajo kot rezultat raziskovalne </a:t>
            </a:r>
            <a:r>
              <a:rPr lang="sl-SI" i="1" dirty="0" smtClean="0">
                <a:latin typeface="Times New Roman" panose="02020603050405020304" pitchFamily="18" charset="0"/>
                <a:cs typeface="Times New Roman" panose="02020603050405020304" pitchFamily="18" charset="0"/>
              </a:rPr>
              <a:t>dejavnosti, podprte s sredstvi javnega </a:t>
            </a:r>
            <a:r>
              <a:rPr lang="sl-SI" i="1" dirty="0">
                <a:latin typeface="Times New Roman" panose="02020603050405020304" pitchFamily="18" charset="0"/>
                <a:cs typeface="Times New Roman" panose="02020603050405020304" pitchFamily="18" charset="0"/>
              </a:rPr>
              <a:t>ali zasebnega financiranja nacionalnih, regionalnih ali mednarodnih </a:t>
            </a:r>
            <a:r>
              <a:rPr lang="sl-SI" i="1" dirty="0" smtClean="0">
                <a:latin typeface="Times New Roman" panose="02020603050405020304" pitchFamily="18" charset="0"/>
                <a:cs typeface="Times New Roman" panose="02020603050405020304" pitchFamily="18" charset="0"/>
              </a:rPr>
              <a:t>financerjev, objavljene </a:t>
            </a:r>
            <a:r>
              <a:rPr lang="sl-SI" i="1" dirty="0">
                <a:latin typeface="Times New Roman" panose="02020603050405020304" pitchFamily="18" charset="0"/>
                <a:cs typeface="Times New Roman" panose="02020603050405020304" pitchFamily="18" charset="0"/>
              </a:rPr>
              <a:t>v odprtem dostopu v znanstvenih revijah </a:t>
            </a:r>
            <a:r>
              <a:rPr lang="sl-SI" i="1" dirty="0" smtClean="0">
                <a:latin typeface="Times New Roman" panose="02020603050405020304" pitchFamily="18" charset="0"/>
                <a:cs typeface="Times New Roman" panose="02020603050405020304" pitchFamily="18" charset="0"/>
              </a:rPr>
              <a:t>in </a:t>
            </a:r>
            <a:r>
              <a:rPr lang="sl-SI" i="1" dirty="0">
                <a:latin typeface="Times New Roman" panose="02020603050405020304" pitchFamily="18" charset="0"/>
                <a:cs typeface="Times New Roman" panose="02020603050405020304" pitchFamily="18" charset="0"/>
              </a:rPr>
              <a:t>na </a:t>
            </a:r>
            <a:r>
              <a:rPr lang="sl-SI" i="1" dirty="0" smtClean="0">
                <a:latin typeface="Times New Roman" panose="02020603050405020304" pitchFamily="18" charset="0"/>
                <a:cs typeface="Times New Roman" panose="02020603050405020304" pitchFamily="18" charset="0"/>
              </a:rPr>
              <a:t>platformah </a:t>
            </a:r>
            <a:r>
              <a:rPr lang="sl-SI" i="1" dirty="0">
                <a:latin typeface="Times New Roman" panose="02020603050405020304" pitchFamily="18" charset="0"/>
                <a:cs typeface="Times New Roman" panose="02020603050405020304" pitchFamily="18" charset="0"/>
              </a:rPr>
              <a:t>za odprte objave ali pa </a:t>
            </a:r>
            <a:r>
              <a:rPr lang="sl-SI" i="1" dirty="0" smtClean="0">
                <a:latin typeface="Times New Roman" panose="02020603050405020304" pitchFamily="18" charset="0"/>
                <a:cs typeface="Times New Roman" panose="02020603050405020304" pitchFamily="18" charset="0"/>
              </a:rPr>
              <a:t>nemudoma, </a:t>
            </a:r>
            <a:r>
              <a:rPr lang="sl-SI" i="1" dirty="0">
                <a:latin typeface="Times New Roman" panose="02020603050405020304" pitchFamily="18" charset="0"/>
                <a:cs typeface="Times New Roman" panose="02020603050405020304" pitchFamily="18" charset="0"/>
              </a:rPr>
              <a:t>brez časovnega </a:t>
            </a:r>
            <a:r>
              <a:rPr lang="sl-SI" i="1" dirty="0" smtClean="0">
                <a:latin typeface="Times New Roman" panose="02020603050405020304" pitchFamily="18" charset="0"/>
                <a:cs typeface="Times New Roman" panose="02020603050405020304" pitchFamily="18" charset="0"/>
              </a:rPr>
              <a:t>odloga, dostopne </a:t>
            </a:r>
            <a:r>
              <a:rPr lang="sl-SI" i="1" dirty="0">
                <a:latin typeface="Times New Roman" panose="02020603050405020304" pitchFamily="18" charset="0"/>
                <a:cs typeface="Times New Roman" panose="02020603050405020304" pitchFamily="18" charset="0"/>
              </a:rPr>
              <a:t>v </a:t>
            </a:r>
            <a:r>
              <a:rPr lang="sl-SI" i="1" dirty="0" smtClean="0">
                <a:latin typeface="Times New Roman" panose="02020603050405020304" pitchFamily="18" charset="0"/>
                <a:cs typeface="Times New Roman" panose="02020603050405020304" pitchFamily="18" charset="0"/>
              </a:rPr>
              <a:t>ustreznih </a:t>
            </a:r>
            <a:r>
              <a:rPr lang="sl-SI" i="1" dirty="0" err="1" smtClean="0">
                <a:latin typeface="Times New Roman" panose="02020603050405020304" pitchFamily="18" charset="0"/>
                <a:cs typeface="Times New Roman" panose="02020603050405020304" pitchFamily="18" charset="0"/>
              </a:rPr>
              <a:t>repozitorijih</a:t>
            </a:r>
            <a:r>
              <a:rPr lang="sl-SI" i="1" dirty="0" smtClean="0">
                <a:latin typeface="Times New Roman" panose="02020603050405020304" pitchFamily="18" charset="0"/>
                <a:cs typeface="Times New Roman" panose="02020603050405020304" pitchFamily="18" charset="0"/>
              </a:rPr>
              <a:t>.”</a:t>
            </a:r>
            <a:endParaRPr lang="sl-SI"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69223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FA06421-41DB-4FA4-A5F5-8AD0A0ED1883}"/>
              </a:ext>
            </a:extLst>
          </p:cNvPr>
          <p:cNvSpPr>
            <a:spLocks noGrp="1"/>
          </p:cNvSpPr>
          <p:nvPr>
            <p:ph type="title"/>
          </p:nvPr>
        </p:nvSpPr>
        <p:spPr>
          <a:xfrm>
            <a:off x="0" y="1"/>
            <a:ext cx="12192000" cy="1690688"/>
          </a:xfrm>
          <a:solidFill>
            <a:srgbClr val="F58220"/>
          </a:solidFill>
        </p:spPr>
        <p:txBody>
          <a:bodyPr/>
          <a:lstStyle/>
          <a:p>
            <a:pPr defTabSz="540000"/>
            <a:r>
              <a:rPr lang="sl-SI" dirty="0" smtClean="0">
                <a:solidFill>
                  <a:schemeClr val="bg1"/>
                </a:solidFill>
                <a:latin typeface="Arial" panose="020B0604020202020204" pitchFamily="34" charset="0"/>
                <a:cs typeface="Arial" panose="020B0604020202020204" pitchFamily="34" charset="0"/>
              </a:rPr>
              <a:t>	Načela </a:t>
            </a:r>
            <a:r>
              <a:rPr lang="sl-SI" dirty="0">
                <a:solidFill>
                  <a:schemeClr val="bg1"/>
                </a:solidFill>
                <a:latin typeface="Arial" panose="020B0604020202020204" pitchFamily="34" charset="0"/>
                <a:cs typeface="Arial" panose="020B0604020202020204" pitchFamily="34" charset="0"/>
              </a:rPr>
              <a:t>Načrta S</a:t>
            </a:r>
          </a:p>
        </p:txBody>
      </p:sp>
      <p:sp>
        <p:nvSpPr>
          <p:cNvPr id="3" name="Označba mesta vsebine 2">
            <a:extLst>
              <a:ext uri="{FF2B5EF4-FFF2-40B4-BE49-F238E27FC236}">
                <a16:creationId xmlns:a16="http://schemas.microsoft.com/office/drawing/2014/main" id="{D215E421-C6D2-49B0-B288-5312B04E8495}"/>
              </a:ext>
            </a:extLst>
          </p:cNvPr>
          <p:cNvSpPr>
            <a:spLocks noGrp="1"/>
          </p:cNvSpPr>
          <p:nvPr>
            <p:ph idx="1"/>
          </p:nvPr>
        </p:nvSpPr>
        <p:spPr>
          <a:xfrm>
            <a:off x="194510" y="1791094"/>
            <a:ext cx="11802980" cy="5066906"/>
          </a:xfrm>
        </p:spPr>
        <p:txBody>
          <a:bodyPr>
            <a:normAutofit fontScale="92500" lnSpcReduction="10000"/>
          </a:bodyPr>
          <a:lstStyle/>
          <a:p>
            <a:pPr marL="457200" indent="-457200" fontAlgn="base">
              <a:buFont typeface="+mj-lt"/>
              <a:buAutoNum type="arabicPeriod"/>
            </a:pPr>
            <a:r>
              <a:rPr lang="sl-SI" sz="2600" dirty="0" smtClean="0">
                <a:cs typeface="Arial" panose="020B0604020202020204" pitchFamily="34" charset="0"/>
              </a:rPr>
              <a:t>Avtorji, </a:t>
            </a:r>
            <a:r>
              <a:rPr lang="sl-SI" sz="2600" dirty="0">
                <a:cs typeface="Arial" panose="020B0604020202020204" pitchFamily="34" charset="0"/>
              </a:rPr>
              <a:t>oziroma njihove matične </a:t>
            </a:r>
            <a:r>
              <a:rPr lang="sl-SI" sz="2600" dirty="0" smtClean="0">
                <a:cs typeface="Arial" panose="020B0604020202020204" pitchFamily="34" charset="0"/>
              </a:rPr>
              <a:t>institucije, ohranijo </a:t>
            </a:r>
            <a:r>
              <a:rPr lang="sl-SI" sz="2600" dirty="0">
                <a:cs typeface="Arial" panose="020B0604020202020204" pitchFamily="34" charset="0"/>
              </a:rPr>
              <a:t>avtorske pravice. Vsa znanstvena dela morajo biti objavljena z izbrano odprto licenco, najbolje z licenco </a:t>
            </a:r>
            <a:r>
              <a:rPr lang="sl-SI" sz="2600" dirty="0" err="1">
                <a:cs typeface="Arial" panose="020B0604020202020204" pitchFamily="34" charset="0"/>
              </a:rPr>
              <a:t>Creative</a:t>
            </a:r>
            <a:r>
              <a:rPr lang="sl-SI" sz="2600" dirty="0">
                <a:cs typeface="Arial" panose="020B0604020202020204" pitchFamily="34" charset="0"/>
              </a:rPr>
              <a:t> </a:t>
            </a:r>
            <a:r>
              <a:rPr lang="sl-SI" sz="2600" dirty="0" err="1">
                <a:cs typeface="Arial" panose="020B0604020202020204" pitchFamily="34" charset="0"/>
              </a:rPr>
              <a:t>Commons</a:t>
            </a:r>
            <a:r>
              <a:rPr lang="sl-SI" sz="2600" dirty="0">
                <a:cs typeface="Arial" panose="020B0604020202020204" pitchFamily="34" charset="0"/>
              </a:rPr>
              <a:t> </a:t>
            </a:r>
            <a:r>
              <a:rPr lang="sl-SI" sz="2600" dirty="0" smtClean="0">
                <a:cs typeface="Arial" panose="020B0604020202020204" pitchFamily="34" charset="0"/>
              </a:rPr>
              <a:t>priznanje avtorstva (CC BY).</a:t>
            </a:r>
          </a:p>
          <a:p>
            <a:pPr marL="457200" indent="-457200" fontAlgn="base">
              <a:buFont typeface="+mj-lt"/>
              <a:buAutoNum type="arabicPeriod"/>
            </a:pPr>
            <a:r>
              <a:rPr lang="sl-SI" sz="2600" dirty="0" smtClean="0">
                <a:cs typeface="Arial" panose="020B0604020202020204" pitchFamily="34" charset="0"/>
              </a:rPr>
              <a:t>Financerji </a:t>
            </a:r>
            <a:r>
              <a:rPr lang="sl-SI" sz="2600" dirty="0">
                <a:cs typeface="Arial" panose="020B0604020202020204" pitchFamily="34" charset="0"/>
              </a:rPr>
              <a:t>vzpostavijo robustne kriterije in zahteve, ki jih morajo izpolnjevati odprto dostopne znanstvene revije, platforme za odprto objavljanje in </a:t>
            </a:r>
            <a:r>
              <a:rPr lang="sl-SI" sz="2600" dirty="0" err="1" smtClean="0">
                <a:cs typeface="Arial" panose="020B0604020202020204" pitchFamily="34" charset="0"/>
              </a:rPr>
              <a:t>repozitoriji</a:t>
            </a:r>
            <a:r>
              <a:rPr lang="sl-SI" sz="2600" dirty="0" smtClean="0">
                <a:cs typeface="Arial" panose="020B0604020202020204" pitchFamily="34" charset="0"/>
              </a:rPr>
              <a:t>.</a:t>
            </a:r>
            <a:endParaRPr lang="sl-SI" sz="2600" dirty="0">
              <a:cs typeface="Arial" panose="020B0604020202020204" pitchFamily="34" charset="0"/>
            </a:endParaRPr>
          </a:p>
          <a:p>
            <a:pPr marL="457200" indent="-457200" fontAlgn="base">
              <a:buFont typeface="+mj-lt"/>
              <a:buAutoNum type="arabicPeriod"/>
            </a:pPr>
            <a:r>
              <a:rPr lang="sl-SI" sz="2600" dirty="0" smtClean="0">
                <a:cs typeface="Arial" panose="020B0604020202020204" pitchFamily="34" charset="0"/>
              </a:rPr>
              <a:t>Financerji </a:t>
            </a:r>
            <a:r>
              <a:rPr lang="sl-SI" sz="2600" dirty="0">
                <a:cs typeface="Arial" panose="020B0604020202020204" pitchFamily="34" charset="0"/>
              </a:rPr>
              <a:t>podpirajo vzpostavitev </a:t>
            </a:r>
            <a:r>
              <a:rPr lang="sl-SI" sz="2600" dirty="0" smtClean="0">
                <a:cs typeface="Arial" panose="020B0604020202020204" pitchFamily="34" charset="0"/>
              </a:rPr>
              <a:t>odprto dostopnih </a:t>
            </a:r>
            <a:r>
              <a:rPr lang="sl-SI" sz="2600" dirty="0">
                <a:cs typeface="Arial" panose="020B0604020202020204" pitchFamily="34" charset="0"/>
              </a:rPr>
              <a:t>znanstvenih revij, platform za odprte objave, </a:t>
            </a:r>
            <a:r>
              <a:rPr lang="sl-SI" sz="2600" dirty="0" err="1">
                <a:cs typeface="Arial" panose="020B0604020202020204" pitchFamily="34" charset="0"/>
              </a:rPr>
              <a:t>repozitorijev</a:t>
            </a:r>
            <a:r>
              <a:rPr lang="sl-SI" sz="2600" dirty="0">
                <a:cs typeface="Arial" panose="020B0604020202020204" pitchFamily="34" charset="0"/>
              </a:rPr>
              <a:t> ter ostale infrastrukture za odprti dostop, v primerih, kjer je </a:t>
            </a:r>
            <a:r>
              <a:rPr lang="sl-SI" sz="2600" dirty="0" smtClean="0">
                <a:cs typeface="Arial" panose="020B0604020202020204" pitchFamily="34" charset="0"/>
              </a:rPr>
              <a:t>potrebno.</a:t>
            </a:r>
          </a:p>
          <a:p>
            <a:pPr marL="457200" indent="-457200" fontAlgn="base">
              <a:buFont typeface="+mj-lt"/>
              <a:buAutoNum type="arabicPeriod"/>
            </a:pPr>
            <a:r>
              <a:rPr lang="sl-SI" sz="2600" dirty="0" smtClean="0">
                <a:cs typeface="Arial" panose="020B0604020202020204" pitchFamily="34" charset="0"/>
              </a:rPr>
              <a:t>Kjer </a:t>
            </a:r>
            <a:r>
              <a:rPr lang="sl-SI" sz="2600" dirty="0">
                <a:cs typeface="Arial" panose="020B0604020202020204" pitchFamily="34" charset="0"/>
              </a:rPr>
              <a:t>je mogoče, stroške odprtih objav prevzamejo financerji, tako da  stroški ne bremenijo posameznih raziskovalcev. Na tak način lahko vsi raziskovalci objavljajo v odprtem </a:t>
            </a:r>
            <a:r>
              <a:rPr lang="sl-SI" sz="2600" dirty="0" smtClean="0">
                <a:cs typeface="Arial" panose="020B0604020202020204" pitchFamily="34" charset="0"/>
              </a:rPr>
              <a:t>dostopu.</a:t>
            </a:r>
            <a:endParaRPr lang="sl-SI" sz="2600" dirty="0">
              <a:cs typeface="Arial" panose="020B0604020202020204" pitchFamily="34" charset="0"/>
            </a:endParaRPr>
          </a:p>
          <a:p>
            <a:pPr marL="457200" indent="-457200" fontAlgn="base">
              <a:buFont typeface="+mj-lt"/>
              <a:buAutoNum type="arabicPeriod"/>
            </a:pPr>
            <a:r>
              <a:rPr lang="sl-SI" sz="2600" dirty="0" smtClean="0">
                <a:cs typeface="Arial" panose="020B0604020202020204" pitchFamily="34" charset="0"/>
              </a:rPr>
              <a:t>Financerji </a:t>
            </a:r>
            <a:r>
              <a:rPr lang="sl-SI" sz="2600" dirty="0">
                <a:cs typeface="Arial" panose="020B0604020202020204" pitchFamily="34" charset="0"/>
              </a:rPr>
              <a:t>podpirajo raznolikost poslovnih modelov odprtega objavljanja. Plačilo odprtih objav, kjer je to potrebno, je skladno z dejansko vrednostjo storitve, ki jo založnik izvede. Struktura stroškov je transparentna in financerjem omogoča pregled in morebitno omejevanje dvigovanja stroškov.</a:t>
            </a:r>
          </a:p>
          <a:p>
            <a:endParaRPr lang="sl-SI" dirty="0"/>
          </a:p>
        </p:txBody>
      </p:sp>
    </p:spTree>
    <p:extLst>
      <p:ext uri="{BB962C8B-B14F-4D97-AF65-F5344CB8AC3E}">
        <p14:creationId xmlns:p14="http://schemas.microsoft.com/office/powerpoint/2010/main" val="30606849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FA06421-41DB-4FA4-A5F5-8AD0A0ED1883}"/>
              </a:ext>
            </a:extLst>
          </p:cNvPr>
          <p:cNvSpPr>
            <a:spLocks noGrp="1"/>
          </p:cNvSpPr>
          <p:nvPr>
            <p:ph type="title"/>
          </p:nvPr>
        </p:nvSpPr>
        <p:spPr>
          <a:xfrm>
            <a:off x="0" y="1"/>
            <a:ext cx="12192000" cy="1690688"/>
          </a:xfrm>
          <a:solidFill>
            <a:srgbClr val="F58220"/>
          </a:solidFill>
        </p:spPr>
        <p:txBody>
          <a:bodyPr/>
          <a:lstStyle/>
          <a:p>
            <a:pPr defTabSz="540000"/>
            <a:r>
              <a:rPr lang="sl-SI" dirty="0" smtClean="0">
                <a:solidFill>
                  <a:schemeClr val="bg1"/>
                </a:solidFill>
                <a:latin typeface="Arial" panose="020B0604020202020204" pitchFamily="34" charset="0"/>
                <a:cs typeface="Arial" panose="020B0604020202020204" pitchFamily="34" charset="0"/>
              </a:rPr>
              <a:t>	Načela </a:t>
            </a:r>
            <a:r>
              <a:rPr lang="sl-SI" dirty="0">
                <a:solidFill>
                  <a:schemeClr val="bg1"/>
                </a:solidFill>
                <a:latin typeface="Arial" panose="020B0604020202020204" pitchFamily="34" charset="0"/>
                <a:cs typeface="Arial" panose="020B0604020202020204" pitchFamily="34" charset="0"/>
              </a:rPr>
              <a:t>Načrta S (nadaljevanje)</a:t>
            </a:r>
          </a:p>
        </p:txBody>
      </p:sp>
      <p:sp>
        <p:nvSpPr>
          <p:cNvPr id="3" name="Označba mesta vsebine 2">
            <a:extLst>
              <a:ext uri="{FF2B5EF4-FFF2-40B4-BE49-F238E27FC236}">
                <a16:creationId xmlns:a16="http://schemas.microsoft.com/office/drawing/2014/main" id="{D215E421-C6D2-49B0-B288-5312B04E8495}"/>
              </a:ext>
            </a:extLst>
          </p:cNvPr>
          <p:cNvSpPr>
            <a:spLocks noGrp="1"/>
          </p:cNvSpPr>
          <p:nvPr>
            <p:ph idx="1"/>
          </p:nvPr>
        </p:nvSpPr>
        <p:spPr>
          <a:xfrm>
            <a:off x="264694" y="1690689"/>
            <a:ext cx="11682664" cy="5167311"/>
          </a:xfrm>
        </p:spPr>
        <p:txBody>
          <a:bodyPr>
            <a:normAutofit fontScale="92500"/>
          </a:bodyPr>
          <a:lstStyle/>
          <a:p>
            <a:pPr marL="457200" indent="-457200" fontAlgn="base">
              <a:buFont typeface="+mj-lt"/>
              <a:buAutoNum type="arabicPeriod" startAt="6"/>
            </a:pPr>
            <a:r>
              <a:rPr lang="sl-SI" sz="2600" dirty="0" smtClean="0">
                <a:cs typeface="Arial" panose="020B0604020202020204" pitchFamily="34" charset="0"/>
              </a:rPr>
              <a:t>Financerji </a:t>
            </a:r>
            <a:r>
              <a:rPr lang="sl-SI" sz="2600" dirty="0">
                <a:cs typeface="Arial" panose="020B0604020202020204" pitchFamily="34" charset="0"/>
              </a:rPr>
              <a:t>spodbujajo vlade, univerze in raziskovalne organizacije, knjižnice ter ostalo akademsko skupnost, da z usklajenimi strategijami, politikami in praksami zagotavljajo </a:t>
            </a:r>
            <a:r>
              <a:rPr lang="sl-SI" sz="2600" dirty="0" smtClean="0">
                <a:cs typeface="Arial" panose="020B0604020202020204" pitchFamily="34" charset="0"/>
              </a:rPr>
              <a:t>transparentnost.</a:t>
            </a:r>
          </a:p>
          <a:p>
            <a:pPr marL="457200" indent="-457200" fontAlgn="base">
              <a:buFont typeface="+mj-lt"/>
              <a:buAutoNum type="arabicPeriod" startAt="6"/>
            </a:pPr>
            <a:r>
              <a:rPr lang="sl-SI" sz="2600" dirty="0" smtClean="0">
                <a:cs typeface="Arial" panose="020B0604020202020204" pitchFamily="34" charset="0"/>
              </a:rPr>
              <a:t>Ta </a:t>
            </a:r>
            <a:r>
              <a:rPr lang="sl-SI" sz="2600" dirty="0">
                <a:cs typeface="Arial" panose="020B0604020202020204" pitchFamily="34" charset="0"/>
              </a:rPr>
              <a:t>načela veljajo za vsa znanstvena dela. Odprto objavljanje znanstvenih monografij  in poglavij predstavlja daljši proces, za katerega je potrebno več časa in drugačni </a:t>
            </a:r>
            <a:r>
              <a:rPr lang="sl-SI" sz="2600" dirty="0" smtClean="0">
                <a:cs typeface="Arial" panose="020B0604020202020204" pitchFamily="34" charset="0"/>
              </a:rPr>
              <a:t>pristopi.</a:t>
            </a:r>
          </a:p>
          <a:p>
            <a:pPr marL="457200" indent="-457200" fontAlgn="base">
              <a:buFont typeface="+mj-lt"/>
              <a:buAutoNum type="arabicPeriod" startAt="6"/>
            </a:pPr>
            <a:r>
              <a:rPr lang="sl-SI" sz="2600" dirty="0" smtClean="0">
                <a:cs typeface="Arial" panose="020B0604020202020204" pitchFamily="34" charset="0"/>
              </a:rPr>
              <a:t>Financerji </a:t>
            </a:r>
            <a:r>
              <a:rPr lang="sl-SI" sz="2600" dirty="0">
                <a:cs typeface="Arial" panose="020B0604020202020204" pitchFamily="34" charset="0"/>
              </a:rPr>
              <a:t>ne podpirajo odprtega objavljanja v hibridnih revijah, razen v primerih tako imenovanih preoblikovalnih dogovorov, s katerimi je prehod v takojšnji in popoln odprti dostop jasno časovno opredeljen. Financerji lahko preoblikovalne dogovore finančno </a:t>
            </a:r>
            <a:r>
              <a:rPr lang="sl-SI" sz="2600" dirty="0" smtClean="0">
                <a:cs typeface="Arial" panose="020B0604020202020204" pitchFamily="34" charset="0"/>
              </a:rPr>
              <a:t>podpirajo.</a:t>
            </a:r>
          </a:p>
          <a:p>
            <a:pPr marL="457200" indent="-457200" fontAlgn="base">
              <a:buFont typeface="+mj-lt"/>
              <a:buAutoNum type="arabicPeriod" startAt="6"/>
            </a:pPr>
            <a:r>
              <a:rPr lang="sl-SI" sz="2600" dirty="0" smtClean="0">
                <a:cs typeface="Arial" panose="020B0604020202020204" pitchFamily="34" charset="0"/>
              </a:rPr>
              <a:t>Financerji </a:t>
            </a:r>
            <a:r>
              <a:rPr lang="sl-SI" sz="2600" dirty="0">
                <a:cs typeface="Arial" panose="020B0604020202020204" pitchFamily="34" charset="0"/>
              </a:rPr>
              <a:t>spremljajo izvajanje  zahtev in sankcionirajo njihovo </a:t>
            </a:r>
            <a:r>
              <a:rPr lang="sl-SI" sz="2600" dirty="0" smtClean="0">
                <a:cs typeface="Arial" panose="020B0604020202020204" pitchFamily="34" charset="0"/>
              </a:rPr>
              <a:t>neizpolnjevanje.</a:t>
            </a:r>
          </a:p>
          <a:p>
            <a:pPr marL="457200" indent="-457200" fontAlgn="base">
              <a:buFont typeface="+mj-lt"/>
              <a:buAutoNum type="arabicPeriod" startAt="6"/>
            </a:pPr>
            <a:r>
              <a:rPr lang="sl-SI" sz="2600" dirty="0" smtClean="0">
                <a:cs typeface="Arial" panose="020B0604020202020204" pitchFamily="34" charset="0"/>
              </a:rPr>
              <a:t>Financerji </a:t>
            </a:r>
            <a:r>
              <a:rPr lang="sl-SI" sz="2600" dirty="0">
                <a:cs typeface="Arial" panose="020B0604020202020204" pitchFamily="34" charset="0"/>
              </a:rPr>
              <a:t>vrednotenje in financiranje raziskovalnega dela izvajajo na podlagi vsebine raziskovalnega dela in ne na podlagi ocen platforme objave znanstvenega dela (na primer dejavnik vpliva in druga metrika znanstvenih revij) ali ocene založnika</a:t>
            </a:r>
            <a:r>
              <a:rPr lang="sl-SI" sz="2400" dirty="0" smtClean="0">
                <a:cs typeface="Arial" panose="020B0604020202020204" pitchFamily="34" charset="0"/>
              </a:rPr>
              <a:t>.</a:t>
            </a:r>
            <a:endParaRPr lang="sl-SI" sz="2400" dirty="0">
              <a:cs typeface="Arial" panose="020B0604020202020204" pitchFamily="34" charset="0"/>
            </a:endParaRPr>
          </a:p>
        </p:txBody>
      </p:sp>
    </p:spTree>
    <p:extLst>
      <p:ext uri="{BB962C8B-B14F-4D97-AF65-F5344CB8AC3E}">
        <p14:creationId xmlns:p14="http://schemas.microsoft.com/office/powerpoint/2010/main" val="16923097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FA06421-41DB-4FA4-A5F5-8AD0A0ED1883}"/>
              </a:ext>
            </a:extLst>
          </p:cNvPr>
          <p:cNvSpPr>
            <a:spLocks noGrp="1"/>
          </p:cNvSpPr>
          <p:nvPr>
            <p:ph type="title"/>
          </p:nvPr>
        </p:nvSpPr>
        <p:spPr>
          <a:xfrm>
            <a:off x="0" y="1"/>
            <a:ext cx="12192000" cy="1690688"/>
          </a:xfrm>
          <a:solidFill>
            <a:srgbClr val="F58220"/>
          </a:solidFill>
        </p:spPr>
        <p:txBody>
          <a:bodyPr/>
          <a:lstStyle/>
          <a:p>
            <a:pPr defTabSz="540000"/>
            <a:r>
              <a:rPr lang="sl-SI" dirty="0">
                <a:solidFill>
                  <a:schemeClr val="bg1"/>
                </a:solidFill>
                <a:latin typeface="Arial" panose="020B0604020202020204" pitchFamily="34" charset="0"/>
                <a:cs typeface="Arial" panose="020B0604020202020204" pitchFamily="34" charset="0"/>
              </a:rPr>
              <a:t>	</a:t>
            </a:r>
            <a:r>
              <a:rPr lang="sl-SI" dirty="0" smtClean="0">
                <a:solidFill>
                  <a:schemeClr val="bg1"/>
                </a:solidFill>
                <a:latin typeface="Arial" panose="020B0604020202020204" pitchFamily="34" charset="0"/>
                <a:cs typeface="Arial" panose="020B0604020202020204" pitchFamily="34" charset="0"/>
              </a:rPr>
              <a:t>Možni </a:t>
            </a:r>
            <a:r>
              <a:rPr lang="sl-SI" dirty="0">
                <a:solidFill>
                  <a:schemeClr val="bg1"/>
                </a:solidFill>
                <a:latin typeface="Arial" panose="020B0604020202020204" pitchFamily="34" charset="0"/>
                <a:cs typeface="Arial" panose="020B0604020202020204" pitchFamily="34" charset="0"/>
              </a:rPr>
              <a:t>načini objavljanja</a:t>
            </a:r>
          </a:p>
        </p:txBody>
      </p:sp>
      <p:sp>
        <p:nvSpPr>
          <p:cNvPr id="3" name="Označba mesta vsebine 2">
            <a:extLst>
              <a:ext uri="{FF2B5EF4-FFF2-40B4-BE49-F238E27FC236}">
                <a16:creationId xmlns:a16="http://schemas.microsoft.com/office/drawing/2014/main" id="{D215E421-C6D2-49B0-B288-5312B04E8495}"/>
              </a:ext>
            </a:extLst>
          </p:cNvPr>
          <p:cNvSpPr>
            <a:spLocks noGrp="1"/>
          </p:cNvSpPr>
          <p:nvPr>
            <p:ph idx="1"/>
          </p:nvPr>
        </p:nvSpPr>
        <p:spPr>
          <a:xfrm>
            <a:off x="0" y="1690689"/>
            <a:ext cx="10515600" cy="5167310"/>
          </a:xfrm>
        </p:spPr>
        <p:txBody>
          <a:bodyPr>
            <a:normAutofit/>
          </a:bodyPr>
          <a:lstStyle/>
          <a:p>
            <a:endParaRPr lang="sl-SI" dirty="0"/>
          </a:p>
          <a:p>
            <a:endParaRPr lang="sl-SI" dirty="0"/>
          </a:p>
        </p:txBody>
      </p:sp>
      <p:sp>
        <p:nvSpPr>
          <p:cNvPr id="5" name="Rectangle 1">
            <a:extLst>
              <a:ext uri="{FF2B5EF4-FFF2-40B4-BE49-F238E27FC236}">
                <a16:creationId xmlns:a16="http://schemas.microsoft.com/office/drawing/2014/main" id="{742C9164-E118-4D53-A7CF-949C85DC1366}"/>
              </a:ext>
            </a:extLst>
          </p:cNvPr>
          <p:cNvSpPr>
            <a:spLocks noChangeArrowheads="1"/>
          </p:cNvSpPr>
          <p:nvPr/>
        </p:nvSpPr>
        <p:spPr bwMode="auto">
          <a:xfrm>
            <a:off x="2762250" y="23082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l-SI" altLang="sl-SI" sz="1800" b="0" i="0" u="none" strike="noStrike" cap="none" normalizeH="0" baseline="0">
                <a:ln>
                  <a:noFill/>
                </a:ln>
                <a:solidFill>
                  <a:schemeClr val="tx1"/>
                </a:solidFill>
                <a:effectLst/>
                <a:latin typeface="Arial" panose="020B0604020202020204" pitchFamily="34" charset="0"/>
              </a:rPr>
              <a:t/>
            </a:r>
            <a:br>
              <a:rPr kumimoji="0" lang="sl-SI" altLang="sl-SI" sz="1800" b="0" i="0" u="none" strike="noStrike" cap="none" normalizeH="0" baseline="0">
                <a:ln>
                  <a:noFill/>
                </a:ln>
                <a:solidFill>
                  <a:schemeClr val="tx1"/>
                </a:solidFill>
                <a:effectLst/>
                <a:latin typeface="Arial" panose="020B0604020202020204" pitchFamily="34" charset="0"/>
              </a:rPr>
            </a:br>
            <a:endParaRPr kumimoji="0" lang="sl-SI" altLang="sl-SI"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l-SI" altLang="sl-SI" sz="1800" b="0" i="0" u="none" strike="noStrike" cap="none" normalizeH="0" baseline="0">
              <a:ln>
                <a:noFill/>
              </a:ln>
              <a:solidFill>
                <a:schemeClr val="tx1"/>
              </a:solidFill>
              <a:effectLst/>
              <a:latin typeface="Arial" panose="020B0604020202020204" pitchFamily="34" charset="0"/>
            </a:endParaRPr>
          </a:p>
        </p:txBody>
      </p:sp>
      <p:graphicFrame>
        <p:nvGraphicFramePr>
          <p:cNvPr id="6" name="Tabela 5"/>
          <p:cNvGraphicFramePr>
            <a:graphicFrameLocks noGrp="1"/>
          </p:cNvGraphicFramePr>
          <p:nvPr>
            <p:extLst>
              <p:ext uri="{D42A27DB-BD31-4B8C-83A1-F6EECF244321}">
                <p14:modId xmlns:p14="http://schemas.microsoft.com/office/powerpoint/2010/main" val="3553161640"/>
              </p:ext>
            </p:extLst>
          </p:nvPr>
        </p:nvGraphicFramePr>
        <p:xfrm>
          <a:off x="228600" y="1844021"/>
          <a:ext cx="11682663" cy="5004076"/>
        </p:xfrm>
        <a:graphic>
          <a:graphicData uri="http://schemas.openxmlformats.org/drawingml/2006/table">
            <a:tbl>
              <a:tblPr firstRow="1" bandRow="1">
                <a:tableStyleId>{21E4AEA4-8DFA-4A89-87EB-49C32662AFE0}</a:tableStyleId>
              </a:tblPr>
              <a:tblGrid>
                <a:gridCol w="3894221">
                  <a:extLst>
                    <a:ext uri="{9D8B030D-6E8A-4147-A177-3AD203B41FA5}">
                      <a16:colId xmlns:a16="http://schemas.microsoft.com/office/drawing/2014/main" val="3793340371"/>
                    </a:ext>
                  </a:extLst>
                </a:gridCol>
                <a:gridCol w="3884960">
                  <a:extLst>
                    <a:ext uri="{9D8B030D-6E8A-4147-A177-3AD203B41FA5}">
                      <a16:colId xmlns:a16="http://schemas.microsoft.com/office/drawing/2014/main" val="2474659590"/>
                    </a:ext>
                  </a:extLst>
                </a:gridCol>
                <a:gridCol w="3903482">
                  <a:extLst>
                    <a:ext uri="{9D8B030D-6E8A-4147-A177-3AD203B41FA5}">
                      <a16:colId xmlns:a16="http://schemas.microsoft.com/office/drawing/2014/main" val="3259310937"/>
                    </a:ext>
                  </a:extLst>
                </a:gridCol>
              </a:tblGrid>
              <a:tr h="751148">
                <a:tc>
                  <a:txBody>
                    <a:bodyPr/>
                    <a:lstStyle/>
                    <a:p>
                      <a:pPr algn="ctr">
                        <a:lnSpc>
                          <a:spcPct val="150000"/>
                        </a:lnSpc>
                      </a:pPr>
                      <a:r>
                        <a:rPr lang="sl-SI" sz="2800" dirty="0" smtClean="0">
                          <a:solidFill>
                            <a:schemeClr val="tx1"/>
                          </a:solidFill>
                          <a:latin typeface="+mn-lt"/>
                          <a:cs typeface="Arial" panose="020B0604020202020204" pitchFamily="34" charset="0"/>
                        </a:rPr>
                        <a:t>ZLATA POT - 1</a:t>
                      </a:r>
                      <a:endParaRPr lang="en-US" sz="2800" dirty="0">
                        <a:solidFill>
                          <a:schemeClr val="tx1"/>
                        </a:solidFill>
                        <a:latin typeface="+mn-lt"/>
                        <a:cs typeface="Arial" panose="020B0604020202020204" pitchFamily="34" charset="0"/>
                      </a:endParaRPr>
                    </a:p>
                  </a:txBody>
                  <a:tcPr>
                    <a:noFill/>
                  </a:tcPr>
                </a:tc>
                <a:tc>
                  <a:txBody>
                    <a:bodyPr/>
                    <a:lstStyle/>
                    <a:p>
                      <a:pPr algn="ctr">
                        <a:lnSpc>
                          <a:spcPct val="150000"/>
                        </a:lnSpc>
                      </a:pPr>
                      <a:r>
                        <a:rPr lang="sl-SI" sz="2800" dirty="0" smtClean="0">
                          <a:solidFill>
                            <a:schemeClr val="tx1"/>
                          </a:solidFill>
                          <a:latin typeface="+mn-lt"/>
                          <a:cs typeface="Arial" panose="020B0604020202020204" pitchFamily="34" charset="0"/>
                        </a:rPr>
                        <a:t>ZLATA</a:t>
                      </a:r>
                      <a:r>
                        <a:rPr lang="sl-SI" sz="2800" baseline="0" dirty="0" smtClean="0">
                          <a:solidFill>
                            <a:schemeClr val="tx1"/>
                          </a:solidFill>
                          <a:latin typeface="+mn-lt"/>
                          <a:cs typeface="Arial" panose="020B0604020202020204" pitchFamily="34" charset="0"/>
                        </a:rPr>
                        <a:t> POT - 2</a:t>
                      </a:r>
                      <a:endParaRPr lang="en-US" sz="2800" dirty="0">
                        <a:solidFill>
                          <a:schemeClr val="tx1"/>
                        </a:solidFill>
                        <a:latin typeface="+mn-lt"/>
                        <a:cs typeface="Arial" panose="020B0604020202020204" pitchFamily="34" charset="0"/>
                      </a:endParaRPr>
                    </a:p>
                  </a:txBody>
                  <a:tcPr>
                    <a:noFill/>
                  </a:tcPr>
                </a:tc>
                <a:tc>
                  <a:txBody>
                    <a:bodyPr/>
                    <a:lstStyle/>
                    <a:p>
                      <a:pPr algn="ctr">
                        <a:lnSpc>
                          <a:spcPct val="150000"/>
                        </a:lnSpc>
                      </a:pPr>
                      <a:r>
                        <a:rPr lang="sl-SI" sz="2800" dirty="0" smtClean="0">
                          <a:solidFill>
                            <a:schemeClr val="tx1"/>
                          </a:solidFill>
                          <a:latin typeface="+mn-lt"/>
                          <a:cs typeface="Arial" panose="020B0604020202020204" pitchFamily="34" charset="0"/>
                        </a:rPr>
                        <a:t>ZELENA POT</a:t>
                      </a:r>
                      <a:endParaRPr lang="en-US" sz="2800" dirty="0">
                        <a:solidFill>
                          <a:schemeClr val="tx1"/>
                        </a:solidFill>
                        <a:latin typeface="+mn-lt"/>
                        <a:cs typeface="Arial" panose="020B0604020202020204" pitchFamily="34" charset="0"/>
                      </a:endParaRPr>
                    </a:p>
                  </a:txBody>
                  <a:tcPr>
                    <a:noFill/>
                  </a:tcPr>
                </a:tc>
                <a:extLst>
                  <a:ext uri="{0D108BD9-81ED-4DB2-BD59-A6C34878D82A}">
                    <a16:rowId xmlns:a16="http://schemas.microsoft.com/office/drawing/2014/main" val="461376353"/>
                  </a:ext>
                </a:extLst>
              </a:tr>
              <a:tr h="24194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2000" b="1" i="0" u="none" strike="noStrike" dirty="0" smtClean="0">
                          <a:solidFill>
                            <a:srgbClr val="000000"/>
                          </a:solidFill>
                          <a:effectLst/>
                          <a:latin typeface="+mn-lt"/>
                          <a:cs typeface="Arial" panose="020B0604020202020204" pitchFamily="34" charset="0"/>
                        </a:rPr>
                        <a:t>Objava v zlatih, odprto dostopnih revijah </a:t>
                      </a:r>
                      <a:r>
                        <a:rPr lang="sl-SI" sz="2000" b="0" i="0" u="none" strike="noStrike" dirty="0" smtClean="0">
                          <a:solidFill>
                            <a:srgbClr val="000000"/>
                          </a:solidFill>
                          <a:effectLst/>
                          <a:latin typeface="+mn-lt"/>
                          <a:cs typeface="Arial" panose="020B0604020202020204" pitchFamily="34" charset="0"/>
                        </a:rPr>
                        <a:t>ali objava </a:t>
                      </a:r>
                      <a:r>
                        <a:rPr lang="sl-SI" sz="2000" b="1" i="0" u="none" strike="noStrike" dirty="0" smtClean="0">
                          <a:solidFill>
                            <a:srgbClr val="000000"/>
                          </a:solidFill>
                          <a:effectLst/>
                          <a:latin typeface="+mn-lt"/>
                          <a:cs typeface="Arial" panose="020B0604020202020204" pitchFamily="34" charset="0"/>
                        </a:rPr>
                        <a:t>na platformah za odprto objavljanje</a:t>
                      </a:r>
                      <a:r>
                        <a:rPr lang="sl-SI" sz="2000" b="0" i="0" u="none" strike="noStrike" dirty="0" smtClean="0">
                          <a:solidFill>
                            <a:srgbClr val="000000"/>
                          </a:solidFill>
                          <a:effectLst/>
                          <a:latin typeface="+mn-lt"/>
                          <a:cs typeface="Arial" panose="020B0604020202020204" pitchFamily="34" charset="0"/>
                        </a:rPr>
                        <a:t>.</a:t>
                      </a:r>
                      <a:endParaRPr lang="sl-SI" sz="2000" dirty="0" smtClean="0">
                        <a:effectLst/>
                        <a:latin typeface="+mn-lt"/>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2000" b="1" i="0" u="none" strike="noStrike" dirty="0" smtClean="0">
                          <a:solidFill>
                            <a:srgbClr val="000000"/>
                          </a:solidFill>
                          <a:effectLst/>
                          <a:latin typeface="+mn-lt"/>
                          <a:cs typeface="Arial" panose="020B0604020202020204" pitchFamily="34" charset="0"/>
                        </a:rPr>
                        <a:t>Objava v odprtem dostopu v naročniških, hibridnih revijah</a:t>
                      </a:r>
                      <a:r>
                        <a:rPr lang="sl-SI" sz="2000" b="0" i="0" u="none" strike="noStrike" dirty="0" smtClean="0">
                          <a:solidFill>
                            <a:srgbClr val="000000"/>
                          </a:solidFill>
                          <a:effectLst/>
                          <a:latin typeface="+mn-lt"/>
                          <a:cs typeface="Arial" panose="020B0604020202020204" pitchFamily="34" charset="0"/>
                        </a:rPr>
                        <a:t>, kadar so le-te del preoblikovalnih dogovorov (</a:t>
                      </a:r>
                      <a:r>
                        <a:rPr lang="sl-SI" sz="2000" b="0" i="0" u="sng" strike="noStrike" dirty="0" err="1" smtClean="0">
                          <a:solidFill>
                            <a:srgbClr val="1155CC"/>
                          </a:solidFill>
                          <a:effectLst/>
                          <a:latin typeface="+mn-lt"/>
                          <a:cs typeface="Arial" panose="020B0604020202020204" pitchFamily="34" charset="0"/>
                          <a:hlinkClick r:id="rId3"/>
                        </a:rPr>
                        <a:t>Transformative</a:t>
                      </a:r>
                      <a:r>
                        <a:rPr lang="sl-SI" sz="2000" b="0" i="0" u="sng" strike="noStrike" dirty="0" smtClean="0">
                          <a:solidFill>
                            <a:srgbClr val="1155CC"/>
                          </a:solidFill>
                          <a:effectLst/>
                          <a:latin typeface="+mn-lt"/>
                          <a:cs typeface="Arial" panose="020B0604020202020204" pitchFamily="34" charset="0"/>
                          <a:hlinkClick r:id="rId3"/>
                        </a:rPr>
                        <a:t> </a:t>
                      </a:r>
                      <a:r>
                        <a:rPr lang="sl-SI" sz="2000" b="0" i="0" u="sng" strike="noStrike" dirty="0" err="1" smtClean="0">
                          <a:solidFill>
                            <a:srgbClr val="1155CC"/>
                          </a:solidFill>
                          <a:effectLst/>
                          <a:latin typeface="+mn-lt"/>
                          <a:cs typeface="Arial" panose="020B0604020202020204" pitchFamily="34" charset="0"/>
                          <a:hlinkClick r:id="rId3"/>
                        </a:rPr>
                        <a:t>Arrangements</a:t>
                      </a:r>
                      <a:r>
                        <a:rPr lang="sl-SI" sz="2000" b="0" i="0" u="sng" strike="noStrike" dirty="0" smtClean="0">
                          <a:solidFill>
                            <a:srgbClr val="1155CC"/>
                          </a:solidFill>
                          <a:effectLst/>
                          <a:latin typeface="+mn-lt"/>
                          <a:cs typeface="Arial" panose="020B0604020202020204" pitchFamily="34" charset="0"/>
                          <a:hlinkClick r:id="rId3"/>
                        </a:rPr>
                        <a:t> - TA</a:t>
                      </a:r>
                      <a:r>
                        <a:rPr lang="sl-SI" sz="2000" b="0" i="0" u="none" strike="noStrike" dirty="0" smtClean="0">
                          <a:solidFill>
                            <a:srgbClr val="000000"/>
                          </a:solidFill>
                          <a:effectLst/>
                          <a:latin typeface="+mn-lt"/>
                          <a:cs typeface="Arial" panose="020B0604020202020204" pitchFamily="34" charset="0"/>
                        </a:rPr>
                        <a:t>).</a:t>
                      </a:r>
                      <a:endParaRPr lang="sl-SI" sz="2000" dirty="0" smtClean="0">
                        <a:effectLst/>
                        <a:latin typeface="+mn-lt"/>
                        <a:cs typeface="Arial" panose="020B0604020202020204" pitchFamily="34" charset="0"/>
                      </a:endParaRPr>
                    </a:p>
                    <a:p>
                      <a:pPr algn="l"/>
                      <a:endParaRPr lang="en-US" sz="20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2000" b="1" i="0" u="none" strike="noStrike" dirty="0" smtClean="0">
                          <a:solidFill>
                            <a:srgbClr val="000000"/>
                          </a:solidFill>
                          <a:effectLst/>
                          <a:latin typeface="+mn-lt"/>
                          <a:cs typeface="Arial" panose="020B0604020202020204" pitchFamily="34" charset="0"/>
                        </a:rPr>
                        <a:t>Objava v naročniški reviji in arhiviranje avtorjevega končnega, recenziranega rokopisa </a:t>
                      </a:r>
                      <a:r>
                        <a:rPr lang="sl-SI" sz="2000" b="0" i="0" u="none" strike="noStrike" dirty="0" smtClean="0">
                          <a:solidFill>
                            <a:srgbClr val="000000"/>
                          </a:solidFill>
                          <a:effectLst/>
                          <a:latin typeface="+mn-lt"/>
                          <a:cs typeface="Arial" panose="020B0604020202020204" pitchFamily="34" charset="0"/>
                        </a:rPr>
                        <a:t>(AAM - </a:t>
                      </a:r>
                      <a:r>
                        <a:rPr lang="sl-SI" sz="2000" b="0" i="0" u="none" strike="noStrike" dirty="0" err="1" smtClean="0">
                          <a:solidFill>
                            <a:srgbClr val="000000"/>
                          </a:solidFill>
                          <a:effectLst/>
                          <a:latin typeface="+mn-lt"/>
                          <a:cs typeface="Arial" panose="020B0604020202020204" pitchFamily="34" charset="0"/>
                        </a:rPr>
                        <a:t>Author</a:t>
                      </a:r>
                      <a:r>
                        <a:rPr lang="sl-SI" sz="2000" b="0" i="0" u="none" strike="noStrike" dirty="0" smtClean="0">
                          <a:solidFill>
                            <a:srgbClr val="000000"/>
                          </a:solidFill>
                          <a:effectLst/>
                          <a:latin typeface="+mn-lt"/>
                          <a:cs typeface="Arial" panose="020B0604020202020204" pitchFamily="34" charset="0"/>
                        </a:rPr>
                        <a:t> </a:t>
                      </a:r>
                      <a:r>
                        <a:rPr lang="sl-SI" sz="2000" b="0" i="0" u="none" strike="noStrike" dirty="0" err="1" smtClean="0">
                          <a:solidFill>
                            <a:srgbClr val="000000"/>
                          </a:solidFill>
                          <a:effectLst/>
                          <a:latin typeface="+mn-lt"/>
                          <a:cs typeface="Arial" panose="020B0604020202020204" pitchFamily="34" charset="0"/>
                        </a:rPr>
                        <a:t>Accepted</a:t>
                      </a:r>
                      <a:r>
                        <a:rPr lang="sl-SI" sz="2000" b="0" i="0" u="none" strike="noStrike" dirty="0" smtClean="0">
                          <a:solidFill>
                            <a:srgbClr val="000000"/>
                          </a:solidFill>
                          <a:effectLst/>
                          <a:latin typeface="+mn-lt"/>
                          <a:cs typeface="Arial" panose="020B0604020202020204" pitchFamily="34" charset="0"/>
                        </a:rPr>
                        <a:t> </a:t>
                      </a:r>
                      <a:r>
                        <a:rPr lang="sl-SI" sz="2000" b="0" i="0" u="none" strike="noStrike" dirty="0" err="1" smtClean="0">
                          <a:solidFill>
                            <a:srgbClr val="000000"/>
                          </a:solidFill>
                          <a:effectLst/>
                          <a:latin typeface="+mn-lt"/>
                          <a:cs typeface="Arial" panose="020B0604020202020204" pitchFamily="34" charset="0"/>
                        </a:rPr>
                        <a:t>Manuscript</a:t>
                      </a:r>
                      <a:r>
                        <a:rPr lang="sl-SI" sz="2000" b="0" i="0" u="none" strike="noStrike" dirty="0" smtClean="0">
                          <a:solidFill>
                            <a:srgbClr val="000000"/>
                          </a:solidFill>
                          <a:effectLst/>
                          <a:latin typeface="+mn-lt"/>
                          <a:cs typeface="Arial" panose="020B0604020202020204" pitchFamily="34" charset="0"/>
                        </a:rPr>
                        <a:t>) pod licenco </a:t>
                      </a:r>
                      <a:r>
                        <a:rPr lang="sl-SI" sz="2000" b="0" i="0" u="none" strike="noStrike" dirty="0" err="1" smtClean="0">
                          <a:solidFill>
                            <a:srgbClr val="000000"/>
                          </a:solidFill>
                          <a:effectLst/>
                          <a:latin typeface="+mn-lt"/>
                          <a:cs typeface="Arial" panose="020B0604020202020204" pitchFamily="34" charset="0"/>
                        </a:rPr>
                        <a:t>Creative</a:t>
                      </a:r>
                      <a:r>
                        <a:rPr lang="sl-SI" sz="2000" b="0" i="0" u="none" strike="noStrike" dirty="0" smtClean="0">
                          <a:solidFill>
                            <a:srgbClr val="000000"/>
                          </a:solidFill>
                          <a:effectLst/>
                          <a:latin typeface="+mn-lt"/>
                          <a:cs typeface="Arial" panose="020B0604020202020204" pitchFamily="34" charset="0"/>
                        </a:rPr>
                        <a:t> </a:t>
                      </a:r>
                      <a:r>
                        <a:rPr lang="sl-SI" sz="2000" b="0" i="0" u="none" strike="noStrike" dirty="0" err="1" smtClean="0">
                          <a:solidFill>
                            <a:srgbClr val="000000"/>
                          </a:solidFill>
                          <a:effectLst/>
                          <a:latin typeface="+mn-lt"/>
                          <a:cs typeface="Arial" panose="020B0604020202020204" pitchFamily="34" charset="0"/>
                        </a:rPr>
                        <a:t>Commons</a:t>
                      </a:r>
                      <a:r>
                        <a:rPr lang="sl-SI" sz="2000" b="0" i="0" u="none" strike="noStrike" dirty="0" smtClean="0">
                          <a:solidFill>
                            <a:srgbClr val="000000"/>
                          </a:solidFill>
                          <a:effectLst/>
                          <a:latin typeface="+mn-lt"/>
                          <a:cs typeface="Arial" panose="020B0604020202020204" pitchFamily="34" charset="0"/>
                        </a:rPr>
                        <a:t> priznanje avtorstva (CC BY 4.0) in brez časovne zapore dostopa (embarga) v </a:t>
                      </a:r>
                      <a:r>
                        <a:rPr lang="sl-SI" sz="2000" b="0" i="0" u="none" strike="noStrike" dirty="0" err="1" smtClean="0">
                          <a:solidFill>
                            <a:srgbClr val="000000"/>
                          </a:solidFill>
                          <a:effectLst/>
                          <a:latin typeface="+mn-lt"/>
                          <a:cs typeface="Arial" panose="020B0604020202020204" pitchFamily="34" charset="0"/>
                        </a:rPr>
                        <a:t>repozitorij</a:t>
                      </a:r>
                      <a:r>
                        <a:rPr lang="sl-SI" sz="2000" b="0" i="0" u="none" strike="noStrike" dirty="0" smtClean="0">
                          <a:solidFill>
                            <a:srgbClr val="000000"/>
                          </a:solidFill>
                          <a:effectLst/>
                          <a:latin typeface="+mn-lt"/>
                          <a:cs typeface="Arial" panose="020B0604020202020204" pitchFamily="34" charset="0"/>
                        </a:rPr>
                        <a:t>. </a:t>
                      </a:r>
                      <a:endParaRPr lang="sl-SI" sz="2000" dirty="0" smtClean="0">
                        <a:effectLst/>
                        <a:latin typeface="+mn-lt"/>
                        <a:cs typeface="Arial" panose="020B0604020202020204" pitchFamily="34" charset="0"/>
                      </a:endParaRPr>
                    </a:p>
                  </a:txBody>
                  <a:tcPr/>
                </a:tc>
                <a:extLst>
                  <a:ext uri="{0D108BD9-81ED-4DB2-BD59-A6C34878D82A}">
                    <a16:rowId xmlns:a16="http://schemas.microsoft.com/office/drawing/2014/main" val="3809490993"/>
                  </a:ext>
                </a:extLst>
              </a:tr>
              <a:tr h="17230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l-PL" sz="2000" b="0" i="0" u="none" strike="noStrike" dirty="0" smtClean="0">
                        <a:solidFill>
                          <a:srgbClr val="000000"/>
                        </a:solidFill>
                        <a:effectLst/>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l-PL" sz="2000" b="0" i="0" u="none" strike="noStrike" dirty="0" smtClean="0">
                          <a:solidFill>
                            <a:srgbClr val="000000"/>
                          </a:solidFill>
                          <a:effectLst/>
                          <a:latin typeface="+mn-lt"/>
                          <a:cs typeface="Arial" panose="020B0604020202020204" pitchFamily="34" charset="0"/>
                        </a:rPr>
                        <a:t>Članice kOAlicije S </a:t>
                      </a:r>
                      <a:r>
                        <a:rPr lang="pl-PL" sz="2000" b="1" i="0" u="none" strike="noStrike" dirty="0" smtClean="0">
                          <a:solidFill>
                            <a:srgbClr val="000000"/>
                          </a:solidFill>
                          <a:effectLst/>
                          <a:latin typeface="+mn-lt"/>
                          <a:cs typeface="Arial" panose="020B0604020202020204" pitchFamily="34" charset="0"/>
                        </a:rPr>
                        <a:t>bodo financirale </a:t>
                      </a:r>
                      <a:r>
                        <a:rPr lang="pl-PL" sz="2000" b="0" i="0" u="none" strike="noStrike" dirty="0" smtClean="0">
                          <a:solidFill>
                            <a:srgbClr val="000000"/>
                          </a:solidFill>
                          <a:effectLst/>
                          <a:latin typeface="+mn-lt"/>
                          <a:cs typeface="Arial" panose="020B0604020202020204" pitchFamily="34" charset="0"/>
                        </a:rPr>
                        <a:t>stroške tovrstnih</a:t>
                      </a:r>
                      <a:r>
                        <a:rPr lang="pl-PL" sz="2000" b="0" i="0" u="none" strike="noStrike" baseline="0" dirty="0" smtClean="0">
                          <a:solidFill>
                            <a:srgbClr val="000000"/>
                          </a:solidFill>
                          <a:effectLst/>
                          <a:latin typeface="+mn-lt"/>
                          <a:cs typeface="Arial" panose="020B0604020202020204" pitchFamily="34" charset="0"/>
                        </a:rPr>
                        <a:t> </a:t>
                      </a:r>
                      <a:r>
                        <a:rPr lang="pl-PL" sz="2000" b="0" i="0" u="none" strike="noStrike" dirty="0" smtClean="0">
                          <a:solidFill>
                            <a:srgbClr val="000000"/>
                          </a:solidFill>
                          <a:effectLst/>
                          <a:latin typeface="+mn-lt"/>
                          <a:cs typeface="Arial" panose="020B0604020202020204" pitchFamily="34" charset="0"/>
                        </a:rPr>
                        <a:t>objav.</a:t>
                      </a:r>
                      <a:endParaRPr lang="pl-PL" sz="2000" dirty="0" smtClean="0">
                        <a:effectLst/>
                        <a:latin typeface="+mn-lt"/>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l-SI" sz="2000" b="0" i="0" u="none" strike="noStrike" dirty="0" smtClean="0">
                        <a:solidFill>
                          <a:srgbClr val="000000"/>
                        </a:solidFill>
                        <a:effectLst/>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2000" b="0" i="0" u="none" strike="noStrike" dirty="0" smtClean="0">
                          <a:solidFill>
                            <a:srgbClr val="000000"/>
                          </a:solidFill>
                          <a:effectLst/>
                          <a:latin typeface="+mn-lt"/>
                          <a:cs typeface="Arial" panose="020B0604020202020204" pitchFamily="34" charset="0"/>
                        </a:rPr>
                        <a:t>Članice </a:t>
                      </a:r>
                      <a:r>
                        <a:rPr lang="sl-SI" sz="2000" b="0" i="0" u="none" strike="noStrike" dirty="0" err="1" smtClean="0">
                          <a:solidFill>
                            <a:srgbClr val="000000"/>
                          </a:solidFill>
                          <a:effectLst/>
                          <a:latin typeface="+mn-lt"/>
                          <a:cs typeface="Arial" panose="020B0604020202020204" pitchFamily="34" charset="0"/>
                        </a:rPr>
                        <a:t>kOAlicije</a:t>
                      </a:r>
                      <a:r>
                        <a:rPr lang="sl-SI" sz="2000" b="0" i="0" u="none" strike="noStrike" dirty="0" smtClean="0">
                          <a:solidFill>
                            <a:srgbClr val="000000"/>
                          </a:solidFill>
                          <a:effectLst/>
                          <a:latin typeface="+mn-lt"/>
                          <a:cs typeface="Arial" panose="020B0604020202020204" pitchFamily="34" charset="0"/>
                        </a:rPr>
                        <a:t> S </a:t>
                      </a:r>
                      <a:r>
                        <a:rPr lang="sl-SI" sz="2000" b="1" i="0" u="none" strike="noStrike" dirty="0" smtClean="0">
                          <a:solidFill>
                            <a:srgbClr val="000000"/>
                          </a:solidFill>
                          <a:effectLst/>
                          <a:latin typeface="+mn-lt"/>
                          <a:cs typeface="Arial" panose="020B0604020202020204" pitchFamily="34" charset="0"/>
                        </a:rPr>
                        <a:t>nudijo podporo </a:t>
                      </a:r>
                      <a:r>
                        <a:rPr lang="sl-SI" sz="2000" b="0" i="0" u="none" strike="noStrike" dirty="0" smtClean="0">
                          <a:solidFill>
                            <a:srgbClr val="000000"/>
                          </a:solidFill>
                          <a:effectLst/>
                          <a:latin typeface="+mn-lt"/>
                          <a:cs typeface="Arial" panose="020B0604020202020204" pitchFamily="34" charset="0"/>
                        </a:rPr>
                        <a:t>s sofinanciranjem preoblikovalnih pogodb ali plačilom objav v preoblikovalnih revijah.</a:t>
                      </a:r>
                      <a:endParaRPr lang="sl-SI" sz="2000" dirty="0" smtClean="0">
                        <a:effectLst/>
                        <a:latin typeface="+mn-lt"/>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l-SI" sz="2000" b="0" i="0" u="none" strike="noStrike" dirty="0" smtClean="0">
                        <a:solidFill>
                          <a:srgbClr val="000000"/>
                        </a:solidFill>
                        <a:effectLst/>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2000" b="0" i="0" u="none" strike="noStrike" dirty="0" smtClean="0">
                          <a:solidFill>
                            <a:srgbClr val="000000"/>
                          </a:solidFill>
                          <a:effectLst/>
                          <a:latin typeface="+mn-lt"/>
                          <a:cs typeface="Arial" panose="020B0604020202020204" pitchFamily="34" charset="0"/>
                        </a:rPr>
                        <a:t>Članice </a:t>
                      </a:r>
                      <a:r>
                        <a:rPr lang="sl-SI" sz="2000" b="0" i="0" u="none" strike="noStrike" dirty="0" err="1" smtClean="0">
                          <a:solidFill>
                            <a:srgbClr val="000000"/>
                          </a:solidFill>
                          <a:effectLst/>
                          <a:latin typeface="+mn-lt"/>
                          <a:cs typeface="Arial" panose="020B0604020202020204" pitchFamily="34" charset="0"/>
                        </a:rPr>
                        <a:t>kOAlicije</a:t>
                      </a:r>
                      <a:r>
                        <a:rPr lang="sl-SI" sz="2000" b="0" i="0" u="none" strike="noStrike" dirty="0" smtClean="0">
                          <a:solidFill>
                            <a:srgbClr val="000000"/>
                          </a:solidFill>
                          <a:effectLst/>
                          <a:latin typeface="+mn-lt"/>
                          <a:cs typeface="Arial" panose="020B0604020202020204" pitchFamily="34" charset="0"/>
                        </a:rPr>
                        <a:t> S omogočajo uporabo strategije ohranjanja avtorskih pravic in </a:t>
                      </a:r>
                      <a:r>
                        <a:rPr lang="sl-SI" sz="2000" b="1" i="0" u="none" strike="noStrike" dirty="0" smtClean="0">
                          <a:solidFill>
                            <a:srgbClr val="000000"/>
                          </a:solidFill>
                          <a:effectLst/>
                          <a:latin typeface="+mn-lt"/>
                          <a:cs typeface="Arial" panose="020B0604020202020204" pitchFamily="34" charset="0"/>
                        </a:rPr>
                        <a:t>ne bodo podpirale objav v hibridnih revijah.</a:t>
                      </a:r>
                      <a:endParaRPr lang="sl-SI" sz="2000" b="1" dirty="0" smtClean="0">
                        <a:effectLst/>
                        <a:latin typeface="+mn-lt"/>
                        <a:cs typeface="Arial" panose="020B0604020202020204" pitchFamily="34" charset="0"/>
                      </a:endParaRPr>
                    </a:p>
                  </a:txBody>
                  <a:tcPr/>
                </a:tc>
                <a:extLst>
                  <a:ext uri="{0D108BD9-81ED-4DB2-BD59-A6C34878D82A}">
                    <a16:rowId xmlns:a16="http://schemas.microsoft.com/office/drawing/2014/main" val="2041838698"/>
                  </a:ext>
                </a:extLst>
              </a:tr>
            </a:tbl>
          </a:graphicData>
        </a:graphic>
      </p:graphicFrame>
    </p:spTree>
    <p:extLst>
      <p:ext uri="{BB962C8B-B14F-4D97-AF65-F5344CB8AC3E}">
        <p14:creationId xmlns:p14="http://schemas.microsoft.com/office/powerpoint/2010/main" val="25440474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FA06421-41DB-4FA4-A5F5-8AD0A0ED1883}"/>
              </a:ext>
            </a:extLst>
          </p:cNvPr>
          <p:cNvSpPr>
            <a:spLocks noGrp="1"/>
          </p:cNvSpPr>
          <p:nvPr>
            <p:ph type="title"/>
          </p:nvPr>
        </p:nvSpPr>
        <p:spPr>
          <a:xfrm>
            <a:off x="0" y="1"/>
            <a:ext cx="12192000" cy="1690688"/>
          </a:xfrm>
          <a:solidFill>
            <a:srgbClr val="F58220"/>
          </a:solidFill>
        </p:spPr>
        <p:txBody>
          <a:bodyPr/>
          <a:lstStyle/>
          <a:p>
            <a:pPr defTabSz="540000"/>
            <a:r>
              <a:rPr lang="sl-SI" dirty="0" smtClean="0">
                <a:solidFill>
                  <a:schemeClr val="bg1"/>
                </a:solidFill>
                <a:latin typeface="Arial" panose="020B0604020202020204" pitchFamily="34" charset="0"/>
                <a:cs typeface="Arial" panose="020B0604020202020204" pitchFamily="34" charset="0"/>
              </a:rPr>
              <a:t>	Odprto dostopne revije in platforme za </a:t>
            </a:r>
            <a:br>
              <a:rPr lang="sl-SI" dirty="0" smtClean="0">
                <a:solidFill>
                  <a:schemeClr val="bg1"/>
                </a:solidFill>
                <a:latin typeface="Arial" panose="020B0604020202020204" pitchFamily="34" charset="0"/>
                <a:cs typeface="Arial" panose="020B0604020202020204" pitchFamily="34" charset="0"/>
              </a:rPr>
            </a:br>
            <a:r>
              <a:rPr lang="sl-SI" dirty="0" smtClean="0">
                <a:solidFill>
                  <a:schemeClr val="bg1"/>
                </a:solidFill>
                <a:latin typeface="Arial" panose="020B0604020202020204" pitchFamily="34" charset="0"/>
                <a:cs typeface="Arial" panose="020B0604020202020204" pitchFamily="34" charset="0"/>
              </a:rPr>
              <a:t>	odprto objavljanje</a:t>
            </a:r>
            <a:endParaRPr lang="sl-SI" dirty="0">
              <a:solidFill>
                <a:schemeClr val="bg1"/>
              </a:solidFill>
              <a:latin typeface="Arial" panose="020B0604020202020204" pitchFamily="34" charset="0"/>
              <a:cs typeface="Arial" panose="020B0604020202020204" pitchFamily="34" charset="0"/>
            </a:endParaRPr>
          </a:p>
        </p:txBody>
      </p:sp>
      <p:sp>
        <p:nvSpPr>
          <p:cNvPr id="3" name="Označba mesta vsebine 2">
            <a:extLst>
              <a:ext uri="{FF2B5EF4-FFF2-40B4-BE49-F238E27FC236}">
                <a16:creationId xmlns:a16="http://schemas.microsoft.com/office/drawing/2014/main" id="{D215E421-C6D2-49B0-B288-5312B04E8495}"/>
              </a:ext>
            </a:extLst>
          </p:cNvPr>
          <p:cNvSpPr>
            <a:spLocks noGrp="1"/>
          </p:cNvSpPr>
          <p:nvPr>
            <p:ph idx="1"/>
          </p:nvPr>
        </p:nvSpPr>
        <p:spPr>
          <a:xfrm>
            <a:off x="228601" y="1690690"/>
            <a:ext cx="10382956" cy="5167310"/>
          </a:xfrm>
        </p:spPr>
        <p:txBody>
          <a:bodyPr>
            <a:normAutofit lnSpcReduction="10000"/>
          </a:bodyPr>
          <a:lstStyle/>
          <a:p>
            <a:pPr marL="0" indent="0">
              <a:buNone/>
            </a:pPr>
            <a:r>
              <a:rPr lang="sl-SI" dirty="0" smtClean="0">
                <a:cs typeface="Arial" panose="020B0604020202020204" pitchFamily="34" charset="0"/>
              </a:rPr>
              <a:t>7. načelo: smernice za izvajanje Načrta S se trenutno nanašajo na objave v znanstvenih revijah!</a:t>
            </a:r>
          </a:p>
          <a:p>
            <a:pPr marL="0" indent="0">
              <a:buNone/>
            </a:pPr>
            <a:endParaRPr lang="sl-SI" dirty="0" smtClean="0">
              <a:cs typeface="Arial" panose="020B0604020202020204" pitchFamily="34" charset="0"/>
            </a:endParaRPr>
          </a:p>
          <a:p>
            <a:pPr marL="0" indent="0">
              <a:buNone/>
            </a:pPr>
            <a:r>
              <a:rPr lang="en-SI" dirty="0" smtClean="0">
                <a:cs typeface="Arial" panose="020B0604020202020204" pitchFamily="34" charset="0"/>
                <a:sym typeface="Wingdings" panose="05000000000000000000" pitchFamily="2" charset="2"/>
              </a:rPr>
              <a:t></a:t>
            </a:r>
            <a:r>
              <a:rPr lang="sl-SI" dirty="0" smtClean="0">
                <a:cs typeface="Arial" panose="020B0604020202020204" pitchFamily="34" charset="0"/>
                <a:sym typeface="Wingdings" panose="05000000000000000000" pitchFamily="2" charset="2"/>
              </a:rPr>
              <a:t>ZLATA POT 1:</a:t>
            </a:r>
            <a:endParaRPr lang="sl-SI" dirty="0">
              <a:cs typeface="Arial" panose="020B0604020202020204" pitchFamily="34" charset="0"/>
            </a:endParaRPr>
          </a:p>
          <a:p>
            <a:r>
              <a:rPr lang="sl-SI" dirty="0" smtClean="0">
                <a:cs typeface="Arial" panose="020B0604020202020204" pitchFamily="34" charset="0"/>
              </a:rPr>
              <a:t>Objave v odprto dostopnih, „zlatih“ revijah, ki izpolnjujejo kriterije za kakovostne znanstvene revije, kot so na primer revije, indeksirane v </a:t>
            </a:r>
            <a:r>
              <a:rPr lang="en-US" dirty="0" smtClean="0">
                <a:cs typeface="Arial" panose="020B0604020202020204" pitchFamily="34" charset="0"/>
                <a:hlinkClick r:id="rId3"/>
              </a:rPr>
              <a:t>Directory of Open Access Journals (DOAJ)</a:t>
            </a:r>
            <a:r>
              <a:rPr lang="sl-SI" dirty="0" smtClean="0">
                <a:cs typeface="Arial" panose="020B0604020202020204" pitchFamily="34" charset="0"/>
              </a:rPr>
              <a:t>.</a:t>
            </a:r>
          </a:p>
          <a:p>
            <a:r>
              <a:rPr lang="sl-SI" dirty="0" smtClean="0">
                <a:cs typeface="Arial" panose="020B0604020202020204" pitchFamily="34" charset="0"/>
              </a:rPr>
              <a:t>Podpora različnim poslovnim modelom!</a:t>
            </a:r>
          </a:p>
          <a:p>
            <a:endParaRPr lang="sl-SI" dirty="0">
              <a:cs typeface="Arial" panose="020B0604020202020204" pitchFamily="34" charset="0"/>
            </a:endParaRPr>
          </a:p>
          <a:p>
            <a:pPr>
              <a:spcBef>
                <a:spcPts val="0"/>
              </a:spcBef>
            </a:pPr>
            <a:r>
              <a:rPr lang="sl-SI" dirty="0" smtClean="0">
                <a:cs typeface="Arial" panose="020B0604020202020204" pitchFamily="34" charset="0"/>
              </a:rPr>
              <a:t>Objave na platformah za odprto objavljanje, ki izpolnjujejo zahteve Načrta S, na primer novoustanovljena platforma Evropske komisije </a:t>
            </a:r>
          </a:p>
          <a:p>
            <a:pPr marL="0" indent="0">
              <a:spcBef>
                <a:spcPts val="0"/>
              </a:spcBef>
              <a:buNone/>
            </a:pPr>
            <a:r>
              <a:rPr lang="sl-SI" dirty="0" smtClean="0">
                <a:cs typeface="Arial" panose="020B0604020202020204" pitchFamily="34" charset="0"/>
              </a:rPr>
              <a:t>   </a:t>
            </a:r>
            <a:r>
              <a:rPr lang="sl-SI" dirty="0" smtClean="0">
                <a:cs typeface="Arial" panose="020B0604020202020204" pitchFamily="34" charset="0"/>
                <a:hlinkClick r:id="rId4"/>
              </a:rPr>
              <a:t>Open </a:t>
            </a:r>
            <a:r>
              <a:rPr lang="sl-SI" dirty="0" err="1" smtClean="0">
                <a:cs typeface="Arial" panose="020B0604020202020204" pitchFamily="34" charset="0"/>
                <a:hlinkClick r:id="rId4"/>
              </a:rPr>
              <a:t>Research</a:t>
            </a:r>
            <a:r>
              <a:rPr lang="sl-SI" dirty="0" smtClean="0">
                <a:cs typeface="Arial" panose="020B0604020202020204" pitchFamily="34" charset="0"/>
                <a:hlinkClick r:id="rId4"/>
              </a:rPr>
              <a:t> </a:t>
            </a:r>
            <a:r>
              <a:rPr lang="sl-SI" dirty="0" err="1" smtClean="0">
                <a:cs typeface="Arial" panose="020B0604020202020204" pitchFamily="34" charset="0"/>
                <a:hlinkClick r:id="rId4"/>
              </a:rPr>
              <a:t>Europe</a:t>
            </a:r>
            <a:r>
              <a:rPr lang="sl-SI" dirty="0" smtClean="0">
                <a:cs typeface="Arial" panose="020B0604020202020204" pitchFamily="34" charset="0"/>
                <a:hlinkClick r:id="rId4"/>
              </a:rPr>
              <a:t> (ORE)</a:t>
            </a:r>
            <a:r>
              <a:rPr lang="sl-SI" dirty="0" smtClean="0">
                <a:cs typeface="Arial" panose="020B0604020202020204" pitchFamily="34" charset="0"/>
              </a:rPr>
              <a:t>.</a:t>
            </a:r>
            <a:endParaRPr lang="sl-SI" dirty="0">
              <a:cs typeface="Arial" panose="020B0604020202020204" pitchFamily="34" charset="0"/>
            </a:endParaRPr>
          </a:p>
        </p:txBody>
      </p:sp>
    </p:spTree>
    <p:extLst>
      <p:ext uri="{BB962C8B-B14F-4D97-AF65-F5344CB8AC3E}">
        <p14:creationId xmlns:p14="http://schemas.microsoft.com/office/powerpoint/2010/main" val="6425034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2031</TotalTime>
  <Words>2185</Words>
  <Application>Microsoft Office PowerPoint</Application>
  <PresentationFormat>Širokozaslonsko</PresentationFormat>
  <Paragraphs>186</Paragraphs>
  <Slides>26</Slides>
  <Notes>26</Notes>
  <HiddenSlides>0</HiddenSlides>
  <MMClips>0</MMClips>
  <ScaleCrop>false</ScaleCrop>
  <HeadingPairs>
    <vt:vector size="6" baseType="variant">
      <vt:variant>
        <vt:lpstr>Uporabljene pisave</vt:lpstr>
      </vt:variant>
      <vt:variant>
        <vt:i4>5</vt:i4>
      </vt:variant>
      <vt:variant>
        <vt:lpstr>Tema</vt:lpstr>
      </vt:variant>
      <vt:variant>
        <vt:i4>1</vt:i4>
      </vt:variant>
      <vt:variant>
        <vt:lpstr>Naslovi diapozitivov</vt:lpstr>
      </vt:variant>
      <vt:variant>
        <vt:i4>26</vt:i4>
      </vt:variant>
    </vt:vector>
  </HeadingPairs>
  <TitlesOfParts>
    <vt:vector size="32" baseType="lpstr">
      <vt:lpstr>Arial</vt:lpstr>
      <vt:lpstr>Calibri</vt:lpstr>
      <vt:lpstr>Calibri Light</vt:lpstr>
      <vt:lpstr>Times New Roman</vt:lpstr>
      <vt:lpstr>Wingdings</vt:lpstr>
      <vt:lpstr>Officeova tema</vt:lpstr>
      <vt:lpstr>PowerPointova predstavitev</vt:lpstr>
      <vt:lpstr> Vsebina predstavitve</vt:lpstr>
      <vt:lpstr> kOAlicija S</vt:lpstr>
      <vt:lpstr> Članice kOAlicije S</vt:lpstr>
      <vt:lpstr> Temeljni cilj kOAlicije S</vt:lpstr>
      <vt:lpstr> Načela Načrta S</vt:lpstr>
      <vt:lpstr> Načela Načrta S (nadaljevanje)</vt:lpstr>
      <vt:lpstr> Možni načini objavljanja</vt:lpstr>
      <vt:lpstr> Odprto dostopne revije in platforme za   odprto objavljanje</vt:lpstr>
      <vt:lpstr> Preoblikovalni dogovori   (Transformative Arrangements)</vt:lpstr>
      <vt:lpstr> Preoblikovalne revije   (Transformative Journals)</vt:lpstr>
      <vt:lpstr> Preoblikovalne pogodbe   (Transformative Agreements)</vt:lpstr>
      <vt:lpstr> Strategija ohranjanja avtorskih pravic –   Rights Retention Strategy (RRS) -1</vt:lpstr>
      <vt:lpstr> Strategija ohranjanja avtorskih pravic –   Rights Retention Strategy (RRS) - 2</vt:lpstr>
      <vt:lpstr>PowerPointova predstavitev</vt:lpstr>
      <vt:lpstr> Strategija ohranjanja avtorskih pravic –  Rights Retention Strategy (RRS) - 3</vt:lpstr>
      <vt:lpstr> Izvajanje načel Načrta S</vt:lpstr>
      <vt:lpstr>PowerPointova predstavitev</vt:lpstr>
      <vt:lpstr> Journal Checker Tool (JCT)</vt:lpstr>
      <vt:lpstr>PowerPointova predstavitev</vt:lpstr>
      <vt:lpstr>PowerPointova predstavitev</vt:lpstr>
      <vt:lpstr>PowerPointova predstavitev</vt:lpstr>
      <vt:lpstr> Tehnične smernice in druge zahteve za  objavljanje v skladu z Načrtom S</vt:lpstr>
      <vt:lpstr> Transparentnost cen in storitev</vt:lpstr>
      <vt:lpstr> Načrt S in slovensko okolje </vt:lpstr>
      <vt:lpstr> Novice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Pušnik, Miro</dc:creator>
  <cp:lastModifiedBy>Vihar, Maja</cp:lastModifiedBy>
  <cp:revision>121</cp:revision>
  <dcterms:created xsi:type="dcterms:W3CDTF">2021-02-18T07:54:09Z</dcterms:created>
  <dcterms:modified xsi:type="dcterms:W3CDTF">2021-03-05T07:50:45Z</dcterms:modified>
</cp:coreProperties>
</file>