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07" r:id="rId3"/>
    <p:sldId id="259" r:id="rId4"/>
    <p:sldId id="271" r:id="rId5"/>
    <p:sldId id="261" r:id="rId6"/>
    <p:sldId id="272" r:id="rId7"/>
    <p:sldId id="273" r:id="rId8"/>
    <p:sldId id="281" r:id="rId9"/>
    <p:sldId id="260" r:id="rId10"/>
    <p:sldId id="275" r:id="rId11"/>
    <p:sldId id="262" r:id="rId12"/>
    <p:sldId id="277" r:id="rId13"/>
    <p:sldId id="278" r:id="rId14"/>
    <p:sldId id="263" r:id="rId15"/>
    <p:sldId id="279" r:id="rId16"/>
    <p:sldId id="280" r:id="rId17"/>
    <p:sldId id="265" r:id="rId18"/>
    <p:sldId id="264" r:id="rId19"/>
    <p:sldId id="282" r:id="rId20"/>
    <p:sldId id="266" r:id="rId21"/>
    <p:sldId id="283" r:id="rId22"/>
    <p:sldId id="284" r:id="rId23"/>
    <p:sldId id="285" r:id="rId24"/>
    <p:sldId id="286" r:id="rId25"/>
    <p:sldId id="287" r:id="rId26"/>
    <p:sldId id="299" r:id="rId27"/>
    <p:sldId id="288" r:id="rId28"/>
    <p:sldId id="291" r:id="rId29"/>
    <p:sldId id="294" r:id="rId30"/>
    <p:sldId id="293" r:id="rId31"/>
    <p:sldId id="300" r:id="rId32"/>
    <p:sldId id="292" r:id="rId33"/>
    <p:sldId id="289" r:id="rId34"/>
    <p:sldId id="301" r:id="rId35"/>
    <p:sldId id="302" r:id="rId36"/>
    <p:sldId id="290" r:id="rId37"/>
    <p:sldId id="297" r:id="rId38"/>
    <p:sldId id="303" r:id="rId39"/>
    <p:sldId id="304" r:id="rId40"/>
    <p:sldId id="269" r:id="rId41"/>
    <p:sldId id="268" r:id="rId42"/>
    <p:sldId id="305" r:id="rId43"/>
    <p:sldId id="298" r:id="rId44"/>
    <p:sldId id="296" r:id="rId45"/>
    <p:sldId id="306" r:id="rId46"/>
    <p:sldId id="257" r:id="rId4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9651D-3665-D395-3608-1187E2D63EB5}" v="18" dt="2024-10-16T09:08:06.499"/>
    <p1510:client id="{44689508-62E4-6182-2250-DECAA2E2E882}" v="12" dt="2024-10-16T09:38:34.565"/>
    <p1510:client id="{4E6542C6-9C3E-06E1-FA71-D832CC39615A}" v="1" dt="2024-10-17T09:50:54.034"/>
    <p1510:client id="{55B4E45D-C7A4-491C-9814-57F24EE8F7F7}" v="341" dt="2024-10-15T20:32:52.364"/>
    <p1510:client id="{73768FB5-1236-454F-AAA2-03B0016CB116}" v="1" dt="2024-10-16T05:05:44.951"/>
    <p1510:client id="{AFE33A8F-0896-FCBB-ED51-E404CA156453}" v="7" dt="2024-10-16T09:45:21.597"/>
    <p1510:client id="{FCC65DF1-C0F2-2037-45B8-1243AA8CB8E8}" v="4" dt="2024-10-16T09:34:12.971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ematski slog 1 – poudarek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2452" autoAdjust="0"/>
  </p:normalViewPr>
  <p:slideViewPr>
    <p:cSldViewPr snapToGrid="0">
      <p:cViewPr varScale="1">
        <p:scale>
          <a:sx n="102" d="100"/>
          <a:sy n="102" d="100"/>
        </p:scale>
        <p:origin x="1219" y="72"/>
      </p:cViewPr>
      <p:guideLst/>
    </p:cSldViewPr>
  </p:slideViewPr>
  <p:outlineViewPr>
    <p:cViewPr>
      <p:scale>
        <a:sx n="33" d="100"/>
        <a:sy n="33" d="100"/>
      </p:scale>
      <p:origin x="0" y="-23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03ABF-0CE8-4FFC-838B-920B8BB93437}" type="datetimeFigureOut">
              <a:rPr lang="sl-SI" smtClean="0"/>
              <a:t>21. 01. 2025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1D68C-3B57-47C6-9CFC-5F02E683F13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321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D68C-3B57-47C6-9CFC-5F02E683F13F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7887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D68C-3B57-47C6-9CFC-5F02E683F13F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6694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specification – </a:t>
            </a:r>
            <a:r>
              <a:rPr lang="en-US" dirty="0" err="1"/>
              <a:t>specifikacije</a:t>
            </a:r>
            <a:r>
              <a:rPr lang="en-US" dirty="0"/>
              <a:t> </a:t>
            </a:r>
            <a:r>
              <a:rPr lang="en-US" dirty="0" err="1"/>
              <a:t>podatkovnih</a:t>
            </a:r>
            <a:r>
              <a:rPr lang="en-US" dirty="0"/>
              <a:t> </a:t>
            </a:r>
            <a:r>
              <a:rPr lang="en-US" dirty="0" err="1"/>
              <a:t>modelov</a:t>
            </a:r>
            <a:r>
              <a:rPr lang="en-US" dirty="0"/>
              <a:t>, </a:t>
            </a:r>
            <a:r>
              <a:rPr lang="en-US" dirty="0" err="1"/>
              <a:t>geslovnikov</a:t>
            </a:r>
            <a:r>
              <a:rPr lang="en-US" dirty="0"/>
              <a:t>, </a:t>
            </a:r>
            <a:endParaRPr lang="en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01D68C-3B57-47C6-9CFC-5F02E683F13F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170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543818" y="339529"/>
            <a:ext cx="9144000" cy="2054931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6600"/>
            </a:lvl1pPr>
          </a:lstStyle>
          <a:p>
            <a:pPr lvl="0"/>
            <a:r>
              <a:rPr lang="sl-SI"/>
              <a:t>Naslov predavanja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543818" y="2580909"/>
            <a:ext cx="6541137" cy="946880"/>
          </a:xfrm>
        </p:spPr>
        <p:txBody>
          <a:bodyPr anchor="t" anchorCtr="0">
            <a:normAutofit/>
          </a:bodyPr>
          <a:lstStyle>
            <a:lvl1pPr marL="0" indent="0" algn="l" defTabSz="914400" rtl="0" eaLnBrk="1" latinLnBrk="0" hangingPunct="1">
              <a:buNone/>
              <a:defRPr lang="sl-SI" sz="28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Podnaslov predavanja</a:t>
            </a:r>
          </a:p>
        </p:txBody>
      </p:sp>
      <p:pic>
        <p:nvPicPr>
          <p:cNvPr id="7" name="Picture 6" descr="A grey and black sign with a person in a circle&#10;&#10;Description automatically generated">
            <a:extLst>
              <a:ext uri="{FF2B5EF4-FFF2-40B4-BE49-F238E27FC236}">
                <a16:creationId xmlns:a16="http://schemas.microsoft.com/office/drawing/2014/main" id="{3A16BFCE-24A2-2E5B-74D7-23ED44FB3E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811" y="5432430"/>
            <a:ext cx="1249752" cy="4324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D529B53-E4B7-DECD-B462-0CB8E3F12F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818" y="3677441"/>
            <a:ext cx="6540500" cy="8143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sl-SI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Ciljna publika in datum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E72EF10-3963-85CE-5D1B-6F762848E2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512" y="4641481"/>
            <a:ext cx="11251247" cy="790944"/>
          </a:xfrm>
        </p:spPr>
        <p:txBody>
          <a:bodyPr>
            <a:normAutofit/>
          </a:bodyPr>
          <a:lstStyle>
            <a:lvl1pPr marL="0" indent="0">
              <a:buNone/>
              <a:defRPr lang="sl-SI" sz="20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Avtor, ustanova</a:t>
            </a:r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a prosojni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204ACE0E-3059-CDA9-50A5-856EF51D3B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5" name="Slika 8">
            <a:extLst>
              <a:ext uri="{FF2B5EF4-FFF2-40B4-BE49-F238E27FC236}">
                <a16:creationId xmlns:a16="http://schemas.microsoft.com/office/drawing/2014/main" id="{513EDDCD-9F91-AAB2-F992-C44D2DF757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562" y="5238369"/>
            <a:ext cx="10009549" cy="1114396"/>
          </a:xfrm>
          <a:prstGeom prst="rect">
            <a:avLst/>
          </a:prstGeom>
        </p:spPr>
      </p:pic>
      <p:pic>
        <p:nvPicPr>
          <p:cNvPr id="6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3E681E80-B028-61CB-1B4C-1C5F931804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973A8E9-ACF1-6902-26BE-51471E72CA3C}"/>
              </a:ext>
            </a:extLst>
          </p:cNvPr>
          <p:cNvSpPr txBox="1"/>
          <p:nvPr userDrawn="1"/>
        </p:nvSpPr>
        <p:spPr>
          <a:xfrm>
            <a:off x="395416" y="1637271"/>
            <a:ext cx="38614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b="1">
                <a:solidFill>
                  <a:schemeClr val="tx2">
                    <a:lumMod val="75000"/>
                  </a:schemeClr>
                </a:solidFill>
              </a:rPr>
              <a:t>Centralna tehniška knjižnica Univerze v Ljubljani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Central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Technical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Library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at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sl-SI" sz="1050" b="1" i="1">
                <a:solidFill>
                  <a:schemeClr val="tx2">
                    <a:lumMod val="75000"/>
                  </a:schemeClr>
                </a:solidFill>
              </a:rPr>
              <a:t> Ljubljana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>
                <a:solidFill>
                  <a:schemeClr val="tx2">
                    <a:lumMod val="75000"/>
                  </a:schemeClr>
                </a:solidFill>
              </a:rPr>
              <a:t>Trg republike 3, SI-1000 Ljubljana</a:t>
            </a:r>
          </a:p>
          <a:p>
            <a:r>
              <a:rPr lang="sl-SI" sz="1050">
                <a:solidFill>
                  <a:schemeClr val="tx2">
                    <a:lumMod val="75000"/>
                  </a:schemeClr>
                </a:solidFill>
              </a:rPr>
              <a:t>Slovenija / </a:t>
            </a:r>
            <a:r>
              <a:rPr lang="sl-SI" sz="1050" i="1" err="1">
                <a:solidFill>
                  <a:schemeClr val="tx2">
                    <a:lumMod val="75000"/>
                  </a:schemeClr>
                </a:solidFill>
              </a:rPr>
              <a:t>Slovenia</a:t>
            </a:r>
            <a:endParaRPr lang="sl-SI" sz="105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38B56F-8294-E718-0111-7E3FB3EC4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5" y="3428999"/>
            <a:ext cx="3477420" cy="180936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sl-SI" altLang="sl-SI" sz="1200" b="0" dirty="0" smtClean="0"/>
            </a:lvl1pPr>
          </a:lstStyle>
          <a:p>
            <a:pPr lvl="0"/>
            <a:r>
              <a:rPr lang="sl-SI"/>
              <a:t>Ime in priimek</a:t>
            </a:r>
          </a:p>
          <a:p>
            <a:pPr lvl="0"/>
            <a:r>
              <a:rPr lang="sl-SI"/>
              <a:t>Ime in priimek</a:t>
            </a:r>
          </a:p>
          <a:p>
            <a:pPr lvl="0"/>
            <a:r>
              <a:rPr lang="sl-SI"/>
              <a:t>Ime in priimek</a:t>
            </a:r>
          </a:p>
          <a:p>
            <a:pPr lvl="0"/>
            <a:r>
              <a:rPr lang="sl-SI"/>
              <a:t>Ime in priimek</a:t>
            </a:r>
          </a:p>
          <a:p>
            <a:pPr lvl="0"/>
            <a:endParaRPr lang="sl-S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5EFE4D1-F783-3D56-980B-3249A06B3E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732" y="3105531"/>
            <a:ext cx="3478213" cy="2965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l-SI"/>
              <a:t>Zahvala:</a:t>
            </a:r>
          </a:p>
        </p:txBody>
      </p:sp>
    </p:spTree>
    <p:extLst>
      <p:ext uri="{BB962C8B-B14F-4D97-AF65-F5344CB8AC3E}">
        <p14:creationId xmlns:p14="http://schemas.microsoft.com/office/powerpoint/2010/main" val="397627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898" y="1112520"/>
            <a:ext cx="2628899" cy="562070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1112520"/>
            <a:ext cx="7734296" cy="562007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2" y="1078860"/>
            <a:ext cx="11160000" cy="611828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2" y="1825626"/>
            <a:ext cx="11160000" cy="47732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>
            <a:normAutofit/>
          </a:bodyPr>
          <a:lstStyle>
            <a:lvl1pPr marL="0" indent="0">
              <a:buNone/>
              <a:defRPr lang="sl-SI" sz="35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838203" y="1825626"/>
            <a:ext cx="5181603" cy="47504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Prva raven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 hasCustomPrompt="1"/>
          </p:nvPr>
        </p:nvSpPr>
        <p:spPr>
          <a:xfrm>
            <a:off x="6172200" y="1825626"/>
            <a:ext cx="5181603" cy="47504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Prva raven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069159"/>
            <a:ext cx="11160000" cy="6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59"/>
            <a:ext cx="5157782" cy="823911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40709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40709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7B8208-6E30-08E6-A84C-C928FCEC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322703"/>
            <a:ext cx="3932240" cy="1496697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54133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819400"/>
            <a:ext cx="3932240" cy="35814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1325880"/>
            <a:ext cx="3932240" cy="14976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823480"/>
            <a:ext cx="3932240" cy="304550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078860"/>
            <a:ext cx="11160000" cy="6118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sl-SI"/>
              <a:t>Naslov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1" y="1825626"/>
            <a:ext cx="11160000" cy="477329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1" i="0" u="none" strike="noStrike" kern="1200" cap="none" spc="0" baseline="0" dirty="0">
          <a:solidFill>
            <a:srgbClr val="ED7D31"/>
          </a:solidFill>
          <a:uFillTx/>
          <a:latin typeface="Calibri"/>
          <a:ea typeface="+mn-ea"/>
          <a:cs typeface="Calibri" panose="020F0502020204030204" pitchFamily="34" charset="0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 dirty="0">
          <a:solidFill>
            <a:srgbClr val="000000"/>
          </a:solidFill>
          <a:uFillTx/>
          <a:latin typeface="Calibri"/>
          <a:ea typeface="+mn-ea"/>
          <a:cs typeface="+mn-c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 dirty="0">
          <a:solidFill>
            <a:srgbClr val="000000"/>
          </a:solidFill>
          <a:uFillTx/>
          <a:latin typeface="Calibri"/>
          <a:ea typeface="+mn-ea"/>
          <a:cs typeface="+mn-c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dal.org/en/latest/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-base.inspire.ec.europa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prostor.gov.si/imps/srv/slv/catalog.search#/home" TargetMode="External"/><Relationship Id="rId2" Type="http://schemas.openxmlformats.org/officeDocument/2006/relationships/hyperlink" Target="https://egeologija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spire-geoportal.ec.europa.eu/srv/eng/catalog.search#/home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prostor.gov.si/fileadmin/user_upload/dokumenti/knjiznicna_gradiva/5827_SMP.pdf" TargetMode="External"/><Relationship Id="rId2" Type="http://schemas.openxmlformats.org/officeDocument/2006/relationships/hyperlink" Target="https://eprostor.gov.si/imps/srv/slv/catalog.search#/home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gc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dataservice.ac.uk/manage-data/format/recommended-format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8B6E7-0B37-3DFE-FCF0-5D4F50A1F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600" b="1" noProof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Prostorski podatki in standardi</a:t>
            </a:r>
            <a:endParaRPr lang="sl-S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710DB-A05F-2081-6422-BE11BBEBF3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462" y="2952849"/>
            <a:ext cx="11251247" cy="790944"/>
          </a:xfrm>
        </p:spPr>
        <p:txBody>
          <a:bodyPr/>
          <a:lstStyle/>
          <a:p>
            <a:r>
              <a:rPr lang="sl-SI" noProof="0" dirty="0"/>
              <a:t>Matija KRIVIC, Geološki zavod Slovenije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3B21D9D-98CE-4EAF-8C8D-75410F9D7E14}"/>
              </a:ext>
            </a:extLst>
          </p:cNvPr>
          <p:cNvSpPr txBox="1"/>
          <p:nvPr/>
        </p:nvSpPr>
        <p:spPr>
          <a:xfrm>
            <a:off x="619462" y="3839775"/>
            <a:ext cx="8924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Ljubljana in </a:t>
            </a:r>
            <a:r>
              <a:rPr lang="sl-SI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Centralna tehniška knjižnica Univerze v Ljubljani,</a:t>
            </a:r>
          </a:p>
          <a:p>
            <a:r>
              <a:rPr lang="sl-SI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Usposabljanje podatkovnih strokovnjakov, 14. – 17. 10. 2024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F2EC47A6-AFE4-40CA-8189-3A3B1466F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962230"/>
            <a:ext cx="676715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4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18D61-948D-AE3F-B0E1-4F74CE720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B4CAD1-C529-DA9F-769F-CD3C0F4E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Razvoj prostorskih podatkov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CB114F3-55E1-0293-CE1C-2391602B4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4135013" cy="4773293"/>
          </a:xfrm>
        </p:spPr>
        <p:txBody>
          <a:bodyPr>
            <a:normAutofit/>
          </a:bodyPr>
          <a:lstStyle/>
          <a:p>
            <a:r>
              <a:rPr lang="sl-SI" sz="2000" noProof="0" dirty="0"/>
              <a:t>Razvoj geografskih informacijskih sistemov</a:t>
            </a:r>
          </a:p>
          <a:p>
            <a:pPr lvl="1"/>
            <a:r>
              <a:rPr lang="sl-SI" sz="1800" noProof="0" dirty="0"/>
              <a:t>Nepovezani lokacijski podatki (geometrija) in atributni podatki</a:t>
            </a:r>
          </a:p>
          <a:p>
            <a:pPr lvl="1"/>
            <a:r>
              <a:rPr lang="sl-SI" sz="1800" noProof="0" dirty="0"/>
              <a:t>Združitev lokacijskih podatkov z atributi v datotečnem sistemu</a:t>
            </a:r>
          </a:p>
          <a:p>
            <a:pPr lvl="1"/>
            <a:r>
              <a:rPr lang="sl-SI" sz="1800" noProof="0" dirty="0"/>
              <a:t>Povezava lokacijskih podatkov s podatki v relacijskih podatkovnih bazah</a:t>
            </a:r>
          </a:p>
          <a:p>
            <a:pPr lvl="1"/>
            <a:r>
              <a:rPr lang="sl-SI" sz="1800" noProof="0" dirty="0"/>
              <a:t>Nastanek prostorskih relacijskih podatkovnih baz – uvedba podatkovnega tipa geometrija</a:t>
            </a:r>
          </a:p>
          <a:p>
            <a:pPr lvl="1"/>
            <a:endParaRPr lang="sl-SI" sz="1600" noProof="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22CF46B-6DA3-DF90-AB2F-5C3AA4E75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5" y="1577659"/>
            <a:ext cx="7218785" cy="52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D6C60D4-F618-106C-2B46-E9E3C9C58A44}"/>
              </a:ext>
            </a:extLst>
          </p:cNvPr>
          <p:cNvSpPr txBox="1"/>
          <p:nvPr/>
        </p:nvSpPr>
        <p:spPr>
          <a:xfrm>
            <a:off x="7236178" y="6581001"/>
            <a:ext cx="4955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/>
              <a:t>https://postgis.net/workshops/postgis-intro/introduction.html</a:t>
            </a:r>
          </a:p>
        </p:txBody>
      </p:sp>
    </p:spTree>
    <p:extLst>
      <p:ext uri="{BB962C8B-B14F-4D97-AF65-F5344CB8AC3E}">
        <p14:creationId xmlns:p14="http://schemas.microsoft.com/office/powerpoint/2010/main" val="218550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5DFDAA-29CE-F6ED-030E-DAA89BFA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Formati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AE4F0E-7572-76DD-247E-BA41ED73F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/>
              <a:t>Z razvojem GIS orodij so se razvijali tudi formati prostorskih podatkov</a:t>
            </a:r>
          </a:p>
          <a:p>
            <a:r>
              <a:rPr lang="sl-SI" noProof="0" dirty="0"/>
              <a:t>Najbolj znan in najširše uporabljen ESRI-jev </a:t>
            </a:r>
            <a:r>
              <a:rPr lang="sl-SI" noProof="0" dirty="0" err="1"/>
              <a:t>Shapefile</a:t>
            </a:r>
            <a:endParaRPr lang="sl-SI" noProof="0" dirty="0"/>
          </a:p>
          <a:p>
            <a:pPr lvl="1"/>
            <a:r>
              <a:rPr lang="sl-SI" noProof="0" dirty="0"/>
              <a:t>Postal </a:t>
            </a:r>
            <a:r>
              <a:rPr lang="en-US" noProof="0" dirty="0"/>
              <a:t>je </a:t>
            </a:r>
            <a:r>
              <a:rPr lang="sl-SI" noProof="0" dirty="0"/>
              <a:t>standard,</a:t>
            </a:r>
          </a:p>
          <a:p>
            <a:pPr lvl="1"/>
            <a:r>
              <a:rPr lang="sl-SI" noProof="0" dirty="0"/>
              <a:t>“Standardiziral” je način zapisa točk, linij in poligonov skupaj z atributnimi podatki</a:t>
            </a:r>
          </a:p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51779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E3F84-8BD3-3CE3-9734-79A72DB68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CBF829-59D7-6629-C4D9-BEA91FF9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Formati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FA7D4BC-957D-361D-40CB-1A77C7D391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noProof="0" dirty="0"/>
              <a:t>Lastniški (</a:t>
            </a:r>
            <a:r>
              <a:rPr lang="sl-SI" noProof="0" dirty="0" err="1"/>
              <a:t>proprietary</a:t>
            </a:r>
            <a:r>
              <a:rPr lang="sl-SI" noProof="0" dirty="0"/>
              <a:t>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345081C-DB41-7626-FA83-0376FC8D7FFA}"/>
              </a:ext>
            </a:extLst>
          </p:cNvPr>
          <p:cNvSpPr>
            <a:spLocks noGrp="1"/>
          </p:cNvSpPr>
          <p:nvPr>
            <p:ph idx="2"/>
          </p:nvPr>
        </p:nvSpPr>
        <p:spPr/>
        <p:txBody>
          <a:bodyPr>
            <a:normAutofit/>
          </a:bodyPr>
          <a:lstStyle/>
          <a:p>
            <a:r>
              <a:rPr lang="sl-SI" sz="2000" noProof="0" dirty="0" err="1"/>
              <a:t>Shapefile</a:t>
            </a:r>
            <a:r>
              <a:rPr lang="sl-SI" sz="2000" noProof="0" dirty="0"/>
              <a:t> (.</a:t>
            </a:r>
            <a:r>
              <a:rPr lang="sl-SI" sz="2000" noProof="0" dirty="0" err="1"/>
              <a:t>shp</a:t>
            </a:r>
            <a:r>
              <a:rPr lang="sl-SI" sz="2000" noProof="0" dirty="0"/>
              <a:t>)</a:t>
            </a:r>
          </a:p>
          <a:p>
            <a:r>
              <a:rPr lang="sl-SI" sz="2000" noProof="0" dirty="0" err="1"/>
              <a:t>MapInfo</a:t>
            </a:r>
            <a:r>
              <a:rPr lang="sl-SI" sz="2000" noProof="0" dirty="0"/>
              <a:t> TAB (.</a:t>
            </a:r>
            <a:r>
              <a:rPr lang="sl-SI" sz="2000" noProof="0" dirty="0" err="1"/>
              <a:t>tab</a:t>
            </a:r>
            <a:r>
              <a:rPr lang="sl-SI" sz="2000" noProof="0" dirty="0"/>
              <a:t>)</a:t>
            </a:r>
          </a:p>
          <a:p>
            <a:r>
              <a:rPr lang="sl-SI" sz="2000" noProof="0" dirty="0" err="1"/>
              <a:t>AutoCAD</a:t>
            </a:r>
            <a:r>
              <a:rPr lang="sl-SI" sz="2000" noProof="0" dirty="0"/>
              <a:t> DXF (.</a:t>
            </a:r>
            <a:r>
              <a:rPr lang="sl-SI" sz="2000" noProof="0" dirty="0" err="1"/>
              <a:t>dxf</a:t>
            </a:r>
            <a:r>
              <a:rPr lang="sl-SI" sz="2000" noProof="0" dirty="0"/>
              <a:t>)</a:t>
            </a:r>
          </a:p>
          <a:p>
            <a:r>
              <a:rPr lang="sl-SI" sz="2000" noProof="0" dirty="0" err="1"/>
              <a:t>FileGeodatabase</a:t>
            </a:r>
            <a:r>
              <a:rPr lang="sl-SI" sz="2000" noProof="0" dirty="0"/>
              <a:t> (.</a:t>
            </a:r>
            <a:r>
              <a:rPr lang="sl-SI" sz="2000" noProof="0" dirty="0" err="1"/>
              <a:t>gdb</a:t>
            </a:r>
            <a:r>
              <a:rPr lang="sl-SI" sz="2000" noProof="0" dirty="0"/>
              <a:t>)</a:t>
            </a:r>
          </a:p>
          <a:p>
            <a:r>
              <a:rPr lang="sl-SI" sz="2000" noProof="0" dirty="0"/>
              <a:t>…</a:t>
            </a:r>
          </a:p>
          <a:p>
            <a:endParaRPr lang="sl-SI" sz="2000" noProof="0" dirty="0"/>
          </a:p>
          <a:p>
            <a:endParaRPr lang="sl-SI" sz="2000" dirty="0"/>
          </a:p>
          <a:p>
            <a:r>
              <a:rPr lang="sl-SI" sz="2000" noProof="0" dirty="0" err="1"/>
              <a:t>Erdas</a:t>
            </a:r>
            <a:r>
              <a:rPr lang="sl-SI" sz="2000" noProof="0" dirty="0"/>
              <a:t> </a:t>
            </a:r>
            <a:r>
              <a:rPr lang="sl-SI" sz="2000" noProof="0" dirty="0" err="1"/>
              <a:t>Imagine</a:t>
            </a:r>
            <a:r>
              <a:rPr lang="sl-SI" sz="2000" noProof="0" dirty="0"/>
              <a:t> (.</a:t>
            </a:r>
            <a:r>
              <a:rPr lang="sl-SI" sz="2000" noProof="0" dirty="0" err="1"/>
              <a:t>img</a:t>
            </a:r>
            <a:r>
              <a:rPr lang="sl-SI" sz="2000" noProof="0" dirty="0"/>
              <a:t>)</a:t>
            </a:r>
          </a:p>
          <a:p>
            <a:r>
              <a:rPr lang="sl-SI" sz="2000" dirty="0">
                <a:cs typeface="Calibri"/>
              </a:rPr>
              <a:t>ESRI </a:t>
            </a:r>
            <a:r>
              <a:rPr lang="sl-SI" sz="2000" dirty="0" err="1">
                <a:cs typeface="Calibri"/>
              </a:rPr>
              <a:t>grid</a:t>
            </a:r>
            <a:endParaRPr lang="sl-SI" sz="2000" dirty="0" err="1"/>
          </a:p>
          <a:p>
            <a:r>
              <a:rPr lang="sl-SI" sz="2000" noProof="0" dirty="0"/>
              <a:t>…</a:t>
            </a:r>
          </a:p>
          <a:p>
            <a:endParaRPr lang="sl-SI" sz="2000" noProof="0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DFD8A03-996E-417A-BB71-D5A730350074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sl-SI" noProof="0" dirty="0"/>
              <a:t>Odprti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288DD67-08AC-5858-2404-7EEE790B957D}"/>
              </a:ext>
            </a:extLst>
          </p:cNvPr>
          <p:cNvSpPr>
            <a:spLocks noGrp="1"/>
          </p:cNvSpPr>
          <p:nvPr>
            <p:ph idx="4"/>
          </p:nvPr>
        </p:nvSpPr>
        <p:spPr/>
        <p:txBody>
          <a:bodyPr>
            <a:normAutofit/>
          </a:bodyPr>
          <a:lstStyle/>
          <a:p>
            <a:r>
              <a:rPr lang="sl-SI" sz="2000" noProof="0" dirty="0" err="1"/>
              <a:t>GeoJSON</a:t>
            </a:r>
            <a:r>
              <a:rPr lang="sl-SI" sz="2000" noProof="0" dirty="0"/>
              <a:t>  (.</a:t>
            </a:r>
            <a:r>
              <a:rPr lang="sl-SI" sz="2000" noProof="0" dirty="0" err="1"/>
              <a:t>geojson</a:t>
            </a:r>
            <a:r>
              <a:rPr lang="sl-SI" sz="2000" noProof="0" dirty="0"/>
              <a:t>)</a:t>
            </a:r>
          </a:p>
          <a:p>
            <a:r>
              <a:rPr lang="sl-SI" sz="2000" noProof="0" dirty="0"/>
              <a:t>KML (</a:t>
            </a:r>
            <a:r>
              <a:rPr lang="sl-SI" sz="2000" noProof="0" dirty="0" err="1"/>
              <a:t>Keyhole</a:t>
            </a:r>
            <a:r>
              <a:rPr lang="sl-SI" sz="2000" noProof="0" dirty="0"/>
              <a:t> </a:t>
            </a:r>
            <a:r>
              <a:rPr lang="sl-SI" sz="2000" noProof="0" dirty="0" err="1"/>
              <a:t>Markup</a:t>
            </a:r>
            <a:r>
              <a:rPr lang="sl-SI" sz="2000" noProof="0" dirty="0"/>
              <a:t> </a:t>
            </a:r>
            <a:r>
              <a:rPr lang="sl-SI" sz="2000" noProof="0" dirty="0" err="1"/>
              <a:t>Language</a:t>
            </a:r>
            <a:r>
              <a:rPr lang="sl-SI" sz="2000" noProof="0" dirty="0"/>
              <a:t>) (.</a:t>
            </a:r>
            <a:r>
              <a:rPr lang="sl-SI" sz="2000" noProof="0" dirty="0" err="1"/>
              <a:t>kml</a:t>
            </a:r>
            <a:r>
              <a:rPr lang="sl-SI" sz="2000" noProof="0" dirty="0"/>
              <a:t>)</a:t>
            </a:r>
          </a:p>
          <a:p>
            <a:r>
              <a:rPr lang="sl-SI" sz="2000" noProof="0" dirty="0"/>
              <a:t>GML (</a:t>
            </a:r>
            <a:r>
              <a:rPr lang="sl-SI" sz="2000" noProof="0" dirty="0" err="1"/>
              <a:t>Geography</a:t>
            </a:r>
            <a:r>
              <a:rPr lang="sl-SI" sz="2000" noProof="0" dirty="0"/>
              <a:t> </a:t>
            </a:r>
            <a:r>
              <a:rPr lang="sl-SI" sz="2000" noProof="0" dirty="0" err="1"/>
              <a:t>Markup</a:t>
            </a:r>
            <a:r>
              <a:rPr lang="sl-SI" sz="2000" noProof="0" dirty="0"/>
              <a:t> </a:t>
            </a:r>
            <a:r>
              <a:rPr lang="sl-SI" sz="2000" noProof="0" dirty="0" err="1"/>
              <a:t>Language</a:t>
            </a:r>
            <a:r>
              <a:rPr lang="sl-SI" sz="2000" noProof="0" dirty="0"/>
              <a:t>) (.</a:t>
            </a:r>
            <a:r>
              <a:rPr lang="sl-SI" sz="2000" noProof="0" dirty="0" err="1"/>
              <a:t>gml</a:t>
            </a:r>
            <a:r>
              <a:rPr lang="sl-SI" sz="2000" noProof="0" dirty="0"/>
              <a:t>)</a:t>
            </a:r>
          </a:p>
          <a:p>
            <a:r>
              <a:rPr lang="sl-SI" sz="2000" noProof="0" dirty="0" err="1"/>
              <a:t>Geopackage</a:t>
            </a:r>
            <a:r>
              <a:rPr lang="sl-SI" sz="2000" noProof="0" dirty="0"/>
              <a:t> </a:t>
            </a:r>
          </a:p>
          <a:p>
            <a:r>
              <a:rPr lang="sl-SI" sz="2000" dirty="0">
                <a:ea typeface="Calibri"/>
                <a:cs typeface="Calibri"/>
              </a:rPr>
              <a:t>GPX</a:t>
            </a:r>
            <a:endParaRPr lang="sl-SI" sz="2000" dirty="0"/>
          </a:p>
          <a:p>
            <a:r>
              <a:rPr lang="sl-SI" sz="2000" noProof="0" dirty="0"/>
              <a:t>…</a:t>
            </a:r>
          </a:p>
          <a:p>
            <a:endParaRPr lang="sl-SI" sz="2000" noProof="0" dirty="0"/>
          </a:p>
          <a:p>
            <a:r>
              <a:rPr lang="sl-SI" sz="2000" noProof="0" dirty="0" err="1"/>
              <a:t>GeoTIFF</a:t>
            </a:r>
            <a:r>
              <a:rPr lang="sl-SI" sz="2000" noProof="0" dirty="0"/>
              <a:t> (.</a:t>
            </a:r>
            <a:r>
              <a:rPr lang="sl-SI" sz="2000" noProof="0" dirty="0" err="1"/>
              <a:t>tif</a:t>
            </a:r>
            <a:r>
              <a:rPr lang="sl-SI" sz="2000" noProof="0" dirty="0"/>
              <a:t>, .</a:t>
            </a:r>
            <a:r>
              <a:rPr lang="sl-SI" sz="2000" noProof="0" dirty="0" err="1"/>
              <a:t>tiff</a:t>
            </a:r>
            <a:r>
              <a:rPr lang="sl-SI" sz="2000" noProof="0" dirty="0"/>
              <a:t>)</a:t>
            </a:r>
          </a:p>
          <a:p>
            <a:r>
              <a:rPr lang="sl-SI" sz="2000" noProof="0" dirty="0" err="1"/>
              <a:t>NetCDF</a:t>
            </a:r>
            <a:r>
              <a:rPr lang="sl-SI" sz="2000" noProof="0" dirty="0"/>
              <a:t> (</a:t>
            </a:r>
            <a:r>
              <a:rPr lang="sl-SI" sz="2000" noProof="0" dirty="0" err="1"/>
              <a:t>Network</a:t>
            </a:r>
            <a:r>
              <a:rPr lang="sl-SI" sz="2000" noProof="0" dirty="0"/>
              <a:t> </a:t>
            </a:r>
            <a:r>
              <a:rPr lang="sl-SI" sz="2000" noProof="0" dirty="0" err="1"/>
              <a:t>Common</a:t>
            </a:r>
            <a:r>
              <a:rPr lang="sl-SI" sz="2000" noProof="0" dirty="0"/>
              <a:t> Data Form) (.</a:t>
            </a:r>
            <a:r>
              <a:rPr lang="sl-SI" sz="2000" noProof="0" dirty="0" err="1"/>
              <a:t>nc</a:t>
            </a:r>
            <a:r>
              <a:rPr lang="sl-SI" sz="2000" noProof="0" dirty="0"/>
              <a:t>)</a:t>
            </a:r>
          </a:p>
          <a:p>
            <a:r>
              <a:rPr lang="sl-SI" sz="2000" noProof="0" dirty="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C75F8-75C2-513A-A083-A113EE545C56}"/>
              </a:ext>
            </a:extLst>
          </p:cNvPr>
          <p:cNvSpPr txBox="1"/>
          <p:nvPr/>
        </p:nvSpPr>
        <p:spPr>
          <a:xfrm>
            <a:off x="7560494" y="1162076"/>
            <a:ext cx="32342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https://gdal.org/en/latest/</a:t>
            </a:r>
            <a:r>
              <a:rPr lang="en-US" dirty="0">
                <a:ea typeface="+mn-lt"/>
                <a:cs typeface="+mn-lt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5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214E0-214A-A4DC-A088-549945939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93360C-524C-55F9-86DC-643211D2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Formati</a:t>
            </a:r>
          </a:p>
        </p:txBody>
      </p:sp>
      <p:graphicFrame>
        <p:nvGraphicFramePr>
          <p:cNvPr id="15" name="Označba mesta vsebine 14">
            <a:extLst>
              <a:ext uri="{FF2B5EF4-FFF2-40B4-BE49-F238E27FC236}">
                <a16:creationId xmlns:a16="http://schemas.microsoft.com/office/drawing/2014/main" id="{794D69FB-27E7-CB67-F384-5300326DB7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084766"/>
              </p:ext>
            </p:extLst>
          </p:nvPr>
        </p:nvGraphicFramePr>
        <p:xfrm>
          <a:off x="838200" y="2250566"/>
          <a:ext cx="11017251" cy="4191025"/>
        </p:xfrm>
        <a:graphic>
          <a:graphicData uri="http://schemas.openxmlformats.org/drawingml/2006/table">
            <a:tbl>
              <a:tblPr firstRow="1">
                <a:tableStyleId>{35758FB7-9AC5-4552-8A53-C91805E547FA}</a:tableStyleId>
              </a:tblPr>
              <a:tblGrid>
                <a:gridCol w="2477494">
                  <a:extLst>
                    <a:ext uri="{9D8B030D-6E8A-4147-A177-3AD203B41FA5}">
                      <a16:colId xmlns:a16="http://schemas.microsoft.com/office/drawing/2014/main" val="62097388"/>
                    </a:ext>
                  </a:extLst>
                </a:gridCol>
                <a:gridCol w="4261899">
                  <a:extLst>
                    <a:ext uri="{9D8B030D-6E8A-4147-A177-3AD203B41FA5}">
                      <a16:colId xmlns:a16="http://schemas.microsoft.com/office/drawing/2014/main" val="2378440594"/>
                    </a:ext>
                  </a:extLst>
                </a:gridCol>
                <a:gridCol w="4277858">
                  <a:extLst>
                    <a:ext uri="{9D8B030D-6E8A-4147-A177-3AD203B41FA5}">
                      <a16:colId xmlns:a16="http://schemas.microsoft.com/office/drawing/2014/main" val="519315359"/>
                    </a:ext>
                  </a:extLst>
                </a:gridCol>
              </a:tblGrid>
              <a:tr h="361077">
                <a:tc>
                  <a:txBody>
                    <a:bodyPr/>
                    <a:lstStyle/>
                    <a:p>
                      <a:r>
                        <a:rPr lang="sl-SI" sz="1800" b="1" noProof="0"/>
                        <a:t>Značilnost</a:t>
                      </a:r>
                      <a:endParaRPr lang="sl-SI" sz="1800" b="1" noProof="0" dirty="0"/>
                    </a:p>
                  </a:txBody>
                  <a:tcPr marL="90269" marR="90269" marT="45135" marB="45135" anchor="ctr"/>
                </a:tc>
                <a:tc>
                  <a:txBody>
                    <a:bodyPr/>
                    <a:lstStyle/>
                    <a:p>
                      <a:r>
                        <a:rPr lang="sl-SI" sz="1800" b="1" noProof="0"/>
                        <a:t>Lastniški formati</a:t>
                      </a:r>
                      <a:endParaRPr lang="sl-SI" sz="1800" b="1" noProof="0" dirty="0"/>
                    </a:p>
                  </a:txBody>
                  <a:tcPr marL="90269" marR="90269" marT="45135" marB="45135" anchor="ctr"/>
                </a:tc>
                <a:tc>
                  <a:txBody>
                    <a:bodyPr/>
                    <a:lstStyle/>
                    <a:p>
                      <a:r>
                        <a:rPr lang="sl-SI" sz="1800" b="1" noProof="0"/>
                        <a:t>Odprti formati</a:t>
                      </a:r>
                      <a:endParaRPr lang="sl-SI" sz="1800" b="1" noProof="0" dirty="0"/>
                    </a:p>
                  </a:txBody>
                  <a:tcPr marL="90269" marR="90269" marT="45135" marB="45135" anchor="ctr"/>
                </a:tc>
                <a:extLst>
                  <a:ext uri="{0D108BD9-81ED-4DB2-BD59-A6C34878D82A}">
                    <a16:rowId xmlns:a16="http://schemas.microsoft.com/office/drawing/2014/main" val="322409502"/>
                  </a:ext>
                </a:extLst>
              </a:tr>
              <a:tr h="361077">
                <a:tc>
                  <a:txBody>
                    <a:bodyPr/>
                    <a:lstStyle/>
                    <a:p>
                      <a:r>
                        <a:rPr lang="sl-SI" sz="1800" b="0" noProof="0"/>
                        <a:t>Lastništvo</a:t>
                      </a:r>
                      <a:endParaRPr lang="sl-SI" sz="1800" b="0" noProof="0" dirty="0"/>
                    </a:p>
                  </a:txBody>
                  <a:tcPr marL="90269" marR="90269" marT="45135" marB="45135" anchor="ctr"/>
                </a:tc>
                <a:tc>
                  <a:txBody>
                    <a:bodyPr/>
                    <a:lstStyle/>
                    <a:p>
                      <a:r>
                        <a:rPr lang="sl-SI" sz="1800" noProof="0"/>
                        <a:t>V lasti določenih podjetij</a:t>
                      </a:r>
                      <a:endParaRPr lang="sl-SI" sz="1800" noProof="0" dirty="0"/>
                    </a:p>
                  </a:txBody>
                  <a:tcPr marL="90269" marR="90269" marT="45135" marB="45135" anchor="ctr"/>
                </a:tc>
                <a:tc>
                  <a:txBody>
                    <a:bodyPr/>
                    <a:lstStyle/>
                    <a:p>
                      <a:r>
                        <a:rPr lang="sl-SI" sz="1800" noProof="0"/>
                        <a:t>Odprt razvoj s strani skupnosti</a:t>
                      </a:r>
                      <a:endParaRPr lang="sl-SI" sz="1800" noProof="0" dirty="0"/>
                    </a:p>
                  </a:txBody>
                  <a:tcPr marL="90269" marR="90269" marT="45135" marB="45135" anchor="ctr"/>
                </a:tc>
                <a:extLst>
                  <a:ext uri="{0D108BD9-81ED-4DB2-BD59-A6C34878D82A}">
                    <a16:rowId xmlns:a16="http://schemas.microsoft.com/office/drawing/2014/main" val="1373086546"/>
                  </a:ext>
                </a:extLst>
              </a:tr>
              <a:tr h="631885">
                <a:tc>
                  <a:txBody>
                    <a:bodyPr/>
                    <a:lstStyle/>
                    <a:p>
                      <a:r>
                        <a:rPr lang="sl-SI" sz="1800" b="0" noProof="0"/>
                        <a:t>Dostopnost</a:t>
                      </a:r>
                      <a:endParaRPr lang="sl-SI" sz="1800" b="0" noProof="0" dirty="0"/>
                    </a:p>
                  </a:txBody>
                  <a:tcPr marL="90269" marR="90269" marT="45135" marB="45135" anchor="ctr"/>
                </a:tc>
                <a:tc>
                  <a:txBody>
                    <a:bodyPr/>
                    <a:lstStyle/>
                    <a:p>
                      <a:r>
                        <a:rPr lang="sl-SI" sz="1800" noProof="0"/>
                        <a:t>Lahko je potrebna licence ali posebna programska oprema</a:t>
                      </a:r>
                      <a:endParaRPr lang="sl-SI" sz="1800" noProof="0" dirty="0"/>
                    </a:p>
                  </a:txBody>
                  <a:tcPr marL="90269" marR="90269" marT="45135" marB="45135" anchor="ctr"/>
                </a:tc>
                <a:tc>
                  <a:txBody>
                    <a:bodyPr/>
                    <a:lstStyle/>
                    <a:p>
                      <a:r>
                        <a:rPr lang="sl-SI" sz="1800" noProof="0"/>
                        <a:t>Prosto dostopno vsem</a:t>
                      </a:r>
                      <a:endParaRPr lang="sl-SI" sz="1800" noProof="0" dirty="0"/>
                    </a:p>
                  </a:txBody>
                  <a:tcPr marL="90269" marR="90269" marT="45135" marB="45135" anchor="ctr"/>
                </a:tc>
                <a:extLst>
                  <a:ext uri="{0D108BD9-81ED-4DB2-BD59-A6C34878D82A}">
                    <a16:rowId xmlns:a16="http://schemas.microsoft.com/office/drawing/2014/main" val="4243325131"/>
                  </a:ext>
                </a:extLst>
              </a:tr>
              <a:tr h="631885">
                <a:tc>
                  <a:txBody>
                    <a:bodyPr/>
                    <a:lstStyle/>
                    <a:p>
                      <a:r>
                        <a:rPr lang="sl-SI" sz="1800" b="0" noProof="0"/>
                        <a:t>Interoperabilnost</a:t>
                      </a:r>
                    </a:p>
                  </a:txBody>
                  <a:tcPr marL="90269" marR="90269" marT="45135" marB="45135" anchor="ctr"/>
                </a:tc>
                <a:tc>
                  <a:txBody>
                    <a:bodyPr/>
                    <a:lstStyle/>
                    <a:p>
                      <a:r>
                        <a:rPr lang="sl-SI" sz="1800" noProof="0"/>
                        <a:t>Pogosto omejeno na določene platforme oz. programsko opremo</a:t>
                      </a:r>
                      <a:endParaRPr lang="sl-SI" sz="1800" noProof="0" dirty="0"/>
                    </a:p>
                  </a:txBody>
                  <a:tcPr marL="90269" marR="90269" marT="45135" marB="45135" anchor="ctr"/>
                </a:tc>
                <a:tc>
                  <a:txBody>
                    <a:bodyPr/>
                    <a:lstStyle/>
                    <a:p>
                      <a:r>
                        <a:rPr lang="sl-SI" sz="1800" noProof="0"/>
                        <a:t>Široka podpora na različnih sistemih</a:t>
                      </a:r>
                      <a:endParaRPr lang="sl-SI" sz="1800" noProof="0" dirty="0"/>
                    </a:p>
                  </a:txBody>
                  <a:tcPr marL="90269" marR="90269" marT="45135" marB="45135" anchor="ctr"/>
                </a:tc>
                <a:extLst>
                  <a:ext uri="{0D108BD9-81ED-4DB2-BD59-A6C34878D82A}">
                    <a16:rowId xmlns:a16="http://schemas.microsoft.com/office/drawing/2014/main" val="1983040266"/>
                  </a:ext>
                </a:extLst>
              </a:tr>
              <a:tr h="631885">
                <a:tc>
                  <a:txBody>
                    <a:bodyPr/>
                    <a:lstStyle/>
                    <a:p>
                      <a:r>
                        <a:rPr lang="sl-SI" sz="1800" b="0" noProof="0"/>
                        <a:t>Podpora za napredne funkcije</a:t>
                      </a:r>
                      <a:endParaRPr lang="sl-SI" sz="1800" b="0" noProof="0" dirty="0"/>
                    </a:p>
                  </a:txBody>
                  <a:tcPr marL="90269" marR="90269" marT="45135" marB="45135" anchor="ctr"/>
                </a:tc>
                <a:tc>
                  <a:txBody>
                    <a:bodyPr/>
                    <a:lstStyle/>
                    <a:p>
                      <a:r>
                        <a:rPr lang="sl-SI" sz="1800" noProof="0"/>
                        <a:t>Ponuja prilagojene, programsko specifične funkcionalnosti</a:t>
                      </a:r>
                      <a:endParaRPr lang="sl-SI" sz="1800" noProof="0" dirty="0"/>
                    </a:p>
                  </a:txBody>
                  <a:tcPr marL="90269" marR="90269" marT="45135" marB="45135" anchor="ctr"/>
                </a:tc>
                <a:tc>
                  <a:txBody>
                    <a:bodyPr/>
                    <a:lstStyle/>
                    <a:p>
                      <a:r>
                        <a:rPr lang="sl-SI" sz="1800" noProof="0"/>
                        <a:t>Pogosto bolj prilagodljivo, vendar se funkcije lahko razlikujejo, razvoj odvisen od potreb, interesa skupnosti</a:t>
                      </a:r>
                      <a:endParaRPr lang="sl-SI" sz="1800" noProof="0" dirty="0"/>
                    </a:p>
                  </a:txBody>
                  <a:tcPr marL="90269" marR="90269" marT="45135" marB="45135" anchor="ctr"/>
                </a:tc>
                <a:extLst>
                  <a:ext uri="{0D108BD9-81ED-4DB2-BD59-A6C34878D82A}">
                    <a16:rowId xmlns:a16="http://schemas.microsoft.com/office/drawing/2014/main" val="4160690792"/>
                  </a:ext>
                </a:extLst>
              </a:tr>
              <a:tr h="631885">
                <a:tc>
                  <a:txBody>
                    <a:bodyPr/>
                    <a:lstStyle/>
                    <a:p>
                      <a:r>
                        <a:rPr lang="sl-SI" sz="1800" b="0" noProof="0"/>
                        <a:t>Primeri</a:t>
                      </a:r>
                      <a:endParaRPr lang="sl-SI" sz="1800" b="0" noProof="0" dirty="0"/>
                    </a:p>
                  </a:txBody>
                  <a:tcPr marL="90269" marR="90269" marT="45135" marB="45135" anchor="ctr"/>
                </a:tc>
                <a:tc>
                  <a:txBody>
                    <a:bodyPr/>
                    <a:lstStyle/>
                    <a:p>
                      <a:r>
                        <a:rPr lang="sl-SI" sz="1800" noProof="0"/>
                        <a:t>Shapefile, File Geodatabase, Erdas Imagine</a:t>
                      </a:r>
                    </a:p>
                  </a:txBody>
                  <a:tcPr marL="90269" marR="90269" marT="45135" marB="45135" anchor="ctr"/>
                </a:tc>
                <a:tc>
                  <a:txBody>
                    <a:bodyPr/>
                    <a:lstStyle/>
                    <a:p>
                      <a:r>
                        <a:rPr lang="sl-SI" sz="1800" noProof="0"/>
                        <a:t>GeoJSON, GeoTIFF, GML, LAS</a:t>
                      </a:r>
                    </a:p>
                  </a:txBody>
                  <a:tcPr marL="90269" marR="90269" marT="45135" marB="45135" anchor="ctr"/>
                </a:tc>
                <a:extLst>
                  <a:ext uri="{0D108BD9-81ED-4DB2-BD59-A6C34878D82A}">
                    <a16:rowId xmlns:a16="http://schemas.microsoft.com/office/drawing/2014/main" val="4214810297"/>
                  </a:ext>
                </a:extLst>
              </a:tr>
              <a:tr h="631885">
                <a:tc>
                  <a:txBody>
                    <a:bodyPr/>
                    <a:lstStyle/>
                    <a:p>
                      <a:r>
                        <a:rPr lang="sl-SI" sz="1800" b="0" noProof="0"/>
                        <a:t>Uporaba</a:t>
                      </a:r>
                      <a:endParaRPr lang="sl-SI" sz="1800" b="0" noProof="0" dirty="0"/>
                    </a:p>
                  </a:txBody>
                  <a:tcPr marL="90269" marR="90269" marT="45135" marB="45135" anchor="ctr"/>
                </a:tc>
                <a:tc>
                  <a:txBody>
                    <a:bodyPr/>
                    <a:lstStyle/>
                    <a:p>
                      <a:r>
                        <a:rPr lang="sl-SI" sz="1800" noProof="0"/>
                        <a:t>Najboljše za uporabnike specifičnih GIS programov</a:t>
                      </a:r>
                      <a:endParaRPr lang="sl-SI" sz="1800" noProof="0" dirty="0"/>
                    </a:p>
                  </a:txBody>
                  <a:tcPr marL="90269" marR="90269" marT="45135" marB="45135" anchor="ctr"/>
                </a:tc>
                <a:tc>
                  <a:txBody>
                    <a:bodyPr/>
                    <a:lstStyle/>
                    <a:p>
                      <a:r>
                        <a:rPr lang="sl-SI" sz="1800" noProof="0"/>
                        <a:t>Idealno za deljenje podatkov in odprte platforme</a:t>
                      </a:r>
                      <a:endParaRPr lang="sl-SI" sz="1800" noProof="0" dirty="0"/>
                    </a:p>
                  </a:txBody>
                  <a:tcPr marL="90269" marR="90269" marT="45135" marB="45135" anchor="ctr"/>
                </a:tc>
                <a:extLst>
                  <a:ext uri="{0D108BD9-81ED-4DB2-BD59-A6C34878D82A}">
                    <a16:rowId xmlns:a16="http://schemas.microsoft.com/office/drawing/2014/main" val="4000108960"/>
                  </a:ext>
                </a:extLst>
              </a:tr>
            </a:tbl>
          </a:graphicData>
        </a:graphic>
      </p:graphicFrame>
      <p:sp>
        <p:nvSpPr>
          <p:cNvPr id="16" name="Rectangle 4">
            <a:extLst>
              <a:ext uri="{FF2B5EF4-FFF2-40B4-BE49-F238E27FC236}">
                <a16:creationId xmlns:a16="http://schemas.microsoft.com/office/drawing/2014/main" id="{036A6A9C-8A71-F196-4323-5C9EB60B8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771686"/>
            <a:ext cx="4793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Primerjava: Lastniški in odprti formati</a:t>
            </a:r>
          </a:p>
        </p:txBody>
      </p:sp>
    </p:spTree>
    <p:extLst>
      <p:ext uri="{BB962C8B-B14F-4D97-AF65-F5344CB8AC3E}">
        <p14:creationId xmlns:p14="http://schemas.microsoft.com/office/powerpoint/2010/main" val="110304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B84312-4C44-FBD9-2EC3-8F162B74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Prostorske podatkovne baze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B60828-3B16-F451-F4B3-0D70F8219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noProof="0" dirty="0"/>
              <a:t>Do razvoja prostorskih </a:t>
            </a:r>
            <a:r>
              <a:rPr lang="sl-SI" noProof="0"/>
              <a:t>podatkovnih</a:t>
            </a:r>
            <a:r>
              <a:rPr lang="sl-SI" noProof="0" dirty="0"/>
              <a:t> baz </a:t>
            </a:r>
            <a:r>
              <a:rPr lang="en-US" noProof="0"/>
              <a:t>je </a:t>
            </a:r>
            <a:r>
              <a:rPr lang="en-US" noProof="0" err="1"/>
              <a:t>prišlo</a:t>
            </a:r>
            <a:r>
              <a:rPr lang="sl-SI" noProof="0" dirty="0"/>
              <a:t> zaradi:</a:t>
            </a:r>
          </a:p>
          <a:p>
            <a:r>
              <a:rPr lang="sl-SI" sz="2400" noProof="0" dirty="0"/>
              <a:t>postopnega povečevanja obsega prostorskih podatkov, </a:t>
            </a:r>
          </a:p>
          <a:p>
            <a:r>
              <a:rPr lang="sl-SI" sz="2400" noProof="0" dirty="0"/>
              <a:t>potreb po shranjevanju, </a:t>
            </a:r>
          </a:p>
          <a:p>
            <a:r>
              <a:rPr lang="sl-SI" sz="2400" noProof="0" dirty="0"/>
              <a:t>kompleksnejših analiz,</a:t>
            </a:r>
          </a:p>
          <a:p>
            <a:r>
              <a:rPr lang="sl-SI" sz="2400" noProof="0" dirty="0"/>
              <a:t>potreb po definiranju relacij med podatki,</a:t>
            </a:r>
          </a:p>
          <a:p>
            <a:r>
              <a:rPr lang="sl-SI" sz="2400" noProof="0" dirty="0"/>
              <a:t>potreb po izmenjavi podatkov, </a:t>
            </a:r>
          </a:p>
          <a:p>
            <a:r>
              <a:rPr lang="sl-SI" sz="2400" noProof="0" dirty="0"/>
              <a:t>potreb po učinkovitejšem upravljanju z geografskimi informacijami.</a:t>
            </a:r>
          </a:p>
        </p:txBody>
      </p:sp>
    </p:spTree>
    <p:extLst>
      <p:ext uri="{BB962C8B-B14F-4D97-AF65-F5344CB8AC3E}">
        <p14:creationId xmlns:p14="http://schemas.microsoft.com/office/powerpoint/2010/main" val="1599878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098EE-5329-024D-0BB3-CE82A81D3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B51F38-34E0-D767-1D4C-E2B20495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Prostorske podatkovne baze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21BE60-78BD-2484-1AB2-202A4E6F4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noProof="0" dirty="0"/>
              <a:t>RDBMS:</a:t>
            </a:r>
          </a:p>
          <a:p>
            <a:pPr lvl="1"/>
            <a:r>
              <a:rPr lang="sl-SI" sz="2000" noProof="0" dirty="0"/>
              <a:t>ORACLE (Oracle </a:t>
            </a:r>
            <a:r>
              <a:rPr lang="sl-SI" sz="2000" noProof="0" dirty="0" err="1"/>
              <a:t>Spatial</a:t>
            </a:r>
            <a:r>
              <a:rPr lang="sl-SI" sz="2000" noProof="0" dirty="0"/>
              <a:t>)</a:t>
            </a:r>
          </a:p>
          <a:p>
            <a:pPr lvl="1"/>
            <a:r>
              <a:rPr lang="sl-SI" sz="2000" noProof="0" dirty="0" err="1"/>
              <a:t>PostgreSQL</a:t>
            </a:r>
            <a:r>
              <a:rPr lang="sl-SI" sz="2000" noProof="0" dirty="0"/>
              <a:t> (</a:t>
            </a:r>
            <a:r>
              <a:rPr lang="sl-SI" sz="2000" noProof="0" dirty="0" err="1"/>
              <a:t>PostGIS</a:t>
            </a:r>
            <a:r>
              <a:rPr lang="sl-SI" sz="2000" noProof="0" dirty="0"/>
              <a:t>)</a:t>
            </a:r>
          </a:p>
          <a:p>
            <a:pPr lvl="1"/>
            <a:r>
              <a:rPr lang="sl-SI" sz="2000" noProof="0" dirty="0"/>
              <a:t>MSSQL</a:t>
            </a:r>
          </a:p>
          <a:p>
            <a:pPr lvl="1"/>
            <a:r>
              <a:rPr lang="sl-SI" sz="2000" noProof="0" dirty="0" err="1"/>
              <a:t>SQLite</a:t>
            </a:r>
            <a:r>
              <a:rPr lang="sl-SI" sz="2000" noProof="0" dirty="0"/>
              <a:t> (</a:t>
            </a:r>
            <a:r>
              <a:rPr lang="sl-SI" sz="2000" noProof="0" dirty="0" err="1"/>
              <a:t>SpatiaLite</a:t>
            </a:r>
            <a:r>
              <a:rPr lang="sl-SI" sz="2000" noProof="0" dirty="0"/>
              <a:t>)</a:t>
            </a:r>
            <a:endParaRPr lang="sl-SI" sz="2000" noProof="0"/>
          </a:p>
          <a:p>
            <a:pPr lvl="1"/>
            <a:r>
              <a:rPr lang="sl-SI" sz="2000"/>
              <a:t>…</a:t>
            </a:r>
            <a:endParaRPr lang="sl-SI" sz="2000" noProof="0"/>
          </a:p>
          <a:p>
            <a:pPr lvl="1"/>
            <a:endParaRPr lang="sl-SI" sz="2000" noProof="0" dirty="0"/>
          </a:p>
          <a:p>
            <a:r>
              <a:rPr lang="sl-SI" sz="2400" noProof="0" dirty="0"/>
              <a:t>Značilnosti:</a:t>
            </a:r>
          </a:p>
          <a:p>
            <a:pPr lvl="1"/>
            <a:r>
              <a:rPr lang="sl-SI" sz="2000" noProof="0" dirty="0"/>
              <a:t>Podpora za osnovne prostorske tipe (točke, linije, poligone), nekatere baze tudi za rastre.</a:t>
            </a:r>
            <a:r>
              <a:rPr lang="sl-SI" sz="2000" noProof="0"/>
              <a:t> Uvedba podatkovnega tipa geometrija.</a:t>
            </a:r>
            <a:endParaRPr lang="sl-SI" sz="2000" noProof="0" dirty="0"/>
          </a:p>
          <a:p>
            <a:pPr lvl="1"/>
            <a:r>
              <a:rPr lang="sl-SI" sz="2000" noProof="0" dirty="0"/>
              <a:t>Zmožnost uporabe prostorskih poizvedb, ki omogočajo npr. iskanje podatkov na podlagi geografskih kriterijev (npr. »najdi vse točke znotraj poligona«).</a:t>
            </a:r>
          </a:p>
          <a:p>
            <a:pPr lvl="1"/>
            <a:r>
              <a:rPr lang="sl-SI" sz="2000" noProof="0" dirty="0"/>
              <a:t>Integracija prostorskih podatkov z ne-prostorskimi podatki v eni sami bazi.</a:t>
            </a:r>
          </a:p>
        </p:txBody>
      </p:sp>
    </p:spTree>
    <p:extLst>
      <p:ext uri="{BB962C8B-B14F-4D97-AF65-F5344CB8AC3E}">
        <p14:creationId xmlns:p14="http://schemas.microsoft.com/office/powerpoint/2010/main" val="3889220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E6814-B10B-69B0-DCEE-C72CD8AC5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B61B91-A2E7-75F6-6D10-D0679B47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Prostorske podatkovne baze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8BFE2A-7C25-81D8-E25A-A0B3BA522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b="1" noProof="0" dirty="0" err="1"/>
              <a:t>GeoPackage</a:t>
            </a:r>
            <a:r>
              <a:rPr lang="sl-SI" sz="2400" noProof="0" dirty="0"/>
              <a:t>:</a:t>
            </a:r>
          </a:p>
          <a:p>
            <a:pPr lvl="1"/>
            <a:r>
              <a:rPr lang="sl-SI" sz="2000" noProof="0" dirty="0"/>
              <a:t>Odprti standard: </a:t>
            </a:r>
          </a:p>
          <a:p>
            <a:pPr lvl="2"/>
            <a:r>
              <a:rPr lang="sl-SI" sz="1600" noProof="0" dirty="0"/>
              <a:t>razvit in vzdrževan s strani OGC, kar zagotavlja široko podporo in združljivost na različnih GIS platformah.</a:t>
            </a:r>
          </a:p>
          <a:p>
            <a:pPr lvl="1"/>
            <a:r>
              <a:rPr lang="sl-SI" sz="2000" noProof="0" dirty="0"/>
              <a:t>Ena datoteka: </a:t>
            </a:r>
          </a:p>
          <a:p>
            <a:pPr lvl="2"/>
            <a:r>
              <a:rPr lang="sl-SI" sz="1600" noProof="0" dirty="0"/>
              <a:t>za razliko od </a:t>
            </a:r>
            <a:r>
              <a:rPr lang="sl-SI" sz="1600" noProof="0" dirty="0" err="1"/>
              <a:t>Shapefile</a:t>
            </a:r>
            <a:r>
              <a:rPr lang="sl-SI" sz="1600" noProof="0" dirty="0"/>
              <a:t>, ki je sestavljen iz več datotek, </a:t>
            </a:r>
            <a:r>
              <a:rPr lang="sl-SI" sz="1600" noProof="0" dirty="0" err="1"/>
              <a:t>GeoPackage</a:t>
            </a:r>
            <a:r>
              <a:rPr lang="sl-SI" sz="1600" noProof="0" dirty="0"/>
              <a:t> shranjuje vse podatke, vključno z vektorskimi geometrijami, rastrskimi slikami in metapodatki, v eni sami datoteki (.</a:t>
            </a:r>
            <a:r>
              <a:rPr lang="sl-SI" sz="1600" noProof="0" dirty="0" err="1"/>
              <a:t>gpkg</a:t>
            </a:r>
            <a:r>
              <a:rPr lang="sl-SI" sz="1600" noProof="0" dirty="0"/>
              <a:t>).</a:t>
            </a:r>
          </a:p>
          <a:p>
            <a:pPr lvl="1"/>
            <a:r>
              <a:rPr lang="sl-SI" sz="2000" noProof="0" dirty="0"/>
              <a:t>Prenosljiv in </a:t>
            </a:r>
            <a:r>
              <a:rPr lang="sl-SI" sz="2000" noProof="0" dirty="0" err="1"/>
              <a:t>večplatformski</a:t>
            </a:r>
            <a:r>
              <a:rPr lang="sl-SI" sz="2000" noProof="0" dirty="0"/>
              <a:t>: </a:t>
            </a:r>
          </a:p>
          <a:p>
            <a:pPr lvl="2"/>
            <a:r>
              <a:rPr lang="sl-SI" sz="1600" noProof="0" dirty="0"/>
              <a:t>temelji na </a:t>
            </a:r>
            <a:r>
              <a:rPr lang="sl-SI" sz="1600" noProof="0" dirty="0" err="1"/>
              <a:t>SQLite</a:t>
            </a:r>
            <a:r>
              <a:rPr lang="sl-SI" sz="1600" noProof="0" dirty="0"/>
              <a:t>, je neodvisen od platforme in podprt na širokem spektru GIS aplikacij, tako odprtokodnih (npr. QGIS) kot lastniških (npr. </a:t>
            </a:r>
            <a:r>
              <a:rPr lang="sl-SI" sz="1600" noProof="0" dirty="0" err="1"/>
              <a:t>ArcGIS</a:t>
            </a:r>
            <a:r>
              <a:rPr lang="sl-SI" sz="1600" noProof="0" dirty="0"/>
              <a:t>).</a:t>
            </a:r>
          </a:p>
          <a:p>
            <a:pPr lvl="1"/>
            <a:r>
              <a:rPr lang="sl-SI" sz="2000" noProof="0" dirty="0"/>
              <a:t>Podpora za napredne funkcije: </a:t>
            </a:r>
          </a:p>
          <a:p>
            <a:pPr lvl="2"/>
            <a:r>
              <a:rPr lang="sl-SI" sz="1600" noProof="0" dirty="0"/>
              <a:t>metapodatki, koordinatni sistemi, indeksi in razširitve za napredne funkcionalnosti.</a:t>
            </a:r>
          </a:p>
          <a:p>
            <a:endParaRPr lang="sl-SI" sz="2000" noProof="0" dirty="0"/>
          </a:p>
        </p:txBody>
      </p:sp>
    </p:spTree>
    <p:extLst>
      <p:ext uri="{BB962C8B-B14F-4D97-AF65-F5344CB8AC3E}">
        <p14:creationId xmlns:p14="http://schemas.microsoft.com/office/powerpoint/2010/main" val="720419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21C7CB-69E2-7EB6-5332-F99F03560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Metapodatki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76F1BB-3988-4EBB-41E8-119C8D5F2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14671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AEBC31-0027-4157-1650-EC51FDE9D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Potreba po standardizaciji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47E65B2-B592-C074-42C7-397DBCAC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noProof="0" dirty="0"/>
              <a:t>Standardizacija prostorskih podatkov je ključnega pomena za učinkovito upravljanje, izmenjavo in uporabo geografskih informacij. </a:t>
            </a:r>
          </a:p>
          <a:p>
            <a:pPr marL="0" indent="0">
              <a:buNone/>
            </a:pPr>
            <a:r>
              <a:rPr lang="sl-SI" sz="2400" noProof="0" dirty="0"/>
              <a:t>Ker so prostorski podatki zelo raznoliki in prihajajo iz različnih virov, standardi omogočajo boljše sodelovanje med različnimi sistemi, aplikacijami in organizacijami.</a:t>
            </a:r>
          </a:p>
        </p:txBody>
      </p:sp>
    </p:spTree>
    <p:extLst>
      <p:ext uri="{BB962C8B-B14F-4D97-AF65-F5344CB8AC3E}">
        <p14:creationId xmlns:p14="http://schemas.microsoft.com/office/powerpoint/2010/main" val="150977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BFC2D-DD2E-F417-FA8F-DEFFF5C01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3B3435-B3D4-4EA9-508E-07259380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Potreba po standardizaciji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6F34EC9-DB40-D54A-ED3D-6D4BEFF77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/>
              <a:t>Standardizacija prostorskih podatkov je pomembna za:</a:t>
            </a:r>
          </a:p>
          <a:p>
            <a:r>
              <a:rPr lang="sl-SI" sz="2000" err="1"/>
              <a:t>Interoperabilnost</a:t>
            </a:r>
            <a:r>
              <a:rPr lang="sl-SI" sz="2000"/>
              <a:t>, združljivost podatkov iz različnih virov</a:t>
            </a:r>
          </a:p>
          <a:p>
            <a:r>
              <a:rPr lang="sl-SI" sz="2000"/>
              <a:t>Zagotavljanje kakovosti in zanesljivosti</a:t>
            </a:r>
          </a:p>
          <a:p>
            <a:r>
              <a:rPr lang="sl-SI" sz="2000"/>
              <a:t>Poenostavitev deljenja podatkov</a:t>
            </a:r>
          </a:p>
          <a:p>
            <a:r>
              <a:rPr lang="sl-SI" sz="2000"/>
              <a:t>Dolgotrajnost in vzdržljivost podatkov</a:t>
            </a:r>
          </a:p>
          <a:p>
            <a:r>
              <a:rPr lang="sl-SI" sz="2000"/>
              <a:t>Povečanje učinkovitosti</a:t>
            </a:r>
          </a:p>
          <a:p>
            <a:r>
              <a:rPr lang="sl-SI" sz="2000"/>
              <a:t>Podpora projektom in politikam </a:t>
            </a:r>
          </a:p>
          <a:p>
            <a:endParaRPr lang="sl-SI" sz="2000"/>
          </a:p>
          <a:p>
            <a:r>
              <a:rPr lang="sl-SI" sz="2000"/>
              <a:t>Načela FAIR</a:t>
            </a:r>
          </a:p>
        </p:txBody>
      </p:sp>
    </p:spTree>
    <p:extLst>
      <p:ext uri="{BB962C8B-B14F-4D97-AF65-F5344CB8AC3E}">
        <p14:creationId xmlns:p14="http://schemas.microsoft.com/office/powerpoint/2010/main" val="376824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D14A7D-AE91-EC9E-DBBF-7EC1C685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Vsebina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CAB73D-DCCD-703A-C6C7-8396AF393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Kaj so prostorski podatki</a:t>
            </a:r>
          </a:p>
          <a:p>
            <a:pPr lvl="1"/>
            <a:r>
              <a:rPr lang="sl-SI" dirty="0"/>
              <a:t>Vrste</a:t>
            </a:r>
          </a:p>
          <a:p>
            <a:pPr lvl="1"/>
            <a:r>
              <a:rPr lang="sl-SI" dirty="0"/>
              <a:t>Formati</a:t>
            </a:r>
          </a:p>
          <a:p>
            <a:r>
              <a:rPr lang="sl-SI" dirty="0"/>
              <a:t>Metapodatki</a:t>
            </a:r>
          </a:p>
          <a:p>
            <a:r>
              <a:rPr lang="sl-SI" dirty="0"/>
              <a:t>Standardi</a:t>
            </a:r>
          </a:p>
          <a:p>
            <a:r>
              <a:rPr lang="sl-SI" dirty="0"/>
              <a:t>Podatkovni modeli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8134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1FDCF5-0AE3-51DB-12AD-8D3D2493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INSPIRE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0A81FAC-35BD-2CB1-DF19-186959F82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noProof="0" dirty="0"/>
              <a:t>INSPIRE direktiva (</a:t>
            </a:r>
            <a:r>
              <a:rPr lang="sl-SI" noProof="0" dirty="0" err="1"/>
              <a:t>Infrastructure</a:t>
            </a:r>
            <a:r>
              <a:rPr lang="sl-SI" noProof="0" dirty="0"/>
              <a:t> </a:t>
            </a:r>
            <a:r>
              <a:rPr lang="sl-SI" noProof="0" dirty="0" err="1"/>
              <a:t>for</a:t>
            </a:r>
            <a:r>
              <a:rPr lang="sl-SI" noProof="0" dirty="0"/>
              <a:t> </a:t>
            </a:r>
            <a:r>
              <a:rPr lang="sl-SI" noProof="0" dirty="0" err="1"/>
              <a:t>Spatial</a:t>
            </a:r>
            <a:r>
              <a:rPr lang="sl-SI" noProof="0" dirty="0"/>
              <a:t> </a:t>
            </a:r>
            <a:r>
              <a:rPr lang="sl-SI" noProof="0" dirty="0" err="1"/>
              <a:t>Information</a:t>
            </a:r>
            <a:r>
              <a:rPr lang="sl-SI" noProof="0" dirty="0"/>
              <a:t> in </a:t>
            </a:r>
            <a:r>
              <a:rPr lang="sl-SI" noProof="0" dirty="0" err="1"/>
              <a:t>Europe</a:t>
            </a:r>
            <a:r>
              <a:rPr lang="sl-SI" noProof="0" dirty="0"/>
              <a:t>) je evropska zakonodaja, ki je bila sprejeta leta 2007 in je namenjena </a:t>
            </a:r>
            <a:r>
              <a:rPr lang="sl-SI" b="1" noProof="0" dirty="0"/>
              <a:t>vzpostavitvi infrastrukture za prostorske informacije </a:t>
            </a:r>
            <a:r>
              <a:rPr lang="sl-SI" noProof="0" dirty="0"/>
              <a:t>v Evropski uniji. </a:t>
            </a:r>
          </a:p>
          <a:p>
            <a:pPr marL="0" indent="0">
              <a:buNone/>
            </a:pPr>
            <a:endParaRPr lang="sl-SI" noProof="0" dirty="0"/>
          </a:p>
          <a:p>
            <a:pPr marL="0" indent="0">
              <a:buNone/>
            </a:pPr>
            <a:r>
              <a:rPr lang="sl-SI" noProof="0" dirty="0"/>
              <a:t>Glavni cilj direktive INSPIRE je zagotoviti, da so prostorski podatki znotraj EU </a:t>
            </a:r>
            <a:r>
              <a:rPr lang="sl-SI" b="1" noProof="0" dirty="0"/>
              <a:t>dostopni, </a:t>
            </a:r>
            <a:r>
              <a:rPr lang="en-US" b="1" noProof="0" err="1"/>
              <a:t>interoperabilni</a:t>
            </a:r>
            <a:r>
              <a:rPr lang="sl-SI" b="1" noProof="0" dirty="0"/>
              <a:t>, kakovostni in združljivi</a:t>
            </a:r>
            <a:r>
              <a:rPr lang="sl-SI" noProof="0" dirty="0"/>
              <a:t>, da bi olajšali pripravo politik in odločanje, predvsem na področju okolja.</a:t>
            </a:r>
          </a:p>
        </p:txBody>
      </p:sp>
    </p:spTree>
    <p:extLst>
      <p:ext uri="{BB962C8B-B14F-4D97-AF65-F5344CB8AC3E}">
        <p14:creationId xmlns:p14="http://schemas.microsoft.com/office/powerpoint/2010/main" val="2048014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B7DEFD-6B72-F933-124E-EA4EF573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Ključni cilji INSPIRE direktive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9F18F5F-DA06-32B2-6C3F-4248A7BFD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/>
              <a:t>Vzpostavitev infrastrukture za prostorske podatke</a:t>
            </a:r>
          </a:p>
          <a:p>
            <a:pPr lvl="1"/>
            <a:r>
              <a:rPr lang="sl-SI" noProof="0" dirty="0"/>
              <a:t>Direktiva ustvarja pravni okvir za vzpostavitev skupne infrastrukture, ki omogoča dostop do prostorskih podatkov iz različnih virov in držav članic.</a:t>
            </a:r>
          </a:p>
          <a:p>
            <a:pPr lvl="1"/>
            <a:r>
              <a:rPr lang="sl-SI" noProof="0" dirty="0"/>
              <a:t>Vključuje skupne </a:t>
            </a:r>
            <a:r>
              <a:rPr lang="sl-SI" b="1" noProof="0" dirty="0"/>
              <a:t>standarde, formate in storitve</a:t>
            </a:r>
            <a:r>
              <a:rPr lang="sl-SI" noProof="0" dirty="0"/>
              <a:t>, ki olajšujejo dostop, deljenje in uporabo prostorskih podatkov.</a:t>
            </a:r>
          </a:p>
          <a:p>
            <a:r>
              <a:rPr lang="sl-SI" noProof="0" dirty="0"/>
              <a:t>Izboljšanje dostopa do prostorskih podatkov</a:t>
            </a:r>
          </a:p>
          <a:p>
            <a:pPr lvl="1"/>
            <a:r>
              <a:rPr lang="sl-SI" noProof="0" dirty="0"/>
              <a:t>Države članice so dolžne zagotoviti </a:t>
            </a:r>
            <a:r>
              <a:rPr lang="sl-SI" b="1" noProof="0" dirty="0"/>
              <a:t>javno dostopnost prostorskih podatkov </a:t>
            </a:r>
            <a:r>
              <a:rPr lang="sl-SI" noProof="0" dirty="0"/>
              <a:t>in </a:t>
            </a:r>
            <a:r>
              <a:rPr lang="sl-SI" b="1" noProof="0" dirty="0"/>
              <a:t>vzpostavitev omrežnih storitev</a:t>
            </a:r>
            <a:r>
              <a:rPr lang="sl-SI" noProof="0" dirty="0"/>
              <a:t>, ki omogočajo </a:t>
            </a:r>
            <a:r>
              <a:rPr lang="sl-SI" b="1" noProof="0" dirty="0"/>
              <a:t>iskanje</a:t>
            </a:r>
            <a:r>
              <a:rPr lang="sl-SI" noProof="0" dirty="0"/>
              <a:t>, </a:t>
            </a:r>
            <a:r>
              <a:rPr lang="sl-SI" b="1" noProof="0" dirty="0"/>
              <a:t>pregledovanje</a:t>
            </a:r>
            <a:r>
              <a:rPr lang="sl-SI" noProof="0" dirty="0"/>
              <a:t> in </a:t>
            </a:r>
            <a:r>
              <a:rPr lang="sl-SI" b="1" noProof="0" dirty="0"/>
              <a:t>prenos podatkov</a:t>
            </a:r>
            <a:r>
              <a:rPr lang="sl-S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11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647A7-F19B-5B4F-624A-01706AB24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80EF71-7AD8-5E04-8412-A2225BD4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Ključni cilji INSPIRE direktive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1CA79B4-3F9C-0063-6D99-F4D39923F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err="1"/>
              <a:t>Interoperabilnost</a:t>
            </a:r>
            <a:r>
              <a:rPr lang="sl-SI" noProof="0"/>
              <a:t> </a:t>
            </a:r>
            <a:r>
              <a:rPr lang="sl-SI" noProof="0" dirty="0"/>
              <a:t>in združljivost podatkov</a:t>
            </a:r>
          </a:p>
          <a:p>
            <a:pPr lvl="1"/>
            <a:r>
              <a:rPr lang="sl-SI" noProof="0" dirty="0"/>
              <a:t>Eden izmed glavnih ciljev INSPIRE je zagotoviti, da so prostorski podatki iz različnih virov </a:t>
            </a:r>
            <a:r>
              <a:rPr lang="sl-SI" b="1" noProof="0" dirty="0"/>
              <a:t>medsebojno združljivi </a:t>
            </a:r>
            <a:r>
              <a:rPr lang="sl-SI" noProof="0" dirty="0"/>
              <a:t>in </a:t>
            </a:r>
            <a:r>
              <a:rPr lang="sl-SI" b="1" noProof="0" err="1"/>
              <a:t>interoperabilni</a:t>
            </a:r>
            <a:r>
              <a:rPr lang="sl-SI" noProof="0" dirty="0"/>
              <a:t>,</a:t>
            </a:r>
          </a:p>
          <a:p>
            <a:pPr lvl="1"/>
            <a:r>
              <a:rPr lang="sl-SI" noProof="0" dirty="0"/>
              <a:t>da so podatki organizirani in objavljeni v </a:t>
            </a:r>
            <a:r>
              <a:rPr lang="sl-SI" b="1" noProof="0" dirty="0"/>
              <a:t>standardiziranih formatih</a:t>
            </a:r>
            <a:r>
              <a:rPr lang="sl-SI" noProof="0" dirty="0"/>
              <a:t>, kar omogoča njihovo lažjo uporabo v različnih aplikacijah, ne glede na izvor.</a:t>
            </a:r>
          </a:p>
          <a:p>
            <a:r>
              <a:rPr lang="sl-SI" noProof="0" dirty="0"/>
              <a:t>Podpora trajnostnemu razvoju in varstvu okolja</a:t>
            </a:r>
          </a:p>
          <a:p>
            <a:pPr lvl="1"/>
            <a:r>
              <a:rPr lang="sl-SI" noProof="0" dirty="0"/>
              <a:t>INSPIRE je zasnovan predvsem za podporo </a:t>
            </a:r>
            <a:r>
              <a:rPr lang="sl-SI" noProof="0" dirty="0" err="1"/>
              <a:t>okoljskim</a:t>
            </a:r>
            <a:r>
              <a:rPr lang="sl-SI" noProof="0" dirty="0"/>
              <a:t> politikam, kot so spremljanje podnebnih sprememb, zaščita in upravljanje naravnih virov, upravljanje z vodo, prostorsko načrtovanje in preprečevanje naravnih nesreč.</a:t>
            </a:r>
          </a:p>
        </p:txBody>
      </p:sp>
    </p:spTree>
    <p:extLst>
      <p:ext uri="{BB962C8B-B14F-4D97-AF65-F5344CB8AC3E}">
        <p14:creationId xmlns:p14="http://schemas.microsoft.com/office/powerpoint/2010/main" val="1857993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A975F7-A789-98A8-706B-D00B7461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Načela INSPIRE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AE76FC2-E2E8-D262-B875-D725016F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noProof="0" dirty="0"/>
              <a:t>Podatke je potrebno zbrati le enkrat in hraniti tam, kjer jih je mogoče najučinkoviteje vzdrževati.</a:t>
            </a:r>
          </a:p>
          <a:p>
            <a:r>
              <a:rPr lang="sl-SI" sz="2400" noProof="0" dirty="0"/>
              <a:t>Omogočiti “brezšivno” </a:t>
            </a:r>
            <a:r>
              <a:rPr lang="sl-SI" sz="2400" noProof="0"/>
              <a:t>kombinira</a:t>
            </a:r>
            <a:r>
              <a:rPr lang="en-US" sz="2400" noProof="0"/>
              <a:t>je</a:t>
            </a:r>
            <a:r>
              <a:rPr lang="sl-SI" sz="2400" noProof="0"/>
              <a:t> prostorskih informacij</a:t>
            </a:r>
            <a:r>
              <a:rPr lang="sl-SI" sz="2400" noProof="0" dirty="0"/>
              <a:t> iz različnih virov po vsej Evropi in jih deliti z uporabniki in aplikacijami.</a:t>
            </a:r>
          </a:p>
          <a:p>
            <a:r>
              <a:rPr lang="sl-SI" sz="2400" noProof="0" dirty="0"/>
              <a:t>Omogočiti, da se informacije, zbrane na eni ravni/merilu, delijo na vseh ravneh/merilih; podrobno za podrobne raziskave, splošno za strateške namene.</a:t>
            </a:r>
          </a:p>
          <a:p>
            <a:r>
              <a:rPr lang="sl-SI" sz="2400" noProof="0" dirty="0"/>
              <a:t>Geografske informacije, potrebne za dobro upravljanje na vseh ravneh, bi morale biti takoj in pregledno dostopne.</a:t>
            </a:r>
          </a:p>
          <a:p>
            <a:r>
              <a:rPr lang="sl-SI" sz="2400" noProof="0" dirty="0"/>
              <a:t>Omogočiti enostaven dostop do informacij, </a:t>
            </a:r>
            <a:r>
              <a:rPr lang="sl-SI" sz="2400" noProof="0"/>
              <a:t>kater</a:t>
            </a:r>
            <a:r>
              <a:rPr lang="en-US" sz="2400" noProof="0" err="1"/>
              <a:t>i</a:t>
            </a:r>
            <a:r>
              <a:rPr lang="sl-SI" sz="2400" noProof="0" dirty="0"/>
              <a:t> podatki so na voljo, kako jih je mogoče uporabiti in pod kakšnimi pogoji jih je mogoče pridobiti in uporabiti.</a:t>
            </a:r>
          </a:p>
        </p:txBody>
      </p:sp>
    </p:spTree>
    <p:extLst>
      <p:ext uri="{BB962C8B-B14F-4D97-AF65-F5344CB8AC3E}">
        <p14:creationId xmlns:p14="http://schemas.microsoft.com/office/powerpoint/2010/main" val="3775464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17100C-6C32-550B-27CD-07D51B2F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INSPIRE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60598EA-EBB1-DEE5-6E8D-4B3F8A748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418" y="1307715"/>
            <a:ext cx="6964075" cy="5291524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D02ABE1-65E1-5A5D-2C3F-28744C4BFA78}"/>
              </a:ext>
            </a:extLst>
          </p:cNvPr>
          <p:cNvSpPr txBox="1"/>
          <p:nvPr/>
        </p:nvSpPr>
        <p:spPr>
          <a:xfrm>
            <a:off x="7919612" y="6520317"/>
            <a:ext cx="355122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dirty="0"/>
              <a:t>https://knowledge-base.inspire.ec.europa.eu/</a:t>
            </a:r>
            <a:endParaRPr lang="sl-SI" sz="1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40267730-15C5-CD83-AB5A-F2456708256F}"/>
              </a:ext>
            </a:extLst>
          </p:cNvPr>
          <p:cNvSpPr/>
          <p:nvPr/>
        </p:nvSpPr>
        <p:spPr>
          <a:xfrm>
            <a:off x="2980267" y="2020711"/>
            <a:ext cx="3036711" cy="189653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7182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19D38737-54EE-B50D-371A-C973F287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noProof="0" dirty="0"/>
              <a:t>INSPIRE </a:t>
            </a:r>
            <a:r>
              <a:rPr lang="sl-SI" sz="4000" noProof="0" dirty="0" err="1"/>
              <a:t>Themes</a:t>
            </a:r>
            <a:endParaRPr lang="sl-SI" sz="4000" noProof="0" dirty="0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75276F7-C01F-9551-2557-B585E64B2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4" y="1681159"/>
            <a:ext cx="5157782" cy="452441"/>
          </a:xfrm>
        </p:spPr>
        <p:txBody>
          <a:bodyPr/>
          <a:lstStyle/>
          <a:p>
            <a:r>
              <a:rPr lang="sl-SI" noProof="0" dirty="0" err="1"/>
              <a:t>Annex</a:t>
            </a:r>
            <a:r>
              <a:rPr lang="sl-SI" noProof="0" dirty="0"/>
              <a:t> 1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96289C8-F66E-9937-0905-CB6C60093380}"/>
              </a:ext>
            </a:extLst>
          </p:cNvPr>
          <p:cNvSpPr>
            <a:spLocks noGrp="1"/>
          </p:cNvSpPr>
          <p:nvPr>
            <p:ph idx="2"/>
          </p:nvPr>
        </p:nvSpPr>
        <p:spPr>
          <a:xfrm>
            <a:off x="836616" y="2154088"/>
            <a:ext cx="5157782" cy="2094639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sl-SI" sz="1600" noProof="0" dirty="0" err="1"/>
              <a:t>Addresses</a:t>
            </a:r>
            <a:endParaRPr lang="sl-SI" sz="1600" noProof="0" dirty="0"/>
          </a:p>
          <a:p>
            <a:pPr marL="0">
              <a:spcBef>
                <a:spcPts val="0"/>
              </a:spcBef>
            </a:pPr>
            <a:r>
              <a:rPr lang="sl-SI" sz="1600" noProof="0" dirty="0"/>
              <a:t>Administrative </a:t>
            </a:r>
            <a:r>
              <a:rPr lang="sl-SI" sz="1600" noProof="0" dirty="0" err="1"/>
              <a:t>units</a:t>
            </a:r>
            <a:endParaRPr lang="sl-SI" sz="1600" noProof="0" dirty="0"/>
          </a:p>
          <a:p>
            <a:pPr marL="0">
              <a:spcBef>
                <a:spcPts val="0"/>
              </a:spcBef>
            </a:pPr>
            <a:r>
              <a:rPr lang="sl-SI" sz="1600" noProof="0" dirty="0" err="1"/>
              <a:t>Cadastral</a:t>
            </a:r>
            <a:r>
              <a:rPr lang="sl-SI" sz="1600" noProof="0" dirty="0"/>
              <a:t> </a:t>
            </a:r>
            <a:r>
              <a:rPr lang="sl-SI" sz="1600" noProof="0" dirty="0" err="1"/>
              <a:t>parcels</a:t>
            </a:r>
            <a:r>
              <a:rPr lang="sl-SI" sz="1600" noProof="0" dirty="0"/>
              <a:t>	</a:t>
            </a:r>
          </a:p>
          <a:p>
            <a:pPr marL="0">
              <a:spcBef>
                <a:spcPts val="0"/>
              </a:spcBef>
            </a:pPr>
            <a:r>
              <a:rPr lang="sl-SI" sz="1600" noProof="0" dirty="0" err="1"/>
              <a:t>Coordinate</a:t>
            </a:r>
            <a:r>
              <a:rPr lang="sl-SI" sz="1600" noProof="0" dirty="0"/>
              <a:t> reference </a:t>
            </a:r>
            <a:r>
              <a:rPr lang="sl-SI" sz="1600" noProof="0" dirty="0" err="1"/>
              <a:t>systems</a:t>
            </a:r>
            <a:endParaRPr lang="sl-SI" sz="1600" noProof="0" dirty="0"/>
          </a:p>
          <a:p>
            <a:pPr marL="0">
              <a:spcBef>
                <a:spcPts val="0"/>
              </a:spcBef>
            </a:pPr>
            <a:r>
              <a:rPr lang="sl-SI" sz="1600" noProof="0" dirty="0" err="1"/>
              <a:t>Geographical</a:t>
            </a:r>
            <a:r>
              <a:rPr lang="sl-SI" sz="1600" noProof="0" dirty="0"/>
              <a:t> </a:t>
            </a:r>
            <a:r>
              <a:rPr lang="sl-SI" sz="1600" noProof="0" dirty="0" err="1"/>
              <a:t>grid</a:t>
            </a:r>
            <a:r>
              <a:rPr lang="sl-SI" sz="1600" noProof="0" dirty="0"/>
              <a:t> </a:t>
            </a:r>
            <a:r>
              <a:rPr lang="sl-SI" sz="1600" noProof="0" dirty="0" err="1"/>
              <a:t>systems</a:t>
            </a:r>
            <a:endParaRPr lang="sl-SI" sz="1600" noProof="0" dirty="0"/>
          </a:p>
          <a:p>
            <a:pPr marL="0">
              <a:spcBef>
                <a:spcPts val="0"/>
              </a:spcBef>
            </a:pPr>
            <a:r>
              <a:rPr lang="sl-SI" sz="1600" noProof="0" dirty="0" err="1"/>
              <a:t>Geographical</a:t>
            </a:r>
            <a:r>
              <a:rPr lang="sl-SI" sz="1600" noProof="0" dirty="0"/>
              <a:t> </a:t>
            </a:r>
            <a:r>
              <a:rPr lang="sl-SI" sz="1600" noProof="0" dirty="0" err="1"/>
              <a:t>names</a:t>
            </a:r>
            <a:endParaRPr lang="sl-SI" sz="1600" noProof="0" dirty="0"/>
          </a:p>
          <a:p>
            <a:pPr marL="0">
              <a:spcBef>
                <a:spcPts val="0"/>
              </a:spcBef>
            </a:pPr>
            <a:r>
              <a:rPr lang="sl-SI" sz="1600" noProof="0" dirty="0" err="1"/>
              <a:t>Hydrography</a:t>
            </a:r>
            <a:r>
              <a:rPr lang="sl-SI" sz="1600" noProof="0" dirty="0"/>
              <a:t>	</a:t>
            </a:r>
          </a:p>
          <a:p>
            <a:pPr marL="0">
              <a:spcBef>
                <a:spcPts val="0"/>
              </a:spcBef>
            </a:pPr>
            <a:r>
              <a:rPr lang="sl-SI" sz="1600" noProof="0" dirty="0" err="1"/>
              <a:t>Protected</a:t>
            </a:r>
            <a:r>
              <a:rPr lang="sl-SI" sz="1600" noProof="0" dirty="0"/>
              <a:t> </a:t>
            </a:r>
            <a:r>
              <a:rPr lang="sl-SI" sz="1600" noProof="0" dirty="0" err="1"/>
              <a:t>sites</a:t>
            </a:r>
            <a:endParaRPr lang="sl-SI" sz="1600" noProof="0" dirty="0"/>
          </a:p>
          <a:p>
            <a:pPr marL="0">
              <a:spcBef>
                <a:spcPts val="0"/>
              </a:spcBef>
            </a:pPr>
            <a:r>
              <a:rPr lang="sl-SI" sz="1600" noProof="0" dirty="0"/>
              <a:t>Transport </a:t>
            </a:r>
            <a:r>
              <a:rPr lang="sl-SI" sz="1600" noProof="0" dirty="0" err="1"/>
              <a:t>networks</a:t>
            </a:r>
            <a:endParaRPr lang="sl-SI" sz="1600" noProof="0" dirty="0"/>
          </a:p>
        </p:txBody>
      </p:sp>
      <p:sp>
        <p:nvSpPr>
          <p:cNvPr id="10" name="Označba mesta besedila 4">
            <a:extLst>
              <a:ext uri="{FF2B5EF4-FFF2-40B4-BE49-F238E27FC236}">
                <a16:creationId xmlns:a16="http://schemas.microsoft.com/office/drawing/2014/main" id="{33F2827F-75F2-D082-0207-BD83FDF3DCAA}"/>
              </a:ext>
            </a:extLst>
          </p:cNvPr>
          <p:cNvSpPr txBox="1">
            <a:spLocks/>
          </p:cNvSpPr>
          <p:nvPr/>
        </p:nvSpPr>
        <p:spPr>
          <a:xfrm>
            <a:off x="5324038" y="1695014"/>
            <a:ext cx="6307711" cy="452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sl-SI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Annex 3</a:t>
            </a:r>
          </a:p>
        </p:txBody>
      </p:sp>
      <p:sp>
        <p:nvSpPr>
          <p:cNvPr id="11" name="Označba mesta vsebine 5">
            <a:extLst>
              <a:ext uri="{FF2B5EF4-FFF2-40B4-BE49-F238E27FC236}">
                <a16:creationId xmlns:a16="http://schemas.microsoft.com/office/drawing/2014/main" id="{F9EFC67B-3622-8C79-575D-C5BF5AF8552A}"/>
              </a:ext>
            </a:extLst>
          </p:cNvPr>
          <p:cNvSpPr txBox="1">
            <a:spLocks/>
          </p:cNvSpPr>
          <p:nvPr/>
        </p:nvSpPr>
        <p:spPr>
          <a:xfrm>
            <a:off x="5320870" y="2167943"/>
            <a:ext cx="6307711" cy="46900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Agricultural</a:t>
            </a:r>
            <a:r>
              <a:rPr lang="sl-SI" sz="1600" dirty="0"/>
              <a:t> </a:t>
            </a:r>
            <a:r>
              <a:rPr lang="sl-SI" sz="1600" dirty="0" err="1"/>
              <a:t>and</a:t>
            </a:r>
            <a:r>
              <a:rPr lang="sl-SI" sz="1600" dirty="0"/>
              <a:t> </a:t>
            </a:r>
            <a:r>
              <a:rPr lang="sl-SI" sz="1600" dirty="0" err="1"/>
              <a:t>aquaculture</a:t>
            </a:r>
            <a:r>
              <a:rPr lang="sl-SI" sz="1600" dirty="0"/>
              <a:t> </a:t>
            </a:r>
            <a:r>
              <a:rPr lang="sl-SI" sz="1600" dirty="0" err="1"/>
              <a:t>facilities</a:t>
            </a:r>
            <a:endParaRPr lang="en-US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/>
              <a:t>Area management / </a:t>
            </a:r>
            <a:r>
              <a:rPr lang="sl-SI" sz="1600" dirty="0" err="1"/>
              <a:t>restriction</a:t>
            </a:r>
            <a:r>
              <a:rPr lang="sl-SI" sz="1600" dirty="0"/>
              <a:t> / </a:t>
            </a:r>
            <a:r>
              <a:rPr lang="sl-SI" sz="1600" dirty="0" err="1"/>
              <a:t>regulation</a:t>
            </a:r>
            <a:r>
              <a:rPr lang="sl-SI" sz="1600" dirty="0"/>
              <a:t> </a:t>
            </a:r>
            <a:r>
              <a:rPr lang="sl-SI" sz="1600" dirty="0" err="1"/>
              <a:t>zones</a:t>
            </a:r>
            <a:r>
              <a:rPr lang="sl-SI" sz="1600" dirty="0"/>
              <a:t> &amp; </a:t>
            </a:r>
            <a:r>
              <a:rPr lang="sl-SI" sz="1600" dirty="0" err="1"/>
              <a:t>reporting</a:t>
            </a:r>
            <a:r>
              <a:rPr lang="sl-SI" sz="1600" dirty="0"/>
              <a:t> </a:t>
            </a:r>
            <a:r>
              <a:rPr lang="sl-SI" sz="1600" dirty="0" err="1"/>
              <a:t>units</a:t>
            </a:r>
            <a:endParaRPr lang="sl-SI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Atmospheric</a:t>
            </a:r>
            <a:r>
              <a:rPr lang="sl-SI" sz="1600" dirty="0"/>
              <a:t> </a:t>
            </a:r>
            <a:r>
              <a:rPr lang="sl-SI" sz="1600" dirty="0" err="1"/>
              <a:t>conditions</a:t>
            </a:r>
            <a:r>
              <a:rPr lang="sl-SI" sz="1600" dirty="0"/>
              <a:t>	</a:t>
            </a:r>
            <a:endParaRPr lang="en-US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Bio-geographical</a:t>
            </a:r>
            <a:r>
              <a:rPr lang="sl-SI" sz="1600" dirty="0"/>
              <a:t> </a:t>
            </a:r>
            <a:r>
              <a:rPr lang="sl-SI" sz="1600" dirty="0" err="1"/>
              <a:t>regions</a:t>
            </a:r>
            <a:endParaRPr lang="sl-SI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Buildings</a:t>
            </a:r>
            <a:r>
              <a:rPr lang="sl-SI" sz="1600" dirty="0"/>
              <a:t>	</a:t>
            </a:r>
            <a:endParaRPr lang="en-US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Energy</a:t>
            </a:r>
            <a:r>
              <a:rPr lang="sl-SI" sz="1600" dirty="0"/>
              <a:t> </a:t>
            </a:r>
            <a:r>
              <a:rPr lang="sl-SI" sz="1600" dirty="0" err="1"/>
              <a:t>Resources</a:t>
            </a:r>
            <a:endParaRPr lang="sl-SI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Environmental</a:t>
            </a:r>
            <a:r>
              <a:rPr lang="sl-SI" sz="1600" dirty="0"/>
              <a:t> monitoring </a:t>
            </a:r>
            <a:r>
              <a:rPr lang="sl-SI" sz="1600" dirty="0" err="1"/>
              <a:t>Facilities</a:t>
            </a:r>
            <a:r>
              <a:rPr lang="sl-SI" sz="1600" dirty="0"/>
              <a:t>	</a:t>
            </a:r>
            <a:endParaRPr lang="en-US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Habitats</a:t>
            </a:r>
            <a:r>
              <a:rPr lang="sl-SI" sz="1600" dirty="0"/>
              <a:t> </a:t>
            </a:r>
            <a:r>
              <a:rPr lang="sl-SI" sz="1600" dirty="0" err="1"/>
              <a:t>and</a:t>
            </a:r>
            <a:r>
              <a:rPr lang="sl-SI" sz="1600" dirty="0"/>
              <a:t> </a:t>
            </a:r>
            <a:r>
              <a:rPr lang="sl-SI" sz="1600" dirty="0" err="1"/>
              <a:t>biotopes</a:t>
            </a:r>
            <a:endParaRPr lang="sl-SI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/>
              <a:t>Human </a:t>
            </a:r>
            <a:r>
              <a:rPr lang="sl-SI" sz="1600" dirty="0" err="1"/>
              <a:t>health</a:t>
            </a:r>
            <a:r>
              <a:rPr lang="sl-SI" sz="1600" dirty="0"/>
              <a:t> </a:t>
            </a:r>
            <a:r>
              <a:rPr lang="sl-SI" sz="1600" dirty="0" err="1"/>
              <a:t>and</a:t>
            </a:r>
            <a:r>
              <a:rPr lang="sl-SI" sz="1600" dirty="0"/>
              <a:t> </a:t>
            </a:r>
            <a:r>
              <a:rPr lang="sl-SI" sz="1600" dirty="0" err="1"/>
              <a:t>safety</a:t>
            </a:r>
            <a:r>
              <a:rPr lang="sl-SI" sz="1600" dirty="0"/>
              <a:t>	</a:t>
            </a:r>
            <a:endParaRPr lang="en-US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Land</a:t>
            </a:r>
            <a:r>
              <a:rPr lang="sl-SI" sz="1600" dirty="0"/>
              <a:t> </a:t>
            </a:r>
            <a:r>
              <a:rPr lang="sl-SI" sz="1600" dirty="0" err="1"/>
              <a:t>use</a:t>
            </a:r>
            <a:endParaRPr lang="sl-SI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Meteorological</a:t>
            </a:r>
            <a:r>
              <a:rPr lang="sl-SI" sz="1600" dirty="0"/>
              <a:t> </a:t>
            </a:r>
            <a:r>
              <a:rPr lang="sl-SI" sz="1600" dirty="0" err="1"/>
              <a:t>geographical</a:t>
            </a:r>
            <a:r>
              <a:rPr lang="sl-SI" sz="1600" dirty="0"/>
              <a:t> </a:t>
            </a:r>
            <a:r>
              <a:rPr lang="sl-SI" sz="1600" dirty="0" err="1"/>
              <a:t>features</a:t>
            </a:r>
            <a:endParaRPr lang="en-US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/>
              <a:t>Mineral </a:t>
            </a:r>
            <a:r>
              <a:rPr lang="sl-SI" sz="1600" dirty="0" err="1"/>
              <a:t>Resources</a:t>
            </a:r>
            <a:endParaRPr lang="sl-SI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Natural</a:t>
            </a:r>
            <a:r>
              <a:rPr lang="sl-SI" sz="1600" dirty="0"/>
              <a:t> </a:t>
            </a:r>
            <a:r>
              <a:rPr lang="sl-SI" sz="1600" dirty="0" err="1"/>
              <a:t>risk</a:t>
            </a:r>
            <a:r>
              <a:rPr lang="sl-SI" sz="1600" dirty="0"/>
              <a:t> </a:t>
            </a:r>
            <a:r>
              <a:rPr lang="sl-SI" sz="1600" dirty="0" err="1"/>
              <a:t>zones</a:t>
            </a:r>
            <a:r>
              <a:rPr lang="sl-SI" sz="1600" dirty="0"/>
              <a:t>	</a:t>
            </a:r>
            <a:endParaRPr lang="en-US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Oceanographic</a:t>
            </a:r>
            <a:r>
              <a:rPr lang="sl-SI" sz="1600" dirty="0"/>
              <a:t> </a:t>
            </a:r>
            <a:r>
              <a:rPr lang="sl-SI" sz="1600" dirty="0" err="1"/>
              <a:t>geographical</a:t>
            </a:r>
            <a:r>
              <a:rPr lang="sl-SI" sz="1600" dirty="0"/>
              <a:t> </a:t>
            </a:r>
            <a:r>
              <a:rPr lang="sl-SI" sz="1600" dirty="0" err="1"/>
              <a:t>features</a:t>
            </a:r>
            <a:endParaRPr lang="sl-SI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Population</a:t>
            </a:r>
            <a:r>
              <a:rPr lang="sl-SI" sz="1600" dirty="0"/>
              <a:t> </a:t>
            </a:r>
            <a:r>
              <a:rPr lang="sl-SI" sz="1600" dirty="0" err="1"/>
              <a:t>distribution</a:t>
            </a:r>
            <a:r>
              <a:rPr lang="sl-SI" sz="1600" dirty="0"/>
              <a:t> </a:t>
            </a:r>
            <a:r>
              <a:rPr lang="sl-SI" sz="1600" dirty="0" err="1"/>
              <a:t>and</a:t>
            </a:r>
            <a:r>
              <a:rPr lang="sl-SI" sz="1600" dirty="0"/>
              <a:t> </a:t>
            </a:r>
            <a:r>
              <a:rPr lang="sl-SI" sz="1600" dirty="0" err="1"/>
              <a:t>demography</a:t>
            </a:r>
            <a:r>
              <a:rPr lang="sl-SI" sz="1600" dirty="0"/>
              <a:t>	</a:t>
            </a:r>
            <a:endParaRPr lang="en-US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Production</a:t>
            </a:r>
            <a:r>
              <a:rPr lang="sl-SI" sz="1600" dirty="0"/>
              <a:t> </a:t>
            </a:r>
            <a:r>
              <a:rPr lang="sl-SI" sz="1600" dirty="0" err="1"/>
              <a:t>and</a:t>
            </a:r>
            <a:r>
              <a:rPr lang="sl-SI" sz="1600" dirty="0"/>
              <a:t> </a:t>
            </a:r>
            <a:r>
              <a:rPr lang="sl-SI" sz="1600" dirty="0" err="1"/>
              <a:t>industrial</a:t>
            </a:r>
            <a:r>
              <a:rPr lang="sl-SI" sz="1600" dirty="0"/>
              <a:t> </a:t>
            </a:r>
            <a:r>
              <a:rPr lang="sl-SI" sz="1600" dirty="0" err="1"/>
              <a:t>facilities</a:t>
            </a:r>
            <a:endParaRPr lang="sl-SI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Sea</a:t>
            </a:r>
            <a:r>
              <a:rPr lang="sl-SI" sz="1600" dirty="0"/>
              <a:t> </a:t>
            </a:r>
            <a:r>
              <a:rPr lang="sl-SI" sz="1600" dirty="0" err="1"/>
              <a:t>regions</a:t>
            </a:r>
            <a:r>
              <a:rPr lang="sl-SI" sz="1600" dirty="0"/>
              <a:t>	</a:t>
            </a:r>
            <a:endParaRPr lang="en-US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Soil</a:t>
            </a:r>
            <a:endParaRPr lang="sl-SI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Species</a:t>
            </a:r>
            <a:r>
              <a:rPr lang="sl-SI" sz="1600" dirty="0"/>
              <a:t> </a:t>
            </a:r>
            <a:r>
              <a:rPr lang="sl-SI" sz="1600" dirty="0" err="1"/>
              <a:t>distribution</a:t>
            </a:r>
            <a:r>
              <a:rPr lang="sl-SI" sz="1600" dirty="0"/>
              <a:t>	</a:t>
            </a:r>
            <a:endParaRPr lang="en-US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Statistical</a:t>
            </a:r>
            <a:r>
              <a:rPr lang="sl-SI" sz="1600" dirty="0"/>
              <a:t> </a:t>
            </a:r>
            <a:r>
              <a:rPr lang="sl-SI" sz="1600" dirty="0" err="1"/>
              <a:t>units</a:t>
            </a:r>
            <a:endParaRPr lang="sl-SI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sl-SI" sz="1600" dirty="0" err="1"/>
              <a:t>Utility</a:t>
            </a:r>
            <a:r>
              <a:rPr lang="sl-SI" sz="1600" dirty="0"/>
              <a:t> </a:t>
            </a:r>
            <a:r>
              <a:rPr lang="sl-SI" sz="1600" dirty="0" err="1"/>
              <a:t>and</a:t>
            </a:r>
            <a:r>
              <a:rPr lang="sl-SI" sz="1600" dirty="0"/>
              <a:t> </a:t>
            </a:r>
            <a:r>
              <a:rPr lang="sl-SI" sz="1600" dirty="0" err="1"/>
              <a:t>governmental</a:t>
            </a:r>
            <a:r>
              <a:rPr lang="sl-SI" sz="1600" dirty="0"/>
              <a:t> </a:t>
            </a:r>
            <a:r>
              <a:rPr lang="sl-SI" sz="1600" dirty="0" err="1"/>
              <a:t>services</a:t>
            </a:r>
            <a:endParaRPr lang="sl-SI" sz="1600" dirty="0"/>
          </a:p>
        </p:txBody>
      </p:sp>
      <p:sp>
        <p:nvSpPr>
          <p:cNvPr id="12" name="Označba mesta besedila 4">
            <a:extLst>
              <a:ext uri="{FF2B5EF4-FFF2-40B4-BE49-F238E27FC236}">
                <a16:creationId xmlns:a16="http://schemas.microsoft.com/office/drawing/2014/main" id="{6C99332A-E914-9E58-D69F-CBB995D64777}"/>
              </a:ext>
            </a:extLst>
          </p:cNvPr>
          <p:cNvSpPr txBox="1">
            <a:spLocks/>
          </p:cNvSpPr>
          <p:nvPr/>
        </p:nvSpPr>
        <p:spPr>
          <a:xfrm>
            <a:off x="850471" y="4290432"/>
            <a:ext cx="5157782" cy="452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None/>
              <a:tabLst/>
              <a:defRPr lang="sl-SI" sz="24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Annex 2</a:t>
            </a:r>
          </a:p>
        </p:txBody>
      </p:sp>
      <p:sp>
        <p:nvSpPr>
          <p:cNvPr id="13" name="Označba mesta vsebine 5">
            <a:extLst>
              <a:ext uri="{FF2B5EF4-FFF2-40B4-BE49-F238E27FC236}">
                <a16:creationId xmlns:a16="http://schemas.microsoft.com/office/drawing/2014/main" id="{989D8D4D-9A97-4228-6AA7-D48E4AF15A6E}"/>
              </a:ext>
            </a:extLst>
          </p:cNvPr>
          <p:cNvSpPr txBox="1">
            <a:spLocks/>
          </p:cNvSpPr>
          <p:nvPr/>
        </p:nvSpPr>
        <p:spPr>
          <a:xfrm>
            <a:off x="847303" y="4763361"/>
            <a:ext cx="5157782" cy="20946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+mn-ea"/>
                <a:cs typeface="+mn-cs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US" sz="1600" dirty="0"/>
              <a:t>Elevation</a:t>
            </a:r>
          </a:p>
          <a:p>
            <a:pPr marL="0">
              <a:spcBef>
                <a:spcPts val="0"/>
              </a:spcBef>
            </a:pPr>
            <a:r>
              <a:rPr lang="en-US" sz="1600" dirty="0"/>
              <a:t>Geology</a:t>
            </a:r>
          </a:p>
          <a:p>
            <a:pPr marL="0">
              <a:spcBef>
                <a:spcPts val="0"/>
              </a:spcBef>
            </a:pPr>
            <a:r>
              <a:rPr lang="en-US" sz="1600" dirty="0"/>
              <a:t>Land cover</a:t>
            </a:r>
          </a:p>
          <a:p>
            <a:pPr marL="0">
              <a:spcBef>
                <a:spcPts val="0"/>
              </a:spcBef>
            </a:pPr>
            <a:r>
              <a:rPr lang="en-US" sz="1600" dirty="0" err="1"/>
              <a:t>Orthoimagery</a:t>
            </a:r>
            <a:endParaRPr lang="sl-SI" sz="1600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B0FD2AC6-14E8-D1D0-F127-D78B54015C55}"/>
              </a:ext>
            </a:extLst>
          </p:cNvPr>
          <p:cNvSpPr txBox="1"/>
          <p:nvPr/>
        </p:nvSpPr>
        <p:spPr>
          <a:xfrm>
            <a:off x="6164757" y="1130478"/>
            <a:ext cx="54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https://knowledge-base.inspire.ec.europa.eu/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4816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60598EA-EBB1-DEE5-6E8D-4B3F8A748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418" y="1307715"/>
            <a:ext cx="6964075" cy="529152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D17100C-6C32-550B-27CD-07D51B2F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INSPIRE omrežne storitve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D02ABE1-65E1-5A5D-2C3F-28744C4BFA78}"/>
              </a:ext>
            </a:extLst>
          </p:cNvPr>
          <p:cNvSpPr txBox="1"/>
          <p:nvPr/>
        </p:nvSpPr>
        <p:spPr>
          <a:xfrm>
            <a:off x="7919612" y="6520317"/>
            <a:ext cx="355122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dirty="0"/>
              <a:t>https://knowledge-base.inspire.ec.europa.eu/</a:t>
            </a:r>
            <a:endParaRPr lang="sl-SI" sz="1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40267730-15C5-CD83-AB5A-F2456708256F}"/>
              </a:ext>
            </a:extLst>
          </p:cNvPr>
          <p:cNvSpPr/>
          <p:nvPr/>
        </p:nvSpPr>
        <p:spPr>
          <a:xfrm>
            <a:off x="6096000" y="2011788"/>
            <a:ext cx="3036711" cy="189653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35765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7D14B-D6DA-BAFF-A839-1675CFCCB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373378-B595-6C79-1FB8-FCE76FAF4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INSPIRE omrežne storitve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C37FA1-2DC6-95E7-456E-E955A6447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noProof="0" dirty="0"/>
              <a:t>Vzpostavlja omrežne storitve, ki omogočajo:</a:t>
            </a:r>
          </a:p>
          <a:p>
            <a:r>
              <a:rPr lang="sl-SI" noProof="0" dirty="0"/>
              <a:t>Iskanje (</a:t>
            </a:r>
            <a:r>
              <a:rPr lang="sl-SI" noProof="0" dirty="0" err="1"/>
              <a:t>search</a:t>
            </a:r>
            <a:r>
              <a:rPr lang="sl-SI" noProof="0" dirty="0"/>
              <a:t>), </a:t>
            </a:r>
          </a:p>
          <a:p>
            <a:r>
              <a:rPr lang="sl-SI" noProof="0" dirty="0"/>
              <a:t>Pregledovanje (</a:t>
            </a:r>
            <a:r>
              <a:rPr lang="sl-SI" noProof="0" dirty="0" err="1"/>
              <a:t>view</a:t>
            </a:r>
            <a:r>
              <a:rPr lang="sl-SI" noProof="0" dirty="0"/>
              <a:t>) in </a:t>
            </a:r>
          </a:p>
          <a:p>
            <a:r>
              <a:rPr lang="sl-SI" noProof="0" dirty="0"/>
              <a:t>Prenos podatkov (</a:t>
            </a:r>
            <a:r>
              <a:rPr lang="sl-SI" noProof="0" dirty="0" err="1"/>
              <a:t>download</a:t>
            </a:r>
            <a:r>
              <a:rPr lang="sl-SI" noProof="0" dirty="0"/>
              <a:t>).</a:t>
            </a:r>
          </a:p>
          <a:p>
            <a:endParaRPr lang="sl-SI" noProof="0" dirty="0"/>
          </a:p>
          <a:p>
            <a:pPr marL="0" indent="0">
              <a:buNone/>
            </a:pPr>
            <a:r>
              <a:rPr lang="sl-SI" noProof="0" dirty="0"/>
              <a:t>Temeljijo na mednarodnih standardih CSW, WMS, WFS, WCS, GML, ISO19115, ISO19136…</a:t>
            </a:r>
          </a:p>
        </p:txBody>
      </p:sp>
    </p:spTree>
    <p:extLst>
      <p:ext uri="{BB962C8B-B14F-4D97-AF65-F5344CB8AC3E}">
        <p14:creationId xmlns:p14="http://schemas.microsoft.com/office/powerpoint/2010/main" val="543056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487DB-401E-7837-8A98-AF1F8B484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DE20D0-CC0B-B7DD-252B-0CE63F48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/>
              <a:t>INSPIRE omrežne storitve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A2BCB4-6CB7-6FD4-2792-3A2D63102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noProof="0"/>
              <a:t>Metapodatki  - storitev iskanja</a:t>
            </a:r>
            <a:endParaRPr lang="sl-SI" noProof="0"/>
          </a:p>
          <a:p>
            <a:pPr marL="0" indent="0">
              <a:buNone/>
            </a:pPr>
            <a:r>
              <a:rPr lang="sl-SI" sz="2400" noProof="0"/>
              <a:t>Metapodatki so objavljeni posameznih </a:t>
            </a:r>
            <a:r>
              <a:rPr lang="sl-SI" sz="2400" noProof="0" err="1"/>
              <a:t>metapodatkovnih</a:t>
            </a:r>
            <a:r>
              <a:rPr lang="sl-SI" sz="2400" noProof="0"/>
              <a:t> katalogih upravljavcev podatkov. </a:t>
            </a:r>
          </a:p>
          <a:p>
            <a:pPr marL="0" indent="0">
              <a:buNone/>
            </a:pPr>
            <a:r>
              <a:rPr lang="sl-SI" sz="2400" noProof="0"/>
              <a:t>Pretakajo se s </a:t>
            </a:r>
            <a:r>
              <a:rPr lang="sl-SI" sz="2400" noProof="0" err="1"/>
              <a:t>t.i</a:t>
            </a:r>
            <a:r>
              <a:rPr lang="sl-SI" sz="2400" noProof="0"/>
              <a:t>. </a:t>
            </a:r>
            <a:r>
              <a:rPr lang="sl-SI" sz="2400" noProof="0" err="1"/>
              <a:t>harvestingom</a:t>
            </a:r>
            <a:r>
              <a:rPr lang="sl-SI" sz="2400" noProof="0"/>
              <a:t> v nacionalne, evropske in druge kataloge.</a:t>
            </a:r>
          </a:p>
          <a:p>
            <a:pPr marL="0" indent="0">
              <a:buNone/>
            </a:pPr>
            <a:r>
              <a:rPr lang="sl-SI" sz="2400" noProof="0"/>
              <a:t>Za omrežne storitve se uporablja OGC standard CSW 2.0.2 (</a:t>
            </a:r>
            <a:r>
              <a:rPr lang="sl-SI" sz="2400" noProof="0" err="1"/>
              <a:t>Catalogue</a:t>
            </a:r>
            <a:r>
              <a:rPr lang="sl-SI" sz="2400" noProof="0"/>
              <a:t> </a:t>
            </a:r>
            <a:r>
              <a:rPr lang="sl-SI" sz="2400" noProof="0" err="1"/>
              <a:t>service</a:t>
            </a:r>
            <a:r>
              <a:rPr lang="sl-SI" sz="2400" noProof="0"/>
              <a:t> </a:t>
            </a:r>
            <a:r>
              <a:rPr lang="sl-SI" sz="2400" noProof="0" err="1"/>
              <a:t>for</a:t>
            </a:r>
            <a:r>
              <a:rPr lang="sl-SI" sz="2400" noProof="0"/>
              <a:t> </a:t>
            </a:r>
            <a:r>
              <a:rPr lang="sl-SI" sz="2400" noProof="0" err="1"/>
              <a:t>web</a:t>
            </a:r>
            <a:r>
              <a:rPr lang="sl-SI" sz="2400" noProof="0"/>
              <a:t>).</a:t>
            </a:r>
            <a:endParaRPr lang="en-US" sz="2400" noProof="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sl-SI" sz="2400"/>
          </a:p>
          <a:p>
            <a:pPr marL="0" indent="0" algn="ctr">
              <a:buNone/>
            </a:pPr>
            <a:r>
              <a:rPr lang="sl-SI" sz="2400">
                <a:hlinkClick r:id="rId2"/>
              </a:rPr>
              <a:t>egeologija.si</a:t>
            </a:r>
            <a:r>
              <a:rPr lang="sl-SI" sz="2400"/>
              <a:t> </a:t>
            </a:r>
            <a:r>
              <a:rPr lang="en-US" sz="2400"/>
              <a:t> </a:t>
            </a:r>
            <a:r>
              <a:rPr lang="sl-SI" sz="2400"/>
              <a:t> -&gt; </a:t>
            </a:r>
            <a:r>
              <a:rPr lang="en-US" sz="2400"/>
              <a:t> </a:t>
            </a:r>
            <a:r>
              <a:rPr lang="sl-SI" sz="2400"/>
              <a:t> </a:t>
            </a:r>
            <a:r>
              <a:rPr lang="sl-SI" sz="2400">
                <a:hlinkClick r:id="rId3"/>
              </a:rPr>
              <a:t>nacionalni portal  </a:t>
            </a:r>
            <a:r>
              <a:rPr lang="en-US" sz="2400"/>
              <a:t> </a:t>
            </a:r>
            <a:r>
              <a:rPr lang="sl-SI" sz="2400"/>
              <a:t>-&gt; </a:t>
            </a:r>
            <a:r>
              <a:rPr lang="en-US" sz="2400"/>
              <a:t> </a:t>
            </a:r>
            <a:r>
              <a:rPr lang="sl-SI" sz="2400"/>
              <a:t> </a:t>
            </a:r>
            <a:r>
              <a:rPr lang="sl-SI" sz="2400">
                <a:hlinkClick r:id="rId4"/>
              </a:rPr>
              <a:t>INSPIRE </a:t>
            </a:r>
            <a:r>
              <a:rPr lang="sl-SI" sz="2400" err="1">
                <a:hlinkClick r:id="rId4"/>
              </a:rPr>
              <a:t>Geoportal</a:t>
            </a:r>
            <a:endParaRPr lang="sl-SI" sz="2400"/>
          </a:p>
        </p:txBody>
      </p:sp>
    </p:spTree>
    <p:extLst>
      <p:ext uri="{BB962C8B-B14F-4D97-AF65-F5344CB8AC3E}">
        <p14:creationId xmlns:p14="http://schemas.microsoft.com/office/powerpoint/2010/main" val="428620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33B05-D3C6-849E-6B18-2354AFF05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F60945-F2B0-BB98-4625-24CFAB45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INSPIRE omrežne storitve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A99FC2-32ED-A009-0D4A-EE45488A7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noProof="0" dirty="0"/>
              <a:t>Storitev pregledovanja</a:t>
            </a:r>
            <a:endParaRPr lang="sl-SI" noProof="0" dirty="0"/>
          </a:p>
          <a:p>
            <a:pPr marL="0" indent="0">
              <a:buNone/>
            </a:pPr>
            <a:r>
              <a:rPr lang="sl-SI" sz="2400" noProof="0" dirty="0"/>
              <a:t>Cilj je omogočiti prikaz prostorskih podatkov v pregledni in </a:t>
            </a:r>
            <a:r>
              <a:rPr lang="sl-SI" sz="2400" noProof="0" dirty="0" err="1"/>
              <a:t>interoperabilni</a:t>
            </a:r>
            <a:r>
              <a:rPr lang="sl-SI" sz="2400" noProof="0" dirty="0"/>
              <a:t> obliki prek spleta. Storitve omogočajo vizualizacijo geografskih podatkov na kartah, ne da bi uporabnik moral podatke najprej prenesti. </a:t>
            </a:r>
          </a:p>
          <a:p>
            <a:pPr marL="0" indent="0">
              <a:buNone/>
            </a:pPr>
            <a:r>
              <a:rPr lang="sl-SI" sz="2400" noProof="0" dirty="0"/>
              <a:t>Za storitve pregledovanja se uporablja OGC WMS standard.</a:t>
            </a:r>
          </a:p>
          <a:p>
            <a:pPr marL="0" indent="0">
              <a:buNone/>
            </a:pPr>
            <a:r>
              <a:rPr lang="sl-SI" sz="2400" b="1" noProof="0" dirty="0"/>
              <a:t>OGC </a:t>
            </a:r>
            <a:r>
              <a:rPr lang="sl-SI" sz="2400" b="1" noProof="0" dirty="0" err="1"/>
              <a:t>Web</a:t>
            </a:r>
            <a:r>
              <a:rPr lang="sl-SI" sz="2400" b="1" noProof="0" dirty="0"/>
              <a:t> Map </a:t>
            </a:r>
            <a:r>
              <a:rPr lang="sl-SI" sz="2400" b="1" noProof="0" dirty="0" err="1"/>
              <a:t>Service</a:t>
            </a:r>
            <a:r>
              <a:rPr lang="sl-SI" sz="2400" b="1" noProof="0" dirty="0"/>
              <a:t> (WMS):</a:t>
            </a:r>
          </a:p>
          <a:p>
            <a:r>
              <a:rPr lang="sl-SI" sz="2000" noProof="0" dirty="0"/>
              <a:t>Ključni standard za prikaz prostorskih podatkov v obliki spletnih zemljevidov. </a:t>
            </a:r>
          </a:p>
          <a:p>
            <a:r>
              <a:rPr lang="sl-SI" sz="2000" noProof="0" dirty="0"/>
              <a:t>Omogoča dostop do geografskih podatkov v slikovnem formatu, ki se generirajo v realnem času iz podatkovnih slojev. Prostorski podatki se prikažejo kot slike (npr. JPEG, PNG, GIF).</a:t>
            </a:r>
          </a:p>
          <a:p>
            <a:r>
              <a:rPr lang="sl-SI" sz="2000" noProof="0" dirty="0"/>
              <a:t>Omogoča določene interaktivne funkcije, kot so povečava in premikanje zemljevida, izbira slojev, možnost iskanja oz. poizvedovanja po določenih območjih ter filtriranje podatkov.</a:t>
            </a:r>
          </a:p>
          <a:p>
            <a:r>
              <a:rPr lang="sl-SI" sz="2000" noProof="0" dirty="0"/>
              <a:t>Prikaz legende</a:t>
            </a:r>
          </a:p>
          <a:p>
            <a:pPr marL="0" indent="0">
              <a:buNone/>
            </a:pPr>
            <a:endParaRPr lang="sl-SI" sz="2400" noProof="0" dirty="0"/>
          </a:p>
        </p:txBody>
      </p:sp>
    </p:spTree>
    <p:extLst>
      <p:ext uri="{BB962C8B-B14F-4D97-AF65-F5344CB8AC3E}">
        <p14:creationId xmlns:p14="http://schemas.microsoft.com/office/powerpoint/2010/main" val="362806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7068B-6D33-02ED-BE60-1067C787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Kaj so prostorski podatki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249E0-C552-50C8-C7D8-1DB1BE6F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/>
              <a:t>Podatki, ki se nanašajo na lokacijo objektov ali pojavov na Zemljinem površju.</a:t>
            </a:r>
          </a:p>
          <a:p>
            <a:r>
              <a:rPr lang="sl-SI" noProof="0" dirty="0"/>
              <a:t>Vključujejo informacije o geografskih koordinatah (npr. zemljepisna širina in dolžina) ter opisne značilnosti objektov ali pojavov in njihovo medsebojno povezanost.</a:t>
            </a:r>
          </a:p>
        </p:txBody>
      </p:sp>
    </p:spTree>
    <p:extLst>
      <p:ext uri="{BB962C8B-B14F-4D97-AF65-F5344CB8AC3E}">
        <p14:creationId xmlns:p14="http://schemas.microsoft.com/office/powerpoint/2010/main" val="276163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4E703-E7F4-F1DF-6977-D5A751933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760CEE-EBD8-26C3-B19F-6041F3E3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INSPIRE omrežne storitve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F3D01BB-89EA-3BE9-2166-48057DE6C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11160000" cy="50323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noProof="0" dirty="0"/>
              <a:t>Storitev prenosa</a:t>
            </a:r>
            <a:endParaRPr lang="sl-SI" noProof="0" dirty="0"/>
          </a:p>
          <a:p>
            <a:pPr marL="0" indent="0">
              <a:buNone/>
            </a:pPr>
            <a:r>
              <a:rPr lang="sl-SI" sz="2400" noProof="0" dirty="0"/>
              <a:t>Cilj je vzpostaviti </a:t>
            </a:r>
            <a:r>
              <a:rPr lang="sl-SI" sz="2400" noProof="0" dirty="0" err="1"/>
              <a:t>interoperabilno</a:t>
            </a:r>
            <a:r>
              <a:rPr lang="sl-SI" sz="2400" noProof="0" dirty="0"/>
              <a:t> infrastrukturo za prostorske informacije, ki omogoča nemoteno izmenjavo in uporabo prostorskih podatkov v njihovi osnovni obliki (vektor, raster). </a:t>
            </a:r>
          </a:p>
          <a:p>
            <a:pPr marL="0" indent="0">
              <a:buNone/>
            </a:pPr>
            <a:r>
              <a:rPr lang="sl-SI" sz="2400" noProof="0" dirty="0"/>
              <a:t>Za storitve prenosa se uporablja standarde OGC WFS, OGC WCS, OGC API – </a:t>
            </a:r>
            <a:r>
              <a:rPr lang="sl-SI" sz="2400" noProof="0" dirty="0" err="1"/>
              <a:t>Features</a:t>
            </a:r>
            <a:r>
              <a:rPr lang="sl-SI" sz="2400" noProof="0" dirty="0"/>
              <a:t>.</a:t>
            </a:r>
          </a:p>
          <a:p>
            <a:pPr marL="0" indent="0">
              <a:buNone/>
            </a:pPr>
            <a:r>
              <a:rPr lang="sl-SI" sz="2400" b="1" noProof="0" dirty="0"/>
              <a:t>Funkcionalnosti storitev:</a:t>
            </a:r>
          </a:p>
          <a:p>
            <a:r>
              <a:rPr lang="sl-SI" sz="2000" noProof="0" dirty="0"/>
              <a:t>Prenos celotnih podatkovnih nizov ali njihovih delov v različnih formatih (GML, </a:t>
            </a:r>
            <a:r>
              <a:rPr lang="sl-SI" sz="2000" noProof="0" dirty="0" err="1"/>
              <a:t>GeoJSON</a:t>
            </a:r>
            <a:r>
              <a:rPr lang="sl-SI" sz="2000" noProof="0" dirty="0"/>
              <a:t>, </a:t>
            </a:r>
            <a:r>
              <a:rPr lang="sl-SI" sz="2000" noProof="0" dirty="0" err="1"/>
              <a:t>shapefile</a:t>
            </a:r>
            <a:r>
              <a:rPr lang="sl-SI" sz="2000" noProof="0" dirty="0"/>
              <a:t>, </a:t>
            </a:r>
            <a:r>
              <a:rPr lang="sl-SI" sz="2000" noProof="0" dirty="0" err="1"/>
              <a:t>GeoTIFF</a:t>
            </a:r>
            <a:r>
              <a:rPr lang="sl-SI" sz="2000" noProof="0" dirty="0"/>
              <a:t>, itd.)</a:t>
            </a:r>
          </a:p>
          <a:p>
            <a:r>
              <a:rPr lang="sl-SI" sz="2000" noProof="0" dirty="0"/>
              <a:t>Dostop do podatkov glede na uporabnikovo poizvedbo, kar omogoča, da uporabniki pridobijo samo tiste dele podatkov, ki jih potrebujejo, na podlagi prostorskih ali atributnih filtrov</a:t>
            </a:r>
          </a:p>
          <a:p>
            <a:r>
              <a:rPr lang="sl-SI" sz="2000" noProof="0" dirty="0"/>
              <a:t>Možnost dostopa do podatkov v realnem času ali kot predhodno pripravljeni niz podatkov, ki so shranjeni za prenos.</a:t>
            </a:r>
          </a:p>
        </p:txBody>
      </p:sp>
    </p:spTree>
    <p:extLst>
      <p:ext uri="{BB962C8B-B14F-4D97-AF65-F5344CB8AC3E}">
        <p14:creationId xmlns:p14="http://schemas.microsoft.com/office/powerpoint/2010/main" val="793714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060598EA-EBB1-DEE5-6E8D-4B3F8A748C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418" y="1307715"/>
            <a:ext cx="6964075" cy="529152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D17100C-6C32-550B-27CD-07D51B2F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INSPIRE metapodatki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D02ABE1-65E1-5A5D-2C3F-28744C4BFA78}"/>
              </a:ext>
            </a:extLst>
          </p:cNvPr>
          <p:cNvSpPr txBox="1"/>
          <p:nvPr/>
        </p:nvSpPr>
        <p:spPr>
          <a:xfrm>
            <a:off x="7919612" y="6520317"/>
            <a:ext cx="355122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 dirty="0"/>
              <a:t>https://knowledge-base.inspire.ec.europa.eu/</a:t>
            </a:r>
            <a:endParaRPr lang="sl-SI" sz="1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40267730-15C5-CD83-AB5A-F2456708256F}"/>
              </a:ext>
            </a:extLst>
          </p:cNvPr>
          <p:cNvSpPr/>
          <p:nvPr/>
        </p:nvSpPr>
        <p:spPr>
          <a:xfrm>
            <a:off x="2980267" y="3984980"/>
            <a:ext cx="3036711" cy="189653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14166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5E5E5-5C67-70B8-A2AE-0688036C6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A14756-A221-5166-D318-AC0DC00A5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INSPIRE metapodatki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6D319B8-8CDC-9BC2-4DFB-0BAB429C1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noProof="0" dirty="0"/>
              <a:t>Glavni cilji INSPIRE </a:t>
            </a:r>
            <a:r>
              <a:rPr lang="sl-SI" noProof="0" dirty="0" err="1"/>
              <a:t>metapodatkovnega</a:t>
            </a:r>
            <a:r>
              <a:rPr lang="sl-SI" noProof="0" dirty="0"/>
              <a:t> profila:</a:t>
            </a:r>
          </a:p>
          <a:p>
            <a:r>
              <a:rPr lang="sl-SI" noProof="0" dirty="0"/>
              <a:t>Olajšanje odkrivanja podatkov: </a:t>
            </a:r>
          </a:p>
          <a:p>
            <a:pPr lvl="1"/>
            <a:r>
              <a:rPr lang="sl-SI" noProof="0" dirty="0"/>
              <a:t>Uporabniki lahko z metapodatki hitro najdejo prostorske podatke, ki jih potrebujejo za svoje projekte.</a:t>
            </a:r>
          </a:p>
          <a:p>
            <a:r>
              <a:rPr lang="sl-SI" noProof="0" dirty="0"/>
              <a:t>Omogočanje </a:t>
            </a:r>
            <a:r>
              <a:rPr lang="sl-SI" noProof="0" err="1"/>
              <a:t>interoperabilnosti</a:t>
            </a:r>
            <a:r>
              <a:rPr lang="sl-SI" noProof="0" dirty="0"/>
              <a:t>: </a:t>
            </a:r>
          </a:p>
          <a:p>
            <a:pPr lvl="1"/>
            <a:r>
              <a:rPr lang="sl-SI" noProof="0" dirty="0"/>
              <a:t>INSPIRE </a:t>
            </a:r>
            <a:r>
              <a:rPr lang="sl-SI" noProof="0" dirty="0" err="1"/>
              <a:t>metapodatkovni</a:t>
            </a:r>
            <a:r>
              <a:rPr lang="sl-SI" noProof="0" dirty="0"/>
              <a:t> profil sledi mednarodno priznanemu standardu ISO 19115 in ISO 19119 in zagotavlja, da so podatki razumljivi in uporabni na različnih GIS platformah.</a:t>
            </a:r>
          </a:p>
          <a:p>
            <a:r>
              <a:rPr lang="sl-SI" noProof="0" dirty="0"/>
              <a:t>Zagotavljanje informacij o kakovosti in uporabi: </a:t>
            </a:r>
          </a:p>
          <a:p>
            <a:pPr lvl="1"/>
            <a:r>
              <a:rPr lang="sl-SI" noProof="0" dirty="0"/>
              <a:t>Metapodatki zagotavljajo informacije o natančnosti, izvoru, zanesljivosti, skladnosti in pravnih pogojih uporabe podatkov.</a:t>
            </a:r>
          </a:p>
        </p:txBody>
      </p:sp>
    </p:spTree>
    <p:extLst>
      <p:ext uri="{BB962C8B-B14F-4D97-AF65-F5344CB8AC3E}">
        <p14:creationId xmlns:p14="http://schemas.microsoft.com/office/powerpoint/2010/main" val="3850350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9A0D8-466B-6735-3E80-46FA3F11B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B75591-46C7-69AD-0054-28D3F4D7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INSPIRE metapodatki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88B3AA-9B7F-E9C6-0906-9F8B0C036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b="1" noProof="0" dirty="0"/>
              <a:t>INSPIRE </a:t>
            </a:r>
            <a:r>
              <a:rPr lang="sl-SI" sz="2400" b="1" noProof="0" dirty="0" err="1"/>
              <a:t>metapodatkovni</a:t>
            </a:r>
            <a:r>
              <a:rPr lang="sl-SI" sz="2400" b="1" noProof="0" dirty="0"/>
              <a:t> profil</a:t>
            </a:r>
            <a:r>
              <a:rPr lang="sl-SI" sz="2400" noProof="0" dirty="0"/>
              <a:t> je natančno določen niz pravil in specifikacij, ki opisujejo, kako morajo biti metapodatki za </a:t>
            </a:r>
            <a:r>
              <a:rPr lang="sl-SI" sz="2400" u="sng" noProof="0" dirty="0"/>
              <a:t>prostorske podatke </a:t>
            </a:r>
            <a:r>
              <a:rPr lang="sl-SI" sz="2400" noProof="0" dirty="0"/>
              <a:t>in </a:t>
            </a:r>
            <a:r>
              <a:rPr lang="sl-SI" sz="2400" u="sng" noProof="0" dirty="0"/>
              <a:t>storitve </a:t>
            </a:r>
            <a:r>
              <a:rPr lang="sl-SI" sz="2400" noProof="0" dirty="0"/>
              <a:t>strukturirani in organizirani.</a:t>
            </a:r>
          </a:p>
          <a:p>
            <a:pPr marL="0" indent="0">
              <a:buNone/>
            </a:pPr>
            <a:r>
              <a:rPr lang="sl-SI" sz="2400" noProof="0" dirty="0"/>
              <a:t>Temelji na mednarodnih standardih ISO 19115 za metapodatke, ISO 19136 za geografske informacije (GML), ISO 19119 za storitve in drugih povezanih ISO standardih.</a:t>
            </a:r>
          </a:p>
        </p:txBody>
      </p:sp>
    </p:spTree>
    <p:extLst>
      <p:ext uri="{BB962C8B-B14F-4D97-AF65-F5344CB8AC3E}">
        <p14:creationId xmlns:p14="http://schemas.microsoft.com/office/powerpoint/2010/main" val="587437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9A0D8-466B-6735-3E80-46FA3F11B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B75591-46C7-69AD-0054-28D3F4D75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INSPIRE metapodatki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88B3AA-9B7F-E9C6-0906-9F8B0C036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7"/>
            <a:ext cx="11160000" cy="3869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b="1" noProof="0" dirty="0"/>
              <a:t>INSPIRE </a:t>
            </a:r>
            <a:r>
              <a:rPr lang="sl-SI" sz="2400" b="1" noProof="0" dirty="0" err="1"/>
              <a:t>metapodatkovni</a:t>
            </a:r>
            <a:r>
              <a:rPr lang="sl-SI" sz="2400" b="1" noProof="0" dirty="0"/>
              <a:t> profil</a:t>
            </a:r>
            <a:r>
              <a:rPr lang="sl-SI" sz="2400" noProof="0" dirty="0"/>
              <a:t> določa naslednje elemente:</a:t>
            </a:r>
          </a:p>
          <a:p>
            <a:pPr marL="0" indent="0">
              <a:buNone/>
            </a:pPr>
            <a:endParaRPr lang="sl-SI" sz="2400" noProof="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4B978DD-A7EB-088B-2934-975AF6F2EA60}"/>
              </a:ext>
            </a:extLst>
          </p:cNvPr>
          <p:cNvSpPr txBox="1"/>
          <p:nvPr/>
        </p:nvSpPr>
        <p:spPr>
          <a:xfrm>
            <a:off x="838202" y="2347562"/>
            <a:ext cx="34882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 Identification.</a:t>
            </a:r>
          </a:p>
          <a:p>
            <a:r>
              <a:rPr lang="en-US" dirty="0"/>
              <a:t>1.1 Resource title </a:t>
            </a:r>
          </a:p>
          <a:p>
            <a:r>
              <a:rPr lang="en-US" dirty="0"/>
              <a:t>1.2 Resource abstract</a:t>
            </a:r>
          </a:p>
          <a:p>
            <a:r>
              <a:rPr lang="en-US" dirty="0"/>
              <a:t>1.3 Resource Type</a:t>
            </a:r>
          </a:p>
          <a:p>
            <a:r>
              <a:rPr lang="en-US" dirty="0"/>
              <a:t>1.4 Resource locator </a:t>
            </a:r>
          </a:p>
          <a:p>
            <a:r>
              <a:rPr lang="en-US" dirty="0"/>
              <a:t>1.4.1 Resource Locator for data sets and dataset series</a:t>
            </a:r>
          </a:p>
          <a:p>
            <a:r>
              <a:rPr lang="en-US" dirty="0"/>
              <a:t>1.4.2 Resource Locator for Services</a:t>
            </a:r>
          </a:p>
          <a:p>
            <a:r>
              <a:rPr lang="en-US" dirty="0"/>
              <a:t>1.5 Unique resource identifier </a:t>
            </a:r>
          </a:p>
          <a:p>
            <a:r>
              <a:rPr lang="en-US" dirty="0"/>
              <a:t>1.6 Coupled resource </a:t>
            </a:r>
          </a:p>
          <a:p>
            <a:r>
              <a:rPr lang="en-US" dirty="0"/>
              <a:t>1.7 Resource language</a:t>
            </a:r>
          </a:p>
          <a:p>
            <a:r>
              <a:rPr lang="en-US" b="1" dirty="0"/>
              <a:t>2 Classification of spatial data and services</a:t>
            </a:r>
          </a:p>
          <a:p>
            <a:r>
              <a:rPr lang="en-US" dirty="0"/>
              <a:t>2.1 Topic category.</a:t>
            </a:r>
          </a:p>
          <a:p>
            <a:r>
              <a:rPr lang="en-US" dirty="0"/>
              <a:t>2.2 Spatial data service type</a:t>
            </a:r>
            <a:endParaRPr lang="en-SI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B1D905E8-510B-1FC9-7204-4E59E27C48AD}"/>
              </a:ext>
            </a:extLst>
          </p:cNvPr>
          <p:cNvSpPr txBox="1"/>
          <p:nvPr/>
        </p:nvSpPr>
        <p:spPr>
          <a:xfrm>
            <a:off x="4326468" y="2347562"/>
            <a:ext cx="3488266" cy="40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 Keyword</a:t>
            </a:r>
          </a:p>
          <a:p>
            <a:r>
              <a:rPr lang="en-US" dirty="0"/>
              <a:t>3.1 Keyword value</a:t>
            </a:r>
          </a:p>
          <a:p>
            <a:r>
              <a:rPr lang="en-US" dirty="0"/>
              <a:t>3.2 Originating controlled vocabulary</a:t>
            </a:r>
          </a:p>
          <a:p>
            <a:r>
              <a:rPr lang="en-US" b="1" dirty="0"/>
              <a:t>4 Geographic location</a:t>
            </a:r>
          </a:p>
          <a:p>
            <a:r>
              <a:rPr lang="en-US" dirty="0"/>
              <a:t>4.1 Geographic bounding box</a:t>
            </a:r>
          </a:p>
          <a:p>
            <a:r>
              <a:rPr lang="en-US" b="1" dirty="0"/>
              <a:t>5 Temporal reference </a:t>
            </a:r>
          </a:p>
          <a:p>
            <a:r>
              <a:rPr lang="en-US" dirty="0"/>
              <a:t>5.1 Temporal extent</a:t>
            </a:r>
          </a:p>
          <a:p>
            <a:r>
              <a:rPr lang="en-US" dirty="0"/>
              <a:t>5.2 Date of publication</a:t>
            </a:r>
          </a:p>
          <a:p>
            <a:r>
              <a:rPr lang="en-US" dirty="0"/>
              <a:t>5.3 Date of last revision</a:t>
            </a:r>
          </a:p>
          <a:p>
            <a:r>
              <a:rPr lang="en-US" dirty="0"/>
              <a:t>5.4 Date of creation </a:t>
            </a:r>
          </a:p>
          <a:p>
            <a:r>
              <a:rPr lang="en-US" b="1" dirty="0"/>
              <a:t>6 Quality and validity </a:t>
            </a:r>
          </a:p>
          <a:p>
            <a:r>
              <a:rPr lang="en-US" dirty="0"/>
              <a:t>6.1 Lineage</a:t>
            </a:r>
          </a:p>
          <a:p>
            <a:r>
              <a:rPr lang="en-US" dirty="0"/>
              <a:t>6.2 Spatial resolution </a:t>
            </a:r>
            <a:endParaRPr lang="en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FEE5F95-7C40-F584-2EF1-87C525CD174D}"/>
              </a:ext>
            </a:extLst>
          </p:cNvPr>
          <p:cNvSpPr txBox="1"/>
          <p:nvPr/>
        </p:nvSpPr>
        <p:spPr>
          <a:xfrm>
            <a:off x="7814734" y="2347562"/>
            <a:ext cx="34882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 Conformity </a:t>
            </a:r>
          </a:p>
          <a:p>
            <a:r>
              <a:rPr lang="en-US" dirty="0"/>
              <a:t>7.1 Degree </a:t>
            </a:r>
          </a:p>
          <a:p>
            <a:r>
              <a:rPr lang="en-US" dirty="0"/>
              <a:t>7.2 Specification</a:t>
            </a:r>
          </a:p>
          <a:p>
            <a:r>
              <a:rPr lang="en-US" b="1" dirty="0"/>
              <a:t>8 Constraints related to access and use</a:t>
            </a:r>
          </a:p>
          <a:p>
            <a:r>
              <a:rPr lang="en-US" dirty="0"/>
              <a:t>8.1 Limitations on public access </a:t>
            </a:r>
          </a:p>
          <a:p>
            <a:r>
              <a:rPr lang="en-US" dirty="0"/>
              <a:t>8.2 Conditions applying to access and use</a:t>
            </a:r>
          </a:p>
          <a:p>
            <a:r>
              <a:rPr lang="en-US" b="1" dirty="0"/>
              <a:t>9 Responsible </a:t>
            </a:r>
            <a:r>
              <a:rPr lang="en-US" b="1" dirty="0" err="1"/>
              <a:t>organisation</a:t>
            </a:r>
            <a:endParaRPr lang="en-US" b="1" dirty="0"/>
          </a:p>
          <a:p>
            <a:r>
              <a:rPr lang="en-US" dirty="0"/>
              <a:t>9.1 Responsible party </a:t>
            </a:r>
          </a:p>
          <a:p>
            <a:r>
              <a:rPr lang="en-US" dirty="0"/>
              <a:t>9.2 Responsible party role</a:t>
            </a:r>
          </a:p>
          <a:p>
            <a:r>
              <a:rPr lang="en-US" b="1" dirty="0"/>
              <a:t>10 Metadata on metadata</a:t>
            </a:r>
          </a:p>
          <a:p>
            <a:r>
              <a:rPr lang="en-US" dirty="0"/>
              <a:t>10.1 Metadata point of contact </a:t>
            </a:r>
          </a:p>
          <a:p>
            <a:r>
              <a:rPr lang="en-US" dirty="0"/>
              <a:t>10.2 Metadata date </a:t>
            </a:r>
          </a:p>
          <a:p>
            <a:r>
              <a:rPr lang="en-US" dirty="0"/>
              <a:t>10.3 Metadata language 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040829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49239A-BC46-3E19-187E-40163B7E2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INSPIRE v Sloveniji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58A57FC-A868-9DB6-54FC-45A5AEFB9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/>
              <a:t>Direktiva INSPIRE je bila sprejeta l.2007</a:t>
            </a:r>
          </a:p>
          <a:p>
            <a:r>
              <a:rPr lang="sl-SI" noProof="0" dirty="0"/>
              <a:t>Prenesena v slovenski pravni red z </a:t>
            </a:r>
            <a:r>
              <a:rPr lang="sl-SI" b="1" noProof="0" dirty="0"/>
              <a:t>Zakonom o infrastrukturi za prostorske informacije (ZIPI)</a:t>
            </a:r>
            <a:endParaRPr lang="en-US" b="1" noProof="0"/>
          </a:p>
          <a:p>
            <a:r>
              <a:rPr lang="sl-SI"/>
              <a:t>Nacionalna točka za stike je Geodetska uprava RS</a:t>
            </a:r>
            <a:endParaRPr lang="sl-SI" noProof="0"/>
          </a:p>
          <a:p>
            <a:r>
              <a:rPr lang="sl-SI" noProof="0" dirty="0"/>
              <a:t>Vzpostavljen je </a:t>
            </a:r>
            <a:r>
              <a:rPr lang="sl-SI" b="1" noProof="0" dirty="0">
                <a:hlinkClick r:id="rId2"/>
              </a:rPr>
              <a:t>državni </a:t>
            </a:r>
            <a:r>
              <a:rPr lang="sl-SI" b="1" noProof="0" dirty="0" err="1">
                <a:hlinkClick r:id="rId2"/>
              </a:rPr>
              <a:t>metapodatkovni</a:t>
            </a:r>
            <a:r>
              <a:rPr lang="sl-SI" b="1" noProof="0" dirty="0">
                <a:hlinkClick r:id="rId2"/>
              </a:rPr>
              <a:t> sistem za prostorske podatke</a:t>
            </a:r>
            <a:endParaRPr lang="sl-SI" b="1" noProof="0" dirty="0"/>
          </a:p>
          <a:p>
            <a:r>
              <a:rPr lang="sl-SI" noProof="0" dirty="0"/>
              <a:t>Uveden je </a:t>
            </a:r>
            <a:r>
              <a:rPr lang="sl-SI" b="1" noProof="0" dirty="0">
                <a:hlinkClick r:id="rId3"/>
              </a:rPr>
              <a:t>Slovenski </a:t>
            </a:r>
            <a:r>
              <a:rPr lang="sl-SI" b="1" noProof="0" dirty="0" err="1">
                <a:hlinkClick r:id="rId3"/>
              </a:rPr>
              <a:t>metapodatkovni</a:t>
            </a:r>
            <a:r>
              <a:rPr lang="sl-SI" b="1" noProof="0" dirty="0">
                <a:hlinkClick r:id="rId3"/>
              </a:rPr>
              <a:t> profil</a:t>
            </a:r>
            <a:endParaRPr lang="sl-SI" b="1" noProof="0" dirty="0"/>
          </a:p>
        </p:txBody>
      </p:sp>
    </p:spTree>
    <p:extLst>
      <p:ext uri="{BB962C8B-B14F-4D97-AF65-F5344CB8AC3E}">
        <p14:creationId xmlns:p14="http://schemas.microsoft.com/office/powerpoint/2010/main" val="2923645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2D2269-311B-E3E5-905F-059FD1245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OGC – Open </a:t>
            </a:r>
            <a:r>
              <a:rPr lang="sl-SI" noProof="0" dirty="0" err="1"/>
              <a:t>Geospatial</a:t>
            </a:r>
            <a:r>
              <a:rPr lang="sl-SI" noProof="0" dirty="0"/>
              <a:t> </a:t>
            </a:r>
            <a:r>
              <a:rPr lang="sl-SI" noProof="0" dirty="0" err="1"/>
              <a:t>Consortium</a:t>
            </a:r>
            <a:r>
              <a:rPr lang="sl-SI" noProof="0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0D2C4D-FB3B-E500-D823-776483AA9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/>
              <a:t>Mednarodna organizacija, ki razvija odprte standarde za prostorske podatke in storitve, </a:t>
            </a:r>
          </a:p>
          <a:p>
            <a:r>
              <a:rPr lang="sl-SI" noProof="0" dirty="0"/>
              <a:t>Združuje javne in zasebne organizacije, vključno z vladnimi agencijami, podjetji, raziskovalnimi inštituti in nevladnimi organizacijami,</a:t>
            </a:r>
          </a:p>
          <a:p>
            <a:r>
              <a:rPr lang="sl-SI" noProof="0" dirty="0"/>
              <a:t>Glavni namen je izboljšati </a:t>
            </a:r>
            <a:r>
              <a:rPr lang="sl-SI" noProof="0" err="1"/>
              <a:t>interoperabilnost</a:t>
            </a:r>
            <a:r>
              <a:rPr lang="sl-SI" noProof="0" dirty="0"/>
              <a:t>, dostopnost, uporabnost prostorskih informacij. </a:t>
            </a:r>
          </a:p>
          <a:p>
            <a:endParaRPr lang="sl-SI" noProof="0" dirty="0"/>
          </a:p>
          <a:p>
            <a:r>
              <a:rPr lang="sl-SI" noProof="0" dirty="0">
                <a:hlinkClick r:id="rId2"/>
              </a:rPr>
              <a:t>https://www.ogc.org/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144322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F299D1-D5CB-158B-0960-73900927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OGC – Open </a:t>
            </a:r>
            <a:r>
              <a:rPr lang="sl-SI" noProof="0" dirty="0" err="1"/>
              <a:t>Geospatial</a:t>
            </a:r>
            <a:r>
              <a:rPr lang="sl-SI" noProof="0" dirty="0"/>
              <a:t> </a:t>
            </a:r>
            <a:r>
              <a:rPr lang="sl-SI" noProof="0" dirty="0" err="1"/>
              <a:t>Consortium</a:t>
            </a:r>
            <a:r>
              <a:rPr lang="sl-SI" noProof="0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963875-F807-A064-6764-03B9C7901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noProof="0" dirty="0"/>
              <a:t>Cilj OGC je vzpostaviti standarde, ki omogočajo:</a:t>
            </a:r>
          </a:p>
          <a:p>
            <a:pPr lvl="1"/>
            <a:r>
              <a:rPr lang="sl-SI" b="1" noProof="0" dirty="0"/>
              <a:t>Izmenjavo prostorskih podatkov </a:t>
            </a:r>
            <a:r>
              <a:rPr lang="sl-SI" noProof="0" dirty="0"/>
              <a:t>med različnimi sistemi, aplikacijami in organizacijami.</a:t>
            </a:r>
          </a:p>
          <a:p>
            <a:pPr lvl="1"/>
            <a:r>
              <a:rPr lang="en-US" b="1"/>
              <a:t>I</a:t>
            </a:r>
            <a:r>
              <a:rPr lang="sl-SI" b="1" noProof="0" err="1"/>
              <a:t>nteroperabilnost</a:t>
            </a:r>
            <a:r>
              <a:rPr lang="sl-SI" noProof="0" dirty="0"/>
              <a:t> med programsko opremo in storitvami, ki uporabljajo prostorske podatke.</a:t>
            </a:r>
          </a:p>
          <a:p>
            <a:pPr lvl="1"/>
            <a:r>
              <a:rPr lang="sl-SI" b="1" noProof="0" dirty="0"/>
              <a:t>Dostop do prostorskih podatkov</a:t>
            </a:r>
            <a:r>
              <a:rPr lang="sl-SI" noProof="0" dirty="0"/>
              <a:t> na način, ki je enostaven za uporabo in razumevanje.</a:t>
            </a:r>
          </a:p>
          <a:p>
            <a:pPr lvl="1"/>
            <a:r>
              <a:rPr lang="sl-SI" b="1" noProof="0" dirty="0"/>
              <a:t>Integracijo prostorskih podatkov </a:t>
            </a:r>
            <a:r>
              <a:rPr lang="sl-SI" noProof="0" dirty="0"/>
              <a:t>v različne aplikacije, od GIS (geografski informacijski sistemi) do spletnih storitev, mobilnih aplikacij in poslovnih rešitev.</a:t>
            </a:r>
          </a:p>
        </p:txBody>
      </p:sp>
    </p:spTree>
    <p:extLst>
      <p:ext uri="{BB962C8B-B14F-4D97-AF65-F5344CB8AC3E}">
        <p14:creationId xmlns:p14="http://schemas.microsoft.com/office/powerpoint/2010/main" val="4256227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F299D1-D5CB-158B-0960-73900927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OGC in ISO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963875-F807-A064-6764-03B9C7901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noProof="0" dirty="0"/>
              <a:t>Serija ISO 19100 obravnava različne vidike geografskih informacij, od strukture podatkov, storitev, metapodatkov in standardov za kodiranje prostorskih podatkov. </a:t>
            </a:r>
          </a:p>
          <a:p>
            <a:pPr marL="0" indent="0">
              <a:buNone/>
            </a:pPr>
            <a:r>
              <a:rPr lang="sl-SI" noProof="0" dirty="0"/>
              <a:t>Nekateri standardi v tej seriji so neposredno razviti v sodelovanju z OGC, kar zagotavlja tehnično doslednost in uporabo teh standardov na globalni ravni.</a:t>
            </a:r>
          </a:p>
        </p:txBody>
      </p:sp>
    </p:spTree>
    <p:extLst>
      <p:ext uri="{BB962C8B-B14F-4D97-AF65-F5344CB8AC3E}">
        <p14:creationId xmlns:p14="http://schemas.microsoft.com/office/powerpoint/2010/main" val="27975376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F299D1-D5CB-158B-0960-73900927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OGC – definicija odprtih standardov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F963875-F807-A064-6764-03B9C7901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noProof="0" dirty="0"/>
              <a:t>OGC opredeljuje odprte standarde kot standarde, ki so:</a:t>
            </a:r>
          </a:p>
          <a:p>
            <a:pPr lvl="1"/>
            <a:r>
              <a:rPr lang="sl-SI" b="1" noProof="0" dirty="0"/>
              <a:t>Prosto in javno dostopni </a:t>
            </a:r>
            <a:r>
              <a:rPr lang="sl-SI" noProof="0" dirty="0"/>
              <a:t>– Na voljo so brezplačno in neobremenjeni s patenti in drugo intelektualno lastnino.</a:t>
            </a:r>
          </a:p>
          <a:p>
            <a:pPr lvl="1"/>
            <a:r>
              <a:rPr lang="sl-SI" b="1" noProof="0" dirty="0" err="1"/>
              <a:t>Nediskriminatorni</a:t>
            </a:r>
            <a:r>
              <a:rPr lang="sl-SI" noProof="0" dirty="0"/>
              <a:t> – Na voljo so vsem, kateri koli organizaciji, kadarkoli in kjer koli brez omejitev.</a:t>
            </a:r>
          </a:p>
          <a:p>
            <a:pPr lvl="1"/>
            <a:r>
              <a:rPr lang="sl-SI" b="1" noProof="0" dirty="0"/>
              <a:t>Brez licenčnin </a:t>
            </a:r>
            <a:r>
              <a:rPr lang="sl-SI" noProof="0" dirty="0"/>
              <a:t>- za njihovo uporabo ni nobenih stroškov.</a:t>
            </a:r>
          </a:p>
          <a:p>
            <a:pPr lvl="1"/>
            <a:r>
              <a:rPr lang="sl-SI" b="1" noProof="0" dirty="0"/>
              <a:t>Neodvisni od ponudnika </a:t>
            </a:r>
            <a:r>
              <a:rPr lang="sl-SI" noProof="0" dirty="0"/>
              <a:t>- Neodvisni od ponudnika glede svoje vsebine in izvedbenega koncepta in ne dajejo prednosti nobenemu ponudniku pred drugim.</a:t>
            </a:r>
          </a:p>
          <a:p>
            <a:pPr lvl="1"/>
            <a:r>
              <a:rPr lang="sl-SI" b="1" noProof="0" dirty="0"/>
              <a:t>Podatkovno nevtralni </a:t>
            </a:r>
            <a:r>
              <a:rPr lang="sl-SI" noProof="0" dirty="0"/>
              <a:t>– standardi so neodvisni od katerega koli modela ali formata shranjevanja podatkov.</a:t>
            </a:r>
          </a:p>
          <a:p>
            <a:pPr lvl="1"/>
            <a:r>
              <a:rPr lang="sl-SI" b="1" noProof="0" dirty="0"/>
              <a:t>Na podlagi soglasja </a:t>
            </a:r>
            <a:r>
              <a:rPr lang="sl-SI" noProof="0" dirty="0"/>
              <a:t>– Opredeljeni, dokumentirani in odobreni so s formalnim postopkom soglasja, ki ga vodijo člani. Skupina za soglasje ostaja zadolžena za spremembe in noben posamezen subjekt ne nadzoruje standarda.</a:t>
            </a:r>
          </a:p>
        </p:txBody>
      </p:sp>
    </p:spTree>
    <p:extLst>
      <p:ext uri="{BB962C8B-B14F-4D97-AF65-F5344CB8AC3E}">
        <p14:creationId xmlns:p14="http://schemas.microsoft.com/office/powerpoint/2010/main" val="91658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BF24C-6E12-2117-902D-6F0A3F7F9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594ED-6327-CEE3-089E-92A7EA68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Kaj so prostorski podatki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C8DB-DACD-5EE9-8598-9F8821EDF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/>
              <a:t>Ključni elementi prostorskih podatkov:</a:t>
            </a:r>
          </a:p>
          <a:p>
            <a:pPr lvl="1"/>
            <a:r>
              <a:rPr lang="sl-SI" noProof="0" dirty="0"/>
              <a:t>Lokacija</a:t>
            </a:r>
          </a:p>
          <a:p>
            <a:pPr lvl="2"/>
            <a:r>
              <a:rPr lang="sl-SI" noProof="0" dirty="0"/>
              <a:t>Kje na Zemlji se objekti ali pojavi nahajajo</a:t>
            </a:r>
          </a:p>
          <a:p>
            <a:pPr lvl="3"/>
            <a:r>
              <a:rPr lang="sl-SI" noProof="0" dirty="0"/>
              <a:t>Koordinate v različnih oblikah (z. širina in dolžina, specifični koordinatni sistemi…)</a:t>
            </a:r>
          </a:p>
          <a:p>
            <a:pPr lvl="1"/>
            <a:r>
              <a:rPr lang="sl-SI" noProof="0" dirty="0"/>
              <a:t>Atributi</a:t>
            </a:r>
          </a:p>
          <a:p>
            <a:pPr lvl="2"/>
            <a:r>
              <a:rPr lang="sl-SI" noProof="0" dirty="0"/>
              <a:t>Opisne informacije o objektu ali pojavu oz. njihove lastnosti</a:t>
            </a:r>
          </a:p>
          <a:p>
            <a:pPr lvl="3"/>
            <a:r>
              <a:rPr lang="sl-SI" noProof="0" dirty="0"/>
              <a:t>Ime, število prebivalcev, starost…</a:t>
            </a:r>
          </a:p>
          <a:p>
            <a:pPr lvl="1"/>
            <a:r>
              <a:rPr lang="sl-SI" noProof="0" dirty="0"/>
              <a:t>Topologija</a:t>
            </a:r>
          </a:p>
          <a:p>
            <a:pPr lvl="2"/>
            <a:r>
              <a:rPr lang="sl-SI" noProof="0" dirty="0"/>
              <a:t>Pojasnjuje odnose med prostorskimi značilnostmi (npr. sosedstvo, povezanost), kako so objekti med seboj povezani v prostoru</a:t>
            </a:r>
          </a:p>
          <a:p>
            <a:pPr lvl="3"/>
            <a:r>
              <a:rPr lang="sl-SI" noProof="0" dirty="0"/>
              <a:t>kako se ceste povezujejo z križišči, smer ceste, reke…</a:t>
            </a:r>
          </a:p>
          <a:p>
            <a:pPr lvl="3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75773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AE5B39-1A27-93C2-F048-0B166367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OGC standardi za storitve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6A54A7-6AA5-5139-1287-00F6B1D79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/>
              <a:t>WMS (</a:t>
            </a:r>
            <a:r>
              <a:rPr lang="sl-SI" noProof="0" dirty="0" err="1"/>
              <a:t>Web</a:t>
            </a:r>
            <a:r>
              <a:rPr lang="sl-SI" noProof="0" dirty="0"/>
              <a:t> Map </a:t>
            </a:r>
            <a:r>
              <a:rPr lang="sl-SI" noProof="0" dirty="0" err="1"/>
              <a:t>Service</a:t>
            </a:r>
            <a:r>
              <a:rPr lang="sl-SI" noProof="0" dirty="0"/>
              <a:t>)</a:t>
            </a:r>
          </a:p>
          <a:p>
            <a:r>
              <a:rPr lang="sl-SI" noProof="0" dirty="0"/>
              <a:t>WMTS (</a:t>
            </a:r>
            <a:r>
              <a:rPr lang="sl-SI" noProof="0" dirty="0" err="1"/>
              <a:t>Web</a:t>
            </a:r>
            <a:r>
              <a:rPr lang="sl-SI" noProof="0" dirty="0"/>
              <a:t> Map Tile </a:t>
            </a:r>
            <a:r>
              <a:rPr lang="sl-SI" noProof="0" dirty="0" err="1"/>
              <a:t>Service</a:t>
            </a:r>
            <a:r>
              <a:rPr lang="sl-SI" noProof="0" dirty="0"/>
              <a:t>)</a:t>
            </a:r>
          </a:p>
          <a:p>
            <a:r>
              <a:rPr lang="sl-SI" noProof="0" dirty="0"/>
              <a:t>WFS (</a:t>
            </a:r>
            <a:r>
              <a:rPr lang="sl-SI" noProof="0" dirty="0" err="1"/>
              <a:t>Web</a:t>
            </a:r>
            <a:r>
              <a:rPr lang="sl-SI" noProof="0" dirty="0"/>
              <a:t> </a:t>
            </a:r>
            <a:r>
              <a:rPr lang="sl-SI" noProof="0" dirty="0" err="1"/>
              <a:t>Feature</a:t>
            </a:r>
            <a:r>
              <a:rPr lang="sl-SI" noProof="0" dirty="0"/>
              <a:t> </a:t>
            </a:r>
            <a:r>
              <a:rPr lang="sl-SI" noProof="0" dirty="0" err="1"/>
              <a:t>Service</a:t>
            </a:r>
            <a:r>
              <a:rPr lang="sl-SI" noProof="0" dirty="0"/>
              <a:t>)</a:t>
            </a:r>
          </a:p>
          <a:p>
            <a:r>
              <a:rPr lang="sl-SI" noProof="0" dirty="0"/>
              <a:t>WCS (</a:t>
            </a:r>
            <a:r>
              <a:rPr lang="sl-SI" noProof="0" dirty="0" err="1"/>
              <a:t>Web</a:t>
            </a:r>
            <a:r>
              <a:rPr lang="sl-SI" noProof="0" dirty="0"/>
              <a:t> </a:t>
            </a:r>
            <a:r>
              <a:rPr lang="sl-SI" noProof="0" dirty="0" err="1"/>
              <a:t>Coverage</a:t>
            </a:r>
            <a:r>
              <a:rPr lang="sl-SI" noProof="0" dirty="0"/>
              <a:t> </a:t>
            </a:r>
            <a:r>
              <a:rPr lang="sl-SI" noProof="0" dirty="0" err="1"/>
              <a:t>Service</a:t>
            </a:r>
            <a:r>
              <a:rPr lang="sl-SI" noProof="0" dirty="0"/>
              <a:t>)</a:t>
            </a:r>
          </a:p>
          <a:p>
            <a:r>
              <a:rPr lang="sl-SI" noProof="0" dirty="0"/>
              <a:t>CSW (</a:t>
            </a:r>
            <a:r>
              <a:rPr lang="sl-SI" noProof="0" dirty="0" err="1"/>
              <a:t>Catalog</a:t>
            </a:r>
            <a:r>
              <a:rPr lang="sl-SI" noProof="0" dirty="0"/>
              <a:t> </a:t>
            </a:r>
            <a:r>
              <a:rPr lang="sl-SI" noProof="0" dirty="0" err="1"/>
              <a:t>Service</a:t>
            </a:r>
            <a:r>
              <a:rPr lang="sl-SI" noProof="0" dirty="0"/>
              <a:t> </a:t>
            </a:r>
            <a:r>
              <a:rPr lang="sl-SI" noProof="0" dirty="0" err="1"/>
              <a:t>for</a:t>
            </a:r>
            <a:r>
              <a:rPr lang="sl-SI" noProof="0" dirty="0"/>
              <a:t> </a:t>
            </a:r>
            <a:r>
              <a:rPr lang="sl-SI" noProof="0" dirty="0" err="1"/>
              <a:t>the</a:t>
            </a:r>
            <a:r>
              <a:rPr lang="sl-SI" noProof="0" dirty="0"/>
              <a:t> </a:t>
            </a:r>
            <a:r>
              <a:rPr lang="sl-SI" noProof="0" dirty="0" err="1"/>
              <a:t>Web</a:t>
            </a:r>
            <a:r>
              <a:rPr lang="sl-SI" noProof="0" dirty="0"/>
              <a:t>):</a:t>
            </a:r>
          </a:p>
          <a:p>
            <a:r>
              <a:rPr lang="sl-SI" noProof="0" dirty="0"/>
              <a:t>OGC API – </a:t>
            </a:r>
            <a:r>
              <a:rPr lang="sl-SI" noProof="0" dirty="0" err="1"/>
              <a:t>Features</a:t>
            </a:r>
            <a:r>
              <a:rPr lang="sl-SI" noProof="0" dirty="0"/>
              <a:t>, </a:t>
            </a:r>
            <a:r>
              <a:rPr lang="sl-SI" noProof="0" dirty="0" err="1"/>
              <a:t>Maps</a:t>
            </a:r>
            <a:r>
              <a:rPr lang="sl-SI" noProof="0" dirty="0"/>
              <a:t>, </a:t>
            </a:r>
            <a:r>
              <a:rPr lang="sl-SI" noProof="0" dirty="0" err="1"/>
              <a:t>Tiles</a:t>
            </a:r>
            <a:r>
              <a:rPr lang="sl-SI" noProof="0" dirty="0"/>
              <a:t>…</a:t>
            </a:r>
          </a:p>
          <a:p>
            <a:r>
              <a:rPr lang="sl-SI" noProof="0" dirty="0"/>
              <a:t>…</a:t>
            </a:r>
          </a:p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91696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F667F6-0F55-D049-F90D-3056B26D2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OGC standardi za prostorske podatke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2F31E4B-08E9-A9B2-DF95-DE6981E0A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/>
              <a:t>GML (</a:t>
            </a:r>
            <a:r>
              <a:rPr lang="sl-SI" noProof="0" dirty="0" err="1"/>
              <a:t>Geography</a:t>
            </a:r>
            <a:r>
              <a:rPr lang="sl-SI" noProof="0" dirty="0"/>
              <a:t> </a:t>
            </a:r>
            <a:r>
              <a:rPr lang="sl-SI" noProof="0" dirty="0" err="1"/>
              <a:t>Markup</a:t>
            </a:r>
            <a:r>
              <a:rPr lang="sl-SI" noProof="0" dirty="0"/>
              <a:t> </a:t>
            </a:r>
            <a:r>
              <a:rPr lang="sl-SI" noProof="0" dirty="0" err="1"/>
              <a:t>Language</a:t>
            </a:r>
            <a:r>
              <a:rPr lang="sl-SI" noProof="0" dirty="0"/>
              <a:t>)</a:t>
            </a:r>
          </a:p>
          <a:p>
            <a:r>
              <a:rPr lang="sl-SI" noProof="0" dirty="0" err="1"/>
              <a:t>GeoPackage</a:t>
            </a:r>
            <a:endParaRPr lang="sl-SI" noProof="0" dirty="0"/>
          </a:p>
          <a:p>
            <a:r>
              <a:rPr lang="sl-SI" noProof="0" dirty="0"/>
              <a:t>KML</a:t>
            </a:r>
          </a:p>
          <a:p>
            <a:endParaRPr lang="sl-SI" noProof="0" dirty="0">
              <a:cs typeface="Calibri"/>
            </a:endParaRPr>
          </a:p>
          <a:p>
            <a:r>
              <a:rPr lang="sl-SI" dirty="0" err="1"/>
              <a:t>GeoTIFF</a:t>
            </a:r>
            <a:endParaRPr lang="sl-SI" noProof="0" dirty="0" err="1"/>
          </a:p>
          <a:p>
            <a:r>
              <a:rPr lang="sl-SI" noProof="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10617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78BE8D-2BB9-7407-7C12-F08238C5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Standardizirani podatkovni modeli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D5AD65-5A98-594A-E3C8-3B0EF0E1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noProof="0" dirty="0"/>
              <a:t>Standardizirani podatkovni modeli</a:t>
            </a:r>
            <a:r>
              <a:rPr lang="sl-SI" noProof="0" dirty="0"/>
              <a:t> so strukturirane sheme, ki določajo enoten način organiziranja, shranjevanja in izmenjave podatkov znotraj določene domene. </a:t>
            </a:r>
          </a:p>
          <a:p>
            <a:r>
              <a:rPr lang="sl-SI" noProof="0" dirty="0"/>
              <a:t>Namen teh modelov je zagotoviti </a:t>
            </a:r>
            <a:r>
              <a:rPr lang="sl-SI" noProof="0" dirty="0" err="1"/>
              <a:t>interoperabilnost</a:t>
            </a:r>
            <a:r>
              <a:rPr lang="sl-SI" noProof="0" dirty="0"/>
              <a:t>, zanesljivost in doslednost podatkov med različnimi sistemi, organizacijami in aplikacijami.</a:t>
            </a:r>
          </a:p>
          <a:p>
            <a:r>
              <a:rPr lang="sl-SI" noProof="0" dirty="0"/>
              <a:t>Na številnih področjih so podatkovni modeli predpisani z zakonom, da zagotovijo skladnost s predpisi, kot je npr. </a:t>
            </a:r>
            <a:r>
              <a:rPr lang="sl-SI" b="1" noProof="0" dirty="0"/>
              <a:t>INSPIRE</a:t>
            </a:r>
            <a:r>
              <a:rPr lang="sl-S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0451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78BE8D-2BB9-7407-7C12-F08238C5F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Standardizirani podatkovni modeli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D5AD65-5A98-594A-E3C8-3B0EF0E1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noProof="0" dirty="0"/>
              <a:t>INSPIRE:</a:t>
            </a:r>
          </a:p>
          <a:p>
            <a:pPr lvl="1"/>
            <a:r>
              <a:rPr lang="sl-SI" noProof="0" dirty="0"/>
              <a:t>INSPIRE določa natančne specifikacije podatkovnih modelov podatkov izbranih tematik iz Prilog I, II, III.</a:t>
            </a:r>
          </a:p>
          <a:p>
            <a:r>
              <a:rPr lang="sl-SI" noProof="0" dirty="0" err="1"/>
              <a:t>GeoSciML</a:t>
            </a:r>
            <a:endParaRPr lang="sl-SI" noProof="0" dirty="0"/>
          </a:p>
          <a:p>
            <a:pPr lvl="1"/>
            <a:r>
              <a:rPr lang="sl-SI" noProof="0" dirty="0"/>
              <a:t>je standardiziran model za geološke podatke. Uporablja se za izmenjavo podatkov o zemeljski površini in </a:t>
            </a:r>
            <a:r>
              <a:rPr lang="sl-SI" noProof="0" dirty="0" err="1"/>
              <a:t>podpovršju</a:t>
            </a:r>
            <a:r>
              <a:rPr lang="sl-SI" noProof="0" dirty="0"/>
              <a:t> med različnimi geološkimi organizacijami po svetu.</a:t>
            </a:r>
          </a:p>
          <a:p>
            <a:pPr lvl="1"/>
            <a:r>
              <a:rPr lang="sl-SI" noProof="0" dirty="0" err="1"/>
              <a:t>GeoSciML</a:t>
            </a:r>
            <a:r>
              <a:rPr lang="sl-SI" noProof="0" dirty="0"/>
              <a:t> je ključni del standardizacije </a:t>
            </a:r>
            <a:r>
              <a:rPr lang="sl-SI" noProof="0" dirty="0" err="1"/>
              <a:t>geoznanstvenih</a:t>
            </a:r>
            <a:r>
              <a:rPr lang="sl-SI" noProof="0" dirty="0"/>
              <a:t> podatkov v okviru pobude </a:t>
            </a:r>
            <a:r>
              <a:rPr lang="sl-SI" b="1" noProof="0" dirty="0" err="1"/>
              <a:t>OneGeology</a:t>
            </a:r>
            <a:r>
              <a:rPr lang="sl-SI" noProof="0" dirty="0"/>
              <a:t> in direktive </a:t>
            </a:r>
            <a:r>
              <a:rPr lang="sl-SI" b="1" noProof="0" dirty="0"/>
              <a:t>INSPIRE</a:t>
            </a:r>
            <a:r>
              <a:rPr lang="sl-SI" noProof="0" dirty="0"/>
              <a:t>.</a:t>
            </a:r>
          </a:p>
          <a:p>
            <a:r>
              <a:rPr lang="sl-SI" noProof="0" dirty="0" err="1"/>
              <a:t>EarthResourceML</a:t>
            </a:r>
            <a:endParaRPr lang="sl-SI" noProof="0" dirty="0"/>
          </a:p>
          <a:p>
            <a:pPr lvl="1"/>
            <a:r>
              <a:rPr lang="sl-SI" noProof="0" dirty="0"/>
              <a:t>standard za izmenjavo digitalnih podatkov o nahajališčih mineralnih surovin, rudnikih in rudarski dejavnosti.</a:t>
            </a:r>
          </a:p>
          <a:p>
            <a:pPr lvl="1"/>
            <a:r>
              <a:rPr lang="sl-SI" noProof="0" dirty="0"/>
              <a:t>Je del ključni del standardizacije podatkov v okviru teme Mineralne surovine </a:t>
            </a:r>
            <a:r>
              <a:rPr lang="sl-SI" noProof="0" dirty="0" err="1"/>
              <a:t>ditektive</a:t>
            </a:r>
            <a:r>
              <a:rPr lang="sl-SI" noProof="0" dirty="0"/>
              <a:t> INSPIRE</a:t>
            </a:r>
          </a:p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40898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C8D8DB-BE54-99EF-7FBB-59F3336C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 err="1"/>
              <a:t>GeoSciML</a:t>
            </a:r>
            <a:r>
              <a:rPr lang="sl-SI" noProof="0" dirty="0"/>
              <a:t> (</a:t>
            </a:r>
            <a:r>
              <a:rPr lang="sl-SI" noProof="0" dirty="0" err="1"/>
              <a:t>Geoscience</a:t>
            </a:r>
            <a:r>
              <a:rPr lang="sl-SI" noProof="0" dirty="0"/>
              <a:t> </a:t>
            </a:r>
            <a:r>
              <a:rPr lang="sl-SI" noProof="0" dirty="0" err="1"/>
              <a:t>Markup</a:t>
            </a:r>
            <a:r>
              <a:rPr lang="sl-SI" noProof="0" dirty="0"/>
              <a:t> </a:t>
            </a:r>
            <a:r>
              <a:rPr lang="sl-SI" noProof="0" dirty="0" err="1"/>
              <a:t>Language</a:t>
            </a:r>
            <a:r>
              <a:rPr lang="sl-SI" noProof="0" dirty="0"/>
              <a:t>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D867363-B208-C60B-1F37-F9C2AA4FE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noProof="0" dirty="0" err="1"/>
              <a:t>GeoSciML</a:t>
            </a:r>
            <a:r>
              <a:rPr lang="sl-SI" noProof="0" dirty="0"/>
              <a:t> je bil razvit kot odgovor na potrebo po standardizaciji geoloških podatkov, da bi olajšali njihovo izmenjavo in združevanje med različnimi znanstvenimi institucijami, vladnimi organizacijami in industrijo. </a:t>
            </a:r>
          </a:p>
          <a:p>
            <a:r>
              <a:rPr lang="sl-SI" noProof="0" dirty="0"/>
              <a:t>Format je bil razvit v okviru pobude </a:t>
            </a:r>
            <a:r>
              <a:rPr lang="sl-SI" b="1" noProof="0" dirty="0"/>
              <a:t>IUGS CGI (</a:t>
            </a:r>
            <a:r>
              <a:rPr lang="sl-SI" b="1" noProof="0" dirty="0" err="1"/>
              <a:t>Commission</a:t>
            </a:r>
            <a:r>
              <a:rPr lang="sl-SI" b="1" noProof="0" dirty="0"/>
              <a:t> </a:t>
            </a:r>
            <a:r>
              <a:rPr lang="sl-SI" b="1" noProof="0" dirty="0" err="1"/>
              <a:t>for</a:t>
            </a:r>
            <a:r>
              <a:rPr lang="sl-SI" b="1" noProof="0" dirty="0"/>
              <a:t> </a:t>
            </a:r>
            <a:r>
              <a:rPr lang="sl-SI" b="1" noProof="0" dirty="0" err="1"/>
              <a:t>the</a:t>
            </a:r>
            <a:r>
              <a:rPr lang="sl-SI" b="1" noProof="0" dirty="0"/>
              <a:t> Management </a:t>
            </a:r>
            <a:r>
              <a:rPr lang="sl-SI" b="1" noProof="0" dirty="0" err="1"/>
              <a:t>and</a:t>
            </a:r>
            <a:r>
              <a:rPr lang="sl-SI" b="1" noProof="0" dirty="0"/>
              <a:t> </a:t>
            </a:r>
            <a:r>
              <a:rPr lang="sl-SI" b="1" noProof="0" dirty="0" err="1"/>
              <a:t>Application</a:t>
            </a:r>
            <a:r>
              <a:rPr lang="sl-SI" b="1" noProof="0" dirty="0"/>
              <a:t> </a:t>
            </a:r>
            <a:r>
              <a:rPr lang="sl-SI" b="1" noProof="0" dirty="0" err="1"/>
              <a:t>of</a:t>
            </a:r>
            <a:r>
              <a:rPr lang="sl-SI" b="1" noProof="0" dirty="0"/>
              <a:t> </a:t>
            </a:r>
            <a:r>
              <a:rPr lang="sl-SI" b="1" noProof="0" dirty="0" err="1"/>
              <a:t>Geoscience</a:t>
            </a:r>
            <a:r>
              <a:rPr lang="sl-SI" b="1" noProof="0" dirty="0"/>
              <a:t> </a:t>
            </a:r>
            <a:r>
              <a:rPr lang="sl-SI" b="1" noProof="0" dirty="0" err="1"/>
              <a:t>Information</a:t>
            </a:r>
            <a:r>
              <a:rPr lang="sl-SI" b="1" noProof="0" dirty="0"/>
              <a:t>)</a:t>
            </a:r>
            <a:r>
              <a:rPr lang="sl-SI" noProof="0" dirty="0"/>
              <a:t>, ki je del </a:t>
            </a:r>
            <a:r>
              <a:rPr lang="sl-SI" b="1" noProof="0" dirty="0"/>
              <a:t>Mednarodne zveze za geološke vede</a:t>
            </a:r>
            <a:r>
              <a:rPr lang="sl-SI" noProof="0" dirty="0"/>
              <a:t> (</a:t>
            </a:r>
            <a:r>
              <a:rPr lang="sl-SI" noProof="0" dirty="0" err="1"/>
              <a:t>International</a:t>
            </a:r>
            <a:r>
              <a:rPr lang="sl-SI" noProof="0" dirty="0"/>
              <a:t> Union </a:t>
            </a:r>
            <a:r>
              <a:rPr lang="sl-SI" noProof="0" dirty="0" err="1"/>
              <a:t>of</a:t>
            </a:r>
            <a:r>
              <a:rPr lang="sl-SI" noProof="0" dirty="0"/>
              <a:t> </a:t>
            </a:r>
            <a:r>
              <a:rPr lang="sl-SI" noProof="0" dirty="0" err="1"/>
              <a:t>Geological</a:t>
            </a:r>
            <a:r>
              <a:rPr lang="sl-SI" noProof="0" dirty="0"/>
              <a:t> </a:t>
            </a:r>
            <a:r>
              <a:rPr lang="sl-SI" noProof="0" dirty="0" err="1"/>
              <a:t>Sciences</a:t>
            </a:r>
            <a:r>
              <a:rPr lang="sl-SI" noProof="0" dirty="0"/>
              <a:t> - IUGS).</a:t>
            </a:r>
          </a:p>
          <a:p>
            <a:r>
              <a:rPr lang="sl-SI" noProof="0" dirty="0"/>
              <a:t>Prvi razvoj </a:t>
            </a:r>
            <a:r>
              <a:rPr lang="sl-SI" noProof="0" dirty="0" err="1"/>
              <a:t>GeoSciML</a:t>
            </a:r>
            <a:r>
              <a:rPr lang="sl-SI" noProof="0" dirty="0"/>
              <a:t> se je začel leta 2003 kot del projekta za </a:t>
            </a:r>
            <a:r>
              <a:rPr lang="sl-SI" noProof="0" dirty="0" err="1"/>
              <a:t>geoznanstvene</a:t>
            </a:r>
            <a:r>
              <a:rPr lang="sl-SI" noProof="0" dirty="0"/>
              <a:t> podatkovne infrastrukture, in sicer v sodelovanju z projekti/pobudami, kot so </a:t>
            </a:r>
            <a:r>
              <a:rPr lang="sl-SI" b="1" noProof="0" dirty="0" err="1"/>
              <a:t>OneGeology</a:t>
            </a:r>
            <a:r>
              <a:rPr lang="sl-SI" noProof="0" dirty="0"/>
              <a:t>, </a:t>
            </a:r>
            <a:r>
              <a:rPr lang="sl-SI" b="1" noProof="0" dirty="0"/>
              <a:t>INSPIRE</a:t>
            </a:r>
            <a:r>
              <a:rPr lang="sl-SI" noProof="0" dirty="0"/>
              <a:t>, in različnimi geološkimi službami po svetu.</a:t>
            </a:r>
          </a:p>
        </p:txBody>
      </p:sp>
    </p:spTree>
    <p:extLst>
      <p:ext uri="{BB962C8B-B14F-4D97-AF65-F5344CB8AC3E}">
        <p14:creationId xmlns:p14="http://schemas.microsoft.com/office/powerpoint/2010/main" val="589395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54D00-DD8F-DA9B-6452-A951BCE4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70" y="1320473"/>
            <a:ext cx="10515600" cy="1325559"/>
          </a:xfrm>
        </p:spPr>
        <p:txBody>
          <a:bodyPr>
            <a:normAutofit fontScale="90000"/>
          </a:bodyPr>
          <a:lstStyle/>
          <a:p>
            <a:r>
              <a:rPr lang="sl-SI" sz="4500" b="1" noProof="0" dirty="0">
                <a:solidFill>
                  <a:srgbClr val="ED7D31"/>
                </a:solidFill>
                <a:latin typeface="Calibri"/>
              </a:rPr>
              <a:t>Priporočeni formati za različne vrste podatkov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CAD627D-4873-41D3-8DBD-E9AE2C8A91B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70" y="2400997"/>
          <a:ext cx="10723563" cy="37795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66535">
                  <a:extLst>
                    <a:ext uri="{9D8B030D-6E8A-4147-A177-3AD203B41FA5}">
                      <a16:colId xmlns:a16="http://schemas.microsoft.com/office/drawing/2014/main" val="362688722"/>
                    </a:ext>
                  </a:extLst>
                </a:gridCol>
                <a:gridCol w="3828514">
                  <a:extLst>
                    <a:ext uri="{9D8B030D-6E8A-4147-A177-3AD203B41FA5}">
                      <a16:colId xmlns:a16="http://schemas.microsoft.com/office/drawing/2014/main" val="3001963552"/>
                    </a:ext>
                  </a:extLst>
                </a:gridCol>
                <a:gridCol w="3828514">
                  <a:extLst>
                    <a:ext uri="{9D8B030D-6E8A-4147-A177-3AD203B41FA5}">
                      <a16:colId xmlns:a16="http://schemas.microsoft.com/office/drawing/2014/main" val="7025453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2000" dirty="0"/>
                        <a:t>Vrsta podatkov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Priporočeni formati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Sprejemljivi formati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84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Tabelarni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csv, .tab, .por, .xml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.txt, xls, .dbf, .ods, .sav, .dta, .mdb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539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 err="1"/>
                        <a:t>Geoprostorski</a:t>
                      </a:r>
                      <a:r>
                        <a:rPr lang="sl-SI" sz="2000" dirty="0"/>
                        <a:t>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.shp, .shx, .dbf, .prj, .sbx, .sbn, .tif, .tfw, .dwg, .gml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.mdb, .mif, .kml, .ai, dxf, .svg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4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Besedilni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.rtf, .txt, .xml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.html, .doc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38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Slikovni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.tif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.jpg, .gif, .tif, .tiff, .raw, .psd, .bmp, .png, .pdf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94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Zvočni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.flac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.mp3, .aif, .wav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04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Video podatki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.mp4, .ogv, .ogg, .mj2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.avchd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02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000" dirty="0"/>
                        <a:t>Dokumentacija in skripte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.rtf, .pdf, .xthml, .htm, .odt</a:t>
                      </a:r>
                      <a:endParaRPr lang="en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/>
                        <a:t>.txt, .doc, .xls, .xml</a:t>
                      </a:r>
                      <a:endParaRPr lang="en-S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34788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271C0-B2E6-B148-AD66-8653CADA8EFB}"/>
              </a:ext>
            </a:extLst>
          </p:cNvPr>
          <p:cNvSpPr>
            <a:spLocks noGrp="1"/>
          </p:cNvSpPr>
          <p:nvPr>
            <p:ph type="dt" sz="half" idx="7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sl-SI"/>
            </a:defPPr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BE3943-9763-4A72-AC18-9601F43E0680}" type="datetime1">
              <a:rPr lang="en-SI" smtClean="0"/>
              <a:pPr/>
              <a:t>21/01/2025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F270A8-F201-F247-9492-E4641D3AB48E}"/>
              </a:ext>
            </a:extLst>
          </p:cNvPr>
          <p:cNvSpPr>
            <a:spLocks noGrp="1"/>
          </p:cNvSpPr>
          <p:nvPr>
            <p:ph type="ftr" sz="quarter" idx="9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 anchorCtr="1" compatLnSpc="1">
            <a:noAutofit/>
          </a:bodyPr>
          <a:lstStyle>
            <a:defPPr>
              <a:defRPr lang="sl-SI"/>
            </a:defPPr>
            <a:lvl1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B3E980-2735-3E4B-9973-4B65712C5A0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defPPr>
              <a:defRPr lang="sl-SI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0EFE42-92AD-42D5-BE90-88AC7DBFDD23}" type="slidenum">
              <a:rPr lang="en-SI" smtClean="0"/>
              <a:pPr/>
              <a:t>45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EDC9911-4519-4FE5-BF8E-57A7D61B484A}"/>
              </a:ext>
            </a:extLst>
          </p:cNvPr>
          <p:cNvSpPr txBox="1">
            <a:spLocks/>
          </p:cNvSpPr>
          <p:nvPr/>
        </p:nvSpPr>
        <p:spPr>
          <a:xfrm>
            <a:off x="838197" y="6239128"/>
            <a:ext cx="10723536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Wingdings" pitchFamily="2" charset="2"/>
              <a:buChar char="v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9B94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/>
              <a:t>Vir: </a:t>
            </a:r>
            <a:r>
              <a:rPr lang="sl-SI" sz="2000" dirty="0">
                <a:solidFill>
                  <a:srgbClr val="125A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UK Data Service</a:t>
            </a:r>
            <a:endParaRPr lang="en-GB" sz="2000" dirty="0">
              <a:solidFill>
                <a:srgbClr val="125A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45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76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3BAE43-2B41-BB2B-9F0F-7D11AD51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Vrste prostorskih podatkov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52B0DE7-D298-F0AC-B0EA-599F1075F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/>
              <a:t>Vektorski</a:t>
            </a:r>
          </a:p>
          <a:p>
            <a:pPr lvl="1"/>
            <a:endParaRPr lang="sl-SI" noProof="0" dirty="0"/>
          </a:p>
          <a:p>
            <a:r>
              <a:rPr lang="sl-SI" noProof="0" dirty="0"/>
              <a:t>Rastrski</a:t>
            </a:r>
          </a:p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1237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34D8B-1CC3-1FD4-45F7-68297FF26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8DB34D-2947-0D7A-3879-4FFEDA095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Vrste prostorskih podatkov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B7C57B-5D64-C8D1-6C35-AFE632CC3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/>
              <a:t>Vektorski podatki</a:t>
            </a:r>
          </a:p>
          <a:p>
            <a:pPr lvl="1"/>
            <a:r>
              <a:rPr lang="sl-SI" noProof="0" dirty="0"/>
              <a:t>Lokacije so definirane kot koordinate posameznih točk ali povezane v linije in poligone</a:t>
            </a:r>
          </a:p>
          <a:p>
            <a:r>
              <a:rPr lang="sl-SI" noProof="0" dirty="0"/>
              <a:t>Vrste:</a:t>
            </a:r>
          </a:p>
          <a:p>
            <a:pPr lvl="1"/>
            <a:r>
              <a:rPr lang="sl-SI" noProof="0" dirty="0"/>
              <a:t>Točke</a:t>
            </a:r>
          </a:p>
          <a:p>
            <a:pPr lvl="2"/>
            <a:r>
              <a:rPr lang="sl-SI" noProof="0" dirty="0"/>
              <a:t>Posamezna lokacija (mesta, vrtine, hidranti…)</a:t>
            </a:r>
          </a:p>
          <a:p>
            <a:pPr lvl="1"/>
            <a:r>
              <a:rPr lang="sl-SI" noProof="0" dirty="0"/>
              <a:t>Linije</a:t>
            </a:r>
          </a:p>
          <a:p>
            <a:pPr lvl="2"/>
            <a:r>
              <a:rPr lang="sl-SI" noProof="0" dirty="0"/>
              <a:t>Linearni objekti, pojavi (reke, prelomi, meje…)</a:t>
            </a:r>
          </a:p>
          <a:p>
            <a:pPr lvl="1"/>
            <a:r>
              <a:rPr lang="sl-SI" noProof="0" dirty="0"/>
              <a:t>Poligoni</a:t>
            </a:r>
          </a:p>
          <a:p>
            <a:pPr lvl="2"/>
            <a:r>
              <a:rPr lang="sl-SI" noProof="0" dirty="0"/>
              <a:t>Območja (gozdovi, geološke enote, mesta…)</a:t>
            </a:r>
          </a:p>
          <a:p>
            <a:endParaRPr lang="sl-SI" noProof="0" dirty="0"/>
          </a:p>
        </p:txBody>
      </p:sp>
      <p:pic>
        <p:nvPicPr>
          <p:cNvPr id="4" name="Picture 2" descr="1 – Modeling the real world with vector and raster models. ">
            <a:extLst>
              <a:ext uri="{FF2B5EF4-FFF2-40B4-BE49-F238E27FC236}">
                <a16:creationId xmlns:a16="http://schemas.microsoft.com/office/drawing/2014/main" id="{B15DA00D-7198-40F3-9AE8-ACCCBB806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26"/>
          <a:stretch/>
        </p:blipFill>
        <p:spPr bwMode="auto">
          <a:xfrm>
            <a:off x="7210423" y="4212272"/>
            <a:ext cx="2791533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B69B337-A71B-7766-7C1F-8E93920B1D19}"/>
              </a:ext>
            </a:extLst>
          </p:cNvPr>
          <p:cNvSpPr txBox="1"/>
          <p:nvPr/>
        </p:nvSpPr>
        <p:spPr>
          <a:xfrm>
            <a:off x="7210423" y="6288722"/>
            <a:ext cx="4787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Vir: https://www.researchgate.net/figure/Modeling-the-real-world-with-vector-and-raster-models_fig1_316879160</a:t>
            </a:r>
            <a:endParaRPr lang="en-SI" sz="1000" dirty="0"/>
          </a:p>
        </p:txBody>
      </p:sp>
    </p:spTree>
    <p:extLst>
      <p:ext uri="{BB962C8B-B14F-4D97-AF65-F5344CB8AC3E}">
        <p14:creationId xmlns:p14="http://schemas.microsoft.com/office/powerpoint/2010/main" val="179375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ACF76-700A-6A2A-2313-7692B3D18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3DE1E4-7465-C64B-F5E2-4E18D179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Vrste prostorskih podatkov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A3AB06C-D4A6-CD4B-0794-82F0E8FB4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/>
              <a:t>Rastrski podatki</a:t>
            </a:r>
          </a:p>
          <a:p>
            <a:pPr lvl="1"/>
            <a:r>
              <a:rPr lang="sl-SI" noProof="0" dirty="0"/>
              <a:t>Območja prikazujejo kot mrežo celic ali </a:t>
            </a:r>
            <a:r>
              <a:rPr lang="sl-SI" noProof="0" dirty="0" err="1"/>
              <a:t>pikslov</a:t>
            </a:r>
            <a:r>
              <a:rPr lang="sl-SI" noProof="0" dirty="0"/>
              <a:t>, pri čemer vsaka celica nosi vrednost, ki predstavlja določeno lastnost ali meritev.</a:t>
            </a:r>
          </a:p>
          <a:p>
            <a:pPr lvl="1"/>
            <a:r>
              <a:rPr lang="sl-SI" noProof="0" dirty="0"/>
              <a:t>Primeri:</a:t>
            </a:r>
          </a:p>
          <a:p>
            <a:pPr lvl="2"/>
            <a:r>
              <a:rPr lang="sl-SI" noProof="0" dirty="0"/>
              <a:t>Digitalni model višin</a:t>
            </a:r>
          </a:p>
          <a:p>
            <a:pPr lvl="2"/>
            <a:r>
              <a:rPr lang="sl-SI" noProof="0" dirty="0"/>
              <a:t>Padavinske karte</a:t>
            </a:r>
          </a:p>
          <a:p>
            <a:pPr lvl="2"/>
            <a:r>
              <a:rPr lang="sl-SI" noProof="0" dirty="0"/>
              <a:t>Verjetnost pojavljanja plazov…</a:t>
            </a:r>
          </a:p>
          <a:p>
            <a:endParaRPr lang="sl-SI" noProof="0" dirty="0"/>
          </a:p>
        </p:txBody>
      </p:sp>
      <p:pic>
        <p:nvPicPr>
          <p:cNvPr id="4" name="Picture 2" descr="1 – Modeling the real world with vector and raster models. ">
            <a:extLst>
              <a:ext uri="{FF2B5EF4-FFF2-40B4-BE49-F238E27FC236}">
                <a16:creationId xmlns:a16="http://schemas.microsoft.com/office/drawing/2014/main" id="{B2666052-378E-9A68-537E-09DD1D74D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3" y="4212272"/>
            <a:ext cx="41433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8C002E5-6F30-C0A1-522B-C9EDCCE67A2D}"/>
              </a:ext>
            </a:extLst>
          </p:cNvPr>
          <p:cNvSpPr txBox="1"/>
          <p:nvPr/>
        </p:nvSpPr>
        <p:spPr>
          <a:xfrm>
            <a:off x="7210423" y="6288722"/>
            <a:ext cx="4787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Vir: https://www.researchgate.net/figure/Modeling-the-real-world-with-vector-and-raster-models_fig1_316879160</a:t>
            </a:r>
            <a:endParaRPr lang="en-SI" sz="1000" dirty="0"/>
          </a:p>
        </p:txBody>
      </p:sp>
    </p:spTree>
    <p:extLst>
      <p:ext uri="{BB962C8B-B14F-4D97-AF65-F5344CB8AC3E}">
        <p14:creationId xmlns:p14="http://schemas.microsoft.com/office/powerpoint/2010/main" val="297311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913EC2-8894-81BF-3DA9-12305F66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Namen prostorskih podatkov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1C5F4A-5A3A-9355-8EED-606F0DABD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noProof="0" dirty="0"/>
              <a:t>Kartiranje in prikaz:</a:t>
            </a:r>
          </a:p>
          <a:p>
            <a:pPr lvl="1"/>
            <a:r>
              <a:rPr lang="sl-SI" noProof="0" dirty="0"/>
              <a:t>Omogočajo zbiranje lokacijsko odvisnih poda</a:t>
            </a:r>
            <a:r>
              <a:rPr lang="en-US" noProof="0" dirty="0"/>
              <a:t>t</a:t>
            </a:r>
            <a:r>
              <a:rPr lang="sl-SI" noProof="0" dirty="0"/>
              <a:t>kov o pojavih, objektih, procesih v prostoru</a:t>
            </a:r>
          </a:p>
          <a:p>
            <a:pPr lvl="1"/>
            <a:r>
              <a:rPr lang="sl-SI" noProof="0" dirty="0"/>
              <a:t>Prikaz in vizualizacija pojavov, objektov, procesov v prostoru</a:t>
            </a:r>
          </a:p>
          <a:p>
            <a:r>
              <a:rPr lang="sl-SI" noProof="0" dirty="0"/>
              <a:t>Analize, raziskave:</a:t>
            </a:r>
          </a:p>
          <a:p>
            <a:pPr lvl="1"/>
            <a:r>
              <a:rPr lang="sl-SI" noProof="0" dirty="0"/>
              <a:t>Omogočajo geografske analize, zaznavanje procesov v naravi </a:t>
            </a:r>
          </a:p>
          <a:p>
            <a:r>
              <a:rPr lang="sl-SI" noProof="0" dirty="0"/>
              <a:t>Podpora odločanju:</a:t>
            </a:r>
          </a:p>
          <a:p>
            <a:pPr lvl="1"/>
            <a:r>
              <a:rPr lang="sl-SI" noProof="0" dirty="0"/>
              <a:t>Na podlagi analiz prostorskih podatkov omogočajo podporo odločanju na raznih področjih (prostorsko načrtovanje, upravljanje z naravnimi viri, </a:t>
            </a:r>
            <a:r>
              <a:rPr lang="sl-SI" noProof="0" dirty="0" err="1"/>
              <a:t>geohazard</a:t>
            </a:r>
            <a:r>
              <a:rPr lang="sl-SI" noProof="0" dirty="0"/>
              <a:t>…) </a:t>
            </a:r>
          </a:p>
          <a:p>
            <a:pPr lvl="1"/>
            <a:endParaRPr lang="sl-SI" noProof="0" dirty="0"/>
          </a:p>
          <a:p>
            <a:pPr lvl="1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44718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3D07C6-0842-C4C9-A096-3E7CFC8BB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noProof="0" dirty="0"/>
              <a:t>Razvoj prostorskih podatkov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17AF34-97B2-8647-FBB9-912A1AF55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noProof="0" dirty="0"/>
              <a:t>Kartografija</a:t>
            </a:r>
          </a:p>
          <a:p>
            <a:r>
              <a:rPr lang="sl-SI" noProof="0" dirty="0"/>
              <a:t>Geodetske meritve</a:t>
            </a:r>
          </a:p>
          <a:p>
            <a:r>
              <a:rPr lang="sl-SI" noProof="0" dirty="0"/>
              <a:t>Letalski posnetki, daljinsko zaznavanje</a:t>
            </a:r>
          </a:p>
          <a:p>
            <a:r>
              <a:rPr lang="sl-SI" noProof="0" dirty="0"/>
              <a:t>Geografski informacijski sistemi</a:t>
            </a:r>
          </a:p>
          <a:p>
            <a:r>
              <a:rPr lang="sl-SI" noProof="0" dirty="0"/>
              <a:t>GPS</a:t>
            </a:r>
          </a:p>
          <a:p>
            <a:r>
              <a:rPr lang="sl-SI" noProof="0" dirty="0" err="1"/>
              <a:t>Geoprostorske</a:t>
            </a:r>
            <a:r>
              <a:rPr lang="sl-SI" noProof="0" dirty="0"/>
              <a:t> omrežne storitve</a:t>
            </a:r>
          </a:p>
          <a:p>
            <a:r>
              <a:rPr lang="sl-SI" noProof="0" dirty="0"/>
              <a:t>Big Data in podatki v realnem času</a:t>
            </a:r>
          </a:p>
          <a:p>
            <a:r>
              <a:rPr lang="sl-SI" noProof="0" dirty="0"/>
              <a:t>3D</a:t>
            </a:r>
          </a:p>
          <a:p>
            <a:r>
              <a:rPr lang="sl-SI" noProof="0" dirty="0"/>
              <a:t>AI in ML v prostorskih podatkih</a:t>
            </a:r>
          </a:p>
          <a:p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03760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8304</TotalTime>
  <Words>3055</Words>
  <Application>Microsoft Office PowerPoint</Application>
  <PresentationFormat>Širokozaslonsko</PresentationFormat>
  <Paragraphs>413</Paragraphs>
  <Slides>46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46</vt:i4>
      </vt:variant>
    </vt:vector>
  </HeadingPairs>
  <TitlesOfParts>
    <vt:vector size="50" baseType="lpstr">
      <vt:lpstr>Aptos</vt:lpstr>
      <vt:lpstr>Arial</vt:lpstr>
      <vt:lpstr>Calibri</vt:lpstr>
      <vt:lpstr>Officeova tema</vt:lpstr>
      <vt:lpstr>Prostorski podatki in standardi</vt:lpstr>
      <vt:lpstr>Vsebina</vt:lpstr>
      <vt:lpstr>Kaj so prostorski podatki</vt:lpstr>
      <vt:lpstr>Kaj so prostorski podatki</vt:lpstr>
      <vt:lpstr>Vrste prostorskih podatkov</vt:lpstr>
      <vt:lpstr>Vrste prostorskih podatkov</vt:lpstr>
      <vt:lpstr>Vrste prostorskih podatkov</vt:lpstr>
      <vt:lpstr>Namen prostorskih podatkov</vt:lpstr>
      <vt:lpstr>Razvoj prostorskih podatkov</vt:lpstr>
      <vt:lpstr>Razvoj prostorskih podatkov</vt:lpstr>
      <vt:lpstr>Formati</vt:lpstr>
      <vt:lpstr>Formati</vt:lpstr>
      <vt:lpstr>Formati</vt:lpstr>
      <vt:lpstr>Prostorske podatkovne baze</vt:lpstr>
      <vt:lpstr>Prostorske podatkovne baze</vt:lpstr>
      <vt:lpstr>Prostorske podatkovne baze</vt:lpstr>
      <vt:lpstr>Metapodatki</vt:lpstr>
      <vt:lpstr>Potreba po standardizaciji</vt:lpstr>
      <vt:lpstr>Potreba po standardizaciji</vt:lpstr>
      <vt:lpstr>INSPIRE</vt:lpstr>
      <vt:lpstr>Ključni cilji INSPIRE direktive</vt:lpstr>
      <vt:lpstr>Ključni cilji INSPIRE direktive</vt:lpstr>
      <vt:lpstr>Načela INSPIRE</vt:lpstr>
      <vt:lpstr>INSPIRE</vt:lpstr>
      <vt:lpstr>INSPIRE Themes</vt:lpstr>
      <vt:lpstr>INSPIRE omrežne storitve</vt:lpstr>
      <vt:lpstr>INSPIRE omrežne storitve</vt:lpstr>
      <vt:lpstr>INSPIRE omrežne storitve</vt:lpstr>
      <vt:lpstr>INSPIRE omrežne storitve</vt:lpstr>
      <vt:lpstr>INSPIRE omrežne storitve</vt:lpstr>
      <vt:lpstr>INSPIRE metapodatki</vt:lpstr>
      <vt:lpstr>INSPIRE metapodatki</vt:lpstr>
      <vt:lpstr>INSPIRE metapodatki</vt:lpstr>
      <vt:lpstr>INSPIRE metapodatki</vt:lpstr>
      <vt:lpstr>INSPIRE v Sloveniji</vt:lpstr>
      <vt:lpstr>OGC – Open Geospatial Consortium </vt:lpstr>
      <vt:lpstr>OGC – Open Geospatial Consortium </vt:lpstr>
      <vt:lpstr>OGC in ISO</vt:lpstr>
      <vt:lpstr>OGC – definicija odprtih standardov </vt:lpstr>
      <vt:lpstr>OGC standardi za storitve</vt:lpstr>
      <vt:lpstr>OGC standardi za prostorske podatke</vt:lpstr>
      <vt:lpstr>Standardizirani podatkovni modeli</vt:lpstr>
      <vt:lpstr>Standardizirani podatkovni modeli</vt:lpstr>
      <vt:lpstr>GeoSciML (Geoscience Markup Language)</vt:lpstr>
      <vt:lpstr>Priporočeni formati za različne vrste podatkov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Zala</cp:lastModifiedBy>
  <cp:revision>24</cp:revision>
  <dcterms:created xsi:type="dcterms:W3CDTF">2023-09-11T08:00:44Z</dcterms:created>
  <dcterms:modified xsi:type="dcterms:W3CDTF">2025-01-21T12:38:28Z</dcterms:modified>
</cp:coreProperties>
</file>