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0" r:id="rId4"/>
    <p:sldId id="263" r:id="rId5"/>
    <p:sldId id="264" r:id="rId6"/>
    <p:sldId id="262" r:id="rId7"/>
    <p:sldId id="270" r:id="rId8"/>
    <p:sldId id="269" r:id="rId9"/>
    <p:sldId id="266" r:id="rId10"/>
    <p:sldId id="267" r:id="rId11"/>
    <p:sldId id="268" r:id="rId12"/>
    <p:sldId id="274" r:id="rId13"/>
    <p:sldId id="272" r:id="rId14"/>
    <p:sldId id="275" r:id="rId15"/>
    <p:sldId id="276" r:id="rId16"/>
    <p:sldId id="278" r:id="rId17"/>
    <p:sldId id="279" r:id="rId18"/>
    <p:sldId id="280" r:id="rId19"/>
    <p:sldId id="281" r:id="rId20"/>
    <p:sldId id="282" r:id="rId21"/>
    <p:sldId id="283" r:id="rId22"/>
    <p:sldId id="288" r:id="rId23"/>
    <p:sldId id="289" r:id="rId24"/>
    <p:sldId id="290" r:id="rId25"/>
    <p:sldId id="284" r:id="rId26"/>
    <p:sldId id="285" r:id="rId27"/>
    <p:sldId id="286" r:id="rId28"/>
    <p:sldId id="287" r:id="rId29"/>
    <p:sldId id="291" r:id="rId30"/>
    <p:sldId id="292" r:id="rId31"/>
    <p:sldId id="293" r:id="rId32"/>
    <p:sldId id="294" r:id="rId33"/>
    <p:sldId id="258" r:id="rId34"/>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17" d="100"/>
          <a:sy n="117" d="100"/>
        </p:scale>
        <p:origin x="643"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3015DE-0B6A-4359-812D-714F1AA52190}"/>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sl-SI"/>
              <a:t>Kliknite, če želite urediti slog naslova matrice</a:t>
            </a:r>
          </a:p>
        </p:txBody>
      </p:sp>
      <p:sp>
        <p:nvSpPr>
          <p:cNvPr id="3" name="Podnaslov 2">
            <a:extLst>
              <a:ext uri="{FF2B5EF4-FFF2-40B4-BE49-F238E27FC236}">
                <a16:creationId xmlns:a16="http://schemas.microsoft.com/office/drawing/2014/main" id="{A3FFA1B1-761E-455F-85C3-BD95F8B5C941}"/>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sl-SI"/>
              <a:t>Kliknite, če želite urediti slog podnaslova matrice</a:t>
            </a:r>
          </a:p>
        </p:txBody>
      </p:sp>
      <p:sp>
        <p:nvSpPr>
          <p:cNvPr id="4" name="Označba mesta datuma 3">
            <a:extLst>
              <a:ext uri="{FF2B5EF4-FFF2-40B4-BE49-F238E27FC236}">
                <a16:creationId xmlns:a16="http://schemas.microsoft.com/office/drawing/2014/main" id="{15CC7255-5AA2-4378-9CF9-ECFE96A6A1BE}"/>
              </a:ext>
            </a:extLst>
          </p:cNvPr>
          <p:cNvSpPr txBox="1">
            <a:spLocks noGrp="1"/>
          </p:cNvSpPr>
          <p:nvPr>
            <p:ph type="dt" sz="half" idx="7"/>
          </p:nvPr>
        </p:nvSpPr>
        <p:spPr/>
        <p:txBody>
          <a:bodyPr/>
          <a:lstStyle>
            <a:lvl1pPr>
              <a:defRPr/>
            </a:lvl1pPr>
          </a:lstStyle>
          <a:p>
            <a:pPr lvl="0"/>
            <a:fld id="{0E5E055D-6D05-40EA-9F93-B544AFDE4082}" type="datetime1">
              <a:rPr lang="sl-SI"/>
              <a:pPr lvl="0"/>
              <a:t>23. 01. 2025</a:t>
            </a:fld>
            <a:endParaRPr lang="sl-SI"/>
          </a:p>
        </p:txBody>
      </p:sp>
      <p:sp>
        <p:nvSpPr>
          <p:cNvPr id="5" name="Označba mesta noge 4">
            <a:extLst>
              <a:ext uri="{FF2B5EF4-FFF2-40B4-BE49-F238E27FC236}">
                <a16:creationId xmlns:a16="http://schemas.microsoft.com/office/drawing/2014/main" id="{FDCB3195-0FD7-4625-B013-8130A892C804}"/>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1C114E7A-079C-40A3-A800-C5A99E3761A8}"/>
              </a:ext>
            </a:extLst>
          </p:cNvPr>
          <p:cNvSpPr txBox="1">
            <a:spLocks noGrp="1"/>
          </p:cNvSpPr>
          <p:nvPr>
            <p:ph type="sldNum" sz="quarter" idx="8"/>
          </p:nvPr>
        </p:nvSpPr>
        <p:spPr/>
        <p:txBody>
          <a:bodyPr/>
          <a:lstStyle>
            <a:lvl1pPr>
              <a:defRPr/>
            </a:lvl1pPr>
          </a:lstStyle>
          <a:p>
            <a:pPr lvl="0"/>
            <a:fld id="{1D0A02BD-3EF9-49DB-AD0A-68D8D5506561}" type="slidenum">
              <a:t>‹#›</a:t>
            </a:fld>
            <a:endParaRPr lang="sl-SI"/>
          </a:p>
        </p:txBody>
      </p:sp>
    </p:spTree>
    <p:extLst>
      <p:ext uri="{BB962C8B-B14F-4D97-AF65-F5344CB8AC3E}">
        <p14:creationId xmlns:p14="http://schemas.microsoft.com/office/powerpoint/2010/main" val="278831401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4686450-8FDB-4C58-A6C2-FE19DA0D5B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BD1BB774-C9DD-477C-8C53-849B6ABD5750}"/>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525EF94A-C79C-47DC-80C2-3B4C960842C1}"/>
              </a:ext>
            </a:extLst>
          </p:cNvPr>
          <p:cNvSpPr txBox="1">
            <a:spLocks noGrp="1"/>
          </p:cNvSpPr>
          <p:nvPr>
            <p:ph type="dt" sz="half" idx="7"/>
          </p:nvPr>
        </p:nvSpPr>
        <p:spPr/>
        <p:txBody>
          <a:bodyPr/>
          <a:lstStyle>
            <a:lvl1pPr>
              <a:defRPr/>
            </a:lvl1pPr>
          </a:lstStyle>
          <a:p>
            <a:pPr lvl="0"/>
            <a:fld id="{420D6EDD-130D-4ABB-BF5B-109C925EC4C7}" type="datetime1">
              <a:rPr lang="sl-SI"/>
              <a:pPr lvl="0"/>
              <a:t>23. 01. 2025</a:t>
            </a:fld>
            <a:endParaRPr lang="sl-SI"/>
          </a:p>
        </p:txBody>
      </p:sp>
      <p:sp>
        <p:nvSpPr>
          <p:cNvPr id="5" name="Označba mesta noge 4">
            <a:extLst>
              <a:ext uri="{FF2B5EF4-FFF2-40B4-BE49-F238E27FC236}">
                <a16:creationId xmlns:a16="http://schemas.microsoft.com/office/drawing/2014/main" id="{1F99A3A2-6A88-4E5C-B1EC-914E51EC29D3}"/>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6F524C7E-4E7A-4108-8731-99D5305A737D}"/>
              </a:ext>
            </a:extLst>
          </p:cNvPr>
          <p:cNvSpPr txBox="1">
            <a:spLocks noGrp="1"/>
          </p:cNvSpPr>
          <p:nvPr>
            <p:ph type="sldNum" sz="quarter" idx="8"/>
          </p:nvPr>
        </p:nvSpPr>
        <p:spPr/>
        <p:txBody>
          <a:bodyPr/>
          <a:lstStyle>
            <a:lvl1pPr>
              <a:defRPr/>
            </a:lvl1pPr>
          </a:lstStyle>
          <a:p>
            <a:pPr lvl="0"/>
            <a:fld id="{E5DE3B24-1BB6-40FE-9B30-FD564B795AA8}" type="slidenum">
              <a:t>‹#›</a:t>
            </a:fld>
            <a:endParaRPr lang="sl-SI"/>
          </a:p>
        </p:txBody>
      </p:sp>
    </p:spTree>
    <p:extLst>
      <p:ext uri="{BB962C8B-B14F-4D97-AF65-F5344CB8AC3E}">
        <p14:creationId xmlns:p14="http://schemas.microsoft.com/office/powerpoint/2010/main" val="286722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E3755000-2520-4BA9-8D93-D3E354E43D94}"/>
              </a:ext>
            </a:extLst>
          </p:cNvPr>
          <p:cNvSpPr txBox="1">
            <a:spLocks noGrp="1"/>
          </p:cNvSpPr>
          <p:nvPr>
            <p:ph type="title" orient="vert"/>
          </p:nvPr>
        </p:nvSpPr>
        <p:spPr>
          <a:xfrm>
            <a:off x="8724903" y="365129"/>
            <a:ext cx="2628899" cy="5811834"/>
          </a:xfrm>
        </p:spPr>
        <p:txBody>
          <a:bodyPr vert="eaVert"/>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098FF454-37FA-46C2-9824-D845E464EE33}"/>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D5980DAA-A8A8-48DC-A67F-4AFFD90D5DE3}"/>
              </a:ext>
            </a:extLst>
          </p:cNvPr>
          <p:cNvSpPr txBox="1">
            <a:spLocks noGrp="1"/>
          </p:cNvSpPr>
          <p:nvPr>
            <p:ph type="dt" sz="half" idx="7"/>
          </p:nvPr>
        </p:nvSpPr>
        <p:spPr/>
        <p:txBody>
          <a:bodyPr/>
          <a:lstStyle>
            <a:lvl1pPr>
              <a:defRPr/>
            </a:lvl1pPr>
          </a:lstStyle>
          <a:p>
            <a:pPr lvl="0"/>
            <a:fld id="{C2DF6EE2-C634-4FFE-92C3-B41739EBCD38}" type="datetime1">
              <a:rPr lang="sl-SI"/>
              <a:pPr lvl="0"/>
              <a:t>23. 01. 2025</a:t>
            </a:fld>
            <a:endParaRPr lang="sl-SI"/>
          </a:p>
        </p:txBody>
      </p:sp>
      <p:sp>
        <p:nvSpPr>
          <p:cNvPr id="5" name="Označba mesta noge 4">
            <a:extLst>
              <a:ext uri="{FF2B5EF4-FFF2-40B4-BE49-F238E27FC236}">
                <a16:creationId xmlns:a16="http://schemas.microsoft.com/office/drawing/2014/main" id="{0D610F78-5FD8-4ECA-BE77-FBBC17FBDAAF}"/>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1F651D5A-E25A-4951-92D2-D0DD027F2181}"/>
              </a:ext>
            </a:extLst>
          </p:cNvPr>
          <p:cNvSpPr txBox="1">
            <a:spLocks noGrp="1"/>
          </p:cNvSpPr>
          <p:nvPr>
            <p:ph type="sldNum" sz="quarter" idx="8"/>
          </p:nvPr>
        </p:nvSpPr>
        <p:spPr/>
        <p:txBody>
          <a:bodyPr/>
          <a:lstStyle>
            <a:lvl1pPr>
              <a:defRPr/>
            </a:lvl1pPr>
          </a:lstStyle>
          <a:p>
            <a:pPr lvl="0"/>
            <a:fld id="{C716E6A3-B88E-447E-A820-282CE1BD249A}" type="slidenum">
              <a:t>‹#›</a:t>
            </a:fld>
            <a:endParaRPr lang="sl-SI"/>
          </a:p>
        </p:txBody>
      </p:sp>
    </p:spTree>
    <p:extLst>
      <p:ext uri="{BB962C8B-B14F-4D97-AF65-F5344CB8AC3E}">
        <p14:creationId xmlns:p14="http://schemas.microsoft.com/office/powerpoint/2010/main" val="3417325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E6CF85C-EEE3-47CC-8CBE-00AF9F96B6E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A633A5AD-F352-44FD-AE74-7203961DF29D}"/>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0A0850A0-FCA2-427A-B5AB-B7506D28CAFA}"/>
              </a:ext>
            </a:extLst>
          </p:cNvPr>
          <p:cNvSpPr txBox="1">
            <a:spLocks noGrp="1"/>
          </p:cNvSpPr>
          <p:nvPr>
            <p:ph type="dt" sz="half" idx="7"/>
          </p:nvPr>
        </p:nvSpPr>
        <p:spPr/>
        <p:txBody>
          <a:bodyPr/>
          <a:lstStyle>
            <a:lvl1pPr>
              <a:defRPr/>
            </a:lvl1pPr>
          </a:lstStyle>
          <a:p>
            <a:pPr lvl="0"/>
            <a:fld id="{CDBE3943-9763-4A72-AC18-9601F43E0680}" type="datetime1">
              <a:rPr lang="sl-SI"/>
              <a:pPr lvl="0"/>
              <a:t>23. 01. 2025</a:t>
            </a:fld>
            <a:endParaRPr lang="sl-SI"/>
          </a:p>
        </p:txBody>
      </p:sp>
      <p:sp>
        <p:nvSpPr>
          <p:cNvPr id="5" name="Označba mesta noge 4">
            <a:extLst>
              <a:ext uri="{FF2B5EF4-FFF2-40B4-BE49-F238E27FC236}">
                <a16:creationId xmlns:a16="http://schemas.microsoft.com/office/drawing/2014/main" id="{A19168F2-D441-4A66-A59A-000A363A653D}"/>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9D45D5C8-6F9D-47CA-AF36-9AF3DA75D40D}"/>
              </a:ext>
            </a:extLst>
          </p:cNvPr>
          <p:cNvSpPr txBox="1">
            <a:spLocks noGrp="1"/>
          </p:cNvSpPr>
          <p:nvPr>
            <p:ph type="sldNum" sz="quarter" idx="8"/>
          </p:nvPr>
        </p:nvSpPr>
        <p:spPr/>
        <p:txBody>
          <a:bodyPr/>
          <a:lstStyle>
            <a:lvl1pPr>
              <a:defRPr/>
            </a:lvl1pPr>
          </a:lstStyle>
          <a:p>
            <a:pPr lvl="0"/>
            <a:fld id="{8A0EFE42-92AD-42D5-BE90-88AC7DBFDD23}" type="slidenum">
              <a:t>‹#›</a:t>
            </a:fld>
            <a:endParaRPr lang="sl-SI"/>
          </a:p>
        </p:txBody>
      </p:sp>
    </p:spTree>
    <p:extLst>
      <p:ext uri="{BB962C8B-B14F-4D97-AF65-F5344CB8AC3E}">
        <p14:creationId xmlns:p14="http://schemas.microsoft.com/office/powerpoint/2010/main" val="101788873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FE54183-9CD4-4062-B57D-617AE26F4B5E}"/>
              </a:ext>
            </a:extLst>
          </p:cNvPr>
          <p:cNvSpPr txBox="1">
            <a:spLocks noGrp="1"/>
          </p:cNvSpPr>
          <p:nvPr>
            <p:ph type="title"/>
          </p:nvPr>
        </p:nvSpPr>
        <p:spPr>
          <a:xfrm>
            <a:off x="831847" y="1709735"/>
            <a:ext cx="10515600" cy="2852735"/>
          </a:xfrm>
        </p:spPr>
        <p:txBody>
          <a:bodyPr anchor="b"/>
          <a:lstStyle>
            <a:lvl1pPr>
              <a:defRPr sz="6000"/>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7067F894-40D7-43DB-9053-AA67169B8641}"/>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6037A99F-7EBA-4022-B4A8-AA7B721DE2CD}"/>
              </a:ext>
            </a:extLst>
          </p:cNvPr>
          <p:cNvSpPr txBox="1">
            <a:spLocks noGrp="1"/>
          </p:cNvSpPr>
          <p:nvPr>
            <p:ph type="dt" sz="half" idx="7"/>
          </p:nvPr>
        </p:nvSpPr>
        <p:spPr/>
        <p:txBody>
          <a:bodyPr/>
          <a:lstStyle>
            <a:lvl1pPr>
              <a:defRPr/>
            </a:lvl1pPr>
          </a:lstStyle>
          <a:p>
            <a:pPr lvl="0"/>
            <a:fld id="{918EF71D-2B66-4DE4-BE54-BFDB71FD4AB3}" type="datetime1">
              <a:rPr lang="sl-SI"/>
              <a:pPr lvl="0"/>
              <a:t>23. 01. 2025</a:t>
            </a:fld>
            <a:endParaRPr lang="sl-SI"/>
          </a:p>
        </p:txBody>
      </p:sp>
      <p:sp>
        <p:nvSpPr>
          <p:cNvPr id="5" name="Označba mesta noge 4">
            <a:extLst>
              <a:ext uri="{FF2B5EF4-FFF2-40B4-BE49-F238E27FC236}">
                <a16:creationId xmlns:a16="http://schemas.microsoft.com/office/drawing/2014/main" id="{0A9F0F64-EBEF-4D8B-9E18-A7E9D88871EE}"/>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CA42EB3C-C4BE-44F2-AF12-0B20547AEF50}"/>
              </a:ext>
            </a:extLst>
          </p:cNvPr>
          <p:cNvSpPr txBox="1">
            <a:spLocks noGrp="1"/>
          </p:cNvSpPr>
          <p:nvPr>
            <p:ph type="sldNum" sz="quarter" idx="8"/>
          </p:nvPr>
        </p:nvSpPr>
        <p:spPr/>
        <p:txBody>
          <a:bodyPr/>
          <a:lstStyle>
            <a:lvl1pPr>
              <a:defRPr/>
            </a:lvl1pPr>
          </a:lstStyle>
          <a:p>
            <a:pPr lvl="0"/>
            <a:fld id="{D7FF7150-F341-476F-AC6C-3B00EDCBCFC2}" type="slidenum">
              <a:t>‹#›</a:t>
            </a:fld>
            <a:endParaRPr lang="sl-SI"/>
          </a:p>
        </p:txBody>
      </p:sp>
    </p:spTree>
    <p:extLst>
      <p:ext uri="{BB962C8B-B14F-4D97-AF65-F5344CB8AC3E}">
        <p14:creationId xmlns:p14="http://schemas.microsoft.com/office/powerpoint/2010/main" val="14037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DFEF52-04EF-46E3-8445-9939C429C3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91FC91AD-32FC-4E39-837E-24B8763B3D3E}"/>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C7448A1A-8B33-48C3-920D-DB46DCEB9749}"/>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F43985FA-45A7-4F58-8C56-2C493CFD92CB}"/>
              </a:ext>
            </a:extLst>
          </p:cNvPr>
          <p:cNvSpPr txBox="1">
            <a:spLocks noGrp="1"/>
          </p:cNvSpPr>
          <p:nvPr>
            <p:ph type="dt" sz="half" idx="7"/>
          </p:nvPr>
        </p:nvSpPr>
        <p:spPr/>
        <p:txBody>
          <a:bodyPr/>
          <a:lstStyle>
            <a:lvl1pPr>
              <a:defRPr/>
            </a:lvl1pPr>
          </a:lstStyle>
          <a:p>
            <a:pPr lvl="0"/>
            <a:fld id="{BF9B99C9-D072-4BF9-90C3-BFE5BEB17D70}" type="datetime1">
              <a:rPr lang="sl-SI"/>
              <a:pPr lvl="0"/>
              <a:t>23. 01. 2025</a:t>
            </a:fld>
            <a:endParaRPr lang="sl-SI"/>
          </a:p>
        </p:txBody>
      </p:sp>
      <p:sp>
        <p:nvSpPr>
          <p:cNvPr id="6" name="Označba mesta noge 5">
            <a:extLst>
              <a:ext uri="{FF2B5EF4-FFF2-40B4-BE49-F238E27FC236}">
                <a16:creationId xmlns:a16="http://schemas.microsoft.com/office/drawing/2014/main" id="{CE8B6395-DC4D-40EB-8E08-9D084B6707FC}"/>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88D154CE-84E4-47B3-ABB8-3188177D08C8}"/>
              </a:ext>
            </a:extLst>
          </p:cNvPr>
          <p:cNvSpPr txBox="1">
            <a:spLocks noGrp="1"/>
          </p:cNvSpPr>
          <p:nvPr>
            <p:ph type="sldNum" sz="quarter" idx="8"/>
          </p:nvPr>
        </p:nvSpPr>
        <p:spPr/>
        <p:txBody>
          <a:bodyPr/>
          <a:lstStyle>
            <a:lvl1pPr>
              <a:defRPr/>
            </a:lvl1pPr>
          </a:lstStyle>
          <a:p>
            <a:pPr lvl="0"/>
            <a:fld id="{A65E26CE-CEB9-4DBC-BD39-BB279A1A0D60}" type="slidenum">
              <a:t>‹#›</a:t>
            </a:fld>
            <a:endParaRPr lang="sl-SI"/>
          </a:p>
        </p:txBody>
      </p:sp>
    </p:spTree>
    <p:extLst>
      <p:ext uri="{BB962C8B-B14F-4D97-AF65-F5344CB8AC3E}">
        <p14:creationId xmlns:p14="http://schemas.microsoft.com/office/powerpoint/2010/main" val="9469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25580F-5ED2-4C33-B3B7-BF285CF7AC34}"/>
              </a:ext>
            </a:extLst>
          </p:cNvPr>
          <p:cNvSpPr txBox="1">
            <a:spLocks noGrp="1"/>
          </p:cNvSpPr>
          <p:nvPr>
            <p:ph type="title"/>
          </p:nvPr>
        </p:nvSpPr>
        <p:spPr>
          <a:xfrm>
            <a:off x="839784" y="365129"/>
            <a:ext cx="10515600" cy="1325559"/>
          </a:xfrm>
        </p:spPr>
        <p:txBody>
          <a:bodyPr/>
          <a:lstStyle>
            <a:lvl1pPr>
              <a:defRPr/>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3AB74DCE-081C-474C-9E6B-42E0A91B2232}"/>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FCBE6D20-4742-46EF-9CBD-5375FC0ECFB3}"/>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B4A401FE-13BF-41B6-A4A1-77B753582EB1}"/>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1DBE898F-EFB4-4D7F-B4E1-888032A6EBA1}"/>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F899EFC8-98F4-4772-8EDA-460387F043E6}"/>
              </a:ext>
            </a:extLst>
          </p:cNvPr>
          <p:cNvSpPr txBox="1">
            <a:spLocks noGrp="1"/>
          </p:cNvSpPr>
          <p:nvPr>
            <p:ph type="dt" sz="half" idx="7"/>
          </p:nvPr>
        </p:nvSpPr>
        <p:spPr/>
        <p:txBody>
          <a:bodyPr/>
          <a:lstStyle>
            <a:lvl1pPr>
              <a:defRPr/>
            </a:lvl1pPr>
          </a:lstStyle>
          <a:p>
            <a:pPr lvl="0"/>
            <a:fld id="{3E68B20F-246A-43D6-B537-B7537966D313}" type="datetime1">
              <a:rPr lang="sl-SI"/>
              <a:pPr lvl="0"/>
              <a:t>23. 01. 2025</a:t>
            </a:fld>
            <a:endParaRPr lang="sl-SI"/>
          </a:p>
        </p:txBody>
      </p:sp>
      <p:sp>
        <p:nvSpPr>
          <p:cNvPr id="8" name="Označba mesta noge 7">
            <a:extLst>
              <a:ext uri="{FF2B5EF4-FFF2-40B4-BE49-F238E27FC236}">
                <a16:creationId xmlns:a16="http://schemas.microsoft.com/office/drawing/2014/main" id="{D9B19811-8415-49F3-9154-05A93D34F164}"/>
              </a:ext>
            </a:extLst>
          </p:cNvPr>
          <p:cNvSpPr txBox="1">
            <a:spLocks noGrp="1"/>
          </p:cNvSpPr>
          <p:nvPr>
            <p:ph type="ftr" sz="quarter" idx="9"/>
          </p:nvPr>
        </p:nvSpPr>
        <p:spPr/>
        <p:txBody>
          <a:bodyPr/>
          <a:lstStyle>
            <a:lvl1pPr>
              <a:defRPr/>
            </a:lvl1pPr>
          </a:lstStyle>
          <a:p>
            <a:pPr lvl="0"/>
            <a:endParaRPr lang="sl-SI"/>
          </a:p>
        </p:txBody>
      </p:sp>
      <p:sp>
        <p:nvSpPr>
          <p:cNvPr id="9" name="Označba mesta številke diapozitiva 8">
            <a:extLst>
              <a:ext uri="{FF2B5EF4-FFF2-40B4-BE49-F238E27FC236}">
                <a16:creationId xmlns:a16="http://schemas.microsoft.com/office/drawing/2014/main" id="{80426345-1C3E-49E5-85B5-78C46BFEB6EF}"/>
              </a:ext>
            </a:extLst>
          </p:cNvPr>
          <p:cNvSpPr txBox="1">
            <a:spLocks noGrp="1"/>
          </p:cNvSpPr>
          <p:nvPr>
            <p:ph type="sldNum" sz="quarter" idx="8"/>
          </p:nvPr>
        </p:nvSpPr>
        <p:spPr/>
        <p:txBody>
          <a:bodyPr/>
          <a:lstStyle>
            <a:lvl1pPr>
              <a:defRPr/>
            </a:lvl1pPr>
          </a:lstStyle>
          <a:p>
            <a:pPr lvl="0"/>
            <a:fld id="{1CB4BDF0-9E83-47ED-B205-2E4AFA5B5A77}" type="slidenum">
              <a:t>‹#›</a:t>
            </a:fld>
            <a:endParaRPr lang="sl-SI"/>
          </a:p>
        </p:txBody>
      </p:sp>
    </p:spTree>
    <p:extLst>
      <p:ext uri="{BB962C8B-B14F-4D97-AF65-F5344CB8AC3E}">
        <p14:creationId xmlns:p14="http://schemas.microsoft.com/office/powerpoint/2010/main" val="971642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89A1017-E92F-444E-A06B-4279CB0E5D6B}"/>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datuma 2">
            <a:extLst>
              <a:ext uri="{FF2B5EF4-FFF2-40B4-BE49-F238E27FC236}">
                <a16:creationId xmlns:a16="http://schemas.microsoft.com/office/drawing/2014/main" id="{5EC025A8-E2B2-4B86-83D0-AA7EC34394E8}"/>
              </a:ext>
            </a:extLst>
          </p:cNvPr>
          <p:cNvSpPr txBox="1">
            <a:spLocks noGrp="1"/>
          </p:cNvSpPr>
          <p:nvPr>
            <p:ph type="dt" sz="half" idx="7"/>
          </p:nvPr>
        </p:nvSpPr>
        <p:spPr/>
        <p:txBody>
          <a:bodyPr/>
          <a:lstStyle>
            <a:lvl1pPr>
              <a:defRPr/>
            </a:lvl1pPr>
          </a:lstStyle>
          <a:p>
            <a:pPr lvl="0"/>
            <a:fld id="{D3AB420C-E2E0-4EF2-85FC-58CC6CDF8E4A}" type="datetime1">
              <a:rPr lang="sl-SI"/>
              <a:pPr lvl="0"/>
              <a:t>23. 01. 2025</a:t>
            </a:fld>
            <a:endParaRPr lang="sl-SI"/>
          </a:p>
        </p:txBody>
      </p:sp>
      <p:sp>
        <p:nvSpPr>
          <p:cNvPr id="4" name="Označba mesta noge 3">
            <a:extLst>
              <a:ext uri="{FF2B5EF4-FFF2-40B4-BE49-F238E27FC236}">
                <a16:creationId xmlns:a16="http://schemas.microsoft.com/office/drawing/2014/main" id="{BAFB69F0-3D8B-4FDC-81AA-B64FFD1FF734}"/>
              </a:ext>
            </a:extLst>
          </p:cNvPr>
          <p:cNvSpPr txBox="1">
            <a:spLocks noGrp="1"/>
          </p:cNvSpPr>
          <p:nvPr>
            <p:ph type="ftr" sz="quarter" idx="9"/>
          </p:nvPr>
        </p:nvSpPr>
        <p:spPr/>
        <p:txBody>
          <a:bodyPr/>
          <a:lstStyle>
            <a:lvl1pPr>
              <a:defRPr/>
            </a:lvl1pPr>
          </a:lstStyle>
          <a:p>
            <a:pPr lvl="0"/>
            <a:endParaRPr lang="sl-SI"/>
          </a:p>
        </p:txBody>
      </p:sp>
      <p:sp>
        <p:nvSpPr>
          <p:cNvPr id="5" name="Označba mesta številke diapozitiva 4">
            <a:extLst>
              <a:ext uri="{FF2B5EF4-FFF2-40B4-BE49-F238E27FC236}">
                <a16:creationId xmlns:a16="http://schemas.microsoft.com/office/drawing/2014/main" id="{58ED3B58-444C-4FE7-8B4A-35D52C16871A}"/>
              </a:ext>
            </a:extLst>
          </p:cNvPr>
          <p:cNvSpPr txBox="1">
            <a:spLocks noGrp="1"/>
          </p:cNvSpPr>
          <p:nvPr>
            <p:ph type="sldNum" sz="quarter" idx="8"/>
          </p:nvPr>
        </p:nvSpPr>
        <p:spPr/>
        <p:txBody>
          <a:bodyPr/>
          <a:lstStyle>
            <a:lvl1pPr>
              <a:defRPr/>
            </a:lvl1pPr>
          </a:lstStyle>
          <a:p>
            <a:pPr lvl="0"/>
            <a:fld id="{529E6D11-F17D-4D9E-890C-C441F2E0F260}" type="slidenum">
              <a:t>‹#›</a:t>
            </a:fld>
            <a:endParaRPr lang="sl-SI"/>
          </a:p>
        </p:txBody>
      </p:sp>
    </p:spTree>
    <p:extLst>
      <p:ext uri="{BB962C8B-B14F-4D97-AF65-F5344CB8AC3E}">
        <p14:creationId xmlns:p14="http://schemas.microsoft.com/office/powerpoint/2010/main" val="326140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EA0658B4-97DB-45BB-9817-05B1B0BABB78}"/>
              </a:ext>
            </a:extLst>
          </p:cNvPr>
          <p:cNvSpPr txBox="1">
            <a:spLocks noGrp="1"/>
          </p:cNvSpPr>
          <p:nvPr>
            <p:ph type="dt" sz="half" idx="7"/>
          </p:nvPr>
        </p:nvSpPr>
        <p:spPr/>
        <p:txBody>
          <a:bodyPr/>
          <a:lstStyle>
            <a:lvl1pPr>
              <a:defRPr/>
            </a:lvl1pPr>
          </a:lstStyle>
          <a:p>
            <a:pPr lvl="0"/>
            <a:fld id="{C2C35104-CDBA-40FA-A4AE-0E23E626B30E}" type="datetime1">
              <a:rPr lang="sl-SI"/>
              <a:pPr lvl="0"/>
              <a:t>23. 01. 2025</a:t>
            </a:fld>
            <a:endParaRPr lang="sl-SI"/>
          </a:p>
        </p:txBody>
      </p:sp>
      <p:sp>
        <p:nvSpPr>
          <p:cNvPr id="3" name="Označba mesta noge 2">
            <a:extLst>
              <a:ext uri="{FF2B5EF4-FFF2-40B4-BE49-F238E27FC236}">
                <a16:creationId xmlns:a16="http://schemas.microsoft.com/office/drawing/2014/main" id="{8E4E4BA2-EB71-4FB7-91B8-E4219CD274AC}"/>
              </a:ext>
            </a:extLst>
          </p:cNvPr>
          <p:cNvSpPr txBox="1">
            <a:spLocks noGrp="1"/>
          </p:cNvSpPr>
          <p:nvPr>
            <p:ph type="ftr" sz="quarter" idx="9"/>
          </p:nvPr>
        </p:nvSpPr>
        <p:spPr/>
        <p:txBody>
          <a:bodyPr/>
          <a:lstStyle>
            <a:lvl1pPr>
              <a:defRPr/>
            </a:lvl1pPr>
          </a:lstStyle>
          <a:p>
            <a:pPr lvl="0"/>
            <a:endParaRPr lang="sl-SI"/>
          </a:p>
        </p:txBody>
      </p:sp>
      <p:sp>
        <p:nvSpPr>
          <p:cNvPr id="4" name="Označba mesta številke diapozitiva 3">
            <a:extLst>
              <a:ext uri="{FF2B5EF4-FFF2-40B4-BE49-F238E27FC236}">
                <a16:creationId xmlns:a16="http://schemas.microsoft.com/office/drawing/2014/main" id="{1E1767CA-417E-4649-9B95-BE2E27816C94}"/>
              </a:ext>
            </a:extLst>
          </p:cNvPr>
          <p:cNvSpPr txBox="1">
            <a:spLocks noGrp="1"/>
          </p:cNvSpPr>
          <p:nvPr>
            <p:ph type="sldNum" sz="quarter" idx="8"/>
          </p:nvPr>
        </p:nvSpPr>
        <p:spPr/>
        <p:txBody>
          <a:bodyPr/>
          <a:lstStyle>
            <a:lvl1pPr>
              <a:defRPr/>
            </a:lvl1pPr>
          </a:lstStyle>
          <a:p>
            <a:pPr lvl="0"/>
            <a:fld id="{40F83BA7-4006-4A92-965F-51F5FAD39B08}" type="slidenum">
              <a:t>‹#›</a:t>
            </a:fld>
            <a:endParaRPr lang="sl-SI"/>
          </a:p>
        </p:txBody>
      </p:sp>
    </p:spTree>
    <p:extLst>
      <p:ext uri="{BB962C8B-B14F-4D97-AF65-F5344CB8AC3E}">
        <p14:creationId xmlns:p14="http://schemas.microsoft.com/office/powerpoint/2010/main" val="3360861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FE992C-1B72-45AA-8F41-865405FDD483}"/>
              </a:ext>
            </a:extLst>
          </p:cNvPr>
          <p:cNvSpPr txBox="1">
            <a:spLocks noGrp="1"/>
          </p:cNvSpPr>
          <p:nvPr>
            <p:ph type="title"/>
          </p:nvPr>
        </p:nvSpPr>
        <p:spPr>
          <a:xfrm>
            <a:off x="839784" y="457200"/>
            <a:ext cx="3932240" cy="1600200"/>
          </a:xfrm>
        </p:spPr>
        <p:txBody>
          <a:bodyPr anchor="b"/>
          <a:lstStyle>
            <a:lvl1pPr>
              <a:defRPr sz="3200"/>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C1F67724-0150-42F1-A96C-80D97B037B1A}"/>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DE07904A-61BD-4B3B-97CA-20307400394F}"/>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A916CE77-74E0-4C5C-9F40-F10C0577B8E6}"/>
              </a:ext>
            </a:extLst>
          </p:cNvPr>
          <p:cNvSpPr txBox="1">
            <a:spLocks noGrp="1"/>
          </p:cNvSpPr>
          <p:nvPr>
            <p:ph type="dt" sz="half" idx="7"/>
          </p:nvPr>
        </p:nvSpPr>
        <p:spPr/>
        <p:txBody>
          <a:bodyPr/>
          <a:lstStyle>
            <a:lvl1pPr>
              <a:defRPr/>
            </a:lvl1pPr>
          </a:lstStyle>
          <a:p>
            <a:pPr lvl="0"/>
            <a:fld id="{DDB63948-B7EA-473B-B8E0-5D0BA74970DB}" type="datetime1">
              <a:rPr lang="sl-SI"/>
              <a:pPr lvl="0"/>
              <a:t>23. 01. 2025</a:t>
            </a:fld>
            <a:endParaRPr lang="sl-SI"/>
          </a:p>
        </p:txBody>
      </p:sp>
      <p:sp>
        <p:nvSpPr>
          <p:cNvPr id="6" name="Označba mesta noge 5">
            <a:extLst>
              <a:ext uri="{FF2B5EF4-FFF2-40B4-BE49-F238E27FC236}">
                <a16:creationId xmlns:a16="http://schemas.microsoft.com/office/drawing/2014/main" id="{F0B17CCA-5C46-4953-B4D8-6CD7D0221341}"/>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F738DC75-CDBF-45CC-9A14-F142839839BE}"/>
              </a:ext>
            </a:extLst>
          </p:cNvPr>
          <p:cNvSpPr txBox="1">
            <a:spLocks noGrp="1"/>
          </p:cNvSpPr>
          <p:nvPr>
            <p:ph type="sldNum" sz="quarter" idx="8"/>
          </p:nvPr>
        </p:nvSpPr>
        <p:spPr/>
        <p:txBody>
          <a:bodyPr/>
          <a:lstStyle>
            <a:lvl1pPr>
              <a:defRPr/>
            </a:lvl1pPr>
          </a:lstStyle>
          <a:p>
            <a:pPr lvl="0"/>
            <a:fld id="{BD572751-0683-41E3-8EC9-C7F3342E4C87}" type="slidenum">
              <a:t>‹#›</a:t>
            </a:fld>
            <a:endParaRPr lang="sl-SI"/>
          </a:p>
        </p:txBody>
      </p:sp>
    </p:spTree>
    <p:extLst>
      <p:ext uri="{BB962C8B-B14F-4D97-AF65-F5344CB8AC3E}">
        <p14:creationId xmlns:p14="http://schemas.microsoft.com/office/powerpoint/2010/main" val="252739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E3247A-0C9E-49AC-B824-F80FB4FE1B12}"/>
              </a:ext>
            </a:extLst>
          </p:cNvPr>
          <p:cNvSpPr txBox="1">
            <a:spLocks noGrp="1"/>
          </p:cNvSpPr>
          <p:nvPr>
            <p:ph type="title"/>
          </p:nvPr>
        </p:nvSpPr>
        <p:spPr>
          <a:xfrm>
            <a:off x="839784" y="457200"/>
            <a:ext cx="3932240" cy="1600200"/>
          </a:xfrm>
        </p:spPr>
        <p:txBody>
          <a:bodyPr anchor="b"/>
          <a:lstStyle>
            <a:lvl1pPr>
              <a:defRPr sz="3200"/>
            </a:lvl1pPr>
          </a:lstStyle>
          <a:p>
            <a:pPr lvl="0"/>
            <a:r>
              <a:rPr lang="sl-SI"/>
              <a:t>Kliknite, če želite urediti slog naslova matrice</a:t>
            </a:r>
          </a:p>
        </p:txBody>
      </p:sp>
      <p:sp>
        <p:nvSpPr>
          <p:cNvPr id="3" name="Označba mesta slike 2">
            <a:extLst>
              <a:ext uri="{FF2B5EF4-FFF2-40B4-BE49-F238E27FC236}">
                <a16:creationId xmlns:a16="http://schemas.microsoft.com/office/drawing/2014/main" id="{C1D222B3-ADB9-4ACD-819A-BD41309E623A}"/>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sl-SI"/>
          </a:p>
        </p:txBody>
      </p:sp>
      <p:sp>
        <p:nvSpPr>
          <p:cNvPr id="4" name="Označba mesta besedila 3">
            <a:extLst>
              <a:ext uri="{FF2B5EF4-FFF2-40B4-BE49-F238E27FC236}">
                <a16:creationId xmlns:a16="http://schemas.microsoft.com/office/drawing/2014/main" id="{568388EF-2BCD-418C-83CB-44041CFC9CB2}"/>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7215F192-2977-4E91-A69F-578EEA2D02CF}"/>
              </a:ext>
            </a:extLst>
          </p:cNvPr>
          <p:cNvSpPr txBox="1">
            <a:spLocks noGrp="1"/>
          </p:cNvSpPr>
          <p:nvPr>
            <p:ph type="dt" sz="half" idx="7"/>
          </p:nvPr>
        </p:nvSpPr>
        <p:spPr/>
        <p:txBody>
          <a:bodyPr/>
          <a:lstStyle>
            <a:lvl1pPr>
              <a:defRPr/>
            </a:lvl1pPr>
          </a:lstStyle>
          <a:p>
            <a:pPr lvl="0"/>
            <a:fld id="{C5C8B4B9-5DC2-46DD-B6FB-42E15E682593}" type="datetime1">
              <a:rPr lang="sl-SI"/>
              <a:pPr lvl="0"/>
              <a:t>23. 01. 2025</a:t>
            </a:fld>
            <a:endParaRPr lang="sl-SI"/>
          </a:p>
        </p:txBody>
      </p:sp>
      <p:sp>
        <p:nvSpPr>
          <p:cNvPr id="6" name="Označba mesta noge 5">
            <a:extLst>
              <a:ext uri="{FF2B5EF4-FFF2-40B4-BE49-F238E27FC236}">
                <a16:creationId xmlns:a16="http://schemas.microsoft.com/office/drawing/2014/main" id="{455641E2-225B-4EEE-B460-60456FFEABD5}"/>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2C9EFBD8-424F-468B-8A9B-9FD938A33871}"/>
              </a:ext>
            </a:extLst>
          </p:cNvPr>
          <p:cNvSpPr txBox="1">
            <a:spLocks noGrp="1"/>
          </p:cNvSpPr>
          <p:nvPr>
            <p:ph type="sldNum" sz="quarter" idx="8"/>
          </p:nvPr>
        </p:nvSpPr>
        <p:spPr/>
        <p:txBody>
          <a:bodyPr/>
          <a:lstStyle>
            <a:lvl1pPr>
              <a:defRPr/>
            </a:lvl1pPr>
          </a:lstStyle>
          <a:p>
            <a:pPr lvl="0"/>
            <a:fld id="{6BF8481C-9189-4038-86C9-B779C873B355}" type="slidenum">
              <a:t>‹#›</a:t>
            </a:fld>
            <a:endParaRPr lang="sl-SI"/>
          </a:p>
        </p:txBody>
      </p:sp>
    </p:spTree>
    <p:extLst>
      <p:ext uri="{BB962C8B-B14F-4D97-AF65-F5344CB8AC3E}">
        <p14:creationId xmlns:p14="http://schemas.microsoft.com/office/powerpoint/2010/main" val="1340062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C329FD34-FFB4-4621-9FA2-6D2C1E445DAC}"/>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2EC28FE4-624E-43B4-92B6-BA969C819F85}"/>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6D58191-7847-47AC-B6C5-3DDDD0C2647F}"/>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fld id="{4D7A32EC-3369-4484-9134-60114E730D0D}" type="datetime1">
              <a:rPr lang="sl-SI"/>
              <a:pPr lvl="0"/>
              <a:t>23. 01. 2025</a:t>
            </a:fld>
            <a:endParaRPr lang="sl-SI"/>
          </a:p>
        </p:txBody>
      </p:sp>
      <p:sp>
        <p:nvSpPr>
          <p:cNvPr id="5" name="Označba mesta noge 4">
            <a:extLst>
              <a:ext uri="{FF2B5EF4-FFF2-40B4-BE49-F238E27FC236}">
                <a16:creationId xmlns:a16="http://schemas.microsoft.com/office/drawing/2014/main" id="{283C46E3-CBC0-4CAA-B156-80CAECE1297A}"/>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endParaRPr lang="sl-SI"/>
          </a:p>
        </p:txBody>
      </p:sp>
      <p:sp>
        <p:nvSpPr>
          <p:cNvPr id="6" name="Označba mesta številke diapozitiva 5">
            <a:extLst>
              <a:ext uri="{FF2B5EF4-FFF2-40B4-BE49-F238E27FC236}">
                <a16:creationId xmlns:a16="http://schemas.microsoft.com/office/drawing/2014/main" id="{95DBB5AC-5EC4-4EFF-9BCB-0ABBC65979D7}"/>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fld id="{A48CAC56-222E-481C-88B5-B266649B0792}" type="slidenum">
              <a:t>‹#›</a:t>
            </a:fld>
            <a:endParaRPr 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roma.tei-c.org/" TargetMode="Externa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teigarage.tei-c.org/"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github.com/TEIC/Stylesheets" TargetMode="External"/><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oxygenxml.com/" TargetMode="External"/><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4.xml.rels><?xml version="1.0" encoding="UTF-8" standalone="yes"?>
<Relationships xmlns="http://schemas.openxmlformats.org/package/2006/relationships"><Relationship Id="rId3" Type="http://schemas.openxmlformats.org/officeDocument/2006/relationships/hyperlink" Target="https://roma.tei-c.org/" TargetMode="External"/><Relationship Id="rId7" Type="http://schemas.openxmlformats.org/officeDocument/2006/relationships/hyperlink" Target="https://journals.openedition.org/jtei/" TargetMode="External"/><Relationship Id="rId2" Type="http://schemas.openxmlformats.org/officeDocument/2006/relationships/hyperlink" Target="https://tei-c.org/release/doc/tei-p5-doc/en/html/index.html" TargetMode="External"/><Relationship Id="rId1" Type="http://schemas.openxmlformats.org/officeDocument/2006/relationships/slideLayout" Target="../slideLayouts/slideLayout4.xml"/><Relationship Id="rId6" Type="http://schemas.openxmlformats.org/officeDocument/2006/relationships/hyperlink" Target="https://tei-c.org/support/#tei-l" TargetMode="External"/><Relationship Id="rId5" Type="http://schemas.openxmlformats.org/officeDocument/2006/relationships/hyperlink" Target="https://github.com/TEIC/Stylesheets" TargetMode="External"/><Relationship Id="rId4" Type="http://schemas.openxmlformats.org/officeDocument/2006/relationships/hyperlink" Target="https://teigarage.tei-c.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F086E02C-9871-4B45-B3D4-498E4602A668}"/>
              </a:ext>
            </a:extLst>
          </p:cNvPr>
          <p:cNvSpPr txBox="1"/>
          <p:nvPr/>
        </p:nvSpPr>
        <p:spPr>
          <a:xfrm>
            <a:off x="746129" y="555656"/>
            <a:ext cx="10756129" cy="2123658"/>
          </a:xfrm>
          <a:prstGeom prst="rect">
            <a:avLst/>
          </a:prstGeom>
          <a:noFill/>
        </p:spPr>
        <p:txBody>
          <a:bodyPr wrap="square" rtlCol="0">
            <a:spAutoFit/>
          </a:bodyPr>
          <a:lstStyle/>
          <a:p>
            <a:r>
              <a:rPr lang="sl-SI" sz="6600" b="1" dirty="0">
                <a:solidFill>
                  <a:schemeClr val="accent2"/>
                </a:solidFill>
                <a:latin typeface="Calibri" panose="020F0502020204030204" pitchFamily="34" charset="0"/>
                <a:cs typeface="Calibri" panose="020F0502020204030204" pitchFamily="34" charset="0"/>
              </a:rPr>
              <a:t>Text Encoding Initiative (TEI), Oxygen</a:t>
            </a:r>
          </a:p>
        </p:txBody>
      </p:sp>
      <p:sp>
        <p:nvSpPr>
          <p:cNvPr id="7" name="PoljeZBesedilom 6">
            <a:extLst>
              <a:ext uri="{FF2B5EF4-FFF2-40B4-BE49-F238E27FC236}">
                <a16:creationId xmlns:a16="http://schemas.microsoft.com/office/drawing/2014/main" id="{5587F738-3333-4A3F-A998-8DCD9BD4340D}"/>
              </a:ext>
            </a:extLst>
          </p:cNvPr>
          <p:cNvSpPr txBox="1"/>
          <p:nvPr/>
        </p:nvSpPr>
        <p:spPr>
          <a:xfrm>
            <a:off x="805671" y="3110228"/>
            <a:ext cx="5906347" cy="769441"/>
          </a:xfrm>
          <a:prstGeom prst="rect">
            <a:avLst/>
          </a:prstGeom>
          <a:noFill/>
        </p:spPr>
        <p:txBody>
          <a:bodyPr wrap="square" rtlCol="0">
            <a:spAutoFit/>
          </a:bodyPr>
          <a:lstStyle/>
          <a:p>
            <a:r>
              <a:rPr lang="sl-SI" sz="2000" dirty="0">
                <a:solidFill>
                  <a:schemeClr val="bg1"/>
                </a:solidFill>
              </a:rPr>
              <a:t>Andrej PANČUR, Inštitut za novejšo zgodovino</a:t>
            </a:r>
          </a:p>
          <a:p>
            <a:endParaRPr lang="sl-SI" sz="2400" dirty="0">
              <a:solidFill>
                <a:schemeClr val="bg1"/>
              </a:solidFill>
            </a:endParaRPr>
          </a:p>
        </p:txBody>
      </p:sp>
      <p:sp>
        <p:nvSpPr>
          <p:cNvPr id="5" name="PoljeZBesedilom 4">
            <a:extLst>
              <a:ext uri="{FF2B5EF4-FFF2-40B4-BE49-F238E27FC236}">
                <a16:creationId xmlns:a16="http://schemas.microsoft.com/office/drawing/2014/main" id="{2CAAADAA-630D-4E0E-A3E9-7DA1F647A275}"/>
              </a:ext>
            </a:extLst>
          </p:cNvPr>
          <p:cNvSpPr txBox="1"/>
          <p:nvPr/>
        </p:nvSpPr>
        <p:spPr>
          <a:xfrm>
            <a:off x="746129" y="3903742"/>
            <a:ext cx="7351113" cy="707886"/>
          </a:xfrm>
          <a:prstGeom prst="rect">
            <a:avLst/>
          </a:prstGeom>
          <a:noFill/>
        </p:spPr>
        <p:txBody>
          <a:bodyPr wrap="square" rtlCol="0">
            <a:spAutoFit/>
          </a:bodyPr>
          <a:lstStyle/>
          <a:p>
            <a:r>
              <a:rPr lang="sl-SI" sz="2000" dirty="0">
                <a:solidFill>
                  <a:schemeClr val="bg1"/>
                </a:solidFill>
              </a:rPr>
              <a:t>Ljubljana in </a:t>
            </a:r>
            <a:r>
              <a:rPr lang="sl-SI" sz="2000" dirty="0" err="1">
                <a:solidFill>
                  <a:schemeClr val="bg1"/>
                </a:solidFill>
              </a:rPr>
              <a:t>online</a:t>
            </a:r>
            <a:r>
              <a:rPr lang="sl-SI" sz="2000" dirty="0">
                <a:solidFill>
                  <a:schemeClr val="bg1"/>
                </a:solidFill>
              </a:rPr>
              <a:t>, Centralna tehniška knjižnica Univerze v Ljubljani,</a:t>
            </a:r>
          </a:p>
          <a:p>
            <a:r>
              <a:rPr lang="sl-SI" sz="2000" dirty="0">
                <a:solidFill>
                  <a:schemeClr val="bg1"/>
                </a:solidFill>
              </a:rPr>
              <a:t>Usposabljanje podatkovnih strokovnjakov, 18. – 21. 11. 2024</a:t>
            </a:r>
          </a:p>
        </p:txBody>
      </p:sp>
      <p:pic>
        <p:nvPicPr>
          <p:cNvPr id="6" name="Picture 2" descr="A grey and black sign with a person in a circle&#10;&#10;Description automatically generated">
            <a:extLst>
              <a:ext uri="{FF2B5EF4-FFF2-40B4-BE49-F238E27FC236}">
                <a16:creationId xmlns:a16="http://schemas.microsoft.com/office/drawing/2014/main" id="{147E7B12-1A57-4D14-88C1-3D0126CEFC23}"/>
              </a:ext>
            </a:extLst>
          </p:cNvPr>
          <p:cNvPicPr>
            <a:picLocks noChangeAspect="1"/>
          </p:cNvPicPr>
          <p:nvPr/>
        </p:nvPicPr>
        <p:blipFill>
          <a:blip r:embed="rId3"/>
          <a:stretch>
            <a:fillRect/>
          </a:stretch>
        </p:blipFill>
        <p:spPr>
          <a:xfrm>
            <a:off x="805671" y="5333460"/>
            <a:ext cx="1249752" cy="432400"/>
          </a:xfrm>
          <a:prstGeom prst="rect">
            <a:avLst/>
          </a:prstGeom>
        </p:spPr>
      </p:pic>
      <p:pic>
        <p:nvPicPr>
          <p:cNvPr id="8" name="Slika 7">
            <a:extLst>
              <a:ext uri="{FF2B5EF4-FFF2-40B4-BE49-F238E27FC236}">
                <a16:creationId xmlns:a16="http://schemas.microsoft.com/office/drawing/2014/main" id="{67E022D2-9FD5-4635-B55E-B9CFE6670372}"/>
              </a:ext>
            </a:extLst>
          </p:cNvPr>
          <p:cNvPicPr>
            <a:picLocks noChangeAspect="1"/>
          </p:cNvPicPr>
          <p:nvPr/>
        </p:nvPicPr>
        <p:blipFill>
          <a:blip r:embed="rId4"/>
          <a:stretch>
            <a:fillRect/>
          </a:stretch>
        </p:blipFill>
        <p:spPr>
          <a:xfrm>
            <a:off x="6033654" y="5976084"/>
            <a:ext cx="676715" cy="3840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59A505-FE6F-3442-8CC9-11FDD1421DA3}"/>
              </a:ext>
            </a:extLst>
          </p:cNvPr>
          <p:cNvSpPr>
            <a:spLocks noGrp="1"/>
          </p:cNvSpPr>
          <p:nvPr>
            <p:ph idx="1"/>
          </p:nvPr>
        </p:nvSpPr>
        <p:spPr>
          <a:xfrm>
            <a:off x="678094" y="636998"/>
            <a:ext cx="10809273" cy="5845995"/>
          </a:xfrm>
        </p:spPr>
        <p:txBody>
          <a:bodyPr>
            <a:normAutofit fontScale="62500" lnSpcReduction="20000"/>
          </a:bodyPr>
          <a:lstStyle/>
          <a:p>
            <a:r>
              <a:rPr lang="sl-SI" b="1" dirty="0"/>
              <a:t>Znaki, glifi in načini pisanja (gaiji):</a:t>
            </a:r>
            <a:r>
              <a:rPr lang="sl-SI" dirty="0"/>
              <a:t> Opredelitev posebnih določb za predstavitev znakov, za katere ne obstaja standardizirana predstavitev (kot je definirana s strani Unicode Consortium).</a:t>
            </a:r>
          </a:p>
          <a:p>
            <a:r>
              <a:rPr lang="sl-SI" b="1" dirty="0"/>
              <a:t>Verz (verse):</a:t>
            </a:r>
            <a:r>
              <a:rPr lang="sl-SI" dirty="0"/>
              <a:t> Opredelitev posebnih elementov in atributov za namensko analizo verznih materialov, kot so cezure, metrični sistemi, sheme rim in enjambmenti.</a:t>
            </a:r>
          </a:p>
          <a:p>
            <a:r>
              <a:rPr lang="sl-SI" b="1" dirty="0"/>
              <a:t>Uprizoritvena besedila (drama):</a:t>
            </a:r>
            <a:r>
              <a:rPr lang="sl-SI" dirty="0"/>
              <a:t> Opredelitev specifičnih elementov in atributov za namensko analizo dramskih materialov. Ti vključujejo določbe za kodiranje določenih pojavov v sprednji in zadnji strani, kot so podrobnosti o predstavah, prologi, epilogi, dramatično okolje in seznami igralcev. Druge strukture, specifične za dramo, vključujejo govore in odrska navodila. Za multimedijske predstave so predvideni elementi za opis vsebine zaslona, ​​koti kamere, napisi in zvok.</a:t>
            </a:r>
          </a:p>
          <a:p>
            <a:r>
              <a:rPr lang="sl-SI" b="1" dirty="0"/>
              <a:t>Prepisi govora (spoken):</a:t>
            </a:r>
            <a:r>
              <a:rPr lang="sl-SI" dirty="0"/>
              <a:t> Opredelitev elementov in atributov za (splošno) transkripcijo različnih vrst govorjenega gradiva. Ti zajemajo pojave, kot so izgovori, premori, neleksikalni zvoki, kretnje in premiki v glasovni kakovosti. Poleg tega so na voljo posebni elementi glave za opis vokalnega vira transkripcije.</a:t>
            </a:r>
          </a:p>
          <a:p>
            <a:r>
              <a:rPr lang="sl-SI" b="1" dirty="0"/>
              <a:t>Slovarji (dictionaries):</a:t>
            </a:r>
            <a:r>
              <a:rPr lang="sl-SI" dirty="0"/>
              <a:t> Opredelitev elementov in atributov za predstavitev slovarjev, z določbami za nestrukturirane in strukturirane slovarske sestavke (po možnosti združene). Slovarski vnosi so lahko strukturirani s številnimi posebnimi elementi, ki označujejo homonime, pomen, besedno obliko, slovnične informacije, definicije, citate, rabo in etimologijo.</a:t>
            </a:r>
          </a:p>
          <a:p>
            <a:r>
              <a:rPr lang="sl-SI" b="1" dirty="0"/>
              <a:t>Opis rokopisa (msdescription):</a:t>
            </a:r>
            <a:r>
              <a:rPr lang="sl-SI" dirty="0"/>
              <a:t> Definicija posebne glave in strukturnih elementov ter atributov za kodiranje rokopisnih virov. Elementi glave vključujejo določbe za podrobno dokumentacijo identifikacije rokopisa ali dela rokopisa, informacije o naslovu, vsebino, fizični opis, zgodovino in dodatne informacije. Namenski elementi besedila pokrivajo pojave, kot so gesla, dimenzije, heraldika, vodni žigi itd.</a:t>
            </a:r>
          </a:p>
          <a:p>
            <a:r>
              <a:rPr lang="sl-SI" b="1" dirty="0"/>
              <a:t>Predstavitev primarnih virov (transcr):</a:t>
            </a:r>
            <a:r>
              <a:rPr lang="sl-SI" dirty="0"/>
              <a:t> Opredelitev elementov in atributov za podrobno transkripcijo primarnih virov. Obravnavani pojavi so faksimile, zahtevnejši dodatki, črtanja, zamenjave in obnove, rokopis dokumentov, poškodbe izvornega gradiva in nečitljivost besedila.</a:t>
            </a:r>
          </a:p>
          <a:p>
            <a:r>
              <a:rPr lang="sl-SI" b="1" dirty="0"/>
              <a:t>Kritični aparat (textcrit):</a:t>
            </a:r>
            <a:r>
              <a:rPr lang="sl-SI" dirty="0"/>
              <a:t> Opredelitev elementov in atributov za predstavitev (različnih različic besedil kot) znanstvenih izdaj, ki navajajo vse razlike med različicami v variantnem aparatu.</a:t>
            </a:r>
            <a:endParaRPr lang="en-US" dirty="0"/>
          </a:p>
        </p:txBody>
      </p:sp>
    </p:spTree>
    <p:extLst>
      <p:ext uri="{BB962C8B-B14F-4D97-AF65-F5344CB8AC3E}">
        <p14:creationId xmlns:p14="http://schemas.microsoft.com/office/powerpoint/2010/main" val="2015011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088FBD-024C-124F-B1BB-116914ADED0F}"/>
              </a:ext>
            </a:extLst>
          </p:cNvPr>
          <p:cNvSpPr>
            <a:spLocks noGrp="1"/>
          </p:cNvSpPr>
          <p:nvPr>
            <p:ph idx="1"/>
          </p:nvPr>
        </p:nvSpPr>
        <p:spPr>
          <a:xfrm>
            <a:off x="838203" y="636998"/>
            <a:ext cx="10515600" cy="5539965"/>
          </a:xfrm>
        </p:spPr>
        <p:txBody>
          <a:bodyPr>
            <a:normAutofit fontScale="62500" lnSpcReduction="20000"/>
          </a:bodyPr>
          <a:lstStyle/>
          <a:p>
            <a:r>
              <a:rPr lang="sl-SI" b="1" dirty="0"/>
              <a:t>Imena, datumi, osebe in kraji (namesdates):</a:t>
            </a:r>
            <a:r>
              <a:rPr lang="sl-SI" dirty="0"/>
              <a:t> Opredelitev elementov in atributov za podrobnejšo analizo imen oseb, organizacij in krajev, njihovih referentov (oseb, organizacij in krajev) ter vidikov časovnih analiz.</a:t>
            </a:r>
          </a:p>
          <a:p>
            <a:r>
              <a:rPr lang="sl-SI" b="1" dirty="0"/>
              <a:t>Tabele, formule, grafike in notni zapis (figures):</a:t>
            </a:r>
            <a:r>
              <a:rPr lang="sl-SI" dirty="0"/>
              <a:t> Definicija specifičnih elementov in atributov za podrobno predstavitev grafičnih elementov v besedilih, kot so tabele, formule, slike in glasbena notacija.</a:t>
            </a:r>
          </a:p>
          <a:p>
            <a:r>
              <a:rPr lang="sl-SI" b="1" dirty="0"/>
              <a:t>Jezikovni korpus (corpus):</a:t>
            </a:r>
            <a:r>
              <a:rPr lang="sl-SI" dirty="0"/>
              <a:t> Opredelitev elementov in atributov za kodiranje korpusov besedil, zbranih po posebnih kriterijih. Večina teh elementov velja za dokumentacijo teh meril vzorčenja in kontekstualnih informacij o besedilih, udeležencih in njihovem komunikacijskem okolju.</a:t>
            </a:r>
          </a:p>
          <a:p>
            <a:r>
              <a:rPr lang="sl-SI" b="1" dirty="0"/>
              <a:t>Povezovanje, segmentacija in poravnava (linking):</a:t>
            </a:r>
            <a:r>
              <a:rPr lang="sl-SI" dirty="0"/>
              <a:t> Opredelitev elementov in atributov za predstavitev kompleksnih sistemov navzkrižnih referenc med identificiranimi sidrišči v besedilih TEI. Priporočila so podana bodisi za linijske ali samostoječe referenčne mehanizme.</a:t>
            </a:r>
          </a:p>
          <a:p>
            <a:r>
              <a:rPr lang="sl-SI" b="1" dirty="0"/>
              <a:t>Enostavni analitični mehanizmi (analysis):</a:t>
            </a:r>
            <a:r>
              <a:rPr lang="sl-SI" dirty="0"/>
              <a:t> Definicija elementov in atributov, ki omogočajo povezovanje preprostih analiz in interpretacij z elementi besedila. Obravnavani so mehanizmi za reprezentacijo tako generičnih kot posebno jezikovnih analiz.</a:t>
            </a:r>
          </a:p>
          <a:p>
            <a:r>
              <a:rPr lang="sl-SI" b="1" dirty="0"/>
              <a:t>Funkcijske strukture (iso-fs):</a:t>
            </a:r>
            <a:r>
              <a:rPr lang="sl-SI" dirty="0"/>
              <a:t> Opredelitev elementov in atributov za konstruiranje kompleksnih analitičnih okvirov, ki jih je mogoče uporabiti za predstavitev specifičnih analiz v besedilih TEI.</a:t>
            </a:r>
          </a:p>
          <a:p>
            <a:r>
              <a:rPr lang="sl-SI" b="1" dirty="0"/>
              <a:t>Grafi, omrežja in drevesa (nets):</a:t>
            </a:r>
            <a:r>
              <a:rPr lang="sl-SI" dirty="0"/>
              <a:t> Definicija elementov in atributov za analitično predstavitev shematskih odnosov med vozlišči v grafih in grafikonih.</a:t>
            </a:r>
          </a:p>
          <a:p>
            <a:r>
              <a:rPr lang="sl-SI" b="1" dirty="0"/>
              <a:t>Gotovost, natančnost in odgovornost (certainty):</a:t>
            </a:r>
            <a:r>
              <a:rPr lang="sl-SI" dirty="0"/>
              <a:t> Opredelitev elementov za podrobno dodelitev gotovosti za kodiranje v besedilu TEI, kot tudi identifikacijo odgovornosti za ta kodiranja.</a:t>
            </a:r>
          </a:p>
          <a:p>
            <a:r>
              <a:rPr lang="sl-SI" b="1" dirty="0"/>
              <a:t>Elementi za dokumentacijo (tagdocs):</a:t>
            </a:r>
            <a:r>
              <a:rPr lang="sl-SI" dirty="0"/>
              <a:t> Definicija elementov in atributov za dokumentacijo sheme kodiranja, ki se uporablja v besedilih TEI. Ta modul nudi sredstva za definiranje elementov, atributov, elementov in razredov atributov, bodisi s spreminjanjem obstoječih definicij ali z ustvarjanjem novih.</a:t>
            </a:r>
            <a:endParaRPr lang="en-US" dirty="0"/>
          </a:p>
        </p:txBody>
      </p:sp>
    </p:spTree>
    <p:extLst>
      <p:ext uri="{BB962C8B-B14F-4D97-AF65-F5344CB8AC3E}">
        <p14:creationId xmlns:p14="http://schemas.microsoft.com/office/powerpoint/2010/main" val="916819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CB31A-42FF-194C-A76A-41CE1D2448D1}"/>
              </a:ext>
            </a:extLst>
          </p:cNvPr>
          <p:cNvSpPr>
            <a:spLocks noGrp="1"/>
          </p:cNvSpPr>
          <p:nvPr>
            <p:ph type="title"/>
          </p:nvPr>
        </p:nvSpPr>
        <p:spPr>
          <a:xfrm>
            <a:off x="838203" y="365129"/>
            <a:ext cx="3713249" cy="1325559"/>
          </a:xfrm>
        </p:spPr>
        <p:txBody>
          <a:bodyPr/>
          <a:lstStyle/>
          <a:p>
            <a:r>
              <a:rPr lang="en-US" b="1" dirty="0" err="1">
                <a:solidFill>
                  <a:schemeClr val="tx1"/>
                </a:solidFill>
              </a:rPr>
              <a:t>Smernice</a:t>
            </a:r>
            <a:r>
              <a:rPr lang="en-US" b="1" dirty="0">
                <a:solidFill>
                  <a:schemeClr val="tx1"/>
                </a:solidFill>
              </a:rPr>
              <a:t>, ne </a:t>
            </a:r>
            <a:r>
              <a:rPr lang="en-US" b="1" dirty="0" err="1">
                <a:solidFill>
                  <a:schemeClr val="tx1"/>
                </a:solidFill>
              </a:rPr>
              <a:t>navodila</a:t>
            </a:r>
            <a:endParaRPr lang="en-US" dirty="0"/>
          </a:p>
        </p:txBody>
      </p:sp>
      <p:sp>
        <p:nvSpPr>
          <p:cNvPr id="3" name="Content Placeholder 2">
            <a:extLst>
              <a:ext uri="{FF2B5EF4-FFF2-40B4-BE49-F238E27FC236}">
                <a16:creationId xmlns:a16="http://schemas.microsoft.com/office/drawing/2014/main" id="{288D6524-9042-9747-A16A-27C779076013}"/>
              </a:ext>
            </a:extLst>
          </p:cNvPr>
          <p:cNvSpPr>
            <a:spLocks noGrp="1"/>
          </p:cNvSpPr>
          <p:nvPr>
            <p:ph idx="1"/>
          </p:nvPr>
        </p:nvSpPr>
        <p:spPr>
          <a:xfrm>
            <a:off x="838203" y="1825627"/>
            <a:ext cx="3363927" cy="4351336"/>
          </a:xfrm>
        </p:spPr>
        <p:txBody>
          <a:bodyPr>
            <a:normAutofit fontScale="92500" lnSpcReduction="20000"/>
          </a:bodyPr>
          <a:lstStyle/>
          <a:p>
            <a:r>
              <a:rPr lang="sl-SI" dirty="0"/>
              <a:t>Možno različno kodiranje  iste vsebine          =&gt;</a:t>
            </a:r>
          </a:p>
          <a:p>
            <a:r>
              <a:rPr lang="sl-SI" dirty="0"/>
              <a:t>Vse različne možnosti so skladne s shemo TEI </a:t>
            </a:r>
          </a:p>
          <a:p>
            <a:r>
              <a:rPr lang="sl-SI" dirty="0"/>
              <a:t>Ne avtomatična interoperabilnost (interoperability) temveč dokumentirana izmenjava (interchange)</a:t>
            </a:r>
          </a:p>
          <a:p>
            <a:endParaRPr lang="en-US" dirty="0"/>
          </a:p>
        </p:txBody>
      </p:sp>
      <p:pic>
        <p:nvPicPr>
          <p:cNvPr id="10" name="Content Placeholder 9">
            <a:extLst>
              <a:ext uri="{FF2B5EF4-FFF2-40B4-BE49-F238E27FC236}">
                <a16:creationId xmlns:a16="http://schemas.microsoft.com/office/drawing/2014/main" id="{D617CC22-E32D-0C4B-AF85-D8C4673E726B}"/>
              </a:ext>
            </a:extLst>
          </p:cNvPr>
          <p:cNvPicPr>
            <a:picLocks noGrp="1" noChangeAspect="1"/>
          </p:cNvPicPr>
          <p:nvPr>
            <p:ph idx="2"/>
          </p:nvPr>
        </p:nvPicPr>
        <p:blipFill>
          <a:blip r:embed="rId2">
            <a:extLst>
              <a:ext uri="{28A0092B-C50C-407E-A947-70E740481C1C}">
                <a14:useLocalDpi xmlns:a14="http://schemas.microsoft.com/office/drawing/2010/main" val="0"/>
              </a:ext>
            </a:extLst>
          </a:blip>
          <a:stretch>
            <a:fillRect/>
          </a:stretch>
        </p:blipFill>
        <p:spPr>
          <a:xfrm>
            <a:off x="5425513" y="65748"/>
            <a:ext cx="6652875" cy="6792251"/>
          </a:xfrm>
        </p:spPr>
      </p:pic>
    </p:spTree>
    <p:extLst>
      <p:ext uri="{BB962C8B-B14F-4D97-AF65-F5344CB8AC3E}">
        <p14:creationId xmlns:p14="http://schemas.microsoft.com/office/powerpoint/2010/main" val="98566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CFCB5-D168-814D-906A-AE0E418281A0}"/>
              </a:ext>
            </a:extLst>
          </p:cNvPr>
          <p:cNvSpPr>
            <a:spLocks noGrp="1"/>
          </p:cNvSpPr>
          <p:nvPr>
            <p:ph type="title"/>
          </p:nvPr>
        </p:nvSpPr>
        <p:spPr/>
        <p:txBody>
          <a:bodyPr/>
          <a:lstStyle/>
          <a:p>
            <a:r>
              <a:rPr lang="en-US" b="1" dirty="0" err="1">
                <a:solidFill>
                  <a:schemeClr val="accent2"/>
                </a:solidFill>
              </a:rPr>
              <a:t>Prilagajanje</a:t>
            </a:r>
            <a:r>
              <a:rPr lang="en-US" b="1" dirty="0">
                <a:solidFill>
                  <a:schemeClr val="accent2"/>
                </a:solidFill>
              </a:rPr>
              <a:t> </a:t>
            </a:r>
            <a:r>
              <a:rPr lang="en-US" b="1" dirty="0" err="1">
                <a:solidFill>
                  <a:schemeClr val="accent2"/>
                </a:solidFill>
              </a:rPr>
              <a:t>sheme</a:t>
            </a:r>
            <a:r>
              <a:rPr lang="en-US" b="1" dirty="0">
                <a:solidFill>
                  <a:schemeClr val="accent2"/>
                </a:solidFill>
              </a:rPr>
              <a:t> </a:t>
            </a:r>
            <a:r>
              <a:rPr lang="en-US" b="1" dirty="0" err="1">
                <a:solidFill>
                  <a:schemeClr val="accent2"/>
                </a:solidFill>
              </a:rPr>
              <a:t>potrebam</a:t>
            </a:r>
            <a:r>
              <a:rPr lang="en-US" b="1" dirty="0">
                <a:solidFill>
                  <a:schemeClr val="accent2"/>
                </a:solidFill>
              </a:rPr>
              <a:t> </a:t>
            </a:r>
            <a:r>
              <a:rPr lang="en-US" b="1" dirty="0" err="1">
                <a:solidFill>
                  <a:schemeClr val="accent2"/>
                </a:solidFill>
              </a:rPr>
              <a:t>projektov</a:t>
            </a:r>
            <a:endParaRPr lang="en-US" b="1" dirty="0">
              <a:solidFill>
                <a:schemeClr val="accent2"/>
              </a:solidFill>
            </a:endParaRPr>
          </a:p>
        </p:txBody>
      </p:sp>
      <p:sp>
        <p:nvSpPr>
          <p:cNvPr id="3" name="Content Placeholder 2">
            <a:extLst>
              <a:ext uri="{FF2B5EF4-FFF2-40B4-BE49-F238E27FC236}">
                <a16:creationId xmlns:a16="http://schemas.microsoft.com/office/drawing/2014/main" id="{2D509DC8-19B1-DB49-B44E-13BA1B044C5C}"/>
              </a:ext>
            </a:extLst>
          </p:cNvPr>
          <p:cNvSpPr>
            <a:spLocks noGrp="1"/>
          </p:cNvSpPr>
          <p:nvPr>
            <p:ph idx="1"/>
          </p:nvPr>
        </p:nvSpPr>
        <p:spPr/>
        <p:txBody>
          <a:bodyPr>
            <a:normAutofit fontScale="85000" lnSpcReduction="20000"/>
          </a:bodyPr>
          <a:lstStyle/>
          <a:p>
            <a:r>
              <a:rPr lang="en-US" dirty="0"/>
              <a:t>TEI-</a:t>
            </a:r>
            <a:r>
              <a:rPr lang="en-US" dirty="0" err="1"/>
              <a:t>skladna</a:t>
            </a:r>
            <a:r>
              <a:rPr lang="en-US" dirty="0"/>
              <a:t> </a:t>
            </a:r>
            <a:r>
              <a:rPr lang="en-US" dirty="0" err="1"/>
              <a:t>shema</a:t>
            </a:r>
            <a:endParaRPr lang="en-US" dirty="0"/>
          </a:p>
          <a:p>
            <a:r>
              <a:rPr lang="en-US" dirty="0" err="1"/>
              <a:t>Dokument</a:t>
            </a:r>
            <a:r>
              <a:rPr lang="en-US" dirty="0"/>
              <a:t> ODD (One Document Does it all)</a:t>
            </a:r>
          </a:p>
          <a:p>
            <a:r>
              <a:rPr lang="en-US" dirty="0" err="1"/>
              <a:t>Pretvorba</a:t>
            </a:r>
            <a:r>
              <a:rPr lang="en-US" dirty="0"/>
              <a:t> </a:t>
            </a:r>
            <a:r>
              <a:rPr lang="en-US" dirty="0" err="1"/>
              <a:t>iz</a:t>
            </a:r>
            <a:r>
              <a:rPr lang="en-US" dirty="0"/>
              <a:t> ODD v:</a:t>
            </a:r>
          </a:p>
          <a:p>
            <a:pPr lvl="1"/>
            <a:r>
              <a:rPr lang="en-US" dirty="0" err="1"/>
              <a:t>Smernice</a:t>
            </a:r>
            <a:endParaRPr lang="en-US" dirty="0"/>
          </a:p>
          <a:p>
            <a:pPr lvl="1"/>
            <a:r>
              <a:rPr lang="en-US" dirty="0"/>
              <a:t>Document Type Definition (DTD), W3C XML Schema, RELAX NG</a:t>
            </a:r>
          </a:p>
          <a:p>
            <a:r>
              <a:rPr lang="en-US" dirty="0" err="1"/>
              <a:t>Zaradi</a:t>
            </a:r>
            <a:r>
              <a:rPr lang="en-US" dirty="0"/>
              <a:t> </a:t>
            </a:r>
            <a:r>
              <a:rPr lang="en-US" dirty="0" err="1"/>
              <a:t>boljše</a:t>
            </a:r>
            <a:r>
              <a:rPr lang="en-US" dirty="0"/>
              <a:t> </a:t>
            </a:r>
            <a:r>
              <a:rPr lang="en-US" dirty="0" err="1"/>
              <a:t>preglednosti</a:t>
            </a:r>
            <a:r>
              <a:rPr lang="en-US" dirty="0"/>
              <a:t> </a:t>
            </a:r>
            <a:r>
              <a:rPr lang="en-US" dirty="0" err="1"/>
              <a:t>razvrstitev</a:t>
            </a:r>
            <a:r>
              <a:rPr lang="en-US" dirty="0"/>
              <a:t> 587 </a:t>
            </a:r>
            <a:r>
              <a:rPr lang="en-US" dirty="0" err="1"/>
              <a:t>elementov</a:t>
            </a:r>
            <a:r>
              <a:rPr lang="en-US" dirty="0"/>
              <a:t> v </a:t>
            </a:r>
            <a:r>
              <a:rPr lang="en-US" dirty="0" err="1"/>
              <a:t>razrede</a:t>
            </a:r>
            <a:r>
              <a:rPr lang="en-US" dirty="0"/>
              <a:t>:</a:t>
            </a:r>
          </a:p>
          <a:p>
            <a:pPr lvl="1"/>
            <a:r>
              <a:rPr lang="en-US" dirty="0"/>
              <a:t>Model Classes (127 </a:t>
            </a:r>
            <a:r>
              <a:rPr lang="en-US" dirty="0" err="1"/>
              <a:t>različnih</a:t>
            </a:r>
            <a:r>
              <a:rPr lang="en-US" dirty="0"/>
              <a:t>): </a:t>
            </a:r>
            <a:r>
              <a:rPr lang="en-US" dirty="0" err="1"/>
              <a:t>elementi</a:t>
            </a:r>
            <a:r>
              <a:rPr lang="en-US" dirty="0"/>
              <a:t>, </a:t>
            </a:r>
            <a:r>
              <a:rPr lang="en-US" dirty="0" err="1"/>
              <a:t>ki</a:t>
            </a:r>
            <a:r>
              <a:rPr lang="en-US" dirty="0"/>
              <a:t> se </a:t>
            </a:r>
            <a:r>
              <a:rPr lang="en-US" dirty="0" err="1"/>
              <a:t>nahajajo</a:t>
            </a:r>
            <a:r>
              <a:rPr lang="en-US" dirty="0"/>
              <a:t> </a:t>
            </a:r>
            <a:r>
              <a:rPr lang="en-US" dirty="0" err="1"/>
              <a:t>na</a:t>
            </a:r>
            <a:r>
              <a:rPr lang="en-US" dirty="0"/>
              <a:t> </a:t>
            </a:r>
            <a:r>
              <a:rPr lang="en-US" dirty="0" err="1"/>
              <a:t>isti</a:t>
            </a:r>
            <a:r>
              <a:rPr lang="en-US" dirty="0"/>
              <a:t> </a:t>
            </a:r>
            <a:r>
              <a:rPr lang="en-US" dirty="0" err="1"/>
              <a:t>lokaciji</a:t>
            </a:r>
            <a:r>
              <a:rPr lang="en-US" dirty="0"/>
              <a:t> v XML </a:t>
            </a:r>
            <a:r>
              <a:rPr lang="en-US" dirty="0" err="1"/>
              <a:t>strukturi</a:t>
            </a:r>
            <a:endParaRPr lang="en-US" dirty="0"/>
          </a:p>
          <a:p>
            <a:pPr lvl="1"/>
            <a:r>
              <a:rPr lang="en-US" dirty="0"/>
              <a:t>Attribute Classes (84 </a:t>
            </a:r>
            <a:r>
              <a:rPr lang="en-US" dirty="0" err="1"/>
              <a:t>različnih</a:t>
            </a:r>
            <a:r>
              <a:rPr lang="en-US" dirty="0"/>
              <a:t>): </a:t>
            </a:r>
            <a:r>
              <a:rPr lang="en-US" dirty="0" err="1"/>
              <a:t>elementi</a:t>
            </a:r>
            <a:r>
              <a:rPr lang="en-US" dirty="0"/>
              <a:t>, </a:t>
            </a:r>
            <a:r>
              <a:rPr lang="en-US" dirty="0" err="1"/>
              <a:t>ki</a:t>
            </a:r>
            <a:r>
              <a:rPr lang="en-US" dirty="0"/>
              <a:t> </a:t>
            </a:r>
            <a:r>
              <a:rPr lang="en-US" dirty="0" err="1"/>
              <a:t>imajo</a:t>
            </a:r>
            <a:r>
              <a:rPr lang="en-US" dirty="0"/>
              <a:t> </a:t>
            </a:r>
            <a:r>
              <a:rPr lang="en-US" dirty="0" err="1"/>
              <a:t>iste</a:t>
            </a:r>
            <a:r>
              <a:rPr lang="en-US" dirty="0"/>
              <a:t> </a:t>
            </a:r>
            <a:r>
              <a:rPr lang="en-US" dirty="0" err="1"/>
              <a:t>atribute</a:t>
            </a:r>
            <a:endParaRPr lang="en-US" dirty="0"/>
          </a:p>
          <a:p>
            <a:pPr lvl="1"/>
            <a:endParaRPr lang="en-US" dirty="0"/>
          </a:p>
        </p:txBody>
      </p:sp>
      <p:pic>
        <p:nvPicPr>
          <p:cNvPr id="6" name="Content Placeholder 5">
            <a:extLst>
              <a:ext uri="{FF2B5EF4-FFF2-40B4-BE49-F238E27FC236}">
                <a16:creationId xmlns:a16="http://schemas.microsoft.com/office/drawing/2014/main" id="{5AEA2248-AB7D-5A4F-A3D4-111C4DEC5E6D}"/>
              </a:ext>
            </a:extLst>
          </p:cNvPr>
          <p:cNvPicPr>
            <a:picLocks noGrp="1" noChangeAspect="1"/>
          </p:cNvPicPr>
          <p:nvPr>
            <p:ph idx="2"/>
          </p:nvPr>
        </p:nvPicPr>
        <p:blipFill>
          <a:blip r:embed="rId2">
            <a:extLst>
              <a:ext uri="{28A0092B-C50C-407E-A947-70E740481C1C}">
                <a14:useLocalDpi xmlns:a14="http://schemas.microsoft.com/office/drawing/2010/main" val="0"/>
              </a:ext>
            </a:extLst>
          </a:blip>
          <a:stretch>
            <a:fillRect/>
          </a:stretch>
        </p:blipFill>
        <p:spPr>
          <a:xfrm>
            <a:off x="5878355" y="1690687"/>
            <a:ext cx="5948198" cy="4486275"/>
          </a:xfrm>
        </p:spPr>
      </p:pic>
    </p:spTree>
    <p:extLst>
      <p:ext uri="{BB962C8B-B14F-4D97-AF65-F5344CB8AC3E}">
        <p14:creationId xmlns:p14="http://schemas.microsoft.com/office/powerpoint/2010/main" val="3619503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BAE9463-F6CE-6B4C-9FD6-1E15A8F7A1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433" y="2126903"/>
            <a:ext cx="3907656" cy="2876612"/>
          </a:xfrm>
        </p:spPr>
      </p:pic>
      <p:pic>
        <p:nvPicPr>
          <p:cNvPr id="8" name="Content Placeholder 7">
            <a:extLst>
              <a:ext uri="{FF2B5EF4-FFF2-40B4-BE49-F238E27FC236}">
                <a16:creationId xmlns:a16="http://schemas.microsoft.com/office/drawing/2014/main" id="{5E9F1463-CFF5-3B40-8810-9F11273B181F}"/>
              </a:ext>
            </a:extLst>
          </p:cNvPr>
          <p:cNvPicPr>
            <a:picLocks noGrp="1" noChangeAspect="1"/>
          </p:cNvPicPr>
          <p:nvPr>
            <p:ph idx="2"/>
          </p:nvPr>
        </p:nvPicPr>
        <p:blipFill>
          <a:blip r:embed="rId3">
            <a:extLst>
              <a:ext uri="{28A0092B-C50C-407E-A947-70E740481C1C}">
                <a14:useLocalDpi xmlns:a14="http://schemas.microsoft.com/office/drawing/2010/main" val="0"/>
              </a:ext>
            </a:extLst>
          </a:blip>
          <a:stretch>
            <a:fillRect/>
          </a:stretch>
        </p:blipFill>
        <p:spPr>
          <a:xfrm>
            <a:off x="4432988" y="256854"/>
            <a:ext cx="7259214" cy="6277510"/>
          </a:xfrm>
        </p:spPr>
      </p:pic>
    </p:spTree>
    <p:extLst>
      <p:ext uri="{BB962C8B-B14F-4D97-AF65-F5344CB8AC3E}">
        <p14:creationId xmlns:p14="http://schemas.microsoft.com/office/powerpoint/2010/main" val="2755218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9DF020E-10DF-BC46-94B9-8AA0F54042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742" y="1518653"/>
            <a:ext cx="2932213" cy="3844457"/>
          </a:xfrm>
        </p:spPr>
      </p:pic>
      <p:pic>
        <p:nvPicPr>
          <p:cNvPr id="8" name="Content Placeholder 7">
            <a:extLst>
              <a:ext uri="{FF2B5EF4-FFF2-40B4-BE49-F238E27FC236}">
                <a16:creationId xmlns:a16="http://schemas.microsoft.com/office/drawing/2014/main" id="{83929A45-B0FC-F248-A200-52E4F5538DE3}"/>
              </a:ext>
            </a:extLst>
          </p:cNvPr>
          <p:cNvPicPr>
            <a:picLocks noGrp="1" noChangeAspect="1"/>
          </p:cNvPicPr>
          <p:nvPr>
            <p:ph idx="2"/>
          </p:nvPr>
        </p:nvPicPr>
        <p:blipFill>
          <a:blip r:embed="rId3">
            <a:extLst>
              <a:ext uri="{28A0092B-C50C-407E-A947-70E740481C1C}">
                <a14:useLocalDpi xmlns:a14="http://schemas.microsoft.com/office/drawing/2010/main" val="0"/>
              </a:ext>
            </a:extLst>
          </a:blip>
          <a:stretch>
            <a:fillRect/>
          </a:stretch>
        </p:blipFill>
        <p:spPr>
          <a:xfrm>
            <a:off x="3005474" y="421240"/>
            <a:ext cx="9207536" cy="5825448"/>
          </a:xfrm>
        </p:spPr>
      </p:pic>
    </p:spTree>
    <p:extLst>
      <p:ext uri="{BB962C8B-B14F-4D97-AF65-F5344CB8AC3E}">
        <p14:creationId xmlns:p14="http://schemas.microsoft.com/office/powerpoint/2010/main" val="3644817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F434-6A02-5142-B86E-7F3C0304C503}"/>
              </a:ext>
            </a:extLst>
          </p:cNvPr>
          <p:cNvSpPr>
            <a:spLocks noGrp="1"/>
          </p:cNvSpPr>
          <p:nvPr>
            <p:ph type="title"/>
          </p:nvPr>
        </p:nvSpPr>
        <p:spPr/>
        <p:txBody>
          <a:bodyPr/>
          <a:lstStyle/>
          <a:p>
            <a:r>
              <a:rPr lang="en-US" b="1" dirty="0" err="1">
                <a:solidFill>
                  <a:schemeClr val="accent2"/>
                </a:solidFill>
              </a:rPr>
              <a:t>Orodje</a:t>
            </a:r>
            <a:r>
              <a:rPr lang="en-US" b="1" dirty="0">
                <a:solidFill>
                  <a:schemeClr val="accent2"/>
                </a:solidFill>
              </a:rPr>
              <a:t> za </a:t>
            </a:r>
            <a:r>
              <a:rPr lang="en-US" b="1" dirty="0" err="1">
                <a:solidFill>
                  <a:schemeClr val="accent2"/>
                </a:solidFill>
              </a:rPr>
              <a:t>izdelavo</a:t>
            </a:r>
            <a:r>
              <a:rPr lang="en-US" b="1" dirty="0">
                <a:solidFill>
                  <a:schemeClr val="accent2"/>
                </a:solidFill>
              </a:rPr>
              <a:t> </a:t>
            </a:r>
            <a:r>
              <a:rPr lang="en-US" b="1" dirty="0" err="1">
                <a:solidFill>
                  <a:schemeClr val="accent2"/>
                </a:solidFill>
              </a:rPr>
              <a:t>shem</a:t>
            </a:r>
            <a:r>
              <a:rPr lang="en-US" b="1" dirty="0">
                <a:solidFill>
                  <a:schemeClr val="accent2"/>
                </a:solidFill>
              </a:rPr>
              <a:t> in </a:t>
            </a:r>
            <a:r>
              <a:rPr lang="en-US" b="1" dirty="0" err="1">
                <a:solidFill>
                  <a:schemeClr val="accent2"/>
                </a:solidFill>
              </a:rPr>
              <a:t>dokumentacije</a:t>
            </a:r>
            <a:r>
              <a:rPr lang="en-US" b="1" dirty="0">
                <a:solidFill>
                  <a:schemeClr val="accent2"/>
                </a:solidFill>
              </a:rPr>
              <a:t>: Roma</a:t>
            </a:r>
            <a:endParaRPr lang="en-US" dirty="0"/>
          </a:p>
        </p:txBody>
      </p:sp>
      <p:sp>
        <p:nvSpPr>
          <p:cNvPr id="4" name="Text Placeholder 3">
            <a:extLst>
              <a:ext uri="{FF2B5EF4-FFF2-40B4-BE49-F238E27FC236}">
                <a16:creationId xmlns:a16="http://schemas.microsoft.com/office/drawing/2014/main" id="{E6A040E3-E512-1045-B5FE-DE7F276E1A1B}"/>
              </a:ext>
            </a:extLst>
          </p:cNvPr>
          <p:cNvSpPr>
            <a:spLocks noGrp="1"/>
          </p:cNvSpPr>
          <p:nvPr>
            <p:ph type="body" idx="2"/>
          </p:nvPr>
        </p:nvSpPr>
        <p:spPr/>
        <p:txBody>
          <a:bodyPr>
            <a:normAutofit lnSpcReduction="10000"/>
          </a:bodyPr>
          <a:lstStyle/>
          <a:p>
            <a:r>
              <a:rPr lang="sl-SI" sz="2000" dirty="0"/>
              <a:t>Roma je spletna aplikacija, ki uporabnikom TEI omogoča ustvarjanje lastnih prilagojenih shem in dokumentacije, združljivih s P5. Roma je uporaben za ves razvoj prilagajanja TEI, ne glede na to, ali želite ustvariti preprosto shemo TEI tako, da izberete nekaj najbolj ustreznih modulov TEI za svoj projekt, ali želite narediti bolj zapleteno prilagoditev, ki vključuje spremembe določenih elementov.</a:t>
            </a:r>
          </a:p>
          <a:p>
            <a:endParaRPr lang="sl-SI" sz="2000" dirty="0"/>
          </a:p>
          <a:p>
            <a:r>
              <a:rPr lang="en-US" sz="2000" dirty="0">
                <a:hlinkClick r:id="rId2"/>
              </a:rPr>
              <a:t>https://roma.tei-c.org/</a:t>
            </a:r>
            <a:r>
              <a:rPr lang="en-US" sz="2000" dirty="0"/>
              <a:t> </a:t>
            </a:r>
          </a:p>
        </p:txBody>
      </p:sp>
      <p:pic>
        <p:nvPicPr>
          <p:cNvPr id="10" name="Picture Placeholder 9">
            <a:extLst>
              <a:ext uri="{FF2B5EF4-FFF2-40B4-BE49-F238E27FC236}">
                <a16:creationId xmlns:a16="http://schemas.microsoft.com/office/drawing/2014/main" id="{9E5D5806-E686-9D4E-9411-83A4F8B1AE1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2684" b="12684"/>
          <a:stretch>
            <a:fillRect/>
          </a:stretch>
        </p:blipFill>
        <p:spPr/>
      </p:pic>
    </p:spTree>
    <p:extLst>
      <p:ext uri="{BB962C8B-B14F-4D97-AF65-F5344CB8AC3E}">
        <p14:creationId xmlns:p14="http://schemas.microsoft.com/office/powerpoint/2010/main" val="1718074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8AE2-37CA-924F-BC19-5318E7AD0B0C}"/>
              </a:ext>
            </a:extLst>
          </p:cNvPr>
          <p:cNvSpPr>
            <a:spLocks noGrp="1"/>
          </p:cNvSpPr>
          <p:nvPr>
            <p:ph type="title"/>
          </p:nvPr>
        </p:nvSpPr>
        <p:spPr>
          <a:xfrm>
            <a:off x="838203" y="365130"/>
            <a:ext cx="10515600" cy="536914"/>
          </a:xfrm>
        </p:spPr>
        <p:txBody>
          <a:bodyPr>
            <a:normAutofit/>
          </a:bodyPr>
          <a:lstStyle/>
          <a:p>
            <a:r>
              <a:rPr lang="en-US" sz="2800" b="1" dirty="0"/>
              <a:t>TEI Lite </a:t>
            </a:r>
            <a:r>
              <a:rPr lang="en-US" sz="2800" b="1" dirty="0" err="1"/>
              <a:t>kot</a:t>
            </a:r>
            <a:r>
              <a:rPr lang="en-US" sz="2800" b="1" dirty="0"/>
              <a:t> </a:t>
            </a:r>
            <a:r>
              <a:rPr lang="en-US" sz="2800" b="1" dirty="0" err="1"/>
              <a:t>izhodiščna</a:t>
            </a:r>
            <a:r>
              <a:rPr lang="en-US" sz="2800" b="1" dirty="0"/>
              <a:t> </a:t>
            </a:r>
            <a:r>
              <a:rPr lang="en-US" sz="2800" b="1" dirty="0" err="1"/>
              <a:t>shema</a:t>
            </a:r>
            <a:r>
              <a:rPr lang="en-US" sz="2800" b="1" dirty="0"/>
              <a:t>, </a:t>
            </a:r>
            <a:r>
              <a:rPr lang="en-US" sz="2800" b="1" dirty="0" err="1"/>
              <a:t>najdem</a:t>
            </a:r>
            <a:r>
              <a:rPr lang="en-US" sz="2800" b="1" dirty="0"/>
              <a:t> in </a:t>
            </a:r>
            <a:r>
              <a:rPr lang="en-US" sz="2800" b="1" dirty="0" err="1"/>
              <a:t>izberem</a:t>
            </a:r>
            <a:r>
              <a:rPr lang="en-US" sz="2800" b="1" dirty="0"/>
              <a:t> element </a:t>
            </a:r>
            <a:r>
              <a:rPr lang="en-US" sz="2800" b="1" dirty="0" err="1"/>
              <a:t>persName</a:t>
            </a:r>
            <a:endParaRPr lang="en-US" sz="2800" b="1" dirty="0"/>
          </a:p>
        </p:txBody>
      </p:sp>
      <p:pic>
        <p:nvPicPr>
          <p:cNvPr id="5" name="Content Placeholder 4">
            <a:extLst>
              <a:ext uri="{FF2B5EF4-FFF2-40B4-BE49-F238E27FC236}">
                <a16:creationId xmlns:a16="http://schemas.microsoft.com/office/drawing/2014/main" id="{EB2C61BD-CEE5-A642-82CD-60F2883ABD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6362" y="902044"/>
            <a:ext cx="10291723" cy="5863741"/>
          </a:xfrm>
        </p:spPr>
      </p:pic>
    </p:spTree>
    <p:extLst>
      <p:ext uri="{BB962C8B-B14F-4D97-AF65-F5344CB8AC3E}">
        <p14:creationId xmlns:p14="http://schemas.microsoft.com/office/powerpoint/2010/main" val="4280085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5BC7-0A13-8A46-BC23-9FC2FDE2A481}"/>
              </a:ext>
            </a:extLst>
          </p:cNvPr>
          <p:cNvSpPr>
            <a:spLocks noGrp="1"/>
          </p:cNvSpPr>
          <p:nvPr>
            <p:ph type="title"/>
          </p:nvPr>
        </p:nvSpPr>
        <p:spPr>
          <a:xfrm>
            <a:off x="838203" y="365130"/>
            <a:ext cx="10515600" cy="697552"/>
          </a:xfrm>
        </p:spPr>
        <p:txBody>
          <a:bodyPr>
            <a:normAutofit fontScale="90000"/>
          </a:bodyPr>
          <a:lstStyle/>
          <a:p>
            <a:r>
              <a:rPr lang="en-US" sz="3200" b="1" dirty="0" err="1"/>
              <a:t>elementu</a:t>
            </a:r>
            <a:r>
              <a:rPr lang="en-US" sz="3200" b="1" dirty="0"/>
              <a:t> </a:t>
            </a:r>
            <a:r>
              <a:rPr lang="en-US" sz="3200" b="1" dirty="0" err="1"/>
              <a:t>persName</a:t>
            </a:r>
            <a:r>
              <a:rPr lang="en-US" sz="3200" b="1" dirty="0"/>
              <a:t> </a:t>
            </a:r>
            <a:r>
              <a:rPr lang="en-US" sz="3200" b="1" dirty="0" err="1"/>
              <a:t>dodam</a:t>
            </a:r>
            <a:r>
              <a:rPr lang="en-US" sz="3200" b="1" dirty="0"/>
              <a:t> </a:t>
            </a:r>
            <a:r>
              <a:rPr lang="en-US" sz="3200" b="1" dirty="0" err="1"/>
              <a:t>atribut</a:t>
            </a:r>
            <a:r>
              <a:rPr lang="en-US" sz="3200" b="1" dirty="0"/>
              <a:t> @</a:t>
            </a:r>
            <a:r>
              <a:rPr lang="en-US" sz="3200" b="1" dirty="0" err="1"/>
              <a:t>sameAs</a:t>
            </a:r>
            <a:r>
              <a:rPr lang="en-US" sz="3200" b="1" dirty="0"/>
              <a:t>, </a:t>
            </a:r>
            <a:r>
              <a:rPr lang="en-US" sz="3200" b="1" dirty="0" err="1"/>
              <a:t>ki</a:t>
            </a:r>
            <a:r>
              <a:rPr lang="en-US" sz="3200" b="1" dirty="0"/>
              <a:t> </a:t>
            </a:r>
            <a:r>
              <a:rPr lang="en-US" sz="3200" b="1" dirty="0" err="1"/>
              <a:t>ni</a:t>
            </a:r>
            <a:r>
              <a:rPr lang="en-US" sz="3200" b="1" dirty="0"/>
              <a:t> </a:t>
            </a:r>
            <a:r>
              <a:rPr lang="en-US" sz="3200" b="1" dirty="0" err="1"/>
              <a:t>vključen</a:t>
            </a:r>
            <a:r>
              <a:rPr lang="en-US" sz="3200" b="1" dirty="0"/>
              <a:t> v TEI Lite</a:t>
            </a:r>
          </a:p>
        </p:txBody>
      </p:sp>
      <p:pic>
        <p:nvPicPr>
          <p:cNvPr id="5" name="Content Placeholder 4">
            <a:extLst>
              <a:ext uri="{FF2B5EF4-FFF2-40B4-BE49-F238E27FC236}">
                <a16:creationId xmlns:a16="http://schemas.microsoft.com/office/drawing/2014/main" id="{6A99EFAC-A9A8-1A4E-AFE2-7B62995176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1470" y="1051935"/>
            <a:ext cx="9922476" cy="5688556"/>
          </a:xfrm>
        </p:spPr>
      </p:pic>
    </p:spTree>
    <p:extLst>
      <p:ext uri="{BB962C8B-B14F-4D97-AF65-F5344CB8AC3E}">
        <p14:creationId xmlns:p14="http://schemas.microsoft.com/office/powerpoint/2010/main" val="2813851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B59D3-52B1-EA4B-81CC-B45781655411}"/>
              </a:ext>
            </a:extLst>
          </p:cNvPr>
          <p:cNvSpPr>
            <a:spLocks noGrp="1"/>
          </p:cNvSpPr>
          <p:nvPr>
            <p:ph type="title"/>
          </p:nvPr>
        </p:nvSpPr>
        <p:spPr/>
        <p:txBody>
          <a:bodyPr/>
          <a:lstStyle/>
          <a:p>
            <a:r>
              <a:rPr lang="sl-SI" b="1" dirty="0">
                <a:solidFill>
                  <a:schemeClr val="accent2"/>
                </a:solidFill>
              </a:rPr>
              <a:t>Orodje za pretvorbo v in iz TEI: TEIGarage</a:t>
            </a:r>
            <a:endParaRPr lang="en-US" b="1" dirty="0">
              <a:solidFill>
                <a:schemeClr val="accent2"/>
              </a:solidFill>
            </a:endParaRPr>
          </a:p>
        </p:txBody>
      </p:sp>
      <p:sp>
        <p:nvSpPr>
          <p:cNvPr id="4" name="Text Placeholder 3">
            <a:extLst>
              <a:ext uri="{FF2B5EF4-FFF2-40B4-BE49-F238E27FC236}">
                <a16:creationId xmlns:a16="http://schemas.microsoft.com/office/drawing/2014/main" id="{4C384613-B76D-264A-A213-49C4D8CE8CF6}"/>
              </a:ext>
            </a:extLst>
          </p:cNvPr>
          <p:cNvSpPr>
            <a:spLocks noGrp="1"/>
          </p:cNvSpPr>
          <p:nvPr>
            <p:ph type="body" idx="2"/>
          </p:nvPr>
        </p:nvSpPr>
        <p:spPr/>
        <p:txBody>
          <a:bodyPr>
            <a:normAutofit/>
          </a:bodyPr>
          <a:lstStyle/>
          <a:p>
            <a:r>
              <a:rPr lang="sl-SI" sz="2000" dirty="0"/>
              <a:t>TEIGarage je spletna in RESTful storitev za upravljanje preoblikovanja dokumentov med različnimi formati. Večina transformacij uporablja format Text Encoding Initiative kot vrtilni format. Je dobro orodje za pretvorbo iz TEI v Word (.docx) ali Word (.docx) v TEI, omogoča pa tudi številne druge formate.</a:t>
            </a:r>
          </a:p>
          <a:p>
            <a:endParaRPr lang="sl-SI" sz="2000" dirty="0"/>
          </a:p>
          <a:p>
            <a:r>
              <a:rPr lang="en-US" sz="2000" dirty="0">
                <a:hlinkClick r:id="rId2"/>
              </a:rPr>
              <a:t>https://teigarage.tei-c.org/</a:t>
            </a:r>
            <a:r>
              <a:rPr lang="en-US" sz="2000" dirty="0"/>
              <a:t> </a:t>
            </a:r>
          </a:p>
        </p:txBody>
      </p:sp>
      <p:pic>
        <p:nvPicPr>
          <p:cNvPr id="14" name="Picture Placeholder 13">
            <a:extLst>
              <a:ext uri="{FF2B5EF4-FFF2-40B4-BE49-F238E27FC236}">
                <a16:creationId xmlns:a16="http://schemas.microsoft.com/office/drawing/2014/main" id="{9376DAE5-EDB9-3F46-805F-6331B9B44E3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906" b="2906"/>
          <a:stretch>
            <a:fillRect/>
          </a:stretch>
        </p:blipFill>
        <p:spPr>
          <a:xfrm>
            <a:off x="4968033" y="739739"/>
            <a:ext cx="7039333" cy="5558319"/>
          </a:xfrm>
        </p:spPr>
      </p:pic>
    </p:spTree>
    <p:extLst>
      <p:ext uri="{BB962C8B-B14F-4D97-AF65-F5344CB8AC3E}">
        <p14:creationId xmlns:p14="http://schemas.microsoft.com/office/powerpoint/2010/main" val="1320635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96AA-60E1-0945-96CA-0679C6F9C9D0}"/>
              </a:ext>
            </a:extLst>
          </p:cNvPr>
          <p:cNvSpPr>
            <a:spLocks noGrp="1"/>
          </p:cNvSpPr>
          <p:nvPr>
            <p:ph type="title"/>
          </p:nvPr>
        </p:nvSpPr>
        <p:spPr/>
        <p:txBody>
          <a:bodyPr/>
          <a:lstStyle/>
          <a:p>
            <a:r>
              <a:rPr lang="en-US" b="1" dirty="0" err="1">
                <a:solidFill>
                  <a:schemeClr val="accent2"/>
                </a:solidFill>
              </a:rPr>
              <a:t>Zgodovina</a:t>
            </a:r>
            <a:endParaRPr lang="en-US" b="1" dirty="0">
              <a:solidFill>
                <a:schemeClr val="accent2"/>
              </a:solidFill>
            </a:endParaRPr>
          </a:p>
        </p:txBody>
      </p:sp>
      <p:sp>
        <p:nvSpPr>
          <p:cNvPr id="3" name="Text Placeholder 2">
            <a:extLst>
              <a:ext uri="{FF2B5EF4-FFF2-40B4-BE49-F238E27FC236}">
                <a16:creationId xmlns:a16="http://schemas.microsoft.com/office/drawing/2014/main" id="{6F23B0B8-E4EC-4F43-A6E8-47CE967518C9}"/>
              </a:ext>
            </a:extLst>
          </p:cNvPr>
          <p:cNvSpPr>
            <a:spLocks noGrp="1"/>
          </p:cNvSpPr>
          <p:nvPr>
            <p:ph type="body" idx="1"/>
          </p:nvPr>
        </p:nvSpPr>
        <p:spPr/>
        <p:txBody>
          <a:bodyPr/>
          <a:lstStyle/>
          <a:p>
            <a:r>
              <a:rPr lang="en-US" dirty="0" err="1"/>
              <a:t>Označevalni</a:t>
            </a:r>
            <a:r>
              <a:rPr lang="en-US" dirty="0"/>
              <a:t> </a:t>
            </a:r>
            <a:r>
              <a:rPr lang="en-US" dirty="0" err="1"/>
              <a:t>jezik</a:t>
            </a:r>
            <a:endParaRPr lang="en-US" dirty="0"/>
          </a:p>
        </p:txBody>
      </p:sp>
      <p:sp>
        <p:nvSpPr>
          <p:cNvPr id="4" name="Content Placeholder 3">
            <a:extLst>
              <a:ext uri="{FF2B5EF4-FFF2-40B4-BE49-F238E27FC236}">
                <a16:creationId xmlns:a16="http://schemas.microsoft.com/office/drawing/2014/main" id="{FBB9086A-597D-9E49-83C0-B4183166F84F}"/>
              </a:ext>
            </a:extLst>
          </p:cNvPr>
          <p:cNvSpPr>
            <a:spLocks noGrp="1"/>
          </p:cNvSpPr>
          <p:nvPr>
            <p:ph idx="2"/>
          </p:nvPr>
        </p:nvSpPr>
        <p:spPr/>
        <p:txBody>
          <a:bodyPr>
            <a:normAutofit fontScale="47500" lnSpcReduction="20000"/>
          </a:bodyPr>
          <a:lstStyle/>
          <a:p>
            <a:r>
              <a:rPr lang="en-US" dirty="0" err="1"/>
              <a:t>Humanistika</a:t>
            </a:r>
            <a:r>
              <a:rPr lang="en-US" dirty="0"/>
              <a:t> in </a:t>
            </a:r>
            <a:r>
              <a:rPr lang="en-US" dirty="0" err="1"/>
              <a:t>označevanje</a:t>
            </a:r>
            <a:r>
              <a:rPr lang="en-US" dirty="0"/>
              <a:t> </a:t>
            </a:r>
            <a:r>
              <a:rPr lang="en-US" dirty="0" err="1"/>
              <a:t>besedil</a:t>
            </a:r>
            <a:r>
              <a:rPr lang="en-US" dirty="0"/>
              <a:t>: </a:t>
            </a:r>
            <a:r>
              <a:rPr lang="sl-SI" dirty="0"/>
              <a:t>proceduralne (</a:t>
            </a:r>
            <a:r>
              <a:rPr lang="sl-SI" i="1" dirty="0"/>
              <a:t>italic</a:t>
            </a:r>
            <a:r>
              <a:rPr lang="sl-SI" dirty="0"/>
              <a:t>) vs. opisne (</a:t>
            </a:r>
            <a:r>
              <a:rPr lang="sl-SI" i="1" dirty="0"/>
              <a:t>naslov</a:t>
            </a:r>
            <a:r>
              <a:rPr lang="sl-SI" dirty="0"/>
              <a:t>, </a:t>
            </a:r>
            <a:r>
              <a:rPr lang="sl-SI" i="1" dirty="0"/>
              <a:t>tujka</a:t>
            </a:r>
            <a:r>
              <a:rPr lang="sl-SI" dirty="0"/>
              <a:t>, </a:t>
            </a:r>
            <a:r>
              <a:rPr lang="sl-SI" i="1" dirty="0"/>
              <a:t>poudarjeno</a:t>
            </a:r>
            <a:r>
              <a:rPr lang="sl-SI" dirty="0"/>
              <a:t>) oznake.</a:t>
            </a:r>
          </a:p>
          <a:p>
            <a:r>
              <a:rPr lang="sl-SI" dirty="0"/>
              <a:t>V humanistiki potreba po označevalnem jeziku, ki bi lahko zagotovil ponovno uporabnost, izmenjavo, neodvisnost od sistema in programske opreme, prenosljivost in sodelovanje.</a:t>
            </a:r>
          </a:p>
          <a:p>
            <a:r>
              <a:rPr lang="en-US" dirty="0"/>
              <a:t>Standard Generalized Markup Language (SGML) ISO standard 1986 - </a:t>
            </a:r>
            <a:r>
              <a:rPr lang="en-US" dirty="0" err="1"/>
              <a:t>označevalni</a:t>
            </a:r>
            <a:r>
              <a:rPr lang="en-US" dirty="0"/>
              <a:t> </a:t>
            </a:r>
            <a:r>
              <a:rPr lang="en-US" dirty="0" err="1"/>
              <a:t>metajezik</a:t>
            </a:r>
            <a:r>
              <a:rPr lang="en-US" dirty="0"/>
              <a:t> + Document Type Definition (DTD) = </a:t>
            </a:r>
            <a:r>
              <a:rPr lang="en-US" dirty="0" err="1"/>
              <a:t>označevalni</a:t>
            </a:r>
            <a:r>
              <a:rPr lang="en-US" dirty="0"/>
              <a:t> </a:t>
            </a:r>
            <a:r>
              <a:rPr lang="en-US" dirty="0" err="1"/>
              <a:t>jezik</a:t>
            </a:r>
            <a:r>
              <a:rPr lang="en-US" dirty="0"/>
              <a:t> (</a:t>
            </a:r>
            <a:r>
              <a:rPr lang="en-US" dirty="0" err="1"/>
              <a:t>npr</a:t>
            </a:r>
            <a:r>
              <a:rPr lang="en-US" dirty="0"/>
              <a:t>. HTML, 1989).</a:t>
            </a:r>
          </a:p>
          <a:p>
            <a:r>
              <a:rPr lang="en-US" dirty="0"/>
              <a:t>SGML </a:t>
            </a:r>
            <a:r>
              <a:rPr lang="en-US" dirty="0" err="1"/>
              <a:t>zelo</a:t>
            </a:r>
            <a:r>
              <a:rPr lang="en-US" dirty="0"/>
              <a:t> </a:t>
            </a:r>
            <a:r>
              <a:rPr lang="en-US" dirty="0" err="1"/>
              <a:t>primeren</a:t>
            </a:r>
            <a:r>
              <a:rPr lang="en-US" dirty="0"/>
              <a:t> za </a:t>
            </a:r>
            <a:r>
              <a:rPr lang="en-US" dirty="0" err="1"/>
              <a:t>uporabo</a:t>
            </a:r>
            <a:r>
              <a:rPr lang="en-US" dirty="0"/>
              <a:t> v </a:t>
            </a:r>
            <a:r>
              <a:rPr lang="en-US" dirty="0" err="1"/>
              <a:t>humanističnih</a:t>
            </a:r>
            <a:r>
              <a:rPr lang="en-US" dirty="0"/>
              <a:t> </a:t>
            </a:r>
            <a:r>
              <a:rPr lang="en-US" dirty="0" err="1"/>
              <a:t>raziskavah</a:t>
            </a:r>
            <a:r>
              <a:rPr lang="en-US" dirty="0"/>
              <a:t>. </a:t>
            </a:r>
            <a:r>
              <a:rPr lang="en-US" dirty="0" err="1"/>
              <a:t>Dve</a:t>
            </a:r>
            <a:r>
              <a:rPr lang="en-US" dirty="0"/>
              <a:t> </a:t>
            </a:r>
            <a:r>
              <a:rPr lang="en-US" dirty="0" err="1"/>
              <a:t>pomankljivosti</a:t>
            </a:r>
            <a:r>
              <a:rPr lang="en-US" dirty="0"/>
              <a:t>:</a:t>
            </a:r>
          </a:p>
          <a:p>
            <a:pPr lvl="1"/>
            <a:r>
              <a:rPr lang="en-US" dirty="0" err="1"/>
              <a:t>predstavitev</a:t>
            </a:r>
            <a:r>
              <a:rPr lang="en-US" dirty="0"/>
              <a:t> </a:t>
            </a:r>
            <a:r>
              <a:rPr lang="en-US" dirty="0" err="1"/>
              <a:t>besedila</a:t>
            </a:r>
            <a:r>
              <a:rPr lang="en-US" dirty="0"/>
              <a:t> </a:t>
            </a:r>
            <a:r>
              <a:rPr lang="en-US" dirty="0" err="1"/>
              <a:t>kot</a:t>
            </a:r>
            <a:r>
              <a:rPr lang="en-US" dirty="0"/>
              <a:t> </a:t>
            </a:r>
            <a:r>
              <a:rPr lang="en-US" dirty="0" err="1"/>
              <a:t>hierarhične</a:t>
            </a:r>
            <a:r>
              <a:rPr lang="en-US" dirty="0"/>
              <a:t> </a:t>
            </a:r>
            <a:r>
              <a:rPr lang="en-US" dirty="0" err="1"/>
              <a:t>drevesne</a:t>
            </a:r>
            <a:r>
              <a:rPr lang="en-US" dirty="0"/>
              <a:t> structure,</a:t>
            </a:r>
          </a:p>
          <a:p>
            <a:pPr lvl="1"/>
            <a:r>
              <a:rPr lang="en-US" dirty="0" err="1"/>
              <a:t>zelo</a:t>
            </a:r>
            <a:r>
              <a:rPr lang="en-US" dirty="0"/>
              <a:t> </a:t>
            </a:r>
            <a:r>
              <a:rPr lang="sl-SI" dirty="0"/>
              <a:t>podroben sistem označevanja.</a:t>
            </a:r>
            <a:endParaRPr lang="en-US" dirty="0"/>
          </a:p>
          <a:p>
            <a:r>
              <a:rPr lang="en-US" dirty="0"/>
              <a:t>Extensible Markup Language (XML) W3C </a:t>
            </a:r>
            <a:r>
              <a:rPr lang="en-US" dirty="0" err="1"/>
              <a:t>priporočila</a:t>
            </a:r>
            <a:r>
              <a:rPr lang="en-US" dirty="0"/>
              <a:t> 1998 – </a:t>
            </a:r>
            <a:r>
              <a:rPr lang="en-US" dirty="0" err="1"/>
              <a:t>tudi</a:t>
            </a:r>
            <a:r>
              <a:rPr lang="en-US" dirty="0"/>
              <a:t> </a:t>
            </a:r>
            <a:r>
              <a:rPr lang="en-US" dirty="0" err="1"/>
              <a:t>označevalni</a:t>
            </a:r>
            <a:r>
              <a:rPr lang="en-US" dirty="0"/>
              <a:t> </a:t>
            </a:r>
            <a:r>
              <a:rPr lang="en-US" dirty="0" err="1"/>
              <a:t>metajezik</a:t>
            </a:r>
            <a:r>
              <a:rPr lang="en-US" dirty="0"/>
              <a:t>.</a:t>
            </a:r>
          </a:p>
        </p:txBody>
      </p:sp>
      <p:sp>
        <p:nvSpPr>
          <p:cNvPr id="5" name="Text Placeholder 4">
            <a:extLst>
              <a:ext uri="{FF2B5EF4-FFF2-40B4-BE49-F238E27FC236}">
                <a16:creationId xmlns:a16="http://schemas.microsoft.com/office/drawing/2014/main" id="{D692A691-1CAB-7C4F-A772-05D14D3DAAE4}"/>
              </a:ext>
            </a:extLst>
          </p:cNvPr>
          <p:cNvSpPr>
            <a:spLocks noGrp="1"/>
          </p:cNvSpPr>
          <p:nvPr>
            <p:ph type="body" idx="3"/>
          </p:nvPr>
        </p:nvSpPr>
        <p:spPr/>
        <p:txBody>
          <a:bodyPr/>
          <a:lstStyle/>
          <a:p>
            <a:r>
              <a:rPr lang="en-US" dirty="0"/>
              <a:t>TEI</a:t>
            </a:r>
          </a:p>
        </p:txBody>
      </p:sp>
      <p:sp>
        <p:nvSpPr>
          <p:cNvPr id="6" name="Content Placeholder 5">
            <a:extLst>
              <a:ext uri="{FF2B5EF4-FFF2-40B4-BE49-F238E27FC236}">
                <a16:creationId xmlns:a16="http://schemas.microsoft.com/office/drawing/2014/main" id="{8B5CCD06-7274-E447-9CE0-7E1ABAB0BE1E}"/>
              </a:ext>
            </a:extLst>
          </p:cNvPr>
          <p:cNvSpPr>
            <a:spLocks noGrp="1"/>
          </p:cNvSpPr>
          <p:nvPr>
            <p:ph idx="4"/>
          </p:nvPr>
        </p:nvSpPr>
        <p:spPr/>
        <p:txBody>
          <a:bodyPr>
            <a:normAutofit fontScale="475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1987 </a:t>
            </a:r>
            <a:r>
              <a:rPr lang="en-US" dirty="0" err="1"/>
              <a:t>prvi</a:t>
            </a:r>
            <a:r>
              <a:rPr lang="en-US" dirty="0"/>
              <a:t> </a:t>
            </a:r>
            <a:r>
              <a:rPr lang="en-US" dirty="0" err="1"/>
              <a:t>sestanek</a:t>
            </a:r>
            <a:r>
              <a:rPr lang="en-US" dirty="0"/>
              <a:t> in </a:t>
            </a:r>
            <a:r>
              <a:rPr lang="en-US" dirty="0" err="1"/>
              <a:t>ustanovitev</a:t>
            </a:r>
            <a:r>
              <a:rPr lang="en-US" dirty="0"/>
              <a:t> Text Encoding Initiative</a:t>
            </a:r>
          </a:p>
          <a:p>
            <a:r>
              <a:rPr lang="en-US" dirty="0"/>
              <a:t>1988-1990: TEI P1 (</a:t>
            </a:r>
            <a:r>
              <a:rPr lang="en-US" dirty="0" err="1"/>
              <a:t>predlog</a:t>
            </a:r>
            <a:r>
              <a:rPr lang="en-US" dirty="0"/>
              <a:t> </a:t>
            </a:r>
            <a:r>
              <a:rPr lang="en-US" dirty="0" err="1"/>
              <a:t>smernic</a:t>
            </a:r>
            <a:r>
              <a:rPr lang="en-US" dirty="0"/>
              <a:t>): </a:t>
            </a:r>
            <a:r>
              <a:rPr lang="en-US" dirty="0" err="1"/>
              <a:t>prvi</a:t>
            </a:r>
            <a:r>
              <a:rPr lang="en-US" dirty="0"/>
              <a:t> </a:t>
            </a:r>
            <a:r>
              <a:rPr lang="en-US" dirty="0" err="1"/>
              <a:t>osnutek</a:t>
            </a:r>
            <a:r>
              <a:rPr lang="en-US" dirty="0"/>
              <a:t> (</a:t>
            </a:r>
            <a:r>
              <a:rPr lang="en-US" dirty="0" err="1"/>
              <a:t>sodelovalo</a:t>
            </a:r>
            <a:r>
              <a:rPr lang="en-US" dirty="0"/>
              <a:t> </a:t>
            </a:r>
            <a:r>
              <a:rPr lang="en-US" dirty="0" err="1"/>
              <a:t>okoli</a:t>
            </a:r>
            <a:r>
              <a:rPr lang="en-US" dirty="0"/>
              <a:t> 50 </a:t>
            </a:r>
            <a:r>
              <a:rPr lang="en-US" dirty="0" err="1"/>
              <a:t>oseb</a:t>
            </a:r>
            <a:r>
              <a:rPr lang="en-US" dirty="0"/>
              <a:t>)</a:t>
            </a:r>
          </a:p>
          <a:p>
            <a:r>
              <a:rPr lang="en-US" dirty="0"/>
              <a:t>1990-1992: TEI P2: </a:t>
            </a:r>
            <a:r>
              <a:rPr lang="en-US" dirty="0" err="1"/>
              <a:t>delovne</a:t>
            </a:r>
            <a:r>
              <a:rPr lang="en-US" dirty="0"/>
              <a:t> </a:t>
            </a:r>
            <a:r>
              <a:rPr lang="en-US" dirty="0" err="1"/>
              <a:t>skupine</a:t>
            </a:r>
            <a:r>
              <a:rPr lang="en-US" dirty="0"/>
              <a:t> </a:t>
            </a:r>
            <a:r>
              <a:rPr lang="en-US" dirty="0" err="1"/>
              <a:t>več</a:t>
            </a:r>
            <a:r>
              <a:rPr lang="en-US" dirty="0"/>
              <a:t> </a:t>
            </a:r>
            <a:r>
              <a:rPr lang="en-US" dirty="0" err="1"/>
              <a:t>sto</a:t>
            </a:r>
            <a:r>
              <a:rPr lang="en-US" dirty="0"/>
              <a:t> </a:t>
            </a:r>
            <a:r>
              <a:rPr lang="en-US" dirty="0" err="1"/>
              <a:t>oseb</a:t>
            </a:r>
            <a:endParaRPr lang="en-US" dirty="0"/>
          </a:p>
          <a:p>
            <a:r>
              <a:rPr lang="en-US" dirty="0"/>
              <a:t>1993-1993: </a:t>
            </a:r>
            <a:r>
              <a:rPr lang="en-US" dirty="0" err="1"/>
              <a:t>oba</a:t>
            </a:r>
            <a:r>
              <a:rPr lang="en-US" dirty="0"/>
              <a:t> </a:t>
            </a:r>
            <a:r>
              <a:rPr lang="en-US" dirty="0" err="1"/>
              <a:t>predloga</a:t>
            </a:r>
            <a:r>
              <a:rPr lang="en-US" dirty="0"/>
              <a:t> </a:t>
            </a:r>
            <a:r>
              <a:rPr lang="en-US" dirty="0" err="1"/>
              <a:t>združena</a:t>
            </a:r>
            <a:r>
              <a:rPr lang="en-US" dirty="0"/>
              <a:t> v TEI P3.</a:t>
            </a:r>
          </a:p>
          <a:p>
            <a:r>
              <a:rPr lang="en-US" dirty="0"/>
              <a:t>1999: </a:t>
            </a:r>
            <a:r>
              <a:rPr lang="en-US" dirty="0" err="1"/>
              <a:t>ustanovitev</a:t>
            </a:r>
            <a:r>
              <a:rPr lang="en-US" dirty="0"/>
              <a:t> TEI </a:t>
            </a:r>
            <a:r>
              <a:rPr lang="en-US" dirty="0" err="1"/>
              <a:t>kot</a:t>
            </a:r>
            <a:r>
              <a:rPr lang="en-US" dirty="0"/>
              <a:t> </a:t>
            </a:r>
            <a:r>
              <a:rPr lang="en-US" dirty="0" err="1"/>
              <a:t>konzorcija</a:t>
            </a:r>
            <a:endParaRPr lang="en-US" dirty="0"/>
          </a:p>
          <a:p>
            <a:r>
              <a:rPr lang="en-US" dirty="0"/>
              <a:t>2001-2003: TEI P4: </a:t>
            </a:r>
            <a:r>
              <a:rPr lang="en-US" dirty="0" err="1"/>
              <a:t>prenos</a:t>
            </a:r>
            <a:r>
              <a:rPr lang="en-US" dirty="0"/>
              <a:t> </a:t>
            </a:r>
            <a:r>
              <a:rPr lang="en-US" dirty="0" err="1"/>
              <a:t>iz</a:t>
            </a:r>
            <a:r>
              <a:rPr lang="en-US" dirty="0"/>
              <a:t> SGML v XML</a:t>
            </a:r>
          </a:p>
          <a:p>
            <a:r>
              <a:rPr lang="en-US" dirty="0"/>
              <a:t>2003: TEI P5: </a:t>
            </a:r>
            <a:r>
              <a:rPr lang="en-US" dirty="0" err="1"/>
              <a:t>temeljita</a:t>
            </a:r>
            <a:r>
              <a:rPr lang="en-US" dirty="0"/>
              <a:t> </a:t>
            </a:r>
            <a:r>
              <a:rPr lang="en-US" dirty="0" err="1"/>
              <a:t>prenova</a:t>
            </a:r>
            <a:endParaRPr lang="en-US" dirty="0"/>
          </a:p>
          <a:p>
            <a:r>
              <a:rPr lang="en-US" dirty="0" err="1"/>
              <a:t>Trenutno</a:t>
            </a:r>
            <a:r>
              <a:rPr lang="en-US" dirty="0"/>
              <a:t>: TEI: Guidelines for Electronic Text Encoding and Interchange, P5 Version 4.8.1. Last updated on 1st November 2024, revision 0a2bff95a</a:t>
            </a:r>
          </a:p>
        </p:txBody>
      </p:sp>
    </p:spTree>
    <p:extLst>
      <p:ext uri="{BB962C8B-B14F-4D97-AF65-F5344CB8AC3E}">
        <p14:creationId xmlns:p14="http://schemas.microsoft.com/office/powerpoint/2010/main" val="2564807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94E57AB-0270-8549-AD8F-F4A8DB9554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6912" y="349321"/>
            <a:ext cx="9952598" cy="6140670"/>
          </a:xfrm>
        </p:spPr>
      </p:pic>
    </p:spTree>
    <p:extLst>
      <p:ext uri="{BB962C8B-B14F-4D97-AF65-F5344CB8AC3E}">
        <p14:creationId xmlns:p14="http://schemas.microsoft.com/office/powerpoint/2010/main" val="1820740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89473-9722-7C4D-A8B0-5CE40DBFC696}"/>
              </a:ext>
            </a:extLst>
          </p:cNvPr>
          <p:cNvSpPr>
            <a:spLocks noGrp="1"/>
          </p:cNvSpPr>
          <p:nvPr>
            <p:ph type="title"/>
          </p:nvPr>
        </p:nvSpPr>
        <p:spPr>
          <a:xfrm>
            <a:off x="315802" y="457200"/>
            <a:ext cx="3932240" cy="1600200"/>
          </a:xfrm>
        </p:spPr>
        <p:txBody>
          <a:bodyPr>
            <a:normAutofit/>
          </a:bodyPr>
          <a:lstStyle/>
          <a:p>
            <a:r>
              <a:rPr lang="sl-SI" b="1" dirty="0">
                <a:solidFill>
                  <a:schemeClr val="accent2"/>
                </a:solidFill>
              </a:rPr>
              <a:t>XSL Stylesheets za pretvorbo dokumentov TEI v različne formate</a:t>
            </a:r>
            <a:endParaRPr lang="en-US" b="1" dirty="0">
              <a:solidFill>
                <a:schemeClr val="accent2"/>
              </a:solidFill>
            </a:endParaRPr>
          </a:p>
        </p:txBody>
      </p:sp>
      <p:pic>
        <p:nvPicPr>
          <p:cNvPr id="6" name="Content Placeholder 5">
            <a:extLst>
              <a:ext uri="{FF2B5EF4-FFF2-40B4-BE49-F238E27FC236}">
                <a16:creationId xmlns:a16="http://schemas.microsoft.com/office/drawing/2014/main" id="{A4EC631B-9CF1-F548-9D8D-3089B6BEE8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0677" y="1150706"/>
            <a:ext cx="7548124" cy="4458984"/>
          </a:xfrm>
        </p:spPr>
      </p:pic>
      <p:sp>
        <p:nvSpPr>
          <p:cNvPr id="4" name="Text Placeholder 3">
            <a:extLst>
              <a:ext uri="{FF2B5EF4-FFF2-40B4-BE49-F238E27FC236}">
                <a16:creationId xmlns:a16="http://schemas.microsoft.com/office/drawing/2014/main" id="{3DE250CC-94ED-AB4B-AB09-9A4EADB069DF}"/>
              </a:ext>
            </a:extLst>
          </p:cNvPr>
          <p:cNvSpPr>
            <a:spLocks noGrp="1"/>
          </p:cNvSpPr>
          <p:nvPr>
            <p:ph type="body" idx="2"/>
          </p:nvPr>
        </p:nvSpPr>
        <p:spPr>
          <a:xfrm>
            <a:off x="408270" y="2057400"/>
            <a:ext cx="3932240" cy="3811584"/>
          </a:xfrm>
        </p:spPr>
        <p:txBody>
          <a:bodyPr>
            <a:normAutofit/>
          </a:bodyPr>
          <a:lstStyle/>
          <a:p>
            <a:r>
              <a:rPr lang="sl-SI" sz="2000" dirty="0"/>
              <a:t>TEI vzdržuje knjižnico XSL Stylesheets (pretvorbe XSLT), ki lahko pretvori datoteke TEI XML v dokumente HTML, LaTeX XSL:FO ipd. Te pretvorbene datoteke so oblikovane za posebne namene in niso mišljene kot orodja za splošno pretvorbo.</a:t>
            </a:r>
          </a:p>
          <a:p>
            <a:endParaRPr lang="sl-SI" sz="2000" dirty="0"/>
          </a:p>
          <a:p>
            <a:r>
              <a:rPr lang="en-US" sz="1800" dirty="0">
                <a:hlinkClick r:id="rId3"/>
              </a:rPr>
              <a:t>https://github.com/TEIC/Stylesheets</a:t>
            </a:r>
            <a:r>
              <a:rPr lang="en-US" sz="1800" dirty="0"/>
              <a:t> </a:t>
            </a:r>
          </a:p>
        </p:txBody>
      </p:sp>
    </p:spTree>
    <p:extLst>
      <p:ext uri="{BB962C8B-B14F-4D97-AF65-F5344CB8AC3E}">
        <p14:creationId xmlns:p14="http://schemas.microsoft.com/office/powerpoint/2010/main" val="3509525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489E4-75E7-4049-94CB-AD68AB79328D}"/>
              </a:ext>
            </a:extLst>
          </p:cNvPr>
          <p:cNvSpPr>
            <a:spLocks noGrp="1"/>
          </p:cNvSpPr>
          <p:nvPr>
            <p:ph type="title"/>
          </p:nvPr>
        </p:nvSpPr>
        <p:spPr>
          <a:xfrm>
            <a:off x="838203" y="365130"/>
            <a:ext cx="10515600" cy="857496"/>
          </a:xfrm>
        </p:spPr>
        <p:txBody>
          <a:bodyPr>
            <a:normAutofit/>
          </a:bodyPr>
          <a:lstStyle/>
          <a:p>
            <a:r>
              <a:rPr lang="en-US" sz="2000" dirty="0"/>
              <a:t>SIstory TEI </a:t>
            </a:r>
            <a:r>
              <a:rPr lang="en-US" sz="2000" dirty="0" err="1"/>
              <a:t>profil</a:t>
            </a:r>
            <a:r>
              <a:rPr lang="en-US" sz="2000" dirty="0"/>
              <a:t> za </a:t>
            </a:r>
            <a:r>
              <a:rPr lang="en-US" sz="2000" dirty="0" err="1"/>
              <a:t>pretvorbe</a:t>
            </a:r>
            <a:r>
              <a:rPr lang="en-US" sz="2000" dirty="0"/>
              <a:t> TEI v HTML5. </a:t>
            </a:r>
            <a:r>
              <a:rPr lang="en-US" sz="2000" dirty="0" err="1"/>
              <a:t>Konfiguracije</a:t>
            </a:r>
            <a:r>
              <a:rPr lang="en-US" sz="2000" dirty="0"/>
              <a:t>: </a:t>
            </a:r>
            <a:r>
              <a:rPr lang="en-US" sz="2000" dirty="0" err="1"/>
              <a:t>generirani</a:t>
            </a:r>
            <a:r>
              <a:rPr lang="en-US" sz="2000" dirty="0"/>
              <a:t> </a:t>
            </a:r>
            <a:r>
              <a:rPr lang="en-US" sz="2000" dirty="0" err="1"/>
              <a:t>razdelki</a:t>
            </a:r>
            <a:r>
              <a:rPr lang="en-US" sz="2000" dirty="0"/>
              <a:t> &lt;</a:t>
            </a:r>
            <a:r>
              <a:rPr lang="en-US" sz="2000" dirty="0" err="1"/>
              <a:t>divGen</a:t>
            </a:r>
            <a:r>
              <a:rPr lang="en-US" sz="2000" dirty="0"/>
              <a:t>&gt;, </a:t>
            </a:r>
            <a:r>
              <a:rPr lang="en-US" sz="2000" dirty="0" err="1"/>
              <a:t>parametri</a:t>
            </a:r>
            <a:r>
              <a:rPr lang="en-US" sz="2000" dirty="0"/>
              <a:t> </a:t>
            </a:r>
            <a:r>
              <a:rPr lang="en-US" sz="2000" dirty="0" err="1"/>
              <a:t>pretvorb</a:t>
            </a:r>
            <a:r>
              <a:rPr lang="en-US" sz="2000" dirty="0"/>
              <a:t>, </a:t>
            </a:r>
            <a:r>
              <a:rPr lang="en-US" sz="2000" dirty="0" err="1"/>
              <a:t>dodatne</a:t>
            </a:r>
            <a:r>
              <a:rPr lang="en-US" sz="2000" dirty="0"/>
              <a:t> </a:t>
            </a:r>
            <a:r>
              <a:rPr lang="en-US" sz="2000" dirty="0" err="1"/>
              <a:t>pretvorbe</a:t>
            </a:r>
            <a:r>
              <a:rPr lang="en-US" sz="2000" dirty="0"/>
              <a:t> XSLT</a:t>
            </a:r>
            <a:r>
              <a:rPr lang="en-US" sz="1800" dirty="0"/>
              <a:t> </a:t>
            </a:r>
          </a:p>
        </p:txBody>
      </p:sp>
      <p:pic>
        <p:nvPicPr>
          <p:cNvPr id="9" name="Content Placeholder 8">
            <a:extLst>
              <a:ext uri="{FF2B5EF4-FFF2-40B4-BE49-F238E27FC236}">
                <a16:creationId xmlns:a16="http://schemas.microsoft.com/office/drawing/2014/main" id="{60C6F542-FF87-4943-890B-720CBBBBBB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2625" y="1173858"/>
            <a:ext cx="9797200" cy="5684142"/>
          </a:xfrm>
        </p:spPr>
      </p:pic>
    </p:spTree>
    <p:extLst>
      <p:ext uri="{BB962C8B-B14F-4D97-AF65-F5344CB8AC3E}">
        <p14:creationId xmlns:p14="http://schemas.microsoft.com/office/powerpoint/2010/main" val="1283878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955C-11FE-AE47-800B-369DA93962DA}"/>
              </a:ext>
            </a:extLst>
          </p:cNvPr>
          <p:cNvSpPr>
            <a:spLocks noGrp="1"/>
          </p:cNvSpPr>
          <p:nvPr>
            <p:ph type="title"/>
          </p:nvPr>
        </p:nvSpPr>
        <p:spPr/>
        <p:txBody>
          <a:bodyPr/>
          <a:lstStyle/>
          <a:p>
            <a:r>
              <a:rPr lang="en-US" b="1" dirty="0" err="1">
                <a:solidFill>
                  <a:schemeClr val="accent2"/>
                </a:solidFill>
              </a:rPr>
              <a:t>Priporočljive</a:t>
            </a:r>
            <a:r>
              <a:rPr lang="en-US" b="1" dirty="0">
                <a:solidFill>
                  <a:schemeClr val="accent2"/>
                </a:solidFill>
              </a:rPr>
              <a:t> XML </a:t>
            </a:r>
            <a:r>
              <a:rPr lang="en-US" b="1" dirty="0" err="1">
                <a:solidFill>
                  <a:schemeClr val="accent2"/>
                </a:solidFill>
              </a:rPr>
              <a:t>tehnologije</a:t>
            </a:r>
            <a:r>
              <a:rPr lang="en-US" b="1" dirty="0">
                <a:solidFill>
                  <a:schemeClr val="accent2"/>
                </a:solidFill>
              </a:rPr>
              <a:t> za </a:t>
            </a:r>
            <a:r>
              <a:rPr lang="en-US" b="1" dirty="0" err="1">
                <a:solidFill>
                  <a:schemeClr val="accent2"/>
                </a:solidFill>
              </a:rPr>
              <a:t>napredne</a:t>
            </a:r>
            <a:r>
              <a:rPr lang="en-US" b="1" dirty="0">
                <a:solidFill>
                  <a:schemeClr val="accent2"/>
                </a:solidFill>
              </a:rPr>
              <a:t> </a:t>
            </a:r>
            <a:r>
              <a:rPr lang="en-US" b="1" dirty="0" err="1">
                <a:solidFill>
                  <a:schemeClr val="accent2"/>
                </a:solidFill>
              </a:rPr>
              <a:t>uporabnike</a:t>
            </a:r>
            <a:r>
              <a:rPr lang="en-US" b="1" dirty="0">
                <a:solidFill>
                  <a:schemeClr val="accent2"/>
                </a:solidFill>
              </a:rPr>
              <a:t> TEI</a:t>
            </a:r>
          </a:p>
        </p:txBody>
      </p:sp>
      <p:sp>
        <p:nvSpPr>
          <p:cNvPr id="3" name="Content Placeholder 2">
            <a:extLst>
              <a:ext uri="{FF2B5EF4-FFF2-40B4-BE49-F238E27FC236}">
                <a16:creationId xmlns:a16="http://schemas.microsoft.com/office/drawing/2014/main" id="{92EEDF6A-A9E0-CE47-9434-163E7A318430}"/>
              </a:ext>
            </a:extLst>
          </p:cNvPr>
          <p:cNvSpPr>
            <a:spLocks noGrp="1"/>
          </p:cNvSpPr>
          <p:nvPr>
            <p:ph idx="1"/>
          </p:nvPr>
        </p:nvSpPr>
        <p:spPr/>
        <p:txBody>
          <a:bodyPr>
            <a:normAutofit fontScale="92500" lnSpcReduction="10000"/>
          </a:bodyPr>
          <a:lstStyle/>
          <a:p>
            <a:r>
              <a:rPr lang="en-US" b="1" dirty="0"/>
              <a:t>XSL: </a:t>
            </a:r>
            <a:r>
              <a:rPr lang="en-US" b="1" dirty="0" err="1"/>
              <a:t>eXtensible</a:t>
            </a:r>
            <a:r>
              <a:rPr lang="en-US" b="1" dirty="0"/>
              <a:t> Stylesheet Language:</a:t>
            </a:r>
            <a:r>
              <a:rPr lang="en-US" dirty="0"/>
              <a:t> </a:t>
            </a:r>
            <a:r>
              <a:rPr lang="en-US" dirty="0" err="1"/>
              <a:t>je</a:t>
            </a:r>
            <a:r>
              <a:rPr lang="en-US" dirty="0"/>
              <a:t> </a:t>
            </a:r>
            <a:r>
              <a:rPr lang="en-US" dirty="0" err="1"/>
              <a:t>družina</a:t>
            </a:r>
            <a:r>
              <a:rPr lang="en-US" dirty="0"/>
              <a:t> </a:t>
            </a:r>
            <a:r>
              <a:rPr lang="en-US" dirty="0" err="1"/>
              <a:t>standardov</a:t>
            </a:r>
            <a:r>
              <a:rPr lang="en-US" dirty="0"/>
              <a:t>, </a:t>
            </a:r>
            <a:r>
              <a:rPr lang="en-US" dirty="0" err="1"/>
              <a:t>ki</a:t>
            </a:r>
            <a:r>
              <a:rPr lang="en-US" dirty="0"/>
              <a:t> </a:t>
            </a:r>
            <a:r>
              <a:rPr lang="en-US" dirty="0" err="1"/>
              <a:t>določa</a:t>
            </a:r>
            <a:r>
              <a:rPr lang="en-US" dirty="0"/>
              <a:t>, </a:t>
            </a:r>
            <a:r>
              <a:rPr lang="en-US" dirty="0" err="1"/>
              <a:t>kako</a:t>
            </a:r>
            <a:r>
              <a:rPr lang="en-US" dirty="0"/>
              <a:t> </a:t>
            </a:r>
            <a:r>
              <a:rPr lang="en-US" dirty="0" err="1"/>
              <a:t>definirati</a:t>
            </a:r>
            <a:r>
              <a:rPr lang="en-US" dirty="0"/>
              <a:t> </a:t>
            </a:r>
            <a:r>
              <a:rPr lang="en-US" dirty="0" err="1"/>
              <a:t>preoblikovanje</a:t>
            </a:r>
            <a:r>
              <a:rPr lang="en-US" dirty="0"/>
              <a:t> in </a:t>
            </a:r>
            <a:r>
              <a:rPr lang="en-US" dirty="0" err="1"/>
              <a:t>predstavitev</a:t>
            </a:r>
            <a:r>
              <a:rPr lang="en-US" dirty="0"/>
              <a:t> </a:t>
            </a:r>
            <a:r>
              <a:rPr lang="en-US" dirty="0" err="1"/>
              <a:t>dokumenta</a:t>
            </a:r>
            <a:r>
              <a:rPr lang="en-US" dirty="0"/>
              <a:t> Extensible Markup Language (XML). World Wide Web Consortium (W3C).</a:t>
            </a:r>
          </a:p>
          <a:p>
            <a:pPr lvl="1"/>
            <a:r>
              <a:rPr lang="en-US" b="1" dirty="0"/>
              <a:t>XSLT: XSL Transformations:</a:t>
            </a:r>
            <a:r>
              <a:rPr lang="en-US" dirty="0"/>
              <a:t> </a:t>
            </a:r>
            <a:r>
              <a:rPr lang="sl-SI" dirty="0"/>
              <a:t>jezik za preoblikovanje dokumentov XML.</a:t>
            </a:r>
          </a:p>
          <a:p>
            <a:pPr lvl="1"/>
            <a:r>
              <a:rPr lang="sl-SI" b="1" dirty="0"/>
              <a:t>XPath:</a:t>
            </a:r>
            <a:r>
              <a:rPr lang="sl-SI" dirty="0"/>
              <a:t> jezik za navigacijo v dokumentih XML.</a:t>
            </a:r>
          </a:p>
          <a:p>
            <a:pPr lvl="1"/>
            <a:r>
              <a:rPr lang="sl-SI" b="1" dirty="0"/>
              <a:t>XSL-FO:</a:t>
            </a:r>
            <a:r>
              <a:rPr lang="sl-SI" dirty="0"/>
              <a:t> jezik za oblikovanje dokumentov XML.</a:t>
            </a:r>
            <a:endParaRPr lang="en-US" dirty="0"/>
          </a:p>
          <a:p>
            <a:r>
              <a:rPr lang="sl-SI" b="1" dirty="0"/>
              <a:t>XLink:</a:t>
            </a:r>
            <a:r>
              <a:rPr lang="sl-SI" dirty="0"/>
              <a:t> omogoča vstavljanje elementov v dokumente XML za ustvarjanje in opisovanje povezav med viri.</a:t>
            </a:r>
          </a:p>
          <a:p>
            <a:r>
              <a:rPr lang="sl-SI" b="1" dirty="0"/>
              <a:t>XPointer:</a:t>
            </a:r>
            <a:r>
              <a:rPr lang="sl-SI" dirty="0"/>
              <a:t> omogoča povezave, ki kažejo na določene dele dokumenta XML</a:t>
            </a:r>
          </a:p>
          <a:p>
            <a:r>
              <a:rPr lang="sl-SI" b="1" dirty="0"/>
              <a:t>XQuery:</a:t>
            </a:r>
            <a:r>
              <a:rPr lang="sl-SI" dirty="0"/>
              <a:t> jezik poizvedb. Omogoča ekstrakcijo podatkov iz dokumentov XML.</a:t>
            </a:r>
            <a:endParaRPr lang="en-US" dirty="0"/>
          </a:p>
          <a:p>
            <a:endParaRPr lang="en-US" dirty="0"/>
          </a:p>
        </p:txBody>
      </p:sp>
    </p:spTree>
    <p:extLst>
      <p:ext uri="{BB962C8B-B14F-4D97-AF65-F5344CB8AC3E}">
        <p14:creationId xmlns:p14="http://schemas.microsoft.com/office/powerpoint/2010/main" val="3054111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49325-2ED3-3640-8B6F-160172F0DB61}"/>
              </a:ext>
            </a:extLst>
          </p:cNvPr>
          <p:cNvSpPr>
            <a:spLocks noGrp="1"/>
          </p:cNvSpPr>
          <p:nvPr>
            <p:ph type="title"/>
          </p:nvPr>
        </p:nvSpPr>
        <p:spPr>
          <a:xfrm>
            <a:off x="839784" y="457200"/>
            <a:ext cx="3932240" cy="981182"/>
          </a:xfrm>
        </p:spPr>
        <p:txBody>
          <a:bodyPr/>
          <a:lstStyle/>
          <a:p>
            <a:r>
              <a:rPr lang="en-US" b="1" dirty="0">
                <a:solidFill>
                  <a:srgbClr val="FF0000"/>
                </a:solidFill>
              </a:rPr>
              <a:t>Oxygen: </a:t>
            </a:r>
            <a:r>
              <a:rPr lang="en-US" b="1" dirty="0" err="1">
                <a:solidFill>
                  <a:srgbClr val="FF0000"/>
                </a:solidFill>
              </a:rPr>
              <a:t>urejevalnik</a:t>
            </a:r>
            <a:r>
              <a:rPr lang="en-US" b="1" dirty="0">
                <a:solidFill>
                  <a:srgbClr val="FF0000"/>
                </a:solidFill>
              </a:rPr>
              <a:t> XML</a:t>
            </a:r>
            <a:endParaRPr lang="en-US" dirty="0"/>
          </a:p>
        </p:txBody>
      </p:sp>
      <p:pic>
        <p:nvPicPr>
          <p:cNvPr id="6" name="Picture Placeholder 5">
            <a:extLst>
              <a:ext uri="{FF2B5EF4-FFF2-40B4-BE49-F238E27FC236}">
                <a16:creationId xmlns:a16="http://schemas.microsoft.com/office/drawing/2014/main" id="{07915A4E-5338-FA4B-AC7E-F0B0BC28A59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344" r="1344"/>
          <a:stretch>
            <a:fillRect/>
          </a:stretch>
        </p:blipFill>
        <p:spPr/>
      </p:pic>
      <p:sp>
        <p:nvSpPr>
          <p:cNvPr id="4" name="Text Placeholder 3">
            <a:extLst>
              <a:ext uri="{FF2B5EF4-FFF2-40B4-BE49-F238E27FC236}">
                <a16:creationId xmlns:a16="http://schemas.microsoft.com/office/drawing/2014/main" id="{3E09A2B1-2542-7749-980C-3D361BCAA2E6}"/>
              </a:ext>
            </a:extLst>
          </p:cNvPr>
          <p:cNvSpPr>
            <a:spLocks noGrp="1"/>
          </p:cNvSpPr>
          <p:nvPr>
            <p:ph type="body" idx="2"/>
          </p:nvPr>
        </p:nvSpPr>
        <p:spPr>
          <a:xfrm>
            <a:off x="410966" y="1438382"/>
            <a:ext cx="4361058" cy="5065160"/>
          </a:xfrm>
        </p:spPr>
        <p:txBody>
          <a:bodyPr>
            <a:normAutofit/>
          </a:bodyPr>
          <a:lstStyle/>
          <a:p>
            <a:r>
              <a:rPr lang="sl-SI" dirty="0"/>
              <a:t>Oxygen XML Editor je vrhunsko orodje za urejanje in razvoj XML. Prilagojen tako za začetnike kot strokovnjake, je vsestranski, združljiv na različnih platformah in na voljo kot samostojna aplikacija Java ali vtičnik Eclipse. Ponaša se z robustno podporo za tehnologije XML in ponuja orodja za enostavno ustvarjanje, urejanje in objavljanje. Je urejevalnik XML za več platform, razhroščevalnik XSLT/XQuery s podporo za Unicode. </a:t>
            </a:r>
          </a:p>
          <a:p>
            <a:r>
              <a:rPr lang="sl-SI" dirty="0"/>
              <a:t>Validacije: DTD, W3C XML Schema, RELAX NG, Schematron, NRL in NVDL.</a:t>
            </a:r>
          </a:p>
          <a:p>
            <a:r>
              <a:rPr lang="sl-SI" dirty="0"/>
              <a:t>Popularni XML in XSL formati: DocBook, TEI, XSLT, DITA, XHTML in HTML 5.</a:t>
            </a:r>
          </a:p>
          <a:p>
            <a:r>
              <a:rPr lang="sl-SI" dirty="0"/>
              <a:t>XInclude.</a:t>
            </a:r>
          </a:p>
          <a:p>
            <a:r>
              <a:rPr lang="sl-SI" dirty="0"/>
              <a:t>Tudi ne-XML formati: DTD, RELAX NG, XQuery, CSS, HTM, JSON, Python, Perl, JavaScript.</a:t>
            </a:r>
          </a:p>
          <a:p>
            <a:r>
              <a:rPr lang="sl-SI" dirty="0"/>
              <a:t>Lastniški, vendar cenejša akademska licenca.</a:t>
            </a:r>
          </a:p>
          <a:p>
            <a:r>
              <a:rPr lang="en-US" dirty="0">
                <a:hlinkClick r:id="rId3"/>
              </a:rPr>
              <a:t>https://www.oxygenxml.com/</a:t>
            </a:r>
            <a:r>
              <a:rPr lang="en-US" dirty="0"/>
              <a:t> </a:t>
            </a:r>
          </a:p>
        </p:txBody>
      </p:sp>
    </p:spTree>
    <p:extLst>
      <p:ext uri="{BB962C8B-B14F-4D97-AF65-F5344CB8AC3E}">
        <p14:creationId xmlns:p14="http://schemas.microsoft.com/office/powerpoint/2010/main" val="2751347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5DCD6-5688-7547-B797-D0C1975B6FBF}"/>
              </a:ext>
            </a:extLst>
          </p:cNvPr>
          <p:cNvSpPr>
            <a:spLocks noGrp="1"/>
          </p:cNvSpPr>
          <p:nvPr>
            <p:ph type="title"/>
          </p:nvPr>
        </p:nvSpPr>
        <p:spPr>
          <a:xfrm>
            <a:off x="848477" y="149373"/>
            <a:ext cx="10515600" cy="590368"/>
          </a:xfrm>
        </p:spPr>
        <p:txBody>
          <a:bodyPr>
            <a:normAutofit/>
          </a:bodyPr>
          <a:lstStyle/>
          <a:p>
            <a:r>
              <a:rPr lang="en-US" sz="3600" b="1" dirty="0"/>
              <a:t>Primer: XSLT </a:t>
            </a:r>
            <a:r>
              <a:rPr lang="en-US" sz="3600" b="1" dirty="0" err="1"/>
              <a:t>pretvorba</a:t>
            </a:r>
            <a:r>
              <a:rPr lang="en-US" sz="3600" b="1" dirty="0"/>
              <a:t> DOCX v TEI XML</a:t>
            </a:r>
          </a:p>
        </p:txBody>
      </p:sp>
      <p:pic>
        <p:nvPicPr>
          <p:cNvPr id="5" name="Content Placeholder 4">
            <a:extLst>
              <a:ext uri="{FF2B5EF4-FFF2-40B4-BE49-F238E27FC236}">
                <a16:creationId xmlns:a16="http://schemas.microsoft.com/office/drawing/2014/main" id="{CB307E4B-DFF2-BA4F-B0DE-2381B64330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5354" y="739742"/>
            <a:ext cx="10074652" cy="6118258"/>
          </a:xfrm>
        </p:spPr>
      </p:pic>
    </p:spTree>
    <p:extLst>
      <p:ext uri="{BB962C8B-B14F-4D97-AF65-F5344CB8AC3E}">
        <p14:creationId xmlns:p14="http://schemas.microsoft.com/office/powerpoint/2010/main" val="1919228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AAB46F4-4206-194A-B7A2-A8292E840A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7679" y="102742"/>
            <a:ext cx="10906391" cy="6654858"/>
          </a:xfrm>
        </p:spPr>
      </p:pic>
    </p:spTree>
    <p:extLst>
      <p:ext uri="{BB962C8B-B14F-4D97-AF65-F5344CB8AC3E}">
        <p14:creationId xmlns:p14="http://schemas.microsoft.com/office/powerpoint/2010/main" val="2145066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AF63-5076-1B46-ABF1-5D5A68D074F4}"/>
              </a:ext>
            </a:extLst>
          </p:cNvPr>
          <p:cNvSpPr>
            <a:spLocks noGrp="1"/>
          </p:cNvSpPr>
          <p:nvPr>
            <p:ph type="title"/>
          </p:nvPr>
        </p:nvSpPr>
        <p:spPr>
          <a:xfrm>
            <a:off x="838200" y="180195"/>
            <a:ext cx="10515600" cy="590368"/>
          </a:xfrm>
        </p:spPr>
        <p:txBody>
          <a:bodyPr>
            <a:normAutofit/>
          </a:bodyPr>
          <a:lstStyle/>
          <a:p>
            <a:r>
              <a:rPr lang="en-US" sz="3600" b="1" dirty="0"/>
              <a:t>Primer: XSLT </a:t>
            </a:r>
            <a:r>
              <a:rPr lang="en-US" sz="3600" b="1" dirty="0" err="1"/>
              <a:t>pretvorba</a:t>
            </a:r>
            <a:r>
              <a:rPr lang="en-US" sz="3600" b="1" dirty="0"/>
              <a:t> TEI XML v XHTML</a:t>
            </a:r>
          </a:p>
        </p:txBody>
      </p:sp>
      <p:pic>
        <p:nvPicPr>
          <p:cNvPr id="5" name="Content Placeholder 4">
            <a:extLst>
              <a:ext uri="{FF2B5EF4-FFF2-40B4-BE49-F238E27FC236}">
                <a16:creationId xmlns:a16="http://schemas.microsoft.com/office/drawing/2014/main" id="{FE2C45A1-6F60-724B-A873-B9200CDC2D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0013" y="702568"/>
            <a:ext cx="9955659" cy="6143109"/>
          </a:xfrm>
        </p:spPr>
      </p:pic>
    </p:spTree>
    <p:extLst>
      <p:ext uri="{BB962C8B-B14F-4D97-AF65-F5344CB8AC3E}">
        <p14:creationId xmlns:p14="http://schemas.microsoft.com/office/powerpoint/2010/main" val="2122866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4EB8925-AF7E-2A4A-9BAB-AD4F410E6F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848" y="195211"/>
            <a:ext cx="11163254" cy="6500718"/>
          </a:xfrm>
        </p:spPr>
      </p:pic>
    </p:spTree>
    <p:extLst>
      <p:ext uri="{BB962C8B-B14F-4D97-AF65-F5344CB8AC3E}">
        <p14:creationId xmlns:p14="http://schemas.microsoft.com/office/powerpoint/2010/main" val="1157662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A5C62-4F05-A341-B523-E12427FAC946}"/>
              </a:ext>
            </a:extLst>
          </p:cNvPr>
          <p:cNvSpPr>
            <a:spLocks noGrp="1"/>
          </p:cNvSpPr>
          <p:nvPr>
            <p:ph type="title"/>
          </p:nvPr>
        </p:nvSpPr>
        <p:spPr>
          <a:xfrm>
            <a:off x="838200" y="190470"/>
            <a:ext cx="10515600" cy="497900"/>
          </a:xfrm>
        </p:spPr>
        <p:txBody>
          <a:bodyPr>
            <a:normAutofit fontScale="90000"/>
          </a:bodyPr>
          <a:lstStyle/>
          <a:p>
            <a:r>
              <a:rPr lang="en-US" sz="3600" b="1" dirty="0"/>
              <a:t>Primer: </a:t>
            </a:r>
            <a:r>
              <a:rPr lang="en-US" sz="3600" b="1" dirty="0" err="1"/>
              <a:t>urejanje</a:t>
            </a:r>
            <a:r>
              <a:rPr lang="en-US" sz="3600" b="1" dirty="0"/>
              <a:t> XSLT</a:t>
            </a:r>
          </a:p>
        </p:txBody>
      </p:sp>
      <p:pic>
        <p:nvPicPr>
          <p:cNvPr id="5" name="Content Placeholder 4">
            <a:extLst>
              <a:ext uri="{FF2B5EF4-FFF2-40B4-BE49-F238E27FC236}">
                <a16:creationId xmlns:a16="http://schemas.microsoft.com/office/drawing/2014/main" id="{27BAD39F-0E6A-344E-AFF5-F1075416FA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9190" y="684788"/>
            <a:ext cx="9976207" cy="6153492"/>
          </a:xfrm>
        </p:spPr>
      </p:pic>
    </p:spTree>
    <p:extLst>
      <p:ext uri="{BB962C8B-B14F-4D97-AF65-F5344CB8AC3E}">
        <p14:creationId xmlns:p14="http://schemas.microsoft.com/office/powerpoint/2010/main" val="13862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2FDAD-F9D8-F84E-B18F-6027F801A8BF}"/>
              </a:ext>
            </a:extLst>
          </p:cNvPr>
          <p:cNvSpPr>
            <a:spLocks noGrp="1"/>
          </p:cNvSpPr>
          <p:nvPr>
            <p:ph type="title"/>
          </p:nvPr>
        </p:nvSpPr>
        <p:spPr>
          <a:xfrm>
            <a:off x="838199" y="190469"/>
            <a:ext cx="10515600" cy="693109"/>
          </a:xfrm>
        </p:spPr>
        <p:txBody>
          <a:bodyPr>
            <a:normAutofit/>
          </a:bodyPr>
          <a:lstStyle/>
          <a:p>
            <a:r>
              <a:rPr lang="en-US" sz="3200" b="1" dirty="0" err="1"/>
              <a:t>Vse</a:t>
            </a:r>
            <a:r>
              <a:rPr lang="en-US" sz="3200" b="1" dirty="0"/>
              <a:t> </a:t>
            </a:r>
            <a:r>
              <a:rPr lang="en-US" sz="3200" b="1" dirty="0" err="1"/>
              <a:t>na</a:t>
            </a:r>
            <a:r>
              <a:rPr lang="en-US" sz="3200" b="1" dirty="0"/>
              <a:t> </a:t>
            </a:r>
            <a:r>
              <a:rPr lang="en-US" sz="3200" b="1" dirty="0" err="1"/>
              <a:t>spletni</a:t>
            </a:r>
            <a:r>
              <a:rPr lang="en-US" sz="3200" b="1" dirty="0"/>
              <a:t> </a:t>
            </a:r>
            <a:r>
              <a:rPr lang="en-US" sz="3200" b="1" dirty="0" err="1"/>
              <a:t>strani</a:t>
            </a:r>
            <a:r>
              <a:rPr lang="en-US" sz="3200" b="1" dirty="0"/>
              <a:t>:  https://</a:t>
            </a:r>
            <a:r>
              <a:rPr lang="en-US" sz="3200" b="1" dirty="0" err="1"/>
              <a:t>tei-c.org</a:t>
            </a:r>
            <a:r>
              <a:rPr lang="en-US" sz="3200" b="1" dirty="0"/>
              <a:t>/</a:t>
            </a:r>
          </a:p>
        </p:txBody>
      </p:sp>
      <p:pic>
        <p:nvPicPr>
          <p:cNvPr id="5" name="Content Placeholder 4">
            <a:extLst>
              <a:ext uri="{FF2B5EF4-FFF2-40B4-BE49-F238E27FC236}">
                <a16:creationId xmlns:a16="http://schemas.microsoft.com/office/drawing/2014/main" id="{B9FA0737-C118-4E4E-9D8D-46BAF85206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3160" y="860870"/>
            <a:ext cx="10664575" cy="5977556"/>
          </a:xfrm>
        </p:spPr>
      </p:pic>
    </p:spTree>
    <p:extLst>
      <p:ext uri="{BB962C8B-B14F-4D97-AF65-F5344CB8AC3E}">
        <p14:creationId xmlns:p14="http://schemas.microsoft.com/office/powerpoint/2010/main" val="517473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FF075-9EA8-8643-9493-528EAF33FA6A}"/>
              </a:ext>
            </a:extLst>
          </p:cNvPr>
          <p:cNvSpPr>
            <a:spLocks noGrp="1"/>
          </p:cNvSpPr>
          <p:nvPr>
            <p:ph type="title"/>
          </p:nvPr>
        </p:nvSpPr>
        <p:spPr>
          <a:xfrm>
            <a:off x="838200" y="190470"/>
            <a:ext cx="10515600" cy="477352"/>
          </a:xfrm>
        </p:spPr>
        <p:txBody>
          <a:bodyPr>
            <a:normAutofit fontScale="90000"/>
          </a:bodyPr>
          <a:lstStyle/>
          <a:p>
            <a:r>
              <a:rPr lang="en-US" sz="3600" b="1" dirty="0"/>
              <a:t>Primer: </a:t>
            </a:r>
            <a:r>
              <a:rPr lang="en-US" sz="3600" b="1" dirty="0" err="1"/>
              <a:t>Urejanje</a:t>
            </a:r>
            <a:r>
              <a:rPr lang="en-US" sz="3600" b="1" dirty="0"/>
              <a:t> TEI XML</a:t>
            </a:r>
          </a:p>
        </p:txBody>
      </p:sp>
      <p:pic>
        <p:nvPicPr>
          <p:cNvPr id="5" name="Content Placeholder 4">
            <a:extLst>
              <a:ext uri="{FF2B5EF4-FFF2-40B4-BE49-F238E27FC236}">
                <a16:creationId xmlns:a16="http://schemas.microsoft.com/office/drawing/2014/main" id="{953BD675-8DF0-4F45-9B2B-A730384ED5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9465" y="697078"/>
            <a:ext cx="9955659" cy="6129774"/>
          </a:xfrm>
        </p:spPr>
      </p:pic>
    </p:spTree>
    <p:extLst>
      <p:ext uri="{BB962C8B-B14F-4D97-AF65-F5344CB8AC3E}">
        <p14:creationId xmlns:p14="http://schemas.microsoft.com/office/powerpoint/2010/main" val="154174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2E05-6A3D-E44E-BD1A-158AA2F49A74}"/>
              </a:ext>
            </a:extLst>
          </p:cNvPr>
          <p:cNvSpPr>
            <a:spLocks noGrp="1"/>
          </p:cNvSpPr>
          <p:nvPr>
            <p:ph type="title"/>
          </p:nvPr>
        </p:nvSpPr>
        <p:spPr>
          <a:xfrm>
            <a:off x="838199" y="241840"/>
            <a:ext cx="10515600" cy="610916"/>
          </a:xfrm>
        </p:spPr>
        <p:txBody>
          <a:bodyPr>
            <a:normAutofit/>
          </a:bodyPr>
          <a:lstStyle/>
          <a:p>
            <a:r>
              <a:rPr lang="en-US" sz="3600" b="1" dirty="0"/>
              <a:t>Primer: </a:t>
            </a:r>
            <a:r>
              <a:rPr lang="en-US" sz="3600" b="1" dirty="0" err="1"/>
              <a:t>urejanje</a:t>
            </a:r>
            <a:r>
              <a:rPr lang="en-US" sz="3600" b="1" dirty="0"/>
              <a:t> s </a:t>
            </a:r>
            <a:r>
              <a:rPr lang="en-US" sz="3600" b="1" dirty="0" err="1"/>
              <a:t>pomočjo</a:t>
            </a:r>
            <a:r>
              <a:rPr lang="en-US" sz="3600" b="1" dirty="0"/>
              <a:t> </a:t>
            </a:r>
            <a:r>
              <a:rPr lang="en-US" sz="3600" b="1" dirty="0" err="1"/>
              <a:t>vključene</a:t>
            </a:r>
            <a:r>
              <a:rPr lang="en-US" sz="3600" b="1" dirty="0"/>
              <a:t> </a:t>
            </a:r>
            <a:r>
              <a:rPr lang="en-US" sz="3600" b="1" dirty="0" err="1"/>
              <a:t>sheme</a:t>
            </a:r>
            <a:endParaRPr lang="en-US" sz="3600" b="1" dirty="0"/>
          </a:p>
        </p:txBody>
      </p:sp>
      <p:pic>
        <p:nvPicPr>
          <p:cNvPr id="5" name="Content Placeholder 4">
            <a:extLst>
              <a:ext uri="{FF2B5EF4-FFF2-40B4-BE49-F238E27FC236}">
                <a16:creationId xmlns:a16="http://schemas.microsoft.com/office/drawing/2014/main" id="{FADE7560-98FA-DE4A-8ED0-F8FDAEB335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741204"/>
            <a:ext cx="9785279" cy="6067343"/>
          </a:xfrm>
        </p:spPr>
      </p:pic>
    </p:spTree>
    <p:extLst>
      <p:ext uri="{BB962C8B-B14F-4D97-AF65-F5344CB8AC3E}">
        <p14:creationId xmlns:p14="http://schemas.microsoft.com/office/powerpoint/2010/main" val="958951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E4247-E4B2-A047-A9D0-290AB6295E7A}"/>
              </a:ext>
            </a:extLst>
          </p:cNvPr>
          <p:cNvSpPr>
            <a:spLocks noGrp="1"/>
          </p:cNvSpPr>
          <p:nvPr>
            <p:ph type="title"/>
          </p:nvPr>
        </p:nvSpPr>
        <p:spPr>
          <a:xfrm>
            <a:off x="838203" y="113016"/>
            <a:ext cx="10515600" cy="863030"/>
          </a:xfrm>
        </p:spPr>
        <p:txBody>
          <a:bodyPr>
            <a:normAutofit fontScale="90000"/>
          </a:bodyPr>
          <a:lstStyle/>
          <a:p>
            <a:r>
              <a:rPr lang="en-US" sz="3600" b="1" dirty="0"/>
              <a:t>Primer: </a:t>
            </a:r>
            <a:r>
              <a:rPr lang="en-US" sz="3600" b="1" dirty="0" err="1"/>
              <a:t>dodatne</a:t>
            </a:r>
            <a:r>
              <a:rPr lang="en-US" sz="3600" b="1" dirty="0"/>
              <a:t> </a:t>
            </a:r>
            <a:r>
              <a:rPr lang="en-US" sz="3600" b="1" dirty="0" err="1"/>
              <a:t>možnost</a:t>
            </a:r>
            <a:r>
              <a:rPr lang="en-US" sz="3600" b="1" dirty="0"/>
              <a:t> </a:t>
            </a:r>
            <a:r>
              <a:rPr lang="en-US" sz="3600" b="1" dirty="0" err="1"/>
              <a:t>urejanja</a:t>
            </a:r>
            <a:r>
              <a:rPr lang="en-US" sz="3600" b="1" dirty="0"/>
              <a:t> TEI: </a:t>
            </a:r>
            <a:r>
              <a:rPr lang="en-US" sz="3600" b="1" dirty="0" err="1"/>
              <a:t>pogled</a:t>
            </a:r>
            <a:r>
              <a:rPr lang="en-US" sz="3600" b="1" dirty="0"/>
              <a:t> Author, TEI </a:t>
            </a:r>
            <a:r>
              <a:rPr lang="en-US" sz="3600" b="1" dirty="0" err="1"/>
              <a:t>sheme</a:t>
            </a:r>
            <a:r>
              <a:rPr lang="en-US" sz="3600" b="1" dirty="0"/>
              <a:t> </a:t>
            </a:r>
          </a:p>
        </p:txBody>
      </p:sp>
      <p:pic>
        <p:nvPicPr>
          <p:cNvPr id="6" name="Content Placeholder 5">
            <a:extLst>
              <a:ext uri="{FF2B5EF4-FFF2-40B4-BE49-F238E27FC236}">
                <a16:creationId xmlns:a16="http://schemas.microsoft.com/office/drawing/2014/main" id="{83005FE0-11F4-D242-A85B-21D9DED71D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675" y="961773"/>
            <a:ext cx="6935057" cy="5919997"/>
          </a:xfrm>
        </p:spPr>
      </p:pic>
      <p:pic>
        <p:nvPicPr>
          <p:cNvPr id="8" name="Content Placeholder 7">
            <a:extLst>
              <a:ext uri="{FF2B5EF4-FFF2-40B4-BE49-F238E27FC236}">
                <a16:creationId xmlns:a16="http://schemas.microsoft.com/office/drawing/2014/main" id="{DCD4E6F6-A00A-8540-8F45-F531657535D9}"/>
              </a:ext>
            </a:extLst>
          </p:cNvPr>
          <p:cNvPicPr>
            <a:picLocks noGrp="1" noChangeAspect="1"/>
          </p:cNvPicPr>
          <p:nvPr>
            <p:ph idx="2"/>
          </p:nvPr>
        </p:nvPicPr>
        <p:blipFill>
          <a:blip r:embed="rId3">
            <a:extLst>
              <a:ext uri="{28A0092B-C50C-407E-A947-70E740481C1C}">
                <a14:useLocalDpi xmlns:a14="http://schemas.microsoft.com/office/drawing/2010/main" val="0"/>
              </a:ext>
            </a:extLst>
          </a:blip>
          <a:stretch>
            <a:fillRect/>
          </a:stretch>
        </p:blipFill>
        <p:spPr>
          <a:xfrm>
            <a:off x="7759789" y="1202076"/>
            <a:ext cx="4144068" cy="4685015"/>
          </a:xfrm>
        </p:spPr>
      </p:pic>
    </p:spTree>
    <p:extLst>
      <p:ext uri="{BB962C8B-B14F-4D97-AF65-F5344CB8AC3E}">
        <p14:creationId xmlns:p14="http://schemas.microsoft.com/office/powerpoint/2010/main" val="274013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E69BB9CC-8F38-4572-9940-700D797396B6}"/>
              </a:ext>
            </a:extLst>
          </p:cNvPr>
          <p:cNvSpPr>
            <a:spLocks noChangeArrowheads="1"/>
          </p:cNvSpPr>
          <p:nvPr/>
        </p:nvSpPr>
        <p:spPr bwMode="auto">
          <a:xfrm>
            <a:off x="395416" y="3298392"/>
            <a:ext cx="27115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200" b="1" u="none" strike="noStrike" cap="none" normalizeH="0" baseline="0" dirty="0">
                <a:ln>
                  <a:noFill/>
                </a:ln>
                <a:solidFill>
                  <a:schemeClr val="tx2">
                    <a:lumMod val="75000"/>
                  </a:schemeClr>
                </a:solidFill>
                <a:effectLst/>
                <a:latin typeface="Calibri" panose="020F0502020204030204" pitchFamily="34" charset="0"/>
                <a:cs typeface="Calibri" panose="020F0502020204030204" pitchFamily="34" charset="0"/>
              </a:rPr>
              <a:t>Uredniški odbor:</a:t>
            </a:r>
            <a:br>
              <a:rPr kumimoji="0" lang="sl-SI" altLang="sl-SI" sz="1200" b="1" u="none" strike="noStrike" cap="none" normalizeH="0" baseline="0" dirty="0">
                <a:ln>
                  <a:noFill/>
                </a:ln>
                <a:solidFill>
                  <a:schemeClr val="tx2">
                    <a:lumMod val="75000"/>
                  </a:schemeClr>
                </a:solidFill>
                <a:effectLst/>
                <a:latin typeface="Calibri" panose="020F0502020204030204" pitchFamily="34" charset="0"/>
                <a:cs typeface="Calibri" panose="020F0502020204030204" pitchFamily="34" charset="0"/>
              </a:rPr>
            </a:br>
            <a:r>
              <a:rPr kumimoji="0" lang="sl-SI" altLang="sl-SI" sz="1200" b="0" u="none" strike="noStrike" cap="none" normalizeH="0" baseline="0" dirty="0">
                <a:ln>
                  <a:noFill/>
                </a:ln>
                <a:solidFill>
                  <a:schemeClr val="tx2">
                    <a:lumMod val="75000"/>
                  </a:schemeClr>
                </a:solidFill>
                <a:effectLst/>
                <a:latin typeface="Calibri" panose="020F0502020204030204" pitchFamily="34" charset="0"/>
                <a:cs typeface="Calibri" panose="020F0502020204030204" pitchFamily="34" charset="0"/>
              </a:rPr>
              <a:t>dr. Tea Romih, CTK (odgovorna urednica)</a:t>
            </a: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200" b="0" u="none" strike="noStrike" cap="none" normalizeH="0" baseline="0" dirty="0">
                <a:ln>
                  <a:noFill/>
                </a:ln>
                <a:solidFill>
                  <a:schemeClr val="tx2">
                    <a:lumMod val="75000"/>
                  </a:schemeClr>
                </a:solidFill>
                <a:effectLst/>
                <a:latin typeface="Calibri" panose="020F0502020204030204" pitchFamily="34" charset="0"/>
                <a:cs typeface="Calibri" panose="020F0502020204030204" pitchFamily="34" charset="0"/>
              </a:rPr>
              <a:t>Barbara </a:t>
            </a:r>
            <a:r>
              <a:rPr kumimoji="0" lang="sl-SI" altLang="sl-SI" sz="1200" b="0" u="none" strike="noStrike" cap="none" normalizeH="0" baseline="0" dirty="0" err="1">
                <a:ln>
                  <a:noFill/>
                </a:ln>
                <a:solidFill>
                  <a:schemeClr val="tx2">
                    <a:lumMod val="75000"/>
                  </a:schemeClr>
                </a:solidFill>
                <a:effectLst/>
                <a:latin typeface="Calibri" panose="020F0502020204030204" pitchFamily="34" charset="0"/>
                <a:cs typeface="Calibri" panose="020F0502020204030204" pitchFamily="34" charset="0"/>
              </a:rPr>
              <a:t>Bradaš</a:t>
            </a:r>
            <a:r>
              <a:rPr kumimoji="0" lang="sl-SI" altLang="sl-SI" sz="1200" b="0" u="none" strike="noStrike" cap="none" normalizeH="0" baseline="0" dirty="0">
                <a:ln>
                  <a:noFill/>
                </a:ln>
                <a:solidFill>
                  <a:schemeClr val="tx2">
                    <a:lumMod val="75000"/>
                  </a:schemeClr>
                </a:solidFill>
                <a:effectLst/>
                <a:latin typeface="Calibri" panose="020F0502020204030204" pitchFamily="34" charset="0"/>
                <a:cs typeface="Calibri" panose="020F0502020204030204" pitchFamily="34" charset="0"/>
              </a:rPr>
              <a:t> Premrl, ZRS Koper</a:t>
            </a:r>
            <a:br>
              <a:rPr kumimoji="0" lang="sl-SI" altLang="sl-SI" sz="1200" b="0" u="none" strike="noStrike" cap="none" normalizeH="0" baseline="0" dirty="0">
                <a:ln>
                  <a:noFill/>
                </a:ln>
                <a:solidFill>
                  <a:schemeClr val="tx2">
                    <a:lumMod val="75000"/>
                  </a:schemeClr>
                </a:solidFill>
                <a:effectLst/>
                <a:latin typeface="Calibri" panose="020F0502020204030204" pitchFamily="34" charset="0"/>
                <a:cs typeface="Calibri" panose="020F0502020204030204" pitchFamily="34" charset="0"/>
              </a:rPr>
            </a:br>
            <a:r>
              <a:rPr kumimoji="0" lang="sl-SI" altLang="sl-SI" sz="1200" b="0" u="none" strike="noStrike" cap="none" normalizeH="0" baseline="0" dirty="0">
                <a:ln>
                  <a:noFill/>
                </a:ln>
                <a:solidFill>
                  <a:schemeClr val="tx2">
                    <a:lumMod val="75000"/>
                  </a:schemeClr>
                </a:solidFill>
                <a:effectLst/>
                <a:latin typeface="Calibri" panose="020F0502020204030204" pitchFamily="34" charset="0"/>
                <a:cs typeface="Calibri" panose="020F0502020204030204" pitchFamily="34" charset="0"/>
              </a:rPr>
              <a:t>Brina Klemenčič, UKM</a:t>
            </a: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200" b="0" u="none" strike="noStrike" cap="none" normalizeH="0" baseline="0" dirty="0">
                <a:ln>
                  <a:noFill/>
                </a:ln>
                <a:solidFill>
                  <a:schemeClr val="tx2">
                    <a:lumMod val="75000"/>
                  </a:schemeClr>
                </a:solidFill>
                <a:effectLst/>
                <a:latin typeface="Calibri" panose="020F0502020204030204" pitchFamily="34" charset="0"/>
                <a:cs typeface="Calibri" panose="020F0502020204030204" pitchFamily="34" charset="0"/>
              </a:rPr>
              <a:t>dr. Mojca Kotar, UL</a:t>
            </a: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200" b="0" u="none" strike="noStrike" cap="none" normalizeH="0" baseline="0" dirty="0">
                <a:ln>
                  <a:noFill/>
                </a:ln>
                <a:solidFill>
                  <a:schemeClr val="tx2">
                    <a:lumMod val="75000"/>
                  </a:schemeClr>
                </a:solidFill>
                <a:effectLst/>
                <a:latin typeface="Calibri" panose="020F0502020204030204" pitchFamily="34" charset="0"/>
                <a:cs typeface="Calibri" panose="020F0502020204030204" pitchFamily="34" charset="0"/>
              </a:rPr>
              <a:t>dr. Miha Peče, ZRC SAZU</a:t>
            </a:r>
          </a:p>
        </p:txBody>
      </p:sp>
      <p:sp>
        <p:nvSpPr>
          <p:cNvPr id="7" name="PoljeZBesedilom 6">
            <a:extLst>
              <a:ext uri="{FF2B5EF4-FFF2-40B4-BE49-F238E27FC236}">
                <a16:creationId xmlns:a16="http://schemas.microsoft.com/office/drawing/2014/main" id="{65668CD8-8DE2-4813-9EC2-574C2532AD96}"/>
              </a:ext>
            </a:extLst>
          </p:cNvPr>
          <p:cNvSpPr txBox="1"/>
          <p:nvPr/>
        </p:nvSpPr>
        <p:spPr>
          <a:xfrm>
            <a:off x="395416" y="1637271"/>
            <a:ext cx="3861487" cy="923330"/>
          </a:xfrm>
          <a:prstGeom prst="rect">
            <a:avLst/>
          </a:prstGeom>
          <a:noFill/>
        </p:spPr>
        <p:txBody>
          <a:bodyPr wrap="square" rtlCol="0">
            <a:spAutoFit/>
          </a:bodyPr>
          <a:lstStyle/>
          <a:p>
            <a:r>
              <a:rPr lang="sl-SI" sz="1050" b="1" dirty="0">
                <a:solidFill>
                  <a:schemeClr val="tx2">
                    <a:lumMod val="75000"/>
                  </a:schemeClr>
                </a:solidFill>
              </a:rPr>
              <a:t>Centralna tehniška knjižnica Univerze v Ljubljani</a:t>
            </a:r>
            <a:endParaRPr lang="sl-SI" sz="1050" dirty="0">
              <a:solidFill>
                <a:schemeClr val="tx2">
                  <a:lumMod val="75000"/>
                </a:schemeClr>
              </a:solidFill>
            </a:endParaRPr>
          </a:p>
          <a:p>
            <a:r>
              <a:rPr lang="sl-SI" sz="1050" b="1" i="1" dirty="0">
                <a:solidFill>
                  <a:schemeClr val="tx2">
                    <a:lumMod val="75000"/>
                  </a:schemeClr>
                </a:solidFill>
              </a:rPr>
              <a:t>Central </a:t>
            </a:r>
            <a:r>
              <a:rPr lang="sl-SI" sz="1050" b="1" i="1" dirty="0" err="1">
                <a:solidFill>
                  <a:schemeClr val="tx2">
                    <a:lumMod val="75000"/>
                  </a:schemeClr>
                </a:solidFill>
              </a:rPr>
              <a:t>Technical</a:t>
            </a:r>
            <a:r>
              <a:rPr lang="sl-SI" sz="1050" b="1" i="1" dirty="0">
                <a:solidFill>
                  <a:schemeClr val="tx2">
                    <a:lumMod val="75000"/>
                  </a:schemeClr>
                </a:solidFill>
              </a:rPr>
              <a:t> </a:t>
            </a:r>
            <a:r>
              <a:rPr lang="sl-SI" sz="1050" b="1" i="1" dirty="0" err="1">
                <a:solidFill>
                  <a:schemeClr val="tx2">
                    <a:lumMod val="75000"/>
                  </a:schemeClr>
                </a:solidFill>
              </a:rPr>
              <a:t>Library</a:t>
            </a:r>
            <a:r>
              <a:rPr lang="sl-SI" sz="1050" b="1" i="1" dirty="0">
                <a:solidFill>
                  <a:schemeClr val="tx2">
                    <a:lumMod val="75000"/>
                  </a:schemeClr>
                </a:solidFill>
              </a:rPr>
              <a:t> at </a:t>
            </a:r>
            <a:r>
              <a:rPr lang="sl-SI" sz="1050" b="1" i="1" dirty="0" err="1">
                <a:solidFill>
                  <a:schemeClr val="tx2">
                    <a:lumMod val="75000"/>
                  </a:schemeClr>
                </a:solidFill>
              </a:rPr>
              <a:t>the</a:t>
            </a:r>
            <a:r>
              <a:rPr lang="sl-SI" sz="1050" b="1" i="1" dirty="0">
                <a:solidFill>
                  <a:schemeClr val="tx2">
                    <a:lumMod val="75000"/>
                  </a:schemeClr>
                </a:solidFill>
              </a:rPr>
              <a:t> </a:t>
            </a:r>
            <a:r>
              <a:rPr lang="sl-SI" sz="1050" b="1" i="1" dirty="0" err="1">
                <a:solidFill>
                  <a:schemeClr val="tx2">
                    <a:lumMod val="75000"/>
                  </a:schemeClr>
                </a:solidFill>
              </a:rPr>
              <a:t>University</a:t>
            </a:r>
            <a:r>
              <a:rPr lang="sl-SI" sz="1050" b="1" i="1" dirty="0">
                <a:solidFill>
                  <a:schemeClr val="tx2">
                    <a:lumMod val="75000"/>
                  </a:schemeClr>
                </a:solidFill>
              </a:rPr>
              <a:t> </a:t>
            </a:r>
            <a:r>
              <a:rPr lang="sl-SI" sz="1050" b="1" i="1" dirty="0" err="1">
                <a:solidFill>
                  <a:schemeClr val="tx2">
                    <a:lumMod val="75000"/>
                  </a:schemeClr>
                </a:solidFill>
              </a:rPr>
              <a:t>of</a:t>
            </a:r>
            <a:r>
              <a:rPr lang="sl-SI" sz="1050" b="1" i="1" dirty="0">
                <a:solidFill>
                  <a:schemeClr val="tx2">
                    <a:lumMod val="75000"/>
                  </a:schemeClr>
                </a:solidFill>
              </a:rPr>
              <a:t> Ljubljana</a:t>
            </a:r>
            <a:endParaRPr lang="sl-SI" sz="1050" dirty="0">
              <a:solidFill>
                <a:schemeClr val="tx2">
                  <a:lumMod val="75000"/>
                </a:schemeClr>
              </a:solidFill>
            </a:endParaRPr>
          </a:p>
          <a:p>
            <a:r>
              <a:rPr lang="sl-SI" sz="1050" dirty="0">
                <a:solidFill>
                  <a:schemeClr val="tx2">
                    <a:lumMod val="75000"/>
                  </a:schemeClr>
                </a:solidFill>
              </a:rPr>
              <a:t>Trg republike 3, SI-1000 Ljubljana</a:t>
            </a:r>
          </a:p>
          <a:p>
            <a:r>
              <a:rPr lang="sl-SI" sz="1050" dirty="0">
                <a:solidFill>
                  <a:schemeClr val="tx2">
                    <a:lumMod val="75000"/>
                  </a:schemeClr>
                </a:solidFill>
              </a:rPr>
              <a:t>Slovenija / </a:t>
            </a:r>
            <a:r>
              <a:rPr lang="sl-SI" sz="1050" i="1" dirty="0" err="1">
                <a:solidFill>
                  <a:schemeClr val="tx2">
                    <a:lumMod val="75000"/>
                  </a:schemeClr>
                </a:solidFill>
              </a:rPr>
              <a:t>Slovenia</a:t>
            </a:r>
            <a:endParaRPr lang="sl-SI" sz="1050" dirty="0">
              <a:solidFill>
                <a:schemeClr val="tx2">
                  <a:lumMod val="75000"/>
                </a:schemeClr>
              </a:solidFill>
            </a:endParaRPr>
          </a:p>
          <a:p>
            <a:endParaRPr lang="sl-SI" sz="1200" dirty="0"/>
          </a:p>
        </p:txBody>
      </p:sp>
      <p:pic>
        <p:nvPicPr>
          <p:cNvPr id="9" name="Slika 8">
            <a:extLst>
              <a:ext uri="{FF2B5EF4-FFF2-40B4-BE49-F238E27FC236}">
                <a16:creationId xmlns:a16="http://schemas.microsoft.com/office/drawing/2014/main" id="{6CEE1A64-F3F7-40C5-A68D-FACA85877F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562" y="5247140"/>
            <a:ext cx="10009549" cy="1096854"/>
          </a:xfrm>
          <a:prstGeom prst="rect">
            <a:avLst/>
          </a:prstGeom>
        </p:spPr>
      </p:pic>
      <p:pic>
        <p:nvPicPr>
          <p:cNvPr id="11" name="Slika 10" descr="Slika, ki vsebuje besede risanje&#10;&#10;Opis je samodejno ustvarjen">
            <a:extLst>
              <a:ext uri="{FF2B5EF4-FFF2-40B4-BE49-F238E27FC236}">
                <a16:creationId xmlns:a16="http://schemas.microsoft.com/office/drawing/2014/main" id="{06864DC4-23FD-46A2-AD61-F5FBC9462B0F}"/>
              </a:ext>
            </a:extLst>
          </p:cNvPr>
          <p:cNvPicPr>
            <a:picLocks noChangeAspect="1"/>
          </p:cNvPicPr>
          <p:nvPr/>
        </p:nvPicPr>
        <p:blipFill rotWithShape="1">
          <a:blip r:embed="rId3">
            <a:extLst>
              <a:ext uri="{28A0092B-C50C-407E-A947-70E740481C1C}">
                <a14:useLocalDpi xmlns:a14="http://schemas.microsoft.com/office/drawing/2010/main" val="0"/>
              </a:ext>
            </a:extLst>
          </a:blip>
          <a:srcRect t="13223" r="22131"/>
          <a:stretch/>
        </p:blipFill>
        <p:spPr>
          <a:xfrm>
            <a:off x="5233087" y="0"/>
            <a:ext cx="6958914" cy="5184456"/>
          </a:xfrm>
          <a:prstGeom prst="rect">
            <a:avLst/>
          </a:prstGeom>
        </p:spPr>
      </p:pic>
      <p:pic>
        <p:nvPicPr>
          <p:cNvPr id="13" name="Slika 12" descr="Slika, ki vsebuje besede besedilo, pisava, logotip, grafika&#10;&#10;Opis je samodejno ustvarjen">
            <a:extLst>
              <a:ext uri="{FF2B5EF4-FFF2-40B4-BE49-F238E27FC236}">
                <a16:creationId xmlns:a16="http://schemas.microsoft.com/office/drawing/2014/main" id="{ECC3BBAC-891A-4B83-95E1-D7A0D63C4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732" y="706065"/>
            <a:ext cx="2468880" cy="713232"/>
          </a:xfrm>
          <a:prstGeom prst="rect">
            <a:avLst/>
          </a:prstGeom>
        </p:spPr>
      </p:pic>
    </p:spTree>
    <p:extLst>
      <p:ext uri="{BB962C8B-B14F-4D97-AF65-F5344CB8AC3E}">
        <p14:creationId xmlns:p14="http://schemas.microsoft.com/office/powerpoint/2010/main" val="2903402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42114-CE8B-714E-A9BD-89E89311CC29}"/>
              </a:ext>
            </a:extLst>
          </p:cNvPr>
          <p:cNvSpPr>
            <a:spLocks noGrp="1"/>
          </p:cNvSpPr>
          <p:nvPr>
            <p:ph type="title"/>
          </p:nvPr>
        </p:nvSpPr>
        <p:spPr/>
        <p:txBody>
          <a:bodyPr/>
          <a:lstStyle/>
          <a:p>
            <a:r>
              <a:rPr lang="en-US" b="1" dirty="0" err="1">
                <a:solidFill>
                  <a:schemeClr val="accent2"/>
                </a:solidFill>
              </a:rPr>
              <a:t>Kaj</a:t>
            </a:r>
            <a:r>
              <a:rPr lang="en-US" b="1" dirty="0">
                <a:solidFill>
                  <a:schemeClr val="accent2"/>
                </a:solidFill>
              </a:rPr>
              <a:t> </a:t>
            </a:r>
            <a:r>
              <a:rPr lang="en-US" b="1" dirty="0" err="1">
                <a:solidFill>
                  <a:schemeClr val="accent2"/>
                </a:solidFill>
              </a:rPr>
              <a:t>je</a:t>
            </a:r>
            <a:r>
              <a:rPr lang="en-US" b="1" dirty="0">
                <a:solidFill>
                  <a:schemeClr val="accent2"/>
                </a:solidFill>
              </a:rPr>
              <a:t> Text Encoding Initiative (TEI)?</a:t>
            </a:r>
            <a:endParaRPr lang="en-US" dirty="0"/>
          </a:p>
        </p:txBody>
      </p:sp>
      <p:sp>
        <p:nvSpPr>
          <p:cNvPr id="3" name="Content Placeholder 2">
            <a:extLst>
              <a:ext uri="{FF2B5EF4-FFF2-40B4-BE49-F238E27FC236}">
                <a16:creationId xmlns:a16="http://schemas.microsoft.com/office/drawing/2014/main" id="{7FF4728C-5F90-094E-AF4E-62EAE368BB2C}"/>
              </a:ext>
            </a:extLst>
          </p:cNvPr>
          <p:cNvSpPr>
            <a:spLocks noGrp="1"/>
          </p:cNvSpPr>
          <p:nvPr>
            <p:ph idx="1"/>
          </p:nvPr>
        </p:nvSpPr>
        <p:spPr>
          <a:xfrm>
            <a:off x="838203" y="1448656"/>
            <a:ext cx="5181603" cy="5034337"/>
          </a:xfrm>
        </p:spPr>
        <p:txBody>
          <a:bodyPr>
            <a:normAutofit fontScale="55000" lnSpcReduction="20000"/>
          </a:bodyPr>
          <a:lstStyle/>
          <a:p>
            <a:pPr marL="0" indent="0">
              <a:buNone/>
            </a:pPr>
            <a:r>
              <a:rPr lang="sl-SI" dirty="0"/>
              <a:t>Text Encoding Initiative (TEI) je standard za predstavitev besedilnega gradiva v digitalni obliki s pomočjo kodiranja besedila.</a:t>
            </a:r>
          </a:p>
          <a:p>
            <a:pPr marL="0" indent="0">
              <a:buNone/>
            </a:pPr>
            <a:endParaRPr lang="sl-SI" dirty="0"/>
          </a:p>
          <a:p>
            <a:pPr marL="0" indent="0">
              <a:buNone/>
            </a:pPr>
            <a:r>
              <a:rPr lang="sl-SI" dirty="0"/>
              <a:t>V primerjavi s programi za obdelavo besedil je povdarek na:</a:t>
            </a:r>
          </a:p>
          <a:p>
            <a:r>
              <a:rPr lang="en-US" dirty="0"/>
              <a:t>TEI XML se </a:t>
            </a:r>
            <a:r>
              <a:rPr lang="en-US" dirty="0" err="1"/>
              <a:t>osredotoča</a:t>
            </a:r>
            <a:r>
              <a:rPr lang="en-US" dirty="0"/>
              <a:t> </a:t>
            </a:r>
            <a:r>
              <a:rPr lang="en-US" dirty="0" err="1"/>
              <a:t>na</a:t>
            </a:r>
            <a:r>
              <a:rPr lang="en-US" dirty="0"/>
              <a:t> </a:t>
            </a:r>
            <a:r>
              <a:rPr lang="en-US" dirty="0" err="1"/>
              <a:t>pomen</a:t>
            </a:r>
            <a:r>
              <a:rPr lang="en-US" dirty="0"/>
              <a:t> </a:t>
            </a:r>
            <a:r>
              <a:rPr lang="en-US" dirty="0" err="1"/>
              <a:t>besedila</a:t>
            </a:r>
            <a:r>
              <a:rPr lang="en-US" dirty="0"/>
              <a:t> in ne </a:t>
            </a:r>
            <a:r>
              <a:rPr lang="en-US" dirty="0" err="1"/>
              <a:t>na</a:t>
            </a:r>
            <a:r>
              <a:rPr lang="en-US" dirty="0"/>
              <a:t> </a:t>
            </a:r>
            <a:r>
              <a:rPr lang="en-US" dirty="0" err="1"/>
              <a:t>njegov</a:t>
            </a:r>
            <a:r>
              <a:rPr lang="en-US" dirty="0"/>
              <a:t> </a:t>
            </a:r>
            <a:r>
              <a:rPr lang="en-US" dirty="0" err="1"/>
              <a:t>videz</a:t>
            </a:r>
            <a:r>
              <a:rPr lang="en-US" dirty="0"/>
              <a:t>.</a:t>
            </a:r>
          </a:p>
          <a:p>
            <a:r>
              <a:rPr lang="en-US" dirty="0"/>
              <a:t>TEI XML </a:t>
            </a:r>
            <a:r>
              <a:rPr lang="en-US" dirty="0" err="1"/>
              <a:t>je</a:t>
            </a:r>
            <a:r>
              <a:rPr lang="en-US" dirty="0"/>
              <a:t> </a:t>
            </a:r>
            <a:r>
              <a:rPr lang="en-US" dirty="0" err="1"/>
              <a:t>neodvisen</a:t>
            </a:r>
            <a:r>
              <a:rPr lang="en-US" dirty="0"/>
              <a:t> od </a:t>
            </a:r>
            <a:r>
              <a:rPr lang="en-US" dirty="0" err="1"/>
              <a:t>katerega</a:t>
            </a:r>
            <a:r>
              <a:rPr lang="en-US" dirty="0"/>
              <a:t> </a:t>
            </a:r>
            <a:r>
              <a:rPr lang="en-US" dirty="0" err="1"/>
              <a:t>koli</a:t>
            </a:r>
            <a:r>
              <a:rPr lang="en-US" dirty="0"/>
              <a:t> </a:t>
            </a:r>
            <a:r>
              <a:rPr lang="en-US" dirty="0" err="1"/>
              <a:t>posebnega</a:t>
            </a:r>
            <a:r>
              <a:rPr lang="en-US" dirty="0"/>
              <a:t> </a:t>
            </a:r>
            <a:r>
              <a:rPr lang="en-US" dirty="0" err="1"/>
              <a:t>programskega</a:t>
            </a:r>
            <a:r>
              <a:rPr lang="en-US" dirty="0"/>
              <a:t> </a:t>
            </a:r>
            <a:r>
              <a:rPr lang="en-US" dirty="0" err="1"/>
              <a:t>okolja</a:t>
            </a:r>
            <a:r>
              <a:rPr lang="en-US" dirty="0"/>
              <a:t>.</a:t>
            </a:r>
          </a:p>
          <a:p>
            <a:r>
              <a:rPr lang="en-US" dirty="0"/>
              <a:t>TEI XML </a:t>
            </a:r>
            <a:r>
              <a:rPr lang="en-US" dirty="0" err="1"/>
              <a:t>je</a:t>
            </a:r>
            <a:r>
              <a:rPr lang="en-US" dirty="0"/>
              <a:t> </a:t>
            </a:r>
            <a:r>
              <a:rPr lang="en-US" dirty="0" err="1"/>
              <a:t>razvila</a:t>
            </a:r>
            <a:r>
              <a:rPr lang="en-US" dirty="0"/>
              <a:t> </a:t>
            </a:r>
            <a:r>
              <a:rPr lang="en-US" dirty="0" err="1"/>
              <a:t>znanstveno</a:t>
            </a:r>
            <a:r>
              <a:rPr lang="en-US" dirty="0"/>
              <a:t> </a:t>
            </a:r>
            <a:r>
              <a:rPr lang="en-US" dirty="0" err="1"/>
              <a:t>raziskovalno</a:t>
            </a:r>
            <a:r>
              <a:rPr lang="en-US" dirty="0"/>
              <a:t> </a:t>
            </a:r>
            <a:r>
              <a:rPr lang="en-US" dirty="0" err="1"/>
              <a:t>skupnost</a:t>
            </a:r>
            <a:r>
              <a:rPr lang="en-US" dirty="0"/>
              <a:t>, </a:t>
            </a:r>
            <a:r>
              <a:rPr lang="en-US" dirty="0" err="1"/>
              <a:t>ki</a:t>
            </a:r>
            <a:r>
              <a:rPr lang="en-US" dirty="0"/>
              <a:t> </a:t>
            </a:r>
            <a:r>
              <a:rPr lang="en-US" dirty="0" err="1"/>
              <a:t>je</a:t>
            </a:r>
            <a:r>
              <a:rPr lang="en-US" dirty="0"/>
              <a:t> </a:t>
            </a:r>
            <a:r>
              <a:rPr lang="en-US" dirty="0" err="1"/>
              <a:t>tudi</a:t>
            </a:r>
            <a:r>
              <a:rPr lang="en-US" dirty="0"/>
              <a:t> </a:t>
            </a:r>
            <a:r>
              <a:rPr lang="en-US" dirty="0" err="1"/>
              <a:t>odgovorna</a:t>
            </a:r>
            <a:r>
              <a:rPr lang="en-US" dirty="0"/>
              <a:t> za </a:t>
            </a:r>
            <a:r>
              <a:rPr lang="en-US" dirty="0" err="1"/>
              <a:t>njegov</a:t>
            </a:r>
            <a:r>
              <a:rPr lang="en-US" dirty="0"/>
              <a:t> </a:t>
            </a:r>
            <a:r>
              <a:rPr lang="en-US" dirty="0" err="1"/>
              <a:t>nadaljnji</a:t>
            </a:r>
            <a:r>
              <a:rPr lang="en-US" dirty="0"/>
              <a:t> </a:t>
            </a:r>
            <a:r>
              <a:rPr lang="en-US" dirty="0" err="1"/>
              <a:t>razvoj</a:t>
            </a:r>
            <a:r>
              <a:rPr lang="en-US" dirty="0"/>
              <a:t>.</a:t>
            </a:r>
          </a:p>
          <a:p>
            <a:pPr marL="0" indent="0">
              <a:buNone/>
            </a:pPr>
            <a:endParaRPr lang="en-US" dirty="0"/>
          </a:p>
          <a:p>
            <a:pPr marL="0" indent="0">
              <a:buNone/>
            </a:pPr>
            <a:r>
              <a:rPr lang="en-US" dirty="0"/>
              <a:t>TEI </a:t>
            </a:r>
            <a:r>
              <a:rPr lang="en-US" dirty="0" err="1"/>
              <a:t>je</a:t>
            </a:r>
            <a:r>
              <a:rPr lang="en-US" dirty="0"/>
              <a:t> XML:</a:t>
            </a:r>
          </a:p>
          <a:p>
            <a:r>
              <a:rPr lang="en-US" dirty="0"/>
              <a:t> </a:t>
            </a:r>
            <a:r>
              <a:rPr lang="en-US" dirty="0" err="1"/>
              <a:t>Vsebina</a:t>
            </a:r>
            <a:r>
              <a:rPr lang="en-US" dirty="0"/>
              <a:t> in </a:t>
            </a:r>
            <a:r>
              <a:rPr lang="en-US" dirty="0" err="1"/>
              <a:t>funkcija</a:t>
            </a:r>
            <a:r>
              <a:rPr lang="en-US" dirty="0"/>
              <a:t> </a:t>
            </a:r>
            <a:r>
              <a:rPr lang="en-US" dirty="0" err="1"/>
              <a:t>sta</a:t>
            </a:r>
            <a:r>
              <a:rPr lang="en-US" dirty="0"/>
              <a:t> </a:t>
            </a:r>
            <a:r>
              <a:rPr lang="en-US" dirty="0" err="1"/>
              <a:t>pomembni</a:t>
            </a:r>
            <a:endParaRPr lang="en-US" dirty="0"/>
          </a:p>
          <a:p>
            <a:r>
              <a:rPr lang="en-US" dirty="0" err="1"/>
              <a:t>Predstavitev</a:t>
            </a:r>
            <a:r>
              <a:rPr lang="en-US" dirty="0"/>
              <a:t> </a:t>
            </a:r>
            <a:r>
              <a:rPr lang="en-US" dirty="0" err="1"/>
              <a:t>sledi</a:t>
            </a:r>
            <a:r>
              <a:rPr lang="en-US" dirty="0"/>
              <a:t> </a:t>
            </a:r>
            <a:r>
              <a:rPr lang="en-US" dirty="0" err="1"/>
              <a:t>kasneje</a:t>
            </a:r>
            <a:r>
              <a:rPr lang="en-US" dirty="0"/>
              <a:t> (z </a:t>
            </a:r>
            <a:r>
              <a:rPr lang="en-US" dirty="0" err="1"/>
              <a:t>nadaljnjimi</a:t>
            </a:r>
            <a:r>
              <a:rPr lang="en-US" dirty="0"/>
              <a:t> "X </a:t>
            </a:r>
            <a:r>
              <a:rPr lang="en-US" dirty="0" err="1"/>
              <a:t>tehnologijami</a:t>
            </a:r>
            <a:r>
              <a:rPr lang="en-US" dirty="0"/>
              <a:t>")</a:t>
            </a:r>
          </a:p>
          <a:p>
            <a:r>
              <a:rPr lang="en-US" dirty="0" err="1"/>
              <a:t>Generične</a:t>
            </a:r>
            <a:r>
              <a:rPr lang="en-US" dirty="0"/>
              <a:t> </a:t>
            </a:r>
            <a:r>
              <a:rPr lang="en-US" dirty="0" err="1"/>
              <a:t>rešitve</a:t>
            </a:r>
            <a:endParaRPr lang="en-US" dirty="0"/>
          </a:p>
          <a:p>
            <a:r>
              <a:rPr lang="en-US" dirty="0" err="1"/>
              <a:t>Biti</a:t>
            </a:r>
            <a:r>
              <a:rPr lang="en-US" dirty="0"/>
              <a:t> mora dobro </a:t>
            </a:r>
            <a:r>
              <a:rPr lang="en-US" dirty="0" err="1"/>
              <a:t>formuliran</a:t>
            </a:r>
            <a:r>
              <a:rPr lang="en-US" dirty="0"/>
              <a:t> in </a:t>
            </a:r>
            <a:r>
              <a:rPr lang="en-US" dirty="0" err="1"/>
              <a:t>veljaven</a:t>
            </a:r>
            <a:endParaRPr lang="en-US" dirty="0"/>
          </a:p>
          <a:p>
            <a:r>
              <a:rPr lang="en-US" dirty="0" err="1"/>
              <a:t>Programsko</a:t>
            </a:r>
            <a:r>
              <a:rPr lang="en-US" dirty="0"/>
              <a:t> </a:t>
            </a:r>
            <a:r>
              <a:rPr lang="en-US" dirty="0" err="1"/>
              <a:t>opremo</a:t>
            </a:r>
            <a:r>
              <a:rPr lang="en-US" dirty="0"/>
              <a:t> XML </a:t>
            </a:r>
            <a:r>
              <a:rPr lang="en-US" dirty="0" err="1"/>
              <a:t>lahko</a:t>
            </a:r>
            <a:r>
              <a:rPr lang="en-US" dirty="0"/>
              <a:t> </a:t>
            </a:r>
            <a:r>
              <a:rPr lang="en-US" dirty="0" err="1"/>
              <a:t>uporabite</a:t>
            </a:r>
            <a:r>
              <a:rPr lang="en-US" dirty="0"/>
              <a:t> za TEI (</a:t>
            </a:r>
            <a:r>
              <a:rPr lang="en-US" dirty="0" err="1"/>
              <a:t>npr</a:t>
            </a:r>
            <a:r>
              <a:rPr lang="en-US" dirty="0"/>
              <a:t>. Oxygen)</a:t>
            </a:r>
          </a:p>
        </p:txBody>
      </p:sp>
      <p:sp>
        <p:nvSpPr>
          <p:cNvPr id="4" name="Content Placeholder 3">
            <a:extLst>
              <a:ext uri="{FF2B5EF4-FFF2-40B4-BE49-F238E27FC236}">
                <a16:creationId xmlns:a16="http://schemas.microsoft.com/office/drawing/2014/main" id="{ABB43DB5-7F84-F34F-AEE1-78B8E2265846}"/>
              </a:ext>
            </a:extLst>
          </p:cNvPr>
          <p:cNvSpPr>
            <a:spLocks noGrp="1"/>
          </p:cNvSpPr>
          <p:nvPr>
            <p:ph idx="2"/>
          </p:nvPr>
        </p:nvSpPr>
        <p:spPr>
          <a:xfrm>
            <a:off x="6172200" y="1376737"/>
            <a:ext cx="5181603" cy="5106256"/>
          </a:xfrm>
        </p:spPr>
        <p:txBody>
          <a:bodyPr>
            <a:normAutofit fontScale="55000" lnSpcReduction="20000"/>
          </a:bodyPr>
          <a:lstStyle/>
          <a:p>
            <a:pPr marL="0" indent="0">
              <a:buNone/>
            </a:pPr>
            <a:r>
              <a:rPr lang="sl-SI" dirty="0"/>
              <a:t>Standard za kodiranje besedil:</a:t>
            </a:r>
          </a:p>
          <a:p>
            <a:r>
              <a:rPr lang="sl-SI" dirty="0"/>
              <a:t>Smernice in sheme </a:t>
            </a:r>
            <a:r>
              <a:rPr lang="sl-SI" dirty="0">
                <a:hlinkClick r:id="rId2"/>
              </a:rPr>
              <a:t>https://tei-c.org/release/doc/tei-p5-doc/en/html/index.html</a:t>
            </a:r>
            <a:r>
              <a:rPr lang="sl-SI" dirty="0"/>
              <a:t> </a:t>
            </a:r>
          </a:p>
          <a:p>
            <a:r>
              <a:rPr lang="sl-SI" dirty="0"/>
              <a:t>Orodja: </a:t>
            </a:r>
          </a:p>
          <a:p>
            <a:pPr lvl="1"/>
            <a:r>
              <a:rPr lang="sl-SI" dirty="0"/>
              <a:t>Roma </a:t>
            </a:r>
            <a:r>
              <a:rPr lang="sl-SI" dirty="0">
                <a:hlinkClick r:id="rId3"/>
              </a:rPr>
              <a:t>https://roma.tei-c.org/</a:t>
            </a:r>
            <a:r>
              <a:rPr lang="sl-SI" dirty="0"/>
              <a:t> </a:t>
            </a:r>
          </a:p>
          <a:p>
            <a:pPr lvl="1"/>
            <a:r>
              <a:rPr lang="sl-SI" dirty="0"/>
              <a:t>TEIGarage </a:t>
            </a:r>
            <a:r>
              <a:rPr lang="sl-SI" dirty="0">
                <a:hlinkClick r:id="rId4"/>
              </a:rPr>
              <a:t>https://teigarage.tei-c.org/</a:t>
            </a:r>
            <a:r>
              <a:rPr lang="sl-SI" dirty="0"/>
              <a:t> </a:t>
            </a:r>
          </a:p>
          <a:p>
            <a:pPr lvl="1"/>
            <a:r>
              <a:rPr lang="sl-SI" dirty="0"/>
              <a:t>Stylesheets </a:t>
            </a:r>
            <a:r>
              <a:rPr lang="sl-SI" dirty="0">
                <a:hlinkClick r:id="rId5"/>
              </a:rPr>
              <a:t>https://github.com/TEIC/Stylesheets</a:t>
            </a:r>
            <a:r>
              <a:rPr lang="sl-SI" dirty="0"/>
              <a:t> </a:t>
            </a:r>
          </a:p>
          <a:p>
            <a:pPr marL="0" indent="0">
              <a:buNone/>
            </a:pPr>
            <a:endParaRPr lang="sl-SI" dirty="0"/>
          </a:p>
          <a:p>
            <a:pPr marL="0" indent="0">
              <a:buNone/>
            </a:pPr>
            <a:r>
              <a:rPr lang="sl-SI" dirty="0"/>
              <a:t>Organizacija za vzdrževanje standardov:</a:t>
            </a:r>
          </a:p>
          <a:p>
            <a:r>
              <a:rPr lang="sl-SI" dirty="0"/>
              <a:t>Člani (organizacije, zasebniki)</a:t>
            </a:r>
          </a:p>
          <a:p>
            <a:r>
              <a:rPr lang="sl-SI" dirty="0"/>
              <a:t>Upravni odbor, (tehnični) svet, SIG</a:t>
            </a:r>
          </a:p>
          <a:p>
            <a:pPr marL="0" indent="0">
              <a:buNone/>
            </a:pPr>
            <a:endParaRPr lang="sl-SI" dirty="0"/>
          </a:p>
          <a:p>
            <a:pPr marL="0" indent="0">
              <a:buNone/>
            </a:pPr>
            <a:r>
              <a:rPr lang="sl-SI" dirty="0"/>
              <a:t>Skupnost za standard:</a:t>
            </a:r>
          </a:p>
          <a:p>
            <a:r>
              <a:rPr lang="sl-SI" dirty="0"/>
              <a:t>Uporabniki po vsem svetu</a:t>
            </a:r>
          </a:p>
          <a:p>
            <a:r>
              <a:rPr lang="sl-SI" dirty="0"/>
              <a:t>Zbor članov in znanstvene konferenca</a:t>
            </a:r>
          </a:p>
          <a:p>
            <a:r>
              <a:rPr lang="sl-SI" dirty="0"/>
              <a:t>Dopisni seznami </a:t>
            </a:r>
            <a:r>
              <a:rPr lang="sl-SI" dirty="0">
                <a:hlinkClick r:id="rId6"/>
              </a:rPr>
              <a:t>https://tei-c.org/support/#tei-l</a:t>
            </a:r>
            <a:r>
              <a:rPr lang="sl-SI" dirty="0"/>
              <a:t> </a:t>
            </a:r>
          </a:p>
          <a:p>
            <a:r>
              <a:rPr lang="sl-SI" dirty="0"/>
              <a:t>TEI Journal </a:t>
            </a:r>
            <a:r>
              <a:rPr lang="sl-SI" dirty="0">
                <a:hlinkClick r:id="rId7"/>
              </a:rPr>
              <a:t>https://journals.openedition.org/jtei/</a:t>
            </a:r>
            <a:r>
              <a:rPr lang="sl-SI" dirty="0"/>
              <a:t> </a:t>
            </a:r>
            <a:endParaRPr lang="en-US" dirty="0"/>
          </a:p>
        </p:txBody>
      </p:sp>
    </p:spTree>
    <p:extLst>
      <p:ext uri="{BB962C8B-B14F-4D97-AF65-F5344CB8AC3E}">
        <p14:creationId xmlns:p14="http://schemas.microsoft.com/office/powerpoint/2010/main" val="3518378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E21F3A-3786-B946-998F-74AA46EA849D}"/>
              </a:ext>
            </a:extLst>
          </p:cNvPr>
          <p:cNvSpPr>
            <a:spLocks noGrp="1"/>
          </p:cNvSpPr>
          <p:nvPr>
            <p:ph type="body" idx="1"/>
          </p:nvPr>
        </p:nvSpPr>
        <p:spPr>
          <a:xfrm>
            <a:off x="839784" y="838679"/>
            <a:ext cx="5157782" cy="823910"/>
          </a:xfrm>
        </p:spPr>
        <p:txBody>
          <a:bodyPr/>
          <a:lstStyle/>
          <a:p>
            <a:r>
              <a:rPr lang="en-US" dirty="0" err="1"/>
              <a:t>Pomen</a:t>
            </a:r>
            <a:r>
              <a:rPr lang="en-US" dirty="0"/>
              <a:t> TEI:</a:t>
            </a:r>
          </a:p>
        </p:txBody>
      </p:sp>
      <p:sp>
        <p:nvSpPr>
          <p:cNvPr id="4" name="Content Placeholder 3">
            <a:extLst>
              <a:ext uri="{FF2B5EF4-FFF2-40B4-BE49-F238E27FC236}">
                <a16:creationId xmlns:a16="http://schemas.microsoft.com/office/drawing/2014/main" id="{C2508F7E-1646-B942-8274-9D08D7155DC4}"/>
              </a:ext>
            </a:extLst>
          </p:cNvPr>
          <p:cNvSpPr>
            <a:spLocks noGrp="1"/>
          </p:cNvSpPr>
          <p:nvPr>
            <p:ph idx="2"/>
          </p:nvPr>
        </p:nvSpPr>
        <p:spPr>
          <a:xfrm>
            <a:off x="839784" y="1787703"/>
            <a:ext cx="5157782" cy="4401951"/>
          </a:xfrm>
        </p:spPr>
        <p:txBody>
          <a:bodyPr>
            <a:normAutofit fontScale="62500" lnSpcReduction="20000"/>
          </a:bodyPr>
          <a:lstStyle/>
          <a:p>
            <a:pPr marL="0" indent="0">
              <a:buNone/>
            </a:pPr>
            <a:r>
              <a:rPr lang="sl-SI" dirty="0"/>
              <a:t>Ker je deljenje podatkov koristno:</a:t>
            </a:r>
          </a:p>
          <a:p>
            <a:r>
              <a:rPr lang="sl-SI" dirty="0"/>
              <a:t>med ljudmi/projekti</a:t>
            </a:r>
          </a:p>
          <a:p>
            <a:r>
              <a:rPr lang="sl-SI" dirty="0"/>
              <a:t>(v vedno večji meri) med stroji</a:t>
            </a:r>
          </a:p>
          <a:p>
            <a:pPr marL="0" indent="0">
              <a:buNone/>
            </a:pPr>
            <a:endParaRPr lang="sl-SI" dirty="0"/>
          </a:p>
          <a:p>
            <a:pPr marL="0" indent="0">
              <a:buNone/>
            </a:pPr>
            <a:r>
              <a:rPr lang="sl-SI" dirty="0"/>
              <a:t>Ker je integracija podatkov koristna:</a:t>
            </a:r>
          </a:p>
          <a:p>
            <a:r>
              <a:rPr lang="sl-SI" dirty="0"/>
              <a:t>različnih tipov podatkov</a:t>
            </a:r>
          </a:p>
          <a:p>
            <a:r>
              <a:rPr lang="sl-SI" dirty="0"/>
              <a:t>iz različnih kontekstov</a:t>
            </a:r>
          </a:p>
          <a:p>
            <a:pPr marL="0" indent="0">
              <a:buNone/>
            </a:pPr>
            <a:endParaRPr lang="sl-SI" dirty="0"/>
          </a:p>
          <a:p>
            <a:pPr marL="0" indent="0">
              <a:buNone/>
            </a:pPr>
            <a:r>
              <a:rPr lang="sl-SI" dirty="0"/>
              <a:t>Ker želimo podatke hraniti dolgoročno:</a:t>
            </a:r>
          </a:p>
          <a:p>
            <a:r>
              <a:rPr lang="sl-SI" dirty="0"/>
              <a:t>(vse bolj kompleksne) podatke</a:t>
            </a:r>
          </a:p>
          <a:p>
            <a:r>
              <a:rPr lang="sl-SI" dirty="0"/>
              <a:t>metapodatke</a:t>
            </a:r>
            <a:endParaRPr lang="en-US" dirty="0"/>
          </a:p>
        </p:txBody>
      </p:sp>
      <p:sp>
        <p:nvSpPr>
          <p:cNvPr id="5" name="Text Placeholder 4">
            <a:extLst>
              <a:ext uri="{FF2B5EF4-FFF2-40B4-BE49-F238E27FC236}">
                <a16:creationId xmlns:a16="http://schemas.microsoft.com/office/drawing/2014/main" id="{81BD3FA2-2B15-9E44-A354-CE626996B98E}"/>
              </a:ext>
            </a:extLst>
          </p:cNvPr>
          <p:cNvSpPr>
            <a:spLocks noGrp="1"/>
          </p:cNvSpPr>
          <p:nvPr>
            <p:ph type="body" idx="3"/>
          </p:nvPr>
        </p:nvSpPr>
        <p:spPr>
          <a:xfrm>
            <a:off x="6172200" y="838679"/>
            <a:ext cx="5183184" cy="823910"/>
          </a:xfrm>
        </p:spPr>
        <p:txBody>
          <a:bodyPr/>
          <a:lstStyle/>
          <a:p>
            <a:r>
              <a:rPr lang="en-US" dirty="0" err="1"/>
              <a:t>Cilji</a:t>
            </a:r>
            <a:r>
              <a:rPr lang="en-US" dirty="0"/>
              <a:t> TEI:</a:t>
            </a:r>
          </a:p>
        </p:txBody>
      </p:sp>
      <p:sp>
        <p:nvSpPr>
          <p:cNvPr id="6" name="Content Placeholder 5">
            <a:extLst>
              <a:ext uri="{FF2B5EF4-FFF2-40B4-BE49-F238E27FC236}">
                <a16:creationId xmlns:a16="http://schemas.microsoft.com/office/drawing/2014/main" id="{F8DD39FA-5B44-9D43-9D8A-D0479CAEB0A8}"/>
              </a:ext>
            </a:extLst>
          </p:cNvPr>
          <p:cNvSpPr>
            <a:spLocks noGrp="1"/>
          </p:cNvSpPr>
          <p:nvPr>
            <p:ph idx="4"/>
          </p:nvPr>
        </p:nvSpPr>
        <p:spPr>
          <a:xfrm>
            <a:off x="6172200" y="1787703"/>
            <a:ext cx="5183184" cy="4401951"/>
          </a:xfrm>
        </p:spPr>
        <p:txBody>
          <a:bodyPr>
            <a:normAutofit fontScale="62500" lnSpcReduction="20000"/>
          </a:bodyPr>
          <a:lstStyle/>
          <a:p>
            <a:pPr marL="0" indent="0">
              <a:buNone/>
            </a:pPr>
            <a:r>
              <a:rPr lang="sl-SI" dirty="0"/>
              <a:t>Izmenjava podatkov:</a:t>
            </a:r>
          </a:p>
          <a:p>
            <a:r>
              <a:rPr lang="sl-SI" dirty="0"/>
              <a:t>"interchange" ali "interoperability"</a:t>
            </a:r>
          </a:p>
          <a:p>
            <a:pPr marL="0" indent="0">
              <a:buNone/>
            </a:pPr>
            <a:endParaRPr lang="sl-SI" dirty="0"/>
          </a:p>
          <a:p>
            <a:pPr marL="0" indent="0">
              <a:buNone/>
            </a:pPr>
            <a:r>
              <a:rPr lang="sl-SI" dirty="0"/>
              <a:t>Univerzalna uporabnost:</a:t>
            </a:r>
          </a:p>
          <a:p>
            <a:r>
              <a:rPr lang="sl-SI" dirty="0"/>
              <a:t>besedila v vseh jezikih (in pisnih sistemih)</a:t>
            </a:r>
          </a:p>
          <a:p>
            <a:r>
              <a:rPr lang="sl-SI" dirty="0"/>
              <a:t>iz vseh zgodovinskih obdobij</a:t>
            </a:r>
          </a:p>
          <a:p>
            <a:pPr marL="0" indent="0">
              <a:buNone/>
            </a:pPr>
            <a:endParaRPr lang="sl-SI" dirty="0"/>
          </a:p>
          <a:p>
            <a:pPr marL="0" indent="0">
              <a:buNone/>
            </a:pPr>
            <a:r>
              <a:rPr lang="sl-SI" dirty="0"/>
              <a:t>Pomoč:</a:t>
            </a:r>
          </a:p>
          <a:p>
            <a:r>
              <a:rPr lang="sl-SI" dirty="0"/>
              <a:t>za začetnike: uporaba navodil</a:t>
            </a:r>
          </a:p>
          <a:p>
            <a:r>
              <a:rPr lang="sl-SI" dirty="0"/>
              <a:t>za specialiste: prilagoditev, nadaljnji razvoj smernic</a:t>
            </a:r>
          </a:p>
          <a:p>
            <a:endParaRPr lang="sl-SI" dirty="0"/>
          </a:p>
          <a:p>
            <a:pPr marL="0" indent="0">
              <a:buNone/>
            </a:pPr>
            <a:r>
              <a:rPr lang="sl-SI" dirty="0"/>
              <a:t>Rezultat:</a:t>
            </a:r>
          </a:p>
          <a:p>
            <a:r>
              <a:rPr lang="sl-SI" dirty="0"/>
              <a:t>prilagodljiv, modularen, večplasten standard</a:t>
            </a:r>
            <a:endParaRPr lang="en-US" dirty="0"/>
          </a:p>
        </p:txBody>
      </p:sp>
    </p:spTree>
    <p:extLst>
      <p:ext uri="{BB962C8B-B14F-4D97-AF65-F5344CB8AC3E}">
        <p14:creationId xmlns:p14="http://schemas.microsoft.com/office/powerpoint/2010/main" val="1021734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81BBF-5100-2B42-AA7F-56FD485D1FBF}"/>
              </a:ext>
            </a:extLst>
          </p:cNvPr>
          <p:cNvSpPr>
            <a:spLocks noGrp="1"/>
          </p:cNvSpPr>
          <p:nvPr>
            <p:ph type="title"/>
          </p:nvPr>
        </p:nvSpPr>
        <p:spPr/>
        <p:txBody>
          <a:bodyPr/>
          <a:lstStyle/>
          <a:p>
            <a:r>
              <a:rPr lang="en-US" b="1" dirty="0" err="1">
                <a:solidFill>
                  <a:schemeClr val="accent2"/>
                </a:solidFill>
              </a:rPr>
              <a:t>Smernice</a:t>
            </a:r>
            <a:r>
              <a:rPr lang="en-US" b="1" dirty="0">
                <a:solidFill>
                  <a:schemeClr val="accent2"/>
                </a:solidFill>
              </a:rPr>
              <a:t> TEI (TEI: Guidelines for Electronic Text Encoding and Interchange)</a:t>
            </a:r>
          </a:p>
        </p:txBody>
      </p:sp>
      <p:sp>
        <p:nvSpPr>
          <p:cNvPr id="3" name="Content Placeholder 2">
            <a:extLst>
              <a:ext uri="{FF2B5EF4-FFF2-40B4-BE49-F238E27FC236}">
                <a16:creationId xmlns:a16="http://schemas.microsoft.com/office/drawing/2014/main" id="{86F6DC1A-96D7-6D4C-8AA5-2A32D43D0B5F}"/>
              </a:ext>
            </a:extLst>
          </p:cNvPr>
          <p:cNvSpPr>
            <a:spLocks noGrp="1"/>
          </p:cNvSpPr>
          <p:nvPr>
            <p:ph idx="1"/>
          </p:nvPr>
        </p:nvSpPr>
        <p:spPr/>
        <p:txBody>
          <a:bodyPr>
            <a:normAutofit fontScale="92500" lnSpcReduction="20000"/>
          </a:bodyPr>
          <a:lstStyle/>
          <a:p>
            <a:r>
              <a:rPr lang="sl-SI" dirty="0"/>
              <a:t>TEI ni standard, temveč smernice, pravila in priporočila TEI skupnosti.</a:t>
            </a:r>
          </a:p>
          <a:p>
            <a:r>
              <a:rPr lang="sl-SI" dirty="0"/>
              <a:t>TEI skupnost izhaja iz stališča, da mora imeti vsak raziskovalec svobodo pri interpretaciji besedila na način kodiranjem elementov, ki se mu zdijo pomembni v besedilu. Široka paleta možnih rešitev za kodiranje je prikazana v smernicah TEI, ki jih je zato treba obravnavati kot referenčni priročnik.</a:t>
            </a:r>
          </a:p>
          <a:p>
            <a:r>
              <a:rPr lang="sl-SI" dirty="0"/>
              <a:t>Obvladovanje celotne sheme kodiranja TEI pomeni strmo krivuljo učenja, vendar le malo projektov zahteva popolno poznavanje TEI:</a:t>
            </a:r>
          </a:p>
          <a:p>
            <a:pPr lvl="1"/>
            <a:r>
              <a:rPr lang="sl-SI" dirty="0"/>
              <a:t>Za veliko večino projektov zadostuje podmnožica celotne sheme kodiranja TEI, ki je objavljena kot TEI Lite in trenutno opisuje 140 elementov.</a:t>
            </a:r>
          </a:p>
          <a:p>
            <a:pPr lvl="1"/>
            <a:r>
              <a:rPr lang="sl-SI" dirty="0"/>
              <a:t>Skupaj 587 elementov (razvrščeni v 127 razredov) in 274 atributov (razvrščenih v 84 razredov), ki so organizirani v 21 modulov, ki združujejo med seboj povezane elemente in atribute.</a:t>
            </a:r>
            <a:endParaRPr lang="en-US" dirty="0"/>
          </a:p>
        </p:txBody>
      </p:sp>
    </p:spTree>
    <p:extLst>
      <p:ext uri="{BB962C8B-B14F-4D97-AF65-F5344CB8AC3E}">
        <p14:creationId xmlns:p14="http://schemas.microsoft.com/office/powerpoint/2010/main" val="3575355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07942-65CB-474D-BF70-C8B788E5FE53}"/>
              </a:ext>
            </a:extLst>
          </p:cNvPr>
          <p:cNvSpPr>
            <a:spLocks noGrp="1"/>
          </p:cNvSpPr>
          <p:nvPr>
            <p:ph type="title"/>
          </p:nvPr>
        </p:nvSpPr>
        <p:spPr/>
        <p:txBody>
          <a:bodyPr>
            <a:normAutofit/>
          </a:bodyPr>
          <a:lstStyle/>
          <a:p>
            <a:r>
              <a:rPr lang="en-US" sz="3600" b="1" dirty="0" err="1"/>
              <a:t>Validacija</a:t>
            </a:r>
            <a:r>
              <a:rPr lang="en-US" sz="3600" b="1" dirty="0"/>
              <a:t> </a:t>
            </a:r>
            <a:r>
              <a:rPr lang="en-US" sz="3600" b="1" dirty="0" err="1"/>
              <a:t>minimalnega</a:t>
            </a:r>
            <a:r>
              <a:rPr lang="en-US" sz="3600" b="1" dirty="0"/>
              <a:t> </a:t>
            </a:r>
            <a:r>
              <a:rPr lang="en-US" sz="3600" b="1" dirty="0" err="1"/>
              <a:t>števila</a:t>
            </a:r>
            <a:r>
              <a:rPr lang="en-US" sz="3600" b="1" dirty="0"/>
              <a:t> </a:t>
            </a:r>
            <a:r>
              <a:rPr lang="en-US" sz="3600" b="1" dirty="0" err="1"/>
              <a:t>elementov</a:t>
            </a:r>
            <a:r>
              <a:rPr lang="en-US" sz="3600" b="1" dirty="0"/>
              <a:t> v </a:t>
            </a:r>
            <a:r>
              <a:rPr lang="en-US" sz="3600" b="1" dirty="0" err="1"/>
              <a:t>vsevključujoči</a:t>
            </a:r>
            <a:r>
              <a:rPr lang="en-US" sz="3600" b="1" dirty="0"/>
              <a:t> TEI </a:t>
            </a:r>
            <a:r>
              <a:rPr lang="en-US" sz="3600" b="1" dirty="0" err="1"/>
              <a:t>shema</a:t>
            </a:r>
            <a:endParaRPr lang="en-US" sz="3600" b="1" dirty="0"/>
          </a:p>
        </p:txBody>
      </p:sp>
      <p:pic>
        <p:nvPicPr>
          <p:cNvPr id="5" name="Content Placeholder 4">
            <a:extLst>
              <a:ext uri="{FF2B5EF4-FFF2-40B4-BE49-F238E27FC236}">
                <a16:creationId xmlns:a16="http://schemas.microsoft.com/office/drawing/2014/main" id="{20E5B5B9-6BEC-B245-AB07-17F765AD2E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663" y="2013736"/>
            <a:ext cx="11884779" cy="3945276"/>
          </a:xfrm>
        </p:spPr>
      </p:pic>
    </p:spTree>
    <p:extLst>
      <p:ext uri="{BB962C8B-B14F-4D97-AF65-F5344CB8AC3E}">
        <p14:creationId xmlns:p14="http://schemas.microsoft.com/office/powerpoint/2010/main" val="1544629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43C04D2-698F-0E48-B676-47CD892503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047" y="95050"/>
            <a:ext cx="10999649" cy="6377669"/>
          </a:xfrm>
        </p:spPr>
      </p:pic>
    </p:spTree>
    <p:extLst>
      <p:ext uri="{BB962C8B-B14F-4D97-AF65-F5344CB8AC3E}">
        <p14:creationId xmlns:p14="http://schemas.microsoft.com/office/powerpoint/2010/main" val="2588502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F8DBC-8BD6-9E49-9262-031BFE1A1CC4}"/>
              </a:ext>
            </a:extLst>
          </p:cNvPr>
          <p:cNvSpPr>
            <a:spLocks noGrp="1"/>
          </p:cNvSpPr>
          <p:nvPr>
            <p:ph type="title"/>
          </p:nvPr>
        </p:nvSpPr>
        <p:spPr/>
        <p:txBody>
          <a:bodyPr/>
          <a:lstStyle/>
          <a:p>
            <a:r>
              <a:rPr lang="en-US" b="1" dirty="0">
                <a:solidFill>
                  <a:schemeClr val="accent2"/>
                </a:solidFill>
              </a:rPr>
              <a:t>Moduli TEI</a:t>
            </a:r>
          </a:p>
        </p:txBody>
      </p:sp>
      <p:sp>
        <p:nvSpPr>
          <p:cNvPr id="3" name="Content Placeholder 2">
            <a:extLst>
              <a:ext uri="{FF2B5EF4-FFF2-40B4-BE49-F238E27FC236}">
                <a16:creationId xmlns:a16="http://schemas.microsoft.com/office/drawing/2014/main" id="{2323C3B8-20E1-EB44-AB6C-D1DCFC7FAC3C}"/>
              </a:ext>
            </a:extLst>
          </p:cNvPr>
          <p:cNvSpPr>
            <a:spLocks noGrp="1"/>
          </p:cNvSpPr>
          <p:nvPr>
            <p:ph idx="1"/>
          </p:nvPr>
        </p:nvSpPr>
        <p:spPr/>
        <p:txBody>
          <a:bodyPr>
            <a:normAutofit fontScale="70000" lnSpcReduction="20000"/>
          </a:bodyPr>
          <a:lstStyle/>
          <a:p>
            <a:r>
              <a:rPr lang="sl-SI" b="1" dirty="0"/>
              <a:t>Infrastruktura TEI (tei):</a:t>
            </a:r>
            <a:r>
              <a:rPr lang="sl-SI" dirty="0"/>
              <a:t> Definicija skupnih podatkovnih tipov in modularnih struktur razredov, ki se uporabljajo za definiranje elementov in atributov v drugih modulih.</a:t>
            </a:r>
          </a:p>
          <a:p>
            <a:r>
              <a:rPr lang="sl-SI" b="1" dirty="0"/>
              <a:t>Glava TEI (header):</a:t>
            </a:r>
            <a:r>
              <a:rPr lang="sl-SI" dirty="0"/>
              <a:t> Opredelitev elementov, ki sestavljajo glavo dokumentov TEI. Njegovi glavni deli zagotavljajo elemente za kodiranje podrobnih metapodatkov o bibliografskih vidikih elektronskih besedil, njihovem odnosu z izvornim gradivom, iz katerega so morda izpeljana, nebibliografskih podrobnostih in popolni zgodovini revidiranja dokumentov.</a:t>
            </a:r>
          </a:p>
          <a:p>
            <a:r>
              <a:rPr lang="sl-SI" b="1" dirty="0"/>
              <a:t>Elementi, ki so na voljo v vseh dokumentih TEI (core):</a:t>
            </a:r>
            <a:r>
              <a:rPr lang="sl-SI" dirty="0"/>
              <a:t> Opredelitev elementov in atributov, ki se lahko pojavijo v katerem koli besedilu TEI, ne glede na zvrst besedila. Ti elementi zajemajo besedilne pojave, kot so odstavki, poudarjanje in citati, uredniške spremembe (označevanje napak, ureditve, dodatki), podatkovne strukture (imena, naslovi, datumi, številke, okrajšave), mehanizmi navzkrižnega sklicevanja, seznami, opombe, grafični elementi, bibliografske reference in odlomki verzov ali dram.</a:t>
            </a:r>
          </a:p>
          <a:p>
            <a:r>
              <a:rPr lang="sl-SI" b="1" dirty="0"/>
              <a:t>Privzeta struktura besedila (textstructure):</a:t>
            </a:r>
            <a:r>
              <a:rPr lang="sl-SI" dirty="0"/>
              <a:t> Opredelitev elementov in atributov, ki opisujejo strukturo besedil TEI, kot so sprednja stran in naslovne strani, telo besedila in hrbtna stran. Ti lahko vsebujejo nadaljnje delitve, po možnosti uvedene z naslovi, pozdravi, začetnimi formulami in/ali zaključene z zaključnimi formulami, zaključnimi pozdravi, končnim gradivom in prispevki.</a:t>
            </a:r>
            <a:endParaRPr lang="en-US" dirty="0"/>
          </a:p>
        </p:txBody>
      </p:sp>
    </p:spTree>
    <p:extLst>
      <p:ext uri="{BB962C8B-B14F-4D97-AF65-F5344CB8AC3E}">
        <p14:creationId xmlns:p14="http://schemas.microsoft.com/office/powerpoint/2010/main" val="2565655908"/>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3747</TotalTime>
  <Words>2388</Words>
  <Application>Microsoft Office PowerPoint</Application>
  <PresentationFormat>Širokozaslonsko</PresentationFormat>
  <Paragraphs>170</Paragraphs>
  <Slides>33</Slides>
  <Notes>0</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33</vt:i4>
      </vt:variant>
    </vt:vector>
  </HeadingPairs>
  <TitlesOfParts>
    <vt:vector size="37" baseType="lpstr">
      <vt:lpstr>Arial</vt:lpstr>
      <vt:lpstr>Calibri</vt:lpstr>
      <vt:lpstr>Calibri Light</vt:lpstr>
      <vt:lpstr>Officeova tema</vt:lpstr>
      <vt:lpstr>PowerPointova predstavitev</vt:lpstr>
      <vt:lpstr>Zgodovina</vt:lpstr>
      <vt:lpstr>Vse na spletni strani:  https://tei-c.org/</vt:lpstr>
      <vt:lpstr>Kaj je Text Encoding Initiative (TEI)?</vt:lpstr>
      <vt:lpstr>PowerPointova predstavitev</vt:lpstr>
      <vt:lpstr>Smernice TEI (TEI: Guidelines for Electronic Text Encoding and Interchange)</vt:lpstr>
      <vt:lpstr>Validacija minimalnega števila elementov v vsevključujoči TEI shema</vt:lpstr>
      <vt:lpstr>PowerPointova predstavitev</vt:lpstr>
      <vt:lpstr>Moduli TEI</vt:lpstr>
      <vt:lpstr>PowerPointova predstavitev</vt:lpstr>
      <vt:lpstr>PowerPointova predstavitev</vt:lpstr>
      <vt:lpstr>Smernice, ne navodila</vt:lpstr>
      <vt:lpstr>Prilagajanje sheme potrebam projektov</vt:lpstr>
      <vt:lpstr>PowerPointova predstavitev</vt:lpstr>
      <vt:lpstr>PowerPointova predstavitev</vt:lpstr>
      <vt:lpstr>Orodje za izdelavo shem in dokumentacije: Roma</vt:lpstr>
      <vt:lpstr>TEI Lite kot izhodiščna shema, najdem in izberem element persName</vt:lpstr>
      <vt:lpstr>elementu persName dodam atribut @sameAs, ki ni vključen v TEI Lite</vt:lpstr>
      <vt:lpstr>Orodje za pretvorbo v in iz TEI: TEIGarage</vt:lpstr>
      <vt:lpstr>PowerPointova predstavitev</vt:lpstr>
      <vt:lpstr>XSL Stylesheets za pretvorbo dokumentov TEI v različne formate</vt:lpstr>
      <vt:lpstr>SIstory TEI profil za pretvorbe TEI v HTML5. Konfiguracije: generirani razdelki &lt;divGen&gt;, parametri pretvorb, dodatne pretvorbe XSLT </vt:lpstr>
      <vt:lpstr>Priporočljive XML tehnologije za napredne uporabnike TEI</vt:lpstr>
      <vt:lpstr>Oxygen: urejevalnik XML</vt:lpstr>
      <vt:lpstr>Primer: XSLT pretvorba DOCX v TEI XML</vt:lpstr>
      <vt:lpstr>PowerPointova predstavitev</vt:lpstr>
      <vt:lpstr>Primer: XSLT pretvorba TEI XML v XHTML</vt:lpstr>
      <vt:lpstr>PowerPointova predstavitev</vt:lpstr>
      <vt:lpstr>Primer: urejanje XSLT</vt:lpstr>
      <vt:lpstr>Primer: Urejanje TEI XML</vt:lpstr>
      <vt:lpstr>Primer: urejanje s pomočjo vključene sheme</vt:lpstr>
      <vt:lpstr>Primer: dodatne možnost urejanja TEI: pogled Author, TEI sheme </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Tomas Bercic</dc:creator>
  <cp:lastModifiedBy>Zala</cp:lastModifiedBy>
  <cp:revision>107</cp:revision>
  <dcterms:created xsi:type="dcterms:W3CDTF">2023-09-11T08:00:44Z</dcterms:created>
  <dcterms:modified xsi:type="dcterms:W3CDTF">2025-01-23T11:59:26Z</dcterms:modified>
</cp:coreProperties>
</file>