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63"/>
  </p:notesMasterIdLst>
  <p:sldIdLst>
    <p:sldId id="286" r:id="rId3"/>
    <p:sldId id="294" r:id="rId4"/>
    <p:sldId id="257" r:id="rId5"/>
    <p:sldId id="288" r:id="rId6"/>
    <p:sldId id="318" r:id="rId7"/>
    <p:sldId id="258" r:id="rId8"/>
    <p:sldId id="260" r:id="rId9"/>
    <p:sldId id="287" r:id="rId10"/>
    <p:sldId id="319" r:id="rId11"/>
    <p:sldId id="293" r:id="rId12"/>
    <p:sldId id="289" r:id="rId13"/>
    <p:sldId id="290" r:id="rId14"/>
    <p:sldId id="292" r:id="rId15"/>
    <p:sldId id="295" r:id="rId16"/>
    <p:sldId id="262" r:id="rId17"/>
    <p:sldId id="297" r:id="rId18"/>
    <p:sldId id="263" r:id="rId19"/>
    <p:sldId id="299" r:id="rId20"/>
    <p:sldId id="326" r:id="rId21"/>
    <p:sldId id="264" r:id="rId22"/>
    <p:sldId id="265" r:id="rId23"/>
    <p:sldId id="266" r:id="rId24"/>
    <p:sldId id="267" r:id="rId25"/>
    <p:sldId id="268" r:id="rId26"/>
    <p:sldId id="269" r:id="rId27"/>
    <p:sldId id="300" r:id="rId28"/>
    <p:sldId id="321" r:id="rId29"/>
    <p:sldId id="329" r:id="rId30"/>
    <p:sldId id="320" r:id="rId31"/>
    <p:sldId id="322" r:id="rId32"/>
    <p:sldId id="270" r:id="rId33"/>
    <p:sldId id="271" r:id="rId34"/>
    <p:sldId id="272" r:id="rId35"/>
    <p:sldId id="273" r:id="rId36"/>
    <p:sldId id="274" r:id="rId37"/>
    <p:sldId id="275" r:id="rId38"/>
    <p:sldId id="276" r:id="rId39"/>
    <p:sldId id="308" r:id="rId40"/>
    <p:sldId id="323" r:id="rId41"/>
    <p:sldId id="325" r:id="rId42"/>
    <p:sldId id="324" r:id="rId43"/>
    <p:sldId id="311" r:id="rId44"/>
    <p:sldId id="310" r:id="rId45"/>
    <p:sldId id="309" r:id="rId46"/>
    <p:sldId id="312" r:id="rId47"/>
    <p:sldId id="316" r:id="rId48"/>
    <p:sldId id="259" r:id="rId49"/>
    <p:sldId id="304" r:id="rId50"/>
    <p:sldId id="261" r:id="rId51"/>
    <p:sldId id="305" r:id="rId52"/>
    <p:sldId id="306" r:id="rId53"/>
    <p:sldId id="277" r:id="rId54"/>
    <p:sldId id="280" r:id="rId55"/>
    <p:sldId id="283" r:id="rId56"/>
    <p:sldId id="281" r:id="rId57"/>
    <p:sldId id="317" r:id="rId58"/>
    <p:sldId id="314" r:id="rId59"/>
    <p:sldId id="327" r:id="rId60"/>
    <p:sldId id="328" r:id="rId61"/>
    <p:sldId id="285" r:id="rId62"/>
  </p:sldIdLst>
  <p:sldSz cx="12192000" cy="6858000"/>
  <p:notesSz cx="6735763" cy="9866313"/>
  <p:embeddedFontLst>
    <p:embeddedFont>
      <p:font typeface="Calibri" panose="020F0502020204030204" pitchFamily="34" charset="0"/>
      <p:regular r:id="rId64"/>
      <p:bold r:id="rId65"/>
      <p:italic r:id="rId66"/>
      <p:boldItalic r:id="rId67"/>
    </p:embeddedFont>
    <p:embeddedFont>
      <p:font typeface="Calibri Light" panose="020F0302020204030204" pitchFamily="34" charset="0"/>
      <p:regular r:id="rId68"/>
      <p:italic r:id="rId69"/>
    </p:embeddedFont>
    <p:embeddedFont>
      <p:font typeface="Roboto" panose="02000000000000000000" pitchFamily="2"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6" roundtripDataSignature="AMtx7mgegxyVNVxTgNkVdcJWdMGRUCat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979" autoAdjust="0"/>
  </p:normalViewPr>
  <p:slideViewPr>
    <p:cSldViewPr snapToGrid="0">
      <p:cViewPr varScale="1">
        <p:scale>
          <a:sx n="113" d="100"/>
          <a:sy n="113" d="100"/>
        </p:scale>
        <p:origin x="20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customschemas.google.com/relationships/presentationmetadata" Target="metadata"/><Relationship Id="rId7" Type="http://schemas.openxmlformats.org/officeDocument/2006/relationships/slide" Target="slides/slide5.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2BBD8F-C006-468B-9413-D443C20D184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sl-SI"/>
        </a:p>
      </dgm:t>
    </dgm:pt>
    <dgm:pt modelId="{249444AC-6F25-4CD9-B07E-5F97B8093EF8}">
      <dgm:prSet custT="1"/>
      <dgm:spPr/>
      <dgm:t>
        <a:bodyPr/>
        <a:lstStyle/>
        <a:p>
          <a:r>
            <a:rPr lang="sl-SI" sz="1000" dirty="0"/>
            <a:t>ISKANJE</a:t>
          </a:r>
          <a:r>
            <a:rPr lang="sl-SI" sz="700" dirty="0"/>
            <a:t> </a:t>
          </a:r>
          <a:r>
            <a:rPr lang="sl-SI" sz="1000" dirty="0"/>
            <a:t>PODATKOV</a:t>
          </a:r>
        </a:p>
      </dgm:t>
    </dgm:pt>
    <dgm:pt modelId="{465F6DA5-94BE-47CB-BAB2-8D811AA4EDF5}" type="parTrans" cxnId="{93649AB3-89E2-4A2A-9463-144D9F9716F9}">
      <dgm:prSet/>
      <dgm:spPr/>
      <dgm:t>
        <a:bodyPr/>
        <a:lstStyle/>
        <a:p>
          <a:endParaRPr lang="sl-SI"/>
        </a:p>
      </dgm:t>
    </dgm:pt>
    <dgm:pt modelId="{30675274-D5DB-4EBC-BFF0-BF455F3BE036}" type="sibTrans" cxnId="{93649AB3-89E2-4A2A-9463-144D9F9716F9}">
      <dgm:prSet/>
      <dgm:spPr/>
      <dgm:t>
        <a:bodyPr/>
        <a:lstStyle/>
        <a:p>
          <a:endParaRPr lang="sl-SI"/>
        </a:p>
      </dgm:t>
    </dgm:pt>
    <dgm:pt modelId="{39F6F4D3-5E29-4E95-9C52-87255C8898F1}">
      <dgm:prSet custT="1"/>
      <dgm:spPr/>
      <dgm:t>
        <a:bodyPr/>
        <a:lstStyle/>
        <a:p>
          <a:r>
            <a:rPr lang="sl-SI" sz="1000" dirty="0"/>
            <a:t>ZBIRANJE in USTVARJANJE PODATKOV</a:t>
          </a:r>
        </a:p>
      </dgm:t>
    </dgm:pt>
    <dgm:pt modelId="{73B3C9C9-F798-45A4-AB1A-3C0739D875BA}" type="parTrans" cxnId="{9E8D6B03-B553-432C-9BB4-2C664E26DBAB}">
      <dgm:prSet/>
      <dgm:spPr/>
      <dgm:t>
        <a:bodyPr/>
        <a:lstStyle/>
        <a:p>
          <a:endParaRPr lang="sl-SI"/>
        </a:p>
      </dgm:t>
    </dgm:pt>
    <dgm:pt modelId="{191C371C-98F5-4E9E-8A0A-360B5D2A203A}" type="sibTrans" cxnId="{9E8D6B03-B553-432C-9BB4-2C664E26DBAB}">
      <dgm:prSet/>
      <dgm:spPr/>
      <dgm:t>
        <a:bodyPr/>
        <a:lstStyle/>
        <a:p>
          <a:endParaRPr lang="sl-SI"/>
        </a:p>
      </dgm:t>
    </dgm:pt>
    <dgm:pt modelId="{08524280-5E68-485A-9A0D-81B3646ED9FD}">
      <dgm:prSet custT="1"/>
      <dgm:spPr/>
      <dgm:t>
        <a:bodyPr/>
        <a:lstStyle/>
        <a:p>
          <a:r>
            <a:rPr lang="sl-SI" sz="900" dirty="0"/>
            <a:t>ORGANIZIRANJE DOKUMENTIRANJE</a:t>
          </a:r>
        </a:p>
      </dgm:t>
    </dgm:pt>
    <dgm:pt modelId="{C57CD27C-8DD4-4E22-8B8E-8C05D6785904}" type="parTrans" cxnId="{EE77E6E3-5622-4935-BA26-A1048F4E1A74}">
      <dgm:prSet/>
      <dgm:spPr/>
      <dgm:t>
        <a:bodyPr/>
        <a:lstStyle/>
        <a:p>
          <a:endParaRPr lang="sl-SI"/>
        </a:p>
      </dgm:t>
    </dgm:pt>
    <dgm:pt modelId="{D42622A0-B754-4A3B-9F4E-69D45CDDFC37}" type="sibTrans" cxnId="{EE77E6E3-5622-4935-BA26-A1048F4E1A74}">
      <dgm:prSet/>
      <dgm:spPr/>
      <dgm:t>
        <a:bodyPr/>
        <a:lstStyle/>
        <a:p>
          <a:endParaRPr lang="sl-SI"/>
        </a:p>
      </dgm:t>
    </dgm:pt>
    <dgm:pt modelId="{531F5AD1-267A-4D35-8788-C3BA39D04589}">
      <dgm:prSet custT="1"/>
      <dgm:spPr/>
      <dgm:t>
        <a:bodyPr/>
        <a:lstStyle/>
        <a:p>
          <a:r>
            <a:rPr lang="sl-SI" sz="1000" dirty="0"/>
            <a:t>OBDELAVA PODATKOV</a:t>
          </a:r>
        </a:p>
      </dgm:t>
    </dgm:pt>
    <dgm:pt modelId="{A80670AB-E0D6-4FD7-9405-9C5393380223}" type="parTrans" cxnId="{0708FDE5-6B46-4ED3-9645-566919BC666B}">
      <dgm:prSet/>
      <dgm:spPr/>
      <dgm:t>
        <a:bodyPr/>
        <a:lstStyle/>
        <a:p>
          <a:endParaRPr lang="sl-SI"/>
        </a:p>
      </dgm:t>
    </dgm:pt>
    <dgm:pt modelId="{945080F4-8E3A-475F-986F-E7B71CB322A5}" type="sibTrans" cxnId="{0708FDE5-6B46-4ED3-9645-566919BC666B}">
      <dgm:prSet/>
      <dgm:spPr/>
      <dgm:t>
        <a:bodyPr/>
        <a:lstStyle/>
        <a:p>
          <a:endParaRPr lang="sl-SI"/>
        </a:p>
      </dgm:t>
    </dgm:pt>
    <dgm:pt modelId="{50C541C5-F7DD-4B80-B8E1-1446AAF732F0}">
      <dgm:prSet custT="1"/>
      <dgm:spPr/>
      <dgm:t>
        <a:bodyPr/>
        <a:lstStyle/>
        <a:p>
          <a:r>
            <a:rPr lang="sl-SI" sz="1000" dirty="0"/>
            <a:t>HRAMBA PODATKOV</a:t>
          </a:r>
        </a:p>
      </dgm:t>
    </dgm:pt>
    <dgm:pt modelId="{D8333391-618D-4C47-B438-E495498E1103}" type="parTrans" cxnId="{C1388DCA-18A5-4AB8-81F8-6994F51B4322}">
      <dgm:prSet/>
      <dgm:spPr/>
      <dgm:t>
        <a:bodyPr/>
        <a:lstStyle/>
        <a:p>
          <a:endParaRPr lang="sl-SI"/>
        </a:p>
      </dgm:t>
    </dgm:pt>
    <dgm:pt modelId="{7017B0AD-9CD2-4256-99E3-F07BFE1A57EC}" type="sibTrans" cxnId="{C1388DCA-18A5-4AB8-81F8-6994F51B4322}">
      <dgm:prSet/>
      <dgm:spPr/>
      <dgm:t>
        <a:bodyPr/>
        <a:lstStyle/>
        <a:p>
          <a:endParaRPr lang="sl-SI"/>
        </a:p>
      </dgm:t>
    </dgm:pt>
    <dgm:pt modelId="{E4036A2F-2956-43EA-A4D7-C04396D2152D}">
      <dgm:prSet custT="1"/>
      <dgm:spPr/>
      <dgm:t>
        <a:bodyPr/>
        <a:lstStyle/>
        <a:p>
          <a:r>
            <a:rPr lang="sl-SI" sz="1000" dirty="0"/>
            <a:t>ZAŠČITA PODATKOV</a:t>
          </a:r>
        </a:p>
      </dgm:t>
    </dgm:pt>
    <dgm:pt modelId="{2935AF67-DEAF-46F1-A24B-5A5FE8D1DA32}" type="parTrans" cxnId="{7344EDEB-DCB2-43D6-8D2B-65321DC3B7C9}">
      <dgm:prSet/>
      <dgm:spPr/>
      <dgm:t>
        <a:bodyPr/>
        <a:lstStyle/>
        <a:p>
          <a:endParaRPr lang="sl-SI"/>
        </a:p>
      </dgm:t>
    </dgm:pt>
    <dgm:pt modelId="{22D899DE-41FF-423C-9557-38132DA459C8}" type="sibTrans" cxnId="{7344EDEB-DCB2-43D6-8D2B-65321DC3B7C9}">
      <dgm:prSet/>
      <dgm:spPr/>
      <dgm:t>
        <a:bodyPr/>
        <a:lstStyle/>
        <a:p>
          <a:endParaRPr lang="sl-SI"/>
        </a:p>
      </dgm:t>
    </dgm:pt>
    <dgm:pt modelId="{EC0A7061-FD67-49CE-A552-11EDA03D400E}">
      <dgm:prSet custT="1"/>
      <dgm:spPr/>
      <dgm:t>
        <a:bodyPr/>
        <a:lstStyle/>
        <a:p>
          <a:r>
            <a:rPr lang="sl-SI" sz="1000" dirty="0"/>
            <a:t>OBJAVA PODATKOV</a:t>
          </a:r>
        </a:p>
      </dgm:t>
    </dgm:pt>
    <dgm:pt modelId="{8C6D5D36-0ED7-4026-8B47-EF40D7651B2C}" type="parTrans" cxnId="{FBAE5854-58B0-4EDA-87A2-1DCE4F0EC359}">
      <dgm:prSet/>
      <dgm:spPr/>
      <dgm:t>
        <a:bodyPr/>
        <a:lstStyle/>
        <a:p>
          <a:endParaRPr lang="sl-SI"/>
        </a:p>
      </dgm:t>
    </dgm:pt>
    <dgm:pt modelId="{20BED4F6-187A-4C1E-8E5C-66C87AF0276F}" type="sibTrans" cxnId="{FBAE5854-58B0-4EDA-87A2-1DCE4F0EC359}">
      <dgm:prSet/>
      <dgm:spPr/>
      <dgm:t>
        <a:bodyPr/>
        <a:lstStyle/>
        <a:p>
          <a:endParaRPr lang="sl-SI"/>
        </a:p>
      </dgm:t>
    </dgm:pt>
    <dgm:pt modelId="{CD9DDB82-93C2-4C11-9736-41F48CC4C6B1}" type="pres">
      <dgm:prSet presAssocID="{7F2BBD8F-C006-468B-9413-D443C20D184A}" presName="cycle" presStyleCnt="0">
        <dgm:presLayoutVars>
          <dgm:dir/>
          <dgm:resizeHandles val="exact"/>
        </dgm:presLayoutVars>
      </dgm:prSet>
      <dgm:spPr/>
    </dgm:pt>
    <dgm:pt modelId="{957D6107-F9BF-4D0D-8356-FF62C46BF372}" type="pres">
      <dgm:prSet presAssocID="{249444AC-6F25-4CD9-B07E-5F97B8093EF8}" presName="node" presStyleLbl="node1" presStyleIdx="0" presStyleCnt="7">
        <dgm:presLayoutVars>
          <dgm:bulletEnabled val="1"/>
        </dgm:presLayoutVars>
      </dgm:prSet>
      <dgm:spPr/>
    </dgm:pt>
    <dgm:pt modelId="{29534031-1319-465E-B799-DC2443AB7D42}" type="pres">
      <dgm:prSet presAssocID="{30675274-D5DB-4EBC-BFF0-BF455F3BE036}" presName="sibTrans" presStyleLbl="sibTrans2D1" presStyleIdx="0" presStyleCnt="7"/>
      <dgm:spPr/>
    </dgm:pt>
    <dgm:pt modelId="{F6CAD1FC-3B74-4F51-AC0D-A3BE3071CEE9}" type="pres">
      <dgm:prSet presAssocID="{30675274-D5DB-4EBC-BFF0-BF455F3BE036}" presName="connectorText" presStyleLbl="sibTrans2D1" presStyleIdx="0" presStyleCnt="7"/>
      <dgm:spPr/>
    </dgm:pt>
    <dgm:pt modelId="{E9D5D895-06C8-4915-9AC8-E0287274942E}" type="pres">
      <dgm:prSet presAssocID="{39F6F4D3-5E29-4E95-9C52-87255C8898F1}" presName="node" presStyleLbl="node1" presStyleIdx="1" presStyleCnt="7">
        <dgm:presLayoutVars>
          <dgm:bulletEnabled val="1"/>
        </dgm:presLayoutVars>
      </dgm:prSet>
      <dgm:spPr/>
    </dgm:pt>
    <dgm:pt modelId="{2529DAA4-5255-487D-B897-425B8DD5E2A8}" type="pres">
      <dgm:prSet presAssocID="{191C371C-98F5-4E9E-8A0A-360B5D2A203A}" presName="sibTrans" presStyleLbl="sibTrans2D1" presStyleIdx="1" presStyleCnt="7"/>
      <dgm:spPr/>
    </dgm:pt>
    <dgm:pt modelId="{500A1EB9-F9BB-4836-8F1F-05E175564DBB}" type="pres">
      <dgm:prSet presAssocID="{191C371C-98F5-4E9E-8A0A-360B5D2A203A}" presName="connectorText" presStyleLbl="sibTrans2D1" presStyleIdx="1" presStyleCnt="7"/>
      <dgm:spPr/>
    </dgm:pt>
    <dgm:pt modelId="{7743A9A8-3D39-48B0-AC98-4C8D3F31C093}" type="pres">
      <dgm:prSet presAssocID="{08524280-5E68-485A-9A0D-81B3646ED9FD}" presName="node" presStyleLbl="node1" presStyleIdx="2" presStyleCnt="7">
        <dgm:presLayoutVars>
          <dgm:bulletEnabled val="1"/>
        </dgm:presLayoutVars>
      </dgm:prSet>
      <dgm:spPr/>
    </dgm:pt>
    <dgm:pt modelId="{074B4551-8088-4D7A-8AA9-0D1CB8DB3E5D}" type="pres">
      <dgm:prSet presAssocID="{D42622A0-B754-4A3B-9F4E-69D45CDDFC37}" presName="sibTrans" presStyleLbl="sibTrans2D1" presStyleIdx="2" presStyleCnt="7"/>
      <dgm:spPr/>
    </dgm:pt>
    <dgm:pt modelId="{3555CBCC-DE06-4D1D-8337-4E0D05EDDAC7}" type="pres">
      <dgm:prSet presAssocID="{D42622A0-B754-4A3B-9F4E-69D45CDDFC37}" presName="connectorText" presStyleLbl="sibTrans2D1" presStyleIdx="2" presStyleCnt="7"/>
      <dgm:spPr/>
    </dgm:pt>
    <dgm:pt modelId="{2E40E974-979D-4549-B419-E2207A4EF749}" type="pres">
      <dgm:prSet presAssocID="{531F5AD1-267A-4D35-8788-C3BA39D04589}" presName="node" presStyleLbl="node1" presStyleIdx="3" presStyleCnt="7">
        <dgm:presLayoutVars>
          <dgm:bulletEnabled val="1"/>
        </dgm:presLayoutVars>
      </dgm:prSet>
      <dgm:spPr/>
    </dgm:pt>
    <dgm:pt modelId="{07D96A21-07AC-4AE8-8F7D-2C16819D5491}" type="pres">
      <dgm:prSet presAssocID="{945080F4-8E3A-475F-986F-E7B71CB322A5}" presName="sibTrans" presStyleLbl="sibTrans2D1" presStyleIdx="3" presStyleCnt="7"/>
      <dgm:spPr/>
    </dgm:pt>
    <dgm:pt modelId="{4C36A3D9-5E51-4D04-93CC-BF5D6E21E9DA}" type="pres">
      <dgm:prSet presAssocID="{945080F4-8E3A-475F-986F-E7B71CB322A5}" presName="connectorText" presStyleLbl="sibTrans2D1" presStyleIdx="3" presStyleCnt="7"/>
      <dgm:spPr/>
    </dgm:pt>
    <dgm:pt modelId="{7A920DCB-C80E-4AB4-8986-764862B9E5CD}" type="pres">
      <dgm:prSet presAssocID="{50C541C5-F7DD-4B80-B8E1-1446AAF732F0}" presName="node" presStyleLbl="node1" presStyleIdx="4" presStyleCnt="7">
        <dgm:presLayoutVars>
          <dgm:bulletEnabled val="1"/>
        </dgm:presLayoutVars>
      </dgm:prSet>
      <dgm:spPr/>
    </dgm:pt>
    <dgm:pt modelId="{9A2D710A-93FD-400C-B466-D79E78606A21}" type="pres">
      <dgm:prSet presAssocID="{7017B0AD-9CD2-4256-99E3-F07BFE1A57EC}" presName="sibTrans" presStyleLbl="sibTrans2D1" presStyleIdx="4" presStyleCnt="7"/>
      <dgm:spPr/>
    </dgm:pt>
    <dgm:pt modelId="{B5BE8DEC-BF30-4E51-9959-A1FC4802AD96}" type="pres">
      <dgm:prSet presAssocID="{7017B0AD-9CD2-4256-99E3-F07BFE1A57EC}" presName="connectorText" presStyleLbl="sibTrans2D1" presStyleIdx="4" presStyleCnt="7"/>
      <dgm:spPr/>
    </dgm:pt>
    <dgm:pt modelId="{3DDE9964-0C23-4E0D-8286-8FDAC0C6A48B}" type="pres">
      <dgm:prSet presAssocID="{E4036A2F-2956-43EA-A4D7-C04396D2152D}" presName="node" presStyleLbl="node1" presStyleIdx="5" presStyleCnt="7">
        <dgm:presLayoutVars>
          <dgm:bulletEnabled val="1"/>
        </dgm:presLayoutVars>
      </dgm:prSet>
      <dgm:spPr/>
    </dgm:pt>
    <dgm:pt modelId="{F7BAABD5-0E6E-49ED-99C1-24F8E23F67BE}" type="pres">
      <dgm:prSet presAssocID="{22D899DE-41FF-423C-9557-38132DA459C8}" presName="sibTrans" presStyleLbl="sibTrans2D1" presStyleIdx="5" presStyleCnt="7"/>
      <dgm:spPr/>
    </dgm:pt>
    <dgm:pt modelId="{C27C6BD1-CF74-478E-8113-B7CD1A68F612}" type="pres">
      <dgm:prSet presAssocID="{22D899DE-41FF-423C-9557-38132DA459C8}" presName="connectorText" presStyleLbl="sibTrans2D1" presStyleIdx="5" presStyleCnt="7"/>
      <dgm:spPr/>
    </dgm:pt>
    <dgm:pt modelId="{D3A119A9-2B66-46A7-A0EE-2B11C476634B}" type="pres">
      <dgm:prSet presAssocID="{EC0A7061-FD67-49CE-A552-11EDA03D400E}" presName="node" presStyleLbl="node1" presStyleIdx="6" presStyleCnt="7">
        <dgm:presLayoutVars>
          <dgm:bulletEnabled val="1"/>
        </dgm:presLayoutVars>
      </dgm:prSet>
      <dgm:spPr/>
    </dgm:pt>
    <dgm:pt modelId="{D67DBF48-4547-4251-9D14-FE81C3A8FABB}" type="pres">
      <dgm:prSet presAssocID="{20BED4F6-187A-4C1E-8E5C-66C87AF0276F}" presName="sibTrans" presStyleLbl="sibTrans2D1" presStyleIdx="6" presStyleCnt="7"/>
      <dgm:spPr/>
    </dgm:pt>
    <dgm:pt modelId="{F4047DD0-E08A-415A-AE76-F73F52849B82}" type="pres">
      <dgm:prSet presAssocID="{20BED4F6-187A-4C1E-8E5C-66C87AF0276F}" presName="connectorText" presStyleLbl="sibTrans2D1" presStyleIdx="6" presStyleCnt="7"/>
      <dgm:spPr/>
    </dgm:pt>
  </dgm:ptLst>
  <dgm:cxnLst>
    <dgm:cxn modelId="{9E8D6B03-B553-432C-9BB4-2C664E26DBAB}" srcId="{7F2BBD8F-C006-468B-9413-D443C20D184A}" destId="{39F6F4D3-5E29-4E95-9C52-87255C8898F1}" srcOrd="1" destOrd="0" parTransId="{73B3C9C9-F798-45A4-AB1A-3C0739D875BA}" sibTransId="{191C371C-98F5-4E9E-8A0A-360B5D2A203A}"/>
    <dgm:cxn modelId="{AE21830C-37B9-4FF9-B8A6-9009936BB1F3}" type="presOf" srcId="{7F2BBD8F-C006-468B-9413-D443C20D184A}" destId="{CD9DDB82-93C2-4C11-9736-41F48CC4C6B1}" srcOrd="0" destOrd="0" presId="urn:microsoft.com/office/officeart/2005/8/layout/cycle2"/>
    <dgm:cxn modelId="{C47A2015-8F62-4743-A9F6-66786A18463E}" type="presOf" srcId="{30675274-D5DB-4EBC-BFF0-BF455F3BE036}" destId="{F6CAD1FC-3B74-4F51-AC0D-A3BE3071CEE9}" srcOrd="1" destOrd="0" presId="urn:microsoft.com/office/officeart/2005/8/layout/cycle2"/>
    <dgm:cxn modelId="{6535F520-74B7-42C7-9817-53E17BF911DD}" type="presOf" srcId="{20BED4F6-187A-4C1E-8E5C-66C87AF0276F}" destId="{F4047DD0-E08A-415A-AE76-F73F52849B82}" srcOrd="1" destOrd="0" presId="urn:microsoft.com/office/officeart/2005/8/layout/cycle2"/>
    <dgm:cxn modelId="{29778529-290D-47AA-B412-67CD32908A7C}" type="presOf" srcId="{191C371C-98F5-4E9E-8A0A-360B5D2A203A}" destId="{2529DAA4-5255-487D-B897-425B8DD5E2A8}" srcOrd="0" destOrd="0" presId="urn:microsoft.com/office/officeart/2005/8/layout/cycle2"/>
    <dgm:cxn modelId="{A176A647-9493-4DDE-B88A-AEC8A6C3DDC4}" type="presOf" srcId="{7017B0AD-9CD2-4256-99E3-F07BFE1A57EC}" destId="{9A2D710A-93FD-400C-B466-D79E78606A21}" srcOrd="0" destOrd="0" presId="urn:microsoft.com/office/officeart/2005/8/layout/cycle2"/>
    <dgm:cxn modelId="{D275AE6B-B563-42D8-BD36-E3925439C7CD}" type="presOf" srcId="{39F6F4D3-5E29-4E95-9C52-87255C8898F1}" destId="{E9D5D895-06C8-4915-9AC8-E0287274942E}" srcOrd="0" destOrd="0" presId="urn:microsoft.com/office/officeart/2005/8/layout/cycle2"/>
    <dgm:cxn modelId="{4F849D6E-DD48-44D9-9704-7CE97F3F9E0F}" type="presOf" srcId="{191C371C-98F5-4E9E-8A0A-360B5D2A203A}" destId="{500A1EB9-F9BB-4836-8F1F-05E175564DBB}" srcOrd="1" destOrd="0" presId="urn:microsoft.com/office/officeart/2005/8/layout/cycle2"/>
    <dgm:cxn modelId="{FBAE5854-58B0-4EDA-87A2-1DCE4F0EC359}" srcId="{7F2BBD8F-C006-468B-9413-D443C20D184A}" destId="{EC0A7061-FD67-49CE-A552-11EDA03D400E}" srcOrd="6" destOrd="0" parTransId="{8C6D5D36-0ED7-4026-8B47-EF40D7651B2C}" sibTransId="{20BED4F6-187A-4C1E-8E5C-66C87AF0276F}"/>
    <dgm:cxn modelId="{4062DF56-1A75-4FAC-9D13-AD1B91BD1173}" type="presOf" srcId="{249444AC-6F25-4CD9-B07E-5F97B8093EF8}" destId="{957D6107-F9BF-4D0D-8356-FF62C46BF372}" srcOrd="0" destOrd="0" presId="urn:microsoft.com/office/officeart/2005/8/layout/cycle2"/>
    <dgm:cxn modelId="{58D6FB8D-D3C5-4933-9D36-E851C3C24156}" type="presOf" srcId="{945080F4-8E3A-475F-986F-E7B71CB322A5}" destId="{07D96A21-07AC-4AE8-8F7D-2C16819D5491}" srcOrd="0" destOrd="0" presId="urn:microsoft.com/office/officeart/2005/8/layout/cycle2"/>
    <dgm:cxn modelId="{6C6FCCAC-9856-4251-83AF-A48BFC6FAEA6}" type="presOf" srcId="{531F5AD1-267A-4D35-8788-C3BA39D04589}" destId="{2E40E974-979D-4549-B419-E2207A4EF749}" srcOrd="0" destOrd="0" presId="urn:microsoft.com/office/officeart/2005/8/layout/cycle2"/>
    <dgm:cxn modelId="{B810D2B0-DC2A-49AC-B226-09A6FE80FE90}" type="presOf" srcId="{945080F4-8E3A-475F-986F-E7B71CB322A5}" destId="{4C36A3D9-5E51-4D04-93CC-BF5D6E21E9DA}" srcOrd="1" destOrd="0" presId="urn:microsoft.com/office/officeart/2005/8/layout/cycle2"/>
    <dgm:cxn modelId="{93649AB3-89E2-4A2A-9463-144D9F9716F9}" srcId="{7F2BBD8F-C006-468B-9413-D443C20D184A}" destId="{249444AC-6F25-4CD9-B07E-5F97B8093EF8}" srcOrd="0" destOrd="0" parTransId="{465F6DA5-94BE-47CB-BAB2-8D811AA4EDF5}" sibTransId="{30675274-D5DB-4EBC-BFF0-BF455F3BE036}"/>
    <dgm:cxn modelId="{C1388DCA-18A5-4AB8-81F8-6994F51B4322}" srcId="{7F2BBD8F-C006-468B-9413-D443C20D184A}" destId="{50C541C5-F7DD-4B80-B8E1-1446AAF732F0}" srcOrd="4" destOrd="0" parTransId="{D8333391-618D-4C47-B438-E495498E1103}" sibTransId="{7017B0AD-9CD2-4256-99E3-F07BFE1A57EC}"/>
    <dgm:cxn modelId="{1C3E1BCB-B887-4F47-B3E5-59A532639075}" type="presOf" srcId="{D42622A0-B754-4A3B-9F4E-69D45CDDFC37}" destId="{3555CBCC-DE06-4D1D-8337-4E0D05EDDAC7}" srcOrd="1" destOrd="0" presId="urn:microsoft.com/office/officeart/2005/8/layout/cycle2"/>
    <dgm:cxn modelId="{2B449FCC-581B-4B18-90AE-21E6ED5DCDAB}" type="presOf" srcId="{EC0A7061-FD67-49CE-A552-11EDA03D400E}" destId="{D3A119A9-2B66-46A7-A0EE-2B11C476634B}" srcOrd="0" destOrd="0" presId="urn:microsoft.com/office/officeart/2005/8/layout/cycle2"/>
    <dgm:cxn modelId="{B39A5FD0-B461-412D-BFB3-64CE05E571B5}" type="presOf" srcId="{08524280-5E68-485A-9A0D-81B3646ED9FD}" destId="{7743A9A8-3D39-48B0-AC98-4C8D3F31C093}" srcOrd="0" destOrd="0" presId="urn:microsoft.com/office/officeart/2005/8/layout/cycle2"/>
    <dgm:cxn modelId="{F02B0FD3-DB1C-486D-A219-EA2297E344F1}" type="presOf" srcId="{22D899DE-41FF-423C-9557-38132DA459C8}" destId="{F7BAABD5-0E6E-49ED-99C1-24F8E23F67BE}" srcOrd="0" destOrd="0" presId="urn:microsoft.com/office/officeart/2005/8/layout/cycle2"/>
    <dgm:cxn modelId="{553F9CD5-E69D-4205-806F-0050F116BF53}" type="presOf" srcId="{30675274-D5DB-4EBC-BFF0-BF455F3BE036}" destId="{29534031-1319-465E-B799-DC2443AB7D42}" srcOrd="0" destOrd="0" presId="urn:microsoft.com/office/officeart/2005/8/layout/cycle2"/>
    <dgm:cxn modelId="{3BC001DD-0696-4B5E-9F26-6B73BD6BAD9F}" type="presOf" srcId="{50C541C5-F7DD-4B80-B8E1-1446AAF732F0}" destId="{7A920DCB-C80E-4AB4-8986-764862B9E5CD}" srcOrd="0" destOrd="0" presId="urn:microsoft.com/office/officeart/2005/8/layout/cycle2"/>
    <dgm:cxn modelId="{EB1836DE-A97B-4D89-B8EC-F9E89D1E7CA7}" type="presOf" srcId="{E4036A2F-2956-43EA-A4D7-C04396D2152D}" destId="{3DDE9964-0C23-4E0D-8286-8FDAC0C6A48B}" srcOrd="0" destOrd="0" presId="urn:microsoft.com/office/officeart/2005/8/layout/cycle2"/>
    <dgm:cxn modelId="{EE77E6E3-5622-4935-BA26-A1048F4E1A74}" srcId="{7F2BBD8F-C006-468B-9413-D443C20D184A}" destId="{08524280-5E68-485A-9A0D-81B3646ED9FD}" srcOrd="2" destOrd="0" parTransId="{C57CD27C-8DD4-4E22-8B8E-8C05D6785904}" sibTransId="{D42622A0-B754-4A3B-9F4E-69D45CDDFC37}"/>
    <dgm:cxn modelId="{BD7A5DE4-353A-41F1-9CC9-F48E7684357A}" type="presOf" srcId="{D42622A0-B754-4A3B-9F4E-69D45CDDFC37}" destId="{074B4551-8088-4D7A-8AA9-0D1CB8DB3E5D}" srcOrd="0" destOrd="0" presId="urn:microsoft.com/office/officeart/2005/8/layout/cycle2"/>
    <dgm:cxn modelId="{0708FDE5-6B46-4ED3-9645-566919BC666B}" srcId="{7F2BBD8F-C006-468B-9413-D443C20D184A}" destId="{531F5AD1-267A-4D35-8788-C3BA39D04589}" srcOrd="3" destOrd="0" parTransId="{A80670AB-E0D6-4FD7-9405-9C5393380223}" sibTransId="{945080F4-8E3A-475F-986F-E7B71CB322A5}"/>
    <dgm:cxn modelId="{7344EDEB-DCB2-43D6-8D2B-65321DC3B7C9}" srcId="{7F2BBD8F-C006-468B-9413-D443C20D184A}" destId="{E4036A2F-2956-43EA-A4D7-C04396D2152D}" srcOrd="5" destOrd="0" parTransId="{2935AF67-DEAF-46F1-A24B-5A5FE8D1DA32}" sibTransId="{22D899DE-41FF-423C-9557-38132DA459C8}"/>
    <dgm:cxn modelId="{7E9609EC-4193-47E6-9891-FBC99EA2C744}" type="presOf" srcId="{7017B0AD-9CD2-4256-99E3-F07BFE1A57EC}" destId="{B5BE8DEC-BF30-4E51-9959-A1FC4802AD96}" srcOrd="1" destOrd="0" presId="urn:microsoft.com/office/officeart/2005/8/layout/cycle2"/>
    <dgm:cxn modelId="{6A8786F6-D3A5-4250-9BA8-312286A6BAA8}" type="presOf" srcId="{22D899DE-41FF-423C-9557-38132DA459C8}" destId="{C27C6BD1-CF74-478E-8113-B7CD1A68F612}" srcOrd="1" destOrd="0" presId="urn:microsoft.com/office/officeart/2005/8/layout/cycle2"/>
    <dgm:cxn modelId="{7151D3FD-BBAF-4D9E-9798-A97177D3ABC7}" type="presOf" srcId="{20BED4F6-187A-4C1E-8E5C-66C87AF0276F}" destId="{D67DBF48-4547-4251-9D14-FE81C3A8FABB}" srcOrd="0" destOrd="0" presId="urn:microsoft.com/office/officeart/2005/8/layout/cycle2"/>
    <dgm:cxn modelId="{0167C346-5A59-4C5E-B231-B3BD7ED6E9A4}" type="presParOf" srcId="{CD9DDB82-93C2-4C11-9736-41F48CC4C6B1}" destId="{957D6107-F9BF-4D0D-8356-FF62C46BF372}" srcOrd="0" destOrd="0" presId="urn:microsoft.com/office/officeart/2005/8/layout/cycle2"/>
    <dgm:cxn modelId="{B3BAE35B-16FD-402C-8963-05536A71FF92}" type="presParOf" srcId="{CD9DDB82-93C2-4C11-9736-41F48CC4C6B1}" destId="{29534031-1319-465E-B799-DC2443AB7D42}" srcOrd="1" destOrd="0" presId="urn:microsoft.com/office/officeart/2005/8/layout/cycle2"/>
    <dgm:cxn modelId="{47A57E30-563A-4FFD-9C0B-F6CE586B1B5A}" type="presParOf" srcId="{29534031-1319-465E-B799-DC2443AB7D42}" destId="{F6CAD1FC-3B74-4F51-AC0D-A3BE3071CEE9}" srcOrd="0" destOrd="0" presId="urn:microsoft.com/office/officeart/2005/8/layout/cycle2"/>
    <dgm:cxn modelId="{276C0BFD-F64B-40CA-A1ED-9BFCBCF610EA}" type="presParOf" srcId="{CD9DDB82-93C2-4C11-9736-41F48CC4C6B1}" destId="{E9D5D895-06C8-4915-9AC8-E0287274942E}" srcOrd="2" destOrd="0" presId="urn:microsoft.com/office/officeart/2005/8/layout/cycle2"/>
    <dgm:cxn modelId="{57724A9A-F4FC-410D-A76E-CA8B3C22482E}" type="presParOf" srcId="{CD9DDB82-93C2-4C11-9736-41F48CC4C6B1}" destId="{2529DAA4-5255-487D-B897-425B8DD5E2A8}" srcOrd="3" destOrd="0" presId="urn:microsoft.com/office/officeart/2005/8/layout/cycle2"/>
    <dgm:cxn modelId="{E0E0EF97-89EC-475C-A8C7-6BEF9762FCA1}" type="presParOf" srcId="{2529DAA4-5255-487D-B897-425B8DD5E2A8}" destId="{500A1EB9-F9BB-4836-8F1F-05E175564DBB}" srcOrd="0" destOrd="0" presId="urn:microsoft.com/office/officeart/2005/8/layout/cycle2"/>
    <dgm:cxn modelId="{2F91A1C4-426A-42D1-8F6A-2BD143120FB9}" type="presParOf" srcId="{CD9DDB82-93C2-4C11-9736-41F48CC4C6B1}" destId="{7743A9A8-3D39-48B0-AC98-4C8D3F31C093}" srcOrd="4" destOrd="0" presId="urn:microsoft.com/office/officeart/2005/8/layout/cycle2"/>
    <dgm:cxn modelId="{F86384A1-5236-466C-86F1-497F7C182068}" type="presParOf" srcId="{CD9DDB82-93C2-4C11-9736-41F48CC4C6B1}" destId="{074B4551-8088-4D7A-8AA9-0D1CB8DB3E5D}" srcOrd="5" destOrd="0" presId="urn:microsoft.com/office/officeart/2005/8/layout/cycle2"/>
    <dgm:cxn modelId="{28298466-AB95-4C32-B424-883AEDB007F4}" type="presParOf" srcId="{074B4551-8088-4D7A-8AA9-0D1CB8DB3E5D}" destId="{3555CBCC-DE06-4D1D-8337-4E0D05EDDAC7}" srcOrd="0" destOrd="0" presId="urn:microsoft.com/office/officeart/2005/8/layout/cycle2"/>
    <dgm:cxn modelId="{DAF38E0A-70BA-45D1-B39C-C53BA4AC340D}" type="presParOf" srcId="{CD9DDB82-93C2-4C11-9736-41F48CC4C6B1}" destId="{2E40E974-979D-4549-B419-E2207A4EF749}" srcOrd="6" destOrd="0" presId="urn:microsoft.com/office/officeart/2005/8/layout/cycle2"/>
    <dgm:cxn modelId="{2B4A6B1D-260B-4708-96EC-267F3CDDC6EA}" type="presParOf" srcId="{CD9DDB82-93C2-4C11-9736-41F48CC4C6B1}" destId="{07D96A21-07AC-4AE8-8F7D-2C16819D5491}" srcOrd="7" destOrd="0" presId="urn:microsoft.com/office/officeart/2005/8/layout/cycle2"/>
    <dgm:cxn modelId="{45037001-E769-47ED-9ABB-F5A07C1292AB}" type="presParOf" srcId="{07D96A21-07AC-4AE8-8F7D-2C16819D5491}" destId="{4C36A3D9-5E51-4D04-93CC-BF5D6E21E9DA}" srcOrd="0" destOrd="0" presId="urn:microsoft.com/office/officeart/2005/8/layout/cycle2"/>
    <dgm:cxn modelId="{CB199275-38C7-4406-806F-55D8BA0C1FC4}" type="presParOf" srcId="{CD9DDB82-93C2-4C11-9736-41F48CC4C6B1}" destId="{7A920DCB-C80E-4AB4-8986-764862B9E5CD}" srcOrd="8" destOrd="0" presId="urn:microsoft.com/office/officeart/2005/8/layout/cycle2"/>
    <dgm:cxn modelId="{8E6C2015-6551-414C-AD69-417527F04403}" type="presParOf" srcId="{CD9DDB82-93C2-4C11-9736-41F48CC4C6B1}" destId="{9A2D710A-93FD-400C-B466-D79E78606A21}" srcOrd="9" destOrd="0" presId="urn:microsoft.com/office/officeart/2005/8/layout/cycle2"/>
    <dgm:cxn modelId="{8148374A-9041-44DF-A5B5-ECE5B4B35D53}" type="presParOf" srcId="{9A2D710A-93FD-400C-B466-D79E78606A21}" destId="{B5BE8DEC-BF30-4E51-9959-A1FC4802AD96}" srcOrd="0" destOrd="0" presId="urn:microsoft.com/office/officeart/2005/8/layout/cycle2"/>
    <dgm:cxn modelId="{61CEED42-6B7A-43EE-A957-BA7651208724}" type="presParOf" srcId="{CD9DDB82-93C2-4C11-9736-41F48CC4C6B1}" destId="{3DDE9964-0C23-4E0D-8286-8FDAC0C6A48B}" srcOrd="10" destOrd="0" presId="urn:microsoft.com/office/officeart/2005/8/layout/cycle2"/>
    <dgm:cxn modelId="{F93A6B29-F4A2-4C31-87DE-699A6AA3AB70}" type="presParOf" srcId="{CD9DDB82-93C2-4C11-9736-41F48CC4C6B1}" destId="{F7BAABD5-0E6E-49ED-99C1-24F8E23F67BE}" srcOrd="11" destOrd="0" presId="urn:microsoft.com/office/officeart/2005/8/layout/cycle2"/>
    <dgm:cxn modelId="{DBD2D2F8-F84B-4240-82B3-CA63E1209510}" type="presParOf" srcId="{F7BAABD5-0E6E-49ED-99C1-24F8E23F67BE}" destId="{C27C6BD1-CF74-478E-8113-B7CD1A68F612}" srcOrd="0" destOrd="0" presId="urn:microsoft.com/office/officeart/2005/8/layout/cycle2"/>
    <dgm:cxn modelId="{BBE6B97B-EFE1-4AAC-B019-AC02844DDFC7}" type="presParOf" srcId="{CD9DDB82-93C2-4C11-9736-41F48CC4C6B1}" destId="{D3A119A9-2B66-46A7-A0EE-2B11C476634B}" srcOrd="12" destOrd="0" presId="urn:microsoft.com/office/officeart/2005/8/layout/cycle2"/>
    <dgm:cxn modelId="{6A5FE86A-4B0F-49DA-8FAD-7B881466ACCF}" type="presParOf" srcId="{CD9DDB82-93C2-4C11-9736-41F48CC4C6B1}" destId="{D67DBF48-4547-4251-9D14-FE81C3A8FABB}" srcOrd="13" destOrd="0" presId="urn:microsoft.com/office/officeart/2005/8/layout/cycle2"/>
    <dgm:cxn modelId="{C71B1F67-2BE3-49D8-AF87-404F32488EBE}" type="presParOf" srcId="{D67DBF48-4547-4251-9D14-FE81C3A8FABB}" destId="{F4047DD0-E08A-415A-AE76-F73F52849B8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AEDEA6-A1E5-4F87-BCAB-F792676391A1}"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sl-SI"/>
        </a:p>
      </dgm:t>
    </dgm:pt>
    <dgm:pt modelId="{9C292D43-37A6-4929-A79B-30CAA29FC18B}" type="pres">
      <dgm:prSet presAssocID="{F1AEDEA6-A1E5-4F87-BCAB-F792676391A1}" presName="cycle" presStyleCnt="0">
        <dgm:presLayoutVars>
          <dgm:dir/>
          <dgm:resizeHandles val="exact"/>
        </dgm:presLayoutVars>
      </dgm:prSet>
      <dgm:spPr/>
    </dgm:pt>
  </dgm:ptLst>
  <dgm:cxnLst>
    <dgm:cxn modelId="{0C50C161-9773-458E-81BD-47171658D666}" type="presOf" srcId="{F1AEDEA6-A1E5-4F87-BCAB-F792676391A1}" destId="{9C292D43-37A6-4929-A79B-30CAA29FC18B}"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14CDBB-C65C-4FD9-A68A-3C15BBC691F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sl-SI"/>
        </a:p>
      </dgm:t>
    </dgm:pt>
    <dgm:pt modelId="{F776084A-0FE0-4650-9A8B-5D083FAD4ADC}" type="pres">
      <dgm:prSet presAssocID="{E714CDBB-C65C-4FD9-A68A-3C15BBC691F7}" presName="cycle" presStyleCnt="0">
        <dgm:presLayoutVars>
          <dgm:dir/>
          <dgm:resizeHandles val="exact"/>
        </dgm:presLayoutVars>
      </dgm:prSet>
      <dgm:spPr/>
    </dgm:pt>
  </dgm:ptLst>
  <dgm:cxnLst>
    <dgm:cxn modelId="{DB05F7DA-E41F-4E0C-A40C-6F58ADE5A694}" type="presOf" srcId="{E714CDBB-C65C-4FD9-A68A-3C15BBC691F7}" destId="{F776084A-0FE0-4650-9A8B-5D083FAD4ADC}" srcOrd="0" destOrd="0" presId="urn:microsoft.com/office/officeart/2005/8/layout/cycle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2DAC30-74FF-4189-8998-65AF2AAA079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sl-SI"/>
        </a:p>
      </dgm:t>
    </dgm:pt>
    <dgm:pt modelId="{A7E2FFBD-7A70-4D93-8FDC-BE22E1082C80}" type="pres">
      <dgm:prSet presAssocID="{B02DAC30-74FF-4189-8998-65AF2AAA0795}" presName="cycle" presStyleCnt="0">
        <dgm:presLayoutVars>
          <dgm:dir/>
          <dgm:resizeHandles val="exact"/>
        </dgm:presLayoutVars>
      </dgm:prSet>
      <dgm:spPr/>
    </dgm:pt>
  </dgm:ptLst>
  <dgm:cxnLst>
    <dgm:cxn modelId="{12528375-8AD4-4F40-8E52-36504EFB24C5}" type="presOf" srcId="{B02DAC30-74FF-4189-8998-65AF2AAA0795}" destId="{A7E2FFBD-7A70-4D93-8FDC-BE22E1082C80}" srcOrd="0" destOrd="0" presId="urn:microsoft.com/office/officeart/2005/8/layout/cycle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4D64F0-F60B-47A7-BFD4-C9E32BD782C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sl-SI"/>
        </a:p>
      </dgm:t>
    </dgm:pt>
    <dgm:pt modelId="{539C76F5-0797-4B3C-8D22-29A75E8FEEF9}" type="pres">
      <dgm:prSet presAssocID="{EF4D64F0-F60B-47A7-BFD4-C9E32BD782CC}" presName="cycle" presStyleCnt="0">
        <dgm:presLayoutVars>
          <dgm:dir/>
          <dgm:resizeHandles val="exact"/>
        </dgm:presLayoutVars>
      </dgm:prSet>
      <dgm:spPr/>
    </dgm:pt>
  </dgm:ptLst>
  <dgm:cxnLst>
    <dgm:cxn modelId="{A2C87DD3-CCD9-4BB9-839E-A10A0582AA01}" type="presOf" srcId="{EF4D64F0-F60B-47A7-BFD4-C9E32BD782CC}" destId="{539C76F5-0797-4B3C-8D22-29A75E8FEEF9}" srcOrd="0" destOrd="0" presId="urn:microsoft.com/office/officeart/2005/8/layout/cycle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545E39-DC73-44CD-AF66-1BE46006DE3D}"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sl-SI"/>
        </a:p>
      </dgm:t>
    </dgm:pt>
    <dgm:pt modelId="{EE268811-17C0-4EF1-ADF9-9CFF96DD96AD}" type="pres">
      <dgm:prSet presAssocID="{6D545E39-DC73-44CD-AF66-1BE46006DE3D}" presName="cycle" presStyleCnt="0">
        <dgm:presLayoutVars>
          <dgm:dir/>
          <dgm:resizeHandles val="exact"/>
        </dgm:presLayoutVars>
      </dgm:prSet>
      <dgm:spPr/>
    </dgm:pt>
  </dgm:ptLst>
  <dgm:cxnLst>
    <dgm:cxn modelId="{009E857E-DDFA-41AE-BA57-638EB3174E2D}" type="presOf" srcId="{6D545E39-DC73-44CD-AF66-1BE46006DE3D}" destId="{EE268811-17C0-4EF1-ADF9-9CFF96DD96AD}" srcOrd="0" destOrd="0" presId="urn:microsoft.com/office/officeart/2005/8/layout/cycle2"/>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D6107-F9BF-4D0D-8356-FF62C46BF372}">
      <dsp:nvSpPr>
        <dsp:cNvPr id="0" name=""/>
        <dsp:cNvSpPr/>
      </dsp:nvSpPr>
      <dsp:spPr>
        <a:xfrm>
          <a:off x="1919894" y="346"/>
          <a:ext cx="1106052" cy="110605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l-SI" sz="1000" kern="1200" dirty="0"/>
            <a:t>ISKANJE</a:t>
          </a:r>
          <a:r>
            <a:rPr lang="sl-SI" sz="700" kern="1200" dirty="0"/>
            <a:t> </a:t>
          </a:r>
          <a:r>
            <a:rPr lang="sl-SI" sz="1000" kern="1200" dirty="0"/>
            <a:t>PODATKOV</a:t>
          </a:r>
        </a:p>
      </dsp:txBody>
      <dsp:txXfrm>
        <a:off x="2081872" y="162324"/>
        <a:ext cx="782096" cy="782096"/>
      </dsp:txXfrm>
    </dsp:sp>
    <dsp:sp modelId="{29534031-1319-465E-B799-DC2443AB7D42}">
      <dsp:nvSpPr>
        <dsp:cNvPr id="0" name=""/>
        <dsp:cNvSpPr/>
      </dsp:nvSpPr>
      <dsp:spPr>
        <a:xfrm rot="1542857">
          <a:off x="3066693" y="723551"/>
          <a:ext cx="294365" cy="373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sl-SI" sz="1700" kern="1200"/>
        </a:p>
      </dsp:txBody>
      <dsp:txXfrm>
        <a:off x="3071066" y="779051"/>
        <a:ext cx="206056" cy="223976"/>
      </dsp:txXfrm>
    </dsp:sp>
    <dsp:sp modelId="{E9D5D895-06C8-4915-9AC8-E0287274942E}">
      <dsp:nvSpPr>
        <dsp:cNvPr id="0" name=""/>
        <dsp:cNvSpPr/>
      </dsp:nvSpPr>
      <dsp:spPr>
        <a:xfrm>
          <a:off x="3416817" y="721226"/>
          <a:ext cx="1106052" cy="110605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l-SI" sz="1000" kern="1200" dirty="0"/>
            <a:t>ZBIRANJE in USTVARJANJE PODATKOV</a:t>
          </a:r>
        </a:p>
      </dsp:txBody>
      <dsp:txXfrm>
        <a:off x="3578795" y="883204"/>
        <a:ext cx="782096" cy="782096"/>
      </dsp:txXfrm>
    </dsp:sp>
    <dsp:sp modelId="{2529DAA4-5255-487D-B897-425B8DD5E2A8}">
      <dsp:nvSpPr>
        <dsp:cNvPr id="0" name=""/>
        <dsp:cNvSpPr/>
      </dsp:nvSpPr>
      <dsp:spPr>
        <a:xfrm rot="4628571">
          <a:off x="4005661" y="1889385"/>
          <a:ext cx="294365" cy="373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sl-SI" sz="1700" kern="1200"/>
        </a:p>
      </dsp:txBody>
      <dsp:txXfrm>
        <a:off x="4039990" y="1920996"/>
        <a:ext cx="206056" cy="223976"/>
      </dsp:txXfrm>
    </dsp:sp>
    <dsp:sp modelId="{7743A9A8-3D39-48B0-AC98-4C8D3F31C093}">
      <dsp:nvSpPr>
        <dsp:cNvPr id="0" name=""/>
        <dsp:cNvSpPr/>
      </dsp:nvSpPr>
      <dsp:spPr>
        <a:xfrm>
          <a:off x="3786526" y="2341029"/>
          <a:ext cx="1106052" cy="110605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sl-SI" sz="900" kern="1200" dirty="0"/>
            <a:t>ORGANIZIRANJE DOKUMENTIRANJE</a:t>
          </a:r>
        </a:p>
      </dsp:txBody>
      <dsp:txXfrm>
        <a:off x="3948504" y="2503007"/>
        <a:ext cx="782096" cy="782096"/>
      </dsp:txXfrm>
    </dsp:sp>
    <dsp:sp modelId="{074B4551-8088-4D7A-8AA9-0D1CB8DB3E5D}">
      <dsp:nvSpPr>
        <dsp:cNvPr id="0" name=""/>
        <dsp:cNvSpPr/>
      </dsp:nvSpPr>
      <dsp:spPr>
        <a:xfrm rot="7714286">
          <a:off x="3679613" y="3350386"/>
          <a:ext cx="294365" cy="373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sl-SI" sz="1700" kern="1200"/>
        </a:p>
      </dsp:txBody>
      <dsp:txXfrm rot="10800000">
        <a:off x="3751297" y="3390523"/>
        <a:ext cx="206056" cy="223976"/>
      </dsp:txXfrm>
    </dsp:sp>
    <dsp:sp modelId="{2E40E974-979D-4549-B419-E2207A4EF749}">
      <dsp:nvSpPr>
        <dsp:cNvPr id="0" name=""/>
        <dsp:cNvSpPr/>
      </dsp:nvSpPr>
      <dsp:spPr>
        <a:xfrm>
          <a:off x="2750624" y="3640011"/>
          <a:ext cx="1106052" cy="110605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l-SI" sz="1000" kern="1200" dirty="0"/>
            <a:t>OBDELAVA PODATKOV</a:t>
          </a:r>
        </a:p>
      </dsp:txBody>
      <dsp:txXfrm>
        <a:off x="2912602" y="3801989"/>
        <a:ext cx="782096" cy="782096"/>
      </dsp:txXfrm>
    </dsp:sp>
    <dsp:sp modelId="{07D96A21-07AC-4AE8-8F7D-2C16819D5491}">
      <dsp:nvSpPr>
        <dsp:cNvPr id="0" name=""/>
        <dsp:cNvSpPr/>
      </dsp:nvSpPr>
      <dsp:spPr>
        <a:xfrm rot="10800000">
          <a:off x="2334068" y="4006390"/>
          <a:ext cx="294365" cy="373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sl-SI" sz="1700" kern="1200"/>
        </a:p>
      </dsp:txBody>
      <dsp:txXfrm rot="10800000">
        <a:off x="2422377" y="4081048"/>
        <a:ext cx="206056" cy="223976"/>
      </dsp:txXfrm>
    </dsp:sp>
    <dsp:sp modelId="{7A920DCB-C80E-4AB4-8986-764862B9E5CD}">
      <dsp:nvSpPr>
        <dsp:cNvPr id="0" name=""/>
        <dsp:cNvSpPr/>
      </dsp:nvSpPr>
      <dsp:spPr>
        <a:xfrm>
          <a:off x="1089164" y="3640011"/>
          <a:ext cx="1106052" cy="110605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l-SI" sz="1000" kern="1200" dirty="0"/>
            <a:t>HRAMBA PODATKOV</a:t>
          </a:r>
        </a:p>
      </dsp:txBody>
      <dsp:txXfrm>
        <a:off x="1251142" y="3801989"/>
        <a:ext cx="782096" cy="782096"/>
      </dsp:txXfrm>
    </dsp:sp>
    <dsp:sp modelId="{9A2D710A-93FD-400C-B466-D79E78606A21}">
      <dsp:nvSpPr>
        <dsp:cNvPr id="0" name=""/>
        <dsp:cNvSpPr/>
      </dsp:nvSpPr>
      <dsp:spPr>
        <a:xfrm rot="13885714">
          <a:off x="982250" y="3363413"/>
          <a:ext cx="294365" cy="373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sl-SI" sz="1700" kern="1200"/>
        </a:p>
      </dsp:txBody>
      <dsp:txXfrm rot="10800000">
        <a:off x="1053934" y="3472592"/>
        <a:ext cx="206056" cy="223976"/>
      </dsp:txXfrm>
    </dsp:sp>
    <dsp:sp modelId="{3DDE9964-0C23-4E0D-8286-8FDAC0C6A48B}">
      <dsp:nvSpPr>
        <dsp:cNvPr id="0" name=""/>
        <dsp:cNvSpPr/>
      </dsp:nvSpPr>
      <dsp:spPr>
        <a:xfrm>
          <a:off x="53261" y="2341029"/>
          <a:ext cx="1106052" cy="110605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l-SI" sz="1000" kern="1200" dirty="0"/>
            <a:t>ZAŠČITA PODATKOV</a:t>
          </a:r>
        </a:p>
      </dsp:txBody>
      <dsp:txXfrm>
        <a:off x="215239" y="2503007"/>
        <a:ext cx="782096" cy="782096"/>
      </dsp:txXfrm>
    </dsp:sp>
    <dsp:sp modelId="{F7BAABD5-0E6E-49ED-99C1-24F8E23F67BE}">
      <dsp:nvSpPr>
        <dsp:cNvPr id="0" name=""/>
        <dsp:cNvSpPr/>
      </dsp:nvSpPr>
      <dsp:spPr>
        <a:xfrm rot="16971429">
          <a:off x="642105" y="1905630"/>
          <a:ext cx="294365" cy="373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sl-SI" sz="1700" kern="1200"/>
        </a:p>
      </dsp:txBody>
      <dsp:txXfrm>
        <a:off x="676434" y="2023335"/>
        <a:ext cx="206056" cy="223976"/>
      </dsp:txXfrm>
    </dsp:sp>
    <dsp:sp modelId="{D3A119A9-2B66-46A7-A0EE-2B11C476634B}">
      <dsp:nvSpPr>
        <dsp:cNvPr id="0" name=""/>
        <dsp:cNvSpPr/>
      </dsp:nvSpPr>
      <dsp:spPr>
        <a:xfrm>
          <a:off x="422971" y="721226"/>
          <a:ext cx="1106052" cy="110605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l-SI" sz="1000" kern="1200" dirty="0"/>
            <a:t>OBJAVA PODATKOV</a:t>
          </a:r>
        </a:p>
      </dsp:txBody>
      <dsp:txXfrm>
        <a:off x="584949" y="883204"/>
        <a:ext cx="782096" cy="782096"/>
      </dsp:txXfrm>
    </dsp:sp>
    <dsp:sp modelId="{D67DBF48-4547-4251-9D14-FE81C3A8FABB}">
      <dsp:nvSpPr>
        <dsp:cNvPr id="0" name=""/>
        <dsp:cNvSpPr/>
      </dsp:nvSpPr>
      <dsp:spPr>
        <a:xfrm rot="20057143">
          <a:off x="1569770" y="730781"/>
          <a:ext cx="294365" cy="373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sl-SI" sz="1700" kern="1200"/>
        </a:p>
      </dsp:txBody>
      <dsp:txXfrm>
        <a:off x="1574143" y="824597"/>
        <a:ext cx="206056" cy="223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ncbi.nlm.nih.gov/geo/info/faq.html#patien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docs.seek4science.org/help/user-guide/roles.html#asset-housekeeper" TargetMode="External"/><Relationship Id="rId7" Type="http://schemas.openxmlformats.org/officeDocument/2006/relationships/hyperlink" Target="https://fairdomhub.org/data_files/3760?version=1"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docs.seek4science.org/help/user-guide/roles.html#programme-administrator" TargetMode="External"/><Relationship Id="rId5" Type="http://schemas.openxmlformats.org/officeDocument/2006/relationships/hyperlink" Target="https://docs.seek4science.org/help/user-guide/roles.html#project-administrator" TargetMode="External"/><Relationship Id="rId4" Type="http://schemas.openxmlformats.org/officeDocument/2006/relationships/hyperlink" Target="https://docs.seek4science.org/help/user-guide/roles.html#asset-gatekeeper"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173958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8ce88b705_0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c8ce88b705_0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272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8ce88b705_0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c8ce88b705_0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973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8ce88b705_0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c8ce88b705_0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4895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8ce88b705_0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c8ce88b705_0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6981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209902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c6a4f475f1_0_8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g2c6a4f475f1_0_8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c6a4f475f1_0_8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g2c6a4f475f1_0_8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3397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c6a4f475f1_0_1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2c6a4f475f1_0_1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c6a4f475f1_0_1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2c6a4f475f1_0_1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9943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70629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21343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c6a4f475f1_0_26: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g2c6a4f475f1_0_26: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c6a4f475f1_0_9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g2c6a4f475f1_0_9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c6a4f475f1_0_10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2c6a4f475f1_0_10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c6a4f475f1_0_10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g2c6a4f475f1_0_10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c873586efc_0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c873586efc_0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Re3data je globalni register repozitorijev raziskovalnih podatkov, ki zajema repozitorije raziskovalnih podatkov iz različnih akademskih disciplin. Vključuje repozitorije, ki raziskovalcem, financerjem, založnikom in znanstvenim ustanovam omogočajo </a:t>
            </a:r>
            <a:r>
              <a:rPr lang="sl-SI" b="1"/>
              <a:t>trajno shranjevanje podatkovnih nizov in dostop do njih</a:t>
            </a:r>
            <a:r>
              <a:rPr lang="sl-SI"/>
              <a:t>. re3data spodbuja kulturo deljenja, večji dostop in boljšo prepoznavnost raziskovalnih podatkov. </a:t>
            </a:r>
            <a:r>
              <a:rPr lang="sl-SI" b="1"/>
              <a:t>Register je začel delovati jeseni 2012, financirala pa ga je Nemška raziskovalna fundacija (DFG).</a:t>
            </a:r>
            <a:endParaRPr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c873587ed4_1_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c873587ed4_1_8: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c6a4f475f1_0_10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g2c6a4f475f1_0_10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2258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c6a4f475f1_0_31: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g2c6a4f475f1_0_3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6026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507524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c6a4f475f1_0_31: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g2c6a4f475f1_0_3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1780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c8ce88b705_0_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c8ce88b705_0_5: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c6a4f475f1_0_31: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6" name="Google Shape;236;g2c6a4f475f1_0_3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2414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c873587ed4_1_1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c873587ed4_1_18: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c873587ed4_1_34: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c873587ed4_1_34: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c873587ed4_1_4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c873587ed4_1_4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c873587ed4_1_4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c873587ed4_1_4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c873587ed4_1_5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c873587ed4_1_55: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c873587ed4_1_6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c873587ed4_1_61: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c873587ed4_1_6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c873587ed4_1_6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hrani kot primer https://dataverse.nl/dataset.xhtml?persistentId=doi:10.34894/NODI0Q</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4547542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537180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8ce88b705_0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c8ce88b705_0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6557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113932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14026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32446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5582821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77353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034463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079695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dirty="0">
                <a:latin typeface="+mn-lt"/>
              </a:rPr>
              <a:t>Repozitoriji, specifični za domeno  </a:t>
            </a:r>
            <a:r>
              <a:rPr lang="hr-HR" sz="1200" dirty="0" err="1">
                <a:latin typeface="+mn-lt"/>
              </a:rPr>
              <a:t>in</a:t>
            </a:r>
            <a:r>
              <a:rPr lang="hr-HR" sz="1200" dirty="0">
                <a:latin typeface="+mn-lt"/>
              </a:rPr>
              <a:t> Repozitoriji za modele: definirane ontologije </a:t>
            </a:r>
            <a:r>
              <a:rPr lang="hr-HR" sz="1200" dirty="0" err="1">
                <a:latin typeface="+mn-lt"/>
              </a:rPr>
              <a:t>in</a:t>
            </a:r>
            <a:r>
              <a:rPr lang="hr-HR" sz="1200" dirty="0">
                <a:latin typeface="+mn-lt"/>
              </a:rPr>
              <a:t> </a:t>
            </a:r>
            <a:r>
              <a:rPr lang="hr-HR" sz="1200" dirty="0" err="1">
                <a:latin typeface="+mn-lt"/>
              </a:rPr>
              <a:t>metapodatkovne</a:t>
            </a:r>
            <a:r>
              <a:rPr lang="hr-HR" sz="1200" dirty="0">
                <a:latin typeface="+mn-lt"/>
              </a:rPr>
              <a:t> sheme</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dirty="0">
                <a:latin typeface="+mn-lt"/>
              </a:rPr>
              <a:t>Modeli:…</a:t>
            </a:r>
          </a:p>
          <a:p>
            <a:r>
              <a:rPr lang="hr-HR" dirty="0"/>
              <a:t> - definirane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8728E-4261-4B3B-AC27-A241178E0E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48551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r>
              <a:rPr lang="hr-HR" dirty="0" err="1"/>
              <a:t>Komentarji</a:t>
            </a:r>
            <a:br>
              <a:rPr lang="hr-HR" dirty="0"/>
            </a:br>
            <a:r>
              <a:rPr lang="hr-HR" dirty="0" err="1"/>
              <a:t>stolpec</a:t>
            </a:r>
            <a:r>
              <a:rPr lang="hr-HR" dirty="0"/>
              <a:t> ‘</a:t>
            </a:r>
            <a:r>
              <a:rPr lang="hr-HR" dirty="0" err="1"/>
              <a:t>Approval</a:t>
            </a:r>
            <a:r>
              <a:rPr lang="hr-HR" dirty="0"/>
              <a:t> status’ </a:t>
            </a:r>
            <a:r>
              <a:rPr lang="hr-HR" dirty="0" err="1"/>
              <a:t>pomeni</a:t>
            </a:r>
            <a:r>
              <a:rPr lang="hr-HR" dirty="0"/>
              <a:t> da je v </a:t>
            </a:r>
            <a:r>
              <a:rPr lang="en-GB" dirty="0"/>
              <a:t>GEO curator</a:t>
            </a:r>
            <a:r>
              <a:rPr lang="hr-HR" dirty="0"/>
              <a:t> </a:t>
            </a:r>
            <a:r>
              <a:rPr lang="hr-HR" dirty="0" err="1"/>
              <a:t>pregledal</a:t>
            </a:r>
            <a:r>
              <a:rPr lang="hr-HR" dirty="0"/>
              <a:t> </a:t>
            </a:r>
            <a:r>
              <a:rPr lang="hr-HR" dirty="0" err="1"/>
              <a:t>sumbission</a:t>
            </a:r>
            <a:r>
              <a:rPr lang="hr-HR" dirty="0"/>
              <a:t> </a:t>
            </a:r>
          </a:p>
          <a:p>
            <a:r>
              <a:rPr lang="hr-HR" dirty="0" err="1"/>
              <a:t>Dostop</a:t>
            </a:r>
            <a:r>
              <a:rPr lang="hr-HR" dirty="0"/>
              <a:t>: Razlika med </a:t>
            </a:r>
            <a:r>
              <a:rPr lang="hr-HR" dirty="0" err="1"/>
              <a:t>submission</a:t>
            </a:r>
            <a:r>
              <a:rPr lang="hr-HR" dirty="0"/>
              <a:t> date vs </a:t>
            </a:r>
            <a:r>
              <a:rPr lang="hr-HR" dirty="0" err="1"/>
              <a:t>release</a:t>
            </a:r>
            <a:r>
              <a:rPr lang="hr-HR" dirty="0"/>
              <a:t> date glede na objavo</a:t>
            </a:r>
            <a:br>
              <a:rPr lang="hr-HR" dirty="0"/>
            </a:br>
            <a:r>
              <a:rPr lang="hr-HR" dirty="0"/>
              <a:t>za </a:t>
            </a:r>
            <a:r>
              <a:rPr lang="hr-HR" dirty="0" err="1"/>
              <a:t>obcutljive</a:t>
            </a:r>
            <a:r>
              <a:rPr lang="hr-HR" dirty="0"/>
              <a:t> podatke majo navodilo: ‘</a:t>
            </a:r>
            <a:r>
              <a:rPr lang="en-US" dirty="0"/>
              <a:t>If you are submitting human data, it is your responsibility to comply with </a:t>
            </a:r>
            <a:r>
              <a:rPr lang="en-US" dirty="0">
                <a:hlinkClick r:id="rId3"/>
              </a:rPr>
              <a:t>Human Subject Guidelines</a:t>
            </a:r>
            <a:r>
              <a:rPr lang="en-US" dirty="0"/>
              <a:t>. </a:t>
            </a:r>
            <a:r>
              <a:rPr lang="hr-HR" dirty="0"/>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8728E-4261-4B3B-AC27-A241178E0E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1967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pPr>
              <a:buFont typeface="Arial" panose="020B0604020202020204" pitchFamily="34" charset="0"/>
              <a:buChar char="•"/>
            </a:pPr>
            <a:r>
              <a:rPr lang="hr-HR" dirty="0"/>
              <a:t>Dana </a:t>
            </a:r>
            <a:r>
              <a:rPr lang="hr-HR" dirty="0" err="1"/>
              <a:t>managment</a:t>
            </a:r>
            <a:r>
              <a:rPr lang="hr-HR" dirty="0"/>
              <a:t> role </a:t>
            </a:r>
            <a:r>
              <a:rPr lang="hr-HR" dirty="0" err="1"/>
              <a:t>so</a:t>
            </a:r>
            <a:r>
              <a:rPr lang="hr-HR" dirty="0"/>
              <a:t> definirane </a:t>
            </a:r>
            <a:r>
              <a:rPr lang="hr-HR" dirty="0" err="1"/>
              <a:t>znotraj</a:t>
            </a:r>
            <a:r>
              <a:rPr lang="hr-HR" dirty="0"/>
              <a:t> projekta: https://docs.seek4science.org/help/user-guide/roles.html , </a:t>
            </a:r>
            <a:r>
              <a:rPr lang="hr-HR" dirty="0" err="1"/>
              <a:t>o.z</a:t>
            </a:r>
            <a:r>
              <a:rPr lang="hr-HR" dirty="0"/>
              <a:t>. ni </a:t>
            </a:r>
            <a:r>
              <a:rPr lang="hr-HR" dirty="0" err="1"/>
              <a:t>posebneg</a:t>
            </a:r>
            <a:r>
              <a:rPr lang="hr-HR" dirty="0"/>
              <a:t> kuratora od strani </a:t>
            </a:r>
            <a:r>
              <a:rPr lang="hr-HR" dirty="0" err="1"/>
              <a:t>FAIRDOMHub</a:t>
            </a:r>
            <a:r>
              <a:rPr lang="hr-HR" dirty="0"/>
              <a:t>-a, </a:t>
            </a:r>
            <a:r>
              <a:rPr lang="hr-HR" dirty="0" err="1"/>
              <a:t>ampak</a:t>
            </a:r>
            <a:r>
              <a:rPr lang="hr-HR" dirty="0"/>
              <a:t> se </a:t>
            </a:r>
            <a:r>
              <a:rPr lang="hr-HR" dirty="0" err="1"/>
              <a:t>gede</a:t>
            </a:r>
            <a:r>
              <a:rPr lang="hr-HR" dirty="0"/>
              <a:t> na </a:t>
            </a:r>
            <a:r>
              <a:rPr lang="hr-HR" dirty="0" err="1"/>
              <a:t>clane</a:t>
            </a:r>
            <a:r>
              <a:rPr lang="hr-HR" dirty="0"/>
              <a:t> projekta </a:t>
            </a:r>
            <a:r>
              <a:rPr lang="hr-HR" dirty="0" err="1"/>
              <a:t>definirajo</a:t>
            </a:r>
            <a:r>
              <a:rPr lang="hr-HR" dirty="0"/>
              <a:t>:</a:t>
            </a:r>
            <a:br>
              <a:rPr lang="hr-HR" dirty="0"/>
            </a:br>
            <a:r>
              <a:rPr lang="en-US" dirty="0">
                <a:hlinkClick r:id="rId3"/>
              </a:rPr>
              <a:t>Asset housekeeper</a:t>
            </a:r>
            <a:r>
              <a:rPr lang="hr-HR" dirty="0"/>
              <a:t> – skrbi za </a:t>
            </a:r>
            <a:r>
              <a:rPr lang="hr-HR" dirty="0" err="1"/>
              <a:t>metapodatke</a:t>
            </a:r>
            <a:r>
              <a:rPr lang="hr-HR" dirty="0"/>
              <a:t> </a:t>
            </a:r>
            <a:r>
              <a:rPr lang="hr-HR" dirty="0" err="1"/>
              <a:t>in</a:t>
            </a:r>
            <a:r>
              <a:rPr lang="hr-HR" dirty="0"/>
              <a:t> </a:t>
            </a:r>
            <a:r>
              <a:rPr lang="hr-HR" dirty="0" err="1"/>
              <a:t>urejenost</a:t>
            </a:r>
            <a:r>
              <a:rPr lang="hr-HR" dirty="0"/>
              <a:t> </a:t>
            </a:r>
            <a:r>
              <a:rPr lang="hr-HR" dirty="0" err="1"/>
              <a:t>podatkov</a:t>
            </a:r>
            <a:endParaRPr lang="en-US" dirty="0"/>
          </a:p>
          <a:p>
            <a:pPr>
              <a:buFont typeface="Arial" panose="020B0604020202020204" pitchFamily="34" charset="0"/>
              <a:buChar char="•"/>
            </a:pPr>
            <a:r>
              <a:rPr lang="en-US" dirty="0">
                <a:hlinkClick r:id="rId4"/>
              </a:rPr>
              <a:t>Asset gatekeeper</a:t>
            </a:r>
            <a:r>
              <a:rPr lang="hr-HR" dirty="0"/>
              <a:t> – autorizira </a:t>
            </a:r>
            <a:r>
              <a:rPr lang="hr-HR" dirty="0" err="1"/>
              <a:t>spremembo</a:t>
            </a:r>
            <a:r>
              <a:rPr lang="hr-HR" dirty="0"/>
              <a:t> </a:t>
            </a:r>
            <a:r>
              <a:rPr lang="hr-HR" dirty="0" err="1"/>
              <a:t>dostopa</a:t>
            </a:r>
            <a:endParaRPr lang="en-US" dirty="0"/>
          </a:p>
          <a:p>
            <a:pPr>
              <a:buFont typeface="Arial" panose="020B0604020202020204" pitchFamily="34" charset="0"/>
              <a:buChar char="•"/>
            </a:pPr>
            <a:r>
              <a:rPr lang="en-US" dirty="0">
                <a:hlinkClick r:id="rId5"/>
              </a:rPr>
              <a:t>Project administrator</a:t>
            </a:r>
            <a:r>
              <a:rPr lang="hr-HR" dirty="0"/>
              <a:t> – </a:t>
            </a:r>
            <a:r>
              <a:rPr lang="hr-HR" dirty="0" err="1"/>
              <a:t>lahko</a:t>
            </a:r>
            <a:r>
              <a:rPr lang="hr-HR" dirty="0"/>
              <a:t> </a:t>
            </a:r>
            <a:r>
              <a:rPr lang="hr-HR" dirty="0" err="1"/>
              <a:t>dodaja</a:t>
            </a:r>
            <a:r>
              <a:rPr lang="hr-HR" dirty="0"/>
              <a:t> uporabnike, institucije </a:t>
            </a:r>
            <a:r>
              <a:rPr lang="hr-HR" dirty="0" err="1"/>
              <a:t>ipd</a:t>
            </a:r>
            <a:br>
              <a:rPr lang="hr-HR" dirty="0"/>
            </a:br>
            <a:r>
              <a:rPr lang="hr-HR" dirty="0" err="1"/>
              <a:t>Poleg</a:t>
            </a:r>
            <a:r>
              <a:rPr lang="hr-HR" dirty="0"/>
              <a:t> tega </a:t>
            </a:r>
            <a:r>
              <a:rPr lang="hr-HR" dirty="0" err="1"/>
              <a:t>obstaja</a:t>
            </a:r>
            <a:r>
              <a:rPr lang="hr-HR" dirty="0"/>
              <a:t> </a:t>
            </a:r>
            <a:r>
              <a:rPr lang="en-GB" dirty="0">
                <a:hlinkClick r:id="rId6"/>
              </a:rPr>
              <a:t>Programme administrator</a:t>
            </a:r>
            <a:r>
              <a:rPr lang="hr-HR" dirty="0"/>
              <a:t>, </a:t>
            </a:r>
            <a:r>
              <a:rPr lang="hr-HR" dirty="0" err="1"/>
              <a:t>ki</a:t>
            </a:r>
            <a:r>
              <a:rPr lang="hr-HR" dirty="0"/>
              <a:t>  je </a:t>
            </a:r>
            <a:r>
              <a:rPr lang="hr-HR" dirty="0" err="1"/>
              <a:t>ponavadi</a:t>
            </a:r>
            <a:r>
              <a:rPr lang="hr-HR" dirty="0"/>
              <a:t> principal </a:t>
            </a:r>
            <a:r>
              <a:rPr lang="hr-HR" dirty="0" err="1"/>
              <a:t>investigator</a:t>
            </a:r>
            <a:br>
              <a:rPr lang="hr-HR" dirty="0"/>
            </a:br>
            <a:endParaRPr lang="en-US" dirty="0"/>
          </a:p>
          <a:p>
            <a:r>
              <a:rPr lang="hr-HR" dirty="0" err="1"/>
              <a:t>Investigation</a:t>
            </a:r>
            <a:r>
              <a:rPr lang="hr-HR" dirty="0"/>
              <a:t>: glede na </a:t>
            </a:r>
            <a:r>
              <a:rPr lang="hr-HR" dirty="0" err="1"/>
              <a:t>work</a:t>
            </a:r>
            <a:r>
              <a:rPr lang="hr-HR" dirty="0"/>
              <a:t> </a:t>
            </a:r>
            <a:r>
              <a:rPr lang="hr-HR" dirty="0" err="1"/>
              <a:t>package</a:t>
            </a:r>
            <a:r>
              <a:rPr lang="hr-HR" dirty="0"/>
              <a:t> </a:t>
            </a:r>
            <a:r>
              <a:rPr lang="hr-HR" dirty="0" err="1"/>
              <a:t>znotraj</a:t>
            </a:r>
            <a:r>
              <a:rPr lang="hr-HR" dirty="0"/>
              <a:t> projekta; </a:t>
            </a:r>
            <a:r>
              <a:rPr lang="hr-HR" dirty="0" err="1"/>
              <a:t>vsebje</a:t>
            </a:r>
            <a:r>
              <a:rPr lang="hr-HR" dirty="0"/>
              <a:t> </a:t>
            </a:r>
            <a:r>
              <a:rPr lang="hr-HR" dirty="0" err="1"/>
              <a:t>metapotatke</a:t>
            </a:r>
            <a:r>
              <a:rPr lang="hr-HR" dirty="0"/>
              <a:t> ravni</a:t>
            </a: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err="1"/>
              <a:t>Study</a:t>
            </a:r>
            <a:r>
              <a:rPr lang="hr-HR" dirty="0"/>
              <a:t>: glede na </a:t>
            </a:r>
            <a:r>
              <a:rPr lang="hr-HR" dirty="0" err="1"/>
              <a:t>vzorce</a:t>
            </a:r>
            <a:r>
              <a:rPr lang="hr-HR" dirty="0"/>
              <a:t> (</a:t>
            </a:r>
            <a:r>
              <a:rPr lang="hr-HR" dirty="0" err="1"/>
              <a:t>npr</a:t>
            </a:r>
            <a:r>
              <a:rPr lang="hr-HR" dirty="0"/>
              <a:t> </a:t>
            </a:r>
            <a:r>
              <a:rPr lang="hr-HR" dirty="0" err="1"/>
              <a:t>vzorcenje</a:t>
            </a:r>
            <a:r>
              <a:rPr lang="hr-HR" dirty="0"/>
              <a:t> </a:t>
            </a:r>
            <a:r>
              <a:rPr lang="hr-HR" dirty="0" err="1"/>
              <a:t>rastlin</a:t>
            </a:r>
            <a:r>
              <a:rPr lang="hr-HR" dirty="0"/>
              <a:t> </a:t>
            </a:r>
            <a:r>
              <a:rPr lang="hr-HR" dirty="0" err="1"/>
              <a:t>januarja</a:t>
            </a:r>
            <a:r>
              <a:rPr lang="hr-HR" dirty="0"/>
              <a:t> </a:t>
            </a:r>
            <a:r>
              <a:rPr lang="hr-HR" dirty="0" err="1"/>
              <a:t>in</a:t>
            </a:r>
            <a:r>
              <a:rPr lang="hr-HR" dirty="0"/>
              <a:t> oktobra) ali </a:t>
            </a:r>
            <a:r>
              <a:rPr lang="hr-HR" dirty="0" err="1"/>
              <a:t>vzorcenje</a:t>
            </a:r>
            <a:r>
              <a:rPr lang="hr-HR" dirty="0"/>
              <a:t> </a:t>
            </a:r>
            <a:r>
              <a:rPr lang="hr-HR" dirty="0" err="1"/>
              <a:t>cvetov</a:t>
            </a:r>
            <a:r>
              <a:rPr lang="hr-HR" dirty="0"/>
              <a:t> </a:t>
            </a:r>
            <a:r>
              <a:rPr lang="hr-HR" dirty="0" err="1"/>
              <a:t>in</a:t>
            </a:r>
            <a:r>
              <a:rPr lang="hr-HR" dirty="0"/>
              <a:t> </a:t>
            </a:r>
            <a:r>
              <a:rPr lang="hr-HR" dirty="0" err="1"/>
              <a:t>listov</a:t>
            </a:r>
            <a:r>
              <a:rPr lang="hr-HR" dirty="0"/>
              <a:t>; </a:t>
            </a:r>
            <a:r>
              <a:rPr lang="hr-HR" dirty="0" err="1"/>
              <a:t>vsebje</a:t>
            </a:r>
            <a:r>
              <a:rPr lang="hr-HR" dirty="0"/>
              <a:t> </a:t>
            </a:r>
            <a:r>
              <a:rPr lang="hr-HR" dirty="0" err="1"/>
              <a:t>metapotatke</a:t>
            </a:r>
            <a:r>
              <a:rPr lang="hr-HR" dirty="0"/>
              <a:t> ravni</a:t>
            </a: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err="1"/>
              <a:t>Assay</a:t>
            </a:r>
            <a:r>
              <a:rPr lang="hr-HR" dirty="0"/>
              <a:t>: glede na </a:t>
            </a:r>
            <a:r>
              <a:rPr lang="hr-HR" dirty="0" err="1"/>
              <a:t>tehnolosko</a:t>
            </a:r>
            <a:r>
              <a:rPr lang="hr-HR" dirty="0"/>
              <a:t> platformo ali tip analize (</a:t>
            </a:r>
            <a:r>
              <a:rPr lang="hr-HR" dirty="0" err="1"/>
              <a:t>transkriptomika</a:t>
            </a:r>
            <a:r>
              <a:rPr lang="hr-HR" dirty="0"/>
              <a:t>, </a:t>
            </a:r>
            <a:r>
              <a:rPr lang="hr-HR" dirty="0" err="1"/>
              <a:t>metabolomika</a:t>
            </a:r>
            <a:r>
              <a:rPr lang="hr-HR" dirty="0"/>
              <a:t>, </a:t>
            </a:r>
            <a:r>
              <a:rPr lang="hr-HR" dirty="0" err="1"/>
              <a:t>itn</a:t>
            </a:r>
            <a:r>
              <a:rPr lang="hr-HR" dirty="0"/>
              <a:t>) (</a:t>
            </a:r>
            <a:r>
              <a:rPr lang="hr-HR" dirty="0" err="1"/>
              <a:t>statisticna</a:t>
            </a:r>
            <a:r>
              <a:rPr lang="hr-HR" dirty="0"/>
              <a:t> analiza </a:t>
            </a:r>
            <a:r>
              <a:rPr lang="hr-HR" dirty="0" err="1"/>
              <a:t>in</a:t>
            </a:r>
            <a:r>
              <a:rPr lang="hr-HR" dirty="0"/>
              <a:t> modeliranje </a:t>
            </a:r>
            <a:r>
              <a:rPr lang="hr-HR" dirty="0" err="1"/>
              <a:t>so</a:t>
            </a:r>
            <a:r>
              <a:rPr lang="hr-HR" dirty="0"/>
              <a:t> </a:t>
            </a:r>
            <a:r>
              <a:rPr lang="hr-HR" dirty="0" err="1"/>
              <a:t>lahko</a:t>
            </a:r>
            <a:r>
              <a:rPr lang="hr-HR" dirty="0"/>
              <a:t> svoj </a:t>
            </a:r>
            <a:r>
              <a:rPr lang="hr-HR" dirty="0" err="1"/>
              <a:t>assayi</a:t>
            </a:r>
            <a:r>
              <a:rPr lang="hr-HR" dirty="0"/>
              <a:t>) ; </a:t>
            </a:r>
            <a:r>
              <a:rPr lang="hr-HR" dirty="0" err="1"/>
              <a:t>vsebje</a:t>
            </a:r>
            <a:r>
              <a:rPr lang="hr-HR" dirty="0"/>
              <a:t> </a:t>
            </a:r>
            <a:r>
              <a:rPr lang="hr-HR" dirty="0" err="1"/>
              <a:t>metapotatke</a:t>
            </a:r>
            <a:r>
              <a:rPr lang="hr-HR" dirty="0"/>
              <a:t> </a:t>
            </a:r>
            <a:r>
              <a:rPr lang="hr-HR" dirty="0" err="1"/>
              <a:t>in</a:t>
            </a:r>
            <a:r>
              <a:rPr lang="hr-HR" dirty="0"/>
              <a:t> podatke</a:t>
            </a:r>
            <a:br>
              <a:rPr lang="hr-HR" dirty="0"/>
            </a:br>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err="1"/>
              <a:t>DOI</a:t>
            </a:r>
            <a:r>
              <a:rPr lang="hr-HR" dirty="0"/>
              <a:t>: naredi se </a:t>
            </a:r>
            <a:r>
              <a:rPr lang="hr-HR" dirty="0" err="1"/>
              <a:t>t.i</a:t>
            </a:r>
            <a:r>
              <a:rPr lang="hr-HR" dirty="0"/>
              <a:t>. „</a:t>
            </a:r>
            <a:r>
              <a:rPr lang="hr-HR" dirty="0" err="1"/>
              <a:t>snapshot</a:t>
            </a:r>
            <a:r>
              <a:rPr lang="hr-HR" dirty="0"/>
              <a:t>” (</a:t>
            </a:r>
            <a:r>
              <a:rPr lang="hr-HR" dirty="0" err="1"/>
              <a:t>stabilen</a:t>
            </a:r>
            <a:r>
              <a:rPr lang="hr-HR" dirty="0"/>
              <a:t> arhiv) datoteke ali </a:t>
            </a:r>
            <a:r>
              <a:rPr lang="hr-HR" dirty="0" err="1"/>
              <a:t>celega</a:t>
            </a:r>
            <a:r>
              <a:rPr lang="hr-HR" dirty="0"/>
              <a:t> </a:t>
            </a:r>
            <a:r>
              <a:rPr lang="hr-HR" dirty="0" err="1"/>
              <a:t>assaya</a:t>
            </a:r>
            <a:r>
              <a:rPr lang="hr-HR" dirty="0"/>
              <a:t> ali </a:t>
            </a:r>
            <a:r>
              <a:rPr lang="hr-HR" dirty="0" err="1"/>
              <a:t>cele</a:t>
            </a:r>
            <a:r>
              <a:rPr lang="hr-HR" dirty="0"/>
              <a:t> studije </a:t>
            </a:r>
            <a:r>
              <a:rPr lang="hr-HR" dirty="0" err="1"/>
              <a:t>itn</a:t>
            </a:r>
            <a:r>
              <a:rPr lang="hr-HR" dirty="0"/>
              <a:t> – </a:t>
            </a:r>
            <a:r>
              <a:rPr lang="hr-HR" dirty="0" err="1"/>
              <a:t>in</a:t>
            </a:r>
            <a:r>
              <a:rPr lang="hr-HR" dirty="0"/>
              <a:t> po </a:t>
            </a:r>
            <a:r>
              <a:rPr lang="hr-HR" dirty="0" err="1"/>
              <a:t>tem</a:t>
            </a:r>
            <a:r>
              <a:rPr lang="hr-HR" dirty="0"/>
              <a:t> za ta ‘</a:t>
            </a:r>
            <a:r>
              <a:rPr lang="hr-HR" dirty="0" err="1"/>
              <a:t>snapshot</a:t>
            </a:r>
            <a:r>
              <a:rPr lang="hr-HR" dirty="0"/>
              <a:t>’ </a:t>
            </a:r>
            <a:r>
              <a:rPr lang="hr-HR" dirty="0" err="1"/>
              <a:t>lahko</a:t>
            </a:r>
            <a:r>
              <a:rPr lang="hr-HR" dirty="0"/>
              <a:t> </a:t>
            </a:r>
            <a:r>
              <a:rPr lang="hr-HR" dirty="0" err="1"/>
              <a:t>dobis</a:t>
            </a:r>
            <a:r>
              <a:rPr lang="hr-HR" dirty="0"/>
              <a:t> </a:t>
            </a:r>
            <a:r>
              <a:rPr lang="hr-HR" dirty="0" err="1"/>
              <a:t>DOI</a:t>
            </a:r>
            <a:r>
              <a:rPr lang="hr-HR" dirty="0"/>
              <a:t> </a:t>
            </a:r>
            <a:r>
              <a:rPr lang="hr-HR" dirty="0" err="1"/>
              <a:t>ki</a:t>
            </a:r>
            <a:r>
              <a:rPr lang="hr-HR" dirty="0"/>
              <a:t> ga </a:t>
            </a:r>
            <a:r>
              <a:rPr lang="hr-HR" dirty="0" err="1"/>
              <a:t>lahko</a:t>
            </a:r>
            <a:r>
              <a:rPr lang="hr-HR" dirty="0"/>
              <a:t> </a:t>
            </a:r>
            <a:r>
              <a:rPr lang="hr-HR" dirty="0" err="1"/>
              <a:t>potam</a:t>
            </a:r>
            <a:r>
              <a:rPr lang="hr-HR" dirty="0"/>
              <a:t> </a:t>
            </a:r>
            <a:r>
              <a:rPr lang="hr-HR" dirty="0" err="1"/>
              <a:t>citiras</a:t>
            </a:r>
            <a:br>
              <a:rPr lang="hr-HR" dirty="0"/>
            </a:br>
            <a:r>
              <a:rPr lang="hr-HR" dirty="0" err="1"/>
              <a:t>DOI</a:t>
            </a:r>
            <a:r>
              <a:rPr lang="hr-HR" dirty="0"/>
              <a:t> za </a:t>
            </a:r>
            <a:r>
              <a:rPr lang="hr-HR" dirty="0" err="1"/>
              <a:t>posamezno</a:t>
            </a:r>
            <a:r>
              <a:rPr lang="hr-HR" dirty="0"/>
              <a:t> datoteko ima strukturo: https://doi.org/10.15490/fairdomhub.1.datafile.3760.1 (pri </a:t>
            </a:r>
            <a:r>
              <a:rPr lang="hr-HR" dirty="0" err="1"/>
              <a:t>tem</a:t>
            </a:r>
            <a:r>
              <a:rPr lang="hr-HR" dirty="0"/>
              <a:t> </a:t>
            </a:r>
            <a:r>
              <a:rPr lang="hr-HR" dirty="0" err="1"/>
              <a:t>SEEK</a:t>
            </a:r>
            <a:r>
              <a:rPr lang="hr-HR" dirty="0"/>
              <a:t> ID ima strukturo </a:t>
            </a:r>
            <a:r>
              <a:rPr lang="en-US" b="1"/>
              <a:t>SEEK ID:</a:t>
            </a:r>
            <a:r>
              <a:rPr lang="en-US"/>
              <a:t> </a:t>
            </a:r>
            <a:r>
              <a:rPr lang="en-US">
                <a:hlinkClick r:id="rId7"/>
              </a:rPr>
              <a:t>https://fairdomhub.org/data_files/3760?version=1</a:t>
            </a:r>
            <a:r>
              <a:rPr lang="hr-HR"/>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8728E-4261-4B3B-AC27-A241178E0E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2400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c6a4f475f1_0_1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2c6a4f475f1_0_1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7865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r>
              <a:rPr lang="hr-HR" dirty="0" err="1"/>
              <a:t>DOI</a:t>
            </a:r>
            <a:r>
              <a:rPr lang="hr-HR" dirty="0"/>
              <a:t>: </a:t>
            </a:r>
            <a:r>
              <a:rPr lang="hr-HR" dirty="0" err="1"/>
              <a:t>version</a:t>
            </a:r>
            <a:r>
              <a:rPr lang="hr-HR" dirty="0"/>
              <a:t> </a:t>
            </a:r>
            <a:r>
              <a:rPr lang="hr-HR" dirty="0" err="1"/>
              <a:t>in</a:t>
            </a:r>
            <a:r>
              <a:rPr lang="hr-HR" dirty="0"/>
              <a:t> </a:t>
            </a:r>
            <a:r>
              <a:rPr lang="hr-HR" dirty="0" err="1"/>
              <a:t>relase</a:t>
            </a:r>
            <a:r>
              <a:rPr lang="hr-HR" dirty="0"/>
              <a:t>, </a:t>
            </a:r>
            <a:r>
              <a:rPr lang="hr-HR" dirty="0" err="1"/>
              <a:t>o.z</a:t>
            </a:r>
            <a:r>
              <a:rPr lang="hr-HR" dirty="0"/>
              <a:t>. </a:t>
            </a:r>
            <a:r>
              <a:rPr lang="hr-HR" dirty="0" err="1"/>
              <a:t>ustvarjanje</a:t>
            </a:r>
            <a:r>
              <a:rPr lang="hr-HR" dirty="0"/>
              <a:t> verzije </a:t>
            </a:r>
            <a:r>
              <a:rPr lang="hr-HR" dirty="0" err="1"/>
              <a:t>in</a:t>
            </a:r>
            <a:r>
              <a:rPr lang="hr-HR" dirty="0"/>
              <a:t> objave naredi  </a:t>
            </a:r>
            <a:r>
              <a:rPr lang="hr-HR" dirty="0" err="1"/>
              <a:t>stabilen</a:t>
            </a:r>
            <a:r>
              <a:rPr lang="hr-HR" dirty="0"/>
              <a:t> arhiv (.zip in.tar) [podobno </a:t>
            </a:r>
            <a:r>
              <a:rPr lang="hr-HR" dirty="0" err="1"/>
              <a:t>kot</a:t>
            </a:r>
            <a:r>
              <a:rPr lang="hr-HR" dirty="0"/>
              <a:t> ‘</a:t>
            </a:r>
            <a:r>
              <a:rPr lang="hr-HR" dirty="0" err="1"/>
              <a:t>snapshot</a:t>
            </a:r>
            <a:r>
              <a:rPr lang="hr-HR" dirty="0"/>
              <a:t>’ na </a:t>
            </a:r>
            <a:r>
              <a:rPr lang="hr-HR" dirty="0" err="1"/>
              <a:t>FAIRDOMHub</a:t>
            </a:r>
            <a:r>
              <a:rPr lang="hr-HR" dirty="0"/>
              <a:t>-u] – ta arhiv z nazivom izdaje (</a:t>
            </a:r>
            <a:r>
              <a:rPr lang="hr-HR" dirty="0" err="1"/>
              <a:t>ki</a:t>
            </a:r>
            <a:r>
              <a:rPr lang="hr-HR" dirty="0"/>
              <a:t> </a:t>
            </a:r>
            <a:r>
              <a:rPr lang="hr-HR" dirty="0" err="1"/>
              <a:t>vsebuje</a:t>
            </a:r>
            <a:r>
              <a:rPr lang="hr-HR" dirty="0"/>
              <a:t> </a:t>
            </a:r>
            <a:r>
              <a:rPr lang="hr-HR" dirty="0" err="1"/>
              <a:t>tudi</a:t>
            </a:r>
            <a:r>
              <a:rPr lang="hr-HR" dirty="0"/>
              <a:t> informacijo o verziji) je </a:t>
            </a:r>
            <a:r>
              <a:rPr lang="hr-HR" dirty="0" err="1"/>
              <a:t>viden</a:t>
            </a:r>
            <a:r>
              <a:rPr lang="hr-HR" dirty="0"/>
              <a:t> na </a:t>
            </a:r>
            <a:r>
              <a:rPr lang="hr-HR" dirty="0" err="1"/>
              <a:t>Zanodo</a:t>
            </a:r>
            <a:r>
              <a:rPr lang="hr-HR" dirty="0"/>
              <a:t>-u </a:t>
            </a:r>
            <a:r>
              <a:rPr lang="hr-HR" dirty="0" err="1"/>
              <a:t>ko</a:t>
            </a:r>
            <a:r>
              <a:rPr lang="hr-HR" dirty="0"/>
              <a:t> se </a:t>
            </a:r>
            <a:r>
              <a:rPr lang="hr-HR" dirty="0" err="1"/>
              <a:t>navskrizno</a:t>
            </a:r>
            <a:r>
              <a:rPr lang="hr-HR" dirty="0"/>
              <a:t> </a:t>
            </a:r>
            <a:r>
              <a:rPr lang="hr-HR" dirty="0" err="1"/>
              <a:t>povezes</a:t>
            </a:r>
            <a:r>
              <a:rPr lang="hr-HR" dirty="0"/>
              <a:t> – z mal </a:t>
            </a:r>
            <a:r>
              <a:rPr lang="hr-HR" dirty="0" err="1"/>
              <a:t>klikanja</a:t>
            </a:r>
            <a:r>
              <a:rPr lang="hr-HR" dirty="0"/>
              <a:t> po </a:t>
            </a:r>
            <a:r>
              <a:rPr lang="hr-HR" dirty="0" err="1"/>
              <a:t>Zanodo</a:t>
            </a:r>
            <a:r>
              <a:rPr lang="hr-HR" dirty="0"/>
              <a:t> </a:t>
            </a:r>
            <a:r>
              <a:rPr lang="hr-HR" dirty="0" err="1"/>
              <a:t>pridobis</a:t>
            </a:r>
            <a:r>
              <a:rPr lang="hr-HR" dirty="0"/>
              <a:t> </a:t>
            </a:r>
            <a:r>
              <a:rPr lang="hr-HR" dirty="0" err="1"/>
              <a:t>DOI</a:t>
            </a:r>
            <a:r>
              <a:rPr lang="hr-HR" dirty="0"/>
              <a:t>  -- </a:t>
            </a:r>
            <a:r>
              <a:rPr lang="hr-HR" dirty="0" err="1"/>
              <a:t>tukaj</a:t>
            </a:r>
            <a:r>
              <a:rPr lang="hr-HR" dirty="0"/>
              <a:t> https://emilio-berti.github.io/idiv-git-introduction/21-github_zenodo/index.html je slikovni prikaz </a:t>
            </a:r>
            <a:r>
              <a:rPr lang="hr-HR" dirty="0" err="1"/>
              <a:t>korakov</a:t>
            </a:r>
            <a:r>
              <a:rPr lang="hr-HR" dirty="0"/>
              <a:t> za prvo objavo; ostale objave se </a:t>
            </a:r>
            <a:r>
              <a:rPr lang="hr-HR" dirty="0" err="1"/>
              <a:t>avtomatski</a:t>
            </a:r>
            <a:r>
              <a:rPr lang="hr-HR" dirty="0"/>
              <a:t> </a:t>
            </a:r>
            <a:r>
              <a:rPr lang="hr-HR" dirty="0" err="1"/>
              <a:t>povezujejo</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8728E-4261-4B3B-AC27-A241178E0E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3537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0261355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c6a4f475f1_0_31: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g2c6a4f475f1_0_3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c6a4f475f1_0_46: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g2c6a4f475f1_0_46: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c6a4f475f1_0_5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g2c6a4f475f1_0_5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c6a4f475f1_0_6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Status konec2022: </a:t>
            </a:r>
          </a:p>
          <a:p>
            <a:pPr algn="l"/>
            <a:endParaRPr lang="sl-SI" sz="1800" b="0" i="0" u="none" strike="noStrike" baseline="0" dirty="0">
              <a:solidFill>
                <a:srgbClr val="000000"/>
              </a:solidFill>
              <a:latin typeface="Brill"/>
            </a:endParaRPr>
          </a:p>
          <a:p>
            <a:r>
              <a:rPr lang="en-US" sz="1800" b="0" i="0" u="none" strike="noStrike" baseline="0" dirty="0">
                <a:solidFill>
                  <a:srgbClr val="000000"/>
                </a:solidFill>
                <a:latin typeface="Brill"/>
              </a:rPr>
              <a:t> Until 31 December 2021, DANS fully sponsors this journal, therefore the APC for the author is waived. </a:t>
            </a:r>
          </a:p>
          <a:p>
            <a:endParaRPr lang="en-US" dirty="0"/>
          </a:p>
          <a:p>
            <a:pPr algn="l"/>
            <a:r>
              <a:rPr lang="en-US" sz="1800" b="0" i="1" u="none" strike="noStrike" baseline="0" dirty="0">
                <a:latin typeface="Brill-Italic"/>
              </a:rPr>
              <a:t>RDJ </a:t>
            </a:r>
            <a:r>
              <a:rPr lang="en-US" sz="1800" b="0" i="0" u="none" strike="noStrike" baseline="0" dirty="0">
                <a:latin typeface="Brill-Roman"/>
              </a:rPr>
              <a:t>is a fully Open Access journal, which means that all content is freely accessible online. All articles are published under a non-exclusive Open </a:t>
            </a:r>
            <a:r>
              <a:rPr lang="sl-SI" sz="1800" b="0" i="0" u="none" strike="noStrike" baseline="0" dirty="0">
                <a:latin typeface="Brill-Roman"/>
              </a:rPr>
              <a:t>Access </a:t>
            </a:r>
            <a:r>
              <a:rPr lang="sl-SI" sz="1800" b="0" i="0" u="none" strike="noStrike" baseline="0" dirty="0" err="1">
                <a:latin typeface="Brill-Roman"/>
              </a:rPr>
              <a:t>license</a:t>
            </a:r>
            <a:r>
              <a:rPr lang="sl-SI" sz="1800" b="0" i="0" u="none" strike="noStrike" baseline="0" dirty="0">
                <a:latin typeface="Brill-Roman"/>
              </a:rPr>
              <a:t> in </a:t>
            </a:r>
            <a:r>
              <a:rPr lang="sl-SI" sz="1800" b="0" i="0" u="none" strike="noStrike" baseline="0" dirty="0" err="1">
                <a:latin typeface="Brill-Roman"/>
              </a:rPr>
              <a:t>exchange</a:t>
            </a:r>
            <a:r>
              <a:rPr lang="sl-SI" sz="1800" b="0" i="0" u="none" strike="noStrike" baseline="0" dirty="0">
                <a:latin typeface="Brill-Roman"/>
              </a:rPr>
              <a:t> for </a:t>
            </a:r>
            <a:r>
              <a:rPr lang="sl-SI" sz="1800" b="0" i="0" u="none" strike="noStrike" baseline="0" dirty="0" err="1">
                <a:latin typeface="Brill-Roman"/>
              </a:rPr>
              <a:t>an</a:t>
            </a:r>
            <a:r>
              <a:rPr lang="sl-SI" sz="1800" b="0" i="0" u="none" strike="noStrike" baseline="0" dirty="0">
                <a:latin typeface="Brill-Roman"/>
              </a:rPr>
              <a:t> </a:t>
            </a:r>
            <a:r>
              <a:rPr lang="sl-SI" sz="1800" b="0" i="0" u="none" strike="noStrike" baseline="0" dirty="0" err="1">
                <a:latin typeface="Brill-Roman"/>
              </a:rPr>
              <a:t>Article</a:t>
            </a:r>
            <a:r>
              <a:rPr lang="sl-SI" sz="1800" b="0" i="0" u="none" strike="noStrike" baseline="0" dirty="0">
                <a:latin typeface="Brill-Roman"/>
              </a:rPr>
              <a:t> </a:t>
            </a:r>
            <a:r>
              <a:rPr lang="sl-SI" sz="1800" b="0" i="0" u="none" strike="noStrike" baseline="0" dirty="0" err="1">
                <a:latin typeface="Brill-Roman"/>
              </a:rPr>
              <a:t>Publication</a:t>
            </a:r>
            <a:r>
              <a:rPr lang="sl-SI" sz="1800" b="0" i="0" u="none" strike="noStrike" baseline="0" dirty="0">
                <a:latin typeface="Brill-Roman"/>
              </a:rPr>
              <a:t> </a:t>
            </a:r>
            <a:r>
              <a:rPr lang="sl-SI" sz="1800" b="0" i="0" u="none" strike="noStrike" baseline="0" dirty="0" err="1">
                <a:latin typeface="Brill-Roman"/>
              </a:rPr>
              <a:t>Charge</a:t>
            </a:r>
            <a:r>
              <a:rPr lang="sl-SI" sz="1800" b="0" i="0" u="none" strike="noStrike" baseline="0" dirty="0">
                <a:latin typeface="Brill-Roman"/>
              </a:rPr>
              <a:t> (APC).</a:t>
            </a:r>
          </a:p>
          <a:p>
            <a:pPr marL="158750" indent="0" algn="l">
              <a:buNone/>
            </a:pPr>
            <a:r>
              <a:rPr lang="en-US" sz="1800" b="0" i="0" u="none" strike="noStrike" baseline="0" dirty="0">
                <a:latin typeface="Brill-Roman"/>
              </a:rPr>
              <a:t>CESSDA sponsors this journal, therefore the APCs for the author is waived.</a:t>
            </a:r>
          </a:p>
          <a:p>
            <a:pPr algn="l"/>
            <a:r>
              <a:rPr lang="en-US" sz="1800" b="0" i="0" u="none" strike="noStrike" baseline="0" dirty="0">
                <a:latin typeface="Brill-Roman"/>
              </a:rPr>
              <a:t>The author(s) keep full copyright and give Brill permission to publish by signing a special Brill Open Consent to Publish. For more information on Brill Open, go to brill.com/</a:t>
            </a:r>
            <a:r>
              <a:rPr lang="en-US" sz="1800" b="0" i="0" u="none" strike="noStrike" baseline="0" dirty="0" err="1">
                <a:latin typeface="Brill-Roman"/>
              </a:rPr>
              <a:t>brillopen</a:t>
            </a:r>
            <a:r>
              <a:rPr lang="en-US" sz="1800" b="0" i="0" u="none" strike="noStrike" baseline="0" dirty="0">
                <a:latin typeface="Brill-Roman"/>
              </a:rPr>
              <a:t> or contact brillopen@brill.com.</a:t>
            </a:r>
          </a:p>
          <a:p>
            <a:pPr algn="l"/>
            <a:endParaRPr lang="en-US" sz="1800" b="0" i="0" u="none" strike="noStrike" baseline="0" dirty="0">
              <a:latin typeface="Brill-Roman"/>
            </a:endParaRPr>
          </a:p>
          <a:p>
            <a:pPr algn="l"/>
            <a:r>
              <a:rPr lang="en-US" dirty="0"/>
              <a:t>This is a peer-reviewed journal, which is designed to comprehensively document and publish deposited datasets and facilitate their online exploration. The journal aims to contribute to the transparency of</a:t>
            </a:r>
          </a:p>
          <a:p>
            <a:pPr marL="158750" indent="0" algn="l">
              <a:buNone/>
            </a:pPr>
            <a:r>
              <a:rPr lang="en-US" dirty="0"/>
              <a:t>research, accelerate dissemination and foster the reuse of scholarly data. Research Data Journal for the Humanities and Social Science (RDJ) is an e-only and Diamond Open Access journal. Articles are</a:t>
            </a:r>
          </a:p>
          <a:p>
            <a:pPr marL="158750" indent="0" algn="l">
              <a:buNone/>
            </a:pPr>
            <a:r>
              <a:rPr lang="en-US" dirty="0"/>
              <a:t>published in Open Access at no cost to the author. RDJ was founded by Brill and DANS in 2016. From 2021 the journal is funded and published in collaboration with CESSDA, the Consortium of European Social Science Data Archives.</a:t>
            </a:r>
            <a:endParaRPr dirty="0"/>
          </a:p>
        </p:txBody>
      </p:sp>
      <p:sp>
        <p:nvSpPr>
          <p:cNvPr id="261" name="Google Shape;261;g2c6a4f475f1_0_6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595108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169953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5258074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13709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c6a4f475f1_0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g2c6a4f475f1_0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p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8ce88b705_0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c8ce88b705_0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8ce88b705_0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c8ce88b705_0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43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dirty="0">
                <a:latin typeface="+mn-lt"/>
              </a:rPr>
              <a:t>Repozitoriji, specifični za domeno  </a:t>
            </a:r>
            <a:r>
              <a:rPr lang="hr-HR" sz="1200" dirty="0" err="1">
                <a:latin typeface="+mn-lt"/>
              </a:rPr>
              <a:t>in</a:t>
            </a:r>
            <a:r>
              <a:rPr lang="hr-HR" sz="1200" dirty="0">
                <a:latin typeface="+mn-lt"/>
              </a:rPr>
              <a:t> Repozitoriji za modele: definirane ontologije </a:t>
            </a:r>
            <a:r>
              <a:rPr lang="hr-HR" sz="1200" dirty="0" err="1">
                <a:latin typeface="+mn-lt"/>
              </a:rPr>
              <a:t>in</a:t>
            </a:r>
            <a:r>
              <a:rPr lang="hr-HR" sz="1200" dirty="0">
                <a:latin typeface="+mn-lt"/>
              </a:rPr>
              <a:t> </a:t>
            </a:r>
            <a:r>
              <a:rPr lang="hr-HR" sz="1200" dirty="0" err="1">
                <a:latin typeface="+mn-lt"/>
              </a:rPr>
              <a:t>metapodatkovne</a:t>
            </a:r>
            <a:r>
              <a:rPr lang="hr-HR" sz="1200" dirty="0">
                <a:latin typeface="+mn-lt"/>
              </a:rPr>
              <a:t> sheme</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dirty="0">
                <a:latin typeface="+mn-lt"/>
              </a:rPr>
              <a:t>Modeli:…</a:t>
            </a:r>
          </a:p>
          <a:p>
            <a:r>
              <a:rPr lang="hr-HR" dirty="0"/>
              <a:t> - definirane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8728E-4261-4B3B-AC27-A241178E0E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1231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aslov in vsebina" type="obj">
  <p:cSld name="OBJECT">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6"/>
          <p:cNvSpPr txBox="1">
            <a:spLocks noGrp="1"/>
          </p:cNvSpPr>
          <p:nvPr>
            <p:ph type="body" idx="1"/>
          </p:nvPr>
        </p:nvSpPr>
        <p:spPr>
          <a:xfrm>
            <a:off x="838203" y="1825627"/>
            <a:ext cx="10515600" cy="435133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6"/>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6"/>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6"/>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3015DE-0B6A-4359-812D-714F1AA52190}"/>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sl-SI"/>
              <a:t>Kliknite, če želite urediti slog naslova matrice</a:t>
            </a:r>
          </a:p>
        </p:txBody>
      </p:sp>
      <p:sp>
        <p:nvSpPr>
          <p:cNvPr id="3" name="Podnaslov 2">
            <a:extLst>
              <a:ext uri="{FF2B5EF4-FFF2-40B4-BE49-F238E27FC236}">
                <a16:creationId xmlns:a16="http://schemas.microsoft.com/office/drawing/2014/main" id="{A3FFA1B1-761E-455F-85C3-BD95F8B5C941}"/>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sl-SI"/>
              <a:t>Kliknite, če želite urediti slog podnaslova matrice</a:t>
            </a:r>
          </a:p>
        </p:txBody>
      </p:sp>
      <p:sp>
        <p:nvSpPr>
          <p:cNvPr id="4" name="Označba mesta datuma 3">
            <a:extLst>
              <a:ext uri="{FF2B5EF4-FFF2-40B4-BE49-F238E27FC236}">
                <a16:creationId xmlns:a16="http://schemas.microsoft.com/office/drawing/2014/main" id="{15CC7255-5AA2-4378-9CF9-ECFE96A6A1BE}"/>
              </a:ext>
            </a:extLst>
          </p:cNvPr>
          <p:cNvSpPr txBox="1">
            <a:spLocks noGrp="1"/>
          </p:cNvSpPr>
          <p:nvPr>
            <p:ph type="dt" sz="half" idx="7"/>
          </p:nvPr>
        </p:nvSpPr>
        <p:spPr/>
        <p:txBody>
          <a:bodyPr/>
          <a:lstStyle>
            <a:lvl1pPr>
              <a:defRPr/>
            </a:lvl1pPr>
          </a:lstStyle>
          <a:p>
            <a:pPr lvl="0"/>
            <a:fld id="{0E5E055D-6D05-40EA-9F93-B544AFDE4082}" type="datetime1">
              <a:rPr lang="sl-SI"/>
              <a:pPr lvl="0"/>
              <a:t>22. 04. 2025</a:t>
            </a:fld>
            <a:endParaRPr lang="sl-SI"/>
          </a:p>
        </p:txBody>
      </p:sp>
      <p:sp>
        <p:nvSpPr>
          <p:cNvPr id="5" name="Označba mesta noge 4">
            <a:extLst>
              <a:ext uri="{FF2B5EF4-FFF2-40B4-BE49-F238E27FC236}">
                <a16:creationId xmlns:a16="http://schemas.microsoft.com/office/drawing/2014/main" id="{FDCB3195-0FD7-4625-B013-8130A892C804}"/>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C114E7A-079C-40A3-A800-C5A99E3761A8}"/>
              </a:ext>
            </a:extLst>
          </p:cNvPr>
          <p:cNvSpPr txBox="1">
            <a:spLocks noGrp="1"/>
          </p:cNvSpPr>
          <p:nvPr>
            <p:ph type="sldNum" sz="quarter" idx="8"/>
          </p:nvPr>
        </p:nvSpPr>
        <p:spPr/>
        <p:txBody>
          <a:bodyPr/>
          <a:lstStyle>
            <a:lvl1pPr>
              <a:defRPr/>
            </a:lvl1pPr>
          </a:lstStyle>
          <a:p>
            <a:pPr lvl="0"/>
            <a:fld id="{1D0A02BD-3EF9-49DB-AD0A-68D8D5506561}" type="slidenum">
              <a:t>‹#›</a:t>
            </a:fld>
            <a:endParaRPr lang="sl-SI"/>
          </a:p>
        </p:txBody>
      </p:sp>
    </p:spTree>
    <p:extLst>
      <p:ext uri="{BB962C8B-B14F-4D97-AF65-F5344CB8AC3E}">
        <p14:creationId xmlns:p14="http://schemas.microsoft.com/office/powerpoint/2010/main" val="126443492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6CF85C-EEE3-47CC-8CBE-00AF9F96B6E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A633A5AD-F352-44FD-AE74-7203961DF29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A0850A0-FCA2-427A-B5AB-B7506D28CAFA}"/>
              </a:ext>
            </a:extLst>
          </p:cNvPr>
          <p:cNvSpPr txBox="1">
            <a:spLocks noGrp="1"/>
          </p:cNvSpPr>
          <p:nvPr>
            <p:ph type="dt" sz="half" idx="7"/>
          </p:nvPr>
        </p:nvSpPr>
        <p:spPr/>
        <p:txBody>
          <a:bodyPr/>
          <a:lstStyle>
            <a:lvl1pPr>
              <a:defRPr/>
            </a:lvl1pPr>
          </a:lstStyle>
          <a:p>
            <a:pPr lvl="0"/>
            <a:fld id="{CDBE3943-9763-4A72-AC18-9601F43E0680}" type="datetime1">
              <a:rPr lang="sl-SI"/>
              <a:pPr lvl="0"/>
              <a:t>22. 04. 2025</a:t>
            </a:fld>
            <a:endParaRPr lang="sl-SI"/>
          </a:p>
        </p:txBody>
      </p:sp>
      <p:sp>
        <p:nvSpPr>
          <p:cNvPr id="5" name="Označba mesta noge 4">
            <a:extLst>
              <a:ext uri="{FF2B5EF4-FFF2-40B4-BE49-F238E27FC236}">
                <a16:creationId xmlns:a16="http://schemas.microsoft.com/office/drawing/2014/main" id="{A19168F2-D441-4A66-A59A-000A363A653D}"/>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9D45D5C8-6F9D-47CA-AF36-9AF3DA75D40D}"/>
              </a:ext>
            </a:extLst>
          </p:cNvPr>
          <p:cNvSpPr txBox="1">
            <a:spLocks noGrp="1"/>
          </p:cNvSpPr>
          <p:nvPr>
            <p:ph type="sldNum" sz="quarter" idx="8"/>
          </p:nvPr>
        </p:nvSpPr>
        <p:spPr/>
        <p:txBody>
          <a:bodyPr/>
          <a:lstStyle>
            <a:lvl1pPr>
              <a:defRPr/>
            </a:lvl1pPr>
          </a:lstStyle>
          <a:p>
            <a:pPr lvl="0"/>
            <a:fld id="{8A0EFE42-92AD-42D5-BE90-88AC7DBFDD23}" type="slidenum">
              <a:t>‹#›</a:t>
            </a:fld>
            <a:endParaRPr lang="sl-SI"/>
          </a:p>
        </p:txBody>
      </p:sp>
    </p:spTree>
    <p:extLst>
      <p:ext uri="{BB962C8B-B14F-4D97-AF65-F5344CB8AC3E}">
        <p14:creationId xmlns:p14="http://schemas.microsoft.com/office/powerpoint/2010/main" val="399119091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FE54183-9CD4-4062-B57D-617AE26F4B5E}"/>
              </a:ext>
            </a:extLst>
          </p:cNvPr>
          <p:cNvSpPr txBox="1">
            <a:spLocks noGrp="1"/>
          </p:cNvSpPr>
          <p:nvPr>
            <p:ph type="title"/>
          </p:nvPr>
        </p:nvSpPr>
        <p:spPr>
          <a:xfrm>
            <a:off x="831847" y="1709735"/>
            <a:ext cx="10515600" cy="2852735"/>
          </a:xfrm>
        </p:spPr>
        <p:txBody>
          <a:bodyPr anchor="b"/>
          <a:lstStyle>
            <a:lvl1pPr>
              <a:defRPr sz="6000"/>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7067F894-40D7-43DB-9053-AA67169B8641}"/>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6037A99F-7EBA-4022-B4A8-AA7B721DE2CD}"/>
              </a:ext>
            </a:extLst>
          </p:cNvPr>
          <p:cNvSpPr txBox="1">
            <a:spLocks noGrp="1"/>
          </p:cNvSpPr>
          <p:nvPr>
            <p:ph type="dt" sz="half" idx="7"/>
          </p:nvPr>
        </p:nvSpPr>
        <p:spPr/>
        <p:txBody>
          <a:bodyPr/>
          <a:lstStyle>
            <a:lvl1pPr>
              <a:defRPr/>
            </a:lvl1pPr>
          </a:lstStyle>
          <a:p>
            <a:pPr lvl="0"/>
            <a:fld id="{918EF71D-2B66-4DE4-BE54-BFDB71FD4AB3}" type="datetime1">
              <a:rPr lang="sl-SI"/>
              <a:pPr lvl="0"/>
              <a:t>22. 04. 2025</a:t>
            </a:fld>
            <a:endParaRPr lang="sl-SI"/>
          </a:p>
        </p:txBody>
      </p:sp>
      <p:sp>
        <p:nvSpPr>
          <p:cNvPr id="5" name="Označba mesta noge 4">
            <a:extLst>
              <a:ext uri="{FF2B5EF4-FFF2-40B4-BE49-F238E27FC236}">
                <a16:creationId xmlns:a16="http://schemas.microsoft.com/office/drawing/2014/main" id="{0A9F0F64-EBEF-4D8B-9E18-A7E9D88871EE}"/>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CA42EB3C-C4BE-44F2-AF12-0B20547AEF50}"/>
              </a:ext>
            </a:extLst>
          </p:cNvPr>
          <p:cNvSpPr txBox="1">
            <a:spLocks noGrp="1"/>
          </p:cNvSpPr>
          <p:nvPr>
            <p:ph type="sldNum" sz="quarter" idx="8"/>
          </p:nvPr>
        </p:nvSpPr>
        <p:spPr/>
        <p:txBody>
          <a:bodyPr/>
          <a:lstStyle>
            <a:lvl1pPr>
              <a:defRPr/>
            </a:lvl1pPr>
          </a:lstStyle>
          <a:p>
            <a:pPr lvl="0"/>
            <a:fld id="{D7FF7150-F341-476F-AC6C-3B00EDCBCFC2}" type="slidenum">
              <a:t>‹#›</a:t>
            </a:fld>
            <a:endParaRPr lang="sl-SI"/>
          </a:p>
        </p:txBody>
      </p:sp>
    </p:spTree>
    <p:extLst>
      <p:ext uri="{BB962C8B-B14F-4D97-AF65-F5344CB8AC3E}">
        <p14:creationId xmlns:p14="http://schemas.microsoft.com/office/powerpoint/2010/main" val="3994578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DFEF52-04EF-46E3-8445-9939C429C3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91FC91AD-32FC-4E39-837E-24B8763B3D3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C7448A1A-8B33-48C3-920D-DB46DCEB9749}"/>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F43985FA-45A7-4F58-8C56-2C493CFD92CB}"/>
              </a:ext>
            </a:extLst>
          </p:cNvPr>
          <p:cNvSpPr txBox="1">
            <a:spLocks noGrp="1"/>
          </p:cNvSpPr>
          <p:nvPr>
            <p:ph type="dt" sz="half" idx="7"/>
          </p:nvPr>
        </p:nvSpPr>
        <p:spPr/>
        <p:txBody>
          <a:bodyPr/>
          <a:lstStyle>
            <a:lvl1pPr>
              <a:defRPr/>
            </a:lvl1pPr>
          </a:lstStyle>
          <a:p>
            <a:pPr lvl="0"/>
            <a:fld id="{BF9B99C9-D072-4BF9-90C3-BFE5BEB17D70}" type="datetime1">
              <a:rPr lang="sl-SI"/>
              <a:pPr lvl="0"/>
              <a:t>22. 04. 2025</a:t>
            </a:fld>
            <a:endParaRPr lang="sl-SI"/>
          </a:p>
        </p:txBody>
      </p:sp>
      <p:sp>
        <p:nvSpPr>
          <p:cNvPr id="6" name="Označba mesta noge 5">
            <a:extLst>
              <a:ext uri="{FF2B5EF4-FFF2-40B4-BE49-F238E27FC236}">
                <a16:creationId xmlns:a16="http://schemas.microsoft.com/office/drawing/2014/main" id="{CE8B6395-DC4D-40EB-8E08-9D084B6707FC}"/>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88D154CE-84E4-47B3-ABB8-3188177D08C8}"/>
              </a:ext>
            </a:extLst>
          </p:cNvPr>
          <p:cNvSpPr txBox="1">
            <a:spLocks noGrp="1"/>
          </p:cNvSpPr>
          <p:nvPr>
            <p:ph type="sldNum" sz="quarter" idx="8"/>
          </p:nvPr>
        </p:nvSpPr>
        <p:spPr/>
        <p:txBody>
          <a:bodyPr/>
          <a:lstStyle>
            <a:lvl1pPr>
              <a:defRPr/>
            </a:lvl1pPr>
          </a:lstStyle>
          <a:p>
            <a:pPr lvl="0"/>
            <a:fld id="{A65E26CE-CEB9-4DBC-BD39-BB279A1A0D60}" type="slidenum">
              <a:t>‹#›</a:t>
            </a:fld>
            <a:endParaRPr lang="sl-SI"/>
          </a:p>
        </p:txBody>
      </p:sp>
    </p:spTree>
    <p:extLst>
      <p:ext uri="{BB962C8B-B14F-4D97-AF65-F5344CB8AC3E}">
        <p14:creationId xmlns:p14="http://schemas.microsoft.com/office/powerpoint/2010/main" val="3161498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25580F-5ED2-4C33-B3B7-BF285CF7AC34}"/>
              </a:ext>
            </a:extLst>
          </p:cNvPr>
          <p:cNvSpPr txBox="1">
            <a:spLocks noGrp="1"/>
          </p:cNvSpPr>
          <p:nvPr>
            <p:ph type="title"/>
          </p:nvPr>
        </p:nvSpPr>
        <p:spPr>
          <a:xfrm>
            <a:off x="839784" y="365129"/>
            <a:ext cx="10515600" cy="1325559"/>
          </a:xfrm>
        </p:spPr>
        <p:txBody>
          <a:bodyPr/>
          <a:lstStyle>
            <a:lvl1pPr>
              <a:defRPr/>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3AB74DCE-081C-474C-9E6B-42E0A91B2232}"/>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FCBE6D20-4742-46EF-9CBD-5375FC0ECFB3}"/>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4A401FE-13BF-41B6-A4A1-77B753582EB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1DBE898F-EFB4-4D7F-B4E1-888032A6EBA1}"/>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899EFC8-98F4-4772-8EDA-460387F043E6}"/>
              </a:ext>
            </a:extLst>
          </p:cNvPr>
          <p:cNvSpPr txBox="1">
            <a:spLocks noGrp="1"/>
          </p:cNvSpPr>
          <p:nvPr>
            <p:ph type="dt" sz="half" idx="7"/>
          </p:nvPr>
        </p:nvSpPr>
        <p:spPr/>
        <p:txBody>
          <a:bodyPr/>
          <a:lstStyle>
            <a:lvl1pPr>
              <a:defRPr/>
            </a:lvl1pPr>
          </a:lstStyle>
          <a:p>
            <a:pPr lvl="0"/>
            <a:fld id="{3E68B20F-246A-43D6-B537-B7537966D313}" type="datetime1">
              <a:rPr lang="sl-SI"/>
              <a:pPr lvl="0"/>
              <a:t>22. 04. 2025</a:t>
            </a:fld>
            <a:endParaRPr lang="sl-SI"/>
          </a:p>
        </p:txBody>
      </p:sp>
      <p:sp>
        <p:nvSpPr>
          <p:cNvPr id="8" name="Označba mesta noge 7">
            <a:extLst>
              <a:ext uri="{FF2B5EF4-FFF2-40B4-BE49-F238E27FC236}">
                <a16:creationId xmlns:a16="http://schemas.microsoft.com/office/drawing/2014/main" id="{D9B19811-8415-49F3-9154-05A93D34F164}"/>
              </a:ext>
            </a:extLst>
          </p:cNvPr>
          <p:cNvSpPr txBox="1">
            <a:spLocks noGrp="1"/>
          </p:cNvSpPr>
          <p:nvPr>
            <p:ph type="ftr" sz="quarter" idx="9"/>
          </p:nvPr>
        </p:nvSpPr>
        <p:spPr/>
        <p:txBody>
          <a:bodyPr/>
          <a:lstStyle>
            <a:lvl1pPr>
              <a:defRPr/>
            </a:lvl1pPr>
          </a:lstStyle>
          <a:p>
            <a:pPr lvl="0"/>
            <a:endParaRPr lang="sl-SI"/>
          </a:p>
        </p:txBody>
      </p:sp>
      <p:sp>
        <p:nvSpPr>
          <p:cNvPr id="9" name="Označba mesta številke diapozitiva 8">
            <a:extLst>
              <a:ext uri="{FF2B5EF4-FFF2-40B4-BE49-F238E27FC236}">
                <a16:creationId xmlns:a16="http://schemas.microsoft.com/office/drawing/2014/main" id="{80426345-1C3E-49E5-85B5-78C46BFEB6EF}"/>
              </a:ext>
            </a:extLst>
          </p:cNvPr>
          <p:cNvSpPr txBox="1">
            <a:spLocks noGrp="1"/>
          </p:cNvSpPr>
          <p:nvPr>
            <p:ph type="sldNum" sz="quarter" idx="8"/>
          </p:nvPr>
        </p:nvSpPr>
        <p:spPr/>
        <p:txBody>
          <a:bodyPr/>
          <a:lstStyle>
            <a:lvl1pPr>
              <a:defRPr/>
            </a:lvl1pPr>
          </a:lstStyle>
          <a:p>
            <a:pPr lvl="0"/>
            <a:fld id="{1CB4BDF0-9E83-47ED-B205-2E4AFA5B5A77}" type="slidenum">
              <a:t>‹#›</a:t>
            </a:fld>
            <a:endParaRPr lang="sl-SI"/>
          </a:p>
        </p:txBody>
      </p:sp>
    </p:spTree>
    <p:extLst>
      <p:ext uri="{BB962C8B-B14F-4D97-AF65-F5344CB8AC3E}">
        <p14:creationId xmlns:p14="http://schemas.microsoft.com/office/powerpoint/2010/main" val="951484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9A1017-E92F-444E-A06B-4279CB0E5D6B}"/>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datuma 2">
            <a:extLst>
              <a:ext uri="{FF2B5EF4-FFF2-40B4-BE49-F238E27FC236}">
                <a16:creationId xmlns:a16="http://schemas.microsoft.com/office/drawing/2014/main" id="{5EC025A8-E2B2-4B86-83D0-AA7EC34394E8}"/>
              </a:ext>
            </a:extLst>
          </p:cNvPr>
          <p:cNvSpPr txBox="1">
            <a:spLocks noGrp="1"/>
          </p:cNvSpPr>
          <p:nvPr>
            <p:ph type="dt" sz="half" idx="7"/>
          </p:nvPr>
        </p:nvSpPr>
        <p:spPr/>
        <p:txBody>
          <a:bodyPr/>
          <a:lstStyle>
            <a:lvl1pPr>
              <a:defRPr/>
            </a:lvl1pPr>
          </a:lstStyle>
          <a:p>
            <a:pPr lvl="0"/>
            <a:fld id="{D3AB420C-E2E0-4EF2-85FC-58CC6CDF8E4A}" type="datetime1">
              <a:rPr lang="sl-SI"/>
              <a:pPr lvl="0"/>
              <a:t>22. 04. 2025</a:t>
            </a:fld>
            <a:endParaRPr lang="sl-SI"/>
          </a:p>
        </p:txBody>
      </p:sp>
      <p:sp>
        <p:nvSpPr>
          <p:cNvPr id="4" name="Označba mesta noge 3">
            <a:extLst>
              <a:ext uri="{FF2B5EF4-FFF2-40B4-BE49-F238E27FC236}">
                <a16:creationId xmlns:a16="http://schemas.microsoft.com/office/drawing/2014/main" id="{BAFB69F0-3D8B-4FDC-81AA-B64FFD1FF734}"/>
              </a:ext>
            </a:extLst>
          </p:cNvPr>
          <p:cNvSpPr txBox="1">
            <a:spLocks noGrp="1"/>
          </p:cNvSpPr>
          <p:nvPr>
            <p:ph type="ftr" sz="quarter" idx="9"/>
          </p:nvPr>
        </p:nvSpPr>
        <p:spPr/>
        <p:txBody>
          <a:bodyPr/>
          <a:lstStyle>
            <a:lvl1pPr>
              <a:defRPr/>
            </a:lvl1pPr>
          </a:lstStyle>
          <a:p>
            <a:pPr lvl="0"/>
            <a:endParaRPr lang="sl-SI"/>
          </a:p>
        </p:txBody>
      </p:sp>
      <p:sp>
        <p:nvSpPr>
          <p:cNvPr id="5" name="Označba mesta številke diapozitiva 4">
            <a:extLst>
              <a:ext uri="{FF2B5EF4-FFF2-40B4-BE49-F238E27FC236}">
                <a16:creationId xmlns:a16="http://schemas.microsoft.com/office/drawing/2014/main" id="{58ED3B58-444C-4FE7-8B4A-35D52C16871A}"/>
              </a:ext>
            </a:extLst>
          </p:cNvPr>
          <p:cNvSpPr txBox="1">
            <a:spLocks noGrp="1"/>
          </p:cNvSpPr>
          <p:nvPr>
            <p:ph type="sldNum" sz="quarter" idx="8"/>
          </p:nvPr>
        </p:nvSpPr>
        <p:spPr/>
        <p:txBody>
          <a:bodyPr/>
          <a:lstStyle>
            <a:lvl1pPr>
              <a:defRPr/>
            </a:lvl1pPr>
          </a:lstStyle>
          <a:p>
            <a:pPr lvl="0"/>
            <a:fld id="{529E6D11-F17D-4D9E-890C-C441F2E0F260}" type="slidenum">
              <a:t>‹#›</a:t>
            </a:fld>
            <a:endParaRPr lang="sl-SI"/>
          </a:p>
        </p:txBody>
      </p:sp>
    </p:spTree>
    <p:extLst>
      <p:ext uri="{BB962C8B-B14F-4D97-AF65-F5344CB8AC3E}">
        <p14:creationId xmlns:p14="http://schemas.microsoft.com/office/powerpoint/2010/main" val="290476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A0658B4-97DB-45BB-9817-05B1B0BABB78}"/>
              </a:ext>
            </a:extLst>
          </p:cNvPr>
          <p:cNvSpPr txBox="1">
            <a:spLocks noGrp="1"/>
          </p:cNvSpPr>
          <p:nvPr>
            <p:ph type="dt" sz="half" idx="7"/>
          </p:nvPr>
        </p:nvSpPr>
        <p:spPr/>
        <p:txBody>
          <a:bodyPr/>
          <a:lstStyle>
            <a:lvl1pPr>
              <a:defRPr/>
            </a:lvl1pPr>
          </a:lstStyle>
          <a:p>
            <a:pPr lvl="0"/>
            <a:fld id="{C2C35104-CDBA-40FA-A4AE-0E23E626B30E}" type="datetime1">
              <a:rPr lang="sl-SI"/>
              <a:pPr lvl="0"/>
              <a:t>22. 04. 2025</a:t>
            </a:fld>
            <a:endParaRPr lang="sl-SI"/>
          </a:p>
        </p:txBody>
      </p:sp>
      <p:sp>
        <p:nvSpPr>
          <p:cNvPr id="3" name="Označba mesta noge 2">
            <a:extLst>
              <a:ext uri="{FF2B5EF4-FFF2-40B4-BE49-F238E27FC236}">
                <a16:creationId xmlns:a16="http://schemas.microsoft.com/office/drawing/2014/main" id="{8E4E4BA2-EB71-4FB7-91B8-E4219CD274AC}"/>
              </a:ext>
            </a:extLst>
          </p:cNvPr>
          <p:cNvSpPr txBox="1">
            <a:spLocks noGrp="1"/>
          </p:cNvSpPr>
          <p:nvPr>
            <p:ph type="ftr" sz="quarter" idx="9"/>
          </p:nvPr>
        </p:nvSpPr>
        <p:spPr/>
        <p:txBody>
          <a:bodyPr/>
          <a:lstStyle>
            <a:lvl1pPr>
              <a:defRPr/>
            </a:lvl1pPr>
          </a:lstStyle>
          <a:p>
            <a:pPr lvl="0"/>
            <a:endParaRPr lang="sl-SI"/>
          </a:p>
        </p:txBody>
      </p:sp>
      <p:sp>
        <p:nvSpPr>
          <p:cNvPr id="4" name="Označba mesta številke diapozitiva 3">
            <a:extLst>
              <a:ext uri="{FF2B5EF4-FFF2-40B4-BE49-F238E27FC236}">
                <a16:creationId xmlns:a16="http://schemas.microsoft.com/office/drawing/2014/main" id="{1E1767CA-417E-4649-9B95-BE2E27816C94}"/>
              </a:ext>
            </a:extLst>
          </p:cNvPr>
          <p:cNvSpPr txBox="1">
            <a:spLocks noGrp="1"/>
          </p:cNvSpPr>
          <p:nvPr>
            <p:ph type="sldNum" sz="quarter" idx="8"/>
          </p:nvPr>
        </p:nvSpPr>
        <p:spPr/>
        <p:txBody>
          <a:bodyPr/>
          <a:lstStyle>
            <a:lvl1pPr>
              <a:defRPr/>
            </a:lvl1pPr>
          </a:lstStyle>
          <a:p>
            <a:pPr lvl="0"/>
            <a:fld id="{40F83BA7-4006-4A92-965F-51F5FAD39B08}" type="slidenum">
              <a:t>‹#›</a:t>
            </a:fld>
            <a:endParaRPr lang="sl-SI"/>
          </a:p>
        </p:txBody>
      </p:sp>
    </p:spTree>
    <p:extLst>
      <p:ext uri="{BB962C8B-B14F-4D97-AF65-F5344CB8AC3E}">
        <p14:creationId xmlns:p14="http://schemas.microsoft.com/office/powerpoint/2010/main" val="570249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FE992C-1B72-45AA-8F41-865405FDD483}"/>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C1F67724-0150-42F1-A96C-80D97B037B1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DE07904A-61BD-4B3B-97CA-20307400394F}"/>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A916CE77-74E0-4C5C-9F40-F10C0577B8E6}"/>
              </a:ext>
            </a:extLst>
          </p:cNvPr>
          <p:cNvSpPr txBox="1">
            <a:spLocks noGrp="1"/>
          </p:cNvSpPr>
          <p:nvPr>
            <p:ph type="dt" sz="half" idx="7"/>
          </p:nvPr>
        </p:nvSpPr>
        <p:spPr/>
        <p:txBody>
          <a:bodyPr/>
          <a:lstStyle>
            <a:lvl1pPr>
              <a:defRPr/>
            </a:lvl1pPr>
          </a:lstStyle>
          <a:p>
            <a:pPr lvl="0"/>
            <a:fld id="{DDB63948-B7EA-473B-B8E0-5D0BA74970DB}" type="datetime1">
              <a:rPr lang="sl-SI"/>
              <a:pPr lvl="0"/>
              <a:t>22. 04. 2025</a:t>
            </a:fld>
            <a:endParaRPr lang="sl-SI"/>
          </a:p>
        </p:txBody>
      </p:sp>
      <p:sp>
        <p:nvSpPr>
          <p:cNvPr id="6" name="Označba mesta noge 5">
            <a:extLst>
              <a:ext uri="{FF2B5EF4-FFF2-40B4-BE49-F238E27FC236}">
                <a16:creationId xmlns:a16="http://schemas.microsoft.com/office/drawing/2014/main" id="{F0B17CCA-5C46-4953-B4D8-6CD7D0221341}"/>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F738DC75-CDBF-45CC-9A14-F142839839BE}"/>
              </a:ext>
            </a:extLst>
          </p:cNvPr>
          <p:cNvSpPr txBox="1">
            <a:spLocks noGrp="1"/>
          </p:cNvSpPr>
          <p:nvPr>
            <p:ph type="sldNum" sz="quarter" idx="8"/>
          </p:nvPr>
        </p:nvSpPr>
        <p:spPr/>
        <p:txBody>
          <a:bodyPr/>
          <a:lstStyle>
            <a:lvl1pPr>
              <a:defRPr/>
            </a:lvl1pPr>
          </a:lstStyle>
          <a:p>
            <a:pPr lvl="0"/>
            <a:fld id="{BD572751-0683-41E3-8EC9-C7F3342E4C87}" type="slidenum">
              <a:t>‹#›</a:t>
            </a:fld>
            <a:endParaRPr lang="sl-SI"/>
          </a:p>
        </p:txBody>
      </p:sp>
    </p:spTree>
    <p:extLst>
      <p:ext uri="{BB962C8B-B14F-4D97-AF65-F5344CB8AC3E}">
        <p14:creationId xmlns:p14="http://schemas.microsoft.com/office/powerpoint/2010/main" val="3183958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E3247A-0C9E-49AC-B824-F80FB4FE1B12}"/>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slike 2">
            <a:extLst>
              <a:ext uri="{FF2B5EF4-FFF2-40B4-BE49-F238E27FC236}">
                <a16:creationId xmlns:a16="http://schemas.microsoft.com/office/drawing/2014/main" id="{C1D222B3-ADB9-4ACD-819A-BD41309E623A}"/>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sl-SI"/>
          </a:p>
        </p:txBody>
      </p:sp>
      <p:sp>
        <p:nvSpPr>
          <p:cNvPr id="4" name="Označba mesta besedila 3">
            <a:extLst>
              <a:ext uri="{FF2B5EF4-FFF2-40B4-BE49-F238E27FC236}">
                <a16:creationId xmlns:a16="http://schemas.microsoft.com/office/drawing/2014/main" id="{568388EF-2BCD-418C-83CB-44041CFC9CB2}"/>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7215F192-2977-4E91-A69F-578EEA2D02CF}"/>
              </a:ext>
            </a:extLst>
          </p:cNvPr>
          <p:cNvSpPr txBox="1">
            <a:spLocks noGrp="1"/>
          </p:cNvSpPr>
          <p:nvPr>
            <p:ph type="dt" sz="half" idx="7"/>
          </p:nvPr>
        </p:nvSpPr>
        <p:spPr/>
        <p:txBody>
          <a:bodyPr/>
          <a:lstStyle>
            <a:lvl1pPr>
              <a:defRPr/>
            </a:lvl1pPr>
          </a:lstStyle>
          <a:p>
            <a:pPr lvl="0"/>
            <a:fld id="{C5C8B4B9-5DC2-46DD-B6FB-42E15E682593}" type="datetime1">
              <a:rPr lang="sl-SI"/>
              <a:pPr lvl="0"/>
              <a:t>22. 04. 2025</a:t>
            </a:fld>
            <a:endParaRPr lang="sl-SI"/>
          </a:p>
        </p:txBody>
      </p:sp>
      <p:sp>
        <p:nvSpPr>
          <p:cNvPr id="6" name="Označba mesta noge 5">
            <a:extLst>
              <a:ext uri="{FF2B5EF4-FFF2-40B4-BE49-F238E27FC236}">
                <a16:creationId xmlns:a16="http://schemas.microsoft.com/office/drawing/2014/main" id="{455641E2-225B-4EEE-B460-60456FFEABD5}"/>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2C9EFBD8-424F-468B-8A9B-9FD938A33871}"/>
              </a:ext>
            </a:extLst>
          </p:cNvPr>
          <p:cNvSpPr txBox="1">
            <a:spLocks noGrp="1"/>
          </p:cNvSpPr>
          <p:nvPr>
            <p:ph type="sldNum" sz="quarter" idx="8"/>
          </p:nvPr>
        </p:nvSpPr>
        <p:spPr/>
        <p:txBody>
          <a:bodyPr/>
          <a:lstStyle>
            <a:lvl1pPr>
              <a:defRPr/>
            </a:lvl1pPr>
          </a:lstStyle>
          <a:p>
            <a:pPr lvl="0"/>
            <a:fld id="{6BF8481C-9189-4038-86C9-B779C873B355}" type="slidenum">
              <a:t>‹#›</a:t>
            </a:fld>
            <a:endParaRPr lang="sl-SI"/>
          </a:p>
        </p:txBody>
      </p:sp>
    </p:spTree>
    <p:extLst>
      <p:ext uri="{BB962C8B-B14F-4D97-AF65-F5344CB8AC3E}">
        <p14:creationId xmlns:p14="http://schemas.microsoft.com/office/powerpoint/2010/main" val="342139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686450-8FDB-4C58-A6C2-FE19DA0D5B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BD1BB774-C9DD-477C-8C53-849B6ABD575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25EF94A-C79C-47DC-80C2-3B4C960842C1}"/>
              </a:ext>
            </a:extLst>
          </p:cNvPr>
          <p:cNvSpPr txBox="1">
            <a:spLocks noGrp="1"/>
          </p:cNvSpPr>
          <p:nvPr>
            <p:ph type="dt" sz="half" idx="7"/>
          </p:nvPr>
        </p:nvSpPr>
        <p:spPr/>
        <p:txBody>
          <a:bodyPr/>
          <a:lstStyle>
            <a:lvl1pPr>
              <a:defRPr/>
            </a:lvl1pPr>
          </a:lstStyle>
          <a:p>
            <a:pPr lvl="0"/>
            <a:fld id="{420D6EDD-130D-4ABB-BF5B-109C925EC4C7}" type="datetime1">
              <a:rPr lang="sl-SI"/>
              <a:pPr lvl="0"/>
              <a:t>22. 04. 2025</a:t>
            </a:fld>
            <a:endParaRPr lang="sl-SI"/>
          </a:p>
        </p:txBody>
      </p:sp>
      <p:sp>
        <p:nvSpPr>
          <p:cNvPr id="5" name="Označba mesta noge 4">
            <a:extLst>
              <a:ext uri="{FF2B5EF4-FFF2-40B4-BE49-F238E27FC236}">
                <a16:creationId xmlns:a16="http://schemas.microsoft.com/office/drawing/2014/main" id="{1F99A3A2-6A88-4E5C-B1EC-914E51EC29D3}"/>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6F524C7E-4E7A-4108-8731-99D5305A737D}"/>
              </a:ext>
            </a:extLst>
          </p:cNvPr>
          <p:cNvSpPr txBox="1">
            <a:spLocks noGrp="1"/>
          </p:cNvSpPr>
          <p:nvPr>
            <p:ph type="sldNum" sz="quarter" idx="8"/>
          </p:nvPr>
        </p:nvSpPr>
        <p:spPr/>
        <p:txBody>
          <a:bodyPr/>
          <a:lstStyle>
            <a:lvl1pPr>
              <a:defRPr/>
            </a:lvl1pPr>
          </a:lstStyle>
          <a:p>
            <a:pPr lvl="0"/>
            <a:fld id="{E5DE3B24-1BB6-40FE-9B30-FD564B795AA8}" type="slidenum">
              <a:t>‹#›</a:t>
            </a:fld>
            <a:endParaRPr lang="sl-SI"/>
          </a:p>
        </p:txBody>
      </p:sp>
    </p:spTree>
    <p:extLst>
      <p:ext uri="{BB962C8B-B14F-4D97-AF65-F5344CB8AC3E}">
        <p14:creationId xmlns:p14="http://schemas.microsoft.com/office/powerpoint/2010/main" val="1915383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ve vsebini" type="twoObj">
  <p:cSld name="TWO_OBJECTS">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8"/>
          <p:cNvSpPr txBox="1">
            <a:spLocks noGrp="1"/>
          </p:cNvSpPr>
          <p:nvPr>
            <p:ph type="body" idx="1"/>
          </p:nvPr>
        </p:nvSpPr>
        <p:spPr>
          <a:xfrm>
            <a:off x="838203" y="1825627"/>
            <a:ext cx="5181603" cy="435133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8"/>
          <p:cNvSpPr txBox="1">
            <a:spLocks noGrp="1"/>
          </p:cNvSpPr>
          <p:nvPr>
            <p:ph type="body" idx="2"/>
          </p:nvPr>
        </p:nvSpPr>
        <p:spPr>
          <a:xfrm>
            <a:off x="6172200" y="1825627"/>
            <a:ext cx="5181603" cy="435133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8"/>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8"/>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E3755000-2520-4BA9-8D93-D3E354E43D94}"/>
              </a:ext>
            </a:extLst>
          </p:cNvPr>
          <p:cNvSpPr txBox="1">
            <a:spLocks noGrp="1"/>
          </p:cNvSpPr>
          <p:nvPr>
            <p:ph type="title" orient="vert"/>
          </p:nvPr>
        </p:nvSpPr>
        <p:spPr>
          <a:xfrm>
            <a:off x="8724903" y="365129"/>
            <a:ext cx="2628899" cy="5811834"/>
          </a:xfrm>
        </p:spPr>
        <p:txBody>
          <a:bodyPr vert="eaVert"/>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098FF454-37FA-46C2-9824-D845E464EE33}"/>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5980DAA-A8A8-48DC-A67F-4AFFD90D5DE3}"/>
              </a:ext>
            </a:extLst>
          </p:cNvPr>
          <p:cNvSpPr txBox="1">
            <a:spLocks noGrp="1"/>
          </p:cNvSpPr>
          <p:nvPr>
            <p:ph type="dt" sz="half" idx="7"/>
          </p:nvPr>
        </p:nvSpPr>
        <p:spPr/>
        <p:txBody>
          <a:bodyPr/>
          <a:lstStyle>
            <a:lvl1pPr>
              <a:defRPr/>
            </a:lvl1pPr>
          </a:lstStyle>
          <a:p>
            <a:pPr lvl="0"/>
            <a:fld id="{C2DF6EE2-C634-4FFE-92C3-B41739EBCD38}" type="datetime1">
              <a:rPr lang="sl-SI"/>
              <a:pPr lvl="0"/>
              <a:t>22. 04. 2025</a:t>
            </a:fld>
            <a:endParaRPr lang="sl-SI"/>
          </a:p>
        </p:txBody>
      </p:sp>
      <p:sp>
        <p:nvSpPr>
          <p:cNvPr id="5" name="Označba mesta noge 4">
            <a:extLst>
              <a:ext uri="{FF2B5EF4-FFF2-40B4-BE49-F238E27FC236}">
                <a16:creationId xmlns:a16="http://schemas.microsoft.com/office/drawing/2014/main" id="{0D610F78-5FD8-4ECA-BE77-FBBC17FBDAAF}"/>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F651D5A-E25A-4951-92D2-D0DD027F2181}"/>
              </a:ext>
            </a:extLst>
          </p:cNvPr>
          <p:cNvSpPr txBox="1">
            <a:spLocks noGrp="1"/>
          </p:cNvSpPr>
          <p:nvPr>
            <p:ph type="sldNum" sz="quarter" idx="8"/>
          </p:nvPr>
        </p:nvSpPr>
        <p:spPr/>
        <p:txBody>
          <a:bodyPr/>
          <a:lstStyle>
            <a:lvl1pPr>
              <a:defRPr/>
            </a:lvl1pPr>
          </a:lstStyle>
          <a:p>
            <a:pPr lvl="0"/>
            <a:fld id="{C716E6A3-B88E-447E-A820-282CE1BD249A}" type="slidenum">
              <a:t>‹#›</a:t>
            </a:fld>
            <a:endParaRPr lang="sl-SI"/>
          </a:p>
        </p:txBody>
      </p:sp>
    </p:spTree>
    <p:extLst>
      <p:ext uri="{BB962C8B-B14F-4D97-AF65-F5344CB8AC3E}">
        <p14:creationId xmlns:p14="http://schemas.microsoft.com/office/powerpoint/2010/main" val="4166642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rimerjava" type="twoTxTwoObj">
  <p:cSld name="TWO_OBJECTS_WITH_TEX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839784"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839784" y="1681160"/>
            <a:ext cx="5157782" cy="82391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0000"/>
              </a:buClr>
              <a:buSzPts val="2400"/>
              <a:buNone/>
              <a:defRPr sz="2400" b="1"/>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9"/>
          <p:cNvSpPr txBox="1">
            <a:spLocks noGrp="1"/>
          </p:cNvSpPr>
          <p:nvPr>
            <p:ph type="body" idx="2"/>
          </p:nvPr>
        </p:nvSpPr>
        <p:spPr>
          <a:xfrm>
            <a:off x="839784" y="2505071"/>
            <a:ext cx="5157782" cy="368458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9"/>
          <p:cNvSpPr txBox="1">
            <a:spLocks noGrp="1"/>
          </p:cNvSpPr>
          <p:nvPr>
            <p:ph type="body" idx="3"/>
          </p:nvPr>
        </p:nvSpPr>
        <p:spPr>
          <a:xfrm>
            <a:off x="6172200" y="1681160"/>
            <a:ext cx="5183184" cy="82391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0000"/>
              </a:buClr>
              <a:buSzPts val="2400"/>
              <a:buNone/>
              <a:defRPr sz="2400" b="1"/>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9"/>
          <p:cNvSpPr txBox="1">
            <a:spLocks noGrp="1"/>
          </p:cNvSpPr>
          <p:nvPr>
            <p:ph type="body" idx="4"/>
          </p:nvPr>
        </p:nvSpPr>
        <p:spPr>
          <a:xfrm>
            <a:off x="6172200" y="2505071"/>
            <a:ext cx="5183184" cy="368458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9"/>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amo naslov" type="titleOnly">
  <p:cSld name="TITLE_ONLY">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0"/>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razen"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sebina z naslovom" type="objTx">
  <p:cSld name="OBJECT_WITH_CAPTION_TEXT">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839784" y="457200"/>
            <a:ext cx="393224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2"/>
          <p:cNvSpPr txBox="1">
            <a:spLocks noGrp="1"/>
          </p:cNvSpPr>
          <p:nvPr>
            <p:ph type="body" idx="1"/>
          </p:nvPr>
        </p:nvSpPr>
        <p:spPr>
          <a:xfrm>
            <a:off x="5183184" y="987423"/>
            <a:ext cx="6172200" cy="4873623"/>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000000"/>
              </a:buClr>
              <a:buSzPts val="3200"/>
              <a:buChar char="•"/>
              <a:defRPr sz="3200"/>
            </a:lvl1pPr>
            <a:lvl2pPr marL="914400" lvl="1" indent="-406400" algn="l">
              <a:lnSpc>
                <a:spcPct val="90000"/>
              </a:lnSpc>
              <a:spcBef>
                <a:spcPts val="500"/>
              </a:spcBef>
              <a:spcAft>
                <a:spcPts val="0"/>
              </a:spcAft>
              <a:buClr>
                <a:srgbClr val="000000"/>
              </a:buClr>
              <a:buSzPts val="2800"/>
              <a:buChar char="•"/>
              <a:defRPr sz="2800"/>
            </a:lvl2pPr>
            <a:lvl3pPr marL="1371600" lvl="2" indent="-381000" algn="l">
              <a:lnSpc>
                <a:spcPct val="90000"/>
              </a:lnSpc>
              <a:spcBef>
                <a:spcPts val="500"/>
              </a:spcBef>
              <a:spcAft>
                <a:spcPts val="0"/>
              </a:spcAft>
              <a:buClr>
                <a:srgbClr val="000000"/>
              </a:buClr>
              <a:buSzPts val="2400"/>
              <a:buChar char="•"/>
              <a:defRPr sz="2400"/>
            </a:lvl3pPr>
            <a:lvl4pPr marL="1828800" lvl="3" indent="-355600" algn="l">
              <a:lnSpc>
                <a:spcPct val="90000"/>
              </a:lnSpc>
              <a:spcBef>
                <a:spcPts val="500"/>
              </a:spcBef>
              <a:spcAft>
                <a:spcPts val="0"/>
              </a:spcAft>
              <a:buClr>
                <a:srgbClr val="000000"/>
              </a:buClr>
              <a:buSzPts val="2000"/>
              <a:buChar char="•"/>
              <a:defRPr sz="2000"/>
            </a:lvl4pPr>
            <a:lvl5pPr marL="2286000" lvl="4" indent="-355600" algn="l">
              <a:lnSpc>
                <a:spcPct val="90000"/>
              </a:lnSpc>
              <a:spcBef>
                <a:spcPts val="500"/>
              </a:spcBef>
              <a:spcAft>
                <a:spcPts val="0"/>
              </a:spcAft>
              <a:buClr>
                <a:srgbClr val="000000"/>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2"/>
          <p:cNvSpPr txBox="1">
            <a:spLocks noGrp="1"/>
          </p:cNvSpPr>
          <p:nvPr>
            <p:ph type="body" idx="2"/>
          </p:nvPr>
        </p:nvSpPr>
        <p:spPr>
          <a:xfrm>
            <a:off x="839784" y="2057400"/>
            <a:ext cx="3932240" cy="38115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000"/>
              </a:buClr>
              <a:buSzPts val="1600"/>
              <a:buNone/>
              <a:defRPr sz="1600"/>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2"/>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2"/>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aslov in slika" type="picTx">
  <p:cSld name="PICTURE_WITH_CAPTION_TEXT">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839784" y="457200"/>
            <a:ext cx="393224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3"/>
          <p:cNvSpPr>
            <a:spLocks noGrp="1"/>
          </p:cNvSpPr>
          <p:nvPr>
            <p:ph type="pic" idx="2"/>
          </p:nvPr>
        </p:nvSpPr>
        <p:spPr>
          <a:xfrm>
            <a:off x="5183184" y="987423"/>
            <a:ext cx="6172200" cy="4873623"/>
          </a:xfrm>
          <a:prstGeom prst="rect">
            <a:avLst/>
          </a:prstGeom>
          <a:noFill/>
          <a:ln>
            <a:noFill/>
          </a:ln>
        </p:spPr>
      </p:sp>
      <p:sp>
        <p:nvSpPr>
          <p:cNvPr id="64" name="Google Shape;64;p13"/>
          <p:cNvSpPr txBox="1">
            <a:spLocks noGrp="1"/>
          </p:cNvSpPr>
          <p:nvPr>
            <p:ph type="body" idx="1"/>
          </p:nvPr>
        </p:nvSpPr>
        <p:spPr>
          <a:xfrm>
            <a:off x="839784" y="2057400"/>
            <a:ext cx="3932240" cy="38115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000"/>
              </a:buClr>
              <a:buSzPts val="1600"/>
              <a:buNone/>
              <a:defRPr sz="1600"/>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3"/>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3"/>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aslov in navpično besedilo" type="vertTx">
  <p:cSld name="VERTICAL_TEXT">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4"/>
          <p:cNvSpPr txBox="1">
            <a:spLocks noGrp="1"/>
          </p:cNvSpPr>
          <p:nvPr>
            <p:ph type="body" idx="1"/>
          </p:nvPr>
        </p:nvSpPr>
        <p:spPr>
          <a:xfrm rot="5400000">
            <a:off x="3920335" y="-1256505"/>
            <a:ext cx="4351336"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4"/>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avpični naslov in besedilo" type="vertTitleAndTx">
  <p:cSld name="VERTICAL_TITLE_AND_VERTICAL_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rot="5400000">
            <a:off x="7133436" y="1956596"/>
            <a:ext cx="5811834" cy="26288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5"/>
          <p:cNvSpPr txBox="1">
            <a:spLocks noGrp="1"/>
          </p:cNvSpPr>
          <p:nvPr>
            <p:ph type="body" idx="1"/>
          </p:nvPr>
        </p:nvSpPr>
        <p:spPr>
          <a:xfrm rot="5400000">
            <a:off x="1799434" y="-596102"/>
            <a:ext cx="5811834" cy="773429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5"/>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838203" y="1825627"/>
            <a:ext cx="10515600" cy="435133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329FD34-FFB4-4621-9FA2-6D2C1E445DA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2EC28FE4-624E-43B4-92B6-BA969C819F85}"/>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6D58191-7847-47AC-B6C5-3DDDD0C2647F}"/>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4D7A32EC-3369-4484-9134-60114E730D0D}" type="datetime1">
              <a:rPr lang="sl-SI"/>
              <a:pPr lvl="0"/>
              <a:t>22. 04. 2025</a:t>
            </a:fld>
            <a:endParaRPr lang="sl-SI"/>
          </a:p>
        </p:txBody>
      </p:sp>
      <p:sp>
        <p:nvSpPr>
          <p:cNvPr id="5" name="Označba mesta noge 4">
            <a:extLst>
              <a:ext uri="{FF2B5EF4-FFF2-40B4-BE49-F238E27FC236}">
                <a16:creationId xmlns:a16="http://schemas.microsoft.com/office/drawing/2014/main" id="{283C46E3-CBC0-4CAA-B156-80CAECE1297A}"/>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endParaRPr lang="sl-SI"/>
          </a:p>
        </p:txBody>
      </p:sp>
      <p:sp>
        <p:nvSpPr>
          <p:cNvPr id="6" name="Označba mesta številke diapozitiva 5">
            <a:extLst>
              <a:ext uri="{FF2B5EF4-FFF2-40B4-BE49-F238E27FC236}">
                <a16:creationId xmlns:a16="http://schemas.microsoft.com/office/drawing/2014/main" id="{95DBB5AC-5EC4-4EFF-9BCB-0ABBC65979D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A48CAC56-222E-481C-88B5-B266649B0792}" type="slidenum">
              <a:t>‹#›</a:t>
            </a:fld>
            <a:endParaRPr lang="sl-SI"/>
          </a:p>
        </p:txBody>
      </p:sp>
    </p:spTree>
    <p:extLst>
      <p:ext uri="{BB962C8B-B14F-4D97-AF65-F5344CB8AC3E}">
        <p14:creationId xmlns:p14="http://schemas.microsoft.com/office/powerpoint/2010/main" val="885275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14.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www.adp.fdv.uni-lj.si/deli/postopek/opis_raziskave/" TargetMode="External"/><Relationship Id="rId3" Type="http://schemas.openxmlformats.org/officeDocument/2006/relationships/hyperlink" Target="http://www.adp.fdv.uni-lj.si/deli/merila" TargetMode="External"/><Relationship Id="rId7" Type="http://schemas.openxmlformats.org/officeDocument/2006/relationships/hyperlink" Target="http://www.adp.fdv.uni-lj.si/deli/postopek/priprava/"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www.adp.fdv.uni-lj.si/deli/postopek/izjava" TargetMode="External"/><Relationship Id="rId5" Type="http://schemas.openxmlformats.org/officeDocument/2006/relationships/hyperlink" Target="mailto:arhiv.podatkov@fdv.uni-lj.si?subject=Predaja%20raziskave" TargetMode="External"/><Relationship Id="rId10" Type="http://schemas.openxmlformats.org/officeDocument/2006/relationships/hyperlink" Target="http://www.adp.fdv.uni-lj.si/deli/postopek/predaja/" TargetMode="External"/><Relationship Id="rId4" Type="http://schemas.openxmlformats.org/officeDocument/2006/relationships/hyperlink" Target="http://www.adp.fdv.uni-lj.si/evidentiranje/" TargetMode="External"/><Relationship Id="rId9" Type="http://schemas.openxmlformats.org/officeDocument/2006/relationships/hyperlink" Target="http://www.adp.fdv.uni-lj.si/deli/postopek/pregl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projekt-spoznaj.si/"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datacatalogue.cessda.eu/"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www.gotriple.e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marketplace.eosc-portal.eu/"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hyperlink" Target="https://data.europa.eu/doi/10.2830/59387"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61.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F086E02C-9871-4B45-B3D4-498E4602A668}"/>
              </a:ext>
            </a:extLst>
          </p:cNvPr>
          <p:cNvSpPr txBox="1"/>
          <p:nvPr/>
        </p:nvSpPr>
        <p:spPr>
          <a:xfrm>
            <a:off x="833120" y="406343"/>
            <a:ext cx="901361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60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Podatkovne</a:t>
            </a:r>
            <a:r>
              <a:rPr kumimoji="0" lang="sl-SI" sz="6000" b="1" i="0" u="none" strike="noStrike" kern="1200" cap="none" spc="0" normalizeH="0" noProof="0" dirty="0">
                <a:ln>
                  <a:noFill/>
                </a:ln>
                <a:solidFill>
                  <a:srgbClr val="ED7D31"/>
                </a:solidFill>
                <a:effectLst/>
                <a:uLnTx/>
                <a:uFillTx/>
                <a:latin typeface="Calibri" panose="020F0502020204030204" pitchFamily="34" charset="0"/>
                <a:ea typeface="+mn-ea"/>
                <a:cs typeface="Calibri" panose="020F0502020204030204" pitchFamily="34" charset="0"/>
              </a:rPr>
              <a:t> objave v odprti znanosti</a:t>
            </a:r>
            <a:endParaRPr kumimoji="0" lang="sl-SI"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https://mirrors.creativecommons.org/presskit/buttons/88x31/png/by.p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00853" y="5463657"/>
            <a:ext cx="857313" cy="2999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
            <a:extLst>
              <a:ext uri="{FF2B5EF4-FFF2-40B4-BE49-F238E27FC236}">
                <a16:creationId xmlns:a16="http://schemas.microsoft.com/office/drawing/2014/main" id="{1C628605-27A3-4B23-8668-7BE8BE7F1FA3}"/>
              </a:ext>
            </a:extLst>
          </p:cNvPr>
          <p:cNvSpPr txBox="1"/>
          <p:nvPr/>
        </p:nvSpPr>
        <p:spPr>
          <a:xfrm>
            <a:off x="833120" y="2345335"/>
            <a:ext cx="7253410" cy="1323439"/>
          </a:xfrm>
          <a:prstGeom prst="rect">
            <a:avLst/>
          </a:prstGeom>
          <a:noFill/>
        </p:spPr>
        <p:txBody>
          <a:bodyPr wrap="square" rtlCol="0">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l-SI" sz="2000" dirty="0">
                <a:solidFill>
                  <a:schemeClr val="bg1"/>
                </a:solidFill>
              </a:rPr>
              <a:t>dr. Sonja BEZJAK, </a:t>
            </a:r>
            <a:r>
              <a:rPr lang="en-US" sz="2000" dirty="0" err="1">
                <a:solidFill>
                  <a:schemeClr val="bg1"/>
                </a:solidFill>
              </a:rPr>
              <a:t>Arhiv</a:t>
            </a:r>
            <a:r>
              <a:rPr lang="en-US" sz="2000" dirty="0">
                <a:solidFill>
                  <a:schemeClr val="bg1"/>
                </a:solidFill>
              </a:rPr>
              <a:t> </a:t>
            </a:r>
            <a:r>
              <a:rPr lang="en-US" sz="2000" dirty="0" err="1">
                <a:solidFill>
                  <a:schemeClr val="bg1"/>
                </a:solidFill>
              </a:rPr>
              <a:t>družboslovnih</a:t>
            </a:r>
            <a:r>
              <a:rPr lang="en-US" sz="2000" dirty="0">
                <a:solidFill>
                  <a:schemeClr val="bg1"/>
                </a:solidFill>
              </a:rPr>
              <a:t> </a:t>
            </a:r>
            <a:r>
              <a:rPr lang="en-US" sz="2000" dirty="0" err="1">
                <a:solidFill>
                  <a:schemeClr val="bg1"/>
                </a:solidFill>
              </a:rPr>
              <a:t>podatkov</a:t>
            </a:r>
            <a:r>
              <a:rPr lang="en-US" sz="2000" dirty="0">
                <a:solidFill>
                  <a:schemeClr val="bg1"/>
                </a:solidFill>
              </a:rPr>
              <a:t>, </a:t>
            </a:r>
            <a:r>
              <a:rPr lang="it-IT" sz="2000" dirty="0" err="1">
                <a:solidFill>
                  <a:schemeClr val="bg1"/>
                </a:solidFill>
              </a:rPr>
              <a:t>Fakulteta</a:t>
            </a:r>
            <a:r>
              <a:rPr lang="it-IT" sz="2000" dirty="0">
                <a:solidFill>
                  <a:schemeClr val="bg1"/>
                </a:solidFill>
              </a:rPr>
              <a:t> za </a:t>
            </a:r>
            <a:r>
              <a:rPr lang="it-IT" sz="2000" dirty="0" err="1">
                <a:solidFill>
                  <a:schemeClr val="bg1"/>
                </a:solidFill>
              </a:rPr>
              <a:t>družbene</a:t>
            </a:r>
            <a:r>
              <a:rPr lang="it-IT" sz="2000" dirty="0">
                <a:solidFill>
                  <a:schemeClr val="bg1"/>
                </a:solidFill>
              </a:rPr>
              <a:t> vede </a:t>
            </a:r>
            <a:r>
              <a:rPr lang="it-IT" sz="2000" dirty="0" err="1">
                <a:solidFill>
                  <a:schemeClr val="bg1"/>
                </a:solidFill>
              </a:rPr>
              <a:t>Univerze</a:t>
            </a:r>
            <a:r>
              <a:rPr lang="it-IT" sz="2000" dirty="0">
                <a:solidFill>
                  <a:schemeClr val="bg1"/>
                </a:solidFill>
              </a:rPr>
              <a:t> v </a:t>
            </a:r>
            <a:r>
              <a:rPr lang="it-IT" sz="2000" dirty="0" err="1">
                <a:solidFill>
                  <a:schemeClr val="bg1"/>
                </a:solidFill>
              </a:rPr>
              <a:t>Ljubljani</a:t>
            </a:r>
            <a:endParaRPr lang="sl-SI" sz="2000" dirty="0">
              <a:solidFill>
                <a:schemeClr val="bg1"/>
              </a:solidFill>
            </a:endParaRPr>
          </a:p>
          <a:p>
            <a:r>
              <a:rPr lang="sl-SI" sz="2000" dirty="0">
                <a:solidFill>
                  <a:schemeClr val="bg1"/>
                </a:solidFill>
              </a:rPr>
              <a:t>mag. Irena VIPAVC BRVAR, </a:t>
            </a:r>
            <a:r>
              <a:rPr lang="en-US" sz="2000" dirty="0" err="1">
                <a:solidFill>
                  <a:schemeClr val="bg1"/>
                </a:solidFill>
              </a:rPr>
              <a:t>Arhiv</a:t>
            </a:r>
            <a:r>
              <a:rPr lang="en-US" sz="2000" dirty="0">
                <a:solidFill>
                  <a:schemeClr val="bg1"/>
                </a:solidFill>
              </a:rPr>
              <a:t> </a:t>
            </a:r>
            <a:r>
              <a:rPr lang="en-US" sz="2000" dirty="0" err="1">
                <a:solidFill>
                  <a:schemeClr val="bg1"/>
                </a:solidFill>
              </a:rPr>
              <a:t>družboslovnih</a:t>
            </a:r>
            <a:r>
              <a:rPr lang="en-US" sz="2000" dirty="0">
                <a:solidFill>
                  <a:schemeClr val="bg1"/>
                </a:solidFill>
              </a:rPr>
              <a:t> </a:t>
            </a:r>
            <a:r>
              <a:rPr lang="en-US" sz="2000" dirty="0" err="1">
                <a:solidFill>
                  <a:schemeClr val="bg1"/>
                </a:solidFill>
              </a:rPr>
              <a:t>podatkov</a:t>
            </a:r>
            <a:r>
              <a:rPr lang="en-US" sz="2000" dirty="0">
                <a:solidFill>
                  <a:schemeClr val="bg1"/>
                </a:solidFill>
              </a:rPr>
              <a:t>, </a:t>
            </a:r>
            <a:r>
              <a:rPr lang="it-IT" sz="2000" dirty="0" err="1">
                <a:solidFill>
                  <a:schemeClr val="bg1"/>
                </a:solidFill>
              </a:rPr>
              <a:t>Fakulteta</a:t>
            </a:r>
            <a:r>
              <a:rPr lang="it-IT" sz="2000" dirty="0">
                <a:solidFill>
                  <a:schemeClr val="bg1"/>
                </a:solidFill>
              </a:rPr>
              <a:t> za </a:t>
            </a:r>
            <a:r>
              <a:rPr lang="it-IT" sz="2000" dirty="0" err="1">
                <a:solidFill>
                  <a:schemeClr val="bg1"/>
                </a:solidFill>
              </a:rPr>
              <a:t>družbene</a:t>
            </a:r>
            <a:r>
              <a:rPr lang="it-IT" sz="2000" dirty="0">
                <a:solidFill>
                  <a:schemeClr val="bg1"/>
                </a:solidFill>
              </a:rPr>
              <a:t> vede </a:t>
            </a:r>
            <a:r>
              <a:rPr lang="it-IT" sz="2000" dirty="0" err="1">
                <a:solidFill>
                  <a:schemeClr val="bg1"/>
                </a:solidFill>
              </a:rPr>
              <a:t>Univerze</a:t>
            </a:r>
            <a:r>
              <a:rPr lang="it-IT" sz="2000" dirty="0">
                <a:solidFill>
                  <a:schemeClr val="bg1"/>
                </a:solidFill>
              </a:rPr>
              <a:t> v </a:t>
            </a:r>
            <a:r>
              <a:rPr lang="it-IT" sz="2000" dirty="0" err="1">
                <a:solidFill>
                  <a:schemeClr val="bg1"/>
                </a:solidFill>
              </a:rPr>
              <a:t>Ljubljani</a:t>
            </a:r>
            <a:endParaRPr lang="en-US" sz="2000" dirty="0">
              <a:solidFill>
                <a:schemeClr val="bg1"/>
              </a:solidFill>
            </a:endParaRPr>
          </a:p>
        </p:txBody>
      </p:sp>
      <p:sp>
        <p:nvSpPr>
          <p:cNvPr id="9" name="PoljeZBesedilom 6">
            <a:extLst>
              <a:ext uri="{FF2B5EF4-FFF2-40B4-BE49-F238E27FC236}">
                <a16:creationId xmlns:a16="http://schemas.microsoft.com/office/drawing/2014/main" id="{5587F738-3333-4A3F-A998-8DCD9BD4340D}"/>
              </a:ext>
            </a:extLst>
          </p:cNvPr>
          <p:cNvSpPr txBox="1"/>
          <p:nvPr/>
        </p:nvSpPr>
        <p:spPr>
          <a:xfrm>
            <a:off x="833120" y="4058384"/>
            <a:ext cx="7253410" cy="707886"/>
          </a:xfrm>
          <a:prstGeom prst="rect">
            <a:avLst/>
          </a:prstGeom>
          <a:noFill/>
        </p:spPr>
        <p:txBody>
          <a:bodyPr wrap="square" rtlCol="0">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l-SI" sz="2000" dirty="0">
                <a:solidFill>
                  <a:schemeClr val="bg1"/>
                </a:solidFill>
              </a:rPr>
              <a:t>Ljubljana in </a:t>
            </a:r>
            <a:r>
              <a:rPr lang="sl-SI" sz="2000" dirty="0" err="1">
                <a:solidFill>
                  <a:schemeClr val="bg1"/>
                </a:solidFill>
              </a:rPr>
              <a:t>online</a:t>
            </a:r>
            <a:r>
              <a:rPr lang="sl-SI" sz="2000" dirty="0">
                <a:solidFill>
                  <a:schemeClr val="bg1"/>
                </a:solidFill>
              </a:rPr>
              <a:t>,</a:t>
            </a:r>
            <a:r>
              <a:rPr lang="sl-SI" sz="2000" dirty="0">
                <a:solidFill>
                  <a:schemeClr val="bg1"/>
                </a:solidFill>
                <a:latin typeface="Calibri" panose="020F0502020204030204" pitchFamily="34" charset="0"/>
                <a:ea typeface="Calibri" panose="020F0502020204030204" pitchFamily="34" charset="0"/>
                <a:cs typeface="Calibri" panose="020F0502020204030204" pitchFamily="34" charset="0"/>
              </a:rPr>
              <a:t> Centralna tehniška knjižnica Univerze v Ljubljani, Predstavitev za </a:t>
            </a:r>
            <a:r>
              <a:rPr lang="sl-SI"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konzorcijske</a:t>
            </a:r>
            <a:r>
              <a:rPr lang="sl-SI" sz="2000" dirty="0">
                <a:solidFill>
                  <a:schemeClr val="bg1"/>
                </a:solidFill>
                <a:latin typeface="Calibri" panose="020F0502020204030204" pitchFamily="34" charset="0"/>
                <a:ea typeface="Calibri" panose="020F0502020204030204" pitchFamily="34" charset="0"/>
                <a:cs typeface="Calibri" panose="020F0502020204030204" pitchFamily="34" charset="0"/>
              </a:rPr>
              <a:t> partnerje in širšo javnost</a:t>
            </a:r>
            <a:r>
              <a:rPr lang="sl-SI" sz="2000" dirty="0">
                <a:solidFill>
                  <a:schemeClr val="bg1"/>
                </a:solidFill>
              </a:rPr>
              <a:t>, 4. 4. 2024</a:t>
            </a:r>
          </a:p>
        </p:txBody>
      </p:sp>
      <p:pic>
        <p:nvPicPr>
          <p:cNvPr id="7" name="Slika 6">
            <a:extLst>
              <a:ext uri="{FF2B5EF4-FFF2-40B4-BE49-F238E27FC236}">
                <a16:creationId xmlns:a16="http://schemas.microsoft.com/office/drawing/2014/main" id="{AF3987DC-C423-404A-90A2-4CE55351E5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5267" y="5945911"/>
            <a:ext cx="674594" cy="383769"/>
          </a:xfrm>
          <a:prstGeom prst="rect">
            <a:avLst/>
          </a:prstGeom>
        </p:spPr>
      </p:pic>
    </p:spTree>
    <p:extLst>
      <p:ext uri="{BB962C8B-B14F-4D97-AF65-F5344CB8AC3E}">
        <p14:creationId xmlns:p14="http://schemas.microsoft.com/office/powerpoint/2010/main" val="137351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2c8ce88b705_0_0"/>
          <p:cNvSpPr txBox="1">
            <a:spLocks noGrp="1"/>
          </p:cNvSpPr>
          <p:nvPr>
            <p:ph type="title"/>
          </p:nvPr>
        </p:nvSpPr>
        <p:spPr>
          <a:xfrm>
            <a:off x="838203" y="3651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5000" b="1" dirty="0">
                <a:solidFill>
                  <a:srgbClr val="ED7D31"/>
                </a:solidFill>
              </a:rPr>
              <a:t>Zahteve po deljenju in dostopu</a:t>
            </a:r>
            <a:endParaRPr sz="5000" b="1" dirty="0">
              <a:solidFill>
                <a:srgbClr val="ED7D31"/>
              </a:solidFill>
            </a:endParaRPr>
          </a:p>
        </p:txBody>
      </p:sp>
      <p:pic>
        <p:nvPicPr>
          <p:cNvPr id="8" name="Picture 7">
            <a:extLst>
              <a:ext uri="{FF2B5EF4-FFF2-40B4-BE49-F238E27FC236}">
                <a16:creationId xmlns:a16="http://schemas.microsoft.com/office/drawing/2014/main" id="{F5C2561C-287E-AA14-AF7C-55360CB9FEEA}"/>
              </a:ext>
            </a:extLst>
          </p:cNvPr>
          <p:cNvPicPr>
            <a:picLocks noChangeAspect="1"/>
          </p:cNvPicPr>
          <p:nvPr/>
        </p:nvPicPr>
        <p:blipFill>
          <a:blip r:embed="rId3"/>
          <a:stretch>
            <a:fillRect/>
          </a:stretch>
        </p:blipFill>
        <p:spPr>
          <a:xfrm>
            <a:off x="6858000" y="1386759"/>
            <a:ext cx="3666868" cy="5129972"/>
          </a:xfrm>
          <a:prstGeom prst="rect">
            <a:avLst/>
          </a:prstGeom>
        </p:spPr>
      </p:pic>
      <p:pic>
        <p:nvPicPr>
          <p:cNvPr id="10" name="Picture 9">
            <a:extLst>
              <a:ext uri="{FF2B5EF4-FFF2-40B4-BE49-F238E27FC236}">
                <a16:creationId xmlns:a16="http://schemas.microsoft.com/office/drawing/2014/main" id="{B3B56D77-482B-2197-CC05-54F11DE6880B}"/>
              </a:ext>
            </a:extLst>
          </p:cNvPr>
          <p:cNvPicPr>
            <a:picLocks noChangeAspect="1"/>
          </p:cNvPicPr>
          <p:nvPr/>
        </p:nvPicPr>
        <p:blipFill>
          <a:blip r:embed="rId4"/>
          <a:stretch>
            <a:fillRect/>
          </a:stretch>
        </p:blipFill>
        <p:spPr>
          <a:xfrm>
            <a:off x="1880650" y="1442433"/>
            <a:ext cx="3579992" cy="5006021"/>
          </a:xfrm>
          <a:prstGeom prst="rect">
            <a:avLst/>
          </a:prstGeom>
        </p:spPr>
      </p:pic>
    </p:spTree>
    <p:extLst>
      <p:ext uri="{BB962C8B-B14F-4D97-AF65-F5344CB8AC3E}">
        <p14:creationId xmlns:p14="http://schemas.microsoft.com/office/powerpoint/2010/main" val="4279515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2c8ce88b705_0_0"/>
          <p:cNvSpPr txBox="1">
            <a:spLocks noGrp="1"/>
          </p:cNvSpPr>
          <p:nvPr>
            <p:ph type="title"/>
          </p:nvPr>
        </p:nvSpPr>
        <p:spPr>
          <a:xfrm>
            <a:off x="838203" y="3651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5000" b="1" dirty="0">
                <a:solidFill>
                  <a:srgbClr val="ED7D31"/>
                </a:solidFill>
              </a:rPr>
              <a:t>Zahteve po deljenju in dostopu</a:t>
            </a:r>
            <a:endParaRPr sz="5000" b="1" dirty="0">
              <a:solidFill>
                <a:srgbClr val="ED7D31"/>
              </a:solidFill>
            </a:endParaRPr>
          </a:p>
        </p:txBody>
      </p:sp>
      <p:pic>
        <p:nvPicPr>
          <p:cNvPr id="4" name="Slika 5">
            <a:extLst>
              <a:ext uri="{FF2B5EF4-FFF2-40B4-BE49-F238E27FC236}">
                <a16:creationId xmlns:a16="http://schemas.microsoft.com/office/drawing/2014/main" id="{696C5429-085C-615F-4741-64A6DA96754D}"/>
              </a:ext>
            </a:extLst>
          </p:cNvPr>
          <p:cNvPicPr>
            <a:picLocks noChangeAspect="1"/>
          </p:cNvPicPr>
          <p:nvPr/>
        </p:nvPicPr>
        <p:blipFill>
          <a:blip r:embed="rId3"/>
          <a:stretch>
            <a:fillRect/>
          </a:stretch>
        </p:blipFill>
        <p:spPr>
          <a:xfrm>
            <a:off x="477878" y="1334531"/>
            <a:ext cx="8018289" cy="5391494"/>
          </a:xfrm>
          <a:prstGeom prst="rect">
            <a:avLst/>
          </a:prstGeom>
        </p:spPr>
      </p:pic>
      <p:sp>
        <p:nvSpPr>
          <p:cNvPr id="6" name="PoljeZBesedilom 7">
            <a:extLst>
              <a:ext uri="{FF2B5EF4-FFF2-40B4-BE49-F238E27FC236}">
                <a16:creationId xmlns:a16="http://schemas.microsoft.com/office/drawing/2014/main" id="{1755FB16-8BB3-A327-B9FE-403FBE442260}"/>
              </a:ext>
            </a:extLst>
          </p:cNvPr>
          <p:cNvSpPr txBox="1"/>
          <p:nvPr/>
        </p:nvSpPr>
        <p:spPr>
          <a:xfrm>
            <a:off x="7741763" y="6079693"/>
            <a:ext cx="4164290" cy="646331"/>
          </a:xfrm>
          <a:prstGeom prst="rect">
            <a:avLst/>
          </a:prstGeom>
          <a:noFill/>
        </p:spPr>
        <p:txBody>
          <a:bodyPr wrap="square">
            <a:spAutoFit/>
          </a:bodyPr>
          <a:lstStyle/>
          <a:p>
            <a:r>
              <a:rPr lang="sl-SI" dirty="0"/>
              <a:t>https://www.openaire.eu/how-to-comply-with-horizon-europe-mandate-for-rdm</a:t>
            </a:r>
          </a:p>
        </p:txBody>
      </p:sp>
      <p:sp>
        <p:nvSpPr>
          <p:cNvPr id="2" name="Rectangle 1"/>
          <p:cNvSpPr/>
          <p:nvPr/>
        </p:nvSpPr>
        <p:spPr>
          <a:xfrm>
            <a:off x="2583433" y="5523469"/>
            <a:ext cx="5728546" cy="244699"/>
          </a:xfrm>
          <a:prstGeom prst="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8396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2c8ce88b705_0_0"/>
          <p:cNvSpPr txBox="1">
            <a:spLocks noGrp="1"/>
          </p:cNvSpPr>
          <p:nvPr>
            <p:ph type="title"/>
          </p:nvPr>
        </p:nvSpPr>
        <p:spPr>
          <a:xfrm>
            <a:off x="838203" y="3651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5000" b="1" dirty="0">
                <a:solidFill>
                  <a:srgbClr val="ED7D31"/>
                </a:solidFill>
              </a:rPr>
              <a:t>Zahteve po deljenju in dostopu</a:t>
            </a:r>
            <a:endParaRPr sz="5000" b="1" dirty="0">
              <a:solidFill>
                <a:srgbClr val="ED7D31"/>
              </a:solidFill>
            </a:endParaRPr>
          </a:p>
        </p:txBody>
      </p:sp>
      <p:pic>
        <p:nvPicPr>
          <p:cNvPr id="9" name="Slika 9">
            <a:extLst>
              <a:ext uri="{FF2B5EF4-FFF2-40B4-BE49-F238E27FC236}">
                <a16:creationId xmlns:a16="http://schemas.microsoft.com/office/drawing/2014/main" id="{0F5C8A63-7E9F-4A9C-38AB-3AC7BD60307B}"/>
              </a:ext>
            </a:extLst>
          </p:cNvPr>
          <p:cNvPicPr>
            <a:picLocks noChangeAspect="1"/>
          </p:cNvPicPr>
          <p:nvPr/>
        </p:nvPicPr>
        <p:blipFill>
          <a:blip r:embed="rId3"/>
          <a:stretch>
            <a:fillRect/>
          </a:stretch>
        </p:blipFill>
        <p:spPr>
          <a:xfrm>
            <a:off x="838200" y="1385345"/>
            <a:ext cx="5216923" cy="4636633"/>
          </a:xfrm>
          <a:prstGeom prst="rect">
            <a:avLst/>
          </a:prstGeom>
        </p:spPr>
      </p:pic>
      <p:pic>
        <p:nvPicPr>
          <p:cNvPr id="10" name="Picture 9"/>
          <p:cNvPicPr>
            <a:picLocks noChangeAspect="1"/>
          </p:cNvPicPr>
          <p:nvPr/>
        </p:nvPicPr>
        <p:blipFill>
          <a:blip r:embed="rId4"/>
          <a:stretch>
            <a:fillRect/>
          </a:stretch>
        </p:blipFill>
        <p:spPr>
          <a:xfrm>
            <a:off x="6854421" y="1909387"/>
            <a:ext cx="5005533" cy="3892545"/>
          </a:xfrm>
          <a:prstGeom prst="rect">
            <a:avLst/>
          </a:prstGeom>
        </p:spPr>
      </p:pic>
      <p:sp>
        <p:nvSpPr>
          <p:cNvPr id="11" name="Rectangle 10"/>
          <p:cNvSpPr/>
          <p:nvPr/>
        </p:nvSpPr>
        <p:spPr>
          <a:xfrm>
            <a:off x="6722772" y="4243586"/>
            <a:ext cx="5273898" cy="159698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20672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2c8ce88b705_0_0"/>
          <p:cNvSpPr txBox="1">
            <a:spLocks noGrp="1"/>
          </p:cNvSpPr>
          <p:nvPr>
            <p:ph type="title"/>
          </p:nvPr>
        </p:nvSpPr>
        <p:spPr>
          <a:xfrm>
            <a:off x="838203" y="3651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5000" b="1" dirty="0">
                <a:solidFill>
                  <a:srgbClr val="ED7D31"/>
                </a:solidFill>
              </a:rPr>
              <a:t>Zahteve po deljenju in dostopu</a:t>
            </a:r>
            <a:endParaRPr sz="5000" b="1" dirty="0">
              <a:solidFill>
                <a:srgbClr val="ED7D31"/>
              </a:solidFill>
            </a:endParaRPr>
          </a:p>
        </p:txBody>
      </p:sp>
      <p:pic>
        <p:nvPicPr>
          <p:cNvPr id="9" name="Slika 9">
            <a:extLst>
              <a:ext uri="{FF2B5EF4-FFF2-40B4-BE49-F238E27FC236}">
                <a16:creationId xmlns:a16="http://schemas.microsoft.com/office/drawing/2014/main" id="{0F5C8A63-7E9F-4A9C-38AB-3AC7BD60307B}"/>
              </a:ext>
            </a:extLst>
          </p:cNvPr>
          <p:cNvPicPr>
            <a:picLocks noChangeAspect="1"/>
          </p:cNvPicPr>
          <p:nvPr/>
        </p:nvPicPr>
        <p:blipFill>
          <a:blip r:embed="rId3"/>
          <a:stretch>
            <a:fillRect/>
          </a:stretch>
        </p:blipFill>
        <p:spPr>
          <a:xfrm>
            <a:off x="838200" y="1385345"/>
            <a:ext cx="5216923" cy="4636633"/>
          </a:xfrm>
          <a:prstGeom prst="rect">
            <a:avLst/>
          </a:prstGeom>
        </p:spPr>
      </p:pic>
      <p:pic>
        <p:nvPicPr>
          <p:cNvPr id="2" name="Picture 1"/>
          <p:cNvPicPr>
            <a:picLocks noChangeAspect="1"/>
          </p:cNvPicPr>
          <p:nvPr/>
        </p:nvPicPr>
        <p:blipFill>
          <a:blip r:embed="rId4"/>
          <a:stretch>
            <a:fillRect/>
          </a:stretch>
        </p:blipFill>
        <p:spPr>
          <a:xfrm>
            <a:off x="6980346" y="1730887"/>
            <a:ext cx="4308688" cy="992995"/>
          </a:xfrm>
          <a:prstGeom prst="rect">
            <a:avLst/>
          </a:prstGeom>
        </p:spPr>
      </p:pic>
      <p:pic>
        <p:nvPicPr>
          <p:cNvPr id="3" name="Picture 2"/>
          <p:cNvPicPr>
            <a:picLocks noChangeAspect="1"/>
          </p:cNvPicPr>
          <p:nvPr/>
        </p:nvPicPr>
        <p:blipFill>
          <a:blip r:embed="rId5"/>
          <a:stretch>
            <a:fillRect/>
          </a:stretch>
        </p:blipFill>
        <p:spPr>
          <a:xfrm>
            <a:off x="6600416" y="3099431"/>
            <a:ext cx="5132205" cy="1941916"/>
          </a:xfrm>
          <a:prstGeom prst="rect">
            <a:avLst/>
          </a:prstGeom>
        </p:spPr>
      </p:pic>
      <p:sp>
        <p:nvSpPr>
          <p:cNvPr id="4" name="Rectangle 3">
            <a:extLst>
              <a:ext uri="{FF2B5EF4-FFF2-40B4-BE49-F238E27FC236}">
                <a16:creationId xmlns:a16="http://schemas.microsoft.com/office/drawing/2014/main" id="{FD5EF18F-A5BE-BCFD-BED6-ADC0F2E1A24F}"/>
              </a:ext>
            </a:extLst>
          </p:cNvPr>
          <p:cNvSpPr/>
          <p:nvPr/>
        </p:nvSpPr>
        <p:spPr>
          <a:xfrm>
            <a:off x="6466703" y="2907958"/>
            <a:ext cx="5529967" cy="221597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0419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naslov 2">
            <a:extLst>
              <a:ext uri="{FF2B5EF4-FFF2-40B4-BE49-F238E27FC236}">
                <a16:creationId xmlns:a16="http://schemas.microsoft.com/office/drawing/2014/main" id="{1EC57231-FE3F-06A6-596A-B1ABA727DE78}"/>
              </a:ext>
            </a:extLst>
          </p:cNvPr>
          <p:cNvSpPr txBox="1">
            <a:spLocks/>
          </p:cNvSpPr>
          <p:nvPr/>
        </p:nvSpPr>
        <p:spPr>
          <a:xfrm>
            <a:off x="134710" y="6415000"/>
            <a:ext cx="10289450" cy="288461"/>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2CBECC"/>
              </a:buClr>
              <a:buNone/>
            </a:pPr>
            <a:r>
              <a:rPr lang="sl-SI" sz="1100" dirty="0">
                <a:latin typeface="Calibri" panose="020F0502020204030204" pitchFamily="34" charset="0"/>
                <a:ea typeface="Calibri" panose="020F0502020204030204" pitchFamily="34" charset="0"/>
                <a:cs typeface="Calibri" panose="020F0502020204030204" pitchFamily="34" charset="0"/>
              </a:rPr>
              <a:t>P. Čerče: Načrt ravnanja z raziskovalnimi podatki (2024) povzeto po: Življenjski krog raziskovanja v odprti znanosti. V S. Bezjak (ur.) Odprta znanost v Sloveniji </a:t>
            </a:r>
            <a:r>
              <a:rPr lang="sl-SI" sz="1200" dirty="0">
                <a:latin typeface="Calibri" panose="020F0502020204030204" pitchFamily="34" charset="0"/>
                <a:ea typeface="Calibri" panose="020F0502020204030204" pitchFamily="34" charset="0"/>
                <a:cs typeface="Calibri" panose="020F0502020204030204" pitchFamily="34" charset="0"/>
              </a:rPr>
              <a:t>(v tisku)</a:t>
            </a:r>
          </a:p>
        </p:txBody>
      </p:sp>
      <p:sp>
        <p:nvSpPr>
          <p:cNvPr id="7" name="Naslov 1">
            <a:extLst>
              <a:ext uri="{FF2B5EF4-FFF2-40B4-BE49-F238E27FC236}">
                <a16:creationId xmlns:a16="http://schemas.microsoft.com/office/drawing/2014/main" id="{1C447F65-9F1D-A4F6-B54C-69EEE149114D}"/>
              </a:ext>
            </a:extLst>
          </p:cNvPr>
          <p:cNvSpPr txBox="1">
            <a:spLocks/>
          </p:cNvSpPr>
          <p:nvPr/>
        </p:nvSpPr>
        <p:spPr>
          <a:xfrm>
            <a:off x="996632" y="471956"/>
            <a:ext cx="9144000" cy="48613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4000" b="1" dirty="0">
                <a:solidFill>
                  <a:srgbClr val="ED7D31"/>
                </a:solidFill>
                <a:latin typeface="Calibri" panose="020F0502020204030204" pitchFamily="34" charset="0"/>
                <a:ea typeface="Calibri" panose="020F0502020204030204" pitchFamily="34" charset="0"/>
                <a:cs typeface="Calibri" panose="020F0502020204030204" pitchFamily="34" charset="0"/>
              </a:rPr>
              <a:t>Življenjski krog raziskovalnih podatkov</a:t>
            </a:r>
          </a:p>
        </p:txBody>
      </p:sp>
      <p:graphicFrame>
        <p:nvGraphicFramePr>
          <p:cNvPr id="8" name="Diagram 7">
            <a:extLst>
              <a:ext uri="{FF2B5EF4-FFF2-40B4-BE49-F238E27FC236}">
                <a16:creationId xmlns:a16="http://schemas.microsoft.com/office/drawing/2014/main" id="{7D3E4BA1-BD18-5852-9100-298507B762C8}"/>
              </a:ext>
            </a:extLst>
          </p:cNvPr>
          <p:cNvGraphicFramePr/>
          <p:nvPr>
            <p:extLst>
              <p:ext uri="{D42A27DB-BD31-4B8C-83A1-F6EECF244321}">
                <p14:modId xmlns:p14="http://schemas.microsoft.com/office/powerpoint/2010/main" val="4109153702"/>
              </p:ext>
            </p:extLst>
          </p:nvPr>
        </p:nvGraphicFramePr>
        <p:xfrm>
          <a:off x="3736520" y="1288017"/>
          <a:ext cx="4945841" cy="4746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7708EEF2-0ACC-A8C1-FAD8-7325A25E8AFB}"/>
              </a:ext>
            </a:extLst>
          </p:cNvPr>
          <p:cNvGraphicFramePr/>
          <p:nvPr>
            <p:extLst>
              <p:ext uri="{D42A27DB-BD31-4B8C-83A1-F6EECF244321}">
                <p14:modId xmlns:p14="http://schemas.microsoft.com/office/powerpoint/2010/main" val="3841886769"/>
              </p:ext>
            </p:extLst>
          </p:nvPr>
        </p:nvGraphicFramePr>
        <p:xfrm>
          <a:off x="7258367" y="2003742"/>
          <a:ext cx="1057275" cy="10477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3D248DEE-5F34-F23F-A9A4-229A3852C0F4}"/>
              </a:ext>
            </a:extLst>
          </p:cNvPr>
          <p:cNvGraphicFramePr/>
          <p:nvPr>
            <p:extLst>
              <p:ext uri="{D42A27DB-BD31-4B8C-83A1-F6EECF244321}">
                <p14:modId xmlns:p14="http://schemas.microsoft.com/office/powerpoint/2010/main" val="2807655580"/>
              </p:ext>
            </p:extLst>
          </p:nvPr>
        </p:nvGraphicFramePr>
        <p:xfrm>
          <a:off x="7259002" y="3842702"/>
          <a:ext cx="1057275" cy="104775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a:extLst>
              <a:ext uri="{FF2B5EF4-FFF2-40B4-BE49-F238E27FC236}">
                <a16:creationId xmlns:a16="http://schemas.microsoft.com/office/drawing/2014/main" id="{5D8AE4AD-8C41-DEBD-B4B0-BA20763E450F}"/>
              </a:ext>
            </a:extLst>
          </p:cNvPr>
          <p:cNvGraphicFramePr/>
          <p:nvPr>
            <p:extLst>
              <p:ext uri="{D42A27DB-BD31-4B8C-83A1-F6EECF244321}">
                <p14:modId xmlns:p14="http://schemas.microsoft.com/office/powerpoint/2010/main" val="312669271"/>
              </p:ext>
            </p:extLst>
          </p:nvPr>
        </p:nvGraphicFramePr>
        <p:xfrm>
          <a:off x="5568632" y="4839652"/>
          <a:ext cx="1057275" cy="104775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2" name="Diagram 11">
            <a:extLst>
              <a:ext uri="{FF2B5EF4-FFF2-40B4-BE49-F238E27FC236}">
                <a16:creationId xmlns:a16="http://schemas.microsoft.com/office/drawing/2014/main" id="{98FA0341-76C9-08BD-795E-29F432019BBE}"/>
              </a:ext>
            </a:extLst>
          </p:cNvPr>
          <p:cNvGraphicFramePr/>
          <p:nvPr>
            <p:extLst>
              <p:ext uri="{D42A27DB-BD31-4B8C-83A1-F6EECF244321}">
                <p14:modId xmlns:p14="http://schemas.microsoft.com/office/powerpoint/2010/main" val="1560102082"/>
              </p:ext>
            </p:extLst>
          </p:nvPr>
        </p:nvGraphicFramePr>
        <p:xfrm>
          <a:off x="3875722" y="3838892"/>
          <a:ext cx="1057275" cy="104775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3" name="Diagram 12">
            <a:extLst>
              <a:ext uri="{FF2B5EF4-FFF2-40B4-BE49-F238E27FC236}">
                <a16:creationId xmlns:a16="http://schemas.microsoft.com/office/drawing/2014/main" id="{9BB41F38-F47F-1FF4-9976-367933DA8608}"/>
              </a:ext>
            </a:extLst>
          </p:cNvPr>
          <p:cNvGraphicFramePr/>
          <p:nvPr>
            <p:extLst>
              <p:ext uri="{D42A27DB-BD31-4B8C-83A1-F6EECF244321}">
                <p14:modId xmlns:p14="http://schemas.microsoft.com/office/powerpoint/2010/main" val="3993481155"/>
              </p:ext>
            </p:extLst>
          </p:nvPr>
        </p:nvGraphicFramePr>
        <p:xfrm>
          <a:off x="3881437" y="2003742"/>
          <a:ext cx="1057275" cy="104775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14" name="PoljeZBesedilom 13">
            <a:extLst>
              <a:ext uri="{FF2B5EF4-FFF2-40B4-BE49-F238E27FC236}">
                <a16:creationId xmlns:a16="http://schemas.microsoft.com/office/drawing/2014/main" id="{C8788620-393C-D92E-934F-178D321E4D7D}"/>
              </a:ext>
            </a:extLst>
          </p:cNvPr>
          <p:cNvSpPr txBox="1"/>
          <p:nvPr/>
        </p:nvSpPr>
        <p:spPr>
          <a:xfrm>
            <a:off x="8315642" y="1123734"/>
            <a:ext cx="3509917" cy="1384995"/>
          </a:xfrm>
          <a:prstGeom prst="rect">
            <a:avLst/>
          </a:prstGeom>
          <a:noFill/>
        </p:spPr>
        <p:txBody>
          <a:bodyPr wrap="square">
            <a:spAutoFit/>
          </a:bodyPr>
          <a:lstStyle/>
          <a:p>
            <a:r>
              <a:rPr lang="sl-SI" sz="1200" dirty="0">
                <a:latin typeface="Calibri" panose="020F0502020204030204" pitchFamily="34" charset="0"/>
                <a:ea typeface="Calibri" panose="020F0502020204030204" pitchFamily="34" charset="0"/>
                <a:cs typeface="Calibri" panose="020F0502020204030204" pitchFamily="34" charset="0"/>
              </a:rPr>
              <a:t>Značilne aktivnosti faze </a:t>
            </a:r>
            <a:r>
              <a:rPr lang="sl-SI" sz="1200" b="1" dirty="0">
                <a:latin typeface="Calibri" panose="020F0502020204030204" pitchFamily="34" charset="0"/>
                <a:ea typeface="Calibri" panose="020F0502020204030204" pitchFamily="34" charset="0"/>
                <a:cs typeface="Calibri" panose="020F0502020204030204" pitchFamily="34" charset="0"/>
              </a:rPr>
              <a:t>ISKANJA PODATKOV</a:t>
            </a:r>
            <a:r>
              <a:rPr lang="sl-SI" sz="1200" dirty="0">
                <a:latin typeface="Calibri" panose="020F0502020204030204" pitchFamily="34" charset="0"/>
                <a:ea typeface="Calibri" panose="020F0502020204030204" pitchFamily="34" charset="0"/>
                <a:cs typeface="Calibri" panose="020F0502020204030204" pitchFamily="34" charset="0"/>
              </a:rPr>
              <a:t> so:</a:t>
            </a:r>
          </a:p>
          <a:p>
            <a:r>
              <a:rPr lang="sl-SI" sz="1200" dirty="0">
                <a:latin typeface="Calibri" panose="020F0502020204030204" pitchFamily="34" charset="0"/>
                <a:ea typeface="Calibri" panose="020F0502020204030204" pitchFamily="34" charset="0"/>
                <a:cs typeface="Calibri" panose="020F0502020204030204" pitchFamily="34" charset="0"/>
              </a:rPr>
              <a:t>Identifikacija relevantnih podatkovnih virov v podatkovnih katalogih, knjižnicah, arhivih in drugih zbirkah, ocena kakovosti in uporabnosti razpoložljivih podatkov za ponovno uporabo, preverjanje pogojev uporabe (dostopnost in morebitne omejitve) in zadostnosti informacij za citiranje podatkov.</a:t>
            </a:r>
          </a:p>
        </p:txBody>
      </p:sp>
      <p:sp>
        <p:nvSpPr>
          <p:cNvPr id="15" name="PoljeZBesedilom 14">
            <a:extLst>
              <a:ext uri="{FF2B5EF4-FFF2-40B4-BE49-F238E27FC236}">
                <a16:creationId xmlns:a16="http://schemas.microsoft.com/office/drawing/2014/main" id="{723BF888-A23C-1573-816D-FD87AF1D5D95}"/>
              </a:ext>
            </a:extLst>
          </p:cNvPr>
          <p:cNvSpPr txBox="1"/>
          <p:nvPr/>
        </p:nvSpPr>
        <p:spPr>
          <a:xfrm>
            <a:off x="8792410" y="2866826"/>
            <a:ext cx="2876823" cy="1938992"/>
          </a:xfrm>
          <a:prstGeom prst="rect">
            <a:avLst/>
          </a:prstGeom>
          <a:noFill/>
        </p:spPr>
        <p:txBody>
          <a:bodyPr wrap="square">
            <a:spAutoFit/>
          </a:bodyPr>
          <a:lstStyle/>
          <a:p>
            <a:r>
              <a:rPr lang="sl-SI" sz="1200" dirty="0">
                <a:latin typeface="Calibri" panose="020F0502020204030204" pitchFamily="34" charset="0"/>
                <a:ea typeface="Calibri" panose="020F0502020204030204" pitchFamily="34" charset="0"/>
                <a:cs typeface="Calibri" panose="020F0502020204030204" pitchFamily="34" charset="0"/>
              </a:rPr>
              <a:t>Faza </a:t>
            </a:r>
            <a:r>
              <a:rPr lang="sl-SI" sz="1200" b="1" dirty="0">
                <a:latin typeface="Calibri" panose="020F0502020204030204" pitchFamily="34" charset="0"/>
                <a:ea typeface="Calibri" panose="020F0502020204030204" pitchFamily="34" charset="0"/>
                <a:cs typeface="Calibri" panose="020F0502020204030204" pitchFamily="34" charset="0"/>
              </a:rPr>
              <a:t>ZBIRANJA</a:t>
            </a:r>
            <a:r>
              <a:rPr lang="sl-SI" sz="1200" dirty="0">
                <a:latin typeface="Calibri" panose="020F0502020204030204" pitchFamily="34" charset="0"/>
                <a:ea typeface="Calibri" panose="020F0502020204030204" pitchFamily="34" charset="0"/>
                <a:cs typeface="Calibri" panose="020F0502020204030204" pitchFamily="34" charset="0"/>
              </a:rPr>
              <a:t> in/ali </a:t>
            </a:r>
            <a:r>
              <a:rPr lang="sl-SI" sz="1200" b="1" dirty="0">
                <a:latin typeface="Calibri" panose="020F0502020204030204" pitchFamily="34" charset="0"/>
                <a:ea typeface="Calibri" panose="020F0502020204030204" pitchFamily="34" charset="0"/>
                <a:cs typeface="Calibri" panose="020F0502020204030204" pitchFamily="34" charset="0"/>
              </a:rPr>
              <a:t>USTVARJANJA</a:t>
            </a:r>
            <a:r>
              <a:rPr lang="sl-SI" sz="1200" dirty="0">
                <a:latin typeface="Calibri" panose="020F0502020204030204" pitchFamily="34" charset="0"/>
                <a:ea typeface="Calibri" panose="020F0502020204030204" pitchFamily="34" charset="0"/>
                <a:cs typeface="Calibri" panose="020F0502020204030204" pitchFamily="34" charset="0"/>
              </a:rPr>
              <a:t> podatkov:</a:t>
            </a:r>
          </a:p>
          <a:p>
            <a:r>
              <a:rPr lang="sl-SI" sz="1200" dirty="0">
                <a:latin typeface="Calibri" panose="020F0502020204030204" pitchFamily="34" charset="0"/>
                <a:ea typeface="Calibri" panose="020F0502020204030204" pitchFamily="34" charset="0"/>
                <a:cs typeface="Calibri" panose="020F0502020204030204" pitchFamily="34" charset="0"/>
              </a:rPr>
              <a:t>Aktivnosti te faze so upravičene, kadar sekundarni podatki ne zadoščajo za preverjanje postavljenih hipotez. Pred zbiranjem premislimo etične in zakonske okvire, načrtujemo metodologijo, vzorčenje oz. izbor, vrste in formate podatkov ter proces zbiranja oz. ustvarjanja podatkov.</a:t>
            </a:r>
          </a:p>
        </p:txBody>
      </p:sp>
      <p:sp>
        <p:nvSpPr>
          <p:cNvPr id="16" name="PoljeZBesedilom 15">
            <a:extLst>
              <a:ext uri="{FF2B5EF4-FFF2-40B4-BE49-F238E27FC236}">
                <a16:creationId xmlns:a16="http://schemas.microsoft.com/office/drawing/2014/main" id="{9F1F4541-A9D7-5B42-E891-1203A2F5F9A3}"/>
              </a:ext>
            </a:extLst>
          </p:cNvPr>
          <p:cNvSpPr txBox="1"/>
          <p:nvPr/>
        </p:nvSpPr>
        <p:spPr>
          <a:xfrm>
            <a:off x="8332891" y="4827265"/>
            <a:ext cx="3186659" cy="1569660"/>
          </a:xfrm>
          <a:prstGeom prst="rect">
            <a:avLst/>
          </a:prstGeom>
          <a:noFill/>
        </p:spPr>
        <p:txBody>
          <a:bodyPr wrap="square">
            <a:spAutoFit/>
          </a:bodyPr>
          <a:lstStyle/>
          <a:p>
            <a:r>
              <a:rPr lang="sl-SI" sz="1200" dirty="0">
                <a:latin typeface="Calibri" panose="020F0502020204030204" pitchFamily="34" charset="0"/>
                <a:ea typeface="Calibri" panose="020F0502020204030204" pitchFamily="34" charset="0"/>
                <a:cs typeface="Calibri" panose="020F0502020204030204" pitchFamily="34" charset="0"/>
              </a:rPr>
              <a:t>Značilne aktivnosti faze </a:t>
            </a:r>
            <a:r>
              <a:rPr lang="sl-SI" sz="1200" b="1" dirty="0">
                <a:latin typeface="Calibri" panose="020F0502020204030204" pitchFamily="34" charset="0"/>
                <a:ea typeface="Calibri" panose="020F0502020204030204" pitchFamily="34" charset="0"/>
                <a:cs typeface="Calibri" panose="020F0502020204030204" pitchFamily="34" charset="0"/>
              </a:rPr>
              <a:t>ORGANIZIRANJE</a:t>
            </a:r>
            <a:r>
              <a:rPr lang="sl-SI" sz="1200" dirty="0">
                <a:latin typeface="Calibri" panose="020F0502020204030204" pitchFamily="34" charset="0"/>
                <a:ea typeface="Calibri" panose="020F0502020204030204" pitchFamily="34" charset="0"/>
                <a:cs typeface="Calibri" panose="020F0502020204030204" pitchFamily="34" charset="0"/>
              </a:rPr>
              <a:t> in </a:t>
            </a:r>
            <a:r>
              <a:rPr lang="sl-SI" sz="1200" b="1" dirty="0">
                <a:latin typeface="Calibri" panose="020F0502020204030204" pitchFamily="34" charset="0"/>
                <a:ea typeface="Calibri" panose="020F0502020204030204" pitchFamily="34" charset="0"/>
                <a:cs typeface="Calibri" panose="020F0502020204030204" pitchFamily="34" charset="0"/>
              </a:rPr>
              <a:t>DOKUMENTIRANJE</a:t>
            </a:r>
            <a:r>
              <a:rPr lang="sl-SI" sz="1200" dirty="0">
                <a:latin typeface="Calibri" panose="020F0502020204030204" pitchFamily="34" charset="0"/>
                <a:ea typeface="Calibri" panose="020F0502020204030204" pitchFamily="34" charset="0"/>
                <a:cs typeface="Calibri" panose="020F0502020204030204" pitchFamily="34" charset="0"/>
              </a:rPr>
              <a:t> podatkov so:</a:t>
            </a:r>
          </a:p>
          <a:p>
            <a:r>
              <a:rPr lang="sl-SI" sz="1200" dirty="0">
                <a:latin typeface="Calibri" panose="020F0502020204030204" pitchFamily="34" charset="0"/>
                <a:ea typeface="Calibri" panose="020F0502020204030204" pitchFamily="34" charset="0"/>
                <a:cs typeface="Calibri" panose="020F0502020204030204" pitchFamily="34" charset="0"/>
              </a:rPr>
              <a:t>določitev sistema in standardov za delo s podatki in spremne dokumentacije, npr. sistem strukturiranja in poimenovanja map, verzij dokumentov ipd., ki je v pomoč pri večji preglednosti, preprečitvi in odpravi morebitnih napak.</a:t>
            </a:r>
          </a:p>
        </p:txBody>
      </p:sp>
      <p:sp>
        <p:nvSpPr>
          <p:cNvPr id="17" name="PoljeZBesedilom 16">
            <a:extLst>
              <a:ext uri="{FF2B5EF4-FFF2-40B4-BE49-F238E27FC236}">
                <a16:creationId xmlns:a16="http://schemas.microsoft.com/office/drawing/2014/main" id="{FB9B85C5-D953-4008-E053-448AF1FB3B44}"/>
              </a:ext>
            </a:extLst>
          </p:cNvPr>
          <p:cNvSpPr txBox="1"/>
          <p:nvPr/>
        </p:nvSpPr>
        <p:spPr>
          <a:xfrm>
            <a:off x="183152" y="4337454"/>
            <a:ext cx="3692570" cy="1015663"/>
          </a:xfrm>
          <a:prstGeom prst="rect">
            <a:avLst/>
          </a:prstGeom>
          <a:noFill/>
        </p:spPr>
        <p:txBody>
          <a:bodyPr wrap="square">
            <a:spAutoFit/>
          </a:bodyPr>
          <a:lstStyle/>
          <a:p>
            <a:r>
              <a:rPr lang="sl-SI" sz="1200" dirty="0">
                <a:latin typeface="Calibri" panose="020F0502020204030204" pitchFamily="34" charset="0"/>
                <a:ea typeface="Calibri" panose="020F0502020204030204" pitchFamily="34" charset="0"/>
                <a:cs typeface="Calibri" panose="020F0502020204030204" pitchFamily="34" charset="0"/>
              </a:rPr>
              <a:t>Faza </a:t>
            </a:r>
            <a:r>
              <a:rPr lang="sl-SI" sz="1200" b="1" dirty="0">
                <a:latin typeface="Calibri" panose="020F0502020204030204" pitchFamily="34" charset="0"/>
                <a:ea typeface="Calibri" panose="020F0502020204030204" pitchFamily="34" charset="0"/>
                <a:cs typeface="Calibri" panose="020F0502020204030204" pitchFamily="34" charset="0"/>
              </a:rPr>
              <a:t>HRAMBE PODATKOV </a:t>
            </a:r>
            <a:r>
              <a:rPr lang="sl-SI" sz="1200" dirty="0">
                <a:latin typeface="Calibri" panose="020F0502020204030204" pitchFamily="34" charset="0"/>
                <a:ea typeface="Calibri" panose="020F0502020204030204" pitchFamily="34" charset="0"/>
                <a:cs typeface="Calibri" panose="020F0502020204030204" pitchFamily="34" charset="0"/>
              </a:rPr>
              <a:t>se nanaša na:</a:t>
            </a:r>
          </a:p>
          <a:p>
            <a:r>
              <a:rPr lang="sl-SI" sz="1200" dirty="0">
                <a:latin typeface="Calibri" panose="020F0502020204030204" pitchFamily="34" charset="0"/>
                <a:ea typeface="Calibri" panose="020F0502020204030204" pitchFamily="34" charset="0"/>
                <a:cs typeface="Calibri" panose="020F0502020204030204" pitchFamily="34" charset="0"/>
              </a:rPr>
              <a:t>shranjevanje podatkov med raziskovanjem, izdelavo varnostnih preslikav in druge aktivnosti, ki preprečujejo izgubo podatkov in spremne dokumentacije, potrebne za razumevanje postopkov in vsebine dela.</a:t>
            </a:r>
          </a:p>
        </p:txBody>
      </p:sp>
      <p:sp>
        <p:nvSpPr>
          <p:cNvPr id="18" name="PoljeZBesedilom 17">
            <a:extLst>
              <a:ext uri="{FF2B5EF4-FFF2-40B4-BE49-F238E27FC236}">
                <a16:creationId xmlns:a16="http://schemas.microsoft.com/office/drawing/2014/main" id="{9C6EA960-0F11-5FA1-4CAA-E55D8DF56781}"/>
              </a:ext>
            </a:extLst>
          </p:cNvPr>
          <p:cNvSpPr txBox="1"/>
          <p:nvPr/>
        </p:nvSpPr>
        <p:spPr>
          <a:xfrm>
            <a:off x="249201" y="2881802"/>
            <a:ext cx="3421181" cy="1200329"/>
          </a:xfrm>
          <a:prstGeom prst="rect">
            <a:avLst/>
          </a:prstGeom>
          <a:noFill/>
        </p:spPr>
        <p:txBody>
          <a:bodyPr wrap="square">
            <a:spAutoFit/>
          </a:bodyPr>
          <a:lstStyle/>
          <a:p>
            <a:r>
              <a:rPr lang="sl-SI" sz="1200" b="1" dirty="0">
                <a:latin typeface="Calibri" panose="020F0502020204030204" pitchFamily="34" charset="0"/>
                <a:ea typeface="Calibri" panose="020F0502020204030204" pitchFamily="34" charset="0"/>
                <a:cs typeface="Calibri" panose="020F0502020204030204" pitchFamily="34" charset="0"/>
              </a:rPr>
              <a:t>ZAŠČITA PODATKOV </a:t>
            </a:r>
            <a:r>
              <a:rPr lang="sl-SI" sz="1200" dirty="0">
                <a:latin typeface="Calibri" panose="020F0502020204030204" pitchFamily="34" charset="0"/>
                <a:ea typeface="Calibri" panose="020F0502020204030204" pitchFamily="34" charset="0"/>
                <a:cs typeface="Calibri" panose="020F0502020204030204" pitchFamily="34" charset="0"/>
              </a:rPr>
              <a:t>obsega:</a:t>
            </a:r>
          </a:p>
          <a:p>
            <a:r>
              <a:rPr lang="sl-SI" sz="1200" dirty="0">
                <a:latin typeface="Calibri" panose="020F0502020204030204" pitchFamily="34" charset="0"/>
                <a:ea typeface="Calibri" panose="020F0502020204030204" pitchFamily="34" charset="0"/>
                <a:cs typeface="Calibri" panose="020F0502020204030204" pitchFamily="34" charset="0"/>
              </a:rPr>
              <a:t>aktivnosti za preprečitev razkritja informacij, ki so zaupne, občutljive oz. zanje veljajo omejitve, ter nasploh izvajanje politik varovanja zasebnosti, skladnosti s področno zakonodajo in določili o uporabi gradiva.</a:t>
            </a:r>
          </a:p>
        </p:txBody>
      </p:sp>
      <p:sp>
        <p:nvSpPr>
          <p:cNvPr id="19" name="PoljeZBesedilom 18">
            <a:extLst>
              <a:ext uri="{FF2B5EF4-FFF2-40B4-BE49-F238E27FC236}">
                <a16:creationId xmlns:a16="http://schemas.microsoft.com/office/drawing/2014/main" id="{04970E4B-1248-1BD5-446C-40483D1C60A1}"/>
              </a:ext>
            </a:extLst>
          </p:cNvPr>
          <p:cNvSpPr txBox="1"/>
          <p:nvPr/>
        </p:nvSpPr>
        <p:spPr>
          <a:xfrm>
            <a:off x="183152" y="1297166"/>
            <a:ext cx="3421181" cy="1384995"/>
          </a:xfrm>
          <a:prstGeom prst="rect">
            <a:avLst/>
          </a:prstGeom>
          <a:noFill/>
        </p:spPr>
        <p:txBody>
          <a:bodyPr wrap="square">
            <a:spAutoFit/>
          </a:bodyPr>
          <a:lstStyle/>
          <a:p>
            <a:r>
              <a:rPr lang="sl-SI" sz="1200" b="1" dirty="0">
                <a:latin typeface="Calibri" panose="020F0502020204030204" pitchFamily="34" charset="0"/>
                <a:ea typeface="Calibri" panose="020F0502020204030204" pitchFamily="34" charset="0"/>
                <a:cs typeface="Calibri" panose="020F0502020204030204" pitchFamily="34" charset="0"/>
              </a:rPr>
              <a:t>OBJAVA PODATKOV</a:t>
            </a:r>
            <a:r>
              <a:rPr lang="sl-SI" sz="1200" dirty="0">
                <a:latin typeface="Calibri" panose="020F0502020204030204" pitchFamily="34" charset="0"/>
                <a:ea typeface="Calibri" panose="020F0502020204030204" pitchFamily="34" charset="0"/>
                <a:cs typeface="Calibri" panose="020F0502020204030204" pitchFamily="34" charset="0"/>
              </a:rPr>
              <a:t> obsega:</a:t>
            </a:r>
          </a:p>
          <a:p>
            <a:r>
              <a:rPr lang="sl-SI" sz="1200" dirty="0">
                <a:latin typeface="Calibri" panose="020F0502020204030204" pitchFamily="34" charset="0"/>
                <a:ea typeface="Calibri" panose="020F0502020204030204" pitchFamily="34" charset="0"/>
                <a:cs typeface="Calibri" panose="020F0502020204030204" pitchFamily="34" charset="0"/>
              </a:rPr>
              <a:t>izbor </a:t>
            </a:r>
            <a:r>
              <a:rPr lang="sl-SI" sz="1200" dirty="0" err="1">
                <a:latin typeface="Calibri" panose="020F0502020204030204" pitchFamily="34" charset="0"/>
                <a:ea typeface="Calibri" panose="020F0502020204030204" pitchFamily="34" charset="0"/>
                <a:cs typeface="Calibri" panose="020F0502020204030204" pitchFamily="34" charset="0"/>
              </a:rPr>
              <a:t>repozitorija</a:t>
            </a:r>
            <a:r>
              <a:rPr lang="sl-SI" sz="1200" dirty="0">
                <a:latin typeface="Calibri" panose="020F0502020204030204" pitchFamily="34" charset="0"/>
                <a:ea typeface="Calibri" panose="020F0502020204030204" pitchFamily="34" charset="0"/>
                <a:cs typeface="Calibri" panose="020F0502020204030204" pitchFamily="34" charset="0"/>
              </a:rPr>
              <a:t> za arhiviranje in objavo podatkov, pri čemer je pomembno, da </a:t>
            </a:r>
            <a:r>
              <a:rPr lang="sl-SI" sz="1200" dirty="0" err="1">
                <a:latin typeface="Calibri" panose="020F0502020204030204" pitchFamily="34" charset="0"/>
                <a:ea typeface="Calibri" panose="020F0502020204030204" pitchFamily="34" charset="0"/>
                <a:cs typeface="Calibri" panose="020F0502020204030204" pitchFamily="34" charset="0"/>
              </a:rPr>
              <a:t>repozitorij</a:t>
            </a:r>
            <a:r>
              <a:rPr lang="sl-SI" sz="1200" dirty="0">
                <a:latin typeface="Calibri" panose="020F0502020204030204" pitchFamily="34" charset="0"/>
                <a:ea typeface="Calibri" panose="020F0502020204030204" pitchFamily="34" charset="0"/>
                <a:cs typeface="Calibri" panose="020F0502020204030204" pitchFamily="34" charset="0"/>
              </a:rPr>
              <a:t> zagotavlja dolgotrajno dostopnost in uporabnost podatkov ter ustrezno citiranje. Kadar podatki iz upravičenih razlogov ne morejo biti dostopni, morajo biti dostopni vsaj metapodatki.</a:t>
            </a:r>
          </a:p>
        </p:txBody>
      </p:sp>
      <p:sp>
        <p:nvSpPr>
          <p:cNvPr id="2" name="PoljeZBesedilom 1">
            <a:extLst>
              <a:ext uri="{FF2B5EF4-FFF2-40B4-BE49-F238E27FC236}">
                <a16:creationId xmlns:a16="http://schemas.microsoft.com/office/drawing/2014/main" id="{C20D215D-A0A6-3FE4-59CE-7D7E1AC47FDF}"/>
              </a:ext>
            </a:extLst>
          </p:cNvPr>
          <p:cNvSpPr txBox="1"/>
          <p:nvPr/>
        </p:nvSpPr>
        <p:spPr>
          <a:xfrm>
            <a:off x="5168411" y="2916046"/>
            <a:ext cx="2352821" cy="1754326"/>
          </a:xfrm>
          <a:prstGeom prst="rect">
            <a:avLst/>
          </a:prstGeom>
          <a:noFill/>
        </p:spPr>
        <p:txBody>
          <a:bodyPr wrap="square">
            <a:spAutoFit/>
          </a:bodyPr>
          <a:lstStyle/>
          <a:p>
            <a:r>
              <a:rPr lang="sl-SI" sz="1200" dirty="0">
                <a:latin typeface="Calibri" panose="020F0502020204030204" pitchFamily="34" charset="0"/>
                <a:ea typeface="Calibri" panose="020F0502020204030204" pitchFamily="34" charset="0"/>
                <a:cs typeface="Calibri" panose="020F0502020204030204" pitchFamily="34" charset="0"/>
              </a:rPr>
              <a:t>V fazi </a:t>
            </a:r>
            <a:r>
              <a:rPr lang="sl-SI" sz="1200" b="1" dirty="0">
                <a:latin typeface="Calibri" panose="020F0502020204030204" pitchFamily="34" charset="0"/>
                <a:ea typeface="Calibri" panose="020F0502020204030204" pitchFamily="34" charset="0"/>
                <a:cs typeface="Calibri" panose="020F0502020204030204" pitchFamily="34" charset="0"/>
              </a:rPr>
              <a:t>OBDELAVE</a:t>
            </a:r>
            <a:r>
              <a:rPr lang="sl-SI" sz="1200" dirty="0">
                <a:latin typeface="Calibri" panose="020F0502020204030204" pitchFamily="34" charset="0"/>
                <a:ea typeface="Calibri" panose="020F0502020204030204" pitchFamily="34" charset="0"/>
                <a:cs typeface="Calibri" panose="020F0502020204030204" pitchFamily="34" charset="0"/>
              </a:rPr>
              <a:t> </a:t>
            </a:r>
            <a:r>
              <a:rPr lang="sl-SI" sz="1200" b="1" dirty="0">
                <a:latin typeface="Calibri" panose="020F0502020204030204" pitchFamily="34" charset="0"/>
                <a:ea typeface="Calibri" panose="020F0502020204030204" pitchFamily="34" charset="0"/>
                <a:cs typeface="Calibri" panose="020F0502020204030204" pitchFamily="34" charset="0"/>
              </a:rPr>
              <a:t>PODATKOV </a:t>
            </a:r>
            <a:r>
              <a:rPr lang="sl-SI" sz="1200" dirty="0">
                <a:latin typeface="Calibri" panose="020F0502020204030204" pitchFamily="34" charset="0"/>
                <a:ea typeface="Calibri" panose="020F0502020204030204" pitchFamily="34" charset="0"/>
                <a:cs typeface="Calibri" panose="020F0502020204030204" pitchFamily="34" charset="0"/>
              </a:rPr>
              <a:t>je potrebno poskrbeti za:</a:t>
            </a:r>
          </a:p>
          <a:p>
            <a:r>
              <a:rPr lang="sl-SI" sz="1200" dirty="0">
                <a:latin typeface="Calibri" panose="020F0502020204030204" pitchFamily="34" charset="0"/>
                <a:ea typeface="Calibri" panose="020F0502020204030204" pitchFamily="34" charset="0"/>
                <a:cs typeface="Calibri" panose="020F0502020204030204" pitchFamily="34" charset="0"/>
              </a:rPr>
              <a:t>pripravo podatkov za analizo. Vključuje čiščenje in preverjanje kakovosti podatkov ter uporabo različnih metod in/ali analitičnih orodij za odkrivanje novih informacij ali znanja v pridobljenih podatkih.</a:t>
            </a:r>
          </a:p>
        </p:txBody>
      </p:sp>
    </p:spTree>
    <p:extLst>
      <p:ext uri="{BB962C8B-B14F-4D97-AF65-F5344CB8AC3E}">
        <p14:creationId xmlns:p14="http://schemas.microsoft.com/office/powerpoint/2010/main" val="101748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8"/>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P spid="17" grpId="0"/>
      <p:bldP spid="17" grpId="1"/>
      <p:bldP spid="18" grpId="0"/>
      <p:bldP spid="18" grpId="1"/>
      <p:bldP spid="19" grpId="0"/>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2c6a4f475f1_0_87"/>
          <p:cNvSpPr txBox="1">
            <a:spLocks noGrp="1"/>
          </p:cNvSpPr>
          <p:nvPr>
            <p:ph type="title"/>
          </p:nvPr>
        </p:nvSpPr>
        <p:spPr>
          <a:xfrm>
            <a:off x="796753" y="12382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dirty="0">
                <a:solidFill>
                  <a:srgbClr val="ED7D31"/>
                </a:solidFill>
              </a:rPr>
              <a:t>Kritično za objavo podatkov</a:t>
            </a:r>
            <a:endParaRPr dirty="0"/>
          </a:p>
        </p:txBody>
      </p:sp>
      <p:sp>
        <p:nvSpPr>
          <p:cNvPr id="125" name="Google Shape;125;g2c6a4f475f1_0_87"/>
          <p:cNvSpPr txBox="1">
            <a:spLocks noGrp="1"/>
          </p:cNvSpPr>
          <p:nvPr>
            <p:ph type="body" idx="1"/>
          </p:nvPr>
        </p:nvSpPr>
        <p:spPr>
          <a:xfrm>
            <a:off x="838203" y="2218104"/>
            <a:ext cx="10515600" cy="2748000"/>
          </a:xfrm>
          <a:prstGeom prst="rect">
            <a:avLst/>
          </a:prstGeom>
          <a:noFill/>
          <a:ln>
            <a:noFill/>
          </a:ln>
        </p:spPr>
        <p:txBody>
          <a:bodyPr spcFirstLastPara="1" wrap="square" lIns="91425" tIns="45700" rIns="91425" bIns="45700" anchor="t" anchorCtr="0">
            <a:normAutofit/>
          </a:bodyPr>
          <a:lstStyle/>
          <a:p>
            <a:pPr marL="285750" indent="-285750">
              <a:buSzPts val="1600"/>
            </a:pPr>
            <a:r>
              <a:rPr lang="sl-SI" sz="1800" dirty="0"/>
              <a:t>Skrbno, pravočasno pripravim Načrt ravnanja z raziskovalnimi podatki, </a:t>
            </a:r>
          </a:p>
          <a:p>
            <a:pPr marL="0" indent="0">
              <a:buSzPts val="1600"/>
              <a:buNone/>
            </a:pPr>
            <a:r>
              <a:rPr lang="sl-SI" sz="1800" dirty="0"/>
              <a:t>ki zadeva vse faze življenjskega kroga podatkov.</a:t>
            </a:r>
          </a:p>
          <a:p>
            <a:pPr marL="285750" indent="-285750">
              <a:buSzPts val="1600"/>
            </a:pPr>
            <a:endParaRPr lang="sl-SI" sz="1800" dirty="0"/>
          </a:p>
          <a:p>
            <a:pPr marL="285750" indent="-285750">
              <a:buSzPts val="1600"/>
            </a:pPr>
            <a:r>
              <a:rPr lang="sl-SI" sz="1800" dirty="0"/>
              <a:t>Poskrbim za pravne podlage in rešim morebitne etične dileme pred </a:t>
            </a:r>
          </a:p>
          <a:p>
            <a:pPr marL="0" indent="0">
              <a:buSzPts val="1600"/>
              <a:buNone/>
            </a:pPr>
            <a:r>
              <a:rPr lang="sl-SI" sz="1800" dirty="0"/>
              <a:t>začetkom zbiranja podatkov.</a:t>
            </a:r>
          </a:p>
          <a:p>
            <a:pPr marL="285750" indent="-285750">
              <a:buSzPts val="1600"/>
            </a:pPr>
            <a:endParaRPr lang="sl-SI" sz="1800" dirty="0"/>
          </a:p>
          <a:p>
            <a:pPr marL="285750" indent="-285750">
              <a:buSzPts val="1600"/>
            </a:pPr>
            <a:r>
              <a:rPr lang="sl-SI" sz="1800" dirty="0"/>
              <a:t>Dokumentiram raziskovalni postopek in odločitve.</a:t>
            </a:r>
          </a:p>
        </p:txBody>
      </p:sp>
      <p:pic>
        <p:nvPicPr>
          <p:cNvPr id="4" name="Picture 3">
            <a:extLst>
              <a:ext uri="{FF2B5EF4-FFF2-40B4-BE49-F238E27FC236}">
                <a16:creationId xmlns:a16="http://schemas.microsoft.com/office/drawing/2014/main" id="{133E0B4F-5554-817E-15A9-EC4D1235A9BD}"/>
              </a:ext>
            </a:extLst>
          </p:cNvPr>
          <p:cNvPicPr>
            <a:picLocks noChangeAspect="1"/>
          </p:cNvPicPr>
          <p:nvPr/>
        </p:nvPicPr>
        <p:blipFill>
          <a:blip r:embed="rId3"/>
          <a:stretch>
            <a:fillRect/>
          </a:stretch>
        </p:blipFill>
        <p:spPr>
          <a:xfrm>
            <a:off x="8033794" y="1954696"/>
            <a:ext cx="3667876" cy="489241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2c6a4f475f1_0_87"/>
          <p:cNvSpPr txBox="1">
            <a:spLocks noGrp="1"/>
          </p:cNvSpPr>
          <p:nvPr>
            <p:ph type="title"/>
          </p:nvPr>
        </p:nvSpPr>
        <p:spPr>
          <a:xfrm>
            <a:off x="796753" y="12382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Opisovanje podatkov</a:t>
            </a:r>
            <a:endParaRPr/>
          </a:p>
        </p:txBody>
      </p:sp>
      <p:sp>
        <p:nvSpPr>
          <p:cNvPr id="125" name="Google Shape;125;g2c6a4f475f1_0_87"/>
          <p:cNvSpPr txBox="1">
            <a:spLocks noGrp="1"/>
          </p:cNvSpPr>
          <p:nvPr>
            <p:ph type="body" idx="1"/>
          </p:nvPr>
        </p:nvSpPr>
        <p:spPr>
          <a:xfrm>
            <a:off x="838203" y="2218104"/>
            <a:ext cx="10515600" cy="27480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30000"/>
              </a:lnSpc>
              <a:spcBef>
                <a:spcPts val="1000"/>
              </a:spcBef>
              <a:spcAft>
                <a:spcPts val="0"/>
              </a:spcAft>
              <a:buClr>
                <a:srgbClr val="000000"/>
              </a:buClr>
              <a:buSzPts val="1600"/>
              <a:buNone/>
            </a:pPr>
            <a:r>
              <a:rPr lang="sl-SI" sz="2400" dirty="0"/>
              <a:t>Podatke je mogoče opisati in jih povezati z znanstvenimi deli </a:t>
            </a:r>
            <a:r>
              <a:rPr lang="sl-SI" sz="2400" b="1" dirty="0"/>
              <a:t>na različne načine</a:t>
            </a:r>
            <a:r>
              <a:rPr lang="sl-SI" sz="2400" dirty="0"/>
              <a:t>. </a:t>
            </a:r>
          </a:p>
          <a:p>
            <a:pPr marL="0" lvl="0" indent="0" algn="l" rtl="0">
              <a:lnSpc>
                <a:spcPct val="130000"/>
              </a:lnSpc>
              <a:spcBef>
                <a:spcPts val="1000"/>
              </a:spcBef>
              <a:spcAft>
                <a:spcPts val="0"/>
              </a:spcAft>
              <a:buClr>
                <a:srgbClr val="000000"/>
              </a:buClr>
              <a:buSzPts val="1600"/>
              <a:buNone/>
            </a:pPr>
            <a:r>
              <a:rPr lang="sl-SI" sz="2400" dirty="0"/>
              <a:t>Opisi podatkov so lahko </a:t>
            </a:r>
            <a:r>
              <a:rPr lang="sl-SI" sz="2400" b="1" dirty="0"/>
              <a:t>bolj ali manj strukturirani</a:t>
            </a:r>
            <a:r>
              <a:rPr lang="sl-SI" sz="2400" dirty="0"/>
              <a:t>. </a:t>
            </a:r>
            <a:endParaRPr sz="2400" dirty="0"/>
          </a:p>
          <a:p>
            <a:pPr marL="457200" lvl="0" indent="-342900" algn="l" rtl="0">
              <a:lnSpc>
                <a:spcPct val="130000"/>
              </a:lnSpc>
              <a:spcBef>
                <a:spcPts val="1000"/>
              </a:spcBef>
              <a:spcAft>
                <a:spcPts val="0"/>
              </a:spcAft>
              <a:buSzPts val="1800"/>
              <a:buChar char="-"/>
            </a:pPr>
            <a:r>
              <a:rPr lang="sl-SI" sz="2400" dirty="0"/>
              <a:t>Opis znotraj znanstvenega članka, v katerem so podatki analizirani. </a:t>
            </a:r>
            <a:endParaRPr sz="2400" dirty="0"/>
          </a:p>
          <a:p>
            <a:pPr marL="457200" lvl="0" indent="-342900" algn="l" rtl="0">
              <a:lnSpc>
                <a:spcPct val="130000"/>
              </a:lnSpc>
              <a:spcBef>
                <a:spcPts val="0"/>
              </a:spcBef>
              <a:spcAft>
                <a:spcPts val="0"/>
              </a:spcAft>
              <a:buSzPts val="1800"/>
              <a:buChar char="-"/>
            </a:pPr>
            <a:r>
              <a:rPr lang="sl-SI" sz="2400" dirty="0"/>
              <a:t>Opis v t. i. podatkovnem članku, ki ga objavijo v t. i. podatkovni reviji. </a:t>
            </a:r>
            <a:endParaRPr sz="2400" dirty="0"/>
          </a:p>
          <a:p>
            <a:pPr lvl="0" indent="-342900">
              <a:lnSpc>
                <a:spcPct val="130000"/>
              </a:lnSpc>
              <a:spcBef>
                <a:spcPts val="0"/>
              </a:spcBef>
              <a:buSzPts val="1800"/>
              <a:buChar char="-"/>
            </a:pPr>
            <a:r>
              <a:rPr lang="sl-SI" sz="2400" dirty="0"/>
              <a:t>Opis v obliki standardnega </a:t>
            </a:r>
            <a:r>
              <a:rPr lang="sl-SI" sz="2400" dirty="0" err="1"/>
              <a:t>metapodatkovnega</a:t>
            </a:r>
            <a:r>
              <a:rPr lang="sl-SI" sz="2400" dirty="0"/>
              <a:t> zapisa v podatkovnem </a:t>
            </a:r>
            <a:r>
              <a:rPr lang="sl-SI" sz="2400" dirty="0" err="1"/>
              <a:t>repozitoriju</a:t>
            </a:r>
            <a:r>
              <a:rPr lang="sl-SI" sz="2400" dirty="0"/>
              <a:t>. </a:t>
            </a:r>
            <a:endParaRPr sz="2400" dirty="0"/>
          </a:p>
          <a:p>
            <a:pPr marL="0" lvl="0" indent="0" algn="l" rtl="0">
              <a:lnSpc>
                <a:spcPct val="130000"/>
              </a:lnSpc>
              <a:spcBef>
                <a:spcPts val="1000"/>
              </a:spcBef>
              <a:spcAft>
                <a:spcPts val="0"/>
              </a:spcAft>
              <a:buClr>
                <a:srgbClr val="000000"/>
              </a:buClr>
              <a:buSzPts val="1600"/>
              <a:buNone/>
            </a:pPr>
            <a:r>
              <a:rPr lang="sl-SI" sz="2400" dirty="0"/>
              <a:t>Različni formati podatkovnih objav imajo različne prednosti in slabosti, o katerih velja razmisliti, preden se raziskovalec odloči za </a:t>
            </a:r>
            <a:r>
              <a:rPr lang="sl-SI" sz="2400" b="1" dirty="0"/>
              <a:t>vrsto opisa podatkov in mesto objave podatkov</a:t>
            </a:r>
            <a:r>
              <a:rPr lang="sl-SI" sz="2400" dirty="0"/>
              <a:t>.    </a:t>
            </a:r>
            <a:endParaRPr sz="2400" dirty="0"/>
          </a:p>
        </p:txBody>
      </p:sp>
      <p:sp>
        <p:nvSpPr>
          <p:cNvPr id="4" name="Google Shape;138;g2c6a4f475f1_0_26"/>
          <p:cNvSpPr txBox="1"/>
          <p:nvPr/>
        </p:nvSpPr>
        <p:spPr>
          <a:xfrm>
            <a:off x="657303" y="5806091"/>
            <a:ext cx="1087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000">
                <a:solidFill>
                  <a:srgbClr val="333333"/>
                </a:solidFill>
                <a:highlight>
                  <a:srgbClr val="FFFFFF"/>
                </a:highlight>
                <a:latin typeface="Calibri"/>
                <a:ea typeface="Calibri"/>
                <a:cs typeface="Calibri"/>
                <a:sym typeface="Calibri"/>
              </a:rPr>
              <a:t>BEZJAK, Sonja, 2021, Znanstveno objavljanje raziskovalnih podatkov v odprti znanosti. </a:t>
            </a:r>
            <a:r>
              <a:rPr lang="sl-SI" sz="1000" i="1">
                <a:solidFill>
                  <a:srgbClr val="333333"/>
                </a:solidFill>
                <a:highlight>
                  <a:srgbClr val="FFFFFF"/>
                </a:highlight>
                <a:latin typeface="Calibri"/>
                <a:ea typeface="Calibri"/>
                <a:cs typeface="Calibri"/>
                <a:sym typeface="Calibri"/>
              </a:rPr>
              <a:t>Časopis za kritiko znanosti</a:t>
            </a:r>
            <a:r>
              <a:rPr lang="sl-SI" sz="1000">
                <a:solidFill>
                  <a:srgbClr val="333333"/>
                </a:solidFill>
                <a:highlight>
                  <a:srgbClr val="FFFFFF"/>
                </a:highlight>
                <a:latin typeface="Calibri"/>
                <a:ea typeface="Calibri"/>
                <a:cs typeface="Calibri"/>
                <a:sym typeface="Calibri"/>
              </a:rPr>
              <a:t> [na spletu]. 2021. Vol. 49, no. 282, p. 101–119. [Dostopano 26 marec 2024]. Pridobljeno s: https://dirros.openscience.si/IzpisGradiva.php?lang=slv&amp;id=13833</a:t>
            </a:r>
            <a:endParaRPr>
              <a:latin typeface="Calibri"/>
              <a:ea typeface="Calibri"/>
              <a:cs typeface="Calibri"/>
              <a:sym typeface="Calibri"/>
            </a:endParaRPr>
          </a:p>
        </p:txBody>
      </p:sp>
    </p:spTree>
    <p:extLst>
      <p:ext uri="{BB962C8B-B14F-4D97-AF65-F5344CB8AC3E}">
        <p14:creationId xmlns:p14="http://schemas.microsoft.com/office/powerpoint/2010/main" val="4032754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2c6a4f475f1_0_19"/>
          <p:cNvSpPr txBox="1">
            <a:spLocks noGrp="1"/>
          </p:cNvSpPr>
          <p:nvPr>
            <p:ph type="title"/>
          </p:nvPr>
        </p:nvSpPr>
        <p:spPr>
          <a:xfrm>
            <a:off x="796753" y="12382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dirty="0">
                <a:solidFill>
                  <a:srgbClr val="ED7D31"/>
                </a:solidFill>
              </a:rPr>
              <a:t>Kaj je podatkovna objava</a:t>
            </a:r>
            <a:endParaRPr dirty="0"/>
          </a:p>
        </p:txBody>
      </p:sp>
      <p:sp>
        <p:nvSpPr>
          <p:cNvPr id="131" name="Google Shape;131;g2c6a4f475f1_0_19"/>
          <p:cNvSpPr txBox="1">
            <a:spLocks noGrp="1"/>
          </p:cNvSpPr>
          <p:nvPr>
            <p:ph type="body" idx="1"/>
          </p:nvPr>
        </p:nvSpPr>
        <p:spPr>
          <a:xfrm>
            <a:off x="838203" y="2218104"/>
            <a:ext cx="7751882" cy="2748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000000"/>
              </a:buClr>
              <a:buSzPts val="1600"/>
              <a:buNone/>
            </a:pPr>
            <a:r>
              <a:rPr lang="sl-SI" sz="2400" dirty="0"/>
              <a:t>Objava v podatkovnem </a:t>
            </a:r>
            <a:r>
              <a:rPr lang="sl-SI" sz="2400" dirty="0" err="1"/>
              <a:t>repozitoriju</a:t>
            </a:r>
            <a:r>
              <a:rPr lang="sl-SI" sz="2400" dirty="0"/>
              <a:t>, ki vsebuje:</a:t>
            </a:r>
          </a:p>
          <a:p>
            <a:pPr marL="342900" indent="-342900">
              <a:buSzPts val="1600"/>
            </a:pPr>
            <a:r>
              <a:rPr lang="sl-SI" sz="2400" b="1" dirty="0"/>
              <a:t>celovito dokumentirane </a:t>
            </a:r>
            <a:r>
              <a:rPr lang="sl-SI" sz="2400" dirty="0"/>
              <a:t>podatke, </a:t>
            </a:r>
          </a:p>
          <a:p>
            <a:pPr marL="342900" indent="-342900">
              <a:buSzPts val="1600"/>
            </a:pPr>
            <a:r>
              <a:rPr lang="sl-SI" sz="2400" dirty="0"/>
              <a:t>opremljene z </a:t>
            </a:r>
            <a:r>
              <a:rPr lang="sl-SI" sz="2400" b="1" dirty="0"/>
              <a:t>bibliografskimi informacijami </a:t>
            </a:r>
            <a:r>
              <a:rPr lang="sl-SI" sz="2400" dirty="0"/>
              <a:t>in </a:t>
            </a:r>
          </a:p>
          <a:p>
            <a:pPr marL="342900" indent="-342900">
              <a:buSzPts val="1600"/>
            </a:pPr>
            <a:r>
              <a:rPr lang="sl-SI" sz="2400" b="1" dirty="0"/>
              <a:t>trajnim identifikatorjem </a:t>
            </a:r>
          </a:p>
          <a:p>
            <a:pPr marL="342900" indent="-342900">
              <a:buSzPts val="1600"/>
            </a:pPr>
            <a:r>
              <a:rPr lang="sl-SI" sz="2400" dirty="0"/>
              <a:t>in pri kateri je </a:t>
            </a:r>
            <a:r>
              <a:rPr lang="sl-SI" sz="2400" b="1" dirty="0"/>
              <a:t>opravljen pregled kakovosti</a:t>
            </a:r>
            <a:r>
              <a:rPr lang="sl-SI" sz="2400" dirty="0"/>
              <a:t>. </a:t>
            </a:r>
          </a:p>
          <a:p>
            <a:pPr marL="0" lvl="0" indent="0" rtl="0">
              <a:lnSpc>
                <a:spcPct val="90000"/>
              </a:lnSpc>
              <a:spcBef>
                <a:spcPts val="1000"/>
              </a:spcBef>
              <a:spcAft>
                <a:spcPts val="0"/>
              </a:spcAft>
              <a:buClr>
                <a:srgbClr val="000000"/>
              </a:buClr>
              <a:buSzPts val="1600"/>
              <a:buNone/>
            </a:pPr>
            <a:r>
              <a:rPr lang="sl-SI" sz="1800" dirty="0"/>
              <a:t>(</a:t>
            </a:r>
            <a:r>
              <a:rPr lang="sl-SI" sz="1800" i="1" dirty="0"/>
              <a:t>SLOVAR ODPRTE ZNANOSTI v pripravi</a:t>
            </a:r>
            <a:r>
              <a:rPr lang="sl-SI" sz="1800" dirty="0"/>
              <a:t>)</a:t>
            </a:r>
            <a:endParaRPr dirty="0"/>
          </a:p>
        </p:txBody>
      </p:sp>
      <p:sp>
        <p:nvSpPr>
          <p:cNvPr id="2" name="TextBox 1"/>
          <p:cNvSpPr txBox="1"/>
          <p:nvPr/>
        </p:nvSpPr>
        <p:spPr>
          <a:xfrm>
            <a:off x="1107830" y="5389685"/>
            <a:ext cx="8598877" cy="461665"/>
          </a:xfrm>
          <a:prstGeom prst="rect">
            <a:avLst/>
          </a:prstGeom>
          <a:noFill/>
        </p:spPr>
        <p:txBody>
          <a:bodyPr wrap="square" rtlCol="0">
            <a:spAutoFit/>
          </a:bodyPr>
          <a:lstStyle/>
          <a:p>
            <a:r>
              <a:rPr lang="sl-SI" sz="2400" b="1" dirty="0">
                <a:latin typeface="Calibri" panose="020F0502020204030204" pitchFamily="34" charset="0"/>
                <a:cs typeface="Calibri" panose="020F0502020204030204" pitchFamily="34" charset="0"/>
              </a:rPr>
              <a:t>Je samostojna objava, ki predstavlja še en znanstveni rezultat.</a:t>
            </a:r>
            <a:endParaRPr lang="en-US" sz="2400" b="1" dirty="0">
              <a:latin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2c6a4f475f1_0_19"/>
          <p:cNvSpPr txBox="1">
            <a:spLocks noGrp="1"/>
          </p:cNvSpPr>
          <p:nvPr>
            <p:ph type="title"/>
          </p:nvPr>
        </p:nvSpPr>
        <p:spPr>
          <a:xfrm>
            <a:off x="796753" y="12382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dirty="0">
                <a:solidFill>
                  <a:srgbClr val="ED7D31"/>
                </a:solidFill>
              </a:rPr>
              <a:t>Kaj je podatkovna objava</a:t>
            </a:r>
            <a:endParaRPr dirty="0"/>
          </a:p>
        </p:txBody>
      </p:sp>
      <p:sp>
        <p:nvSpPr>
          <p:cNvPr id="131" name="Google Shape;131;g2c6a4f475f1_0_19"/>
          <p:cNvSpPr txBox="1">
            <a:spLocks noGrp="1"/>
          </p:cNvSpPr>
          <p:nvPr>
            <p:ph type="body" idx="1"/>
          </p:nvPr>
        </p:nvSpPr>
        <p:spPr>
          <a:xfrm>
            <a:off x="1107829" y="3117246"/>
            <a:ext cx="9636370" cy="2748000"/>
          </a:xfrm>
          <a:prstGeom prst="rect">
            <a:avLst/>
          </a:prstGeom>
          <a:noFill/>
          <a:ln>
            <a:noFill/>
          </a:ln>
        </p:spPr>
        <p:txBody>
          <a:bodyPr spcFirstLastPara="1" wrap="square" lIns="91425" tIns="45700" rIns="91425" bIns="45700" anchor="t" anchorCtr="0">
            <a:normAutofit/>
          </a:bodyPr>
          <a:lstStyle/>
          <a:p>
            <a:pPr marL="50800" indent="0">
              <a:buNone/>
            </a:pPr>
            <a:r>
              <a:rPr lang="sl-SI" sz="2400" dirty="0">
                <a:solidFill>
                  <a:schemeClr val="tx1"/>
                </a:solidFill>
                <a:latin typeface="Calibri" panose="020F0502020204030204" pitchFamily="34" charset="0"/>
                <a:cs typeface="Calibri" panose="020F0502020204030204" pitchFamily="34" charset="0"/>
              </a:rPr>
              <a:t>Primer iz ADP: </a:t>
            </a:r>
            <a:r>
              <a:rPr lang="sl-SI" sz="2400" i="1" dirty="0">
                <a:solidFill>
                  <a:schemeClr val="tx1"/>
                </a:solidFill>
                <a:latin typeface="Calibri" panose="020F0502020204030204" pitchFamily="34" charset="0"/>
                <a:cs typeface="Calibri" panose="020F0502020204030204" pitchFamily="34" charset="0"/>
              </a:rPr>
              <a:t>Kako citiram raziskavo?</a:t>
            </a:r>
          </a:p>
          <a:p>
            <a:pPr marL="50800" indent="0">
              <a:buNone/>
            </a:pPr>
            <a:r>
              <a:rPr lang="en-US" sz="2400" dirty="0">
                <a:solidFill>
                  <a:schemeClr val="tx1"/>
                </a:solidFill>
                <a:latin typeface="Calibri" panose="020F0502020204030204" pitchFamily="34" charset="0"/>
                <a:cs typeface="Calibri" panose="020F0502020204030204" pitchFamily="34" charset="0"/>
              </a:rPr>
              <a:t>Lampič, B. in Rebernik, L. (2023). </a:t>
            </a:r>
            <a:r>
              <a:rPr lang="en-US" sz="2400" i="1" dirty="0" err="1">
                <a:solidFill>
                  <a:schemeClr val="tx1"/>
                </a:solidFill>
                <a:latin typeface="Calibri" panose="020F0502020204030204" pitchFamily="34" charset="0"/>
                <a:cs typeface="Calibri" panose="020F0502020204030204" pitchFamily="34" charset="0"/>
              </a:rPr>
              <a:t>Nacionalna</a:t>
            </a:r>
            <a:r>
              <a:rPr lang="en-US" sz="2400" i="1" dirty="0">
                <a:solidFill>
                  <a:schemeClr val="tx1"/>
                </a:solidFill>
                <a:latin typeface="Calibri" panose="020F0502020204030204" pitchFamily="34" charset="0"/>
                <a:cs typeface="Calibri" panose="020F0502020204030204" pitchFamily="34" charset="0"/>
              </a:rPr>
              <a:t> </a:t>
            </a:r>
            <a:r>
              <a:rPr lang="en-US" sz="2400" i="1" dirty="0" err="1">
                <a:solidFill>
                  <a:schemeClr val="tx1"/>
                </a:solidFill>
                <a:latin typeface="Calibri" panose="020F0502020204030204" pitchFamily="34" charset="0"/>
                <a:cs typeface="Calibri" panose="020F0502020204030204" pitchFamily="34" charset="0"/>
              </a:rPr>
              <a:t>evidenca</a:t>
            </a:r>
            <a:r>
              <a:rPr lang="en-US" sz="2400" i="1" dirty="0">
                <a:solidFill>
                  <a:schemeClr val="tx1"/>
                </a:solidFill>
                <a:latin typeface="Calibri" panose="020F0502020204030204" pitchFamily="34" charset="0"/>
                <a:cs typeface="Calibri" panose="020F0502020204030204" pitchFamily="34" charset="0"/>
              </a:rPr>
              <a:t> </a:t>
            </a:r>
            <a:r>
              <a:rPr lang="en-US" sz="2400" i="1" dirty="0" err="1">
                <a:solidFill>
                  <a:schemeClr val="tx1"/>
                </a:solidFill>
                <a:latin typeface="Calibri" panose="020F0502020204030204" pitchFamily="34" charset="0"/>
                <a:cs typeface="Calibri" panose="020F0502020204030204" pitchFamily="34" charset="0"/>
              </a:rPr>
              <a:t>funkcionalno</a:t>
            </a:r>
            <a:r>
              <a:rPr lang="en-US" sz="2400" i="1" dirty="0">
                <a:solidFill>
                  <a:schemeClr val="tx1"/>
                </a:solidFill>
                <a:latin typeface="Calibri" panose="020F0502020204030204" pitchFamily="34" charset="0"/>
                <a:cs typeface="Calibri" panose="020F0502020204030204" pitchFamily="34" charset="0"/>
              </a:rPr>
              <a:t> </a:t>
            </a:r>
            <a:r>
              <a:rPr lang="en-US" sz="2400" i="1" dirty="0" err="1">
                <a:solidFill>
                  <a:schemeClr val="tx1"/>
                </a:solidFill>
                <a:latin typeface="Calibri" panose="020F0502020204030204" pitchFamily="34" charset="0"/>
                <a:cs typeface="Calibri" panose="020F0502020204030204" pitchFamily="34" charset="0"/>
              </a:rPr>
              <a:t>razvrednotenih</a:t>
            </a:r>
            <a:r>
              <a:rPr lang="en-US" sz="2400" i="1" dirty="0">
                <a:solidFill>
                  <a:schemeClr val="tx1"/>
                </a:solidFill>
                <a:latin typeface="Calibri" panose="020F0502020204030204" pitchFamily="34" charset="0"/>
                <a:cs typeface="Calibri" panose="020F0502020204030204" pitchFamily="34" charset="0"/>
              </a:rPr>
              <a:t> </a:t>
            </a:r>
            <a:r>
              <a:rPr lang="en-US" sz="2400" i="1" dirty="0" err="1">
                <a:solidFill>
                  <a:schemeClr val="tx1"/>
                </a:solidFill>
                <a:latin typeface="Calibri" panose="020F0502020204030204" pitchFamily="34" charset="0"/>
                <a:cs typeface="Calibri" panose="020F0502020204030204" pitchFamily="34" charset="0"/>
              </a:rPr>
              <a:t>območij</a:t>
            </a:r>
            <a:r>
              <a:rPr lang="en-US" sz="2400" i="1" dirty="0">
                <a:solidFill>
                  <a:schemeClr val="tx1"/>
                </a:solidFill>
                <a:latin typeface="Calibri" panose="020F0502020204030204" pitchFamily="34" charset="0"/>
                <a:cs typeface="Calibri" panose="020F0502020204030204" pitchFamily="34" charset="0"/>
              </a:rPr>
              <a:t> v </a:t>
            </a:r>
            <a:r>
              <a:rPr lang="en-US" sz="2400" i="1" dirty="0" err="1">
                <a:solidFill>
                  <a:schemeClr val="tx1"/>
                </a:solidFill>
                <a:latin typeface="Calibri" panose="020F0502020204030204" pitchFamily="34" charset="0"/>
                <a:cs typeface="Calibri" panose="020F0502020204030204" pitchFamily="34" charset="0"/>
              </a:rPr>
              <a:t>Sloveniji</a:t>
            </a:r>
            <a:r>
              <a:rPr lang="en-US" sz="2400" i="1" dirty="0">
                <a:solidFill>
                  <a:schemeClr val="tx1"/>
                </a:solidFill>
                <a:latin typeface="Calibri" panose="020F0502020204030204" pitchFamily="34" charset="0"/>
                <a:cs typeface="Calibri" panose="020F0502020204030204" pitchFamily="34" charset="0"/>
              </a:rPr>
              <a:t>, 2023</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Podatkovna</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datoteka</a:t>
            </a:r>
            <a:r>
              <a:rPr lang="en-US" sz="2400" dirty="0">
                <a:solidFill>
                  <a:schemeClr val="tx1"/>
                </a:solidFill>
                <a:latin typeface="Calibri" panose="020F0502020204030204" pitchFamily="34" charset="0"/>
                <a:cs typeface="Calibri" panose="020F0502020204030204" pitchFamily="34" charset="0"/>
              </a:rPr>
              <a:t>]. Ljubljana: Univerza v </a:t>
            </a:r>
            <a:r>
              <a:rPr lang="en-US" sz="2400" dirty="0" err="1">
                <a:solidFill>
                  <a:schemeClr val="tx1"/>
                </a:solidFill>
                <a:latin typeface="Calibri" panose="020F0502020204030204" pitchFamily="34" charset="0"/>
                <a:cs typeface="Calibri" panose="020F0502020204030204" pitchFamily="34" charset="0"/>
              </a:rPr>
              <a:t>Ljubljani</a:t>
            </a:r>
            <a:r>
              <a:rPr lang="en-US" sz="2400" dirty="0">
                <a:solidFill>
                  <a:schemeClr val="tx1"/>
                </a:solidFill>
                <a:latin typeface="Calibri" panose="020F0502020204030204" pitchFamily="34" charset="0"/>
                <a:cs typeface="Calibri" panose="020F0502020204030204" pitchFamily="34" charset="0"/>
              </a:rPr>
              <a:t>, Arhiv </a:t>
            </a:r>
            <a:r>
              <a:rPr lang="en-US" sz="2400" dirty="0" err="1">
                <a:solidFill>
                  <a:schemeClr val="tx1"/>
                </a:solidFill>
                <a:latin typeface="Calibri" panose="020F0502020204030204" pitchFamily="34" charset="0"/>
                <a:cs typeface="Calibri" panose="020F0502020204030204" pitchFamily="34" charset="0"/>
              </a:rPr>
              <a:t>družboslovnih</a:t>
            </a:r>
            <a:r>
              <a:rPr lang="en-US" sz="2400" dirty="0">
                <a:solidFill>
                  <a:schemeClr val="tx1"/>
                </a:solidFill>
                <a:latin typeface="Calibri" panose="020F0502020204030204" pitchFamily="34" charset="0"/>
                <a:cs typeface="Calibri" panose="020F0502020204030204" pitchFamily="34" charset="0"/>
              </a:rPr>
              <a:t> podatkov. ADP - </a:t>
            </a:r>
            <a:r>
              <a:rPr lang="en-US" sz="2400" dirty="0" err="1">
                <a:solidFill>
                  <a:schemeClr val="tx1"/>
                </a:solidFill>
                <a:latin typeface="Calibri" panose="020F0502020204030204" pitchFamily="34" charset="0"/>
                <a:cs typeface="Calibri" panose="020F0502020204030204" pitchFamily="34" charset="0"/>
              </a:rPr>
              <a:t>IDNo</a:t>
            </a:r>
            <a:r>
              <a:rPr lang="en-US" sz="2400" dirty="0">
                <a:solidFill>
                  <a:schemeClr val="tx1"/>
                </a:solidFill>
                <a:latin typeface="Calibri" panose="020F0502020204030204" pitchFamily="34" charset="0"/>
                <a:cs typeface="Calibri" panose="020F0502020204030204" pitchFamily="34" charset="0"/>
              </a:rPr>
              <a:t>: FDO23. https://doi.org/10.17898/ADP_FDO23_V1</a:t>
            </a:r>
          </a:p>
        </p:txBody>
      </p:sp>
      <p:sp>
        <p:nvSpPr>
          <p:cNvPr id="2" name="TextBox 1"/>
          <p:cNvSpPr txBox="1"/>
          <p:nvPr/>
        </p:nvSpPr>
        <p:spPr>
          <a:xfrm>
            <a:off x="1107829" y="2312636"/>
            <a:ext cx="8598877" cy="461665"/>
          </a:xfrm>
          <a:prstGeom prst="rect">
            <a:avLst/>
          </a:prstGeom>
          <a:noFill/>
        </p:spPr>
        <p:txBody>
          <a:bodyPr wrap="square" rtlCol="0">
            <a:spAutoFit/>
          </a:bodyPr>
          <a:lstStyle/>
          <a:p>
            <a:r>
              <a:rPr lang="sl-SI" sz="2400" b="1" dirty="0">
                <a:latin typeface="Calibri" panose="020F0502020204030204" pitchFamily="34" charset="0"/>
                <a:cs typeface="Calibri" panose="020F0502020204030204" pitchFamily="34" charset="0"/>
              </a:rPr>
              <a:t>Je samostojna objava, ki predstavlja še en znanstveni rezultat.</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292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11095" y="116942"/>
            <a:ext cx="7133797" cy="2433182"/>
          </a:xfrm>
          <a:prstGeom prst="rect">
            <a:avLst/>
          </a:prstGeom>
        </p:spPr>
      </p:pic>
      <p:pic>
        <p:nvPicPr>
          <p:cNvPr id="5" name="Picture 4"/>
          <p:cNvPicPr>
            <a:picLocks noChangeAspect="1"/>
          </p:cNvPicPr>
          <p:nvPr/>
        </p:nvPicPr>
        <p:blipFill>
          <a:blip r:embed="rId4"/>
          <a:stretch>
            <a:fillRect/>
          </a:stretch>
        </p:blipFill>
        <p:spPr>
          <a:xfrm>
            <a:off x="1264621" y="2550124"/>
            <a:ext cx="9993120" cy="4153480"/>
          </a:xfrm>
          <a:prstGeom prst="rect">
            <a:avLst/>
          </a:prstGeom>
        </p:spPr>
      </p:pic>
      <p:sp>
        <p:nvSpPr>
          <p:cNvPr id="7" name="TextBox 6"/>
          <p:cNvSpPr txBox="1"/>
          <p:nvPr/>
        </p:nvSpPr>
        <p:spPr>
          <a:xfrm>
            <a:off x="5843016" y="6528816"/>
            <a:ext cx="5202936" cy="307777"/>
          </a:xfrm>
          <a:prstGeom prst="rect">
            <a:avLst/>
          </a:prstGeom>
          <a:noFill/>
        </p:spPr>
        <p:txBody>
          <a:bodyPr wrap="square" rtlCol="0">
            <a:spAutoFit/>
          </a:bodyPr>
          <a:lstStyle/>
          <a:p>
            <a:r>
              <a:rPr lang="en-GB" dirty="0"/>
              <a:t>https://home.izum.si/COBISS/bibliografije/Tipologija_slv.pdf</a:t>
            </a:r>
          </a:p>
        </p:txBody>
      </p:sp>
    </p:spTree>
    <p:extLst>
      <p:ext uri="{BB962C8B-B14F-4D97-AF65-F5344CB8AC3E}">
        <p14:creationId xmlns:p14="http://schemas.microsoft.com/office/powerpoint/2010/main" val="189764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sl-SI" sz="5000" b="1" dirty="0">
                <a:solidFill>
                  <a:srgbClr val="ED7D31"/>
                </a:solidFill>
                <a:sym typeface="Tahoma"/>
              </a:rPr>
              <a:t>ADP - Arhiv družboslovnih podatkov</a:t>
            </a:r>
            <a:endParaRPr lang="en-GB" sz="5000" b="1" dirty="0">
              <a:solidFill>
                <a:srgbClr val="ED7D31"/>
              </a:solidFill>
            </a:endParaRPr>
          </a:p>
        </p:txBody>
      </p:sp>
      <p:sp>
        <p:nvSpPr>
          <p:cNvPr id="6" name="Google Shape;257;p3"/>
          <p:cNvSpPr txBox="1">
            <a:spLocks noGrp="1"/>
          </p:cNvSpPr>
          <p:nvPr>
            <p:ph type="body" idx="1"/>
          </p:nvPr>
        </p:nvSpPr>
        <p:spPr>
          <a:xfrm>
            <a:off x="638580" y="1780551"/>
            <a:ext cx="10515600" cy="46114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None/>
            </a:pPr>
            <a:r>
              <a:rPr lang="sl-SI"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ahoma"/>
              </a:rPr>
              <a:t>Ustanovljen leta 1997</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ahoma"/>
              </a:rPr>
              <a:t>.</a:t>
            </a:r>
            <a:r>
              <a:rPr lang="sl-SI"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ahoma"/>
              </a:rPr>
              <a:t> </a:t>
            </a:r>
          </a:p>
          <a:p>
            <a:pPr marL="0" marR="0" lvl="0" indent="0" algn="l" rtl="0">
              <a:spcBef>
                <a:spcPts val="0"/>
              </a:spcBef>
              <a:spcAft>
                <a:spcPts val="0"/>
              </a:spcAft>
              <a:buClr>
                <a:schemeClr val="dk1"/>
              </a:buClr>
              <a:buSzPts val="1800"/>
              <a:buNone/>
            </a:pPr>
            <a:r>
              <a:rPr lang="sl-SI" sz="2000" dirty="0">
                <a:latin typeface="Calibri" panose="020F0502020204030204" pitchFamily="34" charset="0"/>
                <a:ea typeface="Calibri" panose="020F0502020204030204" pitchFamily="34" charset="0"/>
                <a:cs typeface="Calibri" panose="020F0502020204030204" pitchFamily="34" charset="0"/>
              </a:rPr>
              <a:t>Slovenska </a:t>
            </a:r>
            <a:r>
              <a:rPr lang="sl-SI" sz="2000" b="1" dirty="0">
                <a:latin typeface="Calibri" panose="020F0502020204030204" pitchFamily="34" charset="0"/>
                <a:ea typeface="Calibri" panose="020F0502020204030204" pitchFamily="34" charset="0"/>
                <a:cs typeface="Calibri" panose="020F0502020204030204" pitchFamily="34" charset="0"/>
              </a:rPr>
              <a:t>nacionalna podatkovna infrastruktura </a:t>
            </a:r>
            <a:endParaRPr lang="en-US" sz="2000" b="1"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Clr>
                <a:schemeClr val="dk1"/>
              </a:buClr>
              <a:buSzPts val="1800"/>
              <a:buNone/>
            </a:pPr>
            <a:r>
              <a:rPr lang="sl-SI" sz="2000" b="1" dirty="0">
                <a:latin typeface="Calibri" panose="020F0502020204030204" pitchFamily="34" charset="0"/>
                <a:ea typeface="Calibri" panose="020F0502020204030204" pitchFamily="34" charset="0"/>
                <a:cs typeface="Calibri" panose="020F0502020204030204" pitchFamily="34" charset="0"/>
              </a:rPr>
              <a:t>za področje družboslovja</a:t>
            </a:r>
            <a:r>
              <a:rPr lang="sl-SI" sz="2000" dirty="0">
                <a:latin typeface="Calibri" panose="020F0502020204030204" pitchFamily="34" charset="0"/>
                <a:ea typeface="Calibri" panose="020F0502020204030204" pitchFamily="34" charset="0"/>
                <a:cs typeface="Calibri" panose="020F0502020204030204" pitchFamily="34" charset="0"/>
              </a:rPr>
              <a:t>. </a:t>
            </a:r>
          </a:p>
          <a:p>
            <a:pPr marL="50800" marR="0" lvl="0" indent="0" algn="l" rtl="0">
              <a:spcBef>
                <a:spcPts val="0"/>
              </a:spcBef>
              <a:spcAft>
                <a:spcPts val="0"/>
              </a:spcAft>
              <a:buClr>
                <a:schemeClr val="dk1"/>
              </a:buClr>
              <a:buSzPts val="1800"/>
              <a:buNone/>
            </a:pPr>
            <a:endParaRPr lang="sl-SI" sz="2000" dirty="0">
              <a:latin typeface="Calibri" panose="020F0502020204030204" pitchFamily="34" charset="0"/>
              <a:ea typeface="Calibri" panose="020F0502020204030204" pitchFamily="34" charset="0"/>
              <a:cs typeface="Calibri" panose="020F0502020204030204" pitchFamily="34" charset="0"/>
            </a:endParaRPr>
          </a:p>
          <a:p>
            <a:pPr marL="50800" lvl="0" indent="0">
              <a:spcBef>
                <a:spcPts val="0"/>
              </a:spcBef>
              <a:buClr>
                <a:schemeClr val="dk1"/>
              </a:buClr>
              <a:buSzPts val="1800"/>
              <a:buNone/>
            </a:pPr>
            <a:r>
              <a:rPr lang="sl-SI" sz="2000" b="1" dirty="0"/>
              <a:t>Poslanstvo </a:t>
            </a:r>
            <a:r>
              <a:rPr lang="sl-SI" sz="2000" b="1" dirty="0">
                <a:sym typeface="Wingdings" panose="05000000000000000000" pitchFamily="2" charset="2"/>
              </a:rPr>
              <a:t> </a:t>
            </a:r>
            <a:r>
              <a:rPr lang="sl-SI" sz="2000" b="1" dirty="0"/>
              <a:t>R</a:t>
            </a:r>
            <a:r>
              <a:rPr lang="en-US" sz="2000" b="1" dirty="0" err="1"/>
              <a:t>aziskovalne</a:t>
            </a:r>
            <a:r>
              <a:rPr lang="en-US" sz="2000" b="1" dirty="0"/>
              <a:t> </a:t>
            </a:r>
            <a:r>
              <a:rPr lang="en-US" sz="2000" b="1" dirty="0" err="1"/>
              <a:t>podatke</a:t>
            </a:r>
            <a:r>
              <a:rPr lang="en-US" sz="2000" b="1" dirty="0"/>
              <a:t>, </a:t>
            </a:r>
            <a:r>
              <a:rPr lang="en-US" sz="2000" b="1" dirty="0" err="1"/>
              <a:t>zanimive</a:t>
            </a:r>
            <a:r>
              <a:rPr lang="en-US" sz="2000" b="1" dirty="0"/>
              <a:t> </a:t>
            </a:r>
            <a:r>
              <a:rPr lang="en-US" sz="2000" b="1" dirty="0" err="1"/>
              <a:t>za</a:t>
            </a:r>
            <a:r>
              <a:rPr lang="en-US" sz="2000" b="1" dirty="0"/>
              <a:t> </a:t>
            </a:r>
            <a:r>
              <a:rPr lang="en-US" sz="2000" b="1" dirty="0" err="1"/>
              <a:t>družboslovne</a:t>
            </a:r>
            <a:r>
              <a:rPr lang="en-US" sz="2000" b="1" dirty="0"/>
              <a:t> </a:t>
            </a:r>
            <a:r>
              <a:rPr lang="en-US" sz="2000" b="1" dirty="0" err="1"/>
              <a:t>analize</a:t>
            </a:r>
            <a:r>
              <a:rPr lang="en-US" sz="2000" b="1" dirty="0"/>
              <a:t>, s </a:t>
            </a:r>
            <a:r>
              <a:rPr lang="en-US" sz="2000" b="1" dirty="0" err="1"/>
              <a:t>poudarkom</a:t>
            </a:r>
            <a:r>
              <a:rPr lang="en-US" sz="2000" b="1" dirty="0"/>
              <a:t> </a:t>
            </a:r>
            <a:r>
              <a:rPr lang="en-US" sz="2000" b="1" dirty="0" err="1"/>
              <a:t>na</a:t>
            </a:r>
            <a:r>
              <a:rPr lang="en-US" sz="2000" b="1" dirty="0"/>
              <a:t> </a:t>
            </a:r>
            <a:r>
              <a:rPr lang="en-US" sz="2000" b="1" dirty="0" err="1"/>
              <a:t>problemih</a:t>
            </a:r>
            <a:r>
              <a:rPr lang="en-US" sz="2000" b="1" dirty="0"/>
              <a:t>, </a:t>
            </a:r>
            <a:r>
              <a:rPr lang="en-US" sz="2000" b="1" dirty="0" err="1"/>
              <a:t>povezanih</a:t>
            </a:r>
            <a:r>
              <a:rPr lang="en-US" sz="2000" b="1" dirty="0"/>
              <a:t> s </a:t>
            </a:r>
            <a:r>
              <a:rPr lang="en-US" sz="2000" b="1" dirty="0" err="1"/>
              <a:t>slovensko</a:t>
            </a:r>
            <a:r>
              <a:rPr lang="en-US" sz="2000" b="1" dirty="0"/>
              <a:t> </a:t>
            </a:r>
            <a:r>
              <a:rPr lang="en-US" sz="2000" b="1" dirty="0" err="1"/>
              <a:t>družbo</a:t>
            </a:r>
            <a:r>
              <a:rPr lang="en-US" sz="2000" b="1" dirty="0"/>
              <a:t> </a:t>
            </a:r>
            <a:r>
              <a:rPr lang="en-US" sz="2000" b="1" dirty="0" err="1"/>
              <a:t>ali</a:t>
            </a:r>
            <a:r>
              <a:rPr lang="en-US" sz="2000" b="1" dirty="0"/>
              <a:t> </a:t>
            </a:r>
            <a:r>
              <a:rPr lang="en-US" sz="2000" b="1" dirty="0" err="1"/>
              <a:t>sicer</a:t>
            </a:r>
            <a:r>
              <a:rPr lang="en-US" sz="2000" b="1" dirty="0"/>
              <a:t> </a:t>
            </a:r>
            <a:r>
              <a:rPr lang="en-US" sz="2000" b="1" dirty="0" err="1"/>
              <a:t>pomembnih</a:t>
            </a:r>
            <a:r>
              <a:rPr lang="en-US" sz="2000" b="1" dirty="0"/>
              <a:t> </a:t>
            </a:r>
            <a:r>
              <a:rPr lang="en-US" sz="2000" b="1" dirty="0" err="1"/>
              <a:t>za</a:t>
            </a:r>
            <a:r>
              <a:rPr lang="en-US" sz="2000" b="1" dirty="0"/>
              <a:t> </a:t>
            </a:r>
            <a:r>
              <a:rPr lang="en-US" sz="2000" b="1" dirty="0" err="1"/>
              <a:t>slovensko</a:t>
            </a:r>
            <a:r>
              <a:rPr lang="en-US" sz="2000" b="1" dirty="0"/>
              <a:t> </a:t>
            </a:r>
            <a:r>
              <a:rPr lang="en-US" sz="2000" b="1" dirty="0" err="1"/>
              <a:t>družbo</a:t>
            </a:r>
            <a:r>
              <a:rPr lang="en-US" sz="2000" b="1" dirty="0"/>
              <a:t> in </a:t>
            </a:r>
            <a:r>
              <a:rPr lang="en-US" sz="2000" b="1" dirty="0" err="1"/>
              <a:t>družboslovje</a:t>
            </a:r>
            <a:r>
              <a:rPr lang="en-US" sz="2000" b="1" dirty="0"/>
              <a:t> ne </a:t>
            </a:r>
            <a:r>
              <a:rPr lang="en-US" sz="2000" b="1" dirty="0" err="1"/>
              <a:t>glede</a:t>
            </a:r>
            <a:r>
              <a:rPr lang="en-US" sz="2000" b="1" dirty="0"/>
              <a:t> </a:t>
            </a:r>
            <a:r>
              <a:rPr lang="en-US" sz="2000" b="1" dirty="0" err="1"/>
              <a:t>na</a:t>
            </a:r>
            <a:r>
              <a:rPr lang="en-US" sz="2000" b="1" dirty="0"/>
              <a:t> </a:t>
            </a:r>
            <a:r>
              <a:rPr lang="en-US" sz="2000" b="1" dirty="0" err="1"/>
              <a:t>geografske</a:t>
            </a:r>
            <a:r>
              <a:rPr lang="en-US" sz="2000" b="1" dirty="0"/>
              <a:t> </a:t>
            </a:r>
            <a:r>
              <a:rPr lang="en-US" sz="2000" b="1" dirty="0" err="1"/>
              <a:t>meje</a:t>
            </a:r>
            <a:r>
              <a:rPr lang="en-US" sz="2000" b="1" dirty="0"/>
              <a:t>.</a:t>
            </a:r>
            <a:endParaRPr lang="sl-SI" sz="1600" dirty="0">
              <a:latin typeface="Calibri" panose="020F0502020204030204" pitchFamily="34" charset="0"/>
              <a:ea typeface="Calibri" panose="020F0502020204030204" pitchFamily="34" charset="0"/>
              <a:cs typeface="Calibri" panose="020F0502020204030204" pitchFamily="34" charset="0"/>
            </a:endParaRPr>
          </a:p>
          <a:p>
            <a:pPr marL="50800" indent="0">
              <a:buNone/>
            </a:pPr>
            <a:r>
              <a:rPr lang="sl-SI" sz="2000" dirty="0">
                <a:latin typeface="Calibri" panose="020F0502020204030204" pitchFamily="34" charset="0"/>
                <a:ea typeface="Calibri" panose="020F0502020204030204" pitchFamily="34" charset="0"/>
                <a:cs typeface="Calibri" panose="020F0502020204030204" pitchFamily="34" charset="0"/>
              </a:rPr>
              <a:t>Izvaja naslednje storitve: </a:t>
            </a:r>
          </a:p>
          <a:p>
            <a:pPr marL="342900" indent="-342900" fontAlgn="base"/>
            <a:r>
              <a:rPr lang="sl-SI" sz="2000" u="sng" dirty="0">
                <a:latin typeface="Calibri" panose="020F0502020204030204" pitchFamily="34" charset="0"/>
                <a:ea typeface="Calibri" panose="020F0502020204030204" pitchFamily="34" charset="0"/>
                <a:cs typeface="Calibri" panose="020F0502020204030204" pitchFamily="34" charset="0"/>
              </a:rPr>
              <a:t>Pridobivanje in ovrednotenje </a:t>
            </a:r>
            <a:r>
              <a:rPr lang="sl-SI" sz="2000" dirty="0">
                <a:latin typeface="Calibri" panose="020F0502020204030204" pitchFamily="34" charset="0"/>
                <a:ea typeface="Calibri" panose="020F0502020204030204" pitchFamily="34" charset="0"/>
                <a:cs typeface="Calibri" panose="020F0502020204030204" pitchFamily="34" charset="0"/>
              </a:rPr>
              <a:t>raziskovalnih podatkov.</a:t>
            </a:r>
          </a:p>
          <a:p>
            <a:pPr marL="342900" indent="-342900" fontAlgn="base"/>
            <a:r>
              <a:rPr lang="sl-SI" sz="2000" dirty="0">
                <a:latin typeface="Calibri" panose="020F0502020204030204" pitchFamily="34" charset="0"/>
                <a:ea typeface="Calibri" panose="020F0502020204030204" pitchFamily="34" charset="0"/>
                <a:cs typeface="Calibri" panose="020F0502020204030204" pitchFamily="34" charset="0"/>
              </a:rPr>
              <a:t>Prevzem in procesiranje podatkov in dokumentacije ter ustvarjanje metapodatkov. -&gt; CILJ: </a:t>
            </a:r>
            <a:r>
              <a:rPr lang="sl-SI" sz="2000" u="sng" dirty="0">
                <a:latin typeface="Calibri" panose="020F0502020204030204" pitchFamily="34" charset="0"/>
                <a:ea typeface="Calibri" panose="020F0502020204030204" pitchFamily="34" charset="0"/>
                <a:cs typeface="Calibri" panose="020F0502020204030204" pitchFamily="34" charset="0"/>
              </a:rPr>
              <a:t>dolgotrajno digitalno skrbništvo</a:t>
            </a:r>
            <a:r>
              <a:rPr lang="sl-SI" sz="2000" dirty="0">
                <a:latin typeface="Calibri" panose="020F0502020204030204" pitchFamily="34" charset="0"/>
                <a:ea typeface="Calibri" panose="020F0502020204030204" pitchFamily="34" charset="0"/>
                <a:cs typeface="Calibri" panose="020F0502020204030204" pitchFamily="34" charset="0"/>
              </a:rPr>
              <a:t>, </a:t>
            </a:r>
            <a:r>
              <a:rPr lang="sl-SI" sz="2000" u="sng" dirty="0">
                <a:latin typeface="Calibri" panose="020F0502020204030204" pitchFamily="34" charset="0"/>
                <a:ea typeface="Calibri" panose="020F0502020204030204" pitchFamily="34" charset="0"/>
                <a:cs typeface="Calibri" panose="020F0502020204030204" pitchFamily="34" charset="0"/>
              </a:rPr>
              <a:t>dostop in ponovna uporaba</a:t>
            </a:r>
            <a:r>
              <a:rPr lang="sl-SI" sz="2000" dirty="0">
                <a:latin typeface="Calibri" panose="020F0502020204030204" pitchFamily="34" charset="0"/>
                <a:ea typeface="Calibri" panose="020F0502020204030204" pitchFamily="34" charset="0"/>
                <a:cs typeface="Calibri" panose="020F0502020204030204" pitchFamily="34" charset="0"/>
              </a:rPr>
              <a:t>.</a:t>
            </a:r>
          </a:p>
          <a:p>
            <a:pPr marL="342900" indent="-342900" fontAlgn="base"/>
            <a:r>
              <a:rPr lang="sl-SI" sz="2000" u="sng" dirty="0">
                <a:latin typeface="Calibri" panose="020F0502020204030204" pitchFamily="34" charset="0"/>
                <a:ea typeface="Calibri" panose="020F0502020204030204" pitchFamily="34" charset="0"/>
                <a:cs typeface="Calibri" panose="020F0502020204030204" pitchFamily="34" charset="0"/>
              </a:rPr>
              <a:t>Usposabljanje </a:t>
            </a:r>
            <a:r>
              <a:rPr lang="sl-SI" sz="2000" dirty="0">
                <a:latin typeface="Calibri" panose="020F0502020204030204" pitchFamily="34" charset="0"/>
                <a:ea typeface="Calibri" panose="020F0502020204030204" pitchFamily="34" charset="0"/>
                <a:cs typeface="Calibri" panose="020F0502020204030204" pitchFamily="34" charset="0"/>
              </a:rPr>
              <a:t>raziskovalcev za objavo podatkov, o njihovi uporabi in o načrtovanju ravnanja s podatki.</a:t>
            </a:r>
          </a:p>
          <a:p>
            <a:pPr marL="357188" indent="-306388"/>
            <a:r>
              <a:rPr lang="sl-SI" sz="2000" dirty="0">
                <a:latin typeface="Calibri" panose="020F0502020204030204" pitchFamily="34" charset="0"/>
                <a:ea typeface="Calibri" panose="020F0502020204030204" pitchFamily="34" charset="0"/>
                <a:cs typeface="Calibri" panose="020F0502020204030204" pitchFamily="34" charset="0"/>
              </a:rPr>
              <a:t>ADP ima status zaupanja vrednega arhiva. </a:t>
            </a:r>
            <a:endParaRPr lang="sl-SI"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ahoma"/>
            </a:endParaRPr>
          </a:p>
        </p:txBody>
      </p:sp>
      <p:pic>
        <p:nvPicPr>
          <p:cNvPr id="7" name="Google Shape;256;p3"/>
          <p:cNvPicPr preferRelativeResize="0">
            <a:picLocks/>
          </p:cNvPicPr>
          <p:nvPr/>
        </p:nvPicPr>
        <p:blipFill rotWithShape="1">
          <a:blip r:embed="rId3">
            <a:alphaModFix/>
          </a:blip>
          <a:srcRect/>
          <a:stretch/>
        </p:blipFill>
        <p:spPr>
          <a:xfrm>
            <a:off x="7712765" y="1506606"/>
            <a:ext cx="4048060" cy="1302855"/>
          </a:xfrm>
          <a:prstGeom prst="rect">
            <a:avLst/>
          </a:prstGeom>
          <a:noFill/>
          <a:ln>
            <a:noFill/>
          </a:ln>
        </p:spPr>
      </p:pic>
      <p:pic>
        <p:nvPicPr>
          <p:cNvPr id="8" name="Picture 7" descr="A logo with text and a check mark&#10;&#10;Description automatically generated">
            <a:extLst>
              <a:ext uri="{FF2B5EF4-FFF2-40B4-BE49-F238E27FC236}">
                <a16:creationId xmlns:a16="http://schemas.microsoft.com/office/drawing/2014/main" id="{2646E55F-D979-8A7A-383D-8C9CDEFC6DFE}"/>
              </a:ext>
            </a:extLst>
          </p:cNvPr>
          <p:cNvPicPr>
            <a:picLocks noChangeAspect="1"/>
          </p:cNvPicPr>
          <p:nvPr/>
        </p:nvPicPr>
        <p:blipFill>
          <a:blip r:embed="rId4"/>
          <a:stretch>
            <a:fillRect/>
          </a:stretch>
        </p:blipFill>
        <p:spPr>
          <a:xfrm>
            <a:off x="10757128" y="5650896"/>
            <a:ext cx="1147762" cy="1147762"/>
          </a:xfrm>
          <a:prstGeom prst="rect">
            <a:avLst/>
          </a:prstGeom>
        </p:spPr>
      </p:pic>
      <p:pic>
        <p:nvPicPr>
          <p:cNvPr id="12" name="Picture 11"/>
          <p:cNvPicPr>
            <a:picLocks noChangeAspect="1"/>
          </p:cNvPicPr>
          <p:nvPr/>
        </p:nvPicPr>
        <p:blipFill>
          <a:blip r:embed="rId5"/>
          <a:stretch>
            <a:fillRect/>
          </a:stretch>
        </p:blipFill>
        <p:spPr>
          <a:xfrm>
            <a:off x="7892743" y="6000723"/>
            <a:ext cx="2257740" cy="809738"/>
          </a:xfrm>
          <a:prstGeom prst="rect">
            <a:avLst/>
          </a:prstGeom>
        </p:spPr>
      </p:pic>
    </p:spTree>
    <p:extLst>
      <p:ext uri="{BB962C8B-B14F-4D97-AF65-F5344CB8AC3E}">
        <p14:creationId xmlns:p14="http://schemas.microsoft.com/office/powerpoint/2010/main" val="2091639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2c6a4f475f1_0_26"/>
          <p:cNvSpPr txBox="1">
            <a:spLocks noGrp="1"/>
          </p:cNvSpPr>
          <p:nvPr>
            <p:ph type="title"/>
          </p:nvPr>
        </p:nvSpPr>
        <p:spPr>
          <a:xfrm>
            <a:off x="796753" y="1238222"/>
            <a:ext cx="10515600" cy="817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7D31"/>
              </a:buClr>
              <a:buSzPct val="100000"/>
              <a:buFont typeface="Calibri"/>
              <a:buNone/>
            </a:pPr>
            <a:r>
              <a:rPr lang="sl-SI" sz="5000" b="1" dirty="0" err="1">
                <a:solidFill>
                  <a:srgbClr val="ED7D31"/>
                </a:solidFill>
              </a:rPr>
              <a:t>Repozitorij</a:t>
            </a:r>
            <a:r>
              <a:rPr lang="sl-SI" sz="5000" b="1" dirty="0">
                <a:solidFill>
                  <a:srgbClr val="ED7D31"/>
                </a:solidFill>
              </a:rPr>
              <a:t> za objavo raziskovalnih podatkov</a:t>
            </a:r>
            <a:endParaRPr dirty="0"/>
          </a:p>
        </p:txBody>
      </p:sp>
      <p:sp>
        <p:nvSpPr>
          <p:cNvPr id="137" name="Google Shape;137;g2c6a4f475f1_0_26"/>
          <p:cNvSpPr txBox="1">
            <a:spLocks noGrp="1"/>
          </p:cNvSpPr>
          <p:nvPr>
            <p:ph type="body" idx="1"/>
          </p:nvPr>
        </p:nvSpPr>
        <p:spPr>
          <a:xfrm>
            <a:off x="838203" y="2218104"/>
            <a:ext cx="10515600" cy="3224334"/>
          </a:xfrm>
          <a:prstGeom prst="rect">
            <a:avLst/>
          </a:prstGeom>
          <a:noFill/>
          <a:ln>
            <a:noFill/>
          </a:ln>
        </p:spPr>
        <p:txBody>
          <a:bodyPr spcFirstLastPara="1" wrap="square" lIns="91425" tIns="45700" rIns="91425" bIns="45700" anchor="t" anchorCtr="0">
            <a:normAutofit fontScale="92500" lnSpcReduction="10000"/>
          </a:bodyPr>
          <a:lstStyle/>
          <a:p>
            <a:pPr marL="0" lvl="0" indent="0">
              <a:buSzPts val="1600"/>
              <a:buNone/>
            </a:pPr>
            <a:r>
              <a:rPr lang="sl-SI" sz="2400" b="1" dirty="0" err="1"/>
              <a:t>Repozitorij</a:t>
            </a:r>
            <a:r>
              <a:rPr lang="sl-SI" sz="2400" dirty="0"/>
              <a:t> je digitalni prostor za shranjevanje digitalnih objektov, opisanih s standardiziranimi metapodatki, kjer je mogoč dostop do njih.</a:t>
            </a:r>
          </a:p>
          <a:p>
            <a:pPr marL="0" lvl="0" indent="0">
              <a:buSzPts val="1600"/>
              <a:buNone/>
            </a:pPr>
            <a:r>
              <a:rPr lang="sl-SI" sz="2400" b="1" dirty="0"/>
              <a:t>Digitalni arhiv </a:t>
            </a:r>
            <a:r>
              <a:rPr lang="sl-SI" sz="2400" dirty="0"/>
              <a:t>je digitalni prostor za zajem, arhiviranje in ravnanje z digitalnimi objekti, ki vključuje tudi upravljanje, načrtovano </a:t>
            </a:r>
            <a:r>
              <a:rPr lang="sl-SI" sz="2400" b="1" dirty="0"/>
              <a:t>trajno skrbništvo </a:t>
            </a:r>
            <a:r>
              <a:rPr lang="sl-SI" sz="2400" dirty="0"/>
              <a:t>in zagotavljanje dostopa.</a:t>
            </a:r>
          </a:p>
          <a:p>
            <a:pPr marL="0" lvl="0" indent="0">
              <a:buSzPts val="1600"/>
              <a:buNone/>
            </a:pPr>
            <a:r>
              <a:rPr lang="sl-SI" sz="1900" i="1" dirty="0"/>
              <a:t> (SLOVAR ODPRTE ZNANOSTI v pripravi)</a:t>
            </a:r>
          </a:p>
          <a:p>
            <a:pPr marL="0" lvl="0" indent="0">
              <a:buSzPts val="1600"/>
              <a:buNone/>
            </a:pPr>
            <a:endParaRPr lang="sl-SI" sz="2400" dirty="0"/>
          </a:p>
          <a:p>
            <a:pPr marL="0" lvl="0" indent="0">
              <a:buSzPts val="1600"/>
              <a:buNone/>
            </a:pPr>
            <a:r>
              <a:rPr lang="sl-SI" sz="2400" dirty="0"/>
              <a:t>Objava podatkov je v tem primeru dokumentirana pri arhivu oz. </a:t>
            </a:r>
            <a:r>
              <a:rPr lang="sl-SI" sz="2400" dirty="0" err="1"/>
              <a:t>repozitoriju</a:t>
            </a:r>
            <a:r>
              <a:rPr lang="sl-SI" sz="2400" dirty="0"/>
              <a:t> in opremljena z opisom v obliki strukturnih metapodatkov. </a:t>
            </a:r>
          </a:p>
          <a:p>
            <a:pPr marL="0" lvl="0" indent="0">
              <a:buSzPts val="1600"/>
              <a:buNone/>
            </a:pPr>
            <a:r>
              <a:rPr lang="sl-SI" sz="2400" dirty="0"/>
              <a:t>V takih primerih je </a:t>
            </a:r>
            <a:r>
              <a:rPr lang="sl-SI" sz="2400" dirty="0" err="1"/>
              <a:t>repozitorij</a:t>
            </a:r>
            <a:r>
              <a:rPr lang="sl-SI" sz="2400" dirty="0"/>
              <a:t> oz. arhiv v vlogi založnika.</a:t>
            </a:r>
          </a:p>
        </p:txBody>
      </p:sp>
      <p:sp>
        <p:nvSpPr>
          <p:cNvPr id="138" name="Google Shape;138;g2c6a4f475f1_0_26"/>
          <p:cNvSpPr txBox="1"/>
          <p:nvPr/>
        </p:nvSpPr>
        <p:spPr>
          <a:xfrm>
            <a:off x="796753" y="5664702"/>
            <a:ext cx="1087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000" dirty="0">
                <a:solidFill>
                  <a:srgbClr val="333333"/>
                </a:solidFill>
                <a:highlight>
                  <a:srgbClr val="FFFFFF"/>
                </a:highlight>
                <a:latin typeface="Calibri"/>
                <a:ea typeface="Calibri"/>
                <a:cs typeface="Calibri"/>
                <a:sym typeface="Calibri"/>
              </a:rPr>
              <a:t>BEZJAK, Sonja, 2021, Znanstveno objavljanje raziskovalnih podatkov v odprti znanosti. </a:t>
            </a:r>
            <a:r>
              <a:rPr lang="sl-SI" sz="1000" i="1" dirty="0">
                <a:solidFill>
                  <a:srgbClr val="333333"/>
                </a:solidFill>
                <a:highlight>
                  <a:srgbClr val="FFFFFF"/>
                </a:highlight>
                <a:latin typeface="Calibri"/>
                <a:ea typeface="Calibri"/>
                <a:cs typeface="Calibri"/>
                <a:sym typeface="Calibri"/>
              </a:rPr>
              <a:t>Časopis za kritiko znanosti</a:t>
            </a:r>
            <a:r>
              <a:rPr lang="sl-SI" sz="1000" dirty="0">
                <a:solidFill>
                  <a:srgbClr val="333333"/>
                </a:solidFill>
                <a:highlight>
                  <a:srgbClr val="FFFFFF"/>
                </a:highlight>
                <a:latin typeface="Calibri"/>
                <a:ea typeface="Calibri"/>
                <a:cs typeface="Calibri"/>
                <a:sym typeface="Calibri"/>
              </a:rPr>
              <a:t> [na spletu]. 2021. Vol. 49, no. 282, p. 101–119. [</a:t>
            </a:r>
            <a:r>
              <a:rPr lang="sl-SI" sz="1000" dirty="0" err="1">
                <a:solidFill>
                  <a:srgbClr val="333333"/>
                </a:solidFill>
                <a:highlight>
                  <a:srgbClr val="FFFFFF"/>
                </a:highlight>
                <a:latin typeface="Calibri"/>
                <a:ea typeface="Calibri"/>
                <a:cs typeface="Calibri"/>
                <a:sym typeface="Calibri"/>
              </a:rPr>
              <a:t>Dostopano</a:t>
            </a:r>
            <a:r>
              <a:rPr lang="sl-SI" sz="1000" dirty="0">
                <a:solidFill>
                  <a:srgbClr val="333333"/>
                </a:solidFill>
                <a:highlight>
                  <a:srgbClr val="FFFFFF"/>
                </a:highlight>
                <a:latin typeface="Calibri"/>
                <a:ea typeface="Calibri"/>
                <a:cs typeface="Calibri"/>
                <a:sym typeface="Calibri"/>
              </a:rPr>
              <a:t> 26 marec 2024]. Pridobljeno s: https://dirros.openscience.si/IzpisGradiva.php?lang=slv&amp;id=13833</a:t>
            </a:r>
            <a:endParaRPr dirty="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2c6a4f475f1_0_92"/>
          <p:cNvSpPr txBox="1">
            <a:spLocks noGrp="1"/>
          </p:cNvSpPr>
          <p:nvPr>
            <p:ph type="title"/>
          </p:nvPr>
        </p:nvSpPr>
        <p:spPr>
          <a:xfrm>
            <a:off x="796753" y="1238222"/>
            <a:ext cx="10515600" cy="817500"/>
          </a:xfrm>
          <a:prstGeom prst="rect">
            <a:avLst/>
          </a:prstGeom>
          <a:noFill/>
          <a:ln>
            <a:noFill/>
          </a:ln>
        </p:spPr>
        <p:txBody>
          <a:bodyPr spcFirstLastPara="1" wrap="square" lIns="91425" tIns="45700" rIns="91425" bIns="45700" anchor="ctr" anchorCtr="0">
            <a:noAutofit/>
          </a:bodyPr>
          <a:lstStyle/>
          <a:p>
            <a:pPr lvl="0">
              <a:buClr>
                <a:srgbClr val="ED7D31"/>
              </a:buClr>
              <a:buSzPts val="4500"/>
            </a:pPr>
            <a:r>
              <a:rPr lang="sl-SI" sz="4100" b="1" dirty="0">
                <a:solidFill>
                  <a:srgbClr val="ED7D31"/>
                </a:solidFill>
              </a:rPr>
              <a:t>Področni podatkovni </a:t>
            </a:r>
            <a:r>
              <a:rPr lang="sl-SI" sz="4100" b="1" dirty="0" err="1">
                <a:solidFill>
                  <a:srgbClr val="ED7D31"/>
                </a:solidFill>
              </a:rPr>
              <a:t>repozitorij</a:t>
            </a:r>
            <a:endParaRPr sz="3559" dirty="0"/>
          </a:p>
        </p:txBody>
      </p:sp>
      <p:sp>
        <p:nvSpPr>
          <p:cNvPr id="144" name="Google Shape;144;g2c6a4f475f1_0_92"/>
          <p:cNvSpPr txBox="1">
            <a:spLocks noGrp="1"/>
          </p:cNvSpPr>
          <p:nvPr>
            <p:ph type="body" idx="1"/>
          </p:nvPr>
        </p:nvSpPr>
        <p:spPr>
          <a:xfrm>
            <a:off x="796753" y="2055722"/>
            <a:ext cx="10515600" cy="4023801"/>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sl-SI" sz="2000" dirty="0"/>
              <a:t>Ima strokovnjake, specializirane za določene vrste podatkov, določene teme ali določena področja.</a:t>
            </a:r>
          </a:p>
          <a:p>
            <a:pPr marL="457200" lvl="0" indent="-342900" algn="l" rtl="0">
              <a:lnSpc>
                <a:spcPct val="90000"/>
              </a:lnSpc>
              <a:spcBef>
                <a:spcPts val="1000"/>
              </a:spcBef>
              <a:spcAft>
                <a:spcPts val="0"/>
              </a:spcAft>
              <a:buSzPts val="1800"/>
              <a:buChar char="•"/>
            </a:pPr>
            <a:r>
              <a:rPr lang="sl-SI" sz="2000" dirty="0"/>
              <a:t>Ima svoje specializirane kataloge in so povezani z drugimi </a:t>
            </a:r>
            <a:r>
              <a:rPr lang="sl-SI" sz="2000" dirty="0" err="1"/>
              <a:t>repozitoriji</a:t>
            </a:r>
            <a:r>
              <a:rPr lang="sl-SI" sz="2000" dirty="0"/>
              <a:t>. </a:t>
            </a:r>
            <a:endParaRPr sz="2000" dirty="0"/>
          </a:p>
          <a:p>
            <a:pPr marL="457200" lvl="0" indent="-342900" algn="l" rtl="0">
              <a:lnSpc>
                <a:spcPct val="90000"/>
              </a:lnSpc>
              <a:spcBef>
                <a:spcPts val="0"/>
              </a:spcBef>
              <a:spcAft>
                <a:spcPts val="0"/>
              </a:spcAft>
              <a:buSzPts val="1800"/>
              <a:buChar char="•"/>
            </a:pPr>
            <a:r>
              <a:rPr lang="sl-SI" sz="2000" dirty="0"/>
              <a:t>Sprejema podatke višje kakovosti, ki imajo potencial za nadaljnjo in čim širšo rabo. </a:t>
            </a:r>
          </a:p>
          <a:p>
            <a:pPr marL="457200" lvl="0" indent="-342900" algn="l" rtl="0">
              <a:lnSpc>
                <a:spcPct val="90000"/>
              </a:lnSpc>
              <a:spcBef>
                <a:spcPts val="0"/>
              </a:spcBef>
              <a:spcAft>
                <a:spcPts val="0"/>
              </a:spcAft>
              <a:buSzPts val="1800"/>
              <a:buChar char="•"/>
            </a:pPr>
            <a:endParaRPr sz="2000" dirty="0"/>
          </a:p>
          <a:p>
            <a:pPr marL="457200" lvl="0" indent="-342900" algn="l" rtl="0">
              <a:lnSpc>
                <a:spcPct val="90000"/>
              </a:lnSpc>
              <a:spcBef>
                <a:spcPts val="0"/>
              </a:spcBef>
              <a:spcAft>
                <a:spcPts val="0"/>
              </a:spcAft>
              <a:buSzPts val="1800"/>
              <a:buChar char="•"/>
            </a:pPr>
            <a:r>
              <a:rPr lang="sl-SI" sz="2000" dirty="0"/>
              <a:t>Opravi pregled gradiva:</a:t>
            </a:r>
          </a:p>
          <a:p>
            <a:pPr lvl="1" indent="-342900">
              <a:spcBef>
                <a:spcPts val="0"/>
              </a:spcBef>
              <a:buSzPts val="1800"/>
            </a:pPr>
            <a:r>
              <a:rPr lang="pl-PL" sz="1600" dirty="0"/>
              <a:t>S tehničnim pregledom zagotovijo, da so podatki celoviti, da je opis celovit. </a:t>
            </a:r>
            <a:endParaRPr lang="sl-SI" sz="1600" dirty="0"/>
          </a:p>
          <a:p>
            <a:pPr lvl="1" indent="-342900">
              <a:spcBef>
                <a:spcPts val="0"/>
              </a:spcBef>
              <a:buSzPts val="1800"/>
            </a:pPr>
            <a:r>
              <a:rPr lang="sl-SI" sz="1600" dirty="0"/>
              <a:t>V znanstvenem pregledu se oceni metode zbiranja podatkov, verodostojnost podatkov in potencial ponovne rabe. Ker je znanstveni pregled težje organizirati, ga ne nudijo vsi področni </a:t>
            </a:r>
            <a:r>
              <a:rPr lang="sl-SI" sz="1600" dirty="0" err="1"/>
              <a:t>repozitoriji</a:t>
            </a:r>
            <a:r>
              <a:rPr lang="sl-SI" sz="1600" dirty="0"/>
              <a:t> (</a:t>
            </a:r>
            <a:r>
              <a:rPr lang="sl-SI" sz="1600" dirty="0" err="1"/>
              <a:t>Callaghan</a:t>
            </a:r>
            <a:r>
              <a:rPr lang="sl-SI" sz="1600" dirty="0"/>
              <a:t> in dr., 2012; </a:t>
            </a:r>
            <a:r>
              <a:rPr lang="sl-SI" sz="1600" dirty="0" err="1"/>
              <a:t>Kratz</a:t>
            </a:r>
            <a:r>
              <a:rPr lang="sl-SI" sz="1600" dirty="0"/>
              <a:t> in </a:t>
            </a:r>
            <a:r>
              <a:rPr lang="sl-SI" sz="1600" dirty="0" err="1"/>
              <a:t>Strasser</a:t>
            </a:r>
            <a:r>
              <a:rPr lang="sl-SI" sz="1600" dirty="0"/>
              <a:t>, 2014: 7).</a:t>
            </a:r>
            <a:endParaRPr sz="1600" dirty="0"/>
          </a:p>
          <a:p>
            <a:pPr marL="457200" lvl="0" indent="-342900" algn="l" rtl="0">
              <a:lnSpc>
                <a:spcPct val="90000"/>
              </a:lnSpc>
              <a:spcBef>
                <a:spcPts val="0"/>
              </a:spcBef>
              <a:spcAft>
                <a:spcPts val="0"/>
              </a:spcAft>
              <a:buSzPts val="1800"/>
              <a:buChar char="•"/>
            </a:pPr>
            <a:r>
              <a:rPr lang="sl-SI" sz="2000" dirty="0"/>
              <a:t>Je prepoznan znotraj raziskovalne skupnosti, ki ji je namenjen, je standardiziran in prijazen za rabo. </a:t>
            </a:r>
            <a:endParaRPr sz="2000" dirty="0"/>
          </a:p>
          <a:p>
            <a:pPr marL="457200" lvl="0" indent="-342900" algn="l" rtl="0">
              <a:lnSpc>
                <a:spcPct val="90000"/>
              </a:lnSpc>
              <a:spcBef>
                <a:spcPts val="0"/>
              </a:spcBef>
              <a:spcAft>
                <a:spcPts val="0"/>
              </a:spcAft>
              <a:buSzPts val="1800"/>
              <a:buChar char="•"/>
            </a:pPr>
            <a:r>
              <a:rPr lang="sl-SI" sz="2000" dirty="0"/>
              <a:t>Nekateri so že pridobili certifikat zaupanja, npr. </a:t>
            </a:r>
            <a:r>
              <a:rPr lang="sl-SI" sz="2000" dirty="0" err="1"/>
              <a:t>CoreTrustSeal</a:t>
            </a:r>
            <a:r>
              <a:rPr lang="sl-SI" sz="2000" dirty="0"/>
              <a:t>.</a:t>
            </a:r>
            <a:endParaRPr sz="2000" dirty="0"/>
          </a:p>
        </p:txBody>
      </p:sp>
      <p:sp>
        <p:nvSpPr>
          <p:cNvPr id="145" name="Google Shape;145;g2c6a4f475f1_0_92"/>
          <p:cNvSpPr txBox="1"/>
          <p:nvPr/>
        </p:nvSpPr>
        <p:spPr>
          <a:xfrm>
            <a:off x="657300" y="6163900"/>
            <a:ext cx="1087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000">
                <a:solidFill>
                  <a:srgbClr val="333333"/>
                </a:solidFill>
                <a:highlight>
                  <a:srgbClr val="FFFFFF"/>
                </a:highlight>
                <a:latin typeface="Calibri"/>
                <a:ea typeface="Calibri"/>
                <a:cs typeface="Calibri"/>
                <a:sym typeface="Calibri"/>
              </a:rPr>
              <a:t>BEZJAK, Sonja, 2021, Znanstveno objavljanje raziskovalnih podatkov v odprti znanosti. </a:t>
            </a:r>
            <a:r>
              <a:rPr lang="sl-SI" sz="1000" i="1">
                <a:solidFill>
                  <a:srgbClr val="333333"/>
                </a:solidFill>
                <a:highlight>
                  <a:srgbClr val="FFFFFF"/>
                </a:highlight>
                <a:latin typeface="Calibri"/>
                <a:ea typeface="Calibri"/>
                <a:cs typeface="Calibri"/>
                <a:sym typeface="Calibri"/>
              </a:rPr>
              <a:t>Časopis za kritiko znanosti</a:t>
            </a:r>
            <a:r>
              <a:rPr lang="sl-SI" sz="1000">
                <a:solidFill>
                  <a:srgbClr val="333333"/>
                </a:solidFill>
                <a:highlight>
                  <a:srgbClr val="FFFFFF"/>
                </a:highlight>
                <a:latin typeface="Calibri"/>
                <a:ea typeface="Calibri"/>
                <a:cs typeface="Calibri"/>
                <a:sym typeface="Calibri"/>
              </a:rPr>
              <a:t> [na spletu]. 2021. Vol. 49, no. 282, p. 101–119. [Dostopano 26 marec 2024]. Pridobljeno s: https://dirros.openscience.si/IzpisGradiva.php?lang=slv&amp;id=13833</a:t>
            </a: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c6a4f475f1_0_100"/>
          <p:cNvSpPr txBox="1">
            <a:spLocks noGrp="1"/>
          </p:cNvSpPr>
          <p:nvPr>
            <p:ph type="title"/>
          </p:nvPr>
        </p:nvSpPr>
        <p:spPr>
          <a:xfrm>
            <a:off x="796753" y="1238222"/>
            <a:ext cx="10515600" cy="817500"/>
          </a:xfrm>
          <a:prstGeom prst="rect">
            <a:avLst/>
          </a:prstGeom>
          <a:noFill/>
          <a:ln>
            <a:noFill/>
          </a:ln>
        </p:spPr>
        <p:txBody>
          <a:bodyPr spcFirstLastPara="1" wrap="square" lIns="91425" tIns="45700" rIns="91425" bIns="45700" anchor="ctr" anchorCtr="0">
            <a:noAutofit/>
          </a:bodyPr>
          <a:lstStyle/>
          <a:p>
            <a:pPr lvl="0">
              <a:buClr>
                <a:srgbClr val="ED7D31"/>
              </a:buClr>
              <a:buSzPts val="4500"/>
            </a:pPr>
            <a:r>
              <a:rPr lang="sl-SI" sz="4100" b="1" dirty="0">
                <a:solidFill>
                  <a:srgbClr val="ED7D31"/>
                </a:solidFill>
              </a:rPr>
              <a:t>Institucionalni </a:t>
            </a:r>
            <a:r>
              <a:rPr lang="sl-SI" sz="4100" b="1" dirty="0" err="1">
                <a:solidFill>
                  <a:srgbClr val="ED7D31"/>
                </a:solidFill>
              </a:rPr>
              <a:t>repozitorij</a:t>
            </a:r>
            <a:endParaRPr sz="3559" dirty="0"/>
          </a:p>
        </p:txBody>
      </p:sp>
      <p:sp>
        <p:nvSpPr>
          <p:cNvPr id="152" name="Google Shape;152;g2c6a4f475f1_0_100"/>
          <p:cNvSpPr txBox="1">
            <a:spLocks noGrp="1"/>
          </p:cNvSpPr>
          <p:nvPr>
            <p:ph type="body" idx="1"/>
          </p:nvPr>
        </p:nvSpPr>
        <p:spPr>
          <a:xfrm>
            <a:off x="796753" y="2194560"/>
            <a:ext cx="10515600" cy="3289257"/>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sl-SI" sz="2400" dirty="0"/>
              <a:t>Služi skupnostim svoje ustanove, npr. raziskovalcem določene univerze.  </a:t>
            </a:r>
          </a:p>
          <a:p>
            <a:pPr indent="-342900">
              <a:buSzPts val="1800"/>
            </a:pPr>
            <a:r>
              <a:rPr lang="sl-SI" sz="2400" dirty="0"/>
              <a:t>Namen ni hraniti vseh podatkov, ki jih zberejo raziskovalci določene organizacije, ampak predvsem tiste, ki jih je potrebno hraniti zaradi politik financerja, založnika ali organizacije, npr. so podlaga znanstvenemu članku, vendar zanje ni ustreznega področnega arhiva.</a:t>
            </a:r>
          </a:p>
          <a:p>
            <a:pPr lvl="0" indent="-342900">
              <a:buSzPts val="1800"/>
            </a:pPr>
            <a:r>
              <a:rPr lang="sl-SI" sz="2400" dirty="0"/>
              <a:t>Primeri: </a:t>
            </a:r>
            <a:r>
              <a:rPr lang="sl-SI" sz="2400" dirty="0" err="1"/>
              <a:t>Repozitorij</a:t>
            </a:r>
            <a:r>
              <a:rPr lang="sl-SI" sz="2400" dirty="0"/>
              <a:t> Univerze v Ljubljani, Digitalna knjižnica Univerze v Mariboru, </a:t>
            </a:r>
            <a:r>
              <a:rPr lang="sl-SI" sz="2400" dirty="0" err="1"/>
              <a:t>Repozitorij</a:t>
            </a:r>
            <a:r>
              <a:rPr lang="sl-SI" sz="2400" dirty="0"/>
              <a:t> Univerze na Primorskem, </a:t>
            </a:r>
            <a:r>
              <a:rPr lang="sl-SI" sz="2400" dirty="0" err="1"/>
              <a:t>Repozitorij</a:t>
            </a:r>
            <a:r>
              <a:rPr lang="sl-SI" sz="2400" dirty="0"/>
              <a:t> Univerze v Novi Gorici</a:t>
            </a:r>
          </a:p>
        </p:txBody>
      </p:sp>
      <p:sp>
        <p:nvSpPr>
          <p:cNvPr id="153" name="Google Shape;153;g2c6a4f475f1_0_100"/>
          <p:cNvSpPr txBox="1"/>
          <p:nvPr/>
        </p:nvSpPr>
        <p:spPr>
          <a:xfrm>
            <a:off x="657300" y="6163900"/>
            <a:ext cx="1087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000">
                <a:solidFill>
                  <a:srgbClr val="333333"/>
                </a:solidFill>
                <a:highlight>
                  <a:srgbClr val="FFFFFF"/>
                </a:highlight>
                <a:latin typeface="Calibri"/>
                <a:ea typeface="Calibri"/>
                <a:cs typeface="Calibri"/>
                <a:sym typeface="Calibri"/>
              </a:rPr>
              <a:t>BEZJAK, Sonja, 2021, Znanstveno objavljanje raziskovalnih podatkov v odprti znanosti. </a:t>
            </a:r>
            <a:r>
              <a:rPr lang="sl-SI" sz="1000" i="1">
                <a:solidFill>
                  <a:srgbClr val="333333"/>
                </a:solidFill>
                <a:highlight>
                  <a:srgbClr val="FFFFFF"/>
                </a:highlight>
                <a:latin typeface="Calibri"/>
                <a:ea typeface="Calibri"/>
                <a:cs typeface="Calibri"/>
                <a:sym typeface="Calibri"/>
              </a:rPr>
              <a:t>Časopis za kritiko znanosti</a:t>
            </a:r>
            <a:r>
              <a:rPr lang="sl-SI" sz="1000">
                <a:solidFill>
                  <a:srgbClr val="333333"/>
                </a:solidFill>
                <a:highlight>
                  <a:srgbClr val="FFFFFF"/>
                </a:highlight>
                <a:latin typeface="Calibri"/>
                <a:ea typeface="Calibri"/>
                <a:cs typeface="Calibri"/>
                <a:sym typeface="Calibri"/>
              </a:rPr>
              <a:t> [na spletu]. 2021. Vol. 49, no. 282, p. 101–119. [Dostopano 26 marec 2024]. Pridobljeno s: https://dirros.openscience.si/IzpisGradiva.php?lang=slv&amp;id=13833</a:t>
            </a:r>
            <a:endParaRPr>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c6a4f475f1_0_107"/>
          <p:cNvSpPr txBox="1">
            <a:spLocks noGrp="1"/>
          </p:cNvSpPr>
          <p:nvPr>
            <p:ph type="title"/>
          </p:nvPr>
        </p:nvSpPr>
        <p:spPr>
          <a:xfrm>
            <a:off x="796753" y="1238222"/>
            <a:ext cx="10515600" cy="817500"/>
          </a:xfrm>
          <a:prstGeom prst="rect">
            <a:avLst/>
          </a:prstGeom>
          <a:noFill/>
          <a:ln>
            <a:noFill/>
          </a:ln>
        </p:spPr>
        <p:txBody>
          <a:bodyPr spcFirstLastPara="1" wrap="square" lIns="91425" tIns="45700" rIns="91425" bIns="45700" anchor="ctr" anchorCtr="0">
            <a:noAutofit/>
          </a:bodyPr>
          <a:lstStyle/>
          <a:p>
            <a:pPr lvl="0">
              <a:buClr>
                <a:srgbClr val="ED7D31"/>
              </a:buClr>
              <a:buSzPts val="4500"/>
            </a:pPr>
            <a:r>
              <a:rPr lang="sl-SI" sz="4100" b="1" dirty="0">
                <a:solidFill>
                  <a:srgbClr val="ED7D31"/>
                </a:solidFill>
              </a:rPr>
              <a:t>Splošni </a:t>
            </a:r>
            <a:r>
              <a:rPr lang="sl-SI" sz="4100" b="1" dirty="0" err="1">
                <a:solidFill>
                  <a:srgbClr val="ED7D31"/>
                </a:solidFill>
              </a:rPr>
              <a:t>repozitorij</a:t>
            </a:r>
            <a:r>
              <a:rPr lang="sl-SI" sz="4100" b="1" dirty="0">
                <a:solidFill>
                  <a:srgbClr val="ED7D31"/>
                </a:solidFill>
              </a:rPr>
              <a:t> </a:t>
            </a:r>
            <a:endParaRPr sz="3559" dirty="0"/>
          </a:p>
        </p:txBody>
      </p:sp>
      <p:sp>
        <p:nvSpPr>
          <p:cNvPr id="160" name="Google Shape;160;g2c6a4f475f1_0_107"/>
          <p:cNvSpPr txBox="1">
            <a:spLocks noGrp="1"/>
          </p:cNvSpPr>
          <p:nvPr>
            <p:ph type="body" idx="1"/>
          </p:nvPr>
        </p:nvSpPr>
        <p:spPr>
          <a:xfrm>
            <a:off x="796752" y="2295144"/>
            <a:ext cx="11102639" cy="3188673"/>
          </a:xfrm>
          <a:prstGeom prst="rect">
            <a:avLst/>
          </a:prstGeom>
          <a:noFill/>
          <a:ln>
            <a:noFill/>
          </a:ln>
        </p:spPr>
        <p:txBody>
          <a:bodyPr spcFirstLastPara="1" wrap="square" lIns="91425" tIns="45700" rIns="91425" bIns="45700" anchor="t" anchorCtr="0">
            <a:normAutofit/>
          </a:bodyPr>
          <a:lstStyle/>
          <a:p>
            <a:pPr marL="457200" lvl="0" indent="-342900" algn="just" rtl="0">
              <a:lnSpc>
                <a:spcPct val="90000"/>
              </a:lnSpc>
              <a:spcBef>
                <a:spcPts val="1000"/>
              </a:spcBef>
              <a:spcAft>
                <a:spcPts val="0"/>
              </a:spcAft>
              <a:buSzPts val="1800"/>
              <a:buChar char="•"/>
            </a:pPr>
            <a:r>
              <a:rPr lang="sl-SI" sz="2400" dirty="0"/>
              <a:t>Se priporoča, kadar objava podatkov ni možna niti v področnem niti v institucionalnem </a:t>
            </a:r>
            <a:r>
              <a:rPr lang="sl-SI" sz="2400" dirty="0" err="1"/>
              <a:t>repozitoriju</a:t>
            </a:r>
            <a:r>
              <a:rPr lang="sl-SI" sz="2400" dirty="0"/>
              <a:t>. </a:t>
            </a:r>
            <a:endParaRPr sz="2400" dirty="0"/>
          </a:p>
          <a:p>
            <a:pPr marL="457200" lvl="0" indent="-342900" algn="just" rtl="0">
              <a:lnSpc>
                <a:spcPct val="90000"/>
              </a:lnSpc>
              <a:spcBef>
                <a:spcPts val="0"/>
              </a:spcBef>
              <a:spcAft>
                <a:spcPts val="0"/>
              </a:spcAft>
              <a:buSzPts val="1800"/>
              <a:buChar char="•"/>
            </a:pPr>
            <a:r>
              <a:rPr lang="sl-SI" sz="2400" dirty="0"/>
              <a:t>Splošni </a:t>
            </a:r>
            <a:r>
              <a:rPr lang="sl-SI" sz="2400" dirty="0" err="1"/>
              <a:t>repozitoriji</a:t>
            </a:r>
            <a:r>
              <a:rPr lang="sl-SI" sz="2400" dirty="0"/>
              <a:t>, npr. </a:t>
            </a:r>
            <a:r>
              <a:rPr lang="sl-SI" sz="2400" i="1" dirty="0" err="1"/>
              <a:t>Zenodo</a:t>
            </a:r>
            <a:r>
              <a:rPr lang="sl-SI" sz="2400" i="1" dirty="0"/>
              <a:t>, </a:t>
            </a:r>
            <a:r>
              <a:rPr lang="sl-SI" sz="2400" i="1" dirty="0" err="1"/>
              <a:t>Mendeley</a:t>
            </a:r>
            <a:r>
              <a:rPr lang="sl-SI" sz="2400" i="1" dirty="0"/>
              <a:t> Data, </a:t>
            </a:r>
            <a:r>
              <a:rPr lang="sl-SI" sz="2400" i="1" dirty="0" err="1"/>
              <a:t>FigShare</a:t>
            </a:r>
            <a:r>
              <a:rPr lang="sl-SI" sz="2400" i="1" dirty="0"/>
              <a:t> ali Harvard Dat</a:t>
            </a:r>
            <a:r>
              <a:rPr lang="en-US" sz="2400" i="1" dirty="0"/>
              <a:t>av</a:t>
            </a:r>
            <a:r>
              <a:rPr lang="sl-SI" sz="2400" i="1" dirty="0" err="1"/>
              <a:t>ers</a:t>
            </a:r>
            <a:r>
              <a:rPr lang="sl-SI" sz="2400" dirty="0" err="1"/>
              <a:t>e</a:t>
            </a:r>
            <a:r>
              <a:rPr lang="sl-SI" sz="2400" dirty="0"/>
              <a:t>, objavljajo podatke katerega koli raziskovalca s katerega koli področja. </a:t>
            </a:r>
            <a:endParaRPr sz="2400" dirty="0"/>
          </a:p>
          <a:p>
            <a:pPr marL="457200" lvl="0" indent="-342900" algn="just" rtl="0">
              <a:lnSpc>
                <a:spcPct val="90000"/>
              </a:lnSpc>
              <a:spcBef>
                <a:spcPts val="0"/>
              </a:spcBef>
              <a:spcAft>
                <a:spcPts val="0"/>
              </a:spcAft>
              <a:buSzPts val="1800"/>
              <a:buChar char="•"/>
            </a:pPr>
            <a:r>
              <a:rPr lang="sl-SI" sz="2400" dirty="0"/>
              <a:t>Storitev je prilagojena heterogenim in majhnim (</a:t>
            </a:r>
            <a:r>
              <a:rPr lang="sl-SI" sz="2400" dirty="0" err="1"/>
              <a:t>long-tail</a:t>
            </a:r>
            <a:r>
              <a:rPr lang="sl-SI" sz="2400" dirty="0"/>
              <a:t>)  podatkom, ki ne sodijo v kakšnega od področnih </a:t>
            </a:r>
            <a:r>
              <a:rPr lang="sl-SI" sz="2400" dirty="0" err="1"/>
              <a:t>repozitorijev</a:t>
            </a:r>
            <a:r>
              <a:rPr lang="sl-SI" sz="2400" dirty="0"/>
              <a:t>. Storitev obsega hrambo, deljenje in registracijo podatkov, vendar ni nujno, da je zagotovljena hramba na dolgi rok. Prav tako ne zagotavljajo tehničnega in znanstvenega pregleda podatkov in dokumentacije.</a:t>
            </a:r>
            <a:endParaRPr sz="2400" dirty="0"/>
          </a:p>
        </p:txBody>
      </p:sp>
      <p:sp>
        <p:nvSpPr>
          <p:cNvPr id="161" name="Google Shape;161;g2c6a4f475f1_0_107"/>
          <p:cNvSpPr txBox="1"/>
          <p:nvPr/>
        </p:nvSpPr>
        <p:spPr>
          <a:xfrm>
            <a:off x="657300" y="6163900"/>
            <a:ext cx="1087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000">
                <a:solidFill>
                  <a:srgbClr val="333333"/>
                </a:solidFill>
                <a:highlight>
                  <a:srgbClr val="FFFFFF"/>
                </a:highlight>
                <a:latin typeface="Calibri"/>
                <a:ea typeface="Calibri"/>
                <a:cs typeface="Calibri"/>
                <a:sym typeface="Calibri"/>
              </a:rPr>
              <a:t>BEZJAK, Sonja, 2021, Znanstveno objavljanje raziskovalnih podatkov v odprti znanosti. </a:t>
            </a:r>
            <a:r>
              <a:rPr lang="sl-SI" sz="1000" i="1">
                <a:solidFill>
                  <a:srgbClr val="333333"/>
                </a:solidFill>
                <a:highlight>
                  <a:srgbClr val="FFFFFF"/>
                </a:highlight>
                <a:latin typeface="Calibri"/>
                <a:ea typeface="Calibri"/>
                <a:cs typeface="Calibri"/>
                <a:sym typeface="Calibri"/>
              </a:rPr>
              <a:t>Časopis za kritiko znanosti</a:t>
            </a:r>
            <a:r>
              <a:rPr lang="sl-SI" sz="1000">
                <a:solidFill>
                  <a:srgbClr val="333333"/>
                </a:solidFill>
                <a:highlight>
                  <a:srgbClr val="FFFFFF"/>
                </a:highlight>
                <a:latin typeface="Calibri"/>
                <a:ea typeface="Calibri"/>
                <a:cs typeface="Calibri"/>
                <a:sym typeface="Calibri"/>
              </a:rPr>
              <a:t> [na spletu]. 2021. Vol. 49, no. 282, p. 101–119. [Dostopano 26 marec 2024]. Pridobljeno s: https://dirros.openscience.si/IzpisGradiva.php?lang=slv&amp;id=13833</a:t>
            </a: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g2c873586efc_0_0"/>
          <p:cNvSpPr txBox="1">
            <a:spLocks noGrp="1"/>
          </p:cNvSpPr>
          <p:nvPr>
            <p:ph type="body" idx="1"/>
          </p:nvPr>
        </p:nvSpPr>
        <p:spPr>
          <a:xfrm>
            <a:off x="879145" y="1520204"/>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sl-SI" sz="2400" dirty="0">
                <a:solidFill>
                  <a:schemeClr val="dk1"/>
                </a:solidFill>
              </a:rPr>
              <a:t>Je globalni register </a:t>
            </a:r>
            <a:r>
              <a:rPr lang="sl-SI" sz="2400" dirty="0" err="1">
                <a:solidFill>
                  <a:schemeClr val="dk1"/>
                </a:solidFill>
              </a:rPr>
              <a:t>repozitorijev</a:t>
            </a:r>
            <a:r>
              <a:rPr lang="sl-SI" sz="2400" dirty="0">
                <a:solidFill>
                  <a:schemeClr val="dk1"/>
                </a:solidFill>
              </a:rPr>
              <a:t> raziskovalnih podatkov, ki zajema </a:t>
            </a:r>
            <a:r>
              <a:rPr lang="sl-SI" sz="2400" dirty="0" err="1">
                <a:solidFill>
                  <a:schemeClr val="dk1"/>
                </a:solidFill>
              </a:rPr>
              <a:t>repozitorije</a:t>
            </a:r>
            <a:r>
              <a:rPr lang="sl-SI" sz="2400" dirty="0">
                <a:solidFill>
                  <a:schemeClr val="dk1"/>
                </a:solidFill>
              </a:rPr>
              <a:t> raziskovalnih podatkov iz različnih akademskih disciplin.</a:t>
            </a:r>
            <a:endParaRPr sz="2400" dirty="0"/>
          </a:p>
        </p:txBody>
      </p:sp>
      <p:pic>
        <p:nvPicPr>
          <p:cNvPr id="169" name="Google Shape;169;g2c873586efc_0_0"/>
          <p:cNvPicPr preferRelativeResize="0"/>
          <p:nvPr/>
        </p:nvPicPr>
        <p:blipFill>
          <a:blip r:embed="rId3">
            <a:alphaModFix/>
          </a:blip>
          <a:stretch>
            <a:fillRect/>
          </a:stretch>
        </p:blipFill>
        <p:spPr>
          <a:xfrm>
            <a:off x="2890570" y="2973050"/>
            <a:ext cx="3246375" cy="3570400"/>
          </a:xfrm>
          <a:prstGeom prst="rect">
            <a:avLst/>
          </a:prstGeom>
          <a:noFill/>
          <a:ln>
            <a:noFill/>
          </a:ln>
        </p:spPr>
      </p:pic>
      <p:pic>
        <p:nvPicPr>
          <p:cNvPr id="170" name="Google Shape;170;g2c873586efc_0_0"/>
          <p:cNvPicPr preferRelativeResize="0"/>
          <p:nvPr/>
        </p:nvPicPr>
        <p:blipFill>
          <a:blip r:embed="rId4">
            <a:alphaModFix/>
          </a:blip>
          <a:stretch>
            <a:fillRect/>
          </a:stretch>
        </p:blipFill>
        <p:spPr>
          <a:xfrm>
            <a:off x="610575" y="2794524"/>
            <a:ext cx="2087050" cy="1373300"/>
          </a:xfrm>
          <a:prstGeom prst="rect">
            <a:avLst/>
          </a:prstGeom>
          <a:noFill/>
          <a:ln>
            <a:noFill/>
          </a:ln>
        </p:spPr>
      </p:pic>
      <p:sp>
        <p:nvSpPr>
          <p:cNvPr id="171" name="Google Shape;171;g2c873586efc_0_0"/>
          <p:cNvSpPr txBox="1"/>
          <p:nvPr/>
        </p:nvSpPr>
        <p:spPr>
          <a:xfrm>
            <a:off x="3011050" y="2574125"/>
            <a:ext cx="3372000" cy="3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700">
                <a:latin typeface="Calibri"/>
                <a:ea typeface="Calibri"/>
                <a:cs typeface="Calibri"/>
                <a:sym typeface="Calibri"/>
              </a:rPr>
              <a:t>Iskanje po tipu vsebine</a:t>
            </a:r>
            <a:endParaRPr sz="2700">
              <a:latin typeface="Calibri"/>
              <a:ea typeface="Calibri"/>
              <a:cs typeface="Calibri"/>
              <a:sym typeface="Calibri"/>
            </a:endParaRPr>
          </a:p>
        </p:txBody>
      </p:sp>
      <p:pic>
        <p:nvPicPr>
          <p:cNvPr id="172" name="Google Shape;172;g2c873586efc_0_0"/>
          <p:cNvPicPr preferRelativeResize="0"/>
          <p:nvPr/>
        </p:nvPicPr>
        <p:blipFill>
          <a:blip r:embed="rId5">
            <a:alphaModFix/>
          </a:blip>
          <a:stretch>
            <a:fillRect/>
          </a:stretch>
        </p:blipFill>
        <p:spPr>
          <a:xfrm>
            <a:off x="7329000" y="2688100"/>
            <a:ext cx="4240525" cy="3736150"/>
          </a:xfrm>
          <a:prstGeom prst="rect">
            <a:avLst/>
          </a:prstGeom>
          <a:noFill/>
          <a:ln>
            <a:noFill/>
          </a:ln>
        </p:spPr>
      </p:pic>
      <p:sp>
        <p:nvSpPr>
          <p:cNvPr id="173" name="Google Shape;173;g2c873586efc_0_0"/>
          <p:cNvSpPr txBox="1"/>
          <p:nvPr/>
        </p:nvSpPr>
        <p:spPr>
          <a:xfrm>
            <a:off x="8273725" y="2222525"/>
            <a:ext cx="3372000" cy="3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700">
                <a:latin typeface="Calibri"/>
                <a:ea typeface="Calibri"/>
                <a:cs typeface="Calibri"/>
                <a:sym typeface="Calibri"/>
              </a:rPr>
              <a:t>Iskanje po področju</a:t>
            </a:r>
            <a:endParaRPr sz="2700">
              <a:latin typeface="Calibri"/>
              <a:ea typeface="Calibri"/>
              <a:cs typeface="Calibri"/>
              <a:sym typeface="Calibri"/>
            </a:endParaRPr>
          </a:p>
        </p:txBody>
      </p:sp>
      <p:sp>
        <p:nvSpPr>
          <p:cNvPr id="174" name="Google Shape;174;g2c873586efc_0_0"/>
          <p:cNvSpPr txBox="1"/>
          <p:nvPr/>
        </p:nvSpPr>
        <p:spPr>
          <a:xfrm>
            <a:off x="323775" y="6311625"/>
            <a:ext cx="3372000" cy="3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600">
                <a:latin typeface="Calibri"/>
                <a:ea typeface="Calibri"/>
                <a:cs typeface="Calibri"/>
                <a:sym typeface="Calibri"/>
              </a:rPr>
              <a:t>Vir: Re3data.org </a:t>
            </a:r>
            <a:endParaRPr sz="1600">
              <a:latin typeface="Calibri"/>
              <a:ea typeface="Calibri"/>
              <a:cs typeface="Calibri"/>
              <a:sym typeface="Calibri"/>
            </a:endParaRPr>
          </a:p>
        </p:txBody>
      </p:sp>
      <p:pic>
        <p:nvPicPr>
          <p:cNvPr id="175" name="Google Shape;175;g2c873586efc_0_0"/>
          <p:cNvPicPr preferRelativeResize="0"/>
          <p:nvPr/>
        </p:nvPicPr>
        <p:blipFill>
          <a:blip r:embed="rId6">
            <a:alphaModFix/>
          </a:blip>
          <a:stretch>
            <a:fillRect/>
          </a:stretch>
        </p:blipFill>
        <p:spPr>
          <a:xfrm>
            <a:off x="5626411" y="309335"/>
            <a:ext cx="3246376" cy="95768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2c873587ed4_1_8"/>
          <p:cNvSpPr txBox="1">
            <a:spLocks noGrp="1"/>
          </p:cNvSpPr>
          <p:nvPr>
            <p:ph type="body" idx="1"/>
          </p:nvPr>
        </p:nvSpPr>
        <p:spPr>
          <a:xfrm>
            <a:off x="8461126" y="4961150"/>
            <a:ext cx="1804800" cy="949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sl-SI" sz="2400"/>
              <a:t>Možnosti</a:t>
            </a:r>
            <a:endParaRPr sz="2400"/>
          </a:p>
        </p:txBody>
      </p:sp>
      <p:pic>
        <p:nvPicPr>
          <p:cNvPr id="181" name="Google Shape;181;g2c873587ed4_1_8"/>
          <p:cNvPicPr preferRelativeResize="0"/>
          <p:nvPr/>
        </p:nvPicPr>
        <p:blipFill>
          <a:blip r:embed="rId3">
            <a:alphaModFix/>
          </a:blip>
          <a:stretch>
            <a:fillRect/>
          </a:stretch>
        </p:blipFill>
        <p:spPr>
          <a:xfrm>
            <a:off x="95000" y="1117974"/>
            <a:ext cx="12191999" cy="3596201"/>
          </a:xfrm>
          <a:prstGeom prst="rect">
            <a:avLst/>
          </a:prstGeom>
          <a:noFill/>
          <a:ln>
            <a:noFill/>
          </a:ln>
        </p:spPr>
      </p:pic>
      <p:sp>
        <p:nvSpPr>
          <p:cNvPr id="182" name="Google Shape;182;g2c873587ed4_1_8"/>
          <p:cNvSpPr txBox="1"/>
          <p:nvPr/>
        </p:nvSpPr>
        <p:spPr>
          <a:xfrm>
            <a:off x="323775" y="6311625"/>
            <a:ext cx="3372000" cy="3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600">
                <a:latin typeface="Calibri"/>
                <a:ea typeface="Calibri"/>
                <a:cs typeface="Calibri"/>
                <a:sym typeface="Calibri"/>
              </a:rPr>
              <a:t>Vir: Re3data.org </a:t>
            </a:r>
            <a:endParaRPr sz="1600">
              <a:latin typeface="Calibri"/>
              <a:ea typeface="Calibri"/>
              <a:cs typeface="Calibri"/>
              <a:sym typeface="Calibri"/>
            </a:endParaRPr>
          </a:p>
        </p:txBody>
      </p:sp>
      <p:pic>
        <p:nvPicPr>
          <p:cNvPr id="183" name="Google Shape;183;g2c873587ed4_1_8"/>
          <p:cNvPicPr preferRelativeResize="0"/>
          <p:nvPr/>
        </p:nvPicPr>
        <p:blipFill>
          <a:blip r:embed="rId4">
            <a:alphaModFix/>
          </a:blip>
          <a:stretch>
            <a:fillRect/>
          </a:stretch>
        </p:blipFill>
        <p:spPr>
          <a:xfrm>
            <a:off x="10265925" y="4714179"/>
            <a:ext cx="662050" cy="1271370"/>
          </a:xfrm>
          <a:prstGeom prst="rect">
            <a:avLst/>
          </a:prstGeom>
          <a:noFill/>
          <a:ln>
            <a:noFill/>
          </a:ln>
        </p:spPr>
      </p:pic>
      <p:pic>
        <p:nvPicPr>
          <p:cNvPr id="184" name="Google Shape;184;g2c873587ed4_1_8"/>
          <p:cNvPicPr preferRelativeResize="0"/>
          <p:nvPr/>
        </p:nvPicPr>
        <p:blipFill>
          <a:blip r:embed="rId5">
            <a:alphaModFix/>
          </a:blip>
          <a:stretch>
            <a:fillRect/>
          </a:stretch>
        </p:blipFill>
        <p:spPr>
          <a:xfrm>
            <a:off x="11054200" y="4293400"/>
            <a:ext cx="847550" cy="24733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c6a4f475f1_0_107"/>
          <p:cNvSpPr txBox="1">
            <a:spLocks noGrp="1"/>
          </p:cNvSpPr>
          <p:nvPr>
            <p:ph type="title"/>
          </p:nvPr>
        </p:nvSpPr>
        <p:spPr>
          <a:xfrm>
            <a:off x="796753" y="1238222"/>
            <a:ext cx="10515600" cy="81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7D31"/>
              </a:buClr>
              <a:buSzPts val="4500"/>
              <a:buFont typeface="Calibri"/>
              <a:buNone/>
            </a:pPr>
            <a:r>
              <a:rPr lang="sl-SI" sz="4100" b="1" dirty="0">
                <a:solidFill>
                  <a:srgbClr val="ED7D31"/>
                </a:solidFill>
              </a:rPr>
              <a:t>Primer podatkovne objave v ADP</a:t>
            </a:r>
            <a:endParaRPr sz="3559" dirty="0"/>
          </a:p>
        </p:txBody>
      </p:sp>
      <p:pic>
        <p:nvPicPr>
          <p:cNvPr id="3" name="Picture 2"/>
          <p:cNvPicPr>
            <a:picLocks noChangeAspect="1"/>
          </p:cNvPicPr>
          <p:nvPr/>
        </p:nvPicPr>
        <p:blipFill>
          <a:blip r:embed="rId3"/>
          <a:stretch>
            <a:fillRect/>
          </a:stretch>
        </p:blipFill>
        <p:spPr>
          <a:xfrm>
            <a:off x="3130428" y="2055722"/>
            <a:ext cx="4510088" cy="3808675"/>
          </a:xfrm>
          <a:prstGeom prst="rect">
            <a:avLst/>
          </a:prstGeom>
        </p:spPr>
      </p:pic>
      <p:sp>
        <p:nvSpPr>
          <p:cNvPr id="4" name="Rectangle 3"/>
          <p:cNvSpPr/>
          <p:nvPr/>
        </p:nvSpPr>
        <p:spPr>
          <a:xfrm>
            <a:off x="6438103" y="5991935"/>
            <a:ext cx="2404826" cy="307777"/>
          </a:xfrm>
          <a:prstGeom prst="rect">
            <a:avLst/>
          </a:prstGeom>
        </p:spPr>
        <p:txBody>
          <a:bodyPr wrap="none">
            <a:spAutoFit/>
          </a:bodyPr>
          <a:lstStyle/>
          <a:p>
            <a:r>
              <a:rPr lang="en-US" dirty="0"/>
              <a:t>https://www.adp.fdv.uni-lj.si/</a:t>
            </a:r>
          </a:p>
        </p:txBody>
      </p:sp>
    </p:spTree>
    <p:extLst>
      <p:ext uri="{BB962C8B-B14F-4D97-AF65-F5344CB8AC3E}">
        <p14:creationId xmlns:p14="http://schemas.microsoft.com/office/powerpoint/2010/main" val="1232732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c6a4f475f1_0_31"/>
          <p:cNvSpPr txBox="1">
            <a:spLocks noGrp="1"/>
          </p:cNvSpPr>
          <p:nvPr>
            <p:ph type="title"/>
          </p:nvPr>
        </p:nvSpPr>
        <p:spPr>
          <a:xfrm>
            <a:off x="838203" y="422676"/>
            <a:ext cx="10515600" cy="81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7D31"/>
              </a:buClr>
              <a:buSzPts val="5000"/>
              <a:buFont typeface="Calibri"/>
              <a:buNone/>
            </a:pPr>
            <a:r>
              <a:rPr lang="sl-SI" sz="4000" b="1" i="1" dirty="0">
                <a:solidFill>
                  <a:srgbClr val="ED7D31"/>
                </a:solidFill>
              </a:rPr>
              <a:t>Postopek predaje gradiva v ADP</a:t>
            </a:r>
            <a:endParaRPr sz="3200" i="1" dirty="0"/>
          </a:p>
        </p:txBody>
      </p:sp>
      <p:sp>
        <p:nvSpPr>
          <p:cNvPr id="239" name="Google Shape;239;g2c6a4f475f1_0_31"/>
          <p:cNvSpPr txBox="1">
            <a:spLocks noGrp="1"/>
          </p:cNvSpPr>
          <p:nvPr>
            <p:ph type="body" idx="1"/>
          </p:nvPr>
        </p:nvSpPr>
        <p:spPr>
          <a:xfrm>
            <a:off x="477794" y="1240176"/>
            <a:ext cx="11409405" cy="5270352"/>
          </a:xfrm>
          <a:prstGeom prst="rect">
            <a:avLst/>
          </a:prstGeom>
          <a:noFill/>
          <a:ln>
            <a:noFill/>
          </a:ln>
        </p:spPr>
        <p:txBody>
          <a:bodyPr spcFirstLastPara="1" wrap="square" lIns="91425" tIns="45700" rIns="91425" bIns="45700" anchor="t" anchorCtr="0">
            <a:noAutofit/>
          </a:bodyPr>
          <a:lstStyle/>
          <a:p>
            <a:pPr marL="50800" indent="0">
              <a:buNone/>
            </a:pPr>
            <a:r>
              <a:rPr lang="sl-SI" sz="1800" b="1" dirty="0"/>
              <a:t>Faza presoje za sprejem</a:t>
            </a:r>
            <a:endParaRPr lang="sl-SI" sz="1800" dirty="0"/>
          </a:p>
          <a:p>
            <a:pPr marL="50800" indent="0">
              <a:buNone/>
            </a:pPr>
            <a:r>
              <a:rPr lang="sl-SI" sz="1800" dirty="0"/>
              <a:t>Seznanite se z </a:t>
            </a:r>
            <a:r>
              <a:rPr lang="sl-SI" sz="1800" b="1" dirty="0">
                <a:hlinkClick r:id="rId3"/>
              </a:rPr>
              <a:t>merili za sprejem podatkov v arhiv</a:t>
            </a:r>
            <a:r>
              <a:rPr lang="sl-SI" sz="1800" b="1" dirty="0"/>
              <a:t>.</a:t>
            </a:r>
            <a:endParaRPr lang="sl-SI" sz="1800" dirty="0"/>
          </a:p>
          <a:p>
            <a:pPr marL="50800" indent="0">
              <a:buNone/>
            </a:pPr>
            <a:r>
              <a:rPr lang="sl-SI" sz="1800" dirty="0"/>
              <a:t>Stopite v stik z arhivom: (1) pošljite predlog izročitve podatkov s pomočjo </a:t>
            </a:r>
            <a:r>
              <a:rPr lang="sl-SI" sz="1800" b="1" dirty="0">
                <a:hlinkClick r:id="rId4"/>
              </a:rPr>
              <a:t>obrazca za evidentiranje</a:t>
            </a:r>
            <a:r>
              <a:rPr lang="sl-SI" sz="1800" dirty="0"/>
              <a:t> ali (2) se s predlogom oz. vprašanji obrnite neposredno na </a:t>
            </a:r>
            <a:r>
              <a:rPr lang="sl-SI" sz="1800" dirty="0">
                <a:hlinkClick r:id="rId5"/>
              </a:rPr>
              <a:t>sodelavce arhiva</a:t>
            </a:r>
            <a:r>
              <a:rPr lang="sl-SI" sz="1800" dirty="0"/>
              <a:t>.</a:t>
            </a:r>
          </a:p>
          <a:p>
            <a:pPr marL="50800" indent="0">
              <a:buNone/>
            </a:pPr>
            <a:r>
              <a:rPr lang="sl-SI" sz="1800" i="1" dirty="0"/>
              <a:t>Komisija za prevzem raziskovalnih gradiv ADP</a:t>
            </a:r>
            <a:r>
              <a:rPr lang="sl-SI" sz="1800" dirty="0"/>
              <a:t> bo presodila o </a:t>
            </a:r>
            <a:r>
              <a:rPr lang="sl-SI" sz="1800" b="1" dirty="0"/>
              <a:t>ustreznosti raziskave</a:t>
            </a:r>
            <a:r>
              <a:rPr lang="sl-SI" sz="1800" dirty="0"/>
              <a:t> in </a:t>
            </a:r>
            <a:r>
              <a:rPr lang="sl-SI" sz="1800" b="1" dirty="0"/>
              <a:t>sprejela odločitev o sprejemu.</a:t>
            </a:r>
          </a:p>
          <a:p>
            <a:pPr marL="50800" indent="0">
              <a:buNone/>
            </a:pPr>
            <a:r>
              <a:rPr lang="sl-SI" sz="1800" b="1" dirty="0"/>
              <a:t>Faza sprejema raziskovalnih podatkov</a:t>
            </a:r>
            <a:endParaRPr lang="sl-SI" sz="1800" dirty="0"/>
          </a:p>
          <a:p>
            <a:pPr marL="50800" indent="0">
              <a:buNone/>
            </a:pPr>
            <a:r>
              <a:rPr lang="sl-SI" sz="1800" dirty="0"/>
              <a:t>Izpolnite in podpišite </a:t>
            </a:r>
            <a:r>
              <a:rPr lang="sl-SI" sz="1800" b="1" dirty="0">
                <a:hlinkClick r:id="rId6"/>
              </a:rPr>
              <a:t>Izjavo o izročitvi</a:t>
            </a:r>
            <a:r>
              <a:rPr lang="sl-SI" sz="1800" b="1" dirty="0"/>
              <a:t> </a:t>
            </a:r>
            <a:r>
              <a:rPr lang="sl-SI" sz="1800" dirty="0"/>
              <a:t>raziskovalnega gradiva, katere priloga je Seznam izročenih gradiv.</a:t>
            </a:r>
          </a:p>
          <a:p>
            <a:pPr marL="50800" indent="0">
              <a:buNone/>
            </a:pPr>
            <a:r>
              <a:rPr lang="sl-SI" sz="1800" dirty="0"/>
              <a:t>Ustrezno</a:t>
            </a:r>
            <a:r>
              <a:rPr lang="sl-SI" sz="1800" b="1" dirty="0">
                <a:hlinkClick r:id="rId7"/>
              </a:rPr>
              <a:t> uredite in dokumentirajte podatkovno datoteko</a:t>
            </a:r>
            <a:r>
              <a:rPr lang="sl-SI" sz="1800" dirty="0"/>
              <a:t>. V pomoč so </a:t>
            </a:r>
            <a:r>
              <a:rPr lang="sl-SI" sz="1800" dirty="0">
                <a:hlinkClick r:id="rId7"/>
              </a:rPr>
              <a:t>Priporočila za urejanje podatkovne datoteke</a:t>
            </a:r>
            <a:r>
              <a:rPr lang="sl-SI" sz="1800" dirty="0"/>
              <a:t>.</a:t>
            </a:r>
          </a:p>
          <a:p>
            <a:pPr marL="50800" indent="0">
              <a:buNone/>
            </a:pPr>
            <a:r>
              <a:rPr lang="sl-SI" sz="1800" dirty="0"/>
              <a:t>Izpolnite </a:t>
            </a:r>
            <a:r>
              <a:rPr lang="sl-SI" sz="1800" b="1" dirty="0"/>
              <a:t>obrazec </a:t>
            </a:r>
            <a:r>
              <a:rPr lang="sl-SI" sz="1800" b="1" dirty="0">
                <a:hlinkClick r:id="rId8"/>
              </a:rPr>
              <a:t>Opis raziskave</a:t>
            </a:r>
            <a:r>
              <a:rPr lang="sl-SI" sz="1800" dirty="0"/>
              <a:t>, v katerega med drugim vpišite naslov raziskave, avtorje, povzetek raziskave in druge vsebinske podrobnosti ter opišite metodologijo raziskave.</a:t>
            </a:r>
          </a:p>
          <a:p>
            <a:pPr marL="50800" indent="0">
              <a:buNone/>
            </a:pPr>
            <a:r>
              <a:rPr lang="sl-SI" sz="1800" b="1" dirty="0">
                <a:hlinkClick r:id="rId9"/>
              </a:rPr>
              <a:t>Pripravite ostalo gradivo</a:t>
            </a:r>
            <a:r>
              <a:rPr lang="sl-SI" sz="1800" dirty="0"/>
              <a:t>, ki pomaga razbrati vsebino podatkov in ga ustrezno zabeležite v seznamu izročenih gradiv (priloga Izjave v izročitvi).</a:t>
            </a:r>
          </a:p>
          <a:p>
            <a:pPr marL="50800" indent="0">
              <a:buNone/>
            </a:pPr>
            <a:r>
              <a:rPr lang="sl-SI" sz="1800" dirty="0"/>
              <a:t>Dokumentacijo, izjavo in gradivo nam </a:t>
            </a:r>
            <a:r>
              <a:rPr lang="sl-SI" sz="1800" b="1" dirty="0"/>
              <a:t>posredujete preko zaščitenega oblaka </a:t>
            </a:r>
            <a:r>
              <a:rPr lang="sl-SI" sz="1800" b="1" dirty="0">
                <a:hlinkClick r:id="rId10"/>
              </a:rPr>
              <a:t>»ADP hramba«</a:t>
            </a:r>
            <a:r>
              <a:rPr lang="sl-SI" sz="1800" dirty="0">
                <a:hlinkClick r:id="rId10"/>
              </a:rPr>
              <a:t>.</a:t>
            </a:r>
            <a:r>
              <a:rPr lang="sl-SI" sz="1800" dirty="0"/>
              <a:t> </a:t>
            </a:r>
          </a:p>
          <a:p>
            <a:pPr marL="50800" indent="0">
              <a:buNone/>
            </a:pPr>
            <a:r>
              <a:rPr lang="sl-SI" sz="1800" i="1" dirty="0"/>
              <a:t>Komisija za prevzem raziskovalnih gradiv ADP</a:t>
            </a:r>
            <a:r>
              <a:rPr lang="sl-SI" sz="1800" dirty="0"/>
              <a:t> bo </a:t>
            </a:r>
            <a:r>
              <a:rPr lang="sl-SI" sz="1800" b="1" dirty="0"/>
              <a:t>ocenila kakovost prejetih gradiv</a:t>
            </a:r>
            <a:r>
              <a:rPr lang="sl-SI" sz="1800" dirty="0"/>
              <a:t> in raziskavo ustrezno </a:t>
            </a:r>
            <a:r>
              <a:rPr lang="sl-SI" sz="1800" b="1" dirty="0"/>
              <a:t>klasificirala</a:t>
            </a:r>
            <a:r>
              <a:rPr lang="sl-SI" sz="1800" dirty="0"/>
              <a:t>.</a:t>
            </a:r>
          </a:p>
        </p:txBody>
      </p:sp>
      <p:sp>
        <p:nvSpPr>
          <p:cNvPr id="3" name="Rectangle 2"/>
          <p:cNvSpPr/>
          <p:nvPr/>
        </p:nvSpPr>
        <p:spPr>
          <a:xfrm>
            <a:off x="8053370" y="6440090"/>
            <a:ext cx="3509294" cy="307777"/>
          </a:xfrm>
          <a:prstGeom prst="rect">
            <a:avLst/>
          </a:prstGeom>
        </p:spPr>
        <p:txBody>
          <a:bodyPr wrap="none">
            <a:spAutoFit/>
          </a:bodyPr>
          <a:lstStyle/>
          <a:p>
            <a:r>
              <a:rPr lang="en-US" dirty="0"/>
              <a:t>https://www.adp.fdv.uni-lj.si/deli/postopek/</a:t>
            </a:r>
          </a:p>
        </p:txBody>
      </p:sp>
    </p:spTree>
    <p:extLst>
      <p:ext uri="{BB962C8B-B14F-4D97-AF65-F5344CB8AC3E}">
        <p14:creationId xmlns:p14="http://schemas.microsoft.com/office/powerpoint/2010/main" val="740721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411;g21250698603_1_36"/>
          <p:cNvPicPr preferRelativeResize="0"/>
          <p:nvPr/>
        </p:nvPicPr>
        <p:blipFill>
          <a:blip r:embed="rId3">
            <a:alphaModFix/>
          </a:blip>
          <a:stretch>
            <a:fillRect/>
          </a:stretch>
        </p:blipFill>
        <p:spPr>
          <a:xfrm>
            <a:off x="3529584" y="804673"/>
            <a:ext cx="8415129" cy="6008580"/>
          </a:xfrm>
          <a:prstGeom prst="rect">
            <a:avLst/>
          </a:prstGeom>
          <a:noFill/>
          <a:ln>
            <a:noFill/>
          </a:ln>
        </p:spPr>
      </p:pic>
      <p:sp>
        <p:nvSpPr>
          <p:cNvPr id="2" name="Title 1"/>
          <p:cNvSpPr>
            <a:spLocks noGrp="1"/>
          </p:cNvSpPr>
          <p:nvPr>
            <p:ph type="title"/>
          </p:nvPr>
        </p:nvSpPr>
        <p:spPr/>
        <p:txBody>
          <a:bodyPr/>
          <a:lstStyle/>
          <a:p>
            <a:r>
              <a:rPr lang="pl-PL" b="1" i="1" dirty="0">
                <a:solidFill>
                  <a:srgbClr val="ED7D31"/>
                </a:solidFill>
              </a:rPr>
              <a:t>Vrste gradiv za ADP</a:t>
            </a:r>
            <a:endParaRPr lang="en-GB" dirty="0"/>
          </a:p>
        </p:txBody>
      </p:sp>
      <p:sp>
        <p:nvSpPr>
          <p:cNvPr id="6" name="TextBox 5"/>
          <p:cNvSpPr txBox="1"/>
          <p:nvPr/>
        </p:nvSpPr>
        <p:spPr>
          <a:xfrm>
            <a:off x="731521" y="2843784"/>
            <a:ext cx="2615184" cy="1600438"/>
          </a:xfrm>
          <a:prstGeom prst="rect">
            <a:avLst/>
          </a:prstGeom>
          <a:noFill/>
        </p:spPr>
        <p:txBody>
          <a:bodyPr wrap="square" rtlCol="0">
            <a:spAutoFit/>
          </a:bodyPr>
          <a:lstStyle/>
          <a:p>
            <a:r>
              <a:rPr lang="sl-SI" b="1" dirty="0"/>
              <a:t>Podatki:</a:t>
            </a:r>
          </a:p>
          <a:p>
            <a:r>
              <a:rPr lang="sl-SI" dirty="0"/>
              <a:t>Anketni (SPSS, R, STATA, CVS)</a:t>
            </a:r>
          </a:p>
          <a:p>
            <a:r>
              <a:rPr lang="sl-SI" dirty="0"/>
              <a:t>Prepisi intervjujev </a:t>
            </a:r>
          </a:p>
          <a:p>
            <a:r>
              <a:rPr lang="sl-SI" dirty="0"/>
              <a:t>Obogatene tabele</a:t>
            </a:r>
          </a:p>
          <a:p>
            <a:r>
              <a:rPr lang="sl-SI" dirty="0"/>
              <a:t>Slike</a:t>
            </a:r>
          </a:p>
          <a:p>
            <a:r>
              <a:rPr lang="sl-SI" dirty="0"/>
              <a:t>…….</a:t>
            </a:r>
            <a:endParaRPr lang="en-GB" dirty="0"/>
          </a:p>
        </p:txBody>
      </p:sp>
    </p:spTree>
    <p:extLst>
      <p:ext uri="{BB962C8B-B14F-4D97-AF65-F5344CB8AC3E}">
        <p14:creationId xmlns:p14="http://schemas.microsoft.com/office/powerpoint/2010/main" val="537317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c6a4f475f1_0_31"/>
          <p:cNvSpPr txBox="1">
            <a:spLocks noGrp="1"/>
          </p:cNvSpPr>
          <p:nvPr>
            <p:ph type="title"/>
          </p:nvPr>
        </p:nvSpPr>
        <p:spPr>
          <a:xfrm>
            <a:off x="796753" y="1238222"/>
            <a:ext cx="10515600" cy="817500"/>
          </a:xfrm>
          <a:prstGeom prst="rect">
            <a:avLst/>
          </a:prstGeom>
          <a:noFill/>
          <a:ln>
            <a:noFill/>
          </a:ln>
        </p:spPr>
        <p:txBody>
          <a:bodyPr spcFirstLastPara="1" wrap="square" lIns="91425" tIns="45700" rIns="91425" bIns="45700" anchor="ctr" anchorCtr="0">
            <a:noAutofit/>
          </a:bodyPr>
          <a:lstStyle/>
          <a:p>
            <a:pPr lvl="0">
              <a:buClr>
                <a:srgbClr val="ED7D31"/>
              </a:buClr>
              <a:buSzPts val="5000"/>
            </a:pPr>
            <a:r>
              <a:rPr lang="pl-PL" sz="4000" b="1" i="1" dirty="0">
                <a:solidFill>
                  <a:srgbClr val="ED7D31"/>
                </a:solidFill>
              </a:rPr>
              <a:t>Različni režimi dostopa do podatkov v ADP </a:t>
            </a:r>
            <a:br>
              <a:rPr lang="pl-PL" sz="4000" b="1" i="1" dirty="0">
                <a:solidFill>
                  <a:srgbClr val="ED7D31"/>
                </a:solidFill>
              </a:rPr>
            </a:br>
            <a:endParaRPr sz="3200" i="1" dirty="0"/>
          </a:p>
        </p:txBody>
      </p:sp>
      <p:sp>
        <p:nvSpPr>
          <p:cNvPr id="239" name="Google Shape;239;g2c6a4f475f1_0_31"/>
          <p:cNvSpPr txBox="1">
            <a:spLocks noGrp="1"/>
          </p:cNvSpPr>
          <p:nvPr>
            <p:ph type="body" idx="1"/>
          </p:nvPr>
        </p:nvSpPr>
        <p:spPr>
          <a:xfrm>
            <a:off x="838203" y="1746504"/>
            <a:ext cx="10515600" cy="4531204"/>
          </a:xfrm>
          <a:prstGeom prst="rect">
            <a:avLst/>
          </a:prstGeom>
          <a:noFill/>
          <a:ln>
            <a:noFill/>
          </a:ln>
        </p:spPr>
        <p:txBody>
          <a:bodyPr spcFirstLastPara="1" wrap="square" lIns="91425" tIns="45700" rIns="91425" bIns="45700" anchor="t" anchorCtr="0">
            <a:normAutofit fontScale="85000" lnSpcReduction="20000"/>
          </a:bodyPr>
          <a:lstStyle/>
          <a:p>
            <a:pPr marL="50800" indent="0">
              <a:buNone/>
            </a:pPr>
            <a:r>
              <a:rPr lang="sl-SI" sz="2600" b="1" dirty="0"/>
              <a:t>ODPRTI DOSTOP</a:t>
            </a:r>
            <a:endParaRPr lang="sl-SI" sz="2600" dirty="0"/>
          </a:p>
          <a:p>
            <a:pPr marL="50800" indent="0">
              <a:buNone/>
            </a:pPr>
            <a:r>
              <a:rPr lang="sl-SI" sz="2600" dirty="0"/>
              <a:t>Dostop do gradiva je popolnoma odprt, do njih je mogoče dostopati preko spletne strani ADP brez registracije. Uporabniki lahko gradivo prenesejo na svoj računalnik, pri čemer upoštevajo splošne pogoje ADP, zakonodajo in etiko.</a:t>
            </a:r>
          </a:p>
          <a:p>
            <a:pPr marL="0" lvl="0" indent="0">
              <a:buSzPts val="1600"/>
              <a:buNone/>
            </a:pPr>
            <a:r>
              <a:rPr lang="sl-SI" sz="2600" b="1" dirty="0"/>
              <a:t>STANDARDNI DOSTOP - OB REGISTRACIJI</a:t>
            </a:r>
          </a:p>
          <a:p>
            <a:pPr marL="0" lvl="0" indent="0">
              <a:buSzPts val="1600"/>
              <a:buNone/>
            </a:pPr>
            <a:r>
              <a:rPr lang="sl-SI" sz="2600" dirty="0"/>
              <a:t>Vključuje dostop do datoteke za javno rabo (PUF). Datoteka je primerna za splošno rabo v raziskovanju. </a:t>
            </a:r>
          </a:p>
          <a:p>
            <a:pPr marL="50800" indent="0">
              <a:buNone/>
            </a:pPr>
            <a:r>
              <a:rPr lang="sl-SI" sz="2600" b="1" dirty="0"/>
              <a:t>DOSTOP POD POSEBNIMI POGOJI</a:t>
            </a:r>
            <a:endParaRPr lang="sl-SI" sz="2600" dirty="0"/>
          </a:p>
          <a:p>
            <a:pPr marL="50800" indent="0">
              <a:buNone/>
            </a:pPr>
            <a:r>
              <a:rPr lang="sl-SI" sz="2600" dirty="0"/>
              <a:t>Dostop pod posebnimi pogoji je oblika zaščite za datoteke, iz katerih ni mogoče odstraniti vseh neposrednih ali posrednih identifikatorjev, ki omogočajo identifikacijo posamezne preučevane enote.</a:t>
            </a:r>
          </a:p>
          <a:p>
            <a:pPr marL="342900" indent="-342900">
              <a:buSzPts val="1600"/>
            </a:pPr>
            <a:r>
              <a:rPr lang="sl-SI" sz="2600" dirty="0"/>
              <a:t>datoteka za raziskovalne namene (SUF)</a:t>
            </a:r>
          </a:p>
          <a:p>
            <a:pPr marL="342900" indent="-342900">
              <a:buSzPts val="1600"/>
            </a:pPr>
            <a:r>
              <a:rPr lang="sl-SI" sz="2600" dirty="0"/>
              <a:t>datoteka v varovanem okolju (SCUF)</a:t>
            </a:r>
          </a:p>
        </p:txBody>
      </p:sp>
      <p:sp>
        <p:nvSpPr>
          <p:cNvPr id="2" name="Rectangle 1"/>
          <p:cNvSpPr/>
          <p:nvPr/>
        </p:nvSpPr>
        <p:spPr>
          <a:xfrm>
            <a:off x="6872786" y="6211743"/>
            <a:ext cx="4055919" cy="307777"/>
          </a:xfrm>
          <a:prstGeom prst="rect">
            <a:avLst/>
          </a:prstGeom>
        </p:spPr>
        <p:txBody>
          <a:bodyPr wrap="none">
            <a:spAutoFit/>
          </a:bodyPr>
          <a:lstStyle/>
          <a:p>
            <a:r>
              <a:rPr lang="en-US" dirty="0"/>
              <a:t>https://www.adp.fdv.uni-lj.si/uporabi/kako/pravila/</a:t>
            </a:r>
          </a:p>
        </p:txBody>
      </p:sp>
    </p:spTree>
    <p:extLst>
      <p:ext uri="{BB962C8B-B14F-4D97-AF65-F5344CB8AC3E}">
        <p14:creationId xmlns:p14="http://schemas.microsoft.com/office/powerpoint/2010/main" val="2086943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g2c8ce88b705_0_5"/>
          <p:cNvPicPr preferRelativeResize="0"/>
          <p:nvPr/>
        </p:nvPicPr>
        <p:blipFill>
          <a:blip r:embed="rId3">
            <a:alphaModFix/>
          </a:blip>
          <a:stretch>
            <a:fillRect/>
          </a:stretch>
        </p:blipFill>
        <p:spPr>
          <a:xfrm>
            <a:off x="261825" y="138345"/>
            <a:ext cx="12192000" cy="1485610"/>
          </a:xfrm>
          <a:prstGeom prst="rect">
            <a:avLst/>
          </a:prstGeom>
          <a:noFill/>
          <a:ln>
            <a:noFill/>
          </a:ln>
        </p:spPr>
      </p:pic>
      <p:sp>
        <p:nvSpPr>
          <p:cNvPr id="93" name="Google Shape;93;g2c8ce88b705_0_5"/>
          <p:cNvSpPr txBox="1"/>
          <p:nvPr/>
        </p:nvSpPr>
        <p:spPr>
          <a:xfrm>
            <a:off x="762000" y="1524000"/>
            <a:ext cx="7676400" cy="2407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l-SI" sz="2400" b="1">
                <a:solidFill>
                  <a:schemeClr val="dk1"/>
                </a:solidFill>
                <a:latin typeface="Calibri"/>
                <a:ea typeface="Calibri"/>
                <a:cs typeface="Calibri"/>
                <a:sym typeface="Calibri"/>
              </a:rPr>
              <a:t>Trajanje</a:t>
            </a:r>
            <a:endParaRPr sz="24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sl-SI" sz="2400">
                <a:solidFill>
                  <a:schemeClr val="dk1"/>
                </a:solidFill>
                <a:latin typeface="Calibri"/>
                <a:ea typeface="Calibri"/>
                <a:cs typeface="Calibri"/>
                <a:sym typeface="Calibri"/>
              </a:rPr>
              <a:t>01/2023 – 06/2026​</a:t>
            </a:r>
            <a:endParaRPr sz="2400">
              <a:solidFill>
                <a:schemeClr val="dk1"/>
              </a:solidFill>
              <a:latin typeface="Calibri"/>
              <a:ea typeface="Calibri"/>
              <a:cs typeface="Calibri"/>
              <a:sym typeface="Calibri"/>
            </a:endParaRPr>
          </a:p>
          <a:p>
            <a:pPr marL="0" lvl="0" indent="0" algn="l" rtl="0">
              <a:lnSpc>
                <a:spcPct val="115000"/>
              </a:lnSpc>
              <a:spcBef>
                <a:spcPts val="600"/>
              </a:spcBef>
              <a:spcAft>
                <a:spcPts val="0"/>
              </a:spcAft>
              <a:buNone/>
            </a:pPr>
            <a:r>
              <a:rPr lang="sl-SI" sz="2400" b="1">
                <a:solidFill>
                  <a:schemeClr val="dk1"/>
                </a:solidFill>
                <a:latin typeface="Calibri"/>
                <a:ea typeface="Calibri"/>
                <a:cs typeface="Calibri"/>
                <a:sym typeface="Calibri"/>
              </a:rPr>
              <a:t>Sredstva</a:t>
            </a:r>
            <a:endParaRPr sz="24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sl-SI" sz="2400">
                <a:solidFill>
                  <a:schemeClr val="dk1"/>
                </a:solidFill>
                <a:latin typeface="Calibri"/>
                <a:ea typeface="Calibri"/>
                <a:cs typeface="Calibri"/>
                <a:sym typeface="Calibri"/>
              </a:rPr>
              <a:t>4.031.728,66 € (od tega 3.999.994,81 € EU sredstva)</a:t>
            </a:r>
            <a:endParaRPr sz="2400">
              <a:solidFill>
                <a:schemeClr val="dk1"/>
              </a:solidFill>
              <a:latin typeface="Calibri"/>
              <a:ea typeface="Calibri"/>
              <a:cs typeface="Calibri"/>
              <a:sym typeface="Calibri"/>
            </a:endParaRPr>
          </a:p>
          <a:p>
            <a:pPr marL="0" lvl="0" indent="0" algn="l" rtl="0">
              <a:lnSpc>
                <a:spcPct val="115000"/>
              </a:lnSpc>
              <a:spcBef>
                <a:spcPts val="600"/>
              </a:spcBef>
              <a:spcAft>
                <a:spcPts val="0"/>
              </a:spcAft>
              <a:buNone/>
            </a:pPr>
            <a:r>
              <a:rPr lang="sl-SI" sz="2400" b="1">
                <a:solidFill>
                  <a:schemeClr val="dk1"/>
                </a:solidFill>
                <a:latin typeface="Calibri"/>
                <a:ea typeface="Calibri"/>
                <a:cs typeface="Calibri"/>
                <a:sym typeface="Calibri"/>
              </a:rPr>
              <a:t>Partnerji: </a:t>
            </a:r>
            <a:r>
              <a:rPr lang="sl-SI" sz="2400">
                <a:solidFill>
                  <a:schemeClr val="dk1"/>
                </a:solidFill>
                <a:latin typeface="Calibri"/>
                <a:ea typeface="Calibri"/>
                <a:cs typeface="Calibri"/>
                <a:sym typeface="Calibri"/>
              </a:rPr>
              <a:t>20 JRO in CTK </a:t>
            </a:r>
            <a:r>
              <a:rPr lang="sl-SI" sz="1800">
                <a:solidFill>
                  <a:schemeClr val="dk1"/>
                </a:solidFill>
                <a:latin typeface="Calibri"/>
                <a:ea typeface="Calibri"/>
                <a:cs typeface="Calibri"/>
                <a:sym typeface="Calibri"/>
              </a:rPr>
              <a:t>(znotraj UL sodelujeta ADP in ELIXIR.SI)</a:t>
            </a:r>
            <a:endParaRPr sz="1800">
              <a:solidFill>
                <a:schemeClr val="dk1"/>
              </a:solidFill>
              <a:latin typeface="Calibri"/>
              <a:ea typeface="Calibri"/>
              <a:cs typeface="Calibri"/>
              <a:sym typeface="Calibri"/>
            </a:endParaRPr>
          </a:p>
        </p:txBody>
      </p:sp>
      <p:pic>
        <p:nvPicPr>
          <p:cNvPr id="94" name="Google Shape;94;g2c8ce88b705_0_5"/>
          <p:cNvPicPr preferRelativeResize="0"/>
          <p:nvPr/>
        </p:nvPicPr>
        <p:blipFill>
          <a:blip r:embed="rId4">
            <a:alphaModFix/>
          </a:blip>
          <a:stretch>
            <a:fillRect/>
          </a:stretch>
        </p:blipFill>
        <p:spPr>
          <a:xfrm>
            <a:off x="609600" y="3931200"/>
            <a:ext cx="10035553" cy="2622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c6a4f475f1_0_31"/>
          <p:cNvSpPr txBox="1">
            <a:spLocks noGrp="1"/>
          </p:cNvSpPr>
          <p:nvPr>
            <p:ph type="title"/>
          </p:nvPr>
        </p:nvSpPr>
        <p:spPr>
          <a:xfrm>
            <a:off x="796753" y="1238222"/>
            <a:ext cx="10515600" cy="81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7D31"/>
              </a:buClr>
              <a:buSzPts val="5000"/>
              <a:buFont typeface="Calibri"/>
              <a:buNone/>
            </a:pPr>
            <a:r>
              <a:rPr lang="sl-SI" sz="4000" b="1" i="1" dirty="0">
                <a:solidFill>
                  <a:srgbClr val="ED7D31"/>
                </a:solidFill>
              </a:rPr>
              <a:t>Izjava o izročitvi gradiva v ADP</a:t>
            </a:r>
            <a:endParaRPr sz="3200" i="1" dirty="0"/>
          </a:p>
        </p:txBody>
      </p:sp>
      <p:sp>
        <p:nvSpPr>
          <p:cNvPr id="239" name="Google Shape;239;g2c6a4f475f1_0_31"/>
          <p:cNvSpPr txBox="1">
            <a:spLocks noGrp="1"/>
          </p:cNvSpPr>
          <p:nvPr>
            <p:ph type="body" idx="1"/>
          </p:nvPr>
        </p:nvSpPr>
        <p:spPr>
          <a:xfrm>
            <a:off x="838203" y="2218104"/>
            <a:ext cx="10515600" cy="4059604"/>
          </a:xfrm>
          <a:prstGeom prst="rect">
            <a:avLst/>
          </a:prstGeom>
          <a:noFill/>
          <a:ln>
            <a:noFill/>
          </a:ln>
        </p:spPr>
        <p:txBody>
          <a:bodyPr spcFirstLastPara="1" wrap="square" lIns="91425" tIns="45700" rIns="91425" bIns="45700" anchor="t" anchorCtr="0">
            <a:noAutofit/>
          </a:bodyPr>
          <a:lstStyle/>
          <a:p>
            <a:pPr marL="50800" indent="0" algn="just">
              <a:buNone/>
            </a:pPr>
            <a:r>
              <a:rPr lang="sl-SI" sz="2000" dirty="0">
                <a:solidFill>
                  <a:schemeClr val="tx1"/>
                </a:solidFill>
                <a:latin typeface="Calibri" panose="020F0502020204030204" pitchFamily="34" charset="0"/>
                <a:cs typeface="Calibri" panose="020F0502020204030204" pitchFamily="34" charset="0"/>
              </a:rPr>
              <a:t>Izjava o izročitvi gradiv raziskave je </a:t>
            </a:r>
            <a:r>
              <a:rPr lang="sl-SI" sz="2000" b="1" dirty="0">
                <a:solidFill>
                  <a:schemeClr val="tx1"/>
                </a:solidFill>
                <a:latin typeface="Calibri" panose="020F0502020204030204" pitchFamily="34" charset="0"/>
                <a:cs typeface="Calibri" panose="020F0502020204030204" pitchFamily="34" charset="0"/>
              </a:rPr>
              <a:t>sporazum med avtorjem oz. dajalcem raziskave in ADP</a:t>
            </a:r>
            <a:r>
              <a:rPr lang="sl-SI" sz="2000" dirty="0">
                <a:solidFill>
                  <a:schemeClr val="tx1"/>
                </a:solidFill>
                <a:latin typeface="Calibri" panose="020F0502020204030204" pitchFamily="34" charset="0"/>
                <a:cs typeface="Calibri" panose="020F0502020204030204" pitchFamily="34" charset="0"/>
              </a:rPr>
              <a:t> kot prevzemnikom. Ključni elementi Izjave o izročitvi:</a:t>
            </a:r>
          </a:p>
          <a:p>
            <a:pPr marL="50800" indent="0">
              <a:buNone/>
            </a:pPr>
            <a:r>
              <a:rPr lang="sl-SI" sz="2000" dirty="0">
                <a:solidFill>
                  <a:schemeClr val="tx1"/>
                </a:solidFill>
                <a:latin typeface="Calibri" panose="020F0502020204030204" pitchFamily="34" charset="0"/>
                <a:cs typeface="Calibri" panose="020F0502020204030204" pitchFamily="34" charset="0"/>
              </a:rPr>
              <a:t>1. Dajalec izroča gradivo iz raziskave prevzemniku za objavo v ADP, kar obsega hrambo in nadaljnje razširjanje uporabnikom. </a:t>
            </a:r>
          </a:p>
          <a:p>
            <a:pPr marL="50800" indent="0">
              <a:buNone/>
            </a:pPr>
            <a:r>
              <a:rPr lang="sl-SI" sz="2000" dirty="0">
                <a:solidFill>
                  <a:schemeClr val="tx1"/>
                </a:solidFill>
                <a:latin typeface="Calibri" panose="020F0502020204030204" pitchFamily="34" charset="0"/>
                <a:cs typeface="Calibri" panose="020F0502020204030204" pitchFamily="34" charset="0"/>
              </a:rPr>
              <a:t>2. Dajalec zagotavlja, da je v gradivu, ki ga predaja, poskrbel za </a:t>
            </a:r>
            <a:r>
              <a:rPr lang="sl-SI" sz="2000" b="1" dirty="0">
                <a:solidFill>
                  <a:schemeClr val="tx1"/>
                </a:solidFill>
                <a:latin typeface="Calibri" panose="020F0502020204030204" pitchFamily="34" charset="0"/>
                <a:cs typeface="Calibri" panose="020F0502020204030204" pitchFamily="34" charset="0"/>
              </a:rPr>
              <a:t>varstvo osebnih podatkov.</a:t>
            </a:r>
            <a:r>
              <a:rPr lang="sl-SI" sz="2000" dirty="0">
                <a:solidFill>
                  <a:schemeClr val="tx1"/>
                </a:solidFill>
                <a:latin typeface="Calibri" panose="020F0502020204030204" pitchFamily="34" charset="0"/>
                <a:cs typeface="Calibri" panose="020F0502020204030204" pitchFamily="34" charset="0"/>
              </a:rPr>
              <a:t> </a:t>
            </a:r>
          </a:p>
          <a:p>
            <a:pPr marL="50800" indent="0">
              <a:buNone/>
            </a:pPr>
            <a:r>
              <a:rPr lang="sl-SI" sz="2000" dirty="0">
                <a:solidFill>
                  <a:schemeClr val="tx1"/>
                </a:solidFill>
                <a:latin typeface="Calibri" panose="020F0502020204030204" pitchFamily="34" charset="0"/>
                <a:cs typeface="Calibri" panose="020F0502020204030204" pitchFamily="34" charset="0"/>
              </a:rPr>
              <a:t>3. Dajalec pripravi Seznam izročenih gradiv in opredeli pogoje deljenja.</a:t>
            </a:r>
          </a:p>
          <a:p>
            <a:pPr marL="50800" indent="0">
              <a:buNone/>
            </a:pPr>
            <a:r>
              <a:rPr lang="sl-SI" sz="2000" dirty="0">
                <a:solidFill>
                  <a:schemeClr val="tx1"/>
                </a:solidFill>
                <a:latin typeface="Calibri" panose="020F0502020204030204" pitchFamily="34" charset="0"/>
                <a:cs typeface="Calibri" panose="020F0502020204030204" pitchFamily="34" charset="0"/>
              </a:rPr>
              <a:t>4. Dajalec daje gradivo uporabnikom na voljo pod pogoji </a:t>
            </a:r>
            <a:r>
              <a:rPr lang="sl-SI" sz="2000" b="1" dirty="0">
                <a:solidFill>
                  <a:schemeClr val="tx1"/>
                </a:solidFill>
                <a:latin typeface="Calibri" panose="020F0502020204030204" pitchFamily="34" charset="0"/>
                <a:cs typeface="Calibri" panose="020F0502020204030204" pitchFamily="34" charset="0"/>
              </a:rPr>
              <a:t>licenc </a:t>
            </a:r>
            <a:r>
              <a:rPr lang="sl-SI" sz="2000" b="1" dirty="0" err="1">
                <a:solidFill>
                  <a:schemeClr val="tx1"/>
                </a:solidFill>
                <a:latin typeface="Calibri" panose="020F0502020204030204" pitchFamily="34" charset="0"/>
                <a:cs typeface="Calibri" panose="020F0502020204030204" pitchFamily="34" charset="0"/>
              </a:rPr>
              <a:t>Creative</a:t>
            </a:r>
            <a:r>
              <a:rPr lang="sl-SI" sz="2000" b="1" dirty="0">
                <a:solidFill>
                  <a:schemeClr val="tx1"/>
                </a:solidFill>
                <a:latin typeface="Calibri" panose="020F0502020204030204" pitchFamily="34" charset="0"/>
                <a:cs typeface="Calibri" panose="020F0502020204030204" pitchFamily="34" charset="0"/>
              </a:rPr>
              <a:t> </a:t>
            </a:r>
            <a:r>
              <a:rPr lang="sl-SI" sz="2000" b="1" dirty="0" err="1">
                <a:solidFill>
                  <a:schemeClr val="tx1"/>
                </a:solidFill>
                <a:latin typeface="Calibri" panose="020F0502020204030204" pitchFamily="34" charset="0"/>
                <a:cs typeface="Calibri" panose="020F0502020204030204" pitchFamily="34" charset="0"/>
              </a:rPr>
              <a:t>Commons</a:t>
            </a:r>
            <a:r>
              <a:rPr lang="sl-SI" sz="2000" b="1" dirty="0">
                <a:solidFill>
                  <a:schemeClr val="tx1"/>
                </a:solidFill>
                <a:latin typeface="Calibri" panose="020F0502020204030204" pitchFamily="34" charset="0"/>
                <a:cs typeface="Calibri" panose="020F0502020204030204" pitchFamily="34" charset="0"/>
              </a:rPr>
              <a:t>.</a:t>
            </a:r>
            <a:r>
              <a:rPr lang="sl-SI" sz="2000" dirty="0">
                <a:solidFill>
                  <a:schemeClr val="tx1"/>
                </a:solidFill>
                <a:latin typeface="Calibri" panose="020F0502020204030204" pitchFamily="34" charset="0"/>
                <a:cs typeface="Calibri" panose="020F0502020204030204" pitchFamily="34" charset="0"/>
              </a:rPr>
              <a:t> </a:t>
            </a:r>
          </a:p>
          <a:p>
            <a:pPr marL="50800" indent="0">
              <a:buNone/>
            </a:pPr>
            <a:r>
              <a:rPr lang="sl-SI" sz="2000" dirty="0">
                <a:solidFill>
                  <a:schemeClr val="tx1"/>
                </a:solidFill>
                <a:latin typeface="Calibri" panose="020F0502020204030204" pitchFamily="34" charset="0"/>
                <a:cs typeface="Calibri" panose="020F0502020204030204" pitchFamily="34" charset="0"/>
              </a:rPr>
              <a:t>5. Prevzemnik zagotavlja, da bo spoštoval zgoraj dorečene pogoje.</a:t>
            </a:r>
            <a:endParaRPr lang="sl-SI" sz="1600" dirty="0">
              <a:latin typeface="Calibri" panose="020F0502020204030204" pitchFamily="34" charset="0"/>
              <a:cs typeface="Calibri" panose="020F0502020204030204" pitchFamily="34" charset="0"/>
            </a:endParaRPr>
          </a:p>
        </p:txBody>
      </p:sp>
      <p:sp>
        <p:nvSpPr>
          <p:cNvPr id="2" name="Rectangle 1"/>
          <p:cNvSpPr/>
          <p:nvPr/>
        </p:nvSpPr>
        <p:spPr>
          <a:xfrm>
            <a:off x="7173377" y="6440090"/>
            <a:ext cx="4017446" cy="307777"/>
          </a:xfrm>
          <a:prstGeom prst="rect">
            <a:avLst/>
          </a:prstGeom>
        </p:spPr>
        <p:txBody>
          <a:bodyPr wrap="none">
            <a:spAutoFit/>
          </a:bodyPr>
          <a:lstStyle/>
          <a:p>
            <a:r>
              <a:rPr lang="en-US" dirty="0"/>
              <a:t>https://www.adp.fdv.uni-lj.si/deli/postopek/izjava/</a:t>
            </a:r>
          </a:p>
        </p:txBody>
      </p:sp>
    </p:spTree>
    <p:extLst>
      <p:ext uri="{BB962C8B-B14F-4D97-AF65-F5344CB8AC3E}">
        <p14:creationId xmlns:p14="http://schemas.microsoft.com/office/powerpoint/2010/main" val="3748721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g2c873587ed4_1_18"/>
          <p:cNvPicPr preferRelativeResize="0"/>
          <p:nvPr/>
        </p:nvPicPr>
        <p:blipFill>
          <a:blip r:embed="rId3">
            <a:alphaModFix/>
          </a:blip>
          <a:stretch>
            <a:fillRect/>
          </a:stretch>
        </p:blipFill>
        <p:spPr>
          <a:xfrm>
            <a:off x="152400" y="152400"/>
            <a:ext cx="11887201" cy="6400801"/>
          </a:xfrm>
          <a:prstGeom prst="rect">
            <a:avLst/>
          </a:prstGeom>
          <a:noFill/>
          <a:ln>
            <a:noFill/>
          </a:ln>
        </p:spPr>
      </p:pic>
      <p:sp>
        <p:nvSpPr>
          <p:cNvPr id="190" name="Google Shape;190;g2c873587ed4_1_18"/>
          <p:cNvSpPr txBox="1"/>
          <p:nvPr/>
        </p:nvSpPr>
        <p:spPr>
          <a:xfrm>
            <a:off x="294450" y="189975"/>
            <a:ext cx="6183600" cy="636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sp>
        <p:nvSpPr>
          <p:cNvPr id="191" name="Google Shape;191;g2c873587ed4_1_18"/>
          <p:cNvSpPr txBox="1"/>
          <p:nvPr/>
        </p:nvSpPr>
        <p:spPr>
          <a:xfrm>
            <a:off x="284950" y="1909225"/>
            <a:ext cx="3647400" cy="332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sp>
        <p:nvSpPr>
          <p:cNvPr id="192" name="Google Shape;192;g2c873587ed4_1_18"/>
          <p:cNvSpPr txBox="1"/>
          <p:nvPr/>
        </p:nvSpPr>
        <p:spPr>
          <a:xfrm>
            <a:off x="417950" y="2488625"/>
            <a:ext cx="1576800" cy="39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sp>
        <p:nvSpPr>
          <p:cNvPr id="193" name="Google Shape;193;g2c873587ed4_1_18"/>
          <p:cNvSpPr txBox="1"/>
          <p:nvPr/>
        </p:nvSpPr>
        <p:spPr>
          <a:xfrm>
            <a:off x="265950" y="4815800"/>
            <a:ext cx="1643400" cy="5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sp>
        <p:nvSpPr>
          <p:cNvPr id="194" name="Google Shape;194;g2c873587ed4_1_18"/>
          <p:cNvSpPr txBox="1"/>
          <p:nvPr/>
        </p:nvSpPr>
        <p:spPr>
          <a:xfrm>
            <a:off x="551325" y="2521925"/>
            <a:ext cx="1358100" cy="399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sp>
        <p:nvSpPr>
          <p:cNvPr id="195" name="Google Shape;195;g2c873587ed4_1_18"/>
          <p:cNvSpPr txBox="1"/>
          <p:nvPr/>
        </p:nvSpPr>
        <p:spPr>
          <a:xfrm>
            <a:off x="284950" y="4815800"/>
            <a:ext cx="1538700" cy="531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sp>
        <p:nvSpPr>
          <p:cNvPr id="196" name="Google Shape;196;g2c873587ed4_1_18"/>
          <p:cNvSpPr txBox="1"/>
          <p:nvPr/>
        </p:nvSpPr>
        <p:spPr>
          <a:xfrm>
            <a:off x="8179150" y="5538550"/>
            <a:ext cx="3647400" cy="1062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sp>
        <p:nvSpPr>
          <p:cNvPr id="197" name="Google Shape;197;g2c873587ed4_1_18"/>
          <p:cNvSpPr txBox="1"/>
          <p:nvPr/>
        </p:nvSpPr>
        <p:spPr>
          <a:xfrm>
            <a:off x="8179150" y="666175"/>
            <a:ext cx="3808200" cy="1110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sp>
        <p:nvSpPr>
          <p:cNvPr id="198" name="Google Shape;198;g2c873587ed4_1_18"/>
          <p:cNvSpPr txBox="1"/>
          <p:nvPr/>
        </p:nvSpPr>
        <p:spPr>
          <a:xfrm>
            <a:off x="3837450" y="6069625"/>
            <a:ext cx="40275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500">
                <a:latin typeface="Calibri"/>
                <a:ea typeface="Calibri"/>
                <a:cs typeface="Calibri"/>
                <a:sym typeface="Calibri"/>
              </a:rPr>
              <a:t>Vir: https://www.adp.fdv.uni-lj.si/opisi/sjm202/</a:t>
            </a:r>
            <a:endParaRPr sz="15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g2c873587ed4_1_34"/>
          <p:cNvPicPr preferRelativeResize="0"/>
          <p:nvPr/>
        </p:nvPicPr>
        <p:blipFill>
          <a:blip r:embed="rId3">
            <a:alphaModFix/>
          </a:blip>
          <a:stretch>
            <a:fillRect/>
          </a:stretch>
        </p:blipFill>
        <p:spPr>
          <a:xfrm>
            <a:off x="152400" y="152400"/>
            <a:ext cx="8308865" cy="6553199"/>
          </a:xfrm>
          <a:prstGeom prst="rect">
            <a:avLst/>
          </a:prstGeom>
          <a:noFill/>
          <a:ln>
            <a:noFill/>
          </a:ln>
        </p:spPr>
      </p:pic>
      <p:sp>
        <p:nvSpPr>
          <p:cNvPr id="204" name="Google Shape;204;g2c873587ed4_1_34"/>
          <p:cNvSpPr txBox="1"/>
          <p:nvPr/>
        </p:nvSpPr>
        <p:spPr>
          <a:xfrm>
            <a:off x="8007325" y="6164600"/>
            <a:ext cx="40275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500">
                <a:latin typeface="Calibri"/>
                <a:ea typeface="Calibri"/>
                <a:cs typeface="Calibri"/>
                <a:sym typeface="Calibri"/>
              </a:rPr>
              <a:t>Vir: https://www.adp.fdv.uni-lj.si/opisi/sjm202/</a:t>
            </a:r>
            <a:endParaRPr sz="15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g2c873587ed4_1_43"/>
          <p:cNvPicPr preferRelativeResize="0"/>
          <p:nvPr/>
        </p:nvPicPr>
        <p:blipFill>
          <a:blip r:embed="rId3">
            <a:alphaModFix/>
          </a:blip>
          <a:stretch>
            <a:fillRect/>
          </a:stretch>
        </p:blipFill>
        <p:spPr>
          <a:xfrm>
            <a:off x="152400" y="152400"/>
            <a:ext cx="9536197" cy="65531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g2c873587ed4_1_49"/>
          <p:cNvPicPr preferRelativeResize="0"/>
          <p:nvPr/>
        </p:nvPicPr>
        <p:blipFill>
          <a:blip r:embed="rId3">
            <a:alphaModFix/>
          </a:blip>
          <a:stretch>
            <a:fillRect/>
          </a:stretch>
        </p:blipFill>
        <p:spPr>
          <a:xfrm>
            <a:off x="152400" y="152400"/>
            <a:ext cx="11887202" cy="649163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g2c873587ed4_1_55"/>
          <p:cNvPicPr preferRelativeResize="0"/>
          <p:nvPr/>
        </p:nvPicPr>
        <p:blipFill>
          <a:blip r:embed="rId3">
            <a:alphaModFix/>
          </a:blip>
          <a:stretch>
            <a:fillRect/>
          </a:stretch>
        </p:blipFill>
        <p:spPr>
          <a:xfrm>
            <a:off x="152400" y="152400"/>
            <a:ext cx="11765182" cy="65531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c873587ed4_1_61"/>
          <p:cNvSpPr txBox="1">
            <a:spLocks noGrp="1"/>
          </p:cNvSpPr>
          <p:nvPr>
            <p:ph type="body" idx="1"/>
          </p:nvPr>
        </p:nvSpPr>
        <p:spPr>
          <a:xfrm>
            <a:off x="838203" y="1825627"/>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25" name="Google Shape;225;g2c873587ed4_1_61"/>
          <p:cNvPicPr preferRelativeResize="0"/>
          <p:nvPr/>
        </p:nvPicPr>
        <p:blipFill>
          <a:blip r:embed="rId3">
            <a:alphaModFix/>
          </a:blip>
          <a:stretch>
            <a:fillRect/>
          </a:stretch>
        </p:blipFill>
        <p:spPr>
          <a:xfrm>
            <a:off x="-76000" y="52507"/>
            <a:ext cx="12192000" cy="2193686"/>
          </a:xfrm>
          <a:prstGeom prst="rect">
            <a:avLst/>
          </a:prstGeom>
          <a:noFill/>
          <a:ln>
            <a:noFill/>
          </a:ln>
        </p:spPr>
      </p:pic>
      <p:pic>
        <p:nvPicPr>
          <p:cNvPr id="226" name="Google Shape;226;g2c873587ed4_1_61"/>
          <p:cNvPicPr preferRelativeResize="0"/>
          <p:nvPr/>
        </p:nvPicPr>
        <p:blipFill>
          <a:blip r:embed="rId4">
            <a:alphaModFix/>
          </a:blip>
          <a:stretch>
            <a:fillRect/>
          </a:stretch>
        </p:blipFill>
        <p:spPr>
          <a:xfrm>
            <a:off x="1932929" y="2065725"/>
            <a:ext cx="8853695" cy="4286700"/>
          </a:xfrm>
          <a:prstGeom prst="rect">
            <a:avLst/>
          </a:prstGeom>
          <a:noFill/>
          <a:ln>
            <a:noFill/>
          </a:ln>
        </p:spPr>
      </p:pic>
      <p:sp>
        <p:nvSpPr>
          <p:cNvPr id="227" name="Google Shape;227;g2c873587ed4_1_61"/>
          <p:cNvSpPr txBox="1"/>
          <p:nvPr/>
        </p:nvSpPr>
        <p:spPr>
          <a:xfrm>
            <a:off x="1766750" y="6440050"/>
            <a:ext cx="2963700" cy="4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600">
                <a:latin typeface="Calibri"/>
                <a:ea typeface="Calibri"/>
                <a:cs typeface="Calibri"/>
                <a:sym typeface="Calibri"/>
              </a:rPr>
              <a:t>Vir: Dataverse.nl</a:t>
            </a:r>
            <a:endParaRPr sz="1600">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g2c873587ed4_1_69"/>
          <p:cNvPicPr preferRelativeResize="0"/>
          <p:nvPr/>
        </p:nvPicPr>
        <p:blipFill>
          <a:blip r:embed="rId3">
            <a:alphaModFix/>
          </a:blip>
          <a:stretch>
            <a:fillRect/>
          </a:stretch>
        </p:blipFill>
        <p:spPr>
          <a:xfrm>
            <a:off x="152400" y="152400"/>
            <a:ext cx="10931600" cy="6553199"/>
          </a:xfrm>
          <a:prstGeom prst="rect">
            <a:avLst/>
          </a:prstGeom>
          <a:noFill/>
          <a:ln>
            <a:noFill/>
          </a:ln>
        </p:spPr>
      </p:pic>
      <p:sp>
        <p:nvSpPr>
          <p:cNvPr id="233" name="Google Shape;233;g2c873587ed4_1_69"/>
          <p:cNvSpPr txBox="1"/>
          <p:nvPr/>
        </p:nvSpPr>
        <p:spPr>
          <a:xfrm>
            <a:off x="5015275" y="256475"/>
            <a:ext cx="5803500" cy="2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a:latin typeface="Calibri"/>
                <a:ea typeface="Calibri"/>
                <a:cs typeface="Calibri"/>
                <a:sym typeface="Calibri"/>
              </a:rPr>
              <a:t>VIR: https://dataverse.nl/dataset.xhtml?persistentId=doi:10.34894/PX5IVZ</a:t>
            </a:r>
            <a:endParaRPr>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C86D96-83A5-AC29-0A5B-BA80D855A730}"/>
              </a:ext>
            </a:extLst>
          </p:cNvPr>
          <p:cNvPicPr>
            <a:picLocks noChangeAspect="1"/>
          </p:cNvPicPr>
          <p:nvPr/>
        </p:nvPicPr>
        <p:blipFill>
          <a:blip r:embed="rId3"/>
          <a:stretch>
            <a:fillRect/>
          </a:stretch>
        </p:blipFill>
        <p:spPr>
          <a:xfrm>
            <a:off x="683759" y="0"/>
            <a:ext cx="10824482" cy="6858000"/>
          </a:xfrm>
          <a:prstGeom prst="rect">
            <a:avLst/>
          </a:prstGeom>
        </p:spPr>
      </p:pic>
    </p:spTree>
    <p:extLst>
      <p:ext uri="{BB962C8B-B14F-4D97-AF65-F5344CB8AC3E}">
        <p14:creationId xmlns:p14="http://schemas.microsoft.com/office/powerpoint/2010/main" val="1942049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1">
            <a:extLst>
              <a:ext uri="{FF2B5EF4-FFF2-40B4-BE49-F238E27FC236}">
                <a16:creationId xmlns:a16="http://schemas.microsoft.com/office/drawing/2014/main" id="{0CB10361-9BB7-4F13-8E65-67713434E45A}"/>
              </a:ext>
            </a:extLst>
          </p:cNvPr>
          <p:cNvSpPr txBox="1">
            <a:spLocks noGrp="1"/>
          </p:cNvSpPr>
          <p:nvPr>
            <p:ph type="title"/>
          </p:nvPr>
        </p:nvSpPr>
        <p:spPr>
          <a:xfrm>
            <a:off x="957075" y="2212217"/>
            <a:ext cx="10515600" cy="1325559"/>
          </a:xfrm>
        </p:spPr>
        <p:txBody>
          <a:bodyPr>
            <a:normAutofit/>
          </a:bodyPr>
          <a:lstStyle/>
          <a:p>
            <a:pPr lvl="0"/>
            <a:r>
              <a:rPr lang="sl-SI" sz="5000" b="1" dirty="0" err="1">
                <a:solidFill>
                  <a:srgbClr val="ED7D31"/>
                </a:solidFill>
                <a:latin typeface="Calibri"/>
              </a:rPr>
              <a:t>repozitorij</a:t>
            </a:r>
            <a:r>
              <a:rPr lang="sl-SI" sz="5000" b="1" dirty="0">
                <a:solidFill>
                  <a:srgbClr val="ED7D31"/>
                </a:solidFill>
                <a:latin typeface="Calibri"/>
              </a:rPr>
              <a:t> - &gt; katalog</a:t>
            </a:r>
          </a:p>
        </p:txBody>
      </p:sp>
    </p:spTree>
    <p:extLst>
      <p:ext uri="{BB962C8B-B14F-4D97-AF65-F5344CB8AC3E}">
        <p14:creationId xmlns:p14="http://schemas.microsoft.com/office/powerpoint/2010/main" val="1394088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47291" y="388126"/>
            <a:ext cx="8348013" cy="6252739"/>
          </a:xfrm>
          <a:prstGeom prst="rect">
            <a:avLst/>
          </a:prstGeom>
        </p:spPr>
      </p:pic>
      <p:sp>
        <p:nvSpPr>
          <p:cNvPr id="4" name="Rectangle 3"/>
          <p:cNvSpPr/>
          <p:nvPr/>
        </p:nvSpPr>
        <p:spPr>
          <a:xfrm>
            <a:off x="6375044" y="560232"/>
            <a:ext cx="746974" cy="289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9382259" y="2756079"/>
            <a:ext cx="2150772" cy="307777"/>
          </a:xfrm>
          <a:prstGeom prst="rect">
            <a:avLst/>
          </a:prstGeom>
          <a:noFill/>
        </p:spPr>
        <p:txBody>
          <a:bodyPr wrap="square" rtlCol="0">
            <a:spAutoFit/>
          </a:bodyPr>
          <a:lstStyle/>
          <a:p>
            <a:r>
              <a:rPr lang="en-GB" dirty="0">
                <a:hlinkClick r:id="rId4"/>
              </a:rPr>
              <a:t>https://projekt-spoznaj.si</a:t>
            </a:r>
            <a:r>
              <a:rPr lang="sl-SI" dirty="0">
                <a:hlinkClick r:id="rId4"/>
              </a:rPr>
              <a:t>/</a:t>
            </a:r>
            <a:r>
              <a:rPr lang="sl-SI" dirty="0"/>
              <a:t> </a:t>
            </a:r>
            <a:endParaRPr lang="en-GB" dirty="0"/>
          </a:p>
        </p:txBody>
      </p:sp>
    </p:spTree>
    <p:extLst>
      <p:ext uri="{BB962C8B-B14F-4D97-AF65-F5344CB8AC3E}">
        <p14:creationId xmlns:p14="http://schemas.microsoft.com/office/powerpoint/2010/main" val="3093260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353" y="1308707"/>
            <a:ext cx="11918725" cy="5137813"/>
          </a:xfrm>
          <a:prstGeom prst="rect">
            <a:avLst/>
          </a:prstGeom>
        </p:spPr>
      </p:pic>
    </p:spTree>
    <p:extLst>
      <p:ext uri="{BB962C8B-B14F-4D97-AF65-F5344CB8AC3E}">
        <p14:creationId xmlns:p14="http://schemas.microsoft.com/office/powerpoint/2010/main" val="4165974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6AF400-22EA-DF25-A3AA-763C4A7BC13D}"/>
              </a:ext>
            </a:extLst>
          </p:cNvPr>
          <p:cNvPicPr>
            <a:picLocks noChangeAspect="1"/>
          </p:cNvPicPr>
          <p:nvPr/>
        </p:nvPicPr>
        <p:blipFill>
          <a:blip r:embed="rId3"/>
          <a:stretch>
            <a:fillRect/>
          </a:stretch>
        </p:blipFill>
        <p:spPr>
          <a:xfrm>
            <a:off x="852237" y="0"/>
            <a:ext cx="10487526" cy="6858000"/>
          </a:xfrm>
          <a:prstGeom prst="rect">
            <a:avLst/>
          </a:prstGeom>
        </p:spPr>
      </p:pic>
      <p:sp>
        <p:nvSpPr>
          <p:cNvPr id="2" name="TextBox 1">
            <a:extLst>
              <a:ext uri="{FF2B5EF4-FFF2-40B4-BE49-F238E27FC236}">
                <a16:creationId xmlns:a16="http://schemas.microsoft.com/office/drawing/2014/main" id="{4B758E16-AAA1-E6C0-EEC7-5B6381D02711}"/>
              </a:ext>
            </a:extLst>
          </p:cNvPr>
          <p:cNvSpPr txBox="1"/>
          <p:nvPr/>
        </p:nvSpPr>
        <p:spPr>
          <a:xfrm>
            <a:off x="341376" y="6315456"/>
            <a:ext cx="3486912" cy="307777"/>
          </a:xfrm>
          <a:prstGeom prst="rect">
            <a:avLst/>
          </a:prstGeom>
          <a:noFill/>
        </p:spPr>
        <p:txBody>
          <a:bodyPr wrap="square" rtlCol="0">
            <a:spAutoFit/>
          </a:bodyPr>
          <a:lstStyle/>
          <a:p>
            <a:r>
              <a:rPr lang="sl-SI" dirty="0">
                <a:hlinkClick r:id="rId4"/>
              </a:rPr>
              <a:t>https://datacatalogue.cessda.eu/</a:t>
            </a:r>
            <a:r>
              <a:rPr lang="en-US" dirty="0"/>
              <a:t> </a:t>
            </a:r>
            <a:endParaRPr lang="sl-SI" dirty="0"/>
          </a:p>
        </p:txBody>
      </p:sp>
    </p:spTree>
    <p:extLst>
      <p:ext uri="{BB962C8B-B14F-4D97-AF65-F5344CB8AC3E}">
        <p14:creationId xmlns:p14="http://schemas.microsoft.com/office/powerpoint/2010/main" val="2002072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729FC-0B03-56E9-21EE-82289E9E3EE6}"/>
              </a:ext>
            </a:extLst>
          </p:cNvPr>
          <p:cNvPicPr>
            <a:picLocks noChangeAspect="1"/>
          </p:cNvPicPr>
          <p:nvPr/>
        </p:nvPicPr>
        <p:blipFill>
          <a:blip r:embed="rId3"/>
          <a:stretch>
            <a:fillRect/>
          </a:stretch>
        </p:blipFill>
        <p:spPr>
          <a:xfrm>
            <a:off x="0" y="39875"/>
            <a:ext cx="12192000" cy="6778250"/>
          </a:xfrm>
          <a:prstGeom prst="rect">
            <a:avLst/>
          </a:prstGeom>
        </p:spPr>
      </p:pic>
      <p:sp>
        <p:nvSpPr>
          <p:cNvPr id="4" name="TextBox 3">
            <a:extLst>
              <a:ext uri="{FF2B5EF4-FFF2-40B4-BE49-F238E27FC236}">
                <a16:creationId xmlns:a16="http://schemas.microsoft.com/office/drawing/2014/main" id="{01ACE253-CFF7-93FE-E10B-ADE19E2CB4A2}"/>
              </a:ext>
            </a:extLst>
          </p:cNvPr>
          <p:cNvSpPr txBox="1"/>
          <p:nvPr/>
        </p:nvSpPr>
        <p:spPr>
          <a:xfrm>
            <a:off x="304800" y="6210336"/>
            <a:ext cx="6193536" cy="307777"/>
          </a:xfrm>
          <a:prstGeom prst="rect">
            <a:avLst/>
          </a:prstGeom>
          <a:noFill/>
        </p:spPr>
        <p:txBody>
          <a:bodyPr wrap="square">
            <a:spAutoFit/>
          </a:bodyPr>
          <a:lstStyle/>
          <a:p>
            <a:r>
              <a:rPr lang="sl-SI" dirty="0">
                <a:hlinkClick r:id="rId4"/>
              </a:rPr>
              <a:t>https://www.gotriple.eu/</a:t>
            </a:r>
            <a:r>
              <a:rPr lang="en-US" dirty="0"/>
              <a:t> </a:t>
            </a:r>
            <a:endParaRPr lang="sl-SI" dirty="0"/>
          </a:p>
        </p:txBody>
      </p:sp>
    </p:spTree>
    <p:extLst>
      <p:ext uri="{BB962C8B-B14F-4D97-AF65-F5344CB8AC3E}">
        <p14:creationId xmlns:p14="http://schemas.microsoft.com/office/powerpoint/2010/main" val="3589991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B8FCDB-2543-09D8-C410-74555F9DDBF0}"/>
              </a:ext>
            </a:extLst>
          </p:cNvPr>
          <p:cNvPicPr>
            <a:picLocks noChangeAspect="1"/>
          </p:cNvPicPr>
          <p:nvPr/>
        </p:nvPicPr>
        <p:blipFill>
          <a:blip r:embed="rId3"/>
          <a:stretch>
            <a:fillRect/>
          </a:stretch>
        </p:blipFill>
        <p:spPr>
          <a:xfrm>
            <a:off x="136798" y="0"/>
            <a:ext cx="11918404" cy="6858000"/>
          </a:xfrm>
          <a:prstGeom prst="rect">
            <a:avLst/>
          </a:prstGeom>
        </p:spPr>
      </p:pic>
    </p:spTree>
    <p:extLst>
      <p:ext uri="{BB962C8B-B14F-4D97-AF65-F5344CB8AC3E}">
        <p14:creationId xmlns:p14="http://schemas.microsoft.com/office/powerpoint/2010/main" val="697366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E6862D-FA4C-FB9C-C987-59F90B68D133}"/>
              </a:ext>
            </a:extLst>
          </p:cNvPr>
          <p:cNvPicPr>
            <a:picLocks noChangeAspect="1"/>
          </p:cNvPicPr>
          <p:nvPr/>
        </p:nvPicPr>
        <p:blipFill>
          <a:blip r:embed="rId3"/>
          <a:stretch>
            <a:fillRect/>
          </a:stretch>
        </p:blipFill>
        <p:spPr>
          <a:xfrm>
            <a:off x="0" y="38652"/>
            <a:ext cx="12192000" cy="6780695"/>
          </a:xfrm>
          <a:prstGeom prst="rect">
            <a:avLst/>
          </a:prstGeom>
        </p:spPr>
      </p:pic>
    </p:spTree>
    <p:extLst>
      <p:ext uri="{BB962C8B-B14F-4D97-AF65-F5344CB8AC3E}">
        <p14:creationId xmlns:p14="http://schemas.microsoft.com/office/powerpoint/2010/main" val="3129416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74DA85-B780-4814-6439-4B7E2992DE02}"/>
              </a:ext>
            </a:extLst>
          </p:cNvPr>
          <p:cNvPicPr>
            <a:picLocks noChangeAspect="1"/>
          </p:cNvPicPr>
          <p:nvPr/>
        </p:nvPicPr>
        <p:blipFill>
          <a:blip r:embed="rId3"/>
          <a:stretch>
            <a:fillRect/>
          </a:stretch>
        </p:blipFill>
        <p:spPr>
          <a:xfrm>
            <a:off x="0" y="216515"/>
            <a:ext cx="12192000" cy="6424969"/>
          </a:xfrm>
          <a:prstGeom prst="rect">
            <a:avLst/>
          </a:prstGeom>
        </p:spPr>
      </p:pic>
      <p:sp>
        <p:nvSpPr>
          <p:cNvPr id="3" name="TextBox 2">
            <a:extLst>
              <a:ext uri="{FF2B5EF4-FFF2-40B4-BE49-F238E27FC236}">
                <a16:creationId xmlns:a16="http://schemas.microsoft.com/office/drawing/2014/main" id="{CE18349C-B5CF-0914-67AF-DD49E3F83EDB}"/>
              </a:ext>
            </a:extLst>
          </p:cNvPr>
          <p:cNvSpPr txBox="1"/>
          <p:nvPr/>
        </p:nvSpPr>
        <p:spPr>
          <a:xfrm>
            <a:off x="219456" y="6179856"/>
            <a:ext cx="6096000" cy="307777"/>
          </a:xfrm>
          <a:prstGeom prst="rect">
            <a:avLst/>
          </a:prstGeom>
          <a:noFill/>
        </p:spPr>
        <p:txBody>
          <a:bodyPr wrap="square">
            <a:spAutoFit/>
          </a:bodyPr>
          <a:lstStyle/>
          <a:p>
            <a:r>
              <a:rPr lang="sl-SI" dirty="0">
                <a:hlinkClick r:id="rId4"/>
              </a:rPr>
              <a:t>https://marketplace.eosc-portal.eu/</a:t>
            </a:r>
            <a:r>
              <a:rPr lang="en-US" dirty="0"/>
              <a:t> </a:t>
            </a:r>
            <a:endParaRPr lang="sl-SI" dirty="0"/>
          </a:p>
        </p:txBody>
      </p:sp>
    </p:spTree>
    <p:extLst>
      <p:ext uri="{BB962C8B-B14F-4D97-AF65-F5344CB8AC3E}">
        <p14:creationId xmlns:p14="http://schemas.microsoft.com/office/powerpoint/2010/main" val="1279232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3238B7-BFB5-70D3-326B-98140F777CD2}"/>
              </a:ext>
            </a:extLst>
          </p:cNvPr>
          <p:cNvPicPr>
            <a:picLocks noChangeAspect="1"/>
          </p:cNvPicPr>
          <p:nvPr/>
        </p:nvPicPr>
        <p:blipFill>
          <a:blip r:embed="rId3"/>
          <a:stretch>
            <a:fillRect/>
          </a:stretch>
        </p:blipFill>
        <p:spPr>
          <a:xfrm>
            <a:off x="0" y="48424"/>
            <a:ext cx="12192000" cy="6761151"/>
          </a:xfrm>
          <a:prstGeom prst="rect">
            <a:avLst/>
          </a:prstGeom>
        </p:spPr>
      </p:pic>
      <p:pic>
        <p:nvPicPr>
          <p:cNvPr id="8" name="Picture 7">
            <a:extLst>
              <a:ext uri="{FF2B5EF4-FFF2-40B4-BE49-F238E27FC236}">
                <a16:creationId xmlns:a16="http://schemas.microsoft.com/office/drawing/2014/main" id="{41DEAB82-3693-8CDF-FF3C-D5A09EA4AA78}"/>
              </a:ext>
            </a:extLst>
          </p:cNvPr>
          <p:cNvPicPr>
            <a:picLocks noChangeAspect="1"/>
          </p:cNvPicPr>
          <p:nvPr/>
        </p:nvPicPr>
        <p:blipFill>
          <a:blip r:embed="rId4"/>
          <a:stretch>
            <a:fillRect/>
          </a:stretch>
        </p:blipFill>
        <p:spPr>
          <a:xfrm>
            <a:off x="8856991" y="190047"/>
            <a:ext cx="2876951" cy="6477904"/>
          </a:xfrm>
          <a:prstGeom prst="rect">
            <a:avLst/>
          </a:prstGeom>
          <a:ln w="28575">
            <a:solidFill>
              <a:schemeClr val="tx1"/>
            </a:solidFill>
          </a:ln>
        </p:spPr>
      </p:pic>
    </p:spTree>
    <p:extLst>
      <p:ext uri="{BB962C8B-B14F-4D97-AF65-F5344CB8AC3E}">
        <p14:creationId xmlns:p14="http://schemas.microsoft.com/office/powerpoint/2010/main" val="3580534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53208" y="954102"/>
            <a:ext cx="10515600" cy="817418"/>
          </a:xfrm>
        </p:spPr>
        <p:txBody>
          <a:bodyPr>
            <a:normAutofit/>
          </a:bodyPr>
          <a:lstStyle/>
          <a:p>
            <a:pPr lvl="0"/>
            <a:r>
              <a:rPr lang="sl-SI" sz="5000" b="1" dirty="0">
                <a:solidFill>
                  <a:srgbClr val="ED7D31"/>
                </a:solidFill>
                <a:latin typeface="Calibri"/>
              </a:rPr>
              <a:t>Naravoslovje: vede o življenju</a:t>
            </a:r>
          </a:p>
        </p:txBody>
      </p:sp>
      <p:sp>
        <p:nvSpPr>
          <p:cNvPr id="3" name="Označba mesta vsebine 2">
            <a:extLst>
              <a:ext uri="{FF2B5EF4-FFF2-40B4-BE49-F238E27FC236}">
                <a16:creationId xmlns:a16="http://schemas.microsoft.com/office/drawing/2014/main" id="{C24D56B7-D1B7-4CCA-BF5C-3AC0A84F4FE6}"/>
              </a:ext>
            </a:extLst>
          </p:cNvPr>
          <p:cNvSpPr txBox="1">
            <a:spLocks noGrp="1"/>
          </p:cNvSpPr>
          <p:nvPr>
            <p:ph idx="1"/>
          </p:nvPr>
        </p:nvSpPr>
        <p:spPr>
          <a:xfrm>
            <a:off x="838203" y="2670387"/>
            <a:ext cx="5257797" cy="2747964"/>
          </a:xfrm>
        </p:spPr>
        <p:txBody>
          <a:bodyPr>
            <a:noAutofit/>
          </a:bodyPr>
          <a:lstStyle/>
          <a:p>
            <a:r>
              <a:rPr lang="sl-SI" sz="1600" dirty="0"/>
              <a:t>Zaporedja nukleinskih kislin</a:t>
            </a:r>
          </a:p>
          <a:p>
            <a:r>
              <a:rPr lang="sl-SI" sz="1600" dirty="0"/>
              <a:t>Zaporedja aminokislin</a:t>
            </a:r>
          </a:p>
          <a:p>
            <a:r>
              <a:rPr lang="sl-SI" sz="1600" dirty="0"/>
              <a:t>Molekularna struktura</a:t>
            </a:r>
          </a:p>
          <a:p>
            <a:r>
              <a:rPr lang="sl-SI" sz="1600" dirty="0"/>
              <a:t>Rezultati visokozmogljivih tehnologij (</a:t>
            </a:r>
            <a:r>
              <a:rPr lang="sl-SI" sz="1600" dirty="0" err="1"/>
              <a:t>Omične</a:t>
            </a:r>
            <a:r>
              <a:rPr lang="sl-SI" sz="1600" dirty="0"/>
              <a:t> tehnologije)</a:t>
            </a:r>
          </a:p>
          <a:p>
            <a:r>
              <a:rPr lang="sl-SI" sz="1600" dirty="0"/>
              <a:t>(</a:t>
            </a:r>
            <a:r>
              <a:rPr lang="sl-SI" sz="1600" dirty="0" err="1"/>
              <a:t>parametrizirani</a:t>
            </a:r>
            <a:r>
              <a:rPr lang="sl-SI" sz="1600" dirty="0"/>
              <a:t>) Matematični modeli</a:t>
            </a:r>
          </a:p>
          <a:p>
            <a:r>
              <a:rPr lang="sl-SI" sz="1600" dirty="0"/>
              <a:t>Statistični in </a:t>
            </a:r>
            <a:r>
              <a:rPr lang="sl-SI" sz="1600" dirty="0" err="1"/>
              <a:t>bioinformacijski</a:t>
            </a:r>
            <a:r>
              <a:rPr lang="sl-SI" sz="1600" dirty="0"/>
              <a:t> protokoli</a:t>
            </a:r>
          </a:p>
          <a:p>
            <a:r>
              <a:rPr lang="sl-SI" sz="1600" dirty="0"/>
              <a:t>Mikroskopske slike (</a:t>
            </a:r>
            <a:r>
              <a:rPr lang="sl-SI" sz="1600" dirty="0" err="1"/>
              <a:t>konfokalni</a:t>
            </a:r>
            <a:r>
              <a:rPr lang="sl-SI" sz="1600" dirty="0"/>
              <a:t>, elektronski, …)</a:t>
            </a:r>
          </a:p>
          <a:p>
            <a:r>
              <a:rPr lang="sl-SI" sz="1600" dirty="0" err="1"/>
              <a:t>Fenotipizacijske</a:t>
            </a:r>
            <a:r>
              <a:rPr lang="sl-SI" sz="1600" dirty="0"/>
              <a:t> slike (komore, </a:t>
            </a:r>
            <a:r>
              <a:rPr lang="sl-SI" sz="1600" dirty="0" err="1"/>
              <a:t>droni</a:t>
            </a:r>
            <a:r>
              <a:rPr lang="sl-SI" sz="1600" dirty="0"/>
              <a:t>, ….)</a:t>
            </a:r>
          </a:p>
          <a:p>
            <a:r>
              <a:rPr lang="sl-SI" sz="1600" dirty="0"/>
              <a:t>Vektorji in konstrukti (Sintezna biologija)</a:t>
            </a:r>
          </a:p>
        </p:txBody>
      </p:sp>
      <p:sp>
        <p:nvSpPr>
          <p:cNvPr id="4" name="Naslov 1">
            <a:extLst>
              <a:ext uri="{FF2B5EF4-FFF2-40B4-BE49-F238E27FC236}">
                <a16:creationId xmlns:a16="http://schemas.microsoft.com/office/drawing/2014/main" id="{0E395057-683C-4BEB-A044-78665B4D53E1}"/>
              </a:ext>
            </a:extLst>
          </p:cNvPr>
          <p:cNvSpPr txBox="1"/>
          <p:nvPr/>
        </p:nvSpPr>
        <p:spPr>
          <a:xfrm>
            <a:off x="838203" y="2501057"/>
            <a:ext cx="10515600" cy="484906"/>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sl-SI" sz="3500" b="1" i="0" u="none" strike="noStrike" kern="1200" cap="none" spc="0" normalizeH="0" baseline="0" dirty="0">
              <a:ln>
                <a:noFill/>
              </a:ln>
              <a:solidFill>
                <a:srgbClr val="000000"/>
              </a:solidFill>
              <a:effectLst/>
              <a:uLnTx/>
              <a:uFillTx/>
              <a:latin typeface="Calibri"/>
              <a:ea typeface="+mn-ea"/>
              <a:cs typeface="+mn-cs"/>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3" y="2026155"/>
            <a:ext cx="5257797" cy="484906"/>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sl-SI" sz="2800" b="0" i="0" u="none" strike="noStrike" kern="1200" cap="none" spc="0" normalizeH="0" baseline="0" dirty="0">
                <a:ln>
                  <a:noFill/>
                </a:ln>
                <a:solidFill>
                  <a:srgbClr val="000000"/>
                </a:solidFill>
                <a:effectLst/>
                <a:uLnTx/>
                <a:uFillTx/>
                <a:latin typeface="Calibri"/>
                <a:ea typeface="+mn-ea"/>
                <a:cs typeface="+mn-cs"/>
              </a:rPr>
              <a:t>Podatki</a:t>
            </a:r>
          </a:p>
        </p:txBody>
      </p:sp>
      <p:sp>
        <p:nvSpPr>
          <p:cNvPr id="6" name="Označba mesta vsebine 2">
            <a:extLst>
              <a:ext uri="{FF2B5EF4-FFF2-40B4-BE49-F238E27FC236}">
                <a16:creationId xmlns:a16="http://schemas.microsoft.com/office/drawing/2014/main" id="{2A88D67A-CB93-6757-D367-C0491BDDAFEF}"/>
              </a:ext>
            </a:extLst>
          </p:cNvPr>
          <p:cNvSpPr txBox="1">
            <a:spLocks/>
          </p:cNvSpPr>
          <p:nvPr/>
        </p:nvSpPr>
        <p:spPr>
          <a:xfrm>
            <a:off x="6096000" y="2665633"/>
            <a:ext cx="5756031" cy="2747964"/>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1600" b="0" i="0" u="none" strike="noStrike" kern="1200" cap="none" spc="0" normalizeH="0" baseline="0" dirty="0" err="1">
                <a:ln>
                  <a:noFill/>
                </a:ln>
                <a:solidFill>
                  <a:srgbClr val="000000"/>
                </a:solidFill>
                <a:effectLst/>
                <a:uLnTx/>
                <a:uFillTx/>
                <a:latin typeface="Calibri" panose="020F0502020204030204"/>
                <a:ea typeface="+mn-ea"/>
                <a:cs typeface="+mn-cs"/>
              </a:rPr>
              <a:t>Repozitoriji</a:t>
            </a:r>
            <a:r>
              <a:rPr kumimoji="0" lang="sl-SI" sz="1600" b="0" i="0" u="none" strike="noStrike" kern="1200" cap="none" spc="0" normalizeH="0" baseline="0" dirty="0">
                <a:ln>
                  <a:noFill/>
                </a:ln>
                <a:solidFill>
                  <a:srgbClr val="000000"/>
                </a:solidFill>
                <a:effectLst/>
                <a:uLnTx/>
                <a:uFillTx/>
                <a:latin typeface="Calibri" panose="020F0502020204030204"/>
                <a:ea typeface="+mn-ea"/>
                <a:cs typeface="+mn-cs"/>
              </a:rPr>
              <a:t> za podatke</a:t>
            </a:r>
          </a:p>
          <a:p>
            <a:pPr marL="685800" marR="0" lvl="1" indent="-228600" algn="l" defTabSz="914400" rtl="0" eaLnBrk="1" fontAlgn="auto" latinLnBrk="0" hangingPunct="1">
              <a:lnSpc>
                <a:spcPct val="90000"/>
              </a:lnSpc>
              <a:spcBef>
                <a:spcPts val="500"/>
              </a:spcBef>
              <a:spcAft>
                <a:spcPts val="0"/>
              </a:spcAft>
              <a:buClrTx/>
              <a:buSzPct val="100000"/>
              <a:buFont typeface="Arial" pitchFamily="34"/>
              <a:buChar char="•"/>
              <a:tabLst/>
              <a:defRPr/>
            </a:pPr>
            <a:r>
              <a:rPr kumimoji="0" lang="sl-SI" sz="1600" b="0" i="0" u="none" strike="noStrike" kern="1200" cap="none" spc="0" normalizeH="0" baseline="0" dirty="0">
                <a:ln>
                  <a:noFill/>
                </a:ln>
                <a:solidFill>
                  <a:srgbClr val="000000"/>
                </a:solidFill>
                <a:effectLst/>
                <a:uLnTx/>
                <a:uFillTx/>
                <a:latin typeface="Calibri" panose="020F0502020204030204"/>
                <a:ea typeface="+mn-ea"/>
                <a:cs typeface="+mn-cs"/>
              </a:rPr>
              <a:t>Področni </a:t>
            </a:r>
            <a:r>
              <a:rPr lang="sl-SI" sz="1600" dirty="0" err="1">
                <a:ea typeface="+mn-ea"/>
                <a:cs typeface="+mn-cs"/>
              </a:rPr>
              <a:t>r</a:t>
            </a:r>
            <a:r>
              <a:rPr kumimoji="0" lang="sl-SI" sz="1600" b="0" i="0" u="none" strike="noStrike" kern="1200" cap="none" spc="0" normalizeH="0" baseline="0" dirty="0" err="1">
                <a:ln>
                  <a:noFill/>
                </a:ln>
                <a:solidFill>
                  <a:srgbClr val="000000"/>
                </a:solidFill>
                <a:effectLst/>
                <a:uLnTx/>
                <a:uFillTx/>
                <a:latin typeface="Calibri" panose="020F0502020204030204"/>
                <a:ea typeface="+mn-ea"/>
                <a:cs typeface="+mn-cs"/>
              </a:rPr>
              <a:t>epozitoriji</a:t>
            </a:r>
            <a:r>
              <a:rPr kumimoji="0" lang="sl-SI" sz="1600" b="0" i="0" u="none" strike="noStrike" kern="1200" cap="none" spc="0" normalizeH="0" baseline="0" dirty="0">
                <a:ln>
                  <a:noFill/>
                </a:ln>
                <a:solidFill>
                  <a:srgbClr val="000000"/>
                </a:solidFill>
                <a:effectLst/>
                <a:uLnTx/>
                <a:uFillTx/>
                <a:latin typeface="Calibri" panose="020F0502020204030204"/>
                <a:ea typeface="+mn-ea"/>
                <a:cs typeface="+mn-cs"/>
              </a:rPr>
              <a:t> (surovi podatki)</a:t>
            </a:r>
          </a:p>
          <a:p>
            <a:pPr marL="914400" marR="0" lvl="2" indent="0" algn="l" defTabSz="914400" rtl="0" eaLnBrk="1" fontAlgn="auto" latinLnBrk="0" hangingPunct="1">
              <a:lnSpc>
                <a:spcPct val="90000"/>
              </a:lnSpc>
              <a:spcBef>
                <a:spcPts val="500"/>
              </a:spcBef>
              <a:spcAft>
                <a:spcPts val="0"/>
              </a:spcAft>
              <a:buClrTx/>
              <a:buSzPct val="100000"/>
              <a:buFont typeface="Arial" pitchFamily="34"/>
              <a:buNone/>
              <a:tabLst/>
              <a:defRPr/>
            </a:pPr>
            <a:r>
              <a:rPr kumimoji="0" lang="sl-SI" sz="1400" b="0" i="0" u="none" strike="noStrike" kern="1200" cap="none" spc="0" normalizeH="0" baseline="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Gene </a:t>
            </a:r>
            <a:r>
              <a:rPr kumimoji="0" lang="sl-SI" sz="1400" b="0" i="0" u="none" strike="noStrike" kern="1200" cap="none" spc="0" normalizeH="0" baseline="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Expression</a:t>
            </a:r>
            <a:r>
              <a:rPr kumimoji="0" lang="sl-SI" sz="1400" b="0" i="0" u="none" strike="noStrike" kern="1200" cap="none" spc="0" normalizeH="0" baseline="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Omnibus (GEO)</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1400" b="0" i="0" u="none" strike="noStrike" kern="1200" cap="none" spc="0" normalizeH="0" baseline="0" dirty="0" err="1">
                <a:ln>
                  <a:noFill/>
                </a:ln>
                <a:solidFill>
                  <a:srgbClr val="242424"/>
                </a:solidFill>
                <a:effectLst/>
                <a:uLnTx/>
                <a:uFillTx/>
                <a:latin typeface="Calibri" panose="020F0502020204030204"/>
                <a:ea typeface="+mn-ea"/>
                <a:cs typeface="+mn-cs"/>
              </a:rPr>
              <a:t>Sequence</a:t>
            </a:r>
            <a:r>
              <a:rPr kumimoji="0" lang="sl-SI" sz="1400" b="0" i="0" u="none" strike="noStrike" kern="1200" cap="none" spc="0" normalizeH="0" baseline="0" dirty="0">
                <a:ln>
                  <a:noFill/>
                </a:ln>
                <a:solidFill>
                  <a:srgbClr val="242424"/>
                </a:solidFill>
                <a:effectLst/>
                <a:uLnTx/>
                <a:uFillTx/>
                <a:latin typeface="Calibri" panose="020F0502020204030204"/>
                <a:ea typeface="+mn-ea"/>
                <a:cs typeface="+mn-cs"/>
              </a:rPr>
              <a:t> </a:t>
            </a:r>
            <a:r>
              <a:rPr kumimoji="0" lang="sl-SI" sz="1400" b="0" i="0" u="none" strike="noStrike" kern="1200" cap="none" spc="0" normalizeH="0" baseline="0" dirty="0" err="1">
                <a:ln>
                  <a:noFill/>
                </a:ln>
                <a:solidFill>
                  <a:srgbClr val="242424"/>
                </a:solidFill>
                <a:effectLst/>
                <a:uLnTx/>
                <a:uFillTx/>
                <a:latin typeface="Calibri" panose="020F0502020204030204"/>
                <a:ea typeface="+mn-ea"/>
                <a:cs typeface="+mn-cs"/>
              </a:rPr>
              <a:t>Read</a:t>
            </a:r>
            <a:r>
              <a:rPr kumimoji="0" lang="sl-SI" sz="1400" b="0" i="0" u="none" strike="noStrike" kern="1200" cap="none" spc="0" normalizeH="0" baseline="0" dirty="0">
                <a:ln>
                  <a:noFill/>
                </a:ln>
                <a:solidFill>
                  <a:srgbClr val="242424"/>
                </a:solidFill>
                <a:effectLst/>
                <a:uLnTx/>
                <a:uFillTx/>
                <a:latin typeface="Calibri" panose="020F0502020204030204"/>
                <a:ea typeface="+mn-ea"/>
                <a:cs typeface="+mn-cs"/>
              </a:rPr>
              <a:t> </a:t>
            </a:r>
            <a:r>
              <a:rPr kumimoji="0" lang="sl-SI" sz="1400" b="0" i="0" u="none" strike="noStrike" kern="1200" cap="none" spc="0" normalizeH="0" baseline="0" dirty="0" err="1">
                <a:ln>
                  <a:noFill/>
                </a:ln>
                <a:solidFill>
                  <a:srgbClr val="242424"/>
                </a:solidFill>
                <a:effectLst/>
                <a:uLnTx/>
                <a:uFillTx/>
                <a:latin typeface="Calibri" panose="020F0502020204030204"/>
                <a:ea typeface="+mn-ea"/>
                <a:cs typeface="+mn-cs"/>
              </a:rPr>
              <a:t>Archive</a:t>
            </a:r>
            <a:r>
              <a:rPr kumimoji="0" lang="sl-SI" sz="1400" b="0" i="0" u="none" strike="noStrike" kern="1200" cap="none" spc="0" normalizeH="0" baseline="0" dirty="0">
                <a:ln>
                  <a:noFill/>
                </a:ln>
                <a:solidFill>
                  <a:srgbClr val="242424"/>
                </a:solidFill>
                <a:effectLst/>
                <a:uLnTx/>
                <a:uFillTx/>
                <a:latin typeface="Calibri" panose="020F0502020204030204"/>
                <a:ea typeface="+mn-ea"/>
                <a:cs typeface="+mn-cs"/>
              </a:rPr>
              <a:t> (SRA), </a:t>
            </a:r>
            <a:r>
              <a:rPr kumimoji="0" lang="sl-SI" sz="1400" b="0" i="0" u="none" strike="noStrike" kern="1200" cap="none" spc="0" normalizeH="0" baseline="0" dirty="0" err="1">
                <a:ln>
                  <a:noFill/>
                </a:ln>
                <a:solidFill>
                  <a:srgbClr val="000000"/>
                </a:solidFill>
                <a:effectLst/>
                <a:uLnTx/>
                <a:uFillTx/>
                <a:latin typeface="Calibri" panose="020F0502020204030204"/>
                <a:ea typeface="+mn-ea"/>
                <a:cs typeface="+mn-cs"/>
              </a:rPr>
              <a:t>MetaboLights</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PRIDE, </a:t>
            </a:r>
            <a:r>
              <a:rPr kumimoji="0" lang="sl-SI" sz="1400" b="0" i="0" u="none" strike="noStrike" kern="1200" cap="none" spc="0" normalizeH="0" baseline="0" dirty="0" err="1">
                <a:ln>
                  <a:noFill/>
                </a:ln>
                <a:solidFill>
                  <a:srgbClr val="000000"/>
                </a:solidFill>
                <a:effectLst/>
                <a:uLnTx/>
                <a:uFillTx/>
                <a:latin typeface="Calibri" panose="020F0502020204030204"/>
                <a:ea typeface="+mn-ea"/>
                <a:cs typeface="+mn-cs"/>
              </a:rPr>
              <a:t>BioImage</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1400" b="0" i="0" u="none" strike="noStrike" kern="1200" cap="none" spc="0" normalizeH="0" baseline="0" dirty="0" err="1">
                <a:ln>
                  <a:noFill/>
                </a:ln>
                <a:solidFill>
                  <a:srgbClr val="000000"/>
                </a:solidFill>
                <a:effectLst/>
                <a:uLnTx/>
                <a:uFillTx/>
                <a:latin typeface="Calibri" panose="020F0502020204030204"/>
                <a:ea typeface="+mn-ea"/>
                <a:cs typeface="+mn-cs"/>
              </a:rPr>
              <a:t>Archive</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a:t>
            </a:r>
          </a:p>
          <a:p>
            <a:pPr marL="685800" marR="0" lvl="1" indent="-228600" algn="l" defTabSz="914400" rtl="0" eaLnBrk="1" fontAlgn="auto" latinLnBrk="0" hangingPunct="1">
              <a:lnSpc>
                <a:spcPct val="90000"/>
              </a:lnSpc>
              <a:spcBef>
                <a:spcPts val="500"/>
              </a:spcBef>
              <a:spcAft>
                <a:spcPts val="0"/>
              </a:spcAft>
              <a:buClrTx/>
              <a:buSzPct val="100000"/>
              <a:buFont typeface="Arial" pitchFamily="34"/>
              <a:buChar char="•"/>
              <a:tabLst/>
              <a:defRPr/>
            </a:pPr>
            <a:r>
              <a:rPr kumimoji="0" lang="sl-SI" sz="1600" b="0" i="0" u="none" strike="noStrike" kern="1200" cap="none" spc="0" normalizeH="0" baseline="0" dirty="0">
                <a:ln>
                  <a:noFill/>
                </a:ln>
                <a:solidFill>
                  <a:srgbClr val="000000"/>
                </a:solidFill>
                <a:effectLst/>
                <a:uLnTx/>
                <a:uFillTx/>
                <a:latin typeface="Calibri" panose="020F0502020204030204"/>
                <a:ea typeface="+mn-ea"/>
                <a:cs typeface="+mn-cs"/>
              </a:rPr>
              <a:t>Splošni </a:t>
            </a:r>
            <a:r>
              <a:rPr kumimoji="0" lang="sl-SI" sz="1600" b="0" i="0" u="none" strike="noStrike" kern="1200" cap="none" spc="0" normalizeH="0" baseline="0" dirty="0" err="1">
                <a:ln>
                  <a:noFill/>
                </a:ln>
                <a:solidFill>
                  <a:srgbClr val="000000"/>
                </a:solidFill>
                <a:effectLst/>
                <a:uLnTx/>
                <a:uFillTx/>
                <a:latin typeface="Calibri" panose="020F0502020204030204"/>
                <a:ea typeface="+mn-ea"/>
                <a:cs typeface="+mn-cs"/>
              </a:rPr>
              <a:t>repozitoriji</a:t>
            </a:r>
            <a:r>
              <a:rPr kumimoji="0" lang="sl-SI" sz="1600" b="0" i="0" u="none" strike="noStrike" kern="1200" cap="none" spc="0" normalizeH="0" baseline="0" dirty="0">
                <a:ln>
                  <a:noFill/>
                </a:ln>
                <a:solidFill>
                  <a:srgbClr val="000000"/>
                </a:solidFill>
                <a:effectLst/>
                <a:uLnTx/>
                <a:uFillTx/>
                <a:latin typeface="Calibri" panose="020F0502020204030204"/>
                <a:ea typeface="+mn-ea"/>
                <a:cs typeface="+mn-cs"/>
              </a:rPr>
              <a:t> (surovi in analizirani podatki)</a:t>
            </a:r>
          </a:p>
          <a:p>
            <a:pPr marL="914400" marR="0" lvl="2" indent="0" algn="l" defTabSz="914400" rtl="0" eaLnBrk="1" fontAlgn="auto" latinLnBrk="0" hangingPunct="1">
              <a:lnSpc>
                <a:spcPct val="90000"/>
              </a:lnSpc>
              <a:spcBef>
                <a:spcPts val="500"/>
              </a:spcBef>
              <a:spcAft>
                <a:spcPts val="0"/>
              </a:spcAft>
              <a:buClrTx/>
              <a:buSzPct val="100000"/>
              <a:buFont typeface="Arial" pitchFamily="34"/>
              <a:buNone/>
              <a:tabLst/>
              <a:defRPr/>
            </a:pPr>
            <a:r>
              <a:rPr kumimoji="0" lang="sl-SI" sz="1400" b="0" i="0" u="none" strike="noStrike" kern="1200" cap="none" spc="0" normalizeH="0" baseline="0" dirty="0" err="1">
                <a:ln>
                  <a:noFill/>
                </a:ln>
                <a:solidFill>
                  <a:srgbClr val="000000"/>
                </a:solidFill>
                <a:effectLst/>
                <a:uLnTx/>
                <a:uFillTx/>
                <a:latin typeface="Calibri" panose="020F0502020204030204"/>
                <a:ea typeface="+mn-ea"/>
                <a:cs typeface="+mn-cs"/>
              </a:rPr>
              <a:t>Dataverse</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1400" b="0" i="0" u="none" strike="noStrike" kern="1200" cap="none" spc="0" normalizeH="0" baseline="0" dirty="0" err="1">
                <a:ln>
                  <a:noFill/>
                </a:ln>
                <a:solidFill>
                  <a:srgbClr val="000000"/>
                </a:solidFill>
                <a:effectLst/>
                <a:uLnTx/>
                <a:uFillTx/>
                <a:latin typeface="Calibri" panose="020F0502020204030204"/>
                <a:ea typeface="+mn-ea"/>
                <a:cs typeface="+mn-cs"/>
              </a:rPr>
              <a:t>Dryad</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1400" b="0" i="0" u="none" strike="noStrike" kern="1200" cap="none" spc="0" normalizeH="0" baseline="0" dirty="0" err="1">
                <a:ln>
                  <a:noFill/>
                </a:ln>
                <a:solidFill>
                  <a:srgbClr val="000000"/>
                </a:solidFill>
                <a:effectLst/>
                <a:uLnTx/>
                <a:uFillTx/>
                <a:latin typeface="Calibri" panose="020F0502020204030204"/>
                <a:ea typeface="+mn-ea"/>
                <a:cs typeface="+mn-cs"/>
              </a:rPr>
              <a:t>e!DAL</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1400" b="0" i="0" u="none" strike="noStrike" kern="1200" cap="none" spc="0" normalizeH="0" baseline="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FAIRDOMHub</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1400" b="0" i="0" u="none" strike="noStrike" kern="1200" cap="none" spc="0" normalizeH="0" baseline="0" dirty="0" err="1">
                <a:ln>
                  <a:noFill/>
                </a:ln>
                <a:solidFill>
                  <a:srgbClr val="000000"/>
                </a:solidFill>
                <a:effectLst/>
                <a:uLnTx/>
                <a:uFillTx/>
                <a:latin typeface="Calibri" panose="020F0502020204030204"/>
                <a:ea typeface="+mn-ea"/>
                <a:cs typeface="+mn-cs"/>
              </a:rPr>
              <a:t>Figshare</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a:t>
            </a:r>
            <a:r>
              <a:rPr kumimoji="0" lang="sl-SI" sz="1400" b="0" i="0" u="none" strike="noStrike" kern="1200" cap="none" spc="0" normalizeH="0" baseline="0" dirty="0" err="1">
                <a:ln>
                  <a:noFill/>
                </a:ln>
                <a:solidFill>
                  <a:srgbClr val="000000"/>
                </a:solidFill>
                <a:effectLst/>
                <a:uLnTx/>
                <a:uFillTx/>
                <a:latin typeface="Calibri" panose="020F0502020204030204"/>
                <a:ea typeface="+mn-ea"/>
                <a:cs typeface="+mn-cs"/>
              </a:rPr>
              <a:t>Figshare</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1400" b="0" i="0" u="none" strike="noStrike" kern="1200" cap="none" spc="0" normalizeH="0" baseline="0" dirty="0" err="1">
                <a:ln>
                  <a:noFill/>
                </a:ln>
                <a:solidFill>
                  <a:srgbClr val="000000"/>
                </a:solidFill>
                <a:effectLst/>
                <a:uLnTx/>
                <a:uFillTx/>
                <a:latin typeface="Calibri" panose="020F0502020204030204"/>
                <a:ea typeface="+mn-ea"/>
                <a:cs typeface="+mn-cs"/>
              </a:rPr>
              <a:t>BioStudies</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Open Science </a:t>
            </a:r>
            <a:r>
              <a:rPr kumimoji="0" lang="sl-SI" sz="1400" b="0" i="0" u="none" strike="noStrike" kern="1200" cap="none" spc="0" normalizeH="0" baseline="0" dirty="0" err="1">
                <a:ln>
                  <a:noFill/>
                </a:ln>
                <a:solidFill>
                  <a:srgbClr val="000000"/>
                </a:solidFill>
                <a:effectLst/>
                <a:uLnTx/>
                <a:uFillTx/>
                <a:latin typeface="Calibri" panose="020F0502020204030204"/>
                <a:ea typeface="+mn-ea"/>
                <a:cs typeface="+mn-cs"/>
              </a:rPr>
              <a:t>Framework</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(OSF), </a:t>
            </a:r>
            <a:r>
              <a:rPr kumimoji="0" lang="sl-SI" sz="1400" b="0" i="0" u="none" strike="noStrike" kern="1200" cap="none" spc="0" normalizeH="0" baseline="0" dirty="0" err="1">
                <a:ln>
                  <a:noFill/>
                </a:ln>
                <a:solidFill>
                  <a:srgbClr val="000000"/>
                </a:solidFill>
                <a:effectLst/>
                <a:uLnTx/>
                <a:uFillTx/>
                <a:latin typeface="Calibri" panose="020F0502020204030204"/>
                <a:ea typeface="+mn-ea"/>
                <a:cs typeface="+mn-cs"/>
              </a:rPr>
              <a:t>Zenodo</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1600" b="0" i="0" u="none" strike="noStrike" kern="1200" cap="none" spc="0" normalizeH="0" baseline="0" dirty="0" err="1">
                <a:ln>
                  <a:noFill/>
                </a:ln>
                <a:solidFill>
                  <a:srgbClr val="000000"/>
                </a:solidFill>
                <a:effectLst/>
                <a:uLnTx/>
                <a:uFillTx/>
                <a:latin typeface="Calibri" panose="020F0502020204030204"/>
                <a:ea typeface="+mn-ea"/>
                <a:cs typeface="+mn-cs"/>
              </a:rPr>
              <a:t>Repozitoriji</a:t>
            </a:r>
            <a:r>
              <a:rPr kumimoji="0" lang="sl-SI" sz="1600" b="0" i="0" u="none" strike="noStrike" kern="1200" cap="none" spc="0" normalizeH="0" baseline="0" dirty="0">
                <a:ln>
                  <a:noFill/>
                </a:ln>
                <a:solidFill>
                  <a:srgbClr val="000000"/>
                </a:solidFill>
                <a:effectLst/>
                <a:uLnTx/>
                <a:uFillTx/>
                <a:latin typeface="Calibri" panose="020F0502020204030204"/>
                <a:ea typeface="+mn-ea"/>
                <a:cs typeface="+mn-cs"/>
              </a:rPr>
              <a:t> za protokole</a:t>
            </a:r>
          </a:p>
          <a:p>
            <a:pPr marL="457200" marR="0" lvl="1" indent="0" algn="l" defTabSz="914400" rtl="0" eaLnBrk="1" fontAlgn="auto" latinLnBrk="0" hangingPunct="1">
              <a:lnSpc>
                <a:spcPct val="90000"/>
              </a:lnSpc>
              <a:spcBef>
                <a:spcPts val="500"/>
              </a:spcBef>
              <a:spcAft>
                <a:spcPts val="0"/>
              </a:spcAft>
              <a:buClrTx/>
              <a:buSzPct val="100000"/>
              <a:buFont typeface="Arial" pitchFamily="34"/>
              <a:buNone/>
              <a:tabLst/>
              <a:defRPr/>
            </a:pPr>
            <a:r>
              <a:rPr kumimoji="0" lang="sl-SI" sz="1400" b="0" i="0" u="none" strike="noStrike" kern="1200" cap="none" spc="0" normalizeH="0" baseline="0" dirty="0" err="1">
                <a:ln>
                  <a:noFill/>
                </a:ln>
                <a:solidFill>
                  <a:srgbClr val="242424"/>
                </a:solidFill>
                <a:effectLst/>
                <a:uLnTx/>
                <a:uFillTx/>
                <a:latin typeface="Calibri" panose="020F0502020204030204"/>
                <a:ea typeface="+mn-ea"/>
                <a:cs typeface="+mn-cs"/>
              </a:rPr>
              <a:t>BitBucket</a:t>
            </a:r>
            <a:r>
              <a:rPr kumimoji="0" lang="sl-SI" sz="1400" b="0" i="0" u="none" strike="noStrike" kern="1200" cap="none" spc="0" normalizeH="0" baseline="0" dirty="0">
                <a:ln>
                  <a:noFill/>
                </a:ln>
                <a:solidFill>
                  <a:srgbClr val="242424"/>
                </a:solidFill>
                <a:effectLst/>
                <a:uLnTx/>
                <a:uFillTx/>
                <a:latin typeface="Calibri" panose="020F0502020204030204"/>
                <a:ea typeface="+mn-ea"/>
                <a:cs typeface="+mn-cs"/>
              </a:rPr>
              <a:t>,</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1400" b="0" i="0" u="none" strike="noStrike" kern="1200" cap="none" spc="0" normalizeH="0" baseline="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GitHub</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1400" b="0" i="0" u="none" strike="noStrike" kern="1200" cap="none" spc="0" normalizeH="0" baseline="0" dirty="0" err="1">
                <a:ln>
                  <a:noFill/>
                </a:ln>
                <a:solidFill>
                  <a:srgbClr val="000000"/>
                </a:solidFill>
                <a:effectLst/>
                <a:uLnTx/>
                <a:uFillTx/>
                <a:latin typeface="Calibri" panose="020F0502020204030204"/>
                <a:ea typeface="+mn-ea"/>
                <a:cs typeface="+mn-cs"/>
              </a:rPr>
              <a:t>GitLab</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Protocols.io, …</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1600" b="0" i="0" u="none" strike="noStrike" kern="1200" cap="none" spc="0" normalizeH="0" baseline="0" dirty="0" err="1">
                <a:ln>
                  <a:noFill/>
                </a:ln>
                <a:solidFill>
                  <a:srgbClr val="000000"/>
                </a:solidFill>
                <a:effectLst/>
                <a:uLnTx/>
                <a:uFillTx/>
                <a:latin typeface="Calibri" panose="020F0502020204030204"/>
                <a:ea typeface="+mn-ea"/>
                <a:cs typeface="+mn-cs"/>
              </a:rPr>
              <a:t>Repozitoriji</a:t>
            </a:r>
            <a:r>
              <a:rPr kumimoji="0" lang="sl-SI" sz="1600" b="0" i="0" u="none" strike="noStrike" kern="1200" cap="none" spc="0" normalizeH="0" baseline="0" dirty="0">
                <a:ln>
                  <a:noFill/>
                </a:ln>
                <a:solidFill>
                  <a:srgbClr val="000000"/>
                </a:solidFill>
                <a:effectLst/>
                <a:uLnTx/>
                <a:uFillTx/>
                <a:latin typeface="Calibri" panose="020F0502020204030204"/>
                <a:ea typeface="+mn-ea"/>
                <a:cs typeface="+mn-cs"/>
              </a:rPr>
              <a:t> za modele</a:t>
            </a:r>
          </a:p>
          <a:p>
            <a:pPr marL="457200" marR="0" lvl="1" indent="0" algn="l" defTabSz="914400" rtl="0" eaLnBrk="1" fontAlgn="auto" latinLnBrk="0" hangingPunct="1">
              <a:lnSpc>
                <a:spcPct val="90000"/>
              </a:lnSpc>
              <a:spcBef>
                <a:spcPts val="500"/>
              </a:spcBef>
              <a:spcAft>
                <a:spcPts val="0"/>
              </a:spcAft>
              <a:buClrTx/>
              <a:buSzPct val="100000"/>
              <a:buFont typeface="Arial" pitchFamily="34"/>
              <a:buNone/>
              <a:tabLst/>
              <a:defRPr/>
            </a:pPr>
            <a:r>
              <a:rPr kumimoji="0" lang="sl-SI" sz="1400" b="0" i="0" u="none" strike="noStrike" kern="1200" cap="none" spc="0" normalizeH="0" baseline="0" dirty="0" err="1">
                <a:ln>
                  <a:noFill/>
                </a:ln>
                <a:solidFill>
                  <a:srgbClr val="000000"/>
                </a:solidFill>
                <a:effectLst/>
                <a:uLnTx/>
                <a:uFillTx/>
                <a:latin typeface="Calibri" panose="020F0502020204030204"/>
                <a:ea typeface="+mn-ea"/>
                <a:cs typeface="+mn-cs"/>
              </a:rPr>
              <a:t>BioModels</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1400" b="0" i="0" u="none" strike="noStrike" kern="1200" cap="none" spc="0" normalizeH="0" baseline="0" dirty="0" err="1">
                <a:ln>
                  <a:noFill/>
                </a:ln>
                <a:solidFill>
                  <a:srgbClr val="000000"/>
                </a:solidFill>
                <a:effectLst/>
                <a:uLnTx/>
                <a:uFillTx/>
                <a:latin typeface="Calibri" panose="020F0502020204030204"/>
                <a:ea typeface="+mn-ea"/>
                <a:cs typeface="+mn-cs"/>
              </a:rPr>
              <a:t>Knowledge</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1400" b="0" i="0" u="none" strike="noStrike" kern="1200" cap="none" spc="0" normalizeH="0" baseline="0" dirty="0" err="1">
                <a:ln>
                  <a:noFill/>
                </a:ln>
                <a:solidFill>
                  <a:srgbClr val="000000"/>
                </a:solidFill>
                <a:effectLst/>
                <a:uLnTx/>
                <a:uFillTx/>
                <a:latin typeface="Calibri" panose="020F0502020204030204"/>
                <a:ea typeface="+mn-ea"/>
                <a:cs typeface="+mn-cs"/>
              </a:rPr>
              <a:t>Graph</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Hub, Network Data Exchange (</a:t>
            </a:r>
            <a:r>
              <a:rPr kumimoji="0" lang="sl-SI" sz="1400" b="0" i="0" u="none" strike="noStrike" kern="1200" cap="none" spc="0" normalizeH="0" baseline="0" dirty="0" err="1">
                <a:ln>
                  <a:noFill/>
                </a:ln>
                <a:solidFill>
                  <a:srgbClr val="000000"/>
                </a:solidFill>
                <a:effectLst/>
                <a:uLnTx/>
                <a:uFillTx/>
                <a:latin typeface="Calibri" panose="020F0502020204030204"/>
                <a:ea typeface="+mn-ea"/>
                <a:cs typeface="+mn-cs"/>
              </a:rPr>
              <a:t>NDex</a:t>
            </a:r>
            <a:r>
              <a:rPr kumimoji="0" lang="sl-SI" sz="1400" b="0" i="0" u="none" strike="noStrike" kern="1200" cap="none" spc="0" normalizeH="0" baseline="0" dirty="0">
                <a:ln>
                  <a:noFill/>
                </a:ln>
                <a:solidFill>
                  <a:srgbClr val="000000"/>
                </a:solidFill>
                <a:effectLst/>
                <a:uLnTx/>
                <a:uFillTx/>
                <a:latin typeface="Calibri" panose="020F0502020204030204"/>
                <a:ea typeface="+mn-ea"/>
                <a:cs typeface="+mn-cs"/>
              </a:rPr>
              <a:t>), …</a:t>
            </a:r>
          </a:p>
        </p:txBody>
      </p:sp>
      <p:sp>
        <p:nvSpPr>
          <p:cNvPr id="7" name="Naslov 1">
            <a:extLst>
              <a:ext uri="{FF2B5EF4-FFF2-40B4-BE49-F238E27FC236}">
                <a16:creationId xmlns:a16="http://schemas.microsoft.com/office/drawing/2014/main" id="{F01EC747-A6D4-06D4-7F3C-EDB5079D5433}"/>
              </a:ext>
            </a:extLst>
          </p:cNvPr>
          <p:cNvSpPr txBox="1"/>
          <p:nvPr/>
        </p:nvSpPr>
        <p:spPr>
          <a:xfrm>
            <a:off x="6011011" y="2026155"/>
            <a:ext cx="5257797" cy="484906"/>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sl-SI" sz="2800" b="0" i="0" u="none" strike="noStrike" kern="1200" cap="none" spc="0" normalizeH="0" baseline="0" dirty="0" err="1">
                <a:ln>
                  <a:noFill/>
                </a:ln>
                <a:solidFill>
                  <a:srgbClr val="000000"/>
                </a:solidFill>
                <a:effectLst/>
                <a:uLnTx/>
                <a:uFillTx/>
                <a:latin typeface="Calibri"/>
                <a:ea typeface="+mn-ea"/>
                <a:cs typeface="+mn-cs"/>
              </a:rPr>
              <a:t>Repozitoriji</a:t>
            </a:r>
            <a:r>
              <a:rPr kumimoji="0" lang="sl-SI" sz="2800" b="0" i="0" u="none" strike="noStrike" kern="1200" cap="none" spc="0" normalizeH="0" baseline="0" dirty="0">
                <a:ln>
                  <a:noFill/>
                </a:ln>
                <a:solidFill>
                  <a:srgbClr val="000000"/>
                </a:solidFill>
                <a:effectLst/>
                <a:uLnTx/>
                <a:uFillTx/>
                <a:latin typeface="Calibri"/>
                <a:ea typeface="+mn-ea"/>
                <a:cs typeface="+mn-cs"/>
              </a:rPr>
              <a:t> in platforme</a:t>
            </a:r>
          </a:p>
        </p:txBody>
      </p:sp>
      <p:sp>
        <p:nvSpPr>
          <p:cNvPr id="8" name="TextBox 7">
            <a:extLst>
              <a:ext uri="{FF2B5EF4-FFF2-40B4-BE49-F238E27FC236}">
                <a16:creationId xmlns:a16="http://schemas.microsoft.com/office/drawing/2014/main" id="{31F7461C-A616-6260-7F96-8BA0378308A5}"/>
              </a:ext>
            </a:extLst>
          </p:cNvPr>
          <p:cNvSpPr txBox="1"/>
          <p:nvPr/>
        </p:nvSpPr>
        <p:spPr>
          <a:xfrm>
            <a:off x="8522208" y="6035040"/>
            <a:ext cx="3329823" cy="307777"/>
          </a:xfrm>
          <a:prstGeom prst="rect">
            <a:avLst/>
          </a:prstGeom>
          <a:noFill/>
        </p:spPr>
        <p:txBody>
          <a:bodyPr wrap="square" rtlCol="0">
            <a:spAutoFit/>
          </a:bodyPr>
          <a:lstStyle/>
          <a:p>
            <a:r>
              <a:rPr lang="en-US" dirty="0"/>
              <a:t>Vir: </a:t>
            </a:r>
            <a:r>
              <a:rPr lang="en-US" dirty="0" err="1"/>
              <a:t>Zagorščak</a:t>
            </a:r>
            <a:r>
              <a:rPr lang="en-US" dirty="0"/>
              <a:t>, Petek, NIB</a:t>
            </a:r>
            <a:endParaRPr lang="sl-SI" dirty="0"/>
          </a:p>
        </p:txBody>
      </p:sp>
    </p:spTree>
    <p:extLst>
      <p:ext uri="{BB962C8B-B14F-4D97-AF65-F5344CB8AC3E}">
        <p14:creationId xmlns:p14="http://schemas.microsoft.com/office/powerpoint/2010/main" val="2203983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Content Placeholder 17" descr="A screenshot of a computer&#10;&#10;Description automatically generated">
            <a:extLst>
              <a:ext uri="{FF2B5EF4-FFF2-40B4-BE49-F238E27FC236}">
                <a16:creationId xmlns:a16="http://schemas.microsoft.com/office/drawing/2014/main" id="{5195502B-C1F3-D4F2-6483-731FA58B59A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20557"/>
          <a:stretch/>
        </p:blipFill>
        <p:spPr>
          <a:xfrm>
            <a:off x="5385021" y="1747185"/>
            <a:ext cx="6686447" cy="4089709"/>
          </a:xfrm>
        </p:spPr>
      </p:pic>
      <p:sp>
        <p:nvSpPr>
          <p:cNvPr id="4" name="Naslov 1">
            <a:extLst>
              <a:ext uri="{FF2B5EF4-FFF2-40B4-BE49-F238E27FC236}">
                <a16:creationId xmlns:a16="http://schemas.microsoft.com/office/drawing/2014/main" id="{0E395057-683C-4BEB-A044-78665B4D53E1}"/>
              </a:ext>
            </a:extLst>
          </p:cNvPr>
          <p:cNvSpPr txBox="1"/>
          <p:nvPr/>
        </p:nvSpPr>
        <p:spPr>
          <a:xfrm>
            <a:off x="838203" y="2501057"/>
            <a:ext cx="10515600" cy="484906"/>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sl-SI" sz="3500" b="1" i="0" u="none" strike="noStrike" kern="1200" cap="none" spc="0" normalizeH="0" baseline="0" dirty="0">
              <a:ln>
                <a:noFill/>
              </a:ln>
              <a:solidFill>
                <a:srgbClr val="000000"/>
              </a:solidFill>
              <a:effectLst/>
              <a:uLnTx/>
              <a:uFillTx/>
              <a:latin typeface="Calibri"/>
              <a:ea typeface="+mn-ea"/>
              <a:cs typeface="+mn-cs"/>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3" y="2116466"/>
            <a:ext cx="10670928" cy="484906"/>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sl-SI" sz="2800" b="0" i="0" u="none" strike="noStrike" kern="1200" cap="none" spc="0" normalizeH="0" baseline="0" dirty="0">
              <a:ln>
                <a:noFill/>
              </a:ln>
              <a:solidFill>
                <a:srgbClr val="000000"/>
              </a:solidFill>
              <a:effectLst/>
              <a:uLnTx/>
              <a:uFillTx/>
              <a:latin typeface="Calibri"/>
              <a:ea typeface="+mn-ea"/>
              <a:cs typeface="+mn-cs"/>
            </a:endParaRPr>
          </a:p>
        </p:txBody>
      </p:sp>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3" y="663451"/>
            <a:ext cx="10515600" cy="817418"/>
          </a:xfrm>
        </p:spPr>
        <p:txBody>
          <a:bodyPr>
            <a:normAutofit/>
          </a:bodyPr>
          <a:lstStyle/>
          <a:p>
            <a:pPr lvl="0"/>
            <a:r>
              <a:rPr lang="sl-SI" sz="5000" b="1" dirty="0">
                <a:solidFill>
                  <a:srgbClr val="ED7D31"/>
                </a:solidFill>
                <a:latin typeface="Calibri"/>
              </a:rPr>
              <a:t>Gene </a:t>
            </a:r>
            <a:r>
              <a:rPr lang="sl-SI" sz="5000" b="1" dirty="0" err="1">
                <a:solidFill>
                  <a:srgbClr val="ED7D31"/>
                </a:solidFill>
                <a:latin typeface="Calibri"/>
              </a:rPr>
              <a:t>Expression</a:t>
            </a:r>
            <a:r>
              <a:rPr lang="sl-SI" sz="5000" b="1" dirty="0">
                <a:solidFill>
                  <a:srgbClr val="ED7D31"/>
                </a:solidFill>
                <a:latin typeface="Calibri"/>
              </a:rPr>
              <a:t> Omnibus (GEO)</a:t>
            </a:r>
          </a:p>
        </p:txBody>
      </p:sp>
      <p:sp>
        <p:nvSpPr>
          <p:cNvPr id="14" name="Označba mesta vsebine 2">
            <a:extLst>
              <a:ext uri="{FF2B5EF4-FFF2-40B4-BE49-F238E27FC236}">
                <a16:creationId xmlns:a16="http://schemas.microsoft.com/office/drawing/2014/main" id="{1AD603E8-7B28-A114-4B1B-88C1E2951160}"/>
              </a:ext>
            </a:extLst>
          </p:cNvPr>
          <p:cNvSpPr txBox="1">
            <a:spLocks/>
          </p:cNvSpPr>
          <p:nvPr/>
        </p:nvSpPr>
        <p:spPr>
          <a:xfrm>
            <a:off x="451557" y="2116466"/>
            <a:ext cx="4753490" cy="3118527"/>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2000" b="1" i="0" u="sng" strike="noStrike" kern="1200" cap="none" spc="0" normalizeH="0" baseline="0" dirty="0">
                <a:ln>
                  <a:noFill/>
                </a:ln>
                <a:solidFill>
                  <a:srgbClr val="000000"/>
                </a:solidFill>
                <a:effectLst/>
                <a:uLnTx/>
                <a:uFillTx/>
                <a:latin typeface="Calibri" panose="020F0502020204030204"/>
                <a:ea typeface="+mn-ea"/>
                <a:cs typeface="+mn-cs"/>
              </a:rPr>
              <a:t>Podatki: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mikromreže</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rezultati visokozmogljivega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sekvenciranja</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NanoString</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RT-PCR, SAGE rezultati</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2000" b="1" i="0" u="sng" strike="noStrike" kern="1200" cap="none" spc="0" normalizeH="0" baseline="0" dirty="0" err="1">
                <a:ln>
                  <a:noFill/>
                </a:ln>
                <a:solidFill>
                  <a:srgbClr val="000000"/>
                </a:solidFill>
                <a:effectLst/>
                <a:uLnTx/>
                <a:uFillTx/>
                <a:latin typeface="Calibri" panose="020F0502020204030204"/>
                <a:ea typeface="+mn-ea"/>
                <a:cs typeface="+mn-cs"/>
              </a:rPr>
              <a:t>Metapodatkovni</a:t>
            </a:r>
            <a:r>
              <a:rPr kumimoji="0" lang="sl-SI" sz="2000" b="1" i="0" u="sng" strike="noStrike" kern="1200" cap="none" spc="0" normalizeH="0" baseline="0" dirty="0">
                <a:ln>
                  <a:noFill/>
                </a:ln>
                <a:solidFill>
                  <a:srgbClr val="000000"/>
                </a:solidFill>
                <a:effectLst/>
                <a:uLnTx/>
                <a:uFillTx/>
                <a:latin typeface="Calibri" panose="020F0502020204030204"/>
                <a:ea typeface="+mn-ea"/>
                <a:cs typeface="+mn-cs"/>
              </a:rPr>
              <a:t> standard: </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MIAME (Minimum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Information</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about</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a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Microarray</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Experiment</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in MINSEQE (Minimum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Information</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About</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a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Next-generation</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Sequencing</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Experiment</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2000" b="1" i="0" u="sng" strike="noStrike" kern="1200" cap="none" spc="0" normalizeH="0" baseline="0" dirty="0">
                <a:ln>
                  <a:noFill/>
                </a:ln>
                <a:solidFill>
                  <a:srgbClr val="000000"/>
                </a:solidFill>
                <a:effectLst/>
                <a:uLnTx/>
                <a:uFillTx/>
                <a:latin typeface="Calibri" panose="020F0502020204030204"/>
                <a:ea typeface="+mn-ea"/>
                <a:cs typeface="+mn-cs"/>
              </a:rPr>
              <a:t>Identifikator: </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GEO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accession</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numbers</a:t>
            </a:r>
            <a:endParaRPr kumimoji="0" lang="sl-SI" sz="2000" b="0" i="0" u="none" strike="noStrike" kern="1200" cap="none" spc="0" normalizeH="0" baseline="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2000" b="1" i="0" u="sng" strike="noStrike" kern="1200" cap="none" spc="0" normalizeH="0" baseline="0" dirty="0">
                <a:ln>
                  <a:noFill/>
                </a:ln>
                <a:solidFill>
                  <a:srgbClr val="000000"/>
                </a:solidFill>
                <a:effectLst/>
                <a:uLnTx/>
                <a:uFillTx/>
                <a:latin typeface="Calibri" panose="020F0502020204030204"/>
                <a:ea typeface="+mn-ea"/>
                <a:cs typeface="+mn-cs"/>
              </a:rPr>
              <a:t>Dostop: </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Javni ali zasebni do objave publikacije (recenzentom omogočen anonimen dostop)</a:t>
            </a:r>
          </a:p>
        </p:txBody>
      </p:sp>
      <p:sp>
        <p:nvSpPr>
          <p:cNvPr id="3" name="TextBox 2">
            <a:extLst>
              <a:ext uri="{FF2B5EF4-FFF2-40B4-BE49-F238E27FC236}">
                <a16:creationId xmlns:a16="http://schemas.microsoft.com/office/drawing/2014/main" id="{AD34172D-7309-9FC6-2536-0EBA38B18763}"/>
              </a:ext>
            </a:extLst>
          </p:cNvPr>
          <p:cNvSpPr txBox="1"/>
          <p:nvPr/>
        </p:nvSpPr>
        <p:spPr>
          <a:xfrm>
            <a:off x="8522208" y="6035040"/>
            <a:ext cx="3329823" cy="307777"/>
          </a:xfrm>
          <a:prstGeom prst="rect">
            <a:avLst/>
          </a:prstGeom>
          <a:noFill/>
        </p:spPr>
        <p:txBody>
          <a:bodyPr wrap="square" rtlCol="0">
            <a:spAutoFit/>
          </a:bodyPr>
          <a:lstStyle/>
          <a:p>
            <a:r>
              <a:rPr lang="en-US" dirty="0"/>
              <a:t>Vir: </a:t>
            </a:r>
            <a:r>
              <a:rPr lang="en-US" dirty="0" err="1"/>
              <a:t>Zagorščak</a:t>
            </a:r>
            <a:r>
              <a:rPr lang="en-US" dirty="0"/>
              <a:t>, Petek, NIB</a:t>
            </a:r>
            <a:endParaRPr lang="sl-SI" dirty="0"/>
          </a:p>
        </p:txBody>
      </p:sp>
    </p:spTree>
    <p:extLst>
      <p:ext uri="{BB962C8B-B14F-4D97-AF65-F5344CB8AC3E}">
        <p14:creationId xmlns:p14="http://schemas.microsoft.com/office/powerpoint/2010/main" val="26111450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descr="A screenshot of a computer&#10;&#10;Description automatically generated">
            <a:extLst>
              <a:ext uri="{FF2B5EF4-FFF2-40B4-BE49-F238E27FC236}">
                <a16:creationId xmlns:a16="http://schemas.microsoft.com/office/drawing/2014/main" id="{F5BAFB4D-B792-34F3-5D41-26C5658F2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3265" y="17585"/>
            <a:ext cx="7078735" cy="6858000"/>
          </a:xfrm>
          <a:prstGeom prst="rect">
            <a:avLst/>
          </a:prstGeom>
        </p:spPr>
      </p:pic>
      <p:sp>
        <p:nvSpPr>
          <p:cNvPr id="4" name="Naslov 1">
            <a:extLst>
              <a:ext uri="{FF2B5EF4-FFF2-40B4-BE49-F238E27FC236}">
                <a16:creationId xmlns:a16="http://schemas.microsoft.com/office/drawing/2014/main" id="{0E395057-683C-4BEB-A044-78665B4D53E1}"/>
              </a:ext>
            </a:extLst>
          </p:cNvPr>
          <p:cNvSpPr txBox="1"/>
          <p:nvPr/>
        </p:nvSpPr>
        <p:spPr>
          <a:xfrm>
            <a:off x="838203" y="2501057"/>
            <a:ext cx="10515600" cy="484906"/>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sl-SI" sz="3500" b="1" i="0" u="none" strike="noStrike" kern="1200" cap="none" spc="0" normalizeH="0" baseline="0" dirty="0">
              <a:ln>
                <a:noFill/>
              </a:ln>
              <a:solidFill>
                <a:srgbClr val="000000"/>
              </a:solidFill>
              <a:effectLst/>
              <a:uLnTx/>
              <a:uFillTx/>
              <a:latin typeface="Calibri"/>
              <a:ea typeface="+mn-ea"/>
              <a:cs typeface="+mn-cs"/>
            </a:endParaRPr>
          </a:p>
        </p:txBody>
      </p:sp>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7891" y="663451"/>
            <a:ext cx="10515600" cy="817418"/>
          </a:xfrm>
        </p:spPr>
        <p:txBody>
          <a:bodyPr>
            <a:normAutofit/>
          </a:bodyPr>
          <a:lstStyle/>
          <a:p>
            <a:pPr lvl="0"/>
            <a:r>
              <a:rPr lang="sl-SI" sz="5000" b="1" dirty="0" err="1">
                <a:solidFill>
                  <a:srgbClr val="ED7D31"/>
                </a:solidFill>
                <a:latin typeface="Calibri"/>
              </a:rPr>
              <a:t>FAIRDOMHub</a:t>
            </a:r>
            <a:endParaRPr lang="sl-SI" sz="5000" b="1" dirty="0">
              <a:solidFill>
                <a:srgbClr val="ED7D31"/>
              </a:solidFill>
              <a:latin typeface="Calibri"/>
            </a:endParaRPr>
          </a:p>
        </p:txBody>
      </p:sp>
      <p:sp>
        <p:nvSpPr>
          <p:cNvPr id="14" name="Označba mesta vsebine 2">
            <a:extLst>
              <a:ext uri="{FF2B5EF4-FFF2-40B4-BE49-F238E27FC236}">
                <a16:creationId xmlns:a16="http://schemas.microsoft.com/office/drawing/2014/main" id="{1AD603E8-7B28-A114-4B1B-88C1E2951160}"/>
              </a:ext>
            </a:extLst>
          </p:cNvPr>
          <p:cNvSpPr txBox="1">
            <a:spLocks/>
          </p:cNvSpPr>
          <p:nvPr/>
        </p:nvSpPr>
        <p:spPr>
          <a:xfrm>
            <a:off x="508001" y="1952978"/>
            <a:ext cx="4697046" cy="4241571"/>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spletno dostopen register za shranjevanje, izmenjavo in objavljanje raziskovalnih podatkov </a:t>
            </a:r>
            <a:r>
              <a:rPr lang="sl-SI" sz="2000" dirty="0">
                <a:ea typeface="+mn-ea"/>
                <a:cs typeface="+mn-cs"/>
              </a:rPr>
              <a:t>s področja biologije skladno </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z načeli FAIR</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2000" b="1" i="0" u="sng" strike="noStrike" kern="1200" cap="none" spc="0" normalizeH="0" baseline="0" dirty="0">
                <a:ln>
                  <a:noFill/>
                </a:ln>
                <a:solidFill>
                  <a:srgbClr val="000000"/>
                </a:solidFill>
                <a:effectLst/>
                <a:uLnTx/>
                <a:uFillTx/>
                <a:latin typeface="Calibri" panose="020F0502020204030204"/>
                <a:ea typeface="+mn-ea"/>
                <a:cs typeface="+mn-cs"/>
              </a:rPr>
              <a:t>Struktura</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Investigation</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-&gt;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Study</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-&gt;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Assay</a:t>
            </a:r>
            <a:endParaRPr kumimoji="0" lang="sl-SI" sz="2000" b="0" i="0" u="none" strike="noStrike" kern="1200" cap="none" spc="0" normalizeH="0" baseline="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2000" b="1" i="0" u="sng" strike="noStrike" kern="1200" cap="none" spc="0" normalizeH="0" baseline="0" dirty="0">
                <a:ln>
                  <a:noFill/>
                </a:ln>
                <a:solidFill>
                  <a:srgbClr val="000000"/>
                </a:solidFill>
                <a:effectLst/>
                <a:uLnTx/>
                <a:uFillTx/>
                <a:latin typeface="Calibri" panose="020F0502020204030204"/>
                <a:ea typeface="+mn-ea"/>
                <a:cs typeface="+mn-cs"/>
              </a:rPr>
              <a:t>Identifikator</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SEEK ID, DOI (za citiranje)</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2000" b="1" i="0" u="sng" strike="noStrike" kern="1200" cap="none" spc="0" normalizeH="0" baseline="0" dirty="0">
                <a:ln>
                  <a:noFill/>
                </a:ln>
                <a:solidFill>
                  <a:srgbClr val="000000"/>
                </a:solidFill>
                <a:effectLst/>
                <a:uLnTx/>
                <a:uFillTx/>
                <a:latin typeface="Calibri" panose="020F0502020204030204"/>
                <a:ea typeface="+mn-ea"/>
                <a:cs typeface="+mn-cs"/>
              </a:rPr>
              <a:t>Dostop</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Javni ali zasebni do objave publikacije</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2000" b="1" i="0" u="sng" strike="noStrike" kern="1200" cap="none" spc="0" normalizeH="0" baseline="0" dirty="0">
                <a:ln>
                  <a:noFill/>
                </a:ln>
                <a:solidFill>
                  <a:srgbClr val="000000"/>
                </a:solidFill>
                <a:effectLst/>
                <a:uLnTx/>
                <a:uFillTx/>
                <a:latin typeface="Calibri" panose="020F0502020204030204"/>
                <a:ea typeface="+mn-ea"/>
                <a:cs typeface="+mn-cs"/>
              </a:rPr>
              <a:t>Licence</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CC BY 4.0, MIT, …</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endParaRPr kumimoji="0" lang="sl-SI" sz="1600" b="0" i="0" u="none" strike="noStrike" kern="1200" cap="none" spc="0" normalizeH="0" baseline="0" dirty="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43590A3-9288-3EBE-1DA4-AB1D08A492A1}"/>
              </a:ext>
            </a:extLst>
          </p:cNvPr>
          <p:cNvSpPr txBox="1"/>
          <p:nvPr/>
        </p:nvSpPr>
        <p:spPr>
          <a:xfrm>
            <a:off x="341376" y="6227289"/>
            <a:ext cx="3329823" cy="307777"/>
          </a:xfrm>
          <a:prstGeom prst="rect">
            <a:avLst/>
          </a:prstGeom>
          <a:noFill/>
        </p:spPr>
        <p:txBody>
          <a:bodyPr wrap="square" rtlCol="0">
            <a:spAutoFit/>
          </a:bodyPr>
          <a:lstStyle/>
          <a:p>
            <a:r>
              <a:rPr lang="en-US" dirty="0"/>
              <a:t>Vir: </a:t>
            </a:r>
            <a:r>
              <a:rPr lang="en-US" dirty="0" err="1"/>
              <a:t>Zagorščak</a:t>
            </a:r>
            <a:r>
              <a:rPr lang="en-US" dirty="0"/>
              <a:t>, Petek, NIB</a:t>
            </a:r>
            <a:endParaRPr lang="sl-SI" dirty="0"/>
          </a:p>
        </p:txBody>
      </p:sp>
    </p:spTree>
    <p:extLst>
      <p:ext uri="{BB962C8B-B14F-4D97-AF65-F5344CB8AC3E}">
        <p14:creationId xmlns:p14="http://schemas.microsoft.com/office/powerpoint/2010/main" val="984811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2c6a4f475f1_0_19"/>
          <p:cNvSpPr txBox="1">
            <a:spLocks noGrp="1"/>
          </p:cNvSpPr>
          <p:nvPr>
            <p:ph type="title"/>
          </p:nvPr>
        </p:nvSpPr>
        <p:spPr>
          <a:xfrm>
            <a:off x="796753" y="12382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dirty="0">
                <a:solidFill>
                  <a:srgbClr val="ED7D31"/>
                </a:solidFill>
              </a:rPr>
              <a:t>Kaj je podatkovna objava</a:t>
            </a:r>
            <a:endParaRPr dirty="0"/>
          </a:p>
        </p:txBody>
      </p:sp>
      <p:sp>
        <p:nvSpPr>
          <p:cNvPr id="131" name="Google Shape;131;g2c6a4f475f1_0_19"/>
          <p:cNvSpPr txBox="1">
            <a:spLocks noGrp="1"/>
          </p:cNvSpPr>
          <p:nvPr>
            <p:ph type="body" idx="1"/>
          </p:nvPr>
        </p:nvSpPr>
        <p:spPr>
          <a:xfrm>
            <a:off x="838202" y="2218104"/>
            <a:ext cx="10829541" cy="2748000"/>
          </a:xfrm>
          <a:prstGeom prst="rect">
            <a:avLst/>
          </a:prstGeom>
          <a:noFill/>
          <a:ln>
            <a:noFill/>
          </a:ln>
        </p:spPr>
        <p:txBody>
          <a:bodyPr spcFirstLastPara="1" wrap="square" lIns="91425" tIns="45700" rIns="91425" bIns="45700" anchor="t" anchorCtr="0">
            <a:normAutofit/>
          </a:bodyPr>
          <a:lstStyle/>
          <a:p>
            <a:pPr marL="0" lvl="0" indent="0">
              <a:buSzPts val="1600"/>
              <a:buNone/>
            </a:pPr>
            <a:r>
              <a:rPr lang="sl-SI" dirty="0"/>
              <a:t>Podatkovna objava je objava v podatkovnem </a:t>
            </a:r>
            <a:r>
              <a:rPr lang="sl-SI" dirty="0" err="1"/>
              <a:t>repozitoriju</a:t>
            </a:r>
            <a:r>
              <a:rPr lang="sl-SI" dirty="0"/>
              <a:t>, ki vsebuje celovito dokumentirane podatke, opremljene z bibliografskimi informacijami in trajnim identifikatorjem, in pri kateri je opravljen pregled kakovosti.</a:t>
            </a:r>
          </a:p>
          <a:p>
            <a:pPr marL="0" lvl="0" indent="0">
              <a:buSzPts val="1600"/>
              <a:buNone/>
            </a:pPr>
            <a:r>
              <a:rPr lang="sl-SI" sz="1800" dirty="0"/>
              <a:t>(</a:t>
            </a:r>
            <a:r>
              <a:rPr lang="sl-SI" sz="1800" i="1" dirty="0"/>
              <a:t>SLOVAR ODPRTE ZNANOSTI v pripravi</a:t>
            </a:r>
            <a:r>
              <a:rPr lang="sl-SI" sz="1800" dirty="0"/>
              <a:t>)</a:t>
            </a:r>
            <a:endParaRPr lang="sl-SI" dirty="0"/>
          </a:p>
        </p:txBody>
      </p:sp>
    </p:spTree>
    <p:extLst>
      <p:ext uri="{BB962C8B-B14F-4D97-AF65-F5344CB8AC3E}">
        <p14:creationId xmlns:p14="http://schemas.microsoft.com/office/powerpoint/2010/main" val="654376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0E395057-683C-4BEB-A044-78665B4D53E1}"/>
              </a:ext>
            </a:extLst>
          </p:cNvPr>
          <p:cNvSpPr txBox="1"/>
          <p:nvPr/>
        </p:nvSpPr>
        <p:spPr>
          <a:xfrm>
            <a:off x="838203" y="2501057"/>
            <a:ext cx="10515600" cy="484906"/>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sl-SI" sz="3500" b="1" i="0" u="none" strike="noStrike" kern="1200" cap="none" spc="0" normalizeH="0" baseline="0" dirty="0">
              <a:ln>
                <a:noFill/>
              </a:ln>
              <a:solidFill>
                <a:srgbClr val="000000"/>
              </a:solidFill>
              <a:effectLst/>
              <a:uLnTx/>
              <a:uFillTx/>
              <a:latin typeface="Calibri"/>
              <a:ea typeface="+mn-ea"/>
              <a:cs typeface="+mn-cs"/>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3" y="3076022"/>
            <a:ext cx="10670928" cy="484906"/>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sl-SI" sz="2800" b="0" i="0" u="none" strike="noStrike" kern="1200" cap="none" spc="0" normalizeH="0" baseline="0" dirty="0">
              <a:ln>
                <a:noFill/>
              </a:ln>
              <a:solidFill>
                <a:srgbClr val="000000"/>
              </a:solidFill>
              <a:effectLst/>
              <a:uLnTx/>
              <a:uFillTx/>
              <a:latin typeface="Calibri"/>
              <a:ea typeface="+mn-ea"/>
              <a:cs typeface="+mn-cs"/>
            </a:endParaRPr>
          </a:p>
        </p:txBody>
      </p:sp>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3" y="736767"/>
            <a:ext cx="10515600" cy="817418"/>
          </a:xfrm>
        </p:spPr>
        <p:txBody>
          <a:bodyPr>
            <a:normAutofit/>
          </a:bodyPr>
          <a:lstStyle/>
          <a:p>
            <a:pPr lvl="0"/>
            <a:r>
              <a:rPr lang="sl-SI" sz="5000" b="1" dirty="0" err="1">
                <a:solidFill>
                  <a:srgbClr val="ED7D31"/>
                </a:solidFill>
                <a:latin typeface="Calibri"/>
              </a:rPr>
              <a:t>GitHub</a:t>
            </a:r>
            <a:r>
              <a:rPr lang="sl-SI" sz="5000" b="1" dirty="0">
                <a:solidFill>
                  <a:srgbClr val="ED7D31"/>
                </a:solidFill>
                <a:latin typeface="Calibri"/>
              </a:rPr>
              <a:t> + ZENODO</a:t>
            </a:r>
          </a:p>
        </p:txBody>
      </p:sp>
      <p:sp>
        <p:nvSpPr>
          <p:cNvPr id="14" name="Označba mesta vsebine 2">
            <a:extLst>
              <a:ext uri="{FF2B5EF4-FFF2-40B4-BE49-F238E27FC236}">
                <a16:creationId xmlns:a16="http://schemas.microsoft.com/office/drawing/2014/main" id="{1AD603E8-7B28-A114-4B1B-88C1E2951160}"/>
              </a:ext>
            </a:extLst>
          </p:cNvPr>
          <p:cNvSpPr txBox="1">
            <a:spLocks/>
          </p:cNvSpPr>
          <p:nvPr/>
        </p:nvSpPr>
        <p:spPr>
          <a:xfrm>
            <a:off x="530578" y="1554185"/>
            <a:ext cx="10823219" cy="4890671"/>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2000" b="1" i="0" u="sng" strike="noStrike" kern="1200" cap="none" spc="0" normalizeH="0" baseline="0" dirty="0" err="1">
                <a:ln>
                  <a:noFill/>
                </a:ln>
                <a:solidFill>
                  <a:srgbClr val="000000"/>
                </a:solidFill>
                <a:effectLst/>
                <a:uLnTx/>
                <a:uFillTx/>
                <a:latin typeface="Calibri" panose="020F0502020204030204"/>
                <a:ea typeface="+mn-ea"/>
                <a:cs typeface="+mn-cs"/>
              </a:rPr>
              <a:t>Git</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je sistem za nadzor različic, ki spremlja spremembe v </a:t>
            </a:r>
            <a:r>
              <a:rPr kumimoji="0" lang="sl-SI" sz="2000" b="0" i="0" u="sng" strike="noStrike" kern="1200" cap="none" spc="0" normalizeH="0" baseline="0" dirty="0">
                <a:ln>
                  <a:noFill/>
                </a:ln>
                <a:solidFill>
                  <a:srgbClr val="000000"/>
                </a:solidFill>
                <a:effectLst/>
                <a:uLnTx/>
                <a:uFillTx/>
                <a:latin typeface="Calibri" panose="020F0502020204030204"/>
                <a:ea typeface="+mn-ea"/>
                <a:cs typeface="+mn-cs"/>
              </a:rPr>
              <a:t>katerem koli </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nizu računalniških datotek </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2000" b="1" i="0" u="sng" strike="noStrike" kern="1200" cap="none" spc="0" normalizeH="0" baseline="0" dirty="0" err="1">
                <a:ln>
                  <a:noFill/>
                </a:ln>
                <a:solidFill>
                  <a:srgbClr val="000000"/>
                </a:solidFill>
                <a:effectLst/>
                <a:uLnTx/>
                <a:uFillTx/>
                <a:latin typeface="Calibri" panose="020F0502020204030204"/>
                <a:ea typeface="+mn-ea"/>
                <a:cs typeface="+mn-cs"/>
              </a:rPr>
              <a:t>GitHub</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je platforma, ki razvijalcem omogoča ustvarjanje, shranjevanje, upravljanje in deljenje kode. Uporablja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Git</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in zagotavlja nadzor dostopa, sledenje napakam, zahteve za programske funkcije, upravljanje nalog, neprekinjeno integracijo in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wiki</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spletne strani za vsak projekt</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2000" b="1" i="0" u="sng" strike="noStrike" kern="1200" cap="none" spc="0" normalizeH="0" baseline="0" dirty="0">
                <a:ln>
                  <a:noFill/>
                </a:ln>
                <a:solidFill>
                  <a:srgbClr val="000000"/>
                </a:solidFill>
                <a:effectLst/>
                <a:uLnTx/>
                <a:uFillTx/>
                <a:latin typeface="Calibri" panose="020F0502020204030204"/>
                <a:ea typeface="+mn-ea"/>
                <a:cs typeface="+mn-cs"/>
              </a:rPr>
              <a:t>Struktura: </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poljubna, upoštevanje MRE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Minimal</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reproducible</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example</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pravil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input</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output</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testni podati)</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2000" b="1" i="0" u="sng" strike="noStrike" kern="1200" cap="none" spc="0" normalizeH="0" baseline="0" dirty="0">
                <a:ln>
                  <a:noFill/>
                </a:ln>
                <a:solidFill>
                  <a:srgbClr val="000000"/>
                </a:solidFill>
                <a:effectLst/>
                <a:uLnTx/>
                <a:uFillTx/>
                <a:latin typeface="Calibri" panose="020F0502020204030204"/>
                <a:ea typeface="+mn-ea"/>
                <a:cs typeface="+mn-cs"/>
              </a:rPr>
              <a:t>Metapodatki: </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zapisani v README.md datotekah</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2000" b="1" i="0" u="sng" strike="noStrike" kern="1200" cap="none" spc="0" normalizeH="0" baseline="0" dirty="0">
                <a:ln>
                  <a:noFill/>
                </a:ln>
                <a:solidFill>
                  <a:srgbClr val="000000"/>
                </a:solidFill>
                <a:effectLst/>
                <a:uLnTx/>
                <a:uFillTx/>
                <a:latin typeface="Calibri" panose="020F0502020204030204"/>
                <a:ea typeface="+mn-ea"/>
                <a:cs typeface="+mn-cs"/>
              </a:rPr>
              <a:t>Dostop: </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javni ali zasebni</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2000" b="1" i="0" u="sng" strike="noStrike" kern="1200" cap="none" spc="0" normalizeH="0" baseline="0" dirty="0">
                <a:ln>
                  <a:noFill/>
                </a:ln>
                <a:solidFill>
                  <a:srgbClr val="000000"/>
                </a:solidFill>
                <a:effectLst/>
                <a:uLnTx/>
                <a:uFillTx/>
                <a:latin typeface="Calibri" panose="020F0502020204030204"/>
                <a:ea typeface="+mn-ea"/>
                <a:cs typeface="+mn-cs"/>
              </a:rPr>
              <a:t>Licence:  </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CC BY 4.0, MIT,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Apache</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2000" b="1" i="0" u="sng" strike="noStrike" kern="1200" cap="none" spc="0" normalizeH="0" baseline="0" dirty="0" err="1">
                <a:ln>
                  <a:noFill/>
                </a:ln>
                <a:solidFill>
                  <a:srgbClr val="000000"/>
                </a:solidFill>
                <a:effectLst/>
                <a:uLnTx/>
                <a:uFillTx/>
                <a:latin typeface="Calibri" panose="020F0502020204030204"/>
                <a:ea typeface="+mn-ea"/>
                <a:cs typeface="+mn-cs"/>
              </a:rPr>
              <a:t>Zenodo</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je splošni odprti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repozitorij</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razvit v okviru evropskega programa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OpenAIRE</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upravlja ga CERN. Omogoča raziskovalcem, da vanj shranijo raziskovalne članke, podatkovne nize, protokole, poročila in vse druge digitalne podatke, povezane z raziskavami. Za vsako oddajo se dodeli DOI, ki omogoča enostavno citiranje.</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sl-SI" sz="2000" b="1" i="0" u="sng" strike="noStrike" kern="1200" cap="none" spc="0" normalizeH="0" baseline="0" dirty="0">
                <a:ln>
                  <a:noFill/>
                </a:ln>
                <a:solidFill>
                  <a:srgbClr val="000000"/>
                </a:solidFill>
                <a:effectLst/>
                <a:uLnTx/>
                <a:uFillTx/>
                <a:latin typeface="Calibri" panose="020F0502020204030204"/>
                <a:ea typeface="+mn-ea"/>
                <a:cs typeface="+mn-cs"/>
              </a:rPr>
              <a:t>Povezovanje </a:t>
            </a:r>
            <a:r>
              <a:rPr kumimoji="0" lang="sl-SI" sz="2000" b="1" i="0" u="sng" strike="noStrike" kern="1200" cap="none" spc="0" normalizeH="0" baseline="0" dirty="0" err="1">
                <a:ln>
                  <a:noFill/>
                </a:ln>
                <a:solidFill>
                  <a:srgbClr val="000000"/>
                </a:solidFill>
                <a:effectLst/>
                <a:uLnTx/>
                <a:uFillTx/>
                <a:latin typeface="Calibri" panose="020F0502020204030204"/>
                <a:ea typeface="+mn-ea"/>
                <a:cs typeface="+mn-cs"/>
              </a:rPr>
              <a:t>GitHuba</a:t>
            </a:r>
            <a:r>
              <a:rPr kumimoji="0" lang="sl-SI" sz="2000" b="1" i="0" u="sng" strike="noStrike" kern="1200" cap="none" spc="0" normalizeH="0" baseline="0" dirty="0">
                <a:ln>
                  <a:noFill/>
                </a:ln>
                <a:solidFill>
                  <a:srgbClr val="000000"/>
                </a:solidFill>
                <a:effectLst/>
                <a:uLnTx/>
                <a:uFillTx/>
                <a:latin typeface="Calibri" panose="020F0502020204030204"/>
                <a:ea typeface="+mn-ea"/>
                <a:cs typeface="+mn-cs"/>
              </a:rPr>
              <a:t> z </a:t>
            </a:r>
            <a:r>
              <a:rPr kumimoji="0" lang="sl-SI" sz="2000" b="1" i="0" u="sng" strike="noStrike" kern="1200" cap="none" spc="0" normalizeH="0" baseline="0" dirty="0" err="1">
                <a:ln>
                  <a:noFill/>
                </a:ln>
                <a:solidFill>
                  <a:srgbClr val="000000"/>
                </a:solidFill>
                <a:effectLst/>
                <a:uLnTx/>
                <a:uFillTx/>
                <a:latin typeface="Calibri" panose="020F0502020204030204"/>
                <a:ea typeface="+mn-ea"/>
                <a:cs typeface="+mn-cs"/>
              </a:rPr>
              <a:t>Zenodo</a:t>
            </a:r>
            <a:r>
              <a:rPr kumimoji="0" lang="sl-SI" sz="2000" b="1" i="0" u="sng" strike="noStrike" kern="1200" cap="none" spc="0" normalizeH="0" baseline="0" dirty="0">
                <a:ln>
                  <a:noFill/>
                </a:ln>
                <a:solidFill>
                  <a:srgbClr val="000000"/>
                </a:solidFill>
                <a:effectLst/>
                <a:uLnTx/>
                <a:uFillTx/>
                <a:latin typeface="Calibri" panose="020F0502020204030204"/>
                <a:ea typeface="+mn-ea"/>
                <a:cs typeface="+mn-cs"/>
              </a:rPr>
              <a:t>: </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na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GitHub</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-u in ustvarite verzijo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version</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in izdajo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release</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projekta -&gt; prijavite se z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GitHub</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uporabnikom na </a:t>
            </a:r>
            <a:r>
              <a:rPr kumimoji="0" lang="sl-SI" sz="2000" b="0" i="0" u="none" strike="noStrike" kern="1200" cap="none" spc="0" normalizeH="0" baseline="0" dirty="0" err="1">
                <a:ln>
                  <a:noFill/>
                </a:ln>
                <a:solidFill>
                  <a:srgbClr val="000000"/>
                </a:solidFill>
                <a:effectLst/>
                <a:uLnTx/>
                <a:uFillTx/>
                <a:latin typeface="Calibri" panose="020F0502020204030204"/>
                <a:ea typeface="+mn-ea"/>
                <a:cs typeface="+mn-cs"/>
              </a:rPr>
              <a:t>Zenodo</a:t>
            </a:r>
            <a:r>
              <a:rPr kumimoji="0" lang="sl-SI" sz="2000" b="0" i="0" u="none" strike="noStrike" kern="1200" cap="none" spc="0" normalizeH="0" baseline="0" dirty="0">
                <a:ln>
                  <a:noFill/>
                </a:ln>
                <a:solidFill>
                  <a:srgbClr val="000000"/>
                </a:solidFill>
                <a:effectLst/>
                <a:uLnTx/>
                <a:uFillTx/>
                <a:latin typeface="Calibri" panose="020F0502020204030204"/>
                <a:ea typeface="+mn-ea"/>
                <a:cs typeface="+mn-cs"/>
              </a:rPr>
              <a:t> -&gt; pridobite ustrezno DOI in stran projekta </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endParaRPr kumimoji="0" lang="sl-SI" sz="1600" b="0" i="0" u="none" strike="noStrike" kern="1200" cap="none" spc="0" normalizeH="0" baseline="0" dirty="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E7EFC69-B2BB-6E90-DF17-C061DBA0827A}"/>
              </a:ext>
            </a:extLst>
          </p:cNvPr>
          <p:cNvSpPr txBox="1"/>
          <p:nvPr/>
        </p:nvSpPr>
        <p:spPr>
          <a:xfrm>
            <a:off x="9688885" y="991587"/>
            <a:ext cx="3329823" cy="307777"/>
          </a:xfrm>
          <a:prstGeom prst="rect">
            <a:avLst/>
          </a:prstGeom>
          <a:noFill/>
        </p:spPr>
        <p:txBody>
          <a:bodyPr wrap="square" rtlCol="0">
            <a:spAutoFit/>
          </a:bodyPr>
          <a:lstStyle/>
          <a:p>
            <a:r>
              <a:rPr lang="en-US" dirty="0"/>
              <a:t>Vir: </a:t>
            </a:r>
            <a:r>
              <a:rPr lang="en-US" dirty="0" err="1"/>
              <a:t>Zagorščak</a:t>
            </a:r>
            <a:r>
              <a:rPr lang="en-US" dirty="0"/>
              <a:t>, Petek, NIB</a:t>
            </a:r>
            <a:endParaRPr lang="sl-SI" dirty="0"/>
          </a:p>
        </p:txBody>
      </p:sp>
    </p:spTree>
    <p:extLst>
      <p:ext uri="{BB962C8B-B14F-4D97-AF65-F5344CB8AC3E}">
        <p14:creationId xmlns:p14="http://schemas.microsoft.com/office/powerpoint/2010/main" val="3947578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FCBD20-103F-5DFD-0ABB-8EB6C5B3691B}"/>
              </a:ext>
            </a:extLst>
          </p:cNvPr>
          <p:cNvPicPr>
            <a:picLocks noChangeAspect="1"/>
          </p:cNvPicPr>
          <p:nvPr/>
        </p:nvPicPr>
        <p:blipFill>
          <a:blip r:embed="rId4"/>
          <a:stretch>
            <a:fillRect/>
          </a:stretch>
        </p:blipFill>
        <p:spPr>
          <a:xfrm>
            <a:off x="10176602" y="1955682"/>
            <a:ext cx="2015397" cy="4902318"/>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412FEA20-73EE-BE16-398C-C7E0596464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3" y="-27663"/>
            <a:ext cx="5510728" cy="5301762"/>
          </a:xfrm>
          <a:prstGeom prst="rect">
            <a:avLst/>
          </a:prstGeom>
        </p:spPr>
      </p:pic>
      <p:pic>
        <p:nvPicPr>
          <p:cNvPr id="3" name="Picture 2">
            <a:extLst>
              <a:ext uri="{FF2B5EF4-FFF2-40B4-BE49-F238E27FC236}">
                <a16:creationId xmlns:a16="http://schemas.microsoft.com/office/drawing/2014/main" id="{B9713FAD-3172-1465-ADFA-5DF6C2CCF573}"/>
              </a:ext>
            </a:extLst>
          </p:cNvPr>
          <p:cNvPicPr>
            <a:picLocks noChangeAspect="1"/>
          </p:cNvPicPr>
          <p:nvPr/>
        </p:nvPicPr>
        <p:blipFill>
          <a:blip r:embed="rId6"/>
          <a:stretch>
            <a:fillRect/>
          </a:stretch>
        </p:blipFill>
        <p:spPr>
          <a:xfrm>
            <a:off x="4803745" y="1955682"/>
            <a:ext cx="5259764" cy="4841849"/>
          </a:xfrm>
          <a:prstGeom prst="rect">
            <a:avLst/>
          </a:prstGeom>
        </p:spPr>
      </p:pic>
      <p:sp>
        <p:nvSpPr>
          <p:cNvPr id="17" name="Rectangle 16">
            <a:extLst>
              <a:ext uri="{FF2B5EF4-FFF2-40B4-BE49-F238E27FC236}">
                <a16:creationId xmlns:a16="http://schemas.microsoft.com/office/drawing/2014/main" id="{2C39D263-73AB-8FFC-6C92-6AA46FB7B4C7}"/>
              </a:ext>
            </a:extLst>
          </p:cNvPr>
          <p:cNvSpPr/>
          <p:nvPr/>
        </p:nvSpPr>
        <p:spPr>
          <a:xfrm>
            <a:off x="3949213" y="1100281"/>
            <a:ext cx="1466849" cy="8691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CF4628A-7446-2986-1E7E-275C561CA747}"/>
              </a:ext>
            </a:extLst>
          </p:cNvPr>
          <p:cNvSpPr/>
          <p:nvPr/>
        </p:nvSpPr>
        <p:spPr>
          <a:xfrm>
            <a:off x="3959013" y="2016151"/>
            <a:ext cx="762455" cy="3226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0AB3AFF-1080-97A8-A4D6-E8EC3589EE31}"/>
              </a:ext>
            </a:extLst>
          </p:cNvPr>
          <p:cNvSpPr/>
          <p:nvPr/>
        </p:nvSpPr>
        <p:spPr>
          <a:xfrm>
            <a:off x="3959013" y="3517543"/>
            <a:ext cx="762455" cy="4214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3436B5C-EB27-329B-727E-544295724A26}"/>
              </a:ext>
            </a:extLst>
          </p:cNvPr>
          <p:cNvSpPr/>
          <p:nvPr/>
        </p:nvSpPr>
        <p:spPr>
          <a:xfrm>
            <a:off x="8542290" y="5096823"/>
            <a:ext cx="1574276" cy="11720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5C327E0-C8AC-2259-291E-A64DF8756013}"/>
              </a:ext>
            </a:extLst>
          </p:cNvPr>
          <p:cNvSpPr/>
          <p:nvPr/>
        </p:nvSpPr>
        <p:spPr>
          <a:xfrm>
            <a:off x="10310147" y="2133744"/>
            <a:ext cx="1455428" cy="10732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56972EE-374D-33AE-CE16-ECC9D3FFD111}"/>
              </a:ext>
            </a:extLst>
          </p:cNvPr>
          <p:cNvSpPr/>
          <p:nvPr/>
        </p:nvSpPr>
        <p:spPr>
          <a:xfrm>
            <a:off x="10300621" y="4377663"/>
            <a:ext cx="1786603" cy="9753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9EFD7AF-21CA-B908-C0DF-E1534BA86F0F}"/>
              </a:ext>
            </a:extLst>
          </p:cNvPr>
          <p:cNvSpPr/>
          <p:nvPr/>
        </p:nvSpPr>
        <p:spPr>
          <a:xfrm>
            <a:off x="10310147" y="3479537"/>
            <a:ext cx="1455428" cy="6524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8A5A41A-8A18-EFD3-2D91-70C1BBEB8960}"/>
              </a:ext>
            </a:extLst>
          </p:cNvPr>
          <p:cNvSpPr/>
          <p:nvPr/>
        </p:nvSpPr>
        <p:spPr>
          <a:xfrm>
            <a:off x="4893488" y="5838066"/>
            <a:ext cx="1123972" cy="2761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Bent-Up 25">
            <a:extLst>
              <a:ext uri="{FF2B5EF4-FFF2-40B4-BE49-F238E27FC236}">
                <a16:creationId xmlns:a16="http://schemas.microsoft.com/office/drawing/2014/main" id="{B9878D89-63DF-5C3E-B822-4C78D5E969AC}"/>
              </a:ext>
            </a:extLst>
          </p:cNvPr>
          <p:cNvSpPr/>
          <p:nvPr/>
        </p:nvSpPr>
        <p:spPr>
          <a:xfrm rot="10800000" flipH="1">
            <a:off x="4787258" y="3695381"/>
            <a:ext cx="762455" cy="2110297"/>
          </a:xfrm>
          <a:prstGeom prst="bentUpArrow">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A9A0772-0D22-CB06-8AD8-C08E6FE47C2D}"/>
              </a:ext>
            </a:extLst>
          </p:cNvPr>
          <p:cNvSpPr/>
          <p:nvPr/>
        </p:nvSpPr>
        <p:spPr>
          <a:xfrm>
            <a:off x="3991908" y="4998758"/>
            <a:ext cx="728662" cy="275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B784A83-3DC4-9C22-63BF-AA41246A271F}"/>
              </a:ext>
            </a:extLst>
          </p:cNvPr>
          <p:cNvSpPr txBox="1"/>
          <p:nvPr/>
        </p:nvSpPr>
        <p:spPr>
          <a:xfrm>
            <a:off x="9668256" y="1062580"/>
            <a:ext cx="3329823" cy="307777"/>
          </a:xfrm>
          <a:prstGeom prst="rect">
            <a:avLst/>
          </a:prstGeom>
          <a:noFill/>
        </p:spPr>
        <p:txBody>
          <a:bodyPr wrap="square" rtlCol="0">
            <a:spAutoFit/>
          </a:bodyPr>
          <a:lstStyle/>
          <a:p>
            <a:r>
              <a:rPr lang="en-US" dirty="0"/>
              <a:t>Vir: </a:t>
            </a:r>
            <a:r>
              <a:rPr lang="en-US" dirty="0" err="1"/>
              <a:t>Zagorščak</a:t>
            </a:r>
            <a:r>
              <a:rPr lang="en-US" dirty="0"/>
              <a:t>, Petek, NIB</a:t>
            </a:r>
            <a:endParaRPr lang="sl-SI" dirty="0"/>
          </a:p>
        </p:txBody>
      </p:sp>
    </p:spTree>
    <p:extLst>
      <p:ext uri="{BB962C8B-B14F-4D97-AF65-F5344CB8AC3E}">
        <p14:creationId xmlns:p14="http://schemas.microsoft.com/office/powerpoint/2010/main" val="2617795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c6a4f475f1_0_31"/>
          <p:cNvSpPr txBox="1">
            <a:spLocks noGrp="1"/>
          </p:cNvSpPr>
          <p:nvPr>
            <p:ph type="title"/>
          </p:nvPr>
        </p:nvSpPr>
        <p:spPr>
          <a:xfrm>
            <a:off x="796753" y="12382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dirty="0">
                <a:solidFill>
                  <a:srgbClr val="ED7D31"/>
                </a:solidFill>
              </a:rPr>
              <a:t>Priznanje avtorstva in citiranje</a:t>
            </a:r>
            <a:endParaRPr lang="sl-SI" dirty="0"/>
          </a:p>
        </p:txBody>
      </p:sp>
      <p:sp>
        <p:nvSpPr>
          <p:cNvPr id="239" name="Google Shape;239;g2c6a4f475f1_0_31"/>
          <p:cNvSpPr txBox="1">
            <a:spLocks noGrp="1"/>
          </p:cNvSpPr>
          <p:nvPr>
            <p:ph type="body" idx="1"/>
          </p:nvPr>
        </p:nvSpPr>
        <p:spPr>
          <a:xfrm>
            <a:off x="838203" y="2218104"/>
            <a:ext cx="10515600" cy="2748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1600"/>
              <a:buNone/>
            </a:pPr>
            <a:r>
              <a:rPr lang="sl-SI" sz="2400" dirty="0"/>
              <a:t>Nujni elementi:</a:t>
            </a:r>
          </a:p>
          <a:p>
            <a:pPr marL="447675" lvl="0" indent="-447675" algn="l" rtl="0">
              <a:lnSpc>
                <a:spcPct val="90000"/>
              </a:lnSpc>
              <a:spcBef>
                <a:spcPts val="1000"/>
              </a:spcBef>
              <a:spcAft>
                <a:spcPts val="0"/>
              </a:spcAft>
              <a:buClr>
                <a:srgbClr val="000000"/>
              </a:buClr>
              <a:buSzPts val="1600"/>
              <a:buFontTx/>
              <a:buChar char="-"/>
            </a:pPr>
            <a:r>
              <a:rPr lang="sl-SI" sz="2400" dirty="0" err="1"/>
              <a:t>Avtorj</a:t>
            </a:r>
            <a:r>
              <a:rPr lang="sl-SI" sz="2400" dirty="0"/>
              <a:t>(i)</a:t>
            </a:r>
          </a:p>
          <a:p>
            <a:pPr marL="447675" lvl="0" indent="-447675">
              <a:buSzPts val="1600"/>
              <a:buFontTx/>
              <a:buChar char="-"/>
            </a:pPr>
            <a:r>
              <a:rPr lang="sl-SI" sz="2400" dirty="0"/>
              <a:t>Letnica</a:t>
            </a:r>
          </a:p>
          <a:p>
            <a:pPr marL="447675" lvl="0" indent="-447675" algn="l" rtl="0">
              <a:lnSpc>
                <a:spcPct val="90000"/>
              </a:lnSpc>
              <a:spcBef>
                <a:spcPts val="1000"/>
              </a:spcBef>
              <a:spcAft>
                <a:spcPts val="0"/>
              </a:spcAft>
              <a:buClr>
                <a:srgbClr val="000000"/>
              </a:buClr>
              <a:buSzPts val="1600"/>
              <a:buFontTx/>
              <a:buChar char="-"/>
            </a:pPr>
            <a:r>
              <a:rPr lang="sl-SI" sz="2400" dirty="0"/>
              <a:t>Naslov</a:t>
            </a:r>
          </a:p>
          <a:p>
            <a:pPr marL="447675" lvl="0" indent="-447675" algn="l" rtl="0">
              <a:lnSpc>
                <a:spcPct val="90000"/>
              </a:lnSpc>
              <a:spcBef>
                <a:spcPts val="1000"/>
              </a:spcBef>
              <a:spcAft>
                <a:spcPts val="0"/>
              </a:spcAft>
              <a:buClr>
                <a:srgbClr val="000000"/>
              </a:buClr>
              <a:buSzPts val="1600"/>
              <a:buFontTx/>
              <a:buChar char="-"/>
            </a:pPr>
            <a:r>
              <a:rPr lang="sl-SI" sz="2400" dirty="0"/>
              <a:t>Verzija</a:t>
            </a:r>
          </a:p>
          <a:p>
            <a:pPr marL="447675" lvl="0" indent="-447675" algn="l" rtl="0">
              <a:lnSpc>
                <a:spcPct val="90000"/>
              </a:lnSpc>
              <a:spcBef>
                <a:spcPts val="1000"/>
              </a:spcBef>
              <a:spcAft>
                <a:spcPts val="0"/>
              </a:spcAft>
              <a:buClr>
                <a:srgbClr val="000000"/>
              </a:buClr>
              <a:buSzPts val="1600"/>
              <a:buFontTx/>
              <a:buChar char="-"/>
            </a:pPr>
            <a:r>
              <a:rPr lang="sl-SI" sz="2400" dirty="0"/>
              <a:t>Založnik</a:t>
            </a:r>
          </a:p>
          <a:p>
            <a:pPr marL="447675" lvl="0" indent="-447675" algn="l" rtl="0">
              <a:lnSpc>
                <a:spcPct val="90000"/>
              </a:lnSpc>
              <a:spcBef>
                <a:spcPts val="1000"/>
              </a:spcBef>
              <a:spcAft>
                <a:spcPts val="0"/>
              </a:spcAft>
              <a:buClr>
                <a:srgbClr val="000000"/>
              </a:buClr>
              <a:buSzPts val="1600"/>
              <a:buFontTx/>
              <a:buChar char="-"/>
            </a:pPr>
            <a:r>
              <a:rPr lang="sl-SI" sz="2400" dirty="0"/>
              <a:t>Trajni identifikator</a:t>
            </a:r>
            <a:endParaRPr lang="sl-SI" sz="3600" dirty="0"/>
          </a:p>
        </p:txBody>
      </p:sp>
      <p:sp>
        <p:nvSpPr>
          <p:cNvPr id="2" name="Rectangle 1"/>
          <p:cNvSpPr/>
          <p:nvPr/>
        </p:nvSpPr>
        <p:spPr>
          <a:xfrm>
            <a:off x="4245864" y="3027112"/>
            <a:ext cx="7595616" cy="2308324"/>
          </a:xfrm>
          <a:prstGeom prst="rect">
            <a:avLst/>
          </a:prstGeom>
        </p:spPr>
        <p:txBody>
          <a:bodyPr wrap="square">
            <a:spAutoFit/>
          </a:bodyPr>
          <a:lstStyle/>
          <a:p>
            <a:pPr marL="50800" indent="0">
              <a:buNone/>
            </a:pPr>
            <a:r>
              <a:rPr lang="sl-SI" sz="2400" i="1" u="sng" dirty="0">
                <a:solidFill>
                  <a:schemeClr val="tx1"/>
                </a:solidFill>
                <a:latin typeface="Calibri" panose="020F0502020204030204" pitchFamily="34" charset="0"/>
                <a:cs typeface="Calibri" panose="020F0502020204030204" pitchFamily="34" charset="0"/>
              </a:rPr>
              <a:t>PRIMER</a:t>
            </a:r>
          </a:p>
          <a:p>
            <a:pPr marL="50800" indent="0">
              <a:buNone/>
            </a:pPr>
            <a:r>
              <a:rPr lang="sl-SI" sz="2400" dirty="0">
                <a:solidFill>
                  <a:schemeClr val="tx1"/>
                </a:solidFill>
                <a:latin typeface="Calibri" panose="020F0502020204030204" pitchFamily="34" charset="0"/>
                <a:cs typeface="Calibri" panose="020F0502020204030204" pitchFamily="34" charset="0"/>
              </a:rPr>
              <a:t>Lampič, B. in Rebernik, L. (2023). </a:t>
            </a:r>
            <a:r>
              <a:rPr lang="sl-SI" sz="2400" i="1" dirty="0">
                <a:solidFill>
                  <a:schemeClr val="tx1"/>
                </a:solidFill>
                <a:latin typeface="Calibri" panose="020F0502020204030204" pitchFamily="34" charset="0"/>
                <a:cs typeface="Calibri" panose="020F0502020204030204" pitchFamily="34" charset="0"/>
              </a:rPr>
              <a:t>Nacionalna evidenca funkcionalno razvrednotenih območij v Sloveniji, 2023</a:t>
            </a:r>
            <a:r>
              <a:rPr lang="sl-SI" sz="2400" dirty="0">
                <a:solidFill>
                  <a:schemeClr val="tx1"/>
                </a:solidFill>
                <a:latin typeface="Calibri" panose="020F0502020204030204" pitchFamily="34" charset="0"/>
                <a:cs typeface="Calibri" panose="020F0502020204030204" pitchFamily="34" charset="0"/>
              </a:rPr>
              <a:t> [Podatkovna datoteka]. Ljubljana: Univerza v Ljubljani, Arhiv družboslovnih podatkov. ADP - </a:t>
            </a:r>
            <a:r>
              <a:rPr lang="sl-SI" sz="2400" dirty="0" err="1">
                <a:solidFill>
                  <a:schemeClr val="tx1"/>
                </a:solidFill>
                <a:latin typeface="Calibri" panose="020F0502020204030204" pitchFamily="34" charset="0"/>
                <a:cs typeface="Calibri" panose="020F0502020204030204" pitchFamily="34" charset="0"/>
              </a:rPr>
              <a:t>IDNo</a:t>
            </a:r>
            <a:r>
              <a:rPr lang="sl-SI" sz="2400" dirty="0">
                <a:solidFill>
                  <a:schemeClr val="tx1"/>
                </a:solidFill>
                <a:latin typeface="Calibri" panose="020F0502020204030204" pitchFamily="34" charset="0"/>
                <a:cs typeface="Calibri" panose="020F0502020204030204" pitchFamily="34" charset="0"/>
              </a:rPr>
              <a:t>: FDO23. https://doi.org/10.17898/ADP_FDO23_V1</a:t>
            </a:r>
          </a:p>
        </p:txBody>
      </p:sp>
      <p:sp>
        <p:nvSpPr>
          <p:cNvPr id="3" name="Rectangle 2"/>
          <p:cNvSpPr/>
          <p:nvPr/>
        </p:nvSpPr>
        <p:spPr>
          <a:xfrm>
            <a:off x="478536" y="5985748"/>
            <a:ext cx="10875267" cy="523220"/>
          </a:xfrm>
          <a:prstGeom prst="rect">
            <a:avLst/>
          </a:prstGeom>
        </p:spPr>
        <p:txBody>
          <a:bodyPr wrap="square">
            <a:spAutoFit/>
          </a:bodyPr>
          <a:lstStyle/>
          <a:p>
            <a:r>
              <a:rPr lang="sl-SI" i="1" u="sng" dirty="0">
                <a:solidFill>
                  <a:srgbClr val="666666"/>
                </a:solidFill>
                <a:latin typeface="Arial" panose="020B0604020202020204" pitchFamily="34" charset="0"/>
              </a:rPr>
              <a:t>Priporočamo v branje: </a:t>
            </a:r>
            <a:r>
              <a:rPr lang="en-GB" dirty="0">
                <a:solidFill>
                  <a:srgbClr val="666666"/>
                </a:solidFill>
                <a:latin typeface="Arial" panose="020B0604020202020204" pitchFamily="34" charset="0"/>
              </a:rPr>
              <a:t>Publications Office of the European Union, Jessop, P., </a:t>
            </a:r>
            <a:r>
              <a:rPr lang="en-GB" i="1" dirty="0">
                <a:solidFill>
                  <a:srgbClr val="666666"/>
                </a:solidFill>
                <a:latin typeface="Arial" panose="020B0604020202020204" pitchFamily="34" charset="0"/>
              </a:rPr>
              <a:t>Data citation – A guide to best practice</a:t>
            </a:r>
            <a:r>
              <a:rPr lang="en-GB" dirty="0">
                <a:solidFill>
                  <a:srgbClr val="666666"/>
                </a:solidFill>
                <a:latin typeface="Arial" panose="020B0604020202020204" pitchFamily="34" charset="0"/>
              </a:rPr>
              <a:t>, Publications Office of the European Union, 2022, </a:t>
            </a:r>
            <a:r>
              <a:rPr lang="en-GB" b="1" dirty="0">
                <a:solidFill>
                  <a:srgbClr val="0E47CB"/>
                </a:solidFill>
                <a:latin typeface="Arial" panose="020B0604020202020204" pitchFamily="34" charset="0"/>
                <a:hlinkClick r:id="rId3"/>
              </a:rPr>
              <a:t>https://data.europa.eu/doi/10.2830/59387</a:t>
            </a:r>
            <a:endParaRPr lang="en-GB"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2c6a4f475f1_0_46"/>
          <p:cNvSpPr txBox="1">
            <a:spLocks noGrp="1"/>
          </p:cNvSpPr>
          <p:nvPr>
            <p:ph type="title"/>
          </p:nvPr>
        </p:nvSpPr>
        <p:spPr>
          <a:xfrm>
            <a:off x="1298448" y="1172649"/>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dirty="0">
                <a:solidFill>
                  <a:srgbClr val="ED7D31"/>
                </a:solidFill>
              </a:rPr>
              <a:t>Podatkovna revija</a:t>
            </a:r>
            <a:endParaRPr dirty="0"/>
          </a:p>
        </p:txBody>
      </p:sp>
      <p:sp>
        <p:nvSpPr>
          <p:cNvPr id="257" name="Google Shape;257;g2c6a4f475f1_0_46"/>
          <p:cNvSpPr txBox="1">
            <a:spLocks noGrp="1"/>
          </p:cNvSpPr>
          <p:nvPr>
            <p:ph type="body" idx="1"/>
          </p:nvPr>
        </p:nvSpPr>
        <p:spPr>
          <a:xfrm>
            <a:off x="393192" y="2166299"/>
            <a:ext cx="10919158" cy="3645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1600"/>
              <a:buNone/>
            </a:pPr>
            <a:r>
              <a:rPr lang="sl-SI" sz="2400" b="1" dirty="0"/>
              <a:t>Podatkovne revije</a:t>
            </a:r>
            <a:r>
              <a:rPr lang="sl-SI" sz="2400" dirty="0"/>
              <a:t> objavljajo članke o izvornih raziskovalnih podatkih, v katerih avtorji natančno opišejo logiko podatkov oz. podatkovne zbirke in metode zbiranja.</a:t>
            </a:r>
            <a:endParaRPr sz="2400" dirty="0"/>
          </a:p>
          <a:p>
            <a:pPr marL="0" lvl="0" indent="0" algn="l" rtl="0">
              <a:spcBef>
                <a:spcPts val="1000"/>
              </a:spcBef>
              <a:spcAft>
                <a:spcPts val="0"/>
              </a:spcAft>
              <a:buNone/>
            </a:pPr>
            <a:r>
              <a:rPr lang="sl-SI" sz="2400" dirty="0">
                <a:solidFill>
                  <a:schemeClr val="dk1"/>
                </a:solidFill>
              </a:rPr>
              <a:t>Podatkovne revije se lahko razlikujejo po dolžini in strukturi podatkovnega članka, večinoma pa težijo h kratkim, strnjenim formatom. </a:t>
            </a:r>
            <a:endParaRPr sz="2400" dirty="0">
              <a:solidFill>
                <a:schemeClr val="dk1"/>
              </a:solidFill>
            </a:endParaRPr>
          </a:p>
          <a:p>
            <a:pPr marL="0" lvl="0" indent="0" algn="l" rtl="0">
              <a:spcBef>
                <a:spcPts val="1000"/>
              </a:spcBef>
              <a:spcAft>
                <a:spcPts val="0"/>
              </a:spcAft>
              <a:buNone/>
            </a:pPr>
            <a:r>
              <a:rPr lang="sl-SI" sz="2400" dirty="0">
                <a:solidFill>
                  <a:schemeClr val="dk1"/>
                </a:solidFill>
              </a:rPr>
              <a:t>Podatkovne revije največkrat ne objavljajo podatkov. Podatki, predstavljeni v podatkovnem članku, so običajno objavljeni v podatkovnem </a:t>
            </a:r>
            <a:r>
              <a:rPr lang="sl-SI" sz="2400" dirty="0" err="1">
                <a:solidFill>
                  <a:schemeClr val="dk1"/>
                </a:solidFill>
              </a:rPr>
              <a:t>repozitoriju</a:t>
            </a:r>
            <a:r>
              <a:rPr lang="sl-SI" sz="2400" dirty="0">
                <a:solidFill>
                  <a:schemeClr val="dk1"/>
                </a:solidFill>
              </a:rPr>
              <a:t>.</a:t>
            </a:r>
            <a:endParaRPr sz="2400" dirty="0">
              <a:solidFill>
                <a:schemeClr val="dk1"/>
              </a:solidFill>
            </a:endParaRPr>
          </a:p>
        </p:txBody>
      </p:sp>
      <p:sp>
        <p:nvSpPr>
          <p:cNvPr id="258" name="Google Shape;258;g2c6a4f475f1_0_46"/>
          <p:cNvSpPr txBox="1"/>
          <p:nvPr/>
        </p:nvSpPr>
        <p:spPr>
          <a:xfrm>
            <a:off x="657300" y="6163900"/>
            <a:ext cx="1087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000">
                <a:solidFill>
                  <a:srgbClr val="333333"/>
                </a:solidFill>
                <a:highlight>
                  <a:srgbClr val="FFFFFF"/>
                </a:highlight>
                <a:latin typeface="Calibri"/>
                <a:ea typeface="Calibri"/>
                <a:cs typeface="Calibri"/>
                <a:sym typeface="Calibri"/>
              </a:rPr>
              <a:t>BEZJAK, Sonja, 2021, Znanstveno objavljanje raziskovalnih podatkov v odprti znanosti. </a:t>
            </a:r>
            <a:r>
              <a:rPr lang="sl-SI" sz="1000" i="1">
                <a:solidFill>
                  <a:srgbClr val="333333"/>
                </a:solidFill>
                <a:highlight>
                  <a:srgbClr val="FFFFFF"/>
                </a:highlight>
                <a:latin typeface="Calibri"/>
                <a:ea typeface="Calibri"/>
                <a:cs typeface="Calibri"/>
                <a:sym typeface="Calibri"/>
              </a:rPr>
              <a:t>Časopis za kritiko znanosti</a:t>
            </a:r>
            <a:r>
              <a:rPr lang="sl-SI" sz="1000">
                <a:solidFill>
                  <a:srgbClr val="333333"/>
                </a:solidFill>
                <a:highlight>
                  <a:srgbClr val="FFFFFF"/>
                </a:highlight>
                <a:latin typeface="Calibri"/>
                <a:ea typeface="Calibri"/>
                <a:cs typeface="Calibri"/>
                <a:sym typeface="Calibri"/>
              </a:rPr>
              <a:t> [na spletu]. 2021. Vol. 49, no. 282, p. 101–119. [Dostopano 26 marec 2024]. Pridobljeno s: https://dirros.openscience.si/IzpisGradiva.php?lang=slv&amp;id=13833</a:t>
            </a:r>
            <a:endParaRPr>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2c6a4f475f1_0_57"/>
          <p:cNvSpPr txBox="1">
            <a:spLocks noGrp="1"/>
          </p:cNvSpPr>
          <p:nvPr>
            <p:ph type="title"/>
          </p:nvPr>
        </p:nvSpPr>
        <p:spPr>
          <a:xfrm>
            <a:off x="796753" y="12382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dirty="0">
                <a:solidFill>
                  <a:srgbClr val="ED7D31"/>
                </a:solidFill>
              </a:rPr>
              <a:t>Podatkovni članek </a:t>
            </a:r>
            <a:endParaRPr dirty="0"/>
          </a:p>
        </p:txBody>
      </p:sp>
      <p:sp>
        <p:nvSpPr>
          <p:cNvPr id="280" name="Google Shape;280;g2c6a4f475f1_0_57"/>
          <p:cNvSpPr txBox="1">
            <a:spLocks noGrp="1"/>
          </p:cNvSpPr>
          <p:nvPr>
            <p:ph type="body" idx="1"/>
          </p:nvPr>
        </p:nvSpPr>
        <p:spPr>
          <a:xfrm>
            <a:off x="796753" y="2591054"/>
            <a:ext cx="10515600" cy="27480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sl-SI" sz="2400" dirty="0"/>
              <a:t>Predstavljeni so celoviti podatki, vključno z nestandardnimi podatki, odkloni, redkimi dogodki.</a:t>
            </a:r>
            <a:endParaRPr sz="2400" dirty="0"/>
          </a:p>
          <a:p>
            <a:pPr marL="114300" lvl="0" indent="0" algn="l" rtl="0">
              <a:lnSpc>
                <a:spcPct val="90000"/>
              </a:lnSpc>
              <a:spcBef>
                <a:spcPts val="0"/>
              </a:spcBef>
              <a:spcAft>
                <a:spcPts val="0"/>
              </a:spcAft>
              <a:buSzPts val="1800"/>
              <a:buNone/>
            </a:pPr>
            <a:endParaRPr lang="sl-SI" sz="2400" dirty="0"/>
          </a:p>
          <a:p>
            <a:pPr marL="114300" lvl="0" indent="0" algn="l" rtl="0">
              <a:lnSpc>
                <a:spcPct val="90000"/>
              </a:lnSpc>
              <a:spcBef>
                <a:spcPts val="0"/>
              </a:spcBef>
              <a:spcAft>
                <a:spcPts val="0"/>
              </a:spcAft>
              <a:buSzPts val="1800"/>
              <a:buNone/>
            </a:pPr>
            <a:r>
              <a:rPr lang="sl-SI" sz="2400" dirty="0"/>
              <a:t>Prednost je v zagotavljanju bogate dokumentacije, ki je še posebej primerna za množico manjših in heterogenih (</a:t>
            </a:r>
            <a:r>
              <a:rPr lang="sl-SI" sz="2400" dirty="0" err="1"/>
              <a:t>long-tail</a:t>
            </a:r>
            <a:r>
              <a:rPr lang="sl-SI" sz="2400" dirty="0"/>
              <a:t>) raziskovalnih podatkov, za katere ni mogoče zagotoviti ozko standardiziranega formata opisa podatkov.</a:t>
            </a:r>
            <a:endParaRPr sz="2400" dirty="0"/>
          </a:p>
          <a:p>
            <a:pPr marL="457200" lvl="0" indent="-342900" algn="l" rtl="0">
              <a:lnSpc>
                <a:spcPct val="90000"/>
              </a:lnSpc>
              <a:spcBef>
                <a:spcPts val="0"/>
              </a:spcBef>
              <a:spcAft>
                <a:spcPts val="0"/>
              </a:spcAft>
              <a:buSzPts val="1800"/>
              <a:buChar char="-"/>
            </a:pPr>
            <a:endParaRPr sz="1800" dirty="0"/>
          </a:p>
        </p:txBody>
      </p:sp>
      <p:sp>
        <p:nvSpPr>
          <p:cNvPr id="281" name="Google Shape;281;g2c6a4f475f1_0_57"/>
          <p:cNvSpPr txBox="1"/>
          <p:nvPr/>
        </p:nvSpPr>
        <p:spPr>
          <a:xfrm>
            <a:off x="657300" y="6163900"/>
            <a:ext cx="1087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000">
                <a:solidFill>
                  <a:srgbClr val="333333"/>
                </a:solidFill>
                <a:highlight>
                  <a:srgbClr val="FFFFFF"/>
                </a:highlight>
                <a:latin typeface="Calibri"/>
                <a:ea typeface="Calibri"/>
                <a:cs typeface="Calibri"/>
                <a:sym typeface="Calibri"/>
              </a:rPr>
              <a:t>BEZJAK, Sonja, 2021, Znanstveno objavljanje raziskovalnih podatkov v odprti znanosti. </a:t>
            </a:r>
            <a:r>
              <a:rPr lang="sl-SI" sz="1000" i="1">
                <a:solidFill>
                  <a:srgbClr val="333333"/>
                </a:solidFill>
                <a:highlight>
                  <a:srgbClr val="FFFFFF"/>
                </a:highlight>
                <a:latin typeface="Calibri"/>
                <a:ea typeface="Calibri"/>
                <a:cs typeface="Calibri"/>
                <a:sym typeface="Calibri"/>
              </a:rPr>
              <a:t>Časopis za kritiko znanosti</a:t>
            </a:r>
            <a:r>
              <a:rPr lang="sl-SI" sz="1000">
                <a:solidFill>
                  <a:srgbClr val="333333"/>
                </a:solidFill>
                <a:highlight>
                  <a:srgbClr val="FFFFFF"/>
                </a:highlight>
                <a:latin typeface="Calibri"/>
                <a:ea typeface="Calibri"/>
                <a:cs typeface="Calibri"/>
                <a:sym typeface="Calibri"/>
              </a:rPr>
              <a:t> [na spletu]. 2021. Vol. 49, no. 282, p. 101–119. [Dostopano 26 marec 2024]. Pridobljeno s: https://dirros.openscience.si/IzpisGradiva.php?lang=slv&amp;id=13833</a:t>
            </a:r>
            <a:endParaRPr>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2c6a4f475f1_0_62"/>
          <p:cNvSpPr txBox="1">
            <a:spLocks noGrp="1"/>
          </p:cNvSpPr>
          <p:nvPr>
            <p:ph type="title"/>
          </p:nvPr>
        </p:nvSpPr>
        <p:spPr>
          <a:xfrm>
            <a:off x="796753" y="12382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dirty="0">
                <a:solidFill>
                  <a:srgbClr val="ED7D31"/>
                </a:solidFill>
              </a:rPr>
              <a:t>Podatkovna revija</a:t>
            </a:r>
            <a:endParaRPr dirty="0"/>
          </a:p>
        </p:txBody>
      </p:sp>
      <p:sp>
        <p:nvSpPr>
          <p:cNvPr id="264" name="Google Shape;264;g2c6a4f475f1_0_62"/>
          <p:cNvSpPr txBox="1">
            <a:spLocks noGrp="1"/>
          </p:cNvSpPr>
          <p:nvPr>
            <p:ph type="body" idx="1"/>
          </p:nvPr>
        </p:nvSpPr>
        <p:spPr>
          <a:xfrm>
            <a:off x="796753" y="2591054"/>
            <a:ext cx="8210087" cy="2748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sl-SI" sz="2000" dirty="0"/>
              <a:t>Se uveljavlja podatkovna revija Research Data Journal for </a:t>
            </a:r>
            <a:r>
              <a:rPr lang="sl-SI" sz="2000" dirty="0" err="1"/>
              <a:t>the</a:t>
            </a:r>
            <a:r>
              <a:rPr lang="sl-SI" sz="2000" dirty="0"/>
              <a:t> </a:t>
            </a:r>
            <a:r>
              <a:rPr lang="sl-SI" sz="2000" dirty="0" err="1"/>
              <a:t>Humanities</a:t>
            </a:r>
            <a:r>
              <a:rPr lang="sl-SI" sz="2000" dirty="0"/>
              <a:t> </a:t>
            </a:r>
            <a:endParaRPr lang="en-US" sz="2000" dirty="0"/>
          </a:p>
          <a:p>
            <a:pPr marL="0" lvl="0" indent="0" algn="l" rtl="0">
              <a:lnSpc>
                <a:spcPct val="90000"/>
              </a:lnSpc>
              <a:spcBef>
                <a:spcPts val="0"/>
              </a:spcBef>
              <a:spcAft>
                <a:spcPts val="0"/>
              </a:spcAft>
              <a:buNone/>
            </a:pPr>
            <a:r>
              <a:rPr lang="sl-SI" sz="2000" dirty="0"/>
              <a:t>and Social Sciences, ki so jo zasnovali v nizozemskem arhivu podatkov.  </a:t>
            </a:r>
            <a:endParaRPr lang="en-US" sz="2000" dirty="0"/>
          </a:p>
          <a:p>
            <a:pPr marL="0" lvl="0" indent="0" algn="l" rtl="0">
              <a:lnSpc>
                <a:spcPct val="90000"/>
              </a:lnSpc>
              <a:spcBef>
                <a:spcPts val="0"/>
              </a:spcBef>
              <a:spcAft>
                <a:spcPts val="0"/>
              </a:spcAft>
              <a:buNone/>
            </a:pPr>
            <a:endParaRPr sz="2000" dirty="0"/>
          </a:p>
          <a:p>
            <a:pPr marL="0" lvl="0" indent="0" algn="l" rtl="0">
              <a:lnSpc>
                <a:spcPct val="90000"/>
              </a:lnSpc>
              <a:spcBef>
                <a:spcPts val="0"/>
              </a:spcBef>
              <a:spcAft>
                <a:spcPts val="0"/>
              </a:spcAft>
              <a:buNone/>
            </a:pPr>
            <a:r>
              <a:rPr lang="sl-SI" sz="2000" dirty="0"/>
              <a:t>Sprejemajo podatkovne članke v obsegu največ 2.500 besed, </a:t>
            </a:r>
            <a:endParaRPr lang="en-US" sz="2000" dirty="0"/>
          </a:p>
          <a:p>
            <a:pPr marL="0" lvl="0" indent="0" algn="l" rtl="0">
              <a:lnSpc>
                <a:spcPct val="90000"/>
              </a:lnSpc>
              <a:spcBef>
                <a:spcPts val="0"/>
              </a:spcBef>
              <a:spcAft>
                <a:spcPts val="0"/>
              </a:spcAft>
              <a:buNone/>
            </a:pPr>
            <a:r>
              <a:rPr lang="sl-SI" sz="2000" dirty="0"/>
              <a:t>ki naj vsebujejo opis podatkov, raziskovalni kontekst in prispevek </a:t>
            </a:r>
            <a:endParaRPr lang="en-US" sz="2000" dirty="0"/>
          </a:p>
          <a:p>
            <a:pPr marL="0" lvl="0" indent="0" algn="l" rtl="0">
              <a:lnSpc>
                <a:spcPct val="90000"/>
              </a:lnSpc>
              <a:spcBef>
                <a:spcPts val="0"/>
              </a:spcBef>
              <a:spcAft>
                <a:spcPts val="0"/>
              </a:spcAft>
              <a:buNone/>
            </a:pPr>
            <a:r>
              <a:rPr lang="sl-SI" sz="2000" dirty="0"/>
              <a:t>k akademski razpravi. </a:t>
            </a:r>
            <a:endParaRPr lang="en-US" sz="2000" dirty="0"/>
          </a:p>
          <a:p>
            <a:pPr marL="0" lvl="0" indent="0" algn="l" rtl="0">
              <a:lnSpc>
                <a:spcPct val="90000"/>
              </a:lnSpc>
              <a:spcBef>
                <a:spcPts val="0"/>
              </a:spcBef>
              <a:spcAft>
                <a:spcPts val="0"/>
              </a:spcAft>
              <a:buNone/>
            </a:pPr>
            <a:endParaRPr sz="2000" dirty="0"/>
          </a:p>
          <a:p>
            <a:pPr marL="0" lvl="0" indent="0" algn="l" rtl="0">
              <a:lnSpc>
                <a:spcPct val="90000"/>
              </a:lnSpc>
              <a:spcBef>
                <a:spcPts val="0"/>
              </a:spcBef>
              <a:spcAft>
                <a:spcPts val="0"/>
              </a:spcAft>
              <a:buNone/>
            </a:pPr>
            <a:r>
              <a:rPr lang="sl-SI" sz="2000" dirty="0"/>
              <a:t>Od avtorjev zahtevajo, da pred objavo članka podatke shranijo v zaupanja vrednem digitalnem arhivu oz. </a:t>
            </a:r>
            <a:r>
              <a:rPr lang="sl-SI" sz="2000" dirty="0" err="1"/>
              <a:t>repozitoriju</a:t>
            </a:r>
            <a:r>
              <a:rPr lang="sl-SI" sz="2000" dirty="0"/>
              <a:t>, ki zagotovi stalni identifikator (kot npr. DOI, HANDLE ali URN). </a:t>
            </a:r>
            <a:endParaRPr lang="en-US" sz="2000" dirty="0"/>
          </a:p>
          <a:p>
            <a:pPr marL="0" lvl="0" indent="0" algn="l" rtl="0">
              <a:lnSpc>
                <a:spcPct val="90000"/>
              </a:lnSpc>
              <a:spcBef>
                <a:spcPts val="0"/>
              </a:spcBef>
              <a:spcAft>
                <a:spcPts val="0"/>
              </a:spcAft>
              <a:buNone/>
            </a:pPr>
            <a:r>
              <a:rPr lang="en-US" sz="2000" dirty="0" err="1"/>
              <a:t>Repozitorij</a:t>
            </a:r>
            <a:r>
              <a:rPr lang="en-US" sz="2000" dirty="0"/>
              <a:t> </a:t>
            </a:r>
            <a:r>
              <a:rPr lang="sl-SI" sz="2000" dirty="0"/>
              <a:t>naj </a:t>
            </a:r>
            <a:r>
              <a:rPr lang="en-US" sz="2000" dirty="0" err="1"/>
              <a:t>ima</a:t>
            </a:r>
            <a:r>
              <a:rPr lang="en-US" sz="2000" dirty="0"/>
              <a:t> </a:t>
            </a:r>
            <a:r>
              <a:rPr lang="en-US" sz="2000" dirty="0" err="1"/>
              <a:t>certifi</a:t>
            </a:r>
            <a:r>
              <a:rPr lang="sl-SI" sz="2000" dirty="0"/>
              <a:t>k</a:t>
            </a:r>
            <a:r>
              <a:rPr lang="en-US" sz="2000" dirty="0"/>
              <a:t>a</a:t>
            </a:r>
            <a:r>
              <a:rPr lang="sl-SI" sz="2000" dirty="0"/>
              <a:t>t</a:t>
            </a:r>
            <a:r>
              <a:rPr lang="en-US" sz="2000" dirty="0"/>
              <a:t> Core Trust Seal </a:t>
            </a:r>
            <a:r>
              <a:rPr lang="en-US" sz="2000" dirty="0" err="1"/>
              <a:t>ali</a:t>
            </a:r>
            <a:r>
              <a:rPr lang="en-US" sz="2000" dirty="0"/>
              <a:t> Nestor (DIN-Norm 31644)</a:t>
            </a:r>
            <a:endParaRPr sz="2000" dirty="0"/>
          </a:p>
        </p:txBody>
      </p:sp>
      <p:sp>
        <p:nvSpPr>
          <p:cNvPr id="265" name="Google Shape;265;g2c6a4f475f1_0_62"/>
          <p:cNvSpPr txBox="1"/>
          <p:nvPr/>
        </p:nvSpPr>
        <p:spPr>
          <a:xfrm>
            <a:off x="796753" y="2080985"/>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800"/>
              <a:buFont typeface="Calibri"/>
              <a:buNone/>
            </a:pPr>
            <a:r>
              <a:rPr lang="sl-SI" sz="2800">
                <a:latin typeface="Calibri"/>
                <a:ea typeface="Calibri"/>
                <a:cs typeface="Calibri"/>
                <a:sym typeface="Calibri"/>
              </a:rPr>
              <a:t>Primer: Družboslovje in humanistika</a:t>
            </a:r>
            <a:endParaRPr/>
          </a:p>
        </p:txBody>
      </p:sp>
      <p:sp>
        <p:nvSpPr>
          <p:cNvPr id="266" name="Google Shape;266;g2c6a4f475f1_0_62"/>
          <p:cNvSpPr txBox="1"/>
          <p:nvPr/>
        </p:nvSpPr>
        <p:spPr>
          <a:xfrm>
            <a:off x="657300" y="6163900"/>
            <a:ext cx="1087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000">
                <a:solidFill>
                  <a:srgbClr val="333333"/>
                </a:solidFill>
                <a:highlight>
                  <a:srgbClr val="FFFFFF"/>
                </a:highlight>
                <a:latin typeface="Calibri"/>
                <a:ea typeface="Calibri"/>
                <a:cs typeface="Calibri"/>
                <a:sym typeface="Calibri"/>
              </a:rPr>
              <a:t>BEZJAK, Sonja, 2021, Znanstveno objavljanje raziskovalnih podatkov v odprti znanosti. </a:t>
            </a:r>
            <a:r>
              <a:rPr lang="sl-SI" sz="1000" i="1">
                <a:solidFill>
                  <a:srgbClr val="333333"/>
                </a:solidFill>
                <a:highlight>
                  <a:srgbClr val="FFFFFF"/>
                </a:highlight>
                <a:latin typeface="Calibri"/>
                <a:ea typeface="Calibri"/>
                <a:cs typeface="Calibri"/>
                <a:sym typeface="Calibri"/>
              </a:rPr>
              <a:t>Časopis za kritiko znanosti</a:t>
            </a:r>
            <a:r>
              <a:rPr lang="sl-SI" sz="1000">
                <a:solidFill>
                  <a:srgbClr val="333333"/>
                </a:solidFill>
                <a:highlight>
                  <a:srgbClr val="FFFFFF"/>
                </a:highlight>
                <a:latin typeface="Calibri"/>
                <a:ea typeface="Calibri"/>
                <a:cs typeface="Calibri"/>
                <a:sym typeface="Calibri"/>
              </a:rPr>
              <a:t> [na spletu]. 2021. Vol. 49, no. 282, p. 101–119. [Dostopano 26 marec 2024]. Pridobljeno s: https://dirros.openscience.si/IzpisGradiva.php?lang=slv&amp;id=13833</a:t>
            </a:r>
            <a:endParaRPr>
              <a:latin typeface="Calibri"/>
              <a:ea typeface="Calibri"/>
              <a:cs typeface="Calibri"/>
              <a:sym typeface="Calibri"/>
            </a:endParaRPr>
          </a:p>
        </p:txBody>
      </p:sp>
      <p:pic>
        <p:nvPicPr>
          <p:cNvPr id="3" name="Picture 2">
            <a:extLst>
              <a:ext uri="{FF2B5EF4-FFF2-40B4-BE49-F238E27FC236}">
                <a16:creationId xmlns:a16="http://schemas.microsoft.com/office/drawing/2014/main" id="{DAA940F9-CC7F-0CC4-E021-BAA8A5001902}"/>
              </a:ext>
            </a:extLst>
          </p:cNvPr>
          <p:cNvPicPr>
            <a:picLocks noChangeAspect="1"/>
          </p:cNvPicPr>
          <p:nvPr/>
        </p:nvPicPr>
        <p:blipFill>
          <a:blip r:embed="rId3"/>
          <a:stretch>
            <a:fillRect/>
          </a:stretch>
        </p:blipFill>
        <p:spPr>
          <a:xfrm>
            <a:off x="8685927" y="1646972"/>
            <a:ext cx="2769222" cy="4168851"/>
          </a:xfrm>
          <a:prstGeom prst="rect">
            <a:avLst/>
          </a:prstGeom>
        </p:spPr>
      </p:pic>
      <p:pic>
        <p:nvPicPr>
          <p:cNvPr id="5" name="Picture 4">
            <a:extLst>
              <a:ext uri="{FF2B5EF4-FFF2-40B4-BE49-F238E27FC236}">
                <a16:creationId xmlns:a16="http://schemas.microsoft.com/office/drawing/2014/main" id="{91A84327-C3F1-5CFD-147A-B40B768CB0C1}"/>
              </a:ext>
            </a:extLst>
          </p:cNvPr>
          <p:cNvPicPr>
            <a:picLocks noChangeAspect="1"/>
          </p:cNvPicPr>
          <p:nvPr/>
        </p:nvPicPr>
        <p:blipFill>
          <a:blip r:embed="rId4"/>
          <a:stretch>
            <a:fillRect/>
          </a:stretch>
        </p:blipFill>
        <p:spPr>
          <a:xfrm>
            <a:off x="7486656" y="847890"/>
            <a:ext cx="1199271" cy="159816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B7B354-F1E0-5256-2459-74B0E36991E2}"/>
              </a:ext>
            </a:extLst>
          </p:cNvPr>
          <p:cNvPicPr>
            <a:picLocks noChangeAspect="1"/>
          </p:cNvPicPr>
          <p:nvPr/>
        </p:nvPicPr>
        <p:blipFill>
          <a:blip r:embed="rId3"/>
          <a:stretch>
            <a:fillRect/>
          </a:stretch>
        </p:blipFill>
        <p:spPr>
          <a:xfrm>
            <a:off x="1219200" y="0"/>
            <a:ext cx="9753600" cy="6858000"/>
          </a:xfrm>
          <a:prstGeom prst="rect">
            <a:avLst/>
          </a:prstGeom>
        </p:spPr>
      </p:pic>
    </p:spTree>
    <p:extLst>
      <p:ext uri="{BB962C8B-B14F-4D97-AF65-F5344CB8AC3E}">
        <p14:creationId xmlns:p14="http://schemas.microsoft.com/office/powerpoint/2010/main" val="3574180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A9B74C-6AE5-E9FC-4F59-63F51BBFEFA5}"/>
              </a:ext>
            </a:extLst>
          </p:cNvPr>
          <p:cNvPicPr>
            <a:picLocks noChangeAspect="1"/>
          </p:cNvPicPr>
          <p:nvPr/>
        </p:nvPicPr>
        <p:blipFill>
          <a:blip r:embed="rId3"/>
          <a:stretch>
            <a:fillRect/>
          </a:stretch>
        </p:blipFill>
        <p:spPr>
          <a:xfrm>
            <a:off x="120916" y="0"/>
            <a:ext cx="11950168" cy="6858000"/>
          </a:xfrm>
          <a:prstGeom prst="rect">
            <a:avLst/>
          </a:prstGeom>
        </p:spPr>
      </p:pic>
    </p:spTree>
    <p:extLst>
      <p:ext uri="{BB962C8B-B14F-4D97-AF65-F5344CB8AC3E}">
        <p14:creationId xmlns:p14="http://schemas.microsoft.com/office/powerpoint/2010/main" val="714993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FC1663-8B5F-F30C-D605-A74B984CF408}"/>
              </a:ext>
            </a:extLst>
          </p:cNvPr>
          <p:cNvPicPr>
            <a:picLocks noChangeAspect="1"/>
          </p:cNvPicPr>
          <p:nvPr/>
        </p:nvPicPr>
        <p:blipFill>
          <a:blip r:embed="rId3"/>
          <a:stretch>
            <a:fillRect/>
          </a:stretch>
        </p:blipFill>
        <p:spPr>
          <a:xfrm>
            <a:off x="210615" y="0"/>
            <a:ext cx="5885385" cy="6858000"/>
          </a:xfrm>
          <a:prstGeom prst="rect">
            <a:avLst/>
          </a:prstGeom>
        </p:spPr>
      </p:pic>
    </p:spTree>
    <p:extLst>
      <p:ext uri="{BB962C8B-B14F-4D97-AF65-F5344CB8AC3E}">
        <p14:creationId xmlns:p14="http://schemas.microsoft.com/office/powerpoint/2010/main" val="4522224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sp>
        <p:nvSpPr>
          <p:cNvPr id="4" name="Text Placeholder 3"/>
          <p:cNvSpPr>
            <a:spLocks noGrp="1"/>
          </p:cNvSpPr>
          <p:nvPr>
            <p:ph type="body" idx="2"/>
          </p:nvPr>
        </p:nvSpPr>
        <p:spPr/>
        <p:txBody>
          <a:bodyPr/>
          <a:lstStyle/>
          <a:p>
            <a:endParaRPr lang="en-GB"/>
          </a:p>
        </p:txBody>
      </p:sp>
      <p:pic>
        <p:nvPicPr>
          <p:cNvPr id="5" name="Picture 4"/>
          <p:cNvPicPr>
            <a:picLocks noChangeAspect="1"/>
          </p:cNvPicPr>
          <p:nvPr/>
        </p:nvPicPr>
        <p:blipFill>
          <a:blip r:embed="rId3"/>
          <a:stretch>
            <a:fillRect/>
          </a:stretch>
        </p:blipFill>
        <p:spPr>
          <a:xfrm>
            <a:off x="-158036" y="-105268"/>
            <a:ext cx="12508071" cy="7068536"/>
          </a:xfrm>
          <a:prstGeom prst="rect">
            <a:avLst/>
          </a:prstGeom>
        </p:spPr>
      </p:pic>
    </p:spTree>
    <p:extLst>
      <p:ext uri="{BB962C8B-B14F-4D97-AF65-F5344CB8AC3E}">
        <p14:creationId xmlns:p14="http://schemas.microsoft.com/office/powerpoint/2010/main" val="13838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2c6a4f475f1_0_0"/>
          <p:cNvSpPr txBox="1">
            <a:spLocks noGrp="1"/>
          </p:cNvSpPr>
          <p:nvPr>
            <p:ph type="title"/>
          </p:nvPr>
        </p:nvSpPr>
        <p:spPr>
          <a:xfrm>
            <a:off x="838203" y="1072497"/>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Kazalo</a:t>
            </a:r>
            <a:endParaRPr/>
          </a:p>
        </p:txBody>
      </p:sp>
      <p:sp>
        <p:nvSpPr>
          <p:cNvPr id="100" name="Google Shape;100;g2c6a4f475f1_0_0"/>
          <p:cNvSpPr txBox="1">
            <a:spLocks noGrp="1"/>
          </p:cNvSpPr>
          <p:nvPr>
            <p:ph type="body" idx="1"/>
          </p:nvPr>
        </p:nvSpPr>
        <p:spPr>
          <a:xfrm>
            <a:off x="838200" y="2238824"/>
            <a:ext cx="10515600" cy="3537000"/>
          </a:xfrm>
          <a:prstGeom prst="rect">
            <a:avLst/>
          </a:prstGeom>
          <a:noFill/>
          <a:ln>
            <a:noFill/>
          </a:ln>
        </p:spPr>
        <p:txBody>
          <a:bodyPr spcFirstLastPara="1" wrap="square" lIns="91425" tIns="45700" rIns="91425" bIns="45700" anchor="t" anchorCtr="0">
            <a:normAutofit/>
          </a:bodyPr>
          <a:lstStyle/>
          <a:p>
            <a:pPr marL="457200" lvl="0" indent="-343929" algn="l" rtl="0">
              <a:lnSpc>
                <a:spcPct val="155000"/>
              </a:lnSpc>
              <a:spcBef>
                <a:spcPts val="0"/>
              </a:spcBef>
              <a:spcAft>
                <a:spcPts val="0"/>
              </a:spcAft>
              <a:buClr>
                <a:srgbClr val="333333"/>
              </a:buClr>
              <a:buSzPts val="1816"/>
              <a:buFont typeface="Roboto"/>
              <a:buAutoNum type="arabicPeriod"/>
            </a:pPr>
            <a:r>
              <a:rPr lang="sl-SI" sz="1816" dirty="0">
                <a:solidFill>
                  <a:schemeClr val="tx1"/>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rPr>
              <a:t>Kaj so raziskovalni podatki</a:t>
            </a:r>
          </a:p>
          <a:p>
            <a:pPr indent="-343929">
              <a:lnSpc>
                <a:spcPct val="155000"/>
              </a:lnSpc>
              <a:spcBef>
                <a:spcPts val="0"/>
              </a:spcBef>
              <a:buClr>
                <a:srgbClr val="333333"/>
              </a:buClr>
              <a:buSzPts val="1816"/>
              <a:buFont typeface="Roboto"/>
              <a:buAutoNum type="arabicPeriod"/>
            </a:pPr>
            <a:r>
              <a:rPr lang="sl-SI" sz="1816" dirty="0">
                <a:solidFill>
                  <a:schemeClr val="tx1"/>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rPr>
              <a:t>Življenjski krog raziskovalnih podatkov</a:t>
            </a:r>
          </a:p>
          <a:p>
            <a:pPr marL="457200" lvl="0" indent="-343929" algn="l" rtl="0">
              <a:lnSpc>
                <a:spcPct val="155000"/>
              </a:lnSpc>
              <a:spcBef>
                <a:spcPts val="0"/>
              </a:spcBef>
              <a:spcAft>
                <a:spcPts val="0"/>
              </a:spcAft>
              <a:buClr>
                <a:srgbClr val="333333"/>
              </a:buClr>
              <a:buSzPts val="1816"/>
              <a:buFont typeface="Roboto"/>
              <a:buAutoNum type="arabicPeriod"/>
            </a:pPr>
            <a:r>
              <a:rPr lang="sl-SI" sz="1816" dirty="0">
                <a:solidFill>
                  <a:schemeClr val="tx1"/>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rPr>
              <a:t>Kaj je podatkovna objava</a:t>
            </a:r>
            <a:endParaRPr sz="1816" dirty="0">
              <a:solidFill>
                <a:schemeClr val="tx1"/>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endParaRPr>
          </a:p>
          <a:p>
            <a:pPr marL="457200" lvl="0" indent="-343929" algn="l" rtl="0">
              <a:lnSpc>
                <a:spcPct val="155000"/>
              </a:lnSpc>
              <a:spcBef>
                <a:spcPts val="0"/>
              </a:spcBef>
              <a:spcAft>
                <a:spcPts val="0"/>
              </a:spcAft>
              <a:buClr>
                <a:srgbClr val="333333"/>
              </a:buClr>
              <a:buSzPts val="1816"/>
              <a:buFont typeface="Roboto"/>
              <a:buAutoNum type="arabicPeriod"/>
            </a:pPr>
            <a:r>
              <a:rPr lang="sl-SI" sz="1816" dirty="0" err="1">
                <a:solidFill>
                  <a:schemeClr val="tx1"/>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rPr>
              <a:t>Repozitoriji</a:t>
            </a:r>
            <a:r>
              <a:rPr lang="sl-SI" sz="1816" dirty="0">
                <a:solidFill>
                  <a:schemeClr val="tx1"/>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rPr>
              <a:t> za objavo raziskovalnih podatkov</a:t>
            </a:r>
            <a:endParaRPr sz="1816" dirty="0">
              <a:solidFill>
                <a:schemeClr val="tx1"/>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endParaRPr>
          </a:p>
          <a:p>
            <a:pPr marL="457200" lvl="0" indent="-343929" algn="l" rtl="0">
              <a:lnSpc>
                <a:spcPct val="155000"/>
              </a:lnSpc>
              <a:spcBef>
                <a:spcPts val="0"/>
              </a:spcBef>
              <a:spcAft>
                <a:spcPts val="0"/>
              </a:spcAft>
              <a:buClr>
                <a:srgbClr val="333333"/>
              </a:buClr>
              <a:buSzPts val="1816"/>
              <a:buFont typeface="Roboto"/>
              <a:buAutoNum type="arabicPeriod"/>
            </a:pPr>
            <a:r>
              <a:rPr lang="sl-SI" sz="1816" dirty="0">
                <a:solidFill>
                  <a:schemeClr val="tx1"/>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rPr>
              <a:t>Priznanje avtorstva in citiranja podatkov</a:t>
            </a:r>
            <a:endParaRPr sz="1816" dirty="0">
              <a:solidFill>
                <a:schemeClr val="tx1"/>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endParaRPr>
          </a:p>
          <a:p>
            <a:pPr marL="457200" lvl="0" indent="-343929" algn="l" rtl="0">
              <a:lnSpc>
                <a:spcPct val="155000"/>
              </a:lnSpc>
              <a:spcBef>
                <a:spcPts val="0"/>
              </a:spcBef>
              <a:spcAft>
                <a:spcPts val="0"/>
              </a:spcAft>
              <a:buClr>
                <a:srgbClr val="333333"/>
              </a:buClr>
              <a:buSzPts val="1816"/>
              <a:buFont typeface="Roboto"/>
              <a:buAutoNum type="arabicPeriod"/>
            </a:pPr>
            <a:r>
              <a:rPr lang="sl-SI" sz="1816" dirty="0">
                <a:solidFill>
                  <a:schemeClr val="tx1"/>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rPr>
              <a:t>Znanstvene revije in odprti podatki</a:t>
            </a:r>
            <a:endParaRPr sz="1816" dirty="0">
              <a:solidFill>
                <a:schemeClr val="tx1"/>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endParaRPr>
          </a:p>
          <a:p>
            <a:pPr marL="457200" lvl="0" indent="-343929" algn="l" rtl="0">
              <a:lnSpc>
                <a:spcPct val="155000"/>
              </a:lnSpc>
              <a:spcBef>
                <a:spcPts val="0"/>
              </a:spcBef>
              <a:spcAft>
                <a:spcPts val="0"/>
              </a:spcAft>
              <a:buClr>
                <a:srgbClr val="333333"/>
              </a:buClr>
              <a:buSzPts val="1816"/>
              <a:buFont typeface="Roboto"/>
              <a:buAutoNum type="arabicPeriod"/>
            </a:pPr>
            <a:r>
              <a:rPr lang="sl-SI" sz="1816" dirty="0">
                <a:solidFill>
                  <a:schemeClr val="tx1"/>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rPr>
              <a:t>Podatkovni članek in podatkovna revija</a:t>
            </a:r>
            <a:endParaRPr sz="1816" dirty="0">
              <a:solidFill>
                <a:schemeClr val="tx1"/>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endParaRPr>
          </a:p>
          <a:p>
            <a:pPr marL="0" lvl="0" indent="0" algn="l" rtl="0">
              <a:lnSpc>
                <a:spcPct val="90000"/>
              </a:lnSpc>
              <a:spcBef>
                <a:spcPts val="1500"/>
              </a:spcBef>
              <a:spcAft>
                <a:spcPts val="0"/>
              </a:spcAft>
              <a:buClr>
                <a:srgbClr val="000000"/>
              </a:buClr>
              <a:buSzPts val="1600"/>
              <a:buNone/>
            </a:pPr>
            <a:endParaRPr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
          <p:cNvSpPr/>
          <p:nvPr/>
        </p:nvSpPr>
        <p:spPr>
          <a:xfrm>
            <a:off x="395416" y="3575411"/>
            <a:ext cx="1791193" cy="64629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323F4F"/>
              </a:buClr>
              <a:buSzPts val="1200"/>
              <a:buFont typeface="Calibri"/>
              <a:buNone/>
            </a:pPr>
            <a:r>
              <a:rPr lang="sl-SI" sz="1200" b="1" u="none" strike="noStrike" cap="none" dirty="0">
                <a:solidFill>
                  <a:srgbClr val="323F4F"/>
                </a:solidFill>
                <a:latin typeface="Calibri"/>
                <a:ea typeface="Calibri"/>
                <a:cs typeface="Calibri"/>
                <a:sym typeface="Calibri"/>
              </a:rPr>
              <a:t>Zahvala:</a:t>
            </a:r>
            <a:br>
              <a:rPr lang="sl-SI" sz="1200" b="1" u="none" strike="noStrike" cap="none" dirty="0">
                <a:solidFill>
                  <a:srgbClr val="323F4F"/>
                </a:solidFill>
                <a:latin typeface="Calibri"/>
                <a:ea typeface="Calibri"/>
                <a:cs typeface="Calibri"/>
                <a:sym typeface="Calibri"/>
              </a:rPr>
            </a:br>
            <a:r>
              <a:rPr lang="sl-SI" sz="1200" b="0" u="none" strike="noStrike" cap="none" dirty="0">
                <a:solidFill>
                  <a:srgbClr val="323F4F"/>
                </a:solidFill>
                <a:latin typeface="Calibri"/>
                <a:ea typeface="Calibri"/>
                <a:cs typeface="Calibri"/>
                <a:sym typeface="Calibri"/>
              </a:rPr>
              <a:t>Maja </a:t>
            </a:r>
            <a:r>
              <a:rPr lang="sl-SI" sz="1200" b="0" u="none" strike="noStrike" cap="none" dirty="0" err="1">
                <a:solidFill>
                  <a:srgbClr val="323F4F"/>
                </a:solidFill>
                <a:latin typeface="Calibri"/>
                <a:ea typeface="Calibri"/>
                <a:cs typeface="Calibri"/>
                <a:sym typeface="Calibri"/>
              </a:rPr>
              <a:t>Zagorščak</a:t>
            </a:r>
            <a:r>
              <a:rPr lang="en-US" sz="1200" dirty="0">
                <a:solidFill>
                  <a:srgbClr val="323F4F"/>
                </a:solidFill>
                <a:latin typeface="Calibri"/>
                <a:ea typeface="Calibri"/>
                <a:cs typeface="Calibri"/>
                <a:sym typeface="Calibri"/>
              </a:rPr>
              <a:t>, NIB</a:t>
            </a:r>
            <a:endParaRPr lang="sl-SI" sz="1200" b="0" u="none" strike="noStrike" cap="none" dirty="0">
              <a:solidFill>
                <a:srgbClr val="323F4F"/>
              </a:solidFill>
              <a:latin typeface="Calibri"/>
              <a:ea typeface="Calibri"/>
              <a:cs typeface="Calibri"/>
              <a:sym typeface="Calibri"/>
            </a:endParaRPr>
          </a:p>
          <a:p>
            <a:pPr marL="0" marR="0" lvl="0" indent="0" algn="l" rtl="0">
              <a:lnSpc>
                <a:spcPct val="100000"/>
              </a:lnSpc>
              <a:spcBef>
                <a:spcPts val="0"/>
              </a:spcBef>
              <a:spcAft>
                <a:spcPts val="0"/>
              </a:spcAft>
              <a:buClr>
                <a:srgbClr val="323F4F"/>
              </a:buClr>
              <a:buSzPts val="1200"/>
              <a:buFont typeface="Calibri"/>
              <a:buNone/>
            </a:pPr>
            <a:r>
              <a:rPr lang="sl-SI" sz="1200" dirty="0">
                <a:solidFill>
                  <a:srgbClr val="323F4F"/>
                </a:solidFill>
                <a:latin typeface="Calibri"/>
                <a:ea typeface="Calibri"/>
                <a:cs typeface="Calibri"/>
                <a:sym typeface="Calibri"/>
              </a:rPr>
              <a:t>Marko Petek, NIB</a:t>
            </a:r>
            <a:endParaRPr dirty="0"/>
          </a:p>
        </p:txBody>
      </p:sp>
      <p:sp>
        <p:nvSpPr>
          <p:cNvPr id="293" name="Google Shape;293;p3"/>
          <p:cNvSpPr txBox="1"/>
          <p:nvPr/>
        </p:nvSpPr>
        <p:spPr>
          <a:xfrm>
            <a:off x="395416" y="1637271"/>
            <a:ext cx="386148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1050" b="1" dirty="0">
                <a:solidFill>
                  <a:srgbClr val="323F4F"/>
                </a:solidFill>
                <a:latin typeface="Calibri"/>
                <a:ea typeface="Calibri"/>
                <a:cs typeface="Calibri"/>
                <a:sym typeface="Calibri"/>
              </a:rPr>
              <a:t>Centralna tehniška knjižnica Univerze v Ljubljani</a:t>
            </a:r>
            <a:endParaRPr sz="1050" dirty="0">
              <a:solidFill>
                <a:srgbClr val="323F4F"/>
              </a:solidFill>
              <a:latin typeface="Calibri"/>
              <a:ea typeface="Calibri"/>
              <a:cs typeface="Calibri"/>
              <a:sym typeface="Calibri"/>
            </a:endParaRPr>
          </a:p>
          <a:p>
            <a:pPr marL="0" marR="0" lvl="0" indent="0" algn="l" rtl="0">
              <a:spcBef>
                <a:spcPts val="0"/>
              </a:spcBef>
              <a:spcAft>
                <a:spcPts val="0"/>
              </a:spcAft>
              <a:buNone/>
            </a:pPr>
            <a:r>
              <a:rPr lang="sl-SI" sz="1050" b="1" i="1" dirty="0">
                <a:solidFill>
                  <a:srgbClr val="323F4F"/>
                </a:solidFill>
                <a:latin typeface="Calibri"/>
                <a:ea typeface="Calibri"/>
                <a:cs typeface="Calibri"/>
                <a:sym typeface="Calibri"/>
              </a:rPr>
              <a:t>Central </a:t>
            </a:r>
            <a:r>
              <a:rPr lang="sl-SI" sz="1050" b="1" i="1" dirty="0" err="1">
                <a:solidFill>
                  <a:srgbClr val="323F4F"/>
                </a:solidFill>
                <a:latin typeface="Calibri"/>
                <a:ea typeface="Calibri"/>
                <a:cs typeface="Calibri"/>
                <a:sym typeface="Calibri"/>
              </a:rPr>
              <a:t>Technical</a:t>
            </a:r>
            <a:r>
              <a:rPr lang="sl-SI" sz="1050" b="1" i="1" dirty="0">
                <a:solidFill>
                  <a:srgbClr val="323F4F"/>
                </a:solidFill>
                <a:latin typeface="Calibri"/>
                <a:ea typeface="Calibri"/>
                <a:cs typeface="Calibri"/>
                <a:sym typeface="Calibri"/>
              </a:rPr>
              <a:t> Library at </a:t>
            </a:r>
            <a:r>
              <a:rPr lang="sl-SI" sz="1050" b="1" i="1" dirty="0" err="1">
                <a:solidFill>
                  <a:srgbClr val="323F4F"/>
                </a:solidFill>
                <a:latin typeface="Calibri"/>
                <a:ea typeface="Calibri"/>
                <a:cs typeface="Calibri"/>
                <a:sym typeface="Calibri"/>
              </a:rPr>
              <a:t>the</a:t>
            </a:r>
            <a:r>
              <a:rPr lang="sl-SI" sz="1050" b="1" i="1" dirty="0">
                <a:solidFill>
                  <a:srgbClr val="323F4F"/>
                </a:solidFill>
                <a:latin typeface="Calibri"/>
                <a:ea typeface="Calibri"/>
                <a:cs typeface="Calibri"/>
                <a:sym typeface="Calibri"/>
              </a:rPr>
              <a:t> </a:t>
            </a:r>
            <a:r>
              <a:rPr lang="sl-SI" sz="1050" b="1" i="1" dirty="0" err="1">
                <a:solidFill>
                  <a:srgbClr val="323F4F"/>
                </a:solidFill>
                <a:latin typeface="Calibri"/>
                <a:ea typeface="Calibri"/>
                <a:cs typeface="Calibri"/>
                <a:sym typeface="Calibri"/>
              </a:rPr>
              <a:t>University</a:t>
            </a:r>
            <a:r>
              <a:rPr lang="sl-SI" sz="1050" b="1" i="1" dirty="0">
                <a:solidFill>
                  <a:srgbClr val="323F4F"/>
                </a:solidFill>
                <a:latin typeface="Calibri"/>
                <a:ea typeface="Calibri"/>
                <a:cs typeface="Calibri"/>
                <a:sym typeface="Calibri"/>
              </a:rPr>
              <a:t> of Ljubljana</a:t>
            </a:r>
            <a:endParaRPr sz="1050" dirty="0">
              <a:solidFill>
                <a:srgbClr val="323F4F"/>
              </a:solidFill>
              <a:latin typeface="Calibri"/>
              <a:ea typeface="Calibri"/>
              <a:cs typeface="Calibri"/>
              <a:sym typeface="Calibri"/>
            </a:endParaRPr>
          </a:p>
          <a:p>
            <a:pPr marL="0" marR="0" lvl="0" indent="0" algn="l" rtl="0">
              <a:spcBef>
                <a:spcPts val="0"/>
              </a:spcBef>
              <a:spcAft>
                <a:spcPts val="0"/>
              </a:spcAft>
              <a:buNone/>
            </a:pPr>
            <a:r>
              <a:rPr lang="sl-SI" sz="1050" dirty="0">
                <a:solidFill>
                  <a:srgbClr val="323F4F"/>
                </a:solidFill>
                <a:latin typeface="Calibri"/>
                <a:ea typeface="Calibri"/>
                <a:cs typeface="Calibri"/>
                <a:sym typeface="Calibri"/>
              </a:rPr>
              <a:t>Trg republike 3, SI-1000 Ljubljana</a:t>
            </a:r>
            <a:endParaRPr dirty="0"/>
          </a:p>
          <a:p>
            <a:pPr marL="0" marR="0" lvl="0" indent="0" algn="l" rtl="0">
              <a:spcBef>
                <a:spcPts val="0"/>
              </a:spcBef>
              <a:spcAft>
                <a:spcPts val="0"/>
              </a:spcAft>
              <a:buNone/>
            </a:pPr>
            <a:r>
              <a:rPr lang="sl-SI" sz="1050" dirty="0">
                <a:solidFill>
                  <a:srgbClr val="323F4F"/>
                </a:solidFill>
                <a:latin typeface="Calibri"/>
                <a:ea typeface="Calibri"/>
                <a:cs typeface="Calibri"/>
                <a:sym typeface="Calibri"/>
              </a:rPr>
              <a:t>Slovenija / </a:t>
            </a:r>
            <a:r>
              <a:rPr lang="sl-SI" sz="1050" i="1" dirty="0" err="1">
                <a:solidFill>
                  <a:srgbClr val="323F4F"/>
                </a:solidFill>
                <a:latin typeface="Calibri"/>
                <a:ea typeface="Calibri"/>
                <a:cs typeface="Calibri"/>
                <a:sym typeface="Calibri"/>
              </a:rPr>
              <a:t>Slovenia</a:t>
            </a:r>
            <a:endParaRPr sz="1050" dirty="0">
              <a:solidFill>
                <a:srgbClr val="323F4F"/>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pic>
        <p:nvPicPr>
          <p:cNvPr id="294" name="Google Shape;294;p3"/>
          <p:cNvPicPr preferRelativeResize="0"/>
          <p:nvPr/>
        </p:nvPicPr>
        <p:blipFill rotWithShape="1">
          <a:blip r:embed="rId3">
            <a:alphaModFix/>
          </a:blip>
          <a:srcRect/>
          <a:stretch/>
        </p:blipFill>
        <p:spPr>
          <a:xfrm>
            <a:off x="416562" y="5238369"/>
            <a:ext cx="10009549" cy="1114396"/>
          </a:xfrm>
          <a:prstGeom prst="rect">
            <a:avLst/>
          </a:prstGeom>
          <a:noFill/>
          <a:ln>
            <a:noFill/>
          </a:ln>
        </p:spPr>
      </p:pic>
      <p:pic>
        <p:nvPicPr>
          <p:cNvPr id="295" name="Google Shape;295;p3" descr="Slika, ki vsebuje besede risanje&#10;&#10;Opis je samodejno ustvarjen"/>
          <p:cNvPicPr preferRelativeResize="0"/>
          <p:nvPr/>
        </p:nvPicPr>
        <p:blipFill rotWithShape="1">
          <a:blip r:embed="rId4">
            <a:alphaModFix/>
          </a:blip>
          <a:srcRect t="13223" r="22131"/>
          <a:stretch/>
        </p:blipFill>
        <p:spPr>
          <a:xfrm>
            <a:off x="5233087" y="0"/>
            <a:ext cx="6958914" cy="5184456"/>
          </a:xfrm>
          <a:prstGeom prst="rect">
            <a:avLst/>
          </a:prstGeom>
          <a:noFill/>
          <a:ln>
            <a:noFill/>
          </a:ln>
        </p:spPr>
      </p:pic>
      <p:pic>
        <p:nvPicPr>
          <p:cNvPr id="296" name="Google Shape;296;p3" descr="Slika, ki vsebuje besede besedilo, pisava, logotip, grafika&#10;&#10;Opis je samodejno ustvarjen"/>
          <p:cNvPicPr preferRelativeResize="0"/>
          <p:nvPr/>
        </p:nvPicPr>
        <p:blipFill rotWithShape="1">
          <a:blip r:embed="rId5">
            <a:alphaModFix/>
          </a:blip>
          <a:srcRect/>
          <a:stretch/>
        </p:blipFill>
        <p:spPr>
          <a:xfrm>
            <a:off x="516732" y="706065"/>
            <a:ext cx="2468880" cy="7132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2c8ce88b705_0_0"/>
          <p:cNvSpPr txBox="1">
            <a:spLocks noGrp="1"/>
          </p:cNvSpPr>
          <p:nvPr>
            <p:ph type="title"/>
          </p:nvPr>
        </p:nvSpPr>
        <p:spPr>
          <a:xfrm>
            <a:off x="838203" y="3651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5000" b="1" dirty="0">
                <a:solidFill>
                  <a:srgbClr val="ED7D31"/>
                </a:solidFill>
              </a:rPr>
              <a:t>Kaj so raziskovalni podatki?</a:t>
            </a:r>
            <a:endParaRPr sz="5000" b="1" dirty="0">
              <a:solidFill>
                <a:srgbClr val="ED7D31"/>
              </a:solidFill>
            </a:endParaRPr>
          </a:p>
        </p:txBody>
      </p:sp>
      <p:sp>
        <p:nvSpPr>
          <p:cNvPr id="4" name="Naslov 1">
            <a:extLst>
              <a:ext uri="{FF2B5EF4-FFF2-40B4-BE49-F238E27FC236}">
                <a16:creationId xmlns:a16="http://schemas.microsoft.com/office/drawing/2014/main" id="{A9562970-6910-4154-A181-B1BA07AA3270}"/>
              </a:ext>
            </a:extLst>
          </p:cNvPr>
          <p:cNvSpPr txBox="1"/>
          <p:nvPr/>
        </p:nvSpPr>
        <p:spPr>
          <a:xfrm>
            <a:off x="4079629" y="1565031"/>
            <a:ext cx="7704540" cy="3934248"/>
          </a:xfrm>
          <a:prstGeom prst="rect">
            <a:avLst/>
          </a:prstGeom>
          <a:noFill/>
          <a:ln cap="flat">
            <a:noFill/>
          </a:ln>
        </p:spPr>
        <p:txBody>
          <a:bodyPr vert="horz" wrap="square" lIns="91440" tIns="45720" rIns="91440" bIns="45720" anchor="ctr" anchorCtr="0" compatLnSpc="1">
            <a:noAutofit/>
          </a:bodyPr>
          <a:lstStyle/>
          <a:p>
            <a:r>
              <a:rPr lang="sl-SI" sz="2400" dirty="0">
                <a:latin typeface="Calibri" panose="020F0502020204030204" pitchFamily="34" charset="0"/>
                <a:ea typeface="Calibri" panose="020F0502020204030204" pitchFamily="34" charset="0"/>
                <a:cs typeface="Calibri" panose="020F0502020204030204" pitchFamily="34" charset="0"/>
              </a:rPr>
              <a:t>»Raziskovalni podatki predstavljajo osnovno </a:t>
            </a:r>
            <a:r>
              <a:rPr lang="sl-SI" sz="2400" b="1" dirty="0">
                <a:latin typeface="Calibri" panose="020F0502020204030204" pitchFamily="34" charset="0"/>
                <a:ea typeface="Calibri" panose="020F0502020204030204" pitchFamily="34" charset="0"/>
                <a:cs typeface="Calibri" panose="020F0502020204030204" pitchFamily="34" charset="0"/>
              </a:rPr>
              <a:t>podlago za znanstveno raziskovanje </a:t>
            </a:r>
            <a:r>
              <a:rPr lang="sl-SI" sz="2400" dirty="0">
                <a:latin typeface="Calibri" panose="020F0502020204030204" pitchFamily="34" charset="0"/>
                <a:ea typeface="Calibri" panose="020F0502020204030204" pitchFamily="34" charset="0"/>
                <a:cs typeface="Calibri" panose="020F0502020204030204" pitchFamily="34" charset="0"/>
              </a:rPr>
              <a:t>in z analizo omogočajo izpeljavo teoretično ali uporabno naravnanih zaključkov.« </a:t>
            </a:r>
            <a:r>
              <a:rPr lang="sl-SI" dirty="0">
                <a:latin typeface="Calibri" panose="020F0502020204030204" pitchFamily="34" charset="0"/>
                <a:ea typeface="Calibri" panose="020F0502020204030204" pitchFamily="34" charset="0"/>
                <a:cs typeface="Calibri" panose="020F0502020204030204" pitchFamily="34" charset="0"/>
              </a:rPr>
              <a:t>(Štebe in dr., 2015) </a:t>
            </a:r>
            <a:endParaRPr lang="sl-SI" sz="2400" dirty="0">
              <a:latin typeface="Calibri" panose="020F0502020204030204" pitchFamily="34" charset="0"/>
              <a:ea typeface="Calibri" panose="020F0502020204030204" pitchFamily="34" charset="0"/>
              <a:cs typeface="Calibri" panose="020F0502020204030204" pitchFamily="34" charset="0"/>
            </a:endParaRPr>
          </a:p>
          <a:p>
            <a:pPr algn="r"/>
            <a:endParaRPr lang="sl-SI" sz="1100" dirty="0">
              <a:latin typeface="Calibri" panose="020F0502020204030204" pitchFamily="34" charset="0"/>
              <a:ea typeface="Calibri" panose="020F0502020204030204" pitchFamily="34" charset="0"/>
              <a:cs typeface="Calibri" panose="020F0502020204030204" pitchFamily="34" charset="0"/>
            </a:endParaRPr>
          </a:p>
          <a:p>
            <a:pPr algn="r"/>
            <a:endParaRPr lang="sl-SI" sz="1100" dirty="0">
              <a:latin typeface="Calibri" panose="020F0502020204030204" pitchFamily="34" charset="0"/>
              <a:ea typeface="Calibri" panose="020F0502020204030204" pitchFamily="34" charset="0"/>
              <a:cs typeface="Calibri" panose="020F0502020204030204" pitchFamily="34" charset="0"/>
            </a:endParaRPr>
          </a:p>
          <a:p>
            <a:pPr algn="r"/>
            <a:r>
              <a:rPr lang="sl-SI" sz="1100" dirty="0">
                <a:latin typeface="Calibri" panose="020F0502020204030204" pitchFamily="34" charset="0"/>
                <a:ea typeface="Calibri" panose="020F0502020204030204" pitchFamily="34" charset="0"/>
                <a:cs typeface="Calibri" panose="020F0502020204030204" pitchFamily="34" charset="0"/>
              </a:rPr>
              <a:t>Štebe, Janez, Bezjak, Sonja, Vipavc Brvar, Irena (2015). Priprava raziskovalnih podatkov za odprti dostop : priročnik za raziskovalce. URN:NBN:SI:DOC-06SLBVXX </a:t>
            </a:r>
            <a:r>
              <a:rPr lang="sl-SI" sz="1100" dirty="0" err="1">
                <a:latin typeface="Calibri" panose="020F0502020204030204" pitchFamily="34" charset="0"/>
                <a:ea typeface="Calibri" panose="020F0502020204030204" pitchFamily="34" charset="0"/>
                <a:cs typeface="Calibri" panose="020F0502020204030204" pitchFamily="34" charset="0"/>
              </a:rPr>
              <a:t>from</a:t>
            </a:r>
            <a:r>
              <a:rPr lang="sl-SI" sz="1100" dirty="0">
                <a:latin typeface="Calibri" panose="020F0502020204030204" pitchFamily="34" charset="0"/>
                <a:ea typeface="Calibri" panose="020F0502020204030204" pitchFamily="34" charset="0"/>
                <a:cs typeface="Calibri" panose="020F0502020204030204" pitchFamily="34" charset="0"/>
              </a:rPr>
              <a:t> http://www.dlib.si</a:t>
            </a:r>
          </a:p>
        </p:txBody>
      </p:sp>
      <p:pic>
        <p:nvPicPr>
          <p:cNvPr id="2" name="Picture 1"/>
          <p:cNvPicPr>
            <a:picLocks noChangeAspect="1"/>
          </p:cNvPicPr>
          <p:nvPr/>
        </p:nvPicPr>
        <p:blipFill>
          <a:blip r:embed="rId3"/>
          <a:stretch>
            <a:fillRect/>
          </a:stretch>
        </p:blipFill>
        <p:spPr>
          <a:xfrm>
            <a:off x="505668" y="1506828"/>
            <a:ext cx="3573961" cy="51142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2c8ce88b705_0_0"/>
          <p:cNvSpPr txBox="1">
            <a:spLocks noGrp="1"/>
          </p:cNvSpPr>
          <p:nvPr>
            <p:ph type="title"/>
          </p:nvPr>
        </p:nvSpPr>
        <p:spPr>
          <a:xfrm>
            <a:off x="838203" y="3651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l-SI" sz="5000" b="1" dirty="0">
                <a:solidFill>
                  <a:srgbClr val="ED7D31"/>
                </a:solidFill>
              </a:rPr>
              <a:t>Primeri podatkov</a:t>
            </a:r>
            <a:endParaRPr sz="5000" b="1" dirty="0">
              <a:solidFill>
                <a:srgbClr val="ED7D31"/>
              </a:solidFill>
            </a:endParaRPr>
          </a:p>
        </p:txBody>
      </p:sp>
      <p:pic>
        <p:nvPicPr>
          <p:cNvPr id="5" name="Picture 4"/>
          <p:cNvPicPr>
            <a:picLocks noChangeAspect="1"/>
          </p:cNvPicPr>
          <p:nvPr/>
        </p:nvPicPr>
        <p:blipFill>
          <a:blip r:embed="rId3"/>
          <a:stretch>
            <a:fillRect/>
          </a:stretch>
        </p:blipFill>
        <p:spPr>
          <a:xfrm>
            <a:off x="1873877" y="1582282"/>
            <a:ext cx="8214421" cy="5146929"/>
          </a:xfrm>
          <a:prstGeom prst="rect">
            <a:avLst/>
          </a:prstGeom>
        </p:spPr>
      </p:pic>
    </p:spTree>
    <p:extLst>
      <p:ext uri="{BB962C8B-B14F-4D97-AF65-F5344CB8AC3E}">
        <p14:creationId xmlns:p14="http://schemas.microsoft.com/office/powerpoint/2010/main" val="1766805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53208" y="954102"/>
            <a:ext cx="10515600" cy="817418"/>
          </a:xfrm>
        </p:spPr>
        <p:txBody>
          <a:bodyPr>
            <a:normAutofit/>
          </a:bodyPr>
          <a:lstStyle/>
          <a:p>
            <a:pPr lvl="0"/>
            <a:r>
              <a:rPr lang="sl-SI" sz="5000" b="1" dirty="0">
                <a:solidFill>
                  <a:srgbClr val="ED7D31"/>
                </a:solidFill>
                <a:latin typeface="Calibri"/>
              </a:rPr>
              <a:t>Primeri podatkov</a:t>
            </a:r>
          </a:p>
        </p:txBody>
      </p:sp>
      <p:sp>
        <p:nvSpPr>
          <p:cNvPr id="3" name="Označba mesta vsebine 2">
            <a:extLst>
              <a:ext uri="{FF2B5EF4-FFF2-40B4-BE49-F238E27FC236}">
                <a16:creationId xmlns:a16="http://schemas.microsoft.com/office/drawing/2014/main" id="{C24D56B7-D1B7-4CCA-BF5C-3AC0A84F4FE6}"/>
              </a:ext>
            </a:extLst>
          </p:cNvPr>
          <p:cNvSpPr txBox="1">
            <a:spLocks noGrp="1"/>
          </p:cNvSpPr>
          <p:nvPr>
            <p:ph idx="1"/>
          </p:nvPr>
        </p:nvSpPr>
        <p:spPr>
          <a:xfrm>
            <a:off x="911355" y="2436512"/>
            <a:ext cx="7235949" cy="2747964"/>
          </a:xfrm>
        </p:spPr>
        <p:txBody>
          <a:bodyPr>
            <a:noAutofit/>
          </a:bodyPr>
          <a:lstStyle/>
          <a:p>
            <a:r>
              <a:rPr lang="sl-SI" sz="1600" dirty="0"/>
              <a:t>Zaporedja nukleinskih kislin</a:t>
            </a:r>
          </a:p>
          <a:p>
            <a:r>
              <a:rPr lang="sl-SI" sz="1600" dirty="0"/>
              <a:t>Zaporedja aminokislin</a:t>
            </a:r>
          </a:p>
          <a:p>
            <a:r>
              <a:rPr lang="sl-SI" sz="1600" dirty="0"/>
              <a:t>Molekularna struktura</a:t>
            </a:r>
          </a:p>
          <a:p>
            <a:r>
              <a:rPr lang="sl-SI" sz="1600" dirty="0"/>
              <a:t>Rezultati visokozmogljivih tehnologij (</a:t>
            </a:r>
            <a:r>
              <a:rPr lang="sl-SI" sz="1600" dirty="0" err="1"/>
              <a:t>Omične</a:t>
            </a:r>
            <a:r>
              <a:rPr lang="sl-SI" sz="1600" dirty="0"/>
              <a:t> tehnologije)</a:t>
            </a:r>
          </a:p>
          <a:p>
            <a:r>
              <a:rPr lang="sl-SI" sz="1600" dirty="0"/>
              <a:t>(</a:t>
            </a:r>
            <a:r>
              <a:rPr lang="sl-SI" sz="1600" dirty="0" err="1"/>
              <a:t>parametrizirani</a:t>
            </a:r>
            <a:r>
              <a:rPr lang="sl-SI" sz="1600" dirty="0"/>
              <a:t>) Matematični modeli</a:t>
            </a:r>
          </a:p>
          <a:p>
            <a:r>
              <a:rPr lang="sl-SI" sz="1600" dirty="0"/>
              <a:t>Statistični in </a:t>
            </a:r>
            <a:r>
              <a:rPr lang="sl-SI" sz="1600" dirty="0" err="1"/>
              <a:t>bioinformacijski</a:t>
            </a:r>
            <a:r>
              <a:rPr lang="sl-SI" sz="1600" dirty="0"/>
              <a:t> protokoli</a:t>
            </a:r>
          </a:p>
          <a:p>
            <a:r>
              <a:rPr lang="sl-SI" sz="1600" dirty="0"/>
              <a:t>Mikroskopske slike (</a:t>
            </a:r>
            <a:r>
              <a:rPr lang="sl-SI" sz="1600" dirty="0" err="1"/>
              <a:t>konfokalni</a:t>
            </a:r>
            <a:r>
              <a:rPr lang="sl-SI" sz="1600" dirty="0"/>
              <a:t>, elektronski, …)</a:t>
            </a:r>
          </a:p>
          <a:p>
            <a:r>
              <a:rPr lang="sl-SI" sz="1600" dirty="0" err="1"/>
              <a:t>Fenotipizacijske</a:t>
            </a:r>
            <a:r>
              <a:rPr lang="sl-SI" sz="1600" dirty="0"/>
              <a:t> slike (komore, </a:t>
            </a:r>
            <a:r>
              <a:rPr lang="sl-SI" sz="1600" dirty="0" err="1"/>
              <a:t>droni</a:t>
            </a:r>
            <a:r>
              <a:rPr lang="sl-SI" sz="1600" dirty="0"/>
              <a:t>, ….)</a:t>
            </a:r>
          </a:p>
          <a:p>
            <a:r>
              <a:rPr lang="sl-SI" sz="1600" dirty="0"/>
              <a:t>Vektorji in konstrukti (Sintezna biologija)</a:t>
            </a:r>
          </a:p>
        </p:txBody>
      </p:sp>
      <p:sp>
        <p:nvSpPr>
          <p:cNvPr id="5" name="Naslov 1">
            <a:extLst>
              <a:ext uri="{FF2B5EF4-FFF2-40B4-BE49-F238E27FC236}">
                <a16:creationId xmlns:a16="http://schemas.microsoft.com/office/drawing/2014/main" id="{A9562970-6910-4154-A181-B1BA07AA3270}"/>
              </a:ext>
            </a:extLst>
          </p:cNvPr>
          <p:cNvSpPr txBox="1"/>
          <p:nvPr/>
        </p:nvSpPr>
        <p:spPr>
          <a:xfrm>
            <a:off x="838203" y="1861563"/>
            <a:ext cx="8561829" cy="484906"/>
          </a:xfrm>
          <a:prstGeom prst="rect">
            <a:avLst/>
          </a:prstGeom>
          <a:noFill/>
          <a:ln cap="flat">
            <a:noFill/>
          </a:ln>
        </p:spPr>
        <p:txBody>
          <a:bodyPr vert="horz" wrap="square" lIns="91440" tIns="45720" rIns="91440" bIns="45720" anchor="ctr" anchorCtr="0" compatLnSpc="1">
            <a:noAutofit/>
          </a:bodyPr>
          <a:lstStyle/>
          <a:p>
            <a:pPr lvl="0">
              <a:lnSpc>
                <a:spcPct val="90000"/>
              </a:lnSpc>
              <a:buClrTx/>
              <a:defRPr sz="1800" b="0" i="0" u="none" strike="noStrike" kern="0" cap="none" spc="0" baseline="0">
                <a:solidFill>
                  <a:srgbClr val="000000"/>
                </a:solidFill>
                <a:uFillTx/>
              </a:defRPr>
            </a:pPr>
            <a:r>
              <a:rPr lang="sl-SI" sz="2800" kern="1200" dirty="0">
                <a:latin typeface="Calibri"/>
                <a:ea typeface="+mn-ea"/>
                <a:cs typeface="+mn-cs"/>
              </a:rPr>
              <a:t>Naravoslovje: vede o življenju</a:t>
            </a:r>
          </a:p>
        </p:txBody>
      </p:sp>
    </p:spTree>
    <p:extLst>
      <p:ext uri="{BB962C8B-B14F-4D97-AF65-F5344CB8AC3E}">
        <p14:creationId xmlns:p14="http://schemas.microsoft.com/office/powerpoint/2010/main" val="3706599250"/>
      </p:ext>
    </p:extLst>
  </p:cSld>
  <p:clrMapOvr>
    <a:masterClrMapping/>
  </p:clrMapOvr>
</p:sld>
</file>

<file path=ppt/theme/theme1.xml><?xml version="1.0" encoding="utf-8"?>
<a:theme xmlns:a="http://schemas.openxmlformats.org/drawingml/2006/main" name="Officeova tema">
  <a:themeElements>
    <a:clrScheme name="Pisar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TotalTime>
  <Words>4235</Words>
  <Application>Microsoft Office PowerPoint</Application>
  <PresentationFormat>Širokozaslonsko</PresentationFormat>
  <Paragraphs>308</Paragraphs>
  <Slides>60</Slides>
  <Notes>60</Notes>
  <HiddenSlides>0</HiddenSlides>
  <MMClips>0</MMClips>
  <ScaleCrop>false</ScaleCrop>
  <HeadingPairs>
    <vt:vector size="6" baseType="variant">
      <vt:variant>
        <vt:lpstr>Uporabljene pisave</vt:lpstr>
      </vt:variant>
      <vt:variant>
        <vt:i4>8</vt:i4>
      </vt:variant>
      <vt:variant>
        <vt:lpstr>Tema</vt:lpstr>
      </vt:variant>
      <vt:variant>
        <vt:i4>2</vt:i4>
      </vt:variant>
      <vt:variant>
        <vt:lpstr>Naslovi diapozitivov</vt:lpstr>
      </vt:variant>
      <vt:variant>
        <vt:i4>60</vt:i4>
      </vt:variant>
    </vt:vector>
  </HeadingPairs>
  <TitlesOfParts>
    <vt:vector size="70" baseType="lpstr">
      <vt:lpstr>Roboto</vt:lpstr>
      <vt:lpstr>Brill</vt:lpstr>
      <vt:lpstr>Brill-Italic</vt:lpstr>
      <vt:lpstr>Arial</vt:lpstr>
      <vt:lpstr>Calibri</vt:lpstr>
      <vt:lpstr>Calibri Light</vt:lpstr>
      <vt:lpstr>Brill-Roman</vt:lpstr>
      <vt:lpstr>Aptos</vt:lpstr>
      <vt:lpstr>Officeova tema</vt:lpstr>
      <vt:lpstr>1_Officeova tema</vt:lpstr>
      <vt:lpstr>PowerPointova predstavitev</vt:lpstr>
      <vt:lpstr>ADP - Arhiv družboslovnih podatkov</vt:lpstr>
      <vt:lpstr>PowerPointova predstavitev</vt:lpstr>
      <vt:lpstr>PowerPointova predstavitev</vt:lpstr>
      <vt:lpstr>Kaj je podatkovna objava</vt:lpstr>
      <vt:lpstr>Kazalo</vt:lpstr>
      <vt:lpstr>Kaj so raziskovalni podatki?</vt:lpstr>
      <vt:lpstr>Primeri podatkov</vt:lpstr>
      <vt:lpstr>Primeri podatkov</vt:lpstr>
      <vt:lpstr>Zahteve po deljenju in dostopu</vt:lpstr>
      <vt:lpstr>Zahteve po deljenju in dostopu</vt:lpstr>
      <vt:lpstr>Zahteve po deljenju in dostopu</vt:lpstr>
      <vt:lpstr>Zahteve po deljenju in dostopu</vt:lpstr>
      <vt:lpstr>PowerPointova predstavitev</vt:lpstr>
      <vt:lpstr>Kritično za objavo podatkov</vt:lpstr>
      <vt:lpstr>Opisovanje podatkov</vt:lpstr>
      <vt:lpstr>Kaj je podatkovna objava</vt:lpstr>
      <vt:lpstr>Kaj je podatkovna objava</vt:lpstr>
      <vt:lpstr>PowerPointova predstavitev</vt:lpstr>
      <vt:lpstr>Repozitorij za objavo raziskovalnih podatkov</vt:lpstr>
      <vt:lpstr>Področni podatkovni repozitorij</vt:lpstr>
      <vt:lpstr>Institucionalni repozitorij</vt:lpstr>
      <vt:lpstr>Splošni repozitorij </vt:lpstr>
      <vt:lpstr>PowerPointova predstavitev</vt:lpstr>
      <vt:lpstr>PowerPointova predstavitev</vt:lpstr>
      <vt:lpstr>Primer podatkovne objave v ADP</vt:lpstr>
      <vt:lpstr>Postopek predaje gradiva v ADP</vt:lpstr>
      <vt:lpstr>Vrste gradiv za ADP</vt:lpstr>
      <vt:lpstr>Različni režimi dostopa do podatkov v ADP  </vt:lpstr>
      <vt:lpstr>Izjava o izročitvi gradiva v ADP</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repozitorij - &gt; katalog</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Naravoslovje: vede o življenju</vt:lpstr>
      <vt:lpstr>Gene Expression Omnibus (GEO)</vt:lpstr>
      <vt:lpstr>FAIRDOMHub</vt:lpstr>
      <vt:lpstr>GitHub + ZENODO</vt:lpstr>
      <vt:lpstr>PowerPointova predstavitev</vt:lpstr>
      <vt:lpstr>Priznanje avtorstva in citiranje</vt:lpstr>
      <vt:lpstr>Podatkovna revija</vt:lpstr>
      <vt:lpstr>Podatkovni članek </vt:lpstr>
      <vt:lpstr>Podatkovna revija</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Tomas Bercic</dc:creator>
  <cp:lastModifiedBy>Kozlica, Kenan</cp:lastModifiedBy>
  <cp:revision>44</cp:revision>
  <cp:lastPrinted>2024-04-04T08:01:39Z</cp:lastPrinted>
  <dcterms:created xsi:type="dcterms:W3CDTF">2023-09-11T08:00:44Z</dcterms:created>
  <dcterms:modified xsi:type="dcterms:W3CDTF">2025-04-22T11:00:57Z</dcterms:modified>
</cp:coreProperties>
</file>