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715000" type="screen16x1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lay"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Tp/O87w7PGkjJm21bgKmDGQ7L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594" y="11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l-S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itizenscience.s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Pozdravljeni,</a:t>
            </a:r>
            <a:endParaRPr/>
          </a:p>
          <a:p>
            <a:pPr marL="0" lvl="0" indent="0" algn="l" rtl="0">
              <a:lnSpc>
                <a:spcPct val="100000"/>
              </a:lnSpc>
              <a:spcBef>
                <a:spcPts val="0"/>
              </a:spcBef>
              <a:spcAft>
                <a:spcPts val="0"/>
              </a:spcAft>
              <a:buSzPts val="1400"/>
              <a:buNone/>
            </a:pPr>
            <a:r>
              <a:rPr lang="sl-SI"/>
              <a:t>danes bi vam rad predstavil našo Mrežo občanske znanosti v Sloveniji, kako smo začeli, kaj delamo, kako delamo in kaj načrtujemo. </a:t>
            </a:r>
            <a:endParaRPr/>
          </a:p>
        </p:txBody>
      </p:sp>
      <p:sp>
        <p:nvSpPr>
          <p:cNvPr id="86" name="Google Shape;86;p1: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delovanje je povsem </a:t>
            </a:r>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a414201d7_0_5: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1a414201d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1a414201d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a414201d7_0_39: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1a414201d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Visokošolske knjižnice povezujejo raziskovalno sfero in so jim blizu, </a:t>
            </a:r>
            <a:br>
              <a:rPr lang="sl-SI"/>
            </a:br>
            <a:r>
              <a:rPr lang="sl-SI"/>
              <a:t>Splošne knjižnice pa so povsod po državi, imajo odlično mrežo, tudi na podeželju. Tako so zelo primerno mesto za iskanje sodelavcev, občanskih raziskovalcev, ki si želijo sodelovati v znanstvenih raziskavah.</a:t>
            </a:r>
            <a:br>
              <a:rPr lang="sl-SI"/>
            </a:br>
            <a:r>
              <a:rPr lang="sl-SI"/>
              <a:t>Hkrati poznajo lokalno okolje, ki že raziskuje in lahko pomaga najti povezave z raziskovalnimi ustanovami, kot so instituti, laboratoriji in fakultete, ki lahko pomagajo pri dviganju kvalitete lokalnih raziskav</a:t>
            </a:r>
            <a:endParaRPr/>
          </a:p>
        </p:txBody>
      </p:sp>
      <p:sp>
        <p:nvSpPr>
          <p:cNvPr id="221" name="Google Shape;221;g31a414201d7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1a414201d7_0_17: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1a414201d7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potrebujemo še več </a:t>
            </a:r>
            <a:endParaRPr/>
          </a:p>
        </p:txBody>
      </p:sp>
      <p:sp>
        <p:nvSpPr>
          <p:cNvPr id="233" name="Google Shape;233;g31a414201d7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0f522e18f2_0_17: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0f522e18f2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30f522e18f2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0f522e18f2_1_44: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0f522e18f2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0f522e18f2_1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0f522e18f2_1_17: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30f522e18f2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0f522e18f2_1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0f522e18f2_0_30: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30f522e18f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30f522e18f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l-SI" sz="1450">
                <a:highlight>
                  <a:srgbClr val="FFFFFF"/>
                </a:highlight>
                <a:latin typeface="Open Sans"/>
                <a:ea typeface="Open Sans"/>
                <a:cs typeface="Open Sans"/>
                <a:sym typeface="Open Sans"/>
              </a:rPr>
              <a:t>Le-ti so lahko šolajoči se dijaki in študenti, člani različnih društev, predstavniki posameznih družbenih skupin (npr. predstavniki skupine tretjega življenjskega obdobja ali predstavniki iz lokalne skupnosti, kjer se raziskave odvijajo), ljubiteljski raziskovalci in pa vsi ostali predstavniki zainteresirane javnosti, ki niso profesionalni raziskovalci. Občanski raziskovalci lahko delujejo v različnih fazah raziskave, kot npr. pri načrtovanju raziskave in pri formulaciji raziskovalnega problema, pri zbiranju in ustvarjanju raziskovalnih podatkov (pri tej aktivnosti občanski raziskovalci najpogosteje sodelujejo), pri analizi podatkov ter pri interpretaciji rezultatov.</a:t>
            </a:r>
            <a:endParaRPr sz="1450">
              <a:highlight>
                <a:srgbClr val="FFFFFF"/>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l-SI" sz="1750">
                <a:highlight>
                  <a:srgbClr val="FFFFFF"/>
                </a:highlight>
                <a:latin typeface="Open Sans"/>
                <a:ea typeface="Open Sans"/>
                <a:cs typeface="Open Sans"/>
                <a:sym typeface="Open Sans"/>
              </a:rPr>
              <a:t>Da projekte občanske znanosti lahko štejemo kot raziskovalne projekte, moramo pri izvajanju le-teh spoštovati temeljna načela znanstvenoraziskovalnega dela, kot so npr. poštenost, objektivnost, integriteta, previdnost, dojemljivost za vrstniške kritike in presoje, spoštovanje intelektualne lastnine, zaupnost in druge.</a:t>
            </a:r>
            <a:endParaRPr sz="1750">
              <a:highlight>
                <a:srgbClr val="FFFFFF"/>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sl-SI" sz="1750">
                <a:highlight>
                  <a:srgbClr val="FFFFFF"/>
                </a:highlight>
                <a:latin typeface="Open Sans"/>
                <a:ea typeface="Open Sans"/>
                <a:cs typeface="Open Sans"/>
                <a:sym typeface="Open Sans"/>
              </a:rPr>
              <a:t>Enotne definicije za občansko znanost še ne poznamo. V devetdesetih je britanski sociolog Alan Irwin definiral občansko znanost kot, razvijajoč se koncept nujnega odpiranja znanosti in znanstvenih politik širši skupnosti. Odnos med znanostjo in širšo skupnostjo je opredelil z dveh vidikov: 1. Znanost mora biti odzivna na potrebe in probleme širše skupnosti in 2. Tudi neprofesionalni raziskovalci lahko ustvarjajo nova znanstvena dognanja. V enakem obdobju je ameriški biolog in ornitolog Rick Bonney opredelil vlogo občanskih raziskovalcev, ki kot npr.  amaterski opazovalci ptic, prostovoljno prispevajo raziskovalne podatke. Ta opis občanske znanosti vsebuje torej bolj omejeno vlogo občanskih raziskovalcev kot Irwinovo pojmovanje izraza.</a:t>
            </a:r>
            <a:endParaRPr sz="1750">
              <a:highlight>
                <a:srgbClr val="FFFFFF"/>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750">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1750">
              <a:highlight>
                <a:srgbClr val="FFFFFF"/>
              </a:highlight>
              <a:latin typeface="Open Sans"/>
              <a:ea typeface="Open Sans"/>
              <a:cs typeface="Open Sans"/>
              <a:sym typeface="Open Sans"/>
            </a:endParaRPr>
          </a:p>
        </p:txBody>
      </p:sp>
      <p:sp>
        <p:nvSpPr>
          <p:cNvPr id="94" name="Google Shape;94;p4: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d62dcd3b7d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že evropska unija in tudi Slovenija je v svoje znanstvene politike dala velik pomen odprti, povezovalni znanosti. Izraz družbeno angažirana znanost pomeni vključevanje javnosti v vse faze raziskovanja, tako od načrtovanja do objav. Včasih je bilo pomembno vključevanje občanske znanosti v projekte, da so ob prijavi raziskovalci dobili več točk, v zadnjem času pa je občanska znanost smatrana kot del raziskovanja in je tako postala osnova znanstvenega raziskovanja.</a:t>
            </a:r>
            <a:br>
              <a:rPr lang="sl-SI"/>
            </a:br>
            <a:r>
              <a:rPr lang="sl-SI">
                <a:latin typeface="Arial"/>
                <a:ea typeface="Arial"/>
                <a:cs typeface="Arial"/>
                <a:sym typeface="Arial"/>
              </a:rPr>
              <a:t>. Občanska znanost (ang. Citizen Science) je sicer že dalj časa znan način vključevanja javnosti v raziskovalno delo, vendar pa je njen pomen močno narasel hkrati s vsesplošnim odpiranjem znanosti. V okviru Odprte znanosti je občanska znanost pomemben koncept, ki prispeva k boljšemu razumevanju znanosti v širši javnosti. V tujini so ta koncept začeli močneje razvijati že pred časom</a:t>
            </a:r>
            <a:endParaRPr/>
          </a:p>
        </p:txBody>
      </p:sp>
      <p:sp>
        <p:nvSpPr>
          <p:cNvPr id="105" name="Google Shape;105;g2d62dcd3b7d_1_2: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Tudi v Sloveniji uveljavljamo evropsko politiko in večamo sredstva za znanost, tako da se le-ta odpira.</a:t>
            </a:r>
            <a:r>
              <a:rPr lang="sl-SI">
                <a:latin typeface="Arial"/>
                <a:ea typeface="Arial"/>
                <a:cs typeface="Arial"/>
                <a:sym typeface="Arial"/>
              </a:rPr>
              <a:t> v Sloveniji do sedaj ni bilo neke skupne platforme, kjer bi potencialni sodelujoči lahko dobili informacije o obstoječih projektih, pa tudi o tem, kako tak projekt začeti</a:t>
            </a:r>
            <a:endParaRPr/>
          </a:p>
        </p:txBody>
      </p:sp>
      <p:sp>
        <p:nvSpPr>
          <p:cNvPr id="116" name="Google Shape;116;p5: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latin typeface="Arial"/>
                <a:ea typeface="Arial"/>
                <a:cs typeface="Arial"/>
                <a:sym typeface="Arial"/>
              </a:rPr>
              <a:t>Zato smo se v CTK odločili, da pripravimo</a:t>
            </a:r>
            <a:r>
              <a:rPr lang="sl-SI">
                <a:uFill>
                  <a:noFill/>
                </a:uFill>
                <a:latin typeface="Arial"/>
                <a:ea typeface="Arial"/>
                <a:cs typeface="Arial"/>
                <a:sym typeface="Arial"/>
                <a:hlinkClick r:id="rId3"/>
              </a:rPr>
              <a:t> </a:t>
            </a:r>
            <a:r>
              <a:rPr lang="sl-SI" u="sng">
                <a:solidFill>
                  <a:schemeClr val="hlink"/>
                </a:solidFill>
                <a:latin typeface="Arial"/>
                <a:ea typeface="Arial"/>
                <a:cs typeface="Arial"/>
                <a:sym typeface="Arial"/>
                <a:hlinkClick r:id="rId3"/>
              </a:rPr>
              <a:t>spletno platformo</a:t>
            </a:r>
            <a:r>
              <a:rPr lang="sl-SI">
                <a:latin typeface="Arial"/>
                <a:ea typeface="Arial"/>
                <a:cs typeface="Arial"/>
                <a:sym typeface="Arial"/>
              </a:rPr>
              <a:t>, ki zainteresiranim nudi informacije o projektih občanske znanosti, pa tudi o drugih vidikih občanske znanosti. Pri iskanju obstoječih projektov, se je pokazalo, da obstaja v Sloveniji kar precej takih projektov, ki pa so v marsikaterem primeru skriti na spletnih straneh fakultet, inštitutov, strokovnih društev in združenj. </a:t>
            </a:r>
            <a:endParaRPr/>
          </a:p>
        </p:txBody>
      </p:sp>
      <p:sp>
        <p:nvSpPr>
          <p:cNvPr id="126" name="Google Shape;126;p7: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sodelovanje v vseh fazah raziskovanja, tudi pri predlogih za začetek novih projektov, pri prilagajanju in usmerjanju raziskav, pri zbiranju podatkov ter pri objavi (vsak je vesel priznanja, ko je napisan kot avtor raziskave, včasih tudi več 100 avtorjev</a:t>
            </a:r>
            <a:endParaRPr/>
          </a:p>
        </p:txBody>
      </p:sp>
      <p:sp>
        <p:nvSpPr>
          <p:cNvPr id="138" name="Google Shape;1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f522e18f2_1_34: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0f522e18f2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a:t>Katalog posebej</a:t>
            </a:r>
            <a:endParaRPr/>
          </a:p>
        </p:txBody>
      </p:sp>
      <p:sp>
        <p:nvSpPr>
          <p:cNvPr id="162" name="Google Shape;162;g30f522e18f2_1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16"/>
          <p:cNvSpPr txBox="1">
            <a:spLocks noGrp="1"/>
          </p:cNvSpPr>
          <p:nvPr>
            <p:ph type="body" idx="1"/>
          </p:nvPr>
        </p:nvSpPr>
        <p:spPr>
          <a:xfrm>
            <a:off x="628650" y="1521354"/>
            <a:ext cx="7886700" cy="36261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16"/>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6"/>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16"/>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25"/>
          <p:cNvSpPr txBox="1">
            <a:spLocks noGrp="1"/>
          </p:cNvSpPr>
          <p:nvPr>
            <p:ph type="body" idx="1"/>
          </p:nvPr>
        </p:nvSpPr>
        <p:spPr>
          <a:xfrm rot="5400000">
            <a:off x="2758950" y="-608946"/>
            <a:ext cx="3626100" cy="78867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25"/>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25"/>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25"/>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5107950" y="1740071"/>
            <a:ext cx="4843200" cy="1971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26"/>
          <p:cNvSpPr txBox="1">
            <a:spLocks noGrp="1"/>
          </p:cNvSpPr>
          <p:nvPr>
            <p:ph type="body" idx="1"/>
          </p:nvPr>
        </p:nvSpPr>
        <p:spPr>
          <a:xfrm rot="5400000">
            <a:off x="1107375" y="-174529"/>
            <a:ext cx="4843200" cy="58008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26"/>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6"/>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26"/>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143000" y="935303"/>
            <a:ext cx="6858000" cy="1989600"/>
          </a:xfrm>
          <a:prstGeom prst="rect">
            <a:avLst/>
          </a:prstGeom>
          <a:noFill/>
          <a:ln>
            <a:noFill/>
          </a:ln>
        </p:spPr>
        <p:txBody>
          <a:bodyPr spcFirstLastPara="1" wrap="square" lIns="71100" tIns="35550" rIns="71100" bIns="35550" anchor="b" anchorCtr="0">
            <a:normAutofit/>
          </a:bodyPr>
          <a:lstStyle>
            <a:lvl1pPr lvl="0" algn="ctr">
              <a:lnSpc>
                <a:spcPct val="90000"/>
              </a:lnSpc>
              <a:spcBef>
                <a:spcPts val="0"/>
              </a:spcBef>
              <a:spcAft>
                <a:spcPts val="0"/>
              </a:spcAft>
              <a:buClr>
                <a:schemeClr val="dk1"/>
              </a:buClr>
              <a:buSzPts val="4700"/>
              <a:buFont typeface="Play"/>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17"/>
          <p:cNvSpPr txBox="1">
            <a:spLocks noGrp="1"/>
          </p:cNvSpPr>
          <p:nvPr>
            <p:ph type="subTitle" idx="1"/>
          </p:nvPr>
        </p:nvSpPr>
        <p:spPr>
          <a:xfrm>
            <a:off x="1143000" y="3001698"/>
            <a:ext cx="6858000" cy="1379700"/>
          </a:xfrm>
          <a:prstGeom prst="rect">
            <a:avLst/>
          </a:prstGeom>
          <a:noFill/>
          <a:ln>
            <a:noFill/>
          </a:ln>
        </p:spPr>
        <p:txBody>
          <a:bodyPr spcFirstLastPara="1" wrap="square" lIns="71100" tIns="35550" rIns="71100" bIns="35550" anchor="t" anchorCtr="0">
            <a:normAutofit/>
          </a:bodyPr>
          <a:lstStyle>
            <a:lvl1pPr lvl="0" algn="ctr">
              <a:lnSpc>
                <a:spcPct val="90000"/>
              </a:lnSpc>
              <a:spcBef>
                <a:spcPts val="8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 name="Google Shape;24;p17"/>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7"/>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17"/>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23888" y="1424782"/>
            <a:ext cx="7886700" cy="23772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4700"/>
              <a:buFont typeface="Play"/>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18"/>
          <p:cNvSpPr txBox="1">
            <a:spLocks noGrp="1"/>
          </p:cNvSpPr>
          <p:nvPr>
            <p:ph type="body" idx="1"/>
          </p:nvPr>
        </p:nvSpPr>
        <p:spPr>
          <a:xfrm>
            <a:off x="623888" y="3824553"/>
            <a:ext cx="7886700" cy="12501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rgbClr val="757575"/>
              </a:buClr>
              <a:buSzPts val="1900"/>
              <a:buNone/>
              <a:defRPr sz="1900">
                <a:solidFill>
                  <a:srgbClr val="757575"/>
                </a:solidFill>
              </a:defRPr>
            </a:lvl1pPr>
            <a:lvl2pPr marL="914400" lvl="1" indent="-228600" algn="l">
              <a:lnSpc>
                <a:spcPct val="90000"/>
              </a:lnSpc>
              <a:spcBef>
                <a:spcPts val="400"/>
              </a:spcBef>
              <a:spcAft>
                <a:spcPts val="0"/>
              </a:spcAft>
              <a:buClr>
                <a:srgbClr val="757575"/>
              </a:buClr>
              <a:buSzPts val="1600"/>
              <a:buNone/>
              <a:defRPr sz="16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30" name="Google Shape;30;p18"/>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18"/>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8"/>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19"/>
          <p:cNvSpPr txBox="1">
            <a:spLocks noGrp="1"/>
          </p:cNvSpPr>
          <p:nvPr>
            <p:ph type="body" idx="1"/>
          </p:nvPr>
        </p:nvSpPr>
        <p:spPr>
          <a:xfrm>
            <a:off x="628650" y="1521354"/>
            <a:ext cx="3886200" cy="36261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19"/>
          <p:cNvSpPr txBox="1">
            <a:spLocks noGrp="1"/>
          </p:cNvSpPr>
          <p:nvPr>
            <p:ph type="body" idx="2"/>
          </p:nvPr>
        </p:nvSpPr>
        <p:spPr>
          <a:xfrm>
            <a:off x="4629150" y="1521354"/>
            <a:ext cx="3886200" cy="36261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19"/>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19"/>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19"/>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9841" y="304271"/>
            <a:ext cx="7886700" cy="1104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20"/>
          <p:cNvSpPr txBox="1">
            <a:spLocks noGrp="1"/>
          </p:cNvSpPr>
          <p:nvPr>
            <p:ph type="body" idx="1"/>
          </p:nvPr>
        </p:nvSpPr>
        <p:spPr>
          <a:xfrm>
            <a:off x="629841" y="1400969"/>
            <a:ext cx="3868200"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 name="Google Shape;43;p20"/>
          <p:cNvSpPr txBox="1">
            <a:spLocks noGrp="1"/>
          </p:cNvSpPr>
          <p:nvPr>
            <p:ph type="body" idx="2"/>
          </p:nvPr>
        </p:nvSpPr>
        <p:spPr>
          <a:xfrm>
            <a:off x="629841" y="2087563"/>
            <a:ext cx="3868200"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 name="Google Shape;44;p20"/>
          <p:cNvSpPr txBox="1">
            <a:spLocks noGrp="1"/>
          </p:cNvSpPr>
          <p:nvPr>
            <p:ph type="body" idx="3"/>
          </p:nvPr>
        </p:nvSpPr>
        <p:spPr>
          <a:xfrm>
            <a:off x="4629150" y="1400969"/>
            <a:ext cx="3887400" cy="6867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20"/>
          <p:cNvSpPr txBox="1">
            <a:spLocks noGrp="1"/>
          </p:cNvSpPr>
          <p:nvPr>
            <p:ph type="body" idx="4"/>
          </p:nvPr>
        </p:nvSpPr>
        <p:spPr>
          <a:xfrm>
            <a:off x="4629150" y="2087563"/>
            <a:ext cx="3887400" cy="30705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20"/>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0"/>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20"/>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1"/>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1"/>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1"/>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2"/>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29841" y="381000"/>
            <a:ext cx="2949300" cy="13335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Play"/>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23"/>
          <p:cNvSpPr txBox="1">
            <a:spLocks noGrp="1"/>
          </p:cNvSpPr>
          <p:nvPr>
            <p:ph type="body" idx="1"/>
          </p:nvPr>
        </p:nvSpPr>
        <p:spPr>
          <a:xfrm>
            <a:off x="3887391" y="822854"/>
            <a:ext cx="4629300" cy="4061400"/>
          </a:xfrm>
          <a:prstGeom prst="rect">
            <a:avLst/>
          </a:prstGeom>
          <a:noFill/>
          <a:ln>
            <a:noFill/>
          </a:ln>
        </p:spPr>
        <p:txBody>
          <a:bodyPr spcFirstLastPara="1" wrap="square" lIns="71100" tIns="35550" rIns="71100" bIns="35550" anchor="t" anchorCtr="0">
            <a:normAutofit/>
          </a:bodyPr>
          <a:lstStyle>
            <a:lvl1pPr marL="457200" lvl="0" indent="-387350" algn="l">
              <a:lnSpc>
                <a:spcPct val="90000"/>
              </a:lnSpc>
              <a:spcBef>
                <a:spcPts val="8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61" name="Google Shape;61;p23"/>
          <p:cNvSpPr txBox="1">
            <a:spLocks noGrp="1"/>
          </p:cNvSpPr>
          <p:nvPr>
            <p:ph type="body" idx="2"/>
          </p:nvPr>
        </p:nvSpPr>
        <p:spPr>
          <a:xfrm>
            <a:off x="629841" y="1714500"/>
            <a:ext cx="2949300" cy="31764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23"/>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23"/>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629841" y="381000"/>
            <a:ext cx="2949300" cy="13335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Play"/>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24"/>
          <p:cNvSpPr>
            <a:spLocks noGrp="1"/>
          </p:cNvSpPr>
          <p:nvPr>
            <p:ph type="pic" idx="2"/>
          </p:nvPr>
        </p:nvSpPr>
        <p:spPr>
          <a:xfrm>
            <a:off x="3887391" y="822854"/>
            <a:ext cx="4629300" cy="4061400"/>
          </a:xfrm>
          <a:prstGeom prst="rect">
            <a:avLst/>
          </a:prstGeom>
          <a:noFill/>
          <a:ln>
            <a:noFill/>
          </a:ln>
        </p:spPr>
      </p:sp>
      <p:sp>
        <p:nvSpPr>
          <p:cNvPr id="68" name="Google Shape;68;p24"/>
          <p:cNvSpPr txBox="1">
            <a:spLocks noGrp="1"/>
          </p:cNvSpPr>
          <p:nvPr>
            <p:ph type="body" idx="1"/>
          </p:nvPr>
        </p:nvSpPr>
        <p:spPr>
          <a:xfrm>
            <a:off x="629841" y="1714500"/>
            <a:ext cx="2949300" cy="31764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9" name="Google Shape;69;p24"/>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24"/>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lvl1pPr marR="0" lvl="0" algn="l" rtl="0">
              <a:lnSpc>
                <a:spcPct val="90000"/>
              </a:lnSpc>
              <a:spcBef>
                <a:spcPts val="0"/>
              </a:spcBef>
              <a:spcAft>
                <a:spcPts val="0"/>
              </a:spcAft>
              <a:buClr>
                <a:schemeClr val="dk1"/>
              </a:buClr>
              <a:buSzPts val="3400"/>
              <a:buFont typeface="Play"/>
              <a:buNone/>
              <a:defRPr sz="3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628650" y="1521354"/>
            <a:ext cx="7886700" cy="3626100"/>
          </a:xfrm>
          <a:prstGeom prst="rect">
            <a:avLst/>
          </a:prstGeom>
          <a:noFill/>
          <a:ln>
            <a:noFill/>
          </a:ln>
        </p:spPr>
        <p:txBody>
          <a:bodyPr spcFirstLastPara="1" wrap="square" lIns="71100" tIns="35550" rIns="71100" bIns="35550" anchor="t" anchorCtr="0">
            <a:normAutofit/>
          </a:bodyPr>
          <a:lstStyle>
            <a:lvl1pPr marL="457200" marR="0" lvl="0" indent="-368300" algn="l" rtl="0">
              <a:lnSpc>
                <a:spcPct val="90000"/>
              </a:lnSpc>
              <a:spcBef>
                <a:spcPts val="8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citizenscience.si/aktivnosti/katalog-projektov/" TargetMode="External"/><Relationship Id="rId7" Type="http://schemas.openxmlformats.org/officeDocument/2006/relationships/hyperlink" Target="https://citizenscience.si/mreza/delovne-skupin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citizenscience.si/mreza/katalog-infrastruktur/" TargetMode="External"/><Relationship Id="rId5" Type="http://schemas.openxmlformats.org/officeDocument/2006/relationships/hyperlink" Target="https://citizenscience.si/aktivnosti/usposabljanja/" TargetMode="External"/><Relationship Id="rId4" Type="http://schemas.openxmlformats.org/officeDocument/2006/relationships/hyperlink" Target="https://citizenscience.si/aktivnosti/dogodki-predavanja/" TargetMode="External"/><Relationship Id="rId9"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citizenscience.si"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itizenscience.si/" TargetMode="External"/><Relationship Id="rId5" Type="http://schemas.openxmlformats.org/officeDocument/2006/relationships/image" Target="../media/image3.jpg"/><Relationship Id="rId4" Type="http://schemas.openxmlformats.org/officeDocument/2006/relationships/hyperlink" Target="https://citizenscience.si/mreza/nacionalni-dogodek-2024/nacionalni-dogodek-20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citizenscience.si"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hyperlink" Target="https://citizenscience.si/aktivnosti/katalog-projekt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eu-citizen.sc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 descr="A blue background with white dots&#10;&#10;Description automatically generated"/>
          <p:cNvPicPr preferRelativeResize="0">
            <a:picLocks noGrp="1"/>
          </p:cNvPicPr>
          <p:nvPr>
            <p:ph type="body" idx="1"/>
          </p:nvPr>
        </p:nvPicPr>
        <p:blipFill rotWithShape="1">
          <a:blip r:embed="rId3">
            <a:alphaModFix/>
          </a:blip>
          <a:srcRect t="54" r="-2" b="-2"/>
          <a:stretch/>
        </p:blipFill>
        <p:spPr>
          <a:xfrm>
            <a:off x="0" y="8"/>
            <a:ext cx="9148800" cy="5715000"/>
          </a:xfrm>
          <a:prstGeom prst="rect">
            <a:avLst/>
          </a:prstGeom>
          <a:noFill/>
          <a:ln>
            <a:noFill/>
          </a:ln>
        </p:spPr>
      </p:pic>
      <p:sp>
        <p:nvSpPr>
          <p:cNvPr id="89" name="Google Shape;89;p1"/>
          <p:cNvSpPr txBox="1"/>
          <p:nvPr/>
        </p:nvSpPr>
        <p:spPr>
          <a:xfrm>
            <a:off x="850013" y="767813"/>
            <a:ext cx="7843200" cy="31041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sl-SI" sz="3500" baseline="30000">
                <a:solidFill>
                  <a:schemeClr val="lt1"/>
                </a:solidFill>
                <a:latin typeface="Open Sans"/>
                <a:ea typeface="Open Sans"/>
                <a:cs typeface="Open Sans"/>
                <a:sym typeface="Open Sans"/>
              </a:rPr>
              <a:t>Novosti v knjižničarstvu</a:t>
            </a:r>
            <a:endParaRPr sz="1600" b="0" i="0" u="none" strike="noStrike" cap="none" baseline="30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200"/>
              <a:buFont typeface="Arial"/>
              <a:buNone/>
            </a:pPr>
            <a:endParaRPr sz="6200" b="0" i="0" u="none" strike="noStrike" cap="none" baseline="30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6200"/>
              <a:buFont typeface="Arial"/>
              <a:buNone/>
            </a:pPr>
            <a:r>
              <a:rPr lang="sl-SI" sz="6200" b="1" baseline="30000">
                <a:solidFill>
                  <a:schemeClr val="lt1"/>
                </a:solidFill>
                <a:latin typeface="Open Sans"/>
                <a:ea typeface="Open Sans"/>
                <a:cs typeface="Open Sans"/>
                <a:sym typeface="Open Sans"/>
              </a:rPr>
              <a:t>Mreža občanske znanosti</a:t>
            </a:r>
            <a:endParaRPr sz="6200" b="1" i="0" u="none" strike="noStrike" cap="none" baseline="30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baseline="30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900"/>
              <a:buFont typeface="Arial"/>
              <a:buNone/>
            </a:pPr>
            <a:r>
              <a:rPr lang="sl-SI" sz="1900" b="0" i="0" u="none" strike="noStrike" cap="none">
                <a:solidFill>
                  <a:schemeClr val="lt1"/>
                </a:solidFill>
                <a:latin typeface="Open Sans"/>
                <a:ea typeface="Open Sans"/>
                <a:cs typeface="Open Sans"/>
                <a:sym typeface="Open Sans"/>
              </a:rPr>
              <a:t>Mitja V. Iskrić</a:t>
            </a:r>
            <a:endParaRPr sz="1900" b="0" i="0" u="none" strike="noStrike" cap="none" baseline="30000">
              <a:solidFill>
                <a:schemeClr val="lt1"/>
              </a:solidFill>
              <a:latin typeface="Open Sans"/>
              <a:ea typeface="Open Sans"/>
              <a:cs typeface="Open Sans"/>
              <a:sym typeface="Open Sans"/>
            </a:endParaRPr>
          </a:p>
        </p:txBody>
      </p:sp>
      <p:sp>
        <p:nvSpPr>
          <p:cNvPr id="90" name="Google Shape;90;p1"/>
          <p:cNvSpPr txBox="1"/>
          <p:nvPr/>
        </p:nvSpPr>
        <p:spPr>
          <a:xfrm>
            <a:off x="850006" y="4148068"/>
            <a:ext cx="4153500" cy="3336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sl-SI" sz="1700" baseline="30000">
                <a:solidFill>
                  <a:schemeClr val="lt1"/>
                </a:solidFill>
                <a:latin typeface="Open Sans"/>
                <a:ea typeface="Open Sans"/>
                <a:cs typeface="Open Sans"/>
                <a:sym typeface="Open Sans"/>
              </a:rPr>
              <a:t>Ljubljana</a:t>
            </a:r>
            <a:r>
              <a:rPr lang="sl-SI" sz="1700" b="0" i="0" u="none" strike="noStrike" cap="none" baseline="30000">
                <a:solidFill>
                  <a:schemeClr val="lt1"/>
                </a:solidFill>
                <a:latin typeface="Open Sans"/>
                <a:ea typeface="Open Sans"/>
                <a:cs typeface="Open Sans"/>
                <a:sym typeface="Open Sans"/>
              </a:rPr>
              <a:t>, 29</a:t>
            </a:r>
            <a:r>
              <a:rPr lang="sl-SI" sz="1700" baseline="30000">
                <a:solidFill>
                  <a:schemeClr val="lt1"/>
                </a:solidFill>
                <a:latin typeface="Open Sans"/>
                <a:ea typeface="Open Sans"/>
                <a:cs typeface="Open Sans"/>
                <a:sym typeface="Open Sans"/>
              </a:rPr>
              <a:t>. 11. </a:t>
            </a:r>
            <a:r>
              <a:rPr lang="sl-SI" sz="1700" b="0" i="0" u="none" strike="noStrike" cap="none" baseline="30000">
                <a:solidFill>
                  <a:schemeClr val="lt1"/>
                </a:solidFill>
                <a:latin typeface="Open Sans"/>
                <a:ea typeface="Open Sans"/>
                <a:cs typeface="Open Sans"/>
                <a:sym typeface="Open Sans"/>
              </a:rPr>
              <a:t>2024</a:t>
            </a:r>
            <a:endParaRPr sz="1700" b="0" i="0" u="none" strike="noStrike" cap="none" baseline="30000">
              <a:solidFill>
                <a:schemeClr val="lt1"/>
              </a:solidFill>
              <a:latin typeface="Open Sans"/>
              <a:ea typeface="Open Sans"/>
              <a:cs typeface="Open Sans"/>
              <a:sym typeface="Open Sans"/>
            </a:endParaRPr>
          </a:p>
        </p:txBody>
      </p:sp>
      <p:pic>
        <p:nvPicPr>
          <p:cNvPr id="91" name="Google Shape;91;p1" descr="A close-up of a blue text&#10;&#10;Description automatically generated"/>
          <p:cNvPicPr preferRelativeResize="0"/>
          <p:nvPr/>
        </p:nvPicPr>
        <p:blipFill rotWithShape="1">
          <a:blip r:embed="rId4">
            <a:alphaModFix/>
          </a:blip>
          <a:srcRect/>
          <a:stretch/>
        </p:blipFill>
        <p:spPr>
          <a:xfrm>
            <a:off x="850006" y="4952034"/>
            <a:ext cx="2539073" cy="4688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Play"/>
              <a:buNone/>
            </a:pPr>
            <a:endParaRPr>
              <a:latin typeface="Open Sans"/>
              <a:ea typeface="Open Sans"/>
              <a:cs typeface="Open Sans"/>
              <a:sym typeface="Open Sans"/>
            </a:endParaRPr>
          </a:p>
        </p:txBody>
      </p:sp>
      <p:cxnSp>
        <p:nvCxnSpPr>
          <p:cNvPr id="189" name="Google Shape;189;p13"/>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90" name="Google Shape;190;p13"/>
          <p:cNvSpPr txBox="1"/>
          <p:nvPr/>
        </p:nvSpPr>
        <p:spPr>
          <a:xfrm>
            <a:off x="713118" y="5139958"/>
            <a:ext cx="21507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91" name="Google Shape;191;p13"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192" name="Google Shape;192;p13"/>
          <p:cNvSpPr txBox="1">
            <a:spLocks noGrp="1"/>
          </p:cNvSpPr>
          <p:nvPr>
            <p:ph type="body" idx="1"/>
          </p:nvPr>
        </p:nvSpPr>
        <p:spPr>
          <a:xfrm>
            <a:off x="628650" y="1521354"/>
            <a:ext cx="7886700" cy="3318900"/>
          </a:xfrm>
          <a:prstGeom prst="rect">
            <a:avLst/>
          </a:prstGeom>
          <a:noFill/>
          <a:ln>
            <a:noFill/>
          </a:ln>
        </p:spPr>
        <p:txBody>
          <a:bodyPr spcFirstLastPara="1" wrap="square" lIns="71100" tIns="35550" rIns="71100" bIns="35550" anchor="t" anchorCtr="0">
            <a:normAutofit/>
          </a:bodyPr>
          <a:lstStyle/>
          <a:p>
            <a:pPr marL="177800" lvl="0" indent="-38100" algn="l" rtl="0">
              <a:lnSpc>
                <a:spcPct val="90000"/>
              </a:lnSpc>
              <a:spcBef>
                <a:spcPts val="0"/>
              </a:spcBef>
              <a:spcAft>
                <a:spcPts val="0"/>
              </a:spcAft>
              <a:buClr>
                <a:schemeClr val="dk1"/>
              </a:buClr>
              <a:buSzPts val="2200"/>
              <a:buNone/>
            </a:pPr>
            <a:endParaRPr/>
          </a:p>
        </p:txBody>
      </p:sp>
      <p:pic>
        <p:nvPicPr>
          <p:cNvPr id="193" name="Google Shape;193;p13"/>
          <p:cNvPicPr preferRelativeResize="0"/>
          <p:nvPr/>
        </p:nvPicPr>
        <p:blipFill>
          <a:blip r:embed="rId4">
            <a:alphaModFix/>
          </a:blip>
          <a:stretch>
            <a:fillRect/>
          </a:stretch>
        </p:blipFill>
        <p:spPr>
          <a:xfrm>
            <a:off x="373888" y="82306"/>
            <a:ext cx="8486775" cy="48648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628650" y="304272"/>
            <a:ext cx="7886700" cy="794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Delovanje Mreže</a:t>
            </a:r>
            <a:endParaRPr>
              <a:latin typeface="Open Sans"/>
              <a:ea typeface="Open Sans"/>
              <a:cs typeface="Open Sans"/>
              <a:sym typeface="Open Sans"/>
            </a:endParaRPr>
          </a:p>
        </p:txBody>
      </p:sp>
      <p:sp>
        <p:nvSpPr>
          <p:cNvPr id="200" name="Google Shape;200;p8"/>
          <p:cNvSpPr txBox="1">
            <a:spLocks noGrp="1"/>
          </p:cNvSpPr>
          <p:nvPr>
            <p:ph type="body" idx="1"/>
          </p:nvPr>
        </p:nvSpPr>
        <p:spPr>
          <a:xfrm>
            <a:off x="628650" y="1521355"/>
            <a:ext cx="4544100" cy="2965200"/>
          </a:xfrm>
          <a:prstGeom prst="rect">
            <a:avLst/>
          </a:prstGeom>
          <a:noFill/>
          <a:ln>
            <a:noFill/>
          </a:ln>
        </p:spPr>
        <p:txBody>
          <a:bodyPr spcFirstLastPara="1" wrap="square" lIns="71100" tIns="35550" rIns="71100" bIns="35550" anchor="t" anchorCtr="0">
            <a:noAutofit/>
          </a:bodyPr>
          <a:lstStyle/>
          <a:p>
            <a:pPr marL="0" lvl="0" indent="0" algn="l" rtl="0">
              <a:lnSpc>
                <a:spcPct val="90000"/>
              </a:lnSpc>
              <a:spcBef>
                <a:spcPts val="0"/>
              </a:spcBef>
              <a:spcAft>
                <a:spcPts val="0"/>
              </a:spcAft>
              <a:buClr>
                <a:schemeClr val="dk1"/>
              </a:buClr>
              <a:buSzPts val="1400"/>
              <a:buNone/>
            </a:pPr>
            <a:r>
              <a:rPr lang="sl-SI" sz="1400">
                <a:latin typeface="Open Sans"/>
                <a:ea typeface="Open Sans"/>
                <a:cs typeface="Open Sans"/>
                <a:sym typeface="Open Sans"/>
              </a:rPr>
              <a:t>Neformalna skupina zainteresiranih organizacij in posameznikov s skupnim ciljem delovanja na področju občanske znanosti.</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Skupaj načrtujemo skupne dejavnosti kot so iskanje novih projektov, vzdrževanje spletnega mesta, organiziranje dogodkov in usposabljanj, itd. </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Pravilo: odločitve so sprejete </a:t>
            </a:r>
            <a:r>
              <a:rPr lang="sl-SI" sz="1400" b="1">
                <a:latin typeface="Open Sans"/>
                <a:ea typeface="Open Sans"/>
                <a:cs typeface="Open Sans"/>
                <a:sym typeface="Open Sans"/>
              </a:rPr>
              <a:t>sporazumno </a:t>
            </a:r>
            <a:r>
              <a:rPr lang="sl-SI" sz="1400">
                <a:latin typeface="Open Sans"/>
                <a:ea typeface="Open Sans"/>
                <a:cs typeface="Open Sans"/>
                <a:sym typeface="Open Sans"/>
              </a:rPr>
              <a:t>in ne z glasovanjem.</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Mreža ima trenutno 42 članov, od univerz, inštitutov, knjižnic, društev, do posameznikov.</a:t>
            </a:r>
            <a:endParaRPr sz="1400">
              <a:latin typeface="Open Sans"/>
              <a:ea typeface="Open Sans"/>
              <a:cs typeface="Open Sans"/>
              <a:sym typeface="Open Sans"/>
            </a:endParaRPr>
          </a:p>
        </p:txBody>
      </p:sp>
      <p:cxnSp>
        <p:nvCxnSpPr>
          <p:cNvPr id="201" name="Google Shape;201;p8"/>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02" name="Google Shape;202;p8"/>
          <p:cNvSpPr txBox="1"/>
          <p:nvPr/>
        </p:nvSpPr>
        <p:spPr>
          <a:xfrm>
            <a:off x="713118" y="5139958"/>
            <a:ext cx="22515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03" name="Google Shape;203;p8"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204" name="Google Shape;204;p8"/>
          <p:cNvSpPr txBox="1"/>
          <p:nvPr/>
        </p:nvSpPr>
        <p:spPr>
          <a:xfrm>
            <a:off x="5140439" y="4081636"/>
            <a:ext cx="29721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IRVD</a:t>
            </a:r>
            <a:endParaRPr sz="1400" b="0" i="0" u="none" strike="noStrike" cap="none">
              <a:solidFill>
                <a:schemeClr val="dk1"/>
              </a:solidFill>
              <a:latin typeface="Arial"/>
              <a:ea typeface="Arial"/>
              <a:cs typeface="Arial"/>
              <a:sym typeface="Arial"/>
            </a:endParaRPr>
          </a:p>
        </p:txBody>
      </p:sp>
      <p:pic>
        <p:nvPicPr>
          <p:cNvPr id="205" name="Google Shape;205;p8"/>
          <p:cNvPicPr preferRelativeResize="0"/>
          <p:nvPr/>
        </p:nvPicPr>
        <p:blipFill rotWithShape="1">
          <a:blip r:embed="rId4">
            <a:alphaModFix/>
          </a:blip>
          <a:srcRect/>
          <a:stretch/>
        </p:blipFill>
        <p:spPr>
          <a:xfrm>
            <a:off x="5140438" y="1611187"/>
            <a:ext cx="3926874" cy="22433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1a414201d7_0_5"/>
          <p:cNvSpPr txBox="1">
            <a:spLocks noGrp="1"/>
          </p:cNvSpPr>
          <p:nvPr>
            <p:ph type="title"/>
          </p:nvPr>
        </p:nvSpPr>
        <p:spPr>
          <a:xfrm>
            <a:off x="628650" y="304272"/>
            <a:ext cx="7886700" cy="794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Partnerji:</a:t>
            </a:r>
            <a:endParaRPr>
              <a:latin typeface="Open Sans"/>
              <a:ea typeface="Open Sans"/>
              <a:cs typeface="Open Sans"/>
              <a:sym typeface="Open Sans"/>
            </a:endParaRPr>
          </a:p>
        </p:txBody>
      </p:sp>
      <p:sp>
        <p:nvSpPr>
          <p:cNvPr id="212" name="Google Shape;212;g31a414201d7_0_5"/>
          <p:cNvSpPr txBox="1">
            <a:spLocks noGrp="1"/>
          </p:cNvSpPr>
          <p:nvPr>
            <p:ph type="body" idx="1"/>
          </p:nvPr>
        </p:nvSpPr>
        <p:spPr>
          <a:xfrm>
            <a:off x="628650" y="1506584"/>
            <a:ext cx="4544400" cy="2965200"/>
          </a:xfrm>
          <a:prstGeom prst="rect">
            <a:avLst/>
          </a:prstGeom>
          <a:noFill/>
          <a:ln>
            <a:noFill/>
          </a:ln>
        </p:spPr>
        <p:txBody>
          <a:bodyPr spcFirstLastPara="1" wrap="square" lIns="71100" tIns="35550" rIns="71100" bIns="35550" anchor="t" anchorCtr="0">
            <a:noAutofit/>
          </a:bodyPr>
          <a:lstStyle/>
          <a:p>
            <a:pPr marL="355600" lvl="0" indent="-304800" algn="l" rtl="0">
              <a:lnSpc>
                <a:spcPct val="90000"/>
              </a:lnSpc>
              <a:spcBef>
                <a:spcPts val="800"/>
              </a:spcBef>
              <a:spcAft>
                <a:spcPts val="0"/>
              </a:spcAft>
              <a:buSzPts val="2000"/>
              <a:buFont typeface="Open Sans"/>
              <a:buChar char="•"/>
            </a:pPr>
            <a:r>
              <a:rPr lang="sl-SI" sz="2000">
                <a:latin typeface="Open Sans"/>
                <a:ea typeface="Open Sans"/>
                <a:cs typeface="Open Sans"/>
                <a:sym typeface="Open Sans"/>
              </a:rPr>
              <a:t>organizacije in posamezniki, ki želijo sodelovati kot nosilci</a:t>
            </a:r>
            <a:r>
              <a:rPr lang="sl-SI" sz="2000">
                <a:uFill>
                  <a:noFill/>
                </a:uFill>
                <a:latin typeface="Open Sans"/>
                <a:ea typeface="Open Sans"/>
                <a:cs typeface="Open Sans"/>
                <a:sym typeface="Open Sans"/>
                <a:hlinkClick r:id="rId3"/>
              </a:rPr>
              <a:t> </a:t>
            </a:r>
            <a:r>
              <a:rPr lang="sl-SI" sz="2000" u="sng">
                <a:solidFill>
                  <a:schemeClr val="hlink"/>
                </a:solidFill>
                <a:latin typeface="Open Sans"/>
                <a:ea typeface="Open Sans"/>
                <a:cs typeface="Open Sans"/>
                <a:sym typeface="Open Sans"/>
                <a:hlinkClick r:id="rId3"/>
              </a:rPr>
              <a:t>projektov</a:t>
            </a:r>
            <a:r>
              <a:rPr lang="sl-SI" sz="2000">
                <a:latin typeface="Open Sans"/>
                <a:ea typeface="Open Sans"/>
                <a:cs typeface="Open Sans"/>
                <a:sym typeface="Open Sans"/>
              </a:rPr>
              <a:t>, </a:t>
            </a:r>
            <a:endParaRPr sz="2000">
              <a:latin typeface="Open Sans"/>
              <a:ea typeface="Open Sans"/>
              <a:cs typeface="Open Sans"/>
              <a:sym typeface="Open Sans"/>
            </a:endParaRPr>
          </a:p>
          <a:p>
            <a:pPr marL="355600" lvl="0" indent="-304800" algn="l" rtl="0">
              <a:lnSpc>
                <a:spcPct val="90000"/>
              </a:lnSpc>
              <a:spcBef>
                <a:spcPts val="0"/>
              </a:spcBef>
              <a:spcAft>
                <a:spcPts val="0"/>
              </a:spcAft>
              <a:buSzPts val="2000"/>
              <a:buFont typeface="Open Sans"/>
              <a:buChar char="•"/>
            </a:pPr>
            <a:r>
              <a:rPr lang="sl-SI" sz="2000">
                <a:latin typeface="Open Sans"/>
                <a:ea typeface="Open Sans"/>
                <a:cs typeface="Open Sans"/>
                <a:sym typeface="Open Sans"/>
              </a:rPr>
              <a:t>organizatorji</a:t>
            </a:r>
            <a:r>
              <a:rPr lang="sl-SI" sz="2000">
                <a:uFill>
                  <a:noFill/>
                </a:uFill>
                <a:latin typeface="Open Sans"/>
                <a:ea typeface="Open Sans"/>
                <a:cs typeface="Open Sans"/>
                <a:sym typeface="Open Sans"/>
                <a:hlinkClick r:id="rId4"/>
              </a:rPr>
              <a:t> </a:t>
            </a:r>
            <a:r>
              <a:rPr lang="sl-SI" sz="2000" u="sng">
                <a:solidFill>
                  <a:schemeClr val="hlink"/>
                </a:solidFill>
                <a:latin typeface="Open Sans"/>
                <a:ea typeface="Open Sans"/>
                <a:cs typeface="Open Sans"/>
                <a:sym typeface="Open Sans"/>
                <a:hlinkClick r:id="rId4"/>
              </a:rPr>
              <a:t>dogodkov</a:t>
            </a:r>
            <a:r>
              <a:rPr lang="sl-SI" sz="2000">
                <a:latin typeface="Open Sans"/>
                <a:ea typeface="Open Sans"/>
                <a:cs typeface="Open Sans"/>
                <a:sym typeface="Open Sans"/>
              </a:rPr>
              <a:t> in</a:t>
            </a:r>
            <a:r>
              <a:rPr lang="sl-SI" sz="2000">
                <a:uFill>
                  <a:noFill/>
                </a:uFill>
                <a:latin typeface="Open Sans"/>
                <a:ea typeface="Open Sans"/>
                <a:cs typeface="Open Sans"/>
                <a:sym typeface="Open Sans"/>
                <a:hlinkClick r:id="rId5"/>
              </a:rPr>
              <a:t> </a:t>
            </a:r>
            <a:r>
              <a:rPr lang="sl-SI" sz="2000" u="sng">
                <a:solidFill>
                  <a:schemeClr val="hlink"/>
                </a:solidFill>
                <a:latin typeface="Open Sans"/>
                <a:ea typeface="Open Sans"/>
                <a:cs typeface="Open Sans"/>
                <a:sym typeface="Open Sans"/>
                <a:hlinkClick r:id="rId5"/>
              </a:rPr>
              <a:t>usposabljanj</a:t>
            </a:r>
            <a:r>
              <a:rPr lang="sl-SI" sz="2000">
                <a:latin typeface="Open Sans"/>
                <a:ea typeface="Open Sans"/>
                <a:cs typeface="Open Sans"/>
                <a:sym typeface="Open Sans"/>
              </a:rPr>
              <a:t>,</a:t>
            </a:r>
            <a:endParaRPr sz="2000">
              <a:latin typeface="Open Sans"/>
              <a:ea typeface="Open Sans"/>
              <a:cs typeface="Open Sans"/>
              <a:sym typeface="Open Sans"/>
            </a:endParaRPr>
          </a:p>
          <a:p>
            <a:pPr marL="355600" lvl="0" indent="-304800" algn="l" rtl="0">
              <a:lnSpc>
                <a:spcPct val="90000"/>
              </a:lnSpc>
              <a:spcBef>
                <a:spcPts val="0"/>
              </a:spcBef>
              <a:spcAft>
                <a:spcPts val="0"/>
              </a:spcAft>
              <a:buSzPts val="2000"/>
              <a:buFont typeface="Open Sans"/>
              <a:buChar char="•"/>
            </a:pPr>
            <a:r>
              <a:rPr lang="sl-SI" sz="2000">
                <a:latin typeface="Open Sans"/>
                <a:ea typeface="Open Sans"/>
                <a:cs typeface="Open Sans"/>
                <a:sym typeface="Open Sans"/>
              </a:rPr>
              <a:t>nudijo kakršnokoli</a:t>
            </a:r>
            <a:r>
              <a:rPr lang="sl-SI" sz="2000">
                <a:uFill>
                  <a:noFill/>
                </a:uFill>
                <a:latin typeface="Open Sans"/>
                <a:ea typeface="Open Sans"/>
                <a:cs typeface="Open Sans"/>
                <a:sym typeface="Open Sans"/>
                <a:hlinkClick r:id="rId6"/>
              </a:rPr>
              <a:t> </a:t>
            </a:r>
            <a:r>
              <a:rPr lang="sl-SI" sz="2000" u="sng">
                <a:solidFill>
                  <a:schemeClr val="hlink"/>
                </a:solidFill>
                <a:latin typeface="Open Sans"/>
                <a:ea typeface="Open Sans"/>
                <a:cs typeface="Open Sans"/>
                <a:sym typeface="Open Sans"/>
                <a:hlinkClick r:id="rId6"/>
              </a:rPr>
              <a:t>infrastrukturo</a:t>
            </a:r>
            <a:r>
              <a:rPr lang="sl-SI" sz="2000">
                <a:latin typeface="Open Sans"/>
                <a:ea typeface="Open Sans"/>
                <a:cs typeface="Open Sans"/>
                <a:sym typeface="Open Sans"/>
              </a:rPr>
              <a:t>. </a:t>
            </a:r>
            <a:endParaRPr sz="2000">
              <a:latin typeface="Open Sans"/>
              <a:ea typeface="Open Sans"/>
              <a:cs typeface="Open Sans"/>
              <a:sym typeface="Open Sans"/>
            </a:endParaRPr>
          </a:p>
          <a:p>
            <a:pPr marL="355600" lvl="0" indent="-304800" algn="l" rtl="0">
              <a:lnSpc>
                <a:spcPct val="90000"/>
              </a:lnSpc>
              <a:spcBef>
                <a:spcPts val="0"/>
              </a:spcBef>
              <a:spcAft>
                <a:spcPts val="0"/>
              </a:spcAft>
              <a:buSzPts val="2000"/>
              <a:buFont typeface="Open Sans"/>
              <a:buChar char="•"/>
            </a:pPr>
            <a:r>
              <a:rPr lang="sl-SI" sz="2000">
                <a:latin typeface="Open Sans"/>
                <a:ea typeface="Open Sans"/>
                <a:cs typeface="Open Sans"/>
                <a:sym typeface="Open Sans"/>
              </a:rPr>
              <a:t>sodelujejo pri</a:t>
            </a:r>
            <a:r>
              <a:rPr lang="sl-SI" sz="2000">
                <a:uFill>
                  <a:noFill/>
                </a:uFill>
                <a:latin typeface="Open Sans"/>
                <a:ea typeface="Open Sans"/>
                <a:cs typeface="Open Sans"/>
                <a:sym typeface="Open Sans"/>
                <a:hlinkClick r:id="rId3"/>
              </a:rPr>
              <a:t> </a:t>
            </a:r>
            <a:r>
              <a:rPr lang="sl-SI" sz="2000" u="sng">
                <a:solidFill>
                  <a:schemeClr val="hlink"/>
                </a:solidFill>
                <a:latin typeface="Open Sans"/>
                <a:ea typeface="Open Sans"/>
                <a:cs typeface="Open Sans"/>
                <a:sym typeface="Open Sans"/>
                <a:hlinkClick r:id="rId3"/>
              </a:rPr>
              <a:t>projektih občanske znanosti</a:t>
            </a:r>
            <a:r>
              <a:rPr lang="sl-SI" sz="2000">
                <a:latin typeface="Open Sans"/>
                <a:ea typeface="Open Sans"/>
                <a:cs typeface="Open Sans"/>
                <a:sym typeface="Open Sans"/>
              </a:rPr>
              <a:t>,</a:t>
            </a:r>
            <a:endParaRPr sz="2000">
              <a:latin typeface="Open Sans"/>
              <a:ea typeface="Open Sans"/>
              <a:cs typeface="Open Sans"/>
              <a:sym typeface="Open Sans"/>
            </a:endParaRPr>
          </a:p>
          <a:p>
            <a:pPr marL="355600" lvl="0" indent="-304800" algn="l" rtl="0">
              <a:lnSpc>
                <a:spcPct val="90000"/>
              </a:lnSpc>
              <a:spcBef>
                <a:spcPts val="0"/>
              </a:spcBef>
              <a:spcAft>
                <a:spcPts val="0"/>
              </a:spcAft>
              <a:buSzPts val="2000"/>
              <a:buFont typeface="Open Sans"/>
              <a:buChar char="•"/>
            </a:pPr>
            <a:r>
              <a:rPr lang="sl-SI" sz="2000">
                <a:latin typeface="Open Sans"/>
                <a:ea typeface="Open Sans"/>
                <a:cs typeface="Open Sans"/>
                <a:sym typeface="Open Sans"/>
              </a:rPr>
              <a:t>delujejo tudi v</a:t>
            </a:r>
            <a:r>
              <a:rPr lang="sl-SI" sz="2000">
                <a:uFill>
                  <a:noFill/>
                </a:uFill>
                <a:latin typeface="Open Sans"/>
                <a:ea typeface="Open Sans"/>
                <a:cs typeface="Open Sans"/>
                <a:sym typeface="Open Sans"/>
                <a:hlinkClick r:id="rId7"/>
              </a:rPr>
              <a:t> </a:t>
            </a:r>
            <a:r>
              <a:rPr lang="sl-SI" sz="2000" u="sng">
                <a:solidFill>
                  <a:schemeClr val="hlink"/>
                </a:solidFill>
                <a:latin typeface="Open Sans"/>
                <a:ea typeface="Open Sans"/>
                <a:cs typeface="Open Sans"/>
                <a:sym typeface="Open Sans"/>
                <a:hlinkClick r:id="rId7"/>
              </a:rPr>
              <a:t>delovnih skupinah</a:t>
            </a:r>
            <a:r>
              <a:rPr lang="sl-SI" sz="2000">
                <a:latin typeface="Open Sans"/>
                <a:ea typeface="Open Sans"/>
                <a:cs typeface="Open Sans"/>
                <a:sym typeface="Open Sans"/>
              </a:rPr>
              <a:t>.</a:t>
            </a:r>
            <a:endParaRPr sz="2600">
              <a:latin typeface="Open Sans"/>
              <a:ea typeface="Open Sans"/>
              <a:cs typeface="Open Sans"/>
              <a:sym typeface="Open Sans"/>
            </a:endParaRPr>
          </a:p>
        </p:txBody>
      </p:sp>
      <p:cxnSp>
        <p:nvCxnSpPr>
          <p:cNvPr id="213" name="Google Shape;213;g31a414201d7_0_5"/>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14" name="Google Shape;214;g31a414201d7_0_5"/>
          <p:cNvSpPr txBox="1"/>
          <p:nvPr/>
        </p:nvSpPr>
        <p:spPr>
          <a:xfrm>
            <a:off x="713118" y="5139958"/>
            <a:ext cx="22515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15" name="Google Shape;215;g31a414201d7_0_5" descr="A blue and orange logo&#10;&#10;Description automatically generated"/>
          <p:cNvPicPr preferRelativeResize="0"/>
          <p:nvPr/>
        </p:nvPicPr>
        <p:blipFill rotWithShape="1">
          <a:blip r:embed="rId8">
            <a:alphaModFix/>
          </a:blip>
          <a:srcRect/>
          <a:stretch/>
        </p:blipFill>
        <p:spPr>
          <a:xfrm>
            <a:off x="7606825" y="4947198"/>
            <a:ext cx="926053" cy="468874"/>
          </a:xfrm>
          <a:prstGeom prst="rect">
            <a:avLst/>
          </a:prstGeom>
          <a:noFill/>
          <a:ln>
            <a:noFill/>
          </a:ln>
        </p:spPr>
      </p:pic>
      <p:sp>
        <p:nvSpPr>
          <p:cNvPr id="216" name="Google Shape;216;g31a414201d7_0_5"/>
          <p:cNvSpPr txBox="1"/>
          <p:nvPr/>
        </p:nvSpPr>
        <p:spPr>
          <a:xfrm>
            <a:off x="5140439" y="4081636"/>
            <a:ext cx="29724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IRVD</a:t>
            </a:r>
            <a:endParaRPr sz="1400" b="0" i="0" u="none" strike="noStrike" cap="none">
              <a:solidFill>
                <a:schemeClr val="dk1"/>
              </a:solidFill>
              <a:latin typeface="Arial"/>
              <a:ea typeface="Arial"/>
              <a:cs typeface="Arial"/>
              <a:sym typeface="Arial"/>
            </a:endParaRPr>
          </a:p>
        </p:txBody>
      </p:sp>
      <p:pic>
        <p:nvPicPr>
          <p:cNvPr id="217" name="Google Shape;217;g31a414201d7_0_5"/>
          <p:cNvPicPr preferRelativeResize="0"/>
          <p:nvPr/>
        </p:nvPicPr>
        <p:blipFill rotWithShape="1">
          <a:blip r:embed="rId9">
            <a:alphaModFix/>
          </a:blip>
          <a:srcRect/>
          <a:stretch/>
        </p:blipFill>
        <p:spPr>
          <a:xfrm>
            <a:off x="5140438" y="1611187"/>
            <a:ext cx="3926874" cy="2243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1a414201d7_0_39"/>
          <p:cNvSpPr txBox="1">
            <a:spLocks noGrp="1"/>
          </p:cNvSpPr>
          <p:nvPr>
            <p:ph type="title"/>
          </p:nvPr>
        </p:nvSpPr>
        <p:spPr>
          <a:xfrm>
            <a:off x="628650" y="304272"/>
            <a:ext cx="7886700" cy="794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Knjižnice</a:t>
            </a:r>
            <a:endParaRPr>
              <a:latin typeface="Open Sans"/>
              <a:ea typeface="Open Sans"/>
              <a:cs typeface="Open Sans"/>
              <a:sym typeface="Open Sans"/>
            </a:endParaRPr>
          </a:p>
        </p:txBody>
      </p:sp>
      <p:sp>
        <p:nvSpPr>
          <p:cNvPr id="224" name="Google Shape;224;g31a414201d7_0_39"/>
          <p:cNvSpPr txBox="1">
            <a:spLocks noGrp="1"/>
          </p:cNvSpPr>
          <p:nvPr>
            <p:ph type="body" idx="1"/>
          </p:nvPr>
        </p:nvSpPr>
        <p:spPr>
          <a:xfrm>
            <a:off x="132900" y="1506583"/>
            <a:ext cx="5040000" cy="2965200"/>
          </a:xfrm>
          <a:prstGeom prst="rect">
            <a:avLst/>
          </a:prstGeom>
          <a:noFill/>
          <a:ln>
            <a:noFill/>
          </a:ln>
        </p:spPr>
        <p:txBody>
          <a:bodyPr spcFirstLastPara="1" wrap="square" lIns="71100" tIns="35550" rIns="71100" bIns="35550" anchor="t" anchorCtr="0">
            <a:noAutofit/>
          </a:bodyPr>
          <a:lstStyle/>
          <a:p>
            <a:pPr marL="0" lvl="0" indent="0" algn="l" rtl="0">
              <a:spcBef>
                <a:spcPts val="800"/>
              </a:spcBef>
              <a:spcAft>
                <a:spcPts val="0"/>
              </a:spcAft>
              <a:buClr>
                <a:schemeClr val="dk1"/>
              </a:buClr>
              <a:buSzPts val="900"/>
              <a:buFont typeface="Arial"/>
              <a:buNone/>
            </a:pPr>
            <a:br>
              <a:rPr lang="sl-SI" sz="2300">
                <a:latin typeface="Open Sans"/>
                <a:ea typeface="Open Sans"/>
                <a:cs typeface="Open Sans"/>
                <a:sym typeface="Open Sans"/>
              </a:rPr>
            </a:br>
            <a:r>
              <a:rPr lang="sl-SI" sz="2300">
                <a:latin typeface="Open Sans"/>
                <a:ea typeface="Open Sans"/>
                <a:cs typeface="Open Sans"/>
                <a:sym typeface="Open Sans"/>
              </a:rPr>
              <a:t>Izjemno pomemben člen pri promociji občanskega raziskovanja in pri povezovanju med znanstveniki in občanskimi raziskovalci.</a:t>
            </a:r>
            <a:endParaRPr sz="2300">
              <a:latin typeface="Open Sans"/>
              <a:ea typeface="Open Sans"/>
              <a:cs typeface="Open Sans"/>
              <a:sym typeface="Open Sans"/>
            </a:endParaRPr>
          </a:p>
          <a:p>
            <a:pPr marL="0" lvl="0" indent="0" algn="l" rtl="0">
              <a:lnSpc>
                <a:spcPct val="90000"/>
              </a:lnSpc>
              <a:spcBef>
                <a:spcPts val="800"/>
              </a:spcBef>
              <a:spcAft>
                <a:spcPts val="0"/>
              </a:spcAft>
              <a:buNone/>
            </a:pPr>
            <a:endParaRPr sz="2300">
              <a:latin typeface="Open Sans"/>
              <a:ea typeface="Open Sans"/>
              <a:cs typeface="Open Sans"/>
              <a:sym typeface="Open Sans"/>
            </a:endParaRPr>
          </a:p>
        </p:txBody>
      </p:sp>
      <p:cxnSp>
        <p:nvCxnSpPr>
          <p:cNvPr id="225" name="Google Shape;225;g31a414201d7_0_39"/>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26" name="Google Shape;226;g31a414201d7_0_39"/>
          <p:cNvSpPr txBox="1"/>
          <p:nvPr/>
        </p:nvSpPr>
        <p:spPr>
          <a:xfrm>
            <a:off x="713118" y="5139958"/>
            <a:ext cx="22515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27" name="Google Shape;227;g31a414201d7_0_39"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228" name="Google Shape;228;g31a414201d7_0_39"/>
          <p:cNvSpPr txBox="1"/>
          <p:nvPr/>
        </p:nvSpPr>
        <p:spPr>
          <a:xfrm>
            <a:off x="5140439" y="4081636"/>
            <a:ext cx="29724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 Knjižničarske novice</a:t>
            </a:r>
            <a:endParaRPr sz="1400" b="0" i="0" u="none" strike="noStrike" cap="none">
              <a:solidFill>
                <a:schemeClr val="dk1"/>
              </a:solidFill>
              <a:latin typeface="Arial"/>
              <a:ea typeface="Arial"/>
              <a:cs typeface="Arial"/>
              <a:sym typeface="Arial"/>
            </a:endParaRPr>
          </a:p>
        </p:txBody>
      </p:sp>
      <p:pic>
        <p:nvPicPr>
          <p:cNvPr id="229" name="Google Shape;229;g31a414201d7_0_39"/>
          <p:cNvPicPr preferRelativeResize="0"/>
          <p:nvPr/>
        </p:nvPicPr>
        <p:blipFill rotWithShape="1">
          <a:blip r:embed="rId4">
            <a:alphaModFix/>
          </a:blip>
          <a:srcRect l="45855" r="-17865"/>
          <a:stretch/>
        </p:blipFill>
        <p:spPr>
          <a:xfrm>
            <a:off x="5461331" y="1416854"/>
            <a:ext cx="3054020" cy="212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1a414201d7_0_17"/>
          <p:cNvSpPr txBox="1">
            <a:spLocks noGrp="1"/>
          </p:cNvSpPr>
          <p:nvPr>
            <p:ph type="title"/>
          </p:nvPr>
        </p:nvSpPr>
        <p:spPr>
          <a:xfrm>
            <a:off x="628650" y="304272"/>
            <a:ext cx="7886700" cy="7941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Knjižnice</a:t>
            </a:r>
            <a:endParaRPr>
              <a:latin typeface="Open Sans"/>
              <a:ea typeface="Open Sans"/>
              <a:cs typeface="Open Sans"/>
              <a:sym typeface="Open Sans"/>
            </a:endParaRPr>
          </a:p>
        </p:txBody>
      </p:sp>
      <p:sp>
        <p:nvSpPr>
          <p:cNvPr id="236" name="Google Shape;236;g31a414201d7_0_17"/>
          <p:cNvSpPr txBox="1">
            <a:spLocks noGrp="1"/>
          </p:cNvSpPr>
          <p:nvPr>
            <p:ph type="body" idx="1"/>
          </p:nvPr>
        </p:nvSpPr>
        <p:spPr>
          <a:xfrm>
            <a:off x="132900" y="1506583"/>
            <a:ext cx="5040000" cy="2965200"/>
          </a:xfrm>
          <a:prstGeom prst="rect">
            <a:avLst/>
          </a:prstGeom>
          <a:noFill/>
          <a:ln>
            <a:noFill/>
          </a:ln>
        </p:spPr>
        <p:txBody>
          <a:bodyPr spcFirstLastPara="1" wrap="square" lIns="71100" tIns="35550" rIns="71100" bIns="35550" anchor="t" anchorCtr="0">
            <a:noAutofit/>
          </a:bodyPr>
          <a:lstStyle/>
          <a:p>
            <a:pPr marL="0" lvl="0" indent="0" algn="l" rtl="0">
              <a:spcBef>
                <a:spcPts val="800"/>
              </a:spcBef>
              <a:spcAft>
                <a:spcPts val="0"/>
              </a:spcAft>
              <a:buNone/>
            </a:pPr>
            <a:r>
              <a:rPr lang="sl-SI">
                <a:latin typeface="Open Sans"/>
                <a:ea typeface="Open Sans"/>
                <a:cs typeface="Open Sans"/>
                <a:sym typeface="Open Sans"/>
              </a:rPr>
              <a:t>Splošne: Mestna knjižnica Ljubljana, Mestna knjižnica Kranj, Knjižnica Franceta Bevka Nova Gorica in Cankarjeva knjižnica Vrhnika.</a:t>
            </a:r>
            <a:endParaRPr>
              <a:latin typeface="Open Sans"/>
              <a:ea typeface="Open Sans"/>
              <a:cs typeface="Open Sans"/>
              <a:sym typeface="Open Sans"/>
            </a:endParaRPr>
          </a:p>
          <a:p>
            <a:pPr marL="0" lvl="0" indent="0" algn="l" rtl="0">
              <a:spcBef>
                <a:spcPts val="800"/>
              </a:spcBef>
              <a:spcAft>
                <a:spcPts val="0"/>
              </a:spcAft>
              <a:buClr>
                <a:schemeClr val="dk1"/>
              </a:buClr>
              <a:buSzPts val="900"/>
              <a:buFont typeface="Arial"/>
              <a:buNone/>
            </a:pPr>
            <a:r>
              <a:rPr lang="sl-SI">
                <a:latin typeface="Open Sans"/>
                <a:ea typeface="Open Sans"/>
                <a:cs typeface="Open Sans"/>
                <a:sym typeface="Open Sans"/>
              </a:rPr>
              <a:t>Specialne: Biblioteka slovenske akademije znanosti in umetnosti (SAZU)</a:t>
            </a:r>
            <a:endParaRPr sz="800" b="1">
              <a:latin typeface="Open Sans"/>
              <a:ea typeface="Open Sans"/>
              <a:cs typeface="Open Sans"/>
              <a:sym typeface="Open Sans"/>
            </a:endParaRPr>
          </a:p>
          <a:p>
            <a:pPr marL="0" lvl="0" indent="0" algn="l" rtl="0">
              <a:lnSpc>
                <a:spcPct val="90000"/>
              </a:lnSpc>
              <a:spcBef>
                <a:spcPts val="800"/>
              </a:spcBef>
              <a:spcAft>
                <a:spcPts val="0"/>
              </a:spcAft>
              <a:buNone/>
            </a:pPr>
            <a:r>
              <a:rPr lang="sl-SI" sz="2300">
                <a:latin typeface="Open Sans"/>
                <a:ea typeface="Open Sans"/>
                <a:cs typeface="Open Sans"/>
                <a:sym typeface="Open Sans"/>
              </a:rPr>
              <a:t>Visokošolske: CTK, UKM</a:t>
            </a:r>
            <a:endParaRPr sz="2300">
              <a:latin typeface="Open Sans"/>
              <a:ea typeface="Open Sans"/>
              <a:cs typeface="Open Sans"/>
              <a:sym typeface="Open Sans"/>
            </a:endParaRPr>
          </a:p>
        </p:txBody>
      </p:sp>
      <p:cxnSp>
        <p:nvCxnSpPr>
          <p:cNvPr id="237" name="Google Shape;237;g31a414201d7_0_17"/>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38" name="Google Shape;238;g31a414201d7_0_17"/>
          <p:cNvSpPr txBox="1"/>
          <p:nvPr/>
        </p:nvSpPr>
        <p:spPr>
          <a:xfrm>
            <a:off x="713118" y="5139958"/>
            <a:ext cx="22515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39" name="Google Shape;239;g31a414201d7_0_17"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240" name="Google Shape;240;g31a414201d7_0_17"/>
          <p:cNvSpPr txBox="1"/>
          <p:nvPr/>
        </p:nvSpPr>
        <p:spPr>
          <a:xfrm>
            <a:off x="5140439" y="4081636"/>
            <a:ext cx="29724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Kn</a:t>
            </a:r>
            <a:r>
              <a:rPr lang="sl-SI" sz="900">
                <a:solidFill>
                  <a:schemeClr val="dk1"/>
                </a:solidFill>
              </a:rPr>
              <a:t>jižničarske novice</a:t>
            </a:r>
            <a:endParaRPr sz="1400" b="0" i="0" u="none" strike="noStrike" cap="none">
              <a:solidFill>
                <a:schemeClr val="dk1"/>
              </a:solidFill>
              <a:latin typeface="Arial"/>
              <a:ea typeface="Arial"/>
              <a:cs typeface="Arial"/>
              <a:sym typeface="Arial"/>
            </a:endParaRPr>
          </a:p>
        </p:txBody>
      </p:sp>
      <p:pic>
        <p:nvPicPr>
          <p:cNvPr id="241" name="Google Shape;241;g31a414201d7_0_17"/>
          <p:cNvPicPr preferRelativeResize="0"/>
          <p:nvPr/>
        </p:nvPicPr>
        <p:blipFill>
          <a:blip r:embed="rId4">
            <a:alphaModFix/>
          </a:blip>
          <a:stretch>
            <a:fillRect/>
          </a:stretch>
        </p:blipFill>
        <p:spPr>
          <a:xfrm>
            <a:off x="4912899" y="1557724"/>
            <a:ext cx="4017776" cy="226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0f522e18f2_0_17"/>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Arial"/>
                <a:ea typeface="Arial"/>
                <a:cs typeface="Arial"/>
                <a:sym typeface="Arial"/>
              </a:rPr>
              <a:t>Odprta infrastruktura:</a:t>
            </a:r>
            <a:endParaRPr>
              <a:latin typeface="Open Sans"/>
              <a:ea typeface="Open Sans"/>
              <a:cs typeface="Open Sans"/>
              <a:sym typeface="Open Sans"/>
            </a:endParaRPr>
          </a:p>
        </p:txBody>
      </p:sp>
      <p:sp>
        <p:nvSpPr>
          <p:cNvPr id="248" name="Google Shape;248;g30f522e18f2_0_17"/>
          <p:cNvSpPr txBox="1">
            <a:spLocks noGrp="1"/>
          </p:cNvSpPr>
          <p:nvPr>
            <p:ph type="body" idx="1"/>
          </p:nvPr>
        </p:nvSpPr>
        <p:spPr>
          <a:xfrm>
            <a:off x="628650" y="1339800"/>
            <a:ext cx="4555500" cy="3195600"/>
          </a:xfrm>
          <a:prstGeom prst="rect">
            <a:avLst/>
          </a:prstGeom>
          <a:noFill/>
          <a:ln>
            <a:noFill/>
          </a:ln>
        </p:spPr>
        <p:txBody>
          <a:bodyPr spcFirstLastPara="1" wrap="square" lIns="71100" tIns="35550" rIns="71100" bIns="35550" anchor="t" anchorCtr="0">
            <a:noAutofit/>
          </a:bodyPr>
          <a:lstStyle/>
          <a:p>
            <a:pPr marL="355600" lvl="0" indent="-298450" algn="l" rtl="0">
              <a:lnSpc>
                <a:spcPct val="90000"/>
              </a:lnSpc>
              <a:spcBef>
                <a:spcPts val="800"/>
              </a:spcBef>
              <a:spcAft>
                <a:spcPts val="0"/>
              </a:spcAft>
              <a:buSzPts val="1900"/>
              <a:buFont typeface="Open Sans"/>
              <a:buChar char="•"/>
            </a:pPr>
            <a:r>
              <a:rPr lang="sl-SI" sz="1900">
                <a:latin typeface="Open Sans"/>
                <a:ea typeface="Open Sans"/>
                <a:cs typeface="Open Sans"/>
                <a:sym typeface="Open Sans"/>
              </a:rPr>
              <a:t>naprave (različni merilni instrumenti, ki si jih je možno izposoditi),</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instrumenti,</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storitve,</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prostori (laboratoriji in delavnice, kjer je mogoče izvajati delo na projektu,</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prostori za sestanke in predstavitve</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dostop do literature,</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programska oprema,</a:t>
            </a:r>
            <a:endParaRPr sz="1900">
              <a:latin typeface="Open Sans"/>
              <a:ea typeface="Open Sans"/>
              <a:cs typeface="Open Sans"/>
              <a:sym typeface="Open Sans"/>
            </a:endParaRPr>
          </a:p>
          <a:p>
            <a:pPr marL="355600" lvl="0" indent="-298450" algn="l" rtl="0">
              <a:lnSpc>
                <a:spcPct val="90000"/>
              </a:lnSpc>
              <a:spcBef>
                <a:spcPts val="0"/>
              </a:spcBef>
              <a:spcAft>
                <a:spcPts val="0"/>
              </a:spcAft>
              <a:buSzPts val="1900"/>
              <a:buFont typeface="Open Sans"/>
              <a:buChar char="•"/>
            </a:pPr>
            <a:r>
              <a:rPr lang="sl-SI" sz="1900">
                <a:latin typeface="Open Sans"/>
                <a:ea typeface="Open Sans"/>
                <a:cs typeface="Open Sans"/>
                <a:sym typeface="Open Sans"/>
              </a:rPr>
              <a:t>različna svetovanja.</a:t>
            </a:r>
            <a:endParaRPr sz="3800">
              <a:latin typeface="Open Sans"/>
              <a:ea typeface="Open Sans"/>
              <a:cs typeface="Open Sans"/>
              <a:sym typeface="Open Sans"/>
            </a:endParaRPr>
          </a:p>
        </p:txBody>
      </p:sp>
      <p:cxnSp>
        <p:nvCxnSpPr>
          <p:cNvPr id="249" name="Google Shape;249;g30f522e18f2_0_17"/>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50" name="Google Shape;250;g30f522e18f2_0_17"/>
          <p:cNvSpPr txBox="1"/>
          <p:nvPr/>
        </p:nvSpPr>
        <p:spPr>
          <a:xfrm>
            <a:off x="713118" y="5139958"/>
            <a:ext cx="21039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51" name="Google Shape;251;g30f522e18f2_0_17"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pic>
        <p:nvPicPr>
          <p:cNvPr id="252" name="Google Shape;252;g30f522e18f2_0_17"/>
          <p:cNvPicPr preferRelativeResize="0"/>
          <p:nvPr/>
        </p:nvPicPr>
        <p:blipFill rotWithShape="1">
          <a:blip r:embed="rId4">
            <a:alphaModFix/>
          </a:blip>
          <a:srcRect/>
          <a:stretch/>
        </p:blipFill>
        <p:spPr>
          <a:xfrm>
            <a:off x="5184226" y="1536021"/>
            <a:ext cx="3845474" cy="23317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0f522e18f2_1_44"/>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Arial"/>
                <a:ea typeface="Arial"/>
                <a:cs typeface="Arial"/>
                <a:sym typeface="Arial"/>
              </a:rPr>
              <a:t>Načrti za prihodnost</a:t>
            </a:r>
            <a:endParaRPr>
              <a:latin typeface="Open Sans"/>
              <a:ea typeface="Open Sans"/>
              <a:cs typeface="Open Sans"/>
              <a:sym typeface="Open Sans"/>
            </a:endParaRPr>
          </a:p>
        </p:txBody>
      </p:sp>
      <p:sp>
        <p:nvSpPr>
          <p:cNvPr id="259" name="Google Shape;259;g30f522e18f2_1_44"/>
          <p:cNvSpPr txBox="1">
            <a:spLocks noGrp="1"/>
          </p:cNvSpPr>
          <p:nvPr>
            <p:ph type="body" idx="1"/>
          </p:nvPr>
        </p:nvSpPr>
        <p:spPr>
          <a:xfrm>
            <a:off x="628650" y="1521354"/>
            <a:ext cx="4655100" cy="33177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800"/>
              </a:spcBef>
              <a:spcAft>
                <a:spcPts val="0"/>
              </a:spcAft>
              <a:buSzPts val="1500"/>
              <a:buNone/>
            </a:pPr>
            <a:r>
              <a:rPr lang="sl-SI" sz="2800">
                <a:latin typeface="Calibri"/>
                <a:ea typeface="Calibri"/>
                <a:cs typeface="Calibri"/>
                <a:sym typeface="Calibri"/>
              </a:rPr>
              <a:t>Izobraževanje za različne deležnike</a:t>
            </a:r>
            <a:endParaRPr sz="2800">
              <a:latin typeface="Calibri"/>
              <a:ea typeface="Calibri"/>
              <a:cs typeface="Calibri"/>
              <a:sym typeface="Calibri"/>
            </a:endParaRPr>
          </a:p>
          <a:p>
            <a:pPr marL="0" lvl="0" indent="0" algn="l" rtl="0">
              <a:lnSpc>
                <a:spcPct val="90000"/>
              </a:lnSpc>
              <a:spcBef>
                <a:spcPts val="800"/>
              </a:spcBef>
              <a:spcAft>
                <a:spcPts val="0"/>
              </a:spcAft>
              <a:buSzPts val="1500"/>
              <a:buNone/>
            </a:pPr>
            <a:r>
              <a:rPr lang="sl-SI" sz="2800">
                <a:latin typeface="Calibri"/>
                <a:ea typeface="Calibri"/>
                <a:cs typeface="Calibri"/>
                <a:sym typeface="Calibri"/>
              </a:rPr>
              <a:t>Natisnjen vodič / priročnik</a:t>
            </a:r>
            <a:endParaRPr sz="2800">
              <a:latin typeface="Calibri"/>
              <a:ea typeface="Calibri"/>
              <a:cs typeface="Calibri"/>
              <a:sym typeface="Calibri"/>
            </a:endParaRPr>
          </a:p>
          <a:p>
            <a:pPr marL="0" lvl="0" indent="0" algn="l" rtl="0">
              <a:lnSpc>
                <a:spcPct val="90000"/>
              </a:lnSpc>
              <a:spcBef>
                <a:spcPts val="800"/>
              </a:spcBef>
              <a:spcAft>
                <a:spcPts val="0"/>
              </a:spcAft>
              <a:buSzPts val="1500"/>
              <a:buNone/>
            </a:pPr>
            <a:r>
              <a:rPr lang="sl-SI" sz="2800">
                <a:latin typeface="Calibri"/>
                <a:ea typeface="Calibri"/>
                <a:cs typeface="Calibri"/>
                <a:sym typeface="Calibri"/>
              </a:rPr>
              <a:t>Intenzivna promocija</a:t>
            </a:r>
            <a:endParaRPr sz="2800">
              <a:latin typeface="Calibri"/>
              <a:ea typeface="Calibri"/>
              <a:cs typeface="Calibri"/>
              <a:sym typeface="Calibri"/>
            </a:endParaRPr>
          </a:p>
          <a:p>
            <a:pPr marL="0" lvl="0" indent="0" algn="l" rtl="0">
              <a:lnSpc>
                <a:spcPct val="90000"/>
              </a:lnSpc>
              <a:spcBef>
                <a:spcPts val="800"/>
              </a:spcBef>
              <a:spcAft>
                <a:spcPts val="0"/>
              </a:spcAft>
              <a:buSzPts val="1500"/>
              <a:buNone/>
            </a:pPr>
            <a:r>
              <a:rPr lang="sl-SI" sz="2800">
                <a:latin typeface="Calibri"/>
                <a:ea typeface="Calibri"/>
                <a:cs typeface="Calibri"/>
                <a:sym typeface="Calibri"/>
              </a:rPr>
              <a:t>Novičnik</a:t>
            </a:r>
            <a:endParaRPr sz="2800">
              <a:latin typeface="Calibri"/>
              <a:ea typeface="Calibri"/>
              <a:cs typeface="Calibri"/>
              <a:sym typeface="Calibri"/>
            </a:endParaRPr>
          </a:p>
          <a:p>
            <a:pPr marL="0" lvl="0" indent="0" algn="l" rtl="0">
              <a:lnSpc>
                <a:spcPct val="90000"/>
              </a:lnSpc>
              <a:spcBef>
                <a:spcPts val="800"/>
              </a:spcBef>
              <a:spcAft>
                <a:spcPts val="0"/>
              </a:spcAft>
              <a:buSzPts val="1500"/>
              <a:buNone/>
            </a:pPr>
            <a:r>
              <a:rPr lang="sl-SI" sz="2800">
                <a:latin typeface="Calibri"/>
                <a:ea typeface="Calibri"/>
                <a:cs typeface="Calibri"/>
                <a:sym typeface="Calibri"/>
              </a:rPr>
              <a:t>Novi partnerji: knjižnice, muzeji, občine, privatni sektor</a:t>
            </a:r>
            <a:endParaRPr sz="2800">
              <a:latin typeface="Calibri"/>
              <a:ea typeface="Calibri"/>
              <a:cs typeface="Calibri"/>
              <a:sym typeface="Calibri"/>
            </a:endParaRPr>
          </a:p>
        </p:txBody>
      </p:sp>
      <p:cxnSp>
        <p:nvCxnSpPr>
          <p:cNvPr id="260" name="Google Shape;260;g30f522e18f2_1_44"/>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61" name="Google Shape;261;g30f522e18f2_1_44"/>
          <p:cNvSpPr txBox="1"/>
          <p:nvPr/>
        </p:nvSpPr>
        <p:spPr>
          <a:xfrm>
            <a:off x="713118" y="5139958"/>
            <a:ext cx="21039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62" name="Google Shape;262;g30f522e18f2_1_44"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pic>
        <p:nvPicPr>
          <p:cNvPr id="263" name="Google Shape;263;g30f522e18f2_1_44"/>
          <p:cNvPicPr preferRelativeResize="0"/>
          <p:nvPr/>
        </p:nvPicPr>
        <p:blipFill rotWithShape="1">
          <a:blip r:embed="rId4">
            <a:alphaModFix/>
          </a:blip>
          <a:srcRect/>
          <a:stretch/>
        </p:blipFill>
        <p:spPr>
          <a:xfrm>
            <a:off x="5397975" y="1536021"/>
            <a:ext cx="3631724" cy="27250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0f522e18f2_1_17"/>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Play"/>
              <a:buNone/>
            </a:pPr>
            <a:r>
              <a:rPr lang="sl-SI">
                <a:latin typeface="Open Sans"/>
                <a:ea typeface="Open Sans"/>
                <a:cs typeface="Open Sans"/>
                <a:sym typeface="Open Sans"/>
              </a:rPr>
              <a:t>Dan občanske znanosti</a:t>
            </a:r>
            <a:endParaRPr>
              <a:latin typeface="Open Sans"/>
              <a:ea typeface="Open Sans"/>
              <a:cs typeface="Open Sans"/>
              <a:sym typeface="Open Sans"/>
            </a:endParaRPr>
          </a:p>
        </p:txBody>
      </p:sp>
      <p:cxnSp>
        <p:nvCxnSpPr>
          <p:cNvPr id="270" name="Google Shape;270;g30f522e18f2_1_17"/>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71" name="Google Shape;271;g30f522e18f2_1_17"/>
          <p:cNvSpPr txBox="1"/>
          <p:nvPr/>
        </p:nvSpPr>
        <p:spPr>
          <a:xfrm>
            <a:off x="713118" y="5139958"/>
            <a:ext cx="21507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72" name="Google Shape;272;g30f522e18f2_1_17"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273" name="Google Shape;273;g30f522e18f2_1_17"/>
          <p:cNvSpPr txBox="1">
            <a:spLocks noGrp="1"/>
          </p:cNvSpPr>
          <p:nvPr>
            <p:ph type="body" idx="1"/>
          </p:nvPr>
        </p:nvSpPr>
        <p:spPr>
          <a:xfrm>
            <a:off x="628650" y="1521354"/>
            <a:ext cx="7886700" cy="3318900"/>
          </a:xfrm>
          <a:prstGeom prst="rect">
            <a:avLst/>
          </a:prstGeom>
          <a:noFill/>
          <a:ln>
            <a:noFill/>
          </a:ln>
        </p:spPr>
        <p:txBody>
          <a:bodyPr spcFirstLastPara="1" wrap="square" lIns="71100" tIns="35550" rIns="71100" bIns="35550" anchor="t" anchorCtr="0">
            <a:normAutofit/>
          </a:bodyPr>
          <a:lstStyle/>
          <a:p>
            <a:pPr marL="0" lvl="0" indent="0" algn="l" rtl="0">
              <a:lnSpc>
                <a:spcPct val="115000"/>
              </a:lnSpc>
              <a:spcBef>
                <a:spcPts val="1900"/>
              </a:spcBef>
              <a:spcAft>
                <a:spcPts val="0"/>
              </a:spcAft>
              <a:buNone/>
            </a:pPr>
            <a:r>
              <a:rPr lang="sl-SI" sz="1800">
                <a:latin typeface="Open Sans"/>
                <a:ea typeface="Open Sans"/>
                <a:cs typeface="Open Sans"/>
                <a:sym typeface="Open Sans"/>
              </a:rPr>
              <a:t>“Odkrivaj, sodeluj, raziskuj: Iz teorije v prakso”</a:t>
            </a:r>
            <a:endParaRPr sz="1800">
              <a:latin typeface="Open Sans"/>
              <a:ea typeface="Open Sans"/>
              <a:cs typeface="Open Sans"/>
              <a:sym typeface="Open Sans"/>
            </a:endParaRPr>
          </a:p>
          <a:p>
            <a:pPr marL="0" lvl="0" indent="0" algn="l" rtl="0">
              <a:lnSpc>
                <a:spcPct val="115000"/>
              </a:lnSpc>
              <a:spcBef>
                <a:spcPts val="1900"/>
              </a:spcBef>
              <a:spcAft>
                <a:spcPts val="0"/>
              </a:spcAft>
              <a:buNone/>
            </a:pPr>
            <a:endParaRPr sz="1800">
              <a:latin typeface="Open Sans"/>
              <a:ea typeface="Open Sans"/>
              <a:cs typeface="Open Sans"/>
              <a:sym typeface="Open Sans"/>
            </a:endParaRPr>
          </a:p>
          <a:p>
            <a:pPr marL="0" lvl="0" indent="0" algn="l" rtl="0">
              <a:lnSpc>
                <a:spcPct val="115000"/>
              </a:lnSpc>
              <a:spcBef>
                <a:spcPts val="1900"/>
              </a:spcBef>
              <a:spcAft>
                <a:spcPts val="0"/>
              </a:spcAft>
              <a:buNone/>
            </a:pPr>
            <a:endParaRPr sz="1800">
              <a:latin typeface="Open Sans"/>
              <a:ea typeface="Open Sans"/>
              <a:cs typeface="Open Sans"/>
              <a:sym typeface="Open Sans"/>
            </a:endParaRPr>
          </a:p>
          <a:p>
            <a:pPr marL="0" lvl="0" indent="0" algn="l" rtl="0">
              <a:lnSpc>
                <a:spcPct val="115000"/>
              </a:lnSpc>
              <a:spcBef>
                <a:spcPts val="1900"/>
              </a:spcBef>
              <a:spcAft>
                <a:spcPts val="0"/>
              </a:spcAft>
              <a:buNone/>
            </a:pPr>
            <a:endParaRPr sz="1800">
              <a:latin typeface="Open Sans"/>
              <a:ea typeface="Open Sans"/>
              <a:cs typeface="Open Sans"/>
              <a:sym typeface="Open Sans"/>
            </a:endParaRPr>
          </a:p>
          <a:p>
            <a:pPr marL="0" lvl="0" indent="0" algn="l" rtl="0">
              <a:lnSpc>
                <a:spcPct val="115000"/>
              </a:lnSpc>
              <a:spcBef>
                <a:spcPts val="1900"/>
              </a:spcBef>
              <a:spcAft>
                <a:spcPts val="500"/>
              </a:spcAft>
              <a:buClr>
                <a:schemeClr val="dk1"/>
              </a:buClr>
              <a:buSzPts val="900"/>
              <a:buFont typeface="Arial"/>
              <a:buNone/>
            </a:pPr>
            <a:r>
              <a:rPr lang="sl-SI" sz="1800">
                <a:latin typeface="Open Sans"/>
                <a:ea typeface="Open Sans"/>
                <a:cs typeface="Open Sans"/>
                <a:sym typeface="Open Sans"/>
              </a:rPr>
              <a:t>Preko spleta</a:t>
            </a:r>
            <a:endParaRPr sz="1800">
              <a:latin typeface="Open Sans"/>
              <a:ea typeface="Open Sans"/>
              <a:cs typeface="Open Sans"/>
              <a:sym typeface="Open Sans"/>
            </a:endParaRPr>
          </a:p>
        </p:txBody>
      </p:sp>
      <p:pic>
        <p:nvPicPr>
          <p:cNvPr id="274" name="Google Shape;274;g30f522e18f2_1_17"/>
          <p:cNvPicPr preferRelativeResize="0"/>
          <p:nvPr/>
        </p:nvPicPr>
        <p:blipFill>
          <a:blip r:embed="rId4">
            <a:alphaModFix/>
          </a:blip>
          <a:stretch>
            <a:fillRect/>
          </a:stretch>
        </p:blipFill>
        <p:spPr>
          <a:xfrm>
            <a:off x="114300" y="1817625"/>
            <a:ext cx="8855644" cy="16171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0f522e18f2_0_30"/>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Oglasite se!</a:t>
            </a:r>
            <a:endParaRPr>
              <a:latin typeface="Open Sans"/>
              <a:ea typeface="Open Sans"/>
              <a:cs typeface="Open Sans"/>
              <a:sym typeface="Open Sans"/>
            </a:endParaRPr>
          </a:p>
        </p:txBody>
      </p:sp>
      <p:sp>
        <p:nvSpPr>
          <p:cNvPr id="281" name="Google Shape;281;g30f522e18f2_0_30"/>
          <p:cNvSpPr txBox="1">
            <a:spLocks noGrp="1"/>
          </p:cNvSpPr>
          <p:nvPr>
            <p:ph type="body" idx="1"/>
          </p:nvPr>
        </p:nvSpPr>
        <p:spPr>
          <a:xfrm>
            <a:off x="628651" y="1521355"/>
            <a:ext cx="4441200" cy="29652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800"/>
              </a:spcBef>
              <a:spcAft>
                <a:spcPts val="0"/>
              </a:spcAft>
              <a:buClr>
                <a:schemeClr val="dk1"/>
              </a:buClr>
              <a:buSzPts val="900"/>
              <a:buFont typeface="Arial"/>
              <a:buNone/>
            </a:pPr>
            <a:r>
              <a:rPr lang="sl-SI" sz="1700" b="1">
                <a:latin typeface="Calibri"/>
                <a:ea typeface="Calibri"/>
                <a:cs typeface="Calibri"/>
                <a:sym typeface="Calibri"/>
              </a:rPr>
              <a:t>Til Mlakar</a:t>
            </a:r>
            <a:r>
              <a:rPr lang="sl-SI" sz="1700">
                <a:latin typeface="Calibri"/>
                <a:ea typeface="Calibri"/>
                <a:cs typeface="Calibri"/>
                <a:sym typeface="Calibri"/>
              </a:rPr>
              <a:t>, CTK, spletna stran;</a:t>
            </a:r>
            <a:endParaRPr sz="1700">
              <a:latin typeface="Calibri"/>
              <a:ea typeface="Calibri"/>
              <a:cs typeface="Calibri"/>
              <a:sym typeface="Calibri"/>
            </a:endParaRPr>
          </a:p>
          <a:p>
            <a:pPr marL="0" lvl="0" indent="0" algn="l" rtl="0">
              <a:lnSpc>
                <a:spcPct val="90000"/>
              </a:lnSpc>
              <a:spcBef>
                <a:spcPts val="800"/>
              </a:spcBef>
              <a:spcAft>
                <a:spcPts val="0"/>
              </a:spcAft>
              <a:buSzPts val="1400"/>
              <a:buNone/>
            </a:pPr>
            <a:r>
              <a:rPr lang="sl-SI" sz="1700" b="1">
                <a:latin typeface="Calibri"/>
                <a:ea typeface="Calibri"/>
                <a:cs typeface="Calibri"/>
                <a:sym typeface="Calibri"/>
              </a:rPr>
              <a:t>Mitja V. Iskrić</a:t>
            </a:r>
            <a:r>
              <a:rPr lang="sl-SI" sz="1700">
                <a:latin typeface="Calibri"/>
                <a:ea typeface="Calibri"/>
                <a:cs typeface="Calibri"/>
                <a:sym typeface="Calibri"/>
              </a:rPr>
              <a:t>, CTK, odprti podatki, odprte objave, ustvarjalnica, stiki z javnostmi;</a:t>
            </a:r>
            <a:endParaRPr sz="1700">
              <a:latin typeface="Calibri"/>
              <a:ea typeface="Calibri"/>
              <a:cs typeface="Calibri"/>
              <a:sym typeface="Calibri"/>
            </a:endParaRPr>
          </a:p>
          <a:p>
            <a:pPr marL="0" lvl="0" indent="0" algn="l" rtl="0">
              <a:lnSpc>
                <a:spcPct val="90000"/>
              </a:lnSpc>
              <a:spcBef>
                <a:spcPts val="800"/>
              </a:spcBef>
              <a:spcAft>
                <a:spcPts val="0"/>
              </a:spcAft>
              <a:buSzPts val="1400"/>
              <a:buNone/>
            </a:pPr>
            <a:r>
              <a:rPr lang="sl-SI" sz="1700" b="1">
                <a:latin typeface="Calibri"/>
                <a:ea typeface="Calibri"/>
                <a:cs typeface="Calibri"/>
                <a:sym typeface="Calibri"/>
              </a:rPr>
              <a:t>Andreja Vovk Iskrić</a:t>
            </a:r>
            <a:r>
              <a:rPr lang="sl-SI" sz="1700">
                <a:latin typeface="Calibri"/>
                <a:ea typeface="Calibri"/>
                <a:cs typeface="Calibri"/>
                <a:sym typeface="Calibri"/>
              </a:rPr>
              <a:t>, Mestna knjižnica Ljubljana, koordinatorica </a:t>
            </a:r>
            <a:endParaRPr sz="3300">
              <a:latin typeface="Calibri"/>
              <a:ea typeface="Calibri"/>
              <a:cs typeface="Calibri"/>
              <a:sym typeface="Calibri"/>
            </a:endParaRPr>
          </a:p>
        </p:txBody>
      </p:sp>
      <p:cxnSp>
        <p:nvCxnSpPr>
          <p:cNvPr id="282" name="Google Shape;282;g30f522e18f2_0_30"/>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283" name="Google Shape;283;g30f522e18f2_0_30"/>
          <p:cNvSpPr txBox="1"/>
          <p:nvPr/>
        </p:nvSpPr>
        <p:spPr>
          <a:xfrm>
            <a:off x="713118" y="5139958"/>
            <a:ext cx="21039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284" name="Google Shape;284;g30f522e18f2_0_30"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pic>
        <p:nvPicPr>
          <p:cNvPr id="285" name="Google Shape;285;g30f522e18f2_0_30"/>
          <p:cNvPicPr preferRelativeResize="0"/>
          <p:nvPr/>
        </p:nvPicPr>
        <p:blipFill rotWithShape="1">
          <a:blip r:embed="rId4">
            <a:alphaModFix/>
          </a:blip>
          <a:srcRect/>
          <a:stretch/>
        </p:blipFill>
        <p:spPr>
          <a:xfrm>
            <a:off x="261751" y="3118146"/>
            <a:ext cx="5662575" cy="1058119"/>
          </a:xfrm>
          <a:prstGeom prst="rect">
            <a:avLst/>
          </a:prstGeom>
          <a:noFill/>
          <a:ln>
            <a:noFill/>
          </a:ln>
        </p:spPr>
      </p:pic>
      <p:pic>
        <p:nvPicPr>
          <p:cNvPr id="286" name="Google Shape;286;g30f522e18f2_0_30"/>
          <p:cNvPicPr preferRelativeResize="0"/>
          <p:nvPr/>
        </p:nvPicPr>
        <p:blipFill>
          <a:blip r:embed="rId5">
            <a:alphaModFix/>
          </a:blip>
          <a:stretch>
            <a:fillRect/>
          </a:stretch>
        </p:blipFill>
        <p:spPr>
          <a:xfrm>
            <a:off x="6132637" y="1075250"/>
            <a:ext cx="2400244" cy="240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Občanska znanost </a:t>
            </a:r>
            <a:endParaRPr>
              <a:latin typeface="Open Sans"/>
              <a:ea typeface="Open Sans"/>
              <a:cs typeface="Open Sans"/>
              <a:sym typeface="Open Sans"/>
            </a:endParaRPr>
          </a:p>
        </p:txBody>
      </p:sp>
      <p:sp>
        <p:nvSpPr>
          <p:cNvPr id="97" name="Google Shape;97;p4"/>
          <p:cNvSpPr txBox="1">
            <a:spLocks noGrp="1"/>
          </p:cNvSpPr>
          <p:nvPr>
            <p:ph type="body" idx="1"/>
          </p:nvPr>
        </p:nvSpPr>
        <p:spPr>
          <a:xfrm>
            <a:off x="628650" y="1521350"/>
            <a:ext cx="4551900" cy="2965200"/>
          </a:xfrm>
          <a:prstGeom prst="rect">
            <a:avLst/>
          </a:prstGeom>
          <a:noFill/>
          <a:ln>
            <a:noFill/>
          </a:ln>
        </p:spPr>
        <p:txBody>
          <a:bodyPr spcFirstLastPara="1" wrap="square" lIns="71100" tIns="35550" rIns="71100" bIns="35550" anchor="t" anchorCtr="0">
            <a:noAutofit/>
          </a:bodyPr>
          <a:lstStyle/>
          <a:p>
            <a:pPr marL="0" lvl="0" indent="0" algn="l" rtl="0">
              <a:lnSpc>
                <a:spcPct val="90000"/>
              </a:lnSpc>
              <a:spcBef>
                <a:spcPts val="800"/>
              </a:spcBef>
              <a:spcAft>
                <a:spcPts val="0"/>
              </a:spcAft>
              <a:buClr>
                <a:schemeClr val="dk1"/>
              </a:buClr>
              <a:buSzPts val="2200"/>
              <a:buNone/>
            </a:pPr>
            <a:r>
              <a:rPr lang="sl-SI" sz="1750">
                <a:highlight>
                  <a:srgbClr val="FFFFFF"/>
                </a:highlight>
                <a:latin typeface="Open Sans"/>
                <a:ea typeface="Open Sans"/>
                <a:cs typeface="Open Sans"/>
                <a:sym typeface="Open Sans"/>
              </a:rPr>
              <a:t>Občanska znanost (ang. Citizen Science) predstavlja koncept znanstvenoraziskovalnega dela, pri katerem so na različne načine, z različnih vidikov in v različnih oblikah v raziskave vključeni neprofesionalni raziskovalci. </a:t>
            </a:r>
            <a:endParaRPr>
              <a:latin typeface="Open Sans"/>
              <a:ea typeface="Open Sans"/>
              <a:cs typeface="Open Sans"/>
              <a:sym typeface="Open Sans"/>
            </a:endParaRPr>
          </a:p>
        </p:txBody>
      </p:sp>
      <p:cxnSp>
        <p:nvCxnSpPr>
          <p:cNvPr id="98" name="Google Shape;98;p4"/>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99" name="Google Shape;99;p4"/>
          <p:cNvSpPr txBox="1"/>
          <p:nvPr/>
        </p:nvSpPr>
        <p:spPr>
          <a:xfrm>
            <a:off x="713117" y="5139958"/>
            <a:ext cx="25083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00" name="Google Shape;100;p4"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pic>
        <p:nvPicPr>
          <p:cNvPr id="101" name="Google Shape;101;p4"/>
          <p:cNvPicPr preferRelativeResize="0"/>
          <p:nvPr/>
        </p:nvPicPr>
        <p:blipFill rotWithShape="1">
          <a:blip r:embed="rId4">
            <a:alphaModFix/>
          </a:blip>
          <a:srcRect l="31473" t="14295"/>
          <a:stretch/>
        </p:blipFill>
        <p:spPr>
          <a:xfrm>
            <a:off x="5044776" y="1408875"/>
            <a:ext cx="3863726" cy="2107000"/>
          </a:xfrm>
          <a:prstGeom prst="rect">
            <a:avLst/>
          </a:prstGeom>
          <a:noFill/>
          <a:ln>
            <a:noFill/>
          </a:ln>
        </p:spPr>
      </p:pic>
      <p:sp>
        <p:nvSpPr>
          <p:cNvPr id="102" name="Google Shape;102;p4"/>
          <p:cNvSpPr txBox="1"/>
          <p:nvPr/>
        </p:nvSpPr>
        <p:spPr>
          <a:xfrm>
            <a:off x="5126300" y="3723950"/>
            <a:ext cx="1784100" cy="2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900">
                <a:solidFill>
                  <a:schemeClr val="dk1"/>
                </a:solidFill>
              </a:rPr>
              <a:t>Vir: pexels</a:t>
            </a:r>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d62dcd3b7d_1_2"/>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Občanska znanost kot znanstvena politika</a:t>
            </a:r>
            <a:endParaRPr>
              <a:latin typeface="Open Sans"/>
              <a:ea typeface="Open Sans"/>
              <a:cs typeface="Open Sans"/>
              <a:sym typeface="Open Sans"/>
            </a:endParaRPr>
          </a:p>
        </p:txBody>
      </p:sp>
      <p:sp>
        <p:nvSpPr>
          <p:cNvPr id="108" name="Google Shape;108;g2d62dcd3b7d_1_2"/>
          <p:cNvSpPr txBox="1">
            <a:spLocks noGrp="1"/>
          </p:cNvSpPr>
          <p:nvPr>
            <p:ph type="body" idx="1"/>
          </p:nvPr>
        </p:nvSpPr>
        <p:spPr>
          <a:xfrm>
            <a:off x="628650" y="1521355"/>
            <a:ext cx="4544100" cy="2965200"/>
          </a:xfrm>
          <a:prstGeom prst="rect">
            <a:avLst/>
          </a:prstGeom>
          <a:noFill/>
          <a:ln>
            <a:noFill/>
          </a:ln>
        </p:spPr>
        <p:txBody>
          <a:bodyPr spcFirstLastPara="1" wrap="square" lIns="71100" tIns="35550" rIns="71100" bIns="35550" anchor="t" anchorCtr="0">
            <a:normAutofit lnSpcReduction="10000"/>
          </a:bodyPr>
          <a:lstStyle/>
          <a:p>
            <a:pPr marL="0" lvl="0" indent="0" algn="l" rtl="0">
              <a:lnSpc>
                <a:spcPct val="90000"/>
              </a:lnSpc>
              <a:spcBef>
                <a:spcPts val="800"/>
              </a:spcBef>
              <a:spcAft>
                <a:spcPts val="0"/>
              </a:spcAft>
              <a:buClr>
                <a:schemeClr val="dk1"/>
              </a:buClr>
              <a:buSzPts val="900"/>
              <a:buFont typeface="Arial"/>
              <a:buNone/>
            </a:pPr>
            <a:r>
              <a:rPr lang="sl-SI" sz="1500">
                <a:latin typeface="Open Sans"/>
                <a:ea typeface="Open Sans"/>
                <a:cs typeface="Open Sans"/>
                <a:sym typeface="Open Sans"/>
              </a:rPr>
              <a:t>Evropska unija:</a:t>
            </a:r>
            <a:endParaRPr sz="15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900"/>
              <a:buFont typeface="Arial"/>
              <a:buNone/>
            </a:pPr>
            <a:r>
              <a:rPr lang="sl-SI" sz="1500">
                <a:latin typeface="Open Sans"/>
                <a:ea typeface="Open Sans"/>
                <a:cs typeface="Open Sans"/>
                <a:sym typeface="Open Sans"/>
              </a:rPr>
              <a:t>Evropski raziskovalni prostor (ERA) je bil zgrajen z dvema stebroma:</a:t>
            </a:r>
            <a:endParaRPr sz="1500">
              <a:latin typeface="Open Sans"/>
              <a:ea typeface="Open Sans"/>
              <a:cs typeface="Open Sans"/>
              <a:sym typeface="Open Sans"/>
            </a:endParaRPr>
          </a:p>
          <a:p>
            <a:pPr marL="368300" lvl="0" indent="0" algn="l" rtl="0">
              <a:lnSpc>
                <a:spcPct val="90000"/>
              </a:lnSpc>
              <a:spcBef>
                <a:spcPts val="400"/>
              </a:spcBef>
              <a:spcAft>
                <a:spcPts val="0"/>
              </a:spcAft>
              <a:buClr>
                <a:schemeClr val="dk1"/>
              </a:buClr>
              <a:buSzPts val="900"/>
              <a:buFont typeface="Arial"/>
              <a:buNone/>
            </a:pPr>
            <a:r>
              <a:rPr lang="sl-SI" sz="1200">
                <a:latin typeface="Open Sans"/>
                <a:ea typeface="Open Sans"/>
                <a:cs typeface="Open Sans"/>
                <a:sym typeface="Open Sans"/>
              </a:rPr>
              <a:t>zgodnje in odprto deljenje raziskovalnih rezultatov in</a:t>
            </a:r>
            <a:endParaRPr sz="1200">
              <a:latin typeface="Open Sans"/>
              <a:ea typeface="Open Sans"/>
              <a:cs typeface="Open Sans"/>
              <a:sym typeface="Open Sans"/>
            </a:endParaRPr>
          </a:p>
          <a:p>
            <a:pPr marL="368300" lvl="0" indent="0" algn="l" rtl="0">
              <a:lnSpc>
                <a:spcPct val="90000"/>
              </a:lnSpc>
              <a:spcBef>
                <a:spcPts val="400"/>
              </a:spcBef>
              <a:spcAft>
                <a:spcPts val="0"/>
              </a:spcAft>
              <a:buClr>
                <a:schemeClr val="dk1"/>
              </a:buClr>
              <a:buSzPts val="900"/>
              <a:buFont typeface="Arial"/>
              <a:buNone/>
            </a:pPr>
            <a:r>
              <a:rPr lang="sl-SI" sz="1200">
                <a:latin typeface="Open Sans"/>
                <a:ea typeface="Open Sans"/>
                <a:cs typeface="Open Sans"/>
                <a:sym typeface="Open Sans"/>
              </a:rPr>
              <a:t>družbeno angažirana znanost</a:t>
            </a:r>
            <a:endParaRPr sz="12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900"/>
              <a:buFont typeface="Arial"/>
              <a:buNone/>
            </a:pPr>
            <a:r>
              <a:rPr lang="sl-SI" sz="1500">
                <a:latin typeface="Open Sans"/>
                <a:ea typeface="Open Sans"/>
                <a:cs typeface="Open Sans"/>
                <a:sym typeface="Open Sans"/>
              </a:rPr>
              <a:t>Slovenija:</a:t>
            </a:r>
            <a:endParaRPr sz="15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900"/>
              <a:buNone/>
            </a:pPr>
            <a:r>
              <a:rPr lang="sl-SI" sz="1500">
                <a:latin typeface="Open Sans"/>
                <a:ea typeface="Open Sans"/>
                <a:cs typeface="Open Sans"/>
                <a:sym typeface="Open Sans"/>
              </a:rPr>
              <a:t>2021 </a:t>
            </a:r>
            <a:r>
              <a:rPr lang="sl-SI" sz="1400">
                <a:latin typeface="Open Sans"/>
                <a:ea typeface="Open Sans"/>
                <a:cs typeface="Open Sans"/>
                <a:sym typeface="Open Sans"/>
              </a:rPr>
              <a:t>Zakon o znanstvenoraziskovalni in inovacijski dejavnosti (ZZrID)</a:t>
            </a:r>
            <a:endParaRPr sz="20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900"/>
              <a:buFont typeface="Arial"/>
              <a:buNone/>
            </a:pPr>
            <a:r>
              <a:rPr lang="sl-SI" sz="1500">
                <a:latin typeface="Open Sans"/>
                <a:ea typeface="Open Sans"/>
                <a:cs typeface="Open Sans"/>
                <a:sym typeface="Open Sans"/>
              </a:rPr>
              <a:t>2023</a:t>
            </a:r>
            <a:r>
              <a:rPr lang="sl-SI" sz="2000">
                <a:latin typeface="Open Sans"/>
                <a:ea typeface="Open Sans"/>
                <a:cs typeface="Open Sans"/>
                <a:sym typeface="Open Sans"/>
              </a:rPr>
              <a:t> </a:t>
            </a:r>
            <a:r>
              <a:rPr lang="sl-SI" sz="1400">
                <a:latin typeface="Open Sans"/>
                <a:ea typeface="Open Sans"/>
                <a:cs typeface="Open Sans"/>
                <a:sym typeface="Open Sans"/>
              </a:rPr>
              <a:t>Uredba o izvajanju znanstvenoraziskovalnega dela v skladu z načeli odprte znanosti</a:t>
            </a:r>
            <a:endParaRPr sz="20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900"/>
              <a:buFont typeface="Arial"/>
              <a:buNone/>
            </a:pPr>
            <a:r>
              <a:rPr lang="sl-SI" sz="1500">
                <a:latin typeface="Open Sans"/>
                <a:ea typeface="Open Sans"/>
                <a:cs typeface="Open Sans"/>
                <a:sym typeface="Open Sans"/>
              </a:rPr>
              <a:t>Občanska znanost v obeh.</a:t>
            </a:r>
            <a:endParaRPr sz="1500">
              <a:latin typeface="Open Sans"/>
              <a:ea typeface="Open Sans"/>
              <a:cs typeface="Open Sans"/>
              <a:sym typeface="Open Sans"/>
            </a:endParaRPr>
          </a:p>
          <a:p>
            <a:pPr marL="139700" lvl="0" indent="0" algn="l" rtl="0">
              <a:lnSpc>
                <a:spcPct val="90000"/>
              </a:lnSpc>
              <a:spcBef>
                <a:spcPts val="800"/>
              </a:spcBef>
              <a:spcAft>
                <a:spcPts val="0"/>
              </a:spcAft>
              <a:buClr>
                <a:schemeClr val="dk1"/>
              </a:buClr>
              <a:buSzPts val="2200"/>
              <a:buNone/>
            </a:pPr>
            <a:endParaRPr sz="1600">
              <a:latin typeface="Open Sans"/>
              <a:ea typeface="Open Sans"/>
              <a:cs typeface="Open Sans"/>
              <a:sym typeface="Open Sans"/>
            </a:endParaRPr>
          </a:p>
        </p:txBody>
      </p:sp>
      <p:cxnSp>
        <p:nvCxnSpPr>
          <p:cNvPr id="109" name="Google Shape;109;g2d62dcd3b7d_1_2"/>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10" name="Google Shape;110;g2d62dcd3b7d_1_2"/>
          <p:cNvSpPr txBox="1"/>
          <p:nvPr/>
        </p:nvSpPr>
        <p:spPr>
          <a:xfrm>
            <a:off x="713117" y="5139958"/>
            <a:ext cx="25083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11" name="Google Shape;111;g2d62dcd3b7d_1_2"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112" name="Google Shape;112;g2d62dcd3b7d_1_2"/>
          <p:cNvSpPr txBox="1"/>
          <p:nvPr/>
        </p:nvSpPr>
        <p:spPr>
          <a:xfrm>
            <a:off x="5017362" y="4076873"/>
            <a:ext cx="4577700" cy="2874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l-SI" sz="1400" b="0" i="0" u="none" strike="noStrike" cap="none">
                <a:solidFill>
                  <a:schemeClr val="dk1"/>
                </a:solidFill>
                <a:latin typeface="Arial"/>
                <a:ea typeface="Arial"/>
                <a:cs typeface="Arial"/>
                <a:sym typeface="Arial"/>
              </a:rPr>
              <a:t> </a:t>
            </a:r>
            <a:r>
              <a:rPr lang="sl-SI" sz="900">
                <a:solidFill>
                  <a:schemeClr val="dk1"/>
                </a:solidFill>
              </a:rPr>
              <a:t>Vir</a:t>
            </a:r>
            <a:r>
              <a:rPr lang="sl-SI" sz="900" b="0" i="0" u="none" strike="noStrike" cap="none">
                <a:solidFill>
                  <a:schemeClr val="dk1"/>
                </a:solidFill>
                <a:latin typeface="Arial"/>
                <a:ea typeface="Arial"/>
                <a:cs typeface="Arial"/>
                <a:sym typeface="Arial"/>
              </a:rPr>
              <a:t>: dinalpbear.eu </a:t>
            </a:r>
            <a:endParaRPr sz="1400" b="0" i="0" u="none" strike="noStrike" cap="none">
              <a:solidFill>
                <a:schemeClr val="dk1"/>
              </a:solidFill>
              <a:latin typeface="Arial"/>
              <a:ea typeface="Arial"/>
              <a:cs typeface="Arial"/>
              <a:sym typeface="Arial"/>
            </a:endParaRPr>
          </a:p>
        </p:txBody>
      </p:sp>
      <p:pic>
        <p:nvPicPr>
          <p:cNvPr id="113" name="Google Shape;113;g2d62dcd3b7d_1_2"/>
          <p:cNvPicPr preferRelativeResize="0"/>
          <p:nvPr/>
        </p:nvPicPr>
        <p:blipFill rotWithShape="1">
          <a:blip r:embed="rId4">
            <a:alphaModFix/>
          </a:blip>
          <a:srcRect/>
          <a:stretch/>
        </p:blipFill>
        <p:spPr>
          <a:xfrm>
            <a:off x="5109211" y="1543123"/>
            <a:ext cx="3832252" cy="2188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Odprta znanost v Sloveniji</a:t>
            </a:r>
            <a:endParaRPr>
              <a:latin typeface="Open Sans"/>
              <a:ea typeface="Open Sans"/>
              <a:cs typeface="Open Sans"/>
              <a:sym typeface="Open Sans"/>
            </a:endParaRPr>
          </a:p>
        </p:txBody>
      </p:sp>
      <p:sp>
        <p:nvSpPr>
          <p:cNvPr id="119" name="Google Shape;119;p5"/>
          <p:cNvSpPr txBox="1">
            <a:spLocks noGrp="1"/>
          </p:cNvSpPr>
          <p:nvPr>
            <p:ph type="body" idx="1"/>
          </p:nvPr>
        </p:nvSpPr>
        <p:spPr>
          <a:xfrm>
            <a:off x="628650" y="1521355"/>
            <a:ext cx="4544400" cy="29652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Vzpostavitev metod odprte znanosti prinaša dodatne stroške</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Akcijski načrt za odprto znanost prinaša dodatna sredstva. </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Ena od aktivnosti (6.2.5) je občanska znanost. </a:t>
            </a:r>
            <a:endParaRPr/>
          </a:p>
          <a:p>
            <a:pPr marL="177800" lvl="0" indent="-38100" algn="l" rtl="0">
              <a:lnSpc>
                <a:spcPct val="90000"/>
              </a:lnSpc>
              <a:spcBef>
                <a:spcPts val="800"/>
              </a:spcBef>
              <a:spcAft>
                <a:spcPts val="0"/>
              </a:spcAft>
              <a:buClr>
                <a:schemeClr val="dk1"/>
              </a:buClr>
              <a:buSzPts val="2200"/>
              <a:buNone/>
            </a:pPr>
            <a:endParaRPr>
              <a:latin typeface="Open Sans"/>
              <a:ea typeface="Open Sans"/>
              <a:cs typeface="Open Sans"/>
              <a:sym typeface="Open Sans"/>
            </a:endParaRPr>
          </a:p>
        </p:txBody>
      </p:sp>
      <p:cxnSp>
        <p:nvCxnSpPr>
          <p:cNvPr id="120" name="Google Shape;120;p5"/>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21" name="Google Shape;121;p5"/>
          <p:cNvSpPr txBox="1"/>
          <p:nvPr/>
        </p:nvSpPr>
        <p:spPr>
          <a:xfrm>
            <a:off x="713117" y="5139958"/>
            <a:ext cx="24384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22" name="Google Shape;122;p5"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pic>
        <p:nvPicPr>
          <p:cNvPr id="123" name="Google Shape;123;p5"/>
          <p:cNvPicPr preferRelativeResize="0"/>
          <p:nvPr/>
        </p:nvPicPr>
        <p:blipFill>
          <a:blip r:embed="rId4">
            <a:alphaModFix/>
          </a:blip>
          <a:stretch>
            <a:fillRect/>
          </a:stretch>
        </p:blipFill>
        <p:spPr>
          <a:xfrm>
            <a:off x="5287275" y="1536021"/>
            <a:ext cx="3050381" cy="18930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Začetki Mreže občanske znanosti</a:t>
            </a:r>
            <a:endParaRPr/>
          </a:p>
        </p:txBody>
      </p:sp>
      <p:sp>
        <p:nvSpPr>
          <p:cNvPr id="129" name="Google Shape;129;p7"/>
          <p:cNvSpPr txBox="1">
            <a:spLocks noGrp="1"/>
          </p:cNvSpPr>
          <p:nvPr>
            <p:ph type="body" idx="1"/>
          </p:nvPr>
        </p:nvSpPr>
        <p:spPr>
          <a:xfrm>
            <a:off x="628650" y="1521355"/>
            <a:ext cx="4544100" cy="2965200"/>
          </a:xfrm>
          <a:prstGeom prst="rect">
            <a:avLst/>
          </a:prstGeom>
          <a:noFill/>
          <a:ln>
            <a:noFill/>
          </a:ln>
        </p:spPr>
        <p:txBody>
          <a:bodyPr spcFirstLastPara="1" wrap="square" lIns="71100" tIns="35550" rIns="71100" bIns="35550" anchor="t" anchorCtr="0">
            <a:normAutofit lnSpcReduction="10000"/>
          </a:bodyPr>
          <a:lstStyle/>
          <a:p>
            <a:pPr marL="0" lvl="0" indent="0" algn="l" rtl="0">
              <a:lnSpc>
                <a:spcPct val="90000"/>
              </a:lnSpc>
              <a:spcBef>
                <a:spcPts val="0"/>
              </a:spcBef>
              <a:spcAft>
                <a:spcPts val="0"/>
              </a:spcAft>
              <a:buClr>
                <a:schemeClr val="dk1"/>
              </a:buClr>
              <a:buSzPts val="1400"/>
              <a:buNone/>
            </a:pPr>
            <a:r>
              <a:rPr lang="sl-SI" sz="1400">
                <a:latin typeface="Open Sans"/>
                <a:ea typeface="Open Sans"/>
                <a:cs typeface="Open Sans"/>
                <a:sym typeface="Open Sans"/>
              </a:rPr>
              <a:t>CTK je v skladu z akcijskim načrtom dobil nalogo za vzpostavitev Mreže občanske znanosti v Sloveniji. Z delom smo začeli pred dvema letoma.</a:t>
            </a:r>
            <a:endParaRPr sz="1400">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400"/>
              <a:buNone/>
            </a:pPr>
            <a:endParaRPr sz="1400">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400"/>
              <a:buNone/>
            </a:pPr>
            <a:r>
              <a:rPr lang="sl-SI" sz="1400">
                <a:latin typeface="Open Sans"/>
                <a:ea typeface="Open Sans"/>
                <a:cs typeface="Open Sans"/>
                <a:sym typeface="Open Sans"/>
              </a:rPr>
              <a:t>Začetki:</a:t>
            </a:r>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iskanje deležnikov in povabilo na sodelovanje,</a:t>
            </a:r>
            <a:endParaRPr sz="14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vzpostavitev portala </a:t>
            </a:r>
            <a:r>
              <a:rPr lang="sl-SI" sz="1400" u="sng">
                <a:solidFill>
                  <a:schemeClr val="hlink"/>
                </a:solidFill>
                <a:latin typeface="Open Sans"/>
                <a:ea typeface="Open Sans"/>
                <a:cs typeface="Open Sans"/>
                <a:sym typeface="Open Sans"/>
                <a:hlinkClick r:id="rId3"/>
              </a:rPr>
              <a:t>citizenscience.si</a:t>
            </a:r>
            <a:r>
              <a:rPr lang="sl-SI" sz="1400">
                <a:latin typeface="Open Sans"/>
                <a:ea typeface="Open Sans"/>
                <a:cs typeface="Open Sans"/>
                <a:sym typeface="Open Sans"/>
              </a:rPr>
              <a:t>, </a:t>
            </a:r>
            <a:endParaRPr sz="14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prvi hibridni sestanek 20. 7. 2023 (13 partnerjev) </a:t>
            </a:r>
            <a:endParaRPr sz="1400">
              <a:latin typeface="Open Sans"/>
              <a:ea typeface="Open Sans"/>
              <a:cs typeface="Open Sans"/>
              <a:sym typeface="Open Sans"/>
            </a:endParaRPr>
          </a:p>
          <a:p>
            <a:pPr marL="177800" lvl="0" indent="-177800" algn="l" rtl="0">
              <a:lnSpc>
                <a:spcPct val="90000"/>
              </a:lnSpc>
              <a:spcBef>
                <a:spcPts val="800"/>
              </a:spcBef>
              <a:spcAft>
                <a:spcPts val="0"/>
              </a:spcAft>
              <a:buSzPts val="1400"/>
              <a:buFont typeface="Open Sans"/>
              <a:buChar char="•"/>
            </a:pPr>
            <a:r>
              <a:rPr lang="sl-SI" sz="1400">
                <a:latin typeface="Open Sans"/>
                <a:ea typeface="Open Sans"/>
                <a:cs typeface="Open Sans"/>
                <a:sym typeface="Open Sans"/>
              </a:rPr>
              <a:t>koordinatorica Mreže iz Mestne knjižnice Ljubljana (Andreja Vovk Iskrić)</a:t>
            </a:r>
            <a:endParaRPr sz="1400">
              <a:latin typeface="Open Sans"/>
              <a:ea typeface="Open Sans"/>
              <a:cs typeface="Open Sans"/>
              <a:sym typeface="Open Sans"/>
            </a:endParaRPr>
          </a:p>
          <a:p>
            <a:pPr marL="177800" lvl="0" indent="-177800" algn="l" rtl="0">
              <a:lnSpc>
                <a:spcPct val="90000"/>
              </a:lnSpc>
              <a:spcBef>
                <a:spcPts val="800"/>
              </a:spcBef>
              <a:spcAft>
                <a:spcPts val="0"/>
              </a:spcAft>
              <a:buSzPts val="1400"/>
              <a:buFont typeface="Open Sans"/>
              <a:buChar char="•"/>
            </a:pPr>
            <a:r>
              <a:rPr lang="sl-SI" sz="1400">
                <a:latin typeface="Open Sans"/>
                <a:ea typeface="Open Sans"/>
                <a:cs typeface="Open Sans"/>
                <a:sym typeface="Open Sans"/>
              </a:rPr>
              <a:t>ambasadorka občanske znanosti (dr. Zarja Muršič)</a:t>
            </a:r>
            <a:endParaRPr sz="1400">
              <a:latin typeface="Open Sans"/>
              <a:ea typeface="Open Sans"/>
              <a:cs typeface="Open Sans"/>
              <a:sym typeface="Open Sans"/>
            </a:endParaRPr>
          </a:p>
          <a:p>
            <a:pPr marL="177800" lvl="0" indent="-177800" algn="l" rtl="0">
              <a:lnSpc>
                <a:spcPct val="90000"/>
              </a:lnSpc>
              <a:spcBef>
                <a:spcPts val="800"/>
              </a:spcBef>
              <a:spcAft>
                <a:spcPts val="0"/>
              </a:spcAft>
              <a:buSzPts val="1400"/>
              <a:buFont typeface="Open Sans"/>
              <a:buChar char="•"/>
            </a:pPr>
            <a:r>
              <a:rPr lang="sl-SI" sz="1400" u="sng">
                <a:solidFill>
                  <a:schemeClr val="hlink"/>
                </a:solidFill>
                <a:latin typeface="Open Sans"/>
                <a:ea typeface="Open Sans"/>
                <a:cs typeface="Open Sans"/>
                <a:sym typeface="Open Sans"/>
                <a:hlinkClick r:id="rId4"/>
              </a:rPr>
              <a:t>1. Dan občanske znanosti</a:t>
            </a:r>
            <a:r>
              <a:rPr lang="sl-SI" sz="1400">
                <a:latin typeface="Open Sans"/>
                <a:ea typeface="Open Sans"/>
                <a:cs typeface="Open Sans"/>
                <a:sym typeface="Open Sans"/>
              </a:rPr>
              <a:t> 15. 11. 2023</a:t>
            </a:r>
            <a:endParaRPr sz="1400">
              <a:latin typeface="Open Sans"/>
              <a:ea typeface="Open Sans"/>
              <a:cs typeface="Open Sans"/>
              <a:sym typeface="Open Sans"/>
            </a:endParaRPr>
          </a:p>
        </p:txBody>
      </p:sp>
      <p:cxnSp>
        <p:nvCxnSpPr>
          <p:cNvPr id="130" name="Google Shape;130;p7"/>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31" name="Google Shape;131;p7"/>
          <p:cNvSpPr txBox="1"/>
          <p:nvPr/>
        </p:nvSpPr>
        <p:spPr>
          <a:xfrm>
            <a:off x="713117" y="5139958"/>
            <a:ext cx="23760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32" name="Google Shape;132;p7" descr="A blue and orange logo&#10;&#10;Description automatically generated"/>
          <p:cNvPicPr preferRelativeResize="0"/>
          <p:nvPr/>
        </p:nvPicPr>
        <p:blipFill rotWithShape="1">
          <a:blip r:embed="rId5">
            <a:alphaModFix/>
          </a:blip>
          <a:srcRect/>
          <a:stretch/>
        </p:blipFill>
        <p:spPr>
          <a:xfrm>
            <a:off x="7606825" y="4947198"/>
            <a:ext cx="926053" cy="468874"/>
          </a:xfrm>
          <a:prstGeom prst="rect">
            <a:avLst/>
          </a:prstGeom>
          <a:noFill/>
          <a:ln>
            <a:noFill/>
          </a:ln>
        </p:spPr>
      </p:pic>
      <p:sp>
        <p:nvSpPr>
          <p:cNvPr id="133" name="Google Shape;133;p7"/>
          <p:cNvSpPr txBox="1"/>
          <p:nvPr/>
        </p:nvSpPr>
        <p:spPr>
          <a:xfrm>
            <a:off x="5172892" y="4255773"/>
            <a:ext cx="29724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a:t>
            </a:r>
            <a:r>
              <a:rPr lang="sl-SI" sz="900" u="sng">
                <a:solidFill>
                  <a:schemeClr val="hlink"/>
                </a:solidFill>
                <a:hlinkClick r:id="rId6"/>
              </a:rPr>
              <a:t>https://citizenscience.si/</a:t>
            </a:r>
            <a:r>
              <a:rPr lang="sl-SI" sz="9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pic>
        <p:nvPicPr>
          <p:cNvPr id="134" name="Google Shape;134;p7"/>
          <p:cNvPicPr preferRelativeResize="0"/>
          <p:nvPr/>
        </p:nvPicPr>
        <p:blipFill>
          <a:blip r:embed="rId7">
            <a:alphaModFix/>
          </a:blip>
          <a:stretch>
            <a:fillRect/>
          </a:stretch>
        </p:blipFill>
        <p:spPr>
          <a:xfrm>
            <a:off x="5231081" y="1166708"/>
            <a:ext cx="3691593" cy="27801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Ključni cilji Mreže</a:t>
            </a:r>
            <a:endParaRPr>
              <a:latin typeface="Open Sans"/>
              <a:ea typeface="Open Sans"/>
              <a:cs typeface="Open Sans"/>
              <a:sym typeface="Open Sans"/>
            </a:endParaRPr>
          </a:p>
        </p:txBody>
      </p:sp>
      <p:sp>
        <p:nvSpPr>
          <p:cNvPr id="141" name="Google Shape;141;p10"/>
          <p:cNvSpPr txBox="1">
            <a:spLocks noGrp="1"/>
          </p:cNvSpPr>
          <p:nvPr>
            <p:ph type="body" idx="1"/>
          </p:nvPr>
        </p:nvSpPr>
        <p:spPr>
          <a:xfrm>
            <a:off x="628651" y="1521355"/>
            <a:ext cx="4377600" cy="29652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0"/>
              </a:spcBef>
              <a:spcAft>
                <a:spcPts val="0"/>
              </a:spcAft>
              <a:buClr>
                <a:schemeClr val="dk1"/>
              </a:buClr>
              <a:buSzPts val="1400"/>
              <a:buNone/>
            </a:pPr>
            <a:r>
              <a:rPr lang="sl-SI" sz="1400">
                <a:latin typeface="Open Sans"/>
                <a:ea typeface="Open Sans"/>
                <a:cs typeface="Open Sans"/>
                <a:sym typeface="Open Sans"/>
              </a:rPr>
              <a:t>Kaj so ključni cilji naše Mreže?</a:t>
            </a:r>
            <a:endParaRPr sz="14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Povezovanje raziskovalne sfere in javnosti,</a:t>
            </a:r>
            <a:endParaRPr sz="14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povečevanje znanstvene pismenosti in omogočanje pogojev, da lahko javnost razume, kako deluje znanost,</a:t>
            </a:r>
            <a:endParaRPr sz="14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400"/>
              <a:buChar char="•"/>
            </a:pPr>
            <a:r>
              <a:rPr lang="sl-SI" sz="1400">
                <a:latin typeface="Open Sans"/>
                <a:ea typeface="Open Sans"/>
                <a:cs typeface="Open Sans"/>
                <a:sym typeface="Open Sans"/>
              </a:rPr>
              <a:t>izboljševanje sveta v katerem živimo.</a:t>
            </a:r>
            <a:endParaRPr sz="1400">
              <a:latin typeface="Open Sans"/>
              <a:ea typeface="Open Sans"/>
              <a:cs typeface="Open Sans"/>
              <a:sym typeface="Open Sans"/>
            </a:endParaRPr>
          </a:p>
        </p:txBody>
      </p:sp>
      <p:cxnSp>
        <p:nvCxnSpPr>
          <p:cNvPr id="142" name="Google Shape;142;p10"/>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43" name="Google Shape;143;p10"/>
          <p:cNvSpPr txBox="1"/>
          <p:nvPr/>
        </p:nvSpPr>
        <p:spPr>
          <a:xfrm>
            <a:off x="713118" y="5139958"/>
            <a:ext cx="21582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44" name="Google Shape;144;p10"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145" name="Google Shape;145;p10"/>
          <p:cNvSpPr txBox="1"/>
          <p:nvPr/>
        </p:nvSpPr>
        <p:spPr>
          <a:xfrm>
            <a:off x="5334545" y="3937807"/>
            <a:ext cx="29721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ZNC</a:t>
            </a:r>
            <a:endParaRPr sz="1400" b="0" i="0" u="none" strike="noStrike" cap="none">
              <a:solidFill>
                <a:schemeClr val="dk1"/>
              </a:solidFill>
              <a:latin typeface="Arial"/>
              <a:ea typeface="Arial"/>
              <a:cs typeface="Arial"/>
              <a:sym typeface="Arial"/>
            </a:endParaRPr>
          </a:p>
        </p:txBody>
      </p:sp>
      <p:pic>
        <p:nvPicPr>
          <p:cNvPr id="146" name="Google Shape;146;p10"/>
          <p:cNvPicPr preferRelativeResize="0"/>
          <p:nvPr/>
        </p:nvPicPr>
        <p:blipFill rotWithShape="1">
          <a:blip r:embed="rId4">
            <a:alphaModFix/>
          </a:blip>
          <a:srcRect/>
          <a:stretch/>
        </p:blipFill>
        <p:spPr>
          <a:xfrm>
            <a:off x="5069476" y="1262743"/>
            <a:ext cx="3000375" cy="171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Deležniki</a:t>
            </a:r>
            <a:br>
              <a:rPr lang="sl-SI">
                <a:latin typeface="Open Sans"/>
                <a:ea typeface="Open Sans"/>
                <a:cs typeface="Open Sans"/>
                <a:sym typeface="Open Sans"/>
              </a:rPr>
            </a:br>
            <a:endParaRPr>
              <a:latin typeface="Open Sans"/>
              <a:ea typeface="Open Sans"/>
              <a:cs typeface="Open Sans"/>
              <a:sym typeface="Open Sans"/>
            </a:endParaRPr>
          </a:p>
        </p:txBody>
      </p:sp>
      <p:sp>
        <p:nvSpPr>
          <p:cNvPr id="153" name="Google Shape;153;p9"/>
          <p:cNvSpPr txBox="1">
            <a:spLocks noGrp="1"/>
          </p:cNvSpPr>
          <p:nvPr>
            <p:ph type="body" idx="1"/>
          </p:nvPr>
        </p:nvSpPr>
        <p:spPr>
          <a:xfrm>
            <a:off x="628651" y="1521355"/>
            <a:ext cx="4441500" cy="29652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0"/>
              </a:spcBef>
              <a:spcAft>
                <a:spcPts val="0"/>
              </a:spcAft>
              <a:buClr>
                <a:schemeClr val="dk1"/>
              </a:buClr>
              <a:buSzPts val="1400"/>
              <a:buNone/>
            </a:pPr>
            <a:r>
              <a:rPr lang="sl-SI" sz="1600">
                <a:latin typeface="Open Sans"/>
                <a:ea typeface="Open Sans"/>
                <a:cs typeface="Open Sans"/>
                <a:sym typeface="Open Sans"/>
              </a:rPr>
              <a:t>Sistematično nagovarjamo ključne deležnike:</a:t>
            </a:r>
            <a:endParaRPr sz="16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600"/>
              <a:buChar char="•"/>
            </a:pPr>
            <a:r>
              <a:rPr lang="sl-SI" sz="1600">
                <a:latin typeface="Open Sans"/>
                <a:ea typeface="Open Sans"/>
                <a:cs typeface="Open Sans"/>
                <a:sym typeface="Open Sans"/>
              </a:rPr>
              <a:t>raziskovalne organizacije in inštitute,</a:t>
            </a:r>
            <a:endParaRPr sz="16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600"/>
              <a:buChar char="•"/>
            </a:pPr>
            <a:r>
              <a:rPr lang="sl-SI" sz="1600">
                <a:latin typeface="Open Sans"/>
                <a:ea typeface="Open Sans"/>
                <a:cs typeface="Open Sans"/>
                <a:sym typeface="Open Sans"/>
              </a:rPr>
              <a:t>(znanstvena) društva,</a:t>
            </a:r>
            <a:endParaRPr sz="16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600"/>
              <a:buChar char="•"/>
            </a:pPr>
            <a:r>
              <a:rPr lang="sl-SI" sz="1600">
                <a:latin typeface="Open Sans"/>
                <a:ea typeface="Open Sans"/>
                <a:cs typeface="Open Sans"/>
                <a:sym typeface="Open Sans"/>
              </a:rPr>
              <a:t>upokojence,</a:t>
            </a:r>
            <a:endParaRPr sz="16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600"/>
              <a:buChar char="•"/>
            </a:pPr>
            <a:r>
              <a:rPr lang="sl-SI" sz="1600">
                <a:latin typeface="Open Sans"/>
                <a:ea typeface="Open Sans"/>
                <a:cs typeface="Open Sans"/>
                <a:sym typeface="Open Sans"/>
              </a:rPr>
              <a:t>knjižnice s poudarkom na splošnih knjižnicah,</a:t>
            </a:r>
            <a:endParaRPr sz="1600">
              <a:latin typeface="Open Sans"/>
              <a:ea typeface="Open Sans"/>
              <a:cs typeface="Open Sans"/>
              <a:sym typeface="Open Sans"/>
            </a:endParaRPr>
          </a:p>
          <a:p>
            <a:pPr marL="177800" lvl="0" indent="-177800" algn="l" rtl="0">
              <a:lnSpc>
                <a:spcPct val="90000"/>
              </a:lnSpc>
              <a:spcBef>
                <a:spcPts val="800"/>
              </a:spcBef>
              <a:spcAft>
                <a:spcPts val="0"/>
              </a:spcAft>
              <a:buClr>
                <a:schemeClr val="dk1"/>
              </a:buClr>
              <a:buSzPts val="1600"/>
              <a:buChar char="•"/>
            </a:pPr>
            <a:r>
              <a:rPr lang="sl-SI" sz="1600">
                <a:latin typeface="Open Sans"/>
                <a:ea typeface="Open Sans"/>
                <a:cs typeface="Open Sans"/>
                <a:sym typeface="Open Sans"/>
              </a:rPr>
              <a:t>posameznike.</a:t>
            </a:r>
            <a:endParaRPr sz="1600">
              <a:latin typeface="Open Sans"/>
              <a:ea typeface="Open Sans"/>
              <a:cs typeface="Open Sans"/>
              <a:sym typeface="Open Sans"/>
            </a:endParaRPr>
          </a:p>
        </p:txBody>
      </p:sp>
      <p:cxnSp>
        <p:nvCxnSpPr>
          <p:cNvPr id="154" name="Google Shape;154;p9"/>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55" name="Google Shape;155;p9"/>
          <p:cNvSpPr txBox="1"/>
          <p:nvPr/>
        </p:nvSpPr>
        <p:spPr>
          <a:xfrm>
            <a:off x="713118" y="5139958"/>
            <a:ext cx="21660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56" name="Google Shape;156;p9" descr="A blue and orange logo&#10;&#10;Description automatically generated"/>
          <p:cNvPicPr preferRelativeResize="0"/>
          <p:nvPr/>
        </p:nvPicPr>
        <p:blipFill rotWithShape="1">
          <a:blip r:embed="rId3">
            <a:alphaModFix/>
          </a:blip>
          <a:srcRect/>
          <a:stretch/>
        </p:blipFill>
        <p:spPr>
          <a:xfrm>
            <a:off x="7606825" y="4947198"/>
            <a:ext cx="926053" cy="468874"/>
          </a:xfrm>
          <a:prstGeom prst="rect">
            <a:avLst/>
          </a:prstGeom>
          <a:noFill/>
          <a:ln>
            <a:noFill/>
          </a:ln>
        </p:spPr>
      </p:pic>
      <p:sp>
        <p:nvSpPr>
          <p:cNvPr id="157" name="Google Shape;157;p9"/>
          <p:cNvSpPr txBox="1"/>
          <p:nvPr/>
        </p:nvSpPr>
        <p:spPr>
          <a:xfrm>
            <a:off x="5172892" y="4062992"/>
            <a:ext cx="29721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 Österreich forscht </a:t>
            </a:r>
            <a:endParaRPr sz="1400" b="0" i="0" u="none" strike="noStrike" cap="none">
              <a:solidFill>
                <a:schemeClr val="dk1"/>
              </a:solidFill>
              <a:latin typeface="Arial"/>
              <a:ea typeface="Arial"/>
              <a:cs typeface="Arial"/>
              <a:sym typeface="Arial"/>
            </a:endParaRPr>
          </a:p>
        </p:txBody>
      </p:sp>
      <p:pic>
        <p:nvPicPr>
          <p:cNvPr id="158" name="Google Shape;158;p9"/>
          <p:cNvPicPr preferRelativeResize="0"/>
          <p:nvPr/>
        </p:nvPicPr>
        <p:blipFill rotWithShape="1">
          <a:blip r:embed="rId4">
            <a:alphaModFix/>
          </a:blip>
          <a:srcRect/>
          <a:stretch/>
        </p:blipFill>
        <p:spPr>
          <a:xfrm>
            <a:off x="5270311" y="1385793"/>
            <a:ext cx="3507112" cy="233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0f522e18f2_1_34"/>
          <p:cNvSpPr txBox="1">
            <a:spLocks noGrp="1"/>
          </p:cNvSpPr>
          <p:nvPr>
            <p:ph type="title"/>
          </p:nvPr>
        </p:nvSpPr>
        <p:spPr>
          <a:xfrm>
            <a:off x="628650" y="304271"/>
            <a:ext cx="7886700" cy="11049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Play"/>
              <a:buNone/>
            </a:pPr>
            <a:r>
              <a:rPr lang="sl-SI">
                <a:latin typeface="Open Sans"/>
                <a:ea typeface="Open Sans"/>
                <a:cs typeface="Open Sans"/>
                <a:sym typeface="Open Sans"/>
              </a:rPr>
              <a:t>Vsebine na </a:t>
            </a:r>
            <a:r>
              <a:rPr lang="sl-SI" u="sng">
                <a:solidFill>
                  <a:schemeClr val="hlink"/>
                </a:solidFill>
                <a:latin typeface="Open Sans"/>
                <a:ea typeface="Open Sans"/>
                <a:cs typeface="Open Sans"/>
                <a:sym typeface="Open Sans"/>
                <a:hlinkClick r:id="rId3"/>
              </a:rPr>
              <a:t>citizenscience.si</a:t>
            </a:r>
            <a:endParaRPr>
              <a:latin typeface="Open Sans"/>
              <a:ea typeface="Open Sans"/>
              <a:cs typeface="Open Sans"/>
              <a:sym typeface="Open Sans"/>
            </a:endParaRPr>
          </a:p>
        </p:txBody>
      </p:sp>
      <p:cxnSp>
        <p:nvCxnSpPr>
          <p:cNvPr id="165" name="Google Shape;165;g30f522e18f2_1_34"/>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66" name="Google Shape;166;g30f522e18f2_1_34"/>
          <p:cNvSpPr txBox="1"/>
          <p:nvPr/>
        </p:nvSpPr>
        <p:spPr>
          <a:xfrm>
            <a:off x="713118" y="5139958"/>
            <a:ext cx="21507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67" name="Google Shape;167;g30f522e18f2_1_34" descr="A blue and orange logo&#10;&#10;Description automatically generated"/>
          <p:cNvPicPr preferRelativeResize="0"/>
          <p:nvPr/>
        </p:nvPicPr>
        <p:blipFill rotWithShape="1">
          <a:blip r:embed="rId4">
            <a:alphaModFix/>
          </a:blip>
          <a:srcRect/>
          <a:stretch/>
        </p:blipFill>
        <p:spPr>
          <a:xfrm>
            <a:off x="7606825" y="4947198"/>
            <a:ext cx="926053" cy="468874"/>
          </a:xfrm>
          <a:prstGeom prst="rect">
            <a:avLst/>
          </a:prstGeom>
          <a:noFill/>
          <a:ln>
            <a:noFill/>
          </a:ln>
        </p:spPr>
      </p:pic>
      <p:sp>
        <p:nvSpPr>
          <p:cNvPr id="168" name="Google Shape;168;g30f522e18f2_1_34"/>
          <p:cNvSpPr txBox="1">
            <a:spLocks noGrp="1"/>
          </p:cNvSpPr>
          <p:nvPr>
            <p:ph type="body" idx="1"/>
          </p:nvPr>
        </p:nvSpPr>
        <p:spPr>
          <a:xfrm>
            <a:off x="628650" y="1521354"/>
            <a:ext cx="3876900" cy="3318900"/>
          </a:xfrm>
          <a:prstGeom prst="rect">
            <a:avLst/>
          </a:prstGeom>
          <a:noFill/>
          <a:ln>
            <a:noFill/>
          </a:ln>
        </p:spPr>
        <p:txBody>
          <a:bodyPr spcFirstLastPara="1" wrap="square" lIns="71100" tIns="35550" rIns="71100" bIns="35550" anchor="t" anchorCtr="0">
            <a:normAutofit fontScale="77500" lnSpcReduction="20000"/>
          </a:bodyPr>
          <a:lstStyle/>
          <a:p>
            <a:pPr marL="0" lvl="0" indent="0" algn="l" rtl="0">
              <a:lnSpc>
                <a:spcPct val="90000"/>
              </a:lnSpc>
              <a:spcBef>
                <a:spcPts val="800"/>
              </a:spcBef>
              <a:spcAft>
                <a:spcPts val="0"/>
              </a:spcAft>
              <a:buClr>
                <a:schemeClr val="dk1"/>
              </a:buClr>
              <a:buSzPct val="39130"/>
              <a:buFont typeface="Arial"/>
              <a:buNone/>
            </a:pPr>
            <a:r>
              <a:rPr lang="sl-SI" sz="2300">
                <a:latin typeface="Open Sans"/>
                <a:ea typeface="Open Sans"/>
                <a:cs typeface="Open Sans"/>
                <a:sym typeface="Open Sans"/>
              </a:rPr>
              <a:t>Novice (Facebook, Twitter (X), Mastodon, LinkedIn)</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Osnovne informacije o občanski znanosti</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Razpisi</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Priročnik za vodenje projektov</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b="1">
                <a:latin typeface="Open Sans"/>
                <a:ea typeface="Open Sans"/>
                <a:cs typeface="Open Sans"/>
                <a:sym typeface="Open Sans"/>
              </a:rPr>
              <a:t>Katalog projektov občanske znanosti</a:t>
            </a:r>
            <a:endParaRPr sz="2300" b="1">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Koledar</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Usposabljanja</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Odprta infrastruktura</a:t>
            </a:r>
            <a:endParaRPr sz="2300">
              <a:latin typeface="Open Sans"/>
              <a:ea typeface="Open Sans"/>
              <a:cs typeface="Open Sans"/>
              <a:sym typeface="Open Sans"/>
            </a:endParaRPr>
          </a:p>
          <a:p>
            <a:pPr marL="0" lvl="0" indent="0" algn="l" rtl="0">
              <a:lnSpc>
                <a:spcPct val="90000"/>
              </a:lnSpc>
              <a:spcBef>
                <a:spcPts val="800"/>
              </a:spcBef>
              <a:spcAft>
                <a:spcPts val="0"/>
              </a:spcAft>
              <a:buSzPct val="69565"/>
              <a:buNone/>
            </a:pPr>
            <a:r>
              <a:rPr lang="sl-SI" sz="2300">
                <a:latin typeface="Open Sans"/>
                <a:ea typeface="Open Sans"/>
                <a:cs typeface="Open Sans"/>
                <a:sym typeface="Open Sans"/>
              </a:rPr>
              <a:t>Digitalna knjižnica</a:t>
            </a:r>
            <a:endParaRPr sz="3000"/>
          </a:p>
        </p:txBody>
      </p:sp>
      <p:pic>
        <p:nvPicPr>
          <p:cNvPr id="169" name="Google Shape;169;g30f522e18f2_1_34"/>
          <p:cNvPicPr preferRelativeResize="0"/>
          <p:nvPr/>
        </p:nvPicPr>
        <p:blipFill rotWithShape="1">
          <a:blip r:embed="rId5">
            <a:alphaModFix/>
          </a:blip>
          <a:srcRect/>
          <a:stretch/>
        </p:blipFill>
        <p:spPr>
          <a:xfrm>
            <a:off x="5164519" y="1521354"/>
            <a:ext cx="3979481" cy="2559394"/>
          </a:xfrm>
          <a:prstGeom prst="rect">
            <a:avLst/>
          </a:prstGeom>
          <a:noFill/>
          <a:ln>
            <a:noFill/>
          </a:ln>
        </p:spPr>
      </p:pic>
      <p:sp>
        <p:nvSpPr>
          <p:cNvPr id="170" name="Google Shape;170;g30f522e18f2_1_34"/>
          <p:cNvSpPr txBox="1"/>
          <p:nvPr/>
        </p:nvSpPr>
        <p:spPr>
          <a:xfrm>
            <a:off x="5291344" y="4410896"/>
            <a:ext cx="1992300" cy="238200"/>
          </a:xfrm>
          <a:prstGeom prst="rect">
            <a:avLst/>
          </a:prstGeom>
          <a:noFill/>
          <a:ln>
            <a:noFill/>
          </a:ln>
        </p:spPr>
        <p:txBody>
          <a:bodyPr spcFirstLastPara="1" wrap="square" lIns="71100" tIns="71100" rIns="71100" bIns="711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sl-SI" sz="1200" b="0" i="0" u="none" strike="noStrike" cap="none">
                <a:solidFill>
                  <a:schemeClr val="dk1"/>
                </a:solidFill>
                <a:latin typeface="Arial"/>
                <a:ea typeface="Arial"/>
                <a:cs typeface="Arial"/>
                <a:sym typeface="Arial"/>
              </a:rPr>
              <a:t>Foto: Gašper Lešnik</a:t>
            </a:r>
            <a:endParaRPr sz="9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628650" y="304271"/>
            <a:ext cx="7886700" cy="1104600"/>
          </a:xfrm>
          <a:prstGeom prst="rect">
            <a:avLst/>
          </a:prstGeom>
          <a:noFill/>
          <a:ln>
            <a:noFill/>
          </a:ln>
        </p:spPr>
        <p:txBody>
          <a:bodyPr spcFirstLastPara="1" wrap="square" lIns="71100" tIns="35550" rIns="71100" bIns="3555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sl-SI">
                <a:latin typeface="Open Sans"/>
                <a:ea typeface="Open Sans"/>
                <a:cs typeface="Open Sans"/>
                <a:sym typeface="Open Sans"/>
              </a:rPr>
              <a:t>Katalog projektov</a:t>
            </a:r>
            <a:endParaRPr>
              <a:latin typeface="Open Sans"/>
              <a:ea typeface="Open Sans"/>
              <a:cs typeface="Open Sans"/>
              <a:sym typeface="Open Sans"/>
            </a:endParaRPr>
          </a:p>
        </p:txBody>
      </p:sp>
      <p:sp>
        <p:nvSpPr>
          <p:cNvPr id="177" name="Google Shape;177;p12"/>
          <p:cNvSpPr txBox="1">
            <a:spLocks noGrp="1"/>
          </p:cNvSpPr>
          <p:nvPr>
            <p:ph type="body" idx="1"/>
          </p:nvPr>
        </p:nvSpPr>
        <p:spPr>
          <a:xfrm>
            <a:off x="628650" y="1521355"/>
            <a:ext cx="4544100" cy="2965200"/>
          </a:xfrm>
          <a:prstGeom prst="rect">
            <a:avLst/>
          </a:prstGeom>
          <a:noFill/>
          <a:ln>
            <a:noFill/>
          </a:ln>
        </p:spPr>
        <p:txBody>
          <a:bodyPr spcFirstLastPara="1" wrap="square" lIns="71100" tIns="35550" rIns="71100" bIns="35550" anchor="t" anchorCtr="0">
            <a:normAutofit/>
          </a:bodyPr>
          <a:lstStyle/>
          <a:p>
            <a:pPr marL="0" lvl="0" indent="0" algn="l" rtl="0">
              <a:lnSpc>
                <a:spcPct val="90000"/>
              </a:lnSpc>
              <a:spcBef>
                <a:spcPts val="0"/>
              </a:spcBef>
              <a:spcAft>
                <a:spcPts val="0"/>
              </a:spcAft>
              <a:buClr>
                <a:schemeClr val="dk1"/>
              </a:buClr>
              <a:buSzPts val="1400"/>
              <a:buNone/>
            </a:pPr>
            <a:r>
              <a:rPr lang="sl-SI" sz="1400">
                <a:latin typeface="Open Sans"/>
                <a:ea typeface="Open Sans"/>
                <a:cs typeface="Open Sans"/>
                <a:sym typeface="Open Sans"/>
              </a:rPr>
              <a:t>Trenutno imamo 67 </a:t>
            </a:r>
            <a:r>
              <a:rPr lang="sl-SI" sz="1400" u="sng">
                <a:solidFill>
                  <a:schemeClr val="hlink"/>
                </a:solidFill>
                <a:latin typeface="Open Sans"/>
                <a:ea typeface="Open Sans"/>
                <a:cs typeface="Open Sans"/>
                <a:sym typeface="Open Sans"/>
                <a:hlinkClick r:id="rId3"/>
              </a:rPr>
              <a:t>projektov</a:t>
            </a:r>
            <a:r>
              <a:rPr lang="sl-SI" sz="1400">
                <a:latin typeface="Open Sans"/>
                <a:ea typeface="Open Sans"/>
                <a:cs typeface="Open Sans"/>
                <a:sym typeface="Open Sans"/>
              </a:rPr>
              <a:t> v našem katalogu iz različnih znanstvenih disciplin in z različnim načinom dela.</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Odločili smo se, da ne bomo sledili strogim načelom, da mora biti organizator raziskovalna organizacija, ampak so dobrodošli vsi projekti, ki sledijo znanstvenim načelom. </a:t>
            </a:r>
            <a:endParaRPr sz="1400">
              <a:latin typeface="Open Sans"/>
              <a:ea typeface="Open Sans"/>
              <a:cs typeface="Open Sans"/>
              <a:sym typeface="Open Sans"/>
            </a:endParaRPr>
          </a:p>
          <a:p>
            <a:pPr marL="0" lvl="0" indent="0" algn="l" rtl="0">
              <a:lnSpc>
                <a:spcPct val="90000"/>
              </a:lnSpc>
              <a:spcBef>
                <a:spcPts val="800"/>
              </a:spcBef>
              <a:spcAft>
                <a:spcPts val="0"/>
              </a:spcAft>
              <a:buClr>
                <a:schemeClr val="dk1"/>
              </a:buClr>
              <a:buSzPts val="1400"/>
              <a:buNone/>
            </a:pPr>
            <a:r>
              <a:rPr lang="sl-SI" sz="1400">
                <a:latin typeface="Open Sans"/>
                <a:ea typeface="Open Sans"/>
                <a:cs typeface="Open Sans"/>
                <a:sym typeface="Open Sans"/>
              </a:rPr>
              <a:t>Projekti, ki to želijo, se prenesejo tudi v evropski portal </a:t>
            </a:r>
            <a:r>
              <a:rPr lang="sl-SI" sz="1400" u="sng">
                <a:solidFill>
                  <a:schemeClr val="hlink"/>
                </a:solidFill>
                <a:latin typeface="Open Sans"/>
                <a:ea typeface="Open Sans"/>
                <a:cs typeface="Open Sans"/>
                <a:sym typeface="Open Sans"/>
                <a:hlinkClick r:id="rId4"/>
              </a:rPr>
              <a:t>eu-citizen.science</a:t>
            </a:r>
            <a:r>
              <a:rPr lang="sl-SI" sz="1400">
                <a:latin typeface="Open Sans"/>
                <a:ea typeface="Open Sans"/>
                <a:cs typeface="Open Sans"/>
                <a:sym typeface="Open Sans"/>
              </a:rPr>
              <a:t> , ki je zelo pomemben za mednarodno prepoznavnost in sodelovanje.</a:t>
            </a:r>
            <a:endParaRPr sz="1400">
              <a:latin typeface="Open Sans"/>
              <a:ea typeface="Open Sans"/>
              <a:cs typeface="Open Sans"/>
              <a:sym typeface="Open Sans"/>
            </a:endParaRPr>
          </a:p>
        </p:txBody>
      </p:sp>
      <p:cxnSp>
        <p:nvCxnSpPr>
          <p:cNvPr id="178" name="Google Shape;178;p12"/>
          <p:cNvCxnSpPr/>
          <p:nvPr/>
        </p:nvCxnSpPr>
        <p:spPr>
          <a:xfrm>
            <a:off x="0" y="4716887"/>
            <a:ext cx="9144000" cy="0"/>
          </a:xfrm>
          <a:prstGeom prst="straightConnector1">
            <a:avLst/>
          </a:prstGeom>
          <a:noFill/>
          <a:ln w="19050" cap="flat" cmpd="sng">
            <a:solidFill>
              <a:schemeClr val="accent1"/>
            </a:solidFill>
            <a:prstDash val="solid"/>
            <a:miter lim="800000"/>
            <a:headEnd type="none" w="sm" len="sm"/>
            <a:tailEnd type="none" w="sm" len="sm"/>
          </a:ln>
        </p:spPr>
      </p:cxnSp>
      <p:sp>
        <p:nvSpPr>
          <p:cNvPr id="179" name="Google Shape;179;p12"/>
          <p:cNvSpPr txBox="1"/>
          <p:nvPr/>
        </p:nvSpPr>
        <p:spPr>
          <a:xfrm>
            <a:off x="713118" y="5139958"/>
            <a:ext cx="2103900" cy="287400"/>
          </a:xfrm>
          <a:prstGeom prst="rect">
            <a:avLst/>
          </a:prstGeom>
          <a:noFill/>
          <a:ln>
            <a:noFill/>
          </a:ln>
        </p:spPr>
        <p:txBody>
          <a:bodyPr spcFirstLastPara="1" wrap="square" lIns="71100" tIns="35550" rIns="71100" bIns="35550" anchor="t" anchorCtr="0">
            <a:spAutoFit/>
          </a:bodyPr>
          <a:lstStyle/>
          <a:p>
            <a:pPr marL="0" lvl="0" indent="0" algn="l" rtl="0">
              <a:spcBef>
                <a:spcPts val="0"/>
              </a:spcBef>
              <a:spcAft>
                <a:spcPts val="0"/>
              </a:spcAft>
              <a:buClr>
                <a:schemeClr val="dk1"/>
              </a:buClr>
              <a:buSzPts val="1400"/>
              <a:buFont typeface="Arial"/>
              <a:buNone/>
            </a:pPr>
            <a:r>
              <a:rPr lang="sl-SI" sz="1400" baseline="30000">
                <a:solidFill>
                  <a:srgbClr val="0B5185"/>
                </a:solidFill>
                <a:latin typeface="Open Sans"/>
                <a:ea typeface="Open Sans"/>
                <a:cs typeface="Open Sans"/>
                <a:sym typeface="Open Sans"/>
              </a:rPr>
              <a:t>Novosti v knjižničarstvu, 29. 11. 2024</a:t>
            </a:r>
            <a:endParaRPr sz="1400" baseline="30000">
              <a:solidFill>
                <a:srgbClr val="0B5185"/>
              </a:solidFill>
              <a:latin typeface="Open Sans"/>
              <a:ea typeface="Open Sans"/>
              <a:cs typeface="Open Sans"/>
              <a:sym typeface="Open Sans"/>
            </a:endParaRPr>
          </a:p>
        </p:txBody>
      </p:sp>
      <p:pic>
        <p:nvPicPr>
          <p:cNvPr id="180" name="Google Shape;180;p12" descr="A blue and orange logo&#10;&#10;Description automatically generated"/>
          <p:cNvPicPr preferRelativeResize="0"/>
          <p:nvPr/>
        </p:nvPicPr>
        <p:blipFill rotWithShape="1">
          <a:blip r:embed="rId5">
            <a:alphaModFix/>
          </a:blip>
          <a:srcRect/>
          <a:stretch/>
        </p:blipFill>
        <p:spPr>
          <a:xfrm>
            <a:off x="7606825" y="4947198"/>
            <a:ext cx="926053" cy="468874"/>
          </a:xfrm>
          <a:prstGeom prst="rect">
            <a:avLst/>
          </a:prstGeom>
          <a:noFill/>
          <a:ln>
            <a:noFill/>
          </a:ln>
        </p:spPr>
      </p:pic>
      <p:sp>
        <p:nvSpPr>
          <p:cNvPr id="181" name="Google Shape;181;p12"/>
          <p:cNvSpPr txBox="1"/>
          <p:nvPr/>
        </p:nvSpPr>
        <p:spPr>
          <a:xfrm>
            <a:off x="5172892" y="4062992"/>
            <a:ext cx="2972100" cy="210300"/>
          </a:xfrm>
          <a:prstGeom prst="rect">
            <a:avLst/>
          </a:prstGeom>
          <a:noFill/>
          <a:ln>
            <a:noFill/>
          </a:ln>
        </p:spPr>
        <p:txBody>
          <a:bodyPr spcFirstLastPara="1" wrap="square" lIns="71100" tIns="35550" rIns="71100" bIns="3555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sl-SI" sz="900">
                <a:solidFill>
                  <a:schemeClr val="dk1"/>
                </a:solidFill>
              </a:rPr>
              <a:t>Vir</a:t>
            </a:r>
            <a:r>
              <a:rPr lang="sl-SI" sz="900" b="0" i="0" u="none" strike="noStrike" cap="none">
                <a:solidFill>
                  <a:schemeClr val="dk1"/>
                </a:solidFill>
                <a:latin typeface="Arial"/>
                <a:ea typeface="Arial"/>
                <a:cs typeface="Arial"/>
                <a:sym typeface="Arial"/>
              </a:rPr>
              <a:t>:pexels</a:t>
            </a:r>
            <a:endParaRPr sz="1400" b="0" i="0" u="none" strike="noStrike" cap="none">
              <a:solidFill>
                <a:schemeClr val="dk1"/>
              </a:solidFill>
              <a:latin typeface="Arial"/>
              <a:ea typeface="Arial"/>
              <a:cs typeface="Arial"/>
              <a:sym typeface="Arial"/>
            </a:endParaRPr>
          </a:p>
        </p:txBody>
      </p:sp>
      <p:pic>
        <p:nvPicPr>
          <p:cNvPr id="182" name="Google Shape;182;p12"/>
          <p:cNvPicPr preferRelativeResize="0"/>
          <p:nvPr/>
        </p:nvPicPr>
        <p:blipFill rotWithShape="1">
          <a:blip r:embed="rId6">
            <a:alphaModFix/>
          </a:blip>
          <a:srcRect/>
          <a:stretch/>
        </p:blipFill>
        <p:spPr>
          <a:xfrm>
            <a:off x="5223187" y="1464129"/>
            <a:ext cx="3780388" cy="21596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Diaprojekcija na zaslonu (16:10)</PresentationFormat>
  <Paragraphs>153</Paragraphs>
  <Slides>18</Slides>
  <Notes>18</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18</vt:i4>
      </vt:variant>
    </vt:vector>
  </HeadingPairs>
  <TitlesOfParts>
    <vt:vector size="23" baseType="lpstr">
      <vt:lpstr>Arial</vt:lpstr>
      <vt:lpstr>Calibri</vt:lpstr>
      <vt:lpstr>Open Sans</vt:lpstr>
      <vt:lpstr>Play</vt:lpstr>
      <vt:lpstr>Office Theme</vt:lpstr>
      <vt:lpstr>PowerPointova predstavitev</vt:lpstr>
      <vt:lpstr>Občanska znanost </vt:lpstr>
      <vt:lpstr>Občanska znanost kot znanstvena politika</vt:lpstr>
      <vt:lpstr>Odprta znanost v Sloveniji</vt:lpstr>
      <vt:lpstr>Začetki Mreže občanske znanosti</vt:lpstr>
      <vt:lpstr>Ključni cilji Mreže</vt:lpstr>
      <vt:lpstr>Deležniki </vt:lpstr>
      <vt:lpstr>Vsebine na citizenscience.si</vt:lpstr>
      <vt:lpstr>Katalog projektov</vt:lpstr>
      <vt:lpstr>PowerPointova predstavitev</vt:lpstr>
      <vt:lpstr>Delovanje Mreže</vt:lpstr>
      <vt:lpstr>Partnerji:</vt:lpstr>
      <vt:lpstr>Knjižnice</vt:lpstr>
      <vt:lpstr>Knjižnice</vt:lpstr>
      <vt:lpstr>Odprta infrastruktura:</vt:lpstr>
      <vt:lpstr>Načrti za prihodnost</vt:lpstr>
      <vt:lpstr>Dan občanske znanosti</vt:lpstr>
      <vt:lpstr>Oglasite 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1</cp:revision>
  <dcterms:created xsi:type="dcterms:W3CDTF">2024-10-07T09:40:27Z</dcterms:created>
  <dcterms:modified xsi:type="dcterms:W3CDTF">2025-01-06T13:27:02Z</dcterms:modified>
</cp:coreProperties>
</file>