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317" r:id="rId3"/>
    <p:sldId id="362" r:id="rId4"/>
    <p:sldId id="318"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55" r:id="rId27"/>
    <p:sldId id="348" r:id="rId28"/>
    <p:sldId id="347" r:id="rId29"/>
    <p:sldId id="351" r:id="rId30"/>
    <p:sldId id="350" r:id="rId31"/>
    <p:sldId id="357" r:id="rId32"/>
    <p:sldId id="358" r:id="rId33"/>
    <p:sldId id="359" r:id="rId34"/>
    <p:sldId id="353" r:id="rId35"/>
    <p:sldId id="294" r:id="rId36"/>
    <p:sldId id="306" r:id="rId37"/>
    <p:sldId id="297" r:id="rId38"/>
    <p:sldId id="295" r:id="rId39"/>
    <p:sldId id="296" r:id="rId40"/>
    <p:sldId id="302" r:id="rId41"/>
    <p:sldId id="303" r:id="rId42"/>
    <p:sldId id="304" r:id="rId43"/>
    <p:sldId id="307" r:id="rId44"/>
    <p:sldId id="305" r:id="rId45"/>
    <p:sldId id="298" r:id="rId46"/>
    <p:sldId id="299" r:id="rId47"/>
    <p:sldId id="300" r:id="rId48"/>
    <p:sldId id="301" r:id="rId49"/>
    <p:sldId id="308" r:id="rId50"/>
    <p:sldId id="309" r:id="rId51"/>
    <p:sldId id="312" r:id="rId52"/>
    <p:sldId id="325" r:id="rId53"/>
    <p:sldId id="313" r:id="rId54"/>
    <p:sldId id="314" r:id="rId55"/>
    <p:sldId id="315" r:id="rId56"/>
    <p:sldId id="316" r:id="rId57"/>
    <p:sldId id="360" r:id="rId58"/>
    <p:sldId id="311" r:id="rId59"/>
    <p:sldId id="319" r:id="rId60"/>
    <p:sldId id="361" r:id="rId61"/>
    <p:sldId id="320" r:id="rId62"/>
    <p:sldId id="321" r:id="rId63"/>
    <p:sldId id="322" r:id="rId64"/>
    <p:sldId id="363" r:id="rId65"/>
    <p:sldId id="323" r:id="rId66"/>
    <p:sldId id="324" r:id="rId67"/>
    <p:sldId id="364" r:id="rId68"/>
    <p:sldId id="366" r:id="rId69"/>
    <p:sldId id="259" r:id="rId70"/>
    <p:sldId id="260" r:id="rId71"/>
    <p:sldId id="261" r:id="rId72"/>
    <p:sldId id="263" r:id="rId73"/>
    <p:sldId id="264" r:id="rId74"/>
    <p:sldId id="265" r:id="rId75"/>
    <p:sldId id="267" r:id="rId76"/>
    <p:sldId id="268" r:id="rId77"/>
    <p:sldId id="269" r:id="rId78"/>
    <p:sldId id="270" r:id="rId79"/>
    <p:sldId id="266" r:id="rId80"/>
    <p:sldId id="262" r:id="rId81"/>
    <p:sldId id="271" r:id="rId82"/>
    <p:sldId id="272" r:id="rId83"/>
    <p:sldId id="273" r:id="rId84"/>
    <p:sldId id="274" r:id="rId85"/>
    <p:sldId id="286" r:id="rId86"/>
    <p:sldId id="287" r:id="rId87"/>
    <p:sldId id="288" r:id="rId88"/>
    <p:sldId id="289" r:id="rId89"/>
    <p:sldId id="290" r:id="rId90"/>
    <p:sldId id="257" r:id="rId9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naver, Uroš" initials="KU" lastIdx="1" clrIdx="0">
    <p:extLst>
      <p:ext uri="{19B8F6BF-5375-455C-9EA6-DF929625EA0E}">
        <p15:presenceInfo xmlns:p15="http://schemas.microsoft.com/office/powerpoint/2012/main" userId="S-1-5-21-1891666623-1053790085-1498111207-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8ADB69-DF88-C76A-CE9B-770CE9D08857}" v="1" dt="2024-04-16T09:36:42.807"/>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Srednji slog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Brez sloga, mreža tabel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8" autoAdjust="0"/>
    <p:restoredTop sz="94660"/>
  </p:normalViewPr>
  <p:slideViewPr>
    <p:cSldViewPr snapToGrid="0">
      <p:cViewPr varScale="1">
        <p:scale>
          <a:sx n="117" d="100"/>
          <a:sy n="117" d="100"/>
        </p:scale>
        <p:origin x="36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 Id="rId9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3T20:21:29.643" idx="1">
    <p:pos x="4796" y="1181"/>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35F85-465E-4756-BE46-4CD1EB3D2795}" type="datetimeFigureOut">
              <a:rPr lang="en-GB" smtClean="0"/>
              <a:t>21/01/2025</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56C33-C994-4357-B733-595B4C117CE5}" type="slidenum">
              <a:rPr lang="en-GB" smtClean="0"/>
              <a:t>‹#›</a:t>
            </a:fld>
            <a:endParaRPr lang="en-GB"/>
          </a:p>
        </p:txBody>
      </p:sp>
    </p:spTree>
    <p:extLst>
      <p:ext uri="{BB962C8B-B14F-4D97-AF65-F5344CB8AC3E}">
        <p14:creationId xmlns:p14="http://schemas.microsoft.com/office/powerpoint/2010/main" val="258329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8E056C33-C994-4357-B733-595B4C117CE5}" type="slidenum">
              <a:rPr lang="en-GB" smtClean="0"/>
              <a:t>1</a:t>
            </a:fld>
            <a:endParaRPr lang="en-GB"/>
          </a:p>
        </p:txBody>
      </p:sp>
    </p:spTree>
    <p:extLst>
      <p:ext uri="{BB962C8B-B14F-4D97-AF65-F5344CB8AC3E}">
        <p14:creationId xmlns:p14="http://schemas.microsoft.com/office/powerpoint/2010/main" val="2874879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hasCustomPrompt="1"/>
          </p:nvPr>
        </p:nvSpPr>
        <p:spPr>
          <a:xfrm>
            <a:off x="543818" y="339529"/>
            <a:ext cx="9144000" cy="2054931"/>
          </a:xfrm>
        </p:spPr>
        <p:txBody>
          <a:bodyPr anchor="b" anchorCtr="0"/>
          <a:lstStyle>
            <a:lvl1pPr algn="l">
              <a:lnSpc>
                <a:spcPct val="100000"/>
              </a:lnSpc>
              <a:defRPr sz="6600"/>
            </a:lvl1pPr>
          </a:lstStyle>
          <a:p>
            <a:pPr lvl="0"/>
            <a:r>
              <a:rPr lang="sl-SI"/>
              <a:t>Naslov predavanja</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hasCustomPrompt="1"/>
          </p:nvPr>
        </p:nvSpPr>
        <p:spPr>
          <a:xfrm>
            <a:off x="543818" y="2580909"/>
            <a:ext cx="6541137" cy="946880"/>
          </a:xfrm>
        </p:spPr>
        <p:txBody>
          <a:bodyPr anchor="t" anchorCtr="0">
            <a:normAutofit/>
          </a:bodyPr>
          <a:lstStyle>
            <a:lvl1pPr marL="0" indent="0" algn="l" defTabSz="914400" rtl="0" eaLnBrk="1" latinLnBrk="0" hangingPunct="1">
              <a:buNone/>
              <a:defRPr lang="sl-SI" sz="2800" b="0" kern="1200" dirty="0">
                <a:solidFill>
                  <a:schemeClr val="bg1"/>
                </a:solidFill>
                <a:latin typeface="+mn-lt"/>
                <a:ea typeface="+mn-ea"/>
                <a:cs typeface="+mn-cs"/>
              </a:defRPr>
            </a:lvl1pPr>
          </a:lstStyle>
          <a:p>
            <a:pPr lvl="0"/>
            <a:r>
              <a:rPr lang="sl-SI"/>
              <a:t>Podnaslov predavanja</a:t>
            </a:r>
          </a:p>
        </p:txBody>
      </p:sp>
      <p:pic>
        <p:nvPicPr>
          <p:cNvPr id="7" name="Picture 6" descr="A grey and black sign with a person in a circle&#10;&#10;Description automatically generated">
            <a:extLst>
              <a:ext uri="{FF2B5EF4-FFF2-40B4-BE49-F238E27FC236}">
                <a16:creationId xmlns:a16="http://schemas.microsoft.com/office/drawing/2014/main" id="{3A16BFCE-24A2-2E5B-74D7-23ED44FB3E29}"/>
              </a:ext>
            </a:extLst>
          </p:cNvPr>
          <p:cNvPicPr>
            <a:picLocks noChangeAspect="1"/>
          </p:cNvPicPr>
          <p:nvPr userDrawn="1"/>
        </p:nvPicPr>
        <p:blipFill>
          <a:blip r:embed="rId3"/>
          <a:stretch>
            <a:fillRect/>
          </a:stretch>
        </p:blipFill>
        <p:spPr>
          <a:xfrm>
            <a:off x="782811" y="5432430"/>
            <a:ext cx="1249752" cy="432400"/>
          </a:xfrm>
          <a:prstGeom prst="rect">
            <a:avLst/>
          </a:prstGeom>
        </p:spPr>
      </p:pic>
      <p:sp>
        <p:nvSpPr>
          <p:cNvPr id="14" name="Text Placeholder 13">
            <a:extLst>
              <a:ext uri="{FF2B5EF4-FFF2-40B4-BE49-F238E27FC236}">
                <a16:creationId xmlns:a16="http://schemas.microsoft.com/office/drawing/2014/main" id="{7D529B53-E4B7-DECD-B462-0CB8E3F12F66}"/>
              </a:ext>
            </a:extLst>
          </p:cNvPr>
          <p:cNvSpPr>
            <a:spLocks noGrp="1"/>
          </p:cNvSpPr>
          <p:nvPr>
            <p:ph type="body" sz="quarter" idx="10" hasCustomPrompt="1"/>
          </p:nvPr>
        </p:nvSpPr>
        <p:spPr>
          <a:xfrm>
            <a:off x="543818" y="3677441"/>
            <a:ext cx="6540500" cy="814388"/>
          </a:xfrm>
        </p:spPr>
        <p:txBody>
          <a:bodyPr>
            <a:normAutofit/>
          </a:bodyPr>
          <a:lstStyle>
            <a:lvl1pPr marL="0" indent="0">
              <a:buFont typeface="Arial" panose="020B0604020202020204" pitchFamily="34" charset="0"/>
              <a:buNone/>
              <a:defRPr lang="sl-SI" sz="2000" b="0" kern="1200" dirty="0">
                <a:solidFill>
                  <a:schemeClr val="bg1"/>
                </a:solidFill>
                <a:latin typeface="+mn-lt"/>
                <a:ea typeface="+mn-ea"/>
                <a:cs typeface="+mn-cs"/>
              </a:defRPr>
            </a:lvl1pPr>
          </a:lstStyle>
          <a:p>
            <a:pPr lvl="0"/>
            <a:r>
              <a:rPr lang="sl-SI"/>
              <a:t>Ciljna publika in datum</a:t>
            </a:r>
          </a:p>
        </p:txBody>
      </p:sp>
      <p:sp>
        <p:nvSpPr>
          <p:cNvPr id="16" name="Text Placeholder 15">
            <a:extLst>
              <a:ext uri="{FF2B5EF4-FFF2-40B4-BE49-F238E27FC236}">
                <a16:creationId xmlns:a16="http://schemas.microsoft.com/office/drawing/2014/main" id="{5E72EF10-3963-85CE-5D1B-6F762848E2B8}"/>
              </a:ext>
            </a:extLst>
          </p:cNvPr>
          <p:cNvSpPr>
            <a:spLocks noGrp="1"/>
          </p:cNvSpPr>
          <p:nvPr>
            <p:ph type="body" sz="quarter" idx="11" hasCustomPrompt="1"/>
          </p:nvPr>
        </p:nvSpPr>
        <p:spPr>
          <a:xfrm>
            <a:off x="544512" y="4641481"/>
            <a:ext cx="11251247" cy="790944"/>
          </a:xfrm>
        </p:spPr>
        <p:txBody>
          <a:bodyPr>
            <a:normAutofit/>
          </a:bodyPr>
          <a:lstStyle>
            <a:lvl1pPr marL="0" indent="0">
              <a:buNone/>
              <a:defRPr lang="sl-SI" sz="2000" b="0" kern="1200" dirty="0">
                <a:solidFill>
                  <a:schemeClr val="bg1"/>
                </a:solidFill>
                <a:latin typeface="+mn-lt"/>
                <a:ea typeface="+mn-ea"/>
                <a:cs typeface="+mn-cs"/>
              </a:defRPr>
            </a:lvl1pPr>
          </a:lstStyle>
          <a:p>
            <a:pPr lvl="0"/>
            <a:r>
              <a:rPr lang="sl-SI"/>
              <a:t>Avtor, ustanova</a:t>
            </a:r>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adnja prosojnica">
    <p:bg>
      <p:bgPr>
        <a:solidFill>
          <a:srgbClr val="FFFFFF"/>
        </a:solidFill>
        <a:effectLst/>
      </p:bgPr>
    </p:bg>
    <p:spTree>
      <p:nvGrpSpPr>
        <p:cNvPr id="1" name=""/>
        <p:cNvGrpSpPr/>
        <p:nvPr/>
      </p:nvGrpSpPr>
      <p:grpSpPr>
        <a:xfrm>
          <a:off x="0" y="0"/>
          <a:ext cx="0" cy="0"/>
          <a:chOff x="0" y="0"/>
          <a:chExt cx="0" cy="0"/>
        </a:xfrm>
      </p:grpSpPr>
      <p:pic>
        <p:nvPicPr>
          <p:cNvPr id="4" name="Slika 10" descr="Slika, ki vsebuje besede risanje&#10;&#10;Opis je samodejno ustvarjen">
            <a:extLst>
              <a:ext uri="{FF2B5EF4-FFF2-40B4-BE49-F238E27FC236}">
                <a16:creationId xmlns:a16="http://schemas.microsoft.com/office/drawing/2014/main" id="{204ACE0E-3059-CDA9-50A5-856EF51D3BF3}"/>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5" name="Slika 8">
            <a:extLst>
              <a:ext uri="{FF2B5EF4-FFF2-40B4-BE49-F238E27FC236}">
                <a16:creationId xmlns:a16="http://schemas.microsoft.com/office/drawing/2014/main" id="{513EDDCD-9F91-AAB2-F992-C44D2DF7571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416562" y="5238369"/>
            <a:ext cx="10009549" cy="1114396"/>
          </a:xfrm>
          <a:prstGeom prst="rect">
            <a:avLst/>
          </a:prstGeom>
        </p:spPr>
      </p:pic>
      <p:pic>
        <p:nvPicPr>
          <p:cNvPr id="6" name="Slika 12" descr="Slika, ki vsebuje besede besedilo, pisava, logotip, grafika&#10;&#10;Opis je samodejno ustvarjen">
            <a:extLst>
              <a:ext uri="{FF2B5EF4-FFF2-40B4-BE49-F238E27FC236}">
                <a16:creationId xmlns:a16="http://schemas.microsoft.com/office/drawing/2014/main" id="{3E681E80-B028-61CB-1B4C-1C5F931804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7" name="PoljeZBesedilom 6">
            <a:extLst>
              <a:ext uri="{FF2B5EF4-FFF2-40B4-BE49-F238E27FC236}">
                <a16:creationId xmlns:a16="http://schemas.microsoft.com/office/drawing/2014/main" id="{C973A8E9-ACF1-6902-26BE-51471E72CA3C}"/>
              </a:ext>
            </a:extLst>
          </p:cNvPr>
          <p:cNvSpPr txBox="1"/>
          <p:nvPr userDrawn="1"/>
        </p:nvSpPr>
        <p:spPr>
          <a:xfrm>
            <a:off x="395416" y="1637271"/>
            <a:ext cx="3861487" cy="738664"/>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p:txBody>
      </p:sp>
      <p:sp>
        <p:nvSpPr>
          <p:cNvPr id="10" name="Text Placeholder 9">
            <a:extLst>
              <a:ext uri="{FF2B5EF4-FFF2-40B4-BE49-F238E27FC236}">
                <a16:creationId xmlns:a16="http://schemas.microsoft.com/office/drawing/2014/main" id="{EC38B56F-8294-E718-0111-7E3FB3EC41ED}"/>
              </a:ext>
            </a:extLst>
          </p:cNvPr>
          <p:cNvSpPr>
            <a:spLocks noGrp="1"/>
          </p:cNvSpPr>
          <p:nvPr>
            <p:ph type="body" sz="quarter" idx="10" hasCustomPrompt="1"/>
          </p:nvPr>
        </p:nvSpPr>
        <p:spPr>
          <a:xfrm>
            <a:off x="517525" y="3428999"/>
            <a:ext cx="3477420" cy="1809369"/>
          </a:xfrm>
        </p:spPr>
        <p:txBody>
          <a:bodyPr/>
          <a:lstStyle>
            <a:lvl1pPr marL="0" indent="0">
              <a:spcBef>
                <a:spcPts val="300"/>
              </a:spcBef>
              <a:buNone/>
              <a:defRPr lang="sl-SI" altLang="sl-SI" sz="1200" b="0" dirty="0" smtClean="0"/>
            </a:lvl1pPr>
          </a:lstStyle>
          <a:p>
            <a:pPr lvl="0"/>
            <a:r>
              <a:rPr lang="sl-SI"/>
              <a:t>Ime in priimek</a:t>
            </a:r>
          </a:p>
          <a:p>
            <a:pPr lvl="0"/>
            <a:r>
              <a:rPr lang="sl-SI"/>
              <a:t>Ime in priimek</a:t>
            </a:r>
          </a:p>
          <a:p>
            <a:pPr lvl="0"/>
            <a:r>
              <a:rPr lang="sl-SI"/>
              <a:t>Ime in priimek</a:t>
            </a:r>
          </a:p>
          <a:p>
            <a:pPr lvl="0"/>
            <a:r>
              <a:rPr lang="sl-SI"/>
              <a:t>Ime in priimek</a:t>
            </a:r>
          </a:p>
          <a:p>
            <a:pPr lvl="0"/>
            <a:endParaRPr lang="sl-SI"/>
          </a:p>
        </p:txBody>
      </p:sp>
      <p:sp>
        <p:nvSpPr>
          <p:cNvPr id="16" name="Text Placeholder 15">
            <a:extLst>
              <a:ext uri="{FF2B5EF4-FFF2-40B4-BE49-F238E27FC236}">
                <a16:creationId xmlns:a16="http://schemas.microsoft.com/office/drawing/2014/main" id="{F5EFE4D1-F783-3D56-980B-3249A06B3EB1}"/>
              </a:ext>
            </a:extLst>
          </p:cNvPr>
          <p:cNvSpPr>
            <a:spLocks noGrp="1"/>
          </p:cNvSpPr>
          <p:nvPr>
            <p:ph type="body" sz="quarter" idx="11" hasCustomPrompt="1"/>
          </p:nvPr>
        </p:nvSpPr>
        <p:spPr>
          <a:xfrm>
            <a:off x="516732" y="3105531"/>
            <a:ext cx="3478213" cy="296512"/>
          </a:xfrm>
        </p:spPr>
        <p:txBody>
          <a:bodyPr>
            <a:normAutofit/>
          </a:bodyPr>
          <a:lstStyle>
            <a:lvl1pPr marL="0" indent="0">
              <a:buNone/>
              <a:defRPr sz="1400"/>
            </a:lvl1pPr>
          </a:lstStyle>
          <a:p>
            <a:pPr lvl="0"/>
            <a:r>
              <a:rPr lang="sl-SI"/>
              <a:t>Zahvala:</a:t>
            </a:r>
          </a:p>
        </p:txBody>
      </p:sp>
    </p:spTree>
    <p:extLst>
      <p:ext uri="{BB962C8B-B14F-4D97-AF65-F5344CB8AC3E}">
        <p14:creationId xmlns:p14="http://schemas.microsoft.com/office/powerpoint/2010/main" val="397627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72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898" y="1112520"/>
            <a:ext cx="2628899" cy="5620702"/>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1112520"/>
            <a:ext cx="7734296" cy="5620071"/>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417325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hasCustomPrompt="1"/>
          </p:nvPr>
        </p:nvSpPr>
        <p:spPr>
          <a:xfrm>
            <a:off x="838202" y="1078860"/>
            <a:ext cx="11160000" cy="611828"/>
          </a:xfrm>
        </p:spPr>
        <p:txBody>
          <a:bodyPr>
            <a:normAutofit/>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a:xfrm>
            <a:off x="838202" y="1825626"/>
            <a:ext cx="11160000" cy="477329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normAutofit/>
          </a:bodyPr>
          <a:lstStyle>
            <a:lvl1pPr marL="0" indent="0">
              <a:buNone/>
              <a:defRPr lang="sl-SI" sz="3500" b="1" i="0" u="none" strike="noStrike" kern="1200" cap="none" spc="0" baseline="0" dirty="0">
                <a:solidFill>
                  <a:srgbClr val="000000"/>
                </a:solidFill>
                <a:uFillTx/>
                <a:latin typeface="Calibri"/>
                <a:ea typeface="+mn-ea"/>
                <a:cs typeface="+mn-cs"/>
              </a:defRPr>
            </a:lvl1pPr>
          </a:lstStyle>
          <a:p>
            <a:pPr lvl="0"/>
            <a:r>
              <a:rPr lang="sl-SI"/>
              <a:t>Kliknite za urejanje slogov besedila matrice</a:t>
            </a:r>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hasCustomPrompt="1"/>
          </p:nvPr>
        </p:nvSpPr>
        <p:spPr>
          <a:xfrm>
            <a:off x="838203" y="1825626"/>
            <a:ext cx="5181603" cy="4750434"/>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hasCustomPrompt="1"/>
          </p:nvPr>
        </p:nvSpPr>
        <p:spPr>
          <a:xfrm>
            <a:off x="6172200" y="1825626"/>
            <a:ext cx="5181603" cy="4750433"/>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1069159"/>
            <a:ext cx="11160000" cy="612000"/>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59"/>
            <a:ext cx="5157782" cy="823911"/>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4070988"/>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4070989"/>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7B8208-6E30-08E6-A84C-C928FCEC86ED}"/>
              </a:ext>
            </a:extLst>
          </p:cNvPr>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1322703"/>
            <a:ext cx="3932240" cy="1496697"/>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5413377"/>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819400"/>
            <a:ext cx="3932240" cy="3581400"/>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1325880"/>
            <a:ext cx="3932240" cy="14976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823480"/>
            <a:ext cx="3932240" cy="3045504"/>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1078860"/>
            <a:ext cx="11160000" cy="611828"/>
          </a:xfrm>
          <a:prstGeom prst="rect">
            <a:avLst/>
          </a:prstGeom>
          <a:noFill/>
          <a:ln>
            <a:noFill/>
          </a:ln>
        </p:spPr>
        <p:txBody>
          <a:bodyPr vert="horz" wrap="square" lIns="91440" tIns="45720" rIns="91440" bIns="45720" anchor="ctr" anchorCtr="0" compatLnSpc="1">
            <a:noAutofit/>
          </a:bodyPr>
          <a:lstStyle/>
          <a:p>
            <a:pPr lvl="0"/>
            <a:r>
              <a:rPr lang="sl-SI"/>
              <a:t>Naslov</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1" y="1825626"/>
            <a:ext cx="11160000" cy="4773293"/>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marL="0" marR="0" lvl="0" indent="0" algn="l" defTabSz="914400" rtl="0" fontAlgn="auto" hangingPunct="1">
        <a:lnSpc>
          <a:spcPct val="90000"/>
        </a:lnSpc>
        <a:spcBef>
          <a:spcPts val="0"/>
        </a:spcBef>
        <a:spcAft>
          <a:spcPts val="0"/>
        </a:spcAft>
        <a:buNone/>
        <a:tabLst/>
        <a:defRPr lang="sl-SI" sz="4400" b="1" i="0" u="none" strike="noStrike" kern="1200" cap="none" spc="0" baseline="0" dirty="0">
          <a:solidFill>
            <a:srgbClr val="ED7D31"/>
          </a:solidFill>
          <a:uFillTx/>
          <a:latin typeface="Calibri"/>
          <a:ea typeface="+mn-ea"/>
          <a:cs typeface="Calibri" panose="020F0502020204030204" pitchFamily="34"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dirty="0">
          <a:solidFill>
            <a:srgbClr val="000000"/>
          </a:solidFill>
          <a:uFillTx/>
          <a:latin typeface="Calibri"/>
          <a:ea typeface="+mn-ea"/>
          <a:cs typeface="+mn-c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dirty="0">
          <a:solidFill>
            <a:srgbClr val="000000"/>
          </a:solidFill>
          <a:uFillTx/>
          <a:latin typeface="Calibri"/>
          <a:ea typeface="+mn-ea"/>
          <a:cs typeface="+mn-c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en.wikipedia.org/wiki/OpenDocumen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OpenDocument" TargetMode="External"/><Relationship Id="rId2" Type="http://schemas.openxmlformats.org/officeDocument/2006/relationships/hyperlink" Target="https://en.wikipedia.org/wiki/PDF/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FASTQ_forma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ukdataservice.ac.uk/learning-hub/research-data-management/format-your-data/recommended-forma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ukdataservice.ac.uk/learning-hub/research-data-management/format-your-data/recommended-format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d-ml.org/" TargetMode="External"/><Relationship Id="rId2" Type="http://schemas.openxmlformats.org/officeDocument/2006/relationships/hyperlink" Target="http://sbml.org/" TargetMode="External"/><Relationship Id="rId1" Type="http://schemas.openxmlformats.org/officeDocument/2006/relationships/slideLayout" Target="../slideLayouts/slideLayout2.xml"/><Relationship Id="rId5" Type="http://schemas.openxmlformats.org/officeDocument/2006/relationships/hyperlink" Target="https://en.wikipedia.org/wiki/FASTA_format" TargetMode="External"/><Relationship Id="rId4" Type="http://schemas.openxmlformats.org/officeDocument/2006/relationships/hyperlink" Target="https://www.orthoxml.org/xml/Main.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en.wikipedia.org/wiki/Windows-125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UTF-8" TargetMode="External"/><Relationship Id="rId2" Type="http://schemas.openxmlformats.org/officeDocument/2006/relationships/hyperlink" Target="https://en.wikipedia.org/wiki/Unicode" TargetMode="External"/><Relationship Id="rId1" Type="http://schemas.openxmlformats.org/officeDocument/2006/relationships/slideLayout" Target="../slideLayouts/slideLayout2.xml"/><Relationship Id="rId4" Type="http://schemas.openxmlformats.org/officeDocument/2006/relationships/hyperlink" Target="https://en.wikipedia.org/wiki/UTF-1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w3.org/" TargetMode="External"/><Relationship Id="rId2" Type="http://schemas.openxmlformats.org/officeDocument/2006/relationships/hyperlink" Target="https://www.w3.org/TR/x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topografix.com/gpx.asp" TargetMode="External"/><Relationship Id="rId2" Type="http://schemas.openxmlformats.org/officeDocument/2006/relationships/hyperlink" Target="https://www.w3.org/TR/xmlschema-1/"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ogc.org/standard/k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ompgenomr.github.io/book/fasta-and-fastq-formats.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en.wikipedia.org/wiki/XML_Schema_(W3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cc.ac.uk/resources/metadata-standards/cif-crystallographic-information-framework"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www.nature.com/articles/nbt.1666" TargetMode="Externa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rd-alliance.github.io/metadata-directory/" TargetMode="External"/><Relationship Id="rId2" Type="http://schemas.openxmlformats.org/officeDocument/2006/relationships/hyperlink" Target="https://rdamsc.bath.ac.uk/"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dcc.ac.uk/guidance/standards/metadata"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airsharing.org/search?fairsharingRegistry=Standard"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hyperlink" Target="https://www.re3data.or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loc.gov/mar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dublincore.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guidelines.openaire.eu/en/latest/" TargetMode="External"/><Relationship Id="rId2" Type="http://schemas.openxmlformats.org/officeDocument/2006/relationships/hyperlink" Target="https://schema.datacite.org/"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dialliance.org/Specification/"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ebi.ac.uk/ols4/ontologies/miapa" TargetMode="External"/><Relationship Id="rId13" Type="http://schemas.openxmlformats.org/officeDocument/2006/relationships/hyperlink" Target="http://co.mbine.org/standards/miriam" TargetMode="External"/><Relationship Id="rId18" Type="http://schemas.openxmlformats.org/officeDocument/2006/relationships/hyperlink" Target="http://sbml.org/" TargetMode="External"/><Relationship Id="rId3" Type="http://schemas.openxmlformats.org/officeDocument/2006/relationships/hyperlink" Target="https://www.biopax.org/" TargetMode="External"/><Relationship Id="rId7" Type="http://schemas.openxmlformats.org/officeDocument/2006/relationships/hyperlink" Target="http://fged.org/projects/miame/" TargetMode="External"/><Relationship Id="rId12" Type="http://schemas.openxmlformats.org/officeDocument/2006/relationships/hyperlink" Target="https://www.fged.org/projects/minseqe/" TargetMode="External"/><Relationship Id="rId17" Type="http://schemas.openxmlformats.org/officeDocument/2006/relationships/hyperlink" Target="http://www.sbgn.org/" TargetMode="External"/><Relationship Id="rId2" Type="http://schemas.openxmlformats.org/officeDocument/2006/relationships/hyperlink" Target="https://github.com/WU-BIMAC/NBOMicroscopyMetadataSpecs" TargetMode="External"/><Relationship Id="rId16" Type="http://schemas.openxmlformats.org/officeDocument/2006/relationships/hyperlink" Target="https://docs.google.com/spreadsheets/d/1Ck1NeLp-ZN4eMGdNYo2nV6KLEdSfN6oQBKnnWU6Npeo/edit#gid=1023506919" TargetMode="External"/><Relationship Id="rId1" Type="http://schemas.openxmlformats.org/officeDocument/2006/relationships/slideLayout" Target="../slideLayouts/slideLayout2.xml"/><Relationship Id="rId6" Type="http://schemas.openxmlformats.org/officeDocument/2006/relationships/hyperlink" Target="https://miaca.sourceforge.net/" TargetMode="External"/><Relationship Id="rId11" Type="http://schemas.openxmlformats.org/officeDocument/2006/relationships/hyperlink" Target="http://co.mbine.org/standards/miase" TargetMode="External"/><Relationship Id="rId5" Type="http://schemas.openxmlformats.org/officeDocument/2006/relationships/hyperlink" Target="https://lems.github.io/LEMS/" TargetMode="External"/><Relationship Id="rId15" Type="http://schemas.openxmlformats.org/officeDocument/2006/relationships/hyperlink" Target="https://neuroml.org/" TargetMode="External"/><Relationship Id="rId10" Type="http://schemas.openxmlformats.org/officeDocument/2006/relationships/hyperlink" Target="https://mibbi.sourceforge.net/projects/MIARE.shtml" TargetMode="External"/><Relationship Id="rId19" Type="http://schemas.openxmlformats.org/officeDocument/2006/relationships/hyperlink" Target="https://sbolstandard.org/" TargetMode="External"/><Relationship Id="rId4" Type="http://schemas.openxmlformats.org/officeDocument/2006/relationships/hyperlink" Target="https://cellml-metadata-spec-20.readthedocs.io/en/latest/" TargetMode="External"/><Relationship Id="rId9" Type="http://schemas.openxmlformats.org/officeDocument/2006/relationships/hyperlink" Target="https://www.miappe.org/" TargetMode="External"/><Relationship Id="rId14" Type="http://schemas.openxmlformats.org/officeDocument/2006/relationships/hyperlink" Target="https://www.gensc.org/pages/standards-intro.html"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guidelines.openaire.eu/en/lates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termania.net/?searchIn=Linked&amp;ld=85" TargetMode="External"/><Relationship Id="rId2" Type="http://schemas.openxmlformats.org/officeDocument/2006/relationships/hyperlink" Target="https://fran.si/iskanje?Query=geslovnik"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cobiss.si/sgc/"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CAS_Registry_Number#/media/File:Cascommonchemistry2022.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s://meshb.nlm.nih.gov/"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IUPAC_nomenclature_of_organic_chemistry" TargetMode="External"/><Relationship Id="rId2" Type="http://schemas.openxmlformats.org/officeDocument/2006/relationships/hyperlink" Target="https://iupac.org/what-we-do/books/"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en.wikipedia.org/wiki/IUPAC_nomenclature_of_inorganic_chemistry_200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nago.com/academy/how-to-write-scientific-names-in-a-research-paper-animals-plants/"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onlinelibrary.wiley.com/doi/10.1002/aenm.202102702" TargetMode="External"/><Relationship Id="rId2" Type="http://schemas.openxmlformats.org/officeDocument/2006/relationships/hyperlink" Target="https://dirrosdata.ctk.uni-lj.si/metapodatki/metapodatkovne-ontologije/"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fairsharing.org/search?fairsharingRegistry=Standard"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bi.ac.uk/ols/index"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purl.obolibrary.org/obo/go.owl" TargetMode="External"/><Relationship Id="rId7" Type="http://schemas.openxmlformats.org/officeDocument/2006/relationships/image" Target="../media/image46.png"/><Relationship Id="rId2" Type="http://schemas.openxmlformats.org/officeDocument/2006/relationships/hyperlink" Target="https://www.geneontology.org/" TargetMode="External"/><Relationship Id="rId1" Type="http://schemas.openxmlformats.org/officeDocument/2006/relationships/slideLayout" Target="../slideLayouts/slideLayout2.xml"/><Relationship Id="rId6" Type="http://schemas.openxmlformats.org/officeDocument/2006/relationships/hyperlink" Target="https://owlcollab.github.io/oboformat/doc/obo-syntax.html" TargetMode="External"/><Relationship Id="rId5" Type="http://schemas.openxmlformats.org/officeDocument/2006/relationships/hyperlink" Target="https://purl.obolibrary.org/obo/go.obo" TargetMode="External"/><Relationship Id="rId4" Type="http://schemas.openxmlformats.org/officeDocument/2006/relationships/hyperlink" Target="https://www.w3.org/TR/owl-ref/" TargetMode="External"/><Relationship Id="rId9"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hyperlink" Target="https://github.com/emmo-repo/domain-crystallography" TargetMode="External"/><Relationship Id="rId7" Type="http://schemas.openxmlformats.org/officeDocument/2006/relationships/hyperlink" Target="https://www.ebi.ac.uk/ols4/ontologies/po" TargetMode="External"/><Relationship Id="rId2" Type="http://schemas.openxmlformats.org/officeDocument/2006/relationships/hyperlink" Target="https://github.com/emmo-repo" TargetMode="External"/><Relationship Id="rId1" Type="http://schemas.openxmlformats.org/officeDocument/2006/relationships/slideLayout" Target="../slideLayouts/slideLayout2.xml"/><Relationship Id="rId6" Type="http://schemas.openxmlformats.org/officeDocument/2006/relationships/hyperlink" Target="https://www.ebi.ac.uk/chebi/" TargetMode="External"/><Relationship Id="rId5" Type="http://schemas.openxmlformats.org/officeDocument/2006/relationships/hyperlink" Target="https://www.ebi.ac.uk/ols4/ontologies/envo" TargetMode="External"/><Relationship Id="rId4" Type="http://schemas.openxmlformats.org/officeDocument/2006/relationships/hyperlink" Target="https://github.com/emmo-repo/domain-battery"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obofoundry.org/ontology/pato.html" TargetMode="External"/><Relationship Id="rId13" Type="http://schemas.openxmlformats.org/officeDocument/2006/relationships/hyperlink" Target="https://www.ncbi.nlm.nih.gov/pmc/articles/PMC2853691/" TargetMode="External"/><Relationship Id="rId3" Type="http://schemas.openxmlformats.org/officeDocument/2006/relationships/hyperlink" Target="https://cropontology.org/" TargetMode="External"/><Relationship Id="rId7" Type="http://schemas.openxmlformats.org/officeDocument/2006/relationships/hyperlink" Target="https://www.ncbi.nlm.nih.gov/pmc/articles/PMC5978404/#ref-23" TargetMode="External"/><Relationship Id="rId12" Type="http://schemas.openxmlformats.org/officeDocument/2006/relationships/hyperlink" Target="https://www.ncbi.nlm.nih.gov/pmc/articles/PMC5978404/#ref-2" TargetMode="External"/><Relationship Id="rId17" Type="http://schemas.openxmlformats.org/officeDocument/2006/relationships/hyperlink" Target="https://www.ncbi.nlm.nih.gov/pmc/articles/PMC5978404/#ref-64" TargetMode="External"/><Relationship Id="rId2" Type="http://schemas.openxmlformats.org/officeDocument/2006/relationships/hyperlink" Target="https://www.ncbi.nlm.nih.gov/pmc/articles/PMC5978404/#ref-37" TargetMode="External"/><Relationship Id="rId16" Type="http://schemas.openxmlformats.org/officeDocument/2006/relationships/hyperlink" Target="https://www.ncbi.nlm.nih.gov/pmc/articles/PMC5978404/#ref-82" TargetMode="External"/><Relationship Id="rId1" Type="http://schemas.openxmlformats.org/officeDocument/2006/relationships/slideLayout" Target="../slideLayouts/slideLayout2.xml"/><Relationship Id="rId6" Type="http://schemas.openxmlformats.org/officeDocument/2006/relationships/hyperlink" Target="http://geneontology.org/" TargetMode="External"/><Relationship Id="rId11" Type="http://schemas.openxmlformats.org/officeDocument/2006/relationships/hyperlink" Target="https://github.com/EBI-BioModels/SBO" TargetMode="External"/><Relationship Id="rId5" Type="http://schemas.openxmlformats.org/officeDocument/2006/relationships/hyperlink" Target="https://www.ebi.ac.uk/ols/ontologies/FBbi" TargetMode="External"/><Relationship Id="rId15" Type="http://schemas.openxmlformats.org/officeDocument/2006/relationships/hyperlink" Target="https://www.ncbi.nlm.nih.gov/pmc/articles/PMC5978404/#ref-7" TargetMode="External"/><Relationship Id="rId10" Type="http://schemas.openxmlformats.org/officeDocument/2006/relationships/hyperlink" Target="https://schema.org/" TargetMode="External"/><Relationship Id="rId4" Type="http://schemas.openxmlformats.org/officeDocument/2006/relationships/hyperlink" Target="https://bioportal.bioontology.org/ontologies/EDAM-BIOIMAGING" TargetMode="External"/><Relationship Id="rId9" Type="http://schemas.openxmlformats.org/officeDocument/2006/relationships/hyperlink" Target="https://wiki.plantontology.org/" TargetMode="External"/><Relationship Id="rId14" Type="http://schemas.openxmlformats.org/officeDocument/2006/relationships/hyperlink" Target="https://www.ncbi.nlm.nih.gov/pmc/articles/PMC5978404/#ref-38"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w3.org/2001/sw/wiki/PROV" TargetMode="External"/><Relationship Id="rId2" Type="http://schemas.openxmlformats.org/officeDocument/2006/relationships/hyperlink" Target="https://www.w3.org/TR/prov-dm/"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hyperlink" Target="https://rd-alliance.org/system/files/documents/RDA-DC-Recommendations_151020.pdf" TargetMode="External"/><Relationship Id="rId2" Type="http://schemas.openxmlformats.org/officeDocument/2006/relationships/hyperlink" Target="https://www.rd-alliance.org/rationale/data-citation-wg/"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doi.org/10.5281/zenodo.4048304"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support.datacite.org/docs/tracking-provenance" TargetMode="External"/><Relationship Id="rId2" Type="http://schemas.openxmlformats.org/officeDocument/2006/relationships/hyperlink" Target="https://datacite.org/" TargetMode="External"/><Relationship Id="rId1" Type="http://schemas.openxmlformats.org/officeDocument/2006/relationships/slideLayout" Target="../slideLayouts/slideLayout2.xml"/><Relationship Id="rId5" Type="http://schemas.openxmlformats.org/officeDocument/2006/relationships/hyperlink" Target="https://ecrin.org/sites/default/files/inline-files/Requirements%20for%20Certification%20of%20ECRIN%20Data%20Centres%2C%20with%20Explanation%20and%20Elaboration%20of%20Standards%2C%20Version%205.0.pdf" TargetMode="External"/><Relationship Id="rId4" Type="http://schemas.openxmlformats.org/officeDocument/2006/relationships/hyperlink" Target="https://ecrin.or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books.iospress.nl/pdf/doi/10.3233/SHTI20038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globalchange.gov/" TargetMode="External"/><Relationship Id="rId2" Type="http://schemas.openxmlformats.org/officeDocument/2006/relationships/hyperlink" Target="https://wiki.esipfed.org/Provenance_and_Context_Content_Standard" TargetMode="External"/><Relationship Id="rId1" Type="http://schemas.openxmlformats.org/officeDocument/2006/relationships/slideLayout" Target="../slideLayouts/slideLayout2.xml"/><Relationship Id="rId5" Type="http://schemas.openxmlformats.org/officeDocument/2006/relationships/hyperlink" Target="https://eos.org/opinions/the-importance-of-data-set-provenance-for-science" TargetMode="External"/><Relationship Id="rId4" Type="http://schemas.openxmlformats.org/officeDocument/2006/relationships/hyperlink" Target="https://earthdata.nasa.gov/standards/preservation-content-spec"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s://wiki.esipfed.org/File:Provenance_Context_Content_2011-06-08.xls" TargetMode="External"/><Relationship Id="rId4" Type="http://schemas.openxmlformats.org/officeDocument/2006/relationships/image" Target="../media/image54.emf"/></Relationships>
</file>

<file path=ppt/slides/_rels/slide83.xml.rels><?xml version="1.0" encoding="UTF-8" standalone="yes"?>
<Relationships xmlns="http://schemas.openxmlformats.org/package/2006/relationships"><Relationship Id="rId3" Type="http://schemas.openxmlformats.org/officeDocument/2006/relationships/hyperlink" Target="https://encrypted-tbn0.gstatic.com/images?q=tbn:ANd9GcQVk-EIO4VAznTNI3kXMMUe4Jff3i8ro2i94w&amp;usqp=CAU" TargetMode="External"/><Relationship Id="rId7" Type="http://schemas.openxmlformats.org/officeDocument/2006/relationships/image" Target="../media/image57.png"/><Relationship Id="rId2" Type="http://schemas.openxmlformats.org/officeDocument/2006/relationships/hyperlink" Target="https://www.distrelec.ch/Web/WebShopImages/landscape_large/_t/if/leica-geosystems-disto-d2.jpg"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i.ytimg.com/vi/negJ23FgUCg/maxresdefault.jpg"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geoslam.com/wp-content/uploads/2021/07/LiDAR-scan-3-600px.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gmv.cast.uark.edu/wp-content/uploads/2013/01/ALS_scematic.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gis.arso.gov.si/evode/profile.aspx?id=atlas_voda_Lidar%40Arso&amp;initialExtent=402591.76%2C39904.09%2C2.6458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B6E7-0B37-3DFE-FCF0-5D4F50A1FDFE}"/>
              </a:ext>
            </a:extLst>
          </p:cNvPr>
          <p:cNvSpPr>
            <a:spLocks noGrp="1"/>
          </p:cNvSpPr>
          <p:nvPr>
            <p:ph type="ctrTitle"/>
          </p:nvPr>
        </p:nvSpPr>
        <p:spPr>
          <a:xfrm>
            <a:off x="543817" y="269898"/>
            <a:ext cx="11399041" cy="2054931"/>
          </a:xfrm>
        </p:spPr>
        <p:txBody>
          <a:bodyPr/>
          <a:lstStyle/>
          <a:p>
            <a:r>
              <a:rPr lang="sl-SI" sz="4800" dirty="0"/>
              <a:t>Pridobivanj</a:t>
            </a:r>
            <a:r>
              <a:rPr lang="en-US" sz="4800" dirty="0"/>
              <a:t>e</a:t>
            </a:r>
            <a:r>
              <a:rPr lang="sl-SI" sz="4800" dirty="0"/>
              <a:t> in obdelava inštrumentalnih raziskovalnih podatkov v luči načel FAIR</a:t>
            </a:r>
          </a:p>
        </p:txBody>
      </p:sp>
      <p:sp>
        <p:nvSpPr>
          <p:cNvPr id="5" name="Text Placeholder 4">
            <a:extLst>
              <a:ext uri="{FF2B5EF4-FFF2-40B4-BE49-F238E27FC236}">
                <a16:creationId xmlns:a16="http://schemas.microsoft.com/office/drawing/2014/main" id="{D33710DB-A05F-2081-6422-BE11BBEBF350}"/>
              </a:ext>
            </a:extLst>
          </p:cNvPr>
          <p:cNvSpPr>
            <a:spLocks noGrp="1"/>
          </p:cNvSpPr>
          <p:nvPr>
            <p:ph type="body" sz="quarter" idx="11"/>
          </p:nvPr>
        </p:nvSpPr>
        <p:spPr>
          <a:xfrm>
            <a:off x="617713" y="2592590"/>
            <a:ext cx="11251247" cy="1130578"/>
          </a:xfrm>
        </p:spPr>
        <p:txBody>
          <a:bodyPr>
            <a:normAutofit lnSpcReduction="10000"/>
          </a:bodyPr>
          <a:lstStyle/>
          <a:p>
            <a:r>
              <a:rPr lang="sl-SI" dirty="0"/>
              <a:t>dr. Uroš KUNAVER, </a:t>
            </a:r>
            <a:r>
              <a:rPr lang="sl-SI" sz="2000" dirty="0">
                <a:solidFill>
                  <a:schemeClr val="bg1"/>
                </a:solidFill>
              </a:rPr>
              <a:t>Centralna tehniška knjižnica Univerze v Ljubljani</a:t>
            </a:r>
            <a:endParaRPr lang="sl-SI" dirty="0"/>
          </a:p>
          <a:p>
            <a:r>
              <a:rPr lang="sl-SI" dirty="0"/>
              <a:t>Petra DURINI, </a:t>
            </a:r>
            <a:r>
              <a:rPr lang="sl-SI" sz="2000" dirty="0">
                <a:solidFill>
                  <a:schemeClr val="bg1"/>
                </a:solidFill>
              </a:rPr>
              <a:t>Centralna tehniška knjižnica Univerze v Ljubljani</a:t>
            </a:r>
            <a:endParaRPr lang="sl-SI" dirty="0"/>
          </a:p>
          <a:p>
            <a:r>
              <a:rPr lang="sl-SI" dirty="0"/>
              <a:t>mag. Miro PUŠNIK, </a:t>
            </a:r>
            <a:r>
              <a:rPr lang="sl-SI" sz="2000" dirty="0">
                <a:solidFill>
                  <a:schemeClr val="bg1"/>
                </a:solidFill>
              </a:rPr>
              <a:t>Centralna tehniška knjižnica Univerze v Ljubljani</a:t>
            </a:r>
            <a:endParaRPr lang="sl-SI" dirty="0"/>
          </a:p>
          <a:p>
            <a:endParaRPr lang="sl-SI" dirty="0"/>
          </a:p>
        </p:txBody>
      </p:sp>
      <p:sp>
        <p:nvSpPr>
          <p:cNvPr id="8" name="PoljeZBesedilom 7">
            <a:extLst>
              <a:ext uri="{FF2B5EF4-FFF2-40B4-BE49-F238E27FC236}">
                <a16:creationId xmlns:a16="http://schemas.microsoft.com/office/drawing/2014/main" id="{BC7997D1-3F2B-4B51-851C-5958AAC67056}"/>
              </a:ext>
            </a:extLst>
          </p:cNvPr>
          <p:cNvSpPr txBox="1"/>
          <p:nvPr/>
        </p:nvSpPr>
        <p:spPr>
          <a:xfrm>
            <a:off x="617713" y="4004218"/>
            <a:ext cx="7351113" cy="707886"/>
          </a:xfrm>
          <a:prstGeom prst="rect">
            <a:avLst/>
          </a:prstGeom>
          <a:noFill/>
        </p:spPr>
        <p:txBody>
          <a:bodyPr wrap="square" rtlCol="0">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a:t>
            </a:r>
          </a:p>
          <a:p>
            <a:r>
              <a:rPr lang="sl-SI" sz="2000" dirty="0">
                <a:solidFill>
                  <a:schemeClr val="bg1"/>
                </a:solidFill>
              </a:rPr>
              <a:t>Usposabljanje podatkovnih strokovnjakov, 14. – 17. 10. 2024</a:t>
            </a:r>
          </a:p>
        </p:txBody>
      </p:sp>
      <p:pic>
        <p:nvPicPr>
          <p:cNvPr id="9" name="Slika 8">
            <a:extLst>
              <a:ext uri="{FF2B5EF4-FFF2-40B4-BE49-F238E27FC236}">
                <a16:creationId xmlns:a16="http://schemas.microsoft.com/office/drawing/2014/main" id="{5F4AFCD1-FFED-4A50-94D9-7154F41C68A6}"/>
              </a:ext>
            </a:extLst>
          </p:cNvPr>
          <p:cNvPicPr>
            <a:picLocks noChangeAspect="1"/>
          </p:cNvPicPr>
          <p:nvPr/>
        </p:nvPicPr>
        <p:blipFill>
          <a:blip r:embed="rId3"/>
          <a:stretch>
            <a:fillRect/>
          </a:stretch>
        </p:blipFill>
        <p:spPr>
          <a:xfrm>
            <a:off x="6033654" y="5976084"/>
            <a:ext cx="676715" cy="384081"/>
          </a:xfrm>
          <a:prstGeom prst="rect">
            <a:avLst/>
          </a:prstGeom>
        </p:spPr>
      </p:pic>
    </p:spTree>
    <p:extLst>
      <p:ext uri="{BB962C8B-B14F-4D97-AF65-F5344CB8AC3E}">
        <p14:creationId xmlns:p14="http://schemas.microsoft.com/office/powerpoint/2010/main" val="202602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Formati</a:t>
            </a:r>
            <a:r>
              <a:rPr lang="en-US" dirty="0"/>
              <a:t> </a:t>
            </a:r>
            <a:r>
              <a:rPr lang="en-US" dirty="0" err="1"/>
              <a:t>podatkov</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r>
              <a:rPr lang="sl-SI" dirty="0"/>
              <a:t>Vsi raziskovalni podatki bodo vloženi v </a:t>
            </a:r>
            <a:r>
              <a:rPr lang="sl-SI" dirty="0" err="1"/>
              <a:t>repozitorij</a:t>
            </a:r>
            <a:r>
              <a:rPr lang="sl-SI" dirty="0"/>
              <a:t> v </a:t>
            </a:r>
            <a:r>
              <a:rPr lang="sl-SI" b="1" dirty="0"/>
              <a:t>digitalni obliki </a:t>
            </a:r>
            <a:r>
              <a:rPr lang="sl-SI" dirty="0"/>
              <a:t>in sicer v obliki datotek.</a:t>
            </a:r>
          </a:p>
          <a:p>
            <a:r>
              <a:rPr lang="sl-SI" b="1" dirty="0"/>
              <a:t>Datoteke</a:t>
            </a:r>
            <a:r>
              <a:rPr lang="sl-SI" dirty="0"/>
              <a:t> so najmanjši skupki (računalniških) podatkov, s katerimi upravlja operacijski sistem računalnika in tudi različna spletna mesta in platforme.</a:t>
            </a:r>
          </a:p>
          <a:p>
            <a:r>
              <a:rPr lang="sl-SI" sz="2400" dirty="0"/>
              <a:t>Datoteke v osnovi vsebujejo binarne podatke, osnovni gradnik je bajt (ang. </a:t>
            </a:r>
            <a:r>
              <a:rPr lang="sl-SI" sz="2400" dirty="0" err="1"/>
              <a:t>byte</a:t>
            </a:r>
            <a:r>
              <a:rPr lang="sl-SI" sz="2400" dirty="0"/>
              <a:t>), ki lahko vsebuje 256 različnih vrednosti (kar je malo). Vsebina enega bajta je lahko zelo različna – lahko pomeni eno črko/znak, lahko pomeni majhno številko, lahko pa je del večje strukture. Večje strukture (skupki več bajtov) spet lahko pomenijo znake, večje/preciznejše številke ali zapise v neki bazi podatkov.</a:t>
            </a:r>
          </a:p>
          <a:p>
            <a:r>
              <a:rPr lang="sl-SI" dirty="0"/>
              <a:t>Kaj je v datoteki in kakšno strukturo imajo podatki je definirano s </a:t>
            </a:r>
            <a:r>
              <a:rPr lang="sl-SI" b="1" dirty="0"/>
              <a:t>formatom datoteke.</a:t>
            </a:r>
          </a:p>
          <a:p>
            <a:endParaRPr lang="sl-SI" dirty="0"/>
          </a:p>
        </p:txBody>
      </p:sp>
    </p:spTree>
    <p:extLst>
      <p:ext uri="{BB962C8B-B14F-4D97-AF65-F5344CB8AC3E}">
        <p14:creationId xmlns:p14="http://schemas.microsoft.com/office/powerpoint/2010/main" val="361034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Značilnosti</a:t>
            </a:r>
            <a:r>
              <a:rPr lang="en-US" dirty="0"/>
              <a:t> </a:t>
            </a:r>
            <a:r>
              <a:rPr lang="en-US" dirty="0" err="1"/>
              <a:t>različnih</a:t>
            </a:r>
            <a:r>
              <a:rPr lang="en-US" dirty="0"/>
              <a:t> </a:t>
            </a:r>
            <a:r>
              <a:rPr lang="en-US" dirty="0" err="1"/>
              <a:t>formatov</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Nekateri formati so zelo enostavni (npr. TXT), nekateri bolj zapleteni (npr. slike v BMP formatu) ali pa tudi zelo zapleteni (npr. slike v JPG formatu ali relacijske baze podatkov).</a:t>
            </a:r>
          </a:p>
          <a:p>
            <a:r>
              <a:rPr lang="sl-SI" dirty="0"/>
              <a:t>Nekateri formati so povsem jasno in enolično določeni (npr. SHP, GPX), nekateri formati obstajajo v različnih verzijah (npr. PDF), nekateri pa niso dovolj natančno določeni (npr. TXT in nekateri video formati), spet drugi dopuščajo možnost nadgradnje (večina formatov na osnovi XML, npr. GPX).</a:t>
            </a:r>
          </a:p>
          <a:p>
            <a:r>
              <a:rPr lang="sl-SI" dirty="0"/>
              <a:t>Nekateri formati vsebujejo/podpirajo metapodatke (npr. JPG, TIFF, SHP, GPX), drugi formati pa ne (npr. TXT, BMP) ali pa zelo omejeno (XLS, XLSX, PPT, PPTX, DOC, DOCX).</a:t>
            </a:r>
          </a:p>
        </p:txBody>
      </p:sp>
    </p:spTree>
    <p:extLst>
      <p:ext uri="{BB962C8B-B14F-4D97-AF65-F5344CB8AC3E}">
        <p14:creationId xmlns:p14="http://schemas.microsoft.com/office/powerpoint/2010/main" val="75673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Končnice</a:t>
            </a:r>
            <a:r>
              <a:rPr lang="en-US" dirty="0"/>
              <a:t> </a:t>
            </a:r>
            <a:r>
              <a:rPr lang="en-US" dirty="0" err="1"/>
              <a:t>oziroma</a:t>
            </a:r>
            <a:r>
              <a:rPr lang="en-US" dirty="0"/>
              <a:t> </a:t>
            </a:r>
            <a:r>
              <a:rPr lang="en-US" dirty="0" err="1"/>
              <a:t>ekstenzije</a:t>
            </a:r>
            <a:r>
              <a:rPr lang="en-US" dirty="0"/>
              <a:t> </a:t>
            </a:r>
            <a:r>
              <a:rPr lang="en-US" dirty="0" err="1"/>
              <a:t>datotek</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Vrsto formata običajno prepoznamo po končnici (ekstenziji) oziroma </a:t>
            </a:r>
            <a:r>
              <a:rPr lang="sl-SI" b="1" dirty="0"/>
              <a:t>tipu datoteke</a:t>
            </a:r>
            <a:r>
              <a:rPr lang="sl-SI" dirty="0"/>
              <a:t> </a:t>
            </a:r>
            <a:r>
              <a:rPr lang="sl-SI" sz="2400" dirty="0"/>
              <a:t>(vse kar je za zadnjo piko v imenu datoteke)</a:t>
            </a:r>
            <a:r>
              <a:rPr lang="sl-SI" dirty="0"/>
              <a:t>, vendar pa vse končnice ne pomenijo nujno samo enega jasno določenega formata. </a:t>
            </a:r>
          </a:p>
          <a:p>
            <a:r>
              <a:rPr lang="sl-SI" dirty="0"/>
              <a:t>V večini primerov se formati razvijajo in znotraj ene končnice imamo lahko opraviti z različnimi </a:t>
            </a:r>
            <a:r>
              <a:rPr lang="sl-SI" b="1" dirty="0"/>
              <a:t>verzijami formatov</a:t>
            </a:r>
            <a:r>
              <a:rPr lang="sl-SI" dirty="0"/>
              <a:t>, ki so običajno navzgor združljivi </a:t>
            </a:r>
            <a:r>
              <a:rPr lang="sl-SI" sz="2400" dirty="0"/>
              <a:t>(podatke iz starejšega formata se da brez izgub shraniti v novejšem formatu; novejša programska oprema zna brati starejše formate)</a:t>
            </a:r>
            <a:r>
              <a:rPr lang="sl-SI" dirty="0"/>
              <a:t>, obratno pa običajno ne gre.</a:t>
            </a:r>
          </a:p>
          <a:p>
            <a:r>
              <a:rPr lang="sl-SI" dirty="0"/>
              <a:t>Včasih se pod isto končnico oz. tipom lahko skrivajo tudi razlike v licenciranju </a:t>
            </a:r>
            <a:r>
              <a:rPr lang="sl-SI" sz="2400" dirty="0"/>
              <a:t>(npr. različne verzije PDF formatov so v lasti podjetja Adobe, medtem ko je format PDF-A, ki ima prav tako končnico PDF, standardiziran in licenciran za javno rabo)</a:t>
            </a:r>
            <a:r>
              <a:rPr lang="sl-SI" dirty="0"/>
              <a:t>.</a:t>
            </a:r>
          </a:p>
        </p:txBody>
      </p:sp>
    </p:spTree>
    <p:extLst>
      <p:ext uri="{BB962C8B-B14F-4D97-AF65-F5344CB8AC3E}">
        <p14:creationId xmlns:p14="http://schemas.microsoft.com/office/powerpoint/2010/main" val="3024669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Končnice oziroma ekstenzije datotek</a:t>
            </a:r>
            <a:r>
              <a:rPr lang="en-US" dirty="0"/>
              <a:t>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latin typeface="Calibri" panose="020F0502020204030204" pitchFamily="34" charset="0"/>
                <a:ea typeface="Calibri" panose="020F0502020204030204" pitchFamily="34" charset="0"/>
                <a:cs typeface="Times New Roman" panose="02020603050405020304" pitchFamily="18" charset="0"/>
              </a:rPr>
              <a:t>Po drugi strani pa lahko več različnih (vendar običajno podobnih) končnic pomeni </a:t>
            </a:r>
            <a:r>
              <a:rPr lang="sl-SI" b="1" dirty="0">
                <a:latin typeface="Calibri" panose="020F0502020204030204" pitchFamily="34" charset="0"/>
                <a:ea typeface="Calibri" panose="020F0502020204030204" pitchFamily="34" charset="0"/>
                <a:cs typeface="Times New Roman" panose="02020603050405020304" pitchFamily="18" charset="0"/>
              </a:rPr>
              <a:t>isti format</a:t>
            </a:r>
            <a:r>
              <a:rPr lang="sl-SI" dirty="0">
                <a:latin typeface="Calibri" panose="020F0502020204030204" pitchFamily="34" charset="0"/>
                <a:ea typeface="Calibri" panose="020F0502020204030204" pitchFamily="34" charset="0"/>
                <a:cs typeface="Times New Roman" panose="02020603050405020304" pitchFamily="18" charset="0"/>
              </a:rPr>
              <a:t>. Taki primeri so JPG in JPEG, TIF in TIFF, HTM in HTML... </a:t>
            </a:r>
            <a:r>
              <a:rPr lang="sl-SI" sz="2400" dirty="0">
                <a:latin typeface="Calibri" panose="020F0502020204030204" pitchFamily="34" charset="0"/>
                <a:ea typeface="Calibri" panose="020F0502020204030204" pitchFamily="34" charset="0"/>
                <a:cs typeface="Times New Roman" panose="02020603050405020304" pitchFamily="18" charset="0"/>
              </a:rPr>
              <a:t>Različno poimenovanje izhaja iz dejstva, da so bile včasih na Microsoftovih operacijskih sistemih končnice omejene na 3 znake, na </a:t>
            </a:r>
            <a:r>
              <a:rPr lang="sl-SI" sz="2400" dirty="0" err="1">
                <a:latin typeface="Calibri" panose="020F0502020204030204" pitchFamily="34" charset="0"/>
                <a:ea typeface="Calibri" panose="020F0502020204030204" pitchFamily="34" charset="0"/>
                <a:cs typeface="Times New Roman" panose="02020603050405020304" pitchFamily="18" charset="0"/>
              </a:rPr>
              <a:t>Unix</a:t>
            </a:r>
            <a:r>
              <a:rPr lang="sl-SI" sz="2400" dirty="0">
                <a:latin typeface="Calibri" panose="020F0502020204030204" pitchFamily="34" charset="0"/>
                <a:ea typeface="Calibri" panose="020F0502020204030204" pitchFamily="34" charset="0"/>
                <a:cs typeface="Times New Roman" panose="02020603050405020304" pitchFamily="18" charset="0"/>
              </a:rPr>
              <a:t>/Linux sistemih pa ne. Formati, ki so bili najprej razviti ali razširjeni na </a:t>
            </a:r>
            <a:r>
              <a:rPr lang="sl-SI" sz="2400" dirty="0" err="1">
                <a:latin typeface="Calibri" panose="020F0502020204030204" pitchFamily="34" charset="0"/>
                <a:ea typeface="Calibri" panose="020F0502020204030204" pitchFamily="34" charset="0"/>
                <a:cs typeface="Times New Roman" panose="02020603050405020304" pitchFamily="18" charset="0"/>
              </a:rPr>
              <a:t>Unix</a:t>
            </a:r>
            <a:r>
              <a:rPr lang="sl-SI" sz="2400" dirty="0">
                <a:latin typeface="Calibri" panose="020F0502020204030204" pitchFamily="34" charset="0"/>
                <a:ea typeface="Calibri" panose="020F0502020204030204" pitchFamily="34" charset="0"/>
                <a:cs typeface="Times New Roman" panose="02020603050405020304" pitchFamily="18" charset="0"/>
              </a:rPr>
              <a:t>/Linux sistemih so imeli originalno daljše končnice, ki so jih kasneje za rabo v Microsoftovih (in nekaterih drugih) sistemih skrajšali.</a:t>
            </a:r>
          </a:p>
          <a:p>
            <a:endParaRPr lang="sl-SI" dirty="0"/>
          </a:p>
        </p:txBody>
      </p:sp>
    </p:spTree>
    <p:extLst>
      <p:ext uri="{BB962C8B-B14F-4D97-AF65-F5344CB8AC3E}">
        <p14:creationId xmlns:p14="http://schemas.microsoft.com/office/powerpoint/2010/main" val="106689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Značilnosti</a:t>
            </a:r>
            <a:r>
              <a:rPr lang="en-US" dirty="0"/>
              <a:t>, </a:t>
            </a:r>
            <a:r>
              <a:rPr lang="en-US" dirty="0" err="1"/>
              <a:t>pomembne</a:t>
            </a:r>
            <a:r>
              <a:rPr lang="en-US" dirty="0"/>
              <a:t> za </a:t>
            </a:r>
            <a:r>
              <a:rPr lang="en-US" dirty="0" err="1"/>
              <a:t>načela</a:t>
            </a:r>
            <a:r>
              <a:rPr lang="en-US" dirty="0"/>
              <a:t> FAIR</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Nekateri formati omogočajo ob shranjevanju podatkov v datoteko različne vrste kompresije (</a:t>
            </a:r>
            <a:r>
              <a:rPr lang="sl-SI" dirty="0" err="1"/>
              <a:t>brezizgubne</a:t>
            </a:r>
            <a:r>
              <a:rPr lang="sl-SI" dirty="0"/>
              <a:t> in izgubne). V določenih primerih lahko shranimo tudi podatke, stisnjene z izgubnimi načini kompresije (npr. JPG, če je to izvorni format slike iz inštrumenta), vendar je nadaljnja obdelava takih podatkov otežkočena. </a:t>
            </a:r>
          </a:p>
          <a:p>
            <a:r>
              <a:rPr lang="sl-SI" dirty="0"/>
              <a:t>Pomembne podatke shranjujemo v </a:t>
            </a:r>
            <a:r>
              <a:rPr lang="sl-SI" b="1" dirty="0"/>
              <a:t>surovi (</a:t>
            </a:r>
            <a:r>
              <a:rPr lang="sl-SI" b="1" dirty="0" err="1"/>
              <a:t>nestisnjeni</a:t>
            </a:r>
            <a:r>
              <a:rPr lang="sl-SI" b="1" dirty="0"/>
              <a:t>) obliki </a:t>
            </a:r>
            <a:r>
              <a:rPr lang="sl-SI" dirty="0"/>
              <a:t>ali z eno od </a:t>
            </a:r>
            <a:r>
              <a:rPr lang="sl-SI" b="1" dirty="0" err="1"/>
              <a:t>brezizgubnih</a:t>
            </a:r>
            <a:r>
              <a:rPr lang="sl-SI" b="1" dirty="0"/>
              <a:t> kompresijskih metod </a:t>
            </a:r>
            <a:r>
              <a:rPr lang="sl-SI" dirty="0"/>
              <a:t>(npr. določene oblike TIFF formata).</a:t>
            </a:r>
          </a:p>
        </p:txBody>
      </p:sp>
    </p:spTree>
    <p:extLst>
      <p:ext uri="{BB962C8B-B14F-4D97-AF65-F5344CB8AC3E}">
        <p14:creationId xmlns:p14="http://schemas.microsoft.com/office/powerpoint/2010/main" val="253786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Lastništvo</a:t>
            </a:r>
            <a:r>
              <a:rPr lang="en-US" dirty="0"/>
              <a:t>, </a:t>
            </a:r>
            <a:r>
              <a:rPr lang="en-US" dirty="0" err="1"/>
              <a:t>licence</a:t>
            </a:r>
            <a:r>
              <a:rPr lang="en-US" dirty="0"/>
              <a:t> in </a:t>
            </a:r>
            <a:r>
              <a:rPr lang="en-US" dirty="0" err="1"/>
              <a:t>odprtost</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b="1" dirty="0">
                <a:latin typeface="Calibri" panose="020F0502020204030204" pitchFamily="34" charset="0"/>
                <a:ea typeface="Calibri" panose="020F0502020204030204" pitchFamily="34" charset="0"/>
                <a:cs typeface="Times New Roman" panose="02020603050405020304" pitchFamily="18" charset="0"/>
              </a:rPr>
              <a:t>Zaprtost ali odprtost formatov </a:t>
            </a:r>
            <a:r>
              <a:rPr lang="sl-SI" dirty="0">
                <a:latin typeface="Calibri" panose="020F0502020204030204" pitchFamily="34" charset="0"/>
                <a:ea typeface="Calibri" panose="020F0502020204030204" pitchFamily="34" charset="0"/>
                <a:cs typeface="Times New Roman" panose="02020603050405020304" pitchFamily="18" charset="0"/>
              </a:rPr>
              <a:t>neposredno vpliva na </a:t>
            </a:r>
            <a:r>
              <a:rPr lang="sl-SI" b="1" dirty="0">
                <a:latin typeface="Calibri" panose="020F0502020204030204" pitchFamily="34" charset="0"/>
                <a:ea typeface="Calibri" panose="020F0502020204030204" pitchFamily="34" charset="0"/>
                <a:cs typeface="Times New Roman" panose="02020603050405020304" pitchFamily="18" charset="0"/>
              </a:rPr>
              <a:t>FAIR načelo A (</a:t>
            </a:r>
            <a:r>
              <a:rPr lang="sl-SI" b="1" dirty="0" err="1">
                <a:latin typeface="Calibri" panose="020F0502020204030204" pitchFamily="34" charset="0"/>
                <a:ea typeface="Calibri" panose="020F0502020204030204" pitchFamily="34" charset="0"/>
                <a:cs typeface="Times New Roman" panose="02020603050405020304" pitchFamily="18" charset="0"/>
              </a:rPr>
              <a:t>Accessibility</a:t>
            </a:r>
            <a:r>
              <a:rPr lang="sl-SI" b="1" dirty="0">
                <a:latin typeface="Calibri" panose="020F0502020204030204" pitchFamily="34" charset="0"/>
                <a:ea typeface="Calibri" panose="020F0502020204030204" pitchFamily="34" charset="0"/>
                <a:cs typeface="Times New Roman" panose="02020603050405020304" pitchFamily="18" charset="0"/>
              </a:rPr>
              <a:t>)</a:t>
            </a:r>
            <a:r>
              <a:rPr lang="sl-SI" dirty="0">
                <a:latin typeface="Calibri" panose="020F0502020204030204" pitchFamily="34" charset="0"/>
                <a:ea typeface="Calibri" panose="020F0502020204030204" pitchFamily="34" charset="0"/>
                <a:cs typeface="Times New Roman" panose="02020603050405020304" pitchFamily="18" charset="0"/>
              </a:rPr>
              <a:t>, saj je lahko dostopnost podatkov bolj ali manj omejena glede na lastništvo formata. Po drugi strani pa mnogi lastniški formati in pripadajoča programska oprema omogočajo bolj bogate in popolne zapise kot odprti formati. Na primer marsičesa, kar je zapisano v XLSX formatu (formule, grafi…) ni možno zapisati v CSV formatu.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Zato je velikokrat priporočljivo, da podatke objavimo tako v izvornem lastniškem formatu, kot tudi v enem od čimbolj odprtih formatov.</a:t>
            </a:r>
          </a:p>
          <a:p>
            <a:endParaRPr lang="sl-SI" dirty="0"/>
          </a:p>
        </p:txBody>
      </p:sp>
    </p:spTree>
    <p:extLst>
      <p:ext uri="{BB962C8B-B14F-4D97-AF65-F5344CB8AC3E}">
        <p14:creationId xmlns:p14="http://schemas.microsoft.com/office/powerpoint/2010/main" val="326602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Lastniški</a:t>
            </a:r>
            <a:r>
              <a:rPr lang="en-US" dirty="0"/>
              <a:t> </a:t>
            </a:r>
            <a:r>
              <a:rPr lang="en-US" dirty="0" err="1"/>
              <a:t>formati</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b="1" dirty="0"/>
              <a:t>Lastniški (ang. </a:t>
            </a:r>
            <a:r>
              <a:rPr lang="sl-SI" b="1" dirty="0" err="1"/>
              <a:t>proprietary</a:t>
            </a:r>
            <a:r>
              <a:rPr lang="sl-SI" b="1" dirty="0"/>
              <a:t>) formati </a:t>
            </a:r>
            <a:r>
              <a:rPr lang="sl-SI" dirty="0"/>
              <a:t>– so formati, katerih specifikacija je v lasti nekega podjetja, ki povsem razpolaga z avtorsko pravico nad tem formatom in pogoji uporabe. Ti formati so lahko:</a:t>
            </a:r>
          </a:p>
          <a:p>
            <a:r>
              <a:rPr lang="sl-SI" sz="2400" b="1" dirty="0"/>
              <a:t>povsem zaprti formati </a:t>
            </a:r>
            <a:r>
              <a:rPr lang="sl-SI" sz="2400" dirty="0"/>
              <a:t>(običajno binarni) – prebrati jih je možno samo s programsko opremo proizvajalca (inštrumenta). </a:t>
            </a:r>
            <a:br>
              <a:rPr lang="sl-SI" sz="2400" dirty="0"/>
            </a:br>
            <a:r>
              <a:rPr lang="sl-SI" sz="2400" dirty="0"/>
              <a:t>Ti formati so seveda </a:t>
            </a:r>
            <a:r>
              <a:rPr lang="sl-SI" sz="2400" b="1" dirty="0"/>
              <a:t>najmanj FAIR</a:t>
            </a:r>
            <a:r>
              <a:rPr lang="sl-SI" sz="2400" dirty="0"/>
              <a:t>, vendar običajno vsebujejo vse podatke, ki jih inštrument zabeleži.</a:t>
            </a:r>
          </a:p>
          <a:p>
            <a:r>
              <a:rPr lang="sl-SI" sz="2400" dirty="0"/>
              <a:t>pravno gledano </a:t>
            </a:r>
            <a:r>
              <a:rPr lang="sl-SI" sz="2400" b="1" dirty="0"/>
              <a:t>zaprti formati</a:t>
            </a:r>
            <a:r>
              <a:rPr lang="sl-SI" sz="2400" dirty="0"/>
              <a:t>, pri katerih je </a:t>
            </a:r>
            <a:r>
              <a:rPr lang="sl-SI" sz="2400" b="1" dirty="0"/>
              <a:t>znana specifikacija </a:t>
            </a:r>
            <a:r>
              <a:rPr lang="sl-SI" sz="2400" dirty="0"/>
              <a:t>in kupec inštrumenta lahko podatke s svojo programsko opremo izvozi (v teh primerih je zelo dobro preveriti drobni tisk pogodbe za uporabo programske opreme, če je to res dovoljeno in pod kakšnimi pogoji). </a:t>
            </a:r>
            <a:br>
              <a:rPr lang="sl-SI" sz="2400" dirty="0"/>
            </a:br>
            <a:r>
              <a:rPr lang="sl-SI" sz="2400" dirty="0"/>
              <a:t>Poleg podatkov v lastniškem formatu lahko v tem primeru objavimo tudi podatke v drugem, po možnosti bolj </a:t>
            </a:r>
            <a:r>
              <a:rPr lang="sl-SI" sz="2400" b="1" dirty="0"/>
              <a:t>odprtem formatu</a:t>
            </a:r>
            <a:r>
              <a:rPr lang="sl-SI" sz="2400" dirty="0"/>
              <a:t>.</a:t>
            </a:r>
          </a:p>
          <a:p>
            <a:endParaRPr lang="sl-SI" dirty="0"/>
          </a:p>
        </p:txBody>
      </p:sp>
    </p:spTree>
    <p:extLst>
      <p:ext uri="{BB962C8B-B14F-4D97-AF65-F5344CB8AC3E}">
        <p14:creationId xmlns:p14="http://schemas.microsoft.com/office/powerpoint/2010/main" val="100489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Lastniški formati</a:t>
            </a:r>
            <a:r>
              <a:rPr lang="en-US" dirty="0"/>
              <a:t>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a:bodyPr>
          <a:lstStyle/>
          <a:p>
            <a:r>
              <a:rPr lang="sl-SI" sz="2400" dirty="0"/>
              <a:t>pravno gledano </a:t>
            </a:r>
            <a:r>
              <a:rPr lang="sl-SI" sz="2400" b="1" dirty="0"/>
              <a:t>zaprti</a:t>
            </a:r>
            <a:r>
              <a:rPr lang="sl-SI" sz="2400" dirty="0"/>
              <a:t>, vendar je uporaba za razvoj neodvisnih (ang. </a:t>
            </a:r>
            <a:r>
              <a:rPr lang="sl-SI" sz="2400" dirty="0" err="1"/>
              <a:t>third</a:t>
            </a:r>
            <a:r>
              <a:rPr lang="sl-SI" sz="2400" dirty="0"/>
              <a:t> </a:t>
            </a:r>
            <a:r>
              <a:rPr lang="sl-SI" sz="2400" dirty="0" err="1"/>
              <a:t>party</a:t>
            </a:r>
            <a:r>
              <a:rPr lang="sl-SI" sz="2400" dirty="0"/>
              <a:t>) aplikacij, ki uporabljajo ta format, možna proti </a:t>
            </a:r>
            <a:r>
              <a:rPr lang="sl-SI" sz="2400" b="1" dirty="0"/>
              <a:t>plačilu licenčnine</a:t>
            </a:r>
            <a:r>
              <a:rPr lang="sl-SI" sz="2400" dirty="0"/>
              <a:t>. Posledično je na voljo mnogo programske opreme (tudi brezplačne), ki omogoča branje (in urejanje) podatkov v teh formatih. Mnogokrat sam lastnik formata nudi brezplačne programe za branje (in konverzijo) dokumentov v teh formatih. Taki so na primer formati Microsoftovih pisarniških orodij in nekateri </a:t>
            </a:r>
            <a:r>
              <a:rPr lang="sl-SI" sz="2400" dirty="0" err="1"/>
              <a:t>Adobovi</a:t>
            </a:r>
            <a:r>
              <a:rPr lang="sl-SI" sz="2400" dirty="0"/>
              <a:t> formati (PDF). </a:t>
            </a:r>
            <a:br>
              <a:rPr lang="sl-SI" sz="2400" dirty="0"/>
            </a:br>
            <a:r>
              <a:rPr lang="sl-SI" sz="2400" dirty="0"/>
              <a:t>Podobno kot v prejšnjih primerih objavimo podatke v lastniškem in še enem od </a:t>
            </a:r>
            <a:r>
              <a:rPr lang="sl-SI" sz="2400" b="1" dirty="0"/>
              <a:t>odprtih formatov</a:t>
            </a:r>
            <a:r>
              <a:rPr lang="sl-SI" sz="2400" dirty="0"/>
              <a:t>. Če bistvene razlike v funkcionalnosti med formati ni, objavimo samo v odprtem formatu. </a:t>
            </a:r>
          </a:p>
        </p:txBody>
      </p:sp>
    </p:spTree>
    <p:extLst>
      <p:ext uri="{BB962C8B-B14F-4D97-AF65-F5344CB8AC3E}">
        <p14:creationId xmlns:p14="http://schemas.microsoft.com/office/powerpoint/2010/main" val="215930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Lastniški</a:t>
            </a:r>
            <a:r>
              <a:rPr lang="en-US" dirty="0"/>
              <a:t> </a:t>
            </a:r>
            <a:r>
              <a:rPr lang="en-US" dirty="0" err="1"/>
              <a:t>formati</a:t>
            </a:r>
            <a:r>
              <a:rPr lang="en-US" dirty="0"/>
              <a:t> 3</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a:bodyPr>
          <a:lstStyle/>
          <a:p>
            <a:pPr>
              <a:lnSpc>
                <a:spcPct val="100000"/>
              </a:lnSpc>
            </a:pPr>
            <a:r>
              <a:rPr lang="sl-SI" sz="2400" dirty="0"/>
              <a:t>Podobno kot pri prejšnjem primeru, le da je </a:t>
            </a:r>
            <a:r>
              <a:rPr lang="sl-SI" sz="2400" b="1" dirty="0"/>
              <a:t>uporaba formata </a:t>
            </a:r>
            <a:r>
              <a:rPr lang="sl-SI" sz="2400" dirty="0"/>
              <a:t>(in njegove specifikacije) </a:t>
            </a:r>
            <a:r>
              <a:rPr lang="sl-SI" sz="2400" b="1" dirty="0"/>
              <a:t>prosta (brezplačna)</a:t>
            </a:r>
            <a:r>
              <a:rPr lang="sl-SI" sz="2400" dirty="0"/>
              <a:t>. Specifikacija je dobro znana (objavljena) in vsi jo uporabljajo, vendar je avtorska pravica vseeno zadržana in ni odprte trajne licence za uporabo formata. Težava je v tem, da se lahko lastnik kadarkoli premisli in začne uporabo formata zaračunavati. Tak je SHP format za opisovanje vektorskih prostorskih podatkov. Glede objave velja enako kot pri prejšnjem primeru - če gre za enega od splošno znanih in uporabljanih formatov (npr. SHP), lahko podatke objavimo kar v tem.</a:t>
            </a:r>
          </a:p>
        </p:txBody>
      </p:sp>
    </p:spTree>
    <p:extLst>
      <p:ext uri="{BB962C8B-B14F-4D97-AF65-F5344CB8AC3E}">
        <p14:creationId xmlns:p14="http://schemas.microsoft.com/office/powerpoint/2010/main" val="348380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Odprti</a:t>
            </a:r>
            <a:r>
              <a:rPr lang="en-US" dirty="0"/>
              <a:t> </a:t>
            </a:r>
            <a:r>
              <a:rPr lang="en-US" dirty="0" err="1"/>
              <a:t>formati</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b="1" dirty="0"/>
              <a:t>Odprti podatkovni formati </a:t>
            </a:r>
            <a:r>
              <a:rPr lang="sl-SI" dirty="0"/>
              <a:t>so tisti, kjer je uporaba trajno dovoljena z ustrezno odprto licenco (npr. CC ali eno od odprtih licenc za programsko opremo) ali pa so historično v javni domeni (npr. TXT). </a:t>
            </a:r>
          </a:p>
          <a:p>
            <a:pPr marL="0" indent="0">
              <a:buNone/>
            </a:pPr>
            <a:r>
              <a:rPr lang="sl-SI" dirty="0"/>
              <a:t>Običajno jih </a:t>
            </a:r>
            <a:r>
              <a:rPr lang="sl-SI" b="1" dirty="0"/>
              <a:t>vzdržuje</a:t>
            </a:r>
            <a:r>
              <a:rPr lang="sl-SI" dirty="0"/>
              <a:t> kakšna organizacija, v nekaterih primerih tudi posamezna podjetja. Pogosto so tudi </a:t>
            </a:r>
            <a:r>
              <a:rPr lang="sl-SI" b="1" dirty="0"/>
              <a:t>standardizirani</a:t>
            </a:r>
            <a:r>
              <a:rPr lang="sl-SI" dirty="0"/>
              <a:t>. </a:t>
            </a:r>
            <a:r>
              <a:rPr lang="sl-SI" sz="2400" dirty="0"/>
              <a:t>Taki so npr. </a:t>
            </a:r>
            <a:r>
              <a:rPr lang="sl-SI" sz="2400" dirty="0" err="1"/>
              <a:t>OpenDocument</a:t>
            </a:r>
            <a:r>
              <a:rPr lang="sl-SI" sz="2400" dirty="0"/>
              <a:t> (</a:t>
            </a:r>
            <a:r>
              <a:rPr lang="sl-SI" sz="2400" dirty="0">
                <a:hlinkClick r:id="rId2"/>
              </a:rPr>
              <a:t>https://en.wikipedia.org/wiki/OpenDocument</a:t>
            </a:r>
            <a:r>
              <a:rPr lang="sl-SI" sz="2400" dirty="0"/>
              <a:t>) formati (ODT, ODS, ODP…).</a:t>
            </a:r>
            <a:r>
              <a:rPr lang="sl-SI" dirty="0"/>
              <a:t> </a:t>
            </a:r>
          </a:p>
          <a:p>
            <a:pPr marL="0" indent="0">
              <a:buNone/>
            </a:pPr>
            <a:r>
              <a:rPr lang="sl-SI" dirty="0"/>
              <a:t>Te formate večinoma podpira tudi komercialna programska oprema (npr. MS Word podpira tudi format ODT). </a:t>
            </a:r>
          </a:p>
          <a:p>
            <a:pPr marL="0" indent="0">
              <a:buNone/>
            </a:pPr>
            <a:r>
              <a:rPr lang="sl-SI" dirty="0"/>
              <a:t>Odprti formati so za objavo </a:t>
            </a:r>
            <a:r>
              <a:rPr lang="sl-SI" b="1" dirty="0"/>
              <a:t>v skladu z načeli FAIR </a:t>
            </a:r>
            <a:r>
              <a:rPr lang="sl-SI" dirty="0"/>
              <a:t>najprimernejši.</a:t>
            </a:r>
          </a:p>
        </p:txBody>
      </p:sp>
    </p:spTree>
    <p:extLst>
      <p:ext uri="{BB962C8B-B14F-4D97-AF65-F5344CB8AC3E}">
        <p14:creationId xmlns:p14="http://schemas.microsoft.com/office/powerpoint/2010/main" val="166088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a:xfrm>
            <a:off x="838202" y="1365106"/>
            <a:ext cx="11160000" cy="1107749"/>
          </a:xfrm>
        </p:spPr>
        <p:txBody>
          <a:bodyPr>
            <a:normAutofit/>
          </a:bodyPr>
          <a:lstStyle/>
          <a:p>
            <a:r>
              <a:rPr lang="sl-SI" dirty="0"/>
              <a:t>Vsebina predavanja</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2472855"/>
            <a:ext cx="11160000" cy="4126064"/>
          </a:xfrm>
        </p:spPr>
        <p:txBody>
          <a:bodyPr>
            <a:noAutofit/>
          </a:bodyPr>
          <a:lstStyle/>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Značilnosti pridobivanja (in obdelave) raziskovalnih podatkov iz inštrumentov (in simulacij).</a:t>
            </a:r>
          </a:p>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Formati podatkov.</a:t>
            </a:r>
          </a:p>
          <a:p>
            <a:pPr marL="342900" lvl="0" indent="-342900">
              <a:lnSpc>
                <a:spcPct val="107000"/>
              </a:lnSpc>
              <a:buFont typeface="Symbol" panose="05050102010706020507" pitchFamily="18" charset="2"/>
              <a:buChar char=""/>
            </a:pPr>
            <a:r>
              <a:rPr lang="sl-SI" dirty="0" err="1"/>
              <a:t>Metapodatkovni</a:t>
            </a:r>
            <a:r>
              <a:rPr lang="sl-SI" dirty="0"/>
              <a:t> standardi in sheme.</a:t>
            </a:r>
          </a:p>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Geslovniki, šifranti, taksonomije, ontologije…</a:t>
            </a:r>
          </a:p>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Izvor podatkov ali provenienca.</a:t>
            </a:r>
          </a:p>
        </p:txBody>
      </p:sp>
    </p:spTree>
    <p:extLst>
      <p:ext uri="{BB962C8B-B14F-4D97-AF65-F5344CB8AC3E}">
        <p14:creationId xmlns:p14="http://schemas.microsoft.com/office/powerpoint/2010/main" val="410387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Standardi</a:t>
            </a:r>
            <a:r>
              <a:rPr lang="en-US" dirty="0"/>
              <a:t> </a:t>
            </a:r>
            <a:r>
              <a:rPr lang="en-US" dirty="0" err="1"/>
              <a:t>na</a:t>
            </a:r>
            <a:r>
              <a:rPr lang="en-US" dirty="0"/>
              <a:t> </a:t>
            </a:r>
            <a:r>
              <a:rPr lang="en-US" dirty="0" err="1"/>
              <a:t>področju</a:t>
            </a:r>
            <a:r>
              <a:rPr lang="en-US" dirty="0"/>
              <a:t> </a:t>
            </a:r>
            <a:r>
              <a:rPr lang="en-US" dirty="0" err="1"/>
              <a:t>formatov</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Zaželeno je, da podatke objavimo v enem od »</a:t>
            </a:r>
            <a:r>
              <a:rPr lang="sl-SI" b="1" dirty="0"/>
              <a:t>standardnih</a:t>
            </a:r>
            <a:r>
              <a:rPr lang="sl-SI" dirty="0"/>
              <a:t>« formatov. Ta beseda lahko pomeni dvoje:</a:t>
            </a:r>
          </a:p>
          <a:p>
            <a:r>
              <a:rPr lang="sl-SI" dirty="0"/>
              <a:t>Lahko gre za format, ki je dejansko </a:t>
            </a:r>
            <a:r>
              <a:rPr lang="sl-SI" b="1" dirty="0"/>
              <a:t>standardiziran</a:t>
            </a:r>
            <a:r>
              <a:rPr lang="sl-SI" dirty="0"/>
              <a:t>, to pomeni, da je v skladu z enim od evropskih ali mednarodnih standardov. Taki formati so na primer: </a:t>
            </a:r>
          </a:p>
          <a:p>
            <a:pPr lvl="1">
              <a:buFont typeface="Wingdings" panose="05000000000000000000" pitchFamily="2" charset="2"/>
              <a:buChar char="§"/>
            </a:pPr>
            <a:r>
              <a:rPr lang="sl-SI" b="1" dirty="0"/>
              <a:t>PDF-A</a:t>
            </a:r>
            <a:r>
              <a:rPr lang="sl-SI" dirty="0"/>
              <a:t>, ki ga definirata standarda ISO 19005 in ISO 32000 (</a:t>
            </a:r>
            <a:r>
              <a:rPr lang="sl-SI" dirty="0">
                <a:hlinkClick r:id="rId2"/>
              </a:rPr>
              <a:t>https://en.wikipedia.org/wiki/PDF/A</a:t>
            </a:r>
            <a:r>
              <a:rPr lang="sl-SI" dirty="0"/>
              <a:t>) in pa </a:t>
            </a:r>
          </a:p>
          <a:p>
            <a:pPr lvl="1">
              <a:buFont typeface="Wingdings" panose="05000000000000000000" pitchFamily="2" charset="2"/>
              <a:buChar char="§"/>
            </a:pPr>
            <a:r>
              <a:rPr lang="sl-SI" b="1" dirty="0" err="1"/>
              <a:t>OpenDocument</a:t>
            </a:r>
            <a:r>
              <a:rPr lang="sl-SI" dirty="0"/>
              <a:t> formati (</a:t>
            </a:r>
            <a:r>
              <a:rPr lang="sl-SI" dirty="0">
                <a:hlinkClick r:id="rId3"/>
              </a:rPr>
              <a:t>https://en.wikipedia.org/wiki/OpenDocument</a:t>
            </a:r>
            <a:r>
              <a:rPr lang="sl-SI" dirty="0"/>
              <a:t>), ki jih definira standard ISO 26300.</a:t>
            </a:r>
          </a:p>
          <a:p>
            <a:endParaRPr lang="sl-SI" dirty="0"/>
          </a:p>
        </p:txBody>
      </p:sp>
    </p:spTree>
    <p:extLst>
      <p:ext uri="{BB962C8B-B14F-4D97-AF65-F5344CB8AC3E}">
        <p14:creationId xmlns:p14="http://schemas.microsoft.com/office/powerpoint/2010/main" val="41230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Standardi</a:t>
            </a:r>
            <a:r>
              <a:rPr lang="en-US" dirty="0"/>
              <a:t> </a:t>
            </a:r>
            <a:r>
              <a:rPr lang="en-US" dirty="0" err="1"/>
              <a:t>na</a:t>
            </a:r>
            <a:r>
              <a:rPr lang="en-US" dirty="0"/>
              <a:t> </a:t>
            </a:r>
            <a:r>
              <a:rPr lang="en-US" dirty="0" err="1"/>
              <a:t>področju</a:t>
            </a:r>
            <a:r>
              <a:rPr lang="en-US" dirty="0"/>
              <a:t> </a:t>
            </a:r>
            <a:r>
              <a:rPr lang="en-US" dirty="0" err="1"/>
              <a:t>formatov</a:t>
            </a:r>
            <a:r>
              <a:rPr lang="en-US" dirty="0"/>
              <a:t>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Lahko pa gre za format, ki ja tako uveljavljen in že tako dolgo v uporabi, da velja kot </a:t>
            </a:r>
            <a:r>
              <a:rPr lang="sl-SI" b="1" dirty="0"/>
              <a:t>»de </a:t>
            </a:r>
            <a:r>
              <a:rPr lang="sl-SI" b="1" dirty="0" err="1"/>
              <a:t>facto</a:t>
            </a:r>
            <a:r>
              <a:rPr lang="sl-SI" b="1" dirty="0"/>
              <a:t>« standard</a:t>
            </a:r>
            <a:r>
              <a:rPr lang="sl-SI" dirty="0"/>
              <a:t>, čeprav specifikacija ni zares standardizirana. Tak je na primer SHP format. </a:t>
            </a:r>
            <a:br>
              <a:rPr lang="sl-SI" dirty="0"/>
            </a:br>
            <a:r>
              <a:rPr lang="sl-SI" dirty="0"/>
              <a:t>Podobno velja tudi za manj poznane formate, ki pa so dogovorjeni oz. uveljavljeni znotraj neke znanstvene panoge in jih dosledno uporabljajo vsi za shranjevanje določenih vrst podatkov. Tak je FASTQ format za shranjevanje </a:t>
            </a:r>
            <a:r>
              <a:rPr lang="sl-SI" dirty="0" err="1"/>
              <a:t>nukleotidnih</a:t>
            </a:r>
            <a:r>
              <a:rPr lang="sl-SI" dirty="0"/>
              <a:t> sekvenc v biologiji </a:t>
            </a:r>
            <a:r>
              <a:rPr lang="sl-SI" sz="2400" dirty="0"/>
              <a:t>(</a:t>
            </a:r>
            <a:r>
              <a:rPr lang="sl-SI" sz="2400" dirty="0">
                <a:hlinkClick r:id="rId2"/>
              </a:rPr>
              <a:t>https://en.wikipedia.org/wiki/FASTQ_format</a:t>
            </a:r>
            <a:r>
              <a:rPr lang="sl-SI" sz="2400" dirty="0"/>
              <a:t>)</a:t>
            </a:r>
            <a:r>
              <a:rPr lang="sl-SI" dirty="0"/>
              <a:t>. </a:t>
            </a:r>
          </a:p>
        </p:txBody>
      </p:sp>
    </p:spTree>
    <p:extLst>
      <p:ext uri="{BB962C8B-B14F-4D97-AF65-F5344CB8AC3E}">
        <p14:creationId xmlns:p14="http://schemas.microsoft.com/office/powerpoint/2010/main" val="427535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Kako</a:t>
            </a:r>
            <a:r>
              <a:rPr lang="en-US" dirty="0"/>
              <a:t> </a:t>
            </a:r>
            <a:r>
              <a:rPr lang="en-US" dirty="0" err="1"/>
              <a:t>izbrati</a:t>
            </a:r>
            <a:r>
              <a:rPr lang="en-US" dirty="0"/>
              <a:t> format</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Mnogokrat formata niti ne moremo izbrati, ampak je odvisen od različnih dejavnikov.</a:t>
            </a:r>
          </a:p>
          <a:p>
            <a:pPr>
              <a:buFont typeface="Arial" panose="020B0604020202020204" pitchFamily="34" charset="0"/>
              <a:buChar char="•"/>
            </a:pPr>
            <a:r>
              <a:rPr lang="sl-SI" dirty="0"/>
              <a:t>Format izvornih podatkov je običajno </a:t>
            </a:r>
            <a:r>
              <a:rPr lang="sl-SI" b="1" dirty="0"/>
              <a:t>odvisen od inštrumenta </a:t>
            </a:r>
            <a:r>
              <a:rPr lang="sl-SI" dirty="0"/>
              <a:t>s katerim merimo. </a:t>
            </a:r>
            <a:endParaRPr lang="en-US" dirty="0"/>
          </a:p>
          <a:p>
            <a:pPr lvl="1">
              <a:buFont typeface="Wingdings" panose="05000000000000000000" pitchFamily="2" charset="2"/>
              <a:buChar char="§"/>
            </a:pPr>
            <a:r>
              <a:rPr lang="sl-SI" dirty="0"/>
              <a:t>Večina inštrumentov meritev najprej zapiše v svojem (lastniškem) formatu. </a:t>
            </a:r>
            <a:endParaRPr lang="en-US" dirty="0"/>
          </a:p>
          <a:p>
            <a:pPr lvl="1">
              <a:buFont typeface="Wingdings" panose="05000000000000000000" pitchFamily="2" charset="2"/>
              <a:buChar char="§"/>
            </a:pPr>
            <a:r>
              <a:rPr lang="sl-SI" dirty="0"/>
              <a:t>V primeru, da inštrument ponuja izvoz podatkov tudi v drugih, bolj odprtih formatih, shranimo podatke v lastniškem in v odprtem formatu. </a:t>
            </a:r>
            <a:endParaRPr lang="en-US" dirty="0"/>
          </a:p>
          <a:p>
            <a:pPr lvl="1">
              <a:buFont typeface="Wingdings" panose="05000000000000000000" pitchFamily="2" charset="2"/>
              <a:buChar char="§"/>
            </a:pPr>
            <a:r>
              <a:rPr lang="sl-SI" dirty="0"/>
              <a:t>Če neposreden izvoz v odprtem formatu ni možen, poskusimo poiskati programsko opremo, s katero lahko pretvorimo podatke iz lastniškega v odprti format. Pri tem nam lahko pomaga tudi sam proizvajalec inštrumenta. </a:t>
            </a:r>
            <a:endParaRPr lang="en-US" dirty="0"/>
          </a:p>
          <a:p>
            <a:pPr marL="265113" lvl="1" indent="0">
              <a:buNone/>
            </a:pPr>
            <a:r>
              <a:rPr lang="sl-SI" sz="2800" dirty="0"/>
              <a:t>Podatke objavimo seveda v </a:t>
            </a:r>
            <a:r>
              <a:rPr lang="sl-SI" sz="2800" b="1" dirty="0"/>
              <a:t>čimbolj odprtem formatu</a:t>
            </a:r>
            <a:r>
              <a:rPr lang="sl-SI" sz="2800" dirty="0"/>
              <a:t>, pri čemer pazimo, da nismo pri konverziji izgubili katerih (meta)podatkov.</a:t>
            </a:r>
          </a:p>
          <a:p>
            <a:endParaRPr lang="sl-SI" dirty="0"/>
          </a:p>
        </p:txBody>
      </p:sp>
    </p:spTree>
    <p:extLst>
      <p:ext uri="{BB962C8B-B14F-4D97-AF65-F5344CB8AC3E}">
        <p14:creationId xmlns:p14="http://schemas.microsoft.com/office/powerpoint/2010/main" val="180374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Kako</a:t>
            </a:r>
            <a:r>
              <a:rPr lang="en-US" dirty="0"/>
              <a:t> </a:t>
            </a:r>
            <a:r>
              <a:rPr lang="en-US" dirty="0" err="1"/>
              <a:t>izbrati</a:t>
            </a:r>
            <a:r>
              <a:rPr lang="en-US" dirty="0"/>
              <a:t> format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Po drugi strani pa format objavljenih podatkov mnogokrat </a:t>
            </a:r>
            <a:r>
              <a:rPr lang="sl-SI" b="1" dirty="0"/>
              <a:t>določa</a:t>
            </a:r>
            <a:r>
              <a:rPr lang="sl-SI" dirty="0"/>
              <a:t> sam </a:t>
            </a:r>
            <a:r>
              <a:rPr lang="sl-SI" b="1" dirty="0" err="1"/>
              <a:t>repozitorij</a:t>
            </a:r>
            <a:r>
              <a:rPr lang="sl-SI" dirty="0"/>
              <a:t>. V tem primeru gre običajno za odprt ali vsaj široko sprejet format, ki ga uporabljajo vsi zainteresirani. </a:t>
            </a:r>
          </a:p>
          <a:p>
            <a:pPr lvl="1">
              <a:buFont typeface="Wingdings" panose="05000000000000000000" pitchFamily="2" charset="2"/>
              <a:buChar char="§"/>
            </a:pPr>
            <a:r>
              <a:rPr lang="sl-SI" dirty="0"/>
              <a:t>Če hočemo objaviti v izbranem </a:t>
            </a:r>
            <a:r>
              <a:rPr lang="sl-SI" dirty="0" err="1"/>
              <a:t>repozitoriju</a:t>
            </a:r>
            <a:r>
              <a:rPr lang="sl-SI" dirty="0"/>
              <a:t>, moramo podatke pretvoriti v izbrani format. </a:t>
            </a:r>
          </a:p>
          <a:p>
            <a:pPr lvl="1">
              <a:buFont typeface="Wingdings" panose="05000000000000000000" pitchFamily="2" charset="2"/>
              <a:buChar char="§"/>
            </a:pPr>
            <a:r>
              <a:rPr lang="sl-SI" dirty="0"/>
              <a:t>Lahko se nam zgodi, da bomo morali kakšen metapodatek, ki je vgrajen v sam podatkovni format, ročno prepisati iz lastniškega formata (oz. iz inštrumenta) ali pa ga celo posebej izmeriti (kar je dobro načrtovati vnaprej).</a:t>
            </a:r>
          </a:p>
        </p:txBody>
      </p:sp>
    </p:spTree>
    <p:extLst>
      <p:ext uri="{BB962C8B-B14F-4D97-AF65-F5344CB8AC3E}">
        <p14:creationId xmlns:p14="http://schemas.microsoft.com/office/powerpoint/2010/main" val="14534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Kako</a:t>
            </a:r>
            <a:r>
              <a:rPr lang="en-US" dirty="0"/>
              <a:t> </a:t>
            </a:r>
            <a:r>
              <a:rPr lang="en-US" dirty="0" err="1"/>
              <a:t>izbrati</a:t>
            </a:r>
            <a:r>
              <a:rPr lang="en-US" dirty="0"/>
              <a:t> format 3</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Pri objavi v splošnem </a:t>
            </a:r>
            <a:r>
              <a:rPr lang="sl-SI" dirty="0" err="1"/>
              <a:t>repozitoriju</a:t>
            </a:r>
            <a:r>
              <a:rPr lang="sl-SI" dirty="0"/>
              <a:t> običajno nismo omejeni na določen(e) formate. V tem primeru objavimo v čimbolj odprtem formatu, zraven pa priložimo tudi podatke v originalnem format (če so ti bolj popolni) ali pa manjkajoče (meta)podatke opišemo posebej v opisu provenience.</a:t>
            </a:r>
          </a:p>
          <a:p>
            <a:pPr marL="0" indent="0">
              <a:buNone/>
            </a:pPr>
            <a:r>
              <a:rPr lang="sl-SI" dirty="0"/>
              <a:t>Dobro znan pregled splošno uporabnih podatkovnih formatov in njihove primernosti za objavljanje podatkov v skladu z načeli FAIR najdemo na straneh UK Data Service: </a:t>
            </a:r>
            <a:r>
              <a:rPr lang="sl-SI" sz="2400" dirty="0">
                <a:hlinkClick r:id="rId2"/>
              </a:rPr>
              <a:t>https://ukdataservice.ac.uk/learning-hub/research-data-management/format-your-data/recommended-formats/</a:t>
            </a:r>
            <a:r>
              <a:rPr lang="sl-SI" sz="2400" dirty="0"/>
              <a:t>.</a:t>
            </a:r>
          </a:p>
          <a:p>
            <a:pPr marL="0" indent="0">
              <a:buNone/>
            </a:pPr>
            <a:endParaRPr lang="sl-SI" sz="2400" dirty="0"/>
          </a:p>
          <a:p>
            <a:endParaRPr lang="sl-SI" dirty="0"/>
          </a:p>
        </p:txBody>
      </p:sp>
    </p:spTree>
    <p:extLst>
      <p:ext uri="{BB962C8B-B14F-4D97-AF65-F5344CB8AC3E}">
        <p14:creationId xmlns:p14="http://schemas.microsoft.com/office/powerpoint/2010/main" val="287921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UK Data </a:t>
            </a:r>
            <a:r>
              <a:rPr lang="sl-SI" dirty="0" err="1"/>
              <a:t>Service</a:t>
            </a:r>
            <a:r>
              <a:rPr lang="en-US" dirty="0"/>
              <a:t> Recommended formats</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6328611"/>
            <a:ext cx="11160000" cy="270308"/>
          </a:xfrm>
        </p:spPr>
        <p:txBody>
          <a:bodyPr>
            <a:normAutofit/>
          </a:bodyPr>
          <a:lstStyle/>
          <a:p>
            <a:pPr marL="0" indent="0">
              <a:buNone/>
            </a:pPr>
            <a:r>
              <a:rPr lang="en-US" sz="1200" dirty="0" err="1"/>
              <a:t>Vir</a:t>
            </a:r>
            <a:r>
              <a:rPr lang="en-US" sz="1200" dirty="0"/>
              <a:t>: </a:t>
            </a:r>
            <a:r>
              <a:rPr lang="en-US" sz="1200" dirty="0">
                <a:hlinkClick r:id="rId2"/>
              </a:rPr>
              <a:t>https://ukdataservice.ac.uk/learning-hub/research-data-management/format-your-data/recommended-formats/</a:t>
            </a:r>
            <a:r>
              <a:rPr lang="en-US" sz="1200" dirty="0"/>
              <a:t> </a:t>
            </a:r>
          </a:p>
        </p:txBody>
      </p:sp>
      <p:pic>
        <p:nvPicPr>
          <p:cNvPr id="5" name="Slika 4">
            <a:extLst>
              <a:ext uri="{FF2B5EF4-FFF2-40B4-BE49-F238E27FC236}">
                <a16:creationId xmlns:a16="http://schemas.microsoft.com/office/drawing/2014/main" id="{2315C9D2-800C-4DAE-A9FA-0D977B0EC811}"/>
              </a:ext>
            </a:extLst>
          </p:cNvPr>
          <p:cNvPicPr>
            <a:picLocks noChangeAspect="1"/>
          </p:cNvPicPr>
          <p:nvPr/>
        </p:nvPicPr>
        <p:blipFill>
          <a:blip r:embed="rId3"/>
          <a:stretch>
            <a:fillRect/>
          </a:stretch>
        </p:blipFill>
        <p:spPr>
          <a:xfrm>
            <a:off x="838201" y="1690688"/>
            <a:ext cx="8177461" cy="4552016"/>
          </a:xfrm>
          <a:prstGeom prst="rect">
            <a:avLst/>
          </a:prstGeom>
        </p:spPr>
      </p:pic>
    </p:spTree>
    <p:extLst>
      <p:ext uri="{BB962C8B-B14F-4D97-AF65-F5344CB8AC3E}">
        <p14:creationId xmlns:p14="http://schemas.microsoft.com/office/powerpoint/2010/main" val="309889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Drugi</a:t>
            </a:r>
            <a:r>
              <a:rPr lang="en-US" dirty="0"/>
              <a:t> (</a:t>
            </a:r>
            <a:r>
              <a:rPr lang="en-US" dirty="0" err="1"/>
              <a:t>specifični</a:t>
            </a:r>
            <a:r>
              <a:rPr lang="en-US" dirty="0"/>
              <a:t>) </a:t>
            </a:r>
            <a:r>
              <a:rPr lang="en-US" dirty="0" err="1"/>
              <a:t>formati</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11353798" cy="4773293"/>
          </a:xfrm>
        </p:spPr>
        <p:txBody>
          <a:bodyPr>
            <a:noAutofit/>
          </a:bodyPr>
          <a:lstStyle/>
          <a:p>
            <a:pPr marL="0" indent="0">
              <a:buNone/>
            </a:pPr>
            <a:r>
              <a:rPr lang="en-US" dirty="0" err="1"/>
              <a:t>Biologija</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200" dirty="0"/>
          </a:p>
          <a:p>
            <a:pPr marL="0" indent="0">
              <a:buNone/>
            </a:pPr>
            <a:endParaRPr lang="sl-SI" sz="1200" dirty="0"/>
          </a:p>
          <a:p>
            <a:pPr marL="0" indent="0">
              <a:buNone/>
            </a:pPr>
            <a:r>
              <a:rPr lang="en-US" sz="1200" dirty="0" err="1"/>
              <a:t>Vir</a:t>
            </a:r>
            <a:r>
              <a:rPr lang="en-US" sz="1200" dirty="0"/>
              <a:t>: </a:t>
            </a:r>
            <a:r>
              <a:rPr lang="sl-SI" sz="1200" dirty="0"/>
              <a:t>Maja Zagorščak in  </a:t>
            </a:r>
            <a:r>
              <a:rPr lang="sl-SI" sz="1200" dirty="0" err="1"/>
              <a:t>Carissa</a:t>
            </a:r>
            <a:r>
              <a:rPr lang="sl-SI" sz="1200" dirty="0"/>
              <a:t> </a:t>
            </a:r>
            <a:r>
              <a:rPr lang="sl-SI" sz="1200" dirty="0" err="1"/>
              <a:t>Bleker</a:t>
            </a:r>
            <a:r>
              <a:rPr lang="sl-SI" sz="1200" dirty="0"/>
              <a:t>, NIB</a:t>
            </a:r>
            <a:endParaRPr lang="en-US" sz="1200" dirty="0"/>
          </a:p>
        </p:txBody>
      </p:sp>
      <p:graphicFrame>
        <p:nvGraphicFramePr>
          <p:cNvPr id="5" name="Tabela 4">
            <a:extLst>
              <a:ext uri="{FF2B5EF4-FFF2-40B4-BE49-F238E27FC236}">
                <a16:creationId xmlns:a16="http://schemas.microsoft.com/office/drawing/2014/main" id="{08AF4B9C-4553-4341-B0BA-C22C75349FD9}"/>
              </a:ext>
            </a:extLst>
          </p:cNvPr>
          <p:cNvGraphicFramePr>
            <a:graphicFrameLocks noGrp="1"/>
          </p:cNvGraphicFramePr>
          <p:nvPr>
            <p:extLst>
              <p:ext uri="{D42A27DB-BD31-4B8C-83A1-F6EECF244321}">
                <p14:modId xmlns:p14="http://schemas.microsoft.com/office/powerpoint/2010/main" val="3797538808"/>
              </p:ext>
            </p:extLst>
          </p:nvPr>
        </p:nvGraphicFramePr>
        <p:xfrm>
          <a:off x="908485" y="2296389"/>
          <a:ext cx="10323260" cy="3811743"/>
        </p:xfrm>
        <a:graphic>
          <a:graphicData uri="http://schemas.openxmlformats.org/drawingml/2006/table">
            <a:tbl>
              <a:tblPr/>
              <a:tblGrid>
                <a:gridCol w="1470464">
                  <a:extLst>
                    <a:ext uri="{9D8B030D-6E8A-4147-A177-3AD203B41FA5}">
                      <a16:colId xmlns:a16="http://schemas.microsoft.com/office/drawing/2014/main" val="1471344572"/>
                    </a:ext>
                  </a:extLst>
                </a:gridCol>
                <a:gridCol w="3286038">
                  <a:extLst>
                    <a:ext uri="{9D8B030D-6E8A-4147-A177-3AD203B41FA5}">
                      <a16:colId xmlns:a16="http://schemas.microsoft.com/office/drawing/2014/main" val="1639404458"/>
                    </a:ext>
                  </a:extLst>
                </a:gridCol>
                <a:gridCol w="3811204">
                  <a:extLst>
                    <a:ext uri="{9D8B030D-6E8A-4147-A177-3AD203B41FA5}">
                      <a16:colId xmlns:a16="http://schemas.microsoft.com/office/drawing/2014/main" val="323167170"/>
                    </a:ext>
                  </a:extLst>
                </a:gridCol>
                <a:gridCol w="1755554">
                  <a:extLst>
                    <a:ext uri="{9D8B030D-6E8A-4147-A177-3AD203B41FA5}">
                      <a16:colId xmlns:a16="http://schemas.microsoft.com/office/drawing/2014/main" val="3393352931"/>
                    </a:ext>
                  </a:extLst>
                </a:gridCol>
              </a:tblGrid>
              <a:tr h="149284">
                <a:tc>
                  <a:txBody>
                    <a:bodyPr/>
                    <a:lstStyle/>
                    <a:p>
                      <a:pPr algn="l" fontAlgn="ctr"/>
                      <a:r>
                        <a:rPr lang="en-US" sz="1100" b="1" i="0" u="none" strike="noStrike">
                          <a:solidFill>
                            <a:srgbClr val="000000"/>
                          </a:solidFill>
                          <a:effectLst/>
                          <a:latin typeface="Aptos Narrow"/>
                        </a:rPr>
                        <a:t>Name</a:t>
                      </a:r>
                    </a:p>
                  </a:txBody>
                  <a:tcPr marL="9525" marR="9525" marT="9525" marB="0" anchor="ctr">
                    <a:lnL>
                      <a:noFill/>
                    </a:lnL>
                    <a:lnR>
                      <a:noFill/>
                    </a:lnR>
                    <a:lnT>
                      <a:noFill/>
                    </a:lnT>
                    <a:lnB>
                      <a:noFill/>
                    </a:lnB>
                    <a:solidFill>
                      <a:srgbClr val="DAE9F8"/>
                    </a:solidFill>
                  </a:tcPr>
                </a:tc>
                <a:tc>
                  <a:txBody>
                    <a:bodyPr/>
                    <a:lstStyle/>
                    <a:p>
                      <a:pPr algn="l" fontAlgn="ctr"/>
                      <a:r>
                        <a:rPr lang="en-US" sz="1100" b="1" i="0" u="none" strike="noStrike" dirty="0">
                          <a:solidFill>
                            <a:srgbClr val="000000"/>
                          </a:solidFill>
                          <a:effectLst/>
                          <a:latin typeface="Aptos Narrow"/>
                        </a:rPr>
                        <a:t>Link</a:t>
                      </a:r>
                    </a:p>
                  </a:txBody>
                  <a:tcPr marL="9525" marR="9525" marT="9525" marB="0" anchor="ctr">
                    <a:lnL>
                      <a:noFill/>
                    </a:lnL>
                    <a:lnR>
                      <a:noFill/>
                    </a:lnR>
                    <a:lnT>
                      <a:noFill/>
                    </a:lnT>
                    <a:lnB>
                      <a:noFill/>
                    </a:lnB>
                    <a:solidFill>
                      <a:srgbClr val="DAE9F8"/>
                    </a:solidFill>
                  </a:tcPr>
                </a:tc>
                <a:tc>
                  <a:txBody>
                    <a:bodyPr/>
                    <a:lstStyle/>
                    <a:p>
                      <a:pPr algn="l" fontAlgn="ctr"/>
                      <a:r>
                        <a:rPr lang="en-US" sz="1100" b="1" i="0" u="none" strike="noStrike">
                          <a:solidFill>
                            <a:srgbClr val="000000"/>
                          </a:solidFill>
                          <a:effectLst/>
                          <a:latin typeface="Aptos Narrow"/>
                        </a:rPr>
                        <a:t>Description</a:t>
                      </a:r>
                    </a:p>
                  </a:txBody>
                  <a:tcPr marL="9525" marR="9525" marT="9525" marB="0" anchor="ctr">
                    <a:lnL>
                      <a:noFill/>
                    </a:lnL>
                    <a:lnR>
                      <a:noFill/>
                    </a:lnR>
                    <a:lnT>
                      <a:noFill/>
                    </a:lnT>
                    <a:lnB>
                      <a:noFill/>
                    </a:lnB>
                    <a:solidFill>
                      <a:srgbClr val="DAE9F8"/>
                    </a:solidFill>
                  </a:tcPr>
                </a:tc>
                <a:tc>
                  <a:txBody>
                    <a:bodyPr/>
                    <a:lstStyle/>
                    <a:p>
                      <a:pPr algn="l" fontAlgn="ctr"/>
                      <a:r>
                        <a:rPr lang="en-US" sz="1100" b="1" i="0" u="none" strike="noStrike">
                          <a:solidFill>
                            <a:srgbClr val="000000"/>
                          </a:solidFill>
                          <a:effectLst/>
                          <a:latin typeface="Aptos Narrow"/>
                        </a:rPr>
                        <a:t>Content</a:t>
                      </a:r>
                    </a:p>
                  </a:txBody>
                  <a:tcPr marL="9525" marR="9525" marT="9525" marB="0" anchor="ctr">
                    <a:lnL>
                      <a:noFill/>
                    </a:lnL>
                    <a:lnR>
                      <a:noFill/>
                    </a:lnR>
                    <a:lnT>
                      <a:noFill/>
                    </a:lnT>
                    <a:lnB>
                      <a:noFill/>
                    </a:lnB>
                    <a:solidFill>
                      <a:srgbClr val="DAE9F8"/>
                    </a:solidFill>
                  </a:tcPr>
                </a:tc>
                <a:extLst>
                  <a:ext uri="{0D108BD9-81ED-4DB2-BD59-A6C34878D82A}">
                    <a16:rowId xmlns:a16="http://schemas.microsoft.com/office/drawing/2014/main" val="3681282250"/>
                  </a:ext>
                </a:extLst>
              </a:tr>
              <a:tr h="149284">
                <a:tc>
                  <a:txBody>
                    <a:bodyPr/>
                    <a:lstStyle/>
                    <a:p>
                      <a:pPr algn="l" fontAlgn="ctr"/>
                      <a:r>
                        <a:rPr lang="en-US" sz="1100" b="0" i="0" u="none" strike="noStrike">
                          <a:solidFill>
                            <a:srgbClr val="000000"/>
                          </a:solidFill>
                          <a:effectLst/>
                          <a:latin typeface="Aptos Narrow"/>
                        </a:rPr>
                        <a:t>VCF</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genomics</a:t>
                      </a:r>
                    </a:p>
                  </a:txBody>
                  <a:tcPr marL="9525" marR="9525" marT="9525" marB="0" anchor="ctr">
                    <a:lnL>
                      <a:noFill/>
                    </a:lnL>
                    <a:lnR>
                      <a:noFill/>
                    </a:lnR>
                    <a:lnT>
                      <a:noFill/>
                    </a:lnT>
                    <a:lnB>
                      <a:noFill/>
                    </a:lnB>
                  </a:tcPr>
                </a:tc>
                <a:extLst>
                  <a:ext uri="{0D108BD9-81ED-4DB2-BD59-A6C34878D82A}">
                    <a16:rowId xmlns:a16="http://schemas.microsoft.com/office/drawing/2014/main" val="704537352"/>
                  </a:ext>
                </a:extLst>
              </a:tr>
              <a:tr h="149284">
                <a:tc>
                  <a:txBody>
                    <a:bodyPr/>
                    <a:lstStyle/>
                    <a:p>
                      <a:pPr algn="l" fontAlgn="ctr"/>
                      <a:r>
                        <a:rPr lang="en-US" sz="1100" b="0" i="0" u="none" strike="noStrike">
                          <a:solidFill>
                            <a:srgbClr val="000000"/>
                          </a:solidFill>
                          <a:effectLst/>
                          <a:latin typeface="Aptos Narrow"/>
                        </a:rPr>
                        <a:t>BAM</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genomics</a:t>
                      </a:r>
                    </a:p>
                  </a:txBody>
                  <a:tcPr marL="9525" marR="9525" marT="9525" marB="0" anchor="ctr">
                    <a:lnL>
                      <a:noFill/>
                    </a:lnL>
                    <a:lnR>
                      <a:noFill/>
                    </a:lnR>
                    <a:lnT>
                      <a:noFill/>
                    </a:lnT>
                    <a:lnB>
                      <a:noFill/>
                    </a:lnB>
                  </a:tcPr>
                </a:tc>
                <a:extLst>
                  <a:ext uri="{0D108BD9-81ED-4DB2-BD59-A6C34878D82A}">
                    <a16:rowId xmlns:a16="http://schemas.microsoft.com/office/drawing/2014/main" val="3012702645"/>
                  </a:ext>
                </a:extLst>
              </a:tr>
              <a:tr h="149284">
                <a:tc>
                  <a:txBody>
                    <a:bodyPr/>
                    <a:lstStyle/>
                    <a:p>
                      <a:pPr algn="l" fontAlgn="ctr"/>
                      <a:r>
                        <a:rPr lang="en-US" sz="1100" b="0" i="0" u="none" strike="noStrike">
                          <a:solidFill>
                            <a:srgbClr val="000000"/>
                          </a:solidFill>
                          <a:effectLst/>
                          <a:latin typeface="Aptos Narrow"/>
                        </a:rPr>
                        <a:t>GFF</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gene model</a:t>
                      </a:r>
                    </a:p>
                  </a:txBody>
                  <a:tcPr marL="9525" marR="9525" marT="9525" marB="0" anchor="ctr">
                    <a:lnL>
                      <a:noFill/>
                    </a:lnL>
                    <a:lnR>
                      <a:noFill/>
                    </a:lnR>
                    <a:lnT>
                      <a:noFill/>
                    </a:lnT>
                    <a:lnB>
                      <a:noFill/>
                    </a:lnB>
                  </a:tcPr>
                </a:tc>
                <a:extLst>
                  <a:ext uri="{0D108BD9-81ED-4DB2-BD59-A6C34878D82A}">
                    <a16:rowId xmlns:a16="http://schemas.microsoft.com/office/drawing/2014/main" val="3470960432"/>
                  </a:ext>
                </a:extLst>
              </a:tr>
              <a:tr h="149284">
                <a:tc>
                  <a:txBody>
                    <a:bodyPr/>
                    <a:lstStyle/>
                    <a:p>
                      <a:pPr algn="l" fontAlgn="ctr"/>
                      <a:r>
                        <a:rPr lang="en-US" sz="1100" b="0" i="0" u="none" strike="noStrike">
                          <a:solidFill>
                            <a:srgbClr val="000000"/>
                          </a:solidFill>
                          <a:effectLst/>
                          <a:latin typeface="Aptos Narrow"/>
                        </a:rPr>
                        <a:t>GTF</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gene model</a:t>
                      </a:r>
                    </a:p>
                  </a:txBody>
                  <a:tcPr marL="9525" marR="9525" marT="9525" marB="0" anchor="ctr">
                    <a:lnL>
                      <a:noFill/>
                    </a:lnL>
                    <a:lnR>
                      <a:noFill/>
                    </a:lnR>
                    <a:lnT>
                      <a:noFill/>
                    </a:lnT>
                    <a:lnB>
                      <a:noFill/>
                    </a:lnB>
                  </a:tcPr>
                </a:tc>
                <a:extLst>
                  <a:ext uri="{0D108BD9-81ED-4DB2-BD59-A6C34878D82A}">
                    <a16:rowId xmlns:a16="http://schemas.microsoft.com/office/drawing/2014/main" val="3479802256"/>
                  </a:ext>
                </a:extLst>
              </a:tr>
              <a:tr h="149284">
                <a:tc>
                  <a:txBody>
                    <a:bodyPr/>
                    <a:lstStyle/>
                    <a:p>
                      <a:pPr algn="l" fontAlgn="ctr"/>
                      <a:r>
                        <a:rPr lang="en-US" sz="1100" b="0" i="0" u="none" strike="noStrike">
                          <a:solidFill>
                            <a:srgbClr val="000000"/>
                          </a:solidFill>
                          <a:effectLst/>
                          <a:latin typeface="Aptos Narrow"/>
                        </a:rPr>
                        <a:t>Snakemake, CWL</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software</a:t>
                      </a:r>
                    </a:p>
                  </a:txBody>
                  <a:tcPr marL="9525" marR="9525" marT="9525" marB="0" anchor="ctr">
                    <a:lnL>
                      <a:noFill/>
                    </a:lnL>
                    <a:lnR>
                      <a:noFill/>
                    </a:lnR>
                    <a:lnT>
                      <a:noFill/>
                    </a:lnT>
                    <a:lnB>
                      <a:noFill/>
                    </a:lnB>
                  </a:tcPr>
                </a:tc>
                <a:extLst>
                  <a:ext uri="{0D108BD9-81ED-4DB2-BD59-A6C34878D82A}">
                    <a16:rowId xmlns:a16="http://schemas.microsoft.com/office/drawing/2014/main" val="758038665"/>
                  </a:ext>
                </a:extLst>
              </a:tr>
              <a:tr h="279346">
                <a:tc>
                  <a:txBody>
                    <a:bodyPr/>
                    <a:lstStyle/>
                    <a:p>
                      <a:pPr algn="l" fontAlgn="ctr"/>
                      <a:r>
                        <a:rPr lang="en-US" sz="1100" b="0" i="0" u="none" strike="noStrike">
                          <a:solidFill>
                            <a:srgbClr val="000000"/>
                          </a:solidFill>
                          <a:effectLst/>
                          <a:latin typeface="Aptos Narrow"/>
                        </a:rPr>
                        <a:t>SBGN-ML</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 model</a:t>
                      </a:r>
                    </a:p>
                  </a:txBody>
                  <a:tcPr marL="9525" marR="9525" marT="9525" marB="0" anchor="ctr">
                    <a:lnL>
                      <a:noFill/>
                    </a:lnL>
                    <a:lnR>
                      <a:noFill/>
                    </a:lnR>
                    <a:lnT>
                      <a:noFill/>
                    </a:lnT>
                    <a:lnB>
                      <a:noFill/>
                    </a:lnB>
                  </a:tcPr>
                </a:tc>
                <a:extLst>
                  <a:ext uri="{0D108BD9-81ED-4DB2-BD59-A6C34878D82A}">
                    <a16:rowId xmlns:a16="http://schemas.microsoft.com/office/drawing/2014/main" val="3912449907"/>
                  </a:ext>
                </a:extLst>
              </a:tr>
              <a:tr h="279346">
                <a:tc>
                  <a:txBody>
                    <a:bodyPr/>
                    <a:lstStyle/>
                    <a:p>
                      <a:pPr algn="l" fontAlgn="ctr"/>
                      <a:r>
                        <a:rPr lang="en-US" sz="1100" b="0" i="0" u="none" strike="noStrike">
                          <a:solidFill>
                            <a:srgbClr val="000000"/>
                          </a:solidFill>
                          <a:effectLst/>
                          <a:latin typeface="Aptos Narrow"/>
                        </a:rPr>
                        <a:t>SBML</a:t>
                      </a:r>
                    </a:p>
                  </a:txBody>
                  <a:tcPr marL="9525" marR="9525" marT="9525" marB="0" anchor="ctr">
                    <a:lnL>
                      <a:noFill/>
                    </a:lnL>
                    <a:lnR>
                      <a:noFill/>
                    </a:lnR>
                    <a:lnT>
                      <a:noFill/>
                    </a:lnT>
                    <a:lnB>
                      <a:noFill/>
                    </a:lnB>
                  </a:tcPr>
                </a:tc>
                <a:tc>
                  <a:txBody>
                    <a:bodyPr/>
                    <a:lstStyle/>
                    <a:p>
                      <a:pPr algn="l" fontAlgn="ctr"/>
                      <a:r>
                        <a:rPr lang="en-US" sz="1100" b="0" i="0" u="sng" strike="noStrike">
                          <a:solidFill>
                            <a:srgbClr val="467886"/>
                          </a:solidFill>
                          <a:effectLst/>
                          <a:latin typeface="Aptos Narrow"/>
                          <a:hlinkClick r:id="rId2"/>
                        </a:rPr>
                        <a:t>http://sbml.org/</a:t>
                      </a:r>
                      <a:endParaRPr lang="en-US" sz="1100" b="0" i="0" u="sng" strike="noStrike">
                        <a:solidFill>
                          <a:srgbClr val="467886"/>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 Mark‐up Language</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 model</a:t>
                      </a:r>
                    </a:p>
                  </a:txBody>
                  <a:tcPr marL="9525" marR="9525" marT="9525" marB="0" anchor="ctr">
                    <a:lnL>
                      <a:noFill/>
                    </a:lnL>
                    <a:lnR>
                      <a:noFill/>
                    </a:lnR>
                    <a:lnT>
                      <a:noFill/>
                    </a:lnT>
                    <a:lnB>
                      <a:noFill/>
                    </a:lnB>
                  </a:tcPr>
                </a:tc>
                <a:extLst>
                  <a:ext uri="{0D108BD9-81ED-4DB2-BD59-A6C34878D82A}">
                    <a16:rowId xmlns:a16="http://schemas.microsoft.com/office/drawing/2014/main" val="1326005209"/>
                  </a:ext>
                </a:extLst>
              </a:tr>
              <a:tr h="290542">
                <a:tc>
                  <a:txBody>
                    <a:bodyPr/>
                    <a:lstStyle/>
                    <a:p>
                      <a:pPr algn="l" fontAlgn="ctr"/>
                      <a:r>
                        <a:rPr lang="en-US" sz="1100" b="0" i="0" u="none" strike="noStrike">
                          <a:solidFill>
                            <a:srgbClr val="000000"/>
                          </a:solidFill>
                          <a:effectLst/>
                          <a:latin typeface="Aptos Narrow"/>
                        </a:rPr>
                        <a:t>SED-ML</a:t>
                      </a:r>
                    </a:p>
                  </a:txBody>
                  <a:tcPr marL="9525" marR="9525" marT="9525" marB="0" anchor="ctr">
                    <a:lnL>
                      <a:noFill/>
                    </a:lnL>
                    <a:lnR>
                      <a:noFill/>
                    </a:lnR>
                    <a:lnT>
                      <a:noFill/>
                    </a:lnT>
                    <a:lnB>
                      <a:noFill/>
                    </a:lnB>
                  </a:tcPr>
                </a:tc>
                <a:tc>
                  <a:txBody>
                    <a:bodyPr/>
                    <a:lstStyle/>
                    <a:p>
                      <a:pPr algn="l" fontAlgn="ctr"/>
                      <a:r>
                        <a:rPr lang="en-US" sz="1100" b="0" i="0" u="sng" strike="noStrike">
                          <a:solidFill>
                            <a:srgbClr val="467886"/>
                          </a:solidFill>
                          <a:effectLst/>
                          <a:latin typeface="Aptos Narrow"/>
                          <a:hlinkClick r:id="rId3"/>
                        </a:rPr>
                        <a:t>https://sed-ml.org/</a:t>
                      </a:r>
                      <a:endParaRPr lang="en-US" sz="1100" b="0" i="0" u="sng" strike="noStrike">
                        <a:solidFill>
                          <a:srgbClr val="467886"/>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Simulation Experiment Description Markup Language</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 simulation experiment</a:t>
                      </a:r>
                    </a:p>
                  </a:txBody>
                  <a:tcPr marL="9525" marR="9525" marT="9525" marB="0" anchor="ctr">
                    <a:lnL>
                      <a:noFill/>
                    </a:lnL>
                    <a:lnR>
                      <a:noFill/>
                    </a:lnR>
                    <a:lnT>
                      <a:noFill/>
                    </a:lnT>
                    <a:lnB>
                      <a:noFill/>
                    </a:lnB>
                  </a:tcPr>
                </a:tc>
                <a:extLst>
                  <a:ext uri="{0D108BD9-81ED-4DB2-BD59-A6C34878D82A}">
                    <a16:rowId xmlns:a16="http://schemas.microsoft.com/office/drawing/2014/main" val="522363773"/>
                  </a:ext>
                </a:extLst>
              </a:tr>
              <a:tr h="149284">
                <a:tc>
                  <a:txBody>
                    <a:bodyPr/>
                    <a:lstStyle/>
                    <a:p>
                      <a:pPr algn="l" fontAlgn="ctr"/>
                      <a:r>
                        <a:rPr lang="en-US" sz="1100" b="0" i="0" u="none" strike="noStrike">
                          <a:solidFill>
                            <a:srgbClr val="000000"/>
                          </a:solidFill>
                          <a:effectLst/>
                          <a:latin typeface="Aptos Narrow"/>
                        </a:rPr>
                        <a:t>OMEX</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Open Modeling EXchange format</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a:t>
                      </a:r>
                    </a:p>
                  </a:txBody>
                  <a:tcPr marL="9525" marR="9525" marT="9525" marB="0" anchor="ctr">
                    <a:lnL>
                      <a:noFill/>
                    </a:lnL>
                    <a:lnR>
                      <a:noFill/>
                    </a:lnR>
                    <a:lnT>
                      <a:noFill/>
                    </a:lnT>
                    <a:lnB>
                      <a:noFill/>
                    </a:lnB>
                  </a:tcPr>
                </a:tc>
                <a:extLst>
                  <a:ext uri="{0D108BD9-81ED-4DB2-BD59-A6C34878D82A}">
                    <a16:rowId xmlns:a16="http://schemas.microsoft.com/office/drawing/2014/main" val="3625102434"/>
                  </a:ext>
                </a:extLst>
              </a:tr>
              <a:tr h="149284">
                <a:tc>
                  <a:txBody>
                    <a:bodyPr/>
                    <a:lstStyle/>
                    <a:p>
                      <a:pPr algn="l" fontAlgn="ctr"/>
                      <a:r>
                        <a:rPr lang="en-US" sz="1100" b="0" i="0" u="none" strike="noStrike">
                          <a:solidFill>
                            <a:srgbClr val="000000"/>
                          </a:solidFill>
                          <a:effectLst/>
                          <a:latin typeface="Aptos Narrow"/>
                        </a:rPr>
                        <a:t>COMBINE Archive</a:t>
                      </a: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a:t>
                      </a:r>
                    </a:p>
                  </a:txBody>
                  <a:tcPr marL="9525" marR="9525" marT="9525" marB="0" anchor="ctr">
                    <a:lnL>
                      <a:noFill/>
                    </a:lnL>
                    <a:lnR>
                      <a:noFill/>
                    </a:lnR>
                    <a:lnT>
                      <a:noFill/>
                    </a:lnT>
                    <a:lnB>
                      <a:noFill/>
                    </a:lnB>
                  </a:tcPr>
                </a:tc>
                <a:extLst>
                  <a:ext uri="{0D108BD9-81ED-4DB2-BD59-A6C34878D82A}">
                    <a16:rowId xmlns:a16="http://schemas.microsoft.com/office/drawing/2014/main" val="170040515"/>
                  </a:ext>
                </a:extLst>
              </a:tr>
              <a:tr h="149284">
                <a:tc>
                  <a:txBody>
                    <a:bodyPr/>
                    <a:lstStyle/>
                    <a:p>
                      <a:pPr algn="l" fontAlgn="ctr"/>
                      <a:r>
                        <a:rPr lang="en-US" sz="1100" b="0" i="0" u="none" strike="noStrike">
                          <a:solidFill>
                            <a:srgbClr val="000000"/>
                          </a:solidFill>
                          <a:effectLst/>
                          <a:latin typeface="Aptos Narrow"/>
                        </a:rPr>
                        <a:t>OrthoXML</a:t>
                      </a:r>
                    </a:p>
                  </a:txBody>
                  <a:tcPr marL="9525" marR="9525" marT="9525" marB="0" anchor="ctr">
                    <a:lnL>
                      <a:noFill/>
                    </a:lnL>
                    <a:lnR>
                      <a:noFill/>
                    </a:lnR>
                    <a:lnT>
                      <a:noFill/>
                    </a:lnT>
                    <a:lnB>
                      <a:noFill/>
                    </a:lnB>
                  </a:tcPr>
                </a:tc>
                <a:tc>
                  <a:txBody>
                    <a:bodyPr/>
                    <a:lstStyle/>
                    <a:p>
                      <a:pPr algn="l" fontAlgn="ctr"/>
                      <a:r>
                        <a:rPr lang="en-US" sz="1100" b="0" i="0" u="sng" strike="noStrike">
                          <a:solidFill>
                            <a:srgbClr val="467886"/>
                          </a:solidFill>
                          <a:effectLst/>
                          <a:latin typeface="Aptos Narrow"/>
                          <a:hlinkClick r:id="rId4"/>
                        </a:rPr>
                        <a:t>https://www.orthoxml.org/xml/Main.html</a:t>
                      </a:r>
                      <a:endParaRPr lang="en-US" sz="1100" b="0" i="0" u="sng" strike="noStrike">
                        <a:solidFill>
                          <a:srgbClr val="467886"/>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orthology</a:t>
                      </a:r>
                    </a:p>
                  </a:txBody>
                  <a:tcPr marL="9525" marR="9525" marT="9525" marB="0" anchor="ctr">
                    <a:lnL>
                      <a:noFill/>
                    </a:lnL>
                    <a:lnR>
                      <a:noFill/>
                    </a:lnR>
                    <a:lnT>
                      <a:noFill/>
                    </a:lnT>
                    <a:lnB>
                      <a:noFill/>
                    </a:lnB>
                  </a:tcPr>
                </a:tc>
                <a:extLst>
                  <a:ext uri="{0D108BD9-81ED-4DB2-BD59-A6C34878D82A}">
                    <a16:rowId xmlns:a16="http://schemas.microsoft.com/office/drawing/2014/main" val="3194963456"/>
                  </a:ext>
                </a:extLst>
              </a:tr>
              <a:tr h="149284">
                <a:tc>
                  <a:txBody>
                    <a:bodyPr/>
                    <a:lstStyle/>
                    <a:p>
                      <a:pPr algn="l" fontAlgn="ctr"/>
                      <a:r>
                        <a:rPr lang="en-US" sz="1100" b="0" i="0" u="none" strike="noStrike">
                          <a:solidFill>
                            <a:srgbClr val="000000"/>
                          </a:solidFill>
                          <a:effectLst/>
                          <a:latin typeface="Aptos Narrow"/>
                        </a:rPr>
                        <a:t>SeqXML</a:t>
                      </a:r>
                    </a:p>
                  </a:txBody>
                  <a:tcPr marL="9525" marR="9525" marT="9525" marB="0" anchor="ctr">
                    <a:lnL>
                      <a:noFill/>
                    </a:lnL>
                    <a:lnR>
                      <a:noFill/>
                    </a:lnR>
                    <a:lnT>
                      <a:noFill/>
                    </a:lnT>
                    <a:lnB>
                      <a:noFill/>
                    </a:lnB>
                  </a:tcPr>
                </a:tc>
                <a:tc>
                  <a:txBody>
                    <a:bodyPr/>
                    <a:lstStyle/>
                    <a:p>
                      <a:pPr algn="l" fontAlgn="ctr"/>
                      <a:r>
                        <a:rPr lang="en-US" sz="1100" b="0" i="0" u="sng" strike="noStrike">
                          <a:solidFill>
                            <a:srgbClr val="467886"/>
                          </a:solidFill>
                          <a:effectLst/>
                          <a:latin typeface="Aptos Narrow"/>
                          <a:hlinkClick r:id="rId4"/>
                        </a:rPr>
                        <a:t>https://www.orthoxml.org/xml/Main.html</a:t>
                      </a:r>
                      <a:endParaRPr lang="en-US" sz="1100" b="0" i="0" u="sng" strike="noStrike">
                        <a:solidFill>
                          <a:srgbClr val="467886"/>
                        </a:solidFill>
                        <a:effectLst/>
                        <a:latin typeface="Aptos Narrow"/>
                      </a:endParaRPr>
                    </a:p>
                  </a:txBody>
                  <a:tcPr marL="9525" marR="9525" marT="9525" marB="0" anchor="ctr">
                    <a:lnL>
                      <a:noFill/>
                    </a:lnL>
                    <a:lnR>
                      <a:noFill/>
                    </a:lnR>
                    <a:lnT>
                      <a:noFill/>
                    </a:lnT>
                    <a:lnB>
                      <a:noFill/>
                    </a:lnB>
                  </a:tcPr>
                </a:tc>
                <a:tc>
                  <a:txBody>
                    <a:bodyPr/>
                    <a:lstStyle/>
                    <a:p>
                      <a:pPr algn="l" fontAlgn="ctr"/>
                      <a:endParaRPr lang="en-SI" sz="1100" b="0" i="0" u="none" strike="noStrike">
                        <a:solidFill>
                          <a:srgbClr val="000000"/>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biological sequences</a:t>
                      </a:r>
                    </a:p>
                  </a:txBody>
                  <a:tcPr marL="9525" marR="9525" marT="9525" marB="0" anchor="ctr">
                    <a:lnL>
                      <a:noFill/>
                    </a:lnL>
                    <a:lnR>
                      <a:noFill/>
                    </a:lnR>
                    <a:lnT>
                      <a:noFill/>
                    </a:lnT>
                    <a:lnB>
                      <a:noFill/>
                    </a:lnB>
                  </a:tcPr>
                </a:tc>
                <a:extLst>
                  <a:ext uri="{0D108BD9-81ED-4DB2-BD59-A6C34878D82A}">
                    <a16:rowId xmlns:a16="http://schemas.microsoft.com/office/drawing/2014/main" val="2426020933"/>
                  </a:ext>
                </a:extLst>
              </a:tr>
              <a:tr h="279346">
                <a:tc>
                  <a:txBody>
                    <a:bodyPr/>
                    <a:lstStyle/>
                    <a:p>
                      <a:pPr algn="l" fontAlgn="ctr"/>
                      <a:r>
                        <a:rPr lang="en-US" sz="1100" b="0" i="0" u="none" strike="noStrike">
                          <a:solidFill>
                            <a:srgbClr val="000000"/>
                          </a:solidFill>
                          <a:effectLst/>
                          <a:latin typeface="Aptos Narrow"/>
                        </a:rPr>
                        <a:t>FASTA</a:t>
                      </a:r>
                    </a:p>
                  </a:txBody>
                  <a:tcPr marL="9525" marR="9525" marT="9525" marB="0" anchor="ctr">
                    <a:lnL>
                      <a:noFill/>
                    </a:lnL>
                    <a:lnR>
                      <a:noFill/>
                    </a:lnR>
                    <a:lnT>
                      <a:noFill/>
                    </a:lnT>
                    <a:lnB>
                      <a:noFill/>
                    </a:lnB>
                  </a:tcPr>
                </a:tc>
                <a:tc>
                  <a:txBody>
                    <a:bodyPr/>
                    <a:lstStyle/>
                    <a:p>
                      <a:pPr algn="l" fontAlgn="ctr"/>
                      <a:r>
                        <a:rPr lang="en-US" sz="1100" b="0" i="0" u="sng" strike="noStrike">
                          <a:solidFill>
                            <a:srgbClr val="467886"/>
                          </a:solidFill>
                          <a:effectLst/>
                          <a:latin typeface="Aptos Narrow"/>
                          <a:hlinkClick r:id="rId5"/>
                        </a:rPr>
                        <a:t>https://en.wikipedia.org/wiki/FASTA_format</a:t>
                      </a:r>
                      <a:endParaRPr lang="en-US" sz="1100" b="0" i="0" u="sng" strike="noStrike">
                        <a:solidFill>
                          <a:srgbClr val="467886"/>
                        </a:solidFill>
                        <a:effectLst/>
                        <a:latin typeface="Aptos Narrow"/>
                      </a:endParaRP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Text‐based format for representing nucleotide sequences</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biological sequences</a:t>
                      </a:r>
                    </a:p>
                  </a:txBody>
                  <a:tcPr marL="9525" marR="9525" marT="9525" marB="0" anchor="ctr">
                    <a:lnL>
                      <a:noFill/>
                    </a:lnL>
                    <a:lnR>
                      <a:noFill/>
                    </a:lnR>
                    <a:lnT>
                      <a:noFill/>
                    </a:lnT>
                    <a:lnB>
                      <a:noFill/>
                    </a:lnB>
                  </a:tcPr>
                </a:tc>
                <a:extLst>
                  <a:ext uri="{0D108BD9-81ED-4DB2-BD59-A6C34878D82A}">
                    <a16:rowId xmlns:a16="http://schemas.microsoft.com/office/drawing/2014/main" val="2976984295"/>
                  </a:ext>
                </a:extLst>
              </a:tr>
              <a:tr h="290542">
                <a:tc>
                  <a:txBody>
                    <a:bodyPr/>
                    <a:lstStyle/>
                    <a:p>
                      <a:pPr algn="l" fontAlgn="ctr"/>
                      <a:r>
                        <a:rPr lang="en-US" sz="1100" b="0" i="0" u="none" strike="noStrike">
                          <a:solidFill>
                            <a:srgbClr val="000000"/>
                          </a:solidFill>
                          <a:effectLst/>
                          <a:latin typeface="Aptos Narrow"/>
                        </a:rPr>
                        <a:t>CellML</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https://www.cellml.org/</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XML markup language to store and exchange computer-based mathematical models</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systems biology</a:t>
                      </a:r>
                    </a:p>
                  </a:txBody>
                  <a:tcPr marL="9525" marR="9525" marT="9525" marB="0" anchor="ctr">
                    <a:lnL>
                      <a:noFill/>
                    </a:lnL>
                    <a:lnR>
                      <a:noFill/>
                    </a:lnR>
                    <a:lnT>
                      <a:noFill/>
                    </a:lnT>
                    <a:lnB>
                      <a:noFill/>
                    </a:lnB>
                  </a:tcPr>
                </a:tc>
                <a:extLst>
                  <a:ext uri="{0D108BD9-81ED-4DB2-BD59-A6C34878D82A}">
                    <a16:rowId xmlns:a16="http://schemas.microsoft.com/office/drawing/2014/main" val="1895099452"/>
                  </a:ext>
                </a:extLst>
              </a:tr>
              <a:tr h="431799">
                <a:tc>
                  <a:txBody>
                    <a:bodyPr/>
                    <a:lstStyle/>
                    <a:p>
                      <a:pPr algn="l" fontAlgn="ctr"/>
                      <a:r>
                        <a:rPr lang="en-US" sz="1100" b="0" i="0" u="none" strike="noStrike">
                          <a:solidFill>
                            <a:srgbClr val="000000"/>
                          </a:solidFill>
                          <a:effectLst/>
                          <a:latin typeface="Aptos Narrow"/>
                        </a:rPr>
                        <a:t>NeuroML</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https://neuroml.org/</a:t>
                      </a:r>
                    </a:p>
                  </a:txBody>
                  <a:tcPr marL="9525" marR="9525" marT="9525" marB="0" anchor="ctr">
                    <a:lnL>
                      <a:noFill/>
                    </a:lnL>
                    <a:lnR>
                      <a:noFill/>
                    </a:lnR>
                    <a:lnT>
                      <a:noFill/>
                    </a:lnT>
                    <a:lnB>
                      <a:noFill/>
                    </a:lnB>
                  </a:tcPr>
                </a:tc>
                <a:tc>
                  <a:txBody>
                    <a:bodyPr/>
                    <a:lstStyle/>
                    <a:p>
                      <a:pPr algn="l" fontAlgn="ctr"/>
                      <a:r>
                        <a:rPr lang="en-US" sz="1100" b="0" i="0" u="none" strike="noStrike">
                          <a:solidFill>
                            <a:srgbClr val="000000"/>
                          </a:solidFill>
                          <a:effectLst/>
                          <a:latin typeface="Aptos Narrow"/>
                        </a:rPr>
                        <a:t>XML-based description language that provides a common data format for defining and exchanging descriptions of neuronal cell and network models</a:t>
                      </a:r>
                    </a:p>
                  </a:txBody>
                  <a:tcPr marL="9525" marR="9525" marT="9525" marB="0" anchor="ctr">
                    <a:lnL>
                      <a:noFill/>
                    </a:lnL>
                    <a:lnR>
                      <a:noFill/>
                    </a:lnR>
                    <a:lnT>
                      <a:noFill/>
                    </a:lnT>
                    <a:lnB>
                      <a:noFill/>
                    </a:lnB>
                  </a:tcPr>
                </a:tc>
                <a:tc>
                  <a:txBody>
                    <a:bodyPr/>
                    <a:lstStyle/>
                    <a:p>
                      <a:pPr algn="l" fontAlgn="ctr"/>
                      <a:endParaRPr lang="en-SI" sz="1100" b="0" i="0" u="none" strike="noStrike" dirty="0">
                        <a:solidFill>
                          <a:srgbClr val="000000"/>
                        </a:solidFill>
                        <a:effectLst/>
                        <a:latin typeface="Aptos Narrow"/>
                      </a:endParaRPr>
                    </a:p>
                  </a:txBody>
                  <a:tcPr marL="9525" marR="9525" marT="9525" marB="0" anchor="ctr">
                    <a:lnL>
                      <a:noFill/>
                    </a:lnL>
                    <a:lnR>
                      <a:noFill/>
                    </a:lnR>
                    <a:lnT>
                      <a:noFill/>
                    </a:lnT>
                    <a:lnB>
                      <a:noFill/>
                    </a:lnB>
                  </a:tcPr>
                </a:tc>
                <a:extLst>
                  <a:ext uri="{0D108BD9-81ED-4DB2-BD59-A6C34878D82A}">
                    <a16:rowId xmlns:a16="http://schemas.microsoft.com/office/drawing/2014/main" val="1148067666"/>
                  </a:ext>
                </a:extLst>
              </a:tr>
            </a:tbl>
          </a:graphicData>
        </a:graphic>
      </p:graphicFrame>
    </p:spTree>
    <p:extLst>
      <p:ext uri="{BB962C8B-B14F-4D97-AF65-F5344CB8AC3E}">
        <p14:creationId xmlns:p14="http://schemas.microsoft.com/office/powerpoint/2010/main" val="3364795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Nekaj</a:t>
            </a:r>
            <a:r>
              <a:rPr lang="en-US" dirty="0"/>
              <a:t> </a:t>
            </a:r>
            <a:r>
              <a:rPr lang="en-US" dirty="0" err="1"/>
              <a:t>primerov</a:t>
            </a:r>
            <a:r>
              <a:rPr lang="en-US" dirty="0"/>
              <a:t> </a:t>
            </a:r>
            <a:r>
              <a:rPr lang="en-US" dirty="0" err="1"/>
              <a:t>formatov</a:t>
            </a:r>
            <a:r>
              <a:rPr lang="en-US" dirty="0"/>
              <a:t>: TXT</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11353798" cy="4773293"/>
          </a:xfrm>
        </p:spPr>
        <p:txBody>
          <a:bodyPr>
            <a:noAutofit/>
          </a:bodyPr>
          <a:lstStyle/>
          <a:p>
            <a:pPr marL="0" indent="0">
              <a:buNone/>
            </a:pPr>
            <a:r>
              <a:rPr lang="sl-SI" dirty="0"/>
              <a:t>TXT format je en najbolj enostavnih in jasnih formatov – ali res?</a:t>
            </a:r>
          </a:p>
          <a:p>
            <a:r>
              <a:rPr lang="sl-SI" dirty="0"/>
              <a:t>Končnica TXT običajno pomeni enostaven besedilni format, vendar se dejanski zapis besedila med različnimi TXT formati razlikuje. Tradicionalno TXT pomeni besedilo v ASCII formatu.</a:t>
            </a:r>
          </a:p>
          <a:p>
            <a:pPr lvl="1">
              <a:buFont typeface="Wingdings" panose="05000000000000000000" pitchFamily="2" charset="2"/>
              <a:buChar char="§"/>
            </a:pPr>
            <a:r>
              <a:rPr lang="sl-SI" dirty="0"/>
              <a:t> ASCII (</a:t>
            </a:r>
            <a:r>
              <a:rPr lang="sl-SI" dirty="0" err="1"/>
              <a:t>American</a:t>
            </a:r>
            <a:r>
              <a:rPr lang="sl-SI" dirty="0"/>
              <a:t> Standard </a:t>
            </a:r>
            <a:r>
              <a:rPr lang="sl-SI" dirty="0" err="1"/>
              <a:t>Code</a:t>
            </a:r>
            <a:r>
              <a:rPr lang="sl-SI" dirty="0"/>
              <a:t> </a:t>
            </a:r>
            <a:r>
              <a:rPr lang="sl-SI" dirty="0" err="1"/>
              <a:t>for</a:t>
            </a:r>
            <a:r>
              <a:rPr lang="sl-SI" dirty="0"/>
              <a:t> </a:t>
            </a:r>
            <a:r>
              <a:rPr lang="sl-SI" dirty="0" err="1"/>
              <a:t>Information</a:t>
            </a:r>
            <a:r>
              <a:rPr lang="sl-SI" dirty="0"/>
              <a:t> </a:t>
            </a:r>
            <a:r>
              <a:rPr lang="sl-SI" dirty="0" err="1"/>
              <a:t>Interchange</a:t>
            </a:r>
            <a:r>
              <a:rPr lang="sl-SI" dirty="0"/>
              <a:t>) format je zapis, kjer vsak bajt predstavlja 1 znak (pri čemer je izkoriščenih le 128 vrednosti oziroma le 7 bitov). ASCII format vsebuje velike in male črke ameriške abecede, cifre in posebne znake (ločila, znake za dolar, procent…) ter posebne kontrolne znake za upravljanje tiskalnikov. Slovenskih diakritičnih znakov ni v naboru ASCII znakov.</a:t>
            </a:r>
          </a:p>
        </p:txBody>
      </p:sp>
    </p:spTree>
    <p:extLst>
      <p:ext uri="{BB962C8B-B14F-4D97-AF65-F5344CB8AC3E}">
        <p14:creationId xmlns:p14="http://schemas.microsoft.com/office/powerpoint/2010/main" val="991468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Razširitve</a:t>
            </a:r>
            <a:r>
              <a:rPr lang="en-US" dirty="0"/>
              <a:t> ASCII </a:t>
            </a:r>
            <a:r>
              <a:rPr lang="en-US" dirty="0" err="1"/>
              <a:t>nabora</a:t>
            </a:r>
            <a:r>
              <a:rPr lang="en-US" dirty="0"/>
              <a:t> </a:t>
            </a:r>
            <a:r>
              <a:rPr lang="en-US" dirty="0" err="1"/>
              <a:t>znakov</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r>
              <a:rPr lang="sl-SI" dirty="0"/>
              <a:t>Potreba po zapisu znakov </a:t>
            </a:r>
            <a:r>
              <a:rPr lang="sl-SI" b="1" dirty="0"/>
              <a:t>drugih abeced </a:t>
            </a:r>
            <a:r>
              <a:rPr lang="sl-SI" dirty="0"/>
              <a:t>(diakritični znaki, cirilica … vse do kitajskih pismenk) in drugih </a:t>
            </a:r>
            <a:r>
              <a:rPr lang="sl-SI" b="1" dirty="0"/>
              <a:t>posebnih znakov </a:t>
            </a:r>
            <a:r>
              <a:rPr lang="sl-SI" dirty="0"/>
              <a:t>(matematika, finance…) je pripeljala do razširitev definicije tekstovnega formata. </a:t>
            </a:r>
            <a:r>
              <a:rPr lang="sl-SI" sz="2400" dirty="0"/>
              <a:t>Nobeno besedilo v slovenščini torej ni zapisano z ASCII naborom znakov, ampak uporablja eno od razširitev tega zapisa.</a:t>
            </a:r>
          </a:p>
          <a:p>
            <a:r>
              <a:rPr lang="sl-SI" dirty="0"/>
              <a:t>Najprej je prišlo do razširitve na 256 znakov, nato do uporabe različnih “kodnih tabel” (ang. </a:t>
            </a:r>
            <a:r>
              <a:rPr lang="sl-SI" dirty="0" err="1"/>
              <a:t>code</a:t>
            </a:r>
            <a:r>
              <a:rPr lang="sl-SI" dirty="0"/>
              <a:t> </a:t>
            </a:r>
            <a:r>
              <a:rPr lang="sl-SI" dirty="0" err="1"/>
              <a:t>page</a:t>
            </a:r>
            <a:r>
              <a:rPr lang="sl-SI" dirty="0"/>
              <a:t>), ki znotraj teh 256 možnih vrednosti predstavljajo znake različnih abeced. Primer je kodna tabela Windows-1252 oziroma CP-1252 </a:t>
            </a:r>
            <a:r>
              <a:rPr lang="sl-SI" sz="2400" dirty="0"/>
              <a:t>(</a:t>
            </a:r>
            <a:r>
              <a:rPr lang="sl-SI" sz="2400" dirty="0">
                <a:hlinkClick r:id="rId2"/>
              </a:rPr>
              <a:t>https://en.wikipedia.org/wiki/Windows-1252</a:t>
            </a:r>
            <a:r>
              <a:rPr lang="sl-SI" sz="2400" dirty="0"/>
              <a:t>), ki jo lahko še vedno uporabljajo starejše naprave.</a:t>
            </a:r>
          </a:p>
          <a:p>
            <a:pPr marL="0" indent="0">
              <a:buNone/>
            </a:pPr>
            <a:endParaRPr lang="sl-SI" dirty="0"/>
          </a:p>
        </p:txBody>
      </p:sp>
    </p:spTree>
    <p:extLst>
      <p:ext uri="{BB962C8B-B14F-4D97-AF65-F5344CB8AC3E}">
        <p14:creationId xmlns:p14="http://schemas.microsoft.com/office/powerpoint/2010/main" val="417119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a:t>Unicode</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11257545" cy="4773293"/>
          </a:xfrm>
        </p:spPr>
        <p:txBody>
          <a:bodyPr>
            <a:noAutofit/>
          </a:bodyPr>
          <a:lstStyle/>
          <a:p>
            <a:pPr marL="0" indent="0">
              <a:buNone/>
            </a:pPr>
            <a:r>
              <a:rPr lang="sl-SI" dirty="0"/>
              <a:t>Kasneje je prišlo do razvoja novih standardov, ki uporabljajo do štiri bajte za kodiranje. Daleč najbolj pogosto uporabljen standard je </a:t>
            </a:r>
            <a:r>
              <a:rPr lang="sl-SI" dirty="0" err="1"/>
              <a:t>Unicode</a:t>
            </a:r>
            <a:r>
              <a:rPr lang="sl-SI" dirty="0"/>
              <a:t> s </a:t>
            </a:r>
            <a:r>
              <a:rPr lang="sl-SI" dirty="0" err="1"/>
              <a:t>podvariantama</a:t>
            </a:r>
            <a:r>
              <a:rPr lang="sl-SI" dirty="0"/>
              <a:t> UTF-8 in UTF-16 </a:t>
            </a:r>
            <a:r>
              <a:rPr lang="sl-SI" sz="2300" dirty="0"/>
              <a:t>(</a:t>
            </a:r>
            <a:r>
              <a:rPr lang="sl-SI" sz="2300" dirty="0">
                <a:hlinkClick r:id="rId2"/>
              </a:rPr>
              <a:t>https://en.wikipedia.org/wiki/Unicode</a:t>
            </a:r>
            <a:r>
              <a:rPr lang="sl-SI" sz="2300" dirty="0"/>
              <a:t>)</a:t>
            </a:r>
            <a:r>
              <a:rPr lang="sl-SI" dirty="0"/>
              <a:t>. </a:t>
            </a:r>
            <a:r>
              <a:rPr lang="sl-SI" dirty="0" err="1"/>
              <a:t>Unicode</a:t>
            </a:r>
            <a:r>
              <a:rPr lang="sl-SI" dirty="0"/>
              <a:t> uporablja večina sodobnih operacijskih in datotečnih sistemov </a:t>
            </a:r>
            <a:r>
              <a:rPr lang="sl-SI" sz="2400" dirty="0"/>
              <a:t>(tudi za poimenovanje datotek)</a:t>
            </a:r>
            <a:r>
              <a:rPr lang="sl-SI" dirty="0"/>
              <a:t>.</a:t>
            </a:r>
          </a:p>
          <a:p>
            <a:r>
              <a:rPr lang="sl-SI" sz="2400" dirty="0">
                <a:latin typeface="+mn-lt"/>
              </a:rPr>
              <a:t>UTF-8 je najbolj razširjen univerzalen besedilni format/kodiranje. Z njim je možno zapisati </a:t>
            </a:r>
            <a:r>
              <a:rPr lang="sl-SI" sz="2400" b="0" i="0" dirty="0">
                <a:solidFill>
                  <a:srgbClr val="202122"/>
                </a:solidFill>
                <a:effectLst/>
                <a:latin typeface="+mn-lt"/>
              </a:rPr>
              <a:t>1.112.064 različnih znakov, kar pokrije vse znane pisave sveta. Znaki so zapisani z od enim</a:t>
            </a:r>
            <a:r>
              <a:rPr lang="sl-SI" sz="2400" dirty="0">
                <a:solidFill>
                  <a:srgbClr val="202122"/>
                </a:solidFill>
                <a:latin typeface="+mn-lt"/>
              </a:rPr>
              <a:t> do štirimi bajti in je združljiv z ASCII zapisom. Skoraj vse spletne strani uporabljajo UTF-8 in tudi nekateri specifični formati (XML) in </a:t>
            </a:r>
            <a:r>
              <a:rPr lang="sl-SI" sz="2400" dirty="0" err="1">
                <a:solidFill>
                  <a:srgbClr val="202122"/>
                </a:solidFill>
                <a:latin typeface="+mn-lt"/>
              </a:rPr>
              <a:t>metapodatkovne</a:t>
            </a:r>
            <a:r>
              <a:rPr lang="sl-SI" sz="2400" dirty="0">
                <a:solidFill>
                  <a:srgbClr val="202122"/>
                </a:solidFill>
                <a:latin typeface="+mn-lt"/>
              </a:rPr>
              <a:t> sheme priporočajo UTF-8 kodiranje. Več o UTF-8: </a:t>
            </a:r>
            <a:r>
              <a:rPr lang="sl-SI" sz="2000" dirty="0">
                <a:solidFill>
                  <a:srgbClr val="202122"/>
                </a:solidFill>
                <a:latin typeface="+mn-lt"/>
                <a:hlinkClick r:id="rId3"/>
              </a:rPr>
              <a:t>https://en.wikipedia.org/wiki/UTF-8</a:t>
            </a:r>
            <a:r>
              <a:rPr lang="sl-SI" sz="2400" dirty="0">
                <a:solidFill>
                  <a:srgbClr val="202122"/>
                </a:solidFill>
                <a:latin typeface="+mn-lt"/>
              </a:rPr>
              <a:t>.</a:t>
            </a:r>
          </a:p>
          <a:p>
            <a:r>
              <a:rPr lang="sl-SI" sz="2400" dirty="0">
                <a:solidFill>
                  <a:srgbClr val="202122"/>
                </a:solidFill>
                <a:latin typeface="+mn-lt"/>
              </a:rPr>
              <a:t>UTF-16 je podoben UTF-8, le da je manj uporabljan. Za kodiranje uporablja eno ali dve 16 bitni enoti, pri čemer je pomemben še vrstni red obeh bajtov v enoti – dva </a:t>
            </a:r>
            <a:r>
              <a:rPr lang="sl-SI" sz="2400" dirty="0" err="1">
                <a:solidFill>
                  <a:srgbClr val="202122"/>
                </a:solidFill>
                <a:latin typeface="+mn-lt"/>
              </a:rPr>
              <a:t>podformata</a:t>
            </a:r>
            <a:r>
              <a:rPr lang="sl-SI" sz="2400" dirty="0">
                <a:solidFill>
                  <a:srgbClr val="202122"/>
                </a:solidFill>
                <a:latin typeface="+mn-lt"/>
              </a:rPr>
              <a:t>. Več o UTF-16: </a:t>
            </a:r>
            <a:r>
              <a:rPr lang="sl-SI" sz="2000" dirty="0">
                <a:solidFill>
                  <a:srgbClr val="202122"/>
                </a:solidFill>
                <a:latin typeface="+mn-lt"/>
                <a:hlinkClick r:id="rId4"/>
              </a:rPr>
              <a:t>https://en.wikipedia.org/wiki/UTF-16</a:t>
            </a:r>
            <a:r>
              <a:rPr lang="sl-SI" sz="2400" dirty="0">
                <a:solidFill>
                  <a:srgbClr val="202122"/>
                </a:solidFill>
                <a:latin typeface="+mn-lt"/>
              </a:rPr>
              <a:t>. </a:t>
            </a:r>
            <a:endParaRPr lang="sl-SI" sz="2400" dirty="0">
              <a:latin typeface="+mn-lt"/>
            </a:endParaRPr>
          </a:p>
          <a:p>
            <a:pPr marL="0" indent="0">
              <a:buNone/>
            </a:pPr>
            <a:endParaRPr lang="sl-SI" dirty="0"/>
          </a:p>
        </p:txBody>
      </p:sp>
    </p:spTree>
    <p:extLst>
      <p:ext uri="{BB962C8B-B14F-4D97-AF65-F5344CB8AC3E}">
        <p14:creationId xmlns:p14="http://schemas.microsoft.com/office/powerpoint/2010/main" val="1971919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a:xfrm>
            <a:off x="838202" y="1365106"/>
            <a:ext cx="11160000" cy="1107749"/>
          </a:xfrm>
        </p:spPr>
        <p:txBody>
          <a:bodyPr>
            <a:normAutofit fontScale="90000"/>
          </a:bodyPr>
          <a:lstStyle/>
          <a:p>
            <a:r>
              <a:rPr lang="sl-SI" dirty="0"/>
              <a:t>Značilnosti pridobivanja (in obdelave) raziskovalnih podatkov iz inštrumentov (in simulacij)</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2472855"/>
            <a:ext cx="11160000" cy="4126064"/>
          </a:xfrm>
        </p:spPr>
        <p:txBody>
          <a:bodyPr>
            <a:noAutofit/>
          </a:bodyPr>
          <a:lstStyle/>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Zelo veliko število merskih metod, znotraj vsake različni inštrumenti različnih proizvajalcev.</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Zelo veliko formatov podatkov, zelo veliko različnih metapodatkov o parametrih meritev, ki niso standardizirani/dogovorjeni in odprti.</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7578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Pretvarjanje</a:t>
            </a:r>
            <a:r>
              <a:rPr lang="en-US" dirty="0"/>
              <a:t> med </a:t>
            </a:r>
            <a:r>
              <a:rPr lang="en-US" dirty="0" err="1"/>
              <a:t>različnimi</a:t>
            </a:r>
            <a:r>
              <a:rPr lang="en-US" dirty="0"/>
              <a:t> </a:t>
            </a:r>
            <a:r>
              <a:rPr lang="en-US" dirty="0" err="1"/>
              <a:t>načini</a:t>
            </a:r>
            <a:r>
              <a:rPr lang="en-US" dirty="0"/>
              <a:t> </a:t>
            </a:r>
            <a:r>
              <a:rPr lang="en-US" dirty="0" err="1"/>
              <a:t>kodiranja</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5706977" cy="4773293"/>
          </a:xfrm>
        </p:spPr>
        <p:txBody>
          <a:bodyPr>
            <a:noAutofit/>
          </a:bodyPr>
          <a:lstStyle/>
          <a:p>
            <a:r>
              <a:rPr lang="sl-SI" sz="2400" dirty="0"/>
              <a:t>Najenostavnejši način, kako pogledamo kateri način kodiranja uporablja nek besedilni dokument je, da ga odpremo v za to namenjenem programu (v MS Windows je to Notepad/Beležnica). Način kodiranja vidimo v spodnjem desnem kotu.</a:t>
            </a:r>
          </a:p>
          <a:p>
            <a:r>
              <a:rPr lang="sl-SI" sz="2400" dirty="0"/>
              <a:t>Če hočemo spremeniti kodiranje in dokument shraniti z drugim kodiranjem izberemo “Save as”/”Shrani kot” in v spustnem seznamu na dnu okna izberemo drug način.</a:t>
            </a:r>
          </a:p>
          <a:p>
            <a:r>
              <a:rPr lang="sl-SI" sz="2400" dirty="0"/>
              <a:t>Za avtomatsko pretvorbo več dokumentov uporabimo namensko programsko opremo </a:t>
            </a:r>
            <a:r>
              <a:rPr lang="sl-SI" sz="2000" dirty="0"/>
              <a:t>(o tem več v tretjem sklopu predavanj).</a:t>
            </a:r>
          </a:p>
        </p:txBody>
      </p:sp>
      <p:pic>
        <p:nvPicPr>
          <p:cNvPr id="5" name="Slika 4">
            <a:extLst>
              <a:ext uri="{FF2B5EF4-FFF2-40B4-BE49-F238E27FC236}">
                <a16:creationId xmlns:a16="http://schemas.microsoft.com/office/drawing/2014/main" id="{0EEA76B4-A2DA-4C30-9E3C-52EEA86E2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218" y="1825625"/>
            <a:ext cx="5214814" cy="3115343"/>
          </a:xfrm>
          <a:prstGeom prst="rect">
            <a:avLst/>
          </a:prstGeom>
        </p:spPr>
      </p:pic>
      <p:pic>
        <p:nvPicPr>
          <p:cNvPr id="7" name="Slika 6">
            <a:extLst>
              <a:ext uri="{FF2B5EF4-FFF2-40B4-BE49-F238E27FC236}">
                <a16:creationId xmlns:a16="http://schemas.microsoft.com/office/drawing/2014/main" id="{C866A763-C586-45DB-B374-A0981D596FB7}"/>
              </a:ext>
            </a:extLst>
          </p:cNvPr>
          <p:cNvPicPr>
            <a:picLocks noChangeAspect="1"/>
          </p:cNvPicPr>
          <p:nvPr/>
        </p:nvPicPr>
        <p:blipFill>
          <a:blip r:embed="rId3"/>
          <a:stretch>
            <a:fillRect/>
          </a:stretch>
        </p:blipFill>
        <p:spPr>
          <a:xfrm>
            <a:off x="7001477" y="3079234"/>
            <a:ext cx="5190523" cy="3515674"/>
          </a:xfrm>
          <a:prstGeom prst="rect">
            <a:avLst/>
          </a:prstGeom>
        </p:spPr>
      </p:pic>
    </p:spTree>
    <p:extLst>
      <p:ext uri="{BB962C8B-B14F-4D97-AF65-F5344CB8AC3E}">
        <p14:creationId xmlns:p14="http://schemas.microsoft.com/office/powerpoint/2010/main" val="49326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a:t>XML format</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6788527" cy="4773293"/>
          </a:xfrm>
        </p:spPr>
        <p:txBody>
          <a:bodyPr>
            <a:noAutofit/>
          </a:bodyPr>
          <a:lstStyle/>
          <a:p>
            <a:pPr marL="0" indent="0">
              <a:buNone/>
            </a:pPr>
            <a:r>
              <a:rPr lang="sl-SI" sz="2400" dirty="0"/>
              <a:t>XML (</a:t>
            </a:r>
            <a:r>
              <a:rPr lang="sl-SI" sz="2400" dirty="0" err="1"/>
              <a:t>Extensible</a:t>
            </a:r>
            <a:r>
              <a:rPr lang="sl-SI" sz="2400" dirty="0"/>
              <a:t> </a:t>
            </a:r>
            <a:r>
              <a:rPr lang="sl-SI" sz="2400" dirty="0" err="1"/>
              <a:t>Markup</a:t>
            </a:r>
            <a:r>
              <a:rPr lang="sl-SI" sz="2400" dirty="0"/>
              <a:t> </a:t>
            </a:r>
            <a:r>
              <a:rPr lang="sl-SI" sz="2400" dirty="0" err="1"/>
              <a:t>Language</a:t>
            </a:r>
            <a:r>
              <a:rPr lang="sl-SI" sz="2400" dirty="0"/>
              <a:t>) je format, ki ga definira nabor pravil in je namenjen shranjevanju in izmenjavi podatkov v obliki ki je berljiva ljudem in strojem.  (definicija: </a:t>
            </a:r>
            <a:r>
              <a:rPr lang="sl-SI" sz="2000" dirty="0">
                <a:hlinkClick r:id="rId2"/>
              </a:rPr>
              <a:t>https://www.w3.org/TR/xml/</a:t>
            </a:r>
            <a:r>
              <a:rPr lang="sl-SI" sz="2000" dirty="0"/>
              <a:t>)</a:t>
            </a:r>
            <a:r>
              <a:rPr lang="sl-SI" sz="2400" dirty="0"/>
              <a:t>.</a:t>
            </a:r>
          </a:p>
          <a:p>
            <a:r>
              <a:rPr lang="sl-SI" sz="2400" dirty="0"/>
              <a:t>XML se je razvil iz HTML zaradi potrebe po ločitvi med vsebino (XML) in obliko (CSS).</a:t>
            </a:r>
          </a:p>
          <a:p>
            <a:r>
              <a:rPr lang="sl-SI" sz="2400" dirty="0"/>
              <a:t>Za specifikacijo XML formata skrbi </a:t>
            </a:r>
            <a:r>
              <a:rPr lang="sl-SI" sz="2400" dirty="0" err="1"/>
              <a:t>World</a:t>
            </a:r>
            <a:r>
              <a:rPr lang="sl-SI" sz="2400" dirty="0"/>
              <a:t> </a:t>
            </a:r>
            <a:r>
              <a:rPr lang="sl-SI" sz="2400" dirty="0" err="1"/>
              <a:t>Wide</a:t>
            </a:r>
            <a:r>
              <a:rPr lang="sl-SI" sz="2400" dirty="0"/>
              <a:t> </a:t>
            </a:r>
            <a:r>
              <a:rPr lang="sl-SI" sz="2400" dirty="0" err="1"/>
              <a:t>Web</a:t>
            </a:r>
            <a:r>
              <a:rPr lang="sl-SI" sz="2400" dirty="0"/>
              <a:t> </a:t>
            </a:r>
            <a:r>
              <a:rPr lang="sl-SI" sz="2400" dirty="0" err="1"/>
              <a:t>Consortium</a:t>
            </a:r>
            <a:r>
              <a:rPr lang="sl-SI" sz="2400" dirty="0"/>
              <a:t> (W3C) </a:t>
            </a:r>
            <a:r>
              <a:rPr lang="sl-SI" sz="2000" dirty="0">
                <a:hlinkClick r:id="rId3"/>
              </a:rPr>
              <a:t>https://www.w3.org/</a:t>
            </a:r>
            <a:r>
              <a:rPr lang="sl-SI" sz="2000" dirty="0"/>
              <a:t>. </a:t>
            </a:r>
          </a:p>
          <a:p>
            <a:r>
              <a:rPr lang="sl-SI" sz="2400" dirty="0"/>
              <a:t>XML je v bistvu besedilna datoteka s posebno strukturo (podobno kot HTML). Besedilo je kodirano v skladu z </a:t>
            </a:r>
            <a:r>
              <a:rPr lang="sl-SI" sz="2400" dirty="0" err="1"/>
              <a:t>Unicode</a:t>
            </a:r>
            <a:r>
              <a:rPr lang="sl-SI" sz="2400" dirty="0"/>
              <a:t> standardom, pri čemer je priporočeno UTF-8 kodiranje.</a:t>
            </a:r>
          </a:p>
          <a:p>
            <a:endParaRPr lang="sl-SI" sz="2400" dirty="0"/>
          </a:p>
        </p:txBody>
      </p:sp>
      <p:sp>
        <p:nvSpPr>
          <p:cNvPr id="4" name="PoljeZBesedilom 3">
            <a:extLst>
              <a:ext uri="{FF2B5EF4-FFF2-40B4-BE49-F238E27FC236}">
                <a16:creationId xmlns:a16="http://schemas.microsoft.com/office/drawing/2014/main" id="{80010A00-B027-44A1-9C68-44C79AA1BB96}"/>
              </a:ext>
            </a:extLst>
          </p:cNvPr>
          <p:cNvSpPr txBox="1"/>
          <p:nvPr/>
        </p:nvSpPr>
        <p:spPr>
          <a:xfrm>
            <a:off x="7626728" y="1825626"/>
            <a:ext cx="4371474" cy="4893647"/>
          </a:xfrm>
          <a:prstGeom prst="rect">
            <a:avLst/>
          </a:prstGeom>
          <a:noFill/>
        </p:spPr>
        <p:txBody>
          <a:bodyPr wrap="square" rtlCol="0">
            <a:spAutoFit/>
          </a:bodyPr>
          <a:lstStyle/>
          <a:p>
            <a:r>
              <a:rPr lang="en-US" sz="1200" dirty="0"/>
              <a:t>&lt;?xml version="1.0" encoding="utf-8" standalone="yes"?&gt;</a:t>
            </a:r>
          </a:p>
          <a:p>
            <a:r>
              <a:rPr lang="en-US" sz="1200" dirty="0"/>
              <a:t>&lt;</a:t>
            </a:r>
            <a:r>
              <a:rPr lang="en-US" sz="1200" dirty="0" err="1"/>
              <a:t>gpx</a:t>
            </a:r>
            <a:r>
              <a:rPr lang="en-US" sz="1200" dirty="0"/>
              <a:t> version="1.0" creator="</a:t>
            </a:r>
            <a:r>
              <a:rPr lang="en-US" sz="1200" dirty="0" err="1"/>
              <a:t>CanWay</a:t>
            </a:r>
            <a:r>
              <a:rPr lang="en-US" sz="1200" dirty="0"/>
              <a:t> - http://www.canwaygps.com"</a:t>
            </a:r>
          </a:p>
          <a:p>
            <a:r>
              <a:rPr lang="en-US" sz="1200" dirty="0"/>
              <a:t>  </a:t>
            </a:r>
            <a:r>
              <a:rPr lang="en-US" sz="1200" dirty="0" err="1"/>
              <a:t>xmlns:xsi</a:t>
            </a:r>
            <a:r>
              <a:rPr lang="en-US" sz="1200" dirty="0"/>
              <a:t>="http://www.w3.org/2001/XMLSchema-instance" </a:t>
            </a:r>
          </a:p>
          <a:p>
            <a:r>
              <a:rPr lang="en-US" sz="1200" dirty="0"/>
              <a:t>  </a:t>
            </a:r>
            <a:r>
              <a:rPr lang="en-US" sz="1200" dirty="0" err="1"/>
              <a:t>xmlns</a:t>
            </a:r>
            <a:r>
              <a:rPr lang="en-US" sz="1200" dirty="0"/>
              <a:t>="http://www.topografix.com/GPX/1/0" </a:t>
            </a:r>
          </a:p>
          <a:p>
            <a:r>
              <a:rPr lang="en-US" sz="1200" dirty="0"/>
              <a:t>  </a:t>
            </a:r>
            <a:r>
              <a:rPr lang="en-US" sz="1200" dirty="0" err="1"/>
              <a:t>xsi:schemaLocation</a:t>
            </a:r>
            <a:r>
              <a:rPr lang="en-US" sz="1200" dirty="0"/>
              <a:t>="http://www.topografix.com/GPX/1/0</a:t>
            </a:r>
          </a:p>
          <a:p>
            <a:r>
              <a:rPr lang="en-US" sz="1200" dirty="0"/>
              <a:t>  http://www.topografix.com/GPX/1/0/gpx.xsd"&gt;</a:t>
            </a:r>
          </a:p>
          <a:p>
            <a:r>
              <a:rPr lang="en-US" sz="1200" dirty="0"/>
              <a:t>  &lt;time&gt;2021-02-27T12:01:13Z&lt;/time&gt;</a:t>
            </a:r>
          </a:p>
          <a:p>
            <a:r>
              <a:rPr lang="en-US" sz="1200" dirty="0"/>
              <a:t>  &lt;bounds </a:t>
            </a:r>
            <a:r>
              <a:rPr lang="en-US" sz="1200" dirty="0" err="1"/>
              <a:t>minlat</a:t>
            </a:r>
            <a:r>
              <a:rPr lang="en-US" sz="1200" dirty="0"/>
              <a:t>="46.020289" </a:t>
            </a:r>
            <a:r>
              <a:rPr lang="en-US" sz="1200" dirty="0" err="1"/>
              <a:t>minlon</a:t>
            </a:r>
            <a:r>
              <a:rPr lang="en-US" sz="1200" dirty="0"/>
              <a:t>="14.636936" </a:t>
            </a:r>
          </a:p>
          <a:p>
            <a:r>
              <a:rPr lang="en-US" sz="1200" dirty="0"/>
              <a:t>  </a:t>
            </a:r>
            <a:r>
              <a:rPr lang="en-US" sz="1200" dirty="0" err="1"/>
              <a:t>maxlat</a:t>
            </a:r>
            <a:r>
              <a:rPr lang="en-US" sz="1200" dirty="0"/>
              <a:t>="46.040156" </a:t>
            </a:r>
            <a:r>
              <a:rPr lang="en-US" sz="1200" dirty="0" err="1"/>
              <a:t>maxlon</a:t>
            </a:r>
            <a:r>
              <a:rPr lang="en-US" sz="1200" dirty="0"/>
              <a:t>="14.686744" /&gt;</a:t>
            </a:r>
          </a:p>
          <a:p>
            <a:r>
              <a:rPr lang="en-US" sz="1200" dirty="0"/>
              <a:t>  &lt;</a:t>
            </a:r>
            <a:r>
              <a:rPr lang="en-US" sz="1200" dirty="0" err="1"/>
              <a:t>trk</a:t>
            </a:r>
            <a:r>
              <a:rPr lang="en-US" sz="1200" dirty="0"/>
              <a:t>&gt;</a:t>
            </a:r>
          </a:p>
          <a:p>
            <a:r>
              <a:rPr lang="en-US" sz="1200" dirty="0"/>
              <a:t>    &lt;name&gt;2001-04-29 13-17&lt;/name&gt;</a:t>
            </a:r>
          </a:p>
          <a:p>
            <a:r>
              <a:rPr lang="en-US" sz="1200" dirty="0"/>
              <a:t>    &lt;</a:t>
            </a:r>
            <a:r>
              <a:rPr lang="en-US" sz="1200" dirty="0" err="1"/>
              <a:t>trkseg</a:t>
            </a:r>
            <a:r>
              <a:rPr lang="en-US" sz="1200" dirty="0"/>
              <a:t>&gt;</a:t>
            </a:r>
          </a:p>
          <a:p>
            <a:r>
              <a:rPr lang="en-US" sz="1200" dirty="0"/>
              <a:t>      &lt;</a:t>
            </a:r>
            <a:r>
              <a:rPr lang="en-US" sz="1200" dirty="0" err="1"/>
              <a:t>trkpt</a:t>
            </a:r>
            <a:r>
              <a:rPr lang="en-US" sz="1200" dirty="0"/>
              <a:t> </a:t>
            </a:r>
            <a:r>
              <a:rPr lang="en-US" sz="1200" dirty="0" err="1"/>
              <a:t>lat</a:t>
            </a:r>
            <a:r>
              <a:rPr lang="en-US" sz="1200" dirty="0"/>
              <a:t>="46.038765" </a:t>
            </a:r>
            <a:r>
              <a:rPr lang="en-US" sz="1200" dirty="0" err="1"/>
              <a:t>lon</a:t>
            </a:r>
            <a:r>
              <a:rPr lang="en-US" sz="1200" dirty="0"/>
              <a:t>="14.640090"&gt;</a:t>
            </a:r>
          </a:p>
          <a:p>
            <a:r>
              <a:rPr lang="en-US" sz="1200" dirty="0"/>
              <a:t>        &lt;</a:t>
            </a:r>
            <a:r>
              <a:rPr lang="en-US" sz="1200" dirty="0" err="1"/>
              <a:t>ele</a:t>
            </a:r>
            <a:r>
              <a:rPr lang="en-US" sz="1200" dirty="0"/>
              <a:t>&gt;502.5&lt;/</a:t>
            </a:r>
            <a:r>
              <a:rPr lang="en-US" sz="1200" dirty="0" err="1"/>
              <a:t>ele</a:t>
            </a:r>
            <a:r>
              <a:rPr lang="en-US" sz="1200" dirty="0"/>
              <a:t>&gt;</a:t>
            </a:r>
          </a:p>
          <a:p>
            <a:r>
              <a:rPr lang="en-US" sz="1200" dirty="0"/>
              <a:t>        &lt;time&gt;2001-04-29T11:17:33Z&lt;/time&gt;</a:t>
            </a:r>
          </a:p>
          <a:p>
            <a:r>
              <a:rPr lang="en-US" sz="1200" dirty="0"/>
              <a:t>        &lt;speed&gt;0.0&lt;/speed&gt;</a:t>
            </a:r>
          </a:p>
          <a:p>
            <a:r>
              <a:rPr lang="en-US" sz="1200" dirty="0"/>
              <a:t>      &lt;/</a:t>
            </a:r>
            <a:r>
              <a:rPr lang="en-US" sz="1200" dirty="0" err="1"/>
              <a:t>trkpt</a:t>
            </a:r>
            <a:r>
              <a:rPr lang="en-US" sz="1200" dirty="0"/>
              <a:t>&gt;</a:t>
            </a:r>
          </a:p>
          <a:p>
            <a:r>
              <a:rPr lang="en-US" sz="1200" dirty="0"/>
              <a:t>      &lt;</a:t>
            </a:r>
            <a:r>
              <a:rPr lang="en-US" sz="1200" dirty="0" err="1"/>
              <a:t>trkpt</a:t>
            </a:r>
            <a:r>
              <a:rPr lang="en-US" sz="1200" dirty="0"/>
              <a:t> </a:t>
            </a:r>
            <a:r>
              <a:rPr lang="en-US" sz="1200" dirty="0" err="1"/>
              <a:t>lat</a:t>
            </a:r>
            <a:r>
              <a:rPr lang="en-US" sz="1200" dirty="0"/>
              <a:t>="46.038716" </a:t>
            </a:r>
            <a:r>
              <a:rPr lang="en-US" sz="1200" dirty="0" err="1"/>
              <a:t>lon</a:t>
            </a:r>
            <a:r>
              <a:rPr lang="en-US" sz="1200" dirty="0"/>
              <a:t>="14.640190"&gt;</a:t>
            </a:r>
          </a:p>
          <a:p>
            <a:r>
              <a:rPr lang="en-US" sz="1200" dirty="0"/>
              <a:t>        &lt;</a:t>
            </a:r>
            <a:r>
              <a:rPr lang="en-US" sz="1200" dirty="0" err="1"/>
              <a:t>ele</a:t>
            </a:r>
            <a:r>
              <a:rPr lang="en-US" sz="1200" dirty="0"/>
              <a:t>&gt;493.9&lt;/</a:t>
            </a:r>
            <a:r>
              <a:rPr lang="en-US" sz="1200" dirty="0" err="1"/>
              <a:t>ele</a:t>
            </a:r>
            <a:r>
              <a:rPr lang="en-US" sz="1200" dirty="0"/>
              <a:t>&gt;</a:t>
            </a:r>
          </a:p>
          <a:p>
            <a:r>
              <a:rPr lang="en-US" sz="1200" dirty="0"/>
              <a:t>        &lt;time&gt;2001-04-29T11:17:43Z&lt;/time&gt;</a:t>
            </a:r>
          </a:p>
          <a:p>
            <a:r>
              <a:rPr lang="en-US" sz="1200" dirty="0"/>
              <a:t>        &lt;speed&gt;0.0&lt;/speed&gt;</a:t>
            </a:r>
          </a:p>
          <a:p>
            <a:r>
              <a:rPr lang="en-US" sz="1200" dirty="0"/>
              <a:t>      &lt;/</a:t>
            </a:r>
            <a:r>
              <a:rPr lang="en-US" sz="1200" dirty="0" err="1"/>
              <a:t>trkpt</a:t>
            </a:r>
            <a:r>
              <a:rPr lang="en-US" sz="1200" dirty="0"/>
              <a:t>&gt;</a:t>
            </a:r>
          </a:p>
          <a:p>
            <a:r>
              <a:rPr lang="en-US" sz="1200" dirty="0"/>
              <a:t>    &lt;/</a:t>
            </a:r>
            <a:r>
              <a:rPr lang="en-US" sz="1200" dirty="0" err="1"/>
              <a:t>trkseg</a:t>
            </a:r>
            <a:r>
              <a:rPr lang="en-US" sz="1200" dirty="0"/>
              <a:t>&gt;</a:t>
            </a:r>
          </a:p>
          <a:p>
            <a:r>
              <a:rPr lang="en-US" sz="1200" dirty="0"/>
              <a:t>  &lt;/</a:t>
            </a:r>
            <a:r>
              <a:rPr lang="en-US" sz="1200" dirty="0" err="1"/>
              <a:t>trk</a:t>
            </a:r>
            <a:r>
              <a:rPr lang="en-US" sz="1200" dirty="0"/>
              <a:t>&gt;</a:t>
            </a:r>
          </a:p>
          <a:p>
            <a:r>
              <a:rPr lang="en-US" sz="1200" dirty="0"/>
              <a:t>&lt;/</a:t>
            </a:r>
            <a:r>
              <a:rPr lang="en-US" sz="1200" dirty="0" err="1"/>
              <a:t>gpx</a:t>
            </a:r>
            <a:r>
              <a:rPr lang="en-US" sz="1200" dirty="0"/>
              <a:t>&gt;</a:t>
            </a:r>
          </a:p>
        </p:txBody>
      </p:sp>
    </p:spTree>
    <p:extLst>
      <p:ext uri="{BB962C8B-B14F-4D97-AF65-F5344CB8AC3E}">
        <p14:creationId xmlns:p14="http://schemas.microsoft.com/office/powerpoint/2010/main" val="314171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Izpeljani</a:t>
            </a:r>
            <a:r>
              <a:rPr lang="en-US" dirty="0"/>
              <a:t> </a:t>
            </a:r>
            <a:r>
              <a:rPr lang="en-US" dirty="0" err="1"/>
              <a:t>formati</a:t>
            </a:r>
            <a:r>
              <a:rPr lang="en-US" dirty="0"/>
              <a:t> (</a:t>
            </a:r>
            <a:r>
              <a:rPr lang="en-US" dirty="0" err="1"/>
              <a:t>npr</a:t>
            </a:r>
            <a:r>
              <a:rPr lang="en-US" dirty="0"/>
              <a:t>. GPX, KML…)</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6788527" cy="4773293"/>
          </a:xfrm>
        </p:spPr>
        <p:txBody>
          <a:bodyPr>
            <a:noAutofit/>
          </a:bodyPr>
          <a:lstStyle/>
          <a:p>
            <a:r>
              <a:rPr lang="sl-SI" sz="2400" dirty="0"/>
              <a:t>XML sestavljajo </a:t>
            </a:r>
            <a:r>
              <a:rPr lang="sl-SI" sz="2000" dirty="0"/>
              <a:t>(poenostavljeno)</a:t>
            </a:r>
            <a:r>
              <a:rPr lang="sl-SI" sz="2400" dirty="0"/>
              <a:t>:</a:t>
            </a:r>
          </a:p>
          <a:p>
            <a:pPr lvl="1">
              <a:buFont typeface="Wingdings" panose="05000000000000000000" pitchFamily="2" charset="2"/>
              <a:buChar char="§"/>
            </a:pPr>
            <a:r>
              <a:rPr lang="sl-SI" sz="2000" dirty="0"/>
              <a:t>značke (ang. </a:t>
            </a:r>
            <a:r>
              <a:rPr lang="sl-SI" sz="2000" dirty="0" err="1"/>
              <a:t>tag</a:t>
            </a:r>
            <a:r>
              <a:rPr lang="sl-SI" sz="2000" dirty="0"/>
              <a:t>) – npr. </a:t>
            </a:r>
            <a:r>
              <a:rPr lang="sl-SI" sz="2000" b="1" dirty="0"/>
              <a:t>&lt;time&gt;</a:t>
            </a:r>
            <a:r>
              <a:rPr lang="sl-SI" sz="2000" dirty="0"/>
              <a:t> in </a:t>
            </a:r>
            <a:r>
              <a:rPr lang="sl-SI" sz="2000" b="1" dirty="0"/>
              <a:t>&lt;/time&gt;</a:t>
            </a:r>
          </a:p>
          <a:p>
            <a:pPr lvl="1">
              <a:buFont typeface="Wingdings" panose="05000000000000000000" pitchFamily="2" charset="2"/>
              <a:buChar char="§"/>
            </a:pPr>
            <a:r>
              <a:rPr lang="sl-SI" sz="2000" dirty="0"/>
              <a:t>Elementi – npr. </a:t>
            </a:r>
            <a:r>
              <a:rPr lang="sl-SI" sz="2000" b="1" dirty="0"/>
              <a:t>&lt;time&gt;2021-02-27T12:01:13Z&lt;/time&gt;</a:t>
            </a:r>
          </a:p>
          <a:p>
            <a:pPr lvl="1">
              <a:buFont typeface="Wingdings" panose="05000000000000000000" pitchFamily="2" charset="2"/>
              <a:buChar char="§"/>
            </a:pPr>
            <a:r>
              <a:rPr lang="sl-SI" sz="2000" dirty="0"/>
              <a:t>lastnosti (atributi). </a:t>
            </a:r>
            <a:r>
              <a:rPr lang="sl-SI" sz="2000" dirty="0">
                <a:solidFill>
                  <a:schemeClr val="bg1">
                    <a:lumMod val="65000"/>
                  </a:schemeClr>
                </a:solidFill>
              </a:rPr>
              <a:t>&lt;</a:t>
            </a:r>
            <a:r>
              <a:rPr lang="sl-SI" sz="2000" dirty="0" err="1">
                <a:solidFill>
                  <a:schemeClr val="bg1">
                    <a:lumMod val="65000"/>
                  </a:schemeClr>
                </a:solidFill>
              </a:rPr>
              <a:t>gpx</a:t>
            </a:r>
            <a:r>
              <a:rPr lang="sl-SI" sz="2000" dirty="0">
                <a:solidFill>
                  <a:schemeClr val="bg1">
                    <a:lumMod val="65000"/>
                  </a:schemeClr>
                </a:solidFill>
              </a:rPr>
              <a:t> </a:t>
            </a:r>
            <a:r>
              <a:rPr lang="sl-SI" sz="2000" b="1" dirty="0" err="1"/>
              <a:t>version</a:t>
            </a:r>
            <a:r>
              <a:rPr lang="sl-SI" sz="2000" b="1" dirty="0"/>
              <a:t>="1.0" </a:t>
            </a:r>
            <a:r>
              <a:rPr lang="sl-SI" sz="2000" dirty="0">
                <a:solidFill>
                  <a:schemeClr val="bg1">
                    <a:lumMod val="65000"/>
                  </a:schemeClr>
                </a:solidFill>
              </a:rPr>
              <a:t>… &gt;</a:t>
            </a:r>
          </a:p>
          <a:p>
            <a:r>
              <a:rPr lang="sl-SI" sz="2400" dirty="0"/>
              <a:t>XML je okvir, dejansko vsebino pa določajo različne XML sheme, ki definirajo različne podatkovne formate. </a:t>
            </a:r>
            <a:r>
              <a:rPr lang="sl-SI" sz="2000" dirty="0"/>
              <a:t>XML sheme so formalno zapisane v obliki posebnega XSD formata. Pravila za oblikovanje shem: </a:t>
            </a:r>
            <a:r>
              <a:rPr lang="sl-SI" sz="2000" dirty="0">
                <a:hlinkClick r:id="rId2"/>
              </a:rPr>
              <a:t>https://www.w3.org/TR/xmlschema-1/</a:t>
            </a:r>
            <a:r>
              <a:rPr lang="sl-SI" sz="2000" dirty="0"/>
              <a:t>. </a:t>
            </a:r>
          </a:p>
          <a:p>
            <a:r>
              <a:rPr lang="sl-SI" sz="2400" dirty="0"/>
              <a:t>Primer: format GPX (namenjen podatkom, zajetim z GPS inštrumenti) </a:t>
            </a:r>
            <a:r>
              <a:rPr lang="sl-SI" sz="2000" dirty="0">
                <a:hlinkClick r:id="rId3"/>
              </a:rPr>
              <a:t>https://www.topografix.com/gpx.asp</a:t>
            </a:r>
            <a:r>
              <a:rPr lang="sl-SI" sz="2000" dirty="0"/>
              <a:t>. </a:t>
            </a:r>
          </a:p>
          <a:p>
            <a:pPr>
              <a:buFont typeface="Arial" panose="020B0604020202020204" pitchFamily="34" charset="0"/>
              <a:buChar char="•"/>
            </a:pPr>
            <a:r>
              <a:rPr lang="sl-SI" sz="2400" dirty="0"/>
              <a:t>Primer: KML (</a:t>
            </a:r>
            <a:r>
              <a:rPr lang="sl-SI" sz="2400" dirty="0" err="1"/>
              <a:t>Keyhole</a:t>
            </a:r>
            <a:r>
              <a:rPr lang="sl-SI" sz="2400" dirty="0"/>
              <a:t> </a:t>
            </a:r>
            <a:r>
              <a:rPr lang="sl-SI" sz="2400" dirty="0" err="1"/>
              <a:t>Markup</a:t>
            </a:r>
            <a:r>
              <a:rPr lang="sl-SI" sz="2400" dirty="0"/>
              <a:t> </a:t>
            </a:r>
            <a:r>
              <a:rPr lang="sl-SI" sz="2400" dirty="0" err="1"/>
              <a:t>Language</a:t>
            </a:r>
            <a:r>
              <a:rPr lang="sl-SI" sz="2400" dirty="0"/>
              <a:t>) </a:t>
            </a:r>
            <a:r>
              <a:rPr lang="sl-SI" sz="2000" dirty="0">
                <a:hlinkClick r:id="rId4"/>
              </a:rPr>
              <a:t>https://www.ogc.org/standard/kml/</a:t>
            </a:r>
            <a:r>
              <a:rPr lang="sl-SI" sz="2000" dirty="0"/>
              <a:t>. </a:t>
            </a:r>
          </a:p>
        </p:txBody>
      </p:sp>
      <p:sp>
        <p:nvSpPr>
          <p:cNvPr id="4" name="PoljeZBesedilom 3">
            <a:extLst>
              <a:ext uri="{FF2B5EF4-FFF2-40B4-BE49-F238E27FC236}">
                <a16:creationId xmlns:a16="http://schemas.microsoft.com/office/drawing/2014/main" id="{80010A00-B027-44A1-9C68-44C79AA1BB96}"/>
              </a:ext>
            </a:extLst>
          </p:cNvPr>
          <p:cNvSpPr txBox="1"/>
          <p:nvPr/>
        </p:nvSpPr>
        <p:spPr>
          <a:xfrm>
            <a:off x="7626728" y="1825626"/>
            <a:ext cx="4371474" cy="4893647"/>
          </a:xfrm>
          <a:prstGeom prst="rect">
            <a:avLst/>
          </a:prstGeom>
          <a:noFill/>
        </p:spPr>
        <p:txBody>
          <a:bodyPr wrap="square" rtlCol="0">
            <a:spAutoFit/>
          </a:bodyPr>
          <a:lstStyle/>
          <a:p>
            <a:r>
              <a:rPr lang="en-US" sz="1200" dirty="0"/>
              <a:t>&lt;?xml version="1.0" encoding="utf-8" standalone="yes"?&gt;</a:t>
            </a:r>
          </a:p>
          <a:p>
            <a:r>
              <a:rPr lang="en-US" sz="1200" dirty="0"/>
              <a:t>&lt;</a:t>
            </a:r>
            <a:r>
              <a:rPr lang="en-US" sz="1200" dirty="0" err="1"/>
              <a:t>gpx</a:t>
            </a:r>
            <a:r>
              <a:rPr lang="en-US" sz="1200" dirty="0"/>
              <a:t> version="1.0" creator="</a:t>
            </a:r>
            <a:r>
              <a:rPr lang="en-US" sz="1200" dirty="0" err="1"/>
              <a:t>CanWay</a:t>
            </a:r>
            <a:r>
              <a:rPr lang="en-US" sz="1200" dirty="0"/>
              <a:t> - http://www.canwaygps.com"</a:t>
            </a:r>
          </a:p>
          <a:p>
            <a:r>
              <a:rPr lang="en-US" sz="1200" dirty="0"/>
              <a:t>  </a:t>
            </a:r>
            <a:r>
              <a:rPr lang="en-US" sz="1200" dirty="0" err="1"/>
              <a:t>xmlns:xsi</a:t>
            </a:r>
            <a:r>
              <a:rPr lang="en-US" sz="1200" dirty="0"/>
              <a:t>="http://www.w3.org/2001/XMLSchema-instance" </a:t>
            </a:r>
          </a:p>
          <a:p>
            <a:r>
              <a:rPr lang="en-US" sz="1200" dirty="0"/>
              <a:t>  </a:t>
            </a:r>
            <a:r>
              <a:rPr lang="en-US" sz="1200" dirty="0" err="1"/>
              <a:t>xmlns</a:t>
            </a:r>
            <a:r>
              <a:rPr lang="en-US" sz="1200" dirty="0"/>
              <a:t>="http://www.topografix.com/GPX/1/0" </a:t>
            </a:r>
          </a:p>
          <a:p>
            <a:r>
              <a:rPr lang="en-US" sz="1200" dirty="0"/>
              <a:t>  </a:t>
            </a:r>
            <a:r>
              <a:rPr lang="en-US" sz="1200" dirty="0" err="1"/>
              <a:t>xsi:schemaLocation</a:t>
            </a:r>
            <a:r>
              <a:rPr lang="en-US" sz="1200" dirty="0"/>
              <a:t>="http://www.topografix.com/GPX/1/0</a:t>
            </a:r>
          </a:p>
          <a:p>
            <a:r>
              <a:rPr lang="en-US" sz="1200" dirty="0"/>
              <a:t>  http://www.topografix.com/GPX/1/0/gpx.xsd"&gt;</a:t>
            </a:r>
          </a:p>
          <a:p>
            <a:r>
              <a:rPr lang="en-US" sz="1200" dirty="0"/>
              <a:t>  &lt;time&gt;2021-02-27T12:01:13Z&lt;/time&gt;</a:t>
            </a:r>
          </a:p>
          <a:p>
            <a:r>
              <a:rPr lang="en-US" sz="1200" dirty="0"/>
              <a:t>  &lt;bounds </a:t>
            </a:r>
            <a:r>
              <a:rPr lang="en-US" sz="1200" dirty="0" err="1"/>
              <a:t>minlat</a:t>
            </a:r>
            <a:r>
              <a:rPr lang="en-US" sz="1200" dirty="0"/>
              <a:t>="46.020289" </a:t>
            </a:r>
            <a:r>
              <a:rPr lang="en-US" sz="1200" dirty="0" err="1"/>
              <a:t>minlon</a:t>
            </a:r>
            <a:r>
              <a:rPr lang="en-US" sz="1200" dirty="0"/>
              <a:t>="14.636936" </a:t>
            </a:r>
          </a:p>
          <a:p>
            <a:r>
              <a:rPr lang="en-US" sz="1200" dirty="0"/>
              <a:t>  </a:t>
            </a:r>
            <a:r>
              <a:rPr lang="en-US" sz="1200" dirty="0" err="1"/>
              <a:t>maxlat</a:t>
            </a:r>
            <a:r>
              <a:rPr lang="en-US" sz="1200" dirty="0"/>
              <a:t>="46.040156" </a:t>
            </a:r>
            <a:r>
              <a:rPr lang="en-US" sz="1200" dirty="0" err="1"/>
              <a:t>maxlon</a:t>
            </a:r>
            <a:r>
              <a:rPr lang="en-US" sz="1200" dirty="0"/>
              <a:t>="14.686744" /&gt;</a:t>
            </a:r>
          </a:p>
          <a:p>
            <a:r>
              <a:rPr lang="en-US" sz="1200" dirty="0"/>
              <a:t>  &lt;</a:t>
            </a:r>
            <a:r>
              <a:rPr lang="en-US" sz="1200" dirty="0" err="1"/>
              <a:t>trk</a:t>
            </a:r>
            <a:r>
              <a:rPr lang="en-US" sz="1200" dirty="0"/>
              <a:t>&gt;</a:t>
            </a:r>
          </a:p>
          <a:p>
            <a:r>
              <a:rPr lang="en-US" sz="1200" dirty="0"/>
              <a:t>    &lt;name&gt;2001-04-29 13-17&lt;/name&gt;</a:t>
            </a:r>
          </a:p>
          <a:p>
            <a:r>
              <a:rPr lang="en-US" sz="1200" dirty="0"/>
              <a:t>    &lt;</a:t>
            </a:r>
            <a:r>
              <a:rPr lang="en-US" sz="1200" dirty="0" err="1"/>
              <a:t>trkseg</a:t>
            </a:r>
            <a:r>
              <a:rPr lang="en-US" sz="1200" dirty="0"/>
              <a:t>&gt;</a:t>
            </a:r>
          </a:p>
          <a:p>
            <a:r>
              <a:rPr lang="en-US" sz="1200" dirty="0"/>
              <a:t>      &lt;</a:t>
            </a:r>
            <a:r>
              <a:rPr lang="en-US" sz="1200" dirty="0" err="1"/>
              <a:t>trkpt</a:t>
            </a:r>
            <a:r>
              <a:rPr lang="en-US" sz="1200" dirty="0"/>
              <a:t> </a:t>
            </a:r>
            <a:r>
              <a:rPr lang="en-US" sz="1200" dirty="0" err="1"/>
              <a:t>lat</a:t>
            </a:r>
            <a:r>
              <a:rPr lang="en-US" sz="1200" dirty="0"/>
              <a:t>="46.038765" </a:t>
            </a:r>
            <a:r>
              <a:rPr lang="en-US" sz="1200" dirty="0" err="1"/>
              <a:t>lon</a:t>
            </a:r>
            <a:r>
              <a:rPr lang="en-US" sz="1200" dirty="0"/>
              <a:t>="14.640090"&gt;</a:t>
            </a:r>
          </a:p>
          <a:p>
            <a:r>
              <a:rPr lang="en-US" sz="1200" dirty="0"/>
              <a:t>        &lt;</a:t>
            </a:r>
            <a:r>
              <a:rPr lang="en-US" sz="1200" dirty="0" err="1"/>
              <a:t>ele</a:t>
            </a:r>
            <a:r>
              <a:rPr lang="en-US" sz="1200" dirty="0"/>
              <a:t>&gt;502.5&lt;/</a:t>
            </a:r>
            <a:r>
              <a:rPr lang="en-US" sz="1200" dirty="0" err="1"/>
              <a:t>ele</a:t>
            </a:r>
            <a:r>
              <a:rPr lang="en-US" sz="1200" dirty="0"/>
              <a:t>&gt;</a:t>
            </a:r>
          </a:p>
          <a:p>
            <a:r>
              <a:rPr lang="en-US" sz="1200" dirty="0"/>
              <a:t>        &lt;time&gt;2001-04-29T11:17:33Z&lt;/time&gt;</a:t>
            </a:r>
          </a:p>
          <a:p>
            <a:r>
              <a:rPr lang="en-US" sz="1200" dirty="0"/>
              <a:t>        &lt;speed&gt;0.0&lt;/speed&gt;</a:t>
            </a:r>
          </a:p>
          <a:p>
            <a:r>
              <a:rPr lang="en-US" sz="1200" dirty="0"/>
              <a:t>      &lt;/</a:t>
            </a:r>
            <a:r>
              <a:rPr lang="en-US" sz="1200" dirty="0" err="1"/>
              <a:t>trkpt</a:t>
            </a:r>
            <a:r>
              <a:rPr lang="en-US" sz="1200" dirty="0"/>
              <a:t>&gt;</a:t>
            </a:r>
          </a:p>
          <a:p>
            <a:r>
              <a:rPr lang="en-US" sz="1200" dirty="0"/>
              <a:t>      &lt;</a:t>
            </a:r>
            <a:r>
              <a:rPr lang="en-US" sz="1200" dirty="0" err="1"/>
              <a:t>trkpt</a:t>
            </a:r>
            <a:r>
              <a:rPr lang="en-US" sz="1200" dirty="0"/>
              <a:t> </a:t>
            </a:r>
            <a:r>
              <a:rPr lang="en-US" sz="1200" dirty="0" err="1"/>
              <a:t>lat</a:t>
            </a:r>
            <a:r>
              <a:rPr lang="en-US" sz="1200" dirty="0"/>
              <a:t>="46.038716" </a:t>
            </a:r>
            <a:r>
              <a:rPr lang="en-US" sz="1200" dirty="0" err="1"/>
              <a:t>lon</a:t>
            </a:r>
            <a:r>
              <a:rPr lang="en-US" sz="1200" dirty="0"/>
              <a:t>="14.640190"&gt;</a:t>
            </a:r>
          </a:p>
          <a:p>
            <a:r>
              <a:rPr lang="en-US" sz="1200" dirty="0"/>
              <a:t>        &lt;</a:t>
            </a:r>
            <a:r>
              <a:rPr lang="en-US" sz="1200" dirty="0" err="1"/>
              <a:t>ele</a:t>
            </a:r>
            <a:r>
              <a:rPr lang="en-US" sz="1200" dirty="0"/>
              <a:t>&gt;493.9&lt;/</a:t>
            </a:r>
            <a:r>
              <a:rPr lang="en-US" sz="1200" dirty="0" err="1"/>
              <a:t>ele</a:t>
            </a:r>
            <a:r>
              <a:rPr lang="en-US" sz="1200" dirty="0"/>
              <a:t>&gt;</a:t>
            </a:r>
          </a:p>
          <a:p>
            <a:r>
              <a:rPr lang="en-US" sz="1200" dirty="0"/>
              <a:t>        &lt;time&gt;2001-04-29T11:17:43Z&lt;/time&gt;</a:t>
            </a:r>
          </a:p>
          <a:p>
            <a:r>
              <a:rPr lang="en-US" sz="1200" dirty="0"/>
              <a:t>        &lt;speed&gt;0.0&lt;/speed&gt;</a:t>
            </a:r>
          </a:p>
          <a:p>
            <a:r>
              <a:rPr lang="en-US" sz="1200" dirty="0"/>
              <a:t>      &lt;/</a:t>
            </a:r>
            <a:r>
              <a:rPr lang="en-US" sz="1200" dirty="0" err="1"/>
              <a:t>trkpt</a:t>
            </a:r>
            <a:r>
              <a:rPr lang="en-US" sz="1200" dirty="0"/>
              <a:t>&gt;</a:t>
            </a:r>
          </a:p>
          <a:p>
            <a:r>
              <a:rPr lang="en-US" sz="1200" dirty="0"/>
              <a:t>    &lt;/</a:t>
            </a:r>
            <a:r>
              <a:rPr lang="en-US" sz="1200" dirty="0" err="1"/>
              <a:t>trkseg</a:t>
            </a:r>
            <a:r>
              <a:rPr lang="en-US" sz="1200" dirty="0"/>
              <a:t>&gt;</a:t>
            </a:r>
          </a:p>
          <a:p>
            <a:r>
              <a:rPr lang="en-US" sz="1200" dirty="0"/>
              <a:t>  &lt;/</a:t>
            </a:r>
            <a:r>
              <a:rPr lang="en-US" sz="1200" dirty="0" err="1"/>
              <a:t>trk</a:t>
            </a:r>
            <a:r>
              <a:rPr lang="en-US" sz="1200" dirty="0"/>
              <a:t>&gt;</a:t>
            </a:r>
          </a:p>
          <a:p>
            <a:r>
              <a:rPr lang="en-US" sz="1200" dirty="0"/>
              <a:t>&lt;/</a:t>
            </a:r>
            <a:r>
              <a:rPr lang="en-US" sz="1200" dirty="0" err="1"/>
              <a:t>gpx</a:t>
            </a:r>
            <a:r>
              <a:rPr lang="en-US" sz="1200" dirty="0"/>
              <a:t>&gt;</a:t>
            </a:r>
          </a:p>
        </p:txBody>
      </p:sp>
      <p:sp>
        <p:nvSpPr>
          <p:cNvPr id="5" name="PoljeZBesedilom 4">
            <a:extLst>
              <a:ext uri="{FF2B5EF4-FFF2-40B4-BE49-F238E27FC236}">
                <a16:creationId xmlns:a16="http://schemas.microsoft.com/office/drawing/2014/main" id="{4EB11B33-A789-4F08-8BB3-4524840EE74D}"/>
              </a:ext>
            </a:extLst>
          </p:cNvPr>
          <p:cNvSpPr txBox="1"/>
          <p:nvPr/>
        </p:nvSpPr>
        <p:spPr>
          <a:xfrm>
            <a:off x="7626728" y="1825626"/>
            <a:ext cx="4371474" cy="3785652"/>
          </a:xfrm>
          <a:prstGeom prst="rect">
            <a:avLst/>
          </a:prstGeom>
          <a:noFill/>
        </p:spPr>
        <p:txBody>
          <a:bodyPr wrap="square" rtlCol="0">
            <a:spAutoFit/>
          </a:bodyPr>
          <a:lstStyle/>
          <a:p>
            <a:r>
              <a:rPr lang="en-US" sz="1200" dirty="0"/>
              <a:t>&lt;?xml version="1.0" encoding="utf-8"?&gt;</a:t>
            </a:r>
          </a:p>
          <a:p>
            <a:r>
              <a:rPr lang="en-US" sz="1200" dirty="0"/>
              <a:t>&lt;</a:t>
            </a:r>
            <a:r>
              <a:rPr lang="en-US" sz="1200" dirty="0" err="1"/>
              <a:t>kml</a:t>
            </a:r>
            <a:r>
              <a:rPr lang="en-US" sz="1200" dirty="0"/>
              <a:t> </a:t>
            </a:r>
            <a:r>
              <a:rPr lang="en-US" sz="1200" dirty="0" err="1"/>
              <a:t>xmlns</a:t>
            </a:r>
            <a:r>
              <a:rPr lang="en-US" sz="1200" dirty="0"/>
              <a:t>="http://www.opengis.net/kml/2.2"&gt;</a:t>
            </a:r>
          </a:p>
          <a:p>
            <a:r>
              <a:rPr lang="en-US" sz="1200" dirty="0"/>
              <a:t>  &lt;Document&gt;</a:t>
            </a:r>
          </a:p>
          <a:p>
            <a:r>
              <a:rPr lang="en-US" sz="1200" dirty="0"/>
              <a:t>    &lt;Placemark&gt;</a:t>
            </a:r>
          </a:p>
          <a:p>
            <a:r>
              <a:rPr lang="en-US" sz="1200" dirty="0"/>
              <a:t>      &lt;name&gt;2001-04-29 13-17&lt;/name&gt;</a:t>
            </a:r>
          </a:p>
          <a:p>
            <a:r>
              <a:rPr lang="en-US" sz="1200" dirty="0"/>
              <a:t>      &lt;Style id="LINE"&gt;</a:t>
            </a:r>
          </a:p>
          <a:p>
            <a:r>
              <a:rPr lang="en-US" sz="1200" dirty="0"/>
              <a:t>        &lt;</a:t>
            </a:r>
            <a:r>
              <a:rPr lang="en-US" sz="1200" dirty="0" err="1"/>
              <a:t>LineStyle</a:t>
            </a:r>
            <a:r>
              <a:rPr lang="en-US" sz="1200" dirty="0"/>
              <a:t>&gt;</a:t>
            </a:r>
          </a:p>
          <a:p>
            <a:r>
              <a:rPr lang="en-US" sz="1200" dirty="0"/>
              <a:t>          &lt;color&gt;ff0000ff&lt;/color&gt;</a:t>
            </a:r>
          </a:p>
          <a:p>
            <a:r>
              <a:rPr lang="en-US" sz="1200" dirty="0"/>
              <a:t>          &lt;width&gt;5&lt;/width&gt;</a:t>
            </a:r>
          </a:p>
          <a:p>
            <a:r>
              <a:rPr lang="en-US" sz="1200" dirty="0"/>
              <a:t>        &lt;/</a:t>
            </a:r>
            <a:r>
              <a:rPr lang="en-US" sz="1200" dirty="0" err="1"/>
              <a:t>LineStyle</a:t>
            </a:r>
            <a:r>
              <a:rPr lang="en-US" sz="1200" dirty="0"/>
              <a:t>&gt;</a:t>
            </a:r>
          </a:p>
          <a:p>
            <a:r>
              <a:rPr lang="en-US" sz="1200" dirty="0"/>
              <a:t>      &lt;/Style&gt;</a:t>
            </a:r>
          </a:p>
          <a:p>
            <a:r>
              <a:rPr lang="en-US" sz="1200" dirty="0"/>
              <a:t>      &lt;</a:t>
            </a:r>
            <a:r>
              <a:rPr lang="en-US" sz="1200" dirty="0" err="1"/>
              <a:t>LineString</a:t>
            </a:r>
            <a:r>
              <a:rPr lang="en-US" sz="1200" dirty="0"/>
              <a:t>&gt;</a:t>
            </a:r>
          </a:p>
          <a:p>
            <a:r>
              <a:rPr lang="en-US" sz="1200" dirty="0"/>
              <a:t>        &lt;coordinates&gt;</a:t>
            </a:r>
          </a:p>
          <a:p>
            <a:r>
              <a:rPr lang="en-US" sz="1200" dirty="0"/>
              <a:t>          14.6400899172685,46.0387648859494</a:t>
            </a:r>
          </a:p>
          <a:p>
            <a:r>
              <a:rPr lang="en-US" sz="1200" dirty="0"/>
              <a:t>          14.6401904622472,46.0387160425308</a:t>
            </a:r>
          </a:p>
          <a:p>
            <a:r>
              <a:rPr lang="en-US" sz="1200" dirty="0"/>
              <a:t>        &lt;/coordinates&gt;</a:t>
            </a:r>
          </a:p>
          <a:p>
            <a:r>
              <a:rPr lang="en-US" sz="1200" dirty="0"/>
              <a:t>      &lt;/</a:t>
            </a:r>
            <a:r>
              <a:rPr lang="en-US" sz="1200" dirty="0" err="1"/>
              <a:t>LineString</a:t>
            </a:r>
            <a:r>
              <a:rPr lang="en-US" sz="1200" dirty="0"/>
              <a:t>&gt;</a:t>
            </a:r>
          </a:p>
          <a:p>
            <a:r>
              <a:rPr lang="en-US" sz="1200" dirty="0"/>
              <a:t>    &lt;/Placemark&gt;</a:t>
            </a:r>
          </a:p>
          <a:p>
            <a:r>
              <a:rPr lang="en-US" sz="1200" dirty="0"/>
              <a:t>  &lt;/Document&gt;</a:t>
            </a:r>
          </a:p>
          <a:p>
            <a:r>
              <a:rPr lang="en-US" sz="1200" dirty="0"/>
              <a:t>&lt;/</a:t>
            </a:r>
            <a:r>
              <a:rPr lang="en-US" sz="1200" dirty="0" err="1"/>
              <a:t>kml</a:t>
            </a:r>
            <a:r>
              <a:rPr lang="en-US" sz="1200" dirty="0"/>
              <a:t>&gt;</a:t>
            </a:r>
          </a:p>
        </p:txBody>
      </p:sp>
      <p:pic>
        <p:nvPicPr>
          <p:cNvPr id="9" name="Slika 8">
            <a:extLst>
              <a:ext uri="{FF2B5EF4-FFF2-40B4-BE49-F238E27FC236}">
                <a16:creationId xmlns:a16="http://schemas.microsoft.com/office/drawing/2014/main" id="{87520146-DE38-4F44-8A85-25EFE2D98828}"/>
              </a:ext>
            </a:extLst>
          </p:cNvPr>
          <p:cNvPicPr>
            <a:picLocks noChangeAspect="1"/>
          </p:cNvPicPr>
          <p:nvPr/>
        </p:nvPicPr>
        <p:blipFill>
          <a:blip r:embed="rId5"/>
          <a:stretch>
            <a:fillRect/>
          </a:stretch>
        </p:blipFill>
        <p:spPr>
          <a:xfrm>
            <a:off x="7523535" y="1825626"/>
            <a:ext cx="4474667" cy="4334542"/>
          </a:xfrm>
          <a:prstGeom prst="rect">
            <a:avLst/>
          </a:prstGeom>
        </p:spPr>
      </p:pic>
      <p:pic>
        <p:nvPicPr>
          <p:cNvPr id="11" name="Slika 10">
            <a:extLst>
              <a:ext uri="{FF2B5EF4-FFF2-40B4-BE49-F238E27FC236}">
                <a16:creationId xmlns:a16="http://schemas.microsoft.com/office/drawing/2014/main" id="{EA23B084-CD42-4F1E-8C71-2954ADF3BBE7}"/>
              </a:ext>
            </a:extLst>
          </p:cNvPr>
          <p:cNvPicPr>
            <a:picLocks noChangeAspect="1"/>
          </p:cNvPicPr>
          <p:nvPr/>
        </p:nvPicPr>
        <p:blipFill>
          <a:blip r:embed="rId6"/>
          <a:stretch>
            <a:fillRect/>
          </a:stretch>
        </p:blipFill>
        <p:spPr>
          <a:xfrm>
            <a:off x="7607726" y="1825626"/>
            <a:ext cx="4390476" cy="4342857"/>
          </a:xfrm>
          <a:prstGeom prst="rect">
            <a:avLst/>
          </a:prstGeom>
        </p:spPr>
      </p:pic>
      <p:sp>
        <p:nvSpPr>
          <p:cNvPr id="7" name="Zaobljeni pravokotnik 6"/>
          <p:cNvSpPr/>
          <p:nvPr/>
        </p:nvSpPr>
        <p:spPr>
          <a:xfrm>
            <a:off x="7713670" y="3079750"/>
            <a:ext cx="581025" cy="2921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Zaobljeni pravokotnik 9"/>
          <p:cNvSpPr/>
          <p:nvPr/>
        </p:nvSpPr>
        <p:spPr>
          <a:xfrm>
            <a:off x="7713670" y="3079751"/>
            <a:ext cx="2497130" cy="2921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aobljeni pravokotnik 11"/>
          <p:cNvSpPr/>
          <p:nvPr/>
        </p:nvSpPr>
        <p:spPr>
          <a:xfrm>
            <a:off x="8289932" y="3287714"/>
            <a:ext cx="1406518" cy="2921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25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7" grpId="0" animBg="1"/>
      <p:bldP spid="7" grpId="1" animBg="1"/>
      <p:bldP spid="10" grpId="0" animBg="1"/>
      <p:bldP spid="10" grpId="1" animBg="1"/>
      <p:bldP spid="12" grpId="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Razširitve</a:t>
            </a:r>
            <a:r>
              <a:rPr lang="en-US" dirty="0"/>
              <a:t> </a:t>
            </a:r>
            <a:r>
              <a:rPr lang="en-US" dirty="0" err="1"/>
              <a:t>sheme</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5803231" cy="4773293"/>
          </a:xfrm>
        </p:spPr>
        <p:txBody>
          <a:bodyPr>
            <a:noAutofit/>
          </a:bodyPr>
          <a:lstStyle/>
          <a:p>
            <a:r>
              <a:rPr lang="sl-SI" sz="2400" dirty="0"/>
              <a:t>Mnogi formati (sheme</a:t>
            </a:r>
            <a:r>
              <a:rPr lang="sl-SI" sz="2000" dirty="0"/>
              <a:t>) </a:t>
            </a:r>
            <a:r>
              <a:rPr lang="sl-SI" sz="2400" dirty="0"/>
              <a:t>omogočajo tudi razširitve sheme. V primeru GPX zapisa na desni je glavi z uporabo lastnosti (atributa) “</a:t>
            </a:r>
            <a:r>
              <a:rPr lang="sl-SI" sz="2400" dirty="0" err="1"/>
              <a:t>xmlns</a:t>
            </a:r>
            <a:r>
              <a:rPr lang="sl-SI" sz="2400" dirty="0"/>
              <a:t>” navedeno, kje se nahaja definicija razširitve. Znotraj posameznega elementa (npr. &lt;</a:t>
            </a:r>
            <a:r>
              <a:rPr lang="sl-SI" sz="2400" dirty="0" err="1"/>
              <a:t>wpt</a:t>
            </a:r>
            <a:r>
              <a:rPr lang="sl-SI" sz="2400" dirty="0"/>
              <a:t>&gt;) pa je uporabljen podelement  &lt;</a:t>
            </a:r>
            <a:r>
              <a:rPr lang="sl-SI" sz="2400" dirty="0" err="1"/>
              <a:t>extensions</a:t>
            </a:r>
            <a:r>
              <a:rPr lang="sl-SI" sz="2400" dirty="0"/>
              <a:t>&gt; in znotraj tega ena od razširitev, ki so navedene v definiciji razširitve.</a:t>
            </a:r>
          </a:p>
          <a:p>
            <a:r>
              <a:rPr lang="sl-SI" sz="2000" dirty="0"/>
              <a:t>Težava: kreatorji razširitev radi pozabijo, da bi morala biti definicija na trajno dostopnem mestu, zato se lahko zgodi, da definicije </a:t>
            </a:r>
            <a:r>
              <a:rPr lang="sl-SI" sz="2000" dirty="0" err="1"/>
              <a:t>razširtve</a:t>
            </a:r>
            <a:r>
              <a:rPr lang="sl-SI" sz="2000" dirty="0"/>
              <a:t> ni več na voljo.</a:t>
            </a:r>
          </a:p>
        </p:txBody>
      </p:sp>
      <p:sp>
        <p:nvSpPr>
          <p:cNvPr id="4" name="PoljeZBesedilom 3">
            <a:extLst>
              <a:ext uri="{FF2B5EF4-FFF2-40B4-BE49-F238E27FC236}">
                <a16:creationId xmlns:a16="http://schemas.microsoft.com/office/drawing/2014/main" id="{80010A00-B027-44A1-9C68-44C79AA1BB96}"/>
              </a:ext>
            </a:extLst>
          </p:cNvPr>
          <p:cNvSpPr txBox="1"/>
          <p:nvPr/>
        </p:nvSpPr>
        <p:spPr>
          <a:xfrm>
            <a:off x="6697579" y="1825626"/>
            <a:ext cx="5300623" cy="5078313"/>
          </a:xfrm>
          <a:prstGeom prst="rect">
            <a:avLst/>
          </a:prstGeom>
          <a:noFill/>
        </p:spPr>
        <p:txBody>
          <a:bodyPr wrap="square" rtlCol="0">
            <a:spAutoFit/>
          </a:bodyPr>
          <a:lstStyle/>
          <a:p>
            <a:r>
              <a:rPr lang="en-US" sz="1200" dirty="0"/>
              <a:t>&lt;?xml version="1.0" encoding="UTF-8" standalone="no" ?&gt;</a:t>
            </a:r>
          </a:p>
          <a:p>
            <a:r>
              <a:rPr lang="en-US" sz="1200" dirty="0"/>
              <a:t>&lt;</a:t>
            </a:r>
            <a:r>
              <a:rPr lang="en-US" sz="1200" dirty="0" err="1"/>
              <a:t>gpx</a:t>
            </a:r>
            <a:r>
              <a:rPr lang="en-US" sz="1200" dirty="0"/>
              <a:t> </a:t>
            </a:r>
            <a:r>
              <a:rPr lang="en-US" sz="1200" dirty="0" err="1"/>
              <a:t>xmlns</a:t>
            </a:r>
            <a:r>
              <a:rPr lang="en-US" sz="1200" dirty="0"/>
              <a:t>="http://www.topografix.com/GPX/1/1"   </a:t>
            </a:r>
          </a:p>
          <a:p>
            <a:r>
              <a:rPr lang="en-US" sz="1200" dirty="0"/>
              <a:t>  creator="</a:t>
            </a:r>
            <a:r>
              <a:rPr lang="en-US" sz="1200" dirty="0" err="1"/>
              <a:t>OruxMaps</a:t>
            </a:r>
            <a:r>
              <a:rPr lang="en-US" sz="1200" dirty="0"/>
              <a:t> v.10.1.3 GP" version="1.1“</a:t>
            </a:r>
          </a:p>
          <a:p>
            <a:r>
              <a:rPr lang="en-US" sz="1200" dirty="0"/>
              <a:t>  </a:t>
            </a:r>
            <a:r>
              <a:rPr lang="en-US" sz="1200" dirty="0" err="1"/>
              <a:t>xmlns:gpxtpx</a:t>
            </a:r>
            <a:r>
              <a:rPr lang="en-US" sz="1200" dirty="0"/>
              <a:t>="http://www.garmin.com/xmlschemas/TrackPointExtension/v1"  </a:t>
            </a:r>
          </a:p>
          <a:p>
            <a:r>
              <a:rPr lang="en-US" sz="1200" dirty="0"/>
              <a:t>  </a:t>
            </a:r>
            <a:r>
              <a:rPr lang="en-US" sz="1200" dirty="0" err="1"/>
              <a:t>xmlns:xsi</a:t>
            </a:r>
            <a:r>
              <a:rPr lang="en-US" sz="1200" dirty="0"/>
              <a:t>="http://www.w3.org/2001/XMLSchema-instance"   </a:t>
            </a:r>
          </a:p>
          <a:p>
            <a:r>
              <a:rPr lang="en-US" sz="1200" dirty="0"/>
              <a:t>  </a:t>
            </a:r>
            <a:r>
              <a:rPr lang="en-US" sz="1200" dirty="0" err="1"/>
              <a:t>xmlns:om</a:t>
            </a:r>
            <a:r>
              <a:rPr lang="en-US" sz="1200" dirty="0"/>
              <a:t>="http://www.oruxmaps.com/oruxmapsextensions/1/0"   </a:t>
            </a:r>
          </a:p>
          <a:p>
            <a:r>
              <a:rPr lang="en-US" sz="1200" dirty="0"/>
              <a:t>  </a:t>
            </a:r>
            <a:r>
              <a:rPr lang="en-US" sz="1200" dirty="0" err="1"/>
              <a:t>xsi:schemaLocation</a:t>
            </a:r>
            <a:r>
              <a:rPr lang="en-US" sz="1200" dirty="0"/>
              <a:t>="http://www.topografix.com/GPX/1/1 </a:t>
            </a:r>
          </a:p>
          <a:p>
            <a:r>
              <a:rPr lang="en-US" sz="1200" dirty="0"/>
              <a:t>    http://www.topografix.com/GPX/1/1/gpx.xsd"&gt;  </a:t>
            </a:r>
          </a:p>
          <a:p>
            <a:r>
              <a:rPr lang="en-US" sz="1200" dirty="0"/>
              <a:t>  &lt;metadata&gt;    </a:t>
            </a:r>
          </a:p>
          <a:p>
            <a:r>
              <a:rPr lang="en-US" sz="1200" dirty="0"/>
              <a:t>    &lt;name&gt;&lt;![CDATA[2023-06-03 14:37:31]]&gt;&lt;/name&gt;    </a:t>
            </a:r>
          </a:p>
          <a:p>
            <a:r>
              <a:rPr lang="en-US" sz="1200" dirty="0"/>
              <a:t>    &lt;link </a:t>
            </a:r>
            <a:r>
              <a:rPr lang="en-US" sz="1200" dirty="0" err="1"/>
              <a:t>href</a:t>
            </a:r>
            <a:r>
              <a:rPr lang="en-US" sz="1200" dirty="0"/>
              <a:t>="https://www.oruxmaps.com"&gt;      </a:t>
            </a:r>
          </a:p>
          <a:p>
            <a:r>
              <a:rPr lang="en-US" sz="1200" dirty="0"/>
              <a:t>      &lt;text&gt;</a:t>
            </a:r>
            <a:r>
              <a:rPr lang="en-US" sz="1200" dirty="0" err="1"/>
              <a:t>OruxMaps</a:t>
            </a:r>
            <a:r>
              <a:rPr lang="en-US" sz="1200" dirty="0"/>
              <a:t> GP&lt;/text&gt;</a:t>
            </a:r>
          </a:p>
          <a:p>
            <a:r>
              <a:rPr lang="en-US" sz="1200" dirty="0"/>
              <a:t>    &lt;/link&gt;</a:t>
            </a:r>
          </a:p>
          <a:p>
            <a:r>
              <a:rPr lang="en-US" sz="1200" dirty="0"/>
              <a:t>    &lt;time&gt;2023-06-03T12:37:31.688Z&lt;/time&gt;</a:t>
            </a:r>
          </a:p>
          <a:p>
            <a:r>
              <a:rPr lang="en-US" sz="1200" dirty="0"/>
              <a:t>  &lt;/metadata&gt;  </a:t>
            </a:r>
          </a:p>
          <a:p>
            <a:r>
              <a:rPr lang="en-US" sz="1200" dirty="0"/>
              <a:t>  &lt;</a:t>
            </a:r>
            <a:r>
              <a:rPr lang="en-US" sz="1200" dirty="0" err="1"/>
              <a:t>wpt</a:t>
            </a:r>
            <a:r>
              <a:rPr lang="en-US" sz="1200" dirty="0"/>
              <a:t> </a:t>
            </a:r>
            <a:r>
              <a:rPr lang="en-US" sz="1200" dirty="0" err="1"/>
              <a:t>lat</a:t>
            </a:r>
            <a:r>
              <a:rPr lang="en-US" sz="1200" dirty="0"/>
              <a:t>="46.0473090" </a:t>
            </a:r>
            <a:r>
              <a:rPr lang="en-US" sz="1200" dirty="0" err="1"/>
              <a:t>lon</a:t>
            </a:r>
            <a:r>
              <a:rPr lang="en-US" sz="1200" dirty="0"/>
              <a:t>="14.5026865"&gt;</a:t>
            </a:r>
          </a:p>
          <a:p>
            <a:r>
              <a:rPr lang="en-US" sz="1200" dirty="0"/>
              <a:t>    &lt;</a:t>
            </a:r>
            <a:r>
              <a:rPr lang="en-US" sz="1200" dirty="0" err="1"/>
              <a:t>ele</a:t>
            </a:r>
            <a:r>
              <a:rPr lang="en-US" sz="1200" dirty="0"/>
              <a:t>&gt;297.62&lt;/</a:t>
            </a:r>
            <a:r>
              <a:rPr lang="en-US" sz="1200" dirty="0" err="1"/>
              <a:t>ele</a:t>
            </a:r>
            <a:r>
              <a:rPr lang="en-US" sz="1200" dirty="0"/>
              <a:t>&gt;</a:t>
            </a:r>
          </a:p>
          <a:p>
            <a:r>
              <a:rPr lang="en-US" sz="1200" dirty="0"/>
              <a:t>    &lt;time&gt;2023-06-03T12:37:32.846Z&lt;/time&gt;    </a:t>
            </a:r>
          </a:p>
          <a:p>
            <a:r>
              <a:rPr lang="en-US" sz="1200" dirty="0"/>
              <a:t>    &lt;</a:t>
            </a:r>
            <a:r>
              <a:rPr lang="en-US" sz="1200" dirty="0" err="1"/>
              <a:t>sym</a:t>
            </a:r>
            <a:r>
              <a:rPr lang="en-US" sz="1200" dirty="0"/>
              <a:t>&gt;Waypoint&lt;/</a:t>
            </a:r>
            <a:r>
              <a:rPr lang="en-US" sz="1200" dirty="0" err="1"/>
              <a:t>sym</a:t>
            </a:r>
            <a:r>
              <a:rPr lang="en-US" sz="1200" dirty="0"/>
              <a:t>&gt;</a:t>
            </a:r>
          </a:p>
          <a:p>
            <a:r>
              <a:rPr lang="en-US" sz="1200" dirty="0"/>
              <a:t>    &lt;extensions&gt;      </a:t>
            </a:r>
          </a:p>
          <a:p>
            <a:r>
              <a:rPr lang="en-US" sz="1200" dirty="0"/>
              <a:t>       &lt;</a:t>
            </a:r>
            <a:r>
              <a:rPr lang="en-US" sz="1200" dirty="0" err="1"/>
              <a:t>om:oruxmapsextensions</a:t>
            </a:r>
            <a:r>
              <a:rPr lang="en-US" sz="1200" dirty="0"/>
              <a:t>&gt;</a:t>
            </a:r>
          </a:p>
          <a:p>
            <a:r>
              <a:rPr lang="en-US" sz="1200" dirty="0"/>
              <a:t>         &lt;</a:t>
            </a:r>
            <a:r>
              <a:rPr lang="en-US" sz="1200" dirty="0" err="1"/>
              <a:t>om:ext</a:t>
            </a:r>
            <a:r>
              <a:rPr lang="en-US" sz="1200" dirty="0"/>
              <a:t> type="ICON" subtype="0"&gt;38&lt;/</a:t>
            </a:r>
            <a:r>
              <a:rPr lang="en-US" sz="1200" dirty="0" err="1"/>
              <a:t>om:ext</a:t>
            </a:r>
            <a:r>
              <a:rPr lang="en-US" sz="1200" dirty="0"/>
              <a:t>&gt;      </a:t>
            </a:r>
          </a:p>
          <a:p>
            <a:r>
              <a:rPr lang="en-US" sz="1200" dirty="0"/>
              <a:t>       &lt;/</a:t>
            </a:r>
            <a:r>
              <a:rPr lang="en-US" sz="1200" dirty="0" err="1"/>
              <a:t>om:oruxmapsextensions</a:t>
            </a:r>
            <a:r>
              <a:rPr lang="en-US" sz="1200" dirty="0"/>
              <a:t>&gt;</a:t>
            </a:r>
          </a:p>
          <a:p>
            <a:r>
              <a:rPr lang="en-US" sz="1200" dirty="0"/>
              <a:t>    &lt;/extensions&gt;</a:t>
            </a:r>
          </a:p>
          <a:p>
            <a:r>
              <a:rPr lang="en-US" sz="1200" dirty="0"/>
              <a:t>  &lt;/</a:t>
            </a:r>
            <a:r>
              <a:rPr lang="en-US" sz="1200" dirty="0" err="1"/>
              <a:t>wpt</a:t>
            </a:r>
            <a:r>
              <a:rPr lang="en-US" sz="1200" dirty="0"/>
              <a:t>&gt;</a:t>
            </a:r>
          </a:p>
          <a:p>
            <a:r>
              <a:rPr lang="en-US" sz="1200" dirty="0"/>
              <a:t>&lt;/</a:t>
            </a:r>
            <a:r>
              <a:rPr lang="en-US" sz="1200" dirty="0" err="1"/>
              <a:t>gpx</a:t>
            </a:r>
            <a:r>
              <a:rPr lang="en-US" sz="1200" dirty="0"/>
              <a:t>&gt;</a:t>
            </a:r>
          </a:p>
        </p:txBody>
      </p:sp>
      <p:pic>
        <p:nvPicPr>
          <p:cNvPr id="7" name="Slika 6">
            <a:extLst>
              <a:ext uri="{FF2B5EF4-FFF2-40B4-BE49-F238E27FC236}">
                <a16:creationId xmlns:a16="http://schemas.microsoft.com/office/drawing/2014/main" id="{E389C77E-28A4-48D0-9CA0-F811CE9A39DB}"/>
              </a:ext>
            </a:extLst>
          </p:cNvPr>
          <p:cNvPicPr>
            <a:picLocks noChangeAspect="1"/>
          </p:cNvPicPr>
          <p:nvPr/>
        </p:nvPicPr>
        <p:blipFill>
          <a:blip r:embed="rId2"/>
          <a:stretch>
            <a:fillRect/>
          </a:stretch>
        </p:blipFill>
        <p:spPr>
          <a:xfrm>
            <a:off x="6848734" y="1690688"/>
            <a:ext cx="5149468" cy="4908231"/>
          </a:xfrm>
          <a:prstGeom prst="rect">
            <a:avLst/>
          </a:prstGeom>
        </p:spPr>
      </p:pic>
      <p:sp>
        <p:nvSpPr>
          <p:cNvPr id="6" name="Zaobljeni pravokotnik 5"/>
          <p:cNvSpPr/>
          <p:nvPr/>
        </p:nvSpPr>
        <p:spPr>
          <a:xfrm>
            <a:off x="6770694" y="2400300"/>
            <a:ext cx="5059355" cy="6286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aobljeni pravokotnik 7"/>
          <p:cNvSpPr/>
          <p:nvPr/>
        </p:nvSpPr>
        <p:spPr>
          <a:xfrm>
            <a:off x="6770694" y="5333047"/>
            <a:ext cx="3468682" cy="9629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49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STQ format and a brief explanation of each line in the format.">
            <a:extLst>
              <a:ext uri="{FF2B5EF4-FFF2-40B4-BE49-F238E27FC236}">
                <a16:creationId xmlns:a16="http://schemas.microsoft.com/office/drawing/2014/main" id="{395DCAD4-D401-4C37-966D-4E3B9E573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521" y="4856628"/>
            <a:ext cx="8119829" cy="2001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FASTA in FASTQ</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Sta besedilna formata, ki sta namenjena shranjevanju DNA/RNA sekvenc: </a:t>
            </a:r>
            <a:r>
              <a:rPr lang="sl-SI" sz="2400" dirty="0">
                <a:hlinkClick r:id="rId3"/>
              </a:rPr>
              <a:t>https://compgenomr.github.io/book/fasta-and-fastq-formats.html</a:t>
            </a:r>
            <a:endParaRPr lang="en-US" sz="2400" dirty="0"/>
          </a:p>
          <a:p>
            <a:r>
              <a:rPr lang="sl-SI" dirty="0"/>
              <a:t>FASTA je starejši in vsebuje samo sekvence (začne se z &gt;) – npr.</a:t>
            </a:r>
          </a:p>
          <a:p>
            <a:pPr marL="361950" indent="0">
              <a:buNone/>
            </a:pPr>
            <a:r>
              <a:rPr lang="sl-SI" sz="1800" dirty="0">
                <a:latin typeface="Aptos Narrow"/>
              </a:rPr>
              <a:t>&gt;Mus_musculus_tRNA-Ala-AGC-1-1 (chr13.trna34-AlaAGC)</a:t>
            </a:r>
          </a:p>
          <a:p>
            <a:pPr marL="361950" indent="0">
              <a:buNone/>
            </a:pPr>
            <a:r>
              <a:rPr lang="sl-SI" sz="1800" dirty="0">
                <a:latin typeface="Aptos Narrow"/>
              </a:rPr>
              <a:t>GGGGGTGTAGCTCAGTGGTAGAGCGCGTGCTTAGCATGCACGAGGcCCTGGGTTCGATCCCCAGCACCTCCA</a:t>
            </a:r>
          </a:p>
          <a:p>
            <a:pPr marL="285750" indent="-285750"/>
            <a:r>
              <a:rPr lang="sl-SI" dirty="0">
                <a:latin typeface="+mn-lt"/>
              </a:rPr>
              <a:t>FASTQ je novejši format, ki vsebuje tudi podatke o kvaliteti analize (</a:t>
            </a:r>
            <a:r>
              <a:rPr lang="sl-SI" dirty="0" err="1">
                <a:latin typeface="+mn-lt"/>
              </a:rPr>
              <a:t>Phred</a:t>
            </a:r>
            <a:r>
              <a:rPr lang="sl-SI" dirty="0">
                <a:latin typeface="+mn-lt"/>
              </a:rPr>
              <a:t> </a:t>
            </a:r>
            <a:r>
              <a:rPr lang="sl-SI" dirty="0" err="1">
                <a:latin typeface="+mn-lt"/>
              </a:rPr>
              <a:t>quality</a:t>
            </a:r>
            <a:r>
              <a:rPr lang="sl-SI" dirty="0">
                <a:latin typeface="+mn-lt"/>
              </a:rPr>
              <a:t> </a:t>
            </a:r>
            <a:r>
              <a:rPr lang="sl-SI" dirty="0" err="1">
                <a:latin typeface="+mn-lt"/>
              </a:rPr>
              <a:t>score</a:t>
            </a:r>
            <a:r>
              <a:rPr lang="sl-SI" dirty="0">
                <a:latin typeface="+mn-lt"/>
              </a:rPr>
              <a:t>) – začne se z @. </a:t>
            </a:r>
          </a:p>
        </p:txBody>
      </p:sp>
    </p:spTree>
    <p:extLst>
      <p:ext uri="{BB962C8B-B14F-4D97-AF65-F5344CB8AC3E}">
        <p14:creationId xmlns:p14="http://schemas.microsoft.com/office/powerpoint/2010/main" val="879283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err="1"/>
              <a:t>Metapodatkovni</a:t>
            </a:r>
            <a:r>
              <a:rPr lang="sl-SI" dirty="0"/>
              <a:t> standardi in sheme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Metapodatki so podatki, ki opisujejo (raziskovalne) podatke. Njihov glavni namen je iskanje po </a:t>
            </a:r>
            <a:r>
              <a:rPr lang="sl-SI" dirty="0" err="1">
                <a:latin typeface="Calibri" panose="020F0502020204030204" pitchFamily="34" charset="0"/>
                <a:ea typeface="Calibri" panose="020F0502020204030204" pitchFamily="34" charset="0"/>
                <a:cs typeface="Times New Roman" panose="02020603050405020304" pitchFamily="18" charset="0"/>
              </a:rPr>
              <a:t>repozitoriju</a:t>
            </a:r>
            <a:r>
              <a:rPr lang="sl-SI" dirty="0">
                <a:latin typeface="Calibri" panose="020F0502020204030204" pitchFamily="34" charset="0"/>
                <a:ea typeface="Calibri" panose="020F0502020204030204" pitchFamily="34" charset="0"/>
                <a:cs typeface="Times New Roman" panose="02020603050405020304" pitchFamily="18" charset="0"/>
              </a:rPr>
              <a:t> (ali drugi zbirki podatkov).</a:t>
            </a:r>
          </a:p>
          <a:p>
            <a:pPr marL="0" indent="0">
              <a:buNone/>
            </a:pPr>
            <a:r>
              <a:rPr lang="sl-SI" dirty="0" err="1">
                <a:latin typeface="Calibri" panose="020F0502020204030204" pitchFamily="34" charset="0"/>
                <a:ea typeface="Calibri" panose="020F0502020204030204" pitchFamily="34" charset="0"/>
                <a:cs typeface="Times New Roman" panose="02020603050405020304" pitchFamily="18" charset="0"/>
              </a:rPr>
              <a:t>Metapodatkovni</a:t>
            </a:r>
            <a:r>
              <a:rPr lang="sl-SI" dirty="0">
                <a:latin typeface="Calibri" panose="020F0502020204030204" pitchFamily="34" charset="0"/>
                <a:ea typeface="Calibri" panose="020F0502020204030204" pitchFamily="34" charset="0"/>
                <a:cs typeface="Times New Roman" panose="02020603050405020304" pitchFamily="18" charset="0"/>
              </a:rPr>
              <a:t> standardi so večinoma dogovorjena pravila, ki jih vzdržujejo in podpirajo mednarodne organizacije – le nekateri (npr. ISO 19115) so v obliki mednarodnih standardov.</a:t>
            </a:r>
          </a:p>
          <a:p>
            <a:pPr marL="0" indent="0">
              <a:buNone/>
            </a:pPr>
            <a:r>
              <a:rPr lang="sl-SI" dirty="0" err="1">
                <a:latin typeface="Calibri" panose="020F0502020204030204" pitchFamily="34" charset="0"/>
                <a:ea typeface="Calibri" panose="020F0502020204030204" pitchFamily="34" charset="0"/>
                <a:cs typeface="Times New Roman" panose="02020603050405020304" pitchFamily="18" charset="0"/>
              </a:rPr>
              <a:t>Metapodatkovne</a:t>
            </a:r>
            <a:r>
              <a:rPr lang="sl-SI" dirty="0">
                <a:latin typeface="Calibri" panose="020F0502020204030204" pitchFamily="34" charset="0"/>
                <a:ea typeface="Calibri" panose="020F0502020204030204" pitchFamily="34" charset="0"/>
                <a:cs typeface="Times New Roman" panose="02020603050405020304" pitchFamily="18" charset="0"/>
              </a:rPr>
              <a:t> sheme predstavljajo ključno sestavino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 in opisujejo strukturo metapodatkov. </a:t>
            </a:r>
            <a:r>
              <a:rPr lang="sl-SI" sz="2400" dirty="0">
                <a:latin typeface="Calibri" panose="020F0502020204030204" pitchFamily="34" charset="0"/>
                <a:ea typeface="Calibri" panose="020F0502020204030204" pitchFamily="34" charset="0"/>
                <a:cs typeface="Times New Roman" panose="02020603050405020304" pitchFamily="18" charset="0"/>
              </a:rPr>
              <a:t>V praksi marsikdo ta dva izraza uporablja kot sinonima. </a:t>
            </a:r>
            <a:r>
              <a:rPr lang="sl-SI" sz="2400" dirty="0" err="1">
                <a:latin typeface="Calibri" panose="020F0502020204030204" pitchFamily="34" charset="0"/>
                <a:ea typeface="Calibri" panose="020F0502020204030204" pitchFamily="34" charset="0"/>
                <a:cs typeface="Times New Roman" panose="02020603050405020304" pitchFamily="18" charset="0"/>
              </a:rPr>
              <a:t>Metapodatkovne</a:t>
            </a:r>
            <a:r>
              <a:rPr lang="sl-SI" sz="2400" dirty="0">
                <a:latin typeface="Calibri" panose="020F0502020204030204" pitchFamily="34" charset="0"/>
                <a:ea typeface="Calibri" panose="020F0502020204030204" pitchFamily="34" charset="0"/>
                <a:cs typeface="Times New Roman" panose="02020603050405020304" pitchFamily="18" charset="0"/>
              </a:rPr>
              <a:t> sheme so lahko definirane v običajnim besedilom, lahko pa so zapisane tudi v XSD formatu (XML </a:t>
            </a:r>
            <a:r>
              <a:rPr lang="sl-SI" sz="2400" dirty="0" err="1">
                <a:latin typeface="Calibri" panose="020F0502020204030204" pitchFamily="34" charset="0"/>
                <a:ea typeface="Calibri" panose="020F0502020204030204" pitchFamily="34" charset="0"/>
                <a:cs typeface="Times New Roman" panose="02020603050405020304" pitchFamily="18" charset="0"/>
              </a:rPr>
              <a:t>schema</a:t>
            </a:r>
            <a:r>
              <a:rPr lang="sl-SI" sz="2400" dirty="0">
                <a:latin typeface="Calibri" panose="020F0502020204030204" pitchFamily="34" charset="0"/>
                <a:ea typeface="Calibri" panose="020F0502020204030204" pitchFamily="34" charset="0"/>
                <a:cs typeface="Times New Roman" panose="02020603050405020304" pitchFamily="18" charset="0"/>
              </a:rPr>
              <a:t> </a:t>
            </a:r>
            <a:r>
              <a:rPr lang="sl-SI" sz="2400" dirty="0" err="1">
                <a:latin typeface="Calibri" panose="020F0502020204030204" pitchFamily="34" charset="0"/>
                <a:ea typeface="Calibri" panose="020F0502020204030204" pitchFamily="34" charset="0"/>
                <a:cs typeface="Times New Roman" panose="02020603050405020304" pitchFamily="18" charset="0"/>
              </a:rPr>
              <a:t>definition</a:t>
            </a:r>
            <a:r>
              <a:rPr lang="sl-SI" sz="2400" dirty="0">
                <a:latin typeface="Calibri" panose="020F0502020204030204" pitchFamily="34" charset="0"/>
                <a:ea typeface="Calibri" panose="020F0502020204030204" pitchFamily="34" charset="0"/>
                <a:cs typeface="Times New Roman" panose="02020603050405020304" pitchFamily="18" charset="0"/>
              </a:rPr>
              <a:t>) -</a:t>
            </a:r>
            <a:r>
              <a:rPr lang="sl-SI" sz="2000" dirty="0">
                <a:latin typeface="Calibri" panose="020F0502020204030204" pitchFamily="34" charset="0"/>
                <a:ea typeface="Calibri" panose="020F0502020204030204" pitchFamily="34" charset="0"/>
                <a:cs typeface="Times New Roman" panose="02020603050405020304" pitchFamily="18" charset="0"/>
                <a:hlinkClick r:id="rId2"/>
              </a:rPr>
              <a:t>https://en.wikipedia.org/wiki/XML_Schema_(W3C)</a:t>
            </a:r>
            <a:r>
              <a:rPr lang="sl-SI" sz="20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sl-SI" dirty="0">
                <a:latin typeface="Calibri" panose="020F0502020204030204" pitchFamily="34" charset="0"/>
                <a:ea typeface="Calibri" panose="020F0502020204030204" pitchFamily="34" charset="0"/>
                <a:cs typeface="Times New Roman" panose="02020603050405020304" pitchFamily="18" charset="0"/>
              </a:rPr>
              <a:t>Z </a:t>
            </a:r>
            <a:r>
              <a:rPr lang="sl-SI" dirty="0" err="1">
                <a:latin typeface="Calibri" panose="020F0502020204030204" pitchFamily="34" charset="0"/>
                <a:ea typeface="Calibri" panose="020F0502020204030204" pitchFamily="34" charset="0"/>
                <a:cs typeface="Times New Roman" panose="02020603050405020304" pitchFamily="18" charset="0"/>
              </a:rPr>
              <a:t>metapodatkovnimi</a:t>
            </a:r>
            <a:r>
              <a:rPr lang="sl-SI" dirty="0">
                <a:latin typeface="Calibri" panose="020F0502020204030204" pitchFamily="34" charset="0"/>
                <a:ea typeface="Calibri" panose="020F0502020204030204" pitchFamily="34" charset="0"/>
                <a:cs typeface="Times New Roman" panose="02020603050405020304" pitchFamily="18" charset="0"/>
              </a:rPr>
              <a:t> standardi so pogosto povezane tudi ontologije/taksonomije/slovarji, ki definirajo nabor ustreznih izrazov.</a:t>
            </a:r>
          </a:p>
          <a:p>
            <a:endParaRPr lang="sl-SI"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27749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err="1"/>
              <a:t>Metapodatkovni</a:t>
            </a:r>
            <a:r>
              <a:rPr lang="sl-SI" dirty="0"/>
              <a:t> standardi in povezane sheme</a:t>
            </a:r>
          </a:p>
        </p:txBody>
      </p:sp>
      <p:pic>
        <p:nvPicPr>
          <p:cNvPr id="4" name="Označba mesta vsebine 3"/>
          <p:cNvPicPr>
            <a:picLocks noGrp="1" noChangeAspect="1"/>
          </p:cNvPicPr>
          <p:nvPr>
            <p:ph idx="1"/>
          </p:nvPr>
        </p:nvPicPr>
        <p:blipFill>
          <a:blip r:embed="rId2"/>
          <a:stretch>
            <a:fillRect/>
          </a:stretch>
        </p:blipFill>
        <p:spPr>
          <a:xfrm>
            <a:off x="838202" y="1849480"/>
            <a:ext cx="5136835" cy="4495662"/>
          </a:xfrm>
          <a:prstGeom prst="rect">
            <a:avLst/>
          </a:prstGeom>
        </p:spPr>
      </p:pic>
      <p:sp>
        <p:nvSpPr>
          <p:cNvPr id="5" name="PoljeZBesedilom 4">
            <a:extLst>
              <a:ext uri="{FF2B5EF4-FFF2-40B4-BE49-F238E27FC236}">
                <a16:creationId xmlns:a16="http://schemas.microsoft.com/office/drawing/2014/main" id="{3B722C91-D1F7-480E-8D3C-3DB50BFA1B53}"/>
              </a:ext>
            </a:extLst>
          </p:cNvPr>
          <p:cNvSpPr txBox="1"/>
          <p:nvPr/>
        </p:nvSpPr>
        <p:spPr>
          <a:xfrm>
            <a:off x="838202" y="6334699"/>
            <a:ext cx="11181200" cy="338554"/>
          </a:xfrm>
          <a:prstGeom prst="rect">
            <a:avLst/>
          </a:prstGeom>
          <a:noFill/>
        </p:spPr>
        <p:txBody>
          <a:bodyPr wrap="square" rtlCol="0">
            <a:spAutoFit/>
          </a:bodyPr>
          <a:lstStyle/>
          <a:p>
            <a:r>
              <a:rPr lang="sl-SI" sz="1600" dirty="0"/>
              <a:t>Vir: </a:t>
            </a:r>
            <a:r>
              <a:rPr lang="sl-SI" sz="1600" dirty="0">
                <a:hlinkClick r:id="rId3"/>
              </a:rPr>
              <a:t>https://www.dcc.ac.uk/resources/metadata-standards/cif-crystallographic-information-framework</a:t>
            </a:r>
            <a:r>
              <a:rPr lang="sl-SI" sz="1600" dirty="0"/>
              <a:t> </a:t>
            </a:r>
          </a:p>
        </p:txBody>
      </p:sp>
      <p:pic>
        <p:nvPicPr>
          <p:cNvPr id="6" name="Slika 5"/>
          <p:cNvPicPr>
            <a:picLocks noChangeAspect="1"/>
          </p:cNvPicPr>
          <p:nvPr/>
        </p:nvPicPr>
        <p:blipFill>
          <a:blip r:embed="rId4"/>
          <a:stretch>
            <a:fillRect/>
          </a:stretch>
        </p:blipFill>
        <p:spPr>
          <a:xfrm>
            <a:off x="6229676" y="1849480"/>
            <a:ext cx="4154727" cy="3169116"/>
          </a:xfrm>
          <a:prstGeom prst="rect">
            <a:avLst/>
          </a:prstGeom>
        </p:spPr>
      </p:pic>
      <p:pic>
        <p:nvPicPr>
          <p:cNvPr id="7" name="Slika 6"/>
          <p:cNvPicPr>
            <a:picLocks noChangeAspect="1"/>
          </p:cNvPicPr>
          <p:nvPr/>
        </p:nvPicPr>
        <p:blipFill>
          <a:blip r:embed="rId5"/>
          <a:stretch>
            <a:fillRect/>
          </a:stretch>
        </p:blipFill>
        <p:spPr>
          <a:xfrm>
            <a:off x="6953244" y="2830665"/>
            <a:ext cx="4376195" cy="3109920"/>
          </a:xfrm>
          <a:prstGeom prst="rect">
            <a:avLst/>
          </a:prstGeom>
        </p:spPr>
      </p:pic>
      <p:cxnSp>
        <p:nvCxnSpPr>
          <p:cNvPr id="9" name="Raven puščični povezovalnik 8"/>
          <p:cNvCxnSpPr>
            <a:endCxn id="6" idx="1"/>
          </p:cNvCxnSpPr>
          <p:nvPr/>
        </p:nvCxnSpPr>
        <p:spPr>
          <a:xfrm flipV="1">
            <a:off x="3972232" y="3434038"/>
            <a:ext cx="2257444" cy="86265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ven puščični povezovalnik 9"/>
          <p:cNvCxnSpPr/>
          <p:nvPr/>
        </p:nvCxnSpPr>
        <p:spPr>
          <a:xfrm flipV="1">
            <a:off x="4198374" y="4549752"/>
            <a:ext cx="2674374" cy="3208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6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Objava </a:t>
            </a:r>
            <a:r>
              <a:rPr lang="sl-SI" dirty="0" err="1"/>
              <a:t>metapodatkovnega</a:t>
            </a:r>
            <a:r>
              <a:rPr lang="sl-SI" dirty="0"/>
              <a:t> standarda v reviji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6880121" cy="4773293"/>
          </a:xfrm>
        </p:spPr>
        <p:txBody>
          <a:bodyPr/>
          <a:lstStyle/>
          <a:p>
            <a:r>
              <a:rPr lang="sl-SI" dirty="0" err="1"/>
              <a:t>Metapodatkovni</a:t>
            </a:r>
            <a:r>
              <a:rPr lang="sl-SI" dirty="0"/>
              <a:t> standard lahko predlaga/vzpostavi tudi skupina zainteresiranih raziskovalcev. Primer: standard </a:t>
            </a:r>
            <a:r>
              <a:rPr lang="sl-SI" dirty="0" err="1"/>
              <a:t>BioPAX</a:t>
            </a:r>
            <a:r>
              <a:rPr lang="sl-SI" dirty="0"/>
              <a:t> (</a:t>
            </a:r>
            <a:r>
              <a:rPr lang="sl-SI" dirty="0" err="1"/>
              <a:t>Biological</a:t>
            </a:r>
            <a:r>
              <a:rPr lang="sl-SI" dirty="0"/>
              <a:t> </a:t>
            </a:r>
            <a:r>
              <a:rPr lang="sl-SI" dirty="0" err="1"/>
              <a:t>PAthway</a:t>
            </a:r>
            <a:r>
              <a:rPr lang="sl-SI" dirty="0"/>
              <a:t> </a:t>
            </a:r>
            <a:r>
              <a:rPr lang="sl-SI" dirty="0" err="1"/>
              <a:t>eXchange</a:t>
            </a:r>
            <a:r>
              <a:rPr lang="sl-SI" dirty="0"/>
              <a:t> standard </a:t>
            </a:r>
            <a:r>
              <a:rPr lang="sl-SI" dirty="0" err="1"/>
              <a:t>language</a:t>
            </a:r>
            <a:r>
              <a:rPr lang="sl-SI" dirty="0"/>
              <a:t> </a:t>
            </a:r>
            <a:r>
              <a:rPr lang="sl-SI" dirty="0" err="1"/>
              <a:t>for</a:t>
            </a:r>
            <a:r>
              <a:rPr lang="sl-SI" dirty="0"/>
              <a:t> </a:t>
            </a:r>
            <a:r>
              <a:rPr lang="sl-SI" dirty="0" err="1"/>
              <a:t>integration</a:t>
            </a:r>
            <a:r>
              <a:rPr lang="sl-SI" dirty="0"/>
              <a:t>, </a:t>
            </a:r>
            <a:r>
              <a:rPr lang="sl-SI" dirty="0" err="1"/>
              <a:t>exchange</a:t>
            </a:r>
            <a:r>
              <a:rPr lang="sl-SI" dirty="0"/>
              <a:t> </a:t>
            </a:r>
            <a:r>
              <a:rPr lang="sl-SI" dirty="0" err="1"/>
              <a:t>and</a:t>
            </a:r>
            <a:r>
              <a:rPr lang="sl-SI" dirty="0"/>
              <a:t> </a:t>
            </a:r>
            <a:r>
              <a:rPr lang="sl-SI" dirty="0" err="1"/>
              <a:t>analysis</a:t>
            </a:r>
            <a:r>
              <a:rPr lang="sl-SI" dirty="0"/>
              <a:t> </a:t>
            </a:r>
            <a:r>
              <a:rPr lang="sl-SI" dirty="0" err="1"/>
              <a:t>of</a:t>
            </a:r>
            <a:r>
              <a:rPr lang="sl-SI" dirty="0"/>
              <a:t> </a:t>
            </a:r>
            <a:r>
              <a:rPr lang="sl-SI" dirty="0" err="1"/>
              <a:t>biological</a:t>
            </a:r>
            <a:r>
              <a:rPr lang="sl-SI" dirty="0"/>
              <a:t> </a:t>
            </a:r>
            <a:r>
              <a:rPr lang="sl-SI" dirty="0" err="1"/>
              <a:t>pathway</a:t>
            </a:r>
            <a:r>
              <a:rPr lang="sl-SI" dirty="0"/>
              <a:t> data) je bil vzpostavljen z objavo v reviji </a:t>
            </a:r>
            <a:r>
              <a:rPr lang="sl-SI" sz="2400" dirty="0"/>
              <a:t>(</a:t>
            </a:r>
            <a:r>
              <a:rPr lang="sl-SI" sz="2400" dirty="0">
                <a:hlinkClick r:id="rId2"/>
              </a:rPr>
              <a:t>https://www.nature.com/articles/nbt.1666</a:t>
            </a:r>
            <a:r>
              <a:rPr lang="sl-SI" sz="2400" dirty="0"/>
              <a:t> )</a:t>
            </a:r>
            <a:r>
              <a:rPr lang="sl-SI" dirty="0"/>
              <a:t>.</a:t>
            </a:r>
          </a:p>
          <a:p>
            <a:endParaRPr lang="sl-SI" dirty="0"/>
          </a:p>
        </p:txBody>
      </p:sp>
      <p:pic>
        <p:nvPicPr>
          <p:cNvPr id="4" name="Slika 3"/>
          <p:cNvPicPr>
            <a:picLocks noChangeAspect="1"/>
          </p:cNvPicPr>
          <p:nvPr/>
        </p:nvPicPr>
        <p:blipFill>
          <a:blip r:embed="rId3"/>
          <a:stretch>
            <a:fillRect/>
          </a:stretch>
        </p:blipFill>
        <p:spPr>
          <a:xfrm>
            <a:off x="8072284" y="1825626"/>
            <a:ext cx="3925918" cy="4888153"/>
          </a:xfrm>
          <a:prstGeom prst="rect">
            <a:avLst/>
          </a:prstGeom>
        </p:spPr>
      </p:pic>
    </p:spTree>
    <p:extLst>
      <p:ext uri="{BB962C8B-B14F-4D97-AF65-F5344CB8AC3E}">
        <p14:creationId xmlns:p14="http://schemas.microsoft.com/office/powerpoint/2010/main" val="2774699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Vrste metapodatkov 1</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Za naše potrebe lahko metapodatke razdelimo na: </a:t>
            </a:r>
          </a:p>
          <a:p>
            <a:r>
              <a:rPr lang="sl-SI" b="1" dirty="0"/>
              <a:t>Splošne oziroma bibliografske metapodatke </a:t>
            </a:r>
            <a:r>
              <a:rPr lang="sl-SI" dirty="0">
                <a:latin typeface="Calibri" panose="020F0502020204030204" pitchFamily="34" charset="0"/>
                <a:ea typeface="Calibri" panose="020F0502020204030204" pitchFamily="34" charset="0"/>
                <a:cs typeface="Times New Roman" panose="02020603050405020304" pitchFamily="18" charset="0"/>
              </a:rPr>
              <a:t>– to so podatki o avtorju, njegovi inštituciji, letu objave/izdaje, vrsti dokumenta, jeziku, pa tudi o načinu financiranja, številki projekta, avtorskih pravicah in licencah in podobno.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Nabor teh metapodatkov je zelo podoben za različne objekte od tiskanih del preko monografij in člankov v elektronski obliki do raziskovalnih podatkov.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Večina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 ki so v uporabi v različnih </a:t>
            </a:r>
            <a:r>
              <a:rPr lang="sl-SI" dirty="0" err="1">
                <a:latin typeface="Calibri" panose="020F0502020204030204" pitchFamily="34" charset="0"/>
                <a:ea typeface="Calibri" panose="020F0502020204030204" pitchFamily="34" charset="0"/>
                <a:cs typeface="Times New Roman" panose="02020603050405020304" pitchFamily="18" charset="0"/>
              </a:rPr>
              <a:t>repozitorijih</a:t>
            </a:r>
            <a:r>
              <a:rPr lang="sl-SI" dirty="0">
                <a:latin typeface="Calibri" panose="020F0502020204030204" pitchFamily="34" charset="0"/>
                <a:ea typeface="Calibri" panose="020F0502020204030204" pitchFamily="34" charset="0"/>
                <a:cs typeface="Times New Roman" panose="02020603050405020304" pitchFamily="18" charset="0"/>
              </a:rPr>
              <a:t>, arhivih in knjižnicah uporablja zelo podoben nabor teh metapodatkov.</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4357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Vrste metapodatkov 2</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b="1" dirty="0"/>
              <a:t>Vsebinske oziroma faktografske metapodatke </a:t>
            </a:r>
            <a:r>
              <a:rPr lang="sl-SI" dirty="0"/>
              <a:t>– to </a:t>
            </a:r>
            <a:r>
              <a:rPr lang="sl-SI" dirty="0">
                <a:latin typeface="Calibri" panose="020F0502020204030204" pitchFamily="34" charset="0"/>
                <a:ea typeface="Calibri" panose="020F0502020204030204" pitchFamily="34" charset="0"/>
                <a:cs typeface="Times New Roman" panose="02020603050405020304" pitchFamily="18" charset="0"/>
              </a:rPr>
              <a:t>so tisti, ki vsebuje podatke o sami meritvi/eksperimentu. V to skupino sodijo podatki o vzorcu/snovi/organizmu (ime, klasifikacije…), o metodi in inštrumentu (naziv, proizvajalec), o parametrih meritve (npr. temperatura…) in podobno.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Ti podatki že spadajo v področje </a:t>
            </a:r>
            <a:r>
              <a:rPr lang="sl-SI" b="1" dirty="0">
                <a:latin typeface="Calibri" panose="020F0502020204030204" pitchFamily="34" charset="0"/>
                <a:ea typeface="Calibri" panose="020F0502020204030204" pitchFamily="34" charset="0"/>
                <a:cs typeface="Times New Roman" panose="02020603050405020304" pitchFamily="18" charset="0"/>
              </a:rPr>
              <a:t>provenience</a:t>
            </a:r>
            <a:r>
              <a:rPr lang="sl-SI" dirty="0">
                <a:latin typeface="Calibri" panose="020F0502020204030204" pitchFamily="34" charset="0"/>
                <a:ea typeface="Calibri" panose="020F0502020204030204" pitchFamily="34" charset="0"/>
                <a:cs typeface="Times New Roman" panose="02020603050405020304" pitchFamily="18" charset="0"/>
              </a:rPr>
              <a:t> in so pomembni za </a:t>
            </a:r>
            <a:r>
              <a:rPr lang="sl-SI" b="1" dirty="0">
                <a:latin typeface="Calibri" panose="020F0502020204030204" pitchFamily="34" charset="0"/>
                <a:ea typeface="Calibri" panose="020F0502020204030204" pitchFamily="34" charset="0"/>
                <a:cs typeface="Times New Roman" panose="02020603050405020304" pitchFamily="18" charset="0"/>
              </a:rPr>
              <a:t>ponovno uporabljivost in </a:t>
            </a:r>
            <a:r>
              <a:rPr lang="sl-SI" b="1" dirty="0" err="1">
                <a:latin typeface="Calibri" panose="020F0502020204030204" pitchFamily="34" charset="0"/>
                <a:ea typeface="Calibri" panose="020F0502020204030204" pitchFamily="34" charset="0"/>
                <a:cs typeface="Times New Roman" panose="02020603050405020304" pitchFamily="18" charset="0"/>
              </a:rPr>
              <a:t>interoperabilnost</a:t>
            </a:r>
            <a:r>
              <a:rPr lang="sl-SI" dirty="0">
                <a:latin typeface="Calibri" panose="020F0502020204030204" pitchFamily="34" charset="0"/>
                <a:ea typeface="Calibri" panose="020F0502020204030204" pitchFamily="34" charset="0"/>
                <a:cs typeface="Times New Roman" panose="02020603050405020304" pitchFamily="18" charset="0"/>
              </a:rPr>
              <a:t> naših podatkov. </a:t>
            </a:r>
            <a:br>
              <a:rPr lang="sl-SI" dirty="0">
                <a:latin typeface="Calibri" panose="020F0502020204030204" pitchFamily="34" charset="0"/>
                <a:ea typeface="Calibri" panose="020F0502020204030204" pitchFamily="34" charset="0"/>
                <a:cs typeface="Times New Roman" panose="02020603050405020304" pitchFamily="18" charset="0"/>
              </a:rPr>
            </a:br>
            <a:r>
              <a:rPr lang="sl-SI" dirty="0">
                <a:latin typeface="Calibri" panose="020F0502020204030204" pitchFamily="34" charset="0"/>
                <a:ea typeface="Calibri" panose="020F0502020204030204" pitchFamily="34" charset="0"/>
                <a:cs typeface="Times New Roman" panose="02020603050405020304" pitchFamily="18" charset="0"/>
              </a:rPr>
              <a:t>V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shemah so običajno vključeni tisti podatki, ki posamezne meritve ločijo med seboj v skupine z namenom, da lahko (v </a:t>
            </a:r>
            <a:r>
              <a:rPr lang="sl-SI" dirty="0" err="1">
                <a:latin typeface="Calibri" panose="020F0502020204030204" pitchFamily="34" charset="0"/>
                <a:ea typeface="Calibri" panose="020F0502020204030204" pitchFamily="34" charset="0"/>
                <a:cs typeface="Times New Roman" panose="02020603050405020304" pitchFamily="18" charset="0"/>
              </a:rPr>
              <a:t>repozitoriju</a:t>
            </a:r>
            <a:r>
              <a:rPr lang="sl-SI" dirty="0">
                <a:latin typeface="Calibri" panose="020F0502020204030204" pitchFamily="34" charset="0"/>
                <a:ea typeface="Calibri" panose="020F0502020204030204" pitchFamily="34" charset="0"/>
                <a:cs typeface="Times New Roman" panose="02020603050405020304" pitchFamily="18" charset="0"/>
              </a:rPr>
              <a:t>) hitro in učinkovito poiščemo objavljene podatke z določenimi lastnostni, ki nas zanimajo.</a:t>
            </a:r>
            <a:r>
              <a:rPr lang="sl-SI" dirty="0"/>
              <a:t> </a:t>
            </a:r>
          </a:p>
          <a:p>
            <a:endParaRPr lang="sl-SI" dirty="0"/>
          </a:p>
        </p:txBody>
      </p:sp>
    </p:spTree>
    <p:extLst>
      <p:ext uri="{BB962C8B-B14F-4D97-AF65-F5344CB8AC3E}">
        <p14:creationId xmlns:p14="http://schemas.microsoft.com/office/powerpoint/2010/main" val="330070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Značilnosti pridobivanja podatkov… 2</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Na marsikaterem področju prevladujejo lastniški (ang. </a:t>
            </a:r>
            <a:r>
              <a:rPr lang="sl-SI" dirty="0" err="1"/>
              <a:t>proprietary</a:t>
            </a:r>
            <a:r>
              <a:rPr lang="sl-SI" dirty="0"/>
              <a:t>) formati datotek, ki jih je možno odpreti le na inštrumentu istega proizvajalca (včasih le na isti generaciji inštrumentov), izvoz v kakšno od standardnih oblik ni možen ali pa ni popoln (npr. sliko je možno izvoziti, metapodatkov pa ne).</a:t>
            </a:r>
            <a:br>
              <a:rPr lang="sl-SI" dirty="0"/>
            </a:br>
            <a:r>
              <a:rPr lang="sl-SI" dirty="0"/>
              <a:t> </a:t>
            </a:r>
            <a:br>
              <a:rPr lang="sl-SI" dirty="0"/>
            </a:br>
            <a:r>
              <a:rPr lang="sl-SI" dirty="0"/>
              <a:t>Ti podatki so v binarni obliki brez dokumentacije o strukturi (ki bi omogočala izgradnjo lastne programske opreme za pretvorbo v druge formate – pri tem je tudi vprašanje, ali licenca za uporabo inštrumenta/programske opreme to sploh dovoljuje). </a:t>
            </a:r>
            <a:br>
              <a:rPr lang="sl-SI" dirty="0"/>
            </a:br>
            <a:br>
              <a:rPr lang="sl-SI" dirty="0"/>
            </a:br>
            <a:r>
              <a:rPr lang="sl-SI" dirty="0"/>
              <a:t>Raziskovalci morajo včasih celo prepisovati (meta)podatke na roke.</a:t>
            </a:r>
          </a:p>
          <a:p>
            <a:endParaRPr lang="sl-SI" dirty="0"/>
          </a:p>
        </p:txBody>
      </p:sp>
    </p:spTree>
    <p:extLst>
      <p:ext uri="{BB962C8B-B14F-4D97-AF65-F5344CB8AC3E}">
        <p14:creationId xmlns:p14="http://schemas.microsoft.com/office/powerpoint/2010/main" val="1559516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Kako izbrati </a:t>
            </a:r>
            <a:r>
              <a:rPr lang="sl-SI" dirty="0" err="1"/>
              <a:t>metapodatkovni</a:t>
            </a:r>
            <a:r>
              <a:rPr lang="sl-SI" dirty="0"/>
              <a:t> standard</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latin typeface="Calibri" panose="020F0502020204030204" pitchFamily="34" charset="0"/>
                <a:ea typeface="Calibri" panose="020F0502020204030204" pitchFamily="34" charset="0"/>
                <a:cs typeface="Times New Roman" panose="02020603050405020304" pitchFamily="18" charset="0"/>
              </a:rPr>
              <a:t>Večinoma nam </a:t>
            </a:r>
            <a:r>
              <a:rPr lang="sl-SI" b="1" dirty="0">
                <a:latin typeface="Calibri" panose="020F0502020204030204" pitchFamily="34" charset="0"/>
                <a:ea typeface="Calibri" panose="020F0502020204030204" pitchFamily="34" charset="0"/>
                <a:cs typeface="Times New Roman" panose="02020603050405020304" pitchFamily="18" charset="0"/>
              </a:rPr>
              <a:t>minimalni/obvezni</a:t>
            </a:r>
            <a:r>
              <a:rPr lang="sl-SI" dirty="0">
                <a:latin typeface="Calibri" panose="020F0502020204030204" pitchFamily="34" charset="0"/>
                <a:ea typeface="Calibri" panose="020F0502020204030204" pitchFamily="34" charset="0"/>
                <a:cs typeface="Times New Roman" panose="02020603050405020304" pitchFamily="18" charset="0"/>
              </a:rPr>
              <a:t> </a:t>
            </a:r>
            <a:r>
              <a:rPr lang="sl-SI" dirty="0" err="1">
                <a:latin typeface="Calibri" panose="020F0502020204030204" pitchFamily="34" charset="0"/>
                <a:ea typeface="Calibri" panose="020F0502020204030204" pitchFamily="34" charset="0"/>
                <a:cs typeface="Times New Roman" panose="02020603050405020304" pitchFamily="18" charset="0"/>
              </a:rPr>
              <a:t>metapodatkovni</a:t>
            </a:r>
            <a:r>
              <a:rPr lang="sl-SI" dirty="0">
                <a:latin typeface="Calibri" panose="020F0502020204030204" pitchFamily="34" charset="0"/>
                <a:ea typeface="Calibri" panose="020F0502020204030204" pitchFamily="34" charset="0"/>
                <a:cs typeface="Times New Roman" panose="02020603050405020304" pitchFamily="18" charset="0"/>
              </a:rPr>
              <a:t> standard določi kar </a:t>
            </a:r>
            <a:r>
              <a:rPr lang="sl-SI" b="1" dirty="0" err="1">
                <a:latin typeface="Calibri" panose="020F0502020204030204" pitchFamily="34" charset="0"/>
                <a:ea typeface="Calibri" panose="020F0502020204030204" pitchFamily="34" charset="0"/>
                <a:cs typeface="Times New Roman" panose="02020603050405020304" pitchFamily="18" charset="0"/>
              </a:rPr>
              <a:t>repozitorij</a:t>
            </a:r>
            <a:r>
              <a:rPr lang="sl-SI" dirty="0">
                <a:latin typeface="Calibri" panose="020F0502020204030204" pitchFamily="34" charset="0"/>
                <a:ea typeface="Calibri" panose="020F0502020204030204" pitchFamily="34" charset="0"/>
                <a:cs typeface="Times New Roman" panose="02020603050405020304" pitchFamily="18" charset="0"/>
              </a:rPr>
              <a:t>, v katerem želimo objaviti podatke. Zato je dobro že pred začetkom raziskovanja ali vsaj pred začetkom meritev načrtovati, katere metapodatke bomo potrebovali. </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1909715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Kje najdemo podatke o </a:t>
            </a:r>
            <a:r>
              <a:rPr lang="sl-SI" dirty="0" err="1"/>
              <a:t>metapodatkovnih</a:t>
            </a:r>
            <a:r>
              <a:rPr lang="sl-SI" dirty="0"/>
              <a:t> shemah</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11235811" cy="4773293"/>
          </a:xfrm>
        </p:spPr>
        <p:txBody>
          <a:bodyPr>
            <a:normAutofit/>
          </a:bodyPr>
          <a:lstStyle/>
          <a:p>
            <a:r>
              <a:rPr lang="sl-SI" dirty="0">
                <a:latin typeface="Calibri" panose="020F0502020204030204" pitchFamily="34" charset="0"/>
                <a:ea typeface="Calibri" panose="020F0502020204030204" pitchFamily="34" charset="0"/>
                <a:cs typeface="Times New Roman" panose="02020603050405020304" pitchFamily="18" charset="0"/>
              </a:rPr>
              <a:t>Najbolj enostaven način, da izvemo, katere podatke bomo morali zbrati, je da pogledamo obstoječe objave v izbranem </a:t>
            </a:r>
            <a:r>
              <a:rPr lang="sl-SI" dirty="0" err="1">
                <a:latin typeface="Calibri" panose="020F0502020204030204" pitchFamily="34" charset="0"/>
                <a:ea typeface="Calibri" panose="020F0502020204030204" pitchFamily="34" charset="0"/>
                <a:cs typeface="Times New Roman" panose="02020603050405020304" pitchFamily="18" charset="0"/>
              </a:rPr>
              <a:t>repozitoriju</a:t>
            </a:r>
            <a:r>
              <a:rPr lang="sl-SI" dirty="0">
                <a:latin typeface="Calibri" panose="020F0502020204030204" pitchFamily="34" charset="0"/>
                <a:ea typeface="Calibri" panose="020F0502020204030204" pitchFamily="34" charset="0"/>
                <a:cs typeface="Times New Roman" panose="02020603050405020304" pitchFamily="18" charset="0"/>
              </a:rPr>
              <a:t> ali pa poizkusimo, katere podatke bi morali vnesti ob dejanski oddaji podatkov v izbrani </a:t>
            </a:r>
            <a:r>
              <a:rPr lang="sl-SI" dirty="0" err="1">
                <a:latin typeface="Calibri" panose="020F0502020204030204" pitchFamily="34" charset="0"/>
                <a:ea typeface="Calibri" panose="020F0502020204030204" pitchFamily="34" charset="0"/>
                <a:cs typeface="Times New Roman" panose="02020603050405020304" pitchFamily="18" charset="0"/>
              </a:rPr>
              <a:t>repozitorij</a:t>
            </a:r>
            <a:r>
              <a:rPr lang="sl-SI" dirty="0">
                <a:latin typeface="Calibri" panose="020F0502020204030204" pitchFamily="34" charset="0"/>
                <a:ea typeface="Calibri" panose="020F0502020204030204" pitchFamily="34" charset="0"/>
                <a:cs typeface="Times New Roman" panose="02020603050405020304" pitchFamily="18" charset="0"/>
              </a:rPr>
              <a:t>. </a:t>
            </a:r>
          </a:p>
          <a:p>
            <a:r>
              <a:rPr lang="sl-SI" dirty="0">
                <a:latin typeface="Calibri" panose="020F0502020204030204" pitchFamily="34" charset="0"/>
                <a:ea typeface="Calibri" panose="020F0502020204030204" pitchFamily="34" charset="0"/>
                <a:cs typeface="Times New Roman" panose="02020603050405020304" pitchFamily="18" charset="0"/>
              </a:rPr>
              <a:t>Še bolje pa je, da na spletni strani </a:t>
            </a:r>
            <a:r>
              <a:rPr lang="sl-SI" dirty="0" err="1">
                <a:latin typeface="Calibri" panose="020F0502020204030204" pitchFamily="34" charset="0"/>
                <a:ea typeface="Calibri" panose="020F0502020204030204" pitchFamily="34" charset="0"/>
                <a:cs typeface="Times New Roman" panose="02020603050405020304" pitchFamily="18" charset="0"/>
              </a:rPr>
              <a:t>repozitorija</a:t>
            </a:r>
            <a:r>
              <a:rPr lang="sl-SI" dirty="0">
                <a:latin typeface="Calibri" panose="020F0502020204030204" pitchFamily="34" charset="0"/>
                <a:ea typeface="Calibri" panose="020F0502020204030204" pitchFamily="34" charset="0"/>
                <a:cs typeface="Times New Roman" panose="02020603050405020304" pitchFamily="18" charset="0"/>
              </a:rPr>
              <a:t> poiščemo navodila, kakšne podatke in v kakšni obliki je potrebno vnesti ob vnosu samih raziskovalnih podatkov.</a:t>
            </a:r>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sl-SI" dirty="0">
                <a:latin typeface="Calibri" panose="020F0502020204030204" pitchFamily="34" charset="0"/>
                <a:ea typeface="Calibri" panose="020F0502020204030204" pitchFamily="34" charset="0"/>
                <a:cs typeface="Times New Roman" panose="02020603050405020304" pitchFamily="18" charset="0"/>
              </a:rPr>
              <a:t>Če pa nas zanima kaj več, še posebej če načrtujemo novo podatkovno shemo ali programsko opremo za pretvorbo metapodatkov iz ene sheme v drugo, pa je najbolje, da preučimo podatke o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standardih, ki so običajno objavljeni na njihovih matičnih spletnih straneh. </a:t>
            </a:r>
            <a:endParaRPr lang="sl-SI" dirty="0"/>
          </a:p>
        </p:txBody>
      </p:sp>
    </p:spTree>
    <p:extLst>
      <p:ext uri="{BB962C8B-B14F-4D97-AF65-F5344CB8AC3E}">
        <p14:creationId xmlns:p14="http://schemas.microsoft.com/office/powerpoint/2010/main" val="1378425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Katalogi </a:t>
            </a:r>
            <a:r>
              <a:rPr lang="sl-SI" dirty="0" err="1"/>
              <a:t>metapodatkovnih</a:t>
            </a:r>
            <a:r>
              <a:rPr lang="sl-SI" dirty="0"/>
              <a:t> standardov</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Pregled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 najdemo v Katalogu podatkovnih standardov - </a:t>
            </a:r>
            <a:r>
              <a:rPr lang="sl-SI" b="1" dirty="0" err="1">
                <a:latin typeface="Calibri" panose="020F0502020204030204" pitchFamily="34" charset="0"/>
                <a:ea typeface="Calibri" panose="020F0502020204030204" pitchFamily="34" charset="0"/>
                <a:cs typeface="Times New Roman" panose="02020603050405020304" pitchFamily="18" charset="0"/>
              </a:rPr>
              <a:t>Metadata</a:t>
            </a:r>
            <a:r>
              <a:rPr lang="sl-SI" b="1" dirty="0">
                <a:latin typeface="Calibri" panose="020F0502020204030204" pitchFamily="34" charset="0"/>
                <a:ea typeface="Calibri" panose="020F0502020204030204" pitchFamily="34" charset="0"/>
                <a:cs typeface="Times New Roman" panose="02020603050405020304" pitchFamily="18" charset="0"/>
              </a:rPr>
              <a:t> </a:t>
            </a:r>
            <a:r>
              <a:rPr lang="sl-SI" b="1" dirty="0" err="1">
                <a:latin typeface="Calibri" panose="020F0502020204030204" pitchFamily="34" charset="0"/>
                <a:ea typeface="Calibri" panose="020F0502020204030204" pitchFamily="34" charset="0"/>
                <a:cs typeface="Times New Roman" panose="02020603050405020304" pitchFamily="18" charset="0"/>
              </a:rPr>
              <a:t>Standards</a:t>
            </a:r>
            <a:r>
              <a:rPr lang="sl-SI" b="1" dirty="0">
                <a:latin typeface="Calibri" panose="020F0502020204030204" pitchFamily="34" charset="0"/>
                <a:ea typeface="Calibri" panose="020F0502020204030204" pitchFamily="34" charset="0"/>
                <a:cs typeface="Times New Roman" panose="02020603050405020304" pitchFamily="18" charset="0"/>
              </a:rPr>
              <a:t> </a:t>
            </a:r>
            <a:r>
              <a:rPr lang="sl-SI" b="1" dirty="0" err="1">
                <a:latin typeface="Calibri" panose="020F0502020204030204" pitchFamily="34" charset="0"/>
                <a:ea typeface="Calibri" panose="020F0502020204030204" pitchFamily="34" charset="0"/>
                <a:cs typeface="Times New Roman" panose="02020603050405020304" pitchFamily="18" charset="0"/>
              </a:rPr>
              <a:t>Catalog</a:t>
            </a:r>
            <a:r>
              <a:rPr lang="sl-SI" b="1" dirty="0">
                <a:latin typeface="Calibri" panose="020F0502020204030204" pitchFamily="34" charset="0"/>
                <a:ea typeface="Calibri" panose="020F0502020204030204" pitchFamily="34" charset="0"/>
                <a:cs typeface="Times New Roman" panose="02020603050405020304" pitchFamily="18" charset="0"/>
              </a:rPr>
              <a:t> </a:t>
            </a:r>
            <a:r>
              <a:rPr lang="sl-SI" dirty="0">
                <a:latin typeface="Calibri" panose="020F0502020204030204" pitchFamily="34" charset="0"/>
                <a:ea typeface="Calibri" panose="020F0502020204030204" pitchFamily="34" charset="0"/>
                <a:cs typeface="Times New Roman" panose="02020603050405020304" pitchFamily="18" charset="0"/>
              </a:rPr>
              <a:t>(</a:t>
            </a:r>
            <a:r>
              <a:rPr lang="sl-SI"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https://rdamsc.bath.ac.uk/</a:t>
            </a:r>
            <a:r>
              <a:rPr lang="sl-SI" dirty="0">
                <a:latin typeface="Calibri" panose="020F0502020204030204" pitchFamily="34" charset="0"/>
                <a:ea typeface="Calibri" panose="020F0502020204030204" pitchFamily="34" charset="0"/>
                <a:cs typeface="Times New Roman" panose="02020603050405020304" pitchFamily="18" charset="0"/>
              </a:rPr>
              <a:t>) , ki je nadaljevanje istoimenskega kataloga iz spletnega mesta RDA </a:t>
            </a:r>
            <a:r>
              <a:rPr lang="sl-SI" sz="2000" dirty="0">
                <a:latin typeface="Calibri" panose="020F0502020204030204" pitchFamily="34" charset="0"/>
                <a:ea typeface="Calibri" panose="020F0502020204030204" pitchFamily="34" charset="0"/>
                <a:cs typeface="Times New Roman" panose="02020603050405020304" pitchFamily="18" charset="0"/>
              </a:rPr>
              <a:t>(</a:t>
            </a:r>
            <a:r>
              <a:rPr lang="sl-SI" sz="2000" u="sng" strike="sngStrike"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https://rd-alliance.github.io/metadata-directory/</a:t>
            </a:r>
            <a:r>
              <a:rPr lang="sl-SI" sz="2000" dirty="0">
                <a:latin typeface="Calibri" panose="020F0502020204030204" pitchFamily="34" charset="0"/>
                <a:ea typeface="Calibri" panose="020F0502020204030204" pitchFamily="34" charset="0"/>
                <a:cs typeface="Times New Roman" panose="02020603050405020304" pitchFamily="18" charset="0"/>
              </a:rPr>
              <a:t>)</a:t>
            </a:r>
            <a:r>
              <a:rPr lang="sl-SI"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Brskamo lahko po imenih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 ali po področjih uporabe. Pri vsakem od standardov lahko dobimo povezave na matično spletno stran standarda, pri večini pa tudi na definicijo standarda v besedilni obliki in v XSD formatu.</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8813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err="1"/>
              <a:t>Metadata</a:t>
            </a:r>
            <a:r>
              <a:rPr lang="sl-SI" dirty="0"/>
              <a:t> </a:t>
            </a:r>
            <a:r>
              <a:rPr lang="sl-SI" dirty="0" err="1"/>
              <a:t>Standards</a:t>
            </a:r>
            <a:r>
              <a:rPr lang="sl-SI" dirty="0"/>
              <a:t> </a:t>
            </a:r>
            <a:r>
              <a:rPr lang="sl-SI" dirty="0" err="1"/>
              <a:t>Catalog</a:t>
            </a:r>
            <a:endParaRPr lang="sl-SI" dirty="0"/>
          </a:p>
        </p:txBody>
      </p:sp>
      <p:pic>
        <p:nvPicPr>
          <p:cNvPr id="4" name="Slika 3"/>
          <p:cNvPicPr>
            <a:picLocks noChangeAspect="1"/>
          </p:cNvPicPr>
          <p:nvPr/>
        </p:nvPicPr>
        <p:blipFill>
          <a:blip r:embed="rId2"/>
          <a:stretch>
            <a:fillRect/>
          </a:stretch>
        </p:blipFill>
        <p:spPr>
          <a:xfrm>
            <a:off x="838202" y="1825626"/>
            <a:ext cx="3941360" cy="4773293"/>
          </a:xfrm>
          <a:prstGeom prst="rect">
            <a:avLst/>
          </a:prstGeom>
        </p:spPr>
      </p:pic>
      <p:pic>
        <p:nvPicPr>
          <p:cNvPr id="5" name="Označba mesta vsebine 4"/>
          <p:cNvPicPr>
            <a:picLocks noGrp="1" noChangeAspect="1"/>
          </p:cNvPicPr>
          <p:nvPr>
            <p:ph idx="1"/>
          </p:nvPr>
        </p:nvPicPr>
        <p:blipFill>
          <a:blip r:embed="rId3"/>
          <a:stretch>
            <a:fillRect/>
          </a:stretch>
        </p:blipFill>
        <p:spPr>
          <a:xfrm>
            <a:off x="4982082" y="2180323"/>
            <a:ext cx="3210950" cy="3935342"/>
          </a:xfrm>
          <a:prstGeom prst="rect">
            <a:avLst/>
          </a:prstGeom>
        </p:spPr>
      </p:pic>
      <p:pic>
        <p:nvPicPr>
          <p:cNvPr id="6" name="Slika 5"/>
          <p:cNvPicPr>
            <a:picLocks noChangeAspect="1"/>
          </p:cNvPicPr>
          <p:nvPr/>
        </p:nvPicPr>
        <p:blipFill>
          <a:blip r:embed="rId4"/>
          <a:stretch>
            <a:fillRect/>
          </a:stretch>
        </p:blipFill>
        <p:spPr>
          <a:xfrm>
            <a:off x="8396748" y="1825626"/>
            <a:ext cx="3500284" cy="3578691"/>
          </a:xfrm>
          <a:prstGeom prst="rect">
            <a:avLst/>
          </a:prstGeom>
        </p:spPr>
      </p:pic>
      <p:pic>
        <p:nvPicPr>
          <p:cNvPr id="7" name="Slika 6"/>
          <p:cNvPicPr>
            <a:picLocks noChangeAspect="1"/>
          </p:cNvPicPr>
          <p:nvPr/>
        </p:nvPicPr>
        <p:blipFill>
          <a:blip r:embed="rId5"/>
          <a:stretch>
            <a:fillRect/>
          </a:stretch>
        </p:blipFill>
        <p:spPr>
          <a:xfrm>
            <a:off x="8395552" y="1825626"/>
            <a:ext cx="3503181" cy="3776334"/>
          </a:xfrm>
          <a:prstGeom prst="rect">
            <a:avLst/>
          </a:prstGeom>
        </p:spPr>
      </p:pic>
    </p:spTree>
    <p:extLst>
      <p:ext uri="{BB962C8B-B14F-4D97-AF65-F5344CB8AC3E}">
        <p14:creationId xmlns:p14="http://schemas.microsoft.com/office/powerpoint/2010/main" val="24857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v-SE" dirty="0"/>
              <a:t>Digital Curation Centre (DCC)</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3792792" cy="4773293"/>
          </a:xfrm>
        </p:spPr>
        <p:txBody>
          <a:bodyPr/>
          <a:lstStyle/>
          <a:p>
            <a:pPr marL="0" indent="0">
              <a:buNone/>
            </a:pPr>
            <a:r>
              <a:rPr lang="sl-SI" dirty="0"/>
              <a:t>Nekateri drugi katalogi </a:t>
            </a:r>
            <a:r>
              <a:rPr lang="sl-SI" dirty="0" err="1"/>
              <a:t>metapodatkovnih</a:t>
            </a:r>
            <a:r>
              <a:rPr lang="sl-SI" dirty="0"/>
              <a:t> standardov so še:</a:t>
            </a:r>
          </a:p>
          <a:p>
            <a:r>
              <a:rPr lang="sl-SI" dirty="0"/>
              <a:t>Katalog </a:t>
            </a:r>
            <a:r>
              <a:rPr lang="sl-SI" dirty="0" err="1"/>
              <a:t>metapodatkovnih</a:t>
            </a:r>
            <a:r>
              <a:rPr lang="sl-SI" dirty="0"/>
              <a:t> standardov na </a:t>
            </a:r>
            <a:r>
              <a:rPr lang="sl-SI" dirty="0" err="1"/>
              <a:t>Digital</a:t>
            </a:r>
            <a:r>
              <a:rPr lang="sl-SI" dirty="0"/>
              <a:t> </a:t>
            </a:r>
            <a:r>
              <a:rPr lang="en-GB" dirty="0"/>
              <a:t>Curation Centre (DCC)</a:t>
            </a:r>
            <a:r>
              <a:rPr lang="sl-SI" dirty="0"/>
              <a:t> - </a:t>
            </a:r>
            <a:r>
              <a:rPr lang="sl-SI" sz="2400" dirty="0">
                <a:hlinkClick r:id="rId2"/>
              </a:rPr>
              <a:t>https://www.dcc.ac.uk/guidance/standards/metadata</a:t>
            </a:r>
            <a:r>
              <a:rPr lang="sl-SI" sz="2400" dirty="0"/>
              <a:t>. </a:t>
            </a:r>
          </a:p>
          <a:p>
            <a:endParaRPr lang="en-GB" sz="2400" dirty="0"/>
          </a:p>
          <a:p>
            <a:pPr marL="0" indent="0">
              <a:buNone/>
            </a:pPr>
            <a:endParaRPr lang="sl-SI" dirty="0"/>
          </a:p>
          <a:p>
            <a:pPr marL="0" indent="0">
              <a:buNone/>
            </a:pPr>
            <a:endParaRPr lang="sl-SI" dirty="0"/>
          </a:p>
        </p:txBody>
      </p:sp>
      <p:pic>
        <p:nvPicPr>
          <p:cNvPr id="4" name="Slika 3"/>
          <p:cNvPicPr>
            <a:picLocks noChangeAspect="1"/>
          </p:cNvPicPr>
          <p:nvPr/>
        </p:nvPicPr>
        <p:blipFill>
          <a:blip r:embed="rId3"/>
          <a:stretch>
            <a:fillRect/>
          </a:stretch>
        </p:blipFill>
        <p:spPr>
          <a:xfrm>
            <a:off x="4830021" y="1825626"/>
            <a:ext cx="3325301" cy="3486119"/>
          </a:xfrm>
          <a:prstGeom prst="rect">
            <a:avLst/>
          </a:prstGeom>
        </p:spPr>
      </p:pic>
      <p:pic>
        <p:nvPicPr>
          <p:cNvPr id="5" name="Slika 4"/>
          <p:cNvPicPr>
            <a:picLocks noChangeAspect="1"/>
          </p:cNvPicPr>
          <p:nvPr/>
        </p:nvPicPr>
        <p:blipFill>
          <a:blip r:embed="rId4"/>
          <a:stretch>
            <a:fillRect/>
          </a:stretch>
        </p:blipFill>
        <p:spPr>
          <a:xfrm>
            <a:off x="8581634" y="1897626"/>
            <a:ext cx="3219922" cy="4259424"/>
          </a:xfrm>
          <a:prstGeom prst="rect">
            <a:avLst/>
          </a:prstGeom>
        </p:spPr>
      </p:pic>
    </p:spTree>
    <p:extLst>
      <p:ext uri="{BB962C8B-B14F-4D97-AF65-F5344CB8AC3E}">
        <p14:creationId xmlns:p14="http://schemas.microsoft.com/office/powerpoint/2010/main" val="20613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FAIRsharing.org</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3832121" cy="4773293"/>
          </a:xfrm>
        </p:spPr>
        <p:txBody>
          <a:bodyPr/>
          <a:lstStyle/>
          <a:p>
            <a:r>
              <a:rPr lang="sl-SI" dirty="0"/>
              <a:t>Katalog standardov za metapodatke, ontologije, formate… na FAIRsharing.org - </a:t>
            </a:r>
            <a:r>
              <a:rPr lang="sl-SI" sz="2000" dirty="0">
                <a:hlinkClick r:id="rId2"/>
              </a:rPr>
              <a:t>https://fairsharing.org/search?fairsharingRegistry=Standard</a:t>
            </a:r>
            <a:r>
              <a:rPr lang="sl-SI" sz="2000" dirty="0"/>
              <a:t>. </a:t>
            </a:r>
          </a:p>
          <a:p>
            <a:endParaRPr lang="sl-SI" dirty="0"/>
          </a:p>
        </p:txBody>
      </p:sp>
      <p:pic>
        <p:nvPicPr>
          <p:cNvPr id="4" name="Slika 3"/>
          <p:cNvPicPr>
            <a:picLocks noChangeAspect="1"/>
          </p:cNvPicPr>
          <p:nvPr/>
        </p:nvPicPr>
        <p:blipFill>
          <a:blip r:embed="rId3"/>
          <a:stretch>
            <a:fillRect/>
          </a:stretch>
        </p:blipFill>
        <p:spPr>
          <a:xfrm>
            <a:off x="8292142" y="1690688"/>
            <a:ext cx="3712072" cy="3652307"/>
          </a:xfrm>
          <a:prstGeom prst="rect">
            <a:avLst/>
          </a:prstGeom>
        </p:spPr>
      </p:pic>
      <p:pic>
        <p:nvPicPr>
          <p:cNvPr id="7" name="Slika 6"/>
          <p:cNvPicPr>
            <a:picLocks noChangeAspect="1"/>
          </p:cNvPicPr>
          <p:nvPr/>
        </p:nvPicPr>
        <p:blipFill>
          <a:blip r:embed="rId4"/>
          <a:stretch>
            <a:fillRect/>
          </a:stretch>
        </p:blipFill>
        <p:spPr>
          <a:xfrm>
            <a:off x="4670323" y="1825626"/>
            <a:ext cx="3621819" cy="4177241"/>
          </a:xfrm>
          <a:prstGeom prst="rect">
            <a:avLst/>
          </a:prstGeom>
        </p:spPr>
      </p:pic>
    </p:spTree>
    <p:extLst>
      <p:ext uri="{BB962C8B-B14F-4D97-AF65-F5344CB8AC3E}">
        <p14:creationId xmlns:p14="http://schemas.microsoft.com/office/powerpoint/2010/main" val="1384361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re3data.org</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lnSpc>
                <a:spcPct val="107000"/>
              </a:lnSpc>
              <a:spcAft>
                <a:spcPts val="800"/>
              </a:spcAft>
              <a:buNone/>
            </a:pPr>
            <a:r>
              <a:rPr lang="sl-SI" dirty="0">
                <a:latin typeface="Calibri" panose="020F0502020204030204" pitchFamily="34" charset="0"/>
                <a:ea typeface="Calibri" panose="020F0502020204030204" pitchFamily="34" charset="0"/>
                <a:cs typeface="Times New Roman" panose="02020603050405020304" pitchFamily="18" charset="0"/>
              </a:rPr>
              <a:t>Zelo priročno orodje za raziskovanje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standardov/shem je re3data.org </a:t>
            </a:r>
            <a:r>
              <a:rPr lang="sl-SI" sz="2400" dirty="0">
                <a:latin typeface="Calibri" panose="020F0502020204030204" pitchFamily="34" charset="0"/>
                <a:ea typeface="Calibri" panose="020F0502020204030204" pitchFamily="34" charset="0"/>
                <a:cs typeface="Times New Roman" panose="02020603050405020304" pitchFamily="18" charset="0"/>
              </a:rPr>
              <a:t>(</a:t>
            </a:r>
            <a:r>
              <a:rPr lang="sl-SI"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https://www.re3data.org/</a:t>
            </a:r>
            <a:r>
              <a:rPr lang="sl-SI" sz="2400" dirty="0">
                <a:latin typeface="Calibri" panose="020F0502020204030204" pitchFamily="34" charset="0"/>
                <a:ea typeface="Calibri" panose="020F0502020204030204" pitchFamily="34" charset="0"/>
                <a:cs typeface="Times New Roman" panose="02020603050405020304" pitchFamily="18" charset="0"/>
              </a:rPr>
              <a:t>)</a:t>
            </a:r>
            <a:r>
              <a:rPr lang="sl-SI" dirty="0">
                <a:latin typeface="Calibri" panose="020F0502020204030204" pitchFamily="34" charset="0"/>
                <a:ea typeface="Calibri" panose="020F0502020204030204" pitchFamily="34" charset="0"/>
                <a:cs typeface="Times New Roman" panose="02020603050405020304" pitchFamily="18" charset="0"/>
              </a:rPr>
              <a:t>. Gre sicer za orodje za iskanje </a:t>
            </a:r>
            <a:r>
              <a:rPr lang="sl-SI" dirty="0" err="1">
                <a:latin typeface="Calibri" panose="020F0502020204030204" pitchFamily="34" charset="0"/>
                <a:ea typeface="Calibri" panose="020F0502020204030204" pitchFamily="34" charset="0"/>
                <a:cs typeface="Times New Roman" panose="02020603050405020304" pitchFamily="18" charset="0"/>
              </a:rPr>
              <a:t>repozitorijev</a:t>
            </a:r>
            <a:r>
              <a:rPr lang="sl-SI" dirty="0">
                <a:latin typeface="Calibri" panose="020F0502020204030204" pitchFamily="34" charset="0"/>
                <a:ea typeface="Calibri" panose="020F0502020204030204" pitchFamily="34" charset="0"/>
                <a:cs typeface="Times New Roman" panose="02020603050405020304" pitchFamily="18" charset="0"/>
              </a:rPr>
              <a:t>, s pomočjo katerega pa lahko vidimo, kateri </a:t>
            </a:r>
            <a:r>
              <a:rPr lang="sl-SI" dirty="0" err="1">
                <a:latin typeface="Calibri" panose="020F0502020204030204" pitchFamily="34" charset="0"/>
                <a:ea typeface="Calibri" panose="020F0502020204030204" pitchFamily="34" charset="0"/>
                <a:cs typeface="Times New Roman" panose="02020603050405020304" pitchFamily="18" charset="0"/>
              </a:rPr>
              <a:t>metapodatkovni</a:t>
            </a:r>
            <a:r>
              <a:rPr lang="sl-SI" dirty="0">
                <a:latin typeface="Calibri" panose="020F0502020204030204" pitchFamily="34" charset="0"/>
                <a:ea typeface="Calibri" panose="020F0502020204030204" pitchFamily="34" charset="0"/>
                <a:cs typeface="Times New Roman" panose="02020603050405020304" pitchFamily="18" charset="0"/>
              </a:rPr>
              <a:t> standard (ali standarde) uporablja določen </a:t>
            </a:r>
            <a:r>
              <a:rPr lang="sl-SI" dirty="0" err="1">
                <a:latin typeface="Calibri" panose="020F0502020204030204" pitchFamily="34" charset="0"/>
                <a:ea typeface="Calibri" panose="020F0502020204030204" pitchFamily="34" charset="0"/>
                <a:cs typeface="Times New Roman" panose="02020603050405020304" pitchFamily="18" charset="0"/>
              </a:rPr>
              <a:t>repozitorij</a:t>
            </a:r>
            <a:r>
              <a:rPr lang="sl-SI" dirty="0">
                <a:latin typeface="Calibri" panose="020F0502020204030204" pitchFamily="34" charset="0"/>
                <a:ea typeface="Calibri" panose="020F0502020204030204" pitchFamily="34" charset="0"/>
                <a:cs typeface="Times New Roman" panose="02020603050405020304" pitchFamily="18" charset="0"/>
              </a:rPr>
              <a:t>. </a:t>
            </a:r>
            <a:br>
              <a:rPr lang="sl-SI" dirty="0">
                <a:latin typeface="Calibri" panose="020F0502020204030204" pitchFamily="34" charset="0"/>
                <a:ea typeface="Calibri" panose="020F0502020204030204" pitchFamily="34" charset="0"/>
                <a:cs typeface="Times New Roman" panose="02020603050405020304" pitchFamily="18" charset="0"/>
              </a:rPr>
            </a:br>
            <a:r>
              <a:rPr lang="sl-SI" sz="2400" dirty="0">
                <a:latin typeface="Calibri" panose="020F0502020204030204" pitchFamily="34" charset="0"/>
                <a:ea typeface="Calibri" panose="020F0502020204030204" pitchFamily="34" charset="0"/>
                <a:cs typeface="Times New Roman" panose="02020603050405020304" pitchFamily="18" charset="0"/>
              </a:rPr>
              <a:t>Nekateri </a:t>
            </a:r>
            <a:r>
              <a:rPr lang="sl-SI" sz="2400" dirty="0" err="1">
                <a:latin typeface="Calibri" panose="020F0502020204030204" pitchFamily="34" charset="0"/>
                <a:ea typeface="Calibri" panose="020F0502020204030204" pitchFamily="34" charset="0"/>
                <a:cs typeface="Times New Roman" panose="02020603050405020304" pitchFamily="18" charset="0"/>
              </a:rPr>
              <a:t>repozitoriji</a:t>
            </a:r>
            <a:r>
              <a:rPr lang="sl-SI" sz="2400" dirty="0">
                <a:latin typeface="Calibri" panose="020F0502020204030204" pitchFamily="34" charset="0"/>
                <a:ea typeface="Calibri" panose="020F0502020204030204" pitchFamily="34" charset="0"/>
                <a:cs typeface="Times New Roman" panose="02020603050405020304" pitchFamily="18" charset="0"/>
              </a:rPr>
              <a:t> imajo navedeno več kot en standard/shemo, kar pomeni, da uporabljajo lastno shemo, ki pa je združljiva z navedenimi shemami (torej vsebuje najmanj vse metapodatke, ki jih zahteva vsaka od teh shem).</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7784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Primeri: MARC</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398340" cy="4773293"/>
          </a:xfrm>
        </p:spPr>
        <p:txBody>
          <a:bodyPr/>
          <a:lstStyle/>
          <a:p>
            <a:r>
              <a:rPr lang="sl-SI" dirty="0"/>
              <a:t>MARC (</a:t>
            </a:r>
            <a:r>
              <a:rPr lang="sl-SI" sz="2400" dirty="0">
                <a:hlinkClick r:id="rId2"/>
              </a:rPr>
              <a:t>https://www.loc.gov/marc/</a:t>
            </a:r>
            <a:r>
              <a:rPr lang="sl-SI" sz="2400" dirty="0"/>
              <a:t>)  </a:t>
            </a:r>
            <a:br>
              <a:rPr lang="sl-SI" dirty="0"/>
            </a:br>
            <a:r>
              <a:rPr lang="sl-SI" dirty="0"/>
              <a:t>g</a:t>
            </a:r>
            <a:r>
              <a:rPr lang="sl-SI" dirty="0">
                <a:latin typeface="Calibri" panose="020F0502020204030204" pitchFamily="34" charset="0"/>
                <a:ea typeface="Calibri" panose="020F0502020204030204" pitchFamily="34" charset="0"/>
                <a:cs typeface="Times New Roman" panose="02020603050405020304" pitchFamily="18" charset="0"/>
              </a:rPr>
              <a:t>re za enega najstarejših </a:t>
            </a:r>
            <a:r>
              <a:rPr lang="sl-SI" dirty="0" err="1">
                <a:latin typeface="Calibri" panose="020F0502020204030204" pitchFamily="34" charset="0"/>
                <a:ea typeface="Calibri" panose="020F0502020204030204" pitchFamily="34" charset="0"/>
                <a:cs typeface="Times New Roman" panose="02020603050405020304" pitchFamily="18" charset="0"/>
              </a:rPr>
              <a:t>metapodatkovnih</a:t>
            </a:r>
            <a:r>
              <a:rPr lang="sl-SI" dirty="0">
                <a:latin typeface="Calibri" panose="020F0502020204030204" pitchFamily="34" charset="0"/>
                <a:ea typeface="Calibri" panose="020F0502020204030204" pitchFamily="34" charset="0"/>
                <a:cs typeface="Times New Roman" panose="02020603050405020304" pitchFamily="18" charset="0"/>
              </a:rPr>
              <a:t> standardov, ki je znan predvsem knjižničarjem, saj tudi slovenski knjižnični katalog COBISS temelji na izvedenki tega standarda, imenovani COMARC. </a:t>
            </a:r>
            <a:endParaRPr lang="sl-SI" dirty="0"/>
          </a:p>
        </p:txBody>
      </p:sp>
      <p:pic>
        <p:nvPicPr>
          <p:cNvPr id="5" name="Slika 4"/>
          <p:cNvPicPr>
            <a:picLocks noChangeAspect="1"/>
          </p:cNvPicPr>
          <p:nvPr/>
        </p:nvPicPr>
        <p:blipFill>
          <a:blip r:embed="rId3"/>
          <a:stretch>
            <a:fillRect/>
          </a:stretch>
        </p:blipFill>
        <p:spPr>
          <a:xfrm>
            <a:off x="7582906" y="1690688"/>
            <a:ext cx="4415296" cy="4773293"/>
          </a:xfrm>
          <a:prstGeom prst="rect">
            <a:avLst/>
          </a:prstGeom>
        </p:spPr>
      </p:pic>
    </p:spTree>
    <p:extLst>
      <p:ext uri="{BB962C8B-B14F-4D97-AF65-F5344CB8AC3E}">
        <p14:creationId xmlns:p14="http://schemas.microsoft.com/office/powerpoint/2010/main" val="2915202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Dublin </a:t>
            </a:r>
            <a:r>
              <a:rPr lang="sl-SI" dirty="0" err="1"/>
              <a:t>Core</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222373" cy="4773293"/>
          </a:xfrm>
        </p:spPr>
        <p:txBody>
          <a:bodyPr/>
          <a:lstStyle/>
          <a:p>
            <a:r>
              <a:rPr lang="sl-SI" dirty="0"/>
              <a:t>Dublin </a:t>
            </a:r>
            <a:r>
              <a:rPr lang="sl-SI" dirty="0" err="1"/>
              <a:t>Core</a:t>
            </a:r>
            <a:r>
              <a:rPr lang="sl-SI" dirty="0"/>
              <a:t> </a:t>
            </a:r>
            <a:r>
              <a:rPr lang="sl-SI" sz="2400" dirty="0"/>
              <a:t>(</a:t>
            </a:r>
            <a:r>
              <a:rPr lang="sl-SI" sz="2400" dirty="0">
                <a:hlinkClick r:id="rId2"/>
              </a:rPr>
              <a:t>https://www.dublincore.org/</a:t>
            </a:r>
            <a:r>
              <a:rPr lang="sl-SI" sz="2400" dirty="0"/>
              <a:t>) </a:t>
            </a:r>
            <a:r>
              <a:rPr lang="sl-SI" dirty="0"/>
              <a:t>je zelo znan in razširjen standard, uporaben tako za klasične knjižnične kataloge kot za </a:t>
            </a:r>
            <a:r>
              <a:rPr lang="sl-SI" dirty="0" err="1"/>
              <a:t>repozitorije</a:t>
            </a:r>
            <a:r>
              <a:rPr lang="sl-SI" dirty="0"/>
              <a:t>. V kombinaciji z </a:t>
            </a:r>
            <a:r>
              <a:rPr lang="sl-SI" dirty="0" err="1"/>
              <a:t>DataCite</a:t>
            </a:r>
            <a:r>
              <a:rPr lang="sl-SI" dirty="0"/>
              <a:t> standardom ga uporablja tudi </a:t>
            </a:r>
            <a:r>
              <a:rPr lang="sl-SI" dirty="0" err="1"/>
              <a:t>Zenodo</a:t>
            </a:r>
            <a:r>
              <a:rPr lang="sl-SI" dirty="0"/>
              <a:t>. </a:t>
            </a:r>
          </a:p>
        </p:txBody>
      </p:sp>
      <p:pic>
        <p:nvPicPr>
          <p:cNvPr id="4" name="Slika 3"/>
          <p:cNvPicPr>
            <a:picLocks noChangeAspect="1"/>
          </p:cNvPicPr>
          <p:nvPr/>
        </p:nvPicPr>
        <p:blipFill>
          <a:blip r:embed="rId3"/>
          <a:stretch>
            <a:fillRect/>
          </a:stretch>
        </p:blipFill>
        <p:spPr>
          <a:xfrm>
            <a:off x="7305368" y="1182690"/>
            <a:ext cx="4448041" cy="5487921"/>
          </a:xfrm>
          <a:prstGeom prst="rect">
            <a:avLst/>
          </a:prstGeom>
        </p:spPr>
      </p:pic>
    </p:spTree>
    <p:extLst>
      <p:ext uri="{BB962C8B-B14F-4D97-AF65-F5344CB8AC3E}">
        <p14:creationId xmlns:p14="http://schemas.microsoft.com/office/powerpoint/2010/main" val="764172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err="1"/>
              <a:t>DataCite</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781798" cy="4773293"/>
          </a:xfrm>
        </p:spPr>
        <p:txBody>
          <a:bodyPr/>
          <a:lstStyle/>
          <a:p>
            <a:r>
              <a:rPr lang="sl-SI" dirty="0" err="1"/>
              <a:t>DataCite</a:t>
            </a:r>
            <a:r>
              <a:rPr lang="sl-SI" dirty="0"/>
              <a:t> (</a:t>
            </a:r>
            <a:r>
              <a:rPr lang="sl-SI" dirty="0">
                <a:hlinkClick r:id="rId2"/>
              </a:rPr>
              <a:t>https://schema.datacite.org/</a:t>
            </a:r>
            <a:r>
              <a:rPr lang="sl-SI" dirty="0"/>
              <a:t>) je standard pogosto uporabljen v </a:t>
            </a:r>
            <a:r>
              <a:rPr lang="sl-SI" dirty="0" err="1"/>
              <a:t>repozitorijih</a:t>
            </a:r>
            <a:r>
              <a:rPr lang="sl-SI" dirty="0"/>
              <a:t>, ki so v skladu s priporočili </a:t>
            </a:r>
            <a:r>
              <a:rPr lang="sl-SI" dirty="0" err="1"/>
              <a:t>OpenAIRE</a:t>
            </a:r>
            <a:r>
              <a:rPr lang="sl-SI" dirty="0"/>
              <a:t> za podatkovne arhive (</a:t>
            </a:r>
            <a:r>
              <a:rPr lang="sl-SI" dirty="0">
                <a:hlinkClick r:id="rId3"/>
              </a:rPr>
              <a:t>https://guidelines.openaire.eu/en/latest/</a:t>
            </a:r>
            <a:r>
              <a:rPr lang="sl-SI" dirty="0"/>
              <a:t>). Uporabljajo ga slovenski univerzitetni </a:t>
            </a:r>
            <a:r>
              <a:rPr lang="sl-SI" dirty="0" err="1"/>
              <a:t>repozitoriji</a:t>
            </a:r>
            <a:r>
              <a:rPr lang="sl-SI" dirty="0"/>
              <a:t> in DIRROS. V kombinaciji z Dublin </a:t>
            </a:r>
            <a:r>
              <a:rPr lang="sl-SI" dirty="0" err="1"/>
              <a:t>Core</a:t>
            </a:r>
            <a:r>
              <a:rPr lang="sl-SI" dirty="0"/>
              <a:t> standardom ga uporablja tudi </a:t>
            </a:r>
            <a:r>
              <a:rPr lang="sl-SI" dirty="0" err="1"/>
              <a:t>Zenodo</a:t>
            </a:r>
            <a:r>
              <a:rPr lang="sl-SI" dirty="0"/>
              <a:t>. </a:t>
            </a:r>
          </a:p>
        </p:txBody>
      </p:sp>
      <p:pic>
        <p:nvPicPr>
          <p:cNvPr id="4" name="Slika 3"/>
          <p:cNvPicPr>
            <a:picLocks noChangeAspect="1"/>
          </p:cNvPicPr>
          <p:nvPr/>
        </p:nvPicPr>
        <p:blipFill>
          <a:blip r:embed="rId4"/>
          <a:stretch>
            <a:fillRect/>
          </a:stretch>
        </p:blipFill>
        <p:spPr>
          <a:xfrm>
            <a:off x="7968962" y="1078860"/>
            <a:ext cx="4029240" cy="5148167"/>
          </a:xfrm>
          <a:prstGeom prst="rect">
            <a:avLst/>
          </a:prstGeom>
        </p:spPr>
      </p:pic>
    </p:spTree>
    <p:extLst>
      <p:ext uri="{BB962C8B-B14F-4D97-AF65-F5344CB8AC3E}">
        <p14:creationId xmlns:p14="http://schemas.microsoft.com/office/powerpoint/2010/main" val="236320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Značilnosti pridobivanja podatkov… </a:t>
            </a:r>
            <a:r>
              <a:rPr lang="en-US" dirty="0"/>
              <a:t>3</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r>
              <a:rPr lang="sl-SI" dirty="0"/>
              <a:t>Ogromne količine podatkov. </a:t>
            </a:r>
            <a:br>
              <a:rPr lang="sl-SI" dirty="0"/>
            </a:br>
            <a:r>
              <a:rPr lang="sl-SI" dirty="0"/>
              <a:t>Že čisto “običajni” inštrumenti (npr. različni spektrometri) lahko “ustvarijo” ogromne količine podatkov. Včasih smo dobili na papir spektrogram (graf), ki ga je bilo potrebno ročno odčitati, sedaj pa dobimo podrobno analizo oblike vrhov ali kakršno koli dodatno analizo za vsako točko primarnega spektra/analize (npr. povezava tekočinske kromatografije in masne spektrometrije). </a:t>
            </a:r>
            <a:br>
              <a:rPr lang="sl-SI" dirty="0"/>
            </a:br>
            <a:r>
              <a:rPr lang="sl-SI" dirty="0"/>
              <a:t>Mnogokrat skupaj z rezultatom dobimo tudi kompletne kalibracijske podatke (kar je dobro). </a:t>
            </a:r>
            <a:br>
              <a:rPr lang="sl-SI" dirty="0"/>
            </a:br>
            <a:r>
              <a:rPr lang="sl-SI" dirty="0"/>
              <a:t>Še posebno v zadnjem času, ko se cena pomnilniškega prostora znižuje in se povečuje hitrost diskov/omrežij je pri novejših inštrumentih opazen trend “neznosne lahkote shranjevanja podatkov”.</a:t>
            </a:r>
          </a:p>
        </p:txBody>
      </p:sp>
    </p:spTree>
    <p:extLst>
      <p:ext uri="{BB962C8B-B14F-4D97-AF65-F5344CB8AC3E}">
        <p14:creationId xmlns:p14="http://schemas.microsoft.com/office/powerpoint/2010/main" val="308762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DDI (Data </a:t>
            </a:r>
            <a:r>
              <a:rPr lang="sl-SI" dirty="0" err="1"/>
              <a:t>Documentation</a:t>
            </a:r>
            <a:r>
              <a:rPr lang="sl-SI" dirty="0"/>
              <a:t> </a:t>
            </a:r>
            <a:r>
              <a:rPr lang="sl-SI" dirty="0" err="1"/>
              <a:t>Initiative</a:t>
            </a:r>
            <a:r>
              <a:rPr lang="sl-SI" dirty="0"/>
              <a:t>)</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5985385" cy="4773293"/>
          </a:xfrm>
        </p:spPr>
        <p:txBody>
          <a:bodyPr/>
          <a:lstStyle/>
          <a:p>
            <a:r>
              <a:rPr lang="sl-SI" dirty="0"/>
              <a:t>DDI (Data </a:t>
            </a:r>
            <a:r>
              <a:rPr lang="sl-SI" dirty="0" err="1"/>
              <a:t>Documentation</a:t>
            </a:r>
            <a:r>
              <a:rPr lang="sl-SI" dirty="0"/>
              <a:t> </a:t>
            </a:r>
            <a:r>
              <a:rPr lang="sl-SI" dirty="0" err="1"/>
              <a:t>Initiative</a:t>
            </a:r>
            <a:r>
              <a:rPr lang="sl-SI" dirty="0"/>
              <a:t>) </a:t>
            </a:r>
            <a:r>
              <a:rPr lang="sl-SI" sz="2400" dirty="0"/>
              <a:t>(</a:t>
            </a:r>
            <a:r>
              <a:rPr lang="sl-SI" sz="2400" dirty="0">
                <a:hlinkClick r:id="rId2"/>
              </a:rPr>
              <a:t>https://ddialliance.org/Specification/</a:t>
            </a:r>
            <a:r>
              <a:rPr lang="sl-SI" sz="2400" dirty="0"/>
              <a:t>) </a:t>
            </a:r>
            <a:r>
              <a:rPr lang="sl-SI" dirty="0"/>
              <a:t>je standard, ki je pogosto uporabljan na področju družboslovja. Uporablja ga tudi Arhiv družboslovnih podatkov (ADP).</a:t>
            </a:r>
          </a:p>
        </p:txBody>
      </p:sp>
      <p:pic>
        <p:nvPicPr>
          <p:cNvPr id="4" name="Slika 3"/>
          <p:cNvPicPr>
            <a:picLocks noChangeAspect="1"/>
          </p:cNvPicPr>
          <p:nvPr/>
        </p:nvPicPr>
        <p:blipFill>
          <a:blip r:embed="rId3"/>
          <a:stretch>
            <a:fillRect/>
          </a:stretch>
        </p:blipFill>
        <p:spPr>
          <a:xfrm>
            <a:off x="7433187" y="1708819"/>
            <a:ext cx="4565015" cy="4890099"/>
          </a:xfrm>
          <a:prstGeom prst="rect">
            <a:avLst/>
          </a:prstGeom>
        </p:spPr>
      </p:pic>
    </p:spTree>
    <p:extLst>
      <p:ext uri="{BB962C8B-B14F-4D97-AF65-F5344CB8AC3E}">
        <p14:creationId xmlns:p14="http://schemas.microsoft.com/office/powerpoint/2010/main" val="441066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Drugi </a:t>
            </a:r>
            <a:r>
              <a:rPr lang="sl-SI" dirty="0" err="1"/>
              <a:t>metapodatkovni</a:t>
            </a:r>
            <a:r>
              <a:rPr lang="sl-SI" dirty="0"/>
              <a:t> standardi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en-US" dirty="0" err="1"/>
              <a:t>Biologija</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000" dirty="0"/>
          </a:p>
          <a:p>
            <a:pPr marL="0" indent="0">
              <a:buNone/>
            </a:pPr>
            <a:endParaRPr lang="en-US" sz="1000" dirty="0"/>
          </a:p>
          <a:p>
            <a:pPr marL="0" indent="0">
              <a:spcBef>
                <a:spcPts val="1800"/>
              </a:spcBef>
              <a:buNone/>
            </a:pPr>
            <a:r>
              <a:rPr lang="sl-SI" sz="1200" dirty="0"/>
              <a:t>Vir: Maja Zagorščak in  </a:t>
            </a:r>
            <a:r>
              <a:rPr lang="sl-SI" sz="1200" dirty="0" err="1"/>
              <a:t>Carissa</a:t>
            </a:r>
            <a:r>
              <a:rPr lang="sl-SI" sz="1200" dirty="0"/>
              <a:t> </a:t>
            </a:r>
            <a:r>
              <a:rPr lang="sl-SI" sz="1200" dirty="0" err="1"/>
              <a:t>Bleker</a:t>
            </a:r>
            <a:r>
              <a:rPr lang="sl-SI" sz="1200" dirty="0"/>
              <a:t>, NIB</a:t>
            </a:r>
          </a:p>
          <a:p>
            <a:pPr marL="0" indent="0">
              <a:buNone/>
            </a:pPr>
            <a:r>
              <a:rPr lang="sl-SI" sz="1200" dirty="0">
                <a:highlight>
                  <a:srgbClr val="FFFF00"/>
                </a:highlight>
              </a:rPr>
              <a:t> </a:t>
            </a:r>
            <a:r>
              <a:rPr lang="en-US" dirty="0"/>
              <a:t> </a:t>
            </a:r>
          </a:p>
          <a:p>
            <a:pPr marL="0" indent="0">
              <a:buNone/>
            </a:pPr>
            <a:endParaRPr lang="sl-SI" dirty="0"/>
          </a:p>
        </p:txBody>
      </p:sp>
      <p:graphicFrame>
        <p:nvGraphicFramePr>
          <p:cNvPr id="6" name="Tabela 5">
            <a:extLst>
              <a:ext uri="{FF2B5EF4-FFF2-40B4-BE49-F238E27FC236}">
                <a16:creationId xmlns:a16="http://schemas.microsoft.com/office/drawing/2014/main" id="{47A83DE8-62CA-4731-B555-6AE01B1839BB}"/>
              </a:ext>
            </a:extLst>
          </p:cNvPr>
          <p:cNvGraphicFramePr>
            <a:graphicFrameLocks noGrp="1"/>
          </p:cNvGraphicFramePr>
          <p:nvPr>
            <p:extLst>
              <p:ext uri="{D42A27DB-BD31-4B8C-83A1-F6EECF244321}">
                <p14:modId xmlns:p14="http://schemas.microsoft.com/office/powerpoint/2010/main" val="1825089075"/>
              </p:ext>
            </p:extLst>
          </p:nvPr>
        </p:nvGraphicFramePr>
        <p:xfrm>
          <a:off x="950113" y="2210995"/>
          <a:ext cx="10452493" cy="4311724"/>
        </p:xfrm>
        <a:graphic>
          <a:graphicData uri="http://schemas.openxmlformats.org/drawingml/2006/table">
            <a:tbl>
              <a:tblPr/>
              <a:tblGrid>
                <a:gridCol w="1122547">
                  <a:extLst>
                    <a:ext uri="{9D8B030D-6E8A-4147-A177-3AD203B41FA5}">
                      <a16:colId xmlns:a16="http://schemas.microsoft.com/office/drawing/2014/main" val="2907475015"/>
                    </a:ext>
                  </a:extLst>
                </a:gridCol>
                <a:gridCol w="4367883">
                  <a:extLst>
                    <a:ext uri="{9D8B030D-6E8A-4147-A177-3AD203B41FA5}">
                      <a16:colId xmlns:a16="http://schemas.microsoft.com/office/drawing/2014/main" val="1634253230"/>
                    </a:ext>
                  </a:extLst>
                </a:gridCol>
                <a:gridCol w="4962063">
                  <a:extLst>
                    <a:ext uri="{9D8B030D-6E8A-4147-A177-3AD203B41FA5}">
                      <a16:colId xmlns:a16="http://schemas.microsoft.com/office/drawing/2014/main" val="1221032105"/>
                    </a:ext>
                  </a:extLst>
                </a:gridCol>
              </a:tblGrid>
              <a:tr h="112380">
                <a:tc>
                  <a:txBody>
                    <a:bodyPr/>
                    <a:lstStyle/>
                    <a:p>
                      <a:pPr algn="l" fontAlgn="t"/>
                      <a:r>
                        <a:rPr lang="en-US" sz="800" b="1" i="0" u="none" strike="noStrike">
                          <a:solidFill>
                            <a:srgbClr val="000000"/>
                          </a:solidFill>
                          <a:effectLst/>
                          <a:latin typeface="Aptos Narrow"/>
                        </a:rPr>
                        <a:t>Name</a:t>
                      </a:r>
                    </a:p>
                  </a:txBody>
                  <a:tcPr marL="7043" marR="7043" marT="7043" marB="0">
                    <a:lnL>
                      <a:noFill/>
                    </a:lnL>
                    <a:lnR>
                      <a:noFill/>
                    </a:lnR>
                    <a:lnT>
                      <a:noFill/>
                    </a:lnT>
                    <a:lnB>
                      <a:noFill/>
                    </a:lnB>
                    <a:solidFill>
                      <a:srgbClr val="DAE9F8"/>
                    </a:solidFill>
                  </a:tcPr>
                </a:tc>
                <a:tc>
                  <a:txBody>
                    <a:bodyPr/>
                    <a:lstStyle/>
                    <a:p>
                      <a:pPr algn="l" fontAlgn="t"/>
                      <a:r>
                        <a:rPr lang="en-US" sz="800" b="1" i="0" u="none" strike="noStrike" dirty="0">
                          <a:solidFill>
                            <a:srgbClr val="000000"/>
                          </a:solidFill>
                          <a:effectLst/>
                          <a:latin typeface="Aptos Narrow"/>
                        </a:rPr>
                        <a:t>Link</a:t>
                      </a:r>
                    </a:p>
                  </a:txBody>
                  <a:tcPr marL="7043" marR="7043" marT="7043" marB="0">
                    <a:lnL>
                      <a:noFill/>
                    </a:lnL>
                    <a:lnR>
                      <a:noFill/>
                    </a:lnR>
                    <a:lnT>
                      <a:noFill/>
                    </a:lnT>
                    <a:lnB>
                      <a:noFill/>
                    </a:lnB>
                    <a:solidFill>
                      <a:srgbClr val="DAE9F8"/>
                    </a:solidFill>
                  </a:tcPr>
                </a:tc>
                <a:tc>
                  <a:txBody>
                    <a:bodyPr/>
                    <a:lstStyle/>
                    <a:p>
                      <a:pPr algn="l" fontAlgn="t"/>
                      <a:r>
                        <a:rPr lang="en-US" sz="800" b="1" i="0" u="none" strike="noStrike">
                          <a:solidFill>
                            <a:srgbClr val="000000"/>
                          </a:solidFill>
                          <a:effectLst/>
                          <a:latin typeface="Aptos Narrow"/>
                        </a:rPr>
                        <a:t>Description</a:t>
                      </a:r>
                    </a:p>
                  </a:txBody>
                  <a:tcPr marL="7043" marR="7043" marT="7043" marB="0">
                    <a:lnL>
                      <a:noFill/>
                    </a:lnL>
                    <a:lnR>
                      <a:noFill/>
                    </a:lnR>
                    <a:lnT>
                      <a:noFill/>
                    </a:lnT>
                    <a:lnB>
                      <a:noFill/>
                    </a:lnB>
                    <a:solidFill>
                      <a:srgbClr val="DAE9F8"/>
                    </a:solidFill>
                  </a:tcPr>
                </a:tc>
                <a:extLst>
                  <a:ext uri="{0D108BD9-81ED-4DB2-BD59-A6C34878D82A}">
                    <a16:rowId xmlns:a16="http://schemas.microsoft.com/office/drawing/2014/main" val="732219643"/>
                  </a:ext>
                </a:extLst>
              </a:tr>
              <a:tr h="324865">
                <a:tc>
                  <a:txBody>
                    <a:bodyPr/>
                    <a:lstStyle/>
                    <a:p>
                      <a:pPr algn="l" fontAlgn="t"/>
                      <a:r>
                        <a:rPr lang="en-US" sz="800" b="0" i="0" u="none" strike="noStrike">
                          <a:solidFill>
                            <a:srgbClr val="000000"/>
                          </a:solidFill>
                          <a:effectLst/>
                          <a:latin typeface="Aptos Narrow"/>
                        </a:rPr>
                        <a:t>4DN-BINA-OME</a:t>
                      </a:r>
                    </a:p>
                  </a:txBody>
                  <a:tcPr marL="7043" marR="7043" marT="7043" marB="0">
                    <a:lnL>
                      <a:noFill/>
                    </a:lnL>
                    <a:lnR>
                      <a:noFill/>
                    </a:lnR>
                    <a:lnT>
                      <a:noFill/>
                    </a:lnT>
                    <a:lnB>
                      <a:noFill/>
                    </a:lnB>
                  </a:tcPr>
                </a:tc>
                <a:tc>
                  <a:txBody>
                    <a:bodyPr/>
                    <a:lstStyle/>
                    <a:p>
                      <a:pPr algn="l" fontAlgn="t"/>
                      <a:r>
                        <a:rPr lang="en-US" sz="800" b="0" i="0" u="sng" strike="noStrike" dirty="0">
                          <a:solidFill>
                            <a:srgbClr val="467886"/>
                          </a:solidFill>
                          <a:effectLst/>
                          <a:latin typeface="Aptos Narrow"/>
                          <a:hlinkClick r:id="rId2"/>
                        </a:rPr>
                        <a:t>https://github.com/WU-BIMAC/NBOMicroscopyMetadataSpecs</a:t>
                      </a:r>
                      <a:endParaRPr lang="en-US" sz="800" b="0" i="0" u="sng" strike="noStrike" dirty="0">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guidelines for fluorescence microscopy</a:t>
                      </a:r>
                      <a:br>
                        <a:rPr lang="en-US" sz="800" b="0" i="0" u="none" strike="noStrike">
                          <a:solidFill>
                            <a:srgbClr val="000000"/>
                          </a:solidFill>
                          <a:effectLst/>
                          <a:latin typeface="Aptos Narrow"/>
                        </a:rPr>
                      </a:br>
                      <a:r>
                        <a:rPr lang="en-US" sz="800" b="0" i="0" u="none" strike="noStrike">
                          <a:solidFill>
                            <a:srgbClr val="000000"/>
                          </a:solidFill>
                          <a:effectLst/>
                          <a:latin typeface="Aptos Narrow"/>
                        </a:rPr>
                        <a:t>OME - Open Microscopy Environment model, a specification for storing data on biological imaging - https://docs.openmicroscopy.org/ome-model/5.6.3/index.html </a:t>
                      </a:r>
                    </a:p>
                  </a:txBody>
                  <a:tcPr marL="7043" marR="7043" marT="7043" marB="0">
                    <a:lnL>
                      <a:noFill/>
                    </a:lnL>
                    <a:lnR>
                      <a:noFill/>
                    </a:lnR>
                    <a:lnT>
                      <a:noFill/>
                    </a:lnT>
                    <a:lnB>
                      <a:noFill/>
                    </a:lnB>
                  </a:tcPr>
                </a:tc>
                <a:extLst>
                  <a:ext uri="{0D108BD9-81ED-4DB2-BD59-A6C34878D82A}">
                    <a16:rowId xmlns:a16="http://schemas.microsoft.com/office/drawing/2014/main" val="679996196"/>
                  </a:ext>
                </a:extLst>
              </a:tr>
              <a:tr h="147545">
                <a:tc>
                  <a:txBody>
                    <a:bodyPr/>
                    <a:lstStyle/>
                    <a:p>
                      <a:pPr algn="l" fontAlgn="t"/>
                      <a:r>
                        <a:rPr lang="en-US" sz="800" b="0" i="0" u="none" strike="noStrike">
                          <a:solidFill>
                            <a:srgbClr val="000000"/>
                          </a:solidFill>
                          <a:effectLst/>
                          <a:latin typeface="Aptos Narrow"/>
                        </a:rPr>
                        <a:t>BioPAX</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3"/>
                        </a:rPr>
                        <a:t>https://www.biopax.org/</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Biological PAthway eXchange standard language for integration, exchange and analysis of biological pathway data</a:t>
                      </a:r>
                    </a:p>
                  </a:txBody>
                  <a:tcPr marL="7043" marR="7043" marT="7043" marB="0">
                    <a:lnL>
                      <a:noFill/>
                    </a:lnL>
                    <a:lnR>
                      <a:noFill/>
                    </a:lnR>
                    <a:lnT>
                      <a:noFill/>
                    </a:lnT>
                    <a:lnB>
                      <a:noFill/>
                    </a:lnB>
                  </a:tcPr>
                </a:tc>
                <a:extLst>
                  <a:ext uri="{0D108BD9-81ED-4DB2-BD59-A6C34878D82A}">
                    <a16:rowId xmlns:a16="http://schemas.microsoft.com/office/drawing/2014/main" val="1279911894"/>
                  </a:ext>
                </a:extLst>
              </a:tr>
              <a:tr h="218622">
                <a:tc>
                  <a:txBody>
                    <a:bodyPr/>
                    <a:lstStyle/>
                    <a:p>
                      <a:pPr algn="l" fontAlgn="t"/>
                      <a:r>
                        <a:rPr lang="en-US" sz="800" b="0" i="0" u="none" strike="noStrike">
                          <a:solidFill>
                            <a:srgbClr val="000000"/>
                          </a:solidFill>
                          <a:effectLst/>
                          <a:latin typeface="Aptos Narrow"/>
                        </a:rPr>
                        <a:t>CellML</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4"/>
                        </a:rPr>
                        <a:t>https://cellml-metadata-spec-20.readthedocs.io/en/latest/</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Describes how semantic annotations should be made about mathematical models encoded in the CellML (www.cellml.org) format, and their elements.</a:t>
                      </a:r>
                    </a:p>
                  </a:txBody>
                  <a:tcPr marL="7043" marR="7043" marT="7043" marB="0">
                    <a:lnL>
                      <a:noFill/>
                    </a:lnL>
                    <a:lnR>
                      <a:noFill/>
                    </a:lnR>
                    <a:lnT>
                      <a:noFill/>
                    </a:lnT>
                    <a:lnB>
                      <a:noFill/>
                    </a:lnB>
                  </a:tcPr>
                </a:tc>
                <a:extLst>
                  <a:ext uri="{0D108BD9-81ED-4DB2-BD59-A6C34878D82A}">
                    <a16:rowId xmlns:a16="http://schemas.microsoft.com/office/drawing/2014/main" val="3778603316"/>
                  </a:ext>
                </a:extLst>
              </a:tr>
              <a:tr h="112380">
                <a:tc>
                  <a:txBody>
                    <a:bodyPr/>
                    <a:lstStyle/>
                    <a:p>
                      <a:pPr algn="l" fontAlgn="t"/>
                      <a:r>
                        <a:rPr lang="en-US" sz="800" b="0" i="0" u="none" strike="noStrike">
                          <a:solidFill>
                            <a:srgbClr val="000000"/>
                          </a:solidFill>
                          <a:effectLst/>
                          <a:latin typeface="Aptos Narrow"/>
                        </a:rPr>
                        <a:t>LEMS</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5"/>
                        </a:rPr>
                        <a:t>https://lems.github.io/LEMS/</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Low Entropy Model Specification</a:t>
                      </a:r>
                    </a:p>
                  </a:txBody>
                  <a:tcPr marL="7043" marR="7043" marT="7043" marB="0">
                    <a:lnL>
                      <a:noFill/>
                    </a:lnL>
                    <a:lnR>
                      <a:noFill/>
                    </a:lnR>
                    <a:lnT>
                      <a:noFill/>
                    </a:lnT>
                    <a:lnB>
                      <a:noFill/>
                    </a:lnB>
                  </a:tcPr>
                </a:tc>
                <a:extLst>
                  <a:ext uri="{0D108BD9-81ED-4DB2-BD59-A6C34878D82A}">
                    <a16:rowId xmlns:a16="http://schemas.microsoft.com/office/drawing/2014/main" val="197317177"/>
                  </a:ext>
                </a:extLst>
              </a:tr>
              <a:tr h="218622">
                <a:tc>
                  <a:txBody>
                    <a:bodyPr/>
                    <a:lstStyle/>
                    <a:p>
                      <a:pPr algn="l" fontAlgn="t"/>
                      <a:r>
                        <a:rPr lang="en-US" sz="800" b="0" i="0" u="none" strike="noStrike">
                          <a:solidFill>
                            <a:srgbClr val="000000"/>
                          </a:solidFill>
                          <a:effectLst/>
                          <a:latin typeface="Aptos Narrow"/>
                        </a:rPr>
                        <a:t>MIACA</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6"/>
                        </a:rPr>
                        <a:t>https://miaca.sourceforge.net/</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Cellular Assay</a:t>
                      </a:r>
                      <a:br>
                        <a:rPr lang="en-US" sz="800" b="0" i="0" u="none" strike="noStrike">
                          <a:solidFill>
                            <a:srgbClr val="000000"/>
                          </a:solidFill>
                          <a:effectLst/>
                          <a:latin typeface="Aptos Narrow"/>
                        </a:rPr>
                      </a:br>
                      <a:r>
                        <a:rPr lang="en-US" sz="800" b="0" i="0" u="none" strike="noStrike">
                          <a:solidFill>
                            <a:srgbClr val="000000"/>
                          </a:solidFill>
                          <a:effectLst/>
                          <a:latin typeface="Aptos Narrow"/>
                        </a:rPr>
                        <a:t>A standardized description of cell-based functional assay projects</a:t>
                      </a:r>
                    </a:p>
                  </a:txBody>
                  <a:tcPr marL="7043" marR="7043" marT="7043" marB="0">
                    <a:lnL>
                      <a:noFill/>
                    </a:lnL>
                    <a:lnR>
                      <a:noFill/>
                    </a:lnR>
                    <a:lnT>
                      <a:noFill/>
                    </a:lnT>
                    <a:lnB>
                      <a:noFill/>
                    </a:lnB>
                  </a:tcPr>
                </a:tc>
                <a:extLst>
                  <a:ext uri="{0D108BD9-81ED-4DB2-BD59-A6C34878D82A}">
                    <a16:rowId xmlns:a16="http://schemas.microsoft.com/office/drawing/2014/main" val="4201417757"/>
                  </a:ext>
                </a:extLst>
              </a:tr>
              <a:tr h="112380">
                <a:tc>
                  <a:txBody>
                    <a:bodyPr/>
                    <a:lstStyle/>
                    <a:p>
                      <a:pPr algn="l" fontAlgn="t"/>
                      <a:r>
                        <a:rPr lang="en-US" sz="800" b="0" i="0" u="none" strike="noStrike">
                          <a:solidFill>
                            <a:srgbClr val="000000"/>
                          </a:solidFill>
                          <a:effectLst/>
                          <a:latin typeface="Aptos Narrow"/>
                        </a:rPr>
                        <a:t>MIAME</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7"/>
                        </a:rPr>
                        <a:t>http://fged.org/projects/miame/</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Microarray Experiment</a:t>
                      </a:r>
                    </a:p>
                  </a:txBody>
                  <a:tcPr marL="7043" marR="7043" marT="7043" marB="0">
                    <a:lnL>
                      <a:noFill/>
                    </a:lnL>
                    <a:lnR>
                      <a:noFill/>
                    </a:lnR>
                    <a:lnT>
                      <a:noFill/>
                    </a:lnT>
                    <a:lnB>
                      <a:noFill/>
                    </a:lnB>
                  </a:tcPr>
                </a:tc>
                <a:extLst>
                  <a:ext uri="{0D108BD9-81ED-4DB2-BD59-A6C34878D82A}">
                    <a16:rowId xmlns:a16="http://schemas.microsoft.com/office/drawing/2014/main" val="785458957"/>
                  </a:ext>
                </a:extLst>
              </a:tr>
              <a:tr h="112380">
                <a:tc>
                  <a:txBody>
                    <a:bodyPr/>
                    <a:lstStyle/>
                    <a:p>
                      <a:pPr algn="l" fontAlgn="t"/>
                      <a:r>
                        <a:rPr lang="en-US" sz="800" b="0" i="0" u="none" strike="noStrike">
                          <a:solidFill>
                            <a:srgbClr val="000000"/>
                          </a:solidFill>
                          <a:effectLst/>
                          <a:latin typeface="Aptos Narrow"/>
                        </a:rPr>
                        <a:t>MIAPA</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8"/>
                        </a:rPr>
                        <a:t>https://www.ebi.ac.uk/ols4/ontologies/miapa</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Phylogenetic Analysis</a:t>
                      </a:r>
                    </a:p>
                  </a:txBody>
                  <a:tcPr marL="7043" marR="7043" marT="7043" marB="0">
                    <a:lnL>
                      <a:noFill/>
                    </a:lnL>
                    <a:lnR>
                      <a:noFill/>
                    </a:lnR>
                    <a:lnT>
                      <a:noFill/>
                    </a:lnT>
                    <a:lnB>
                      <a:noFill/>
                    </a:lnB>
                  </a:tcPr>
                </a:tc>
                <a:extLst>
                  <a:ext uri="{0D108BD9-81ED-4DB2-BD59-A6C34878D82A}">
                    <a16:rowId xmlns:a16="http://schemas.microsoft.com/office/drawing/2014/main" val="4149950723"/>
                  </a:ext>
                </a:extLst>
              </a:tr>
              <a:tr h="112380">
                <a:tc>
                  <a:txBody>
                    <a:bodyPr/>
                    <a:lstStyle/>
                    <a:p>
                      <a:pPr algn="l" fontAlgn="t"/>
                      <a:r>
                        <a:rPr lang="en-US" sz="800" b="0" i="0" u="none" strike="noStrike">
                          <a:solidFill>
                            <a:srgbClr val="000000"/>
                          </a:solidFill>
                          <a:effectLst/>
                          <a:latin typeface="Aptos Narrow"/>
                        </a:rPr>
                        <a:t>MIAPE</a:t>
                      </a:r>
                    </a:p>
                  </a:txBody>
                  <a:tcPr marL="7043" marR="7043" marT="7043" marB="0">
                    <a:lnL>
                      <a:noFill/>
                    </a:lnL>
                    <a:lnR>
                      <a:noFill/>
                    </a:lnR>
                    <a:lnT>
                      <a:noFill/>
                    </a:lnT>
                    <a:lnB>
                      <a:noFill/>
                    </a:lnB>
                  </a:tcPr>
                </a:tc>
                <a:tc>
                  <a:txBody>
                    <a:bodyPr/>
                    <a:lstStyle/>
                    <a:p>
                      <a:pPr algn="l" fontAlgn="t"/>
                      <a:endParaRPr lang="en-SI"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proteomics experiment</a:t>
                      </a:r>
                    </a:p>
                  </a:txBody>
                  <a:tcPr marL="7043" marR="7043" marT="7043" marB="0">
                    <a:lnL>
                      <a:noFill/>
                    </a:lnL>
                    <a:lnR>
                      <a:noFill/>
                    </a:lnR>
                    <a:lnT>
                      <a:noFill/>
                    </a:lnT>
                    <a:lnB>
                      <a:noFill/>
                    </a:lnB>
                  </a:tcPr>
                </a:tc>
                <a:extLst>
                  <a:ext uri="{0D108BD9-81ED-4DB2-BD59-A6C34878D82A}">
                    <a16:rowId xmlns:a16="http://schemas.microsoft.com/office/drawing/2014/main" val="3877514201"/>
                  </a:ext>
                </a:extLst>
              </a:tr>
              <a:tr h="112380">
                <a:tc>
                  <a:txBody>
                    <a:bodyPr/>
                    <a:lstStyle/>
                    <a:p>
                      <a:pPr algn="l" fontAlgn="t"/>
                      <a:r>
                        <a:rPr lang="en-US" sz="800" b="0" i="0" u="none" strike="noStrike">
                          <a:solidFill>
                            <a:srgbClr val="000000"/>
                          </a:solidFill>
                          <a:effectLst/>
                          <a:latin typeface="Aptos Narrow"/>
                        </a:rPr>
                        <a:t>MIAPPE</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9"/>
                        </a:rPr>
                        <a:t>https://www.miappe.org/</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Plant Phenotyping Experiments</a:t>
                      </a:r>
                    </a:p>
                  </a:txBody>
                  <a:tcPr marL="7043" marR="7043" marT="7043" marB="0">
                    <a:lnL>
                      <a:noFill/>
                    </a:lnL>
                    <a:lnR>
                      <a:noFill/>
                    </a:lnR>
                    <a:lnT>
                      <a:noFill/>
                    </a:lnT>
                    <a:lnB>
                      <a:noFill/>
                    </a:lnB>
                  </a:tcPr>
                </a:tc>
                <a:extLst>
                  <a:ext uri="{0D108BD9-81ED-4DB2-BD59-A6C34878D82A}">
                    <a16:rowId xmlns:a16="http://schemas.microsoft.com/office/drawing/2014/main" val="1253623033"/>
                  </a:ext>
                </a:extLst>
              </a:tr>
              <a:tr h="232321">
                <a:tc>
                  <a:txBody>
                    <a:bodyPr/>
                    <a:lstStyle/>
                    <a:p>
                      <a:pPr algn="l" fontAlgn="t"/>
                      <a:r>
                        <a:rPr lang="en-US" sz="800" b="0" i="0" u="none" strike="noStrike">
                          <a:solidFill>
                            <a:srgbClr val="000000"/>
                          </a:solidFill>
                          <a:effectLst/>
                          <a:latin typeface="Aptos Narrow"/>
                        </a:rPr>
                        <a:t>MIARE</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0"/>
                        </a:rPr>
                        <a:t>https://mibbi.sourceforge.net/projects/MIARE.shtml</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an RNAi Experiment</a:t>
                      </a:r>
                      <a:br>
                        <a:rPr lang="en-US" sz="800" b="0" i="0" u="none" strike="noStrike">
                          <a:solidFill>
                            <a:srgbClr val="000000"/>
                          </a:solidFill>
                          <a:effectLst/>
                          <a:latin typeface="Aptos Narrow"/>
                        </a:rPr>
                      </a:br>
                      <a:r>
                        <a:rPr lang="en-US" sz="800" b="0" i="0" u="none" strike="noStrike">
                          <a:solidFill>
                            <a:srgbClr val="000000"/>
                          </a:solidFill>
                          <a:effectLst/>
                          <a:latin typeface="Aptos Narrow"/>
                        </a:rPr>
                        <a:t>A checklist describing the information that should be reported for an RNA interference experiment.</a:t>
                      </a:r>
                    </a:p>
                  </a:txBody>
                  <a:tcPr marL="7043" marR="7043" marT="7043" marB="0">
                    <a:lnL>
                      <a:noFill/>
                    </a:lnL>
                    <a:lnR>
                      <a:noFill/>
                    </a:lnR>
                    <a:lnT>
                      <a:noFill/>
                    </a:lnT>
                    <a:lnB>
                      <a:noFill/>
                    </a:lnB>
                  </a:tcPr>
                </a:tc>
                <a:extLst>
                  <a:ext uri="{0D108BD9-81ED-4DB2-BD59-A6C34878D82A}">
                    <a16:rowId xmlns:a16="http://schemas.microsoft.com/office/drawing/2014/main" val="3505244636"/>
                  </a:ext>
                </a:extLst>
              </a:tr>
              <a:tr h="112380">
                <a:tc>
                  <a:txBody>
                    <a:bodyPr/>
                    <a:lstStyle/>
                    <a:p>
                      <a:pPr algn="l" fontAlgn="t"/>
                      <a:r>
                        <a:rPr lang="en-US" sz="800" b="0" i="0" u="none" strike="noStrike">
                          <a:solidFill>
                            <a:srgbClr val="000000"/>
                          </a:solidFill>
                          <a:effectLst/>
                          <a:latin typeface="Aptos Narrow"/>
                        </a:rPr>
                        <a:t>MIASE</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1"/>
                        </a:rPr>
                        <a:t>http://co.mbine.org/standards/miase</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Simulation Experiment</a:t>
                      </a:r>
                    </a:p>
                  </a:txBody>
                  <a:tcPr marL="7043" marR="7043" marT="7043" marB="0">
                    <a:lnL>
                      <a:noFill/>
                    </a:lnL>
                    <a:lnR>
                      <a:noFill/>
                    </a:lnR>
                    <a:lnT>
                      <a:noFill/>
                    </a:lnT>
                    <a:lnB>
                      <a:noFill/>
                    </a:lnB>
                  </a:tcPr>
                </a:tc>
                <a:extLst>
                  <a:ext uri="{0D108BD9-81ED-4DB2-BD59-A6C34878D82A}">
                    <a16:rowId xmlns:a16="http://schemas.microsoft.com/office/drawing/2014/main" val="3286878080"/>
                  </a:ext>
                </a:extLst>
              </a:tr>
              <a:tr h="112380">
                <a:tc>
                  <a:txBody>
                    <a:bodyPr/>
                    <a:lstStyle/>
                    <a:p>
                      <a:pPr algn="l" fontAlgn="t"/>
                      <a:r>
                        <a:rPr lang="en-US" sz="800" b="0" i="0" u="none" strike="noStrike">
                          <a:solidFill>
                            <a:srgbClr val="000000"/>
                          </a:solidFill>
                          <a:effectLst/>
                          <a:latin typeface="Aptos Narrow"/>
                        </a:rPr>
                        <a:t>MIFlowCyt</a:t>
                      </a:r>
                    </a:p>
                  </a:txBody>
                  <a:tcPr marL="7043" marR="7043" marT="7043" marB="0">
                    <a:lnL>
                      <a:noFill/>
                    </a:lnL>
                    <a:lnR>
                      <a:noFill/>
                    </a:lnR>
                    <a:lnT>
                      <a:noFill/>
                    </a:lnT>
                    <a:lnB>
                      <a:noFill/>
                    </a:lnB>
                  </a:tcPr>
                </a:tc>
                <a:tc>
                  <a:txBody>
                    <a:bodyPr/>
                    <a:lstStyle/>
                    <a:p>
                      <a:pPr algn="l" fontAlgn="t"/>
                      <a:endParaRPr lang="en-SI" sz="800" b="0" i="0" u="none" strike="noStrike">
                        <a:solidFill>
                          <a:srgbClr val="000000"/>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Flow Cytometry Experiment</a:t>
                      </a:r>
                    </a:p>
                  </a:txBody>
                  <a:tcPr marL="7043" marR="7043" marT="7043" marB="0">
                    <a:lnL>
                      <a:noFill/>
                    </a:lnL>
                    <a:lnR>
                      <a:noFill/>
                    </a:lnR>
                    <a:lnT>
                      <a:noFill/>
                    </a:lnT>
                    <a:lnB>
                      <a:noFill/>
                    </a:lnB>
                  </a:tcPr>
                </a:tc>
                <a:extLst>
                  <a:ext uri="{0D108BD9-81ED-4DB2-BD59-A6C34878D82A}">
                    <a16:rowId xmlns:a16="http://schemas.microsoft.com/office/drawing/2014/main" val="1747190698"/>
                  </a:ext>
                </a:extLst>
              </a:tr>
              <a:tr h="112380">
                <a:tc>
                  <a:txBody>
                    <a:bodyPr/>
                    <a:lstStyle/>
                    <a:p>
                      <a:pPr algn="l" fontAlgn="t"/>
                      <a:r>
                        <a:rPr lang="en-US" sz="800" b="0" i="0" u="none" strike="noStrike">
                          <a:solidFill>
                            <a:srgbClr val="000000"/>
                          </a:solidFill>
                          <a:effectLst/>
                          <a:latin typeface="Aptos Narrow"/>
                        </a:rPr>
                        <a:t>minSCe</a:t>
                      </a:r>
                    </a:p>
                  </a:txBody>
                  <a:tcPr marL="7043" marR="7043" marT="7043" marB="0">
                    <a:lnL>
                      <a:noFill/>
                    </a:lnL>
                    <a:lnR>
                      <a:noFill/>
                    </a:lnR>
                    <a:lnT>
                      <a:noFill/>
                    </a:lnT>
                    <a:lnB>
                      <a:noFill/>
                    </a:lnB>
                  </a:tcPr>
                </a:tc>
                <a:tc>
                  <a:txBody>
                    <a:bodyPr/>
                    <a:lstStyle/>
                    <a:p>
                      <a:pPr algn="l" fontAlgn="t"/>
                      <a:endParaRPr lang="en-SI"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Single-Cell Experiment</a:t>
                      </a:r>
                    </a:p>
                  </a:txBody>
                  <a:tcPr marL="7043" marR="7043" marT="7043" marB="0">
                    <a:lnL>
                      <a:noFill/>
                    </a:lnL>
                    <a:lnR>
                      <a:noFill/>
                    </a:lnR>
                    <a:lnT>
                      <a:noFill/>
                    </a:lnT>
                    <a:lnB>
                      <a:noFill/>
                    </a:lnB>
                  </a:tcPr>
                </a:tc>
                <a:extLst>
                  <a:ext uri="{0D108BD9-81ED-4DB2-BD59-A6C34878D82A}">
                    <a16:rowId xmlns:a16="http://schemas.microsoft.com/office/drawing/2014/main" val="2338127002"/>
                  </a:ext>
                </a:extLst>
              </a:tr>
              <a:tr h="112380">
                <a:tc>
                  <a:txBody>
                    <a:bodyPr/>
                    <a:lstStyle/>
                    <a:p>
                      <a:pPr algn="l" fontAlgn="t"/>
                      <a:r>
                        <a:rPr lang="en-US" sz="800" b="0" i="0" u="none" strike="noStrike">
                          <a:solidFill>
                            <a:srgbClr val="000000"/>
                          </a:solidFill>
                          <a:effectLst/>
                          <a:latin typeface="Aptos Narrow"/>
                        </a:rPr>
                        <a:t>MINSEQE</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2"/>
                        </a:rPr>
                        <a:t>https://www.fged.org/projects/minseqe/</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Next-generation Sequencing Experiment</a:t>
                      </a:r>
                    </a:p>
                  </a:txBody>
                  <a:tcPr marL="7043" marR="7043" marT="7043" marB="0">
                    <a:lnL>
                      <a:noFill/>
                    </a:lnL>
                    <a:lnR>
                      <a:noFill/>
                    </a:lnR>
                    <a:lnT>
                      <a:noFill/>
                    </a:lnT>
                    <a:lnB>
                      <a:noFill/>
                    </a:lnB>
                  </a:tcPr>
                </a:tc>
                <a:extLst>
                  <a:ext uri="{0D108BD9-81ED-4DB2-BD59-A6C34878D82A}">
                    <a16:rowId xmlns:a16="http://schemas.microsoft.com/office/drawing/2014/main" val="3977624317"/>
                  </a:ext>
                </a:extLst>
              </a:tr>
              <a:tr h="112380">
                <a:tc>
                  <a:txBody>
                    <a:bodyPr/>
                    <a:lstStyle/>
                    <a:p>
                      <a:pPr algn="l" fontAlgn="t"/>
                      <a:r>
                        <a:rPr lang="en-US" sz="800" b="0" i="0" u="none" strike="noStrike">
                          <a:solidFill>
                            <a:srgbClr val="000000"/>
                          </a:solidFill>
                          <a:effectLst/>
                          <a:latin typeface="Aptos Narrow"/>
                        </a:rPr>
                        <a:t>MIQE</a:t>
                      </a:r>
                    </a:p>
                  </a:txBody>
                  <a:tcPr marL="7043" marR="7043" marT="7043" marB="0">
                    <a:lnL>
                      <a:noFill/>
                    </a:lnL>
                    <a:lnR>
                      <a:noFill/>
                    </a:lnR>
                    <a:lnT>
                      <a:noFill/>
                    </a:lnT>
                    <a:lnB>
                      <a:noFill/>
                    </a:lnB>
                  </a:tcPr>
                </a:tc>
                <a:tc>
                  <a:txBody>
                    <a:bodyPr/>
                    <a:lstStyle/>
                    <a:p>
                      <a:pPr algn="l" fontAlgn="t"/>
                      <a:endParaRPr lang="en-SI" sz="800" b="0" i="0" u="none" strike="noStrike">
                        <a:solidFill>
                          <a:srgbClr val="000000"/>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for Quantitative Real-Time PCR Experiments</a:t>
                      </a:r>
                    </a:p>
                  </a:txBody>
                  <a:tcPr marL="7043" marR="7043" marT="7043" marB="0">
                    <a:lnL>
                      <a:noFill/>
                    </a:lnL>
                    <a:lnR>
                      <a:noFill/>
                    </a:lnR>
                    <a:lnT>
                      <a:noFill/>
                    </a:lnT>
                    <a:lnB>
                      <a:noFill/>
                    </a:lnB>
                  </a:tcPr>
                </a:tc>
                <a:extLst>
                  <a:ext uri="{0D108BD9-81ED-4DB2-BD59-A6C34878D82A}">
                    <a16:rowId xmlns:a16="http://schemas.microsoft.com/office/drawing/2014/main" val="3243381565"/>
                  </a:ext>
                </a:extLst>
              </a:tr>
              <a:tr h="112380">
                <a:tc>
                  <a:txBody>
                    <a:bodyPr/>
                    <a:lstStyle/>
                    <a:p>
                      <a:pPr algn="l" fontAlgn="t"/>
                      <a:r>
                        <a:rPr lang="en-US" sz="800" b="0" i="0" u="none" strike="noStrike">
                          <a:solidFill>
                            <a:srgbClr val="000000"/>
                          </a:solidFill>
                          <a:effectLst/>
                          <a:latin typeface="Aptos Narrow"/>
                        </a:rPr>
                        <a:t>MIRAGE</a:t>
                      </a:r>
                    </a:p>
                  </a:txBody>
                  <a:tcPr marL="7043" marR="7043" marT="7043" marB="0">
                    <a:lnL>
                      <a:noFill/>
                    </a:lnL>
                    <a:lnR>
                      <a:noFill/>
                    </a:lnR>
                    <a:lnT>
                      <a:noFill/>
                    </a:lnT>
                    <a:lnB>
                      <a:noFill/>
                    </a:lnB>
                  </a:tcPr>
                </a:tc>
                <a:tc>
                  <a:txBody>
                    <a:bodyPr/>
                    <a:lstStyle/>
                    <a:p>
                      <a:pPr algn="l" fontAlgn="t"/>
                      <a:endParaRPr lang="en-SI"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Required About a Glycomics Experiment</a:t>
                      </a:r>
                    </a:p>
                  </a:txBody>
                  <a:tcPr marL="7043" marR="7043" marT="7043" marB="0">
                    <a:lnL>
                      <a:noFill/>
                    </a:lnL>
                    <a:lnR>
                      <a:noFill/>
                    </a:lnR>
                    <a:lnT>
                      <a:noFill/>
                    </a:lnT>
                    <a:lnB>
                      <a:noFill/>
                    </a:lnB>
                  </a:tcPr>
                </a:tc>
                <a:extLst>
                  <a:ext uri="{0D108BD9-81ED-4DB2-BD59-A6C34878D82A}">
                    <a16:rowId xmlns:a16="http://schemas.microsoft.com/office/drawing/2014/main" val="2537177259"/>
                  </a:ext>
                </a:extLst>
              </a:tr>
              <a:tr h="112380">
                <a:tc>
                  <a:txBody>
                    <a:bodyPr/>
                    <a:lstStyle/>
                    <a:p>
                      <a:pPr algn="l" fontAlgn="t"/>
                      <a:r>
                        <a:rPr lang="en-US" sz="800" b="0" i="0" u="none" strike="noStrike">
                          <a:solidFill>
                            <a:srgbClr val="000000"/>
                          </a:solidFill>
                          <a:effectLst/>
                          <a:latin typeface="Aptos Narrow"/>
                        </a:rPr>
                        <a:t>MIRIAM</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3"/>
                        </a:rPr>
                        <a:t>http://co.mbine.org/standards/miriam</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Required in the Annotation of Models</a:t>
                      </a:r>
                    </a:p>
                  </a:txBody>
                  <a:tcPr marL="7043" marR="7043" marT="7043" marB="0">
                    <a:lnL>
                      <a:noFill/>
                    </a:lnL>
                    <a:lnR>
                      <a:noFill/>
                    </a:lnR>
                    <a:lnT>
                      <a:noFill/>
                    </a:lnT>
                    <a:lnB>
                      <a:noFill/>
                    </a:lnB>
                  </a:tcPr>
                </a:tc>
                <a:extLst>
                  <a:ext uri="{0D108BD9-81ED-4DB2-BD59-A6C34878D82A}">
                    <a16:rowId xmlns:a16="http://schemas.microsoft.com/office/drawing/2014/main" val="4020203896"/>
                  </a:ext>
                </a:extLst>
              </a:tr>
              <a:tr h="147545">
                <a:tc>
                  <a:txBody>
                    <a:bodyPr/>
                    <a:lstStyle/>
                    <a:p>
                      <a:pPr algn="l" fontAlgn="t"/>
                      <a:r>
                        <a:rPr lang="en-US" sz="800" b="0" i="0" u="none" strike="noStrike">
                          <a:solidFill>
                            <a:srgbClr val="000000"/>
                          </a:solidFill>
                          <a:effectLst/>
                          <a:latin typeface="Aptos Narrow"/>
                        </a:rPr>
                        <a:t>MISFISHIE</a:t>
                      </a:r>
                    </a:p>
                  </a:txBody>
                  <a:tcPr marL="7043" marR="7043" marT="7043" marB="0">
                    <a:lnL>
                      <a:noFill/>
                    </a:lnL>
                    <a:lnR>
                      <a:noFill/>
                    </a:lnR>
                    <a:lnT>
                      <a:noFill/>
                    </a:lnT>
                    <a:lnB>
                      <a:noFill/>
                    </a:lnB>
                  </a:tcPr>
                </a:tc>
                <a:tc>
                  <a:txBody>
                    <a:bodyPr/>
                    <a:lstStyle/>
                    <a:p>
                      <a:pPr algn="l" fontAlgn="t"/>
                      <a:endParaRPr lang="en-SI"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specification for in situ hybridization and immunohistochemistry experiments</a:t>
                      </a:r>
                    </a:p>
                  </a:txBody>
                  <a:tcPr marL="7043" marR="7043" marT="7043" marB="0">
                    <a:lnL>
                      <a:noFill/>
                    </a:lnL>
                    <a:lnR>
                      <a:noFill/>
                    </a:lnR>
                    <a:lnT>
                      <a:noFill/>
                    </a:lnT>
                    <a:lnB>
                      <a:noFill/>
                    </a:lnB>
                  </a:tcPr>
                </a:tc>
                <a:extLst>
                  <a:ext uri="{0D108BD9-81ED-4DB2-BD59-A6C34878D82A}">
                    <a16:rowId xmlns:a16="http://schemas.microsoft.com/office/drawing/2014/main" val="630620261"/>
                  </a:ext>
                </a:extLst>
              </a:tr>
              <a:tr h="112380">
                <a:tc>
                  <a:txBody>
                    <a:bodyPr/>
                    <a:lstStyle/>
                    <a:p>
                      <a:pPr algn="l" fontAlgn="t"/>
                      <a:r>
                        <a:rPr lang="en-US" sz="800" b="0" i="0" u="none" strike="noStrike">
                          <a:solidFill>
                            <a:srgbClr val="000000"/>
                          </a:solidFill>
                          <a:effectLst/>
                          <a:latin typeface="Aptos Narrow"/>
                        </a:rPr>
                        <a:t>MIxS</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4"/>
                        </a:rPr>
                        <a:t>https://www.gensc.org/pages/standards-intro.html</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any Sequence</a:t>
                      </a:r>
                    </a:p>
                  </a:txBody>
                  <a:tcPr marL="7043" marR="7043" marT="7043" marB="0">
                    <a:lnL>
                      <a:noFill/>
                    </a:lnL>
                    <a:lnR>
                      <a:noFill/>
                    </a:lnR>
                    <a:lnT>
                      <a:noFill/>
                    </a:lnT>
                    <a:lnB>
                      <a:noFill/>
                    </a:lnB>
                  </a:tcPr>
                </a:tc>
                <a:extLst>
                  <a:ext uri="{0D108BD9-81ED-4DB2-BD59-A6C34878D82A}">
                    <a16:rowId xmlns:a16="http://schemas.microsoft.com/office/drawing/2014/main" val="4193049504"/>
                  </a:ext>
                </a:extLst>
              </a:tr>
              <a:tr h="218622">
                <a:tc>
                  <a:txBody>
                    <a:bodyPr/>
                    <a:lstStyle/>
                    <a:p>
                      <a:pPr algn="l" fontAlgn="t"/>
                      <a:r>
                        <a:rPr lang="en-US" sz="800" b="0" i="0" u="none" strike="noStrike">
                          <a:solidFill>
                            <a:srgbClr val="000000"/>
                          </a:solidFill>
                          <a:effectLst/>
                          <a:latin typeface="Aptos Narrow"/>
                        </a:rPr>
                        <a:t>MIxS - MIMARKS</a:t>
                      </a:r>
                    </a:p>
                  </a:txBody>
                  <a:tcPr marL="7043" marR="7043" marT="7043" marB="0">
                    <a:lnL>
                      <a:noFill/>
                    </a:lnL>
                    <a:lnR>
                      <a:noFill/>
                    </a:lnR>
                    <a:lnT>
                      <a:noFill/>
                    </a:lnT>
                    <a:lnB>
                      <a:noFill/>
                    </a:lnB>
                  </a:tcPr>
                </a:tc>
                <a:tc>
                  <a:txBody>
                    <a:bodyPr/>
                    <a:lstStyle/>
                    <a:p>
                      <a:pPr algn="l" fontAlgn="t"/>
                      <a:endParaRPr lang="en-SI"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Minimum information about a marker gene sequence (MIMARKS) and minimum information about any (x) sequence (MIxS) specifications</a:t>
                      </a:r>
                    </a:p>
                  </a:txBody>
                  <a:tcPr marL="7043" marR="7043" marT="7043" marB="0">
                    <a:lnL>
                      <a:noFill/>
                    </a:lnL>
                    <a:lnR>
                      <a:noFill/>
                    </a:lnR>
                    <a:lnT>
                      <a:noFill/>
                    </a:lnT>
                    <a:lnB>
                      <a:noFill/>
                    </a:lnB>
                  </a:tcPr>
                </a:tc>
                <a:extLst>
                  <a:ext uri="{0D108BD9-81ED-4DB2-BD59-A6C34878D82A}">
                    <a16:rowId xmlns:a16="http://schemas.microsoft.com/office/drawing/2014/main" val="497837244"/>
                  </a:ext>
                </a:extLst>
              </a:tr>
              <a:tr h="112380">
                <a:tc>
                  <a:txBody>
                    <a:bodyPr/>
                    <a:lstStyle/>
                    <a:p>
                      <a:pPr algn="l" fontAlgn="t"/>
                      <a:r>
                        <a:rPr lang="en-US" sz="800" b="0" i="0" u="none" strike="noStrike">
                          <a:solidFill>
                            <a:srgbClr val="000000"/>
                          </a:solidFill>
                          <a:effectLst/>
                          <a:latin typeface="Aptos Narrow"/>
                        </a:rPr>
                        <a:t>NeuroML</a:t>
                      </a:r>
                    </a:p>
                  </a:txBody>
                  <a:tcPr marL="7043" marR="7043" marT="7043" marB="0">
                    <a:lnL>
                      <a:noFill/>
                    </a:lnL>
                    <a:lnR>
                      <a:noFill/>
                    </a:lnR>
                    <a:lnT>
                      <a:noFill/>
                    </a:lnT>
                    <a:lnB>
                      <a:noFill/>
                    </a:lnB>
                    <a:solidFill>
                      <a:srgbClr val="F2F2F2"/>
                    </a:solidFill>
                  </a:tcPr>
                </a:tc>
                <a:tc>
                  <a:txBody>
                    <a:bodyPr/>
                    <a:lstStyle/>
                    <a:p>
                      <a:pPr algn="l" fontAlgn="t"/>
                      <a:r>
                        <a:rPr lang="en-US" sz="800" b="0" i="0" u="sng" strike="noStrike">
                          <a:solidFill>
                            <a:srgbClr val="467886"/>
                          </a:solidFill>
                          <a:effectLst/>
                          <a:latin typeface="Aptos Narrow"/>
                          <a:hlinkClick r:id="rId15"/>
                        </a:rPr>
                        <a:t>https://neuroml.org/</a:t>
                      </a:r>
                      <a:endParaRPr lang="en-US" sz="800" b="0" i="0" u="sng" strike="noStrike">
                        <a:solidFill>
                          <a:srgbClr val="467886"/>
                        </a:solidFill>
                        <a:effectLst/>
                        <a:latin typeface="Aptos Narrow"/>
                      </a:endParaRPr>
                    </a:p>
                  </a:txBody>
                  <a:tcPr marL="7043" marR="7043" marT="7043" marB="0">
                    <a:lnL>
                      <a:noFill/>
                    </a:lnL>
                    <a:lnR>
                      <a:noFill/>
                    </a:lnR>
                    <a:lnT>
                      <a:noFill/>
                    </a:lnT>
                    <a:lnB>
                      <a:noFill/>
                    </a:lnB>
                    <a:solidFill>
                      <a:srgbClr val="F2F2F2"/>
                    </a:solidFill>
                  </a:tcPr>
                </a:tc>
                <a:tc>
                  <a:txBody>
                    <a:bodyPr/>
                    <a:lstStyle/>
                    <a:p>
                      <a:pPr algn="l" fontAlgn="t"/>
                      <a:r>
                        <a:rPr lang="en-US" sz="800" b="0" i="0" u="none" strike="noStrike">
                          <a:solidFill>
                            <a:srgbClr val="000000"/>
                          </a:solidFill>
                          <a:effectLst/>
                          <a:latin typeface="Aptos Narrow"/>
                        </a:rPr>
                        <a:t>Language for describing neuronal systems</a:t>
                      </a:r>
                    </a:p>
                  </a:txBody>
                  <a:tcPr marL="7043" marR="7043" marT="7043" marB="0">
                    <a:lnL>
                      <a:noFill/>
                    </a:lnL>
                    <a:lnR>
                      <a:noFill/>
                    </a:lnR>
                    <a:lnT>
                      <a:noFill/>
                    </a:lnT>
                    <a:lnB>
                      <a:noFill/>
                    </a:lnB>
                    <a:solidFill>
                      <a:srgbClr val="F2F2F2"/>
                    </a:solidFill>
                  </a:tcPr>
                </a:tc>
                <a:extLst>
                  <a:ext uri="{0D108BD9-81ED-4DB2-BD59-A6C34878D82A}">
                    <a16:rowId xmlns:a16="http://schemas.microsoft.com/office/drawing/2014/main" val="1254184426"/>
                  </a:ext>
                </a:extLst>
              </a:tr>
              <a:tr h="112380">
                <a:tc>
                  <a:txBody>
                    <a:bodyPr/>
                    <a:lstStyle/>
                    <a:p>
                      <a:pPr algn="l" fontAlgn="t"/>
                      <a:r>
                        <a:rPr lang="en-US" sz="800" b="0" i="0" u="none" strike="noStrike">
                          <a:solidFill>
                            <a:srgbClr val="000000"/>
                          </a:solidFill>
                          <a:effectLst/>
                          <a:latin typeface="Aptos Narrow"/>
                        </a:rPr>
                        <a:t>REMBI</a:t>
                      </a:r>
                    </a:p>
                  </a:txBody>
                  <a:tcPr marL="7043" marR="7043" marT="7043" marB="0">
                    <a:lnL>
                      <a:noFill/>
                    </a:lnL>
                    <a:lnR>
                      <a:noFill/>
                    </a:lnR>
                    <a:lnT>
                      <a:noFill/>
                    </a:lnT>
                    <a:lnB>
                      <a:noFill/>
                    </a:lnB>
                  </a:tcPr>
                </a:tc>
                <a:tc gridSpan="2">
                  <a:txBody>
                    <a:bodyPr/>
                    <a:lstStyle/>
                    <a:p>
                      <a:pPr algn="l" fontAlgn="t"/>
                      <a:r>
                        <a:rPr lang="en-US" sz="800" b="0" i="0" u="sng" strike="noStrike">
                          <a:solidFill>
                            <a:srgbClr val="467886"/>
                          </a:solidFill>
                          <a:effectLst/>
                          <a:latin typeface="Aptos Narrow"/>
                          <a:hlinkClick r:id="rId16"/>
                        </a:rPr>
                        <a:t>Recommended Metadata for Biological Images—enabling reuse of microscopy data in biology</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hMerge="1">
                  <a:txBody>
                    <a:bodyPr/>
                    <a:lstStyle/>
                    <a:p>
                      <a:endParaRPr lang="en-SI"/>
                    </a:p>
                  </a:txBody>
                  <a:tcPr/>
                </a:tc>
                <a:extLst>
                  <a:ext uri="{0D108BD9-81ED-4DB2-BD59-A6C34878D82A}">
                    <a16:rowId xmlns:a16="http://schemas.microsoft.com/office/drawing/2014/main" val="3988072500"/>
                  </a:ext>
                </a:extLst>
              </a:tr>
              <a:tr h="215627">
                <a:tc>
                  <a:txBody>
                    <a:bodyPr/>
                    <a:lstStyle/>
                    <a:p>
                      <a:pPr algn="l" fontAlgn="t"/>
                      <a:r>
                        <a:rPr lang="en-US" sz="800" b="0" i="0" u="none" strike="noStrike">
                          <a:solidFill>
                            <a:srgbClr val="000000"/>
                          </a:solidFill>
                          <a:effectLst/>
                          <a:latin typeface="Aptos Narrow"/>
                        </a:rPr>
                        <a:t>SBGN</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7"/>
                        </a:rPr>
                        <a:t>http://www.sbgn.org/</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dirty="0">
                          <a:solidFill>
                            <a:srgbClr val="000000"/>
                          </a:solidFill>
                          <a:effectLst/>
                          <a:latin typeface="Aptos Narrow"/>
                        </a:rPr>
                        <a:t>Systems Biology Graphical Notation</a:t>
                      </a:r>
                    </a:p>
                  </a:txBody>
                  <a:tcPr marL="7043" marR="7043" marT="7043" marB="0">
                    <a:lnL>
                      <a:noFill/>
                    </a:lnL>
                    <a:lnR>
                      <a:noFill/>
                    </a:lnR>
                    <a:lnT>
                      <a:noFill/>
                    </a:lnT>
                    <a:lnB>
                      <a:noFill/>
                    </a:lnB>
                  </a:tcPr>
                </a:tc>
                <a:extLst>
                  <a:ext uri="{0D108BD9-81ED-4DB2-BD59-A6C34878D82A}">
                    <a16:rowId xmlns:a16="http://schemas.microsoft.com/office/drawing/2014/main" val="2227209422"/>
                  </a:ext>
                </a:extLst>
              </a:tr>
              <a:tr h="112380">
                <a:tc>
                  <a:txBody>
                    <a:bodyPr/>
                    <a:lstStyle/>
                    <a:p>
                      <a:pPr algn="l" fontAlgn="t"/>
                      <a:r>
                        <a:rPr lang="en-US" sz="800" b="0" i="0" u="none" strike="noStrike">
                          <a:solidFill>
                            <a:srgbClr val="000000"/>
                          </a:solidFill>
                          <a:effectLst/>
                          <a:latin typeface="Aptos Narrow"/>
                        </a:rPr>
                        <a:t>SBML</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8"/>
                        </a:rPr>
                        <a:t>http://sbml.org/</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a:solidFill>
                            <a:srgbClr val="000000"/>
                          </a:solidFill>
                          <a:effectLst/>
                          <a:latin typeface="Aptos Narrow"/>
                        </a:rPr>
                        <a:t>Systems Biology Mark‐up Language</a:t>
                      </a:r>
                    </a:p>
                  </a:txBody>
                  <a:tcPr marL="7043" marR="7043" marT="7043" marB="0">
                    <a:lnL>
                      <a:noFill/>
                    </a:lnL>
                    <a:lnR>
                      <a:noFill/>
                    </a:lnR>
                    <a:lnT>
                      <a:noFill/>
                    </a:lnT>
                    <a:lnB>
                      <a:noFill/>
                    </a:lnB>
                  </a:tcPr>
                </a:tc>
                <a:extLst>
                  <a:ext uri="{0D108BD9-81ED-4DB2-BD59-A6C34878D82A}">
                    <a16:rowId xmlns:a16="http://schemas.microsoft.com/office/drawing/2014/main" val="907174692"/>
                  </a:ext>
                </a:extLst>
              </a:tr>
              <a:tr h="112380">
                <a:tc>
                  <a:txBody>
                    <a:bodyPr/>
                    <a:lstStyle/>
                    <a:p>
                      <a:pPr algn="l" fontAlgn="t"/>
                      <a:r>
                        <a:rPr lang="en-US" sz="800" b="0" i="0" u="none" strike="noStrike" dirty="0">
                          <a:solidFill>
                            <a:srgbClr val="000000"/>
                          </a:solidFill>
                          <a:effectLst/>
                          <a:latin typeface="Aptos Narrow"/>
                        </a:rPr>
                        <a:t>SBOL</a:t>
                      </a:r>
                    </a:p>
                  </a:txBody>
                  <a:tcPr marL="7043" marR="7043" marT="7043" marB="0">
                    <a:lnL>
                      <a:noFill/>
                    </a:lnL>
                    <a:lnR>
                      <a:noFill/>
                    </a:lnR>
                    <a:lnT>
                      <a:noFill/>
                    </a:lnT>
                    <a:lnB>
                      <a:noFill/>
                    </a:lnB>
                  </a:tcPr>
                </a:tc>
                <a:tc>
                  <a:txBody>
                    <a:bodyPr/>
                    <a:lstStyle/>
                    <a:p>
                      <a:pPr algn="l" fontAlgn="t"/>
                      <a:r>
                        <a:rPr lang="en-US" sz="800" b="0" i="0" u="sng" strike="noStrike">
                          <a:solidFill>
                            <a:srgbClr val="467886"/>
                          </a:solidFill>
                          <a:effectLst/>
                          <a:latin typeface="Aptos Narrow"/>
                          <a:hlinkClick r:id="rId19"/>
                        </a:rPr>
                        <a:t>https://sbolstandard.org/</a:t>
                      </a:r>
                      <a:endParaRPr lang="en-US" sz="800" b="0" i="0" u="sng" strike="noStrike">
                        <a:solidFill>
                          <a:srgbClr val="467886"/>
                        </a:solidFill>
                        <a:effectLst/>
                        <a:latin typeface="Aptos Narrow"/>
                      </a:endParaRPr>
                    </a:p>
                  </a:txBody>
                  <a:tcPr marL="7043" marR="7043" marT="7043" marB="0">
                    <a:lnL>
                      <a:noFill/>
                    </a:lnL>
                    <a:lnR>
                      <a:noFill/>
                    </a:lnR>
                    <a:lnT>
                      <a:noFill/>
                    </a:lnT>
                    <a:lnB>
                      <a:noFill/>
                    </a:lnB>
                  </a:tcPr>
                </a:tc>
                <a:tc>
                  <a:txBody>
                    <a:bodyPr/>
                    <a:lstStyle/>
                    <a:p>
                      <a:pPr algn="l" fontAlgn="t"/>
                      <a:r>
                        <a:rPr lang="en-US" sz="800" b="0" i="0" u="none" strike="noStrike" dirty="0">
                          <a:solidFill>
                            <a:srgbClr val="000000"/>
                          </a:solidFill>
                          <a:effectLst/>
                          <a:latin typeface="Aptos Narrow"/>
                        </a:rPr>
                        <a:t>Synthetic Biology Open Language</a:t>
                      </a:r>
                    </a:p>
                  </a:txBody>
                  <a:tcPr marL="7043" marR="7043" marT="7043" marB="0">
                    <a:lnL>
                      <a:noFill/>
                    </a:lnL>
                    <a:lnR>
                      <a:noFill/>
                    </a:lnR>
                    <a:lnT>
                      <a:noFill/>
                    </a:lnT>
                    <a:lnB>
                      <a:noFill/>
                    </a:lnB>
                  </a:tcPr>
                </a:tc>
                <a:extLst>
                  <a:ext uri="{0D108BD9-81ED-4DB2-BD59-A6C34878D82A}">
                    <a16:rowId xmlns:a16="http://schemas.microsoft.com/office/drawing/2014/main" val="1413414455"/>
                  </a:ext>
                </a:extLst>
              </a:tr>
            </a:tbl>
          </a:graphicData>
        </a:graphic>
      </p:graphicFrame>
    </p:spTree>
    <p:extLst>
      <p:ext uri="{BB962C8B-B14F-4D97-AF65-F5344CB8AC3E}">
        <p14:creationId xmlns:p14="http://schemas.microsoft.com/office/powerpoint/2010/main" val="2540381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Združljivost z </a:t>
            </a:r>
            <a:r>
              <a:rPr lang="sl-SI" dirty="0" err="1"/>
              <a:t>OpenAIRE</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Za to, da je omogočeno </a:t>
            </a:r>
            <a:r>
              <a:rPr lang="sl-SI" dirty="0" err="1"/>
              <a:t>harvestiranje</a:t>
            </a:r>
            <a:r>
              <a:rPr lang="sl-SI" dirty="0"/>
              <a:t> </a:t>
            </a:r>
            <a:r>
              <a:rPr lang="sl-SI" dirty="0" err="1"/>
              <a:t>repozitorijev</a:t>
            </a:r>
            <a:r>
              <a:rPr lang="sl-SI" dirty="0"/>
              <a:t> in s tem gradnja drevesne strukture </a:t>
            </a:r>
            <a:r>
              <a:rPr lang="sl-SI" dirty="0" err="1"/>
              <a:t>OpenAIRE</a:t>
            </a:r>
            <a:r>
              <a:rPr lang="sl-SI" dirty="0"/>
              <a:t> infrastrukture morajo biti </a:t>
            </a:r>
            <a:r>
              <a:rPr lang="sl-SI" dirty="0" err="1"/>
              <a:t>repozitoriji</a:t>
            </a:r>
            <a:r>
              <a:rPr lang="sl-SI" dirty="0"/>
              <a:t> in njihove </a:t>
            </a:r>
            <a:r>
              <a:rPr lang="sl-SI" dirty="0" err="1"/>
              <a:t>metapodatkovne</a:t>
            </a:r>
            <a:r>
              <a:rPr lang="sl-SI" dirty="0"/>
              <a:t> sheme združljive z zahtevami </a:t>
            </a:r>
            <a:r>
              <a:rPr lang="sl-SI" dirty="0" err="1"/>
              <a:t>OpenAIRE</a:t>
            </a:r>
            <a:r>
              <a:rPr lang="sl-SI" dirty="0"/>
              <a:t> in protokolom OAI-PMH. Zahteve (oziroma navodila) so zbrane na strani </a:t>
            </a:r>
            <a:r>
              <a:rPr lang="en-GB" b="1" dirty="0" err="1"/>
              <a:t>OpenAIRE</a:t>
            </a:r>
            <a:r>
              <a:rPr lang="en-GB" b="1" dirty="0"/>
              <a:t> Guidelines</a:t>
            </a:r>
            <a:r>
              <a:rPr lang="sl-SI" dirty="0"/>
              <a:t> </a:t>
            </a:r>
            <a:r>
              <a:rPr lang="sl-SI" sz="2400" dirty="0"/>
              <a:t>(</a:t>
            </a:r>
            <a:r>
              <a:rPr lang="sl-SI" sz="2400" dirty="0">
                <a:hlinkClick r:id="rId2"/>
              </a:rPr>
              <a:t>https://guidelins.openaire.eu/en/latest/</a:t>
            </a:r>
            <a:r>
              <a:rPr lang="sl-SI" sz="2400" dirty="0"/>
              <a:t>).</a:t>
            </a:r>
            <a:endParaRPr lang="en-GB" dirty="0"/>
          </a:p>
        </p:txBody>
      </p:sp>
    </p:spTree>
    <p:extLst>
      <p:ext uri="{BB962C8B-B14F-4D97-AF65-F5344CB8AC3E}">
        <p14:creationId xmlns:p14="http://schemas.microsoft.com/office/powerpoint/2010/main" val="3587397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Metapodatki </a:t>
            </a:r>
            <a:r>
              <a:rPr lang="sl-SI"/>
              <a:t>v podatkovnih </a:t>
            </a:r>
            <a:r>
              <a:rPr lang="sl-SI" dirty="0"/>
              <a:t>datotekah</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Nekateri formati datotek omogočajo hranjenje določenih metapodatkov v samih podatkovnih datotekah (ali v ločenih, vendar povezanih datotekah):</a:t>
            </a:r>
          </a:p>
          <a:p>
            <a:r>
              <a:rPr lang="sl-SI" dirty="0"/>
              <a:t>EXIF – </a:t>
            </a:r>
            <a:r>
              <a:rPr lang="sl-SI" dirty="0" err="1"/>
              <a:t>metapodatkovni</a:t>
            </a:r>
            <a:r>
              <a:rPr lang="sl-SI" dirty="0"/>
              <a:t> standard za shranjevanje metapodatkov v multimedijskih (slikovnih in zvočnih) formatih kot so JPG, TIF, PNG, WEBP in WAV. EXIF podatki zajemajo tip in nastavitev kamere, podatke o objektivu, podatke o sliki (velikost, barve), čas in lokacijo posnetka, avtorstvo… EXIF </a:t>
            </a:r>
            <a:r>
              <a:rPr lang="sl-SI" dirty="0" err="1"/>
              <a:t>metapodatkovni</a:t>
            </a:r>
            <a:r>
              <a:rPr lang="sl-SI" dirty="0"/>
              <a:t> standard je razširljiv z lastnimi podatki proizvajalcev fotografske in programske opreme.</a:t>
            </a:r>
          </a:p>
          <a:p>
            <a:r>
              <a:rPr lang="sl-SI" dirty="0"/>
              <a:t>GEOTIFF – </a:t>
            </a:r>
            <a:r>
              <a:rPr lang="sl-SI" dirty="0" err="1"/>
              <a:t>metapodatkovni</a:t>
            </a:r>
            <a:r>
              <a:rPr lang="sl-SI" dirty="0"/>
              <a:t> standard, ki omogoča zapis </a:t>
            </a:r>
            <a:r>
              <a:rPr lang="sl-SI" dirty="0" err="1"/>
              <a:t>georeferenčnih</a:t>
            </a:r>
            <a:r>
              <a:rPr lang="sl-SI" dirty="0"/>
              <a:t> podatkov (lokacije) v samo fotografijo v TIFF formatu. </a:t>
            </a:r>
            <a:r>
              <a:rPr lang="sl-SI" sz="2400" dirty="0"/>
              <a:t>Alternativa temu je TFW (</a:t>
            </a:r>
            <a:r>
              <a:rPr lang="sl-SI" sz="2400" dirty="0" err="1"/>
              <a:t>World</a:t>
            </a:r>
            <a:r>
              <a:rPr lang="sl-SI" sz="2400" dirty="0"/>
              <a:t> File) format, kjer so podatki o položaju in orientaciji fotografije shranjeni v istoimenski datoteki s končnico TFW.</a:t>
            </a:r>
          </a:p>
        </p:txBody>
      </p:sp>
    </p:spTree>
    <p:extLst>
      <p:ext uri="{BB962C8B-B14F-4D97-AF65-F5344CB8AC3E}">
        <p14:creationId xmlns:p14="http://schemas.microsoft.com/office/powerpoint/2010/main" val="253823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Geslovniki, šifranti, taksonomije, ontologije…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Geslovniki, slovarji, šifranti, registri, tezavri, nomenklature, taksonomije in ontologije so sistemi, ki omogočajo enotno in nedvoumno rabo strokovnih izrazov in različnih identifikatorjev ter odnosov med njimi v znanstveni komunikaciji. </a:t>
            </a:r>
          </a:p>
          <a:p>
            <a:pPr marL="0" indent="0">
              <a:buNone/>
            </a:pPr>
            <a:r>
              <a:rPr lang="sl-SI" dirty="0"/>
              <a:t>Zato je njihova uporaba bistvena za doseganje </a:t>
            </a:r>
            <a:r>
              <a:rPr lang="sl-SI" b="1" dirty="0" err="1"/>
              <a:t>interoperabilnosti</a:t>
            </a:r>
            <a:r>
              <a:rPr lang="sl-SI" dirty="0"/>
              <a:t> objavljenih raziskovalnih podatkov.</a:t>
            </a:r>
          </a:p>
          <a:p>
            <a:pPr marL="0" indent="0">
              <a:buNone/>
            </a:pPr>
            <a:r>
              <a:rPr lang="sl-SI" sz="2400" dirty="0"/>
              <a:t>Medtem ko </a:t>
            </a:r>
            <a:r>
              <a:rPr lang="sl-SI" sz="2400" dirty="0" err="1"/>
              <a:t>metapodatkovne</a:t>
            </a:r>
            <a:r>
              <a:rPr lang="sl-SI" sz="2400" dirty="0"/>
              <a:t> sheme določajo </a:t>
            </a:r>
            <a:r>
              <a:rPr lang="sl-SI" sz="2400" b="1" dirty="0"/>
              <a:t>vrste metapodatkov</a:t>
            </a:r>
            <a:r>
              <a:rPr lang="sl-SI" sz="2400" dirty="0"/>
              <a:t>, prej našteti sistemi (geslovniki, šifranti … ontologije) določajo </a:t>
            </a:r>
            <a:r>
              <a:rPr lang="sl-SI" sz="2400" b="1" dirty="0"/>
              <a:t>vsebino metapodatkov</a:t>
            </a:r>
            <a:r>
              <a:rPr lang="sl-SI" sz="2400" dirty="0"/>
              <a:t>.</a:t>
            </a:r>
          </a:p>
          <a:p>
            <a:pPr marL="0" indent="0">
              <a:buNone/>
            </a:pPr>
            <a:r>
              <a:rPr lang="sl-SI" sz="2400" dirty="0"/>
              <a:t>Če na primer obstaja </a:t>
            </a:r>
            <a:r>
              <a:rPr lang="sl-SI" sz="2400" dirty="0" err="1"/>
              <a:t>metapodatkovno</a:t>
            </a:r>
            <a:r>
              <a:rPr lang="sl-SI" sz="2400" dirty="0"/>
              <a:t> polje „ime vrste“, potem biološka klasifikacija (taksonomija) določa, kako se tvori to ime (latinskega imena rodu in vrste). Če obstaja polje „ime spojine“, potem kemijska nomenklatura določa, kako se to zapiše na enoten in nedvoumen način.</a:t>
            </a:r>
          </a:p>
        </p:txBody>
      </p:sp>
    </p:spTree>
    <p:extLst>
      <p:ext uri="{BB962C8B-B14F-4D97-AF65-F5344CB8AC3E}">
        <p14:creationId xmlns:p14="http://schemas.microsoft.com/office/powerpoint/2010/main" val="170830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Geslovniki, terminološki slovarji, leksikoni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b="1" dirty="0"/>
              <a:t>Geslovnik / terminološki slovar / leksikon </a:t>
            </a:r>
            <a:r>
              <a:rPr lang="sl-SI" dirty="0"/>
              <a:t>– Seznam pojmov iz nekega strokovnega področja (s kratko razlago).</a:t>
            </a:r>
          </a:p>
          <a:p>
            <a:pPr marL="0" indent="0">
              <a:buNone/>
            </a:pPr>
            <a:endParaRPr lang="sl-SI" dirty="0"/>
          </a:p>
          <a:p>
            <a:pPr marL="0" indent="0">
              <a:buNone/>
            </a:pPr>
            <a:endParaRPr lang="sl-SI" dirty="0"/>
          </a:p>
          <a:p>
            <a:pPr marL="0" indent="0">
              <a:buNone/>
            </a:pPr>
            <a:r>
              <a:rPr lang="sl-SI" sz="2400" dirty="0"/>
              <a:t>V različnih virih imamo nekoliko različne definicije teh pojmov. Po Fran-u je geslovnik „abecedni seznam besednih enot, določenih za gesla ali podgesla v slovarju, enciklopediji“</a:t>
            </a:r>
            <a:r>
              <a:rPr lang="sl-SI" dirty="0"/>
              <a:t> </a:t>
            </a:r>
            <a:r>
              <a:rPr lang="sl-SI" sz="2000" dirty="0"/>
              <a:t>(</a:t>
            </a:r>
            <a:r>
              <a:rPr lang="sl-SI" sz="2000" dirty="0">
                <a:hlinkClick r:id="rId2"/>
              </a:rPr>
              <a:t>https://fran.si/iskanje?Query=geslovnik</a:t>
            </a:r>
            <a:r>
              <a:rPr lang="sl-SI" sz="2000" dirty="0"/>
              <a:t>)</a:t>
            </a:r>
            <a:r>
              <a:rPr lang="sl-SI" sz="2400" dirty="0"/>
              <a:t>.</a:t>
            </a:r>
          </a:p>
          <a:p>
            <a:pPr marL="0" indent="0">
              <a:buNone/>
            </a:pPr>
            <a:r>
              <a:rPr lang="sl-SI" sz="2400" dirty="0"/>
              <a:t>primeri geslovnikov, terminoloških slovarjev in leksikonov : </a:t>
            </a:r>
          </a:p>
          <a:p>
            <a:r>
              <a:rPr lang="sl-SI" sz="2000" dirty="0"/>
              <a:t>Bibliotekarski terminološki slovar (</a:t>
            </a:r>
            <a:r>
              <a:rPr lang="sl-SI" sz="2000" dirty="0">
                <a:hlinkClick r:id="rId3"/>
              </a:rPr>
              <a:t>https://www.termania.net/?searchIn=Linked&amp;ld=85</a:t>
            </a:r>
            <a:r>
              <a:rPr lang="sl-SI" sz="2000" dirty="0"/>
              <a:t>). </a:t>
            </a:r>
          </a:p>
          <a:p>
            <a:r>
              <a:rPr lang="sl-SI" sz="2000" dirty="0"/>
              <a:t>Leksikon računalništva in informatike (tiskan).</a:t>
            </a:r>
          </a:p>
          <a:p>
            <a:r>
              <a:rPr lang="sl-SI" sz="2000" dirty="0"/>
              <a:t>Splošni geslovnik COBISS.SI (</a:t>
            </a:r>
            <a:r>
              <a:rPr lang="sl-SI" sz="2000" dirty="0">
                <a:hlinkClick r:id="rId4"/>
              </a:rPr>
              <a:t>https://www.cobiss.si/sgc/</a:t>
            </a:r>
            <a:r>
              <a:rPr lang="sl-SI" sz="2000" dirty="0"/>
              <a:t>).</a:t>
            </a:r>
          </a:p>
        </p:txBody>
      </p:sp>
      <p:pic>
        <p:nvPicPr>
          <p:cNvPr id="4" name="Slika 3"/>
          <p:cNvPicPr>
            <a:picLocks noChangeAspect="1"/>
          </p:cNvPicPr>
          <p:nvPr/>
        </p:nvPicPr>
        <p:blipFill>
          <a:blip r:embed="rId5"/>
          <a:stretch>
            <a:fillRect/>
          </a:stretch>
        </p:blipFill>
        <p:spPr>
          <a:xfrm>
            <a:off x="838202" y="2687049"/>
            <a:ext cx="5718433" cy="891038"/>
          </a:xfrm>
          <a:prstGeom prst="rect">
            <a:avLst/>
          </a:prstGeom>
        </p:spPr>
      </p:pic>
    </p:spTree>
    <p:extLst>
      <p:ext uri="{BB962C8B-B14F-4D97-AF65-F5344CB8AC3E}">
        <p14:creationId xmlns:p14="http://schemas.microsoft.com/office/powerpoint/2010/main" val="236176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Šifranti in registri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10768341" cy="4773293"/>
          </a:xfrm>
        </p:spPr>
        <p:txBody>
          <a:bodyPr>
            <a:noAutofit/>
          </a:bodyPr>
          <a:lstStyle/>
          <a:p>
            <a:pPr marL="0" indent="0">
              <a:buNone/>
            </a:pPr>
            <a:r>
              <a:rPr lang="sl-SI" b="1" dirty="0"/>
              <a:t>Šifrant</a:t>
            </a:r>
            <a:r>
              <a:rPr lang="sl-SI" dirty="0"/>
              <a:t> – seznam, ki povezuje pojme z identifikacijskimi številkami, ki v neki zbirki podatkov nadomestijo te pojme.</a:t>
            </a:r>
          </a:p>
          <a:p>
            <a:pPr marL="0" indent="0">
              <a:buNone/>
            </a:pPr>
            <a:r>
              <a:rPr lang="sl-SI" b="1" dirty="0"/>
              <a:t>Register</a:t>
            </a:r>
            <a:r>
              <a:rPr lang="sl-SI" dirty="0"/>
              <a:t> – seznam objektov ali pojmov (mnogokrat opremljen z identifikacijskimi številkami), ki vsebuje podatke, na podlagi katerih je možno enolično določiti posamezen objekt/pojem v registru.</a:t>
            </a:r>
            <a:br>
              <a:rPr lang="sl-SI" dirty="0"/>
            </a:br>
            <a:br>
              <a:rPr lang="sl-SI" sz="2400" dirty="0"/>
            </a:br>
            <a:endParaRPr lang="sl-SI" dirty="0"/>
          </a:p>
        </p:txBody>
      </p:sp>
    </p:spTree>
    <p:extLst>
      <p:ext uri="{BB962C8B-B14F-4D97-AF65-F5344CB8AC3E}">
        <p14:creationId xmlns:p14="http://schemas.microsoft.com/office/powerpoint/2010/main" val="3771126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Primer: CAS </a:t>
            </a:r>
            <a:r>
              <a:rPr lang="sl-SI" dirty="0" err="1"/>
              <a:t>Registry</a:t>
            </a:r>
            <a:r>
              <a:rPr lang="sl-SI" dirty="0"/>
              <a:t> </a:t>
            </a:r>
            <a:r>
              <a:rPr lang="sl-SI" dirty="0" err="1"/>
              <a:t>Number</a:t>
            </a:r>
            <a:r>
              <a:rPr lang="sl-SI" dirty="0"/>
              <a:t> </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196341" cy="4773293"/>
          </a:xfrm>
        </p:spPr>
        <p:txBody>
          <a:bodyPr>
            <a:noAutofit/>
          </a:bodyPr>
          <a:lstStyle/>
          <a:p>
            <a:pPr marL="0" indent="0">
              <a:buNone/>
            </a:pPr>
            <a:r>
              <a:rPr lang="sl-SI" sz="2400" b="1" dirty="0"/>
              <a:t>CAS  </a:t>
            </a:r>
            <a:r>
              <a:rPr lang="sl-SI" sz="2400" b="1" dirty="0" err="1"/>
              <a:t>Registry</a:t>
            </a:r>
            <a:r>
              <a:rPr lang="sl-SI" sz="2400" b="1" dirty="0"/>
              <a:t> </a:t>
            </a:r>
            <a:r>
              <a:rPr lang="sl-SI" sz="2400" b="1" dirty="0" err="1"/>
              <a:t>Number</a:t>
            </a:r>
            <a:r>
              <a:rPr lang="sl-SI" sz="2400" b="1" dirty="0"/>
              <a:t> </a:t>
            </a:r>
            <a:r>
              <a:rPr lang="sl-SI" sz="2400" dirty="0"/>
              <a:t>je številka, ki enolično določa neko kemijsko spojino – v samem registru, pa so poleg imena v skladu s kemijsko nomenklaturo tudi podatki o objavah, kjer so spojina in njene lastnosti nedvoumno opisane. </a:t>
            </a:r>
          </a:p>
          <a:p>
            <a:r>
              <a:rPr lang="sl-SI" sz="2400" dirty="0"/>
              <a:t>Primeri registrov so še register prebivalstva, CONOR, ORCID…</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7" y="1825626"/>
            <a:ext cx="4761905" cy="4390476"/>
          </a:xfrm>
          <a:prstGeom prst="rect">
            <a:avLst/>
          </a:prstGeom>
        </p:spPr>
      </p:pic>
      <p:sp>
        <p:nvSpPr>
          <p:cNvPr id="5" name="PoljeZBesedilom 4"/>
          <p:cNvSpPr txBox="1"/>
          <p:nvPr/>
        </p:nvSpPr>
        <p:spPr>
          <a:xfrm>
            <a:off x="7236297" y="6272192"/>
            <a:ext cx="4850079" cy="461665"/>
          </a:xfrm>
          <a:prstGeom prst="rect">
            <a:avLst/>
          </a:prstGeom>
          <a:noFill/>
        </p:spPr>
        <p:txBody>
          <a:bodyPr wrap="square" rtlCol="0">
            <a:spAutoFit/>
          </a:bodyPr>
          <a:lstStyle/>
          <a:p>
            <a:r>
              <a:rPr lang="en-GB" sz="1200" dirty="0">
                <a:hlinkClick r:id="rId3"/>
              </a:rPr>
              <a:t>https://en.wikipedia.org/wiki/CAS_Registry_Number#/media/File:Cascommonchemistry2022.png</a:t>
            </a:r>
            <a:r>
              <a:rPr lang="sl-SI" sz="1200" dirty="0"/>
              <a:t> </a:t>
            </a:r>
            <a:endParaRPr lang="en-GB" sz="1200" dirty="0"/>
          </a:p>
        </p:txBody>
      </p:sp>
      <p:sp>
        <p:nvSpPr>
          <p:cNvPr id="6" name="Zaobljeni pravokotnik 5"/>
          <p:cNvSpPr/>
          <p:nvPr/>
        </p:nvSpPr>
        <p:spPr>
          <a:xfrm>
            <a:off x="7236297" y="2676525"/>
            <a:ext cx="678978" cy="2667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8282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Tezavri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341826" cy="4773293"/>
          </a:xfrm>
        </p:spPr>
        <p:txBody>
          <a:bodyPr>
            <a:normAutofit lnSpcReduction="10000"/>
          </a:bodyPr>
          <a:lstStyle/>
          <a:p>
            <a:pPr marL="0" indent="0">
              <a:buNone/>
            </a:pPr>
            <a:r>
              <a:rPr lang="sl-SI" b="1" dirty="0"/>
              <a:t>Tezaver</a:t>
            </a:r>
            <a:r>
              <a:rPr lang="sl-SI" dirty="0"/>
              <a:t> – organiziran in kontroliran geslovnik v katerem so odnosi med pojmi jasno predstavljeni na standardiziran način (npr. širši/ožji pojem, sinonim, nasprotje…).</a:t>
            </a:r>
            <a:br>
              <a:rPr lang="sl-SI" dirty="0"/>
            </a:br>
            <a:r>
              <a:rPr lang="sl-SI" sz="2400" dirty="0"/>
              <a:t>primer: </a:t>
            </a:r>
            <a:br>
              <a:rPr lang="sl-SI" sz="2400" dirty="0"/>
            </a:br>
            <a:r>
              <a:rPr lang="sl-SI" sz="2400" dirty="0" err="1"/>
              <a:t>MeSH</a:t>
            </a:r>
            <a:r>
              <a:rPr lang="sl-SI" sz="2400" dirty="0"/>
              <a:t> (</a:t>
            </a:r>
            <a:r>
              <a:rPr lang="sl-SI" sz="2400" dirty="0" err="1"/>
              <a:t>Medical</a:t>
            </a:r>
            <a:r>
              <a:rPr lang="sl-SI" sz="2400" dirty="0"/>
              <a:t> </a:t>
            </a:r>
            <a:r>
              <a:rPr lang="sl-SI" sz="2400" dirty="0" err="1"/>
              <a:t>Subject</a:t>
            </a:r>
            <a:r>
              <a:rPr lang="sl-SI" sz="2400" dirty="0"/>
              <a:t> </a:t>
            </a:r>
            <a:r>
              <a:rPr lang="sl-SI" sz="2400" dirty="0" err="1"/>
              <a:t>Headings</a:t>
            </a:r>
            <a:r>
              <a:rPr lang="sl-SI" sz="2400" dirty="0"/>
              <a:t>) </a:t>
            </a:r>
            <a:r>
              <a:rPr lang="sl-SI" sz="2000" dirty="0"/>
              <a:t>(</a:t>
            </a:r>
            <a:r>
              <a:rPr lang="sl-SI" sz="2000" dirty="0">
                <a:hlinkClick r:id="rId2"/>
              </a:rPr>
              <a:t>https://meshb.nlm.nih.gov/</a:t>
            </a:r>
            <a:r>
              <a:rPr lang="sl-SI" sz="2000" dirty="0"/>
              <a:t>) </a:t>
            </a:r>
            <a:r>
              <a:rPr lang="sl-SI" sz="2400" dirty="0"/>
              <a:t>je en najbolj znanih tezavrov. Organiziran je v obliki drevesa s 16 vejami, ki pokrivajo različne aspekte medicine in se med seboj prepletajo. Glavne veje so označene s črkami, podrejeni pojmi pa s številkami. Npr. pojem </a:t>
            </a:r>
            <a:r>
              <a:rPr lang="sl-SI" sz="2400" dirty="0" err="1"/>
              <a:t>Foot</a:t>
            </a:r>
            <a:r>
              <a:rPr lang="sl-SI" sz="2400" dirty="0"/>
              <a:t>  </a:t>
            </a:r>
            <a:r>
              <a:rPr lang="sl-SI" sz="2000" dirty="0"/>
              <a:t>[A01.378.610.250]</a:t>
            </a:r>
            <a:r>
              <a:rPr lang="sl-SI" sz="2400" dirty="0"/>
              <a:t> v veji </a:t>
            </a:r>
            <a:r>
              <a:rPr lang="sl-SI" sz="2400" dirty="0" err="1"/>
              <a:t>Anatomy</a:t>
            </a:r>
            <a:r>
              <a:rPr lang="sl-SI" sz="2400" dirty="0"/>
              <a:t> [A] je povezan s pojmom </a:t>
            </a:r>
            <a:r>
              <a:rPr lang="sl-SI" sz="2400" dirty="0" err="1"/>
              <a:t>Foot</a:t>
            </a:r>
            <a:r>
              <a:rPr lang="sl-SI" sz="2400" dirty="0"/>
              <a:t> </a:t>
            </a:r>
            <a:r>
              <a:rPr lang="sl-SI" sz="2400" dirty="0" err="1"/>
              <a:t>Diseases</a:t>
            </a:r>
            <a:r>
              <a:rPr lang="sl-SI" sz="2400" dirty="0"/>
              <a:t> </a:t>
            </a:r>
            <a:r>
              <a:rPr lang="sl-SI" sz="2000" dirty="0"/>
              <a:t>[C17.800.321] </a:t>
            </a:r>
            <a:r>
              <a:rPr lang="sl-SI" sz="2400" dirty="0"/>
              <a:t>iz veje </a:t>
            </a:r>
            <a:r>
              <a:rPr lang="sl-SI" sz="2400" dirty="0" err="1"/>
              <a:t>Diseases</a:t>
            </a:r>
            <a:r>
              <a:rPr lang="sl-SI" sz="2400" dirty="0"/>
              <a:t> [C].</a:t>
            </a:r>
          </a:p>
        </p:txBody>
      </p:sp>
      <p:pic>
        <p:nvPicPr>
          <p:cNvPr id="4" name="Slika 3"/>
          <p:cNvPicPr>
            <a:picLocks noChangeAspect="1"/>
          </p:cNvPicPr>
          <p:nvPr/>
        </p:nvPicPr>
        <p:blipFill>
          <a:blip r:embed="rId3"/>
          <a:stretch>
            <a:fillRect/>
          </a:stretch>
        </p:blipFill>
        <p:spPr>
          <a:xfrm>
            <a:off x="7180028" y="1825626"/>
            <a:ext cx="4818174" cy="3408708"/>
          </a:xfrm>
          <a:prstGeom prst="rect">
            <a:avLst/>
          </a:prstGeom>
        </p:spPr>
      </p:pic>
      <p:pic>
        <p:nvPicPr>
          <p:cNvPr id="5" name="Slika 4"/>
          <p:cNvPicPr>
            <a:picLocks noChangeAspect="1"/>
          </p:cNvPicPr>
          <p:nvPr/>
        </p:nvPicPr>
        <p:blipFill>
          <a:blip r:embed="rId4"/>
          <a:stretch>
            <a:fillRect/>
          </a:stretch>
        </p:blipFill>
        <p:spPr>
          <a:xfrm>
            <a:off x="7180029" y="1825626"/>
            <a:ext cx="4818174" cy="4510426"/>
          </a:xfrm>
          <a:prstGeom prst="rect">
            <a:avLst/>
          </a:prstGeom>
        </p:spPr>
      </p:pic>
      <p:pic>
        <p:nvPicPr>
          <p:cNvPr id="7" name="Slika 6"/>
          <p:cNvPicPr>
            <a:picLocks noChangeAspect="1"/>
          </p:cNvPicPr>
          <p:nvPr/>
        </p:nvPicPr>
        <p:blipFill>
          <a:blip r:embed="rId5"/>
          <a:stretch>
            <a:fillRect/>
          </a:stretch>
        </p:blipFill>
        <p:spPr>
          <a:xfrm>
            <a:off x="7122400" y="1850444"/>
            <a:ext cx="4875801" cy="2766823"/>
          </a:xfrm>
          <a:prstGeom prst="rect">
            <a:avLst/>
          </a:prstGeom>
        </p:spPr>
      </p:pic>
      <p:pic>
        <p:nvPicPr>
          <p:cNvPr id="8" name="Slika 7"/>
          <p:cNvPicPr>
            <a:picLocks noChangeAspect="1"/>
          </p:cNvPicPr>
          <p:nvPr/>
        </p:nvPicPr>
        <p:blipFill>
          <a:blip r:embed="rId6"/>
          <a:stretch>
            <a:fillRect/>
          </a:stretch>
        </p:blipFill>
        <p:spPr>
          <a:xfrm>
            <a:off x="7938234" y="3368793"/>
            <a:ext cx="4097165" cy="2766824"/>
          </a:xfrm>
          <a:prstGeom prst="rect">
            <a:avLst/>
          </a:prstGeom>
        </p:spPr>
      </p:pic>
      <p:pic>
        <p:nvPicPr>
          <p:cNvPr id="9" name="Slika 8"/>
          <p:cNvPicPr>
            <a:picLocks noChangeAspect="1"/>
          </p:cNvPicPr>
          <p:nvPr/>
        </p:nvPicPr>
        <p:blipFill>
          <a:blip r:embed="rId7"/>
          <a:stretch>
            <a:fillRect/>
          </a:stretch>
        </p:blipFill>
        <p:spPr>
          <a:xfrm>
            <a:off x="7901037" y="3602215"/>
            <a:ext cx="4134362" cy="2758655"/>
          </a:xfrm>
          <a:prstGeom prst="rect">
            <a:avLst/>
          </a:prstGeom>
        </p:spPr>
      </p:pic>
    </p:spTree>
    <p:extLst>
      <p:ext uri="{BB962C8B-B14F-4D97-AF65-F5344CB8AC3E}">
        <p14:creationId xmlns:p14="http://schemas.microsoft.com/office/powerpoint/2010/main" val="13469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Nomenklature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10686859" cy="4773293"/>
          </a:xfrm>
        </p:spPr>
        <p:txBody>
          <a:bodyPr/>
          <a:lstStyle/>
          <a:p>
            <a:pPr marL="0" indent="0">
              <a:buNone/>
            </a:pPr>
            <a:r>
              <a:rPr lang="sl-SI" b="1" dirty="0"/>
              <a:t>Nomenklatura</a:t>
            </a:r>
            <a:r>
              <a:rPr lang="sl-SI" dirty="0"/>
              <a:t> – sistem poimenovanja objektov ali pojmov, ki vključuje pravila za tvorjenje imen teh objektov ali pojmov.</a:t>
            </a:r>
          </a:p>
        </p:txBody>
      </p:sp>
    </p:spTree>
    <p:extLst>
      <p:ext uri="{BB962C8B-B14F-4D97-AF65-F5344CB8AC3E}">
        <p14:creationId xmlns:p14="http://schemas.microsoft.com/office/powerpoint/2010/main" val="120259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Značilnosti pridobivanja podatkov… </a:t>
            </a:r>
            <a:r>
              <a:rPr lang="en-US" dirty="0"/>
              <a:t>4</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342900" lvl="0" indent="-342900">
              <a:lnSpc>
                <a:spcPct val="107000"/>
              </a:lnSpc>
              <a:spcAft>
                <a:spcPts val="800"/>
              </a:spcAft>
              <a:buFont typeface="Symbol" panose="05050102010706020507" pitchFamily="18" charset="2"/>
              <a:buChar char=""/>
            </a:pPr>
            <a:r>
              <a:rPr lang="sl-SI" dirty="0">
                <a:latin typeface="Calibri" panose="020F0502020204030204" pitchFamily="34" charset="0"/>
                <a:ea typeface="Calibri" panose="020F0502020204030204" pitchFamily="34" charset="0"/>
                <a:cs typeface="Times New Roman" panose="02020603050405020304" pitchFamily="18" charset="0"/>
              </a:rPr>
              <a:t>Podobno kot za inštrumente velja za različne vrste simulacij, kjer se producira ogromne količine podatkov. V nekaterih primeri je tok podatkov lahko kontinuiran in težko se je odločiti v katerem koraku shraniti določeno stanje.</a:t>
            </a:r>
            <a:endParaRPr lang="en-SI"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4194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Primer: IUPAC nomenklatura kemijskih imen </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250661" cy="4773293"/>
          </a:xfrm>
        </p:spPr>
        <p:txBody>
          <a:bodyPr/>
          <a:lstStyle/>
          <a:p>
            <a:r>
              <a:rPr lang="sl-SI" sz="2400" dirty="0"/>
              <a:t>IUPAC nomenklatura kemijskih imen – razdeljena je na več delov (barv), najbolj pomembna sta Nomenklatura anorganske kemije (Red </a:t>
            </a:r>
            <a:r>
              <a:rPr lang="sl-SI" sz="2400" dirty="0" err="1"/>
              <a:t>Book</a:t>
            </a:r>
            <a:r>
              <a:rPr lang="sl-SI" sz="2400" dirty="0"/>
              <a:t>) in Nomenklatura organske kemije (</a:t>
            </a:r>
            <a:r>
              <a:rPr lang="sl-SI" sz="2400" dirty="0" err="1"/>
              <a:t>Blue</a:t>
            </a:r>
            <a:r>
              <a:rPr lang="sl-SI" sz="2400" dirty="0"/>
              <a:t> </a:t>
            </a:r>
            <a:r>
              <a:rPr lang="sl-SI" sz="2400" dirty="0" err="1"/>
              <a:t>Book</a:t>
            </a:r>
            <a:r>
              <a:rPr lang="sl-SI" sz="2400" dirty="0"/>
              <a:t>) – vse najdemo na </a:t>
            </a:r>
            <a:r>
              <a:rPr lang="sl-SI" sz="2000" dirty="0">
                <a:hlinkClick r:id="rId2"/>
              </a:rPr>
              <a:t>https://iupac.org/what-we-do/books/</a:t>
            </a:r>
            <a:r>
              <a:rPr lang="sl-SI" sz="2000" dirty="0"/>
              <a:t>, </a:t>
            </a:r>
            <a:r>
              <a:rPr lang="sl-SI" sz="2400" dirty="0"/>
              <a:t>bolj enostavno in kratko pa so principi predstavljeni na Wikipediji </a:t>
            </a:r>
            <a:r>
              <a:rPr lang="sl-SI" sz="2000" dirty="0"/>
              <a:t>(</a:t>
            </a:r>
            <a:r>
              <a:rPr lang="sl-SI" sz="2000" dirty="0">
                <a:hlinkClick r:id="rId3"/>
              </a:rPr>
              <a:t>https://en.wikipedia.org/wiki/IUPAC_nomenclature_of_organic_chemistry</a:t>
            </a:r>
            <a:r>
              <a:rPr lang="sl-SI" sz="2000" dirty="0"/>
              <a:t> in </a:t>
            </a:r>
            <a:r>
              <a:rPr lang="sl-SI" sz="2000" dirty="0">
                <a:hlinkClick r:id="rId4"/>
              </a:rPr>
              <a:t>https://en.wikipedia.org/wiki/IUPAC_nomenclature_of_inorganic_chemistry_2005</a:t>
            </a:r>
            <a:r>
              <a:rPr lang="sl-SI" sz="2000" dirty="0"/>
              <a:t>). </a:t>
            </a:r>
          </a:p>
          <a:p>
            <a:r>
              <a:rPr lang="sl-SI" sz="2400" dirty="0"/>
              <a:t>Podobno je nomenklatura imen rastlinskih vrst je del biološke sistematike.</a:t>
            </a:r>
          </a:p>
        </p:txBody>
      </p:sp>
      <p:pic>
        <p:nvPicPr>
          <p:cNvPr id="5" name="Slika 4"/>
          <p:cNvPicPr>
            <a:picLocks noChangeAspect="1"/>
          </p:cNvPicPr>
          <p:nvPr/>
        </p:nvPicPr>
        <p:blipFill>
          <a:blip r:embed="rId5"/>
          <a:stretch>
            <a:fillRect/>
          </a:stretch>
        </p:blipFill>
        <p:spPr>
          <a:xfrm>
            <a:off x="7102959" y="1825626"/>
            <a:ext cx="4895243" cy="4221225"/>
          </a:xfrm>
          <a:prstGeom prst="rect">
            <a:avLst/>
          </a:prstGeom>
        </p:spPr>
      </p:pic>
    </p:spTree>
    <p:extLst>
      <p:ext uri="{BB962C8B-B14F-4D97-AF65-F5344CB8AC3E}">
        <p14:creationId xmlns:p14="http://schemas.microsoft.com/office/powerpoint/2010/main" val="57552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Taksonomije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9034604" cy="4773293"/>
          </a:xfrm>
        </p:spPr>
        <p:txBody>
          <a:bodyPr>
            <a:noAutofit/>
          </a:bodyPr>
          <a:lstStyle/>
          <a:p>
            <a:pPr marL="0" indent="0">
              <a:buNone/>
            </a:pPr>
            <a:r>
              <a:rPr lang="sl-SI" b="1" dirty="0"/>
              <a:t>Taksonomija</a:t>
            </a:r>
            <a:r>
              <a:rPr lang="sl-SI" dirty="0"/>
              <a:t> – hierarhična klasifikacija, pri kateri so stvari organizirane v skupine oziroma tipe v obliki drevesne strukture. </a:t>
            </a:r>
          </a:p>
          <a:p>
            <a:pPr marL="0" indent="0">
              <a:buNone/>
            </a:pPr>
            <a:r>
              <a:rPr lang="sl-SI" sz="2400" dirty="0"/>
              <a:t>Primeri: </a:t>
            </a:r>
          </a:p>
          <a:p>
            <a:r>
              <a:rPr lang="sl-SI" sz="2400" dirty="0"/>
              <a:t>Klasifikacija (taksonomija) živih bitij je hierarhično urejeno drevo skupin živih bitij na podlagi njihove sorodnosti. Vsak taksonomski nivo vsebuje skupine imenovane taksoni. Vsak takson ima en nadrejeni takson in enega ali več podrejenih taksonov. Na najnižjem nivoju so posamezne vrste živih bitij </a:t>
            </a:r>
            <a:r>
              <a:rPr lang="sl-SI" sz="2000" dirty="0"/>
              <a:t>(seznam: </a:t>
            </a:r>
            <a:r>
              <a:rPr lang="sl-SI" sz="2000" dirty="0">
                <a:hlinkClick r:id="rId2"/>
              </a:rPr>
              <a:t>https://www.enago.com/academy/how-to-write-scientific-names-in-a-research-paper-animals-plants/</a:t>
            </a:r>
            <a:r>
              <a:rPr lang="sl-SI" sz="2000" dirty="0"/>
              <a:t>). </a:t>
            </a:r>
          </a:p>
          <a:p>
            <a:r>
              <a:rPr lang="sl-SI" sz="2400" dirty="0"/>
              <a:t>UDK (Univerzalna decimalna klasifikacija) klasificira literaturo glede na strokovna in literarna področja s pomočjo številčnega identifikatorja različnih dolžin.</a:t>
            </a:r>
          </a:p>
          <a:p>
            <a:endParaRPr lang="sl-SI" sz="2400" dirty="0"/>
          </a:p>
        </p:txBody>
      </p:sp>
      <p:pic>
        <p:nvPicPr>
          <p:cNvPr id="4" name="Slika 3"/>
          <p:cNvPicPr>
            <a:picLocks noChangeAspect="1"/>
          </p:cNvPicPr>
          <p:nvPr/>
        </p:nvPicPr>
        <p:blipFill>
          <a:blip r:embed="rId3"/>
          <a:stretch>
            <a:fillRect/>
          </a:stretch>
        </p:blipFill>
        <p:spPr>
          <a:xfrm>
            <a:off x="9599292" y="1825627"/>
            <a:ext cx="2398910" cy="1905832"/>
          </a:xfrm>
          <a:prstGeom prst="rect">
            <a:avLst/>
          </a:prstGeom>
        </p:spPr>
      </p:pic>
      <p:pic>
        <p:nvPicPr>
          <p:cNvPr id="5" name="Slika 4"/>
          <p:cNvPicPr>
            <a:picLocks noChangeAspect="1"/>
          </p:cNvPicPr>
          <p:nvPr/>
        </p:nvPicPr>
        <p:blipFill>
          <a:blip r:embed="rId4"/>
          <a:stretch>
            <a:fillRect/>
          </a:stretch>
        </p:blipFill>
        <p:spPr>
          <a:xfrm>
            <a:off x="10183307" y="1825626"/>
            <a:ext cx="1814895" cy="4489088"/>
          </a:xfrm>
          <a:prstGeom prst="rect">
            <a:avLst/>
          </a:prstGeom>
        </p:spPr>
      </p:pic>
      <p:sp>
        <p:nvSpPr>
          <p:cNvPr id="6" name="PoljeZBesedilom 5"/>
          <p:cNvSpPr txBox="1"/>
          <p:nvPr/>
        </p:nvSpPr>
        <p:spPr>
          <a:xfrm>
            <a:off x="10183306" y="6299208"/>
            <a:ext cx="1900903" cy="461665"/>
          </a:xfrm>
          <a:prstGeom prst="rect">
            <a:avLst/>
          </a:prstGeom>
          <a:noFill/>
        </p:spPr>
        <p:txBody>
          <a:bodyPr wrap="square" rtlCol="0">
            <a:spAutoFit/>
          </a:bodyPr>
          <a:lstStyle/>
          <a:p>
            <a:r>
              <a:rPr lang="en-GB" sz="1200" dirty="0"/>
              <a:t>https://en.wikipedia.org/wiki/Taxonomy_(biology)</a:t>
            </a:r>
          </a:p>
        </p:txBody>
      </p:sp>
      <p:sp>
        <p:nvSpPr>
          <p:cNvPr id="7" name="PoljeZBesedilom 6"/>
          <p:cNvSpPr txBox="1"/>
          <p:nvPr/>
        </p:nvSpPr>
        <p:spPr>
          <a:xfrm>
            <a:off x="9958812" y="3981439"/>
            <a:ext cx="2039390" cy="461665"/>
          </a:xfrm>
          <a:prstGeom prst="rect">
            <a:avLst/>
          </a:prstGeom>
          <a:noFill/>
        </p:spPr>
        <p:txBody>
          <a:bodyPr wrap="square" rtlCol="0">
            <a:spAutoFit/>
          </a:bodyPr>
          <a:lstStyle/>
          <a:p>
            <a:r>
              <a:rPr lang="en-GB" sz="1200" dirty="0"/>
              <a:t>https://en.wikipedia.org/wiki/Taxonomy</a:t>
            </a:r>
          </a:p>
        </p:txBody>
      </p:sp>
    </p:spTree>
    <p:extLst>
      <p:ext uri="{BB962C8B-B14F-4D97-AF65-F5344CB8AC3E}">
        <p14:creationId xmlns:p14="http://schemas.microsoft.com/office/powerpoint/2010/main" val="32744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7"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Ontologije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1" y="1825626"/>
            <a:ext cx="11077573" cy="4773293"/>
          </a:xfrm>
        </p:spPr>
        <p:txBody>
          <a:bodyPr>
            <a:noAutofit/>
          </a:bodyPr>
          <a:lstStyle/>
          <a:p>
            <a:pPr marL="0" indent="0">
              <a:buNone/>
            </a:pPr>
            <a:r>
              <a:rPr lang="sl-SI" b="1" dirty="0"/>
              <a:t>Ontologija</a:t>
            </a:r>
            <a:r>
              <a:rPr lang="sl-SI" dirty="0"/>
              <a:t> – v širšem pomenu sistem organizacije znanja – gre za okvir oziroma strukturo v kateri so organizirani katalogi, taksonomije, terminologije…; v ožjem pomenu pa se nanaša na razlago skupine idej oziroma konceptov v določeni domeni, ki določa medsebojno povezanost teh idej oziroma konceptov (npr. v umetni inteligenci, biologiji). </a:t>
            </a:r>
          </a:p>
          <a:p>
            <a:r>
              <a:rPr lang="sl-SI" dirty="0"/>
              <a:t>Ontologija torej povezuje </a:t>
            </a:r>
            <a:r>
              <a:rPr lang="sl-SI" b="1" dirty="0"/>
              <a:t>različne vrste pojmov z različnimi vrstami povezav/relacij </a:t>
            </a:r>
            <a:r>
              <a:rPr lang="sl-SI" dirty="0"/>
              <a:t>in je zato najbolj splošna oblika klasifikacijskega sistema.</a:t>
            </a:r>
          </a:p>
          <a:p>
            <a:r>
              <a:rPr lang="sl-SI" dirty="0"/>
              <a:t>Relacije lahko zapišemo v obliki </a:t>
            </a:r>
            <a:r>
              <a:rPr lang="sl-SI" b="1" dirty="0"/>
              <a:t>semantičnih trojčkov </a:t>
            </a:r>
            <a:r>
              <a:rPr lang="sl-SI" dirty="0"/>
              <a:t>subjekt – odnos – objekt (na primer Triglav – je – gora ali Triglav – je del – Julijskih Alp).</a:t>
            </a:r>
          </a:p>
          <a:p>
            <a:r>
              <a:rPr lang="sl-SI" dirty="0"/>
              <a:t>Semantična mreža povezuje semantične trojčke med seboj.</a:t>
            </a:r>
          </a:p>
          <a:p>
            <a:pPr marL="0" indent="0">
              <a:buNone/>
            </a:pPr>
            <a:endParaRPr lang="sl-SI" dirty="0"/>
          </a:p>
        </p:txBody>
      </p:sp>
    </p:spTree>
    <p:extLst>
      <p:ext uri="{BB962C8B-B14F-4D97-AF65-F5344CB8AC3E}">
        <p14:creationId xmlns:p14="http://schemas.microsoft.com/office/powerpoint/2010/main" val="4153094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Ontologije in semantične mreže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Semantično mrežo lahko narišemo v obliki semantičnega grafa, ki predstavlja grafično reprezentacijo odnosov med objekti v ontologiji: </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sz="1200" dirty="0"/>
          </a:p>
          <a:p>
            <a:pPr marL="0" indent="0">
              <a:buNone/>
            </a:pPr>
            <a:endParaRPr lang="sl-SI" sz="1200" dirty="0"/>
          </a:p>
          <a:p>
            <a:pPr marL="0" indent="0">
              <a:buNone/>
            </a:pPr>
            <a:r>
              <a:rPr lang="sl-SI" sz="1200" dirty="0"/>
              <a:t>Vir: </a:t>
            </a:r>
            <a:r>
              <a:rPr lang="sl-SI" sz="1200" dirty="0">
                <a:hlinkClick r:id="rId2"/>
              </a:rPr>
              <a:t>https://dirrosdata.ctk.uni-lj.si/metapodatki/metapodatkovne-ontologije/</a:t>
            </a:r>
            <a:r>
              <a:rPr lang="sl-SI" sz="1200" dirty="0"/>
              <a:t>       Vir: </a:t>
            </a:r>
            <a:r>
              <a:rPr lang="sl-SI" sz="1200" dirty="0">
                <a:hlinkClick r:id="rId3"/>
              </a:rPr>
              <a:t>https://onlinelibrary.wiley.com/doi/10.1002/aenm.202102702</a:t>
            </a:r>
            <a:r>
              <a:rPr lang="sl-SI" sz="1200" dirty="0"/>
              <a:t> </a:t>
            </a:r>
          </a:p>
        </p:txBody>
      </p:sp>
      <p:pic>
        <p:nvPicPr>
          <p:cNvPr id="4" name="Slika 3"/>
          <p:cNvPicPr>
            <a:picLocks noChangeAspect="1"/>
          </p:cNvPicPr>
          <p:nvPr/>
        </p:nvPicPr>
        <p:blipFill>
          <a:blip r:embed="rId4"/>
          <a:stretch>
            <a:fillRect/>
          </a:stretch>
        </p:blipFill>
        <p:spPr>
          <a:xfrm>
            <a:off x="838202" y="2895599"/>
            <a:ext cx="4076698" cy="3481077"/>
          </a:xfrm>
          <a:prstGeom prst="rect">
            <a:avLst/>
          </a:prstGeom>
        </p:spPr>
      </p:pic>
      <p:pic>
        <p:nvPicPr>
          <p:cNvPr id="5" name="Slika 4"/>
          <p:cNvPicPr>
            <a:picLocks noChangeAspect="1"/>
          </p:cNvPicPr>
          <p:nvPr/>
        </p:nvPicPr>
        <p:blipFill>
          <a:blip r:embed="rId5"/>
          <a:stretch>
            <a:fillRect/>
          </a:stretch>
        </p:blipFill>
        <p:spPr>
          <a:xfrm>
            <a:off x="5873400" y="2895599"/>
            <a:ext cx="5023199" cy="3481077"/>
          </a:xfrm>
          <a:prstGeom prst="rect">
            <a:avLst/>
          </a:prstGeom>
        </p:spPr>
      </p:pic>
    </p:spTree>
    <p:extLst>
      <p:ext uri="{BB962C8B-B14F-4D97-AF65-F5344CB8AC3E}">
        <p14:creationId xmlns:p14="http://schemas.microsoft.com/office/powerpoint/2010/main" val="42141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FAIRsharing.org</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3832121" cy="4773293"/>
          </a:xfrm>
        </p:spPr>
        <p:txBody>
          <a:bodyPr/>
          <a:lstStyle/>
          <a:p>
            <a:r>
              <a:rPr lang="sl-SI" dirty="0"/>
              <a:t>Katalog standardov za metapodatke, ontologije, formate… na FAIRsharing.org - </a:t>
            </a:r>
            <a:r>
              <a:rPr lang="sl-SI" sz="2000" dirty="0">
                <a:hlinkClick r:id="rId2"/>
              </a:rPr>
              <a:t>https://fairsharing.org/search?fairsharingRegistry=Standard</a:t>
            </a:r>
            <a:r>
              <a:rPr lang="sl-SI" sz="2000" dirty="0"/>
              <a:t>. </a:t>
            </a:r>
          </a:p>
          <a:p>
            <a:endParaRPr lang="sl-SI" dirty="0"/>
          </a:p>
        </p:txBody>
      </p:sp>
      <p:pic>
        <p:nvPicPr>
          <p:cNvPr id="5" name="Slika 4"/>
          <p:cNvPicPr>
            <a:picLocks noChangeAspect="1"/>
          </p:cNvPicPr>
          <p:nvPr/>
        </p:nvPicPr>
        <p:blipFill>
          <a:blip r:embed="rId3"/>
          <a:stretch>
            <a:fillRect/>
          </a:stretch>
        </p:blipFill>
        <p:spPr>
          <a:xfrm>
            <a:off x="8251201" y="1776747"/>
            <a:ext cx="3747001" cy="4693150"/>
          </a:xfrm>
          <a:prstGeom prst="rect">
            <a:avLst/>
          </a:prstGeom>
        </p:spPr>
      </p:pic>
      <p:pic>
        <p:nvPicPr>
          <p:cNvPr id="8" name="Slika 7"/>
          <p:cNvPicPr>
            <a:picLocks noChangeAspect="1"/>
          </p:cNvPicPr>
          <p:nvPr/>
        </p:nvPicPr>
        <p:blipFill>
          <a:blip r:embed="rId4"/>
          <a:stretch>
            <a:fillRect/>
          </a:stretch>
        </p:blipFill>
        <p:spPr>
          <a:xfrm>
            <a:off x="4630743" y="1825626"/>
            <a:ext cx="3574918" cy="4123148"/>
          </a:xfrm>
          <a:prstGeom prst="rect">
            <a:avLst/>
          </a:prstGeom>
        </p:spPr>
      </p:pic>
    </p:spTree>
    <p:extLst>
      <p:ext uri="{BB962C8B-B14F-4D97-AF65-F5344CB8AC3E}">
        <p14:creationId xmlns:p14="http://schemas.microsoft.com/office/powerpoint/2010/main" val="1563596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err="1"/>
              <a:t>Ontology</a:t>
            </a:r>
            <a:r>
              <a:rPr lang="sl-SI" dirty="0"/>
              <a:t> </a:t>
            </a:r>
            <a:r>
              <a:rPr lang="sl-SI" dirty="0" err="1"/>
              <a:t>Lookup</a:t>
            </a:r>
            <a:r>
              <a:rPr lang="sl-SI" dirty="0"/>
              <a:t> Service (OLS)</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4884434"/>
            <a:ext cx="11160000" cy="1778833"/>
          </a:xfrm>
        </p:spPr>
        <p:txBody>
          <a:bodyPr>
            <a:noAutofit/>
          </a:bodyPr>
          <a:lstStyle/>
          <a:p>
            <a:pPr marL="0" indent="0">
              <a:buNone/>
            </a:pPr>
            <a:r>
              <a:rPr lang="sl-SI" dirty="0"/>
              <a:t>Iskalnik po ontologijah na področju biomedicine</a:t>
            </a:r>
          </a:p>
          <a:p>
            <a:pPr marL="0" indent="0">
              <a:buNone/>
            </a:pPr>
            <a:r>
              <a:rPr lang="en-US" u="sng" dirty="0">
                <a:solidFill>
                  <a:schemeClr val="hlink"/>
                </a:solidFill>
                <a:hlinkClick r:id="rId2"/>
              </a:rPr>
              <a:t>https://www.ebi.ac.uk/ols/index</a:t>
            </a:r>
            <a:r>
              <a:rPr lang="sl-SI" dirty="0"/>
              <a:t>.</a:t>
            </a:r>
          </a:p>
          <a:p>
            <a:pPr marL="0" indent="0">
              <a:buNone/>
            </a:pPr>
            <a:endParaRPr lang="sl-SI" sz="1200" dirty="0"/>
          </a:p>
          <a:p>
            <a:pPr marL="0" indent="0">
              <a:buNone/>
            </a:pPr>
            <a:endParaRPr lang="sl-SI" sz="1200" dirty="0"/>
          </a:p>
          <a:p>
            <a:pPr marL="0" indent="0">
              <a:buNone/>
            </a:pPr>
            <a:r>
              <a:rPr lang="sl-SI" sz="1200" dirty="0"/>
              <a:t>Povzeto po prosojnicah IBMI MF UL.</a:t>
            </a:r>
            <a:endParaRPr lang="en-US" sz="1200" dirty="0"/>
          </a:p>
          <a:p>
            <a:pPr marL="0" indent="0">
              <a:buNone/>
            </a:pPr>
            <a:endParaRPr lang="sl-SI" dirty="0"/>
          </a:p>
        </p:txBody>
      </p:sp>
      <p:pic>
        <p:nvPicPr>
          <p:cNvPr id="5" name="Slika 4"/>
          <p:cNvPicPr>
            <a:picLocks noChangeAspect="1"/>
          </p:cNvPicPr>
          <p:nvPr/>
        </p:nvPicPr>
        <p:blipFill>
          <a:blip r:embed="rId3"/>
          <a:stretch>
            <a:fillRect/>
          </a:stretch>
        </p:blipFill>
        <p:spPr>
          <a:xfrm>
            <a:off x="838202" y="1690688"/>
            <a:ext cx="8266892" cy="3023878"/>
          </a:xfrm>
          <a:prstGeom prst="rect">
            <a:avLst/>
          </a:prstGeom>
        </p:spPr>
      </p:pic>
    </p:spTree>
    <p:extLst>
      <p:ext uri="{BB962C8B-B14F-4D97-AF65-F5344CB8AC3E}">
        <p14:creationId xmlns:p14="http://schemas.microsoft.com/office/powerpoint/2010/main" val="3915627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Primer ontologije: Gene </a:t>
            </a:r>
            <a:r>
              <a:rPr lang="sl-SI" dirty="0" err="1"/>
              <a:t>Ontology</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792592" cy="4773293"/>
          </a:xfrm>
        </p:spPr>
        <p:txBody>
          <a:bodyPr>
            <a:normAutofit lnSpcReduction="10000"/>
          </a:bodyPr>
          <a:lstStyle/>
          <a:p>
            <a:pPr marL="0" indent="0">
              <a:buNone/>
            </a:pPr>
            <a:r>
              <a:rPr lang="sl-SI" dirty="0">
                <a:hlinkClick r:id="rId2"/>
              </a:rPr>
              <a:t>https://www.geneontology.org/</a:t>
            </a:r>
            <a:r>
              <a:rPr lang="sl-SI" dirty="0"/>
              <a:t> </a:t>
            </a:r>
          </a:p>
          <a:p>
            <a:pPr marL="0" indent="0">
              <a:buNone/>
            </a:pPr>
            <a:r>
              <a:rPr lang="sl-SI" dirty="0"/>
              <a:t>Ena najbolj znanih ontologij. Opisuje znanje na področju biologije iz treh aspektov:</a:t>
            </a:r>
          </a:p>
          <a:p>
            <a:r>
              <a:rPr lang="sl-SI" sz="2400" dirty="0"/>
              <a:t>delovanja molekul,</a:t>
            </a:r>
          </a:p>
          <a:p>
            <a:r>
              <a:rPr lang="sl-SI" sz="2400" dirty="0"/>
              <a:t>delov celic in </a:t>
            </a:r>
          </a:p>
          <a:p>
            <a:r>
              <a:rPr lang="sl-SI" sz="2400" dirty="0"/>
              <a:t>bioloških procesov.</a:t>
            </a:r>
          </a:p>
          <a:p>
            <a:pPr marL="0" indent="0">
              <a:buNone/>
            </a:pPr>
            <a:r>
              <a:rPr lang="sl-SI" sz="2000" dirty="0"/>
              <a:t>Definicijo ontologije si lahko prenesemo v dveh formatih:</a:t>
            </a:r>
          </a:p>
          <a:p>
            <a:r>
              <a:rPr lang="sl-SI" sz="2400" dirty="0"/>
              <a:t>OWL </a:t>
            </a:r>
            <a:r>
              <a:rPr lang="sl-SI" sz="2000" dirty="0"/>
              <a:t>(</a:t>
            </a:r>
            <a:r>
              <a:rPr lang="sl-SI" sz="2000" dirty="0">
                <a:hlinkClick r:id="rId3"/>
              </a:rPr>
              <a:t>https://purl.obolibrary.org/obo/go.owl</a:t>
            </a:r>
            <a:r>
              <a:rPr lang="sl-SI" sz="2000" dirty="0"/>
              <a:t>) – definicija formata: </a:t>
            </a:r>
            <a:r>
              <a:rPr lang="sl-SI" sz="1800" dirty="0">
                <a:hlinkClick r:id="rId4"/>
              </a:rPr>
              <a:t>https://www.w3.org/TR/owl-ref/</a:t>
            </a:r>
            <a:r>
              <a:rPr lang="sl-SI" sz="1800" dirty="0"/>
              <a:t>. </a:t>
            </a:r>
          </a:p>
          <a:p>
            <a:r>
              <a:rPr lang="sl-SI" sz="2400" dirty="0"/>
              <a:t>OBO </a:t>
            </a:r>
            <a:r>
              <a:rPr lang="sl-SI" sz="2000" dirty="0"/>
              <a:t>(</a:t>
            </a:r>
            <a:r>
              <a:rPr lang="sl-SI" sz="2000" dirty="0">
                <a:hlinkClick r:id="rId5"/>
              </a:rPr>
              <a:t>https://purl.obolibrary.org/obo/go.obo</a:t>
            </a:r>
            <a:r>
              <a:rPr lang="sl-SI" sz="2000" dirty="0"/>
              <a:t>) – definicija formata: </a:t>
            </a:r>
            <a:r>
              <a:rPr lang="sl-SI" sz="1800" dirty="0">
                <a:hlinkClick r:id="rId6"/>
              </a:rPr>
              <a:t>https://owlcollab.github.io/oboformat/doc/obo-syntax.html</a:t>
            </a:r>
            <a:r>
              <a:rPr lang="sl-SI" sz="2000" dirty="0"/>
              <a:t>.</a:t>
            </a:r>
          </a:p>
          <a:p>
            <a:pPr marL="0" indent="0">
              <a:buNone/>
            </a:pPr>
            <a:endParaRPr lang="sl-SI" dirty="0"/>
          </a:p>
        </p:txBody>
      </p:sp>
      <p:pic>
        <p:nvPicPr>
          <p:cNvPr id="4" name="Slika 3"/>
          <p:cNvPicPr>
            <a:picLocks noChangeAspect="1"/>
          </p:cNvPicPr>
          <p:nvPr/>
        </p:nvPicPr>
        <p:blipFill>
          <a:blip r:embed="rId7"/>
          <a:stretch>
            <a:fillRect/>
          </a:stretch>
        </p:blipFill>
        <p:spPr>
          <a:xfrm>
            <a:off x="7630794" y="1690688"/>
            <a:ext cx="4367408" cy="4908231"/>
          </a:xfrm>
          <a:prstGeom prst="rect">
            <a:avLst/>
          </a:prstGeom>
        </p:spPr>
      </p:pic>
      <p:pic>
        <p:nvPicPr>
          <p:cNvPr id="5" name="Slika 4"/>
          <p:cNvPicPr>
            <a:picLocks noChangeAspect="1"/>
          </p:cNvPicPr>
          <p:nvPr/>
        </p:nvPicPr>
        <p:blipFill>
          <a:blip r:embed="rId8"/>
          <a:stretch>
            <a:fillRect/>
          </a:stretch>
        </p:blipFill>
        <p:spPr>
          <a:xfrm>
            <a:off x="7357533" y="2031631"/>
            <a:ext cx="4619822" cy="2812807"/>
          </a:xfrm>
          <a:prstGeom prst="rect">
            <a:avLst/>
          </a:prstGeom>
        </p:spPr>
      </p:pic>
      <p:pic>
        <p:nvPicPr>
          <p:cNvPr id="6" name="Slika 5"/>
          <p:cNvPicPr>
            <a:picLocks noChangeAspect="1"/>
          </p:cNvPicPr>
          <p:nvPr/>
        </p:nvPicPr>
        <p:blipFill>
          <a:blip r:embed="rId9"/>
          <a:stretch>
            <a:fillRect/>
          </a:stretch>
        </p:blipFill>
        <p:spPr>
          <a:xfrm>
            <a:off x="7349219" y="2030518"/>
            <a:ext cx="4628136" cy="3921550"/>
          </a:xfrm>
          <a:prstGeom prst="rect">
            <a:avLst/>
          </a:prstGeom>
        </p:spPr>
      </p:pic>
    </p:spTree>
    <p:extLst>
      <p:ext uri="{BB962C8B-B14F-4D97-AF65-F5344CB8AC3E}">
        <p14:creationId xmlns:p14="http://schemas.microsoft.com/office/powerpoint/2010/main" val="21795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Drugi primeri ontologij</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11048998" cy="4773293"/>
          </a:xfrm>
        </p:spPr>
        <p:txBody>
          <a:bodyPr>
            <a:normAutofit/>
          </a:bodyPr>
          <a:lstStyle/>
          <a:p>
            <a:r>
              <a:rPr lang="sl-SI" dirty="0" err="1"/>
              <a:t>Elementary</a:t>
            </a:r>
            <a:r>
              <a:rPr lang="sl-SI" dirty="0"/>
              <a:t> </a:t>
            </a:r>
            <a:r>
              <a:rPr lang="sl-SI" dirty="0" err="1"/>
              <a:t>Multiperspective</a:t>
            </a:r>
            <a:r>
              <a:rPr lang="sl-SI" dirty="0"/>
              <a:t> Material </a:t>
            </a:r>
            <a:r>
              <a:rPr lang="sl-SI" dirty="0" err="1"/>
              <a:t>Ontology</a:t>
            </a:r>
            <a:r>
              <a:rPr lang="sl-SI" dirty="0"/>
              <a:t> (EMMO) </a:t>
            </a:r>
            <a:r>
              <a:rPr lang="sl-SI" sz="2400" dirty="0">
                <a:hlinkClick r:id="rId2"/>
              </a:rPr>
              <a:t>https://github.com/emmo-repo</a:t>
            </a:r>
            <a:r>
              <a:rPr lang="sl-SI" sz="2400" dirty="0"/>
              <a:t> skupina ontologij na področju materialov in tehnologij. Vsebuje ontologije kot so:</a:t>
            </a:r>
          </a:p>
          <a:p>
            <a:pPr lvl="1"/>
            <a:r>
              <a:rPr lang="sl-SI" dirty="0" err="1"/>
              <a:t>Crystallography</a:t>
            </a:r>
            <a:r>
              <a:rPr lang="sl-SI" dirty="0"/>
              <a:t> </a:t>
            </a:r>
            <a:r>
              <a:rPr lang="sl-SI" dirty="0" err="1"/>
              <a:t>Domain</a:t>
            </a:r>
            <a:r>
              <a:rPr lang="sl-SI" dirty="0"/>
              <a:t> </a:t>
            </a:r>
            <a:r>
              <a:rPr lang="sl-SI" dirty="0" err="1"/>
              <a:t>Ontology</a:t>
            </a:r>
            <a:r>
              <a:rPr lang="sl-SI" dirty="0"/>
              <a:t> </a:t>
            </a:r>
            <a:r>
              <a:rPr lang="sl-SI" sz="1800" dirty="0">
                <a:hlinkClick r:id="rId3"/>
              </a:rPr>
              <a:t>https://github.com/emmo-repo/domain-crystallography</a:t>
            </a:r>
            <a:r>
              <a:rPr lang="sl-SI" sz="1800" dirty="0"/>
              <a:t>.</a:t>
            </a:r>
            <a:endParaRPr lang="sl-SI" dirty="0"/>
          </a:p>
          <a:p>
            <a:pPr lvl="1"/>
            <a:r>
              <a:rPr lang="sl-SI" dirty="0" err="1"/>
              <a:t>Battery</a:t>
            </a:r>
            <a:r>
              <a:rPr lang="sl-SI" dirty="0"/>
              <a:t> </a:t>
            </a:r>
            <a:r>
              <a:rPr lang="sl-SI" dirty="0" err="1"/>
              <a:t>Domain</a:t>
            </a:r>
            <a:r>
              <a:rPr lang="sl-SI" dirty="0"/>
              <a:t> </a:t>
            </a:r>
            <a:r>
              <a:rPr lang="sl-SI" dirty="0" err="1"/>
              <a:t>Ontology</a:t>
            </a:r>
            <a:r>
              <a:rPr lang="sl-SI" dirty="0"/>
              <a:t> </a:t>
            </a:r>
            <a:r>
              <a:rPr lang="sl-SI" sz="1800" dirty="0">
                <a:hlinkClick r:id="rId4"/>
              </a:rPr>
              <a:t>https://github.com/emmo-repo/domain-battery</a:t>
            </a:r>
            <a:r>
              <a:rPr lang="sl-SI" sz="1800" dirty="0"/>
              <a:t>.</a:t>
            </a:r>
          </a:p>
          <a:p>
            <a:r>
              <a:rPr lang="sl-SI" dirty="0" err="1"/>
              <a:t>The</a:t>
            </a:r>
            <a:r>
              <a:rPr lang="sl-SI" dirty="0"/>
              <a:t> </a:t>
            </a:r>
            <a:r>
              <a:rPr lang="sl-SI" dirty="0" err="1"/>
              <a:t>Environment</a:t>
            </a:r>
            <a:r>
              <a:rPr lang="sl-SI" dirty="0"/>
              <a:t> </a:t>
            </a:r>
            <a:r>
              <a:rPr lang="sl-SI" dirty="0" err="1"/>
              <a:t>Ontology</a:t>
            </a:r>
            <a:r>
              <a:rPr lang="sl-SI" dirty="0"/>
              <a:t> </a:t>
            </a:r>
            <a:r>
              <a:rPr lang="sl-SI" sz="2400" dirty="0">
                <a:hlinkClick r:id="rId5"/>
              </a:rPr>
              <a:t>https://www.ebi.ac.uk/ols4/ontologies/envo</a:t>
            </a:r>
            <a:r>
              <a:rPr lang="sl-SI" sz="2400" dirty="0"/>
              <a:t>. </a:t>
            </a:r>
          </a:p>
          <a:p>
            <a:r>
              <a:rPr lang="en-GB" dirty="0"/>
              <a:t>Chemical Entities of Biological Interest (</a:t>
            </a:r>
            <a:r>
              <a:rPr lang="en-GB" dirty="0" err="1"/>
              <a:t>ChEBI</a:t>
            </a:r>
            <a:r>
              <a:rPr lang="en-GB" dirty="0"/>
              <a:t>)</a:t>
            </a:r>
            <a:r>
              <a:rPr lang="sl-SI" dirty="0"/>
              <a:t> </a:t>
            </a:r>
            <a:r>
              <a:rPr lang="sl-SI" sz="2400" dirty="0">
                <a:hlinkClick r:id="rId6"/>
              </a:rPr>
              <a:t>https://www.ebi.ac.uk/chebi/</a:t>
            </a:r>
            <a:r>
              <a:rPr lang="sl-SI" sz="2400" dirty="0"/>
              <a:t>. </a:t>
            </a:r>
          </a:p>
          <a:p>
            <a:r>
              <a:rPr lang="sl-SI" dirty="0" err="1"/>
              <a:t>Plant</a:t>
            </a:r>
            <a:r>
              <a:rPr lang="sl-SI" dirty="0"/>
              <a:t> </a:t>
            </a:r>
            <a:r>
              <a:rPr lang="sl-SI" dirty="0" err="1"/>
              <a:t>Ontology</a:t>
            </a:r>
            <a:r>
              <a:rPr lang="sl-SI" dirty="0"/>
              <a:t> </a:t>
            </a:r>
            <a:r>
              <a:rPr lang="sl-SI" sz="2400" dirty="0">
                <a:hlinkClick r:id="rId7"/>
              </a:rPr>
              <a:t>https://www.ebi.ac.uk/ols4/ontologies/po</a:t>
            </a:r>
            <a:r>
              <a:rPr lang="sl-SI" sz="2400" dirty="0"/>
              <a:t>. </a:t>
            </a:r>
          </a:p>
        </p:txBody>
      </p:sp>
    </p:spTree>
    <p:extLst>
      <p:ext uri="{BB962C8B-B14F-4D97-AF65-F5344CB8AC3E}">
        <p14:creationId xmlns:p14="http://schemas.microsoft.com/office/powerpoint/2010/main" val="3249699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Druge ontologije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6792592" cy="4773293"/>
          </a:xfrm>
        </p:spPr>
        <p:txBody>
          <a:bodyPr>
            <a:noAutofit/>
          </a:bodyPr>
          <a:lstStyle/>
          <a:p>
            <a:pPr marL="0" indent="0">
              <a:buNone/>
            </a:pPr>
            <a:r>
              <a:rPr lang="sl-SI" dirty="0"/>
              <a:t>Biologija:</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sz="1200" dirty="0"/>
          </a:p>
          <a:p>
            <a:pPr marL="0" indent="0">
              <a:buNone/>
            </a:pPr>
            <a:endParaRPr lang="sl-SI" sz="1200" dirty="0"/>
          </a:p>
          <a:p>
            <a:pPr marL="0" indent="0">
              <a:buNone/>
            </a:pPr>
            <a:endParaRPr lang="sl-SI" sz="1200" dirty="0"/>
          </a:p>
          <a:p>
            <a:pPr marL="0" indent="0">
              <a:buNone/>
            </a:pPr>
            <a:endParaRPr lang="sl-SI" sz="1200" dirty="0"/>
          </a:p>
          <a:p>
            <a:pPr marL="0" indent="0">
              <a:buNone/>
            </a:pPr>
            <a:r>
              <a:rPr lang="sl-SI" sz="1200" dirty="0"/>
              <a:t>Vir: Maja Zagorščak in  </a:t>
            </a:r>
            <a:r>
              <a:rPr lang="sl-SI" sz="1200" dirty="0" err="1"/>
              <a:t>Carissa</a:t>
            </a:r>
            <a:r>
              <a:rPr lang="sl-SI" sz="1200" dirty="0"/>
              <a:t> </a:t>
            </a:r>
            <a:r>
              <a:rPr lang="sl-SI" sz="1200" dirty="0" err="1"/>
              <a:t>Bleker</a:t>
            </a:r>
            <a:r>
              <a:rPr lang="sl-SI" sz="1200" dirty="0"/>
              <a:t>, NIB</a:t>
            </a:r>
          </a:p>
        </p:txBody>
      </p:sp>
      <p:graphicFrame>
        <p:nvGraphicFramePr>
          <p:cNvPr id="5" name="Tabela 4"/>
          <p:cNvGraphicFramePr>
            <a:graphicFrameLocks noGrp="1"/>
          </p:cNvGraphicFramePr>
          <p:nvPr>
            <p:extLst>
              <p:ext uri="{D42A27DB-BD31-4B8C-83A1-F6EECF244321}">
                <p14:modId xmlns:p14="http://schemas.microsoft.com/office/powerpoint/2010/main" val="779605660"/>
              </p:ext>
            </p:extLst>
          </p:nvPr>
        </p:nvGraphicFramePr>
        <p:xfrm>
          <a:off x="933450" y="2249092"/>
          <a:ext cx="10325099" cy="3926359"/>
        </p:xfrm>
        <a:graphic>
          <a:graphicData uri="http://schemas.openxmlformats.org/drawingml/2006/table">
            <a:tbl>
              <a:tblPr/>
              <a:tblGrid>
                <a:gridCol w="668330">
                  <a:extLst>
                    <a:ext uri="{9D8B030D-6E8A-4147-A177-3AD203B41FA5}">
                      <a16:colId xmlns:a16="http://schemas.microsoft.com/office/drawing/2014/main" val="1877847564"/>
                    </a:ext>
                  </a:extLst>
                </a:gridCol>
                <a:gridCol w="2360620">
                  <a:extLst>
                    <a:ext uri="{9D8B030D-6E8A-4147-A177-3AD203B41FA5}">
                      <a16:colId xmlns:a16="http://schemas.microsoft.com/office/drawing/2014/main" val="3118949896"/>
                    </a:ext>
                  </a:extLst>
                </a:gridCol>
                <a:gridCol w="2219325">
                  <a:extLst>
                    <a:ext uri="{9D8B030D-6E8A-4147-A177-3AD203B41FA5}">
                      <a16:colId xmlns:a16="http://schemas.microsoft.com/office/drawing/2014/main" val="1660742088"/>
                    </a:ext>
                  </a:extLst>
                </a:gridCol>
                <a:gridCol w="5076824">
                  <a:extLst>
                    <a:ext uri="{9D8B030D-6E8A-4147-A177-3AD203B41FA5}">
                      <a16:colId xmlns:a16="http://schemas.microsoft.com/office/drawing/2014/main" val="2789025060"/>
                    </a:ext>
                  </a:extLst>
                </a:gridCol>
              </a:tblGrid>
              <a:tr h="184643">
                <a:tc>
                  <a:txBody>
                    <a:bodyPr/>
                    <a:lstStyle/>
                    <a:p>
                      <a:pPr algn="l" fontAlgn="t"/>
                      <a:r>
                        <a:rPr lang="en-GB" sz="900" b="1" i="0" u="none" strike="noStrike">
                          <a:solidFill>
                            <a:srgbClr val="000000"/>
                          </a:solidFill>
                          <a:effectLst/>
                          <a:latin typeface="Aptos Narrow"/>
                        </a:rPr>
                        <a:t>Accronym</a:t>
                      </a:r>
                    </a:p>
                  </a:txBody>
                  <a:tcPr marL="7833" marR="7833" marT="7833" marB="0">
                    <a:lnL>
                      <a:noFill/>
                    </a:lnL>
                    <a:lnR>
                      <a:noFill/>
                    </a:lnR>
                    <a:lnT>
                      <a:noFill/>
                    </a:lnT>
                    <a:lnB>
                      <a:noFill/>
                    </a:lnB>
                    <a:solidFill>
                      <a:srgbClr val="DAE9F8"/>
                    </a:solidFill>
                  </a:tcPr>
                </a:tc>
                <a:tc>
                  <a:txBody>
                    <a:bodyPr/>
                    <a:lstStyle/>
                    <a:p>
                      <a:pPr algn="l" fontAlgn="t"/>
                      <a:r>
                        <a:rPr lang="en-GB" sz="900" b="1" i="0" u="none" strike="noStrike">
                          <a:solidFill>
                            <a:srgbClr val="000000"/>
                          </a:solidFill>
                          <a:effectLst/>
                          <a:latin typeface="Aptos Narrow"/>
                        </a:rPr>
                        <a:t>Name</a:t>
                      </a:r>
                    </a:p>
                  </a:txBody>
                  <a:tcPr marL="7833" marR="7833" marT="7833" marB="0">
                    <a:lnL>
                      <a:noFill/>
                    </a:lnL>
                    <a:lnR>
                      <a:noFill/>
                    </a:lnR>
                    <a:lnT>
                      <a:noFill/>
                    </a:lnT>
                    <a:lnB>
                      <a:noFill/>
                    </a:lnB>
                    <a:solidFill>
                      <a:srgbClr val="DAE9F8"/>
                    </a:solidFill>
                  </a:tcPr>
                </a:tc>
                <a:tc>
                  <a:txBody>
                    <a:bodyPr/>
                    <a:lstStyle/>
                    <a:p>
                      <a:pPr algn="l" fontAlgn="t"/>
                      <a:r>
                        <a:rPr lang="en-GB" sz="900" b="1" i="0" u="none" strike="noStrike">
                          <a:solidFill>
                            <a:srgbClr val="000000"/>
                          </a:solidFill>
                          <a:effectLst/>
                          <a:latin typeface="Aptos Narrow"/>
                        </a:rPr>
                        <a:t>Link</a:t>
                      </a:r>
                    </a:p>
                  </a:txBody>
                  <a:tcPr marL="7833" marR="7833" marT="7833" marB="0">
                    <a:lnL>
                      <a:noFill/>
                    </a:lnL>
                    <a:lnR>
                      <a:noFill/>
                    </a:lnR>
                    <a:lnT>
                      <a:noFill/>
                    </a:lnT>
                    <a:lnB>
                      <a:noFill/>
                    </a:lnB>
                    <a:solidFill>
                      <a:srgbClr val="DAE9F8"/>
                    </a:solidFill>
                  </a:tcPr>
                </a:tc>
                <a:tc>
                  <a:txBody>
                    <a:bodyPr/>
                    <a:lstStyle/>
                    <a:p>
                      <a:pPr algn="l" fontAlgn="t"/>
                      <a:r>
                        <a:rPr lang="en-GB" sz="900" b="1" i="0" u="none" strike="noStrike">
                          <a:solidFill>
                            <a:srgbClr val="000000"/>
                          </a:solidFill>
                          <a:effectLst/>
                          <a:latin typeface="Aptos Narrow"/>
                        </a:rPr>
                        <a:t>Ontology describes ...</a:t>
                      </a:r>
                    </a:p>
                  </a:txBody>
                  <a:tcPr marL="7833" marR="7833" marT="7833" marB="0">
                    <a:lnL>
                      <a:noFill/>
                    </a:lnL>
                    <a:lnR>
                      <a:noFill/>
                    </a:lnR>
                    <a:lnT>
                      <a:noFill/>
                    </a:lnT>
                    <a:lnB>
                      <a:noFill/>
                    </a:lnB>
                    <a:solidFill>
                      <a:srgbClr val="DAE9F8"/>
                    </a:solidFill>
                  </a:tcPr>
                </a:tc>
                <a:extLst>
                  <a:ext uri="{0D108BD9-81ED-4DB2-BD59-A6C34878D82A}">
                    <a16:rowId xmlns:a16="http://schemas.microsoft.com/office/drawing/2014/main" val="3821219196"/>
                  </a:ext>
                </a:extLst>
              </a:tr>
              <a:tr h="96912">
                <a:tc>
                  <a:txBody>
                    <a:bodyPr/>
                    <a:lstStyle/>
                    <a:p>
                      <a:pPr algn="l" fontAlgn="b"/>
                      <a:r>
                        <a:rPr lang="en-GB" sz="900" b="0" i="0" u="none" strike="noStrike">
                          <a:solidFill>
                            <a:srgbClr val="000000"/>
                          </a:solidFill>
                          <a:effectLst/>
                          <a:latin typeface="Aptos Narrow"/>
                        </a:rPr>
                        <a:t>CLO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Cell Line Ontology</a:t>
                      </a: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Standardize and integrate cell line information.</a:t>
                      </a:r>
                    </a:p>
                  </a:txBody>
                  <a:tcPr marL="7833" marR="7833" marT="7833" marB="0" anchor="b">
                    <a:lnL>
                      <a:noFill/>
                    </a:lnL>
                    <a:lnR>
                      <a:noFill/>
                    </a:lnR>
                    <a:lnT>
                      <a:noFill/>
                    </a:lnT>
                    <a:lnB>
                      <a:noFill/>
                    </a:lnB>
                  </a:tcPr>
                </a:tc>
                <a:extLst>
                  <a:ext uri="{0D108BD9-81ED-4DB2-BD59-A6C34878D82A}">
                    <a16:rowId xmlns:a16="http://schemas.microsoft.com/office/drawing/2014/main" val="1871173479"/>
                  </a:ext>
                </a:extLst>
              </a:tr>
              <a:tr h="184643">
                <a:tc>
                  <a:txBody>
                    <a:bodyPr/>
                    <a:lstStyle/>
                    <a:p>
                      <a:pPr algn="l" fontAlgn="b"/>
                      <a:r>
                        <a:rPr lang="en-GB" sz="900" b="0" i="0" u="none" strike="noStrike">
                          <a:solidFill>
                            <a:srgbClr val="000000"/>
                          </a:solidFill>
                          <a:effectLst/>
                          <a:latin typeface="Aptos Narrow"/>
                        </a:rPr>
                        <a:t>ChEBI</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2"/>
                        </a:rPr>
                        <a:t>Chemical Entities of Biological Interest</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Classification of molecular entities of biological interest focusing on ‘small’ chemical compounds.</a:t>
                      </a:r>
                    </a:p>
                  </a:txBody>
                  <a:tcPr marL="7833" marR="7833" marT="7833" marB="0" anchor="b">
                    <a:lnL>
                      <a:noFill/>
                    </a:lnL>
                    <a:lnR>
                      <a:noFill/>
                    </a:lnR>
                    <a:lnT>
                      <a:noFill/>
                    </a:lnT>
                    <a:lnB>
                      <a:noFill/>
                    </a:lnB>
                  </a:tcPr>
                </a:tc>
                <a:extLst>
                  <a:ext uri="{0D108BD9-81ED-4DB2-BD59-A6C34878D82A}">
                    <a16:rowId xmlns:a16="http://schemas.microsoft.com/office/drawing/2014/main" val="1819049602"/>
                  </a:ext>
                </a:extLst>
              </a:tr>
              <a:tr h="96912">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3"/>
                        </a:rPr>
                        <a:t>CropOntology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Agronomic, morphological, physiological, quality, and stress traits</a:t>
                      </a:r>
                    </a:p>
                  </a:txBody>
                  <a:tcPr marL="7833" marR="7833" marT="7833" marB="0" anchor="b">
                    <a:lnL>
                      <a:noFill/>
                    </a:lnL>
                    <a:lnR>
                      <a:noFill/>
                    </a:lnR>
                    <a:lnT>
                      <a:noFill/>
                    </a:lnT>
                    <a:lnB>
                      <a:noFill/>
                    </a:lnB>
                  </a:tcPr>
                </a:tc>
                <a:extLst>
                  <a:ext uri="{0D108BD9-81ED-4DB2-BD59-A6C34878D82A}">
                    <a16:rowId xmlns:a16="http://schemas.microsoft.com/office/drawing/2014/main" val="638574694"/>
                  </a:ext>
                </a:extLst>
              </a:tr>
              <a:tr h="184643">
                <a:tc>
                  <a:txBody>
                    <a:bodyPr/>
                    <a:lstStyle/>
                    <a:p>
                      <a:pPr algn="l" fontAlgn="b"/>
                      <a:r>
                        <a:rPr lang="en-GB" sz="900" b="0" i="0" u="none" strike="noStrike">
                          <a:solidFill>
                            <a:srgbClr val="000000"/>
                          </a:solidFill>
                          <a:effectLst/>
                          <a:latin typeface="Aptos Narrow"/>
                        </a:rPr>
                        <a:t>ERO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eagle-i resource ontology </a:t>
                      </a: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Research resources such as instruments, protocols, reagents, animal models and biospecimens.</a:t>
                      </a:r>
                    </a:p>
                  </a:txBody>
                  <a:tcPr marL="7833" marR="7833" marT="7833" marB="0" anchor="b">
                    <a:lnL>
                      <a:noFill/>
                    </a:lnL>
                    <a:lnR>
                      <a:noFill/>
                    </a:lnR>
                    <a:lnT>
                      <a:noFill/>
                    </a:lnT>
                    <a:lnB>
                      <a:noFill/>
                    </a:lnB>
                  </a:tcPr>
                </a:tc>
                <a:extLst>
                  <a:ext uri="{0D108BD9-81ED-4DB2-BD59-A6C34878D82A}">
                    <a16:rowId xmlns:a16="http://schemas.microsoft.com/office/drawing/2014/main" val="3604424436"/>
                  </a:ext>
                </a:extLst>
              </a:tr>
              <a:tr h="274414">
                <a:tc>
                  <a:txBody>
                    <a:bodyPr/>
                    <a:lstStyle/>
                    <a:p>
                      <a:pPr algn="l" fontAlgn="b"/>
                      <a:r>
                        <a:rPr lang="en-GB" sz="900" b="0" i="0" u="none" strike="noStrike">
                          <a:solidFill>
                            <a:srgbClr val="000000"/>
                          </a:solidFill>
                          <a:effectLst/>
                          <a:latin typeface="Aptos Narrow"/>
                        </a:rPr>
                        <a:t>EDAM-BIOIMAGING</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4"/>
                        </a:rPr>
                        <a:t>EDAM-BIOIMAGING</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Bioimage analysis, bioimage informatics, and bioimaging (extension to EDAM) </a:t>
                      </a:r>
                    </a:p>
                  </a:txBody>
                  <a:tcPr marL="7833" marR="7833" marT="7833" marB="0" anchor="b">
                    <a:lnL>
                      <a:noFill/>
                    </a:lnL>
                    <a:lnR>
                      <a:noFill/>
                    </a:lnR>
                    <a:lnT>
                      <a:noFill/>
                    </a:lnT>
                    <a:lnB>
                      <a:noFill/>
                    </a:lnB>
                  </a:tcPr>
                </a:tc>
                <a:extLst>
                  <a:ext uri="{0D108BD9-81ED-4DB2-BD59-A6C34878D82A}">
                    <a16:rowId xmlns:a16="http://schemas.microsoft.com/office/drawing/2014/main" val="970198507"/>
                  </a:ext>
                </a:extLst>
              </a:tr>
              <a:tr h="184643">
                <a:tc>
                  <a:txBody>
                    <a:bodyPr/>
                    <a:lstStyle/>
                    <a:p>
                      <a:pPr algn="l" fontAlgn="b"/>
                      <a:r>
                        <a:rPr lang="en-GB" sz="900" b="0" i="0" u="none" strike="noStrike">
                          <a:solidFill>
                            <a:srgbClr val="000000"/>
                          </a:solidFill>
                          <a:effectLst/>
                          <a:latin typeface="Aptos Narrow"/>
                        </a:rPr>
                        <a:t>EFO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Experimental Factor Ontology</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https://www.ebi.ac.uk/efo/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Experimental variables, combines parts of several biological ontologies</a:t>
                      </a:r>
                    </a:p>
                  </a:txBody>
                  <a:tcPr marL="7833" marR="7833" marT="7833" marB="0" anchor="b">
                    <a:lnL>
                      <a:noFill/>
                    </a:lnL>
                    <a:lnR>
                      <a:noFill/>
                    </a:lnR>
                    <a:lnT>
                      <a:noFill/>
                    </a:lnT>
                    <a:lnB>
                      <a:noFill/>
                    </a:lnB>
                  </a:tcPr>
                </a:tc>
                <a:extLst>
                  <a:ext uri="{0D108BD9-81ED-4DB2-BD59-A6C34878D82A}">
                    <a16:rowId xmlns:a16="http://schemas.microsoft.com/office/drawing/2014/main" val="3197618060"/>
                  </a:ext>
                </a:extLst>
              </a:tr>
              <a:tr h="96912">
                <a:tc>
                  <a:txBody>
                    <a:bodyPr/>
                    <a:lstStyle/>
                    <a:p>
                      <a:pPr algn="l" fontAlgn="b"/>
                      <a:r>
                        <a:rPr lang="en-GB" sz="900" b="0" i="0" u="none" strike="noStrike">
                          <a:solidFill>
                            <a:srgbClr val="000000"/>
                          </a:solidFill>
                          <a:effectLst/>
                          <a:latin typeface="Aptos Narrow"/>
                        </a:rPr>
                        <a:t>FBbi</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FBbi</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5"/>
                        </a:rPr>
                        <a:t>https://www.ebi.ac.uk/ols/ontologies/FBbi</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Biological Imaging Methods Ontology </a:t>
                      </a:r>
                    </a:p>
                  </a:txBody>
                  <a:tcPr marL="7833" marR="7833" marT="7833" marB="0" anchor="b">
                    <a:lnL>
                      <a:noFill/>
                    </a:lnL>
                    <a:lnR>
                      <a:noFill/>
                    </a:lnR>
                    <a:lnT>
                      <a:noFill/>
                    </a:lnT>
                    <a:lnB>
                      <a:noFill/>
                    </a:lnB>
                  </a:tcPr>
                </a:tc>
                <a:extLst>
                  <a:ext uri="{0D108BD9-81ED-4DB2-BD59-A6C34878D82A}">
                    <a16:rowId xmlns:a16="http://schemas.microsoft.com/office/drawing/2014/main" val="119852874"/>
                  </a:ext>
                </a:extLst>
              </a:tr>
              <a:tr h="96912">
                <a:tc>
                  <a:txBody>
                    <a:bodyPr/>
                    <a:lstStyle/>
                    <a:p>
                      <a:pPr algn="l" fontAlgn="b"/>
                      <a:r>
                        <a:rPr lang="en-GB" sz="900" b="0" i="0" u="none" strike="noStrike">
                          <a:solidFill>
                            <a:srgbClr val="000000"/>
                          </a:solidFill>
                          <a:effectLst/>
                          <a:latin typeface="Aptos Narrow"/>
                        </a:rPr>
                        <a:t>GO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6"/>
                        </a:rPr>
                        <a:t>Gene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Gene and gene product attributes</a:t>
                      </a:r>
                    </a:p>
                  </a:txBody>
                  <a:tcPr marL="7833" marR="7833" marT="7833" marB="0" anchor="b">
                    <a:lnL>
                      <a:noFill/>
                    </a:lnL>
                    <a:lnR>
                      <a:noFill/>
                    </a:lnR>
                    <a:lnT>
                      <a:noFill/>
                    </a:lnT>
                    <a:lnB>
                      <a:noFill/>
                    </a:lnB>
                  </a:tcPr>
                </a:tc>
                <a:extLst>
                  <a:ext uri="{0D108BD9-81ED-4DB2-BD59-A6C34878D82A}">
                    <a16:rowId xmlns:a16="http://schemas.microsoft.com/office/drawing/2014/main" val="4055683692"/>
                  </a:ext>
                </a:extLst>
              </a:tr>
              <a:tr h="184643">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7"/>
                        </a:rPr>
                        <a:t>NCBI taxonomy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Curated nomenclature for all of the organisms in the public sequence databases</a:t>
                      </a:r>
                    </a:p>
                  </a:txBody>
                  <a:tcPr marL="7833" marR="7833" marT="7833" marB="0" anchor="b">
                    <a:lnL>
                      <a:noFill/>
                    </a:lnL>
                    <a:lnR>
                      <a:noFill/>
                    </a:lnR>
                    <a:lnT>
                      <a:noFill/>
                    </a:lnT>
                    <a:lnB>
                      <a:noFill/>
                    </a:lnB>
                  </a:tcPr>
                </a:tc>
                <a:extLst>
                  <a:ext uri="{0D108BD9-81ED-4DB2-BD59-A6C34878D82A}">
                    <a16:rowId xmlns:a16="http://schemas.microsoft.com/office/drawing/2014/main" val="58804169"/>
                  </a:ext>
                </a:extLst>
              </a:tr>
              <a:tr h="96912">
                <a:tc>
                  <a:txBody>
                    <a:bodyPr/>
                    <a:lstStyle/>
                    <a:p>
                      <a:pPr algn="l" fontAlgn="b"/>
                      <a:r>
                        <a:rPr lang="en-GB" sz="900" b="0" i="0" u="none" strike="noStrike">
                          <a:solidFill>
                            <a:srgbClr val="000000"/>
                          </a:solidFill>
                          <a:effectLst/>
                          <a:latin typeface="Aptos Narrow"/>
                        </a:rPr>
                        <a:t>PATO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8"/>
                        </a:rPr>
                        <a:t>Phenotype and Attribute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Phenotypic qualities (properties, attributes or characteristics)</a:t>
                      </a:r>
                    </a:p>
                  </a:txBody>
                  <a:tcPr marL="7833" marR="7833" marT="7833" marB="0" anchor="b">
                    <a:lnL>
                      <a:noFill/>
                    </a:lnL>
                    <a:lnR>
                      <a:noFill/>
                    </a:lnR>
                    <a:lnT>
                      <a:noFill/>
                    </a:lnT>
                    <a:lnB>
                      <a:noFill/>
                    </a:lnB>
                  </a:tcPr>
                </a:tc>
                <a:extLst>
                  <a:ext uri="{0D108BD9-81ED-4DB2-BD59-A6C34878D82A}">
                    <a16:rowId xmlns:a16="http://schemas.microsoft.com/office/drawing/2014/main" val="46243340"/>
                  </a:ext>
                </a:extLst>
              </a:tr>
              <a:tr h="96912">
                <a:tc>
                  <a:txBody>
                    <a:bodyPr/>
                    <a:lstStyle/>
                    <a:p>
                      <a:pPr algn="l" fontAlgn="b"/>
                      <a:r>
                        <a:rPr lang="en-GB" sz="900" b="0" i="0" u="none" strike="noStrike">
                          <a:solidFill>
                            <a:srgbClr val="000000"/>
                          </a:solidFill>
                          <a:effectLst/>
                          <a:latin typeface="Aptos Narrow"/>
                        </a:rPr>
                        <a:t>PSO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Plant Stress Ontology</a:t>
                      </a: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Biotic and abiotic stresses that a plant may encounter</a:t>
                      </a:r>
                    </a:p>
                  </a:txBody>
                  <a:tcPr marL="7833" marR="7833" marT="7833" marB="0" anchor="b">
                    <a:lnL>
                      <a:noFill/>
                    </a:lnL>
                    <a:lnR>
                      <a:noFill/>
                    </a:lnR>
                    <a:lnT>
                      <a:noFill/>
                    </a:lnT>
                    <a:lnB>
                      <a:noFill/>
                    </a:lnB>
                  </a:tcPr>
                </a:tc>
                <a:extLst>
                  <a:ext uri="{0D108BD9-81ED-4DB2-BD59-A6C34878D82A}">
                    <a16:rowId xmlns:a16="http://schemas.microsoft.com/office/drawing/2014/main" val="559517440"/>
                  </a:ext>
                </a:extLst>
              </a:tr>
              <a:tr h="96912">
                <a:tc>
                  <a:txBody>
                    <a:bodyPr/>
                    <a:lstStyle/>
                    <a:p>
                      <a:pPr algn="l" fontAlgn="b"/>
                      <a:r>
                        <a:rPr lang="en-GB" sz="900" b="0" i="0" u="none" strike="noStrike">
                          <a:solidFill>
                            <a:srgbClr val="000000"/>
                          </a:solidFill>
                          <a:effectLst/>
                          <a:latin typeface="Aptos Narrow"/>
                        </a:rPr>
                        <a:t>PO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9"/>
                        </a:rPr>
                        <a:t>PlantOntology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extLst>
                  <a:ext uri="{0D108BD9-81ED-4DB2-BD59-A6C34878D82A}">
                    <a16:rowId xmlns:a16="http://schemas.microsoft.com/office/drawing/2014/main" val="3454401140"/>
                  </a:ext>
                </a:extLst>
              </a:tr>
              <a:tr h="96912">
                <a:tc>
                  <a:txBody>
                    <a:bodyPr/>
                    <a:lstStyle/>
                    <a:p>
                      <a:pPr algn="l" fontAlgn="b"/>
                      <a:r>
                        <a:rPr lang="en-GB" sz="900" b="0" i="0" u="none" strike="noStrike">
                          <a:solidFill>
                            <a:srgbClr val="000000"/>
                          </a:solidFill>
                          <a:effectLst/>
                          <a:latin typeface="Aptos Narrow"/>
                        </a:rPr>
                        <a:t>PROV</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PROV Ontology</a:t>
                      </a: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Data Provenance</a:t>
                      </a:r>
                    </a:p>
                  </a:txBody>
                  <a:tcPr marL="7833" marR="7833" marT="7833" marB="0" anchor="b">
                    <a:lnL>
                      <a:noFill/>
                    </a:lnL>
                    <a:lnR>
                      <a:noFill/>
                    </a:lnR>
                    <a:lnT>
                      <a:noFill/>
                    </a:lnT>
                    <a:lnB>
                      <a:noFill/>
                    </a:lnB>
                  </a:tcPr>
                </a:tc>
                <a:extLst>
                  <a:ext uri="{0D108BD9-81ED-4DB2-BD59-A6C34878D82A}">
                    <a16:rowId xmlns:a16="http://schemas.microsoft.com/office/drawing/2014/main" val="3155328144"/>
                  </a:ext>
                </a:extLst>
              </a:tr>
              <a:tr h="96912">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0"/>
                        </a:rPr>
                        <a:t>schema.org</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Structured data on the Internet</a:t>
                      </a:r>
                    </a:p>
                  </a:txBody>
                  <a:tcPr marL="7833" marR="7833" marT="7833" marB="0" anchor="b">
                    <a:lnL>
                      <a:noFill/>
                    </a:lnL>
                    <a:lnR>
                      <a:noFill/>
                    </a:lnR>
                    <a:lnT>
                      <a:noFill/>
                    </a:lnT>
                    <a:lnB>
                      <a:noFill/>
                    </a:lnB>
                  </a:tcPr>
                </a:tc>
                <a:extLst>
                  <a:ext uri="{0D108BD9-81ED-4DB2-BD59-A6C34878D82A}">
                    <a16:rowId xmlns:a16="http://schemas.microsoft.com/office/drawing/2014/main" val="3583421304"/>
                  </a:ext>
                </a:extLst>
              </a:tr>
              <a:tr h="184643">
                <a:tc>
                  <a:txBody>
                    <a:bodyPr/>
                    <a:lstStyle/>
                    <a:p>
                      <a:pPr algn="l" fontAlgn="b"/>
                      <a:r>
                        <a:rPr lang="en-GB" sz="900" b="0" i="0" u="none" strike="noStrike">
                          <a:solidFill>
                            <a:srgbClr val="000000"/>
                          </a:solidFill>
                          <a:effectLst/>
                          <a:latin typeface="Aptos Narrow"/>
                        </a:rPr>
                        <a:t>SBO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1"/>
                        </a:rPr>
                        <a:t>Systems Biology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Terms commonly used in Systems Biology, and in particular in computational modeling</a:t>
                      </a:r>
                    </a:p>
                  </a:txBody>
                  <a:tcPr marL="7833" marR="7833" marT="7833" marB="0" anchor="b">
                    <a:lnL>
                      <a:noFill/>
                    </a:lnL>
                    <a:lnR>
                      <a:noFill/>
                    </a:lnR>
                    <a:lnT>
                      <a:noFill/>
                    </a:lnT>
                    <a:lnB>
                      <a:noFill/>
                    </a:lnB>
                  </a:tcPr>
                </a:tc>
                <a:extLst>
                  <a:ext uri="{0D108BD9-81ED-4DB2-BD59-A6C34878D82A}">
                    <a16:rowId xmlns:a16="http://schemas.microsoft.com/office/drawing/2014/main" val="4263884238"/>
                  </a:ext>
                </a:extLst>
              </a:tr>
              <a:tr h="96912">
                <a:tc>
                  <a:txBody>
                    <a:bodyPr/>
                    <a:lstStyle/>
                    <a:p>
                      <a:pPr algn="l" fontAlgn="b"/>
                      <a:r>
                        <a:rPr lang="en-GB" sz="900" b="0" i="0" u="none" strike="noStrike">
                          <a:solidFill>
                            <a:srgbClr val="000000"/>
                          </a:solidFill>
                          <a:effectLst/>
                          <a:latin typeface="Aptos Narrow"/>
                        </a:rPr>
                        <a:t>BAO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2"/>
                        </a:rPr>
                        <a:t>The BioAssay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Biological assays</a:t>
                      </a:r>
                    </a:p>
                  </a:txBody>
                  <a:tcPr marL="7833" marR="7833" marT="7833" marB="0" anchor="b">
                    <a:lnL>
                      <a:noFill/>
                    </a:lnL>
                    <a:lnR>
                      <a:noFill/>
                    </a:lnR>
                    <a:lnT>
                      <a:noFill/>
                    </a:lnT>
                    <a:lnB>
                      <a:noFill/>
                    </a:lnB>
                  </a:tcPr>
                </a:tc>
                <a:extLst>
                  <a:ext uri="{0D108BD9-81ED-4DB2-BD59-A6C34878D82A}">
                    <a16:rowId xmlns:a16="http://schemas.microsoft.com/office/drawing/2014/main" val="2789100748"/>
                  </a:ext>
                </a:extLst>
              </a:tr>
              <a:tr h="184643">
                <a:tc>
                  <a:txBody>
                    <a:bodyPr/>
                    <a:lstStyle/>
                    <a:p>
                      <a:pPr algn="l" fontAlgn="b"/>
                      <a:r>
                        <a:rPr lang="en-GB" sz="900" b="0" i="0" u="none" strike="noStrike">
                          <a:solidFill>
                            <a:srgbClr val="000000"/>
                          </a:solidFill>
                          <a:effectLst/>
                          <a:latin typeface="Aptos Narrow"/>
                        </a:rPr>
                        <a:t>EFO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3"/>
                        </a:rPr>
                        <a:t>The Experimental Factor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https://www.ebi.ac.uk/efo/</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Aspects of disease, anatomy, cell type, cell lines, chemical compounds and assay information.</a:t>
                      </a:r>
                    </a:p>
                  </a:txBody>
                  <a:tcPr marL="7833" marR="7833" marT="7833" marB="0" anchor="b">
                    <a:lnL>
                      <a:noFill/>
                    </a:lnL>
                    <a:lnR>
                      <a:noFill/>
                    </a:lnR>
                    <a:lnT>
                      <a:noFill/>
                    </a:lnT>
                    <a:lnB>
                      <a:noFill/>
                    </a:lnB>
                  </a:tcPr>
                </a:tc>
                <a:extLst>
                  <a:ext uri="{0D108BD9-81ED-4DB2-BD59-A6C34878D82A}">
                    <a16:rowId xmlns:a16="http://schemas.microsoft.com/office/drawing/2014/main" val="1491818046"/>
                  </a:ext>
                </a:extLst>
              </a:tr>
              <a:tr h="96912">
                <a:tc>
                  <a:txBody>
                    <a:bodyPr/>
                    <a:lstStyle/>
                    <a:p>
                      <a:pPr algn="l" fontAlgn="b"/>
                      <a:r>
                        <a:rPr lang="en-GB" sz="900" b="0" i="0" u="none" strike="noStrike">
                          <a:solidFill>
                            <a:srgbClr val="000000"/>
                          </a:solidFill>
                          <a:effectLst/>
                          <a:latin typeface="Aptos Narrow"/>
                        </a:rPr>
                        <a:t>IAO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4"/>
                        </a:rPr>
                        <a:t>The Information Artifact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Information entities</a:t>
                      </a:r>
                    </a:p>
                  </a:txBody>
                  <a:tcPr marL="7833" marR="7833" marT="7833" marB="0" anchor="b">
                    <a:lnL>
                      <a:noFill/>
                    </a:lnL>
                    <a:lnR>
                      <a:noFill/>
                    </a:lnR>
                    <a:lnT>
                      <a:noFill/>
                    </a:lnT>
                    <a:lnB>
                      <a:noFill/>
                    </a:lnB>
                  </a:tcPr>
                </a:tc>
                <a:extLst>
                  <a:ext uri="{0D108BD9-81ED-4DB2-BD59-A6C34878D82A}">
                    <a16:rowId xmlns:a16="http://schemas.microsoft.com/office/drawing/2014/main" val="604117270"/>
                  </a:ext>
                </a:extLst>
              </a:tr>
              <a:tr h="96912">
                <a:tc>
                  <a:txBody>
                    <a:bodyPr/>
                    <a:lstStyle/>
                    <a:p>
                      <a:pPr algn="l" fontAlgn="b"/>
                      <a:r>
                        <a:rPr lang="en-GB" sz="900" b="0" i="0" u="none" strike="noStrike">
                          <a:solidFill>
                            <a:srgbClr val="000000"/>
                          </a:solidFill>
                          <a:effectLst/>
                          <a:latin typeface="Aptos Narrow"/>
                        </a:rPr>
                        <a:t>OBI</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5"/>
                        </a:rPr>
                        <a:t>The Ontology for Biomedical Investigations</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Life-science and clinical investigations.</a:t>
                      </a:r>
                    </a:p>
                  </a:txBody>
                  <a:tcPr marL="7833" marR="7833" marT="7833" marB="0" anchor="b">
                    <a:lnL>
                      <a:noFill/>
                    </a:lnL>
                    <a:lnR>
                      <a:noFill/>
                    </a:lnR>
                    <a:lnT>
                      <a:noFill/>
                    </a:lnT>
                    <a:lnB>
                      <a:noFill/>
                    </a:lnB>
                  </a:tcPr>
                </a:tc>
                <a:extLst>
                  <a:ext uri="{0D108BD9-81ED-4DB2-BD59-A6C34878D82A}">
                    <a16:rowId xmlns:a16="http://schemas.microsoft.com/office/drawing/2014/main" val="2490651519"/>
                  </a:ext>
                </a:extLst>
              </a:tr>
              <a:tr h="96912">
                <a:tc>
                  <a:txBody>
                    <a:bodyPr/>
                    <a:lstStyle/>
                    <a:p>
                      <a:pPr algn="l" fontAlgn="b"/>
                      <a:r>
                        <a:rPr lang="en-GB" sz="900" b="0" i="0" u="none" strike="noStrike">
                          <a:solidFill>
                            <a:srgbClr val="000000"/>
                          </a:solidFill>
                          <a:effectLst/>
                          <a:latin typeface="Aptos Narrow"/>
                        </a:rPr>
                        <a:t>EXACT</a:t>
                      </a: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The ontology of experimental actions</a:t>
                      </a: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Experimental actions</a:t>
                      </a:r>
                    </a:p>
                  </a:txBody>
                  <a:tcPr marL="7833" marR="7833" marT="7833" marB="0" anchor="b">
                    <a:lnL>
                      <a:noFill/>
                    </a:lnL>
                    <a:lnR>
                      <a:noFill/>
                    </a:lnR>
                    <a:lnT>
                      <a:noFill/>
                    </a:lnT>
                    <a:lnB>
                      <a:noFill/>
                    </a:lnB>
                  </a:tcPr>
                </a:tc>
                <a:extLst>
                  <a:ext uri="{0D108BD9-81ED-4DB2-BD59-A6C34878D82A}">
                    <a16:rowId xmlns:a16="http://schemas.microsoft.com/office/drawing/2014/main" val="577382385"/>
                  </a:ext>
                </a:extLst>
              </a:tr>
              <a:tr h="96912">
                <a:tc>
                  <a:txBody>
                    <a:bodyPr/>
                    <a:lstStyle/>
                    <a:p>
                      <a:pPr algn="l" fontAlgn="b"/>
                      <a:r>
                        <a:rPr lang="en-GB" sz="900" b="0" i="0" u="none" strike="noStrike">
                          <a:solidFill>
                            <a:srgbClr val="000000"/>
                          </a:solidFill>
                          <a:effectLst/>
                          <a:latin typeface="Aptos Narrow"/>
                        </a:rPr>
                        <a:t>EXPO</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6"/>
                        </a:rPr>
                        <a:t>The ontology of experiments</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a:solidFill>
                            <a:srgbClr val="000000"/>
                          </a:solidFill>
                          <a:effectLst/>
                          <a:latin typeface="Aptos Narrow"/>
                        </a:rPr>
                        <a:t>Scientific experiments.</a:t>
                      </a:r>
                    </a:p>
                  </a:txBody>
                  <a:tcPr marL="7833" marR="7833" marT="7833" marB="0" anchor="b">
                    <a:lnL>
                      <a:noFill/>
                    </a:lnL>
                    <a:lnR>
                      <a:noFill/>
                    </a:lnR>
                    <a:lnT>
                      <a:noFill/>
                    </a:lnT>
                    <a:lnB>
                      <a:noFill/>
                    </a:lnB>
                  </a:tcPr>
                </a:tc>
                <a:extLst>
                  <a:ext uri="{0D108BD9-81ED-4DB2-BD59-A6C34878D82A}">
                    <a16:rowId xmlns:a16="http://schemas.microsoft.com/office/drawing/2014/main" val="3722930502"/>
                  </a:ext>
                </a:extLst>
              </a:tr>
              <a:tr h="184643">
                <a:tc>
                  <a:txBody>
                    <a:bodyPr/>
                    <a:lstStyle/>
                    <a:p>
                      <a:pPr algn="l" fontAlgn="b"/>
                      <a:r>
                        <a:rPr lang="en-GB" sz="900" b="0" i="0" u="none" strike="noStrike">
                          <a:solidFill>
                            <a:srgbClr val="000000"/>
                          </a:solidFill>
                          <a:effectLst/>
                          <a:latin typeface="Aptos Narrow"/>
                        </a:rPr>
                        <a:t>UBERON</a:t>
                      </a:r>
                    </a:p>
                  </a:txBody>
                  <a:tcPr marL="7833" marR="7833" marT="7833" marB="0" anchor="b">
                    <a:lnL>
                      <a:noFill/>
                    </a:lnL>
                    <a:lnR>
                      <a:noFill/>
                    </a:lnR>
                    <a:lnT>
                      <a:noFill/>
                    </a:lnT>
                    <a:lnB>
                      <a:noFill/>
                    </a:lnB>
                  </a:tcPr>
                </a:tc>
                <a:tc>
                  <a:txBody>
                    <a:bodyPr/>
                    <a:lstStyle/>
                    <a:p>
                      <a:pPr algn="l" fontAlgn="b"/>
                      <a:r>
                        <a:rPr lang="en-GB" sz="900" b="0" i="0" u="sng" strike="noStrike">
                          <a:solidFill>
                            <a:srgbClr val="467886"/>
                          </a:solidFill>
                          <a:effectLst/>
                          <a:latin typeface="Aptos Narrow"/>
                          <a:hlinkClick r:id="rId17"/>
                        </a:rPr>
                        <a:t>Uberon multi-species anatomy ontology</a:t>
                      </a:r>
                      <a:endParaRPr lang="en-GB" sz="900" b="0" i="0" u="sng" strike="noStrike">
                        <a:solidFill>
                          <a:srgbClr val="467886"/>
                        </a:solidFill>
                        <a:effectLst/>
                        <a:latin typeface="Aptos Narrow"/>
                      </a:endParaRPr>
                    </a:p>
                  </a:txBody>
                  <a:tcPr marL="7833" marR="7833" marT="7833" marB="0" anchor="b">
                    <a:lnL>
                      <a:noFill/>
                    </a:lnL>
                    <a:lnR>
                      <a:noFill/>
                    </a:lnR>
                    <a:lnT>
                      <a:noFill/>
                    </a:lnT>
                    <a:lnB>
                      <a:noFill/>
                    </a:lnB>
                  </a:tcPr>
                </a:tc>
                <a:tc>
                  <a:txBody>
                    <a:bodyPr/>
                    <a:lstStyle/>
                    <a:p>
                      <a:pPr algn="l" fontAlgn="b"/>
                      <a:endParaRPr lang="en-GB" sz="900" b="0" i="0" u="none" strike="noStrike">
                        <a:solidFill>
                          <a:srgbClr val="000000"/>
                        </a:solidFill>
                        <a:effectLst/>
                        <a:latin typeface="Aptos Narrow"/>
                      </a:endParaRPr>
                    </a:p>
                  </a:txBody>
                  <a:tcPr marL="7833" marR="7833" marT="7833" marB="0" anchor="b">
                    <a:lnL>
                      <a:noFill/>
                    </a:lnL>
                    <a:lnR>
                      <a:noFill/>
                    </a:lnR>
                    <a:lnT>
                      <a:noFill/>
                    </a:lnT>
                    <a:lnB>
                      <a:noFill/>
                    </a:lnB>
                  </a:tcPr>
                </a:tc>
                <a:tc>
                  <a:txBody>
                    <a:bodyPr/>
                    <a:lstStyle/>
                    <a:p>
                      <a:pPr algn="l" fontAlgn="b"/>
                      <a:r>
                        <a:rPr lang="en-GB" sz="900" b="0" i="0" u="none" strike="noStrike" dirty="0">
                          <a:solidFill>
                            <a:srgbClr val="000000"/>
                          </a:solidFill>
                          <a:effectLst/>
                          <a:latin typeface="Aptos Narrow"/>
                        </a:rPr>
                        <a:t>Cross-species anatomy, covering animals and bridging multiple species-specific ontologies.</a:t>
                      </a:r>
                    </a:p>
                  </a:txBody>
                  <a:tcPr marL="7833" marR="7833" marT="7833" marB="0" anchor="b">
                    <a:lnL>
                      <a:noFill/>
                    </a:lnL>
                    <a:lnR>
                      <a:noFill/>
                    </a:lnR>
                    <a:lnT>
                      <a:noFill/>
                    </a:lnT>
                    <a:lnB>
                      <a:noFill/>
                    </a:lnB>
                  </a:tcPr>
                </a:tc>
                <a:extLst>
                  <a:ext uri="{0D108BD9-81ED-4DB2-BD59-A6C34878D82A}">
                    <a16:rowId xmlns:a16="http://schemas.microsoft.com/office/drawing/2014/main" val="2459759997"/>
                  </a:ext>
                </a:extLst>
              </a:tr>
            </a:tbl>
          </a:graphicData>
        </a:graphic>
      </p:graphicFrame>
    </p:spTree>
    <p:extLst>
      <p:ext uri="{BB962C8B-B14F-4D97-AF65-F5344CB8AC3E}">
        <p14:creationId xmlns:p14="http://schemas.microsoft.com/office/powerpoint/2010/main" val="296023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Izvor podatkov ali provenienca</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En najpomembnejših predpostavk v znanosti je, da so raziskave ponovljive. To velja za vse - od enostavne meritve temperature do zapletenih eksperimentov na področju fizike osnovnih delcev.</a:t>
            </a:r>
          </a:p>
          <a:p>
            <a:pPr marL="0" indent="0">
              <a:buNone/>
            </a:pPr>
            <a:r>
              <a:rPr lang="sl-SI" dirty="0"/>
              <a:t>Pri tem se vsakemu raziskovalcu poraja vprašanje ali so in koliko so podatki zanesljivi. To še posebej velja za podatke, ki jih pridobimo iz drugih virov oziroma od drugih raziskovalcev – od kod so podatki, kako so bili pridobljeni in procesirani, na kakšen način so bile meritve kalibrirane in preverjene in kateri dodatni podatki so bili pri tem uporabljeni. </a:t>
            </a:r>
          </a:p>
          <a:p>
            <a:pPr marL="0" indent="0">
              <a:buNone/>
            </a:pPr>
            <a:r>
              <a:rPr lang="sl-SI" dirty="0"/>
              <a:t>Vse našteto s tujko imenujemo provenienca oziroma izvor podatkov (*)</a:t>
            </a:r>
          </a:p>
          <a:p>
            <a:pPr marL="0" indent="0">
              <a:buNone/>
            </a:pPr>
            <a:r>
              <a:rPr lang="sl-SI" sz="2000" dirty="0"/>
              <a:t>*) Besedna zveza „izvor podatkov“ je precej široka in lahko v kakšnem drugem kontekstu pomeni tudi kaj drugega, tukaj pa pomeni metapodatke s katerimi opišemo izvor, kontekst in način pridobitve določenega seta raziskovalnih podatkov.</a:t>
            </a:r>
          </a:p>
          <a:p>
            <a:endParaRPr lang="sl-SI" dirty="0"/>
          </a:p>
        </p:txBody>
      </p:sp>
    </p:spTree>
    <p:extLst>
      <p:ext uri="{BB962C8B-B14F-4D97-AF65-F5344CB8AC3E}">
        <p14:creationId xmlns:p14="http://schemas.microsoft.com/office/powerpoint/2010/main" val="27616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Razlike</a:t>
            </a:r>
            <a:r>
              <a:rPr lang="en-US" dirty="0"/>
              <a:t> v </a:t>
            </a:r>
            <a:r>
              <a:rPr lang="en-US" dirty="0" err="1"/>
              <a:t>primerjavi</a:t>
            </a:r>
            <a:r>
              <a:rPr lang="en-US" dirty="0"/>
              <a:t> z </a:t>
            </a:r>
            <a:r>
              <a:rPr lang="en-US" dirty="0" err="1"/>
              <a:t>drugimi</a:t>
            </a:r>
            <a:r>
              <a:rPr lang="en-US" dirty="0"/>
              <a:t> </a:t>
            </a:r>
            <a:r>
              <a:rPr lang="en-US" dirty="0" err="1"/>
              <a:t>področ</a:t>
            </a:r>
            <a:r>
              <a:rPr lang="sl-SI" dirty="0"/>
              <a:t>ji</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Raziskovalci/podatkovni strokovnjaki drugih področij imajo drugačne probleme in v nekaterih primerih </a:t>
            </a:r>
            <a:r>
              <a:rPr lang="sl-SI" dirty="0">
                <a:latin typeface="Calibri" panose="020F0502020204030204" pitchFamily="34" charset="0"/>
                <a:ea typeface="Calibri" panose="020F0502020204030204" pitchFamily="34" charset="0"/>
                <a:cs typeface="Times New Roman" panose="02020603050405020304" pitchFamily="18" charset="0"/>
              </a:rPr>
              <a:t>drugačen pogled na hranjenje, obdelavo in objavljanje raziskovalnih podatkov.</a:t>
            </a:r>
          </a:p>
          <a:p>
            <a:r>
              <a:rPr lang="sl-SI" dirty="0"/>
              <a:t>Humanistika</a:t>
            </a:r>
          </a:p>
          <a:p>
            <a:pPr lvl="1">
              <a:buFont typeface="Wingdings" panose="05000000000000000000" pitchFamily="2" charset="2"/>
              <a:buChar char="§"/>
            </a:pPr>
            <a:r>
              <a:rPr lang="sl-SI" dirty="0"/>
              <a:t>Del humanistike (zgodovina, filozofija) se niti ne ukvarja s podatki.</a:t>
            </a:r>
          </a:p>
          <a:p>
            <a:pPr lvl="1">
              <a:buFont typeface="Wingdings" panose="05000000000000000000" pitchFamily="2" charset="2"/>
              <a:buChar char="§"/>
            </a:pPr>
            <a:r>
              <a:rPr lang="sl-SI" dirty="0"/>
              <a:t>Del humanistike, ki se ukvarja z analizo besedil in jezika pa prav tako operira z velikimi količinami podatkov in programsko opremo za njihovo obdelavo in je v tem pogledu njihova problematika zelo blizu naravoslovju in tehniki (še posebej področju simulacij).</a:t>
            </a:r>
          </a:p>
          <a:p>
            <a:pPr marL="0" indent="0">
              <a:buNone/>
            </a:pPr>
            <a:endParaRPr lang="sl-SI" dirty="0"/>
          </a:p>
        </p:txBody>
      </p:sp>
    </p:spTree>
    <p:extLst>
      <p:ext uri="{BB962C8B-B14F-4D97-AF65-F5344CB8AC3E}">
        <p14:creationId xmlns:p14="http://schemas.microsoft.com/office/powerpoint/2010/main" val="3865663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pl-PL" dirty="0"/>
              <a:t>Zakaj je provenienca tako zelo pomembna</a:t>
            </a:r>
            <a:endParaRPr lang="sl-SI" dirty="0"/>
          </a:p>
        </p:txBody>
      </p:sp>
      <p:sp>
        <p:nvSpPr>
          <p:cNvPr id="4" name="Označba mesta vsebine 2">
            <a:extLst>
              <a:ext uri="{FF2B5EF4-FFF2-40B4-BE49-F238E27FC236}">
                <a16:creationId xmlns:a16="http://schemas.microsoft.com/office/drawing/2014/main" id="{249089A5-8AB2-468A-A7F6-660452052287}"/>
              </a:ext>
            </a:extLst>
          </p:cNvPr>
          <p:cNvSpPr>
            <a:spLocks noGrp="1"/>
          </p:cNvSpPr>
          <p:nvPr>
            <p:ph idx="1"/>
          </p:nvPr>
        </p:nvSpPr>
        <p:spPr/>
        <p:txBody>
          <a:bodyPr>
            <a:noAutofit/>
          </a:bodyPr>
          <a:lstStyle/>
          <a:p>
            <a:pPr marL="0" indent="0">
              <a:buNone/>
            </a:pPr>
            <a:r>
              <a:rPr lang="sl-SI" dirty="0"/>
              <a:t>Poglejmo naslednjo tabelo:</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r>
              <a:rPr lang="sl-SI" dirty="0"/>
              <a:t>Kaj nam pove taka tabela? </a:t>
            </a:r>
          </a:p>
          <a:p>
            <a:pPr marL="0" indent="0">
              <a:buNone/>
            </a:pPr>
            <a:r>
              <a:rPr lang="sl-SI" dirty="0"/>
              <a:t>Brez konteksta, podatkov o kolonah in merskih enot nam ne pove NIČ!</a:t>
            </a:r>
          </a:p>
          <a:p>
            <a:pPr marL="0" indent="0">
              <a:buNone/>
            </a:pPr>
            <a:r>
              <a:rPr lang="sl-SI" sz="2400" dirty="0"/>
              <a:t>Vse kar lahko ugotovimo je, da so v prvih dveh kolonah naravna števila med 1 in 6, v tretji pozitivna decimalna števila manjša od 5,3, v četrti naravna števila manjša od 350 in v peti cela števila med -80 in +25.</a:t>
            </a:r>
          </a:p>
          <a:p>
            <a:pPr marL="0" indent="0">
              <a:buNone/>
            </a:pPr>
            <a:endParaRPr lang="sl-SI" dirty="0"/>
          </a:p>
        </p:txBody>
      </p:sp>
      <p:graphicFrame>
        <p:nvGraphicFramePr>
          <p:cNvPr id="5" name="Tabela 4"/>
          <p:cNvGraphicFramePr>
            <a:graphicFrameLocks noGrp="1"/>
          </p:cNvGraphicFramePr>
          <p:nvPr>
            <p:extLst>
              <p:ext uri="{D42A27DB-BD31-4B8C-83A1-F6EECF244321}">
                <p14:modId xmlns:p14="http://schemas.microsoft.com/office/powerpoint/2010/main" val="2915994412"/>
              </p:ext>
            </p:extLst>
          </p:nvPr>
        </p:nvGraphicFramePr>
        <p:xfrm>
          <a:off x="1896828" y="2421682"/>
          <a:ext cx="8128000" cy="1854200"/>
        </p:xfrm>
        <a:graphic>
          <a:graphicData uri="http://schemas.openxmlformats.org/drawingml/2006/table">
            <a:tbl>
              <a:tblPr firstRow="1" bandRow="1">
                <a:tableStyleId>{D7AC3CCA-C797-4891-BE02-D94E43425B78}</a:tableStyleId>
              </a:tblPr>
              <a:tblGrid>
                <a:gridCol w="1625600">
                  <a:extLst>
                    <a:ext uri="{9D8B030D-6E8A-4147-A177-3AD203B41FA5}">
                      <a16:colId xmlns:a16="http://schemas.microsoft.com/office/drawing/2014/main" val="2823592597"/>
                    </a:ext>
                  </a:extLst>
                </a:gridCol>
                <a:gridCol w="1625600">
                  <a:extLst>
                    <a:ext uri="{9D8B030D-6E8A-4147-A177-3AD203B41FA5}">
                      <a16:colId xmlns:a16="http://schemas.microsoft.com/office/drawing/2014/main" val="1609083190"/>
                    </a:ext>
                  </a:extLst>
                </a:gridCol>
                <a:gridCol w="1625600">
                  <a:extLst>
                    <a:ext uri="{9D8B030D-6E8A-4147-A177-3AD203B41FA5}">
                      <a16:colId xmlns:a16="http://schemas.microsoft.com/office/drawing/2014/main" val="3227861121"/>
                    </a:ext>
                  </a:extLst>
                </a:gridCol>
                <a:gridCol w="1625600">
                  <a:extLst>
                    <a:ext uri="{9D8B030D-6E8A-4147-A177-3AD203B41FA5}">
                      <a16:colId xmlns:a16="http://schemas.microsoft.com/office/drawing/2014/main" val="3505327216"/>
                    </a:ext>
                  </a:extLst>
                </a:gridCol>
                <a:gridCol w="1625600">
                  <a:extLst>
                    <a:ext uri="{9D8B030D-6E8A-4147-A177-3AD203B41FA5}">
                      <a16:colId xmlns:a16="http://schemas.microsoft.com/office/drawing/2014/main" val="1592231621"/>
                    </a:ext>
                  </a:extLst>
                </a:gridCol>
              </a:tblGrid>
              <a:tr h="370840">
                <a:tc>
                  <a:txBody>
                    <a:bodyPr/>
                    <a:lstStyle/>
                    <a:p>
                      <a:r>
                        <a:rPr lang="sl-SI" b="0" cap="none" spc="0" dirty="0">
                          <a:ln w="0"/>
                          <a:solidFill>
                            <a:schemeClr val="tx1"/>
                          </a:solidFill>
                          <a:effectLst>
                            <a:outerShdw blurRad="38100" dist="19050" dir="2700000" algn="tl" rotWithShape="0">
                              <a:schemeClr val="dk1">
                                <a:alpha val="40000"/>
                              </a:schemeClr>
                            </a:outerShdw>
                          </a:effectLst>
                        </a:rPr>
                        <a:t>1</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2</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5,3</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30</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-10</a:t>
                      </a:r>
                    </a:p>
                  </a:txBody>
                  <a:tcPr/>
                </a:tc>
                <a:extLst>
                  <a:ext uri="{0D108BD9-81ED-4DB2-BD59-A6C34878D82A}">
                    <a16:rowId xmlns:a16="http://schemas.microsoft.com/office/drawing/2014/main" val="1404951278"/>
                  </a:ext>
                </a:extLst>
              </a:tr>
              <a:tr h="370840">
                <a:tc>
                  <a:txBody>
                    <a:bodyPr/>
                    <a:lstStyle/>
                    <a:p>
                      <a:r>
                        <a:rPr lang="sl-SI" dirty="0"/>
                        <a:t>2</a:t>
                      </a:r>
                    </a:p>
                  </a:txBody>
                  <a:tcPr/>
                </a:tc>
                <a:tc>
                  <a:txBody>
                    <a:bodyPr/>
                    <a:lstStyle/>
                    <a:p>
                      <a:r>
                        <a:rPr lang="sl-SI" dirty="0"/>
                        <a:t>3</a:t>
                      </a:r>
                    </a:p>
                  </a:txBody>
                  <a:tcPr/>
                </a:tc>
                <a:tc>
                  <a:txBody>
                    <a:bodyPr/>
                    <a:lstStyle/>
                    <a:p>
                      <a:r>
                        <a:rPr lang="sl-SI" dirty="0"/>
                        <a:t>3,2</a:t>
                      </a:r>
                    </a:p>
                  </a:txBody>
                  <a:tcPr/>
                </a:tc>
                <a:tc>
                  <a:txBody>
                    <a:bodyPr/>
                    <a:lstStyle/>
                    <a:p>
                      <a:r>
                        <a:rPr lang="sl-SI" dirty="0"/>
                        <a:t>269</a:t>
                      </a:r>
                    </a:p>
                  </a:txBody>
                  <a:tcPr/>
                </a:tc>
                <a:tc>
                  <a:txBody>
                    <a:bodyPr/>
                    <a:lstStyle/>
                    <a:p>
                      <a:r>
                        <a:rPr lang="sl-SI" dirty="0"/>
                        <a:t>25</a:t>
                      </a:r>
                    </a:p>
                  </a:txBody>
                  <a:tcPr/>
                </a:tc>
                <a:extLst>
                  <a:ext uri="{0D108BD9-81ED-4DB2-BD59-A6C34878D82A}">
                    <a16:rowId xmlns:a16="http://schemas.microsoft.com/office/drawing/2014/main" val="1954108464"/>
                  </a:ext>
                </a:extLst>
              </a:tr>
              <a:tr h="370840">
                <a:tc>
                  <a:txBody>
                    <a:bodyPr/>
                    <a:lstStyle/>
                    <a:p>
                      <a:r>
                        <a:rPr lang="sl-SI" dirty="0"/>
                        <a:t>3</a:t>
                      </a:r>
                    </a:p>
                  </a:txBody>
                  <a:tcPr/>
                </a:tc>
                <a:tc>
                  <a:txBody>
                    <a:bodyPr/>
                    <a:lstStyle/>
                    <a:p>
                      <a:r>
                        <a:rPr lang="sl-SI" dirty="0"/>
                        <a:t>4</a:t>
                      </a:r>
                    </a:p>
                  </a:txBody>
                  <a:tcPr/>
                </a:tc>
                <a:tc>
                  <a:txBody>
                    <a:bodyPr/>
                    <a:lstStyle/>
                    <a:p>
                      <a:r>
                        <a:rPr lang="sl-SI" dirty="0"/>
                        <a:t>2,1</a:t>
                      </a:r>
                    </a:p>
                  </a:txBody>
                  <a:tcPr/>
                </a:tc>
                <a:tc>
                  <a:txBody>
                    <a:bodyPr/>
                    <a:lstStyle/>
                    <a:p>
                      <a:r>
                        <a:rPr lang="sl-SI" dirty="0"/>
                        <a:t>92</a:t>
                      </a:r>
                    </a:p>
                  </a:txBody>
                  <a:tcPr/>
                </a:tc>
                <a:tc>
                  <a:txBody>
                    <a:bodyPr/>
                    <a:lstStyle/>
                    <a:p>
                      <a:r>
                        <a:rPr lang="sl-SI" dirty="0"/>
                        <a:t>-80</a:t>
                      </a:r>
                    </a:p>
                  </a:txBody>
                  <a:tcPr/>
                </a:tc>
                <a:extLst>
                  <a:ext uri="{0D108BD9-81ED-4DB2-BD59-A6C34878D82A}">
                    <a16:rowId xmlns:a16="http://schemas.microsoft.com/office/drawing/2014/main" val="159208320"/>
                  </a:ext>
                </a:extLst>
              </a:tr>
              <a:tr h="370840">
                <a:tc>
                  <a:txBody>
                    <a:bodyPr/>
                    <a:lstStyle/>
                    <a:p>
                      <a:r>
                        <a:rPr lang="sl-SI" dirty="0"/>
                        <a:t>3</a:t>
                      </a:r>
                    </a:p>
                  </a:txBody>
                  <a:tcPr/>
                </a:tc>
                <a:tc>
                  <a:txBody>
                    <a:bodyPr/>
                    <a:lstStyle/>
                    <a:p>
                      <a:r>
                        <a:rPr lang="sl-SI" dirty="0"/>
                        <a:t>5</a:t>
                      </a:r>
                    </a:p>
                  </a:txBody>
                  <a:tcPr/>
                </a:tc>
                <a:tc>
                  <a:txBody>
                    <a:bodyPr/>
                    <a:lstStyle/>
                    <a:p>
                      <a:r>
                        <a:rPr lang="sl-SI" dirty="0"/>
                        <a:t>2,9</a:t>
                      </a:r>
                    </a:p>
                  </a:txBody>
                  <a:tcPr/>
                </a:tc>
                <a:tc>
                  <a:txBody>
                    <a:bodyPr/>
                    <a:lstStyle/>
                    <a:p>
                      <a:r>
                        <a:rPr lang="sl-SI" dirty="0"/>
                        <a:t>16</a:t>
                      </a:r>
                    </a:p>
                  </a:txBody>
                  <a:tcPr/>
                </a:tc>
                <a:tc>
                  <a:txBody>
                    <a:bodyPr/>
                    <a:lstStyle/>
                    <a:p>
                      <a:r>
                        <a:rPr lang="sl-SI" dirty="0"/>
                        <a:t>2</a:t>
                      </a:r>
                    </a:p>
                  </a:txBody>
                  <a:tcPr/>
                </a:tc>
                <a:extLst>
                  <a:ext uri="{0D108BD9-81ED-4DB2-BD59-A6C34878D82A}">
                    <a16:rowId xmlns:a16="http://schemas.microsoft.com/office/drawing/2014/main" val="1061238490"/>
                  </a:ext>
                </a:extLst>
              </a:tr>
              <a:tr h="370840">
                <a:tc>
                  <a:txBody>
                    <a:bodyPr/>
                    <a:lstStyle/>
                    <a:p>
                      <a:r>
                        <a:rPr lang="sl-SI" dirty="0"/>
                        <a:t>5</a:t>
                      </a:r>
                    </a:p>
                  </a:txBody>
                  <a:tcPr/>
                </a:tc>
                <a:tc>
                  <a:txBody>
                    <a:bodyPr/>
                    <a:lstStyle/>
                    <a:p>
                      <a:r>
                        <a:rPr lang="sl-SI" dirty="0"/>
                        <a:t>6</a:t>
                      </a:r>
                    </a:p>
                  </a:txBody>
                  <a:tcPr/>
                </a:tc>
                <a:tc>
                  <a:txBody>
                    <a:bodyPr/>
                    <a:lstStyle/>
                    <a:p>
                      <a:r>
                        <a:rPr lang="sl-SI" dirty="0"/>
                        <a:t>4,6</a:t>
                      </a:r>
                    </a:p>
                  </a:txBody>
                  <a:tcPr/>
                </a:tc>
                <a:tc>
                  <a:txBody>
                    <a:bodyPr/>
                    <a:lstStyle/>
                    <a:p>
                      <a:r>
                        <a:rPr lang="sl-SI" dirty="0"/>
                        <a:t>350</a:t>
                      </a:r>
                    </a:p>
                  </a:txBody>
                  <a:tcPr/>
                </a:tc>
                <a:tc>
                  <a:txBody>
                    <a:bodyPr/>
                    <a:lstStyle/>
                    <a:p>
                      <a:r>
                        <a:rPr lang="sl-SI" dirty="0"/>
                        <a:t>-12</a:t>
                      </a:r>
                    </a:p>
                  </a:txBody>
                  <a:tcPr/>
                </a:tc>
                <a:extLst>
                  <a:ext uri="{0D108BD9-81ED-4DB2-BD59-A6C34878D82A}">
                    <a16:rowId xmlns:a16="http://schemas.microsoft.com/office/drawing/2014/main" val="3153248845"/>
                  </a:ext>
                </a:extLst>
              </a:tr>
            </a:tbl>
          </a:graphicData>
        </a:graphic>
      </p:graphicFrame>
    </p:spTree>
    <p:extLst>
      <p:ext uri="{BB962C8B-B14F-4D97-AF65-F5344CB8AC3E}">
        <p14:creationId xmlns:p14="http://schemas.microsoft.com/office/powerpoint/2010/main" val="4048695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pl-PL" dirty="0"/>
              <a:t>Zakaj je provenienca tako zelo pomembna</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Že če bi tabelo postavili v kontekst (da gre za meritve poligona v neki jami), bi lahko izkušen opazovalec uganil pomen stolpcev in merske enote:</a:t>
            </a:r>
          </a:p>
          <a:p>
            <a:endParaRPr lang="sl-SI" dirty="0"/>
          </a:p>
          <a:p>
            <a:endParaRPr lang="sl-SI" dirty="0"/>
          </a:p>
          <a:p>
            <a:endParaRPr lang="sl-SI" dirty="0"/>
          </a:p>
          <a:p>
            <a:endParaRPr lang="sl-SI" dirty="0"/>
          </a:p>
          <a:p>
            <a:endParaRPr lang="sl-SI" dirty="0"/>
          </a:p>
          <a:p>
            <a:pPr marL="0" indent="0">
              <a:buNone/>
            </a:pPr>
            <a:r>
              <a:rPr lang="sl-SI" dirty="0"/>
              <a:t>Še vedno pa ne vemo niti od česa so te meritve, niti kdaj, kdo in s kakšnim inštrumentom jih je izmeril. In tukaj nastopi pomen provenience.</a:t>
            </a:r>
          </a:p>
          <a:p>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1304475384"/>
              </p:ext>
            </p:extLst>
          </p:nvPr>
        </p:nvGraphicFramePr>
        <p:xfrm>
          <a:off x="1976340" y="2787005"/>
          <a:ext cx="8128000" cy="2225040"/>
        </p:xfrm>
        <a:graphic>
          <a:graphicData uri="http://schemas.openxmlformats.org/drawingml/2006/table">
            <a:tbl>
              <a:tblPr firstRow="1" bandRow="1">
                <a:tableStyleId>{073A0DAA-6AF3-43AB-8588-CEC1D06C72B9}</a:tableStyleId>
              </a:tblPr>
              <a:tblGrid>
                <a:gridCol w="1625600">
                  <a:extLst>
                    <a:ext uri="{9D8B030D-6E8A-4147-A177-3AD203B41FA5}">
                      <a16:colId xmlns:a16="http://schemas.microsoft.com/office/drawing/2014/main" val="3734601744"/>
                    </a:ext>
                  </a:extLst>
                </a:gridCol>
                <a:gridCol w="1625600">
                  <a:extLst>
                    <a:ext uri="{9D8B030D-6E8A-4147-A177-3AD203B41FA5}">
                      <a16:colId xmlns:a16="http://schemas.microsoft.com/office/drawing/2014/main" val="3192358254"/>
                    </a:ext>
                  </a:extLst>
                </a:gridCol>
                <a:gridCol w="1625600">
                  <a:extLst>
                    <a:ext uri="{9D8B030D-6E8A-4147-A177-3AD203B41FA5}">
                      <a16:colId xmlns:a16="http://schemas.microsoft.com/office/drawing/2014/main" val="1669672871"/>
                    </a:ext>
                  </a:extLst>
                </a:gridCol>
                <a:gridCol w="1625600">
                  <a:extLst>
                    <a:ext uri="{9D8B030D-6E8A-4147-A177-3AD203B41FA5}">
                      <a16:colId xmlns:a16="http://schemas.microsoft.com/office/drawing/2014/main" val="3449430314"/>
                    </a:ext>
                  </a:extLst>
                </a:gridCol>
                <a:gridCol w="1625600">
                  <a:extLst>
                    <a:ext uri="{9D8B030D-6E8A-4147-A177-3AD203B41FA5}">
                      <a16:colId xmlns:a16="http://schemas.microsoft.com/office/drawing/2014/main" val="591368489"/>
                    </a:ext>
                  </a:extLst>
                </a:gridCol>
              </a:tblGrid>
              <a:tr h="370840">
                <a:tc>
                  <a:txBody>
                    <a:bodyPr/>
                    <a:lstStyle/>
                    <a:p>
                      <a:r>
                        <a:rPr lang="sl-SI" b="0" cap="none" spc="0" dirty="0">
                          <a:ln w="0"/>
                          <a:solidFill>
                            <a:schemeClr val="bg1"/>
                          </a:solidFill>
                          <a:effectLst>
                            <a:outerShdw blurRad="38100" dist="19050" dir="2700000" algn="tl" rotWithShape="0">
                              <a:schemeClr val="dk1">
                                <a:alpha val="40000"/>
                              </a:schemeClr>
                            </a:outerShdw>
                          </a:effectLst>
                        </a:rPr>
                        <a:t>Izhodišče</a:t>
                      </a:r>
                    </a:p>
                  </a:txBody>
                  <a:tcPr/>
                </a:tc>
                <a:tc>
                  <a:txBody>
                    <a:bodyPr/>
                    <a:lstStyle/>
                    <a:p>
                      <a:r>
                        <a:rPr lang="sl-SI" b="0" cap="none" spc="0" dirty="0">
                          <a:ln w="0"/>
                          <a:solidFill>
                            <a:schemeClr val="bg1"/>
                          </a:solidFill>
                          <a:effectLst>
                            <a:outerShdw blurRad="38100" dist="19050" dir="2700000" algn="tl" rotWithShape="0">
                              <a:schemeClr val="dk1">
                                <a:alpha val="40000"/>
                              </a:schemeClr>
                            </a:outerShdw>
                          </a:effectLst>
                        </a:rPr>
                        <a:t>Cilj</a:t>
                      </a:r>
                    </a:p>
                  </a:txBody>
                  <a:tcPr/>
                </a:tc>
                <a:tc>
                  <a:txBody>
                    <a:bodyPr/>
                    <a:lstStyle/>
                    <a:p>
                      <a:r>
                        <a:rPr lang="sl-SI" b="0" cap="none" spc="0" dirty="0">
                          <a:ln w="0"/>
                          <a:solidFill>
                            <a:schemeClr val="bg1"/>
                          </a:solidFill>
                          <a:effectLst>
                            <a:outerShdw blurRad="38100" dist="19050" dir="2700000" algn="tl" rotWithShape="0">
                              <a:schemeClr val="dk1">
                                <a:alpha val="40000"/>
                              </a:schemeClr>
                            </a:outerShdw>
                          </a:effectLst>
                        </a:rPr>
                        <a:t>Razdalja [m]</a:t>
                      </a:r>
                    </a:p>
                  </a:txBody>
                  <a:tcPr/>
                </a:tc>
                <a:tc>
                  <a:txBody>
                    <a:bodyPr/>
                    <a:lstStyle/>
                    <a:p>
                      <a:r>
                        <a:rPr lang="sl-SI" b="0" cap="none" spc="0" dirty="0">
                          <a:ln w="0"/>
                          <a:solidFill>
                            <a:schemeClr val="bg1"/>
                          </a:solidFill>
                          <a:effectLst>
                            <a:outerShdw blurRad="38100" dist="19050" dir="2700000" algn="tl" rotWithShape="0">
                              <a:schemeClr val="dk1">
                                <a:alpha val="40000"/>
                              </a:schemeClr>
                            </a:outerShdw>
                          </a:effectLst>
                        </a:rPr>
                        <a:t>Azimut [</a:t>
                      </a:r>
                      <a:r>
                        <a:rPr lang="sl-SI" b="1" cap="none" spc="0" baseline="30000" dirty="0">
                          <a:ln w="0"/>
                          <a:solidFill>
                            <a:schemeClr val="bg1"/>
                          </a:solidFill>
                          <a:effectLst>
                            <a:outerShdw blurRad="38100" dist="19050" dir="2700000" algn="tl" rotWithShape="0">
                              <a:schemeClr val="dk1">
                                <a:alpha val="40000"/>
                              </a:schemeClr>
                            </a:outerShdw>
                          </a:effectLst>
                        </a:rPr>
                        <a:t>o</a:t>
                      </a:r>
                      <a:r>
                        <a:rPr lang="sl-SI" b="0" cap="none" spc="0" dirty="0">
                          <a:ln w="0"/>
                          <a:solidFill>
                            <a:schemeClr val="bg1"/>
                          </a:solidFill>
                          <a:effectLst>
                            <a:outerShdw blurRad="38100" dist="19050" dir="2700000" algn="tl" rotWithShape="0">
                              <a:schemeClr val="dk1">
                                <a:alpha val="40000"/>
                              </a:schemeClr>
                            </a:outerShdw>
                          </a:effectLst>
                        </a:rPr>
                        <a:t>]</a:t>
                      </a:r>
                    </a:p>
                  </a:txBody>
                  <a:tcPr/>
                </a:tc>
                <a:tc>
                  <a:txBody>
                    <a:bodyPr/>
                    <a:lstStyle/>
                    <a:p>
                      <a:r>
                        <a:rPr lang="sl-SI" b="0" cap="none" spc="0" dirty="0">
                          <a:ln w="0"/>
                          <a:solidFill>
                            <a:schemeClr val="bg1"/>
                          </a:solidFill>
                          <a:effectLst>
                            <a:outerShdw blurRad="38100" dist="19050" dir="2700000" algn="tl" rotWithShape="0">
                              <a:schemeClr val="dk1">
                                <a:alpha val="40000"/>
                              </a:schemeClr>
                            </a:outerShdw>
                          </a:effectLst>
                        </a:rPr>
                        <a:t>Naklon [</a:t>
                      </a:r>
                      <a:r>
                        <a:rPr lang="sl-SI" b="1" cap="none" spc="0" baseline="30000" dirty="0">
                          <a:ln w="0"/>
                          <a:solidFill>
                            <a:schemeClr val="bg1"/>
                          </a:solidFill>
                          <a:effectLst>
                            <a:outerShdw blurRad="38100" dist="19050" dir="2700000" algn="tl" rotWithShape="0">
                              <a:schemeClr val="dk1">
                                <a:alpha val="40000"/>
                              </a:schemeClr>
                            </a:outerShdw>
                          </a:effectLst>
                        </a:rPr>
                        <a:t>o</a:t>
                      </a:r>
                      <a:r>
                        <a:rPr lang="sl-SI" b="0" cap="none" spc="0" dirty="0">
                          <a:ln w="0"/>
                          <a:solidFill>
                            <a:schemeClr val="bg1"/>
                          </a:solidFill>
                          <a:effectLst>
                            <a:outerShdw blurRad="38100" dist="19050" dir="2700000" algn="tl" rotWithShape="0">
                              <a:schemeClr val="dk1">
                                <a:alpha val="40000"/>
                              </a:schemeClr>
                            </a:outerShdw>
                          </a:effectLst>
                        </a:rPr>
                        <a:t>]</a:t>
                      </a:r>
                    </a:p>
                  </a:txBody>
                  <a:tcPr/>
                </a:tc>
                <a:extLst>
                  <a:ext uri="{0D108BD9-81ED-4DB2-BD59-A6C34878D82A}">
                    <a16:rowId xmlns:a16="http://schemas.microsoft.com/office/drawing/2014/main" val="1449089645"/>
                  </a:ext>
                </a:extLst>
              </a:tr>
              <a:tr h="370840">
                <a:tc>
                  <a:txBody>
                    <a:bodyPr/>
                    <a:lstStyle/>
                    <a:p>
                      <a:r>
                        <a:rPr lang="sl-SI" b="0" cap="none" spc="0" dirty="0">
                          <a:ln w="0"/>
                          <a:solidFill>
                            <a:schemeClr val="tx1"/>
                          </a:solidFill>
                          <a:effectLst>
                            <a:outerShdw blurRad="38100" dist="19050" dir="2700000" algn="tl" rotWithShape="0">
                              <a:schemeClr val="dk1">
                                <a:alpha val="40000"/>
                              </a:schemeClr>
                            </a:outerShdw>
                          </a:effectLst>
                        </a:rPr>
                        <a:t>1</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2</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5,3</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30</a:t>
                      </a:r>
                    </a:p>
                  </a:txBody>
                  <a:tcPr/>
                </a:tc>
                <a:tc>
                  <a:txBody>
                    <a:bodyPr/>
                    <a:lstStyle/>
                    <a:p>
                      <a:r>
                        <a:rPr lang="sl-SI" b="0" cap="none" spc="0" dirty="0">
                          <a:ln w="0"/>
                          <a:solidFill>
                            <a:schemeClr val="tx1"/>
                          </a:solidFill>
                          <a:effectLst>
                            <a:outerShdw blurRad="38100" dist="19050" dir="2700000" algn="tl" rotWithShape="0">
                              <a:schemeClr val="dk1">
                                <a:alpha val="40000"/>
                              </a:schemeClr>
                            </a:outerShdw>
                          </a:effectLst>
                        </a:rPr>
                        <a:t>-10</a:t>
                      </a:r>
                    </a:p>
                  </a:txBody>
                  <a:tcPr/>
                </a:tc>
                <a:extLst>
                  <a:ext uri="{0D108BD9-81ED-4DB2-BD59-A6C34878D82A}">
                    <a16:rowId xmlns:a16="http://schemas.microsoft.com/office/drawing/2014/main" val="4247670073"/>
                  </a:ext>
                </a:extLst>
              </a:tr>
              <a:tr h="370840">
                <a:tc>
                  <a:txBody>
                    <a:bodyPr/>
                    <a:lstStyle/>
                    <a:p>
                      <a:r>
                        <a:rPr lang="sl-SI" dirty="0"/>
                        <a:t>2</a:t>
                      </a:r>
                    </a:p>
                  </a:txBody>
                  <a:tcPr/>
                </a:tc>
                <a:tc>
                  <a:txBody>
                    <a:bodyPr/>
                    <a:lstStyle/>
                    <a:p>
                      <a:r>
                        <a:rPr lang="sl-SI" dirty="0"/>
                        <a:t>3</a:t>
                      </a:r>
                    </a:p>
                  </a:txBody>
                  <a:tcPr/>
                </a:tc>
                <a:tc>
                  <a:txBody>
                    <a:bodyPr/>
                    <a:lstStyle/>
                    <a:p>
                      <a:r>
                        <a:rPr lang="sl-SI" dirty="0"/>
                        <a:t>3,2</a:t>
                      </a:r>
                    </a:p>
                  </a:txBody>
                  <a:tcPr/>
                </a:tc>
                <a:tc>
                  <a:txBody>
                    <a:bodyPr/>
                    <a:lstStyle/>
                    <a:p>
                      <a:r>
                        <a:rPr lang="sl-SI" dirty="0"/>
                        <a:t>269</a:t>
                      </a:r>
                    </a:p>
                  </a:txBody>
                  <a:tcPr/>
                </a:tc>
                <a:tc>
                  <a:txBody>
                    <a:bodyPr/>
                    <a:lstStyle/>
                    <a:p>
                      <a:r>
                        <a:rPr lang="sl-SI" dirty="0"/>
                        <a:t>25</a:t>
                      </a:r>
                    </a:p>
                  </a:txBody>
                  <a:tcPr/>
                </a:tc>
                <a:extLst>
                  <a:ext uri="{0D108BD9-81ED-4DB2-BD59-A6C34878D82A}">
                    <a16:rowId xmlns:a16="http://schemas.microsoft.com/office/drawing/2014/main" val="439377596"/>
                  </a:ext>
                </a:extLst>
              </a:tr>
              <a:tr h="370840">
                <a:tc>
                  <a:txBody>
                    <a:bodyPr/>
                    <a:lstStyle/>
                    <a:p>
                      <a:r>
                        <a:rPr lang="sl-SI" dirty="0"/>
                        <a:t>3</a:t>
                      </a:r>
                    </a:p>
                  </a:txBody>
                  <a:tcPr/>
                </a:tc>
                <a:tc>
                  <a:txBody>
                    <a:bodyPr/>
                    <a:lstStyle/>
                    <a:p>
                      <a:r>
                        <a:rPr lang="sl-SI" dirty="0"/>
                        <a:t>4</a:t>
                      </a:r>
                    </a:p>
                  </a:txBody>
                  <a:tcPr/>
                </a:tc>
                <a:tc>
                  <a:txBody>
                    <a:bodyPr/>
                    <a:lstStyle/>
                    <a:p>
                      <a:r>
                        <a:rPr lang="sl-SI" dirty="0"/>
                        <a:t>2,1</a:t>
                      </a:r>
                    </a:p>
                  </a:txBody>
                  <a:tcPr/>
                </a:tc>
                <a:tc>
                  <a:txBody>
                    <a:bodyPr/>
                    <a:lstStyle/>
                    <a:p>
                      <a:r>
                        <a:rPr lang="sl-SI" dirty="0"/>
                        <a:t>92</a:t>
                      </a:r>
                    </a:p>
                  </a:txBody>
                  <a:tcPr/>
                </a:tc>
                <a:tc>
                  <a:txBody>
                    <a:bodyPr/>
                    <a:lstStyle/>
                    <a:p>
                      <a:r>
                        <a:rPr lang="sl-SI" dirty="0"/>
                        <a:t>-80</a:t>
                      </a:r>
                    </a:p>
                  </a:txBody>
                  <a:tcPr/>
                </a:tc>
                <a:extLst>
                  <a:ext uri="{0D108BD9-81ED-4DB2-BD59-A6C34878D82A}">
                    <a16:rowId xmlns:a16="http://schemas.microsoft.com/office/drawing/2014/main" val="2989820926"/>
                  </a:ext>
                </a:extLst>
              </a:tr>
              <a:tr h="370840">
                <a:tc>
                  <a:txBody>
                    <a:bodyPr/>
                    <a:lstStyle/>
                    <a:p>
                      <a:r>
                        <a:rPr lang="sl-SI" dirty="0"/>
                        <a:t>3</a:t>
                      </a:r>
                    </a:p>
                  </a:txBody>
                  <a:tcPr/>
                </a:tc>
                <a:tc>
                  <a:txBody>
                    <a:bodyPr/>
                    <a:lstStyle/>
                    <a:p>
                      <a:r>
                        <a:rPr lang="sl-SI" dirty="0"/>
                        <a:t>5</a:t>
                      </a:r>
                    </a:p>
                  </a:txBody>
                  <a:tcPr/>
                </a:tc>
                <a:tc>
                  <a:txBody>
                    <a:bodyPr/>
                    <a:lstStyle/>
                    <a:p>
                      <a:r>
                        <a:rPr lang="sl-SI" dirty="0"/>
                        <a:t>2,9</a:t>
                      </a:r>
                    </a:p>
                  </a:txBody>
                  <a:tcPr/>
                </a:tc>
                <a:tc>
                  <a:txBody>
                    <a:bodyPr/>
                    <a:lstStyle/>
                    <a:p>
                      <a:r>
                        <a:rPr lang="sl-SI" dirty="0"/>
                        <a:t>16</a:t>
                      </a:r>
                    </a:p>
                  </a:txBody>
                  <a:tcPr/>
                </a:tc>
                <a:tc>
                  <a:txBody>
                    <a:bodyPr/>
                    <a:lstStyle/>
                    <a:p>
                      <a:r>
                        <a:rPr lang="sl-SI" dirty="0"/>
                        <a:t>2</a:t>
                      </a:r>
                    </a:p>
                  </a:txBody>
                  <a:tcPr/>
                </a:tc>
                <a:extLst>
                  <a:ext uri="{0D108BD9-81ED-4DB2-BD59-A6C34878D82A}">
                    <a16:rowId xmlns:a16="http://schemas.microsoft.com/office/drawing/2014/main" val="1453124718"/>
                  </a:ext>
                </a:extLst>
              </a:tr>
              <a:tr h="370840">
                <a:tc>
                  <a:txBody>
                    <a:bodyPr/>
                    <a:lstStyle/>
                    <a:p>
                      <a:r>
                        <a:rPr lang="sl-SI" dirty="0"/>
                        <a:t>5</a:t>
                      </a:r>
                    </a:p>
                  </a:txBody>
                  <a:tcPr/>
                </a:tc>
                <a:tc>
                  <a:txBody>
                    <a:bodyPr/>
                    <a:lstStyle/>
                    <a:p>
                      <a:r>
                        <a:rPr lang="sl-SI" dirty="0"/>
                        <a:t>6</a:t>
                      </a:r>
                    </a:p>
                  </a:txBody>
                  <a:tcPr/>
                </a:tc>
                <a:tc>
                  <a:txBody>
                    <a:bodyPr/>
                    <a:lstStyle/>
                    <a:p>
                      <a:r>
                        <a:rPr lang="sl-SI" dirty="0"/>
                        <a:t>4,6</a:t>
                      </a:r>
                    </a:p>
                  </a:txBody>
                  <a:tcPr/>
                </a:tc>
                <a:tc>
                  <a:txBody>
                    <a:bodyPr/>
                    <a:lstStyle/>
                    <a:p>
                      <a:r>
                        <a:rPr lang="sl-SI" dirty="0"/>
                        <a:t>350</a:t>
                      </a:r>
                    </a:p>
                  </a:txBody>
                  <a:tcPr/>
                </a:tc>
                <a:tc>
                  <a:txBody>
                    <a:bodyPr/>
                    <a:lstStyle/>
                    <a:p>
                      <a:r>
                        <a:rPr lang="sl-SI" dirty="0"/>
                        <a:t>-12</a:t>
                      </a:r>
                    </a:p>
                  </a:txBody>
                  <a:tcPr/>
                </a:tc>
                <a:extLst>
                  <a:ext uri="{0D108BD9-81ED-4DB2-BD59-A6C34878D82A}">
                    <a16:rowId xmlns:a16="http://schemas.microsoft.com/office/drawing/2014/main" val="4112857354"/>
                  </a:ext>
                </a:extLst>
              </a:tr>
            </a:tbl>
          </a:graphicData>
        </a:graphic>
      </p:graphicFrame>
    </p:spTree>
    <p:extLst>
      <p:ext uri="{BB962C8B-B14F-4D97-AF65-F5344CB8AC3E}">
        <p14:creationId xmlns:p14="http://schemas.microsoft.com/office/powerpoint/2010/main" val="2198393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Provenienca in odprto objavljanje</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Provenienca je zelo pomembna pri odprtem objavljanju, saj zagotavlja, da lahko kdorkoli (z ustreznim znanjem) objavljene raziskovalne podatke razume in pozna njihov izvor, kar omogoča njihovo nadaljnjo uporabo.</a:t>
            </a:r>
          </a:p>
          <a:p>
            <a:pPr marL="0" indent="0">
              <a:buNone/>
            </a:pPr>
            <a:r>
              <a:rPr lang="sl-SI" dirty="0"/>
              <a:t>Objavljeni raziskovalni podatki morajo biti čimbolj skladni s principom FAIR.</a:t>
            </a:r>
          </a:p>
          <a:p>
            <a:pPr marL="0" indent="0">
              <a:buNone/>
            </a:pPr>
            <a:r>
              <a:rPr lang="sl-SI" sz="2000" dirty="0"/>
              <a:t>Če ponovimo: princip FAIR pomeni, da so podatki:</a:t>
            </a:r>
          </a:p>
          <a:p>
            <a:pPr marL="0" indent="0">
              <a:buNone/>
              <a:tabLst>
                <a:tab pos="536575" algn="l"/>
              </a:tabLst>
            </a:pPr>
            <a:r>
              <a:rPr lang="sl-SI" sz="2400" b="1" dirty="0"/>
              <a:t>F</a:t>
            </a:r>
            <a:r>
              <a:rPr lang="sl-SI" sz="2000" dirty="0"/>
              <a:t> 	</a:t>
            </a:r>
            <a:r>
              <a:rPr lang="sl-SI" sz="2000" dirty="0" err="1"/>
              <a:t>findable</a:t>
            </a:r>
            <a:r>
              <a:rPr lang="sl-SI" sz="2000" dirty="0"/>
              <a:t> - najdljivi</a:t>
            </a:r>
          </a:p>
          <a:p>
            <a:pPr marL="0" indent="0">
              <a:buNone/>
              <a:tabLst>
                <a:tab pos="536575" algn="l"/>
              </a:tabLst>
            </a:pPr>
            <a:r>
              <a:rPr lang="sl-SI" sz="2400" b="1" dirty="0"/>
              <a:t>A</a:t>
            </a:r>
            <a:r>
              <a:rPr lang="sl-SI" sz="2000" dirty="0"/>
              <a:t> 	</a:t>
            </a:r>
            <a:r>
              <a:rPr lang="sl-SI" sz="2000" dirty="0" err="1"/>
              <a:t>accessible</a:t>
            </a:r>
            <a:r>
              <a:rPr lang="sl-SI" sz="2000" dirty="0"/>
              <a:t> - dostopni</a:t>
            </a:r>
          </a:p>
          <a:p>
            <a:pPr marL="0" indent="0">
              <a:buNone/>
              <a:tabLst>
                <a:tab pos="536575" algn="l"/>
              </a:tabLst>
            </a:pPr>
            <a:r>
              <a:rPr lang="sl-SI" sz="2400" b="1" dirty="0"/>
              <a:t>I</a:t>
            </a:r>
            <a:r>
              <a:rPr lang="sl-SI" sz="2400" dirty="0"/>
              <a:t> </a:t>
            </a:r>
            <a:r>
              <a:rPr lang="sl-SI" sz="2000" dirty="0"/>
              <a:t>	</a:t>
            </a:r>
            <a:r>
              <a:rPr lang="sl-SI" sz="2000" dirty="0" err="1"/>
              <a:t>Interoperable</a:t>
            </a:r>
            <a:r>
              <a:rPr lang="sl-SI" sz="2000" dirty="0"/>
              <a:t> - </a:t>
            </a:r>
            <a:r>
              <a:rPr lang="sl-SI" sz="2000" dirty="0" err="1"/>
              <a:t>interoperabilni</a:t>
            </a:r>
            <a:endParaRPr lang="sl-SI" sz="2000" dirty="0"/>
          </a:p>
          <a:p>
            <a:pPr marL="0" indent="0">
              <a:buNone/>
              <a:tabLst>
                <a:tab pos="536575" algn="l"/>
              </a:tabLst>
            </a:pPr>
            <a:r>
              <a:rPr lang="sl-SI" sz="2400" b="1" dirty="0"/>
              <a:t>R</a:t>
            </a:r>
            <a:r>
              <a:rPr lang="sl-SI" sz="2000" dirty="0"/>
              <a:t> 	</a:t>
            </a:r>
            <a:r>
              <a:rPr lang="sl-SI" sz="2000" dirty="0" err="1"/>
              <a:t>Reusable</a:t>
            </a:r>
            <a:r>
              <a:rPr lang="sl-SI" sz="2000" dirty="0"/>
              <a:t> - ponovno uporabni</a:t>
            </a:r>
          </a:p>
          <a:p>
            <a:pPr marL="0" indent="0">
              <a:buNone/>
              <a:tabLst>
                <a:tab pos="536575" algn="l"/>
              </a:tabLst>
            </a:pPr>
            <a:r>
              <a:rPr lang="sl-SI" dirty="0"/>
              <a:t>Provenienca je ena od zahtev, da so podatki ponovno uporabni (</a:t>
            </a:r>
            <a:r>
              <a:rPr lang="sl-SI" b="1" dirty="0"/>
              <a:t>točka R</a:t>
            </a:r>
            <a:r>
              <a:rPr lang="sl-SI" dirty="0"/>
              <a:t>) </a:t>
            </a:r>
          </a:p>
          <a:p>
            <a:endParaRPr lang="sl-SI" dirty="0"/>
          </a:p>
        </p:txBody>
      </p:sp>
    </p:spTree>
    <p:extLst>
      <p:ext uri="{BB962C8B-B14F-4D97-AF65-F5344CB8AC3E}">
        <p14:creationId xmlns:p14="http://schemas.microsoft.com/office/powerpoint/2010/main" val="1450131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pl-PL" dirty="0"/>
              <a:t>Kaj vse spada pod provenienco?</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lnSpcReduction="10000"/>
          </a:bodyPr>
          <a:lstStyle/>
          <a:p>
            <a:pPr marL="0" indent="0">
              <a:buNone/>
            </a:pPr>
            <a:r>
              <a:rPr lang="sl-SI" dirty="0"/>
              <a:t>Znanstvene metode in načini pridobivanja podatkov se med različnimi znanstvenimi panogami močno razlikujejo, zato seveda ni enotnega recepta, kaj vse morajo vsebovati (meta)podatki o provenienci.</a:t>
            </a:r>
          </a:p>
          <a:p>
            <a:pPr marL="0" indent="0">
              <a:buNone/>
            </a:pPr>
            <a:endParaRPr lang="sl-SI" dirty="0"/>
          </a:p>
          <a:p>
            <a:pPr marL="0" indent="0">
              <a:buNone/>
            </a:pPr>
            <a:endParaRPr lang="sl-SI" dirty="0"/>
          </a:p>
          <a:p>
            <a:pPr marL="0" indent="0">
              <a:buNone/>
            </a:pPr>
            <a:endParaRPr lang="sl-SI" dirty="0"/>
          </a:p>
          <a:p>
            <a:pPr>
              <a:buFont typeface="Wingdings" panose="05000000000000000000" pitchFamily="2" charset="2"/>
              <a:buChar char="§"/>
            </a:pPr>
            <a:endParaRPr lang="sl-SI" sz="1050" dirty="0"/>
          </a:p>
          <a:p>
            <a:pPr>
              <a:buFont typeface="Wingdings" panose="05000000000000000000" pitchFamily="2" charset="2"/>
              <a:buChar char="§"/>
            </a:pPr>
            <a:endParaRPr lang="sl-SI" dirty="0"/>
          </a:p>
          <a:p>
            <a:pPr marL="0" indent="0">
              <a:buNone/>
            </a:pPr>
            <a:r>
              <a:rPr lang="sl-SI" dirty="0"/>
              <a:t>V svetu je že sedaj na voljo ogromna količina raziskovalnih podatkov, ki pa so slabo dokumentirani in zato tudi precej neuporabni (brez posvetovanja z avtorji). Ustrezni podatki o provenienci lahko uporabnost raziskovalnih podatkov močno povečajo.</a:t>
            </a:r>
          </a:p>
          <a:p>
            <a:endParaRPr lang="sl-SI" dirty="0"/>
          </a:p>
        </p:txBody>
      </p:sp>
      <p:sp>
        <p:nvSpPr>
          <p:cNvPr id="4" name="PoljeZBesedilom 3">
            <a:extLst>
              <a:ext uri="{FF2B5EF4-FFF2-40B4-BE49-F238E27FC236}">
                <a16:creationId xmlns:a16="http://schemas.microsoft.com/office/drawing/2014/main" id="{F66D0CCF-A63F-4256-97B1-35ED432423B1}"/>
              </a:ext>
            </a:extLst>
          </p:cNvPr>
          <p:cNvSpPr txBox="1"/>
          <p:nvPr/>
        </p:nvSpPr>
        <p:spPr>
          <a:xfrm>
            <a:off x="838202" y="3031883"/>
            <a:ext cx="10704352" cy="1815882"/>
          </a:xfrm>
          <a:prstGeom prst="rect">
            <a:avLst/>
          </a:prstGeom>
          <a:solidFill>
            <a:schemeClr val="accent4">
              <a:lumMod val="20000"/>
              <a:lumOff val="80000"/>
            </a:schemeClr>
          </a:solidFill>
          <a:ln>
            <a:solidFill>
              <a:schemeClr val="tx1"/>
            </a:solidFill>
          </a:ln>
        </p:spPr>
        <p:txBody>
          <a:bodyPr wrap="square" rtlCol="0">
            <a:spAutoFit/>
          </a:bodyPr>
          <a:lstStyle/>
          <a:p>
            <a:pPr algn="just"/>
            <a:r>
              <a:rPr lang="sl-SI" sz="2800" dirty="0"/>
              <a:t>Vsekakor pa velja, da je potrebno navesti </a:t>
            </a:r>
            <a:r>
              <a:rPr lang="sl-SI" sz="2800" b="1" dirty="0"/>
              <a:t>vse podatke</a:t>
            </a:r>
            <a:r>
              <a:rPr lang="sl-SI" sz="2800" dirty="0"/>
              <a:t>, ki omogočajo </a:t>
            </a:r>
            <a:r>
              <a:rPr lang="sl-SI" sz="2800" b="1" dirty="0"/>
              <a:t>ponovitev</a:t>
            </a:r>
            <a:r>
              <a:rPr lang="sl-SI" sz="2800" dirty="0"/>
              <a:t> raziskave oziroma meritve </a:t>
            </a:r>
            <a:r>
              <a:rPr lang="sl-SI" sz="2800" b="1" dirty="0"/>
              <a:t>pod enakimi pogoji</a:t>
            </a:r>
            <a:r>
              <a:rPr lang="sl-SI" sz="2800" dirty="0"/>
              <a:t>, kot je to izvedel raziskovalec, ki je podatke pridobil. To omogoča tudi, da lahko ugotovimo, ali je možno </a:t>
            </a:r>
            <a:r>
              <a:rPr lang="sl-SI" sz="2800" b="1" dirty="0"/>
              <a:t>podatke</a:t>
            </a:r>
            <a:r>
              <a:rPr lang="sl-SI" sz="2800" dirty="0"/>
              <a:t> različnih raziskav </a:t>
            </a:r>
            <a:r>
              <a:rPr lang="sl-SI" sz="2800" b="1" dirty="0"/>
              <a:t>primerjati med seboj</a:t>
            </a:r>
            <a:r>
              <a:rPr lang="sl-SI" sz="2800" dirty="0"/>
              <a:t>.</a:t>
            </a:r>
          </a:p>
        </p:txBody>
      </p:sp>
    </p:spTree>
    <p:extLst>
      <p:ext uri="{BB962C8B-B14F-4D97-AF65-F5344CB8AC3E}">
        <p14:creationId xmlns:p14="http://schemas.microsoft.com/office/powerpoint/2010/main" val="310161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pl-PL" dirty="0"/>
              <a:t>Kaj vse spada pod provenienco?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fontScale="85000" lnSpcReduction="20000"/>
          </a:bodyPr>
          <a:lstStyle/>
          <a:p>
            <a:pPr marL="0" indent="0">
              <a:buNone/>
            </a:pPr>
            <a:r>
              <a:rPr lang="sl-SI" dirty="0"/>
              <a:t>Med podatke o provenienci je potrebno vključiti (vsaj):</a:t>
            </a:r>
          </a:p>
          <a:p>
            <a:r>
              <a:rPr lang="sl-SI" b="1" dirty="0"/>
              <a:t>Kdo, kdaj in kje </a:t>
            </a:r>
            <a:r>
              <a:rPr lang="sl-SI" dirty="0"/>
              <a:t>je izvedel meritev/raziskavo/anketo/kalibracijo/obdelavo podatkov…</a:t>
            </a:r>
          </a:p>
          <a:p>
            <a:r>
              <a:rPr lang="sl-SI" dirty="0"/>
              <a:t>Katera </a:t>
            </a:r>
            <a:r>
              <a:rPr lang="sl-SI" b="1" dirty="0"/>
              <a:t>metoda</a:t>
            </a:r>
            <a:r>
              <a:rPr lang="sl-SI" dirty="0"/>
              <a:t> je bila uporabljena (npr. masna spektroskopija, anketiranje…).</a:t>
            </a:r>
          </a:p>
          <a:p>
            <a:r>
              <a:rPr lang="sl-SI" dirty="0"/>
              <a:t>S kakšnim </a:t>
            </a:r>
            <a:r>
              <a:rPr lang="sl-SI" b="1" dirty="0"/>
              <a:t>inštrumentom</a:t>
            </a:r>
            <a:r>
              <a:rPr lang="sl-SI" dirty="0"/>
              <a:t> (proizvajalec, tip, naziv) je bila meritev izvedena.</a:t>
            </a:r>
          </a:p>
          <a:p>
            <a:r>
              <a:rPr lang="sl-SI" dirty="0"/>
              <a:t>Pod kakšnimi (zunanjimi) </a:t>
            </a:r>
            <a:r>
              <a:rPr lang="sl-SI" b="1" dirty="0"/>
              <a:t>pogoji</a:t>
            </a:r>
            <a:r>
              <a:rPr lang="sl-SI" dirty="0"/>
              <a:t> je bila izvedena meritev/raziskava (temperatura, tlak…).</a:t>
            </a:r>
          </a:p>
          <a:p>
            <a:r>
              <a:rPr lang="sl-SI" dirty="0"/>
              <a:t>Kakšni </a:t>
            </a:r>
            <a:r>
              <a:rPr lang="sl-SI" b="1" dirty="0"/>
              <a:t>parametri/nastavitve/predpostavke</a:t>
            </a:r>
            <a:r>
              <a:rPr lang="sl-SI" dirty="0"/>
              <a:t> so bile uporabljene (npr. izbira anketirancev, izbira topila…).</a:t>
            </a:r>
          </a:p>
          <a:p>
            <a:r>
              <a:rPr lang="sl-SI" dirty="0"/>
              <a:t>Kako je bil inštrument/metoda </a:t>
            </a:r>
            <a:r>
              <a:rPr lang="sl-SI" b="1" dirty="0"/>
              <a:t>kalibriran</a:t>
            </a:r>
            <a:r>
              <a:rPr lang="sl-SI" dirty="0"/>
              <a:t> (standardi, postopek, kdo, kje, kdaj…).</a:t>
            </a:r>
          </a:p>
          <a:p>
            <a:r>
              <a:rPr lang="sl-SI" dirty="0"/>
              <a:t>Kako je bila pravilnost rezultatov </a:t>
            </a:r>
            <a:r>
              <a:rPr lang="sl-SI" b="1" dirty="0"/>
              <a:t>verificirana</a:t>
            </a:r>
            <a:r>
              <a:rPr lang="sl-SI" dirty="0"/>
              <a:t> (slepe probe, kontrolne skupine, ozadje…).</a:t>
            </a:r>
          </a:p>
          <a:p>
            <a:r>
              <a:rPr lang="sl-SI" dirty="0"/>
              <a:t>Kakšna je </a:t>
            </a:r>
            <a:r>
              <a:rPr lang="sl-SI" b="1" dirty="0"/>
              <a:t>natančnost, točnost in občutljivost meritev</a:t>
            </a:r>
            <a:r>
              <a:rPr lang="sl-SI" dirty="0"/>
              <a:t>.</a:t>
            </a:r>
          </a:p>
          <a:p>
            <a:r>
              <a:rPr lang="sl-SI" dirty="0"/>
              <a:t>Kako so bili podatki </a:t>
            </a:r>
            <a:r>
              <a:rPr lang="sl-SI" b="1" dirty="0"/>
              <a:t>obdelani </a:t>
            </a:r>
            <a:r>
              <a:rPr lang="sl-SI" dirty="0"/>
              <a:t>(algoritmi in parametri, programska oprema…).</a:t>
            </a:r>
          </a:p>
          <a:p>
            <a:endParaRPr lang="sl-SI" dirty="0"/>
          </a:p>
        </p:txBody>
      </p:sp>
    </p:spTree>
    <p:extLst>
      <p:ext uri="{BB962C8B-B14F-4D97-AF65-F5344CB8AC3E}">
        <p14:creationId xmlns:p14="http://schemas.microsoft.com/office/powerpoint/2010/main" val="1367473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Standardi za provenienco</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Če je možno, provenienco dokumentiramo z uporabo katerega od standardov oziroma priporočil, kot so: </a:t>
            </a:r>
          </a:p>
          <a:p>
            <a:r>
              <a:rPr lang="sl-SI" dirty="0"/>
              <a:t>W3C PROV, </a:t>
            </a:r>
          </a:p>
          <a:p>
            <a:r>
              <a:rPr lang="sl-SI" dirty="0"/>
              <a:t>WGDC, </a:t>
            </a:r>
          </a:p>
          <a:p>
            <a:r>
              <a:rPr lang="sl-SI" dirty="0" err="1"/>
              <a:t>DataCite</a:t>
            </a:r>
            <a:r>
              <a:rPr lang="sl-SI" dirty="0"/>
              <a:t>, </a:t>
            </a:r>
          </a:p>
          <a:p>
            <a:r>
              <a:rPr lang="sl-SI" dirty="0"/>
              <a:t>ECRIN,</a:t>
            </a:r>
          </a:p>
          <a:p>
            <a:r>
              <a:rPr lang="sl-SI" dirty="0"/>
              <a:t>PCCS.</a:t>
            </a:r>
          </a:p>
          <a:p>
            <a:endParaRPr lang="sl-SI" dirty="0"/>
          </a:p>
        </p:txBody>
      </p:sp>
    </p:spTree>
    <p:extLst>
      <p:ext uri="{BB962C8B-B14F-4D97-AF65-F5344CB8AC3E}">
        <p14:creationId xmlns:p14="http://schemas.microsoft.com/office/powerpoint/2010/main" val="2162776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W3C </a:t>
            </a:r>
            <a:r>
              <a:rPr lang="sl-SI" dirty="0" err="1"/>
              <a:t>Provenance</a:t>
            </a:r>
            <a:r>
              <a:rPr lang="sl-SI" dirty="0"/>
              <a:t> Data Model</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it-IT" dirty="0"/>
              <a:t>W3C </a:t>
            </a:r>
            <a:r>
              <a:rPr lang="it-IT" dirty="0" err="1"/>
              <a:t>Provenance</a:t>
            </a:r>
            <a:r>
              <a:rPr lang="it-IT" dirty="0"/>
              <a:t> Data Model (</a:t>
            </a:r>
            <a:r>
              <a:rPr lang="it-IT" b="1" u="sng" dirty="0">
                <a:hlinkClick r:id="rId2"/>
              </a:rPr>
              <a:t>PROV-DM</a:t>
            </a:r>
            <a:r>
              <a:rPr lang="it-IT" dirty="0"/>
              <a:t>)</a:t>
            </a:r>
            <a:r>
              <a:rPr lang="sl-SI" dirty="0"/>
              <a:t> je del širšega standarda (</a:t>
            </a:r>
            <a:r>
              <a:rPr lang="sl-SI" dirty="0">
                <a:hlinkClick r:id="rId3"/>
              </a:rPr>
              <a:t>https://www.w3.org/2001/sw/wiki/PROV</a:t>
            </a:r>
            <a:r>
              <a:rPr lang="sl-SI" dirty="0"/>
              <a:t>), </a:t>
            </a:r>
            <a:r>
              <a:rPr lang="sl-SI" sz="2400" dirty="0"/>
              <a:t>ki vključuje podatkovni model, ontologijo, prevedbo v Dublin </a:t>
            </a:r>
            <a:r>
              <a:rPr lang="sl-SI" sz="2400" dirty="0" err="1"/>
              <a:t>Core</a:t>
            </a:r>
            <a:r>
              <a:rPr lang="sl-SI" sz="2400" dirty="0"/>
              <a:t>…</a:t>
            </a:r>
          </a:p>
          <a:p>
            <a:pPr marL="0" indent="0">
              <a:spcBef>
                <a:spcPts val="600"/>
              </a:spcBef>
              <a:buNone/>
            </a:pPr>
            <a:r>
              <a:rPr lang="sl-SI" dirty="0"/>
              <a:t>	</a:t>
            </a:r>
            <a:r>
              <a:rPr lang="sl-SI" sz="2400" dirty="0"/>
              <a:t>Obravnava odnose med podatki, ustvarjalci in uporabniki</a:t>
            </a:r>
            <a:br>
              <a:rPr lang="sl-SI" sz="2400" dirty="0"/>
            </a:br>
            <a:r>
              <a:rPr lang="sl-SI" sz="2400" dirty="0"/>
              <a:t>	(„</a:t>
            </a:r>
            <a:r>
              <a:rPr lang="sl-SI" sz="2400" dirty="0" err="1"/>
              <a:t>WasDerivedFrom</a:t>
            </a:r>
            <a:r>
              <a:rPr lang="sl-SI" sz="2400" dirty="0"/>
              <a:t>“, </a:t>
            </a:r>
            <a:r>
              <a:rPr lang="sl-SI" sz="2400" dirty="0" err="1"/>
              <a:t>WasAttributedTo</a:t>
            </a:r>
            <a:r>
              <a:rPr lang="sl-SI" sz="2400" dirty="0"/>
              <a:t>“…). </a:t>
            </a:r>
          </a:p>
          <a:p>
            <a:pPr marL="0" indent="0">
              <a:spcBef>
                <a:spcPts val="600"/>
              </a:spcBef>
              <a:buNone/>
            </a:pPr>
            <a:r>
              <a:rPr lang="sl-SI" sz="2400" dirty="0"/>
              <a:t>	Prednost: celotna infrastruktura (ontologija, iskanje…).</a:t>
            </a:r>
          </a:p>
          <a:p>
            <a:pPr marL="0" indent="0">
              <a:spcBef>
                <a:spcPts val="600"/>
              </a:spcBef>
              <a:buNone/>
            </a:pPr>
            <a:r>
              <a:rPr lang="sl-SI" sz="2400" dirty="0"/>
              <a:t>	Slabost: precej komplicirano za razumevanje.</a:t>
            </a:r>
          </a:p>
          <a:p>
            <a:endParaRPr lang="sl-SI" dirty="0"/>
          </a:p>
        </p:txBody>
      </p:sp>
      <p:pic>
        <p:nvPicPr>
          <p:cNvPr id="4" name="Slika 3"/>
          <p:cNvPicPr>
            <a:picLocks noChangeAspect="1"/>
          </p:cNvPicPr>
          <p:nvPr/>
        </p:nvPicPr>
        <p:blipFill>
          <a:blip r:embed="rId4"/>
          <a:stretch>
            <a:fillRect/>
          </a:stretch>
        </p:blipFill>
        <p:spPr>
          <a:xfrm>
            <a:off x="1798024" y="4667579"/>
            <a:ext cx="3561155" cy="2066278"/>
          </a:xfrm>
          <a:prstGeom prst="rect">
            <a:avLst/>
          </a:prstGeom>
        </p:spPr>
      </p:pic>
      <p:pic>
        <p:nvPicPr>
          <p:cNvPr id="5" name="Slika 4"/>
          <p:cNvPicPr>
            <a:picLocks noChangeAspect="1"/>
          </p:cNvPicPr>
          <p:nvPr/>
        </p:nvPicPr>
        <p:blipFill>
          <a:blip r:embed="rId5"/>
          <a:stretch>
            <a:fillRect/>
          </a:stretch>
        </p:blipFill>
        <p:spPr>
          <a:xfrm>
            <a:off x="8888973" y="2866362"/>
            <a:ext cx="3109229" cy="1920406"/>
          </a:xfrm>
          <a:prstGeom prst="rect">
            <a:avLst/>
          </a:prstGeom>
        </p:spPr>
      </p:pic>
      <p:pic>
        <p:nvPicPr>
          <p:cNvPr id="6" name="Slika 5"/>
          <p:cNvPicPr>
            <a:picLocks noChangeAspect="1"/>
          </p:cNvPicPr>
          <p:nvPr/>
        </p:nvPicPr>
        <p:blipFill>
          <a:blip r:embed="rId6"/>
          <a:stretch>
            <a:fillRect/>
          </a:stretch>
        </p:blipFill>
        <p:spPr>
          <a:xfrm>
            <a:off x="6178180" y="5120306"/>
            <a:ext cx="5273497" cy="1414395"/>
          </a:xfrm>
          <a:prstGeom prst="rect">
            <a:avLst/>
          </a:prstGeom>
        </p:spPr>
      </p:pic>
    </p:spTree>
    <p:extLst>
      <p:ext uri="{BB962C8B-B14F-4D97-AF65-F5344CB8AC3E}">
        <p14:creationId xmlns:p14="http://schemas.microsoft.com/office/powerpoint/2010/main" val="118931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WGDC (</a:t>
            </a:r>
            <a:r>
              <a:rPr lang="en-US" dirty="0"/>
              <a:t>Working Group on Data Citation</a:t>
            </a:r>
            <a:r>
              <a:rPr lang="sl-SI" dirty="0"/>
              <a:t>)</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a:xfrm>
            <a:off x="838202" y="1825626"/>
            <a:ext cx="7753538" cy="4773293"/>
          </a:xfrm>
          <a:noFill/>
        </p:spPr>
        <p:txBody>
          <a:bodyPr>
            <a:noAutofit/>
          </a:bodyPr>
          <a:lstStyle/>
          <a:p>
            <a:pPr marL="0" indent="0">
              <a:buNone/>
            </a:pPr>
            <a:r>
              <a:rPr lang="sl-SI" dirty="0"/>
              <a:t>WGDC je delovna skupina pri </a:t>
            </a:r>
            <a:r>
              <a:rPr lang="sl-SI" dirty="0" err="1"/>
              <a:t>Research</a:t>
            </a:r>
            <a:r>
              <a:rPr lang="sl-SI" dirty="0"/>
              <a:t> Data </a:t>
            </a:r>
            <a:r>
              <a:rPr lang="sl-SI" dirty="0" err="1"/>
              <a:t>Alliance</a:t>
            </a:r>
            <a:r>
              <a:rPr lang="sl-SI" dirty="0"/>
              <a:t> (RDA) </a:t>
            </a:r>
            <a:r>
              <a:rPr lang="sl-SI" sz="2200" dirty="0">
                <a:hlinkClick r:id="rId2"/>
              </a:rPr>
              <a:t>https://www.rd-alliance.org/rationale/data-citation-wg/</a:t>
            </a:r>
            <a:r>
              <a:rPr lang="sl-SI" sz="2200" dirty="0"/>
              <a:t>.</a:t>
            </a:r>
          </a:p>
          <a:p>
            <a:r>
              <a:rPr lang="sl-SI" dirty="0"/>
              <a:t>Gre za priporočila, razdeljena v štiri kategorije:</a:t>
            </a:r>
          </a:p>
          <a:p>
            <a:pPr lvl="1">
              <a:buFont typeface="Wingdings" panose="05000000000000000000" pitchFamily="2" charset="2"/>
              <a:buChar char="§"/>
            </a:pPr>
            <a:r>
              <a:rPr lang="sl-SI" dirty="0"/>
              <a:t>Priprava podatkov in podpore za iskanje</a:t>
            </a:r>
          </a:p>
          <a:p>
            <a:pPr lvl="1">
              <a:buFont typeface="Wingdings" panose="05000000000000000000" pitchFamily="2" charset="2"/>
              <a:buChar char="§"/>
            </a:pPr>
            <a:r>
              <a:rPr lang="sl-SI" dirty="0"/>
              <a:t>Trajno identificiranje</a:t>
            </a:r>
          </a:p>
          <a:p>
            <a:pPr lvl="1">
              <a:buFont typeface="Wingdings" panose="05000000000000000000" pitchFamily="2" charset="2"/>
              <a:buChar char="§"/>
            </a:pPr>
            <a:r>
              <a:rPr lang="sl-SI" dirty="0"/>
              <a:t>Razreševanje </a:t>
            </a:r>
            <a:r>
              <a:rPr lang="sl-SI" dirty="0" err="1"/>
              <a:t>PIDov</a:t>
            </a:r>
            <a:r>
              <a:rPr lang="sl-SI" dirty="0"/>
              <a:t> in pridobivanje podatkov</a:t>
            </a:r>
          </a:p>
          <a:p>
            <a:pPr lvl="1">
              <a:buFont typeface="Wingdings" panose="05000000000000000000" pitchFamily="2" charset="2"/>
              <a:buChar char="§"/>
            </a:pPr>
            <a:r>
              <a:rPr lang="sl-SI" dirty="0"/>
              <a:t>Upravljanje s spremembami in migracijami</a:t>
            </a:r>
          </a:p>
          <a:p>
            <a:pPr marL="457200" lvl="1" indent="0">
              <a:buNone/>
            </a:pPr>
            <a:r>
              <a:rPr lang="sl-SI" dirty="0"/>
              <a:t>Priporočila so usmerjena tudi v podporo organizaciji podatkov, ki omogoča lažje iskanje.</a:t>
            </a:r>
          </a:p>
          <a:p>
            <a:pPr marL="0" indent="0">
              <a:buNone/>
            </a:pPr>
            <a:r>
              <a:rPr lang="sl-SI" sz="2000" dirty="0"/>
              <a:t>Opis priporočil: </a:t>
            </a:r>
            <a:r>
              <a:rPr lang="sl-SI" sz="2000" strike="sngStrike" dirty="0">
                <a:hlinkClick r:id="rId3"/>
              </a:rPr>
              <a:t>https://rd-alliance.org/system/files/documents/RDA-DC-Recommendations_151020.pdf</a:t>
            </a:r>
            <a:r>
              <a:rPr lang="sl-SI" sz="2000" dirty="0"/>
              <a:t> (ni dostopno).</a:t>
            </a:r>
          </a:p>
          <a:p>
            <a:pPr marL="0" indent="0">
              <a:buNone/>
            </a:pPr>
            <a:r>
              <a:rPr lang="sl-SI" sz="2000" dirty="0"/>
              <a:t>Podrobno poročilo: </a:t>
            </a:r>
            <a:r>
              <a:rPr lang="sl-SI" sz="2000" dirty="0">
                <a:hlinkClick r:id="rId4"/>
              </a:rPr>
              <a:t>10.5281/zenodo.4048304</a:t>
            </a:r>
            <a:endParaRPr lang="sl-SI" sz="2000" dirty="0"/>
          </a:p>
          <a:p>
            <a:pPr marL="0" indent="0">
              <a:buNone/>
            </a:pPr>
            <a:endParaRPr lang="sl-SI" sz="2400" dirty="0"/>
          </a:p>
          <a:p>
            <a:endParaRPr lang="sl-SI" dirty="0"/>
          </a:p>
        </p:txBody>
      </p:sp>
      <p:pic>
        <p:nvPicPr>
          <p:cNvPr id="4" name="Slika 3"/>
          <p:cNvPicPr>
            <a:picLocks noChangeAspect="1"/>
          </p:cNvPicPr>
          <p:nvPr/>
        </p:nvPicPr>
        <p:blipFill>
          <a:blip r:embed="rId5"/>
          <a:stretch>
            <a:fillRect/>
          </a:stretch>
        </p:blipFill>
        <p:spPr>
          <a:xfrm>
            <a:off x="8503600" y="1888515"/>
            <a:ext cx="3688400" cy="4273666"/>
          </a:xfrm>
          <a:prstGeom prst="rect">
            <a:avLst/>
          </a:prstGeom>
        </p:spPr>
      </p:pic>
    </p:spTree>
    <p:extLst>
      <p:ext uri="{BB962C8B-B14F-4D97-AF65-F5344CB8AC3E}">
        <p14:creationId xmlns:p14="http://schemas.microsoft.com/office/powerpoint/2010/main" val="2302813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Drugi standardi za provenienco</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err="1">
                <a:hlinkClick r:id="rId2"/>
              </a:rPr>
              <a:t>DataCite</a:t>
            </a:r>
            <a:r>
              <a:rPr lang="sl-SI" dirty="0"/>
              <a:t> (ponudnik DOI) uporablja PROV-DM model za sledenje sprememb v atributih DOI </a:t>
            </a:r>
            <a:r>
              <a:rPr lang="sl-SI" sz="2400" dirty="0"/>
              <a:t>(</a:t>
            </a:r>
            <a:r>
              <a:rPr lang="sl-SI" sz="2400" dirty="0">
                <a:hlinkClick r:id="rId3"/>
              </a:rPr>
              <a:t>https://support.datacite.org/docs/tracking-provenance</a:t>
            </a:r>
            <a:r>
              <a:rPr lang="sl-SI" sz="2400" dirty="0"/>
              <a:t>)</a:t>
            </a:r>
            <a:endParaRPr lang="sl-SI" sz="2400" dirty="0">
              <a:hlinkClick r:id="rId4"/>
            </a:endParaRPr>
          </a:p>
          <a:p>
            <a:pPr marL="0" indent="0">
              <a:buNone/>
            </a:pPr>
            <a:r>
              <a:rPr lang="sl-SI" dirty="0">
                <a:hlinkClick r:id="rId4"/>
              </a:rPr>
              <a:t>ECRIN</a:t>
            </a:r>
            <a:r>
              <a:rPr lang="sl-SI" dirty="0"/>
              <a:t> (javna, neprofitna organizacija, ki povezuje raziskovalne organizacije s področja medicine).</a:t>
            </a:r>
          </a:p>
          <a:p>
            <a:pPr marL="360363" indent="0">
              <a:buNone/>
            </a:pPr>
            <a:r>
              <a:rPr lang="sl-SI" dirty="0"/>
              <a:t>Dokument „Data </a:t>
            </a:r>
            <a:r>
              <a:rPr lang="sl-SI" dirty="0" err="1"/>
              <a:t>Certification</a:t>
            </a:r>
            <a:r>
              <a:rPr lang="sl-SI" dirty="0"/>
              <a:t> </a:t>
            </a:r>
            <a:r>
              <a:rPr lang="sl-SI" dirty="0" err="1"/>
              <a:t>Standards</a:t>
            </a:r>
            <a:r>
              <a:rPr lang="sl-SI" dirty="0"/>
              <a:t>“ pokriva vse od IT infrastrukture do trajne hrambe podatkov </a:t>
            </a:r>
            <a:r>
              <a:rPr lang="sl-SI" sz="2000" dirty="0"/>
              <a:t>(</a:t>
            </a:r>
            <a:r>
              <a:rPr lang="sl-SI" sz="2000" dirty="0">
                <a:hlinkClick r:id="rId5"/>
              </a:rPr>
              <a:t>https://ecrin.org/sites/default/files/inline-files/Requirements%20for%20Certification%20of%20ECRIN%20Data%20Centres%2C%20with%20Explanation%20and%20Elaboration%20of%20Standards%2C%20Version%205.0.pdf</a:t>
            </a:r>
            <a:r>
              <a:rPr lang="sl-SI" sz="2000" dirty="0"/>
              <a:t>)</a:t>
            </a:r>
            <a:r>
              <a:rPr lang="sl-SI" sz="1800" dirty="0"/>
              <a:t>.</a:t>
            </a:r>
            <a:endParaRPr lang="sl-SI" dirty="0"/>
          </a:p>
          <a:p>
            <a:endParaRPr lang="sl-SI" dirty="0"/>
          </a:p>
        </p:txBody>
      </p:sp>
    </p:spTree>
    <p:extLst>
      <p:ext uri="{BB962C8B-B14F-4D97-AF65-F5344CB8AC3E}">
        <p14:creationId xmlns:p14="http://schemas.microsoft.com/office/powerpoint/2010/main" val="2057056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Standardi za provenienco</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indent="0">
              <a:buNone/>
            </a:pPr>
            <a:r>
              <a:rPr lang="sl-SI" dirty="0"/>
              <a:t>Primerjava med standardi:</a:t>
            </a:r>
          </a:p>
          <a:p>
            <a:pPr marL="0" indent="0">
              <a:buNone/>
            </a:pPr>
            <a:r>
              <a:rPr lang="sl-SI" dirty="0" err="1"/>
              <a:t>Jauer</a:t>
            </a:r>
            <a:r>
              <a:rPr lang="sl-SI" dirty="0"/>
              <a:t> in </a:t>
            </a:r>
            <a:r>
              <a:rPr lang="sl-SI" dirty="0" err="1"/>
              <a:t>Deserno</a:t>
            </a:r>
            <a:r>
              <a:rPr lang="sl-SI" dirty="0"/>
              <a:t>, Nemčija</a:t>
            </a:r>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sz="2000" dirty="0"/>
          </a:p>
          <a:p>
            <a:pPr marL="0" indent="0">
              <a:buNone/>
            </a:pPr>
            <a:r>
              <a:rPr lang="sl-SI" sz="2000" dirty="0"/>
              <a:t>Vir: </a:t>
            </a:r>
            <a:r>
              <a:rPr lang="sl-SI" sz="2000" dirty="0">
                <a:hlinkClick r:id="rId2"/>
              </a:rPr>
              <a:t>https://ebooks.iospress.nl/pdf/doi/10.3233/SHTI200380</a:t>
            </a:r>
            <a:r>
              <a:rPr lang="sl-SI" sz="2000" dirty="0"/>
              <a:t> </a:t>
            </a:r>
          </a:p>
          <a:p>
            <a:endParaRPr lang="sl-SI" dirty="0"/>
          </a:p>
        </p:txBody>
      </p:sp>
      <p:pic>
        <p:nvPicPr>
          <p:cNvPr id="4" name="Slika 3"/>
          <p:cNvPicPr>
            <a:picLocks noChangeAspect="1"/>
          </p:cNvPicPr>
          <p:nvPr/>
        </p:nvPicPr>
        <p:blipFill>
          <a:blip r:embed="rId3"/>
          <a:stretch>
            <a:fillRect/>
          </a:stretch>
        </p:blipFill>
        <p:spPr>
          <a:xfrm>
            <a:off x="838202" y="2883136"/>
            <a:ext cx="10309230" cy="3206774"/>
          </a:xfrm>
          <a:prstGeom prst="rect">
            <a:avLst/>
          </a:prstGeom>
        </p:spPr>
      </p:pic>
    </p:spTree>
    <p:extLst>
      <p:ext uri="{BB962C8B-B14F-4D97-AF65-F5344CB8AC3E}">
        <p14:creationId xmlns:p14="http://schemas.microsoft.com/office/powerpoint/2010/main" val="257760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Razlike</a:t>
            </a:r>
            <a:r>
              <a:rPr lang="en-US" dirty="0"/>
              <a:t> v </a:t>
            </a:r>
            <a:r>
              <a:rPr lang="en-US" dirty="0" err="1"/>
              <a:t>primerjavi</a:t>
            </a:r>
            <a:r>
              <a:rPr lang="en-US" dirty="0"/>
              <a:t> z </a:t>
            </a:r>
            <a:r>
              <a:rPr lang="en-US" dirty="0" err="1"/>
              <a:t>drugimi</a:t>
            </a:r>
            <a:r>
              <a:rPr lang="en-US" dirty="0"/>
              <a:t> </a:t>
            </a:r>
            <a:r>
              <a:rPr lang="en-US" dirty="0" err="1"/>
              <a:t>področ</a:t>
            </a:r>
            <a:r>
              <a:rPr lang="sl-SI" dirty="0"/>
              <a:t>ji</a:t>
            </a:r>
            <a:r>
              <a:rPr lang="en-US" dirty="0"/>
              <a:t> 2</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t>Družboslovje</a:t>
            </a:r>
          </a:p>
          <a:p>
            <a:pPr lvl="1">
              <a:buFont typeface="Wingdings" panose="05000000000000000000" pitchFamily="2" charset="2"/>
              <a:buChar char="§"/>
            </a:pPr>
            <a:r>
              <a:rPr lang="sl-SI" dirty="0"/>
              <a:t>Kot rečeno – z inštrumenti se “ustvarja” ogromna količina podatkov. Nek inštrument lahko pri eni meritvi “ustvari” več podatkov, kot je na primer celoletni prirast Arhiva družboslovnih podatkov (kar ne pomeni, da so ti podatkov manj vredni). Zato se morajo raziskovalci v marsikaterem primeru odločiti, kaj hraniti/objaviti in česa ne. O tem na okrogli mizi.</a:t>
            </a:r>
          </a:p>
          <a:p>
            <a:pPr lvl="1">
              <a:buFont typeface="Wingdings" panose="05000000000000000000" pitchFamily="2" charset="2"/>
              <a:buChar char="§"/>
            </a:pPr>
            <a:r>
              <a:rPr lang="sl-SI" dirty="0"/>
              <a:t>Pri večini raziskav ne delamo s podatki o ljudeh (ZVOP, GDPR) – moramo pa se zavedati, da smo še vedno zavezani etičnim pravilom (še posebej pri delu z živalmi) in pa različnim postopkovnih pravilom (pri certificiranih analizah, pri razvoju/analizi zdravil in hrane…).</a:t>
            </a:r>
          </a:p>
          <a:p>
            <a:endParaRPr lang="sl-SI" dirty="0"/>
          </a:p>
        </p:txBody>
      </p:sp>
    </p:spTree>
    <p:extLst>
      <p:ext uri="{BB962C8B-B14F-4D97-AF65-F5344CB8AC3E}">
        <p14:creationId xmlns:p14="http://schemas.microsoft.com/office/powerpoint/2010/main" val="2047595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Provenienca po standardu PCCS</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dirty="0"/>
              <a:t>Kot primer bomo pogledali kako podatke o provenienci opišemo po standardu </a:t>
            </a:r>
            <a:r>
              <a:rPr lang="sl-SI" b="1" dirty="0"/>
              <a:t>PCCS</a:t>
            </a:r>
            <a:r>
              <a:rPr lang="sl-SI" dirty="0"/>
              <a:t> (</a:t>
            </a:r>
            <a:r>
              <a:rPr lang="en-US" dirty="0">
                <a:hlinkClick r:id="rId2"/>
              </a:rPr>
              <a:t>The Provenance and Context Content Standard</a:t>
            </a:r>
            <a:r>
              <a:rPr lang="sl-SI" dirty="0"/>
              <a:t>).</a:t>
            </a:r>
          </a:p>
          <a:p>
            <a:r>
              <a:rPr lang="sl-SI" dirty="0"/>
              <a:t>Standard je leta </a:t>
            </a:r>
            <a:r>
              <a:rPr lang="en-US" dirty="0"/>
              <a:t>1998</a:t>
            </a:r>
            <a:r>
              <a:rPr lang="sl-SI" dirty="0"/>
              <a:t> vzpostavil </a:t>
            </a:r>
            <a:r>
              <a:rPr lang="en-US" dirty="0"/>
              <a:t>U.S. Global Change Research Program (USGCRP</a:t>
            </a:r>
            <a:r>
              <a:rPr lang="sl-SI" dirty="0"/>
              <a:t> - </a:t>
            </a:r>
            <a:r>
              <a:rPr lang="sl-SI" dirty="0">
                <a:hlinkClick r:id="rId3"/>
              </a:rPr>
              <a:t>https://www.globalchange.gov/</a:t>
            </a:r>
            <a:r>
              <a:rPr lang="en-US" dirty="0"/>
              <a:t>)</a:t>
            </a:r>
            <a:r>
              <a:rPr lang="sl-SI" dirty="0"/>
              <a:t> -</a:t>
            </a:r>
            <a:r>
              <a:rPr lang="en-US" dirty="0"/>
              <a:t> </a:t>
            </a:r>
            <a:r>
              <a:rPr lang="sl-SI" dirty="0"/>
              <a:t>združenje </a:t>
            </a:r>
            <a:r>
              <a:rPr lang="en-US" dirty="0"/>
              <a:t>13 </a:t>
            </a:r>
            <a:r>
              <a:rPr lang="sl-SI" dirty="0"/>
              <a:t>ameriških zveznih agencij s področja raziskav sprememb na Zemlji.</a:t>
            </a:r>
          </a:p>
          <a:p>
            <a:r>
              <a:rPr lang="sl-SI" dirty="0"/>
              <a:t>Standard uporablja tudi </a:t>
            </a:r>
            <a:r>
              <a:rPr lang="sl-SI" b="1" dirty="0"/>
              <a:t>NASA</a:t>
            </a:r>
            <a:r>
              <a:rPr lang="sl-SI" dirty="0"/>
              <a:t> v okviru svoje specifikacije za hranjenje podatkov na področju </a:t>
            </a:r>
            <a:r>
              <a:rPr lang="sl-SI" dirty="0" err="1"/>
              <a:t>geo</a:t>
            </a:r>
            <a:r>
              <a:rPr lang="sl-SI" dirty="0"/>
              <a:t>-znanosti (</a:t>
            </a:r>
            <a:r>
              <a:rPr lang="sl-SI" dirty="0">
                <a:hlinkClick r:id="rId4"/>
              </a:rPr>
              <a:t>https://earthdata.nasa.gov/standards/preservation-content-spec</a:t>
            </a:r>
            <a:r>
              <a:rPr lang="sl-SI" dirty="0"/>
              <a:t>)</a:t>
            </a:r>
          </a:p>
          <a:p>
            <a:r>
              <a:rPr lang="sl-SI" dirty="0"/>
              <a:t>Več o tem: </a:t>
            </a:r>
            <a:r>
              <a:rPr lang="sl-SI" u="sng" dirty="0">
                <a:hlinkClick r:id="rId5"/>
              </a:rPr>
              <a:t>https://eos.org/opinions/the-importance-of-data-set-provenance-for-science</a:t>
            </a:r>
            <a:endParaRPr lang="sl-SI" dirty="0"/>
          </a:p>
          <a:p>
            <a:endParaRPr lang="sl-SI" dirty="0"/>
          </a:p>
        </p:txBody>
      </p:sp>
    </p:spTree>
    <p:extLst>
      <p:ext uri="{BB962C8B-B14F-4D97-AF65-F5344CB8AC3E}">
        <p14:creationId xmlns:p14="http://schemas.microsoft.com/office/powerpoint/2010/main" val="3373011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PCCS – pregled kategorij podatkov</a:t>
            </a:r>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1833894460"/>
              </p:ext>
            </p:extLst>
          </p:nvPr>
        </p:nvGraphicFramePr>
        <p:xfrm>
          <a:off x="838202" y="1952845"/>
          <a:ext cx="11160126" cy="4663488"/>
        </p:xfrm>
        <a:graphic>
          <a:graphicData uri="http://schemas.openxmlformats.org/drawingml/2006/table">
            <a:tbl>
              <a:tblPr firstRow="1" bandRow="1">
                <a:tableStyleId>{5940675A-B579-460E-94D1-54222C63F5DA}</a:tableStyleId>
              </a:tblPr>
              <a:tblGrid>
                <a:gridCol w="2278709">
                  <a:extLst>
                    <a:ext uri="{9D8B030D-6E8A-4147-A177-3AD203B41FA5}">
                      <a16:colId xmlns:a16="http://schemas.microsoft.com/office/drawing/2014/main" val="48522111"/>
                    </a:ext>
                  </a:extLst>
                </a:gridCol>
                <a:gridCol w="8881417">
                  <a:extLst>
                    <a:ext uri="{9D8B030D-6E8A-4147-A177-3AD203B41FA5}">
                      <a16:colId xmlns:a16="http://schemas.microsoft.com/office/drawing/2014/main" val="4136043998"/>
                    </a:ext>
                  </a:extLst>
                </a:gridCol>
              </a:tblGrid>
              <a:tr h="370840">
                <a:tc>
                  <a:txBody>
                    <a:bodyPr/>
                    <a:lstStyle/>
                    <a:p>
                      <a:pPr>
                        <a:lnSpc>
                          <a:spcPct val="107000"/>
                        </a:lnSpc>
                        <a:spcAft>
                          <a:spcPts val="0"/>
                        </a:spcAft>
                      </a:pPr>
                      <a:r>
                        <a:rPr lang="sl-SI" sz="2000" b="1" dirty="0">
                          <a:solidFill>
                            <a:srgbClr val="111111"/>
                          </a:solidFill>
                          <a:effectLst/>
                          <a:latin typeface="+mn-lt"/>
                          <a:ea typeface="Times New Roman" panose="02020603050405020304" pitchFamily="18" charset="0"/>
                          <a:cs typeface="Times New Roman" panose="02020603050405020304" pitchFamily="18" charset="0"/>
                        </a:rPr>
                        <a:t>Kategorija</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tc>
                  <a:txBody>
                    <a:bodyPr/>
                    <a:lstStyle/>
                    <a:p>
                      <a:pPr>
                        <a:lnSpc>
                          <a:spcPct val="107000"/>
                        </a:lnSpc>
                        <a:spcAft>
                          <a:spcPts val="0"/>
                        </a:spcAft>
                      </a:pPr>
                      <a:r>
                        <a:rPr lang="sl-SI" sz="2000" b="1" dirty="0">
                          <a:solidFill>
                            <a:srgbClr val="111111"/>
                          </a:solidFill>
                          <a:effectLst/>
                          <a:latin typeface="+mn-lt"/>
                          <a:ea typeface="Times New Roman" panose="02020603050405020304" pitchFamily="18" charset="0"/>
                          <a:cs typeface="Times New Roman" panose="02020603050405020304" pitchFamily="18" charset="0"/>
                        </a:rPr>
                        <a:t>Vsebina</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extLst>
                  <a:ext uri="{0D108BD9-81ED-4DB2-BD59-A6C34878D82A}">
                    <a16:rowId xmlns:a16="http://schemas.microsoft.com/office/drawing/2014/main" val="2050193805"/>
                  </a:ext>
                </a:extLst>
              </a:tr>
              <a:tr h="370840">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Priprave na meritve</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Opis in priprava inštrumentov za merjenje; podatki o kalibraciji </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extLst>
                  <a:ext uri="{0D108BD9-81ED-4DB2-BD59-A6C34878D82A}">
                    <a16:rowId xmlns:a16="http://schemas.microsoft.com/office/drawing/2014/main" val="2217747763"/>
                  </a:ext>
                </a:extLst>
              </a:tr>
              <a:tr h="370840">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Nivo podatkov</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Nivo 1: </a:t>
                      </a:r>
                      <a:r>
                        <a:rPr lang="sl-SI" sz="2000" b="1" dirty="0">
                          <a:solidFill>
                            <a:srgbClr val="111111"/>
                          </a:solidFill>
                          <a:effectLst/>
                          <a:latin typeface="+mn-lt"/>
                          <a:ea typeface="Times New Roman" panose="02020603050405020304" pitchFamily="18" charset="0"/>
                          <a:cs typeface="Times New Roman" panose="02020603050405020304" pitchFamily="18" charset="0"/>
                        </a:rPr>
                        <a:t>surovi podatki </a:t>
                      </a:r>
                      <a:r>
                        <a:rPr lang="sl-SI" sz="2000" dirty="0">
                          <a:solidFill>
                            <a:srgbClr val="111111"/>
                          </a:solidFill>
                          <a:effectLst/>
                          <a:latin typeface="+mn-lt"/>
                          <a:ea typeface="Times New Roman" panose="02020603050405020304" pitchFamily="18" charset="0"/>
                          <a:cs typeface="Times New Roman" panose="02020603050405020304" pitchFamily="18" charset="0"/>
                        </a:rPr>
                        <a:t>(</a:t>
                      </a:r>
                      <a:r>
                        <a:rPr lang="sl-SI" sz="2000" dirty="0" err="1">
                          <a:solidFill>
                            <a:srgbClr val="111111"/>
                          </a:solidFill>
                          <a:effectLst/>
                          <a:latin typeface="+mn-lt"/>
                          <a:ea typeface="Times New Roman" panose="02020603050405020304" pitchFamily="18" charset="0"/>
                          <a:cs typeface="Times New Roman" panose="02020603050405020304" pitchFamily="18" charset="0"/>
                        </a:rPr>
                        <a:t>neprocesirani</a:t>
                      </a:r>
                      <a:r>
                        <a:rPr lang="sl-SI" sz="2000" dirty="0">
                          <a:solidFill>
                            <a:srgbClr val="111111"/>
                          </a:solidFill>
                          <a:effectLst/>
                          <a:latin typeface="+mn-lt"/>
                          <a:ea typeface="Times New Roman" panose="02020603050405020304" pitchFamily="18" charset="0"/>
                          <a:cs typeface="Times New Roman" panose="02020603050405020304" pitchFamily="18" charset="0"/>
                        </a:rPr>
                        <a:t> podatki neposredno iz merilnega inštrumenta); </a:t>
                      </a:r>
                    </a:p>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Nivo 2: </a:t>
                      </a:r>
                      <a:r>
                        <a:rPr lang="sl-SI" sz="2000" b="1" dirty="0">
                          <a:solidFill>
                            <a:srgbClr val="111111"/>
                          </a:solidFill>
                          <a:effectLst/>
                          <a:latin typeface="+mn-lt"/>
                          <a:ea typeface="Times New Roman" panose="02020603050405020304" pitchFamily="18" charset="0"/>
                          <a:cs typeface="Times New Roman" panose="02020603050405020304" pitchFamily="18" charset="0"/>
                        </a:rPr>
                        <a:t>izpeljani podatki </a:t>
                      </a:r>
                      <a:r>
                        <a:rPr lang="sl-SI" sz="2000" dirty="0">
                          <a:solidFill>
                            <a:srgbClr val="111111"/>
                          </a:solidFill>
                          <a:effectLst/>
                          <a:latin typeface="+mn-lt"/>
                          <a:ea typeface="Times New Roman" panose="02020603050405020304" pitchFamily="18" charset="0"/>
                          <a:cs typeface="Times New Roman" panose="02020603050405020304" pitchFamily="18" charset="0"/>
                        </a:rPr>
                        <a:t>(npr. </a:t>
                      </a:r>
                      <a:r>
                        <a:rPr lang="sl-SI" sz="2000" dirty="0" err="1">
                          <a:solidFill>
                            <a:srgbClr val="111111"/>
                          </a:solidFill>
                          <a:effectLst/>
                          <a:latin typeface="+mn-lt"/>
                          <a:ea typeface="Times New Roman" panose="02020603050405020304" pitchFamily="18" charset="0"/>
                          <a:cs typeface="Times New Roman" panose="02020603050405020304" pitchFamily="18" charset="0"/>
                        </a:rPr>
                        <a:t>georeferencirani</a:t>
                      </a:r>
                      <a:r>
                        <a:rPr lang="sl-SI" sz="2000" dirty="0">
                          <a:solidFill>
                            <a:srgbClr val="111111"/>
                          </a:solidFill>
                          <a:effectLst/>
                          <a:latin typeface="+mn-lt"/>
                          <a:ea typeface="Times New Roman" panose="02020603050405020304" pitchFamily="18" charset="0"/>
                          <a:cs typeface="Times New Roman" panose="02020603050405020304" pitchFamily="18" charset="0"/>
                        </a:rPr>
                        <a:t>…); </a:t>
                      </a:r>
                    </a:p>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Nivo 3: </a:t>
                      </a:r>
                      <a:r>
                        <a:rPr lang="sl-SI" sz="2000" b="1" dirty="0">
                          <a:solidFill>
                            <a:srgbClr val="111111"/>
                          </a:solidFill>
                          <a:effectLst/>
                          <a:latin typeface="+mn-lt"/>
                          <a:ea typeface="Times New Roman" panose="02020603050405020304" pitchFamily="18" charset="0"/>
                          <a:cs typeface="Times New Roman" panose="02020603050405020304" pitchFamily="18" charset="0"/>
                        </a:rPr>
                        <a:t>normirani podatki </a:t>
                      </a:r>
                      <a:r>
                        <a:rPr lang="sl-SI" sz="2000" dirty="0">
                          <a:solidFill>
                            <a:srgbClr val="111111"/>
                          </a:solidFill>
                          <a:effectLst/>
                          <a:latin typeface="+mn-lt"/>
                          <a:ea typeface="Times New Roman" panose="02020603050405020304" pitchFamily="18" charset="0"/>
                          <a:cs typeface="Times New Roman" panose="02020603050405020304" pitchFamily="18" charset="0"/>
                        </a:rPr>
                        <a:t>(podatki normirani na enotno skalo…); </a:t>
                      </a:r>
                    </a:p>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Nivo 4: </a:t>
                      </a:r>
                      <a:r>
                        <a:rPr lang="sl-SI" sz="2000" b="1" dirty="0">
                          <a:solidFill>
                            <a:srgbClr val="111111"/>
                          </a:solidFill>
                          <a:effectLst/>
                          <a:latin typeface="+mn-lt"/>
                          <a:ea typeface="Times New Roman" panose="02020603050405020304" pitchFamily="18" charset="0"/>
                          <a:cs typeface="Times New Roman" panose="02020603050405020304" pitchFamily="18" charset="0"/>
                        </a:rPr>
                        <a:t>analizirani podatki </a:t>
                      </a:r>
                      <a:r>
                        <a:rPr lang="sl-SI" sz="2000" dirty="0">
                          <a:solidFill>
                            <a:srgbClr val="111111"/>
                          </a:solidFill>
                          <a:effectLst/>
                          <a:latin typeface="+mn-lt"/>
                          <a:ea typeface="Times New Roman" panose="02020603050405020304" pitchFamily="18" charset="0"/>
                          <a:cs typeface="Times New Roman" panose="02020603050405020304" pitchFamily="18" charset="0"/>
                        </a:rPr>
                        <a:t>(analizirani, klasificirani ali interpretirani podatki).</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extLst>
                  <a:ext uri="{0D108BD9-81ED-4DB2-BD59-A6C34878D82A}">
                    <a16:rowId xmlns:a16="http://schemas.microsoft.com/office/drawing/2014/main" val="2922736557"/>
                  </a:ext>
                </a:extLst>
              </a:tr>
              <a:tr h="370840">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Dokumentacija o pridobljenem podatkovnem setu</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tc>
                  <a:txBody>
                    <a:bodyPr/>
                    <a:lstStyle/>
                    <a:p>
                      <a:pPr>
                        <a:lnSpc>
                          <a:spcPct val="107000"/>
                        </a:lnSpc>
                        <a:spcAft>
                          <a:spcPts val="0"/>
                        </a:spcAft>
                      </a:pPr>
                      <a:r>
                        <a:rPr lang="sl-SI" sz="2000" dirty="0">
                          <a:solidFill>
                            <a:srgbClr val="111111"/>
                          </a:solidFill>
                          <a:effectLst/>
                          <a:latin typeface="+mn-lt"/>
                          <a:ea typeface="Times New Roman" panose="02020603050405020304" pitchFamily="18" charset="0"/>
                          <a:cs typeface="Times New Roman" panose="02020603050405020304" pitchFamily="18" charset="0"/>
                        </a:rPr>
                        <a:t>Člani merilne ekipe; zahteve za pridobljene podatke; metapodatki o izvedenem zajemu podatkov (npr. čas snemanja, višina, datum…); zgodovina obdelave podatkov (kdo, kdaj in na kakšen način je iz surovih podatkov pridobil prečiščene/izvedene podatke različnih nivojev; uporabljeni algoritmi (kateri algoritmi so bili uporabljeni pri preračunavanju/prečiščevanju izvedenih podatkov; ocena kvalitete (na kakšen način je bila izvedene ocena kvalitete zajetih podatkov in kasnejših obdelav); reference in povratne informacije uporabnikov podatkov. </a:t>
                      </a:r>
                      <a:endParaRPr lang="sl-SI" sz="2000" dirty="0">
                        <a:effectLst/>
                        <a:latin typeface="+mn-lt"/>
                        <a:ea typeface="Calibri" panose="020F0502020204030204" pitchFamily="34" charset="0"/>
                        <a:cs typeface="Times New Roman" panose="02020603050405020304" pitchFamily="18" charset="0"/>
                      </a:endParaRPr>
                    </a:p>
                  </a:txBody>
                  <a:tcPr marL="52965" marR="52965" marT="52965" marB="52965" anchor="ctr"/>
                </a:tc>
                <a:extLst>
                  <a:ext uri="{0D108BD9-81ED-4DB2-BD59-A6C34878D82A}">
                    <a16:rowId xmlns:a16="http://schemas.microsoft.com/office/drawing/2014/main" val="1916678535"/>
                  </a:ext>
                </a:extLst>
              </a:tr>
            </a:tbl>
          </a:graphicData>
        </a:graphic>
      </p:graphicFrame>
    </p:spTree>
    <p:extLst>
      <p:ext uri="{BB962C8B-B14F-4D97-AF65-F5344CB8AC3E}">
        <p14:creationId xmlns:p14="http://schemas.microsoft.com/office/powerpoint/2010/main" val="3133277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PCCS – podroben pregled standarda</a:t>
            </a:r>
          </a:p>
        </p:txBody>
      </p:sp>
      <p:graphicFrame>
        <p:nvGraphicFramePr>
          <p:cNvPr id="4" name="Označba mesta vsebine 9">
            <a:extLst>
              <a:ext uri="{FF2B5EF4-FFF2-40B4-BE49-F238E27FC236}">
                <a16:creationId xmlns:a16="http://schemas.microsoft.com/office/drawing/2014/main" id="{54EDE17A-6E85-473D-8D7E-A7D864359F53}"/>
              </a:ext>
            </a:extLst>
          </p:cNvPr>
          <p:cNvGraphicFramePr>
            <a:graphicFrameLocks noGrp="1" noChangeAspect="1"/>
          </p:cNvGraphicFramePr>
          <p:nvPr>
            <p:ph idx="1"/>
            <p:extLst>
              <p:ext uri="{D42A27DB-BD31-4B8C-83A1-F6EECF244321}">
                <p14:modId xmlns:p14="http://schemas.microsoft.com/office/powerpoint/2010/main" val="217001151"/>
              </p:ext>
            </p:extLst>
          </p:nvPr>
        </p:nvGraphicFramePr>
        <p:xfrm>
          <a:off x="838200" y="1804988"/>
          <a:ext cx="11160125" cy="4370387"/>
        </p:xfrm>
        <a:graphic>
          <a:graphicData uri="http://schemas.openxmlformats.org/presentationml/2006/ole">
            <mc:AlternateContent xmlns:mc="http://schemas.openxmlformats.org/markup-compatibility/2006">
              <mc:Choice xmlns:v="urn:schemas-microsoft-com:vml" Requires="v">
                <p:oleObj spid="_x0000_s1075" name="Delovni list" r:id="rId3" imgW="12353932" imgH="4838700" progId="Excel.Sheet.12">
                  <p:embed/>
                </p:oleObj>
              </mc:Choice>
              <mc:Fallback>
                <p:oleObj name="Delovni list" r:id="rId3" imgW="12353932" imgH="4838700" progId="Excel.Sheet.12">
                  <p:embed/>
                  <p:pic>
                    <p:nvPicPr>
                      <p:cNvPr id="10" name="Označba mesta vsebine 9">
                        <a:extLst>
                          <a:ext uri="{FF2B5EF4-FFF2-40B4-BE49-F238E27FC236}">
                            <a16:creationId xmlns:a16="http://schemas.microsoft.com/office/drawing/2014/main" id="{54EDE17A-6E85-473D-8D7E-A7D864359F53}"/>
                          </a:ext>
                        </a:extLst>
                      </p:cNvPr>
                      <p:cNvPicPr/>
                      <p:nvPr/>
                    </p:nvPicPr>
                    <p:blipFill>
                      <a:blip r:embed="rId4"/>
                      <a:stretch>
                        <a:fillRect/>
                      </a:stretch>
                    </p:blipFill>
                    <p:spPr>
                      <a:xfrm>
                        <a:off x="838200" y="1804988"/>
                        <a:ext cx="11160125" cy="4370387"/>
                      </a:xfrm>
                      <a:prstGeom prst="rect">
                        <a:avLst/>
                      </a:prstGeom>
                    </p:spPr>
                  </p:pic>
                </p:oleObj>
              </mc:Fallback>
            </mc:AlternateContent>
          </a:graphicData>
        </a:graphic>
      </p:graphicFrame>
      <p:sp>
        <p:nvSpPr>
          <p:cNvPr id="5" name="PoljeZBesedilom 4">
            <a:extLst>
              <a:ext uri="{FF2B5EF4-FFF2-40B4-BE49-F238E27FC236}">
                <a16:creationId xmlns:a16="http://schemas.microsoft.com/office/drawing/2014/main" id="{3B722C91-D1F7-480E-8D3C-3DB50BFA1B53}"/>
              </a:ext>
            </a:extLst>
          </p:cNvPr>
          <p:cNvSpPr txBox="1"/>
          <p:nvPr/>
        </p:nvSpPr>
        <p:spPr>
          <a:xfrm>
            <a:off x="199747" y="6334699"/>
            <a:ext cx="11819655" cy="369332"/>
          </a:xfrm>
          <a:prstGeom prst="rect">
            <a:avLst/>
          </a:prstGeom>
          <a:noFill/>
        </p:spPr>
        <p:txBody>
          <a:bodyPr wrap="square" rtlCol="0">
            <a:spAutoFit/>
          </a:bodyPr>
          <a:lstStyle/>
          <a:p>
            <a:r>
              <a:rPr lang="sl-SI" dirty="0"/>
              <a:t>Vir: </a:t>
            </a:r>
            <a:r>
              <a:rPr lang="sl-SI" dirty="0">
                <a:hlinkClick r:id="rId5"/>
              </a:rPr>
              <a:t>https://wiki.esipfed.org/File:Provenance_Context_Content_2011-06-08.xls</a:t>
            </a:r>
            <a:r>
              <a:rPr lang="sl-SI" dirty="0"/>
              <a:t> </a:t>
            </a:r>
          </a:p>
        </p:txBody>
      </p:sp>
    </p:spTree>
    <p:extLst>
      <p:ext uri="{BB962C8B-B14F-4D97-AF65-F5344CB8AC3E}">
        <p14:creationId xmlns:p14="http://schemas.microsoft.com/office/powerpoint/2010/main" val="5121963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sz="2600" dirty="0"/>
              <a:t>LIDAR (</a:t>
            </a:r>
            <a:r>
              <a:rPr lang="sl-SI" sz="2600" dirty="0" err="1"/>
              <a:t>LIght</a:t>
            </a:r>
            <a:r>
              <a:rPr lang="sl-SI" sz="2600" dirty="0"/>
              <a:t> </a:t>
            </a:r>
            <a:r>
              <a:rPr lang="sl-SI" sz="2600" dirty="0" err="1"/>
              <a:t>Detection</a:t>
            </a:r>
            <a:r>
              <a:rPr lang="sl-SI" sz="2600" dirty="0"/>
              <a:t> </a:t>
            </a:r>
            <a:r>
              <a:rPr lang="sl-SI" sz="2600" dirty="0" err="1"/>
              <a:t>And</a:t>
            </a:r>
            <a:r>
              <a:rPr lang="sl-SI" sz="2600" dirty="0"/>
              <a:t> </a:t>
            </a:r>
            <a:r>
              <a:rPr lang="sl-SI" sz="2600" dirty="0" err="1"/>
              <a:t>Ranging</a:t>
            </a:r>
            <a:r>
              <a:rPr lang="sl-SI" sz="2600" dirty="0"/>
              <a:t>) je metoda daljinskega zaznavanja s pomočjo laserskega merjenja razdalj, ki se uporablja za </a:t>
            </a:r>
            <a:r>
              <a:rPr lang="sl-SI" sz="2600" dirty="0" err="1"/>
              <a:t>mapiranje</a:t>
            </a:r>
            <a:r>
              <a:rPr lang="sl-SI" sz="2600" dirty="0"/>
              <a:t> zemeljskega površja, arheoloških najdišč, arhitekturnih spomenikov ipd.</a:t>
            </a:r>
          </a:p>
          <a:p>
            <a:pPr marL="0" indent="0">
              <a:buNone/>
            </a:pPr>
            <a:r>
              <a:rPr lang="sl-SI" sz="2600" dirty="0"/>
              <a:t>Metoda deluje na osnovi laserskega merjenja oddaljenosti od merilne naprave do objekta. Enostavne laserske merilnike razdalje se uporablja v gradbeništvu, </a:t>
            </a:r>
            <a:r>
              <a:rPr lang="sl-SI" sz="2600" dirty="0" err="1"/>
              <a:t>LIDARski</a:t>
            </a:r>
            <a:r>
              <a:rPr lang="sl-SI" sz="2600" dirty="0"/>
              <a:t> instrumenti pa so nameščeni na stojalu (za skeniranje manjših objektov) ali na letalu (za skeniranje zemeljskega površja).</a:t>
            </a:r>
          </a:p>
          <a:p>
            <a:endParaRPr lang="sl-SI" dirty="0"/>
          </a:p>
        </p:txBody>
      </p:sp>
      <p:sp>
        <p:nvSpPr>
          <p:cNvPr id="4" name="PoljeZBesedilom 3">
            <a:extLst>
              <a:ext uri="{FF2B5EF4-FFF2-40B4-BE49-F238E27FC236}">
                <a16:creationId xmlns:a16="http://schemas.microsoft.com/office/drawing/2014/main" id="{95179D5A-CEEE-42F0-B932-BD29731D9DAD}"/>
              </a:ext>
            </a:extLst>
          </p:cNvPr>
          <p:cNvSpPr txBox="1"/>
          <p:nvPr/>
        </p:nvSpPr>
        <p:spPr>
          <a:xfrm>
            <a:off x="153972" y="6666614"/>
            <a:ext cx="12038028" cy="203133"/>
          </a:xfrm>
          <a:prstGeom prst="rect">
            <a:avLst/>
          </a:prstGeom>
          <a:noFill/>
        </p:spPr>
        <p:txBody>
          <a:bodyPr wrap="square" rtlCol="0">
            <a:spAutoFit/>
          </a:bodyPr>
          <a:lstStyle/>
          <a:p>
            <a:pPr lvl="0">
              <a:lnSpc>
                <a:spcPct val="90000"/>
              </a:lnSpc>
              <a:spcBef>
                <a:spcPts val="1000"/>
              </a:spcBef>
            </a:pPr>
            <a:r>
              <a:rPr lang="sl-SI" sz="800" dirty="0">
                <a:solidFill>
                  <a:prstClr val="black"/>
                </a:solidFill>
              </a:rPr>
              <a:t>Viri slik: </a:t>
            </a:r>
            <a:r>
              <a:rPr lang="sl-SI" sz="800" dirty="0">
                <a:solidFill>
                  <a:prstClr val="black"/>
                </a:solidFill>
                <a:hlinkClick r:id="rId2">
                  <a:extLst>
                    <a:ext uri="{A12FA001-AC4F-418D-AE19-62706E023703}">
                      <ahyp:hlinkClr xmlns:ahyp="http://schemas.microsoft.com/office/drawing/2018/hyperlinkcolor" val="tx"/>
                    </a:ext>
                  </a:extLst>
                </a:hlinkClick>
              </a:rPr>
              <a:t>https://www.distrelec.ch/Web/WebShopImages/landscape_large/_t/if/leica-geosystems-disto-d2.jpg</a:t>
            </a:r>
            <a:r>
              <a:rPr lang="sl-SI" sz="800" dirty="0">
                <a:solidFill>
                  <a:prstClr val="black"/>
                </a:solidFill>
              </a:rPr>
              <a:t> , </a:t>
            </a:r>
            <a:r>
              <a:rPr lang="sl-SI" sz="800" dirty="0">
                <a:solidFill>
                  <a:prstClr val="black"/>
                </a:solidFill>
                <a:hlinkClick r:id="rId3">
                  <a:extLst>
                    <a:ext uri="{A12FA001-AC4F-418D-AE19-62706E023703}">
                      <ahyp:hlinkClr xmlns:ahyp="http://schemas.microsoft.com/office/drawing/2018/hyperlinkcolor" val="tx"/>
                    </a:ext>
                  </a:extLst>
                </a:hlinkClick>
              </a:rPr>
              <a:t>https://encrypted-tbn0.gstatic.com/images?q=tbn:ANd9GcQVk-EIO4VAznTNI3kXMMUe4Jff3i8ro2i94w&amp;usqp=CAU</a:t>
            </a:r>
            <a:r>
              <a:rPr lang="sl-SI" sz="800" dirty="0">
                <a:solidFill>
                  <a:prstClr val="black"/>
                </a:solidFill>
              </a:rPr>
              <a:t> in </a:t>
            </a:r>
            <a:r>
              <a:rPr lang="sl-SI" sz="800" dirty="0">
                <a:solidFill>
                  <a:prstClr val="black"/>
                </a:solidFill>
                <a:hlinkClick r:id="rId4">
                  <a:extLst>
                    <a:ext uri="{A12FA001-AC4F-418D-AE19-62706E023703}">
                      <ahyp:hlinkClr xmlns:ahyp="http://schemas.microsoft.com/office/drawing/2018/hyperlinkcolor" val="tx"/>
                    </a:ext>
                  </a:extLst>
                </a:hlinkClick>
              </a:rPr>
              <a:t>https://i.ytimg.com/vi/negJ23FgUCg/maxresdefault.jpg</a:t>
            </a:r>
            <a:r>
              <a:rPr lang="sl-SI" sz="800" dirty="0">
                <a:solidFill>
                  <a:prstClr val="black"/>
                </a:solidFill>
              </a:rPr>
              <a:t> </a:t>
            </a:r>
          </a:p>
        </p:txBody>
      </p:sp>
      <p:pic>
        <p:nvPicPr>
          <p:cNvPr id="5" name="Slika 4"/>
          <p:cNvPicPr>
            <a:picLocks noChangeAspect="1"/>
          </p:cNvPicPr>
          <p:nvPr/>
        </p:nvPicPr>
        <p:blipFill>
          <a:blip r:embed="rId5"/>
          <a:stretch>
            <a:fillRect/>
          </a:stretch>
        </p:blipFill>
        <p:spPr>
          <a:xfrm>
            <a:off x="258664" y="4566747"/>
            <a:ext cx="3468925" cy="1938696"/>
          </a:xfrm>
          <a:prstGeom prst="rect">
            <a:avLst/>
          </a:prstGeom>
        </p:spPr>
      </p:pic>
      <p:pic>
        <p:nvPicPr>
          <p:cNvPr id="6" name="Slika 5"/>
          <p:cNvPicPr>
            <a:picLocks noChangeAspect="1"/>
          </p:cNvPicPr>
          <p:nvPr/>
        </p:nvPicPr>
        <p:blipFill>
          <a:blip r:embed="rId6"/>
          <a:stretch>
            <a:fillRect/>
          </a:stretch>
        </p:blipFill>
        <p:spPr>
          <a:xfrm>
            <a:off x="3842412" y="4530168"/>
            <a:ext cx="2274005" cy="2011854"/>
          </a:xfrm>
          <a:prstGeom prst="rect">
            <a:avLst/>
          </a:prstGeom>
        </p:spPr>
      </p:pic>
      <p:pic>
        <p:nvPicPr>
          <p:cNvPr id="7" name="Slika 6"/>
          <p:cNvPicPr>
            <a:picLocks noChangeAspect="1"/>
          </p:cNvPicPr>
          <p:nvPr/>
        </p:nvPicPr>
        <p:blipFill>
          <a:blip r:embed="rId7"/>
          <a:stretch>
            <a:fillRect/>
          </a:stretch>
        </p:blipFill>
        <p:spPr>
          <a:xfrm>
            <a:off x="7919609" y="4493589"/>
            <a:ext cx="3572566" cy="2011854"/>
          </a:xfrm>
          <a:prstGeom prst="rect">
            <a:avLst/>
          </a:prstGeom>
        </p:spPr>
      </p:pic>
    </p:spTree>
    <p:extLst>
      <p:ext uri="{BB962C8B-B14F-4D97-AF65-F5344CB8AC3E}">
        <p14:creationId xmlns:p14="http://schemas.microsoft.com/office/powerpoint/2010/main" val="36679451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2</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pPr marL="0" indent="0">
              <a:buNone/>
            </a:pPr>
            <a:r>
              <a:rPr lang="sl-SI" sz="2600" dirty="0">
                <a:solidFill>
                  <a:prstClr val="black"/>
                </a:solidFill>
              </a:rPr>
              <a:t>Primer </a:t>
            </a:r>
            <a:r>
              <a:rPr lang="sl-SI" sz="2600" dirty="0" err="1">
                <a:solidFill>
                  <a:prstClr val="black"/>
                </a:solidFill>
              </a:rPr>
              <a:t>LIDARskih</a:t>
            </a:r>
            <a:r>
              <a:rPr lang="sl-SI" sz="2600" dirty="0">
                <a:solidFill>
                  <a:prstClr val="black"/>
                </a:solidFill>
              </a:rPr>
              <a:t> podatkov je zanimiv, ker lahko zelo veliko stvari vpliva na rezultat in ker podatki od surovih preidejo več faz obdelave, za kar vse mora biti na voljo dobra dokumentacija (=provenienca).</a:t>
            </a:r>
          </a:p>
          <a:p>
            <a:pPr marL="0" lvl="0" indent="0">
              <a:buNone/>
            </a:pPr>
            <a:r>
              <a:rPr lang="sl-SI" sz="2600" dirty="0">
                <a:solidFill>
                  <a:prstClr val="black"/>
                </a:solidFill>
              </a:rPr>
              <a:t>Pri terestričnem </a:t>
            </a:r>
            <a:r>
              <a:rPr lang="sl-SI" sz="2600" dirty="0" err="1">
                <a:solidFill>
                  <a:prstClr val="black"/>
                </a:solidFill>
              </a:rPr>
              <a:t>LIDARju</a:t>
            </a:r>
            <a:r>
              <a:rPr lang="sl-SI" sz="2600" dirty="0">
                <a:solidFill>
                  <a:prstClr val="black"/>
                </a:solidFill>
              </a:rPr>
              <a:t> naprava z laserskim žarkom avtomatsko </a:t>
            </a:r>
            <a:r>
              <a:rPr lang="sl-SI" sz="2600" dirty="0" err="1">
                <a:solidFill>
                  <a:prstClr val="black"/>
                </a:solidFill>
              </a:rPr>
              <a:t>skenira</a:t>
            </a:r>
            <a:r>
              <a:rPr lang="sl-SI" sz="2600" dirty="0">
                <a:solidFill>
                  <a:prstClr val="black"/>
                </a:solidFill>
              </a:rPr>
              <a:t> teren, tako da spreminja kot (tako horizontalni, kot vertikalni) žarka in pri vsakem položaju posname oddaljenost (kar naredi večkrat na sekundo).</a:t>
            </a:r>
          </a:p>
          <a:p>
            <a:endParaRPr lang="sl-SI" dirty="0"/>
          </a:p>
        </p:txBody>
      </p:sp>
      <p:pic>
        <p:nvPicPr>
          <p:cNvPr id="4" name="Slika 3"/>
          <p:cNvPicPr>
            <a:picLocks noChangeAspect="1"/>
          </p:cNvPicPr>
          <p:nvPr/>
        </p:nvPicPr>
        <p:blipFill>
          <a:blip r:embed="rId2"/>
          <a:stretch>
            <a:fillRect/>
          </a:stretch>
        </p:blipFill>
        <p:spPr>
          <a:xfrm>
            <a:off x="3287500" y="4263949"/>
            <a:ext cx="5346655" cy="2334970"/>
          </a:xfrm>
          <a:prstGeom prst="rect">
            <a:avLst/>
          </a:prstGeom>
        </p:spPr>
      </p:pic>
      <p:sp>
        <p:nvSpPr>
          <p:cNvPr id="6" name="PoljeZBesedilom 5">
            <a:extLst>
              <a:ext uri="{FF2B5EF4-FFF2-40B4-BE49-F238E27FC236}">
                <a16:creationId xmlns:a16="http://schemas.microsoft.com/office/drawing/2014/main" id="{6B3A8D80-B6E6-450F-9634-6417AE44FECD}"/>
              </a:ext>
            </a:extLst>
          </p:cNvPr>
          <p:cNvSpPr txBox="1"/>
          <p:nvPr/>
        </p:nvSpPr>
        <p:spPr>
          <a:xfrm>
            <a:off x="3937454" y="6622398"/>
            <a:ext cx="4403464" cy="203133"/>
          </a:xfrm>
          <a:prstGeom prst="rect">
            <a:avLst/>
          </a:prstGeom>
          <a:noFill/>
        </p:spPr>
        <p:txBody>
          <a:bodyPr wrap="square" rtlCol="0">
            <a:spAutoFit/>
          </a:bodyPr>
          <a:lstStyle/>
          <a:p>
            <a:pPr lvl="0">
              <a:lnSpc>
                <a:spcPct val="90000"/>
              </a:lnSpc>
              <a:spcBef>
                <a:spcPts val="1000"/>
              </a:spcBef>
            </a:pPr>
            <a:r>
              <a:rPr lang="sl-SI" sz="800" dirty="0">
                <a:solidFill>
                  <a:prstClr val="black"/>
                </a:solidFill>
              </a:rPr>
              <a:t>Vir slike: </a:t>
            </a:r>
            <a:r>
              <a:rPr lang="sl-SI" sz="800" dirty="0">
                <a:solidFill>
                  <a:prstClr val="black"/>
                </a:solidFill>
                <a:hlinkClick r:id="rId3"/>
              </a:rPr>
              <a:t>https://geoslam.com/wp-content/uploads/2021/07/LiDAR-scan-3-600px.png</a:t>
            </a:r>
            <a:r>
              <a:rPr lang="sl-SI" sz="800" dirty="0">
                <a:solidFill>
                  <a:prstClr val="black"/>
                </a:solidFill>
              </a:rPr>
              <a:t> </a:t>
            </a:r>
          </a:p>
        </p:txBody>
      </p:sp>
    </p:spTree>
    <p:extLst>
      <p:ext uri="{BB962C8B-B14F-4D97-AF65-F5344CB8AC3E}">
        <p14:creationId xmlns:p14="http://schemas.microsoft.com/office/powerpoint/2010/main" val="3825746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3</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lstStyle/>
          <a:p>
            <a:r>
              <a:rPr lang="sl-SI" dirty="0">
                <a:solidFill>
                  <a:prstClr val="black"/>
                </a:solidFill>
              </a:rPr>
              <a:t>Pri snemanju zemeljskega površja je naprava nameščena na letalu, ki se premika, laserski žarek pa se odklanja pravokotno na smer letenja. Pri tem je bistveno, da vsak trenutek na milimetre točno poznamo lokacijo, za kar poskrbi zelo natančen GPS, ki meri v diferencialnem načinu. </a:t>
            </a:r>
          </a:p>
          <a:p>
            <a:endParaRPr lang="sl-SI" dirty="0"/>
          </a:p>
        </p:txBody>
      </p:sp>
      <p:sp>
        <p:nvSpPr>
          <p:cNvPr id="4" name="PoljeZBesedilom 3">
            <a:extLst>
              <a:ext uri="{FF2B5EF4-FFF2-40B4-BE49-F238E27FC236}">
                <a16:creationId xmlns:a16="http://schemas.microsoft.com/office/drawing/2014/main" id="{CA0488DB-B42F-4CF1-91CB-AA393292050E}"/>
              </a:ext>
            </a:extLst>
          </p:cNvPr>
          <p:cNvSpPr txBox="1"/>
          <p:nvPr/>
        </p:nvSpPr>
        <p:spPr>
          <a:xfrm>
            <a:off x="4326903" y="6666614"/>
            <a:ext cx="3878844" cy="203133"/>
          </a:xfrm>
          <a:prstGeom prst="rect">
            <a:avLst/>
          </a:prstGeom>
          <a:noFill/>
        </p:spPr>
        <p:txBody>
          <a:bodyPr wrap="square" rtlCol="0">
            <a:spAutoFit/>
          </a:bodyPr>
          <a:lstStyle/>
          <a:p>
            <a:pPr lvl="0">
              <a:lnSpc>
                <a:spcPct val="90000"/>
              </a:lnSpc>
              <a:spcBef>
                <a:spcPts val="1000"/>
              </a:spcBef>
            </a:pPr>
            <a:r>
              <a:rPr lang="sl-SI" sz="800" dirty="0">
                <a:solidFill>
                  <a:prstClr val="black"/>
                </a:solidFill>
              </a:rPr>
              <a:t>Viri slike: </a:t>
            </a:r>
            <a:r>
              <a:rPr lang="sl-SI" sz="800" dirty="0">
                <a:solidFill>
                  <a:prstClr val="black"/>
                </a:solidFill>
                <a:hlinkClick r:id="rId2"/>
              </a:rPr>
              <a:t>https://gmv.cast.uark.edu/wp-content/uploads/2013/01/ALS_scematic.jpg</a:t>
            </a:r>
            <a:r>
              <a:rPr lang="sl-SI" sz="800" dirty="0">
                <a:solidFill>
                  <a:prstClr val="black"/>
                </a:solidFill>
              </a:rPr>
              <a:t> </a:t>
            </a:r>
          </a:p>
        </p:txBody>
      </p:sp>
      <p:pic>
        <p:nvPicPr>
          <p:cNvPr id="5" name="Slika 4">
            <a:extLst>
              <a:ext uri="{FF2B5EF4-FFF2-40B4-BE49-F238E27FC236}">
                <a16:creationId xmlns:a16="http://schemas.microsoft.com/office/drawing/2014/main" id="{79AF1371-EBFC-4053-966B-9BA6702E1F5D}"/>
              </a:ext>
            </a:extLst>
          </p:cNvPr>
          <p:cNvPicPr>
            <a:picLocks noChangeAspect="1"/>
          </p:cNvPicPr>
          <p:nvPr/>
        </p:nvPicPr>
        <p:blipFill>
          <a:blip r:embed="rId3"/>
          <a:stretch>
            <a:fillRect/>
          </a:stretch>
        </p:blipFill>
        <p:spPr>
          <a:xfrm>
            <a:off x="3729161" y="3566531"/>
            <a:ext cx="4665940" cy="3100083"/>
          </a:xfrm>
          <a:prstGeom prst="rect">
            <a:avLst/>
          </a:prstGeom>
        </p:spPr>
      </p:pic>
    </p:spTree>
    <p:extLst>
      <p:ext uri="{BB962C8B-B14F-4D97-AF65-F5344CB8AC3E}">
        <p14:creationId xmlns:p14="http://schemas.microsoft.com/office/powerpoint/2010/main" val="41269328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4</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lvl="0" indent="0">
              <a:buNone/>
            </a:pPr>
            <a:r>
              <a:rPr lang="sl-SI" sz="2600" dirty="0">
                <a:solidFill>
                  <a:prstClr val="black"/>
                </a:solidFill>
              </a:rPr>
              <a:t>Kaj torej dejansko merimo, kaj vse vplivana meritev, kaj moramo o meritvi vedeti?</a:t>
            </a:r>
          </a:p>
          <a:p>
            <a:r>
              <a:rPr lang="sl-SI" dirty="0">
                <a:solidFill>
                  <a:prstClr val="black"/>
                </a:solidFill>
              </a:rPr>
              <a:t>Merimo položaj inštrumenta v prostoru </a:t>
            </a:r>
            <a:r>
              <a:rPr lang="sl-SI" sz="2000" dirty="0">
                <a:solidFill>
                  <a:prstClr val="black"/>
                </a:solidFill>
              </a:rPr>
              <a:t>(dejansko merimo čas, ki ga radijski signal potrebuje od GPS satelitov do GPS sprejemnika)</a:t>
            </a:r>
            <a:r>
              <a:rPr lang="sl-SI" sz="2600" dirty="0">
                <a:solidFill>
                  <a:prstClr val="black"/>
                </a:solidFill>
              </a:rPr>
              <a:t> </a:t>
            </a:r>
            <a:r>
              <a:rPr lang="sl-SI" sz="2400" dirty="0">
                <a:solidFill>
                  <a:prstClr val="black"/>
                </a:solidFill>
              </a:rPr>
              <a:t>– vplivi: temperatura in tlak ozračja, položaj satelitov, položaj referenčnega GPS... </a:t>
            </a:r>
          </a:p>
          <a:p>
            <a:r>
              <a:rPr lang="sl-SI" dirty="0">
                <a:solidFill>
                  <a:prstClr val="black"/>
                </a:solidFill>
              </a:rPr>
              <a:t>Merimo orientacijo inštrumenta v prostoru </a:t>
            </a:r>
            <a:r>
              <a:rPr lang="sl-SI" sz="2000" dirty="0">
                <a:solidFill>
                  <a:prstClr val="black"/>
                </a:solidFill>
              </a:rPr>
              <a:t>(dejansko merimo majne spremembe v silah na žiroskopsko vezje iz katerih izračunamo kotne premike)</a:t>
            </a:r>
            <a:r>
              <a:rPr lang="sl-SI" sz="2600" dirty="0">
                <a:solidFill>
                  <a:prstClr val="black"/>
                </a:solidFill>
              </a:rPr>
              <a:t> </a:t>
            </a:r>
            <a:r>
              <a:rPr lang="sl-SI" sz="2400" dirty="0">
                <a:solidFill>
                  <a:prstClr val="black"/>
                </a:solidFill>
              </a:rPr>
              <a:t>– vplivi: gravitacija (višina), temperatura, začetni položaj… - kalibrirati je treba vsaj začetno orientacijo</a:t>
            </a:r>
          </a:p>
          <a:p>
            <a:r>
              <a:rPr lang="sl-SI" dirty="0">
                <a:solidFill>
                  <a:prstClr val="black"/>
                </a:solidFill>
              </a:rPr>
              <a:t>Merimo kot laserskega žarka </a:t>
            </a:r>
            <a:r>
              <a:rPr lang="sl-SI" sz="2000" dirty="0">
                <a:solidFill>
                  <a:prstClr val="black"/>
                </a:solidFill>
              </a:rPr>
              <a:t>(to je </a:t>
            </a:r>
            <a:r>
              <a:rPr lang="sl-SI" sz="2000" dirty="0" err="1">
                <a:solidFill>
                  <a:prstClr val="black"/>
                </a:solidFill>
              </a:rPr>
              <a:t>opto</a:t>
            </a:r>
            <a:r>
              <a:rPr lang="sl-SI" sz="2000" dirty="0">
                <a:solidFill>
                  <a:prstClr val="black"/>
                </a:solidFill>
              </a:rPr>
              <a:t>-mehanska meritev položaja laserja v napravi)</a:t>
            </a:r>
            <a:r>
              <a:rPr lang="sl-SI" sz="2600" dirty="0">
                <a:solidFill>
                  <a:prstClr val="black"/>
                </a:solidFill>
              </a:rPr>
              <a:t> </a:t>
            </a:r>
            <a:r>
              <a:rPr lang="sl-SI" sz="2400" dirty="0">
                <a:solidFill>
                  <a:prstClr val="black"/>
                </a:solidFill>
              </a:rPr>
              <a:t>– vplivi: mehanski, temperatura merilne naprave…</a:t>
            </a:r>
          </a:p>
          <a:p>
            <a:r>
              <a:rPr lang="sl-SI" dirty="0">
                <a:solidFill>
                  <a:prstClr val="black"/>
                </a:solidFill>
              </a:rPr>
              <a:t>Merimo oddaljenost objekta </a:t>
            </a:r>
            <a:r>
              <a:rPr lang="sl-SI" sz="2000" dirty="0">
                <a:solidFill>
                  <a:prstClr val="black"/>
                </a:solidFill>
              </a:rPr>
              <a:t>(dejansko merimo čas, potreben za prelet laserskega žarko do objekta in nazaj) </a:t>
            </a:r>
            <a:r>
              <a:rPr lang="sl-SI" sz="2400" dirty="0">
                <a:solidFill>
                  <a:prstClr val="black"/>
                </a:solidFill>
              </a:rPr>
              <a:t>– vplivi: temperatura in tlak ozračja, lažni odboji…</a:t>
            </a:r>
          </a:p>
          <a:p>
            <a:endParaRPr lang="sl-SI" sz="2600" dirty="0"/>
          </a:p>
        </p:txBody>
      </p:sp>
    </p:spTree>
    <p:extLst>
      <p:ext uri="{BB962C8B-B14F-4D97-AF65-F5344CB8AC3E}">
        <p14:creationId xmlns:p14="http://schemas.microsoft.com/office/powerpoint/2010/main" val="2056391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5</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Autofit/>
          </a:bodyPr>
          <a:lstStyle/>
          <a:p>
            <a:pPr marL="0" lvl="0" indent="0">
              <a:buNone/>
            </a:pPr>
            <a:r>
              <a:rPr lang="sl-SI" sz="2600" dirty="0">
                <a:solidFill>
                  <a:prstClr val="black"/>
                </a:solidFill>
              </a:rPr>
              <a:t>Kaj dobimo kot surove podatke (</a:t>
            </a:r>
            <a:r>
              <a:rPr lang="sl-SI" sz="2600" b="1" dirty="0">
                <a:solidFill>
                  <a:prstClr val="black"/>
                </a:solidFill>
              </a:rPr>
              <a:t>nivo 1</a:t>
            </a:r>
            <a:r>
              <a:rPr lang="sl-SI" sz="2600" dirty="0">
                <a:solidFill>
                  <a:prstClr val="black"/>
                </a:solidFill>
              </a:rPr>
              <a:t>)?</a:t>
            </a:r>
          </a:p>
          <a:p>
            <a:r>
              <a:rPr lang="sl-SI" sz="2400" dirty="0">
                <a:solidFill>
                  <a:prstClr val="black"/>
                </a:solidFill>
              </a:rPr>
              <a:t>Položaj in orientacijo inštrumenta v času vsake meritve, kot laserja in oddaljenost do površja.</a:t>
            </a:r>
          </a:p>
          <a:p>
            <a:r>
              <a:rPr lang="sl-SI" sz="2400" dirty="0">
                <a:solidFill>
                  <a:prstClr val="black"/>
                </a:solidFill>
              </a:rPr>
              <a:t>Vsi ti podatki so posneti z določeno stopnjo točnosti in natančnosti, ki vpliva na končni rezultat. Brez obdelave so ti podatki neuporabni. </a:t>
            </a:r>
          </a:p>
          <a:p>
            <a:pPr marL="0" lvl="0" indent="0">
              <a:buNone/>
            </a:pPr>
            <a:r>
              <a:rPr lang="sl-SI" sz="2600" dirty="0">
                <a:solidFill>
                  <a:prstClr val="black"/>
                </a:solidFill>
              </a:rPr>
              <a:t>V prvi fazi obdelave iz položaja, kotov in oddaljenosti izračunamo položaj objekta </a:t>
            </a:r>
            <a:r>
              <a:rPr lang="sl-SI" sz="2400" dirty="0">
                <a:solidFill>
                  <a:prstClr val="black"/>
                </a:solidFill>
              </a:rPr>
              <a:t>(v bistvu položaj odboja) </a:t>
            </a:r>
            <a:r>
              <a:rPr lang="sl-SI" sz="2600" dirty="0">
                <a:solidFill>
                  <a:prstClr val="black"/>
                </a:solidFill>
              </a:rPr>
              <a:t>v 3-D prostoru. Nato te koordinate še pretvorimo v geografske koordinate </a:t>
            </a:r>
            <a:r>
              <a:rPr lang="sl-SI" sz="2400" dirty="0">
                <a:solidFill>
                  <a:prstClr val="black"/>
                </a:solidFill>
              </a:rPr>
              <a:t>(upoštevamo, da je model zemlje v obliki elipsoida)</a:t>
            </a:r>
            <a:r>
              <a:rPr lang="sl-SI" dirty="0">
                <a:solidFill>
                  <a:prstClr val="black"/>
                </a:solidFill>
              </a:rPr>
              <a:t> </a:t>
            </a:r>
            <a:r>
              <a:rPr lang="sl-SI" sz="2600" dirty="0">
                <a:solidFill>
                  <a:prstClr val="black"/>
                </a:solidFill>
              </a:rPr>
              <a:t>in po potrebi v pravokotne koordinate v skladu z izbrano projekcijo. </a:t>
            </a:r>
          </a:p>
          <a:p>
            <a:pPr marL="0" lvl="0" indent="0">
              <a:buNone/>
            </a:pPr>
            <a:r>
              <a:rPr lang="sl-SI" sz="2600" dirty="0">
                <a:solidFill>
                  <a:prstClr val="black"/>
                </a:solidFill>
              </a:rPr>
              <a:t>Dobimo </a:t>
            </a:r>
            <a:r>
              <a:rPr lang="sl-SI" sz="2600" dirty="0" err="1">
                <a:solidFill>
                  <a:prstClr val="black"/>
                </a:solidFill>
              </a:rPr>
              <a:t>georeferenciran</a:t>
            </a:r>
            <a:r>
              <a:rPr lang="sl-SI" sz="2600" dirty="0">
                <a:solidFill>
                  <a:prstClr val="black"/>
                </a:solidFill>
              </a:rPr>
              <a:t> oblak točk s koordinatami, ki so že uporabne za nadaljnje izračune (</a:t>
            </a:r>
            <a:r>
              <a:rPr lang="sl-SI" sz="2600" b="1" dirty="0">
                <a:solidFill>
                  <a:prstClr val="black"/>
                </a:solidFill>
              </a:rPr>
              <a:t>nivo 2</a:t>
            </a:r>
            <a:r>
              <a:rPr lang="sl-SI" sz="2600" dirty="0">
                <a:solidFill>
                  <a:prstClr val="black"/>
                </a:solidFill>
              </a:rPr>
              <a:t>), pri čemer moramo vedeti, na kakšen način </a:t>
            </a:r>
            <a:r>
              <a:rPr lang="sl-SI" sz="2400" dirty="0">
                <a:solidFill>
                  <a:prstClr val="black"/>
                </a:solidFill>
              </a:rPr>
              <a:t>(npr. izbrani elipsoid, projekcija) </a:t>
            </a:r>
            <a:r>
              <a:rPr lang="sl-SI" sz="2600" dirty="0">
                <a:solidFill>
                  <a:prstClr val="black"/>
                </a:solidFill>
              </a:rPr>
              <a:t>so bili obdelani.</a:t>
            </a:r>
            <a:endParaRPr lang="sl-SI" sz="2600" dirty="0"/>
          </a:p>
        </p:txBody>
      </p:sp>
    </p:spTree>
    <p:extLst>
      <p:ext uri="{BB962C8B-B14F-4D97-AF65-F5344CB8AC3E}">
        <p14:creationId xmlns:p14="http://schemas.microsoft.com/office/powerpoint/2010/main" val="28701603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6</a:t>
            </a:r>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fontScale="92500"/>
          </a:bodyPr>
          <a:lstStyle/>
          <a:p>
            <a:pPr marL="0" lvl="0" indent="0">
              <a:lnSpc>
                <a:spcPct val="100000"/>
              </a:lnSpc>
              <a:buNone/>
            </a:pPr>
            <a:r>
              <a:rPr lang="sl-SI" dirty="0">
                <a:solidFill>
                  <a:prstClr val="black"/>
                </a:solidFill>
              </a:rPr>
              <a:t>Naslednja faza v obdelavi podatkov je klasifikacija. Po posebnem postopku (ki bi moral biti prav tako opisan) se za vsako točko določi ali gre za tla, vegetacijo, stavbe ali kaj drugega. Tako dobimo klasificirane podatke (</a:t>
            </a:r>
            <a:r>
              <a:rPr lang="sl-SI" b="1" dirty="0">
                <a:solidFill>
                  <a:prstClr val="black"/>
                </a:solidFill>
              </a:rPr>
              <a:t>nivo 3</a:t>
            </a:r>
            <a:r>
              <a:rPr lang="sl-SI" dirty="0">
                <a:solidFill>
                  <a:prstClr val="black"/>
                </a:solidFill>
              </a:rPr>
              <a:t>).</a:t>
            </a:r>
          </a:p>
          <a:p>
            <a:pPr marL="0" lvl="0" indent="0">
              <a:lnSpc>
                <a:spcPct val="100000"/>
              </a:lnSpc>
              <a:buNone/>
            </a:pPr>
            <a:r>
              <a:rPr lang="sl-SI" dirty="0">
                <a:solidFill>
                  <a:prstClr val="black"/>
                </a:solidFill>
              </a:rPr>
              <a:t>Iz klasificiranjih podatkov pa lahko izračunamo marsikaj – npr. digitalni model reliefa, sliko senčenja terena, območja poplav, identifikacija arheoloških najdišč… (</a:t>
            </a:r>
            <a:r>
              <a:rPr lang="sl-SI" b="1" dirty="0">
                <a:solidFill>
                  <a:prstClr val="black"/>
                </a:solidFill>
              </a:rPr>
              <a:t>nivo 4</a:t>
            </a:r>
            <a:r>
              <a:rPr lang="sl-SI" dirty="0">
                <a:solidFill>
                  <a:prstClr val="black"/>
                </a:solidFill>
              </a:rPr>
              <a:t>). Seveda spet potrebujemo dokumentacijo o algoritmih in programski opremi, ki so bili uporabljeni za izdelavo končnega produkta.</a:t>
            </a:r>
          </a:p>
          <a:p>
            <a:pPr marL="0" lvl="0" indent="0">
              <a:lnSpc>
                <a:spcPct val="100000"/>
              </a:lnSpc>
              <a:buNone/>
            </a:pPr>
            <a:r>
              <a:rPr lang="sl-SI" dirty="0">
                <a:solidFill>
                  <a:prstClr val="black"/>
                </a:solidFill>
              </a:rPr>
              <a:t>Če na primer pri kateri koli od opisanih faz uporabimo drugačno metodo (npr. drugačno projekcijo) lahko dobimo tako drugačne končne podatke, da jih brez poznavanja postopkov obdelave podatkov ni mogoče primerjati med seboj. </a:t>
            </a:r>
          </a:p>
          <a:p>
            <a:endParaRPr lang="sl-SI" dirty="0"/>
          </a:p>
        </p:txBody>
      </p:sp>
    </p:spTree>
    <p:extLst>
      <p:ext uri="{BB962C8B-B14F-4D97-AF65-F5344CB8AC3E}">
        <p14:creationId xmlns:p14="http://schemas.microsoft.com/office/powerpoint/2010/main" val="3562346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sl-SI" dirty="0"/>
              <a:t>Praktičen primer – LIDAR 7</a:t>
            </a:r>
          </a:p>
        </p:txBody>
      </p:sp>
      <p:sp>
        <p:nvSpPr>
          <p:cNvPr id="4" name="Označba mesta vsebine 2">
            <a:extLst>
              <a:ext uri="{FF2B5EF4-FFF2-40B4-BE49-F238E27FC236}">
                <a16:creationId xmlns:a16="http://schemas.microsoft.com/office/drawing/2014/main" id="{249089A5-8AB2-468A-A7F6-660452052287}"/>
              </a:ext>
            </a:extLst>
          </p:cNvPr>
          <p:cNvSpPr>
            <a:spLocks noGrp="1"/>
          </p:cNvSpPr>
          <p:nvPr>
            <p:ph idx="1"/>
          </p:nvPr>
        </p:nvSpPr>
        <p:spPr/>
        <p:txBody>
          <a:bodyPr>
            <a:noAutofit/>
          </a:bodyPr>
          <a:lstStyle/>
          <a:p>
            <a:pPr marL="0" lvl="0" indent="0">
              <a:buNone/>
            </a:pPr>
            <a:r>
              <a:rPr lang="sl-SI" dirty="0" err="1">
                <a:solidFill>
                  <a:prstClr val="black"/>
                </a:solidFill>
              </a:rPr>
              <a:t>LIDARski</a:t>
            </a:r>
            <a:r>
              <a:rPr lang="sl-SI" dirty="0">
                <a:solidFill>
                  <a:prstClr val="black"/>
                </a:solidFill>
              </a:rPr>
              <a:t> podatki snemanja površja Slovenije ne spadajo med raziskovalne podatke, so pa javno dostopni. Na njihovi osnovi lahko izvajamo različne izračune in raziskave, kjer potrebujemo podatke o njihovi provenienci.</a:t>
            </a:r>
          </a:p>
          <a:p>
            <a:pPr marL="0" lvl="0" indent="0">
              <a:buNone/>
            </a:pPr>
            <a:r>
              <a:rPr lang="sl-SI" sz="2000" dirty="0">
                <a:solidFill>
                  <a:prstClr val="black"/>
                </a:solidFill>
              </a:rPr>
              <a:t>Podatki so na voljo na naslovu: </a:t>
            </a:r>
            <a:r>
              <a:rPr lang="sl-SI" sz="2000" dirty="0">
                <a:solidFill>
                  <a:prstClr val="black"/>
                </a:solidFill>
                <a:hlinkClick r:id="rId2"/>
              </a:rPr>
              <a:t>https://gis.arso.gov.si/evode/profile.aspx?id=atlas_voda_Lidar%40Arso&amp;initialExtent=402591.76%2C39904.09%2C2.64583</a:t>
            </a:r>
            <a:r>
              <a:rPr lang="sl-SI" sz="2000" dirty="0">
                <a:solidFill>
                  <a:prstClr val="black"/>
                </a:solidFill>
              </a:rPr>
              <a:t>  </a:t>
            </a:r>
          </a:p>
        </p:txBody>
      </p:sp>
      <p:pic>
        <p:nvPicPr>
          <p:cNvPr id="5" name="Slika 4"/>
          <p:cNvPicPr>
            <a:picLocks noChangeAspect="1"/>
          </p:cNvPicPr>
          <p:nvPr/>
        </p:nvPicPr>
        <p:blipFill>
          <a:blip r:embed="rId3"/>
          <a:stretch>
            <a:fillRect/>
          </a:stretch>
        </p:blipFill>
        <p:spPr>
          <a:xfrm>
            <a:off x="3241342" y="3912042"/>
            <a:ext cx="5690332" cy="2583510"/>
          </a:xfrm>
          <a:prstGeom prst="rect">
            <a:avLst/>
          </a:prstGeom>
        </p:spPr>
      </p:pic>
    </p:spTree>
    <p:extLst>
      <p:ext uri="{BB962C8B-B14F-4D97-AF65-F5344CB8AC3E}">
        <p14:creationId xmlns:p14="http://schemas.microsoft.com/office/powerpoint/2010/main" val="388166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68B-6D33-02ED-BE60-1067C7870B0E}"/>
              </a:ext>
            </a:extLst>
          </p:cNvPr>
          <p:cNvSpPr>
            <a:spLocks noGrp="1"/>
          </p:cNvSpPr>
          <p:nvPr>
            <p:ph type="title"/>
          </p:nvPr>
        </p:nvSpPr>
        <p:spPr/>
        <p:txBody>
          <a:bodyPr>
            <a:normAutofit fontScale="90000"/>
          </a:bodyPr>
          <a:lstStyle/>
          <a:p>
            <a:r>
              <a:rPr lang="en-US" dirty="0" err="1"/>
              <a:t>Razlike</a:t>
            </a:r>
            <a:r>
              <a:rPr lang="en-US" dirty="0"/>
              <a:t> v </a:t>
            </a:r>
            <a:r>
              <a:rPr lang="en-US" dirty="0" err="1"/>
              <a:t>primerjavi</a:t>
            </a:r>
            <a:r>
              <a:rPr lang="en-US" dirty="0"/>
              <a:t> z </a:t>
            </a:r>
            <a:r>
              <a:rPr lang="en-US" dirty="0" err="1"/>
              <a:t>drugimi</a:t>
            </a:r>
            <a:r>
              <a:rPr lang="en-US" dirty="0"/>
              <a:t> </a:t>
            </a:r>
            <a:r>
              <a:rPr lang="en-US" dirty="0" err="1"/>
              <a:t>področij</a:t>
            </a:r>
            <a:r>
              <a:rPr lang="en-US" dirty="0"/>
              <a:t> 3</a:t>
            </a:r>
            <a:endParaRPr lang="sl-SI" dirty="0"/>
          </a:p>
        </p:txBody>
      </p:sp>
      <p:sp>
        <p:nvSpPr>
          <p:cNvPr id="3" name="Content Placeholder 2">
            <a:extLst>
              <a:ext uri="{FF2B5EF4-FFF2-40B4-BE49-F238E27FC236}">
                <a16:creationId xmlns:a16="http://schemas.microsoft.com/office/drawing/2014/main" id="{FCF249E0-C552-50C8-C7D8-1DB1BE6FBAF6}"/>
              </a:ext>
            </a:extLst>
          </p:cNvPr>
          <p:cNvSpPr>
            <a:spLocks noGrp="1"/>
          </p:cNvSpPr>
          <p:nvPr>
            <p:ph idx="1"/>
          </p:nvPr>
        </p:nvSpPr>
        <p:spPr/>
        <p:txBody>
          <a:bodyPr>
            <a:normAutofit/>
          </a:bodyPr>
          <a:lstStyle/>
          <a:p>
            <a:r>
              <a:rPr lang="sl-SI" dirty="0"/>
              <a:t>Medicina</a:t>
            </a:r>
          </a:p>
          <a:p>
            <a:pPr lvl="1">
              <a:buFont typeface="Wingdings" panose="05000000000000000000" pitchFamily="2" charset="2"/>
              <a:buChar char="§"/>
            </a:pPr>
            <a:r>
              <a:rPr lang="sl-SI" dirty="0"/>
              <a:t>Velik del raziskovalnih podatkov na področju medicine prihaja iz inštrumentov in zanje veljajo podobne značilnosti kot za ostala področja naravoslovja (količina podatkov pri npr. MR), specifika medicine pa je, da so velik del podatkov izvira od ljudi, zato je poseben poudarek na etiki in ravnanju z osebnimi podatki.</a:t>
            </a:r>
          </a:p>
          <a:p>
            <a:pPr lvl="1">
              <a:buFont typeface="Wingdings" panose="05000000000000000000" pitchFamily="2" charset="2"/>
              <a:buChar char="§"/>
            </a:pPr>
            <a:r>
              <a:rPr lang="sl-SI" dirty="0"/>
              <a:t>Prav tako je mnogo bolj kot pri ostalih panogah naravoslovja in tehnike pomembno dobro obvladovanje procesov in upoštevanje postopkovnih pravil.</a:t>
            </a:r>
          </a:p>
          <a:p>
            <a:pPr lvl="1">
              <a:buFont typeface="Wingdings" panose="05000000000000000000" pitchFamily="2" charset="2"/>
              <a:buChar char="§"/>
            </a:pPr>
            <a:r>
              <a:rPr lang="sl-SI" dirty="0"/>
              <a:t>Navedeno pa velja tudi za interdisciplinarne raziskave na področju naravoslovja in tehnike, ki se navezujejo na medicin</a:t>
            </a:r>
            <a:r>
              <a:rPr lang="en-US" dirty="0"/>
              <a:t>o</a:t>
            </a:r>
            <a:r>
              <a:rPr lang="sl-SI" dirty="0"/>
              <a:t> in operirajo s podatki o ljudeh. To še posebej velja za farmacijo.</a:t>
            </a:r>
          </a:p>
          <a:p>
            <a:endParaRPr lang="sl-SI" dirty="0"/>
          </a:p>
        </p:txBody>
      </p:sp>
    </p:spTree>
    <p:extLst>
      <p:ext uri="{BB962C8B-B14F-4D97-AF65-F5344CB8AC3E}">
        <p14:creationId xmlns:p14="http://schemas.microsoft.com/office/powerpoint/2010/main" val="1526542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74BEE-B816-F4B3-5511-F8CB48D02324}"/>
              </a:ext>
            </a:extLst>
          </p:cNvPr>
          <p:cNvSpPr>
            <a:spLocks noGrp="1"/>
          </p:cNvSpPr>
          <p:nvPr>
            <p:ph type="body" sz="quarter" idx="10"/>
          </p:nvPr>
        </p:nvSpPr>
        <p:spPr>
          <a:xfrm>
            <a:off x="517524" y="3733799"/>
            <a:ext cx="5483225" cy="1504569"/>
          </a:xfrm>
        </p:spPr>
        <p:txBody>
          <a:bodyPr/>
          <a:lstStyle/>
          <a:p>
            <a:r>
              <a:rPr lang="sl-SI" dirty="0"/>
              <a:t>Zahvala:</a:t>
            </a:r>
          </a:p>
          <a:p>
            <a:r>
              <a:rPr lang="sl-SI" dirty="0"/>
              <a:t>Goran Dražić in podatkovni skrbniki KI,</a:t>
            </a:r>
          </a:p>
          <a:p>
            <a:r>
              <a:rPr lang="sl-SI" dirty="0"/>
              <a:t>Urša Krašovec Opara, Mojca Kotar, UL,</a:t>
            </a:r>
          </a:p>
          <a:p>
            <a:r>
              <a:rPr lang="sl-SI" dirty="0"/>
              <a:t>Brane Leskošek, Marko </a:t>
            </a:r>
            <a:r>
              <a:rPr lang="sl-SI" dirty="0" err="1"/>
              <a:t>Vidak</a:t>
            </a:r>
            <a:r>
              <a:rPr lang="sl-SI" dirty="0"/>
              <a:t>, Bojan </a:t>
            </a:r>
            <a:r>
              <a:rPr lang="sl-SI" dirty="0" err="1"/>
              <a:t>Kverh</a:t>
            </a:r>
            <a:r>
              <a:rPr lang="sl-SI" dirty="0"/>
              <a:t> in Polonca Ferk, IBMI, ELIXIR-SI, MF, UL,</a:t>
            </a:r>
          </a:p>
          <a:p>
            <a:r>
              <a:rPr lang="sl-SI" dirty="0"/>
              <a:t>Barbara Malič, Jan Jona Javoršek, Andrej Filipčič in Boštjan Kokot, IJS,</a:t>
            </a:r>
          </a:p>
          <a:p>
            <a:r>
              <a:rPr lang="sl-SI" dirty="0"/>
              <a:t>Maja Zagorščak in </a:t>
            </a:r>
            <a:r>
              <a:rPr lang="sl-SI" dirty="0" err="1"/>
              <a:t>Carissa</a:t>
            </a:r>
            <a:r>
              <a:rPr lang="sl-SI" dirty="0"/>
              <a:t> </a:t>
            </a:r>
            <a:r>
              <a:rPr lang="sl-SI" dirty="0" err="1"/>
              <a:t>Bleker</a:t>
            </a:r>
            <a:r>
              <a:rPr lang="sl-SI" dirty="0"/>
              <a:t>, NIB,</a:t>
            </a:r>
          </a:p>
          <a:p>
            <a:r>
              <a:rPr lang="sl-SI" dirty="0"/>
              <a:t>Zavod za gradbeništvo.</a:t>
            </a:r>
          </a:p>
          <a:p>
            <a:endParaRPr lang="sl-SI" dirty="0"/>
          </a:p>
        </p:txBody>
      </p:sp>
    </p:spTree>
    <p:extLst>
      <p:ext uri="{BB962C8B-B14F-4D97-AF65-F5344CB8AC3E}">
        <p14:creationId xmlns:p14="http://schemas.microsoft.com/office/powerpoint/2010/main" val="220676710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3767</TotalTime>
  <Words>9976</Words>
  <Application>Microsoft Office PowerPoint</Application>
  <PresentationFormat>Širokozaslonsko</PresentationFormat>
  <Paragraphs>768</Paragraphs>
  <Slides>90</Slides>
  <Notes>1</Notes>
  <HiddenSlides>0</HiddenSlides>
  <MMClips>0</MMClips>
  <ScaleCrop>false</ScaleCrop>
  <HeadingPairs>
    <vt:vector size="8" baseType="variant">
      <vt:variant>
        <vt:lpstr>Uporabljene pisave</vt:lpstr>
      </vt:variant>
      <vt:variant>
        <vt:i4>5</vt:i4>
      </vt:variant>
      <vt:variant>
        <vt:lpstr>Tema</vt:lpstr>
      </vt:variant>
      <vt:variant>
        <vt:i4>1</vt:i4>
      </vt:variant>
      <vt:variant>
        <vt:lpstr>Vdelani OLE strežniki</vt:lpstr>
      </vt:variant>
      <vt:variant>
        <vt:i4>1</vt:i4>
      </vt:variant>
      <vt:variant>
        <vt:lpstr>Naslovi diapozitivov</vt:lpstr>
      </vt:variant>
      <vt:variant>
        <vt:i4>90</vt:i4>
      </vt:variant>
    </vt:vector>
  </HeadingPairs>
  <TitlesOfParts>
    <vt:vector size="97" baseType="lpstr">
      <vt:lpstr>Aptos Narrow</vt:lpstr>
      <vt:lpstr>Arial</vt:lpstr>
      <vt:lpstr>Calibri</vt:lpstr>
      <vt:lpstr>Symbol</vt:lpstr>
      <vt:lpstr>Wingdings</vt:lpstr>
      <vt:lpstr>Officeova tema</vt:lpstr>
      <vt:lpstr>Delovni list</vt:lpstr>
      <vt:lpstr>Pridobivanje in obdelava inštrumentalnih raziskovalnih podatkov v luči načel FAIR</vt:lpstr>
      <vt:lpstr>Vsebina predavanja</vt:lpstr>
      <vt:lpstr>Značilnosti pridobivanja (in obdelave) raziskovalnih podatkov iz inštrumentov (in simulacij)</vt:lpstr>
      <vt:lpstr>Značilnosti pridobivanja podatkov… 2</vt:lpstr>
      <vt:lpstr>Značilnosti pridobivanja podatkov… 3</vt:lpstr>
      <vt:lpstr>Značilnosti pridobivanja podatkov… 4</vt:lpstr>
      <vt:lpstr>Razlike v primerjavi z drugimi področji</vt:lpstr>
      <vt:lpstr>Razlike v primerjavi z drugimi področji 2</vt:lpstr>
      <vt:lpstr>Razlike v primerjavi z drugimi področij 3</vt:lpstr>
      <vt:lpstr>Formati podatkov</vt:lpstr>
      <vt:lpstr>Značilnosti različnih formatov</vt:lpstr>
      <vt:lpstr>Končnice oziroma ekstenzije datotek</vt:lpstr>
      <vt:lpstr>Končnice oziroma ekstenzije datotek 2</vt:lpstr>
      <vt:lpstr>Značilnosti, pomembne za načela FAIR</vt:lpstr>
      <vt:lpstr>Lastništvo, licence in odprtost</vt:lpstr>
      <vt:lpstr>Lastniški formati</vt:lpstr>
      <vt:lpstr>Lastniški formati 2</vt:lpstr>
      <vt:lpstr>Lastniški formati 3</vt:lpstr>
      <vt:lpstr>Odprti formati</vt:lpstr>
      <vt:lpstr>Standardi na področju formatov</vt:lpstr>
      <vt:lpstr>Standardi na področju formatov 2</vt:lpstr>
      <vt:lpstr>Kako izbrati format</vt:lpstr>
      <vt:lpstr>Kako izbrati format 2</vt:lpstr>
      <vt:lpstr>Kako izbrati format 3</vt:lpstr>
      <vt:lpstr>UK Data Service Recommended formats</vt:lpstr>
      <vt:lpstr>Drugi (specifični) formati</vt:lpstr>
      <vt:lpstr>Nekaj primerov formatov: TXT</vt:lpstr>
      <vt:lpstr>Razširitve ASCII nabora znakov</vt:lpstr>
      <vt:lpstr>Unicode</vt:lpstr>
      <vt:lpstr>Pretvarjanje med različnimi načini kodiranja</vt:lpstr>
      <vt:lpstr>XML format</vt:lpstr>
      <vt:lpstr>Izpeljani formati (npr. GPX, KML…)</vt:lpstr>
      <vt:lpstr>Razširitve sheme</vt:lpstr>
      <vt:lpstr>FASTA in FASTQ</vt:lpstr>
      <vt:lpstr>Metapodatkovni standardi in sheme</vt:lpstr>
      <vt:lpstr>Metapodatkovni standardi in povezane sheme</vt:lpstr>
      <vt:lpstr>Objava metapodatkovnega standarda v reviji</vt:lpstr>
      <vt:lpstr>Vrste metapodatkov 1</vt:lpstr>
      <vt:lpstr>Vrste metapodatkov 2</vt:lpstr>
      <vt:lpstr>Kako izbrati metapodatkovni standard</vt:lpstr>
      <vt:lpstr>Kje najdemo podatke o metapodatkovnih shemah</vt:lpstr>
      <vt:lpstr>Katalogi metapodatkovnih standardov</vt:lpstr>
      <vt:lpstr>Metadata Standards Catalog</vt:lpstr>
      <vt:lpstr>Digital Curation Centre (DCC)</vt:lpstr>
      <vt:lpstr>FAIRsharing.org</vt:lpstr>
      <vt:lpstr>re3data.org</vt:lpstr>
      <vt:lpstr>Primeri: MARC</vt:lpstr>
      <vt:lpstr>Dublin Core</vt:lpstr>
      <vt:lpstr>DataCite</vt:lpstr>
      <vt:lpstr>DDI (Data Documentation Initiative)</vt:lpstr>
      <vt:lpstr>Drugi metapodatkovni standardi</vt:lpstr>
      <vt:lpstr>Združljivost z OpenAIRE</vt:lpstr>
      <vt:lpstr>Metapodatki v podatkovnih datotekah</vt:lpstr>
      <vt:lpstr>Geslovniki, šifranti, taksonomije, ontologije…</vt:lpstr>
      <vt:lpstr>Geslovniki, terminološki slovarji, leksikoni</vt:lpstr>
      <vt:lpstr>Šifranti in registri</vt:lpstr>
      <vt:lpstr>Primer: CAS Registry Number </vt:lpstr>
      <vt:lpstr>Tezavri</vt:lpstr>
      <vt:lpstr>Nomenklature</vt:lpstr>
      <vt:lpstr>Primer: IUPAC nomenklatura kemijskih imen </vt:lpstr>
      <vt:lpstr>Taksonomije</vt:lpstr>
      <vt:lpstr>Ontologije</vt:lpstr>
      <vt:lpstr>Ontologije in semantične mreže</vt:lpstr>
      <vt:lpstr>FAIRsharing.org</vt:lpstr>
      <vt:lpstr>Ontology Lookup Service (OLS)</vt:lpstr>
      <vt:lpstr>Primer ontologije: Gene Ontology</vt:lpstr>
      <vt:lpstr>Drugi primeri ontologij</vt:lpstr>
      <vt:lpstr>Druge ontologije</vt:lpstr>
      <vt:lpstr>Izvor podatkov ali provenienca</vt:lpstr>
      <vt:lpstr>Zakaj je provenienca tako zelo pomembna</vt:lpstr>
      <vt:lpstr>Zakaj je provenienca tako zelo pomembna</vt:lpstr>
      <vt:lpstr>Provenienca in odprto objavljanje</vt:lpstr>
      <vt:lpstr>Kaj vse spada pod provenienco?</vt:lpstr>
      <vt:lpstr>Kaj vse spada pod provenienco? 2</vt:lpstr>
      <vt:lpstr>Standardi za provenienco</vt:lpstr>
      <vt:lpstr>W3C Provenance Data Model</vt:lpstr>
      <vt:lpstr>WGDC (Working Group on Data Citation)</vt:lpstr>
      <vt:lpstr>Drugi standardi za provenienco</vt:lpstr>
      <vt:lpstr>Standardi za provenienco</vt:lpstr>
      <vt:lpstr>Provenienca po standardu PCCS</vt:lpstr>
      <vt:lpstr>PCCS – pregled kategorij podatkov</vt:lpstr>
      <vt:lpstr>PCCS – podroben pregled standarda</vt:lpstr>
      <vt:lpstr>Praktičen primer - LIDAR</vt:lpstr>
      <vt:lpstr>Praktičen primer – LIDAR 2</vt:lpstr>
      <vt:lpstr>Praktičen primer – LIDAR 3</vt:lpstr>
      <vt:lpstr>Praktičen primer – LIDAR 4</vt:lpstr>
      <vt:lpstr>Praktičen primer – LIDAR 5</vt:lpstr>
      <vt:lpstr>Praktičen primer – LIDAR 6</vt:lpstr>
      <vt:lpstr>Praktičen primer – LIDAR 7</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142</cp:revision>
  <dcterms:created xsi:type="dcterms:W3CDTF">2023-09-11T08:00:44Z</dcterms:created>
  <dcterms:modified xsi:type="dcterms:W3CDTF">2025-01-21T10:12:04Z</dcterms:modified>
</cp:coreProperties>
</file>