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23" r:id="rId3"/>
    <p:sldId id="347" r:id="rId4"/>
    <p:sldId id="342" r:id="rId5"/>
    <p:sldId id="343" r:id="rId6"/>
    <p:sldId id="350" r:id="rId7"/>
    <p:sldId id="346" r:id="rId8"/>
    <p:sldId id="333" r:id="rId9"/>
    <p:sldId id="335" r:id="rId10"/>
    <p:sldId id="338" r:id="rId11"/>
    <p:sldId id="336" r:id="rId12"/>
    <p:sldId id="352" r:id="rId13"/>
    <p:sldId id="366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3" r:id="rId26"/>
    <p:sldId id="384" r:id="rId27"/>
    <p:sldId id="349" r:id="rId28"/>
    <p:sldId id="356" r:id="rId29"/>
    <p:sldId id="358" r:id="rId30"/>
    <p:sldId id="329" r:id="rId31"/>
    <p:sldId id="354" r:id="rId32"/>
    <p:sldId id="359" r:id="rId33"/>
    <p:sldId id="357" r:id="rId34"/>
    <p:sldId id="367" r:id="rId35"/>
    <p:sldId id="386" r:id="rId36"/>
    <p:sldId id="355" r:id="rId37"/>
    <p:sldId id="387" r:id="rId38"/>
    <p:sldId id="258" r:id="rId3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A996C-2901-4A7A-A971-1CD4EA1AE121}" type="datetimeFigureOut">
              <a:rPr lang="sl-SI" smtClean="0"/>
              <a:t>20. 01. 2025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3F02D-E2B0-4E4E-A95A-B4CDD165AB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21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3285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1755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35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7493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36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9786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37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66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543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err="1"/>
              <a:t>Elsevier</a:t>
            </a:r>
            <a:r>
              <a:rPr lang="sl-SI"/>
              <a:t>,</a:t>
            </a:r>
            <a:r>
              <a:rPr lang="sl-SI" baseline="0"/>
              <a:t> vavčerji za: </a:t>
            </a:r>
            <a:r>
              <a:rPr lang="sl-SI" baseline="0" err="1"/>
              <a:t>Case</a:t>
            </a:r>
            <a:r>
              <a:rPr lang="sl-SI" baseline="0"/>
              <a:t> </a:t>
            </a:r>
            <a:r>
              <a:rPr lang="sl-SI" baseline="0" err="1"/>
              <a:t>reports</a:t>
            </a:r>
            <a:r>
              <a:rPr lang="sl-SI" baseline="0"/>
              <a:t>, Data in </a:t>
            </a:r>
            <a:r>
              <a:rPr lang="sl-SI" baseline="0" err="1"/>
              <a:t>Briefs</a:t>
            </a:r>
            <a:r>
              <a:rPr lang="sl-SI" baseline="0"/>
              <a:t>, </a:t>
            </a:r>
            <a:r>
              <a:rPr lang="sl-SI" baseline="0" err="1"/>
              <a:t>Full-length</a:t>
            </a:r>
            <a:r>
              <a:rPr lang="sl-SI" baseline="0"/>
              <a:t> </a:t>
            </a:r>
            <a:r>
              <a:rPr lang="sl-SI" baseline="0" err="1"/>
              <a:t>articles</a:t>
            </a:r>
            <a:r>
              <a:rPr lang="sl-SI" baseline="0"/>
              <a:t>, </a:t>
            </a:r>
            <a:r>
              <a:rPr lang="sl-SI" baseline="0" err="1"/>
              <a:t>Micro-articles</a:t>
            </a:r>
            <a:r>
              <a:rPr lang="sl-SI" baseline="0"/>
              <a:t>, Original software </a:t>
            </a:r>
            <a:r>
              <a:rPr lang="sl-SI" baseline="0" err="1"/>
              <a:t>publication</a:t>
            </a:r>
            <a:r>
              <a:rPr lang="sl-SI" baseline="0"/>
              <a:t>, </a:t>
            </a:r>
            <a:r>
              <a:rPr lang="sl-SI" baseline="0" err="1"/>
              <a:t>Practice</a:t>
            </a:r>
            <a:r>
              <a:rPr lang="sl-SI" baseline="0"/>
              <a:t> </a:t>
            </a:r>
            <a:r>
              <a:rPr lang="sl-SI" baseline="0" err="1"/>
              <a:t>guidelines</a:t>
            </a:r>
            <a:r>
              <a:rPr lang="sl-SI" baseline="0"/>
              <a:t>, </a:t>
            </a:r>
            <a:r>
              <a:rPr lang="sl-SI" baseline="0" err="1"/>
              <a:t>Protocols</a:t>
            </a:r>
            <a:r>
              <a:rPr lang="sl-SI" baseline="0"/>
              <a:t>, </a:t>
            </a:r>
            <a:r>
              <a:rPr lang="sl-SI" baseline="0" err="1"/>
              <a:t>Review</a:t>
            </a:r>
            <a:r>
              <a:rPr lang="sl-SI" baseline="0"/>
              <a:t> </a:t>
            </a:r>
            <a:r>
              <a:rPr lang="sl-SI" baseline="0" err="1"/>
              <a:t>articles</a:t>
            </a:r>
            <a:r>
              <a:rPr lang="sl-SI" baseline="0"/>
              <a:t>, </a:t>
            </a:r>
            <a:r>
              <a:rPr lang="sl-SI" baseline="0" err="1"/>
              <a:t>Replication</a:t>
            </a:r>
            <a:r>
              <a:rPr lang="sl-SI" baseline="0"/>
              <a:t> </a:t>
            </a:r>
            <a:r>
              <a:rPr lang="sl-SI" baseline="0" err="1"/>
              <a:t>studies</a:t>
            </a:r>
            <a:r>
              <a:rPr lang="sl-SI" baseline="0"/>
              <a:t>, Short </a:t>
            </a:r>
            <a:r>
              <a:rPr lang="sl-SI" baseline="0" err="1"/>
              <a:t>communications</a:t>
            </a:r>
            <a:r>
              <a:rPr lang="sl-SI" baseline="0"/>
              <a:t>, Short </a:t>
            </a:r>
            <a:r>
              <a:rPr lang="sl-SI" baseline="0" err="1"/>
              <a:t>surveys</a:t>
            </a:r>
            <a:r>
              <a:rPr lang="sl-SI" baseline="0"/>
              <a:t>, Video </a:t>
            </a:r>
            <a:r>
              <a:rPr lang="sl-SI" baseline="0" err="1"/>
              <a:t>articles</a:t>
            </a:r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179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err="1"/>
              <a:t>Wiley</a:t>
            </a:r>
            <a:r>
              <a:rPr lang="sl-SI"/>
              <a:t>,</a:t>
            </a:r>
            <a:r>
              <a:rPr lang="sl-SI" baseline="0"/>
              <a:t> vavčerji za:</a:t>
            </a:r>
            <a:r>
              <a:rPr lang="sl-SI"/>
              <a:t> </a:t>
            </a:r>
            <a:r>
              <a:rPr lang="en-US"/>
              <a:t>Case Study, Commentary, Data Article, Education, Lecture, Method and Protocol, Perspective, Practice and Policy, Rapid Publication, Research Article, Review Article, Short Communication, Technical Note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314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9792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Springer</a:t>
            </a:r>
            <a:r>
              <a:rPr lang="sl-SI" baseline="0"/>
              <a:t> Nature, vavčerji za: </a:t>
            </a:r>
            <a:r>
              <a:rPr lang="en-US"/>
              <a:t>Original Paper, Review Paper, Brief Communication, Continuing Education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0775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Springer</a:t>
            </a:r>
            <a:r>
              <a:rPr lang="sl-SI" baseline="0"/>
              <a:t> Nature, vavčerji za: </a:t>
            </a:r>
            <a:r>
              <a:rPr lang="en-US"/>
              <a:t>Original Paper, Review Paper, Brief Communication, Continuing Education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921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IOP Science,</a:t>
            </a:r>
            <a:r>
              <a:rPr lang="sl-SI" baseline="0"/>
              <a:t> vavčerji za: r</a:t>
            </a:r>
            <a:r>
              <a:rPr lang="en-US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esearch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paper, special issue, letter and review article</a:t>
            </a:r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0282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618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CC7255-5AA2-4378-9CF9-ECFE96A6A1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055D-6D05-40EA-9F93-B544AFDE4082}" type="datetime1">
              <a:rPr lang="sl-SI"/>
              <a:pPr lvl="0"/>
              <a:t>20. 01. 2025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CB3195-0FD7-4625-B013-8130A892C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14E7A-079C-40A3-A800-C5A99E376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A02BD-3EF9-49DB-AD0A-68D8D550656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3140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EF94A-C79C-47DC-80C2-3B4C96084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D6EDD-130D-4ABB-BF5B-109C925EC4C7}" type="datetime1">
              <a:rPr lang="sl-SI"/>
              <a:pPr lvl="0"/>
              <a:t>20. 01. 2025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9A3A2-6A88-4E5C-B1EC-914E51EC29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524C7E-4E7A-4108-8731-99D5305A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E3B24-1BB6-40FE-9B30-FD564B795AA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2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980DAA-A8A8-48DC-A67F-4AFFD90D5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F6EE2-C634-4FFE-92C3-B41739EBCD38}" type="datetime1">
              <a:rPr lang="sl-SI"/>
              <a:pPr lvl="0"/>
              <a:t>20. 01. 2025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610F78-5FD8-4ECA-BE77-FBBC17FBD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51D5A-E25A-4951-92D2-D0DD027F21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6E6A3-B88E-447E-A820-282CE1BD24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3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0850A0-FCA2-427A-B5AB-B7506D28C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E3943-9763-4A72-AC18-9601F43E0680}" type="datetime1">
              <a:rPr lang="sl-SI"/>
              <a:pPr lvl="0"/>
              <a:t>20. 01. 2025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9168F2-D441-4A66-A59A-000A363A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45D5C8-6F9D-47CA-AF36-9AF3DA75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EFE42-92AD-42D5-BE90-88AC7DBFDD2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887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37A99F-7EBA-4022-B4A8-AA7B721DE2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EF71D-2B66-4DE4-BE54-BFDB71FD4AB3}" type="datetime1">
              <a:rPr lang="sl-SI"/>
              <a:pPr lvl="0"/>
              <a:t>20. 01. 2025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9F0F64-EBEF-4D8B-9E18-A7E9D8887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2EB3C-C4BE-44F2-AF12-0B20547A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7150-F341-476F-AC6C-3B00EDCBCF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3985FA-45A7-4F58-8C56-2C493CFD9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B99C9-D072-4BF9-90C3-BFE5BEB17D70}" type="datetime1">
              <a:rPr lang="sl-SI"/>
              <a:pPr lvl="0"/>
              <a:t>20. 01. 2025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8B6395-DC4D-40EB-8E08-9D084B6707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D154CE-84E4-47B3-ABB8-3188177D08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E26CE-CEB9-4DBC-BD39-BB279A1A0D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9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99EFC8-98F4-4772-8EDA-460387F0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8B20F-246A-43D6-B537-B7537966D313}" type="datetime1">
              <a:rPr lang="sl-SI"/>
              <a:pPr lvl="0"/>
              <a:t>20. 01. 2025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B19811-8415-49F3-9154-05A93D34F1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0426345-1C3E-49E5-85B5-78C46BFEB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BDF0-9E83-47ED-B205-2E4AFA5B5A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6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C025A8-E2B2-4B86-83D0-AA7EC3439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AB420C-E2E0-4EF2-85FC-58CC6CDF8E4A}" type="datetime1">
              <a:rPr lang="sl-SI"/>
              <a:pPr lvl="0"/>
              <a:t>20. 01. 2025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FB69F0-3D8B-4FDC-81AA-B64FFD1FF7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ED3B58-444C-4FE7-8B4A-35D52C168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E6D11-F17D-4D9E-890C-C441F2E0F2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0658B4-97DB-45BB-9817-05B1B0BAB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5104-CDBA-40FA-A4AE-0E23E626B30E}" type="datetime1">
              <a:rPr lang="sl-SI"/>
              <a:pPr lvl="0"/>
              <a:t>20. 01. 2025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E4E4BA2-EB71-4FB7-91B8-E4219CD274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767CA-417E-4649-9B95-BE2E27816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83BA7-4006-4A92-965F-51F5FAD39B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16CE77-74E0-4C5C-9F40-F10C0577B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63948-B7EA-473B-B8E0-5D0BA74970DB}" type="datetime1">
              <a:rPr lang="sl-SI"/>
              <a:pPr lvl="0"/>
              <a:t>20. 01. 2025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B17CCA-5C46-4953-B4D8-6CD7D0221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38DC75-CDBF-45CC-9A14-F14283983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72751-0683-41E3-8EC9-C7F3342E4C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5F192-2977-4E91-A69F-578EEA2D0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8B4B9-5DC2-46DD-B6FB-42E15E682593}" type="datetime1">
              <a:rPr lang="sl-SI"/>
              <a:pPr lvl="0"/>
              <a:t>20. 01. 2025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5641E2-225B-4EEE-B460-60456FFEA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9EFBD8-424F-468B-8A9B-9FD938A33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481C-9189-4038-86C9-B779C873B3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0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58191-7847-47AC-B6C5-3DDDD0C264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D7A32EC-3369-4484-9134-60114E730D0D}" type="datetime1">
              <a:rPr lang="sl-SI"/>
              <a:pPr lvl="0"/>
              <a:t>20. 01. 2025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C46E3-CBC0-4CAA-B156-80CAECE129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DBB5AC-5EC4-4EFF-9BCB-0ABBC65979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8CAC56-222E-481C-88B5-B266649B0792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k.uni-lj.si/konzorciji-ctk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greements.journals.elsevier.com/sloveni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uthorservices.wiley.com/asset/Wiley-Journal-APCs-OnlineOpen.xls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ource-cms.springernature.com/springer-cms/rest/v1/content/23817278/data/v5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shingsupport.iopscience.iop.org/questions/eligible-journals-transformative-agreement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shingsupport.iopscience.iop.org/questions/institutional-open-access-agreements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coalition-s.org/plan-s-funders-implementatio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checkertool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v2.sherpa.ac.uk/romeo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open-research-europe.ec.europa.e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dprteobjave.si/" TargetMode="Externa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mailto:miro.pusnik@ctk.uni-lj.si" TargetMode="Externa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SL/TXT/?uri=CELEX:32021R0695" TargetMode="External"/><Relationship Id="rId7" Type="http://schemas.openxmlformats.org/officeDocument/2006/relationships/hyperlink" Target="https://www.uradni-list.si/_pdf/2023/Ur/u2023059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srs.si/Pis.web/pregledPredpisa?id=ZAKO7733" TargetMode="External"/><Relationship Id="rId5" Type="http://schemas.openxmlformats.org/officeDocument/2006/relationships/hyperlink" Target="https://www.gov.si/assets/ministrstva/MVZI/Znanost/Dokumenti/AN_VG_5.docx" TargetMode="External"/><Relationship Id="rId4" Type="http://schemas.openxmlformats.org/officeDocument/2006/relationships/hyperlink" Target="http://www.uradni-list.si/1/objava.jsp?sop=2022-01-098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info/funding-tenders/opportunities/docs/2021-2027/common/guidance/aga_e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086E02C-9871-4B45-B3D4-498E4602A668}"/>
              </a:ext>
            </a:extLst>
          </p:cNvPr>
          <p:cNvSpPr txBox="1"/>
          <p:nvPr/>
        </p:nvSpPr>
        <p:spPr>
          <a:xfrm>
            <a:off x="641093" y="244871"/>
            <a:ext cx="9965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Odprte objave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EB43FA0-CF2B-4F42-8403-C413AC8BB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48" y="4560799"/>
            <a:ext cx="1122856" cy="382052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25365C5-A41E-49E2-BC43-5F362D75505F}"/>
              </a:ext>
            </a:extLst>
          </p:cNvPr>
          <p:cNvSpPr txBox="1"/>
          <p:nvPr/>
        </p:nvSpPr>
        <p:spPr>
          <a:xfrm>
            <a:off x="641093" y="1979746"/>
            <a:ext cx="7196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mag. Miro PUŠNIK, Centralna tehniška knjižnica Univerze v Ljubljani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DBF8338-083D-4276-8874-1C15C1CDBB35}"/>
              </a:ext>
            </a:extLst>
          </p:cNvPr>
          <p:cNvSpPr txBox="1"/>
          <p:nvPr/>
        </p:nvSpPr>
        <p:spPr>
          <a:xfrm>
            <a:off x="641093" y="2721114"/>
            <a:ext cx="7351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Ljubljana in </a:t>
            </a:r>
            <a:r>
              <a:rPr lang="sl-SI" sz="2000" dirty="0" err="1">
                <a:solidFill>
                  <a:schemeClr val="bg1"/>
                </a:solidFill>
              </a:rPr>
              <a:t>online</a:t>
            </a:r>
            <a:r>
              <a:rPr lang="sl-SI" sz="2000" dirty="0">
                <a:solidFill>
                  <a:schemeClr val="bg1"/>
                </a:solidFill>
              </a:rPr>
              <a:t>, Centralna tehniška knjižnica Univerze v Ljubljani,</a:t>
            </a:r>
          </a:p>
          <a:p>
            <a:r>
              <a:rPr lang="sl-SI" sz="2000" dirty="0">
                <a:solidFill>
                  <a:schemeClr val="bg1"/>
                </a:solidFill>
              </a:rPr>
              <a:t>Usposabljanje podatkovnih strokovnjakov, 23. – 26. 9. 2024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FE1F994-A94B-4A34-A3F6-08BA3B4D08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65692"/>
            <a:ext cx="674594" cy="3837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058" y="914300"/>
            <a:ext cx="10622521" cy="817418"/>
          </a:xfrm>
        </p:spPr>
        <p:txBody>
          <a:bodyPr>
            <a:normAutofit fontScale="90000"/>
          </a:bodyPr>
          <a:lstStyle/>
          <a:p>
            <a:pPr lvl="0"/>
            <a:br>
              <a:rPr lang="sl-SI" sz="5000" b="1">
                <a:solidFill>
                  <a:srgbClr val="ED7D31"/>
                </a:solidFill>
                <a:latin typeface="Calibri"/>
              </a:rPr>
            </a:br>
            <a:r>
              <a:rPr lang="sl-SI" sz="5000" b="1">
                <a:solidFill>
                  <a:srgbClr val="ED7D31"/>
                </a:solidFill>
                <a:latin typeface="Calibri"/>
              </a:rPr>
              <a:t>Ali Uredba 59/23 in Obzorje Evropa prepovedujeta objave v hibridnih revijah?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/>
          </a:p>
          <a:p>
            <a:endParaRPr lang="sl-SI" sz="240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2C0FEE9-E12B-4E3F-B1C6-F16A0ABFB402}"/>
              </a:ext>
            </a:extLst>
          </p:cNvPr>
          <p:cNvSpPr/>
          <p:nvPr/>
        </p:nvSpPr>
        <p:spPr>
          <a:xfrm>
            <a:off x="911342" y="2466682"/>
            <a:ext cx="100711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2400"/>
              <a:t>Niti Uredba 59/23 niti zahteve Obzorja Evropa ne prepovedujejo objav v hibridnih revijah, </a:t>
            </a:r>
            <a:r>
              <a:rPr lang="sl-SI" sz="2400" u="sng"/>
              <a:t>ne dovoljujejo pa individualnega plačila APC-jev iz projektnih sredstev.</a:t>
            </a:r>
          </a:p>
          <a:p>
            <a:pPr algn="just"/>
            <a:endParaRPr lang="sl-SI" sz="1200"/>
          </a:p>
          <a:p>
            <a:r>
              <a:rPr lang="sl-SI" sz="2400"/>
              <a:t>Objave v okviru preoblikovalnih pogodb so velika prednost za raziskovalce, ker: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/>
              <a:t>Lahko objavijo v hibridni reviji (odprtost pokrije nabavni konzorcij oz. JRO kot član konzorcija).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/>
              <a:t>Raziskovalci s tem nimajo dodatnega dela.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/>
              <a:t>Ekonomičnost oz. vzdržna cena APC-jev.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/>
              <a:t>Preprečujemo dvojno zaračunavanje (</a:t>
            </a:r>
            <a:r>
              <a:rPr lang="sl-SI" sz="2000" err="1"/>
              <a:t>double</a:t>
            </a:r>
            <a:r>
              <a:rPr lang="sl-SI" sz="2000"/>
              <a:t> </a:t>
            </a:r>
            <a:r>
              <a:rPr lang="sl-SI" sz="2000" err="1"/>
              <a:t>dipping</a:t>
            </a:r>
            <a:r>
              <a:rPr lang="sl-SI" sz="2000"/>
              <a:t>). </a:t>
            </a:r>
          </a:p>
          <a:p>
            <a:endParaRPr lang="sl-SI" sz="1200"/>
          </a:p>
        </p:txBody>
      </p:sp>
    </p:spTree>
    <p:extLst>
      <p:ext uri="{BB962C8B-B14F-4D97-AF65-F5344CB8AC3E}">
        <p14:creationId xmlns:p14="http://schemas.microsoft.com/office/powerpoint/2010/main" val="236219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9644" y="982232"/>
            <a:ext cx="9868377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4500" b="1">
                <a:solidFill>
                  <a:srgbClr val="ED7D31"/>
                </a:solidFill>
                <a:latin typeface="Calibri"/>
              </a:rPr>
              <a:t>Konzorciji: zagotavljanje ugodnosti pri odprtem objavljanju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/>
          </a:p>
          <a:p>
            <a:endParaRPr lang="sl-SI" sz="240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70EFCB96-A413-433B-90CB-8608B5380F8D}"/>
              </a:ext>
            </a:extLst>
          </p:cNvPr>
          <p:cNvSpPr/>
          <p:nvPr/>
        </p:nvSpPr>
        <p:spPr>
          <a:xfrm>
            <a:off x="765058" y="1994057"/>
            <a:ext cx="106994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400"/>
          </a:p>
          <a:p>
            <a:r>
              <a:rPr lang="sl-SI" sz="2400"/>
              <a:t>Konzorcij neformalno združuje zainteresirane institucije, ki s sodelovanjem, skupnimi aktivnostmi in skupnimi viri dosežejo ugodnejše pogoje v licenčnih pogodbah z založniki tuje znanstvene literature.</a:t>
            </a:r>
          </a:p>
          <a:p>
            <a:endParaRPr lang="sl-SI" sz="2400"/>
          </a:p>
          <a:p>
            <a:r>
              <a:rPr lang="sl-SI" sz="2400" b="1"/>
              <a:t>Preoblikovalne pogodbe (</a:t>
            </a:r>
            <a:r>
              <a:rPr lang="sl-SI" sz="2400" b="1" err="1"/>
              <a:t>Transformative</a:t>
            </a:r>
            <a:r>
              <a:rPr lang="sl-SI" sz="2400" b="1"/>
              <a:t> Agreements) </a:t>
            </a:r>
            <a:r>
              <a:rPr lang="sl-SI" sz="2400"/>
              <a:t>so pogodbe za servise naročniških, hibridnih revij, ki poleg branja vsebin zagotavljajo tudi določeno (včasih lahko neomejeno) kvoto vnaprej plačanih APC-jev, ki jih koristijo raziskovalci s članic konzorcijev.</a:t>
            </a:r>
          </a:p>
          <a:p>
            <a:endParaRPr lang="sl-SI" sz="2400"/>
          </a:p>
          <a:p>
            <a:r>
              <a:rPr lang="sl-SI" sz="2400"/>
              <a:t>Pogosto govorimo o </a:t>
            </a:r>
            <a:r>
              <a:rPr lang="sl-SI" sz="2400" err="1"/>
              <a:t>Read</a:t>
            </a:r>
            <a:r>
              <a:rPr lang="sl-SI" sz="2400"/>
              <a:t> &amp; </a:t>
            </a:r>
            <a:r>
              <a:rPr lang="sl-SI" sz="2400" err="1"/>
              <a:t>Publish</a:t>
            </a:r>
            <a:r>
              <a:rPr lang="sl-SI" sz="2400"/>
              <a:t> ali </a:t>
            </a:r>
            <a:r>
              <a:rPr lang="sl-SI" sz="2400" err="1"/>
              <a:t>Publish</a:t>
            </a:r>
            <a:r>
              <a:rPr lang="sl-SI" sz="2400"/>
              <a:t> &amp; </a:t>
            </a:r>
            <a:r>
              <a:rPr lang="sl-SI" sz="2400" err="1"/>
              <a:t>Read</a:t>
            </a:r>
            <a:r>
              <a:rPr lang="sl-SI" sz="2400"/>
              <a:t> pogodbah.</a:t>
            </a:r>
          </a:p>
        </p:txBody>
      </p:sp>
    </p:spTree>
    <p:extLst>
      <p:ext uri="{BB962C8B-B14F-4D97-AF65-F5344CB8AC3E}">
        <p14:creationId xmlns:p14="http://schemas.microsoft.com/office/powerpoint/2010/main" val="325492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789" y="940164"/>
            <a:ext cx="10515600" cy="737807"/>
          </a:xfrm>
        </p:spPr>
        <p:txBody>
          <a:bodyPr>
            <a:normAutofit/>
          </a:bodyPr>
          <a:lstStyle/>
          <a:p>
            <a:pPr lvl="0"/>
            <a:r>
              <a:rPr lang="sl-SI" sz="4500" b="1">
                <a:solidFill>
                  <a:srgbClr val="ED7D31"/>
                </a:solidFill>
                <a:latin typeface="Calibri"/>
              </a:rPr>
              <a:t>Konzorciji CTK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838203" y="1825626"/>
            <a:ext cx="10709632" cy="4594027"/>
          </a:xfrm>
        </p:spPr>
        <p:txBody>
          <a:bodyPr/>
          <a:lstStyle/>
          <a:p>
            <a:r>
              <a:rPr lang="sl-SI"/>
              <a:t>CTK upravlja več konzorcijev oziroma pogodb z založniki revij,</a:t>
            </a:r>
          </a:p>
          <a:p>
            <a:r>
              <a:rPr lang="sl-SI" b="1"/>
              <a:t>šest pogodb pa poleg branja vključuje tudi ugodnosti pri objavljanju </a:t>
            </a:r>
            <a:r>
              <a:rPr lang="sl-SI"/>
              <a:t>v odprtem dostopu </a:t>
            </a:r>
            <a:r>
              <a:rPr lang="en-SI"/>
              <a:t>–</a:t>
            </a:r>
            <a:r>
              <a:rPr lang="sl-SI"/>
              <a:t> specifični pogoji, odvisni od založnika:</a:t>
            </a:r>
          </a:p>
          <a:p>
            <a:pPr lvl="1"/>
            <a:r>
              <a:rPr lang="sl-SI"/>
              <a:t>dostopnost vsebin: celoten paket ali izbor, določeno časovno obdobje</a:t>
            </a:r>
            <a:r>
              <a:rPr lang="en-SI"/>
              <a:t>…</a:t>
            </a:r>
            <a:r>
              <a:rPr lang="sl-SI"/>
              <a:t>, obveznost ohranjanja naročnin, doplačila za e-dostop, trajni dostop do kupljenih vsebin </a:t>
            </a:r>
            <a:r>
              <a:rPr lang="en-SI"/>
              <a:t>…</a:t>
            </a:r>
            <a:r>
              <a:rPr lang="sl-SI"/>
              <a:t>, </a:t>
            </a:r>
          </a:p>
          <a:p>
            <a:pPr lvl="1"/>
            <a:r>
              <a:rPr lang="sl-SI"/>
              <a:t>možnosti objavljanja: celoten paket ali izbor naslovov, samo naročniške, hibridne ali tudi </a:t>
            </a:r>
            <a:r>
              <a:rPr lang="sl-SI" err="1"/>
              <a:t>odprtodostopne</a:t>
            </a:r>
            <a:r>
              <a:rPr lang="sl-SI"/>
              <a:t> revije, vrsta ugodnosti za avtorje.</a:t>
            </a:r>
          </a:p>
          <a:p>
            <a:r>
              <a:rPr lang="sl-SI"/>
              <a:t>28 članic konzorcijev</a:t>
            </a:r>
          </a:p>
          <a:p>
            <a:pPr marL="0" indent="0">
              <a:spcBef>
                <a:spcPts val="0"/>
              </a:spcBef>
              <a:buNone/>
            </a:pPr>
            <a:endParaRPr lang="sl-SI" sz="1600"/>
          </a:p>
          <a:p>
            <a:pPr marL="0" indent="0">
              <a:spcBef>
                <a:spcPts val="0"/>
              </a:spcBef>
              <a:buNone/>
            </a:pPr>
            <a:r>
              <a:rPr lang="sl-SI" sz="2400"/>
              <a:t>Podrobni opisi in povezave do informacij na straneh založnikov na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400"/>
              <a:t> </a:t>
            </a:r>
            <a:r>
              <a:rPr lang="en-US" sz="2400">
                <a:hlinkClick r:id="rId3"/>
              </a:rPr>
              <a:t>https://www.ctk.uni-lj.si/konzorciji-ctk/</a:t>
            </a:r>
            <a:r>
              <a:rPr lang="sl-SI" sz="2400">
                <a:hlinkClick r:id="rId3"/>
              </a:rPr>
              <a:t> </a:t>
            </a:r>
            <a:r>
              <a:rPr lang="sl-SI" sz="2400"/>
              <a:t>.</a:t>
            </a:r>
            <a:endParaRPr lang="en-US" sz="2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77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4509" y="959018"/>
            <a:ext cx="10515600" cy="737807"/>
          </a:xfrm>
        </p:spPr>
        <p:txBody>
          <a:bodyPr>
            <a:normAutofit/>
          </a:bodyPr>
          <a:lstStyle/>
          <a:p>
            <a:pPr lvl="0"/>
            <a:r>
              <a:rPr lang="sl-SI" sz="4500" b="1" err="1">
                <a:solidFill>
                  <a:srgbClr val="ED7D31"/>
                </a:solidFill>
                <a:latin typeface="Calibri"/>
              </a:rPr>
              <a:t>Elsevier</a:t>
            </a:r>
            <a:r>
              <a:rPr lang="sl-SI" sz="4500" b="1">
                <a:solidFill>
                  <a:srgbClr val="ED7D31"/>
                </a:solidFill>
                <a:latin typeface="Calibri"/>
              </a:rPr>
              <a:t> (</a:t>
            </a:r>
            <a:r>
              <a:rPr lang="sl-SI" sz="4500" b="1" err="1">
                <a:solidFill>
                  <a:srgbClr val="ED7D31"/>
                </a:solidFill>
                <a:latin typeface="Calibri"/>
              </a:rPr>
              <a:t>ScienceDirect</a:t>
            </a:r>
            <a:r>
              <a:rPr lang="sl-SI" sz="4500" b="1">
                <a:solidFill>
                  <a:srgbClr val="ED7D31"/>
                </a:solidFill>
                <a:latin typeface="Calibri"/>
              </a:rPr>
              <a:t>) 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838203" y="1825627"/>
            <a:ext cx="10709632" cy="4612880"/>
          </a:xfrm>
        </p:spPr>
        <p:txBody>
          <a:bodyPr/>
          <a:lstStyle/>
          <a:p>
            <a:pPr marL="0" indent="0">
              <a:buNone/>
            </a:pPr>
            <a:r>
              <a:rPr lang="sl-SI"/>
              <a:t>Pogodba za obdobje 2022 </a:t>
            </a:r>
            <a:r>
              <a:rPr lang="en-SI"/>
              <a:t>–</a:t>
            </a:r>
            <a:r>
              <a:rPr lang="sl-SI"/>
              <a:t> 2024</a:t>
            </a:r>
          </a:p>
          <a:p>
            <a:endParaRPr lang="sl-SI"/>
          </a:p>
          <a:p>
            <a:r>
              <a:rPr lang="sl-SI"/>
              <a:t>Branje: okrog 2.000 naročniških revij v </a:t>
            </a:r>
            <a:r>
              <a:rPr lang="sl-SI" err="1"/>
              <a:t>ScienceDirect</a:t>
            </a:r>
            <a:r>
              <a:rPr lang="sl-SI"/>
              <a:t> </a:t>
            </a:r>
            <a:r>
              <a:rPr lang="sl-SI" err="1"/>
              <a:t>Freedom</a:t>
            </a:r>
            <a:r>
              <a:rPr lang="sl-SI"/>
              <a:t> </a:t>
            </a:r>
            <a:r>
              <a:rPr lang="sl-SI" err="1"/>
              <a:t>Collection</a:t>
            </a:r>
            <a:r>
              <a:rPr lang="sl-SI"/>
              <a:t> in preko 1.300 zlatih revij</a:t>
            </a:r>
          </a:p>
          <a:p>
            <a:r>
              <a:rPr lang="sl-SI" b="1"/>
              <a:t>Brezplačno objavljanje: 1.645</a:t>
            </a:r>
            <a:r>
              <a:rPr lang="sl-SI"/>
              <a:t> </a:t>
            </a:r>
            <a:r>
              <a:rPr lang="sl-SI" b="1"/>
              <a:t>hibridnih</a:t>
            </a:r>
            <a:r>
              <a:rPr lang="sl-SI"/>
              <a:t> </a:t>
            </a:r>
            <a:r>
              <a:rPr lang="sl-SI" b="1"/>
              <a:t>revij </a:t>
            </a:r>
          </a:p>
          <a:p>
            <a:pPr marL="0" indent="0">
              <a:buNone/>
            </a:pPr>
            <a:r>
              <a:rPr lang="sl-SI"/>
              <a:t>	(izvzete revije </a:t>
            </a:r>
            <a:r>
              <a:rPr lang="sl-SI" err="1"/>
              <a:t>Cell</a:t>
            </a:r>
            <a:r>
              <a:rPr lang="sl-SI"/>
              <a:t> </a:t>
            </a:r>
            <a:r>
              <a:rPr lang="sl-SI" err="1"/>
              <a:t>Press</a:t>
            </a:r>
            <a:r>
              <a:rPr lang="sl-SI"/>
              <a:t>, Lancet, revije združenj, naročniške </a:t>
            </a:r>
            <a:r>
              <a:rPr lang="en-SI"/>
              <a:t>…</a:t>
            </a:r>
            <a:r>
              <a:rPr lang="sl-SI"/>
              <a:t>)</a:t>
            </a:r>
          </a:p>
          <a:p>
            <a:pPr marL="3657600" lvl="8" indent="0">
              <a:buNone/>
            </a:pPr>
            <a:r>
              <a:rPr lang="sl-SI"/>
              <a:t>					</a:t>
            </a:r>
            <a:endParaRPr lang="en-US"/>
          </a:p>
          <a:p>
            <a:endParaRPr lang="en-US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12854"/>
              </p:ext>
            </p:extLst>
          </p:nvPr>
        </p:nvGraphicFramePr>
        <p:xfrm>
          <a:off x="838203" y="5009613"/>
          <a:ext cx="781283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385">
                  <a:extLst>
                    <a:ext uri="{9D8B030D-6E8A-4147-A177-3AD203B41FA5}">
                      <a16:colId xmlns:a16="http://schemas.microsoft.com/office/drawing/2014/main" val="1952436579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401981853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4143296458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1644372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/>
                        <a:t>UGODNOSTI za dopisne avtorje</a:t>
                      </a:r>
                      <a:r>
                        <a:rPr lang="sl-SI" baseline="0"/>
                        <a:t> s članic konzorcija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2022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197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/>
                        <a:t>Vavčerji</a:t>
                      </a:r>
                      <a:r>
                        <a:rPr lang="sl-SI" baseline="0"/>
                        <a:t> za objave v OD v </a:t>
                      </a:r>
                      <a:r>
                        <a:rPr lang="sl-SI" b="1" baseline="0"/>
                        <a:t>hibridnih</a:t>
                      </a:r>
                      <a:r>
                        <a:rPr lang="sl-SI" baseline="0"/>
                        <a:t> revijah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250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380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500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60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/>
                        <a:t>POPUST na redno ceno APC </a:t>
                      </a:r>
                      <a:r>
                        <a:rPr lang="sl-SI" baseline="0"/>
                        <a:t>za objave v </a:t>
                      </a:r>
                      <a:r>
                        <a:rPr lang="sl-SI" b="1"/>
                        <a:t>zlatih</a:t>
                      </a:r>
                      <a:r>
                        <a:rPr lang="sl-SI"/>
                        <a:t> revijah in</a:t>
                      </a:r>
                      <a:r>
                        <a:rPr lang="sl-SI" baseline="0"/>
                        <a:t> v </a:t>
                      </a:r>
                      <a:r>
                        <a:rPr lang="sl-SI" b="1" baseline="0"/>
                        <a:t>hibridnih</a:t>
                      </a:r>
                      <a:r>
                        <a:rPr lang="sl-SI" baseline="0"/>
                        <a:t> revijah po porabljeni kvoti vavčerjev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10%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/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356459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706758"/>
              </p:ext>
            </p:extLst>
          </p:nvPr>
        </p:nvGraphicFramePr>
        <p:xfrm>
          <a:off x="8819971" y="5009613"/>
          <a:ext cx="255893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935">
                  <a:extLst>
                    <a:ext uri="{9D8B030D-6E8A-4147-A177-3AD203B41FA5}">
                      <a16:colId xmlns:a16="http://schemas.microsoft.com/office/drawing/2014/main" val="961288424"/>
                    </a:ext>
                  </a:extLst>
                </a:gridCol>
              </a:tblGrid>
              <a:tr h="1381760">
                <a:tc>
                  <a:txBody>
                    <a:bodyPr/>
                    <a:lstStyle/>
                    <a:p>
                      <a:r>
                        <a:rPr lang="sl-SI"/>
                        <a:t>Leta 2024 kvota vavčerjev predvidoma zadošča za 95-100% potreb konzorcija!</a:t>
                      </a:r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169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771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59094" y="1140642"/>
            <a:ext cx="10709632" cy="5476973"/>
          </a:xfrm>
        </p:spPr>
        <p:txBody>
          <a:bodyPr>
            <a:normAutofit lnSpcReduction="10000"/>
          </a:bodyPr>
          <a:lstStyle/>
          <a:p>
            <a:r>
              <a:rPr lang="sl-SI" sz="2400" b="1"/>
              <a:t>Število vavčerjev je omejeno</a:t>
            </a:r>
            <a:r>
              <a:rPr lang="sl-SI" sz="2400"/>
              <a:t>: delitev med članicami konzorcija glede na finančni vložek in potrebe po objavah </a:t>
            </a:r>
            <a:r>
              <a:rPr lang="sl-SI" sz="2000"/>
              <a:t>(povprečje 2018-2021)</a:t>
            </a:r>
          </a:p>
          <a:p>
            <a:r>
              <a:rPr lang="sl-SI" sz="2400"/>
              <a:t>POGOJI za uporabo vavčerja:</a:t>
            </a:r>
          </a:p>
          <a:p>
            <a:pPr lvl="1">
              <a:buFontTx/>
              <a:buChar char="-"/>
            </a:pPr>
            <a:r>
              <a:rPr lang="sl-SI"/>
              <a:t>članek je SPREJET v objavo v letu 2024,</a:t>
            </a:r>
          </a:p>
          <a:p>
            <a:pPr lvl="1">
              <a:buFontTx/>
              <a:buChar char="-"/>
            </a:pPr>
            <a:r>
              <a:rPr lang="sl-SI" b="1"/>
              <a:t>dopisni avtor </a:t>
            </a:r>
            <a:r>
              <a:rPr lang="sl-SI"/>
              <a:t>oz. avtor, ki odda članek v založnikov sistem, prihaja z  ene od institucij konzorcija,</a:t>
            </a:r>
          </a:p>
          <a:p>
            <a:pPr lvl="1">
              <a:buFontTx/>
              <a:buChar char="-"/>
            </a:pPr>
            <a:r>
              <a:rPr lang="sl-SI"/>
              <a:t>identifikacija: </a:t>
            </a:r>
          </a:p>
          <a:p>
            <a:pPr marL="1371600" lvl="2" indent="-457200">
              <a:buAutoNum type="alphaLcParenR"/>
            </a:pPr>
            <a:r>
              <a:rPr lang="sl-SI"/>
              <a:t>pravilna navedba avtorjeve institucije,</a:t>
            </a:r>
          </a:p>
          <a:p>
            <a:pPr marL="1371600" lvl="2" indent="-457200">
              <a:buAutoNum type="alphaLcParenR"/>
            </a:pPr>
            <a:r>
              <a:rPr lang="sl-SI"/>
              <a:t>navedba elektronskega naslova z institucionalno domeno (npr. @XX.uni-lj.si),</a:t>
            </a:r>
          </a:p>
          <a:p>
            <a:pPr lvl="1">
              <a:buFontTx/>
              <a:buChar char="-"/>
            </a:pPr>
            <a:r>
              <a:rPr lang="sl-SI" sz="2000" i="1" err="1"/>
              <a:t>Case</a:t>
            </a:r>
            <a:r>
              <a:rPr lang="sl-SI" sz="2000" i="1"/>
              <a:t> </a:t>
            </a:r>
            <a:r>
              <a:rPr lang="sl-SI" sz="2000" i="1" err="1"/>
              <a:t>reports</a:t>
            </a:r>
            <a:r>
              <a:rPr lang="sl-SI" sz="2000" i="1"/>
              <a:t>, Data in </a:t>
            </a:r>
            <a:r>
              <a:rPr lang="sl-SI" sz="2000" i="1" err="1"/>
              <a:t>Briefs</a:t>
            </a:r>
            <a:r>
              <a:rPr lang="sl-SI" sz="2000" i="1"/>
              <a:t>, </a:t>
            </a:r>
            <a:r>
              <a:rPr lang="sl-SI" sz="2000" i="1" err="1"/>
              <a:t>Full-length</a:t>
            </a:r>
            <a:r>
              <a:rPr lang="sl-SI" sz="2000" i="1"/>
              <a:t> </a:t>
            </a:r>
            <a:r>
              <a:rPr lang="sl-SI" sz="2000" i="1" err="1"/>
              <a:t>articles</a:t>
            </a:r>
            <a:r>
              <a:rPr lang="sl-SI" sz="2000" i="1"/>
              <a:t>, </a:t>
            </a:r>
            <a:r>
              <a:rPr lang="sl-SI" sz="2000" i="1" err="1"/>
              <a:t>Micro-articles</a:t>
            </a:r>
            <a:r>
              <a:rPr lang="sl-SI" sz="2000" i="1"/>
              <a:t>, Original software </a:t>
            </a:r>
            <a:r>
              <a:rPr lang="sl-SI" sz="2000" i="1" err="1"/>
              <a:t>publication</a:t>
            </a:r>
            <a:r>
              <a:rPr lang="sl-SI" sz="2000" i="1"/>
              <a:t>, </a:t>
            </a:r>
            <a:r>
              <a:rPr lang="sl-SI" sz="2000" i="1" err="1"/>
              <a:t>Practice</a:t>
            </a:r>
            <a:r>
              <a:rPr lang="sl-SI" sz="2000" i="1"/>
              <a:t> </a:t>
            </a:r>
            <a:r>
              <a:rPr lang="sl-SI" sz="2000" i="1" err="1"/>
              <a:t>guidelines</a:t>
            </a:r>
            <a:r>
              <a:rPr lang="sl-SI" sz="2000" i="1"/>
              <a:t>, </a:t>
            </a:r>
            <a:r>
              <a:rPr lang="sl-SI" sz="2000" i="1" err="1"/>
              <a:t>Protocols</a:t>
            </a:r>
            <a:r>
              <a:rPr lang="sl-SI" sz="2000" i="1"/>
              <a:t>, </a:t>
            </a:r>
            <a:r>
              <a:rPr lang="sl-SI" sz="2000" i="1" err="1"/>
              <a:t>Review</a:t>
            </a:r>
            <a:r>
              <a:rPr lang="sl-SI" sz="2000" i="1"/>
              <a:t> </a:t>
            </a:r>
            <a:r>
              <a:rPr lang="sl-SI" sz="2000" i="1" err="1"/>
              <a:t>articles</a:t>
            </a:r>
            <a:r>
              <a:rPr lang="sl-SI" sz="2000" i="1"/>
              <a:t>, </a:t>
            </a:r>
            <a:r>
              <a:rPr lang="sl-SI" sz="2000" i="1" err="1"/>
              <a:t>Replication</a:t>
            </a:r>
            <a:r>
              <a:rPr lang="sl-SI" sz="2000" i="1"/>
              <a:t> </a:t>
            </a:r>
            <a:r>
              <a:rPr lang="sl-SI" sz="2000" i="1" err="1"/>
              <a:t>studies</a:t>
            </a:r>
            <a:r>
              <a:rPr lang="sl-SI" sz="2000" i="1"/>
              <a:t>, Short </a:t>
            </a:r>
            <a:r>
              <a:rPr lang="sl-SI" sz="2000" i="1" err="1"/>
              <a:t>communications</a:t>
            </a:r>
            <a:r>
              <a:rPr lang="sl-SI" sz="2000" i="1"/>
              <a:t>, Short </a:t>
            </a:r>
            <a:r>
              <a:rPr lang="sl-SI" sz="2000" i="1" err="1"/>
              <a:t>surveys</a:t>
            </a:r>
            <a:r>
              <a:rPr lang="sl-SI" sz="2000" i="1"/>
              <a:t>, Video </a:t>
            </a:r>
            <a:r>
              <a:rPr lang="sl-SI" sz="2000" i="1" err="1"/>
              <a:t>articles</a:t>
            </a:r>
            <a:endParaRPr lang="sl-SI" sz="2000" i="1"/>
          </a:p>
          <a:p>
            <a:r>
              <a:rPr lang="sl-SI" sz="2400"/>
              <a:t>Uporabo vavčerja potrdi kontaktna oseba institucije </a:t>
            </a:r>
            <a:r>
              <a:rPr lang="sl-SI" sz="2000"/>
              <a:t>(15 dni od zahteve avtorja).</a:t>
            </a:r>
          </a:p>
          <a:p>
            <a:r>
              <a:rPr lang="sl-SI" sz="2400" err="1">
                <a:hlinkClick r:id="rId4"/>
              </a:rPr>
              <a:t>Find</a:t>
            </a:r>
            <a:r>
              <a:rPr lang="sl-SI" sz="2400">
                <a:hlinkClick r:id="rId4"/>
              </a:rPr>
              <a:t> a </a:t>
            </a:r>
            <a:r>
              <a:rPr lang="sl-SI" sz="2400" err="1">
                <a:hlinkClick r:id="rId4"/>
              </a:rPr>
              <a:t>participating</a:t>
            </a:r>
            <a:r>
              <a:rPr lang="sl-SI" sz="2400">
                <a:hlinkClick r:id="rId4"/>
              </a:rPr>
              <a:t> </a:t>
            </a:r>
            <a:r>
              <a:rPr lang="sl-SI" sz="2400" err="1">
                <a:hlinkClick r:id="rId4"/>
              </a:rPr>
              <a:t>journal</a:t>
            </a:r>
            <a:r>
              <a:rPr lang="sl-SI" sz="2400"/>
              <a:t> </a:t>
            </a:r>
            <a:r>
              <a:rPr lang="en-SI" sz="2400"/>
              <a:t>–</a:t>
            </a:r>
            <a:r>
              <a:rPr lang="sl-SI" sz="2400"/>
              <a:t> založnikova stran za preverjanje, ali je izbrana hibridna revija uvrščena na seznam upravičenih za koriščenje vavčerja.</a:t>
            </a:r>
          </a:p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063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7012" y="1135930"/>
            <a:ext cx="5027302" cy="5722070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811953"/>
              </p:ext>
            </p:extLst>
          </p:nvPr>
        </p:nvGraphicFramePr>
        <p:xfrm>
          <a:off x="966854" y="1552181"/>
          <a:ext cx="4123620" cy="4858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620">
                  <a:extLst>
                    <a:ext uri="{9D8B030D-6E8A-4147-A177-3AD203B41FA5}">
                      <a16:colId xmlns:a16="http://schemas.microsoft.com/office/drawing/2014/main" val="2344493039"/>
                    </a:ext>
                  </a:extLst>
                </a:gridCol>
              </a:tblGrid>
              <a:tr h="4858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6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16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/>
                        <a:t>Dopisni avtor že v fazi oddaje članka v založnikov sistem dobi informacijo o obstoju </a:t>
                      </a:r>
                      <a:r>
                        <a:rPr lang="sl-SI" sz="2400" err="1"/>
                        <a:t>konzorcijske</a:t>
                      </a:r>
                      <a:r>
                        <a:rPr lang="sl-SI" sz="2400"/>
                        <a:t> pogodbe, ki mu omogoča brezplačno objavo v odprtem dostopu.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4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/>
                        <a:t>Njegova odločitev oz. izbira v tej fazi ni obvezujoča!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668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45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22" y="1149888"/>
            <a:ext cx="10501459" cy="5708111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794543"/>
              </p:ext>
            </p:extLst>
          </p:nvPr>
        </p:nvGraphicFramePr>
        <p:xfrm>
          <a:off x="1027522" y="3139126"/>
          <a:ext cx="3167406" cy="3718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406">
                  <a:extLst>
                    <a:ext uri="{9D8B030D-6E8A-4147-A177-3AD203B41FA5}">
                      <a16:colId xmlns:a16="http://schemas.microsoft.com/office/drawing/2014/main" val="1226160440"/>
                    </a:ext>
                  </a:extLst>
                </a:gridCol>
              </a:tblGrid>
              <a:tr h="3718873">
                <a:tc>
                  <a:txBody>
                    <a:bodyPr/>
                    <a:lstStyle/>
                    <a:p>
                      <a:r>
                        <a:rPr lang="sl-SI" sz="2000">
                          <a:solidFill>
                            <a:srgbClr val="ED7D31"/>
                          </a:solidFill>
                        </a:rPr>
                        <a:t>Avtor naj izbere ustrezno licenco </a:t>
                      </a:r>
                      <a:r>
                        <a:rPr lang="en-SI" sz="2000">
                          <a:solidFill>
                            <a:srgbClr val="ED7D31"/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sl-SI" sz="2000">
                          <a:solidFill>
                            <a:srgbClr val="ED7D31"/>
                          </a:solidFill>
                        </a:rPr>
                        <a:t> praviloma CC BY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>
                          <a:solidFill>
                            <a:srgbClr val="ED7D31"/>
                          </a:solidFill>
                        </a:rPr>
                        <a:t>(</a:t>
                      </a:r>
                      <a:r>
                        <a:rPr lang="en-US" sz="2000" b="1" i="0" kern="1200" err="1">
                          <a:solidFill>
                            <a:srgbClr val="ED7D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Uredba</a:t>
                      </a:r>
                      <a:r>
                        <a:rPr lang="en-US" sz="2000" b="1" i="0" kern="1200">
                          <a:solidFill>
                            <a:srgbClr val="ED7D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2000" b="1" i="0" kern="1200">
                          <a:solidFill>
                            <a:srgbClr val="ED7D3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59/23</a:t>
                      </a:r>
                      <a:r>
                        <a:rPr lang="sl-SI" sz="2000">
                          <a:solidFill>
                            <a:srgbClr val="ED7D31"/>
                          </a:solidFill>
                        </a:rPr>
                        <a:t>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0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>
                          <a:solidFill>
                            <a:schemeClr val="tx1"/>
                          </a:solidFill>
                        </a:rPr>
                        <a:t>2022: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>
                          <a:solidFill>
                            <a:schemeClr val="tx1"/>
                          </a:solidFill>
                        </a:rPr>
                        <a:t>le 38% odprtodostopnih člankov pod licenco CC BY,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>
                          <a:solidFill>
                            <a:schemeClr val="tx1"/>
                          </a:solidFill>
                        </a:rPr>
                        <a:t>ostali CC BY-NC-ND ali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>
                          <a:solidFill>
                            <a:schemeClr val="tx1"/>
                          </a:solidFill>
                        </a:rPr>
                        <a:t>CC BY-NC</a:t>
                      </a:r>
                      <a:r>
                        <a:rPr lang="pl-PL" sz="2000" baseline="0">
                          <a:solidFill>
                            <a:schemeClr val="tx1"/>
                          </a:solidFill>
                        </a:rPr>
                        <a:t> (omejevalna politika nekaterih revij</a:t>
                      </a:r>
                      <a:r>
                        <a:rPr lang="pl-PL" sz="2000">
                          <a:solidFill>
                            <a:schemeClr val="tx1"/>
                          </a:solidFill>
                        </a:rPr>
                        <a:t>!). </a:t>
                      </a:r>
                      <a:endParaRPr lang="sl-SI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907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106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789" y="940164"/>
            <a:ext cx="10515600" cy="737807"/>
          </a:xfrm>
        </p:spPr>
        <p:txBody>
          <a:bodyPr>
            <a:normAutofit/>
          </a:bodyPr>
          <a:lstStyle/>
          <a:p>
            <a:pPr lvl="0"/>
            <a:r>
              <a:rPr lang="sl-SI" sz="4500" b="1" err="1">
                <a:solidFill>
                  <a:srgbClr val="ED7D31"/>
                </a:solidFill>
                <a:latin typeface="Calibri"/>
              </a:rPr>
              <a:t>Wiley</a:t>
            </a:r>
            <a:r>
              <a:rPr lang="sl-SI" sz="4500" b="1">
                <a:solidFill>
                  <a:srgbClr val="ED7D31"/>
                </a:solidFill>
                <a:latin typeface="Calibri"/>
              </a:rPr>
              <a:t> (</a:t>
            </a:r>
            <a:r>
              <a:rPr lang="sl-SI" sz="4500" b="1" err="1">
                <a:solidFill>
                  <a:srgbClr val="ED7D31"/>
                </a:solidFill>
                <a:latin typeface="Calibri"/>
              </a:rPr>
              <a:t>Wiley</a:t>
            </a:r>
            <a:r>
              <a:rPr lang="sl-SI" sz="4500" b="1">
                <a:solidFill>
                  <a:srgbClr val="ED7D31"/>
                </a:solidFill>
                <a:latin typeface="Calibri"/>
              </a:rPr>
              <a:t> Online </a:t>
            </a:r>
            <a:r>
              <a:rPr lang="sl-SI" sz="4500" b="1" err="1">
                <a:solidFill>
                  <a:srgbClr val="ED7D31"/>
                </a:solidFill>
                <a:latin typeface="Calibri"/>
              </a:rPr>
              <a:t>Library</a:t>
            </a:r>
            <a:r>
              <a:rPr lang="sl-SI" sz="4500" b="1">
                <a:solidFill>
                  <a:srgbClr val="ED7D31"/>
                </a:solidFill>
                <a:latin typeface="Calibri"/>
              </a:rPr>
              <a:t>)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97523" y="1825627"/>
            <a:ext cx="10850312" cy="4612880"/>
          </a:xfrm>
        </p:spPr>
        <p:txBody>
          <a:bodyPr/>
          <a:lstStyle/>
          <a:p>
            <a:pPr marL="0" indent="0">
              <a:buNone/>
            </a:pPr>
            <a:r>
              <a:rPr lang="sl-SI"/>
              <a:t>Pogodba za obdobje 2022 </a:t>
            </a:r>
            <a:r>
              <a:rPr lang="en-SI"/>
              <a:t>–</a:t>
            </a:r>
            <a:r>
              <a:rPr lang="sl-SI"/>
              <a:t> 2024</a:t>
            </a:r>
          </a:p>
          <a:p>
            <a:endParaRPr lang="sl-SI"/>
          </a:p>
          <a:p>
            <a:r>
              <a:rPr lang="sl-SI"/>
              <a:t>Branje: okrog 1.400 naročniških revij in preko 500 zlatih revij</a:t>
            </a:r>
          </a:p>
          <a:p>
            <a:r>
              <a:rPr lang="sl-SI" b="1"/>
              <a:t>Brezplačno objavljanje: 1.332 hibridnih</a:t>
            </a:r>
            <a:r>
              <a:rPr lang="sl-SI"/>
              <a:t> </a:t>
            </a:r>
            <a:r>
              <a:rPr lang="sl-SI" b="1"/>
              <a:t>revij</a:t>
            </a:r>
            <a:r>
              <a:rPr lang="sl-SI"/>
              <a:t> </a:t>
            </a:r>
          </a:p>
          <a:p>
            <a:pPr marL="0" indent="0">
              <a:buNone/>
            </a:pPr>
            <a:r>
              <a:rPr lang="sl-SI"/>
              <a:t>	(izvzete revije združenj, naročniške revije </a:t>
            </a:r>
            <a:r>
              <a:rPr lang="en-SI"/>
              <a:t>…</a:t>
            </a:r>
            <a:r>
              <a:rPr lang="sl-SI"/>
              <a:t>)</a:t>
            </a:r>
          </a:p>
          <a:p>
            <a:pPr marL="0" indent="0">
              <a:buNone/>
            </a:pPr>
            <a:endParaRPr lang="sl-SI"/>
          </a:p>
          <a:p>
            <a:pPr marL="3657600" lvl="8" indent="0">
              <a:buNone/>
            </a:pPr>
            <a:r>
              <a:rPr lang="sl-SI"/>
              <a:t>					</a:t>
            </a:r>
            <a:endParaRPr lang="en-US"/>
          </a:p>
          <a:p>
            <a:endParaRPr lang="en-US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97402"/>
              </p:ext>
            </p:extLst>
          </p:nvPr>
        </p:nvGraphicFramePr>
        <p:xfrm>
          <a:off x="697523" y="4859831"/>
          <a:ext cx="839386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1082">
                  <a:extLst>
                    <a:ext uri="{9D8B030D-6E8A-4147-A177-3AD203B41FA5}">
                      <a16:colId xmlns:a16="http://schemas.microsoft.com/office/drawing/2014/main" val="1952436579"/>
                    </a:ext>
                  </a:extLst>
                </a:gridCol>
                <a:gridCol w="731177">
                  <a:extLst>
                    <a:ext uri="{9D8B030D-6E8A-4147-A177-3AD203B41FA5}">
                      <a16:colId xmlns:a16="http://schemas.microsoft.com/office/drawing/2014/main" val="401981853"/>
                    </a:ext>
                  </a:extLst>
                </a:gridCol>
                <a:gridCol w="731177">
                  <a:extLst>
                    <a:ext uri="{9D8B030D-6E8A-4147-A177-3AD203B41FA5}">
                      <a16:colId xmlns:a16="http://schemas.microsoft.com/office/drawing/2014/main" val="4143296458"/>
                    </a:ext>
                  </a:extLst>
                </a:gridCol>
                <a:gridCol w="950430">
                  <a:extLst>
                    <a:ext uri="{9D8B030D-6E8A-4147-A177-3AD203B41FA5}">
                      <a16:colId xmlns:a16="http://schemas.microsoft.com/office/drawing/2014/main" val="1644372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/>
                        <a:t>UGODNOSTI za dopisne avtorje</a:t>
                      </a:r>
                      <a:r>
                        <a:rPr lang="sl-SI" baseline="0"/>
                        <a:t> s članic konzorcija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2022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197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/>
                        <a:t>Vavčerji</a:t>
                      </a:r>
                      <a:r>
                        <a:rPr lang="sl-SI" baseline="0"/>
                        <a:t> za objave v OD v </a:t>
                      </a:r>
                      <a:r>
                        <a:rPr lang="sl-SI" b="1" baseline="0"/>
                        <a:t>hibridnih</a:t>
                      </a:r>
                      <a:r>
                        <a:rPr lang="sl-SI" baseline="0"/>
                        <a:t> revijah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125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b="1">
                          <a:solidFill>
                            <a:schemeClr val="tx1"/>
                          </a:solidFill>
                        </a:rPr>
                        <a:t>131 +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60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/>
                        <a:t>POPUST na redno ceno APC</a:t>
                      </a:r>
                      <a:r>
                        <a:rPr lang="sl-SI" baseline="0"/>
                        <a:t> </a:t>
                      </a:r>
                      <a:r>
                        <a:rPr lang="sl-SI"/>
                        <a:t>za</a:t>
                      </a:r>
                      <a:r>
                        <a:rPr lang="sl-SI" baseline="0"/>
                        <a:t> objave v </a:t>
                      </a:r>
                      <a:r>
                        <a:rPr lang="sl-SI" b="1" baseline="0"/>
                        <a:t>hibridnih</a:t>
                      </a:r>
                      <a:r>
                        <a:rPr lang="sl-SI" baseline="0"/>
                        <a:t> revijah po porabljeni kvoti vavčerjev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10%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10%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10%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356459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89533"/>
              </p:ext>
            </p:extLst>
          </p:nvPr>
        </p:nvGraphicFramePr>
        <p:xfrm>
          <a:off x="9118601" y="4838324"/>
          <a:ext cx="251407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075">
                  <a:extLst>
                    <a:ext uri="{9D8B030D-6E8A-4147-A177-3AD203B41FA5}">
                      <a16:colId xmlns:a16="http://schemas.microsoft.com/office/drawing/2014/main" val="818400440"/>
                    </a:ext>
                  </a:extLst>
                </a:gridCol>
              </a:tblGrid>
              <a:tr h="1381760">
                <a:tc>
                  <a:txBody>
                    <a:bodyPr/>
                    <a:lstStyle/>
                    <a:p>
                      <a:r>
                        <a:rPr lang="sl-SI"/>
                        <a:t>Kvota trenutno zadošča za potrebe konzorcija,</a:t>
                      </a:r>
                      <a:r>
                        <a:rPr lang="sl-SI" baseline="0"/>
                        <a:t> v</a:t>
                      </a:r>
                      <a:r>
                        <a:rPr lang="sl-SI"/>
                        <a:t> letu 2022 porabljenih</a:t>
                      </a:r>
                      <a:r>
                        <a:rPr lang="sl-SI" baseline="0"/>
                        <a:t> le 79 vavčerjev.</a:t>
                      </a:r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54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05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22109" y="1140643"/>
            <a:ext cx="10850312" cy="5439266"/>
          </a:xfrm>
        </p:spPr>
        <p:txBody>
          <a:bodyPr>
            <a:normAutofit lnSpcReduction="10000"/>
          </a:bodyPr>
          <a:lstStyle/>
          <a:p>
            <a:r>
              <a:rPr lang="sl-SI" sz="2400" b="1"/>
              <a:t>Število vavčerjev je omejeno</a:t>
            </a:r>
            <a:r>
              <a:rPr lang="sl-SI" sz="2400"/>
              <a:t>: delitev med članicami konzorcija glede na finančni vložek in potrebe po objavah </a:t>
            </a:r>
            <a:r>
              <a:rPr lang="sl-SI" sz="2000"/>
              <a:t>(povprečje 2018-2021)</a:t>
            </a:r>
          </a:p>
          <a:p>
            <a:r>
              <a:rPr lang="sl-SI" sz="2400"/>
              <a:t>POGOJI za uporabo vavčerja:</a:t>
            </a:r>
          </a:p>
          <a:p>
            <a:pPr lvl="1">
              <a:buFontTx/>
              <a:buChar char="-"/>
            </a:pPr>
            <a:r>
              <a:rPr lang="sl-SI"/>
              <a:t>članek je SPREJET v objavo v letu 2024,</a:t>
            </a:r>
          </a:p>
          <a:p>
            <a:pPr lvl="1">
              <a:buFontTx/>
              <a:buChar char="-"/>
            </a:pPr>
            <a:r>
              <a:rPr lang="sl-SI" b="1"/>
              <a:t>dopisni avtor </a:t>
            </a:r>
            <a:r>
              <a:rPr lang="sl-SI"/>
              <a:t>oz. avtor, ki odda članek v založnikov sistem, prihaja z  ene od institucij konzorcija,</a:t>
            </a:r>
          </a:p>
          <a:p>
            <a:pPr lvl="1">
              <a:buFontTx/>
              <a:buChar char="-"/>
            </a:pPr>
            <a:r>
              <a:rPr lang="sl-SI"/>
              <a:t>identifikacija: </a:t>
            </a:r>
          </a:p>
          <a:p>
            <a:pPr marL="1371600" lvl="2" indent="-457200">
              <a:buAutoNum type="alphaLcParenR"/>
            </a:pPr>
            <a:r>
              <a:rPr lang="sl-SI"/>
              <a:t>pravilna navedba avtorjeve institucije,</a:t>
            </a:r>
          </a:p>
          <a:p>
            <a:pPr marL="1371600" lvl="2" indent="-457200">
              <a:buAutoNum type="alphaLcParenR"/>
            </a:pPr>
            <a:r>
              <a:rPr lang="sl-SI"/>
              <a:t>navedba elektronskega naslova z institucionalno domeno (npr. @XX.uni-lj.si),</a:t>
            </a:r>
          </a:p>
          <a:p>
            <a:pPr lvl="1">
              <a:buFontTx/>
              <a:buChar char="-"/>
            </a:pPr>
            <a:r>
              <a:rPr lang="en-US" sz="2000" i="1"/>
              <a:t>Case Study, Commentary, Data Article, Education, Lecture, Method and Protocol, Perspective, Practice and Policy, Rapid Publication, Research Article, Review Article, Short Communication, Technical Note</a:t>
            </a:r>
          </a:p>
          <a:p>
            <a:r>
              <a:rPr lang="sl-SI" sz="2400"/>
              <a:t>Uporabo vavčerja potrdi kontaktna oseba institucije </a:t>
            </a:r>
            <a:r>
              <a:rPr lang="sl-SI" sz="2000"/>
              <a:t>(10 delovnih dni od zahteve avtorja).</a:t>
            </a:r>
          </a:p>
          <a:p>
            <a:r>
              <a:rPr lang="sl-SI" sz="2400" err="1">
                <a:hlinkClick r:id="rId4"/>
              </a:rPr>
              <a:t>Wiley`s</a:t>
            </a:r>
            <a:r>
              <a:rPr lang="sl-SI" sz="2400">
                <a:hlinkClick r:id="rId4"/>
              </a:rPr>
              <a:t> </a:t>
            </a:r>
            <a:r>
              <a:rPr lang="sl-SI" sz="2400" err="1">
                <a:hlinkClick r:id="rId4"/>
              </a:rPr>
              <a:t>hybrid</a:t>
            </a:r>
            <a:r>
              <a:rPr lang="sl-SI" sz="2400">
                <a:hlinkClick r:id="rId4"/>
              </a:rPr>
              <a:t> </a:t>
            </a:r>
            <a:r>
              <a:rPr lang="sl-SI" sz="2400" err="1">
                <a:hlinkClick r:id="rId4"/>
              </a:rPr>
              <a:t>journals</a:t>
            </a:r>
            <a:r>
              <a:rPr lang="sl-SI" sz="2400"/>
              <a:t> </a:t>
            </a:r>
            <a:r>
              <a:rPr lang="en-SI" sz="2400"/>
              <a:t>–</a:t>
            </a:r>
            <a:r>
              <a:rPr lang="sl-SI" sz="2400"/>
              <a:t> ažurni seznam hibridnih revij, v katerih lahko dopisni avtorji koristijo vavčerje.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0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2080" y="1223886"/>
            <a:ext cx="6335355" cy="5439266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03740"/>
              </p:ext>
            </p:extLst>
          </p:nvPr>
        </p:nvGraphicFramePr>
        <p:xfrm>
          <a:off x="7136492" y="1300899"/>
          <a:ext cx="4229100" cy="5450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3901743616"/>
                    </a:ext>
                  </a:extLst>
                </a:gridCol>
              </a:tblGrid>
              <a:tr h="5450026">
                <a:tc>
                  <a:txBody>
                    <a:bodyPr/>
                    <a:lstStyle/>
                    <a:p>
                      <a:r>
                        <a:rPr lang="sl-SI" sz="2000"/>
                        <a:t>Potrebno</a:t>
                      </a:r>
                      <a:r>
                        <a:rPr lang="sl-SI" sz="2000" baseline="0"/>
                        <a:t> je </a:t>
                      </a:r>
                      <a:r>
                        <a:rPr lang="sl-SI" sz="2000"/>
                        <a:t>dopolniti</a:t>
                      </a:r>
                      <a:r>
                        <a:rPr lang="sl-SI" sz="2000" baseline="0"/>
                        <a:t> </a:t>
                      </a:r>
                      <a:r>
                        <a:rPr lang="sl-SI" sz="2000"/>
                        <a:t>podatke o: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/>
                        <a:t>dopisnem avtorju,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/>
                        <a:t>dopisnem avtorju,</a:t>
                      </a:r>
                      <a:r>
                        <a:rPr lang="sl-SI" sz="2000" baseline="0"/>
                        <a:t> ki vodi oddajo članka v založnikovem sistemu,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 baseline="0"/>
                        <a:t>podatke o financerjih, afiliacijah avtorjev.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sl-SI" sz="2000" baseline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sl-SI" sz="2000" baseline="0"/>
                        <a:t>Nato potrditi: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 baseline="0"/>
                        <a:t>ustrezno izbiro za ohranitev avtorskih pravic,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 baseline="0"/>
                        <a:t>objavo članka v odprtem dostopu,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l-SI" sz="2000" baseline="0"/>
                        <a:t>izbrati licenco v skladu z zahtevami navedenega financerja (CC BY) in politiko revije.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sl-SI" sz="2000" baseline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aseline="0"/>
                        <a:t>Sledi podpis pogodbe o objavi.</a:t>
                      </a:r>
                      <a:endParaRPr lang="sl-SI" baseline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97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09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046" y="875428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4500" b="1">
                <a:solidFill>
                  <a:srgbClr val="ED7D31"/>
                </a:solidFill>
                <a:latin typeface="Calibri"/>
              </a:rPr>
              <a:t>Vsebina predstavitve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/>
          </a:p>
          <a:p>
            <a:endParaRPr lang="sl-SI" sz="240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51124BE-4C49-48EB-B26B-4C908BF54A67}"/>
              </a:ext>
            </a:extLst>
          </p:cNvPr>
          <p:cNvSpPr/>
          <p:nvPr/>
        </p:nvSpPr>
        <p:spPr>
          <a:xfrm>
            <a:off x="765058" y="2108960"/>
            <a:ext cx="99392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/>
              <a:t>Osnovni pojmi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/>
              <a:t>Odprta znanost – pravne podlage v Sloveniji in Evropskem raziskovalnem prostoru (ERA)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/>
              <a:t>Odprte objave - Obzorje Evropa in nacionalna zakonodaja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/>
              <a:t>Možne poti do odprtih objav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/>
              <a:t>Upravičeni stroški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/>
              <a:t>Konzorciji - zagotavljanje ugodnosti pri odprtem objavljanju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/>
              <a:t>Izpolnitev določil odprte dostopnosti v revijah izven preoblikovalnih pogodb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/>
              <a:t>Preverjanje ustreznosti revij za objavljanje v skladu z zahtevami financerjev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err="1"/>
              <a:t>Odprtodostopno</a:t>
            </a:r>
            <a:r>
              <a:rPr lang="sl-SI" sz="2400"/>
              <a:t> založništvo in Open </a:t>
            </a:r>
            <a:r>
              <a:rPr lang="sl-SI" sz="2400" err="1"/>
              <a:t>Research</a:t>
            </a:r>
            <a:r>
              <a:rPr lang="sl-SI" sz="2400"/>
              <a:t> </a:t>
            </a:r>
            <a:r>
              <a:rPr lang="sl-SI" sz="2400" err="1"/>
              <a:t>Europe</a:t>
            </a:r>
            <a:r>
              <a:rPr lang="sl-SI" sz="2400"/>
              <a:t> (ORE)</a:t>
            </a:r>
          </a:p>
        </p:txBody>
      </p:sp>
    </p:spTree>
    <p:extLst>
      <p:ext uri="{BB962C8B-B14F-4D97-AF65-F5344CB8AC3E}">
        <p14:creationId xmlns:p14="http://schemas.microsoft.com/office/powerpoint/2010/main" val="1230374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2139" y="977871"/>
            <a:ext cx="10515600" cy="737807"/>
          </a:xfrm>
        </p:spPr>
        <p:txBody>
          <a:bodyPr>
            <a:noAutofit/>
          </a:bodyPr>
          <a:lstStyle/>
          <a:p>
            <a:pPr lvl="0"/>
            <a:br>
              <a:rPr lang="sl-SI" sz="4500" b="1">
                <a:solidFill>
                  <a:srgbClr val="ED7D31"/>
                </a:solidFill>
                <a:latin typeface="Calibri"/>
              </a:rPr>
            </a:br>
            <a:r>
              <a:rPr lang="sl-SI" sz="4500" b="1">
                <a:solidFill>
                  <a:srgbClr val="ED7D31"/>
                </a:solidFill>
                <a:latin typeface="Calibri"/>
              </a:rPr>
              <a:t>Springer Nature (Springer Link in Nature </a:t>
            </a:r>
            <a:r>
              <a:rPr lang="sl-SI" sz="4500" b="1" err="1">
                <a:solidFill>
                  <a:srgbClr val="ED7D31"/>
                </a:solidFill>
                <a:latin typeface="Calibri"/>
              </a:rPr>
              <a:t>Academic</a:t>
            </a:r>
            <a:r>
              <a:rPr lang="sl-SI" sz="4500" b="1">
                <a:solidFill>
                  <a:srgbClr val="ED7D31"/>
                </a:solidFill>
                <a:latin typeface="Calibri"/>
              </a:rPr>
              <a:t> </a:t>
            </a:r>
            <a:r>
              <a:rPr lang="sl-SI" sz="4500" b="1" err="1">
                <a:solidFill>
                  <a:srgbClr val="ED7D31"/>
                </a:solidFill>
                <a:latin typeface="Calibri"/>
              </a:rPr>
              <a:t>journals</a:t>
            </a:r>
            <a:r>
              <a:rPr lang="sl-SI" sz="4500" b="1">
                <a:solidFill>
                  <a:srgbClr val="ED7D31"/>
                </a:solidFill>
                <a:latin typeface="Calibri"/>
              </a:rPr>
              <a:t>)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97523" y="2356701"/>
            <a:ext cx="10850312" cy="4081806"/>
          </a:xfrm>
        </p:spPr>
        <p:txBody>
          <a:bodyPr/>
          <a:lstStyle/>
          <a:p>
            <a:pPr marL="0" indent="0">
              <a:buNone/>
            </a:pPr>
            <a:r>
              <a:rPr lang="sl-SI"/>
              <a:t>Pogodba za obdobje 2023 (možnost podaljšanja do 2025)</a:t>
            </a:r>
          </a:p>
          <a:p>
            <a:pPr marL="3657600" lvl="8" indent="0">
              <a:buNone/>
            </a:pPr>
            <a:r>
              <a:rPr lang="sl-SI"/>
              <a:t>					</a:t>
            </a:r>
            <a:endParaRPr lang="en-US"/>
          </a:p>
          <a:p>
            <a:r>
              <a:rPr lang="sl-SI"/>
              <a:t>Branje: okrog 2.400 naročniških revij in pribl. 600 zlatih revij (založbe ADIS, </a:t>
            </a:r>
            <a:r>
              <a:rPr lang="en-US"/>
              <a:t>Palgrave Macmillan</a:t>
            </a:r>
            <a:r>
              <a:rPr lang="sl-SI"/>
              <a:t> in </a:t>
            </a:r>
            <a:r>
              <a:rPr lang="sl-SI" err="1"/>
              <a:t>Academic</a:t>
            </a:r>
            <a:r>
              <a:rPr lang="sl-SI"/>
              <a:t> </a:t>
            </a:r>
            <a:r>
              <a:rPr lang="sl-SI" err="1"/>
              <a:t>journals</a:t>
            </a:r>
            <a:r>
              <a:rPr lang="sl-SI"/>
              <a:t> na Nature.com)</a:t>
            </a:r>
            <a:endParaRPr lang="sl-SI" sz="2000"/>
          </a:p>
          <a:p>
            <a:r>
              <a:rPr lang="sl-SI" b="1"/>
              <a:t>Brezplačno objavljanje: 2.084 hibridnih</a:t>
            </a:r>
            <a:r>
              <a:rPr lang="sl-SI"/>
              <a:t> </a:t>
            </a:r>
            <a:r>
              <a:rPr lang="sl-SI" b="1"/>
              <a:t>revij</a:t>
            </a:r>
            <a:r>
              <a:rPr lang="sl-SI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/>
              <a:t>	(izvzete revije združenj, naročniške revije </a:t>
            </a:r>
            <a:r>
              <a:rPr lang="sl-SI" err="1"/>
              <a:t>Pleiades</a:t>
            </a:r>
            <a:r>
              <a:rPr lang="sl-SI"/>
              <a:t> </a:t>
            </a:r>
            <a:r>
              <a:rPr lang="sl-SI" err="1"/>
              <a:t>Press</a:t>
            </a:r>
            <a:r>
              <a:rPr lang="sl-SI"/>
              <a:t> </a:t>
            </a:r>
            <a:r>
              <a:rPr lang="en-SI"/>
              <a:t>…</a:t>
            </a:r>
            <a:r>
              <a:rPr lang="sl-SI"/>
              <a:t>)</a:t>
            </a:r>
          </a:p>
          <a:p>
            <a:endParaRPr lang="en-US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32959"/>
              </p:ext>
            </p:extLst>
          </p:nvPr>
        </p:nvGraphicFramePr>
        <p:xfrm>
          <a:off x="946150" y="5370829"/>
          <a:ext cx="784472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9747">
                  <a:extLst>
                    <a:ext uri="{9D8B030D-6E8A-4147-A177-3AD203B41FA5}">
                      <a16:colId xmlns:a16="http://schemas.microsoft.com/office/drawing/2014/main" val="1255814405"/>
                    </a:ext>
                  </a:extLst>
                </a:gridCol>
                <a:gridCol w="747345">
                  <a:extLst>
                    <a:ext uri="{9D8B030D-6E8A-4147-A177-3AD203B41FA5}">
                      <a16:colId xmlns:a16="http://schemas.microsoft.com/office/drawing/2014/main" val="506508318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535093221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4218137139"/>
                    </a:ext>
                  </a:extLst>
                </a:gridCol>
              </a:tblGrid>
              <a:tr h="308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/>
                        <a:t>UGODNOSTI za dopisne avtorje</a:t>
                      </a:r>
                      <a:r>
                        <a:rPr lang="sl-SI" baseline="0"/>
                        <a:t> s članic konzorcija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2024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057445"/>
                  </a:ext>
                </a:extLst>
              </a:tr>
              <a:tr h="308399">
                <a:tc>
                  <a:txBody>
                    <a:bodyPr/>
                    <a:lstStyle/>
                    <a:p>
                      <a:r>
                        <a:rPr lang="sl-SI"/>
                        <a:t>Vavčerji</a:t>
                      </a:r>
                      <a:r>
                        <a:rPr lang="sl-SI" baseline="0"/>
                        <a:t> za objave v OD v </a:t>
                      </a:r>
                      <a:r>
                        <a:rPr lang="sl-SI" b="1" baseline="0"/>
                        <a:t>hibridnih</a:t>
                      </a:r>
                      <a:r>
                        <a:rPr lang="sl-SI" baseline="0"/>
                        <a:t> revijah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155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168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910789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802675"/>
              </p:ext>
            </p:extLst>
          </p:nvPr>
        </p:nvGraphicFramePr>
        <p:xfrm>
          <a:off x="9064827" y="5370829"/>
          <a:ext cx="2616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904183762"/>
                    </a:ext>
                  </a:extLst>
                </a:gridCol>
              </a:tblGrid>
              <a:tr h="1112520">
                <a:tc>
                  <a:txBody>
                    <a:bodyPr/>
                    <a:lstStyle/>
                    <a:p>
                      <a:r>
                        <a:rPr lang="sl-SI"/>
                        <a:t>Predvidoma</a:t>
                      </a:r>
                      <a:r>
                        <a:rPr lang="sl-SI" baseline="0"/>
                        <a:t> bo k</a:t>
                      </a:r>
                      <a:r>
                        <a:rPr lang="sl-SI"/>
                        <a:t>vota vavčerjev </a:t>
                      </a:r>
                      <a:r>
                        <a:rPr lang="sl-SI" baseline="0"/>
                        <a:t>v </a:t>
                      </a:r>
                      <a:r>
                        <a:rPr lang="sl-SI"/>
                        <a:t>letu 2025</a:t>
                      </a:r>
                      <a:r>
                        <a:rPr lang="sl-SI" baseline="0"/>
                        <a:t> </a:t>
                      </a:r>
                      <a:r>
                        <a:rPr lang="sl-SI"/>
                        <a:t>zadoščala za 90-100% potreb konzorcija.</a:t>
                      </a:r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39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890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31535" y="1159496"/>
            <a:ext cx="10850312" cy="5354425"/>
          </a:xfrm>
        </p:spPr>
        <p:txBody>
          <a:bodyPr/>
          <a:lstStyle/>
          <a:p>
            <a:r>
              <a:rPr lang="sl-SI" sz="2400" b="1"/>
              <a:t>Število vavčerjev je omejeno</a:t>
            </a:r>
            <a:r>
              <a:rPr lang="sl-SI" sz="2400"/>
              <a:t>: delitev med članicami konzorcija glede na finančni vložek in potrebe po objavah </a:t>
            </a:r>
            <a:r>
              <a:rPr lang="sl-SI" sz="2000"/>
              <a:t>(povprečje 2018-2021)</a:t>
            </a:r>
          </a:p>
          <a:p>
            <a:r>
              <a:rPr lang="sl-SI" sz="2400"/>
              <a:t>POGOJI za uporabo vavčerja:</a:t>
            </a:r>
          </a:p>
          <a:p>
            <a:pPr lvl="1">
              <a:buFontTx/>
              <a:buChar char="-"/>
            </a:pPr>
            <a:r>
              <a:rPr lang="sl-SI"/>
              <a:t>članek je SPREJET v objavo v letu 2024,</a:t>
            </a:r>
          </a:p>
          <a:p>
            <a:pPr lvl="1">
              <a:buFontTx/>
              <a:buChar char="-"/>
            </a:pPr>
            <a:r>
              <a:rPr lang="sl-SI" b="1"/>
              <a:t>dopisni avtor </a:t>
            </a:r>
            <a:r>
              <a:rPr lang="sl-SI"/>
              <a:t>oz. avtor, ki odda članek v založnikov sistem, prihaja z  ene od institucij konzorcija,</a:t>
            </a:r>
          </a:p>
          <a:p>
            <a:pPr lvl="1">
              <a:buFontTx/>
              <a:buChar char="-"/>
            </a:pPr>
            <a:r>
              <a:rPr lang="sl-SI"/>
              <a:t>identifikacija: </a:t>
            </a:r>
          </a:p>
          <a:p>
            <a:pPr marL="1371600" lvl="2" indent="-457200">
              <a:buAutoNum type="alphaLcParenR"/>
            </a:pPr>
            <a:r>
              <a:rPr lang="sl-SI"/>
              <a:t>pravilna navedba avtorjeve institucije,</a:t>
            </a:r>
          </a:p>
          <a:p>
            <a:pPr marL="1371600" lvl="2" indent="-457200">
              <a:buAutoNum type="alphaLcParenR"/>
            </a:pPr>
            <a:r>
              <a:rPr lang="sl-SI"/>
              <a:t>navedba elektronskega naslova z institucionalno domeno (npr. @XX.uni-lj.si),</a:t>
            </a:r>
          </a:p>
          <a:p>
            <a:pPr marL="1371600" lvl="2" indent="-457200">
              <a:buAutoNum type="alphaLcParenR"/>
            </a:pPr>
            <a:r>
              <a:rPr lang="sl-SI"/>
              <a:t>IP naslov,</a:t>
            </a:r>
          </a:p>
          <a:p>
            <a:pPr lvl="1">
              <a:buFontTx/>
              <a:buChar char="-"/>
            </a:pPr>
            <a:r>
              <a:rPr lang="en-US" sz="2000" i="1"/>
              <a:t>Original Paper, Review Paper, Brief Communication, Continuing Education</a:t>
            </a:r>
            <a:endParaRPr lang="sl-SI" sz="2000" i="1"/>
          </a:p>
          <a:p>
            <a:r>
              <a:rPr lang="sl-SI" sz="2400"/>
              <a:t>Uporabo vavčerja potrdi kontaktna oseba institucije </a:t>
            </a:r>
            <a:r>
              <a:rPr lang="sl-SI" sz="2000"/>
              <a:t>(3 + 4 delovne dni od zahteve avtorja).</a:t>
            </a:r>
          </a:p>
          <a:p>
            <a:r>
              <a:rPr lang="sl-SI" sz="2400" err="1">
                <a:hlinkClick r:id="rId4"/>
              </a:rPr>
              <a:t>Eligible</a:t>
            </a:r>
            <a:r>
              <a:rPr lang="sl-SI" sz="2400">
                <a:hlinkClick r:id="rId4"/>
              </a:rPr>
              <a:t> </a:t>
            </a:r>
            <a:r>
              <a:rPr lang="sl-SI" sz="2400" err="1">
                <a:hlinkClick r:id="rId4"/>
              </a:rPr>
              <a:t>journals</a:t>
            </a:r>
            <a:r>
              <a:rPr lang="sl-SI" sz="2400"/>
              <a:t> - založnikova stran za preverjanje, ali je izbrana hibridna revija uvrščena na seznam upravičenih za koriščenje vavčerja.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10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1568" y="1161386"/>
            <a:ext cx="4391025" cy="41052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454" y="1066136"/>
            <a:ext cx="3846602" cy="4200526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792186"/>
              </p:ext>
            </p:extLst>
          </p:nvPr>
        </p:nvGraphicFramePr>
        <p:xfrm>
          <a:off x="721568" y="4937760"/>
          <a:ext cx="1108079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0791">
                  <a:extLst>
                    <a:ext uri="{9D8B030D-6E8A-4147-A177-3AD203B41FA5}">
                      <a16:colId xmlns:a16="http://schemas.microsoft.com/office/drawing/2014/main" val="739573491"/>
                    </a:ext>
                  </a:extLst>
                </a:gridCol>
              </a:tblGrid>
              <a:tr h="1743075">
                <a:tc>
                  <a:txBody>
                    <a:bodyPr/>
                    <a:lstStyle/>
                    <a:p>
                      <a:r>
                        <a:rPr lang="sl-SI" sz="2000"/>
                        <a:t>Dopisni avtor na portalu za oddajo: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/>
                        <a:t>izbere državo,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/>
                        <a:t>vidi informacijo o redni ceni APC,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/>
                        <a:t>izbere svojo afiliacijo</a:t>
                      </a:r>
                      <a:r>
                        <a:rPr lang="sl-SI" sz="2000" baseline="0"/>
                        <a:t> in, </a:t>
                      </a:r>
                      <a:r>
                        <a:rPr lang="sl-SI" sz="2000"/>
                        <a:t>če pripada članici konzorcija, vidi informacijo o možnosti koriščenja vavčerja za </a:t>
                      </a:r>
                      <a:r>
                        <a:rPr lang="sl-SI" sz="2000" err="1"/>
                        <a:t>odprtodostopno</a:t>
                      </a:r>
                      <a:r>
                        <a:rPr lang="sl-SI" sz="2000"/>
                        <a:t> objavo pod</a:t>
                      </a:r>
                      <a:r>
                        <a:rPr lang="sl-SI" sz="2000" baseline="0"/>
                        <a:t> licenco CC BY,</a:t>
                      </a:r>
                      <a:r>
                        <a:rPr lang="sl-SI" sz="2000"/>
                        <a:t> 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l-SI" sz="2000"/>
                        <a:t>sledi podpis pogodbe o objavi.</a:t>
                      </a:r>
                      <a:endParaRPr lang="en-US" sz="200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5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368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7523" y="1002328"/>
            <a:ext cx="10515600" cy="737807"/>
          </a:xfrm>
        </p:spPr>
        <p:txBody>
          <a:bodyPr>
            <a:noAutofit/>
          </a:bodyPr>
          <a:lstStyle/>
          <a:p>
            <a:pPr lvl="0"/>
            <a:r>
              <a:rPr lang="sl-SI" sz="4500" b="1" err="1">
                <a:solidFill>
                  <a:srgbClr val="ED7D31"/>
                </a:solidFill>
                <a:latin typeface="Calibri"/>
              </a:rPr>
              <a:t>American</a:t>
            </a:r>
            <a:r>
              <a:rPr lang="sl-SI" sz="4500" b="1">
                <a:solidFill>
                  <a:srgbClr val="ED7D31"/>
                </a:solidFill>
                <a:latin typeface="Calibri"/>
              </a:rPr>
              <a:t> </a:t>
            </a:r>
            <a:r>
              <a:rPr lang="sl-SI" sz="4500" b="1" err="1">
                <a:solidFill>
                  <a:srgbClr val="ED7D31"/>
                </a:solidFill>
                <a:latin typeface="Calibri"/>
              </a:rPr>
              <a:t>Chemical</a:t>
            </a:r>
            <a:r>
              <a:rPr lang="sl-SI" sz="4500" b="1">
                <a:solidFill>
                  <a:srgbClr val="ED7D31"/>
                </a:solidFill>
                <a:latin typeface="Calibri"/>
              </a:rPr>
              <a:t> </a:t>
            </a:r>
            <a:r>
              <a:rPr lang="sl-SI" sz="4500" b="1" err="1">
                <a:solidFill>
                  <a:srgbClr val="ED7D31"/>
                </a:solidFill>
                <a:latin typeface="Calibri"/>
              </a:rPr>
              <a:t>Society</a:t>
            </a:r>
            <a:endParaRPr lang="sl-SI" sz="4500" b="1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97523" y="1885361"/>
            <a:ext cx="10850312" cy="4666268"/>
          </a:xfrm>
        </p:spPr>
        <p:txBody>
          <a:bodyPr/>
          <a:lstStyle/>
          <a:p>
            <a:pPr marL="0" indent="0">
              <a:buNone/>
            </a:pPr>
            <a:r>
              <a:rPr lang="sl-SI"/>
              <a:t>Pogodba za obdobje 2023 </a:t>
            </a:r>
            <a:r>
              <a:rPr lang="en-SI"/>
              <a:t>–</a:t>
            </a:r>
            <a:r>
              <a:rPr lang="sl-SI"/>
              <a:t> 2024</a:t>
            </a:r>
          </a:p>
          <a:p>
            <a:pPr marL="0" indent="0">
              <a:spcBef>
                <a:spcPts val="0"/>
              </a:spcBef>
              <a:buNone/>
            </a:pPr>
            <a:endParaRPr lang="sl-SI" sz="1200"/>
          </a:p>
          <a:p>
            <a:r>
              <a:rPr lang="sl-SI"/>
              <a:t>Branje: 66 naročniških revij in 15 zlatih revij</a:t>
            </a:r>
          </a:p>
          <a:p>
            <a:r>
              <a:rPr lang="sl-SI" b="1"/>
              <a:t>Brezplačno objavljanje: vse revije </a:t>
            </a:r>
            <a:r>
              <a:rPr lang="en-SI"/>
              <a:t>–</a:t>
            </a:r>
            <a:r>
              <a:rPr lang="sl-SI"/>
              <a:t> </a:t>
            </a:r>
            <a:r>
              <a:rPr lang="sl-SI" b="1"/>
              <a:t>hibridne in zlate!</a:t>
            </a:r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  <a:p>
            <a:pPr>
              <a:spcBef>
                <a:spcPts val="0"/>
              </a:spcBef>
            </a:pPr>
            <a:r>
              <a:rPr lang="sl-SI" sz="2400"/>
              <a:t>POGOJI za uporabo vavčerja: enaki prvim trem pogojem ostalih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400"/>
              <a:t>konzorcijev.</a:t>
            </a:r>
          </a:p>
          <a:p>
            <a:r>
              <a:rPr lang="sl-SI" sz="2400" b="1"/>
              <a:t>Uporabo vavčerja potrdi kontaktna oseba konzorcija CTK.</a:t>
            </a:r>
          </a:p>
          <a:p>
            <a:r>
              <a:rPr lang="sl-SI" sz="2400" b="1"/>
              <a:t>Med postopkom se mora avtor še dodatno registrirati v Copyright </a:t>
            </a:r>
            <a:r>
              <a:rPr lang="sl-SI" sz="2400" b="1" err="1"/>
              <a:t>Clearance</a:t>
            </a:r>
            <a:r>
              <a:rPr lang="sl-SI" sz="2400" b="1"/>
              <a:t> Center (identifikacija avtorjeve institucije).</a:t>
            </a:r>
          </a:p>
          <a:p>
            <a:endParaRPr lang="sl-SI" b="1"/>
          </a:p>
          <a:p>
            <a:endParaRPr lang="en-US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10079"/>
              </p:ext>
            </p:extLst>
          </p:nvPr>
        </p:nvGraphicFramePr>
        <p:xfrm>
          <a:off x="697523" y="3496218"/>
          <a:ext cx="8377048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274">
                  <a:extLst>
                    <a:ext uri="{9D8B030D-6E8A-4147-A177-3AD203B41FA5}">
                      <a16:colId xmlns:a16="http://schemas.microsoft.com/office/drawing/2014/main" val="1800387150"/>
                    </a:ext>
                  </a:extLst>
                </a:gridCol>
                <a:gridCol w="698818">
                  <a:extLst>
                    <a:ext uri="{9D8B030D-6E8A-4147-A177-3AD203B41FA5}">
                      <a16:colId xmlns:a16="http://schemas.microsoft.com/office/drawing/2014/main" val="2909674620"/>
                    </a:ext>
                  </a:extLst>
                </a:gridCol>
                <a:gridCol w="1929956">
                  <a:extLst>
                    <a:ext uri="{9D8B030D-6E8A-4147-A177-3AD203B41FA5}">
                      <a16:colId xmlns:a16="http://schemas.microsoft.com/office/drawing/2014/main" val="910751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/>
                        <a:t>UGODNOSTI za dopisne avtorje</a:t>
                      </a:r>
                      <a:r>
                        <a:rPr lang="sl-SI" baseline="0"/>
                        <a:t> s članic konzorcija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30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/>
                        <a:t>Vavčerji</a:t>
                      </a:r>
                      <a:r>
                        <a:rPr lang="sl-SI" baseline="0"/>
                        <a:t> za objave v OD v </a:t>
                      </a:r>
                      <a:r>
                        <a:rPr lang="sl-SI" b="1" baseline="0"/>
                        <a:t>hibridnih</a:t>
                      </a:r>
                      <a:r>
                        <a:rPr lang="sl-SI" baseline="0"/>
                        <a:t> in </a:t>
                      </a:r>
                      <a:r>
                        <a:rPr lang="sl-SI" b="1" baseline="0"/>
                        <a:t>zlatih</a:t>
                      </a:r>
                      <a:r>
                        <a:rPr lang="sl-SI" baseline="0"/>
                        <a:t> revijah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73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l-SI"/>
                        <a:t>Izračun</a:t>
                      </a:r>
                      <a:r>
                        <a:rPr lang="sl-SI" baseline="0"/>
                        <a:t> glede na </a:t>
                      </a:r>
                    </a:p>
                    <a:p>
                      <a:pPr algn="just"/>
                      <a:r>
                        <a:rPr lang="sl-SI" baseline="0"/>
                        <a:t>vrednost pogodbe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686924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33115"/>
              </p:ext>
            </p:extLst>
          </p:nvPr>
        </p:nvGraphicFramePr>
        <p:xfrm>
          <a:off x="9223540" y="3656474"/>
          <a:ext cx="232429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295">
                  <a:extLst>
                    <a:ext uri="{9D8B030D-6E8A-4147-A177-3AD203B41FA5}">
                      <a16:colId xmlns:a16="http://schemas.microsoft.com/office/drawing/2014/main" val="1909255653"/>
                    </a:ext>
                  </a:extLst>
                </a:gridCol>
              </a:tblGrid>
              <a:tr h="1260801">
                <a:tc>
                  <a:txBody>
                    <a:bodyPr/>
                    <a:lstStyle/>
                    <a:p>
                      <a:r>
                        <a:rPr lang="sl-SI" baseline="0"/>
                        <a:t>K</a:t>
                      </a:r>
                      <a:r>
                        <a:rPr lang="sl-SI"/>
                        <a:t>vota vavčerjev vsa leta presega dejanske potrebe konzorcija</a:t>
                      </a:r>
                      <a:r>
                        <a:rPr lang="sl-SI" baseline="0"/>
                        <a:t> </a:t>
                      </a:r>
                      <a:r>
                        <a:rPr lang="en-SI" baseline="0"/>
                        <a:t>–</a:t>
                      </a:r>
                      <a:r>
                        <a:rPr lang="sl-SI" baseline="0"/>
                        <a:t> ni delitve med institucijami!</a:t>
                      </a:r>
                      <a:endParaRPr 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32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676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7523" y="1081566"/>
            <a:ext cx="10515600" cy="737807"/>
          </a:xfrm>
        </p:spPr>
        <p:txBody>
          <a:bodyPr>
            <a:noAutofit/>
          </a:bodyPr>
          <a:lstStyle/>
          <a:p>
            <a:pPr lvl="0"/>
            <a:r>
              <a:rPr lang="sl-SI" sz="4500" b="1" err="1">
                <a:solidFill>
                  <a:srgbClr val="ED7D31"/>
                </a:solidFill>
                <a:latin typeface="Calibri"/>
              </a:rPr>
              <a:t>Royal</a:t>
            </a:r>
            <a:r>
              <a:rPr lang="sl-SI" sz="4500" b="1">
                <a:solidFill>
                  <a:srgbClr val="ED7D31"/>
                </a:solidFill>
                <a:latin typeface="Calibri"/>
              </a:rPr>
              <a:t> </a:t>
            </a:r>
            <a:r>
              <a:rPr lang="sl-SI" sz="4500" b="1" err="1">
                <a:solidFill>
                  <a:srgbClr val="ED7D31"/>
                </a:solidFill>
                <a:latin typeface="Calibri"/>
              </a:rPr>
              <a:t>Society</a:t>
            </a:r>
            <a:r>
              <a:rPr lang="sl-SI" sz="4500" b="1">
                <a:solidFill>
                  <a:srgbClr val="ED7D31"/>
                </a:solidFill>
                <a:latin typeface="Calibri"/>
              </a:rPr>
              <a:t> </a:t>
            </a:r>
            <a:r>
              <a:rPr lang="sl-SI" sz="4500" b="1" err="1">
                <a:solidFill>
                  <a:srgbClr val="ED7D31"/>
                </a:solidFill>
                <a:latin typeface="Calibri"/>
              </a:rPr>
              <a:t>of</a:t>
            </a:r>
            <a:r>
              <a:rPr lang="sl-SI" sz="4500" b="1">
                <a:solidFill>
                  <a:srgbClr val="ED7D31"/>
                </a:solidFill>
                <a:latin typeface="Calibri"/>
              </a:rPr>
              <a:t> </a:t>
            </a:r>
            <a:r>
              <a:rPr lang="sl-SI" sz="4500" b="1" err="1">
                <a:solidFill>
                  <a:srgbClr val="ED7D31"/>
                </a:solidFill>
                <a:latin typeface="Calibri"/>
              </a:rPr>
              <a:t>Chemistry</a:t>
            </a:r>
            <a:endParaRPr lang="sl-SI" sz="4500" b="1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97523" y="1885361"/>
            <a:ext cx="10850312" cy="45531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/>
              <a:t>Pogodba za obdobje 2023</a:t>
            </a:r>
          </a:p>
          <a:p>
            <a:pPr marL="0" indent="0">
              <a:buNone/>
            </a:pPr>
            <a:endParaRPr lang="sl-SI" sz="1200"/>
          </a:p>
          <a:p>
            <a:r>
              <a:rPr lang="sl-SI"/>
              <a:t>Branje: 37 naročniških revij in 15 zlatih revij</a:t>
            </a:r>
          </a:p>
          <a:p>
            <a:r>
              <a:rPr lang="sl-SI" b="1"/>
              <a:t>Brezplačno objavljanje: 37 hibridnih revij!</a:t>
            </a:r>
          </a:p>
          <a:p>
            <a:pPr marL="0" indent="0">
              <a:buNone/>
            </a:pPr>
            <a:endParaRPr lang="sl-SI"/>
          </a:p>
          <a:p>
            <a:pPr marL="0" indent="0">
              <a:buNone/>
            </a:pPr>
            <a:endParaRPr lang="sl-SI"/>
          </a:p>
          <a:p>
            <a:pPr marL="0" lvl="1" indent="0">
              <a:buNone/>
            </a:pPr>
            <a:endParaRPr lang="sl-SI" sz="2000"/>
          </a:p>
          <a:p>
            <a:r>
              <a:rPr lang="sl-SI" sz="2400"/>
              <a:t>POGOJI za uporabo vavčerja: enaki prvim trem pogojem ostalih konzorcijev.</a:t>
            </a:r>
          </a:p>
          <a:p>
            <a:r>
              <a:rPr lang="sl-SI" sz="2400" b="1"/>
              <a:t>Enostaven postopek, uporabo vavčerja upravlja založnik, kontaktna oseba institucije nima vloge potrjevanja, prejme pa periodična poročila o koriščenju oz. objavah.</a:t>
            </a:r>
            <a:endParaRPr lang="en-US" sz="240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131706"/>
              </p:ext>
            </p:extLst>
          </p:nvPr>
        </p:nvGraphicFramePr>
        <p:xfrm>
          <a:off x="697523" y="3685879"/>
          <a:ext cx="798456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5571">
                  <a:extLst>
                    <a:ext uri="{9D8B030D-6E8A-4147-A177-3AD203B41FA5}">
                      <a16:colId xmlns:a16="http://schemas.microsoft.com/office/drawing/2014/main" val="1800387150"/>
                    </a:ext>
                  </a:extLst>
                </a:gridCol>
                <a:gridCol w="2318994">
                  <a:extLst>
                    <a:ext uri="{9D8B030D-6E8A-4147-A177-3AD203B41FA5}">
                      <a16:colId xmlns:a16="http://schemas.microsoft.com/office/drawing/2014/main" val="2909674620"/>
                    </a:ext>
                  </a:extLst>
                </a:gridCol>
              </a:tblGrid>
              <a:tr h="359287">
                <a:tc>
                  <a:txBody>
                    <a:bodyPr/>
                    <a:lstStyle/>
                    <a:p>
                      <a:r>
                        <a:rPr lang="sl-SI"/>
                        <a:t>UGODNOSTI za dopisne avtorje</a:t>
                      </a:r>
                      <a:r>
                        <a:rPr lang="sl-SI" baseline="0"/>
                        <a:t> s članic konzorcija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2023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930446"/>
                  </a:ext>
                </a:extLst>
              </a:tr>
              <a:tr h="359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/>
                        <a:t>Vavčerji</a:t>
                      </a:r>
                      <a:r>
                        <a:rPr lang="sl-SI" baseline="0"/>
                        <a:t> za objave v OD v </a:t>
                      </a:r>
                      <a:r>
                        <a:rPr lang="sl-SI" b="1" baseline="0"/>
                        <a:t>naročniških, hibridnih</a:t>
                      </a:r>
                      <a:r>
                        <a:rPr lang="sl-SI" baseline="0"/>
                        <a:t> revijah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neomejeno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686924"/>
                  </a:ext>
                </a:extLst>
              </a:tr>
              <a:tr h="3592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/>
                        <a:t>POPUST na redno ceno APC: </a:t>
                      </a:r>
                      <a:r>
                        <a:rPr lang="sl-SI" baseline="0"/>
                        <a:t>za objave v </a:t>
                      </a:r>
                      <a:r>
                        <a:rPr lang="sl-SI" b="1"/>
                        <a:t>zlatih</a:t>
                      </a:r>
                      <a:r>
                        <a:rPr lang="sl-SI"/>
                        <a:t> revijah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15%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011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577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7523" y="1062713"/>
            <a:ext cx="10515600" cy="737807"/>
          </a:xfrm>
        </p:spPr>
        <p:txBody>
          <a:bodyPr>
            <a:noAutofit/>
          </a:bodyPr>
          <a:lstStyle/>
          <a:p>
            <a:pPr lvl="0"/>
            <a:r>
              <a:rPr lang="sl-SI" sz="4500" b="1">
                <a:solidFill>
                  <a:srgbClr val="ED7D31"/>
                </a:solidFill>
                <a:latin typeface="Calibri"/>
              </a:rPr>
              <a:t>IOP </a:t>
            </a:r>
            <a:r>
              <a:rPr lang="sl-SI" sz="4500" b="1" err="1">
                <a:solidFill>
                  <a:srgbClr val="ED7D31"/>
                </a:solidFill>
                <a:latin typeface="Calibri"/>
              </a:rPr>
              <a:t>Publishing</a:t>
            </a:r>
            <a:r>
              <a:rPr lang="sl-SI" sz="4500" b="1">
                <a:solidFill>
                  <a:srgbClr val="ED7D31"/>
                </a:solidFill>
                <a:latin typeface="Calibri"/>
              </a:rPr>
              <a:t> (IOP Science)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97523" y="1923068"/>
            <a:ext cx="10850312" cy="4515439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sl-SI"/>
              <a:t>Pogodba za obdobje 2022 </a:t>
            </a:r>
            <a:r>
              <a:rPr lang="en-SI"/>
              <a:t>–</a:t>
            </a:r>
            <a:r>
              <a:rPr lang="sl-SI"/>
              <a:t> 2024</a:t>
            </a:r>
          </a:p>
          <a:p>
            <a:pPr marL="0" indent="0">
              <a:buNone/>
            </a:pPr>
            <a:r>
              <a:rPr lang="sl-SI" b="1"/>
              <a:t>Ni konzorcij </a:t>
            </a:r>
            <a:r>
              <a:rPr lang="en-SI" b="1"/>
              <a:t>–</a:t>
            </a:r>
            <a:r>
              <a:rPr lang="sl-SI" b="1"/>
              <a:t> pogodba samo za UL!</a:t>
            </a:r>
            <a:r>
              <a:rPr lang="sl-SI" sz="1200"/>
              <a:t>	</a:t>
            </a:r>
            <a:r>
              <a:rPr lang="sl-SI"/>
              <a:t>				</a:t>
            </a:r>
            <a:endParaRPr lang="en-US"/>
          </a:p>
          <a:p>
            <a:r>
              <a:rPr lang="sl-SI"/>
              <a:t>Branje: 75 naročniških revij in 29 zlatih revij</a:t>
            </a:r>
          </a:p>
          <a:p>
            <a:r>
              <a:rPr lang="sl-SI" b="1"/>
              <a:t>Brezplačno objavljanje: 56 hibridnih revij </a:t>
            </a:r>
            <a:r>
              <a:rPr lang="sl-SI"/>
              <a:t>(izvzete revije združenj, naročniške revije ...)</a:t>
            </a:r>
          </a:p>
          <a:p>
            <a:endParaRPr lang="sl-SI"/>
          </a:p>
          <a:p>
            <a:endParaRPr lang="sl-SI"/>
          </a:p>
          <a:p>
            <a:r>
              <a:rPr lang="sl-SI" sz="2400"/>
              <a:t>Avtorji lahko preverijo, ali je izbrani naslov uvrščen na seznam A, B ali C upravičenih revij za koriščenje vavčerja na povezavi </a:t>
            </a:r>
            <a:r>
              <a:rPr lang="sl-SI" sz="1800">
                <a:hlinkClick r:id="rId3"/>
              </a:rPr>
              <a:t>https://publishingsupport.iopscience.iop.org/questions/eligible-journals-transformative-agreements/</a:t>
            </a:r>
            <a:r>
              <a:rPr lang="sl-SI" sz="1800"/>
              <a:t> </a:t>
            </a:r>
          </a:p>
          <a:p>
            <a:endParaRPr lang="sl-SI"/>
          </a:p>
          <a:p>
            <a:endParaRPr lang="en-US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35855"/>
              </p:ext>
            </p:extLst>
          </p:nvPr>
        </p:nvGraphicFramePr>
        <p:xfrm>
          <a:off x="697523" y="4380857"/>
          <a:ext cx="930217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0570">
                  <a:extLst>
                    <a:ext uri="{9D8B030D-6E8A-4147-A177-3AD203B41FA5}">
                      <a16:colId xmlns:a16="http://schemas.microsoft.com/office/drawing/2014/main" val="1364392830"/>
                    </a:ext>
                  </a:extLst>
                </a:gridCol>
                <a:gridCol w="1327203">
                  <a:extLst>
                    <a:ext uri="{9D8B030D-6E8A-4147-A177-3AD203B41FA5}">
                      <a16:colId xmlns:a16="http://schemas.microsoft.com/office/drawing/2014/main" val="2708588189"/>
                    </a:ext>
                  </a:extLst>
                </a:gridCol>
                <a:gridCol w="1327203">
                  <a:extLst>
                    <a:ext uri="{9D8B030D-6E8A-4147-A177-3AD203B41FA5}">
                      <a16:colId xmlns:a16="http://schemas.microsoft.com/office/drawing/2014/main" val="1107640975"/>
                    </a:ext>
                  </a:extLst>
                </a:gridCol>
                <a:gridCol w="1327203">
                  <a:extLst>
                    <a:ext uri="{9D8B030D-6E8A-4147-A177-3AD203B41FA5}">
                      <a16:colId xmlns:a16="http://schemas.microsoft.com/office/drawing/2014/main" val="3037969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/>
                        <a:t>UGODNOSTI za dopisne avtorje</a:t>
                      </a:r>
                      <a:r>
                        <a:rPr lang="sl-SI" baseline="0"/>
                        <a:t> z UL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2022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2023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2024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43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/>
                        <a:t>Vavčerji</a:t>
                      </a:r>
                      <a:r>
                        <a:rPr lang="sl-SI" baseline="0"/>
                        <a:t> za objave v OD v </a:t>
                      </a:r>
                      <a:r>
                        <a:rPr lang="sl-SI" b="1" baseline="0"/>
                        <a:t>hibridnih</a:t>
                      </a:r>
                      <a:r>
                        <a:rPr lang="sl-SI" baseline="0"/>
                        <a:t> revijah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neomejeno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neomejeno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/>
                        <a:t>neomejeno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020846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605906"/>
              </p:ext>
            </p:extLst>
          </p:nvPr>
        </p:nvGraphicFramePr>
        <p:xfrm>
          <a:off x="7513163" y="1923068"/>
          <a:ext cx="444945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9451">
                  <a:extLst>
                    <a:ext uri="{9D8B030D-6E8A-4147-A177-3AD203B41FA5}">
                      <a16:colId xmlns:a16="http://schemas.microsoft.com/office/drawing/2014/main" val="1909255653"/>
                    </a:ext>
                  </a:extLst>
                </a:gridCol>
              </a:tblGrid>
              <a:tr h="1260801">
                <a:tc>
                  <a:txBody>
                    <a:bodyPr/>
                    <a:lstStyle/>
                    <a:p>
                      <a:pPr algn="just"/>
                      <a:r>
                        <a:rPr lang="sl-SI" baseline="0">
                          <a:solidFill>
                            <a:srgbClr val="ED7D31"/>
                          </a:solidFill>
                        </a:rPr>
                        <a:t>Preoblikovalno pogodbo z IOPP ima tudi IJS, vključuje hibridne in zlate revije na seznamih A, B, C in D. Več informacij na </a:t>
                      </a:r>
                      <a:r>
                        <a:rPr lang="sl-SI" baseline="0">
                          <a:hlinkClick r:id="rId4" tooltip="Transformative and Institutional Open Access Agreements"/>
                        </a:rPr>
                        <a:t>spletni strani IOP Science</a:t>
                      </a:r>
                      <a:r>
                        <a:rPr lang="sl-SI" baseline="0"/>
                        <a:t> </a:t>
                      </a:r>
                      <a:r>
                        <a:rPr lang="sl-SI" baseline="0">
                          <a:solidFill>
                            <a:srgbClr val="ED7D31"/>
                          </a:solidFill>
                        </a:rPr>
                        <a:t>oz. v znanstveno informacijskem centru IJS.</a:t>
                      </a:r>
                      <a:endParaRPr lang="en-US">
                        <a:solidFill>
                          <a:srgbClr val="ED7D3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32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641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78668" y="1187778"/>
            <a:ext cx="10906873" cy="5269583"/>
          </a:xfrm>
        </p:spPr>
        <p:txBody>
          <a:bodyPr/>
          <a:lstStyle/>
          <a:p>
            <a:r>
              <a:rPr lang="sl-SI" sz="2400"/>
              <a:t>POGOJI za uporabo vavčerja:</a:t>
            </a:r>
          </a:p>
          <a:p>
            <a:pPr lvl="1">
              <a:buFontTx/>
              <a:buChar char="-"/>
            </a:pPr>
            <a:r>
              <a:rPr lang="sl-SI"/>
              <a:t>članek je SPREJET v objavo v letu 2024,</a:t>
            </a:r>
          </a:p>
          <a:p>
            <a:pPr lvl="1">
              <a:buFontTx/>
              <a:buChar char="-"/>
            </a:pP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rokopisu</a:t>
            </a:r>
            <a:r>
              <a:rPr lang="en-US"/>
              <a:t> je </a:t>
            </a:r>
            <a:r>
              <a:rPr lang="en-US" err="1"/>
              <a:t>naveden</a:t>
            </a:r>
            <a:r>
              <a:rPr lang="en-US"/>
              <a:t> le </a:t>
            </a:r>
            <a:r>
              <a:rPr lang="en-US" b="1"/>
              <a:t>1 </a:t>
            </a:r>
            <a:r>
              <a:rPr lang="sl-SI" b="1"/>
              <a:t>dopisni</a:t>
            </a:r>
            <a:r>
              <a:rPr lang="en-US" b="1"/>
              <a:t> </a:t>
            </a:r>
            <a:r>
              <a:rPr lang="en-US" b="1" err="1"/>
              <a:t>avtor</a:t>
            </a:r>
            <a:r>
              <a:rPr lang="en-US"/>
              <a:t>, </a:t>
            </a:r>
            <a:r>
              <a:rPr lang="en-US" err="1"/>
              <a:t>ki</a:t>
            </a:r>
            <a:r>
              <a:rPr lang="en-US"/>
              <a:t> </a:t>
            </a:r>
            <a:r>
              <a:rPr lang="en-US" err="1"/>
              <a:t>ima</a:t>
            </a:r>
            <a:r>
              <a:rPr lang="en-US"/>
              <a:t> v </a:t>
            </a:r>
            <a:r>
              <a:rPr lang="en-US" err="1"/>
              <a:t>času</a:t>
            </a:r>
            <a:r>
              <a:rPr lang="en-US"/>
              <a:t> </a:t>
            </a:r>
            <a:r>
              <a:rPr lang="en-US" err="1"/>
              <a:t>oddaje</a:t>
            </a:r>
            <a:r>
              <a:rPr lang="en-US"/>
              <a:t> </a:t>
            </a:r>
            <a:r>
              <a:rPr lang="en-US" err="1"/>
              <a:t>članka</a:t>
            </a:r>
            <a:r>
              <a:rPr lang="en-US"/>
              <a:t> status </a:t>
            </a:r>
            <a:r>
              <a:rPr lang="en-US" err="1"/>
              <a:t>zaposlenega</a:t>
            </a:r>
            <a:r>
              <a:rPr lang="en-US"/>
              <a:t>, </a:t>
            </a:r>
            <a:r>
              <a:rPr lang="en-US" err="1"/>
              <a:t>raziskovalca</a:t>
            </a:r>
            <a:r>
              <a:rPr lang="en-US"/>
              <a:t> (</a:t>
            </a:r>
            <a:r>
              <a:rPr lang="en-US" err="1"/>
              <a:t>stalni</a:t>
            </a:r>
            <a:r>
              <a:rPr lang="en-US"/>
              <a:t>, </a:t>
            </a:r>
            <a:r>
              <a:rPr lang="en-US" err="1"/>
              <a:t>začasni</a:t>
            </a:r>
            <a:r>
              <a:rPr lang="en-US"/>
              <a:t>,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obisku</a:t>
            </a:r>
            <a:r>
              <a:rPr lang="en-US"/>
              <a:t>) </a:t>
            </a:r>
            <a:r>
              <a:rPr lang="en-US" err="1"/>
              <a:t>ali</a:t>
            </a:r>
            <a:r>
              <a:rPr lang="en-US"/>
              <a:t> </a:t>
            </a:r>
            <a:r>
              <a:rPr lang="en-US" err="1"/>
              <a:t>študenta</a:t>
            </a:r>
            <a:r>
              <a:rPr lang="sl-SI"/>
              <a:t>,</a:t>
            </a:r>
          </a:p>
          <a:p>
            <a:pPr lvl="1">
              <a:buFontTx/>
              <a:buChar char="-"/>
            </a:pPr>
            <a:r>
              <a:rPr lang="sl-SI"/>
              <a:t>identifikacija:</a:t>
            </a:r>
          </a:p>
          <a:p>
            <a:pPr marL="1371600" lvl="2" indent="-457200">
              <a:buAutoNum type="alphaLcParenR"/>
            </a:pPr>
            <a:r>
              <a:rPr lang="sl-SI"/>
              <a:t>pravilna navedba avtorjeve institucije,</a:t>
            </a:r>
          </a:p>
          <a:p>
            <a:pPr marL="1371600" lvl="2" indent="-457200">
              <a:buAutoNum type="alphaLcParenR"/>
            </a:pPr>
            <a:r>
              <a:rPr lang="sl-SI"/>
              <a:t>navedba elektronskega naslova z institucionalno domeno (npr. @XX.uni-lj.si),</a:t>
            </a:r>
          </a:p>
          <a:p>
            <a:pPr lvl="1">
              <a:buFontTx/>
              <a:buChar char="-"/>
            </a:pPr>
            <a:r>
              <a:rPr lang="sl-SI" sz="2000" i="1"/>
              <a:t>r</a:t>
            </a:r>
            <a:r>
              <a:rPr lang="en-US" sz="2000" i="1" err="1"/>
              <a:t>esearch</a:t>
            </a:r>
            <a:r>
              <a:rPr lang="en-US" sz="2000" i="1"/>
              <a:t> </a:t>
            </a:r>
            <a:r>
              <a:rPr lang="sl-SI" sz="2000" i="1"/>
              <a:t>p</a:t>
            </a:r>
            <a:r>
              <a:rPr lang="en-US" sz="2000" i="1" err="1"/>
              <a:t>aper</a:t>
            </a:r>
            <a:r>
              <a:rPr lang="en-US" sz="2000" i="1"/>
              <a:t>, special issue</a:t>
            </a:r>
            <a:r>
              <a:rPr lang="sl-SI" sz="2000" i="1"/>
              <a:t> </a:t>
            </a:r>
            <a:r>
              <a:rPr lang="sl-SI" sz="2000" i="1" err="1"/>
              <a:t>paper</a:t>
            </a:r>
            <a:r>
              <a:rPr lang="en-US" sz="2000" i="1"/>
              <a:t>, letter</a:t>
            </a:r>
            <a:r>
              <a:rPr lang="sl-SI" sz="2000" i="1"/>
              <a:t>, </a:t>
            </a:r>
            <a:r>
              <a:rPr lang="en-US" sz="2000" i="1"/>
              <a:t>review article</a:t>
            </a:r>
            <a:r>
              <a:rPr lang="sl-SI" sz="2000" i="1"/>
              <a:t>.</a:t>
            </a:r>
          </a:p>
          <a:p>
            <a:r>
              <a:rPr lang="sl-SI" sz="2400"/>
              <a:t>Uporabo vavčerja upravlja založnik: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000" i="1"/>
              <a:t>upravičeni članki bodo objavljeni pod licenco CC BY!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000" i="1"/>
              <a:t>Avtor lahko v 5 dneh od prejema obvestila </a:t>
            </a:r>
            <a:r>
              <a:rPr lang="sl-SI" sz="2000" i="1" u="sng"/>
              <a:t>pisno</a:t>
            </a:r>
            <a:r>
              <a:rPr lang="sl-SI" sz="2000" i="1"/>
              <a:t> zavrne objavo v OD!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000" i="1"/>
              <a:t>Založnik ni dolžan spreminjati statusa objave za nazaj (naročniška v </a:t>
            </a:r>
            <a:r>
              <a:rPr lang="sl-SI" sz="2000" i="1" err="1"/>
              <a:t>odprtodostopno</a:t>
            </a:r>
            <a:r>
              <a:rPr lang="sl-SI" sz="2000" i="1"/>
              <a:t>)!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l-SI" sz="2000" i="1"/>
              <a:t>Kakršni koli dodatni stroški objave (razen APC) se zaračunajo dopisnemu avtorju!</a:t>
            </a:r>
          </a:p>
          <a:p>
            <a:r>
              <a:rPr lang="sl-SI" sz="2400" b="1"/>
              <a:t>Kontaktna oseba institucije nima vloge potrjevanja, </a:t>
            </a:r>
            <a:r>
              <a:rPr lang="sl-SI" sz="2400"/>
              <a:t>prejme pa poročila o realizaciji!</a:t>
            </a:r>
            <a:endParaRPr lang="en-US" sz="2400"/>
          </a:p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7296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789" y="1170255"/>
            <a:ext cx="10515600" cy="916916"/>
          </a:xfrm>
        </p:spPr>
        <p:txBody>
          <a:bodyPr>
            <a:noAutofit/>
          </a:bodyPr>
          <a:lstStyle/>
          <a:p>
            <a:pPr lvl="0"/>
            <a:r>
              <a:rPr lang="sl-SI" sz="4500" b="1">
                <a:solidFill>
                  <a:srgbClr val="ED7D31"/>
                </a:solidFill>
                <a:latin typeface="Calibri"/>
              </a:rPr>
              <a:t>Izpolnitev odprtosti objav v revijah izven preoblikovalnih pogodb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762789" y="2027100"/>
            <a:ext cx="5181603" cy="44714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sl-SI" sz="1600" b="1"/>
          </a:p>
          <a:p>
            <a:pPr marL="0" indent="0" algn="ctr">
              <a:buNone/>
            </a:pPr>
            <a:r>
              <a:rPr lang="sl-SI" sz="1600" b="1"/>
              <a:t>Uredba o odprti znanosti (59/23)</a:t>
            </a:r>
          </a:p>
          <a:p>
            <a:pPr marL="0" indent="0" algn="ctr">
              <a:buNone/>
            </a:pPr>
            <a:r>
              <a:rPr lang="en-US" sz="1600"/>
              <a:t>X. PREHODNE IN KONČNE DOLOČBE</a:t>
            </a:r>
            <a:endParaRPr lang="sl-SI" sz="1600"/>
          </a:p>
          <a:p>
            <a:pPr algn="ctr"/>
            <a:endParaRPr lang="sl-SI" sz="1400" b="1"/>
          </a:p>
          <a:p>
            <a:pPr marL="0" indent="0" algn="ctr">
              <a:buNone/>
            </a:pPr>
            <a:r>
              <a:rPr lang="en-US" sz="1600" b="1"/>
              <a:t>14. </a:t>
            </a:r>
            <a:r>
              <a:rPr lang="en-US" sz="1600" b="1" err="1"/>
              <a:t>člen</a:t>
            </a:r>
            <a:r>
              <a:rPr lang="en-US" sz="1600" b="1"/>
              <a:t> </a:t>
            </a:r>
            <a:endParaRPr lang="sl-SI" sz="1600" b="1"/>
          </a:p>
          <a:p>
            <a:pPr marL="0" indent="0" algn="ctr">
              <a:buNone/>
            </a:pPr>
            <a:r>
              <a:rPr lang="en-US" sz="1600"/>
              <a:t>(</a:t>
            </a:r>
            <a:r>
              <a:rPr lang="en-US" sz="1600" err="1"/>
              <a:t>prehodna</a:t>
            </a:r>
            <a:r>
              <a:rPr lang="en-US" sz="1600"/>
              <a:t> </a:t>
            </a:r>
            <a:r>
              <a:rPr lang="en-US" sz="1600" err="1"/>
              <a:t>upravičenost</a:t>
            </a:r>
            <a:r>
              <a:rPr lang="en-US" sz="1600"/>
              <a:t> </a:t>
            </a:r>
            <a:r>
              <a:rPr lang="en-US" sz="1600" err="1"/>
              <a:t>začasne</a:t>
            </a:r>
            <a:r>
              <a:rPr lang="en-US" sz="1600"/>
              <a:t> </a:t>
            </a:r>
            <a:r>
              <a:rPr lang="en-US" sz="1600" err="1"/>
              <a:t>nedostopnosti</a:t>
            </a:r>
            <a:r>
              <a:rPr lang="en-US" sz="1600"/>
              <a:t> </a:t>
            </a:r>
            <a:r>
              <a:rPr lang="en-US" sz="1600" err="1"/>
              <a:t>vsebine</a:t>
            </a:r>
            <a:r>
              <a:rPr lang="en-US" sz="1600"/>
              <a:t> </a:t>
            </a:r>
            <a:r>
              <a:rPr lang="en-US" sz="1600" err="1"/>
              <a:t>znanstvenih</a:t>
            </a:r>
            <a:r>
              <a:rPr lang="en-US" sz="1600"/>
              <a:t> </a:t>
            </a:r>
            <a:r>
              <a:rPr lang="en-US" sz="1600" err="1"/>
              <a:t>člankov</a:t>
            </a:r>
            <a:r>
              <a:rPr lang="en-US" sz="1600"/>
              <a:t>) </a:t>
            </a:r>
            <a:endParaRPr lang="sl-SI" sz="1600"/>
          </a:p>
          <a:p>
            <a:pPr marL="0" indent="0" algn="just">
              <a:buNone/>
            </a:pPr>
            <a:r>
              <a:rPr lang="en-US" sz="1600"/>
              <a:t>Ne </a:t>
            </a:r>
            <a:r>
              <a:rPr lang="en-US" sz="1600" err="1"/>
              <a:t>glede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</a:t>
            </a:r>
            <a:r>
              <a:rPr lang="en-US" sz="1600" err="1"/>
              <a:t>določbe</a:t>
            </a:r>
            <a:r>
              <a:rPr lang="en-US" sz="1600"/>
              <a:t> 3. </a:t>
            </a:r>
            <a:r>
              <a:rPr lang="en-US" sz="1600" err="1"/>
              <a:t>člena</a:t>
            </a:r>
            <a:r>
              <a:rPr lang="en-US" sz="1600"/>
              <a:t> </a:t>
            </a:r>
            <a:r>
              <a:rPr lang="en-US" sz="1600" err="1"/>
              <a:t>te</a:t>
            </a:r>
            <a:r>
              <a:rPr lang="en-US" sz="1600"/>
              <a:t> </a:t>
            </a:r>
            <a:r>
              <a:rPr lang="en-US" sz="1600" err="1"/>
              <a:t>uredbe</a:t>
            </a:r>
            <a:r>
              <a:rPr lang="en-US" sz="1600"/>
              <a:t> </a:t>
            </a:r>
            <a:r>
              <a:rPr lang="en-US" sz="1600" err="1"/>
              <a:t>lahko</a:t>
            </a:r>
            <a:r>
              <a:rPr lang="en-US" sz="1600"/>
              <a:t> </a:t>
            </a:r>
            <a:r>
              <a:rPr lang="en-US" sz="1600" err="1"/>
              <a:t>izvajalci</a:t>
            </a:r>
            <a:r>
              <a:rPr lang="en-US" sz="1600"/>
              <a:t> </a:t>
            </a:r>
            <a:r>
              <a:rPr lang="en-US" sz="1600" b="1">
                <a:solidFill>
                  <a:srgbClr val="ED7D31"/>
                </a:solidFill>
              </a:rPr>
              <a:t>v </a:t>
            </a:r>
            <a:r>
              <a:rPr lang="en-US" sz="1600" b="1" err="1">
                <a:solidFill>
                  <a:srgbClr val="ED7D31"/>
                </a:solidFill>
              </a:rPr>
              <a:t>obdobju</a:t>
            </a:r>
            <a:r>
              <a:rPr lang="en-US" sz="1600" b="1">
                <a:solidFill>
                  <a:srgbClr val="ED7D31"/>
                </a:solidFill>
              </a:rPr>
              <a:t> </a:t>
            </a:r>
            <a:r>
              <a:rPr lang="en-US" sz="1600" b="1" err="1">
                <a:solidFill>
                  <a:srgbClr val="ED7D31"/>
                </a:solidFill>
              </a:rPr>
              <a:t>dveh</a:t>
            </a:r>
            <a:r>
              <a:rPr lang="en-US" sz="1600" b="1">
                <a:solidFill>
                  <a:srgbClr val="ED7D31"/>
                </a:solidFill>
              </a:rPr>
              <a:t> let od </a:t>
            </a:r>
            <a:r>
              <a:rPr lang="en-US" sz="1600" b="1" err="1">
                <a:solidFill>
                  <a:srgbClr val="ED7D31"/>
                </a:solidFill>
              </a:rPr>
              <a:t>začetka</a:t>
            </a:r>
            <a:r>
              <a:rPr lang="en-US" sz="1600" b="1">
                <a:solidFill>
                  <a:srgbClr val="ED7D31"/>
                </a:solidFill>
              </a:rPr>
              <a:t> </a:t>
            </a:r>
            <a:r>
              <a:rPr lang="en-US" sz="1600" b="1" err="1">
                <a:solidFill>
                  <a:srgbClr val="ED7D31"/>
                </a:solidFill>
              </a:rPr>
              <a:t>veljavnosti</a:t>
            </a:r>
            <a:r>
              <a:rPr lang="en-US" sz="1600" b="1">
                <a:solidFill>
                  <a:srgbClr val="ED7D31"/>
                </a:solidFill>
              </a:rPr>
              <a:t> </a:t>
            </a:r>
            <a:r>
              <a:rPr lang="en-US" sz="1600" b="1" err="1">
                <a:solidFill>
                  <a:srgbClr val="ED7D31"/>
                </a:solidFill>
              </a:rPr>
              <a:t>te</a:t>
            </a:r>
            <a:r>
              <a:rPr lang="en-US" sz="1600" b="1">
                <a:solidFill>
                  <a:srgbClr val="ED7D31"/>
                </a:solidFill>
              </a:rPr>
              <a:t> </a:t>
            </a:r>
            <a:r>
              <a:rPr lang="en-US" sz="1600" b="1" err="1">
                <a:solidFill>
                  <a:srgbClr val="ED7D31"/>
                </a:solidFill>
              </a:rPr>
              <a:t>uredbe</a:t>
            </a:r>
            <a:r>
              <a:rPr lang="en-US" sz="1600" b="1"/>
              <a:t> </a:t>
            </a:r>
            <a:r>
              <a:rPr lang="en-US" sz="1600"/>
              <a:t>v </a:t>
            </a:r>
            <a:r>
              <a:rPr lang="en-US" sz="1600" err="1"/>
              <a:t>utemeljenih</a:t>
            </a:r>
            <a:r>
              <a:rPr lang="en-US" sz="1600"/>
              <a:t> </a:t>
            </a:r>
            <a:r>
              <a:rPr lang="en-US" sz="1600" err="1"/>
              <a:t>primerih</a:t>
            </a:r>
            <a:r>
              <a:rPr lang="en-US" sz="1600"/>
              <a:t>, </a:t>
            </a:r>
            <a:r>
              <a:rPr lang="en-US" sz="1600" err="1"/>
              <a:t>ki</a:t>
            </a:r>
            <a:r>
              <a:rPr lang="en-US" sz="1600"/>
              <a:t> </a:t>
            </a:r>
            <a:r>
              <a:rPr lang="en-US" sz="1600" err="1"/>
              <a:t>jih</a:t>
            </a:r>
            <a:r>
              <a:rPr lang="en-US" sz="1600"/>
              <a:t> </a:t>
            </a:r>
            <a:r>
              <a:rPr lang="en-US" sz="1600" err="1"/>
              <a:t>morajo</a:t>
            </a:r>
            <a:r>
              <a:rPr lang="en-US" sz="1600"/>
              <a:t> </a:t>
            </a:r>
            <a:r>
              <a:rPr lang="en-US" sz="1600" err="1"/>
              <a:t>obrazložiti</a:t>
            </a:r>
            <a:r>
              <a:rPr lang="en-US" sz="1600"/>
              <a:t> </a:t>
            </a:r>
            <a:r>
              <a:rPr lang="en-US" sz="1600" err="1"/>
              <a:t>financerju</a:t>
            </a:r>
            <a:r>
              <a:rPr lang="en-US" sz="1600"/>
              <a:t>, </a:t>
            </a:r>
            <a:r>
              <a:rPr lang="en-US" sz="1600" err="1"/>
              <a:t>znanstvene</a:t>
            </a:r>
            <a:r>
              <a:rPr lang="en-US" sz="1600"/>
              <a:t> </a:t>
            </a:r>
            <a:r>
              <a:rPr lang="en-US" sz="1600" err="1"/>
              <a:t>članke</a:t>
            </a:r>
            <a:r>
              <a:rPr lang="en-US" sz="1600"/>
              <a:t> </a:t>
            </a:r>
            <a:r>
              <a:rPr lang="en-US" sz="1600" b="1" err="1"/>
              <a:t>objavijo</a:t>
            </a:r>
            <a:r>
              <a:rPr lang="en-US" sz="1600" b="1"/>
              <a:t> v </a:t>
            </a:r>
            <a:r>
              <a:rPr lang="en-US" sz="1600" b="1" err="1"/>
              <a:t>naročniških</a:t>
            </a:r>
            <a:r>
              <a:rPr lang="en-US" sz="1600" b="1"/>
              <a:t> </a:t>
            </a:r>
            <a:r>
              <a:rPr lang="en-US" sz="1600" b="1" err="1"/>
              <a:t>revijah</a:t>
            </a:r>
            <a:r>
              <a:rPr lang="en-US" sz="1600" b="1"/>
              <a:t> in </a:t>
            </a:r>
            <a:r>
              <a:rPr lang="en-US" sz="1600" b="1" err="1"/>
              <a:t>odprti</a:t>
            </a:r>
            <a:r>
              <a:rPr lang="en-US" sz="1600" b="1"/>
              <a:t> </a:t>
            </a:r>
            <a:r>
              <a:rPr lang="en-US" sz="1600" b="1" err="1"/>
              <a:t>dostop</a:t>
            </a:r>
            <a:r>
              <a:rPr lang="en-US" sz="1600" b="1"/>
              <a:t> </a:t>
            </a:r>
            <a:r>
              <a:rPr lang="en-US" sz="1600" b="1" err="1"/>
              <a:t>zagotovijo</a:t>
            </a:r>
            <a:r>
              <a:rPr lang="en-US" sz="1600" b="1"/>
              <a:t> s </a:t>
            </a:r>
            <a:r>
              <a:rPr lang="en-US" sz="1600" b="1" err="1"/>
              <a:t>shranitvijo</a:t>
            </a:r>
            <a:r>
              <a:rPr lang="en-US" sz="1600"/>
              <a:t> </a:t>
            </a:r>
            <a:r>
              <a:rPr lang="en-US" sz="1600" err="1"/>
              <a:t>recenziranega</a:t>
            </a:r>
            <a:r>
              <a:rPr lang="en-US" sz="1600"/>
              <a:t> </a:t>
            </a:r>
            <a:r>
              <a:rPr lang="en-US" sz="1600" err="1"/>
              <a:t>rokopisa</a:t>
            </a:r>
            <a:r>
              <a:rPr lang="en-US" sz="1600"/>
              <a:t> v </a:t>
            </a:r>
            <a:r>
              <a:rPr lang="en-US" sz="1600" err="1"/>
              <a:t>repozitorij</a:t>
            </a:r>
            <a:r>
              <a:rPr lang="en-US" sz="1600"/>
              <a:t> </a:t>
            </a:r>
            <a:r>
              <a:rPr lang="en-US" sz="1600" b="1"/>
              <a:t>z </a:t>
            </a:r>
            <a:r>
              <a:rPr lang="en-US" sz="1600" b="1" err="1"/>
              <a:t>začasno</a:t>
            </a:r>
            <a:r>
              <a:rPr lang="en-US" sz="1600" b="1"/>
              <a:t> </a:t>
            </a:r>
            <a:r>
              <a:rPr lang="en-US" sz="1600" b="1" err="1"/>
              <a:t>nedostopnostjo</a:t>
            </a:r>
            <a:r>
              <a:rPr lang="en-US" sz="1600" b="1"/>
              <a:t> </a:t>
            </a:r>
            <a:r>
              <a:rPr lang="en-US" sz="1600" b="1" err="1"/>
              <a:t>vsebine</a:t>
            </a:r>
            <a:r>
              <a:rPr lang="en-US" sz="1600" b="1"/>
              <a:t> </a:t>
            </a:r>
            <a:r>
              <a:rPr lang="en-US" sz="1600" b="1" err="1"/>
              <a:t>recenziranega</a:t>
            </a:r>
            <a:r>
              <a:rPr lang="en-US" sz="1600" b="1"/>
              <a:t> </a:t>
            </a:r>
            <a:r>
              <a:rPr lang="en-US" sz="1600" b="1" err="1"/>
              <a:t>rokopisa</a:t>
            </a:r>
            <a:r>
              <a:rPr lang="en-US" sz="1600" b="1"/>
              <a:t> v </a:t>
            </a:r>
            <a:r>
              <a:rPr lang="en-US" sz="1600" b="1" err="1"/>
              <a:t>repozitoriju</a:t>
            </a:r>
            <a:r>
              <a:rPr lang="en-US" sz="1600"/>
              <a:t>, </a:t>
            </a:r>
            <a:r>
              <a:rPr lang="en-US" sz="1600" err="1"/>
              <a:t>ki</a:t>
            </a:r>
            <a:r>
              <a:rPr lang="en-US" sz="1600"/>
              <a:t> ne </a:t>
            </a:r>
            <a:r>
              <a:rPr lang="en-US" sz="1600" err="1"/>
              <a:t>sme</a:t>
            </a:r>
            <a:r>
              <a:rPr lang="en-US" sz="1600"/>
              <a:t> </a:t>
            </a:r>
            <a:r>
              <a:rPr lang="en-US" sz="1600" err="1"/>
              <a:t>biti</a:t>
            </a:r>
            <a:r>
              <a:rPr lang="en-US" sz="1600"/>
              <a:t> </a:t>
            </a:r>
            <a:r>
              <a:rPr lang="en-US" sz="1600" b="1" err="1"/>
              <a:t>daljša</a:t>
            </a:r>
            <a:r>
              <a:rPr lang="en-US" sz="1600" b="1"/>
              <a:t> od </a:t>
            </a:r>
            <a:r>
              <a:rPr lang="en-US" sz="1600" b="1" err="1"/>
              <a:t>dvanajstih</a:t>
            </a:r>
            <a:r>
              <a:rPr lang="en-US" sz="1600" b="1"/>
              <a:t> </a:t>
            </a:r>
            <a:r>
              <a:rPr lang="en-US" sz="1600" b="1" err="1"/>
              <a:t>mesecev</a:t>
            </a:r>
            <a:r>
              <a:rPr lang="en-US" sz="1600" b="1"/>
              <a:t> </a:t>
            </a:r>
            <a:r>
              <a:rPr lang="en-US" sz="1600"/>
              <a:t>od </a:t>
            </a:r>
            <a:r>
              <a:rPr lang="en-US" sz="1600" err="1"/>
              <a:t>datuma</a:t>
            </a:r>
            <a:r>
              <a:rPr lang="en-US" sz="1600"/>
              <a:t> </a:t>
            </a:r>
            <a:r>
              <a:rPr lang="en-US" sz="1600" err="1"/>
              <a:t>objave</a:t>
            </a:r>
            <a:r>
              <a:rPr lang="en-US" sz="1600"/>
              <a:t> </a:t>
            </a:r>
            <a:r>
              <a:rPr lang="en-US" sz="1600" err="1"/>
              <a:t>znanstvenega</a:t>
            </a:r>
            <a:r>
              <a:rPr lang="en-US" sz="1600"/>
              <a:t> </a:t>
            </a:r>
            <a:r>
              <a:rPr lang="en-US" sz="1600" err="1"/>
              <a:t>članka</a:t>
            </a:r>
            <a:r>
              <a:rPr lang="en-US" sz="1600"/>
              <a:t> </a:t>
            </a:r>
            <a:r>
              <a:rPr lang="en-US" sz="1600" b="1"/>
              <a:t>za </a:t>
            </a:r>
            <a:r>
              <a:rPr lang="en-US" sz="1600" b="1" err="1"/>
              <a:t>družboslovne</a:t>
            </a:r>
            <a:r>
              <a:rPr lang="en-US" sz="1600" b="1"/>
              <a:t> in </a:t>
            </a:r>
            <a:r>
              <a:rPr lang="en-US" sz="1600" b="1" err="1"/>
              <a:t>humanistične</a:t>
            </a:r>
            <a:r>
              <a:rPr lang="en-US" sz="1600" b="1"/>
              <a:t> </a:t>
            </a:r>
            <a:r>
              <a:rPr lang="en-US" sz="1600" b="1" err="1"/>
              <a:t>vede</a:t>
            </a:r>
            <a:r>
              <a:rPr lang="en-US" sz="1600"/>
              <a:t> </a:t>
            </a:r>
            <a:r>
              <a:rPr lang="en-US" sz="1600" err="1"/>
              <a:t>oziroma</a:t>
            </a:r>
            <a:r>
              <a:rPr lang="en-US" sz="1600"/>
              <a:t> </a:t>
            </a:r>
            <a:r>
              <a:rPr lang="en-US" sz="1600" b="1"/>
              <a:t>od </a:t>
            </a:r>
            <a:r>
              <a:rPr lang="en-US" sz="1600" b="1" err="1"/>
              <a:t>šestih</a:t>
            </a:r>
            <a:r>
              <a:rPr lang="en-US" sz="1600" b="1"/>
              <a:t> </a:t>
            </a:r>
            <a:r>
              <a:rPr lang="en-US" sz="1600" b="1" err="1"/>
              <a:t>mesecev</a:t>
            </a:r>
            <a:r>
              <a:rPr lang="en-US" sz="1600" b="1"/>
              <a:t> za </a:t>
            </a:r>
            <a:r>
              <a:rPr lang="en-US" sz="1600" b="1" err="1"/>
              <a:t>druge</a:t>
            </a:r>
            <a:r>
              <a:rPr lang="en-US" sz="1600" b="1"/>
              <a:t> </a:t>
            </a:r>
            <a:r>
              <a:rPr lang="en-US" sz="1600" b="1" err="1"/>
              <a:t>vede</a:t>
            </a:r>
            <a:r>
              <a:rPr lang="sl-SI" sz="1600" b="1"/>
              <a:t>.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idx="2"/>
          </p:nvPr>
        </p:nvSpPr>
        <p:spPr>
          <a:xfrm>
            <a:off x="6284539" y="2087171"/>
            <a:ext cx="5181603" cy="4351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/>
              <a:t>15. </a:t>
            </a:r>
            <a:r>
              <a:rPr lang="en-US" sz="1600" b="1" err="1"/>
              <a:t>člen</a:t>
            </a:r>
            <a:r>
              <a:rPr lang="en-US" sz="1600" b="1"/>
              <a:t> </a:t>
            </a:r>
            <a:endParaRPr lang="sl-SI" sz="1600" b="1"/>
          </a:p>
          <a:p>
            <a:pPr marL="0" indent="0" algn="ctr">
              <a:buNone/>
            </a:pPr>
            <a:r>
              <a:rPr lang="en-US" sz="1600"/>
              <a:t>(</a:t>
            </a:r>
            <a:r>
              <a:rPr lang="en-US" sz="1600" err="1"/>
              <a:t>prehodna</a:t>
            </a:r>
            <a:r>
              <a:rPr lang="en-US" sz="1600"/>
              <a:t> </a:t>
            </a:r>
            <a:r>
              <a:rPr lang="en-US" sz="1600" err="1"/>
              <a:t>upravičenost</a:t>
            </a:r>
            <a:r>
              <a:rPr lang="en-US" sz="1600"/>
              <a:t> </a:t>
            </a:r>
            <a:r>
              <a:rPr lang="en-US" sz="1600" err="1"/>
              <a:t>stroškov</a:t>
            </a:r>
            <a:r>
              <a:rPr lang="en-US" sz="1600"/>
              <a:t> </a:t>
            </a:r>
            <a:r>
              <a:rPr lang="en-US" sz="1600" err="1"/>
              <a:t>odprtega</a:t>
            </a:r>
            <a:r>
              <a:rPr lang="en-US" sz="1600"/>
              <a:t> </a:t>
            </a:r>
            <a:r>
              <a:rPr lang="en-US" sz="1600" err="1"/>
              <a:t>dostopa</a:t>
            </a:r>
            <a:r>
              <a:rPr lang="en-US" sz="1600"/>
              <a:t> v </a:t>
            </a:r>
            <a:r>
              <a:rPr lang="en-US" sz="1600" err="1"/>
              <a:t>naročniških</a:t>
            </a:r>
            <a:r>
              <a:rPr lang="en-US" sz="1600"/>
              <a:t> </a:t>
            </a:r>
            <a:r>
              <a:rPr lang="en-US" sz="1600" err="1"/>
              <a:t>revijah</a:t>
            </a:r>
            <a:r>
              <a:rPr lang="en-US" sz="1600"/>
              <a:t>, </a:t>
            </a:r>
            <a:r>
              <a:rPr lang="en-US" sz="1600" err="1"/>
              <a:t>tako</a:t>
            </a:r>
            <a:r>
              <a:rPr lang="en-US" sz="1600"/>
              <a:t> </a:t>
            </a:r>
            <a:r>
              <a:rPr lang="en-US" sz="1600" err="1"/>
              <a:t>imenovani</a:t>
            </a:r>
            <a:r>
              <a:rPr lang="en-US" sz="1600"/>
              <a:t> </a:t>
            </a:r>
            <a:r>
              <a:rPr lang="en-US" sz="1600" err="1"/>
              <a:t>hibridni</a:t>
            </a:r>
            <a:r>
              <a:rPr lang="en-US" sz="1600"/>
              <a:t> model </a:t>
            </a:r>
            <a:r>
              <a:rPr lang="en-US" sz="1600" err="1"/>
              <a:t>znanstvenega</a:t>
            </a:r>
            <a:r>
              <a:rPr lang="en-US" sz="1600"/>
              <a:t> </a:t>
            </a:r>
            <a:r>
              <a:rPr lang="en-US" sz="1600" err="1"/>
              <a:t>založništva</a:t>
            </a:r>
            <a:r>
              <a:rPr lang="en-US" sz="1600"/>
              <a:t>)</a:t>
            </a:r>
            <a:endParaRPr lang="sl-SI" sz="1600"/>
          </a:p>
          <a:p>
            <a:pPr marL="0" indent="0" algn="just">
              <a:buNone/>
            </a:pPr>
            <a:r>
              <a:rPr lang="en-US" sz="1600" err="1"/>
              <a:t>Financerji</a:t>
            </a:r>
            <a:r>
              <a:rPr lang="en-US" sz="1600"/>
              <a:t> </a:t>
            </a:r>
            <a:r>
              <a:rPr lang="en-US" sz="1600" err="1"/>
              <a:t>znanstvenoraziskovalne</a:t>
            </a:r>
            <a:r>
              <a:rPr lang="en-US" sz="1600"/>
              <a:t> </a:t>
            </a:r>
            <a:r>
              <a:rPr lang="en-US" sz="1600" err="1"/>
              <a:t>dejavnosti</a:t>
            </a:r>
            <a:r>
              <a:rPr lang="en-US" sz="1600"/>
              <a:t> </a:t>
            </a:r>
            <a:r>
              <a:rPr lang="en-US" sz="1600" err="1"/>
              <a:t>iz</a:t>
            </a:r>
            <a:r>
              <a:rPr lang="en-US" sz="1600"/>
              <a:t> </a:t>
            </a:r>
            <a:r>
              <a:rPr lang="en-US" sz="1600" err="1"/>
              <a:t>javnih</a:t>
            </a:r>
            <a:r>
              <a:rPr lang="en-US" sz="1600"/>
              <a:t> </a:t>
            </a:r>
            <a:r>
              <a:rPr lang="en-US" sz="1600" err="1"/>
              <a:t>virov</a:t>
            </a:r>
            <a:r>
              <a:rPr lang="en-US" sz="1600"/>
              <a:t> </a:t>
            </a:r>
            <a:r>
              <a:rPr lang="en-US" sz="1600" err="1"/>
              <a:t>lahko</a:t>
            </a:r>
            <a:r>
              <a:rPr lang="en-US" sz="1600"/>
              <a:t> ne </a:t>
            </a:r>
            <a:r>
              <a:rPr lang="en-US" sz="1600" err="1"/>
              <a:t>glede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</a:t>
            </a:r>
            <a:r>
              <a:rPr lang="en-US" sz="1600" err="1"/>
              <a:t>tretji</a:t>
            </a:r>
            <a:r>
              <a:rPr lang="en-US" sz="1600"/>
              <a:t> </a:t>
            </a:r>
            <a:r>
              <a:rPr lang="en-US" sz="1600" err="1"/>
              <a:t>odstavek</a:t>
            </a:r>
            <a:r>
              <a:rPr lang="en-US" sz="1600"/>
              <a:t> 9. </a:t>
            </a:r>
            <a:r>
              <a:rPr lang="en-US" sz="1600" err="1"/>
              <a:t>člena</a:t>
            </a:r>
            <a:r>
              <a:rPr lang="en-US" sz="1600"/>
              <a:t> </a:t>
            </a:r>
            <a:r>
              <a:rPr lang="en-US" sz="1600" err="1"/>
              <a:t>te</a:t>
            </a:r>
            <a:r>
              <a:rPr lang="en-US" sz="1600"/>
              <a:t> </a:t>
            </a:r>
            <a:r>
              <a:rPr lang="en-US" sz="1600" err="1"/>
              <a:t>uredbe</a:t>
            </a:r>
            <a:r>
              <a:rPr lang="en-US" sz="1600"/>
              <a:t> </a:t>
            </a:r>
            <a:r>
              <a:rPr lang="en-US" sz="1600" b="1" err="1">
                <a:solidFill>
                  <a:srgbClr val="ED7D31"/>
                </a:solidFill>
              </a:rPr>
              <a:t>še</a:t>
            </a:r>
            <a:r>
              <a:rPr lang="en-US" sz="1600" b="1">
                <a:solidFill>
                  <a:srgbClr val="ED7D31"/>
                </a:solidFill>
              </a:rPr>
              <a:t> </a:t>
            </a:r>
            <a:r>
              <a:rPr lang="en-US" sz="1600" b="1" err="1">
                <a:solidFill>
                  <a:srgbClr val="ED7D31"/>
                </a:solidFill>
              </a:rPr>
              <a:t>največ</a:t>
            </a:r>
            <a:r>
              <a:rPr lang="en-US" sz="1600" b="1">
                <a:solidFill>
                  <a:srgbClr val="ED7D31"/>
                </a:solidFill>
              </a:rPr>
              <a:t> </a:t>
            </a:r>
            <a:r>
              <a:rPr lang="en-US" sz="1600" b="1" err="1">
                <a:solidFill>
                  <a:srgbClr val="ED7D31"/>
                </a:solidFill>
              </a:rPr>
              <a:t>dve</a:t>
            </a:r>
            <a:r>
              <a:rPr lang="en-US" sz="1600" b="1">
                <a:solidFill>
                  <a:srgbClr val="ED7D31"/>
                </a:solidFill>
              </a:rPr>
              <a:t> </a:t>
            </a:r>
            <a:r>
              <a:rPr lang="en-US" sz="1600" b="1" err="1">
                <a:solidFill>
                  <a:srgbClr val="ED7D31"/>
                </a:solidFill>
              </a:rPr>
              <a:t>leti</a:t>
            </a:r>
            <a:r>
              <a:rPr lang="en-US" sz="1600" b="1">
                <a:solidFill>
                  <a:srgbClr val="ED7D31"/>
                </a:solidFill>
              </a:rPr>
              <a:t> od </a:t>
            </a:r>
            <a:r>
              <a:rPr lang="en-US" sz="1600" b="1" err="1">
                <a:solidFill>
                  <a:srgbClr val="ED7D31"/>
                </a:solidFill>
              </a:rPr>
              <a:t>uveljavitve</a:t>
            </a:r>
            <a:r>
              <a:rPr lang="en-US" sz="1600" b="1">
                <a:solidFill>
                  <a:srgbClr val="ED7D31"/>
                </a:solidFill>
              </a:rPr>
              <a:t> </a:t>
            </a:r>
            <a:r>
              <a:rPr lang="en-US" sz="1600" b="1" err="1">
                <a:solidFill>
                  <a:srgbClr val="ED7D31"/>
                </a:solidFill>
              </a:rPr>
              <a:t>te</a:t>
            </a:r>
            <a:r>
              <a:rPr lang="en-US" sz="1600" b="1">
                <a:solidFill>
                  <a:srgbClr val="ED7D31"/>
                </a:solidFill>
              </a:rPr>
              <a:t> </a:t>
            </a:r>
            <a:r>
              <a:rPr lang="en-US" sz="1600" b="1" err="1">
                <a:solidFill>
                  <a:srgbClr val="ED7D31"/>
                </a:solidFill>
              </a:rPr>
              <a:t>uredbe</a:t>
            </a:r>
            <a:r>
              <a:rPr lang="en-US" sz="1600" b="1">
                <a:solidFill>
                  <a:srgbClr val="ED7D31"/>
                </a:solidFill>
              </a:rPr>
              <a:t> </a:t>
            </a:r>
            <a:r>
              <a:rPr lang="en-US" sz="1600" b="1" err="1">
                <a:solidFill>
                  <a:srgbClr val="ED7D31"/>
                </a:solidFill>
              </a:rPr>
              <a:t>sofinancirajo</a:t>
            </a:r>
            <a:r>
              <a:rPr lang="en-US" sz="1600" b="1">
                <a:solidFill>
                  <a:srgbClr val="ED7D31"/>
                </a:solidFill>
              </a:rPr>
              <a:t> </a:t>
            </a:r>
            <a:r>
              <a:rPr lang="en-US" sz="1600" b="1" err="1">
                <a:solidFill>
                  <a:srgbClr val="ED7D31"/>
                </a:solidFill>
              </a:rPr>
              <a:t>odprti</a:t>
            </a:r>
            <a:r>
              <a:rPr lang="en-US" sz="1600" b="1">
                <a:solidFill>
                  <a:srgbClr val="ED7D31"/>
                </a:solidFill>
              </a:rPr>
              <a:t> </a:t>
            </a:r>
            <a:r>
              <a:rPr lang="en-US" sz="1600" b="1" err="1">
                <a:solidFill>
                  <a:srgbClr val="ED7D31"/>
                </a:solidFill>
              </a:rPr>
              <a:t>dostop</a:t>
            </a:r>
            <a:r>
              <a:rPr lang="en-US" sz="1600" b="1">
                <a:solidFill>
                  <a:srgbClr val="ED7D31"/>
                </a:solidFill>
              </a:rPr>
              <a:t> do </a:t>
            </a:r>
            <a:r>
              <a:rPr lang="en-US" sz="1600" b="1" err="1">
                <a:solidFill>
                  <a:srgbClr val="ED7D31"/>
                </a:solidFill>
              </a:rPr>
              <a:t>člankov</a:t>
            </a:r>
            <a:r>
              <a:rPr lang="en-US" sz="1600" b="1">
                <a:solidFill>
                  <a:srgbClr val="ED7D31"/>
                </a:solidFill>
              </a:rPr>
              <a:t> v </a:t>
            </a:r>
            <a:r>
              <a:rPr lang="en-US" sz="1600" b="1" err="1">
                <a:solidFill>
                  <a:srgbClr val="ED7D31"/>
                </a:solidFill>
              </a:rPr>
              <a:t>naročniških</a:t>
            </a:r>
            <a:r>
              <a:rPr lang="en-US" sz="1600" b="1">
                <a:solidFill>
                  <a:srgbClr val="ED7D31"/>
                </a:solidFill>
              </a:rPr>
              <a:t> </a:t>
            </a:r>
            <a:r>
              <a:rPr lang="en-US" sz="1600" b="1" err="1">
                <a:solidFill>
                  <a:srgbClr val="ED7D31"/>
                </a:solidFill>
              </a:rPr>
              <a:t>revijah</a:t>
            </a:r>
            <a:r>
              <a:rPr lang="en-US" sz="1600" b="1"/>
              <a:t>, in </a:t>
            </a:r>
            <a:r>
              <a:rPr lang="en-US" sz="1600" b="1" err="1"/>
              <a:t>sicer</a:t>
            </a:r>
            <a:r>
              <a:rPr lang="en-US" sz="1600" b="1"/>
              <a:t> v </a:t>
            </a:r>
            <a:r>
              <a:rPr lang="en-US" sz="1600" b="1" err="1"/>
              <a:t>naslednjih</a:t>
            </a:r>
            <a:r>
              <a:rPr lang="en-US" sz="1600" b="1"/>
              <a:t> </a:t>
            </a:r>
            <a:r>
              <a:rPr lang="en-US" sz="1600" b="1" err="1"/>
              <a:t>primerih</a:t>
            </a:r>
            <a:r>
              <a:rPr lang="en-US" sz="1600" b="1"/>
              <a:t>: </a:t>
            </a:r>
            <a:endParaRPr lang="sl-SI" sz="1600" b="1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– v </a:t>
            </a:r>
            <a:r>
              <a:rPr lang="en-US" sz="1600" err="1"/>
              <a:t>okviru</a:t>
            </a:r>
            <a:r>
              <a:rPr lang="en-US" sz="1600"/>
              <a:t> </a:t>
            </a:r>
            <a:r>
              <a:rPr lang="en-US" sz="1600" b="1" err="1"/>
              <a:t>preoblikovalnih</a:t>
            </a:r>
            <a:r>
              <a:rPr lang="en-US" sz="1600" b="1"/>
              <a:t> </a:t>
            </a:r>
            <a:r>
              <a:rPr lang="en-US" sz="1600" b="1" err="1"/>
              <a:t>pogodb</a:t>
            </a:r>
            <a:r>
              <a:rPr lang="en-US" sz="1600"/>
              <a:t>, </a:t>
            </a:r>
            <a:r>
              <a:rPr lang="en-SI" sz="1600"/>
              <a:t>……</a:t>
            </a:r>
            <a:r>
              <a:rPr lang="sl-SI" sz="1600"/>
              <a:t>.. za </a:t>
            </a:r>
            <a:r>
              <a:rPr lang="en-US" sz="1600" err="1"/>
              <a:t>branje</a:t>
            </a:r>
            <a:r>
              <a:rPr lang="en-US" sz="1600"/>
              <a:t> </a:t>
            </a:r>
            <a:r>
              <a:rPr lang="en-US" sz="1600" err="1"/>
              <a:t>revij</a:t>
            </a:r>
            <a:r>
              <a:rPr lang="en-US" sz="1600"/>
              <a:t> in </a:t>
            </a:r>
            <a:r>
              <a:rPr lang="en-US" sz="1600" err="1"/>
              <a:t>odprtodostopno</a:t>
            </a:r>
            <a:r>
              <a:rPr lang="en-US" sz="1600"/>
              <a:t> </a:t>
            </a:r>
            <a:r>
              <a:rPr lang="en-US" sz="1600" err="1"/>
              <a:t>objavljanje</a:t>
            </a:r>
            <a:r>
              <a:rPr lang="en-US" sz="1600"/>
              <a:t> v </a:t>
            </a:r>
            <a:r>
              <a:rPr lang="en-US" sz="1600" err="1"/>
              <a:t>teh</a:t>
            </a:r>
            <a:r>
              <a:rPr lang="en-US" sz="1600"/>
              <a:t> </a:t>
            </a:r>
            <a:r>
              <a:rPr lang="en-US" sz="1600" err="1"/>
              <a:t>revijah</a:t>
            </a:r>
            <a:r>
              <a:rPr lang="en-US" sz="1600"/>
              <a:t> </a:t>
            </a:r>
            <a:r>
              <a:rPr lang="en-SI" sz="1600"/>
              <a:t>……</a:t>
            </a:r>
            <a:r>
              <a:rPr lang="sl-SI" sz="1600"/>
              <a:t>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– </a:t>
            </a:r>
            <a:r>
              <a:rPr lang="en-US" sz="1600" err="1"/>
              <a:t>če</a:t>
            </a:r>
            <a:r>
              <a:rPr lang="en-US" sz="1600"/>
              <a:t> </a:t>
            </a:r>
            <a:r>
              <a:rPr lang="en-US" sz="1600" b="1" err="1"/>
              <a:t>javna</a:t>
            </a:r>
            <a:r>
              <a:rPr lang="en-US" sz="1600" b="1"/>
              <a:t> </a:t>
            </a:r>
            <a:r>
              <a:rPr lang="en-US" sz="1600" b="1" err="1"/>
              <a:t>raziskovalna</a:t>
            </a:r>
            <a:r>
              <a:rPr lang="en-US" sz="1600" b="1"/>
              <a:t> </a:t>
            </a:r>
            <a:r>
              <a:rPr lang="en-US" sz="1600" b="1" err="1"/>
              <a:t>organizacija</a:t>
            </a:r>
            <a:r>
              <a:rPr lang="en-US" sz="1600" b="1"/>
              <a:t> </a:t>
            </a:r>
            <a:r>
              <a:rPr lang="en-US" sz="1600" b="1" err="1"/>
              <a:t>ni</a:t>
            </a:r>
            <a:r>
              <a:rPr lang="en-US" sz="1600" b="1"/>
              <a:t> </a:t>
            </a:r>
            <a:r>
              <a:rPr lang="en-US" sz="1600" b="1" err="1"/>
              <a:t>članica</a:t>
            </a:r>
            <a:r>
              <a:rPr lang="en-US" sz="1600" b="1"/>
              <a:t> </a:t>
            </a:r>
            <a:r>
              <a:rPr lang="en-US" sz="1600" b="1" err="1"/>
              <a:t>skupine</a:t>
            </a:r>
            <a:r>
              <a:rPr lang="en-US" sz="1600" b="1"/>
              <a:t> </a:t>
            </a:r>
            <a:r>
              <a:rPr lang="sl-SI" sz="1600" b="1"/>
              <a:t>JRO</a:t>
            </a:r>
            <a:r>
              <a:rPr lang="en-US" sz="1600" b="1"/>
              <a:t> </a:t>
            </a:r>
            <a:r>
              <a:rPr lang="en-US" sz="1600"/>
              <a:t>(</a:t>
            </a:r>
            <a:r>
              <a:rPr lang="en-US" sz="1600" err="1"/>
              <a:t>konzorcij</a:t>
            </a:r>
            <a:r>
              <a:rPr lang="sl-SI" sz="1600"/>
              <a:t>a</a:t>
            </a:r>
            <a:r>
              <a:rPr lang="en-US" sz="1600"/>
              <a:t>) za </a:t>
            </a:r>
            <a:r>
              <a:rPr lang="en-US" sz="1600" err="1"/>
              <a:t>preoblikovalne</a:t>
            </a:r>
            <a:r>
              <a:rPr lang="en-US" sz="1600"/>
              <a:t> </a:t>
            </a:r>
            <a:r>
              <a:rPr lang="en-US" sz="1600" err="1"/>
              <a:t>pogodbe</a:t>
            </a:r>
            <a:r>
              <a:rPr lang="en-US" sz="1600"/>
              <a:t>, </a:t>
            </a:r>
            <a:endParaRPr lang="sl-SI" sz="16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–</a:t>
            </a:r>
            <a:r>
              <a:rPr lang="sl-SI" sz="1600"/>
              <a:t> </a:t>
            </a:r>
            <a:r>
              <a:rPr lang="en-US" sz="1600" err="1"/>
              <a:t>če</a:t>
            </a:r>
            <a:r>
              <a:rPr lang="en-US" sz="1600"/>
              <a:t> </a:t>
            </a:r>
            <a:r>
              <a:rPr lang="en-US" sz="1600" b="1" err="1"/>
              <a:t>zmanjka</a:t>
            </a:r>
            <a:r>
              <a:rPr lang="en-US" sz="1600" b="1"/>
              <a:t> </a:t>
            </a:r>
            <a:r>
              <a:rPr lang="en-US" sz="1600" b="1" err="1"/>
              <a:t>vavčerjev</a:t>
            </a:r>
            <a:r>
              <a:rPr lang="en-US" sz="1600" b="1"/>
              <a:t> za APC</a:t>
            </a:r>
            <a:r>
              <a:rPr lang="en-US" sz="1600"/>
              <a:t>, </a:t>
            </a:r>
            <a:r>
              <a:rPr lang="en-US" sz="1600" err="1"/>
              <a:t>ki</a:t>
            </a:r>
            <a:r>
              <a:rPr lang="en-US" sz="1600"/>
              <a:t> so </a:t>
            </a:r>
            <a:r>
              <a:rPr lang="en-US" sz="1600" err="1"/>
              <a:t>bili</a:t>
            </a:r>
            <a:r>
              <a:rPr lang="en-US" sz="1600"/>
              <a:t> </a:t>
            </a:r>
            <a:r>
              <a:rPr lang="en-US" sz="1600" err="1"/>
              <a:t>pridobljeni</a:t>
            </a:r>
            <a:r>
              <a:rPr lang="en-US" sz="1600"/>
              <a:t> s </a:t>
            </a:r>
            <a:r>
              <a:rPr lang="en-US" sz="1600" err="1"/>
              <a:t>preoblikovalnimi</a:t>
            </a:r>
            <a:r>
              <a:rPr lang="en-US" sz="1600"/>
              <a:t> </a:t>
            </a:r>
            <a:r>
              <a:rPr lang="en-US" sz="1600" err="1"/>
              <a:t>pogodbami</a:t>
            </a:r>
            <a:r>
              <a:rPr lang="en-US" sz="1600"/>
              <a:t>, </a:t>
            </a:r>
            <a:endParaRPr lang="sl-SI" sz="16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– </a:t>
            </a:r>
            <a:r>
              <a:rPr lang="en-US" sz="1600" err="1"/>
              <a:t>če</a:t>
            </a:r>
            <a:r>
              <a:rPr lang="en-US" sz="1600"/>
              <a:t> </a:t>
            </a:r>
            <a:r>
              <a:rPr lang="en-US" sz="1600" b="1" err="1"/>
              <a:t>naročniške</a:t>
            </a:r>
            <a:r>
              <a:rPr lang="en-US" sz="1600" b="1"/>
              <a:t> </a:t>
            </a:r>
            <a:r>
              <a:rPr lang="en-US" sz="1600" b="1" err="1"/>
              <a:t>revije</a:t>
            </a:r>
            <a:r>
              <a:rPr lang="en-US" sz="1600" b="1"/>
              <a:t> </a:t>
            </a:r>
            <a:r>
              <a:rPr lang="en-US" sz="1600" b="1" err="1"/>
              <a:t>niso</a:t>
            </a:r>
            <a:r>
              <a:rPr lang="en-US" sz="1600" b="1"/>
              <a:t> del </a:t>
            </a:r>
            <a:r>
              <a:rPr lang="en-US" sz="1600" b="1" err="1"/>
              <a:t>preoblikovalnih</a:t>
            </a:r>
            <a:r>
              <a:rPr lang="en-US" sz="1600" b="1"/>
              <a:t> </a:t>
            </a:r>
            <a:r>
              <a:rPr lang="en-US" sz="1600" b="1" err="1"/>
              <a:t>pogodb</a:t>
            </a:r>
            <a:r>
              <a:rPr lang="en-US" sz="1600" b="1"/>
              <a:t> </a:t>
            </a:r>
            <a:r>
              <a:rPr lang="en-US" sz="1600"/>
              <a:t>(</a:t>
            </a:r>
            <a:r>
              <a:rPr lang="en-US" sz="1600" err="1"/>
              <a:t>na</a:t>
            </a:r>
            <a:r>
              <a:rPr lang="en-US" sz="1600"/>
              <a:t> primer </a:t>
            </a:r>
            <a:r>
              <a:rPr lang="en-US" sz="1600" err="1"/>
              <a:t>kadar</a:t>
            </a:r>
            <a:r>
              <a:rPr lang="en-US" sz="1600"/>
              <a:t> </a:t>
            </a:r>
            <a:r>
              <a:rPr lang="en-US" sz="1600" err="1"/>
              <a:t>preoblikovalna</a:t>
            </a:r>
            <a:r>
              <a:rPr lang="en-US" sz="1600"/>
              <a:t> </a:t>
            </a:r>
            <a:r>
              <a:rPr lang="en-US" sz="1600" err="1"/>
              <a:t>pogodba</a:t>
            </a:r>
            <a:r>
              <a:rPr lang="en-US" sz="1600"/>
              <a:t> z </a:t>
            </a:r>
            <a:r>
              <a:rPr lang="en-US" sz="1600" err="1"/>
              <a:t>založnikom</a:t>
            </a:r>
            <a:r>
              <a:rPr lang="sl-SI" sz="1600"/>
              <a:t> </a:t>
            </a:r>
            <a:r>
              <a:rPr lang="en-US" sz="1600" err="1"/>
              <a:t>ni</a:t>
            </a:r>
            <a:r>
              <a:rPr lang="en-US" sz="1600"/>
              <a:t> </a:t>
            </a:r>
            <a:r>
              <a:rPr lang="en-US" sz="1600" err="1"/>
              <a:t>sklenjena</a:t>
            </a:r>
            <a:r>
              <a:rPr lang="en-US" sz="1600"/>
              <a:t> </a:t>
            </a:r>
            <a:r>
              <a:rPr lang="sl-SI" sz="1600"/>
              <a:t>(</a:t>
            </a:r>
            <a:r>
              <a:rPr lang="en-SI" sz="1600"/>
              <a:t>…</a:t>
            </a:r>
            <a:r>
              <a:rPr lang="sl-SI" sz="1600"/>
              <a:t>zaradi različnih razlogov).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75308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0217" y="1081567"/>
            <a:ext cx="10528253" cy="709527"/>
          </a:xfrm>
        </p:spPr>
        <p:txBody>
          <a:bodyPr>
            <a:normAutofit/>
          </a:bodyPr>
          <a:lstStyle/>
          <a:p>
            <a:pPr lvl="0"/>
            <a:r>
              <a:rPr lang="sl-SI" sz="4500" b="1">
                <a:solidFill>
                  <a:srgbClr val="ED7D31"/>
                </a:solidFill>
                <a:latin typeface="Calibri"/>
              </a:rPr>
              <a:t>Zaprta objava v „naročniški“, hibridni reviji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80217" y="1891614"/>
            <a:ext cx="10588745" cy="46223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/>
              <a:t>Zagotovitev odprtosti </a:t>
            </a:r>
            <a:r>
              <a:rPr lang="en-SI" sz="2400"/>
              <a:t>–</a:t>
            </a:r>
            <a:r>
              <a:rPr lang="sl-SI" sz="2400"/>
              <a:t> „zelena pot“: </a:t>
            </a:r>
          </a:p>
          <a:p>
            <a:pPr marL="0" indent="0">
              <a:buNone/>
            </a:pPr>
            <a:endParaRPr lang="sl-SI" sz="1600"/>
          </a:p>
          <a:p>
            <a:r>
              <a:rPr lang="sl-SI" sz="2400" b="1"/>
              <a:t>shranitev AAM </a:t>
            </a:r>
            <a:r>
              <a:rPr lang="sl-SI" sz="2400"/>
              <a:t>v </a:t>
            </a:r>
            <a:r>
              <a:rPr lang="sl-SI" sz="2400" err="1"/>
              <a:t>repozitorij</a:t>
            </a:r>
            <a:r>
              <a:rPr lang="sl-SI" sz="2400"/>
              <a:t> najkasneje ob objavi, </a:t>
            </a:r>
          </a:p>
          <a:p>
            <a:r>
              <a:rPr lang="sl-SI" sz="2400" b="1"/>
              <a:t>problematično: </a:t>
            </a:r>
            <a:r>
              <a:rPr lang="sl-SI" sz="2400"/>
              <a:t>časovni zamik odprtosti, nosilec avtorske pravice, pravice uporabe (licence)?</a:t>
            </a:r>
          </a:p>
          <a:p>
            <a:pPr marL="0" indent="0">
              <a:buNone/>
            </a:pPr>
            <a:endParaRPr lang="sl-SI" sz="1600"/>
          </a:p>
          <a:p>
            <a:pPr marL="0" indent="0">
              <a:buNone/>
            </a:pPr>
            <a:r>
              <a:rPr lang="sl-SI" sz="2400"/>
              <a:t>Primeri:</a:t>
            </a:r>
          </a:p>
          <a:p>
            <a:pPr marL="0" indent="0">
              <a:buNone/>
            </a:pPr>
            <a:r>
              <a:rPr lang="sl-SI" sz="2400" b="1" err="1"/>
              <a:t>The</a:t>
            </a:r>
            <a:r>
              <a:rPr lang="sl-SI" sz="2400" b="1"/>
              <a:t> Institute </a:t>
            </a:r>
            <a:r>
              <a:rPr lang="sl-SI" sz="2400" b="1" err="1"/>
              <a:t>of</a:t>
            </a:r>
            <a:r>
              <a:rPr lang="sl-SI" sz="2400" b="1"/>
              <a:t> </a:t>
            </a:r>
            <a:r>
              <a:rPr lang="sl-SI" sz="2400" b="1" err="1"/>
              <a:t>Electric</a:t>
            </a:r>
            <a:r>
              <a:rPr lang="sl-SI" sz="2400" b="1"/>
              <a:t> </a:t>
            </a:r>
            <a:r>
              <a:rPr lang="sl-SI" sz="2400" b="1" err="1"/>
              <a:t>and</a:t>
            </a:r>
            <a:r>
              <a:rPr lang="sl-SI" sz="2400" b="1"/>
              <a:t> </a:t>
            </a:r>
            <a:r>
              <a:rPr lang="sl-SI" sz="2400" b="1" err="1"/>
              <a:t>Electronic</a:t>
            </a:r>
            <a:r>
              <a:rPr lang="sl-SI" sz="2400" b="1"/>
              <a:t> </a:t>
            </a:r>
            <a:r>
              <a:rPr lang="sl-SI" sz="2400" b="1" err="1"/>
              <a:t>Engineers</a:t>
            </a:r>
            <a:r>
              <a:rPr lang="sl-SI" sz="2400" b="1"/>
              <a:t> (IEEE): </a:t>
            </a:r>
            <a:r>
              <a:rPr lang="sl-SI" sz="2400"/>
              <a:t>a</a:t>
            </a:r>
            <a:r>
              <a:rPr lang="en-US" sz="2400" err="1"/>
              <a:t>vtorji</a:t>
            </a:r>
            <a:r>
              <a:rPr lang="en-US" sz="2400"/>
              <a:t> </a:t>
            </a:r>
            <a:r>
              <a:rPr lang="en-US" sz="2400" err="1"/>
              <a:t>lahko</a:t>
            </a:r>
            <a:r>
              <a:rPr lang="en-US" sz="2400"/>
              <a:t> </a:t>
            </a:r>
            <a:r>
              <a:rPr lang="sl-SI" sz="2400"/>
              <a:t>upoštevajo </a:t>
            </a:r>
            <a:r>
              <a:rPr lang="en-US" sz="2400" err="1"/>
              <a:t>specifične</a:t>
            </a:r>
            <a:r>
              <a:rPr lang="en-US" sz="2400"/>
              <a:t> </a:t>
            </a:r>
            <a:r>
              <a:rPr lang="en-US" sz="2400" err="1"/>
              <a:t>zahteve</a:t>
            </a:r>
            <a:r>
              <a:rPr lang="en-US" sz="2400"/>
              <a:t> </a:t>
            </a:r>
            <a:r>
              <a:rPr lang="en-US" sz="2400" err="1"/>
              <a:t>financerjev</a:t>
            </a:r>
            <a:r>
              <a:rPr lang="en-US" sz="2400"/>
              <a:t> </a:t>
            </a:r>
            <a:r>
              <a:rPr lang="en-US" sz="2400" err="1"/>
              <a:t>glede</a:t>
            </a:r>
            <a:r>
              <a:rPr lang="en-US" sz="2400"/>
              <a:t> </a:t>
            </a:r>
            <a:r>
              <a:rPr lang="en-US" sz="2400" err="1"/>
              <a:t>časovnega</a:t>
            </a:r>
            <a:r>
              <a:rPr lang="en-US" sz="2400"/>
              <a:t> </a:t>
            </a:r>
            <a:r>
              <a:rPr lang="en-US" sz="2400" err="1"/>
              <a:t>zamika</a:t>
            </a:r>
            <a:r>
              <a:rPr lang="en-US" sz="2400"/>
              <a:t> </a:t>
            </a:r>
            <a:r>
              <a:rPr lang="en-US" sz="2400" err="1"/>
              <a:t>odprte</a:t>
            </a:r>
            <a:r>
              <a:rPr lang="en-US" sz="2400"/>
              <a:t> </a:t>
            </a:r>
            <a:r>
              <a:rPr lang="en-US" sz="2400" err="1"/>
              <a:t>dostop</a:t>
            </a:r>
            <a:r>
              <a:rPr lang="sl-SI" sz="2400" err="1"/>
              <a:t>nosti</a:t>
            </a:r>
            <a:r>
              <a:rPr lang="sl-SI" sz="2400"/>
              <a:t> celotnega besedila</a:t>
            </a:r>
            <a:r>
              <a:rPr lang="en-US" sz="2400"/>
              <a:t> (</a:t>
            </a:r>
            <a:r>
              <a:rPr lang="sl-SI" sz="2400"/>
              <a:t>redni embargo je 24 mesecev</a:t>
            </a:r>
            <a:r>
              <a:rPr lang="en-US" sz="2400"/>
              <a:t>)</a:t>
            </a:r>
            <a:r>
              <a:rPr lang="sl-SI" sz="2400"/>
              <a:t>, uporaba licenc CC pa ni dovoljena (gre za prosti dostop!).</a:t>
            </a:r>
          </a:p>
          <a:p>
            <a:pPr marL="0" indent="0">
              <a:buNone/>
            </a:pPr>
            <a:r>
              <a:rPr lang="sl-SI" sz="2400" b="1"/>
              <a:t>Nature.com: </a:t>
            </a:r>
            <a:r>
              <a:rPr lang="sl-SI" sz="2400"/>
              <a:t>velja 6 mesečni embargo, r</a:t>
            </a:r>
            <a:r>
              <a:rPr lang="en-US" sz="2400" err="1"/>
              <a:t>azličici</a:t>
            </a:r>
            <a:r>
              <a:rPr lang="en-US" sz="2400"/>
              <a:t> v </a:t>
            </a:r>
            <a:r>
              <a:rPr lang="en-US" sz="2400" err="1"/>
              <a:t>repozitoriju</a:t>
            </a:r>
            <a:r>
              <a:rPr lang="en-US" sz="2400"/>
              <a:t> </a:t>
            </a:r>
            <a:r>
              <a:rPr lang="en-US" sz="2400" err="1"/>
              <a:t>ni</a:t>
            </a:r>
            <a:r>
              <a:rPr lang="en-US" sz="2400"/>
              <a:t> </a:t>
            </a:r>
            <a:r>
              <a:rPr lang="en-US" sz="2400" err="1"/>
              <a:t>dovoljeno</a:t>
            </a:r>
            <a:r>
              <a:rPr lang="en-US" sz="2400"/>
              <a:t> </a:t>
            </a:r>
            <a:r>
              <a:rPr lang="en-US" sz="2400" err="1"/>
              <a:t>dodajati</a:t>
            </a:r>
            <a:r>
              <a:rPr lang="en-US" sz="2400"/>
              <a:t> </a:t>
            </a:r>
            <a:r>
              <a:rPr lang="en-US" sz="2400" err="1"/>
              <a:t>katere</a:t>
            </a:r>
            <a:r>
              <a:rPr lang="en-US" sz="2400"/>
              <a:t> </a:t>
            </a:r>
            <a:r>
              <a:rPr lang="en-US" sz="2400" err="1"/>
              <a:t>koli</a:t>
            </a:r>
            <a:r>
              <a:rPr lang="en-US" sz="2400"/>
              <a:t> CC </a:t>
            </a:r>
            <a:r>
              <a:rPr lang="en-US" sz="2400" err="1"/>
              <a:t>licence</a:t>
            </a:r>
            <a:r>
              <a:rPr lang="sl-SI" sz="2400"/>
              <a:t> (gre za prosti dostop!).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6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765058" y="1206632"/>
            <a:ext cx="10588745" cy="5109327"/>
          </a:xfrm>
        </p:spPr>
        <p:txBody>
          <a:bodyPr/>
          <a:lstStyle/>
          <a:p>
            <a:pPr marL="0" indent="0">
              <a:buNone/>
            </a:pPr>
            <a:r>
              <a:rPr lang="en-US" sz="2400" b="1"/>
              <a:t>The American Association for the Advancement of Science</a:t>
            </a:r>
            <a:r>
              <a:rPr lang="sl-SI" sz="2400"/>
              <a:t> </a:t>
            </a:r>
            <a:r>
              <a:rPr lang="sl-SI" sz="2400" b="1"/>
              <a:t>(AAAS)</a:t>
            </a:r>
          </a:p>
          <a:p>
            <a:r>
              <a:rPr lang="en-US" sz="1600"/>
              <a:t>The  </a:t>
            </a:r>
            <a:r>
              <a:rPr lang="en-US" sz="1600" i="1"/>
              <a:t>Science </a:t>
            </a:r>
            <a:r>
              <a:rPr lang="en-US" sz="1600"/>
              <a:t>family journals </a:t>
            </a:r>
            <a:r>
              <a:rPr lang="sl-SI" sz="1600"/>
              <a:t>(5) </a:t>
            </a:r>
            <a:r>
              <a:rPr lang="en-US" sz="1600"/>
              <a:t>are subscription-based and have green open access policies</a:t>
            </a:r>
            <a:r>
              <a:rPr lang="en-SI" sz="1600"/>
              <a:t>………</a:t>
            </a:r>
            <a:r>
              <a:rPr lang="en-US" sz="1600" b="1"/>
              <a:t>authors of peer-reviewed research may now place their accepted manuscript in a repository of their choice immediately upon publication</a:t>
            </a:r>
            <a:r>
              <a:rPr lang="en-US" sz="1600"/>
              <a:t>.</a:t>
            </a:r>
          </a:p>
          <a:p>
            <a:r>
              <a:rPr lang="en-US" sz="1600" b="1"/>
              <a:t>Authors of peer-reviewed research articles who are required to do so by their funder or employer may place a CC BY license on their accepted manuscript. cOAlition S-funded authors may place a CC BY license or a CC BY-ND license on their accepted manuscript.</a:t>
            </a:r>
            <a:r>
              <a:rPr lang="en-US" sz="1600"/>
              <a:t> (The cOAlition S policy, first introduced in a trial period in 2021, applies to any peer-reviewed research submitted to the </a:t>
            </a:r>
            <a:r>
              <a:rPr lang="en-US" sz="1600" i="1"/>
              <a:t>Science</a:t>
            </a:r>
            <a:r>
              <a:rPr lang="sl-SI" sz="1600" i="1"/>
              <a:t> </a:t>
            </a:r>
            <a:r>
              <a:rPr lang="en-US" sz="1600"/>
              <a:t>family subscription journals on or after 1 January, 2021 that is funded by those cOAlition S organizations indicating adoption of the </a:t>
            </a:r>
            <a:r>
              <a:rPr lang="en-US" sz="1600" b="1">
                <a:solidFill>
                  <a:srgbClr val="ED7D31"/>
                </a:solidFill>
              </a:rPr>
              <a:t>Plan S Rights Retention Strategy</a:t>
            </a:r>
            <a:r>
              <a:rPr lang="sl-SI" sz="1600" b="1">
                <a:solidFill>
                  <a:srgbClr val="ED7D31"/>
                </a:solidFill>
              </a:rPr>
              <a:t> </a:t>
            </a:r>
            <a:r>
              <a:rPr lang="sl-SI" sz="1600" b="1" i="1">
                <a:solidFill>
                  <a:srgbClr val="ED7D31"/>
                </a:solidFill>
              </a:rPr>
              <a:t>(strategija ohranjanja avtorskih pravic)</a:t>
            </a:r>
            <a:r>
              <a:rPr lang="en-US" sz="1600"/>
              <a:t>. </a:t>
            </a:r>
            <a:r>
              <a:rPr lang="sl-SI" sz="1600"/>
              <a:t>            </a:t>
            </a:r>
            <a:r>
              <a:rPr lang="en-US" sz="1600"/>
              <a:t>See here: </a:t>
            </a:r>
            <a:r>
              <a:rPr lang="en-US" sz="1600">
                <a:hlinkClick r:id="rId4"/>
              </a:rPr>
              <a:t>https://www.coalition-s.org/plan-s-funders-implementation/</a:t>
            </a:r>
            <a:r>
              <a:rPr lang="en-US" sz="1600"/>
              <a:t>.)</a:t>
            </a:r>
            <a:endParaRPr lang="sl-SI" sz="1600"/>
          </a:p>
          <a:p>
            <a:endParaRPr lang="sl-SI" sz="1600"/>
          </a:p>
          <a:p>
            <a:pPr marL="0" indent="0">
              <a:buNone/>
            </a:pPr>
            <a:endParaRPr lang="sl-SI" sz="2400" b="1">
              <a:solidFill>
                <a:srgbClr val="ED7D31"/>
              </a:solidFill>
            </a:endParaRPr>
          </a:p>
          <a:p>
            <a:pPr marL="0" indent="0">
              <a:buNone/>
            </a:pPr>
            <a:endParaRPr lang="sl-SI" sz="2400" b="1">
              <a:solidFill>
                <a:srgbClr val="ED7D31"/>
              </a:solidFill>
            </a:endParaRPr>
          </a:p>
          <a:p>
            <a:pPr marL="0" indent="0">
              <a:buNone/>
            </a:pPr>
            <a:endParaRPr lang="sl-SI" sz="2400" b="1">
              <a:solidFill>
                <a:srgbClr val="ED7D31"/>
              </a:solidFill>
            </a:endParaRPr>
          </a:p>
          <a:p>
            <a:pPr marL="0" indent="0">
              <a:buNone/>
            </a:pPr>
            <a:endParaRPr lang="sl-SI" sz="2400" b="1">
              <a:solidFill>
                <a:srgbClr val="ED7D31"/>
              </a:solidFill>
            </a:endParaRPr>
          </a:p>
          <a:p>
            <a:pPr marL="0" indent="0">
              <a:buNone/>
            </a:pPr>
            <a:r>
              <a:rPr lang="sl-SI" sz="2400" b="1">
                <a:solidFill>
                  <a:srgbClr val="ED7D31"/>
                </a:solidFill>
              </a:rPr>
              <a:t>Izvajalci na EC programih DA, izvajalci s sofinanciranjem ARIS </a:t>
            </a:r>
            <a:r>
              <a:rPr lang="en-SI" sz="2400" b="1">
                <a:solidFill>
                  <a:srgbClr val="ED7D31"/>
                </a:solidFill>
              </a:rPr>
              <a:t>–</a:t>
            </a:r>
            <a:r>
              <a:rPr lang="sl-SI" sz="2400" b="1">
                <a:solidFill>
                  <a:srgbClr val="ED7D31"/>
                </a:solidFill>
              </a:rPr>
              <a:t> ŠE NE?</a:t>
            </a:r>
            <a:endParaRPr lang="en-US" sz="2400" b="1">
              <a:solidFill>
                <a:srgbClr val="ED7D31"/>
              </a:solidFill>
            </a:endParaRPr>
          </a:p>
          <a:p>
            <a:pPr marL="0" indent="0">
              <a:buNone/>
            </a:pPr>
            <a:endParaRPr lang="sl-SI"/>
          </a:p>
          <a:p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58" y="3761295"/>
            <a:ext cx="102298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3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058" y="920084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4500" b="1">
                <a:solidFill>
                  <a:srgbClr val="ED7D31"/>
                </a:solidFill>
                <a:latin typeface="Calibri"/>
              </a:rPr>
              <a:t>Osnovni pojmi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/>
          </a:p>
          <a:p>
            <a:endParaRPr lang="sl-SI" sz="2400"/>
          </a:p>
        </p:txBody>
      </p:sp>
      <p:sp>
        <p:nvSpPr>
          <p:cNvPr id="3" name="Pravokotnik 2"/>
          <p:cNvSpPr/>
          <p:nvPr/>
        </p:nvSpPr>
        <p:spPr>
          <a:xfrm>
            <a:off x="765058" y="1679456"/>
            <a:ext cx="109727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err="1"/>
              <a:t>Odprti</a:t>
            </a:r>
            <a:r>
              <a:rPr lang="en-US" b="1"/>
              <a:t> </a:t>
            </a:r>
            <a:r>
              <a:rPr lang="en-US" b="1" err="1"/>
              <a:t>dostop</a:t>
            </a:r>
            <a:r>
              <a:rPr lang="sl-SI" b="1"/>
              <a:t> (Libre Open Access): </a:t>
            </a:r>
            <a:r>
              <a:rPr lang="en-US" err="1"/>
              <a:t>celotno</a:t>
            </a:r>
            <a:r>
              <a:rPr lang="en-US"/>
              <a:t> </a:t>
            </a:r>
            <a:r>
              <a:rPr lang="en-US" err="1"/>
              <a:t>besedilo</a:t>
            </a:r>
            <a:r>
              <a:rPr lang="en-US"/>
              <a:t> </a:t>
            </a:r>
            <a:r>
              <a:rPr lang="en-US" err="1"/>
              <a:t>publikacije</a:t>
            </a:r>
            <a:r>
              <a:rPr lang="en-US"/>
              <a:t> </a:t>
            </a:r>
            <a:r>
              <a:rPr lang="sl-SI"/>
              <a:t>je </a:t>
            </a:r>
            <a:r>
              <a:rPr lang="en-US" err="1"/>
              <a:t>brezplačno</a:t>
            </a:r>
            <a:r>
              <a:rPr lang="en-US"/>
              <a:t> </a:t>
            </a:r>
            <a:r>
              <a:rPr lang="en-US" err="1"/>
              <a:t>dostopno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svetovnem</a:t>
            </a:r>
            <a:r>
              <a:rPr lang="en-US"/>
              <a:t> </a:t>
            </a:r>
            <a:r>
              <a:rPr lang="en-US" err="1"/>
              <a:t>spletu</a:t>
            </a:r>
            <a:r>
              <a:rPr lang="sl-SI"/>
              <a:t>,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založnikovi</a:t>
            </a:r>
            <a:r>
              <a:rPr lang="en-US"/>
              <a:t> </a:t>
            </a:r>
            <a:r>
              <a:rPr lang="en-US" err="1"/>
              <a:t>spletni</a:t>
            </a:r>
            <a:r>
              <a:rPr lang="en-US"/>
              <a:t> </a:t>
            </a:r>
            <a:r>
              <a:rPr lang="en-US" err="1"/>
              <a:t>strani</a:t>
            </a:r>
            <a:r>
              <a:rPr lang="en-US"/>
              <a:t> </a:t>
            </a:r>
            <a:r>
              <a:rPr lang="en-US" err="1"/>
              <a:t>ali</a:t>
            </a:r>
            <a:r>
              <a:rPr lang="en-US"/>
              <a:t> v </a:t>
            </a:r>
            <a:r>
              <a:rPr lang="en-US" err="1"/>
              <a:t>repozitoriju</a:t>
            </a:r>
            <a:r>
              <a:rPr lang="en-US"/>
              <a:t>. </a:t>
            </a:r>
            <a:r>
              <a:rPr lang="en-US" err="1"/>
              <a:t>Avtorsko</a:t>
            </a:r>
            <a:r>
              <a:rPr lang="en-US"/>
              <a:t> in </a:t>
            </a:r>
            <a:r>
              <a:rPr lang="en-US" err="1"/>
              <a:t>sorodne</a:t>
            </a:r>
            <a:r>
              <a:rPr lang="en-US"/>
              <a:t> </a:t>
            </a:r>
            <a:r>
              <a:rPr lang="en-US" err="1"/>
              <a:t>pravice</a:t>
            </a:r>
            <a:r>
              <a:rPr lang="en-US"/>
              <a:t> </a:t>
            </a:r>
            <a:r>
              <a:rPr lang="en-US" err="1"/>
              <a:t>zadržijo</a:t>
            </a:r>
            <a:r>
              <a:rPr lang="en-US"/>
              <a:t> </a:t>
            </a:r>
            <a:r>
              <a:rPr lang="en-US" err="1"/>
              <a:t>avtorji</a:t>
            </a:r>
            <a:r>
              <a:rPr lang="en-US"/>
              <a:t> </a:t>
            </a:r>
            <a:r>
              <a:rPr lang="en-US" err="1"/>
              <a:t>ali</a:t>
            </a:r>
            <a:r>
              <a:rPr lang="en-US"/>
              <a:t> </a:t>
            </a:r>
            <a:r>
              <a:rPr lang="en-US" err="1"/>
              <a:t>njihove</a:t>
            </a:r>
            <a:r>
              <a:rPr lang="en-US"/>
              <a:t> </a:t>
            </a:r>
            <a:r>
              <a:rPr lang="en-US" err="1"/>
              <a:t>institucije</a:t>
            </a:r>
            <a:r>
              <a:rPr lang="en-US"/>
              <a:t>, </a:t>
            </a:r>
            <a:r>
              <a:rPr lang="en-US" err="1"/>
              <a:t>dovolje</a:t>
            </a:r>
            <a:r>
              <a:rPr lang="sl-SI"/>
              <a:t>nje za uporabo </a:t>
            </a:r>
            <a:r>
              <a:rPr lang="en-US" err="1"/>
              <a:t>članka</a:t>
            </a:r>
            <a:r>
              <a:rPr lang="en-US"/>
              <a:t> je </a:t>
            </a:r>
            <a:r>
              <a:rPr lang="en-US" err="1"/>
              <a:t>označen</a:t>
            </a:r>
            <a:r>
              <a:rPr lang="sl-SI"/>
              <a:t>o</a:t>
            </a:r>
            <a:r>
              <a:rPr lang="en-US"/>
              <a:t>  z </a:t>
            </a:r>
            <a:r>
              <a:rPr lang="en-US" err="1"/>
              <a:t>licencami</a:t>
            </a:r>
            <a:r>
              <a:rPr lang="en-US"/>
              <a:t>, </a:t>
            </a:r>
            <a:r>
              <a:rPr lang="en-US" err="1"/>
              <a:t>na</a:t>
            </a:r>
            <a:r>
              <a:rPr lang="en-US"/>
              <a:t> primer Creative Commons</a:t>
            </a:r>
            <a:r>
              <a:rPr lang="sl-SI"/>
              <a:t> (CC).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/>
              <a:t>Prosti dostop (</a:t>
            </a:r>
            <a:r>
              <a:rPr lang="sl-SI" b="1" err="1"/>
              <a:t>Free</a:t>
            </a:r>
            <a:r>
              <a:rPr lang="sl-SI" b="1"/>
              <a:t> </a:t>
            </a:r>
            <a:r>
              <a:rPr lang="en-SI" b="1"/>
              <a:t>–</a:t>
            </a:r>
            <a:r>
              <a:rPr lang="sl-SI" b="1"/>
              <a:t> Gratis Open Access): </a:t>
            </a:r>
            <a:r>
              <a:rPr lang="sl-SI"/>
              <a:t>omogočeno je brezplačno branje celotnih besedil, z avtorskimi pravicami in možnostmi uporabe upravlja založnik.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/>
              <a:t>Hibridne revije </a:t>
            </a:r>
            <a:r>
              <a:rPr lang="sl-SI"/>
              <a:t>- hibridni model znanstvenega založništva: naročniške revije, v katerih so proti plačilu stroškov objave odprto dostopni le posamezni članki.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 err="1"/>
              <a:t>Odprtodostopne</a:t>
            </a:r>
            <a:r>
              <a:rPr lang="sl-SI" b="1"/>
              <a:t> („zlate“) revije, platforme, monografije </a:t>
            </a:r>
            <a:r>
              <a:rPr lang="sl-SI"/>
              <a:t>- </a:t>
            </a:r>
            <a:r>
              <a:rPr lang="en-US" err="1"/>
              <a:t>odprtodostop</a:t>
            </a:r>
            <a:r>
              <a:rPr lang="sl-SI"/>
              <a:t>no</a:t>
            </a:r>
            <a:r>
              <a:rPr lang="en-US"/>
              <a:t> </a:t>
            </a:r>
            <a:r>
              <a:rPr lang="en-US" err="1"/>
              <a:t>založništv</a:t>
            </a:r>
            <a:r>
              <a:rPr lang="sl-SI"/>
              <a:t>o: </a:t>
            </a:r>
            <a:r>
              <a:rPr lang="sl-SI" err="1"/>
              <a:t>odprtodostopne</a:t>
            </a:r>
            <a:r>
              <a:rPr lang="sl-SI"/>
              <a:t> so VSE objave, pogosto proti plačilu stroškov objave.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/>
              <a:t>Diamantna revija: </a:t>
            </a:r>
            <a:r>
              <a:rPr lang="sl-SI" err="1"/>
              <a:t>odprtodostopna</a:t>
            </a:r>
            <a:r>
              <a:rPr lang="sl-SI"/>
              <a:t> revija, stroški objave ne bremenijo avtorja ali njegove institucije.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 err="1"/>
              <a:t>Version</a:t>
            </a:r>
            <a:r>
              <a:rPr lang="sl-SI" b="1"/>
              <a:t> </a:t>
            </a:r>
            <a:r>
              <a:rPr lang="sl-SI" b="1" err="1"/>
              <a:t>of</a:t>
            </a:r>
            <a:r>
              <a:rPr lang="sl-SI" b="1"/>
              <a:t> </a:t>
            </a:r>
            <a:r>
              <a:rPr lang="sl-SI" b="1" err="1"/>
              <a:t>Record</a:t>
            </a:r>
            <a:r>
              <a:rPr lang="sl-SI" b="1"/>
              <a:t> (</a:t>
            </a:r>
            <a:r>
              <a:rPr lang="sl-SI" b="1" err="1"/>
              <a:t>VoR</a:t>
            </a:r>
            <a:r>
              <a:rPr lang="sl-SI" b="1"/>
              <a:t>): </a:t>
            </a:r>
            <a:r>
              <a:rPr lang="sl-SI"/>
              <a:t>izvirna, </a:t>
            </a:r>
            <a:r>
              <a:rPr lang="en-US" err="1"/>
              <a:t>objavljen</a:t>
            </a:r>
            <a:r>
              <a:rPr lang="sl-SI"/>
              <a:t>a</a:t>
            </a:r>
            <a:r>
              <a:rPr lang="en-US"/>
              <a:t> </a:t>
            </a:r>
            <a:r>
              <a:rPr lang="en-US" err="1"/>
              <a:t>različic</a:t>
            </a:r>
            <a:r>
              <a:rPr lang="sl-SI"/>
              <a:t>a </a:t>
            </a:r>
            <a:r>
              <a:rPr lang="en-US" err="1"/>
              <a:t>znanstvene</a:t>
            </a:r>
            <a:r>
              <a:rPr lang="en-US"/>
              <a:t> </a:t>
            </a:r>
            <a:r>
              <a:rPr lang="en-US" err="1"/>
              <a:t>publikacije</a:t>
            </a:r>
            <a:r>
              <a:rPr lang="sl-SI"/>
              <a:t> v reviji.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 err="1"/>
              <a:t>Author</a:t>
            </a:r>
            <a:r>
              <a:rPr lang="sl-SI" b="1"/>
              <a:t> </a:t>
            </a:r>
            <a:r>
              <a:rPr lang="sl-SI" b="1" err="1"/>
              <a:t>accepted</a:t>
            </a:r>
            <a:r>
              <a:rPr lang="sl-SI" b="1"/>
              <a:t> </a:t>
            </a:r>
            <a:r>
              <a:rPr lang="sl-SI" b="1" err="1"/>
              <a:t>manuscript</a:t>
            </a:r>
            <a:r>
              <a:rPr lang="sl-SI" b="1"/>
              <a:t> (AAM): </a:t>
            </a:r>
            <a:r>
              <a:rPr lang="sl-SI"/>
              <a:t>končna, recenzirana različica rokopisa, sprejeta v objavo.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 err="1"/>
              <a:t>Article</a:t>
            </a:r>
            <a:r>
              <a:rPr lang="sl-SI" b="1"/>
              <a:t> </a:t>
            </a:r>
            <a:r>
              <a:rPr lang="sl-SI" b="1" err="1"/>
              <a:t>processing</a:t>
            </a:r>
            <a:r>
              <a:rPr lang="sl-SI" b="1"/>
              <a:t> </a:t>
            </a:r>
            <a:r>
              <a:rPr lang="sl-SI" b="1" err="1"/>
              <a:t>charge</a:t>
            </a:r>
            <a:r>
              <a:rPr lang="sl-SI" b="1"/>
              <a:t> (APC): </a:t>
            </a:r>
            <a:r>
              <a:rPr lang="sl-SI"/>
              <a:t>strošek objave članka v odprtem dostopu, običajno bremeni dopisnega avtorja.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 err="1"/>
              <a:t>Book</a:t>
            </a:r>
            <a:r>
              <a:rPr lang="sl-SI" b="1"/>
              <a:t> (</a:t>
            </a:r>
            <a:r>
              <a:rPr lang="sl-SI" b="1" err="1"/>
              <a:t>Chapter</a:t>
            </a:r>
            <a:r>
              <a:rPr lang="sl-SI" b="1"/>
              <a:t>) </a:t>
            </a:r>
            <a:r>
              <a:rPr lang="sl-SI" b="1" err="1"/>
              <a:t>Processing</a:t>
            </a:r>
            <a:r>
              <a:rPr lang="sl-SI" b="1"/>
              <a:t> </a:t>
            </a:r>
            <a:r>
              <a:rPr lang="sl-SI" b="1" err="1"/>
              <a:t>Charge</a:t>
            </a:r>
            <a:r>
              <a:rPr lang="sl-SI" b="1"/>
              <a:t> (BPC, BCPC): </a:t>
            </a:r>
            <a:r>
              <a:rPr lang="sl-SI"/>
              <a:t>strošek objave monografije (poglavja) v odprtem dostopu.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/>
              <a:t>Preoblikovalna pogodba (</a:t>
            </a:r>
            <a:r>
              <a:rPr lang="sl-SI" b="1" err="1"/>
              <a:t>Transformative</a:t>
            </a:r>
            <a:r>
              <a:rPr lang="sl-SI" b="1"/>
              <a:t> </a:t>
            </a:r>
            <a:r>
              <a:rPr lang="sl-SI" b="1" err="1"/>
              <a:t>Agreement</a:t>
            </a:r>
            <a:r>
              <a:rPr lang="sl-SI" b="1"/>
              <a:t>,</a:t>
            </a:r>
            <a:r>
              <a:rPr lang="sl-SI"/>
              <a:t> tudi </a:t>
            </a:r>
            <a:r>
              <a:rPr lang="sl-SI" err="1"/>
              <a:t>Read</a:t>
            </a:r>
            <a:r>
              <a:rPr lang="sl-SI"/>
              <a:t> &amp; </a:t>
            </a:r>
            <a:r>
              <a:rPr lang="sl-SI" err="1"/>
              <a:t>Publish</a:t>
            </a:r>
            <a:r>
              <a:rPr lang="sl-SI"/>
              <a:t> </a:t>
            </a:r>
            <a:r>
              <a:rPr lang="sl-SI" err="1"/>
              <a:t>Agreement</a:t>
            </a:r>
            <a:r>
              <a:rPr lang="sl-SI"/>
              <a:t> ali </a:t>
            </a:r>
            <a:r>
              <a:rPr lang="sl-SI" err="1"/>
              <a:t>Publish</a:t>
            </a:r>
            <a:r>
              <a:rPr lang="sl-SI"/>
              <a:t> &amp; </a:t>
            </a:r>
            <a:r>
              <a:rPr lang="sl-SI" err="1"/>
              <a:t>Read</a:t>
            </a:r>
            <a:r>
              <a:rPr lang="sl-SI"/>
              <a:t> </a:t>
            </a:r>
            <a:r>
              <a:rPr lang="sl-SI" err="1"/>
              <a:t>Agreement</a:t>
            </a:r>
            <a:r>
              <a:rPr lang="sl-SI" b="1"/>
              <a:t>):</a:t>
            </a:r>
            <a:r>
              <a:rPr lang="sl-SI"/>
              <a:t> pogodba za branje in objavljanje med založnikom in konzorcijem ali institucijo.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l-SI" b="1"/>
              <a:t>Vavčer za odprte objave: </a:t>
            </a:r>
            <a:r>
              <a:rPr lang="sl-SI"/>
              <a:t>ugodnost za brezplačne objave v odprtem dostopu za dopisne avtorje pogodbenih partneric.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64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74" y="949591"/>
            <a:ext cx="10515600" cy="1325559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>
                <a:solidFill>
                  <a:srgbClr val="ED7D31"/>
                </a:solidFill>
                <a:latin typeface="Calibri"/>
              </a:rPr>
              <a:t>Javni razpis ARIS za povračilo individualno plačanih APC-jev</a:t>
            </a:r>
          </a:p>
        </p:txBody>
      </p:sp>
      <p:sp>
        <p:nvSpPr>
          <p:cNvPr id="7" name="Označba mesta vsebine 6"/>
          <p:cNvSpPr>
            <a:spLocks noGrp="1"/>
          </p:cNvSpPr>
          <p:nvPr>
            <p:ph idx="1"/>
          </p:nvPr>
        </p:nvSpPr>
        <p:spPr>
          <a:xfrm>
            <a:off x="838203" y="2686640"/>
            <a:ext cx="4719333" cy="3638746"/>
          </a:xfrm>
        </p:spPr>
        <p:txBody>
          <a:bodyPr/>
          <a:lstStyle/>
          <a:p>
            <a:endParaRPr lang="sl-SI" sz="2400"/>
          </a:p>
          <a:p>
            <a:r>
              <a:rPr lang="sl-SI" sz="2000"/>
              <a:t>Vsakoletni razpis ARIS, ki je zasnovan prilagodljivo </a:t>
            </a:r>
            <a:r>
              <a:rPr lang="en-SI" sz="2000"/>
              <a:t>–</a:t>
            </a:r>
            <a:r>
              <a:rPr lang="sl-SI" sz="2000"/>
              <a:t> kriteriji in merila: navedba financiranja ARIS, objava A`</a:t>
            </a:r>
            <a:r>
              <a:rPr lang="en-SI" sz="2000"/>
              <a:t>…</a:t>
            </a:r>
            <a:endParaRPr lang="sl-SI" sz="2000"/>
          </a:p>
          <a:p>
            <a:r>
              <a:rPr lang="sl-SI" sz="2000"/>
              <a:t>Možnost sofinanciranja različnih vrst objav, tudi hibridnih, v primerih, ko avtor nima možnosti objave v okviru preoblikovalnih pogodb.</a:t>
            </a:r>
          </a:p>
          <a:p>
            <a:endParaRPr lang="en-US"/>
          </a:p>
        </p:txBody>
      </p:sp>
      <p:sp>
        <p:nvSpPr>
          <p:cNvPr id="8" name="Označba mesta vsebine 7"/>
          <p:cNvSpPr>
            <a:spLocks noGrp="1"/>
          </p:cNvSpPr>
          <p:nvPr>
            <p:ph idx="2"/>
          </p:nvPr>
        </p:nvSpPr>
        <p:spPr>
          <a:xfrm>
            <a:off x="5557536" y="2158736"/>
            <a:ext cx="5796267" cy="41666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1600"/>
          </a:p>
          <a:p>
            <a:pPr marL="0" indent="0">
              <a:buNone/>
            </a:pPr>
            <a:endParaRPr lang="sl-SI" sz="1600"/>
          </a:p>
          <a:p>
            <a:pPr marL="0" indent="0">
              <a:buNone/>
            </a:pPr>
            <a:endParaRPr lang="sl-SI" sz="1600"/>
          </a:p>
          <a:p>
            <a:pPr marL="0" indent="0">
              <a:buNone/>
            </a:pPr>
            <a:endParaRPr lang="sl-SI" sz="1600"/>
          </a:p>
          <a:p>
            <a:pPr marL="0" indent="0">
              <a:buNone/>
            </a:pPr>
            <a:endParaRPr lang="sl-SI" sz="1600"/>
          </a:p>
          <a:p>
            <a:pPr marL="0" indent="0">
              <a:buNone/>
            </a:pPr>
            <a:endParaRPr lang="sl-SI" sz="1600"/>
          </a:p>
          <a:p>
            <a:pPr marL="0" indent="0">
              <a:buNone/>
            </a:pPr>
            <a:endParaRPr lang="sl-SI" sz="1600"/>
          </a:p>
          <a:p>
            <a:pPr marL="0" indent="0">
              <a:buNone/>
            </a:pPr>
            <a:endParaRPr lang="sl-SI" sz="1600"/>
          </a:p>
          <a:p>
            <a:pPr marL="0" indent="0">
              <a:buNone/>
            </a:pPr>
            <a:endParaRPr lang="sl-SI" sz="1600"/>
          </a:p>
          <a:p>
            <a:pPr marL="0" indent="0">
              <a:buNone/>
            </a:pPr>
            <a:endParaRPr lang="sl-SI" sz="1600"/>
          </a:p>
          <a:p>
            <a:pPr marL="0" indent="0">
              <a:buNone/>
            </a:pPr>
            <a:endParaRPr lang="sl-SI" sz="1600"/>
          </a:p>
          <a:p>
            <a:pPr marL="0" indent="0">
              <a:buNone/>
            </a:pPr>
            <a:r>
              <a:rPr lang="sl-SI" sz="1600"/>
              <a:t>  Spletna stran ARIS: Rezultati razpisov in pozivov</a:t>
            </a:r>
          </a:p>
          <a:p>
            <a:pPr marL="0" indent="0">
              <a:buNone/>
            </a:pPr>
            <a:endParaRPr lang="sl-SI" sz="1600"/>
          </a:p>
          <a:p>
            <a:pPr marL="0" indent="0">
              <a:buNone/>
            </a:pPr>
            <a:endParaRPr lang="en-US" sz="160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56" y="2158736"/>
            <a:ext cx="5761348" cy="363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21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058" y="1260675"/>
            <a:ext cx="10515600" cy="681247"/>
          </a:xfrm>
        </p:spPr>
        <p:txBody>
          <a:bodyPr>
            <a:noAutofit/>
          </a:bodyPr>
          <a:lstStyle/>
          <a:p>
            <a:pPr lvl="0"/>
            <a:r>
              <a:rPr lang="sl-SI" sz="4500" b="1">
                <a:solidFill>
                  <a:srgbClr val="ED7D31"/>
                </a:solidFill>
                <a:latin typeface="Calibri"/>
              </a:rPr>
              <a:t>Ustreznost revij za objavljanje v skladu z zahtevami financerjev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765058" y="2121031"/>
            <a:ext cx="10588745" cy="3914530"/>
          </a:xfrm>
        </p:spPr>
        <p:txBody>
          <a:bodyPr/>
          <a:lstStyle/>
          <a:p>
            <a:pPr marL="0" indent="0" algn="ctr">
              <a:buNone/>
            </a:pPr>
            <a:r>
              <a:rPr lang="sl-SI"/>
              <a:t>Orodje </a:t>
            </a:r>
            <a:r>
              <a:rPr lang="sl-SI" err="1">
                <a:hlinkClick r:id="rId3" tooltip="Journal Checker Tool "/>
              </a:rPr>
              <a:t>Journal</a:t>
            </a:r>
            <a:r>
              <a:rPr lang="sl-SI">
                <a:hlinkClick r:id="rId3" tooltip="Journal Checker Tool "/>
              </a:rPr>
              <a:t> </a:t>
            </a:r>
            <a:r>
              <a:rPr lang="sl-SI" err="1">
                <a:hlinkClick r:id="rId3" tooltip="Journal Checker Tool "/>
              </a:rPr>
              <a:t>Checker</a:t>
            </a:r>
            <a:r>
              <a:rPr lang="sl-SI">
                <a:hlinkClick r:id="rId3" tooltip="Journal Checker Tool "/>
              </a:rPr>
              <a:t> </a:t>
            </a:r>
            <a:r>
              <a:rPr lang="sl-SI" err="1">
                <a:hlinkClick r:id="rId3" tooltip="Journal Checker Tool "/>
              </a:rPr>
              <a:t>Tool</a:t>
            </a:r>
            <a:r>
              <a:rPr lang="sl-SI">
                <a:hlinkClick r:id="rId3" tooltip="Journal Checker Tool "/>
              </a:rPr>
              <a:t> </a:t>
            </a:r>
            <a:r>
              <a:rPr lang="sl-SI"/>
              <a:t>(</a:t>
            </a:r>
            <a:r>
              <a:rPr lang="sl-SI" err="1"/>
              <a:t>KOAlicija</a:t>
            </a:r>
            <a:r>
              <a:rPr lang="sl-SI"/>
              <a:t> S)</a:t>
            </a:r>
          </a:p>
          <a:p>
            <a:pPr marL="0" indent="0">
              <a:buNone/>
            </a:pPr>
            <a:endParaRPr lang="sl-SI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23849"/>
            <a:ext cx="12192000" cy="42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36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0789" y="2290713"/>
            <a:ext cx="10515600" cy="681247"/>
          </a:xfrm>
        </p:spPr>
        <p:txBody>
          <a:bodyPr>
            <a:noAutofit/>
          </a:bodyPr>
          <a:lstStyle/>
          <a:p>
            <a:pPr lvl="0"/>
            <a:r>
              <a:rPr lang="sl-SI" sz="4500" b="1">
                <a:solidFill>
                  <a:srgbClr val="ED7D31"/>
                </a:solidFill>
                <a:latin typeface="Calibri"/>
              </a:rPr>
              <a:t>Politike </a:t>
            </a:r>
            <a:br>
              <a:rPr lang="sl-SI" sz="4500" b="1">
                <a:solidFill>
                  <a:srgbClr val="ED7D31"/>
                </a:solidFill>
                <a:latin typeface="Calibri"/>
              </a:rPr>
            </a:br>
            <a:r>
              <a:rPr lang="sl-SI" sz="4500" b="1">
                <a:solidFill>
                  <a:srgbClr val="ED7D31"/>
                </a:solidFill>
                <a:latin typeface="Calibri"/>
              </a:rPr>
              <a:t>založnikov in </a:t>
            </a:r>
            <a:br>
              <a:rPr lang="sl-SI" sz="4500" b="1">
                <a:solidFill>
                  <a:srgbClr val="ED7D31"/>
                </a:solidFill>
                <a:latin typeface="Calibri"/>
              </a:rPr>
            </a:br>
            <a:r>
              <a:rPr lang="sl-SI" sz="4500" b="1">
                <a:solidFill>
                  <a:srgbClr val="ED7D31"/>
                </a:solidFill>
                <a:latin typeface="Calibri"/>
              </a:rPr>
              <a:t>zagotavljanje </a:t>
            </a:r>
            <a:br>
              <a:rPr lang="sl-SI" sz="4500" b="1">
                <a:solidFill>
                  <a:srgbClr val="ED7D31"/>
                </a:solidFill>
                <a:latin typeface="Calibri"/>
              </a:rPr>
            </a:br>
            <a:r>
              <a:rPr lang="sl-SI" sz="4500" b="1">
                <a:solidFill>
                  <a:srgbClr val="ED7D31"/>
                </a:solidFill>
                <a:latin typeface="Calibri"/>
              </a:rPr>
              <a:t>odprtega</a:t>
            </a:r>
            <a:br>
              <a:rPr lang="sl-SI" sz="4500" b="1">
                <a:solidFill>
                  <a:srgbClr val="ED7D31"/>
                </a:solidFill>
                <a:latin typeface="Calibri"/>
              </a:rPr>
            </a:br>
            <a:r>
              <a:rPr lang="sl-SI" sz="4500" b="1">
                <a:solidFill>
                  <a:srgbClr val="ED7D31"/>
                </a:solidFill>
                <a:latin typeface="Calibri"/>
              </a:rPr>
              <a:t>dostopa 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70789" y="4353677"/>
            <a:ext cx="3885228" cy="226483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l-SI" err="1">
                <a:solidFill>
                  <a:schemeClr val="tx1"/>
                </a:solidFill>
                <a:hlinkClick r:id="rId3" tooltip="Sherpa Romeo"/>
              </a:rPr>
              <a:t>Sherpa</a:t>
            </a:r>
            <a:r>
              <a:rPr lang="sl-SI">
                <a:solidFill>
                  <a:schemeClr val="tx1"/>
                </a:solidFill>
                <a:hlinkClick r:id="rId3" tooltip="Sherpa Romeo"/>
              </a:rPr>
              <a:t> Romeo</a:t>
            </a:r>
            <a:r>
              <a:rPr lang="sl-SI" sz="1600">
                <a:solidFill>
                  <a:schemeClr val="tx1"/>
                </a:solidFill>
              </a:rPr>
              <a:t>: </a:t>
            </a:r>
            <a:r>
              <a:rPr lang="sl-SI" sz="2000">
                <a:solidFill>
                  <a:schemeClr val="tx1"/>
                </a:solidFill>
              </a:rPr>
              <a:t>prikaz politik odprtega dostopa založnikov z vsega sveta s povzetki avtorskih pravic založnikov in politik arhiviranja v odprtem dostopu po posameznih naslovih revij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017" y="1140644"/>
            <a:ext cx="7635983" cy="57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6801" y="959017"/>
            <a:ext cx="10515600" cy="737807"/>
          </a:xfrm>
        </p:spPr>
        <p:txBody>
          <a:bodyPr>
            <a:normAutofit/>
          </a:bodyPr>
          <a:lstStyle/>
          <a:p>
            <a:pPr lvl="0"/>
            <a:r>
              <a:rPr lang="sl-SI" sz="4500" b="1" err="1">
                <a:solidFill>
                  <a:srgbClr val="ED7D31"/>
                </a:solidFill>
                <a:latin typeface="Calibri"/>
              </a:rPr>
              <a:t>Odprtodostopno</a:t>
            </a:r>
            <a:r>
              <a:rPr lang="sl-SI" sz="4500" b="1">
                <a:solidFill>
                  <a:srgbClr val="ED7D31"/>
                </a:solidFill>
                <a:latin typeface="Calibri"/>
              </a:rPr>
              <a:t> založništvo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6801" y="1696824"/>
            <a:ext cx="10964156" cy="5032373"/>
          </a:xfrm>
        </p:spPr>
        <p:txBody>
          <a:bodyPr/>
          <a:lstStyle/>
          <a:p>
            <a:r>
              <a:rPr lang="sl-SI"/>
              <a:t>Založniki: </a:t>
            </a:r>
            <a:r>
              <a:rPr lang="sl-SI" err="1"/>
              <a:t>BioMed</a:t>
            </a:r>
            <a:r>
              <a:rPr lang="sl-SI"/>
              <a:t> Central, </a:t>
            </a:r>
            <a:r>
              <a:rPr lang="sl-SI" err="1"/>
              <a:t>Copernicus</a:t>
            </a:r>
            <a:r>
              <a:rPr lang="sl-SI"/>
              <a:t> </a:t>
            </a:r>
            <a:r>
              <a:rPr lang="sl-SI" err="1"/>
              <a:t>Publications</a:t>
            </a:r>
            <a:r>
              <a:rPr lang="sl-SI"/>
              <a:t>, Dove </a:t>
            </a:r>
            <a:r>
              <a:rPr lang="sl-SI" err="1"/>
              <a:t>Medical</a:t>
            </a:r>
            <a:r>
              <a:rPr lang="sl-SI"/>
              <a:t> </a:t>
            </a:r>
            <a:r>
              <a:rPr lang="sl-SI" err="1"/>
              <a:t>Press</a:t>
            </a:r>
            <a:r>
              <a:rPr lang="sl-SI"/>
              <a:t>, </a:t>
            </a:r>
            <a:r>
              <a:rPr lang="sl-SI" err="1"/>
              <a:t>Frontiers</a:t>
            </a:r>
            <a:r>
              <a:rPr lang="sl-SI"/>
              <a:t>, </a:t>
            </a:r>
            <a:r>
              <a:rPr lang="sl-SI" err="1"/>
              <a:t>Hindawi</a:t>
            </a:r>
            <a:r>
              <a:rPr lang="sl-SI"/>
              <a:t>, MDPI, PLOS </a:t>
            </a:r>
            <a:r>
              <a:rPr lang="en-SI"/>
              <a:t>…</a:t>
            </a:r>
            <a:endParaRPr lang="sl-SI"/>
          </a:p>
          <a:p>
            <a:endParaRPr lang="sl-SI" sz="1600"/>
          </a:p>
          <a:p>
            <a:r>
              <a:rPr lang="sl-SI"/>
              <a:t>Možni scenariji: pogodba z vnaprej plačano kvoto objav ali sprotno plačevanje APC (individualno), večinoma gre za popuste na kataloško ceno.</a:t>
            </a:r>
          </a:p>
          <a:p>
            <a:endParaRPr lang="sl-SI" sz="1600"/>
          </a:p>
          <a:p>
            <a:r>
              <a:rPr lang="sl-SI"/>
              <a:t>Trenutno sklenjene pogodbe: </a:t>
            </a:r>
          </a:p>
          <a:p>
            <a:pPr lvl="1"/>
            <a:r>
              <a:rPr lang="sl-SI" err="1"/>
              <a:t>Frontiers</a:t>
            </a:r>
            <a:r>
              <a:rPr lang="sl-SI"/>
              <a:t> </a:t>
            </a:r>
            <a:r>
              <a:rPr lang="en-SI"/>
              <a:t>–</a:t>
            </a:r>
            <a:r>
              <a:rPr lang="sl-SI"/>
              <a:t> konzorcij 17 institucij, 10% popust</a:t>
            </a:r>
          </a:p>
          <a:p>
            <a:pPr lvl="1"/>
            <a:r>
              <a:rPr lang="sl-SI"/>
              <a:t>MDPI </a:t>
            </a:r>
            <a:r>
              <a:rPr lang="en-SI"/>
              <a:t>–</a:t>
            </a:r>
            <a:r>
              <a:rPr lang="sl-SI"/>
              <a:t> posamezne institucije (UL, UM, KI</a:t>
            </a:r>
            <a:r>
              <a:rPr lang="en-SI"/>
              <a:t>…</a:t>
            </a:r>
            <a:r>
              <a:rPr lang="sl-SI"/>
              <a:t>), 10% popust</a:t>
            </a:r>
            <a:endParaRPr lang="sl-SI" sz="1600"/>
          </a:p>
          <a:p>
            <a:pPr marL="0" indent="0">
              <a:buNone/>
            </a:pPr>
            <a:r>
              <a:rPr lang="sl-SI" b="1">
                <a:solidFill>
                  <a:srgbClr val="ED7D31"/>
                </a:solidFill>
              </a:rPr>
              <a:t>Upravičen strošek iz projekta </a:t>
            </a:r>
            <a:r>
              <a:rPr lang="sl-SI" b="1">
                <a:solidFill>
                  <a:schemeClr val="tx1"/>
                </a:solidFill>
              </a:rPr>
              <a:t>ALI</a:t>
            </a:r>
            <a:r>
              <a:rPr lang="sl-SI" b="1">
                <a:solidFill>
                  <a:srgbClr val="ED7D31"/>
                </a:solidFill>
              </a:rPr>
              <a:t> prijava na razpis ARIS za povračilo stroškov APC!</a:t>
            </a:r>
            <a:endParaRPr lang="en-US" b="1">
              <a:solidFill>
                <a:srgbClr val="ED7D31"/>
              </a:solidFill>
            </a:endParaRPr>
          </a:p>
          <a:p>
            <a:pPr marL="0" indent="0">
              <a:buNone/>
            </a:pPr>
            <a:endParaRPr lang="sl-SI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98991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6801" y="1263192"/>
            <a:ext cx="10964156" cy="5466005"/>
          </a:xfrm>
        </p:spPr>
        <p:txBody>
          <a:bodyPr/>
          <a:lstStyle/>
          <a:p>
            <a:pPr marL="0" indent="0">
              <a:buNone/>
            </a:pPr>
            <a:r>
              <a:rPr lang="sl-SI" err="1"/>
              <a:t>Odprtodostopne</a:t>
            </a:r>
            <a:r>
              <a:rPr lang="sl-SI"/>
              <a:t> revije:  </a:t>
            </a:r>
            <a:r>
              <a:rPr lang="sl-SI" b="1">
                <a:solidFill>
                  <a:srgbClr val="ED7D31"/>
                </a:solidFill>
                <a:hlinkClick r:id="rId3" tooltip="Directory of Open Access Journals"/>
              </a:rPr>
              <a:t>DOAJ</a:t>
            </a:r>
            <a:r>
              <a:rPr lang="sl-SI" b="1">
                <a:solidFill>
                  <a:schemeClr val="tx1"/>
                </a:solidFill>
              </a:rPr>
              <a:t> </a:t>
            </a:r>
            <a:r>
              <a:rPr lang="sl-SI">
                <a:solidFill>
                  <a:schemeClr val="tx1"/>
                </a:solidFill>
              </a:rPr>
              <a:t>(</a:t>
            </a:r>
            <a:r>
              <a:rPr lang="sl-SI"/>
              <a:t>zanesljiv imenik za iskanje kakovostnih revij</a:t>
            </a:r>
            <a:endParaRPr lang="sl-SI">
              <a:highlight>
                <a:srgbClr val="FFFF00"/>
              </a:highligh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18" y="1888533"/>
            <a:ext cx="10692922" cy="48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68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6801" y="959017"/>
            <a:ext cx="10515600" cy="737807"/>
          </a:xfrm>
        </p:spPr>
        <p:txBody>
          <a:bodyPr>
            <a:normAutofit/>
          </a:bodyPr>
          <a:lstStyle/>
          <a:p>
            <a:pPr lvl="0"/>
            <a:r>
              <a:rPr lang="sl-SI" sz="4500" b="1">
                <a:solidFill>
                  <a:srgbClr val="ED7D31"/>
                </a:solidFill>
                <a:latin typeface="Calibri"/>
              </a:rPr>
              <a:t>Open </a:t>
            </a:r>
            <a:r>
              <a:rPr lang="sl-SI" sz="4500" b="1" err="1">
                <a:solidFill>
                  <a:srgbClr val="ED7D31"/>
                </a:solidFill>
                <a:latin typeface="Calibri"/>
              </a:rPr>
              <a:t>Research</a:t>
            </a:r>
            <a:r>
              <a:rPr lang="sl-SI" sz="4500" b="1">
                <a:solidFill>
                  <a:srgbClr val="ED7D31"/>
                </a:solidFill>
                <a:latin typeface="Calibri"/>
              </a:rPr>
              <a:t> </a:t>
            </a:r>
            <a:r>
              <a:rPr lang="sl-SI" sz="4500" b="1" err="1">
                <a:solidFill>
                  <a:srgbClr val="ED7D31"/>
                </a:solidFill>
                <a:latin typeface="Calibri"/>
              </a:rPr>
              <a:t>Europe</a:t>
            </a:r>
            <a:r>
              <a:rPr lang="sl-SI" sz="4500" b="1">
                <a:solidFill>
                  <a:srgbClr val="ED7D31"/>
                </a:solidFill>
                <a:latin typeface="Calibri"/>
              </a:rPr>
              <a:t> (ORE)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6801" y="1825627"/>
            <a:ext cx="10657002" cy="4518612"/>
          </a:xfrm>
        </p:spPr>
        <p:txBody>
          <a:bodyPr>
            <a:normAutofit/>
          </a:bodyPr>
          <a:lstStyle/>
          <a:p>
            <a:r>
              <a:rPr lang="sl-SI" sz="1800" err="1">
                <a:solidFill>
                  <a:schemeClr val="tx1"/>
                </a:solidFill>
                <a:hlinkClick r:id="rId4" tooltip="ORE - Rapid &amp; Transparent Publishing"/>
              </a:rPr>
              <a:t>Odprtodostopna</a:t>
            </a:r>
            <a:r>
              <a:rPr lang="sl-SI" sz="1800">
                <a:solidFill>
                  <a:schemeClr val="tx1"/>
                </a:solidFill>
                <a:hlinkClick r:id="rId4" tooltip="ORE - Rapid &amp; Transparent Publishing"/>
              </a:rPr>
              <a:t> založniška platforma Evropske komisije</a:t>
            </a:r>
            <a:endParaRPr lang="sl-SI" sz="1800">
              <a:solidFill>
                <a:schemeClr val="tx1"/>
              </a:solidFill>
            </a:endParaRPr>
          </a:p>
          <a:p>
            <a:r>
              <a:rPr lang="sl-SI" sz="1800">
                <a:solidFill>
                  <a:schemeClr val="tx1"/>
                </a:solidFill>
              </a:rPr>
              <a:t>Brezplačna objava </a:t>
            </a:r>
            <a:r>
              <a:rPr lang="sl-SI" sz="1800" err="1">
                <a:solidFill>
                  <a:schemeClr val="tx1"/>
                </a:solidFill>
              </a:rPr>
              <a:t>odprtodostopnih</a:t>
            </a:r>
            <a:r>
              <a:rPr lang="sl-SI" sz="1800">
                <a:solidFill>
                  <a:schemeClr val="tx1"/>
                </a:solidFill>
              </a:rPr>
              <a:t> člankov iz projektov </a:t>
            </a:r>
            <a:r>
              <a:rPr lang="sl-SI" sz="1800" b="1">
                <a:solidFill>
                  <a:schemeClr val="tx1"/>
                </a:solidFill>
              </a:rPr>
              <a:t>Obzorje 2020, Obzorje Evropa in </a:t>
            </a:r>
            <a:r>
              <a:rPr lang="sl-SI" sz="1800" b="1" err="1">
                <a:solidFill>
                  <a:schemeClr val="tx1"/>
                </a:solidFill>
              </a:rPr>
              <a:t>Euratom</a:t>
            </a:r>
            <a:endParaRPr lang="sl-SI" sz="1800" b="1">
              <a:solidFill>
                <a:schemeClr val="tx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94E95A4-78DB-4189-B6E9-D5F022C92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7" y="2674792"/>
            <a:ext cx="7600545" cy="379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433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6801" y="959017"/>
            <a:ext cx="10515600" cy="737807"/>
          </a:xfrm>
        </p:spPr>
        <p:txBody>
          <a:bodyPr>
            <a:normAutofit/>
          </a:bodyPr>
          <a:lstStyle/>
          <a:p>
            <a:pPr lvl="0"/>
            <a:r>
              <a:rPr lang="sl-SI" sz="4500" b="1">
                <a:solidFill>
                  <a:srgbClr val="ED7D31"/>
                </a:solidFill>
                <a:latin typeface="Calibri"/>
              </a:rPr>
              <a:t>Objava v ORE)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96801" y="1825627"/>
            <a:ext cx="10657002" cy="45186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1800" b="1">
              <a:solidFill>
                <a:schemeClr val="tx1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14" y="2318685"/>
            <a:ext cx="8156128" cy="4012701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8669351" y="2893874"/>
            <a:ext cx="3205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/>
              <a:t>Avtorji obdržijo avtorske pravic, nadaljnja uporaba pod licencami Creative Commons (CC BY),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/>
              <a:t>ORE privzeto shranjuje objavljene članke (</a:t>
            </a:r>
            <a:r>
              <a:rPr lang="sl-SI" err="1"/>
              <a:t>VoR</a:t>
            </a:r>
            <a:r>
              <a:rPr lang="sl-SI"/>
              <a:t>) v splošni </a:t>
            </a:r>
            <a:r>
              <a:rPr lang="sl-SI" err="1"/>
              <a:t>repozitorij</a:t>
            </a:r>
            <a:r>
              <a:rPr lang="sl-SI"/>
              <a:t> </a:t>
            </a:r>
            <a:r>
              <a:rPr lang="sl-SI" err="1"/>
              <a:t>Zenodo</a:t>
            </a:r>
            <a:r>
              <a:rPr lang="sl-SI"/>
              <a:t>, lahko pa jih shranijo tudi avtorji, npr. v institucionalni </a:t>
            </a:r>
            <a:r>
              <a:rPr lang="sl-SI" err="1"/>
              <a:t>repozitorij</a:t>
            </a:r>
            <a:r>
              <a:rPr lang="sl-S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50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6801" y="959017"/>
            <a:ext cx="10515600" cy="737807"/>
          </a:xfrm>
        </p:spPr>
        <p:txBody>
          <a:bodyPr>
            <a:normAutofit/>
          </a:bodyPr>
          <a:lstStyle/>
          <a:p>
            <a:pPr lvl="0"/>
            <a:r>
              <a:rPr lang="sl-SI" sz="4500" b="1">
                <a:solidFill>
                  <a:srgbClr val="ED7D31"/>
                </a:solidFill>
                <a:latin typeface="Calibri"/>
              </a:rPr>
              <a:t>Odprteobjave.si </a:t>
            </a:r>
          </a:p>
        </p:txBody>
      </p:sp>
      <p:pic>
        <p:nvPicPr>
          <p:cNvPr id="7" name="Označba mesta vsebine 4">
            <a:extLst>
              <a:ext uri="{FF2B5EF4-FFF2-40B4-BE49-F238E27FC236}">
                <a16:creationId xmlns:a16="http://schemas.microsoft.com/office/drawing/2014/main" id="{564D5A59-9FCE-4275-A29F-22B278C42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6801" y="1696824"/>
            <a:ext cx="8168665" cy="4518025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D1A451D1-374F-465C-903C-04BAB4D3FF49}"/>
              </a:ext>
            </a:extLst>
          </p:cNvPr>
          <p:cNvSpPr/>
          <p:nvPr/>
        </p:nvSpPr>
        <p:spPr>
          <a:xfrm>
            <a:off x="618063" y="6333026"/>
            <a:ext cx="2504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>
                <a:hlinkClick r:id="rId5"/>
              </a:rPr>
              <a:t>https://odprteobjave.si/</a:t>
            </a:r>
            <a:r>
              <a:rPr lang="sl-S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378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5668CD8-8DE2-4813-9EC2-574C2532AD96}"/>
              </a:ext>
            </a:extLst>
          </p:cNvPr>
          <p:cNvSpPr txBox="1"/>
          <p:nvPr/>
        </p:nvSpPr>
        <p:spPr>
          <a:xfrm>
            <a:off x="395416" y="1637271"/>
            <a:ext cx="3861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b="1">
                <a:solidFill>
                  <a:schemeClr val="tx2">
                    <a:lumMod val="75000"/>
                  </a:schemeClr>
                </a:solidFill>
              </a:rPr>
              <a:t>Centralna tehniška knjižnica Univerze v Ljubljani</a:t>
            </a:r>
            <a:endParaRPr lang="sl-SI" sz="105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Central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Technical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Library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at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University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Ljubljana</a:t>
            </a:r>
            <a:endParaRPr lang="sl-SI" sz="105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>
                <a:solidFill>
                  <a:schemeClr val="tx2">
                    <a:lumMod val="75000"/>
                  </a:schemeClr>
                </a:solidFill>
              </a:rPr>
              <a:t>Trg republike 3, SI-1000 Ljubljana</a:t>
            </a:r>
          </a:p>
          <a:p>
            <a:r>
              <a:rPr lang="sl-SI" sz="1050">
                <a:solidFill>
                  <a:schemeClr val="tx2">
                    <a:lumMod val="75000"/>
                  </a:schemeClr>
                </a:solidFill>
              </a:rPr>
              <a:t>Slovenija / </a:t>
            </a:r>
            <a:r>
              <a:rPr lang="sl-SI" sz="1050" i="1" err="1">
                <a:solidFill>
                  <a:schemeClr val="tx2">
                    <a:lumMod val="75000"/>
                  </a:schemeClr>
                </a:solidFill>
              </a:rPr>
              <a:t>Slovenia</a:t>
            </a:r>
            <a:endParaRPr lang="sl-SI" sz="1050">
              <a:solidFill>
                <a:schemeClr val="tx2">
                  <a:lumMod val="75000"/>
                </a:schemeClr>
              </a:solidFill>
            </a:endParaRPr>
          </a:p>
          <a:p>
            <a:endParaRPr lang="sl-SI" sz="120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CEE1A64-F3F7-40C5-A68D-FACA85877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237535"/>
            <a:ext cx="10009549" cy="1116065"/>
          </a:xfrm>
          <a:prstGeom prst="rect">
            <a:avLst/>
          </a:prstGeom>
        </p:spPr>
      </p:pic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CC3BBAC-891A-4B83-95E1-D7A0D63C4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73709836-AF44-48B9-B898-6AC8425A1350}"/>
              </a:ext>
            </a:extLst>
          </p:cNvPr>
          <p:cNvSpPr/>
          <p:nvPr/>
        </p:nvSpPr>
        <p:spPr>
          <a:xfrm>
            <a:off x="334310" y="3044279"/>
            <a:ext cx="4873898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500" b="1">
                <a:solidFill>
                  <a:srgbClr val="ED7D31"/>
                </a:solidFill>
              </a:rPr>
              <a:t>Hvala za pozornost!</a:t>
            </a:r>
          </a:p>
          <a:p>
            <a:pPr algn="just"/>
            <a:endParaRPr lang="pl-PL">
              <a:hlinkClick r:id="rId5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63C2950-B487-4BCF-8856-3BC734D5D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0445" y="5184456"/>
            <a:ext cx="750000" cy="7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058" y="922563"/>
            <a:ext cx="8470389" cy="817418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>
                <a:solidFill>
                  <a:srgbClr val="ED7D31"/>
                </a:solidFill>
                <a:latin typeface="Calibri"/>
              </a:rPr>
              <a:t>Pravne podlage </a:t>
            </a:r>
            <a:r>
              <a:rPr lang="en-SI" sz="5000" b="1">
                <a:solidFill>
                  <a:srgbClr val="ED7D31"/>
                </a:solidFill>
                <a:latin typeface="Calibri"/>
              </a:rPr>
              <a:t>–</a:t>
            </a:r>
            <a:r>
              <a:rPr lang="sl-SI" sz="5000" b="1">
                <a:solidFill>
                  <a:srgbClr val="ED7D31"/>
                </a:solidFill>
                <a:latin typeface="Calibri"/>
              </a:rPr>
              <a:t> Slovenija in ERA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/>
          </a:p>
          <a:p>
            <a:endParaRPr lang="sl-SI" sz="240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51124BE-4C49-48EB-B26B-4C908BF54A67}"/>
              </a:ext>
            </a:extLst>
          </p:cNvPr>
          <p:cNvSpPr/>
          <p:nvPr/>
        </p:nvSpPr>
        <p:spPr>
          <a:xfrm>
            <a:off x="804420" y="1739981"/>
            <a:ext cx="113875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/>
              <a:t>Obzorje Evropa (</a:t>
            </a:r>
            <a:r>
              <a:rPr lang="sl-SI" sz="2800" b="1" err="1"/>
              <a:t>Horizon</a:t>
            </a:r>
            <a:r>
              <a:rPr lang="sl-SI" sz="2800" b="1"/>
              <a:t> </a:t>
            </a:r>
            <a:r>
              <a:rPr lang="sl-SI" sz="2800" b="1" err="1"/>
              <a:t>Europe</a:t>
            </a:r>
            <a:r>
              <a:rPr lang="sl-SI" sz="2800" b="1"/>
              <a:t>) 2021 do 2027</a:t>
            </a:r>
          </a:p>
          <a:p>
            <a:r>
              <a:rPr lang="en-US" sz="2000" err="1">
                <a:hlinkClick r:id="rId3" tooltip="Uredba (EU) 2021/695 Evropskega parlamenta in Sveta z dne 28. aprila 2021 o vzpostavitvi okvirnega programa za raziskave in inovacije Obzorje Evropa, določitvi pravil za sodelovanje in razširjanje rezultatov ter razveljavitvi uredb (EU) št. 1290/2013 in (E"/>
              </a:rPr>
              <a:t>Uredba</a:t>
            </a:r>
            <a:r>
              <a:rPr lang="en-US" sz="2000">
                <a:hlinkClick r:id="rId3" tooltip="Uredba (EU) 2021/695 Evropskega parlamenta in Sveta z dne 28. aprila 2021 o vzpostavitvi okvirnega programa za raziskave in inovacije Obzorje Evropa, določitvi pravil za sodelovanje in razširjanje rezultatov ter razveljavitvi uredb (EU) št. 1290/2013 in (E"/>
              </a:rPr>
              <a:t> (EU) 2021/695</a:t>
            </a:r>
            <a:r>
              <a:rPr lang="sl-SI" sz="2000"/>
              <a:t> </a:t>
            </a:r>
            <a:r>
              <a:rPr lang="en-US" sz="2000" err="1"/>
              <a:t>Evropskega</a:t>
            </a:r>
            <a:r>
              <a:rPr lang="en-US" sz="2000"/>
              <a:t> </a:t>
            </a:r>
            <a:r>
              <a:rPr lang="en-US" sz="2000" err="1"/>
              <a:t>parlamenta</a:t>
            </a:r>
            <a:r>
              <a:rPr lang="en-US" sz="2000"/>
              <a:t> in Sveta z </a:t>
            </a:r>
            <a:r>
              <a:rPr lang="en-US" sz="2000" err="1"/>
              <a:t>dne</a:t>
            </a:r>
            <a:r>
              <a:rPr lang="en-US" sz="2000"/>
              <a:t> 28. </a:t>
            </a:r>
            <a:r>
              <a:rPr lang="en-US" sz="2000" err="1"/>
              <a:t>aprila</a:t>
            </a:r>
            <a:r>
              <a:rPr lang="en-US" sz="2000"/>
              <a:t> 2021 o </a:t>
            </a:r>
            <a:r>
              <a:rPr lang="en-US" sz="2000" err="1"/>
              <a:t>vzpostavitvi</a:t>
            </a:r>
            <a:r>
              <a:rPr lang="en-US" sz="2000"/>
              <a:t> </a:t>
            </a:r>
            <a:r>
              <a:rPr lang="en-US" sz="2000" err="1"/>
              <a:t>okvirnega</a:t>
            </a:r>
            <a:r>
              <a:rPr lang="en-US" sz="2000"/>
              <a:t> </a:t>
            </a:r>
            <a:r>
              <a:rPr lang="en-US" sz="2000" err="1"/>
              <a:t>programa</a:t>
            </a:r>
            <a:r>
              <a:rPr lang="en-US" sz="2000"/>
              <a:t> za </a:t>
            </a:r>
            <a:r>
              <a:rPr lang="en-US" sz="2000" err="1"/>
              <a:t>raziskave</a:t>
            </a:r>
            <a:r>
              <a:rPr lang="en-US" sz="2000"/>
              <a:t> in </a:t>
            </a:r>
            <a:r>
              <a:rPr lang="en-US" sz="2000" err="1"/>
              <a:t>inovacije</a:t>
            </a:r>
            <a:r>
              <a:rPr lang="en-US" sz="2000"/>
              <a:t> </a:t>
            </a:r>
            <a:r>
              <a:rPr lang="en-US" sz="2000" err="1"/>
              <a:t>Obzorje</a:t>
            </a:r>
            <a:r>
              <a:rPr lang="en-US" sz="2000"/>
              <a:t> </a:t>
            </a:r>
            <a:r>
              <a:rPr lang="en-US" sz="2000" err="1"/>
              <a:t>Evropa</a:t>
            </a:r>
            <a:r>
              <a:rPr lang="en-US" sz="2000"/>
              <a:t>, </a:t>
            </a:r>
            <a:r>
              <a:rPr lang="en-US" sz="2000" err="1"/>
              <a:t>določitvi</a:t>
            </a:r>
            <a:r>
              <a:rPr lang="en-US" sz="2000"/>
              <a:t> </a:t>
            </a:r>
            <a:r>
              <a:rPr lang="en-US" sz="2000" err="1"/>
              <a:t>pravil</a:t>
            </a:r>
            <a:r>
              <a:rPr lang="en-US" sz="2000"/>
              <a:t> za </a:t>
            </a:r>
            <a:r>
              <a:rPr lang="en-US" sz="2000" err="1"/>
              <a:t>sodelovanje</a:t>
            </a:r>
            <a:r>
              <a:rPr lang="en-US" sz="2000"/>
              <a:t> in </a:t>
            </a:r>
            <a:r>
              <a:rPr lang="en-US" sz="2000" err="1"/>
              <a:t>razširjanje</a:t>
            </a:r>
            <a:r>
              <a:rPr lang="en-US" sz="2000"/>
              <a:t> </a:t>
            </a:r>
            <a:r>
              <a:rPr lang="en-US" sz="2000" err="1"/>
              <a:t>rezultatov</a:t>
            </a:r>
            <a:r>
              <a:rPr lang="en-US" sz="2000"/>
              <a:t> </a:t>
            </a:r>
            <a:r>
              <a:rPr lang="en-US" sz="2000" err="1"/>
              <a:t>ter</a:t>
            </a:r>
            <a:r>
              <a:rPr lang="en-US" sz="2000"/>
              <a:t> </a:t>
            </a:r>
            <a:r>
              <a:rPr lang="en-US" sz="2000" err="1"/>
              <a:t>razveljavitvi</a:t>
            </a:r>
            <a:r>
              <a:rPr lang="en-US" sz="2000"/>
              <a:t> </a:t>
            </a:r>
            <a:r>
              <a:rPr lang="en-US" sz="2000" err="1"/>
              <a:t>uredb</a:t>
            </a:r>
            <a:r>
              <a:rPr lang="en-US" sz="2000"/>
              <a:t> (EU) </a:t>
            </a:r>
            <a:r>
              <a:rPr lang="en-US" sz="2000" err="1"/>
              <a:t>št</a:t>
            </a:r>
            <a:r>
              <a:rPr lang="en-US" sz="2000"/>
              <a:t>. 1290/2013 in (EU) </a:t>
            </a:r>
            <a:r>
              <a:rPr lang="en-US" sz="2000" err="1"/>
              <a:t>št</a:t>
            </a:r>
            <a:r>
              <a:rPr lang="en-US" sz="2000"/>
              <a:t>. 1291/2013</a:t>
            </a:r>
            <a:endParaRPr lang="sl-SI" sz="2000"/>
          </a:p>
          <a:p>
            <a:endParaRPr lang="sl-SI" sz="2000"/>
          </a:p>
          <a:p>
            <a:r>
              <a:rPr lang="sl-SI" sz="2800" b="1"/>
              <a:t>Slovenija</a:t>
            </a:r>
          </a:p>
          <a:p>
            <a:r>
              <a:rPr lang="en-US" sz="2000" err="1"/>
              <a:t>Resolucija</a:t>
            </a:r>
            <a:r>
              <a:rPr lang="en-US" sz="2000"/>
              <a:t> o </a:t>
            </a:r>
            <a:r>
              <a:rPr lang="en-US" sz="2000" err="1"/>
              <a:t>znanstvenoraziskovalni</a:t>
            </a:r>
            <a:r>
              <a:rPr lang="en-US" sz="2000"/>
              <a:t> in </a:t>
            </a:r>
            <a:r>
              <a:rPr lang="en-US" sz="2000" err="1"/>
              <a:t>inovacijski</a:t>
            </a:r>
            <a:r>
              <a:rPr lang="en-US" sz="2000"/>
              <a:t> </a:t>
            </a:r>
            <a:r>
              <a:rPr lang="en-US" sz="2000" err="1"/>
              <a:t>strategiji</a:t>
            </a:r>
            <a:r>
              <a:rPr lang="en-US" sz="2000"/>
              <a:t> </a:t>
            </a:r>
            <a:r>
              <a:rPr lang="en-US" sz="2000" err="1"/>
              <a:t>Slovenije</a:t>
            </a:r>
            <a:r>
              <a:rPr lang="en-US" sz="2000"/>
              <a:t> 2030 (</a:t>
            </a:r>
            <a:r>
              <a:rPr lang="en-US" sz="2000" err="1"/>
              <a:t>Uradni</a:t>
            </a:r>
            <a:r>
              <a:rPr lang="en-US" sz="2000"/>
              <a:t> list RS, </a:t>
            </a:r>
            <a:r>
              <a:rPr lang="en-US" sz="2000" err="1"/>
              <a:t>št</a:t>
            </a:r>
            <a:r>
              <a:rPr lang="en-US" sz="2000"/>
              <a:t>. </a:t>
            </a:r>
            <a:r>
              <a:rPr lang="en-US" sz="2000" u="sng">
                <a:hlinkClick r:id="rId4" tooltip="Resolucija o znanstvenoraziskovalni in inovacijski strategiji Slovenije 2030 (ReZrIS30)"/>
              </a:rPr>
              <a:t>49/22</a:t>
            </a:r>
            <a:r>
              <a:rPr lang="en-US" sz="2000"/>
              <a:t>) </a:t>
            </a:r>
            <a:endParaRPr lang="sl-SI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u="sng" err="1">
                <a:hlinkClick r:id="rId5" tooltip="Akcijski načrt za odprto znanost"/>
              </a:rPr>
              <a:t>Akcijski</a:t>
            </a:r>
            <a:r>
              <a:rPr lang="en-US" sz="2000" u="sng">
                <a:hlinkClick r:id="rId5" tooltip="Akcijski načrt za odprto znanost"/>
              </a:rPr>
              <a:t> </a:t>
            </a:r>
            <a:r>
              <a:rPr lang="en-US" sz="2000" u="sng" err="1">
                <a:hlinkClick r:id="rId5" tooltip="Akcijski načrt za odprto znanost"/>
              </a:rPr>
              <a:t>načrt</a:t>
            </a:r>
            <a:r>
              <a:rPr lang="en-US" sz="2000" u="sng">
                <a:hlinkClick r:id="rId5" tooltip="Akcijski načrt za odprto znanost"/>
              </a:rPr>
              <a:t> za </a:t>
            </a:r>
            <a:r>
              <a:rPr lang="en-US" sz="2000" u="sng" err="1">
                <a:hlinkClick r:id="rId5" tooltip="Akcijski načrt za odprto znanost"/>
              </a:rPr>
              <a:t>odprto</a:t>
            </a:r>
            <a:r>
              <a:rPr lang="en-US" sz="2000" u="sng">
                <a:hlinkClick r:id="rId5" tooltip="Akcijski načrt za odprto znanost"/>
              </a:rPr>
              <a:t> znanost</a:t>
            </a:r>
            <a:r>
              <a:rPr lang="en-US" sz="2000"/>
              <a:t> za </a:t>
            </a:r>
            <a:r>
              <a:rPr lang="en-US" sz="2000" err="1"/>
              <a:t>izvedbo</a:t>
            </a:r>
            <a:r>
              <a:rPr lang="en-US" sz="2000"/>
              <a:t> </a:t>
            </a:r>
            <a:r>
              <a:rPr lang="en-US" sz="2000" err="1"/>
              <a:t>Ukrepa</a:t>
            </a:r>
            <a:r>
              <a:rPr lang="en-US" sz="2000"/>
              <a:t> 6.2: </a:t>
            </a:r>
            <a:r>
              <a:rPr lang="en-US" sz="2000" err="1"/>
              <a:t>Odprta</a:t>
            </a:r>
            <a:r>
              <a:rPr lang="en-US" sz="2000"/>
              <a:t> znanost za </a:t>
            </a:r>
            <a:r>
              <a:rPr lang="en-US" sz="2000" err="1"/>
              <a:t>izboljšanje</a:t>
            </a:r>
            <a:r>
              <a:rPr lang="en-US" sz="2000"/>
              <a:t> </a:t>
            </a:r>
            <a:r>
              <a:rPr lang="en-US" sz="2000" err="1"/>
              <a:t>kakovosti</a:t>
            </a:r>
            <a:r>
              <a:rPr lang="en-US" sz="2000"/>
              <a:t>, </a:t>
            </a:r>
            <a:r>
              <a:rPr lang="en-US" sz="2000" err="1"/>
              <a:t>učinkovitosti</a:t>
            </a:r>
            <a:r>
              <a:rPr lang="en-US" sz="2000"/>
              <a:t> in </a:t>
            </a:r>
            <a:r>
              <a:rPr lang="en-US" sz="2000" err="1"/>
              <a:t>odzivnosti</a:t>
            </a:r>
            <a:r>
              <a:rPr lang="en-US" sz="2000"/>
              <a:t> </a:t>
            </a:r>
            <a:r>
              <a:rPr lang="en-US" sz="2000" err="1"/>
              <a:t>raziskav</a:t>
            </a:r>
            <a:r>
              <a:rPr lang="en-US" sz="2000"/>
              <a:t> v </a:t>
            </a:r>
            <a:r>
              <a:rPr lang="en-US" sz="2000" err="1"/>
              <a:t>okviru</a:t>
            </a:r>
            <a:r>
              <a:rPr lang="en-US" sz="2000"/>
              <a:t> </a:t>
            </a:r>
            <a:r>
              <a:rPr lang="en-US" sz="2000" err="1"/>
              <a:t>Resolucije</a:t>
            </a:r>
            <a:r>
              <a:rPr lang="en-US" sz="2000"/>
              <a:t> o </a:t>
            </a:r>
            <a:r>
              <a:rPr lang="en-US" sz="2000" err="1"/>
              <a:t>znanstvenoraziskovalni</a:t>
            </a:r>
            <a:r>
              <a:rPr lang="en-US" sz="2000"/>
              <a:t> in </a:t>
            </a:r>
            <a:r>
              <a:rPr lang="en-US" sz="2000" err="1"/>
              <a:t>inovacijski</a:t>
            </a:r>
            <a:r>
              <a:rPr lang="en-US" sz="2000"/>
              <a:t> </a:t>
            </a:r>
            <a:r>
              <a:rPr lang="en-US" sz="2000" err="1"/>
              <a:t>strategiji</a:t>
            </a:r>
            <a:r>
              <a:rPr lang="en-US" sz="2000"/>
              <a:t> </a:t>
            </a:r>
            <a:r>
              <a:rPr lang="en-US" sz="2000" err="1"/>
              <a:t>Slovenije</a:t>
            </a:r>
            <a:r>
              <a:rPr lang="en-US" sz="2000"/>
              <a:t> 2030 (ReZrIS30)</a:t>
            </a:r>
            <a:endParaRPr lang="sl-SI" sz="2000"/>
          </a:p>
          <a:p>
            <a:endParaRPr lang="sl-SI" sz="2000"/>
          </a:p>
          <a:p>
            <a:r>
              <a:rPr lang="en-US" sz="2000" err="1"/>
              <a:t>Zakon</a:t>
            </a:r>
            <a:r>
              <a:rPr lang="en-US" sz="2000"/>
              <a:t> o </a:t>
            </a:r>
            <a:r>
              <a:rPr lang="en-US" sz="2000" err="1"/>
              <a:t>znanstvenoraziskovalni</a:t>
            </a:r>
            <a:r>
              <a:rPr lang="en-US" sz="2000"/>
              <a:t> in </a:t>
            </a:r>
            <a:r>
              <a:rPr lang="en-US" sz="2000" err="1"/>
              <a:t>inovacijski</a:t>
            </a:r>
            <a:r>
              <a:rPr lang="en-US" sz="2000"/>
              <a:t> </a:t>
            </a:r>
            <a:r>
              <a:rPr lang="en-US" sz="2000" err="1"/>
              <a:t>dejavnosti</a:t>
            </a:r>
            <a:r>
              <a:rPr lang="en-US" sz="2000"/>
              <a:t> (</a:t>
            </a:r>
            <a:r>
              <a:rPr lang="en-US" sz="2000" err="1"/>
              <a:t>Uradni</a:t>
            </a:r>
            <a:r>
              <a:rPr lang="en-US" sz="2000"/>
              <a:t> list RS, </a:t>
            </a:r>
            <a:r>
              <a:rPr lang="en-US" sz="2000" err="1"/>
              <a:t>št</a:t>
            </a:r>
            <a:r>
              <a:rPr lang="en-US" sz="2000"/>
              <a:t>. </a:t>
            </a:r>
            <a:r>
              <a:rPr lang="en-US" sz="2000">
                <a:hlinkClick r:id="rId6" tooltip="Zakon o znanstvenoraziskovalni in inovacijski dejavnosti (ZZrID)"/>
              </a:rPr>
              <a:t>186/21 in 40/23</a:t>
            </a:r>
            <a:r>
              <a:rPr lang="en-US" sz="2000"/>
              <a:t>) </a:t>
            </a:r>
            <a:endParaRPr lang="sl-SI" sz="2000"/>
          </a:p>
          <a:p>
            <a:endParaRPr lang="sl-SI"/>
          </a:p>
          <a:p>
            <a:r>
              <a:rPr lang="en-US" sz="2000" err="1"/>
              <a:t>Uredba</a:t>
            </a:r>
            <a:r>
              <a:rPr lang="en-US" sz="2000"/>
              <a:t> o </a:t>
            </a:r>
            <a:r>
              <a:rPr lang="en-US" sz="2000" err="1"/>
              <a:t>izvajanju</a:t>
            </a:r>
            <a:r>
              <a:rPr lang="en-US" sz="2000"/>
              <a:t> </a:t>
            </a:r>
            <a:r>
              <a:rPr lang="en-US" sz="2000" err="1"/>
              <a:t>znanstvenoraziskovalnega</a:t>
            </a:r>
            <a:r>
              <a:rPr lang="en-US" sz="2000"/>
              <a:t> </a:t>
            </a:r>
            <a:r>
              <a:rPr lang="en-US" sz="2000" err="1"/>
              <a:t>dela</a:t>
            </a:r>
            <a:r>
              <a:rPr lang="en-US" sz="2000"/>
              <a:t> v </a:t>
            </a:r>
            <a:r>
              <a:rPr lang="en-US" sz="2000" err="1"/>
              <a:t>skladu</a:t>
            </a:r>
            <a:r>
              <a:rPr lang="en-US" sz="2000"/>
              <a:t> z </a:t>
            </a:r>
            <a:r>
              <a:rPr lang="en-US" sz="2000" err="1"/>
              <a:t>načeli</a:t>
            </a:r>
            <a:r>
              <a:rPr lang="en-US" sz="2000"/>
              <a:t> </a:t>
            </a:r>
            <a:r>
              <a:rPr lang="en-US" sz="2000" err="1"/>
              <a:t>odprte</a:t>
            </a:r>
            <a:r>
              <a:rPr lang="en-US" sz="2000"/>
              <a:t> </a:t>
            </a:r>
            <a:r>
              <a:rPr lang="en-US" sz="2000" err="1"/>
              <a:t>znanosti</a:t>
            </a:r>
            <a:r>
              <a:rPr lang="sl-SI" sz="2000"/>
              <a:t> </a:t>
            </a:r>
            <a:r>
              <a:rPr lang="en-US" sz="2000"/>
              <a:t>(</a:t>
            </a:r>
            <a:r>
              <a:rPr lang="en-US" sz="2000" err="1"/>
              <a:t>Uradni</a:t>
            </a:r>
            <a:r>
              <a:rPr lang="en-US" sz="2000"/>
              <a:t> list RS, </a:t>
            </a:r>
            <a:r>
              <a:rPr lang="en-US" sz="2000" err="1"/>
              <a:t>št</a:t>
            </a:r>
            <a:r>
              <a:rPr lang="en-US" sz="2000"/>
              <a:t>. </a:t>
            </a:r>
            <a:r>
              <a:rPr lang="sl-SI" sz="2000">
                <a:hlinkClick r:id="rId7" tooltip="Uredba o izvajanju znanstvenoraziskovalnega dela v skladu z načeli odprte znanosti"/>
              </a:rPr>
              <a:t>59</a:t>
            </a:r>
            <a:r>
              <a:rPr lang="en-US" sz="2000">
                <a:hlinkClick r:id="rId7" tooltip="Uredba o izvajanju znanstvenoraziskovalnega dela v skladu z načeli odprte znanosti"/>
              </a:rPr>
              <a:t>/2</a:t>
            </a:r>
            <a:r>
              <a:rPr lang="sl-SI" sz="2000">
                <a:hlinkClick r:id="rId7" tooltip="Uredba o izvajanju znanstvenoraziskovalnega dela v skladu z načeli odprte znanosti"/>
              </a:rPr>
              <a:t>3</a:t>
            </a:r>
            <a:r>
              <a:rPr lang="sl-SI" sz="2000"/>
              <a:t>)</a:t>
            </a:r>
          </a:p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79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5291" y="954965"/>
            <a:ext cx="10715134" cy="751377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>
                <a:solidFill>
                  <a:srgbClr val="ED7D31"/>
                </a:solidFill>
                <a:latin typeface="Calibri"/>
              </a:rPr>
              <a:t>Obzorje Evropa </a:t>
            </a:r>
            <a:r>
              <a:rPr lang="en-SI" sz="5000" b="1">
                <a:solidFill>
                  <a:srgbClr val="ED7D31"/>
                </a:solidFill>
                <a:latin typeface="Calibri"/>
              </a:rPr>
              <a:t>–</a:t>
            </a:r>
            <a:r>
              <a:rPr lang="sl-SI" sz="5000" b="1">
                <a:solidFill>
                  <a:srgbClr val="ED7D31"/>
                </a:solidFill>
                <a:latin typeface="Calibri"/>
              </a:rPr>
              <a:t> </a:t>
            </a:r>
            <a:r>
              <a:rPr lang="sl-SI" sz="3600" b="1">
                <a:solidFill>
                  <a:srgbClr val="ED7D31"/>
                </a:solidFill>
                <a:latin typeface="Calibri"/>
              </a:rPr>
              <a:t>odprta dostopnost rezultatov raziskav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/>
          </a:p>
          <a:p>
            <a:endParaRPr lang="sl-SI" sz="240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342" y="1587119"/>
            <a:ext cx="5728270" cy="527074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642425" y="1683332"/>
            <a:ext cx="5344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>
                <a:hlinkClick r:id="rId4" tooltip="AGA - Annotated Grant Agreement"/>
              </a:rPr>
              <a:t>General Model Grant </a:t>
            </a:r>
            <a:r>
              <a:rPr lang="sl-SI" sz="2000" b="1" err="1">
                <a:hlinkClick r:id="rId4" tooltip="AGA - Annotated Grant Agreement"/>
              </a:rPr>
              <a:t>Agreement</a:t>
            </a:r>
            <a:endParaRPr lang="sl-SI" sz="2000" b="1"/>
          </a:p>
          <a:p>
            <a:endParaRPr lang="sl-SI" b="1"/>
          </a:p>
          <a:p>
            <a:r>
              <a:rPr lang="en-US"/>
              <a:t>COMMUNICATION, DISSEMINATION, OPEN SCIENCE AND VISIBILITY (</a:t>
            </a:r>
            <a:r>
              <a:rPr lang="sl-SI" b="1"/>
              <a:t>člen</a:t>
            </a:r>
            <a:r>
              <a:rPr lang="en-US" b="1"/>
              <a:t> 17</a:t>
            </a:r>
            <a:r>
              <a:rPr lang="sl-SI" b="1"/>
              <a:t> in priloga 5</a:t>
            </a:r>
            <a:r>
              <a:rPr lang="en-US"/>
              <a:t>) </a:t>
            </a:r>
            <a:endParaRPr lang="sl-SI"/>
          </a:p>
          <a:p>
            <a:endParaRPr lang="sl-SI"/>
          </a:p>
          <a:p>
            <a:r>
              <a:rPr lang="en-US"/>
              <a:t>Dissemination of results</a:t>
            </a:r>
            <a:endParaRPr lang="sl-SI"/>
          </a:p>
          <a:p>
            <a:endParaRPr lang="sl-S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Open science: open access to scientific publications</a:t>
            </a:r>
            <a:endParaRPr lang="sl-SI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b="1"/>
              <a:t>Znanstveni članki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b="1"/>
              <a:t>Znanstvene monografije in druga daljša besedila</a:t>
            </a:r>
          </a:p>
          <a:p>
            <a:endParaRPr lang="sl-S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/>
              <a:t>O</a:t>
            </a:r>
            <a:r>
              <a:rPr lang="en-US"/>
              <a:t>pen science: research data management</a:t>
            </a:r>
            <a:endParaRPr lang="sl-SI"/>
          </a:p>
          <a:p>
            <a:endParaRPr lang="sl-S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Open science: additional practices</a:t>
            </a:r>
            <a:endParaRPr lang="sl-SI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/>
          </a:p>
          <a:p>
            <a:r>
              <a:rPr lang="sl-SI" b="1"/>
              <a:t>Upoštevati tudi morebitna specifična določila pogodb v okviru drugih programov  in mehanizmov!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671574" y="3595605"/>
            <a:ext cx="5351284" cy="1253765"/>
          </a:xfrm>
          <a:prstGeom prst="rect">
            <a:avLst/>
          </a:prstGeom>
          <a:solidFill>
            <a:schemeClr val="accent1">
              <a:lumMod val="20000"/>
              <a:lumOff val="80000"/>
              <a:alpha val="3000"/>
            </a:schemeClr>
          </a:solidFill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667" y="940166"/>
            <a:ext cx="10515600" cy="775514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>
                <a:solidFill>
                  <a:srgbClr val="ED7D31"/>
                </a:solidFill>
                <a:latin typeface="Calibri"/>
              </a:rPr>
              <a:t>Odprte objave - nacionalna zakonodaja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58311" y="1715680"/>
            <a:ext cx="5370139" cy="480141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 b="1"/>
              <a:t>Uredba o odprti znanosti (59/23)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l-SI" sz="1600" b="1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/>
              <a:t>II. ODPRTI DOSTOP DO ZNANSTVENIH PUBLIKACIJ</a:t>
            </a:r>
            <a:endParaRPr lang="sl-SI" sz="160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l-SI" sz="1400" b="1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400" b="1"/>
              <a:t>2. člen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400"/>
              <a:t>(zahteve)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400"/>
              <a:t>ARIS in drugi financerji znanstvenoraziskovalne dejavnosti </a:t>
            </a:r>
            <a:r>
              <a:rPr lang="sl-SI" sz="1400" b="1"/>
              <a:t>iz javnih virov (</a:t>
            </a:r>
            <a:r>
              <a:rPr lang="en-SI" sz="1400" b="1"/>
              <a:t>…</a:t>
            </a:r>
            <a:r>
              <a:rPr lang="sl-SI" sz="1400" b="1"/>
              <a:t>) </a:t>
            </a:r>
            <a:r>
              <a:rPr lang="sl-SI" sz="1400"/>
              <a:t>v okviru pogojev za sofinanciranje, </a:t>
            </a:r>
            <a:r>
              <a:rPr lang="pl-PL" sz="1400" b="1"/>
              <a:t>kadar je to najmanj v višini 50%, </a:t>
            </a:r>
            <a:r>
              <a:rPr lang="pl-PL" sz="1400"/>
              <a:t>zahtevajo, da izvajalci zagotovijo odprti dostop </a:t>
            </a:r>
            <a:r>
              <a:rPr lang="en-US" sz="1400"/>
              <a:t>do </a:t>
            </a:r>
            <a:r>
              <a:rPr lang="en-US" sz="1400" err="1"/>
              <a:t>digitalnih</a:t>
            </a:r>
            <a:r>
              <a:rPr lang="en-US" sz="1400"/>
              <a:t> </a:t>
            </a:r>
            <a:r>
              <a:rPr lang="en-US" sz="1400" err="1"/>
              <a:t>različic</a:t>
            </a:r>
            <a:r>
              <a:rPr lang="en-US" sz="1400"/>
              <a:t> </a:t>
            </a:r>
            <a:r>
              <a:rPr lang="en-US" sz="1400" err="1"/>
              <a:t>znanstvenih</a:t>
            </a:r>
            <a:r>
              <a:rPr lang="en-US" sz="1400"/>
              <a:t> </a:t>
            </a:r>
            <a:r>
              <a:rPr lang="en-US" sz="1400" err="1"/>
              <a:t>publikacij</a:t>
            </a:r>
            <a:r>
              <a:rPr lang="en-US" sz="1400"/>
              <a:t> in </a:t>
            </a:r>
            <a:r>
              <a:rPr lang="en-US" sz="1400" err="1"/>
              <a:t>drugih</a:t>
            </a:r>
            <a:r>
              <a:rPr lang="en-US" sz="1400"/>
              <a:t> </a:t>
            </a:r>
            <a:r>
              <a:rPr lang="en-US" sz="1400" err="1"/>
              <a:t>rezultatov</a:t>
            </a:r>
            <a:r>
              <a:rPr lang="en-US" sz="1400"/>
              <a:t> </a:t>
            </a:r>
            <a:r>
              <a:rPr lang="en-US" sz="1400" err="1"/>
              <a:t>raziskav</a:t>
            </a:r>
            <a:r>
              <a:rPr lang="en-US" sz="1400"/>
              <a:t>,</a:t>
            </a:r>
            <a:r>
              <a:rPr lang="sl-SI" sz="1400"/>
              <a:t> </a:t>
            </a:r>
            <a:r>
              <a:rPr lang="en-SI" sz="1400"/>
              <a:t>…</a:t>
            </a:r>
            <a:endParaRPr lang="sl-SI" sz="14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sl-SI" sz="140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/>
              <a:t>3. </a:t>
            </a:r>
            <a:r>
              <a:rPr lang="en-US" sz="1400" b="1" err="1"/>
              <a:t>člen</a:t>
            </a:r>
            <a:r>
              <a:rPr lang="en-US" sz="1400" b="1"/>
              <a:t> </a:t>
            </a:r>
            <a:endParaRPr lang="sl-SI" sz="1400" b="1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(</a:t>
            </a:r>
            <a:r>
              <a:rPr lang="en-US" sz="1400" err="1"/>
              <a:t>izvedba</a:t>
            </a:r>
            <a:r>
              <a:rPr lang="en-US" sz="1400"/>
              <a:t>) </a:t>
            </a:r>
            <a:endParaRPr lang="sl-SI" sz="1400"/>
          </a:p>
          <a:p>
            <a:pPr marL="360000" indent="-360000" algn="just">
              <a:lnSpc>
                <a:spcPct val="100000"/>
              </a:lnSpc>
              <a:spcBef>
                <a:spcPts val="0"/>
              </a:spcBef>
              <a:buAutoNum type="arabicParenBoth"/>
            </a:pPr>
            <a:r>
              <a:rPr lang="en-US" sz="1400" err="1"/>
              <a:t>Izvajalci</a:t>
            </a:r>
            <a:r>
              <a:rPr lang="en-US" sz="1400"/>
              <a:t> </a:t>
            </a:r>
            <a:r>
              <a:rPr lang="en-US" sz="1400" err="1"/>
              <a:t>takoj</a:t>
            </a:r>
            <a:r>
              <a:rPr lang="en-US" sz="1400"/>
              <a:t>, </a:t>
            </a:r>
            <a:r>
              <a:rPr lang="en-US" sz="1400" err="1"/>
              <a:t>ko</a:t>
            </a:r>
            <a:r>
              <a:rPr lang="en-US" sz="1400"/>
              <a:t> je to </a:t>
            </a:r>
            <a:r>
              <a:rPr lang="en-US" sz="1400" err="1"/>
              <a:t>izvedljivo</a:t>
            </a:r>
            <a:r>
              <a:rPr lang="en-US" sz="1400"/>
              <a:t>, </a:t>
            </a:r>
            <a:r>
              <a:rPr lang="en-US" sz="1400" b="1" err="1"/>
              <a:t>najpozneje</a:t>
            </a:r>
            <a:r>
              <a:rPr lang="en-US" sz="1400" b="1"/>
              <a:t> pa </a:t>
            </a:r>
            <a:r>
              <a:rPr lang="en-US" sz="1400" b="1" err="1"/>
              <a:t>ob</a:t>
            </a:r>
            <a:r>
              <a:rPr lang="en-US" sz="1400" b="1"/>
              <a:t> </a:t>
            </a:r>
            <a:r>
              <a:rPr lang="en-US" sz="1400" b="1" err="1"/>
              <a:t>objavi</a:t>
            </a:r>
            <a:r>
              <a:rPr lang="en-US" sz="1400" b="1"/>
              <a:t> </a:t>
            </a:r>
            <a:r>
              <a:rPr lang="en-US" sz="1400" err="1"/>
              <a:t>znanstvene</a:t>
            </a:r>
            <a:r>
              <a:rPr lang="en-US" sz="1400"/>
              <a:t> </a:t>
            </a:r>
            <a:r>
              <a:rPr lang="en-US" sz="1400" err="1"/>
              <a:t>publikacije</a:t>
            </a:r>
            <a:r>
              <a:rPr lang="en-US" sz="1400"/>
              <a:t> </a:t>
            </a:r>
            <a:r>
              <a:rPr lang="en-US" sz="1400" b="1" err="1"/>
              <a:t>zagotovijo</a:t>
            </a:r>
            <a:r>
              <a:rPr lang="en-US" sz="1400" b="1"/>
              <a:t> </a:t>
            </a:r>
            <a:r>
              <a:rPr lang="en-US" sz="1400" b="1" err="1"/>
              <a:t>odprti</a:t>
            </a:r>
            <a:r>
              <a:rPr lang="en-US" sz="1400" b="1"/>
              <a:t> </a:t>
            </a:r>
            <a:r>
              <a:rPr lang="en-US" sz="1400" b="1" err="1"/>
              <a:t>dostop</a:t>
            </a:r>
            <a:r>
              <a:rPr lang="en-US" sz="1400" b="1"/>
              <a:t> do</a:t>
            </a:r>
            <a:r>
              <a:rPr lang="en-US" sz="1400"/>
              <a:t> </a:t>
            </a:r>
            <a:r>
              <a:rPr lang="en-US" sz="1400" err="1"/>
              <a:t>te</a:t>
            </a:r>
            <a:r>
              <a:rPr lang="en-US" sz="1400"/>
              <a:t> </a:t>
            </a:r>
            <a:r>
              <a:rPr lang="en-US" sz="1400" b="1" err="1"/>
              <a:t>znanstvene</a:t>
            </a:r>
            <a:r>
              <a:rPr lang="en-US" sz="1400" b="1"/>
              <a:t> </a:t>
            </a:r>
            <a:r>
              <a:rPr lang="en-US" sz="1400" b="1" err="1"/>
              <a:t>publikacije</a:t>
            </a:r>
            <a:r>
              <a:rPr lang="en-US" sz="1400"/>
              <a:t> v </a:t>
            </a:r>
            <a:r>
              <a:rPr lang="en-US" sz="1400" err="1"/>
              <a:t>skladu</a:t>
            </a:r>
            <a:r>
              <a:rPr lang="en-US" sz="1400"/>
              <a:t> s </a:t>
            </a:r>
            <a:r>
              <a:rPr lang="en-US" sz="1400" err="1"/>
              <a:t>prejšnjim</a:t>
            </a:r>
            <a:r>
              <a:rPr lang="en-US" sz="1400"/>
              <a:t> </a:t>
            </a:r>
            <a:r>
              <a:rPr lang="en-US" sz="1400" err="1"/>
              <a:t>členom</a:t>
            </a:r>
            <a:r>
              <a:rPr lang="en-US" sz="1400"/>
              <a:t>, </a:t>
            </a:r>
            <a:r>
              <a:rPr lang="en-US" sz="1400" err="1"/>
              <a:t>skupaj</a:t>
            </a:r>
            <a:r>
              <a:rPr lang="en-US" sz="1400"/>
              <a:t> s </a:t>
            </a:r>
            <a:r>
              <a:rPr lang="en-US" sz="1400" err="1"/>
              <a:t>pripadajočimi</a:t>
            </a:r>
            <a:r>
              <a:rPr lang="en-US" sz="1400"/>
              <a:t> </a:t>
            </a:r>
            <a:r>
              <a:rPr lang="en-US" sz="1400" err="1"/>
              <a:t>raziskovalnimi</a:t>
            </a:r>
            <a:r>
              <a:rPr lang="en-US" sz="1400"/>
              <a:t> </a:t>
            </a:r>
            <a:r>
              <a:rPr lang="en-US" sz="1400" err="1"/>
              <a:t>podatki</a:t>
            </a:r>
            <a:r>
              <a:rPr lang="en-US" sz="1400"/>
              <a:t> in </a:t>
            </a:r>
            <a:r>
              <a:rPr lang="en-US" sz="1400" err="1"/>
              <a:t>drugimi</a:t>
            </a:r>
            <a:r>
              <a:rPr lang="en-US" sz="1400"/>
              <a:t> </a:t>
            </a:r>
            <a:r>
              <a:rPr lang="en-US" sz="1400" err="1"/>
              <a:t>rezultati</a:t>
            </a:r>
            <a:r>
              <a:rPr lang="en-US" sz="1400"/>
              <a:t> </a:t>
            </a:r>
            <a:r>
              <a:rPr lang="en-US" sz="1400" err="1"/>
              <a:t>raziskav</a:t>
            </a:r>
            <a:r>
              <a:rPr lang="en-US" sz="1400"/>
              <a:t>. </a:t>
            </a:r>
            <a:r>
              <a:rPr lang="en-US" sz="1400" err="1"/>
              <a:t>Odprti</a:t>
            </a:r>
            <a:r>
              <a:rPr lang="en-US" sz="1400"/>
              <a:t> </a:t>
            </a:r>
            <a:r>
              <a:rPr lang="en-US" sz="1400" err="1"/>
              <a:t>dostop</a:t>
            </a:r>
            <a:r>
              <a:rPr lang="en-US" sz="1400"/>
              <a:t> se </a:t>
            </a:r>
            <a:r>
              <a:rPr lang="en-US" sz="1400" err="1"/>
              <a:t>izvede</a:t>
            </a:r>
            <a:r>
              <a:rPr lang="en-US" sz="1400"/>
              <a:t> </a:t>
            </a:r>
            <a:r>
              <a:rPr lang="en-US" sz="1400" err="1"/>
              <a:t>na</a:t>
            </a:r>
            <a:r>
              <a:rPr lang="en-US" sz="1400"/>
              <a:t> </a:t>
            </a:r>
            <a:r>
              <a:rPr lang="en-US" sz="1400" err="1"/>
              <a:t>naslednji</a:t>
            </a:r>
            <a:r>
              <a:rPr lang="en-US" sz="1400"/>
              <a:t> </a:t>
            </a:r>
            <a:r>
              <a:rPr lang="en-US" sz="1400" err="1"/>
              <a:t>način</a:t>
            </a:r>
            <a:r>
              <a:rPr lang="en-US" sz="1400"/>
              <a:t>: </a:t>
            </a:r>
            <a:endParaRPr lang="sl-SI" sz="1400"/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– </a:t>
            </a:r>
            <a:r>
              <a:rPr lang="en-US" sz="1400" b="1" err="1"/>
              <a:t>strojno</a:t>
            </a:r>
            <a:r>
              <a:rPr lang="en-US" sz="1400" b="1"/>
              <a:t> </a:t>
            </a:r>
            <a:r>
              <a:rPr lang="en-US" sz="1400" b="1" err="1"/>
              <a:t>berljiva</a:t>
            </a:r>
            <a:r>
              <a:rPr lang="en-US" sz="1400" b="1"/>
              <a:t> </a:t>
            </a:r>
            <a:r>
              <a:rPr lang="en-US" sz="1400" b="1" err="1"/>
              <a:t>digitalna</a:t>
            </a:r>
            <a:r>
              <a:rPr lang="en-US" sz="1400" b="1"/>
              <a:t> </a:t>
            </a:r>
            <a:r>
              <a:rPr lang="en-US" sz="1400" b="1" err="1"/>
              <a:t>oblika</a:t>
            </a:r>
            <a:r>
              <a:rPr lang="en-US" sz="1400" b="1"/>
              <a:t> </a:t>
            </a:r>
            <a:r>
              <a:rPr lang="en-US" sz="1400" b="1" err="1"/>
              <a:t>objavljene</a:t>
            </a:r>
            <a:r>
              <a:rPr lang="en-US" sz="1400" b="1"/>
              <a:t> </a:t>
            </a:r>
            <a:r>
              <a:rPr lang="en-US" sz="1400" b="1" err="1"/>
              <a:t>različice</a:t>
            </a:r>
            <a:r>
              <a:rPr lang="en-US" sz="1400" b="1"/>
              <a:t> </a:t>
            </a:r>
            <a:r>
              <a:rPr lang="en-US" sz="1400" b="1" err="1"/>
              <a:t>znanstvene</a:t>
            </a:r>
            <a:r>
              <a:rPr lang="en-US" sz="1400" b="1"/>
              <a:t> </a:t>
            </a:r>
            <a:r>
              <a:rPr lang="en-US" sz="1400" b="1" err="1"/>
              <a:t>publikacije</a:t>
            </a:r>
            <a:r>
              <a:rPr lang="en-US" sz="1400" b="1"/>
              <a:t> (</a:t>
            </a:r>
            <a:r>
              <a:rPr lang="en-US" sz="1400" b="1" err="1"/>
              <a:t>VoR</a:t>
            </a:r>
            <a:r>
              <a:rPr lang="en-US" sz="1400" b="1"/>
              <a:t>) </a:t>
            </a:r>
            <a:r>
              <a:rPr lang="en-US" sz="1400" b="1" err="1"/>
              <a:t>ali</a:t>
            </a:r>
            <a:r>
              <a:rPr lang="en-US" sz="1400" b="1"/>
              <a:t> </a:t>
            </a:r>
            <a:r>
              <a:rPr lang="en-US" sz="1400" b="1" err="1"/>
              <a:t>recenziranega</a:t>
            </a:r>
            <a:r>
              <a:rPr lang="en-US" sz="1400" b="1"/>
              <a:t> </a:t>
            </a:r>
            <a:r>
              <a:rPr lang="en-US" sz="1400" b="1" err="1"/>
              <a:t>rokopisa</a:t>
            </a:r>
            <a:r>
              <a:rPr lang="en-US" sz="1400" b="1"/>
              <a:t> (AAM</a:t>
            </a:r>
            <a:r>
              <a:rPr lang="en-US" sz="1400"/>
              <a:t>), </a:t>
            </a:r>
            <a:r>
              <a:rPr lang="en-US" sz="1400" err="1"/>
              <a:t>sprejetega</a:t>
            </a:r>
            <a:r>
              <a:rPr lang="en-US" sz="1400"/>
              <a:t> v </a:t>
            </a:r>
            <a:r>
              <a:rPr lang="en-US" sz="1400" err="1"/>
              <a:t>objavo</a:t>
            </a:r>
            <a:r>
              <a:rPr lang="en-US" sz="1400"/>
              <a:t>, </a:t>
            </a:r>
            <a:r>
              <a:rPr lang="en-US" sz="1400" err="1"/>
              <a:t>sta</a:t>
            </a:r>
            <a:r>
              <a:rPr lang="en-US" sz="1400"/>
              <a:t> </a:t>
            </a:r>
            <a:r>
              <a:rPr lang="en-US" sz="1400" b="1" err="1"/>
              <a:t>shranjena</a:t>
            </a:r>
            <a:r>
              <a:rPr lang="en-US" sz="1400" b="1"/>
              <a:t> v </a:t>
            </a:r>
            <a:r>
              <a:rPr lang="en-US" sz="1400" b="1" err="1"/>
              <a:t>zaupanja</a:t>
            </a:r>
            <a:r>
              <a:rPr lang="en-US" sz="1400" b="1"/>
              <a:t> </a:t>
            </a:r>
            <a:r>
              <a:rPr lang="en-US" sz="1400" b="1" err="1"/>
              <a:t>vrednem</a:t>
            </a:r>
            <a:r>
              <a:rPr lang="en-US" sz="1400" b="1"/>
              <a:t> </a:t>
            </a:r>
            <a:r>
              <a:rPr lang="en-US" sz="1400" b="1" err="1"/>
              <a:t>repozitoriju</a:t>
            </a:r>
            <a:r>
              <a:rPr lang="en-US" sz="1400" b="1"/>
              <a:t> za </a:t>
            </a:r>
            <a:r>
              <a:rPr lang="en-US" sz="1400" b="1" err="1"/>
              <a:t>znanstvene</a:t>
            </a:r>
            <a:r>
              <a:rPr lang="en-US" sz="1400" b="1"/>
              <a:t> </a:t>
            </a:r>
            <a:r>
              <a:rPr lang="en-US" sz="1400" b="1" err="1"/>
              <a:t>publikacije</a:t>
            </a:r>
            <a:r>
              <a:rPr lang="en-US" sz="1400"/>
              <a:t>, </a:t>
            </a:r>
            <a:endParaRPr lang="sl-SI" sz="1400"/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– </a:t>
            </a:r>
            <a:r>
              <a:rPr lang="en-US" sz="1400" b="1" err="1"/>
              <a:t>omogočen</a:t>
            </a:r>
            <a:r>
              <a:rPr lang="en-US" sz="1400" b="1"/>
              <a:t> je </a:t>
            </a:r>
            <a:r>
              <a:rPr lang="en-US" sz="1400" b="1" err="1"/>
              <a:t>takojšni</a:t>
            </a:r>
            <a:r>
              <a:rPr lang="en-US" sz="1400" b="1"/>
              <a:t> </a:t>
            </a:r>
            <a:r>
              <a:rPr lang="en-US" sz="1400" b="1" err="1"/>
              <a:t>odprti</a:t>
            </a:r>
            <a:r>
              <a:rPr lang="en-US" sz="1400" b="1"/>
              <a:t> </a:t>
            </a:r>
            <a:r>
              <a:rPr lang="en-US" sz="1400" b="1" err="1"/>
              <a:t>dostop</a:t>
            </a:r>
            <a:r>
              <a:rPr lang="en-US" sz="1400" b="1"/>
              <a:t> </a:t>
            </a:r>
            <a:r>
              <a:rPr lang="en-US" sz="1400"/>
              <a:t>do </a:t>
            </a:r>
            <a:r>
              <a:rPr lang="en-US" sz="1400" err="1"/>
              <a:t>znanstvene</a:t>
            </a:r>
            <a:r>
              <a:rPr lang="en-US" sz="1400"/>
              <a:t> </a:t>
            </a:r>
            <a:r>
              <a:rPr lang="en-US" sz="1400" err="1"/>
              <a:t>publikacije</a:t>
            </a:r>
            <a:r>
              <a:rPr lang="en-US" sz="1400"/>
              <a:t>, </a:t>
            </a:r>
            <a:r>
              <a:rPr lang="en-US" sz="1400" err="1"/>
              <a:t>shranjene</a:t>
            </a:r>
            <a:r>
              <a:rPr lang="en-US" sz="1400"/>
              <a:t> v </a:t>
            </a:r>
            <a:r>
              <a:rPr lang="en-US" sz="1400" err="1"/>
              <a:t>repozitoriju</a:t>
            </a:r>
            <a:r>
              <a:rPr lang="en-US" sz="1400"/>
              <a:t> </a:t>
            </a:r>
            <a:r>
              <a:rPr lang="en-US" sz="1400" err="1"/>
              <a:t>iz</a:t>
            </a:r>
            <a:r>
              <a:rPr lang="en-US" sz="1400"/>
              <a:t> </a:t>
            </a:r>
            <a:r>
              <a:rPr lang="en-US" sz="1400" err="1"/>
              <a:t>prejšnje</a:t>
            </a:r>
            <a:r>
              <a:rPr lang="en-US" sz="1400"/>
              <a:t> </a:t>
            </a:r>
            <a:r>
              <a:rPr lang="en-US" sz="1400" err="1"/>
              <a:t>alineje</a:t>
            </a:r>
            <a:r>
              <a:rPr lang="sl-SI" sz="1400"/>
              <a:t>.</a:t>
            </a:r>
          </a:p>
          <a:p>
            <a:pPr marL="0" indent="0">
              <a:buNone/>
            </a:pPr>
            <a:endParaRPr lang="en-US" sz="1400"/>
          </a:p>
        </p:txBody>
      </p:sp>
      <p:sp>
        <p:nvSpPr>
          <p:cNvPr id="6" name="Označba mesta vsebine 5"/>
          <p:cNvSpPr>
            <a:spLocks noGrp="1"/>
          </p:cNvSpPr>
          <p:nvPr>
            <p:ph idx="2"/>
          </p:nvPr>
        </p:nvSpPr>
        <p:spPr>
          <a:xfrm>
            <a:off x="6172200" y="1715681"/>
            <a:ext cx="5215379" cy="4801416"/>
          </a:xfrm>
        </p:spPr>
        <p:txBody>
          <a:bodyPr>
            <a:normAutofit lnSpcReduction="10000"/>
          </a:bodyPr>
          <a:lstStyle/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/>
              <a:t>IV. UPRAVLJANJE AVTORSKIH PRAVIC V SKLADU Z NAČELI ODPRTE ZNANOSTI</a:t>
            </a:r>
            <a:endParaRPr lang="sl-SI" sz="1600"/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sl-SI" sz="1600"/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/>
              <a:t>6. </a:t>
            </a:r>
            <a:r>
              <a:rPr lang="en-US" sz="1400" b="1" err="1"/>
              <a:t>člen</a:t>
            </a:r>
            <a:r>
              <a:rPr lang="en-US" sz="1400" b="1"/>
              <a:t> </a:t>
            </a:r>
            <a:endParaRPr lang="sl-SI" sz="1400" b="1"/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/>
              <a:t>(</a:t>
            </a:r>
            <a:r>
              <a:rPr lang="en-US" sz="1400" err="1"/>
              <a:t>upravljanje</a:t>
            </a:r>
            <a:r>
              <a:rPr lang="en-US" sz="1400"/>
              <a:t> </a:t>
            </a:r>
            <a:r>
              <a:rPr lang="en-US" sz="1400" err="1"/>
              <a:t>avtorskih</a:t>
            </a:r>
            <a:r>
              <a:rPr lang="en-US" sz="1400"/>
              <a:t> </a:t>
            </a:r>
            <a:r>
              <a:rPr lang="en-US" sz="1400" err="1"/>
              <a:t>pravic</a:t>
            </a:r>
            <a:r>
              <a:rPr lang="en-US" sz="1400"/>
              <a:t> </a:t>
            </a:r>
            <a:r>
              <a:rPr lang="en-US" sz="1400" err="1"/>
              <a:t>na</a:t>
            </a:r>
            <a:r>
              <a:rPr lang="en-US" sz="1400"/>
              <a:t> </a:t>
            </a:r>
            <a:r>
              <a:rPr lang="en-US" sz="1400" err="1"/>
              <a:t>znanstvenih</a:t>
            </a:r>
            <a:r>
              <a:rPr lang="en-US" sz="1400"/>
              <a:t> </a:t>
            </a:r>
            <a:r>
              <a:rPr lang="en-US" sz="1400" err="1"/>
              <a:t>publikacijah</a:t>
            </a:r>
            <a:r>
              <a:rPr lang="en-US" sz="1400"/>
              <a:t>) </a:t>
            </a:r>
            <a:endParaRPr lang="sl-SI" sz="1400"/>
          </a:p>
          <a:p>
            <a:pPr marL="360000" lvl="1" indent="-360000" algn="just">
              <a:lnSpc>
                <a:spcPct val="100000"/>
              </a:lnSpc>
              <a:spcBef>
                <a:spcPts val="0"/>
              </a:spcBef>
              <a:buAutoNum type="arabicParenBoth"/>
            </a:pPr>
            <a:r>
              <a:rPr lang="en-US" sz="1400" b="1" err="1"/>
              <a:t>Avtorske</a:t>
            </a:r>
            <a:r>
              <a:rPr lang="en-US" sz="1400" b="1"/>
              <a:t> </a:t>
            </a:r>
            <a:r>
              <a:rPr lang="en-US" sz="1400" b="1" err="1"/>
              <a:t>pravice</a:t>
            </a:r>
            <a:r>
              <a:rPr lang="en-US" sz="1400" b="1"/>
              <a:t> </a:t>
            </a:r>
            <a:r>
              <a:rPr lang="en-US" sz="1400" err="1"/>
              <a:t>na</a:t>
            </a:r>
            <a:r>
              <a:rPr lang="en-US" sz="1400"/>
              <a:t> </a:t>
            </a:r>
            <a:r>
              <a:rPr lang="en-US" sz="1400" err="1"/>
              <a:t>znanstvenih</a:t>
            </a:r>
            <a:r>
              <a:rPr lang="en-US" sz="1400"/>
              <a:t> </a:t>
            </a:r>
            <a:r>
              <a:rPr lang="en-US" sz="1400" err="1"/>
              <a:t>publikacijah</a:t>
            </a:r>
            <a:r>
              <a:rPr lang="en-US" sz="1400"/>
              <a:t> </a:t>
            </a:r>
            <a:r>
              <a:rPr lang="en-US" sz="1400" err="1"/>
              <a:t>lahko</a:t>
            </a:r>
            <a:r>
              <a:rPr lang="en-US" sz="1400"/>
              <a:t> </a:t>
            </a:r>
            <a:r>
              <a:rPr lang="en-US" sz="1400" b="1" err="1"/>
              <a:t>avtorji</a:t>
            </a:r>
            <a:r>
              <a:rPr lang="en-US" sz="1400" b="1"/>
              <a:t> </a:t>
            </a:r>
            <a:r>
              <a:rPr lang="en-US" sz="1400" b="1" err="1"/>
              <a:t>znanstvenih</a:t>
            </a:r>
            <a:r>
              <a:rPr lang="en-US" sz="1400" b="1"/>
              <a:t> </a:t>
            </a:r>
            <a:r>
              <a:rPr lang="en-US" sz="1400" b="1" err="1"/>
              <a:t>publikacij</a:t>
            </a:r>
            <a:r>
              <a:rPr lang="en-US" sz="1400"/>
              <a:t> </a:t>
            </a:r>
            <a:r>
              <a:rPr lang="en-US" sz="1400" err="1"/>
              <a:t>ali</a:t>
            </a:r>
            <a:r>
              <a:rPr lang="en-US" sz="1400"/>
              <a:t> </a:t>
            </a:r>
            <a:r>
              <a:rPr lang="en-US" sz="1400" err="1"/>
              <a:t>njihovi</a:t>
            </a:r>
            <a:r>
              <a:rPr lang="en-US" sz="1400"/>
              <a:t> </a:t>
            </a:r>
            <a:r>
              <a:rPr lang="en-US" sz="1400" err="1"/>
              <a:t>delodajalci</a:t>
            </a:r>
            <a:r>
              <a:rPr lang="en-US" sz="1400"/>
              <a:t>, </a:t>
            </a:r>
            <a:r>
              <a:rPr lang="en-US" sz="1400" err="1"/>
              <a:t>kadar</a:t>
            </a:r>
            <a:r>
              <a:rPr lang="en-US" sz="1400"/>
              <a:t> so</a:t>
            </a:r>
            <a:r>
              <a:rPr lang="sl-SI" sz="1400"/>
              <a:t> </a:t>
            </a:r>
            <a:r>
              <a:rPr lang="en-US" sz="1400" err="1"/>
              <a:t>pravice</a:t>
            </a:r>
            <a:r>
              <a:rPr lang="en-US" sz="1400"/>
              <a:t> </a:t>
            </a:r>
            <a:r>
              <a:rPr lang="en-US" sz="1400" err="1"/>
              <a:t>prenesene</a:t>
            </a:r>
            <a:r>
              <a:rPr lang="en-US" sz="1400"/>
              <a:t> </a:t>
            </a:r>
            <a:r>
              <a:rPr lang="en-US" sz="1400" err="1"/>
              <a:t>nanje</a:t>
            </a:r>
            <a:r>
              <a:rPr lang="en-US" sz="1400"/>
              <a:t>, </a:t>
            </a:r>
            <a:r>
              <a:rPr lang="en-US" sz="1400" b="1" err="1"/>
              <a:t>prenašajo</a:t>
            </a:r>
            <a:r>
              <a:rPr lang="en-US" sz="1400" b="1"/>
              <a:t> </a:t>
            </a:r>
            <a:r>
              <a:rPr lang="en-US" sz="1400" b="1" err="1"/>
              <a:t>naprej</a:t>
            </a:r>
            <a:r>
              <a:rPr lang="en-US" sz="1400" b="1"/>
              <a:t> </a:t>
            </a:r>
            <a:r>
              <a:rPr lang="en-US" sz="1400" b="1" err="1"/>
              <a:t>na</a:t>
            </a:r>
            <a:r>
              <a:rPr lang="en-US" sz="1400" b="1"/>
              <a:t> </a:t>
            </a:r>
            <a:r>
              <a:rPr lang="en-US" sz="1400" b="1" err="1"/>
              <a:t>tretje</a:t>
            </a:r>
            <a:r>
              <a:rPr lang="en-US" sz="1400" b="1"/>
              <a:t> </a:t>
            </a:r>
            <a:r>
              <a:rPr lang="en-US" sz="1400" b="1" err="1"/>
              <a:t>osebe</a:t>
            </a:r>
            <a:r>
              <a:rPr lang="en-US" sz="1400" b="1"/>
              <a:t> le </a:t>
            </a:r>
            <a:r>
              <a:rPr lang="en-US" sz="1400" b="1" err="1"/>
              <a:t>neizključno</a:t>
            </a:r>
            <a:r>
              <a:rPr lang="en-US" sz="1400"/>
              <a:t>. </a:t>
            </a:r>
            <a:endParaRPr lang="sl-SI" sz="1400"/>
          </a:p>
          <a:p>
            <a:pPr marL="360000" lvl="1" indent="-360000" algn="just">
              <a:lnSpc>
                <a:spcPct val="100000"/>
              </a:lnSpc>
              <a:spcBef>
                <a:spcPts val="0"/>
              </a:spcBef>
              <a:buAutoNum type="arabicParenBoth"/>
            </a:pPr>
            <a:r>
              <a:rPr lang="en-US" sz="1400" b="1" err="1"/>
              <a:t>Avtorji</a:t>
            </a:r>
            <a:r>
              <a:rPr lang="en-US" sz="1400"/>
              <a:t> </a:t>
            </a:r>
            <a:r>
              <a:rPr lang="en-US" sz="1400" err="1"/>
              <a:t>znanstvenih</a:t>
            </a:r>
            <a:r>
              <a:rPr lang="en-US" sz="1400"/>
              <a:t> </a:t>
            </a:r>
            <a:r>
              <a:rPr lang="en-US" sz="1400" err="1"/>
              <a:t>publikacij</a:t>
            </a:r>
            <a:r>
              <a:rPr lang="en-US" sz="1400"/>
              <a:t> </a:t>
            </a:r>
            <a:r>
              <a:rPr lang="en-US" sz="1400" err="1"/>
              <a:t>ali</a:t>
            </a:r>
            <a:r>
              <a:rPr lang="en-US" sz="1400"/>
              <a:t> </a:t>
            </a:r>
            <a:r>
              <a:rPr lang="en-US" sz="1400" err="1"/>
              <a:t>njihovi</a:t>
            </a:r>
            <a:r>
              <a:rPr lang="en-US" sz="1400"/>
              <a:t> </a:t>
            </a:r>
            <a:r>
              <a:rPr lang="en-US" sz="1400" err="1"/>
              <a:t>delodajalci</a:t>
            </a:r>
            <a:r>
              <a:rPr lang="en-US" sz="1400"/>
              <a:t>, </a:t>
            </a:r>
            <a:r>
              <a:rPr lang="en-US" sz="1400" err="1"/>
              <a:t>kadar</a:t>
            </a:r>
            <a:r>
              <a:rPr lang="en-US" sz="1400"/>
              <a:t> so </a:t>
            </a:r>
            <a:r>
              <a:rPr lang="en-US" sz="1400" err="1"/>
              <a:t>avtorske</a:t>
            </a:r>
            <a:r>
              <a:rPr lang="en-US" sz="1400"/>
              <a:t> </a:t>
            </a:r>
            <a:r>
              <a:rPr lang="en-US" sz="1400" err="1"/>
              <a:t>pravice</a:t>
            </a:r>
            <a:r>
              <a:rPr lang="en-US" sz="1400"/>
              <a:t> </a:t>
            </a:r>
            <a:r>
              <a:rPr lang="en-US" sz="1400" err="1"/>
              <a:t>prenesene</a:t>
            </a:r>
            <a:r>
              <a:rPr lang="en-US" sz="1400"/>
              <a:t> </a:t>
            </a:r>
            <a:r>
              <a:rPr lang="en-US" sz="1400" err="1"/>
              <a:t>nanje</a:t>
            </a:r>
            <a:r>
              <a:rPr lang="en-US" sz="1400"/>
              <a:t> </a:t>
            </a:r>
            <a:r>
              <a:rPr lang="en-US" sz="1400" err="1"/>
              <a:t>na</a:t>
            </a:r>
            <a:r>
              <a:rPr lang="en-US" sz="1400"/>
              <a:t> </a:t>
            </a:r>
            <a:r>
              <a:rPr lang="en-US" sz="1400" err="1"/>
              <a:t>podlagi</a:t>
            </a:r>
            <a:r>
              <a:rPr lang="en-US" sz="1400"/>
              <a:t> </a:t>
            </a:r>
            <a:r>
              <a:rPr lang="en-US" sz="1400" err="1"/>
              <a:t>zakona</a:t>
            </a:r>
            <a:r>
              <a:rPr lang="en-US" sz="1400"/>
              <a:t>, </a:t>
            </a:r>
            <a:r>
              <a:rPr lang="en-US" sz="1400" b="1" err="1"/>
              <a:t>morajo</a:t>
            </a:r>
            <a:r>
              <a:rPr lang="en-US" sz="1400" b="1"/>
              <a:t> </a:t>
            </a:r>
            <a:r>
              <a:rPr lang="en-US" sz="1400" b="1" err="1"/>
              <a:t>znanstvene</a:t>
            </a:r>
            <a:r>
              <a:rPr lang="en-US" sz="1400" b="1"/>
              <a:t> </a:t>
            </a:r>
            <a:r>
              <a:rPr lang="en-US" sz="1400" b="1" err="1"/>
              <a:t>publikacije</a:t>
            </a:r>
            <a:r>
              <a:rPr lang="en-US" sz="1400" b="1"/>
              <a:t> </a:t>
            </a:r>
            <a:r>
              <a:rPr lang="en-US" sz="1400" b="1" err="1"/>
              <a:t>objaviti</a:t>
            </a:r>
            <a:r>
              <a:rPr lang="en-US" sz="1400" b="1"/>
              <a:t> pod </a:t>
            </a:r>
            <a:r>
              <a:rPr lang="en-US" sz="1400" b="1" err="1"/>
              <a:t>odprto</a:t>
            </a:r>
            <a:r>
              <a:rPr lang="en-US" sz="1400" b="1"/>
              <a:t> </a:t>
            </a:r>
            <a:r>
              <a:rPr lang="en-US" sz="1400" b="1" err="1"/>
              <a:t>licenco</a:t>
            </a:r>
            <a:r>
              <a:rPr lang="en-US" sz="1400"/>
              <a:t>, </a:t>
            </a:r>
            <a:r>
              <a:rPr lang="en-US" sz="1400" err="1"/>
              <a:t>ki</a:t>
            </a:r>
            <a:r>
              <a:rPr lang="en-US" sz="1400"/>
              <a:t> </a:t>
            </a:r>
            <a:r>
              <a:rPr lang="en-US" sz="1400" err="1"/>
              <a:t>vsakomur</a:t>
            </a:r>
            <a:r>
              <a:rPr lang="en-US" sz="1400"/>
              <a:t> </a:t>
            </a:r>
            <a:r>
              <a:rPr lang="en-US" sz="1400" err="1"/>
              <a:t>omogoča</a:t>
            </a:r>
            <a:r>
              <a:rPr lang="en-US" sz="1400"/>
              <a:t>, da v </a:t>
            </a:r>
            <a:r>
              <a:rPr lang="en-US" sz="1400" err="1"/>
              <a:t>skladu</a:t>
            </a:r>
            <a:r>
              <a:rPr lang="en-US" sz="1400"/>
              <a:t> z </a:t>
            </a:r>
            <a:r>
              <a:rPr lang="en-US" sz="1400" err="1"/>
              <a:t>načeli</a:t>
            </a:r>
            <a:r>
              <a:rPr lang="en-US" sz="1400"/>
              <a:t> </a:t>
            </a:r>
            <a:r>
              <a:rPr lang="en-US" sz="1400" err="1"/>
              <a:t>znanstvenoraziskovalne</a:t>
            </a:r>
            <a:r>
              <a:rPr lang="en-US" sz="1400"/>
              <a:t> </a:t>
            </a:r>
            <a:r>
              <a:rPr lang="en-US" sz="1400" err="1"/>
              <a:t>etike</a:t>
            </a:r>
            <a:r>
              <a:rPr lang="en-US" sz="1400"/>
              <a:t> </a:t>
            </a:r>
            <a:r>
              <a:rPr lang="en-US" sz="1400" err="1"/>
              <a:t>znanstveno</a:t>
            </a:r>
            <a:r>
              <a:rPr lang="en-US" sz="1400"/>
              <a:t> </a:t>
            </a:r>
            <a:r>
              <a:rPr lang="en-US" sz="1400" err="1"/>
              <a:t>publikacijo</a:t>
            </a:r>
            <a:r>
              <a:rPr lang="en-US" sz="1400"/>
              <a:t> </a:t>
            </a:r>
            <a:r>
              <a:rPr lang="en-US" sz="1400" err="1"/>
              <a:t>prosto</a:t>
            </a:r>
            <a:r>
              <a:rPr lang="en-US" sz="1400"/>
              <a:t> </a:t>
            </a:r>
            <a:r>
              <a:rPr lang="en-US" sz="1400" err="1"/>
              <a:t>uporablja</a:t>
            </a:r>
            <a:r>
              <a:rPr lang="en-US" sz="1400"/>
              <a:t>, </a:t>
            </a:r>
            <a:r>
              <a:rPr lang="en-US" sz="1400" err="1"/>
              <a:t>spreminja</a:t>
            </a:r>
            <a:r>
              <a:rPr lang="en-US" sz="1400"/>
              <a:t> in deli (</a:t>
            </a:r>
            <a:r>
              <a:rPr lang="en-US" sz="1400" err="1"/>
              <a:t>na</a:t>
            </a:r>
            <a:r>
              <a:rPr lang="en-US" sz="1400"/>
              <a:t> primer </a:t>
            </a:r>
            <a:r>
              <a:rPr lang="en-US" sz="1400" err="1"/>
              <a:t>licenci</a:t>
            </a:r>
            <a:r>
              <a:rPr lang="en-US" sz="1400"/>
              <a:t> Creative Commons </a:t>
            </a:r>
            <a:r>
              <a:rPr lang="en-US" sz="1400" err="1"/>
              <a:t>priznanje</a:t>
            </a:r>
            <a:r>
              <a:rPr lang="en-US" sz="1400"/>
              <a:t> </a:t>
            </a:r>
            <a:r>
              <a:rPr lang="en-US" sz="1400" err="1"/>
              <a:t>avtorstva</a:t>
            </a:r>
            <a:r>
              <a:rPr lang="en-US" sz="1400"/>
              <a:t> </a:t>
            </a:r>
            <a:r>
              <a:rPr lang="en-US" sz="1400" b="1"/>
              <a:t>(CC BY) </a:t>
            </a:r>
            <a:r>
              <a:rPr lang="en-US" sz="1400"/>
              <a:t>in </a:t>
            </a:r>
            <a:r>
              <a:rPr lang="en-US" sz="1400" err="1"/>
              <a:t>priznanje</a:t>
            </a:r>
            <a:r>
              <a:rPr lang="en-US" sz="1400"/>
              <a:t> </a:t>
            </a:r>
            <a:r>
              <a:rPr lang="en-US" sz="1400" err="1"/>
              <a:t>avtorstva</a:t>
            </a:r>
            <a:r>
              <a:rPr lang="en-US" sz="1400"/>
              <a:t> – </a:t>
            </a:r>
            <a:r>
              <a:rPr lang="en-US" sz="1400" err="1"/>
              <a:t>deljenje</a:t>
            </a:r>
            <a:r>
              <a:rPr lang="en-US" sz="1400"/>
              <a:t> pod </a:t>
            </a:r>
            <a:r>
              <a:rPr lang="en-US" sz="1400" err="1"/>
              <a:t>enakimi</a:t>
            </a:r>
            <a:r>
              <a:rPr lang="en-US" sz="1400"/>
              <a:t> </a:t>
            </a:r>
            <a:r>
              <a:rPr lang="en-US" sz="1400" err="1"/>
              <a:t>pogoji</a:t>
            </a:r>
            <a:r>
              <a:rPr lang="en-US" sz="1400"/>
              <a:t> </a:t>
            </a:r>
            <a:r>
              <a:rPr lang="en-US" sz="1400" b="1"/>
              <a:t>(CC BY-SA) </a:t>
            </a:r>
            <a:r>
              <a:rPr lang="en-US" sz="1400" err="1"/>
              <a:t>ali</a:t>
            </a:r>
            <a:r>
              <a:rPr lang="en-US" sz="1400"/>
              <a:t> </a:t>
            </a:r>
            <a:r>
              <a:rPr lang="en-US" sz="1400" err="1"/>
              <a:t>njima</a:t>
            </a:r>
            <a:r>
              <a:rPr lang="en-US" sz="1400"/>
              <a:t> </a:t>
            </a:r>
            <a:r>
              <a:rPr lang="en-US" sz="1400" err="1"/>
              <a:t>enakovredne</a:t>
            </a:r>
            <a:r>
              <a:rPr lang="en-US" sz="1400"/>
              <a:t>).</a:t>
            </a:r>
            <a:endParaRPr lang="sl-SI" sz="1400"/>
          </a:p>
          <a:p>
            <a:pPr marL="360000" lvl="1" indent="-360000" algn="just">
              <a:lnSpc>
                <a:spcPct val="100000"/>
              </a:lnSpc>
              <a:spcBef>
                <a:spcPts val="0"/>
              </a:spcBef>
              <a:buAutoNum type="arabicParenBoth"/>
            </a:pPr>
            <a:r>
              <a:rPr lang="en-US" sz="1400" b="1" err="1">
                <a:solidFill>
                  <a:srgbClr val="ED7D31"/>
                </a:solidFill>
              </a:rPr>
              <a:t>Financerji</a:t>
            </a:r>
            <a:r>
              <a:rPr lang="en-US" sz="1400" b="1">
                <a:solidFill>
                  <a:srgbClr val="ED7D31"/>
                </a:solidFill>
              </a:rPr>
              <a:t> </a:t>
            </a:r>
            <a:r>
              <a:rPr lang="en-US" sz="1400" b="1" err="1">
                <a:solidFill>
                  <a:srgbClr val="ED7D31"/>
                </a:solidFill>
              </a:rPr>
              <a:t>zahtevi</a:t>
            </a:r>
            <a:r>
              <a:rPr lang="en-US" sz="1400" b="1">
                <a:solidFill>
                  <a:srgbClr val="ED7D31"/>
                </a:solidFill>
              </a:rPr>
              <a:t> </a:t>
            </a:r>
            <a:r>
              <a:rPr lang="en-US" sz="1400" b="1" err="1">
                <a:solidFill>
                  <a:srgbClr val="ED7D31"/>
                </a:solidFill>
              </a:rPr>
              <a:t>iz</a:t>
            </a:r>
            <a:r>
              <a:rPr lang="en-US" sz="1400" b="1">
                <a:solidFill>
                  <a:srgbClr val="ED7D31"/>
                </a:solidFill>
              </a:rPr>
              <a:t> </a:t>
            </a:r>
            <a:r>
              <a:rPr lang="en-US" sz="1400" b="1" err="1">
                <a:solidFill>
                  <a:srgbClr val="ED7D31"/>
                </a:solidFill>
              </a:rPr>
              <a:t>prvega</a:t>
            </a:r>
            <a:r>
              <a:rPr lang="en-US" sz="1400" b="1">
                <a:solidFill>
                  <a:srgbClr val="ED7D31"/>
                </a:solidFill>
              </a:rPr>
              <a:t> in </a:t>
            </a:r>
            <a:r>
              <a:rPr lang="en-US" sz="1400" b="1" err="1">
                <a:solidFill>
                  <a:srgbClr val="ED7D31"/>
                </a:solidFill>
              </a:rPr>
              <a:t>drugega</a:t>
            </a:r>
            <a:r>
              <a:rPr lang="en-US" sz="1400" b="1">
                <a:solidFill>
                  <a:srgbClr val="ED7D31"/>
                </a:solidFill>
              </a:rPr>
              <a:t> </a:t>
            </a:r>
            <a:r>
              <a:rPr lang="en-US" sz="1400" b="1" err="1">
                <a:solidFill>
                  <a:srgbClr val="ED7D31"/>
                </a:solidFill>
              </a:rPr>
              <a:t>odstavka</a:t>
            </a:r>
            <a:r>
              <a:rPr lang="en-US" sz="1400" b="1">
                <a:solidFill>
                  <a:srgbClr val="ED7D31"/>
                </a:solidFill>
              </a:rPr>
              <a:t> </a:t>
            </a:r>
            <a:r>
              <a:rPr lang="en-US" sz="1400" b="1" err="1">
                <a:solidFill>
                  <a:srgbClr val="ED7D31"/>
                </a:solidFill>
              </a:rPr>
              <a:t>tega</a:t>
            </a:r>
            <a:r>
              <a:rPr lang="en-US" sz="1400" b="1">
                <a:solidFill>
                  <a:srgbClr val="ED7D31"/>
                </a:solidFill>
              </a:rPr>
              <a:t> </a:t>
            </a:r>
            <a:r>
              <a:rPr lang="en-US" sz="1400" b="1" err="1">
                <a:solidFill>
                  <a:srgbClr val="ED7D31"/>
                </a:solidFill>
              </a:rPr>
              <a:t>člena</a:t>
            </a:r>
            <a:r>
              <a:rPr lang="en-US" sz="1400" b="1">
                <a:solidFill>
                  <a:srgbClr val="ED7D31"/>
                </a:solidFill>
              </a:rPr>
              <a:t> </a:t>
            </a:r>
            <a:r>
              <a:rPr lang="en-US" sz="1400" b="1" u="sng" err="1">
                <a:solidFill>
                  <a:srgbClr val="ED7D31"/>
                </a:solidFill>
              </a:rPr>
              <a:t>vključijo</a:t>
            </a:r>
            <a:r>
              <a:rPr lang="en-US" sz="1400" b="1" u="sng">
                <a:solidFill>
                  <a:srgbClr val="ED7D31"/>
                </a:solidFill>
              </a:rPr>
              <a:t> v </a:t>
            </a:r>
            <a:r>
              <a:rPr lang="en-US" sz="1400" b="1" u="sng" err="1">
                <a:solidFill>
                  <a:srgbClr val="ED7D31"/>
                </a:solidFill>
              </a:rPr>
              <a:t>javne</a:t>
            </a:r>
            <a:r>
              <a:rPr lang="en-US" sz="1400" b="1" u="sng">
                <a:solidFill>
                  <a:srgbClr val="ED7D31"/>
                </a:solidFill>
              </a:rPr>
              <a:t> </a:t>
            </a:r>
            <a:r>
              <a:rPr lang="en-US" sz="1400" b="1" u="sng" err="1">
                <a:solidFill>
                  <a:srgbClr val="ED7D31"/>
                </a:solidFill>
              </a:rPr>
              <a:t>razpise</a:t>
            </a:r>
            <a:r>
              <a:rPr lang="en-US" sz="1400" b="1" u="sng">
                <a:solidFill>
                  <a:srgbClr val="ED7D31"/>
                </a:solidFill>
              </a:rPr>
              <a:t> in </a:t>
            </a:r>
            <a:r>
              <a:rPr lang="en-US" sz="1400" b="1" u="sng" err="1">
                <a:solidFill>
                  <a:srgbClr val="ED7D31"/>
                </a:solidFill>
              </a:rPr>
              <a:t>pogodbe</a:t>
            </a:r>
            <a:r>
              <a:rPr lang="en-US" sz="1400" b="1" u="sng">
                <a:solidFill>
                  <a:srgbClr val="ED7D31"/>
                </a:solidFill>
              </a:rPr>
              <a:t> o </a:t>
            </a:r>
            <a:r>
              <a:rPr lang="en-US" sz="1400" b="1" u="sng" err="1">
                <a:solidFill>
                  <a:srgbClr val="ED7D31"/>
                </a:solidFill>
              </a:rPr>
              <a:t>sofinanciranju</a:t>
            </a:r>
            <a:r>
              <a:rPr lang="en-US" sz="1400" b="1" u="sng">
                <a:solidFill>
                  <a:srgbClr val="ED7D31"/>
                </a:solidFill>
              </a:rPr>
              <a:t> </a:t>
            </a:r>
            <a:r>
              <a:rPr lang="en-US" sz="1400" b="1" u="sng" err="1">
                <a:solidFill>
                  <a:srgbClr val="ED7D31"/>
                </a:solidFill>
              </a:rPr>
              <a:t>znanstvenoraziskovalne</a:t>
            </a:r>
            <a:r>
              <a:rPr lang="en-US" sz="1400" b="1" u="sng">
                <a:solidFill>
                  <a:srgbClr val="ED7D31"/>
                </a:solidFill>
              </a:rPr>
              <a:t> </a:t>
            </a:r>
            <a:r>
              <a:rPr lang="en-US" sz="1400" b="1" u="sng" err="1">
                <a:solidFill>
                  <a:srgbClr val="ED7D31"/>
                </a:solidFill>
              </a:rPr>
              <a:t>dejavnosti</a:t>
            </a:r>
            <a:r>
              <a:rPr lang="en-US" sz="1400">
                <a:solidFill>
                  <a:srgbClr val="ED7D31"/>
                </a:solidFill>
              </a:rPr>
              <a:t>.</a:t>
            </a:r>
            <a:endParaRPr lang="sl-SI" sz="1400">
              <a:solidFill>
                <a:srgbClr val="ED7D31"/>
              </a:solidFill>
            </a:endParaRPr>
          </a:p>
          <a:p>
            <a:pPr marL="457200" lvl="1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sl-SI" sz="1400"/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400"/>
              <a:t>Monografije: CC BY-NC, CC BY-ND</a:t>
            </a:r>
          </a:p>
          <a:p>
            <a:pPr marL="3600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400"/>
              <a:t>Metapodatki o publikacijah: CC 0</a:t>
            </a:r>
          </a:p>
          <a:p>
            <a:pPr marL="0" indent="0">
              <a:buNone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9788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5058" y="946864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4500" b="1">
                <a:solidFill>
                  <a:srgbClr val="ED7D31"/>
                </a:solidFill>
                <a:latin typeface="Calibri"/>
              </a:rPr>
              <a:t>Temeljna določila (povzetek)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/>
          </a:p>
          <a:p>
            <a:endParaRPr lang="sl-SI" sz="240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51124BE-4C49-48EB-B26B-4C908BF54A67}"/>
              </a:ext>
            </a:extLst>
          </p:cNvPr>
          <p:cNvSpPr/>
          <p:nvPr/>
        </p:nvSpPr>
        <p:spPr>
          <a:xfrm>
            <a:off x="765058" y="1853674"/>
            <a:ext cx="99392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/>
              <a:t>Takoj, ko je to izvedljivo, </a:t>
            </a:r>
            <a:r>
              <a:rPr lang="sl-SI" sz="2000"/>
              <a:t>najpozneje pa ob objavi shranitev in takojšnja odprta dostopnost recenziranih člankov in daljših besedil (npr. monografij) v zaupanja vrednih </a:t>
            </a:r>
            <a:r>
              <a:rPr lang="sl-SI" sz="2000" err="1"/>
              <a:t>repozitorijih</a:t>
            </a:r>
            <a:r>
              <a:rPr lang="sl-SI" sz="200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/>
              <a:t>Zamik dostopnosti celotnega besedila (embargo) v </a:t>
            </a:r>
            <a:r>
              <a:rPr lang="sl-SI" sz="2000" err="1"/>
              <a:t>repozitoriju</a:t>
            </a:r>
            <a:r>
              <a:rPr lang="sl-SI" sz="2000"/>
              <a:t> ni dopusten.</a:t>
            </a:r>
          </a:p>
          <a:p>
            <a:endParaRPr lang="sl-SI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/>
              <a:t>Avtorji ali njihovi delodajalci morajo ostati imetniki materialnih avtorskih pravic na </a:t>
            </a:r>
            <a:r>
              <a:rPr lang="sl-SI" sz="2000" err="1"/>
              <a:t>odprtodostopnih</a:t>
            </a:r>
            <a:r>
              <a:rPr lang="sl-SI" sz="2000"/>
              <a:t> publikacijah in dovoljenje za nadaljnjo uporabo označevati z najnovejšimi licencami Creative Commons (CC) ali njim enakovrednimi: na člankih s CC BY 4.0, na monografijah in drugih daljših besedilih s CC BY-NC 4.0 ali CC BY-ND 4.0.</a:t>
            </a:r>
          </a:p>
          <a:p>
            <a:endParaRPr lang="sl-SI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/>
              <a:t>Plačilo stroškov (APC) za odprte objave v hibridnih revijah NI UPRAVIČEN STROŠEK iz pogodbe o financiranju!</a:t>
            </a:r>
          </a:p>
        </p:txBody>
      </p:sp>
    </p:spTree>
    <p:extLst>
      <p:ext uri="{BB962C8B-B14F-4D97-AF65-F5344CB8AC3E}">
        <p14:creationId xmlns:p14="http://schemas.microsoft.com/office/powerpoint/2010/main" val="24637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742" y="939942"/>
            <a:ext cx="8470389" cy="817418"/>
          </a:xfrm>
        </p:spPr>
        <p:txBody>
          <a:bodyPr>
            <a:normAutofit/>
          </a:bodyPr>
          <a:lstStyle/>
          <a:p>
            <a:pPr lvl="0"/>
            <a:r>
              <a:rPr lang="sl-SI" sz="4500" b="1">
                <a:solidFill>
                  <a:srgbClr val="ED7D31"/>
                </a:solidFill>
                <a:latin typeface="Calibri"/>
              </a:rPr>
              <a:t>Možne poti do odprtih objav 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65058" y="4114659"/>
            <a:ext cx="10515600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2400"/>
          </a:p>
          <a:p>
            <a:endParaRPr lang="sl-SI" sz="240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70EFCB96-A413-433B-90CB-8608B5380F8D}"/>
              </a:ext>
            </a:extLst>
          </p:cNvPr>
          <p:cNvSpPr/>
          <p:nvPr/>
        </p:nvSpPr>
        <p:spPr>
          <a:xfrm>
            <a:off x="612742" y="1797784"/>
            <a:ext cx="1087483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/>
              <a:t>Izvajalci  lahko članke objavijo na kakršen koli način, ki omogoča izpolnjevanje obveznosti takojšnje odprtosti.</a:t>
            </a:r>
          </a:p>
          <a:p>
            <a:r>
              <a:rPr lang="sl-SI" sz="2000" b="1" err="1"/>
              <a:t>Odprtodostopna</a:t>
            </a:r>
            <a:r>
              <a:rPr lang="sl-SI" sz="2000" b="1"/>
              <a:t> objavljena založnikova različica:</a:t>
            </a:r>
          </a:p>
          <a:p>
            <a:endParaRPr lang="sl-SI" sz="9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/>
              <a:t>v zlatih revijah oz. revijah, ki so v celoti odprte brez naročnine za branje,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/>
              <a:t>na založniških platformah za odprte objave (npr. Open </a:t>
            </a:r>
            <a:r>
              <a:rPr lang="sl-SI" sz="2000" err="1"/>
              <a:t>Research</a:t>
            </a:r>
            <a:r>
              <a:rPr lang="sl-SI" sz="2000"/>
              <a:t> </a:t>
            </a:r>
            <a:r>
              <a:rPr lang="sl-SI" sz="2000" err="1"/>
              <a:t>Europe</a:t>
            </a:r>
            <a:r>
              <a:rPr lang="sl-SI" sz="2000"/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/>
              <a:t>v hibridnih, naročniških revijah, v katerih so odprto dostopni le tisti članki, za katere avtorji plačajo APC.</a:t>
            </a:r>
          </a:p>
          <a:p>
            <a:endParaRPr lang="sl-SI" sz="2000"/>
          </a:p>
          <a:p>
            <a:r>
              <a:rPr lang="sl-SI" sz="2000" b="1"/>
              <a:t>Zaprta objava, dostopna samo naročnikom revije: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/>
              <a:t>v hibridnih, naročniških revijah </a:t>
            </a:r>
            <a:r>
              <a:rPr lang="en-SI" sz="2000"/>
              <a:t>–</a:t>
            </a:r>
            <a:r>
              <a:rPr lang="sl-SI" sz="2000"/>
              <a:t> odprto dostopnost izvajalci zagotovijo s shranitvijo končnega, recenziranega rokopisa (AAM), sprejetega v objavo, v </a:t>
            </a:r>
            <a:r>
              <a:rPr lang="sl-SI" sz="2000" err="1"/>
              <a:t>repozitorij</a:t>
            </a:r>
            <a:r>
              <a:rPr lang="sl-SI" sz="2000"/>
              <a:t> </a:t>
            </a:r>
            <a:r>
              <a:rPr lang="en-SI" sz="2000"/>
              <a:t>–</a:t>
            </a:r>
            <a:r>
              <a:rPr lang="sl-SI" sz="2000"/>
              <a:t> pogosto omenjeno kot „zelena pot“!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000">
              <a:solidFill>
                <a:srgbClr val="FF0000"/>
              </a:solidFill>
            </a:endParaRPr>
          </a:p>
          <a:p>
            <a:r>
              <a:rPr lang="sl-SI" sz="2000" b="1">
                <a:solidFill>
                  <a:srgbClr val="ED7D31"/>
                </a:solidFill>
              </a:rPr>
              <a:t>Ne glede na uporabljeno pot, morajo izvajalci zagotoviti odprto dostopnost s shranitvijo ustrezne različice članka v </a:t>
            </a:r>
            <a:r>
              <a:rPr lang="sl-SI" sz="2000" b="1" err="1">
                <a:solidFill>
                  <a:srgbClr val="ED7D31"/>
                </a:solidFill>
              </a:rPr>
              <a:t>repozitoriju</a:t>
            </a:r>
            <a:r>
              <a:rPr lang="sl-SI" sz="2000" b="1">
                <a:solidFill>
                  <a:srgbClr val="ED7D3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157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006" y="933254"/>
            <a:ext cx="10515600" cy="757434"/>
          </a:xfrm>
        </p:spPr>
        <p:txBody>
          <a:bodyPr>
            <a:normAutofit fontScale="90000"/>
          </a:bodyPr>
          <a:lstStyle/>
          <a:p>
            <a:pPr lvl="0"/>
            <a:r>
              <a:rPr lang="sl-SI" sz="5000" b="1">
                <a:solidFill>
                  <a:srgbClr val="ED7D31"/>
                </a:solidFill>
                <a:latin typeface="Calibri"/>
              </a:rPr>
              <a:t>Upravičeni stroški - nacionalna zakonodaja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88157" y="1825627"/>
            <a:ext cx="5331649" cy="46600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sz="1600" b="1"/>
              <a:t>Uredba o odprti znanosti (59/23)</a:t>
            </a:r>
          </a:p>
          <a:p>
            <a:pPr marL="0" indent="0" algn="ctr">
              <a:buNone/>
            </a:pPr>
            <a:r>
              <a:rPr lang="en-US" sz="1600"/>
              <a:t>VI. STROŠKI ZNANSTVENORAZISKOVALNEGA DELA V SKLADU Z NAČELI ODPRTE ZNANOSTI</a:t>
            </a:r>
            <a:endParaRPr lang="sl-SI" sz="1600"/>
          </a:p>
          <a:p>
            <a:pPr marL="0" indent="0" algn="ctr">
              <a:buNone/>
            </a:pPr>
            <a:endParaRPr lang="sl-SI" sz="160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 b="1"/>
              <a:t>9. člen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/>
              <a:t>(upravičeni stroški)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/>
              <a:t>(1) </a:t>
            </a:r>
            <a:r>
              <a:rPr lang="sl-SI" sz="1600" b="1">
                <a:solidFill>
                  <a:schemeClr val="tx1"/>
                </a:solidFill>
              </a:rPr>
              <a:t>Upravičeni stroški </a:t>
            </a:r>
            <a:r>
              <a:rPr lang="sl-SI" sz="1600"/>
              <a:t>za odprte objave (</a:t>
            </a:r>
            <a:r>
              <a:rPr lang="en-SI" sz="1600"/>
              <a:t>…</a:t>
            </a:r>
            <a:r>
              <a:rPr lang="sl-SI" sz="1600"/>
              <a:t>) </a:t>
            </a:r>
            <a:r>
              <a:rPr lang="sl-SI" sz="1600" b="1">
                <a:solidFill>
                  <a:schemeClr val="tx1"/>
                </a:solidFill>
              </a:rPr>
              <a:t>so stroški odprtega dostopa</a:t>
            </a:r>
            <a:r>
              <a:rPr lang="sl-SI" sz="1600">
                <a:solidFill>
                  <a:schemeClr val="tx1"/>
                </a:solidFill>
              </a:rPr>
              <a:t> do znanstvenih publikacij </a:t>
            </a:r>
            <a:r>
              <a:rPr lang="sl-SI" sz="1600" b="1">
                <a:solidFill>
                  <a:schemeClr val="tx1"/>
                </a:solidFill>
              </a:rPr>
              <a:t>v </a:t>
            </a:r>
            <a:r>
              <a:rPr lang="sl-SI" sz="1600" b="1" err="1">
                <a:solidFill>
                  <a:schemeClr val="tx1"/>
                </a:solidFill>
              </a:rPr>
              <a:t>odprtodostopnem</a:t>
            </a:r>
            <a:r>
              <a:rPr lang="sl-SI" sz="1600" b="1">
                <a:solidFill>
                  <a:schemeClr val="tx1"/>
                </a:solidFill>
              </a:rPr>
              <a:t> znanstvenem založništvu </a:t>
            </a:r>
            <a:r>
              <a:rPr lang="sl-SI" sz="1600">
                <a:solidFill>
                  <a:schemeClr val="tx1"/>
                </a:solidFill>
              </a:rPr>
              <a:t>(če so odprto dostopne celotne znanstvene revije, založniške platforme in monografije) ter stroški ravnanja s povezanimi raziskovalnimi podatki in drugimi rezultati raziskav, </a:t>
            </a:r>
            <a:r>
              <a:rPr lang="en-SI" sz="1600">
                <a:solidFill>
                  <a:schemeClr val="tx1"/>
                </a:solidFill>
              </a:rPr>
              <a:t>…</a:t>
            </a:r>
            <a:endParaRPr lang="sl-SI" sz="16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l-SI" sz="16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/>
              <a:t>(2) </a:t>
            </a:r>
            <a:r>
              <a:rPr lang="sl-SI" sz="1600" b="1">
                <a:solidFill>
                  <a:srgbClr val="ED7D31"/>
                </a:solidFill>
              </a:rPr>
              <a:t>Stroške iz prejšnjega odstavka krijejo financerji ali raziskovalne organizacije </a:t>
            </a:r>
            <a:r>
              <a:rPr lang="sl-SI" sz="1600"/>
              <a:t>(na primer z vavčerji za stroške priprave članka za odprti dostop (</a:t>
            </a:r>
            <a:r>
              <a:rPr lang="en-SI" sz="1600"/>
              <a:t>…</a:t>
            </a:r>
            <a:r>
              <a:rPr lang="sl-SI" sz="1600"/>
              <a:t>), z namenskimi javnimi razpisi za kritje stroškov odprtega dostopa, s sklenjenimi pogodbami med financerji in raziskovalnimi organizacijami o izvajanju znanstvenoraziskovalne dejavnosti).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idx="2"/>
          </p:nvPr>
        </p:nvSpPr>
        <p:spPr>
          <a:xfrm>
            <a:off x="6172200" y="1825627"/>
            <a:ext cx="5347355" cy="466001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/>
              <a:t>(3) </a:t>
            </a:r>
            <a:r>
              <a:rPr lang="sl-SI" sz="1600" b="1">
                <a:solidFill>
                  <a:schemeClr val="tx1"/>
                </a:solidFill>
              </a:rPr>
              <a:t>Stroški objave </a:t>
            </a:r>
            <a:r>
              <a:rPr lang="sl-SI" sz="1600" b="1" err="1">
                <a:solidFill>
                  <a:schemeClr val="tx1"/>
                </a:solidFill>
              </a:rPr>
              <a:t>odprtodostopnih</a:t>
            </a:r>
            <a:r>
              <a:rPr lang="sl-SI" sz="1600" b="1">
                <a:solidFill>
                  <a:schemeClr val="tx1"/>
                </a:solidFill>
              </a:rPr>
              <a:t> znanstvenih člankov v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 b="1">
                <a:solidFill>
                  <a:schemeClr val="tx1"/>
                </a:solidFill>
              </a:rPr>
              <a:t>naročniških revijah (tako imenovani hibridni model znanstvenega založništva) niso upravičeni stroški.</a:t>
            </a:r>
            <a:endParaRPr lang="sl-SI" sz="1600">
              <a:solidFill>
                <a:schemeClr val="tx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sl-SI" sz="16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/>
              <a:t>(5) Stroške iz tega člena financer podrobneje določi v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600"/>
              <a:t>pogodbi o sofinanciranju.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sl-SI" sz="16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800" b="1" u="sng">
                <a:solidFill>
                  <a:srgbClr val="ED7D31"/>
                </a:solidFill>
              </a:rPr>
              <a:t>Aktivnosti ARIS za kritje stroškov odprtih objav: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l-SI" sz="1800" b="1">
                <a:solidFill>
                  <a:srgbClr val="ED7D31"/>
                </a:solidFill>
              </a:rPr>
              <a:t>sofinanciranje konzorcijev JRO preko razpisa za (so)financiranje nakupa mednarodne znanstvene literature: preoblikovalne pogodbe z vavčerji za brezplačne objave,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l-SI" sz="1800" b="1">
                <a:solidFill>
                  <a:srgbClr val="ED7D31"/>
                </a:solidFill>
              </a:rPr>
              <a:t>vsakoletni Javni razpis za povračilo stroškov znanstvenih objav v odprtem dostopu (prilagodljivost razpoložljivim sredstvom </a:t>
            </a:r>
            <a:r>
              <a:rPr lang="en-SI" sz="1800" b="1">
                <a:solidFill>
                  <a:srgbClr val="ED7D31"/>
                </a:solidFill>
              </a:rPr>
              <a:t>–</a:t>
            </a:r>
            <a:r>
              <a:rPr lang="sl-SI" sz="1800" b="1">
                <a:solidFill>
                  <a:srgbClr val="ED7D31"/>
                </a:solidFill>
              </a:rPr>
              <a:t> merila): možnosti povračil tudi za objave v hibridnih revijah,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l-SI" sz="1800" b="1">
                <a:solidFill>
                  <a:srgbClr val="ED7D31"/>
                </a:solidFill>
              </a:rPr>
              <a:t>sledi načelom </a:t>
            </a:r>
            <a:r>
              <a:rPr lang="sl-SI" sz="1800" b="1" err="1">
                <a:solidFill>
                  <a:srgbClr val="ED7D31"/>
                </a:solidFill>
              </a:rPr>
              <a:t>KOAlicije</a:t>
            </a:r>
            <a:r>
              <a:rPr lang="sl-SI" sz="1800" b="1">
                <a:solidFill>
                  <a:srgbClr val="ED7D31"/>
                </a:solidFill>
              </a:rPr>
              <a:t> S, združenja različnih financerjev  (članica od ustanovitve leta 2018).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l-SI" sz="16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611052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4111</Words>
  <Application>Microsoft Office PowerPoint</Application>
  <PresentationFormat>Širokozaslonsko</PresentationFormat>
  <Paragraphs>415</Paragraphs>
  <Slides>38</Slides>
  <Notes>13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Officeova tema</vt:lpstr>
      <vt:lpstr>PowerPointova predstavitev</vt:lpstr>
      <vt:lpstr>Vsebina predstavitve</vt:lpstr>
      <vt:lpstr>Osnovni pojmi</vt:lpstr>
      <vt:lpstr>Pravne podlage – Slovenija in ERA</vt:lpstr>
      <vt:lpstr>Obzorje Evropa – odprta dostopnost rezultatov raziskav</vt:lpstr>
      <vt:lpstr>Odprte objave - nacionalna zakonodaja</vt:lpstr>
      <vt:lpstr>Temeljna določila (povzetek)</vt:lpstr>
      <vt:lpstr>Možne poti do odprtih objav </vt:lpstr>
      <vt:lpstr>Upravičeni stroški - nacionalna zakonodaja</vt:lpstr>
      <vt:lpstr> Ali Uredba 59/23 in Obzorje Evropa prepovedujeta objave v hibridnih revijah?</vt:lpstr>
      <vt:lpstr>Konzorciji: zagotavljanje ugodnosti pri odprtem objavljanju</vt:lpstr>
      <vt:lpstr>Konzorciji CTK</vt:lpstr>
      <vt:lpstr>Elsevier (ScienceDirect) </vt:lpstr>
      <vt:lpstr>PowerPointova predstavitev</vt:lpstr>
      <vt:lpstr>PowerPointova predstavitev</vt:lpstr>
      <vt:lpstr>PowerPointova predstavitev</vt:lpstr>
      <vt:lpstr>Wiley (Wiley Online Library)</vt:lpstr>
      <vt:lpstr>PowerPointova predstavitev</vt:lpstr>
      <vt:lpstr>PowerPointova predstavitev</vt:lpstr>
      <vt:lpstr> Springer Nature (Springer Link in Nature Academic journals)</vt:lpstr>
      <vt:lpstr>PowerPointova predstavitev</vt:lpstr>
      <vt:lpstr>PowerPointova predstavitev</vt:lpstr>
      <vt:lpstr>American Chemical Society</vt:lpstr>
      <vt:lpstr>Royal Society of Chemistry</vt:lpstr>
      <vt:lpstr>IOP Publishing (IOP Science)</vt:lpstr>
      <vt:lpstr>PowerPointova predstavitev</vt:lpstr>
      <vt:lpstr>Izpolnitev odprtosti objav v revijah izven preoblikovalnih pogodb</vt:lpstr>
      <vt:lpstr>Zaprta objava v „naročniški“, hibridni reviji</vt:lpstr>
      <vt:lpstr>PowerPointova predstavitev</vt:lpstr>
      <vt:lpstr>Javni razpis ARIS za povračilo individualno plačanih APC-jev</vt:lpstr>
      <vt:lpstr>Ustreznost revij za objavljanje v skladu z zahtevami financerjev</vt:lpstr>
      <vt:lpstr>Politike  založnikov in  zagotavljanje  odprtega dostopa </vt:lpstr>
      <vt:lpstr>Odprtodostopno založništvo</vt:lpstr>
      <vt:lpstr>PowerPointova predstavitev</vt:lpstr>
      <vt:lpstr>Open Research Europe (ORE)</vt:lpstr>
      <vt:lpstr>Objava v ORE)</vt:lpstr>
      <vt:lpstr>Odprteobjave.si 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lastModifiedBy>Zala</cp:lastModifiedBy>
  <cp:revision>5</cp:revision>
  <dcterms:created xsi:type="dcterms:W3CDTF">2023-09-11T08:00:44Z</dcterms:created>
  <dcterms:modified xsi:type="dcterms:W3CDTF">2025-01-20T12:10:38Z</dcterms:modified>
</cp:coreProperties>
</file>