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300" r:id="rId4"/>
    <p:sldId id="257" r:id="rId5"/>
    <p:sldId id="260" r:id="rId6"/>
    <p:sldId id="258" r:id="rId7"/>
    <p:sldId id="262" r:id="rId8"/>
    <p:sldId id="263" r:id="rId9"/>
    <p:sldId id="264" r:id="rId10"/>
    <p:sldId id="265" r:id="rId11"/>
    <p:sldId id="267" r:id="rId12"/>
    <p:sldId id="271" r:id="rId13"/>
    <p:sldId id="301" r:id="rId14"/>
    <p:sldId id="272" r:id="rId15"/>
    <p:sldId id="273" r:id="rId16"/>
    <p:sldId id="268" r:id="rId17"/>
    <p:sldId id="296" r:id="rId18"/>
    <p:sldId id="275" r:id="rId19"/>
    <p:sldId id="276" r:id="rId20"/>
    <p:sldId id="278" r:id="rId21"/>
    <p:sldId id="280" r:id="rId22"/>
    <p:sldId id="281" r:id="rId23"/>
    <p:sldId id="283" r:id="rId24"/>
    <p:sldId id="282" r:id="rId25"/>
    <p:sldId id="284" r:id="rId26"/>
    <p:sldId id="285" r:id="rId27"/>
    <p:sldId id="286" r:id="rId28"/>
    <p:sldId id="297" r:id="rId29"/>
    <p:sldId id="287" r:id="rId30"/>
    <p:sldId id="288" r:id="rId31"/>
    <p:sldId id="289" r:id="rId32"/>
    <p:sldId id="290" r:id="rId33"/>
    <p:sldId id="292" r:id="rId34"/>
    <p:sldId id="293" r:id="rId35"/>
    <p:sldId id="291" r:id="rId36"/>
    <p:sldId id="295" r:id="rId37"/>
    <p:sldId id="298" r:id="rId3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har, Maja" initials="VM" lastIdx="0" clrIdx="0">
    <p:extLst>
      <p:ext uri="{19B8F6BF-5375-455C-9EA6-DF929625EA0E}">
        <p15:presenceInfo xmlns:p15="http://schemas.microsoft.com/office/powerpoint/2012/main" userId="S-1-5-21-1891666623-1053790085-1498111207-1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94"/>
    <a:srgbClr val="44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6" autoAdjust="0"/>
    <p:restoredTop sz="94660"/>
  </p:normalViewPr>
  <p:slideViewPr>
    <p:cSldViewPr snapToGrid="0">
      <p:cViewPr varScale="1">
        <p:scale>
          <a:sx n="98" d="100"/>
          <a:sy n="98" d="100"/>
        </p:scale>
        <p:origin x="1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E1A693-0A09-4105-92BF-1E325C0B71E7}"/>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090893C-6A23-4AF0-97CA-A2582C068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907AF7E1-D3D5-4DB7-9A7B-60435D0867BD}"/>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5" name="Označba mesta noge 4">
            <a:extLst>
              <a:ext uri="{FF2B5EF4-FFF2-40B4-BE49-F238E27FC236}">
                <a16:creationId xmlns:a16="http://schemas.microsoft.com/office/drawing/2014/main" id="{D8E401EA-FC90-4C07-8B4C-EC47216EB4E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1FCBA54-93FB-4024-B569-5849B2A93D83}"/>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301131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2DD75C-C900-46F8-B81E-B2B3E616C2AE}"/>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0498519-67BF-497D-BB24-70CCEC497591}"/>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A17A542-5F09-4B90-BDC0-6FA76126F52A}"/>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5" name="Označba mesta noge 4">
            <a:extLst>
              <a:ext uri="{FF2B5EF4-FFF2-40B4-BE49-F238E27FC236}">
                <a16:creationId xmlns:a16="http://schemas.microsoft.com/office/drawing/2014/main" id="{4B79AAC3-9E58-43FC-91DF-4BA978FAE81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D4856EC-A96A-4950-B322-29E510FC781A}"/>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95232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5637056E-2A0C-4473-80B7-A767451E3B4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359A9012-DC67-477E-B3F5-745745632A78}"/>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DC7D871-9EB2-48B6-BB99-1EF0552D3C59}"/>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5" name="Označba mesta noge 4">
            <a:extLst>
              <a:ext uri="{FF2B5EF4-FFF2-40B4-BE49-F238E27FC236}">
                <a16:creationId xmlns:a16="http://schemas.microsoft.com/office/drawing/2014/main" id="{E8B0ED5E-E591-482F-9D80-9FCF3C7AECE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6257BEF-D7EE-4F58-AD9C-0B61EF6B1810}"/>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300301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EA3AE2-FAD7-436B-8031-1C7C3A257EF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6A5F6FD-BE27-4DD9-A8BC-735C477E5CA6}"/>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E5AA563-44EE-431B-AC0C-A240C283D860}"/>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5" name="Označba mesta noge 4">
            <a:extLst>
              <a:ext uri="{FF2B5EF4-FFF2-40B4-BE49-F238E27FC236}">
                <a16:creationId xmlns:a16="http://schemas.microsoft.com/office/drawing/2014/main" id="{AB1141B9-0D08-4E3D-92DA-D9CD57123CC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5B3D246-BA42-4788-A0C1-72728EC99C77}"/>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96286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0AF7B5-55EC-4AC8-B1E7-A50787168E6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EE133533-F67C-4C60-B7CA-0EAFDD94A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E99712D3-C856-4115-99E0-C5B3D301CE87}"/>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5" name="Označba mesta noge 4">
            <a:extLst>
              <a:ext uri="{FF2B5EF4-FFF2-40B4-BE49-F238E27FC236}">
                <a16:creationId xmlns:a16="http://schemas.microsoft.com/office/drawing/2014/main" id="{F9AA2DE5-1FE0-4968-92E8-C7A3B00FF27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CECE683-FAE4-44E1-8631-A5A1BD63543A}"/>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31900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D2A762-0354-4071-A7DC-5BFF4C68261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7506063-FD85-4C2E-AE7C-A9EB2EA3CDE7}"/>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6DB2F60D-8906-4993-B206-6D975FF211D1}"/>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2BB35CCD-67CF-48B1-90B5-9F5E578A9921}"/>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6" name="Označba mesta noge 5">
            <a:extLst>
              <a:ext uri="{FF2B5EF4-FFF2-40B4-BE49-F238E27FC236}">
                <a16:creationId xmlns:a16="http://schemas.microsoft.com/office/drawing/2014/main" id="{C34BF374-1D84-4A94-B58F-6AE9C51ADB5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063F8C5-92D4-405C-8EF2-ED20E42D4E9D}"/>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96556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1CC8D3-6081-4AC1-B1C3-9237CF4D89D3}"/>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28D8D4C-6DF3-42B5-9923-4788EBCC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3CA7556B-FAE5-4767-AA28-CBEEFACDD736}"/>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0A0BEE81-FAC7-4AE5-AE16-F2108954A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54D254C9-90FA-4F4D-80C9-91705DE73953}"/>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ABA9F5E-2730-46B2-B487-F1F24C29699A}"/>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8" name="Označba mesta noge 7">
            <a:extLst>
              <a:ext uri="{FF2B5EF4-FFF2-40B4-BE49-F238E27FC236}">
                <a16:creationId xmlns:a16="http://schemas.microsoft.com/office/drawing/2014/main" id="{A6E83EB4-12C3-4171-8AA7-B5978B0690B9}"/>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B1CBBC7-D18D-4904-B891-2216BCE48C3A}"/>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1651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D4AF46-0F46-44A8-A15F-2463DF9DEB51}"/>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8F9BB94B-3B41-4029-A690-16A132B92BB5}"/>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4" name="Označba mesta noge 3">
            <a:extLst>
              <a:ext uri="{FF2B5EF4-FFF2-40B4-BE49-F238E27FC236}">
                <a16:creationId xmlns:a16="http://schemas.microsoft.com/office/drawing/2014/main" id="{D46EA561-DAB6-497E-A2E1-166E97A6D39D}"/>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1DCC2E3E-B687-4BD1-AE10-36792A5CDD9B}"/>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258693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2F0FC3D5-DEE3-408A-A7E5-AE1A6B456047}"/>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3" name="Označba mesta noge 2">
            <a:extLst>
              <a:ext uri="{FF2B5EF4-FFF2-40B4-BE49-F238E27FC236}">
                <a16:creationId xmlns:a16="http://schemas.microsoft.com/office/drawing/2014/main" id="{32E3261E-59D0-4C69-A309-589F1E6DFC8A}"/>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81932E76-8F49-4C69-BE9D-722AC420791E}"/>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110754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911115-7C26-40AD-9DB1-E2ADF1BC82C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D62FD3EA-15E4-47B0-B714-B21C607A0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64BAF1BC-BFC2-44CF-9528-8131BD1B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DD4C13C1-73AD-4B81-8A41-AF4828FC7F1E}"/>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6" name="Označba mesta noge 5">
            <a:extLst>
              <a:ext uri="{FF2B5EF4-FFF2-40B4-BE49-F238E27FC236}">
                <a16:creationId xmlns:a16="http://schemas.microsoft.com/office/drawing/2014/main" id="{A7538717-A948-4CBA-8C06-264CD64C133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6C94C9A-234D-4FEB-8FA0-E41B34DB857A}"/>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185078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95E294-09BB-4F6C-986D-AE39B1D362D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166F8DDF-EF22-4674-9F0E-AF899832F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D4CF9CC3-5C8B-4D6C-819B-73FB5B405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A51ED78C-0F71-4674-BF01-4A3C9D7B9BE9}"/>
              </a:ext>
            </a:extLst>
          </p:cNvPr>
          <p:cNvSpPr>
            <a:spLocks noGrp="1"/>
          </p:cNvSpPr>
          <p:nvPr>
            <p:ph type="dt" sz="half" idx="10"/>
          </p:nvPr>
        </p:nvSpPr>
        <p:spPr/>
        <p:txBody>
          <a:bodyPr/>
          <a:lstStyle/>
          <a:p>
            <a:fld id="{1E47198D-7D57-4946-9906-D0220A18AAC8}" type="datetimeFigureOut">
              <a:rPr lang="sl-SI" smtClean="0"/>
              <a:t>21.09.2021</a:t>
            </a:fld>
            <a:endParaRPr lang="sl-SI"/>
          </a:p>
        </p:txBody>
      </p:sp>
      <p:sp>
        <p:nvSpPr>
          <p:cNvPr id="6" name="Označba mesta noge 5">
            <a:extLst>
              <a:ext uri="{FF2B5EF4-FFF2-40B4-BE49-F238E27FC236}">
                <a16:creationId xmlns:a16="http://schemas.microsoft.com/office/drawing/2014/main" id="{C3328581-3688-4808-87EC-88DE5B58669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25BDEA7-DDF6-4C22-83D9-7CD5879041F2}"/>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224641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8A4C748-6EDD-4A80-97FE-6DFA0158E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A95153E-C873-4946-8E6C-5DAF77F3F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527EE70-B24C-4ADE-8617-CAF265302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7198D-7D57-4946-9906-D0220A18AAC8}" type="datetimeFigureOut">
              <a:rPr lang="sl-SI" smtClean="0"/>
              <a:t>21.09.2021</a:t>
            </a:fld>
            <a:endParaRPr lang="sl-SI"/>
          </a:p>
        </p:txBody>
      </p:sp>
      <p:sp>
        <p:nvSpPr>
          <p:cNvPr id="5" name="Označba mesta noge 4">
            <a:extLst>
              <a:ext uri="{FF2B5EF4-FFF2-40B4-BE49-F238E27FC236}">
                <a16:creationId xmlns:a16="http://schemas.microsoft.com/office/drawing/2014/main" id="{D66AC0D6-A7A2-49AA-8D81-01C2FEA23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E9B4BAE-06FC-4198-9188-A8D0DF892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02148-A590-4007-92E1-1F0AA6FFF4B5}" type="slidenum">
              <a:rPr lang="sl-SI" smtClean="0"/>
              <a:t>‹#›</a:t>
            </a:fld>
            <a:endParaRPr lang="sl-SI"/>
          </a:p>
        </p:txBody>
      </p:sp>
    </p:spTree>
    <p:extLst>
      <p:ext uri="{BB962C8B-B14F-4D97-AF65-F5344CB8AC3E}">
        <p14:creationId xmlns:p14="http://schemas.microsoft.com/office/powerpoint/2010/main" val="27647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hyperlink" Target="http://www.leidenmanifesto.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amc.org/what-we-do/strategic-plan/strategic-plann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tk.uni-lj.si/odprta-akademij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open-research-europe.ec.europa.eu/for-authors/data-guidelines/" TargetMode="External"/><Relationship Id="rId2" Type="http://schemas.openxmlformats.org/officeDocument/2006/relationships/hyperlink" Target="https://open-research-europe.ec.europa.eu/for-authors/article-guidelines-new-version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tilen.mandelj@ctk.uni-lj.si" TargetMode="External"/><Relationship Id="rId3" Type="http://schemas.openxmlformats.org/officeDocument/2006/relationships/hyperlink" Target="mailto:maja.vihar@ctk.uni-lj.si" TargetMode="External"/><Relationship Id="rId7" Type="http://schemas.openxmlformats.org/officeDocument/2006/relationships/hyperlink" Target="mailto:petra.durini@ctk.uni-lj.si" TargetMode="External"/><Relationship Id="rId2" Type="http://schemas.openxmlformats.org/officeDocument/2006/relationships/hyperlink" Target="mailto:doris.dekleva@ctk.uni-lj.si" TargetMode="External"/><Relationship Id="rId1" Type="http://schemas.openxmlformats.org/officeDocument/2006/relationships/slideLayout" Target="../slideLayouts/slideLayout2.xml"/><Relationship Id="rId6" Type="http://schemas.openxmlformats.org/officeDocument/2006/relationships/hyperlink" Target="mailto:mitja.vovk-iskric@ctk.uni-lj.si" TargetMode="External"/><Relationship Id="rId5" Type="http://schemas.openxmlformats.org/officeDocument/2006/relationships/hyperlink" Target="mailto:miro.pusnik@ctk.uni-lj.si" TargetMode="External"/><Relationship Id="rId10" Type="http://schemas.openxmlformats.org/officeDocument/2006/relationships/image" Target="../media/image4.png"/><Relationship Id="rId4" Type="http://schemas.openxmlformats.org/officeDocument/2006/relationships/hyperlink" Target="mailto:miha.knez@ctk.uni-lj.si" TargetMode="External"/><Relationship Id="rId9" Type="http://schemas.openxmlformats.org/officeDocument/2006/relationships/hyperlink" Target="mailto:uros.kunaver@ctk.uni-lj.s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pen-research-europe.ec.europa.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FAC539-7923-4EE8-B067-2A209DC9397A}"/>
              </a:ext>
            </a:extLst>
          </p:cNvPr>
          <p:cNvSpPr>
            <a:spLocks noGrp="1"/>
          </p:cNvSpPr>
          <p:nvPr>
            <p:ph type="ctrTitle"/>
          </p:nvPr>
        </p:nvSpPr>
        <p:spPr>
          <a:xfrm>
            <a:off x="0" y="0"/>
            <a:ext cx="12192000" cy="2387600"/>
          </a:xfrm>
          <a:solidFill>
            <a:srgbClr val="004494"/>
          </a:solidFill>
        </p:spPr>
        <p:txBody>
          <a:bodyPr/>
          <a:lstStyle/>
          <a:p>
            <a:r>
              <a:rPr lang="sl-SI" dirty="0">
                <a:solidFill>
                  <a:schemeClr val="bg1"/>
                </a:solidFill>
                <a:latin typeface="Arial" panose="020B0604020202020204" pitchFamily="34" charset="0"/>
                <a:cs typeface="Arial" panose="020B0604020202020204" pitchFamily="34" charset="0"/>
              </a:rPr>
              <a:t>Open </a:t>
            </a:r>
            <a:r>
              <a:rPr lang="sl-SI" dirty="0" err="1">
                <a:solidFill>
                  <a:schemeClr val="bg1"/>
                </a:solidFill>
                <a:latin typeface="Arial" panose="020B0604020202020204" pitchFamily="34" charset="0"/>
                <a:cs typeface="Arial" panose="020B0604020202020204" pitchFamily="34" charset="0"/>
              </a:rPr>
              <a:t>Research</a:t>
            </a:r>
            <a:r>
              <a:rPr lang="sl-SI" dirty="0">
                <a:solidFill>
                  <a:schemeClr val="bg1"/>
                </a:solidFill>
                <a:latin typeface="Arial" panose="020B0604020202020204" pitchFamily="34" charset="0"/>
                <a:cs typeface="Arial" panose="020B0604020202020204" pitchFamily="34" charset="0"/>
              </a:rPr>
              <a:t> </a:t>
            </a:r>
            <a:r>
              <a:rPr lang="sl-SI" dirty="0" err="1">
                <a:solidFill>
                  <a:schemeClr val="bg1"/>
                </a:solidFill>
                <a:latin typeface="Arial" panose="020B0604020202020204" pitchFamily="34" charset="0"/>
                <a:cs typeface="Arial" panose="020B0604020202020204" pitchFamily="34" charset="0"/>
              </a:rPr>
              <a:t>Europe</a:t>
            </a:r>
            <a:r>
              <a:rPr lang="sl-SI" dirty="0">
                <a:solidFill>
                  <a:schemeClr val="bg1"/>
                </a:solidFill>
                <a:latin typeface="Arial" panose="020B0604020202020204" pitchFamily="34" charset="0"/>
                <a:cs typeface="Arial" panose="020B0604020202020204" pitchFamily="34" charset="0"/>
              </a:rPr>
              <a:t> - ORE</a:t>
            </a:r>
          </a:p>
        </p:txBody>
      </p:sp>
      <p:sp>
        <p:nvSpPr>
          <p:cNvPr id="3" name="Podnaslov 2">
            <a:extLst>
              <a:ext uri="{FF2B5EF4-FFF2-40B4-BE49-F238E27FC236}">
                <a16:creationId xmlns:a16="http://schemas.microsoft.com/office/drawing/2014/main" id="{911403BA-B7D6-43B0-8403-6A0ACED818C6}"/>
              </a:ext>
            </a:extLst>
          </p:cNvPr>
          <p:cNvSpPr>
            <a:spLocks noGrp="1"/>
          </p:cNvSpPr>
          <p:nvPr>
            <p:ph type="subTitle" idx="1"/>
          </p:nvPr>
        </p:nvSpPr>
        <p:spPr>
          <a:xfrm>
            <a:off x="0" y="5174556"/>
            <a:ext cx="12192000" cy="1655762"/>
          </a:xfrm>
          <a:solidFill>
            <a:srgbClr val="004494"/>
          </a:solidFill>
        </p:spPr>
        <p:txBody>
          <a:bodyPr/>
          <a:lstStyle/>
          <a:p>
            <a:pPr algn="l"/>
            <a:endParaRPr lang="sl-SI" sz="1800" dirty="0">
              <a:solidFill>
                <a:schemeClr val="bg1"/>
              </a:solidFill>
            </a:endParaRPr>
          </a:p>
          <a:p>
            <a:pPr algn="l"/>
            <a:r>
              <a:rPr lang="sl-SI" sz="1800" dirty="0">
                <a:solidFill>
                  <a:schemeClr val="bg1"/>
                </a:solidFill>
              </a:rPr>
              <a:t>Miro Pušnik, Maja Vihar, Mitja Vovk </a:t>
            </a:r>
            <a:r>
              <a:rPr lang="sl-SI" sz="1800" dirty="0" err="1">
                <a:solidFill>
                  <a:schemeClr val="bg1"/>
                </a:solidFill>
              </a:rPr>
              <a:t>Iskrić</a:t>
            </a:r>
            <a:r>
              <a:rPr lang="sl-SI" sz="1800" dirty="0">
                <a:solidFill>
                  <a:schemeClr val="bg1"/>
                </a:solidFill>
              </a:rPr>
              <a:t>, Petra </a:t>
            </a:r>
            <a:r>
              <a:rPr lang="sl-SI" sz="1800" dirty="0" err="1">
                <a:solidFill>
                  <a:schemeClr val="bg1"/>
                </a:solidFill>
              </a:rPr>
              <a:t>Durini</a:t>
            </a:r>
            <a:r>
              <a:rPr lang="sl-SI" sz="1800" dirty="0">
                <a:solidFill>
                  <a:schemeClr val="bg1"/>
                </a:solidFill>
              </a:rPr>
              <a:t>, dr. Uroš Kunaver</a:t>
            </a:r>
          </a:p>
          <a:p>
            <a:endParaRPr lang="sl-SI" dirty="0"/>
          </a:p>
        </p:txBody>
      </p:sp>
      <p:sp>
        <p:nvSpPr>
          <p:cNvPr id="4" name="PoljeZBesedilom 3">
            <a:extLst>
              <a:ext uri="{FF2B5EF4-FFF2-40B4-BE49-F238E27FC236}">
                <a16:creationId xmlns:a16="http://schemas.microsoft.com/office/drawing/2014/main" id="{A9757D2C-59DC-4DD3-A98A-10E3A60094C5}"/>
              </a:ext>
            </a:extLst>
          </p:cNvPr>
          <p:cNvSpPr txBox="1"/>
          <p:nvPr/>
        </p:nvSpPr>
        <p:spPr>
          <a:xfrm>
            <a:off x="86627" y="2579571"/>
            <a:ext cx="11810198" cy="2123658"/>
          </a:xfrm>
          <a:prstGeom prst="rect">
            <a:avLst/>
          </a:prstGeom>
          <a:noFill/>
        </p:spPr>
        <p:txBody>
          <a:bodyPr wrap="square" rtlCol="0">
            <a:spAutoFit/>
          </a:bodyPr>
          <a:lstStyle/>
          <a:p>
            <a:pPr algn="ctr"/>
            <a:r>
              <a:rPr lang="sl-SI" sz="4400" dirty="0"/>
              <a:t>Platforma za odprte objave znanstvenih del, financiranih v okviru programov Obzorje 2020 in Obzorje Evropa</a:t>
            </a:r>
          </a:p>
        </p:txBody>
      </p:sp>
      <p:pic>
        <p:nvPicPr>
          <p:cNvPr id="5" name="Slika 4">
            <a:extLst>
              <a:ext uri="{FF2B5EF4-FFF2-40B4-BE49-F238E27FC236}">
                <a16:creationId xmlns:a16="http://schemas.microsoft.com/office/drawing/2014/main" id="{D9B49071-6E38-4A18-A55E-2AD39350AC8F}"/>
              </a:ext>
            </a:extLst>
          </p:cNvPr>
          <p:cNvPicPr>
            <a:picLocks noChangeAspect="1"/>
          </p:cNvPicPr>
          <p:nvPr/>
        </p:nvPicPr>
        <p:blipFill>
          <a:blip r:embed="rId2"/>
          <a:stretch>
            <a:fillRect/>
          </a:stretch>
        </p:blipFill>
        <p:spPr>
          <a:xfrm>
            <a:off x="251987" y="4724063"/>
            <a:ext cx="527107" cy="450493"/>
          </a:xfrm>
          <a:prstGeom prst="rect">
            <a:avLst/>
          </a:prstGeom>
        </p:spPr>
      </p:pic>
      <p:pic>
        <p:nvPicPr>
          <p:cNvPr id="6" name="Slika 5">
            <a:extLst>
              <a:ext uri="{FF2B5EF4-FFF2-40B4-BE49-F238E27FC236}">
                <a16:creationId xmlns:a16="http://schemas.microsoft.com/office/drawing/2014/main" id="{B53A844C-EEDF-4708-A7DA-6ED45E753741}"/>
              </a:ext>
            </a:extLst>
          </p:cNvPr>
          <p:cNvPicPr>
            <a:picLocks noChangeAspect="1"/>
          </p:cNvPicPr>
          <p:nvPr/>
        </p:nvPicPr>
        <p:blipFill>
          <a:blip r:embed="rId3"/>
          <a:stretch>
            <a:fillRect/>
          </a:stretch>
        </p:blipFill>
        <p:spPr>
          <a:xfrm>
            <a:off x="826506" y="4696381"/>
            <a:ext cx="800877" cy="450493"/>
          </a:xfrm>
          <a:prstGeom prst="rect">
            <a:avLst/>
          </a:prstGeom>
        </p:spPr>
      </p:pic>
      <p:cxnSp>
        <p:nvCxnSpPr>
          <p:cNvPr id="9" name="Raven povezovalnik 8">
            <a:extLst>
              <a:ext uri="{FF2B5EF4-FFF2-40B4-BE49-F238E27FC236}">
                <a16:creationId xmlns:a16="http://schemas.microsoft.com/office/drawing/2014/main" id="{3D4E41A7-8F6F-4B6D-8D52-EA46590E82BF}"/>
              </a:ext>
            </a:extLst>
          </p:cNvPr>
          <p:cNvCxnSpPr/>
          <p:nvPr/>
        </p:nvCxnSpPr>
        <p:spPr>
          <a:xfrm>
            <a:off x="826506" y="4696381"/>
            <a:ext cx="0" cy="42351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Slika 10">
            <a:extLst>
              <a:ext uri="{FF2B5EF4-FFF2-40B4-BE49-F238E27FC236}">
                <a16:creationId xmlns:a16="http://schemas.microsoft.com/office/drawing/2014/main" id="{108910F7-680C-4D16-9CFD-680CDF238F9E}"/>
              </a:ext>
            </a:extLst>
          </p:cNvPr>
          <p:cNvPicPr>
            <a:picLocks noChangeAspect="1"/>
          </p:cNvPicPr>
          <p:nvPr/>
        </p:nvPicPr>
        <p:blipFill>
          <a:blip r:embed="rId4"/>
          <a:stretch>
            <a:fillRect/>
          </a:stretch>
        </p:blipFill>
        <p:spPr>
          <a:xfrm>
            <a:off x="10886173" y="4749181"/>
            <a:ext cx="1010652" cy="400258"/>
          </a:xfrm>
          <a:prstGeom prst="rect">
            <a:avLst/>
          </a:prstGeom>
        </p:spPr>
      </p:pic>
      <p:pic>
        <p:nvPicPr>
          <p:cNvPr id="10" name="Slika 9">
            <a:extLst>
              <a:ext uri="{FF2B5EF4-FFF2-40B4-BE49-F238E27FC236}">
                <a16:creationId xmlns:a16="http://schemas.microsoft.com/office/drawing/2014/main" id="{5EDCE9CC-A922-4B3B-B1C2-F0CC88120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7" y="6002437"/>
            <a:ext cx="4255205" cy="595728"/>
          </a:xfrm>
          <a:prstGeom prst="rect">
            <a:avLst/>
          </a:prstGeom>
        </p:spPr>
      </p:pic>
    </p:spTree>
    <p:extLst>
      <p:ext uri="{BB962C8B-B14F-4D97-AF65-F5344CB8AC3E}">
        <p14:creationId xmlns:p14="http://schemas.microsoft.com/office/powerpoint/2010/main" val="412511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Transparentnost stroškov objav</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0" y="1681245"/>
            <a:ext cx="11308882" cy="4700304"/>
          </a:xfrm>
        </p:spPr>
        <p:txBody>
          <a:bodyPr>
            <a:noAutofit/>
          </a:bodyPr>
          <a:lstStyle/>
          <a:p>
            <a:pPr marL="0" indent="0">
              <a:buNone/>
            </a:pPr>
            <a:endParaRPr lang="sl-SI" sz="1600" dirty="0"/>
          </a:p>
          <a:p>
            <a:pPr marL="0" indent="0">
              <a:buNone/>
            </a:pPr>
            <a:r>
              <a:rPr lang="sl-SI" sz="1600" dirty="0"/>
              <a:t> </a:t>
            </a:r>
          </a:p>
        </p:txBody>
      </p:sp>
      <p:pic>
        <p:nvPicPr>
          <p:cNvPr id="4" name="Slika 3">
            <a:extLst>
              <a:ext uri="{FF2B5EF4-FFF2-40B4-BE49-F238E27FC236}">
                <a16:creationId xmlns:a16="http://schemas.microsoft.com/office/drawing/2014/main" id="{1F17F1C7-A19C-4AE9-8437-02C44DF8EA64}"/>
              </a:ext>
            </a:extLst>
          </p:cNvPr>
          <p:cNvPicPr>
            <a:picLocks noChangeAspect="1"/>
          </p:cNvPicPr>
          <p:nvPr/>
        </p:nvPicPr>
        <p:blipFill>
          <a:blip r:embed="rId2"/>
          <a:stretch>
            <a:fillRect/>
          </a:stretch>
        </p:blipFill>
        <p:spPr>
          <a:xfrm>
            <a:off x="2421405" y="2146634"/>
            <a:ext cx="6829425" cy="3238500"/>
          </a:xfrm>
          <a:prstGeom prst="rect">
            <a:avLst/>
          </a:prstGeom>
        </p:spPr>
      </p:pic>
      <p:sp>
        <p:nvSpPr>
          <p:cNvPr id="5" name="PoljeZBesedilom 4">
            <a:extLst>
              <a:ext uri="{FF2B5EF4-FFF2-40B4-BE49-F238E27FC236}">
                <a16:creationId xmlns:a16="http://schemas.microsoft.com/office/drawing/2014/main" id="{ECCA13FA-4A5C-43BB-B7A8-50D1371A5578}"/>
              </a:ext>
            </a:extLst>
          </p:cNvPr>
          <p:cNvSpPr txBox="1"/>
          <p:nvPr/>
        </p:nvSpPr>
        <p:spPr>
          <a:xfrm>
            <a:off x="6203482" y="2635902"/>
            <a:ext cx="1925052" cy="230832"/>
          </a:xfrm>
          <a:prstGeom prst="rect">
            <a:avLst/>
          </a:prstGeom>
          <a:solidFill>
            <a:schemeClr val="bg1"/>
          </a:solidFill>
        </p:spPr>
        <p:txBody>
          <a:bodyPr wrap="square" rtlCol="0">
            <a:spAutoFit/>
          </a:bodyPr>
          <a:lstStyle/>
          <a:p>
            <a:r>
              <a:rPr lang="sl-SI" sz="900" b="1" dirty="0">
                <a:latin typeface="Arial" panose="020B0604020202020204" pitchFamily="34" charset="0"/>
                <a:cs typeface="Arial" panose="020B0604020202020204" pitchFamily="34" charset="0"/>
              </a:rPr>
              <a:t>Podpora politikam OZ</a:t>
            </a:r>
          </a:p>
        </p:txBody>
      </p:sp>
      <p:sp>
        <p:nvSpPr>
          <p:cNvPr id="6" name="PoljeZBesedilom 5">
            <a:extLst>
              <a:ext uri="{FF2B5EF4-FFF2-40B4-BE49-F238E27FC236}">
                <a16:creationId xmlns:a16="http://schemas.microsoft.com/office/drawing/2014/main" id="{72313FFE-CCAC-4330-9DE3-BC22E74743B4}"/>
              </a:ext>
            </a:extLst>
          </p:cNvPr>
          <p:cNvSpPr txBox="1"/>
          <p:nvPr/>
        </p:nvSpPr>
        <p:spPr>
          <a:xfrm>
            <a:off x="6189044" y="2956686"/>
            <a:ext cx="2223436" cy="230832"/>
          </a:xfrm>
          <a:prstGeom prst="rect">
            <a:avLst/>
          </a:prstGeom>
          <a:solidFill>
            <a:schemeClr val="bg1"/>
          </a:solidFill>
        </p:spPr>
        <p:txBody>
          <a:bodyPr wrap="square" rtlCol="0">
            <a:spAutoFit/>
          </a:bodyPr>
          <a:lstStyle/>
          <a:p>
            <a:r>
              <a:rPr lang="sl-SI" sz="900" b="1" dirty="0">
                <a:latin typeface="Arial" panose="020B0604020202020204" pitchFamily="34" charset="0"/>
                <a:cs typeface="Arial" panose="020B0604020202020204" pitchFamily="34" charset="0"/>
              </a:rPr>
              <a:t>Preverjanje pred objavo</a:t>
            </a:r>
          </a:p>
        </p:txBody>
      </p:sp>
      <p:sp>
        <p:nvSpPr>
          <p:cNvPr id="7" name="PoljeZBesedilom 6">
            <a:extLst>
              <a:ext uri="{FF2B5EF4-FFF2-40B4-BE49-F238E27FC236}">
                <a16:creationId xmlns:a16="http://schemas.microsoft.com/office/drawing/2014/main" id="{4304273A-0EAA-4588-8450-DFEB9931394D}"/>
              </a:ext>
            </a:extLst>
          </p:cNvPr>
          <p:cNvSpPr txBox="1"/>
          <p:nvPr/>
        </p:nvSpPr>
        <p:spPr>
          <a:xfrm>
            <a:off x="6189044" y="3279346"/>
            <a:ext cx="1520792" cy="230832"/>
          </a:xfrm>
          <a:prstGeom prst="rect">
            <a:avLst/>
          </a:prstGeom>
          <a:solidFill>
            <a:schemeClr val="bg1"/>
          </a:solidFill>
        </p:spPr>
        <p:txBody>
          <a:bodyPr wrap="square" rtlCol="0">
            <a:spAutoFit/>
          </a:bodyPr>
          <a:lstStyle/>
          <a:p>
            <a:r>
              <a:rPr lang="sl-SI" sz="900" b="1" dirty="0">
                <a:latin typeface="Arial" panose="020B0604020202020204" pitchFamily="34" charset="0"/>
                <a:cs typeface="Arial" panose="020B0604020202020204" pitchFamily="34" charset="0"/>
              </a:rPr>
              <a:t>Recenzijski postopek</a:t>
            </a:r>
          </a:p>
        </p:txBody>
      </p:sp>
      <p:sp>
        <p:nvSpPr>
          <p:cNvPr id="8" name="PoljeZBesedilom 7">
            <a:extLst>
              <a:ext uri="{FF2B5EF4-FFF2-40B4-BE49-F238E27FC236}">
                <a16:creationId xmlns:a16="http://schemas.microsoft.com/office/drawing/2014/main" id="{43400458-46EC-4C3F-B709-D03BE6B45D4D}"/>
              </a:ext>
            </a:extLst>
          </p:cNvPr>
          <p:cNvSpPr txBox="1"/>
          <p:nvPr/>
        </p:nvSpPr>
        <p:spPr>
          <a:xfrm>
            <a:off x="6203482" y="3917162"/>
            <a:ext cx="2059807" cy="230832"/>
          </a:xfrm>
          <a:prstGeom prst="rect">
            <a:avLst/>
          </a:prstGeom>
          <a:solidFill>
            <a:schemeClr val="bg1"/>
          </a:solidFill>
        </p:spPr>
        <p:txBody>
          <a:bodyPr wrap="square" rtlCol="0">
            <a:spAutoFit/>
          </a:bodyPr>
          <a:lstStyle/>
          <a:p>
            <a:r>
              <a:rPr lang="sl-SI" sz="900" b="1" dirty="0">
                <a:latin typeface="Arial" panose="020B0604020202020204" pitchFamily="34" charset="0"/>
                <a:cs typeface="Arial" panose="020B0604020202020204" pitchFamily="34" charset="0"/>
              </a:rPr>
              <a:t>Storitve po objavi</a:t>
            </a:r>
          </a:p>
        </p:txBody>
      </p:sp>
      <p:sp>
        <p:nvSpPr>
          <p:cNvPr id="9" name="PoljeZBesedilom 8">
            <a:extLst>
              <a:ext uri="{FF2B5EF4-FFF2-40B4-BE49-F238E27FC236}">
                <a16:creationId xmlns:a16="http://schemas.microsoft.com/office/drawing/2014/main" id="{93B21D38-9B2D-4DA3-9FA0-56298BD667CF}"/>
              </a:ext>
            </a:extLst>
          </p:cNvPr>
          <p:cNvSpPr txBox="1"/>
          <p:nvPr/>
        </p:nvSpPr>
        <p:spPr>
          <a:xfrm>
            <a:off x="6222732" y="3598254"/>
            <a:ext cx="2146434" cy="230832"/>
          </a:xfrm>
          <a:prstGeom prst="rect">
            <a:avLst/>
          </a:prstGeom>
          <a:solidFill>
            <a:schemeClr val="bg1"/>
          </a:solidFill>
        </p:spPr>
        <p:txBody>
          <a:bodyPr wrap="square" rtlCol="0">
            <a:spAutoFit/>
          </a:bodyPr>
          <a:lstStyle/>
          <a:p>
            <a:r>
              <a:rPr lang="sl-SI" sz="900" b="1" dirty="0">
                <a:latin typeface="Arial" panose="020B0604020202020204" pitchFamily="34" charset="0"/>
                <a:cs typeface="Arial" panose="020B0604020202020204" pitchFamily="34" charset="0"/>
              </a:rPr>
              <a:t>Proces objave</a:t>
            </a:r>
          </a:p>
        </p:txBody>
      </p:sp>
      <p:sp>
        <p:nvSpPr>
          <p:cNvPr id="10" name="PoljeZBesedilom 9">
            <a:extLst>
              <a:ext uri="{FF2B5EF4-FFF2-40B4-BE49-F238E27FC236}">
                <a16:creationId xmlns:a16="http://schemas.microsoft.com/office/drawing/2014/main" id="{1ADCFDB4-2091-4631-881E-E916CF1E3505}"/>
              </a:ext>
            </a:extLst>
          </p:cNvPr>
          <p:cNvSpPr txBox="1"/>
          <p:nvPr/>
        </p:nvSpPr>
        <p:spPr>
          <a:xfrm>
            <a:off x="6222732" y="4257563"/>
            <a:ext cx="2040557" cy="230832"/>
          </a:xfrm>
          <a:prstGeom prst="rect">
            <a:avLst/>
          </a:prstGeom>
          <a:solidFill>
            <a:schemeClr val="bg1"/>
          </a:solidFill>
        </p:spPr>
        <p:txBody>
          <a:bodyPr wrap="square" rtlCol="0">
            <a:spAutoFit/>
          </a:bodyPr>
          <a:lstStyle/>
          <a:p>
            <a:r>
              <a:rPr lang="sl-SI" sz="900" b="1" dirty="0">
                <a:latin typeface="Arial" panose="020B0604020202020204" pitchFamily="34" charset="0"/>
                <a:cs typeface="Arial" panose="020B0604020202020204" pitchFamily="34" charset="0"/>
              </a:rPr>
              <a:t>Razvoj uporabniškega vmesnika</a:t>
            </a:r>
          </a:p>
        </p:txBody>
      </p:sp>
      <p:sp>
        <p:nvSpPr>
          <p:cNvPr id="12" name="PoljeZBesedilom 11">
            <a:extLst>
              <a:ext uri="{FF2B5EF4-FFF2-40B4-BE49-F238E27FC236}">
                <a16:creationId xmlns:a16="http://schemas.microsoft.com/office/drawing/2014/main" id="{5B90A215-DEF8-4667-B4CA-BFCAEAEFD74B}"/>
              </a:ext>
            </a:extLst>
          </p:cNvPr>
          <p:cNvSpPr txBox="1"/>
          <p:nvPr/>
        </p:nvSpPr>
        <p:spPr>
          <a:xfrm>
            <a:off x="6203482" y="4538750"/>
            <a:ext cx="2137687" cy="369332"/>
          </a:xfrm>
          <a:prstGeom prst="rect">
            <a:avLst/>
          </a:prstGeom>
          <a:solidFill>
            <a:schemeClr val="bg1"/>
          </a:solidFill>
        </p:spPr>
        <p:txBody>
          <a:bodyPr wrap="square" rtlCol="0">
            <a:spAutoFit/>
          </a:bodyPr>
          <a:lstStyle/>
          <a:p>
            <a:r>
              <a:rPr lang="sl-SI" sz="900" b="1" dirty="0">
                <a:latin typeface="Arial" panose="020B0604020202020204" pitchFamily="34" charset="0"/>
                <a:cs typeface="Arial" panose="020B0604020202020204" pitchFamily="34" charset="0"/>
              </a:rPr>
              <a:t>Promocija, marketing,</a:t>
            </a:r>
            <a:r>
              <a:rPr lang="sl-SI" sz="900" b="1" dirty="0">
                <a:solidFill>
                  <a:srgbClr val="FF0000"/>
                </a:solidFill>
                <a:latin typeface="Arial" panose="020B0604020202020204" pitchFamily="34" charset="0"/>
                <a:cs typeface="Arial" panose="020B0604020202020204" pitchFamily="34" charset="0"/>
              </a:rPr>
              <a:t> </a:t>
            </a:r>
            <a:r>
              <a:rPr lang="sl-SI" sz="900" b="1" dirty="0">
                <a:latin typeface="Arial" panose="020B0604020202020204" pitchFamily="34" charset="0"/>
                <a:cs typeface="Arial" panose="020B0604020202020204" pitchFamily="34" charset="0"/>
              </a:rPr>
              <a:t>poslovni razvoj</a:t>
            </a:r>
          </a:p>
        </p:txBody>
      </p:sp>
      <p:sp>
        <p:nvSpPr>
          <p:cNvPr id="13" name="PoljeZBesedilom 12">
            <a:extLst>
              <a:ext uri="{FF2B5EF4-FFF2-40B4-BE49-F238E27FC236}">
                <a16:creationId xmlns:a16="http://schemas.microsoft.com/office/drawing/2014/main" id="{5573DB85-D33F-4D6A-97A9-E747BFD69AAF}"/>
              </a:ext>
            </a:extLst>
          </p:cNvPr>
          <p:cNvSpPr txBox="1"/>
          <p:nvPr/>
        </p:nvSpPr>
        <p:spPr>
          <a:xfrm>
            <a:off x="6222732" y="4908082"/>
            <a:ext cx="2189748" cy="230832"/>
          </a:xfrm>
          <a:prstGeom prst="rect">
            <a:avLst/>
          </a:prstGeom>
          <a:solidFill>
            <a:schemeClr val="bg1"/>
          </a:solidFill>
        </p:spPr>
        <p:txBody>
          <a:bodyPr wrap="square" rtlCol="0">
            <a:spAutoFit/>
          </a:bodyPr>
          <a:lstStyle/>
          <a:p>
            <a:r>
              <a:rPr lang="sl-SI" sz="900" b="1" dirty="0">
                <a:latin typeface="Arial" panose="020B0604020202020204" pitchFamily="34" charset="0"/>
                <a:cs typeface="Arial" panose="020B0604020202020204" pitchFamily="34" charset="0"/>
              </a:rPr>
              <a:t>Podpora avtorjem in uporabnikom</a:t>
            </a:r>
          </a:p>
        </p:txBody>
      </p:sp>
    </p:spTree>
    <p:extLst>
      <p:ext uri="{BB962C8B-B14F-4D97-AF65-F5344CB8AC3E}">
        <p14:creationId xmlns:p14="http://schemas.microsoft.com/office/powerpoint/2010/main" val="65008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Indeksacija objav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538632"/>
            <a:ext cx="11308882" cy="4700304"/>
          </a:xfrm>
        </p:spPr>
        <p:txBody>
          <a:bodyPr>
            <a:noAutofit/>
          </a:bodyPr>
          <a:lstStyle/>
          <a:p>
            <a:pPr marL="0" indent="0">
              <a:buNone/>
            </a:pPr>
            <a:r>
              <a:rPr lang="sl-SI" sz="3000" dirty="0"/>
              <a:t>ORE zagotavlja pretočnost vsebin v različne </a:t>
            </a:r>
            <a:r>
              <a:rPr lang="sl-SI" sz="3000" dirty="0" err="1"/>
              <a:t>agregatorje</a:t>
            </a:r>
            <a:r>
              <a:rPr lang="sl-SI" sz="3000" dirty="0"/>
              <a:t>, kot sta na primer </a:t>
            </a:r>
            <a:r>
              <a:rPr lang="sl-SI" sz="3000" dirty="0" err="1"/>
              <a:t>Zenodo</a:t>
            </a:r>
            <a:r>
              <a:rPr lang="sl-SI" sz="3000" dirty="0"/>
              <a:t> ali </a:t>
            </a:r>
            <a:r>
              <a:rPr lang="sl-SI" sz="3000" dirty="0" err="1"/>
              <a:t>Europe</a:t>
            </a:r>
            <a:r>
              <a:rPr lang="sl-SI" sz="3000" dirty="0"/>
              <a:t> PMC. V načrtu je tudi sodelovanje z institucionalnimi repozitoriji.</a:t>
            </a:r>
          </a:p>
          <a:p>
            <a:pPr marL="0" indent="0">
              <a:buNone/>
            </a:pPr>
            <a:endParaRPr lang="sl-SI" sz="1400" dirty="0"/>
          </a:p>
          <a:p>
            <a:pPr marL="0" indent="0">
              <a:buNone/>
            </a:pPr>
            <a:r>
              <a:rPr lang="sl-SI" sz="3000" dirty="0"/>
              <a:t>Znanstveni članki, ki uspešno prestanejo recenzijski postopek, so že indeksirani v </a:t>
            </a:r>
            <a:r>
              <a:rPr lang="en-US" dirty="0"/>
              <a:t> Google Scholar, </a:t>
            </a:r>
            <a:r>
              <a:rPr lang="sl-SI" dirty="0"/>
              <a:t>po načrtih pa bodo v kratkem tudi v </a:t>
            </a:r>
            <a:r>
              <a:rPr lang="sl-SI" sz="3000" dirty="0"/>
              <a:t>znanih splošnih ali specializiranih bibliografskih indeksih, kot so  </a:t>
            </a:r>
            <a:r>
              <a:rPr lang="en-US" sz="3000" dirty="0"/>
              <a:t>PubMed, PubMed Central, MEDLINE, Scopus, Web of Science JSTOR, </a:t>
            </a:r>
            <a:r>
              <a:rPr lang="en-US" sz="3000" dirty="0" err="1"/>
              <a:t>RePEc</a:t>
            </a:r>
            <a:r>
              <a:rPr lang="en-US" sz="3000" dirty="0"/>
              <a:t> </a:t>
            </a:r>
            <a:r>
              <a:rPr lang="sl-SI" sz="3000" dirty="0"/>
              <a:t>ipd. </a:t>
            </a:r>
          </a:p>
          <a:p>
            <a:pPr marL="0" indent="0">
              <a:buNone/>
            </a:pPr>
            <a:endParaRPr lang="sl-SI" sz="1100" dirty="0"/>
          </a:p>
          <a:p>
            <a:pPr marL="0" indent="0">
              <a:buNone/>
            </a:pPr>
            <a:r>
              <a:rPr lang="sl-SI" sz="3000" dirty="0"/>
              <a:t>Vsa vsebina in dela ORE so trajno arhivirana v servisu </a:t>
            </a:r>
            <a:r>
              <a:rPr lang="sl-SI" sz="3000" dirty="0" err="1"/>
              <a:t>Portico</a:t>
            </a:r>
            <a:r>
              <a:rPr lang="sl-SI" dirty="0"/>
              <a:t>.  </a:t>
            </a:r>
          </a:p>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buNone/>
            </a:pPr>
            <a:endParaRPr lang="sl-SI" sz="1600" dirty="0"/>
          </a:p>
        </p:txBody>
      </p:sp>
    </p:spTree>
    <p:extLst>
      <p:ext uri="{BB962C8B-B14F-4D97-AF65-F5344CB8AC3E}">
        <p14:creationId xmlns:p14="http://schemas.microsoft.com/office/powerpoint/2010/main" val="226032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Ali ima ORE dejavnik vpliva?</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9634"/>
            <a:ext cx="11308882" cy="4700304"/>
          </a:xfrm>
        </p:spPr>
        <p:txBody>
          <a:bodyPr>
            <a:noAutofit/>
          </a:bodyPr>
          <a:lstStyle/>
          <a:p>
            <a:pPr marL="0" indent="0">
              <a:buNone/>
            </a:pPr>
            <a:r>
              <a:rPr lang="sl-SI" sz="3000" dirty="0"/>
              <a:t>ORE se ne bo zavzemal za kakršen koli dejavnik vpliva. </a:t>
            </a:r>
          </a:p>
          <a:p>
            <a:pPr marL="0" indent="0">
              <a:buNone/>
            </a:pPr>
            <a:endParaRPr lang="sl-SI" sz="1100" dirty="0"/>
          </a:p>
          <a:p>
            <a:pPr marL="0" indent="0">
              <a:buNone/>
            </a:pPr>
            <a:r>
              <a:rPr lang="sl-SI" sz="3000" dirty="0"/>
              <a:t>EK pri vrednotenju spodbuja širši pogled na rezultate raziskovalnega dela, deljenje in ponovno uporabo rezultatov.</a:t>
            </a:r>
          </a:p>
          <a:p>
            <a:pPr marL="0" indent="0">
              <a:buNone/>
            </a:pPr>
            <a:endParaRPr lang="sl-SI" sz="700" dirty="0"/>
          </a:p>
          <a:p>
            <a:pPr marL="0" indent="0">
              <a:buNone/>
            </a:pPr>
            <a:r>
              <a:rPr lang="sl-SI" sz="3000" dirty="0"/>
              <a:t>ORE spodbuja uporabo odgovornih metrik na nivoju vsebine dela in ne na nivoju platforme objave skladno z načeli </a:t>
            </a:r>
            <a:r>
              <a:rPr lang="en-US" sz="3000" dirty="0">
                <a:hlinkClick r:id="rId2"/>
              </a:rPr>
              <a:t>Leiden Manifesto</a:t>
            </a:r>
            <a:r>
              <a:rPr lang="sl-SI" sz="3000" dirty="0"/>
              <a:t> in </a:t>
            </a:r>
            <a:r>
              <a:rPr lang="en-US" sz="3000" dirty="0">
                <a:hlinkClick r:id="rId3"/>
              </a:rPr>
              <a:t>De</a:t>
            </a:r>
            <a:r>
              <a:rPr lang="sl-SI" sz="3000" dirty="0" err="1">
                <a:hlinkClick r:id="rId3"/>
              </a:rPr>
              <a:t>klaracijo</a:t>
            </a:r>
            <a:r>
              <a:rPr lang="sl-SI" sz="3000" dirty="0">
                <a:hlinkClick r:id="rId3"/>
              </a:rPr>
              <a:t> </a:t>
            </a:r>
            <a:r>
              <a:rPr lang="en-US" sz="3000" dirty="0">
                <a:hlinkClick r:id="rId3"/>
              </a:rPr>
              <a:t>DORA</a:t>
            </a:r>
            <a:r>
              <a:rPr lang="sl-SI" sz="3000" dirty="0"/>
              <a:t>.</a:t>
            </a:r>
          </a:p>
          <a:p>
            <a:pPr marL="0" indent="0">
              <a:buNone/>
            </a:pPr>
            <a:br>
              <a:rPr lang="en-US" sz="1000" dirty="0"/>
            </a:br>
            <a:r>
              <a:rPr lang="sl-SI" sz="3000" dirty="0"/>
              <a:t>Vsak članek, objavljen v ORE, je ocenjen tudi s tradicionalnimi indikatorji kot so npr. število citatov, kot tudi z elementi </a:t>
            </a:r>
            <a:r>
              <a:rPr lang="sl-SI" sz="3000" dirty="0" err="1"/>
              <a:t>altmetrike</a:t>
            </a:r>
            <a:r>
              <a:rPr lang="sl-SI" sz="3000" dirty="0"/>
              <a:t>, kot npr. število vpogledov, prenosov, delitev v družbenih omrežjih ipd. </a:t>
            </a:r>
          </a:p>
          <a:p>
            <a:pPr marL="0" indent="0">
              <a:buNone/>
            </a:pPr>
            <a:endParaRPr lang="sl-SI" dirty="0"/>
          </a:p>
          <a:p>
            <a:pPr marL="0" indent="0">
              <a:buNone/>
            </a:pPr>
            <a:endParaRPr lang="sl-SI" dirty="0"/>
          </a:p>
          <a:p>
            <a:pPr marL="0" indent="0">
              <a:buNone/>
            </a:pPr>
            <a:endParaRPr lang="sl-SI" sz="1600" dirty="0"/>
          </a:p>
        </p:txBody>
      </p:sp>
    </p:spTree>
    <p:extLst>
      <p:ext uri="{BB962C8B-B14F-4D97-AF65-F5344CB8AC3E}">
        <p14:creationId xmlns:p14="http://schemas.microsoft.com/office/powerpoint/2010/main" val="2576100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Načrtovanje znanstvenih objav</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9634"/>
            <a:ext cx="11308882" cy="4700304"/>
          </a:xfrm>
        </p:spPr>
        <p:txBody>
          <a:bodyPr>
            <a:noAutofit/>
          </a:bodyPr>
          <a:lstStyle/>
          <a:p>
            <a:pPr marL="0" indent="0">
              <a:buNone/>
            </a:pPr>
            <a:endParaRPr lang="sl-SI" dirty="0"/>
          </a:p>
          <a:p>
            <a:pPr marL="0" indent="0">
              <a:buNone/>
            </a:pPr>
            <a:endParaRPr lang="sl-SI" dirty="0"/>
          </a:p>
          <a:p>
            <a:pPr marL="0" indent="0">
              <a:buNone/>
            </a:pPr>
            <a:endParaRPr lang="sl-SI" sz="1600" dirty="0"/>
          </a:p>
        </p:txBody>
      </p:sp>
      <p:pic>
        <p:nvPicPr>
          <p:cNvPr id="4" name="Slika 3">
            <a:extLst>
              <a:ext uri="{FF2B5EF4-FFF2-40B4-BE49-F238E27FC236}">
                <a16:creationId xmlns:a16="http://schemas.microsoft.com/office/drawing/2014/main" id="{05592B0D-A8BC-447D-81C1-EB246216777F}"/>
              </a:ext>
            </a:extLst>
          </p:cNvPr>
          <p:cNvPicPr>
            <a:picLocks noChangeAspect="1"/>
          </p:cNvPicPr>
          <p:nvPr/>
        </p:nvPicPr>
        <p:blipFill>
          <a:blip r:embed="rId2"/>
          <a:stretch>
            <a:fillRect/>
          </a:stretch>
        </p:blipFill>
        <p:spPr>
          <a:xfrm>
            <a:off x="543228" y="1805392"/>
            <a:ext cx="4756282" cy="2637671"/>
          </a:xfrm>
          <a:prstGeom prst="rect">
            <a:avLst/>
          </a:prstGeom>
        </p:spPr>
      </p:pic>
      <p:sp>
        <p:nvSpPr>
          <p:cNvPr id="5" name="Pravokotnik 4">
            <a:extLst>
              <a:ext uri="{FF2B5EF4-FFF2-40B4-BE49-F238E27FC236}">
                <a16:creationId xmlns:a16="http://schemas.microsoft.com/office/drawing/2014/main" id="{C0560EA7-8C7D-4C1F-93E4-522B3BC01A36}"/>
              </a:ext>
            </a:extLst>
          </p:cNvPr>
          <p:cNvSpPr/>
          <p:nvPr/>
        </p:nvSpPr>
        <p:spPr>
          <a:xfrm>
            <a:off x="441559" y="4443064"/>
            <a:ext cx="6096000" cy="307777"/>
          </a:xfrm>
          <a:prstGeom prst="rect">
            <a:avLst/>
          </a:prstGeom>
        </p:spPr>
        <p:txBody>
          <a:bodyPr>
            <a:spAutoFit/>
          </a:bodyPr>
          <a:lstStyle/>
          <a:p>
            <a:r>
              <a:rPr lang="sl-SI" sz="1400" dirty="0"/>
              <a:t>Vir: </a:t>
            </a:r>
            <a:r>
              <a:rPr lang="sl-SI" sz="1400" dirty="0">
                <a:hlinkClick r:id="rId3"/>
              </a:rPr>
              <a:t>https://www.aamc.org/what-we-do/strategic-plan/strategic-planning</a:t>
            </a:r>
            <a:r>
              <a:rPr lang="sl-SI" sz="1400" dirty="0"/>
              <a:t> </a:t>
            </a:r>
          </a:p>
        </p:txBody>
      </p:sp>
      <p:sp>
        <p:nvSpPr>
          <p:cNvPr id="6" name="PoljeZBesedilom 5">
            <a:extLst>
              <a:ext uri="{FF2B5EF4-FFF2-40B4-BE49-F238E27FC236}">
                <a16:creationId xmlns:a16="http://schemas.microsoft.com/office/drawing/2014/main" id="{67473593-ACB3-4487-A5B9-3EB0F6094CA4}"/>
              </a:ext>
            </a:extLst>
          </p:cNvPr>
          <p:cNvSpPr txBox="1"/>
          <p:nvPr/>
        </p:nvSpPr>
        <p:spPr>
          <a:xfrm>
            <a:off x="6096000" y="1805392"/>
            <a:ext cx="5158902" cy="4062651"/>
          </a:xfrm>
          <a:prstGeom prst="rect">
            <a:avLst/>
          </a:prstGeom>
          <a:noFill/>
        </p:spPr>
        <p:txBody>
          <a:bodyPr wrap="square" rtlCol="0">
            <a:spAutoFit/>
          </a:bodyPr>
          <a:lstStyle/>
          <a:p>
            <a:r>
              <a:rPr lang="sl-SI" sz="2000" dirty="0"/>
              <a:t>Objave v ORE niso obvezne, ampak je to le dodatna možnost v pokrajini različnih poti odprtih objav.</a:t>
            </a:r>
          </a:p>
          <a:p>
            <a:endParaRPr lang="sl-SI" sz="2000" dirty="0"/>
          </a:p>
          <a:p>
            <a:r>
              <a:rPr lang="sl-SI" sz="2000" dirty="0"/>
              <a:t>Več objav v projektu, različni tipi objav, različni cilji objav.</a:t>
            </a:r>
          </a:p>
          <a:p>
            <a:endParaRPr lang="sl-SI" sz="2000" dirty="0"/>
          </a:p>
          <a:p>
            <a:r>
              <a:rPr lang="sl-SI" sz="2000" dirty="0"/>
              <a:t>ORE nudi vse funkcionalne možnosti za razširjanje članka (citiranje…)</a:t>
            </a:r>
          </a:p>
          <a:p>
            <a:endParaRPr lang="sl-SI" sz="2000" dirty="0"/>
          </a:p>
          <a:p>
            <a:r>
              <a:rPr lang="sl-SI" sz="2000" dirty="0"/>
              <a:t>Interakcija z recenzenti in raziskovalno skupnostjo. </a:t>
            </a:r>
          </a:p>
          <a:p>
            <a:endParaRPr lang="sl-SI" dirty="0"/>
          </a:p>
        </p:txBody>
      </p:sp>
    </p:spTree>
    <p:extLst>
      <p:ext uri="{BB962C8B-B14F-4D97-AF65-F5344CB8AC3E}">
        <p14:creationId xmlns:p14="http://schemas.microsoft.com/office/powerpoint/2010/main" val="13430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Metrike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0" y="1681245"/>
            <a:ext cx="11308882" cy="4700304"/>
          </a:xfrm>
        </p:spPr>
        <p:txBody>
          <a:bodyPr>
            <a:noAutofit/>
          </a:bodyPr>
          <a:lstStyle/>
          <a:p>
            <a:pPr marL="0" indent="0">
              <a:buNone/>
            </a:pPr>
            <a:endParaRPr lang="sl-SI" dirty="0"/>
          </a:p>
          <a:p>
            <a:pPr marL="0" indent="0">
              <a:buNone/>
            </a:pPr>
            <a:endParaRPr lang="sl-SI" dirty="0"/>
          </a:p>
          <a:p>
            <a:pPr marL="0" indent="0">
              <a:buNone/>
            </a:pPr>
            <a:endParaRPr lang="sl-SI" sz="1600" dirty="0"/>
          </a:p>
        </p:txBody>
      </p:sp>
      <p:pic>
        <p:nvPicPr>
          <p:cNvPr id="4" name="Slika 3">
            <a:extLst>
              <a:ext uri="{FF2B5EF4-FFF2-40B4-BE49-F238E27FC236}">
                <a16:creationId xmlns:a16="http://schemas.microsoft.com/office/drawing/2014/main" id="{60A50E73-74C4-4380-9B40-083B428F0187}"/>
              </a:ext>
            </a:extLst>
          </p:cNvPr>
          <p:cNvPicPr>
            <a:picLocks noChangeAspect="1"/>
          </p:cNvPicPr>
          <p:nvPr/>
        </p:nvPicPr>
        <p:blipFill>
          <a:blip r:embed="rId2"/>
          <a:stretch>
            <a:fillRect/>
          </a:stretch>
        </p:blipFill>
        <p:spPr>
          <a:xfrm>
            <a:off x="1848050" y="1681245"/>
            <a:ext cx="7969328" cy="4898111"/>
          </a:xfrm>
          <a:prstGeom prst="rect">
            <a:avLst/>
          </a:prstGeom>
        </p:spPr>
      </p:pic>
      <p:sp>
        <p:nvSpPr>
          <p:cNvPr id="5" name="Elipsa 4">
            <a:extLst>
              <a:ext uri="{FF2B5EF4-FFF2-40B4-BE49-F238E27FC236}">
                <a16:creationId xmlns:a16="http://schemas.microsoft.com/office/drawing/2014/main" id="{78CDF46E-1B9E-46AE-8F28-84E9DBF93179}"/>
              </a:ext>
            </a:extLst>
          </p:cNvPr>
          <p:cNvSpPr/>
          <p:nvPr/>
        </p:nvSpPr>
        <p:spPr>
          <a:xfrm>
            <a:off x="1578543" y="2831439"/>
            <a:ext cx="2233061" cy="11951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7508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Metrike v ORE 1</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0" y="1681245"/>
            <a:ext cx="11308882" cy="4700304"/>
          </a:xfrm>
        </p:spPr>
        <p:txBody>
          <a:bodyPr>
            <a:noAutofit/>
          </a:bodyPr>
          <a:lstStyle/>
          <a:p>
            <a:pPr marL="0" indent="0">
              <a:buNone/>
            </a:pPr>
            <a:endParaRPr lang="sl-SI" dirty="0"/>
          </a:p>
          <a:p>
            <a:pPr marL="0" indent="0">
              <a:buNone/>
            </a:pPr>
            <a:endParaRPr lang="sl-SI" dirty="0"/>
          </a:p>
          <a:p>
            <a:pPr marL="0" indent="0">
              <a:buNone/>
            </a:pPr>
            <a:endParaRPr lang="sl-SI" sz="1600" dirty="0"/>
          </a:p>
        </p:txBody>
      </p:sp>
      <p:pic>
        <p:nvPicPr>
          <p:cNvPr id="6" name="Slika 5">
            <a:extLst>
              <a:ext uri="{FF2B5EF4-FFF2-40B4-BE49-F238E27FC236}">
                <a16:creationId xmlns:a16="http://schemas.microsoft.com/office/drawing/2014/main" id="{49819983-94BA-4D6F-8DDD-D8870FB61F53}"/>
              </a:ext>
            </a:extLst>
          </p:cNvPr>
          <p:cNvPicPr>
            <a:picLocks noChangeAspect="1"/>
          </p:cNvPicPr>
          <p:nvPr/>
        </p:nvPicPr>
        <p:blipFill>
          <a:blip r:embed="rId2"/>
          <a:stretch>
            <a:fillRect/>
          </a:stretch>
        </p:blipFill>
        <p:spPr>
          <a:xfrm>
            <a:off x="883118" y="1681245"/>
            <a:ext cx="7493215" cy="4286418"/>
          </a:xfrm>
          <a:prstGeom prst="rect">
            <a:avLst/>
          </a:prstGeom>
        </p:spPr>
      </p:pic>
      <p:sp>
        <p:nvSpPr>
          <p:cNvPr id="7" name="Elipsa 6">
            <a:extLst>
              <a:ext uri="{FF2B5EF4-FFF2-40B4-BE49-F238E27FC236}">
                <a16:creationId xmlns:a16="http://schemas.microsoft.com/office/drawing/2014/main" id="{50070C21-6A2D-4090-9FE7-831FA1774EEB}"/>
              </a:ext>
            </a:extLst>
          </p:cNvPr>
          <p:cNvSpPr/>
          <p:nvPr/>
        </p:nvSpPr>
        <p:spPr>
          <a:xfrm>
            <a:off x="562677" y="4252862"/>
            <a:ext cx="5091764" cy="2271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9" name="Slika 8">
            <a:extLst>
              <a:ext uri="{FF2B5EF4-FFF2-40B4-BE49-F238E27FC236}">
                <a16:creationId xmlns:a16="http://schemas.microsoft.com/office/drawing/2014/main" id="{5F1A3809-0018-43CD-B5D0-3749CF44C94C}"/>
              </a:ext>
            </a:extLst>
          </p:cNvPr>
          <p:cNvPicPr>
            <a:picLocks noChangeAspect="1"/>
          </p:cNvPicPr>
          <p:nvPr/>
        </p:nvPicPr>
        <p:blipFill>
          <a:blip r:embed="rId3"/>
          <a:stretch>
            <a:fillRect/>
          </a:stretch>
        </p:blipFill>
        <p:spPr>
          <a:xfrm>
            <a:off x="8159037" y="2252803"/>
            <a:ext cx="3860373" cy="3714860"/>
          </a:xfrm>
          <a:prstGeom prst="rect">
            <a:avLst/>
          </a:prstGeom>
        </p:spPr>
      </p:pic>
    </p:spTree>
    <p:extLst>
      <p:ext uri="{BB962C8B-B14F-4D97-AF65-F5344CB8AC3E}">
        <p14:creationId xmlns:p14="http://schemas.microsoft.com/office/powerpoint/2010/main" val="8839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Licence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1245"/>
            <a:ext cx="11308882" cy="4700304"/>
          </a:xfrm>
        </p:spPr>
        <p:txBody>
          <a:bodyPr>
            <a:noAutofit/>
          </a:bodyPr>
          <a:lstStyle/>
          <a:p>
            <a:pPr marL="0" indent="0">
              <a:buNone/>
            </a:pPr>
            <a:r>
              <a:rPr lang="sl-SI" sz="3000" dirty="0"/>
              <a:t>Članki ORE so običajno objavljeni pod licenco CC BY, ki dovoljuje neomejeno uporabo, distribucijo in reprodukcijo pod pogojem, da je izvirno delo ustrezno citirano in da avtorske pravice za članek ostanejo pri trenutnem imetniku avtorskih pravic.</a:t>
            </a:r>
          </a:p>
          <a:p>
            <a:pPr marL="0" indent="0">
              <a:buNone/>
            </a:pPr>
            <a:endParaRPr lang="sl-SI" sz="1000" dirty="0"/>
          </a:p>
          <a:p>
            <a:pPr marL="0" indent="0">
              <a:buNone/>
            </a:pPr>
            <a:r>
              <a:rPr lang="sl-SI" sz="3000" dirty="0"/>
              <a:t>S CC</a:t>
            </a:r>
            <a:r>
              <a:rPr lang="sl-SI" sz="3000" dirty="0">
                <a:solidFill>
                  <a:srgbClr val="FF0000"/>
                </a:solidFill>
              </a:rPr>
              <a:t> </a:t>
            </a:r>
            <a:r>
              <a:rPr lang="sl-SI" sz="3000" dirty="0"/>
              <a:t>BY so v ORE označene tudi vse recenzije.</a:t>
            </a:r>
            <a:endParaRPr lang="sl-SI" dirty="0"/>
          </a:p>
          <a:p>
            <a:pPr marL="0" indent="0">
              <a:buNone/>
            </a:pPr>
            <a:endParaRPr lang="sl-SI" sz="800" dirty="0"/>
          </a:p>
          <a:p>
            <a:pPr marL="0" indent="0">
              <a:buNone/>
            </a:pPr>
            <a:r>
              <a:rPr lang="sl-SI" sz="3000" dirty="0"/>
              <a:t>Avtorji morajo raziskovalne podatke, na katerih temelji njihova objava, arhivirati v enega izmed repozitorijev in do njih omogočiti odprt dostop v skladu z javno licenco Creative Commons </a:t>
            </a:r>
            <a:r>
              <a:rPr lang="sl-SI" sz="3000" dirty="0" err="1"/>
              <a:t>Attribution</a:t>
            </a:r>
            <a:r>
              <a:rPr lang="sl-SI" sz="3000" dirty="0"/>
              <a:t> </a:t>
            </a:r>
            <a:r>
              <a:rPr lang="sl-SI" sz="3000" dirty="0" err="1"/>
              <a:t>Public</a:t>
            </a:r>
            <a:r>
              <a:rPr lang="sl-SI" sz="3000" dirty="0"/>
              <a:t> </a:t>
            </a:r>
            <a:r>
              <a:rPr lang="sl-SI" sz="3000" dirty="0" err="1"/>
              <a:t>License</a:t>
            </a:r>
            <a:r>
              <a:rPr lang="sl-SI" sz="3000" dirty="0"/>
              <a:t> (CC BY) ali Creative Commons </a:t>
            </a:r>
            <a:r>
              <a:rPr lang="sl-SI" sz="3000" dirty="0" err="1"/>
              <a:t>Public</a:t>
            </a:r>
            <a:r>
              <a:rPr lang="sl-SI" sz="3000" dirty="0"/>
              <a:t> </a:t>
            </a:r>
            <a:r>
              <a:rPr lang="sl-SI" sz="3000" dirty="0" err="1"/>
              <a:t>Domain</a:t>
            </a:r>
            <a:r>
              <a:rPr lang="sl-SI" sz="3000" dirty="0"/>
              <a:t> </a:t>
            </a:r>
            <a:r>
              <a:rPr lang="sl-SI" sz="3000" dirty="0" err="1"/>
              <a:t>Dedication</a:t>
            </a:r>
            <a:r>
              <a:rPr lang="sl-SI" sz="3000" dirty="0"/>
              <a:t> (CC0) ali enakovredno (ob upoštevanju izjem).</a:t>
            </a:r>
          </a:p>
          <a:p>
            <a:pPr marL="0" indent="0">
              <a:buNone/>
            </a:pPr>
            <a:endParaRPr lang="sl-SI" dirty="0"/>
          </a:p>
          <a:p>
            <a:pPr marL="0" indent="0">
              <a:buNone/>
            </a:pPr>
            <a:endParaRPr lang="sl-SI" sz="1600" dirty="0"/>
          </a:p>
        </p:txBody>
      </p:sp>
    </p:spTree>
    <p:extLst>
      <p:ext uri="{BB962C8B-B14F-4D97-AF65-F5344CB8AC3E}">
        <p14:creationId xmlns:p14="http://schemas.microsoft.com/office/powerpoint/2010/main" val="218577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Proces objave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0" y="1681245"/>
            <a:ext cx="11308882" cy="4700304"/>
          </a:xfrm>
        </p:spPr>
        <p:txBody>
          <a:bodyPr>
            <a:noAutofit/>
          </a:bodyPr>
          <a:lstStyle/>
          <a:p>
            <a:pPr marL="0" indent="0">
              <a:buNone/>
            </a:pPr>
            <a:endParaRPr lang="sl-SI" dirty="0"/>
          </a:p>
          <a:p>
            <a:pPr marL="0" indent="0">
              <a:buNone/>
            </a:pPr>
            <a:endParaRPr lang="sl-SI" sz="1600" dirty="0"/>
          </a:p>
        </p:txBody>
      </p:sp>
      <p:sp>
        <p:nvSpPr>
          <p:cNvPr id="6" name="PoljeZBesedilom 5">
            <a:extLst>
              <a:ext uri="{FF2B5EF4-FFF2-40B4-BE49-F238E27FC236}">
                <a16:creationId xmlns:a16="http://schemas.microsoft.com/office/drawing/2014/main" id="{7CDD4FCA-8CCB-46A9-80BA-68306CC6BB45}"/>
              </a:ext>
            </a:extLst>
          </p:cNvPr>
          <p:cNvSpPr txBox="1"/>
          <p:nvPr/>
        </p:nvSpPr>
        <p:spPr>
          <a:xfrm>
            <a:off x="3715352" y="1963554"/>
            <a:ext cx="1010653" cy="230832"/>
          </a:xfrm>
          <a:prstGeom prst="rect">
            <a:avLst/>
          </a:prstGeom>
          <a:solidFill>
            <a:schemeClr val="bg1"/>
          </a:solidFill>
        </p:spPr>
        <p:txBody>
          <a:bodyPr wrap="square" rtlCol="0">
            <a:spAutoFit/>
          </a:bodyPr>
          <a:lstStyle/>
          <a:p>
            <a:pPr algn="ctr"/>
            <a:r>
              <a:rPr lang="sl-SI" sz="900" b="1" dirty="0">
                <a:latin typeface="Arial" panose="020B0604020202020204" pitchFamily="34" charset="0"/>
                <a:cs typeface="Arial" panose="020B0604020202020204" pitchFamily="34" charset="0"/>
              </a:rPr>
              <a:t>PREDNATIS</a:t>
            </a:r>
          </a:p>
        </p:txBody>
      </p:sp>
      <p:sp>
        <p:nvSpPr>
          <p:cNvPr id="7" name="PoljeZBesedilom 6">
            <a:extLst>
              <a:ext uri="{FF2B5EF4-FFF2-40B4-BE49-F238E27FC236}">
                <a16:creationId xmlns:a16="http://schemas.microsoft.com/office/drawing/2014/main" id="{19870F51-4F56-4478-A581-CBE011D49571}"/>
              </a:ext>
            </a:extLst>
          </p:cNvPr>
          <p:cNvSpPr txBox="1"/>
          <p:nvPr/>
        </p:nvSpPr>
        <p:spPr>
          <a:xfrm>
            <a:off x="5890662" y="1963554"/>
            <a:ext cx="2089886" cy="230832"/>
          </a:xfrm>
          <a:prstGeom prst="rect">
            <a:avLst/>
          </a:prstGeom>
          <a:solidFill>
            <a:schemeClr val="bg1"/>
          </a:solidFill>
        </p:spPr>
        <p:txBody>
          <a:bodyPr wrap="square" rtlCol="0">
            <a:spAutoFit/>
          </a:bodyPr>
          <a:lstStyle/>
          <a:p>
            <a:pPr algn="ctr"/>
            <a:r>
              <a:rPr lang="sl-SI" sz="900" b="1" dirty="0">
                <a:latin typeface="Arial" panose="020B0604020202020204" pitchFamily="34" charset="0"/>
                <a:cs typeface="Arial" panose="020B0604020202020204" pitchFamily="34" charset="0"/>
              </a:rPr>
              <a:t>RECENZIJSKI POSTOPEK</a:t>
            </a:r>
          </a:p>
        </p:txBody>
      </p:sp>
      <p:sp>
        <p:nvSpPr>
          <p:cNvPr id="8" name="PoljeZBesedilom 7">
            <a:extLst>
              <a:ext uri="{FF2B5EF4-FFF2-40B4-BE49-F238E27FC236}">
                <a16:creationId xmlns:a16="http://schemas.microsoft.com/office/drawing/2014/main" id="{4EAE4E2E-3285-40DA-A9D9-3DC4AC666C03}"/>
              </a:ext>
            </a:extLst>
          </p:cNvPr>
          <p:cNvSpPr txBox="1"/>
          <p:nvPr/>
        </p:nvSpPr>
        <p:spPr>
          <a:xfrm>
            <a:off x="8640279" y="1963554"/>
            <a:ext cx="2531444" cy="230832"/>
          </a:xfrm>
          <a:prstGeom prst="rect">
            <a:avLst/>
          </a:prstGeom>
          <a:solidFill>
            <a:schemeClr val="bg1"/>
          </a:solidFill>
        </p:spPr>
        <p:txBody>
          <a:bodyPr wrap="square" rtlCol="0">
            <a:spAutoFit/>
          </a:bodyPr>
          <a:lstStyle/>
          <a:p>
            <a:pPr algn="ctr"/>
            <a:r>
              <a:rPr lang="sl-SI" sz="900" b="1" dirty="0">
                <a:latin typeface="Arial" panose="020B0604020202020204" pitchFamily="34" charset="0"/>
                <a:cs typeface="Arial" panose="020B0604020202020204" pitchFamily="34" charset="0"/>
              </a:rPr>
              <a:t>ZAKLJUČEN RECENZIJSKI POSTOPEK</a:t>
            </a:r>
          </a:p>
        </p:txBody>
      </p:sp>
      <p:sp>
        <p:nvSpPr>
          <p:cNvPr id="11" name="PoljeZBesedilom 10">
            <a:extLst>
              <a:ext uri="{FF2B5EF4-FFF2-40B4-BE49-F238E27FC236}">
                <a16:creationId xmlns:a16="http://schemas.microsoft.com/office/drawing/2014/main" id="{235F98CD-07F2-48E3-904A-AB9CD6C01A98}"/>
              </a:ext>
            </a:extLst>
          </p:cNvPr>
          <p:cNvSpPr txBox="1"/>
          <p:nvPr/>
        </p:nvSpPr>
        <p:spPr>
          <a:xfrm>
            <a:off x="1448602" y="4639609"/>
            <a:ext cx="1910615" cy="1392689"/>
          </a:xfrm>
          <a:prstGeom prst="rect">
            <a:avLst/>
          </a:prstGeom>
          <a:noFill/>
        </p:spPr>
        <p:txBody>
          <a:bodyPr wrap="square" rtlCol="0">
            <a:spAutoFit/>
          </a:bodyPr>
          <a:lstStyle/>
          <a:p>
            <a:r>
              <a:rPr lang="sl-SI" sz="1100" b="1" dirty="0">
                <a:latin typeface="Arial" panose="020B0604020202020204" pitchFamily="34" charset="0"/>
                <a:cs typeface="Arial" panose="020B0604020202020204" pitchFamily="34" charset="0"/>
              </a:rPr>
              <a:t>Oddaja članka</a:t>
            </a:r>
          </a:p>
          <a:p>
            <a:r>
              <a:rPr lang="sl-SI" sz="1050" dirty="0">
                <a:latin typeface="Arial" panose="020B0604020202020204" pitchFamily="34" charset="0"/>
                <a:cs typeface="Arial" panose="020B0604020202020204" pitchFamily="34" charset="0"/>
              </a:rPr>
              <a:t>Oddaja poteka prek sistema za oddajo. Uredniki izvedejo obsežen sklop preverjanj pred objavo, da zagotovijo upoštevanje vseh tehničnih zahtev,  politik in etičnih navodil.</a:t>
            </a:r>
            <a:endParaRPr lang="sl-SI" sz="1400" dirty="0">
              <a:latin typeface="Arial" panose="020B0604020202020204" pitchFamily="34" charset="0"/>
              <a:cs typeface="Arial" panose="020B0604020202020204" pitchFamily="34" charset="0"/>
            </a:endParaRPr>
          </a:p>
        </p:txBody>
      </p:sp>
      <p:sp>
        <p:nvSpPr>
          <p:cNvPr id="13" name="Pravokotnik 12">
            <a:extLst>
              <a:ext uri="{FF2B5EF4-FFF2-40B4-BE49-F238E27FC236}">
                <a16:creationId xmlns:a16="http://schemas.microsoft.com/office/drawing/2014/main" id="{A1377DB6-8120-4D26-947C-C8CFA766B199}"/>
              </a:ext>
            </a:extLst>
          </p:cNvPr>
          <p:cNvSpPr/>
          <p:nvPr/>
        </p:nvSpPr>
        <p:spPr>
          <a:xfrm>
            <a:off x="3454465" y="4608452"/>
            <a:ext cx="2068630" cy="1723549"/>
          </a:xfrm>
          <a:prstGeom prst="rect">
            <a:avLst/>
          </a:prstGeom>
        </p:spPr>
        <p:txBody>
          <a:bodyPr wrap="square">
            <a:spAutoFit/>
          </a:bodyPr>
          <a:lstStyle/>
          <a:p>
            <a:r>
              <a:rPr lang="sl-SI" sz="1100" b="1" dirty="0">
                <a:latin typeface="Arial" panose="020B0604020202020204" pitchFamily="34" charset="0"/>
                <a:cs typeface="Arial" panose="020B0604020202020204" pitchFamily="34" charset="0"/>
              </a:rPr>
              <a:t>Objava članka in arhiviranje podatkov</a:t>
            </a:r>
          </a:p>
          <a:p>
            <a:r>
              <a:rPr lang="sl-SI" sz="1050" dirty="0">
                <a:latin typeface="Arial" panose="020B0604020202020204" pitchFamily="34" charset="0"/>
                <a:cs typeface="Arial" panose="020B0604020202020204" pitchFamily="34" charset="0"/>
              </a:rPr>
              <a:t>Ko je zaključeno preverjanje pred objavo, je </a:t>
            </a:r>
            <a:r>
              <a:rPr lang="sl-SI" sz="1050" dirty="0" err="1">
                <a:latin typeface="Arial" panose="020B0604020202020204" pitchFamily="34" charset="0"/>
                <a:cs typeface="Arial" panose="020B0604020202020204" pitchFamily="34" charset="0"/>
              </a:rPr>
              <a:t>prednatis</a:t>
            </a:r>
            <a:r>
              <a:rPr lang="sl-SI" sz="1050" dirty="0">
                <a:latin typeface="Arial" panose="020B0604020202020204" pitchFamily="34" charset="0"/>
                <a:cs typeface="Arial" panose="020B0604020202020204" pitchFamily="34" charset="0"/>
              </a:rPr>
              <a:t> objavljen </a:t>
            </a:r>
            <a:r>
              <a:rPr lang="sl-SI" sz="1050" b="1" dirty="0">
                <a:latin typeface="Arial" panose="020B0604020202020204" pitchFamily="34" charset="0"/>
                <a:cs typeface="Arial" panose="020B0604020202020204" pitchFamily="34" charset="0"/>
              </a:rPr>
              <a:t>v 10 dneh, </a:t>
            </a:r>
            <a:r>
              <a:rPr lang="sl-SI" sz="1050" dirty="0">
                <a:latin typeface="Arial" panose="020B0604020202020204" pitchFamily="34" charset="0"/>
                <a:cs typeface="Arial" panose="020B0604020202020204" pitchFamily="34" charset="0"/>
              </a:rPr>
              <a:t>kar omogoča takojšen ogled in navajanje. </a:t>
            </a:r>
            <a:r>
              <a:rPr lang="sl-SI" sz="1050" b="1" dirty="0">
                <a:latin typeface="Arial" panose="020B0604020202020204" pitchFamily="34" charset="0"/>
                <a:cs typeface="Arial" panose="020B0604020202020204" pitchFamily="34" charset="0"/>
              </a:rPr>
              <a:t>Ko je </a:t>
            </a:r>
            <a:r>
              <a:rPr lang="sl-SI" sz="1050" b="1" dirty="0" err="1">
                <a:latin typeface="Arial" panose="020B0604020202020204" pitchFamily="34" charset="0"/>
                <a:cs typeface="Arial" panose="020B0604020202020204" pitchFamily="34" charset="0"/>
              </a:rPr>
              <a:t>prednatis</a:t>
            </a:r>
            <a:r>
              <a:rPr lang="sl-SI" sz="1050" b="1" dirty="0">
                <a:latin typeface="Arial" panose="020B0604020202020204" pitchFamily="34" charset="0"/>
                <a:cs typeface="Arial" panose="020B0604020202020204" pitchFamily="34" charset="0"/>
              </a:rPr>
              <a:t> objavljen, ga ni mogoče poslati v drugo revijo za objavo. </a:t>
            </a:r>
          </a:p>
        </p:txBody>
      </p:sp>
      <p:sp>
        <p:nvSpPr>
          <p:cNvPr id="14" name="Pravokotnik 13">
            <a:extLst>
              <a:ext uri="{FF2B5EF4-FFF2-40B4-BE49-F238E27FC236}">
                <a16:creationId xmlns:a16="http://schemas.microsoft.com/office/drawing/2014/main" id="{3611F5F1-690A-4E76-87E4-8A61DA7461F6}"/>
              </a:ext>
            </a:extLst>
          </p:cNvPr>
          <p:cNvSpPr/>
          <p:nvPr/>
        </p:nvSpPr>
        <p:spPr>
          <a:xfrm>
            <a:off x="5702465" y="4608451"/>
            <a:ext cx="2713523" cy="1885131"/>
          </a:xfrm>
          <a:prstGeom prst="rect">
            <a:avLst/>
          </a:prstGeom>
        </p:spPr>
        <p:txBody>
          <a:bodyPr wrap="square">
            <a:spAutoFit/>
          </a:bodyPr>
          <a:lstStyle/>
          <a:p>
            <a:r>
              <a:rPr lang="sl-SI" sz="1100" b="1" dirty="0">
                <a:latin typeface="Arial" panose="020B0604020202020204" pitchFamily="34" charset="0"/>
                <a:cs typeface="Arial" panose="020B0604020202020204" pitchFamily="34" charset="0"/>
              </a:rPr>
              <a:t>Odprti recenzijski pregled in revizija članka</a:t>
            </a:r>
          </a:p>
          <a:p>
            <a:r>
              <a:rPr lang="sl-SI" sz="1050" dirty="0">
                <a:latin typeface="Arial" panose="020B0604020202020204" pitchFamily="34" charset="0"/>
                <a:cs typeface="Arial" panose="020B0604020202020204" pitchFamily="34" charset="0"/>
              </a:rPr>
              <a:t>Izbrani so in povabljeni ekspertni ocenjevalci – recenzenti. Njihovi prispevki in imena so objavljeni ob članku skupaj z odgovori avtorjev in komentarji registriranih uporabnikov. Avtorji so povabljeni, da objavijo popravljene različice svojega članka. Vse različice članka so povezane in jih je možno citirati vsako posebej. </a:t>
            </a:r>
          </a:p>
        </p:txBody>
      </p:sp>
      <p:sp>
        <p:nvSpPr>
          <p:cNvPr id="15" name="Pravokotnik 14">
            <a:extLst>
              <a:ext uri="{FF2B5EF4-FFF2-40B4-BE49-F238E27FC236}">
                <a16:creationId xmlns:a16="http://schemas.microsoft.com/office/drawing/2014/main" id="{39F056CC-54E8-4F78-BC2A-8AF6ABB91476}"/>
              </a:ext>
            </a:extLst>
          </p:cNvPr>
          <p:cNvSpPr/>
          <p:nvPr/>
        </p:nvSpPr>
        <p:spPr>
          <a:xfrm>
            <a:off x="8777438" y="4608451"/>
            <a:ext cx="2531444" cy="1061829"/>
          </a:xfrm>
          <a:prstGeom prst="rect">
            <a:avLst/>
          </a:prstGeom>
        </p:spPr>
        <p:txBody>
          <a:bodyPr wrap="square">
            <a:spAutoFit/>
          </a:bodyPr>
          <a:lstStyle/>
          <a:p>
            <a:r>
              <a:rPr lang="sl-SI" sz="1100" b="1" dirty="0">
                <a:latin typeface="Arial" panose="020B0604020202020204" pitchFamily="34" charset="0"/>
                <a:cs typeface="Arial" panose="020B0604020202020204" pitchFamily="34" charset="0"/>
              </a:rPr>
              <a:t>Indeksiranje in pretočnost</a:t>
            </a:r>
          </a:p>
          <a:p>
            <a:r>
              <a:rPr lang="sl-SI" sz="1050" dirty="0">
                <a:latin typeface="Arial" panose="020B0604020202020204" pitchFamily="34" charset="0"/>
                <a:cs typeface="Arial" panose="020B0604020202020204" pitchFamily="34" charset="0"/>
              </a:rPr>
              <a:t>Članki, ki so v recenzijskem postopku ustrezno ocenjeni, so indeksirani v pomembnih splošnih in specialnih bibliografskih indeksih ter v </a:t>
            </a:r>
            <a:r>
              <a:rPr lang="sl-SI" sz="1050" dirty="0" err="1">
                <a:latin typeface="Arial" panose="020B0604020202020204" pitchFamily="34" charset="0"/>
                <a:cs typeface="Arial" panose="020B0604020202020204" pitchFamily="34" charset="0"/>
              </a:rPr>
              <a:t>agregatorjih</a:t>
            </a:r>
            <a:r>
              <a:rPr lang="sl-SI" sz="1050" dirty="0">
                <a:latin typeface="Arial" panose="020B0604020202020204" pitchFamily="34" charset="0"/>
                <a:cs typeface="Arial" panose="020B0604020202020204" pitchFamily="34" charset="0"/>
              </a:rPr>
              <a:t> znanstvenih vsebin. </a:t>
            </a:r>
            <a:endParaRPr lang="en-US" sz="1050" dirty="0">
              <a:latin typeface="Arial" panose="020B0604020202020204" pitchFamily="34" charset="0"/>
              <a:cs typeface="Arial" panose="020B0604020202020204" pitchFamily="34" charset="0"/>
            </a:endParaRPr>
          </a:p>
        </p:txBody>
      </p:sp>
      <p:pic>
        <p:nvPicPr>
          <p:cNvPr id="9" name="Slika 8">
            <a:extLst>
              <a:ext uri="{FF2B5EF4-FFF2-40B4-BE49-F238E27FC236}">
                <a16:creationId xmlns:a16="http://schemas.microsoft.com/office/drawing/2014/main" id="{5C79ACDD-3599-449A-9144-CC7E4C3F7D1B}"/>
              </a:ext>
            </a:extLst>
          </p:cNvPr>
          <p:cNvPicPr>
            <a:picLocks noChangeAspect="1"/>
          </p:cNvPicPr>
          <p:nvPr/>
        </p:nvPicPr>
        <p:blipFill>
          <a:blip r:embed="rId2"/>
          <a:stretch>
            <a:fillRect/>
          </a:stretch>
        </p:blipFill>
        <p:spPr>
          <a:xfrm>
            <a:off x="1694447" y="2422403"/>
            <a:ext cx="1276350" cy="1752600"/>
          </a:xfrm>
          <a:prstGeom prst="rect">
            <a:avLst/>
          </a:prstGeom>
        </p:spPr>
      </p:pic>
      <p:pic>
        <p:nvPicPr>
          <p:cNvPr id="10" name="Slika 9">
            <a:extLst>
              <a:ext uri="{FF2B5EF4-FFF2-40B4-BE49-F238E27FC236}">
                <a16:creationId xmlns:a16="http://schemas.microsoft.com/office/drawing/2014/main" id="{F836AFE6-76EC-49B4-822D-43DBA98B237A}"/>
              </a:ext>
            </a:extLst>
          </p:cNvPr>
          <p:cNvPicPr>
            <a:picLocks noChangeAspect="1"/>
          </p:cNvPicPr>
          <p:nvPr/>
        </p:nvPicPr>
        <p:blipFill>
          <a:blip r:embed="rId3"/>
          <a:stretch>
            <a:fillRect/>
          </a:stretch>
        </p:blipFill>
        <p:spPr>
          <a:xfrm>
            <a:off x="3154429" y="3303016"/>
            <a:ext cx="409575" cy="200025"/>
          </a:xfrm>
          <a:prstGeom prst="rect">
            <a:avLst/>
          </a:prstGeom>
        </p:spPr>
      </p:pic>
      <p:pic>
        <p:nvPicPr>
          <p:cNvPr id="12" name="Slika 11">
            <a:extLst>
              <a:ext uri="{FF2B5EF4-FFF2-40B4-BE49-F238E27FC236}">
                <a16:creationId xmlns:a16="http://schemas.microsoft.com/office/drawing/2014/main" id="{277628C6-BC72-46BE-BC5E-33C614C39515}"/>
              </a:ext>
            </a:extLst>
          </p:cNvPr>
          <p:cNvPicPr>
            <a:picLocks noChangeAspect="1"/>
          </p:cNvPicPr>
          <p:nvPr/>
        </p:nvPicPr>
        <p:blipFill>
          <a:blip r:embed="rId3"/>
          <a:stretch>
            <a:fillRect/>
          </a:stretch>
        </p:blipFill>
        <p:spPr>
          <a:xfrm>
            <a:off x="5011403" y="3328987"/>
            <a:ext cx="409575" cy="200025"/>
          </a:xfrm>
          <a:prstGeom prst="rect">
            <a:avLst/>
          </a:prstGeom>
        </p:spPr>
      </p:pic>
      <p:pic>
        <p:nvPicPr>
          <p:cNvPr id="16" name="Slika 15">
            <a:extLst>
              <a:ext uri="{FF2B5EF4-FFF2-40B4-BE49-F238E27FC236}">
                <a16:creationId xmlns:a16="http://schemas.microsoft.com/office/drawing/2014/main" id="{26F763AE-43C4-4C76-B44F-60CC5C493A0D}"/>
              </a:ext>
            </a:extLst>
          </p:cNvPr>
          <p:cNvPicPr>
            <a:picLocks noChangeAspect="1"/>
          </p:cNvPicPr>
          <p:nvPr/>
        </p:nvPicPr>
        <p:blipFill>
          <a:blip r:embed="rId3"/>
          <a:stretch>
            <a:fillRect/>
          </a:stretch>
        </p:blipFill>
        <p:spPr>
          <a:xfrm>
            <a:off x="8520638" y="3367319"/>
            <a:ext cx="409575" cy="200025"/>
          </a:xfrm>
          <a:prstGeom prst="rect">
            <a:avLst/>
          </a:prstGeom>
        </p:spPr>
      </p:pic>
      <p:pic>
        <p:nvPicPr>
          <p:cNvPr id="17" name="Slika 16">
            <a:extLst>
              <a:ext uri="{FF2B5EF4-FFF2-40B4-BE49-F238E27FC236}">
                <a16:creationId xmlns:a16="http://schemas.microsoft.com/office/drawing/2014/main" id="{96B690F5-B015-402F-83AD-3A827B7D0F5A}"/>
              </a:ext>
            </a:extLst>
          </p:cNvPr>
          <p:cNvPicPr>
            <a:picLocks noChangeAspect="1"/>
          </p:cNvPicPr>
          <p:nvPr/>
        </p:nvPicPr>
        <p:blipFill>
          <a:blip r:embed="rId4"/>
          <a:stretch>
            <a:fillRect/>
          </a:stretch>
        </p:blipFill>
        <p:spPr>
          <a:xfrm>
            <a:off x="3653940" y="2426717"/>
            <a:ext cx="1133475" cy="1952625"/>
          </a:xfrm>
          <a:prstGeom prst="rect">
            <a:avLst/>
          </a:prstGeom>
        </p:spPr>
      </p:pic>
      <p:pic>
        <p:nvPicPr>
          <p:cNvPr id="18" name="Slika 17">
            <a:extLst>
              <a:ext uri="{FF2B5EF4-FFF2-40B4-BE49-F238E27FC236}">
                <a16:creationId xmlns:a16="http://schemas.microsoft.com/office/drawing/2014/main" id="{CFCC82AB-02DA-471D-BE76-5B034C7FF410}"/>
              </a:ext>
            </a:extLst>
          </p:cNvPr>
          <p:cNvPicPr>
            <a:picLocks noChangeAspect="1"/>
          </p:cNvPicPr>
          <p:nvPr/>
        </p:nvPicPr>
        <p:blipFill>
          <a:blip r:embed="rId5"/>
          <a:stretch>
            <a:fillRect/>
          </a:stretch>
        </p:blipFill>
        <p:spPr>
          <a:xfrm>
            <a:off x="5644967" y="2752957"/>
            <a:ext cx="2581275" cy="1428750"/>
          </a:xfrm>
          <a:prstGeom prst="rect">
            <a:avLst/>
          </a:prstGeom>
        </p:spPr>
      </p:pic>
      <p:pic>
        <p:nvPicPr>
          <p:cNvPr id="19" name="Slika 18">
            <a:extLst>
              <a:ext uri="{FF2B5EF4-FFF2-40B4-BE49-F238E27FC236}">
                <a16:creationId xmlns:a16="http://schemas.microsoft.com/office/drawing/2014/main" id="{033C8D3D-C066-4D4A-B1ED-B971EDF06607}"/>
              </a:ext>
            </a:extLst>
          </p:cNvPr>
          <p:cNvPicPr>
            <a:picLocks noChangeAspect="1"/>
          </p:cNvPicPr>
          <p:nvPr/>
        </p:nvPicPr>
        <p:blipFill>
          <a:blip r:embed="rId6"/>
          <a:stretch>
            <a:fillRect/>
          </a:stretch>
        </p:blipFill>
        <p:spPr>
          <a:xfrm>
            <a:off x="9083794" y="2879153"/>
            <a:ext cx="1162050" cy="1247775"/>
          </a:xfrm>
          <a:prstGeom prst="rect">
            <a:avLst/>
          </a:prstGeom>
        </p:spPr>
      </p:pic>
    </p:spTree>
    <p:extLst>
      <p:ext uri="{BB962C8B-B14F-4D97-AF65-F5344CB8AC3E}">
        <p14:creationId xmlns:p14="http://schemas.microsoft.com/office/powerpoint/2010/main" val="32106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Recenzijski postopki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9634"/>
            <a:ext cx="11308882" cy="4700304"/>
          </a:xfrm>
        </p:spPr>
        <p:txBody>
          <a:bodyPr>
            <a:noAutofit/>
          </a:bodyPr>
          <a:lstStyle/>
          <a:p>
            <a:pPr marL="0" indent="0">
              <a:buNone/>
            </a:pPr>
            <a:r>
              <a:rPr lang="sl-SI" sz="3000" dirty="0"/>
              <a:t>Odprti recenzijski postopki (</a:t>
            </a:r>
            <a:r>
              <a:rPr lang="sl-SI" sz="3000" i="1" dirty="0"/>
              <a:t>„open </a:t>
            </a:r>
            <a:r>
              <a:rPr lang="sl-SI" sz="3000" i="1" dirty="0" err="1"/>
              <a:t>peer</a:t>
            </a:r>
            <a:r>
              <a:rPr lang="sl-SI" sz="3000" i="1" dirty="0"/>
              <a:t> </a:t>
            </a:r>
            <a:r>
              <a:rPr lang="sl-SI" sz="3000" i="1" dirty="0" err="1"/>
              <a:t>review</a:t>
            </a:r>
            <a:r>
              <a:rPr lang="sl-SI" sz="3000" i="1" dirty="0"/>
              <a:t>“)</a:t>
            </a:r>
            <a:r>
              <a:rPr lang="sl-SI" sz="3000" dirty="0"/>
              <a:t>.</a:t>
            </a:r>
          </a:p>
          <a:p>
            <a:pPr marL="0" indent="0">
              <a:buNone/>
            </a:pPr>
            <a:endParaRPr lang="sl-SI" sz="1100" dirty="0"/>
          </a:p>
          <a:p>
            <a:pPr marL="0" indent="0">
              <a:buNone/>
            </a:pPr>
            <a:r>
              <a:rPr lang="sl-SI" sz="3000" dirty="0"/>
              <a:t>Recenzijski postopek poteka po predhodnem preverjanju rokopisa (</a:t>
            </a:r>
            <a:r>
              <a:rPr lang="sl-SI" sz="3000" dirty="0" err="1"/>
              <a:t>pre-publication</a:t>
            </a:r>
            <a:r>
              <a:rPr lang="sl-SI" sz="3000" dirty="0"/>
              <a:t> </a:t>
            </a:r>
            <a:r>
              <a:rPr lang="sl-SI" sz="3000" dirty="0" err="1"/>
              <a:t>check</a:t>
            </a:r>
            <a:r>
              <a:rPr lang="sl-SI" sz="3000" dirty="0"/>
              <a:t>) in odobritvi objave </a:t>
            </a:r>
            <a:r>
              <a:rPr lang="sl-SI" sz="3000" dirty="0" err="1"/>
              <a:t>prednatisa</a:t>
            </a:r>
            <a:r>
              <a:rPr lang="sl-SI" sz="3000" dirty="0"/>
              <a:t>. </a:t>
            </a:r>
          </a:p>
          <a:p>
            <a:pPr marL="0" indent="0">
              <a:buNone/>
            </a:pPr>
            <a:endParaRPr lang="sl-SI" sz="1050" dirty="0"/>
          </a:p>
          <a:p>
            <a:pPr marL="0" indent="0">
              <a:buNone/>
            </a:pPr>
            <a:r>
              <a:rPr lang="sl-SI" sz="3000" dirty="0"/>
              <a:t>Postopek je popolnoma odprt in pregleden: vsak pregled je, skupaj s statusom odobritve, ki ga določi recenzent, objavljen v članku skupaj z imenom in institucijo recenzenta.</a:t>
            </a:r>
          </a:p>
          <a:p>
            <a:pPr marL="0" indent="0">
              <a:buNone/>
            </a:pPr>
            <a:endParaRPr lang="sl-SI" sz="1600" dirty="0"/>
          </a:p>
        </p:txBody>
      </p:sp>
    </p:spTree>
    <p:extLst>
      <p:ext uri="{BB962C8B-B14F-4D97-AF65-F5344CB8AC3E}">
        <p14:creationId xmlns:p14="http://schemas.microsoft.com/office/powerpoint/2010/main" val="127524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Recenzijski postopki v ORE 1</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1245"/>
            <a:ext cx="11308882" cy="4700304"/>
          </a:xfrm>
        </p:spPr>
        <p:txBody>
          <a:bodyPr>
            <a:noAutofit/>
          </a:bodyPr>
          <a:lstStyle/>
          <a:p>
            <a:pPr marL="0" indent="0">
              <a:buNone/>
            </a:pPr>
            <a:r>
              <a:rPr lang="sl-SI" sz="3000" dirty="0"/>
              <a:t>Za določitev ustreznega recenzenta so odgovorni avtorji, ki morajo pred objavo predlagati vsaj pet ekspertov - potencialnih recenzentov ob upoštevanju določenih kriterijev. </a:t>
            </a:r>
          </a:p>
          <a:p>
            <a:pPr marL="0" indent="0">
              <a:buNone/>
            </a:pPr>
            <a:endParaRPr lang="sl-SI" sz="1200" dirty="0"/>
          </a:p>
          <a:p>
            <a:pPr marL="0" indent="0">
              <a:buNone/>
            </a:pPr>
            <a:r>
              <a:rPr lang="sl-SI" sz="3000" dirty="0"/>
              <a:t>ORE nudi tudi algoritem za pomoč pri iskanju ustreznih recenzentov. </a:t>
            </a:r>
          </a:p>
          <a:p>
            <a:pPr marL="0" indent="0">
              <a:buNone/>
            </a:pPr>
            <a:endParaRPr lang="sl-SI" sz="1100" dirty="0"/>
          </a:p>
          <a:p>
            <a:pPr marL="0" indent="0">
              <a:buNone/>
            </a:pPr>
            <a:r>
              <a:rPr lang="sl-SI" sz="3000" dirty="0"/>
              <a:t>Recenzijo izvajata dva izbrana recenzenta. </a:t>
            </a:r>
          </a:p>
          <a:p>
            <a:pPr marL="0" indent="0">
              <a:buNone/>
            </a:pPr>
            <a:endParaRPr lang="sl-SI" sz="1100" dirty="0"/>
          </a:p>
          <a:p>
            <a:pPr marL="0" indent="0">
              <a:buNone/>
            </a:pPr>
            <a:r>
              <a:rPr lang="sl-SI" sz="3000" dirty="0"/>
              <a:t>Ko so recenzenti izbrani, jih kontaktira notranji uredniški odbor ORE, ki vodi recenzijski postopek, v nobenem primeru pa ne odloča o sprejemu članka v objavo.</a:t>
            </a:r>
          </a:p>
          <a:p>
            <a:pPr marL="0" indent="0">
              <a:buNone/>
            </a:pPr>
            <a:endParaRPr lang="sl-SI" dirty="0"/>
          </a:p>
        </p:txBody>
      </p:sp>
    </p:spTree>
    <p:extLst>
      <p:ext uri="{BB962C8B-B14F-4D97-AF65-F5344CB8AC3E}">
        <p14:creationId xmlns:p14="http://schemas.microsoft.com/office/powerpoint/2010/main" val="282051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6B1D0A71-B4F4-4547-8E84-27535FFAE362}"/>
              </a:ext>
            </a:extLst>
          </p:cNvPr>
          <p:cNvPicPr>
            <a:picLocks noChangeAspect="1"/>
          </p:cNvPicPr>
          <p:nvPr/>
        </p:nvPicPr>
        <p:blipFill>
          <a:blip r:embed="rId2"/>
          <a:stretch>
            <a:fillRect/>
          </a:stretch>
        </p:blipFill>
        <p:spPr>
          <a:xfrm>
            <a:off x="0" y="0"/>
            <a:ext cx="15508942" cy="6858000"/>
          </a:xfrm>
          <a:prstGeom prst="rect">
            <a:avLst/>
          </a:prstGeom>
        </p:spPr>
      </p:pic>
      <p:sp>
        <p:nvSpPr>
          <p:cNvPr id="2" name="Naslov 1">
            <a:extLst>
              <a:ext uri="{FF2B5EF4-FFF2-40B4-BE49-F238E27FC236}">
                <a16:creationId xmlns:a16="http://schemas.microsoft.com/office/drawing/2014/main" id="{1FD995B6-A19B-4CD7-94F8-A28B89EC7ACC}"/>
              </a:ext>
            </a:extLst>
          </p:cNvPr>
          <p:cNvSpPr>
            <a:spLocks noGrp="1"/>
          </p:cNvSpPr>
          <p:nvPr>
            <p:ph type="title"/>
          </p:nvPr>
        </p:nvSpPr>
        <p:spPr/>
        <p:txBody>
          <a:bodyPr/>
          <a:lstStyle/>
          <a:p>
            <a:endParaRPr lang="sl-SI" dirty="0"/>
          </a:p>
        </p:txBody>
      </p:sp>
      <p:sp>
        <p:nvSpPr>
          <p:cNvPr id="3" name="Označba mesta vsebine 2">
            <a:extLst>
              <a:ext uri="{FF2B5EF4-FFF2-40B4-BE49-F238E27FC236}">
                <a16:creationId xmlns:a16="http://schemas.microsoft.com/office/drawing/2014/main" id="{C9357497-7A80-4287-B558-E90C5A090A5C}"/>
              </a:ext>
            </a:extLst>
          </p:cNvPr>
          <p:cNvSpPr>
            <a:spLocks noGrp="1"/>
          </p:cNvSpPr>
          <p:nvPr>
            <p:ph idx="1"/>
          </p:nvPr>
        </p:nvSpPr>
        <p:spPr/>
        <p:txBody>
          <a:bodyPr/>
          <a:lstStyle/>
          <a:p>
            <a:pPr marL="0" indent="0">
              <a:buNone/>
            </a:pPr>
            <a:endParaRPr lang="sl-SI" dirty="0"/>
          </a:p>
        </p:txBody>
      </p:sp>
      <p:sp>
        <p:nvSpPr>
          <p:cNvPr id="7" name="PoljeZBesedilom 6">
            <a:extLst>
              <a:ext uri="{FF2B5EF4-FFF2-40B4-BE49-F238E27FC236}">
                <a16:creationId xmlns:a16="http://schemas.microsoft.com/office/drawing/2014/main" id="{EB491743-8E63-4EEF-AA0F-183F50406E53}"/>
              </a:ext>
            </a:extLst>
          </p:cNvPr>
          <p:cNvSpPr txBox="1"/>
          <p:nvPr/>
        </p:nvSpPr>
        <p:spPr>
          <a:xfrm>
            <a:off x="0" y="5927179"/>
            <a:ext cx="13871643" cy="769441"/>
          </a:xfrm>
          <a:prstGeom prst="rect">
            <a:avLst/>
          </a:prstGeom>
          <a:solidFill>
            <a:schemeClr val="bg1">
              <a:alpha val="73000"/>
            </a:schemeClr>
          </a:solidFill>
        </p:spPr>
        <p:txBody>
          <a:bodyPr wrap="square" rtlCol="0">
            <a:spAutoFit/>
          </a:bodyPr>
          <a:lstStyle/>
          <a:p>
            <a:r>
              <a:rPr lang="sl-SI" sz="4400" dirty="0">
                <a:hlinkClick r:id="rId3"/>
              </a:rPr>
              <a:t>http://www.ctk.uni-lj.si/odprta-akademija/</a:t>
            </a:r>
            <a:r>
              <a:rPr lang="sl-SI" sz="4400" dirty="0"/>
              <a:t> </a:t>
            </a:r>
          </a:p>
        </p:txBody>
      </p:sp>
    </p:spTree>
    <p:extLst>
      <p:ext uri="{BB962C8B-B14F-4D97-AF65-F5344CB8AC3E}">
        <p14:creationId xmlns:p14="http://schemas.microsoft.com/office/powerpoint/2010/main" val="39507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Kriteriji za izbor recenzentov v ORE </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9634"/>
            <a:ext cx="11308882" cy="4700304"/>
          </a:xfrm>
        </p:spPr>
        <p:txBody>
          <a:bodyPr>
            <a:noAutofit/>
          </a:bodyPr>
          <a:lstStyle/>
          <a:p>
            <a:pPr marL="0" indent="0">
              <a:buNone/>
            </a:pPr>
            <a:r>
              <a:rPr lang="sl-SI" dirty="0"/>
              <a:t>Pri izbiri recenzentov morajo avtorji upoštevati tri temeljne kriterije</a:t>
            </a:r>
            <a:r>
              <a:rPr lang="en-US" dirty="0"/>
              <a:t>:</a:t>
            </a:r>
          </a:p>
          <a:p>
            <a:pPr marL="514350" indent="-514350">
              <a:buFont typeface="+mj-lt"/>
              <a:buAutoNum type="arabicPeriod"/>
            </a:pPr>
            <a:r>
              <a:rPr lang="sl-SI" dirty="0"/>
              <a:t>Ekspertno znanje na področju raziskave</a:t>
            </a:r>
            <a:r>
              <a:rPr lang="en-US" dirty="0"/>
              <a:t>: </a:t>
            </a:r>
            <a:r>
              <a:rPr lang="sl-SI" dirty="0"/>
              <a:t>recenzenti morajo izkazati ekspertno znanje na področju, ki jo raziskava obravnava. Imeti morajo vsaj tri objave kot vodilni avtorji in vsaj eno objavo članka</a:t>
            </a:r>
            <a:r>
              <a:rPr lang="sl-SI" dirty="0">
                <a:solidFill>
                  <a:srgbClr val="FF0000"/>
                </a:solidFill>
              </a:rPr>
              <a:t> </a:t>
            </a:r>
            <a:r>
              <a:rPr lang="sl-SI" dirty="0"/>
              <a:t>s področja v zadnjih petih letih.   </a:t>
            </a:r>
          </a:p>
          <a:p>
            <a:pPr marL="514350" indent="-514350">
              <a:buFont typeface="+mj-lt"/>
              <a:buAutoNum type="arabicPeriod"/>
            </a:pPr>
            <a:r>
              <a:rPr lang="sl-SI" dirty="0"/>
              <a:t>Izkušnje</a:t>
            </a:r>
            <a:r>
              <a:rPr lang="en-US" dirty="0"/>
              <a:t>: </a:t>
            </a:r>
            <a:r>
              <a:rPr lang="sl-SI" dirty="0"/>
              <a:t>recenzenti morajo imeti ustrezen nivo izobrazbe (običajno doktorat znanosti), v okviru svoje afiliacije pa naj imajo formalen naziv oz. imenovanje. </a:t>
            </a:r>
          </a:p>
          <a:p>
            <a:pPr marL="514350" indent="-514350">
              <a:buFont typeface="+mj-lt"/>
              <a:buAutoNum type="arabicPeriod"/>
            </a:pPr>
            <a:r>
              <a:rPr lang="sl-SI" dirty="0"/>
              <a:t>Odprava konflikta interesov</a:t>
            </a:r>
            <a:r>
              <a:rPr lang="en-US" dirty="0"/>
              <a:t>: </a:t>
            </a:r>
            <a:r>
              <a:rPr lang="sl-SI" dirty="0"/>
              <a:t>recenzent naj ne pripada isti afiliaciji kot avtor ter naj z avtorjem ne sodeluje tako na profesionalni kot zasebni ravni. Neobstoj konflikta interesov recenzenti potrdijo z izjavo. </a:t>
            </a:r>
          </a:p>
          <a:p>
            <a:pPr marL="0" indent="0">
              <a:buNone/>
            </a:pPr>
            <a:endParaRPr lang="sl-SI" dirty="0"/>
          </a:p>
        </p:txBody>
      </p:sp>
    </p:spTree>
    <p:extLst>
      <p:ext uri="{BB962C8B-B14F-4D97-AF65-F5344CB8AC3E}">
        <p14:creationId xmlns:p14="http://schemas.microsoft.com/office/powerpoint/2010/main" val="205533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Revizije in posodobitve člankov</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47689"/>
            <a:ext cx="11308882" cy="4700304"/>
          </a:xfrm>
        </p:spPr>
        <p:txBody>
          <a:bodyPr>
            <a:noAutofit/>
          </a:bodyPr>
          <a:lstStyle/>
          <a:p>
            <a:pPr marL="0" indent="0">
              <a:buNone/>
            </a:pPr>
            <a:r>
              <a:rPr lang="sl-SI" sz="3000" dirty="0"/>
              <a:t>Avtorji pri upoštevanju recenzij in ob posodobitvah člankov lahko podajo tudi komentarje in pripombe na recenzijo. </a:t>
            </a:r>
          </a:p>
          <a:p>
            <a:pPr marL="0" indent="0">
              <a:buNone/>
            </a:pPr>
            <a:endParaRPr lang="sl-SI" sz="1100" dirty="0"/>
          </a:p>
          <a:p>
            <a:pPr marL="0" indent="0">
              <a:buNone/>
            </a:pPr>
            <a:r>
              <a:rPr lang="sl-SI" sz="3000" dirty="0"/>
              <a:t>Javno dostopne so vse verzije članka in so lahko neodvisno citirane, zadnja revidirana verzija članka je privzeta pojavna oblika. Na začetku vsake revidirane verzije je tudi objavljen kratek povzetek sprememb. </a:t>
            </a:r>
          </a:p>
          <a:p>
            <a:pPr marL="0" indent="0">
              <a:buNone/>
            </a:pPr>
            <a:endParaRPr lang="sl-SI" sz="700" dirty="0"/>
          </a:p>
          <a:p>
            <a:pPr marL="0" indent="0">
              <a:buNone/>
            </a:pPr>
            <a:r>
              <a:rPr lang="sl-SI" sz="3000" dirty="0"/>
              <a:t>ORE za označevanje tekoče verzije članka uporablja shemo </a:t>
            </a:r>
            <a:r>
              <a:rPr lang="sl-SI" sz="3000" dirty="0" err="1"/>
              <a:t>CrossMark</a:t>
            </a:r>
            <a:r>
              <a:rPr lang="sl-SI" sz="3000" dirty="0"/>
              <a:t> in tako bralcem zagotavlja informacijo o spremembah, če in kdaj so se pojavile.</a:t>
            </a:r>
          </a:p>
          <a:p>
            <a:pPr marL="0" indent="0">
              <a:buNone/>
            </a:pPr>
            <a:r>
              <a:rPr lang="sl-SI" sz="3000" dirty="0"/>
              <a:t>Tudi po zaključku recenzijskega postopka članek ostane živ, saj lahko avtor objavi nove verzije. </a:t>
            </a:r>
          </a:p>
        </p:txBody>
      </p:sp>
    </p:spTree>
    <p:extLst>
      <p:ext uri="{BB962C8B-B14F-4D97-AF65-F5344CB8AC3E}">
        <p14:creationId xmlns:p14="http://schemas.microsoft.com/office/powerpoint/2010/main" val="382460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Status recenzijskega postopka</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9634"/>
            <a:ext cx="11308882" cy="4700304"/>
          </a:xfrm>
        </p:spPr>
        <p:txBody>
          <a:bodyPr>
            <a:noAutofit/>
          </a:bodyPr>
          <a:lstStyle/>
          <a:p>
            <a:pPr marL="0" indent="0">
              <a:buNone/>
            </a:pPr>
            <a:r>
              <a:rPr lang="sl-SI" sz="3000" dirty="0"/>
              <a:t>Vsaka faza recenzijskega postopka je na članku transparentno označena.</a:t>
            </a:r>
          </a:p>
          <a:p>
            <a:pPr marL="0" indent="0">
              <a:buNone/>
            </a:pPr>
            <a:endParaRPr lang="sl-SI" sz="1800" dirty="0"/>
          </a:p>
          <a:p>
            <a:pPr marL="0" indent="0">
              <a:buNone/>
            </a:pPr>
            <a:r>
              <a:rPr lang="sl-SI" sz="3000" dirty="0"/>
              <a:t>Nemudoma po objavi </a:t>
            </a:r>
            <a:r>
              <a:rPr lang="sl-SI" sz="3000" dirty="0" err="1"/>
              <a:t>prednatisa</a:t>
            </a:r>
            <a:r>
              <a:rPr lang="sl-SI" sz="3000" dirty="0"/>
              <a:t> in do objave prvega recenzijskega postopka ima </a:t>
            </a:r>
            <a:r>
              <a:rPr lang="sl-SI" sz="3000" dirty="0" err="1"/>
              <a:t>prednatis</a:t>
            </a:r>
            <a:r>
              <a:rPr lang="sl-SI" sz="3000" dirty="0"/>
              <a:t> oznako </a:t>
            </a:r>
            <a:r>
              <a:rPr lang="en-US" sz="3000" b="1" i="1" dirty="0"/>
              <a:t>AWAITING PEER REVIEW</a:t>
            </a:r>
            <a:r>
              <a:rPr lang="sl-SI" sz="3000" i="1" dirty="0"/>
              <a:t>. </a:t>
            </a:r>
          </a:p>
          <a:p>
            <a:pPr marL="0" indent="0">
              <a:buNone/>
            </a:pPr>
            <a:endParaRPr lang="sl-SI" sz="1800" dirty="0"/>
          </a:p>
          <a:p>
            <a:pPr marL="0" indent="0">
              <a:buNone/>
            </a:pPr>
            <a:r>
              <a:rPr lang="sl-SI" sz="3000" dirty="0"/>
              <a:t>Kakor hitro je recenzija objavljena, pridobi članek  ustrezen </a:t>
            </a:r>
            <a:r>
              <a:rPr lang="sl-SI" sz="3000" i="1" dirty="0"/>
              <a:t>„</a:t>
            </a:r>
            <a:r>
              <a:rPr lang="sl-SI" sz="3000" i="1" dirty="0" err="1"/>
              <a:t>approval</a:t>
            </a:r>
            <a:r>
              <a:rPr lang="sl-SI" sz="3000" i="1" dirty="0"/>
              <a:t> status“.</a:t>
            </a:r>
          </a:p>
          <a:p>
            <a:pPr marL="0" indent="0">
              <a:buNone/>
            </a:pPr>
            <a:endParaRPr lang="sl-SI" sz="3000" i="1" dirty="0"/>
          </a:p>
        </p:txBody>
      </p:sp>
    </p:spTree>
    <p:extLst>
      <p:ext uri="{BB962C8B-B14F-4D97-AF65-F5344CB8AC3E}">
        <p14:creationId xmlns:p14="http://schemas.microsoft.com/office/powerpoint/2010/main" val="313788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Status recenzijskega postopka 1</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47689"/>
            <a:ext cx="11308882" cy="4700304"/>
          </a:xfrm>
        </p:spPr>
        <p:txBody>
          <a:bodyPr>
            <a:noAutofit/>
          </a:bodyPr>
          <a:lstStyle/>
          <a:p>
            <a:pPr marL="0" indent="0">
              <a:buNone/>
            </a:pPr>
            <a:r>
              <a:rPr lang="sl-SI" sz="2400" b="1" i="1" dirty="0"/>
              <a:t>APPROVED </a:t>
            </a:r>
            <a:r>
              <a:rPr lang="sl-SI" sz="2400" i="1" dirty="0"/>
              <a:t>- </a:t>
            </a:r>
            <a:r>
              <a:rPr lang="sl-SI" sz="2400" dirty="0"/>
              <a:t>eksperimentalna zasnova je ustrezna; rezultati so natančno predstavljeni, zaključki pa utemeljeni in podkrepljeni s podatki.</a:t>
            </a:r>
          </a:p>
          <a:p>
            <a:pPr marL="0" indent="0">
              <a:buNone/>
            </a:pPr>
            <a:endParaRPr lang="sl-SI" sz="900" b="1" i="1" dirty="0"/>
          </a:p>
          <a:p>
            <a:pPr marL="0" indent="0">
              <a:buNone/>
            </a:pPr>
            <a:r>
              <a:rPr lang="en-US" sz="2400" b="1" i="1" dirty="0"/>
              <a:t>APPROVED WITH RESERVATIONS</a:t>
            </a:r>
            <a:r>
              <a:rPr lang="sl-SI" sz="2400" b="1" i="1" dirty="0"/>
              <a:t> </a:t>
            </a:r>
            <a:r>
              <a:rPr lang="sl-SI" sz="2400" i="1" dirty="0"/>
              <a:t>– </a:t>
            </a:r>
            <a:r>
              <a:rPr lang="sl-SI" sz="2400" dirty="0"/>
              <a:t>znanstveno delo je ustrezno, a je zahtevano večje število manjših sprememb članka ali večje revizije. </a:t>
            </a:r>
          </a:p>
          <a:p>
            <a:pPr marL="0" indent="0">
              <a:buNone/>
            </a:pPr>
            <a:endParaRPr lang="sl-SI" sz="900" b="1" i="1" dirty="0"/>
          </a:p>
          <a:p>
            <a:pPr marL="0" indent="0">
              <a:buNone/>
            </a:pPr>
            <a:r>
              <a:rPr lang="sl-SI" sz="2400" b="1" i="1" dirty="0"/>
              <a:t>N</a:t>
            </a:r>
            <a:r>
              <a:rPr lang="en-US" sz="2400" b="1" i="1" dirty="0"/>
              <a:t>OT APPROVED</a:t>
            </a:r>
            <a:r>
              <a:rPr lang="sl-SI" sz="2400" b="1" i="1" dirty="0"/>
              <a:t> </a:t>
            </a:r>
            <a:r>
              <a:rPr lang="sl-SI" sz="2400" i="1" dirty="0"/>
              <a:t>– </a:t>
            </a:r>
            <a:r>
              <a:rPr lang="sl-SI" sz="2400" dirty="0"/>
              <a:t>znanstveno delo ima temeljne pomanjkljivosti in je na splošno slabe kakovosti. Članek ostane objavljen, avtorje so pozvani, da svoj članek pregledajo, da se odzovejo na pomisleke recenzenta.</a:t>
            </a:r>
          </a:p>
          <a:p>
            <a:pPr marL="0" indent="0">
              <a:buNone/>
            </a:pPr>
            <a:endParaRPr lang="sl-SI" sz="900" dirty="0"/>
          </a:p>
          <a:p>
            <a:pPr marL="0" indent="0">
              <a:buNone/>
            </a:pPr>
            <a:r>
              <a:rPr lang="sl-SI" sz="2400" dirty="0"/>
              <a:t>Članek z dvema </a:t>
            </a:r>
            <a:r>
              <a:rPr lang="en-US" sz="2400" i="1" dirty="0"/>
              <a:t>APPROVED</a:t>
            </a:r>
            <a:r>
              <a:rPr lang="en-US" sz="2400" dirty="0"/>
              <a:t> </a:t>
            </a:r>
            <a:r>
              <a:rPr lang="sl-SI" sz="2400" dirty="0"/>
              <a:t>ali članek z enim </a:t>
            </a:r>
            <a:r>
              <a:rPr lang="en-US" sz="2400" i="1" dirty="0"/>
              <a:t>APPROVED</a:t>
            </a:r>
            <a:r>
              <a:rPr lang="en-US" sz="2400" dirty="0"/>
              <a:t> </a:t>
            </a:r>
            <a:r>
              <a:rPr lang="sl-SI" sz="2400" dirty="0"/>
              <a:t>in dvema </a:t>
            </a:r>
            <a:r>
              <a:rPr lang="en-US" sz="2400" i="1" dirty="0"/>
              <a:t>APPROVED WITH RESERVATIONS</a:t>
            </a:r>
            <a:r>
              <a:rPr lang="en-US" sz="2400" dirty="0"/>
              <a:t> </a:t>
            </a:r>
            <a:r>
              <a:rPr lang="sl-SI" sz="2400" dirty="0"/>
              <a:t>statusoma</a:t>
            </a:r>
            <a:r>
              <a:rPr lang="en-US" sz="2400" dirty="0"/>
              <a:t>, </a:t>
            </a:r>
            <a:r>
              <a:rPr lang="sl-SI" sz="2400" dirty="0"/>
              <a:t>se šteje kot, da je uspešno prestal recenzijski postopek</a:t>
            </a:r>
            <a:r>
              <a:rPr lang="sl-SI" dirty="0"/>
              <a:t>. </a:t>
            </a:r>
            <a:endParaRPr lang="en-US" dirty="0"/>
          </a:p>
        </p:txBody>
      </p:sp>
    </p:spTree>
    <p:extLst>
      <p:ext uri="{BB962C8B-B14F-4D97-AF65-F5344CB8AC3E}">
        <p14:creationId xmlns:p14="http://schemas.microsoft.com/office/powerpoint/2010/main" val="292899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Negativno ocenjeni članki </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05744"/>
            <a:ext cx="11308882" cy="4700304"/>
          </a:xfrm>
        </p:spPr>
        <p:txBody>
          <a:bodyPr>
            <a:noAutofit/>
          </a:bodyPr>
          <a:lstStyle/>
          <a:p>
            <a:pPr marL="0" indent="0">
              <a:buNone/>
            </a:pPr>
            <a:r>
              <a:rPr lang="sl-SI" sz="3000" dirty="0"/>
              <a:t>Č</a:t>
            </a:r>
            <a:r>
              <a:rPr lang="en-US" sz="3000" dirty="0" err="1"/>
              <a:t>lanek</a:t>
            </a:r>
            <a:r>
              <a:rPr lang="en-US" sz="3000" dirty="0"/>
              <a:t> </a:t>
            </a:r>
            <a:r>
              <a:rPr lang="sl-SI" sz="3000" dirty="0"/>
              <a:t>v ORE </a:t>
            </a:r>
            <a:r>
              <a:rPr lang="en-US" sz="3000" dirty="0" err="1"/>
              <a:t>ni</a:t>
            </a:r>
            <a:r>
              <a:rPr lang="en-US" sz="3000" dirty="0"/>
              <a:t> </a:t>
            </a:r>
            <a:r>
              <a:rPr lang="sl-SI" sz="3000" dirty="0"/>
              <a:t>nikoli </a:t>
            </a:r>
            <a:r>
              <a:rPr lang="en-US" sz="3000" dirty="0" err="1"/>
              <a:t>zavrnjen</a:t>
            </a:r>
            <a:r>
              <a:rPr lang="sl-SI" sz="3000" dirty="0"/>
              <a:t>. Če ne prestane recenzijskega postopka, ostane v obliki </a:t>
            </a:r>
            <a:r>
              <a:rPr lang="sl-SI" sz="3000" dirty="0" err="1"/>
              <a:t>prednatisa</a:t>
            </a:r>
            <a:r>
              <a:rPr lang="sl-SI" sz="3000" dirty="0"/>
              <a:t>.</a:t>
            </a:r>
          </a:p>
          <a:p>
            <a:pPr marL="0" indent="0">
              <a:buNone/>
            </a:pPr>
            <a:endParaRPr lang="sl-SI" sz="1200" dirty="0"/>
          </a:p>
          <a:p>
            <a:pPr marL="0" indent="0">
              <a:buNone/>
            </a:pPr>
            <a:r>
              <a:rPr lang="sl-SI" sz="3000" dirty="0"/>
              <a:t>A</a:t>
            </a:r>
            <a:r>
              <a:rPr lang="en-US" sz="3000" dirty="0" err="1"/>
              <a:t>vtorji</a:t>
            </a:r>
            <a:r>
              <a:rPr lang="en-US" sz="3000" dirty="0"/>
              <a:t> </a:t>
            </a:r>
            <a:r>
              <a:rPr lang="en-US" sz="3000" dirty="0" err="1"/>
              <a:t>lahko</a:t>
            </a:r>
            <a:r>
              <a:rPr lang="en-US" sz="3000" dirty="0"/>
              <a:t> </a:t>
            </a:r>
            <a:r>
              <a:rPr lang="en-US" sz="3000" dirty="0" err="1"/>
              <a:t>predložijo</a:t>
            </a:r>
            <a:r>
              <a:rPr lang="en-US" sz="3000" dirty="0"/>
              <a:t> </a:t>
            </a:r>
            <a:r>
              <a:rPr lang="en-US" sz="3000" dirty="0" err="1"/>
              <a:t>revidirano</a:t>
            </a:r>
            <a:r>
              <a:rPr lang="en-US" sz="3000" dirty="0"/>
              <a:t> </a:t>
            </a:r>
            <a:r>
              <a:rPr lang="en-US" sz="3000" dirty="0" err="1"/>
              <a:t>različico</a:t>
            </a:r>
            <a:r>
              <a:rPr lang="en-US" sz="3000" dirty="0"/>
              <a:t> </a:t>
            </a:r>
            <a:r>
              <a:rPr lang="en-US" sz="3000" dirty="0" err="1"/>
              <a:t>svojega</a:t>
            </a:r>
            <a:r>
              <a:rPr lang="en-US" sz="3000" dirty="0"/>
              <a:t> </a:t>
            </a:r>
            <a:r>
              <a:rPr lang="en-US" sz="3000" dirty="0" err="1"/>
              <a:t>članka</a:t>
            </a:r>
            <a:r>
              <a:rPr lang="en-US" sz="3000" dirty="0"/>
              <a:t>, </a:t>
            </a:r>
            <a:r>
              <a:rPr lang="en-US" sz="3000" dirty="0" err="1"/>
              <a:t>ki</a:t>
            </a:r>
            <a:r>
              <a:rPr lang="en-US" sz="3000" dirty="0"/>
              <a:t> </a:t>
            </a:r>
            <a:r>
              <a:rPr lang="sl-SI" sz="3000" dirty="0"/>
              <a:t>upošteva</a:t>
            </a:r>
            <a:r>
              <a:rPr lang="en-US" sz="3000" dirty="0"/>
              <a:t> </a:t>
            </a:r>
            <a:r>
              <a:rPr lang="sl-SI" sz="3000" dirty="0"/>
              <a:t>pripombe</a:t>
            </a:r>
            <a:r>
              <a:rPr lang="en-US" sz="3000" dirty="0"/>
              <a:t> </a:t>
            </a:r>
            <a:r>
              <a:rPr lang="en-US" sz="3000" dirty="0" err="1"/>
              <a:t>recenzentov</a:t>
            </a:r>
            <a:r>
              <a:rPr lang="sl-SI" sz="3000" dirty="0"/>
              <a:t>. Ker ni časovnih omejitev, </a:t>
            </a:r>
            <a:r>
              <a:rPr lang="en-US" sz="3000" dirty="0" err="1"/>
              <a:t>lahko</a:t>
            </a:r>
            <a:r>
              <a:rPr lang="en-US" sz="3000" dirty="0"/>
              <a:t> </a:t>
            </a:r>
            <a:r>
              <a:rPr lang="en-US" sz="3000" dirty="0" err="1"/>
              <a:t>avtorji</a:t>
            </a:r>
            <a:r>
              <a:rPr lang="sl-SI" sz="3000" dirty="0"/>
              <a:t> opravijo tudi </a:t>
            </a:r>
            <a:r>
              <a:rPr lang="en-US" sz="3000" dirty="0" err="1"/>
              <a:t>obsežne</a:t>
            </a:r>
            <a:r>
              <a:rPr lang="en-US" sz="3000" dirty="0"/>
              <a:t> </a:t>
            </a:r>
            <a:r>
              <a:rPr lang="en-US" sz="3000" dirty="0" err="1"/>
              <a:t>popravke</a:t>
            </a:r>
            <a:r>
              <a:rPr lang="sl-SI" sz="3000" dirty="0"/>
              <a:t>.</a:t>
            </a:r>
          </a:p>
          <a:p>
            <a:pPr marL="0" indent="0">
              <a:buNone/>
            </a:pPr>
            <a:endParaRPr lang="sl-SI" sz="1600" dirty="0"/>
          </a:p>
          <a:p>
            <a:pPr marL="0" indent="0">
              <a:buNone/>
            </a:pPr>
            <a:r>
              <a:rPr lang="en-US" sz="3000" dirty="0" err="1"/>
              <a:t>Če</a:t>
            </a:r>
            <a:r>
              <a:rPr lang="en-US" sz="3000" dirty="0"/>
              <a:t> </a:t>
            </a:r>
            <a:r>
              <a:rPr lang="en-US" sz="3000" dirty="0" err="1"/>
              <a:t>avtorji</a:t>
            </a:r>
            <a:r>
              <a:rPr lang="en-US" sz="3000" dirty="0"/>
              <a:t> </a:t>
            </a:r>
            <a:r>
              <a:rPr lang="en-US" sz="3000" dirty="0" err="1"/>
              <a:t>menijo</a:t>
            </a:r>
            <a:r>
              <a:rPr lang="en-US" sz="3000" dirty="0"/>
              <a:t>, da je </a:t>
            </a:r>
            <a:r>
              <a:rPr lang="en-US" sz="3000" dirty="0" err="1"/>
              <a:t>recenzent</a:t>
            </a:r>
            <a:r>
              <a:rPr lang="en-US" sz="3000" dirty="0"/>
              <a:t> </a:t>
            </a:r>
            <a:r>
              <a:rPr lang="en-US" sz="3000" dirty="0" err="1"/>
              <a:t>nepravično</a:t>
            </a:r>
            <a:r>
              <a:rPr lang="en-US" sz="3000" dirty="0"/>
              <a:t> </a:t>
            </a:r>
            <a:r>
              <a:rPr lang="en-US" sz="3000" dirty="0" err="1"/>
              <a:t>negativen</a:t>
            </a:r>
            <a:r>
              <a:rPr lang="en-US" sz="3000" dirty="0"/>
              <a:t> glede </a:t>
            </a:r>
            <a:r>
              <a:rPr lang="sl-SI" sz="3000" dirty="0"/>
              <a:t>njihove</a:t>
            </a:r>
            <a:r>
              <a:rPr lang="en-US" sz="3000" dirty="0"/>
              <a:t> </a:t>
            </a:r>
            <a:r>
              <a:rPr lang="sl-SI" sz="3000" dirty="0"/>
              <a:t>objave</a:t>
            </a:r>
            <a:r>
              <a:rPr lang="en-US" sz="3000" dirty="0"/>
              <a:t>, </a:t>
            </a:r>
            <a:r>
              <a:rPr lang="en-US" sz="3000" dirty="0" err="1"/>
              <a:t>lahko</a:t>
            </a:r>
            <a:r>
              <a:rPr lang="en-US" sz="3000" dirty="0"/>
              <a:t> </a:t>
            </a:r>
            <a:r>
              <a:rPr lang="en-US" sz="3000" dirty="0" err="1"/>
              <a:t>zahtevajo</a:t>
            </a:r>
            <a:r>
              <a:rPr lang="en-US" sz="3000" dirty="0"/>
              <a:t> </a:t>
            </a:r>
            <a:r>
              <a:rPr lang="en-US" sz="3000" dirty="0" err="1"/>
              <a:t>tudi</a:t>
            </a:r>
            <a:r>
              <a:rPr lang="en-US" sz="3000" dirty="0"/>
              <a:t> </a:t>
            </a:r>
            <a:r>
              <a:rPr lang="en-US" sz="3000" dirty="0" err="1"/>
              <a:t>novega</a:t>
            </a:r>
            <a:r>
              <a:rPr lang="en-US" sz="3000" dirty="0"/>
              <a:t> </a:t>
            </a:r>
            <a:r>
              <a:rPr lang="en-US" sz="3000" dirty="0" err="1"/>
              <a:t>recenzenta</a:t>
            </a:r>
            <a:r>
              <a:rPr lang="en-US" sz="3000" dirty="0"/>
              <a:t> </a:t>
            </a:r>
            <a:r>
              <a:rPr lang="en-US" sz="3000" dirty="0" err="1"/>
              <a:t>bodisi</a:t>
            </a:r>
            <a:r>
              <a:rPr lang="en-US" sz="3000" dirty="0"/>
              <a:t> </a:t>
            </a:r>
            <a:r>
              <a:rPr lang="sl-SI" sz="3000" dirty="0"/>
              <a:t>za </a:t>
            </a:r>
            <a:r>
              <a:rPr lang="en-US" sz="3000" dirty="0" err="1"/>
              <a:t>izvirn</a:t>
            </a:r>
            <a:r>
              <a:rPr lang="sl-SI" sz="3000" dirty="0"/>
              <a:t>o</a:t>
            </a:r>
            <a:r>
              <a:rPr lang="en-US" sz="3000" dirty="0"/>
              <a:t> </a:t>
            </a:r>
            <a:r>
              <a:rPr lang="en-US" sz="3000" dirty="0" err="1"/>
              <a:t>različic</a:t>
            </a:r>
            <a:r>
              <a:rPr lang="sl-SI" sz="3000" dirty="0"/>
              <a:t>o</a:t>
            </a:r>
            <a:r>
              <a:rPr lang="en-US" sz="3000" dirty="0"/>
              <a:t> </a:t>
            </a:r>
            <a:r>
              <a:rPr lang="en-US" sz="3000" dirty="0" err="1"/>
              <a:t>bodisi</a:t>
            </a:r>
            <a:r>
              <a:rPr lang="en-US" sz="3000" dirty="0"/>
              <a:t> </a:t>
            </a:r>
            <a:r>
              <a:rPr lang="sl-SI" sz="3000" dirty="0"/>
              <a:t>za </a:t>
            </a:r>
            <a:r>
              <a:rPr lang="en-US" sz="3000" dirty="0" err="1"/>
              <a:t>kater</a:t>
            </a:r>
            <a:r>
              <a:rPr lang="sl-SI" sz="3000" dirty="0"/>
              <a:t>o</a:t>
            </a:r>
            <a:r>
              <a:rPr lang="en-US" sz="3000" dirty="0"/>
              <a:t> </a:t>
            </a:r>
            <a:r>
              <a:rPr lang="en-US" sz="3000" dirty="0" err="1"/>
              <a:t>koli</a:t>
            </a:r>
            <a:r>
              <a:rPr lang="en-US" sz="3000" dirty="0"/>
              <a:t> </a:t>
            </a:r>
            <a:r>
              <a:rPr lang="sl-SI" sz="3000" dirty="0"/>
              <a:t>revidirano </a:t>
            </a:r>
            <a:r>
              <a:rPr lang="en-US" sz="3000" dirty="0" err="1"/>
              <a:t>različic</a:t>
            </a:r>
            <a:r>
              <a:rPr lang="sl-SI" sz="3000" dirty="0"/>
              <a:t>o</a:t>
            </a:r>
            <a:r>
              <a:rPr lang="en-US" sz="3000" dirty="0"/>
              <a:t> </a:t>
            </a:r>
            <a:r>
              <a:rPr lang="en-US" sz="3000" dirty="0" err="1"/>
              <a:t>svojega</a:t>
            </a:r>
            <a:r>
              <a:rPr lang="en-US" sz="3000" dirty="0"/>
              <a:t> </a:t>
            </a:r>
            <a:r>
              <a:rPr lang="en-US" sz="3000" dirty="0" err="1"/>
              <a:t>članka</a:t>
            </a:r>
            <a:r>
              <a:rPr lang="en-US" sz="3000" dirty="0"/>
              <a:t>. </a:t>
            </a:r>
          </a:p>
        </p:txBody>
      </p:sp>
    </p:spTree>
    <p:extLst>
      <p:ext uri="{BB962C8B-B14F-4D97-AF65-F5344CB8AC3E}">
        <p14:creationId xmlns:p14="http://schemas.microsoft.com/office/powerpoint/2010/main" val="3947902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Status recenzijskega postopka 2</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0" y="1681245"/>
            <a:ext cx="11308882" cy="4700304"/>
          </a:xfrm>
        </p:spPr>
        <p:txBody>
          <a:bodyPr>
            <a:noAutofit/>
          </a:bodyPr>
          <a:lstStyle/>
          <a:p>
            <a:pPr marL="0" indent="0">
              <a:buNone/>
            </a:pPr>
            <a:r>
              <a:rPr lang="en-US" sz="3000" dirty="0"/>
              <a:t> </a:t>
            </a:r>
          </a:p>
        </p:txBody>
      </p:sp>
      <p:pic>
        <p:nvPicPr>
          <p:cNvPr id="4" name="Slika 3">
            <a:extLst>
              <a:ext uri="{FF2B5EF4-FFF2-40B4-BE49-F238E27FC236}">
                <a16:creationId xmlns:a16="http://schemas.microsoft.com/office/drawing/2014/main" id="{40AACF7E-A089-4756-B441-E672889C699E}"/>
              </a:ext>
            </a:extLst>
          </p:cNvPr>
          <p:cNvPicPr>
            <a:picLocks noChangeAspect="1"/>
          </p:cNvPicPr>
          <p:nvPr/>
        </p:nvPicPr>
        <p:blipFill>
          <a:blip r:embed="rId2"/>
          <a:stretch>
            <a:fillRect/>
          </a:stretch>
        </p:blipFill>
        <p:spPr>
          <a:xfrm>
            <a:off x="975072" y="1569864"/>
            <a:ext cx="9114467" cy="5413954"/>
          </a:xfrm>
          <a:prstGeom prst="rect">
            <a:avLst/>
          </a:prstGeom>
        </p:spPr>
      </p:pic>
      <p:sp>
        <p:nvSpPr>
          <p:cNvPr id="5" name="Elipsa 4">
            <a:extLst>
              <a:ext uri="{FF2B5EF4-FFF2-40B4-BE49-F238E27FC236}">
                <a16:creationId xmlns:a16="http://schemas.microsoft.com/office/drawing/2014/main" id="{069331E2-B283-4DC3-B227-D36FE80D715B}"/>
              </a:ext>
            </a:extLst>
          </p:cNvPr>
          <p:cNvSpPr/>
          <p:nvPr/>
        </p:nvSpPr>
        <p:spPr>
          <a:xfrm>
            <a:off x="6978787" y="3674446"/>
            <a:ext cx="1498333" cy="4908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Slika 5">
            <a:extLst>
              <a:ext uri="{FF2B5EF4-FFF2-40B4-BE49-F238E27FC236}">
                <a16:creationId xmlns:a16="http://schemas.microsoft.com/office/drawing/2014/main" id="{16CD11BA-200E-41A7-9BF8-DB214DE28185}"/>
              </a:ext>
            </a:extLst>
          </p:cNvPr>
          <p:cNvPicPr>
            <a:picLocks noChangeAspect="1"/>
          </p:cNvPicPr>
          <p:nvPr/>
        </p:nvPicPr>
        <p:blipFill>
          <a:blip r:embed="rId3"/>
          <a:stretch>
            <a:fillRect/>
          </a:stretch>
        </p:blipFill>
        <p:spPr>
          <a:xfrm>
            <a:off x="793764" y="3847498"/>
            <a:ext cx="5528685" cy="1799923"/>
          </a:xfrm>
          <a:prstGeom prst="rect">
            <a:avLst/>
          </a:prstGeom>
        </p:spPr>
      </p:pic>
      <p:cxnSp>
        <p:nvCxnSpPr>
          <p:cNvPr id="9" name="Raven puščični povezovalnik 8">
            <a:extLst>
              <a:ext uri="{FF2B5EF4-FFF2-40B4-BE49-F238E27FC236}">
                <a16:creationId xmlns:a16="http://schemas.microsoft.com/office/drawing/2014/main" id="{18860407-AEC6-4256-A84B-8B7C6E3A8984}"/>
              </a:ext>
            </a:extLst>
          </p:cNvPr>
          <p:cNvCxnSpPr/>
          <p:nvPr/>
        </p:nvCxnSpPr>
        <p:spPr>
          <a:xfrm flipH="1">
            <a:off x="8747157" y="4747459"/>
            <a:ext cx="375385" cy="356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ven puščični povezovalnik 10">
            <a:extLst>
              <a:ext uri="{FF2B5EF4-FFF2-40B4-BE49-F238E27FC236}">
                <a16:creationId xmlns:a16="http://schemas.microsoft.com/office/drawing/2014/main" id="{5339D521-EBD1-42F4-9F88-64C4E02CDF73}"/>
              </a:ext>
            </a:extLst>
          </p:cNvPr>
          <p:cNvCxnSpPr/>
          <p:nvPr/>
        </p:nvCxnSpPr>
        <p:spPr>
          <a:xfrm flipH="1">
            <a:off x="9631425" y="5317314"/>
            <a:ext cx="375385" cy="356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21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Status recenzijskega postopka 3</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0" y="1681245"/>
            <a:ext cx="11308882" cy="4700304"/>
          </a:xfrm>
        </p:spPr>
        <p:txBody>
          <a:bodyPr>
            <a:noAutofit/>
          </a:bodyPr>
          <a:lstStyle/>
          <a:p>
            <a:pPr marL="0" indent="0">
              <a:buNone/>
            </a:pPr>
            <a:r>
              <a:rPr lang="en-US" sz="3000" dirty="0"/>
              <a:t> </a:t>
            </a:r>
          </a:p>
        </p:txBody>
      </p:sp>
      <p:pic>
        <p:nvPicPr>
          <p:cNvPr id="7" name="Slika 6">
            <a:extLst>
              <a:ext uri="{FF2B5EF4-FFF2-40B4-BE49-F238E27FC236}">
                <a16:creationId xmlns:a16="http://schemas.microsoft.com/office/drawing/2014/main" id="{1B860A35-97F0-42D2-856F-1A471BD2D6B4}"/>
              </a:ext>
            </a:extLst>
          </p:cNvPr>
          <p:cNvPicPr>
            <a:picLocks noChangeAspect="1"/>
          </p:cNvPicPr>
          <p:nvPr/>
        </p:nvPicPr>
        <p:blipFill>
          <a:blip r:embed="rId2"/>
          <a:stretch>
            <a:fillRect/>
          </a:stretch>
        </p:blipFill>
        <p:spPr>
          <a:xfrm>
            <a:off x="883118" y="1612627"/>
            <a:ext cx="8686284" cy="5245371"/>
          </a:xfrm>
          <a:prstGeom prst="rect">
            <a:avLst/>
          </a:prstGeom>
        </p:spPr>
      </p:pic>
      <p:cxnSp>
        <p:nvCxnSpPr>
          <p:cNvPr id="12" name="Raven puščični povezovalnik 11">
            <a:extLst>
              <a:ext uri="{FF2B5EF4-FFF2-40B4-BE49-F238E27FC236}">
                <a16:creationId xmlns:a16="http://schemas.microsoft.com/office/drawing/2014/main" id="{CE29B7C5-8A60-4B0B-A0AC-03EBC6688435}"/>
              </a:ext>
            </a:extLst>
          </p:cNvPr>
          <p:cNvCxnSpPr/>
          <p:nvPr/>
        </p:nvCxnSpPr>
        <p:spPr>
          <a:xfrm flipH="1">
            <a:off x="8381397" y="4235312"/>
            <a:ext cx="375385" cy="356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ven puščični povezovalnik 12">
            <a:extLst>
              <a:ext uri="{FF2B5EF4-FFF2-40B4-BE49-F238E27FC236}">
                <a16:creationId xmlns:a16="http://schemas.microsoft.com/office/drawing/2014/main" id="{FE447027-5852-4F7D-A084-BCE5BFA3F515}"/>
              </a:ext>
            </a:extLst>
          </p:cNvPr>
          <p:cNvCxnSpPr/>
          <p:nvPr/>
        </p:nvCxnSpPr>
        <p:spPr>
          <a:xfrm flipH="1">
            <a:off x="7424346" y="5842601"/>
            <a:ext cx="375385" cy="356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Javna objava recenzije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0" y="1681245"/>
            <a:ext cx="11308882" cy="4700304"/>
          </a:xfrm>
        </p:spPr>
        <p:txBody>
          <a:bodyPr>
            <a:noAutofit/>
          </a:bodyPr>
          <a:lstStyle/>
          <a:p>
            <a:pPr marL="0" indent="0">
              <a:buNone/>
            </a:pPr>
            <a:r>
              <a:rPr lang="en-US" sz="3000" dirty="0"/>
              <a:t> </a:t>
            </a:r>
          </a:p>
        </p:txBody>
      </p:sp>
      <p:pic>
        <p:nvPicPr>
          <p:cNvPr id="4" name="Slika 3">
            <a:extLst>
              <a:ext uri="{FF2B5EF4-FFF2-40B4-BE49-F238E27FC236}">
                <a16:creationId xmlns:a16="http://schemas.microsoft.com/office/drawing/2014/main" id="{952BF9A4-6C39-40AF-A27A-989E4CC0BF4E}"/>
              </a:ext>
            </a:extLst>
          </p:cNvPr>
          <p:cNvPicPr>
            <a:picLocks noChangeAspect="1"/>
          </p:cNvPicPr>
          <p:nvPr/>
        </p:nvPicPr>
        <p:blipFill>
          <a:blip r:embed="rId2"/>
          <a:stretch>
            <a:fillRect/>
          </a:stretch>
        </p:blipFill>
        <p:spPr>
          <a:xfrm>
            <a:off x="1149292" y="1681245"/>
            <a:ext cx="8403614" cy="5033729"/>
          </a:xfrm>
          <a:prstGeom prst="rect">
            <a:avLst/>
          </a:prstGeom>
        </p:spPr>
      </p:pic>
      <p:sp>
        <p:nvSpPr>
          <p:cNvPr id="8" name="Elipsa 7">
            <a:extLst>
              <a:ext uri="{FF2B5EF4-FFF2-40B4-BE49-F238E27FC236}">
                <a16:creationId xmlns:a16="http://schemas.microsoft.com/office/drawing/2014/main" id="{5A729F02-C452-4768-AFE1-7CD957CBB116}"/>
              </a:ext>
            </a:extLst>
          </p:cNvPr>
          <p:cNvSpPr/>
          <p:nvPr/>
        </p:nvSpPr>
        <p:spPr>
          <a:xfrm>
            <a:off x="6677636" y="4012175"/>
            <a:ext cx="1736520" cy="422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1" name="Raven puščični povezovalnik 10">
            <a:extLst>
              <a:ext uri="{FF2B5EF4-FFF2-40B4-BE49-F238E27FC236}">
                <a16:creationId xmlns:a16="http://schemas.microsoft.com/office/drawing/2014/main" id="{D8AC46A4-26E4-4703-9119-94D67449076D}"/>
              </a:ext>
            </a:extLst>
          </p:cNvPr>
          <p:cNvCxnSpPr>
            <a:cxnSpLocks/>
          </p:cNvCxnSpPr>
          <p:nvPr/>
        </p:nvCxnSpPr>
        <p:spPr>
          <a:xfrm flipH="1">
            <a:off x="7711072" y="4556764"/>
            <a:ext cx="4812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0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err="1">
                <a:solidFill>
                  <a:schemeClr val="bg1"/>
                </a:solidFill>
                <a:latin typeface="Arial" panose="020B0604020202020204" pitchFamily="34" charset="0"/>
                <a:cs typeface="Arial" panose="020B0604020202020204" pitchFamily="34" charset="0"/>
              </a:rPr>
              <a:t>CrossMark</a:t>
            </a:r>
            <a:r>
              <a:rPr lang="sl-SI" dirty="0">
                <a:solidFill>
                  <a:schemeClr val="bg1"/>
                </a:solidFill>
                <a:latin typeface="Arial" panose="020B0604020202020204" pitchFamily="34" charset="0"/>
                <a:cs typeface="Arial" panose="020B0604020202020204" pitchFamily="34" charset="0"/>
              </a:rPr>
              <a:t> shema in povzetek  sprememb v revidirani različici članka</a:t>
            </a:r>
          </a:p>
        </p:txBody>
      </p:sp>
      <p:pic>
        <p:nvPicPr>
          <p:cNvPr id="8" name="Označba mesta vsebine 7">
            <a:extLst>
              <a:ext uri="{FF2B5EF4-FFF2-40B4-BE49-F238E27FC236}">
                <a16:creationId xmlns:a16="http://schemas.microsoft.com/office/drawing/2014/main" id="{CCAD9C5C-13F7-4477-A142-F5E6A563D437}"/>
              </a:ext>
            </a:extLst>
          </p:cNvPr>
          <p:cNvPicPr>
            <a:picLocks noGrp="1" noChangeAspect="1"/>
          </p:cNvPicPr>
          <p:nvPr>
            <p:ph idx="1"/>
          </p:nvPr>
        </p:nvPicPr>
        <p:blipFill>
          <a:blip r:embed="rId2"/>
          <a:stretch>
            <a:fillRect/>
          </a:stretch>
        </p:blipFill>
        <p:spPr>
          <a:xfrm>
            <a:off x="569335" y="1601889"/>
            <a:ext cx="10171022" cy="4954554"/>
          </a:xfrm>
          <a:prstGeom prst="rect">
            <a:avLst/>
          </a:prstGeom>
        </p:spPr>
      </p:pic>
      <p:pic>
        <p:nvPicPr>
          <p:cNvPr id="9" name="Slika 8">
            <a:extLst>
              <a:ext uri="{FF2B5EF4-FFF2-40B4-BE49-F238E27FC236}">
                <a16:creationId xmlns:a16="http://schemas.microsoft.com/office/drawing/2014/main" id="{641817AF-618E-43F2-9411-CFC5220E99B3}"/>
              </a:ext>
            </a:extLst>
          </p:cNvPr>
          <p:cNvPicPr>
            <a:picLocks noChangeAspect="1"/>
          </p:cNvPicPr>
          <p:nvPr/>
        </p:nvPicPr>
        <p:blipFill>
          <a:blip r:embed="rId3"/>
          <a:stretch>
            <a:fillRect/>
          </a:stretch>
        </p:blipFill>
        <p:spPr>
          <a:xfrm>
            <a:off x="683480" y="4003428"/>
            <a:ext cx="1602520" cy="546891"/>
          </a:xfrm>
          <a:prstGeom prst="rect">
            <a:avLst/>
          </a:prstGeom>
        </p:spPr>
      </p:pic>
      <p:sp>
        <p:nvSpPr>
          <p:cNvPr id="10" name="Elipsa 9">
            <a:extLst>
              <a:ext uri="{FF2B5EF4-FFF2-40B4-BE49-F238E27FC236}">
                <a16:creationId xmlns:a16="http://schemas.microsoft.com/office/drawing/2014/main" id="{7E0F20BC-A46C-4576-801F-4B43EB3018FD}"/>
              </a:ext>
            </a:extLst>
          </p:cNvPr>
          <p:cNvSpPr/>
          <p:nvPr/>
        </p:nvSpPr>
        <p:spPr>
          <a:xfrm>
            <a:off x="238594" y="4698792"/>
            <a:ext cx="4800333" cy="1526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82600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Raziskovalni podatki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72856"/>
            <a:ext cx="11308882" cy="4700304"/>
          </a:xfrm>
        </p:spPr>
        <p:txBody>
          <a:bodyPr>
            <a:noAutofit/>
          </a:bodyPr>
          <a:lstStyle/>
          <a:p>
            <a:pPr marL="0" indent="0">
              <a:buNone/>
            </a:pPr>
            <a:r>
              <a:rPr lang="sl-SI" dirty="0"/>
              <a:t>Politika Obzorje 2020 na področju raziskovalnih podatkov je usklajena s t. i. Politiko odprtih podatkov (</a:t>
            </a:r>
            <a:r>
              <a:rPr lang="en-US" i="1" dirty="0"/>
              <a:t>Open Data Policy</a:t>
            </a:r>
            <a:r>
              <a:rPr lang="sl-SI" dirty="0"/>
              <a:t>), kar je zapisano v členu </a:t>
            </a:r>
            <a:r>
              <a:rPr lang="en-US" dirty="0"/>
              <a:t> 29.3 </a:t>
            </a:r>
            <a:r>
              <a:rPr lang="sl-SI" dirty="0"/>
              <a:t>vzorca pogodbe o financiranju</a:t>
            </a:r>
            <a:r>
              <a:rPr lang="en-US" dirty="0"/>
              <a:t>.</a:t>
            </a:r>
            <a:endParaRPr lang="sl-SI" dirty="0"/>
          </a:p>
          <a:p>
            <a:pPr marL="0" indent="0">
              <a:buNone/>
            </a:pPr>
            <a:r>
              <a:rPr lang="sl-SI" dirty="0"/>
              <a:t>Podatki odprti po načelu „odprto, kolikor je mogoče in zaprto, kolikor je nujno“. </a:t>
            </a:r>
          </a:p>
          <a:p>
            <a:pPr marL="0" indent="0">
              <a:buNone/>
            </a:pPr>
            <a:r>
              <a:rPr lang="en-US" dirty="0" err="1"/>
              <a:t>Vsi</a:t>
            </a:r>
            <a:r>
              <a:rPr lang="en-US" dirty="0"/>
              <a:t> </a:t>
            </a:r>
            <a:r>
              <a:rPr lang="en-US" dirty="0" err="1"/>
              <a:t>članki</a:t>
            </a:r>
            <a:r>
              <a:rPr lang="en-US" dirty="0"/>
              <a:t> </a:t>
            </a:r>
            <a:r>
              <a:rPr lang="en-US" dirty="0" err="1"/>
              <a:t>morajo</a:t>
            </a:r>
            <a:r>
              <a:rPr lang="en-US" dirty="0"/>
              <a:t> </a:t>
            </a:r>
            <a:r>
              <a:rPr lang="en-US" dirty="0" err="1"/>
              <a:t>vsebovati</a:t>
            </a:r>
            <a:r>
              <a:rPr lang="en-US" dirty="0"/>
              <a:t> </a:t>
            </a:r>
            <a:r>
              <a:rPr lang="en-US" dirty="0" err="1"/>
              <a:t>navedb</a:t>
            </a:r>
            <a:r>
              <a:rPr lang="sl-SI" dirty="0"/>
              <a:t>o </a:t>
            </a:r>
            <a:r>
              <a:rPr lang="sl-SI" dirty="0" err="1"/>
              <a:t>repozitorija</a:t>
            </a:r>
            <a:r>
              <a:rPr lang="en-US" dirty="0"/>
              <a:t>, k</a:t>
            </a:r>
            <a:r>
              <a:rPr lang="sl-SI" dirty="0"/>
              <a:t>jer so arhivirani podatki,  </a:t>
            </a:r>
            <a:r>
              <a:rPr lang="en-US" dirty="0" err="1"/>
              <a:t>na</a:t>
            </a:r>
            <a:r>
              <a:rPr lang="en-US" dirty="0"/>
              <a:t> </a:t>
            </a:r>
            <a:r>
              <a:rPr lang="en-US" dirty="0" err="1"/>
              <a:t>katerih</a:t>
            </a:r>
            <a:r>
              <a:rPr lang="en-US" dirty="0"/>
              <a:t> </a:t>
            </a:r>
            <a:r>
              <a:rPr lang="en-US" dirty="0" err="1"/>
              <a:t>temeljijo</a:t>
            </a:r>
            <a:r>
              <a:rPr lang="en-US" dirty="0"/>
              <a:t> </a:t>
            </a:r>
            <a:r>
              <a:rPr lang="en-US" dirty="0" err="1"/>
              <a:t>rezultati</a:t>
            </a:r>
            <a:r>
              <a:rPr lang="en-US" dirty="0"/>
              <a:t>, </a:t>
            </a:r>
            <a:r>
              <a:rPr lang="en-US" dirty="0" err="1"/>
              <a:t>skupaj</a:t>
            </a:r>
            <a:r>
              <a:rPr lang="en-US" dirty="0"/>
              <a:t> z </a:t>
            </a:r>
            <a:r>
              <a:rPr lang="en-US" dirty="0" err="1"/>
              <a:t>vsemi</a:t>
            </a:r>
            <a:r>
              <a:rPr lang="en-US" dirty="0"/>
              <a:t> </a:t>
            </a:r>
            <a:r>
              <a:rPr lang="en-US" dirty="0" err="1"/>
              <a:t>informacijami</a:t>
            </a:r>
            <a:r>
              <a:rPr lang="en-US" dirty="0"/>
              <a:t>, </a:t>
            </a:r>
            <a:r>
              <a:rPr lang="en-US" dirty="0" err="1"/>
              <a:t>potrebnimi</a:t>
            </a:r>
            <a:r>
              <a:rPr lang="en-US" dirty="0"/>
              <a:t> za </a:t>
            </a:r>
            <a:r>
              <a:rPr lang="en-US" dirty="0" err="1"/>
              <a:t>ponovitev</a:t>
            </a:r>
            <a:r>
              <a:rPr lang="en-US" dirty="0"/>
              <a:t>, </a:t>
            </a:r>
            <a:r>
              <a:rPr lang="en-US" dirty="0" err="1"/>
              <a:t>potrditev</a:t>
            </a:r>
            <a:r>
              <a:rPr lang="en-US" dirty="0"/>
              <a:t> in/</a:t>
            </a:r>
            <a:r>
              <a:rPr lang="en-US" dirty="0" err="1"/>
              <a:t>ali</a:t>
            </a:r>
            <a:r>
              <a:rPr lang="en-US" dirty="0"/>
              <a:t> </a:t>
            </a:r>
            <a:r>
              <a:rPr lang="en-US" dirty="0" err="1"/>
              <a:t>ponovno</a:t>
            </a:r>
            <a:r>
              <a:rPr lang="en-US" dirty="0"/>
              <a:t> </a:t>
            </a:r>
            <a:r>
              <a:rPr lang="en-US" dirty="0" err="1"/>
              <a:t>uporabo</a:t>
            </a:r>
            <a:r>
              <a:rPr lang="sl-SI" dirty="0"/>
              <a:t>.</a:t>
            </a:r>
          </a:p>
          <a:p>
            <a:pPr marL="0" indent="0">
              <a:buNone/>
            </a:pPr>
            <a:r>
              <a:rPr lang="sl-SI" dirty="0"/>
              <a:t>ORE </a:t>
            </a:r>
            <a:r>
              <a:rPr lang="en-US" dirty="0" err="1"/>
              <a:t>podpira</a:t>
            </a:r>
            <a:r>
              <a:rPr lang="en-US" dirty="0"/>
              <a:t> </a:t>
            </a:r>
            <a:r>
              <a:rPr lang="sl-SI" dirty="0"/>
              <a:t>ravnanje s podatki po </a:t>
            </a:r>
            <a:r>
              <a:rPr lang="en-US" dirty="0" err="1"/>
              <a:t>načel</a:t>
            </a:r>
            <a:r>
              <a:rPr lang="sl-SI" dirty="0"/>
              <a:t>ih</a:t>
            </a:r>
            <a:r>
              <a:rPr lang="en-US" dirty="0"/>
              <a:t> FAIR </a:t>
            </a:r>
            <a:r>
              <a:rPr lang="en-US" dirty="0" err="1"/>
              <a:t>skupaj</a:t>
            </a:r>
            <a:r>
              <a:rPr lang="en-US" dirty="0"/>
              <a:t> s </a:t>
            </a:r>
            <a:r>
              <a:rPr lang="en-US" dirty="0" err="1"/>
              <a:t>politiko</a:t>
            </a:r>
            <a:r>
              <a:rPr lang="en-US" dirty="0"/>
              <a:t> </a:t>
            </a:r>
            <a:r>
              <a:rPr lang="en-US" dirty="0" err="1"/>
              <a:t>odprtih</a:t>
            </a:r>
            <a:r>
              <a:rPr lang="en-US" dirty="0"/>
              <a:t> </a:t>
            </a:r>
            <a:r>
              <a:rPr lang="en-US" dirty="0" err="1"/>
              <a:t>podatkov</a:t>
            </a:r>
            <a:r>
              <a:rPr lang="en-US" dirty="0"/>
              <a:t> </a:t>
            </a:r>
            <a:r>
              <a:rPr lang="en-US" dirty="0" err="1"/>
              <a:t>kot</a:t>
            </a:r>
            <a:r>
              <a:rPr lang="en-US" dirty="0"/>
              <a:t> </a:t>
            </a:r>
            <a:r>
              <a:rPr lang="en-US" dirty="0" err="1"/>
              <a:t>okvir</a:t>
            </a:r>
            <a:r>
              <a:rPr lang="sl-SI" dirty="0"/>
              <a:t>ja</a:t>
            </a:r>
            <a:r>
              <a:rPr lang="en-US" dirty="0"/>
              <a:t> za </a:t>
            </a:r>
            <a:r>
              <a:rPr lang="en-US" dirty="0" err="1"/>
              <a:t>spodbujanje</a:t>
            </a:r>
            <a:r>
              <a:rPr lang="en-US" dirty="0"/>
              <a:t> </a:t>
            </a:r>
            <a:r>
              <a:rPr lang="en-US" dirty="0" err="1"/>
              <a:t>najširše</a:t>
            </a:r>
            <a:r>
              <a:rPr lang="en-US" dirty="0"/>
              <a:t> </a:t>
            </a:r>
            <a:r>
              <a:rPr lang="en-US" dirty="0" err="1"/>
              <a:t>ponovne</a:t>
            </a:r>
            <a:r>
              <a:rPr lang="en-US" dirty="0"/>
              <a:t> </a:t>
            </a:r>
            <a:r>
              <a:rPr lang="en-US" dirty="0" err="1"/>
              <a:t>uporabe</a:t>
            </a:r>
            <a:r>
              <a:rPr lang="en-US" dirty="0"/>
              <a:t> </a:t>
            </a:r>
            <a:r>
              <a:rPr lang="en-US" dirty="0" err="1"/>
              <a:t>raziskovalnih</a:t>
            </a:r>
            <a:r>
              <a:rPr lang="en-US" dirty="0"/>
              <a:t> </a:t>
            </a:r>
            <a:r>
              <a:rPr lang="en-US" dirty="0" err="1"/>
              <a:t>podatkov</a:t>
            </a:r>
            <a:r>
              <a:rPr lang="en-US" dirty="0"/>
              <a:t>.</a:t>
            </a:r>
          </a:p>
        </p:txBody>
      </p:sp>
    </p:spTree>
    <p:extLst>
      <p:ext uri="{BB962C8B-B14F-4D97-AF65-F5344CB8AC3E}">
        <p14:creationId xmlns:p14="http://schemas.microsoft.com/office/powerpoint/2010/main" val="338568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Politika odprtega dostopa v Obzorje Evropa (kratek povzetek)</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2226"/>
            <a:ext cx="11308882" cy="4700304"/>
          </a:xfrm>
        </p:spPr>
        <p:txBody>
          <a:bodyPr>
            <a:normAutofit fontScale="92500" lnSpcReduction="10000"/>
          </a:bodyPr>
          <a:lstStyle/>
          <a:p>
            <a:pPr marL="0" indent="0">
              <a:buNone/>
            </a:pPr>
            <a:r>
              <a:rPr lang="sl-SI" sz="2600" dirty="0"/>
              <a:t>Avtorji upravičeni do porabe sredstev le za odprte objave v zlatih revijah ali na platformah za odprte objave, ne pa za objave v hibridnih revijah.</a:t>
            </a:r>
          </a:p>
          <a:p>
            <a:pPr marL="0" indent="0">
              <a:buNone/>
            </a:pPr>
            <a:endParaRPr lang="sl-SI" sz="600" dirty="0"/>
          </a:p>
          <a:p>
            <a:pPr marL="0" indent="0">
              <a:buNone/>
            </a:pPr>
            <a:r>
              <a:rPr lang="sl-SI" sz="2600" dirty="0"/>
              <a:t>Vsi objavljeni članki morajo biti v obliki končnega recenziranega rokopisa (</a:t>
            </a:r>
            <a:r>
              <a:rPr lang="sl-SI" sz="2600" dirty="0" err="1"/>
              <a:t>VoR</a:t>
            </a:r>
            <a:r>
              <a:rPr lang="sl-SI" sz="2600" dirty="0"/>
              <a:t>, </a:t>
            </a:r>
            <a:r>
              <a:rPr lang="sl-SI" sz="2600" dirty="0" err="1"/>
              <a:t>Version</a:t>
            </a:r>
            <a:r>
              <a:rPr lang="sl-SI" sz="2600" dirty="0"/>
              <a:t> </a:t>
            </a:r>
            <a:r>
              <a:rPr lang="sl-SI" sz="2600" dirty="0" err="1"/>
              <a:t>of</a:t>
            </a:r>
            <a:r>
              <a:rPr lang="sl-SI" sz="2600" dirty="0"/>
              <a:t> </a:t>
            </a:r>
            <a:r>
              <a:rPr lang="sl-SI" sz="2600" dirty="0" err="1"/>
              <a:t>Record</a:t>
            </a:r>
            <a:r>
              <a:rPr lang="sl-SI" sz="2600" dirty="0"/>
              <a:t>) najkasneje ob objavi shranjeni v enem izmed repozitorijev in tam tudi nemudoma dostopni (npr. če gre za objave v klasičnih naročniških revijah).</a:t>
            </a:r>
          </a:p>
          <a:p>
            <a:pPr marL="0" indent="0">
              <a:buNone/>
            </a:pPr>
            <a:endParaRPr lang="sl-SI" sz="800" dirty="0"/>
          </a:p>
          <a:p>
            <a:pPr marL="0" indent="0">
              <a:buNone/>
            </a:pPr>
            <a:r>
              <a:rPr lang="sl-SI" sz="2600" dirty="0"/>
              <a:t>Avtorji ali afiliacije ohranijo avtorske pravice; le te so označene z licenco CC BY. </a:t>
            </a:r>
          </a:p>
          <a:p>
            <a:pPr marL="0" indent="0">
              <a:buNone/>
            </a:pPr>
            <a:endParaRPr lang="sl-SI" sz="600" dirty="0"/>
          </a:p>
          <a:p>
            <a:pPr marL="0" indent="0">
              <a:buNone/>
            </a:pPr>
            <a:r>
              <a:rPr lang="sl-SI" sz="2600" dirty="0"/>
              <a:t>Avtorji morajo pred raziskavo izdelati Načrt ravnanja z raziskovalnimi podatki  ter raziskovalne podatke objaviti po načelih FAIR v zaupanja vrednem </a:t>
            </a:r>
            <a:r>
              <a:rPr lang="sl-SI" sz="2600" dirty="0" err="1"/>
              <a:t>repozitoriju</a:t>
            </a:r>
            <a:r>
              <a:rPr lang="sl-SI" sz="2600" dirty="0"/>
              <a:t> z licenco CC BY ali CC0 (za metapodatke). </a:t>
            </a:r>
          </a:p>
          <a:p>
            <a:pPr marL="0" indent="0">
              <a:buNone/>
            </a:pPr>
            <a:endParaRPr lang="sl-SI" sz="1000" dirty="0"/>
          </a:p>
          <a:p>
            <a:pPr marL="0" indent="0">
              <a:buNone/>
            </a:pPr>
            <a:r>
              <a:rPr lang="sl-SI" sz="2600" dirty="0"/>
              <a:t>Objava drugih, raziskavi pripadajočih, znanstvenih del (metodologija, programska oprema…).</a:t>
            </a:r>
          </a:p>
          <a:p>
            <a:pPr marL="0" indent="0">
              <a:buNone/>
            </a:pPr>
            <a:endParaRPr lang="sl-SI" sz="3000" dirty="0"/>
          </a:p>
        </p:txBody>
      </p:sp>
    </p:spTree>
    <p:extLst>
      <p:ext uri="{BB962C8B-B14F-4D97-AF65-F5344CB8AC3E}">
        <p14:creationId xmlns:p14="http://schemas.microsoft.com/office/powerpoint/2010/main" val="362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Kako objaviti raziskovalne podatke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1245"/>
            <a:ext cx="11308882" cy="4700304"/>
          </a:xfrm>
        </p:spPr>
        <p:txBody>
          <a:bodyPr>
            <a:noAutofit/>
          </a:bodyPr>
          <a:lstStyle/>
          <a:p>
            <a:pPr marL="0" indent="0">
              <a:buNone/>
            </a:pPr>
            <a:r>
              <a:rPr lang="en-US" dirty="0"/>
              <a:t>V </a:t>
            </a:r>
            <a:r>
              <a:rPr lang="en-US" dirty="0" err="1"/>
              <a:t>skladu</a:t>
            </a:r>
            <a:r>
              <a:rPr lang="en-US" dirty="0"/>
              <a:t> s </a:t>
            </a:r>
            <a:r>
              <a:rPr lang="en-US" dirty="0" err="1"/>
              <a:t>politikami</a:t>
            </a:r>
            <a:r>
              <a:rPr lang="en-US" dirty="0"/>
              <a:t> </a:t>
            </a:r>
            <a:r>
              <a:rPr lang="en-US" dirty="0" err="1"/>
              <a:t>Evropske</a:t>
            </a:r>
            <a:r>
              <a:rPr lang="en-US" dirty="0"/>
              <a:t> </a:t>
            </a:r>
            <a:r>
              <a:rPr lang="en-US" dirty="0" err="1"/>
              <a:t>komisije</a:t>
            </a:r>
            <a:r>
              <a:rPr lang="en-US" dirty="0"/>
              <a:t> </a:t>
            </a:r>
            <a:r>
              <a:rPr lang="sl-SI" dirty="0"/>
              <a:t>ORE </a:t>
            </a:r>
            <a:r>
              <a:rPr lang="en-US" dirty="0" err="1"/>
              <a:t>kot</a:t>
            </a:r>
            <a:r>
              <a:rPr lang="en-US" dirty="0"/>
              <a:t> </a:t>
            </a:r>
            <a:r>
              <a:rPr lang="en-US" dirty="0" err="1"/>
              <a:t>prvo</a:t>
            </a:r>
            <a:r>
              <a:rPr lang="en-US" dirty="0"/>
              <a:t> </a:t>
            </a:r>
            <a:r>
              <a:rPr lang="en-US" dirty="0" err="1"/>
              <a:t>izbiro</a:t>
            </a:r>
            <a:r>
              <a:rPr lang="en-US" dirty="0"/>
              <a:t> za </a:t>
            </a:r>
            <a:r>
              <a:rPr lang="en-US" dirty="0" err="1"/>
              <a:t>shranjevanje</a:t>
            </a:r>
            <a:r>
              <a:rPr lang="en-US" dirty="0"/>
              <a:t> </a:t>
            </a:r>
            <a:r>
              <a:rPr lang="en-US" dirty="0" err="1"/>
              <a:t>podatkov</a:t>
            </a:r>
            <a:r>
              <a:rPr lang="sl-SI" dirty="0"/>
              <a:t> </a:t>
            </a:r>
            <a:r>
              <a:rPr lang="en-US" dirty="0" err="1"/>
              <a:t>priporoča</a:t>
            </a:r>
            <a:r>
              <a:rPr lang="en-US" dirty="0"/>
              <a:t> </a:t>
            </a:r>
            <a:r>
              <a:rPr lang="en-US" dirty="0" err="1"/>
              <a:t>uporabo</a:t>
            </a:r>
            <a:r>
              <a:rPr lang="en-US" dirty="0"/>
              <a:t> </a:t>
            </a:r>
            <a:r>
              <a:rPr lang="en-US" dirty="0" err="1"/>
              <a:t>certificiranih</a:t>
            </a:r>
            <a:r>
              <a:rPr lang="en-US" dirty="0"/>
              <a:t> </a:t>
            </a:r>
            <a:r>
              <a:rPr lang="sl-SI" dirty="0"/>
              <a:t>in</a:t>
            </a:r>
            <a:r>
              <a:rPr lang="en-US" dirty="0"/>
              <a:t> </a:t>
            </a:r>
            <a:r>
              <a:rPr lang="en-US" dirty="0" err="1"/>
              <a:t>zaupanja</a:t>
            </a:r>
            <a:r>
              <a:rPr lang="en-US" dirty="0"/>
              <a:t> </a:t>
            </a:r>
            <a:r>
              <a:rPr lang="en-US" dirty="0" err="1"/>
              <a:t>vrednih</a:t>
            </a:r>
            <a:r>
              <a:rPr lang="en-US" dirty="0"/>
              <a:t> </a:t>
            </a:r>
            <a:r>
              <a:rPr lang="sl-SI" dirty="0"/>
              <a:t>področnih </a:t>
            </a:r>
            <a:r>
              <a:rPr lang="en-US" dirty="0" err="1"/>
              <a:t>repozitorijev</a:t>
            </a:r>
            <a:r>
              <a:rPr lang="en-US" dirty="0"/>
              <a:t>, </a:t>
            </a:r>
            <a:r>
              <a:rPr lang="en-US" dirty="0" err="1"/>
              <a:t>priznanih</a:t>
            </a:r>
            <a:r>
              <a:rPr lang="en-US" dirty="0"/>
              <a:t> v </a:t>
            </a:r>
            <a:r>
              <a:rPr lang="sl-SI" dirty="0"/>
              <a:t>raziskovalni </a:t>
            </a:r>
            <a:r>
              <a:rPr lang="en-US" dirty="0" err="1"/>
              <a:t>skupnosti</a:t>
            </a:r>
            <a:r>
              <a:rPr lang="sl-SI" dirty="0"/>
              <a:t>, kot so npr. </a:t>
            </a:r>
            <a:r>
              <a:rPr lang="en-US" dirty="0"/>
              <a:t>ELIXIR (za </a:t>
            </a:r>
            <a:r>
              <a:rPr lang="en-US" dirty="0" err="1"/>
              <a:t>vede</a:t>
            </a:r>
            <a:r>
              <a:rPr lang="en-US" dirty="0"/>
              <a:t> o </a:t>
            </a:r>
            <a:r>
              <a:rPr lang="en-US" dirty="0" err="1"/>
              <a:t>življenju</a:t>
            </a:r>
            <a:r>
              <a:rPr lang="en-US" dirty="0"/>
              <a:t>) </a:t>
            </a:r>
            <a:r>
              <a:rPr lang="en-US" dirty="0" err="1"/>
              <a:t>ali</a:t>
            </a:r>
            <a:r>
              <a:rPr lang="en-US" dirty="0"/>
              <a:t> CESSDA </a:t>
            </a:r>
            <a:r>
              <a:rPr lang="en-US" dirty="0" err="1"/>
              <a:t>ali</a:t>
            </a:r>
            <a:r>
              <a:rPr lang="en-US" dirty="0"/>
              <a:t> DARIAH (za </a:t>
            </a:r>
            <a:r>
              <a:rPr lang="en-US" dirty="0" err="1"/>
              <a:t>družbene</a:t>
            </a:r>
            <a:r>
              <a:rPr lang="en-US" dirty="0"/>
              <a:t> in </a:t>
            </a:r>
            <a:r>
              <a:rPr lang="en-US" dirty="0" err="1"/>
              <a:t>humanistične</a:t>
            </a:r>
            <a:r>
              <a:rPr lang="en-US" dirty="0"/>
              <a:t> </a:t>
            </a:r>
            <a:r>
              <a:rPr lang="en-US" dirty="0" err="1"/>
              <a:t>vede</a:t>
            </a:r>
            <a:r>
              <a:rPr lang="en-US" dirty="0"/>
              <a:t>) </a:t>
            </a:r>
            <a:r>
              <a:rPr lang="sl-SI" dirty="0"/>
              <a:t>ter drugo ustrezno integrirano infrastrukturo, kot npr. EUDAT.</a:t>
            </a:r>
            <a:r>
              <a:rPr lang="en-US" dirty="0"/>
              <a:t> </a:t>
            </a:r>
            <a:endParaRPr lang="sl-SI" dirty="0"/>
          </a:p>
          <a:p>
            <a:pPr marL="0" indent="0">
              <a:buNone/>
            </a:pPr>
            <a:endParaRPr lang="sl-SI" sz="400" dirty="0"/>
          </a:p>
          <a:p>
            <a:pPr marL="0" indent="0">
              <a:buNone/>
            </a:pPr>
            <a:r>
              <a:rPr lang="en-US" dirty="0" err="1"/>
              <a:t>Če</a:t>
            </a:r>
            <a:r>
              <a:rPr lang="sl-SI" dirty="0"/>
              <a:t> ti repozitoriji avtorjem ne ustrezajo</a:t>
            </a:r>
            <a:r>
              <a:rPr lang="en-US" dirty="0"/>
              <a:t>, </a:t>
            </a:r>
            <a:r>
              <a:rPr lang="sl-SI" dirty="0"/>
              <a:t>lahko podatke deponirajo </a:t>
            </a:r>
            <a:r>
              <a:rPr lang="en-US" dirty="0"/>
              <a:t>v </a:t>
            </a:r>
            <a:r>
              <a:rPr lang="sl-SI" dirty="0"/>
              <a:t>enega od </a:t>
            </a:r>
            <a:r>
              <a:rPr lang="en-US" dirty="0" err="1"/>
              <a:t>splošn</a:t>
            </a:r>
            <a:r>
              <a:rPr lang="sl-SI" dirty="0"/>
              <a:t>ih repozitorijev </a:t>
            </a:r>
            <a:r>
              <a:rPr lang="en-US" dirty="0"/>
              <a:t>(n</a:t>
            </a:r>
            <a:r>
              <a:rPr lang="sl-SI" dirty="0"/>
              <a:t>pr. </a:t>
            </a:r>
            <a:r>
              <a:rPr lang="en-US" dirty="0" err="1"/>
              <a:t>Zenodo</a:t>
            </a:r>
            <a:r>
              <a:rPr lang="sl-SI" dirty="0"/>
              <a:t>, nacionalni repozitoriji, institucionalni repozitoriji…</a:t>
            </a:r>
            <a:r>
              <a:rPr lang="en-US" dirty="0"/>
              <a:t>)</a:t>
            </a:r>
            <a:r>
              <a:rPr lang="sl-SI" dirty="0"/>
              <a:t>.</a:t>
            </a:r>
          </a:p>
          <a:p>
            <a:pPr marL="0" indent="0">
              <a:buNone/>
            </a:pPr>
            <a:endParaRPr lang="sl-SI" sz="300" dirty="0"/>
          </a:p>
          <a:p>
            <a:pPr marL="0" indent="0">
              <a:buNone/>
            </a:pPr>
            <a:r>
              <a:rPr lang="sl-SI" dirty="0"/>
              <a:t>Pomen ustrezne priprave podatkov (NRRP, ustrezni formati, vizualizacija…), pomen identifikacijskih oznak oz. PID-ov (npr. DOI…). </a:t>
            </a:r>
            <a:endParaRPr lang="en-US" dirty="0"/>
          </a:p>
        </p:txBody>
      </p:sp>
    </p:spTree>
    <p:extLst>
      <p:ext uri="{BB962C8B-B14F-4D97-AF65-F5344CB8AC3E}">
        <p14:creationId xmlns:p14="http://schemas.microsoft.com/office/powerpoint/2010/main" val="429222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Navedba raziskovalnih podatkov v članku</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377505" y="1706412"/>
            <a:ext cx="11308882" cy="4700304"/>
          </a:xfrm>
        </p:spPr>
        <p:txBody>
          <a:bodyPr>
            <a:noAutofit/>
          </a:bodyPr>
          <a:lstStyle/>
          <a:p>
            <a:pPr marL="0" indent="0">
              <a:buNone/>
            </a:pPr>
            <a:r>
              <a:rPr lang="sl-SI" sz="3000" dirty="0"/>
              <a:t>Vsi članki v ORE morajo imeti navedbo o dostopnosti pripadajočih raziskovalnih podatkov.</a:t>
            </a:r>
          </a:p>
          <a:p>
            <a:pPr marL="0" indent="0">
              <a:buNone/>
            </a:pPr>
            <a:endParaRPr lang="sl-SI" sz="700" dirty="0"/>
          </a:p>
          <a:p>
            <a:pPr marL="0" indent="0">
              <a:buNone/>
            </a:pPr>
            <a:r>
              <a:rPr lang="sl-SI" sz="3000" dirty="0"/>
              <a:t>V primeru, ko članek ne temelji na pripadajočih podatkih, mora avtor navesti:</a:t>
            </a:r>
            <a:r>
              <a:rPr lang="sl-SI" sz="3000" i="1" dirty="0"/>
              <a:t> </a:t>
            </a:r>
            <a:r>
              <a:rPr lang="en-US" sz="3000" b="1" i="1" dirty="0"/>
              <a:t>“No data are associated with this article.”</a:t>
            </a:r>
            <a:endParaRPr lang="sl-SI" sz="3000" b="1" i="1" dirty="0"/>
          </a:p>
          <a:p>
            <a:pPr marL="0" indent="0">
              <a:buNone/>
            </a:pPr>
            <a:endParaRPr lang="sl-SI" sz="400" i="1" dirty="0"/>
          </a:p>
          <a:p>
            <a:pPr marL="0" indent="0">
              <a:buNone/>
            </a:pPr>
            <a:r>
              <a:rPr lang="sl-SI" sz="3000" dirty="0"/>
              <a:t>V primeru, kjer so pripadajoči podatki del članka samega, mora avtor navesti: </a:t>
            </a:r>
            <a:r>
              <a:rPr lang="en-US" sz="3000" b="1" i="1" dirty="0"/>
              <a:t>“All data underlying the results are available as part of the article and no additional source data are required.”</a:t>
            </a:r>
          </a:p>
          <a:p>
            <a:pPr marL="0" indent="0">
              <a:buNone/>
            </a:pPr>
            <a:endParaRPr lang="en-US" dirty="0"/>
          </a:p>
        </p:txBody>
      </p:sp>
    </p:spTree>
    <p:extLst>
      <p:ext uri="{BB962C8B-B14F-4D97-AF65-F5344CB8AC3E}">
        <p14:creationId xmlns:p14="http://schemas.microsoft.com/office/powerpoint/2010/main" val="433584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Navedba raziskovalnih podatkov v članku 1</a:t>
            </a:r>
          </a:p>
        </p:txBody>
      </p:sp>
      <p:pic>
        <p:nvPicPr>
          <p:cNvPr id="4" name="Označba mesta vsebine 3">
            <a:extLst>
              <a:ext uri="{FF2B5EF4-FFF2-40B4-BE49-F238E27FC236}">
                <a16:creationId xmlns:a16="http://schemas.microsoft.com/office/drawing/2014/main" id="{FFA6F71C-8EF2-4E25-A333-0E32E2B2FBDD}"/>
              </a:ext>
            </a:extLst>
          </p:cNvPr>
          <p:cNvPicPr>
            <a:picLocks noGrp="1" noChangeAspect="1"/>
          </p:cNvPicPr>
          <p:nvPr>
            <p:ph idx="1"/>
          </p:nvPr>
        </p:nvPicPr>
        <p:blipFill>
          <a:blip r:embed="rId2"/>
          <a:stretch>
            <a:fillRect/>
          </a:stretch>
        </p:blipFill>
        <p:spPr>
          <a:xfrm>
            <a:off x="662731" y="1622440"/>
            <a:ext cx="6902127" cy="4700587"/>
          </a:xfrm>
          <a:prstGeom prst="rect">
            <a:avLst/>
          </a:prstGeom>
        </p:spPr>
      </p:pic>
      <p:cxnSp>
        <p:nvCxnSpPr>
          <p:cNvPr id="5" name="Raven puščični povezovalnik 4">
            <a:extLst>
              <a:ext uri="{FF2B5EF4-FFF2-40B4-BE49-F238E27FC236}">
                <a16:creationId xmlns:a16="http://schemas.microsoft.com/office/drawing/2014/main" id="{34A28B7C-5599-4255-A006-08600C24E7CC}"/>
              </a:ext>
            </a:extLst>
          </p:cNvPr>
          <p:cNvCxnSpPr>
            <a:cxnSpLocks/>
          </p:cNvCxnSpPr>
          <p:nvPr/>
        </p:nvCxnSpPr>
        <p:spPr>
          <a:xfrm flipH="1">
            <a:off x="4032545" y="2903339"/>
            <a:ext cx="53106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Elipsa 6">
            <a:extLst>
              <a:ext uri="{FF2B5EF4-FFF2-40B4-BE49-F238E27FC236}">
                <a16:creationId xmlns:a16="http://schemas.microsoft.com/office/drawing/2014/main" id="{F29E3749-CFCC-4979-93F9-EB8481721536}"/>
              </a:ext>
            </a:extLst>
          </p:cNvPr>
          <p:cNvSpPr/>
          <p:nvPr/>
        </p:nvSpPr>
        <p:spPr>
          <a:xfrm>
            <a:off x="505811" y="2198819"/>
            <a:ext cx="1241572" cy="2941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8" name="Raven puščični povezovalnik 7">
            <a:extLst>
              <a:ext uri="{FF2B5EF4-FFF2-40B4-BE49-F238E27FC236}">
                <a16:creationId xmlns:a16="http://schemas.microsoft.com/office/drawing/2014/main" id="{86918C25-E75D-4D98-8399-9A06BFE40815}"/>
              </a:ext>
            </a:extLst>
          </p:cNvPr>
          <p:cNvCxnSpPr>
            <a:cxnSpLocks/>
          </p:cNvCxnSpPr>
          <p:nvPr/>
        </p:nvCxnSpPr>
        <p:spPr>
          <a:xfrm flipH="1">
            <a:off x="4028469" y="4037251"/>
            <a:ext cx="53106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Pravokotnik 8">
            <a:extLst>
              <a:ext uri="{FF2B5EF4-FFF2-40B4-BE49-F238E27FC236}">
                <a16:creationId xmlns:a16="http://schemas.microsoft.com/office/drawing/2014/main" id="{BA206E6D-8F50-4BB6-978F-5395D3C0D9DD}"/>
              </a:ext>
            </a:extLst>
          </p:cNvPr>
          <p:cNvSpPr/>
          <p:nvPr/>
        </p:nvSpPr>
        <p:spPr>
          <a:xfrm>
            <a:off x="662730" y="2527196"/>
            <a:ext cx="3967022" cy="1034151"/>
          </a:xfrm>
          <a:prstGeom prst="rect">
            <a:avLst/>
          </a:prstGeom>
          <a:solidFill>
            <a:srgbClr val="FFFF00">
              <a:alpha val="1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10" name="Pravokotnik 9">
            <a:extLst>
              <a:ext uri="{FF2B5EF4-FFF2-40B4-BE49-F238E27FC236}">
                <a16:creationId xmlns:a16="http://schemas.microsoft.com/office/drawing/2014/main" id="{A6186E20-B156-4525-A946-8A3C0352EEF8}"/>
              </a:ext>
            </a:extLst>
          </p:cNvPr>
          <p:cNvSpPr/>
          <p:nvPr/>
        </p:nvSpPr>
        <p:spPr>
          <a:xfrm>
            <a:off x="662729" y="3657600"/>
            <a:ext cx="3967021" cy="1337911"/>
          </a:xfrm>
          <a:prstGeom prst="rect">
            <a:avLst/>
          </a:prstGeom>
          <a:solidFill>
            <a:srgbClr val="FFFF00">
              <a:alpha val="1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1" name="Raven puščični povezovalnik 10">
            <a:extLst>
              <a:ext uri="{FF2B5EF4-FFF2-40B4-BE49-F238E27FC236}">
                <a16:creationId xmlns:a16="http://schemas.microsoft.com/office/drawing/2014/main" id="{0DC26B8A-17DB-4C43-8ED3-D07C95A5EB33}"/>
              </a:ext>
            </a:extLst>
          </p:cNvPr>
          <p:cNvCxnSpPr>
            <a:cxnSpLocks/>
          </p:cNvCxnSpPr>
          <p:nvPr/>
        </p:nvCxnSpPr>
        <p:spPr>
          <a:xfrm flipH="1">
            <a:off x="4559535" y="5082139"/>
            <a:ext cx="444660" cy="9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81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Pridobivanje informacij v ORE</a:t>
            </a:r>
          </a:p>
        </p:txBody>
      </p:sp>
      <p:pic>
        <p:nvPicPr>
          <p:cNvPr id="4" name="Označba mesta vsebine 3">
            <a:extLst>
              <a:ext uri="{FF2B5EF4-FFF2-40B4-BE49-F238E27FC236}">
                <a16:creationId xmlns:a16="http://schemas.microsoft.com/office/drawing/2014/main" id="{A827A5F5-21B4-47E0-89B7-90629D3456F6}"/>
              </a:ext>
            </a:extLst>
          </p:cNvPr>
          <p:cNvPicPr>
            <a:picLocks noGrp="1" noChangeAspect="1"/>
          </p:cNvPicPr>
          <p:nvPr>
            <p:ph idx="1"/>
          </p:nvPr>
        </p:nvPicPr>
        <p:blipFill>
          <a:blip r:embed="rId2"/>
          <a:stretch>
            <a:fillRect/>
          </a:stretch>
        </p:blipFill>
        <p:spPr>
          <a:xfrm>
            <a:off x="375385" y="1453415"/>
            <a:ext cx="8499526" cy="4700587"/>
          </a:xfrm>
          <a:prstGeom prst="rect">
            <a:avLst/>
          </a:prstGeom>
        </p:spPr>
      </p:pic>
      <p:sp>
        <p:nvSpPr>
          <p:cNvPr id="5" name="Elipsa 4">
            <a:extLst>
              <a:ext uri="{FF2B5EF4-FFF2-40B4-BE49-F238E27FC236}">
                <a16:creationId xmlns:a16="http://schemas.microsoft.com/office/drawing/2014/main" id="{E5AB31DF-B907-4692-AE91-B42DD33DB64B}"/>
              </a:ext>
            </a:extLst>
          </p:cNvPr>
          <p:cNvSpPr/>
          <p:nvPr/>
        </p:nvSpPr>
        <p:spPr>
          <a:xfrm>
            <a:off x="120801" y="3428999"/>
            <a:ext cx="1241572" cy="392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Slika 5">
            <a:extLst>
              <a:ext uri="{FF2B5EF4-FFF2-40B4-BE49-F238E27FC236}">
                <a16:creationId xmlns:a16="http://schemas.microsoft.com/office/drawing/2014/main" id="{11989DD6-7996-499A-AFC5-F3FECF4744CE}"/>
              </a:ext>
            </a:extLst>
          </p:cNvPr>
          <p:cNvPicPr>
            <a:picLocks noChangeAspect="1"/>
          </p:cNvPicPr>
          <p:nvPr/>
        </p:nvPicPr>
        <p:blipFill>
          <a:blip r:embed="rId3"/>
          <a:stretch>
            <a:fillRect/>
          </a:stretch>
        </p:blipFill>
        <p:spPr>
          <a:xfrm>
            <a:off x="375385" y="4213804"/>
            <a:ext cx="5139891" cy="1042506"/>
          </a:xfrm>
          <a:prstGeom prst="rect">
            <a:avLst/>
          </a:prstGeom>
        </p:spPr>
      </p:pic>
      <p:pic>
        <p:nvPicPr>
          <p:cNvPr id="7" name="Slika 6">
            <a:extLst>
              <a:ext uri="{FF2B5EF4-FFF2-40B4-BE49-F238E27FC236}">
                <a16:creationId xmlns:a16="http://schemas.microsoft.com/office/drawing/2014/main" id="{BD123C66-4ADC-4AD2-AD89-F8C27E89BF9F}"/>
              </a:ext>
            </a:extLst>
          </p:cNvPr>
          <p:cNvPicPr>
            <a:picLocks noChangeAspect="1"/>
          </p:cNvPicPr>
          <p:nvPr/>
        </p:nvPicPr>
        <p:blipFill>
          <a:blip r:embed="rId4"/>
          <a:stretch>
            <a:fillRect/>
          </a:stretch>
        </p:blipFill>
        <p:spPr>
          <a:xfrm rot="19425718">
            <a:off x="4338959" y="3438741"/>
            <a:ext cx="1036684" cy="372740"/>
          </a:xfrm>
          <a:prstGeom prst="rect">
            <a:avLst/>
          </a:prstGeom>
        </p:spPr>
      </p:pic>
      <p:sp>
        <p:nvSpPr>
          <p:cNvPr id="9" name="Elipsa 8">
            <a:extLst>
              <a:ext uri="{FF2B5EF4-FFF2-40B4-BE49-F238E27FC236}">
                <a16:creationId xmlns:a16="http://schemas.microsoft.com/office/drawing/2014/main" id="{947B74CC-077D-41C6-8770-CED2A6E4077D}"/>
              </a:ext>
            </a:extLst>
          </p:cNvPr>
          <p:cNvSpPr/>
          <p:nvPr/>
        </p:nvSpPr>
        <p:spPr>
          <a:xfrm>
            <a:off x="4854428" y="5710033"/>
            <a:ext cx="1241572" cy="392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909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Pridobivanje informacij v ORE 1</a:t>
            </a:r>
          </a:p>
        </p:txBody>
      </p:sp>
      <p:pic>
        <p:nvPicPr>
          <p:cNvPr id="4" name="Označba mesta vsebine 3">
            <a:extLst>
              <a:ext uri="{FF2B5EF4-FFF2-40B4-BE49-F238E27FC236}">
                <a16:creationId xmlns:a16="http://schemas.microsoft.com/office/drawing/2014/main" id="{9976A428-9CC7-4837-B149-F48F376C6518}"/>
              </a:ext>
            </a:extLst>
          </p:cNvPr>
          <p:cNvPicPr>
            <a:picLocks noGrp="1" noChangeAspect="1"/>
          </p:cNvPicPr>
          <p:nvPr>
            <p:ph idx="1"/>
          </p:nvPr>
        </p:nvPicPr>
        <p:blipFill>
          <a:blip r:embed="rId2"/>
          <a:stretch>
            <a:fillRect/>
          </a:stretch>
        </p:blipFill>
        <p:spPr>
          <a:xfrm>
            <a:off x="217377" y="1604161"/>
            <a:ext cx="6221923" cy="5151830"/>
          </a:xfrm>
          <a:prstGeom prst="rect">
            <a:avLst/>
          </a:prstGeom>
        </p:spPr>
      </p:pic>
      <p:pic>
        <p:nvPicPr>
          <p:cNvPr id="5" name="Slika 4">
            <a:extLst>
              <a:ext uri="{FF2B5EF4-FFF2-40B4-BE49-F238E27FC236}">
                <a16:creationId xmlns:a16="http://schemas.microsoft.com/office/drawing/2014/main" id="{CD07C947-CD03-4CE5-9901-69665BF81B14}"/>
              </a:ext>
            </a:extLst>
          </p:cNvPr>
          <p:cNvPicPr>
            <a:picLocks noChangeAspect="1"/>
          </p:cNvPicPr>
          <p:nvPr/>
        </p:nvPicPr>
        <p:blipFill>
          <a:blip r:embed="rId3"/>
          <a:stretch>
            <a:fillRect/>
          </a:stretch>
        </p:blipFill>
        <p:spPr>
          <a:xfrm>
            <a:off x="217377" y="2070349"/>
            <a:ext cx="6353895" cy="4685642"/>
          </a:xfrm>
          <a:prstGeom prst="rect">
            <a:avLst/>
          </a:prstGeom>
        </p:spPr>
      </p:pic>
      <p:pic>
        <p:nvPicPr>
          <p:cNvPr id="6" name="Slika 5">
            <a:extLst>
              <a:ext uri="{FF2B5EF4-FFF2-40B4-BE49-F238E27FC236}">
                <a16:creationId xmlns:a16="http://schemas.microsoft.com/office/drawing/2014/main" id="{BD08A887-5598-4F34-8C91-201B21BD8E58}"/>
              </a:ext>
            </a:extLst>
          </p:cNvPr>
          <p:cNvPicPr>
            <a:picLocks noChangeAspect="1"/>
          </p:cNvPicPr>
          <p:nvPr/>
        </p:nvPicPr>
        <p:blipFill>
          <a:blip r:embed="rId4"/>
          <a:stretch>
            <a:fillRect/>
          </a:stretch>
        </p:blipFill>
        <p:spPr>
          <a:xfrm>
            <a:off x="319639" y="6016641"/>
            <a:ext cx="8915400" cy="619125"/>
          </a:xfrm>
          <a:prstGeom prst="rect">
            <a:avLst/>
          </a:prstGeom>
        </p:spPr>
      </p:pic>
      <p:pic>
        <p:nvPicPr>
          <p:cNvPr id="7" name="Slika 6">
            <a:extLst>
              <a:ext uri="{FF2B5EF4-FFF2-40B4-BE49-F238E27FC236}">
                <a16:creationId xmlns:a16="http://schemas.microsoft.com/office/drawing/2014/main" id="{C911D4AC-A723-4558-B9B7-4905D018F22B}"/>
              </a:ext>
            </a:extLst>
          </p:cNvPr>
          <p:cNvPicPr>
            <a:picLocks noChangeAspect="1"/>
          </p:cNvPicPr>
          <p:nvPr/>
        </p:nvPicPr>
        <p:blipFill>
          <a:blip r:embed="rId5"/>
          <a:stretch>
            <a:fillRect/>
          </a:stretch>
        </p:blipFill>
        <p:spPr>
          <a:xfrm>
            <a:off x="889276" y="1504130"/>
            <a:ext cx="11232020" cy="4377599"/>
          </a:xfrm>
          <a:prstGeom prst="rect">
            <a:avLst/>
          </a:prstGeom>
          <a:effectLst>
            <a:softEdge rad="0"/>
          </a:effectLst>
        </p:spPr>
      </p:pic>
    </p:spTree>
    <p:extLst>
      <p:ext uri="{BB962C8B-B14F-4D97-AF65-F5344CB8AC3E}">
        <p14:creationId xmlns:p14="http://schemas.microsoft.com/office/powerpoint/2010/main" val="33967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V naslednjih predstavitvah o ORE </a:t>
            </a:r>
            <a:br>
              <a:rPr lang="sl-SI" dirty="0">
                <a:solidFill>
                  <a:schemeClr val="bg1"/>
                </a:solidFill>
                <a:latin typeface="Arial" panose="020B0604020202020204" pitchFamily="34" charset="0"/>
                <a:cs typeface="Arial" panose="020B0604020202020204" pitchFamily="34" charset="0"/>
              </a:rPr>
            </a:br>
            <a:r>
              <a:rPr lang="sl-SI" dirty="0">
                <a:solidFill>
                  <a:schemeClr val="bg1"/>
                </a:solidFill>
                <a:latin typeface="Arial" panose="020B0604020202020204" pitchFamily="34" charset="0"/>
                <a:cs typeface="Arial" panose="020B0604020202020204" pitchFamily="34" charset="0"/>
              </a:rPr>
              <a:t>podrobneje o…</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81245"/>
            <a:ext cx="11308882" cy="4700304"/>
          </a:xfrm>
        </p:spPr>
        <p:txBody>
          <a:bodyPr>
            <a:noAutofit/>
          </a:bodyPr>
          <a:lstStyle/>
          <a:p>
            <a:pPr marL="0" indent="0">
              <a:buNone/>
            </a:pPr>
            <a:r>
              <a:rPr lang="sl-SI" sz="3000" dirty="0"/>
              <a:t>Recenzijski sistem v ORE.</a:t>
            </a:r>
          </a:p>
          <a:p>
            <a:pPr marL="0" indent="0">
              <a:buNone/>
            </a:pPr>
            <a:endParaRPr lang="sl-SI" sz="1400" dirty="0"/>
          </a:p>
          <a:p>
            <a:pPr marL="0" indent="0">
              <a:buNone/>
            </a:pPr>
            <a:r>
              <a:rPr lang="sl-SI" sz="3000" dirty="0"/>
              <a:t>Navodila za objavo člankov</a:t>
            </a:r>
          </a:p>
          <a:p>
            <a:pPr marL="0" indent="0">
              <a:buNone/>
            </a:pPr>
            <a:r>
              <a:rPr lang="sl-SI" sz="3000" dirty="0">
                <a:hlinkClick r:id="rId2"/>
              </a:rPr>
              <a:t>https://open-research-europe.ec.europa.eu/for-authors/article-guidelines-new-versions/</a:t>
            </a:r>
            <a:r>
              <a:rPr lang="sl-SI" sz="3000" dirty="0"/>
              <a:t> </a:t>
            </a:r>
          </a:p>
          <a:p>
            <a:pPr marL="0" indent="0">
              <a:buNone/>
            </a:pPr>
            <a:endParaRPr lang="sl-SI" sz="1400" dirty="0"/>
          </a:p>
          <a:p>
            <a:pPr marL="0" indent="0">
              <a:buNone/>
            </a:pPr>
            <a:r>
              <a:rPr lang="sl-SI" sz="3000" dirty="0"/>
              <a:t>Navodila za pripravo in objavo raziskovalnih podatkov</a:t>
            </a:r>
            <a:endParaRPr lang="en-US" sz="3000" dirty="0"/>
          </a:p>
          <a:p>
            <a:pPr marL="0" indent="0">
              <a:buNone/>
            </a:pPr>
            <a:r>
              <a:rPr lang="en-US" dirty="0">
                <a:hlinkClick r:id="rId3"/>
              </a:rPr>
              <a:t>https://open-research-europe.ec.europa.eu/for-authors/data-guidelines/</a:t>
            </a:r>
            <a:r>
              <a:rPr lang="sl-SI" dirty="0"/>
              <a:t> </a:t>
            </a:r>
            <a:endParaRPr lang="en-US" dirty="0"/>
          </a:p>
        </p:txBody>
      </p:sp>
    </p:spTree>
    <p:extLst>
      <p:ext uri="{BB962C8B-B14F-4D97-AF65-F5344CB8AC3E}">
        <p14:creationId xmlns:p14="http://schemas.microsoft.com/office/powerpoint/2010/main" val="3756668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r>
              <a:rPr lang="sl-SI" dirty="0">
                <a:solidFill>
                  <a:schemeClr val="bg1"/>
                </a:solidFill>
                <a:latin typeface="Arial" panose="020B0604020202020204" pitchFamily="34" charset="0"/>
                <a:cs typeface="Arial" panose="020B0604020202020204" pitchFamily="34" charset="0"/>
              </a:rPr>
              <a:t>Podrobnejše informacije </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2234919"/>
            <a:ext cx="11308882" cy="4392384"/>
          </a:xfrm>
        </p:spPr>
        <p:txBody>
          <a:bodyPr>
            <a:noAutofit/>
          </a:bodyPr>
          <a:lstStyle/>
          <a:p>
            <a:pPr marL="0" indent="0">
              <a:buNone/>
            </a:pPr>
            <a:r>
              <a:rPr lang="sl-SI" sz="1600" dirty="0"/>
              <a:t>dr. Doris Dekleva Smrekar, </a:t>
            </a:r>
            <a:r>
              <a:rPr lang="sl-SI" sz="1600" dirty="0">
                <a:hlinkClick r:id="rId2"/>
              </a:rPr>
              <a:t>doris.dekleva@ctk.uni-lj.si</a:t>
            </a:r>
            <a:r>
              <a:rPr lang="sl-SI" sz="1600" dirty="0"/>
              <a:t>, odprte objave, </a:t>
            </a:r>
            <a:r>
              <a:rPr lang="sl-SI" sz="1600" dirty="0" err="1"/>
              <a:t>DiRROS</a:t>
            </a:r>
            <a:r>
              <a:rPr lang="sl-SI" sz="1600" dirty="0"/>
              <a:t>, OZ in vrednotenje;</a:t>
            </a:r>
          </a:p>
          <a:p>
            <a:pPr marL="0" indent="0">
              <a:buNone/>
            </a:pPr>
            <a:r>
              <a:rPr lang="sl-SI" sz="1600" dirty="0"/>
              <a:t>Maja Vihar, </a:t>
            </a:r>
            <a:r>
              <a:rPr lang="sl-SI" sz="1600" dirty="0">
                <a:hlinkClick r:id="rId3"/>
              </a:rPr>
              <a:t>maja.vihar@ctk.uni-lj.si</a:t>
            </a:r>
            <a:r>
              <a:rPr lang="sl-SI" sz="1600" dirty="0"/>
              <a:t>, splošno, politike, odprte objave, </a:t>
            </a:r>
            <a:r>
              <a:rPr lang="sl-SI" sz="1600" dirty="0" err="1"/>
              <a:t>DiRROS</a:t>
            </a:r>
            <a:r>
              <a:rPr lang="sl-SI" sz="1600" dirty="0"/>
              <a:t>;</a:t>
            </a:r>
          </a:p>
          <a:p>
            <a:pPr marL="0" indent="0">
              <a:buNone/>
            </a:pPr>
            <a:r>
              <a:rPr lang="sl-SI" sz="1600" dirty="0"/>
              <a:t>Miha Knez, </a:t>
            </a:r>
            <a:r>
              <a:rPr lang="sl-SI" sz="1600" dirty="0">
                <a:hlinkClick r:id="rId4"/>
              </a:rPr>
              <a:t>miha.knez@ctk.uni-lj.si</a:t>
            </a:r>
            <a:r>
              <a:rPr lang="sl-SI" sz="1600" dirty="0"/>
              <a:t>, kreativni prostor, knjižnica stvari; </a:t>
            </a:r>
          </a:p>
          <a:p>
            <a:pPr marL="0" indent="0">
              <a:buNone/>
            </a:pPr>
            <a:r>
              <a:rPr lang="sl-SI" sz="1600" dirty="0"/>
              <a:t>mag. Miro Pušnik, </a:t>
            </a:r>
            <a:r>
              <a:rPr lang="sl-SI" sz="1600" dirty="0">
                <a:hlinkClick r:id="rId5"/>
              </a:rPr>
              <a:t>miro.pusnik@ctk.uni-lj.si</a:t>
            </a:r>
            <a:r>
              <a:rPr lang="sl-SI" sz="1600" dirty="0"/>
              <a:t>, splošno, politike, odprte objave, občanska znanost, odprti podatki;</a:t>
            </a:r>
          </a:p>
          <a:p>
            <a:pPr marL="0" indent="0">
              <a:buNone/>
            </a:pPr>
            <a:r>
              <a:rPr lang="sl-SI" sz="1600" dirty="0"/>
              <a:t>Mitja Vovk </a:t>
            </a:r>
            <a:r>
              <a:rPr lang="sl-SI" sz="1600" dirty="0" err="1"/>
              <a:t>Iskrić</a:t>
            </a:r>
            <a:r>
              <a:rPr lang="sl-SI" sz="1600" dirty="0"/>
              <a:t>, </a:t>
            </a:r>
            <a:r>
              <a:rPr lang="sl-SI" sz="1600" dirty="0">
                <a:hlinkClick r:id="rId6"/>
              </a:rPr>
              <a:t>mitja.vovk-iskric@ctk.uni-lj.si</a:t>
            </a:r>
            <a:r>
              <a:rPr lang="sl-SI" sz="1600" dirty="0"/>
              <a:t>, odprti podatki, občanska znanost, kreativni prostor;</a:t>
            </a:r>
          </a:p>
          <a:p>
            <a:pPr marL="0" indent="0">
              <a:buNone/>
            </a:pPr>
            <a:r>
              <a:rPr lang="sl-SI" sz="1600" dirty="0"/>
              <a:t>Petra </a:t>
            </a:r>
            <a:r>
              <a:rPr lang="sl-SI" sz="1600" dirty="0" err="1"/>
              <a:t>Durini</a:t>
            </a:r>
            <a:r>
              <a:rPr lang="sl-SI" sz="1600" dirty="0"/>
              <a:t>, </a:t>
            </a:r>
            <a:r>
              <a:rPr lang="sl-SI" sz="1600" dirty="0">
                <a:hlinkClick r:id="rId7"/>
              </a:rPr>
              <a:t>petra.durini@ctk.uni-lj.si</a:t>
            </a:r>
            <a:r>
              <a:rPr lang="sl-SI" sz="1600" dirty="0"/>
              <a:t>, odprti podatki, </a:t>
            </a:r>
            <a:r>
              <a:rPr lang="sl-SI" sz="1600" dirty="0" err="1"/>
              <a:t>DiRROS</a:t>
            </a:r>
            <a:r>
              <a:rPr lang="sl-SI" sz="1600" dirty="0"/>
              <a:t>, OZ in vrednotenje, občanska znanost, </a:t>
            </a:r>
            <a:r>
              <a:rPr lang="sl-SI" sz="1600" dirty="0" err="1"/>
              <a:t>DiRROS</a:t>
            </a:r>
            <a:r>
              <a:rPr lang="sl-SI" sz="1600" dirty="0"/>
              <a:t>, kreativni prostor;</a:t>
            </a:r>
          </a:p>
          <a:p>
            <a:pPr marL="0" indent="0">
              <a:buNone/>
            </a:pPr>
            <a:r>
              <a:rPr lang="sl-SI" sz="1600" dirty="0"/>
              <a:t>Tilen Mandelj, </a:t>
            </a:r>
            <a:r>
              <a:rPr lang="sl-SI" sz="1600" dirty="0">
                <a:hlinkClick r:id="rId8"/>
              </a:rPr>
              <a:t>tilen.mandelj@ctk.uni-lj.si</a:t>
            </a:r>
            <a:r>
              <a:rPr lang="sl-SI" sz="1600" dirty="0"/>
              <a:t>, promocija, kreativni prostor, knjižnica stvari;</a:t>
            </a:r>
          </a:p>
          <a:p>
            <a:pPr marL="0" indent="0">
              <a:buNone/>
            </a:pPr>
            <a:r>
              <a:rPr lang="sl-SI" sz="1600" dirty="0"/>
              <a:t>dr. Uroš Kunaver, </a:t>
            </a:r>
            <a:r>
              <a:rPr lang="sl-SI" sz="1600" dirty="0">
                <a:hlinkClick r:id="rId9"/>
              </a:rPr>
              <a:t>uros.kunaver@ctk.uni-lj.si</a:t>
            </a:r>
            <a:r>
              <a:rPr lang="sl-SI" sz="1600" dirty="0"/>
              <a:t>, splošno, občanska znanost, kreativni prostor.</a:t>
            </a:r>
          </a:p>
          <a:p>
            <a:pPr marL="0" indent="0">
              <a:buNone/>
            </a:pPr>
            <a:endParaRPr lang="sl-SI" sz="3200" dirty="0"/>
          </a:p>
          <a:p>
            <a:pPr marL="0" indent="0">
              <a:buNone/>
            </a:pPr>
            <a:r>
              <a:rPr lang="sl-SI" sz="3200" dirty="0"/>
              <a:t>Hvala za pozornost!</a:t>
            </a:r>
          </a:p>
          <a:p>
            <a:pPr marL="0" indent="0">
              <a:buNone/>
            </a:pPr>
            <a:endParaRPr lang="sl-SI" sz="3200" dirty="0"/>
          </a:p>
          <a:p>
            <a:pPr marL="0" indent="0">
              <a:buNone/>
            </a:pPr>
            <a:endParaRPr lang="en-US" sz="3200" dirty="0"/>
          </a:p>
        </p:txBody>
      </p:sp>
      <p:pic>
        <p:nvPicPr>
          <p:cNvPr id="4" name="Slika 3">
            <a:extLst>
              <a:ext uri="{FF2B5EF4-FFF2-40B4-BE49-F238E27FC236}">
                <a16:creationId xmlns:a16="http://schemas.microsoft.com/office/drawing/2014/main" id="{59ED9645-FA07-454A-95A2-DD0D34656E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465" y="1546303"/>
            <a:ext cx="4255205" cy="595728"/>
          </a:xfrm>
          <a:prstGeom prst="rect">
            <a:avLst/>
          </a:prstGeom>
        </p:spPr>
      </p:pic>
      <p:sp>
        <p:nvSpPr>
          <p:cNvPr id="5" name="PoljeZBesedilom 4">
            <a:extLst>
              <a:ext uri="{FF2B5EF4-FFF2-40B4-BE49-F238E27FC236}">
                <a16:creationId xmlns:a16="http://schemas.microsoft.com/office/drawing/2014/main" id="{98E6A529-8C43-4558-A311-21F631011509}"/>
              </a:ext>
            </a:extLst>
          </p:cNvPr>
          <p:cNvSpPr txBox="1"/>
          <p:nvPr/>
        </p:nvSpPr>
        <p:spPr>
          <a:xfrm>
            <a:off x="4769670" y="1419034"/>
            <a:ext cx="2030135" cy="769441"/>
          </a:xfrm>
          <a:prstGeom prst="rect">
            <a:avLst/>
          </a:prstGeom>
          <a:noFill/>
        </p:spPr>
        <p:txBody>
          <a:bodyPr wrap="square" rtlCol="0">
            <a:spAutoFit/>
          </a:bodyPr>
          <a:lstStyle/>
          <a:p>
            <a:r>
              <a:rPr lang="sl-SI" sz="4400" dirty="0"/>
              <a:t>smo</a:t>
            </a:r>
            <a:r>
              <a:rPr lang="sl-SI" sz="4000" dirty="0"/>
              <a:t>:</a:t>
            </a:r>
          </a:p>
        </p:txBody>
      </p:sp>
    </p:spTree>
    <p:extLst>
      <p:ext uri="{BB962C8B-B14F-4D97-AF65-F5344CB8AC3E}">
        <p14:creationId xmlns:p14="http://schemas.microsoft.com/office/powerpoint/2010/main" val="166735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8A97D2FB-7104-499E-BDA7-A63C275AE39C}"/>
              </a:ext>
            </a:extLst>
          </p:cNvPr>
          <p:cNvSpPr txBox="1"/>
          <p:nvPr/>
        </p:nvSpPr>
        <p:spPr>
          <a:xfrm>
            <a:off x="-311285" y="1834650"/>
            <a:ext cx="12830265" cy="4060311"/>
          </a:xfrm>
          <a:prstGeom prst="rect">
            <a:avLst/>
          </a:prstGeom>
          <a:solidFill>
            <a:srgbClr val="004494">
              <a:alpha val="23000"/>
            </a:srgbClr>
          </a:solidFill>
        </p:spPr>
        <p:txBody>
          <a:bodyPr wrap="square" rtlCol="0">
            <a:spAutoFit/>
          </a:bodyPr>
          <a:lstStyle/>
          <a:p>
            <a:endParaRPr lang="sl-SI" dirty="0"/>
          </a:p>
        </p:txBody>
      </p:sp>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r>
              <a:rPr lang="sl-SI" dirty="0">
                <a:solidFill>
                  <a:schemeClr val="bg1"/>
                </a:solidFill>
                <a:latin typeface="Arial" panose="020B0604020202020204" pitchFamily="34" charset="0"/>
                <a:cs typeface="Arial" panose="020B0604020202020204" pitchFamily="34" charset="0"/>
              </a:rPr>
              <a:t>               Naslednja</a:t>
            </a:r>
          </a:p>
        </p:txBody>
      </p:sp>
      <p:pic>
        <p:nvPicPr>
          <p:cNvPr id="5" name="Označba mesta vsebine 4">
            <a:extLst>
              <a:ext uri="{FF2B5EF4-FFF2-40B4-BE49-F238E27FC236}">
                <a16:creationId xmlns:a16="http://schemas.microsoft.com/office/drawing/2014/main" id="{74F13254-2DE1-4D61-9BA9-2330F330F660}"/>
              </a:ext>
            </a:extLst>
          </p:cNvPr>
          <p:cNvPicPr>
            <a:picLocks noGrp="1" noChangeAspect="1"/>
          </p:cNvPicPr>
          <p:nvPr>
            <p:ph idx="1"/>
          </p:nvPr>
        </p:nvPicPr>
        <p:blipFill>
          <a:blip r:embed="rId2"/>
          <a:stretch>
            <a:fillRect/>
          </a:stretch>
        </p:blipFill>
        <p:spPr>
          <a:xfrm>
            <a:off x="0" y="1453415"/>
            <a:ext cx="12192000" cy="8150352"/>
          </a:xfrm>
          <a:prstGeom prst="rect">
            <a:avLst/>
          </a:prstGeom>
        </p:spPr>
      </p:pic>
      <p:pic>
        <p:nvPicPr>
          <p:cNvPr id="4" name="Slika 3">
            <a:extLst>
              <a:ext uri="{FF2B5EF4-FFF2-40B4-BE49-F238E27FC236}">
                <a16:creationId xmlns:a16="http://schemas.microsoft.com/office/drawing/2014/main" id="{D8AC53B6-9631-4D45-9FA9-63CD06473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648" y="476451"/>
            <a:ext cx="4255205" cy="595728"/>
          </a:xfrm>
          <a:prstGeom prst="rect">
            <a:avLst/>
          </a:prstGeom>
        </p:spPr>
      </p:pic>
      <p:sp>
        <p:nvSpPr>
          <p:cNvPr id="6" name="PoljeZBesedilom 5">
            <a:extLst>
              <a:ext uri="{FF2B5EF4-FFF2-40B4-BE49-F238E27FC236}">
                <a16:creationId xmlns:a16="http://schemas.microsoft.com/office/drawing/2014/main" id="{85484C32-359C-4ACC-9B13-E0E7995B90F3}"/>
              </a:ext>
            </a:extLst>
          </p:cNvPr>
          <p:cNvSpPr txBox="1"/>
          <p:nvPr/>
        </p:nvSpPr>
        <p:spPr>
          <a:xfrm>
            <a:off x="0" y="2112271"/>
            <a:ext cx="12315217" cy="3785652"/>
          </a:xfrm>
          <a:prstGeom prst="rect">
            <a:avLst/>
          </a:prstGeom>
          <a:solidFill>
            <a:srgbClr val="004494">
              <a:alpha val="36000"/>
            </a:srgbClr>
          </a:solidFill>
        </p:spPr>
        <p:txBody>
          <a:bodyPr wrap="square" rtlCol="0">
            <a:spAutoFit/>
          </a:bodyPr>
          <a:lstStyle/>
          <a:p>
            <a:r>
              <a:rPr lang="sl-SI" sz="4000" b="1" dirty="0">
                <a:solidFill>
                  <a:schemeClr val="bg1"/>
                </a:solidFill>
                <a:latin typeface="+mj-lt"/>
                <a:cs typeface="Arial" panose="020B0604020202020204" pitchFamily="34" charset="0"/>
              </a:rPr>
              <a:t>Ustvarjalni prostor CTK in Knjižnica stvari v kontekstu odprte znanosti in odprtih izobraževalnih virov</a:t>
            </a:r>
          </a:p>
          <a:p>
            <a:endParaRPr lang="sl-SI" sz="4000" b="1" dirty="0">
              <a:solidFill>
                <a:schemeClr val="bg1"/>
              </a:solidFill>
              <a:latin typeface="+mj-lt"/>
              <a:cs typeface="Arial" panose="020B0604020202020204" pitchFamily="34" charset="0"/>
            </a:endParaRPr>
          </a:p>
          <a:p>
            <a:r>
              <a:rPr lang="sl-SI" sz="4000" b="1" dirty="0">
                <a:solidFill>
                  <a:schemeClr val="bg1"/>
                </a:solidFill>
                <a:latin typeface="+mj-lt"/>
                <a:cs typeface="Arial" panose="020B0604020202020204" pitchFamily="34" charset="0"/>
              </a:rPr>
              <a:t>Predvidoma četrtek, 7. oktobra 2021</a:t>
            </a:r>
          </a:p>
          <a:p>
            <a:endParaRPr lang="sl-SI" sz="4000" b="1" dirty="0">
              <a:solidFill>
                <a:schemeClr val="bg1"/>
              </a:solidFill>
              <a:latin typeface="+mj-lt"/>
              <a:cs typeface="Arial" panose="020B0604020202020204" pitchFamily="34" charset="0"/>
            </a:endParaRPr>
          </a:p>
          <a:p>
            <a:r>
              <a:rPr lang="sl-SI" sz="4000" b="1" dirty="0">
                <a:solidFill>
                  <a:schemeClr val="bg1"/>
                </a:solidFill>
                <a:latin typeface="+mj-lt"/>
                <a:cs typeface="Arial" panose="020B0604020202020204" pitchFamily="34" charset="0"/>
              </a:rPr>
              <a:t>Predstavlja Miha Knez</a:t>
            </a:r>
          </a:p>
        </p:txBody>
      </p:sp>
    </p:spTree>
    <p:extLst>
      <p:ext uri="{BB962C8B-B14F-4D97-AF65-F5344CB8AC3E}">
        <p14:creationId xmlns:p14="http://schemas.microsoft.com/office/powerpoint/2010/main" val="217824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Kaj je Open </a:t>
            </a:r>
            <a:r>
              <a:rPr lang="sl-SI" dirty="0" err="1">
                <a:solidFill>
                  <a:schemeClr val="bg1"/>
                </a:solidFill>
                <a:latin typeface="Arial" panose="020B0604020202020204" pitchFamily="34" charset="0"/>
                <a:cs typeface="Arial" panose="020B0604020202020204" pitchFamily="34" charset="0"/>
              </a:rPr>
              <a:t>Research</a:t>
            </a:r>
            <a:r>
              <a:rPr lang="sl-SI" dirty="0">
                <a:solidFill>
                  <a:schemeClr val="bg1"/>
                </a:solidFill>
                <a:latin typeface="Arial" panose="020B0604020202020204" pitchFamily="34" charset="0"/>
                <a:cs typeface="Arial" panose="020B0604020202020204" pitchFamily="34" charset="0"/>
              </a:rPr>
              <a:t> </a:t>
            </a:r>
            <a:r>
              <a:rPr lang="sl-SI" dirty="0" err="1">
                <a:solidFill>
                  <a:schemeClr val="bg1"/>
                </a:solidFill>
                <a:latin typeface="Arial" panose="020B0604020202020204" pitchFamily="34" charset="0"/>
                <a:cs typeface="Arial" panose="020B0604020202020204" pitchFamily="34" charset="0"/>
              </a:rPr>
              <a:t>Europe</a:t>
            </a:r>
            <a:r>
              <a:rPr lang="sl-SI" dirty="0">
                <a:solidFill>
                  <a:schemeClr val="bg1"/>
                </a:solidFill>
                <a:latin typeface="Arial" panose="020B0604020202020204" pitchFamily="34" charset="0"/>
                <a:cs typeface="Arial" panose="020B0604020202020204" pitchFamily="34" charset="0"/>
              </a:rPr>
              <a:t> –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14133"/>
            <a:ext cx="11308882" cy="4700304"/>
          </a:xfrm>
        </p:spPr>
        <p:txBody>
          <a:bodyPr>
            <a:normAutofit/>
          </a:bodyPr>
          <a:lstStyle/>
          <a:p>
            <a:pPr marL="0" indent="0">
              <a:buNone/>
            </a:pPr>
            <a:r>
              <a:rPr lang="sl-SI" sz="3000" dirty="0"/>
              <a:t>Open </a:t>
            </a:r>
            <a:r>
              <a:rPr lang="sl-SI" sz="3000" dirty="0" err="1"/>
              <a:t>Research</a:t>
            </a:r>
            <a:r>
              <a:rPr lang="sl-SI" sz="3000" dirty="0"/>
              <a:t> </a:t>
            </a:r>
            <a:r>
              <a:rPr lang="sl-SI" sz="3000" dirty="0" err="1"/>
              <a:t>Europe</a:t>
            </a:r>
            <a:r>
              <a:rPr lang="sl-SI" sz="3000" dirty="0"/>
              <a:t> - ORE je založniška platforma za odprte objave, ki je na voljo avtorjem, upravičencem iz okvirnih programov Obzorje 2020 in Obzorje Evropa. </a:t>
            </a:r>
          </a:p>
          <a:p>
            <a:pPr marL="0" indent="0">
              <a:buNone/>
            </a:pPr>
            <a:endParaRPr lang="sl-SI" sz="800" dirty="0"/>
          </a:p>
          <a:p>
            <a:pPr marL="0" indent="0">
              <a:buNone/>
            </a:pPr>
            <a:r>
              <a:rPr lang="sl-SI" sz="3000" dirty="0"/>
              <a:t>Objava znanstvenih del, financiranih iz teh dveh okvirnih programov, v ORE je skladna z zahtevami obeh programov glede odprtega dostopa do znanstvenih del.</a:t>
            </a:r>
          </a:p>
          <a:p>
            <a:pPr marL="0" indent="0">
              <a:buNone/>
            </a:pPr>
            <a:endParaRPr lang="sl-SI" sz="600" dirty="0"/>
          </a:p>
          <a:p>
            <a:pPr marL="0" indent="0">
              <a:buNone/>
            </a:pPr>
            <a:r>
              <a:rPr lang="sl-SI" sz="3000" dirty="0"/>
              <a:t>Objave v ORE so skladne s politiko Koalicije S.</a:t>
            </a:r>
          </a:p>
          <a:p>
            <a:pPr marL="0" indent="0">
              <a:buNone/>
            </a:pPr>
            <a:endParaRPr lang="sl-SI" sz="500" dirty="0"/>
          </a:p>
          <a:p>
            <a:pPr marL="0" indent="0">
              <a:buNone/>
            </a:pPr>
            <a:r>
              <a:rPr lang="sl-SI" sz="3000" dirty="0"/>
              <a:t>Spletno mesto ORE </a:t>
            </a:r>
            <a:r>
              <a:rPr lang="sl-SI" sz="3000" dirty="0">
                <a:hlinkClick r:id="rId2"/>
              </a:rPr>
              <a:t>https://open-research-europe.ec.europa.eu/</a:t>
            </a:r>
            <a:r>
              <a:rPr lang="sl-SI" sz="3000" dirty="0"/>
              <a:t>. </a:t>
            </a:r>
          </a:p>
        </p:txBody>
      </p:sp>
    </p:spTree>
    <p:extLst>
      <p:ext uri="{BB962C8B-B14F-4D97-AF65-F5344CB8AC3E}">
        <p14:creationId xmlns:p14="http://schemas.microsoft.com/office/powerpoint/2010/main" val="375794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Temeljna načela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559266" y="1681245"/>
            <a:ext cx="11073468" cy="4700304"/>
          </a:xfrm>
        </p:spPr>
        <p:txBody>
          <a:bodyPr>
            <a:normAutofit/>
          </a:bodyPr>
          <a:lstStyle/>
          <a:p>
            <a:pPr marL="0" indent="0">
              <a:buNone/>
            </a:pPr>
            <a:r>
              <a:rPr lang="sl-SI" sz="3000" dirty="0"/>
              <a:t>Temeljni načeli ORE sta odprti dostop do znanstvenih del in transparentnost. </a:t>
            </a:r>
          </a:p>
          <a:p>
            <a:pPr marL="0" indent="0">
              <a:buNone/>
            </a:pPr>
            <a:endParaRPr lang="sl-SI" sz="1100" dirty="0"/>
          </a:p>
          <a:p>
            <a:pPr marL="0" indent="0">
              <a:buNone/>
            </a:pPr>
            <a:r>
              <a:rPr lang="sl-SI" sz="3000" dirty="0"/>
              <a:t>Odprte objave.</a:t>
            </a:r>
          </a:p>
          <a:p>
            <a:pPr marL="0" indent="0">
              <a:buNone/>
            </a:pPr>
            <a:endParaRPr lang="sl-SI" sz="1050" dirty="0"/>
          </a:p>
          <a:p>
            <a:pPr marL="0" indent="0">
              <a:buNone/>
            </a:pPr>
            <a:r>
              <a:rPr lang="sl-SI" sz="3000" dirty="0"/>
              <a:t>Odprti raziskovalni podatki. </a:t>
            </a:r>
          </a:p>
          <a:p>
            <a:pPr marL="0" indent="0">
              <a:buNone/>
            </a:pPr>
            <a:endParaRPr lang="sl-SI" sz="1050" dirty="0"/>
          </a:p>
          <a:p>
            <a:pPr marL="0" indent="0">
              <a:buNone/>
            </a:pPr>
            <a:r>
              <a:rPr lang="sl-SI" sz="3000" dirty="0"/>
              <a:t>Odprti in transparentni recenzijski sistemi.</a:t>
            </a:r>
          </a:p>
          <a:p>
            <a:pPr marL="0" indent="0">
              <a:buNone/>
            </a:pPr>
            <a:endParaRPr lang="sl-SI" sz="1050" dirty="0"/>
          </a:p>
          <a:p>
            <a:pPr marL="0" indent="0">
              <a:buNone/>
            </a:pPr>
            <a:r>
              <a:rPr lang="sl-SI" sz="3000" dirty="0"/>
              <a:t>Popolna transparentnost procesa objavljanja.</a:t>
            </a:r>
          </a:p>
          <a:p>
            <a:pPr marL="0" indent="0">
              <a:buNone/>
            </a:pPr>
            <a:endParaRPr lang="sl-SI" dirty="0"/>
          </a:p>
        </p:txBody>
      </p:sp>
    </p:spTree>
    <p:extLst>
      <p:ext uri="{BB962C8B-B14F-4D97-AF65-F5344CB8AC3E}">
        <p14:creationId xmlns:p14="http://schemas.microsoft.com/office/powerpoint/2010/main" val="130277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Kdo je vzpostavil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56078"/>
            <a:ext cx="11308882" cy="4700304"/>
          </a:xfrm>
        </p:spPr>
        <p:txBody>
          <a:bodyPr>
            <a:noAutofit/>
          </a:bodyPr>
          <a:lstStyle/>
          <a:p>
            <a:pPr marL="0" indent="0">
              <a:buNone/>
            </a:pPr>
            <a:r>
              <a:rPr lang="sl-SI" sz="3200" dirty="0"/>
              <a:t>Za delovanje ORE je odgovorna Evropska komisija (EK).</a:t>
            </a:r>
          </a:p>
          <a:p>
            <a:pPr marL="0" indent="0">
              <a:buNone/>
            </a:pPr>
            <a:endParaRPr lang="sl-SI" sz="200" dirty="0"/>
          </a:p>
          <a:p>
            <a:pPr marL="0" indent="0">
              <a:buNone/>
            </a:pPr>
            <a:r>
              <a:rPr lang="sl-SI" sz="3200" dirty="0"/>
              <a:t>EK je z razpisnim postopkom sklenila pogodbo s F1000 </a:t>
            </a:r>
            <a:r>
              <a:rPr lang="sl-SI" sz="3200" dirty="0" err="1"/>
              <a:t>Research</a:t>
            </a:r>
            <a:r>
              <a:rPr lang="sl-SI" sz="3200" dirty="0"/>
              <a:t> za zagotavljanje odprte raziskovalne založniške infrastrukture in uredniških storitev za ORE.</a:t>
            </a:r>
          </a:p>
          <a:p>
            <a:pPr marL="0" indent="0">
              <a:buNone/>
            </a:pPr>
            <a:endParaRPr lang="sl-SI" sz="200" dirty="0"/>
          </a:p>
          <a:p>
            <a:pPr marL="0" indent="0">
              <a:buNone/>
            </a:pPr>
            <a:r>
              <a:rPr lang="sl-SI" sz="3200" dirty="0"/>
              <a:t>Pri delovanju ORE sodeluje mednarodni znanstveno svetovalni odbor, ki EK in F1000 </a:t>
            </a:r>
            <a:r>
              <a:rPr lang="sl-SI" sz="3200" dirty="0" err="1"/>
              <a:t>Research</a:t>
            </a:r>
            <a:r>
              <a:rPr lang="sl-SI" sz="3200" dirty="0"/>
              <a:t> nudi podporo pri zagotavljanju visokih znanstvenih standardov pri delovanju. </a:t>
            </a:r>
          </a:p>
          <a:p>
            <a:pPr marL="0" indent="0">
              <a:buNone/>
            </a:pPr>
            <a:endParaRPr lang="sl-SI" sz="300" dirty="0"/>
          </a:p>
          <a:p>
            <a:pPr marL="0" indent="0">
              <a:buNone/>
            </a:pPr>
            <a:r>
              <a:rPr lang="sl-SI" sz="3200" dirty="0"/>
              <a:t>Pri izvajanju projekta sodelujejo tudi </a:t>
            </a:r>
            <a:r>
              <a:rPr lang="sl-SI" sz="3200" dirty="0" err="1"/>
              <a:t>Eurodoc</a:t>
            </a:r>
            <a:r>
              <a:rPr lang="sl-SI" sz="3200" dirty="0"/>
              <a:t>, Global Young </a:t>
            </a:r>
            <a:r>
              <a:rPr lang="sl-SI" sz="3200" dirty="0" err="1"/>
              <a:t>Academy</a:t>
            </a:r>
            <a:r>
              <a:rPr lang="sl-SI" sz="3200" dirty="0"/>
              <a:t> in LIBER </a:t>
            </a:r>
            <a:r>
              <a:rPr lang="sl-SI" sz="3200" dirty="0" err="1"/>
              <a:t>Europe</a:t>
            </a:r>
            <a:r>
              <a:rPr lang="sl-SI" sz="3200" dirty="0"/>
              <a:t>. </a:t>
            </a:r>
          </a:p>
        </p:txBody>
      </p:sp>
    </p:spTree>
    <p:extLst>
      <p:ext uri="{BB962C8B-B14F-4D97-AF65-F5344CB8AC3E}">
        <p14:creationId xmlns:p14="http://schemas.microsoft.com/office/powerpoint/2010/main" val="207544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Katera znanstvena dela lahko objavimo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640063"/>
            <a:ext cx="11308882" cy="4700304"/>
          </a:xfrm>
        </p:spPr>
        <p:txBody>
          <a:bodyPr>
            <a:noAutofit/>
          </a:bodyPr>
          <a:lstStyle/>
          <a:p>
            <a:pPr marL="0" indent="0">
              <a:buNone/>
            </a:pPr>
            <a:r>
              <a:rPr lang="sl-SI" sz="3000" dirty="0"/>
              <a:t>ORE ni </a:t>
            </a:r>
            <a:r>
              <a:rPr lang="sl-SI" sz="3000" dirty="0" err="1"/>
              <a:t>repozitorij</a:t>
            </a:r>
            <a:r>
              <a:rPr lang="sl-SI" sz="3000" dirty="0"/>
              <a:t> niti le </a:t>
            </a:r>
            <a:r>
              <a:rPr lang="sl-SI" sz="3000" dirty="0" err="1"/>
              <a:t>preprint</a:t>
            </a:r>
            <a:r>
              <a:rPr lang="sl-SI" sz="3000" dirty="0"/>
              <a:t> strežnik, ampak vsebuje znanstvena dela, ki niso bila v recenzirani obliki objavljena nikjer drugje.  </a:t>
            </a:r>
          </a:p>
          <a:p>
            <a:pPr marL="0" indent="0">
              <a:buNone/>
            </a:pPr>
            <a:endParaRPr lang="sl-SI" sz="1000" dirty="0"/>
          </a:p>
          <a:p>
            <a:pPr marL="0" indent="0">
              <a:buNone/>
            </a:pPr>
            <a:r>
              <a:rPr lang="sl-SI" sz="3000" dirty="0"/>
              <a:t>ORE je pretežno namenjen objavi znanstvenih člankov ter metapodatkov s članki povezanih drugih znanstvenih del. </a:t>
            </a:r>
          </a:p>
          <a:p>
            <a:pPr marL="0" indent="0">
              <a:buNone/>
            </a:pPr>
            <a:endParaRPr lang="sl-SI" sz="1000" dirty="0"/>
          </a:p>
          <a:p>
            <a:pPr marL="0" indent="0">
              <a:buNone/>
            </a:pPr>
            <a:r>
              <a:rPr lang="sl-SI" sz="3000" dirty="0"/>
              <a:t>ORE pokriva vse vede: naravoslovje, tehnika, medicina, kmetijstvo in veterina, družbene vede, humanistika ter umetnost. </a:t>
            </a:r>
          </a:p>
          <a:p>
            <a:pPr marL="0" indent="0">
              <a:buNone/>
            </a:pPr>
            <a:endParaRPr lang="sl-SI" sz="800" dirty="0"/>
          </a:p>
          <a:p>
            <a:pPr marL="0" indent="0">
              <a:buNone/>
            </a:pPr>
            <a:r>
              <a:rPr lang="sl-SI" sz="3000" dirty="0"/>
              <a:t>Jezik objav je trenutno le angleški. </a:t>
            </a:r>
          </a:p>
        </p:txBody>
      </p:sp>
    </p:spTree>
    <p:extLst>
      <p:ext uri="{BB962C8B-B14F-4D97-AF65-F5344CB8AC3E}">
        <p14:creationId xmlns:p14="http://schemas.microsoft.com/office/powerpoint/2010/main" val="74588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Prednosti objav v ORE</a:t>
            </a:r>
          </a:p>
        </p:txBody>
      </p:sp>
      <p:pic>
        <p:nvPicPr>
          <p:cNvPr id="4" name="Označba mesta vsebine 3">
            <a:extLst>
              <a:ext uri="{FF2B5EF4-FFF2-40B4-BE49-F238E27FC236}">
                <a16:creationId xmlns:a16="http://schemas.microsoft.com/office/drawing/2014/main" id="{B70D7D4C-8C1E-49C1-9BA6-8E52DB5FACF7}"/>
              </a:ext>
            </a:extLst>
          </p:cNvPr>
          <p:cNvPicPr>
            <a:picLocks noGrp="1" noChangeAspect="1"/>
          </p:cNvPicPr>
          <p:nvPr>
            <p:ph idx="1"/>
          </p:nvPr>
        </p:nvPicPr>
        <p:blipFill>
          <a:blip r:embed="rId2"/>
          <a:stretch>
            <a:fillRect/>
          </a:stretch>
        </p:blipFill>
        <p:spPr>
          <a:xfrm>
            <a:off x="3524250" y="1833512"/>
            <a:ext cx="5143500" cy="4629150"/>
          </a:xfrm>
          <a:prstGeom prst="rect">
            <a:avLst/>
          </a:prstGeom>
        </p:spPr>
      </p:pic>
      <p:sp>
        <p:nvSpPr>
          <p:cNvPr id="3" name="PoljeZBesedilom 2">
            <a:extLst>
              <a:ext uri="{FF2B5EF4-FFF2-40B4-BE49-F238E27FC236}">
                <a16:creationId xmlns:a16="http://schemas.microsoft.com/office/drawing/2014/main" id="{F578CCBF-1092-4300-9B0C-1D820F6AFD57}"/>
              </a:ext>
            </a:extLst>
          </p:cNvPr>
          <p:cNvSpPr txBox="1"/>
          <p:nvPr/>
        </p:nvSpPr>
        <p:spPr>
          <a:xfrm>
            <a:off x="3766656" y="3074030"/>
            <a:ext cx="956345" cy="507831"/>
          </a:xfrm>
          <a:prstGeom prst="rect">
            <a:avLst/>
          </a:prstGeom>
          <a:solidFill>
            <a:srgbClr val="004494"/>
          </a:solidFill>
        </p:spPr>
        <p:txBody>
          <a:bodyPr wrap="square" rtlCol="0">
            <a:spAutoFit/>
          </a:bodyPr>
          <a:lstStyle/>
          <a:p>
            <a:r>
              <a:rPr lang="sl-SI" sz="900" dirty="0">
                <a:solidFill>
                  <a:schemeClr val="bg1"/>
                </a:solidFill>
                <a:latin typeface="Arial" panose="020B0604020202020204" pitchFamily="34" charset="0"/>
                <a:cs typeface="Arial" panose="020B0604020202020204" pitchFamily="34" charset="0"/>
              </a:rPr>
              <a:t>Strog recenzijski postopek</a:t>
            </a:r>
          </a:p>
        </p:txBody>
      </p:sp>
    </p:spTree>
    <p:extLst>
      <p:ext uri="{BB962C8B-B14F-4D97-AF65-F5344CB8AC3E}">
        <p14:creationId xmlns:p14="http://schemas.microsoft.com/office/powerpoint/2010/main" val="51839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B8AF2B-E0B3-428C-A1B2-EDC75D3B27AD}"/>
              </a:ext>
            </a:extLst>
          </p:cNvPr>
          <p:cNvSpPr>
            <a:spLocks noGrp="1"/>
          </p:cNvSpPr>
          <p:nvPr>
            <p:ph type="title"/>
          </p:nvPr>
        </p:nvSpPr>
        <p:spPr>
          <a:xfrm>
            <a:off x="0" y="0"/>
            <a:ext cx="12192000" cy="1453415"/>
          </a:xfrm>
          <a:solidFill>
            <a:srgbClr val="004494"/>
          </a:solidFill>
        </p:spPr>
        <p:txBody>
          <a:bodyPr/>
          <a:lstStyle/>
          <a:p>
            <a:pPr algn="ctr"/>
            <a:r>
              <a:rPr lang="sl-SI" dirty="0">
                <a:solidFill>
                  <a:schemeClr val="bg1"/>
                </a:solidFill>
                <a:latin typeface="Arial" panose="020B0604020202020204" pitchFamily="34" charset="0"/>
                <a:cs typeface="Arial" panose="020B0604020202020204" pitchFamily="34" charset="0"/>
              </a:rPr>
              <a:t>Stroški za APC v ORE</a:t>
            </a:r>
          </a:p>
        </p:txBody>
      </p:sp>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1773524"/>
            <a:ext cx="11308882" cy="4700304"/>
          </a:xfrm>
        </p:spPr>
        <p:txBody>
          <a:bodyPr>
            <a:noAutofit/>
          </a:bodyPr>
          <a:lstStyle/>
          <a:p>
            <a:pPr marL="0" indent="0">
              <a:buNone/>
            </a:pPr>
            <a:r>
              <a:rPr lang="sl-SI" sz="3000" dirty="0"/>
              <a:t>Objave znanstvenih del, financiranih iz programov Obzorje 2020 in Obzorje Evropa, so za avtorje brezplačne. </a:t>
            </a:r>
          </a:p>
          <a:p>
            <a:pPr marL="0" indent="0">
              <a:buNone/>
            </a:pPr>
            <a:endParaRPr lang="sl-SI" dirty="0"/>
          </a:p>
          <a:p>
            <a:pPr marL="0" indent="0">
              <a:buNone/>
            </a:pPr>
            <a:r>
              <a:rPr lang="sl-SI" sz="3000" dirty="0"/>
              <a:t>Evropska komisija bo F1000 </a:t>
            </a:r>
            <a:r>
              <a:rPr lang="sl-SI" sz="3000" dirty="0" err="1"/>
              <a:t>Research</a:t>
            </a:r>
            <a:r>
              <a:rPr lang="sl-SI" sz="3000" dirty="0"/>
              <a:t> pokrila stroške v višini enotne cene 780 EUR na objavo - ne glede na tip in obseg dokumenta ter ob upoštevanju letne podražitve za največ 5 % v letih 2023 in 2024. </a:t>
            </a:r>
          </a:p>
          <a:p>
            <a:pPr marL="0" indent="0">
              <a:buNone/>
            </a:pPr>
            <a:endParaRPr lang="sl-SI" sz="1600" dirty="0"/>
          </a:p>
          <a:p>
            <a:pPr marL="0" indent="0">
              <a:buNone/>
            </a:pPr>
            <a:r>
              <a:rPr lang="sl-SI" sz="1600" dirty="0"/>
              <a:t> </a:t>
            </a:r>
          </a:p>
        </p:txBody>
      </p:sp>
    </p:spTree>
    <p:extLst>
      <p:ext uri="{BB962C8B-B14F-4D97-AF65-F5344CB8AC3E}">
        <p14:creationId xmlns:p14="http://schemas.microsoft.com/office/powerpoint/2010/main" val="253616252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20349</TotalTime>
  <Words>2300</Words>
  <Application>Microsoft Office PowerPoint</Application>
  <PresentationFormat>Širokozaslonsko</PresentationFormat>
  <Paragraphs>216</Paragraphs>
  <Slides>37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37</vt:i4>
      </vt:variant>
    </vt:vector>
  </HeadingPairs>
  <TitlesOfParts>
    <vt:vector size="41" baseType="lpstr">
      <vt:lpstr>Arial</vt:lpstr>
      <vt:lpstr>Calibri</vt:lpstr>
      <vt:lpstr>Calibri Light</vt:lpstr>
      <vt:lpstr>Officeova tema</vt:lpstr>
      <vt:lpstr>Open Research Europe - ORE</vt:lpstr>
      <vt:lpstr>PowerPointova predstavitev</vt:lpstr>
      <vt:lpstr>Politika odprtega dostopa v Obzorje Evropa (kratek povzetek)</vt:lpstr>
      <vt:lpstr>Kaj je Open Research Europe – ORE?</vt:lpstr>
      <vt:lpstr>Temeljna načela ORE</vt:lpstr>
      <vt:lpstr>Kdo je vzpostavil ORE?</vt:lpstr>
      <vt:lpstr>Katera znanstvena dela lahko objavimo v ORE?</vt:lpstr>
      <vt:lpstr>Prednosti objav v ORE</vt:lpstr>
      <vt:lpstr>Stroški za APC v ORE</vt:lpstr>
      <vt:lpstr>Transparentnost stroškov objav</vt:lpstr>
      <vt:lpstr>Indeksacija objav v ORE</vt:lpstr>
      <vt:lpstr>Ali ima ORE dejavnik vpliva?</vt:lpstr>
      <vt:lpstr>Načrtovanje znanstvenih objav</vt:lpstr>
      <vt:lpstr>Metrike v ORE</vt:lpstr>
      <vt:lpstr>Metrike v ORE 1</vt:lpstr>
      <vt:lpstr>Licence v ORE</vt:lpstr>
      <vt:lpstr>Proces objave v ORE</vt:lpstr>
      <vt:lpstr>Recenzijski postopki v ORE</vt:lpstr>
      <vt:lpstr>Recenzijski postopki v ORE 1</vt:lpstr>
      <vt:lpstr>Kriteriji za izbor recenzentov v ORE </vt:lpstr>
      <vt:lpstr>Revizije in posodobitve člankov</vt:lpstr>
      <vt:lpstr>Status recenzijskega postopka</vt:lpstr>
      <vt:lpstr>Status recenzijskega postopka 1</vt:lpstr>
      <vt:lpstr>Negativno ocenjeni članki </vt:lpstr>
      <vt:lpstr>Status recenzijskega postopka 2</vt:lpstr>
      <vt:lpstr>Status recenzijskega postopka 3</vt:lpstr>
      <vt:lpstr>Javna objava recenzije</vt:lpstr>
      <vt:lpstr>CrossMark shema in povzetek  sprememb v revidirani različici članka</vt:lpstr>
      <vt:lpstr>Raziskovalni podatki v ORE</vt:lpstr>
      <vt:lpstr>Kako objaviti raziskovalne podatke v ORE</vt:lpstr>
      <vt:lpstr>Navedba raziskovalnih podatkov v članku</vt:lpstr>
      <vt:lpstr>Navedba raziskovalnih podatkov v članku 1</vt:lpstr>
      <vt:lpstr>Pridobivanje informacij v ORE</vt:lpstr>
      <vt:lpstr>Pridobivanje informacij v ORE 1</vt:lpstr>
      <vt:lpstr>V naslednjih predstavitvah o ORE  podrobneje o…</vt:lpstr>
      <vt:lpstr>Podrobnejše informacije </vt:lpstr>
      <vt:lpstr>               Naslednja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Research Europe ORE</dc:title>
  <dc:creator>Pušnik, Miro</dc:creator>
  <cp:lastModifiedBy>Pušnik, Miro</cp:lastModifiedBy>
  <cp:revision>146</cp:revision>
  <dcterms:created xsi:type="dcterms:W3CDTF">2021-09-09T07:50:40Z</dcterms:created>
  <dcterms:modified xsi:type="dcterms:W3CDTF">2021-09-24T09:14:36Z</dcterms:modified>
</cp:coreProperties>
</file>