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13" r:id="rId2"/>
    <p:sldId id="257" r:id="rId3"/>
    <p:sldId id="267" r:id="rId4"/>
    <p:sldId id="268" r:id="rId5"/>
    <p:sldId id="269" r:id="rId6"/>
    <p:sldId id="270" r:id="rId7"/>
    <p:sldId id="273" r:id="rId8"/>
    <p:sldId id="280" r:id="rId9"/>
    <p:sldId id="278" r:id="rId10"/>
    <p:sldId id="279" r:id="rId11"/>
    <p:sldId id="314" r:id="rId12"/>
    <p:sldId id="282" r:id="rId13"/>
    <p:sldId id="315" r:id="rId14"/>
    <p:sldId id="281" r:id="rId15"/>
    <p:sldId id="283" r:id="rId16"/>
    <p:sldId id="275" r:id="rId17"/>
    <p:sldId id="271" r:id="rId18"/>
    <p:sldId id="284" r:id="rId19"/>
    <p:sldId id="285" r:id="rId20"/>
    <p:sldId id="316" r:id="rId21"/>
    <p:sldId id="300" r:id="rId22"/>
    <p:sldId id="301" r:id="rId23"/>
    <p:sldId id="303" r:id="rId24"/>
    <p:sldId id="302" r:id="rId25"/>
    <p:sldId id="286" r:id="rId26"/>
    <p:sldId id="288" r:id="rId27"/>
    <p:sldId id="287" r:id="rId28"/>
    <p:sldId id="290" r:id="rId29"/>
    <p:sldId id="291" r:id="rId30"/>
    <p:sldId id="292" r:id="rId31"/>
    <p:sldId id="304" r:id="rId32"/>
    <p:sldId id="310" r:id="rId33"/>
    <p:sldId id="295" r:id="rId34"/>
    <p:sldId id="296" r:id="rId35"/>
    <p:sldId id="311" r:id="rId36"/>
    <p:sldId id="294" r:id="rId37"/>
    <p:sldId id="289" r:id="rId38"/>
    <p:sldId id="298" r:id="rId39"/>
    <p:sldId id="312" r:id="rId4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81A59-03E6-9786-BFF5-0E6BCA4C60AA}" v="5" dt="2024-09-24T07:40:33.333"/>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99E5C-7FDA-42F2-BB6F-F8550540C222}" type="datetimeFigureOut">
              <a:rPr lang="sl-SI" smtClean="0"/>
              <a:t>20. 03. 2025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5000C-5EE1-470B-A424-CF7572A997CA}" type="slidenum">
              <a:rPr lang="sl-SI" smtClean="0"/>
              <a:t>‹#›</a:t>
            </a:fld>
            <a:endParaRPr lang="sl-SI"/>
          </a:p>
        </p:txBody>
      </p:sp>
    </p:spTree>
    <p:extLst>
      <p:ext uri="{BB962C8B-B14F-4D97-AF65-F5344CB8AC3E}">
        <p14:creationId xmlns:p14="http://schemas.microsoft.com/office/powerpoint/2010/main" val="14971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AE5BB-0CA4-447D-BB25-C9957B570E6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6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30863020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8606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90930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86727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9458015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312477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12040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73115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19146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185068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20124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20076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25459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www.ouvrirlascience.fr/open-science-research-data/"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www.ouvrirlascience.fr/open-science-research-data/"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hyperlink" Target="https://dirros.openscience.si/info/index.php/slo/" TargetMode="External"/><Relationship Id="rId1" Type="http://schemas.openxmlformats.org/officeDocument/2006/relationships/slideLayout" Target="../slideLayouts/slideLayout2.xml"/><Relationship Id="rId4" Type="http://schemas.openxmlformats.org/officeDocument/2006/relationships/hyperlink" Target="https://www.citethisforme.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is-rs.si/sl/obvestila/24/merila-zaupanja-raziskov-apr24.asp" TargetMode="External"/><Relationship Id="rId2" Type="http://schemas.openxmlformats.org/officeDocument/2006/relationships/hyperlink" Target="https://dirrosdata.ctk.uni-lj.si/repozitoriji/zaupanja-vredni-repozitorij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5281/zenodo.266915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erminoloski.slovenscina.eu/iskanje?q=*&amp;d=4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dirrosdata.ctk.uni-lj.si/raziskovalni-podatki/" TargetMode="External"/><Relationship Id="rId2" Type="http://schemas.openxmlformats.org/officeDocument/2006/relationships/hyperlink" Target="https://www.ouvrirlascience.fr/wp-content/uploads/2023/10/23-09-23-soft_EN-web-1.pdf" TargetMode="External"/><Relationship Id="rId1" Type="http://schemas.openxmlformats.org/officeDocument/2006/relationships/slideLayout" Target="../slideLayouts/slideLayout2.xml"/><Relationship Id="rId5" Type="http://schemas.openxmlformats.org/officeDocument/2006/relationships/hyperlink" Target="https://terminoloski.slovenscina.eu/iskanje?q=*&amp;d=48" TargetMode="External"/><Relationship Id="rId4" Type="http://schemas.openxmlformats.org/officeDocument/2006/relationships/hyperlink" Target="https://www.ouvrirlascience.fr/source-code-and-softwar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guides.library.cornell.edu/ecommons/forma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rminoloski.slovenscina.eu/iskanje?q=*&amp;d=4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dirrosdata.ctk.uni-lj.si/metapodatki/" TargetMode="External"/><Relationship Id="rId4" Type="http://schemas.openxmlformats.org/officeDocument/2006/relationships/hyperlink" Target="https://www.ouvrirlascience.fr/open-science-research-da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www.ouvrirlascience.fr/open-science-research-data/"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7E500E-0509-5CBD-85F4-8AB0F5D3A436}"/>
              </a:ext>
            </a:extLst>
          </p:cNvPr>
          <p:cNvSpPr>
            <a:spLocks noGrp="1"/>
          </p:cNvSpPr>
          <p:nvPr>
            <p:ph type="title"/>
          </p:nvPr>
        </p:nvSpPr>
        <p:spPr>
          <a:xfrm>
            <a:off x="838202" y="335902"/>
            <a:ext cx="11160000" cy="1344801"/>
          </a:xfrm>
        </p:spPr>
        <p:txBody>
          <a:bodyPr>
            <a:normAutofit fontScale="90000"/>
          </a:bodyPr>
          <a:lstStyle/>
          <a:p>
            <a:r>
              <a:rPr lang="sl-SI"/>
              <a:t>Vsebina</a:t>
            </a:r>
            <a:br>
              <a:rPr lang="sl-SI"/>
            </a:br>
            <a:r>
              <a:rPr lang="sl-SI" sz="2200" b="0"/>
              <a:t>Usposabljanje za podatkovne strokovnjake, 24. 9. 2024</a:t>
            </a:r>
            <a:br>
              <a:rPr lang="sl-SI" sz="2200" b="0"/>
            </a:br>
            <a:r>
              <a:rPr lang="sl-SI" sz="2200" b="0"/>
              <a:t>Centralna tehniška knjižnica Univerze v Ljubljani</a:t>
            </a:r>
            <a:br>
              <a:rPr lang="sl-SI" sz="2200" b="0"/>
            </a:br>
            <a:endParaRPr lang="sl-SI" sz="2200" b="0"/>
          </a:p>
        </p:txBody>
      </p:sp>
      <p:graphicFrame>
        <p:nvGraphicFramePr>
          <p:cNvPr id="4" name="Tabela 4">
            <a:extLst>
              <a:ext uri="{FF2B5EF4-FFF2-40B4-BE49-F238E27FC236}">
                <a16:creationId xmlns:a16="http://schemas.microsoft.com/office/drawing/2014/main" id="{7E7E0348-B650-037B-132B-9805F155CC65}"/>
              </a:ext>
            </a:extLst>
          </p:cNvPr>
          <p:cNvGraphicFramePr>
            <a:graphicFrameLocks noGrp="1"/>
          </p:cNvGraphicFramePr>
          <p:nvPr>
            <p:ph idx="1"/>
            <p:extLst>
              <p:ext uri="{D42A27DB-BD31-4B8C-83A1-F6EECF244321}">
                <p14:modId xmlns:p14="http://schemas.microsoft.com/office/powerpoint/2010/main" val="3962882628"/>
              </p:ext>
            </p:extLst>
          </p:nvPr>
        </p:nvGraphicFramePr>
        <p:xfrm>
          <a:off x="838202" y="1680703"/>
          <a:ext cx="10515720" cy="4947920"/>
        </p:xfrm>
        <a:graphic>
          <a:graphicData uri="http://schemas.openxmlformats.org/drawingml/2006/table">
            <a:tbl>
              <a:tblPr firstRow="1" bandRow="1">
                <a:tableStyleId>{5C22544A-7EE6-4342-B048-85BDC9FD1C3A}</a:tableStyleId>
              </a:tblPr>
              <a:tblGrid>
                <a:gridCol w="1803909">
                  <a:extLst>
                    <a:ext uri="{9D8B030D-6E8A-4147-A177-3AD203B41FA5}">
                      <a16:colId xmlns:a16="http://schemas.microsoft.com/office/drawing/2014/main" val="1033445905"/>
                    </a:ext>
                  </a:extLst>
                </a:gridCol>
                <a:gridCol w="8711811">
                  <a:extLst>
                    <a:ext uri="{9D8B030D-6E8A-4147-A177-3AD203B41FA5}">
                      <a16:colId xmlns:a16="http://schemas.microsoft.com/office/drawing/2014/main" val="3364812461"/>
                    </a:ext>
                  </a:extLst>
                </a:gridCol>
              </a:tblGrid>
              <a:tr h="370840">
                <a:tc>
                  <a:txBody>
                    <a:bodyPr/>
                    <a:lstStyle/>
                    <a:p>
                      <a:pPr algn="r"/>
                      <a:r>
                        <a:rPr lang="sl-SI"/>
                        <a:t>Urnik</a:t>
                      </a:r>
                    </a:p>
                  </a:txBody>
                  <a:tcPr/>
                </a:tc>
                <a:tc>
                  <a:txBody>
                    <a:bodyPr/>
                    <a:lstStyle/>
                    <a:p>
                      <a:r>
                        <a:rPr lang="sl-SI"/>
                        <a:t>Vsebina</a:t>
                      </a:r>
                    </a:p>
                  </a:txBody>
                  <a:tcPr/>
                </a:tc>
                <a:extLst>
                  <a:ext uri="{0D108BD9-81ED-4DB2-BD59-A6C34878D82A}">
                    <a16:rowId xmlns:a16="http://schemas.microsoft.com/office/drawing/2014/main" val="1587811211"/>
                  </a:ext>
                </a:extLst>
              </a:tr>
              <a:tr h="370840">
                <a:tc>
                  <a:txBody>
                    <a:bodyPr/>
                    <a:lstStyle/>
                    <a:p>
                      <a:pPr algn="r"/>
                      <a:r>
                        <a:rPr lang="sl-SI"/>
                        <a:t> 9.15 – 10.30: </a:t>
                      </a:r>
                    </a:p>
                  </a:txBody>
                  <a:tcPr/>
                </a:tc>
                <a:tc>
                  <a:txBody>
                    <a:bodyPr/>
                    <a:lstStyle/>
                    <a:p>
                      <a:r>
                        <a:rPr lang="sl-SI" b="1"/>
                        <a:t>Splošno o delu podatkovnih strokovnjakov:</a:t>
                      </a:r>
                    </a:p>
                    <a:p>
                      <a:r>
                        <a:rPr lang="sl-SI" b="1"/>
                        <a:t>Uvodne informacije o ravnanju z raziskovalnimi podatki </a:t>
                      </a:r>
                    </a:p>
                    <a:p>
                      <a:pPr marL="285750" indent="-285750">
                        <a:buFont typeface="Arial" panose="020B0604020202020204" pitchFamily="34" charset="0"/>
                        <a:buChar char="•"/>
                      </a:pPr>
                      <a:r>
                        <a:rPr lang="sl-SI"/>
                        <a:t>Definicije</a:t>
                      </a:r>
                    </a:p>
                    <a:p>
                      <a:pPr marL="285750" indent="-285750">
                        <a:buFont typeface="Arial" panose="020B0604020202020204" pitchFamily="34" charset="0"/>
                        <a:buChar char="•"/>
                      </a:pPr>
                      <a:r>
                        <a:rPr lang="sl-SI"/>
                        <a:t>Temeljni vidiki ravnanja z raziskovalnimi podatki / raziskovalni rezultati</a:t>
                      </a:r>
                    </a:p>
                    <a:p>
                      <a:pPr marL="285750" indent="-285750">
                        <a:buFont typeface="Arial" panose="020B0604020202020204" pitchFamily="34" charset="0"/>
                        <a:buChar char="•"/>
                      </a:pPr>
                      <a:r>
                        <a:rPr lang="sl-SI"/>
                        <a:t>Deležniki pokrajine ravnanja z raziskovalnimi podatki in njihove vloge</a:t>
                      </a:r>
                    </a:p>
                    <a:p>
                      <a:pPr marL="285750" indent="-285750">
                        <a:buFont typeface="Arial" panose="020B0604020202020204" pitchFamily="34" charset="0"/>
                        <a:buChar char="•"/>
                      </a:pPr>
                      <a:r>
                        <a:rPr lang="sl-SI"/>
                        <a:t>10.20 – 10.30: Vprašanja in razprava</a:t>
                      </a:r>
                    </a:p>
                  </a:txBody>
                  <a:tcPr/>
                </a:tc>
                <a:extLst>
                  <a:ext uri="{0D108BD9-81ED-4DB2-BD59-A6C34878D82A}">
                    <a16:rowId xmlns:a16="http://schemas.microsoft.com/office/drawing/2014/main" val="221633933"/>
                  </a:ext>
                </a:extLst>
              </a:tr>
              <a:tr h="370840">
                <a:tc>
                  <a:txBody>
                    <a:bodyPr/>
                    <a:lstStyle/>
                    <a:p>
                      <a:pPr algn="r"/>
                      <a:r>
                        <a:rPr lang="sl-SI"/>
                        <a:t>10.45 – 11.30: </a:t>
                      </a:r>
                    </a:p>
                  </a:txBody>
                  <a:tcPr/>
                </a:tc>
                <a:tc>
                  <a:txBody>
                    <a:bodyPr/>
                    <a:lstStyle/>
                    <a:p>
                      <a:pPr marL="0" indent="0">
                        <a:buFont typeface="Arial" panose="020B0604020202020204" pitchFamily="34" charset="0"/>
                        <a:buNone/>
                      </a:pPr>
                      <a:r>
                        <a:rPr lang="sl-SI" b="1"/>
                        <a:t>Splošno o delu podatkovnih strokovnjakov:</a:t>
                      </a:r>
                    </a:p>
                    <a:p>
                      <a:pPr marL="0" indent="0">
                        <a:buFont typeface="Arial" panose="020B0604020202020204" pitchFamily="34" charset="0"/>
                        <a:buNone/>
                      </a:pPr>
                      <a:r>
                        <a:rPr lang="sl-SI" b="1"/>
                        <a:t>Temeljne naloge podatkovnih strokovnjakov</a:t>
                      </a:r>
                    </a:p>
                    <a:p>
                      <a:pPr marL="285750" indent="-285750">
                        <a:buFont typeface="Arial" panose="020B0604020202020204" pitchFamily="34" charset="0"/>
                        <a:buChar char="•"/>
                      </a:pPr>
                      <a:r>
                        <a:rPr lang="sl-SI"/>
                        <a:t>Kompetence podatkovnih strokovnjakov in vrste podatkovnih storitev</a:t>
                      </a:r>
                    </a:p>
                  </a:txBody>
                  <a:tcPr/>
                </a:tc>
                <a:extLst>
                  <a:ext uri="{0D108BD9-81ED-4DB2-BD59-A6C34878D82A}">
                    <a16:rowId xmlns:a16="http://schemas.microsoft.com/office/drawing/2014/main" val="1126265061"/>
                  </a:ext>
                </a:extLst>
              </a:tr>
              <a:tr h="370840">
                <a:tc>
                  <a:txBody>
                    <a:bodyPr/>
                    <a:lstStyle/>
                    <a:p>
                      <a:pPr algn="r"/>
                      <a:r>
                        <a:rPr lang="sl-SI"/>
                        <a:t>12.30 – 13.15: </a:t>
                      </a:r>
                    </a:p>
                  </a:txBody>
                  <a:tcPr/>
                </a:tc>
                <a:tc>
                  <a:txBody>
                    <a:bodyPr/>
                    <a:lstStyle/>
                    <a:p>
                      <a:pPr marL="0" indent="0">
                        <a:buFont typeface="Arial" panose="020B0604020202020204" pitchFamily="34" charset="0"/>
                        <a:buNone/>
                      </a:pPr>
                      <a:r>
                        <a:rPr lang="sl-SI" b="1"/>
                        <a:t>Delo podatkovnih strokovnjakov v praksi (Antti Rousi, Finska) </a:t>
                      </a:r>
                    </a:p>
                  </a:txBody>
                  <a:tcPr/>
                </a:tc>
                <a:extLst>
                  <a:ext uri="{0D108BD9-81ED-4DB2-BD59-A6C34878D82A}">
                    <a16:rowId xmlns:a16="http://schemas.microsoft.com/office/drawing/2014/main" val="2343500698"/>
                  </a:ext>
                </a:extLst>
              </a:tr>
              <a:tr h="370840">
                <a:tc>
                  <a:txBody>
                    <a:bodyPr/>
                    <a:lstStyle/>
                    <a:p>
                      <a:pPr algn="r"/>
                      <a:r>
                        <a:rPr lang="sl-SI"/>
                        <a:t>13.30 – 15.00: </a:t>
                      </a:r>
                    </a:p>
                  </a:txBody>
                  <a:tcPr/>
                </a:tc>
                <a:tc>
                  <a:txBody>
                    <a:bodyPr/>
                    <a:lstStyle/>
                    <a:p>
                      <a:pPr marL="0" indent="0">
                        <a:buFont typeface="Arial" panose="020B0604020202020204" pitchFamily="34" charset="0"/>
                        <a:buNone/>
                      </a:pPr>
                      <a:r>
                        <a:rPr lang="sl-SI" b="1"/>
                        <a:t>Organizacija podpornih storitev podatkovnega skrbništva</a:t>
                      </a:r>
                    </a:p>
                    <a:p>
                      <a:pPr marL="285750" indent="-285750">
                        <a:buFont typeface="Arial" panose="020B0604020202020204" pitchFamily="34" charset="0"/>
                        <a:buChar char="•"/>
                      </a:pPr>
                      <a:r>
                        <a:rPr lang="sl-SI" b="0"/>
                        <a:t>14.45 – 15.00: Vprašanja in razprava</a:t>
                      </a:r>
                    </a:p>
                  </a:txBody>
                  <a:tcPr/>
                </a:tc>
                <a:extLst>
                  <a:ext uri="{0D108BD9-81ED-4DB2-BD59-A6C34878D82A}">
                    <a16:rowId xmlns:a16="http://schemas.microsoft.com/office/drawing/2014/main" val="2986877410"/>
                  </a:ext>
                </a:extLst>
              </a:tr>
              <a:tr h="370840">
                <a:tc>
                  <a:txBody>
                    <a:bodyPr/>
                    <a:lstStyle/>
                    <a:p>
                      <a:pPr algn="r"/>
                      <a:r>
                        <a:rPr lang="sl-SI"/>
                        <a:t>15.15 – 17.00: </a:t>
                      </a:r>
                    </a:p>
                  </a:txBody>
                  <a:tcPr/>
                </a:tc>
                <a:tc>
                  <a:txBody>
                    <a:bodyPr/>
                    <a:lstStyle/>
                    <a:p>
                      <a:pPr marL="0" indent="0">
                        <a:buFont typeface="Arial" panose="020B0604020202020204" pitchFamily="34" charset="0"/>
                        <a:buNone/>
                      </a:pPr>
                      <a:r>
                        <a:rPr lang="sl-SI" b="1"/>
                        <a:t>Delavnica</a:t>
                      </a:r>
                    </a:p>
                    <a:p>
                      <a:pPr marL="285750" indent="-285750">
                        <a:buFont typeface="Arial" panose="020B0604020202020204" pitchFamily="34" charset="0"/>
                        <a:buChar char="•"/>
                      </a:pPr>
                      <a:r>
                        <a:rPr lang="sl-SI" b="0"/>
                        <a:t>Izdelava poslovnih modelov dela podatkovnih strokovnjakov za različne tipe institucij </a:t>
                      </a:r>
                    </a:p>
                    <a:p>
                      <a:pPr marL="285750" indent="-285750">
                        <a:buFont typeface="Arial" panose="020B0604020202020204" pitchFamily="34" charset="0"/>
                        <a:buChar char="•"/>
                      </a:pPr>
                      <a:r>
                        <a:rPr lang="sl-SI" b="0"/>
                        <a:t>Izpolnjevanje ankete in diskusija o rezultatih.</a:t>
                      </a:r>
                    </a:p>
                  </a:txBody>
                  <a:tcPr/>
                </a:tc>
                <a:extLst>
                  <a:ext uri="{0D108BD9-81ED-4DB2-BD59-A6C34878D82A}">
                    <a16:rowId xmlns:a16="http://schemas.microsoft.com/office/drawing/2014/main" val="15135505"/>
                  </a:ext>
                </a:extLst>
              </a:tr>
            </a:tbl>
          </a:graphicData>
        </a:graphic>
      </p:graphicFrame>
    </p:spTree>
    <p:extLst>
      <p:ext uri="{BB962C8B-B14F-4D97-AF65-F5344CB8AC3E}">
        <p14:creationId xmlns:p14="http://schemas.microsoft.com/office/powerpoint/2010/main" val="103070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2FB33C-FBC5-1482-521D-555778D433A0}"/>
              </a:ext>
            </a:extLst>
          </p:cNvPr>
          <p:cNvSpPr>
            <a:spLocks noGrp="1"/>
          </p:cNvSpPr>
          <p:nvPr>
            <p:ph type="title"/>
          </p:nvPr>
        </p:nvSpPr>
        <p:spPr>
          <a:xfrm>
            <a:off x="528320" y="347340"/>
            <a:ext cx="11160000" cy="611828"/>
          </a:xfrm>
        </p:spPr>
        <p:txBody>
          <a:bodyPr>
            <a:normAutofit/>
          </a:bodyPr>
          <a:lstStyle/>
          <a:p>
            <a:r>
              <a:rPr lang="pl-PL" sz="2800"/>
              <a:t>Ključni koraki za odpiranje raziskovalnih podatkov</a:t>
            </a:r>
            <a:r>
              <a:rPr lang="pl-PL" sz="2800" baseline="30000"/>
              <a:t>6</a:t>
            </a:r>
            <a:endParaRPr lang="sl-SI" sz="2800" baseline="30000"/>
          </a:p>
        </p:txBody>
      </p:sp>
      <p:graphicFrame>
        <p:nvGraphicFramePr>
          <p:cNvPr id="4" name="Tabela 4">
            <a:extLst>
              <a:ext uri="{FF2B5EF4-FFF2-40B4-BE49-F238E27FC236}">
                <a16:creationId xmlns:a16="http://schemas.microsoft.com/office/drawing/2014/main" id="{E9E8DBA3-EB3F-E337-8253-8FC748B04EA2}"/>
              </a:ext>
            </a:extLst>
          </p:cNvPr>
          <p:cNvGraphicFramePr>
            <a:graphicFrameLocks noGrp="1"/>
          </p:cNvGraphicFramePr>
          <p:nvPr>
            <p:ph idx="1"/>
          </p:nvPr>
        </p:nvGraphicFramePr>
        <p:xfrm>
          <a:off x="528320" y="1051560"/>
          <a:ext cx="11541760" cy="5633720"/>
        </p:xfrm>
        <a:graphic>
          <a:graphicData uri="http://schemas.openxmlformats.org/drawingml/2006/table">
            <a:tbl>
              <a:tblPr firstRow="1" bandRow="1">
                <a:tableStyleId>{5C22544A-7EE6-4342-B048-85BDC9FD1C3A}</a:tableStyleId>
              </a:tblPr>
              <a:tblGrid>
                <a:gridCol w="7016244">
                  <a:extLst>
                    <a:ext uri="{9D8B030D-6E8A-4147-A177-3AD203B41FA5}">
                      <a16:colId xmlns:a16="http://schemas.microsoft.com/office/drawing/2014/main" val="3202684071"/>
                    </a:ext>
                  </a:extLst>
                </a:gridCol>
                <a:gridCol w="4525516">
                  <a:extLst>
                    <a:ext uri="{9D8B030D-6E8A-4147-A177-3AD203B41FA5}">
                      <a16:colId xmlns:a16="http://schemas.microsoft.com/office/drawing/2014/main" val="2903902501"/>
                    </a:ext>
                  </a:extLst>
                </a:gridCol>
              </a:tblGrid>
              <a:tr h="5633720">
                <a:tc>
                  <a:txBody>
                    <a:bodyPr/>
                    <a:lstStyle/>
                    <a:p>
                      <a:pPr marL="342900" indent="-342900">
                        <a:buAutoNum type="arabicPeriod"/>
                      </a:pPr>
                      <a:r>
                        <a:rPr lang="sl-SI" sz="1800">
                          <a:solidFill>
                            <a:schemeClr val="tx1"/>
                          </a:solidFill>
                        </a:rPr>
                        <a:t>NAČRTOVANJE (</a:t>
                      </a:r>
                      <a:r>
                        <a:rPr lang="sl-SI" sz="1800">
                          <a:solidFill>
                            <a:schemeClr val="accent2">
                              <a:lumMod val="75000"/>
                            </a:schemeClr>
                          </a:solidFill>
                        </a:rPr>
                        <a:t>NRRP, FAIR</a:t>
                      </a:r>
                      <a:r>
                        <a:rPr lang="sl-SI" sz="1800">
                          <a:solidFill>
                            <a:schemeClr val="tx1"/>
                          </a:solidFill>
                        </a:rPr>
                        <a:t>): </a:t>
                      </a:r>
                    </a:p>
                    <a:p>
                      <a:pPr marL="285750" indent="-285750">
                        <a:buFont typeface="Arial" panose="020B0604020202020204" pitchFamily="34" charset="0"/>
                        <a:buChar char="•"/>
                      </a:pPr>
                      <a:r>
                        <a:rPr lang="sl-SI" sz="1800" b="0">
                          <a:solidFill>
                            <a:schemeClr val="tx1"/>
                          </a:solidFill>
                        </a:rPr>
                        <a:t>Razmislite o naslednjih ključnih vprašanjih: katere tipe podatkov boste ustvarili? Kolikšen obseg podatkov? Kako jih boste opisali? Jih obdelali? Jih analizirati? Jih deliti? Jih shranili? Ali obstajajo omejitve za deljenje podatkov?</a:t>
                      </a:r>
                    </a:p>
                    <a:p>
                      <a:endParaRPr lang="sl-SI" sz="1800">
                        <a:solidFill>
                          <a:schemeClr val="tx1"/>
                        </a:solidFill>
                      </a:endParaRPr>
                    </a:p>
                    <a:p>
                      <a:r>
                        <a:rPr lang="sl-SI" sz="1800">
                          <a:solidFill>
                            <a:schemeClr val="tx1"/>
                          </a:solidFill>
                        </a:rPr>
                        <a:t>2. ZBIRANJE, USTVARJANJE, SHRANJEVANJE: </a:t>
                      </a:r>
                    </a:p>
                    <a:p>
                      <a:pPr marL="285750" indent="-285750">
                        <a:buFont typeface="Arial" panose="020B0604020202020204" pitchFamily="34" charset="0"/>
                        <a:buChar char="•"/>
                      </a:pPr>
                      <a:r>
                        <a:rPr lang="sl-SI" sz="1800" b="0">
                          <a:solidFill>
                            <a:schemeClr val="tx1"/>
                          </a:solidFill>
                        </a:rPr>
                        <a:t>Vprašajte se ali je potrebno ustvariti nove podatke in razmislite ali lahko ponovno uporabite podatke druge raziskave.</a:t>
                      </a:r>
                    </a:p>
                    <a:p>
                      <a:pPr marL="285750" indent="-285750">
                        <a:buFont typeface="Arial" panose="020B0604020202020204" pitchFamily="34" charset="0"/>
                        <a:buChar char="•"/>
                      </a:pPr>
                      <a:r>
                        <a:rPr lang="sl-SI" sz="1800" b="0">
                          <a:solidFill>
                            <a:schemeClr val="tx1"/>
                          </a:solidFill>
                        </a:rPr>
                        <a:t>Dajte prednost odprtokodni programski opremi in odprtim formatom za boljšo kompatibilnost med orodji. </a:t>
                      </a:r>
                    </a:p>
                    <a:p>
                      <a:pPr marL="285750" indent="-285750">
                        <a:buFont typeface="Arial" panose="020B0604020202020204" pitchFamily="34" charset="0"/>
                        <a:buChar char="•"/>
                      </a:pPr>
                      <a:r>
                        <a:rPr lang="sl-SI" sz="1800" b="0">
                          <a:solidFill>
                            <a:schemeClr val="tx1"/>
                          </a:solidFill>
                        </a:rPr>
                        <a:t>Poučite se o postopkih za shranjevanje podatkov, varnostnih protokolih, pravicah dostopa in obnovitvi podatkov v primeru incidenta.</a:t>
                      </a:r>
                    </a:p>
                    <a:p>
                      <a:pPr marL="0" indent="0">
                        <a:buFont typeface="Arial" panose="020B0604020202020204" pitchFamily="34" charset="0"/>
                        <a:buNone/>
                      </a:pPr>
                      <a:endParaRPr lang="sl-SI" sz="1600" b="0">
                        <a:solidFill>
                          <a:schemeClr val="tx1"/>
                        </a:solidFill>
                      </a:endParaRPr>
                    </a:p>
                    <a:p>
                      <a:r>
                        <a:rPr lang="sl-SI" sz="1600">
                          <a:solidFill>
                            <a:schemeClr val="accent2">
                              <a:lumMod val="75000"/>
                            </a:schemeClr>
                          </a:solidFill>
                        </a:rPr>
                        <a:t>DOKUMENTACIJA: </a:t>
                      </a:r>
                      <a:r>
                        <a:rPr lang="sl-SI" sz="1600" b="0">
                          <a:solidFill>
                            <a:schemeClr val="accent2">
                              <a:lumMod val="75000"/>
                            </a:schemeClr>
                          </a:solidFill>
                        </a:rPr>
                        <a:t>Naredite pregled uporabljenih, že obstoječih podatkov in novo ustvarjenih. Opišite jih z uporabo metapodatkovnega formata. Uporabite </a:t>
                      </a:r>
                      <a:r>
                        <a:rPr lang="sl-SI" sz="1600" b="1">
                          <a:solidFill>
                            <a:schemeClr val="accent2">
                              <a:lumMod val="75000"/>
                            </a:schemeClr>
                          </a:solidFill>
                        </a:rPr>
                        <a:t>nadzorovani besednjak </a:t>
                      </a:r>
                      <a:r>
                        <a:rPr lang="sl-SI" sz="1600" b="0">
                          <a:solidFill>
                            <a:schemeClr val="accent2">
                              <a:lumMod val="75000"/>
                            </a:schemeClr>
                          </a:solidFill>
                        </a:rPr>
                        <a:t>vaše znanstvene skupnosti, določite tip podatkov in format podatkovnega seta.</a:t>
                      </a:r>
                    </a:p>
                  </a:txBody>
                  <a:tcPr>
                    <a:noFill/>
                  </a:tcPr>
                </a:tc>
                <a:tc>
                  <a:txBody>
                    <a:bodyPr/>
                    <a:lstStyle/>
                    <a:p>
                      <a:r>
                        <a:rPr lang="sl-SI" sz="1400" b="0" baseline="30000">
                          <a:solidFill>
                            <a:schemeClr val="tx1"/>
                          </a:solidFill>
                        </a:rPr>
                        <a:t>1</a:t>
                      </a:r>
                      <a:r>
                        <a:rPr lang="sl-SI" sz="1400" b="0">
                          <a:solidFill>
                            <a:schemeClr val="tx1"/>
                          </a:solidFill>
                        </a:rPr>
                        <a:t> Definicije</a:t>
                      </a:r>
                    </a:p>
                    <a:p>
                      <a:endParaRPr lang="sl-SI" sz="1400">
                        <a:solidFill>
                          <a:schemeClr val="tx1"/>
                        </a:solidFill>
                      </a:endParaRPr>
                    </a:p>
                    <a:p>
                      <a:r>
                        <a:rPr lang="sl-SI" sz="1400">
                          <a:solidFill>
                            <a:schemeClr val="accent2">
                              <a:lumMod val="75000"/>
                            </a:schemeClr>
                          </a:solidFill>
                        </a:rPr>
                        <a:t>Načrtovanje ravnanja z raziskovalnimi podatki (ang. </a:t>
                      </a:r>
                      <a:r>
                        <a:rPr lang="sl-SI" sz="1400" err="1">
                          <a:solidFill>
                            <a:schemeClr val="accent2">
                              <a:lumMod val="75000"/>
                            </a:schemeClr>
                          </a:solidFill>
                        </a:rPr>
                        <a:t>data</a:t>
                      </a:r>
                      <a:r>
                        <a:rPr lang="sl-SI" sz="1400">
                          <a:solidFill>
                            <a:schemeClr val="accent2">
                              <a:lumMod val="75000"/>
                            </a:schemeClr>
                          </a:solidFill>
                        </a:rPr>
                        <a:t> management </a:t>
                      </a:r>
                      <a:r>
                        <a:rPr lang="sl-SI" sz="1400" err="1">
                          <a:solidFill>
                            <a:schemeClr val="accent2">
                              <a:lumMod val="75000"/>
                            </a:schemeClr>
                          </a:solidFill>
                        </a:rPr>
                        <a:t>planning</a:t>
                      </a:r>
                      <a:r>
                        <a:rPr lang="sl-SI" sz="1400">
                          <a:solidFill>
                            <a:schemeClr val="accent2">
                              <a:lumMod val="75000"/>
                            </a:schemeClr>
                          </a:solidFill>
                        </a:rPr>
                        <a:t>): </a:t>
                      </a:r>
                      <a:r>
                        <a:rPr lang="sl-SI" sz="1400" b="0">
                          <a:solidFill>
                            <a:schemeClr val="tx1"/>
                          </a:solidFill>
                        </a:rPr>
                        <a:t>določanje korakov in ustreznih ukrepov, po katerih bodo raziskovalni podatki zbrani, hranjeni, dokumentirani in ustrezno obdelani v času raziskave ter objavljeni v izbranem repozitoriju.</a:t>
                      </a:r>
                    </a:p>
                    <a:p>
                      <a:r>
                        <a:rPr lang="sl-SI" sz="1400" b="1">
                          <a:solidFill>
                            <a:schemeClr val="accent2">
                              <a:lumMod val="75000"/>
                            </a:schemeClr>
                          </a:solidFill>
                        </a:rPr>
                        <a:t>Načrt ravnanja z raziskovalnimi podatki (ang. </a:t>
                      </a:r>
                      <a:r>
                        <a:rPr lang="sl-SI" sz="1400" b="1" err="1">
                          <a:solidFill>
                            <a:schemeClr val="accent2">
                              <a:lumMod val="75000"/>
                            </a:schemeClr>
                          </a:solidFill>
                        </a:rPr>
                        <a:t>data</a:t>
                      </a:r>
                      <a:r>
                        <a:rPr lang="sl-SI" sz="1400" b="1">
                          <a:solidFill>
                            <a:schemeClr val="accent2">
                              <a:lumMod val="75000"/>
                            </a:schemeClr>
                          </a:solidFill>
                        </a:rPr>
                        <a:t> management plan): </a:t>
                      </a:r>
                      <a:r>
                        <a:rPr lang="sl-SI" sz="1400" b="0">
                          <a:solidFill>
                            <a:schemeClr val="tx1"/>
                          </a:solidFill>
                        </a:rPr>
                        <a:t>dokument, ki določa, kako se bodo zbirali, hranili, dokumentirali, obdelali in objavili raziskovalni podatki.</a:t>
                      </a:r>
                    </a:p>
                    <a:p>
                      <a:pPr marL="0" indent="0">
                        <a:lnSpc>
                          <a:spcPct val="120000"/>
                        </a:lnSpc>
                        <a:spcBef>
                          <a:spcPts val="0"/>
                        </a:spcBef>
                        <a:buNone/>
                      </a:pPr>
                      <a:r>
                        <a:rPr lang="sl-SI" sz="1400" b="1">
                          <a:solidFill>
                            <a:schemeClr val="accent2">
                              <a:lumMod val="75000"/>
                            </a:schemeClr>
                          </a:solidFill>
                        </a:rPr>
                        <a:t>FAIR-</a:t>
                      </a:r>
                      <a:r>
                        <a:rPr lang="sl-SI" sz="1400" b="1" err="1">
                          <a:solidFill>
                            <a:schemeClr val="accent2">
                              <a:lumMod val="75000"/>
                            </a:schemeClr>
                          </a:solidFill>
                        </a:rPr>
                        <a:t>ifikacija</a:t>
                      </a:r>
                      <a:r>
                        <a:rPr lang="sl-SI" sz="1400" b="1">
                          <a:solidFill>
                            <a:schemeClr val="accent2">
                              <a:lumMod val="75000"/>
                            </a:schemeClr>
                          </a:solidFill>
                        </a:rPr>
                        <a:t> (ang. </a:t>
                      </a:r>
                      <a:r>
                        <a:rPr lang="sl-SI" sz="1400" b="1" err="1">
                          <a:solidFill>
                            <a:schemeClr val="accent2">
                              <a:lumMod val="75000"/>
                            </a:schemeClr>
                          </a:solidFill>
                        </a:rPr>
                        <a:t>FAIRification</a:t>
                      </a:r>
                      <a:r>
                        <a:rPr lang="sl-SI" sz="1400" b="1">
                          <a:solidFill>
                            <a:schemeClr val="accent2">
                              <a:lumMod val="75000"/>
                            </a:schemeClr>
                          </a:solidFill>
                        </a:rPr>
                        <a:t>): </a:t>
                      </a:r>
                      <a:r>
                        <a:rPr lang="sl-SI" sz="1400" b="0">
                          <a:solidFill>
                            <a:schemeClr val="tx1"/>
                          </a:solidFill>
                        </a:rPr>
                        <a:t>urejanje podatkov in metapodatkov na način, da digitalni objekt ustreza načelom FAIR.</a:t>
                      </a:r>
                    </a:p>
                    <a:p>
                      <a:pPr marL="0" indent="0">
                        <a:lnSpc>
                          <a:spcPct val="120000"/>
                        </a:lnSpc>
                        <a:spcBef>
                          <a:spcPts val="0"/>
                        </a:spcBef>
                        <a:buNone/>
                      </a:pPr>
                      <a:r>
                        <a:rPr lang="sl-SI" sz="1400" b="1">
                          <a:solidFill>
                            <a:schemeClr val="accent2">
                              <a:lumMod val="75000"/>
                            </a:schemeClr>
                          </a:solidFill>
                        </a:rPr>
                        <a:t>Načela FAIR (ang. FAIR </a:t>
                      </a:r>
                      <a:r>
                        <a:rPr lang="sl-SI" sz="1400" b="1" err="1">
                          <a:solidFill>
                            <a:schemeClr val="accent2">
                              <a:lumMod val="75000"/>
                            </a:schemeClr>
                          </a:solidFill>
                        </a:rPr>
                        <a:t>principles</a:t>
                      </a:r>
                      <a:r>
                        <a:rPr lang="sl-SI" sz="1400" b="1">
                          <a:solidFill>
                            <a:schemeClr val="accent2">
                              <a:lumMod val="75000"/>
                            </a:schemeClr>
                          </a:solidFill>
                        </a:rPr>
                        <a:t>): </a:t>
                      </a:r>
                      <a:r>
                        <a:rPr lang="sl-SI" sz="1400" b="0">
                          <a:solidFill>
                            <a:schemeClr val="tx1"/>
                          </a:solidFill>
                        </a:rPr>
                        <a:t>načela, po katerih morajo biti digitalni objekti v odprti znanosti objavljeni, najdljivi, dostopni, interoperabilni in uporabljivi.</a:t>
                      </a:r>
                    </a:p>
                    <a:p>
                      <a:pPr>
                        <a:lnSpc>
                          <a:spcPct val="120000"/>
                        </a:lnSpc>
                        <a:spcBef>
                          <a:spcPts val="0"/>
                        </a:spcBef>
                      </a:pPr>
                      <a:r>
                        <a:rPr lang="sl-SI" sz="1400" b="1">
                          <a:solidFill>
                            <a:schemeClr val="accent2">
                              <a:lumMod val="75000"/>
                            </a:schemeClr>
                          </a:solidFill>
                        </a:rPr>
                        <a:t>Nadzorovani besednjak (ang. </a:t>
                      </a:r>
                      <a:r>
                        <a:rPr lang="sl-SI" sz="1400" b="1" err="1">
                          <a:solidFill>
                            <a:schemeClr val="accent2">
                              <a:lumMod val="75000"/>
                            </a:schemeClr>
                          </a:solidFill>
                        </a:rPr>
                        <a:t>controlled</a:t>
                      </a:r>
                      <a:r>
                        <a:rPr lang="sl-SI" sz="1400" b="1">
                          <a:solidFill>
                            <a:schemeClr val="accent2">
                              <a:lumMod val="75000"/>
                            </a:schemeClr>
                          </a:solidFill>
                        </a:rPr>
                        <a:t> </a:t>
                      </a:r>
                      <a:r>
                        <a:rPr lang="sl-SI" sz="1400" b="1" err="1">
                          <a:solidFill>
                            <a:schemeClr val="accent2">
                              <a:lumMod val="75000"/>
                            </a:schemeClr>
                          </a:solidFill>
                        </a:rPr>
                        <a:t>vocabulary</a:t>
                      </a:r>
                      <a:r>
                        <a:rPr lang="sl-SI" sz="1400" b="1">
                          <a:solidFill>
                            <a:schemeClr val="accent2">
                              <a:lumMod val="75000"/>
                            </a:schemeClr>
                          </a:solidFill>
                        </a:rPr>
                        <a:t>):</a:t>
                      </a:r>
                    </a:p>
                    <a:p>
                      <a:pPr>
                        <a:lnSpc>
                          <a:spcPct val="120000"/>
                        </a:lnSpc>
                        <a:spcBef>
                          <a:spcPts val="0"/>
                        </a:spcBef>
                      </a:pPr>
                      <a:r>
                        <a:rPr lang="sl-SI" sz="1400" b="0">
                          <a:solidFill>
                            <a:schemeClr val="tx1"/>
                          </a:solidFill>
                        </a:rPr>
                        <a:t>nabor terminov, ki se uporabljajo za opis določenega področja ali teme.</a:t>
                      </a:r>
                    </a:p>
                    <a:p>
                      <a:pPr>
                        <a:lnSpc>
                          <a:spcPct val="120000"/>
                        </a:lnSpc>
                        <a:spcBef>
                          <a:spcPts val="0"/>
                        </a:spcBef>
                      </a:pPr>
                      <a:r>
                        <a:rPr lang="sl-SI" sz="1400" b="1">
                          <a:solidFill>
                            <a:schemeClr val="accent2">
                              <a:lumMod val="75000"/>
                            </a:schemeClr>
                          </a:solidFill>
                        </a:rPr>
                        <a:t>Dokumentacija raziskave (ang- </a:t>
                      </a:r>
                      <a:r>
                        <a:rPr lang="sl-SI" sz="1400" b="1" err="1">
                          <a:solidFill>
                            <a:schemeClr val="accent2">
                              <a:lumMod val="75000"/>
                            </a:schemeClr>
                          </a:solidFill>
                        </a:rPr>
                        <a:t>research</a:t>
                      </a:r>
                      <a:r>
                        <a:rPr lang="sl-SI" sz="1400" b="1">
                          <a:solidFill>
                            <a:schemeClr val="accent2">
                              <a:lumMod val="75000"/>
                            </a:schemeClr>
                          </a:solidFill>
                        </a:rPr>
                        <a:t> </a:t>
                      </a:r>
                      <a:r>
                        <a:rPr lang="sl-SI" sz="1400" b="1" err="1">
                          <a:solidFill>
                            <a:schemeClr val="accent2">
                              <a:lumMod val="75000"/>
                            </a:schemeClr>
                          </a:solidFill>
                        </a:rPr>
                        <a:t>documentatio</a:t>
                      </a:r>
                      <a:r>
                        <a:rPr lang="sl-SI" sz="1400" b="0" err="1">
                          <a:solidFill>
                            <a:schemeClr val="accent2">
                              <a:lumMod val="75000"/>
                            </a:schemeClr>
                          </a:solidFill>
                        </a:rPr>
                        <a:t>n</a:t>
                      </a:r>
                      <a:r>
                        <a:rPr lang="sl-SI" sz="1400" b="0">
                          <a:solidFill>
                            <a:schemeClr val="accent2">
                              <a:lumMod val="75000"/>
                            </a:schemeClr>
                          </a:solidFill>
                        </a:rPr>
                        <a:t>):</a:t>
                      </a:r>
                    </a:p>
                    <a:p>
                      <a:pPr>
                        <a:lnSpc>
                          <a:spcPct val="120000"/>
                        </a:lnSpc>
                        <a:spcBef>
                          <a:spcPts val="0"/>
                        </a:spcBef>
                      </a:pPr>
                      <a:r>
                        <a:rPr lang="sl-SI" sz="1400" b="0">
                          <a:solidFill>
                            <a:schemeClr val="tx1"/>
                          </a:solidFill>
                        </a:rPr>
                        <a:t>vsi dokumenti, ki nastanejo v življenjskem krogu raziskave.</a:t>
                      </a:r>
                    </a:p>
                    <a:p>
                      <a:pPr>
                        <a:lnSpc>
                          <a:spcPct val="120000"/>
                        </a:lnSpc>
                        <a:spcBef>
                          <a:spcPts val="0"/>
                        </a:spcBef>
                      </a:pPr>
                      <a:endParaRPr lang="sl-SI" sz="1400" b="0">
                        <a:solidFill>
                          <a:schemeClr val="tx1"/>
                        </a:solidFill>
                      </a:endParaRPr>
                    </a:p>
                  </a:txBody>
                  <a:tcPr>
                    <a:noFill/>
                  </a:tcPr>
                </a:tc>
                <a:extLst>
                  <a:ext uri="{0D108BD9-81ED-4DB2-BD59-A6C34878D82A}">
                    <a16:rowId xmlns:a16="http://schemas.microsoft.com/office/drawing/2014/main" val="637845032"/>
                  </a:ext>
                </a:extLst>
              </a:tr>
            </a:tbl>
          </a:graphicData>
        </a:graphic>
      </p:graphicFrame>
    </p:spTree>
    <p:extLst>
      <p:ext uri="{BB962C8B-B14F-4D97-AF65-F5344CB8AC3E}">
        <p14:creationId xmlns:p14="http://schemas.microsoft.com/office/powerpoint/2010/main" val="43236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ipsa 37">
            <a:extLst>
              <a:ext uri="{FF2B5EF4-FFF2-40B4-BE49-F238E27FC236}">
                <a16:creationId xmlns:a16="http://schemas.microsoft.com/office/drawing/2014/main" id="{70B808C6-9B23-F05F-D65B-9599279B4BDA}"/>
              </a:ext>
            </a:extLst>
          </p:cNvPr>
          <p:cNvSpPr/>
          <p:nvPr/>
        </p:nvSpPr>
        <p:spPr>
          <a:xfrm>
            <a:off x="4783612" y="3283859"/>
            <a:ext cx="2170740" cy="1337790"/>
          </a:xfrm>
          <a:prstGeom prst="ellipse">
            <a:avLst/>
          </a:prstGeom>
          <a:noFill/>
          <a:ln w="508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Slika 17">
            <a:extLst>
              <a:ext uri="{FF2B5EF4-FFF2-40B4-BE49-F238E27FC236}">
                <a16:creationId xmlns:a16="http://schemas.microsoft.com/office/drawing/2014/main" id="{9A3D8F49-0D83-080E-DE7B-77247B4BD413}"/>
              </a:ext>
            </a:extLst>
          </p:cNvPr>
          <p:cNvPicPr>
            <a:picLocks noChangeAspect="1"/>
          </p:cNvPicPr>
          <p:nvPr/>
        </p:nvPicPr>
        <p:blipFill>
          <a:blip r:embed="rId2"/>
          <a:stretch>
            <a:fillRect/>
          </a:stretch>
        </p:blipFill>
        <p:spPr>
          <a:xfrm>
            <a:off x="7060729" y="4646400"/>
            <a:ext cx="1206262" cy="1081083"/>
          </a:xfrm>
          <a:prstGeom prst="rect">
            <a:avLst/>
          </a:prstGeom>
        </p:spPr>
      </p:pic>
      <p:pic>
        <p:nvPicPr>
          <p:cNvPr id="16" name="Slika 15">
            <a:extLst>
              <a:ext uri="{FF2B5EF4-FFF2-40B4-BE49-F238E27FC236}">
                <a16:creationId xmlns:a16="http://schemas.microsoft.com/office/drawing/2014/main" id="{9B54F0D2-F3A1-1493-2383-FAB7B66D539F}"/>
              </a:ext>
            </a:extLst>
          </p:cNvPr>
          <p:cNvPicPr>
            <a:picLocks noChangeAspect="1"/>
          </p:cNvPicPr>
          <p:nvPr/>
        </p:nvPicPr>
        <p:blipFill>
          <a:blip r:embed="rId3"/>
          <a:stretch>
            <a:fillRect/>
          </a:stretch>
        </p:blipFill>
        <p:spPr>
          <a:xfrm>
            <a:off x="10508533" y="3850628"/>
            <a:ext cx="965132" cy="945789"/>
          </a:xfrm>
          <a:prstGeom prst="rect">
            <a:avLst/>
          </a:prstGeom>
        </p:spPr>
      </p:pic>
      <p:pic>
        <p:nvPicPr>
          <p:cNvPr id="34" name="Slika 33">
            <a:extLst>
              <a:ext uri="{FF2B5EF4-FFF2-40B4-BE49-F238E27FC236}">
                <a16:creationId xmlns:a16="http://schemas.microsoft.com/office/drawing/2014/main" id="{8CC63E08-AA01-84AA-C3EB-D5E8804CB738}"/>
              </a:ext>
            </a:extLst>
          </p:cNvPr>
          <p:cNvPicPr>
            <a:picLocks noChangeAspect="1"/>
          </p:cNvPicPr>
          <p:nvPr/>
        </p:nvPicPr>
        <p:blipFill>
          <a:blip r:embed="rId4"/>
          <a:stretch>
            <a:fillRect/>
          </a:stretch>
        </p:blipFill>
        <p:spPr>
          <a:xfrm>
            <a:off x="128681" y="5075932"/>
            <a:ext cx="1099031" cy="924560"/>
          </a:xfrm>
          <a:prstGeom prst="rect">
            <a:avLst/>
          </a:prstGeom>
        </p:spPr>
      </p:pic>
      <p:sp>
        <p:nvSpPr>
          <p:cNvPr id="2" name="Naslov 1">
            <a:extLst>
              <a:ext uri="{FF2B5EF4-FFF2-40B4-BE49-F238E27FC236}">
                <a16:creationId xmlns:a16="http://schemas.microsoft.com/office/drawing/2014/main" id="{8BEE5F47-2916-B6AD-8353-62E9E861223B}"/>
              </a:ext>
            </a:extLst>
          </p:cNvPr>
          <p:cNvSpPr>
            <a:spLocks noGrp="1"/>
          </p:cNvSpPr>
          <p:nvPr>
            <p:ph type="title"/>
          </p:nvPr>
        </p:nvSpPr>
        <p:spPr>
          <a:xfrm>
            <a:off x="353836" y="162763"/>
            <a:ext cx="11160000" cy="611828"/>
          </a:xfrm>
        </p:spPr>
        <p:txBody>
          <a:bodyPr>
            <a:normAutofit/>
          </a:bodyPr>
          <a:lstStyle/>
          <a:p>
            <a:r>
              <a:rPr lang="pl-PL" sz="2800"/>
              <a:t>Ključni koraki za odpiranje raziskovalnih podatkov</a:t>
            </a:r>
            <a:r>
              <a:rPr lang="pl-PL" sz="2800" baseline="30000"/>
              <a:t>6</a:t>
            </a:r>
            <a:endParaRPr lang="sl-SI" sz="2800" baseline="30000"/>
          </a:p>
        </p:txBody>
      </p:sp>
      <p:pic>
        <p:nvPicPr>
          <p:cNvPr id="8" name="Označba mesta vsebine 7">
            <a:extLst>
              <a:ext uri="{FF2B5EF4-FFF2-40B4-BE49-F238E27FC236}">
                <a16:creationId xmlns:a16="http://schemas.microsoft.com/office/drawing/2014/main" id="{D79007BA-E394-A7C0-AA00-EC5764EF9727}"/>
              </a:ext>
            </a:extLst>
          </p:cNvPr>
          <p:cNvPicPr>
            <a:picLocks noGrp="1" noChangeAspect="1"/>
          </p:cNvPicPr>
          <p:nvPr>
            <p:ph idx="1"/>
          </p:nvPr>
        </p:nvPicPr>
        <p:blipFill>
          <a:blip r:embed="rId5"/>
          <a:stretch>
            <a:fillRect/>
          </a:stretch>
        </p:blipFill>
        <p:spPr>
          <a:xfrm>
            <a:off x="2061780" y="946692"/>
            <a:ext cx="1061832" cy="1031203"/>
          </a:xfrm>
        </p:spPr>
      </p:pic>
      <p:sp>
        <p:nvSpPr>
          <p:cNvPr id="4" name="Elipsa 3">
            <a:extLst>
              <a:ext uri="{FF2B5EF4-FFF2-40B4-BE49-F238E27FC236}">
                <a16:creationId xmlns:a16="http://schemas.microsoft.com/office/drawing/2014/main" id="{3FD86163-1578-158D-566E-94CC8C0E0F35}"/>
              </a:ext>
            </a:extLst>
          </p:cNvPr>
          <p:cNvSpPr/>
          <p:nvPr/>
        </p:nvSpPr>
        <p:spPr>
          <a:xfrm rot="21408937">
            <a:off x="947666" y="1853108"/>
            <a:ext cx="9370156" cy="458541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ravokotnik: zaokroženi vogali 4">
            <a:extLst>
              <a:ext uri="{FF2B5EF4-FFF2-40B4-BE49-F238E27FC236}">
                <a16:creationId xmlns:a16="http://schemas.microsoft.com/office/drawing/2014/main" id="{F446631C-9B5E-6205-EBCC-E2291201768F}"/>
              </a:ext>
            </a:extLst>
          </p:cNvPr>
          <p:cNvSpPr/>
          <p:nvPr/>
        </p:nvSpPr>
        <p:spPr>
          <a:xfrm>
            <a:off x="2991918" y="14622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NAČRTOVANJE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 ravnanja z raz. podatki in FAIR-</a:t>
            </a:r>
            <a:r>
              <a:rPr kumimoji="0" lang="sl-SI" sz="1200" b="1" i="0" u="none" strike="noStrike" kern="1200" cap="none" spc="0" normalizeH="0" baseline="0" noProof="0" err="1">
                <a:ln>
                  <a:noFill/>
                </a:ln>
                <a:solidFill>
                  <a:prstClr val="white"/>
                </a:solidFill>
                <a:effectLst/>
                <a:uLnTx/>
                <a:uFillTx/>
                <a:latin typeface="Calibri" panose="020F0502020204030204"/>
                <a:ea typeface="+mn-ea"/>
                <a:cs typeface="+mn-cs"/>
              </a:rPr>
              <a:t>fikacija</a:t>
            </a:r>
            <a:endParaRPr kumimoji="0" lang="sl-SI"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Slika 9">
            <a:extLst>
              <a:ext uri="{FF2B5EF4-FFF2-40B4-BE49-F238E27FC236}">
                <a16:creationId xmlns:a16="http://schemas.microsoft.com/office/drawing/2014/main" id="{D27B4443-8D05-444B-DB3B-E874F01E79FE}"/>
              </a:ext>
            </a:extLst>
          </p:cNvPr>
          <p:cNvPicPr>
            <a:picLocks noChangeAspect="1"/>
          </p:cNvPicPr>
          <p:nvPr/>
        </p:nvPicPr>
        <p:blipFill>
          <a:blip r:embed="rId6"/>
          <a:stretch>
            <a:fillRect/>
          </a:stretch>
        </p:blipFill>
        <p:spPr>
          <a:xfrm>
            <a:off x="6856542" y="678830"/>
            <a:ext cx="1123102" cy="925331"/>
          </a:xfrm>
          <a:prstGeom prst="rect">
            <a:avLst/>
          </a:prstGeom>
        </p:spPr>
      </p:pic>
      <p:pic>
        <p:nvPicPr>
          <p:cNvPr id="12" name="Slika 11">
            <a:extLst>
              <a:ext uri="{FF2B5EF4-FFF2-40B4-BE49-F238E27FC236}">
                <a16:creationId xmlns:a16="http://schemas.microsoft.com/office/drawing/2014/main" id="{60C3EAB7-1077-4B99-6C7D-F3E6FADA14D3}"/>
              </a:ext>
            </a:extLst>
          </p:cNvPr>
          <p:cNvPicPr>
            <a:picLocks noChangeAspect="1"/>
          </p:cNvPicPr>
          <p:nvPr/>
        </p:nvPicPr>
        <p:blipFill>
          <a:blip r:embed="rId7"/>
          <a:stretch>
            <a:fillRect/>
          </a:stretch>
        </p:blipFill>
        <p:spPr>
          <a:xfrm>
            <a:off x="8764840" y="2160955"/>
            <a:ext cx="1125062" cy="929898"/>
          </a:xfrm>
          <a:prstGeom prst="rect">
            <a:avLst/>
          </a:prstGeom>
        </p:spPr>
      </p:pic>
      <p:sp>
        <p:nvSpPr>
          <p:cNvPr id="13" name="Pravokotnik: zaokroženi vogali 12">
            <a:extLst>
              <a:ext uri="{FF2B5EF4-FFF2-40B4-BE49-F238E27FC236}">
                <a16:creationId xmlns:a16="http://schemas.microsoft.com/office/drawing/2014/main" id="{073284C0-B4F8-535A-4458-1CF7E4F197A9}"/>
              </a:ext>
            </a:extLst>
          </p:cNvPr>
          <p:cNvSpPr/>
          <p:nvPr/>
        </p:nvSpPr>
        <p:spPr>
          <a:xfrm>
            <a:off x="9175218" y="3429000"/>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ANALIZA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PROCESIRANJE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RAČUNANJE</a:t>
            </a:r>
          </a:p>
        </p:txBody>
      </p:sp>
      <p:sp>
        <p:nvSpPr>
          <p:cNvPr id="14" name="Pravokotnik: zaokroženi vogali 13">
            <a:extLst>
              <a:ext uri="{FF2B5EF4-FFF2-40B4-BE49-F238E27FC236}">
                <a16:creationId xmlns:a16="http://schemas.microsoft.com/office/drawing/2014/main" id="{735BF160-02EF-1CE4-B3DD-59921E3EF7E1}"/>
              </a:ext>
            </a:extLst>
          </p:cNvPr>
          <p:cNvSpPr/>
          <p:nvPr/>
        </p:nvSpPr>
        <p:spPr>
          <a:xfrm>
            <a:off x="6987808" y="554532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PRIPRAVA ZA PREDLOŽITEV (strukturiranje in opis)</a:t>
            </a:r>
          </a:p>
        </p:txBody>
      </p:sp>
      <p:sp>
        <p:nvSpPr>
          <p:cNvPr id="6" name="Pravokotnik: zaokroženi vogali 5">
            <a:extLst>
              <a:ext uri="{FF2B5EF4-FFF2-40B4-BE49-F238E27FC236}">
                <a16:creationId xmlns:a16="http://schemas.microsoft.com/office/drawing/2014/main" id="{330049DF-D9E5-D2C2-6336-78B0CCE45A8B}"/>
              </a:ext>
            </a:extLst>
          </p:cNvPr>
          <p:cNvSpPr/>
          <p:nvPr/>
        </p:nvSpPr>
        <p:spPr>
          <a:xfrm>
            <a:off x="6722133" y="152993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ZBIRANJE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USTVARJANJE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SHRANJEVANJE</a:t>
            </a:r>
          </a:p>
        </p:txBody>
      </p:sp>
      <p:pic>
        <p:nvPicPr>
          <p:cNvPr id="20" name="Slika 19">
            <a:extLst>
              <a:ext uri="{FF2B5EF4-FFF2-40B4-BE49-F238E27FC236}">
                <a16:creationId xmlns:a16="http://schemas.microsoft.com/office/drawing/2014/main" id="{CC7A1AAB-063D-532B-08F7-286665899306}"/>
              </a:ext>
            </a:extLst>
          </p:cNvPr>
          <p:cNvPicPr>
            <a:picLocks noChangeAspect="1"/>
          </p:cNvPicPr>
          <p:nvPr/>
        </p:nvPicPr>
        <p:blipFill>
          <a:blip r:embed="rId8"/>
          <a:stretch>
            <a:fillRect/>
          </a:stretch>
        </p:blipFill>
        <p:spPr>
          <a:xfrm>
            <a:off x="11038872" y="5583997"/>
            <a:ext cx="949928" cy="885889"/>
          </a:xfrm>
          <a:prstGeom prst="rect">
            <a:avLst/>
          </a:prstGeom>
        </p:spPr>
      </p:pic>
      <p:cxnSp>
        <p:nvCxnSpPr>
          <p:cNvPr id="22" name="Povezovalnik: ukrivljeno 21">
            <a:extLst>
              <a:ext uri="{FF2B5EF4-FFF2-40B4-BE49-F238E27FC236}">
                <a16:creationId xmlns:a16="http://schemas.microsoft.com/office/drawing/2014/main" id="{943EC811-337C-8D42-6850-66061B6B9575}"/>
              </a:ext>
            </a:extLst>
          </p:cNvPr>
          <p:cNvCxnSpPr>
            <a:cxnSpLocks/>
          </p:cNvCxnSpPr>
          <p:nvPr/>
        </p:nvCxnSpPr>
        <p:spPr>
          <a:xfrm>
            <a:off x="9871178" y="5020827"/>
            <a:ext cx="1026522" cy="900958"/>
          </a:xfrm>
          <a:prstGeom prst="curvedConnector3">
            <a:avLst/>
          </a:prstGeom>
          <a:ln w="50800">
            <a:prstDash val="dash"/>
            <a:tailEnd type="triangle"/>
          </a:ln>
        </p:spPr>
        <p:style>
          <a:lnRef idx="1">
            <a:schemeClr val="accent1"/>
          </a:lnRef>
          <a:fillRef idx="0">
            <a:schemeClr val="accent1"/>
          </a:fillRef>
          <a:effectRef idx="0">
            <a:schemeClr val="accent1"/>
          </a:effectRef>
          <a:fontRef idx="minor">
            <a:schemeClr val="tx1"/>
          </a:fontRef>
        </p:style>
      </p:cxnSp>
      <p:pic>
        <p:nvPicPr>
          <p:cNvPr id="25" name="Slika 24">
            <a:extLst>
              <a:ext uri="{FF2B5EF4-FFF2-40B4-BE49-F238E27FC236}">
                <a16:creationId xmlns:a16="http://schemas.microsoft.com/office/drawing/2014/main" id="{5653D6F9-D70A-FB01-7804-F2E1A599363A}"/>
              </a:ext>
            </a:extLst>
          </p:cNvPr>
          <p:cNvPicPr>
            <a:picLocks noChangeAspect="1"/>
          </p:cNvPicPr>
          <p:nvPr/>
        </p:nvPicPr>
        <p:blipFill>
          <a:blip r:embed="rId9"/>
          <a:stretch>
            <a:fillRect/>
          </a:stretch>
        </p:blipFill>
        <p:spPr>
          <a:xfrm>
            <a:off x="3436698" y="5104095"/>
            <a:ext cx="1031943" cy="1081083"/>
          </a:xfrm>
          <a:prstGeom prst="rect">
            <a:avLst/>
          </a:prstGeom>
        </p:spPr>
      </p:pic>
      <p:sp>
        <p:nvSpPr>
          <p:cNvPr id="26" name="Pravokotnik: zaokroženi vogali 25">
            <a:extLst>
              <a:ext uri="{FF2B5EF4-FFF2-40B4-BE49-F238E27FC236}">
                <a16:creationId xmlns:a16="http://schemas.microsoft.com/office/drawing/2014/main" id="{9BAEC3CA-8C2A-B29F-F1AA-14421BB59E07}"/>
              </a:ext>
            </a:extLst>
          </p:cNvPr>
          <p:cNvSpPr/>
          <p:nvPr/>
        </p:nvSpPr>
        <p:spPr>
          <a:xfrm>
            <a:off x="4322242" y="56850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DEPONIRANJE</a:t>
            </a:r>
          </a:p>
        </p:txBody>
      </p:sp>
      <p:sp>
        <p:nvSpPr>
          <p:cNvPr id="27" name="Pravokotnik: zaokroženi vogali 26">
            <a:extLst>
              <a:ext uri="{FF2B5EF4-FFF2-40B4-BE49-F238E27FC236}">
                <a16:creationId xmlns:a16="http://schemas.microsoft.com/office/drawing/2014/main" id="{67517146-E2A8-383A-2818-E1007BF66699}"/>
              </a:ext>
            </a:extLst>
          </p:cNvPr>
          <p:cNvSpPr/>
          <p:nvPr/>
        </p:nvSpPr>
        <p:spPr>
          <a:xfrm>
            <a:off x="1147752" y="52061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OBJAVA – ODPRTA IN PRIMERNA ZA DELJENJE (omejen dostop)</a:t>
            </a:r>
          </a:p>
        </p:txBody>
      </p:sp>
      <p:pic>
        <p:nvPicPr>
          <p:cNvPr id="36" name="Slika 35">
            <a:extLst>
              <a:ext uri="{FF2B5EF4-FFF2-40B4-BE49-F238E27FC236}">
                <a16:creationId xmlns:a16="http://schemas.microsoft.com/office/drawing/2014/main" id="{B79F04B6-FACA-00BB-F24F-FC7988D50BC3}"/>
              </a:ext>
            </a:extLst>
          </p:cNvPr>
          <p:cNvPicPr>
            <a:picLocks noChangeAspect="1"/>
          </p:cNvPicPr>
          <p:nvPr/>
        </p:nvPicPr>
        <p:blipFill>
          <a:blip r:embed="rId10"/>
          <a:stretch>
            <a:fillRect/>
          </a:stretch>
        </p:blipFill>
        <p:spPr>
          <a:xfrm>
            <a:off x="128681" y="2758104"/>
            <a:ext cx="732681" cy="1131346"/>
          </a:xfrm>
          <a:prstGeom prst="rect">
            <a:avLst/>
          </a:prstGeom>
        </p:spPr>
      </p:pic>
      <p:sp>
        <p:nvSpPr>
          <p:cNvPr id="28" name="Pravokotnik: zaokroženi vogali 27">
            <a:extLst>
              <a:ext uri="{FF2B5EF4-FFF2-40B4-BE49-F238E27FC236}">
                <a16:creationId xmlns:a16="http://schemas.microsoft.com/office/drawing/2014/main" id="{AE08D534-2BD6-06B2-893E-20BA695E53F6}"/>
              </a:ext>
            </a:extLst>
          </p:cNvPr>
          <p:cNvSpPr/>
          <p:nvPr/>
        </p:nvSpPr>
        <p:spPr>
          <a:xfrm>
            <a:off x="709808" y="3201485"/>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PONOVNA UPORAVA</a:t>
            </a:r>
          </a:p>
        </p:txBody>
      </p:sp>
      <p:sp>
        <p:nvSpPr>
          <p:cNvPr id="39" name="Pravokotnik: zaokroženi vogali 38">
            <a:extLst>
              <a:ext uri="{FF2B5EF4-FFF2-40B4-BE49-F238E27FC236}">
                <a16:creationId xmlns:a16="http://schemas.microsoft.com/office/drawing/2014/main" id="{425EDE77-2254-8642-C0C7-CDDF8371972E}"/>
              </a:ext>
            </a:extLst>
          </p:cNvPr>
          <p:cNvSpPr/>
          <p:nvPr/>
        </p:nvSpPr>
        <p:spPr>
          <a:xfrm>
            <a:off x="3418638" y="3029552"/>
            <a:ext cx="1715857"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FAIR PODATKI, KI JIH LAHKO CITIRAMO</a:t>
            </a:r>
          </a:p>
        </p:txBody>
      </p:sp>
      <p:sp>
        <p:nvSpPr>
          <p:cNvPr id="40" name="Pravokotnik: zaokroženi vogali 39">
            <a:extLst>
              <a:ext uri="{FF2B5EF4-FFF2-40B4-BE49-F238E27FC236}">
                <a16:creationId xmlns:a16="http://schemas.microsoft.com/office/drawing/2014/main" id="{9004ADF7-11A2-D6DB-FBBC-6C07F0326293}"/>
              </a:ext>
            </a:extLst>
          </p:cNvPr>
          <p:cNvSpPr/>
          <p:nvPr/>
        </p:nvSpPr>
        <p:spPr>
          <a:xfrm>
            <a:off x="6526242" y="2796946"/>
            <a:ext cx="1581338"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PODATKI, KI SO ŠE V OBDELAVI</a:t>
            </a:r>
          </a:p>
        </p:txBody>
      </p:sp>
      <p:sp>
        <p:nvSpPr>
          <p:cNvPr id="41" name="Pravokotnik: zaokroženi vogali 40">
            <a:extLst>
              <a:ext uri="{FF2B5EF4-FFF2-40B4-BE49-F238E27FC236}">
                <a16:creationId xmlns:a16="http://schemas.microsoft.com/office/drawing/2014/main" id="{66101035-01A3-557A-D279-DC10F5F7EEC4}"/>
              </a:ext>
            </a:extLst>
          </p:cNvPr>
          <p:cNvSpPr/>
          <p:nvPr/>
        </p:nvSpPr>
        <p:spPr>
          <a:xfrm>
            <a:off x="5237876" y="4609142"/>
            <a:ext cx="1391920"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PREVERJENI PODATKI</a:t>
            </a:r>
          </a:p>
        </p:txBody>
      </p:sp>
      <p:sp>
        <p:nvSpPr>
          <p:cNvPr id="44" name="Enakokraki trikotnik 43">
            <a:extLst>
              <a:ext uri="{FF2B5EF4-FFF2-40B4-BE49-F238E27FC236}">
                <a16:creationId xmlns:a16="http://schemas.microsoft.com/office/drawing/2014/main" id="{4C8FDCA2-0331-50F8-8BE6-51588F8AD10D}"/>
              </a:ext>
            </a:extLst>
          </p:cNvPr>
          <p:cNvSpPr/>
          <p:nvPr/>
        </p:nvSpPr>
        <p:spPr>
          <a:xfrm rot="4400517">
            <a:off x="5437281" y="323260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nakokraki trikotnik 44">
            <a:extLst>
              <a:ext uri="{FF2B5EF4-FFF2-40B4-BE49-F238E27FC236}">
                <a16:creationId xmlns:a16="http://schemas.microsoft.com/office/drawing/2014/main" id="{47D5E8C8-E25F-B9A5-4206-23486DAA8A80}"/>
              </a:ext>
            </a:extLst>
          </p:cNvPr>
          <p:cNvSpPr/>
          <p:nvPr/>
        </p:nvSpPr>
        <p:spPr>
          <a:xfrm rot="10800000">
            <a:off x="6806560" y="385062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nakokraki trikotnik 45">
            <a:extLst>
              <a:ext uri="{FF2B5EF4-FFF2-40B4-BE49-F238E27FC236}">
                <a16:creationId xmlns:a16="http://schemas.microsoft.com/office/drawing/2014/main" id="{45C26CD8-1A10-F3B3-867E-9329B3FE8EF5}"/>
              </a:ext>
            </a:extLst>
          </p:cNvPr>
          <p:cNvSpPr/>
          <p:nvPr/>
        </p:nvSpPr>
        <p:spPr>
          <a:xfrm rot="18664096">
            <a:off x="5014669" y="4332550"/>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Enakokraki trikotnik 46">
            <a:extLst>
              <a:ext uri="{FF2B5EF4-FFF2-40B4-BE49-F238E27FC236}">
                <a16:creationId xmlns:a16="http://schemas.microsoft.com/office/drawing/2014/main" id="{A677D486-8916-4263-A411-CB6827031BED}"/>
              </a:ext>
            </a:extLst>
          </p:cNvPr>
          <p:cNvSpPr/>
          <p:nvPr/>
        </p:nvSpPr>
        <p:spPr>
          <a:xfrm rot="5246634">
            <a:off x="5228431" y="1746017"/>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Enakokraki trikotnik 47">
            <a:extLst>
              <a:ext uri="{FF2B5EF4-FFF2-40B4-BE49-F238E27FC236}">
                <a16:creationId xmlns:a16="http://schemas.microsoft.com/office/drawing/2014/main" id="{4029494D-E4C8-AC18-09D0-135BF1C63FC2}"/>
              </a:ext>
            </a:extLst>
          </p:cNvPr>
          <p:cNvSpPr/>
          <p:nvPr/>
        </p:nvSpPr>
        <p:spPr>
          <a:xfrm rot="6292083">
            <a:off x="8327241" y="2098501"/>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nakokraki trikotnik 48">
            <a:extLst>
              <a:ext uri="{FF2B5EF4-FFF2-40B4-BE49-F238E27FC236}">
                <a16:creationId xmlns:a16="http://schemas.microsoft.com/office/drawing/2014/main" id="{7E875F9E-7375-D82B-6CF9-BED05FF78356}"/>
              </a:ext>
            </a:extLst>
          </p:cNvPr>
          <p:cNvSpPr/>
          <p:nvPr/>
        </p:nvSpPr>
        <p:spPr>
          <a:xfrm rot="14132815">
            <a:off x="9359548" y="5159479"/>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nakokraki trikotnik 49">
            <a:extLst>
              <a:ext uri="{FF2B5EF4-FFF2-40B4-BE49-F238E27FC236}">
                <a16:creationId xmlns:a16="http://schemas.microsoft.com/office/drawing/2014/main" id="{1F7F2E7C-C421-C291-0C8F-0D214C5B1FBD}"/>
              </a:ext>
            </a:extLst>
          </p:cNvPr>
          <p:cNvSpPr/>
          <p:nvPr/>
        </p:nvSpPr>
        <p:spPr>
          <a:xfrm rot="15307260">
            <a:off x="6244203" y="6291202"/>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Enakokraki trikotnik 50">
            <a:extLst>
              <a:ext uri="{FF2B5EF4-FFF2-40B4-BE49-F238E27FC236}">
                <a16:creationId xmlns:a16="http://schemas.microsoft.com/office/drawing/2014/main" id="{DECA3016-0993-4204-3A0E-993767F536EA}"/>
              </a:ext>
            </a:extLst>
          </p:cNvPr>
          <p:cNvSpPr/>
          <p:nvPr/>
        </p:nvSpPr>
        <p:spPr>
          <a:xfrm rot="16981926">
            <a:off x="2829631" y="604524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Enakokraki trikotnik 51">
            <a:extLst>
              <a:ext uri="{FF2B5EF4-FFF2-40B4-BE49-F238E27FC236}">
                <a16:creationId xmlns:a16="http://schemas.microsoft.com/office/drawing/2014/main" id="{17F3166D-207F-417F-F44E-645945D26167}"/>
              </a:ext>
            </a:extLst>
          </p:cNvPr>
          <p:cNvSpPr/>
          <p:nvPr/>
        </p:nvSpPr>
        <p:spPr>
          <a:xfrm rot="21072497">
            <a:off x="855636" y="451952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nakokraki trikotnik 52">
            <a:extLst>
              <a:ext uri="{FF2B5EF4-FFF2-40B4-BE49-F238E27FC236}">
                <a16:creationId xmlns:a16="http://schemas.microsoft.com/office/drawing/2014/main" id="{CEF8B3F6-04B7-A68B-427B-D6FC550A1E58}"/>
              </a:ext>
            </a:extLst>
          </p:cNvPr>
          <p:cNvSpPr/>
          <p:nvPr/>
        </p:nvSpPr>
        <p:spPr>
          <a:xfrm rot="3484934">
            <a:off x="2091993" y="2601485"/>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Pravokotnik 53">
            <a:extLst>
              <a:ext uri="{FF2B5EF4-FFF2-40B4-BE49-F238E27FC236}">
                <a16:creationId xmlns:a16="http://schemas.microsoft.com/office/drawing/2014/main" id="{06EA0792-EF2A-D15D-2488-6F0884DA3BCD}"/>
              </a:ext>
            </a:extLst>
          </p:cNvPr>
          <p:cNvSpPr/>
          <p:nvPr/>
        </p:nvSpPr>
        <p:spPr>
          <a:xfrm>
            <a:off x="56552" y="6317176"/>
            <a:ext cx="3945479" cy="47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6 Open Science, Research Data, 2024, </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hlinkClick r:id="rId11"/>
              </a:rPr>
              <a:t>https://www.ouvrirlascience.fr/open-science-research-data/</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5" name="Puščica: desno 54">
            <a:extLst>
              <a:ext uri="{FF2B5EF4-FFF2-40B4-BE49-F238E27FC236}">
                <a16:creationId xmlns:a16="http://schemas.microsoft.com/office/drawing/2014/main" id="{611A6791-D824-37A2-B239-9A1DC5366C0D}"/>
              </a:ext>
            </a:extLst>
          </p:cNvPr>
          <p:cNvSpPr/>
          <p:nvPr/>
        </p:nvSpPr>
        <p:spPr>
          <a:xfrm>
            <a:off x="517368" y="760334"/>
            <a:ext cx="2049736" cy="1440293"/>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Pričetek raziskovalnega projekta</a:t>
            </a:r>
          </a:p>
        </p:txBody>
      </p:sp>
      <p:sp>
        <p:nvSpPr>
          <p:cNvPr id="56" name="Pravokotnik 55">
            <a:extLst>
              <a:ext uri="{FF2B5EF4-FFF2-40B4-BE49-F238E27FC236}">
                <a16:creationId xmlns:a16="http://schemas.microsoft.com/office/drawing/2014/main" id="{887C2E23-A17D-0F49-F459-5216C98109B5}"/>
              </a:ext>
            </a:extLst>
          </p:cNvPr>
          <p:cNvSpPr/>
          <p:nvPr/>
        </p:nvSpPr>
        <p:spPr>
          <a:xfrm>
            <a:off x="9717589" y="6070139"/>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ARHIVIRANJE</a:t>
            </a:r>
          </a:p>
        </p:txBody>
      </p:sp>
      <p:sp>
        <p:nvSpPr>
          <p:cNvPr id="57" name="Pravokotnik 56">
            <a:extLst>
              <a:ext uri="{FF2B5EF4-FFF2-40B4-BE49-F238E27FC236}">
                <a16:creationId xmlns:a16="http://schemas.microsoft.com/office/drawing/2014/main" id="{8D6D908D-6B42-240D-7551-57F788766C56}"/>
              </a:ext>
            </a:extLst>
          </p:cNvPr>
          <p:cNvSpPr/>
          <p:nvPr/>
        </p:nvSpPr>
        <p:spPr>
          <a:xfrm>
            <a:off x="10023578" y="1886432"/>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DOKUMENTACIJA</a:t>
            </a:r>
          </a:p>
        </p:txBody>
      </p:sp>
      <p:pic>
        <p:nvPicPr>
          <p:cNvPr id="58" name="Slika 57">
            <a:extLst>
              <a:ext uri="{FF2B5EF4-FFF2-40B4-BE49-F238E27FC236}">
                <a16:creationId xmlns:a16="http://schemas.microsoft.com/office/drawing/2014/main" id="{65CBCFC7-285E-CE40-10F3-283815F6FB19}"/>
              </a:ext>
            </a:extLst>
          </p:cNvPr>
          <p:cNvPicPr>
            <a:picLocks noChangeAspect="1"/>
          </p:cNvPicPr>
          <p:nvPr/>
        </p:nvPicPr>
        <p:blipFill>
          <a:blip r:embed="rId12"/>
          <a:stretch>
            <a:fillRect/>
          </a:stretch>
        </p:blipFill>
        <p:spPr>
          <a:xfrm>
            <a:off x="5071887" y="3566668"/>
            <a:ext cx="1535303" cy="763162"/>
          </a:xfrm>
          <a:prstGeom prst="rect">
            <a:avLst/>
          </a:prstGeom>
        </p:spPr>
      </p:pic>
      <p:sp>
        <p:nvSpPr>
          <p:cNvPr id="3" name="Elipsa 2">
            <a:extLst>
              <a:ext uri="{FF2B5EF4-FFF2-40B4-BE49-F238E27FC236}">
                <a16:creationId xmlns:a16="http://schemas.microsoft.com/office/drawing/2014/main" id="{7EE966EC-A6A5-2256-ECA5-93AA16B41E0C}"/>
              </a:ext>
            </a:extLst>
          </p:cNvPr>
          <p:cNvSpPr/>
          <p:nvPr/>
        </p:nvSpPr>
        <p:spPr>
          <a:xfrm>
            <a:off x="3714738" y="899506"/>
            <a:ext cx="475861" cy="4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1</a:t>
            </a:r>
          </a:p>
        </p:txBody>
      </p:sp>
      <p:sp>
        <p:nvSpPr>
          <p:cNvPr id="7" name="Elipsa 6">
            <a:extLst>
              <a:ext uri="{FF2B5EF4-FFF2-40B4-BE49-F238E27FC236}">
                <a16:creationId xmlns:a16="http://schemas.microsoft.com/office/drawing/2014/main" id="{932B00E6-AC11-00F5-4508-723801FD706D}"/>
              </a:ext>
            </a:extLst>
          </p:cNvPr>
          <p:cNvSpPr/>
          <p:nvPr/>
        </p:nvSpPr>
        <p:spPr>
          <a:xfrm>
            <a:off x="8223765" y="1125564"/>
            <a:ext cx="475861" cy="470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2</a:t>
            </a:r>
          </a:p>
        </p:txBody>
      </p:sp>
      <p:sp>
        <p:nvSpPr>
          <p:cNvPr id="11" name="Elipsa 10">
            <a:extLst>
              <a:ext uri="{FF2B5EF4-FFF2-40B4-BE49-F238E27FC236}">
                <a16:creationId xmlns:a16="http://schemas.microsoft.com/office/drawing/2014/main" id="{EA0D0D16-10DA-6CB8-3CD4-5545A2CE0847}"/>
              </a:ext>
            </a:extLst>
          </p:cNvPr>
          <p:cNvSpPr/>
          <p:nvPr/>
        </p:nvSpPr>
        <p:spPr>
          <a:xfrm>
            <a:off x="10500479" y="2862475"/>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3</a:t>
            </a:r>
          </a:p>
        </p:txBody>
      </p:sp>
      <p:sp>
        <p:nvSpPr>
          <p:cNvPr id="15" name="Elipsa 14">
            <a:extLst>
              <a:ext uri="{FF2B5EF4-FFF2-40B4-BE49-F238E27FC236}">
                <a16:creationId xmlns:a16="http://schemas.microsoft.com/office/drawing/2014/main" id="{D26128FA-E533-28E1-5F41-09A63AADD55B}"/>
              </a:ext>
            </a:extLst>
          </p:cNvPr>
          <p:cNvSpPr/>
          <p:nvPr/>
        </p:nvSpPr>
        <p:spPr>
          <a:xfrm>
            <a:off x="8526909" y="5924603"/>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4</a:t>
            </a:r>
          </a:p>
        </p:txBody>
      </p:sp>
      <p:sp>
        <p:nvSpPr>
          <p:cNvPr id="17" name="Elipsa 16">
            <a:extLst>
              <a:ext uri="{FF2B5EF4-FFF2-40B4-BE49-F238E27FC236}">
                <a16:creationId xmlns:a16="http://schemas.microsoft.com/office/drawing/2014/main" id="{8D1D1DA0-842C-F8C6-E1BA-50287918BE5A}"/>
              </a:ext>
            </a:extLst>
          </p:cNvPr>
          <p:cNvSpPr/>
          <p:nvPr/>
        </p:nvSpPr>
        <p:spPr>
          <a:xfrm>
            <a:off x="5764204" y="5727483"/>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5</a:t>
            </a:r>
          </a:p>
        </p:txBody>
      </p:sp>
    </p:spTree>
    <p:extLst>
      <p:ext uri="{BB962C8B-B14F-4D97-AF65-F5344CB8AC3E}">
        <p14:creationId xmlns:p14="http://schemas.microsoft.com/office/powerpoint/2010/main" val="66815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2FB33C-FBC5-1482-521D-555778D433A0}"/>
              </a:ext>
            </a:extLst>
          </p:cNvPr>
          <p:cNvSpPr>
            <a:spLocks noGrp="1"/>
          </p:cNvSpPr>
          <p:nvPr>
            <p:ph type="title"/>
          </p:nvPr>
        </p:nvSpPr>
        <p:spPr>
          <a:xfrm>
            <a:off x="528320" y="347340"/>
            <a:ext cx="11160000" cy="611828"/>
          </a:xfrm>
        </p:spPr>
        <p:txBody>
          <a:bodyPr>
            <a:normAutofit/>
          </a:bodyPr>
          <a:lstStyle/>
          <a:p>
            <a:r>
              <a:rPr lang="pl-PL" sz="2800"/>
              <a:t>Ključni koraki za odpiranje raziskovalnih podatkov</a:t>
            </a:r>
            <a:r>
              <a:rPr lang="pl-PL" sz="2800" baseline="30000"/>
              <a:t>6</a:t>
            </a:r>
            <a:endParaRPr lang="sl-SI" sz="2800" baseline="30000"/>
          </a:p>
        </p:txBody>
      </p:sp>
      <p:graphicFrame>
        <p:nvGraphicFramePr>
          <p:cNvPr id="4" name="Tabela 4">
            <a:extLst>
              <a:ext uri="{FF2B5EF4-FFF2-40B4-BE49-F238E27FC236}">
                <a16:creationId xmlns:a16="http://schemas.microsoft.com/office/drawing/2014/main" id="{E9E8DBA3-EB3F-E337-8253-8FC748B04EA2}"/>
              </a:ext>
            </a:extLst>
          </p:cNvPr>
          <p:cNvGraphicFramePr>
            <a:graphicFrameLocks noGrp="1"/>
          </p:cNvGraphicFramePr>
          <p:nvPr>
            <p:ph idx="1"/>
          </p:nvPr>
        </p:nvGraphicFramePr>
        <p:xfrm>
          <a:off x="528320" y="959168"/>
          <a:ext cx="11430000" cy="5638800"/>
        </p:xfrm>
        <a:graphic>
          <a:graphicData uri="http://schemas.openxmlformats.org/drawingml/2006/table">
            <a:tbl>
              <a:tblPr firstRow="1" bandRow="1">
                <a:tableStyleId>{5C22544A-7EE6-4342-B048-85BDC9FD1C3A}</a:tableStyleId>
              </a:tblPr>
              <a:tblGrid>
                <a:gridCol w="6882853">
                  <a:extLst>
                    <a:ext uri="{9D8B030D-6E8A-4147-A177-3AD203B41FA5}">
                      <a16:colId xmlns:a16="http://schemas.microsoft.com/office/drawing/2014/main" val="3202684071"/>
                    </a:ext>
                  </a:extLst>
                </a:gridCol>
                <a:gridCol w="4547147">
                  <a:extLst>
                    <a:ext uri="{9D8B030D-6E8A-4147-A177-3AD203B41FA5}">
                      <a16:colId xmlns:a16="http://schemas.microsoft.com/office/drawing/2014/main" val="2903902501"/>
                    </a:ext>
                  </a:extLst>
                </a:gridCol>
              </a:tblGrid>
              <a:tr h="299720">
                <a:tc>
                  <a:txBody>
                    <a:bodyPr/>
                    <a:lstStyle/>
                    <a:p>
                      <a:r>
                        <a:rPr lang="sl-SI" sz="1800" b="1">
                          <a:solidFill>
                            <a:schemeClr val="tx1"/>
                          </a:solidFill>
                        </a:rPr>
                        <a:t>3. ANALIZA, PROCESIRANJE, RAČUNANJE:</a:t>
                      </a:r>
                    </a:p>
                    <a:p>
                      <a:endParaRPr lang="sl-SI" sz="1600" b="0">
                        <a:solidFill>
                          <a:schemeClr val="accent2">
                            <a:lumMod val="75000"/>
                          </a:schemeClr>
                        </a:solidFill>
                      </a:endParaRPr>
                    </a:p>
                    <a:p>
                      <a:r>
                        <a:rPr lang="sl-SI" b="1">
                          <a:solidFill>
                            <a:schemeClr val="accent2">
                              <a:lumMod val="75000"/>
                            </a:schemeClr>
                          </a:solidFill>
                        </a:rPr>
                        <a:t>RAZMISLITE</a:t>
                      </a:r>
                      <a:r>
                        <a:rPr lang="sl-SI" b="0">
                          <a:solidFill>
                            <a:schemeClr val="tx1"/>
                          </a:solidFill>
                        </a:rPr>
                        <a:t>  </a:t>
                      </a:r>
                      <a:r>
                        <a:rPr lang="sl-SI" b="0">
                          <a:solidFill>
                            <a:schemeClr val="accent2">
                              <a:lumMod val="75000"/>
                            </a:schemeClr>
                          </a:solidFill>
                        </a:rPr>
                        <a:t>o potrebi po procesiranju podatkov in okoljskem in družbenem vplivu vaše raziskave.</a:t>
                      </a:r>
                    </a:p>
                    <a:p>
                      <a:endParaRPr lang="sl-SI">
                        <a:solidFill>
                          <a:schemeClr val="tx1"/>
                        </a:solidFill>
                      </a:endParaRPr>
                    </a:p>
                    <a:p>
                      <a:r>
                        <a:rPr lang="sl-SI" b="1">
                          <a:solidFill>
                            <a:schemeClr val="accent2">
                              <a:lumMod val="75000"/>
                            </a:schemeClr>
                          </a:solidFill>
                        </a:rPr>
                        <a:t>ARHIVIRANJE</a:t>
                      </a:r>
                      <a:r>
                        <a:rPr lang="sl-SI" b="0">
                          <a:solidFill>
                            <a:schemeClr val="accent2">
                              <a:lumMod val="75000"/>
                            </a:schemeClr>
                          </a:solidFill>
                        </a:rPr>
                        <a:t>: Dokumenti so lahko namenjeni trajni ali začasni hrambi,  lahko se jih uniči, ko nimajo več nadaljnje vrednosti. Kontaktirajte IKT oddelek.</a:t>
                      </a:r>
                    </a:p>
                    <a:p>
                      <a:endParaRPr lang="sl-SI">
                        <a:solidFill>
                          <a:schemeClr val="tx1"/>
                        </a:solidFill>
                      </a:endParaRPr>
                    </a:p>
                    <a:p>
                      <a:r>
                        <a:rPr lang="sl-SI">
                          <a:solidFill>
                            <a:schemeClr val="tx1"/>
                          </a:solidFill>
                        </a:rPr>
                        <a:t>4. PRIPRAVA ZA PREDLOŽITEV (strukturiranje in opis):</a:t>
                      </a:r>
                    </a:p>
                    <a:p>
                      <a:pPr marL="285750" indent="-285750">
                        <a:buFont typeface="Arial" panose="020B0604020202020204" pitchFamily="34" charset="0"/>
                        <a:buChar char="•"/>
                      </a:pPr>
                      <a:r>
                        <a:rPr lang="sl-SI" b="0">
                          <a:solidFill>
                            <a:schemeClr val="tx1"/>
                          </a:solidFill>
                        </a:rPr>
                        <a:t>Razvrstite svoje podatke in izberite tiste, ki jih potrebujete za predložitev in objavo. Prepričajte se, da je izbran </a:t>
                      </a:r>
                      <a:r>
                        <a:rPr lang="sl-SI" b="1">
                          <a:solidFill>
                            <a:schemeClr val="accent2">
                              <a:lumMod val="75000"/>
                            </a:schemeClr>
                          </a:solidFill>
                        </a:rPr>
                        <a:t>zaupanja vreden repozitorij</a:t>
                      </a:r>
                      <a:r>
                        <a:rPr lang="sl-SI" b="0">
                          <a:solidFill>
                            <a:schemeClr val="tx1"/>
                          </a:solidFill>
                        </a:rPr>
                        <a:t>. </a:t>
                      </a:r>
                    </a:p>
                    <a:p>
                      <a:pPr marL="285750" indent="-285750">
                        <a:buFont typeface="Arial" panose="020B0604020202020204" pitchFamily="34" charset="0"/>
                        <a:buChar char="•"/>
                      </a:pPr>
                      <a:r>
                        <a:rPr lang="sl-SI" b="0">
                          <a:solidFill>
                            <a:schemeClr val="tx1"/>
                          </a:solidFill>
                        </a:rPr>
                        <a:t>Pripravite podatkovne datoteke, navedite dokumentacijo, ustvarite </a:t>
                      </a:r>
                      <a:r>
                        <a:rPr lang="sl-SI" b="1">
                          <a:solidFill>
                            <a:schemeClr val="accent2">
                              <a:lumMod val="75000"/>
                            </a:schemeClr>
                          </a:solidFill>
                        </a:rPr>
                        <a:t>metapodatke</a:t>
                      </a:r>
                      <a:r>
                        <a:rPr lang="sl-SI" b="0">
                          <a:solidFill>
                            <a:schemeClr val="tx1"/>
                          </a:solidFill>
                        </a:rPr>
                        <a:t> in </a:t>
                      </a:r>
                      <a:r>
                        <a:rPr lang="sl-SI" b="1">
                          <a:solidFill>
                            <a:schemeClr val="accent2">
                              <a:lumMod val="75000"/>
                            </a:schemeClr>
                          </a:solidFill>
                        </a:rPr>
                        <a:t>datoteko README</a:t>
                      </a:r>
                      <a:r>
                        <a:rPr lang="sl-SI" b="0">
                          <a:solidFill>
                            <a:schemeClr val="tx1"/>
                          </a:solidFill>
                        </a:rPr>
                        <a:t>, ki jih opisuje.</a:t>
                      </a:r>
                    </a:p>
                    <a:p>
                      <a:pPr marL="0" indent="0">
                        <a:buFont typeface="Arial" panose="020B0604020202020204" pitchFamily="34" charset="0"/>
                        <a:buNone/>
                      </a:pPr>
                      <a:endParaRPr lang="sl-SI" b="0">
                        <a:solidFill>
                          <a:schemeClr val="tx1"/>
                        </a:solidFill>
                      </a:endParaRPr>
                    </a:p>
                    <a:p>
                      <a:r>
                        <a:rPr lang="sl-SI">
                          <a:solidFill>
                            <a:schemeClr val="tx1"/>
                          </a:solidFill>
                        </a:rPr>
                        <a:t>5. DEPONIRANJE DATOTEK: </a:t>
                      </a:r>
                    </a:p>
                    <a:p>
                      <a:pPr marL="285750" indent="-285750">
                        <a:buFont typeface="Arial" panose="020B0604020202020204" pitchFamily="34" charset="0"/>
                        <a:buChar char="•"/>
                      </a:pPr>
                      <a:r>
                        <a:rPr lang="sl-SI" b="0">
                          <a:solidFill>
                            <a:schemeClr val="tx1"/>
                          </a:solidFill>
                        </a:rPr>
                        <a:t>Določite pravice do ponovne uporabe (</a:t>
                      </a:r>
                      <a:r>
                        <a:rPr lang="sl-SI" b="1">
                          <a:solidFill>
                            <a:schemeClr val="accent2">
                              <a:lumMod val="75000"/>
                            </a:schemeClr>
                          </a:solidFill>
                        </a:rPr>
                        <a:t>licenca</a:t>
                      </a:r>
                      <a:r>
                        <a:rPr lang="sl-SI" b="0">
                          <a:solidFill>
                            <a:schemeClr val="tx1"/>
                          </a:solidFill>
                        </a:rPr>
                        <a:t>) in pravice dostopa do podatkov: odprt ali omejen dostop. </a:t>
                      </a:r>
                    </a:p>
                    <a:p>
                      <a:pPr marL="285750" indent="-285750">
                        <a:buFont typeface="Arial" panose="020B0604020202020204" pitchFamily="34" charset="0"/>
                        <a:buChar char="•"/>
                      </a:pPr>
                      <a:r>
                        <a:rPr lang="sl-SI" b="0">
                          <a:solidFill>
                            <a:schemeClr val="tx1"/>
                          </a:solidFill>
                        </a:rPr>
                        <a:t>Posodobite različice podatkovnih setov.</a:t>
                      </a:r>
                    </a:p>
                  </a:txBody>
                  <a:tcPr>
                    <a:noFill/>
                  </a:tcPr>
                </a:tc>
                <a:tc>
                  <a:txBody>
                    <a:bodyPr/>
                    <a:lstStyle/>
                    <a:p>
                      <a:pPr>
                        <a:lnSpc>
                          <a:spcPct val="100000"/>
                        </a:lnSpc>
                        <a:spcBef>
                          <a:spcPts val="0"/>
                        </a:spcBef>
                      </a:pPr>
                      <a:r>
                        <a:rPr lang="sl-SI" sz="1400" b="0" baseline="30000">
                          <a:solidFill>
                            <a:schemeClr val="tx1"/>
                          </a:solidFill>
                        </a:rPr>
                        <a:t>1</a:t>
                      </a:r>
                      <a:r>
                        <a:rPr lang="sl-SI" sz="1400" b="0">
                          <a:solidFill>
                            <a:schemeClr val="tx1"/>
                          </a:solidFill>
                        </a:rPr>
                        <a:t> Definicije</a:t>
                      </a:r>
                    </a:p>
                    <a:p>
                      <a:pPr>
                        <a:lnSpc>
                          <a:spcPct val="100000"/>
                        </a:lnSpc>
                        <a:spcBef>
                          <a:spcPts val="0"/>
                        </a:spcBef>
                      </a:pPr>
                      <a:endParaRPr lang="sl-SI" sz="1400">
                        <a:solidFill>
                          <a:schemeClr val="tx1"/>
                        </a:solidFill>
                      </a:endParaRPr>
                    </a:p>
                    <a:p>
                      <a:pPr>
                        <a:lnSpc>
                          <a:spcPct val="100000"/>
                        </a:lnSpc>
                        <a:spcBef>
                          <a:spcPts val="0"/>
                        </a:spcBef>
                      </a:pPr>
                      <a:r>
                        <a:rPr lang="sl-SI" sz="1400" b="1">
                          <a:solidFill>
                            <a:schemeClr val="accent2">
                              <a:lumMod val="75000"/>
                            </a:schemeClr>
                          </a:solidFill>
                        </a:rPr>
                        <a:t>Digitalni arhiv (ang. Digital </a:t>
                      </a:r>
                      <a:r>
                        <a:rPr lang="sl-SI" sz="1400" b="1" err="1">
                          <a:solidFill>
                            <a:schemeClr val="accent2">
                              <a:lumMod val="75000"/>
                            </a:schemeClr>
                          </a:solidFill>
                        </a:rPr>
                        <a:t>archive</a:t>
                      </a:r>
                      <a:r>
                        <a:rPr lang="sl-SI" sz="1400" b="1">
                          <a:solidFill>
                            <a:schemeClr val="accent2">
                              <a:lumMod val="75000"/>
                            </a:schemeClr>
                          </a:solidFill>
                        </a:rPr>
                        <a:t>): </a:t>
                      </a:r>
                      <a:r>
                        <a:rPr lang="sl-SI" sz="1400" b="0">
                          <a:solidFill>
                            <a:schemeClr val="tx1"/>
                          </a:solidFill>
                        </a:rPr>
                        <a:t>digitalni prostor za zajem, arhiviranje in ravnanje z digitalnimi objekti, ki vključuje upravljanje, načrtovano trajno skrbništvo in druge zahtevnejše arhivske procese, npr. po modelu OAIS, kamor sodita npr. podatkovni arhiv, arhiv programske opreme</a:t>
                      </a:r>
                    </a:p>
                    <a:p>
                      <a:r>
                        <a:rPr lang="sl-SI" sz="1400" b="1">
                          <a:solidFill>
                            <a:schemeClr val="accent2">
                              <a:lumMod val="75000"/>
                            </a:schemeClr>
                          </a:solidFill>
                        </a:rPr>
                        <a:t>Datoteka preberi me; sinonim datoteka </a:t>
                      </a:r>
                      <a:r>
                        <a:rPr lang="sl-SI" sz="1400" b="1" err="1">
                          <a:solidFill>
                            <a:schemeClr val="accent2">
                              <a:lumMod val="75000"/>
                            </a:schemeClr>
                          </a:solidFill>
                        </a:rPr>
                        <a:t>readme</a:t>
                      </a:r>
                      <a:r>
                        <a:rPr lang="sl-SI" sz="1400" b="1">
                          <a:solidFill>
                            <a:schemeClr val="accent2">
                              <a:lumMod val="75000"/>
                            </a:schemeClr>
                          </a:solidFill>
                        </a:rPr>
                        <a:t> (ang. </a:t>
                      </a:r>
                      <a:r>
                        <a:rPr lang="sl-SI" sz="1400" b="1" err="1">
                          <a:solidFill>
                            <a:schemeClr val="accent2">
                              <a:lumMod val="75000"/>
                            </a:schemeClr>
                          </a:solidFill>
                        </a:rPr>
                        <a:t>Readme</a:t>
                      </a:r>
                      <a:r>
                        <a:rPr lang="sl-SI" sz="1400" b="1">
                          <a:solidFill>
                            <a:schemeClr val="accent2">
                              <a:lumMod val="75000"/>
                            </a:schemeClr>
                          </a:solidFill>
                        </a:rPr>
                        <a:t> file): </a:t>
                      </a:r>
                      <a:r>
                        <a:rPr lang="sl-SI" sz="1400" b="0">
                          <a:solidFill>
                            <a:schemeClr val="tx1"/>
                          </a:solidFill>
                        </a:rPr>
                        <a:t>besedilna datoteka, ki vsebuje informacije o enem ali več digitalnih objektih in se praviloma distribuira skupaj z njimi.</a:t>
                      </a:r>
                    </a:p>
                    <a:p>
                      <a:r>
                        <a:rPr lang="sl-SI" sz="1400" b="1">
                          <a:solidFill>
                            <a:schemeClr val="accent2">
                              <a:lumMod val="75000"/>
                            </a:schemeClr>
                          </a:solidFill>
                        </a:rPr>
                        <a:t>Zaupanja vredni repozitorij (ang. </a:t>
                      </a:r>
                      <a:r>
                        <a:rPr lang="sl-SI" sz="1400" b="1" err="1">
                          <a:solidFill>
                            <a:schemeClr val="accent2">
                              <a:lumMod val="75000"/>
                            </a:schemeClr>
                          </a:solidFill>
                        </a:rPr>
                        <a:t>thrusted</a:t>
                      </a:r>
                      <a:r>
                        <a:rPr lang="sl-SI" sz="1400" b="1">
                          <a:solidFill>
                            <a:schemeClr val="accent2">
                              <a:lumMod val="75000"/>
                            </a:schemeClr>
                          </a:solidFill>
                        </a:rPr>
                        <a:t> </a:t>
                      </a:r>
                      <a:r>
                        <a:rPr lang="sl-SI" sz="1400" b="1" err="1">
                          <a:solidFill>
                            <a:schemeClr val="accent2">
                              <a:lumMod val="75000"/>
                            </a:schemeClr>
                          </a:solidFill>
                        </a:rPr>
                        <a:t>repository</a:t>
                      </a:r>
                      <a:r>
                        <a:rPr lang="sl-SI" sz="1400" b="1">
                          <a:solidFill>
                            <a:schemeClr val="accent2">
                              <a:lumMod val="75000"/>
                            </a:schemeClr>
                          </a:solidFill>
                        </a:rPr>
                        <a:t>): </a:t>
                      </a:r>
                      <a:r>
                        <a:rPr lang="sl-SI" sz="1400" b="0">
                          <a:solidFill>
                            <a:schemeClr val="tx1"/>
                          </a:solidFill>
                        </a:rPr>
                        <a:t>repozitorij, ki je namenjen shranjevanju, ohranjanju in dostopu do digitalnih objektov za daljše časovno obdobje ter je praviloma mednarodno certificiran ali vključen v uradne sezname.</a:t>
                      </a:r>
                    </a:p>
                    <a:p>
                      <a:r>
                        <a:rPr lang="sl-SI" sz="1400" b="1">
                          <a:solidFill>
                            <a:schemeClr val="accent2">
                              <a:lumMod val="75000"/>
                            </a:schemeClr>
                          </a:solidFill>
                        </a:rPr>
                        <a:t>Licenca (ang. licence): </a:t>
                      </a:r>
                      <a:r>
                        <a:rPr lang="sl-SI" sz="1400" b="0">
                          <a:solidFill>
                            <a:schemeClr val="tx1"/>
                          </a:solidFill>
                        </a:rPr>
                        <a:t>dovoljenje za določeno vrsto uporabe digitalnega objekta</a:t>
                      </a:r>
                    </a:p>
                    <a:p>
                      <a:r>
                        <a:rPr lang="sl-SI" sz="1400" b="1">
                          <a:solidFill>
                            <a:schemeClr val="accent2">
                              <a:lumMod val="75000"/>
                            </a:schemeClr>
                          </a:solidFill>
                        </a:rPr>
                        <a:t>Licenca Creative Commons (ang. Creative Commons licence): </a:t>
                      </a:r>
                      <a:r>
                        <a:rPr lang="sl-SI" sz="1400" b="0">
                          <a:solidFill>
                            <a:schemeClr val="tx1"/>
                          </a:solidFill>
                        </a:rPr>
                        <a:t>Mednarodno veljavna licenca, ki avtorjem omogoča, da določijo, pod katerimi pogoji dovolijo uporabo svojih del.</a:t>
                      </a:r>
                    </a:p>
                    <a:p>
                      <a:r>
                        <a:rPr lang="sl-SI" sz="1400" b="1">
                          <a:solidFill>
                            <a:schemeClr val="accent2">
                              <a:lumMod val="75000"/>
                            </a:schemeClr>
                          </a:solidFill>
                        </a:rPr>
                        <a:t>Odprta licenca (ang. Open licence): </a:t>
                      </a:r>
                      <a:r>
                        <a:rPr lang="sl-SI" sz="1400" b="0">
                          <a:solidFill>
                            <a:schemeClr val="tx1"/>
                          </a:solidFill>
                        </a:rPr>
                        <a:t>licenca, ki določa pogoje uporabe digitalnega objekta, ki ga je dovoljeno spreminjati in deliti naprej.</a:t>
                      </a:r>
                    </a:p>
                    <a:p>
                      <a:endParaRPr lang="sl-SI" sz="1400">
                        <a:solidFill>
                          <a:schemeClr val="tx1"/>
                        </a:solidFill>
                      </a:endParaRPr>
                    </a:p>
                  </a:txBody>
                  <a:tcPr>
                    <a:noFill/>
                  </a:tcPr>
                </a:tc>
                <a:extLst>
                  <a:ext uri="{0D108BD9-81ED-4DB2-BD59-A6C34878D82A}">
                    <a16:rowId xmlns:a16="http://schemas.microsoft.com/office/drawing/2014/main" val="637845032"/>
                  </a:ext>
                </a:extLst>
              </a:tr>
            </a:tbl>
          </a:graphicData>
        </a:graphic>
      </p:graphicFrame>
    </p:spTree>
    <p:extLst>
      <p:ext uri="{BB962C8B-B14F-4D97-AF65-F5344CB8AC3E}">
        <p14:creationId xmlns:p14="http://schemas.microsoft.com/office/powerpoint/2010/main" val="143950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ipsa 37">
            <a:extLst>
              <a:ext uri="{FF2B5EF4-FFF2-40B4-BE49-F238E27FC236}">
                <a16:creationId xmlns:a16="http://schemas.microsoft.com/office/drawing/2014/main" id="{70B808C6-9B23-F05F-D65B-9599279B4BDA}"/>
              </a:ext>
            </a:extLst>
          </p:cNvPr>
          <p:cNvSpPr/>
          <p:nvPr/>
        </p:nvSpPr>
        <p:spPr>
          <a:xfrm>
            <a:off x="4783612" y="3283859"/>
            <a:ext cx="2170740" cy="1337790"/>
          </a:xfrm>
          <a:prstGeom prst="ellipse">
            <a:avLst/>
          </a:prstGeom>
          <a:noFill/>
          <a:ln w="508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Slika 17">
            <a:extLst>
              <a:ext uri="{FF2B5EF4-FFF2-40B4-BE49-F238E27FC236}">
                <a16:creationId xmlns:a16="http://schemas.microsoft.com/office/drawing/2014/main" id="{9A3D8F49-0D83-080E-DE7B-77247B4BD413}"/>
              </a:ext>
            </a:extLst>
          </p:cNvPr>
          <p:cNvPicPr>
            <a:picLocks noChangeAspect="1"/>
          </p:cNvPicPr>
          <p:nvPr/>
        </p:nvPicPr>
        <p:blipFill>
          <a:blip r:embed="rId2"/>
          <a:stretch>
            <a:fillRect/>
          </a:stretch>
        </p:blipFill>
        <p:spPr>
          <a:xfrm>
            <a:off x="7060729" y="4646400"/>
            <a:ext cx="1206262" cy="1081083"/>
          </a:xfrm>
          <a:prstGeom prst="rect">
            <a:avLst/>
          </a:prstGeom>
        </p:spPr>
      </p:pic>
      <p:pic>
        <p:nvPicPr>
          <p:cNvPr id="16" name="Slika 15">
            <a:extLst>
              <a:ext uri="{FF2B5EF4-FFF2-40B4-BE49-F238E27FC236}">
                <a16:creationId xmlns:a16="http://schemas.microsoft.com/office/drawing/2014/main" id="{9B54F0D2-F3A1-1493-2383-FAB7B66D539F}"/>
              </a:ext>
            </a:extLst>
          </p:cNvPr>
          <p:cNvPicPr>
            <a:picLocks noChangeAspect="1"/>
          </p:cNvPicPr>
          <p:nvPr/>
        </p:nvPicPr>
        <p:blipFill>
          <a:blip r:embed="rId3"/>
          <a:stretch>
            <a:fillRect/>
          </a:stretch>
        </p:blipFill>
        <p:spPr>
          <a:xfrm>
            <a:off x="10508533" y="3850628"/>
            <a:ext cx="965132" cy="945789"/>
          </a:xfrm>
          <a:prstGeom prst="rect">
            <a:avLst/>
          </a:prstGeom>
        </p:spPr>
      </p:pic>
      <p:pic>
        <p:nvPicPr>
          <p:cNvPr id="34" name="Slika 33">
            <a:extLst>
              <a:ext uri="{FF2B5EF4-FFF2-40B4-BE49-F238E27FC236}">
                <a16:creationId xmlns:a16="http://schemas.microsoft.com/office/drawing/2014/main" id="{8CC63E08-AA01-84AA-C3EB-D5E8804CB738}"/>
              </a:ext>
            </a:extLst>
          </p:cNvPr>
          <p:cNvPicPr>
            <a:picLocks noChangeAspect="1"/>
          </p:cNvPicPr>
          <p:nvPr/>
        </p:nvPicPr>
        <p:blipFill>
          <a:blip r:embed="rId4"/>
          <a:stretch>
            <a:fillRect/>
          </a:stretch>
        </p:blipFill>
        <p:spPr>
          <a:xfrm>
            <a:off x="128681" y="5075932"/>
            <a:ext cx="1099031" cy="924560"/>
          </a:xfrm>
          <a:prstGeom prst="rect">
            <a:avLst/>
          </a:prstGeom>
        </p:spPr>
      </p:pic>
      <p:sp>
        <p:nvSpPr>
          <p:cNvPr id="2" name="Naslov 1">
            <a:extLst>
              <a:ext uri="{FF2B5EF4-FFF2-40B4-BE49-F238E27FC236}">
                <a16:creationId xmlns:a16="http://schemas.microsoft.com/office/drawing/2014/main" id="{8BEE5F47-2916-B6AD-8353-62E9E861223B}"/>
              </a:ext>
            </a:extLst>
          </p:cNvPr>
          <p:cNvSpPr>
            <a:spLocks noGrp="1"/>
          </p:cNvSpPr>
          <p:nvPr>
            <p:ph type="title"/>
          </p:nvPr>
        </p:nvSpPr>
        <p:spPr>
          <a:xfrm>
            <a:off x="353836" y="162763"/>
            <a:ext cx="11160000" cy="611828"/>
          </a:xfrm>
        </p:spPr>
        <p:txBody>
          <a:bodyPr>
            <a:normAutofit/>
          </a:bodyPr>
          <a:lstStyle/>
          <a:p>
            <a:r>
              <a:rPr lang="pl-PL" sz="2800"/>
              <a:t>Ključni koraki za odpiranje raziskovalnih podatkov</a:t>
            </a:r>
            <a:r>
              <a:rPr lang="pl-PL" sz="2800" baseline="30000"/>
              <a:t>6</a:t>
            </a:r>
            <a:endParaRPr lang="sl-SI" sz="2800" baseline="30000"/>
          </a:p>
        </p:txBody>
      </p:sp>
      <p:pic>
        <p:nvPicPr>
          <p:cNvPr id="8" name="Označba mesta vsebine 7">
            <a:extLst>
              <a:ext uri="{FF2B5EF4-FFF2-40B4-BE49-F238E27FC236}">
                <a16:creationId xmlns:a16="http://schemas.microsoft.com/office/drawing/2014/main" id="{D79007BA-E394-A7C0-AA00-EC5764EF9727}"/>
              </a:ext>
            </a:extLst>
          </p:cNvPr>
          <p:cNvPicPr>
            <a:picLocks noGrp="1" noChangeAspect="1"/>
          </p:cNvPicPr>
          <p:nvPr>
            <p:ph idx="1"/>
          </p:nvPr>
        </p:nvPicPr>
        <p:blipFill>
          <a:blip r:embed="rId5"/>
          <a:stretch>
            <a:fillRect/>
          </a:stretch>
        </p:blipFill>
        <p:spPr>
          <a:xfrm>
            <a:off x="2061780" y="946692"/>
            <a:ext cx="1061832" cy="1031203"/>
          </a:xfrm>
        </p:spPr>
      </p:pic>
      <p:sp>
        <p:nvSpPr>
          <p:cNvPr id="4" name="Elipsa 3">
            <a:extLst>
              <a:ext uri="{FF2B5EF4-FFF2-40B4-BE49-F238E27FC236}">
                <a16:creationId xmlns:a16="http://schemas.microsoft.com/office/drawing/2014/main" id="{3FD86163-1578-158D-566E-94CC8C0E0F35}"/>
              </a:ext>
            </a:extLst>
          </p:cNvPr>
          <p:cNvSpPr/>
          <p:nvPr/>
        </p:nvSpPr>
        <p:spPr>
          <a:xfrm rot="21408937">
            <a:off x="947666" y="1853108"/>
            <a:ext cx="9370156" cy="458541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ravokotnik: zaokroženi vogali 4">
            <a:extLst>
              <a:ext uri="{FF2B5EF4-FFF2-40B4-BE49-F238E27FC236}">
                <a16:creationId xmlns:a16="http://schemas.microsoft.com/office/drawing/2014/main" id="{F446631C-9B5E-6205-EBCC-E2291201768F}"/>
              </a:ext>
            </a:extLst>
          </p:cNvPr>
          <p:cNvSpPr/>
          <p:nvPr/>
        </p:nvSpPr>
        <p:spPr>
          <a:xfrm>
            <a:off x="2991918" y="14622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NAČRTOVANJE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 ravnanja z raz. podatki in FAIR-</a:t>
            </a:r>
            <a:r>
              <a:rPr kumimoji="0" lang="sl-SI" sz="1200" b="1" i="0" u="none" strike="noStrike" kern="1200" cap="none" spc="0" normalizeH="0" baseline="0" noProof="0" err="1">
                <a:ln>
                  <a:noFill/>
                </a:ln>
                <a:solidFill>
                  <a:prstClr val="white"/>
                </a:solidFill>
                <a:effectLst/>
                <a:uLnTx/>
                <a:uFillTx/>
                <a:latin typeface="Calibri" panose="020F0502020204030204"/>
                <a:ea typeface="+mn-ea"/>
                <a:cs typeface="+mn-cs"/>
              </a:rPr>
              <a:t>fikacija</a:t>
            </a:r>
            <a:endParaRPr kumimoji="0" lang="sl-SI"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Slika 9">
            <a:extLst>
              <a:ext uri="{FF2B5EF4-FFF2-40B4-BE49-F238E27FC236}">
                <a16:creationId xmlns:a16="http://schemas.microsoft.com/office/drawing/2014/main" id="{D27B4443-8D05-444B-DB3B-E874F01E79FE}"/>
              </a:ext>
            </a:extLst>
          </p:cNvPr>
          <p:cNvPicPr>
            <a:picLocks noChangeAspect="1"/>
          </p:cNvPicPr>
          <p:nvPr/>
        </p:nvPicPr>
        <p:blipFill>
          <a:blip r:embed="rId6"/>
          <a:stretch>
            <a:fillRect/>
          </a:stretch>
        </p:blipFill>
        <p:spPr>
          <a:xfrm>
            <a:off x="6856542" y="678830"/>
            <a:ext cx="1123102" cy="925331"/>
          </a:xfrm>
          <a:prstGeom prst="rect">
            <a:avLst/>
          </a:prstGeom>
        </p:spPr>
      </p:pic>
      <p:pic>
        <p:nvPicPr>
          <p:cNvPr id="12" name="Slika 11">
            <a:extLst>
              <a:ext uri="{FF2B5EF4-FFF2-40B4-BE49-F238E27FC236}">
                <a16:creationId xmlns:a16="http://schemas.microsoft.com/office/drawing/2014/main" id="{60C3EAB7-1077-4B99-6C7D-F3E6FADA14D3}"/>
              </a:ext>
            </a:extLst>
          </p:cNvPr>
          <p:cNvPicPr>
            <a:picLocks noChangeAspect="1"/>
          </p:cNvPicPr>
          <p:nvPr/>
        </p:nvPicPr>
        <p:blipFill>
          <a:blip r:embed="rId7"/>
          <a:stretch>
            <a:fillRect/>
          </a:stretch>
        </p:blipFill>
        <p:spPr>
          <a:xfrm>
            <a:off x="8764840" y="2160955"/>
            <a:ext cx="1125062" cy="929898"/>
          </a:xfrm>
          <a:prstGeom prst="rect">
            <a:avLst/>
          </a:prstGeom>
        </p:spPr>
      </p:pic>
      <p:sp>
        <p:nvSpPr>
          <p:cNvPr id="13" name="Pravokotnik: zaokroženi vogali 12">
            <a:extLst>
              <a:ext uri="{FF2B5EF4-FFF2-40B4-BE49-F238E27FC236}">
                <a16:creationId xmlns:a16="http://schemas.microsoft.com/office/drawing/2014/main" id="{073284C0-B4F8-535A-4458-1CF7E4F197A9}"/>
              </a:ext>
            </a:extLst>
          </p:cNvPr>
          <p:cNvSpPr/>
          <p:nvPr/>
        </p:nvSpPr>
        <p:spPr>
          <a:xfrm>
            <a:off x="9175218" y="3429000"/>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ANALIZA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PROCESIRANJE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RAČUNANJE</a:t>
            </a:r>
          </a:p>
        </p:txBody>
      </p:sp>
      <p:sp>
        <p:nvSpPr>
          <p:cNvPr id="14" name="Pravokotnik: zaokroženi vogali 13">
            <a:extLst>
              <a:ext uri="{FF2B5EF4-FFF2-40B4-BE49-F238E27FC236}">
                <a16:creationId xmlns:a16="http://schemas.microsoft.com/office/drawing/2014/main" id="{735BF160-02EF-1CE4-B3DD-59921E3EF7E1}"/>
              </a:ext>
            </a:extLst>
          </p:cNvPr>
          <p:cNvSpPr/>
          <p:nvPr/>
        </p:nvSpPr>
        <p:spPr>
          <a:xfrm>
            <a:off x="6987808" y="554532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PRIPRAVA ZA PREDLOŽITEV (strukturiranje in opis)</a:t>
            </a:r>
          </a:p>
        </p:txBody>
      </p:sp>
      <p:sp>
        <p:nvSpPr>
          <p:cNvPr id="6" name="Pravokotnik: zaokroženi vogali 5">
            <a:extLst>
              <a:ext uri="{FF2B5EF4-FFF2-40B4-BE49-F238E27FC236}">
                <a16:creationId xmlns:a16="http://schemas.microsoft.com/office/drawing/2014/main" id="{330049DF-D9E5-D2C2-6336-78B0CCE45A8B}"/>
              </a:ext>
            </a:extLst>
          </p:cNvPr>
          <p:cNvSpPr/>
          <p:nvPr/>
        </p:nvSpPr>
        <p:spPr>
          <a:xfrm>
            <a:off x="6722133" y="152993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ZBIRANJE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USTVARJANJE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SHRANJEVANJE</a:t>
            </a:r>
          </a:p>
        </p:txBody>
      </p:sp>
      <p:pic>
        <p:nvPicPr>
          <p:cNvPr id="20" name="Slika 19">
            <a:extLst>
              <a:ext uri="{FF2B5EF4-FFF2-40B4-BE49-F238E27FC236}">
                <a16:creationId xmlns:a16="http://schemas.microsoft.com/office/drawing/2014/main" id="{CC7A1AAB-063D-532B-08F7-286665899306}"/>
              </a:ext>
            </a:extLst>
          </p:cNvPr>
          <p:cNvPicPr>
            <a:picLocks noChangeAspect="1"/>
          </p:cNvPicPr>
          <p:nvPr/>
        </p:nvPicPr>
        <p:blipFill>
          <a:blip r:embed="rId8"/>
          <a:stretch>
            <a:fillRect/>
          </a:stretch>
        </p:blipFill>
        <p:spPr>
          <a:xfrm>
            <a:off x="11038872" y="5583997"/>
            <a:ext cx="949928" cy="885889"/>
          </a:xfrm>
          <a:prstGeom prst="rect">
            <a:avLst/>
          </a:prstGeom>
        </p:spPr>
      </p:pic>
      <p:cxnSp>
        <p:nvCxnSpPr>
          <p:cNvPr id="22" name="Povezovalnik: ukrivljeno 21">
            <a:extLst>
              <a:ext uri="{FF2B5EF4-FFF2-40B4-BE49-F238E27FC236}">
                <a16:creationId xmlns:a16="http://schemas.microsoft.com/office/drawing/2014/main" id="{943EC811-337C-8D42-6850-66061B6B9575}"/>
              </a:ext>
            </a:extLst>
          </p:cNvPr>
          <p:cNvCxnSpPr>
            <a:cxnSpLocks/>
          </p:cNvCxnSpPr>
          <p:nvPr/>
        </p:nvCxnSpPr>
        <p:spPr>
          <a:xfrm>
            <a:off x="9871178" y="5020827"/>
            <a:ext cx="1026522" cy="900958"/>
          </a:xfrm>
          <a:prstGeom prst="curvedConnector3">
            <a:avLst/>
          </a:prstGeom>
          <a:ln w="50800">
            <a:prstDash val="dash"/>
            <a:tailEnd type="triangle"/>
          </a:ln>
        </p:spPr>
        <p:style>
          <a:lnRef idx="1">
            <a:schemeClr val="accent1"/>
          </a:lnRef>
          <a:fillRef idx="0">
            <a:schemeClr val="accent1"/>
          </a:fillRef>
          <a:effectRef idx="0">
            <a:schemeClr val="accent1"/>
          </a:effectRef>
          <a:fontRef idx="minor">
            <a:schemeClr val="tx1"/>
          </a:fontRef>
        </p:style>
      </p:cxnSp>
      <p:pic>
        <p:nvPicPr>
          <p:cNvPr id="25" name="Slika 24">
            <a:extLst>
              <a:ext uri="{FF2B5EF4-FFF2-40B4-BE49-F238E27FC236}">
                <a16:creationId xmlns:a16="http://schemas.microsoft.com/office/drawing/2014/main" id="{5653D6F9-D70A-FB01-7804-F2E1A599363A}"/>
              </a:ext>
            </a:extLst>
          </p:cNvPr>
          <p:cNvPicPr>
            <a:picLocks noChangeAspect="1"/>
          </p:cNvPicPr>
          <p:nvPr/>
        </p:nvPicPr>
        <p:blipFill>
          <a:blip r:embed="rId9"/>
          <a:stretch>
            <a:fillRect/>
          </a:stretch>
        </p:blipFill>
        <p:spPr>
          <a:xfrm>
            <a:off x="3436698" y="5104095"/>
            <a:ext cx="1031943" cy="1081083"/>
          </a:xfrm>
          <a:prstGeom prst="rect">
            <a:avLst/>
          </a:prstGeom>
        </p:spPr>
      </p:pic>
      <p:sp>
        <p:nvSpPr>
          <p:cNvPr id="26" name="Pravokotnik: zaokroženi vogali 25">
            <a:extLst>
              <a:ext uri="{FF2B5EF4-FFF2-40B4-BE49-F238E27FC236}">
                <a16:creationId xmlns:a16="http://schemas.microsoft.com/office/drawing/2014/main" id="{9BAEC3CA-8C2A-B29F-F1AA-14421BB59E07}"/>
              </a:ext>
            </a:extLst>
          </p:cNvPr>
          <p:cNvSpPr/>
          <p:nvPr/>
        </p:nvSpPr>
        <p:spPr>
          <a:xfrm>
            <a:off x="4322242" y="56850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DEPONIRANJE</a:t>
            </a:r>
          </a:p>
        </p:txBody>
      </p:sp>
      <p:sp>
        <p:nvSpPr>
          <p:cNvPr id="27" name="Pravokotnik: zaokroženi vogali 26">
            <a:extLst>
              <a:ext uri="{FF2B5EF4-FFF2-40B4-BE49-F238E27FC236}">
                <a16:creationId xmlns:a16="http://schemas.microsoft.com/office/drawing/2014/main" id="{67517146-E2A8-383A-2818-E1007BF66699}"/>
              </a:ext>
            </a:extLst>
          </p:cNvPr>
          <p:cNvSpPr/>
          <p:nvPr/>
        </p:nvSpPr>
        <p:spPr>
          <a:xfrm>
            <a:off x="1147752" y="52061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OBJAVA – ODPRTA IN PRIMERNA ZA DELJENJE (omejen dostop)</a:t>
            </a:r>
          </a:p>
        </p:txBody>
      </p:sp>
      <p:pic>
        <p:nvPicPr>
          <p:cNvPr id="36" name="Slika 35">
            <a:extLst>
              <a:ext uri="{FF2B5EF4-FFF2-40B4-BE49-F238E27FC236}">
                <a16:creationId xmlns:a16="http://schemas.microsoft.com/office/drawing/2014/main" id="{B79F04B6-FACA-00BB-F24F-FC7988D50BC3}"/>
              </a:ext>
            </a:extLst>
          </p:cNvPr>
          <p:cNvPicPr>
            <a:picLocks noChangeAspect="1"/>
          </p:cNvPicPr>
          <p:nvPr/>
        </p:nvPicPr>
        <p:blipFill>
          <a:blip r:embed="rId10"/>
          <a:stretch>
            <a:fillRect/>
          </a:stretch>
        </p:blipFill>
        <p:spPr>
          <a:xfrm>
            <a:off x="128681" y="2758104"/>
            <a:ext cx="732681" cy="1131346"/>
          </a:xfrm>
          <a:prstGeom prst="rect">
            <a:avLst/>
          </a:prstGeom>
        </p:spPr>
      </p:pic>
      <p:sp>
        <p:nvSpPr>
          <p:cNvPr id="28" name="Pravokotnik: zaokroženi vogali 27">
            <a:extLst>
              <a:ext uri="{FF2B5EF4-FFF2-40B4-BE49-F238E27FC236}">
                <a16:creationId xmlns:a16="http://schemas.microsoft.com/office/drawing/2014/main" id="{AE08D534-2BD6-06B2-893E-20BA695E53F6}"/>
              </a:ext>
            </a:extLst>
          </p:cNvPr>
          <p:cNvSpPr/>
          <p:nvPr/>
        </p:nvSpPr>
        <p:spPr>
          <a:xfrm>
            <a:off x="709808" y="3201485"/>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PONOVNA UPORAVA</a:t>
            </a:r>
          </a:p>
        </p:txBody>
      </p:sp>
      <p:sp>
        <p:nvSpPr>
          <p:cNvPr id="39" name="Pravokotnik: zaokroženi vogali 38">
            <a:extLst>
              <a:ext uri="{FF2B5EF4-FFF2-40B4-BE49-F238E27FC236}">
                <a16:creationId xmlns:a16="http://schemas.microsoft.com/office/drawing/2014/main" id="{425EDE77-2254-8642-C0C7-CDDF8371972E}"/>
              </a:ext>
            </a:extLst>
          </p:cNvPr>
          <p:cNvSpPr/>
          <p:nvPr/>
        </p:nvSpPr>
        <p:spPr>
          <a:xfrm>
            <a:off x="3418638" y="3029552"/>
            <a:ext cx="1715857"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FAIR PODATKI, KI JIH LAHKO CITIRAMO</a:t>
            </a:r>
          </a:p>
        </p:txBody>
      </p:sp>
      <p:sp>
        <p:nvSpPr>
          <p:cNvPr id="40" name="Pravokotnik: zaokroženi vogali 39">
            <a:extLst>
              <a:ext uri="{FF2B5EF4-FFF2-40B4-BE49-F238E27FC236}">
                <a16:creationId xmlns:a16="http://schemas.microsoft.com/office/drawing/2014/main" id="{9004ADF7-11A2-D6DB-FBBC-6C07F0326293}"/>
              </a:ext>
            </a:extLst>
          </p:cNvPr>
          <p:cNvSpPr/>
          <p:nvPr/>
        </p:nvSpPr>
        <p:spPr>
          <a:xfrm>
            <a:off x="6526242" y="2796946"/>
            <a:ext cx="1581338"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PODATKI, KI SO ŠE V OBDELAVI</a:t>
            </a:r>
          </a:p>
        </p:txBody>
      </p:sp>
      <p:sp>
        <p:nvSpPr>
          <p:cNvPr id="41" name="Pravokotnik: zaokroženi vogali 40">
            <a:extLst>
              <a:ext uri="{FF2B5EF4-FFF2-40B4-BE49-F238E27FC236}">
                <a16:creationId xmlns:a16="http://schemas.microsoft.com/office/drawing/2014/main" id="{66101035-01A3-557A-D279-DC10F5F7EEC4}"/>
              </a:ext>
            </a:extLst>
          </p:cNvPr>
          <p:cNvSpPr/>
          <p:nvPr/>
        </p:nvSpPr>
        <p:spPr>
          <a:xfrm>
            <a:off x="5237876" y="4609142"/>
            <a:ext cx="1391920"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PREVERJENI PODATKI</a:t>
            </a:r>
          </a:p>
        </p:txBody>
      </p:sp>
      <p:sp>
        <p:nvSpPr>
          <p:cNvPr id="44" name="Enakokraki trikotnik 43">
            <a:extLst>
              <a:ext uri="{FF2B5EF4-FFF2-40B4-BE49-F238E27FC236}">
                <a16:creationId xmlns:a16="http://schemas.microsoft.com/office/drawing/2014/main" id="{4C8FDCA2-0331-50F8-8BE6-51588F8AD10D}"/>
              </a:ext>
            </a:extLst>
          </p:cNvPr>
          <p:cNvSpPr/>
          <p:nvPr/>
        </p:nvSpPr>
        <p:spPr>
          <a:xfrm rot="4400517">
            <a:off x="5437281" y="323260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nakokraki trikotnik 44">
            <a:extLst>
              <a:ext uri="{FF2B5EF4-FFF2-40B4-BE49-F238E27FC236}">
                <a16:creationId xmlns:a16="http://schemas.microsoft.com/office/drawing/2014/main" id="{47D5E8C8-E25F-B9A5-4206-23486DAA8A80}"/>
              </a:ext>
            </a:extLst>
          </p:cNvPr>
          <p:cNvSpPr/>
          <p:nvPr/>
        </p:nvSpPr>
        <p:spPr>
          <a:xfrm rot="10800000">
            <a:off x="6806560" y="385062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nakokraki trikotnik 45">
            <a:extLst>
              <a:ext uri="{FF2B5EF4-FFF2-40B4-BE49-F238E27FC236}">
                <a16:creationId xmlns:a16="http://schemas.microsoft.com/office/drawing/2014/main" id="{45C26CD8-1A10-F3B3-867E-9329B3FE8EF5}"/>
              </a:ext>
            </a:extLst>
          </p:cNvPr>
          <p:cNvSpPr/>
          <p:nvPr/>
        </p:nvSpPr>
        <p:spPr>
          <a:xfrm rot="18664096">
            <a:off x="5014669" y="4332550"/>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Enakokraki trikotnik 46">
            <a:extLst>
              <a:ext uri="{FF2B5EF4-FFF2-40B4-BE49-F238E27FC236}">
                <a16:creationId xmlns:a16="http://schemas.microsoft.com/office/drawing/2014/main" id="{A677D486-8916-4263-A411-CB6827031BED}"/>
              </a:ext>
            </a:extLst>
          </p:cNvPr>
          <p:cNvSpPr/>
          <p:nvPr/>
        </p:nvSpPr>
        <p:spPr>
          <a:xfrm rot="5246634">
            <a:off x="5228431" y="1746017"/>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Enakokraki trikotnik 47">
            <a:extLst>
              <a:ext uri="{FF2B5EF4-FFF2-40B4-BE49-F238E27FC236}">
                <a16:creationId xmlns:a16="http://schemas.microsoft.com/office/drawing/2014/main" id="{4029494D-E4C8-AC18-09D0-135BF1C63FC2}"/>
              </a:ext>
            </a:extLst>
          </p:cNvPr>
          <p:cNvSpPr/>
          <p:nvPr/>
        </p:nvSpPr>
        <p:spPr>
          <a:xfrm rot="6292083">
            <a:off x="8327241" y="2098501"/>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nakokraki trikotnik 48">
            <a:extLst>
              <a:ext uri="{FF2B5EF4-FFF2-40B4-BE49-F238E27FC236}">
                <a16:creationId xmlns:a16="http://schemas.microsoft.com/office/drawing/2014/main" id="{7E875F9E-7375-D82B-6CF9-BED05FF78356}"/>
              </a:ext>
            </a:extLst>
          </p:cNvPr>
          <p:cNvSpPr/>
          <p:nvPr/>
        </p:nvSpPr>
        <p:spPr>
          <a:xfrm rot="14132815">
            <a:off x="9359548" y="5159479"/>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nakokraki trikotnik 49">
            <a:extLst>
              <a:ext uri="{FF2B5EF4-FFF2-40B4-BE49-F238E27FC236}">
                <a16:creationId xmlns:a16="http://schemas.microsoft.com/office/drawing/2014/main" id="{1F7F2E7C-C421-C291-0C8F-0D214C5B1FBD}"/>
              </a:ext>
            </a:extLst>
          </p:cNvPr>
          <p:cNvSpPr/>
          <p:nvPr/>
        </p:nvSpPr>
        <p:spPr>
          <a:xfrm rot="15307260">
            <a:off x="6244203" y="6291202"/>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Enakokraki trikotnik 50">
            <a:extLst>
              <a:ext uri="{FF2B5EF4-FFF2-40B4-BE49-F238E27FC236}">
                <a16:creationId xmlns:a16="http://schemas.microsoft.com/office/drawing/2014/main" id="{DECA3016-0993-4204-3A0E-993767F536EA}"/>
              </a:ext>
            </a:extLst>
          </p:cNvPr>
          <p:cNvSpPr/>
          <p:nvPr/>
        </p:nvSpPr>
        <p:spPr>
          <a:xfrm rot="16981926">
            <a:off x="2829631" y="604524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Enakokraki trikotnik 51">
            <a:extLst>
              <a:ext uri="{FF2B5EF4-FFF2-40B4-BE49-F238E27FC236}">
                <a16:creationId xmlns:a16="http://schemas.microsoft.com/office/drawing/2014/main" id="{17F3166D-207F-417F-F44E-645945D26167}"/>
              </a:ext>
            </a:extLst>
          </p:cNvPr>
          <p:cNvSpPr/>
          <p:nvPr/>
        </p:nvSpPr>
        <p:spPr>
          <a:xfrm rot="21072497">
            <a:off x="855636" y="451952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nakokraki trikotnik 52">
            <a:extLst>
              <a:ext uri="{FF2B5EF4-FFF2-40B4-BE49-F238E27FC236}">
                <a16:creationId xmlns:a16="http://schemas.microsoft.com/office/drawing/2014/main" id="{CEF8B3F6-04B7-A68B-427B-D6FC550A1E58}"/>
              </a:ext>
            </a:extLst>
          </p:cNvPr>
          <p:cNvSpPr/>
          <p:nvPr/>
        </p:nvSpPr>
        <p:spPr>
          <a:xfrm rot="3484934">
            <a:off x="2091993" y="2601485"/>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Pravokotnik 53">
            <a:extLst>
              <a:ext uri="{FF2B5EF4-FFF2-40B4-BE49-F238E27FC236}">
                <a16:creationId xmlns:a16="http://schemas.microsoft.com/office/drawing/2014/main" id="{06EA0792-EF2A-D15D-2488-6F0884DA3BCD}"/>
              </a:ext>
            </a:extLst>
          </p:cNvPr>
          <p:cNvSpPr/>
          <p:nvPr/>
        </p:nvSpPr>
        <p:spPr>
          <a:xfrm>
            <a:off x="56552" y="6317176"/>
            <a:ext cx="3945479" cy="47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6 Open Science, Research Data, 2024, </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hlinkClick r:id="rId11"/>
              </a:rPr>
              <a:t>https://www.ouvrirlascience.fr/open-science-research-data/</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5" name="Puščica: desno 54">
            <a:extLst>
              <a:ext uri="{FF2B5EF4-FFF2-40B4-BE49-F238E27FC236}">
                <a16:creationId xmlns:a16="http://schemas.microsoft.com/office/drawing/2014/main" id="{611A6791-D824-37A2-B239-9A1DC5366C0D}"/>
              </a:ext>
            </a:extLst>
          </p:cNvPr>
          <p:cNvSpPr/>
          <p:nvPr/>
        </p:nvSpPr>
        <p:spPr>
          <a:xfrm>
            <a:off x="517368" y="760334"/>
            <a:ext cx="2049736" cy="1440293"/>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Pričetek raziskovalnega projekta</a:t>
            </a:r>
          </a:p>
        </p:txBody>
      </p:sp>
      <p:sp>
        <p:nvSpPr>
          <p:cNvPr id="56" name="Pravokotnik 55">
            <a:extLst>
              <a:ext uri="{FF2B5EF4-FFF2-40B4-BE49-F238E27FC236}">
                <a16:creationId xmlns:a16="http://schemas.microsoft.com/office/drawing/2014/main" id="{887C2E23-A17D-0F49-F459-5216C98109B5}"/>
              </a:ext>
            </a:extLst>
          </p:cNvPr>
          <p:cNvSpPr/>
          <p:nvPr/>
        </p:nvSpPr>
        <p:spPr>
          <a:xfrm>
            <a:off x="9717589" y="6070139"/>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ARHIVIRANJE</a:t>
            </a:r>
          </a:p>
        </p:txBody>
      </p:sp>
      <p:sp>
        <p:nvSpPr>
          <p:cNvPr id="57" name="Pravokotnik 56">
            <a:extLst>
              <a:ext uri="{FF2B5EF4-FFF2-40B4-BE49-F238E27FC236}">
                <a16:creationId xmlns:a16="http://schemas.microsoft.com/office/drawing/2014/main" id="{8D6D908D-6B42-240D-7551-57F788766C56}"/>
              </a:ext>
            </a:extLst>
          </p:cNvPr>
          <p:cNvSpPr/>
          <p:nvPr/>
        </p:nvSpPr>
        <p:spPr>
          <a:xfrm>
            <a:off x="10023578" y="1886432"/>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DOKUMENTACIJA</a:t>
            </a:r>
          </a:p>
        </p:txBody>
      </p:sp>
      <p:pic>
        <p:nvPicPr>
          <p:cNvPr id="58" name="Slika 57">
            <a:extLst>
              <a:ext uri="{FF2B5EF4-FFF2-40B4-BE49-F238E27FC236}">
                <a16:creationId xmlns:a16="http://schemas.microsoft.com/office/drawing/2014/main" id="{65CBCFC7-285E-CE40-10F3-283815F6FB19}"/>
              </a:ext>
            </a:extLst>
          </p:cNvPr>
          <p:cNvPicPr>
            <a:picLocks noChangeAspect="1"/>
          </p:cNvPicPr>
          <p:nvPr/>
        </p:nvPicPr>
        <p:blipFill>
          <a:blip r:embed="rId12"/>
          <a:stretch>
            <a:fillRect/>
          </a:stretch>
        </p:blipFill>
        <p:spPr>
          <a:xfrm>
            <a:off x="5071887" y="3566668"/>
            <a:ext cx="1535303" cy="763162"/>
          </a:xfrm>
          <a:prstGeom prst="rect">
            <a:avLst/>
          </a:prstGeom>
        </p:spPr>
      </p:pic>
      <p:sp>
        <p:nvSpPr>
          <p:cNvPr id="3" name="Elipsa 2">
            <a:extLst>
              <a:ext uri="{FF2B5EF4-FFF2-40B4-BE49-F238E27FC236}">
                <a16:creationId xmlns:a16="http://schemas.microsoft.com/office/drawing/2014/main" id="{7EE966EC-A6A5-2256-ECA5-93AA16B41E0C}"/>
              </a:ext>
            </a:extLst>
          </p:cNvPr>
          <p:cNvSpPr/>
          <p:nvPr/>
        </p:nvSpPr>
        <p:spPr>
          <a:xfrm>
            <a:off x="3714738" y="899506"/>
            <a:ext cx="475861" cy="4705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1</a:t>
            </a:r>
          </a:p>
        </p:txBody>
      </p:sp>
      <p:sp>
        <p:nvSpPr>
          <p:cNvPr id="7" name="Elipsa 6">
            <a:extLst>
              <a:ext uri="{FF2B5EF4-FFF2-40B4-BE49-F238E27FC236}">
                <a16:creationId xmlns:a16="http://schemas.microsoft.com/office/drawing/2014/main" id="{932B00E6-AC11-00F5-4508-723801FD706D}"/>
              </a:ext>
            </a:extLst>
          </p:cNvPr>
          <p:cNvSpPr/>
          <p:nvPr/>
        </p:nvSpPr>
        <p:spPr>
          <a:xfrm>
            <a:off x="8223765" y="1125564"/>
            <a:ext cx="475861" cy="4705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2</a:t>
            </a:r>
          </a:p>
        </p:txBody>
      </p:sp>
      <p:sp>
        <p:nvSpPr>
          <p:cNvPr id="11" name="Elipsa 10">
            <a:extLst>
              <a:ext uri="{FF2B5EF4-FFF2-40B4-BE49-F238E27FC236}">
                <a16:creationId xmlns:a16="http://schemas.microsoft.com/office/drawing/2014/main" id="{EA0D0D16-10DA-6CB8-3CD4-5545A2CE0847}"/>
              </a:ext>
            </a:extLst>
          </p:cNvPr>
          <p:cNvSpPr/>
          <p:nvPr/>
        </p:nvSpPr>
        <p:spPr>
          <a:xfrm>
            <a:off x="10500479" y="2862475"/>
            <a:ext cx="475861" cy="4705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3</a:t>
            </a:r>
          </a:p>
        </p:txBody>
      </p:sp>
      <p:sp>
        <p:nvSpPr>
          <p:cNvPr id="15" name="Elipsa 14">
            <a:extLst>
              <a:ext uri="{FF2B5EF4-FFF2-40B4-BE49-F238E27FC236}">
                <a16:creationId xmlns:a16="http://schemas.microsoft.com/office/drawing/2014/main" id="{D26128FA-E533-28E1-5F41-09A63AADD55B}"/>
              </a:ext>
            </a:extLst>
          </p:cNvPr>
          <p:cNvSpPr/>
          <p:nvPr/>
        </p:nvSpPr>
        <p:spPr>
          <a:xfrm>
            <a:off x="8526909" y="5924603"/>
            <a:ext cx="475861" cy="4705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4</a:t>
            </a:r>
          </a:p>
        </p:txBody>
      </p:sp>
      <p:sp>
        <p:nvSpPr>
          <p:cNvPr id="17" name="Elipsa 16">
            <a:extLst>
              <a:ext uri="{FF2B5EF4-FFF2-40B4-BE49-F238E27FC236}">
                <a16:creationId xmlns:a16="http://schemas.microsoft.com/office/drawing/2014/main" id="{8D1D1DA0-842C-F8C6-E1BA-50287918BE5A}"/>
              </a:ext>
            </a:extLst>
          </p:cNvPr>
          <p:cNvSpPr/>
          <p:nvPr/>
        </p:nvSpPr>
        <p:spPr>
          <a:xfrm>
            <a:off x="5764204" y="5727483"/>
            <a:ext cx="475861" cy="4705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5</a:t>
            </a:r>
          </a:p>
        </p:txBody>
      </p:sp>
      <p:sp>
        <p:nvSpPr>
          <p:cNvPr id="9" name="Elipsa 8">
            <a:extLst>
              <a:ext uri="{FF2B5EF4-FFF2-40B4-BE49-F238E27FC236}">
                <a16:creationId xmlns:a16="http://schemas.microsoft.com/office/drawing/2014/main" id="{993C0D62-F88C-65FC-E2C9-145900A264F8}"/>
              </a:ext>
            </a:extLst>
          </p:cNvPr>
          <p:cNvSpPr/>
          <p:nvPr/>
        </p:nvSpPr>
        <p:spPr>
          <a:xfrm>
            <a:off x="1540422" y="4540448"/>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6</a:t>
            </a:r>
          </a:p>
        </p:txBody>
      </p:sp>
      <p:sp>
        <p:nvSpPr>
          <p:cNvPr id="19" name="Elipsa 18">
            <a:extLst>
              <a:ext uri="{FF2B5EF4-FFF2-40B4-BE49-F238E27FC236}">
                <a16:creationId xmlns:a16="http://schemas.microsoft.com/office/drawing/2014/main" id="{1EFD6978-A5F8-323A-4FEF-AEF995A43EEF}"/>
              </a:ext>
            </a:extLst>
          </p:cNvPr>
          <p:cNvSpPr/>
          <p:nvPr/>
        </p:nvSpPr>
        <p:spPr>
          <a:xfrm>
            <a:off x="1200424" y="2569694"/>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7</a:t>
            </a:r>
          </a:p>
        </p:txBody>
      </p:sp>
    </p:spTree>
    <p:extLst>
      <p:ext uri="{BB962C8B-B14F-4D97-AF65-F5344CB8AC3E}">
        <p14:creationId xmlns:p14="http://schemas.microsoft.com/office/powerpoint/2010/main" val="260730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2FB33C-FBC5-1482-521D-555778D433A0}"/>
              </a:ext>
            </a:extLst>
          </p:cNvPr>
          <p:cNvSpPr>
            <a:spLocks noGrp="1"/>
          </p:cNvSpPr>
          <p:nvPr>
            <p:ph type="title"/>
          </p:nvPr>
        </p:nvSpPr>
        <p:spPr>
          <a:xfrm>
            <a:off x="528320" y="347340"/>
            <a:ext cx="11160000" cy="611828"/>
          </a:xfrm>
        </p:spPr>
        <p:txBody>
          <a:bodyPr>
            <a:normAutofit/>
          </a:bodyPr>
          <a:lstStyle/>
          <a:p>
            <a:r>
              <a:rPr lang="pl-PL" sz="2800"/>
              <a:t>Ključni koraki za odpiranje raziskovalnih podatkov</a:t>
            </a:r>
            <a:r>
              <a:rPr lang="pl-PL" sz="2800" baseline="30000"/>
              <a:t>6</a:t>
            </a:r>
            <a:endParaRPr lang="sl-SI" sz="2800" baseline="30000"/>
          </a:p>
        </p:txBody>
      </p:sp>
      <p:graphicFrame>
        <p:nvGraphicFramePr>
          <p:cNvPr id="4" name="Tabela 4">
            <a:extLst>
              <a:ext uri="{FF2B5EF4-FFF2-40B4-BE49-F238E27FC236}">
                <a16:creationId xmlns:a16="http://schemas.microsoft.com/office/drawing/2014/main" id="{E9E8DBA3-EB3F-E337-8253-8FC748B04EA2}"/>
              </a:ext>
            </a:extLst>
          </p:cNvPr>
          <p:cNvGraphicFramePr>
            <a:graphicFrameLocks noGrp="1"/>
          </p:cNvGraphicFramePr>
          <p:nvPr>
            <p:ph idx="1"/>
          </p:nvPr>
        </p:nvGraphicFramePr>
        <p:xfrm>
          <a:off x="528320" y="1143000"/>
          <a:ext cx="10987280" cy="5542280"/>
        </p:xfrm>
        <a:graphic>
          <a:graphicData uri="http://schemas.openxmlformats.org/drawingml/2006/table">
            <a:tbl>
              <a:tblPr firstRow="1" bandRow="1">
                <a:tableStyleId>{5C22544A-7EE6-4342-B048-85BDC9FD1C3A}</a:tableStyleId>
              </a:tblPr>
              <a:tblGrid>
                <a:gridCol w="6616258">
                  <a:extLst>
                    <a:ext uri="{9D8B030D-6E8A-4147-A177-3AD203B41FA5}">
                      <a16:colId xmlns:a16="http://schemas.microsoft.com/office/drawing/2014/main" val="3202684071"/>
                    </a:ext>
                  </a:extLst>
                </a:gridCol>
                <a:gridCol w="4371022">
                  <a:extLst>
                    <a:ext uri="{9D8B030D-6E8A-4147-A177-3AD203B41FA5}">
                      <a16:colId xmlns:a16="http://schemas.microsoft.com/office/drawing/2014/main" val="2903902501"/>
                    </a:ext>
                  </a:extLst>
                </a:gridCol>
              </a:tblGrid>
              <a:tr h="5542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a:solidFill>
                            <a:schemeClr val="tx1"/>
                          </a:solidFill>
                        </a:rPr>
                        <a:t>6. OBJAVA – ODPRTA IN PRIMERNA ZA DELJENJE (</a:t>
                      </a:r>
                      <a:r>
                        <a:rPr lang="sl-SI" sz="1800" b="1">
                          <a:solidFill>
                            <a:schemeClr val="accent2">
                              <a:lumMod val="75000"/>
                            </a:schemeClr>
                          </a:solidFill>
                        </a:rPr>
                        <a:t>omejeni dostop</a:t>
                      </a:r>
                      <a:r>
                        <a:rPr lang="sl-SI" sz="1800" b="1">
                          <a:solidFill>
                            <a:schemeClr val="tx1"/>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a:solidFill>
                            <a:schemeClr val="tx1"/>
                          </a:solidFill>
                        </a:rPr>
                        <a:t>P</a:t>
                      </a:r>
                      <a:r>
                        <a:rPr lang="sl-SI" b="0">
                          <a:solidFill>
                            <a:schemeClr val="tx1"/>
                          </a:solidFill>
                        </a:rPr>
                        <a:t>ovežite podatke z njimi povezano publikacijo in obratno (</a:t>
                      </a:r>
                      <a:r>
                        <a:rPr lang="sl-SI" b="1">
                          <a:solidFill>
                            <a:schemeClr val="accent2">
                              <a:lumMod val="75000"/>
                            </a:schemeClr>
                          </a:solidFill>
                        </a:rPr>
                        <a:t>trajni identifikatorji</a:t>
                      </a:r>
                      <a:r>
                        <a:rPr lang="sl-SI" b="0">
                          <a:solidFill>
                            <a:schemeClr val="tx1"/>
                          </a:solidFill>
                        </a:rPr>
                        <a:t>) – Načelo: </a:t>
                      </a:r>
                      <a:r>
                        <a:rPr lang="pl-PL" b="0">
                          <a:solidFill>
                            <a:schemeClr val="tx1"/>
                          </a:solidFill>
                        </a:rPr>
                        <a:t>»odprti, kolikor je mogoče, in zaprti, kolikor je nujno«.</a:t>
                      </a:r>
                      <a:endParaRPr lang="sl-SI" b="0">
                        <a:solidFill>
                          <a:schemeClr val="tx1"/>
                        </a:solidFill>
                      </a:endParaRPr>
                    </a:p>
                    <a:p>
                      <a:endParaRPr lang="sl-SI">
                        <a:solidFill>
                          <a:schemeClr val="tx1"/>
                        </a:solidFill>
                      </a:endParaRPr>
                    </a:p>
                    <a:p>
                      <a:r>
                        <a:rPr lang="sl-SI">
                          <a:solidFill>
                            <a:schemeClr val="tx1"/>
                          </a:solidFill>
                        </a:rPr>
                        <a:t>7. PONOVNA UPORABA: </a:t>
                      </a:r>
                    </a:p>
                    <a:p>
                      <a:pPr marL="285750" indent="-285750">
                        <a:buFont typeface="Arial" panose="020B0604020202020204" pitchFamily="34" charset="0"/>
                        <a:buChar char="•"/>
                      </a:pPr>
                      <a:r>
                        <a:rPr lang="sl-SI" b="0">
                          <a:solidFill>
                            <a:schemeClr val="tx1"/>
                          </a:solidFill>
                        </a:rPr>
                        <a:t>Poiščite podatke v različnih katalogih in repozitorijih. Preverite pogoje za ponovno uporabo podatkov (licenca). </a:t>
                      </a:r>
                      <a:r>
                        <a:rPr lang="sl-SI" b="1">
                          <a:solidFill>
                            <a:schemeClr val="accent2">
                              <a:lumMod val="75000"/>
                            </a:schemeClr>
                          </a:solidFill>
                        </a:rPr>
                        <a:t>Citirajte</a:t>
                      </a:r>
                      <a:r>
                        <a:rPr lang="sl-SI" b="0">
                          <a:solidFill>
                            <a:schemeClr val="tx1"/>
                          </a:solidFill>
                        </a:rPr>
                        <a:t> podatke z uporabo trajnega identifikatorja</a:t>
                      </a:r>
                      <a:r>
                        <a:rPr lang="sl-SI">
                          <a:solidFill>
                            <a:schemeClr val="tx1"/>
                          </a:solidFill>
                        </a:rPr>
                        <a:t>. </a:t>
                      </a:r>
                    </a:p>
                    <a:p>
                      <a:endParaRPr lang="sl-SI">
                        <a:solidFill>
                          <a:schemeClr val="tx1"/>
                        </a:solidFill>
                      </a:endParaRPr>
                    </a:p>
                    <a:p>
                      <a:pPr algn="just" fontAlgn="base"/>
                      <a:r>
                        <a:rPr lang="sl-SI" sz="1600">
                          <a:solidFill>
                            <a:schemeClr val="accent2">
                              <a:lumMod val="75000"/>
                            </a:schemeClr>
                          </a:solidFill>
                        </a:rPr>
                        <a:t>Več: </a:t>
                      </a:r>
                      <a:r>
                        <a:rPr lang="sl-SI" sz="1600" err="1">
                          <a:solidFill>
                            <a:schemeClr val="accent2">
                              <a:lumMod val="75000"/>
                            </a:schemeClr>
                          </a:solidFill>
                        </a:rPr>
                        <a:t>Dirros</a:t>
                      </a:r>
                      <a:r>
                        <a:rPr lang="sl-SI" sz="1600">
                          <a:solidFill>
                            <a:schemeClr val="accent2">
                              <a:lumMod val="75000"/>
                            </a:schemeClr>
                          </a:solidFill>
                        </a:rPr>
                        <a:t> Data: </a:t>
                      </a:r>
                      <a:r>
                        <a:rPr lang="sl-SI" sz="1600" b="0" i="0" kern="1200">
                          <a:solidFill>
                            <a:schemeClr val="tx1"/>
                          </a:solidFill>
                          <a:effectLst/>
                          <a:latin typeface="+mn-lt"/>
                          <a:ea typeface="+mn-ea"/>
                          <a:cs typeface="+mn-cs"/>
                        </a:rPr>
                        <a:t>Kako citirati raziskovalne podatke?</a:t>
                      </a:r>
                    </a:p>
                    <a:p>
                      <a:pPr algn="just" fontAlgn="base"/>
                      <a:r>
                        <a:rPr lang="sl-SI" sz="1600" b="0" i="0" kern="1200">
                          <a:solidFill>
                            <a:schemeClr val="tx1"/>
                          </a:solidFill>
                          <a:effectLst/>
                          <a:latin typeface="+mn-lt"/>
                          <a:ea typeface="+mn-ea"/>
                          <a:cs typeface="+mn-cs"/>
                        </a:rPr>
                        <a:t>Večina repozitorijev že daje na voljo privzete oblike citatov za podatkovne sete v enem ali več citatnih slogih. Repozitorij </a:t>
                      </a:r>
                      <a:r>
                        <a:rPr lang="sl-SI" sz="1600" b="0" i="0" u="none" strike="noStrike" kern="1200" err="1">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DiRROS</a:t>
                      </a:r>
                      <a:r>
                        <a:rPr lang="sl-SI" sz="1600" b="0" i="0" kern="1200">
                          <a:solidFill>
                            <a:schemeClr val="tx1"/>
                          </a:solidFill>
                          <a:effectLst/>
                          <a:latin typeface="+mn-lt"/>
                          <a:ea typeface="+mn-ea"/>
                          <a:cs typeface="+mn-cs"/>
                        </a:rPr>
                        <a:t>, recimo, omogoča oblikovanje citatov po citatnih slogih </a:t>
                      </a:r>
                      <a:r>
                        <a:rPr lang="sl-SI" sz="1600" b="1" i="0" kern="1200">
                          <a:solidFill>
                            <a:schemeClr val="tx1"/>
                          </a:solidFill>
                          <a:effectLst/>
                          <a:latin typeface="+mn-lt"/>
                          <a:ea typeface="+mn-ea"/>
                          <a:cs typeface="+mn-cs"/>
                        </a:rPr>
                        <a:t>ABNT, ACM, AMA, APA, Chicago, Harvard, IEEE, ISO 690, MLA in Vancouver.</a:t>
                      </a:r>
                      <a:r>
                        <a:rPr lang="sl-SI" sz="1600" b="0" i="0" kern="1200">
                          <a:solidFill>
                            <a:schemeClr val="tx1"/>
                          </a:solidFill>
                          <a:effectLst/>
                          <a:latin typeface="+mn-lt"/>
                          <a:ea typeface="+mn-ea"/>
                          <a:cs typeface="+mn-cs"/>
                        </a:rPr>
                        <a:t> V večjih repozitorijih, kot je </a:t>
                      </a:r>
                      <a:r>
                        <a:rPr lang="sl-SI" sz="1600" b="0" i="0" u="none" strike="noStrike" kern="1200" err="1">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Zenodo</a:t>
                      </a:r>
                      <a:r>
                        <a:rPr lang="sl-SI" sz="1600" b="0" i="0" kern="1200">
                          <a:solidFill>
                            <a:schemeClr val="tx1"/>
                          </a:solidFill>
                          <a:effectLst/>
                          <a:latin typeface="+mn-lt"/>
                          <a:ea typeface="+mn-ea"/>
                          <a:cs typeface="+mn-cs"/>
                        </a:rPr>
                        <a:t>, pa lahko izbirate celo med slogi posameznih znanstvenih revij. Če boste svoje podatke odložili v repozitorij, ki ne ponuja citatnega sloga, ki ga potrebujete, si lahko pri citiranju pomagate s spletno stranjo </a:t>
                      </a:r>
                      <a:r>
                        <a:rPr lang="sl-SI" sz="1600" b="0" i="0" u="none" strike="noStrike" kern="120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Cite </a:t>
                      </a:r>
                      <a:r>
                        <a:rPr lang="sl-SI" sz="1600" b="0" i="0" u="none" strike="noStrike" kern="1200" err="1">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This</a:t>
                      </a:r>
                      <a:r>
                        <a:rPr lang="sl-SI" sz="1600" b="0" i="0" u="none" strike="noStrike"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 for Me</a:t>
                      </a:r>
                      <a:r>
                        <a:rPr lang="sl-SI" sz="1600" b="0" i="0" kern="1200">
                          <a:solidFill>
                            <a:schemeClr val="tx1"/>
                          </a:solidFill>
                          <a:effectLst/>
                          <a:latin typeface="+mn-lt"/>
                          <a:ea typeface="+mn-ea"/>
                          <a:cs typeface="+mn-cs"/>
                        </a:rPr>
                        <a:t>.</a:t>
                      </a:r>
                    </a:p>
                    <a:p>
                      <a:pPr algn="just" fontAlgn="base"/>
                      <a:r>
                        <a:rPr lang="sl-SI" sz="1600" b="0" i="0" kern="1200">
                          <a:solidFill>
                            <a:schemeClr val="tx1"/>
                          </a:solidFill>
                          <a:effectLst/>
                          <a:latin typeface="+mn-lt"/>
                          <a:ea typeface="+mn-ea"/>
                          <a:cs typeface="+mn-cs"/>
                        </a:rPr>
                        <a:t>(https://dirrosdata.ctk.uni-lj.si/raziskovalni-podatki/</a:t>
                      </a:r>
                    </a:p>
                    <a:p>
                      <a:endParaRPr lang="sl-SI">
                        <a:solidFill>
                          <a:schemeClr val="tx1"/>
                        </a:solidFill>
                      </a:endParaRPr>
                    </a:p>
                  </a:txBody>
                  <a:tcPr>
                    <a:noFill/>
                  </a:tcPr>
                </a:tc>
                <a:tc>
                  <a:txBody>
                    <a:bodyPr/>
                    <a:lstStyle/>
                    <a:p>
                      <a:pPr>
                        <a:lnSpc>
                          <a:spcPct val="100000"/>
                        </a:lnSpc>
                        <a:spcBef>
                          <a:spcPts val="0"/>
                        </a:spcBef>
                      </a:pPr>
                      <a:r>
                        <a:rPr lang="sl-SI" sz="1400" b="0" baseline="30000">
                          <a:solidFill>
                            <a:schemeClr val="tx1"/>
                          </a:solidFill>
                        </a:rPr>
                        <a:t>1</a:t>
                      </a:r>
                      <a:r>
                        <a:rPr lang="sl-SI" sz="1400" b="0">
                          <a:solidFill>
                            <a:schemeClr val="tx1"/>
                          </a:solidFill>
                        </a:rPr>
                        <a:t> Definicije</a:t>
                      </a:r>
                    </a:p>
                    <a:p>
                      <a:pPr>
                        <a:lnSpc>
                          <a:spcPct val="100000"/>
                        </a:lnSpc>
                        <a:spcBef>
                          <a:spcPts val="0"/>
                        </a:spcBef>
                      </a:pPr>
                      <a:endParaRPr lang="sl-SI" sz="1400" b="0">
                        <a:solidFill>
                          <a:schemeClr val="tx1"/>
                        </a:solidFill>
                      </a:endParaRPr>
                    </a:p>
                    <a:p>
                      <a:r>
                        <a:rPr lang="sl-SI" sz="1400">
                          <a:solidFill>
                            <a:schemeClr val="accent2">
                              <a:lumMod val="75000"/>
                            </a:schemeClr>
                          </a:solidFill>
                        </a:rPr>
                        <a:t>Omejeni dostop (ang. </a:t>
                      </a:r>
                      <a:r>
                        <a:rPr lang="sl-SI" sz="1400" err="1">
                          <a:solidFill>
                            <a:schemeClr val="accent2">
                              <a:lumMod val="75000"/>
                            </a:schemeClr>
                          </a:solidFill>
                        </a:rPr>
                        <a:t>limited</a:t>
                      </a:r>
                      <a:r>
                        <a:rPr lang="sl-SI" sz="1400">
                          <a:solidFill>
                            <a:schemeClr val="accent2">
                              <a:lumMod val="75000"/>
                            </a:schemeClr>
                          </a:solidFill>
                        </a:rPr>
                        <a:t> </a:t>
                      </a:r>
                      <a:r>
                        <a:rPr lang="sl-SI" sz="1400" err="1">
                          <a:solidFill>
                            <a:schemeClr val="accent2">
                              <a:lumMod val="75000"/>
                            </a:schemeClr>
                          </a:solidFill>
                        </a:rPr>
                        <a:t>access</a:t>
                      </a:r>
                      <a:r>
                        <a:rPr lang="sl-SI" sz="1400">
                          <a:solidFill>
                            <a:schemeClr val="accent2">
                              <a:lumMod val="75000"/>
                            </a:schemeClr>
                          </a:solidFill>
                        </a:rPr>
                        <a:t>): </a:t>
                      </a:r>
                      <a:r>
                        <a:rPr lang="sl-SI" sz="1400" b="0">
                          <a:solidFill>
                            <a:schemeClr val="tx1"/>
                          </a:solidFill>
                        </a:rPr>
                        <a:t>dostop do digitalnih objektov v repozitorijih, ki je uporabnikom na voljo pod pogoji, določenimi z licencami, avtorskimi pravicami in drugimi omejitvami, npr. po določenem času, samo za nekatere namene, samo za nekatere vrste uporabnikov.</a:t>
                      </a:r>
                    </a:p>
                    <a:p>
                      <a:endParaRPr lang="sl-SI" sz="1400">
                        <a:solidFill>
                          <a:schemeClr val="accent2">
                            <a:lumMod val="75000"/>
                          </a:schemeClr>
                        </a:solidFill>
                      </a:endParaRPr>
                    </a:p>
                    <a:p>
                      <a:r>
                        <a:rPr lang="sl-SI" sz="1400">
                          <a:solidFill>
                            <a:schemeClr val="accent2">
                              <a:lumMod val="75000"/>
                            </a:schemeClr>
                          </a:solidFill>
                        </a:rPr>
                        <a:t>Trajni identifikator (ang. </a:t>
                      </a:r>
                      <a:r>
                        <a:rPr lang="sl-SI" sz="1400" err="1">
                          <a:solidFill>
                            <a:schemeClr val="accent2">
                              <a:lumMod val="75000"/>
                            </a:schemeClr>
                          </a:solidFill>
                        </a:rPr>
                        <a:t>Persistent</a:t>
                      </a:r>
                      <a:r>
                        <a:rPr lang="sl-SI" sz="1400">
                          <a:solidFill>
                            <a:schemeClr val="accent2">
                              <a:lumMod val="75000"/>
                            </a:schemeClr>
                          </a:solidFill>
                        </a:rPr>
                        <a:t> </a:t>
                      </a:r>
                      <a:r>
                        <a:rPr lang="sl-SI" sz="1400" err="1">
                          <a:solidFill>
                            <a:schemeClr val="accent2">
                              <a:lumMod val="75000"/>
                            </a:schemeClr>
                          </a:solidFill>
                        </a:rPr>
                        <a:t>identifier</a:t>
                      </a:r>
                      <a:r>
                        <a:rPr lang="sl-SI" sz="1400">
                          <a:solidFill>
                            <a:schemeClr val="accent2">
                              <a:lumMod val="75000"/>
                            </a:schemeClr>
                          </a:solidFill>
                        </a:rPr>
                        <a:t>): </a:t>
                      </a:r>
                      <a:r>
                        <a:rPr lang="sl-SI" sz="1400" b="0">
                          <a:solidFill>
                            <a:schemeClr val="tx1"/>
                          </a:solidFill>
                        </a:rPr>
                        <a:t>enolični zapis, ki trajno nedvoumno označuje digitalni objekt ter omogoča enoznačno prepoznavo.</a:t>
                      </a:r>
                    </a:p>
                    <a:p>
                      <a:endParaRPr lang="sl-SI" sz="1400" b="0">
                        <a:solidFill>
                          <a:schemeClr val="tx1"/>
                        </a:solidFill>
                      </a:endParaRPr>
                    </a:p>
                    <a:p>
                      <a:r>
                        <a:rPr lang="sl-SI" sz="1400" b="1">
                          <a:solidFill>
                            <a:schemeClr val="accent2">
                              <a:lumMod val="75000"/>
                            </a:schemeClr>
                          </a:solidFill>
                        </a:rPr>
                        <a:t>Odprti podatki (ang. open </a:t>
                      </a:r>
                      <a:r>
                        <a:rPr lang="sl-SI" sz="1400" b="1" err="1">
                          <a:solidFill>
                            <a:schemeClr val="accent2">
                              <a:lumMod val="75000"/>
                            </a:schemeClr>
                          </a:solidFill>
                        </a:rPr>
                        <a:t>data</a:t>
                      </a:r>
                      <a:r>
                        <a:rPr lang="sl-SI" sz="1400" b="1">
                          <a:solidFill>
                            <a:schemeClr val="accent2">
                              <a:lumMod val="75000"/>
                            </a:schemeClr>
                          </a:solidFill>
                        </a:rPr>
                        <a:t>):</a:t>
                      </a:r>
                      <a:r>
                        <a:rPr lang="sl-SI" sz="1400" b="0">
                          <a:solidFill>
                            <a:schemeClr val="tx1"/>
                          </a:solidFill>
                        </a:rPr>
                        <a:t> podatki, označeni z licenco, ki določa pogoje uporabe, npr. ponovna uporaba in predelava</a:t>
                      </a:r>
                    </a:p>
                    <a:p>
                      <a:endParaRPr lang="sl-SI" sz="1400" b="0">
                        <a:solidFill>
                          <a:schemeClr val="tx1"/>
                        </a:solidFill>
                      </a:endParaRPr>
                    </a:p>
                    <a:p>
                      <a:r>
                        <a:rPr lang="sl-SI" sz="1400" b="1" err="1">
                          <a:solidFill>
                            <a:schemeClr val="accent2">
                              <a:lumMod val="75000"/>
                            </a:schemeClr>
                          </a:solidFill>
                        </a:rPr>
                        <a:t>Odprtodostopna</a:t>
                      </a:r>
                      <a:r>
                        <a:rPr lang="sl-SI" sz="1400" b="1">
                          <a:solidFill>
                            <a:schemeClr val="accent2">
                              <a:lumMod val="75000"/>
                            </a:schemeClr>
                          </a:solidFill>
                        </a:rPr>
                        <a:t> publikacija (ang. open </a:t>
                      </a:r>
                      <a:r>
                        <a:rPr lang="sl-SI" sz="1400" b="1" err="1">
                          <a:solidFill>
                            <a:schemeClr val="accent2">
                              <a:lumMod val="75000"/>
                            </a:schemeClr>
                          </a:solidFill>
                        </a:rPr>
                        <a:t>access</a:t>
                      </a:r>
                      <a:r>
                        <a:rPr lang="sl-SI" sz="1400" b="1">
                          <a:solidFill>
                            <a:schemeClr val="accent2">
                              <a:lumMod val="75000"/>
                            </a:schemeClr>
                          </a:solidFill>
                        </a:rPr>
                        <a:t> </a:t>
                      </a:r>
                      <a:r>
                        <a:rPr lang="sl-SI" sz="1400" b="1" err="1">
                          <a:solidFill>
                            <a:schemeClr val="accent2">
                              <a:lumMod val="75000"/>
                            </a:schemeClr>
                          </a:solidFill>
                        </a:rPr>
                        <a:t>journal</a:t>
                      </a:r>
                      <a:r>
                        <a:rPr lang="sl-SI" sz="1400" b="1">
                          <a:solidFill>
                            <a:schemeClr val="accent2">
                              <a:lumMod val="75000"/>
                            </a:schemeClr>
                          </a:solidFill>
                        </a:rPr>
                        <a:t>): </a:t>
                      </a:r>
                    </a:p>
                    <a:p>
                      <a:r>
                        <a:rPr lang="sl-SI" sz="1400" b="0">
                          <a:solidFill>
                            <a:schemeClr val="tx1"/>
                          </a:solidFill>
                        </a:rPr>
                        <a:t>publikacija, ki zagotavlja brezplačen dostop do celotne vsebine na založnikovi spletni strani ali v repozitoriju ter upravljanje avtorskih pravic z licencami, ki poleg branja, shranjevanja in izpisa vsebine omogočajo uporabo v skladu z izbrano licenco.</a:t>
                      </a:r>
                    </a:p>
                    <a:p>
                      <a:endParaRPr lang="sl-SI" sz="1400">
                        <a:solidFill>
                          <a:schemeClr val="tx1"/>
                        </a:solidFill>
                      </a:endParaRPr>
                    </a:p>
                  </a:txBody>
                  <a:tcPr>
                    <a:noFill/>
                  </a:tcPr>
                </a:tc>
                <a:extLst>
                  <a:ext uri="{0D108BD9-81ED-4DB2-BD59-A6C34878D82A}">
                    <a16:rowId xmlns:a16="http://schemas.microsoft.com/office/drawing/2014/main" val="637845032"/>
                  </a:ext>
                </a:extLst>
              </a:tr>
            </a:tbl>
          </a:graphicData>
        </a:graphic>
      </p:graphicFrame>
    </p:spTree>
    <p:extLst>
      <p:ext uri="{BB962C8B-B14F-4D97-AF65-F5344CB8AC3E}">
        <p14:creationId xmlns:p14="http://schemas.microsoft.com/office/powerpoint/2010/main" val="380500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D7ACF2-7E5C-4B94-B34F-1AED905E2116}"/>
              </a:ext>
            </a:extLst>
          </p:cNvPr>
          <p:cNvSpPr>
            <a:spLocks noGrp="1"/>
          </p:cNvSpPr>
          <p:nvPr>
            <p:ph type="title"/>
          </p:nvPr>
        </p:nvSpPr>
        <p:spPr>
          <a:xfrm>
            <a:off x="828042" y="377820"/>
            <a:ext cx="11160000" cy="611828"/>
          </a:xfrm>
        </p:spPr>
        <p:txBody>
          <a:bodyPr>
            <a:normAutofit/>
          </a:bodyPr>
          <a:lstStyle/>
          <a:p>
            <a:r>
              <a:rPr lang="sl-SI" sz="2800"/>
              <a:t>Načela FAIR</a:t>
            </a:r>
          </a:p>
        </p:txBody>
      </p:sp>
      <p:graphicFrame>
        <p:nvGraphicFramePr>
          <p:cNvPr id="4" name="Tabela 4">
            <a:extLst>
              <a:ext uri="{FF2B5EF4-FFF2-40B4-BE49-F238E27FC236}">
                <a16:creationId xmlns:a16="http://schemas.microsoft.com/office/drawing/2014/main" id="{798B00F8-E812-6656-1C4F-B8C0C02FAF10}"/>
              </a:ext>
            </a:extLst>
          </p:cNvPr>
          <p:cNvGraphicFramePr>
            <a:graphicFrameLocks noGrp="1"/>
          </p:cNvGraphicFramePr>
          <p:nvPr>
            <p:ph idx="1"/>
          </p:nvPr>
        </p:nvGraphicFramePr>
        <p:xfrm>
          <a:off x="828042" y="989648"/>
          <a:ext cx="11160124" cy="6248400"/>
        </p:xfrm>
        <a:graphic>
          <a:graphicData uri="http://schemas.openxmlformats.org/drawingml/2006/table">
            <a:tbl>
              <a:tblPr firstRow="1" bandRow="1">
                <a:tableStyleId>{5C22544A-7EE6-4342-B048-85BDC9FD1C3A}</a:tableStyleId>
              </a:tblPr>
              <a:tblGrid>
                <a:gridCol w="6690358">
                  <a:extLst>
                    <a:ext uri="{9D8B030D-6E8A-4147-A177-3AD203B41FA5}">
                      <a16:colId xmlns:a16="http://schemas.microsoft.com/office/drawing/2014/main" val="2779980759"/>
                    </a:ext>
                  </a:extLst>
                </a:gridCol>
                <a:gridCol w="4469766">
                  <a:extLst>
                    <a:ext uri="{9D8B030D-6E8A-4147-A177-3AD203B41FA5}">
                      <a16:colId xmlns:a16="http://schemas.microsoft.com/office/drawing/2014/main" val="920110779"/>
                    </a:ext>
                  </a:extLst>
                </a:gridCol>
              </a:tblGrid>
              <a:tr h="370840">
                <a:tc>
                  <a:txBody>
                    <a:bodyPr/>
                    <a:lstStyle/>
                    <a:p>
                      <a:endParaRPr lang="sl-SI"/>
                    </a:p>
                    <a:p>
                      <a:endParaRPr lang="sl-SI"/>
                    </a:p>
                    <a:p>
                      <a:endParaRPr lang="sl-SI"/>
                    </a:p>
                    <a:p>
                      <a:endParaRPr lang="sl-SI"/>
                    </a:p>
                    <a:p>
                      <a:r>
                        <a:rPr lang="sl-SI" sz="1200">
                          <a:solidFill>
                            <a:schemeClr val="tx1"/>
                          </a:solidFill>
                        </a:rPr>
                        <a:t>F: </a:t>
                      </a:r>
                      <a:r>
                        <a:rPr lang="sl-SI" sz="1200" b="0">
                          <a:solidFill>
                            <a:schemeClr val="tx1"/>
                          </a:solidFill>
                        </a:rPr>
                        <a:t>metapodatkom je dodeljen globalno enkraten trajni identifikator (PID, npr. raziskovalni podatki so opisani z bogatimi metapodatki (vsaj datum nastanka, naslov, avtorji, ključne besede, licenca, financiranje itd.); metapodatki jasno in eksplicitno navajajo označevalnik raziskovalnih podatkov, ki jih opisujejo, npr. DOI; metapodatki so registrirani ali indeksirani v iskalnem viru npr . iskalniki, bibliografske zbirke, indeksi).</a:t>
                      </a:r>
                    </a:p>
                    <a:p>
                      <a:endParaRPr lang="sl-SI" sz="1200" b="0">
                        <a:solidFill>
                          <a:schemeClr val="tx1"/>
                        </a:solidFill>
                      </a:endParaRPr>
                    </a:p>
                    <a:p>
                      <a:r>
                        <a:rPr lang="sl-SI" sz="1200" b="1">
                          <a:solidFill>
                            <a:schemeClr val="tx1"/>
                          </a:solidFill>
                        </a:rPr>
                        <a:t>A: </a:t>
                      </a:r>
                      <a:r>
                        <a:rPr lang="sl-SI" sz="1200" b="0" i="0" kern="1200">
                          <a:solidFill>
                            <a:schemeClr val="tx1"/>
                          </a:solidFill>
                          <a:effectLst/>
                          <a:latin typeface="+mn-lt"/>
                          <a:ea typeface="+mn-ea"/>
                          <a:cs typeface="+mn-cs"/>
                        </a:rPr>
                        <a:t>metapodatki so s pomočjo identifikatorja dosegljivi preko standardiziranega  komunikacijskega protokola , ki je je odprt, brezplačen in univerzalen (npr. http); komunikacijski protokol omogoča postopke za avtentikacijo in avtorizacijo , kjer je to potrebno, o čemer mora biti uporabnik obveščen (npr. prijava z institucionalnim računom ali digitalnim certifikatom); metapodatki so dostopni , tudi ko sami raziskovalni podatki niso več razpoložljivi; metapodatki so dostopni, tudi če obstajajo utemeljeni razlogi, da sami podatki niso (npr. zaradi varstva osebnih podatkov) </a:t>
                      </a:r>
                      <a:r>
                        <a:rPr lang="sl-SI" sz="1200" b="1" i="0" kern="1200">
                          <a:solidFill>
                            <a:schemeClr val="tx1"/>
                          </a:solidFill>
                          <a:effectLst/>
                          <a:latin typeface="+mn-lt"/>
                          <a:ea typeface="+mn-ea"/>
                          <a:cs typeface="+mn-cs"/>
                        </a:rPr>
                        <a:t>--“as open as </a:t>
                      </a:r>
                      <a:r>
                        <a:rPr lang="sl-SI" sz="1200" b="1" i="0" kern="1200" err="1">
                          <a:solidFill>
                            <a:schemeClr val="tx1"/>
                          </a:solidFill>
                          <a:effectLst/>
                          <a:latin typeface="+mn-lt"/>
                          <a:ea typeface="+mn-ea"/>
                          <a:cs typeface="+mn-cs"/>
                        </a:rPr>
                        <a:t>possible</a:t>
                      </a:r>
                      <a:r>
                        <a:rPr lang="sl-SI" sz="1200" b="1" i="0" kern="1200">
                          <a:solidFill>
                            <a:schemeClr val="tx1"/>
                          </a:solidFill>
                          <a:effectLst/>
                          <a:latin typeface="+mn-lt"/>
                          <a:ea typeface="+mn-ea"/>
                          <a:cs typeface="+mn-cs"/>
                        </a:rPr>
                        <a:t> and as </a:t>
                      </a:r>
                      <a:r>
                        <a:rPr lang="sl-SI" sz="1200" b="1" i="0" kern="1200" err="1">
                          <a:solidFill>
                            <a:schemeClr val="tx1"/>
                          </a:solidFill>
                          <a:effectLst/>
                          <a:latin typeface="+mn-lt"/>
                          <a:ea typeface="+mn-ea"/>
                          <a:cs typeface="+mn-cs"/>
                        </a:rPr>
                        <a:t>closed</a:t>
                      </a:r>
                      <a:r>
                        <a:rPr lang="sl-SI" sz="1200" b="1" i="0" kern="1200">
                          <a:solidFill>
                            <a:schemeClr val="tx1"/>
                          </a:solidFill>
                          <a:effectLst/>
                          <a:latin typeface="+mn-lt"/>
                          <a:ea typeface="+mn-ea"/>
                          <a:cs typeface="+mn-cs"/>
                        </a:rPr>
                        <a:t> as </a:t>
                      </a:r>
                      <a:r>
                        <a:rPr lang="sl-SI" sz="1200" b="1" i="0" kern="1200" err="1">
                          <a:solidFill>
                            <a:schemeClr val="tx1"/>
                          </a:solidFill>
                          <a:effectLst/>
                          <a:latin typeface="+mn-lt"/>
                          <a:ea typeface="+mn-ea"/>
                          <a:cs typeface="+mn-cs"/>
                        </a:rPr>
                        <a:t>necessary</a:t>
                      </a:r>
                      <a:r>
                        <a:rPr lang="sl-SI" sz="1200" b="1" i="0" kern="1200">
                          <a:solidFill>
                            <a:schemeClr val="tx1"/>
                          </a:solidFill>
                          <a:effectLst/>
                          <a:latin typeface="+mn-lt"/>
                          <a:ea typeface="+mn-ea"/>
                          <a:cs typeface="+mn-cs"/>
                        </a:rPr>
                        <a:t>” </a:t>
                      </a:r>
                      <a:r>
                        <a:rPr lang="sl-SI" sz="1200" b="0" i="0" kern="1200">
                          <a:solidFill>
                            <a:schemeClr val="tx1"/>
                          </a:solidFill>
                          <a:effectLst/>
                          <a:latin typeface="+mn-lt"/>
                          <a:ea typeface="+mn-ea"/>
                          <a:cs typeface="+mn-cs"/>
                        </a:rPr>
                        <a:t>FAIR podatki niso nujno ODPRTI podatki.</a:t>
                      </a:r>
                    </a:p>
                    <a:p>
                      <a:endParaRPr lang="sl-SI" sz="1200" b="0" i="0" kern="1200">
                        <a:solidFill>
                          <a:schemeClr val="tx1"/>
                        </a:solidFill>
                        <a:effectLst/>
                        <a:latin typeface="+mn-lt"/>
                        <a:ea typeface="+mn-ea"/>
                        <a:cs typeface="+mn-cs"/>
                      </a:endParaRPr>
                    </a:p>
                    <a:p>
                      <a:r>
                        <a:rPr lang="sl-SI" sz="1200" b="1" i="0" kern="1200">
                          <a:solidFill>
                            <a:schemeClr val="tx1"/>
                          </a:solidFill>
                          <a:effectLst/>
                          <a:latin typeface="+mn-lt"/>
                          <a:ea typeface="+mn-ea"/>
                          <a:cs typeface="+mn-cs"/>
                        </a:rPr>
                        <a:t>I: </a:t>
                      </a:r>
                      <a:r>
                        <a:rPr lang="sl-SI" sz="1200" b="0" i="0" kern="1200">
                          <a:solidFill>
                            <a:schemeClr val="tx1"/>
                          </a:solidFill>
                          <a:effectLst/>
                          <a:latin typeface="+mn-lt"/>
                          <a:ea typeface="+mn-ea"/>
                          <a:cs typeface="+mn-cs"/>
                        </a:rPr>
                        <a:t>metapodatki so pripravljeni v formalnem, dostopnem, splošnem in za predstavitev znanja široko uporabnem jeziku; metapodatki upoštevajo nadzorovano besedišče, ki sledi načelom FAIR, npr. </a:t>
                      </a:r>
                      <a:r>
                        <a:rPr lang="sl-SI" sz="1200" b="0" i="0" kern="1200" err="1">
                          <a:solidFill>
                            <a:schemeClr val="tx1"/>
                          </a:solidFill>
                          <a:effectLst/>
                          <a:latin typeface="+mn-lt"/>
                          <a:ea typeface="+mn-ea"/>
                          <a:cs typeface="+mn-cs"/>
                        </a:rPr>
                        <a:t>MeSH</a:t>
                      </a:r>
                      <a:r>
                        <a:rPr lang="sl-SI" sz="1200" b="0" i="0" kern="1200">
                          <a:solidFill>
                            <a:schemeClr val="tx1"/>
                          </a:solidFill>
                          <a:effectLst/>
                          <a:latin typeface="+mn-lt"/>
                          <a:ea typeface="+mn-ea"/>
                          <a:cs typeface="+mn-cs"/>
                        </a:rPr>
                        <a:t> v medicini; metapodatki vsebujejo kvalificirane reference do drugih metapodatkov; podatki so združljivi z drugimi podatkovnimi nizi in aplikacijami ali delovnimi procesi za analizo, hrambo in obdelavo (težimo k uporabi nelastniških, odprtih podatkovnih formatov).</a:t>
                      </a:r>
                    </a:p>
                    <a:p>
                      <a:endParaRPr lang="sl-SI" sz="1200" b="0" i="0" kern="1200">
                        <a:solidFill>
                          <a:schemeClr val="tx1"/>
                        </a:solidFill>
                        <a:effectLst/>
                        <a:latin typeface="+mn-lt"/>
                        <a:ea typeface="+mn-ea"/>
                        <a:cs typeface="+mn-cs"/>
                      </a:endParaRPr>
                    </a:p>
                    <a:p>
                      <a:r>
                        <a:rPr lang="sl-SI" sz="1200" b="1" i="0" kern="1200">
                          <a:solidFill>
                            <a:schemeClr val="tx1"/>
                          </a:solidFill>
                          <a:effectLst/>
                          <a:latin typeface="+mn-lt"/>
                          <a:ea typeface="+mn-ea"/>
                          <a:cs typeface="+mn-cs"/>
                        </a:rPr>
                        <a:t>R: </a:t>
                      </a:r>
                      <a:r>
                        <a:rPr lang="sl-SI" sz="1200" b="0" i="0" kern="1200">
                          <a:solidFill>
                            <a:schemeClr val="tx1"/>
                          </a:solidFill>
                          <a:effectLst/>
                          <a:latin typeface="+mn-lt"/>
                          <a:ea typeface="+mn-ea"/>
                          <a:cs typeface="+mn-cs"/>
                        </a:rPr>
                        <a:t>metapodatki so bogato opisani in navajajo množico natančnih in relevantnih lastnosti; metapodatki so opremljeni z jasno in dostopno licenco o uporabi raziskovalnih podatkov, npr. Creative Commons; metapodatki navajajo podrobnosti o izvoru raziskovalnih podatkov, v dodatni dokumentaciji opišemo vse, kar je potrebno za razumevanje in ponovno uporabo (metodologija, spremenljivke, postopki, definicije, merske enote, programska koda, format …); metapodatki dosegajo standarde posameznega znanstvenega področja. </a:t>
                      </a:r>
                      <a:r>
                        <a:rPr lang="sl-SI" sz="1200" b="0" i="0" kern="1200" baseline="30000">
                          <a:solidFill>
                            <a:schemeClr val="tx1"/>
                          </a:solidFill>
                          <a:effectLst/>
                          <a:latin typeface="+mn-lt"/>
                          <a:ea typeface="+mn-ea"/>
                          <a:cs typeface="+mn-cs"/>
                        </a:rPr>
                        <a:t>7</a:t>
                      </a:r>
                    </a:p>
                    <a:p>
                      <a:endParaRPr lang="sl-SI" sz="1400" b="0">
                        <a:solidFill>
                          <a:schemeClr val="tx1"/>
                        </a:solidFill>
                      </a:endParaRPr>
                    </a:p>
                    <a:p>
                      <a:endParaRPr lang="sl-SI"/>
                    </a:p>
                  </a:txBody>
                  <a:tcPr>
                    <a:noFill/>
                  </a:tcPr>
                </a:tc>
                <a:tc>
                  <a:txBody>
                    <a:bodyPr/>
                    <a:lstStyle/>
                    <a:p>
                      <a:r>
                        <a:rPr lang="sl-SI" sz="1600" b="0" baseline="0">
                          <a:solidFill>
                            <a:schemeClr val="tx1"/>
                          </a:solidFill>
                        </a:rPr>
                        <a:t>Definicije:</a:t>
                      </a:r>
                      <a:r>
                        <a:rPr lang="sl-SI" sz="1600" b="0" baseline="30000">
                          <a:solidFill>
                            <a:schemeClr val="tx1"/>
                          </a:solidFill>
                        </a:rPr>
                        <a:t>1</a:t>
                      </a:r>
                    </a:p>
                    <a:p>
                      <a:endParaRPr lang="sl-SI" sz="1600" b="0" baseline="0">
                        <a:solidFill>
                          <a:schemeClr val="tx1"/>
                        </a:solidFill>
                      </a:endParaRPr>
                    </a:p>
                    <a:p>
                      <a:r>
                        <a:rPr lang="sl-SI" sz="1600" b="1" baseline="0">
                          <a:solidFill>
                            <a:schemeClr val="accent2">
                              <a:lumMod val="75000"/>
                            </a:schemeClr>
                          </a:solidFill>
                        </a:rPr>
                        <a:t>F – </a:t>
                      </a:r>
                      <a:r>
                        <a:rPr lang="sl-SI" sz="1600" b="1" baseline="0" err="1">
                          <a:solidFill>
                            <a:schemeClr val="accent2">
                              <a:lumMod val="75000"/>
                            </a:schemeClr>
                          </a:solidFill>
                        </a:rPr>
                        <a:t>najdljivost</a:t>
                      </a:r>
                      <a:r>
                        <a:rPr lang="sl-SI" sz="1600" b="1" baseline="0">
                          <a:solidFill>
                            <a:schemeClr val="accent2">
                              <a:lumMod val="75000"/>
                            </a:schemeClr>
                          </a:solidFill>
                        </a:rPr>
                        <a:t> (ang. </a:t>
                      </a:r>
                      <a:r>
                        <a:rPr lang="sl-SI" sz="1600" b="1" baseline="0" err="1">
                          <a:solidFill>
                            <a:schemeClr val="accent2">
                              <a:lumMod val="75000"/>
                            </a:schemeClr>
                          </a:solidFill>
                        </a:rPr>
                        <a:t>Findability</a:t>
                      </a:r>
                      <a:r>
                        <a:rPr lang="sl-SI" sz="1600" b="1" baseline="0">
                          <a:solidFill>
                            <a:schemeClr val="accent2">
                              <a:lumMod val="75000"/>
                            </a:schemeClr>
                          </a:solidFill>
                        </a:rPr>
                        <a:t>): </a:t>
                      </a:r>
                      <a:r>
                        <a:rPr lang="sl-SI" sz="1600" b="0" baseline="0">
                          <a:solidFill>
                            <a:schemeClr val="tx1"/>
                          </a:solidFill>
                        </a:rPr>
                        <a:t>načelo ravnanja z digitalnimi objekti, po katerem morajo biti ti vključeni v repozitorije, kjer jih iskalniki enostavno zaznajo in vključijo med rezultate.</a:t>
                      </a:r>
                    </a:p>
                    <a:p>
                      <a:r>
                        <a:rPr lang="sl-SI" sz="1600" b="1" baseline="0">
                          <a:solidFill>
                            <a:schemeClr val="accent2">
                              <a:lumMod val="75000"/>
                            </a:schemeClr>
                          </a:solidFill>
                        </a:rPr>
                        <a:t>A – dostopnost (ang. </a:t>
                      </a:r>
                      <a:r>
                        <a:rPr lang="sl-SI" sz="1600" b="1" baseline="0" err="1">
                          <a:solidFill>
                            <a:schemeClr val="accent2">
                              <a:lumMod val="75000"/>
                            </a:schemeClr>
                          </a:solidFill>
                        </a:rPr>
                        <a:t>Accessibilty</a:t>
                      </a:r>
                      <a:r>
                        <a:rPr lang="sl-SI" sz="1600" b="1" baseline="0">
                          <a:solidFill>
                            <a:schemeClr val="accent2">
                              <a:lumMod val="75000"/>
                            </a:schemeClr>
                          </a:solidFill>
                        </a:rPr>
                        <a:t>):</a:t>
                      </a:r>
                      <a:r>
                        <a:rPr lang="sl-SI" sz="1600" b="0" baseline="0">
                          <a:solidFill>
                            <a:schemeClr val="tx1"/>
                          </a:solidFill>
                        </a:rPr>
                        <a:t> načelo ravnanja z digitalnimi objekti, po katerem mora biti razvidno, kako je mogoče do njih priti, in vključuje tudi morebitne postopke avtentikacije in avtorizacije.</a:t>
                      </a:r>
                    </a:p>
                    <a:p>
                      <a:r>
                        <a:rPr lang="sl-SI" sz="1600" b="1" baseline="0">
                          <a:solidFill>
                            <a:schemeClr val="accent2">
                              <a:lumMod val="75000"/>
                            </a:schemeClr>
                          </a:solidFill>
                        </a:rPr>
                        <a:t>I – interoperabilnost (ang. </a:t>
                      </a:r>
                      <a:r>
                        <a:rPr lang="sl-SI" sz="1600" b="1" baseline="0" err="1">
                          <a:solidFill>
                            <a:schemeClr val="accent2">
                              <a:lumMod val="75000"/>
                            </a:schemeClr>
                          </a:solidFill>
                        </a:rPr>
                        <a:t>Interoperability</a:t>
                      </a:r>
                      <a:r>
                        <a:rPr lang="sl-SI" sz="1600" b="1" baseline="0">
                          <a:solidFill>
                            <a:schemeClr val="accent2">
                              <a:lumMod val="75000"/>
                            </a:schemeClr>
                          </a:solidFill>
                        </a:rPr>
                        <a:t>): </a:t>
                      </a:r>
                      <a:r>
                        <a:rPr lang="sl-SI" sz="1600" b="0" baseline="0">
                          <a:solidFill>
                            <a:schemeClr val="tx1"/>
                          </a:solidFill>
                        </a:rPr>
                        <a:t>načelo ravnanja z digitalnimi objekti, po katerem morajo ti znotraj sistema za svoj opis uporabljati skupni jezik, kar omogoča semantično in sintaktično razumevanje z drugimi sistemi, kot je npr. izmenjava.</a:t>
                      </a:r>
                    </a:p>
                    <a:p>
                      <a:r>
                        <a:rPr lang="sl-SI" sz="1600" b="1" baseline="0">
                          <a:solidFill>
                            <a:schemeClr val="accent2">
                              <a:lumMod val="75000"/>
                            </a:schemeClr>
                          </a:solidFill>
                        </a:rPr>
                        <a:t>R – uporabljivost (ang. </a:t>
                      </a:r>
                      <a:r>
                        <a:rPr lang="sl-SI" sz="1600" b="1" baseline="0" err="1">
                          <a:solidFill>
                            <a:schemeClr val="accent2">
                              <a:lumMod val="75000"/>
                            </a:schemeClr>
                          </a:solidFill>
                        </a:rPr>
                        <a:t>Reusability</a:t>
                      </a:r>
                      <a:r>
                        <a:rPr lang="sl-SI" sz="1600" b="1" baseline="0">
                          <a:solidFill>
                            <a:schemeClr val="accent2">
                              <a:lumMod val="75000"/>
                            </a:schemeClr>
                          </a:solidFill>
                        </a:rPr>
                        <a:t>): </a:t>
                      </a:r>
                      <a:r>
                        <a:rPr lang="sl-SI" sz="1600" b="0" baseline="0">
                          <a:solidFill>
                            <a:schemeClr val="tx1"/>
                          </a:solidFill>
                        </a:rPr>
                        <a:t>načelo ravnanja z digitalnimi objekti, po katerem morajo biti ti strukturirani in opremljeni s takšnim opisom, da jih je mogoče replicirati ali vključiti v nove ali razširjene raziskave.</a:t>
                      </a:r>
                    </a:p>
                  </a:txBody>
                  <a:tcPr>
                    <a:noFill/>
                  </a:tcPr>
                </a:tc>
                <a:extLst>
                  <a:ext uri="{0D108BD9-81ED-4DB2-BD59-A6C34878D82A}">
                    <a16:rowId xmlns:a16="http://schemas.microsoft.com/office/drawing/2014/main" val="2941724570"/>
                  </a:ext>
                </a:extLst>
              </a:tr>
            </a:tbl>
          </a:graphicData>
        </a:graphic>
      </p:graphicFrame>
      <p:pic>
        <p:nvPicPr>
          <p:cNvPr id="6" name="Slika 5">
            <a:extLst>
              <a:ext uri="{FF2B5EF4-FFF2-40B4-BE49-F238E27FC236}">
                <a16:creationId xmlns:a16="http://schemas.microsoft.com/office/drawing/2014/main" id="{A37B2E22-E849-ED13-E058-54D6EFA1B8F6}"/>
              </a:ext>
            </a:extLst>
          </p:cNvPr>
          <p:cNvPicPr>
            <a:picLocks noChangeAspect="1"/>
          </p:cNvPicPr>
          <p:nvPr/>
        </p:nvPicPr>
        <p:blipFill>
          <a:blip r:embed="rId2"/>
          <a:stretch>
            <a:fillRect/>
          </a:stretch>
        </p:blipFill>
        <p:spPr>
          <a:xfrm>
            <a:off x="2509520" y="989648"/>
            <a:ext cx="3200400" cy="1139371"/>
          </a:xfrm>
          <a:prstGeom prst="rect">
            <a:avLst/>
          </a:prstGeom>
        </p:spPr>
      </p:pic>
      <p:sp>
        <p:nvSpPr>
          <p:cNvPr id="7" name="Pravokotnik 6">
            <a:extLst>
              <a:ext uri="{FF2B5EF4-FFF2-40B4-BE49-F238E27FC236}">
                <a16:creationId xmlns:a16="http://schemas.microsoft.com/office/drawing/2014/main" id="{7F5A9B83-4CC3-E059-7408-C1A0B6836C20}"/>
              </a:ext>
            </a:extLst>
          </p:cNvPr>
          <p:cNvSpPr/>
          <p:nvPr/>
        </p:nvSpPr>
        <p:spPr>
          <a:xfrm>
            <a:off x="7559040" y="6350000"/>
            <a:ext cx="4003040" cy="38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7 Ravnanje z raziskovalnimi podatki, FAIR, https://libguides.ukm.um.si/RDM/FAIR</a:t>
            </a:r>
          </a:p>
        </p:txBody>
      </p:sp>
    </p:spTree>
    <p:extLst>
      <p:ext uri="{BB962C8B-B14F-4D97-AF65-F5344CB8AC3E}">
        <p14:creationId xmlns:p14="http://schemas.microsoft.com/office/powerpoint/2010/main" val="348257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6464D3-907A-84C4-4324-507B055507F0}"/>
              </a:ext>
            </a:extLst>
          </p:cNvPr>
          <p:cNvSpPr>
            <a:spLocks noGrp="1"/>
          </p:cNvSpPr>
          <p:nvPr>
            <p:ph type="title"/>
          </p:nvPr>
        </p:nvSpPr>
        <p:spPr>
          <a:xfrm>
            <a:off x="767082" y="317812"/>
            <a:ext cx="11160000" cy="611828"/>
          </a:xfrm>
        </p:spPr>
        <p:txBody>
          <a:bodyPr>
            <a:normAutofit/>
          </a:bodyPr>
          <a:lstStyle/>
          <a:p>
            <a:r>
              <a:rPr lang="sl-SI" sz="2800"/>
              <a:t>Zaupanja vredni repozitoriji</a:t>
            </a:r>
          </a:p>
        </p:txBody>
      </p:sp>
      <p:sp>
        <p:nvSpPr>
          <p:cNvPr id="3" name="Označba mesta vsebine 2">
            <a:extLst>
              <a:ext uri="{FF2B5EF4-FFF2-40B4-BE49-F238E27FC236}">
                <a16:creationId xmlns:a16="http://schemas.microsoft.com/office/drawing/2014/main" id="{5FD35E01-902C-CC27-4065-C787169AC9DE}"/>
              </a:ext>
            </a:extLst>
          </p:cNvPr>
          <p:cNvSpPr>
            <a:spLocks noGrp="1"/>
          </p:cNvSpPr>
          <p:nvPr>
            <p:ph idx="1"/>
          </p:nvPr>
        </p:nvSpPr>
        <p:spPr>
          <a:xfrm>
            <a:off x="767082" y="1009968"/>
            <a:ext cx="11160000" cy="5449892"/>
          </a:xfrm>
        </p:spPr>
        <p:txBody>
          <a:bodyPr>
            <a:normAutofit/>
          </a:bodyPr>
          <a:lstStyle/>
          <a:p>
            <a:pPr marL="0" indent="0">
              <a:lnSpc>
                <a:spcPct val="120000"/>
              </a:lnSpc>
              <a:spcBef>
                <a:spcPts val="0"/>
              </a:spcBef>
              <a:buNone/>
            </a:pPr>
            <a:endParaRPr lang="sl-SI"/>
          </a:p>
          <a:p>
            <a:pPr marL="0" indent="0">
              <a:lnSpc>
                <a:spcPct val="120000"/>
              </a:lnSpc>
              <a:spcBef>
                <a:spcPts val="0"/>
              </a:spcBef>
              <a:buNone/>
            </a:pPr>
            <a:endParaRPr lang="sl-SI" b="1"/>
          </a:p>
          <a:p>
            <a:pPr marL="0" indent="0">
              <a:lnSpc>
                <a:spcPct val="120000"/>
              </a:lnSpc>
              <a:spcBef>
                <a:spcPts val="0"/>
              </a:spcBef>
              <a:buNone/>
            </a:pPr>
            <a:endParaRPr lang="sl-SI" b="1"/>
          </a:p>
          <a:p>
            <a:pPr marL="0" indent="0">
              <a:lnSpc>
                <a:spcPct val="120000"/>
              </a:lnSpc>
              <a:spcBef>
                <a:spcPts val="0"/>
              </a:spcBef>
              <a:buNone/>
            </a:pPr>
            <a:endParaRPr lang="sl-SI" b="1"/>
          </a:p>
          <a:p>
            <a:pPr marL="0" indent="0">
              <a:lnSpc>
                <a:spcPct val="120000"/>
              </a:lnSpc>
              <a:spcBef>
                <a:spcPts val="0"/>
              </a:spcBef>
              <a:buNone/>
            </a:pPr>
            <a:endParaRPr lang="sl-SI" b="1"/>
          </a:p>
          <a:p>
            <a:pPr marL="0" indent="0">
              <a:lnSpc>
                <a:spcPct val="120000"/>
              </a:lnSpc>
              <a:spcBef>
                <a:spcPts val="0"/>
              </a:spcBef>
              <a:buNone/>
            </a:pPr>
            <a:endParaRPr lang="sl-SI" b="1"/>
          </a:p>
          <a:p>
            <a:pPr marL="0" indent="0">
              <a:lnSpc>
                <a:spcPct val="120000"/>
              </a:lnSpc>
              <a:spcBef>
                <a:spcPts val="0"/>
              </a:spcBef>
              <a:buNone/>
            </a:pPr>
            <a:endParaRPr lang="sl-SI" b="1"/>
          </a:p>
          <a:p>
            <a:pPr marL="0" indent="0">
              <a:lnSpc>
                <a:spcPct val="120000"/>
              </a:lnSpc>
              <a:spcBef>
                <a:spcPts val="0"/>
              </a:spcBef>
              <a:buNone/>
            </a:pPr>
            <a:endParaRPr lang="sl-SI" b="1"/>
          </a:p>
          <a:p>
            <a:pPr>
              <a:lnSpc>
                <a:spcPct val="120000"/>
              </a:lnSpc>
              <a:spcBef>
                <a:spcPts val="0"/>
              </a:spcBef>
            </a:pPr>
            <a:endParaRPr lang="sl-SI"/>
          </a:p>
        </p:txBody>
      </p:sp>
      <p:graphicFrame>
        <p:nvGraphicFramePr>
          <p:cNvPr id="7" name="Tabela 7">
            <a:extLst>
              <a:ext uri="{FF2B5EF4-FFF2-40B4-BE49-F238E27FC236}">
                <a16:creationId xmlns:a16="http://schemas.microsoft.com/office/drawing/2014/main" id="{2441EE83-F02F-2596-52E9-48D3F194DA3D}"/>
              </a:ext>
            </a:extLst>
          </p:cNvPr>
          <p:cNvGraphicFramePr>
            <a:graphicFrameLocks noGrp="1"/>
          </p:cNvGraphicFramePr>
          <p:nvPr/>
        </p:nvGraphicFramePr>
        <p:xfrm>
          <a:off x="767082" y="929640"/>
          <a:ext cx="11160000" cy="5821680"/>
        </p:xfrm>
        <a:graphic>
          <a:graphicData uri="http://schemas.openxmlformats.org/drawingml/2006/table">
            <a:tbl>
              <a:tblPr firstRow="1" bandRow="1">
                <a:tableStyleId>{5C22544A-7EE6-4342-B048-85BDC9FD1C3A}</a:tableStyleId>
              </a:tblPr>
              <a:tblGrid>
                <a:gridCol w="5520500">
                  <a:extLst>
                    <a:ext uri="{9D8B030D-6E8A-4147-A177-3AD203B41FA5}">
                      <a16:colId xmlns:a16="http://schemas.microsoft.com/office/drawing/2014/main" val="3840301332"/>
                    </a:ext>
                  </a:extLst>
                </a:gridCol>
                <a:gridCol w="5639500">
                  <a:extLst>
                    <a:ext uri="{9D8B030D-6E8A-4147-A177-3AD203B41FA5}">
                      <a16:colId xmlns:a16="http://schemas.microsoft.com/office/drawing/2014/main" val="528336968"/>
                    </a:ext>
                  </a:extLst>
                </a:gridCol>
              </a:tblGrid>
              <a:tr h="240036">
                <a:tc>
                  <a:txBody>
                    <a:bodyPr/>
                    <a:lstStyle/>
                    <a:p>
                      <a:endParaRPr lang="sl-SI">
                        <a:solidFill>
                          <a:schemeClr val="accent2">
                            <a:lumMod val="75000"/>
                          </a:schemeClr>
                        </a:solidFill>
                      </a:endParaRPr>
                    </a:p>
                    <a:p>
                      <a:r>
                        <a:rPr lang="sl-SI">
                          <a:solidFill>
                            <a:schemeClr val="accent2">
                              <a:lumMod val="75000"/>
                            </a:schemeClr>
                          </a:solidFill>
                        </a:rPr>
                        <a:t>Zaupanja vredni repozitorij (ang. </a:t>
                      </a:r>
                      <a:r>
                        <a:rPr lang="sl-SI" err="1">
                          <a:solidFill>
                            <a:schemeClr val="accent2">
                              <a:lumMod val="75000"/>
                            </a:schemeClr>
                          </a:solidFill>
                        </a:rPr>
                        <a:t>thrusted</a:t>
                      </a:r>
                      <a:r>
                        <a:rPr lang="sl-SI">
                          <a:solidFill>
                            <a:schemeClr val="accent2">
                              <a:lumMod val="75000"/>
                            </a:schemeClr>
                          </a:solidFill>
                        </a:rPr>
                        <a:t> </a:t>
                      </a:r>
                      <a:r>
                        <a:rPr lang="sl-SI" err="1">
                          <a:solidFill>
                            <a:schemeClr val="accent2">
                              <a:lumMod val="75000"/>
                            </a:schemeClr>
                          </a:solidFill>
                        </a:rPr>
                        <a:t>repository</a:t>
                      </a:r>
                      <a:r>
                        <a:rPr lang="sl-SI">
                          <a:solidFill>
                            <a:schemeClr val="accent2">
                              <a:lumMod val="75000"/>
                            </a:schemeClr>
                          </a:solidFill>
                        </a:rPr>
                        <a:t>): </a:t>
                      </a:r>
                      <a:r>
                        <a:rPr lang="sl-SI" b="0">
                          <a:solidFill>
                            <a:schemeClr val="tx1"/>
                          </a:solidFill>
                        </a:rPr>
                        <a:t>repozitorij, ki je namenjen shranjevanju, ohranjanju in dostopu do digitalnih objektov za daljše časovno obdobje ter je praviloma mednarodno certificiran ali vključen v uradne sezname.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Certifikat zaupanja (ang. </a:t>
                      </a:r>
                      <a:r>
                        <a:rPr kumimoji="0" lang="sl-SI" sz="1400" b="1" i="0" u="none" strike="noStrike" kern="1200" cap="none" spc="0" normalizeH="0" baseline="0" noProof="0" err="1">
                          <a:ln>
                            <a:noFill/>
                          </a:ln>
                          <a:solidFill>
                            <a:srgbClr val="ED7D31">
                              <a:lumMod val="75000"/>
                            </a:srgbClr>
                          </a:solidFill>
                          <a:effectLst/>
                          <a:uLnTx/>
                          <a:uFillTx/>
                          <a:latin typeface="+mn-lt"/>
                          <a:ea typeface="+mn-ea"/>
                          <a:cs typeface="+mn-cs"/>
                        </a:rPr>
                        <a:t>thrust</a:t>
                      </a: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 </a:t>
                      </a:r>
                      <a:r>
                        <a:rPr kumimoji="0" lang="sl-SI" sz="1400" b="1" i="0" u="none" strike="noStrike" kern="1200" cap="none" spc="0" normalizeH="0" baseline="0" noProof="0" err="1">
                          <a:ln>
                            <a:noFill/>
                          </a:ln>
                          <a:solidFill>
                            <a:srgbClr val="ED7D31">
                              <a:lumMod val="75000"/>
                            </a:srgbClr>
                          </a:solidFill>
                          <a:effectLst/>
                          <a:uLnTx/>
                          <a:uFillTx/>
                          <a:latin typeface="+mn-lt"/>
                          <a:ea typeface="+mn-ea"/>
                          <a:cs typeface="+mn-cs"/>
                        </a:rPr>
                        <a:t>certificate</a:t>
                      </a: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a:t>
                      </a:r>
                      <a:r>
                        <a:rPr kumimoji="0" lang="sl-SI" sz="1400" b="0" i="0" u="none" strike="noStrike" kern="1200" cap="none" spc="0" normalizeH="0" baseline="0" noProof="0">
                          <a:ln>
                            <a:noFill/>
                          </a:ln>
                          <a:solidFill>
                            <a:prstClr val="black"/>
                          </a:solidFill>
                          <a:effectLst/>
                          <a:uLnTx/>
                          <a:uFillTx/>
                          <a:latin typeface="+mn-lt"/>
                          <a:ea typeface="+mn-ea"/>
                          <a:cs typeface="+mn-cs"/>
                        </a:rPr>
                        <a:t> potrdilo, ki ga izda neodvisni organ, da neka storitev, infrastruktura ali organizacija izkazuje zanesljivost in trajnost ter posledično možnost trajne izmenjave digitalnih objektov.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Trajno skrbništvo (ang. Long-term </a:t>
                      </a:r>
                      <a:r>
                        <a:rPr kumimoji="0" lang="sl-SI" sz="1400" b="1" i="0" u="none" strike="noStrike" kern="1200" cap="none" spc="0" normalizeH="0" baseline="0" noProof="0" err="1">
                          <a:ln>
                            <a:noFill/>
                          </a:ln>
                          <a:solidFill>
                            <a:srgbClr val="ED7D31">
                              <a:lumMod val="75000"/>
                            </a:srgbClr>
                          </a:solidFill>
                          <a:effectLst/>
                          <a:uLnTx/>
                          <a:uFillTx/>
                          <a:latin typeface="+mn-lt"/>
                          <a:ea typeface="+mn-ea"/>
                          <a:cs typeface="+mn-cs"/>
                        </a:rPr>
                        <a:t>curation</a:t>
                      </a: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 </a:t>
                      </a:r>
                      <a:r>
                        <a:rPr kumimoji="0" lang="sl-SI" sz="1400" b="0" i="0" u="none" strike="noStrike" kern="1200" cap="none" spc="0" normalizeH="0" baseline="0" noProof="0">
                          <a:ln>
                            <a:noFill/>
                          </a:ln>
                          <a:solidFill>
                            <a:prstClr val="black"/>
                          </a:solidFill>
                          <a:effectLst/>
                          <a:uLnTx/>
                          <a:uFillTx/>
                          <a:latin typeface="+mn-lt"/>
                          <a:ea typeface="+mn-ea"/>
                          <a:cs typeface="+mn-cs"/>
                        </a:rPr>
                        <a:t>dejavnost, s katero repozitorij ureja in ohranja digitalne objekte in metapodatke, da so dostopni in uporabljivi v daljšem časovnem obdobju.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Začasno skrbništvo (ang. Short-term </a:t>
                      </a:r>
                      <a:r>
                        <a:rPr kumimoji="0" lang="sl-SI" sz="1400" b="1" i="0" u="none" strike="noStrike" kern="1200" cap="none" spc="0" normalizeH="0" baseline="0" noProof="0" err="1">
                          <a:ln>
                            <a:noFill/>
                          </a:ln>
                          <a:solidFill>
                            <a:srgbClr val="ED7D31">
                              <a:lumMod val="75000"/>
                            </a:srgbClr>
                          </a:solidFill>
                          <a:effectLst/>
                          <a:uLnTx/>
                          <a:uFillTx/>
                          <a:latin typeface="+mn-lt"/>
                          <a:ea typeface="+mn-ea"/>
                          <a:cs typeface="+mn-cs"/>
                        </a:rPr>
                        <a:t>curation</a:t>
                      </a:r>
                      <a:r>
                        <a:rPr kumimoji="0" lang="sl-SI" sz="1400" b="1" i="0" u="none" strike="noStrike" kern="1200" cap="none" spc="0" normalizeH="0" baseline="0" noProof="0">
                          <a:ln>
                            <a:noFill/>
                          </a:ln>
                          <a:solidFill>
                            <a:srgbClr val="ED7D31">
                              <a:lumMod val="75000"/>
                            </a:srgbClr>
                          </a:solidFill>
                          <a:effectLst/>
                          <a:uLnTx/>
                          <a:uFillTx/>
                          <a:latin typeface="+mn-lt"/>
                          <a:ea typeface="+mn-ea"/>
                          <a:cs typeface="+mn-cs"/>
                        </a:rPr>
                        <a:t>): </a:t>
                      </a:r>
                      <a:r>
                        <a:rPr kumimoji="0" lang="sl-SI" sz="1400" b="0" i="0" u="none" strike="noStrike" kern="1200" cap="none" spc="0" normalizeH="0" baseline="0" noProof="0">
                          <a:ln>
                            <a:noFill/>
                          </a:ln>
                          <a:solidFill>
                            <a:prstClr val="black"/>
                          </a:solidFill>
                          <a:effectLst/>
                          <a:uLnTx/>
                          <a:uFillTx/>
                          <a:latin typeface="+mn-lt"/>
                          <a:ea typeface="+mn-ea"/>
                          <a:cs typeface="+mn-cs"/>
                        </a:rPr>
                        <a:t>dejavnost, s katero repozitorij uredi digitalne objekte, da so dostopni in uporabljivi v krajšem časovnem obdobju, npr. najmanj 5 let, zagotovljeno pa je trajno skrbništvo metapodatkov.</a:t>
                      </a:r>
                    </a:p>
                    <a:p>
                      <a:endParaRPr lang="sl-SI">
                        <a:solidFill>
                          <a:schemeClr val="tx1"/>
                        </a:solidFill>
                      </a:endParaRPr>
                    </a:p>
                    <a:p>
                      <a:r>
                        <a:rPr lang="sl-SI" sz="1600">
                          <a:solidFill>
                            <a:schemeClr val="accent2">
                              <a:lumMod val="75000"/>
                            </a:schemeClr>
                          </a:solidFill>
                        </a:rPr>
                        <a:t>Več: </a:t>
                      </a:r>
                      <a:r>
                        <a:rPr lang="sl-SI" sz="1600" b="0" err="1">
                          <a:solidFill>
                            <a:schemeClr val="tx1"/>
                          </a:solidFill>
                        </a:rPr>
                        <a:t>Dirros</a:t>
                      </a:r>
                      <a:r>
                        <a:rPr lang="sl-SI" sz="1600" b="0">
                          <a:solidFill>
                            <a:schemeClr val="tx1"/>
                          </a:solidFill>
                        </a:rPr>
                        <a:t> Data, Zaupanja vredni repozitoriji, </a:t>
                      </a:r>
                      <a:r>
                        <a:rPr lang="sl-SI" sz="1600" b="0">
                          <a:solidFill>
                            <a:schemeClr val="tx1"/>
                          </a:solidFill>
                          <a:hlinkClick r:id="rId2"/>
                        </a:rPr>
                        <a:t>https://dirrosdata.ctk.uni-lj.si/repozitoriji/zaupanja-vredni-repozitoriji</a:t>
                      </a:r>
                      <a:endParaRPr lang="sl-SI" sz="1600" b="0">
                        <a:solidFill>
                          <a:schemeClr val="tx1"/>
                        </a:solidFill>
                      </a:endParaRPr>
                    </a:p>
                    <a:p>
                      <a:endParaRPr lang="sl-SI" sz="1600" b="0">
                        <a:solidFill>
                          <a:schemeClr val="tx1"/>
                        </a:solidFill>
                      </a:endParaRPr>
                    </a:p>
                    <a:p>
                      <a:r>
                        <a:rPr lang="sl-SI" sz="1600" b="1">
                          <a:solidFill>
                            <a:schemeClr val="accent2">
                              <a:lumMod val="75000"/>
                            </a:schemeClr>
                          </a:solidFill>
                        </a:rPr>
                        <a:t>ARIS</a:t>
                      </a:r>
                      <a:r>
                        <a:rPr lang="sl-SI" sz="1600" b="0">
                          <a:solidFill>
                            <a:schemeClr val="tx1"/>
                          </a:solidFill>
                        </a:rPr>
                        <a:t>: </a:t>
                      </a:r>
                      <a:r>
                        <a:rPr lang="sl-SI" sz="1600" b="0">
                          <a:solidFill>
                            <a:schemeClr val="tx1"/>
                          </a:solidFill>
                          <a:hlinkClick r:id="rId3"/>
                        </a:rPr>
                        <a:t>https://www.aris-rs.si/sl/obvestila/24/merila-zaupanja-raziskov-apr24.asp</a:t>
                      </a:r>
                      <a:r>
                        <a:rPr lang="sl-SI" sz="1600" b="0">
                          <a:solidFill>
                            <a:schemeClr val="tx1"/>
                          </a:solidFill>
                        </a:rPr>
                        <a:t> </a:t>
                      </a:r>
                    </a:p>
                  </a:txBody>
                  <a:tcPr>
                    <a:noFill/>
                  </a:tcPr>
                </a:tc>
                <a:tc>
                  <a:txBody>
                    <a:bodyPr/>
                    <a:lstStyle/>
                    <a:p>
                      <a:r>
                        <a:rPr lang="sl-SI" sz="1400" b="0" baseline="30000">
                          <a:solidFill>
                            <a:schemeClr val="tx1"/>
                          </a:solidFill>
                        </a:rPr>
                        <a:t>1</a:t>
                      </a:r>
                      <a:r>
                        <a:rPr lang="sl-SI" sz="1400" b="0">
                          <a:solidFill>
                            <a:schemeClr val="tx1"/>
                          </a:solidFill>
                        </a:rPr>
                        <a:t> Definicije:</a:t>
                      </a:r>
                      <a:endParaRPr lang="sl-SI" sz="1400" b="0" baseline="30000">
                        <a:solidFill>
                          <a:schemeClr val="tx1"/>
                        </a:solidFill>
                      </a:endParaRPr>
                    </a:p>
                    <a:p>
                      <a:endParaRPr lang="sl-SI" sz="1400">
                        <a:solidFill>
                          <a:schemeClr val="accent2">
                            <a:lumMod val="75000"/>
                          </a:schemeClr>
                        </a:solidFill>
                      </a:endParaRPr>
                    </a:p>
                    <a:p>
                      <a:r>
                        <a:rPr lang="sl-SI" sz="1600">
                          <a:solidFill>
                            <a:schemeClr val="accent2">
                              <a:lumMod val="75000"/>
                            </a:schemeClr>
                          </a:solidFill>
                        </a:rPr>
                        <a:t>Repozitorij (ang. </a:t>
                      </a:r>
                      <a:r>
                        <a:rPr lang="sl-SI" sz="1600" err="1">
                          <a:solidFill>
                            <a:schemeClr val="accent2">
                              <a:lumMod val="75000"/>
                            </a:schemeClr>
                          </a:solidFill>
                        </a:rPr>
                        <a:t>repository</a:t>
                      </a:r>
                      <a:r>
                        <a:rPr lang="sl-SI" sz="1600">
                          <a:solidFill>
                            <a:schemeClr val="accent2">
                              <a:lumMod val="75000"/>
                            </a:schemeClr>
                          </a:solidFill>
                        </a:rPr>
                        <a:t>): </a:t>
                      </a:r>
                      <a:r>
                        <a:rPr lang="sl-SI" sz="1600" b="0">
                          <a:solidFill>
                            <a:schemeClr val="tx1"/>
                          </a:solidFill>
                        </a:rPr>
                        <a:t>digitalni prostor za shranjevanje digitalnih objektov, opisanih s standardiziranimi metapodatki, ki omogoča dostop do njih.</a:t>
                      </a:r>
                    </a:p>
                    <a:p>
                      <a:r>
                        <a:rPr lang="sl-SI" sz="1600">
                          <a:solidFill>
                            <a:schemeClr val="accent2">
                              <a:lumMod val="75000"/>
                            </a:schemeClr>
                          </a:solidFill>
                        </a:rPr>
                        <a:t>Institucionalni repozitorij (ang. </a:t>
                      </a:r>
                      <a:r>
                        <a:rPr lang="sl-SI" sz="1600" err="1">
                          <a:solidFill>
                            <a:schemeClr val="accent2">
                              <a:lumMod val="75000"/>
                            </a:schemeClr>
                          </a:solidFill>
                        </a:rPr>
                        <a:t>institutional</a:t>
                      </a:r>
                      <a:r>
                        <a:rPr lang="sl-SI" sz="1600">
                          <a:solidFill>
                            <a:schemeClr val="accent2">
                              <a:lumMod val="75000"/>
                            </a:schemeClr>
                          </a:solidFill>
                        </a:rPr>
                        <a:t> </a:t>
                      </a:r>
                      <a:r>
                        <a:rPr lang="sl-SI" sz="1600" err="1">
                          <a:solidFill>
                            <a:schemeClr val="accent2">
                              <a:lumMod val="75000"/>
                            </a:schemeClr>
                          </a:solidFill>
                        </a:rPr>
                        <a:t>repository</a:t>
                      </a:r>
                      <a:r>
                        <a:rPr lang="sl-SI" sz="1600">
                          <a:solidFill>
                            <a:schemeClr val="accent2">
                              <a:lumMod val="75000"/>
                            </a:schemeClr>
                          </a:solidFill>
                        </a:rPr>
                        <a:t>): </a:t>
                      </a:r>
                      <a:r>
                        <a:rPr lang="sl-SI" sz="1600" b="0">
                          <a:solidFill>
                            <a:schemeClr val="tx1"/>
                          </a:solidFill>
                        </a:rPr>
                        <a:t>repozitorij, ki ga upravlja posamezna ustanova pod svojimi pogoji in na katerem sta omogočena shranjevanje ter dostop do digitalnih objektov raziskovalcev in drugih, ki raziskujejo pod okriljem te ustanove. </a:t>
                      </a:r>
                    </a:p>
                    <a:p>
                      <a:r>
                        <a:rPr lang="sl-SI" sz="1600">
                          <a:solidFill>
                            <a:schemeClr val="accent2">
                              <a:lumMod val="75000"/>
                            </a:schemeClr>
                          </a:solidFill>
                        </a:rPr>
                        <a:t>Področni repozitorij (sin: domenski repozitorij; ang. </a:t>
                      </a:r>
                      <a:endParaRPr lang="en-US" sz="1600">
                        <a:solidFill>
                          <a:schemeClr val="accent2">
                            <a:lumMod val="75000"/>
                          </a:schemeClr>
                        </a:solidFill>
                      </a:endParaRPr>
                    </a:p>
                    <a:p>
                      <a:r>
                        <a:rPr lang="en-US" sz="1600">
                          <a:solidFill>
                            <a:schemeClr val="accent2">
                              <a:lumMod val="75000"/>
                            </a:schemeClr>
                          </a:solidFill>
                        </a:rPr>
                        <a:t>"domain specific repository; specialist repository"</a:t>
                      </a:r>
                      <a:r>
                        <a:rPr lang="sl-SI" sz="1600">
                          <a:solidFill>
                            <a:schemeClr val="accent2">
                              <a:lumMod val="75000"/>
                            </a:schemeClr>
                          </a:solidFill>
                        </a:rPr>
                        <a:t>): </a:t>
                      </a:r>
                      <a:r>
                        <a:rPr lang="sl-SI" sz="1600" b="0">
                          <a:solidFill>
                            <a:schemeClr val="tx1"/>
                          </a:solidFill>
                        </a:rPr>
                        <a:t>repozitorij, ki je specializiran za shranjevanje in dostop do digitalnih objektov posebej opredeljenega znanstvenega področja.</a:t>
                      </a:r>
                    </a:p>
                    <a:p>
                      <a:r>
                        <a:rPr lang="sl-SI" sz="1600" b="1">
                          <a:solidFill>
                            <a:schemeClr val="accent2">
                              <a:lumMod val="75000"/>
                            </a:schemeClr>
                          </a:solidFill>
                        </a:rPr>
                        <a:t>Splošni repozitorij (ang. general </a:t>
                      </a:r>
                      <a:r>
                        <a:rPr lang="sl-SI" sz="1600" b="1" err="1">
                          <a:solidFill>
                            <a:schemeClr val="accent2">
                              <a:lumMod val="75000"/>
                            </a:schemeClr>
                          </a:solidFill>
                        </a:rPr>
                        <a:t>repository</a:t>
                      </a:r>
                      <a:r>
                        <a:rPr lang="sl-SI" sz="1600" b="1">
                          <a:solidFill>
                            <a:schemeClr val="accent2">
                              <a:lumMod val="75000"/>
                            </a:schemeClr>
                          </a:solidFill>
                        </a:rPr>
                        <a:t>): </a:t>
                      </a:r>
                      <a:r>
                        <a:rPr lang="sl-SI" sz="1600" b="0">
                          <a:solidFill>
                            <a:schemeClr val="tx1"/>
                          </a:solidFill>
                        </a:rPr>
                        <a:t>repozitorij, ki omogoča shranjevanje in dostop do digitalnih objektov ter nima posebej opredeljenega znanstvenega področja ali institucije.</a:t>
                      </a:r>
                    </a:p>
                    <a:p>
                      <a:r>
                        <a:rPr lang="sl-SI" sz="1600" b="1">
                          <a:solidFill>
                            <a:schemeClr val="accent2">
                              <a:lumMod val="75000"/>
                            </a:schemeClr>
                          </a:solidFill>
                        </a:rPr>
                        <a:t>Tematski repozitorij (ang. </a:t>
                      </a:r>
                      <a:r>
                        <a:rPr lang="sl-SI" sz="1600" b="1" err="1">
                          <a:solidFill>
                            <a:schemeClr val="accent2">
                              <a:lumMod val="75000"/>
                            </a:schemeClr>
                          </a:solidFill>
                        </a:rPr>
                        <a:t>thematic</a:t>
                      </a:r>
                      <a:r>
                        <a:rPr lang="sl-SI" sz="1600" b="1">
                          <a:solidFill>
                            <a:schemeClr val="accent2">
                              <a:lumMod val="75000"/>
                            </a:schemeClr>
                          </a:solidFill>
                        </a:rPr>
                        <a:t> </a:t>
                      </a:r>
                      <a:r>
                        <a:rPr lang="sl-SI" sz="1600" b="1" err="1">
                          <a:solidFill>
                            <a:schemeClr val="accent2">
                              <a:lumMod val="75000"/>
                            </a:schemeClr>
                          </a:solidFill>
                        </a:rPr>
                        <a:t>repository</a:t>
                      </a:r>
                      <a:r>
                        <a:rPr lang="sl-SI" sz="1600" b="1">
                          <a:solidFill>
                            <a:schemeClr val="accent2">
                              <a:lumMod val="75000"/>
                            </a:schemeClr>
                          </a:solidFill>
                        </a:rPr>
                        <a:t>):  </a:t>
                      </a:r>
                      <a:r>
                        <a:rPr lang="sl-SI" sz="1600" b="0">
                          <a:solidFill>
                            <a:schemeClr val="tx1"/>
                          </a:solidFill>
                        </a:rPr>
                        <a:t>repozitorij, ki je specializiran za shranjevanje in dostop do vsebinsko povezanih digitalnih objektov.</a:t>
                      </a:r>
                    </a:p>
                    <a:p>
                      <a:r>
                        <a:rPr lang="sl-SI" sz="1600" b="1">
                          <a:solidFill>
                            <a:schemeClr val="accent2">
                              <a:lumMod val="75000"/>
                            </a:schemeClr>
                          </a:solidFill>
                        </a:rPr>
                        <a:t>Repozitorij znanstvenih publikacij (ang. literature </a:t>
                      </a:r>
                      <a:r>
                        <a:rPr lang="sl-SI" sz="1600" b="1" err="1">
                          <a:solidFill>
                            <a:schemeClr val="accent2">
                              <a:lumMod val="75000"/>
                            </a:schemeClr>
                          </a:solidFill>
                        </a:rPr>
                        <a:t>repository</a:t>
                      </a:r>
                      <a:r>
                        <a:rPr lang="sl-SI" sz="1600" b="1">
                          <a:solidFill>
                            <a:schemeClr val="accent2">
                              <a:lumMod val="75000"/>
                            </a:schemeClr>
                          </a:solidFill>
                        </a:rPr>
                        <a:t>): </a:t>
                      </a:r>
                      <a:r>
                        <a:rPr lang="sl-SI" sz="1600" b="0">
                          <a:solidFill>
                            <a:schemeClr val="tx1"/>
                          </a:solidFill>
                        </a:rPr>
                        <a:t>repozitorij, ki omogoča shranjevanje in dostop do digitalne znanstvene literature, ne glede na mesto prve objave.</a:t>
                      </a:r>
                    </a:p>
                  </a:txBody>
                  <a:tcPr>
                    <a:noFill/>
                  </a:tcPr>
                </a:tc>
                <a:extLst>
                  <a:ext uri="{0D108BD9-81ED-4DB2-BD59-A6C34878D82A}">
                    <a16:rowId xmlns:a16="http://schemas.microsoft.com/office/drawing/2014/main" val="2660956947"/>
                  </a:ext>
                </a:extLst>
              </a:tr>
            </a:tbl>
          </a:graphicData>
        </a:graphic>
      </p:graphicFrame>
    </p:spTree>
    <p:extLst>
      <p:ext uri="{BB962C8B-B14F-4D97-AF65-F5344CB8AC3E}">
        <p14:creationId xmlns:p14="http://schemas.microsoft.com/office/powerpoint/2010/main" val="337659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B12448-99D3-0142-BA88-833FB87A4E2B}"/>
              </a:ext>
            </a:extLst>
          </p:cNvPr>
          <p:cNvSpPr>
            <a:spLocks noGrp="1"/>
          </p:cNvSpPr>
          <p:nvPr>
            <p:ph type="title"/>
          </p:nvPr>
        </p:nvSpPr>
        <p:spPr>
          <a:xfrm>
            <a:off x="838202" y="469260"/>
            <a:ext cx="11160000" cy="1136020"/>
          </a:xfrm>
        </p:spPr>
        <p:txBody>
          <a:bodyPr>
            <a:noAutofit/>
          </a:bodyPr>
          <a:lstStyle/>
          <a:p>
            <a:pPr algn="l"/>
            <a:r>
              <a:rPr lang="sl-SI" sz="2800">
                <a:latin typeface="+mn-lt"/>
              </a:rPr>
              <a:t>Načelo </a:t>
            </a:r>
            <a:br>
              <a:rPr lang="sl-SI" sz="2800">
                <a:latin typeface="+mn-lt"/>
              </a:rPr>
            </a:br>
            <a:r>
              <a:rPr lang="sl-SI" sz="3600" i="0" u="none" strike="noStrike" baseline="0">
                <a:latin typeface="+mn-lt"/>
              </a:rPr>
              <a:t>»odprti, </a:t>
            </a:r>
            <a:r>
              <a:rPr lang="pl-PL" sz="3600" i="0" u="none" strike="noStrike" baseline="0">
                <a:latin typeface="+mn-lt"/>
              </a:rPr>
              <a:t>kolikor je mogoče, in zaprti, kolikor je nujno«.</a:t>
            </a:r>
            <a:endParaRPr lang="sl-SI" sz="3600">
              <a:latin typeface="+mn-lt"/>
            </a:endParaRPr>
          </a:p>
        </p:txBody>
      </p:sp>
      <p:sp>
        <p:nvSpPr>
          <p:cNvPr id="6" name="Označba mesta vsebine 5">
            <a:extLst>
              <a:ext uri="{FF2B5EF4-FFF2-40B4-BE49-F238E27FC236}">
                <a16:creationId xmlns:a16="http://schemas.microsoft.com/office/drawing/2014/main" id="{678C3987-8511-BE28-FC27-D100B9A4704B}"/>
              </a:ext>
            </a:extLst>
          </p:cNvPr>
          <p:cNvSpPr>
            <a:spLocks noGrp="1"/>
          </p:cNvSpPr>
          <p:nvPr>
            <p:ph idx="1"/>
          </p:nvPr>
        </p:nvSpPr>
        <p:spPr>
          <a:xfrm>
            <a:off x="838202" y="1615447"/>
            <a:ext cx="11160000" cy="4773293"/>
          </a:xfrm>
        </p:spPr>
        <p:txBody>
          <a:bodyPr>
            <a:normAutofit/>
          </a:bodyPr>
          <a:lstStyle/>
          <a:p>
            <a:r>
              <a:rPr lang="sl-SI" sz="2400"/>
              <a:t>Konkurenčnost: primerno ravnovesje med načelom odprtosti evropskega raziskovalnega prostora ter zaščito interesov in integritete Evrope.</a:t>
            </a:r>
          </a:p>
          <a:p>
            <a:r>
              <a:rPr lang="sl-SI" sz="2400"/>
              <a:t>Ko podatki iz legitimnih razlogov ne morejo biti prosto dostopni, ker bi s tem lahko povzročili škodo ali bi ogrozili zakonite interese upravičenca po pogodbi o financiranju, velja načelo »Odprti, kolikor je mogoče, in zaprti, kolikor je nujno«.</a:t>
            </a:r>
          </a:p>
          <a:p>
            <a:r>
              <a:rPr lang="sl-SI" sz="2400"/>
              <a:t>V takih primerih avtorji delijo vsaj metapodatke. </a:t>
            </a:r>
            <a:endParaRPr lang="sl-SI" sz="1800"/>
          </a:p>
          <a:p>
            <a:pPr marL="0" indent="0">
              <a:buNone/>
            </a:pPr>
            <a:endParaRPr lang="sl-SI" sz="1800"/>
          </a:p>
          <a:p>
            <a:pPr marL="0" indent="0">
              <a:buNone/>
            </a:pPr>
            <a:r>
              <a:rPr lang="sl-SI" sz="1800"/>
              <a:t>41. člen, drugi odstavek </a:t>
            </a:r>
            <a:r>
              <a:rPr lang="sl-SI" sz="1800" err="1"/>
              <a:t>ZZrID</a:t>
            </a:r>
            <a:r>
              <a:rPr lang="sl-SI" sz="1800"/>
              <a:t>: </a:t>
            </a:r>
            <a:endParaRPr lang="sl-SI" sz="1800" b="0" i="0" u="none" strike="noStrike" baseline="0">
              <a:solidFill>
                <a:srgbClr val="000000"/>
              </a:solidFill>
              <a:latin typeface="Calibri" panose="020F0502020204030204" pitchFamily="34" charset="0"/>
            </a:endParaRPr>
          </a:p>
          <a:p>
            <a:pPr marR="9560" lvl="1" algn="just"/>
            <a:r>
              <a:rPr lang="sl-SI" sz="1800" b="0" i="0" u="none" strike="noStrike" baseline="0">
                <a:latin typeface="Calibri" panose="020F0502020204030204" pitchFamily="34" charset="0"/>
              </a:rPr>
              <a:t>Rezultati raziskav, sofinancirani iz javnih virov, </a:t>
            </a:r>
            <a:r>
              <a:rPr lang="sl-SI" sz="1800" b="1" i="0" u="none" strike="noStrike" baseline="0">
                <a:latin typeface="Calibri" panose="020F0502020204030204" pitchFamily="34" charset="0"/>
              </a:rPr>
              <a:t>morajo biti odprti in dostopni ob upoštevanju omejitev</a:t>
            </a:r>
            <a:r>
              <a:rPr lang="sl-SI" sz="1800" b="0" i="0" u="none" strike="noStrike" baseline="0">
                <a:latin typeface="Calibri" panose="020F0502020204030204" pitchFamily="34" charset="0"/>
              </a:rPr>
              <a:t>, ki jih nalagajo </a:t>
            </a:r>
            <a:r>
              <a:rPr lang="sl-SI" sz="1800" b="1" i="0" u="none" strike="noStrike" baseline="0">
                <a:latin typeface="Calibri" panose="020F0502020204030204" pitchFamily="34" charset="0"/>
              </a:rPr>
              <a:t>varstvo intelektualne lastnine, varstvo osebnih podatkov, varnost oseb ali države</a:t>
            </a:r>
            <a:r>
              <a:rPr lang="sl-SI" sz="1800" b="0" i="0" u="none" strike="noStrike" baseline="0">
                <a:latin typeface="Calibri" panose="020F0502020204030204" pitchFamily="34" charset="0"/>
              </a:rPr>
              <a:t>. Odprti raziskovalni podatki morajo biti objavljeni ali drugače dostopni na način, ki omogoča njihovo </a:t>
            </a:r>
            <a:r>
              <a:rPr lang="sl-SI" sz="1800" b="1" i="0" u="none" strike="noStrike" baseline="0" err="1">
                <a:latin typeface="Calibri" panose="020F0502020204030204" pitchFamily="34" charset="0"/>
              </a:rPr>
              <a:t>najdljivost</a:t>
            </a:r>
            <a:r>
              <a:rPr lang="sl-SI" sz="1800" b="1" i="0" u="none" strike="noStrike" baseline="0">
                <a:latin typeface="Calibri" panose="020F0502020204030204" pitchFamily="34" charset="0"/>
              </a:rPr>
              <a:t>, dostopnost, interoperabilnost ter vnovično uporabo</a:t>
            </a:r>
            <a:r>
              <a:rPr lang="sl-SI" sz="1800" b="0" i="0" u="none" strike="noStrike" baseline="0">
                <a:latin typeface="Calibri" panose="020F0502020204030204" pitchFamily="34" charset="0"/>
              </a:rPr>
              <a:t>.</a:t>
            </a:r>
            <a:endParaRPr lang="sl-SI" sz="1800"/>
          </a:p>
          <a:p>
            <a:pPr marL="0" indent="0">
              <a:buNone/>
            </a:pPr>
            <a:r>
              <a:rPr lang="sl-SI" sz="1800" b="1">
                <a:solidFill>
                  <a:schemeClr val="accent2">
                    <a:lumMod val="75000"/>
                  </a:schemeClr>
                </a:solidFill>
              </a:rPr>
              <a:t>Več: </a:t>
            </a:r>
            <a:r>
              <a:rPr lang="sl-SI" sz="1800" err="1"/>
              <a:t>Dirros</a:t>
            </a:r>
            <a:r>
              <a:rPr lang="sl-SI" sz="1800"/>
              <a:t> Data, Upravičene izjeme od odprtosti, https://dirrosdata.ctk.uni-lj.si/raziskovalni-podatki/upravicene-izjeme-od-odprtosti/</a:t>
            </a:r>
          </a:p>
          <a:p>
            <a:endParaRPr lang="sl-SI"/>
          </a:p>
        </p:txBody>
      </p:sp>
      <mc:AlternateContent xmlns:mc="http://schemas.openxmlformats.org/markup-compatibility/2006" xmlns:a14="http://schemas.microsoft.com/office/drawing/2010/main">
        <mc:Choice Requires="a14">
          <p:sp>
            <p:nvSpPr>
              <p:cNvPr id="7" name="Pravokotnik 6">
                <a:extLst>
                  <a:ext uri="{FF2B5EF4-FFF2-40B4-BE49-F238E27FC236}">
                    <a16:creationId xmlns:a16="http://schemas.microsoft.com/office/drawing/2014/main" id="{8C37F4A4-00E2-C455-D179-692CE13C9196}"/>
                  </a:ext>
                </a:extLst>
              </p:cNvPr>
              <p:cNvSpPr/>
              <p:nvPr/>
            </p:nvSpPr>
            <p:spPr>
              <a:xfrm>
                <a:off x="7670800" y="3560133"/>
                <a:ext cx="4114800" cy="8839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a:ln>
                      <a:noFill/>
                    </a:ln>
                    <a:solidFill>
                      <a:prstClr val="white"/>
                    </a:solidFill>
                    <a:effectLst/>
                    <a:uLnTx/>
                    <a:uFillTx/>
                    <a:latin typeface="Calibri" panose="020F0502020204030204"/>
                    <a:ea typeface="+mn-ea"/>
                    <a:cs typeface="+mn-cs"/>
                  </a:rPr>
                  <a:t>FAIR </a:t>
                </a:r>
                <a14:m>
                  <m:oMath xmlns:m="http://schemas.openxmlformats.org/officeDocument/2006/math">
                    <m:r>
                      <a:rPr kumimoji="0" lang="sl-SI" sz="2800" b="1"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oMath>
                </a14:m>
                <a:r>
                  <a:rPr kumimoji="0" lang="sl-SI" sz="2800" b="1" i="0" u="none" strike="noStrike" kern="1200" cap="none" spc="0" normalizeH="0" baseline="0" noProof="0">
                    <a:ln>
                      <a:noFill/>
                    </a:ln>
                    <a:solidFill>
                      <a:prstClr val="white"/>
                    </a:solidFill>
                    <a:effectLst/>
                    <a:uLnTx/>
                    <a:uFillTx/>
                    <a:latin typeface="Calibri" panose="020F0502020204030204"/>
                    <a:ea typeface="+mn-ea"/>
                    <a:cs typeface="+mn-cs"/>
                  </a:rPr>
                  <a:t> ODPRTI DOSTOP</a:t>
                </a:r>
              </a:p>
            </p:txBody>
          </p:sp>
        </mc:Choice>
        <mc:Fallback xmlns="">
          <p:sp>
            <p:nvSpPr>
              <p:cNvPr id="7" name="Pravokotnik 6">
                <a:extLst>
                  <a:ext uri="{FF2B5EF4-FFF2-40B4-BE49-F238E27FC236}">
                    <a16:creationId xmlns:a16="http://schemas.microsoft.com/office/drawing/2014/main" id="{8C37F4A4-00E2-C455-D179-692CE13C9196}"/>
                  </a:ext>
                </a:extLst>
              </p:cNvPr>
              <p:cNvSpPr>
                <a:spLocks noRot="1" noChangeAspect="1" noMove="1" noResize="1" noEditPoints="1" noAdjustHandles="1" noChangeArrowheads="1" noChangeShapeType="1" noTextEdit="1"/>
              </p:cNvSpPr>
              <p:nvPr/>
            </p:nvSpPr>
            <p:spPr>
              <a:xfrm>
                <a:off x="7670800" y="3560133"/>
                <a:ext cx="4114800" cy="88392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967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A3EB7F-2102-3C45-924B-E99A18CB4583}"/>
              </a:ext>
            </a:extLst>
          </p:cNvPr>
          <p:cNvSpPr>
            <a:spLocks noGrp="1"/>
          </p:cNvSpPr>
          <p:nvPr>
            <p:ph type="title"/>
          </p:nvPr>
        </p:nvSpPr>
        <p:spPr>
          <a:xfrm>
            <a:off x="919482" y="448940"/>
            <a:ext cx="11160000" cy="611828"/>
          </a:xfrm>
        </p:spPr>
        <p:txBody>
          <a:bodyPr>
            <a:normAutofit/>
          </a:bodyPr>
          <a:lstStyle/>
          <a:p>
            <a:r>
              <a:rPr lang="pl-PL" sz="2800"/>
              <a:t>Deležniki na področju FAIR in odprte znanosti</a:t>
            </a:r>
            <a:endParaRPr lang="sl-SI" sz="2800"/>
          </a:p>
        </p:txBody>
      </p:sp>
      <p:sp>
        <p:nvSpPr>
          <p:cNvPr id="3" name="Označba mesta vsebine 2">
            <a:extLst>
              <a:ext uri="{FF2B5EF4-FFF2-40B4-BE49-F238E27FC236}">
                <a16:creationId xmlns:a16="http://schemas.microsoft.com/office/drawing/2014/main" id="{F4BEBB22-7967-DE66-BA0F-85B1BECF166B}"/>
              </a:ext>
            </a:extLst>
          </p:cNvPr>
          <p:cNvSpPr>
            <a:spLocks noGrp="1"/>
          </p:cNvSpPr>
          <p:nvPr>
            <p:ph idx="1"/>
          </p:nvPr>
        </p:nvSpPr>
        <p:spPr>
          <a:xfrm>
            <a:off x="635002" y="1448753"/>
            <a:ext cx="11160000" cy="4773293"/>
          </a:xfrm>
        </p:spPr>
        <p:txBody>
          <a:bodyPr>
            <a:normAutofit fontScale="92500"/>
          </a:bodyPr>
          <a:lstStyle/>
          <a:p>
            <a:pPr marL="0" indent="0">
              <a:buNone/>
            </a:pPr>
            <a:r>
              <a:rPr lang="sl-SI"/>
              <a:t>Za vzpostavitev sistema odprte znanosti je potrebno sodelovanje različnih deležnikov, ki </a:t>
            </a:r>
            <a:r>
              <a:rPr lang="sl-SI" b="1">
                <a:solidFill>
                  <a:schemeClr val="accent2">
                    <a:lumMod val="75000"/>
                  </a:schemeClr>
                </a:solidFill>
              </a:rPr>
              <a:t>so nosilci odgovornosti za vzpostavitev odprtega raziskovanja</a:t>
            </a:r>
            <a:r>
              <a:rPr lang="sl-SI"/>
              <a:t>:</a:t>
            </a:r>
          </a:p>
          <a:p>
            <a:pPr marL="0" indent="0">
              <a:buNone/>
            </a:pPr>
            <a:endParaRPr lang="sl-SI"/>
          </a:p>
          <a:p>
            <a:pPr lvl="1"/>
            <a:r>
              <a:rPr lang="sl-SI"/>
              <a:t>odločevalcev na nivoju države, raziskovalnih organizacij – kreatorjev politik,</a:t>
            </a:r>
          </a:p>
          <a:p>
            <a:pPr lvl="1"/>
            <a:r>
              <a:rPr lang="sl-SI"/>
              <a:t>organizacij, ki financirajo raziskave,</a:t>
            </a:r>
          </a:p>
          <a:p>
            <a:pPr lvl="1"/>
            <a:r>
              <a:rPr lang="sl-SI"/>
              <a:t>visokošolskih institucij in raziskovalnih organizacij,</a:t>
            </a:r>
          </a:p>
          <a:p>
            <a:pPr lvl="1"/>
            <a:r>
              <a:rPr lang="sl-SI"/>
              <a:t>raziskovalcev,</a:t>
            </a:r>
          </a:p>
          <a:p>
            <a:pPr lvl="1"/>
            <a:r>
              <a:rPr lang="sl-SI"/>
              <a:t>visokošolskih knjižnic,</a:t>
            </a:r>
          </a:p>
          <a:p>
            <a:pPr lvl="1"/>
            <a:r>
              <a:rPr lang="sl-SI"/>
              <a:t>založnikov,</a:t>
            </a:r>
          </a:p>
          <a:p>
            <a:pPr lvl="1"/>
            <a:r>
              <a:rPr lang="sl-SI"/>
              <a:t>raziskovalnih in (e-)infrastruktur,</a:t>
            </a:r>
          </a:p>
          <a:p>
            <a:pPr lvl="1"/>
            <a:r>
              <a:rPr lang="sl-SI"/>
              <a:t>družbeno angažiranih organizacij in državljanov ter</a:t>
            </a:r>
          </a:p>
          <a:p>
            <a:pPr lvl="1"/>
            <a:r>
              <a:rPr lang="sl-SI"/>
              <a:t>znanstvenih združenj in drugih.</a:t>
            </a:r>
          </a:p>
          <a:p>
            <a:endParaRPr lang="sl-SI"/>
          </a:p>
        </p:txBody>
      </p:sp>
    </p:spTree>
    <p:extLst>
      <p:ext uri="{BB962C8B-B14F-4D97-AF65-F5344CB8AC3E}">
        <p14:creationId xmlns:p14="http://schemas.microsoft.com/office/powerpoint/2010/main" val="387697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73F2CE-E71D-8994-22D3-334511778070}"/>
              </a:ext>
            </a:extLst>
          </p:cNvPr>
          <p:cNvSpPr>
            <a:spLocks noGrp="1"/>
          </p:cNvSpPr>
          <p:nvPr>
            <p:ph type="title"/>
          </p:nvPr>
        </p:nvSpPr>
        <p:spPr>
          <a:xfrm>
            <a:off x="838202" y="489580"/>
            <a:ext cx="11160000" cy="611828"/>
          </a:xfrm>
        </p:spPr>
        <p:txBody>
          <a:bodyPr>
            <a:normAutofit/>
          </a:bodyPr>
          <a:lstStyle/>
          <a:p>
            <a:r>
              <a:rPr lang="pl-PL" sz="2800"/>
              <a:t>Deležniki na področju FAIR in odprte znanosti</a:t>
            </a:r>
            <a:endParaRPr lang="sl-SI" sz="2800"/>
          </a:p>
        </p:txBody>
      </p:sp>
      <p:sp>
        <p:nvSpPr>
          <p:cNvPr id="3" name="Označba mesta vsebine 2">
            <a:extLst>
              <a:ext uri="{FF2B5EF4-FFF2-40B4-BE49-F238E27FC236}">
                <a16:creationId xmlns:a16="http://schemas.microsoft.com/office/drawing/2014/main" id="{9FA13C3C-9AA8-91CF-43C2-C1B8006D89CD}"/>
              </a:ext>
            </a:extLst>
          </p:cNvPr>
          <p:cNvSpPr>
            <a:spLocks noGrp="1"/>
          </p:cNvSpPr>
          <p:nvPr>
            <p:ph idx="1"/>
          </p:nvPr>
        </p:nvSpPr>
        <p:spPr>
          <a:xfrm>
            <a:off x="695962" y="1195706"/>
            <a:ext cx="11160000" cy="5306694"/>
          </a:xfrm>
        </p:spPr>
        <p:txBody>
          <a:bodyPr>
            <a:normAutofit/>
          </a:bodyPr>
          <a:lstStyle/>
          <a:p>
            <a:r>
              <a:rPr lang="sl-SI" err="1"/>
              <a:t>Ayris</a:t>
            </a:r>
            <a:r>
              <a:rPr lang="sl-SI"/>
              <a:t> in sod. (2018) so v publikaciji </a:t>
            </a:r>
            <a:r>
              <a:rPr lang="sl-SI" i="1"/>
              <a:t>LIBER Open Science Roadmap</a:t>
            </a:r>
            <a:r>
              <a:rPr lang="sl-SI" baseline="30000"/>
              <a:t>8</a:t>
            </a:r>
            <a:r>
              <a:rPr lang="sl-SI" i="1"/>
              <a:t> </a:t>
            </a:r>
            <a:r>
              <a:rPr lang="sl-SI"/>
              <a:t>izpostavili </a:t>
            </a:r>
          </a:p>
          <a:p>
            <a:pPr marL="0" indent="0" algn="ctr">
              <a:buNone/>
            </a:pPr>
            <a:r>
              <a:rPr lang="sl-SI">
                <a:solidFill>
                  <a:schemeClr val="accent2">
                    <a:lumMod val="75000"/>
                  </a:schemeClr>
                </a:solidFill>
              </a:rPr>
              <a:t>	sedem osrednjih področij, ki so </a:t>
            </a:r>
            <a:r>
              <a:rPr lang="sl-SI" b="1">
                <a:solidFill>
                  <a:schemeClr val="accent2">
                    <a:lumMod val="75000"/>
                  </a:schemeClr>
                </a:solidFill>
              </a:rPr>
              <a:t>ključna za spremembo kulture raziskovanja</a:t>
            </a:r>
            <a:r>
              <a:rPr lang="sl-SI">
                <a:solidFill>
                  <a:schemeClr val="accent2">
                    <a:lumMod val="75000"/>
                  </a:schemeClr>
                </a:solidFill>
              </a:rPr>
              <a:t> po načelih odprte znanosti</a:t>
            </a:r>
            <a:r>
              <a:rPr lang="sl-SI"/>
              <a:t>:</a:t>
            </a:r>
          </a:p>
          <a:p>
            <a:pPr lvl="1" algn="ctr"/>
            <a:r>
              <a:rPr lang="sl-SI"/>
              <a:t>znanstveno komuniciranje,</a:t>
            </a:r>
          </a:p>
          <a:p>
            <a:pPr lvl="1" algn="ctr"/>
            <a:r>
              <a:rPr lang="sl-SI"/>
              <a:t>FAIR podatki,</a:t>
            </a:r>
          </a:p>
          <a:p>
            <a:pPr lvl="1" algn="ctr"/>
            <a:r>
              <a:rPr lang="sl-SI"/>
              <a:t>raziskovalne infrastrukture in Evropski oblak odprte znanosti (v nadaljevanju EOSC),</a:t>
            </a:r>
          </a:p>
          <a:p>
            <a:pPr lvl="1" algn="ctr"/>
            <a:r>
              <a:rPr lang="sl-SI"/>
              <a:t>vrednotenje znanosti in spodbude, </a:t>
            </a:r>
          </a:p>
          <a:p>
            <a:pPr lvl="1" algn="ctr"/>
            <a:r>
              <a:rPr lang="sl-SI"/>
              <a:t>veščine za odprto znanost </a:t>
            </a:r>
          </a:p>
          <a:p>
            <a:pPr lvl="1" algn="ctr"/>
            <a:r>
              <a:rPr lang="sl-SI"/>
              <a:t>raziskovalna integriteta in </a:t>
            </a:r>
          </a:p>
          <a:p>
            <a:pPr lvl="1" algn="ctr"/>
            <a:r>
              <a:rPr lang="sl-SI"/>
              <a:t>občanska znanost.</a:t>
            </a:r>
          </a:p>
          <a:p>
            <a:endParaRPr lang="sl-SI"/>
          </a:p>
        </p:txBody>
      </p:sp>
      <p:sp>
        <p:nvSpPr>
          <p:cNvPr id="4" name="Pravokotnik 3">
            <a:extLst>
              <a:ext uri="{FF2B5EF4-FFF2-40B4-BE49-F238E27FC236}">
                <a16:creationId xmlns:a16="http://schemas.microsoft.com/office/drawing/2014/main" id="{268F9589-8D0C-C639-A80A-D7CDF3891A57}"/>
              </a:ext>
            </a:extLst>
          </p:cNvPr>
          <p:cNvSpPr/>
          <p:nvPr/>
        </p:nvSpPr>
        <p:spPr>
          <a:xfrm>
            <a:off x="487680" y="6099180"/>
            <a:ext cx="10403840" cy="538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8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Ayris</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P., Bernal, I., Cavalli, V.,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Dorch</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B., Frey, J.,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Hallik</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M.,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Hormia</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Poutanen</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K.,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Labastida</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I., MacColl, J., Ponsati Obiols, A., Sacchi, S., Scholze, F., Schmidt, B., Smit, A.,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Sofronijevic</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A., Stojanovski, J., Svoboda, M.,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Tsakonas</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G., van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Otegem</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M., … Horstmann, W. (2018). LIBER Open Science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Roadmap</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200" b="0" i="0" u="none" strike="noStrike" kern="1200" cap="none" spc="0" normalizeH="0" baseline="0" noProof="0" err="1">
                <a:ln>
                  <a:noFill/>
                </a:ln>
                <a:solidFill>
                  <a:prstClr val="black"/>
                </a:solidFill>
                <a:effectLst/>
                <a:uLnTx/>
                <a:uFillTx/>
                <a:latin typeface="Calibri" panose="020F0502020204030204"/>
                <a:ea typeface="+mn-ea"/>
                <a:cs typeface="+mn-cs"/>
              </a:rPr>
              <a:t>Zenodo</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https://doi.org/10.5281/zenodo.1303002 </a:t>
            </a:r>
          </a:p>
        </p:txBody>
      </p:sp>
    </p:spTree>
    <p:extLst>
      <p:ext uri="{BB962C8B-B14F-4D97-AF65-F5344CB8AC3E}">
        <p14:creationId xmlns:p14="http://schemas.microsoft.com/office/powerpoint/2010/main" val="179123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p:txBody>
          <a:bodyPr/>
          <a:lstStyle/>
          <a:p>
            <a:r>
              <a:rPr lang="sl-SI" sz="5400" dirty="0"/>
              <a:t>Delo podatkovnih strokovnjakov</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543817" y="2433318"/>
            <a:ext cx="10379821" cy="946880"/>
          </a:xfrm>
        </p:spPr>
        <p:txBody>
          <a:bodyPr/>
          <a:lstStyle/>
          <a:p>
            <a:r>
              <a:rPr lang="pl-PL" dirty="0"/>
              <a:t>9.15 – 10.30: Uvodne informacije o ravnanju z raziskovalnimi podatki </a:t>
            </a:r>
          </a:p>
          <a:p>
            <a:endParaRPr lang="sl-SI" dirty="0"/>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7" y="3082331"/>
            <a:ext cx="11251247" cy="790944"/>
          </a:xfrm>
        </p:spPr>
        <p:txBody>
          <a:bodyPr/>
          <a:lstStyle/>
          <a:p>
            <a:r>
              <a:rPr lang="sl-SI" dirty="0"/>
              <a:t>Bernarda KOREZ, Univerzitetna knjižnica Maribor</a:t>
            </a:r>
          </a:p>
          <a:p>
            <a:r>
              <a:rPr lang="sl-SI" dirty="0"/>
              <a:t>Mag. Dunja LEGAT, Univerzitetna knjižnica Maribor</a:t>
            </a:r>
          </a:p>
        </p:txBody>
      </p:sp>
      <p:sp>
        <p:nvSpPr>
          <p:cNvPr id="8" name="PoljeZBesedilom 7">
            <a:extLst>
              <a:ext uri="{FF2B5EF4-FFF2-40B4-BE49-F238E27FC236}">
                <a16:creationId xmlns:a16="http://schemas.microsoft.com/office/drawing/2014/main" id="{D3DDE917-8190-4204-84E5-0C3D8049320E}"/>
              </a:ext>
            </a:extLst>
          </p:cNvPr>
          <p:cNvSpPr txBox="1"/>
          <p:nvPr/>
        </p:nvSpPr>
        <p:spPr>
          <a:xfrm>
            <a:off x="543817" y="4029211"/>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6" name="Slika 5">
            <a:extLst>
              <a:ext uri="{FF2B5EF4-FFF2-40B4-BE49-F238E27FC236}">
                <a16:creationId xmlns:a16="http://schemas.microsoft.com/office/drawing/2014/main" id="{49BBC95A-5600-4769-A873-600EBAC09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965532"/>
            <a:ext cx="674594" cy="383769"/>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69910F-AA98-AA8E-07A4-F7F691197B47}"/>
              </a:ext>
            </a:extLst>
          </p:cNvPr>
          <p:cNvSpPr>
            <a:spLocks noGrp="1"/>
          </p:cNvSpPr>
          <p:nvPr>
            <p:ph type="title"/>
          </p:nvPr>
        </p:nvSpPr>
        <p:spPr>
          <a:xfrm>
            <a:off x="647813" y="1177364"/>
            <a:ext cx="11160000" cy="850260"/>
          </a:xfrm>
        </p:spPr>
        <p:txBody>
          <a:bodyPr>
            <a:normAutofit fontScale="90000"/>
          </a:bodyPr>
          <a:lstStyle/>
          <a:p>
            <a:r>
              <a:rPr lang="sl-SI"/>
              <a:t>Evropski oblak odprte znanosti – EOSC</a:t>
            </a:r>
            <a:br>
              <a:rPr lang="sl-SI"/>
            </a:br>
            <a:r>
              <a:rPr lang="sl-SI" sz="3100"/>
              <a:t>https://eosc.eu/</a:t>
            </a:r>
          </a:p>
        </p:txBody>
      </p:sp>
      <p:sp>
        <p:nvSpPr>
          <p:cNvPr id="3" name="Označba mesta vsebine 2">
            <a:extLst>
              <a:ext uri="{FF2B5EF4-FFF2-40B4-BE49-F238E27FC236}">
                <a16:creationId xmlns:a16="http://schemas.microsoft.com/office/drawing/2014/main" id="{3CB827DF-5569-6A7A-C32F-E7961990E70D}"/>
              </a:ext>
            </a:extLst>
          </p:cNvPr>
          <p:cNvSpPr>
            <a:spLocks noGrp="1"/>
          </p:cNvSpPr>
          <p:nvPr>
            <p:ph idx="1"/>
          </p:nvPr>
        </p:nvSpPr>
        <p:spPr>
          <a:xfrm>
            <a:off x="423851" y="2277747"/>
            <a:ext cx="11160000" cy="3930013"/>
          </a:xfrm>
        </p:spPr>
        <p:txBody>
          <a:bodyPr>
            <a:normAutofit/>
          </a:bodyPr>
          <a:lstStyle/>
          <a:p>
            <a:r>
              <a:rPr lang="sl-SI"/>
              <a:t>Vizija EOSC je v Evropi vzpostaviti sistem za iskanje in dostop do podatkov in storitev za raziskave in inovacije. To pomaga raziskovalcem pri shranjevanju, skupni rabi, obdelavi, analizi in ponovni uporabi FAIR rezultatov raziskav znotraj in zunaj disciplin in meja.</a:t>
            </a:r>
          </a:p>
          <a:p>
            <a:r>
              <a:rPr lang="sl-SI"/>
              <a:t>Postavitev omrežja med podatkovnimi repozitoriji in storitvami bo ključna za napredek odprte znanosti v Evropi. Za to se ustvarja federacija vozlišč EOSC.</a:t>
            </a:r>
          </a:p>
        </p:txBody>
      </p:sp>
      <p:pic>
        <p:nvPicPr>
          <p:cNvPr id="5" name="Slika 4">
            <a:extLst>
              <a:ext uri="{FF2B5EF4-FFF2-40B4-BE49-F238E27FC236}">
                <a16:creationId xmlns:a16="http://schemas.microsoft.com/office/drawing/2014/main" id="{B42CF4B7-4AD9-019F-04DD-E1EDDB09F031}"/>
              </a:ext>
            </a:extLst>
          </p:cNvPr>
          <p:cNvPicPr>
            <a:picLocks noChangeAspect="1"/>
          </p:cNvPicPr>
          <p:nvPr/>
        </p:nvPicPr>
        <p:blipFill>
          <a:blip r:embed="rId2"/>
          <a:stretch>
            <a:fillRect/>
          </a:stretch>
        </p:blipFill>
        <p:spPr>
          <a:xfrm>
            <a:off x="647813" y="327104"/>
            <a:ext cx="3313512" cy="850260"/>
          </a:xfrm>
          <a:prstGeom prst="rect">
            <a:avLst/>
          </a:prstGeom>
        </p:spPr>
      </p:pic>
      <p:pic>
        <p:nvPicPr>
          <p:cNvPr id="7" name="Slika 6">
            <a:extLst>
              <a:ext uri="{FF2B5EF4-FFF2-40B4-BE49-F238E27FC236}">
                <a16:creationId xmlns:a16="http://schemas.microsoft.com/office/drawing/2014/main" id="{9A9D06E9-A7D0-EBEC-CED0-FE7BC8E94853}"/>
              </a:ext>
            </a:extLst>
          </p:cNvPr>
          <p:cNvPicPr>
            <a:picLocks noChangeAspect="1"/>
          </p:cNvPicPr>
          <p:nvPr/>
        </p:nvPicPr>
        <p:blipFill>
          <a:blip r:embed="rId3"/>
          <a:stretch>
            <a:fillRect/>
          </a:stretch>
        </p:blipFill>
        <p:spPr>
          <a:xfrm>
            <a:off x="8387188" y="4659251"/>
            <a:ext cx="2972687" cy="2042769"/>
          </a:xfrm>
          <a:prstGeom prst="rect">
            <a:avLst/>
          </a:prstGeom>
        </p:spPr>
      </p:pic>
    </p:spTree>
    <p:extLst>
      <p:ext uri="{BB962C8B-B14F-4D97-AF65-F5344CB8AC3E}">
        <p14:creationId xmlns:p14="http://schemas.microsoft.com/office/powerpoint/2010/main" val="98840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ED74D-0A5C-E23A-A172-7DF7685B3A0E}"/>
              </a:ext>
            </a:extLst>
          </p:cNvPr>
          <p:cNvSpPr>
            <a:spLocks noGrp="1"/>
          </p:cNvSpPr>
          <p:nvPr>
            <p:ph type="title"/>
          </p:nvPr>
        </p:nvSpPr>
        <p:spPr>
          <a:xfrm>
            <a:off x="441396" y="377915"/>
            <a:ext cx="11160000" cy="611828"/>
          </a:xfrm>
        </p:spPr>
        <p:txBody>
          <a:bodyPr>
            <a:normAutofit/>
          </a:bodyPr>
          <a:lstStyle/>
          <a:p>
            <a:r>
              <a:rPr lang="pl-PL" sz="2800"/>
              <a:t>Deležniki na področju FAIR in odprte znanosti, EOSC</a:t>
            </a:r>
            <a:endParaRPr lang="sl-SI" sz="2800"/>
          </a:p>
        </p:txBody>
      </p:sp>
      <p:pic>
        <p:nvPicPr>
          <p:cNvPr id="5" name="Označba mesta vsebine 4">
            <a:extLst>
              <a:ext uri="{FF2B5EF4-FFF2-40B4-BE49-F238E27FC236}">
                <a16:creationId xmlns:a16="http://schemas.microsoft.com/office/drawing/2014/main" id="{0A3C44A6-2234-1E11-301E-FB82F03C3A5D}"/>
              </a:ext>
            </a:extLst>
          </p:cNvPr>
          <p:cNvPicPr>
            <a:picLocks noGrp="1" noChangeAspect="1"/>
          </p:cNvPicPr>
          <p:nvPr>
            <p:ph idx="1"/>
          </p:nvPr>
        </p:nvPicPr>
        <p:blipFill>
          <a:blip r:embed="rId2"/>
          <a:stretch>
            <a:fillRect/>
          </a:stretch>
        </p:blipFill>
        <p:spPr>
          <a:xfrm>
            <a:off x="823965" y="989743"/>
            <a:ext cx="6589643" cy="5755393"/>
          </a:xfrm>
        </p:spPr>
      </p:pic>
      <p:sp>
        <p:nvSpPr>
          <p:cNvPr id="19" name="Pravokotnik 18">
            <a:extLst>
              <a:ext uri="{FF2B5EF4-FFF2-40B4-BE49-F238E27FC236}">
                <a16:creationId xmlns:a16="http://schemas.microsoft.com/office/drawing/2014/main" id="{BEC75A30-1376-8AA7-EF31-C2E79ED5223F}"/>
              </a:ext>
            </a:extLst>
          </p:cNvPr>
          <p:cNvSpPr/>
          <p:nvPr/>
        </p:nvSpPr>
        <p:spPr>
          <a:xfrm>
            <a:off x="7796177" y="1160207"/>
            <a:ext cx="4165600" cy="4778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Raziskovalec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Občan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Oblikovalec politik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Podatkovni skrbnik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Podatkovni svetovalec / podatkovni knjižničar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Izobraževalec / trener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Podporni strokovnjak za podatkovne infrastrukture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Raziskovalni programski inženir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Podatkovni znanstvenik / podatkovni analitik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Pospeševalec / promotor</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oljeZBesedilom 3">
            <a:extLst>
              <a:ext uri="{FF2B5EF4-FFF2-40B4-BE49-F238E27FC236}">
                <a16:creationId xmlns:a16="http://schemas.microsoft.com/office/drawing/2014/main" id="{0F8B4E17-8254-0817-046E-AE442E6D1F04}"/>
              </a:ext>
            </a:extLst>
          </p:cNvPr>
          <p:cNvSpPr txBox="1"/>
          <p:nvPr/>
        </p:nvSpPr>
        <p:spPr>
          <a:xfrm>
            <a:off x="6096000" y="6203086"/>
            <a:ext cx="609600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Barker, M., Manola, N., Gaillard, V., Kuchma, I., Lazzeri, E.,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Stoy</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L., &amp; Piera, J. (2021). Digital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skills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for FAIR and open science: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Report</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from</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the EOSC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Executive</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Board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Skills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Training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Working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Group.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European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Commission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https://op.europa.eu/en/publication-detail/-/publication/af7f7807-6ce1-11eb-aeb5-01aa75ed71a1 </a:t>
            </a:r>
          </a:p>
        </p:txBody>
      </p:sp>
    </p:spTree>
    <p:extLst>
      <p:ext uri="{BB962C8B-B14F-4D97-AF65-F5344CB8AC3E}">
        <p14:creationId xmlns:p14="http://schemas.microsoft.com/office/powerpoint/2010/main" val="227633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ED74D-0A5C-E23A-A172-7DF7685B3A0E}"/>
              </a:ext>
            </a:extLst>
          </p:cNvPr>
          <p:cNvSpPr>
            <a:spLocks noGrp="1"/>
          </p:cNvSpPr>
          <p:nvPr>
            <p:ph type="title"/>
          </p:nvPr>
        </p:nvSpPr>
        <p:spPr>
          <a:xfrm>
            <a:off x="441396" y="377915"/>
            <a:ext cx="11160000" cy="611828"/>
          </a:xfrm>
        </p:spPr>
        <p:txBody>
          <a:bodyPr>
            <a:normAutofit/>
          </a:bodyPr>
          <a:lstStyle/>
          <a:p>
            <a:r>
              <a:rPr lang="pl-PL" sz="2800"/>
              <a:t>Deležniki na področju FAIR in odprte znanosti, EOSC</a:t>
            </a:r>
            <a:endParaRPr lang="sl-SI" sz="2800"/>
          </a:p>
        </p:txBody>
      </p:sp>
      <p:pic>
        <p:nvPicPr>
          <p:cNvPr id="5" name="Označba mesta vsebine 4">
            <a:extLst>
              <a:ext uri="{FF2B5EF4-FFF2-40B4-BE49-F238E27FC236}">
                <a16:creationId xmlns:a16="http://schemas.microsoft.com/office/drawing/2014/main" id="{0A3C44A6-2234-1E11-301E-FB82F03C3A5D}"/>
              </a:ext>
            </a:extLst>
          </p:cNvPr>
          <p:cNvPicPr>
            <a:picLocks noGrp="1" noChangeAspect="1"/>
          </p:cNvPicPr>
          <p:nvPr>
            <p:ph idx="1"/>
          </p:nvPr>
        </p:nvPicPr>
        <p:blipFill>
          <a:blip r:embed="rId2"/>
          <a:stretch>
            <a:fillRect/>
          </a:stretch>
        </p:blipFill>
        <p:spPr>
          <a:xfrm>
            <a:off x="0" y="989743"/>
            <a:ext cx="6589643" cy="5755393"/>
          </a:xfrm>
        </p:spPr>
      </p:pic>
      <p:sp>
        <p:nvSpPr>
          <p:cNvPr id="19" name="Pravokotnik 18">
            <a:extLst>
              <a:ext uri="{FF2B5EF4-FFF2-40B4-BE49-F238E27FC236}">
                <a16:creationId xmlns:a16="http://schemas.microsoft.com/office/drawing/2014/main" id="{BEC75A30-1376-8AA7-EF31-C2E79ED5223F}"/>
              </a:ext>
            </a:extLst>
          </p:cNvPr>
          <p:cNvSpPr/>
          <p:nvPr/>
        </p:nvSpPr>
        <p:spPr>
          <a:xfrm>
            <a:off x="7585004" y="989743"/>
            <a:ext cx="4165600" cy="554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ipsa 19">
            <a:extLst>
              <a:ext uri="{FF2B5EF4-FFF2-40B4-BE49-F238E27FC236}">
                <a16:creationId xmlns:a16="http://schemas.microsoft.com/office/drawing/2014/main" id="{1D068EB6-0DBF-F7EA-B55F-D491CB8E4D4F}"/>
              </a:ext>
            </a:extLst>
          </p:cNvPr>
          <p:cNvSpPr/>
          <p:nvPr/>
        </p:nvSpPr>
        <p:spPr>
          <a:xfrm>
            <a:off x="2626282" y="953326"/>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PoljeZBesedilom 21">
            <a:extLst>
              <a:ext uri="{FF2B5EF4-FFF2-40B4-BE49-F238E27FC236}">
                <a16:creationId xmlns:a16="http://schemas.microsoft.com/office/drawing/2014/main" id="{D688C8EB-593D-0EEB-07E0-2FADDD9B764C}"/>
              </a:ext>
            </a:extLst>
          </p:cNvPr>
          <p:cNvSpPr txBox="1"/>
          <p:nvPr/>
        </p:nvSpPr>
        <p:spPr>
          <a:xfrm>
            <a:off x="6431281" y="953326"/>
            <a:ext cx="5588000"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Raziskovalec (ang. </a:t>
            </a:r>
            <a:r>
              <a:rPr kumimoji="0" lang="sl-SI" sz="1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Researcher</a:t>
            </a: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Raziskovalec je glavni uporabnik ekosistema EOSC. Z uporabo njegovih storitev pridobiva, obdeluje, izdeluje, arhivira in izmenjuje raziskovalne podatke. Zato o njem potrebuje splošno znanje, ki obsega interdisciplinarne storitve, specifične za posamezno vedo, za dostop, skupno rabo, ponovno uporabo in obdelavo podatkov. Raziskovalec pozna dodano vrednost storitev EOSC, razume, kako doseči storitve FAIR, ustvarja raziskovalne podatke, poseduje veščine za uporabo storitev EOSC, ki podpirajo življenjski krog raziskav in inovacij ter je usposobljen za poučevanje in izobraževanje drugih raziskovalcev in študentov o tem, kako izvajati raziskave v okviru, ki ga ponuja EOSC.</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Občan (ang. </a:t>
            </a:r>
            <a:r>
              <a:rPr kumimoji="0" lang="sl-SI" sz="1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Citizen</a:t>
            </a: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Ciljni deležniki EOSC je splošna/laična javnost (občani), ki jo zanima znanstveno raziskovanje in želijo prispevati k znanstveni ali drugim pobudam splošnega javnega interesa. Njeni pripadniki imajo željo usvajati nova znanja in obravnavati posebne izzive, ki niso del njihove poklicne dejavnosti, imajo osnovno znanje o konceptu načel EOSC in osnovna znanja IKT za uporabo tako splošnih kot posebnih računalniških programov in orodij za sodelovanje celotne skupnosti.</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Oblikovalec politik (ang. </a:t>
            </a:r>
            <a:r>
              <a:rPr kumimoji="0" lang="sl-SI" sz="1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Policymaker</a:t>
            </a: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Pripravlja</a:t>
            </a:r>
            <a:r>
              <a:rPr kumimoji="0" lang="sl-SI" sz="1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politike, sklop politik ali strateški okvir in pravilnike, ki služijo za spodbujanje želenega načina delovanja in lahko vključujejo finančno podporo za raziskovanje. Zanje so značilni sistematično poznavanje ekosistema EOSC in načel FAIR, s posebnim poudarkom na odprti znanosti, zagotavljanju zasebnosti in varnosti podatkov, sposobnosti razumevanja obsega in omejitev tako specifičnih kot splošnih storitev EOSC, razumevanju storitev in virov, potrebnih za izvajanje dejavnosti znanstvene skupnosti v okviru EOSC.</a:t>
            </a:r>
          </a:p>
        </p:txBody>
      </p:sp>
      <p:sp>
        <p:nvSpPr>
          <p:cNvPr id="23" name="Elipsa 22">
            <a:extLst>
              <a:ext uri="{FF2B5EF4-FFF2-40B4-BE49-F238E27FC236}">
                <a16:creationId xmlns:a16="http://schemas.microsoft.com/office/drawing/2014/main" id="{7B4EAA24-8558-53E7-B266-983AA4A56F80}"/>
              </a:ext>
            </a:extLst>
          </p:cNvPr>
          <p:cNvSpPr/>
          <p:nvPr/>
        </p:nvSpPr>
        <p:spPr>
          <a:xfrm>
            <a:off x="4236721" y="1226449"/>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ipsa 23">
            <a:extLst>
              <a:ext uri="{FF2B5EF4-FFF2-40B4-BE49-F238E27FC236}">
                <a16:creationId xmlns:a16="http://schemas.microsoft.com/office/drawing/2014/main" id="{9173CEFC-B0D3-6EDF-0E2A-A503D9AEBDD1}"/>
              </a:ext>
            </a:extLst>
          </p:cNvPr>
          <p:cNvSpPr/>
          <p:nvPr/>
        </p:nvSpPr>
        <p:spPr>
          <a:xfrm>
            <a:off x="4734402" y="2049409"/>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1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ED74D-0A5C-E23A-A172-7DF7685B3A0E}"/>
              </a:ext>
            </a:extLst>
          </p:cNvPr>
          <p:cNvSpPr>
            <a:spLocks noGrp="1"/>
          </p:cNvSpPr>
          <p:nvPr>
            <p:ph type="title"/>
          </p:nvPr>
        </p:nvSpPr>
        <p:spPr>
          <a:xfrm>
            <a:off x="370276" y="184796"/>
            <a:ext cx="11160000" cy="611828"/>
          </a:xfrm>
        </p:spPr>
        <p:txBody>
          <a:bodyPr>
            <a:normAutofit/>
          </a:bodyPr>
          <a:lstStyle/>
          <a:p>
            <a:r>
              <a:rPr lang="pl-PL" sz="2800"/>
              <a:t>Deležniki na področju FAIR in odprte znanosti, EOSC</a:t>
            </a:r>
            <a:endParaRPr lang="sl-SI" sz="2800"/>
          </a:p>
        </p:txBody>
      </p:sp>
      <p:pic>
        <p:nvPicPr>
          <p:cNvPr id="5" name="Označba mesta vsebine 4">
            <a:extLst>
              <a:ext uri="{FF2B5EF4-FFF2-40B4-BE49-F238E27FC236}">
                <a16:creationId xmlns:a16="http://schemas.microsoft.com/office/drawing/2014/main" id="{0A3C44A6-2234-1E11-301E-FB82F03C3A5D}"/>
              </a:ext>
            </a:extLst>
          </p:cNvPr>
          <p:cNvPicPr>
            <a:picLocks noGrp="1" noChangeAspect="1"/>
          </p:cNvPicPr>
          <p:nvPr>
            <p:ph idx="1"/>
          </p:nvPr>
        </p:nvPicPr>
        <p:blipFill>
          <a:blip r:embed="rId2"/>
          <a:stretch>
            <a:fillRect/>
          </a:stretch>
        </p:blipFill>
        <p:spPr>
          <a:xfrm>
            <a:off x="0" y="1038814"/>
            <a:ext cx="6589643" cy="5755393"/>
          </a:xfrm>
        </p:spPr>
      </p:pic>
      <p:sp>
        <p:nvSpPr>
          <p:cNvPr id="19" name="Pravokotnik 18">
            <a:extLst>
              <a:ext uri="{FF2B5EF4-FFF2-40B4-BE49-F238E27FC236}">
                <a16:creationId xmlns:a16="http://schemas.microsoft.com/office/drawing/2014/main" id="{BEC75A30-1376-8AA7-EF31-C2E79ED5223F}"/>
              </a:ext>
            </a:extLst>
          </p:cNvPr>
          <p:cNvSpPr/>
          <p:nvPr/>
        </p:nvSpPr>
        <p:spPr>
          <a:xfrm>
            <a:off x="7585004" y="989743"/>
            <a:ext cx="4165600" cy="554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ipsa 19">
            <a:extLst>
              <a:ext uri="{FF2B5EF4-FFF2-40B4-BE49-F238E27FC236}">
                <a16:creationId xmlns:a16="http://schemas.microsoft.com/office/drawing/2014/main" id="{1D068EB6-0DBF-F7EA-B55F-D491CB8E4D4F}"/>
              </a:ext>
            </a:extLst>
          </p:cNvPr>
          <p:cNvSpPr/>
          <p:nvPr/>
        </p:nvSpPr>
        <p:spPr>
          <a:xfrm>
            <a:off x="2626282" y="953326"/>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PoljeZBesedilom 21">
            <a:extLst>
              <a:ext uri="{FF2B5EF4-FFF2-40B4-BE49-F238E27FC236}">
                <a16:creationId xmlns:a16="http://schemas.microsoft.com/office/drawing/2014/main" id="{D688C8EB-593D-0EEB-07E0-2FADDD9B764C}"/>
              </a:ext>
            </a:extLst>
          </p:cNvPr>
          <p:cNvSpPr txBox="1"/>
          <p:nvPr/>
        </p:nvSpPr>
        <p:spPr>
          <a:xfrm>
            <a:off x="6511186" y="1021622"/>
            <a:ext cx="5602357"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Podatkovni skrbnik (ang. Data </a:t>
            </a:r>
            <a:r>
              <a:rPr kumimoji="0" lang="sl-SI" sz="12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Curator</a:t>
            </a: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Strokovnjak za upravljanje s podatki in nadzor nad njihovo organizacijo, za skladnost podatkov s politiko oz. pravilniki in/ali regulativnimi obveznostmi za dolgoročno hrambo ter za zagotavljanje dostopnosti visokokakovostnih podatkov na dosleden način. Zanj so značilni: poglobljeno razumevanje načel FAIR ter sposobnost uporabe storitev za objavo in hrambo podatkov; sposobnost izpolnjevanja načel odprte znanosti v kontekstu storitev, komunikacijske veščine ter strokovna usposobljenost za poučevanje in izobraževanje drugih deležnikov o tem, kako zagotavljati in izkoriščati podatke; znanje in tehnične veščine za izmenjavo in ponovno uporabo metapodatkov, ki jih vsebujejo informacijski sistemi o raziskovalni dejavnosti ali drugi.</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EOSC pedagog (ang. EOSC </a:t>
            </a:r>
            <a:r>
              <a:rPr kumimoji="0" lang="sl-SI" sz="12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Educator</a:t>
            </a: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Strokovnjak z organizacijskimi znanji in z znanji iz oblikovanja, ki pripravi vsebino ter skrbi za izvedbo/ali koordinacijo dejavnosti usposabljanja v kontekstu EOSC. Poglobljeno razume ekosistem in načela EOSC, načela FAIR in odprte znanosti ter zagotavlja gradiva za usposabljanje v skladu s temi načeli. Ozavešča o storitvah EOSC ter o prednostih njihove uporabo. Na interdisciplinarni način pozna učna okolja, ki jih je mogoče učinkovito uporabiti znotraj EOSC, dobro razume potrebe različnih zainteresiranih strani za načrtovanje in uporabo sredstev, ki so namenjena učenju in usposabljanju; ima komunikacijske sposobnosti.</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Podporni strokovnjak za podatkovne infrastrukture (ang. Data Research Infrastructure Support Professional):</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Je IKT strokovnjak, ki upravlja raziskovalno infrastrukturo ter storitve za shranjevanje in obdelavo raziskovalnih podatkov. Pozna načela in koncepte ekosistema EOSC; ima tehnična znanja za vzdrževanje storitev EOSC, povezanih s   shranjevanjem in z obdelavo, in/ali o podatkovnih virih, kot so npr. repozitoriji in baze podatkov; je usposobljen za poučevanje in izobraževanje drugih deležnikov za uporabo raziskovalnih infrastruktur.</a:t>
            </a:r>
          </a:p>
        </p:txBody>
      </p:sp>
      <p:sp>
        <p:nvSpPr>
          <p:cNvPr id="23" name="Elipsa 22">
            <a:extLst>
              <a:ext uri="{FF2B5EF4-FFF2-40B4-BE49-F238E27FC236}">
                <a16:creationId xmlns:a16="http://schemas.microsoft.com/office/drawing/2014/main" id="{7B4EAA24-8558-53E7-B266-983AA4A56F80}"/>
              </a:ext>
            </a:extLst>
          </p:cNvPr>
          <p:cNvSpPr/>
          <p:nvPr/>
        </p:nvSpPr>
        <p:spPr>
          <a:xfrm>
            <a:off x="4256238" y="1338372"/>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ipsa 23">
            <a:extLst>
              <a:ext uri="{FF2B5EF4-FFF2-40B4-BE49-F238E27FC236}">
                <a16:creationId xmlns:a16="http://schemas.microsoft.com/office/drawing/2014/main" id="{9173CEFC-B0D3-6EDF-0E2A-A503D9AEBDD1}"/>
              </a:ext>
            </a:extLst>
          </p:cNvPr>
          <p:cNvSpPr/>
          <p:nvPr/>
        </p:nvSpPr>
        <p:spPr>
          <a:xfrm>
            <a:off x="4753919" y="2151880"/>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lipsa 2">
            <a:extLst>
              <a:ext uri="{FF2B5EF4-FFF2-40B4-BE49-F238E27FC236}">
                <a16:creationId xmlns:a16="http://schemas.microsoft.com/office/drawing/2014/main" id="{6E080F86-95B4-C548-84EC-A6ED32BFA77D}"/>
              </a:ext>
            </a:extLst>
          </p:cNvPr>
          <p:cNvSpPr/>
          <p:nvPr/>
        </p:nvSpPr>
        <p:spPr>
          <a:xfrm>
            <a:off x="4831804" y="3376868"/>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a 3">
            <a:extLst>
              <a:ext uri="{FF2B5EF4-FFF2-40B4-BE49-F238E27FC236}">
                <a16:creationId xmlns:a16="http://schemas.microsoft.com/office/drawing/2014/main" id="{C231DFD8-ABB5-EE27-84E2-1541C912ED75}"/>
              </a:ext>
            </a:extLst>
          </p:cNvPr>
          <p:cNvSpPr/>
          <p:nvPr/>
        </p:nvSpPr>
        <p:spPr>
          <a:xfrm>
            <a:off x="2722722" y="4670235"/>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ipsa 5">
            <a:extLst>
              <a:ext uri="{FF2B5EF4-FFF2-40B4-BE49-F238E27FC236}">
                <a16:creationId xmlns:a16="http://schemas.microsoft.com/office/drawing/2014/main" id="{DD2502D0-D96F-1B3D-A0DE-9D6CBACE5CB4}"/>
              </a:ext>
            </a:extLst>
          </p:cNvPr>
          <p:cNvSpPr/>
          <p:nvPr/>
        </p:nvSpPr>
        <p:spPr>
          <a:xfrm>
            <a:off x="1198722" y="4386209"/>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74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ED74D-0A5C-E23A-A172-7DF7685B3A0E}"/>
              </a:ext>
            </a:extLst>
          </p:cNvPr>
          <p:cNvSpPr>
            <a:spLocks noGrp="1"/>
          </p:cNvSpPr>
          <p:nvPr>
            <p:ph type="title"/>
          </p:nvPr>
        </p:nvSpPr>
        <p:spPr>
          <a:xfrm>
            <a:off x="370276" y="184796"/>
            <a:ext cx="11160000" cy="611828"/>
          </a:xfrm>
        </p:spPr>
        <p:txBody>
          <a:bodyPr>
            <a:normAutofit/>
          </a:bodyPr>
          <a:lstStyle/>
          <a:p>
            <a:r>
              <a:rPr lang="pl-PL" sz="2800"/>
              <a:t>Deležniki na področju FAIR in odprte znanosti, EOSC</a:t>
            </a:r>
            <a:endParaRPr lang="sl-SI" sz="2800"/>
          </a:p>
        </p:txBody>
      </p:sp>
      <p:pic>
        <p:nvPicPr>
          <p:cNvPr id="5" name="Označba mesta vsebine 4">
            <a:extLst>
              <a:ext uri="{FF2B5EF4-FFF2-40B4-BE49-F238E27FC236}">
                <a16:creationId xmlns:a16="http://schemas.microsoft.com/office/drawing/2014/main" id="{0A3C44A6-2234-1E11-301E-FB82F03C3A5D}"/>
              </a:ext>
            </a:extLst>
          </p:cNvPr>
          <p:cNvPicPr>
            <a:picLocks noGrp="1" noChangeAspect="1"/>
          </p:cNvPicPr>
          <p:nvPr>
            <p:ph idx="1"/>
          </p:nvPr>
        </p:nvPicPr>
        <p:blipFill>
          <a:blip r:embed="rId2"/>
          <a:stretch>
            <a:fillRect/>
          </a:stretch>
        </p:blipFill>
        <p:spPr>
          <a:xfrm>
            <a:off x="0" y="1038814"/>
            <a:ext cx="6589643" cy="5755393"/>
          </a:xfrm>
        </p:spPr>
      </p:pic>
      <p:sp>
        <p:nvSpPr>
          <p:cNvPr id="19" name="Pravokotnik 18">
            <a:extLst>
              <a:ext uri="{FF2B5EF4-FFF2-40B4-BE49-F238E27FC236}">
                <a16:creationId xmlns:a16="http://schemas.microsoft.com/office/drawing/2014/main" id="{BEC75A30-1376-8AA7-EF31-C2E79ED5223F}"/>
              </a:ext>
            </a:extLst>
          </p:cNvPr>
          <p:cNvSpPr/>
          <p:nvPr/>
        </p:nvSpPr>
        <p:spPr>
          <a:xfrm>
            <a:off x="7585004" y="989743"/>
            <a:ext cx="4165600" cy="554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ipsa 19">
            <a:extLst>
              <a:ext uri="{FF2B5EF4-FFF2-40B4-BE49-F238E27FC236}">
                <a16:creationId xmlns:a16="http://schemas.microsoft.com/office/drawing/2014/main" id="{1D068EB6-0DBF-F7EA-B55F-D491CB8E4D4F}"/>
              </a:ext>
            </a:extLst>
          </p:cNvPr>
          <p:cNvSpPr/>
          <p:nvPr/>
        </p:nvSpPr>
        <p:spPr>
          <a:xfrm>
            <a:off x="2626282" y="953326"/>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PoljeZBesedilom 21">
            <a:extLst>
              <a:ext uri="{FF2B5EF4-FFF2-40B4-BE49-F238E27FC236}">
                <a16:creationId xmlns:a16="http://schemas.microsoft.com/office/drawing/2014/main" id="{D688C8EB-593D-0EEB-07E0-2FADDD9B764C}"/>
              </a:ext>
            </a:extLst>
          </p:cNvPr>
          <p:cNvSpPr txBox="1"/>
          <p:nvPr/>
        </p:nvSpPr>
        <p:spPr>
          <a:xfrm>
            <a:off x="6460953" y="1038814"/>
            <a:ext cx="5664758" cy="54476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Raziskovalni programski inženir (ang. Research Software </a:t>
            </a:r>
            <a:r>
              <a:rPr kumimoji="0" lang="sl-SI" sz="12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Engineer</a:t>
            </a: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 IKT strokovnjak, ki načrtuje, izvaja, vzdržuje in/ali vnaša storitve in programsko opremo v ekosistem EOSC, da zagotovi sledenje odprti znanosti ter načelom FAIR, kakovost programske opreme, ponovljivost in trajnost. Ima znanja za vključevanje in uporabo storitev EOSC, razume zahteve za izvajanje načel FAIR za podatke in programsko opremo; je usposobljen za poučevanje ter izobraževanje raziskovalcev in tehnikov o tem, kako se lotiti raziskovalnega razvoja programske opreme in potencialno, kako uporabljati programsko opremo in vključene storitve.</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Podatkovni znanstvenik/podatkovni analitik (ang. Data Scientist/Data </a:t>
            </a:r>
            <a:r>
              <a:rPr kumimoji="0" lang="sl-SI" sz="12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Analyst</a:t>
            </a: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Strokovnjak na področju procesiranja podatkov, ne nujno strokovnjak za določeno znanstveno vedo, ki je sposoben oceniti kakovost podatkov, ter na njihovi podlagi pridobivati ustrezno znanje in ga ustrezno predstaviti. Ima tehnična znanja za uporabo storitev EOSC. Zanj so značilni poglobljeno razumevanje načel FAIR za podatke in programsko opremo, teoretično znanje in tehnične veščine za načrtovanje, razvoj in uporabo podatkov in sorodnih storitev, je usposobljen za poučevanje in izobraževanje raziskovalcev in tehnikov, kako uporabljati orodja ali posredovati rezultate analiz.</a:t>
            </a:r>
          </a:p>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EOSC pospeševalec (ang. EOSC </a:t>
            </a:r>
            <a:r>
              <a:rPr kumimoji="0" lang="sl-SI" sz="12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Enabler</a:t>
            </a:r>
            <a:r>
              <a:rPr kumimoji="0" lang="sl-SI"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Raziskovalec, ki lahko s tehničnimi znanji in veščinami o odprti znanosti ter načelih FAIR v določeni znanstveni vedi oblikuje in delno izvaja aplikacije z uporabo podatkov in storitev EOSC ter na ta način deluje kot povezava med znanstveno skupnostjo in tehnično podporo. Ima znanje za uporabo interdisciplinarnih podatkovnih storitev za dostop, deljenje, ponovno uporabo in obdelavo podatkov; ima poglobljeno razumevanje načel FAIR; poseduje veščine za načrtovanje in usklajevanje razvoja storitev, specifičnih za posamezno znanstveno vedo; je usposobljen za poučevanje in izobraževanje raziskovalcev in tehničnega kadra o odprti znanosti, načelih FAIR in konceptih EOSC; poseduje veščine za ravnanje z raziskovalnimi podatki in razume potrebne storitve ter vire za izvajanje raziskovanja raziskovalne skupine ali ustanove po načelih odprte znanosti. </a:t>
            </a:r>
          </a:p>
        </p:txBody>
      </p:sp>
      <p:sp>
        <p:nvSpPr>
          <p:cNvPr id="23" name="Elipsa 22">
            <a:extLst>
              <a:ext uri="{FF2B5EF4-FFF2-40B4-BE49-F238E27FC236}">
                <a16:creationId xmlns:a16="http://schemas.microsoft.com/office/drawing/2014/main" id="{7B4EAA24-8558-53E7-B266-983AA4A56F80}"/>
              </a:ext>
            </a:extLst>
          </p:cNvPr>
          <p:cNvSpPr/>
          <p:nvPr/>
        </p:nvSpPr>
        <p:spPr>
          <a:xfrm>
            <a:off x="4256238" y="1338372"/>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ipsa 23">
            <a:extLst>
              <a:ext uri="{FF2B5EF4-FFF2-40B4-BE49-F238E27FC236}">
                <a16:creationId xmlns:a16="http://schemas.microsoft.com/office/drawing/2014/main" id="{9173CEFC-B0D3-6EDF-0E2A-A503D9AEBDD1}"/>
              </a:ext>
            </a:extLst>
          </p:cNvPr>
          <p:cNvSpPr/>
          <p:nvPr/>
        </p:nvSpPr>
        <p:spPr>
          <a:xfrm>
            <a:off x="4753919" y="2151880"/>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lipsa 2">
            <a:extLst>
              <a:ext uri="{FF2B5EF4-FFF2-40B4-BE49-F238E27FC236}">
                <a16:creationId xmlns:a16="http://schemas.microsoft.com/office/drawing/2014/main" id="{6E080F86-95B4-C548-84EC-A6ED32BFA77D}"/>
              </a:ext>
            </a:extLst>
          </p:cNvPr>
          <p:cNvSpPr/>
          <p:nvPr/>
        </p:nvSpPr>
        <p:spPr>
          <a:xfrm>
            <a:off x="4831804" y="3376868"/>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a 3">
            <a:extLst>
              <a:ext uri="{FF2B5EF4-FFF2-40B4-BE49-F238E27FC236}">
                <a16:creationId xmlns:a16="http://schemas.microsoft.com/office/drawing/2014/main" id="{C231DFD8-ABB5-EE27-84E2-1541C912ED75}"/>
              </a:ext>
            </a:extLst>
          </p:cNvPr>
          <p:cNvSpPr/>
          <p:nvPr/>
        </p:nvSpPr>
        <p:spPr>
          <a:xfrm>
            <a:off x="2722722" y="4670235"/>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ipsa 5">
            <a:extLst>
              <a:ext uri="{FF2B5EF4-FFF2-40B4-BE49-F238E27FC236}">
                <a16:creationId xmlns:a16="http://schemas.microsoft.com/office/drawing/2014/main" id="{DD2502D0-D96F-1B3D-A0DE-9D6CBACE5CB4}"/>
              </a:ext>
            </a:extLst>
          </p:cNvPr>
          <p:cNvSpPr/>
          <p:nvPr/>
        </p:nvSpPr>
        <p:spPr>
          <a:xfrm>
            <a:off x="1198722" y="4386209"/>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ipsa 6">
            <a:extLst>
              <a:ext uri="{FF2B5EF4-FFF2-40B4-BE49-F238E27FC236}">
                <a16:creationId xmlns:a16="http://schemas.microsoft.com/office/drawing/2014/main" id="{8AE15F6E-96DA-F98B-AFCC-9FA34E4EF453}"/>
              </a:ext>
            </a:extLst>
          </p:cNvPr>
          <p:cNvSpPr/>
          <p:nvPr/>
        </p:nvSpPr>
        <p:spPr>
          <a:xfrm>
            <a:off x="436721" y="3505030"/>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ipsa 7">
            <a:extLst>
              <a:ext uri="{FF2B5EF4-FFF2-40B4-BE49-F238E27FC236}">
                <a16:creationId xmlns:a16="http://schemas.microsoft.com/office/drawing/2014/main" id="{47051019-5713-0022-3934-891C7E28F1CD}"/>
              </a:ext>
            </a:extLst>
          </p:cNvPr>
          <p:cNvSpPr/>
          <p:nvPr/>
        </p:nvSpPr>
        <p:spPr>
          <a:xfrm>
            <a:off x="370276" y="2623851"/>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ipsa 9">
            <a:extLst>
              <a:ext uri="{FF2B5EF4-FFF2-40B4-BE49-F238E27FC236}">
                <a16:creationId xmlns:a16="http://schemas.microsoft.com/office/drawing/2014/main" id="{171C4407-F881-03C9-837A-F804E11984AF}"/>
              </a:ext>
            </a:extLst>
          </p:cNvPr>
          <p:cNvSpPr/>
          <p:nvPr/>
        </p:nvSpPr>
        <p:spPr>
          <a:xfrm>
            <a:off x="852960" y="1654566"/>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ED74D-0A5C-E23A-A172-7DF7685B3A0E}"/>
              </a:ext>
            </a:extLst>
          </p:cNvPr>
          <p:cNvSpPr>
            <a:spLocks noGrp="1"/>
          </p:cNvSpPr>
          <p:nvPr>
            <p:ph type="title"/>
          </p:nvPr>
        </p:nvSpPr>
        <p:spPr>
          <a:xfrm>
            <a:off x="441396" y="377915"/>
            <a:ext cx="11160000" cy="611828"/>
          </a:xfrm>
        </p:spPr>
        <p:txBody>
          <a:bodyPr>
            <a:normAutofit/>
          </a:bodyPr>
          <a:lstStyle/>
          <a:p>
            <a:r>
              <a:rPr lang="pl-PL" sz="2800"/>
              <a:t>Deležniki na področju FAIR in odprte znanosti, EOSC</a:t>
            </a:r>
            <a:endParaRPr lang="sl-SI" sz="2800"/>
          </a:p>
        </p:txBody>
      </p:sp>
      <p:pic>
        <p:nvPicPr>
          <p:cNvPr id="5" name="Označba mesta vsebine 4">
            <a:extLst>
              <a:ext uri="{FF2B5EF4-FFF2-40B4-BE49-F238E27FC236}">
                <a16:creationId xmlns:a16="http://schemas.microsoft.com/office/drawing/2014/main" id="{0A3C44A6-2234-1E11-301E-FB82F03C3A5D}"/>
              </a:ext>
            </a:extLst>
          </p:cNvPr>
          <p:cNvPicPr>
            <a:picLocks noGrp="1" noChangeAspect="1"/>
          </p:cNvPicPr>
          <p:nvPr>
            <p:ph idx="1"/>
          </p:nvPr>
        </p:nvPicPr>
        <p:blipFill>
          <a:blip r:embed="rId2"/>
          <a:stretch>
            <a:fillRect/>
          </a:stretch>
        </p:blipFill>
        <p:spPr>
          <a:xfrm>
            <a:off x="-188054" y="1141691"/>
            <a:ext cx="6589643" cy="5755393"/>
          </a:xfrm>
        </p:spPr>
      </p:pic>
      <p:sp>
        <p:nvSpPr>
          <p:cNvPr id="6" name="Elipsa 5">
            <a:extLst>
              <a:ext uri="{FF2B5EF4-FFF2-40B4-BE49-F238E27FC236}">
                <a16:creationId xmlns:a16="http://schemas.microsoft.com/office/drawing/2014/main" id="{85C14930-2361-75A0-5D8D-2D05CEED6661}"/>
              </a:ext>
            </a:extLst>
          </p:cNvPr>
          <p:cNvSpPr/>
          <p:nvPr/>
        </p:nvSpPr>
        <p:spPr>
          <a:xfrm>
            <a:off x="2479040" y="1012604"/>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ipsa 6">
            <a:extLst>
              <a:ext uri="{FF2B5EF4-FFF2-40B4-BE49-F238E27FC236}">
                <a16:creationId xmlns:a16="http://schemas.microsoft.com/office/drawing/2014/main" id="{2056B503-910A-80A6-5DA3-0B6BEABBFC17}"/>
              </a:ext>
            </a:extLst>
          </p:cNvPr>
          <p:cNvSpPr/>
          <p:nvPr/>
        </p:nvSpPr>
        <p:spPr>
          <a:xfrm>
            <a:off x="4082082" y="1370234"/>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ipsa 7">
            <a:extLst>
              <a:ext uri="{FF2B5EF4-FFF2-40B4-BE49-F238E27FC236}">
                <a16:creationId xmlns:a16="http://schemas.microsoft.com/office/drawing/2014/main" id="{C212F0D2-C318-C980-E7B2-EF5DE6B58038}"/>
              </a:ext>
            </a:extLst>
          </p:cNvPr>
          <p:cNvSpPr/>
          <p:nvPr/>
        </p:nvSpPr>
        <p:spPr>
          <a:xfrm>
            <a:off x="4572000" y="2193194"/>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lipsa 8">
            <a:extLst>
              <a:ext uri="{FF2B5EF4-FFF2-40B4-BE49-F238E27FC236}">
                <a16:creationId xmlns:a16="http://schemas.microsoft.com/office/drawing/2014/main" id="{5928FF68-4A5C-5C95-5CD9-286DA3C5EBBF}"/>
              </a:ext>
            </a:extLst>
          </p:cNvPr>
          <p:cNvSpPr/>
          <p:nvPr/>
        </p:nvSpPr>
        <p:spPr>
          <a:xfrm>
            <a:off x="4043680" y="4480503"/>
            <a:ext cx="1524000" cy="82296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ipsa 9">
            <a:extLst>
              <a:ext uri="{FF2B5EF4-FFF2-40B4-BE49-F238E27FC236}">
                <a16:creationId xmlns:a16="http://schemas.microsoft.com/office/drawing/2014/main" id="{C259F698-32B5-9D07-A53F-F100FBD5C3C0}"/>
              </a:ext>
            </a:extLst>
          </p:cNvPr>
          <p:cNvSpPr/>
          <p:nvPr/>
        </p:nvSpPr>
        <p:spPr>
          <a:xfrm>
            <a:off x="4673600" y="3429000"/>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a 10">
            <a:extLst>
              <a:ext uri="{FF2B5EF4-FFF2-40B4-BE49-F238E27FC236}">
                <a16:creationId xmlns:a16="http://schemas.microsoft.com/office/drawing/2014/main" id="{1910803C-12B5-CF81-947A-D6E7CA0858EA}"/>
              </a:ext>
            </a:extLst>
          </p:cNvPr>
          <p:cNvSpPr/>
          <p:nvPr/>
        </p:nvSpPr>
        <p:spPr>
          <a:xfrm>
            <a:off x="2519680" y="4699001"/>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ipsa 11">
            <a:extLst>
              <a:ext uri="{FF2B5EF4-FFF2-40B4-BE49-F238E27FC236}">
                <a16:creationId xmlns:a16="http://schemas.microsoft.com/office/drawing/2014/main" id="{0CB778E5-3716-54A2-A176-B1796AAFDFCB}"/>
              </a:ext>
            </a:extLst>
          </p:cNvPr>
          <p:cNvSpPr/>
          <p:nvPr/>
        </p:nvSpPr>
        <p:spPr>
          <a:xfrm>
            <a:off x="1036320" y="4430868"/>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ipsa 12">
            <a:extLst>
              <a:ext uri="{FF2B5EF4-FFF2-40B4-BE49-F238E27FC236}">
                <a16:creationId xmlns:a16="http://schemas.microsoft.com/office/drawing/2014/main" id="{25886EF7-51CF-95AA-7038-23E61B8D6461}"/>
              </a:ext>
            </a:extLst>
          </p:cNvPr>
          <p:cNvSpPr/>
          <p:nvPr/>
        </p:nvSpPr>
        <p:spPr>
          <a:xfrm>
            <a:off x="274320" y="3607908"/>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ipsa 13">
            <a:extLst>
              <a:ext uri="{FF2B5EF4-FFF2-40B4-BE49-F238E27FC236}">
                <a16:creationId xmlns:a16="http://schemas.microsoft.com/office/drawing/2014/main" id="{C3993EB9-E192-3E18-0760-1B6B12E9F0BC}"/>
              </a:ext>
            </a:extLst>
          </p:cNvPr>
          <p:cNvSpPr/>
          <p:nvPr/>
        </p:nvSpPr>
        <p:spPr>
          <a:xfrm>
            <a:off x="247185" y="2661922"/>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ipsa 14">
            <a:extLst>
              <a:ext uri="{FF2B5EF4-FFF2-40B4-BE49-F238E27FC236}">
                <a16:creationId xmlns:a16="http://schemas.microsoft.com/office/drawing/2014/main" id="{AC4B833A-DE15-F966-1E50-8923D08ACCED}"/>
              </a:ext>
            </a:extLst>
          </p:cNvPr>
          <p:cNvSpPr/>
          <p:nvPr/>
        </p:nvSpPr>
        <p:spPr>
          <a:xfrm>
            <a:off x="708173" y="1707254"/>
            <a:ext cx="1524000" cy="82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ela 16">
            <a:extLst>
              <a:ext uri="{FF2B5EF4-FFF2-40B4-BE49-F238E27FC236}">
                <a16:creationId xmlns:a16="http://schemas.microsoft.com/office/drawing/2014/main" id="{D67B0C70-F27E-8EBC-BDF1-2D458BF43082}"/>
              </a:ext>
            </a:extLst>
          </p:cNvPr>
          <p:cNvGraphicFramePr>
            <a:graphicFrameLocks noGrp="1"/>
          </p:cNvGraphicFramePr>
          <p:nvPr>
            <p:extLst>
              <p:ext uri="{D42A27DB-BD31-4B8C-83A1-F6EECF244321}">
                <p14:modId xmlns:p14="http://schemas.microsoft.com/office/powerpoint/2010/main" val="2615581220"/>
              </p:ext>
            </p:extLst>
          </p:nvPr>
        </p:nvGraphicFramePr>
        <p:xfrm>
          <a:off x="6342867" y="1518922"/>
          <a:ext cx="5639052" cy="3931920"/>
        </p:xfrm>
        <a:graphic>
          <a:graphicData uri="http://schemas.openxmlformats.org/drawingml/2006/table">
            <a:tbl>
              <a:tblPr firstRow="1" bandRow="1">
                <a:tableStyleId>{5C22544A-7EE6-4342-B048-85BDC9FD1C3A}</a:tableStyleId>
              </a:tblPr>
              <a:tblGrid>
                <a:gridCol w="5639052">
                  <a:extLst>
                    <a:ext uri="{9D8B030D-6E8A-4147-A177-3AD203B41FA5}">
                      <a16:colId xmlns:a16="http://schemas.microsoft.com/office/drawing/2014/main" val="2258834221"/>
                    </a:ext>
                  </a:extLst>
                </a:gridCol>
              </a:tblGrid>
              <a:tr h="370840">
                <a:tc>
                  <a:txBody>
                    <a:bodyPr/>
                    <a:lstStyle/>
                    <a:p>
                      <a:r>
                        <a:rPr lang="sl-SI" sz="1400" b="1">
                          <a:solidFill>
                            <a:schemeClr val="tx1"/>
                          </a:solidFill>
                        </a:rPr>
                        <a:t>Podatkovni strokovnjak/podatkovni knjižničar (ang. Data Steward/Data </a:t>
                      </a:r>
                      <a:r>
                        <a:rPr lang="sl-SI" sz="1400" b="1" err="1">
                          <a:solidFill>
                            <a:schemeClr val="tx1"/>
                          </a:solidFill>
                        </a:rPr>
                        <a:t>Librarian</a:t>
                      </a:r>
                      <a:r>
                        <a:rPr lang="sl-SI" sz="1400" b="1">
                          <a:solidFill>
                            <a:schemeClr val="tx1"/>
                          </a:solidFill>
                        </a:rPr>
                        <a:t>)</a:t>
                      </a:r>
                      <a:r>
                        <a:rPr lang="sl-SI" sz="1400" b="1" baseline="30000">
                          <a:solidFill>
                            <a:schemeClr val="tx1"/>
                          </a:solidFill>
                        </a:rPr>
                        <a:t>9</a:t>
                      </a:r>
                      <a:r>
                        <a:rPr lang="sl-SI" sz="1400" b="1">
                          <a:solidFill>
                            <a:schemeClr val="tx1"/>
                          </a:solidFill>
                        </a:rPr>
                        <a:t>: </a:t>
                      </a:r>
                    </a:p>
                    <a:p>
                      <a:r>
                        <a:rPr lang="sl-SI" sz="1400" b="0">
                          <a:solidFill>
                            <a:schemeClr val="tx1"/>
                          </a:solidFill>
                        </a:rPr>
                        <a:t>Strokovnjak za pripravo in obdelavo podatkov, vključno z izbiranjem, shranjevanjem, ohranjanjem, </a:t>
                      </a:r>
                      <a:r>
                        <a:rPr lang="sl-SI" sz="1400" b="0" err="1">
                          <a:solidFill>
                            <a:schemeClr val="tx1"/>
                          </a:solidFill>
                        </a:rPr>
                        <a:t>anotacijami</a:t>
                      </a:r>
                      <a:r>
                        <a:rPr lang="sl-SI" sz="1400" b="0">
                          <a:solidFill>
                            <a:schemeClr val="tx1"/>
                          </a:solidFill>
                        </a:rPr>
                        <a:t> njihovega porekla in drugimi metapodatki, pomembnimi za njihovo razširjanje. Podatkovni knjižničarji so strokovni knjižnični delavci, ki so strokovnjaki za delo z raziskovalnimi podatki, katere uporabljajo kot vir, in na tem področju nudijo strokovno podporo tudi raziskovalcem (opis, arhiviranje in diseminacija). </a:t>
                      </a:r>
                      <a:r>
                        <a:rPr lang="sl-SI" sz="1400" b="1">
                          <a:solidFill>
                            <a:schemeClr val="tx1"/>
                          </a:solidFill>
                        </a:rPr>
                        <a:t>Obenem so zanje značilni še: poglobljeno razumevanje načel FAIR, da se zagotovi skladnost podatkov z različnih področij, ki sledijo načelom FAIR in CARE</a:t>
                      </a:r>
                      <a:r>
                        <a:rPr lang="sl-SI" sz="1400" b="0">
                          <a:solidFill>
                            <a:schemeClr val="tx1"/>
                          </a:solidFill>
                        </a:rPr>
                        <a:t>; sposobnost uporabe storitev EOSC za objavo podatkov, ohranjanje in omogočanje nadaljnjega razvoja infrastrukture in knjižničnih storitev za podporo odkrivanju, urejanju, ohranjanju in skupni rabi podatkov po teh načelih; sposobnost potrjevanja izpolnjevanja načel odprte znanosti v kontekstu EOSC; sposobnost svetovanja raziskovalcem in študentom o ravnanju z raziskovanimi podatki v skladu z načeli FAIR in CARE, vključno z odkrivanjem in ponovno uporabo obstoječih naborov podatkov prek storitev in ekosistema EOSC.</a:t>
                      </a:r>
                    </a:p>
                  </a:txBody>
                  <a:tcPr>
                    <a:noFill/>
                  </a:tcPr>
                </a:tc>
                <a:extLst>
                  <a:ext uri="{0D108BD9-81ED-4DB2-BD59-A6C34878D82A}">
                    <a16:rowId xmlns:a16="http://schemas.microsoft.com/office/drawing/2014/main" val="157448693"/>
                  </a:ext>
                </a:extLst>
              </a:tr>
            </a:tbl>
          </a:graphicData>
        </a:graphic>
      </p:graphicFrame>
      <p:sp>
        <p:nvSpPr>
          <p:cNvPr id="17" name="Pravokotnik 16">
            <a:extLst>
              <a:ext uri="{FF2B5EF4-FFF2-40B4-BE49-F238E27FC236}">
                <a16:creationId xmlns:a16="http://schemas.microsoft.com/office/drawing/2014/main" id="{FAC87C8D-4244-9C4C-282F-DAF3EF9CD8CD}"/>
              </a:ext>
            </a:extLst>
          </p:cNvPr>
          <p:cNvSpPr/>
          <p:nvPr/>
        </p:nvSpPr>
        <p:spPr>
          <a:xfrm>
            <a:off x="4673600" y="6390640"/>
            <a:ext cx="7348959" cy="411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9 Barker, M., Manola, N., Gaillard, V., Kuchma, I., Lazzeri, E.,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Stoy</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L., &amp; Piera, J. (2021). Digital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skills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for FAIR and open science: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Report</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from</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the EOSC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Executive</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Board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Skills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Training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Working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Group.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European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Commission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https://op.europa.eu/en/publication-detail/-/publication/af7f7807-6ce1-11eb-aeb5-01aa75ed71a1</a:t>
            </a:r>
          </a:p>
        </p:txBody>
      </p:sp>
    </p:spTree>
    <p:extLst>
      <p:ext uri="{BB962C8B-B14F-4D97-AF65-F5344CB8AC3E}">
        <p14:creationId xmlns:p14="http://schemas.microsoft.com/office/powerpoint/2010/main" val="361849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D56E53-52BF-5E1A-FC2C-B8D0482AE043}"/>
              </a:ext>
            </a:extLst>
          </p:cNvPr>
          <p:cNvSpPr>
            <a:spLocks noGrp="1"/>
          </p:cNvSpPr>
          <p:nvPr>
            <p:ph type="title"/>
          </p:nvPr>
        </p:nvSpPr>
        <p:spPr>
          <a:xfrm>
            <a:off x="736602" y="601340"/>
            <a:ext cx="11160000" cy="611828"/>
          </a:xfrm>
        </p:spPr>
        <p:txBody>
          <a:bodyPr>
            <a:normAutofit/>
          </a:bodyPr>
          <a:lstStyle/>
          <a:p>
            <a:r>
              <a:rPr lang="sl-SI" sz="2800"/>
              <a:t>Podatkovni strokovnjak in podatkovno skrbništvo</a:t>
            </a:r>
          </a:p>
        </p:txBody>
      </p:sp>
      <p:sp>
        <p:nvSpPr>
          <p:cNvPr id="3" name="Označba mesta vsebine 2">
            <a:extLst>
              <a:ext uri="{FF2B5EF4-FFF2-40B4-BE49-F238E27FC236}">
                <a16:creationId xmlns:a16="http://schemas.microsoft.com/office/drawing/2014/main" id="{34C9D23C-CBB9-B591-F2A9-5830000773E1}"/>
              </a:ext>
            </a:extLst>
          </p:cNvPr>
          <p:cNvSpPr>
            <a:spLocks noGrp="1"/>
          </p:cNvSpPr>
          <p:nvPr>
            <p:ph idx="1"/>
          </p:nvPr>
        </p:nvSpPr>
        <p:spPr>
          <a:xfrm>
            <a:off x="838202" y="1213168"/>
            <a:ext cx="11160000" cy="5385751"/>
          </a:xfrm>
        </p:spPr>
        <p:txBody>
          <a:bodyPr>
            <a:normAutofit fontScale="92500" lnSpcReduction="20000"/>
          </a:bodyPr>
          <a:lstStyle/>
          <a:p>
            <a:pPr marL="0" indent="0">
              <a:lnSpc>
                <a:spcPct val="100000"/>
              </a:lnSpc>
              <a:spcBef>
                <a:spcPts val="0"/>
              </a:spcBef>
              <a:buNone/>
            </a:pPr>
            <a:r>
              <a:rPr lang="sl-SI" baseline="30000"/>
              <a:t>1 </a:t>
            </a:r>
            <a:r>
              <a:rPr lang="sl-SI" sz="2000"/>
              <a:t>Definicije:</a:t>
            </a:r>
          </a:p>
          <a:p>
            <a:pPr marL="0" indent="0">
              <a:lnSpc>
                <a:spcPct val="100000"/>
              </a:lnSpc>
              <a:spcBef>
                <a:spcPts val="0"/>
              </a:spcBef>
              <a:buNone/>
            </a:pPr>
            <a:endParaRPr lang="sl-SI" sz="2000"/>
          </a:p>
          <a:p>
            <a:pPr marL="0" indent="0">
              <a:lnSpc>
                <a:spcPct val="100000"/>
              </a:lnSpc>
              <a:spcBef>
                <a:spcPts val="0"/>
              </a:spcBef>
              <a:buNone/>
            </a:pPr>
            <a:r>
              <a:rPr lang="sl-SI" sz="2000" b="1"/>
              <a:t>Podatkovni strokovnjak (ang. </a:t>
            </a:r>
            <a:r>
              <a:rPr lang="sl-SI" sz="2000" b="1" err="1"/>
              <a:t>data</a:t>
            </a:r>
            <a:r>
              <a:rPr lang="sl-SI" sz="2000" b="1"/>
              <a:t> </a:t>
            </a:r>
            <a:r>
              <a:rPr lang="sl-SI" sz="2000" b="1" err="1"/>
              <a:t>expert</a:t>
            </a:r>
            <a:r>
              <a:rPr lang="sl-SI" sz="2000" b="1"/>
              <a:t>):</a:t>
            </a:r>
            <a:r>
              <a:rPr lang="sl-SI" sz="2000"/>
              <a:t> oseba, ki sodeluje na področju podatkov ali opravlja podatkovni poklic, npr. podatkovni svetovalec.</a:t>
            </a:r>
          </a:p>
          <a:p>
            <a:pPr marL="0" indent="0">
              <a:lnSpc>
                <a:spcPct val="100000"/>
              </a:lnSpc>
              <a:spcBef>
                <a:spcPts val="0"/>
              </a:spcBef>
              <a:buNone/>
            </a:pPr>
            <a:endParaRPr lang="sl-SI" sz="2000"/>
          </a:p>
          <a:p>
            <a:pPr marL="0" indent="0">
              <a:lnSpc>
                <a:spcPct val="100000"/>
              </a:lnSpc>
              <a:spcBef>
                <a:spcPts val="0"/>
              </a:spcBef>
              <a:buNone/>
            </a:pPr>
            <a:r>
              <a:rPr lang="sl-SI" sz="2000" b="1"/>
              <a:t>Podatkovni svetovalec (ang. </a:t>
            </a:r>
            <a:r>
              <a:rPr lang="sl-SI" sz="2000" b="1" err="1"/>
              <a:t>data</a:t>
            </a:r>
            <a:r>
              <a:rPr lang="sl-SI" sz="2000" b="1"/>
              <a:t> </a:t>
            </a:r>
            <a:r>
              <a:rPr lang="sl-SI" sz="2000" b="1" err="1"/>
              <a:t>steward</a:t>
            </a:r>
            <a:r>
              <a:rPr lang="sl-SI" sz="2000" b="1"/>
              <a:t>): </a:t>
            </a:r>
            <a:r>
              <a:rPr lang="sl-SI" sz="2000"/>
              <a:t>oseba, ki svetuje pri ravnanju s podatki in drugimi digitalnimi objekti v skladu z načeli FAIR ter je na ravni raziskovalne organizacije načeloma odgovorna za organizacijo ravnanja s podatki, npr. svetuje vodstvu pri usmeritvah glede ravnanja s podatki, spremlja zakonodajo, priporočila, usmeritve.</a:t>
            </a:r>
          </a:p>
          <a:p>
            <a:pPr marL="0" indent="0">
              <a:lnSpc>
                <a:spcPct val="100000"/>
              </a:lnSpc>
              <a:spcBef>
                <a:spcPts val="0"/>
              </a:spcBef>
              <a:buNone/>
            </a:pPr>
            <a:endParaRPr lang="sl-SI" sz="2000"/>
          </a:p>
          <a:p>
            <a:pPr marL="0" indent="0">
              <a:lnSpc>
                <a:spcPct val="100000"/>
              </a:lnSpc>
              <a:spcBef>
                <a:spcPts val="0"/>
              </a:spcBef>
              <a:buNone/>
            </a:pPr>
            <a:r>
              <a:rPr lang="sl-SI" sz="2000" b="1"/>
              <a:t>Podatkovni skrbnik (ang. </a:t>
            </a:r>
            <a:r>
              <a:rPr lang="sl-SI" sz="2000" b="1" err="1"/>
              <a:t>data</a:t>
            </a:r>
            <a:r>
              <a:rPr lang="sl-SI" sz="2000" b="1"/>
              <a:t> </a:t>
            </a:r>
            <a:r>
              <a:rPr lang="sl-SI" sz="2000" b="1" err="1"/>
              <a:t>curator</a:t>
            </a:r>
            <a:r>
              <a:rPr lang="sl-SI" sz="2000" b="1"/>
              <a:t>): </a:t>
            </a:r>
            <a:r>
              <a:rPr lang="sl-SI" sz="2000"/>
              <a:t>oseba, ki obdeluje podatke po načelih FAIR.</a:t>
            </a:r>
          </a:p>
          <a:p>
            <a:pPr marL="0" indent="0">
              <a:lnSpc>
                <a:spcPct val="100000"/>
              </a:lnSpc>
              <a:spcBef>
                <a:spcPts val="0"/>
              </a:spcBef>
              <a:buNone/>
            </a:pPr>
            <a:endParaRPr lang="sl-SI" sz="2000"/>
          </a:p>
          <a:p>
            <a:pPr marL="0" indent="0">
              <a:lnSpc>
                <a:spcPct val="100000"/>
              </a:lnSpc>
              <a:spcBef>
                <a:spcPts val="0"/>
              </a:spcBef>
              <a:buNone/>
            </a:pPr>
            <a:r>
              <a:rPr lang="sl-SI" sz="2000" b="1"/>
              <a:t>Podatkovni knjižničar (ang. </a:t>
            </a:r>
            <a:r>
              <a:rPr lang="sl-SI" sz="2000" b="1" err="1"/>
              <a:t>data</a:t>
            </a:r>
            <a:r>
              <a:rPr lang="sl-SI" sz="2000" b="1"/>
              <a:t> </a:t>
            </a:r>
            <a:r>
              <a:rPr lang="sl-SI" sz="2000" b="1" err="1"/>
              <a:t>librarian</a:t>
            </a:r>
            <a:r>
              <a:rPr lang="sl-SI" sz="2000" b="1"/>
              <a:t>): </a:t>
            </a:r>
            <a:r>
              <a:rPr lang="sl-SI" sz="2000"/>
              <a:t>oseba, ki nudi bibliografsko podporo pri ravnanju z raziskovalnimi podatki, npr. iskanje po bazah raziskovalnih podatkov, vnos bibliografskih informacij o digitalnih objektih v nacionalni bibliografski sistem in v repozitorije, podpora odločevalskim procesom.</a:t>
            </a:r>
          </a:p>
          <a:p>
            <a:pPr marL="0" indent="0">
              <a:lnSpc>
                <a:spcPct val="100000"/>
              </a:lnSpc>
              <a:spcBef>
                <a:spcPts val="0"/>
              </a:spcBef>
              <a:buNone/>
            </a:pPr>
            <a:endParaRPr lang="sl-SI" sz="2000"/>
          </a:p>
          <a:p>
            <a:pPr marL="0" indent="0">
              <a:lnSpc>
                <a:spcPct val="100000"/>
              </a:lnSpc>
              <a:spcBef>
                <a:spcPts val="0"/>
              </a:spcBef>
              <a:buNone/>
            </a:pPr>
            <a:r>
              <a:rPr lang="sl-SI" sz="2000" b="1"/>
              <a:t>Podatkovni menedžer (ang. </a:t>
            </a:r>
            <a:r>
              <a:rPr lang="sl-SI" sz="2000" b="1" err="1"/>
              <a:t>data</a:t>
            </a:r>
            <a:r>
              <a:rPr lang="sl-SI" sz="2000" b="1"/>
              <a:t> manager)</a:t>
            </a:r>
            <a:r>
              <a:rPr lang="sl-SI" sz="2000"/>
              <a:t>: oseba, ki je v določeni raziskavi odgovorna za pregled nad pripravo in izvedbo NRRP skozi ves življenjski krog raziskave.</a:t>
            </a:r>
          </a:p>
          <a:p>
            <a:pPr marL="0" indent="0">
              <a:lnSpc>
                <a:spcPct val="100000"/>
              </a:lnSpc>
              <a:spcBef>
                <a:spcPts val="0"/>
              </a:spcBef>
              <a:buNone/>
            </a:pPr>
            <a:endParaRPr lang="sl-SI" sz="2000"/>
          </a:p>
          <a:p>
            <a:pPr marL="0" indent="0">
              <a:lnSpc>
                <a:spcPct val="100000"/>
              </a:lnSpc>
              <a:spcBef>
                <a:spcPts val="0"/>
              </a:spcBef>
              <a:buNone/>
            </a:pPr>
            <a:r>
              <a:rPr lang="sl-SI" sz="2000" b="1"/>
              <a:t>Podatkovni arhivist (ang. </a:t>
            </a:r>
            <a:r>
              <a:rPr lang="sl-SI" sz="2000" b="1" err="1"/>
              <a:t>data</a:t>
            </a:r>
            <a:r>
              <a:rPr lang="sl-SI" sz="2000" b="1"/>
              <a:t> </a:t>
            </a:r>
            <a:r>
              <a:rPr lang="sl-SI" sz="2000" b="1" err="1"/>
              <a:t>archivist</a:t>
            </a:r>
            <a:r>
              <a:rPr lang="sl-SI" sz="2000" b="1"/>
              <a:t>): </a:t>
            </a:r>
            <a:r>
              <a:rPr lang="sl-SI" sz="2000"/>
              <a:t>oseba, ki obdeluje podatke z namenom trajnega skrbništva nad njimi, njihove dostopnosti in uporabljivosti, npr. po modelu OAIS.</a:t>
            </a:r>
          </a:p>
          <a:p>
            <a:pPr marL="0" indent="0">
              <a:buNone/>
            </a:pPr>
            <a:endParaRPr lang="sl-SI" sz="2000"/>
          </a:p>
          <a:p>
            <a:pPr marL="0" indent="0">
              <a:buNone/>
            </a:pPr>
            <a:endParaRPr lang="sl-SI"/>
          </a:p>
        </p:txBody>
      </p:sp>
      <p:sp>
        <p:nvSpPr>
          <p:cNvPr id="12" name="Rectangle 9">
            <a:extLst>
              <a:ext uri="{FF2B5EF4-FFF2-40B4-BE49-F238E27FC236}">
                <a16:creationId xmlns:a16="http://schemas.microsoft.com/office/drawing/2014/main" id="{1B91BD08-FF28-0D7C-E283-6E7B33F97300}"/>
              </a:ext>
            </a:extLst>
          </p:cNvPr>
          <p:cNvSpPr>
            <a:spLocks noChangeArrowheads="1"/>
          </p:cNvSpPr>
          <p:nvPr/>
        </p:nvSpPr>
        <p:spPr bwMode="auto">
          <a:xfrm>
            <a:off x="0" y="-122624"/>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8556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7D02B3-3B39-6F36-F613-1EE0A64C9D1D}"/>
              </a:ext>
            </a:extLst>
          </p:cNvPr>
          <p:cNvSpPr>
            <a:spLocks noGrp="1"/>
          </p:cNvSpPr>
          <p:nvPr>
            <p:ph type="title"/>
          </p:nvPr>
        </p:nvSpPr>
        <p:spPr>
          <a:xfrm>
            <a:off x="756922" y="451007"/>
            <a:ext cx="11160000" cy="611828"/>
          </a:xfrm>
        </p:spPr>
        <p:txBody>
          <a:bodyPr>
            <a:normAutofit/>
          </a:bodyPr>
          <a:lstStyle/>
          <a:p>
            <a:r>
              <a:rPr lang="pl-PL" sz="2800"/>
              <a:t>Deležniki na področju FAIR in odprte znanosti, EOSC</a:t>
            </a:r>
            <a:endParaRPr lang="sl-SI" sz="2800"/>
          </a:p>
        </p:txBody>
      </p:sp>
      <p:sp>
        <p:nvSpPr>
          <p:cNvPr id="3" name="Označba mesta vsebine 2">
            <a:extLst>
              <a:ext uri="{FF2B5EF4-FFF2-40B4-BE49-F238E27FC236}">
                <a16:creationId xmlns:a16="http://schemas.microsoft.com/office/drawing/2014/main" id="{FF29C8F6-ACDE-63BC-4DCB-AEB82CDED87D}"/>
              </a:ext>
            </a:extLst>
          </p:cNvPr>
          <p:cNvSpPr>
            <a:spLocks noGrp="1"/>
          </p:cNvSpPr>
          <p:nvPr>
            <p:ph idx="1"/>
          </p:nvPr>
        </p:nvSpPr>
        <p:spPr>
          <a:xfrm>
            <a:off x="685802" y="1633700"/>
            <a:ext cx="11160000" cy="4773293"/>
          </a:xfrm>
        </p:spPr>
        <p:txBody>
          <a:bodyPr>
            <a:normAutofit/>
          </a:bodyPr>
          <a:lstStyle/>
          <a:p>
            <a:pPr marL="0" indent="0" algn="ctr">
              <a:buNone/>
            </a:pPr>
            <a:r>
              <a:rPr lang="sl-SI" sz="3200"/>
              <a:t>Vloge, spretnosti in interakcije deležnikov v ekosistemu Evropskega oblaka odprte znanosti (EOSC) </a:t>
            </a:r>
            <a:r>
              <a:rPr lang="sl-SI" sz="3200" b="1">
                <a:solidFill>
                  <a:schemeClr val="accent2">
                    <a:lumMod val="75000"/>
                  </a:schemeClr>
                </a:solidFill>
              </a:rPr>
              <a:t>opredeljujejo vloge in ne nazivov delovnih mest</a:t>
            </a:r>
            <a:r>
              <a:rPr lang="sl-SI" sz="3200"/>
              <a:t>, saj je zelo verjetno, da bo </a:t>
            </a:r>
            <a:r>
              <a:rPr lang="sl-SI" sz="3200" b="1">
                <a:solidFill>
                  <a:schemeClr val="accent2">
                    <a:lumMod val="75000"/>
                  </a:schemeClr>
                </a:solidFill>
              </a:rPr>
              <a:t>v nekaterih primerih ista oseba prevzela različne vloge </a:t>
            </a:r>
            <a:r>
              <a:rPr lang="sl-SI" sz="3200"/>
              <a:t>(npr. raziskovalec, podatkovni znanstvenik in raziskovalni programski inženir itd.). </a:t>
            </a:r>
          </a:p>
          <a:p>
            <a:pPr marL="0" indent="0" algn="ctr">
              <a:buNone/>
            </a:pPr>
            <a:endParaRPr lang="sl-SI" sz="3200"/>
          </a:p>
          <a:p>
            <a:pPr marL="0" indent="0" algn="ctr">
              <a:buNone/>
            </a:pPr>
            <a:r>
              <a:rPr lang="sl-SI" sz="3200"/>
              <a:t>Ključna je interdisciplinarnost, včasih implementirana v </a:t>
            </a:r>
            <a:r>
              <a:rPr lang="sl-SI" sz="3200" b="1">
                <a:solidFill>
                  <a:schemeClr val="accent2">
                    <a:lumMod val="75000"/>
                  </a:schemeClr>
                </a:solidFill>
              </a:rPr>
              <a:t>vloge posameznika, drugič v skupino strokovnjakov</a:t>
            </a:r>
            <a:r>
              <a:rPr lang="sl-SI" sz="3200"/>
              <a:t>, predstavnikov različnih vlog.</a:t>
            </a:r>
          </a:p>
          <a:p>
            <a:pPr marL="0" indent="0" algn="ctr">
              <a:buNone/>
            </a:pPr>
            <a:endParaRPr lang="sl-SI" sz="3600"/>
          </a:p>
        </p:txBody>
      </p:sp>
    </p:spTree>
    <p:extLst>
      <p:ext uri="{BB962C8B-B14F-4D97-AF65-F5344CB8AC3E}">
        <p14:creationId xmlns:p14="http://schemas.microsoft.com/office/powerpoint/2010/main" val="234583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EB79F0-665E-3520-43A3-C699E8A047E3}"/>
              </a:ext>
            </a:extLst>
          </p:cNvPr>
          <p:cNvSpPr>
            <a:spLocks noGrp="1"/>
          </p:cNvSpPr>
          <p:nvPr>
            <p:ph type="title"/>
          </p:nvPr>
        </p:nvSpPr>
        <p:spPr>
          <a:xfrm>
            <a:off x="516000" y="436880"/>
            <a:ext cx="11160000" cy="770260"/>
          </a:xfrm>
        </p:spPr>
        <p:txBody>
          <a:bodyPr>
            <a:normAutofit fontScale="90000"/>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B6E392F9-5F27-239E-949A-3E2D32D2430E}"/>
              </a:ext>
            </a:extLst>
          </p:cNvPr>
          <p:cNvSpPr>
            <a:spLocks noGrp="1"/>
          </p:cNvSpPr>
          <p:nvPr>
            <p:ph idx="1"/>
          </p:nvPr>
        </p:nvSpPr>
        <p:spPr>
          <a:xfrm>
            <a:off x="604522" y="1467168"/>
            <a:ext cx="11160000" cy="5187632"/>
          </a:xfrm>
        </p:spPr>
        <p:txBody>
          <a:bodyPr>
            <a:normAutofit fontScale="85000" lnSpcReduction="20000"/>
          </a:bodyPr>
          <a:lstStyle/>
          <a:p>
            <a:pPr marL="0" indent="0">
              <a:buNone/>
            </a:pPr>
            <a:r>
              <a:rPr lang="sl-SI"/>
              <a:t>Podatkovno skrbništvo opredeljujejo številne vloge, odgovornosti in naloge. Pomembni so:</a:t>
            </a:r>
          </a:p>
          <a:p>
            <a:pPr lvl="1"/>
            <a:r>
              <a:rPr lang="sl-SI"/>
              <a:t>opredelitev funkcij področja, </a:t>
            </a:r>
          </a:p>
          <a:p>
            <a:pPr lvl="1"/>
            <a:r>
              <a:rPr lang="sl-SI"/>
              <a:t>umestitev podatkovnega strokovnjaka v nacionalno poklicno klasifikacijo in posamezno organizacijo (sistemizacija) in</a:t>
            </a:r>
          </a:p>
          <a:p>
            <a:pPr lvl="1"/>
            <a:r>
              <a:rPr lang="sl-SI"/>
              <a:t>obravnavanje predmetnega področja iz različnih vidikov deležnika:</a:t>
            </a:r>
          </a:p>
          <a:p>
            <a:pPr lvl="2"/>
            <a:r>
              <a:rPr lang="sl-SI"/>
              <a:t>področja, specifičnega za posamezno vedo, ki tudi različno opisujejo vlogo in funkcije podatkovnega svetovalca. </a:t>
            </a:r>
          </a:p>
          <a:p>
            <a:pPr lvl="2"/>
            <a:r>
              <a:rPr lang="sl-SI"/>
              <a:t>knjižničarstva, </a:t>
            </a:r>
          </a:p>
          <a:p>
            <a:pPr lvl="2"/>
            <a:r>
              <a:rPr lang="sl-SI"/>
              <a:t>področja IKT,  itd.</a:t>
            </a:r>
          </a:p>
          <a:p>
            <a:pPr marL="0" indent="0">
              <a:buNone/>
            </a:pPr>
            <a:r>
              <a:rPr lang="sl-SI"/>
              <a:t>Razlike so:</a:t>
            </a:r>
          </a:p>
          <a:p>
            <a:pPr lvl="2"/>
            <a:r>
              <a:rPr lang="sl-SI"/>
              <a:t>v osredotočanju na zgolj tehnične/operativne vidike podatkovnega skrbništva, </a:t>
            </a:r>
          </a:p>
          <a:p>
            <a:pPr lvl="2"/>
            <a:r>
              <a:rPr lang="sl-SI"/>
              <a:t>v specifičnih potrebah pri ravnanju s podatki različnih znanstvenih področij ali </a:t>
            </a:r>
          </a:p>
          <a:p>
            <a:pPr lvl="2"/>
            <a:r>
              <a:rPr lang="sl-SI"/>
              <a:t>pri opredelitvi splošnih funkcij, kot so načrtovanje ravnanja s podatki in usposabljanja. </a:t>
            </a:r>
          </a:p>
          <a:p>
            <a:pPr marL="0" indent="0">
              <a:buNone/>
            </a:pPr>
            <a:endParaRPr lang="sl-SI"/>
          </a:p>
          <a:p>
            <a:pPr marL="0" indent="0" algn="ctr">
              <a:buNone/>
            </a:pPr>
            <a:r>
              <a:rPr lang="sl-SI" b="1">
                <a:solidFill>
                  <a:schemeClr val="accent2">
                    <a:lumMod val="75000"/>
                  </a:schemeClr>
                </a:solidFill>
              </a:rPr>
              <a:t>Obstajajo razlike med vlogami t. i. »specializiranih«  in »splošnih«  podatkovnih </a:t>
            </a:r>
            <a:r>
              <a:rPr lang="sl-SI" b="1" err="1">
                <a:solidFill>
                  <a:schemeClr val="accent2">
                    <a:lumMod val="75000"/>
                  </a:schemeClr>
                </a:solidFill>
              </a:rPr>
              <a:t>strokovnjakov.</a:t>
            </a:r>
            <a:r>
              <a:rPr lang="sl-SI" b="1" baseline="30000" err="1">
                <a:solidFill>
                  <a:schemeClr val="accent2">
                    <a:lumMod val="75000"/>
                  </a:schemeClr>
                </a:solidFill>
              </a:rPr>
              <a:t>10</a:t>
            </a:r>
            <a:endParaRPr lang="sl-SI" b="1" baseline="30000">
              <a:solidFill>
                <a:schemeClr val="accent2">
                  <a:lumMod val="75000"/>
                </a:schemeClr>
              </a:solidFill>
            </a:endParaRPr>
          </a:p>
          <a:p>
            <a:pPr marL="0" indent="0">
              <a:buNone/>
            </a:pPr>
            <a:endParaRPr lang="sl-SI" sz="1200">
              <a:solidFill>
                <a:srgbClr val="0D0D0D"/>
              </a:solidFill>
              <a:effectLst/>
              <a:latin typeface="Calibri" panose="020F0502020204030204" pitchFamily="34" charset="0"/>
              <a:ea typeface="MS Mincho" panose="02020609040205080304" pitchFamily="49" charset="-128"/>
              <a:cs typeface="Calibri" panose="020F0502020204030204" pitchFamily="34" charset="0"/>
            </a:endParaRPr>
          </a:p>
          <a:p>
            <a:pPr marL="0" indent="0">
              <a:buNone/>
            </a:pP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10 Verheul, I.,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Imming</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M.,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Ringerma</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J.,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Mordant</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A.,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Ploeg</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J.-L. van . der ., &amp; Pronk, M. (2019). Data Stewardship on the map: A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study</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of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tasks</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and </a:t>
            </a:r>
            <a:r>
              <a:rPr lang="sl-SI" sz="1400" err="1">
                <a:solidFill>
                  <a:srgbClr val="0D0D0D"/>
                </a:solidFill>
                <a:effectLst/>
                <a:latin typeface="Calibri" panose="020F0502020204030204" pitchFamily="34" charset="0"/>
                <a:ea typeface="MS Mincho" panose="02020609040205080304" pitchFamily="49" charset="-128"/>
                <a:cs typeface="Calibri" panose="020F0502020204030204" pitchFamily="34" charset="0"/>
              </a:rPr>
              <a:t>roles</a:t>
            </a:r>
            <a:r>
              <a:rPr lang="sl-SI" sz="1400">
                <a:solidFill>
                  <a:srgbClr val="0D0D0D"/>
                </a:solidFill>
                <a:effectLst/>
                <a:latin typeface="Calibri" panose="020F0502020204030204" pitchFamily="34" charset="0"/>
                <a:ea typeface="MS Mincho" panose="02020609040205080304" pitchFamily="49" charset="-128"/>
                <a:cs typeface="Calibri" panose="020F0502020204030204" pitchFamily="34" charset="0"/>
              </a:rPr>
              <a:t> in Dutch </a:t>
            </a:r>
            <a:r>
              <a:rPr lang="sl-SI" sz="140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research</a:t>
            </a:r>
            <a:r>
              <a:rPr lang="sl-SI" sz="14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40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institutes</a:t>
            </a:r>
            <a:r>
              <a:rPr lang="sl-SI" sz="14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40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Zenodo</a:t>
            </a:r>
            <a:r>
              <a:rPr lang="sl-SI" sz="14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400" u="sng">
                <a:solidFill>
                  <a:srgbClr val="0000FF"/>
                </a:solidFill>
                <a:effectLst/>
                <a:latin typeface="Calibri" panose="020F0502020204030204" pitchFamily="34" charset="0"/>
                <a:ea typeface="MS Mincho" panose="02020609040205080304" pitchFamily="49" charset="-128"/>
                <a:cs typeface="Calibri" panose="020F0502020204030204" pitchFamily="34" charset="0"/>
                <a:hlinkClick r:id="rId2"/>
              </a:rPr>
              <a:t>https://doi.org/10.5281/zenodo.2669150</a:t>
            </a:r>
            <a:r>
              <a:rPr lang="sl-SI" sz="14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sl-SI" sz="1400">
              <a:effectLst/>
              <a:latin typeface="Calibri" panose="020F0502020204030204" pitchFamily="34" charset="0"/>
              <a:ea typeface="MS Mincho" panose="02020609040205080304" pitchFamily="49" charset="-128"/>
              <a:cs typeface="Times New Roman" panose="02020603050405020304" pitchFamily="18" charset="0"/>
            </a:endParaRPr>
          </a:p>
          <a:p>
            <a:pPr marL="0" indent="0" algn="ctr">
              <a:buNone/>
            </a:pPr>
            <a:endParaRPr lang="sl-SI" baseline="30000"/>
          </a:p>
          <a:p>
            <a:pPr marL="0" indent="0" algn="ctr">
              <a:buNone/>
            </a:pPr>
            <a:endParaRPr lang="sl-SI" baseline="30000"/>
          </a:p>
        </p:txBody>
      </p:sp>
    </p:spTree>
    <p:extLst>
      <p:ext uri="{BB962C8B-B14F-4D97-AF65-F5344CB8AC3E}">
        <p14:creationId xmlns:p14="http://schemas.microsoft.com/office/powerpoint/2010/main" val="61922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C3C6B0-DCE1-53E1-F90A-3E98151B2AF1}"/>
              </a:ext>
            </a:extLst>
          </p:cNvPr>
          <p:cNvSpPr>
            <a:spLocks noGrp="1"/>
          </p:cNvSpPr>
          <p:nvPr>
            <p:ph type="title"/>
          </p:nvPr>
        </p:nvSpPr>
        <p:spPr>
          <a:xfrm>
            <a:off x="655322" y="400207"/>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9898C2AB-B5F0-6C03-B270-631AA7E740E5}"/>
              </a:ext>
            </a:extLst>
          </p:cNvPr>
          <p:cNvSpPr>
            <a:spLocks noGrp="1"/>
          </p:cNvSpPr>
          <p:nvPr>
            <p:ph idx="1"/>
          </p:nvPr>
        </p:nvSpPr>
        <p:spPr>
          <a:xfrm>
            <a:off x="576581" y="1378586"/>
            <a:ext cx="11038838" cy="4773293"/>
          </a:xfrm>
        </p:spPr>
        <p:txBody>
          <a:bodyPr>
            <a:noAutofit/>
          </a:bodyPr>
          <a:lstStyle/>
          <a:p>
            <a:pPr algn="just"/>
            <a:r>
              <a:rPr lang="sl-SI" sz="2000">
                <a:effectLst/>
                <a:latin typeface="Calibri" panose="020F0502020204030204" pitchFamily="34" charset="0"/>
                <a:ea typeface="MS Mincho" panose="02020609040205080304" pitchFamily="49" charset="-128"/>
                <a:cs typeface="Times New Roman" panose="02020603050405020304" pitchFamily="18" charset="0"/>
              </a:rPr>
              <a:t>ang. </a:t>
            </a:r>
            <a:r>
              <a:rPr lang="sl-SI" sz="2000">
                <a:solidFill>
                  <a:schemeClr val="accent2">
                    <a:lumMod val="75000"/>
                  </a:schemeClr>
                </a:solidFill>
                <a:latin typeface="Calibri" panose="020F0502020204030204" pitchFamily="34" charset="0"/>
                <a:ea typeface="MS Mincho" panose="02020609040205080304" pitchFamily="49" charset="-128"/>
                <a:cs typeface="Times New Roman" panose="02020603050405020304" pitchFamily="18" charset="0"/>
              </a:rPr>
              <a:t>„</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embedded</a:t>
            </a:r>
            <a:r>
              <a:rPr lang="sl-SI" sz="2000" b="1">
                <a:solidFill>
                  <a:schemeClr val="accent2">
                    <a:lumMod val="75000"/>
                  </a:schemeClr>
                </a:solidFill>
                <a:latin typeface="Calibri" panose="020F0502020204030204" pitchFamily="34" charset="0"/>
                <a:ea typeface="MS Mincho" panose="02020609040205080304" pitchFamily="49" charset="-128"/>
                <a:cs typeface="Times New Roman" panose="02020603050405020304" pitchFamily="18" charset="0"/>
              </a:rPr>
              <a:t>“</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data</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stewards</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„specializirani“ podatkovni svetovalci/skrbniki </a:t>
            </a:r>
            <a:r>
              <a:rPr lang="sl-SI" sz="2000">
                <a:effectLst/>
                <a:latin typeface="Calibri" panose="020F0502020204030204" pitchFamily="34" charset="0"/>
                <a:ea typeface="MS Mincho" panose="02020609040205080304" pitchFamily="49" charset="-128"/>
                <a:cs typeface="Times New Roman" panose="02020603050405020304" pitchFamily="18" charset="0"/>
              </a:rPr>
              <a:t>imajo domensko specifično znanje na področju ravnanja z raziskovalnimi podatki, imajo znanje iz znanstvene discipline, poznajo raziskovalni proces, opravljajo naloge ravnanja s podatki na operativni ravni (npr. pomagajo pri programiranju, algoritmih za analizo podatkov itd.), običajno so vključeni v kadrovsko strukturo raziskovalne organizacije in so del raziskovalne skupine</a:t>
            </a:r>
            <a:r>
              <a:rPr lang="sl-SI" sz="2000">
                <a:effectLst/>
                <a:latin typeface="Calibri" panose="020F0502020204030204" pitchFamily="34" charset="0"/>
                <a:ea typeface="MS Mincho" panose="02020609040205080304" pitchFamily="49" charset="-128"/>
                <a:cs typeface="Arial" panose="020B0604020202020204" pitchFamily="34" charset="0"/>
              </a:rPr>
              <a:t>.</a:t>
            </a:r>
          </a:p>
          <a:p>
            <a:pPr marL="0" indent="0" algn="just">
              <a:buNone/>
            </a:pPr>
            <a:endParaRPr lang="sl-SI" sz="200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sl-SI" sz="2000">
                <a:effectLst/>
                <a:latin typeface="Calibri" panose="020F0502020204030204" pitchFamily="34" charset="0"/>
                <a:ea typeface="MS Mincho" panose="02020609040205080304" pitchFamily="49" charset="-128"/>
                <a:cs typeface="Times New Roman" panose="02020603050405020304" pitchFamily="18" charset="0"/>
              </a:rPr>
              <a:t>ang. </a:t>
            </a:r>
            <a:r>
              <a:rPr lang="sl-SI" sz="2000" b="1">
                <a:solidFill>
                  <a:schemeClr val="accent2">
                    <a:lumMod val="75000"/>
                  </a:schemeClr>
                </a:solidFill>
                <a:latin typeface="Calibri" panose="020F0502020204030204" pitchFamily="34" charset="0"/>
                <a:ea typeface="MS Mincho" panose="02020609040205080304" pitchFamily="49" charset="-128"/>
                <a:cs typeface="Times New Roman" panose="02020603050405020304" pitchFamily="18" charset="0"/>
              </a:rPr>
              <a:t>„</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generic</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data</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a:t>
            </a:r>
            <a:r>
              <a:rPr lang="sl-SI" sz="2000" b="1" err="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stewards</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podatkovni svetovalci </a:t>
            </a:r>
            <a:r>
              <a:rPr lang="sl-SI" sz="2000">
                <a:effectLst/>
                <a:latin typeface="Calibri" panose="020F0502020204030204" pitchFamily="34" charset="0"/>
                <a:ea typeface="MS Mincho" panose="02020609040205080304" pitchFamily="49" charset="-128"/>
                <a:cs typeface="Times New Roman" panose="02020603050405020304" pitchFamily="18" charset="0"/>
              </a:rPr>
              <a:t>svetujejo raziskovalcem pri ravnanju z raziskovalnimi podatki. Pomagajo raziskovalcem pri vseh vrstah vprašanj, ki so povezni z ravnanjem z raziskovalnimi podatki, zagotavljajo informacije o zahtevah in smernicah politik glede ravnanja s podatki, pomagajo pri pripravi načrtov ravnanja z raziskovalnimi podatki. </a:t>
            </a:r>
            <a:r>
              <a:rPr lang="sl-SI"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So</a:t>
            </a:r>
            <a:r>
              <a:rPr lang="sl-SI" sz="2000">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 </a:t>
            </a:r>
            <a:r>
              <a:rPr lang="sl-SI" sz="2000" b="1">
                <a:solidFill>
                  <a:schemeClr val="accent2">
                    <a:lumMod val="75000"/>
                  </a:schemeClr>
                </a:solidFill>
                <a:latin typeface="Calibri" panose="020F0502020204030204" pitchFamily="34" charset="0"/>
                <a:ea typeface="MS Mincho" panose="02020609040205080304" pitchFamily="49" charset="-128"/>
                <a:cs typeface="Calibri" panose="020F0502020204030204" pitchFamily="34" charset="0"/>
              </a:rPr>
              <a:t>„</a:t>
            </a:r>
            <a:r>
              <a:rPr lang="sl-SI" sz="2000" b="1">
                <a:solidFill>
                  <a:schemeClr val="accent2">
                    <a:lumMod val="75000"/>
                  </a:schemeClr>
                </a:solidFill>
                <a:effectLst/>
                <a:latin typeface="Calibri" panose="020F0502020204030204" pitchFamily="34" charset="0"/>
                <a:ea typeface="MS Mincho" panose="02020609040205080304" pitchFamily="49" charset="-128"/>
                <a:cs typeface="Calibri" panose="020F0502020204030204" pitchFamily="34" charset="0"/>
              </a:rPr>
              <a:t>centralizirano središče znanja in komunikacije za raziskovalce“</a:t>
            </a:r>
            <a:r>
              <a:rPr lang="sl-SI" sz="2000" b="1">
                <a:effectLst/>
                <a:latin typeface="Calibri" panose="020F0502020204030204" pitchFamily="34" charset="0"/>
                <a:ea typeface="MS Mincho" panose="02020609040205080304" pitchFamily="49" charset="-128"/>
                <a:cs typeface="Calibri" panose="020F0502020204030204" pitchFamily="34" charset="0"/>
              </a:rPr>
              <a:t>. </a:t>
            </a:r>
            <a:r>
              <a:rPr lang="sl-SI" sz="2000">
                <a:effectLst/>
                <a:latin typeface="Calibri" panose="020F0502020204030204" pitchFamily="34" charset="0"/>
                <a:ea typeface="MS Mincho" panose="02020609040205080304" pitchFamily="49" charset="-128"/>
                <a:cs typeface="Calibri" panose="020F0502020204030204" pitchFamily="34" charset="0"/>
              </a:rPr>
              <a:t>Lahko imajo tudi domensko specifično znanje. Pozicionirani so lahko v okviru organizacije podpornih storitev ali na nivoju fakultete</a:t>
            </a:r>
            <a:r>
              <a:rPr lang="sl-SI" sz="2000">
                <a:effectLst/>
                <a:latin typeface="Calibri" panose="020F0502020204030204" pitchFamily="34" charset="0"/>
                <a:ea typeface="MS Mincho" panose="02020609040205080304" pitchFamily="49" charset="-128"/>
                <a:cs typeface="Arial" panose="020B0604020202020204" pitchFamily="34" charset="0"/>
              </a:rPr>
              <a:t>.</a:t>
            </a:r>
          </a:p>
          <a:p>
            <a:pPr marL="0" indent="0" algn="just">
              <a:buNone/>
            </a:pPr>
            <a:endParaRPr lang="sl-SI" sz="2000">
              <a:effectLst/>
              <a:latin typeface="Calibri" panose="020F0502020204030204" pitchFamily="34" charset="0"/>
              <a:ea typeface="MS Mincho" panose="02020609040205080304" pitchFamily="49" charset="-128"/>
              <a:cs typeface="Times New Roman" panose="02020603050405020304" pitchFamily="18" charset="0"/>
            </a:endParaRPr>
          </a:p>
          <a:p>
            <a:r>
              <a:rPr lang="sl-SI" sz="2000">
                <a:effectLst/>
                <a:latin typeface="Calibri" panose="020F0502020204030204" pitchFamily="34" charset="0"/>
                <a:ea typeface="MS Mincho" panose="02020609040205080304" pitchFamily="49" charset="-128"/>
                <a:cs typeface="Times New Roman" panose="02020603050405020304" pitchFamily="18" charset="0"/>
              </a:rPr>
              <a:t>pogosto so vključene tudi naloge, ki so povezane z razvojem politik in strategij, z usklajevanjem in vzpostavitvijo ustrezne podpore na nivoju celotne organizacije. Glede na odgovornosti so te naloge pogosto dodeljene npr. </a:t>
            </a:r>
            <a:r>
              <a:rPr lang="sl-SI" sz="2000" b="1">
                <a:solidFill>
                  <a:schemeClr val="accent2">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„koordinatorju podatkovnega skrbništva“</a:t>
            </a:r>
            <a:r>
              <a:rPr lang="sl-SI" sz="2000">
                <a:effectLst/>
                <a:latin typeface="Calibri" panose="020F0502020204030204" pitchFamily="34" charset="0"/>
                <a:ea typeface="MS Mincho" panose="02020609040205080304" pitchFamily="49" charset="-128"/>
                <a:cs typeface="Times New Roman" panose="02020603050405020304" pitchFamily="18" charset="0"/>
              </a:rPr>
              <a:t>. </a:t>
            </a:r>
            <a:endParaRPr lang="sl-SI" sz="2000"/>
          </a:p>
        </p:txBody>
      </p:sp>
    </p:spTree>
    <p:extLst>
      <p:ext uri="{BB962C8B-B14F-4D97-AF65-F5344CB8AC3E}">
        <p14:creationId xmlns:p14="http://schemas.microsoft.com/office/powerpoint/2010/main" val="51223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9B89AA-5C03-E58B-8C26-94BF345F3755}"/>
              </a:ext>
            </a:extLst>
          </p:cNvPr>
          <p:cNvSpPr>
            <a:spLocks noGrp="1"/>
          </p:cNvSpPr>
          <p:nvPr>
            <p:ph type="title"/>
          </p:nvPr>
        </p:nvSpPr>
        <p:spPr>
          <a:xfrm>
            <a:off x="746762" y="997580"/>
            <a:ext cx="11160000" cy="611828"/>
          </a:xfrm>
        </p:spPr>
        <p:txBody>
          <a:bodyPr>
            <a:normAutofit/>
          </a:bodyPr>
          <a:lstStyle/>
          <a:p>
            <a:r>
              <a:rPr lang="pl-PL" sz="3600"/>
              <a:t>Uvodne informacije o ravnanju z raziskovalnimi podatki </a:t>
            </a:r>
            <a:endParaRPr lang="sl-SI" sz="3600"/>
          </a:p>
        </p:txBody>
      </p:sp>
      <p:sp>
        <p:nvSpPr>
          <p:cNvPr id="3" name="Označba mesta vsebine 2">
            <a:extLst>
              <a:ext uri="{FF2B5EF4-FFF2-40B4-BE49-F238E27FC236}">
                <a16:creationId xmlns:a16="http://schemas.microsoft.com/office/drawing/2014/main" id="{674A60E7-BD80-94B7-D40B-D2B8DF9B5DA0}"/>
              </a:ext>
            </a:extLst>
          </p:cNvPr>
          <p:cNvSpPr>
            <a:spLocks noGrp="1"/>
          </p:cNvSpPr>
          <p:nvPr>
            <p:ph idx="1"/>
          </p:nvPr>
        </p:nvSpPr>
        <p:spPr/>
        <p:txBody>
          <a:bodyPr>
            <a:normAutofit fontScale="77500" lnSpcReduction="20000"/>
          </a:bodyPr>
          <a:lstStyle/>
          <a:p>
            <a:pPr marL="0" indent="0" algn="ctr">
              <a:buNone/>
            </a:pPr>
            <a:r>
              <a:rPr lang="sl-SI" b="1"/>
              <a:t>Odprta znanost (ang. Open Science)</a:t>
            </a:r>
            <a:r>
              <a:rPr lang="sl-SI" b="1" baseline="30000"/>
              <a:t>1</a:t>
            </a:r>
          </a:p>
          <a:p>
            <a:pPr marL="0" indent="0" algn="ctr">
              <a:buNone/>
            </a:pPr>
            <a:r>
              <a:rPr lang="sl-SI"/>
              <a:t>znanost, ki temelji na transparentnosti, sodelovanju in deljenju rezultatov znanstvenih raziskav v raziskovalni skupnosti in splošni javnosti</a:t>
            </a:r>
          </a:p>
          <a:p>
            <a:pPr marL="0" indent="0" algn="ctr">
              <a:buNone/>
            </a:pPr>
            <a:endParaRPr lang="sl-SI"/>
          </a:p>
          <a:p>
            <a:pPr marL="0" indent="0" algn="ctr">
              <a:buNone/>
            </a:pPr>
            <a:r>
              <a:rPr lang="sl-SI" b="1"/>
              <a:t>Digitalno skrbništvo  (ang. Digital </a:t>
            </a:r>
            <a:r>
              <a:rPr lang="sl-SI" b="1" err="1"/>
              <a:t>Curation</a:t>
            </a:r>
            <a:r>
              <a:rPr lang="sl-SI" b="1"/>
              <a:t>)</a:t>
            </a:r>
            <a:r>
              <a:rPr lang="sl-SI" b="1" baseline="30000"/>
              <a:t>1</a:t>
            </a:r>
            <a:r>
              <a:rPr lang="sl-SI" b="1"/>
              <a:t>, tudi </a:t>
            </a:r>
            <a:r>
              <a:rPr lang="sl-SI" b="1">
                <a:solidFill>
                  <a:schemeClr val="accent2">
                    <a:lumMod val="75000"/>
                  </a:schemeClr>
                </a:solidFill>
              </a:rPr>
              <a:t>podatkovno skrbništvo</a:t>
            </a:r>
          </a:p>
          <a:p>
            <a:pPr marL="0" indent="0" algn="ctr">
              <a:buNone/>
            </a:pPr>
            <a:r>
              <a:rPr lang="sl-SI"/>
              <a:t>upravljanje digitalnih objektov skozi njihov življenjski krog, da se olajša njihovo trajno ohranjanje, dostopnost in uporabljivost</a:t>
            </a:r>
          </a:p>
          <a:p>
            <a:pPr marL="0" indent="0" algn="ctr">
              <a:buNone/>
            </a:pPr>
            <a:endParaRPr lang="sl-SI"/>
          </a:p>
          <a:p>
            <a:pPr marL="0" indent="0" algn="ctr">
              <a:buNone/>
            </a:pPr>
            <a:r>
              <a:rPr lang="sl-SI" b="1"/>
              <a:t>Digitalno svetovanje (ang. Data Stewardship)</a:t>
            </a:r>
            <a:r>
              <a:rPr lang="sl-SI" b="1" baseline="30000"/>
              <a:t>1</a:t>
            </a:r>
            <a:r>
              <a:rPr lang="sl-SI" b="1"/>
              <a:t>, tudi </a:t>
            </a:r>
            <a:r>
              <a:rPr lang="sl-SI" b="1">
                <a:solidFill>
                  <a:schemeClr val="accent2">
                    <a:lumMod val="75000"/>
                  </a:schemeClr>
                </a:solidFill>
              </a:rPr>
              <a:t>podatkovno skrbništvo</a:t>
            </a:r>
          </a:p>
          <a:p>
            <a:pPr marL="0" indent="0" algn="ctr">
              <a:buNone/>
            </a:pPr>
            <a:r>
              <a:rPr lang="sl-SI"/>
              <a:t>svetovanje o ravnanju z digitalnimi objekti v njihovem življenjskem krogu, da se olajša njihova dostopnost in uporabljivost, od zasnove do nastanka digitalnega objekta ter njegove objave v repozitoriju</a:t>
            </a:r>
          </a:p>
          <a:p>
            <a:pPr marL="0" indent="0" algn="ctr">
              <a:buNone/>
            </a:pPr>
            <a:endParaRPr lang="sl-SI"/>
          </a:p>
          <a:p>
            <a:pPr marL="0" indent="0">
              <a:buNone/>
            </a:pPr>
            <a:r>
              <a:rPr lang="sl-SI" sz="1400"/>
              <a:t>1 </a:t>
            </a:r>
            <a:r>
              <a:rPr lang="it-IT" sz="1400" err="1"/>
              <a:t>Terminološki</a:t>
            </a:r>
            <a:r>
              <a:rPr lang="it-IT" sz="1400"/>
              <a:t> </a:t>
            </a:r>
            <a:r>
              <a:rPr lang="it-IT" sz="1400" err="1"/>
              <a:t>slovar</a:t>
            </a:r>
            <a:r>
              <a:rPr lang="it-IT" sz="1400"/>
              <a:t> </a:t>
            </a:r>
            <a:r>
              <a:rPr lang="it-IT" sz="1400" err="1"/>
              <a:t>odprte</a:t>
            </a:r>
            <a:r>
              <a:rPr lang="it-IT" sz="1400"/>
              <a:t> </a:t>
            </a:r>
            <a:r>
              <a:rPr lang="it-IT" sz="1400" err="1"/>
              <a:t>znanosti</a:t>
            </a:r>
            <a:r>
              <a:rPr lang="it-IT" sz="1400"/>
              <a:t>, </a:t>
            </a:r>
            <a:r>
              <a:rPr lang="it-IT" sz="1400">
                <a:hlinkClick r:id="rId2"/>
              </a:rPr>
              <a:t>https://terminoloski.slovenscina.eu/iskanje?q=*&amp;d=48</a:t>
            </a:r>
            <a:r>
              <a:rPr lang="sl-SI" sz="1400"/>
              <a:t>; </a:t>
            </a:r>
          </a:p>
          <a:p>
            <a:pPr marL="0" indent="0">
              <a:buNone/>
            </a:pPr>
            <a:r>
              <a:rPr lang="sl-SI" sz="1400"/>
              <a:t> Op. avtorjev: izraz »skrbništvo« kot prevod izraza v ang. jeziku »Stewardship«. Skrbništvo obsega pomensko širši kontekst ravnanja z raziskovalnimi podatki kot izraz svetovanje.</a:t>
            </a:r>
          </a:p>
          <a:p>
            <a:pPr marL="0" indent="0">
              <a:buNone/>
            </a:pPr>
            <a:endParaRPr lang="sl-SI" sz="1400"/>
          </a:p>
          <a:p>
            <a:pPr marL="0" indent="0" algn="ctr">
              <a:buNone/>
            </a:pPr>
            <a:endParaRPr lang="sl-SI"/>
          </a:p>
        </p:txBody>
      </p:sp>
    </p:spTree>
    <p:extLst>
      <p:ext uri="{BB962C8B-B14F-4D97-AF65-F5344CB8AC3E}">
        <p14:creationId xmlns:p14="http://schemas.microsoft.com/office/powerpoint/2010/main" val="147734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47889F-A22D-C3AA-C77A-3CF6382B7056}"/>
              </a:ext>
            </a:extLst>
          </p:cNvPr>
          <p:cNvSpPr>
            <a:spLocks noGrp="1"/>
          </p:cNvSpPr>
          <p:nvPr>
            <p:ph type="title"/>
          </p:nvPr>
        </p:nvSpPr>
        <p:spPr>
          <a:xfrm>
            <a:off x="838202" y="611500"/>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108FBC24-7E4E-0E0D-F93C-C243206306BA}"/>
              </a:ext>
            </a:extLst>
          </p:cNvPr>
          <p:cNvSpPr>
            <a:spLocks noGrp="1"/>
          </p:cNvSpPr>
          <p:nvPr>
            <p:ph idx="1"/>
          </p:nvPr>
        </p:nvSpPr>
        <p:spPr>
          <a:xfrm>
            <a:off x="838202" y="1473207"/>
            <a:ext cx="11160000" cy="4773293"/>
          </a:xfrm>
        </p:spPr>
        <p:txBody>
          <a:bodyPr>
            <a:normAutofit/>
          </a:bodyPr>
          <a:lstStyle/>
          <a:p>
            <a:pPr marL="0" indent="0" algn="ctr">
              <a:lnSpc>
                <a:spcPct val="100000"/>
              </a:lnSpc>
              <a:spcBef>
                <a:spcPts val="0"/>
              </a:spcBef>
              <a:buNone/>
            </a:pPr>
            <a:r>
              <a:rPr lang="sl-SI" sz="2000"/>
              <a:t>Četudi obstajajo razlike, kje je podatkovni strokovnjak pozicioniran in razlike med raziskovalnimi organizacijami, </a:t>
            </a:r>
            <a:r>
              <a:rPr lang="sl-SI" sz="2000" b="1"/>
              <a:t>se po navadi izvajajo enake vrste nalog. </a:t>
            </a:r>
          </a:p>
          <a:p>
            <a:pPr marL="0" indent="0">
              <a:lnSpc>
                <a:spcPct val="100000"/>
              </a:lnSpc>
              <a:spcBef>
                <a:spcPts val="0"/>
              </a:spcBef>
              <a:buNone/>
            </a:pPr>
            <a:endParaRPr lang="sl-SI" sz="2000" b="1"/>
          </a:p>
          <a:p>
            <a:pPr marL="0" indent="0">
              <a:lnSpc>
                <a:spcPct val="100000"/>
              </a:lnSpc>
              <a:spcBef>
                <a:spcPts val="0"/>
              </a:spcBef>
              <a:buNone/>
            </a:pPr>
            <a:r>
              <a:rPr lang="sl-SI" sz="2000"/>
              <a:t>Področja podatkovnih svetovalcev so klasificirali v tri področja nalog:</a:t>
            </a:r>
            <a:r>
              <a:rPr lang="sl-SI" sz="2000" baseline="30000"/>
              <a:t>10</a:t>
            </a:r>
          </a:p>
        </p:txBody>
      </p:sp>
      <p:pic>
        <p:nvPicPr>
          <p:cNvPr id="6" name="Slika 5">
            <a:extLst>
              <a:ext uri="{FF2B5EF4-FFF2-40B4-BE49-F238E27FC236}">
                <a16:creationId xmlns:a16="http://schemas.microsoft.com/office/drawing/2014/main" id="{24CA9086-EC16-38A2-EAEA-A0C6C28BBE8D}"/>
              </a:ext>
            </a:extLst>
          </p:cNvPr>
          <p:cNvPicPr>
            <a:picLocks noChangeAspect="1"/>
          </p:cNvPicPr>
          <p:nvPr/>
        </p:nvPicPr>
        <p:blipFill>
          <a:blip r:embed="rId2"/>
          <a:stretch>
            <a:fillRect/>
          </a:stretch>
        </p:blipFill>
        <p:spPr>
          <a:xfrm>
            <a:off x="2575089" y="2851034"/>
            <a:ext cx="7041821" cy="3716252"/>
          </a:xfrm>
          <a:prstGeom prst="rect">
            <a:avLst/>
          </a:prstGeom>
        </p:spPr>
      </p:pic>
    </p:spTree>
    <p:extLst>
      <p:ext uri="{BB962C8B-B14F-4D97-AF65-F5344CB8AC3E}">
        <p14:creationId xmlns:p14="http://schemas.microsoft.com/office/powerpoint/2010/main" val="357489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86595F-77CC-2273-9F9E-C4978F730187}"/>
              </a:ext>
            </a:extLst>
          </p:cNvPr>
          <p:cNvSpPr>
            <a:spLocks noGrp="1"/>
          </p:cNvSpPr>
          <p:nvPr>
            <p:ph type="title"/>
          </p:nvPr>
        </p:nvSpPr>
        <p:spPr>
          <a:xfrm>
            <a:off x="802517" y="205100"/>
            <a:ext cx="11160000" cy="611828"/>
          </a:xfrm>
        </p:spPr>
        <p:txBody>
          <a:bodyPr>
            <a:noAutofit/>
          </a:bodyPr>
          <a:lstStyle/>
          <a:p>
            <a:r>
              <a:rPr lang="sl-SI" sz="2800"/>
              <a:t>Vloge podpornih struktur v življenjskem krogu raziskovalnih </a:t>
            </a:r>
            <a:br>
              <a:rPr lang="sl-SI" sz="2800"/>
            </a:br>
            <a:r>
              <a:rPr lang="sl-SI" sz="2800"/>
              <a:t>podatkov</a:t>
            </a:r>
          </a:p>
        </p:txBody>
      </p:sp>
      <p:graphicFrame>
        <p:nvGraphicFramePr>
          <p:cNvPr id="4" name="Tabela 4">
            <a:extLst>
              <a:ext uri="{FF2B5EF4-FFF2-40B4-BE49-F238E27FC236}">
                <a16:creationId xmlns:a16="http://schemas.microsoft.com/office/drawing/2014/main" id="{F3D2F6B6-72FB-9042-6579-43AB6A425E6E}"/>
              </a:ext>
            </a:extLst>
          </p:cNvPr>
          <p:cNvGraphicFramePr>
            <a:graphicFrameLocks noGrp="1"/>
          </p:cNvGraphicFramePr>
          <p:nvPr>
            <p:ph idx="1"/>
          </p:nvPr>
        </p:nvGraphicFramePr>
        <p:xfrm>
          <a:off x="2077462" y="1068861"/>
          <a:ext cx="9995666" cy="5593183"/>
        </p:xfrm>
        <a:graphic>
          <a:graphicData uri="http://schemas.openxmlformats.org/drawingml/2006/table">
            <a:tbl>
              <a:tblPr firstRow="1" bandRow="1">
                <a:tableStyleId>{5C22544A-7EE6-4342-B048-85BDC9FD1C3A}</a:tableStyleId>
              </a:tblPr>
              <a:tblGrid>
                <a:gridCol w="3353056">
                  <a:extLst>
                    <a:ext uri="{9D8B030D-6E8A-4147-A177-3AD203B41FA5}">
                      <a16:colId xmlns:a16="http://schemas.microsoft.com/office/drawing/2014/main" val="3604257292"/>
                    </a:ext>
                  </a:extLst>
                </a:gridCol>
                <a:gridCol w="3321305">
                  <a:extLst>
                    <a:ext uri="{9D8B030D-6E8A-4147-A177-3AD203B41FA5}">
                      <a16:colId xmlns:a16="http://schemas.microsoft.com/office/drawing/2014/main" val="2322564635"/>
                    </a:ext>
                  </a:extLst>
                </a:gridCol>
                <a:gridCol w="3321305">
                  <a:extLst>
                    <a:ext uri="{9D8B030D-6E8A-4147-A177-3AD203B41FA5}">
                      <a16:colId xmlns:a16="http://schemas.microsoft.com/office/drawing/2014/main" val="299005196"/>
                    </a:ext>
                  </a:extLst>
                </a:gridCol>
              </a:tblGrid>
              <a:tr h="640183">
                <a:tc>
                  <a:txBody>
                    <a:bodyPr/>
                    <a:lstStyle/>
                    <a:p>
                      <a:r>
                        <a:rPr lang="sl-SI" sz="1400"/>
                        <a:t>V področje vključenih oz. operativnih nalog so uvrstili:</a:t>
                      </a:r>
                    </a:p>
                  </a:txBody>
                  <a:tcPr/>
                </a:tc>
                <a:tc>
                  <a:txBody>
                    <a:bodyPr/>
                    <a:lstStyle/>
                    <a:p>
                      <a:r>
                        <a:rPr lang="sl-SI" sz="1400"/>
                        <a:t>V področje splošnih in svetovalnih nalog so uvrstili:</a:t>
                      </a:r>
                    </a:p>
                  </a:txBody>
                  <a:tcPr/>
                </a:tc>
                <a:tc>
                  <a:txBody>
                    <a:bodyPr/>
                    <a:lstStyle/>
                    <a:p>
                      <a:r>
                        <a:rPr lang="sl-SI" sz="1400"/>
                        <a:t>Na področje politike, strategije in koordinacije so uvrstili: </a:t>
                      </a:r>
                    </a:p>
                  </a:txBody>
                  <a:tcPr/>
                </a:tc>
                <a:extLst>
                  <a:ext uri="{0D108BD9-81ED-4DB2-BD59-A6C34878D82A}">
                    <a16:rowId xmlns:a16="http://schemas.microsoft.com/office/drawing/2014/main" val="1663965838"/>
                  </a:ext>
                </a:extLst>
              </a:tr>
              <a:tr h="4638889">
                <a:tc>
                  <a:txBody>
                    <a:bodyPr/>
                    <a:lstStyle/>
                    <a:p>
                      <a:pPr marL="285750" indent="-285750">
                        <a:buFont typeface="Arial" panose="020B0604020202020204" pitchFamily="34" charset="0"/>
                        <a:buChar char="•"/>
                      </a:pPr>
                      <a:r>
                        <a:rPr lang="sl-SI" sz="1100"/>
                        <a:t>izvajanje statističnih analiz,</a:t>
                      </a:r>
                    </a:p>
                    <a:p>
                      <a:pPr marL="285750" indent="-285750">
                        <a:buFont typeface="Arial" panose="020B0604020202020204" pitchFamily="34" charset="0"/>
                        <a:buChar char="•"/>
                      </a:pPr>
                      <a:r>
                        <a:rPr lang="sl-SI" sz="1100"/>
                        <a:t>obdelava podatkov,</a:t>
                      </a:r>
                    </a:p>
                    <a:p>
                      <a:pPr marL="285750" indent="-285750">
                        <a:buFont typeface="Arial" panose="020B0604020202020204" pitchFamily="34" charset="0"/>
                        <a:buChar char="•"/>
                      </a:pPr>
                      <a:r>
                        <a:rPr lang="sl-SI" sz="1100"/>
                        <a:t>gradnja baz podatkov,</a:t>
                      </a:r>
                    </a:p>
                    <a:p>
                      <a:pPr marL="285750" indent="-285750">
                        <a:buFont typeface="Arial" panose="020B0604020202020204" pitchFamily="34" charset="0"/>
                        <a:buChar char="•"/>
                      </a:pPr>
                      <a:r>
                        <a:rPr lang="sl-SI" sz="1100"/>
                        <a:t>skrb za strukturirano in varno shranjevanje podatkov,</a:t>
                      </a:r>
                    </a:p>
                    <a:p>
                      <a:pPr marL="285750" indent="-285750">
                        <a:buFont typeface="Arial" panose="020B0604020202020204" pitchFamily="34" charset="0"/>
                        <a:buChar char="•"/>
                      </a:pPr>
                      <a:r>
                        <a:rPr lang="sl-SI" sz="1100"/>
                        <a:t>gradnja </a:t>
                      </a:r>
                      <a:r>
                        <a:rPr lang="sl-SI" sz="1100" err="1"/>
                        <a:t>skriptov</a:t>
                      </a:r>
                      <a:r>
                        <a:rPr lang="sl-SI" sz="1100"/>
                        <a:t> za pomoč pri nadzoru in čiščenju podatkov,</a:t>
                      </a:r>
                    </a:p>
                    <a:p>
                      <a:pPr marL="285750" indent="-285750">
                        <a:buFont typeface="Arial" panose="020B0604020202020204" pitchFamily="34" charset="0"/>
                        <a:buChar char="•"/>
                      </a:pPr>
                      <a:r>
                        <a:rPr lang="sl-SI" sz="1100"/>
                        <a:t>optimizacija procesov,</a:t>
                      </a:r>
                    </a:p>
                    <a:p>
                      <a:pPr marL="285750" indent="-285750">
                        <a:buFont typeface="Arial" panose="020B0604020202020204" pitchFamily="34" charset="0"/>
                        <a:buChar char="•"/>
                      </a:pPr>
                      <a:r>
                        <a:rPr lang="sl-SI" sz="1100"/>
                        <a:t>pravilno pridobivanje podatkov,</a:t>
                      </a:r>
                    </a:p>
                    <a:p>
                      <a:pPr marL="285750" indent="-285750">
                        <a:buFont typeface="Arial" panose="020B0604020202020204" pitchFamily="34" charset="0"/>
                        <a:buChar char="•"/>
                      </a:pPr>
                      <a:r>
                        <a:rPr lang="sl-SI" sz="1100"/>
                        <a:t>zajem podatkov/zbiranje podatkov,</a:t>
                      </a:r>
                    </a:p>
                    <a:p>
                      <a:pPr marL="285750" indent="-285750">
                        <a:buFont typeface="Arial" panose="020B0604020202020204" pitchFamily="34" charset="0"/>
                        <a:buChar char="•"/>
                      </a:pPr>
                      <a:r>
                        <a:rPr lang="sl-SI" sz="1100"/>
                        <a:t>obogatitev podatkov/povezovanje naborov podatkov,</a:t>
                      </a:r>
                    </a:p>
                    <a:p>
                      <a:pPr marL="285750" indent="-285750">
                        <a:buFont typeface="Arial" panose="020B0604020202020204" pitchFamily="34" charset="0"/>
                        <a:buChar char="•"/>
                      </a:pPr>
                      <a:r>
                        <a:rPr lang="sl-SI" sz="1100"/>
                        <a:t>ponovna uporaba in razvoj (strojno učenje) algoritmov,</a:t>
                      </a:r>
                    </a:p>
                    <a:p>
                      <a:pPr marL="285750" indent="-285750">
                        <a:buFont typeface="Arial" panose="020B0604020202020204" pitchFamily="34" charset="0"/>
                        <a:buChar char="•"/>
                      </a:pPr>
                      <a:r>
                        <a:rPr lang="sl-SI" sz="1100"/>
                        <a:t>vizualizacija podatkov,</a:t>
                      </a:r>
                    </a:p>
                    <a:p>
                      <a:pPr marL="285750" indent="-285750">
                        <a:buFont typeface="Arial" panose="020B0604020202020204" pitchFamily="34" charset="0"/>
                        <a:buChar char="•"/>
                      </a:pPr>
                      <a:r>
                        <a:rPr lang="sl-SI" sz="1100"/>
                        <a:t>zaščita porekla in revizijske sledi,</a:t>
                      </a:r>
                    </a:p>
                    <a:p>
                      <a:pPr marL="285750" indent="-285750">
                        <a:buFont typeface="Arial" panose="020B0604020202020204" pitchFamily="34" charset="0"/>
                        <a:buChar char="•"/>
                      </a:pPr>
                      <a:r>
                        <a:rPr lang="sl-SI" sz="1100"/>
                        <a:t>svetovanje pri izboljšavah podatkovne arhitekture,</a:t>
                      </a:r>
                    </a:p>
                    <a:p>
                      <a:pPr marL="285750" indent="-285750">
                        <a:buFont typeface="Arial" panose="020B0604020202020204" pitchFamily="34" charset="0"/>
                        <a:buChar char="•"/>
                      </a:pPr>
                      <a:r>
                        <a:rPr lang="sl-SI" sz="1100"/>
                        <a:t>delo na kompleksnih vprašanjih (obdelave) podatkov, zagotavljanje vhodnih podatkov za izboljšanje procesov oz sistemov,</a:t>
                      </a:r>
                    </a:p>
                    <a:p>
                      <a:pPr marL="285750" indent="-285750">
                        <a:buFont typeface="Arial" panose="020B0604020202020204" pitchFamily="34" charset="0"/>
                        <a:buChar char="•"/>
                      </a:pPr>
                      <a:r>
                        <a:rPr lang="sl-SI" sz="1100"/>
                        <a:t>razvoj novih delovnih postopkov za vnos, združevanje in izvoz podatkov,</a:t>
                      </a:r>
                    </a:p>
                    <a:p>
                      <a:pPr marL="285750" indent="-285750">
                        <a:buFont typeface="Arial" panose="020B0604020202020204" pitchFamily="34" charset="0"/>
                        <a:buChar char="•"/>
                      </a:pPr>
                      <a:r>
                        <a:rPr lang="sl-SI" sz="1100"/>
                        <a:t>iskanje optimalnih rešitev za uporabo obstoječe podatkovne infrastrukture,</a:t>
                      </a:r>
                    </a:p>
                    <a:p>
                      <a:pPr marL="285750" indent="-285750">
                        <a:buFont typeface="Arial" panose="020B0604020202020204" pitchFamily="34" charset="0"/>
                        <a:buChar char="•"/>
                      </a:pPr>
                      <a:r>
                        <a:rPr lang="sl-SI" sz="1100"/>
                        <a:t>razširitev obstoječe podatkovne infrastrukture,</a:t>
                      </a:r>
                    </a:p>
                    <a:p>
                      <a:pPr marL="285750" indent="-285750">
                        <a:buFont typeface="Arial" panose="020B0604020202020204" pitchFamily="34" charset="0"/>
                        <a:buChar char="•"/>
                      </a:pPr>
                      <a:r>
                        <a:rPr lang="sl-SI" sz="1100"/>
                        <a:t>spremljanje časa delovanja in kršitev varnosti strežnikov in storitev,</a:t>
                      </a:r>
                    </a:p>
                    <a:p>
                      <a:pPr marL="285750" indent="-285750">
                        <a:buFont typeface="Arial" panose="020B0604020202020204" pitchFamily="34" charset="0"/>
                        <a:buChar char="•"/>
                      </a:pPr>
                      <a:r>
                        <a:rPr lang="sl-SI" sz="1100"/>
                        <a:t>zagotavljanje prilagoditve raziskovalnih podatkov z različnih področij po načelih FAIR. </a:t>
                      </a:r>
                    </a:p>
                  </a:txBody>
                  <a:tcPr/>
                </a:tc>
                <a:tc>
                  <a:txBody>
                    <a:bodyPr/>
                    <a:lstStyle/>
                    <a:p>
                      <a:pPr marL="171450" indent="-171450">
                        <a:buFont typeface="Arial" panose="020B0604020202020204" pitchFamily="34" charset="0"/>
                        <a:buChar char="•"/>
                      </a:pPr>
                      <a:r>
                        <a:rPr lang="sl-SI" sz="1100"/>
                        <a:t>podpora raziskovalcem in študentom pri shranjevanju, (ponovni) uporabi in analizi raziskovalnih podatkov in informacij,</a:t>
                      </a:r>
                    </a:p>
                    <a:p>
                      <a:pPr marL="171450" indent="-171450">
                        <a:buFont typeface="Arial" panose="020B0604020202020204" pitchFamily="34" charset="0"/>
                        <a:buChar char="•"/>
                      </a:pPr>
                      <a:r>
                        <a:rPr lang="sl-SI" sz="1100"/>
                        <a:t>svetovanje raziskovalcem pri skrbnem ravnanju z raziskovalnimi podatki in o postopkih in tehničnih vidikih glede kakovosti (meta)podatkov,</a:t>
                      </a:r>
                    </a:p>
                    <a:p>
                      <a:pPr marL="171450" indent="-171450">
                        <a:buFont typeface="Arial" panose="020B0604020202020204" pitchFamily="34" charset="0"/>
                        <a:buChar char="•"/>
                      </a:pPr>
                      <a:r>
                        <a:rPr lang="sl-SI" sz="1100"/>
                        <a:t>svetovanje raziskovalcem, kako ravnati z občutljivimi podatki v skladu z GDPR smernicami,</a:t>
                      </a:r>
                    </a:p>
                    <a:p>
                      <a:pPr marL="171450" indent="-171450">
                        <a:buFont typeface="Arial" panose="020B0604020202020204" pitchFamily="34" charset="0"/>
                        <a:buChar char="•"/>
                      </a:pPr>
                      <a:r>
                        <a:rPr lang="sl-SI" sz="1100"/>
                        <a:t>vzpostavitev stikov z deležniki iz domensko specifičnih ali iz znanstvenih področij z namenov diskusije o ravnanju z raziskovalnimi podatki,</a:t>
                      </a:r>
                    </a:p>
                    <a:p>
                      <a:pPr marL="171450" indent="-171450">
                        <a:buFont typeface="Arial" panose="020B0604020202020204" pitchFamily="34" charset="0"/>
                        <a:buChar char="•"/>
                      </a:pPr>
                      <a:r>
                        <a:rPr lang="sl-SI" sz="1100"/>
                        <a:t>razvoj in/ali izvajanje usposabljanj, ki se nanašajo na področje ravnanja z raziskovalnimi podatki,</a:t>
                      </a:r>
                    </a:p>
                    <a:p>
                      <a:pPr marL="171450" indent="-171450">
                        <a:buFont typeface="Arial" panose="020B0604020202020204" pitchFamily="34" charset="0"/>
                        <a:buChar char="•"/>
                      </a:pPr>
                      <a:r>
                        <a:rPr lang="sl-SI" sz="1100"/>
                        <a:t>proaktivnost pri širjenju znanja, npr. organizacija dogodkov,</a:t>
                      </a:r>
                    </a:p>
                    <a:p>
                      <a:pPr marL="171450" indent="-171450">
                        <a:buFont typeface="Arial" panose="020B0604020202020204" pitchFamily="34" charset="0"/>
                        <a:buChar char="•"/>
                      </a:pPr>
                      <a:r>
                        <a:rPr lang="sl-SI" sz="1100"/>
                        <a:t>promocija koristi raziskovanja po načelih dobrega ravnanja s podatki,</a:t>
                      </a:r>
                    </a:p>
                    <a:p>
                      <a:pPr marL="171450" indent="-171450">
                        <a:buFont typeface="Arial" panose="020B0604020202020204" pitchFamily="34" charset="0"/>
                        <a:buChar char="•"/>
                      </a:pPr>
                      <a:r>
                        <a:rPr lang="sl-SI" sz="1100"/>
                        <a:t>spremljanje procesov, sistema ali podatkovne arhitekture z namenom njihove optimizacije,</a:t>
                      </a:r>
                    </a:p>
                    <a:p>
                      <a:pPr marL="171450" indent="-171450">
                        <a:buFont typeface="Arial" panose="020B0604020202020204" pitchFamily="34" charset="0"/>
                        <a:buChar char="•"/>
                      </a:pPr>
                      <a:r>
                        <a:rPr lang="sl-SI" sz="1100"/>
                        <a:t>prevzem vodilne vloge pri razvoju nadaljnjih storitev ravnanja s podatki v raziskovalnih skupinah, na nivoju znanstvene vede ali na generičnem nivoju,</a:t>
                      </a:r>
                    </a:p>
                    <a:p>
                      <a:pPr marL="171450" indent="-171450">
                        <a:buFont typeface="Arial" panose="020B0604020202020204" pitchFamily="34" charset="0"/>
                        <a:buChar char="•"/>
                      </a:pPr>
                      <a:r>
                        <a:rPr lang="sl-SI" sz="1100"/>
                        <a:t>prispevek k pisanju znanstvenih člankov in pomoč pri pripravi vlog za subvencije,</a:t>
                      </a:r>
                    </a:p>
                    <a:p>
                      <a:pPr marL="171450" indent="-171450">
                        <a:buFont typeface="Arial" panose="020B0604020202020204" pitchFamily="34" charset="0"/>
                        <a:buChar char="•"/>
                      </a:pPr>
                      <a:r>
                        <a:rPr lang="sl-SI" sz="1100"/>
                        <a:t>sodelovanje pri (med)nacionalnem razvoju na področju ravnanja s podatki in odprte znanosti,</a:t>
                      </a:r>
                    </a:p>
                    <a:p>
                      <a:pPr marL="171450" indent="-171450">
                        <a:buFont typeface="Arial" panose="020B0604020202020204" pitchFamily="34" charset="0"/>
                        <a:buChar char="•"/>
                      </a:pPr>
                      <a:r>
                        <a:rPr lang="sl-SI" sz="1100"/>
                        <a:t>prizadevanje za izgradnjo (med)nacionalne mreže na področju ravnanja z raziskovalnimi podatki.</a:t>
                      </a:r>
                    </a:p>
                  </a:txBody>
                  <a:tcPr/>
                </a:tc>
                <a:tc>
                  <a:txBody>
                    <a:bodyPr/>
                    <a:lstStyle/>
                    <a:p>
                      <a:pPr marL="171450" indent="-171450">
                        <a:buFont typeface="Arial" panose="020B0604020202020204" pitchFamily="34" charset="0"/>
                        <a:buChar char="•"/>
                      </a:pPr>
                      <a:r>
                        <a:rPr lang="sl-SI" sz="1100"/>
                        <a:t>delovanje na strateški in operativni ravni,</a:t>
                      </a:r>
                    </a:p>
                    <a:p>
                      <a:pPr marL="171450" indent="-171450">
                        <a:buFont typeface="Arial" panose="020B0604020202020204" pitchFamily="34" charset="0"/>
                        <a:buChar char="•"/>
                      </a:pPr>
                      <a:r>
                        <a:rPr lang="sl-SI" sz="1100"/>
                        <a:t>razvoj in operacionalizacija storitev na področju ravnanja z raziskovalnimi podatki,</a:t>
                      </a:r>
                    </a:p>
                    <a:p>
                      <a:pPr marL="171450" indent="-171450">
                        <a:buFont typeface="Arial" panose="020B0604020202020204" pitchFamily="34" charset="0"/>
                        <a:buChar char="•"/>
                      </a:pPr>
                      <a:r>
                        <a:rPr lang="sl-SI" sz="1100"/>
                        <a:t>spremljanje skladnosti mednarodnega razvoja s politikami in praksami organizacij,</a:t>
                      </a:r>
                    </a:p>
                    <a:p>
                      <a:pPr marL="171450" indent="-171450">
                        <a:buFont typeface="Arial" panose="020B0604020202020204" pitchFamily="34" charset="0"/>
                        <a:buChar char="•"/>
                      </a:pPr>
                      <a:r>
                        <a:rPr lang="sl-SI" sz="1100"/>
                        <a:t>razvoj in implementacija politike ravnanja s podatki organizacije,</a:t>
                      </a:r>
                    </a:p>
                    <a:p>
                      <a:pPr marL="171450" indent="-171450">
                        <a:buFont typeface="Arial" panose="020B0604020202020204" pitchFamily="34" charset="0"/>
                        <a:buChar char="•"/>
                      </a:pPr>
                      <a:r>
                        <a:rPr lang="sl-SI" sz="1100"/>
                        <a:t>povezovanje z deležniki na raziskovalnem področju in z vodstvom organizacije,</a:t>
                      </a:r>
                    </a:p>
                    <a:p>
                      <a:pPr marL="171450" indent="-171450">
                        <a:buFont typeface="Arial" panose="020B0604020202020204" pitchFamily="34" charset="0"/>
                        <a:buChar char="•"/>
                      </a:pPr>
                      <a:r>
                        <a:rPr lang="sl-SI" sz="1100"/>
                        <a:t>odgovornost za koordinacijo storitev v celotnem življenjskem krogu raziskave,</a:t>
                      </a:r>
                    </a:p>
                    <a:p>
                      <a:pPr marL="171450" indent="-171450">
                        <a:buFont typeface="Arial" panose="020B0604020202020204" pitchFamily="34" charset="0"/>
                        <a:buChar char="•"/>
                      </a:pPr>
                      <a:r>
                        <a:rPr lang="sl-SI" sz="1100"/>
                        <a:t>odgovornost za kakovost in zaščito (meta)podatkov,</a:t>
                      </a:r>
                    </a:p>
                    <a:p>
                      <a:pPr marL="171450" indent="-171450">
                        <a:buFont typeface="Arial" panose="020B0604020202020204" pitchFamily="34" charset="0"/>
                        <a:buChar char="•"/>
                      </a:pPr>
                      <a:r>
                        <a:rPr lang="sl-SI" sz="1100"/>
                        <a:t>skrb za podatkovno arhitekturo.</a:t>
                      </a:r>
                    </a:p>
                    <a:p>
                      <a:endParaRPr lang="sl-SI" sz="1100"/>
                    </a:p>
                  </a:txBody>
                  <a:tcPr/>
                </a:tc>
                <a:extLst>
                  <a:ext uri="{0D108BD9-81ED-4DB2-BD59-A6C34878D82A}">
                    <a16:rowId xmlns:a16="http://schemas.microsoft.com/office/drawing/2014/main" val="1765768318"/>
                  </a:ext>
                </a:extLst>
              </a:tr>
            </a:tbl>
          </a:graphicData>
        </a:graphic>
      </p:graphicFrame>
      <p:sp>
        <p:nvSpPr>
          <p:cNvPr id="5" name="Pravokotnik 4">
            <a:extLst>
              <a:ext uri="{FF2B5EF4-FFF2-40B4-BE49-F238E27FC236}">
                <a16:creationId xmlns:a16="http://schemas.microsoft.com/office/drawing/2014/main" id="{4E32C118-E3DC-5079-5542-B5BE021CF70A}"/>
              </a:ext>
            </a:extLst>
          </p:cNvPr>
          <p:cNvSpPr/>
          <p:nvPr/>
        </p:nvSpPr>
        <p:spPr>
          <a:xfrm>
            <a:off x="118872" y="1207008"/>
            <a:ext cx="1883664" cy="5340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Verheul in sod. (2019) so na podlagi 22-ih razpisov za podatkovne strokovnjake na Nizozemskem analizirali najbolj pogoste zahtevane naloge.</a:t>
            </a:r>
            <a:r>
              <a:rPr kumimoji="0" lang="sl-SI"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3520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9E3D14-D586-0AAF-5FA6-A13CFF5D9E7D}"/>
              </a:ext>
            </a:extLst>
          </p:cNvPr>
          <p:cNvSpPr>
            <a:spLocks noGrp="1"/>
          </p:cNvSpPr>
          <p:nvPr>
            <p:ph type="title"/>
          </p:nvPr>
        </p:nvSpPr>
        <p:spPr>
          <a:xfrm>
            <a:off x="405583" y="426230"/>
            <a:ext cx="11160000" cy="694648"/>
          </a:xfrm>
        </p:spPr>
        <p:txBody>
          <a:bodyPr>
            <a:normAutofit fontScale="90000"/>
          </a:bodyPr>
          <a:lstStyle/>
          <a:p>
            <a:br>
              <a:rPr lang="pl-PL" sz="2700"/>
            </a:br>
            <a:r>
              <a:rPr lang="pl-PL" sz="2200"/>
              <a:t>Seznam podpornih storitev na področju ravnanja </a:t>
            </a:r>
            <a:br>
              <a:rPr lang="pl-PL" sz="2200"/>
            </a:br>
            <a:r>
              <a:rPr lang="pl-PL" sz="2200"/>
              <a:t>z raziskovalnimi podatki na podlagi ankete </a:t>
            </a:r>
            <a:r>
              <a:rPr lang="sl-SI" sz="2200">
                <a:latin typeface="Calibri" panose="020F0502020204030204" pitchFamily="34" charset="0"/>
                <a:ea typeface="MS Mincho" panose="02020609040205080304" pitchFamily="49" charset="-128"/>
                <a:cs typeface="Times New Roman" panose="02020603050405020304" pitchFamily="18" charset="0"/>
              </a:rPr>
              <a:t>(</a:t>
            </a:r>
            <a:r>
              <a:rPr lang="sl-SI" sz="2200">
                <a:latin typeface="Calibri" panose="020F0502020204030204" pitchFamily="34" charset="0"/>
                <a:ea typeface="MS Mincho" panose="02020609040205080304" pitchFamily="49" charset="-128"/>
                <a:cs typeface="Arial" panose="020B0604020202020204" pitchFamily="34" charset="0"/>
              </a:rPr>
              <a:t>Verheul in sod., 2019, str. 14; 94 anketirancev)</a:t>
            </a:r>
            <a:br>
              <a:rPr lang="pl-PL" sz="2200"/>
            </a:br>
            <a:endParaRPr lang="sl-SI" sz="2200"/>
          </a:p>
        </p:txBody>
      </p:sp>
      <p:sp>
        <p:nvSpPr>
          <p:cNvPr id="3" name="Označba mesta vsebine 2">
            <a:extLst>
              <a:ext uri="{FF2B5EF4-FFF2-40B4-BE49-F238E27FC236}">
                <a16:creationId xmlns:a16="http://schemas.microsoft.com/office/drawing/2014/main" id="{F762D55F-4814-E9C7-B99B-E94ABF9630CD}"/>
              </a:ext>
            </a:extLst>
          </p:cNvPr>
          <p:cNvSpPr>
            <a:spLocks noGrp="1"/>
          </p:cNvSpPr>
          <p:nvPr>
            <p:ph idx="1"/>
          </p:nvPr>
        </p:nvSpPr>
        <p:spPr/>
        <p:txBody>
          <a:bodyPr/>
          <a:lstStyle/>
          <a:p>
            <a:pPr algn="ctr">
              <a:lnSpc>
                <a:spcPct val="107000"/>
              </a:lnSpc>
              <a:spcAft>
                <a:spcPts val="800"/>
              </a:spcAft>
            </a:pPr>
            <a:endParaRPr lang="sl-SI" sz="3600">
              <a:effectLst/>
              <a:latin typeface="Calibri" panose="020F0502020204030204" pitchFamily="34" charset="0"/>
              <a:ea typeface="MS Mincho" panose="02020609040205080304" pitchFamily="49" charset="-128"/>
              <a:cs typeface="Times New Roman" panose="02020603050405020304" pitchFamily="18" charset="0"/>
            </a:endParaRPr>
          </a:p>
          <a:p>
            <a:endParaRPr lang="sl-SI"/>
          </a:p>
        </p:txBody>
      </p:sp>
      <p:pic>
        <p:nvPicPr>
          <p:cNvPr id="5" name="Slika 4">
            <a:extLst>
              <a:ext uri="{FF2B5EF4-FFF2-40B4-BE49-F238E27FC236}">
                <a16:creationId xmlns:a16="http://schemas.microsoft.com/office/drawing/2014/main" id="{E5CFBE74-14C4-EBFF-B69A-6625092CE6EB}"/>
              </a:ext>
            </a:extLst>
          </p:cNvPr>
          <p:cNvPicPr>
            <a:picLocks noChangeAspect="1"/>
          </p:cNvPicPr>
          <p:nvPr/>
        </p:nvPicPr>
        <p:blipFill>
          <a:blip r:embed="rId2"/>
          <a:stretch>
            <a:fillRect/>
          </a:stretch>
        </p:blipFill>
        <p:spPr>
          <a:xfrm>
            <a:off x="0" y="1237879"/>
            <a:ext cx="6285660" cy="5691088"/>
          </a:xfrm>
          <a:prstGeom prst="rect">
            <a:avLst/>
          </a:prstGeom>
        </p:spPr>
      </p:pic>
      <p:graphicFrame>
        <p:nvGraphicFramePr>
          <p:cNvPr id="8" name="Tabela 7">
            <a:extLst>
              <a:ext uri="{FF2B5EF4-FFF2-40B4-BE49-F238E27FC236}">
                <a16:creationId xmlns:a16="http://schemas.microsoft.com/office/drawing/2014/main" id="{0F1D2AC1-E2C1-15B2-9760-3D1A3271E9EB}"/>
              </a:ext>
            </a:extLst>
          </p:cNvPr>
          <p:cNvGraphicFramePr>
            <a:graphicFrameLocks noGrp="1"/>
          </p:cNvGraphicFramePr>
          <p:nvPr/>
        </p:nvGraphicFramePr>
        <p:xfrm>
          <a:off x="6096000" y="1120878"/>
          <a:ext cx="5754370" cy="5093116"/>
        </p:xfrm>
        <a:graphic>
          <a:graphicData uri="http://schemas.openxmlformats.org/drawingml/2006/table">
            <a:tbl>
              <a:tblPr firstRow="1" firstCol="1" bandRow="1">
                <a:tableStyleId>{5C22544A-7EE6-4342-B048-85BDC9FD1C3A}</a:tableStyleId>
              </a:tblPr>
              <a:tblGrid>
                <a:gridCol w="279400">
                  <a:extLst>
                    <a:ext uri="{9D8B030D-6E8A-4147-A177-3AD203B41FA5}">
                      <a16:colId xmlns:a16="http://schemas.microsoft.com/office/drawing/2014/main" val="2610552039"/>
                    </a:ext>
                  </a:extLst>
                </a:gridCol>
                <a:gridCol w="2687955">
                  <a:extLst>
                    <a:ext uri="{9D8B030D-6E8A-4147-A177-3AD203B41FA5}">
                      <a16:colId xmlns:a16="http://schemas.microsoft.com/office/drawing/2014/main" val="3686394491"/>
                    </a:ext>
                  </a:extLst>
                </a:gridCol>
                <a:gridCol w="2787015">
                  <a:extLst>
                    <a:ext uri="{9D8B030D-6E8A-4147-A177-3AD203B41FA5}">
                      <a16:colId xmlns:a16="http://schemas.microsoft.com/office/drawing/2014/main" val="2735342718"/>
                    </a:ext>
                  </a:extLst>
                </a:gridCol>
              </a:tblGrid>
              <a:tr h="194782">
                <a:tc>
                  <a:txBody>
                    <a:bodyPr/>
                    <a:lstStyle/>
                    <a:p>
                      <a:pPr algn="just">
                        <a:lnSpc>
                          <a:spcPct val="107000"/>
                        </a:lnSpc>
                        <a:spcAft>
                          <a:spcPts val="800"/>
                        </a:spcAft>
                      </a:pPr>
                      <a:r>
                        <a:rPr lang="sl-SI" sz="10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sl-SI" sz="1000">
                          <a:effectLst/>
                        </a:rPr>
                        <a:t>Podporne storitve pri ravnanju z raziskovalnimi podatki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sl-SI"/>
                    </a:p>
                  </a:txBody>
                  <a:tcPr/>
                </a:tc>
                <a:extLst>
                  <a:ext uri="{0D108BD9-81ED-4DB2-BD59-A6C34878D82A}">
                    <a16:rowId xmlns:a16="http://schemas.microsoft.com/office/drawing/2014/main" val="1506432879"/>
                  </a:ext>
                </a:extLst>
              </a:tr>
              <a:tr h="194782">
                <a:tc>
                  <a:txBody>
                    <a:bodyPr/>
                    <a:lstStyle/>
                    <a:p>
                      <a:pPr algn="just">
                        <a:lnSpc>
                          <a:spcPct val="107000"/>
                        </a:lnSpc>
                        <a:spcAft>
                          <a:spcPts val="800"/>
                        </a:spcAft>
                      </a:pPr>
                      <a:r>
                        <a:rPr lang="sl-SI" sz="10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V slv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V ang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20341004"/>
                  </a:ext>
                </a:extLst>
              </a:tr>
              <a:tr h="194782">
                <a:tc>
                  <a:txBody>
                    <a:bodyPr/>
                    <a:lstStyle/>
                    <a:p>
                      <a:pPr algn="just">
                        <a:lnSpc>
                          <a:spcPct val="107000"/>
                        </a:lnSpc>
                        <a:spcAft>
                          <a:spcPts val="800"/>
                        </a:spcAft>
                      </a:pPr>
                      <a:r>
                        <a:rPr lang="sl-SI" sz="1000">
                          <a:effectLst/>
                        </a:rPr>
                        <a:t>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Standardizacija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standardization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97351661"/>
                  </a:ext>
                </a:extLst>
              </a:tr>
              <a:tr h="194782">
                <a:tc>
                  <a:txBody>
                    <a:bodyPr/>
                    <a:lstStyle/>
                    <a:p>
                      <a:pPr algn="just">
                        <a:lnSpc>
                          <a:spcPct val="107000"/>
                        </a:lnSpc>
                        <a:spcAft>
                          <a:spcPts val="800"/>
                        </a:spcAft>
                      </a:pPr>
                      <a:r>
                        <a:rPr lang="sl-SI" sz="1000">
                          <a:effectLst/>
                        </a:rPr>
                        <a:t>2</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Integracija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integration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33464733"/>
                  </a:ext>
                </a:extLst>
              </a:tr>
              <a:tr h="194782">
                <a:tc>
                  <a:txBody>
                    <a:bodyPr/>
                    <a:lstStyle/>
                    <a:p>
                      <a:pPr algn="just">
                        <a:lnSpc>
                          <a:spcPct val="107000"/>
                        </a:lnSpc>
                        <a:spcAft>
                          <a:spcPts val="800"/>
                        </a:spcAft>
                      </a:pPr>
                      <a:r>
                        <a:rPr lang="sl-SI" sz="1000">
                          <a:effectLst/>
                        </a:rPr>
                        <a:t>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Podatkovno inženirstvo (skript)</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engineering (script)</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88860628"/>
                  </a:ext>
                </a:extLst>
              </a:tr>
              <a:tr h="194782">
                <a:tc>
                  <a:txBody>
                    <a:bodyPr/>
                    <a:lstStyle/>
                    <a:p>
                      <a:pPr algn="just">
                        <a:lnSpc>
                          <a:spcPct val="107000"/>
                        </a:lnSpc>
                        <a:spcAft>
                          <a:spcPts val="800"/>
                        </a:spcAft>
                      </a:pPr>
                      <a:r>
                        <a:rPr lang="sl-SI" sz="1000">
                          <a:effectLst/>
                        </a:rPr>
                        <a:t>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Validacija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a:t>
                      </a:r>
                      <a:r>
                        <a:rPr lang="sl-SI" sz="1000" err="1">
                          <a:effectLst/>
                        </a:rPr>
                        <a:t>validation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72672379"/>
                  </a:ext>
                </a:extLst>
              </a:tr>
              <a:tr h="194782">
                <a:tc>
                  <a:txBody>
                    <a:bodyPr/>
                    <a:lstStyle/>
                    <a:p>
                      <a:pPr algn="just">
                        <a:lnSpc>
                          <a:spcPct val="107000"/>
                        </a:lnSpc>
                        <a:spcAft>
                          <a:spcPts val="800"/>
                        </a:spcAft>
                      </a:pPr>
                      <a:r>
                        <a:rPr lang="sl-SI" sz="1000">
                          <a:effectLst/>
                        </a:rPr>
                        <a:t>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Čiščenje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cleaning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15413135"/>
                  </a:ext>
                </a:extLst>
              </a:tr>
              <a:tr h="194782">
                <a:tc>
                  <a:txBody>
                    <a:bodyPr/>
                    <a:lstStyle/>
                    <a:p>
                      <a:pPr algn="just">
                        <a:lnSpc>
                          <a:spcPct val="107000"/>
                        </a:lnSpc>
                        <a:spcAft>
                          <a:spcPts val="800"/>
                        </a:spcAft>
                      </a:pPr>
                      <a:r>
                        <a:rPr lang="sl-SI" sz="1000">
                          <a:effectLst/>
                        </a:rPr>
                        <a:t>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Identifikacija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identification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45504337"/>
                  </a:ext>
                </a:extLst>
              </a:tr>
              <a:tr h="194782">
                <a:tc>
                  <a:txBody>
                    <a:bodyPr/>
                    <a:lstStyle/>
                    <a:p>
                      <a:pPr algn="just">
                        <a:lnSpc>
                          <a:spcPct val="107000"/>
                        </a:lnSpc>
                        <a:spcAft>
                          <a:spcPts val="800"/>
                        </a:spcAft>
                      </a:pPr>
                      <a:r>
                        <a:rPr lang="sl-SI" sz="1000">
                          <a:effectLst/>
                        </a:rPr>
                        <a:t>7</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Varovanje/skrb za podatke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curation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2867960"/>
                  </a:ext>
                </a:extLst>
              </a:tr>
              <a:tr h="194782">
                <a:tc>
                  <a:txBody>
                    <a:bodyPr/>
                    <a:lstStyle/>
                    <a:p>
                      <a:pPr algn="just">
                        <a:lnSpc>
                          <a:spcPct val="107000"/>
                        </a:lnSpc>
                        <a:spcAft>
                          <a:spcPts val="800"/>
                        </a:spcAft>
                      </a:pPr>
                      <a:r>
                        <a:rPr lang="sl-SI" sz="1000">
                          <a:effectLst/>
                        </a:rPr>
                        <a:t>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Zaščita raziskovalne integritete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Protecting scientific integrity</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62306989"/>
                  </a:ext>
                </a:extLst>
              </a:tr>
              <a:tr h="194782">
                <a:tc>
                  <a:txBody>
                    <a:bodyPr/>
                    <a:lstStyle/>
                    <a:p>
                      <a:pPr algn="just">
                        <a:lnSpc>
                          <a:spcPct val="107000"/>
                        </a:lnSpc>
                        <a:spcAft>
                          <a:spcPts val="800"/>
                        </a:spcAft>
                      </a:pPr>
                      <a:r>
                        <a:rPr lang="sl-SI" sz="1000">
                          <a:effectLst/>
                        </a:rPr>
                        <a:t>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Dodeljevanje trajnega identifikatorja PID</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Assigning persistent identifier (PI)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97738010"/>
                  </a:ext>
                </a:extLst>
              </a:tr>
              <a:tr h="194782">
                <a:tc>
                  <a:txBody>
                    <a:bodyPr/>
                    <a:lstStyle/>
                    <a:p>
                      <a:pPr algn="just">
                        <a:lnSpc>
                          <a:spcPct val="107000"/>
                        </a:lnSpc>
                        <a:spcAft>
                          <a:spcPts val="800"/>
                        </a:spcAft>
                      </a:pPr>
                      <a:r>
                        <a:rPr lang="sl-SI" sz="1000">
                          <a:effectLst/>
                        </a:rPr>
                        <a:t>10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Obdelava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processing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12310428"/>
                  </a:ext>
                </a:extLst>
              </a:tr>
              <a:tr h="194782">
                <a:tc>
                  <a:txBody>
                    <a:bodyPr/>
                    <a:lstStyle/>
                    <a:p>
                      <a:pPr algn="just">
                        <a:lnSpc>
                          <a:spcPct val="107000"/>
                        </a:lnSpc>
                        <a:spcAft>
                          <a:spcPts val="800"/>
                        </a:spcAft>
                      </a:pPr>
                      <a:r>
                        <a:rPr lang="sl-SI" sz="1000">
                          <a:effectLst/>
                        </a:rPr>
                        <a:t>11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Ustvarjanje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creation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5169673"/>
                  </a:ext>
                </a:extLst>
              </a:tr>
              <a:tr h="194782">
                <a:tc>
                  <a:txBody>
                    <a:bodyPr/>
                    <a:lstStyle/>
                    <a:p>
                      <a:pPr algn="just">
                        <a:lnSpc>
                          <a:spcPct val="107000"/>
                        </a:lnSpc>
                        <a:spcAft>
                          <a:spcPts val="800"/>
                        </a:spcAft>
                      </a:pPr>
                      <a:r>
                        <a:rPr lang="sl-SI" sz="1000">
                          <a:effectLst/>
                        </a:rPr>
                        <a:t>12</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Pridobivanje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retrieval</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91363600"/>
                  </a:ext>
                </a:extLst>
              </a:tr>
              <a:tr h="194782">
                <a:tc>
                  <a:txBody>
                    <a:bodyPr/>
                    <a:lstStyle/>
                    <a:p>
                      <a:pPr algn="just">
                        <a:lnSpc>
                          <a:spcPct val="107000"/>
                        </a:lnSpc>
                        <a:spcAft>
                          <a:spcPts val="800"/>
                        </a:spcAft>
                      </a:pPr>
                      <a:r>
                        <a:rPr lang="sl-SI" sz="1000">
                          <a:effectLst/>
                        </a:rPr>
                        <a:t>13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Metapodatki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Metadata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81165188"/>
                  </a:ext>
                </a:extLst>
              </a:tr>
              <a:tr h="194782">
                <a:tc>
                  <a:txBody>
                    <a:bodyPr/>
                    <a:lstStyle/>
                    <a:p>
                      <a:pPr algn="just">
                        <a:lnSpc>
                          <a:spcPct val="107000"/>
                        </a:lnSpc>
                        <a:spcAft>
                          <a:spcPts val="800"/>
                        </a:spcAft>
                      </a:pPr>
                      <a:r>
                        <a:rPr lang="sl-SI" sz="1000">
                          <a:effectLst/>
                        </a:rPr>
                        <a:t>14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Ohranjanje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preservation</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79218260"/>
                  </a:ext>
                </a:extLst>
              </a:tr>
              <a:tr h="194782">
                <a:tc>
                  <a:txBody>
                    <a:bodyPr/>
                    <a:lstStyle/>
                    <a:p>
                      <a:pPr algn="just">
                        <a:lnSpc>
                          <a:spcPct val="107000"/>
                        </a:lnSpc>
                        <a:spcAft>
                          <a:spcPts val="800"/>
                        </a:spcAft>
                      </a:pPr>
                      <a:r>
                        <a:rPr lang="sl-SI" sz="1000">
                          <a:effectLst/>
                        </a:rPr>
                        <a:t>15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Narediti podatke najdljive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Making data findable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9263612"/>
                  </a:ext>
                </a:extLst>
              </a:tr>
              <a:tr h="194782">
                <a:tc>
                  <a:txBody>
                    <a:bodyPr/>
                    <a:lstStyle/>
                    <a:p>
                      <a:pPr algn="just">
                        <a:lnSpc>
                          <a:spcPct val="107000"/>
                        </a:lnSpc>
                        <a:spcAft>
                          <a:spcPts val="800"/>
                        </a:spcAft>
                      </a:pPr>
                      <a:r>
                        <a:rPr lang="sl-SI" sz="1000">
                          <a:effectLst/>
                        </a:rPr>
                        <a:t>16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Deljenje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sharing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88694907"/>
                  </a:ext>
                </a:extLst>
              </a:tr>
              <a:tr h="194782">
                <a:tc>
                  <a:txBody>
                    <a:bodyPr/>
                    <a:lstStyle/>
                    <a:p>
                      <a:pPr algn="just">
                        <a:lnSpc>
                          <a:spcPct val="107000"/>
                        </a:lnSpc>
                        <a:spcAft>
                          <a:spcPts val="800"/>
                        </a:spcAft>
                      </a:pPr>
                      <a:r>
                        <a:rPr lang="sl-SI" sz="1000">
                          <a:effectLst/>
                        </a:rPr>
                        <a:t>17</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Preverjanje etičnih zahtev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Checking ethical requirements</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88306994"/>
                  </a:ext>
                </a:extLst>
              </a:tr>
              <a:tr h="194782">
                <a:tc>
                  <a:txBody>
                    <a:bodyPr/>
                    <a:lstStyle/>
                    <a:p>
                      <a:pPr algn="just">
                        <a:lnSpc>
                          <a:spcPct val="107000"/>
                        </a:lnSpc>
                        <a:spcAft>
                          <a:spcPts val="800"/>
                        </a:spcAft>
                      </a:pPr>
                      <a:r>
                        <a:rPr lang="sl-SI" sz="1000">
                          <a:effectLst/>
                        </a:rPr>
                        <a:t>18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Arhiviranje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archiving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21173035"/>
                  </a:ext>
                </a:extLst>
              </a:tr>
              <a:tr h="194782">
                <a:tc>
                  <a:txBody>
                    <a:bodyPr/>
                    <a:lstStyle/>
                    <a:p>
                      <a:pPr algn="just">
                        <a:lnSpc>
                          <a:spcPct val="107000"/>
                        </a:lnSpc>
                        <a:spcAft>
                          <a:spcPts val="800"/>
                        </a:spcAft>
                      </a:pPr>
                      <a:r>
                        <a:rPr lang="sl-SI" sz="1000">
                          <a:effectLst/>
                        </a:rPr>
                        <a:t>19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Dostop do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access</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08949875"/>
                  </a:ext>
                </a:extLst>
              </a:tr>
              <a:tr h="194782">
                <a:tc>
                  <a:txBody>
                    <a:bodyPr/>
                    <a:lstStyle/>
                    <a:p>
                      <a:pPr algn="just">
                        <a:lnSpc>
                          <a:spcPct val="107000"/>
                        </a:lnSpc>
                        <a:spcAft>
                          <a:spcPts val="800"/>
                        </a:spcAft>
                      </a:pPr>
                      <a:r>
                        <a:rPr lang="sl-SI" sz="1000">
                          <a:effectLst/>
                        </a:rPr>
                        <a:t>20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Preverjanje pravnih zahtev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Checking legal requirements</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26557898"/>
                  </a:ext>
                </a:extLst>
              </a:tr>
              <a:tr h="194782">
                <a:tc>
                  <a:txBody>
                    <a:bodyPr/>
                    <a:lstStyle/>
                    <a:p>
                      <a:pPr algn="just">
                        <a:lnSpc>
                          <a:spcPct val="107000"/>
                        </a:lnSpc>
                        <a:spcAft>
                          <a:spcPts val="800"/>
                        </a:spcAft>
                      </a:pPr>
                      <a:r>
                        <a:rPr lang="sl-SI" sz="1000">
                          <a:effectLst/>
                        </a:rPr>
                        <a:t>21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Preverjanje zahtev financerjev raziskav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Checking the requirements of research funders</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24354306"/>
                  </a:ext>
                </a:extLst>
              </a:tr>
              <a:tr h="194782">
                <a:tc>
                  <a:txBody>
                    <a:bodyPr/>
                    <a:lstStyle/>
                    <a:p>
                      <a:pPr algn="just">
                        <a:lnSpc>
                          <a:spcPct val="107000"/>
                        </a:lnSpc>
                        <a:spcAft>
                          <a:spcPts val="800"/>
                        </a:spcAft>
                      </a:pPr>
                      <a:r>
                        <a:rPr lang="sl-SI" sz="1000">
                          <a:effectLst/>
                        </a:rPr>
                        <a:t>22</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Pisanje NRRP</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Writing a DMP</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13110185"/>
                  </a:ext>
                </a:extLst>
              </a:tr>
              <a:tr h="223566">
                <a:tc>
                  <a:txBody>
                    <a:bodyPr/>
                    <a:lstStyle/>
                    <a:p>
                      <a:pPr algn="just">
                        <a:lnSpc>
                          <a:spcPct val="107000"/>
                        </a:lnSpc>
                        <a:spcAft>
                          <a:spcPts val="800"/>
                        </a:spcAft>
                      </a:pPr>
                      <a:r>
                        <a:rPr lang="sl-SI" sz="1000">
                          <a:effectLst/>
                        </a:rPr>
                        <a:t>23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Ravnanje s podatki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management</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87479643"/>
                  </a:ext>
                </a:extLst>
              </a:tr>
              <a:tr h="194782">
                <a:tc>
                  <a:txBody>
                    <a:bodyPr/>
                    <a:lstStyle/>
                    <a:p>
                      <a:pPr algn="just">
                        <a:lnSpc>
                          <a:spcPct val="107000"/>
                        </a:lnSpc>
                        <a:spcAft>
                          <a:spcPts val="800"/>
                        </a:spcAft>
                      </a:pPr>
                      <a:r>
                        <a:rPr lang="sl-SI" sz="1000">
                          <a:effectLst/>
                        </a:rPr>
                        <a:t>24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Shranjevanje podatkov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000">
                          <a:effectLst/>
                        </a:rPr>
                        <a:t>Data </a:t>
                      </a:r>
                      <a:r>
                        <a:rPr lang="sl-SI" sz="1000" err="1">
                          <a:effectLst/>
                        </a:rPr>
                        <a:t>storage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10102956"/>
                  </a:ext>
                </a:extLst>
              </a:tr>
            </a:tbl>
          </a:graphicData>
        </a:graphic>
      </p:graphicFrame>
    </p:spTree>
    <p:extLst>
      <p:ext uri="{BB962C8B-B14F-4D97-AF65-F5344CB8AC3E}">
        <p14:creationId xmlns:p14="http://schemas.microsoft.com/office/powerpoint/2010/main" val="979751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C13AD0-210A-49D6-AF85-44AB2ACBB84B}"/>
              </a:ext>
            </a:extLst>
          </p:cNvPr>
          <p:cNvSpPr>
            <a:spLocks noGrp="1"/>
          </p:cNvSpPr>
          <p:nvPr>
            <p:ph type="title"/>
          </p:nvPr>
        </p:nvSpPr>
        <p:spPr>
          <a:xfrm>
            <a:off x="838202" y="631820"/>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AA67DC40-BC00-3AA0-00A9-837BB5669E87}"/>
              </a:ext>
            </a:extLst>
          </p:cNvPr>
          <p:cNvSpPr>
            <a:spLocks noGrp="1"/>
          </p:cNvSpPr>
          <p:nvPr>
            <p:ph idx="1"/>
          </p:nvPr>
        </p:nvSpPr>
        <p:spPr>
          <a:xfrm>
            <a:off x="838202" y="1452887"/>
            <a:ext cx="11160000" cy="5140953"/>
          </a:xfrm>
        </p:spPr>
        <p:txBody>
          <a:bodyPr>
            <a:normAutofit fontScale="85000" lnSpcReduction="20000"/>
          </a:bodyPr>
          <a:lstStyle/>
          <a:p>
            <a:pPr marL="0" indent="0">
              <a:buNone/>
            </a:pPr>
            <a:r>
              <a:rPr lang="sl-SI" sz="2600" err="1"/>
              <a:t>Scholtens</a:t>
            </a:r>
            <a:r>
              <a:rPr lang="sl-SI" sz="2600"/>
              <a:t> in sod. (2019)</a:t>
            </a:r>
            <a:r>
              <a:rPr lang="sl-SI" sz="2600" baseline="30000"/>
              <a:t>11</a:t>
            </a:r>
            <a:r>
              <a:rPr lang="sl-SI" sz="2600"/>
              <a:t> so glede na temeljne značilnosti posameznih skupin deležnikov opredelili </a:t>
            </a:r>
            <a:r>
              <a:rPr lang="sl-SI" sz="2600" b="1"/>
              <a:t>tri različne vloge </a:t>
            </a:r>
            <a:r>
              <a:rPr lang="sl-SI" sz="2600"/>
              <a:t>podatkovnega strokovnjaka:</a:t>
            </a:r>
          </a:p>
          <a:p>
            <a:pPr marL="0" indent="0">
              <a:buNone/>
            </a:pPr>
            <a:endParaRPr lang="sl-SI" sz="2600"/>
          </a:p>
          <a:p>
            <a:pPr marL="514350" indent="-514350">
              <a:buFont typeface="+mj-lt"/>
              <a:buAutoNum type="arabicPeriod"/>
            </a:pPr>
            <a:r>
              <a:rPr lang="sl-SI" sz="2600"/>
              <a:t>Podatkovni strokovnjak, ki se osredotoča na odločevalce in oblikovalce politik: </a:t>
            </a:r>
            <a:r>
              <a:rPr lang="sl-SI" sz="2600" b="1"/>
              <a:t>podatkovni strokovnjak – politika</a:t>
            </a:r>
            <a:r>
              <a:rPr lang="sl-SI" sz="2600"/>
              <a:t>,</a:t>
            </a:r>
          </a:p>
          <a:p>
            <a:pPr marL="514350" indent="-514350">
              <a:buFont typeface="+mj-lt"/>
              <a:buAutoNum type="arabicPeriod"/>
            </a:pPr>
            <a:r>
              <a:rPr lang="sl-SI" sz="2600"/>
              <a:t>Podatkovni strokovnjak, ki se osredotoča na raziskovalce: </a:t>
            </a:r>
            <a:r>
              <a:rPr lang="sl-SI" sz="2600" b="1"/>
              <a:t>podatkovni strokovnjak – raziskave</a:t>
            </a:r>
            <a:r>
              <a:rPr lang="sl-SI" sz="2600"/>
              <a:t>,</a:t>
            </a:r>
          </a:p>
          <a:p>
            <a:pPr marL="514350" indent="-514350">
              <a:buFont typeface="+mj-lt"/>
              <a:buAutoNum type="arabicPeriod"/>
            </a:pPr>
            <a:r>
              <a:rPr lang="sl-SI" sz="2600"/>
              <a:t>Podatkovni strokovnjak, ki se osredotoča na IKT infrastrukturo: </a:t>
            </a:r>
            <a:r>
              <a:rPr lang="sl-SI" sz="2600" b="1"/>
              <a:t>podatkovni strokovnjak – infrastruktura</a:t>
            </a:r>
            <a:r>
              <a:rPr lang="sl-SI" sz="2600"/>
              <a:t>. </a:t>
            </a:r>
          </a:p>
          <a:p>
            <a:pPr marL="514350" indent="-514350">
              <a:buFont typeface="+mj-lt"/>
              <a:buAutoNum type="arabicPeriod"/>
            </a:pPr>
            <a:endParaRPr lang="sl-SI" sz="2600"/>
          </a:p>
          <a:p>
            <a:pPr marL="0" indent="0" algn="ctr">
              <a:buNone/>
            </a:pPr>
            <a:r>
              <a:rPr lang="sl-SI" sz="2600" b="1">
                <a:solidFill>
                  <a:schemeClr val="accent2">
                    <a:lumMod val="75000"/>
                  </a:schemeClr>
                </a:solidFill>
              </a:rPr>
              <a:t>Posamezni podatkovni strokovnjak se bo morda moral ukvarjati z vsemi področji deležnikov, vendar v praksi pogosto eno od definiranih področij deležnikov izstopa.</a:t>
            </a:r>
          </a:p>
          <a:p>
            <a:pPr marL="0" indent="0">
              <a:buNone/>
            </a:pPr>
            <a:endParaRPr lang="sl-SI" sz="1500"/>
          </a:p>
          <a:p>
            <a:pPr marL="0" indent="0">
              <a:buNone/>
            </a:pPr>
            <a:endParaRPr lang="sl-SI" sz="1500"/>
          </a:p>
          <a:p>
            <a:pPr marL="0" indent="0">
              <a:buNone/>
            </a:pPr>
            <a:endParaRPr lang="sl-SI" sz="1500"/>
          </a:p>
          <a:p>
            <a:pPr marL="0" indent="0">
              <a:buNone/>
            </a:pPr>
            <a:r>
              <a:rPr lang="sl-SI" sz="1500"/>
              <a:t>11 Salome </a:t>
            </a:r>
            <a:r>
              <a:rPr lang="sl-SI" sz="1500" err="1"/>
              <a:t>Scholtens</a:t>
            </a:r>
            <a:r>
              <a:rPr lang="sl-SI" sz="1500"/>
              <a:t>, </a:t>
            </a:r>
            <a:r>
              <a:rPr lang="sl-SI" sz="1500" err="1"/>
              <a:t>Mijke</a:t>
            </a:r>
            <a:r>
              <a:rPr lang="sl-SI" sz="1500"/>
              <a:t> </a:t>
            </a:r>
            <a:r>
              <a:rPr lang="sl-SI" sz="1500" err="1"/>
              <a:t>Jetten</a:t>
            </a:r>
            <a:r>
              <a:rPr lang="sl-SI" sz="1500"/>
              <a:t>, Jasmin Böhmer, Christine Staiger, Inge </a:t>
            </a:r>
            <a:r>
              <a:rPr lang="sl-SI" sz="1500" err="1"/>
              <a:t>Slouwerhof</a:t>
            </a:r>
            <a:r>
              <a:rPr lang="sl-SI" sz="1500"/>
              <a:t>, Marije van der </a:t>
            </a:r>
            <a:r>
              <a:rPr lang="sl-SI" sz="1500" err="1"/>
              <a:t>Geest</a:t>
            </a:r>
            <a:r>
              <a:rPr lang="sl-SI" sz="1500"/>
              <a:t>, &amp; Celia W.G. van Gelder. (2019). </a:t>
            </a:r>
            <a:r>
              <a:rPr lang="sl-SI" sz="1500" err="1"/>
              <a:t>Final</a:t>
            </a:r>
            <a:r>
              <a:rPr lang="sl-SI" sz="1500"/>
              <a:t> </a:t>
            </a:r>
            <a:r>
              <a:rPr lang="sl-SI" sz="1500" err="1"/>
              <a:t>report</a:t>
            </a:r>
            <a:r>
              <a:rPr lang="sl-SI" sz="1500"/>
              <a:t>: </a:t>
            </a:r>
            <a:r>
              <a:rPr lang="sl-SI" sz="1500" err="1"/>
              <a:t>Towards</a:t>
            </a:r>
            <a:r>
              <a:rPr lang="sl-SI" sz="1500"/>
              <a:t> FAIR </a:t>
            </a:r>
            <a:r>
              <a:rPr lang="sl-SI" sz="1500" err="1"/>
              <a:t>data</a:t>
            </a:r>
            <a:r>
              <a:rPr lang="sl-SI" sz="1500"/>
              <a:t> </a:t>
            </a:r>
            <a:r>
              <a:rPr lang="sl-SI" sz="1500" err="1"/>
              <a:t>steward</a:t>
            </a:r>
            <a:r>
              <a:rPr lang="sl-SI" sz="1500"/>
              <a:t> as </a:t>
            </a:r>
            <a:r>
              <a:rPr lang="sl-SI" sz="1500" err="1"/>
              <a:t>profession</a:t>
            </a:r>
            <a:r>
              <a:rPr lang="sl-SI" sz="1500"/>
              <a:t> for the </a:t>
            </a:r>
            <a:r>
              <a:rPr lang="sl-SI" sz="1500" err="1"/>
              <a:t>lifesciences</a:t>
            </a:r>
            <a:r>
              <a:rPr lang="sl-SI" sz="1500"/>
              <a:t>. </a:t>
            </a:r>
            <a:r>
              <a:rPr lang="sl-SI" sz="1500" err="1"/>
              <a:t>Report</a:t>
            </a:r>
            <a:r>
              <a:rPr lang="sl-SI" sz="1500"/>
              <a:t> of a </a:t>
            </a:r>
            <a:r>
              <a:rPr lang="sl-SI" sz="1500" err="1"/>
              <a:t>ZonMw</a:t>
            </a:r>
            <a:r>
              <a:rPr lang="sl-SI" sz="1500"/>
              <a:t> </a:t>
            </a:r>
            <a:r>
              <a:rPr lang="sl-SI" sz="1500" err="1"/>
              <a:t>funded</a:t>
            </a:r>
            <a:r>
              <a:rPr lang="sl-SI" sz="1500"/>
              <a:t> </a:t>
            </a:r>
            <a:r>
              <a:rPr lang="sl-SI" sz="1500" err="1"/>
              <a:t>collaborative</a:t>
            </a:r>
            <a:r>
              <a:rPr lang="sl-SI" sz="1500"/>
              <a:t> </a:t>
            </a:r>
            <a:r>
              <a:rPr lang="sl-SI" sz="1500" err="1"/>
              <a:t>approach</a:t>
            </a:r>
            <a:r>
              <a:rPr lang="sl-SI" sz="1500"/>
              <a:t> </a:t>
            </a:r>
            <a:r>
              <a:rPr lang="sl-SI" sz="1500" err="1"/>
              <a:t>built</a:t>
            </a:r>
            <a:r>
              <a:rPr lang="sl-SI" sz="1500"/>
              <a:t> on </a:t>
            </a:r>
            <a:r>
              <a:rPr lang="sl-SI" sz="1500" err="1"/>
              <a:t>existing</a:t>
            </a:r>
            <a:r>
              <a:rPr lang="sl-SI" sz="1500"/>
              <a:t> </a:t>
            </a:r>
            <a:r>
              <a:rPr lang="sl-SI" sz="1500" err="1"/>
              <a:t>expertise</a:t>
            </a:r>
            <a:r>
              <a:rPr lang="sl-SI" sz="1500"/>
              <a:t>. </a:t>
            </a:r>
            <a:r>
              <a:rPr lang="sl-SI" sz="1500" err="1"/>
              <a:t>Zenodo</a:t>
            </a:r>
            <a:r>
              <a:rPr lang="sl-SI" sz="1500"/>
              <a:t>. https://doi.org/10.5281/zenodo.3474789 </a:t>
            </a:r>
          </a:p>
        </p:txBody>
      </p:sp>
    </p:spTree>
    <p:extLst>
      <p:ext uri="{BB962C8B-B14F-4D97-AF65-F5344CB8AC3E}">
        <p14:creationId xmlns:p14="http://schemas.microsoft.com/office/powerpoint/2010/main" val="188584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6D43A0-D217-6174-E4B9-C73D4BD721DE}"/>
              </a:ext>
            </a:extLst>
          </p:cNvPr>
          <p:cNvSpPr>
            <a:spLocks noGrp="1"/>
          </p:cNvSpPr>
          <p:nvPr>
            <p:ph type="title"/>
          </p:nvPr>
        </p:nvSpPr>
        <p:spPr>
          <a:xfrm>
            <a:off x="838202" y="509928"/>
            <a:ext cx="11160000" cy="611828"/>
          </a:xfrm>
        </p:spPr>
        <p:txBody>
          <a:bodyPr>
            <a:noAutofit/>
          </a:bodyPr>
          <a:lstStyle/>
          <a:p>
            <a:r>
              <a:rPr lang="sl-SI" sz="2400"/>
              <a:t>Vloge podpornih struktur v življenjskem krogu raziskovalnih </a:t>
            </a:r>
            <a:br>
              <a:rPr lang="sl-SI" sz="2400"/>
            </a:br>
            <a:r>
              <a:rPr lang="sl-SI" sz="2400"/>
              <a:t>podatkov</a:t>
            </a:r>
          </a:p>
        </p:txBody>
      </p:sp>
      <p:sp>
        <p:nvSpPr>
          <p:cNvPr id="3" name="Označba mesta vsebine 2">
            <a:extLst>
              <a:ext uri="{FF2B5EF4-FFF2-40B4-BE49-F238E27FC236}">
                <a16:creationId xmlns:a16="http://schemas.microsoft.com/office/drawing/2014/main" id="{C931E4ED-B63E-A8E0-0242-A445DE7B513F}"/>
              </a:ext>
            </a:extLst>
          </p:cNvPr>
          <p:cNvSpPr>
            <a:spLocks noGrp="1"/>
          </p:cNvSpPr>
          <p:nvPr>
            <p:ph idx="1"/>
          </p:nvPr>
        </p:nvSpPr>
        <p:spPr/>
        <p:txBody>
          <a:bodyPr/>
          <a:lstStyle/>
          <a:p>
            <a:pPr marL="0" indent="0">
              <a:buNone/>
            </a:pPr>
            <a:r>
              <a:rPr lang="sl-SI" sz="2400"/>
              <a:t>Vloge podatkovnih strokovnjakov in njihov fokus (</a:t>
            </a:r>
            <a:r>
              <a:rPr lang="sl-SI" sz="2400" err="1"/>
              <a:t>Scholtens</a:t>
            </a:r>
            <a:r>
              <a:rPr lang="sl-SI" sz="2400"/>
              <a:t> in sod., 2019, str. 14)</a:t>
            </a:r>
            <a:r>
              <a:rPr lang="sl-SI" sz="2400" baseline="30000"/>
              <a:t>11</a:t>
            </a:r>
          </a:p>
        </p:txBody>
      </p:sp>
      <p:graphicFrame>
        <p:nvGraphicFramePr>
          <p:cNvPr id="6" name="Tabela 5">
            <a:extLst>
              <a:ext uri="{FF2B5EF4-FFF2-40B4-BE49-F238E27FC236}">
                <a16:creationId xmlns:a16="http://schemas.microsoft.com/office/drawing/2014/main" id="{3FFF8133-1C9A-10BF-704F-92B68D04C235}"/>
              </a:ext>
            </a:extLst>
          </p:cNvPr>
          <p:cNvGraphicFramePr>
            <a:graphicFrameLocks noGrp="1"/>
          </p:cNvGraphicFramePr>
          <p:nvPr/>
        </p:nvGraphicFramePr>
        <p:xfrm>
          <a:off x="970282" y="2498596"/>
          <a:ext cx="10515596" cy="3427351"/>
        </p:xfrm>
        <a:graphic>
          <a:graphicData uri="http://schemas.openxmlformats.org/drawingml/2006/table">
            <a:tbl>
              <a:tblPr firstRow="1" firstCol="1" bandRow="1">
                <a:tableStyleId>{5C22544A-7EE6-4342-B048-85BDC9FD1C3A}</a:tableStyleId>
              </a:tblPr>
              <a:tblGrid>
                <a:gridCol w="3941898">
                  <a:extLst>
                    <a:ext uri="{9D8B030D-6E8A-4147-A177-3AD203B41FA5}">
                      <a16:colId xmlns:a16="http://schemas.microsoft.com/office/drawing/2014/main" val="3252006055"/>
                    </a:ext>
                  </a:extLst>
                </a:gridCol>
                <a:gridCol w="6573698">
                  <a:extLst>
                    <a:ext uri="{9D8B030D-6E8A-4147-A177-3AD203B41FA5}">
                      <a16:colId xmlns:a16="http://schemas.microsoft.com/office/drawing/2014/main" val="1554954388"/>
                    </a:ext>
                  </a:extLst>
                </a:gridCol>
              </a:tblGrid>
              <a:tr h="260963">
                <a:tc>
                  <a:txBody>
                    <a:bodyPr/>
                    <a:lstStyle/>
                    <a:p>
                      <a:pPr>
                        <a:lnSpc>
                          <a:spcPct val="107000"/>
                        </a:lnSpc>
                        <a:spcAft>
                          <a:spcPts val="800"/>
                        </a:spcAft>
                      </a:pPr>
                      <a:r>
                        <a:rPr lang="sl-SI" sz="2000">
                          <a:solidFill>
                            <a:schemeClr val="bg1"/>
                          </a:solidFill>
                          <a:effectLst/>
                        </a:rPr>
                        <a:t>Vloga</a:t>
                      </a:r>
                      <a:endParaRPr lang="sl-SI" sz="20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Aft>
                          <a:spcPts val="800"/>
                        </a:spcAft>
                      </a:pPr>
                      <a:r>
                        <a:rPr lang="sl-SI" sz="20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rPr>
                        <a:t>Deležniki</a:t>
                      </a:r>
                    </a:p>
                  </a:txBody>
                  <a:tcPr marL="68580" marR="68580" marT="0" marB="0"/>
                </a:tc>
                <a:extLst>
                  <a:ext uri="{0D108BD9-81ED-4DB2-BD59-A6C34878D82A}">
                    <a16:rowId xmlns:a16="http://schemas.microsoft.com/office/drawing/2014/main" val="4245024836"/>
                  </a:ext>
                </a:extLst>
              </a:tr>
              <a:tr h="973756">
                <a:tc>
                  <a:txBody>
                    <a:bodyPr/>
                    <a:lstStyle/>
                    <a:p>
                      <a:pPr>
                        <a:lnSpc>
                          <a:spcPct val="107000"/>
                        </a:lnSpc>
                        <a:spcAft>
                          <a:spcPts val="800"/>
                        </a:spcAft>
                      </a:pPr>
                      <a:r>
                        <a:rPr lang="sl-SI" sz="1600">
                          <a:solidFill>
                            <a:schemeClr val="tx1"/>
                          </a:solidFill>
                          <a:effectLst/>
                        </a:rPr>
                        <a:t>Podatkovni  strokovnjak- politika</a:t>
                      </a:r>
                      <a:endParaRPr lang="sl-SI" sz="16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lnSpc>
                          <a:spcPct val="107000"/>
                        </a:lnSpc>
                        <a:spcAft>
                          <a:spcPts val="800"/>
                        </a:spcAft>
                      </a:pPr>
                      <a:r>
                        <a:rPr lang="sl-SI" sz="1600">
                          <a:effectLst/>
                        </a:rPr>
                        <a:t>Oblikovalci politik, financerji, vodstvo, upravni odbori univerz in dekani fakultet, predstojniki inštitutov. Ta skupina deležnikov odloča o tem, kako je treba ravnati s podatki in je na koncu tudi za to odgovorna.</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00490870"/>
                  </a:ext>
                </a:extLst>
              </a:tr>
              <a:tr h="895187">
                <a:tc>
                  <a:txBody>
                    <a:bodyPr/>
                    <a:lstStyle/>
                    <a:p>
                      <a:pPr>
                        <a:lnSpc>
                          <a:spcPct val="107000"/>
                        </a:lnSpc>
                        <a:spcAft>
                          <a:spcPts val="800"/>
                        </a:spcAft>
                      </a:pPr>
                      <a:r>
                        <a:rPr lang="sl-SI" sz="1600">
                          <a:solidFill>
                            <a:schemeClr val="tx1"/>
                          </a:solidFill>
                          <a:effectLst/>
                        </a:rPr>
                        <a:t>Podatkovni strokovnjak - raziskave</a:t>
                      </a:r>
                      <a:endParaRPr lang="sl-SI" sz="16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lnSpc>
                          <a:spcPct val="107000"/>
                        </a:lnSpc>
                        <a:spcAft>
                          <a:spcPts val="800"/>
                        </a:spcAft>
                      </a:pPr>
                      <a:r>
                        <a:rPr lang="sl-SI" sz="1600">
                          <a:effectLst/>
                        </a:rPr>
                        <a:t>Raziskovalci in podatkovni znanstveniki, ki proizvajajo podatke in delajo s podatki vsakodnevno s poudarkom na raziskavah. Raziskovalci morajo biti pooblaščeni za ravnanje s podatki na način, ki je skladen s politiko, ne da bi izgubili moč za izvajanje svojih raziskav.</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177528841"/>
                  </a:ext>
                </a:extLst>
              </a:tr>
              <a:tr h="1109871">
                <a:tc>
                  <a:txBody>
                    <a:bodyPr/>
                    <a:lstStyle/>
                    <a:p>
                      <a:pPr>
                        <a:lnSpc>
                          <a:spcPct val="107000"/>
                        </a:lnSpc>
                        <a:spcAft>
                          <a:spcPts val="800"/>
                        </a:spcAft>
                      </a:pPr>
                      <a:r>
                        <a:rPr lang="sl-SI" sz="1600">
                          <a:solidFill>
                            <a:schemeClr val="tx1"/>
                          </a:solidFill>
                          <a:effectLst/>
                        </a:rPr>
                        <a:t>Podatkovni strokovnjak - infrastruktura</a:t>
                      </a:r>
                      <a:endParaRPr lang="sl-SI" sz="16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oFill/>
                  </a:tcPr>
                </a:tc>
                <a:tc>
                  <a:txBody>
                    <a:bodyPr/>
                    <a:lstStyle/>
                    <a:p>
                      <a:pPr>
                        <a:lnSpc>
                          <a:spcPct val="107000"/>
                        </a:lnSpc>
                        <a:spcAft>
                          <a:spcPts val="800"/>
                        </a:spcAft>
                      </a:pPr>
                      <a:r>
                        <a:rPr lang="sl-SI" sz="1600">
                          <a:effectLst/>
                        </a:rPr>
                        <a:t>Ponudniki podatkovne in IKT infrastrukture, npr. IKT osebje, tehniki in upravitelji aplikacij. Ta skupina deležnikov ponuja orodja, ki omogočajo izvajanje določenih podatkovnih politik in tako raziskovalcem olajšajo ravnanje s podatki na način, skladen s politiko.</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68915864"/>
                  </a:ext>
                </a:extLst>
              </a:tr>
            </a:tbl>
          </a:graphicData>
        </a:graphic>
      </p:graphicFrame>
    </p:spTree>
    <p:extLst>
      <p:ext uri="{BB962C8B-B14F-4D97-AF65-F5344CB8AC3E}">
        <p14:creationId xmlns:p14="http://schemas.microsoft.com/office/powerpoint/2010/main" val="226480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42329D-93FF-503D-860E-FEAB8C574142}"/>
              </a:ext>
            </a:extLst>
          </p:cNvPr>
          <p:cNvSpPr>
            <a:spLocks noGrp="1"/>
          </p:cNvSpPr>
          <p:nvPr>
            <p:ph type="title"/>
          </p:nvPr>
        </p:nvSpPr>
        <p:spPr>
          <a:xfrm>
            <a:off x="739879" y="508589"/>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A31D28D2-5F5F-BCA0-5C38-4E16463AE815}"/>
              </a:ext>
            </a:extLst>
          </p:cNvPr>
          <p:cNvSpPr>
            <a:spLocks noGrp="1"/>
          </p:cNvSpPr>
          <p:nvPr>
            <p:ph idx="1"/>
          </p:nvPr>
        </p:nvSpPr>
        <p:spPr>
          <a:xfrm>
            <a:off x="739879" y="1275020"/>
            <a:ext cx="11160000" cy="5312593"/>
          </a:xfrm>
        </p:spPr>
        <p:txBody>
          <a:bodyPr>
            <a:normAutofit/>
          </a:bodyPr>
          <a:lstStyle/>
          <a:p>
            <a:r>
              <a:rPr lang="sl-SI" sz="1800"/>
              <a:t>Vloga </a:t>
            </a:r>
            <a:r>
              <a:rPr lang="sl-SI" sz="1800" b="1"/>
              <a:t>»podatkovni strokovnjak – politika«</a:t>
            </a:r>
            <a:r>
              <a:rPr lang="sl-SI" sz="1800"/>
              <a:t> se osredotoča na politike, postopke, predpise in načela v povezavi s podatki, ki nastajajo znotraj ali izven organizacije. Splošne politike, postopke, predpise in načela pretvarja v smernice za ravnanje s podatki, spodbuja izvajanje in spremlja implementacijo. Ta vloga zagotavlja tudi ustrezno in zadostno zmogljivost glede infrastrukture in storitev. Sodeluje z odločevalci, oblikovalci politik in financerji, pogosto koordinira dejavnost in povezuje druge podatkovne strokovnjake. Odgovornosti in naloge tega podatkovnega strokovnjaka se osredotočajo na razvoj politik, izvajanje in zagotavljanje skladnosti.</a:t>
            </a:r>
          </a:p>
          <a:p>
            <a:r>
              <a:rPr lang="sl-SI" sz="1800"/>
              <a:t>Vloga </a:t>
            </a:r>
            <a:r>
              <a:rPr lang="sl-SI" sz="1800" b="1"/>
              <a:t>»podatkovni strokovnjak – raziskave«</a:t>
            </a:r>
            <a:r>
              <a:rPr lang="sl-SI" sz="1800"/>
              <a:t> se osredotoča na podporo raziskovalcu, ki je proizvajalec, obdelovalec in uporabnik podatkov v akademskem svetu: raziskovalec, dodiplomski študent, podiplomski študent in podoktorski raziskovalec, visokošolski učitelj. Odgovoren je za implementacijo smernic in pretvorbo le teh v postopke, ki so domensko specifični, v okviru projektov in v načrte ravnanja z raziskovalnimi podatki. Svetuje raziskovalcem in skrbi, da se v okviru projekta s podatki ravna v skladu s politiko organizacije. Tesno sodeluje z raziskovalci, njegove naloge so pogosto povezane z določenim znanstvenim projektom in lahko opravlja praktično delo v okviru projekta. Njegove odgovornosti in naloge se osredotočajo na pretvorbo potreb znanstvenikov in v okviru projektov v zahteve povezane z infrastrukturo in storitvami .</a:t>
            </a:r>
          </a:p>
          <a:p>
            <a:r>
              <a:rPr lang="sl-SI" sz="1800"/>
              <a:t>Vloga </a:t>
            </a:r>
            <a:r>
              <a:rPr lang="sl-SI" sz="1800" b="1"/>
              <a:t>»podatkovni strokovnjak – infrastruktura« </a:t>
            </a:r>
            <a:r>
              <a:rPr lang="sl-SI" sz="1800"/>
              <a:t>se povezuje s strokovnjaki, ki so del IKT infrastrukture, s tehniki, upravljavci aplikacij in drugimi ponudniki storitev znotraj in izven organizacije. Ima pregled nad možnimi IKT rešitvami. Pretvarja zahteve politik in znanosti v ustrezne IKT rešitve in svetuje. Sodeluje pri implementaciji IKT infrastrukture, lahko omogoča dostop do podatkov in programske opreme ter lahko tudi izvaja praktično delo v okviru projekta. Njegove odgovornosti in naloge so skrb za ustrezno infrastrukturo in orodja ter njihovo prilagajanje IKT rešitvam. </a:t>
            </a:r>
          </a:p>
        </p:txBody>
      </p:sp>
    </p:spTree>
    <p:extLst>
      <p:ext uri="{BB962C8B-B14F-4D97-AF65-F5344CB8AC3E}">
        <p14:creationId xmlns:p14="http://schemas.microsoft.com/office/powerpoint/2010/main" val="2875405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CB5272-5E6E-9F50-8F6D-A4CF5BD5450B}"/>
              </a:ext>
            </a:extLst>
          </p:cNvPr>
          <p:cNvSpPr>
            <a:spLocks noGrp="1"/>
          </p:cNvSpPr>
          <p:nvPr>
            <p:ph type="title"/>
          </p:nvPr>
        </p:nvSpPr>
        <p:spPr>
          <a:xfrm>
            <a:off x="838202" y="723260"/>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5693E0CD-2E27-7472-23E0-9C16FE7318D1}"/>
              </a:ext>
            </a:extLst>
          </p:cNvPr>
          <p:cNvSpPr>
            <a:spLocks noGrp="1"/>
          </p:cNvSpPr>
          <p:nvPr>
            <p:ph idx="1"/>
          </p:nvPr>
        </p:nvSpPr>
        <p:spPr>
          <a:xfrm>
            <a:off x="736602" y="1551306"/>
            <a:ext cx="11160000" cy="4773293"/>
          </a:xfrm>
        </p:spPr>
        <p:txBody>
          <a:bodyPr>
            <a:normAutofit/>
          </a:bodyPr>
          <a:lstStyle/>
          <a:p>
            <a:pPr marL="0" indent="0">
              <a:buNone/>
            </a:pPr>
            <a:r>
              <a:rPr lang="sl-SI"/>
              <a:t>Verheul s soavtorji (2019, str. 5)</a:t>
            </a:r>
            <a:r>
              <a:rPr lang="sl-SI" baseline="30000"/>
              <a:t>10</a:t>
            </a:r>
            <a:r>
              <a:rPr lang="sl-SI"/>
              <a:t> so zapisali: </a:t>
            </a:r>
          </a:p>
          <a:p>
            <a:pPr marL="0" indent="0">
              <a:buNone/>
            </a:pPr>
            <a:endParaRPr lang="sl-SI" sz="2400"/>
          </a:p>
          <a:p>
            <a:pPr marL="0" indent="0">
              <a:buNone/>
            </a:pPr>
            <a:r>
              <a:rPr lang="sl-SI" sz="2400"/>
              <a:t>»</a:t>
            </a:r>
            <a:r>
              <a:rPr lang="sl-SI" sz="2400" i="1"/>
              <a:t>Dobro raziskovanje zahteva dobro ravnanje s podatki. </a:t>
            </a:r>
            <a:r>
              <a:rPr lang="sl-SI" sz="2400" b="1" i="1"/>
              <a:t>Ravnanje s podatki zajema različne naloge in odgovornosti, ki se nanašajo na skrb za podatke v različnih fazah celotnega življenjskega kroga raziskave</a:t>
            </a:r>
            <a:r>
              <a:rPr lang="sl-SI" sz="2400" i="1"/>
              <a:t>. Osnovna predpostavka je, da je </a:t>
            </a:r>
            <a:r>
              <a:rPr lang="sl-SI" sz="2400" b="1" i="1"/>
              <a:t>raziskovalec sam primarno odgovoren za vse podatke</a:t>
            </a:r>
            <a:r>
              <a:rPr lang="sl-SI" sz="2400" i="1"/>
              <a:t>. Vendar pa, da bi raziskovalec lahko prevzel to odgovornost, </a:t>
            </a:r>
            <a:r>
              <a:rPr lang="sl-SI" sz="2400" b="1" i="1"/>
              <a:t>potrebuje strokovno podporo</a:t>
            </a:r>
            <a:r>
              <a:rPr lang="sl-SI" sz="2400" i="1"/>
              <a:t>. V ta namen so se v zadnjih letih razvile </a:t>
            </a:r>
            <a:r>
              <a:rPr lang="sl-SI" sz="2400" b="1" i="1"/>
              <a:t>različne podporne vloge in funkcije podatkovnega skrbništva</a:t>
            </a:r>
            <a:r>
              <a:rPr lang="sl-SI" sz="2400" i="1"/>
              <a:t>. Nekatere tudi postopoma skozi daljše časovno obdobje. </a:t>
            </a:r>
            <a:r>
              <a:rPr lang="sl-SI" sz="2400" b="1" i="1"/>
              <a:t>Implementacija funkcij je v veliki meri odvisna od umestitve v organizacijo</a:t>
            </a:r>
            <a:r>
              <a:rPr lang="sl-SI" sz="2400" i="1"/>
              <a:t>. </a:t>
            </a:r>
            <a:r>
              <a:rPr lang="sl-SI" sz="2400" b="1" i="1"/>
              <a:t>Ni presenečenje, da sestoji podatkovno skrbništvo iz številnih vidikov, ki so tradicionalno dodeljeni različnim oddelkom</a:t>
            </a:r>
            <a:r>
              <a:rPr lang="sl-SI" sz="2400" i="1"/>
              <a:t>. Raziskovalci redno prevzemajo skrbništvo za podatke, ne le zase, temveč za celotno raziskovalno skupino. To delo pogosto ostane neopaženo</a:t>
            </a:r>
            <a:r>
              <a:rPr lang="sl-SI" sz="2400"/>
              <a:t>.« </a:t>
            </a:r>
          </a:p>
        </p:txBody>
      </p:sp>
    </p:spTree>
    <p:extLst>
      <p:ext uri="{BB962C8B-B14F-4D97-AF65-F5344CB8AC3E}">
        <p14:creationId xmlns:p14="http://schemas.microsoft.com/office/powerpoint/2010/main" val="64531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2D4887-2D53-F310-7C79-0A3739FCA9E7}"/>
              </a:ext>
            </a:extLst>
          </p:cNvPr>
          <p:cNvSpPr>
            <a:spLocks noGrp="1"/>
          </p:cNvSpPr>
          <p:nvPr>
            <p:ph type="title"/>
          </p:nvPr>
        </p:nvSpPr>
        <p:spPr>
          <a:xfrm>
            <a:off x="737360" y="469260"/>
            <a:ext cx="11160000" cy="611828"/>
          </a:xfrm>
        </p:spPr>
        <p:txBody>
          <a:bodyPr>
            <a:noAutofit/>
          </a:bodyPr>
          <a:lstStyle/>
          <a:p>
            <a:r>
              <a:rPr lang="sl-SI" sz="2800"/>
              <a:t>Vloge podpornih struktur v življenjskem krogu raziskovalnih </a:t>
            </a:r>
            <a:br>
              <a:rPr lang="sl-SI" sz="2800"/>
            </a:br>
            <a:r>
              <a:rPr lang="sl-SI" sz="2800"/>
              <a:t>podatkov</a:t>
            </a:r>
          </a:p>
        </p:txBody>
      </p:sp>
      <p:sp>
        <p:nvSpPr>
          <p:cNvPr id="3" name="Označba mesta vsebine 2">
            <a:extLst>
              <a:ext uri="{FF2B5EF4-FFF2-40B4-BE49-F238E27FC236}">
                <a16:creationId xmlns:a16="http://schemas.microsoft.com/office/drawing/2014/main" id="{A26F35B9-E9DC-F5F8-4E01-1BFE50355D8A}"/>
              </a:ext>
            </a:extLst>
          </p:cNvPr>
          <p:cNvSpPr>
            <a:spLocks noGrp="1"/>
          </p:cNvSpPr>
          <p:nvPr>
            <p:ph idx="1"/>
          </p:nvPr>
        </p:nvSpPr>
        <p:spPr>
          <a:xfrm>
            <a:off x="737360" y="1409066"/>
            <a:ext cx="11160000" cy="4773293"/>
          </a:xfrm>
        </p:spPr>
        <p:txBody>
          <a:bodyPr>
            <a:normAutofit fontScale="77500" lnSpcReduction="20000"/>
          </a:bodyPr>
          <a:lstStyle/>
          <a:p>
            <a:r>
              <a:rPr lang="sl-SI"/>
              <a:t>Raziskovalne organizacije in drugi deležniki, ki oblikujejo politike, ter financerji raziskav potrebujejo temeljit uvid in dobro razumevanje vloge podatkovnega strokovnjaka.</a:t>
            </a:r>
          </a:p>
          <a:p>
            <a:r>
              <a:rPr lang="sl-SI"/>
              <a:t>To vključuje poznavanje delovnega področja, nalog in odgovornosti ter kompetenc, ki </a:t>
            </a:r>
            <a:r>
              <a:rPr lang="sl-SI" b="1"/>
              <a:t>opredeljujejo njegov profil oz. delovno mesto</a:t>
            </a:r>
            <a:r>
              <a:rPr lang="sl-SI"/>
              <a:t>. </a:t>
            </a:r>
          </a:p>
          <a:p>
            <a:r>
              <a:rPr lang="sl-SI"/>
              <a:t>Nujno se morajo vzpostaviti programi </a:t>
            </a:r>
            <a:r>
              <a:rPr lang="sl-SI" b="1"/>
              <a:t>izobraževanj in usposabljanj</a:t>
            </a:r>
            <a:r>
              <a:rPr lang="sl-SI"/>
              <a:t>, ki prispevajo k profesionalizaciji podatkovnega skrbništva v raziskovalnih organizacijah. </a:t>
            </a:r>
          </a:p>
          <a:p>
            <a:r>
              <a:rPr lang="sl-SI"/>
              <a:t>Ker je po </a:t>
            </a:r>
            <a:r>
              <a:rPr lang="sl-SI" err="1"/>
              <a:t>Jetten</a:t>
            </a:r>
            <a:r>
              <a:rPr lang="sl-SI"/>
              <a:t> in sod. (2021, str. 6)</a:t>
            </a:r>
            <a:r>
              <a:rPr lang="sl-SI" baseline="30000"/>
              <a:t>12</a:t>
            </a:r>
            <a:r>
              <a:rPr lang="sl-SI"/>
              <a:t> podatkovni strokovnjak/svetovalec </a:t>
            </a:r>
            <a:r>
              <a:rPr lang="sl-SI" b="1"/>
              <a:t>nov poklic</a:t>
            </a:r>
            <a:r>
              <a:rPr lang="sl-SI"/>
              <a:t>, bi ta moral postati </a:t>
            </a:r>
            <a:r>
              <a:rPr lang="sl-SI" b="1"/>
              <a:t>del kadrovskega načrtovanja </a:t>
            </a:r>
            <a:r>
              <a:rPr lang="sl-SI"/>
              <a:t>raziskovalnih organizacij, skupaj z opredelitvijo </a:t>
            </a:r>
            <a:r>
              <a:rPr lang="sl-SI" b="1"/>
              <a:t>kariernega razvoja. </a:t>
            </a:r>
          </a:p>
          <a:p>
            <a:r>
              <a:rPr lang="sl-SI"/>
              <a:t>Pomembno je prepoznavanje podatkovnih strokovnjakov kot </a:t>
            </a:r>
            <a:r>
              <a:rPr lang="sl-SI" b="1"/>
              <a:t>polnopravnih članov raziskovalnih skupin </a:t>
            </a:r>
            <a:r>
              <a:rPr lang="sl-SI"/>
              <a:t>ter dolgoročno zagotavljanje finančnih sredstev za ohranjanje položaja podatkovnih strokovnjakov v kadrovski strukturi raziskovalnih organizacij. </a:t>
            </a:r>
          </a:p>
          <a:p>
            <a:r>
              <a:rPr lang="sl-SI"/>
              <a:t>Le z jasnim uvidom v vse usmeritve lahko odgovorimo na vprašanje, ki si ga mora zastaviti vsaka raziskovalna organizacija (</a:t>
            </a:r>
            <a:r>
              <a:rPr lang="sl-SI" err="1"/>
              <a:t>Jetten</a:t>
            </a:r>
            <a:r>
              <a:rPr lang="sl-SI"/>
              <a:t> et al, 2021, str. 6): </a:t>
            </a:r>
          </a:p>
          <a:p>
            <a:pPr marL="0" indent="0" algn="ctr">
              <a:buNone/>
            </a:pPr>
            <a:r>
              <a:rPr lang="sl-SI" b="1">
                <a:solidFill>
                  <a:schemeClr val="accent2">
                    <a:lumMod val="75000"/>
                  </a:schemeClr>
                </a:solidFill>
              </a:rPr>
              <a:t>„Koliko podatkovnih strokovnjakov potrebujemo, kje v organizaciji in s kakšnimi kompetencami?“ </a:t>
            </a:r>
          </a:p>
        </p:txBody>
      </p:sp>
      <p:sp>
        <p:nvSpPr>
          <p:cNvPr id="5" name="PoljeZBesedilom 4">
            <a:extLst>
              <a:ext uri="{FF2B5EF4-FFF2-40B4-BE49-F238E27FC236}">
                <a16:creationId xmlns:a16="http://schemas.microsoft.com/office/drawing/2014/main" id="{112C9F04-E3CF-40E4-45EC-E93844F7601E}"/>
              </a:ext>
            </a:extLst>
          </p:cNvPr>
          <p:cNvSpPr txBox="1"/>
          <p:nvPr/>
        </p:nvSpPr>
        <p:spPr>
          <a:xfrm>
            <a:off x="368843" y="6310282"/>
            <a:ext cx="1026965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12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Jetten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M.,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Grootveld</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M.,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Mordant</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 Jansen, M.,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Bloemers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M.,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Miedema</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M., &amp; van Gelder, C. W. (2021).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Professionalising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data</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stewardship</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in the Netherlands.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Competences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training</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education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Dutch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roadmap</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towards</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national</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implementation</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of FAIR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data</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stewardship</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(1.0). </a:t>
            </a:r>
            <a:r>
              <a:rPr kumimoji="0" lang="sl-SI" sz="1000" b="0" i="0" u="none" strike="noStrike" kern="1200" cap="none" spc="0" normalizeH="0" baseline="0" noProof="0" err="1">
                <a:ln>
                  <a:noFill/>
                </a:ln>
                <a:solidFill>
                  <a:prstClr val="black"/>
                </a:solidFill>
                <a:effectLst/>
                <a:uLnTx/>
                <a:uFillTx/>
                <a:latin typeface="Calibri" panose="020F0502020204030204"/>
                <a:ea typeface="+mn-ea"/>
                <a:cs typeface="+mn-cs"/>
              </a:rPr>
              <a:t>Zenodo</a:t>
            </a:r>
            <a:r>
              <a:rPr kumimoji="0" lang="sl-SI" sz="1000" b="0" i="0" u="none" strike="noStrike" kern="1200" cap="none" spc="0" normalizeH="0" baseline="0" noProof="0">
                <a:ln>
                  <a:noFill/>
                </a:ln>
                <a:solidFill>
                  <a:prstClr val="black"/>
                </a:solidFill>
                <a:effectLst/>
                <a:uLnTx/>
                <a:uFillTx/>
                <a:latin typeface="Calibri" panose="020F0502020204030204"/>
                <a:ea typeface="+mn-ea"/>
                <a:cs typeface="+mn-cs"/>
              </a:rPr>
              <a:t>. https://doi.org/10.5281/zenodo.4486423 </a:t>
            </a:r>
          </a:p>
        </p:txBody>
      </p:sp>
    </p:spTree>
    <p:extLst>
      <p:ext uri="{BB962C8B-B14F-4D97-AF65-F5344CB8AC3E}">
        <p14:creationId xmlns:p14="http://schemas.microsoft.com/office/powerpoint/2010/main" val="3323675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C46CCC-4879-C320-5058-824255788322}"/>
              </a:ext>
            </a:extLst>
          </p:cNvPr>
          <p:cNvSpPr>
            <a:spLocks noGrp="1"/>
          </p:cNvSpPr>
          <p:nvPr>
            <p:ph type="title"/>
          </p:nvPr>
        </p:nvSpPr>
        <p:spPr>
          <a:xfrm>
            <a:off x="683261" y="306700"/>
            <a:ext cx="11160000" cy="611828"/>
          </a:xfrm>
        </p:spPr>
        <p:txBody>
          <a:bodyPr>
            <a:normAutofit/>
          </a:bodyPr>
          <a:lstStyle/>
          <a:p>
            <a:r>
              <a:rPr lang="sl-SI" sz="2800"/>
              <a:t>V Sloveniji:</a:t>
            </a:r>
          </a:p>
        </p:txBody>
      </p:sp>
      <p:sp>
        <p:nvSpPr>
          <p:cNvPr id="3" name="Označba mesta vsebine 2">
            <a:extLst>
              <a:ext uri="{FF2B5EF4-FFF2-40B4-BE49-F238E27FC236}">
                <a16:creationId xmlns:a16="http://schemas.microsoft.com/office/drawing/2014/main" id="{7B4E1A00-544F-6C1E-70C7-33002A58358D}"/>
              </a:ext>
            </a:extLst>
          </p:cNvPr>
          <p:cNvSpPr>
            <a:spLocks noGrp="1"/>
          </p:cNvSpPr>
          <p:nvPr>
            <p:ph idx="1"/>
          </p:nvPr>
        </p:nvSpPr>
        <p:spPr>
          <a:xfrm>
            <a:off x="348739" y="918528"/>
            <a:ext cx="11160000" cy="5776912"/>
          </a:xfrm>
        </p:spPr>
        <p:txBody>
          <a:bodyPr>
            <a:normAutofit fontScale="92500" lnSpcReduction="10000"/>
          </a:bodyPr>
          <a:lstStyle/>
          <a:p>
            <a:r>
              <a:rPr lang="sl-SI" sz="2400"/>
              <a:t>Akcijski načrt za odprto znanost za izvedbo Ukrepa 6.2: Odprta znanost za izboljšanje kakovosti, učinkovitosti in odzivnosti raziskav v okviru Resolucije o znanstvenoraziskovalni in inovacijski strategiji Slovenije 2030 (2023):</a:t>
            </a:r>
          </a:p>
          <a:p>
            <a:pPr lvl="1"/>
            <a:r>
              <a:rPr lang="sl-SI" sz="2000"/>
              <a:t>A6.2.1/2.1: Izvedba projekta za prilagoditev JRO in CTK za delovanje po načelih odprte znanosti.</a:t>
            </a:r>
          </a:p>
          <a:p>
            <a:pPr lvl="1"/>
            <a:r>
              <a:rPr lang="sl-SI" sz="2000"/>
              <a:t>A6.2.1/2.2: Podpora kadrovskemu razvoju JRO na področju podpornih struktur, neobhodnih za izvajanje aktivnosti odprte znanosti (podatkovni svetovalci, podatkovni knjižničarji, arhivisti, vzdrževalci infrastruktur za odprto znanost).</a:t>
            </a:r>
          </a:p>
          <a:p>
            <a:pPr lvl="2"/>
            <a:r>
              <a:rPr lang="sl-SI" sz="1800"/>
              <a:t>K6.2.1/2.2.1: Stabilno financiranje JRO preko  institucionalnega stebra je načrtovano tudi z vidika izvedbe tega ukrepa. Sklenjene pogodbe z JRO-ji vključujejo tudi neobhodne kadrovsko podporo za izvajanje aktivnosti odprte znanosti. </a:t>
            </a:r>
          </a:p>
          <a:p>
            <a:pPr lvl="1"/>
            <a:r>
              <a:rPr lang="sl-SI" sz="2000"/>
              <a:t>A6.2.1/2.3: Urediti vprašanja delovnega mesta »podatkovni svetovalec« (sistemizacija delovnega mesta, karierni razvoj, vnos v kolektivno pogodbo, plačni razred H2  ali enakovredno (specializirano podporno osebje). </a:t>
            </a:r>
          </a:p>
          <a:p>
            <a:pPr lvl="2"/>
            <a:r>
              <a:rPr lang="sl-SI" sz="1800"/>
              <a:t>K6.2.1/2.3.1: Delovno mesto je vneseno v kolektivno pogodbo, plačni razred H2 ali enakovredno (specializirano podporno osebje), sistemizacija in karierni razvoj sta jasna. </a:t>
            </a:r>
          </a:p>
          <a:p>
            <a:r>
              <a:rPr lang="sl-SI" sz="2400"/>
              <a:t>Projekt Spoznaj (</a:t>
            </a:r>
            <a:r>
              <a:rPr lang="sl-SI" sz="2400" err="1"/>
              <a:t>A6.2.1/2.1</a:t>
            </a:r>
            <a:r>
              <a:rPr lang="sl-SI" sz="2400"/>
              <a:t>): </a:t>
            </a:r>
          </a:p>
          <a:p>
            <a:pPr lvl="1"/>
            <a:r>
              <a:rPr lang="sl-SI" sz="2000"/>
              <a:t>DS 4.2: Izdelava programa usposabljanja podatkovnih skrbnikov in izdelava priročnikov.</a:t>
            </a:r>
          </a:p>
          <a:p>
            <a:pPr lvl="1"/>
            <a:r>
              <a:rPr lang="sl-SI" sz="2000"/>
              <a:t>DS 4.3: Izvedba usposabljanja podatkovnih skrbnikov.</a:t>
            </a:r>
          </a:p>
          <a:p>
            <a:pPr lvl="1"/>
            <a:r>
              <a:rPr lang="sl-SI" sz="2000"/>
              <a:t>DS 4.4: Vzpostavitev skupine podpornih strokovnjakov/koordinatorjev za podporo osebju na ravni končnih uporabnikov in širše pri usposabljanju in izvajanju delovanja po načelih odprte znanosti.</a:t>
            </a:r>
          </a:p>
        </p:txBody>
      </p:sp>
    </p:spTree>
    <p:extLst>
      <p:ext uri="{BB962C8B-B14F-4D97-AF65-F5344CB8AC3E}">
        <p14:creationId xmlns:p14="http://schemas.microsoft.com/office/powerpoint/2010/main" val="1820308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3985404" y="2952421"/>
            <a:ext cx="4641926" cy="1809369"/>
          </a:xfrm>
        </p:spPr>
        <p:txBody>
          <a:bodyPr>
            <a:normAutofit/>
          </a:bodyPr>
          <a:lstStyle/>
          <a:p>
            <a:pPr algn="ctr"/>
            <a:r>
              <a:rPr lang="sl-SI" sz="3200"/>
              <a:t>HVALA ZA POZORNOST</a:t>
            </a:r>
          </a:p>
        </p:txBody>
      </p:sp>
    </p:spTree>
    <p:extLst>
      <p:ext uri="{BB962C8B-B14F-4D97-AF65-F5344CB8AC3E}">
        <p14:creationId xmlns:p14="http://schemas.microsoft.com/office/powerpoint/2010/main" val="220676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78F26B-C4EF-D8B2-EA96-F41793672A0E}"/>
              </a:ext>
            </a:extLst>
          </p:cNvPr>
          <p:cNvSpPr>
            <a:spLocks noGrp="1"/>
          </p:cNvSpPr>
          <p:nvPr>
            <p:ph type="title"/>
          </p:nvPr>
        </p:nvSpPr>
        <p:spPr>
          <a:xfrm>
            <a:off x="838200" y="641980"/>
            <a:ext cx="11160000" cy="611828"/>
          </a:xfrm>
        </p:spPr>
        <p:txBody>
          <a:bodyPr>
            <a:normAutofit/>
          </a:bodyPr>
          <a:lstStyle/>
          <a:p>
            <a:r>
              <a:rPr lang="sl-SI" sz="2800"/>
              <a:t>Kaj mislimo, ko govorimo o raziskovalnih podatkih</a:t>
            </a:r>
          </a:p>
        </p:txBody>
      </p:sp>
      <p:graphicFrame>
        <p:nvGraphicFramePr>
          <p:cNvPr id="4" name="Tabela 4">
            <a:extLst>
              <a:ext uri="{FF2B5EF4-FFF2-40B4-BE49-F238E27FC236}">
                <a16:creationId xmlns:a16="http://schemas.microsoft.com/office/drawing/2014/main" id="{18A4A7D7-F01D-5FFE-F41C-7CA77F132FEC}"/>
              </a:ext>
            </a:extLst>
          </p:cNvPr>
          <p:cNvGraphicFramePr>
            <a:graphicFrameLocks noGrp="1"/>
          </p:cNvGraphicFramePr>
          <p:nvPr>
            <p:ph idx="1"/>
          </p:nvPr>
        </p:nvGraphicFramePr>
        <p:xfrm>
          <a:off x="838200" y="1253808"/>
          <a:ext cx="11160124" cy="505968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3741624753"/>
                    </a:ext>
                  </a:extLst>
                </a:gridCol>
                <a:gridCol w="4530724">
                  <a:extLst>
                    <a:ext uri="{9D8B030D-6E8A-4147-A177-3AD203B41FA5}">
                      <a16:colId xmlns:a16="http://schemas.microsoft.com/office/drawing/2014/main" val="932395666"/>
                    </a:ext>
                  </a:extLst>
                </a:gridCol>
              </a:tblGrid>
              <a:tr h="370840">
                <a:tc>
                  <a:txBody>
                    <a:bodyPr/>
                    <a:lstStyle/>
                    <a:p>
                      <a:r>
                        <a:rPr lang="sl-SI">
                          <a:solidFill>
                            <a:schemeClr val="tx1"/>
                          </a:solidFill>
                        </a:rPr>
                        <a:t>Definicij je veliko, najpogosteje se uporablja definicija OECD</a:t>
                      </a:r>
                      <a:r>
                        <a:rPr lang="sl-SI" baseline="30000">
                          <a:solidFill>
                            <a:schemeClr val="tx1"/>
                          </a:solidFill>
                        </a:rPr>
                        <a:t>2</a:t>
                      </a:r>
                      <a:r>
                        <a:rPr lang="sl-SI" b="0">
                          <a:solidFill>
                            <a:schemeClr val="tx1"/>
                          </a:solidFill>
                        </a:rPr>
                        <a:t>, ki opredeljuje raziskovalne podatke kot: </a:t>
                      </a:r>
                    </a:p>
                    <a:p>
                      <a:endParaRPr lang="sl-SI" b="0">
                        <a:solidFill>
                          <a:schemeClr val="tx1"/>
                        </a:solidFill>
                      </a:endParaRPr>
                    </a:p>
                    <a:p>
                      <a:r>
                        <a:rPr lang="sl-SI" sz="2400" b="0">
                          <a:solidFill>
                            <a:schemeClr val="tx1"/>
                          </a:solidFill>
                        </a:rPr>
                        <a:t>„stvarne zapise (numerični rezultati, besedilni zapisi, slikovno in zvočno gradivo), ki se uporabljajo kot primarni viri za namene znanstvenih raziskav in so v znanstveni skupnosti splošno sprejeti kot nujni za potrditev raziskovalnih izsledkov.“</a:t>
                      </a:r>
                    </a:p>
                    <a:p>
                      <a:endParaRPr lang="sl-SI" sz="2400" b="0">
                        <a:solidFill>
                          <a:schemeClr val="tx1"/>
                        </a:solidFill>
                      </a:endParaRPr>
                    </a:p>
                    <a:p>
                      <a:r>
                        <a:rPr lang="sl-SI" sz="2000" b="1">
                          <a:solidFill>
                            <a:schemeClr val="accent2">
                              <a:lumMod val="75000"/>
                            </a:schemeClr>
                          </a:solidFill>
                        </a:rPr>
                        <a:t>Izvorne kode in programske opreme </a:t>
                      </a:r>
                      <a:r>
                        <a:rPr lang="sl-SI" sz="2000" b="0">
                          <a:solidFill>
                            <a:schemeClr val="accent2">
                              <a:lumMod val="75000"/>
                            </a:schemeClr>
                          </a:solidFill>
                        </a:rPr>
                        <a:t>ne obravnavamo kot raziskovalnih podatkov. Ko gre za deljenje in odprtost so zanje značilni posebni izzivi, prakse in priporočila. Oglejte si </a:t>
                      </a:r>
                      <a:r>
                        <a:rPr lang="sl-SI" sz="2000" b="0">
                          <a:solidFill>
                            <a:schemeClr val="accent2">
                              <a:lumMod val="75000"/>
                            </a:schemeClr>
                          </a:solidFill>
                          <a:hlinkClick r:id="rId2"/>
                        </a:rPr>
                        <a:t>knjižico</a:t>
                      </a:r>
                      <a:r>
                        <a:rPr lang="sl-SI" sz="2000" b="0" baseline="30000">
                          <a:solidFill>
                            <a:schemeClr val="accent2">
                              <a:lumMod val="75000"/>
                            </a:schemeClr>
                          </a:solidFill>
                        </a:rPr>
                        <a:t>3</a:t>
                      </a:r>
                      <a:r>
                        <a:rPr lang="sl-SI" sz="2000" b="0" baseline="0">
                          <a:solidFill>
                            <a:schemeClr val="accent2">
                              <a:lumMod val="75000"/>
                            </a:schemeClr>
                          </a:solidFill>
                        </a:rPr>
                        <a:t>. </a:t>
                      </a:r>
                      <a:r>
                        <a:rPr lang="sl-SI" sz="2000" b="0" i="1">
                          <a:solidFill>
                            <a:schemeClr val="accent2">
                              <a:lumMod val="75000"/>
                            </a:schemeClr>
                          </a:solidFill>
                        </a:rPr>
                        <a:t> </a:t>
                      </a:r>
                    </a:p>
                  </a:txBody>
                  <a:tcPr>
                    <a:noFill/>
                  </a:tcPr>
                </a:tc>
                <a:tc>
                  <a:txBody>
                    <a:bodyPr/>
                    <a:lstStyle/>
                    <a:p>
                      <a:r>
                        <a:rPr lang="sl-SI" sz="1600" baseline="30000">
                          <a:solidFill>
                            <a:schemeClr val="tx1"/>
                          </a:solidFill>
                        </a:rPr>
                        <a:t>1</a:t>
                      </a:r>
                      <a:r>
                        <a:rPr lang="sl-SI" sz="1600">
                          <a:solidFill>
                            <a:schemeClr val="tx1"/>
                          </a:solidFill>
                        </a:rPr>
                        <a:t> </a:t>
                      </a:r>
                      <a:r>
                        <a:rPr lang="sl-SI" sz="1600" b="0">
                          <a:solidFill>
                            <a:schemeClr val="tx1"/>
                          </a:solidFill>
                        </a:rPr>
                        <a:t>Definicije:</a:t>
                      </a:r>
                    </a:p>
                    <a:p>
                      <a:endParaRPr lang="sl-SI" sz="1600" b="0">
                        <a:solidFill>
                          <a:schemeClr val="tx1"/>
                        </a:solidFill>
                      </a:endParaRPr>
                    </a:p>
                    <a:p>
                      <a:r>
                        <a:rPr lang="sl-SI" sz="1400">
                          <a:solidFill>
                            <a:schemeClr val="accent2">
                              <a:lumMod val="75000"/>
                            </a:schemeClr>
                          </a:solidFill>
                        </a:rPr>
                        <a:t>Raziskovalni podatki (ang. Research Data): </a:t>
                      </a:r>
                      <a:r>
                        <a:rPr lang="sl-SI" sz="1400" b="0">
                          <a:solidFill>
                            <a:schemeClr val="tx1"/>
                          </a:solidFill>
                        </a:rPr>
                        <a:t>podatki, pridobljeni z različnimi metodami, ki služijo za spoznavanje, preverjanje ali potrditev hipotez in izpeljavo zaključkov, ki so nastali ali bili obdelani v raziskavi.</a:t>
                      </a:r>
                    </a:p>
                    <a:p>
                      <a:r>
                        <a:rPr lang="sl-SI" sz="1400" b="1" i="0" u="none" strike="noStrike" kern="1200" baseline="0">
                          <a:solidFill>
                            <a:schemeClr val="accent2">
                              <a:lumMod val="75000"/>
                            </a:schemeClr>
                          </a:solidFill>
                          <a:latin typeface="+mn-lt"/>
                          <a:ea typeface="+mn-ea"/>
                          <a:cs typeface="+mn-cs"/>
                        </a:rPr>
                        <a:t>Raziskovalni rezultati (ang. Research </a:t>
                      </a:r>
                      <a:r>
                        <a:rPr lang="sl-SI" sz="1400" b="1" i="0" u="none" strike="noStrike" kern="1200" baseline="0" err="1">
                          <a:solidFill>
                            <a:schemeClr val="accent2">
                              <a:lumMod val="75000"/>
                            </a:schemeClr>
                          </a:solidFill>
                          <a:latin typeface="+mn-lt"/>
                          <a:ea typeface="+mn-ea"/>
                          <a:cs typeface="+mn-cs"/>
                        </a:rPr>
                        <a:t>outputs</a:t>
                      </a:r>
                      <a:r>
                        <a:rPr lang="sl-SI" sz="1400" b="1" i="0" u="none" strike="noStrike" kern="1200" baseline="0">
                          <a:solidFill>
                            <a:schemeClr val="accent2">
                              <a:lumMod val="75000"/>
                            </a:schemeClr>
                          </a:solidFill>
                          <a:latin typeface="+mn-lt"/>
                          <a:ea typeface="+mn-ea"/>
                          <a:cs typeface="+mn-cs"/>
                        </a:rPr>
                        <a:t>): </a:t>
                      </a:r>
                      <a:r>
                        <a:rPr lang="sl-SI" sz="1400" b="0" i="0" u="none" strike="noStrike" kern="1200" baseline="0">
                          <a:solidFill>
                            <a:schemeClr val="tx1"/>
                          </a:solidFill>
                          <a:latin typeface="+mn-lt"/>
                          <a:ea typeface="+mn-ea"/>
                          <a:cs typeface="+mn-cs"/>
                        </a:rPr>
                        <a:t>izsledki, ki so novo spoznanje ali potrditev starih spoznanj v procesu raziskovanja ter predstavljeni in shranjeni kot digitalni objekt, npr. znanstvene publikacije in druge vrste recenziranih publikacij, vključno z raziskovalnimi podatki in s programsko opremo.</a:t>
                      </a:r>
                    </a:p>
                    <a:p>
                      <a:r>
                        <a:rPr lang="pl-PL" sz="1400" b="1" i="0" u="none" strike="noStrike" kern="1200" baseline="0">
                          <a:solidFill>
                            <a:schemeClr val="accent2">
                              <a:lumMod val="75000"/>
                            </a:schemeClr>
                          </a:solidFill>
                          <a:latin typeface="+mn-lt"/>
                          <a:ea typeface="+mn-ea"/>
                          <a:cs typeface="+mn-cs"/>
                        </a:rPr>
                        <a:t>Digitalni objekt (ang. Digital Object): </a:t>
                      </a:r>
                      <a:r>
                        <a:rPr lang="pl-PL" sz="1400" b="0" i="0" u="none" strike="noStrike" kern="1200" baseline="0">
                          <a:solidFill>
                            <a:schemeClr val="tx1"/>
                          </a:solidFill>
                          <a:latin typeface="+mn-lt"/>
                          <a:ea typeface="+mn-ea"/>
                          <a:cs typeface="+mn-cs"/>
                        </a:rPr>
                        <a:t>je rezultat ustvarjalnega dela v digitalni obliki; to so npr. publikacije, podatki, programska oprema, </a:t>
                      </a:r>
                      <a:r>
                        <a:rPr lang="sl-SI" sz="1400" b="0" i="0" u="none" strike="noStrike" kern="1200" baseline="0">
                          <a:solidFill>
                            <a:schemeClr val="tx1"/>
                          </a:solidFill>
                          <a:latin typeface="+mn-lt"/>
                          <a:ea typeface="+mn-ea"/>
                          <a:cs typeface="+mn-cs"/>
                        </a:rPr>
                        <a:t>umetniška, druga izvedena dela.</a:t>
                      </a:r>
                    </a:p>
                    <a:p>
                      <a:r>
                        <a:rPr lang="sl-SI" sz="1400" b="1" i="0" kern="1200">
                          <a:solidFill>
                            <a:schemeClr val="accent2">
                              <a:lumMod val="75000"/>
                            </a:schemeClr>
                          </a:solidFill>
                          <a:effectLst/>
                          <a:latin typeface="+mn-lt"/>
                          <a:ea typeface="+mn-ea"/>
                          <a:cs typeface="+mn-cs"/>
                        </a:rPr>
                        <a:t>Odprtokodna programska oprema (ang. Open </a:t>
                      </a:r>
                      <a:r>
                        <a:rPr lang="sl-SI" sz="1400" b="1" i="0" kern="1200" err="1">
                          <a:solidFill>
                            <a:schemeClr val="accent2">
                              <a:lumMod val="75000"/>
                            </a:schemeClr>
                          </a:solidFill>
                          <a:effectLst/>
                          <a:latin typeface="+mn-lt"/>
                          <a:ea typeface="+mn-ea"/>
                          <a:cs typeface="+mn-cs"/>
                        </a:rPr>
                        <a:t>Source</a:t>
                      </a:r>
                      <a:r>
                        <a:rPr lang="sl-SI" sz="1400" b="1" i="0" kern="1200">
                          <a:solidFill>
                            <a:schemeClr val="accent2">
                              <a:lumMod val="75000"/>
                            </a:schemeClr>
                          </a:solidFill>
                          <a:effectLst/>
                          <a:latin typeface="+mn-lt"/>
                          <a:ea typeface="+mn-ea"/>
                          <a:cs typeface="+mn-cs"/>
                        </a:rPr>
                        <a:t> Software): </a:t>
                      </a:r>
                      <a:r>
                        <a:rPr lang="sl-SI" sz="1400" b="0" i="0" kern="1200">
                          <a:solidFill>
                            <a:schemeClr val="tx1"/>
                          </a:solidFill>
                          <a:effectLst/>
                          <a:latin typeface="+mn-lt"/>
                          <a:ea typeface="+mn-ea"/>
                          <a:cs typeface="+mn-cs"/>
                        </a:rPr>
                        <a:t>programska oprema, ki je objavljena v specializiranih repozitorijih, opremljena s trajnim identifikatorjem in z dokumentacijo ter uporabljiva</a:t>
                      </a:r>
                    </a:p>
                  </a:txBody>
                  <a:tcPr>
                    <a:noFill/>
                  </a:tcPr>
                </a:tc>
                <a:extLst>
                  <a:ext uri="{0D108BD9-81ED-4DB2-BD59-A6C34878D82A}">
                    <a16:rowId xmlns:a16="http://schemas.microsoft.com/office/drawing/2014/main" val="2611609473"/>
                  </a:ext>
                </a:extLst>
              </a:tr>
              <a:tr h="370840">
                <a:tc>
                  <a:txBody>
                    <a:bodyPr/>
                    <a:lstStyle/>
                    <a:p>
                      <a:r>
                        <a:rPr lang="sl-SI" sz="1200">
                          <a:solidFill>
                            <a:schemeClr val="tx1"/>
                          </a:solidFill>
                        </a:rPr>
                        <a:t>2 </a:t>
                      </a:r>
                      <a:r>
                        <a:rPr lang="sl-SI" sz="1200" err="1">
                          <a:solidFill>
                            <a:schemeClr val="tx1"/>
                          </a:solidFill>
                        </a:rPr>
                        <a:t>Dirros</a:t>
                      </a:r>
                      <a:r>
                        <a:rPr lang="sl-SI" sz="1200">
                          <a:solidFill>
                            <a:schemeClr val="tx1"/>
                          </a:solidFill>
                        </a:rPr>
                        <a:t> Data, </a:t>
                      </a:r>
                      <a:r>
                        <a:rPr lang="sl-SI" sz="1200">
                          <a:solidFill>
                            <a:schemeClr val="tx1"/>
                          </a:solidFill>
                          <a:hlinkClick r:id="rId3"/>
                        </a:rPr>
                        <a:t>https://dirrosdata.ctk.uni-lj.si/raziskovalni-podatki/</a:t>
                      </a:r>
                      <a:endParaRPr lang="sl-SI" sz="1200">
                        <a:solidFill>
                          <a:schemeClr val="tx1"/>
                        </a:solidFill>
                      </a:endParaRPr>
                    </a:p>
                    <a:p>
                      <a:r>
                        <a:rPr lang="sl-SI" sz="1200">
                          <a:solidFill>
                            <a:schemeClr val="tx1"/>
                          </a:solidFill>
                        </a:rPr>
                        <a:t>3 Open Science, </a:t>
                      </a:r>
                      <a:r>
                        <a:rPr lang="sl-SI" sz="1200" err="1">
                          <a:solidFill>
                            <a:schemeClr val="tx1"/>
                          </a:solidFill>
                        </a:rPr>
                        <a:t>Source</a:t>
                      </a:r>
                      <a:r>
                        <a:rPr lang="sl-SI" sz="1200">
                          <a:solidFill>
                            <a:schemeClr val="tx1"/>
                          </a:solidFill>
                        </a:rPr>
                        <a:t> </a:t>
                      </a:r>
                      <a:r>
                        <a:rPr lang="sl-SI" sz="1200" err="1">
                          <a:solidFill>
                            <a:schemeClr val="tx1"/>
                          </a:solidFill>
                        </a:rPr>
                        <a:t>Code</a:t>
                      </a:r>
                      <a:r>
                        <a:rPr lang="sl-SI" sz="1200">
                          <a:solidFill>
                            <a:schemeClr val="tx1"/>
                          </a:solidFill>
                        </a:rPr>
                        <a:t> and Software, 2022, </a:t>
                      </a:r>
                      <a:r>
                        <a:rPr lang="sl-SI" sz="1200">
                          <a:solidFill>
                            <a:schemeClr val="tx1"/>
                          </a:solidFill>
                          <a:hlinkClick r:id="rId4"/>
                        </a:rPr>
                        <a:t>https://www.ouvrirlascience.fr/source-code-and-software/</a:t>
                      </a:r>
                      <a:r>
                        <a:rPr lang="sl-SI" sz="1200">
                          <a:solidFill>
                            <a:schemeClr val="tx1"/>
                          </a:solidFill>
                        </a:rPr>
                        <a:t>, CC BY SA</a:t>
                      </a:r>
                    </a:p>
                  </a:txBody>
                  <a:tcPr>
                    <a:noFill/>
                  </a:tcPr>
                </a:tc>
                <a:tc>
                  <a:txBody>
                    <a:bodyPr/>
                    <a:lstStyle/>
                    <a:p>
                      <a:r>
                        <a:rPr lang="sl-SI" sz="1200">
                          <a:solidFill>
                            <a:schemeClr val="tx1"/>
                          </a:solidFill>
                        </a:rPr>
                        <a:t>1 Terminološki slovar odprte znanosti, </a:t>
                      </a:r>
                      <a:r>
                        <a:rPr lang="sl-SI" sz="1200">
                          <a:solidFill>
                            <a:schemeClr val="tx1"/>
                          </a:solidFill>
                          <a:hlinkClick r:id="rId5"/>
                        </a:rPr>
                        <a:t>https://terminoloski.slovenscina.eu/iskanje?q=*&amp;d=48</a:t>
                      </a:r>
                      <a:r>
                        <a:rPr lang="sl-SI" sz="1200">
                          <a:solidFill>
                            <a:schemeClr val="tx1"/>
                          </a:solidFill>
                        </a:rPr>
                        <a:t> </a:t>
                      </a:r>
                    </a:p>
                  </a:txBody>
                  <a:tcPr>
                    <a:noFill/>
                  </a:tcPr>
                </a:tc>
                <a:extLst>
                  <a:ext uri="{0D108BD9-81ED-4DB2-BD59-A6C34878D82A}">
                    <a16:rowId xmlns:a16="http://schemas.microsoft.com/office/drawing/2014/main" val="774057665"/>
                  </a:ext>
                </a:extLst>
              </a:tr>
            </a:tbl>
          </a:graphicData>
        </a:graphic>
      </p:graphicFrame>
    </p:spTree>
    <p:extLst>
      <p:ext uri="{BB962C8B-B14F-4D97-AF65-F5344CB8AC3E}">
        <p14:creationId xmlns:p14="http://schemas.microsoft.com/office/powerpoint/2010/main" val="19030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F9879D-9FE3-8FBE-18AC-987DEB61F5CA}"/>
              </a:ext>
            </a:extLst>
          </p:cNvPr>
          <p:cNvSpPr>
            <a:spLocks noGrp="1"/>
          </p:cNvSpPr>
          <p:nvPr>
            <p:ph type="title"/>
          </p:nvPr>
        </p:nvSpPr>
        <p:spPr>
          <a:xfrm>
            <a:off x="756922" y="662300"/>
            <a:ext cx="11160000" cy="611828"/>
          </a:xfrm>
        </p:spPr>
        <p:txBody>
          <a:bodyPr>
            <a:normAutofit/>
          </a:bodyPr>
          <a:lstStyle/>
          <a:p>
            <a:r>
              <a:rPr lang="pl-PL" sz="2800"/>
              <a:t>Kaj mislimo, ko govorimo o raziskovalnih podatkih</a:t>
            </a:r>
            <a:endParaRPr lang="sl-SI" sz="2800"/>
          </a:p>
        </p:txBody>
      </p:sp>
      <p:sp>
        <p:nvSpPr>
          <p:cNvPr id="3" name="Označba mesta vsebine 2">
            <a:extLst>
              <a:ext uri="{FF2B5EF4-FFF2-40B4-BE49-F238E27FC236}">
                <a16:creationId xmlns:a16="http://schemas.microsoft.com/office/drawing/2014/main" id="{7C40AFB7-8F1B-0137-A8F1-A5CC090A2A5F}"/>
              </a:ext>
            </a:extLst>
          </p:cNvPr>
          <p:cNvSpPr>
            <a:spLocks noGrp="1"/>
          </p:cNvSpPr>
          <p:nvPr>
            <p:ph idx="1"/>
          </p:nvPr>
        </p:nvSpPr>
        <p:spPr>
          <a:xfrm>
            <a:off x="756922" y="1422407"/>
            <a:ext cx="11160000" cy="4773293"/>
          </a:xfrm>
        </p:spPr>
        <p:txBody>
          <a:bodyPr>
            <a:normAutofit/>
          </a:bodyPr>
          <a:lstStyle/>
          <a:p>
            <a:pPr marL="0" indent="0">
              <a:buNone/>
            </a:pPr>
            <a:endParaRPr lang="sl-SI"/>
          </a:p>
          <a:p>
            <a:pPr marL="0" indent="0">
              <a:buNone/>
            </a:pPr>
            <a:endParaRPr lang="sl-SI"/>
          </a:p>
          <a:p>
            <a:pPr marL="0" indent="0">
              <a:buNone/>
            </a:pPr>
            <a:endParaRPr lang="sl-SI"/>
          </a:p>
          <a:p>
            <a:pPr marL="0" indent="0">
              <a:buNone/>
            </a:pPr>
            <a:endParaRPr lang="sl-SI"/>
          </a:p>
        </p:txBody>
      </p:sp>
      <p:graphicFrame>
        <p:nvGraphicFramePr>
          <p:cNvPr id="4" name="Tabela 4">
            <a:extLst>
              <a:ext uri="{FF2B5EF4-FFF2-40B4-BE49-F238E27FC236}">
                <a16:creationId xmlns:a16="http://schemas.microsoft.com/office/drawing/2014/main" id="{5C8B12A7-50EF-96FF-101F-305E0C366426}"/>
              </a:ext>
            </a:extLst>
          </p:cNvPr>
          <p:cNvGraphicFramePr>
            <a:graphicFrameLocks noGrp="1"/>
          </p:cNvGraphicFramePr>
          <p:nvPr>
            <p:extLst>
              <p:ext uri="{D42A27DB-BD31-4B8C-83A1-F6EECF244321}">
                <p14:modId xmlns:p14="http://schemas.microsoft.com/office/powerpoint/2010/main" val="1298156526"/>
              </p:ext>
            </p:extLst>
          </p:nvPr>
        </p:nvGraphicFramePr>
        <p:xfrm>
          <a:off x="599440" y="1422407"/>
          <a:ext cx="11104118" cy="4937760"/>
        </p:xfrm>
        <a:graphic>
          <a:graphicData uri="http://schemas.openxmlformats.org/drawingml/2006/table">
            <a:tbl>
              <a:tblPr firstRow="1" bandRow="1">
                <a:tableStyleId>{5C22544A-7EE6-4342-B048-85BDC9FD1C3A}</a:tableStyleId>
              </a:tblPr>
              <a:tblGrid>
                <a:gridCol w="6278877">
                  <a:extLst>
                    <a:ext uri="{9D8B030D-6E8A-4147-A177-3AD203B41FA5}">
                      <a16:colId xmlns:a16="http://schemas.microsoft.com/office/drawing/2014/main" val="1153598886"/>
                    </a:ext>
                  </a:extLst>
                </a:gridCol>
                <a:gridCol w="4825241">
                  <a:extLst>
                    <a:ext uri="{9D8B030D-6E8A-4147-A177-3AD203B41FA5}">
                      <a16:colId xmlns:a16="http://schemas.microsoft.com/office/drawing/2014/main" val="29683992"/>
                    </a:ext>
                  </a:extLst>
                </a:gridCol>
              </a:tblGrid>
              <a:tr h="4918471">
                <a:tc>
                  <a:txBody>
                    <a:bodyPr/>
                    <a:lstStyle/>
                    <a:p>
                      <a:r>
                        <a:rPr lang="sl-SI" sz="2000" b="1">
                          <a:solidFill>
                            <a:schemeClr val="accent2">
                              <a:lumMod val="75000"/>
                            </a:schemeClr>
                          </a:solidFill>
                        </a:rPr>
                        <a:t>Raziskovalni podatki so lahko </a:t>
                      </a:r>
                      <a:r>
                        <a:rPr lang="sl-SI" sz="2000" b="0">
                          <a:solidFill>
                            <a:schemeClr val="tx1"/>
                          </a:solidFill>
                        </a:rPr>
                        <a:t>zvočni posnetki, video slike, satelitske slike, posnete slike z mikroskopom, korpus besedil, prepisi, tabele rezultatov na podlagi anket, odčitki temperature iz časovne serije ali katere koli druge meritve na terenu, vsebina podatkovne zbirke ...</a:t>
                      </a:r>
                    </a:p>
                    <a:p>
                      <a:endParaRPr lang="sl-SI" sz="2000" b="0">
                        <a:solidFill>
                          <a:schemeClr val="tx1"/>
                        </a:solidFill>
                      </a:endParaRPr>
                    </a:p>
                    <a:p>
                      <a:r>
                        <a:rPr lang="sl-SI" sz="2000" b="0">
                          <a:solidFill>
                            <a:schemeClr val="tx1"/>
                          </a:solidFill>
                        </a:rPr>
                        <a:t>Raziskovalni podatki so lahko v različnih formatih in se zbirajo po različnih metodologijah in niso rezervirani izključno za naravoslovje, </a:t>
                      </a:r>
                      <a:r>
                        <a:rPr lang="sl-SI" sz="2000" b="1">
                          <a:solidFill>
                            <a:schemeClr val="accent2">
                              <a:lumMod val="75000"/>
                            </a:schemeClr>
                          </a:solidFill>
                        </a:rPr>
                        <a:t>temveč se zbirajo in uporabljajo na vseh področjih znanosti.</a:t>
                      </a:r>
                      <a:r>
                        <a:rPr lang="sl-SI" sz="2000" b="0">
                          <a:solidFill>
                            <a:schemeClr val="tx1"/>
                          </a:solidFill>
                        </a:rPr>
                        <a:t> Glede na fazo raziskave in glede na stopnjo obdelave so lahko raziskovalni podatki: </a:t>
                      </a:r>
                    </a:p>
                    <a:p>
                      <a:pPr marL="285750" indent="-285750">
                        <a:buFont typeface="Arial" panose="020B0604020202020204" pitchFamily="34" charset="0"/>
                        <a:buChar char="•"/>
                      </a:pPr>
                      <a:r>
                        <a:rPr lang="sl-SI" sz="2000" b="0">
                          <a:solidFill>
                            <a:schemeClr val="tx1"/>
                          </a:solidFill>
                        </a:rPr>
                        <a:t>surovi (sprva zbrani),</a:t>
                      </a:r>
                    </a:p>
                    <a:p>
                      <a:pPr marL="285750" indent="-285750">
                        <a:buFont typeface="Arial" panose="020B0604020202020204" pitchFamily="34" charset="0"/>
                        <a:buChar char="•"/>
                      </a:pPr>
                      <a:r>
                        <a:rPr lang="sl-SI" sz="2000" b="0">
                          <a:solidFill>
                            <a:schemeClr val="tx1"/>
                          </a:solidFill>
                        </a:rPr>
                        <a:t>očiščeni (pripravljeni za analizo),</a:t>
                      </a:r>
                    </a:p>
                    <a:p>
                      <a:pPr marL="285750" indent="-285750">
                        <a:buFont typeface="Arial" panose="020B0604020202020204" pitchFamily="34" charset="0"/>
                        <a:buChar char="•"/>
                      </a:pPr>
                      <a:r>
                        <a:rPr lang="sl-SI" sz="2000" b="0">
                          <a:solidFill>
                            <a:schemeClr val="tx1"/>
                          </a:solidFill>
                        </a:rPr>
                        <a:t>obdelani (podatki, ki izhajajo iz analize),</a:t>
                      </a:r>
                    </a:p>
                    <a:p>
                      <a:pPr marL="285750" indent="-285750">
                        <a:buFont typeface="Arial" panose="020B0604020202020204" pitchFamily="34" charset="0"/>
                        <a:buChar char="•"/>
                      </a:pPr>
                      <a:r>
                        <a:rPr lang="sl-SI" sz="2000" b="0">
                          <a:solidFill>
                            <a:schemeClr val="tx1"/>
                          </a:solidFill>
                        </a:rPr>
                        <a:t>predstavitveni (različica prilagojena predstavitvi).</a:t>
                      </a:r>
                    </a:p>
                    <a:p>
                      <a:endParaRPr lang="sl-SI"/>
                    </a:p>
                  </a:txBody>
                  <a:tcPr>
                    <a:noFill/>
                  </a:tcPr>
                </a:tc>
                <a:tc>
                  <a:txBody>
                    <a:bodyPr/>
                    <a:lstStyle/>
                    <a:p>
                      <a:r>
                        <a:rPr lang="sl-SI" sz="1600" b="0">
                          <a:solidFill>
                            <a:schemeClr val="tx1"/>
                          </a:solidFill>
                        </a:rPr>
                        <a:t>Univerza Cornell je pripravila </a:t>
                      </a:r>
                      <a:r>
                        <a:rPr lang="sl-SI" sz="1600" b="0">
                          <a:solidFill>
                            <a:schemeClr val="tx1"/>
                          </a:solidFill>
                          <a:hlinkClick r:id="rId2">
                            <a:extLst>
                              <a:ext uri="{A12FA001-AC4F-418D-AE19-62706E023703}">
                                <ahyp:hlinkClr xmlns:ahyp="http://schemas.microsoft.com/office/drawing/2018/hyperlinkcolor" val="tx"/>
                              </a:ext>
                            </a:extLst>
                          </a:hlinkClick>
                        </a:rPr>
                        <a:t>tabelo s priporočenimi </a:t>
                      </a:r>
                      <a:r>
                        <a:rPr lang="sl-SI" sz="1600" b="0">
                          <a:solidFill>
                            <a:schemeClr val="accent2">
                              <a:lumMod val="75000"/>
                            </a:schemeClr>
                          </a:solidFill>
                          <a:hlinkClick r:id="rId2">
                            <a:extLst>
                              <a:ext uri="{A12FA001-AC4F-418D-AE19-62706E023703}">
                                <ahyp:hlinkClr xmlns:ahyp="http://schemas.microsoft.com/office/drawing/2018/hyperlinkcolor" val="tx"/>
                              </a:ext>
                            </a:extLst>
                          </a:hlinkClick>
                        </a:rPr>
                        <a:t>formati datotek</a:t>
                      </a:r>
                      <a:r>
                        <a:rPr lang="sl-SI" sz="1600" b="0">
                          <a:solidFill>
                            <a:schemeClr val="accent2">
                              <a:lumMod val="75000"/>
                            </a:schemeClr>
                          </a:solidFill>
                        </a:rPr>
                        <a:t> </a:t>
                      </a:r>
                      <a:r>
                        <a:rPr lang="sl-SI" sz="1600" b="0">
                          <a:solidFill>
                            <a:schemeClr val="tx1"/>
                          </a:solidFill>
                        </a:rPr>
                        <a:t>glede na verjetnost uspešnega trajnega ohranjanja in s tem ponovne uporabe podatkov v prihodnosti.</a:t>
                      </a:r>
                    </a:p>
                    <a:p>
                      <a:endParaRPr lang="sl-SI" sz="1600"/>
                    </a:p>
                    <a:p>
                      <a:r>
                        <a:rPr lang="it-IT" sz="1600" b="0" i="0" kern="1200">
                          <a:solidFill>
                            <a:schemeClr val="tx1"/>
                          </a:solidFill>
                          <a:effectLst/>
                          <a:latin typeface="+mn-lt"/>
                          <a:ea typeface="+mn-ea"/>
                          <a:cs typeface="+mn-cs"/>
                        </a:rPr>
                        <a:t>Primer </a:t>
                      </a:r>
                      <a:r>
                        <a:rPr lang="it-IT" sz="1600" b="0" i="0" kern="1200" err="1">
                          <a:solidFill>
                            <a:schemeClr val="tx1"/>
                          </a:solidFill>
                          <a:effectLst/>
                          <a:latin typeface="+mn-lt"/>
                          <a:ea typeface="+mn-ea"/>
                          <a:cs typeface="+mn-cs"/>
                        </a:rPr>
                        <a:t>repozitorija</a:t>
                      </a:r>
                      <a:r>
                        <a:rPr lang="it-IT" sz="1600" b="0" i="0" kern="1200">
                          <a:solidFill>
                            <a:schemeClr val="tx1"/>
                          </a:solidFill>
                          <a:effectLst/>
                          <a:latin typeface="+mn-lt"/>
                          <a:ea typeface="+mn-ea"/>
                          <a:cs typeface="+mn-cs"/>
                        </a:rPr>
                        <a:t> UK Data Service:</a:t>
                      </a:r>
                      <a:endParaRPr lang="sl-SI" sz="1600" b="0" i="0" kern="1200">
                        <a:solidFill>
                          <a:schemeClr val="tx1"/>
                        </a:solidFill>
                        <a:effectLst/>
                        <a:latin typeface="+mn-lt"/>
                        <a:ea typeface="+mn-ea"/>
                        <a:cs typeface="+mn-cs"/>
                      </a:endParaRPr>
                    </a:p>
                    <a:p>
                      <a:endParaRPr lang="sl-SI">
                        <a:solidFill>
                          <a:schemeClr val="tx1"/>
                        </a:solidFill>
                      </a:endParaRPr>
                    </a:p>
                  </a:txBody>
                  <a:tcPr>
                    <a:noFill/>
                  </a:tcPr>
                </a:tc>
                <a:extLst>
                  <a:ext uri="{0D108BD9-81ED-4DB2-BD59-A6C34878D82A}">
                    <a16:rowId xmlns:a16="http://schemas.microsoft.com/office/drawing/2014/main" val="4243084075"/>
                  </a:ext>
                </a:extLst>
              </a:tr>
            </a:tbl>
          </a:graphicData>
        </a:graphic>
      </p:graphicFrame>
      <p:graphicFrame>
        <p:nvGraphicFramePr>
          <p:cNvPr id="5" name="Tabela 5">
            <a:extLst>
              <a:ext uri="{FF2B5EF4-FFF2-40B4-BE49-F238E27FC236}">
                <a16:creationId xmlns:a16="http://schemas.microsoft.com/office/drawing/2014/main" id="{C08D16C1-C89D-8423-0348-26809DF58374}"/>
              </a:ext>
            </a:extLst>
          </p:cNvPr>
          <p:cNvGraphicFramePr>
            <a:graphicFrameLocks noGrp="1"/>
          </p:cNvGraphicFramePr>
          <p:nvPr/>
        </p:nvGraphicFramePr>
        <p:xfrm>
          <a:off x="6939280" y="2968947"/>
          <a:ext cx="4870960" cy="3545840"/>
        </p:xfrm>
        <a:graphic>
          <a:graphicData uri="http://schemas.openxmlformats.org/drawingml/2006/table">
            <a:tbl>
              <a:tblPr firstRow="1" bandRow="1">
                <a:tableStyleId>{5C22544A-7EE6-4342-B048-85BDC9FD1C3A}</a:tableStyleId>
              </a:tblPr>
              <a:tblGrid>
                <a:gridCol w="1606214">
                  <a:extLst>
                    <a:ext uri="{9D8B030D-6E8A-4147-A177-3AD203B41FA5}">
                      <a16:colId xmlns:a16="http://schemas.microsoft.com/office/drawing/2014/main" val="250670807"/>
                    </a:ext>
                  </a:extLst>
                </a:gridCol>
                <a:gridCol w="1390986">
                  <a:extLst>
                    <a:ext uri="{9D8B030D-6E8A-4147-A177-3AD203B41FA5}">
                      <a16:colId xmlns:a16="http://schemas.microsoft.com/office/drawing/2014/main" val="3082702255"/>
                    </a:ext>
                  </a:extLst>
                </a:gridCol>
                <a:gridCol w="1873760">
                  <a:extLst>
                    <a:ext uri="{9D8B030D-6E8A-4147-A177-3AD203B41FA5}">
                      <a16:colId xmlns:a16="http://schemas.microsoft.com/office/drawing/2014/main" val="3154816959"/>
                    </a:ext>
                  </a:extLst>
                </a:gridCol>
              </a:tblGrid>
              <a:tr h="459740">
                <a:tc>
                  <a:txBody>
                    <a:bodyPr/>
                    <a:lstStyle/>
                    <a:p>
                      <a:r>
                        <a:rPr lang="sl-SI" sz="1400"/>
                        <a:t>Tip podatkov</a:t>
                      </a:r>
                    </a:p>
                  </a:txBody>
                  <a:tcPr/>
                </a:tc>
                <a:tc>
                  <a:txBody>
                    <a:bodyPr/>
                    <a:lstStyle/>
                    <a:p>
                      <a:r>
                        <a:rPr lang="sl-SI" sz="1400"/>
                        <a:t>Priporočeni formati</a:t>
                      </a:r>
                    </a:p>
                  </a:txBody>
                  <a:tcPr/>
                </a:tc>
                <a:tc>
                  <a:txBody>
                    <a:bodyPr/>
                    <a:lstStyle/>
                    <a:p>
                      <a:r>
                        <a:rPr lang="sl-SI" sz="1400"/>
                        <a:t>Sprejemljivi formati</a:t>
                      </a:r>
                    </a:p>
                  </a:txBody>
                  <a:tcPr/>
                </a:tc>
                <a:extLst>
                  <a:ext uri="{0D108BD9-81ED-4DB2-BD59-A6C34878D82A}">
                    <a16:rowId xmlns:a16="http://schemas.microsoft.com/office/drawing/2014/main" val="4249199465"/>
                  </a:ext>
                </a:extLst>
              </a:tr>
              <a:tr h="370840">
                <a:tc>
                  <a:txBody>
                    <a:bodyPr/>
                    <a:lstStyle/>
                    <a:p>
                      <a:r>
                        <a:rPr lang="sl-SI" sz="1400"/>
                        <a:t>Tabela</a:t>
                      </a:r>
                    </a:p>
                  </a:txBody>
                  <a:tcPr/>
                </a:tc>
                <a:tc>
                  <a:txBody>
                    <a:bodyPr/>
                    <a:lstStyle/>
                    <a:p>
                      <a:r>
                        <a:rPr lang="sl-SI" sz="1400"/>
                        <a:t>.</a:t>
                      </a:r>
                      <a:r>
                        <a:rPr lang="sl-SI" sz="1400" err="1"/>
                        <a:t>csv</a:t>
                      </a:r>
                      <a:r>
                        <a:rPr lang="sl-SI" sz="1400"/>
                        <a:t>, .tab, .por, .</a:t>
                      </a:r>
                      <a:r>
                        <a:rPr lang="sl-SI" sz="1400" err="1"/>
                        <a:t>xml</a:t>
                      </a:r>
                      <a:endParaRPr lang="sl-SI" sz="1400"/>
                    </a:p>
                  </a:txBody>
                  <a:tcPr/>
                </a:tc>
                <a:tc>
                  <a:txBody>
                    <a:bodyPr/>
                    <a:lstStyle/>
                    <a:p>
                      <a:r>
                        <a:rPr lang="sl-SI" sz="1400"/>
                        <a:t>.</a:t>
                      </a:r>
                      <a:r>
                        <a:rPr lang="sl-SI" sz="1400" err="1"/>
                        <a:t>txt</a:t>
                      </a:r>
                      <a:r>
                        <a:rPr lang="sl-SI" sz="1400"/>
                        <a:t>, </a:t>
                      </a:r>
                      <a:r>
                        <a:rPr lang="sl-SI" sz="1400" err="1"/>
                        <a:t>xls</a:t>
                      </a:r>
                      <a:r>
                        <a:rPr lang="sl-SI" sz="1400"/>
                        <a:t>, .</a:t>
                      </a:r>
                      <a:r>
                        <a:rPr lang="sl-SI" sz="1400" err="1"/>
                        <a:t>dbf</a:t>
                      </a:r>
                      <a:r>
                        <a:rPr lang="sl-SI" sz="1400"/>
                        <a:t>, .</a:t>
                      </a:r>
                      <a:r>
                        <a:rPr lang="sl-SI" sz="1400" err="1"/>
                        <a:t>ods</a:t>
                      </a:r>
                      <a:r>
                        <a:rPr lang="sl-SI" sz="1400"/>
                        <a:t>, .</a:t>
                      </a:r>
                      <a:r>
                        <a:rPr lang="sl-SI" sz="1400" err="1"/>
                        <a:t>sav</a:t>
                      </a:r>
                      <a:r>
                        <a:rPr lang="sl-SI" sz="1400"/>
                        <a:t>, .</a:t>
                      </a:r>
                      <a:r>
                        <a:rPr lang="sl-SI" sz="1400" err="1"/>
                        <a:t>dta</a:t>
                      </a:r>
                      <a:r>
                        <a:rPr lang="sl-SI" sz="1400"/>
                        <a:t>, .</a:t>
                      </a:r>
                      <a:r>
                        <a:rPr lang="sl-SI" sz="1400" err="1"/>
                        <a:t>mdb</a:t>
                      </a:r>
                      <a:endParaRPr lang="sl-SI" sz="1400"/>
                    </a:p>
                  </a:txBody>
                  <a:tcPr/>
                </a:tc>
                <a:extLst>
                  <a:ext uri="{0D108BD9-81ED-4DB2-BD59-A6C34878D82A}">
                    <a16:rowId xmlns:a16="http://schemas.microsoft.com/office/drawing/2014/main" val="415531937"/>
                  </a:ext>
                </a:extLst>
              </a:tr>
              <a:tr h="370840">
                <a:tc>
                  <a:txBody>
                    <a:bodyPr/>
                    <a:lstStyle/>
                    <a:p>
                      <a:r>
                        <a:rPr lang="sl-SI" sz="1400"/>
                        <a:t>Besedilo</a:t>
                      </a:r>
                    </a:p>
                  </a:txBody>
                  <a:tcPr/>
                </a:tc>
                <a:tc>
                  <a:txBody>
                    <a:bodyPr/>
                    <a:lstStyle/>
                    <a:p>
                      <a:r>
                        <a:rPr lang="sl-SI" sz="1400"/>
                        <a:t>.</a:t>
                      </a:r>
                      <a:r>
                        <a:rPr lang="sl-SI" sz="1400" err="1"/>
                        <a:t>rtf</a:t>
                      </a:r>
                      <a:r>
                        <a:rPr lang="sl-SI" sz="1400"/>
                        <a:t>, .</a:t>
                      </a:r>
                      <a:r>
                        <a:rPr lang="sl-SI" sz="1400" err="1"/>
                        <a:t>txt</a:t>
                      </a:r>
                      <a:r>
                        <a:rPr lang="sl-SI" sz="1400"/>
                        <a:t>, .</a:t>
                      </a:r>
                      <a:r>
                        <a:rPr lang="sl-SI" sz="1400" err="1"/>
                        <a:t>xml</a:t>
                      </a:r>
                      <a:endParaRPr lang="sl-SI" sz="1400"/>
                    </a:p>
                  </a:txBody>
                  <a:tcPr/>
                </a:tc>
                <a:tc>
                  <a:txBody>
                    <a:bodyPr/>
                    <a:lstStyle/>
                    <a:p>
                      <a:r>
                        <a:rPr lang="sl-SI" sz="1400"/>
                        <a:t>.html, .doc</a:t>
                      </a:r>
                    </a:p>
                  </a:txBody>
                  <a:tcPr/>
                </a:tc>
                <a:extLst>
                  <a:ext uri="{0D108BD9-81ED-4DB2-BD59-A6C34878D82A}">
                    <a16:rowId xmlns:a16="http://schemas.microsoft.com/office/drawing/2014/main" val="252181842"/>
                  </a:ext>
                </a:extLst>
              </a:tr>
              <a:tr h="370840">
                <a:tc>
                  <a:txBody>
                    <a:bodyPr/>
                    <a:lstStyle/>
                    <a:p>
                      <a:r>
                        <a:rPr lang="sl-SI" sz="1400"/>
                        <a:t>Slikovno gradivo</a:t>
                      </a:r>
                    </a:p>
                  </a:txBody>
                  <a:tcPr/>
                </a:tc>
                <a:tc>
                  <a:txBody>
                    <a:bodyPr/>
                    <a:lstStyle/>
                    <a:p>
                      <a:r>
                        <a:rPr lang="sl-SI" sz="1400"/>
                        <a:t>.</a:t>
                      </a:r>
                      <a:r>
                        <a:rPr lang="sl-SI" sz="1400" err="1"/>
                        <a:t>tif</a:t>
                      </a:r>
                      <a:endParaRPr lang="sl-SI" sz="1400"/>
                    </a:p>
                  </a:txBody>
                  <a:tcPr/>
                </a:tc>
                <a:tc>
                  <a:txBody>
                    <a:bodyPr/>
                    <a:lstStyle/>
                    <a:p>
                      <a:r>
                        <a:rPr lang="sl-SI" sz="1400"/>
                        <a:t>.</a:t>
                      </a:r>
                      <a:r>
                        <a:rPr lang="sl-SI" sz="1400" err="1"/>
                        <a:t>jpg</a:t>
                      </a:r>
                      <a:r>
                        <a:rPr lang="sl-SI" sz="1400"/>
                        <a:t>, .</a:t>
                      </a:r>
                      <a:r>
                        <a:rPr lang="sl-SI" sz="1400" err="1"/>
                        <a:t>gif</a:t>
                      </a:r>
                      <a:r>
                        <a:rPr lang="sl-SI" sz="1400"/>
                        <a:t>, .</a:t>
                      </a:r>
                      <a:r>
                        <a:rPr lang="sl-SI" sz="1400" err="1"/>
                        <a:t>tif</a:t>
                      </a:r>
                      <a:r>
                        <a:rPr lang="sl-SI" sz="1400"/>
                        <a:t>, .</a:t>
                      </a:r>
                      <a:r>
                        <a:rPr lang="sl-SI" sz="1400" err="1"/>
                        <a:t>tiff</a:t>
                      </a:r>
                      <a:r>
                        <a:rPr lang="sl-SI" sz="1400"/>
                        <a:t>, .</a:t>
                      </a:r>
                      <a:r>
                        <a:rPr lang="sl-SI" sz="1400" err="1"/>
                        <a:t>raw</a:t>
                      </a:r>
                      <a:r>
                        <a:rPr lang="sl-SI" sz="1400"/>
                        <a:t>, .</a:t>
                      </a:r>
                      <a:r>
                        <a:rPr lang="sl-SI" sz="1400" err="1"/>
                        <a:t>psd</a:t>
                      </a:r>
                      <a:r>
                        <a:rPr lang="sl-SI" sz="1400"/>
                        <a:t>, .</a:t>
                      </a:r>
                      <a:r>
                        <a:rPr lang="sl-SI" sz="1400" err="1"/>
                        <a:t>bmp</a:t>
                      </a:r>
                      <a:r>
                        <a:rPr lang="sl-SI" sz="1400"/>
                        <a:t>, .</a:t>
                      </a:r>
                      <a:r>
                        <a:rPr lang="sl-SI" sz="1400" err="1"/>
                        <a:t>png</a:t>
                      </a:r>
                      <a:r>
                        <a:rPr lang="sl-SI" sz="1400"/>
                        <a:t>, .</a:t>
                      </a:r>
                      <a:r>
                        <a:rPr lang="sl-SI" sz="1400" err="1"/>
                        <a:t>pdf</a:t>
                      </a:r>
                      <a:endParaRPr lang="sl-SI" sz="1400"/>
                    </a:p>
                  </a:txBody>
                  <a:tcPr/>
                </a:tc>
                <a:extLst>
                  <a:ext uri="{0D108BD9-81ED-4DB2-BD59-A6C34878D82A}">
                    <a16:rowId xmlns:a16="http://schemas.microsoft.com/office/drawing/2014/main" val="2139110745"/>
                  </a:ext>
                </a:extLst>
              </a:tr>
              <a:tr h="370840">
                <a:tc>
                  <a:txBody>
                    <a:bodyPr/>
                    <a:lstStyle/>
                    <a:p>
                      <a:r>
                        <a:rPr lang="sl-SI" sz="1400"/>
                        <a:t>Zvočni zapis</a:t>
                      </a:r>
                    </a:p>
                  </a:txBody>
                  <a:tcPr/>
                </a:tc>
                <a:tc>
                  <a:txBody>
                    <a:bodyPr/>
                    <a:lstStyle/>
                    <a:p>
                      <a:r>
                        <a:rPr lang="sl-SI" sz="1400"/>
                        <a:t>.</a:t>
                      </a:r>
                      <a:r>
                        <a:rPr lang="sl-SI" sz="1400" err="1"/>
                        <a:t>flac</a:t>
                      </a:r>
                      <a:endParaRPr lang="sl-SI" sz="1400"/>
                    </a:p>
                  </a:txBody>
                  <a:tcPr/>
                </a:tc>
                <a:tc>
                  <a:txBody>
                    <a:bodyPr/>
                    <a:lstStyle/>
                    <a:p>
                      <a:r>
                        <a:rPr lang="sl-SI" sz="1400"/>
                        <a:t>.mp3, .</a:t>
                      </a:r>
                      <a:r>
                        <a:rPr lang="sl-SI" sz="1400" err="1"/>
                        <a:t>aif</a:t>
                      </a:r>
                      <a:r>
                        <a:rPr lang="sl-SI" sz="1400"/>
                        <a:t>, .</a:t>
                      </a:r>
                      <a:r>
                        <a:rPr lang="sl-SI" sz="1400" err="1"/>
                        <a:t>wav</a:t>
                      </a:r>
                      <a:endParaRPr lang="sl-SI" sz="1400"/>
                    </a:p>
                  </a:txBody>
                  <a:tcPr/>
                </a:tc>
                <a:extLst>
                  <a:ext uri="{0D108BD9-81ED-4DB2-BD59-A6C34878D82A}">
                    <a16:rowId xmlns:a16="http://schemas.microsoft.com/office/drawing/2014/main" val="2581504302"/>
                  </a:ext>
                </a:extLst>
              </a:tr>
              <a:tr h="370840">
                <a:tc>
                  <a:txBody>
                    <a:bodyPr/>
                    <a:lstStyle/>
                    <a:p>
                      <a:r>
                        <a:rPr lang="sl-SI" sz="1400"/>
                        <a:t>Video</a:t>
                      </a:r>
                    </a:p>
                  </a:txBody>
                  <a:tcPr/>
                </a:tc>
                <a:tc>
                  <a:txBody>
                    <a:bodyPr/>
                    <a:lstStyle/>
                    <a:p>
                      <a:r>
                        <a:rPr lang="sl-SI" sz="1400"/>
                        <a:t>.mp4, .</a:t>
                      </a:r>
                      <a:r>
                        <a:rPr lang="sl-SI" sz="1400" err="1"/>
                        <a:t>ogv</a:t>
                      </a:r>
                      <a:r>
                        <a:rPr lang="sl-SI" sz="1400"/>
                        <a:t>, .</a:t>
                      </a:r>
                      <a:r>
                        <a:rPr lang="sl-SI" sz="1400" err="1"/>
                        <a:t>ogg</a:t>
                      </a:r>
                      <a:r>
                        <a:rPr lang="sl-SI" sz="1400"/>
                        <a:t>, .mj2</a:t>
                      </a:r>
                    </a:p>
                  </a:txBody>
                  <a:tcPr/>
                </a:tc>
                <a:tc>
                  <a:txBody>
                    <a:bodyPr/>
                    <a:lstStyle/>
                    <a:p>
                      <a:r>
                        <a:rPr lang="sl-SI" sz="1400"/>
                        <a:t>.</a:t>
                      </a:r>
                      <a:r>
                        <a:rPr lang="sl-SI" sz="1400" err="1"/>
                        <a:t>avchd</a:t>
                      </a:r>
                      <a:endParaRPr lang="sl-SI" sz="1400"/>
                    </a:p>
                  </a:txBody>
                  <a:tcPr/>
                </a:tc>
                <a:extLst>
                  <a:ext uri="{0D108BD9-81ED-4DB2-BD59-A6C34878D82A}">
                    <a16:rowId xmlns:a16="http://schemas.microsoft.com/office/drawing/2014/main" val="3107968497"/>
                  </a:ext>
                </a:extLst>
              </a:tr>
              <a:tr h="388620">
                <a:tc>
                  <a:txBody>
                    <a:bodyPr/>
                    <a:lstStyle/>
                    <a:p>
                      <a:r>
                        <a:rPr lang="sl-SI" sz="1400"/>
                        <a:t>Dokumentacija</a:t>
                      </a:r>
                    </a:p>
                  </a:txBody>
                  <a:tcPr/>
                </a:tc>
                <a:tc>
                  <a:txBody>
                    <a:bodyPr/>
                    <a:lstStyle/>
                    <a:p>
                      <a:r>
                        <a:rPr lang="sl-SI" sz="1400"/>
                        <a:t>.</a:t>
                      </a:r>
                      <a:r>
                        <a:rPr lang="sl-SI" sz="1400" err="1"/>
                        <a:t>rtf</a:t>
                      </a:r>
                      <a:r>
                        <a:rPr lang="sl-SI" sz="1400"/>
                        <a:t>, .</a:t>
                      </a:r>
                      <a:r>
                        <a:rPr lang="sl-SI" sz="1400" err="1"/>
                        <a:t>pdf</a:t>
                      </a:r>
                      <a:r>
                        <a:rPr lang="sl-SI" sz="1400"/>
                        <a:t>/A, .</a:t>
                      </a:r>
                      <a:r>
                        <a:rPr lang="sl-SI" sz="1400" err="1"/>
                        <a:t>xthml</a:t>
                      </a:r>
                      <a:r>
                        <a:rPr lang="sl-SI" sz="1400"/>
                        <a:t>, .</a:t>
                      </a:r>
                      <a:r>
                        <a:rPr lang="sl-SI" sz="1400" err="1"/>
                        <a:t>htm</a:t>
                      </a:r>
                      <a:r>
                        <a:rPr lang="sl-SI" sz="1400"/>
                        <a:t>, .</a:t>
                      </a:r>
                      <a:r>
                        <a:rPr lang="sl-SI" sz="1400" err="1"/>
                        <a:t>odt</a:t>
                      </a:r>
                      <a:endParaRPr lang="sl-SI" sz="1400"/>
                    </a:p>
                  </a:txBody>
                  <a:tcPr/>
                </a:tc>
                <a:tc>
                  <a:txBody>
                    <a:bodyPr/>
                    <a:lstStyle/>
                    <a:p>
                      <a:r>
                        <a:rPr lang="sl-SI" sz="1400"/>
                        <a:t>.</a:t>
                      </a:r>
                      <a:r>
                        <a:rPr lang="sl-SI" sz="1400" err="1"/>
                        <a:t>txt</a:t>
                      </a:r>
                      <a:r>
                        <a:rPr lang="sl-SI" sz="1400"/>
                        <a:t>, .doc, .</a:t>
                      </a:r>
                      <a:r>
                        <a:rPr lang="sl-SI" sz="1400" err="1"/>
                        <a:t>xls</a:t>
                      </a:r>
                      <a:r>
                        <a:rPr lang="sl-SI" sz="1400"/>
                        <a:t>, .</a:t>
                      </a:r>
                      <a:r>
                        <a:rPr lang="sl-SI" sz="1400" err="1"/>
                        <a:t>xml</a:t>
                      </a:r>
                      <a:endParaRPr lang="sl-SI" sz="1400"/>
                    </a:p>
                  </a:txBody>
                  <a:tcPr/>
                </a:tc>
                <a:extLst>
                  <a:ext uri="{0D108BD9-81ED-4DB2-BD59-A6C34878D82A}">
                    <a16:rowId xmlns:a16="http://schemas.microsoft.com/office/drawing/2014/main" val="1371975342"/>
                  </a:ext>
                </a:extLst>
              </a:tr>
            </a:tbl>
          </a:graphicData>
        </a:graphic>
      </p:graphicFrame>
    </p:spTree>
    <p:extLst>
      <p:ext uri="{BB962C8B-B14F-4D97-AF65-F5344CB8AC3E}">
        <p14:creationId xmlns:p14="http://schemas.microsoft.com/office/powerpoint/2010/main" val="355434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F73152-1833-ADED-4D6D-A31BAC123A95}"/>
              </a:ext>
            </a:extLst>
          </p:cNvPr>
          <p:cNvSpPr>
            <a:spLocks noGrp="1"/>
          </p:cNvSpPr>
          <p:nvPr>
            <p:ph type="title"/>
          </p:nvPr>
        </p:nvSpPr>
        <p:spPr>
          <a:xfrm>
            <a:off x="686560" y="364335"/>
            <a:ext cx="11160000" cy="611828"/>
          </a:xfrm>
        </p:spPr>
        <p:txBody>
          <a:bodyPr>
            <a:normAutofit/>
          </a:bodyPr>
          <a:lstStyle/>
          <a:p>
            <a:r>
              <a:rPr lang="pl-PL" sz="2800"/>
              <a:t>Opis raziskovalnih podatkov - metapodatki</a:t>
            </a:r>
            <a:endParaRPr lang="sl-SI" sz="2800"/>
          </a:p>
        </p:txBody>
      </p:sp>
      <p:sp>
        <p:nvSpPr>
          <p:cNvPr id="3" name="Označba mesta vsebine 2">
            <a:extLst>
              <a:ext uri="{FF2B5EF4-FFF2-40B4-BE49-F238E27FC236}">
                <a16:creationId xmlns:a16="http://schemas.microsoft.com/office/drawing/2014/main" id="{6188B1C9-E9AF-4C9E-F39F-238D69AB36C4}"/>
              </a:ext>
            </a:extLst>
          </p:cNvPr>
          <p:cNvSpPr>
            <a:spLocks noGrp="1"/>
          </p:cNvSpPr>
          <p:nvPr>
            <p:ph idx="1"/>
          </p:nvPr>
        </p:nvSpPr>
        <p:spPr>
          <a:xfrm>
            <a:off x="686560" y="976163"/>
            <a:ext cx="11160000" cy="4773293"/>
          </a:xfrm>
        </p:spPr>
        <p:txBody>
          <a:bodyPr>
            <a:normAutofit/>
          </a:bodyPr>
          <a:lstStyle/>
          <a:p>
            <a:pPr marL="0" indent="0">
              <a:buNone/>
            </a:pPr>
            <a:r>
              <a:rPr lang="pl-PL" sz="2400"/>
              <a:t>Raziskovalne podatke so opredelimo glede na: </a:t>
            </a:r>
            <a:endParaRPr lang="sl-SI" sz="2400"/>
          </a:p>
        </p:txBody>
      </p:sp>
      <p:graphicFrame>
        <p:nvGraphicFramePr>
          <p:cNvPr id="4" name="Tabela 4">
            <a:extLst>
              <a:ext uri="{FF2B5EF4-FFF2-40B4-BE49-F238E27FC236}">
                <a16:creationId xmlns:a16="http://schemas.microsoft.com/office/drawing/2014/main" id="{33DFD781-5F3C-8A8E-F6ED-B6A9ABE44AED}"/>
              </a:ext>
            </a:extLst>
          </p:cNvPr>
          <p:cNvGraphicFramePr>
            <a:graphicFrameLocks noGrp="1"/>
          </p:cNvGraphicFramePr>
          <p:nvPr>
            <p:extLst>
              <p:ext uri="{D42A27DB-BD31-4B8C-83A1-F6EECF244321}">
                <p14:modId xmlns:p14="http://schemas.microsoft.com/office/powerpoint/2010/main" val="3359367507"/>
              </p:ext>
            </p:extLst>
          </p:nvPr>
        </p:nvGraphicFramePr>
        <p:xfrm>
          <a:off x="585918" y="1291937"/>
          <a:ext cx="11242038" cy="5393535"/>
        </p:xfrm>
        <a:graphic>
          <a:graphicData uri="http://schemas.openxmlformats.org/drawingml/2006/table">
            <a:tbl>
              <a:tblPr firstRow="1" bandRow="1">
                <a:tableStyleId>{5C22544A-7EE6-4342-B048-85BDC9FD1C3A}</a:tableStyleId>
              </a:tblPr>
              <a:tblGrid>
                <a:gridCol w="6730240">
                  <a:extLst>
                    <a:ext uri="{9D8B030D-6E8A-4147-A177-3AD203B41FA5}">
                      <a16:colId xmlns:a16="http://schemas.microsoft.com/office/drawing/2014/main" val="3674260106"/>
                    </a:ext>
                  </a:extLst>
                </a:gridCol>
                <a:gridCol w="4511798">
                  <a:extLst>
                    <a:ext uri="{9D8B030D-6E8A-4147-A177-3AD203B41FA5}">
                      <a16:colId xmlns:a16="http://schemas.microsoft.com/office/drawing/2014/main" val="1446323872"/>
                    </a:ext>
                  </a:extLst>
                </a:gridCol>
              </a:tblGrid>
              <a:tr h="5393535">
                <a:tc>
                  <a:txBody>
                    <a:bodyPr/>
                    <a:lstStyle/>
                    <a:p>
                      <a:pPr marL="285750" indent="-285750">
                        <a:buFont typeface="Arial" panose="020B0604020202020204" pitchFamily="34" charset="0"/>
                        <a:buChar char="•"/>
                      </a:pPr>
                      <a:r>
                        <a:rPr lang="sl-SI" sz="1900" b="1">
                          <a:solidFill>
                            <a:schemeClr val="tx1"/>
                          </a:solidFill>
                        </a:rPr>
                        <a:t>Kako so bili pridobljeni</a:t>
                      </a:r>
                      <a:r>
                        <a:rPr lang="sl-SI" sz="1900" b="0">
                          <a:solidFill>
                            <a:schemeClr val="tx1"/>
                          </a:solidFill>
                        </a:rPr>
                        <a:t>: pridobljeni podatki na podlagi poskusov ali analiz z uporabo instrumentov;  podatki zbrani z opazovanjem; podatki, zbrani med raziskavo ali z vzorčenjem na terenu itd. Lahko ustvarite lastne podatke ali ponovno uporabite podatke, ki so jih proizvedli drugi.  </a:t>
                      </a:r>
                    </a:p>
                    <a:p>
                      <a:pPr marL="285750" indent="-285750">
                        <a:buFont typeface="Arial" panose="020B0604020202020204" pitchFamily="34" charset="0"/>
                        <a:buChar char="•"/>
                      </a:pPr>
                      <a:r>
                        <a:rPr lang="sl-SI" sz="1900" b="1">
                          <a:solidFill>
                            <a:schemeClr val="tx1"/>
                          </a:solidFill>
                        </a:rPr>
                        <a:t>Tip podatkov</a:t>
                      </a:r>
                      <a:r>
                        <a:rPr lang="sl-SI" sz="1900" b="0">
                          <a:solidFill>
                            <a:schemeClr val="tx1"/>
                          </a:solidFill>
                        </a:rPr>
                        <a:t>: besedilni, avdiovizualni, digitalni, slike, zbrani z opazovanjem, genomsko zaporedje, itd. proizvedeni z uporabo določenih meritev, analiz oz. z  instrumenti za opazovanje, itd.</a:t>
                      </a:r>
                    </a:p>
                    <a:p>
                      <a:pPr marL="285750" indent="-285750">
                        <a:buFont typeface="Arial" panose="020B0604020202020204" pitchFamily="34" charset="0"/>
                        <a:buChar char="•"/>
                      </a:pPr>
                      <a:r>
                        <a:rPr lang="sl-SI" sz="1900" b="1">
                          <a:solidFill>
                            <a:schemeClr val="tx1"/>
                          </a:solidFill>
                        </a:rPr>
                        <a:t>Format</a:t>
                      </a:r>
                      <a:r>
                        <a:rPr lang="sl-SI" sz="1900" b="0">
                          <a:solidFill>
                            <a:schemeClr val="tx1"/>
                          </a:solidFill>
                        </a:rPr>
                        <a:t>: podatki so odprti ali ustrezno zaščiteni.</a:t>
                      </a:r>
                    </a:p>
                    <a:p>
                      <a:pPr marL="285750" indent="-285750">
                        <a:buFont typeface="Arial" panose="020B0604020202020204" pitchFamily="34" charset="0"/>
                        <a:buChar char="•"/>
                      </a:pPr>
                      <a:r>
                        <a:rPr lang="sl-SI" sz="1900" b="1">
                          <a:solidFill>
                            <a:schemeClr val="tx1"/>
                          </a:solidFill>
                        </a:rPr>
                        <a:t>Kontekst proizvodnje</a:t>
                      </a:r>
                      <a:r>
                        <a:rPr lang="sl-SI" sz="1900" b="0">
                          <a:solidFill>
                            <a:schemeClr val="tx1"/>
                          </a:solidFill>
                        </a:rPr>
                        <a:t>: industrijsko partnerstvo, laboratorij v coni z omejenim dostopom, itd.</a:t>
                      </a:r>
                    </a:p>
                    <a:p>
                      <a:pPr marL="285750" indent="-285750">
                        <a:buFont typeface="Arial" panose="020B0604020202020204" pitchFamily="34" charset="0"/>
                        <a:buChar char="•"/>
                      </a:pPr>
                      <a:r>
                        <a:rPr lang="sl-SI" sz="1900" b="1">
                          <a:solidFill>
                            <a:schemeClr val="tx1"/>
                          </a:solidFill>
                        </a:rPr>
                        <a:t>Pravni režim</a:t>
                      </a:r>
                      <a:r>
                        <a:rPr lang="sl-SI" sz="1900" b="0">
                          <a:solidFill>
                            <a:schemeClr val="tx1"/>
                          </a:solidFill>
                        </a:rPr>
                        <a:t>: licenca, osebni podatki, tajnost (npr. poklicna, obrambna ali industrijska), predmet zaupnih pogodb oz. dogovorov, pogodbene obveznosti -  npr. omejen dostop), itd.</a:t>
                      </a:r>
                    </a:p>
                    <a:p>
                      <a:pPr marL="285750" indent="-285750">
                        <a:buFont typeface="Arial" panose="020B0604020202020204" pitchFamily="34" charset="0"/>
                        <a:buChar char="•"/>
                      </a:pPr>
                      <a:r>
                        <a:rPr lang="sl-SI" sz="1900" b="1">
                          <a:solidFill>
                            <a:schemeClr val="tx1"/>
                          </a:solidFill>
                        </a:rPr>
                        <a:t>Kritična narava</a:t>
                      </a:r>
                      <a:r>
                        <a:rPr lang="sl-SI" sz="1900" b="0">
                          <a:solidFill>
                            <a:schemeClr val="tx1"/>
                          </a:solidFill>
                        </a:rPr>
                        <a:t>: občutljiva, zaupna, itd.</a:t>
                      </a:r>
                    </a:p>
                    <a:p>
                      <a:pPr marL="285750" indent="-285750">
                        <a:buFont typeface="Arial" panose="020B0604020202020204" pitchFamily="34" charset="0"/>
                        <a:buChar char="•"/>
                      </a:pPr>
                      <a:endParaRPr lang="sl-SI" sz="1900" b="0">
                        <a:solidFill>
                          <a:schemeClr val="tx1"/>
                        </a:solidFill>
                      </a:endParaRPr>
                    </a:p>
                    <a:p>
                      <a:pPr marL="0" indent="0">
                        <a:buFont typeface="Arial" panose="020B0604020202020204" pitchFamily="34" charset="0"/>
                        <a:buNone/>
                      </a:pPr>
                      <a:r>
                        <a:rPr lang="sl-SI" sz="1900" b="0">
                          <a:solidFill>
                            <a:schemeClr val="tx1"/>
                          </a:solidFill>
                        </a:rPr>
                        <a:t>Vsi ti vidiki so pomembni pri opisu raziskovalnih podatkov, ki ga imenujemo </a:t>
                      </a:r>
                      <a:r>
                        <a:rPr lang="sl-SI" sz="1900" b="1">
                          <a:solidFill>
                            <a:schemeClr val="accent2">
                              <a:lumMod val="75000"/>
                            </a:schemeClr>
                          </a:solidFill>
                        </a:rPr>
                        <a:t>metapodatki</a:t>
                      </a:r>
                      <a:r>
                        <a:rPr lang="sl-SI" sz="1900" b="0">
                          <a:solidFill>
                            <a:schemeClr val="tx1"/>
                          </a:solidFill>
                        </a:rPr>
                        <a:t>.</a:t>
                      </a:r>
                    </a:p>
                  </a:txBody>
                  <a:tcPr>
                    <a:noFill/>
                  </a:tcPr>
                </a:tc>
                <a:tc>
                  <a:txBody>
                    <a:bodyPr/>
                    <a:lstStyle/>
                    <a:p>
                      <a:r>
                        <a:rPr lang="sl-SI" sz="1600" b="0">
                          <a:solidFill>
                            <a:schemeClr val="tx1"/>
                          </a:solidFill>
                        </a:rPr>
                        <a:t>Definicija</a:t>
                      </a:r>
                      <a:r>
                        <a:rPr lang="sl-SI" sz="1600" b="0" baseline="30000">
                          <a:solidFill>
                            <a:schemeClr val="tx1"/>
                          </a:solidFill>
                        </a:rPr>
                        <a:t>1</a:t>
                      </a:r>
                      <a:r>
                        <a:rPr lang="sl-SI" sz="1600" b="0">
                          <a:solidFill>
                            <a:schemeClr val="tx1"/>
                          </a:solidFill>
                        </a:rPr>
                        <a:t>:</a:t>
                      </a:r>
                    </a:p>
                    <a:p>
                      <a:r>
                        <a:rPr lang="pl-PL" sz="1600">
                          <a:solidFill>
                            <a:schemeClr val="accent2">
                              <a:lumMod val="75000"/>
                            </a:schemeClr>
                          </a:solidFill>
                        </a:rPr>
                        <a:t>Metapodatki (ang. Metadata):</a:t>
                      </a:r>
                    </a:p>
                    <a:p>
                      <a:r>
                        <a:rPr lang="pl-PL" sz="1600" b="0">
                          <a:solidFill>
                            <a:schemeClr val="tx1"/>
                          </a:solidFill>
                        </a:rPr>
                        <a:t>podatki o digitalnem objektu, ki na sistematičen način ponujajo informacije o tem objektu</a:t>
                      </a:r>
                    </a:p>
                    <a:p>
                      <a:endParaRPr lang="pl-PL" sz="1600" b="0">
                        <a:solidFill>
                          <a:schemeClr val="tx1"/>
                        </a:solidFill>
                      </a:endParaRPr>
                    </a:p>
                    <a:p>
                      <a:r>
                        <a:rPr lang="pl-PL" sz="1600" b="1">
                          <a:solidFill>
                            <a:schemeClr val="accent2">
                              <a:lumMod val="75000"/>
                            </a:schemeClr>
                          </a:solidFill>
                        </a:rPr>
                        <a:t>Tudi:</a:t>
                      </a:r>
                      <a:r>
                        <a:rPr lang="pl-PL" sz="1600" b="1" baseline="30000">
                          <a:solidFill>
                            <a:schemeClr val="tx1"/>
                          </a:solidFill>
                        </a:rPr>
                        <a:t>4</a:t>
                      </a:r>
                      <a:r>
                        <a:rPr lang="pl-PL" sz="1600" b="1">
                          <a:solidFill>
                            <a:schemeClr val="accent2">
                              <a:lumMod val="75000"/>
                            </a:schemeClr>
                          </a:solidFill>
                        </a:rPr>
                        <a:t> </a:t>
                      </a:r>
                      <a:r>
                        <a:rPr lang="pl-PL" sz="1600" b="0">
                          <a:solidFill>
                            <a:schemeClr val="tx1"/>
                          </a:solidFill>
                        </a:rPr>
                        <a:t>niz strukturiranih informacij, ki opisujejo, določajo in lokalizirajo vir z namenom olajšati njegovo najdljivost, uporabo in upravljanje.</a:t>
                      </a:r>
                    </a:p>
                    <a:p>
                      <a:endParaRPr lang="pl-PL" sz="1600" b="0">
                        <a:solidFill>
                          <a:schemeClr val="tx1"/>
                        </a:solidFill>
                      </a:endParaRPr>
                    </a:p>
                    <a:p>
                      <a:r>
                        <a:rPr lang="pl-PL" sz="1600" b="0">
                          <a:solidFill>
                            <a:schemeClr val="tx1"/>
                          </a:solidFill>
                        </a:rPr>
                        <a:t>Metapodatki so, preprosto povedano, </a:t>
                      </a:r>
                      <a:r>
                        <a:rPr lang="pl-PL" sz="1600" b="1">
                          <a:solidFill>
                            <a:schemeClr val="accent2">
                              <a:lumMod val="75000"/>
                            </a:schemeClr>
                          </a:solidFill>
                        </a:rPr>
                        <a:t>»podatki o podatkih«</a:t>
                      </a:r>
                      <a:r>
                        <a:rPr lang="pl-PL" sz="1600" b="0">
                          <a:solidFill>
                            <a:schemeClr val="tx1"/>
                          </a:solidFill>
                        </a:rPr>
                        <a:t>. Vsebovati morajo vse informacije, ki naredijo raziskovalne podatke razumljive, interoperabilne in ponovno uporabljive, razen same vsebine raziskovalnih podatkov.</a:t>
                      </a:r>
                      <a:r>
                        <a:rPr lang="pl-PL" sz="1600" b="0" baseline="30000">
                          <a:solidFill>
                            <a:schemeClr val="tx1"/>
                          </a:solidFill>
                        </a:rPr>
                        <a:t>5</a:t>
                      </a:r>
                    </a:p>
                    <a:p>
                      <a:endParaRPr lang="pl-PL" sz="1600" b="0">
                        <a:solidFill>
                          <a:schemeClr val="tx1"/>
                        </a:solidFill>
                      </a:endParaRPr>
                    </a:p>
                    <a:p>
                      <a:endParaRPr lang="pl-PL" sz="1600" b="0">
                        <a:solidFill>
                          <a:schemeClr val="tx1"/>
                        </a:solidFill>
                      </a:endParaRPr>
                    </a:p>
                    <a:p>
                      <a:endParaRPr lang="pl-PL" sz="1600" b="0">
                        <a:solidFill>
                          <a:schemeClr val="tx1"/>
                        </a:solidFill>
                      </a:endParaRPr>
                    </a:p>
                    <a:p>
                      <a:r>
                        <a:rPr lang="sl-SI" sz="1200" b="0">
                          <a:solidFill>
                            <a:schemeClr val="tx1"/>
                          </a:solidFill>
                        </a:rPr>
                        <a:t>1 Terminološki slovar odprte znanosti, </a:t>
                      </a:r>
                      <a:r>
                        <a:rPr lang="sl-SI" sz="1200" b="0">
                          <a:solidFill>
                            <a:schemeClr val="tx1"/>
                          </a:solidFill>
                          <a:hlinkClick r:id="rId3"/>
                        </a:rPr>
                        <a:t>https://terminoloski.slovenscina.eu/iskanje?q=*&amp;d=48</a:t>
                      </a:r>
                      <a:r>
                        <a:rPr lang="sl-SI" sz="1200" b="0">
                          <a:solidFill>
                            <a:schemeClr val="tx1"/>
                          </a:solidFill>
                        </a:rPr>
                        <a:t> </a:t>
                      </a:r>
                    </a:p>
                    <a:p>
                      <a:r>
                        <a:rPr lang="sl-SI" sz="1200" b="0">
                          <a:solidFill>
                            <a:schemeClr val="tx1"/>
                          </a:solidFill>
                        </a:rPr>
                        <a:t>4 Open Science, Research Data, 2024, </a:t>
                      </a:r>
                      <a:r>
                        <a:rPr lang="sl-SI" sz="1200" b="0">
                          <a:solidFill>
                            <a:schemeClr val="tx1"/>
                          </a:solidFill>
                          <a:hlinkClick r:id="rId4"/>
                        </a:rPr>
                        <a:t>https://www.ouvrirlascience.fr/open-science-research-data/</a:t>
                      </a:r>
                      <a:r>
                        <a:rPr lang="sl-SI" sz="1200" b="0">
                          <a:solidFill>
                            <a:schemeClr val="tx1"/>
                          </a:solidFill>
                        </a:rPr>
                        <a:t>  </a:t>
                      </a:r>
                    </a:p>
                    <a:p>
                      <a:r>
                        <a:rPr lang="sl-SI" sz="1200" b="0">
                          <a:solidFill>
                            <a:schemeClr val="tx1"/>
                          </a:solidFill>
                        </a:rPr>
                        <a:t>5 </a:t>
                      </a:r>
                      <a:r>
                        <a:rPr lang="sl-SI" sz="1200" b="0" err="1">
                          <a:solidFill>
                            <a:schemeClr val="tx1"/>
                          </a:solidFill>
                        </a:rPr>
                        <a:t>Dirros</a:t>
                      </a:r>
                      <a:r>
                        <a:rPr lang="sl-SI" sz="1200" b="0">
                          <a:solidFill>
                            <a:schemeClr val="tx1"/>
                          </a:solidFill>
                        </a:rPr>
                        <a:t> Data, </a:t>
                      </a:r>
                      <a:r>
                        <a:rPr lang="sl-SI" sz="1200" b="0">
                          <a:solidFill>
                            <a:schemeClr val="tx1"/>
                          </a:solidFill>
                          <a:hlinkClick r:id="rId5"/>
                        </a:rPr>
                        <a:t>https://dirrosdata.ctk.uni-lj.si/metapodatki/</a:t>
                      </a:r>
                      <a:r>
                        <a:rPr lang="sl-SI" sz="1200" b="0">
                          <a:solidFill>
                            <a:schemeClr val="tx1"/>
                          </a:solidFill>
                        </a:rPr>
                        <a:t> </a:t>
                      </a:r>
                      <a:endParaRPr lang="sl-SI" sz="1600" b="0">
                        <a:solidFill>
                          <a:schemeClr val="tx1"/>
                        </a:solidFill>
                      </a:endParaRPr>
                    </a:p>
                  </a:txBody>
                  <a:tcPr>
                    <a:noFill/>
                  </a:tcPr>
                </a:tc>
                <a:extLst>
                  <a:ext uri="{0D108BD9-81ED-4DB2-BD59-A6C34878D82A}">
                    <a16:rowId xmlns:a16="http://schemas.microsoft.com/office/drawing/2014/main" val="4256249822"/>
                  </a:ext>
                </a:extLst>
              </a:tr>
            </a:tbl>
          </a:graphicData>
        </a:graphic>
      </p:graphicFrame>
    </p:spTree>
    <p:extLst>
      <p:ext uri="{BB962C8B-B14F-4D97-AF65-F5344CB8AC3E}">
        <p14:creationId xmlns:p14="http://schemas.microsoft.com/office/powerpoint/2010/main" val="225434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972DFB-C161-C611-C6D7-B45A5B504967}"/>
              </a:ext>
            </a:extLst>
          </p:cNvPr>
          <p:cNvSpPr>
            <a:spLocks noGrp="1"/>
          </p:cNvSpPr>
          <p:nvPr>
            <p:ph type="title"/>
          </p:nvPr>
        </p:nvSpPr>
        <p:spPr>
          <a:xfrm>
            <a:off x="685802" y="286380"/>
            <a:ext cx="11160000" cy="611828"/>
          </a:xfrm>
        </p:spPr>
        <p:txBody>
          <a:bodyPr>
            <a:normAutofit/>
          </a:bodyPr>
          <a:lstStyle/>
          <a:p>
            <a:r>
              <a:rPr lang="pl-PL" sz="2800"/>
              <a:t>Opis raziskovalnih podatkov - metapodatki</a:t>
            </a:r>
            <a:endParaRPr lang="sl-SI" sz="2800"/>
          </a:p>
        </p:txBody>
      </p:sp>
      <p:graphicFrame>
        <p:nvGraphicFramePr>
          <p:cNvPr id="4" name="Tabela 4">
            <a:extLst>
              <a:ext uri="{FF2B5EF4-FFF2-40B4-BE49-F238E27FC236}">
                <a16:creationId xmlns:a16="http://schemas.microsoft.com/office/drawing/2014/main" id="{A05E104F-5B27-AE79-BA80-36A22481B84B}"/>
              </a:ext>
            </a:extLst>
          </p:cNvPr>
          <p:cNvGraphicFramePr>
            <a:graphicFrameLocks noGrp="1"/>
          </p:cNvGraphicFramePr>
          <p:nvPr>
            <p:ph idx="1"/>
          </p:nvPr>
        </p:nvGraphicFramePr>
        <p:xfrm>
          <a:off x="604398" y="898208"/>
          <a:ext cx="11160124" cy="5577840"/>
        </p:xfrm>
        <a:graphic>
          <a:graphicData uri="http://schemas.openxmlformats.org/drawingml/2006/table">
            <a:tbl>
              <a:tblPr firstRow="1" bandRow="1">
                <a:tableStyleId>{5C22544A-7EE6-4342-B048-85BDC9FD1C3A}</a:tableStyleId>
              </a:tblPr>
              <a:tblGrid>
                <a:gridCol w="5989442">
                  <a:extLst>
                    <a:ext uri="{9D8B030D-6E8A-4147-A177-3AD203B41FA5}">
                      <a16:colId xmlns:a16="http://schemas.microsoft.com/office/drawing/2014/main" val="2674385528"/>
                    </a:ext>
                  </a:extLst>
                </a:gridCol>
                <a:gridCol w="5170682">
                  <a:extLst>
                    <a:ext uri="{9D8B030D-6E8A-4147-A177-3AD203B41FA5}">
                      <a16:colId xmlns:a16="http://schemas.microsoft.com/office/drawing/2014/main" val="2823532424"/>
                    </a:ext>
                  </a:extLst>
                </a:gridCol>
              </a:tblGrid>
              <a:tr h="5255895">
                <a:tc>
                  <a:txBody>
                    <a:bodyPr/>
                    <a:lstStyle/>
                    <a:p>
                      <a:r>
                        <a:rPr lang="sl-SI" sz="2000">
                          <a:solidFill>
                            <a:schemeClr val="tx1"/>
                          </a:solidFill>
                        </a:rPr>
                        <a:t>Znanstveni metapodatki </a:t>
                      </a:r>
                      <a:r>
                        <a:rPr lang="sl-SI" sz="2000" b="0">
                          <a:solidFill>
                            <a:schemeClr val="tx1"/>
                          </a:solidFill>
                        </a:rPr>
                        <a:t>zagotavljajo informacije o</a:t>
                      </a:r>
                    </a:p>
                    <a:p>
                      <a:r>
                        <a:rPr lang="sl-SI" sz="2000" b="0">
                          <a:solidFill>
                            <a:schemeClr val="tx1"/>
                          </a:solidFill>
                        </a:rPr>
                        <a:t>podatkih, zlasti: protokoli in kontekst, v katerem so bili podatki pridobljeni, časovna referenca, nastavitve uporabljenih instrumentov, orodja za analizo in programska oprema itd. z uporabo nadzorovanega besedišča raziskovalnega področja.</a:t>
                      </a:r>
                    </a:p>
                    <a:p>
                      <a:endParaRPr lang="sl-SI" sz="2000" b="0">
                        <a:solidFill>
                          <a:schemeClr val="tx1"/>
                        </a:solidFill>
                      </a:endParaRPr>
                    </a:p>
                    <a:p>
                      <a:r>
                        <a:rPr lang="sl-SI" sz="2000">
                          <a:solidFill>
                            <a:schemeClr val="tx1"/>
                          </a:solidFill>
                        </a:rPr>
                        <a:t>Dokumentarni metapodatki </a:t>
                      </a:r>
                      <a:r>
                        <a:rPr lang="sl-SI" sz="2000" b="0">
                          <a:solidFill>
                            <a:schemeClr val="tx1"/>
                          </a:solidFill>
                        </a:rPr>
                        <a:t>zagotavljajo specifične</a:t>
                      </a:r>
                    </a:p>
                    <a:p>
                      <a:r>
                        <a:rPr lang="sl-SI" sz="2000" b="0">
                          <a:solidFill>
                            <a:schemeClr val="tx1"/>
                          </a:solidFill>
                        </a:rPr>
                        <a:t>informacije: avtor podatkov in afiliacija, pogoji uporabe in dostopa do podatkovnih setov, trajni identifikator podatkov, trajni identifikator publikacije, programska oprema in izvorna koda </a:t>
                      </a:r>
                      <a:r>
                        <a:rPr lang="sl-SI" sz="2000" b="0" err="1">
                          <a:solidFill>
                            <a:schemeClr val="tx1"/>
                          </a:solidFill>
                        </a:rPr>
                        <a:t>koda</a:t>
                      </a:r>
                      <a:r>
                        <a:rPr lang="sl-SI" sz="2000" b="0">
                          <a:solidFill>
                            <a:schemeClr val="tx1"/>
                          </a:solidFill>
                        </a:rPr>
                        <a:t>, povezana s podatki itd.</a:t>
                      </a:r>
                    </a:p>
                    <a:p>
                      <a:endParaRPr lang="sl-SI" b="0">
                        <a:solidFill>
                          <a:schemeClr val="tx1"/>
                        </a:solidFill>
                      </a:endParaRPr>
                    </a:p>
                    <a:p>
                      <a:r>
                        <a:rPr lang="sl-SI" sz="2000" b="1">
                          <a:solidFill>
                            <a:schemeClr val="accent2">
                              <a:lumMod val="75000"/>
                            </a:schemeClr>
                          </a:solidFill>
                        </a:rPr>
                        <a:t>Podatkovni set je skladen set podatkov v </a:t>
                      </a:r>
                    </a:p>
                    <a:p>
                      <a:r>
                        <a:rPr lang="sl-SI" sz="2000" b="1">
                          <a:solidFill>
                            <a:schemeClr val="accent2">
                              <a:lumMod val="75000"/>
                            </a:schemeClr>
                          </a:solidFill>
                        </a:rPr>
                        <a:t>posameznem projektu, ki se nanaša na eno temo</a:t>
                      </a:r>
                    </a:p>
                    <a:p>
                      <a:r>
                        <a:rPr lang="sl-SI" sz="2000" b="1">
                          <a:solidFill>
                            <a:schemeClr val="accent2">
                              <a:lumMod val="75000"/>
                            </a:schemeClr>
                          </a:solidFill>
                        </a:rPr>
                        <a:t>ali so zbrani na enem mestu. Vsi podatki v podatkovnem setu so torej lahko večinoma opisani s skupnimi metapodatki.</a:t>
                      </a:r>
                    </a:p>
                  </a:txBody>
                  <a:tcPr>
                    <a:noFill/>
                  </a:tcPr>
                </a:tc>
                <a:tc>
                  <a:txBody>
                    <a:bodyPr/>
                    <a:lstStyle/>
                    <a:p>
                      <a:r>
                        <a:rPr lang="sl-SI" sz="1200" b="1">
                          <a:solidFill>
                            <a:schemeClr val="tx1"/>
                          </a:solidFill>
                        </a:rPr>
                        <a:t>Metapodatki na nivoju projekta so npr.:</a:t>
                      </a:r>
                      <a:r>
                        <a:rPr lang="sl-SI" sz="1200" b="1" baseline="30000">
                          <a:solidFill>
                            <a:schemeClr val="tx1"/>
                          </a:solidFill>
                        </a:rPr>
                        <a:t>5</a:t>
                      </a:r>
                    </a:p>
                    <a:p>
                      <a:pPr marL="285750" indent="-285750">
                        <a:buFont typeface="Arial" panose="020B0604020202020204" pitchFamily="34" charset="0"/>
                        <a:buChar char="•"/>
                      </a:pPr>
                      <a:r>
                        <a:rPr lang="sl-SI" sz="1200" b="0">
                          <a:solidFill>
                            <a:schemeClr val="tx1"/>
                          </a:solidFill>
                        </a:rPr>
                        <a:t>naslov projekta,</a:t>
                      </a:r>
                    </a:p>
                    <a:p>
                      <a:pPr marL="285750" indent="-285750">
                        <a:buFont typeface="Arial" panose="020B0604020202020204" pitchFamily="34" charset="0"/>
                        <a:buChar char="•"/>
                      </a:pPr>
                      <a:r>
                        <a:rPr lang="sl-SI" sz="1200" b="0">
                          <a:solidFill>
                            <a:schemeClr val="tx1"/>
                          </a:solidFill>
                        </a:rPr>
                        <a:t>opis projekta,</a:t>
                      </a:r>
                    </a:p>
                    <a:p>
                      <a:pPr marL="285750" indent="-285750">
                        <a:buFont typeface="Arial" panose="020B0604020202020204" pitchFamily="34" charset="0"/>
                        <a:buChar char="•"/>
                      </a:pPr>
                      <a:r>
                        <a:rPr lang="sl-SI" sz="1200" b="0">
                          <a:solidFill>
                            <a:schemeClr val="tx1"/>
                          </a:solidFill>
                        </a:rPr>
                        <a:t>financer,</a:t>
                      </a:r>
                    </a:p>
                    <a:p>
                      <a:pPr marL="285750" indent="-285750">
                        <a:buFont typeface="Arial" panose="020B0604020202020204" pitchFamily="34" charset="0"/>
                        <a:buChar char="•"/>
                      </a:pPr>
                      <a:r>
                        <a:rPr lang="sl-SI" sz="1200" b="0">
                          <a:solidFill>
                            <a:schemeClr val="tx1"/>
                          </a:solidFill>
                        </a:rPr>
                        <a:t>naslov podatkovnega seta,</a:t>
                      </a:r>
                    </a:p>
                    <a:p>
                      <a:pPr marL="285750" indent="-285750">
                        <a:buFont typeface="Arial" panose="020B0604020202020204" pitchFamily="34" charset="0"/>
                        <a:buChar char="•"/>
                      </a:pPr>
                      <a:r>
                        <a:rPr lang="sl-SI" sz="1200" b="0">
                          <a:solidFill>
                            <a:schemeClr val="tx1"/>
                          </a:solidFill>
                        </a:rPr>
                        <a:t>povzetek podatkovnega seta,</a:t>
                      </a:r>
                    </a:p>
                    <a:p>
                      <a:pPr marL="285750" indent="-285750">
                        <a:buFont typeface="Arial" panose="020B0604020202020204" pitchFamily="34" charset="0"/>
                        <a:buChar char="•"/>
                      </a:pPr>
                      <a:r>
                        <a:rPr lang="sl-SI" sz="1200" b="0">
                          <a:solidFill>
                            <a:schemeClr val="tx1"/>
                          </a:solidFill>
                        </a:rPr>
                        <a:t>datum objave podatkovnega seta,</a:t>
                      </a:r>
                    </a:p>
                    <a:p>
                      <a:pPr marL="285750" indent="-285750">
                        <a:buFont typeface="Arial" panose="020B0604020202020204" pitchFamily="34" charset="0"/>
                        <a:buChar char="•"/>
                      </a:pPr>
                      <a:r>
                        <a:rPr lang="sl-SI" sz="1200" b="0">
                          <a:solidFill>
                            <a:schemeClr val="tx1"/>
                          </a:solidFill>
                        </a:rPr>
                        <a:t>kraj in čas zbiranja oz. nastanka podatkov,</a:t>
                      </a:r>
                    </a:p>
                    <a:p>
                      <a:pPr marL="285750" indent="-285750">
                        <a:buFont typeface="Arial" panose="020B0604020202020204" pitchFamily="34" charset="0"/>
                        <a:buChar char="•"/>
                      </a:pPr>
                      <a:r>
                        <a:rPr lang="sl-SI" sz="1200" b="0">
                          <a:solidFill>
                            <a:schemeClr val="tx1"/>
                          </a:solidFill>
                        </a:rPr>
                        <a:t>vodja projekta in sodelavci,</a:t>
                      </a:r>
                    </a:p>
                    <a:p>
                      <a:pPr marL="285750" indent="-285750">
                        <a:buFont typeface="Arial" panose="020B0604020202020204" pitchFamily="34" charset="0"/>
                        <a:buChar char="•"/>
                      </a:pPr>
                      <a:r>
                        <a:rPr lang="sl-SI" sz="1200" b="0">
                          <a:solidFill>
                            <a:schemeClr val="tx1"/>
                          </a:solidFill>
                        </a:rPr>
                        <a:t>kontaktne informacije,</a:t>
                      </a:r>
                    </a:p>
                    <a:p>
                      <a:pPr marL="285750" indent="-285750">
                        <a:buFont typeface="Arial" panose="020B0604020202020204" pitchFamily="34" charset="0"/>
                        <a:buChar char="•"/>
                      </a:pPr>
                      <a:r>
                        <a:rPr lang="sl-SI" sz="1200" b="0">
                          <a:solidFill>
                            <a:schemeClr val="tx1"/>
                          </a:solidFill>
                        </a:rPr>
                        <a:t>trajni identifikator oz. povezava do podatkovnega seta (DOI, Handle, trajni URL – PURL ipd.),</a:t>
                      </a:r>
                    </a:p>
                    <a:p>
                      <a:pPr marL="285750" indent="-285750">
                        <a:buFont typeface="Arial" panose="020B0604020202020204" pitchFamily="34" charset="0"/>
                        <a:buChar char="•"/>
                      </a:pPr>
                      <a:r>
                        <a:rPr lang="sl-SI" sz="1200" b="0">
                          <a:solidFill>
                            <a:schemeClr val="tx1"/>
                          </a:solidFill>
                        </a:rPr>
                        <a:t>ključne besede,</a:t>
                      </a:r>
                    </a:p>
                    <a:p>
                      <a:pPr marL="285750" indent="-285750">
                        <a:buFont typeface="Arial" panose="020B0604020202020204" pitchFamily="34" charset="0"/>
                        <a:buChar char="•"/>
                      </a:pPr>
                      <a:r>
                        <a:rPr lang="sl-SI" sz="1200" b="0">
                          <a:solidFill>
                            <a:schemeClr val="tx1"/>
                          </a:solidFill>
                        </a:rPr>
                        <a:t>navodila oz. pravice za ponovno uporabo podatkov (vključno z licenco).</a:t>
                      </a:r>
                    </a:p>
                    <a:p>
                      <a:r>
                        <a:rPr lang="sl-SI" sz="1200" b="1">
                          <a:solidFill>
                            <a:schemeClr val="tx1"/>
                          </a:solidFill>
                        </a:rPr>
                        <a:t>Metapodatki na nivoju podatkov pa so:</a:t>
                      </a:r>
                      <a:r>
                        <a:rPr lang="sl-SI" sz="1200" b="1" baseline="30000">
                          <a:solidFill>
                            <a:schemeClr val="tx1"/>
                          </a:solidFill>
                        </a:rPr>
                        <a:t>5</a:t>
                      </a:r>
                    </a:p>
                    <a:p>
                      <a:pPr marL="285750" indent="-285750">
                        <a:buFont typeface="Arial" panose="020B0604020202020204" pitchFamily="34" charset="0"/>
                        <a:buChar char="•"/>
                      </a:pPr>
                      <a:r>
                        <a:rPr lang="sl-SI" sz="1200" b="0">
                          <a:solidFill>
                            <a:schemeClr val="tx1"/>
                          </a:solidFill>
                        </a:rPr>
                        <a:t>informacije o izvoru podatkov (ali so bili pridobljeni eksperimentalno, z opazovanjem, izpeljani ali združeni na podlagi drugih podatkovnih setov, z modeliranjem, iz referenčnih oz. uradnih podatkovnih baz),</a:t>
                      </a:r>
                    </a:p>
                    <a:p>
                      <a:pPr marL="285750" indent="-285750">
                        <a:buFont typeface="Arial" panose="020B0604020202020204" pitchFamily="34" charset="0"/>
                        <a:buChar char="•"/>
                      </a:pPr>
                      <a:r>
                        <a:rPr lang="sl-SI" sz="1200" b="0">
                          <a:solidFill>
                            <a:schemeClr val="tx1"/>
                          </a:solidFill>
                        </a:rPr>
                        <a:t>informacije o tipu podatkov (števila, besedilo, fotografije, video, zvok …),</a:t>
                      </a:r>
                    </a:p>
                    <a:p>
                      <a:pPr marL="285750" indent="-285750">
                        <a:buFont typeface="Arial" panose="020B0604020202020204" pitchFamily="34" charset="0"/>
                        <a:buChar char="•"/>
                      </a:pPr>
                      <a:r>
                        <a:rPr lang="sl-SI" sz="1200" b="0">
                          <a:solidFill>
                            <a:schemeClr val="tx1"/>
                          </a:solidFill>
                        </a:rPr>
                        <a:t>informacije o datotečnih formatih,</a:t>
                      </a:r>
                    </a:p>
                    <a:p>
                      <a:pPr marL="285750" indent="-285750">
                        <a:buFont typeface="Arial" panose="020B0604020202020204" pitchFamily="34" charset="0"/>
                        <a:buChar char="•"/>
                      </a:pPr>
                      <a:r>
                        <a:rPr lang="sl-SI" sz="1200" b="0">
                          <a:solidFill>
                            <a:schemeClr val="tx1"/>
                          </a:solidFill>
                        </a:rPr>
                        <a:t>informacije o instrumentih oz. opazovalcih,</a:t>
                      </a:r>
                    </a:p>
                    <a:p>
                      <a:pPr marL="285750" indent="-285750">
                        <a:buFont typeface="Arial" panose="020B0604020202020204" pitchFamily="34" charset="0"/>
                        <a:buChar char="•"/>
                      </a:pPr>
                      <a:r>
                        <a:rPr lang="sl-SI" sz="1200" b="0">
                          <a:solidFill>
                            <a:schemeClr val="tx1"/>
                          </a:solidFill>
                        </a:rPr>
                        <a:t>podrobnosti procesa pridobivanja podatkov (npr. zasnova in izvedba eksperimenta, podatki o kalibraciji instrumentov, podatki o lokaciji senzorjev ipd.),</a:t>
                      </a:r>
                    </a:p>
                    <a:p>
                      <a:pPr marL="285750" indent="-285750">
                        <a:buFont typeface="Arial" panose="020B0604020202020204" pitchFamily="34" charset="0"/>
                        <a:buChar char="•"/>
                      </a:pPr>
                      <a:r>
                        <a:rPr lang="sl-SI" sz="1200" b="0">
                          <a:solidFill>
                            <a:schemeClr val="tx1"/>
                          </a:solidFill>
                        </a:rPr>
                        <a:t>informacije o procesiranju podatkov, vključno s programsko opremo in/ali uporabljenimi skripti oz. kodo,</a:t>
                      </a:r>
                    </a:p>
                    <a:p>
                      <a:pPr marL="285750" indent="-285750">
                        <a:buFont typeface="Arial" panose="020B0604020202020204" pitchFamily="34" charset="0"/>
                        <a:buChar char="•"/>
                      </a:pPr>
                      <a:r>
                        <a:rPr lang="sl-SI" sz="1200" b="0">
                          <a:solidFill>
                            <a:schemeClr val="tx1"/>
                          </a:solidFill>
                        </a:rPr>
                        <a:t>oznake vnosov v podatkovnem setu:</a:t>
                      </a:r>
                    </a:p>
                    <a:p>
                      <a:pPr marL="285750" indent="-285750">
                        <a:buFont typeface="Arial" panose="020B0604020202020204" pitchFamily="34" charset="0"/>
                        <a:buChar char="•"/>
                      </a:pPr>
                      <a:r>
                        <a:rPr lang="sl-SI" sz="1200" b="0">
                          <a:solidFill>
                            <a:schemeClr val="tx1"/>
                          </a:solidFill>
                        </a:rPr>
                        <a:t>imena spremenljivk,</a:t>
                      </a:r>
                    </a:p>
                    <a:p>
                      <a:pPr marL="285750" indent="-285750">
                        <a:buFont typeface="Arial" panose="020B0604020202020204" pitchFamily="34" charset="0"/>
                        <a:buChar char="•"/>
                      </a:pPr>
                      <a:r>
                        <a:rPr lang="sl-SI" sz="1200" b="0">
                          <a:solidFill>
                            <a:schemeClr val="tx1"/>
                          </a:solidFill>
                        </a:rPr>
                        <a:t>opisi spremenljivk (sploh če imena oz. okrajšave niso splošno uveljavljene),</a:t>
                      </a:r>
                    </a:p>
                    <a:p>
                      <a:pPr marL="285750" indent="-285750">
                        <a:buFont typeface="Arial" panose="020B0604020202020204" pitchFamily="34" charset="0"/>
                        <a:buChar char="•"/>
                      </a:pPr>
                      <a:r>
                        <a:rPr lang="sl-SI" sz="1200" b="0">
                          <a:solidFill>
                            <a:schemeClr val="tx1"/>
                          </a:solidFill>
                        </a:rPr>
                        <a:t>merske enote.</a:t>
                      </a:r>
                    </a:p>
                  </a:txBody>
                  <a:tcPr>
                    <a:noFill/>
                  </a:tcPr>
                </a:tc>
                <a:extLst>
                  <a:ext uri="{0D108BD9-81ED-4DB2-BD59-A6C34878D82A}">
                    <a16:rowId xmlns:a16="http://schemas.microsoft.com/office/drawing/2014/main" val="2609153993"/>
                  </a:ext>
                </a:extLst>
              </a:tr>
            </a:tbl>
          </a:graphicData>
        </a:graphic>
      </p:graphicFrame>
    </p:spTree>
    <p:extLst>
      <p:ext uri="{BB962C8B-B14F-4D97-AF65-F5344CB8AC3E}">
        <p14:creationId xmlns:p14="http://schemas.microsoft.com/office/powerpoint/2010/main" val="19752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7BCDB0-5C27-7DC3-56B0-87B692BA1F86}"/>
              </a:ext>
            </a:extLst>
          </p:cNvPr>
          <p:cNvSpPr>
            <a:spLocks noGrp="1"/>
          </p:cNvSpPr>
          <p:nvPr>
            <p:ph type="title"/>
          </p:nvPr>
        </p:nvSpPr>
        <p:spPr>
          <a:xfrm>
            <a:off x="756922" y="499740"/>
            <a:ext cx="11160000" cy="611828"/>
          </a:xfrm>
        </p:spPr>
        <p:txBody>
          <a:bodyPr>
            <a:normAutofit/>
          </a:bodyPr>
          <a:lstStyle/>
          <a:p>
            <a:r>
              <a:rPr lang="sl-SI" sz="2800"/>
              <a:t>Življenjski krog raziskave in podatkov</a:t>
            </a:r>
          </a:p>
        </p:txBody>
      </p:sp>
      <p:sp>
        <p:nvSpPr>
          <p:cNvPr id="3" name="Označba mesta vsebine 2">
            <a:extLst>
              <a:ext uri="{FF2B5EF4-FFF2-40B4-BE49-F238E27FC236}">
                <a16:creationId xmlns:a16="http://schemas.microsoft.com/office/drawing/2014/main" id="{551DE805-E93E-E529-8FE9-CD88AC482AB6}"/>
              </a:ext>
            </a:extLst>
          </p:cNvPr>
          <p:cNvSpPr>
            <a:spLocks noGrp="1"/>
          </p:cNvSpPr>
          <p:nvPr>
            <p:ph idx="1"/>
          </p:nvPr>
        </p:nvSpPr>
        <p:spPr>
          <a:xfrm>
            <a:off x="685802" y="1308736"/>
            <a:ext cx="11160000" cy="4773293"/>
          </a:xfrm>
        </p:spPr>
        <p:txBody>
          <a:bodyPr>
            <a:normAutofit fontScale="62500" lnSpcReduction="20000"/>
          </a:bodyPr>
          <a:lstStyle/>
          <a:p>
            <a:pPr marL="0" indent="0">
              <a:buNone/>
            </a:pPr>
            <a:r>
              <a:rPr lang="sl-SI" sz="4000" baseline="30000"/>
              <a:t>1 </a:t>
            </a:r>
            <a:r>
              <a:rPr lang="sl-SI" sz="4000"/>
              <a:t>Definicije:</a:t>
            </a:r>
            <a:endParaRPr lang="sl-SI" sz="4000" baseline="30000"/>
          </a:p>
          <a:p>
            <a:pPr marL="0" indent="0">
              <a:buNone/>
            </a:pPr>
            <a:endParaRPr lang="sl-SI" sz="4000"/>
          </a:p>
          <a:p>
            <a:pPr marL="0" indent="0">
              <a:buNone/>
            </a:pPr>
            <a:r>
              <a:rPr lang="sl-SI" sz="4000" b="1">
                <a:solidFill>
                  <a:schemeClr val="tx1"/>
                </a:solidFill>
              </a:rPr>
              <a:t>Življenjski krog raziskave (ang. </a:t>
            </a:r>
            <a:r>
              <a:rPr lang="sl-SI" sz="4000" b="1" err="1">
                <a:solidFill>
                  <a:schemeClr val="tx1"/>
                </a:solidFill>
              </a:rPr>
              <a:t>reseach</a:t>
            </a:r>
            <a:r>
              <a:rPr lang="sl-SI" sz="4000" b="1">
                <a:solidFill>
                  <a:schemeClr val="tx1"/>
                </a:solidFill>
              </a:rPr>
              <a:t> </a:t>
            </a:r>
            <a:r>
              <a:rPr lang="sl-SI" sz="4000" b="1" err="1">
                <a:solidFill>
                  <a:schemeClr val="tx1"/>
                </a:solidFill>
              </a:rPr>
              <a:t>lifecycle</a:t>
            </a:r>
            <a:r>
              <a:rPr lang="sl-SI" sz="4000" b="1">
                <a:solidFill>
                  <a:schemeClr val="tx1"/>
                </a:solidFill>
              </a:rPr>
              <a:t>):</a:t>
            </a:r>
          </a:p>
          <a:p>
            <a:r>
              <a:rPr lang="sl-SI" sz="4000"/>
              <a:t>faze, po katerih se izvaja raziskava, od začetne ideje, preverjanja obstoječih rezultatov, načrtovanja poteka, ocene stroškov in potrebnih virov, izvedbe raziskave do objave raziskovalnih rezultatov</a:t>
            </a:r>
          </a:p>
          <a:p>
            <a:pPr marL="0" indent="0">
              <a:buNone/>
            </a:pPr>
            <a:endParaRPr lang="sl-SI" sz="4000"/>
          </a:p>
          <a:p>
            <a:pPr marL="0" indent="0">
              <a:buNone/>
            </a:pPr>
            <a:r>
              <a:rPr lang="sl-SI" sz="4000" b="1">
                <a:solidFill>
                  <a:schemeClr val="tx1"/>
                </a:solidFill>
              </a:rPr>
              <a:t>Življenjski krog raziskovalnih podatkov (ang. </a:t>
            </a:r>
            <a:r>
              <a:rPr lang="sl-SI" sz="4000" b="1" err="1">
                <a:solidFill>
                  <a:schemeClr val="tx1"/>
                </a:solidFill>
              </a:rPr>
              <a:t>research</a:t>
            </a:r>
            <a:r>
              <a:rPr lang="sl-SI" sz="4000" b="1">
                <a:solidFill>
                  <a:schemeClr val="tx1"/>
                </a:solidFill>
              </a:rPr>
              <a:t> </a:t>
            </a:r>
            <a:r>
              <a:rPr lang="sl-SI" sz="4000" b="1" err="1">
                <a:solidFill>
                  <a:schemeClr val="tx1"/>
                </a:solidFill>
              </a:rPr>
              <a:t>data</a:t>
            </a:r>
            <a:r>
              <a:rPr lang="sl-SI" sz="4000" b="1">
                <a:solidFill>
                  <a:schemeClr val="tx1"/>
                </a:solidFill>
              </a:rPr>
              <a:t> </a:t>
            </a:r>
            <a:r>
              <a:rPr lang="sl-SI" sz="4000" b="1" err="1">
                <a:solidFill>
                  <a:schemeClr val="tx1"/>
                </a:solidFill>
              </a:rPr>
              <a:t>lifecycle</a:t>
            </a:r>
            <a:r>
              <a:rPr lang="sl-SI" sz="4000" b="1">
                <a:solidFill>
                  <a:schemeClr val="tx1"/>
                </a:solidFill>
              </a:rPr>
              <a:t>):</a:t>
            </a:r>
          </a:p>
          <a:p>
            <a:r>
              <a:rPr lang="sl-SI" sz="4000"/>
              <a:t>faze, po katerih se raziskovalni podatki oblikujejo od začetne ideje do objave</a:t>
            </a:r>
          </a:p>
          <a:p>
            <a:pPr marL="0" indent="0">
              <a:buNone/>
            </a:pPr>
            <a:endParaRPr lang="sl-SI" sz="4000"/>
          </a:p>
          <a:p>
            <a:pPr marL="0" indent="0">
              <a:buNone/>
            </a:pPr>
            <a:r>
              <a:rPr lang="sl-SI" sz="4000" b="1">
                <a:solidFill>
                  <a:schemeClr val="tx1"/>
                </a:solidFill>
              </a:rPr>
              <a:t>Opis raziskave (ang. </a:t>
            </a:r>
            <a:r>
              <a:rPr lang="sl-SI" sz="4000" b="1" err="1">
                <a:solidFill>
                  <a:schemeClr val="tx1"/>
                </a:solidFill>
              </a:rPr>
              <a:t>study</a:t>
            </a:r>
            <a:r>
              <a:rPr lang="sl-SI" sz="4000" b="1">
                <a:solidFill>
                  <a:schemeClr val="tx1"/>
                </a:solidFill>
              </a:rPr>
              <a:t> </a:t>
            </a:r>
            <a:r>
              <a:rPr lang="sl-SI" sz="4000" b="1" err="1">
                <a:solidFill>
                  <a:schemeClr val="tx1"/>
                </a:solidFill>
              </a:rPr>
              <a:t>description</a:t>
            </a:r>
            <a:r>
              <a:rPr lang="sl-SI" sz="4000" b="1">
                <a:solidFill>
                  <a:schemeClr val="tx1"/>
                </a:solidFill>
              </a:rPr>
              <a:t>):</a:t>
            </a:r>
          </a:p>
          <a:p>
            <a:r>
              <a:rPr lang="sl-SI" sz="4000"/>
              <a:t>natančen in celovit opis postopka, v katerem nastane digitalni objekt, da je postopek mogoče tudi ponoviti</a:t>
            </a:r>
          </a:p>
          <a:p>
            <a:endParaRPr lang="sl-SI"/>
          </a:p>
          <a:p>
            <a:endParaRPr lang="sl-SI"/>
          </a:p>
        </p:txBody>
      </p:sp>
    </p:spTree>
    <p:extLst>
      <p:ext uri="{BB962C8B-B14F-4D97-AF65-F5344CB8AC3E}">
        <p14:creationId xmlns:p14="http://schemas.microsoft.com/office/powerpoint/2010/main" val="94340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ipsa 37">
            <a:extLst>
              <a:ext uri="{FF2B5EF4-FFF2-40B4-BE49-F238E27FC236}">
                <a16:creationId xmlns:a16="http://schemas.microsoft.com/office/drawing/2014/main" id="{70B808C6-9B23-F05F-D65B-9599279B4BDA}"/>
              </a:ext>
            </a:extLst>
          </p:cNvPr>
          <p:cNvSpPr/>
          <p:nvPr/>
        </p:nvSpPr>
        <p:spPr>
          <a:xfrm>
            <a:off x="4783612" y="3283859"/>
            <a:ext cx="2170740" cy="1337790"/>
          </a:xfrm>
          <a:prstGeom prst="ellipse">
            <a:avLst/>
          </a:prstGeom>
          <a:noFill/>
          <a:ln w="508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Slika 17">
            <a:extLst>
              <a:ext uri="{FF2B5EF4-FFF2-40B4-BE49-F238E27FC236}">
                <a16:creationId xmlns:a16="http://schemas.microsoft.com/office/drawing/2014/main" id="{9A3D8F49-0D83-080E-DE7B-77247B4BD413}"/>
              </a:ext>
            </a:extLst>
          </p:cNvPr>
          <p:cNvPicPr>
            <a:picLocks noChangeAspect="1"/>
          </p:cNvPicPr>
          <p:nvPr/>
        </p:nvPicPr>
        <p:blipFill>
          <a:blip r:embed="rId2"/>
          <a:stretch>
            <a:fillRect/>
          </a:stretch>
        </p:blipFill>
        <p:spPr>
          <a:xfrm>
            <a:off x="7060729" y="4646400"/>
            <a:ext cx="1206262" cy="1081083"/>
          </a:xfrm>
          <a:prstGeom prst="rect">
            <a:avLst/>
          </a:prstGeom>
        </p:spPr>
      </p:pic>
      <p:pic>
        <p:nvPicPr>
          <p:cNvPr id="16" name="Slika 15">
            <a:extLst>
              <a:ext uri="{FF2B5EF4-FFF2-40B4-BE49-F238E27FC236}">
                <a16:creationId xmlns:a16="http://schemas.microsoft.com/office/drawing/2014/main" id="{9B54F0D2-F3A1-1493-2383-FAB7B66D539F}"/>
              </a:ext>
            </a:extLst>
          </p:cNvPr>
          <p:cNvPicPr>
            <a:picLocks noChangeAspect="1"/>
          </p:cNvPicPr>
          <p:nvPr/>
        </p:nvPicPr>
        <p:blipFill>
          <a:blip r:embed="rId3"/>
          <a:stretch>
            <a:fillRect/>
          </a:stretch>
        </p:blipFill>
        <p:spPr>
          <a:xfrm>
            <a:off x="10508533" y="3850628"/>
            <a:ext cx="965132" cy="945789"/>
          </a:xfrm>
          <a:prstGeom prst="rect">
            <a:avLst/>
          </a:prstGeom>
        </p:spPr>
      </p:pic>
      <p:pic>
        <p:nvPicPr>
          <p:cNvPr id="34" name="Slika 33">
            <a:extLst>
              <a:ext uri="{FF2B5EF4-FFF2-40B4-BE49-F238E27FC236}">
                <a16:creationId xmlns:a16="http://schemas.microsoft.com/office/drawing/2014/main" id="{8CC63E08-AA01-84AA-C3EB-D5E8804CB738}"/>
              </a:ext>
            </a:extLst>
          </p:cNvPr>
          <p:cNvPicPr>
            <a:picLocks noChangeAspect="1"/>
          </p:cNvPicPr>
          <p:nvPr/>
        </p:nvPicPr>
        <p:blipFill>
          <a:blip r:embed="rId4"/>
          <a:stretch>
            <a:fillRect/>
          </a:stretch>
        </p:blipFill>
        <p:spPr>
          <a:xfrm>
            <a:off x="128681" y="5075932"/>
            <a:ext cx="1099031" cy="924560"/>
          </a:xfrm>
          <a:prstGeom prst="rect">
            <a:avLst/>
          </a:prstGeom>
        </p:spPr>
      </p:pic>
      <p:sp>
        <p:nvSpPr>
          <p:cNvPr id="2" name="Naslov 1">
            <a:extLst>
              <a:ext uri="{FF2B5EF4-FFF2-40B4-BE49-F238E27FC236}">
                <a16:creationId xmlns:a16="http://schemas.microsoft.com/office/drawing/2014/main" id="{8BEE5F47-2916-B6AD-8353-62E9E861223B}"/>
              </a:ext>
            </a:extLst>
          </p:cNvPr>
          <p:cNvSpPr>
            <a:spLocks noGrp="1"/>
          </p:cNvSpPr>
          <p:nvPr>
            <p:ph type="title"/>
          </p:nvPr>
        </p:nvSpPr>
        <p:spPr>
          <a:xfrm>
            <a:off x="353836" y="162763"/>
            <a:ext cx="11160000" cy="611828"/>
          </a:xfrm>
        </p:spPr>
        <p:txBody>
          <a:bodyPr>
            <a:normAutofit/>
          </a:bodyPr>
          <a:lstStyle/>
          <a:p>
            <a:r>
              <a:rPr lang="pl-PL" sz="2800"/>
              <a:t>Ključni koraki za odpiranje raziskovalnih podatkov</a:t>
            </a:r>
            <a:r>
              <a:rPr lang="pl-PL" sz="2800" baseline="30000"/>
              <a:t>6</a:t>
            </a:r>
            <a:endParaRPr lang="sl-SI" sz="2800" baseline="30000"/>
          </a:p>
        </p:txBody>
      </p:sp>
      <p:pic>
        <p:nvPicPr>
          <p:cNvPr id="8" name="Označba mesta vsebine 7">
            <a:extLst>
              <a:ext uri="{FF2B5EF4-FFF2-40B4-BE49-F238E27FC236}">
                <a16:creationId xmlns:a16="http://schemas.microsoft.com/office/drawing/2014/main" id="{D79007BA-E394-A7C0-AA00-EC5764EF9727}"/>
              </a:ext>
            </a:extLst>
          </p:cNvPr>
          <p:cNvPicPr>
            <a:picLocks noGrp="1" noChangeAspect="1"/>
          </p:cNvPicPr>
          <p:nvPr>
            <p:ph idx="1"/>
          </p:nvPr>
        </p:nvPicPr>
        <p:blipFill>
          <a:blip r:embed="rId5"/>
          <a:stretch>
            <a:fillRect/>
          </a:stretch>
        </p:blipFill>
        <p:spPr>
          <a:xfrm>
            <a:off x="2061780" y="946692"/>
            <a:ext cx="1061832" cy="1031203"/>
          </a:xfrm>
        </p:spPr>
      </p:pic>
      <p:sp>
        <p:nvSpPr>
          <p:cNvPr id="4" name="Elipsa 3">
            <a:extLst>
              <a:ext uri="{FF2B5EF4-FFF2-40B4-BE49-F238E27FC236}">
                <a16:creationId xmlns:a16="http://schemas.microsoft.com/office/drawing/2014/main" id="{3FD86163-1578-158D-566E-94CC8C0E0F35}"/>
              </a:ext>
            </a:extLst>
          </p:cNvPr>
          <p:cNvSpPr/>
          <p:nvPr/>
        </p:nvSpPr>
        <p:spPr>
          <a:xfrm rot="21408937">
            <a:off x="947666" y="1853108"/>
            <a:ext cx="9370156" cy="458541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ravokotnik: zaokroženi vogali 4">
            <a:extLst>
              <a:ext uri="{FF2B5EF4-FFF2-40B4-BE49-F238E27FC236}">
                <a16:creationId xmlns:a16="http://schemas.microsoft.com/office/drawing/2014/main" id="{F446631C-9B5E-6205-EBCC-E2291201768F}"/>
              </a:ext>
            </a:extLst>
          </p:cNvPr>
          <p:cNvSpPr/>
          <p:nvPr/>
        </p:nvSpPr>
        <p:spPr>
          <a:xfrm>
            <a:off x="2991918" y="14622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NAČRTOVANJE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Načrt ravnanja z raz. podatki in FAIR-</a:t>
            </a:r>
            <a:r>
              <a:rPr kumimoji="0" lang="sl-SI" sz="1200" b="1" i="0" u="none" strike="noStrike" kern="1200" cap="none" spc="0" normalizeH="0" baseline="0" noProof="0" err="1">
                <a:ln>
                  <a:noFill/>
                </a:ln>
                <a:solidFill>
                  <a:prstClr val="white"/>
                </a:solidFill>
                <a:effectLst/>
                <a:uLnTx/>
                <a:uFillTx/>
                <a:latin typeface="Calibri" panose="020F0502020204030204"/>
                <a:ea typeface="+mn-ea"/>
                <a:cs typeface="+mn-cs"/>
              </a:rPr>
              <a:t>fikacija</a:t>
            </a:r>
            <a:endParaRPr kumimoji="0" lang="sl-SI"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Slika 9">
            <a:extLst>
              <a:ext uri="{FF2B5EF4-FFF2-40B4-BE49-F238E27FC236}">
                <a16:creationId xmlns:a16="http://schemas.microsoft.com/office/drawing/2014/main" id="{D27B4443-8D05-444B-DB3B-E874F01E79FE}"/>
              </a:ext>
            </a:extLst>
          </p:cNvPr>
          <p:cNvPicPr>
            <a:picLocks noChangeAspect="1"/>
          </p:cNvPicPr>
          <p:nvPr/>
        </p:nvPicPr>
        <p:blipFill>
          <a:blip r:embed="rId6"/>
          <a:stretch>
            <a:fillRect/>
          </a:stretch>
        </p:blipFill>
        <p:spPr>
          <a:xfrm>
            <a:off x="6856542" y="678830"/>
            <a:ext cx="1123102" cy="925331"/>
          </a:xfrm>
          <a:prstGeom prst="rect">
            <a:avLst/>
          </a:prstGeom>
        </p:spPr>
      </p:pic>
      <p:pic>
        <p:nvPicPr>
          <p:cNvPr id="12" name="Slika 11">
            <a:extLst>
              <a:ext uri="{FF2B5EF4-FFF2-40B4-BE49-F238E27FC236}">
                <a16:creationId xmlns:a16="http://schemas.microsoft.com/office/drawing/2014/main" id="{60C3EAB7-1077-4B99-6C7D-F3E6FADA14D3}"/>
              </a:ext>
            </a:extLst>
          </p:cNvPr>
          <p:cNvPicPr>
            <a:picLocks noChangeAspect="1"/>
          </p:cNvPicPr>
          <p:nvPr/>
        </p:nvPicPr>
        <p:blipFill>
          <a:blip r:embed="rId7"/>
          <a:stretch>
            <a:fillRect/>
          </a:stretch>
        </p:blipFill>
        <p:spPr>
          <a:xfrm>
            <a:off x="8764840" y="2160955"/>
            <a:ext cx="1125062" cy="929898"/>
          </a:xfrm>
          <a:prstGeom prst="rect">
            <a:avLst/>
          </a:prstGeom>
        </p:spPr>
      </p:pic>
      <p:sp>
        <p:nvSpPr>
          <p:cNvPr id="13" name="Pravokotnik: zaokroženi vogali 12">
            <a:extLst>
              <a:ext uri="{FF2B5EF4-FFF2-40B4-BE49-F238E27FC236}">
                <a16:creationId xmlns:a16="http://schemas.microsoft.com/office/drawing/2014/main" id="{073284C0-B4F8-535A-4458-1CF7E4F197A9}"/>
              </a:ext>
            </a:extLst>
          </p:cNvPr>
          <p:cNvSpPr/>
          <p:nvPr/>
        </p:nvSpPr>
        <p:spPr>
          <a:xfrm>
            <a:off x="9175218" y="3429000"/>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ANALIZA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PROCESIRANJE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RAČUNANJE</a:t>
            </a:r>
          </a:p>
        </p:txBody>
      </p:sp>
      <p:sp>
        <p:nvSpPr>
          <p:cNvPr id="14" name="Pravokotnik: zaokroženi vogali 13">
            <a:extLst>
              <a:ext uri="{FF2B5EF4-FFF2-40B4-BE49-F238E27FC236}">
                <a16:creationId xmlns:a16="http://schemas.microsoft.com/office/drawing/2014/main" id="{735BF160-02EF-1CE4-B3DD-59921E3EF7E1}"/>
              </a:ext>
            </a:extLst>
          </p:cNvPr>
          <p:cNvSpPr/>
          <p:nvPr/>
        </p:nvSpPr>
        <p:spPr>
          <a:xfrm>
            <a:off x="6987808" y="554532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PRIPRAVA ZA PREDLOŽITEV (strukturiranje in opis)</a:t>
            </a:r>
          </a:p>
        </p:txBody>
      </p:sp>
      <p:sp>
        <p:nvSpPr>
          <p:cNvPr id="6" name="Pravokotnik: zaokroženi vogali 5">
            <a:extLst>
              <a:ext uri="{FF2B5EF4-FFF2-40B4-BE49-F238E27FC236}">
                <a16:creationId xmlns:a16="http://schemas.microsoft.com/office/drawing/2014/main" id="{330049DF-D9E5-D2C2-6336-78B0CCE45A8B}"/>
              </a:ext>
            </a:extLst>
          </p:cNvPr>
          <p:cNvSpPr/>
          <p:nvPr/>
        </p:nvSpPr>
        <p:spPr>
          <a:xfrm>
            <a:off x="6722133" y="1529936"/>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ZBIRANJE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USTVARJANJE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SHRANJEVANJE</a:t>
            </a:r>
          </a:p>
        </p:txBody>
      </p:sp>
      <p:pic>
        <p:nvPicPr>
          <p:cNvPr id="20" name="Slika 19">
            <a:extLst>
              <a:ext uri="{FF2B5EF4-FFF2-40B4-BE49-F238E27FC236}">
                <a16:creationId xmlns:a16="http://schemas.microsoft.com/office/drawing/2014/main" id="{CC7A1AAB-063D-532B-08F7-286665899306}"/>
              </a:ext>
            </a:extLst>
          </p:cNvPr>
          <p:cNvPicPr>
            <a:picLocks noChangeAspect="1"/>
          </p:cNvPicPr>
          <p:nvPr/>
        </p:nvPicPr>
        <p:blipFill>
          <a:blip r:embed="rId8"/>
          <a:stretch>
            <a:fillRect/>
          </a:stretch>
        </p:blipFill>
        <p:spPr>
          <a:xfrm>
            <a:off x="11038872" y="5583997"/>
            <a:ext cx="949928" cy="885889"/>
          </a:xfrm>
          <a:prstGeom prst="rect">
            <a:avLst/>
          </a:prstGeom>
        </p:spPr>
      </p:pic>
      <p:cxnSp>
        <p:nvCxnSpPr>
          <p:cNvPr id="22" name="Povezovalnik: ukrivljeno 21">
            <a:extLst>
              <a:ext uri="{FF2B5EF4-FFF2-40B4-BE49-F238E27FC236}">
                <a16:creationId xmlns:a16="http://schemas.microsoft.com/office/drawing/2014/main" id="{943EC811-337C-8D42-6850-66061B6B9575}"/>
              </a:ext>
            </a:extLst>
          </p:cNvPr>
          <p:cNvCxnSpPr>
            <a:cxnSpLocks/>
          </p:cNvCxnSpPr>
          <p:nvPr/>
        </p:nvCxnSpPr>
        <p:spPr>
          <a:xfrm>
            <a:off x="9871178" y="5020827"/>
            <a:ext cx="1026522" cy="900958"/>
          </a:xfrm>
          <a:prstGeom prst="curvedConnector3">
            <a:avLst/>
          </a:prstGeom>
          <a:ln w="50800">
            <a:prstDash val="dash"/>
            <a:tailEnd type="triangle"/>
          </a:ln>
        </p:spPr>
        <p:style>
          <a:lnRef idx="1">
            <a:schemeClr val="accent1"/>
          </a:lnRef>
          <a:fillRef idx="0">
            <a:schemeClr val="accent1"/>
          </a:fillRef>
          <a:effectRef idx="0">
            <a:schemeClr val="accent1"/>
          </a:effectRef>
          <a:fontRef idx="minor">
            <a:schemeClr val="tx1"/>
          </a:fontRef>
        </p:style>
      </p:cxnSp>
      <p:pic>
        <p:nvPicPr>
          <p:cNvPr id="25" name="Slika 24">
            <a:extLst>
              <a:ext uri="{FF2B5EF4-FFF2-40B4-BE49-F238E27FC236}">
                <a16:creationId xmlns:a16="http://schemas.microsoft.com/office/drawing/2014/main" id="{5653D6F9-D70A-FB01-7804-F2E1A599363A}"/>
              </a:ext>
            </a:extLst>
          </p:cNvPr>
          <p:cNvPicPr>
            <a:picLocks noChangeAspect="1"/>
          </p:cNvPicPr>
          <p:nvPr/>
        </p:nvPicPr>
        <p:blipFill>
          <a:blip r:embed="rId9"/>
          <a:stretch>
            <a:fillRect/>
          </a:stretch>
        </p:blipFill>
        <p:spPr>
          <a:xfrm>
            <a:off x="3436698" y="5104095"/>
            <a:ext cx="1031943" cy="1081083"/>
          </a:xfrm>
          <a:prstGeom prst="rect">
            <a:avLst/>
          </a:prstGeom>
        </p:spPr>
      </p:pic>
      <p:sp>
        <p:nvSpPr>
          <p:cNvPr id="26" name="Pravokotnik: zaokroženi vogali 25">
            <a:extLst>
              <a:ext uri="{FF2B5EF4-FFF2-40B4-BE49-F238E27FC236}">
                <a16:creationId xmlns:a16="http://schemas.microsoft.com/office/drawing/2014/main" id="{9BAEC3CA-8C2A-B29F-F1AA-14421BB59E07}"/>
              </a:ext>
            </a:extLst>
          </p:cNvPr>
          <p:cNvSpPr/>
          <p:nvPr/>
        </p:nvSpPr>
        <p:spPr>
          <a:xfrm>
            <a:off x="4322242" y="56850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DEPONIRANJE</a:t>
            </a:r>
          </a:p>
        </p:txBody>
      </p:sp>
      <p:sp>
        <p:nvSpPr>
          <p:cNvPr id="27" name="Pravokotnik: zaokroženi vogali 26">
            <a:extLst>
              <a:ext uri="{FF2B5EF4-FFF2-40B4-BE49-F238E27FC236}">
                <a16:creationId xmlns:a16="http://schemas.microsoft.com/office/drawing/2014/main" id="{67517146-E2A8-383A-2818-E1007BF66699}"/>
              </a:ext>
            </a:extLst>
          </p:cNvPr>
          <p:cNvSpPr/>
          <p:nvPr/>
        </p:nvSpPr>
        <p:spPr>
          <a:xfrm>
            <a:off x="1147752" y="5206194"/>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OBJAVA – ODPRTA IN PRIMERNA ZA DELJENJE (omejen dostop)</a:t>
            </a:r>
          </a:p>
        </p:txBody>
      </p:sp>
      <p:pic>
        <p:nvPicPr>
          <p:cNvPr id="36" name="Slika 35">
            <a:extLst>
              <a:ext uri="{FF2B5EF4-FFF2-40B4-BE49-F238E27FC236}">
                <a16:creationId xmlns:a16="http://schemas.microsoft.com/office/drawing/2014/main" id="{B79F04B6-FACA-00BB-F24F-FC7988D50BC3}"/>
              </a:ext>
            </a:extLst>
          </p:cNvPr>
          <p:cNvPicPr>
            <a:picLocks noChangeAspect="1"/>
          </p:cNvPicPr>
          <p:nvPr/>
        </p:nvPicPr>
        <p:blipFill>
          <a:blip r:embed="rId10"/>
          <a:stretch>
            <a:fillRect/>
          </a:stretch>
        </p:blipFill>
        <p:spPr>
          <a:xfrm>
            <a:off x="128681" y="2758104"/>
            <a:ext cx="732681" cy="1131346"/>
          </a:xfrm>
          <a:prstGeom prst="rect">
            <a:avLst/>
          </a:prstGeom>
        </p:spPr>
      </p:pic>
      <p:sp>
        <p:nvSpPr>
          <p:cNvPr id="28" name="Pravokotnik: zaokroženi vogali 27">
            <a:extLst>
              <a:ext uri="{FF2B5EF4-FFF2-40B4-BE49-F238E27FC236}">
                <a16:creationId xmlns:a16="http://schemas.microsoft.com/office/drawing/2014/main" id="{AE08D534-2BD6-06B2-893E-20BA695E53F6}"/>
              </a:ext>
            </a:extLst>
          </p:cNvPr>
          <p:cNvSpPr/>
          <p:nvPr/>
        </p:nvSpPr>
        <p:spPr>
          <a:xfrm>
            <a:off x="709808" y="3201485"/>
            <a:ext cx="139192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a:ln>
                  <a:noFill/>
                </a:ln>
                <a:solidFill>
                  <a:prstClr val="white"/>
                </a:solidFill>
                <a:effectLst/>
                <a:uLnTx/>
                <a:uFillTx/>
                <a:latin typeface="Calibri" panose="020F0502020204030204"/>
                <a:ea typeface="+mn-ea"/>
                <a:cs typeface="+mn-cs"/>
              </a:rPr>
              <a:t>PONOVNA UPORAVA</a:t>
            </a:r>
          </a:p>
        </p:txBody>
      </p:sp>
      <p:sp>
        <p:nvSpPr>
          <p:cNvPr id="39" name="Pravokotnik: zaokroženi vogali 38">
            <a:extLst>
              <a:ext uri="{FF2B5EF4-FFF2-40B4-BE49-F238E27FC236}">
                <a16:creationId xmlns:a16="http://schemas.microsoft.com/office/drawing/2014/main" id="{425EDE77-2254-8642-C0C7-CDDF8371972E}"/>
              </a:ext>
            </a:extLst>
          </p:cNvPr>
          <p:cNvSpPr/>
          <p:nvPr/>
        </p:nvSpPr>
        <p:spPr>
          <a:xfrm>
            <a:off x="3418638" y="3029552"/>
            <a:ext cx="1715857"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FAIR PODATKI, KI JIH LAHKO CITIRAMO</a:t>
            </a:r>
          </a:p>
        </p:txBody>
      </p:sp>
      <p:sp>
        <p:nvSpPr>
          <p:cNvPr id="40" name="Pravokotnik: zaokroženi vogali 39">
            <a:extLst>
              <a:ext uri="{FF2B5EF4-FFF2-40B4-BE49-F238E27FC236}">
                <a16:creationId xmlns:a16="http://schemas.microsoft.com/office/drawing/2014/main" id="{9004ADF7-11A2-D6DB-FBBC-6C07F0326293}"/>
              </a:ext>
            </a:extLst>
          </p:cNvPr>
          <p:cNvSpPr/>
          <p:nvPr/>
        </p:nvSpPr>
        <p:spPr>
          <a:xfrm>
            <a:off x="6526242" y="2796946"/>
            <a:ext cx="1581338"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PODATKI, KI SO ŠE V OBDELAVI</a:t>
            </a:r>
          </a:p>
        </p:txBody>
      </p:sp>
      <p:sp>
        <p:nvSpPr>
          <p:cNvPr id="41" name="Pravokotnik: zaokroženi vogali 40">
            <a:extLst>
              <a:ext uri="{FF2B5EF4-FFF2-40B4-BE49-F238E27FC236}">
                <a16:creationId xmlns:a16="http://schemas.microsoft.com/office/drawing/2014/main" id="{66101035-01A3-557A-D279-DC10F5F7EEC4}"/>
              </a:ext>
            </a:extLst>
          </p:cNvPr>
          <p:cNvSpPr/>
          <p:nvPr/>
        </p:nvSpPr>
        <p:spPr>
          <a:xfrm>
            <a:off x="5237876" y="4609142"/>
            <a:ext cx="1391920" cy="924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PREVERJENI PODATKI</a:t>
            </a:r>
          </a:p>
        </p:txBody>
      </p:sp>
      <p:sp>
        <p:nvSpPr>
          <p:cNvPr id="44" name="Enakokraki trikotnik 43">
            <a:extLst>
              <a:ext uri="{FF2B5EF4-FFF2-40B4-BE49-F238E27FC236}">
                <a16:creationId xmlns:a16="http://schemas.microsoft.com/office/drawing/2014/main" id="{4C8FDCA2-0331-50F8-8BE6-51588F8AD10D}"/>
              </a:ext>
            </a:extLst>
          </p:cNvPr>
          <p:cNvSpPr/>
          <p:nvPr/>
        </p:nvSpPr>
        <p:spPr>
          <a:xfrm rot="4400517">
            <a:off x="5437281" y="323260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nakokraki trikotnik 44">
            <a:extLst>
              <a:ext uri="{FF2B5EF4-FFF2-40B4-BE49-F238E27FC236}">
                <a16:creationId xmlns:a16="http://schemas.microsoft.com/office/drawing/2014/main" id="{47D5E8C8-E25F-B9A5-4206-23486DAA8A80}"/>
              </a:ext>
            </a:extLst>
          </p:cNvPr>
          <p:cNvSpPr/>
          <p:nvPr/>
        </p:nvSpPr>
        <p:spPr>
          <a:xfrm rot="10800000">
            <a:off x="6806560" y="385062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nakokraki trikotnik 45">
            <a:extLst>
              <a:ext uri="{FF2B5EF4-FFF2-40B4-BE49-F238E27FC236}">
                <a16:creationId xmlns:a16="http://schemas.microsoft.com/office/drawing/2014/main" id="{45C26CD8-1A10-F3B3-867E-9329B3FE8EF5}"/>
              </a:ext>
            </a:extLst>
          </p:cNvPr>
          <p:cNvSpPr/>
          <p:nvPr/>
        </p:nvSpPr>
        <p:spPr>
          <a:xfrm rot="18664096">
            <a:off x="5014669" y="4332550"/>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Enakokraki trikotnik 46">
            <a:extLst>
              <a:ext uri="{FF2B5EF4-FFF2-40B4-BE49-F238E27FC236}">
                <a16:creationId xmlns:a16="http://schemas.microsoft.com/office/drawing/2014/main" id="{A677D486-8916-4263-A411-CB6827031BED}"/>
              </a:ext>
            </a:extLst>
          </p:cNvPr>
          <p:cNvSpPr/>
          <p:nvPr/>
        </p:nvSpPr>
        <p:spPr>
          <a:xfrm rot="5246634">
            <a:off x="5228431" y="1746017"/>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Enakokraki trikotnik 47">
            <a:extLst>
              <a:ext uri="{FF2B5EF4-FFF2-40B4-BE49-F238E27FC236}">
                <a16:creationId xmlns:a16="http://schemas.microsoft.com/office/drawing/2014/main" id="{4029494D-E4C8-AC18-09D0-135BF1C63FC2}"/>
              </a:ext>
            </a:extLst>
          </p:cNvPr>
          <p:cNvSpPr/>
          <p:nvPr/>
        </p:nvSpPr>
        <p:spPr>
          <a:xfrm rot="6292083">
            <a:off x="8327241" y="2098501"/>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nakokraki trikotnik 48">
            <a:extLst>
              <a:ext uri="{FF2B5EF4-FFF2-40B4-BE49-F238E27FC236}">
                <a16:creationId xmlns:a16="http://schemas.microsoft.com/office/drawing/2014/main" id="{7E875F9E-7375-D82B-6CF9-BED05FF78356}"/>
              </a:ext>
            </a:extLst>
          </p:cNvPr>
          <p:cNvSpPr/>
          <p:nvPr/>
        </p:nvSpPr>
        <p:spPr>
          <a:xfrm rot="14132815">
            <a:off x="9359548" y="5159479"/>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nakokraki trikotnik 49">
            <a:extLst>
              <a:ext uri="{FF2B5EF4-FFF2-40B4-BE49-F238E27FC236}">
                <a16:creationId xmlns:a16="http://schemas.microsoft.com/office/drawing/2014/main" id="{1F7F2E7C-C421-C291-0C8F-0D214C5B1FBD}"/>
              </a:ext>
            </a:extLst>
          </p:cNvPr>
          <p:cNvSpPr/>
          <p:nvPr/>
        </p:nvSpPr>
        <p:spPr>
          <a:xfrm rot="15307260">
            <a:off x="6244203" y="6291202"/>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Enakokraki trikotnik 50">
            <a:extLst>
              <a:ext uri="{FF2B5EF4-FFF2-40B4-BE49-F238E27FC236}">
                <a16:creationId xmlns:a16="http://schemas.microsoft.com/office/drawing/2014/main" id="{DECA3016-0993-4204-3A0E-993767F536EA}"/>
              </a:ext>
            </a:extLst>
          </p:cNvPr>
          <p:cNvSpPr/>
          <p:nvPr/>
        </p:nvSpPr>
        <p:spPr>
          <a:xfrm rot="16981926">
            <a:off x="2829631" y="6045248"/>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Enakokraki trikotnik 51">
            <a:extLst>
              <a:ext uri="{FF2B5EF4-FFF2-40B4-BE49-F238E27FC236}">
                <a16:creationId xmlns:a16="http://schemas.microsoft.com/office/drawing/2014/main" id="{17F3166D-207F-417F-F44E-645945D26167}"/>
              </a:ext>
            </a:extLst>
          </p:cNvPr>
          <p:cNvSpPr/>
          <p:nvPr/>
        </p:nvSpPr>
        <p:spPr>
          <a:xfrm rot="21072497">
            <a:off x="855636" y="4519523"/>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nakokraki trikotnik 52">
            <a:extLst>
              <a:ext uri="{FF2B5EF4-FFF2-40B4-BE49-F238E27FC236}">
                <a16:creationId xmlns:a16="http://schemas.microsoft.com/office/drawing/2014/main" id="{CEF8B3F6-04B7-A68B-427B-D6FC550A1E58}"/>
              </a:ext>
            </a:extLst>
          </p:cNvPr>
          <p:cNvSpPr/>
          <p:nvPr/>
        </p:nvSpPr>
        <p:spPr>
          <a:xfrm rot="3484934">
            <a:off x="2091993" y="2601485"/>
            <a:ext cx="239651" cy="2042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Pravokotnik 53">
            <a:extLst>
              <a:ext uri="{FF2B5EF4-FFF2-40B4-BE49-F238E27FC236}">
                <a16:creationId xmlns:a16="http://schemas.microsoft.com/office/drawing/2014/main" id="{06EA0792-EF2A-D15D-2488-6F0884DA3BCD}"/>
              </a:ext>
            </a:extLst>
          </p:cNvPr>
          <p:cNvSpPr/>
          <p:nvPr/>
        </p:nvSpPr>
        <p:spPr>
          <a:xfrm>
            <a:off x="56552" y="6317176"/>
            <a:ext cx="3945479" cy="47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6 Open Science, Research Data, 2024, </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hlinkClick r:id="rId11"/>
              </a:rPr>
              <a:t>https://www.ouvrirlascience.fr/open-science-research-data/</a:t>
            </a:r>
            <a:r>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5" name="Puščica: desno 54">
            <a:extLst>
              <a:ext uri="{FF2B5EF4-FFF2-40B4-BE49-F238E27FC236}">
                <a16:creationId xmlns:a16="http://schemas.microsoft.com/office/drawing/2014/main" id="{611A6791-D824-37A2-B239-9A1DC5366C0D}"/>
              </a:ext>
            </a:extLst>
          </p:cNvPr>
          <p:cNvSpPr/>
          <p:nvPr/>
        </p:nvSpPr>
        <p:spPr>
          <a:xfrm>
            <a:off x="517368" y="760334"/>
            <a:ext cx="2049736" cy="1440293"/>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Pričetek raziskovalnega projekta</a:t>
            </a:r>
          </a:p>
        </p:txBody>
      </p:sp>
      <p:sp>
        <p:nvSpPr>
          <p:cNvPr id="56" name="Pravokotnik 55">
            <a:extLst>
              <a:ext uri="{FF2B5EF4-FFF2-40B4-BE49-F238E27FC236}">
                <a16:creationId xmlns:a16="http://schemas.microsoft.com/office/drawing/2014/main" id="{887C2E23-A17D-0F49-F459-5216C98109B5}"/>
              </a:ext>
            </a:extLst>
          </p:cNvPr>
          <p:cNvSpPr/>
          <p:nvPr/>
        </p:nvSpPr>
        <p:spPr>
          <a:xfrm>
            <a:off x="9717589" y="6070139"/>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ARHIVIRANJE</a:t>
            </a:r>
          </a:p>
        </p:txBody>
      </p:sp>
      <p:sp>
        <p:nvSpPr>
          <p:cNvPr id="57" name="Pravokotnik 56">
            <a:extLst>
              <a:ext uri="{FF2B5EF4-FFF2-40B4-BE49-F238E27FC236}">
                <a16:creationId xmlns:a16="http://schemas.microsoft.com/office/drawing/2014/main" id="{8D6D908D-6B42-240D-7551-57F788766C56}"/>
              </a:ext>
            </a:extLst>
          </p:cNvPr>
          <p:cNvSpPr/>
          <p:nvPr/>
        </p:nvSpPr>
        <p:spPr>
          <a:xfrm>
            <a:off x="10023578" y="1886432"/>
            <a:ext cx="1950720" cy="47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a:ln>
                  <a:noFill/>
                </a:ln>
                <a:solidFill>
                  <a:prstClr val="black"/>
                </a:solidFill>
                <a:effectLst/>
                <a:uLnTx/>
                <a:uFillTx/>
                <a:latin typeface="Calibri" panose="020F0502020204030204"/>
                <a:ea typeface="+mn-ea"/>
                <a:cs typeface="+mn-cs"/>
              </a:rPr>
              <a:t>DOKUMENTACIJA</a:t>
            </a:r>
          </a:p>
        </p:txBody>
      </p:sp>
      <p:pic>
        <p:nvPicPr>
          <p:cNvPr id="58" name="Slika 57">
            <a:extLst>
              <a:ext uri="{FF2B5EF4-FFF2-40B4-BE49-F238E27FC236}">
                <a16:creationId xmlns:a16="http://schemas.microsoft.com/office/drawing/2014/main" id="{65CBCFC7-285E-CE40-10F3-283815F6FB19}"/>
              </a:ext>
            </a:extLst>
          </p:cNvPr>
          <p:cNvPicPr>
            <a:picLocks noChangeAspect="1"/>
          </p:cNvPicPr>
          <p:nvPr/>
        </p:nvPicPr>
        <p:blipFill>
          <a:blip r:embed="rId12"/>
          <a:stretch>
            <a:fillRect/>
          </a:stretch>
        </p:blipFill>
        <p:spPr>
          <a:xfrm>
            <a:off x="5071887" y="3566668"/>
            <a:ext cx="1535303" cy="763162"/>
          </a:xfrm>
          <a:prstGeom prst="rect">
            <a:avLst/>
          </a:prstGeom>
        </p:spPr>
      </p:pic>
      <p:sp>
        <p:nvSpPr>
          <p:cNvPr id="3" name="Elipsa 2">
            <a:extLst>
              <a:ext uri="{FF2B5EF4-FFF2-40B4-BE49-F238E27FC236}">
                <a16:creationId xmlns:a16="http://schemas.microsoft.com/office/drawing/2014/main" id="{7EE966EC-A6A5-2256-ECA5-93AA16B41E0C}"/>
              </a:ext>
            </a:extLst>
          </p:cNvPr>
          <p:cNvSpPr/>
          <p:nvPr/>
        </p:nvSpPr>
        <p:spPr>
          <a:xfrm>
            <a:off x="3714738" y="899506"/>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1</a:t>
            </a:r>
          </a:p>
        </p:txBody>
      </p:sp>
      <p:sp>
        <p:nvSpPr>
          <p:cNvPr id="7" name="Elipsa 6">
            <a:extLst>
              <a:ext uri="{FF2B5EF4-FFF2-40B4-BE49-F238E27FC236}">
                <a16:creationId xmlns:a16="http://schemas.microsoft.com/office/drawing/2014/main" id="{932B00E6-AC11-00F5-4508-723801FD706D}"/>
              </a:ext>
            </a:extLst>
          </p:cNvPr>
          <p:cNvSpPr/>
          <p:nvPr/>
        </p:nvSpPr>
        <p:spPr>
          <a:xfrm>
            <a:off x="8223765" y="1125564"/>
            <a:ext cx="475861" cy="470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a:t>2</a:t>
            </a:r>
          </a:p>
        </p:txBody>
      </p:sp>
    </p:spTree>
    <p:extLst>
      <p:ext uri="{BB962C8B-B14F-4D97-AF65-F5344CB8AC3E}">
        <p14:creationId xmlns:p14="http://schemas.microsoft.com/office/powerpoint/2010/main" val="3115610164"/>
      </p:ext>
    </p:extLst>
  </p:cSld>
  <p:clrMapOvr>
    <a:masterClrMapping/>
  </p:clrMapOvr>
</p:sld>
</file>

<file path=ppt/theme/theme1.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8352</Words>
  <Application>Microsoft Office PowerPoint</Application>
  <PresentationFormat>Širokozaslonsko</PresentationFormat>
  <Paragraphs>626</Paragraphs>
  <Slides>39</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39</vt:i4>
      </vt:variant>
    </vt:vector>
  </HeadingPairs>
  <TitlesOfParts>
    <vt:vector size="43" baseType="lpstr">
      <vt:lpstr>Arial</vt:lpstr>
      <vt:lpstr>Calibri</vt:lpstr>
      <vt:lpstr>Cambria Math</vt:lpstr>
      <vt:lpstr>1_Officeova tema</vt:lpstr>
      <vt:lpstr>Vsebina Usposabljanje za podatkovne strokovnjake, 24. 9. 2024 Centralna tehniška knjižnica Univerze v Ljubljani </vt:lpstr>
      <vt:lpstr>Delo podatkovnih strokovnjakov</vt:lpstr>
      <vt:lpstr>Uvodne informacije o ravnanju z raziskovalnimi podatki </vt:lpstr>
      <vt:lpstr>Kaj mislimo, ko govorimo o raziskovalnih podatkih</vt:lpstr>
      <vt:lpstr>Kaj mislimo, ko govorimo o raziskovalnih podatkih</vt:lpstr>
      <vt:lpstr>Opis raziskovalnih podatkov - metapodatki</vt:lpstr>
      <vt:lpstr>Opis raziskovalnih podatkov - metapodatki</vt:lpstr>
      <vt:lpstr>Življenjski krog raziskave in podatkov</vt:lpstr>
      <vt:lpstr>Ključni koraki za odpiranje raziskovalnih podatkov6</vt:lpstr>
      <vt:lpstr>Ključni koraki za odpiranje raziskovalnih podatkov6</vt:lpstr>
      <vt:lpstr>Ključni koraki za odpiranje raziskovalnih podatkov6</vt:lpstr>
      <vt:lpstr>Ključni koraki za odpiranje raziskovalnih podatkov6</vt:lpstr>
      <vt:lpstr>Ključni koraki za odpiranje raziskovalnih podatkov6</vt:lpstr>
      <vt:lpstr>Ključni koraki za odpiranje raziskovalnih podatkov6</vt:lpstr>
      <vt:lpstr>Načela FAIR</vt:lpstr>
      <vt:lpstr>Zaupanja vredni repozitoriji</vt:lpstr>
      <vt:lpstr>Načelo  »odprti, kolikor je mogoče, in zaprti, kolikor je nujno«.</vt:lpstr>
      <vt:lpstr>Deležniki na področju FAIR in odprte znanosti</vt:lpstr>
      <vt:lpstr>Deležniki na področju FAIR in odprte znanosti</vt:lpstr>
      <vt:lpstr>Evropski oblak odprte znanosti – EOSC https://eosc.eu/</vt:lpstr>
      <vt:lpstr>Deležniki na področju FAIR in odprte znanosti, EOSC</vt:lpstr>
      <vt:lpstr>Deležniki na področju FAIR in odprte znanosti, EOSC</vt:lpstr>
      <vt:lpstr>Deležniki na področju FAIR in odprte znanosti, EOSC</vt:lpstr>
      <vt:lpstr>Deležniki na področju FAIR in odprte znanosti, EOSC</vt:lpstr>
      <vt:lpstr>Deležniki na področju FAIR in odprte znanosti, EOSC</vt:lpstr>
      <vt:lpstr>Podatkovni strokovnjak in podatkovno skrbništvo</vt:lpstr>
      <vt:lpstr>Deležniki na področju FAIR in odprte znanosti, EOSC</vt:lpstr>
      <vt:lpstr>Vloge podpornih struktur v življenjskem krogu raziskovalnih  podatkov</vt:lpstr>
      <vt:lpstr>Vloge podpornih struktur v življenjskem krogu raziskovalnih  podatkov</vt:lpstr>
      <vt:lpstr>Vloge podpornih struktur v življenjskem krogu raziskovalnih  podatkov</vt:lpstr>
      <vt:lpstr>Vloge podpornih struktur v življenjskem krogu raziskovalnih  podatkov</vt:lpstr>
      <vt:lpstr> Seznam podpornih storitev na področju ravnanja  z raziskovalnimi podatki na podlagi ankete (Verheul in sod., 2019, str. 14; 94 anketirancev) </vt:lpstr>
      <vt:lpstr>Vloge podpornih struktur v življenjskem krogu raziskovalnih  podatkov</vt:lpstr>
      <vt:lpstr>Vloge podpornih struktur v življenjskem krogu raziskovalnih  podatkov</vt:lpstr>
      <vt:lpstr>Vloge podpornih struktur v življenjskem krogu raziskovalnih  podatkov</vt:lpstr>
      <vt:lpstr>Vloge podpornih struktur v življenjskem krogu raziskovalnih  podatkov</vt:lpstr>
      <vt:lpstr>Vloge podpornih struktur v življenjskem krogu raziskovalnih  podatkov</vt:lpstr>
      <vt:lpstr>V Sloveniji:</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 podatkovnih strokovnjakov</dc:title>
  <dc:creator>Dunja Legat</dc:creator>
  <cp:lastModifiedBy>Zala</cp:lastModifiedBy>
  <cp:revision>9</cp:revision>
  <dcterms:created xsi:type="dcterms:W3CDTF">2024-09-19T13:02:13Z</dcterms:created>
  <dcterms:modified xsi:type="dcterms:W3CDTF">2025-03-20T08:46:23Z</dcterms:modified>
</cp:coreProperties>
</file>