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8.jpg" ContentType="image/jpg"/>
  <Override PartName="/ppt/media/image20.jpg" ContentType="image/jpg"/>
  <Override PartName="/ppt/media/image23.jpg" ContentType="image/jpg"/>
  <Override PartName="/ppt/media/image30.jpg" ContentType="image/jpg"/>
  <Override PartName="/ppt/media/image31.jpg" ContentType="image/jpg"/>
  <Override PartName="/ppt/media/image32.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60.jpg" ContentType="image/jpg"/>
  <Override PartName="/ppt/media/image61.jpg" ContentType="image/jpg"/>
  <Override PartName="/ppt/media/image62.jpg" ContentType="image/jpg"/>
  <Override PartName="/ppt/media/image63.jpg" ContentType="image/jpg"/>
  <Override PartName="/ppt/media/image64.jpg" ContentType="image/jpg"/>
  <Override PartName="/ppt/media/image66.jpg" ContentType="image/jpg"/>
  <Override PartName="/ppt/media/image104.jpg" ContentType="image/jpg"/>
  <Override PartName="/ppt/media/image105.jpg" ContentType="image/jpg"/>
  <Override PartName="/ppt/media/image106.jpg" ContentType="image/jpg"/>
  <Override PartName="/ppt/media/image139.jpg" ContentType="image/jpg"/>
  <Override PartName="/ppt/media/image145.jpg" ContentType="image/jpg"/>
  <Override PartName="/ppt/media/image146.jpg" ContentType="image/jpg"/>
  <Override PartName="/ppt/media/image149.jpg" ContentType="image/jpg"/>
  <Override PartName="/ppt/media/image156.jpg" ContentType="image/jpg"/>
  <Override PartName="/ppt/media/image159.jpg" ContentType="image/jpg"/>
  <Override PartName="/ppt/media/image160.jpg" ContentType="image/jpg"/>
  <Override PartName="/ppt/media/image161.jpg" ContentType="image/jpg"/>
  <Override PartName="/ppt/media/image162.jpg" ContentType="image/jpg"/>
  <Override PartName="/ppt/media/image163.jpg" ContentType="image/jpg"/>
  <Override PartName="/ppt/media/image167.jpg" ContentType="image/jpg"/>
  <Override PartName="/ppt/media/image170.jpg" ContentType="image/jpg"/>
  <Override PartName="/ppt/media/image172.jpg" ContentType="image/jpg"/>
  <Override PartName="/ppt/media/image173.jpg" ContentType="image/jpg"/>
  <Override PartName="/ppt/media/image174.jpg" ContentType="image/jpg"/>
  <Override PartName="/ppt/media/image176.jpg" ContentType="image/jpg"/>
  <Override PartName="/ppt/media/image178.jpg" ContentType="image/jpg"/>
  <Override PartName="/ppt/media/image179.jpg" ContentType="image/jpg"/>
  <Override PartName="/ppt/media/image180.jpg" ContentType="image/jpg"/>
  <Override PartName="/ppt/media/image181.jpg" ContentType="image/jpg"/>
  <Override PartName="/ppt/media/image21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31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3" d="100"/>
          <a:sy n="153" d="100"/>
        </p:scale>
        <p:origin x="576"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99210" y="1351229"/>
            <a:ext cx="9999929" cy="1245235"/>
          </a:xfrm>
          <a:prstGeom prst="rect">
            <a:avLst/>
          </a:prstGeom>
        </p:spPr>
        <p:txBody>
          <a:bodyPr wrap="square" lIns="0" tIns="0" rIns="0" bIns="0">
            <a:spAutoFit/>
          </a:bodyPr>
          <a:lstStyle>
            <a:lvl1pPr>
              <a:defRPr sz="2400" b="1" i="0">
                <a:solidFill>
                  <a:srgbClr val="0C2477"/>
                </a:solidFill>
                <a:latin typeface="Georgia"/>
                <a:cs typeface="Georgia"/>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30"/>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5" y="1681161"/>
            <a:ext cx="5157783"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5" y="2505073"/>
            <a:ext cx="5157783"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1"/>
            <a:ext cx="5183184" cy="823911"/>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3"/>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19. 05. 2025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226853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19. 05. 2025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166024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19. 05. 2025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61794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5"/>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19. 05. 2025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385735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5"/>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19. 05. 2025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341583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19. 05. 2025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3897723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4" y="365129"/>
            <a:ext cx="2628899" cy="5811835"/>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5"/>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19. 05. 2025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5752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C2477"/>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1" i="0" u="heavy">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C2477"/>
                </a:solidFill>
                <a:latin typeface="Georgia"/>
                <a:cs typeface="Georgi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C2477"/>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2"/>
            <a:ext cx="9144000" cy="2387599"/>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9"/>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19. 05. 2025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6352255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19. 05. 2025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8364284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7"/>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6"/>
            <a:ext cx="10515600" cy="1500183"/>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19. 05. 2025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3097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4"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1"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19. 05. 2025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133970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53339"/>
            <a:ext cx="12198350" cy="405130"/>
          </a:xfrm>
          <a:custGeom>
            <a:avLst/>
            <a:gdLst/>
            <a:ahLst/>
            <a:cxnLst/>
            <a:rect l="l" t="t" r="r" b="b"/>
            <a:pathLst>
              <a:path w="12198350" h="405129">
                <a:moveTo>
                  <a:pt x="12198350" y="0"/>
                </a:moveTo>
                <a:lnTo>
                  <a:pt x="0" y="0"/>
                </a:lnTo>
                <a:lnTo>
                  <a:pt x="0" y="404660"/>
                </a:lnTo>
                <a:lnTo>
                  <a:pt x="12198350" y="404660"/>
                </a:lnTo>
                <a:lnTo>
                  <a:pt x="12198350" y="0"/>
                </a:lnTo>
                <a:close/>
              </a:path>
            </a:pathLst>
          </a:custGeom>
          <a:solidFill>
            <a:srgbClr val="0C2477"/>
          </a:solidFill>
        </p:spPr>
        <p:txBody>
          <a:bodyPr wrap="square" lIns="0" tIns="0" rIns="0" bIns="0" rtlCol="0"/>
          <a:lstStyle/>
          <a:p>
            <a:endParaRPr/>
          </a:p>
        </p:txBody>
      </p:sp>
      <p:sp>
        <p:nvSpPr>
          <p:cNvPr id="2" name="Holder 2"/>
          <p:cNvSpPr>
            <a:spLocks noGrp="1"/>
          </p:cNvSpPr>
          <p:nvPr>
            <p:ph type="title"/>
          </p:nvPr>
        </p:nvSpPr>
        <p:spPr>
          <a:xfrm>
            <a:off x="483514" y="326263"/>
            <a:ext cx="11231321" cy="513715"/>
          </a:xfrm>
          <a:prstGeom prst="rect">
            <a:avLst/>
          </a:prstGeom>
        </p:spPr>
        <p:txBody>
          <a:bodyPr wrap="square" lIns="0" tIns="0" rIns="0" bIns="0">
            <a:spAutoFit/>
          </a:bodyPr>
          <a:lstStyle>
            <a:lvl1pPr>
              <a:defRPr sz="2400" b="1" i="0">
                <a:solidFill>
                  <a:srgbClr val="0C2477"/>
                </a:solidFill>
                <a:latin typeface="Georgia"/>
                <a:cs typeface="Georgia"/>
              </a:defRPr>
            </a:lvl1pPr>
          </a:lstStyle>
          <a:p>
            <a:endParaRPr/>
          </a:p>
        </p:txBody>
      </p:sp>
      <p:sp>
        <p:nvSpPr>
          <p:cNvPr id="3" name="Holder 3"/>
          <p:cNvSpPr>
            <a:spLocks noGrp="1"/>
          </p:cNvSpPr>
          <p:nvPr>
            <p:ph type="body" idx="1"/>
          </p:nvPr>
        </p:nvSpPr>
        <p:spPr>
          <a:xfrm>
            <a:off x="780694" y="2631694"/>
            <a:ext cx="10549890" cy="1393189"/>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a:xfrm>
            <a:off x="11557381" y="6560795"/>
            <a:ext cx="326008" cy="204825"/>
          </a:xfrm>
          <a:prstGeom prst="rect">
            <a:avLst/>
          </a:prstGeom>
        </p:spPr>
        <p:txBody>
          <a:bodyPr wrap="square" lIns="0" tIns="0" rIns="0" bIns="0">
            <a:spAutoFit/>
          </a:bodyPr>
          <a:lstStyle>
            <a:lvl1pPr>
              <a:defRPr sz="1200" b="0" i="0">
                <a:solidFill>
                  <a:schemeClr val="bg1"/>
                </a:solidFill>
                <a:latin typeface="Georgia"/>
                <a:cs typeface="Georgia"/>
              </a:defRPr>
            </a:lvl1pPr>
          </a:lstStyle>
          <a:p>
            <a:pPr marL="187960">
              <a:lnSpc>
                <a:spcPct val="100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30"/>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19. 05. 2025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3"/>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377"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377"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extLst>
      <p:ext uri="{BB962C8B-B14F-4D97-AF65-F5344CB8AC3E}">
        <p14:creationId xmlns:p14="http://schemas.microsoft.com/office/powerpoint/2010/main" val="39838943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marL="0" marR="0" lvl="0" indent="0" algn="l" defTabSz="914377"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594" marR="0" lvl="0" indent="-228594" algn="l" defTabSz="914377"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783" marR="0" lvl="1" indent="-228594" algn="l" defTabSz="914377"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2971" marR="0" lvl="2" indent="-228594" algn="l" defTabSz="914377"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160" marR="0" lvl="3" indent="-228594" algn="l" defTabSz="914377"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349" marR="0" lvl="4" indent="-228594" algn="l" defTabSz="914377"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pure.tudelft.nl/ws/portalfiles/portal/11203564/National_Plan_Open_Science_The_Netherlands_February_2017_EN_.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crdm.nl/e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5281/zenodo.8123494"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281/zenodo.8123494"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support.universiteitleiden.nl/en" TargetMode="External"/><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researchsupport.universiteitleiden.nl/" TargetMode="Externa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3" Type="http://schemas.openxmlformats.org/officeDocument/2006/relationships/image" Target="../media/image43.png"/><Relationship Id="rId7" Type="http://schemas.openxmlformats.org/officeDocument/2006/relationships/image" Target="../media/image46.jpg"/><Relationship Id="rId12" Type="http://schemas.openxmlformats.org/officeDocument/2006/relationships/image" Target="../media/image51.jp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6.jpg"/><Relationship Id="rId9" Type="http://schemas.openxmlformats.org/officeDocument/2006/relationships/image" Target="../media/image48.jpg"/><Relationship Id="rId1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jp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hyperlink" Target="https://www.staff.universiteitleiden.nl/announcements/2022/03/new-data-management-regulations-for-leiden-universit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60.jpg"/></Relationships>
</file>

<file path=ppt/slides/_rels/slide33.xml.rels><?xml version="1.0" encoding="UTF-8" standalone="yes"?>
<Relationships xmlns="http://schemas.openxmlformats.org/package/2006/relationships"><Relationship Id="rId3" Type="http://schemas.openxmlformats.org/officeDocument/2006/relationships/hyperlink" Target="https://www.zonmw.nl/en/research-and-results/fair-data-and-data-management/acknowledged-dmp-templates/"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hyperlink" Target="http://www.scienceeurope.org/media/jezkhnoo/se_rdm_practical_guide_final.pdf" TargetMode="External"/><Relationship Id="rId4" Type="http://schemas.openxmlformats.org/officeDocument/2006/relationships/hyperlink" Target="https://www.nwo.nl/research-datamanagemen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66.jpg"/><Relationship Id="rId4" Type="http://schemas.openxmlformats.org/officeDocument/2006/relationships/hyperlink" Target="https://www.library.universiteitleiden.nl/researchers/data-management/leiden-university-data-management-network"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png"/><Relationship Id="rId10" Type="http://schemas.openxmlformats.org/officeDocument/2006/relationships/image" Target="../media/image75.png"/><Relationship Id="rId19" Type="http://schemas.openxmlformats.org/officeDocument/2006/relationships/image" Target="../media/image84.png"/><Relationship Id="rId31" Type="http://schemas.openxmlformats.org/officeDocument/2006/relationships/image" Target="../media/image38.jp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2.png"/><Relationship Id="rId30" Type="http://schemas.openxmlformats.org/officeDocument/2006/relationships/image" Target="../media/image6.jpg"/></Relationships>
</file>

<file path=ppt/slides/_rels/slide38.xml.rels><?xml version="1.0" encoding="UTF-8" standalone="yes"?>
<Relationships xmlns="http://schemas.openxmlformats.org/package/2006/relationships"><Relationship Id="rId13" Type="http://schemas.openxmlformats.org/officeDocument/2006/relationships/image" Target="../media/image106.jpg"/><Relationship Id="rId18" Type="http://schemas.openxmlformats.org/officeDocument/2006/relationships/image" Target="../media/image111.png"/><Relationship Id="rId26" Type="http://schemas.openxmlformats.org/officeDocument/2006/relationships/image" Target="../media/image119.png"/><Relationship Id="rId39" Type="http://schemas.openxmlformats.org/officeDocument/2006/relationships/image" Target="../media/image131.png"/><Relationship Id="rId21" Type="http://schemas.openxmlformats.org/officeDocument/2006/relationships/image" Target="../media/image114.png"/><Relationship Id="rId34" Type="http://schemas.openxmlformats.org/officeDocument/2006/relationships/hyperlink" Target="https://www.medewerkers.universiteitleiden.nl/ict/hulp-en-ondersteuning/helpdesks-en-contactpersonen/data-stewards/bestuursbureau-expertisecentra/universitaire-bibliotheken-leiden?cf=bestuursbureau-expertisecentra&amp;cd=universitaire-bibliotheken-leiden" TargetMode="External"/><Relationship Id="rId42" Type="http://schemas.openxmlformats.org/officeDocument/2006/relationships/image" Target="../media/image134.png"/><Relationship Id="rId47" Type="http://schemas.openxmlformats.org/officeDocument/2006/relationships/image" Target="../media/image138.png"/><Relationship Id="rId7" Type="http://schemas.openxmlformats.org/officeDocument/2006/relationships/image" Target="../media/image100.png"/><Relationship Id="rId2" Type="http://schemas.openxmlformats.org/officeDocument/2006/relationships/image" Target="../media/image95.png"/><Relationship Id="rId16" Type="http://schemas.openxmlformats.org/officeDocument/2006/relationships/image" Target="../media/image109.png"/><Relationship Id="rId29" Type="http://schemas.openxmlformats.org/officeDocument/2006/relationships/image" Target="../media/image122.png"/><Relationship Id="rId1" Type="http://schemas.openxmlformats.org/officeDocument/2006/relationships/slideLayout" Target="../slideLayouts/slideLayout5.xml"/><Relationship Id="rId6" Type="http://schemas.openxmlformats.org/officeDocument/2006/relationships/image" Target="../media/image99.png"/><Relationship Id="rId11" Type="http://schemas.openxmlformats.org/officeDocument/2006/relationships/image" Target="../media/image104.jpg"/><Relationship Id="rId24" Type="http://schemas.openxmlformats.org/officeDocument/2006/relationships/image" Target="../media/image117.png"/><Relationship Id="rId32" Type="http://schemas.openxmlformats.org/officeDocument/2006/relationships/image" Target="../media/image125.png"/><Relationship Id="rId37" Type="http://schemas.openxmlformats.org/officeDocument/2006/relationships/image" Target="../media/image129.png"/><Relationship Id="rId40" Type="http://schemas.openxmlformats.org/officeDocument/2006/relationships/image" Target="../media/image132.png"/><Relationship Id="rId45" Type="http://schemas.openxmlformats.org/officeDocument/2006/relationships/image" Target="../media/image137.pn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6.png"/><Relationship Id="rId28" Type="http://schemas.openxmlformats.org/officeDocument/2006/relationships/image" Target="../media/image121.png"/><Relationship Id="rId36" Type="http://schemas.openxmlformats.org/officeDocument/2006/relationships/image" Target="../media/image128.png"/><Relationship Id="rId10" Type="http://schemas.openxmlformats.org/officeDocument/2006/relationships/image" Target="../media/image103.png"/><Relationship Id="rId19" Type="http://schemas.openxmlformats.org/officeDocument/2006/relationships/image" Target="../media/image112.png"/><Relationship Id="rId31" Type="http://schemas.openxmlformats.org/officeDocument/2006/relationships/image" Target="../media/image124.png"/><Relationship Id="rId44" Type="http://schemas.openxmlformats.org/officeDocument/2006/relationships/image" Target="../media/image136.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 Id="rId35" Type="http://schemas.openxmlformats.org/officeDocument/2006/relationships/image" Target="../media/image127.png"/><Relationship Id="rId43" Type="http://schemas.openxmlformats.org/officeDocument/2006/relationships/image" Target="../media/image135.png"/><Relationship Id="rId8" Type="http://schemas.openxmlformats.org/officeDocument/2006/relationships/image" Target="../media/image101.png"/><Relationship Id="rId3" Type="http://schemas.openxmlformats.org/officeDocument/2006/relationships/image" Target="../media/image96.png"/><Relationship Id="rId12" Type="http://schemas.openxmlformats.org/officeDocument/2006/relationships/image" Target="../media/image105.jpg"/><Relationship Id="rId17" Type="http://schemas.openxmlformats.org/officeDocument/2006/relationships/image" Target="../media/image110.png"/><Relationship Id="rId25" Type="http://schemas.openxmlformats.org/officeDocument/2006/relationships/image" Target="../media/image118.png"/><Relationship Id="rId33" Type="http://schemas.openxmlformats.org/officeDocument/2006/relationships/image" Target="../media/image126.png"/><Relationship Id="rId38" Type="http://schemas.openxmlformats.org/officeDocument/2006/relationships/image" Target="../media/image130.png"/><Relationship Id="rId46" Type="http://schemas.openxmlformats.org/officeDocument/2006/relationships/image" Target="../media/image6.jpg"/><Relationship Id="rId20" Type="http://schemas.openxmlformats.org/officeDocument/2006/relationships/image" Target="../media/image113.png"/><Relationship Id="rId41" Type="http://schemas.openxmlformats.org/officeDocument/2006/relationships/image" Target="../media/image133.png"/></Relationships>
</file>

<file path=ppt/slides/_rels/slide39.xml.rels><?xml version="1.0" encoding="UTF-8" standalone="yes"?>
<Relationships xmlns="http://schemas.openxmlformats.org/package/2006/relationships"><Relationship Id="rId8" Type="http://schemas.openxmlformats.org/officeDocument/2006/relationships/image" Target="../media/image145.jp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jpg"/><Relationship Id="rId1" Type="http://schemas.openxmlformats.org/officeDocument/2006/relationships/slideLayout" Target="../slideLayouts/slideLayout5.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zenodo.org/record/34747895" TargetMode="External"/><Relationship Id="rId2" Type="http://schemas.openxmlformats.org/officeDocument/2006/relationships/image" Target="../media/image146.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hyperlink" Target="https://zenodo.org/record/4623713"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zenodo.org/record/34747895" TargetMode="External"/><Relationship Id="rId4" Type="http://schemas.openxmlformats.org/officeDocument/2006/relationships/hyperlink" Target="https://zenodo.org/record/266915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39.jpg"/><Relationship Id="rId1" Type="http://schemas.openxmlformats.org/officeDocument/2006/relationships/slideLayout" Target="../slideLayouts/slideLayout5.xml"/><Relationship Id="rId5" Type="http://schemas.openxmlformats.org/officeDocument/2006/relationships/hyperlink" Target="https://zenodo.org/doi/10.5281/zenodo.8060242" TargetMode="External"/><Relationship Id="rId4" Type="http://schemas.openxmlformats.org/officeDocument/2006/relationships/image" Target="../media/image148.png"/></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jpg"/><Relationship Id="rId1" Type="http://schemas.openxmlformats.org/officeDocument/2006/relationships/slideLayout" Target="../slideLayouts/slideLayout5.xml"/><Relationship Id="rId6" Type="http://schemas.openxmlformats.org/officeDocument/2006/relationships/hyperlink" Target="https://zenodo.org/doi/10.5281/zenodo.8060242" TargetMode="External"/><Relationship Id="rId5" Type="http://schemas.openxmlformats.org/officeDocument/2006/relationships/image" Target="../media/image152.png"/><Relationship Id="rId4" Type="http://schemas.openxmlformats.org/officeDocument/2006/relationships/image" Target="../media/image151.png"/></Relationships>
</file>

<file path=ppt/slides/_rels/slide4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jp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6.jpg"/><Relationship Id="rId11" Type="http://schemas.openxmlformats.org/officeDocument/2006/relationships/image" Target="../media/image161.jpg"/><Relationship Id="rId5" Type="http://schemas.openxmlformats.org/officeDocument/2006/relationships/image" Target="../media/image155.png"/><Relationship Id="rId10" Type="http://schemas.openxmlformats.org/officeDocument/2006/relationships/image" Target="../media/image160.jpg"/><Relationship Id="rId4" Type="http://schemas.openxmlformats.org/officeDocument/2006/relationships/image" Target="../media/image154.png"/><Relationship Id="rId9" Type="http://schemas.openxmlformats.org/officeDocument/2006/relationships/image" Target="../media/image159.jpg"/></Relationships>
</file>

<file path=ppt/slides/_rels/slide4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66.png"/><Relationship Id="rId4" Type="http://schemas.openxmlformats.org/officeDocument/2006/relationships/image" Target="../media/image165.png"/></Relationships>
</file>

<file path=ppt/slides/_rels/slide46.xml.rels><?xml version="1.0" encoding="UTF-8" standalone="yes"?>
<Relationships xmlns="http://schemas.openxmlformats.org/package/2006/relationships"><Relationship Id="rId3" Type="http://schemas.openxmlformats.org/officeDocument/2006/relationships/image" Target="../media/image167.jpg"/><Relationship Id="rId7" Type="http://schemas.openxmlformats.org/officeDocument/2006/relationships/image" Target="../media/image13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hyperlink" Target="https://www.library.universiteitleiden.nl/researchers/open-access" TargetMode="External"/><Relationship Id="rId4" Type="http://schemas.openxmlformats.org/officeDocument/2006/relationships/hyperlink" Target="mailto:openaccess@library.leidenuniv.n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hyperlink" Target="mailto:auteursrecht@library.leidenuniv.nl" TargetMode="External"/><Relationship Id="rId4" Type="http://schemas.openxmlformats.org/officeDocument/2006/relationships/image" Target="../media/image170.jpg"/></Relationships>
</file>

<file path=ppt/slides/_rels/slide49.xml.rels><?xml version="1.0" encoding="UTF-8" standalone="yes"?>
<Relationships xmlns="http://schemas.openxmlformats.org/package/2006/relationships"><Relationship Id="rId2" Type="http://schemas.openxmlformats.org/officeDocument/2006/relationships/image" Target="../media/image17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78.jpg"/><Relationship Id="rId3" Type="http://schemas.openxmlformats.org/officeDocument/2006/relationships/image" Target="../media/image173.jpg"/><Relationship Id="rId7" Type="http://schemas.openxmlformats.org/officeDocument/2006/relationships/image" Target="../media/image17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76.jpg"/><Relationship Id="rId5" Type="http://schemas.openxmlformats.org/officeDocument/2006/relationships/image" Target="../media/image175.png"/><Relationship Id="rId4" Type="http://schemas.openxmlformats.org/officeDocument/2006/relationships/image" Target="../media/image174.jpg"/></Relationships>
</file>

<file path=ppt/slides/_rels/slide53.xml.rels><?xml version="1.0" encoding="UTF-8" standalone="yes"?>
<Relationships xmlns="http://schemas.openxmlformats.org/package/2006/relationships"><Relationship Id="rId3" Type="http://schemas.openxmlformats.org/officeDocument/2006/relationships/image" Target="../media/image179.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80.jpg"/><Relationship Id="rId4" Type="http://schemas.openxmlformats.org/officeDocument/2006/relationships/hyperlink" Target="https://www.esciencecenter.nl/research-software-directory/"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2.png"/><Relationship Id="rId18" Type="http://schemas.openxmlformats.org/officeDocument/2006/relationships/image" Target="../media/image197.png"/><Relationship Id="rId3" Type="http://schemas.openxmlformats.org/officeDocument/2006/relationships/image" Target="../media/image182.png"/><Relationship Id="rId21" Type="http://schemas.openxmlformats.org/officeDocument/2006/relationships/image" Target="../media/image200.png"/><Relationship Id="rId7" Type="http://schemas.openxmlformats.org/officeDocument/2006/relationships/image" Target="../media/image186.png"/><Relationship Id="rId12" Type="http://schemas.openxmlformats.org/officeDocument/2006/relationships/image" Target="../media/image191.png"/><Relationship Id="rId17" Type="http://schemas.openxmlformats.org/officeDocument/2006/relationships/image" Target="../media/image196.png"/><Relationship Id="rId25" Type="http://schemas.openxmlformats.org/officeDocument/2006/relationships/image" Target="../media/image6.jpg"/><Relationship Id="rId2" Type="http://schemas.openxmlformats.org/officeDocument/2006/relationships/image" Target="../media/image4.jpg"/><Relationship Id="rId16"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90.png"/><Relationship Id="rId24" Type="http://schemas.openxmlformats.org/officeDocument/2006/relationships/image" Target="../media/image203.png"/><Relationship Id="rId5" Type="http://schemas.openxmlformats.org/officeDocument/2006/relationships/image" Target="../media/image184.png"/><Relationship Id="rId15" Type="http://schemas.openxmlformats.org/officeDocument/2006/relationships/image" Target="../media/image194.png"/><Relationship Id="rId23" Type="http://schemas.openxmlformats.org/officeDocument/2006/relationships/image" Target="../media/image202.png"/><Relationship Id="rId10" Type="http://schemas.openxmlformats.org/officeDocument/2006/relationships/image" Target="../media/image189.png"/><Relationship Id="rId19" Type="http://schemas.openxmlformats.org/officeDocument/2006/relationships/image" Target="../media/image198.png"/><Relationship Id="rId4" Type="http://schemas.openxmlformats.org/officeDocument/2006/relationships/image" Target="../media/image183.png"/><Relationship Id="rId9" Type="http://schemas.openxmlformats.org/officeDocument/2006/relationships/image" Target="../media/image188.png"/><Relationship Id="rId14" Type="http://schemas.openxmlformats.org/officeDocument/2006/relationships/image" Target="../media/image193.png"/><Relationship Id="rId22" Type="http://schemas.openxmlformats.org/officeDocument/2006/relationships/image" Target="../media/image201.png"/></Relationships>
</file>

<file path=ppt/slides/_rels/slide57.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1.png"/><Relationship Id="rId18" Type="http://schemas.openxmlformats.org/officeDocument/2006/relationships/image" Target="../media/image5.jpg"/><Relationship Id="rId3" Type="http://schemas.openxmlformats.org/officeDocument/2006/relationships/image" Target="../media/image205.png"/><Relationship Id="rId21" Type="http://schemas.openxmlformats.org/officeDocument/2006/relationships/hyperlink" Target="https://www.library.universiteitleiden.nl/" TargetMode="External"/><Relationship Id="rId7" Type="http://schemas.openxmlformats.org/officeDocument/2006/relationships/image" Target="../media/image198.png"/><Relationship Id="rId12" Type="http://schemas.openxmlformats.org/officeDocument/2006/relationships/image" Target="../media/image210.png"/><Relationship Id="rId17" Type="http://schemas.openxmlformats.org/officeDocument/2006/relationships/image" Target="../media/image214.png"/><Relationship Id="rId25" Type="http://schemas.openxmlformats.org/officeDocument/2006/relationships/image" Target="../media/image215.jpg"/><Relationship Id="rId2" Type="http://schemas.openxmlformats.org/officeDocument/2006/relationships/image" Target="../media/image204.png"/><Relationship Id="rId16" Type="http://schemas.openxmlformats.org/officeDocument/2006/relationships/image" Target="../media/image213.png"/><Relationship Id="rId20" Type="http://schemas.openxmlformats.org/officeDocument/2006/relationships/hyperlink" Target="https://eur03.safelinks.protection.outlook.com/?url=https%3A%2F%2Fwww.library.universiteitleiden.nl%2Fabout-us%2Fcentre-for-digital-scholarship&amp;data=05%7C01%7Ca.princic%40library.leidenuniv.nl%7Cec108072407e4f0d568e08db1f10a5a4%7Cca2a7f76dbd74ec091086b3d524fb7c8%7C0%7C0%7C638137928568236901%7CUnknown%7CTWFpbGZsb3d8eyJWIjoiMC4wLjAwMDAiLCJQIjoiV2luMzIiLCJBTiI6Ik1haWwiLCJXVCI6Mn0%3D%7C3000%7C%7C%7C&amp;sdata=Xu1cruyXyp6YWx4RFuiFJuHb8nXTL3Akj5d%2FQ1qPoXA%3D&amp;reserved=0" TargetMode="External"/><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09.png"/><Relationship Id="rId24" Type="http://schemas.openxmlformats.org/officeDocument/2006/relationships/hyperlink" Target="https://emea01.safelinks.protection.outlook.com/?url=https%3A%2F%2Fwww.digitalscholarshipleiden.nl%2F&amp;data=05%7C01%7Ca.princic%40library.leidenuniv.nl%7C78f915d8c0474b65447308db5c4472d0%7Cca2a7f76dbd74ec091086b3d524fb7c8%7C0%7C0%7C638205221262183156%7CUnknown%7CTWFpbGZsb3d8eyJWIjoiMC4wLjAwMDAiLCJQIjoiV2luMzIiLCJBTiI6Ik1haWwiLCJXVCI6Mn0%3D%7C3000%7C%7C%7C&amp;sdata=ZMAtyhcGaQxOehM%2B4Cjynd9MtKBmQ48DrOqbfSnIC%2Fs%3D&amp;reserved=0" TargetMode="External"/><Relationship Id="rId5" Type="http://schemas.openxmlformats.org/officeDocument/2006/relationships/image" Target="../media/image200.png"/><Relationship Id="rId15" Type="http://schemas.openxmlformats.org/officeDocument/2006/relationships/image" Target="../media/image212.png"/><Relationship Id="rId23" Type="http://schemas.openxmlformats.org/officeDocument/2006/relationships/hyperlink" Target="mailto:a.princic@library.leidenuniv.nl" TargetMode="External"/><Relationship Id="rId10" Type="http://schemas.openxmlformats.org/officeDocument/2006/relationships/image" Target="../media/image188.png"/><Relationship Id="rId19" Type="http://schemas.openxmlformats.org/officeDocument/2006/relationships/image" Target="../media/image6.jpg"/><Relationship Id="rId4" Type="http://schemas.openxmlformats.org/officeDocument/2006/relationships/image" Target="../media/image206.png"/><Relationship Id="rId9" Type="http://schemas.openxmlformats.org/officeDocument/2006/relationships/image" Target="../media/image199.png"/><Relationship Id="rId14" Type="http://schemas.openxmlformats.org/officeDocument/2006/relationships/image" Target="../media/image194.png"/><Relationship Id="rId22" Type="http://schemas.openxmlformats.org/officeDocument/2006/relationships/hyperlink" Target="https://orcid.org/0000-0002-0203-87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ibrary.universiteitleiden.nl/about-us/centre-for-digital-scholarship"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725248" y="337204"/>
            <a:ext cx="9965944" cy="3139321"/>
          </a:xfrm>
          <a:prstGeom prst="rect">
            <a:avLst/>
          </a:prstGeom>
          <a:noFill/>
        </p:spPr>
        <p:txBody>
          <a:bodyPr wrap="square" rtlCol="0">
            <a:spAutoFit/>
          </a:bodyPr>
          <a:lstStyle/>
          <a:p>
            <a:pPr algn="l" defTabSz="914377" rtl="0"/>
            <a:r>
              <a:rPr lang="en-US" sz="6600" b="1" kern="1200" dirty="0">
                <a:solidFill>
                  <a:srgbClr val="ED7D31"/>
                </a:solidFill>
                <a:latin typeface="Calibri" panose="020F0502020204030204" pitchFamily="34" charset="0"/>
                <a:ea typeface="+mn-ea"/>
                <a:cs typeface="Calibri" panose="020F0502020204030204" pitchFamily="34" charset="0"/>
              </a:rPr>
              <a:t>Towards Integrated Research Support Services in the Era of Open Science</a:t>
            </a:r>
            <a:endParaRPr lang="pl-PL" sz="6600" b="1" kern="1200" dirty="0">
              <a:solidFill>
                <a:srgbClr val="ED7D31"/>
              </a:solidFill>
              <a:latin typeface="Calibri" panose="020F0502020204030204" pitchFamily="34" charset="0"/>
              <a:ea typeface="+mn-ea"/>
              <a:cs typeface="Calibri" panose="020F0502020204030204" pitchFamily="34" charset="0"/>
            </a:endParaRPr>
          </a:p>
        </p:txBody>
      </p:sp>
      <p:sp>
        <p:nvSpPr>
          <p:cNvPr id="2" name="Pravokotnik 1">
            <a:extLst>
              <a:ext uri="{FF2B5EF4-FFF2-40B4-BE49-F238E27FC236}">
                <a16:creationId xmlns:a16="http://schemas.microsoft.com/office/drawing/2014/main" id="{692A8DBF-D361-4DAD-A25F-7FC3DC10BC20}"/>
              </a:ext>
            </a:extLst>
          </p:cNvPr>
          <p:cNvSpPr/>
          <p:nvPr/>
        </p:nvSpPr>
        <p:spPr>
          <a:xfrm>
            <a:off x="699848" y="4191000"/>
            <a:ext cx="7809151" cy="707886"/>
          </a:xfrm>
          <a:prstGeom prst="rect">
            <a:avLst/>
          </a:prstGeom>
        </p:spPr>
        <p:txBody>
          <a:bodyPr wrap="square">
            <a:spAutoFit/>
          </a:bodyPr>
          <a:lstStyle/>
          <a:p>
            <a:pPr algn="l" defTabSz="914377" rtl="0"/>
            <a:r>
              <a:rPr lang="sl-SI" sz="2000" kern="1200" dirty="0">
                <a:solidFill>
                  <a:prstClr val="white"/>
                </a:solidFill>
                <a:latin typeface="Calibri" panose="020F0502020204030204"/>
                <a:ea typeface="+mn-ea"/>
                <a:cs typeface="+mn-cs"/>
              </a:rPr>
              <a:t>Ljubljana in </a:t>
            </a:r>
            <a:r>
              <a:rPr lang="sl-SI" sz="2000" kern="1200" dirty="0" err="1">
                <a:solidFill>
                  <a:prstClr val="white"/>
                </a:solidFill>
                <a:latin typeface="Calibri" panose="020F0502020204030204"/>
                <a:ea typeface="+mn-ea"/>
                <a:cs typeface="+mn-cs"/>
              </a:rPr>
              <a:t>online</a:t>
            </a:r>
            <a:r>
              <a:rPr lang="sl-SI" sz="2000" kern="1200" dirty="0">
                <a:solidFill>
                  <a:prstClr val="white"/>
                </a:solidFill>
                <a:latin typeface="Calibri" panose="020F0502020204030204"/>
                <a:ea typeface="+mn-ea"/>
                <a:cs typeface="+mn-cs"/>
              </a:rPr>
              <a:t>, Centralna tehniška knjižnica Univerze v Ljubljani, Predstavitev za </a:t>
            </a:r>
            <a:r>
              <a:rPr lang="sl-SI" sz="2000" kern="1200" dirty="0" err="1">
                <a:solidFill>
                  <a:prstClr val="white"/>
                </a:solidFill>
                <a:latin typeface="Calibri" panose="020F0502020204030204"/>
                <a:ea typeface="+mn-ea"/>
                <a:cs typeface="+mn-cs"/>
              </a:rPr>
              <a:t>konzorcijske</a:t>
            </a:r>
            <a:r>
              <a:rPr lang="sl-SI" sz="2000" kern="1200" dirty="0">
                <a:solidFill>
                  <a:prstClr val="white"/>
                </a:solidFill>
                <a:latin typeface="Calibri" panose="020F0502020204030204"/>
                <a:ea typeface="+mn-ea"/>
                <a:cs typeface="+mn-cs"/>
              </a:rPr>
              <a:t> partnerje in širšo javnost, 13. 6. 2024</a:t>
            </a:r>
          </a:p>
        </p:txBody>
      </p:sp>
      <p:pic>
        <p:nvPicPr>
          <p:cNvPr id="3" name="Picture 2" descr="A grey and black sign with a person in a circle&#10;&#10;Description automatically generated">
            <a:extLst>
              <a:ext uri="{FF2B5EF4-FFF2-40B4-BE49-F238E27FC236}">
                <a16:creationId xmlns:a16="http://schemas.microsoft.com/office/drawing/2014/main" id="{5D0F3FBA-7732-41CE-FE17-8428346FBE57}"/>
              </a:ext>
            </a:extLst>
          </p:cNvPr>
          <p:cNvPicPr>
            <a:picLocks noChangeAspect="1"/>
          </p:cNvPicPr>
          <p:nvPr/>
        </p:nvPicPr>
        <p:blipFill>
          <a:blip r:embed="rId3"/>
          <a:stretch>
            <a:fillRect/>
          </a:stretch>
        </p:blipFill>
        <p:spPr>
          <a:xfrm>
            <a:off x="725248" y="5180483"/>
            <a:ext cx="1249752" cy="432400"/>
          </a:xfrm>
          <a:prstGeom prst="rect">
            <a:avLst/>
          </a:prstGeom>
        </p:spPr>
      </p:pic>
      <p:sp>
        <p:nvSpPr>
          <p:cNvPr id="8" name="PoljeZBesedilom 7">
            <a:extLst>
              <a:ext uri="{FF2B5EF4-FFF2-40B4-BE49-F238E27FC236}">
                <a16:creationId xmlns:a16="http://schemas.microsoft.com/office/drawing/2014/main" id="{24D91B5F-B129-4B8A-A3F9-2E67146C1B56}"/>
              </a:ext>
            </a:extLst>
          </p:cNvPr>
          <p:cNvSpPr txBox="1"/>
          <p:nvPr/>
        </p:nvSpPr>
        <p:spPr>
          <a:xfrm>
            <a:off x="725248" y="3558067"/>
            <a:ext cx="7196619" cy="400110"/>
          </a:xfrm>
          <a:prstGeom prst="rect">
            <a:avLst/>
          </a:prstGeom>
          <a:noFill/>
        </p:spPr>
        <p:txBody>
          <a:bodyPr wrap="square" rtlCol="0">
            <a:spAutoFit/>
          </a:bodyPr>
          <a:lstStyle/>
          <a:p>
            <a:pPr algn="l" defTabSz="914377" rtl="0"/>
            <a:r>
              <a:rPr lang="sl-SI" sz="2000" kern="1200" dirty="0">
                <a:solidFill>
                  <a:prstClr val="white"/>
                </a:solidFill>
                <a:latin typeface="Calibri" panose="020F0502020204030204"/>
                <a:ea typeface="+mn-ea"/>
                <a:cs typeface="+mn-cs"/>
              </a:rPr>
              <a:t>dr. Alenka PRINČIČ, Univerzitetna knjižnica Univerze v Leidnu</a:t>
            </a:r>
          </a:p>
        </p:txBody>
      </p:sp>
      <p:pic>
        <p:nvPicPr>
          <p:cNvPr id="6" name="Slika 5">
            <a:extLst>
              <a:ext uri="{FF2B5EF4-FFF2-40B4-BE49-F238E27FC236}">
                <a16:creationId xmlns:a16="http://schemas.microsoft.com/office/drawing/2014/main" id="{EE9CBF94-3A22-46BD-8112-4E0ADF5D5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xfrm>
            <a:off x="935227" y="389635"/>
            <a:ext cx="6777355" cy="756920"/>
          </a:xfrm>
          <a:prstGeom prst="rect">
            <a:avLst/>
          </a:prstGeom>
        </p:spPr>
        <p:txBody>
          <a:bodyPr vert="horz" wrap="square" lIns="0" tIns="12700" rIns="0" bIns="0" rtlCol="0">
            <a:spAutoFit/>
          </a:bodyPr>
          <a:lstStyle/>
          <a:p>
            <a:pPr marL="12700">
              <a:lnSpc>
                <a:spcPct val="100000"/>
              </a:lnSpc>
              <a:spcBef>
                <a:spcPts val="100"/>
              </a:spcBef>
            </a:pPr>
            <a:r>
              <a:rPr dirty="0"/>
              <a:t>Research</a:t>
            </a:r>
            <a:r>
              <a:rPr spc="-40" dirty="0"/>
              <a:t> </a:t>
            </a:r>
            <a:r>
              <a:rPr dirty="0"/>
              <a:t>Support</a:t>
            </a:r>
            <a:r>
              <a:rPr spc="-50" dirty="0"/>
              <a:t> </a:t>
            </a:r>
            <a:r>
              <a:rPr dirty="0"/>
              <a:t>in</a:t>
            </a:r>
            <a:r>
              <a:rPr spc="-45" dirty="0"/>
              <a:t> </a:t>
            </a:r>
            <a:r>
              <a:rPr dirty="0"/>
              <a:t>Dutch</a:t>
            </a:r>
            <a:r>
              <a:rPr spc="-35" dirty="0"/>
              <a:t> </a:t>
            </a:r>
            <a:r>
              <a:rPr spc="-10" dirty="0"/>
              <a:t>Universities:</a:t>
            </a:r>
          </a:p>
          <a:p>
            <a:pPr marL="12700">
              <a:lnSpc>
                <a:spcPct val="100000"/>
              </a:lnSpc>
            </a:pPr>
            <a:r>
              <a:rPr dirty="0"/>
              <a:t>TU</a:t>
            </a:r>
            <a:r>
              <a:rPr spc="-65" dirty="0"/>
              <a:t> </a:t>
            </a:r>
            <a:r>
              <a:rPr dirty="0"/>
              <a:t>Delft</a:t>
            </a:r>
            <a:r>
              <a:rPr spc="-65" dirty="0"/>
              <a:t> </a:t>
            </a:r>
            <a:r>
              <a:rPr dirty="0"/>
              <a:t>Library’s</a:t>
            </a:r>
            <a:r>
              <a:rPr spc="-30" dirty="0"/>
              <a:t> </a:t>
            </a:r>
            <a:r>
              <a:rPr dirty="0"/>
              <a:t>Research</a:t>
            </a:r>
            <a:r>
              <a:rPr spc="-50" dirty="0"/>
              <a:t> </a:t>
            </a:r>
            <a:r>
              <a:rPr dirty="0"/>
              <a:t>Support</a:t>
            </a:r>
            <a:r>
              <a:rPr spc="-60" dirty="0"/>
              <a:t> </a:t>
            </a:r>
            <a:r>
              <a:rPr spc="-10" dirty="0"/>
              <a:t>Portal</a:t>
            </a:r>
          </a:p>
        </p:txBody>
      </p:sp>
      <p:pic>
        <p:nvPicPr>
          <p:cNvPr id="4" name="object 4"/>
          <p:cNvPicPr/>
          <p:nvPr/>
        </p:nvPicPr>
        <p:blipFill>
          <a:blip r:embed="rId3" cstate="print"/>
          <a:stretch>
            <a:fillRect/>
          </a:stretch>
        </p:blipFill>
        <p:spPr>
          <a:xfrm>
            <a:off x="967409" y="1245006"/>
            <a:ext cx="9655683" cy="5038979"/>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67636" y="404240"/>
            <a:ext cx="6199464" cy="5383728"/>
          </a:xfrm>
          <a:prstGeom prst="rect">
            <a:avLst/>
          </a:prstGeom>
        </p:spPr>
      </p:pic>
      <p:sp>
        <p:nvSpPr>
          <p:cNvPr id="3" name="object 3"/>
          <p:cNvSpPr txBox="1"/>
          <p:nvPr/>
        </p:nvSpPr>
        <p:spPr>
          <a:xfrm>
            <a:off x="7587233" y="4064634"/>
            <a:ext cx="3754120" cy="88138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0C2477"/>
                </a:solidFill>
                <a:latin typeface="Calibri"/>
                <a:cs typeface="Calibri"/>
              </a:rPr>
              <a:t>Data</a:t>
            </a:r>
            <a:r>
              <a:rPr sz="2800" spc="-100" dirty="0">
                <a:solidFill>
                  <a:srgbClr val="0C2477"/>
                </a:solidFill>
                <a:latin typeface="Calibri"/>
                <a:cs typeface="Calibri"/>
              </a:rPr>
              <a:t> </a:t>
            </a:r>
            <a:r>
              <a:rPr sz="2800" spc="-10" dirty="0">
                <a:solidFill>
                  <a:srgbClr val="0C2477"/>
                </a:solidFill>
                <a:latin typeface="Calibri"/>
                <a:cs typeface="Calibri"/>
              </a:rPr>
              <a:t>Curation</a:t>
            </a:r>
            <a:r>
              <a:rPr sz="2800" spc="-85" dirty="0">
                <a:solidFill>
                  <a:srgbClr val="0C2477"/>
                </a:solidFill>
                <a:latin typeface="Calibri"/>
                <a:cs typeface="Calibri"/>
              </a:rPr>
              <a:t> </a:t>
            </a:r>
            <a:r>
              <a:rPr sz="2800" dirty="0">
                <a:solidFill>
                  <a:srgbClr val="0C2477"/>
                </a:solidFill>
                <a:latin typeface="Calibri"/>
                <a:cs typeface="Calibri"/>
              </a:rPr>
              <a:t>model</a:t>
            </a:r>
            <a:r>
              <a:rPr sz="2800" spc="-95" dirty="0">
                <a:solidFill>
                  <a:srgbClr val="0C2477"/>
                </a:solidFill>
                <a:latin typeface="Calibri"/>
                <a:cs typeface="Calibri"/>
              </a:rPr>
              <a:t> </a:t>
            </a:r>
            <a:r>
              <a:rPr sz="2800" spc="-25" dirty="0">
                <a:solidFill>
                  <a:srgbClr val="0C2477"/>
                </a:solidFill>
                <a:latin typeface="Calibri"/>
                <a:cs typeface="Calibri"/>
              </a:rPr>
              <a:t>of</a:t>
            </a:r>
            <a:endParaRPr sz="2800">
              <a:latin typeface="Calibri"/>
              <a:cs typeface="Calibri"/>
            </a:endParaRPr>
          </a:p>
          <a:p>
            <a:pPr marL="12700">
              <a:lnSpc>
                <a:spcPct val="100000"/>
              </a:lnSpc>
              <a:spcBef>
                <a:spcPts val="25"/>
              </a:spcBef>
            </a:pPr>
            <a:r>
              <a:rPr sz="2800" spc="-20" dirty="0">
                <a:solidFill>
                  <a:srgbClr val="0C2477"/>
                </a:solidFill>
                <a:latin typeface="Calibri"/>
                <a:cs typeface="Calibri"/>
              </a:rPr>
              <a:t>UK’s</a:t>
            </a:r>
            <a:r>
              <a:rPr sz="2800" spc="-114" dirty="0">
                <a:solidFill>
                  <a:srgbClr val="0C2477"/>
                </a:solidFill>
                <a:latin typeface="Calibri"/>
                <a:cs typeface="Calibri"/>
              </a:rPr>
              <a:t> </a:t>
            </a:r>
            <a:r>
              <a:rPr sz="2800" dirty="0">
                <a:solidFill>
                  <a:srgbClr val="0C2477"/>
                </a:solidFill>
                <a:latin typeface="Calibri"/>
                <a:cs typeface="Calibri"/>
              </a:rPr>
              <a:t>Data</a:t>
            </a:r>
            <a:r>
              <a:rPr sz="2800" spc="-120" dirty="0">
                <a:solidFill>
                  <a:srgbClr val="0C2477"/>
                </a:solidFill>
                <a:latin typeface="Calibri"/>
                <a:cs typeface="Calibri"/>
              </a:rPr>
              <a:t> </a:t>
            </a:r>
            <a:r>
              <a:rPr sz="2800" spc="-10" dirty="0">
                <a:solidFill>
                  <a:srgbClr val="0C2477"/>
                </a:solidFill>
                <a:latin typeface="Calibri"/>
                <a:cs typeface="Calibri"/>
              </a:rPr>
              <a:t>Curation</a:t>
            </a:r>
            <a:r>
              <a:rPr sz="2800" spc="-120" dirty="0">
                <a:solidFill>
                  <a:srgbClr val="0C2477"/>
                </a:solidFill>
                <a:latin typeface="Calibri"/>
                <a:cs typeface="Calibri"/>
              </a:rPr>
              <a:t> </a:t>
            </a:r>
            <a:r>
              <a:rPr sz="2800" spc="-10" dirty="0">
                <a:solidFill>
                  <a:srgbClr val="0C2477"/>
                </a:solidFill>
                <a:latin typeface="Calibri"/>
                <a:cs typeface="Calibri"/>
              </a:rPr>
              <a:t>Centre</a:t>
            </a:r>
            <a:endParaRPr sz="2800">
              <a:latin typeface="Calibri"/>
              <a:cs typeface="Calibri"/>
            </a:endParaRPr>
          </a:p>
        </p:txBody>
      </p:sp>
      <p:pic>
        <p:nvPicPr>
          <p:cNvPr id="4" name="object 4"/>
          <p:cNvPicPr/>
          <p:nvPr/>
        </p:nvPicPr>
        <p:blipFill>
          <a:blip r:embed="rId3" cstate="print"/>
          <a:stretch>
            <a:fillRect/>
          </a:stretch>
        </p:blipFill>
        <p:spPr>
          <a:xfrm>
            <a:off x="11249279" y="6448931"/>
            <a:ext cx="360438" cy="40906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7722" y="1038225"/>
            <a:ext cx="8362950" cy="4781550"/>
          </a:xfrm>
          <a:prstGeom prst="rect">
            <a:avLst/>
          </a:prstGeom>
        </p:spPr>
      </p:pic>
      <p:pic>
        <p:nvPicPr>
          <p:cNvPr id="3" name="object 3"/>
          <p:cNvPicPr/>
          <p:nvPr/>
        </p:nvPicPr>
        <p:blipFill>
          <a:blip r:embed="rId3" cstate="print"/>
          <a:stretch>
            <a:fillRect/>
          </a:stretch>
        </p:blipFill>
        <p:spPr>
          <a:xfrm>
            <a:off x="11249279" y="6448931"/>
            <a:ext cx="360438" cy="409067"/>
          </a:xfrm>
          <a:prstGeom prst="rect">
            <a:avLst/>
          </a:prstGeom>
        </p:spPr>
      </p:pic>
      <p:sp>
        <p:nvSpPr>
          <p:cNvPr id="4" name="object 4"/>
          <p:cNvSpPr txBox="1">
            <a:spLocks noGrp="1"/>
          </p:cNvSpPr>
          <p:nvPr>
            <p:ph type="title"/>
          </p:nvPr>
        </p:nvSpPr>
        <p:spPr>
          <a:xfrm>
            <a:off x="9977755" y="1447876"/>
            <a:ext cx="1331595" cy="1736089"/>
          </a:xfrm>
          <a:prstGeom prst="rect">
            <a:avLst/>
          </a:prstGeom>
        </p:spPr>
        <p:txBody>
          <a:bodyPr vert="horz" wrap="square" lIns="0" tIns="10795" rIns="0" bIns="0" rtlCol="0">
            <a:spAutoFit/>
          </a:bodyPr>
          <a:lstStyle/>
          <a:p>
            <a:pPr marL="12700" marR="5080">
              <a:lnSpc>
                <a:spcPct val="100299"/>
              </a:lnSpc>
              <a:spcBef>
                <a:spcPts val="85"/>
              </a:spcBef>
            </a:pPr>
            <a:r>
              <a:rPr sz="2800" b="0" dirty="0">
                <a:latin typeface="Calibri"/>
                <a:cs typeface="Calibri"/>
              </a:rPr>
              <a:t>Univ</a:t>
            </a:r>
            <a:r>
              <a:rPr sz="2800" b="0" spc="-45" dirty="0">
                <a:latin typeface="Calibri"/>
                <a:cs typeface="Calibri"/>
              </a:rPr>
              <a:t> </a:t>
            </a:r>
            <a:r>
              <a:rPr sz="2800" b="0" spc="-25" dirty="0">
                <a:latin typeface="Calibri"/>
                <a:cs typeface="Calibri"/>
              </a:rPr>
              <a:t>of </a:t>
            </a:r>
            <a:r>
              <a:rPr sz="2800" b="0" spc="-10" dirty="0">
                <a:latin typeface="Calibri"/>
                <a:cs typeface="Calibri"/>
              </a:rPr>
              <a:t>Florida </a:t>
            </a:r>
            <a:r>
              <a:rPr sz="2800" b="0" spc="-25" dirty="0">
                <a:latin typeface="Calibri"/>
                <a:cs typeface="Calibri"/>
              </a:rPr>
              <a:t>Research </a:t>
            </a:r>
            <a:r>
              <a:rPr sz="2800" b="0" spc="-10" dirty="0">
                <a:latin typeface="Calibri"/>
                <a:cs typeface="Calibri"/>
              </a:rPr>
              <a:t>Lifecycle</a:t>
            </a:r>
            <a:endParaRPr sz="28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464184">
              <a:lnSpc>
                <a:spcPct val="100000"/>
              </a:lnSpc>
              <a:spcBef>
                <a:spcPts val="100"/>
              </a:spcBef>
            </a:pPr>
            <a:r>
              <a:rPr dirty="0"/>
              <a:t>Research</a:t>
            </a:r>
            <a:r>
              <a:rPr spc="-40" dirty="0"/>
              <a:t> </a:t>
            </a:r>
            <a:r>
              <a:rPr dirty="0"/>
              <a:t>Support</a:t>
            </a:r>
            <a:r>
              <a:rPr spc="-50" dirty="0"/>
              <a:t> </a:t>
            </a:r>
            <a:r>
              <a:rPr dirty="0"/>
              <a:t>in</a:t>
            </a:r>
            <a:r>
              <a:rPr spc="-45" dirty="0"/>
              <a:t> </a:t>
            </a:r>
            <a:r>
              <a:rPr dirty="0"/>
              <a:t>Dutch</a:t>
            </a:r>
            <a:r>
              <a:rPr spc="-35" dirty="0"/>
              <a:t> </a:t>
            </a:r>
            <a:r>
              <a:rPr spc="-10" dirty="0"/>
              <a:t>Universities:</a:t>
            </a:r>
          </a:p>
        </p:txBody>
      </p:sp>
      <p:sp>
        <p:nvSpPr>
          <p:cNvPr id="4" name="object 4"/>
          <p:cNvSpPr txBox="1"/>
          <p:nvPr/>
        </p:nvSpPr>
        <p:spPr>
          <a:xfrm>
            <a:off x="1388491" y="987043"/>
            <a:ext cx="9215755" cy="513080"/>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600" dirty="0">
                <a:solidFill>
                  <a:srgbClr val="0C2477"/>
                </a:solidFill>
                <a:latin typeface="Calibri"/>
                <a:cs typeface="Calibri"/>
              </a:rPr>
              <a:t>Study</a:t>
            </a:r>
            <a:r>
              <a:rPr sz="1600" spc="-55" dirty="0">
                <a:solidFill>
                  <a:srgbClr val="0C2477"/>
                </a:solidFill>
                <a:latin typeface="Calibri"/>
                <a:cs typeface="Calibri"/>
              </a:rPr>
              <a:t> </a:t>
            </a:r>
            <a:r>
              <a:rPr sz="1600" dirty="0">
                <a:solidFill>
                  <a:srgbClr val="0C2477"/>
                </a:solidFill>
                <a:latin typeface="Calibri"/>
                <a:cs typeface="Calibri"/>
              </a:rPr>
              <a:t>by</a:t>
            </a:r>
            <a:r>
              <a:rPr sz="1600" spc="-45" dirty="0">
                <a:solidFill>
                  <a:srgbClr val="0C2477"/>
                </a:solidFill>
                <a:latin typeface="Calibri"/>
                <a:cs typeface="Calibri"/>
              </a:rPr>
              <a:t> </a:t>
            </a:r>
            <a:r>
              <a:rPr sz="1600" dirty="0">
                <a:solidFill>
                  <a:srgbClr val="0C2477"/>
                </a:solidFill>
                <a:latin typeface="Calibri"/>
                <a:cs typeface="Calibri"/>
              </a:rPr>
              <a:t>SURF</a:t>
            </a:r>
            <a:r>
              <a:rPr sz="1600" spc="-20" dirty="0">
                <a:solidFill>
                  <a:srgbClr val="0C2477"/>
                </a:solidFill>
                <a:latin typeface="Calibri"/>
                <a:cs typeface="Calibri"/>
              </a:rPr>
              <a:t> </a:t>
            </a:r>
            <a:r>
              <a:rPr sz="1600" dirty="0">
                <a:solidFill>
                  <a:srgbClr val="0C2477"/>
                </a:solidFill>
                <a:latin typeface="Calibri"/>
                <a:cs typeface="Calibri"/>
              </a:rPr>
              <a:t>(in</a:t>
            </a:r>
            <a:r>
              <a:rPr sz="1600" spc="-60" dirty="0">
                <a:solidFill>
                  <a:srgbClr val="0C2477"/>
                </a:solidFill>
                <a:latin typeface="Calibri"/>
                <a:cs typeface="Calibri"/>
              </a:rPr>
              <a:t> </a:t>
            </a:r>
            <a:r>
              <a:rPr sz="1600" dirty="0">
                <a:solidFill>
                  <a:srgbClr val="0C2477"/>
                </a:solidFill>
                <a:latin typeface="Calibri"/>
                <a:cs typeface="Calibri"/>
              </a:rPr>
              <a:t>2016)</a:t>
            </a:r>
            <a:r>
              <a:rPr sz="1600" spc="-15" dirty="0">
                <a:solidFill>
                  <a:srgbClr val="0C2477"/>
                </a:solidFill>
                <a:latin typeface="Calibri"/>
                <a:cs typeface="Calibri"/>
              </a:rPr>
              <a:t> </a:t>
            </a:r>
            <a:r>
              <a:rPr sz="1600" dirty="0">
                <a:solidFill>
                  <a:srgbClr val="0C2477"/>
                </a:solidFill>
                <a:latin typeface="Calibri"/>
                <a:cs typeface="Calibri"/>
              </a:rPr>
              <a:t>on</a:t>
            </a:r>
            <a:r>
              <a:rPr sz="1600" spc="-40" dirty="0">
                <a:solidFill>
                  <a:srgbClr val="0C2477"/>
                </a:solidFill>
                <a:latin typeface="Calibri"/>
                <a:cs typeface="Calibri"/>
              </a:rPr>
              <a:t> </a:t>
            </a:r>
            <a:r>
              <a:rPr sz="1600" dirty="0">
                <a:solidFill>
                  <a:srgbClr val="0C2477"/>
                </a:solidFill>
                <a:latin typeface="Calibri"/>
                <a:cs typeface="Calibri"/>
              </a:rPr>
              <a:t>Support</a:t>
            </a:r>
            <a:r>
              <a:rPr sz="1600" spc="-30" dirty="0">
                <a:solidFill>
                  <a:srgbClr val="0C2477"/>
                </a:solidFill>
                <a:latin typeface="Calibri"/>
                <a:cs typeface="Calibri"/>
              </a:rPr>
              <a:t> </a:t>
            </a:r>
            <a:r>
              <a:rPr sz="1600" dirty="0">
                <a:solidFill>
                  <a:srgbClr val="0C2477"/>
                </a:solidFill>
                <a:latin typeface="Calibri"/>
                <a:cs typeface="Calibri"/>
              </a:rPr>
              <a:t>for</a:t>
            </a:r>
            <a:r>
              <a:rPr sz="1600" spc="-50" dirty="0">
                <a:solidFill>
                  <a:srgbClr val="0C2477"/>
                </a:solidFill>
                <a:latin typeface="Calibri"/>
                <a:cs typeface="Calibri"/>
              </a:rPr>
              <a:t> </a:t>
            </a:r>
            <a:r>
              <a:rPr sz="1600" dirty="0">
                <a:solidFill>
                  <a:srgbClr val="0C2477"/>
                </a:solidFill>
                <a:latin typeface="Calibri"/>
                <a:cs typeface="Calibri"/>
              </a:rPr>
              <a:t>Research</a:t>
            </a:r>
            <a:r>
              <a:rPr sz="1600" spc="-15" dirty="0">
                <a:solidFill>
                  <a:srgbClr val="0C2477"/>
                </a:solidFill>
                <a:latin typeface="Calibri"/>
                <a:cs typeface="Calibri"/>
              </a:rPr>
              <a:t> </a:t>
            </a:r>
            <a:r>
              <a:rPr sz="1600" dirty="0">
                <a:solidFill>
                  <a:srgbClr val="0C2477"/>
                </a:solidFill>
                <a:latin typeface="Calibri"/>
                <a:cs typeface="Calibri"/>
              </a:rPr>
              <a:t>including</a:t>
            </a:r>
            <a:r>
              <a:rPr sz="1600" spc="-80" dirty="0">
                <a:solidFill>
                  <a:srgbClr val="0C2477"/>
                </a:solidFill>
                <a:latin typeface="Calibri"/>
                <a:cs typeface="Calibri"/>
              </a:rPr>
              <a:t> </a:t>
            </a:r>
            <a:r>
              <a:rPr sz="1600" dirty="0">
                <a:solidFill>
                  <a:srgbClr val="0C2477"/>
                </a:solidFill>
                <a:latin typeface="Calibri"/>
                <a:cs typeface="Calibri"/>
              </a:rPr>
              <a:t>the</a:t>
            </a:r>
            <a:r>
              <a:rPr sz="1600" spc="-50" dirty="0">
                <a:solidFill>
                  <a:srgbClr val="0C2477"/>
                </a:solidFill>
                <a:latin typeface="Calibri"/>
                <a:cs typeface="Calibri"/>
              </a:rPr>
              <a:t> </a:t>
            </a:r>
            <a:r>
              <a:rPr sz="1600" dirty="0">
                <a:solidFill>
                  <a:srgbClr val="0C2477"/>
                </a:solidFill>
                <a:latin typeface="Calibri"/>
                <a:cs typeface="Calibri"/>
              </a:rPr>
              <a:t>chapter</a:t>
            </a:r>
            <a:r>
              <a:rPr sz="1600" spc="-50" dirty="0">
                <a:solidFill>
                  <a:srgbClr val="0C2477"/>
                </a:solidFill>
                <a:latin typeface="Calibri"/>
                <a:cs typeface="Calibri"/>
              </a:rPr>
              <a:t> </a:t>
            </a:r>
            <a:r>
              <a:rPr sz="1600" dirty="0">
                <a:solidFill>
                  <a:srgbClr val="0C2477"/>
                </a:solidFill>
                <a:latin typeface="Calibri"/>
                <a:cs typeface="Calibri"/>
              </a:rPr>
              <a:t>on</a:t>
            </a:r>
            <a:r>
              <a:rPr sz="1600" spc="-45" dirty="0">
                <a:solidFill>
                  <a:srgbClr val="0C2477"/>
                </a:solidFill>
                <a:latin typeface="Calibri"/>
                <a:cs typeface="Calibri"/>
              </a:rPr>
              <a:t> </a:t>
            </a:r>
            <a:r>
              <a:rPr sz="1600" dirty="0">
                <a:solidFill>
                  <a:srgbClr val="0C2477"/>
                </a:solidFill>
                <a:latin typeface="Calibri"/>
                <a:cs typeface="Calibri"/>
              </a:rPr>
              <a:t>TU</a:t>
            </a:r>
            <a:r>
              <a:rPr sz="1600" spc="-50" dirty="0">
                <a:solidFill>
                  <a:srgbClr val="0C2477"/>
                </a:solidFill>
                <a:latin typeface="Calibri"/>
                <a:cs typeface="Calibri"/>
              </a:rPr>
              <a:t> </a:t>
            </a:r>
            <a:r>
              <a:rPr sz="1600" dirty="0">
                <a:solidFill>
                  <a:srgbClr val="0C2477"/>
                </a:solidFill>
                <a:latin typeface="Calibri"/>
                <a:cs typeface="Calibri"/>
              </a:rPr>
              <a:t>Delft</a:t>
            </a:r>
            <a:r>
              <a:rPr sz="1600" spc="-50" dirty="0">
                <a:solidFill>
                  <a:srgbClr val="0C2477"/>
                </a:solidFill>
                <a:latin typeface="Calibri"/>
                <a:cs typeface="Calibri"/>
              </a:rPr>
              <a:t> </a:t>
            </a:r>
            <a:r>
              <a:rPr sz="1600" dirty="0">
                <a:solidFill>
                  <a:srgbClr val="0C2477"/>
                </a:solidFill>
                <a:latin typeface="Calibri"/>
                <a:cs typeface="Calibri"/>
              </a:rPr>
              <a:t>Research</a:t>
            </a:r>
            <a:r>
              <a:rPr sz="1600" spc="-20" dirty="0">
                <a:solidFill>
                  <a:srgbClr val="0C2477"/>
                </a:solidFill>
                <a:latin typeface="Calibri"/>
                <a:cs typeface="Calibri"/>
              </a:rPr>
              <a:t> </a:t>
            </a:r>
            <a:r>
              <a:rPr sz="1600" dirty="0">
                <a:solidFill>
                  <a:srgbClr val="0C2477"/>
                </a:solidFill>
                <a:latin typeface="Calibri"/>
                <a:cs typeface="Calibri"/>
              </a:rPr>
              <a:t>Support</a:t>
            </a:r>
            <a:r>
              <a:rPr sz="1600" spc="-40" dirty="0">
                <a:solidFill>
                  <a:srgbClr val="0C2477"/>
                </a:solidFill>
                <a:latin typeface="Calibri"/>
                <a:cs typeface="Calibri"/>
              </a:rPr>
              <a:t> </a:t>
            </a:r>
            <a:r>
              <a:rPr sz="1600" spc="-10" dirty="0">
                <a:solidFill>
                  <a:srgbClr val="0C2477"/>
                </a:solidFill>
                <a:latin typeface="Calibri"/>
                <a:cs typeface="Calibri"/>
              </a:rPr>
              <a:t>model.</a:t>
            </a:r>
            <a:endParaRPr sz="1600">
              <a:latin typeface="Calibri"/>
              <a:cs typeface="Calibri"/>
            </a:endParaRPr>
          </a:p>
          <a:p>
            <a:pPr marL="299085">
              <a:lnSpc>
                <a:spcPct val="100000"/>
              </a:lnSpc>
            </a:pPr>
            <a:r>
              <a:rPr sz="1600" u="sng" spc="-20" dirty="0">
                <a:solidFill>
                  <a:srgbClr val="0033CC"/>
                </a:solidFill>
                <a:uFill>
                  <a:solidFill>
                    <a:srgbClr val="0033CC"/>
                  </a:solidFill>
                </a:uFill>
                <a:latin typeface="Calibri"/>
                <a:cs typeface="Calibri"/>
              </a:rPr>
              <a:t>https://repository.tudelft.nl/record/uuid:0bbc2ab8-</a:t>
            </a:r>
            <a:r>
              <a:rPr sz="1600" u="sng" spc="-10" dirty="0">
                <a:solidFill>
                  <a:srgbClr val="0033CC"/>
                </a:solidFill>
                <a:uFill>
                  <a:solidFill>
                    <a:srgbClr val="0033CC"/>
                  </a:solidFill>
                </a:uFill>
                <a:latin typeface="Calibri"/>
                <a:cs typeface="Calibri"/>
              </a:rPr>
              <a:t>bf31-4a0b-b7b2-ef988ba49895</a:t>
            </a:r>
            <a:endParaRPr sz="1600">
              <a:latin typeface="Calibri"/>
              <a:cs typeface="Calibri"/>
            </a:endParaRPr>
          </a:p>
        </p:txBody>
      </p:sp>
      <p:pic>
        <p:nvPicPr>
          <p:cNvPr id="5" name="object 5"/>
          <p:cNvPicPr/>
          <p:nvPr/>
        </p:nvPicPr>
        <p:blipFill>
          <a:blip r:embed="rId3" cstate="print"/>
          <a:stretch>
            <a:fillRect/>
          </a:stretch>
        </p:blipFill>
        <p:spPr>
          <a:xfrm>
            <a:off x="4148201" y="1860664"/>
            <a:ext cx="2943098" cy="4176597"/>
          </a:xfrm>
          <a:prstGeom prst="rect">
            <a:avLst/>
          </a:prstGeom>
        </p:spPr>
      </p:pic>
      <p:pic>
        <p:nvPicPr>
          <p:cNvPr id="6" name="object 6"/>
          <p:cNvPicPr/>
          <p:nvPr/>
        </p:nvPicPr>
        <p:blipFill>
          <a:blip r:embed="rId4" cstate="print"/>
          <a:stretch>
            <a:fillRect/>
          </a:stretch>
        </p:blipFill>
        <p:spPr>
          <a:xfrm>
            <a:off x="7738491" y="1860664"/>
            <a:ext cx="2926206" cy="4181728"/>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3322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C2477"/>
                </a:solidFill>
                <a:latin typeface="Calibri"/>
                <a:cs typeface="Calibri"/>
              </a:rPr>
              <a:t>About</a:t>
            </a:r>
            <a:r>
              <a:rPr sz="2000" b="1" spc="-40" dirty="0">
                <a:solidFill>
                  <a:srgbClr val="0C2477"/>
                </a:solidFill>
                <a:latin typeface="Calibri"/>
                <a:cs typeface="Calibri"/>
              </a:rPr>
              <a:t> </a:t>
            </a:r>
            <a:r>
              <a:rPr sz="2000" b="1" spc="-10" dirty="0">
                <a:solidFill>
                  <a:srgbClr val="0C2477"/>
                </a:solidFill>
                <a:latin typeface="Calibri"/>
                <a:cs typeface="Calibri"/>
              </a:rPr>
              <a:t>Research</a:t>
            </a:r>
            <a:r>
              <a:rPr sz="2000" b="1" spc="-30" dirty="0">
                <a:solidFill>
                  <a:srgbClr val="0C2477"/>
                </a:solidFill>
                <a:latin typeface="Calibri"/>
                <a:cs typeface="Calibri"/>
              </a:rPr>
              <a:t> </a:t>
            </a:r>
            <a:r>
              <a:rPr sz="2000" b="1" dirty="0">
                <a:solidFill>
                  <a:srgbClr val="0C2477"/>
                </a:solidFill>
                <a:latin typeface="Calibri"/>
                <a:cs typeface="Calibri"/>
              </a:rPr>
              <a:t>Support</a:t>
            </a:r>
            <a:r>
              <a:rPr sz="2000" b="1" spc="-35" dirty="0">
                <a:solidFill>
                  <a:srgbClr val="0C2477"/>
                </a:solidFill>
                <a:latin typeface="Calibri"/>
                <a:cs typeface="Calibri"/>
              </a:rPr>
              <a:t> </a:t>
            </a:r>
            <a:r>
              <a:rPr sz="2000" b="1" dirty="0">
                <a:solidFill>
                  <a:srgbClr val="0C2477"/>
                </a:solidFill>
                <a:latin typeface="Calibri"/>
                <a:cs typeface="Calibri"/>
              </a:rPr>
              <a:t>in</a:t>
            </a:r>
            <a:r>
              <a:rPr sz="2000" b="1" spc="-20" dirty="0">
                <a:solidFill>
                  <a:srgbClr val="0C2477"/>
                </a:solidFill>
                <a:latin typeface="Calibri"/>
                <a:cs typeface="Calibri"/>
              </a:rPr>
              <a:t> </a:t>
            </a:r>
            <a:r>
              <a:rPr sz="2000" b="1" dirty="0">
                <a:solidFill>
                  <a:srgbClr val="0C2477"/>
                </a:solidFill>
                <a:latin typeface="Calibri"/>
                <a:cs typeface="Calibri"/>
              </a:rPr>
              <a:t>Dutch</a:t>
            </a:r>
            <a:r>
              <a:rPr sz="2000" b="1" spc="-30" dirty="0">
                <a:solidFill>
                  <a:srgbClr val="0C2477"/>
                </a:solidFill>
                <a:latin typeface="Calibri"/>
                <a:cs typeface="Calibri"/>
              </a:rPr>
              <a:t> </a:t>
            </a:r>
            <a:r>
              <a:rPr sz="2000" b="1" spc="-10" dirty="0">
                <a:solidFill>
                  <a:srgbClr val="0C2477"/>
                </a:solidFill>
                <a:latin typeface="Calibri"/>
                <a:cs typeface="Calibri"/>
              </a:rPr>
              <a:t>Universities</a:t>
            </a:r>
            <a:r>
              <a:rPr sz="2000" spc="-10" dirty="0">
                <a:solidFill>
                  <a:srgbClr val="0C2477"/>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Open</a:t>
            </a:r>
            <a:r>
              <a:rPr sz="1600" b="1" spc="-35" dirty="0">
                <a:solidFill>
                  <a:srgbClr val="2C702C"/>
                </a:solidFill>
                <a:latin typeface="Calibri"/>
                <a:cs typeface="Calibri"/>
              </a:rPr>
              <a:t> </a:t>
            </a:r>
            <a:r>
              <a:rPr sz="1600" b="1" dirty="0">
                <a:solidFill>
                  <a:srgbClr val="2C702C"/>
                </a:solidFill>
                <a:latin typeface="Calibri"/>
                <a:cs typeface="Calibri"/>
              </a:rPr>
              <a:t>science</a:t>
            </a:r>
            <a:r>
              <a:rPr sz="1600" b="1" spc="-35" dirty="0">
                <a:solidFill>
                  <a:srgbClr val="2C702C"/>
                </a:solidFill>
                <a:latin typeface="Calibri"/>
                <a:cs typeface="Calibri"/>
              </a:rPr>
              <a:t> </a:t>
            </a:r>
            <a:r>
              <a:rPr sz="1600" b="1" dirty="0">
                <a:solidFill>
                  <a:srgbClr val="2C702C"/>
                </a:solidFill>
                <a:latin typeface="Calibri"/>
                <a:cs typeface="Calibri"/>
              </a:rPr>
              <a:t>within</a:t>
            </a:r>
            <a:r>
              <a:rPr sz="1600" b="1" spc="-50" dirty="0">
                <a:solidFill>
                  <a:srgbClr val="2C702C"/>
                </a:solidFill>
                <a:latin typeface="Calibri"/>
                <a:cs typeface="Calibri"/>
              </a:rPr>
              <a:t> </a:t>
            </a:r>
            <a:r>
              <a:rPr sz="1600" b="1" dirty="0">
                <a:solidFill>
                  <a:srgbClr val="2C702C"/>
                </a:solidFill>
                <a:latin typeface="Calibri"/>
                <a:cs typeface="Calibri"/>
              </a:rPr>
              <a:t>research</a:t>
            </a:r>
            <a:r>
              <a:rPr sz="1600" b="1" spc="-20" dirty="0">
                <a:solidFill>
                  <a:srgbClr val="2C702C"/>
                </a:solidFill>
                <a:latin typeface="Calibri"/>
                <a:cs typeface="Calibri"/>
              </a:rPr>
              <a:t> </a:t>
            </a:r>
            <a:r>
              <a:rPr sz="1600" b="1" spc="-10" dirty="0">
                <a:solidFill>
                  <a:srgbClr val="2C702C"/>
                </a:solidFill>
                <a:latin typeface="Calibri"/>
                <a:cs typeface="Calibri"/>
              </a:rPr>
              <a:t>lifecycle:</a:t>
            </a:r>
            <a:r>
              <a:rPr sz="1600" b="1" spc="-65" dirty="0">
                <a:solidFill>
                  <a:srgbClr val="2C702C"/>
                </a:solidFill>
                <a:latin typeface="Calibri"/>
                <a:cs typeface="Calibri"/>
              </a:rPr>
              <a:t> </a:t>
            </a:r>
            <a:r>
              <a:rPr sz="1600" b="1" dirty="0">
                <a:solidFill>
                  <a:srgbClr val="2C702C"/>
                </a:solidFill>
                <a:latin typeface="Calibri"/>
                <a:cs typeface="Calibri"/>
              </a:rPr>
              <a:t>national</a:t>
            </a:r>
            <a:r>
              <a:rPr sz="1600" b="1" spc="-40" dirty="0">
                <a:solidFill>
                  <a:srgbClr val="2C702C"/>
                </a:solidFill>
                <a:latin typeface="Calibri"/>
                <a:cs typeface="Calibri"/>
              </a:rPr>
              <a:t> </a:t>
            </a:r>
            <a:r>
              <a:rPr sz="1600" b="1" dirty="0">
                <a:solidFill>
                  <a:srgbClr val="2C702C"/>
                </a:solidFill>
                <a:latin typeface="Calibri"/>
                <a:cs typeface="Calibri"/>
              </a:rPr>
              <a:t>approach</a:t>
            </a:r>
            <a:r>
              <a:rPr sz="1600" b="1" spc="-5" dirty="0">
                <a:solidFill>
                  <a:srgbClr val="2C702C"/>
                </a:solidFill>
                <a:latin typeface="Calibri"/>
                <a:cs typeface="Calibri"/>
              </a:rPr>
              <a:t> </a:t>
            </a:r>
            <a:r>
              <a:rPr sz="1600" b="1" dirty="0">
                <a:solidFill>
                  <a:srgbClr val="2C702C"/>
                </a:solidFill>
                <a:latin typeface="Calibri"/>
                <a:cs typeface="Calibri"/>
              </a:rPr>
              <a:t>→</a:t>
            </a:r>
            <a:r>
              <a:rPr sz="1600" b="1" spc="-40" dirty="0">
                <a:solidFill>
                  <a:srgbClr val="2C702C"/>
                </a:solidFill>
                <a:latin typeface="Calibri"/>
                <a:cs typeface="Calibri"/>
              </a:rPr>
              <a:t> </a:t>
            </a:r>
            <a:r>
              <a:rPr sz="1600" b="1" dirty="0">
                <a:solidFill>
                  <a:srgbClr val="2C702C"/>
                </a:solidFill>
                <a:latin typeface="Calibri"/>
                <a:cs typeface="Calibri"/>
              </a:rPr>
              <a:t>NPOS,</a:t>
            </a:r>
            <a:r>
              <a:rPr sz="1600" b="1" spc="-35" dirty="0">
                <a:solidFill>
                  <a:srgbClr val="2C702C"/>
                </a:solidFill>
                <a:latin typeface="Calibri"/>
                <a:cs typeface="Calibri"/>
              </a:rPr>
              <a:t> </a:t>
            </a:r>
            <a:r>
              <a:rPr sz="1600" b="1" spc="-20" dirty="0">
                <a:solidFill>
                  <a:srgbClr val="2C702C"/>
                </a:solidFill>
                <a:latin typeface="Calibri"/>
                <a:cs typeface="Calibri"/>
              </a:rPr>
              <a:t>SURF,</a:t>
            </a:r>
            <a:r>
              <a:rPr sz="1600" b="1" spc="-30" dirty="0">
                <a:solidFill>
                  <a:srgbClr val="2C702C"/>
                </a:solidFill>
                <a:latin typeface="Calibri"/>
                <a:cs typeface="Calibri"/>
              </a:rPr>
              <a:t> </a:t>
            </a:r>
            <a:r>
              <a:rPr sz="1600" b="1" dirty="0">
                <a:solidFill>
                  <a:srgbClr val="2C702C"/>
                </a:solidFill>
                <a:latin typeface="Calibri"/>
                <a:cs typeface="Calibri"/>
              </a:rPr>
              <a:t>UNL</a:t>
            </a:r>
            <a:r>
              <a:rPr sz="1600" b="1" spc="-45" dirty="0">
                <a:solidFill>
                  <a:srgbClr val="2C702C"/>
                </a:solidFill>
                <a:latin typeface="Calibri"/>
                <a:cs typeface="Calibri"/>
              </a:rPr>
              <a:t> </a:t>
            </a:r>
            <a:r>
              <a:rPr sz="1600" b="1" spc="-10" dirty="0">
                <a:solidFill>
                  <a:srgbClr val="2C702C"/>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5" dirty="0">
                <a:solidFill>
                  <a:srgbClr val="2C702C"/>
                </a:solidFill>
                <a:latin typeface="Calibri"/>
                <a:cs typeface="Calibri"/>
              </a:rPr>
              <a:t> </a:t>
            </a:r>
            <a:r>
              <a:rPr sz="1600" b="1" spc="-10" dirty="0">
                <a:solidFill>
                  <a:srgbClr val="2C702C"/>
                </a:solidFill>
                <a:latin typeface="Calibri"/>
                <a:cs typeface="Calibri"/>
              </a:rPr>
              <a:t>Centers</a:t>
            </a:r>
            <a:r>
              <a:rPr sz="1600" b="1" spc="-25" dirty="0">
                <a:solidFill>
                  <a:srgbClr val="2C702C"/>
                </a:solidFill>
                <a:latin typeface="Calibri"/>
                <a:cs typeface="Calibri"/>
              </a:rPr>
              <a:t> </a:t>
            </a:r>
            <a:r>
              <a:rPr sz="1600" b="1" dirty="0">
                <a:solidFill>
                  <a:srgbClr val="2C702C"/>
                </a:solidFill>
                <a:latin typeface="Calibri"/>
                <a:cs typeface="Calibri"/>
              </a:rPr>
              <a:t>(DCCs</a:t>
            </a:r>
            <a:r>
              <a:rPr sz="1600" b="1" spc="-10" dirty="0">
                <a:solidFill>
                  <a:srgbClr val="2C702C"/>
                </a:solidFill>
                <a:latin typeface="Calibri"/>
                <a:cs typeface="Calibri"/>
              </a:rPr>
              <a:t> </a:t>
            </a:r>
            <a:r>
              <a:rPr sz="1600" b="1" dirty="0">
                <a:solidFill>
                  <a:srgbClr val="2C702C"/>
                </a:solidFill>
                <a:latin typeface="Calibri"/>
                <a:cs typeface="Calibri"/>
              </a:rPr>
              <a:t>&amp;</a:t>
            </a:r>
            <a:r>
              <a:rPr sz="1600" b="1" spc="-40" dirty="0">
                <a:solidFill>
                  <a:srgbClr val="2C702C"/>
                </a:solidFill>
                <a:latin typeface="Calibri"/>
                <a:cs typeface="Calibri"/>
              </a:rPr>
              <a:t> </a:t>
            </a:r>
            <a:r>
              <a:rPr sz="1600" b="1" spc="-10" dirty="0">
                <a:solidFill>
                  <a:srgbClr val="2C702C"/>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How</a:t>
            </a:r>
            <a:r>
              <a:rPr sz="1600" b="1" spc="-55" dirty="0">
                <a:solidFill>
                  <a:srgbClr val="2C702C"/>
                </a:solidFill>
                <a:latin typeface="Calibri"/>
                <a:cs typeface="Calibri"/>
              </a:rPr>
              <a:t> </a:t>
            </a:r>
            <a:r>
              <a:rPr sz="1600" b="1" dirty="0">
                <a:solidFill>
                  <a:srgbClr val="2C702C"/>
                </a:solidFill>
                <a:latin typeface="Calibri"/>
                <a:cs typeface="Calibri"/>
              </a:rPr>
              <a:t>do</a:t>
            </a:r>
            <a:r>
              <a:rPr sz="1600" b="1" spc="-45" dirty="0">
                <a:solidFill>
                  <a:srgbClr val="2C702C"/>
                </a:solidFill>
                <a:latin typeface="Calibri"/>
                <a:cs typeface="Calibri"/>
              </a:rPr>
              <a:t> </a:t>
            </a:r>
            <a:r>
              <a:rPr sz="1600" b="1" spc="-10" dirty="0">
                <a:solidFill>
                  <a:srgbClr val="2C702C"/>
                </a:solidFill>
                <a:latin typeface="Calibri"/>
                <a:cs typeface="Calibri"/>
              </a:rPr>
              <a:t>universities</a:t>
            </a:r>
            <a:r>
              <a:rPr sz="1600" b="1" spc="-45" dirty="0">
                <a:solidFill>
                  <a:srgbClr val="2C702C"/>
                </a:solidFill>
                <a:latin typeface="Calibri"/>
                <a:cs typeface="Calibri"/>
              </a:rPr>
              <a:t> </a:t>
            </a:r>
            <a:r>
              <a:rPr sz="1600" b="1" dirty="0">
                <a:solidFill>
                  <a:srgbClr val="2C702C"/>
                </a:solidFill>
                <a:latin typeface="Calibri"/>
                <a:cs typeface="Calibri"/>
              </a:rPr>
              <a:t>(libraries)</a:t>
            </a:r>
            <a:r>
              <a:rPr sz="1600" b="1" spc="-40" dirty="0">
                <a:solidFill>
                  <a:srgbClr val="2C702C"/>
                </a:solidFill>
                <a:latin typeface="Calibri"/>
                <a:cs typeface="Calibri"/>
              </a:rPr>
              <a:t> </a:t>
            </a:r>
            <a:r>
              <a:rPr sz="1600" b="1" spc="-10" dirty="0">
                <a:solidFill>
                  <a:srgbClr val="2C702C"/>
                </a:solidFill>
                <a:latin typeface="Calibri"/>
                <a:cs typeface="Calibri"/>
              </a:rPr>
              <a:t>organize</a:t>
            </a:r>
            <a:r>
              <a:rPr sz="1600" b="1" spc="-55" dirty="0">
                <a:solidFill>
                  <a:srgbClr val="2C702C"/>
                </a:solidFill>
                <a:latin typeface="Calibri"/>
                <a:cs typeface="Calibri"/>
              </a:rPr>
              <a:t> </a:t>
            </a:r>
            <a:r>
              <a:rPr sz="1600" b="1" dirty="0">
                <a:solidFill>
                  <a:srgbClr val="2C702C"/>
                </a:solidFill>
                <a:latin typeface="Calibri"/>
                <a:cs typeface="Calibri"/>
              </a:rPr>
              <a:t>research</a:t>
            </a:r>
            <a:r>
              <a:rPr sz="1600" b="1" spc="-3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for</a:t>
            </a:r>
            <a:r>
              <a:rPr sz="1600" b="1" spc="-35" dirty="0">
                <a:solidFill>
                  <a:srgbClr val="2C702C"/>
                </a:solidFill>
                <a:latin typeface="Calibri"/>
                <a:cs typeface="Calibri"/>
              </a:rPr>
              <a:t> </a:t>
            </a:r>
            <a:r>
              <a:rPr sz="1600" b="1" dirty="0">
                <a:solidFill>
                  <a:srgbClr val="2C702C"/>
                </a:solidFill>
                <a:latin typeface="Calibri"/>
                <a:cs typeface="Calibri"/>
              </a:rPr>
              <a:t>open</a:t>
            </a:r>
            <a:r>
              <a:rPr sz="1600" b="1" spc="-45" dirty="0">
                <a:solidFill>
                  <a:srgbClr val="2C702C"/>
                </a:solidFill>
                <a:latin typeface="Calibri"/>
                <a:cs typeface="Calibri"/>
              </a:rPr>
              <a:t> </a:t>
            </a:r>
            <a:r>
              <a:rPr sz="1600" b="1" spc="-10" dirty="0">
                <a:solidFill>
                  <a:srgbClr val="2C702C"/>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2C702C"/>
                </a:solidFill>
                <a:latin typeface="Calibri"/>
                <a:cs typeface="Calibri"/>
              </a:rPr>
              <a:t>Leiden</a:t>
            </a:r>
            <a:r>
              <a:rPr sz="1600" b="1" spc="-60" dirty="0">
                <a:solidFill>
                  <a:srgbClr val="2C702C"/>
                </a:solidFill>
                <a:latin typeface="Calibri"/>
                <a:cs typeface="Calibri"/>
              </a:rPr>
              <a:t> </a:t>
            </a: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(Network,</a:t>
            </a:r>
            <a:r>
              <a:rPr sz="1600" b="1" spc="-45" dirty="0">
                <a:solidFill>
                  <a:srgbClr val="2C702C"/>
                </a:solidFill>
                <a:latin typeface="Calibri"/>
                <a:cs typeface="Calibri"/>
              </a:rPr>
              <a:t> </a:t>
            </a:r>
            <a:r>
              <a:rPr sz="1600" b="1" spc="-10" dirty="0">
                <a:solidFill>
                  <a:srgbClr val="2C702C"/>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2C702C"/>
                </a:solidFill>
                <a:latin typeface="Calibri"/>
                <a:cs typeface="Calibri"/>
              </a:rPr>
              <a:t>Leiden</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15" dirty="0">
                <a:solidFill>
                  <a:srgbClr val="2C702C"/>
                </a:solidFill>
                <a:latin typeface="Calibri"/>
                <a:cs typeface="Calibri"/>
              </a:rPr>
              <a:t> </a:t>
            </a:r>
            <a:r>
              <a:rPr sz="1600" b="1" dirty="0">
                <a:solidFill>
                  <a:srgbClr val="2C702C"/>
                </a:solidFill>
                <a:latin typeface="Calibri"/>
                <a:cs typeface="Calibri"/>
              </a:rPr>
              <a:t>Center</a:t>
            </a:r>
            <a:r>
              <a:rPr sz="1600" b="1" spc="-35" dirty="0">
                <a:solidFill>
                  <a:srgbClr val="2C702C"/>
                </a:solidFill>
                <a:latin typeface="Calibri"/>
                <a:cs typeface="Calibri"/>
              </a:rPr>
              <a:t> </a:t>
            </a:r>
            <a:r>
              <a:rPr sz="1600" b="1" spc="-10" dirty="0">
                <a:solidFill>
                  <a:srgbClr val="2C702C"/>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30" dirty="0">
                <a:solidFill>
                  <a:srgbClr val="2C702C"/>
                </a:solidFill>
                <a:latin typeface="Calibri"/>
                <a:cs typeface="Calibri"/>
              </a:rPr>
              <a:t> </a:t>
            </a:r>
            <a:r>
              <a:rPr sz="1600" b="1" dirty="0">
                <a:solidFill>
                  <a:srgbClr val="2C702C"/>
                </a:solidFill>
                <a:latin typeface="Calibri"/>
                <a:cs typeface="Calibri"/>
              </a:rPr>
              <a:t>&amp;</a:t>
            </a:r>
            <a:r>
              <a:rPr sz="1600" b="1" spc="-70" dirty="0">
                <a:solidFill>
                  <a:srgbClr val="2C702C"/>
                </a:solidFill>
                <a:latin typeface="Calibri"/>
                <a:cs typeface="Calibri"/>
              </a:rPr>
              <a:t> </a:t>
            </a:r>
            <a:r>
              <a:rPr sz="1600" b="1" dirty="0">
                <a:solidFill>
                  <a:srgbClr val="2C702C"/>
                </a:solidFill>
                <a:latin typeface="Calibri"/>
                <a:cs typeface="Calibri"/>
              </a:rPr>
              <a:t>Research</a:t>
            </a:r>
            <a:r>
              <a:rPr sz="1600" b="1" spc="-50" dirty="0">
                <a:solidFill>
                  <a:srgbClr val="2C702C"/>
                </a:solidFill>
                <a:latin typeface="Calibri"/>
                <a:cs typeface="Calibri"/>
              </a:rPr>
              <a:t> </a:t>
            </a:r>
            <a:r>
              <a:rPr sz="1600" b="1" dirty="0">
                <a:solidFill>
                  <a:srgbClr val="2C702C"/>
                </a:solidFill>
                <a:latin typeface="Calibri"/>
                <a:cs typeface="Calibri"/>
              </a:rPr>
              <a:t>Data</a:t>
            </a:r>
            <a:r>
              <a:rPr sz="1600" b="1" spc="-70" dirty="0">
                <a:solidFill>
                  <a:srgbClr val="2C702C"/>
                </a:solidFill>
                <a:latin typeface="Calibri"/>
                <a:cs typeface="Calibri"/>
              </a:rPr>
              <a:t> </a:t>
            </a:r>
            <a:r>
              <a:rPr sz="1600" b="1" spc="-10" dirty="0">
                <a:solidFill>
                  <a:srgbClr val="2C702C"/>
                </a:solidFill>
                <a:latin typeface="Calibri"/>
                <a:cs typeface="Calibri"/>
              </a:rPr>
              <a:t>Management</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35"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5" dirty="0">
                <a:solidFill>
                  <a:srgbClr val="2C702C"/>
                </a:solidFill>
                <a:latin typeface="Calibri"/>
                <a:cs typeface="Calibri"/>
              </a:rPr>
              <a:t> </a:t>
            </a:r>
            <a:r>
              <a:rPr sz="1600" b="1" dirty="0">
                <a:solidFill>
                  <a:srgbClr val="2C702C"/>
                </a:solidFill>
                <a:latin typeface="Calibri"/>
                <a:cs typeface="Calibri"/>
              </a:rPr>
              <a:t>Open</a:t>
            </a:r>
            <a:r>
              <a:rPr sz="1600" b="1" spc="-30"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46403" y="1653514"/>
            <a:ext cx="1033780" cy="541655"/>
            <a:chOff x="946403" y="1653514"/>
            <a:chExt cx="1033780" cy="541655"/>
          </a:xfrm>
        </p:grpSpPr>
        <p:pic>
          <p:nvPicPr>
            <p:cNvPr id="6" name="object 6"/>
            <p:cNvPicPr/>
            <p:nvPr/>
          </p:nvPicPr>
          <p:blipFill>
            <a:blip r:embed="rId3" cstate="print"/>
            <a:stretch>
              <a:fillRect/>
            </a:stretch>
          </p:blipFill>
          <p:spPr>
            <a:xfrm>
              <a:off x="946403" y="1653514"/>
              <a:ext cx="1033297" cy="541045"/>
            </a:xfrm>
            <a:prstGeom prst="rect">
              <a:avLst/>
            </a:prstGeom>
          </p:spPr>
        </p:pic>
        <p:sp>
          <p:nvSpPr>
            <p:cNvPr id="7" name="object 7"/>
            <p:cNvSpPr/>
            <p:nvPr/>
          </p:nvSpPr>
          <p:spPr>
            <a:xfrm>
              <a:off x="988821" y="1788921"/>
              <a:ext cx="723265" cy="228600"/>
            </a:xfrm>
            <a:custGeom>
              <a:avLst/>
              <a:gdLst/>
              <a:ahLst/>
              <a:cxnLst/>
              <a:rect l="l" t="t" r="r" b="b"/>
              <a:pathLst>
                <a:path w="723264" h="228600">
                  <a:moveTo>
                    <a:pt x="494411" y="0"/>
                  </a:moveTo>
                  <a:lnTo>
                    <a:pt x="494411" y="228600"/>
                  </a:lnTo>
                  <a:lnTo>
                    <a:pt x="646810" y="152400"/>
                  </a:lnTo>
                  <a:lnTo>
                    <a:pt x="532511" y="152400"/>
                  </a:lnTo>
                  <a:lnTo>
                    <a:pt x="532511" y="76200"/>
                  </a:lnTo>
                  <a:lnTo>
                    <a:pt x="646810" y="76200"/>
                  </a:lnTo>
                  <a:lnTo>
                    <a:pt x="494411" y="0"/>
                  </a:lnTo>
                  <a:close/>
                </a:path>
                <a:path w="723264" h="228600">
                  <a:moveTo>
                    <a:pt x="494411" y="76200"/>
                  </a:moveTo>
                  <a:lnTo>
                    <a:pt x="0" y="76200"/>
                  </a:lnTo>
                  <a:lnTo>
                    <a:pt x="0" y="152400"/>
                  </a:lnTo>
                  <a:lnTo>
                    <a:pt x="494411" y="152400"/>
                  </a:lnTo>
                  <a:lnTo>
                    <a:pt x="494411" y="76200"/>
                  </a:lnTo>
                  <a:close/>
                </a:path>
                <a:path w="723264" h="228600">
                  <a:moveTo>
                    <a:pt x="646810" y="76200"/>
                  </a:moveTo>
                  <a:lnTo>
                    <a:pt x="532511" y="76200"/>
                  </a:lnTo>
                  <a:lnTo>
                    <a:pt x="532511" y="152400"/>
                  </a:lnTo>
                  <a:lnTo>
                    <a:pt x="646810" y="152400"/>
                  </a:lnTo>
                  <a:lnTo>
                    <a:pt x="723010" y="114300"/>
                  </a:lnTo>
                  <a:lnTo>
                    <a:pt x="646810"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8027" y="1443482"/>
            <a:ext cx="10363949" cy="3476879"/>
          </a:xfrm>
          <a:prstGeom prst="rect">
            <a:avLst/>
          </a:prstGeom>
        </p:spPr>
      </p:pic>
      <p:sp>
        <p:nvSpPr>
          <p:cNvPr id="3" name="object 3"/>
          <p:cNvSpPr txBox="1">
            <a:spLocks noGrp="1"/>
          </p:cNvSpPr>
          <p:nvPr>
            <p:ph type="title"/>
          </p:nvPr>
        </p:nvSpPr>
        <p:spPr>
          <a:xfrm>
            <a:off x="1254963" y="538353"/>
            <a:ext cx="8171815" cy="765175"/>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a:cs typeface="Calibri"/>
              </a:rPr>
              <a:t>NPOS</a:t>
            </a:r>
            <a:r>
              <a:rPr sz="2800" spc="-85" dirty="0">
                <a:latin typeface="Calibri"/>
                <a:cs typeface="Calibri"/>
              </a:rPr>
              <a:t> </a:t>
            </a:r>
            <a:r>
              <a:rPr sz="2800" dirty="0">
                <a:latin typeface="Calibri"/>
                <a:cs typeface="Calibri"/>
              </a:rPr>
              <a:t>–</a:t>
            </a:r>
            <a:r>
              <a:rPr sz="2800" spc="-80" dirty="0">
                <a:latin typeface="Calibri"/>
                <a:cs typeface="Calibri"/>
              </a:rPr>
              <a:t> </a:t>
            </a:r>
            <a:r>
              <a:rPr sz="2800" dirty="0">
                <a:latin typeface="Calibri"/>
                <a:cs typeface="Calibri"/>
              </a:rPr>
              <a:t>(Netherlands)</a:t>
            </a:r>
            <a:r>
              <a:rPr sz="2800" spc="-50" dirty="0">
                <a:latin typeface="Calibri"/>
                <a:cs typeface="Calibri"/>
              </a:rPr>
              <a:t> </a:t>
            </a:r>
            <a:r>
              <a:rPr sz="2800" dirty="0">
                <a:latin typeface="Calibri"/>
                <a:cs typeface="Calibri"/>
              </a:rPr>
              <a:t>National</a:t>
            </a:r>
            <a:r>
              <a:rPr sz="2800" spc="-65" dirty="0">
                <a:latin typeface="Calibri"/>
                <a:cs typeface="Calibri"/>
              </a:rPr>
              <a:t> </a:t>
            </a:r>
            <a:r>
              <a:rPr sz="2800" dirty="0">
                <a:latin typeface="Calibri"/>
                <a:cs typeface="Calibri"/>
              </a:rPr>
              <a:t>Plan</a:t>
            </a:r>
            <a:r>
              <a:rPr sz="2800" spc="-85" dirty="0">
                <a:latin typeface="Calibri"/>
                <a:cs typeface="Calibri"/>
              </a:rPr>
              <a:t> </a:t>
            </a:r>
            <a:r>
              <a:rPr sz="2800" dirty="0">
                <a:latin typeface="Calibri"/>
                <a:cs typeface="Calibri"/>
              </a:rPr>
              <a:t>Open</a:t>
            </a:r>
            <a:r>
              <a:rPr sz="2800" spc="-90" dirty="0">
                <a:latin typeface="Calibri"/>
                <a:cs typeface="Calibri"/>
              </a:rPr>
              <a:t> </a:t>
            </a:r>
            <a:r>
              <a:rPr sz="2800" dirty="0">
                <a:latin typeface="Calibri"/>
                <a:cs typeface="Calibri"/>
              </a:rPr>
              <a:t>Science</a:t>
            </a:r>
            <a:r>
              <a:rPr sz="2800" spc="-75" dirty="0">
                <a:latin typeface="Calibri"/>
                <a:cs typeface="Calibri"/>
              </a:rPr>
              <a:t> </a:t>
            </a:r>
            <a:r>
              <a:rPr sz="2800" spc="-20" dirty="0">
                <a:latin typeface="Calibri"/>
                <a:cs typeface="Calibri"/>
              </a:rPr>
              <a:t>2017</a:t>
            </a:r>
            <a:endParaRPr sz="2800">
              <a:latin typeface="Calibri"/>
              <a:cs typeface="Calibri"/>
            </a:endParaRPr>
          </a:p>
          <a:p>
            <a:pPr marL="12700">
              <a:lnSpc>
                <a:spcPct val="100000"/>
              </a:lnSpc>
              <a:spcBef>
                <a:spcPts val="65"/>
              </a:spcBef>
            </a:pPr>
            <a:r>
              <a:rPr sz="2000" b="0" dirty="0">
                <a:latin typeface="Calibri"/>
                <a:cs typeface="Calibri"/>
              </a:rPr>
              <a:t>&amp;</a:t>
            </a:r>
            <a:r>
              <a:rPr sz="2000" b="0" spc="-45" dirty="0">
                <a:latin typeface="Calibri"/>
                <a:cs typeface="Calibri"/>
              </a:rPr>
              <a:t> </a:t>
            </a:r>
            <a:r>
              <a:rPr sz="2000" b="0" dirty="0">
                <a:latin typeface="Calibri"/>
                <a:cs typeface="Calibri"/>
              </a:rPr>
              <a:t>Open</a:t>
            </a:r>
            <a:r>
              <a:rPr sz="2000" b="0" spc="-60" dirty="0">
                <a:latin typeface="Calibri"/>
                <a:cs typeface="Calibri"/>
              </a:rPr>
              <a:t> </a:t>
            </a:r>
            <a:r>
              <a:rPr sz="2000" b="0" dirty="0">
                <a:latin typeface="Calibri"/>
                <a:cs typeface="Calibri"/>
              </a:rPr>
              <a:t>science</a:t>
            </a:r>
            <a:r>
              <a:rPr sz="2000" b="0" spc="-25" dirty="0">
                <a:latin typeface="Calibri"/>
                <a:cs typeface="Calibri"/>
              </a:rPr>
              <a:t> </a:t>
            </a:r>
            <a:r>
              <a:rPr sz="2000" b="0" dirty="0">
                <a:latin typeface="Calibri"/>
                <a:cs typeface="Calibri"/>
              </a:rPr>
              <a:t>within</a:t>
            </a:r>
            <a:r>
              <a:rPr sz="2000" b="0" spc="-55" dirty="0">
                <a:latin typeface="Calibri"/>
                <a:cs typeface="Calibri"/>
              </a:rPr>
              <a:t> </a:t>
            </a:r>
            <a:r>
              <a:rPr sz="2000" b="0" dirty="0">
                <a:latin typeface="Calibri"/>
                <a:cs typeface="Calibri"/>
              </a:rPr>
              <a:t>the</a:t>
            </a:r>
            <a:r>
              <a:rPr sz="2000" b="0" spc="-40" dirty="0">
                <a:latin typeface="Calibri"/>
                <a:cs typeface="Calibri"/>
              </a:rPr>
              <a:t> </a:t>
            </a:r>
            <a:r>
              <a:rPr sz="2000" b="0" dirty="0">
                <a:latin typeface="Calibri"/>
                <a:cs typeface="Calibri"/>
              </a:rPr>
              <a:t>research</a:t>
            </a:r>
            <a:r>
              <a:rPr sz="2000" b="0" spc="-40" dirty="0">
                <a:latin typeface="Calibri"/>
                <a:cs typeface="Calibri"/>
              </a:rPr>
              <a:t> </a:t>
            </a:r>
            <a:r>
              <a:rPr sz="2000" b="0" spc="-10" dirty="0">
                <a:latin typeface="Calibri"/>
                <a:cs typeface="Calibri"/>
              </a:rPr>
              <a:t>lifecycle</a:t>
            </a:r>
            <a:endParaRPr sz="2000">
              <a:latin typeface="Calibri"/>
              <a:cs typeface="Calibri"/>
            </a:endParaRPr>
          </a:p>
        </p:txBody>
      </p:sp>
      <p:pic>
        <p:nvPicPr>
          <p:cNvPr id="4" name="object 4"/>
          <p:cNvPicPr/>
          <p:nvPr/>
        </p:nvPicPr>
        <p:blipFill>
          <a:blip r:embed="rId3" cstate="print"/>
          <a:stretch>
            <a:fillRect/>
          </a:stretch>
        </p:blipFill>
        <p:spPr>
          <a:xfrm>
            <a:off x="11249279" y="6448931"/>
            <a:ext cx="360438" cy="409067"/>
          </a:xfrm>
          <a:prstGeom prst="rect">
            <a:avLst/>
          </a:prstGeom>
        </p:spPr>
      </p:pic>
      <p:sp>
        <p:nvSpPr>
          <p:cNvPr id="5" name="object 5"/>
          <p:cNvSpPr txBox="1"/>
          <p:nvPr/>
        </p:nvSpPr>
        <p:spPr>
          <a:xfrm>
            <a:off x="797763" y="5169534"/>
            <a:ext cx="10574655" cy="112014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C2477"/>
                </a:solidFill>
                <a:latin typeface="Calibri"/>
                <a:cs typeface="Calibri"/>
              </a:rPr>
              <a:t>Ambition</a:t>
            </a:r>
            <a:r>
              <a:rPr sz="1400" spc="-40" dirty="0">
                <a:solidFill>
                  <a:srgbClr val="0C2477"/>
                </a:solidFill>
                <a:latin typeface="Calibri"/>
                <a:cs typeface="Calibri"/>
              </a:rPr>
              <a:t> </a:t>
            </a:r>
            <a:r>
              <a:rPr sz="1400" dirty="0">
                <a:solidFill>
                  <a:srgbClr val="0C2477"/>
                </a:solidFill>
                <a:latin typeface="Calibri"/>
                <a:cs typeface="Calibri"/>
              </a:rPr>
              <a:t>4:</a:t>
            </a:r>
            <a:r>
              <a:rPr sz="1400" spc="-50" dirty="0">
                <a:solidFill>
                  <a:srgbClr val="0C2477"/>
                </a:solidFill>
                <a:latin typeface="Calibri"/>
                <a:cs typeface="Calibri"/>
              </a:rPr>
              <a:t> </a:t>
            </a:r>
            <a:r>
              <a:rPr sz="1400" dirty="0">
                <a:solidFill>
                  <a:srgbClr val="0C2477"/>
                </a:solidFill>
                <a:latin typeface="Calibri"/>
                <a:cs typeface="Calibri"/>
              </a:rPr>
              <a:t>1)</a:t>
            </a:r>
            <a:r>
              <a:rPr sz="1400" spc="-45" dirty="0">
                <a:solidFill>
                  <a:srgbClr val="0C2477"/>
                </a:solidFill>
                <a:latin typeface="Calibri"/>
                <a:cs typeface="Calibri"/>
              </a:rPr>
              <a:t> </a:t>
            </a:r>
            <a:r>
              <a:rPr sz="1400" dirty="0">
                <a:solidFill>
                  <a:srgbClr val="0C2477"/>
                </a:solidFill>
                <a:latin typeface="Calibri"/>
                <a:cs typeface="Calibri"/>
              </a:rPr>
              <a:t>“to</a:t>
            </a:r>
            <a:r>
              <a:rPr sz="1400" spc="-40" dirty="0">
                <a:solidFill>
                  <a:srgbClr val="0C2477"/>
                </a:solidFill>
                <a:latin typeface="Calibri"/>
                <a:cs typeface="Calibri"/>
              </a:rPr>
              <a:t> </a:t>
            </a:r>
            <a:r>
              <a:rPr sz="1400" spc="-10" dirty="0">
                <a:solidFill>
                  <a:srgbClr val="0C2477"/>
                </a:solidFill>
                <a:latin typeface="Calibri"/>
                <a:cs typeface="Calibri"/>
              </a:rPr>
              <a:t>create</a:t>
            </a:r>
            <a:r>
              <a:rPr sz="1400" spc="-35" dirty="0">
                <a:solidFill>
                  <a:srgbClr val="0C2477"/>
                </a:solidFill>
                <a:latin typeface="Calibri"/>
                <a:cs typeface="Calibri"/>
              </a:rPr>
              <a:t> </a:t>
            </a:r>
            <a:r>
              <a:rPr sz="1400" dirty="0">
                <a:solidFill>
                  <a:srgbClr val="0C2477"/>
                </a:solidFill>
                <a:latin typeface="Calibri"/>
                <a:cs typeface="Calibri"/>
              </a:rPr>
              <a:t>a</a:t>
            </a:r>
            <a:r>
              <a:rPr sz="1400" spc="-35" dirty="0">
                <a:solidFill>
                  <a:srgbClr val="0C2477"/>
                </a:solidFill>
                <a:latin typeface="Calibri"/>
                <a:cs typeface="Calibri"/>
              </a:rPr>
              <a:t> </a:t>
            </a:r>
            <a:r>
              <a:rPr sz="1400" dirty="0">
                <a:solidFill>
                  <a:srgbClr val="0C2477"/>
                </a:solidFill>
                <a:latin typeface="Calibri"/>
                <a:cs typeface="Calibri"/>
              </a:rPr>
              <a:t>broadly</a:t>
            </a:r>
            <a:r>
              <a:rPr sz="1400" spc="-45" dirty="0">
                <a:solidFill>
                  <a:srgbClr val="0C2477"/>
                </a:solidFill>
                <a:latin typeface="Calibri"/>
                <a:cs typeface="Calibri"/>
              </a:rPr>
              <a:t> </a:t>
            </a:r>
            <a:r>
              <a:rPr sz="1400" spc="-10" dirty="0">
                <a:solidFill>
                  <a:srgbClr val="0C2477"/>
                </a:solidFill>
                <a:latin typeface="Calibri"/>
                <a:cs typeface="Calibri"/>
              </a:rPr>
              <a:t>supported</a:t>
            </a:r>
            <a:r>
              <a:rPr sz="1400" spc="-35" dirty="0">
                <a:solidFill>
                  <a:srgbClr val="0C2477"/>
                </a:solidFill>
                <a:latin typeface="Calibri"/>
                <a:cs typeface="Calibri"/>
              </a:rPr>
              <a:t> </a:t>
            </a:r>
            <a:r>
              <a:rPr sz="1400" dirty="0">
                <a:solidFill>
                  <a:srgbClr val="0C2477"/>
                </a:solidFill>
                <a:latin typeface="Calibri"/>
                <a:cs typeface="Calibri"/>
              </a:rPr>
              <a:t>portal</a:t>
            </a:r>
            <a:r>
              <a:rPr sz="1400" spc="-40" dirty="0">
                <a:solidFill>
                  <a:srgbClr val="0C2477"/>
                </a:solidFill>
                <a:latin typeface="Calibri"/>
                <a:cs typeface="Calibri"/>
              </a:rPr>
              <a:t> </a:t>
            </a:r>
            <a:r>
              <a:rPr sz="1400" dirty="0">
                <a:solidFill>
                  <a:srgbClr val="0C2477"/>
                </a:solidFill>
                <a:latin typeface="Calibri"/>
                <a:cs typeface="Calibri"/>
              </a:rPr>
              <a:t>for</a:t>
            </a:r>
            <a:r>
              <a:rPr sz="1400" spc="-60" dirty="0">
                <a:solidFill>
                  <a:srgbClr val="0C2477"/>
                </a:solidFill>
                <a:latin typeface="Calibri"/>
                <a:cs typeface="Calibri"/>
              </a:rPr>
              <a:t> </a:t>
            </a:r>
            <a:r>
              <a:rPr sz="1400" spc="-10" dirty="0">
                <a:solidFill>
                  <a:srgbClr val="0C2477"/>
                </a:solidFill>
                <a:latin typeface="Calibri"/>
                <a:cs typeface="Calibri"/>
              </a:rPr>
              <a:t>researchers</a:t>
            </a:r>
            <a:r>
              <a:rPr sz="1400" spc="-35" dirty="0">
                <a:solidFill>
                  <a:srgbClr val="0C2477"/>
                </a:solidFill>
                <a:latin typeface="Calibri"/>
                <a:cs typeface="Calibri"/>
              </a:rPr>
              <a:t> </a:t>
            </a:r>
            <a:r>
              <a:rPr sz="1400" dirty="0">
                <a:solidFill>
                  <a:srgbClr val="0C2477"/>
                </a:solidFill>
                <a:latin typeface="Calibri"/>
                <a:cs typeface="Calibri"/>
              </a:rPr>
              <a:t>and</a:t>
            </a:r>
            <a:r>
              <a:rPr sz="1400" spc="-40" dirty="0">
                <a:solidFill>
                  <a:srgbClr val="0C2477"/>
                </a:solidFill>
                <a:latin typeface="Calibri"/>
                <a:cs typeface="Calibri"/>
              </a:rPr>
              <a:t> </a:t>
            </a:r>
            <a:r>
              <a:rPr sz="1400" dirty="0">
                <a:solidFill>
                  <a:srgbClr val="0C2477"/>
                </a:solidFill>
                <a:latin typeface="Calibri"/>
                <a:cs typeface="Calibri"/>
              </a:rPr>
              <a:t>support</a:t>
            </a:r>
            <a:r>
              <a:rPr sz="1400" spc="-35" dirty="0">
                <a:solidFill>
                  <a:srgbClr val="0C2477"/>
                </a:solidFill>
                <a:latin typeface="Calibri"/>
                <a:cs typeface="Calibri"/>
              </a:rPr>
              <a:t> </a:t>
            </a:r>
            <a:r>
              <a:rPr sz="1400" dirty="0">
                <a:solidFill>
                  <a:srgbClr val="0C2477"/>
                </a:solidFill>
                <a:latin typeface="Calibri"/>
                <a:cs typeface="Calibri"/>
              </a:rPr>
              <a:t>staff”.</a:t>
            </a:r>
            <a:r>
              <a:rPr sz="1400" spc="204" dirty="0">
                <a:solidFill>
                  <a:srgbClr val="0C2477"/>
                </a:solidFill>
                <a:latin typeface="Calibri"/>
                <a:cs typeface="Calibri"/>
              </a:rPr>
              <a:t> </a:t>
            </a:r>
            <a:r>
              <a:rPr sz="1400" dirty="0">
                <a:solidFill>
                  <a:srgbClr val="0C2477"/>
                </a:solidFill>
                <a:latin typeface="Calibri"/>
                <a:cs typeface="Calibri"/>
              </a:rPr>
              <a:t>All</a:t>
            </a:r>
            <a:r>
              <a:rPr sz="1400" spc="-40" dirty="0">
                <a:solidFill>
                  <a:srgbClr val="0C2477"/>
                </a:solidFill>
                <a:latin typeface="Calibri"/>
                <a:cs typeface="Calibri"/>
              </a:rPr>
              <a:t> </a:t>
            </a:r>
            <a:r>
              <a:rPr sz="1400" spc="-10" dirty="0">
                <a:solidFill>
                  <a:srgbClr val="0C2477"/>
                </a:solidFill>
                <a:latin typeface="Calibri"/>
                <a:cs typeface="Calibri"/>
              </a:rPr>
              <a:t>information</a:t>
            </a:r>
            <a:r>
              <a:rPr sz="1400" spc="-45" dirty="0">
                <a:solidFill>
                  <a:srgbClr val="0C2477"/>
                </a:solidFill>
                <a:latin typeface="Calibri"/>
                <a:cs typeface="Calibri"/>
              </a:rPr>
              <a:t> </a:t>
            </a:r>
            <a:r>
              <a:rPr sz="1400" dirty="0">
                <a:solidFill>
                  <a:srgbClr val="0C2477"/>
                </a:solidFill>
                <a:latin typeface="Calibri"/>
                <a:cs typeface="Calibri"/>
              </a:rPr>
              <a:t>concerning</a:t>
            </a:r>
            <a:r>
              <a:rPr sz="1400" spc="-40" dirty="0">
                <a:solidFill>
                  <a:srgbClr val="0C2477"/>
                </a:solidFill>
                <a:latin typeface="Calibri"/>
                <a:cs typeface="Calibri"/>
              </a:rPr>
              <a:t> </a:t>
            </a:r>
            <a:r>
              <a:rPr sz="1400" dirty="0">
                <a:solidFill>
                  <a:srgbClr val="0C2477"/>
                </a:solidFill>
                <a:latin typeface="Calibri"/>
                <a:cs typeface="Calibri"/>
              </a:rPr>
              <a:t>the</a:t>
            </a:r>
            <a:r>
              <a:rPr sz="1400" spc="-40" dirty="0">
                <a:solidFill>
                  <a:srgbClr val="0C2477"/>
                </a:solidFill>
                <a:latin typeface="Calibri"/>
                <a:cs typeface="Calibri"/>
              </a:rPr>
              <a:t> </a:t>
            </a:r>
            <a:r>
              <a:rPr sz="1400" dirty="0">
                <a:solidFill>
                  <a:srgbClr val="0C2477"/>
                </a:solidFill>
                <a:latin typeface="Calibri"/>
                <a:cs typeface="Calibri"/>
              </a:rPr>
              <a:t>available</a:t>
            </a:r>
            <a:r>
              <a:rPr sz="1400" spc="-25" dirty="0">
                <a:solidFill>
                  <a:srgbClr val="0C2477"/>
                </a:solidFill>
                <a:latin typeface="Calibri"/>
                <a:cs typeface="Calibri"/>
              </a:rPr>
              <a:t> </a:t>
            </a:r>
            <a:r>
              <a:rPr sz="1400" dirty="0">
                <a:solidFill>
                  <a:srgbClr val="0C2477"/>
                </a:solidFill>
                <a:latin typeface="Calibri"/>
                <a:cs typeface="Calibri"/>
              </a:rPr>
              <a:t>research</a:t>
            </a:r>
            <a:r>
              <a:rPr sz="1400" spc="-30" dirty="0">
                <a:solidFill>
                  <a:srgbClr val="0C2477"/>
                </a:solidFill>
                <a:latin typeface="Calibri"/>
                <a:cs typeface="Calibri"/>
              </a:rPr>
              <a:t> </a:t>
            </a:r>
            <a:r>
              <a:rPr sz="1400" spc="-10" dirty="0">
                <a:solidFill>
                  <a:srgbClr val="0C2477"/>
                </a:solidFill>
                <a:latin typeface="Calibri"/>
                <a:cs typeface="Calibri"/>
              </a:rPr>
              <a:t>support</a:t>
            </a:r>
            <a:endParaRPr sz="1400">
              <a:latin typeface="Calibri"/>
              <a:cs typeface="Calibri"/>
            </a:endParaRPr>
          </a:p>
          <a:p>
            <a:pPr marL="12700">
              <a:lnSpc>
                <a:spcPct val="100000"/>
              </a:lnSpc>
              <a:spcBef>
                <a:spcPts val="5"/>
              </a:spcBef>
            </a:pPr>
            <a:r>
              <a:rPr sz="1400" dirty="0">
                <a:solidFill>
                  <a:srgbClr val="0C2477"/>
                </a:solidFill>
                <a:latin typeface="Calibri"/>
                <a:cs typeface="Calibri"/>
              </a:rPr>
              <a:t>should</a:t>
            </a:r>
            <a:r>
              <a:rPr sz="1400" spc="-40" dirty="0">
                <a:solidFill>
                  <a:srgbClr val="0C2477"/>
                </a:solidFill>
                <a:latin typeface="Calibri"/>
                <a:cs typeface="Calibri"/>
              </a:rPr>
              <a:t> </a:t>
            </a:r>
            <a:r>
              <a:rPr sz="1400" dirty="0">
                <a:solidFill>
                  <a:srgbClr val="0C2477"/>
                </a:solidFill>
                <a:latin typeface="Calibri"/>
                <a:cs typeface="Calibri"/>
              </a:rPr>
              <a:t>be</a:t>
            </a:r>
            <a:r>
              <a:rPr sz="1400" spc="-30" dirty="0">
                <a:solidFill>
                  <a:srgbClr val="0C2477"/>
                </a:solidFill>
                <a:latin typeface="Calibri"/>
                <a:cs typeface="Calibri"/>
              </a:rPr>
              <a:t> </a:t>
            </a:r>
            <a:r>
              <a:rPr sz="1400" dirty="0">
                <a:solidFill>
                  <a:srgbClr val="0C2477"/>
                </a:solidFill>
                <a:latin typeface="Calibri"/>
                <a:cs typeface="Calibri"/>
              </a:rPr>
              <a:t>readily</a:t>
            </a:r>
            <a:r>
              <a:rPr sz="1400" spc="-25" dirty="0">
                <a:solidFill>
                  <a:srgbClr val="0C2477"/>
                </a:solidFill>
                <a:latin typeface="Calibri"/>
                <a:cs typeface="Calibri"/>
              </a:rPr>
              <a:t> </a:t>
            </a:r>
            <a:r>
              <a:rPr sz="1400" dirty="0">
                <a:solidFill>
                  <a:srgbClr val="0C2477"/>
                </a:solidFill>
                <a:latin typeface="Calibri"/>
                <a:cs typeface="Calibri"/>
              </a:rPr>
              <a:t>accessible</a:t>
            </a:r>
            <a:r>
              <a:rPr sz="1400" spc="-30" dirty="0">
                <a:solidFill>
                  <a:srgbClr val="0C2477"/>
                </a:solidFill>
                <a:latin typeface="Calibri"/>
                <a:cs typeface="Calibri"/>
              </a:rPr>
              <a:t> </a:t>
            </a:r>
            <a:r>
              <a:rPr sz="1400" dirty="0">
                <a:solidFill>
                  <a:srgbClr val="0C2477"/>
                </a:solidFill>
                <a:latin typeface="Calibri"/>
                <a:cs typeface="Calibri"/>
              </a:rPr>
              <a:t>in</a:t>
            </a:r>
            <a:r>
              <a:rPr sz="1400" spc="-30" dirty="0">
                <a:solidFill>
                  <a:srgbClr val="0C2477"/>
                </a:solidFill>
                <a:latin typeface="Calibri"/>
                <a:cs typeface="Calibri"/>
              </a:rPr>
              <a:t> </a:t>
            </a:r>
            <a:r>
              <a:rPr sz="1400" dirty="0">
                <a:solidFill>
                  <a:srgbClr val="0C2477"/>
                </a:solidFill>
                <a:latin typeface="Calibri"/>
                <a:cs typeface="Calibri"/>
              </a:rPr>
              <a:t>this</a:t>
            </a:r>
            <a:r>
              <a:rPr sz="1400" spc="-20" dirty="0">
                <a:solidFill>
                  <a:srgbClr val="0C2477"/>
                </a:solidFill>
                <a:latin typeface="Calibri"/>
                <a:cs typeface="Calibri"/>
              </a:rPr>
              <a:t> </a:t>
            </a:r>
            <a:r>
              <a:rPr sz="1400" spc="-10" dirty="0">
                <a:solidFill>
                  <a:srgbClr val="0C2477"/>
                </a:solidFill>
                <a:latin typeface="Calibri"/>
                <a:cs typeface="Calibri"/>
              </a:rPr>
              <a:t>‘clearing</a:t>
            </a:r>
            <a:r>
              <a:rPr sz="1400" spc="-30" dirty="0">
                <a:solidFill>
                  <a:srgbClr val="0C2477"/>
                </a:solidFill>
                <a:latin typeface="Calibri"/>
                <a:cs typeface="Calibri"/>
              </a:rPr>
              <a:t> </a:t>
            </a:r>
            <a:r>
              <a:rPr sz="1400" spc="-20" dirty="0">
                <a:solidFill>
                  <a:srgbClr val="0C2477"/>
                </a:solidFill>
                <a:latin typeface="Calibri"/>
                <a:cs typeface="Calibri"/>
              </a:rPr>
              <a:t>house’.</a:t>
            </a:r>
            <a:r>
              <a:rPr sz="1400" spc="-40" dirty="0">
                <a:solidFill>
                  <a:srgbClr val="0C2477"/>
                </a:solidFill>
                <a:latin typeface="Calibri"/>
                <a:cs typeface="Calibri"/>
              </a:rPr>
              <a:t> </a:t>
            </a:r>
            <a:r>
              <a:rPr sz="1400" dirty="0">
                <a:solidFill>
                  <a:srgbClr val="0C2477"/>
                </a:solidFill>
                <a:latin typeface="Calibri"/>
                <a:cs typeface="Calibri"/>
              </a:rPr>
              <a:t>This</a:t>
            </a:r>
            <a:r>
              <a:rPr sz="1400" spc="-20" dirty="0">
                <a:solidFill>
                  <a:srgbClr val="0C2477"/>
                </a:solidFill>
                <a:latin typeface="Calibri"/>
                <a:cs typeface="Calibri"/>
              </a:rPr>
              <a:t> </a:t>
            </a:r>
            <a:r>
              <a:rPr sz="1400" spc="-10" dirty="0">
                <a:solidFill>
                  <a:srgbClr val="0C2477"/>
                </a:solidFill>
                <a:latin typeface="Calibri"/>
                <a:cs typeface="Calibri"/>
              </a:rPr>
              <a:t>requires</a:t>
            </a:r>
            <a:r>
              <a:rPr sz="1400" spc="-20" dirty="0">
                <a:solidFill>
                  <a:srgbClr val="0C2477"/>
                </a:solidFill>
                <a:latin typeface="Calibri"/>
                <a:cs typeface="Calibri"/>
              </a:rPr>
              <a:t> </a:t>
            </a:r>
            <a:r>
              <a:rPr sz="1400" spc="-10" dirty="0">
                <a:solidFill>
                  <a:srgbClr val="0C2477"/>
                </a:solidFill>
                <a:latin typeface="Calibri"/>
                <a:cs typeface="Calibri"/>
              </a:rPr>
              <a:t>organized</a:t>
            </a:r>
            <a:r>
              <a:rPr sz="1400" spc="-35" dirty="0">
                <a:solidFill>
                  <a:srgbClr val="0C2477"/>
                </a:solidFill>
                <a:latin typeface="Calibri"/>
                <a:cs typeface="Calibri"/>
              </a:rPr>
              <a:t> </a:t>
            </a:r>
            <a:r>
              <a:rPr sz="1400" spc="-10" dirty="0">
                <a:solidFill>
                  <a:srgbClr val="0C2477"/>
                </a:solidFill>
                <a:latin typeface="Calibri"/>
                <a:cs typeface="Calibri"/>
              </a:rPr>
              <a:t>cooperation</a:t>
            </a:r>
            <a:r>
              <a:rPr sz="1400" spc="-35" dirty="0">
                <a:solidFill>
                  <a:srgbClr val="0C2477"/>
                </a:solidFill>
                <a:latin typeface="Calibri"/>
                <a:cs typeface="Calibri"/>
              </a:rPr>
              <a:t> </a:t>
            </a:r>
            <a:r>
              <a:rPr sz="1400" dirty="0">
                <a:solidFill>
                  <a:srgbClr val="0C2477"/>
                </a:solidFill>
                <a:latin typeface="Calibri"/>
                <a:cs typeface="Calibri"/>
              </a:rPr>
              <a:t>and</a:t>
            </a:r>
            <a:r>
              <a:rPr sz="1400" spc="-30" dirty="0">
                <a:solidFill>
                  <a:srgbClr val="0C2477"/>
                </a:solidFill>
                <a:latin typeface="Calibri"/>
                <a:cs typeface="Calibri"/>
              </a:rPr>
              <a:t> </a:t>
            </a:r>
            <a:r>
              <a:rPr sz="1400" dirty="0">
                <a:solidFill>
                  <a:srgbClr val="0C2477"/>
                </a:solidFill>
                <a:latin typeface="Calibri"/>
                <a:cs typeface="Calibri"/>
              </a:rPr>
              <a:t>multi-</a:t>
            </a:r>
            <a:r>
              <a:rPr sz="1400" spc="-10" dirty="0">
                <a:solidFill>
                  <a:srgbClr val="0C2477"/>
                </a:solidFill>
                <a:latin typeface="Calibri"/>
                <a:cs typeface="Calibri"/>
              </a:rPr>
              <a:t>faceted</a:t>
            </a:r>
            <a:r>
              <a:rPr sz="1400" spc="-25" dirty="0">
                <a:solidFill>
                  <a:srgbClr val="0C2477"/>
                </a:solidFill>
                <a:latin typeface="Calibri"/>
                <a:cs typeface="Calibri"/>
              </a:rPr>
              <a:t> </a:t>
            </a:r>
            <a:r>
              <a:rPr sz="1400" spc="-10" dirty="0">
                <a:solidFill>
                  <a:srgbClr val="0C2477"/>
                </a:solidFill>
                <a:latin typeface="Calibri"/>
                <a:cs typeface="Calibri"/>
              </a:rPr>
              <a:t>approach</a:t>
            </a:r>
            <a:r>
              <a:rPr sz="1400" spc="-35" dirty="0">
                <a:solidFill>
                  <a:srgbClr val="0C2477"/>
                </a:solidFill>
                <a:latin typeface="Calibri"/>
                <a:cs typeface="Calibri"/>
              </a:rPr>
              <a:t> </a:t>
            </a:r>
            <a:r>
              <a:rPr sz="1400" dirty="0">
                <a:solidFill>
                  <a:srgbClr val="0C2477"/>
                </a:solidFill>
                <a:latin typeface="Calibri"/>
                <a:cs typeface="Calibri"/>
              </a:rPr>
              <a:t>among</a:t>
            </a:r>
            <a:r>
              <a:rPr sz="1400" spc="-40" dirty="0">
                <a:solidFill>
                  <a:srgbClr val="0C2477"/>
                </a:solidFill>
                <a:latin typeface="Calibri"/>
                <a:cs typeface="Calibri"/>
              </a:rPr>
              <a:t> </a:t>
            </a:r>
            <a:r>
              <a:rPr sz="1400" spc="-10" dirty="0">
                <a:solidFill>
                  <a:srgbClr val="0C2477"/>
                </a:solidFill>
                <a:latin typeface="Calibri"/>
                <a:cs typeface="Calibri"/>
              </a:rPr>
              <a:t>research</a:t>
            </a:r>
            <a:r>
              <a:rPr sz="1400" spc="-30" dirty="0">
                <a:solidFill>
                  <a:srgbClr val="0C2477"/>
                </a:solidFill>
                <a:latin typeface="Calibri"/>
                <a:cs typeface="Calibri"/>
              </a:rPr>
              <a:t> </a:t>
            </a:r>
            <a:r>
              <a:rPr sz="1400" dirty="0">
                <a:solidFill>
                  <a:srgbClr val="0C2477"/>
                </a:solidFill>
                <a:latin typeface="Calibri"/>
                <a:cs typeface="Calibri"/>
              </a:rPr>
              <a:t>support</a:t>
            </a:r>
            <a:r>
              <a:rPr sz="1400" spc="-30" dirty="0">
                <a:solidFill>
                  <a:srgbClr val="0C2477"/>
                </a:solidFill>
                <a:latin typeface="Calibri"/>
                <a:cs typeface="Calibri"/>
              </a:rPr>
              <a:t> </a:t>
            </a:r>
            <a:r>
              <a:rPr sz="1400" spc="-10" dirty="0">
                <a:solidFill>
                  <a:srgbClr val="0C2477"/>
                </a:solidFill>
                <a:latin typeface="Calibri"/>
                <a:cs typeface="Calibri"/>
              </a:rPr>
              <a:t>staff.</a:t>
            </a:r>
            <a:endParaRPr sz="1400">
              <a:latin typeface="Calibri"/>
              <a:cs typeface="Calibri"/>
            </a:endParaRPr>
          </a:p>
          <a:p>
            <a:pPr marL="12700">
              <a:lnSpc>
                <a:spcPct val="100000"/>
              </a:lnSpc>
            </a:pPr>
            <a:r>
              <a:rPr sz="1400" dirty="0">
                <a:solidFill>
                  <a:srgbClr val="0C2477"/>
                </a:solidFill>
                <a:latin typeface="Calibri"/>
                <a:cs typeface="Calibri"/>
              </a:rPr>
              <a:t>2)</a:t>
            </a:r>
            <a:r>
              <a:rPr sz="1400" spc="-30" dirty="0">
                <a:solidFill>
                  <a:srgbClr val="0C2477"/>
                </a:solidFill>
                <a:latin typeface="Calibri"/>
                <a:cs typeface="Calibri"/>
              </a:rPr>
              <a:t> </a:t>
            </a:r>
            <a:r>
              <a:rPr sz="1400" dirty="0">
                <a:solidFill>
                  <a:srgbClr val="0C2477"/>
                </a:solidFill>
                <a:latin typeface="Calibri"/>
                <a:cs typeface="Calibri"/>
              </a:rPr>
              <a:t>“to</a:t>
            </a:r>
            <a:r>
              <a:rPr sz="1400" spc="-25" dirty="0">
                <a:solidFill>
                  <a:srgbClr val="0C2477"/>
                </a:solidFill>
                <a:latin typeface="Calibri"/>
                <a:cs typeface="Calibri"/>
              </a:rPr>
              <a:t> </a:t>
            </a:r>
            <a:r>
              <a:rPr sz="1400" spc="-10" dirty="0">
                <a:solidFill>
                  <a:srgbClr val="0C2477"/>
                </a:solidFill>
                <a:latin typeface="Calibri"/>
                <a:cs typeface="Calibri"/>
              </a:rPr>
              <a:t>make</a:t>
            </a:r>
            <a:r>
              <a:rPr sz="1400" spc="-35" dirty="0">
                <a:solidFill>
                  <a:srgbClr val="0C2477"/>
                </a:solidFill>
                <a:latin typeface="Calibri"/>
                <a:cs typeface="Calibri"/>
              </a:rPr>
              <a:t> </a:t>
            </a:r>
            <a:r>
              <a:rPr sz="1400" spc="-10" dirty="0">
                <a:solidFill>
                  <a:srgbClr val="0C2477"/>
                </a:solidFill>
                <a:latin typeface="Calibri"/>
                <a:cs typeface="Calibri"/>
              </a:rPr>
              <a:t>discipline-</a:t>
            </a:r>
            <a:r>
              <a:rPr sz="1400" dirty="0">
                <a:solidFill>
                  <a:srgbClr val="0C2477"/>
                </a:solidFill>
                <a:latin typeface="Calibri"/>
                <a:cs typeface="Calibri"/>
              </a:rPr>
              <a:t>specific</a:t>
            </a:r>
            <a:r>
              <a:rPr sz="1400" spc="-15" dirty="0">
                <a:solidFill>
                  <a:srgbClr val="0C2477"/>
                </a:solidFill>
                <a:latin typeface="Calibri"/>
                <a:cs typeface="Calibri"/>
              </a:rPr>
              <a:t> </a:t>
            </a:r>
            <a:r>
              <a:rPr sz="1400" spc="-10" dirty="0">
                <a:solidFill>
                  <a:srgbClr val="0C2477"/>
                </a:solidFill>
                <a:latin typeface="Calibri"/>
                <a:cs typeface="Calibri"/>
              </a:rPr>
              <a:t>agreements </a:t>
            </a:r>
            <a:r>
              <a:rPr sz="1400" dirty="0">
                <a:solidFill>
                  <a:srgbClr val="0C2477"/>
                </a:solidFill>
                <a:latin typeface="Calibri"/>
                <a:cs typeface="Calibri"/>
              </a:rPr>
              <a:t>concerning</a:t>
            </a:r>
            <a:r>
              <a:rPr sz="1400" spc="-20" dirty="0">
                <a:solidFill>
                  <a:srgbClr val="0C2477"/>
                </a:solidFill>
                <a:latin typeface="Calibri"/>
                <a:cs typeface="Calibri"/>
              </a:rPr>
              <a:t> </a:t>
            </a:r>
            <a:r>
              <a:rPr sz="1400" dirty="0">
                <a:solidFill>
                  <a:srgbClr val="0C2477"/>
                </a:solidFill>
                <a:latin typeface="Calibri"/>
                <a:cs typeface="Calibri"/>
              </a:rPr>
              <a:t>the</a:t>
            </a:r>
            <a:r>
              <a:rPr sz="1400" spc="-25" dirty="0">
                <a:solidFill>
                  <a:srgbClr val="0C2477"/>
                </a:solidFill>
                <a:latin typeface="Calibri"/>
                <a:cs typeface="Calibri"/>
              </a:rPr>
              <a:t> </a:t>
            </a:r>
            <a:r>
              <a:rPr sz="1400" spc="-10" dirty="0">
                <a:solidFill>
                  <a:srgbClr val="0C2477"/>
                </a:solidFill>
                <a:latin typeface="Calibri"/>
                <a:cs typeface="Calibri"/>
              </a:rPr>
              <a:t>development</a:t>
            </a:r>
            <a:r>
              <a:rPr sz="1400" dirty="0">
                <a:solidFill>
                  <a:srgbClr val="0C2477"/>
                </a:solidFill>
                <a:latin typeface="Calibri"/>
                <a:cs typeface="Calibri"/>
              </a:rPr>
              <a:t> of</a:t>
            </a:r>
            <a:r>
              <a:rPr sz="1400" spc="-35" dirty="0">
                <a:solidFill>
                  <a:srgbClr val="0C2477"/>
                </a:solidFill>
                <a:latin typeface="Calibri"/>
                <a:cs typeface="Calibri"/>
              </a:rPr>
              <a:t> </a:t>
            </a:r>
            <a:r>
              <a:rPr sz="1400" spc="-10" dirty="0">
                <a:solidFill>
                  <a:srgbClr val="0C2477"/>
                </a:solidFill>
                <a:latin typeface="Calibri"/>
                <a:cs typeface="Calibri"/>
              </a:rPr>
              <a:t>research</a:t>
            </a:r>
            <a:r>
              <a:rPr sz="1400" spc="-25" dirty="0">
                <a:solidFill>
                  <a:srgbClr val="0C2477"/>
                </a:solidFill>
                <a:latin typeface="Calibri"/>
                <a:cs typeface="Calibri"/>
              </a:rPr>
              <a:t> </a:t>
            </a:r>
            <a:r>
              <a:rPr sz="1400" spc="-10" dirty="0">
                <a:solidFill>
                  <a:srgbClr val="0C2477"/>
                </a:solidFill>
                <a:latin typeface="Calibri"/>
                <a:cs typeface="Calibri"/>
              </a:rPr>
              <a:t>support.</a:t>
            </a:r>
            <a:endParaRPr sz="1400">
              <a:latin typeface="Calibri"/>
              <a:cs typeface="Calibri"/>
            </a:endParaRPr>
          </a:p>
          <a:p>
            <a:pPr>
              <a:lnSpc>
                <a:spcPct val="100000"/>
              </a:lnSpc>
              <a:spcBef>
                <a:spcPts val="665"/>
              </a:spcBef>
            </a:pPr>
            <a:endParaRPr sz="1400">
              <a:latin typeface="Calibri"/>
              <a:cs typeface="Calibri"/>
            </a:endParaRPr>
          </a:p>
          <a:p>
            <a:pPr marL="3636645">
              <a:lnSpc>
                <a:spcPct val="100000"/>
              </a:lnSpc>
            </a:pPr>
            <a:r>
              <a:rPr sz="1000" u="sng" spc="-10" dirty="0">
                <a:solidFill>
                  <a:srgbClr val="0033CC"/>
                </a:solidFill>
                <a:uFill>
                  <a:solidFill>
                    <a:srgbClr val="0033CC"/>
                  </a:solidFill>
                </a:uFill>
                <a:latin typeface="Calibri"/>
                <a:cs typeface="Calibri"/>
                <a:hlinkClick r:id="rId4"/>
              </a:rPr>
              <a:t>https://pure.tudelft.nl/ws/portalfiles/portal/11203564/National_Plan_Open_Science_The_Netherlands_February_2017_EN_.pdf</a:t>
            </a:r>
            <a:endParaRPr sz="10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3322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C2477"/>
                </a:solidFill>
                <a:latin typeface="Calibri"/>
                <a:cs typeface="Calibri"/>
              </a:rPr>
              <a:t>About</a:t>
            </a:r>
            <a:r>
              <a:rPr sz="2000" b="1" spc="-40" dirty="0">
                <a:solidFill>
                  <a:srgbClr val="0C2477"/>
                </a:solidFill>
                <a:latin typeface="Calibri"/>
                <a:cs typeface="Calibri"/>
              </a:rPr>
              <a:t> </a:t>
            </a:r>
            <a:r>
              <a:rPr sz="2000" b="1" spc="-10" dirty="0">
                <a:solidFill>
                  <a:srgbClr val="0C2477"/>
                </a:solidFill>
                <a:latin typeface="Calibri"/>
                <a:cs typeface="Calibri"/>
              </a:rPr>
              <a:t>Research</a:t>
            </a:r>
            <a:r>
              <a:rPr sz="2000" b="1" spc="-30" dirty="0">
                <a:solidFill>
                  <a:srgbClr val="0C2477"/>
                </a:solidFill>
                <a:latin typeface="Calibri"/>
                <a:cs typeface="Calibri"/>
              </a:rPr>
              <a:t> </a:t>
            </a:r>
            <a:r>
              <a:rPr sz="2000" b="1" dirty="0">
                <a:solidFill>
                  <a:srgbClr val="0C2477"/>
                </a:solidFill>
                <a:latin typeface="Calibri"/>
                <a:cs typeface="Calibri"/>
              </a:rPr>
              <a:t>Support</a:t>
            </a:r>
            <a:r>
              <a:rPr sz="2000" b="1" spc="-35" dirty="0">
                <a:solidFill>
                  <a:srgbClr val="0C2477"/>
                </a:solidFill>
                <a:latin typeface="Calibri"/>
                <a:cs typeface="Calibri"/>
              </a:rPr>
              <a:t> </a:t>
            </a:r>
            <a:r>
              <a:rPr sz="2000" b="1" dirty="0">
                <a:solidFill>
                  <a:srgbClr val="0C2477"/>
                </a:solidFill>
                <a:latin typeface="Calibri"/>
                <a:cs typeface="Calibri"/>
              </a:rPr>
              <a:t>in</a:t>
            </a:r>
            <a:r>
              <a:rPr sz="2000" b="1" spc="-20" dirty="0">
                <a:solidFill>
                  <a:srgbClr val="0C2477"/>
                </a:solidFill>
                <a:latin typeface="Calibri"/>
                <a:cs typeface="Calibri"/>
              </a:rPr>
              <a:t> </a:t>
            </a:r>
            <a:r>
              <a:rPr sz="2000" b="1" dirty="0">
                <a:solidFill>
                  <a:srgbClr val="0C2477"/>
                </a:solidFill>
                <a:latin typeface="Calibri"/>
                <a:cs typeface="Calibri"/>
              </a:rPr>
              <a:t>Dutch</a:t>
            </a:r>
            <a:r>
              <a:rPr sz="2000" b="1" spc="-30" dirty="0">
                <a:solidFill>
                  <a:srgbClr val="0C2477"/>
                </a:solidFill>
                <a:latin typeface="Calibri"/>
                <a:cs typeface="Calibri"/>
              </a:rPr>
              <a:t> </a:t>
            </a:r>
            <a:r>
              <a:rPr sz="2000" b="1" spc="-10" dirty="0">
                <a:solidFill>
                  <a:srgbClr val="0C2477"/>
                </a:solidFill>
                <a:latin typeface="Calibri"/>
                <a:cs typeface="Calibri"/>
              </a:rPr>
              <a:t>Universities</a:t>
            </a:r>
            <a:r>
              <a:rPr sz="2000" spc="-10" dirty="0">
                <a:solidFill>
                  <a:srgbClr val="0C2477"/>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Open</a:t>
            </a:r>
            <a:r>
              <a:rPr sz="1600" b="1" spc="-35" dirty="0">
                <a:solidFill>
                  <a:srgbClr val="D9D9D9"/>
                </a:solidFill>
                <a:latin typeface="Calibri"/>
                <a:cs typeface="Calibri"/>
              </a:rPr>
              <a:t> </a:t>
            </a:r>
            <a:r>
              <a:rPr sz="1600" b="1" dirty="0">
                <a:solidFill>
                  <a:srgbClr val="D9D9D9"/>
                </a:solidFill>
                <a:latin typeface="Calibri"/>
                <a:cs typeface="Calibri"/>
              </a:rPr>
              <a:t>science</a:t>
            </a:r>
            <a:r>
              <a:rPr sz="1600" b="1" spc="-35" dirty="0">
                <a:solidFill>
                  <a:srgbClr val="D9D9D9"/>
                </a:solidFill>
                <a:latin typeface="Calibri"/>
                <a:cs typeface="Calibri"/>
              </a:rPr>
              <a:t> </a:t>
            </a:r>
            <a:r>
              <a:rPr sz="1600" b="1" dirty="0">
                <a:solidFill>
                  <a:srgbClr val="D9D9D9"/>
                </a:solidFill>
                <a:latin typeface="Calibri"/>
                <a:cs typeface="Calibri"/>
              </a:rPr>
              <a:t>within</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20" dirty="0">
                <a:solidFill>
                  <a:srgbClr val="D9D9D9"/>
                </a:solidFill>
                <a:latin typeface="Calibri"/>
                <a:cs typeface="Calibri"/>
              </a:rPr>
              <a:t> </a:t>
            </a:r>
            <a:r>
              <a:rPr sz="1600" b="1" spc="-10" dirty="0">
                <a:solidFill>
                  <a:srgbClr val="D9D9D9"/>
                </a:solidFill>
                <a:latin typeface="Calibri"/>
                <a:cs typeface="Calibri"/>
              </a:rPr>
              <a:t>lifecycle:</a:t>
            </a:r>
            <a:r>
              <a:rPr sz="1600" b="1" spc="-65" dirty="0">
                <a:solidFill>
                  <a:srgbClr val="D9D9D9"/>
                </a:solidFill>
                <a:latin typeface="Calibri"/>
                <a:cs typeface="Calibri"/>
              </a:rPr>
              <a:t> </a:t>
            </a:r>
            <a:r>
              <a:rPr sz="1600" b="1" dirty="0">
                <a:solidFill>
                  <a:srgbClr val="D9D9D9"/>
                </a:solidFill>
                <a:latin typeface="Calibri"/>
                <a:cs typeface="Calibri"/>
              </a:rPr>
              <a:t>national</a:t>
            </a:r>
            <a:r>
              <a:rPr sz="1600" b="1" spc="-40" dirty="0">
                <a:solidFill>
                  <a:srgbClr val="D9D9D9"/>
                </a:solidFill>
                <a:latin typeface="Calibri"/>
                <a:cs typeface="Calibri"/>
              </a:rPr>
              <a:t> </a:t>
            </a:r>
            <a:r>
              <a:rPr sz="1600" b="1" dirty="0">
                <a:solidFill>
                  <a:srgbClr val="D9D9D9"/>
                </a:solidFill>
                <a:latin typeface="Calibri"/>
                <a:cs typeface="Calibri"/>
              </a:rPr>
              <a:t>approach</a:t>
            </a:r>
            <a:r>
              <a:rPr sz="1600" b="1" spc="-5"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NPOS,</a:t>
            </a:r>
            <a:r>
              <a:rPr sz="1600" b="1" spc="-35" dirty="0">
                <a:solidFill>
                  <a:srgbClr val="D9D9D9"/>
                </a:solidFill>
                <a:latin typeface="Calibri"/>
                <a:cs typeface="Calibri"/>
              </a:rPr>
              <a:t> </a:t>
            </a:r>
            <a:r>
              <a:rPr sz="1600" b="1" spc="-20" dirty="0">
                <a:solidFill>
                  <a:srgbClr val="D9D9D9"/>
                </a:solidFill>
                <a:latin typeface="Calibri"/>
                <a:cs typeface="Calibri"/>
              </a:rPr>
              <a:t>SURF,</a:t>
            </a:r>
            <a:r>
              <a:rPr sz="1600" b="1" spc="-30" dirty="0">
                <a:solidFill>
                  <a:srgbClr val="D9D9D9"/>
                </a:solidFill>
                <a:latin typeface="Calibri"/>
                <a:cs typeface="Calibri"/>
              </a:rPr>
              <a:t> </a:t>
            </a:r>
            <a:r>
              <a:rPr sz="1600" b="1" dirty="0">
                <a:solidFill>
                  <a:srgbClr val="D9D9D9"/>
                </a:solidFill>
                <a:latin typeface="Calibri"/>
                <a:cs typeface="Calibri"/>
              </a:rPr>
              <a:t>UNL</a:t>
            </a:r>
            <a:r>
              <a:rPr sz="1600" b="1" spc="-45" dirty="0">
                <a:solidFill>
                  <a:srgbClr val="D9D9D9"/>
                </a:solidFill>
                <a:latin typeface="Calibri"/>
                <a:cs typeface="Calibri"/>
              </a:rPr>
              <a:t> </a:t>
            </a:r>
            <a:r>
              <a:rPr sz="1600" b="1" spc="-10" dirty="0">
                <a:solidFill>
                  <a:srgbClr val="D9D9D9"/>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5" dirty="0">
                <a:solidFill>
                  <a:srgbClr val="2C702C"/>
                </a:solidFill>
                <a:latin typeface="Calibri"/>
                <a:cs typeface="Calibri"/>
              </a:rPr>
              <a:t> </a:t>
            </a:r>
            <a:r>
              <a:rPr sz="1600" b="1" spc="-10" dirty="0">
                <a:solidFill>
                  <a:srgbClr val="2C702C"/>
                </a:solidFill>
                <a:latin typeface="Calibri"/>
                <a:cs typeface="Calibri"/>
              </a:rPr>
              <a:t>Centers</a:t>
            </a:r>
            <a:r>
              <a:rPr sz="1600" b="1" spc="-25" dirty="0">
                <a:solidFill>
                  <a:srgbClr val="2C702C"/>
                </a:solidFill>
                <a:latin typeface="Calibri"/>
                <a:cs typeface="Calibri"/>
              </a:rPr>
              <a:t> </a:t>
            </a:r>
            <a:r>
              <a:rPr sz="1600" b="1" dirty="0">
                <a:solidFill>
                  <a:srgbClr val="2C702C"/>
                </a:solidFill>
                <a:latin typeface="Calibri"/>
                <a:cs typeface="Calibri"/>
              </a:rPr>
              <a:t>(DCCs</a:t>
            </a:r>
            <a:r>
              <a:rPr sz="1600" b="1" spc="-10" dirty="0">
                <a:solidFill>
                  <a:srgbClr val="2C702C"/>
                </a:solidFill>
                <a:latin typeface="Calibri"/>
                <a:cs typeface="Calibri"/>
              </a:rPr>
              <a:t> </a:t>
            </a:r>
            <a:r>
              <a:rPr sz="1600" b="1" dirty="0">
                <a:solidFill>
                  <a:srgbClr val="2C702C"/>
                </a:solidFill>
                <a:latin typeface="Calibri"/>
                <a:cs typeface="Calibri"/>
              </a:rPr>
              <a:t>&amp;</a:t>
            </a:r>
            <a:r>
              <a:rPr sz="1600" b="1" spc="-40" dirty="0">
                <a:solidFill>
                  <a:srgbClr val="2C702C"/>
                </a:solidFill>
                <a:latin typeface="Calibri"/>
                <a:cs typeface="Calibri"/>
              </a:rPr>
              <a:t> </a:t>
            </a:r>
            <a:r>
              <a:rPr sz="1600" b="1" spc="-10" dirty="0">
                <a:solidFill>
                  <a:srgbClr val="2C702C"/>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How</a:t>
            </a:r>
            <a:r>
              <a:rPr sz="1600" b="1" spc="-55" dirty="0">
                <a:solidFill>
                  <a:srgbClr val="2C702C"/>
                </a:solidFill>
                <a:latin typeface="Calibri"/>
                <a:cs typeface="Calibri"/>
              </a:rPr>
              <a:t> </a:t>
            </a:r>
            <a:r>
              <a:rPr sz="1600" b="1" dirty="0">
                <a:solidFill>
                  <a:srgbClr val="2C702C"/>
                </a:solidFill>
                <a:latin typeface="Calibri"/>
                <a:cs typeface="Calibri"/>
              </a:rPr>
              <a:t>do</a:t>
            </a:r>
            <a:r>
              <a:rPr sz="1600" b="1" spc="-45" dirty="0">
                <a:solidFill>
                  <a:srgbClr val="2C702C"/>
                </a:solidFill>
                <a:latin typeface="Calibri"/>
                <a:cs typeface="Calibri"/>
              </a:rPr>
              <a:t> </a:t>
            </a:r>
            <a:r>
              <a:rPr sz="1600" b="1" spc="-10" dirty="0">
                <a:solidFill>
                  <a:srgbClr val="2C702C"/>
                </a:solidFill>
                <a:latin typeface="Calibri"/>
                <a:cs typeface="Calibri"/>
              </a:rPr>
              <a:t>universities</a:t>
            </a:r>
            <a:r>
              <a:rPr sz="1600" b="1" spc="-45" dirty="0">
                <a:solidFill>
                  <a:srgbClr val="2C702C"/>
                </a:solidFill>
                <a:latin typeface="Calibri"/>
                <a:cs typeface="Calibri"/>
              </a:rPr>
              <a:t> </a:t>
            </a:r>
            <a:r>
              <a:rPr sz="1600" b="1" dirty="0">
                <a:solidFill>
                  <a:srgbClr val="2C702C"/>
                </a:solidFill>
                <a:latin typeface="Calibri"/>
                <a:cs typeface="Calibri"/>
              </a:rPr>
              <a:t>(libraries)</a:t>
            </a:r>
            <a:r>
              <a:rPr sz="1600" b="1" spc="-40" dirty="0">
                <a:solidFill>
                  <a:srgbClr val="2C702C"/>
                </a:solidFill>
                <a:latin typeface="Calibri"/>
                <a:cs typeface="Calibri"/>
              </a:rPr>
              <a:t> </a:t>
            </a:r>
            <a:r>
              <a:rPr sz="1600" b="1" spc="-10" dirty="0">
                <a:solidFill>
                  <a:srgbClr val="2C702C"/>
                </a:solidFill>
                <a:latin typeface="Calibri"/>
                <a:cs typeface="Calibri"/>
              </a:rPr>
              <a:t>organize</a:t>
            </a:r>
            <a:r>
              <a:rPr sz="1600" b="1" spc="-55" dirty="0">
                <a:solidFill>
                  <a:srgbClr val="2C702C"/>
                </a:solidFill>
                <a:latin typeface="Calibri"/>
                <a:cs typeface="Calibri"/>
              </a:rPr>
              <a:t> </a:t>
            </a:r>
            <a:r>
              <a:rPr sz="1600" b="1" dirty="0">
                <a:solidFill>
                  <a:srgbClr val="2C702C"/>
                </a:solidFill>
                <a:latin typeface="Calibri"/>
                <a:cs typeface="Calibri"/>
              </a:rPr>
              <a:t>research</a:t>
            </a:r>
            <a:r>
              <a:rPr sz="1600" b="1" spc="-3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for</a:t>
            </a:r>
            <a:r>
              <a:rPr sz="1600" b="1" spc="-35" dirty="0">
                <a:solidFill>
                  <a:srgbClr val="2C702C"/>
                </a:solidFill>
                <a:latin typeface="Calibri"/>
                <a:cs typeface="Calibri"/>
              </a:rPr>
              <a:t> </a:t>
            </a:r>
            <a:r>
              <a:rPr sz="1600" b="1" dirty="0">
                <a:solidFill>
                  <a:srgbClr val="2C702C"/>
                </a:solidFill>
                <a:latin typeface="Calibri"/>
                <a:cs typeface="Calibri"/>
              </a:rPr>
              <a:t>open</a:t>
            </a:r>
            <a:r>
              <a:rPr sz="1600" b="1" spc="-45" dirty="0">
                <a:solidFill>
                  <a:srgbClr val="2C702C"/>
                </a:solidFill>
                <a:latin typeface="Calibri"/>
                <a:cs typeface="Calibri"/>
              </a:rPr>
              <a:t> </a:t>
            </a:r>
            <a:r>
              <a:rPr sz="1600" b="1" spc="-10" dirty="0">
                <a:solidFill>
                  <a:srgbClr val="2C702C"/>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2C702C"/>
                </a:solidFill>
                <a:latin typeface="Calibri"/>
                <a:cs typeface="Calibri"/>
              </a:rPr>
              <a:t>Leiden</a:t>
            </a:r>
            <a:r>
              <a:rPr sz="1600" b="1" spc="-60" dirty="0">
                <a:solidFill>
                  <a:srgbClr val="2C702C"/>
                </a:solidFill>
                <a:latin typeface="Calibri"/>
                <a:cs typeface="Calibri"/>
              </a:rPr>
              <a:t> </a:t>
            </a: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(Network,</a:t>
            </a:r>
            <a:r>
              <a:rPr sz="1600" b="1" spc="-45" dirty="0">
                <a:solidFill>
                  <a:srgbClr val="2C702C"/>
                </a:solidFill>
                <a:latin typeface="Calibri"/>
                <a:cs typeface="Calibri"/>
              </a:rPr>
              <a:t> </a:t>
            </a:r>
            <a:r>
              <a:rPr sz="1600" b="1" spc="-10" dirty="0">
                <a:solidFill>
                  <a:srgbClr val="2C702C"/>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2C702C"/>
                </a:solidFill>
                <a:latin typeface="Calibri"/>
                <a:cs typeface="Calibri"/>
              </a:rPr>
              <a:t>Leiden</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15" dirty="0">
                <a:solidFill>
                  <a:srgbClr val="2C702C"/>
                </a:solidFill>
                <a:latin typeface="Calibri"/>
                <a:cs typeface="Calibri"/>
              </a:rPr>
              <a:t> </a:t>
            </a:r>
            <a:r>
              <a:rPr sz="1600" b="1" dirty="0">
                <a:solidFill>
                  <a:srgbClr val="2C702C"/>
                </a:solidFill>
                <a:latin typeface="Calibri"/>
                <a:cs typeface="Calibri"/>
              </a:rPr>
              <a:t>Center</a:t>
            </a:r>
            <a:r>
              <a:rPr sz="1600" b="1" spc="-35" dirty="0">
                <a:solidFill>
                  <a:srgbClr val="2C702C"/>
                </a:solidFill>
                <a:latin typeface="Calibri"/>
                <a:cs typeface="Calibri"/>
              </a:rPr>
              <a:t> </a:t>
            </a:r>
            <a:r>
              <a:rPr sz="1600" b="1" spc="-10" dirty="0">
                <a:solidFill>
                  <a:srgbClr val="2C702C"/>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30" dirty="0">
                <a:solidFill>
                  <a:srgbClr val="2C702C"/>
                </a:solidFill>
                <a:latin typeface="Calibri"/>
                <a:cs typeface="Calibri"/>
              </a:rPr>
              <a:t> </a:t>
            </a:r>
            <a:r>
              <a:rPr sz="1600" b="1" dirty="0">
                <a:solidFill>
                  <a:srgbClr val="2C702C"/>
                </a:solidFill>
                <a:latin typeface="Calibri"/>
                <a:cs typeface="Calibri"/>
              </a:rPr>
              <a:t>&amp;</a:t>
            </a:r>
            <a:r>
              <a:rPr sz="1600" b="1" spc="-70" dirty="0">
                <a:solidFill>
                  <a:srgbClr val="2C702C"/>
                </a:solidFill>
                <a:latin typeface="Calibri"/>
                <a:cs typeface="Calibri"/>
              </a:rPr>
              <a:t> </a:t>
            </a:r>
            <a:r>
              <a:rPr sz="1600" b="1" dirty="0">
                <a:solidFill>
                  <a:srgbClr val="2C702C"/>
                </a:solidFill>
                <a:latin typeface="Calibri"/>
                <a:cs typeface="Calibri"/>
              </a:rPr>
              <a:t>Research</a:t>
            </a:r>
            <a:r>
              <a:rPr sz="1600" b="1" spc="-50" dirty="0">
                <a:solidFill>
                  <a:srgbClr val="2C702C"/>
                </a:solidFill>
                <a:latin typeface="Calibri"/>
                <a:cs typeface="Calibri"/>
              </a:rPr>
              <a:t> </a:t>
            </a:r>
            <a:r>
              <a:rPr sz="1600" b="1" dirty="0">
                <a:solidFill>
                  <a:srgbClr val="2C702C"/>
                </a:solidFill>
                <a:latin typeface="Calibri"/>
                <a:cs typeface="Calibri"/>
              </a:rPr>
              <a:t>Data</a:t>
            </a:r>
            <a:r>
              <a:rPr sz="1600" b="1" spc="-70" dirty="0">
                <a:solidFill>
                  <a:srgbClr val="2C702C"/>
                </a:solidFill>
                <a:latin typeface="Calibri"/>
                <a:cs typeface="Calibri"/>
              </a:rPr>
              <a:t> </a:t>
            </a:r>
            <a:r>
              <a:rPr sz="1600" b="1" spc="-10" dirty="0">
                <a:solidFill>
                  <a:srgbClr val="2C702C"/>
                </a:solidFill>
                <a:latin typeface="Calibri"/>
                <a:cs typeface="Calibri"/>
              </a:rPr>
              <a:t>Management</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35"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5" dirty="0">
                <a:solidFill>
                  <a:srgbClr val="2C702C"/>
                </a:solidFill>
                <a:latin typeface="Calibri"/>
                <a:cs typeface="Calibri"/>
              </a:rPr>
              <a:t> </a:t>
            </a:r>
            <a:r>
              <a:rPr sz="1600" b="1" dirty="0">
                <a:solidFill>
                  <a:srgbClr val="2C702C"/>
                </a:solidFill>
                <a:latin typeface="Calibri"/>
                <a:cs typeface="Calibri"/>
              </a:rPr>
              <a:t>Open</a:t>
            </a:r>
            <a:r>
              <a:rPr sz="1600" b="1" spc="-30"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57072" y="1897354"/>
            <a:ext cx="1033780" cy="541655"/>
            <a:chOff x="957072" y="1897354"/>
            <a:chExt cx="1033780" cy="541655"/>
          </a:xfrm>
        </p:grpSpPr>
        <p:pic>
          <p:nvPicPr>
            <p:cNvPr id="6" name="object 6"/>
            <p:cNvPicPr/>
            <p:nvPr/>
          </p:nvPicPr>
          <p:blipFill>
            <a:blip r:embed="rId3" cstate="print"/>
            <a:stretch>
              <a:fillRect/>
            </a:stretch>
          </p:blipFill>
          <p:spPr>
            <a:xfrm>
              <a:off x="957072" y="1897354"/>
              <a:ext cx="1033297" cy="541045"/>
            </a:xfrm>
            <a:prstGeom prst="rect">
              <a:avLst/>
            </a:prstGeom>
          </p:spPr>
        </p:pic>
        <p:sp>
          <p:nvSpPr>
            <p:cNvPr id="7" name="object 7"/>
            <p:cNvSpPr/>
            <p:nvPr/>
          </p:nvSpPr>
          <p:spPr>
            <a:xfrm>
              <a:off x="999464" y="2033523"/>
              <a:ext cx="723265" cy="228600"/>
            </a:xfrm>
            <a:custGeom>
              <a:avLst/>
              <a:gdLst/>
              <a:ahLst/>
              <a:cxnLst/>
              <a:rect l="l" t="t" r="r" b="b"/>
              <a:pathLst>
                <a:path w="723264" h="228600">
                  <a:moveTo>
                    <a:pt x="494436" y="0"/>
                  </a:moveTo>
                  <a:lnTo>
                    <a:pt x="494436" y="228600"/>
                  </a:lnTo>
                  <a:lnTo>
                    <a:pt x="646836" y="152400"/>
                  </a:lnTo>
                  <a:lnTo>
                    <a:pt x="532536" y="152400"/>
                  </a:lnTo>
                  <a:lnTo>
                    <a:pt x="532536" y="76200"/>
                  </a:lnTo>
                  <a:lnTo>
                    <a:pt x="646836" y="76200"/>
                  </a:lnTo>
                  <a:lnTo>
                    <a:pt x="494436" y="0"/>
                  </a:lnTo>
                  <a:close/>
                </a:path>
                <a:path w="723264" h="228600">
                  <a:moveTo>
                    <a:pt x="494436" y="76200"/>
                  </a:moveTo>
                  <a:lnTo>
                    <a:pt x="0" y="76200"/>
                  </a:lnTo>
                  <a:lnTo>
                    <a:pt x="0" y="152400"/>
                  </a:lnTo>
                  <a:lnTo>
                    <a:pt x="494436" y="152400"/>
                  </a:lnTo>
                  <a:lnTo>
                    <a:pt x="494436" y="76200"/>
                  </a:lnTo>
                  <a:close/>
                </a:path>
                <a:path w="723264" h="228600">
                  <a:moveTo>
                    <a:pt x="646836" y="76200"/>
                  </a:moveTo>
                  <a:lnTo>
                    <a:pt x="532536" y="76200"/>
                  </a:lnTo>
                  <a:lnTo>
                    <a:pt x="532536" y="152400"/>
                  </a:lnTo>
                  <a:lnTo>
                    <a:pt x="646836" y="152400"/>
                  </a:lnTo>
                  <a:lnTo>
                    <a:pt x="723036" y="114300"/>
                  </a:lnTo>
                  <a:lnTo>
                    <a:pt x="646836"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85471" rIns="0" bIns="0" rtlCol="0">
            <a:spAutoFit/>
          </a:bodyPr>
          <a:lstStyle/>
          <a:p>
            <a:pPr marL="933450">
              <a:lnSpc>
                <a:spcPct val="100000"/>
              </a:lnSpc>
              <a:spcBef>
                <a:spcPts val="100"/>
              </a:spcBef>
            </a:pPr>
            <a:r>
              <a:rPr dirty="0"/>
              <a:t>Digital</a:t>
            </a:r>
            <a:r>
              <a:rPr spc="-40" dirty="0"/>
              <a:t> </a:t>
            </a:r>
            <a:r>
              <a:rPr dirty="0"/>
              <a:t>Competence</a:t>
            </a:r>
            <a:r>
              <a:rPr spc="-30" dirty="0"/>
              <a:t> </a:t>
            </a:r>
            <a:r>
              <a:rPr dirty="0"/>
              <a:t>Centers</a:t>
            </a:r>
            <a:r>
              <a:rPr spc="-45" dirty="0"/>
              <a:t> </a:t>
            </a:r>
            <a:r>
              <a:rPr dirty="0"/>
              <a:t>in</a:t>
            </a:r>
            <a:r>
              <a:rPr spc="-35" dirty="0"/>
              <a:t> </a:t>
            </a:r>
            <a:r>
              <a:rPr dirty="0"/>
              <a:t>the</a:t>
            </a:r>
            <a:r>
              <a:rPr spc="-30" dirty="0"/>
              <a:t> </a:t>
            </a:r>
            <a:r>
              <a:rPr spc="-10" dirty="0"/>
              <a:t>Netherlands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17</a:t>
            </a:r>
          </a:p>
        </p:txBody>
      </p:sp>
      <p:sp>
        <p:nvSpPr>
          <p:cNvPr id="4" name="object 4"/>
          <p:cNvSpPr txBox="1"/>
          <p:nvPr/>
        </p:nvSpPr>
        <p:spPr>
          <a:xfrm>
            <a:off x="1121155" y="987043"/>
            <a:ext cx="9757410" cy="4226560"/>
          </a:xfrm>
          <a:prstGeom prst="rect">
            <a:avLst/>
          </a:prstGeom>
        </p:spPr>
        <p:txBody>
          <a:bodyPr vert="horz" wrap="square" lIns="0" tIns="12065" rIns="0" bIns="0" rtlCol="0">
            <a:spAutoFit/>
          </a:bodyPr>
          <a:lstStyle/>
          <a:p>
            <a:pPr marL="566420" indent="-287020">
              <a:lnSpc>
                <a:spcPct val="100000"/>
              </a:lnSpc>
              <a:spcBef>
                <a:spcPts val="95"/>
              </a:spcBef>
              <a:buFont typeface="Arial"/>
              <a:buChar char="•"/>
              <a:tabLst>
                <a:tab pos="566420" algn="l"/>
              </a:tabLst>
            </a:pPr>
            <a:r>
              <a:rPr sz="1600" dirty="0">
                <a:solidFill>
                  <a:srgbClr val="0C2477"/>
                </a:solidFill>
                <a:latin typeface="Calibri"/>
                <a:cs typeface="Calibri"/>
              </a:rPr>
              <a:t>NWO</a:t>
            </a:r>
            <a:r>
              <a:rPr sz="1600" spc="-40" dirty="0">
                <a:solidFill>
                  <a:srgbClr val="0C2477"/>
                </a:solidFill>
                <a:latin typeface="Calibri"/>
                <a:cs typeface="Calibri"/>
              </a:rPr>
              <a:t> </a:t>
            </a:r>
            <a:r>
              <a:rPr sz="1600" dirty="0">
                <a:solidFill>
                  <a:srgbClr val="0C2477"/>
                </a:solidFill>
                <a:latin typeface="Calibri"/>
                <a:cs typeface="Calibri"/>
              </a:rPr>
              <a:t>initiative</a:t>
            </a:r>
            <a:r>
              <a:rPr sz="1600" spc="-75" dirty="0">
                <a:solidFill>
                  <a:srgbClr val="0C2477"/>
                </a:solidFill>
                <a:latin typeface="Calibri"/>
                <a:cs typeface="Calibri"/>
              </a:rPr>
              <a:t> </a:t>
            </a:r>
            <a:r>
              <a:rPr sz="1600" dirty="0">
                <a:solidFill>
                  <a:srgbClr val="0C2477"/>
                </a:solidFill>
                <a:latin typeface="Calibri"/>
                <a:cs typeface="Calibri"/>
              </a:rPr>
              <a:t>to</a:t>
            </a:r>
            <a:r>
              <a:rPr sz="1600" spc="-45" dirty="0">
                <a:solidFill>
                  <a:srgbClr val="0C2477"/>
                </a:solidFill>
                <a:latin typeface="Calibri"/>
                <a:cs typeface="Calibri"/>
              </a:rPr>
              <a:t> </a:t>
            </a:r>
            <a:r>
              <a:rPr sz="1600" dirty="0">
                <a:solidFill>
                  <a:srgbClr val="0C2477"/>
                </a:solidFill>
                <a:latin typeface="Calibri"/>
                <a:cs typeface="Calibri"/>
              </a:rPr>
              <a:t>fund</a:t>
            </a:r>
            <a:r>
              <a:rPr sz="1600" spc="-60" dirty="0">
                <a:solidFill>
                  <a:srgbClr val="0C2477"/>
                </a:solidFill>
                <a:latin typeface="Calibri"/>
                <a:cs typeface="Calibri"/>
              </a:rPr>
              <a:t> </a:t>
            </a:r>
            <a:r>
              <a:rPr sz="1600" dirty="0">
                <a:solidFill>
                  <a:srgbClr val="0C2477"/>
                </a:solidFill>
                <a:latin typeface="Calibri"/>
                <a:cs typeface="Calibri"/>
              </a:rPr>
              <a:t>Digital</a:t>
            </a:r>
            <a:r>
              <a:rPr sz="1600" spc="-80" dirty="0">
                <a:solidFill>
                  <a:srgbClr val="0C2477"/>
                </a:solidFill>
                <a:latin typeface="Calibri"/>
                <a:cs typeface="Calibri"/>
              </a:rPr>
              <a:t> </a:t>
            </a:r>
            <a:r>
              <a:rPr sz="1600" dirty="0">
                <a:solidFill>
                  <a:srgbClr val="0C2477"/>
                </a:solidFill>
                <a:latin typeface="Calibri"/>
                <a:cs typeface="Calibri"/>
              </a:rPr>
              <a:t>Competence</a:t>
            </a:r>
            <a:r>
              <a:rPr sz="1600" spc="-30" dirty="0">
                <a:solidFill>
                  <a:srgbClr val="0C2477"/>
                </a:solidFill>
                <a:latin typeface="Calibri"/>
                <a:cs typeface="Calibri"/>
              </a:rPr>
              <a:t> </a:t>
            </a:r>
            <a:r>
              <a:rPr sz="1600" dirty="0">
                <a:solidFill>
                  <a:srgbClr val="0C2477"/>
                </a:solidFill>
                <a:latin typeface="Calibri"/>
                <a:cs typeface="Calibri"/>
              </a:rPr>
              <a:t>Centers</a:t>
            </a:r>
            <a:r>
              <a:rPr sz="1600" spc="-25" dirty="0">
                <a:solidFill>
                  <a:srgbClr val="0C2477"/>
                </a:solidFill>
                <a:latin typeface="Calibri"/>
                <a:cs typeface="Calibri"/>
              </a:rPr>
              <a:t> </a:t>
            </a:r>
            <a:r>
              <a:rPr sz="1600" dirty="0">
                <a:solidFill>
                  <a:srgbClr val="0C2477"/>
                </a:solidFill>
                <a:latin typeface="Calibri"/>
                <a:cs typeface="Calibri"/>
              </a:rPr>
              <a:t>–</a:t>
            </a:r>
            <a:r>
              <a:rPr sz="1600" spc="-45" dirty="0">
                <a:solidFill>
                  <a:srgbClr val="0C2477"/>
                </a:solidFill>
                <a:latin typeface="Calibri"/>
                <a:cs typeface="Calibri"/>
              </a:rPr>
              <a:t> </a:t>
            </a:r>
            <a:r>
              <a:rPr sz="1600" dirty="0">
                <a:solidFill>
                  <a:srgbClr val="0C2477"/>
                </a:solidFill>
                <a:latin typeface="Calibri"/>
                <a:cs typeface="Calibri"/>
              </a:rPr>
              <a:t>DCCs</a:t>
            </a:r>
            <a:r>
              <a:rPr sz="1600" spc="-55" dirty="0">
                <a:solidFill>
                  <a:srgbClr val="0C2477"/>
                </a:solidFill>
                <a:latin typeface="Calibri"/>
                <a:cs typeface="Calibri"/>
              </a:rPr>
              <a:t> </a:t>
            </a:r>
            <a:r>
              <a:rPr sz="1600" spc="-10" dirty="0">
                <a:solidFill>
                  <a:srgbClr val="0C2477"/>
                </a:solidFill>
                <a:latin typeface="Calibri"/>
                <a:cs typeface="Calibri"/>
              </a:rPr>
              <a:t>(kick-</a:t>
            </a:r>
            <a:r>
              <a:rPr sz="1600" dirty="0">
                <a:solidFill>
                  <a:srgbClr val="0C2477"/>
                </a:solidFill>
                <a:latin typeface="Calibri"/>
                <a:cs typeface="Calibri"/>
              </a:rPr>
              <a:t>start</a:t>
            </a:r>
            <a:r>
              <a:rPr sz="1600" spc="-45" dirty="0">
                <a:solidFill>
                  <a:srgbClr val="0C2477"/>
                </a:solidFill>
                <a:latin typeface="Calibri"/>
                <a:cs typeface="Calibri"/>
              </a:rPr>
              <a:t> </a:t>
            </a:r>
            <a:r>
              <a:rPr sz="1600" spc="-10" dirty="0">
                <a:solidFill>
                  <a:srgbClr val="0C2477"/>
                </a:solidFill>
                <a:latin typeface="Calibri"/>
                <a:cs typeface="Calibri"/>
              </a:rPr>
              <a:t>funding)</a:t>
            </a:r>
            <a:endParaRPr sz="1600">
              <a:latin typeface="Calibri"/>
              <a:cs typeface="Calibri"/>
            </a:endParaRPr>
          </a:p>
          <a:p>
            <a:pPr marL="1023619" lvl="1" indent="-286385">
              <a:lnSpc>
                <a:spcPct val="100000"/>
              </a:lnSpc>
              <a:buFont typeface="Arial"/>
              <a:buChar char="•"/>
              <a:tabLst>
                <a:tab pos="1023619" algn="l"/>
                <a:tab pos="1651635" algn="l"/>
              </a:tabLst>
            </a:pPr>
            <a:r>
              <a:rPr sz="1600" spc="-20" dirty="0">
                <a:solidFill>
                  <a:srgbClr val="0C2477"/>
                </a:solidFill>
                <a:latin typeface="Calibri"/>
                <a:cs typeface="Calibri"/>
              </a:rPr>
              <a:t>2020</a:t>
            </a:r>
            <a:r>
              <a:rPr sz="1600" dirty="0">
                <a:solidFill>
                  <a:srgbClr val="0C2477"/>
                </a:solidFill>
                <a:latin typeface="Calibri"/>
                <a:cs typeface="Calibri"/>
              </a:rPr>
              <a:t>	Local</a:t>
            </a:r>
            <a:r>
              <a:rPr sz="1600" spc="-35" dirty="0">
                <a:solidFill>
                  <a:srgbClr val="0C2477"/>
                </a:solidFill>
                <a:latin typeface="Calibri"/>
                <a:cs typeface="Calibri"/>
              </a:rPr>
              <a:t> </a:t>
            </a:r>
            <a:r>
              <a:rPr sz="1600" dirty="0">
                <a:solidFill>
                  <a:srgbClr val="0C2477"/>
                </a:solidFill>
                <a:latin typeface="Calibri"/>
                <a:cs typeface="Calibri"/>
              </a:rPr>
              <a:t>Digital</a:t>
            </a:r>
            <a:r>
              <a:rPr sz="1600" spc="-65" dirty="0">
                <a:solidFill>
                  <a:srgbClr val="0C2477"/>
                </a:solidFill>
                <a:latin typeface="Calibri"/>
                <a:cs typeface="Calibri"/>
              </a:rPr>
              <a:t> </a:t>
            </a:r>
            <a:r>
              <a:rPr sz="1600" spc="-10" dirty="0">
                <a:solidFill>
                  <a:srgbClr val="0C2477"/>
                </a:solidFill>
                <a:latin typeface="Calibri"/>
                <a:cs typeface="Calibri"/>
              </a:rPr>
              <a:t>Competence</a:t>
            </a:r>
            <a:r>
              <a:rPr sz="1600" spc="-15" dirty="0">
                <a:solidFill>
                  <a:srgbClr val="0C2477"/>
                </a:solidFill>
                <a:latin typeface="Calibri"/>
                <a:cs typeface="Calibri"/>
              </a:rPr>
              <a:t> </a:t>
            </a:r>
            <a:r>
              <a:rPr sz="1600" dirty="0">
                <a:solidFill>
                  <a:srgbClr val="0C2477"/>
                </a:solidFill>
                <a:latin typeface="Calibri"/>
                <a:cs typeface="Calibri"/>
              </a:rPr>
              <a:t>Centers</a:t>
            </a:r>
            <a:r>
              <a:rPr sz="1600" spc="-30" dirty="0">
                <a:solidFill>
                  <a:srgbClr val="0C2477"/>
                </a:solidFill>
                <a:latin typeface="Calibri"/>
                <a:cs typeface="Calibri"/>
              </a:rPr>
              <a:t> </a:t>
            </a:r>
            <a:r>
              <a:rPr sz="1600" dirty="0">
                <a:solidFill>
                  <a:srgbClr val="0C2477"/>
                </a:solidFill>
                <a:latin typeface="Calibri"/>
                <a:cs typeface="Calibri"/>
              </a:rPr>
              <a:t>–</a:t>
            </a:r>
            <a:r>
              <a:rPr sz="1600" spc="-30" dirty="0">
                <a:solidFill>
                  <a:srgbClr val="0C2477"/>
                </a:solidFill>
                <a:latin typeface="Calibri"/>
                <a:cs typeface="Calibri"/>
              </a:rPr>
              <a:t> </a:t>
            </a:r>
            <a:r>
              <a:rPr sz="1600" dirty="0">
                <a:solidFill>
                  <a:srgbClr val="0C2477"/>
                </a:solidFill>
                <a:latin typeface="Calibri"/>
                <a:cs typeface="Calibri"/>
              </a:rPr>
              <a:t>Local</a:t>
            </a:r>
            <a:r>
              <a:rPr sz="1600" spc="-30" dirty="0">
                <a:solidFill>
                  <a:srgbClr val="0C2477"/>
                </a:solidFill>
                <a:latin typeface="Calibri"/>
                <a:cs typeface="Calibri"/>
              </a:rPr>
              <a:t> </a:t>
            </a:r>
            <a:r>
              <a:rPr sz="1600" spc="-20" dirty="0">
                <a:solidFill>
                  <a:srgbClr val="0C2477"/>
                </a:solidFill>
                <a:latin typeface="Calibri"/>
                <a:cs typeface="Calibri"/>
              </a:rPr>
              <a:t>DCCs</a:t>
            </a:r>
            <a:endParaRPr sz="1600">
              <a:latin typeface="Calibri"/>
              <a:cs typeface="Calibri"/>
            </a:endParaRPr>
          </a:p>
          <a:p>
            <a:pPr marL="1023619" lvl="1" indent="-286385">
              <a:lnSpc>
                <a:spcPct val="100000"/>
              </a:lnSpc>
              <a:buFont typeface="Arial"/>
              <a:buChar char="•"/>
              <a:tabLst>
                <a:tab pos="1023619" algn="l"/>
                <a:tab pos="1651635" algn="l"/>
              </a:tabLst>
            </a:pPr>
            <a:r>
              <a:rPr sz="1600" spc="-20" dirty="0">
                <a:solidFill>
                  <a:srgbClr val="0C2477"/>
                </a:solidFill>
                <a:latin typeface="Calibri"/>
                <a:cs typeface="Calibri"/>
              </a:rPr>
              <a:t>2022</a:t>
            </a:r>
            <a:r>
              <a:rPr sz="1600" dirty="0">
                <a:solidFill>
                  <a:srgbClr val="0C2477"/>
                </a:solidFill>
                <a:latin typeface="Calibri"/>
                <a:cs typeface="Calibri"/>
              </a:rPr>
              <a:t>	Thematic</a:t>
            </a:r>
            <a:r>
              <a:rPr sz="1600" spc="-70" dirty="0">
                <a:solidFill>
                  <a:srgbClr val="0C2477"/>
                </a:solidFill>
                <a:latin typeface="Calibri"/>
                <a:cs typeface="Calibri"/>
              </a:rPr>
              <a:t> </a:t>
            </a:r>
            <a:r>
              <a:rPr sz="1600" dirty="0">
                <a:solidFill>
                  <a:srgbClr val="0C2477"/>
                </a:solidFill>
                <a:latin typeface="Calibri"/>
                <a:cs typeface="Calibri"/>
              </a:rPr>
              <a:t>Digital</a:t>
            </a:r>
            <a:r>
              <a:rPr sz="1600" spc="-80" dirty="0">
                <a:solidFill>
                  <a:srgbClr val="0C2477"/>
                </a:solidFill>
                <a:latin typeface="Calibri"/>
                <a:cs typeface="Calibri"/>
              </a:rPr>
              <a:t> </a:t>
            </a:r>
            <a:r>
              <a:rPr sz="1600" dirty="0">
                <a:solidFill>
                  <a:srgbClr val="0C2477"/>
                </a:solidFill>
                <a:latin typeface="Calibri"/>
                <a:cs typeface="Calibri"/>
              </a:rPr>
              <a:t>Competence</a:t>
            </a:r>
            <a:r>
              <a:rPr sz="1600" spc="-30" dirty="0">
                <a:solidFill>
                  <a:srgbClr val="0C2477"/>
                </a:solidFill>
                <a:latin typeface="Calibri"/>
                <a:cs typeface="Calibri"/>
              </a:rPr>
              <a:t> </a:t>
            </a:r>
            <a:r>
              <a:rPr sz="1600" spc="-10" dirty="0">
                <a:solidFill>
                  <a:srgbClr val="0C2477"/>
                </a:solidFill>
                <a:latin typeface="Calibri"/>
                <a:cs typeface="Calibri"/>
              </a:rPr>
              <a:t>Centers</a:t>
            </a:r>
            <a:r>
              <a:rPr sz="1600" spc="-40" dirty="0">
                <a:solidFill>
                  <a:srgbClr val="0C2477"/>
                </a:solidFill>
                <a:latin typeface="Calibri"/>
                <a:cs typeface="Calibri"/>
              </a:rPr>
              <a:t> </a:t>
            </a:r>
            <a:r>
              <a:rPr sz="1600" dirty="0">
                <a:solidFill>
                  <a:srgbClr val="0C2477"/>
                </a:solidFill>
                <a:latin typeface="Calibri"/>
                <a:cs typeface="Calibri"/>
              </a:rPr>
              <a:t>–</a:t>
            </a:r>
            <a:r>
              <a:rPr sz="1600" spc="-45" dirty="0">
                <a:solidFill>
                  <a:srgbClr val="0C2477"/>
                </a:solidFill>
                <a:latin typeface="Calibri"/>
                <a:cs typeface="Calibri"/>
              </a:rPr>
              <a:t> </a:t>
            </a:r>
            <a:r>
              <a:rPr sz="1600" spc="-10" dirty="0">
                <a:solidFill>
                  <a:srgbClr val="0C2477"/>
                </a:solidFill>
                <a:latin typeface="Calibri"/>
                <a:cs typeface="Calibri"/>
              </a:rPr>
              <a:t>TDCCs</a:t>
            </a:r>
            <a:endParaRPr sz="1600">
              <a:latin typeface="Calibri"/>
              <a:cs typeface="Calibri"/>
            </a:endParaRPr>
          </a:p>
          <a:p>
            <a:pPr>
              <a:lnSpc>
                <a:spcPct val="100000"/>
              </a:lnSpc>
              <a:spcBef>
                <a:spcPts val="890"/>
              </a:spcBef>
            </a:pPr>
            <a:endParaRPr sz="1600">
              <a:latin typeface="Calibri"/>
              <a:cs typeface="Calibri"/>
            </a:endParaRPr>
          </a:p>
          <a:p>
            <a:pPr marL="12700" marR="75565" algn="just">
              <a:lnSpc>
                <a:spcPct val="107100"/>
              </a:lnSpc>
              <a:spcBef>
                <a:spcPts val="5"/>
              </a:spcBef>
            </a:pPr>
            <a:r>
              <a:rPr sz="1600" spc="-10" dirty="0">
                <a:solidFill>
                  <a:srgbClr val="0C2477"/>
                </a:solidFill>
                <a:latin typeface="Calibri"/>
                <a:cs typeface="Calibri"/>
              </a:rPr>
              <a:t>Excellent</a:t>
            </a:r>
            <a:r>
              <a:rPr sz="1600" spc="-60" dirty="0">
                <a:solidFill>
                  <a:srgbClr val="0C2477"/>
                </a:solidFill>
                <a:latin typeface="Calibri"/>
                <a:cs typeface="Calibri"/>
              </a:rPr>
              <a:t> </a:t>
            </a:r>
            <a:r>
              <a:rPr sz="1600" dirty="0">
                <a:solidFill>
                  <a:srgbClr val="0C2477"/>
                </a:solidFill>
                <a:latin typeface="Calibri"/>
                <a:cs typeface="Calibri"/>
              </a:rPr>
              <a:t>research</a:t>
            </a:r>
            <a:r>
              <a:rPr sz="1600" spc="-5" dirty="0">
                <a:solidFill>
                  <a:srgbClr val="0C2477"/>
                </a:solidFill>
                <a:latin typeface="Calibri"/>
                <a:cs typeface="Calibri"/>
              </a:rPr>
              <a:t> </a:t>
            </a:r>
            <a:r>
              <a:rPr sz="1600" dirty="0">
                <a:solidFill>
                  <a:srgbClr val="0C2477"/>
                </a:solidFill>
                <a:latin typeface="Calibri"/>
                <a:cs typeface="Calibri"/>
              </a:rPr>
              <a:t>increasingly</a:t>
            </a:r>
            <a:r>
              <a:rPr sz="1600" spc="-60" dirty="0">
                <a:solidFill>
                  <a:srgbClr val="0C2477"/>
                </a:solidFill>
                <a:latin typeface="Calibri"/>
                <a:cs typeface="Calibri"/>
              </a:rPr>
              <a:t> </a:t>
            </a:r>
            <a:r>
              <a:rPr sz="1600" dirty="0">
                <a:solidFill>
                  <a:srgbClr val="0C2477"/>
                </a:solidFill>
                <a:latin typeface="Calibri"/>
                <a:cs typeface="Calibri"/>
              </a:rPr>
              <a:t>depends</a:t>
            </a:r>
            <a:r>
              <a:rPr sz="1600" spc="-35" dirty="0">
                <a:solidFill>
                  <a:srgbClr val="0C2477"/>
                </a:solidFill>
                <a:latin typeface="Calibri"/>
                <a:cs typeface="Calibri"/>
              </a:rPr>
              <a:t> </a:t>
            </a:r>
            <a:r>
              <a:rPr sz="1600" dirty="0">
                <a:solidFill>
                  <a:srgbClr val="0C2477"/>
                </a:solidFill>
                <a:latin typeface="Calibri"/>
                <a:cs typeface="Calibri"/>
              </a:rPr>
              <a:t>on</a:t>
            </a:r>
            <a:r>
              <a:rPr sz="1600" spc="-50" dirty="0">
                <a:solidFill>
                  <a:srgbClr val="0C2477"/>
                </a:solidFill>
                <a:latin typeface="Calibri"/>
                <a:cs typeface="Calibri"/>
              </a:rPr>
              <a:t> </a:t>
            </a:r>
            <a:r>
              <a:rPr sz="1600" dirty="0">
                <a:solidFill>
                  <a:srgbClr val="0C2477"/>
                </a:solidFill>
                <a:latin typeface="Calibri"/>
                <a:cs typeface="Calibri"/>
              </a:rPr>
              <a:t>computer-</a:t>
            </a:r>
            <a:r>
              <a:rPr sz="1600" spc="-20" dirty="0">
                <a:solidFill>
                  <a:srgbClr val="0C2477"/>
                </a:solidFill>
                <a:latin typeface="Calibri"/>
                <a:cs typeface="Calibri"/>
              </a:rPr>
              <a:t> </a:t>
            </a:r>
            <a:r>
              <a:rPr sz="1600" dirty="0">
                <a:solidFill>
                  <a:srgbClr val="0C2477"/>
                </a:solidFill>
                <a:latin typeface="Calibri"/>
                <a:cs typeface="Calibri"/>
              </a:rPr>
              <a:t>and</a:t>
            </a:r>
            <a:r>
              <a:rPr sz="1600" spc="-55" dirty="0">
                <a:solidFill>
                  <a:srgbClr val="0C2477"/>
                </a:solidFill>
                <a:latin typeface="Calibri"/>
                <a:cs typeface="Calibri"/>
              </a:rPr>
              <a:t> </a:t>
            </a:r>
            <a:r>
              <a:rPr sz="1600" dirty="0">
                <a:solidFill>
                  <a:srgbClr val="0C2477"/>
                </a:solidFill>
                <a:latin typeface="Calibri"/>
                <a:cs typeface="Calibri"/>
              </a:rPr>
              <a:t>digital</a:t>
            </a:r>
            <a:r>
              <a:rPr sz="1600" spc="-75" dirty="0">
                <a:solidFill>
                  <a:srgbClr val="0C2477"/>
                </a:solidFill>
                <a:latin typeface="Calibri"/>
                <a:cs typeface="Calibri"/>
              </a:rPr>
              <a:t> </a:t>
            </a:r>
            <a:r>
              <a:rPr sz="1600" dirty="0">
                <a:solidFill>
                  <a:srgbClr val="0C2477"/>
                </a:solidFill>
                <a:latin typeface="Calibri"/>
                <a:cs typeface="Calibri"/>
              </a:rPr>
              <a:t>skills.</a:t>
            </a:r>
            <a:r>
              <a:rPr sz="1600" spc="-65" dirty="0">
                <a:solidFill>
                  <a:srgbClr val="0C2477"/>
                </a:solidFill>
                <a:latin typeface="Calibri"/>
                <a:cs typeface="Calibri"/>
              </a:rPr>
              <a:t> </a:t>
            </a:r>
            <a:r>
              <a:rPr sz="1600" dirty="0">
                <a:solidFill>
                  <a:srgbClr val="0C2477"/>
                </a:solidFill>
                <a:latin typeface="Calibri"/>
                <a:cs typeface="Calibri"/>
              </a:rPr>
              <a:t>Being</a:t>
            </a:r>
            <a:r>
              <a:rPr sz="1600" spc="-45" dirty="0">
                <a:solidFill>
                  <a:srgbClr val="0C2477"/>
                </a:solidFill>
                <a:latin typeface="Calibri"/>
                <a:cs typeface="Calibri"/>
              </a:rPr>
              <a:t> </a:t>
            </a:r>
            <a:r>
              <a:rPr sz="1600" dirty="0">
                <a:solidFill>
                  <a:srgbClr val="0C2477"/>
                </a:solidFill>
                <a:latin typeface="Calibri"/>
                <a:cs typeface="Calibri"/>
              </a:rPr>
              <a:t>able</a:t>
            </a:r>
            <a:r>
              <a:rPr sz="1600" spc="-45" dirty="0">
                <a:solidFill>
                  <a:srgbClr val="0C2477"/>
                </a:solidFill>
                <a:latin typeface="Calibri"/>
                <a:cs typeface="Calibri"/>
              </a:rPr>
              <a:t> </a:t>
            </a:r>
            <a:r>
              <a:rPr sz="1600" dirty="0">
                <a:solidFill>
                  <a:srgbClr val="0C2477"/>
                </a:solidFill>
                <a:latin typeface="Calibri"/>
                <a:cs typeface="Calibri"/>
              </a:rPr>
              <a:t>to</a:t>
            </a:r>
            <a:r>
              <a:rPr sz="1600" spc="-50" dirty="0">
                <a:solidFill>
                  <a:srgbClr val="0C2477"/>
                </a:solidFill>
                <a:latin typeface="Calibri"/>
                <a:cs typeface="Calibri"/>
              </a:rPr>
              <a:t> </a:t>
            </a:r>
            <a:r>
              <a:rPr sz="1600" dirty="0">
                <a:solidFill>
                  <a:srgbClr val="0C2477"/>
                </a:solidFill>
                <a:latin typeface="Calibri"/>
                <a:cs typeface="Calibri"/>
              </a:rPr>
              <a:t>share</a:t>
            </a:r>
            <a:r>
              <a:rPr sz="1600" spc="-35" dirty="0">
                <a:solidFill>
                  <a:srgbClr val="0C2477"/>
                </a:solidFill>
                <a:latin typeface="Calibri"/>
                <a:cs typeface="Calibri"/>
              </a:rPr>
              <a:t> </a:t>
            </a:r>
            <a:r>
              <a:rPr sz="1600" dirty="0">
                <a:solidFill>
                  <a:srgbClr val="0C2477"/>
                </a:solidFill>
                <a:latin typeface="Calibri"/>
                <a:cs typeface="Calibri"/>
              </a:rPr>
              <a:t>and</a:t>
            </a:r>
            <a:r>
              <a:rPr sz="1600" spc="-50" dirty="0">
                <a:solidFill>
                  <a:srgbClr val="0C2477"/>
                </a:solidFill>
                <a:latin typeface="Calibri"/>
                <a:cs typeface="Calibri"/>
              </a:rPr>
              <a:t> </a:t>
            </a:r>
            <a:r>
              <a:rPr sz="1600" dirty="0">
                <a:solidFill>
                  <a:srgbClr val="0C2477"/>
                </a:solidFill>
                <a:latin typeface="Calibri"/>
                <a:cs typeface="Calibri"/>
              </a:rPr>
              <a:t>use</a:t>
            </a:r>
            <a:r>
              <a:rPr sz="1600" spc="-40" dirty="0">
                <a:solidFill>
                  <a:srgbClr val="0C2477"/>
                </a:solidFill>
                <a:latin typeface="Calibri"/>
                <a:cs typeface="Calibri"/>
              </a:rPr>
              <a:t> </a:t>
            </a:r>
            <a:r>
              <a:rPr sz="1600" dirty="0">
                <a:solidFill>
                  <a:srgbClr val="0C2477"/>
                </a:solidFill>
                <a:latin typeface="Calibri"/>
                <a:cs typeface="Calibri"/>
              </a:rPr>
              <a:t>each</a:t>
            </a:r>
            <a:r>
              <a:rPr sz="1600" spc="-45" dirty="0">
                <a:solidFill>
                  <a:srgbClr val="0C2477"/>
                </a:solidFill>
                <a:latin typeface="Calibri"/>
                <a:cs typeface="Calibri"/>
              </a:rPr>
              <a:t> </a:t>
            </a:r>
            <a:r>
              <a:rPr sz="1600" dirty="0">
                <a:solidFill>
                  <a:srgbClr val="0C2477"/>
                </a:solidFill>
                <a:latin typeface="Calibri"/>
                <a:cs typeface="Calibri"/>
              </a:rPr>
              <a:t>other’s</a:t>
            </a:r>
            <a:r>
              <a:rPr sz="1600" spc="-25" dirty="0">
                <a:solidFill>
                  <a:srgbClr val="0C2477"/>
                </a:solidFill>
                <a:latin typeface="Calibri"/>
                <a:cs typeface="Calibri"/>
              </a:rPr>
              <a:t> </a:t>
            </a:r>
            <a:r>
              <a:rPr sz="1600" spc="-10" dirty="0">
                <a:solidFill>
                  <a:srgbClr val="0C2477"/>
                </a:solidFill>
                <a:latin typeface="Calibri"/>
                <a:cs typeface="Calibri"/>
              </a:rPr>
              <a:t>data, </a:t>
            </a:r>
            <a:r>
              <a:rPr sz="1600" dirty="0">
                <a:solidFill>
                  <a:srgbClr val="0C2477"/>
                </a:solidFill>
                <a:latin typeface="Calibri"/>
                <a:cs typeface="Calibri"/>
              </a:rPr>
              <a:t>designing</a:t>
            </a:r>
            <a:r>
              <a:rPr sz="1600" spc="-55" dirty="0">
                <a:solidFill>
                  <a:srgbClr val="0C2477"/>
                </a:solidFill>
                <a:latin typeface="Calibri"/>
                <a:cs typeface="Calibri"/>
              </a:rPr>
              <a:t> </a:t>
            </a:r>
            <a:r>
              <a:rPr sz="1600" dirty="0">
                <a:solidFill>
                  <a:srgbClr val="0C2477"/>
                </a:solidFill>
                <a:latin typeface="Calibri"/>
                <a:cs typeface="Calibri"/>
              </a:rPr>
              <a:t>smart</a:t>
            </a:r>
            <a:r>
              <a:rPr sz="1600" spc="-35" dirty="0">
                <a:solidFill>
                  <a:srgbClr val="0C2477"/>
                </a:solidFill>
                <a:latin typeface="Calibri"/>
                <a:cs typeface="Calibri"/>
              </a:rPr>
              <a:t> </a:t>
            </a:r>
            <a:r>
              <a:rPr sz="1600" dirty="0">
                <a:solidFill>
                  <a:srgbClr val="0C2477"/>
                </a:solidFill>
                <a:latin typeface="Calibri"/>
                <a:cs typeface="Calibri"/>
              </a:rPr>
              <a:t>algorithms</a:t>
            </a:r>
            <a:r>
              <a:rPr sz="1600" spc="-35" dirty="0">
                <a:solidFill>
                  <a:srgbClr val="0C2477"/>
                </a:solidFill>
                <a:latin typeface="Calibri"/>
                <a:cs typeface="Calibri"/>
              </a:rPr>
              <a:t> </a:t>
            </a:r>
            <a:r>
              <a:rPr sz="1600" dirty="0">
                <a:solidFill>
                  <a:srgbClr val="0C2477"/>
                </a:solidFill>
                <a:latin typeface="Calibri"/>
                <a:cs typeface="Calibri"/>
              </a:rPr>
              <a:t>that</a:t>
            </a:r>
            <a:r>
              <a:rPr sz="1600" spc="-50" dirty="0">
                <a:solidFill>
                  <a:srgbClr val="0C2477"/>
                </a:solidFill>
                <a:latin typeface="Calibri"/>
                <a:cs typeface="Calibri"/>
              </a:rPr>
              <a:t> </a:t>
            </a:r>
            <a:r>
              <a:rPr sz="1600" spc="-10" dirty="0">
                <a:solidFill>
                  <a:srgbClr val="0C2477"/>
                </a:solidFill>
                <a:latin typeface="Calibri"/>
                <a:cs typeface="Calibri"/>
              </a:rPr>
              <a:t>analyze</a:t>
            </a:r>
            <a:r>
              <a:rPr sz="1600" spc="-50" dirty="0">
                <a:solidFill>
                  <a:srgbClr val="0C2477"/>
                </a:solidFill>
                <a:latin typeface="Calibri"/>
                <a:cs typeface="Calibri"/>
              </a:rPr>
              <a:t> </a:t>
            </a:r>
            <a:r>
              <a:rPr sz="1600" spc="-10" dirty="0">
                <a:solidFill>
                  <a:srgbClr val="0C2477"/>
                </a:solidFill>
                <a:latin typeface="Calibri"/>
                <a:cs typeface="Calibri"/>
              </a:rPr>
              <a:t>experimental</a:t>
            </a:r>
            <a:r>
              <a:rPr sz="1600" spc="-25" dirty="0">
                <a:solidFill>
                  <a:srgbClr val="0C2477"/>
                </a:solidFill>
                <a:latin typeface="Calibri"/>
                <a:cs typeface="Calibri"/>
              </a:rPr>
              <a:t> </a:t>
            </a:r>
            <a:r>
              <a:rPr sz="1600" dirty="0">
                <a:solidFill>
                  <a:srgbClr val="0C2477"/>
                </a:solidFill>
                <a:latin typeface="Calibri"/>
                <a:cs typeface="Calibri"/>
              </a:rPr>
              <a:t>data</a:t>
            </a:r>
            <a:r>
              <a:rPr sz="1600" spc="-45" dirty="0">
                <a:solidFill>
                  <a:srgbClr val="0C2477"/>
                </a:solidFill>
                <a:latin typeface="Calibri"/>
                <a:cs typeface="Calibri"/>
              </a:rPr>
              <a:t> </a:t>
            </a:r>
            <a:r>
              <a:rPr sz="1600" dirty="0">
                <a:solidFill>
                  <a:srgbClr val="0C2477"/>
                </a:solidFill>
                <a:latin typeface="Calibri"/>
                <a:cs typeface="Calibri"/>
              </a:rPr>
              <a:t>and</a:t>
            </a:r>
            <a:r>
              <a:rPr sz="1600" spc="-40" dirty="0">
                <a:solidFill>
                  <a:srgbClr val="0C2477"/>
                </a:solidFill>
                <a:latin typeface="Calibri"/>
                <a:cs typeface="Calibri"/>
              </a:rPr>
              <a:t> </a:t>
            </a:r>
            <a:r>
              <a:rPr sz="1600" dirty="0">
                <a:solidFill>
                  <a:srgbClr val="0C2477"/>
                </a:solidFill>
                <a:latin typeface="Calibri"/>
                <a:cs typeface="Calibri"/>
              </a:rPr>
              <a:t>can</a:t>
            </a:r>
            <a:r>
              <a:rPr sz="1600" spc="-40" dirty="0">
                <a:solidFill>
                  <a:srgbClr val="0C2477"/>
                </a:solidFill>
                <a:latin typeface="Calibri"/>
                <a:cs typeface="Calibri"/>
              </a:rPr>
              <a:t> </a:t>
            </a:r>
            <a:r>
              <a:rPr sz="1600" spc="-10" dirty="0">
                <a:solidFill>
                  <a:srgbClr val="0C2477"/>
                </a:solidFill>
                <a:latin typeface="Calibri"/>
                <a:cs typeface="Calibri"/>
              </a:rPr>
              <a:t>subsequently</a:t>
            </a:r>
            <a:r>
              <a:rPr sz="1600" spc="-40" dirty="0">
                <a:solidFill>
                  <a:srgbClr val="0C2477"/>
                </a:solidFill>
                <a:latin typeface="Calibri"/>
                <a:cs typeface="Calibri"/>
              </a:rPr>
              <a:t> </a:t>
            </a:r>
            <a:r>
              <a:rPr sz="1600" dirty="0">
                <a:solidFill>
                  <a:srgbClr val="0C2477"/>
                </a:solidFill>
                <a:latin typeface="Calibri"/>
                <a:cs typeface="Calibri"/>
              </a:rPr>
              <a:t>input</a:t>
            </a:r>
            <a:r>
              <a:rPr sz="1600" spc="-40" dirty="0">
                <a:solidFill>
                  <a:srgbClr val="0C2477"/>
                </a:solidFill>
                <a:latin typeface="Calibri"/>
                <a:cs typeface="Calibri"/>
              </a:rPr>
              <a:t> </a:t>
            </a:r>
            <a:r>
              <a:rPr sz="1600" dirty="0">
                <a:solidFill>
                  <a:srgbClr val="0C2477"/>
                </a:solidFill>
                <a:latin typeface="Calibri"/>
                <a:cs typeface="Calibri"/>
              </a:rPr>
              <a:t>these</a:t>
            </a:r>
            <a:r>
              <a:rPr sz="1600" spc="-25" dirty="0">
                <a:solidFill>
                  <a:srgbClr val="0C2477"/>
                </a:solidFill>
                <a:latin typeface="Calibri"/>
                <a:cs typeface="Calibri"/>
              </a:rPr>
              <a:t> </a:t>
            </a:r>
            <a:r>
              <a:rPr sz="1600" dirty="0">
                <a:solidFill>
                  <a:srgbClr val="0C2477"/>
                </a:solidFill>
                <a:latin typeface="Calibri"/>
                <a:cs typeface="Calibri"/>
              </a:rPr>
              <a:t>into</a:t>
            </a:r>
            <a:r>
              <a:rPr sz="1600" spc="-55" dirty="0">
                <a:solidFill>
                  <a:srgbClr val="0C2477"/>
                </a:solidFill>
                <a:latin typeface="Calibri"/>
                <a:cs typeface="Calibri"/>
              </a:rPr>
              <a:t> </a:t>
            </a:r>
            <a:r>
              <a:rPr sz="1600" dirty="0">
                <a:solidFill>
                  <a:srgbClr val="0C2477"/>
                </a:solidFill>
                <a:latin typeface="Calibri"/>
                <a:cs typeface="Calibri"/>
              </a:rPr>
              <a:t>a</a:t>
            </a:r>
            <a:r>
              <a:rPr sz="1600" spc="-35" dirty="0">
                <a:solidFill>
                  <a:srgbClr val="0C2477"/>
                </a:solidFill>
                <a:latin typeface="Calibri"/>
                <a:cs typeface="Calibri"/>
              </a:rPr>
              <a:t> </a:t>
            </a:r>
            <a:r>
              <a:rPr sz="1600" dirty="0">
                <a:solidFill>
                  <a:srgbClr val="0C2477"/>
                </a:solidFill>
                <a:latin typeface="Calibri"/>
                <a:cs typeface="Calibri"/>
              </a:rPr>
              <a:t>supercomputer</a:t>
            </a:r>
            <a:r>
              <a:rPr sz="1600" spc="25" dirty="0">
                <a:solidFill>
                  <a:srgbClr val="0C2477"/>
                </a:solidFill>
                <a:latin typeface="Calibri"/>
                <a:cs typeface="Calibri"/>
              </a:rPr>
              <a:t> </a:t>
            </a:r>
            <a:r>
              <a:rPr sz="1600" spc="-50" dirty="0">
                <a:solidFill>
                  <a:srgbClr val="0C2477"/>
                </a:solidFill>
                <a:latin typeface="Calibri"/>
                <a:cs typeface="Calibri"/>
              </a:rPr>
              <a:t>– </a:t>
            </a:r>
            <a:r>
              <a:rPr sz="1600" spc="-10" dirty="0">
                <a:solidFill>
                  <a:srgbClr val="0C2477"/>
                </a:solidFill>
                <a:latin typeface="Calibri"/>
                <a:cs typeface="Calibri"/>
              </a:rPr>
              <a:t>researchers</a:t>
            </a:r>
            <a:r>
              <a:rPr sz="1600" spc="20" dirty="0">
                <a:solidFill>
                  <a:srgbClr val="0C2477"/>
                </a:solidFill>
                <a:latin typeface="Calibri"/>
                <a:cs typeface="Calibri"/>
              </a:rPr>
              <a:t> </a:t>
            </a:r>
            <a:r>
              <a:rPr sz="1600" dirty="0">
                <a:solidFill>
                  <a:srgbClr val="0C2477"/>
                </a:solidFill>
                <a:latin typeface="Calibri"/>
                <a:cs typeface="Calibri"/>
              </a:rPr>
              <a:t>from</a:t>
            </a:r>
            <a:r>
              <a:rPr sz="1600" spc="-30" dirty="0">
                <a:solidFill>
                  <a:srgbClr val="0C2477"/>
                </a:solidFill>
                <a:latin typeface="Calibri"/>
                <a:cs typeface="Calibri"/>
              </a:rPr>
              <a:t> </a:t>
            </a:r>
            <a:r>
              <a:rPr sz="1600" dirty="0">
                <a:solidFill>
                  <a:srgbClr val="0C2477"/>
                </a:solidFill>
                <a:latin typeface="Calibri"/>
                <a:cs typeface="Calibri"/>
              </a:rPr>
              <a:t>all</a:t>
            </a:r>
            <a:r>
              <a:rPr sz="1600" spc="-55" dirty="0">
                <a:solidFill>
                  <a:srgbClr val="0C2477"/>
                </a:solidFill>
                <a:latin typeface="Calibri"/>
                <a:cs typeface="Calibri"/>
              </a:rPr>
              <a:t> </a:t>
            </a:r>
            <a:r>
              <a:rPr sz="1600" dirty="0">
                <a:solidFill>
                  <a:srgbClr val="0C2477"/>
                </a:solidFill>
                <a:latin typeface="Calibri"/>
                <a:cs typeface="Calibri"/>
              </a:rPr>
              <a:t>disciplines,</a:t>
            </a:r>
            <a:r>
              <a:rPr sz="1600" spc="-55" dirty="0">
                <a:solidFill>
                  <a:srgbClr val="0C2477"/>
                </a:solidFill>
                <a:latin typeface="Calibri"/>
                <a:cs typeface="Calibri"/>
              </a:rPr>
              <a:t> </a:t>
            </a:r>
            <a:r>
              <a:rPr sz="1600" dirty="0">
                <a:solidFill>
                  <a:srgbClr val="0C2477"/>
                </a:solidFill>
                <a:latin typeface="Calibri"/>
                <a:cs typeface="Calibri"/>
              </a:rPr>
              <a:t>make</a:t>
            </a:r>
            <a:r>
              <a:rPr sz="1600" spc="-25" dirty="0">
                <a:solidFill>
                  <a:srgbClr val="0C2477"/>
                </a:solidFill>
                <a:latin typeface="Calibri"/>
                <a:cs typeface="Calibri"/>
              </a:rPr>
              <a:t> </a:t>
            </a:r>
            <a:r>
              <a:rPr sz="1600" dirty="0">
                <a:solidFill>
                  <a:srgbClr val="0C2477"/>
                </a:solidFill>
                <a:latin typeface="Calibri"/>
                <a:cs typeface="Calibri"/>
              </a:rPr>
              <a:t>increasing</a:t>
            </a:r>
            <a:r>
              <a:rPr sz="1600" spc="-40" dirty="0">
                <a:solidFill>
                  <a:srgbClr val="0C2477"/>
                </a:solidFill>
                <a:latin typeface="Calibri"/>
                <a:cs typeface="Calibri"/>
              </a:rPr>
              <a:t> </a:t>
            </a:r>
            <a:r>
              <a:rPr sz="1600" dirty="0">
                <a:solidFill>
                  <a:srgbClr val="0C2477"/>
                </a:solidFill>
                <a:latin typeface="Calibri"/>
                <a:cs typeface="Calibri"/>
              </a:rPr>
              <a:t>use</a:t>
            </a:r>
            <a:r>
              <a:rPr sz="1600" spc="-25" dirty="0">
                <a:solidFill>
                  <a:srgbClr val="0C2477"/>
                </a:solidFill>
                <a:latin typeface="Calibri"/>
                <a:cs typeface="Calibri"/>
              </a:rPr>
              <a:t> </a:t>
            </a:r>
            <a:r>
              <a:rPr sz="1600" dirty="0">
                <a:solidFill>
                  <a:srgbClr val="0C2477"/>
                </a:solidFill>
                <a:latin typeface="Calibri"/>
                <a:cs typeface="Calibri"/>
              </a:rPr>
              <a:t>of</a:t>
            </a:r>
            <a:r>
              <a:rPr sz="1600" spc="-20" dirty="0">
                <a:solidFill>
                  <a:srgbClr val="0C2477"/>
                </a:solidFill>
                <a:latin typeface="Calibri"/>
                <a:cs typeface="Calibri"/>
              </a:rPr>
              <a:t> </a:t>
            </a:r>
            <a:r>
              <a:rPr sz="1600" spc="-10" dirty="0">
                <a:solidFill>
                  <a:srgbClr val="0C2477"/>
                </a:solidFill>
                <a:latin typeface="Calibri"/>
                <a:cs typeface="Calibri"/>
              </a:rPr>
              <a:t>computers </a:t>
            </a:r>
            <a:r>
              <a:rPr sz="1600" dirty="0">
                <a:solidFill>
                  <a:srgbClr val="0C2477"/>
                </a:solidFill>
                <a:latin typeface="Calibri"/>
                <a:cs typeface="Calibri"/>
              </a:rPr>
              <a:t>and</a:t>
            </a:r>
            <a:r>
              <a:rPr sz="1600" spc="-40" dirty="0">
                <a:solidFill>
                  <a:srgbClr val="0C2477"/>
                </a:solidFill>
                <a:latin typeface="Calibri"/>
                <a:cs typeface="Calibri"/>
              </a:rPr>
              <a:t> </a:t>
            </a:r>
            <a:r>
              <a:rPr sz="1600" dirty="0">
                <a:solidFill>
                  <a:srgbClr val="0C2477"/>
                </a:solidFill>
                <a:latin typeface="Calibri"/>
                <a:cs typeface="Calibri"/>
              </a:rPr>
              <a:t>digital</a:t>
            </a:r>
            <a:r>
              <a:rPr sz="1600" spc="-35" dirty="0">
                <a:solidFill>
                  <a:srgbClr val="0C2477"/>
                </a:solidFill>
                <a:latin typeface="Calibri"/>
                <a:cs typeface="Calibri"/>
              </a:rPr>
              <a:t> </a:t>
            </a:r>
            <a:r>
              <a:rPr sz="1600" dirty="0">
                <a:solidFill>
                  <a:srgbClr val="0C2477"/>
                </a:solidFill>
                <a:latin typeface="Calibri"/>
                <a:cs typeface="Calibri"/>
              </a:rPr>
              <a:t>skills.</a:t>
            </a:r>
            <a:r>
              <a:rPr sz="1600" spc="-70" dirty="0">
                <a:solidFill>
                  <a:srgbClr val="0C2477"/>
                </a:solidFill>
                <a:latin typeface="Calibri"/>
                <a:cs typeface="Calibri"/>
              </a:rPr>
              <a:t> </a:t>
            </a:r>
            <a:r>
              <a:rPr sz="1600" dirty="0">
                <a:solidFill>
                  <a:srgbClr val="0C2477"/>
                </a:solidFill>
                <a:latin typeface="Calibri"/>
                <a:cs typeface="Calibri"/>
              </a:rPr>
              <a:t>In</a:t>
            </a:r>
            <a:r>
              <a:rPr sz="1600" spc="-35" dirty="0">
                <a:solidFill>
                  <a:srgbClr val="0C2477"/>
                </a:solidFill>
                <a:latin typeface="Calibri"/>
                <a:cs typeface="Calibri"/>
              </a:rPr>
              <a:t> </a:t>
            </a:r>
            <a:r>
              <a:rPr sz="1600" dirty="0">
                <a:solidFill>
                  <a:srgbClr val="0C2477"/>
                </a:solidFill>
                <a:latin typeface="Calibri"/>
                <a:cs typeface="Calibri"/>
              </a:rPr>
              <a:t>response</a:t>
            </a:r>
            <a:r>
              <a:rPr sz="1600" spc="-5" dirty="0">
                <a:solidFill>
                  <a:srgbClr val="0C2477"/>
                </a:solidFill>
                <a:latin typeface="Calibri"/>
                <a:cs typeface="Calibri"/>
              </a:rPr>
              <a:t> </a:t>
            </a:r>
            <a:r>
              <a:rPr sz="1600" dirty="0">
                <a:solidFill>
                  <a:srgbClr val="0C2477"/>
                </a:solidFill>
                <a:latin typeface="Calibri"/>
                <a:cs typeface="Calibri"/>
              </a:rPr>
              <a:t>to</a:t>
            </a:r>
            <a:r>
              <a:rPr sz="1600" spc="-25" dirty="0">
                <a:solidFill>
                  <a:srgbClr val="0C2477"/>
                </a:solidFill>
                <a:latin typeface="Calibri"/>
                <a:cs typeface="Calibri"/>
              </a:rPr>
              <a:t> </a:t>
            </a:r>
            <a:r>
              <a:rPr sz="1600" dirty="0">
                <a:solidFill>
                  <a:srgbClr val="0C2477"/>
                </a:solidFill>
                <a:latin typeface="Calibri"/>
                <a:cs typeface="Calibri"/>
              </a:rPr>
              <a:t>this,</a:t>
            </a:r>
            <a:r>
              <a:rPr sz="1600" spc="-45" dirty="0">
                <a:solidFill>
                  <a:srgbClr val="0C2477"/>
                </a:solidFill>
                <a:latin typeface="Calibri"/>
                <a:cs typeface="Calibri"/>
              </a:rPr>
              <a:t> </a:t>
            </a:r>
            <a:r>
              <a:rPr sz="1600" spc="-10" dirty="0">
                <a:solidFill>
                  <a:srgbClr val="0C2477"/>
                </a:solidFill>
                <a:latin typeface="Calibri"/>
                <a:cs typeface="Calibri"/>
              </a:rPr>
              <a:t>institutes</a:t>
            </a:r>
            <a:r>
              <a:rPr sz="1600" spc="-65" dirty="0">
                <a:solidFill>
                  <a:srgbClr val="0C2477"/>
                </a:solidFill>
                <a:latin typeface="Calibri"/>
                <a:cs typeface="Calibri"/>
              </a:rPr>
              <a:t> </a:t>
            </a:r>
            <a:r>
              <a:rPr sz="1600" spc="-25" dirty="0">
                <a:solidFill>
                  <a:srgbClr val="0C2477"/>
                </a:solidFill>
                <a:latin typeface="Calibri"/>
                <a:cs typeface="Calibri"/>
              </a:rPr>
              <a:t>and </a:t>
            </a:r>
            <a:r>
              <a:rPr sz="1600" spc="-10" dirty="0">
                <a:solidFill>
                  <a:srgbClr val="0C2477"/>
                </a:solidFill>
                <a:latin typeface="Calibri"/>
                <a:cs typeface="Calibri"/>
              </a:rPr>
              <a:t>universities</a:t>
            </a:r>
            <a:r>
              <a:rPr sz="1600" spc="-45" dirty="0">
                <a:solidFill>
                  <a:srgbClr val="0C2477"/>
                </a:solidFill>
                <a:latin typeface="Calibri"/>
                <a:cs typeface="Calibri"/>
              </a:rPr>
              <a:t> </a:t>
            </a:r>
            <a:r>
              <a:rPr sz="1600" dirty="0">
                <a:solidFill>
                  <a:srgbClr val="0C2477"/>
                </a:solidFill>
                <a:latin typeface="Calibri"/>
                <a:cs typeface="Calibri"/>
              </a:rPr>
              <a:t>have</a:t>
            </a:r>
            <a:r>
              <a:rPr sz="1600" spc="-20" dirty="0">
                <a:solidFill>
                  <a:srgbClr val="0C2477"/>
                </a:solidFill>
                <a:latin typeface="Calibri"/>
                <a:cs typeface="Calibri"/>
              </a:rPr>
              <a:t> </a:t>
            </a:r>
            <a:r>
              <a:rPr sz="1600" dirty="0">
                <a:solidFill>
                  <a:srgbClr val="0C2477"/>
                </a:solidFill>
                <a:latin typeface="Calibri"/>
                <a:cs typeface="Calibri"/>
              </a:rPr>
              <a:t>set</a:t>
            </a:r>
            <a:r>
              <a:rPr sz="1600" spc="-15" dirty="0">
                <a:solidFill>
                  <a:srgbClr val="0C2477"/>
                </a:solidFill>
                <a:latin typeface="Calibri"/>
                <a:cs typeface="Calibri"/>
              </a:rPr>
              <a:t> </a:t>
            </a:r>
            <a:r>
              <a:rPr sz="1600" dirty="0">
                <a:solidFill>
                  <a:srgbClr val="0C2477"/>
                </a:solidFill>
                <a:latin typeface="Calibri"/>
                <a:cs typeface="Calibri"/>
              </a:rPr>
              <a:t>up</a:t>
            </a:r>
            <a:r>
              <a:rPr sz="1600" spc="-30" dirty="0">
                <a:solidFill>
                  <a:srgbClr val="0C2477"/>
                </a:solidFill>
                <a:latin typeface="Calibri"/>
                <a:cs typeface="Calibri"/>
              </a:rPr>
              <a:t> </a:t>
            </a:r>
            <a:r>
              <a:rPr sz="1600" dirty="0">
                <a:solidFill>
                  <a:srgbClr val="0C2477"/>
                </a:solidFill>
                <a:latin typeface="Calibri"/>
                <a:cs typeface="Calibri"/>
              </a:rPr>
              <a:t>Digital</a:t>
            </a:r>
            <a:r>
              <a:rPr sz="1600" spc="-45" dirty="0">
                <a:solidFill>
                  <a:srgbClr val="0C2477"/>
                </a:solidFill>
                <a:latin typeface="Calibri"/>
                <a:cs typeface="Calibri"/>
              </a:rPr>
              <a:t> </a:t>
            </a:r>
            <a:r>
              <a:rPr sz="1600" spc="-10" dirty="0">
                <a:solidFill>
                  <a:srgbClr val="0C2477"/>
                </a:solidFill>
                <a:latin typeface="Calibri"/>
                <a:cs typeface="Calibri"/>
              </a:rPr>
              <a:t>Competence</a:t>
            </a:r>
            <a:r>
              <a:rPr sz="1600" spc="-5" dirty="0">
                <a:solidFill>
                  <a:srgbClr val="0C2477"/>
                </a:solidFill>
                <a:latin typeface="Calibri"/>
                <a:cs typeface="Calibri"/>
              </a:rPr>
              <a:t> </a:t>
            </a:r>
            <a:r>
              <a:rPr sz="1600" spc="-10" dirty="0">
                <a:solidFill>
                  <a:srgbClr val="0C2477"/>
                </a:solidFill>
                <a:latin typeface="Calibri"/>
                <a:cs typeface="Calibri"/>
              </a:rPr>
              <a:t>Centers</a:t>
            </a:r>
            <a:r>
              <a:rPr sz="1600" spc="-20" dirty="0">
                <a:solidFill>
                  <a:srgbClr val="0C2477"/>
                </a:solidFill>
                <a:latin typeface="Calibri"/>
                <a:cs typeface="Calibri"/>
              </a:rPr>
              <a:t> </a:t>
            </a:r>
            <a:r>
              <a:rPr sz="1600" dirty="0">
                <a:solidFill>
                  <a:srgbClr val="0C2477"/>
                </a:solidFill>
                <a:latin typeface="Calibri"/>
                <a:cs typeface="Calibri"/>
              </a:rPr>
              <a:t>(local</a:t>
            </a:r>
            <a:r>
              <a:rPr sz="1600" spc="-20" dirty="0">
                <a:solidFill>
                  <a:srgbClr val="0C2477"/>
                </a:solidFill>
                <a:latin typeface="Calibri"/>
                <a:cs typeface="Calibri"/>
              </a:rPr>
              <a:t> </a:t>
            </a:r>
            <a:r>
              <a:rPr sz="1600" spc="-10" dirty="0">
                <a:solidFill>
                  <a:srgbClr val="0C2477"/>
                </a:solidFill>
                <a:latin typeface="Calibri"/>
                <a:cs typeface="Calibri"/>
              </a:rPr>
              <a:t>DCCs).</a:t>
            </a:r>
            <a:endParaRPr sz="1600">
              <a:latin typeface="Calibri"/>
              <a:cs typeface="Calibri"/>
            </a:endParaRPr>
          </a:p>
          <a:p>
            <a:pPr>
              <a:lnSpc>
                <a:spcPct val="100000"/>
              </a:lnSpc>
              <a:spcBef>
                <a:spcPts val="855"/>
              </a:spcBef>
            </a:pPr>
            <a:endParaRPr sz="1600">
              <a:latin typeface="Calibri"/>
              <a:cs typeface="Calibri"/>
            </a:endParaRPr>
          </a:p>
          <a:p>
            <a:pPr marL="12700">
              <a:lnSpc>
                <a:spcPct val="100000"/>
              </a:lnSpc>
            </a:pPr>
            <a:r>
              <a:rPr sz="1600" b="1" dirty="0">
                <a:solidFill>
                  <a:srgbClr val="0C2477"/>
                </a:solidFill>
                <a:latin typeface="Calibri"/>
                <a:cs typeface="Calibri"/>
              </a:rPr>
              <a:t>DCCs</a:t>
            </a:r>
            <a:r>
              <a:rPr sz="1600" b="1" spc="-20" dirty="0">
                <a:solidFill>
                  <a:srgbClr val="0C2477"/>
                </a:solidFill>
                <a:latin typeface="Calibri"/>
                <a:cs typeface="Calibri"/>
              </a:rPr>
              <a:t> </a:t>
            </a:r>
            <a:r>
              <a:rPr sz="1600" b="1" dirty="0">
                <a:solidFill>
                  <a:srgbClr val="0C2477"/>
                </a:solidFill>
                <a:latin typeface="Calibri"/>
                <a:cs typeface="Calibri"/>
              </a:rPr>
              <a:t>are</a:t>
            </a:r>
            <a:r>
              <a:rPr sz="1600" b="1" spc="-40" dirty="0">
                <a:solidFill>
                  <a:srgbClr val="0C2477"/>
                </a:solidFill>
                <a:latin typeface="Calibri"/>
                <a:cs typeface="Calibri"/>
              </a:rPr>
              <a:t> </a:t>
            </a:r>
            <a:r>
              <a:rPr sz="1600" b="1" dirty="0">
                <a:solidFill>
                  <a:srgbClr val="0C2477"/>
                </a:solidFill>
                <a:latin typeface="Calibri"/>
                <a:cs typeface="Calibri"/>
              </a:rPr>
              <a:t>virtual</a:t>
            </a:r>
            <a:r>
              <a:rPr sz="1600" b="1" spc="-25" dirty="0">
                <a:solidFill>
                  <a:srgbClr val="0C2477"/>
                </a:solidFill>
                <a:latin typeface="Calibri"/>
                <a:cs typeface="Calibri"/>
              </a:rPr>
              <a:t> </a:t>
            </a:r>
            <a:r>
              <a:rPr sz="1600" b="1" dirty="0">
                <a:solidFill>
                  <a:srgbClr val="0C2477"/>
                </a:solidFill>
                <a:latin typeface="Calibri"/>
                <a:cs typeface="Calibri"/>
              </a:rPr>
              <a:t>network</a:t>
            </a:r>
            <a:r>
              <a:rPr sz="1600" b="1" spc="-30" dirty="0">
                <a:solidFill>
                  <a:srgbClr val="0C2477"/>
                </a:solidFill>
                <a:latin typeface="Calibri"/>
                <a:cs typeface="Calibri"/>
              </a:rPr>
              <a:t> </a:t>
            </a:r>
            <a:r>
              <a:rPr sz="1600" b="1" spc="-10" dirty="0">
                <a:solidFill>
                  <a:srgbClr val="0C2477"/>
                </a:solidFill>
                <a:latin typeface="Calibri"/>
                <a:cs typeface="Calibri"/>
              </a:rPr>
              <a:t>organizations,</a:t>
            </a:r>
            <a:r>
              <a:rPr sz="1600" b="1" spc="-30" dirty="0">
                <a:solidFill>
                  <a:srgbClr val="0C2477"/>
                </a:solidFill>
                <a:latin typeface="Calibri"/>
                <a:cs typeface="Calibri"/>
              </a:rPr>
              <a:t> </a:t>
            </a:r>
            <a:r>
              <a:rPr sz="1600" b="1" dirty="0">
                <a:solidFill>
                  <a:srgbClr val="0C2477"/>
                </a:solidFill>
                <a:latin typeface="Calibri"/>
                <a:cs typeface="Calibri"/>
              </a:rPr>
              <a:t>and</a:t>
            </a:r>
            <a:r>
              <a:rPr sz="1600" b="1" spc="-20" dirty="0">
                <a:solidFill>
                  <a:srgbClr val="0C2477"/>
                </a:solidFill>
                <a:latin typeface="Calibri"/>
                <a:cs typeface="Calibri"/>
              </a:rPr>
              <a:t> </a:t>
            </a:r>
            <a:r>
              <a:rPr sz="1600" b="1" dirty="0">
                <a:solidFill>
                  <a:srgbClr val="0C2477"/>
                </a:solidFill>
                <a:latin typeface="Calibri"/>
                <a:cs typeface="Calibri"/>
              </a:rPr>
              <a:t>many</a:t>
            </a:r>
            <a:r>
              <a:rPr sz="1600" b="1" spc="-30" dirty="0">
                <a:solidFill>
                  <a:srgbClr val="0C2477"/>
                </a:solidFill>
                <a:latin typeface="Calibri"/>
                <a:cs typeface="Calibri"/>
              </a:rPr>
              <a:t> </a:t>
            </a:r>
            <a:r>
              <a:rPr sz="1600" b="1" dirty="0">
                <a:solidFill>
                  <a:srgbClr val="0C2477"/>
                </a:solidFill>
                <a:latin typeface="Calibri"/>
                <a:cs typeface="Calibri"/>
              </a:rPr>
              <a:t>(but</a:t>
            </a:r>
            <a:r>
              <a:rPr sz="1600" b="1" spc="-10" dirty="0">
                <a:solidFill>
                  <a:srgbClr val="0C2477"/>
                </a:solidFill>
                <a:latin typeface="Calibri"/>
                <a:cs typeface="Calibri"/>
              </a:rPr>
              <a:t> </a:t>
            </a:r>
            <a:r>
              <a:rPr sz="1600" b="1" dirty="0">
                <a:solidFill>
                  <a:srgbClr val="0C2477"/>
                </a:solidFill>
                <a:latin typeface="Calibri"/>
                <a:cs typeface="Calibri"/>
              </a:rPr>
              <a:t>not</a:t>
            </a:r>
            <a:r>
              <a:rPr sz="1600" b="1" spc="-35" dirty="0">
                <a:solidFill>
                  <a:srgbClr val="0C2477"/>
                </a:solidFill>
                <a:latin typeface="Calibri"/>
                <a:cs typeface="Calibri"/>
              </a:rPr>
              <a:t> </a:t>
            </a:r>
            <a:r>
              <a:rPr sz="1600" b="1" dirty="0">
                <a:solidFill>
                  <a:srgbClr val="0C2477"/>
                </a:solidFill>
                <a:latin typeface="Calibri"/>
                <a:cs typeface="Calibri"/>
              </a:rPr>
              <a:t>all)</a:t>
            </a:r>
            <a:r>
              <a:rPr sz="1600" b="1" spc="-50" dirty="0">
                <a:solidFill>
                  <a:srgbClr val="0C2477"/>
                </a:solidFill>
                <a:latin typeface="Calibri"/>
                <a:cs typeface="Calibri"/>
              </a:rPr>
              <a:t> </a:t>
            </a:r>
            <a:r>
              <a:rPr sz="1600" b="1" dirty="0">
                <a:solidFill>
                  <a:srgbClr val="0C2477"/>
                </a:solidFill>
                <a:latin typeface="Calibri"/>
                <a:cs typeface="Calibri"/>
              </a:rPr>
              <a:t>are</a:t>
            </a:r>
            <a:r>
              <a:rPr sz="1600" b="1" spc="-40" dirty="0">
                <a:solidFill>
                  <a:srgbClr val="0C2477"/>
                </a:solidFill>
                <a:latin typeface="Calibri"/>
                <a:cs typeface="Calibri"/>
              </a:rPr>
              <a:t> </a:t>
            </a:r>
            <a:r>
              <a:rPr sz="1600" b="1" dirty="0">
                <a:solidFill>
                  <a:srgbClr val="0C2477"/>
                </a:solidFill>
                <a:latin typeface="Calibri"/>
                <a:cs typeface="Calibri"/>
              </a:rPr>
              <a:t>embedded</a:t>
            </a:r>
            <a:r>
              <a:rPr sz="1600" b="1" spc="-10" dirty="0">
                <a:solidFill>
                  <a:srgbClr val="0C2477"/>
                </a:solidFill>
                <a:latin typeface="Calibri"/>
                <a:cs typeface="Calibri"/>
              </a:rPr>
              <a:t> </a:t>
            </a:r>
            <a:r>
              <a:rPr sz="1600" b="1" dirty="0">
                <a:solidFill>
                  <a:srgbClr val="0C2477"/>
                </a:solidFill>
                <a:latin typeface="Calibri"/>
                <a:cs typeface="Calibri"/>
              </a:rPr>
              <a:t>within</a:t>
            </a:r>
            <a:r>
              <a:rPr sz="1600" b="1" spc="-35" dirty="0">
                <a:solidFill>
                  <a:srgbClr val="0C2477"/>
                </a:solidFill>
                <a:latin typeface="Calibri"/>
                <a:cs typeface="Calibri"/>
              </a:rPr>
              <a:t> </a:t>
            </a:r>
            <a:r>
              <a:rPr sz="1600" b="1" dirty="0">
                <a:solidFill>
                  <a:srgbClr val="0C2477"/>
                </a:solidFill>
                <a:latin typeface="Calibri"/>
                <a:cs typeface="Calibri"/>
              </a:rPr>
              <a:t>the</a:t>
            </a:r>
            <a:r>
              <a:rPr sz="1600" b="1" spc="-40" dirty="0">
                <a:solidFill>
                  <a:srgbClr val="0C2477"/>
                </a:solidFill>
                <a:latin typeface="Calibri"/>
                <a:cs typeface="Calibri"/>
              </a:rPr>
              <a:t> </a:t>
            </a:r>
            <a:r>
              <a:rPr sz="1600" b="1" spc="-10" dirty="0">
                <a:solidFill>
                  <a:srgbClr val="0C2477"/>
                </a:solidFill>
                <a:latin typeface="Calibri"/>
                <a:cs typeface="Calibri"/>
              </a:rPr>
              <a:t>central</a:t>
            </a:r>
            <a:r>
              <a:rPr sz="1600" b="1" spc="-20" dirty="0">
                <a:solidFill>
                  <a:srgbClr val="0C2477"/>
                </a:solidFill>
                <a:latin typeface="Calibri"/>
                <a:cs typeface="Calibri"/>
              </a:rPr>
              <a:t> library,</a:t>
            </a:r>
            <a:r>
              <a:rPr sz="1600" b="1" spc="-30" dirty="0">
                <a:solidFill>
                  <a:srgbClr val="0C2477"/>
                </a:solidFill>
                <a:latin typeface="Calibri"/>
                <a:cs typeface="Calibri"/>
              </a:rPr>
              <a:t> </a:t>
            </a:r>
            <a:r>
              <a:rPr sz="1600" b="1" dirty="0">
                <a:solidFill>
                  <a:srgbClr val="0C2477"/>
                </a:solidFill>
                <a:latin typeface="Calibri"/>
                <a:cs typeface="Calibri"/>
              </a:rPr>
              <a:t>or</a:t>
            </a:r>
            <a:r>
              <a:rPr sz="1600" b="1" spc="-35" dirty="0">
                <a:solidFill>
                  <a:srgbClr val="0C2477"/>
                </a:solidFill>
                <a:latin typeface="Calibri"/>
                <a:cs typeface="Calibri"/>
              </a:rPr>
              <a:t> </a:t>
            </a:r>
            <a:r>
              <a:rPr sz="1600" b="1" dirty="0">
                <a:solidFill>
                  <a:srgbClr val="0C2477"/>
                </a:solidFill>
                <a:latin typeface="Calibri"/>
                <a:cs typeface="Calibri"/>
              </a:rPr>
              <a:t>in</a:t>
            </a:r>
            <a:r>
              <a:rPr sz="1600" b="1" spc="-30" dirty="0">
                <a:solidFill>
                  <a:srgbClr val="0C2477"/>
                </a:solidFill>
                <a:latin typeface="Calibri"/>
                <a:cs typeface="Calibri"/>
              </a:rPr>
              <a:t> </a:t>
            </a:r>
            <a:r>
              <a:rPr sz="1600" b="1" dirty="0">
                <a:solidFill>
                  <a:srgbClr val="0C2477"/>
                </a:solidFill>
                <a:latin typeface="Calibri"/>
                <a:cs typeface="Calibri"/>
              </a:rPr>
              <a:t>the</a:t>
            </a:r>
            <a:r>
              <a:rPr sz="1600" b="1" spc="-35" dirty="0">
                <a:solidFill>
                  <a:srgbClr val="0C2477"/>
                </a:solidFill>
                <a:latin typeface="Calibri"/>
                <a:cs typeface="Calibri"/>
              </a:rPr>
              <a:t> </a:t>
            </a:r>
            <a:r>
              <a:rPr sz="1600" b="1" spc="-25" dirty="0">
                <a:solidFill>
                  <a:srgbClr val="0C2477"/>
                </a:solidFill>
                <a:latin typeface="Calibri"/>
                <a:cs typeface="Calibri"/>
              </a:rPr>
              <a:t>IT</a:t>
            </a:r>
            <a:endParaRPr sz="1600">
              <a:latin typeface="Calibri"/>
              <a:cs typeface="Calibri"/>
            </a:endParaRPr>
          </a:p>
          <a:p>
            <a:pPr marL="12700">
              <a:lnSpc>
                <a:spcPct val="100000"/>
              </a:lnSpc>
            </a:pPr>
            <a:r>
              <a:rPr sz="1600" b="1" spc="-10" dirty="0">
                <a:solidFill>
                  <a:srgbClr val="0C2477"/>
                </a:solidFill>
                <a:latin typeface="Calibri"/>
                <a:cs typeface="Calibri"/>
              </a:rPr>
              <a:t>department</a:t>
            </a:r>
            <a:r>
              <a:rPr sz="1600" b="1" spc="-25" dirty="0">
                <a:solidFill>
                  <a:srgbClr val="0C2477"/>
                </a:solidFill>
                <a:latin typeface="Calibri"/>
                <a:cs typeface="Calibri"/>
              </a:rPr>
              <a:t> </a:t>
            </a:r>
            <a:r>
              <a:rPr sz="1600" b="1" dirty="0">
                <a:solidFill>
                  <a:srgbClr val="0C2477"/>
                </a:solidFill>
                <a:latin typeface="Calibri"/>
                <a:cs typeface="Calibri"/>
              </a:rPr>
              <a:t>and/or</a:t>
            </a:r>
            <a:r>
              <a:rPr sz="1600" b="1" spc="-10" dirty="0">
                <a:solidFill>
                  <a:srgbClr val="0C2477"/>
                </a:solidFill>
                <a:latin typeface="Calibri"/>
                <a:cs typeface="Calibri"/>
              </a:rPr>
              <a:t> </a:t>
            </a:r>
            <a:r>
              <a:rPr sz="1600" b="1" dirty="0">
                <a:solidFill>
                  <a:srgbClr val="0C2477"/>
                </a:solidFill>
                <a:latin typeface="Calibri"/>
                <a:cs typeface="Calibri"/>
              </a:rPr>
              <a:t>the</a:t>
            </a:r>
            <a:r>
              <a:rPr sz="1600" b="1" spc="-30" dirty="0">
                <a:solidFill>
                  <a:srgbClr val="0C2477"/>
                </a:solidFill>
                <a:latin typeface="Calibri"/>
                <a:cs typeface="Calibri"/>
              </a:rPr>
              <a:t> </a:t>
            </a:r>
            <a:r>
              <a:rPr sz="1600" b="1" spc="-10" dirty="0">
                <a:solidFill>
                  <a:srgbClr val="0C2477"/>
                </a:solidFill>
                <a:latin typeface="Calibri"/>
                <a:cs typeface="Calibri"/>
              </a:rPr>
              <a:t>Research</a:t>
            </a:r>
            <a:r>
              <a:rPr sz="1600" b="1" spc="-35" dirty="0">
                <a:solidFill>
                  <a:srgbClr val="0C2477"/>
                </a:solidFill>
                <a:latin typeface="Calibri"/>
                <a:cs typeface="Calibri"/>
              </a:rPr>
              <a:t> </a:t>
            </a:r>
            <a:r>
              <a:rPr sz="1600" b="1" dirty="0">
                <a:solidFill>
                  <a:srgbClr val="0C2477"/>
                </a:solidFill>
                <a:latin typeface="Calibri"/>
                <a:cs typeface="Calibri"/>
              </a:rPr>
              <a:t>Support </a:t>
            </a:r>
            <a:r>
              <a:rPr sz="1600" b="1" spc="-10" dirty="0">
                <a:solidFill>
                  <a:srgbClr val="0C2477"/>
                </a:solidFill>
                <a:latin typeface="Calibri"/>
                <a:cs typeface="Calibri"/>
              </a:rPr>
              <a:t>Office.’</a:t>
            </a:r>
            <a:r>
              <a:rPr sz="1600" b="1" spc="-20" dirty="0">
                <a:solidFill>
                  <a:srgbClr val="0C2477"/>
                </a:solidFill>
                <a:latin typeface="Calibri"/>
                <a:cs typeface="Calibri"/>
              </a:rPr>
              <a:t> </a:t>
            </a:r>
            <a:r>
              <a:rPr sz="1600" b="1" dirty="0">
                <a:solidFill>
                  <a:srgbClr val="0C2477"/>
                </a:solidFill>
                <a:latin typeface="Calibri"/>
                <a:cs typeface="Calibri"/>
              </a:rPr>
              <a:t>(in</a:t>
            </a:r>
            <a:r>
              <a:rPr sz="1600" b="1" spc="-30" dirty="0">
                <a:solidFill>
                  <a:srgbClr val="0C2477"/>
                </a:solidFill>
                <a:latin typeface="Calibri"/>
                <a:cs typeface="Calibri"/>
              </a:rPr>
              <a:t> </a:t>
            </a:r>
            <a:r>
              <a:rPr sz="1600" b="1" dirty="0">
                <a:solidFill>
                  <a:srgbClr val="0C2477"/>
                </a:solidFill>
                <a:latin typeface="Calibri"/>
                <a:cs typeface="Calibri"/>
              </a:rPr>
              <a:t>Leiden</a:t>
            </a:r>
            <a:r>
              <a:rPr sz="1600" b="1" spc="-35" dirty="0">
                <a:solidFill>
                  <a:srgbClr val="0C2477"/>
                </a:solidFill>
                <a:latin typeface="Calibri"/>
                <a:cs typeface="Calibri"/>
              </a:rPr>
              <a:t> </a:t>
            </a:r>
            <a:r>
              <a:rPr sz="1600" b="1" dirty="0">
                <a:solidFill>
                  <a:srgbClr val="0C2477"/>
                </a:solidFill>
                <a:latin typeface="Calibri"/>
                <a:cs typeface="Calibri"/>
              </a:rPr>
              <a:t>within</a:t>
            </a:r>
            <a:r>
              <a:rPr sz="1600" b="1" spc="-45" dirty="0">
                <a:solidFill>
                  <a:srgbClr val="0C2477"/>
                </a:solidFill>
                <a:latin typeface="Calibri"/>
                <a:cs typeface="Calibri"/>
              </a:rPr>
              <a:t> </a:t>
            </a:r>
            <a:r>
              <a:rPr sz="1600" b="1" dirty="0">
                <a:solidFill>
                  <a:srgbClr val="0C2477"/>
                </a:solidFill>
                <a:latin typeface="Calibri"/>
                <a:cs typeface="Calibri"/>
              </a:rPr>
              <a:t>SAZ –</a:t>
            </a:r>
            <a:r>
              <a:rPr sz="1600" b="1" spc="-30" dirty="0">
                <a:solidFill>
                  <a:srgbClr val="0C2477"/>
                </a:solidFill>
                <a:latin typeface="Calibri"/>
                <a:cs typeface="Calibri"/>
              </a:rPr>
              <a:t> </a:t>
            </a:r>
            <a:r>
              <a:rPr sz="1600" b="1" dirty="0">
                <a:solidFill>
                  <a:srgbClr val="0C2477"/>
                </a:solidFill>
                <a:latin typeface="Calibri"/>
                <a:cs typeface="Calibri"/>
              </a:rPr>
              <a:t>BB</a:t>
            </a:r>
            <a:r>
              <a:rPr sz="1600" b="1" spc="-35" dirty="0">
                <a:solidFill>
                  <a:srgbClr val="0C2477"/>
                </a:solidFill>
                <a:latin typeface="Calibri"/>
                <a:cs typeface="Calibri"/>
              </a:rPr>
              <a:t> </a:t>
            </a:r>
            <a:r>
              <a:rPr sz="1600" b="1" dirty="0">
                <a:solidFill>
                  <a:srgbClr val="0C2477"/>
                </a:solidFill>
                <a:latin typeface="Calibri"/>
                <a:cs typeface="Calibri"/>
              </a:rPr>
              <a:t>–</a:t>
            </a:r>
            <a:r>
              <a:rPr sz="1600" b="1" spc="-35" dirty="0">
                <a:solidFill>
                  <a:srgbClr val="0C2477"/>
                </a:solidFill>
                <a:latin typeface="Calibri"/>
                <a:cs typeface="Calibri"/>
              </a:rPr>
              <a:t> </a:t>
            </a:r>
            <a:r>
              <a:rPr sz="1600" b="1" dirty="0">
                <a:solidFill>
                  <a:srgbClr val="0C2477"/>
                </a:solidFill>
                <a:latin typeface="Calibri"/>
                <a:cs typeface="Calibri"/>
              </a:rPr>
              <a:t>IM</a:t>
            </a:r>
            <a:r>
              <a:rPr sz="1600" b="1" spc="-30" dirty="0">
                <a:solidFill>
                  <a:srgbClr val="0C2477"/>
                </a:solidFill>
                <a:latin typeface="Calibri"/>
                <a:cs typeface="Calibri"/>
              </a:rPr>
              <a:t> </a:t>
            </a:r>
            <a:r>
              <a:rPr sz="1600" b="1" spc="-10" dirty="0">
                <a:solidFill>
                  <a:srgbClr val="0C2477"/>
                </a:solidFill>
                <a:latin typeface="Calibri"/>
                <a:cs typeface="Calibri"/>
              </a:rPr>
              <a:t>department).</a:t>
            </a:r>
            <a:endParaRPr sz="1600">
              <a:latin typeface="Calibri"/>
              <a:cs typeface="Calibri"/>
            </a:endParaRPr>
          </a:p>
          <a:p>
            <a:pPr marL="12700" marR="5080">
              <a:lnSpc>
                <a:spcPct val="100000"/>
              </a:lnSpc>
              <a:spcBef>
                <a:spcPts val="1920"/>
              </a:spcBef>
            </a:pPr>
            <a:r>
              <a:rPr sz="1600" dirty="0">
                <a:solidFill>
                  <a:srgbClr val="0C2477"/>
                </a:solidFill>
                <a:latin typeface="Calibri"/>
                <a:cs typeface="Calibri"/>
              </a:rPr>
              <a:t>The</a:t>
            </a:r>
            <a:r>
              <a:rPr sz="1600" spc="-40" dirty="0">
                <a:solidFill>
                  <a:srgbClr val="0C2477"/>
                </a:solidFill>
                <a:latin typeface="Calibri"/>
                <a:cs typeface="Calibri"/>
              </a:rPr>
              <a:t> </a:t>
            </a:r>
            <a:r>
              <a:rPr sz="1600" b="1" dirty="0">
                <a:solidFill>
                  <a:srgbClr val="0C2477"/>
                </a:solidFill>
                <a:latin typeface="Calibri"/>
                <a:cs typeface="Calibri"/>
              </a:rPr>
              <a:t>DCCs</a:t>
            </a:r>
            <a:r>
              <a:rPr sz="1600" b="1" spc="-5" dirty="0">
                <a:solidFill>
                  <a:srgbClr val="0C2477"/>
                </a:solidFill>
                <a:latin typeface="Calibri"/>
                <a:cs typeface="Calibri"/>
              </a:rPr>
              <a:t> </a:t>
            </a:r>
            <a:r>
              <a:rPr sz="1600" dirty="0">
                <a:solidFill>
                  <a:srgbClr val="0C2477"/>
                </a:solidFill>
                <a:latin typeface="Calibri"/>
                <a:cs typeface="Calibri"/>
              </a:rPr>
              <a:t>have</a:t>
            </a:r>
            <a:r>
              <a:rPr sz="1600" spc="-40" dirty="0">
                <a:solidFill>
                  <a:srgbClr val="0C2477"/>
                </a:solidFill>
                <a:latin typeface="Calibri"/>
                <a:cs typeface="Calibri"/>
              </a:rPr>
              <a:t> </a:t>
            </a:r>
            <a:r>
              <a:rPr sz="1600" spc="-10" dirty="0">
                <a:solidFill>
                  <a:srgbClr val="0C2477"/>
                </a:solidFill>
                <a:latin typeface="Calibri"/>
                <a:cs typeface="Calibri"/>
              </a:rPr>
              <a:t>established</a:t>
            </a:r>
            <a:r>
              <a:rPr sz="1600" spc="-60" dirty="0">
                <a:solidFill>
                  <a:srgbClr val="0C2477"/>
                </a:solidFill>
                <a:latin typeface="Calibri"/>
                <a:cs typeface="Calibri"/>
              </a:rPr>
              <a:t> </a:t>
            </a:r>
            <a:r>
              <a:rPr sz="1600" dirty="0">
                <a:solidFill>
                  <a:srgbClr val="0C2477"/>
                </a:solidFill>
                <a:latin typeface="Calibri"/>
                <a:cs typeface="Calibri"/>
              </a:rPr>
              <a:t>an</a:t>
            </a:r>
            <a:r>
              <a:rPr sz="1600" spc="-25" dirty="0">
                <a:solidFill>
                  <a:srgbClr val="0C2477"/>
                </a:solidFill>
                <a:latin typeface="Calibri"/>
                <a:cs typeface="Calibri"/>
              </a:rPr>
              <a:t> </a:t>
            </a:r>
            <a:r>
              <a:rPr sz="1600" b="1" dirty="0">
                <a:solidFill>
                  <a:srgbClr val="0C2477"/>
                </a:solidFill>
                <a:latin typeface="Calibri"/>
                <a:cs typeface="Calibri"/>
              </a:rPr>
              <a:t>implementation</a:t>
            </a:r>
            <a:r>
              <a:rPr sz="1600" b="1" spc="-55" dirty="0">
                <a:solidFill>
                  <a:srgbClr val="0C2477"/>
                </a:solidFill>
                <a:latin typeface="Calibri"/>
                <a:cs typeface="Calibri"/>
              </a:rPr>
              <a:t> </a:t>
            </a:r>
            <a:r>
              <a:rPr sz="1600" b="1" dirty="0">
                <a:solidFill>
                  <a:srgbClr val="0C2477"/>
                </a:solidFill>
                <a:latin typeface="Calibri"/>
                <a:cs typeface="Calibri"/>
              </a:rPr>
              <a:t>network</a:t>
            </a:r>
            <a:r>
              <a:rPr sz="1600" b="1" spc="-45" dirty="0">
                <a:solidFill>
                  <a:srgbClr val="0C2477"/>
                </a:solidFill>
                <a:latin typeface="Calibri"/>
                <a:cs typeface="Calibri"/>
              </a:rPr>
              <a:t> </a:t>
            </a:r>
            <a:r>
              <a:rPr sz="1600" dirty="0">
                <a:solidFill>
                  <a:srgbClr val="0C2477"/>
                </a:solidFill>
                <a:latin typeface="Calibri"/>
                <a:cs typeface="Calibri"/>
              </a:rPr>
              <a:t>within</a:t>
            </a:r>
            <a:r>
              <a:rPr sz="1600" spc="-50" dirty="0">
                <a:solidFill>
                  <a:srgbClr val="0C2477"/>
                </a:solidFill>
                <a:latin typeface="Calibri"/>
                <a:cs typeface="Calibri"/>
              </a:rPr>
              <a:t> </a:t>
            </a:r>
            <a:r>
              <a:rPr sz="1600" dirty="0">
                <a:solidFill>
                  <a:srgbClr val="0C2477"/>
                </a:solidFill>
                <a:latin typeface="Calibri"/>
                <a:cs typeface="Calibri"/>
              </a:rPr>
              <a:t>the</a:t>
            </a:r>
            <a:r>
              <a:rPr sz="1600" spc="-35" dirty="0">
                <a:solidFill>
                  <a:srgbClr val="0C2477"/>
                </a:solidFill>
                <a:latin typeface="Calibri"/>
                <a:cs typeface="Calibri"/>
              </a:rPr>
              <a:t> </a:t>
            </a:r>
            <a:r>
              <a:rPr sz="1600" dirty="0">
                <a:solidFill>
                  <a:srgbClr val="0C2477"/>
                </a:solidFill>
                <a:latin typeface="Calibri"/>
                <a:cs typeface="Calibri"/>
              </a:rPr>
              <a:t>National</a:t>
            </a:r>
            <a:r>
              <a:rPr sz="1600" spc="-40" dirty="0">
                <a:solidFill>
                  <a:srgbClr val="0C2477"/>
                </a:solidFill>
                <a:latin typeface="Calibri"/>
                <a:cs typeface="Calibri"/>
              </a:rPr>
              <a:t> </a:t>
            </a:r>
            <a:r>
              <a:rPr sz="1600" spc="-10" dirty="0">
                <a:solidFill>
                  <a:srgbClr val="0C2477"/>
                </a:solidFill>
                <a:latin typeface="Calibri"/>
                <a:cs typeface="Calibri"/>
              </a:rPr>
              <a:t>Coordination</a:t>
            </a:r>
            <a:r>
              <a:rPr sz="1600" spc="-40" dirty="0">
                <a:solidFill>
                  <a:srgbClr val="0C2477"/>
                </a:solidFill>
                <a:latin typeface="Calibri"/>
                <a:cs typeface="Calibri"/>
              </a:rPr>
              <a:t> </a:t>
            </a:r>
            <a:r>
              <a:rPr sz="1600" dirty="0">
                <a:solidFill>
                  <a:srgbClr val="0C2477"/>
                </a:solidFill>
                <a:latin typeface="Calibri"/>
                <a:cs typeface="Calibri"/>
              </a:rPr>
              <a:t>Point</a:t>
            </a:r>
            <a:r>
              <a:rPr sz="1600" spc="-30" dirty="0">
                <a:solidFill>
                  <a:srgbClr val="0C2477"/>
                </a:solidFill>
                <a:latin typeface="Calibri"/>
                <a:cs typeface="Calibri"/>
              </a:rPr>
              <a:t> </a:t>
            </a:r>
            <a:r>
              <a:rPr sz="1600" spc="-10" dirty="0">
                <a:solidFill>
                  <a:srgbClr val="0C2477"/>
                </a:solidFill>
                <a:latin typeface="Calibri"/>
                <a:cs typeface="Calibri"/>
              </a:rPr>
              <a:t>Research</a:t>
            </a:r>
            <a:r>
              <a:rPr sz="1600" spc="-20" dirty="0">
                <a:solidFill>
                  <a:srgbClr val="0C2477"/>
                </a:solidFill>
                <a:latin typeface="Calibri"/>
                <a:cs typeface="Calibri"/>
              </a:rPr>
              <a:t> Data </a:t>
            </a:r>
            <a:r>
              <a:rPr sz="1600" spc="-10" dirty="0">
                <a:solidFill>
                  <a:srgbClr val="0C2477"/>
                </a:solidFill>
                <a:latin typeface="Calibri"/>
                <a:cs typeface="Calibri"/>
              </a:rPr>
              <a:t>Management</a:t>
            </a:r>
            <a:r>
              <a:rPr sz="1600" spc="-40" dirty="0">
                <a:solidFill>
                  <a:srgbClr val="0C2477"/>
                </a:solidFill>
                <a:latin typeface="Calibri"/>
                <a:cs typeface="Calibri"/>
              </a:rPr>
              <a:t> </a:t>
            </a:r>
            <a:r>
              <a:rPr sz="1600" dirty="0">
                <a:solidFill>
                  <a:srgbClr val="0C2477"/>
                </a:solidFill>
                <a:latin typeface="Calibri"/>
                <a:cs typeface="Calibri"/>
              </a:rPr>
              <a:t>(</a:t>
            </a:r>
            <a:r>
              <a:rPr sz="1600" u="sng" dirty="0">
                <a:solidFill>
                  <a:srgbClr val="0C2477"/>
                </a:solidFill>
                <a:uFill>
                  <a:solidFill>
                    <a:srgbClr val="0C2477"/>
                  </a:solidFill>
                </a:uFill>
                <a:latin typeface="Calibri"/>
                <a:cs typeface="Calibri"/>
                <a:hlinkClick r:id="rId3"/>
              </a:rPr>
              <a:t>LCRDM</a:t>
            </a:r>
            <a:r>
              <a:rPr sz="1600" u="none" dirty="0">
                <a:solidFill>
                  <a:srgbClr val="0C2477"/>
                </a:solidFill>
                <a:latin typeface="Calibri"/>
                <a:cs typeface="Calibri"/>
              </a:rPr>
              <a:t>).</a:t>
            </a:r>
            <a:r>
              <a:rPr sz="1600" u="none" spc="-20" dirty="0">
                <a:solidFill>
                  <a:srgbClr val="0C2477"/>
                </a:solidFill>
                <a:latin typeface="Calibri"/>
                <a:cs typeface="Calibri"/>
              </a:rPr>
              <a:t> </a:t>
            </a:r>
            <a:r>
              <a:rPr sz="1600" u="none" dirty="0">
                <a:solidFill>
                  <a:srgbClr val="0C2477"/>
                </a:solidFill>
                <a:latin typeface="Calibri"/>
                <a:cs typeface="Calibri"/>
              </a:rPr>
              <a:t>This</a:t>
            </a:r>
            <a:r>
              <a:rPr sz="1600" u="none" spc="-45" dirty="0">
                <a:solidFill>
                  <a:srgbClr val="0C2477"/>
                </a:solidFill>
                <a:latin typeface="Calibri"/>
                <a:cs typeface="Calibri"/>
              </a:rPr>
              <a:t> </a:t>
            </a:r>
            <a:r>
              <a:rPr sz="1600" u="none" dirty="0">
                <a:solidFill>
                  <a:srgbClr val="0C2477"/>
                </a:solidFill>
                <a:latin typeface="Calibri"/>
                <a:cs typeface="Calibri"/>
              </a:rPr>
              <a:t>is</a:t>
            </a:r>
            <a:r>
              <a:rPr sz="1600" u="none" spc="-30" dirty="0">
                <a:solidFill>
                  <a:srgbClr val="0C2477"/>
                </a:solidFill>
                <a:latin typeface="Calibri"/>
                <a:cs typeface="Calibri"/>
              </a:rPr>
              <a:t> </a:t>
            </a:r>
            <a:r>
              <a:rPr sz="1600" u="none" dirty="0">
                <a:solidFill>
                  <a:srgbClr val="0C2477"/>
                </a:solidFill>
                <a:latin typeface="Calibri"/>
                <a:cs typeface="Calibri"/>
              </a:rPr>
              <a:t>housed</a:t>
            </a:r>
            <a:r>
              <a:rPr sz="1600" u="none" spc="-25" dirty="0">
                <a:solidFill>
                  <a:srgbClr val="0C2477"/>
                </a:solidFill>
                <a:latin typeface="Calibri"/>
                <a:cs typeface="Calibri"/>
              </a:rPr>
              <a:t> </a:t>
            </a:r>
            <a:r>
              <a:rPr sz="1600" u="none" dirty="0">
                <a:solidFill>
                  <a:srgbClr val="0C2477"/>
                </a:solidFill>
                <a:latin typeface="Calibri"/>
                <a:cs typeface="Calibri"/>
              </a:rPr>
              <a:t>at</a:t>
            </a:r>
            <a:r>
              <a:rPr sz="1600" u="none" spc="-35" dirty="0">
                <a:solidFill>
                  <a:srgbClr val="0C2477"/>
                </a:solidFill>
                <a:latin typeface="Calibri"/>
                <a:cs typeface="Calibri"/>
              </a:rPr>
              <a:t> </a:t>
            </a:r>
            <a:r>
              <a:rPr sz="1600" u="none" dirty="0">
                <a:solidFill>
                  <a:srgbClr val="0C2477"/>
                </a:solidFill>
                <a:latin typeface="Calibri"/>
                <a:cs typeface="Calibri"/>
              </a:rPr>
              <a:t>SURF</a:t>
            </a:r>
            <a:r>
              <a:rPr sz="1600" u="none" spc="-15" dirty="0">
                <a:solidFill>
                  <a:srgbClr val="0C2477"/>
                </a:solidFill>
                <a:latin typeface="Calibri"/>
                <a:cs typeface="Calibri"/>
              </a:rPr>
              <a:t> </a:t>
            </a:r>
            <a:r>
              <a:rPr sz="1600" u="none" dirty="0">
                <a:solidFill>
                  <a:srgbClr val="0C2477"/>
                </a:solidFill>
                <a:latin typeface="Calibri"/>
                <a:cs typeface="Calibri"/>
              </a:rPr>
              <a:t>and</a:t>
            </a:r>
            <a:r>
              <a:rPr sz="1600" u="none" spc="-35" dirty="0">
                <a:solidFill>
                  <a:srgbClr val="0C2477"/>
                </a:solidFill>
                <a:latin typeface="Calibri"/>
                <a:cs typeface="Calibri"/>
              </a:rPr>
              <a:t> </a:t>
            </a:r>
            <a:r>
              <a:rPr sz="1600" u="none" dirty="0">
                <a:solidFill>
                  <a:srgbClr val="0C2477"/>
                </a:solidFill>
                <a:latin typeface="Calibri"/>
                <a:cs typeface="Calibri"/>
              </a:rPr>
              <a:t>brings</a:t>
            </a:r>
            <a:r>
              <a:rPr sz="1600" u="none" spc="-40" dirty="0">
                <a:solidFill>
                  <a:srgbClr val="0C2477"/>
                </a:solidFill>
                <a:latin typeface="Calibri"/>
                <a:cs typeface="Calibri"/>
              </a:rPr>
              <a:t> </a:t>
            </a:r>
            <a:r>
              <a:rPr sz="1600" u="none" dirty="0">
                <a:solidFill>
                  <a:srgbClr val="0C2477"/>
                </a:solidFill>
                <a:latin typeface="Calibri"/>
                <a:cs typeface="Calibri"/>
              </a:rPr>
              <a:t>together</a:t>
            </a:r>
            <a:r>
              <a:rPr sz="1600" u="none" spc="-20" dirty="0">
                <a:solidFill>
                  <a:srgbClr val="0C2477"/>
                </a:solidFill>
                <a:latin typeface="Calibri"/>
                <a:cs typeface="Calibri"/>
              </a:rPr>
              <a:t> </a:t>
            </a:r>
            <a:r>
              <a:rPr sz="1600" u="none" spc="-10" dirty="0">
                <a:solidFill>
                  <a:srgbClr val="0C2477"/>
                </a:solidFill>
                <a:latin typeface="Calibri"/>
                <a:cs typeface="Calibri"/>
              </a:rPr>
              <a:t>research</a:t>
            </a:r>
            <a:r>
              <a:rPr sz="1600" u="none" spc="-5" dirty="0">
                <a:solidFill>
                  <a:srgbClr val="0C2477"/>
                </a:solidFill>
                <a:latin typeface="Calibri"/>
                <a:cs typeface="Calibri"/>
              </a:rPr>
              <a:t> </a:t>
            </a:r>
            <a:r>
              <a:rPr sz="1600" u="none" dirty="0">
                <a:solidFill>
                  <a:srgbClr val="0C2477"/>
                </a:solidFill>
                <a:latin typeface="Calibri"/>
                <a:cs typeface="Calibri"/>
              </a:rPr>
              <a:t>support </a:t>
            </a:r>
            <a:r>
              <a:rPr sz="1600" u="none" spc="-25" dirty="0">
                <a:solidFill>
                  <a:srgbClr val="0C2477"/>
                </a:solidFill>
                <a:latin typeface="Calibri"/>
                <a:cs typeface="Calibri"/>
              </a:rPr>
              <a:t>staff,</a:t>
            </a:r>
            <a:r>
              <a:rPr sz="1600" u="none" spc="-55" dirty="0">
                <a:solidFill>
                  <a:srgbClr val="0C2477"/>
                </a:solidFill>
                <a:latin typeface="Calibri"/>
                <a:cs typeface="Calibri"/>
              </a:rPr>
              <a:t> </a:t>
            </a:r>
            <a:r>
              <a:rPr sz="1600" u="none" spc="-10" dirty="0">
                <a:solidFill>
                  <a:srgbClr val="0C2477"/>
                </a:solidFill>
                <a:latin typeface="Calibri"/>
                <a:cs typeface="Calibri"/>
              </a:rPr>
              <a:t>policymakers,</a:t>
            </a:r>
            <a:r>
              <a:rPr sz="1600" u="none" spc="-15" dirty="0">
                <a:solidFill>
                  <a:srgbClr val="0C2477"/>
                </a:solidFill>
                <a:latin typeface="Calibri"/>
                <a:cs typeface="Calibri"/>
              </a:rPr>
              <a:t> </a:t>
            </a:r>
            <a:r>
              <a:rPr sz="1600" u="none" dirty="0">
                <a:solidFill>
                  <a:srgbClr val="0C2477"/>
                </a:solidFill>
                <a:latin typeface="Calibri"/>
                <a:cs typeface="Calibri"/>
              </a:rPr>
              <a:t>ICT</a:t>
            </a:r>
            <a:r>
              <a:rPr sz="1600" u="none" spc="-40" dirty="0">
                <a:solidFill>
                  <a:srgbClr val="0C2477"/>
                </a:solidFill>
                <a:latin typeface="Calibri"/>
                <a:cs typeface="Calibri"/>
              </a:rPr>
              <a:t> </a:t>
            </a:r>
            <a:r>
              <a:rPr sz="1600" u="none" spc="-10" dirty="0">
                <a:solidFill>
                  <a:srgbClr val="0C2477"/>
                </a:solidFill>
                <a:latin typeface="Calibri"/>
                <a:cs typeface="Calibri"/>
              </a:rPr>
              <a:t>specialists </a:t>
            </a:r>
            <a:r>
              <a:rPr sz="1600" u="none" dirty="0">
                <a:solidFill>
                  <a:srgbClr val="0C2477"/>
                </a:solidFill>
                <a:latin typeface="Calibri"/>
                <a:cs typeface="Calibri"/>
              </a:rPr>
              <a:t>and</a:t>
            </a:r>
            <a:r>
              <a:rPr sz="1600" u="none" spc="-55" dirty="0">
                <a:solidFill>
                  <a:srgbClr val="0C2477"/>
                </a:solidFill>
                <a:latin typeface="Calibri"/>
                <a:cs typeface="Calibri"/>
              </a:rPr>
              <a:t> </a:t>
            </a:r>
            <a:r>
              <a:rPr sz="1600" u="none" dirty="0">
                <a:solidFill>
                  <a:srgbClr val="0C2477"/>
                </a:solidFill>
                <a:latin typeface="Calibri"/>
                <a:cs typeface="Calibri"/>
              </a:rPr>
              <a:t>managers</a:t>
            </a:r>
            <a:r>
              <a:rPr sz="1600" u="none" spc="-40" dirty="0">
                <a:solidFill>
                  <a:srgbClr val="0C2477"/>
                </a:solidFill>
                <a:latin typeface="Calibri"/>
                <a:cs typeface="Calibri"/>
              </a:rPr>
              <a:t> </a:t>
            </a:r>
            <a:r>
              <a:rPr sz="1600" u="none" dirty="0">
                <a:solidFill>
                  <a:srgbClr val="0C2477"/>
                </a:solidFill>
                <a:latin typeface="Calibri"/>
                <a:cs typeface="Calibri"/>
              </a:rPr>
              <a:t>from</a:t>
            </a:r>
            <a:r>
              <a:rPr sz="1600" u="none" spc="-25" dirty="0">
                <a:solidFill>
                  <a:srgbClr val="0C2477"/>
                </a:solidFill>
                <a:latin typeface="Calibri"/>
                <a:cs typeface="Calibri"/>
              </a:rPr>
              <a:t> </a:t>
            </a:r>
            <a:r>
              <a:rPr sz="1600" u="none" dirty="0">
                <a:solidFill>
                  <a:srgbClr val="0C2477"/>
                </a:solidFill>
                <a:latin typeface="Calibri"/>
                <a:cs typeface="Calibri"/>
              </a:rPr>
              <a:t>a</a:t>
            </a:r>
            <a:r>
              <a:rPr sz="1600" u="none" spc="-40" dirty="0">
                <a:solidFill>
                  <a:srgbClr val="0C2477"/>
                </a:solidFill>
                <a:latin typeface="Calibri"/>
                <a:cs typeface="Calibri"/>
              </a:rPr>
              <a:t> </a:t>
            </a:r>
            <a:r>
              <a:rPr sz="1600" u="none" dirty="0">
                <a:solidFill>
                  <a:srgbClr val="0C2477"/>
                </a:solidFill>
                <a:latin typeface="Calibri"/>
                <a:cs typeface="Calibri"/>
              </a:rPr>
              <a:t>variety</a:t>
            </a:r>
            <a:r>
              <a:rPr sz="1600" u="none" spc="-35" dirty="0">
                <a:solidFill>
                  <a:srgbClr val="0C2477"/>
                </a:solidFill>
                <a:latin typeface="Calibri"/>
                <a:cs typeface="Calibri"/>
              </a:rPr>
              <a:t> </a:t>
            </a:r>
            <a:r>
              <a:rPr sz="1600" u="none" dirty="0">
                <a:solidFill>
                  <a:srgbClr val="0C2477"/>
                </a:solidFill>
                <a:latin typeface="Calibri"/>
                <a:cs typeface="Calibri"/>
              </a:rPr>
              <a:t>of</a:t>
            </a:r>
            <a:r>
              <a:rPr sz="1600" u="none" spc="-30" dirty="0">
                <a:solidFill>
                  <a:srgbClr val="0C2477"/>
                </a:solidFill>
                <a:latin typeface="Calibri"/>
                <a:cs typeface="Calibri"/>
              </a:rPr>
              <a:t> </a:t>
            </a:r>
            <a:r>
              <a:rPr sz="1600" u="none" dirty="0">
                <a:solidFill>
                  <a:srgbClr val="0C2477"/>
                </a:solidFill>
                <a:latin typeface="Calibri"/>
                <a:cs typeface="Calibri"/>
              </a:rPr>
              <a:t>research</a:t>
            </a:r>
            <a:r>
              <a:rPr sz="1600" u="none" spc="-10" dirty="0">
                <a:solidFill>
                  <a:srgbClr val="0C2477"/>
                </a:solidFill>
                <a:latin typeface="Calibri"/>
                <a:cs typeface="Calibri"/>
              </a:rPr>
              <a:t> institutions</a:t>
            </a:r>
            <a:r>
              <a:rPr sz="1600" u="none" spc="-65" dirty="0">
                <a:solidFill>
                  <a:srgbClr val="0C2477"/>
                </a:solidFill>
                <a:latin typeface="Calibri"/>
                <a:cs typeface="Calibri"/>
              </a:rPr>
              <a:t> </a:t>
            </a:r>
            <a:r>
              <a:rPr sz="1600" u="none" dirty="0">
                <a:solidFill>
                  <a:srgbClr val="0C2477"/>
                </a:solidFill>
                <a:latin typeface="Calibri"/>
                <a:cs typeface="Calibri"/>
              </a:rPr>
              <a:t>and</a:t>
            </a:r>
            <a:r>
              <a:rPr sz="1600" u="none" spc="-40" dirty="0">
                <a:solidFill>
                  <a:srgbClr val="0C2477"/>
                </a:solidFill>
                <a:latin typeface="Calibri"/>
                <a:cs typeface="Calibri"/>
              </a:rPr>
              <a:t> </a:t>
            </a:r>
            <a:r>
              <a:rPr sz="1600" u="none" dirty="0">
                <a:solidFill>
                  <a:srgbClr val="0C2477"/>
                </a:solidFill>
                <a:latin typeface="Calibri"/>
                <a:cs typeface="Calibri"/>
              </a:rPr>
              <a:t>research</a:t>
            </a:r>
            <a:r>
              <a:rPr sz="1600" u="none" spc="-10" dirty="0">
                <a:solidFill>
                  <a:srgbClr val="0C2477"/>
                </a:solidFill>
                <a:latin typeface="Calibri"/>
                <a:cs typeface="Calibri"/>
              </a:rPr>
              <a:t> </a:t>
            </a:r>
            <a:r>
              <a:rPr sz="1600" u="none" dirty="0">
                <a:solidFill>
                  <a:srgbClr val="0C2477"/>
                </a:solidFill>
                <a:latin typeface="Calibri"/>
                <a:cs typeface="Calibri"/>
              </a:rPr>
              <a:t>funding</a:t>
            </a:r>
            <a:r>
              <a:rPr sz="1600" u="none" spc="-55" dirty="0">
                <a:solidFill>
                  <a:srgbClr val="0C2477"/>
                </a:solidFill>
                <a:latin typeface="Calibri"/>
                <a:cs typeface="Calibri"/>
              </a:rPr>
              <a:t> </a:t>
            </a:r>
            <a:r>
              <a:rPr sz="1600" u="none" dirty="0">
                <a:solidFill>
                  <a:srgbClr val="0C2477"/>
                </a:solidFill>
                <a:latin typeface="Calibri"/>
                <a:cs typeface="Calibri"/>
              </a:rPr>
              <a:t>bodies.</a:t>
            </a:r>
            <a:r>
              <a:rPr sz="1600" u="none" spc="-50" dirty="0">
                <a:solidFill>
                  <a:srgbClr val="0C2477"/>
                </a:solidFill>
                <a:latin typeface="Calibri"/>
                <a:cs typeface="Calibri"/>
              </a:rPr>
              <a:t> </a:t>
            </a:r>
            <a:r>
              <a:rPr sz="1600" u="none" dirty="0">
                <a:solidFill>
                  <a:srgbClr val="0C2477"/>
                </a:solidFill>
                <a:latin typeface="Calibri"/>
                <a:cs typeface="Calibri"/>
              </a:rPr>
              <a:t>This</a:t>
            </a:r>
            <a:r>
              <a:rPr sz="1600" u="none" spc="-55" dirty="0">
                <a:solidFill>
                  <a:srgbClr val="0C2477"/>
                </a:solidFill>
                <a:latin typeface="Calibri"/>
                <a:cs typeface="Calibri"/>
              </a:rPr>
              <a:t> </a:t>
            </a:r>
            <a:r>
              <a:rPr sz="1600" u="none" dirty="0">
                <a:solidFill>
                  <a:srgbClr val="0C2477"/>
                </a:solidFill>
                <a:latin typeface="Calibri"/>
                <a:cs typeface="Calibri"/>
              </a:rPr>
              <a:t>is</a:t>
            </a:r>
            <a:r>
              <a:rPr sz="1600" u="none" spc="-40" dirty="0">
                <a:solidFill>
                  <a:srgbClr val="0C2477"/>
                </a:solidFill>
                <a:latin typeface="Calibri"/>
                <a:cs typeface="Calibri"/>
              </a:rPr>
              <a:t> </a:t>
            </a:r>
            <a:r>
              <a:rPr sz="1600" u="none" spc="-10" dirty="0">
                <a:solidFill>
                  <a:srgbClr val="0C2477"/>
                </a:solidFill>
                <a:latin typeface="Calibri"/>
                <a:cs typeface="Calibri"/>
              </a:rPr>
              <a:t>organized</a:t>
            </a:r>
            <a:r>
              <a:rPr sz="1600" u="none" spc="-40" dirty="0">
                <a:solidFill>
                  <a:srgbClr val="0C2477"/>
                </a:solidFill>
                <a:latin typeface="Calibri"/>
                <a:cs typeface="Calibri"/>
              </a:rPr>
              <a:t> </a:t>
            </a:r>
            <a:r>
              <a:rPr sz="1600" u="none" dirty="0">
                <a:solidFill>
                  <a:srgbClr val="0C2477"/>
                </a:solidFill>
                <a:latin typeface="Calibri"/>
                <a:cs typeface="Calibri"/>
              </a:rPr>
              <a:t>by</a:t>
            </a:r>
            <a:r>
              <a:rPr sz="1600" u="none" spc="-35" dirty="0">
                <a:solidFill>
                  <a:srgbClr val="0C2477"/>
                </a:solidFill>
                <a:latin typeface="Calibri"/>
                <a:cs typeface="Calibri"/>
              </a:rPr>
              <a:t> </a:t>
            </a:r>
            <a:r>
              <a:rPr sz="1600" u="none" dirty="0">
                <a:solidFill>
                  <a:srgbClr val="0C2477"/>
                </a:solidFill>
                <a:latin typeface="Calibri"/>
                <a:cs typeface="Calibri"/>
              </a:rPr>
              <a:t>LCRDM,</a:t>
            </a:r>
            <a:r>
              <a:rPr sz="1600" u="none" spc="-30" dirty="0">
                <a:solidFill>
                  <a:srgbClr val="0C2477"/>
                </a:solidFill>
                <a:latin typeface="Calibri"/>
                <a:cs typeface="Calibri"/>
              </a:rPr>
              <a:t> </a:t>
            </a:r>
            <a:r>
              <a:rPr sz="1600" u="none" spc="-10" dirty="0">
                <a:solidFill>
                  <a:srgbClr val="0C2477"/>
                </a:solidFill>
                <a:latin typeface="Calibri"/>
                <a:cs typeface="Calibri"/>
              </a:rPr>
              <a:t>which facilitates</a:t>
            </a:r>
            <a:r>
              <a:rPr sz="1600" u="none" spc="-65" dirty="0">
                <a:solidFill>
                  <a:srgbClr val="0C2477"/>
                </a:solidFill>
                <a:latin typeface="Calibri"/>
                <a:cs typeface="Calibri"/>
              </a:rPr>
              <a:t> </a:t>
            </a:r>
            <a:r>
              <a:rPr sz="1600" u="none" dirty="0">
                <a:solidFill>
                  <a:srgbClr val="0C2477"/>
                </a:solidFill>
                <a:latin typeface="Calibri"/>
                <a:cs typeface="Calibri"/>
              </a:rPr>
              <a:t>the</a:t>
            </a:r>
            <a:r>
              <a:rPr sz="1600" u="none" spc="-30" dirty="0">
                <a:solidFill>
                  <a:srgbClr val="0C2477"/>
                </a:solidFill>
                <a:latin typeface="Calibri"/>
                <a:cs typeface="Calibri"/>
              </a:rPr>
              <a:t> </a:t>
            </a:r>
            <a:r>
              <a:rPr sz="1600" u="none" spc="-10" dirty="0">
                <a:solidFill>
                  <a:srgbClr val="0C2477"/>
                </a:solidFill>
                <a:latin typeface="Calibri"/>
                <a:cs typeface="Calibri"/>
              </a:rPr>
              <a:t>collaboration</a:t>
            </a:r>
            <a:r>
              <a:rPr sz="1600" u="none" spc="-50" dirty="0">
                <a:solidFill>
                  <a:srgbClr val="0C2477"/>
                </a:solidFill>
                <a:latin typeface="Calibri"/>
                <a:cs typeface="Calibri"/>
              </a:rPr>
              <a:t> </a:t>
            </a:r>
            <a:r>
              <a:rPr sz="1600" u="none" dirty="0">
                <a:solidFill>
                  <a:srgbClr val="0C2477"/>
                </a:solidFill>
                <a:latin typeface="Calibri"/>
                <a:cs typeface="Calibri"/>
              </a:rPr>
              <a:t>between</a:t>
            </a:r>
            <a:r>
              <a:rPr sz="1600" u="none" spc="-10" dirty="0">
                <a:solidFill>
                  <a:srgbClr val="0C2477"/>
                </a:solidFill>
                <a:latin typeface="Calibri"/>
                <a:cs typeface="Calibri"/>
              </a:rPr>
              <a:t> different</a:t>
            </a:r>
            <a:r>
              <a:rPr sz="1600" u="none" spc="-35" dirty="0">
                <a:solidFill>
                  <a:srgbClr val="0C2477"/>
                </a:solidFill>
                <a:latin typeface="Calibri"/>
                <a:cs typeface="Calibri"/>
              </a:rPr>
              <a:t> </a:t>
            </a:r>
            <a:r>
              <a:rPr sz="1600" u="none" spc="-10" dirty="0">
                <a:solidFill>
                  <a:srgbClr val="0C2477"/>
                </a:solidFill>
                <a:latin typeface="Calibri"/>
                <a:cs typeface="Calibri"/>
              </a:rPr>
              <a:t>stakeholders.</a:t>
            </a:r>
            <a:endParaRPr sz="16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p:nvPr/>
        </p:nvSpPr>
        <p:spPr>
          <a:xfrm>
            <a:off x="8883777" y="1160779"/>
            <a:ext cx="1983739" cy="756920"/>
          </a:xfrm>
          <a:prstGeom prst="rect">
            <a:avLst/>
          </a:prstGeom>
        </p:spPr>
        <p:txBody>
          <a:bodyPr vert="horz" wrap="square" lIns="0" tIns="12065" rIns="0" bIns="0" rtlCol="0">
            <a:spAutoFit/>
          </a:bodyPr>
          <a:lstStyle/>
          <a:p>
            <a:pPr marL="12700" marR="5080" algn="just">
              <a:lnSpc>
                <a:spcPct val="100000"/>
              </a:lnSpc>
              <a:spcBef>
                <a:spcPts val="95"/>
              </a:spcBef>
            </a:pPr>
            <a:r>
              <a:rPr sz="1600" dirty="0">
                <a:solidFill>
                  <a:srgbClr val="0C2477"/>
                </a:solidFill>
                <a:latin typeface="Calibri"/>
                <a:cs typeface="Calibri"/>
              </a:rPr>
              <a:t>3</a:t>
            </a:r>
            <a:r>
              <a:rPr sz="1600" spc="-30" dirty="0">
                <a:solidFill>
                  <a:srgbClr val="0C2477"/>
                </a:solidFill>
                <a:latin typeface="Calibri"/>
                <a:cs typeface="Calibri"/>
              </a:rPr>
              <a:t> </a:t>
            </a:r>
            <a:r>
              <a:rPr sz="1600" dirty="0">
                <a:solidFill>
                  <a:srgbClr val="0C2477"/>
                </a:solidFill>
                <a:latin typeface="Calibri"/>
                <a:cs typeface="Calibri"/>
              </a:rPr>
              <a:t>Roadmaps,</a:t>
            </a:r>
            <a:r>
              <a:rPr sz="1600" spc="-20" dirty="0">
                <a:solidFill>
                  <a:srgbClr val="0C2477"/>
                </a:solidFill>
                <a:latin typeface="Calibri"/>
                <a:cs typeface="Calibri"/>
              </a:rPr>
              <a:t> </a:t>
            </a:r>
            <a:r>
              <a:rPr sz="1600" dirty="0">
                <a:solidFill>
                  <a:srgbClr val="0C2477"/>
                </a:solidFill>
                <a:latin typeface="Calibri"/>
                <a:cs typeface="Calibri"/>
              </a:rPr>
              <a:t>each</a:t>
            </a:r>
            <a:r>
              <a:rPr sz="1600" spc="-35" dirty="0">
                <a:solidFill>
                  <a:srgbClr val="0C2477"/>
                </a:solidFill>
                <a:latin typeface="Calibri"/>
                <a:cs typeface="Calibri"/>
              </a:rPr>
              <a:t> </a:t>
            </a:r>
            <a:r>
              <a:rPr sz="1600" spc="-20" dirty="0">
                <a:solidFill>
                  <a:srgbClr val="0C2477"/>
                </a:solidFill>
                <a:latin typeface="Calibri"/>
                <a:cs typeface="Calibri"/>
              </a:rPr>
              <a:t>with </a:t>
            </a:r>
            <a:r>
              <a:rPr sz="1600" dirty="0">
                <a:solidFill>
                  <a:srgbClr val="0C2477"/>
                </a:solidFill>
                <a:latin typeface="Calibri"/>
                <a:cs typeface="Calibri"/>
              </a:rPr>
              <a:t>Bottleneck</a:t>
            </a:r>
            <a:r>
              <a:rPr sz="1600" spc="-50" dirty="0">
                <a:solidFill>
                  <a:srgbClr val="0C2477"/>
                </a:solidFill>
                <a:latin typeface="Calibri"/>
                <a:cs typeface="Calibri"/>
              </a:rPr>
              <a:t> </a:t>
            </a:r>
            <a:r>
              <a:rPr sz="1600" dirty="0">
                <a:solidFill>
                  <a:srgbClr val="0C2477"/>
                </a:solidFill>
                <a:latin typeface="Calibri"/>
                <a:cs typeface="Calibri"/>
              </a:rPr>
              <a:t>projects</a:t>
            </a:r>
            <a:r>
              <a:rPr sz="1600" spc="-60" dirty="0">
                <a:solidFill>
                  <a:srgbClr val="0C2477"/>
                </a:solidFill>
                <a:latin typeface="Calibri"/>
                <a:cs typeface="Calibri"/>
              </a:rPr>
              <a:t> </a:t>
            </a:r>
            <a:r>
              <a:rPr sz="1600" spc="-25" dirty="0">
                <a:solidFill>
                  <a:srgbClr val="0C2477"/>
                </a:solidFill>
                <a:latin typeface="Calibri"/>
                <a:cs typeface="Calibri"/>
              </a:rPr>
              <a:t>and </a:t>
            </a:r>
            <a:r>
              <a:rPr sz="1600" dirty="0">
                <a:solidFill>
                  <a:srgbClr val="0C2477"/>
                </a:solidFill>
                <a:latin typeface="Calibri"/>
                <a:cs typeface="Calibri"/>
              </a:rPr>
              <a:t>Challenge</a:t>
            </a:r>
            <a:r>
              <a:rPr sz="1600" spc="-60" dirty="0">
                <a:solidFill>
                  <a:srgbClr val="0C2477"/>
                </a:solidFill>
                <a:latin typeface="Calibri"/>
                <a:cs typeface="Calibri"/>
              </a:rPr>
              <a:t> </a:t>
            </a:r>
            <a:r>
              <a:rPr sz="1600" spc="-10" dirty="0">
                <a:solidFill>
                  <a:srgbClr val="0C2477"/>
                </a:solidFill>
                <a:latin typeface="Calibri"/>
                <a:cs typeface="Calibri"/>
              </a:rPr>
              <a:t>projects.</a:t>
            </a:r>
            <a:endParaRPr sz="1600">
              <a:latin typeface="Calibri"/>
              <a:cs typeface="Calibri"/>
            </a:endParaRPr>
          </a:p>
        </p:txBody>
      </p:sp>
      <p:sp>
        <p:nvSpPr>
          <p:cNvPr id="4" name="object 4"/>
          <p:cNvSpPr txBox="1">
            <a:spLocks noGrp="1"/>
          </p:cNvSpPr>
          <p:nvPr>
            <p:ph type="title"/>
          </p:nvPr>
        </p:nvSpPr>
        <p:spPr>
          <a:prstGeom prst="rect">
            <a:avLst/>
          </a:prstGeom>
        </p:spPr>
        <p:txBody>
          <a:bodyPr vert="horz" wrap="square" lIns="0" tIns="85471" rIns="0" bIns="0" rtlCol="0">
            <a:spAutoFit/>
          </a:bodyPr>
          <a:lstStyle/>
          <a:p>
            <a:pPr marL="933450">
              <a:lnSpc>
                <a:spcPct val="100000"/>
              </a:lnSpc>
              <a:spcBef>
                <a:spcPts val="100"/>
              </a:spcBef>
            </a:pPr>
            <a:r>
              <a:rPr dirty="0"/>
              <a:t>Thematic</a:t>
            </a:r>
            <a:r>
              <a:rPr spc="-30" dirty="0"/>
              <a:t> </a:t>
            </a:r>
            <a:r>
              <a:rPr dirty="0"/>
              <a:t>Digital</a:t>
            </a:r>
            <a:r>
              <a:rPr spc="-50" dirty="0"/>
              <a:t> </a:t>
            </a:r>
            <a:r>
              <a:rPr dirty="0"/>
              <a:t>Competence</a:t>
            </a:r>
            <a:r>
              <a:rPr spc="-25" dirty="0"/>
              <a:t> </a:t>
            </a:r>
            <a:r>
              <a:rPr dirty="0"/>
              <a:t>Centers</a:t>
            </a:r>
            <a:r>
              <a:rPr spc="-35" dirty="0"/>
              <a:t> </a:t>
            </a:r>
            <a:r>
              <a:rPr dirty="0"/>
              <a:t>in</a:t>
            </a:r>
            <a:r>
              <a:rPr spc="-30" dirty="0"/>
              <a:t> </a:t>
            </a:r>
            <a:r>
              <a:rPr dirty="0"/>
              <a:t>the</a:t>
            </a:r>
            <a:r>
              <a:rPr spc="-15" dirty="0"/>
              <a:t> </a:t>
            </a:r>
            <a:r>
              <a:rPr spc="-10" dirty="0"/>
              <a:t>Netherlands</a:t>
            </a:r>
          </a:p>
        </p:txBody>
      </p:sp>
      <p:pic>
        <p:nvPicPr>
          <p:cNvPr id="5" name="object 5"/>
          <p:cNvPicPr/>
          <p:nvPr/>
        </p:nvPicPr>
        <p:blipFill>
          <a:blip r:embed="rId3" cstate="print"/>
          <a:stretch>
            <a:fillRect/>
          </a:stretch>
        </p:blipFill>
        <p:spPr>
          <a:xfrm>
            <a:off x="1298774" y="1195201"/>
            <a:ext cx="7234638" cy="3915292"/>
          </a:xfrm>
          <a:prstGeom prst="rect">
            <a:avLst/>
          </a:prstGeom>
        </p:spPr>
      </p:pic>
      <p:pic>
        <p:nvPicPr>
          <p:cNvPr id="6" name="object 6"/>
          <p:cNvPicPr/>
          <p:nvPr/>
        </p:nvPicPr>
        <p:blipFill>
          <a:blip r:embed="rId4" cstate="print"/>
          <a:stretch>
            <a:fillRect/>
          </a:stretch>
        </p:blipFill>
        <p:spPr>
          <a:xfrm>
            <a:off x="8804275" y="2303017"/>
            <a:ext cx="3086100" cy="445770"/>
          </a:xfrm>
          <a:prstGeom prst="rect">
            <a:avLst/>
          </a:prstGeom>
        </p:spPr>
      </p:pic>
      <p:pic>
        <p:nvPicPr>
          <p:cNvPr id="7" name="object 7"/>
          <p:cNvPicPr/>
          <p:nvPr/>
        </p:nvPicPr>
        <p:blipFill>
          <a:blip r:embed="rId5" cstate="print"/>
          <a:stretch>
            <a:fillRect/>
          </a:stretch>
        </p:blipFill>
        <p:spPr>
          <a:xfrm>
            <a:off x="8804275" y="2851950"/>
            <a:ext cx="3024124" cy="470623"/>
          </a:xfrm>
          <a:prstGeom prst="rect">
            <a:avLst/>
          </a:prstGeom>
        </p:spPr>
      </p:pic>
      <p:sp>
        <p:nvSpPr>
          <p:cNvPr id="8" name="object 8"/>
          <p:cNvSpPr txBox="1"/>
          <p:nvPr/>
        </p:nvSpPr>
        <p:spPr>
          <a:xfrm>
            <a:off x="1130604" y="5078729"/>
            <a:ext cx="10044430" cy="100076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0C2477"/>
                </a:solidFill>
                <a:latin typeface="Calibri"/>
                <a:cs typeface="Calibri"/>
              </a:rPr>
              <a:t>TDCCs</a:t>
            </a:r>
            <a:r>
              <a:rPr sz="1600" spc="-40" dirty="0">
                <a:solidFill>
                  <a:srgbClr val="0C2477"/>
                </a:solidFill>
                <a:latin typeface="Calibri"/>
                <a:cs typeface="Calibri"/>
              </a:rPr>
              <a:t> </a:t>
            </a:r>
            <a:r>
              <a:rPr sz="1600" dirty="0">
                <a:solidFill>
                  <a:srgbClr val="0C2477"/>
                </a:solidFill>
                <a:latin typeface="Calibri"/>
                <a:cs typeface="Calibri"/>
              </a:rPr>
              <a:t>are</a:t>
            </a:r>
            <a:r>
              <a:rPr sz="1600" spc="-30" dirty="0">
                <a:solidFill>
                  <a:srgbClr val="0C2477"/>
                </a:solidFill>
                <a:latin typeface="Calibri"/>
                <a:cs typeface="Calibri"/>
              </a:rPr>
              <a:t> </a:t>
            </a:r>
            <a:r>
              <a:rPr sz="1600" spc="-20" dirty="0">
                <a:solidFill>
                  <a:srgbClr val="0C2477"/>
                </a:solidFill>
                <a:latin typeface="Calibri"/>
                <a:cs typeface="Calibri"/>
              </a:rPr>
              <a:t>network-</a:t>
            </a:r>
            <a:r>
              <a:rPr sz="1600" dirty="0">
                <a:solidFill>
                  <a:srgbClr val="0C2477"/>
                </a:solidFill>
                <a:latin typeface="Calibri"/>
                <a:cs typeface="Calibri"/>
              </a:rPr>
              <a:t>based</a:t>
            </a:r>
            <a:r>
              <a:rPr sz="1600" spc="-10" dirty="0">
                <a:solidFill>
                  <a:srgbClr val="0C2477"/>
                </a:solidFill>
                <a:latin typeface="Calibri"/>
                <a:cs typeface="Calibri"/>
              </a:rPr>
              <a:t> </a:t>
            </a:r>
            <a:r>
              <a:rPr sz="1600" dirty="0">
                <a:solidFill>
                  <a:srgbClr val="0C2477"/>
                </a:solidFill>
                <a:latin typeface="Calibri"/>
                <a:cs typeface="Calibri"/>
              </a:rPr>
              <a:t>initiatives</a:t>
            </a:r>
            <a:r>
              <a:rPr sz="1600" spc="-60" dirty="0">
                <a:solidFill>
                  <a:srgbClr val="0C2477"/>
                </a:solidFill>
                <a:latin typeface="Calibri"/>
                <a:cs typeface="Calibri"/>
              </a:rPr>
              <a:t> </a:t>
            </a:r>
            <a:r>
              <a:rPr sz="1600" dirty="0">
                <a:solidFill>
                  <a:srgbClr val="0C2477"/>
                </a:solidFill>
                <a:latin typeface="Calibri"/>
                <a:cs typeface="Calibri"/>
              </a:rPr>
              <a:t>set</a:t>
            </a:r>
            <a:r>
              <a:rPr sz="1600" spc="-25" dirty="0">
                <a:solidFill>
                  <a:srgbClr val="0C2477"/>
                </a:solidFill>
                <a:latin typeface="Calibri"/>
                <a:cs typeface="Calibri"/>
              </a:rPr>
              <a:t> </a:t>
            </a:r>
            <a:r>
              <a:rPr sz="1600" dirty="0">
                <a:solidFill>
                  <a:srgbClr val="0C2477"/>
                </a:solidFill>
                <a:latin typeface="Calibri"/>
                <a:cs typeface="Calibri"/>
              </a:rPr>
              <a:t>up</a:t>
            </a:r>
            <a:r>
              <a:rPr sz="1600" spc="-40" dirty="0">
                <a:solidFill>
                  <a:srgbClr val="0C2477"/>
                </a:solidFill>
                <a:latin typeface="Calibri"/>
                <a:cs typeface="Calibri"/>
              </a:rPr>
              <a:t> </a:t>
            </a:r>
            <a:r>
              <a:rPr sz="1600" dirty="0">
                <a:solidFill>
                  <a:srgbClr val="0C2477"/>
                </a:solidFill>
                <a:latin typeface="Calibri"/>
                <a:cs typeface="Calibri"/>
              </a:rPr>
              <a:t>by</a:t>
            </a:r>
            <a:r>
              <a:rPr sz="1600" spc="-30" dirty="0">
                <a:solidFill>
                  <a:srgbClr val="0C2477"/>
                </a:solidFill>
                <a:latin typeface="Calibri"/>
                <a:cs typeface="Calibri"/>
              </a:rPr>
              <a:t> </a:t>
            </a:r>
            <a:r>
              <a:rPr sz="1600" dirty="0">
                <a:solidFill>
                  <a:srgbClr val="0C2477"/>
                </a:solidFill>
                <a:latin typeface="Calibri"/>
                <a:cs typeface="Calibri"/>
              </a:rPr>
              <a:t>NWO</a:t>
            </a:r>
            <a:r>
              <a:rPr sz="1600" spc="-25" dirty="0">
                <a:solidFill>
                  <a:srgbClr val="0C2477"/>
                </a:solidFill>
                <a:latin typeface="Calibri"/>
                <a:cs typeface="Calibri"/>
              </a:rPr>
              <a:t> </a:t>
            </a:r>
            <a:r>
              <a:rPr sz="1600" dirty="0">
                <a:solidFill>
                  <a:srgbClr val="0C2477"/>
                </a:solidFill>
                <a:latin typeface="Calibri"/>
                <a:cs typeface="Calibri"/>
              </a:rPr>
              <a:t>and</a:t>
            </a:r>
            <a:r>
              <a:rPr sz="1600" spc="-50" dirty="0">
                <a:solidFill>
                  <a:srgbClr val="0C2477"/>
                </a:solidFill>
                <a:latin typeface="Calibri"/>
                <a:cs typeface="Calibri"/>
              </a:rPr>
              <a:t> </a:t>
            </a:r>
            <a:r>
              <a:rPr sz="1600" dirty="0">
                <a:solidFill>
                  <a:srgbClr val="0C2477"/>
                </a:solidFill>
                <a:latin typeface="Calibri"/>
                <a:cs typeface="Calibri"/>
              </a:rPr>
              <a:t>the</a:t>
            </a:r>
            <a:r>
              <a:rPr sz="1600" spc="-30" dirty="0">
                <a:solidFill>
                  <a:srgbClr val="0C2477"/>
                </a:solidFill>
                <a:latin typeface="Calibri"/>
                <a:cs typeface="Calibri"/>
              </a:rPr>
              <a:t> </a:t>
            </a:r>
            <a:r>
              <a:rPr sz="1600" dirty="0">
                <a:solidFill>
                  <a:srgbClr val="0C2477"/>
                </a:solidFill>
                <a:latin typeface="Calibri"/>
                <a:cs typeface="Calibri"/>
              </a:rPr>
              <a:t>Dutch</a:t>
            </a:r>
            <a:r>
              <a:rPr sz="1600" spc="-40" dirty="0">
                <a:solidFill>
                  <a:srgbClr val="0C2477"/>
                </a:solidFill>
                <a:latin typeface="Calibri"/>
                <a:cs typeface="Calibri"/>
              </a:rPr>
              <a:t> </a:t>
            </a:r>
            <a:r>
              <a:rPr sz="1600" dirty="0">
                <a:solidFill>
                  <a:srgbClr val="0C2477"/>
                </a:solidFill>
                <a:latin typeface="Calibri"/>
                <a:cs typeface="Calibri"/>
              </a:rPr>
              <a:t>academic</a:t>
            </a:r>
            <a:r>
              <a:rPr sz="1600" spc="-35" dirty="0">
                <a:solidFill>
                  <a:srgbClr val="0C2477"/>
                </a:solidFill>
                <a:latin typeface="Calibri"/>
                <a:cs typeface="Calibri"/>
              </a:rPr>
              <a:t> </a:t>
            </a:r>
            <a:r>
              <a:rPr sz="1600" dirty="0">
                <a:solidFill>
                  <a:srgbClr val="0C2477"/>
                </a:solidFill>
                <a:latin typeface="Calibri"/>
                <a:cs typeface="Calibri"/>
              </a:rPr>
              <a:t>community</a:t>
            </a:r>
            <a:r>
              <a:rPr sz="1600" spc="-30" dirty="0">
                <a:solidFill>
                  <a:srgbClr val="0C2477"/>
                </a:solidFill>
                <a:latin typeface="Calibri"/>
                <a:cs typeface="Calibri"/>
              </a:rPr>
              <a:t> </a:t>
            </a:r>
            <a:r>
              <a:rPr sz="1600" dirty="0">
                <a:solidFill>
                  <a:srgbClr val="0C2477"/>
                </a:solidFill>
                <a:latin typeface="Calibri"/>
                <a:cs typeface="Calibri"/>
              </a:rPr>
              <a:t>to</a:t>
            </a:r>
            <a:r>
              <a:rPr sz="1600" spc="-40" dirty="0">
                <a:solidFill>
                  <a:srgbClr val="0C2477"/>
                </a:solidFill>
                <a:latin typeface="Calibri"/>
                <a:cs typeface="Calibri"/>
              </a:rPr>
              <a:t> </a:t>
            </a:r>
            <a:r>
              <a:rPr sz="1600" spc="-10" dirty="0">
                <a:solidFill>
                  <a:srgbClr val="0C2477"/>
                </a:solidFill>
                <a:latin typeface="Calibri"/>
                <a:cs typeface="Calibri"/>
              </a:rPr>
              <a:t>broker investments</a:t>
            </a:r>
            <a:r>
              <a:rPr sz="1600" spc="-40" dirty="0">
                <a:solidFill>
                  <a:srgbClr val="0C2477"/>
                </a:solidFill>
                <a:latin typeface="Calibri"/>
                <a:cs typeface="Calibri"/>
              </a:rPr>
              <a:t> </a:t>
            </a:r>
            <a:r>
              <a:rPr sz="1600" dirty="0">
                <a:solidFill>
                  <a:srgbClr val="0C2477"/>
                </a:solidFill>
                <a:latin typeface="Calibri"/>
                <a:cs typeface="Calibri"/>
              </a:rPr>
              <a:t>into</a:t>
            </a:r>
            <a:r>
              <a:rPr sz="1600" spc="-55" dirty="0">
                <a:solidFill>
                  <a:srgbClr val="0C2477"/>
                </a:solidFill>
                <a:latin typeface="Calibri"/>
                <a:cs typeface="Calibri"/>
              </a:rPr>
              <a:t> </a:t>
            </a:r>
            <a:r>
              <a:rPr sz="1600" spc="-20" dirty="0">
                <a:solidFill>
                  <a:srgbClr val="0C2477"/>
                </a:solidFill>
                <a:latin typeface="Calibri"/>
                <a:cs typeface="Calibri"/>
              </a:rPr>
              <a:t>open </a:t>
            </a:r>
            <a:r>
              <a:rPr sz="1600" dirty="0">
                <a:solidFill>
                  <a:srgbClr val="0C2477"/>
                </a:solidFill>
                <a:latin typeface="Calibri"/>
                <a:cs typeface="Calibri"/>
              </a:rPr>
              <a:t>science</a:t>
            </a:r>
            <a:r>
              <a:rPr sz="1600" spc="-55" dirty="0">
                <a:solidFill>
                  <a:srgbClr val="0C2477"/>
                </a:solidFill>
                <a:latin typeface="Calibri"/>
                <a:cs typeface="Calibri"/>
              </a:rPr>
              <a:t> </a:t>
            </a:r>
            <a:r>
              <a:rPr sz="1600" b="1" dirty="0">
                <a:solidFill>
                  <a:srgbClr val="0C2477"/>
                </a:solidFill>
                <a:latin typeface="Calibri"/>
                <a:cs typeface="Calibri"/>
              </a:rPr>
              <a:t>projects</a:t>
            </a:r>
            <a:r>
              <a:rPr sz="1600" dirty="0">
                <a:solidFill>
                  <a:srgbClr val="0C2477"/>
                </a:solidFill>
                <a:latin typeface="Calibri"/>
                <a:cs typeface="Calibri"/>
              </a:rPr>
              <a:t>.</a:t>
            </a:r>
            <a:r>
              <a:rPr sz="1600" spc="-15" dirty="0">
                <a:solidFill>
                  <a:srgbClr val="0C2477"/>
                </a:solidFill>
                <a:latin typeface="Calibri"/>
                <a:cs typeface="Calibri"/>
              </a:rPr>
              <a:t> </a:t>
            </a:r>
            <a:r>
              <a:rPr sz="1600" dirty="0">
                <a:solidFill>
                  <a:srgbClr val="0C2477"/>
                </a:solidFill>
                <a:latin typeface="Calibri"/>
                <a:cs typeface="Calibri"/>
              </a:rPr>
              <a:t>The</a:t>
            </a:r>
            <a:r>
              <a:rPr sz="1600" spc="-50" dirty="0">
                <a:solidFill>
                  <a:srgbClr val="0C2477"/>
                </a:solidFill>
                <a:latin typeface="Calibri"/>
                <a:cs typeface="Calibri"/>
              </a:rPr>
              <a:t> </a:t>
            </a:r>
            <a:r>
              <a:rPr sz="1600" dirty="0">
                <a:solidFill>
                  <a:srgbClr val="0C2477"/>
                </a:solidFill>
                <a:latin typeface="Calibri"/>
                <a:cs typeface="Calibri"/>
              </a:rPr>
              <a:t>three</a:t>
            </a:r>
            <a:r>
              <a:rPr sz="1600" spc="-25" dirty="0">
                <a:solidFill>
                  <a:srgbClr val="0C2477"/>
                </a:solidFill>
                <a:latin typeface="Calibri"/>
                <a:cs typeface="Calibri"/>
              </a:rPr>
              <a:t> </a:t>
            </a:r>
            <a:r>
              <a:rPr sz="1600" dirty="0">
                <a:solidFill>
                  <a:srgbClr val="0C2477"/>
                </a:solidFill>
                <a:latin typeface="Calibri"/>
                <a:cs typeface="Calibri"/>
              </a:rPr>
              <a:t>TDCCs</a:t>
            </a:r>
            <a:r>
              <a:rPr sz="1600" spc="-45" dirty="0">
                <a:solidFill>
                  <a:srgbClr val="0C2477"/>
                </a:solidFill>
                <a:latin typeface="Calibri"/>
                <a:cs typeface="Calibri"/>
              </a:rPr>
              <a:t> </a:t>
            </a:r>
            <a:r>
              <a:rPr sz="1600" dirty="0">
                <a:solidFill>
                  <a:srgbClr val="0C2477"/>
                </a:solidFill>
                <a:latin typeface="Calibri"/>
                <a:cs typeface="Calibri"/>
              </a:rPr>
              <a:t>are</a:t>
            </a:r>
            <a:r>
              <a:rPr sz="1600" spc="-15" dirty="0">
                <a:solidFill>
                  <a:srgbClr val="0C2477"/>
                </a:solidFill>
                <a:latin typeface="Calibri"/>
                <a:cs typeface="Calibri"/>
              </a:rPr>
              <a:t> </a:t>
            </a:r>
            <a:r>
              <a:rPr sz="1600" b="1" dirty="0">
                <a:solidFill>
                  <a:srgbClr val="0C2477"/>
                </a:solidFill>
                <a:latin typeface="Calibri"/>
                <a:cs typeface="Calibri"/>
              </a:rPr>
              <a:t>national</a:t>
            </a:r>
            <a:r>
              <a:rPr sz="1600" b="1" spc="-50" dirty="0">
                <a:solidFill>
                  <a:srgbClr val="0C2477"/>
                </a:solidFill>
                <a:latin typeface="Calibri"/>
                <a:cs typeface="Calibri"/>
              </a:rPr>
              <a:t> </a:t>
            </a:r>
            <a:r>
              <a:rPr sz="1600" dirty="0">
                <a:solidFill>
                  <a:srgbClr val="0C2477"/>
                </a:solidFill>
                <a:latin typeface="Calibri"/>
                <a:cs typeface="Calibri"/>
              </a:rPr>
              <a:t>and</a:t>
            </a:r>
            <a:r>
              <a:rPr sz="1600" spc="-55" dirty="0">
                <a:solidFill>
                  <a:srgbClr val="0C2477"/>
                </a:solidFill>
                <a:latin typeface="Calibri"/>
                <a:cs typeface="Calibri"/>
              </a:rPr>
              <a:t> </a:t>
            </a:r>
            <a:r>
              <a:rPr sz="1600" b="1" dirty="0">
                <a:solidFill>
                  <a:srgbClr val="0C2477"/>
                </a:solidFill>
                <a:latin typeface="Calibri"/>
                <a:cs typeface="Calibri"/>
              </a:rPr>
              <a:t>discipline</a:t>
            </a:r>
            <a:r>
              <a:rPr sz="1600" b="1" spc="-40" dirty="0">
                <a:solidFill>
                  <a:srgbClr val="0C2477"/>
                </a:solidFill>
                <a:latin typeface="Calibri"/>
                <a:cs typeface="Calibri"/>
              </a:rPr>
              <a:t> </a:t>
            </a:r>
            <a:r>
              <a:rPr sz="1600" b="1" dirty="0">
                <a:solidFill>
                  <a:srgbClr val="0C2477"/>
                </a:solidFill>
                <a:latin typeface="Calibri"/>
                <a:cs typeface="Calibri"/>
              </a:rPr>
              <a:t>based.</a:t>
            </a:r>
            <a:r>
              <a:rPr sz="1600" b="1" spc="-35" dirty="0">
                <a:solidFill>
                  <a:srgbClr val="0C2477"/>
                </a:solidFill>
                <a:latin typeface="Calibri"/>
                <a:cs typeface="Calibri"/>
              </a:rPr>
              <a:t> </a:t>
            </a:r>
            <a:r>
              <a:rPr sz="1600" dirty="0">
                <a:solidFill>
                  <a:srgbClr val="0C2477"/>
                </a:solidFill>
                <a:latin typeface="Calibri"/>
                <a:cs typeface="Calibri"/>
              </a:rPr>
              <a:t>In</a:t>
            </a:r>
            <a:r>
              <a:rPr sz="1600" spc="-45" dirty="0">
                <a:solidFill>
                  <a:srgbClr val="0C2477"/>
                </a:solidFill>
                <a:latin typeface="Calibri"/>
                <a:cs typeface="Calibri"/>
              </a:rPr>
              <a:t> </a:t>
            </a:r>
            <a:r>
              <a:rPr sz="1600" dirty="0">
                <a:solidFill>
                  <a:srgbClr val="0C2477"/>
                </a:solidFill>
                <a:latin typeface="Calibri"/>
                <a:cs typeface="Calibri"/>
              </a:rPr>
              <a:t>the</a:t>
            </a:r>
            <a:r>
              <a:rPr sz="1600" spc="-45" dirty="0">
                <a:solidFill>
                  <a:srgbClr val="0C2477"/>
                </a:solidFill>
                <a:latin typeface="Calibri"/>
                <a:cs typeface="Calibri"/>
              </a:rPr>
              <a:t> </a:t>
            </a:r>
            <a:r>
              <a:rPr sz="1600" dirty="0">
                <a:solidFill>
                  <a:srgbClr val="0C2477"/>
                </a:solidFill>
                <a:latin typeface="Calibri"/>
                <a:cs typeface="Calibri"/>
              </a:rPr>
              <a:t>coming</a:t>
            </a:r>
            <a:r>
              <a:rPr sz="1600" spc="-40" dirty="0">
                <a:solidFill>
                  <a:srgbClr val="0C2477"/>
                </a:solidFill>
                <a:latin typeface="Calibri"/>
                <a:cs typeface="Calibri"/>
              </a:rPr>
              <a:t> </a:t>
            </a:r>
            <a:r>
              <a:rPr sz="1600" spc="-10" dirty="0">
                <a:solidFill>
                  <a:srgbClr val="0C2477"/>
                </a:solidFill>
                <a:latin typeface="Calibri"/>
                <a:cs typeface="Calibri"/>
              </a:rPr>
              <a:t>5-</a:t>
            </a:r>
            <a:r>
              <a:rPr sz="1600" dirty="0">
                <a:solidFill>
                  <a:srgbClr val="0C2477"/>
                </a:solidFill>
                <a:latin typeface="Calibri"/>
                <a:cs typeface="Calibri"/>
              </a:rPr>
              <a:t>10</a:t>
            </a:r>
            <a:r>
              <a:rPr sz="1600" spc="-30" dirty="0">
                <a:solidFill>
                  <a:srgbClr val="0C2477"/>
                </a:solidFill>
                <a:latin typeface="Calibri"/>
                <a:cs typeface="Calibri"/>
              </a:rPr>
              <a:t> </a:t>
            </a:r>
            <a:r>
              <a:rPr sz="1600" dirty="0">
                <a:solidFill>
                  <a:srgbClr val="0C2477"/>
                </a:solidFill>
                <a:latin typeface="Calibri"/>
                <a:cs typeface="Calibri"/>
              </a:rPr>
              <a:t>years,</a:t>
            </a:r>
            <a:r>
              <a:rPr sz="1600" spc="-25" dirty="0">
                <a:solidFill>
                  <a:srgbClr val="0C2477"/>
                </a:solidFill>
                <a:latin typeface="Calibri"/>
                <a:cs typeface="Calibri"/>
              </a:rPr>
              <a:t> </a:t>
            </a:r>
            <a:r>
              <a:rPr sz="1600" dirty="0">
                <a:solidFill>
                  <a:srgbClr val="0C2477"/>
                </a:solidFill>
                <a:latin typeface="Calibri"/>
                <a:cs typeface="Calibri"/>
              </a:rPr>
              <a:t>the</a:t>
            </a:r>
            <a:r>
              <a:rPr sz="1600" spc="-40" dirty="0">
                <a:solidFill>
                  <a:srgbClr val="0C2477"/>
                </a:solidFill>
                <a:latin typeface="Calibri"/>
                <a:cs typeface="Calibri"/>
              </a:rPr>
              <a:t> </a:t>
            </a:r>
            <a:r>
              <a:rPr sz="1600" dirty="0">
                <a:solidFill>
                  <a:srgbClr val="0C2477"/>
                </a:solidFill>
                <a:latin typeface="Calibri"/>
                <a:cs typeface="Calibri"/>
              </a:rPr>
              <a:t>network</a:t>
            </a:r>
            <a:r>
              <a:rPr sz="1600" spc="-15" dirty="0">
                <a:solidFill>
                  <a:srgbClr val="0C2477"/>
                </a:solidFill>
                <a:latin typeface="Calibri"/>
                <a:cs typeface="Calibri"/>
              </a:rPr>
              <a:t> </a:t>
            </a:r>
            <a:r>
              <a:rPr sz="1600" dirty="0">
                <a:solidFill>
                  <a:srgbClr val="0C2477"/>
                </a:solidFill>
                <a:latin typeface="Calibri"/>
                <a:cs typeface="Calibri"/>
              </a:rPr>
              <a:t>will</a:t>
            </a:r>
            <a:r>
              <a:rPr sz="1600" spc="-45" dirty="0">
                <a:solidFill>
                  <a:srgbClr val="0C2477"/>
                </a:solidFill>
                <a:latin typeface="Calibri"/>
                <a:cs typeface="Calibri"/>
              </a:rPr>
              <a:t> </a:t>
            </a:r>
            <a:r>
              <a:rPr sz="1600" spc="-10" dirty="0">
                <a:solidFill>
                  <a:srgbClr val="0C2477"/>
                </a:solidFill>
                <a:latin typeface="Calibri"/>
                <a:cs typeface="Calibri"/>
              </a:rPr>
              <a:t>formulate </a:t>
            </a:r>
            <a:r>
              <a:rPr sz="1600" dirty="0">
                <a:solidFill>
                  <a:srgbClr val="0C2477"/>
                </a:solidFill>
                <a:latin typeface="Calibri"/>
                <a:cs typeface="Calibri"/>
              </a:rPr>
              <a:t>and</a:t>
            </a:r>
            <a:r>
              <a:rPr sz="1600" spc="-50" dirty="0">
                <a:solidFill>
                  <a:srgbClr val="0C2477"/>
                </a:solidFill>
                <a:latin typeface="Calibri"/>
                <a:cs typeface="Calibri"/>
              </a:rPr>
              <a:t> </a:t>
            </a:r>
            <a:r>
              <a:rPr sz="1600" dirty="0">
                <a:solidFill>
                  <a:srgbClr val="0C2477"/>
                </a:solidFill>
                <a:latin typeface="Calibri"/>
                <a:cs typeface="Calibri"/>
              </a:rPr>
              <a:t>fund</a:t>
            </a:r>
            <a:r>
              <a:rPr sz="1600" spc="-50" dirty="0">
                <a:solidFill>
                  <a:srgbClr val="0C2477"/>
                </a:solidFill>
                <a:latin typeface="Calibri"/>
                <a:cs typeface="Calibri"/>
              </a:rPr>
              <a:t> </a:t>
            </a:r>
            <a:r>
              <a:rPr sz="1600" dirty="0">
                <a:solidFill>
                  <a:srgbClr val="0C2477"/>
                </a:solidFill>
                <a:latin typeface="Calibri"/>
                <a:cs typeface="Calibri"/>
              </a:rPr>
              <a:t>projects</a:t>
            </a:r>
            <a:r>
              <a:rPr sz="1600" spc="-20" dirty="0">
                <a:solidFill>
                  <a:srgbClr val="0C2477"/>
                </a:solidFill>
                <a:latin typeface="Calibri"/>
                <a:cs typeface="Calibri"/>
              </a:rPr>
              <a:t> </a:t>
            </a:r>
            <a:r>
              <a:rPr sz="1600" dirty="0">
                <a:solidFill>
                  <a:srgbClr val="0C2477"/>
                </a:solidFill>
                <a:latin typeface="Calibri"/>
                <a:cs typeface="Calibri"/>
              </a:rPr>
              <a:t>designed</a:t>
            </a:r>
            <a:r>
              <a:rPr sz="1600" spc="-40" dirty="0">
                <a:solidFill>
                  <a:srgbClr val="0C2477"/>
                </a:solidFill>
                <a:latin typeface="Calibri"/>
                <a:cs typeface="Calibri"/>
              </a:rPr>
              <a:t> </a:t>
            </a:r>
            <a:r>
              <a:rPr sz="1600" dirty="0">
                <a:solidFill>
                  <a:srgbClr val="0C2477"/>
                </a:solidFill>
                <a:latin typeface="Calibri"/>
                <a:cs typeface="Calibri"/>
              </a:rPr>
              <a:t>to</a:t>
            </a:r>
            <a:r>
              <a:rPr sz="1600" spc="-45" dirty="0">
                <a:solidFill>
                  <a:srgbClr val="0C2477"/>
                </a:solidFill>
                <a:latin typeface="Calibri"/>
                <a:cs typeface="Calibri"/>
              </a:rPr>
              <a:t> </a:t>
            </a:r>
            <a:r>
              <a:rPr sz="1600" dirty="0">
                <a:solidFill>
                  <a:srgbClr val="0C2477"/>
                </a:solidFill>
                <a:latin typeface="Calibri"/>
                <a:cs typeface="Calibri"/>
              </a:rPr>
              <a:t>promote</a:t>
            </a:r>
            <a:r>
              <a:rPr sz="1600" spc="-15" dirty="0">
                <a:solidFill>
                  <a:srgbClr val="0C2477"/>
                </a:solidFill>
                <a:latin typeface="Calibri"/>
                <a:cs typeface="Calibri"/>
              </a:rPr>
              <a:t> </a:t>
            </a:r>
            <a:r>
              <a:rPr sz="1600" dirty="0">
                <a:solidFill>
                  <a:srgbClr val="0C2477"/>
                </a:solidFill>
                <a:latin typeface="Calibri"/>
                <a:cs typeface="Calibri"/>
              </a:rPr>
              <a:t>the</a:t>
            </a:r>
            <a:r>
              <a:rPr sz="1600" spc="-60" dirty="0">
                <a:solidFill>
                  <a:srgbClr val="0C2477"/>
                </a:solidFill>
                <a:latin typeface="Calibri"/>
                <a:cs typeface="Calibri"/>
              </a:rPr>
              <a:t> </a:t>
            </a:r>
            <a:r>
              <a:rPr sz="1600" b="1" dirty="0">
                <a:solidFill>
                  <a:srgbClr val="0C2477"/>
                </a:solidFill>
                <a:latin typeface="Calibri"/>
                <a:cs typeface="Calibri"/>
              </a:rPr>
              <a:t>adoption</a:t>
            </a:r>
            <a:r>
              <a:rPr sz="1600" b="1" spc="-40" dirty="0">
                <a:solidFill>
                  <a:srgbClr val="0C2477"/>
                </a:solidFill>
                <a:latin typeface="Calibri"/>
                <a:cs typeface="Calibri"/>
              </a:rPr>
              <a:t> </a:t>
            </a:r>
            <a:r>
              <a:rPr sz="1600" b="1" dirty="0">
                <a:solidFill>
                  <a:srgbClr val="0C2477"/>
                </a:solidFill>
                <a:latin typeface="Calibri"/>
                <a:cs typeface="Calibri"/>
              </a:rPr>
              <a:t>of</a:t>
            </a:r>
            <a:r>
              <a:rPr sz="1600" b="1" spc="-40" dirty="0">
                <a:solidFill>
                  <a:srgbClr val="0C2477"/>
                </a:solidFill>
                <a:latin typeface="Calibri"/>
                <a:cs typeface="Calibri"/>
              </a:rPr>
              <a:t> </a:t>
            </a:r>
            <a:r>
              <a:rPr sz="1600" b="1" dirty="0">
                <a:solidFill>
                  <a:srgbClr val="0C2477"/>
                </a:solidFill>
                <a:latin typeface="Calibri"/>
                <a:cs typeface="Calibri"/>
              </a:rPr>
              <a:t>open</a:t>
            </a:r>
            <a:r>
              <a:rPr sz="1600" b="1" spc="-25" dirty="0">
                <a:solidFill>
                  <a:srgbClr val="0C2477"/>
                </a:solidFill>
                <a:latin typeface="Calibri"/>
                <a:cs typeface="Calibri"/>
              </a:rPr>
              <a:t> </a:t>
            </a:r>
            <a:r>
              <a:rPr sz="1600" b="1" dirty="0">
                <a:solidFill>
                  <a:srgbClr val="0C2477"/>
                </a:solidFill>
                <a:latin typeface="Calibri"/>
                <a:cs typeface="Calibri"/>
              </a:rPr>
              <a:t>data</a:t>
            </a:r>
            <a:r>
              <a:rPr sz="1600" dirty="0">
                <a:solidFill>
                  <a:srgbClr val="0C2477"/>
                </a:solidFill>
                <a:latin typeface="Calibri"/>
                <a:cs typeface="Calibri"/>
              </a:rPr>
              <a:t>,</a:t>
            </a:r>
            <a:r>
              <a:rPr sz="1600" spc="-45" dirty="0">
                <a:solidFill>
                  <a:srgbClr val="0C2477"/>
                </a:solidFill>
                <a:latin typeface="Calibri"/>
                <a:cs typeface="Calibri"/>
              </a:rPr>
              <a:t> </a:t>
            </a:r>
            <a:r>
              <a:rPr sz="1600" b="1" spc="-10" dirty="0">
                <a:solidFill>
                  <a:srgbClr val="0C2477"/>
                </a:solidFill>
                <a:latin typeface="Calibri"/>
                <a:cs typeface="Calibri"/>
              </a:rPr>
              <a:t>software</a:t>
            </a:r>
            <a:r>
              <a:rPr sz="1600" b="1" spc="-40" dirty="0">
                <a:solidFill>
                  <a:srgbClr val="0C2477"/>
                </a:solidFill>
                <a:latin typeface="Calibri"/>
                <a:cs typeface="Calibri"/>
              </a:rPr>
              <a:t> </a:t>
            </a:r>
            <a:r>
              <a:rPr sz="1600" dirty="0">
                <a:solidFill>
                  <a:srgbClr val="0C2477"/>
                </a:solidFill>
                <a:latin typeface="Calibri"/>
                <a:cs typeface="Calibri"/>
              </a:rPr>
              <a:t>and</a:t>
            </a:r>
            <a:r>
              <a:rPr sz="1600" spc="-55" dirty="0">
                <a:solidFill>
                  <a:srgbClr val="0C2477"/>
                </a:solidFill>
                <a:latin typeface="Calibri"/>
                <a:cs typeface="Calibri"/>
              </a:rPr>
              <a:t> </a:t>
            </a:r>
            <a:r>
              <a:rPr sz="1600" b="1" dirty="0">
                <a:solidFill>
                  <a:srgbClr val="0C2477"/>
                </a:solidFill>
                <a:latin typeface="Calibri"/>
                <a:cs typeface="Calibri"/>
              </a:rPr>
              <a:t>research</a:t>
            </a:r>
            <a:r>
              <a:rPr sz="1600" b="1" spc="-30" dirty="0">
                <a:solidFill>
                  <a:srgbClr val="0C2477"/>
                </a:solidFill>
                <a:latin typeface="Calibri"/>
                <a:cs typeface="Calibri"/>
              </a:rPr>
              <a:t> </a:t>
            </a:r>
            <a:r>
              <a:rPr sz="1600" b="1" dirty="0">
                <a:solidFill>
                  <a:srgbClr val="0C2477"/>
                </a:solidFill>
                <a:latin typeface="Calibri"/>
                <a:cs typeface="Calibri"/>
              </a:rPr>
              <a:t>practices</a:t>
            </a:r>
            <a:r>
              <a:rPr sz="1600" dirty="0">
                <a:solidFill>
                  <a:srgbClr val="0C2477"/>
                </a:solidFill>
                <a:latin typeface="Calibri"/>
                <a:cs typeface="Calibri"/>
              </a:rPr>
              <a:t>,</a:t>
            </a:r>
            <a:r>
              <a:rPr sz="1600" spc="-35" dirty="0">
                <a:solidFill>
                  <a:srgbClr val="0C2477"/>
                </a:solidFill>
                <a:latin typeface="Calibri"/>
                <a:cs typeface="Calibri"/>
              </a:rPr>
              <a:t> </a:t>
            </a:r>
            <a:r>
              <a:rPr sz="1600" dirty="0">
                <a:solidFill>
                  <a:srgbClr val="0C2477"/>
                </a:solidFill>
                <a:latin typeface="Calibri"/>
                <a:cs typeface="Calibri"/>
              </a:rPr>
              <a:t>alongside</a:t>
            </a:r>
            <a:r>
              <a:rPr sz="1600" spc="-55" dirty="0">
                <a:solidFill>
                  <a:srgbClr val="0C2477"/>
                </a:solidFill>
                <a:latin typeface="Calibri"/>
                <a:cs typeface="Calibri"/>
              </a:rPr>
              <a:t> </a:t>
            </a:r>
            <a:r>
              <a:rPr sz="1600" spc="-25" dirty="0">
                <a:solidFill>
                  <a:srgbClr val="0C2477"/>
                </a:solidFill>
                <a:latin typeface="Calibri"/>
                <a:cs typeface="Calibri"/>
              </a:rPr>
              <a:t>the </a:t>
            </a:r>
            <a:r>
              <a:rPr sz="1600" spc="-10" dirty="0">
                <a:solidFill>
                  <a:srgbClr val="0C2477"/>
                </a:solidFill>
                <a:latin typeface="Calibri"/>
                <a:cs typeface="Calibri"/>
              </a:rPr>
              <a:t>development </a:t>
            </a:r>
            <a:r>
              <a:rPr sz="1600" dirty="0">
                <a:solidFill>
                  <a:srgbClr val="0C2477"/>
                </a:solidFill>
                <a:latin typeface="Calibri"/>
                <a:cs typeface="Calibri"/>
              </a:rPr>
              <a:t>of</a:t>
            </a:r>
            <a:r>
              <a:rPr sz="1600" spc="-25" dirty="0">
                <a:solidFill>
                  <a:srgbClr val="0C2477"/>
                </a:solidFill>
                <a:latin typeface="Calibri"/>
                <a:cs typeface="Calibri"/>
              </a:rPr>
              <a:t> </a:t>
            </a:r>
            <a:r>
              <a:rPr sz="1600" dirty="0">
                <a:solidFill>
                  <a:srgbClr val="0C2477"/>
                </a:solidFill>
                <a:latin typeface="Calibri"/>
                <a:cs typeface="Calibri"/>
              </a:rPr>
              <a:t>the</a:t>
            </a:r>
            <a:r>
              <a:rPr sz="1600" spc="-30" dirty="0">
                <a:solidFill>
                  <a:srgbClr val="0C2477"/>
                </a:solidFill>
                <a:latin typeface="Calibri"/>
                <a:cs typeface="Calibri"/>
              </a:rPr>
              <a:t> </a:t>
            </a:r>
            <a:r>
              <a:rPr sz="1600" dirty="0">
                <a:solidFill>
                  <a:srgbClr val="0C2477"/>
                </a:solidFill>
                <a:latin typeface="Calibri"/>
                <a:cs typeface="Calibri"/>
              </a:rPr>
              <a:t>necessary</a:t>
            </a:r>
            <a:r>
              <a:rPr sz="1600" spc="-50" dirty="0">
                <a:solidFill>
                  <a:srgbClr val="0C2477"/>
                </a:solidFill>
                <a:latin typeface="Calibri"/>
                <a:cs typeface="Calibri"/>
              </a:rPr>
              <a:t> </a:t>
            </a:r>
            <a:r>
              <a:rPr sz="1600" b="1" spc="-10" dirty="0">
                <a:solidFill>
                  <a:srgbClr val="0C2477"/>
                </a:solidFill>
                <a:latin typeface="Calibri"/>
                <a:cs typeface="Calibri"/>
              </a:rPr>
              <a:t>expertise</a:t>
            </a:r>
            <a:r>
              <a:rPr sz="1600" spc="-10" dirty="0">
                <a:solidFill>
                  <a:srgbClr val="0C2477"/>
                </a:solidFill>
                <a:latin typeface="Calibri"/>
                <a:cs typeface="Calibri"/>
              </a:rPr>
              <a:t>.</a:t>
            </a:r>
            <a:endParaRPr sz="1600">
              <a:latin typeface="Calibri"/>
              <a:cs typeface="Calibri"/>
            </a:endParaRPr>
          </a:p>
        </p:txBody>
      </p:sp>
      <p:pic>
        <p:nvPicPr>
          <p:cNvPr id="9" name="object 9"/>
          <p:cNvPicPr/>
          <p:nvPr/>
        </p:nvPicPr>
        <p:blipFill>
          <a:blip r:embed="rId6" cstate="print"/>
          <a:stretch>
            <a:fillRect/>
          </a:stretch>
        </p:blipFill>
        <p:spPr>
          <a:xfrm>
            <a:off x="10697132" y="111391"/>
            <a:ext cx="1390829" cy="879953"/>
          </a:xfrm>
          <a:prstGeom prst="rect">
            <a:avLst/>
          </a:prstGeom>
        </p:spPr>
      </p:pic>
      <p:sp>
        <p:nvSpPr>
          <p:cNvPr id="10" name="object 10"/>
          <p:cNvSpPr txBox="1"/>
          <p:nvPr/>
        </p:nvSpPr>
        <p:spPr>
          <a:xfrm>
            <a:off x="8571356" y="3582365"/>
            <a:ext cx="3597275" cy="758825"/>
          </a:xfrm>
          <a:prstGeom prst="rect">
            <a:avLst/>
          </a:prstGeom>
        </p:spPr>
        <p:txBody>
          <a:bodyPr vert="horz" wrap="square" lIns="0" tIns="12065" rIns="0" bIns="0" rtlCol="0">
            <a:spAutoFit/>
          </a:bodyPr>
          <a:lstStyle/>
          <a:p>
            <a:pPr marL="354965" indent="-342265">
              <a:lnSpc>
                <a:spcPct val="100000"/>
              </a:lnSpc>
              <a:spcBef>
                <a:spcPts val="95"/>
              </a:spcBef>
              <a:buAutoNum type="arabicPeriod"/>
              <a:tabLst>
                <a:tab pos="354965" algn="l"/>
              </a:tabLst>
            </a:pPr>
            <a:r>
              <a:rPr sz="1600" dirty="0">
                <a:solidFill>
                  <a:srgbClr val="0C2477"/>
                </a:solidFill>
                <a:latin typeface="Calibri"/>
                <a:cs typeface="Calibri"/>
              </a:rPr>
              <a:t>Social</a:t>
            </a:r>
            <a:r>
              <a:rPr sz="1600" spc="-25" dirty="0">
                <a:solidFill>
                  <a:srgbClr val="0C2477"/>
                </a:solidFill>
                <a:latin typeface="Calibri"/>
                <a:cs typeface="Calibri"/>
              </a:rPr>
              <a:t> </a:t>
            </a:r>
            <a:r>
              <a:rPr sz="1600" dirty="0">
                <a:solidFill>
                  <a:srgbClr val="0C2477"/>
                </a:solidFill>
                <a:latin typeface="Calibri"/>
                <a:cs typeface="Calibri"/>
              </a:rPr>
              <a:t>Sciences</a:t>
            </a:r>
            <a:r>
              <a:rPr sz="1600" spc="-20" dirty="0">
                <a:solidFill>
                  <a:srgbClr val="0C2477"/>
                </a:solidFill>
                <a:latin typeface="Calibri"/>
                <a:cs typeface="Calibri"/>
              </a:rPr>
              <a:t> </a:t>
            </a:r>
            <a:r>
              <a:rPr sz="1600" dirty="0">
                <a:solidFill>
                  <a:srgbClr val="0C2477"/>
                </a:solidFill>
                <a:latin typeface="Calibri"/>
                <a:cs typeface="Calibri"/>
              </a:rPr>
              <a:t>&amp;</a:t>
            </a:r>
            <a:r>
              <a:rPr sz="1600" spc="-30" dirty="0">
                <a:solidFill>
                  <a:srgbClr val="0C2477"/>
                </a:solidFill>
                <a:latin typeface="Calibri"/>
                <a:cs typeface="Calibri"/>
              </a:rPr>
              <a:t> </a:t>
            </a:r>
            <a:r>
              <a:rPr sz="1600" dirty="0">
                <a:solidFill>
                  <a:srgbClr val="0C2477"/>
                </a:solidFill>
                <a:latin typeface="Calibri"/>
                <a:cs typeface="Calibri"/>
              </a:rPr>
              <a:t>Humanities</a:t>
            </a:r>
            <a:r>
              <a:rPr sz="1600" spc="-40" dirty="0">
                <a:solidFill>
                  <a:srgbClr val="0C2477"/>
                </a:solidFill>
                <a:latin typeface="Calibri"/>
                <a:cs typeface="Calibri"/>
              </a:rPr>
              <a:t> </a:t>
            </a:r>
            <a:r>
              <a:rPr sz="1600" spc="-10" dirty="0">
                <a:solidFill>
                  <a:srgbClr val="0C2477"/>
                </a:solidFill>
                <a:latin typeface="Calibri"/>
                <a:cs typeface="Calibri"/>
              </a:rPr>
              <a:t>(SSH),</a:t>
            </a:r>
            <a:endParaRPr sz="1600">
              <a:latin typeface="Calibri"/>
              <a:cs typeface="Calibri"/>
            </a:endParaRPr>
          </a:p>
          <a:p>
            <a:pPr marL="354965" indent="-342265">
              <a:lnSpc>
                <a:spcPct val="100000"/>
              </a:lnSpc>
              <a:spcBef>
                <a:spcPts val="5"/>
              </a:spcBef>
              <a:buAutoNum type="arabicPeriod"/>
              <a:tabLst>
                <a:tab pos="354965" algn="l"/>
              </a:tabLst>
            </a:pPr>
            <a:r>
              <a:rPr sz="1600" spc="-10" dirty="0">
                <a:solidFill>
                  <a:srgbClr val="0C2477"/>
                </a:solidFill>
                <a:latin typeface="Calibri"/>
                <a:cs typeface="Calibri"/>
              </a:rPr>
              <a:t>Natural</a:t>
            </a:r>
            <a:r>
              <a:rPr sz="1600" spc="-55" dirty="0">
                <a:solidFill>
                  <a:srgbClr val="0C2477"/>
                </a:solidFill>
                <a:latin typeface="Calibri"/>
                <a:cs typeface="Calibri"/>
              </a:rPr>
              <a:t> </a:t>
            </a:r>
            <a:r>
              <a:rPr sz="1600" dirty="0">
                <a:solidFill>
                  <a:srgbClr val="0C2477"/>
                </a:solidFill>
                <a:latin typeface="Calibri"/>
                <a:cs typeface="Calibri"/>
              </a:rPr>
              <a:t>and</a:t>
            </a:r>
            <a:r>
              <a:rPr sz="1600" spc="-40" dirty="0">
                <a:solidFill>
                  <a:srgbClr val="0C2477"/>
                </a:solidFill>
                <a:latin typeface="Calibri"/>
                <a:cs typeface="Calibri"/>
              </a:rPr>
              <a:t> </a:t>
            </a:r>
            <a:r>
              <a:rPr sz="1600" dirty="0">
                <a:solidFill>
                  <a:srgbClr val="0C2477"/>
                </a:solidFill>
                <a:latin typeface="Calibri"/>
                <a:cs typeface="Calibri"/>
              </a:rPr>
              <a:t>Engineering</a:t>
            </a:r>
            <a:r>
              <a:rPr sz="1600" spc="-45" dirty="0">
                <a:solidFill>
                  <a:srgbClr val="0C2477"/>
                </a:solidFill>
                <a:latin typeface="Calibri"/>
                <a:cs typeface="Calibri"/>
              </a:rPr>
              <a:t> </a:t>
            </a:r>
            <a:r>
              <a:rPr sz="1600" dirty="0">
                <a:solidFill>
                  <a:srgbClr val="0C2477"/>
                </a:solidFill>
                <a:latin typeface="Calibri"/>
                <a:cs typeface="Calibri"/>
              </a:rPr>
              <a:t>Sciences</a:t>
            </a:r>
            <a:r>
              <a:rPr sz="1600" spc="-35" dirty="0">
                <a:solidFill>
                  <a:srgbClr val="0C2477"/>
                </a:solidFill>
                <a:latin typeface="Calibri"/>
                <a:cs typeface="Calibri"/>
              </a:rPr>
              <a:t> </a:t>
            </a:r>
            <a:r>
              <a:rPr sz="1600" spc="-20" dirty="0">
                <a:solidFill>
                  <a:srgbClr val="0C2477"/>
                </a:solidFill>
                <a:latin typeface="Calibri"/>
                <a:cs typeface="Calibri"/>
              </a:rPr>
              <a:t>(NES)</a:t>
            </a:r>
            <a:endParaRPr sz="1600">
              <a:latin typeface="Calibri"/>
              <a:cs typeface="Calibri"/>
            </a:endParaRPr>
          </a:p>
          <a:p>
            <a:pPr marL="354965" indent="-342265">
              <a:lnSpc>
                <a:spcPct val="100000"/>
              </a:lnSpc>
              <a:spcBef>
                <a:spcPts val="10"/>
              </a:spcBef>
              <a:buAutoNum type="arabicPeriod"/>
              <a:tabLst>
                <a:tab pos="354965" algn="l"/>
              </a:tabLst>
            </a:pPr>
            <a:r>
              <a:rPr sz="1600" dirty="0">
                <a:solidFill>
                  <a:srgbClr val="0C2477"/>
                </a:solidFill>
                <a:latin typeface="Calibri"/>
                <a:cs typeface="Calibri"/>
              </a:rPr>
              <a:t>Life</a:t>
            </a:r>
            <a:r>
              <a:rPr sz="1600" spc="-45" dirty="0">
                <a:solidFill>
                  <a:srgbClr val="0C2477"/>
                </a:solidFill>
                <a:latin typeface="Calibri"/>
                <a:cs typeface="Calibri"/>
              </a:rPr>
              <a:t> </a:t>
            </a:r>
            <a:r>
              <a:rPr sz="1600" dirty="0">
                <a:solidFill>
                  <a:srgbClr val="0C2477"/>
                </a:solidFill>
                <a:latin typeface="Calibri"/>
                <a:cs typeface="Calibri"/>
              </a:rPr>
              <a:t>Sciences</a:t>
            </a:r>
            <a:r>
              <a:rPr sz="1600" spc="-30" dirty="0">
                <a:solidFill>
                  <a:srgbClr val="0C2477"/>
                </a:solidFill>
                <a:latin typeface="Calibri"/>
                <a:cs typeface="Calibri"/>
              </a:rPr>
              <a:t> </a:t>
            </a:r>
            <a:r>
              <a:rPr sz="1600" dirty="0">
                <a:solidFill>
                  <a:srgbClr val="0C2477"/>
                </a:solidFill>
                <a:latin typeface="Calibri"/>
                <a:cs typeface="Calibri"/>
              </a:rPr>
              <a:t>&amp;</a:t>
            </a:r>
            <a:r>
              <a:rPr sz="1600" spc="-35" dirty="0">
                <a:solidFill>
                  <a:srgbClr val="0C2477"/>
                </a:solidFill>
                <a:latin typeface="Calibri"/>
                <a:cs typeface="Calibri"/>
              </a:rPr>
              <a:t> </a:t>
            </a:r>
            <a:r>
              <a:rPr sz="1600" dirty="0">
                <a:solidFill>
                  <a:srgbClr val="0C2477"/>
                </a:solidFill>
                <a:latin typeface="Calibri"/>
                <a:cs typeface="Calibri"/>
              </a:rPr>
              <a:t>Health</a:t>
            </a:r>
            <a:r>
              <a:rPr sz="1600" spc="-45" dirty="0">
                <a:solidFill>
                  <a:srgbClr val="0C2477"/>
                </a:solidFill>
                <a:latin typeface="Calibri"/>
                <a:cs typeface="Calibri"/>
              </a:rPr>
              <a:t> </a:t>
            </a:r>
            <a:r>
              <a:rPr sz="1600" spc="-10" dirty="0">
                <a:solidFill>
                  <a:srgbClr val="0C2477"/>
                </a:solidFill>
                <a:latin typeface="Calibri"/>
                <a:cs typeface="Calibri"/>
              </a:rPr>
              <a:t>(LSH).</a:t>
            </a:r>
            <a:endParaRPr sz="16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121157" rIns="0" bIns="0" rtlCol="0">
            <a:spAutoFit/>
          </a:bodyPr>
          <a:lstStyle/>
          <a:p>
            <a:pPr marL="416559">
              <a:lnSpc>
                <a:spcPct val="100000"/>
              </a:lnSpc>
              <a:spcBef>
                <a:spcPts val="105"/>
              </a:spcBef>
            </a:pPr>
            <a:r>
              <a:rPr sz="2000" b="0" dirty="0">
                <a:latin typeface="Calibri"/>
                <a:cs typeface="Calibri"/>
              </a:rPr>
              <a:t>An</a:t>
            </a:r>
            <a:r>
              <a:rPr sz="2000" b="0" spc="-60" dirty="0">
                <a:latin typeface="Calibri"/>
                <a:cs typeface="Calibri"/>
              </a:rPr>
              <a:t> </a:t>
            </a:r>
            <a:r>
              <a:rPr sz="2000" b="0" dirty="0">
                <a:latin typeface="Calibri"/>
                <a:cs typeface="Calibri"/>
              </a:rPr>
              <a:t>impression</a:t>
            </a:r>
            <a:r>
              <a:rPr sz="2000" b="0" spc="-40" dirty="0">
                <a:latin typeface="Calibri"/>
                <a:cs typeface="Calibri"/>
              </a:rPr>
              <a:t> </a:t>
            </a:r>
            <a:r>
              <a:rPr sz="2000" b="0" dirty="0">
                <a:latin typeface="Calibri"/>
                <a:cs typeface="Calibri"/>
              </a:rPr>
              <a:t>of</a:t>
            </a:r>
            <a:r>
              <a:rPr sz="2000" b="0" spc="-60" dirty="0">
                <a:latin typeface="Calibri"/>
                <a:cs typeface="Calibri"/>
              </a:rPr>
              <a:t> </a:t>
            </a:r>
            <a:r>
              <a:rPr sz="2000" b="0" dirty="0">
                <a:latin typeface="Calibri"/>
                <a:cs typeface="Calibri"/>
              </a:rPr>
              <a:t>the</a:t>
            </a:r>
            <a:r>
              <a:rPr sz="2000" b="0" spc="-45" dirty="0">
                <a:latin typeface="Calibri"/>
                <a:cs typeface="Calibri"/>
              </a:rPr>
              <a:t> </a:t>
            </a:r>
            <a:r>
              <a:rPr sz="2000" b="0" dirty="0">
                <a:latin typeface="Calibri"/>
                <a:cs typeface="Calibri"/>
              </a:rPr>
              <a:t>Project</a:t>
            </a:r>
            <a:r>
              <a:rPr sz="2000" b="0" spc="-50" dirty="0">
                <a:latin typeface="Calibri"/>
                <a:cs typeface="Calibri"/>
              </a:rPr>
              <a:t> </a:t>
            </a:r>
            <a:r>
              <a:rPr sz="2000" b="0" dirty="0">
                <a:latin typeface="Calibri"/>
                <a:cs typeface="Calibri"/>
              </a:rPr>
              <a:t>ideas</a:t>
            </a:r>
            <a:r>
              <a:rPr sz="2000" b="0" spc="-60" dirty="0">
                <a:latin typeface="Calibri"/>
                <a:cs typeface="Calibri"/>
              </a:rPr>
              <a:t> </a:t>
            </a:r>
            <a:r>
              <a:rPr sz="2000" b="0" dirty="0">
                <a:latin typeface="Calibri"/>
                <a:cs typeface="Calibri"/>
              </a:rPr>
              <a:t>for</a:t>
            </a:r>
            <a:r>
              <a:rPr sz="2000" b="0" spc="-60" dirty="0">
                <a:latin typeface="Calibri"/>
                <a:cs typeface="Calibri"/>
              </a:rPr>
              <a:t> </a:t>
            </a:r>
            <a:r>
              <a:rPr sz="2000" b="0" dirty="0">
                <a:latin typeface="Calibri"/>
                <a:cs typeface="Calibri"/>
              </a:rPr>
              <a:t>the</a:t>
            </a:r>
            <a:r>
              <a:rPr sz="2000" b="0" spc="-50" dirty="0">
                <a:latin typeface="Calibri"/>
                <a:cs typeface="Calibri"/>
              </a:rPr>
              <a:t> </a:t>
            </a:r>
            <a:r>
              <a:rPr sz="2000" b="0" dirty="0">
                <a:latin typeface="Calibri"/>
                <a:cs typeface="Calibri"/>
              </a:rPr>
              <a:t>TDCC’s</a:t>
            </a:r>
            <a:r>
              <a:rPr sz="2000" b="0" spc="-70" dirty="0">
                <a:latin typeface="Calibri"/>
                <a:cs typeface="Calibri"/>
              </a:rPr>
              <a:t> </a:t>
            </a:r>
            <a:r>
              <a:rPr sz="2000" b="0" dirty="0">
                <a:latin typeface="Calibri"/>
                <a:cs typeface="Calibri"/>
              </a:rPr>
              <a:t>Challenge</a:t>
            </a:r>
            <a:r>
              <a:rPr sz="2000" b="0" spc="-65" dirty="0">
                <a:latin typeface="Calibri"/>
                <a:cs typeface="Calibri"/>
              </a:rPr>
              <a:t> </a:t>
            </a:r>
            <a:r>
              <a:rPr sz="2000" b="0" spc="-10" dirty="0">
                <a:latin typeface="Calibri"/>
                <a:cs typeface="Calibri"/>
              </a:rPr>
              <a:t>projects:</a:t>
            </a:r>
            <a:endParaRPr sz="2000">
              <a:latin typeface="Calibri"/>
              <a:cs typeface="Calibri"/>
            </a:endParaRPr>
          </a:p>
        </p:txBody>
      </p:sp>
      <p:grpSp>
        <p:nvGrpSpPr>
          <p:cNvPr id="4" name="object 4"/>
          <p:cNvGrpSpPr/>
          <p:nvPr/>
        </p:nvGrpSpPr>
        <p:grpSpPr>
          <a:xfrm>
            <a:off x="852347" y="1535912"/>
            <a:ext cx="4714240" cy="3622040"/>
            <a:chOff x="852347" y="1535912"/>
            <a:chExt cx="4714240" cy="3622040"/>
          </a:xfrm>
        </p:grpSpPr>
        <p:pic>
          <p:nvPicPr>
            <p:cNvPr id="5" name="object 5"/>
            <p:cNvPicPr/>
            <p:nvPr/>
          </p:nvPicPr>
          <p:blipFill>
            <a:blip r:embed="rId3" cstate="print"/>
            <a:stretch>
              <a:fillRect/>
            </a:stretch>
          </p:blipFill>
          <p:spPr>
            <a:xfrm>
              <a:off x="977494" y="1819259"/>
              <a:ext cx="4588727" cy="3338299"/>
            </a:xfrm>
            <a:prstGeom prst="rect">
              <a:avLst/>
            </a:prstGeom>
          </p:spPr>
        </p:pic>
        <p:pic>
          <p:nvPicPr>
            <p:cNvPr id="6" name="object 6"/>
            <p:cNvPicPr/>
            <p:nvPr/>
          </p:nvPicPr>
          <p:blipFill>
            <a:blip r:embed="rId4" cstate="print"/>
            <a:stretch>
              <a:fillRect/>
            </a:stretch>
          </p:blipFill>
          <p:spPr>
            <a:xfrm>
              <a:off x="852347" y="1535912"/>
              <a:ext cx="3106674" cy="452526"/>
            </a:xfrm>
            <a:prstGeom prst="rect">
              <a:avLst/>
            </a:prstGeom>
          </p:spPr>
        </p:pic>
      </p:grpSp>
      <p:pic>
        <p:nvPicPr>
          <p:cNvPr id="7" name="object 7"/>
          <p:cNvPicPr/>
          <p:nvPr/>
        </p:nvPicPr>
        <p:blipFill>
          <a:blip r:embed="rId5" cstate="print"/>
          <a:stretch>
            <a:fillRect/>
          </a:stretch>
        </p:blipFill>
        <p:spPr>
          <a:xfrm>
            <a:off x="6384088" y="2185584"/>
            <a:ext cx="4580383" cy="297740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65280" y="6579566"/>
            <a:ext cx="66040" cy="173355"/>
          </a:xfrm>
          <a:prstGeom prst="rect">
            <a:avLst/>
          </a:prstGeom>
        </p:spPr>
        <p:txBody>
          <a:bodyPr vert="horz" wrap="square" lIns="0" tIns="0" rIns="0" bIns="0" rtlCol="0">
            <a:spAutoFit/>
          </a:bodyPr>
          <a:lstStyle/>
          <a:p>
            <a:pPr>
              <a:lnSpc>
                <a:spcPts val="1340"/>
              </a:lnSpc>
            </a:pPr>
            <a:r>
              <a:rPr sz="1200" spc="-50" dirty="0">
                <a:solidFill>
                  <a:srgbClr val="FFFFFF"/>
                </a:solidFill>
                <a:latin typeface="Georgia"/>
                <a:cs typeface="Georgia"/>
              </a:rPr>
              <a:t>1</a:t>
            </a:r>
            <a:endParaRPr sz="1200">
              <a:latin typeface="Georgia"/>
              <a:cs typeface="Georgia"/>
            </a:endParaRPr>
          </a:p>
        </p:txBody>
      </p:sp>
      <p:pic>
        <p:nvPicPr>
          <p:cNvPr id="3" name="object 3"/>
          <p:cNvPicPr/>
          <p:nvPr/>
        </p:nvPicPr>
        <p:blipFill>
          <a:blip r:embed="rId2" cstate="print"/>
          <a:stretch>
            <a:fillRect/>
          </a:stretch>
        </p:blipFill>
        <p:spPr>
          <a:xfrm>
            <a:off x="442290" y="4888661"/>
            <a:ext cx="2592577" cy="1129882"/>
          </a:xfrm>
          <a:prstGeom prst="rect">
            <a:avLst/>
          </a:prstGeom>
        </p:spPr>
      </p:pic>
      <p:sp>
        <p:nvSpPr>
          <p:cNvPr id="4" name="object 4"/>
          <p:cNvSpPr/>
          <p:nvPr/>
        </p:nvSpPr>
        <p:spPr>
          <a:xfrm>
            <a:off x="0" y="6453339"/>
            <a:ext cx="12198350" cy="405130"/>
          </a:xfrm>
          <a:custGeom>
            <a:avLst/>
            <a:gdLst/>
            <a:ahLst/>
            <a:cxnLst/>
            <a:rect l="l" t="t" r="r" b="b"/>
            <a:pathLst>
              <a:path w="12198350" h="405129">
                <a:moveTo>
                  <a:pt x="12198350" y="0"/>
                </a:moveTo>
                <a:lnTo>
                  <a:pt x="0" y="0"/>
                </a:lnTo>
                <a:lnTo>
                  <a:pt x="0" y="404660"/>
                </a:lnTo>
                <a:lnTo>
                  <a:pt x="12198350" y="404660"/>
                </a:lnTo>
                <a:lnTo>
                  <a:pt x="12198350" y="0"/>
                </a:lnTo>
                <a:close/>
              </a:path>
            </a:pathLst>
          </a:custGeom>
          <a:solidFill>
            <a:srgbClr val="0C2477"/>
          </a:solidFill>
        </p:spPr>
        <p:txBody>
          <a:bodyPr wrap="square" lIns="0" tIns="0" rIns="0" bIns="0" rtlCol="0"/>
          <a:lstStyle/>
          <a:p>
            <a:endParaRPr/>
          </a:p>
        </p:txBody>
      </p:sp>
      <p:sp>
        <p:nvSpPr>
          <p:cNvPr id="5" name="object 5"/>
          <p:cNvSpPr/>
          <p:nvPr/>
        </p:nvSpPr>
        <p:spPr>
          <a:xfrm>
            <a:off x="0" y="3719321"/>
            <a:ext cx="12198350" cy="802640"/>
          </a:xfrm>
          <a:custGeom>
            <a:avLst/>
            <a:gdLst/>
            <a:ahLst/>
            <a:cxnLst/>
            <a:rect l="l" t="t" r="r" b="b"/>
            <a:pathLst>
              <a:path w="12198350" h="802639">
                <a:moveTo>
                  <a:pt x="0" y="802639"/>
                </a:moveTo>
                <a:lnTo>
                  <a:pt x="12198350" y="802639"/>
                </a:lnTo>
                <a:lnTo>
                  <a:pt x="12198350" y="0"/>
                </a:lnTo>
                <a:lnTo>
                  <a:pt x="0" y="0"/>
                </a:lnTo>
                <a:lnTo>
                  <a:pt x="0" y="802639"/>
                </a:lnTo>
                <a:close/>
              </a:path>
            </a:pathLst>
          </a:custGeom>
          <a:solidFill>
            <a:srgbClr val="8592BB"/>
          </a:solidFill>
        </p:spPr>
        <p:txBody>
          <a:bodyPr wrap="square" lIns="0" tIns="0" rIns="0" bIns="0" rtlCol="0"/>
          <a:lstStyle/>
          <a:p>
            <a:endParaRPr/>
          </a:p>
        </p:txBody>
      </p:sp>
      <p:sp>
        <p:nvSpPr>
          <p:cNvPr id="6" name="object 6"/>
          <p:cNvSpPr txBox="1"/>
          <p:nvPr/>
        </p:nvSpPr>
        <p:spPr>
          <a:xfrm>
            <a:off x="-12700" y="-14223"/>
            <a:ext cx="29209" cy="40640"/>
          </a:xfrm>
          <a:prstGeom prst="rect">
            <a:avLst/>
          </a:prstGeom>
        </p:spPr>
        <p:txBody>
          <a:bodyPr vert="horz" wrap="square" lIns="0" tIns="12065" rIns="0" bIns="0" rtlCol="0">
            <a:spAutoFit/>
          </a:bodyPr>
          <a:lstStyle/>
          <a:p>
            <a:pPr algn="ctr">
              <a:lnSpc>
                <a:spcPct val="100000"/>
              </a:lnSpc>
              <a:spcBef>
                <a:spcPts val="95"/>
              </a:spcBef>
            </a:pPr>
            <a:r>
              <a:rPr sz="100" spc="-25" dirty="0">
                <a:solidFill>
                  <a:srgbClr val="0C2477"/>
                </a:solidFill>
                <a:latin typeface="Georgia"/>
                <a:cs typeface="Georgia"/>
              </a:rPr>
              <a:t>,</a:t>
            </a:r>
            <a:endParaRPr sz="100">
              <a:latin typeface="Georgia"/>
              <a:cs typeface="Georgia"/>
            </a:endParaRPr>
          </a:p>
        </p:txBody>
      </p:sp>
      <p:sp>
        <p:nvSpPr>
          <p:cNvPr id="7" name="object 7"/>
          <p:cNvSpPr/>
          <p:nvPr/>
        </p:nvSpPr>
        <p:spPr>
          <a:xfrm>
            <a:off x="0" y="0"/>
            <a:ext cx="12198350" cy="3719829"/>
          </a:xfrm>
          <a:custGeom>
            <a:avLst/>
            <a:gdLst/>
            <a:ahLst/>
            <a:cxnLst/>
            <a:rect l="l" t="t" r="r" b="b"/>
            <a:pathLst>
              <a:path w="12198350" h="3719829">
                <a:moveTo>
                  <a:pt x="12198350" y="0"/>
                </a:moveTo>
                <a:lnTo>
                  <a:pt x="0" y="0"/>
                </a:lnTo>
                <a:lnTo>
                  <a:pt x="0" y="3719322"/>
                </a:lnTo>
                <a:lnTo>
                  <a:pt x="12198350" y="3719322"/>
                </a:lnTo>
                <a:lnTo>
                  <a:pt x="12198350" y="0"/>
                </a:lnTo>
                <a:close/>
              </a:path>
            </a:pathLst>
          </a:custGeom>
          <a:solidFill>
            <a:srgbClr val="0C2477"/>
          </a:solidFill>
        </p:spPr>
        <p:txBody>
          <a:bodyPr wrap="square" lIns="0" tIns="0" rIns="0" bIns="0" rtlCol="0"/>
          <a:lstStyle/>
          <a:p>
            <a:endParaRPr/>
          </a:p>
        </p:txBody>
      </p:sp>
      <p:sp>
        <p:nvSpPr>
          <p:cNvPr id="8" name="object 8"/>
          <p:cNvSpPr txBox="1">
            <a:spLocks noGrp="1"/>
          </p:cNvSpPr>
          <p:nvPr>
            <p:ph type="ctrTitle"/>
          </p:nvPr>
        </p:nvSpPr>
        <p:spPr>
          <a:prstGeom prst="rect">
            <a:avLst/>
          </a:prstGeom>
        </p:spPr>
        <p:txBody>
          <a:bodyPr vert="horz" wrap="square" lIns="0" tIns="12065" rIns="0" bIns="0" rtlCol="0">
            <a:spAutoFit/>
          </a:bodyPr>
          <a:lstStyle/>
          <a:p>
            <a:pPr marL="431165" marR="5080" indent="-419100">
              <a:lnSpc>
                <a:spcPct val="100000"/>
              </a:lnSpc>
              <a:spcBef>
                <a:spcPts val="95"/>
              </a:spcBef>
            </a:pPr>
            <a:r>
              <a:rPr sz="4000" dirty="0">
                <a:solidFill>
                  <a:srgbClr val="FFFFFF"/>
                </a:solidFill>
              </a:rPr>
              <a:t>Towards</a:t>
            </a:r>
            <a:r>
              <a:rPr sz="4000" spc="-135" dirty="0">
                <a:solidFill>
                  <a:srgbClr val="FFFFFF"/>
                </a:solidFill>
              </a:rPr>
              <a:t> </a:t>
            </a:r>
            <a:r>
              <a:rPr sz="4000" dirty="0">
                <a:solidFill>
                  <a:srgbClr val="FFFFFF"/>
                </a:solidFill>
              </a:rPr>
              <a:t>Integrated</a:t>
            </a:r>
            <a:r>
              <a:rPr sz="4000" spc="-95" dirty="0">
                <a:solidFill>
                  <a:srgbClr val="FFFFFF"/>
                </a:solidFill>
              </a:rPr>
              <a:t> </a:t>
            </a:r>
            <a:r>
              <a:rPr sz="4000" dirty="0">
                <a:solidFill>
                  <a:srgbClr val="FFFFFF"/>
                </a:solidFill>
              </a:rPr>
              <a:t>Research</a:t>
            </a:r>
            <a:r>
              <a:rPr sz="4000" spc="-114" dirty="0">
                <a:solidFill>
                  <a:srgbClr val="FFFFFF"/>
                </a:solidFill>
              </a:rPr>
              <a:t> </a:t>
            </a:r>
            <a:r>
              <a:rPr sz="4000" spc="-10" dirty="0">
                <a:solidFill>
                  <a:srgbClr val="FFFFFF"/>
                </a:solidFill>
              </a:rPr>
              <a:t>Support </a:t>
            </a:r>
            <a:r>
              <a:rPr sz="4000" dirty="0">
                <a:solidFill>
                  <a:srgbClr val="FFFFFF"/>
                </a:solidFill>
              </a:rPr>
              <a:t>Services</a:t>
            </a:r>
            <a:r>
              <a:rPr sz="4000" spc="-85" dirty="0">
                <a:solidFill>
                  <a:srgbClr val="FFFFFF"/>
                </a:solidFill>
              </a:rPr>
              <a:t> </a:t>
            </a:r>
            <a:r>
              <a:rPr sz="4000" dirty="0">
                <a:solidFill>
                  <a:srgbClr val="FFFFFF"/>
                </a:solidFill>
              </a:rPr>
              <a:t>in</a:t>
            </a:r>
            <a:r>
              <a:rPr sz="4000" spc="-90" dirty="0">
                <a:solidFill>
                  <a:srgbClr val="FFFFFF"/>
                </a:solidFill>
              </a:rPr>
              <a:t> </a:t>
            </a:r>
            <a:r>
              <a:rPr sz="4000" dirty="0">
                <a:solidFill>
                  <a:srgbClr val="FFFFFF"/>
                </a:solidFill>
              </a:rPr>
              <a:t>the</a:t>
            </a:r>
            <a:r>
              <a:rPr sz="4000" spc="-85" dirty="0">
                <a:solidFill>
                  <a:srgbClr val="FFFFFF"/>
                </a:solidFill>
              </a:rPr>
              <a:t> </a:t>
            </a:r>
            <a:r>
              <a:rPr sz="4000" dirty="0">
                <a:solidFill>
                  <a:srgbClr val="FFFFFF"/>
                </a:solidFill>
              </a:rPr>
              <a:t>Era</a:t>
            </a:r>
            <a:r>
              <a:rPr sz="4000" spc="-70" dirty="0">
                <a:solidFill>
                  <a:srgbClr val="FFFFFF"/>
                </a:solidFill>
              </a:rPr>
              <a:t> </a:t>
            </a:r>
            <a:r>
              <a:rPr sz="4000" dirty="0">
                <a:solidFill>
                  <a:srgbClr val="FFFFFF"/>
                </a:solidFill>
              </a:rPr>
              <a:t>of</a:t>
            </a:r>
            <a:r>
              <a:rPr sz="4000" spc="-90" dirty="0">
                <a:solidFill>
                  <a:srgbClr val="FFFFFF"/>
                </a:solidFill>
              </a:rPr>
              <a:t> </a:t>
            </a:r>
            <a:r>
              <a:rPr sz="4000" dirty="0">
                <a:solidFill>
                  <a:srgbClr val="FFFFFF"/>
                </a:solidFill>
              </a:rPr>
              <a:t>Open</a:t>
            </a:r>
            <a:r>
              <a:rPr sz="4000" spc="-90" dirty="0">
                <a:solidFill>
                  <a:srgbClr val="FFFFFF"/>
                </a:solidFill>
              </a:rPr>
              <a:t> </a:t>
            </a:r>
            <a:r>
              <a:rPr sz="4000" spc="-10" dirty="0">
                <a:solidFill>
                  <a:srgbClr val="FFFFFF"/>
                </a:solidFill>
              </a:rPr>
              <a:t>Science</a:t>
            </a:r>
            <a:endParaRPr sz="4000" dirty="0"/>
          </a:p>
        </p:txBody>
      </p:sp>
      <p:pic>
        <p:nvPicPr>
          <p:cNvPr id="9" name="object 9"/>
          <p:cNvPicPr/>
          <p:nvPr/>
        </p:nvPicPr>
        <p:blipFill>
          <a:blip r:embed="rId3" cstate="print"/>
          <a:stretch>
            <a:fillRect/>
          </a:stretch>
        </p:blipFill>
        <p:spPr>
          <a:xfrm>
            <a:off x="15346" y="4521949"/>
            <a:ext cx="4597906" cy="1916176"/>
          </a:xfrm>
          <a:prstGeom prst="rect">
            <a:avLst/>
          </a:prstGeom>
        </p:spPr>
      </p:pic>
      <p:sp>
        <p:nvSpPr>
          <p:cNvPr id="10" name="object 10"/>
          <p:cNvSpPr txBox="1"/>
          <p:nvPr/>
        </p:nvSpPr>
        <p:spPr>
          <a:xfrm>
            <a:off x="3157854" y="3863467"/>
            <a:ext cx="5950585" cy="593725"/>
          </a:xfrm>
          <a:prstGeom prst="rect">
            <a:avLst/>
          </a:prstGeom>
        </p:spPr>
        <p:txBody>
          <a:bodyPr vert="horz" wrap="square" lIns="0" tIns="12700" rIns="0" bIns="0" rtlCol="0">
            <a:spAutoFit/>
          </a:bodyPr>
          <a:lstStyle/>
          <a:p>
            <a:pPr algn="ctr">
              <a:lnSpc>
                <a:spcPct val="100000"/>
              </a:lnSpc>
              <a:spcBef>
                <a:spcPts val="100"/>
              </a:spcBef>
            </a:pPr>
            <a:r>
              <a:rPr sz="1800" dirty="0">
                <a:solidFill>
                  <a:srgbClr val="FFFFFF"/>
                </a:solidFill>
                <a:latin typeface="Georgia"/>
                <a:cs typeface="Georgia"/>
              </a:rPr>
              <a:t>Alenka</a:t>
            </a:r>
            <a:r>
              <a:rPr sz="1800" spc="-40" dirty="0">
                <a:solidFill>
                  <a:srgbClr val="FFFFFF"/>
                </a:solidFill>
                <a:latin typeface="Georgia"/>
                <a:cs typeface="Georgia"/>
              </a:rPr>
              <a:t> </a:t>
            </a:r>
            <a:r>
              <a:rPr sz="1800" dirty="0">
                <a:solidFill>
                  <a:srgbClr val="FFFFFF"/>
                </a:solidFill>
                <a:latin typeface="Georgia"/>
                <a:cs typeface="Georgia"/>
              </a:rPr>
              <a:t>Prinčič</a:t>
            </a:r>
            <a:r>
              <a:rPr sz="1800" spc="370" dirty="0">
                <a:solidFill>
                  <a:srgbClr val="FFFFFF"/>
                </a:solidFill>
                <a:latin typeface="Georgia"/>
                <a:cs typeface="Georgia"/>
              </a:rPr>
              <a:t> </a:t>
            </a:r>
            <a:r>
              <a:rPr sz="1800" dirty="0">
                <a:solidFill>
                  <a:srgbClr val="FFFFFF"/>
                </a:solidFill>
                <a:latin typeface="Georgia"/>
                <a:cs typeface="Georgia"/>
              </a:rPr>
              <a:t>|</a:t>
            </a:r>
            <a:r>
              <a:rPr sz="1800" spc="385" dirty="0">
                <a:solidFill>
                  <a:srgbClr val="FFFFFF"/>
                </a:solidFill>
                <a:latin typeface="Georgia"/>
                <a:cs typeface="Georgia"/>
              </a:rPr>
              <a:t> </a:t>
            </a:r>
            <a:r>
              <a:rPr sz="1800" dirty="0">
                <a:solidFill>
                  <a:srgbClr val="FFFFFF"/>
                </a:solidFill>
                <a:latin typeface="Georgia"/>
                <a:cs typeface="Georgia"/>
              </a:rPr>
              <a:t>Leiden</a:t>
            </a:r>
            <a:r>
              <a:rPr sz="1800" spc="-45" dirty="0">
                <a:solidFill>
                  <a:srgbClr val="FFFFFF"/>
                </a:solidFill>
                <a:latin typeface="Georgia"/>
                <a:cs typeface="Georgia"/>
              </a:rPr>
              <a:t> </a:t>
            </a:r>
            <a:r>
              <a:rPr sz="1800" dirty="0">
                <a:solidFill>
                  <a:srgbClr val="FFFFFF"/>
                </a:solidFill>
                <a:latin typeface="Georgia"/>
                <a:cs typeface="Georgia"/>
              </a:rPr>
              <a:t>University</a:t>
            </a:r>
            <a:r>
              <a:rPr sz="1800" spc="-20" dirty="0">
                <a:solidFill>
                  <a:srgbClr val="FFFFFF"/>
                </a:solidFill>
                <a:latin typeface="Georgia"/>
                <a:cs typeface="Georgia"/>
              </a:rPr>
              <a:t> </a:t>
            </a:r>
            <a:r>
              <a:rPr sz="1800" dirty="0">
                <a:solidFill>
                  <a:srgbClr val="FFFFFF"/>
                </a:solidFill>
                <a:latin typeface="Georgia"/>
                <a:cs typeface="Georgia"/>
              </a:rPr>
              <a:t>Libraries</a:t>
            </a:r>
            <a:r>
              <a:rPr sz="1800" spc="380" dirty="0">
                <a:solidFill>
                  <a:srgbClr val="FFFFFF"/>
                </a:solidFill>
                <a:latin typeface="Georgia"/>
                <a:cs typeface="Georgia"/>
              </a:rPr>
              <a:t> </a:t>
            </a:r>
            <a:r>
              <a:rPr sz="1800" dirty="0">
                <a:solidFill>
                  <a:srgbClr val="FFFFFF"/>
                </a:solidFill>
                <a:latin typeface="Georgia"/>
                <a:cs typeface="Georgia"/>
              </a:rPr>
              <a:t>|</a:t>
            </a:r>
            <a:r>
              <a:rPr sz="1800" spc="375" dirty="0">
                <a:solidFill>
                  <a:srgbClr val="FFFFFF"/>
                </a:solidFill>
                <a:latin typeface="Georgia"/>
                <a:cs typeface="Georgia"/>
              </a:rPr>
              <a:t> </a:t>
            </a:r>
            <a:r>
              <a:rPr sz="1800" dirty="0">
                <a:solidFill>
                  <a:srgbClr val="FFFFFF"/>
                </a:solidFill>
                <a:latin typeface="Georgia"/>
                <a:cs typeface="Georgia"/>
              </a:rPr>
              <a:t>June</a:t>
            </a:r>
            <a:r>
              <a:rPr sz="1800" spc="-20" dirty="0">
                <a:solidFill>
                  <a:srgbClr val="FFFFFF"/>
                </a:solidFill>
                <a:latin typeface="Georgia"/>
                <a:cs typeface="Georgia"/>
              </a:rPr>
              <a:t> 2024</a:t>
            </a:r>
            <a:endParaRPr sz="1800">
              <a:latin typeface="Georgia"/>
              <a:cs typeface="Georgia"/>
            </a:endParaRPr>
          </a:p>
          <a:p>
            <a:pPr marL="3810" algn="ctr">
              <a:lnSpc>
                <a:spcPct val="100000"/>
              </a:lnSpc>
              <a:spcBef>
                <a:spcPts val="1110"/>
              </a:spcBef>
            </a:pPr>
            <a:r>
              <a:rPr sz="1000" dirty="0">
                <a:solidFill>
                  <a:srgbClr val="FFFFFF"/>
                </a:solidFill>
                <a:latin typeface="Georgia"/>
                <a:cs typeface="Georgia"/>
              </a:rPr>
              <a:t>With</a:t>
            </a:r>
            <a:r>
              <a:rPr sz="1000" spc="-20" dirty="0">
                <a:solidFill>
                  <a:srgbClr val="FFFFFF"/>
                </a:solidFill>
                <a:latin typeface="Georgia"/>
                <a:cs typeface="Georgia"/>
              </a:rPr>
              <a:t> </a:t>
            </a:r>
            <a:r>
              <a:rPr sz="1000" spc="-10" dirty="0">
                <a:solidFill>
                  <a:srgbClr val="FFFFFF"/>
                </a:solidFill>
                <a:latin typeface="Georgia"/>
                <a:cs typeface="Georgia"/>
              </a:rPr>
              <a:t>contributions</a:t>
            </a:r>
            <a:r>
              <a:rPr sz="1000" spc="-5" dirty="0">
                <a:solidFill>
                  <a:srgbClr val="FFFFFF"/>
                </a:solidFill>
                <a:latin typeface="Georgia"/>
                <a:cs typeface="Georgia"/>
              </a:rPr>
              <a:t> </a:t>
            </a:r>
            <a:r>
              <a:rPr sz="1000" dirty="0">
                <a:solidFill>
                  <a:srgbClr val="FFFFFF"/>
                </a:solidFill>
                <a:latin typeface="Georgia"/>
                <a:cs typeface="Georgia"/>
              </a:rPr>
              <a:t>from</a:t>
            </a:r>
            <a:r>
              <a:rPr sz="1000" spc="-25" dirty="0">
                <a:solidFill>
                  <a:srgbClr val="FFFFFF"/>
                </a:solidFill>
                <a:latin typeface="Georgia"/>
                <a:cs typeface="Georgia"/>
              </a:rPr>
              <a:t> </a:t>
            </a:r>
            <a:r>
              <a:rPr sz="1000" dirty="0">
                <a:solidFill>
                  <a:srgbClr val="FFFFFF"/>
                </a:solidFill>
                <a:latin typeface="Georgia"/>
                <a:cs typeface="Georgia"/>
              </a:rPr>
              <a:t>the</a:t>
            </a:r>
            <a:r>
              <a:rPr sz="1000" spc="-15" dirty="0">
                <a:solidFill>
                  <a:srgbClr val="FFFFFF"/>
                </a:solidFill>
                <a:latin typeface="Georgia"/>
                <a:cs typeface="Georgia"/>
              </a:rPr>
              <a:t> </a:t>
            </a:r>
            <a:r>
              <a:rPr sz="1000" dirty="0">
                <a:solidFill>
                  <a:srgbClr val="FFFFFF"/>
                </a:solidFill>
                <a:latin typeface="Georgia"/>
                <a:cs typeface="Georgia"/>
              </a:rPr>
              <a:t>team</a:t>
            </a:r>
            <a:r>
              <a:rPr sz="1000" spc="-20" dirty="0">
                <a:solidFill>
                  <a:srgbClr val="FFFFFF"/>
                </a:solidFill>
                <a:latin typeface="Georgia"/>
                <a:cs typeface="Georgia"/>
              </a:rPr>
              <a:t> </a:t>
            </a:r>
            <a:r>
              <a:rPr sz="1000" dirty="0">
                <a:solidFill>
                  <a:srgbClr val="FFFFFF"/>
                </a:solidFill>
                <a:latin typeface="Georgia"/>
                <a:cs typeface="Georgia"/>
              </a:rPr>
              <a:t>members</a:t>
            </a:r>
            <a:r>
              <a:rPr sz="1000" spc="5" dirty="0">
                <a:solidFill>
                  <a:srgbClr val="FFFFFF"/>
                </a:solidFill>
                <a:latin typeface="Georgia"/>
                <a:cs typeface="Georgia"/>
              </a:rPr>
              <a:t> </a:t>
            </a:r>
            <a:r>
              <a:rPr sz="1000" spc="-25" dirty="0">
                <a:solidFill>
                  <a:srgbClr val="FFFFFF"/>
                </a:solidFill>
                <a:latin typeface="Georgia"/>
                <a:cs typeface="Georgia"/>
              </a:rPr>
              <a:t>CDS</a:t>
            </a:r>
            <a:endParaRPr sz="1000">
              <a:latin typeface="Georgia"/>
              <a:cs typeface="Georgia"/>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87960">
              <a:lnSpc>
                <a:spcPct val="100000"/>
              </a:lnSpc>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3322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C2477"/>
                </a:solidFill>
                <a:latin typeface="Calibri"/>
                <a:cs typeface="Calibri"/>
              </a:rPr>
              <a:t>About</a:t>
            </a:r>
            <a:r>
              <a:rPr sz="2000" b="1" spc="-40" dirty="0">
                <a:solidFill>
                  <a:srgbClr val="0C2477"/>
                </a:solidFill>
                <a:latin typeface="Calibri"/>
                <a:cs typeface="Calibri"/>
              </a:rPr>
              <a:t> </a:t>
            </a:r>
            <a:r>
              <a:rPr sz="2000" b="1" spc="-10" dirty="0">
                <a:solidFill>
                  <a:srgbClr val="0C2477"/>
                </a:solidFill>
                <a:latin typeface="Calibri"/>
                <a:cs typeface="Calibri"/>
              </a:rPr>
              <a:t>Research</a:t>
            </a:r>
            <a:r>
              <a:rPr sz="2000" b="1" spc="-30" dirty="0">
                <a:solidFill>
                  <a:srgbClr val="0C2477"/>
                </a:solidFill>
                <a:latin typeface="Calibri"/>
                <a:cs typeface="Calibri"/>
              </a:rPr>
              <a:t> </a:t>
            </a:r>
            <a:r>
              <a:rPr sz="2000" b="1" dirty="0">
                <a:solidFill>
                  <a:srgbClr val="0C2477"/>
                </a:solidFill>
                <a:latin typeface="Calibri"/>
                <a:cs typeface="Calibri"/>
              </a:rPr>
              <a:t>Support</a:t>
            </a:r>
            <a:r>
              <a:rPr sz="2000" b="1" spc="-35" dirty="0">
                <a:solidFill>
                  <a:srgbClr val="0C2477"/>
                </a:solidFill>
                <a:latin typeface="Calibri"/>
                <a:cs typeface="Calibri"/>
              </a:rPr>
              <a:t> </a:t>
            </a:r>
            <a:r>
              <a:rPr sz="2000" b="1" dirty="0">
                <a:solidFill>
                  <a:srgbClr val="0C2477"/>
                </a:solidFill>
                <a:latin typeface="Calibri"/>
                <a:cs typeface="Calibri"/>
              </a:rPr>
              <a:t>in</a:t>
            </a:r>
            <a:r>
              <a:rPr sz="2000" b="1" spc="-20" dirty="0">
                <a:solidFill>
                  <a:srgbClr val="0C2477"/>
                </a:solidFill>
                <a:latin typeface="Calibri"/>
                <a:cs typeface="Calibri"/>
              </a:rPr>
              <a:t> </a:t>
            </a:r>
            <a:r>
              <a:rPr sz="2000" b="1" dirty="0">
                <a:solidFill>
                  <a:srgbClr val="0C2477"/>
                </a:solidFill>
                <a:latin typeface="Calibri"/>
                <a:cs typeface="Calibri"/>
              </a:rPr>
              <a:t>Dutch</a:t>
            </a:r>
            <a:r>
              <a:rPr sz="2000" b="1" spc="-30" dirty="0">
                <a:solidFill>
                  <a:srgbClr val="0C2477"/>
                </a:solidFill>
                <a:latin typeface="Calibri"/>
                <a:cs typeface="Calibri"/>
              </a:rPr>
              <a:t> </a:t>
            </a:r>
            <a:r>
              <a:rPr sz="2000" b="1" spc="-10" dirty="0">
                <a:solidFill>
                  <a:srgbClr val="0C2477"/>
                </a:solidFill>
                <a:latin typeface="Calibri"/>
                <a:cs typeface="Calibri"/>
              </a:rPr>
              <a:t>Universities</a:t>
            </a:r>
            <a:r>
              <a:rPr sz="2000" spc="-10" dirty="0">
                <a:solidFill>
                  <a:srgbClr val="0C2477"/>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Open</a:t>
            </a:r>
            <a:r>
              <a:rPr sz="1600" b="1" spc="-35" dirty="0">
                <a:solidFill>
                  <a:srgbClr val="D9D9D9"/>
                </a:solidFill>
                <a:latin typeface="Calibri"/>
                <a:cs typeface="Calibri"/>
              </a:rPr>
              <a:t> </a:t>
            </a:r>
            <a:r>
              <a:rPr sz="1600" b="1" dirty="0">
                <a:solidFill>
                  <a:srgbClr val="D9D9D9"/>
                </a:solidFill>
                <a:latin typeface="Calibri"/>
                <a:cs typeface="Calibri"/>
              </a:rPr>
              <a:t>science</a:t>
            </a:r>
            <a:r>
              <a:rPr sz="1600" b="1" spc="-35" dirty="0">
                <a:solidFill>
                  <a:srgbClr val="D9D9D9"/>
                </a:solidFill>
                <a:latin typeface="Calibri"/>
                <a:cs typeface="Calibri"/>
              </a:rPr>
              <a:t> </a:t>
            </a:r>
            <a:r>
              <a:rPr sz="1600" b="1" dirty="0">
                <a:solidFill>
                  <a:srgbClr val="D9D9D9"/>
                </a:solidFill>
                <a:latin typeface="Calibri"/>
                <a:cs typeface="Calibri"/>
              </a:rPr>
              <a:t>within</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20" dirty="0">
                <a:solidFill>
                  <a:srgbClr val="D9D9D9"/>
                </a:solidFill>
                <a:latin typeface="Calibri"/>
                <a:cs typeface="Calibri"/>
              </a:rPr>
              <a:t> </a:t>
            </a:r>
            <a:r>
              <a:rPr sz="1600" b="1" spc="-10" dirty="0">
                <a:solidFill>
                  <a:srgbClr val="D9D9D9"/>
                </a:solidFill>
                <a:latin typeface="Calibri"/>
                <a:cs typeface="Calibri"/>
              </a:rPr>
              <a:t>lifecycle:</a:t>
            </a:r>
            <a:r>
              <a:rPr sz="1600" b="1" spc="-65" dirty="0">
                <a:solidFill>
                  <a:srgbClr val="D9D9D9"/>
                </a:solidFill>
                <a:latin typeface="Calibri"/>
                <a:cs typeface="Calibri"/>
              </a:rPr>
              <a:t> </a:t>
            </a:r>
            <a:r>
              <a:rPr sz="1600" b="1" dirty="0">
                <a:solidFill>
                  <a:srgbClr val="D9D9D9"/>
                </a:solidFill>
                <a:latin typeface="Calibri"/>
                <a:cs typeface="Calibri"/>
              </a:rPr>
              <a:t>national</a:t>
            </a:r>
            <a:r>
              <a:rPr sz="1600" b="1" spc="-40" dirty="0">
                <a:solidFill>
                  <a:srgbClr val="D9D9D9"/>
                </a:solidFill>
                <a:latin typeface="Calibri"/>
                <a:cs typeface="Calibri"/>
              </a:rPr>
              <a:t> </a:t>
            </a:r>
            <a:r>
              <a:rPr sz="1600" b="1" dirty="0">
                <a:solidFill>
                  <a:srgbClr val="D9D9D9"/>
                </a:solidFill>
                <a:latin typeface="Calibri"/>
                <a:cs typeface="Calibri"/>
              </a:rPr>
              <a:t>approach</a:t>
            </a:r>
            <a:r>
              <a:rPr sz="1600" b="1" spc="-5"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NPOS,</a:t>
            </a:r>
            <a:r>
              <a:rPr sz="1600" b="1" spc="-35" dirty="0">
                <a:solidFill>
                  <a:srgbClr val="D9D9D9"/>
                </a:solidFill>
                <a:latin typeface="Calibri"/>
                <a:cs typeface="Calibri"/>
              </a:rPr>
              <a:t> </a:t>
            </a:r>
            <a:r>
              <a:rPr sz="1600" b="1" spc="-20" dirty="0">
                <a:solidFill>
                  <a:srgbClr val="D9D9D9"/>
                </a:solidFill>
                <a:latin typeface="Calibri"/>
                <a:cs typeface="Calibri"/>
              </a:rPr>
              <a:t>SURF,</a:t>
            </a:r>
            <a:r>
              <a:rPr sz="1600" b="1" spc="-30" dirty="0">
                <a:solidFill>
                  <a:srgbClr val="D9D9D9"/>
                </a:solidFill>
                <a:latin typeface="Calibri"/>
                <a:cs typeface="Calibri"/>
              </a:rPr>
              <a:t> </a:t>
            </a:r>
            <a:r>
              <a:rPr sz="1600" b="1" dirty="0">
                <a:solidFill>
                  <a:srgbClr val="D9D9D9"/>
                </a:solidFill>
                <a:latin typeface="Calibri"/>
                <a:cs typeface="Calibri"/>
              </a:rPr>
              <a:t>UNL</a:t>
            </a:r>
            <a:r>
              <a:rPr sz="1600" b="1" spc="-45" dirty="0">
                <a:solidFill>
                  <a:srgbClr val="D9D9D9"/>
                </a:solidFill>
                <a:latin typeface="Calibri"/>
                <a:cs typeface="Calibri"/>
              </a:rPr>
              <a:t> </a:t>
            </a:r>
            <a:r>
              <a:rPr sz="1600" b="1" spc="-10" dirty="0">
                <a:solidFill>
                  <a:srgbClr val="D9D9D9"/>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5" dirty="0">
                <a:solidFill>
                  <a:srgbClr val="D9D9D9"/>
                </a:solidFill>
                <a:latin typeface="Calibri"/>
                <a:cs typeface="Calibri"/>
              </a:rPr>
              <a:t> </a:t>
            </a:r>
            <a:r>
              <a:rPr sz="1600" b="1" spc="-10" dirty="0">
                <a:solidFill>
                  <a:srgbClr val="D9D9D9"/>
                </a:solidFill>
                <a:latin typeface="Calibri"/>
                <a:cs typeface="Calibri"/>
              </a:rPr>
              <a:t>Centers</a:t>
            </a:r>
            <a:r>
              <a:rPr sz="1600" b="1" spc="-25" dirty="0">
                <a:solidFill>
                  <a:srgbClr val="D9D9D9"/>
                </a:solidFill>
                <a:latin typeface="Calibri"/>
                <a:cs typeface="Calibri"/>
              </a:rPr>
              <a:t> </a:t>
            </a:r>
            <a:r>
              <a:rPr sz="1600" b="1" dirty="0">
                <a:solidFill>
                  <a:srgbClr val="D9D9D9"/>
                </a:solidFill>
                <a:latin typeface="Calibri"/>
                <a:cs typeface="Calibri"/>
              </a:rPr>
              <a:t>(DCCs</a:t>
            </a:r>
            <a:r>
              <a:rPr sz="1600" b="1" spc="-10" dirty="0">
                <a:solidFill>
                  <a:srgbClr val="D9D9D9"/>
                </a:solidFill>
                <a:latin typeface="Calibri"/>
                <a:cs typeface="Calibri"/>
              </a:rPr>
              <a:t> </a:t>
            </a:r>
            <a:r>
              <a:rPr sz="1600" b="1" dirty="0">
                <a:solidFill>
                  <a:srgbClr val="D9D9D9"/>
                </a:solidFill>
                <a:latin typeface="Calibri"/>
                <a:cs typeface="Calibri"/>
              </a:rPr>
              <a:t>&amp;</a:t>
            </a:r>
            <a:r>
              <a:rPr sz="1600" b="1" spc="-40" dirty="0">
                <a:solidFill>
                  <a:srgbClr val="D9D9D9"/>
                </a:solidFill>
                <a:latin typeface="Calibri"/>
                <a:cs typeface="Calibri"/>
              </a:rPr>
              <a:t> </a:t>
            </a:r>
            <a:r>
              <a:rPr sz="1600" b="1" spc="-10" dirty="0">
                <a:solidFill>
                  <a:srgbClr val="D9D9D9"/>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How</a:t>
            </a:r>
            <a:r>
              <a:rPr sz="1600" b="1" spc="-55" dirty="0">
                <a:solidFill>
                  <a:srgbClr val="2C702C"/>
                </a:solidFill>
                <a:latin typeface="Calibri"/>
                <a:cs typeface="Calibri"/>
              </a:rPr>
              <a:t> </a:t>
            </a:r>
            <a:r>
              <a:rPr sz="1600" b="1" dirty="0">
                <a:solidFill>
                  <a:srgbClr val="2C702C"/>
                </a:solidFill>
                <a:latin typeface="Calibri"/>
                <a:cs typeface="Calibri"/>
              </a:rPr>
              <a:t>do</a:t>
            </a:r>
            <a:r>
              <a:rPr sz="1600" b="1" spc="-45" dirty="0">
                <a:solidFill>
                  <a:srgbClr val="2C702C"/>
                </a:solidFill>
                <a:latin typeface="Calibri"/>
                <a:cs typeface="Calibri"/>
              </a:rPr>
              <a:t> </a:t>
            </a:r>
            <a:r>
              <a:rPr sz="1600" b="1" spc="-10" dirty="0">
                <a:solidFill>
                  <a:srgbClr val="2C702C"/>
                </a:solidFill>
                <a:latin typeface="Calibri"/>
                <a:cs typeface="Calibri"/>
              </a:rPr>
              <a:t>universities</a:t>
            </a:r>
            <a:r>
              <a:rPr sz="1600" b="1" spc="-45" dirty="0">
                <a:solidFill>
                  <a:srgbClr val="2C702C"/>
                </a:solidFill>
                <a:latin typeface="Calibri"/>
                <a:cs typeface="Calibri"/>
              </a:rPr>
              <a:t> </a:t>
            </a:r>
            <a:r>
              <a:rPr sz="1600" b="1" dirty="0">
                <a:solidFill>
                  <a:srgbClr val="2C702C"/>
                </a:solidFill>
                <a:latin typeface="Calibri"/>
                <a:cs typeface="Calibri"/>
              </a:rPr>
              <a:t>(libraries)</a:t>
            </a:r>
            <a:r>
              <a:rPr sz="1600" b="1" spc="-40" dirty="0">
                <a:solidFill>
                  <a:srgbClr val="2C702C"/>
                </a:solidFill>
                <a:latin typeface="Calibri"/>
                <a:cs typeface="Calibri"/>
              </a:rPr>
              <a:t> </a:t>
            </a:r>
            <a:r>
              <a:rPr sz="1600" b="1" spc="-10" dirty="0">
                <a:solidFill>
                  <a:srgbClr val="2C702C"/>
                </a:solidFill>
                <a:latin typeface="Calibri"/>
                <a:cs typeface="Calibri"/>
              </a:rPr>
              <a:t>organize</a:t>
            </a:r>
            <a:r>
              <a:rPr sz="1600" b="1" spc="-55" dirty="0">
                <a:solidFill>
                  <a:srgbClr val="2C702C"/>
                </a:solidFill>
                <a:latin typeface="Calibri"/>
                <a:cs typeface="Calibri"/>
              </a:rPr>
              <a:t> </a:t>
            </a:r>
            <a:r>
              <a:rPr sz="1600" b="1" dirty="0">
                <a:solidFill>
                  <a:srgbClr val="2C702C"/>
                </a:solidFill>
                <a:latin typeface="Calibri"/>
                <a:cs typeface="Calibri"/>
              </a:rPr>
              <a:t>research</a:t>
            </a:r>
            <a:r>
              <a:rPr sz="1600" b="1" spc="-3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for</a:t>
            </a:r>
            <a:r>
              <a:rPr sz="1600" b="1" spc="-35" dirty="0">
                <a:solidFill>
                  <a:srgbClr val="2C702C"/>
                </a:solidFill>
                <a:latin typeface="Calibri"/>
                <a:cs typeface="Calibri"/>
              </a:rPr>
              <a:t> </a:t>
            </a:r>
            <a:r>
              <a:rPr sz="1600" b="1" dirty="0">
                <a:solidFill>
                  <a:srgbClr val="2C702C"/>
                </a:solidFill>
                <a:latin typeface="Calibri"/>
                <a:cs typeface="Calibri"/>
              </a:rPr>
              <a:t>open</a:t>
            </a:r>
            <a:r>
              <a:rPr sz="1600" b="1" spc="-45" dirty="0">
                <a:solidFill>
                  <a:srgbClr val="2C702C"/>
                </a:solidFill>
                <a:latin typeface="Calibri"/>
                <a:cs typeface="Calibri"/>
              </a:rPr>
              <a:t> </a:t>
            </a:r>
            <a:r>
              <a:rPr sz="1600" b="1" spc="-10" dirty="0">
                <a:solidFill>
                  <a:srgbClr val="2C702C"/>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2C702C"/>
                </a:solidFill>
                <a:latin typeface="Calibri"/>
                <a:cs typeface="Calibri"/>
              </a:rPr>
              <a:t>Leiden</a:t>
            </a:r>
            <a:r>
              <a:rPr sz="1600" b="1" spc="-60" dirty="0">
                <a:solidFill>
                  <a:srgbClr val="2C702C"/>
                </a:solidFill>
                <a:latin typeface="Calibri"/>
                <a:cs typeface="Calibri"/>
              </a:rPr>
              <a:t> </a:t>
            </a: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(Network,</a:t>
            </a:r>
            <a:r>
              <a:rPr sz="1600" b="1" spc="-45" dirty="0">
                <a:solidFill>
                  <a:srgbClr val="2C702C"/>
                </a:solidFill>
                <a:latin typeface="Calibri"/>
                <a:cs typeface="Calibri"/>
              </a:rPr>
              <a:t> </a:t>
            </a:r>
            <a:r>
              <a:rPr sz="1600" b="1" spc="-10" dirty="0">
                <a:solidFill>
                  <a:srgbClr val="2C702C"/>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2C702C"/>
                </a:solidFill>
                <a:latin typeface="Calibri"/>
                <a:cs typeface="Calibri"/>
              </a:rPr>
              <a:t>Leiden</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15" dirty="0">
                <a:solidFill>
                  <a:srgbClr val="2C702C"/>
                </a:solidFill>
                <a:latin typeface="Calibri"/>
                <a:cs typeface="Calibri"/>
              </a:rPr>
              <a:t> </a:t>
            </a:r>
            <a:r>
              <a:rPr sz="1600" b="1" dirty="0">
                <a:solidFill>
                  <a:srgbClr val="2C702C"/>
                </a:solidFill>
                <a:latin typeface="Calibri"/>
                <a:cs typeface="Calibri"/>
              </a:rPr>
              <a:t>Center</a:t>
            </a:r>
            <a:r>
              <a:rPr sz="1600" b="1" spc="-35" dirty="0">
                <a:solidFill>
                  <a:srgbClr val="2C702C"/>
                </a:solidFill>
                <a:latin typeface="Calibri"/>
                <a:cs typeface="Calibri"/>
              </a:rPr>
              <a:t> </a:t>
            </a:r>
            <a:r>
              <a:rPr sz="1600" b="1" spc="-10" dirty="0">
                <a:solidFill>
                  <a:srgbClr val="2C702C"/>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30" dirty="0">
                <a:solidFill>
                  <a:srgbClr val="2C702C"/>
                </a:solidFill>
                <a:latin typeface="Calibri"/>
                <a:cs typeface="Calibri"/>
              </a:rPr>
              <a:t> </a:t>
            </a:r>
            <a:r>
              <a:rPr sz="1600" b="1" dirty="0">
                <a:solidFill>
                  <a:srgbClr val="2C702C"/>
                </a:solidFill>
                <a:latin typeface="Calibri"/>
                <a:cs typeface="Calibri"/>
              </a:rPr>
              <a:t>&amp;</a:t>
            </a:r>
            <a:r>
              <a:rPr sz="1600" b="1" spc="-70" dirty="0">
                <a:solidFill>
                  <a:srgbClr val="2C702C"/>
                </a:solidFill>
                <a:latin typeface="Calibri"/>
                <a:cs typeface="Calibri"/>
              </a:rPr>
              <a:t> </a:t>
            </a:r>
            <a:r>
              <a:rPr sz="1600" b="1" dirty="0">
                <a:solidFill>
                  <a:srgbClr val="2C702C"/>
                </a:solidFill>
                <a:latin typeface="Calibri"/>
                <a:cs typeface="Calibri"/>
              </a:rPr>
              <a:t>Research</a:t>
            </a:r>
            <a:r>
              <a:rPr sz="1600" b="1" spc="-50" dirty="0">
                <a:solidFill>
                  <a:srgbClr val="2C702C"/>
                </a:solidFill>
                <a:latin typeface="Calibri"/>
                <a:cs typeface="Calibri"/>
              </a:rPr>
              <a:t> </a:t>
            </a:r>
            <a:r>
              <a:rPr sz="1600" b="1" dirty="0">
                <a:solidFill>
                  <a:srgbClr val="2C702C"/>
                </a:solidFill>
                <a:latin typeface="Calibri"/>
                <a:cs typeface="Calibri"/>
              </a:rPr>
              <a:t>Data</a:t>
            </a:r>
            <a:r>
              <a:rPr sz="1600" b="1" spc="-70" dirty="0">
                <a:solidFill>
                  <a:srgbClr val="2C702C"/>
                </a:solidFill>
                <a:latin typeface="Calibri"/>
                <a:cs typeface="Calibri"/>
              </a:rPr>
              <a:t> </a:t>
            </a:r>
            <a:r>
              <a:rPr sz="1600" b="1" spc="-10" dirty="0">
                <a:solidFill>
                  <a:srgbClr val="2C702C"/>
                </a:solidFill>
                <a:latin typeface="Calibri"/>
                <a:cs typeface="Calibri"/>
              </a:rPr>
              <a:t>Management</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35"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5" dirty="0">
                <a:solidFill>
                  <a:srgbClr val="2C702C"/>
                </a:solidFill>
                <a:latin typeface="Calibri"/>
                <a:cs typeface="Calibri"/>
              </a:rPr>
              <a:t> </a:t>
            </a:r>
            <a:r>
              <a:rPr sz="1600" b="1" dirty="0">
                <a:solidFill>
                  <a:srgbClr val="2C702C"/>
                </a:solidFill>
                <a:latin typeface="Calibri"/>
                <a:cs typeface="Calibri"/>
              </a:rPr>
              <a:t>Open</a:t>
            </a:r>
            <a:r>
              <a:rPr sz="1600" b="1" spc="-30"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57072" y="2142718"/>
            <a:ext cx="1033780" cy="541655"/>
            <a:chOff x="957072" y="2142718"/>
            <a:chExt cx="1033780" cy="541655"/>
          </a:xfrm>
        </p:grpSpPr>
        <p:pic>
          <p:nvPicPr>
            <p:cNvPr id="6" name="object 6"/>
            <p:cNvPicPr/>
            <p:nvPr/>
          </p:nvPicPr>
          <p:blipFill>
            <a:blip r:embed="rId3" cstate="print"/>
            <a:stretch>
              <a:fillRect/>
            </a:stretch>
          </p:blipFill>
          <p:spPr>
            <a:xfrm>
              <a:off x="957072" y="2142718"/>
              <a:ext cx="1033297" cy="541045"/>
            </a:xfrm>
            <a:prstGeom prst="rect">
              <a:avLst/>
            </a:prstGeom>
          </p:spPr>
        </p:pic>
        <p:sp>
          <p:nvSpPr>
            <p:cNvPr id="7" name="object 7"/>
            <p:cNvSpPr/>
            <p:nvPr/>
          </p:nvSpPr>
          <p:spPr>
            <a:xfrm>
              <a:off x="999464" y="2277999"/>
              <a:ext cx="723265" cy="228600"/>
            </a:xfrm>
            <a:custGeom>
              <a:avLst/>
              <a:gdLst/>
              <a:ahLst/>
              <a:cxnLst/>
              <a:rect l="l" t="t" r="r" b="b"/>
              <a:pathLst>
                <a:path w="723264" h="228600">
                  <a:moveTo>
                    <a:pt x="494436" y="0"/>
                  </a:moveTo>
                  <a:lnTo>
                    <a:pt x="494436" y="228600"/>
                  </a:lnTo>
                  <a:lnTo>
                    <a:pt x="646836" y="152400"/>
                  </a:lnTo>
                  <a:lnTo>
                    <a:pt x="532536" y="152400"/>
                  </a:lnTo>
                  <a:lnTo>
                    <a:pt x="532536" y="76200"/>
                  </a:lnTo>
                  <a:lnTo>
                    <a:pt x="646836" y="76200"/>
                  </a:lnTo>
                  <a:lnTo>
                    <a:pt x="494436" y="0"/>
                  </a:lnTo>
                  <a:close/>
                </a:path>
                <a:path w="723264" h="228600">
                  <a:moveTo>
                    <a:pt x="494436" y="76200"/>
                  </a:moveTo>
                  <a:lnTo>
                    <a:pt x="0" y="76200"/>
                  </a:lnTo>
                  <a:lnTo>
                    <a:pt x="0" y="152400"/>
                  </a:lnTo>
                  <a:lnTo>
                    <a:pt x="494436" y="152400"/>
                  </a:lnTo>
                  <a:lnTo>
                    <a:pt x="494436" y="76200"/>
                  </a:lnTo>
                  <a:close/>
                </a:path>
                <a:path w="723264" h="228600">
                  <a:moveTo>
                    <a:pt x="646836" y="76200"/>
                  </a:moveTo>
                  <a:lnTo>
                    <a:pt x="532536" y="76200"/>
                  </a:lnTo>
                  <a:lnTo>
                    <a:pt x="532536" y="152400"/>
                  </a:lnTo>
                  <a:lnTo>
                    <a:pt x="646836" y="152400"/>
                  </a:lnTo>
                  <a:lnTo>
                    <a:pt x="723036" y="114300"/>
                  </a:lnTo>
                  <a:lnTo>
                    <a:pt x="646836"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xfrm>
            <a:off x="3825621" y="152781"/>
            <a:ext cx="4010025" cy="330835"/>
          </a:xfrm>
          <a:prstGeom prst="rect">
            <a:avLst/>
          </a:prstGeom>
        </p:spPr>
        <p:txBody>
          <a:bodyPr vert="horz" wrap="square" lIns="0" tIns="12700" rIns="0" bIns="0" rtlCol="0">
            <a:spAutoFit/>
          </a:bodyPr>
          <a:lstStyle/>
          <a:p>
            <a:pPr marL="12700">
              <a:lnSpc>
                <a:spcPct val="100000"/>
              </a:lnSpc>
              <a:spcBef>
                <a:spcPts val="100"/>
              </a:spcBef>
            </a:pPr>
            <a:r>
              <a:rPr sz="2000" b="0" dirty="0">
                <a:latin typeface="Calibri"/>
                <a:cs typeface="Calibri"/>
              </a:rPr>
              <a:t>RDM</a:t>
            </a:r>
            <a:r>
              <a:rPr sz="2000" b="0" spc="-45" dirty="0">
                <a:latin typeface="Calibri"/>
                <a:cs typeface="Calibri"/>
              </a:rPr>
              <a:t> </a:t>
            </a:r>
            <a:r>
              <a:rPr sz="2000" b="0" spc="-10" dirty="0">
                <a:latin typeface="Calibri"/>
                <a:cs typeface="Calibri"/>
              </a:rPr>
              <a:t>lifecycle</a:t>
            </a:r>
            <a:r>
              <a:rPr sz="2000" b="0" spc="-20" dirty="0">
                <a:latin typeface="Calibri"/>
                <a:cs typeface="Calibri"/>
              </a:rPr>
              <a:t> </a:t>
            </a:r>
            <a:r>
              <a:rPr sz="2000" b="0" spc="-10" dirty="0">
                <a:latin typeface="Calibri"/>
                <a:cs typeface="Calibri"/>
              </a:rPr>
              <a:t>infrastructure </a:t>
            </a:r>
            <a:r>
              <a:rPr sz="2000" b="0" dirty="0">
                <a:latin typeface="Calibri"/>
                <a:cs typeface="Calibri"/>
              </a:rPr>
              <a:t>&amp;</a:t>
            </a:r>
            <a:r>
              <a:rPr sz="2000" b="0" spc="-30" dirty="0">
                <a:latin typeface="Calibri"/>
                <a:cs typeface="Calibri"/>
              </a:rPr>
              <a:t> </a:t>
            </a:r>
            <a:r>
              <a:rPr sz="2000" b="0" spc="-10" dirty="0">
                <a:latin typeface="Calibri"/>
                <a:cs typeface="Calibri"/>
              </a:rPr>
              <a:t>services</a:t>
            </a:r>
            <a:endParaRPr sz="2000">
              <a:latin typeface="Calibri"/>
              <a:cs typeface="Calibri"/>
            </a:endParaRPr>
          </a:p>
        </p:txBody>
      </p:sp>
      <p:sp>
        <p:nvSpPr>
          <p:cNvPr id="4" name="object 4"/>
          <p:cNvSpPr/>
          <p:nvPr/>
        </p:nvSpPr>
        <p:spPr>
          <a:xfrm>
            <a:off x="5897626" y="934592"/>
            <a:ext cx="1412875" cy="2040889"/>
          </a:xfrm>
          <a:custGeom>
            <a:avLst/>
            <a:gdLst/>
            <a:ahLst/>
            <a:cxnLst/>
            <a:rect l="l" t="t" r="r" b="b"/>
            <a:pathLst>
              <a:path w="1412875" h="2040889">
                <a:moveTo>
                  <a:pt x="0" y="0"/>
                </a:moveTo>
                <a:lnTo>
                  <a:pt x="0" y="1360297"/>
                </a:lnTo>
                <a:lnTo>
                  <a:pt x="1223137" y="2040382"/>
                </a:lnTo>
                <a:lnTo>
                  <a:pt x="1247518" y="1997975"/>
                </a:lnTo>
                <a:lnTo>
                  <a:pt x="1270218" y="1954962"/>
                </a:lnTo>
                <a:lnTo>
                  <a:pt x="1291236" y="1911384"/>
                </a:lnTo>
                <a:lnTo>
                  <a:pt x="1310573" y="1867285"/>
                </a:lnTo>
                <a:lnTo>
                  <a:pt x="1328229" y="1822708"/>
                </a:lnTo>
                <a:lnTo>
                  <a:pt x="1344203" y="1777698"/>
                </a:lnTo>
                <a:lnTo>
                  <a:pt x="1358496" y="1732297"/>
                </a:lnTo>
                <a:lnTo>
                  <a:pt x="1371107" y="1686548"/>
                </a:lnTo>
                <a:lnTo>
                  <a:pt x="1382036" y="1640496"/>
                </a:lnTo>
                <a:lnTo>
                  <a:pt x="1391284" y="1594183"/>
                </a:lnTo>
                <a:lnTo>
                  <a:pt x="1398851" y="1547654"/>
                </a:lnTo>
                <a:lnTo>
                  <a:pt x="1404736" y="1500951"/>
                </a:lnTo>
                <a:lnTo>
                  <a:pt x="1408940" y="1454117"/>
                </a:lnTo>
                <a:lnTo>
                  <a:pt x="1411462" y="1407197"/>
                </a:lnTo>
                <a:lnTo>
                  <a:pt x="1412303" y="1360233"/>
                </a:lnTo>
                <a:lnTo>
                  <a:pt x="1411462" y="1313269"/>
                </a:lnTo>
                <a:lnTo>
                  <a:pt x="1408940" y="1266349"/>
                </a:lnTo>
                <a:lnTo>
                  <a:pt x="1404736" y="1219515"/>
                </a:lnTo>
                <a:lnTo>
                  <a:pt x="1398851" y="1172812"/>
                </a:lnTo>
                <a:lnTo>
                  <a:pt x="1391284" y="1126283"/>
                </a:lnTo>
                <a:lnTo>
                  <a:pt x="1382036" y="1079970"/>
                </a:lnTo>
                <a:lnTo>
                  <a:pt x="1371107" y="1033918"/>
                </a:lnTo>
                <a:lnTo>
                  <a:pt x="1358496" y="988169"/>
                </a:lnTo>
                <a:lnTo>
                  <a:pt x="1344203" y="942768"/>
                </a:lnTo>
                <a:lnTo>
                  <a:pt x="1328229" y="897758"/>
                </a:lnTo>
                <a:lnTo>
                  <a:pt x="1310573" y="853181"/>
                </a:lnTo>
                <a:lnTo>
                  <a:pt x="1291236" y="809082"/>
                </a:lnTo>
                <a:lnTo>
                  <a:pt x="1270218" y="765504"/>
                </a:lnTo>
                <a:lnTo>
                  <a:pt x="1247518" y="722491"/>
                </a:lnTo>
                <a:lnTo>
                  <a:pt x="1223137" y="680085"/>
                </a:lnTo>
                <a:lnTo>
                  <a:pt x="1197195" y="638539"/>
                </a:lnTo>
                <a:lnTo>
                  <a:pt x="1169867" y="598093"/>
                </a:lnTo>
                <a:lnTo>
                  <a:pt x="1141191" y="558769"/>
                </a:lnTo>
                <a:lnTo>
                  <a:pt x="1111207" y="520587"/>
                </a:lnTo>
                <a:lnTo>
                  <a:pt x="1079952" y="483570"/>
                </a:lnTo>
                <a:lnTo>
                  <a:pt x="1047467" y="447739"/>
                </a:lnTo>
                <a:lnTo>
                  <a:pt x="1013790" y="413115"/>
                </a:lnTo>
                <a:lnTo>
                  <a:pt x="978960" y="379721"/>
                </a:lnTo>
                <a:lnTo>
                  <a:pt x="943017" y="347579"/>
                </a:lnTo>
                <a:lnTo>
                  <a:pt x="905999" y="316709"/>
                </a:lnTo>
                <a:lnTo>
                  <a:pt x="867945" y="287134"/>
                </a:lnTo>
                <a:lnTo>
                  <a:pt x="828894" y="258875"/>
                </a:lnTo>
                <a:lnTo>
                  <a:pt x="788885" y="231954"/>
                </a:lnTo>
                <a:lnTo>
                  <a:pt x="747958" y="206393"/>
                </a:lnTo>
                <a:lnTo>
                  <a:pt x="706151" y="182213"/>
                </a:lnTo>
                <a:lnTo>
                  <a:pt x="663504" y="159436"/>
                </a:lnTo>
                <a:lnTo>
                  <a:pt x="620054" y="138083"/>
                </a:lnTo>
                <a:lnTo>
                  <a:pt x="575842" y="118177"/>
                </a:lnTo>
                <a:lnTo>
                  <a:pt x="530906" y="99738"/>
                </a:lnTo>
                <a:lnTo>
                  <a:pt x="485285" y="82789"/>
                </a:lnTo>
                <a:lnTo>
                  <a:pt x="439019" y="67352"/>
                </a:lnTo>
                <a:lnTo>
                  <a:pt x="392146" y="53447"/>
                </a:lnTo>
                <a:lnTo>
                  <a:pt x="344705" y="41098"/>
                </a:lnTo>
                <a:lnTo>
                  <a:pt x="296736" y="30324"/>
                </a:lnTo>
                <a:lnTo>
                  <a:pt x="248276" y="21149"/>
                </a:lnTo>
                <a:lnTo>
                  <a:pt x="199366" y="13593"/>
                </a:lnTo>
                <a:lnTo>
                  <a:pt x="150045" y="7678"/>
                </a:lnTo>
                <a:lnTo>
                  <a:pt x="100350" y="3427"/>
                </a:lnTo>
                <a:lnTo>
                  <a:pt x="50322" y="860"/>
                </a:lnTo>
                <a:lnTo>
                  <a:pt x="0" y="0"/>
                </a:lnTo>
                <a:close/>
              </a:path>
            </a:pathLst>
          </a:custGeom>
          <a:solidFill>
            <a:srgbClr val="9EB92D"/>
          </a:solidFill>
        </p:spPr>
        <p:txBody>
          <a:bodyPr wrap="square" lIns="0" tIns="0" rIns="0" bIns="0" rtlCol="0"/>
          <a:lstStyle/>
          <a:p>
            <a:endParaRPr/>
          </a:p>
        </p:txBody>
      </p:sp>
      <p:sp>
        <p:nvSpPr>
          <p:cNvPr id="5" name="object 5"/>
          <p:cNvSpPr txBox="1"/>
          <p:nvPr/>
        </p:nvSpPr>
        <p:spPr>
          <a:xfrm>
            <a:off x="6200647" y="1513077"/>
            <a:ext cx="697230" cy="623570"/>
          </a:xfrm>
          <a:prstGeom prst="rect">
            <a:avLst/>
          </a:prstGeom>
        </p:spPr>
        <p:txBody>
          <a:bodyPr vert="horz" wrap="square" lIns="0" tIns="37465" rIns="0" bIns="0" rtlCol="0">
            <a:spAutoFit/>
          </a:bodyPr>
          <a:lstStyle/>
          <a:p>
            <a:pPr marL="12700" marR="5080" indent="-635" algn="ctr">
              <a:lnSpc>
                <a:spcPts val="1510"/>
              </a:lnSpc>
              <a:spcBef>
                <a:spcPts val="295"/>
              </a:spcBef>
            </a:pPr>
            <a:r>
              <a:rPr sz="1400" spc="-10" dirty="0">
                <a:solidFill>
                  <a:srgbClr val="8B2F07"/>
                </a:solidFill>
                <a:latin typeface="Georgia"/>
                <a:cs typeface="Georgia"/>
              </a:rPr>
              <a:t>Before research project</a:t>
            </a:r>
            <a:endParaRPr sz="1400">
              <a:latin typeface="Georgia"/>
              <a:cs typeface="Georgia"/>
            </a:endParaRPr>
          </a:p>
        </p:txBody>
      </p:sp>
      <p:grpSp>
        <p:nvGrpSpPr>
          <p:cNvPr id="6" name="object 6"/>
          <p:cNvGrpSpPr/>
          <p:nvPr/>
        </p:nvGrpSpPr>
        <p:grpSpPr>
          <a:xfrm>
            <a:off x="4661789" y="2296541"/>
            <a:ext cx="2472055" cy="1400175"/>
            <a:chOff x="4661789" y="2296541"/>
            <a:chExt cx="2472055" cy="1400175"/>
          </a:xfrm>
        </p:grpSpPr>
        <p:sp>
          <p:nvSpPr>
            <p:cNvPr id="7" name="object 7"/>
            <p:cNvSpPr/>
            <p:nvPr/>
          </p:nvSpPr>
          <p:spPr>
            <a:xfrm>
              <a:off x="4674489" y="2309241"/>
              <a:ext cx="2446655" cy="1374775"/>
            </a:xfrm>
            <a:custGeom>
              <a:avLst/>
              <a:gdLst/>
              <a:ahLst/>
              <a:cxnLst/>
              <a:rect l="l" t="t" r="r" b="b"/>
              <a:pathLst>
                <a:path w="2446654" h="1374775">
                  <a:moveTo>
                    <a:pt x="1223137" y="0"/>
                  </a:moveTo>
                  <a:lnTo>
                    <a:pt x="0" y="687324"/>
                  </a:lnTo>
                  <a:lnTo>
                    <a:pt x="25941" y="729308"/>
                  </a:lnTo>
                  <a:lnTo>
                    <a:pt x="53269" y="770181"/>
                  </a:lnTo>
                  <a:lnTo>
                    <a:pt x="81945" y="809922"/>
                  </a:lnTo>
                  <a:lnTo>
                    <a:pt x="111929" y="848508"/>
                  </a:lnTo>
                  <a:lnTo>
                    <a:pt x="143184" y="885918"/>
                  </a:lnTo>
                  <a:lnTo>
                    <a:pt x="175669" y="922129"/>
                  </a:lnTo>
                  <a:lnTo>
                    <a:pt x="209346" y="957120"/>
                  </a:lnTo>
                  <a:lnTo>
                    <a:pt x="244176" y="990869"/>
                  </a:lnTo>
                  <a:lnTo>
                    <a:pt x="280119" y="1023353"/>
                  </a:lnTo>
                  <a:lnTo>
                    <a:pt x="317137" y="1054551"/>
                  </a:lnTo>
                  <a:lnTo>
                    <a:pt x="355191" y="1084441"/>
                  </a:lnTo>
                  <a:lnTo>
                    <a:pt x="394242" y="1113001"/>
                  </a:lnTo>
                  <a:lnTo>
                    <a:pt x="434251" y="1140209"/>
                  </a:lnTo>
                  <a:lnTo>
                    <a:pt x="475178" y="1166043"/>
                  </a:lnTo>
                  <a:lnTo>
                    <a:pt x="516985" y="1190482"/>
                  </a:lnTo>
                  <a:lnTo>
                    <a:pt x="559632" y="1213502"/>
                  </a:lnTo>
                  <a:lnTo>
                    <a:pt x="603082" y="1235083"/>
                  </a:lnTo>
                  <a:lnTo>
                    <a:pt x="647294" y="1255202"/>
                  </a:lnTo>
                  <a:lnTo>
                    <a:pt x="692230" y="1273838"/>
                  </a:lnTo>
                  <a:lnTo>
                    <a:pt x="737851" y="1290969"/>
                  </a:lnTo>
                  <a:lnTo>
                    <a:pt x="784117" y="1306572"/>
                  </a:lnTo>
                  <a:lnTo>
                    <a:pt x="830990" y="1320625"/>
                  </a:lnTo>
                  <a:lnTo>
                    <a:pt x="878431" y="1333108"/>
                  </a:lnTo>
                  <a:lnTo>
                    <a:pt x="926400" y="1343997"/>
                  </a:lnTo>
                  <a:lnTo>
                    <a:pt x="974860" y="1353271"/>
                  </a:lnTo>
                  <a:lnTo>
                    <a:pt x="1023770" y="1360908"/>
                  </a:lnTo>
                  <a:lnTo>
                    <a:pt x="1073091" y="1366886"/>
                  </a:lnTo>
                  <a:lnTo>
                    <a:pt x="1122786" y="1371183"/>
                  </a:lnTo>
                  <a:lnTo>
                    <a:pt x="1172814" y="1373778"/>
                  </a:lnTo>
                  <a:lnTo>
                    <a:pt x="1223137" y="1374648"/>
                  </a:lnTo>
                  <a:lnTo>
                    <a:pt x="1273459" y="1373778"/>
                  </a:lnTo>
                  <a:lnTo>
                    <a:pt x="1323487" y="1371183"/>
                  </a:lnTo>
                  <a:lnTo>
                    <a:pt x="1373182" y="1366886"/>
                  </a:lnTo>
                  <a:lnTo>
                    <a:pt x="1422503" y="1360908"/>
                  </a:lnTo>
                  <a:lnTo>
                    <a:pt x="1471413" y="1353271"/>
                  </a:lnTo>
                  <a:lnTo>
                    <a:pt x="1519873" y="1343997"/>
                  </a:lnTo>
                  <a:lnTo>
                    <a:pt x="1567842" y="1333108"/>
                  </a:lnTo>
                  <a:lnTo>
                    <a:pt x="1615283" y="1320625"/>
                  </a:lnTo>
                  <a:lnTo>
                    <a:pt x="1662156" y="1306572"/>
                  </a:lnTo>
                  <a:lnTo>
                    <a:pt x="1708422" y="1290969"/>
                  </a:lnTo>
                  <a:lnTo>
                    <a:pt x="1754043" y="1273838"/>
                  </a:lnTo>
                  <a:lnTo>
                    <a:pt x="1798979" y="1255202"/>
                  </a:lnTo>
                  <a:lnTo>
                    <a:pt x="1843191" y="1235083"/>
                  </a:lnTo>
                  <a:lnTo>
                    <a:pt x="1886641" y="1213502"/>
                  </a:lnTo>
                  <a:lnTo>
                    <a:pt x="1929288" y="1190482"/>
                  </a:lnTo>
                  <a:lnTo>
                    <a:pt x="1971095" y="1166043"/>
                  </a:lnTo>
                  <a:lnTo>
                    <a:pt x="2012022" y="1140209"/>
                  </a:lnTo>
                  <a:lnTo>
                    <a:pt x="2052031" y="1113001"/>
                  </a:lnTo>
                  <a:lnTo>
                    <a:pt x="2091082" y="1084441"/>
                  </a:lnTo>
                  <a:lnTo>
                    <a:pt x="2129136" y="1054551"/>
                  </a:lnTo>
                  <a:lnTo>
                    <a:pt x="2166154" y="1023353"/>
                  </a:lnTo>
                  <a:lnTo>
                    <a:pt x="2202097" y="990869"/>
                  </a:lnTo>
                  <a:lnTo>
                    <a:pt x="2236927" y="957120"/>
                  </a:lnTo>
                  <a:lnTo>
                    <a:pt x="2270604" y="922129"/>
                  </a:lnTo>
                  <a:lnTo>
                    <a:pt x="2303089" y="885918"/>
                  </a:lnTo>
                  <a:lnTo>
                    <a:pt x="2334344" y="848508"/>
                  </a:lnTo>
                  <a:lnTo>
                    <a:pt x="2364328" y="809922"/>
                  </a:lnTo>
                  <a:lnTo>
                    <a:pt x="2393004" y="770181"/>
                  </a:lnTo>
                  <a:lnTo>
                    <a:pt x="2420332" y="729308"/>
                  </a:lnTo>
                  <a:lnTo>
                    <a:pt x="2446274" y="687324"/>
                  </a:lnTo>
                  <a:lnTo>
                    <a:pt x="1223137" y="0"/>
                  </a:lnTo>
                  <a:close/>
                </a:path>
              </a:pathLst>
            </a:custGeom>
            <a:solidFill>
              <a:srgbClr val="9EB92D"/>
            </a:solidFill>
          </p:spPr>
          <p:txBody>
            <a:bodyPr wrap="square" lIns="0" tIns="0" rIns="0" bIns="0" rtlCol="0"/>
            <a:lstStyle/>
            <a:p>
              <a:endParaRPr/>
            </a:p>
          </p:txBody>
        </p:sp>
        <p:sp>
          <p:nvSpPr>
            <p:cNvPr id="8" name="object 8"/>
            <p:cNvSpPr/>
            <p:nvPr/>
          </p:nvSpPr>
          <p:spPr>
            <a:xfrm>
              <a:off x="4674489" y="2309241"/>
              <a:ext cx="2446655" cy="1374775"/>
            </a:xfrm>
            <a:custGeom>
              <a:avLst/>
              <a:gdLst/>
              <a:ahLst/>
              <a:cxnLst/>
              <a:rect l="l" t="t" r="r" b="b"/>
              <a:pathLst>
                <a:path w="2446654" h="1374775">
                  <a:moveTo>
                    <a:pt x="2446274" y="687324"/>
                  </a:moveTo>
                  <a:lnTo>
                    <a:pt x="2420332" y="729308"/>
                  </a:lnTo>
                  <a:lnTo>
                    <a:pt x="2393004" y="770181"/>
                  </a:lnTo>
                  <a:lnTo>
                    <a:pt x="2364328" y="809922"/>
                  </a:lnTo>
                  <a:lnTo>
                    <a:pt x="2334344" y="848508"/>
                  </a:lnTo>
                  <a:lnTo>
                    <a:pt x="2303089" y="885918"/>
                  </a:lnTo>
                  <a:lnTo>
                    <a:pt x="2270604" y="922129"/>
                  </a:lnTo>
                  <a:lnTo>
                    <a:pt x="2236927" y="957120"/>
                  </a:lnTo>
                  <a:lnTo>
                    <a:pt x="2202097" y="990869"/>
                  </a:lnTo>
                  <a:lnTo>
                    <a:pt x="2166154" y="1023353"/>
                  </a:lnTo>
                  <a:lnTo>
                    <a:pt x="2129136" y="1054551"/>
                  </a:lnTo>
                  <a:lnTo>
                    <a:pt x="2091082" y="1084441"/>
                  </a:lnTo>
                  <a:lnTo>
                    <a:pt x="2052031" y="1113001"/>
                  </a:lnTo>
                  <a:lnTo>
                    <a:pt x="2012022" y="1140209"/>
                  </a:lnTo>
                  <a:lnTo>
                    <a:pt x="1971095" y="1166043"/>
                  </a:lnTo>
                  <a:lnTo>
                    <a:pt x="1929288" y="1190482"/>
                  </a:lnTo>
                  <a:lnTo>
                    <a:pt x="1886641" y="1213502"/>
                  </a:lnTo>
                  <a:lnTo>
                    <a:pt x="1843191" y="1235083"/>
                  </a:lnTo>
                  <a:lnTo>
                    <a:pt x="1798979" y="1255202"/>
                  </a:lnTo>
                  <a:lnTo>
                    <a:pt x="1754043" y="1273838"/>
                  </a:lnTo>
                  <a:lnTo>
                    <a:pt x="1708422" y="1290969"/>
                  </a:lnTo>
                  <a:lnTo>
                    <a:pt x="1662156" y="1306572"/>
                  </a:lnTo>
                  <a:lnTo>
                    <a:pt x="1615283" y="1320625"/>
                  </a:lnTo>
                  <a:lnTo>
                    <a:pt x="1567842" y="1333108"/>
                  </a:lnTo>
                  <a:lnTo>
                    <a:pt x="1519873" y="1343997"/>
                  </a:lnTo>
                  <a:lnTo>
                    <a:pt x="1471413" y="1353271"/>
                  </a:lnTo>
                  <a:lnTo>
                    <a:pt x="1422503" y="1360908"/>
                  </a:lnTo>
                  <a:lnTo>
                    <a:pt x="1373182" y="1366886"/>
                  </a:lnTo>
                  <a:lnTo>
                    <a:pt x="1323487" y="1371183"/>
                  </a:lnTo>
                  <a:lnTo>
                    <a:pt x="1273459" y="1373778"/>
                  </a:lnTo>
                  <a:lnTo>
                    <a:pt x="1223137" y="1374648"/>
                  </a:lnTo>
                  <a:lnTo>
                    <a:pt x="1172814" y="1373778"/>
                  </a:lnTo>
                  <a:lnTo>
                    <a:pt x="1122786" y="1371183"/>
                  </a:lnTo>
                  <a:lnTo>
                    <a:pt x="1073091" y="1366886"/>
                  </a:lnTo>
                  <a:lnTo>
                    <a:pt x="1023770" y="1360908"/>
                  </a:lnTo>
                  <a:lnTo>
                    <a:pt x="974860" y="1353271"/>
                  </a:lnTo>
                  <a:lnTo>
                    <a:pt x="926400" y="1343997"/>
                  </a:lnTo>
                  <a:lnTo>
                    <a:pt x="878431" y="1333108"/>
                  </a:lnTo>
                  <a:lnTo>
                    <a:pt x="830990" y="1320625"/>
                  </a:lnTo>
                  <a:lnTo>
                    <a:pt x="784117" y="1306572"/>
                  </a:lnTo>
                  <a:lnTo>
                    <a:pt x="737851" y="1290969"/>
                  </a:lnTo>
                  <a:lnTo>
                    <a:pt x="692230" y="1273838"/>
                  </a:lnTo>
                  <a:lnTo>
                    <a:pt x="647294" y="1255202"/>
                  </a:lnTo>
                  <a:lnTo>
                    <a:pt x="603082" y="1235083"/>
                  </a:lnTo>
                  <a:lnTo>
                    <a:pt x="559632" y="1213502"/>
                  </a:lnTo>
                  <a:lnTo>
                    <a:pt x="516985" y="1190482"/>
                  </a:lnTo>
                  <a:lnTo>
                    <a:pt x="475178" y="1166043"/>
                  </a:lnTo>
                  <a:lnTo>
                    <a:pt x="434251" y="1140209"/>
                  </a:lnTo>
                  <a:lnTo>
                    <a:pt x="394242" y="1113001"/>
                  </a:lnTo>
                  <a:lnTo>
                    <a:pt x="355191" y="1084441"/>
                  </a:lnTo>
                  <a:lnTo>
                    <a:pt x="317137" y="1054551"/>
                  </a:lnTo>
                  <a:lnTo>
                    <a:pt x="280119" y="1023353"/>
                  </a:lnTo>
                  <a:lnTo>
                    <a:pt x="244176" y="990869"/>
                  </a:lnTo>
                  <a:lnTo>
                    <a:pt x="209346" y="957120"/>
                  </a:lnTo>
                  <a:lnTo>
                    <a:pt x="175669" y="922129"/>
                  </a:lnTo>
                  <a:lnTo>
                    <a:pt x="143184" y="885918"/>
                  </a:lnTo>
                  <a:lnTo>
                    <a:pt x="111929" y="848508"/>
                  </a:lnTo>
                  <a:lnTo>
                    <a:pt x="81945" y="809922"/>
                  </a:lnTo>
                  <a:lnTo>
                    <a:pt x="53269" y="770181"/>
                  </a:lnTo>
                  <a:lnTo>
                    <a:pt x="25941" y="729308"/>
                  </a:lnTo>
                  <a:lnTo>
                    <a:pt x="0" y="687324"/>
                  </a:lnTo>
                  <a:lnTo>
                    <a:pt x="1223137" y="0"/>
                  </a:lnTo>
                  <a:lnTo>
                    <a:pt x="2446274" y="687324"/>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5549646" y="2853308"/>
            <a:ext cx="697230" cy="623570"/>
          </a:xfrm>
          <a:prstGeom prst="rect">
            <a:avLst/>
          </a:prstGeom>
        </p:spPr>
        <p:txBody>
          <a:bodyPr vert="horz" wrap="square" lIns="0" tIns="37465" rIns="0" bIns="0" rtlCol="0">
            <a:spAutoFit/>
          </a:bodyPr>
          <a:lstStyle/>
          <a:p>
            <a:pPr marL="12065" marR="5080" indent="-1905" algn="ctr">
              <a:lnSpc>
                <a:spcPts val="1510"/>
              </a:lnSpc>
              <a:spcBef>
                <a:spcPts val="295"/>
              </a:spcBef>
            </a:pPr>
            <a:r>
              <a:rPr sz="1400" spc="-10" dirty="0">
                <a:solidFill>
                  <a:srgbClr val="84175B"/>
                </a:solidFill>
                <a:latin typeface="Georgia"/>
                <a:cs typeface="Georgia"/>
              </a:rPr>
              <a:t>During research project</a:t>
            </a:r>
            <a:endParaRPr sz="1400">
              <a:latin typeface="Georgia"/>
              <a:cs typeface="Georgia"/>
            </a:endParaRPr>
          </a:p>
        </p:txBody>
      </p:sp>
      <p:grpSp>
        <p:nvGrpSpPr>
          <p:cNvPr id="10" name="object 10"/>
          <p:cNvGrpSpPr/>
          <p:nvPr/>
        </p:nvGrpSpPr>
        <p:grpSpPr>
          <a:xfrm>
            <a:off x="4472622" y="921892"/>
            <a:ext cx="1438275" cy="2087880"/>
            <a:chOff x="4472622" y="921892"/>
            <a:chExt cx="1438275" cy="2087880"/>
          </a:xfrm>
        </p:grpSpPr>
        <p:sp>
          <p:nvSpPr>
            <p:cNvPr id="11" name="object 11"/>
            <p:cNvSpPr/>
            <p:nvPr/>
          </p:nvSpPr>
          <p:spPr>
            <a:xfrm>
              <a:off x="4485322" y="934592"/>
              <a:ext cx="1412875" cy="2062480"/>
            </a:xfrm>
            <a:custGeom>
              <a:avLst/>
              <a:gdLst/>
              <a:ahLst/>
              <a:cxnLst/>
              <a:rect l="l" t="t" r="r" b="b"/>
              <a:pathLst>
                <a:path w="1412875" h="2062480">
                  <a:moveTo>
                    <a:pt x="1412303" y="0"/>
                  </a:moveTo>
                  <a:lnTo>
                    <a:pt x="1361980" y="869"/>
                  </a:lnTo>
                  <a:lnTo>
                    <a:pt x="1311952" y="3464"/>
                  </a:lnTo>
                  <a:lnTo>
                    <a:pt x="1262258" y="7761"/>
                  </a:lnTo>
                  <a:lnTo>
                    <a:pt x="1212936" y="13739"/>
                  </a:lnTo>
                  <a:lnTo>
                    <a:pt x="1164026" y="21376"/>
                  </a:lnTo>
                  <a:lnTo>
                    <a:pt x="1115567" y="30650"/>
                  </a:lnTo>
                  <a:lnTo>
                    <a:pt x="1067597" y="41539"/>
                  </a:lnTo>
                  <a:lnTo>
                    <a:pt x="1020157" y="54022"/>
                  </a:lnTo>
                  <a:lnTo>
                    <a:pt x="973284" y="68075"/>
                  </a:lnTo>
                  <a:lnTo>
                    <a:pt x="927017" y="83678"/>
                  </a:lnTo>
                  <a:lnTo>
                    <a:pt x="881397" y="100809"/>
                  </a:lnTo>
                  <a:lnTo>
                    <a:pt x="836461" y="119445"/>
                  </a:lnTo>
                  <a:lnTo>
                    <a:pt x="792248" y="139564"/>
                  </a:lnTo>
                  <a:lnTo>
                    <a:pt x="748799" y="161145"/>
                  </a:lnTo>
                  <a:lnTo>
                    <a:pt x="706151" y="184165"/>
                  </a:lnTo>
                  <a:lnTo>
                    <a:pt x="664344" y="208604"/>
                  </a:lnTo>
                  <a:lnTo>
                    <a:pt x="623417" y="234438"/>
                  </a:lnTo>
                  <a:lnTo>
                    <a:pt x="583409" y="261646"/>
                  </a:lnTo>
                  <a:lnTo>
                    <a:pt x="544358" y="290206"/>
                  </a:lnTo>
                  <a:lnTo>
                    <a:pt x="506304" y="320096"/>
                  </a:lnTo>
                  <a:lnTo>
                    <a:pt x="469286" y="351294"/>
                  </a:lnTo>
                  <a:lnTo>
                    <a:pt x="433342" y="383778"/>
                  </a:lnTo>
                  <a:lnTo>
                    <a:pt x="398512" y="417527"/>
                  </a:lnTo>
                  <a:lnTo>
                    <a:pt x="364835" y="452518"/>
                  </a:lnTo>
                  <a:lnTo>
                    <a:pt x="332350" y="488729"/>
                  </a:lnTo>
                  <a:lnTo>
                    <a:pt x="301096" y="526139"/>
                  </a:lnTo>
                  <a:lnTo>
                    <a:pt x="271111" y="564725"/>
                  </a:lnTo>
                  <a:lnTo>
                    <a:pt x="242435" y="604466"/>
                  </a:lnTo>
                  <a:lnTo>
                    <a:pt x="215107" y="645339"/>
                  </a:lnTo>
                  <a:lnTo>
                    <a:pt x="189166" y="687324"/>
                  </a:lnTo>
                  <a:lnTo>
                    <a:pt x="164785" y="730177"/>
                  </a:lnTo>
                  <a:lnTo>
                    <a:pt x="142085" y="773645"/>
                  </a:lnTo>
                  <a:lnTo>
                    <a:pt x="121066" y="817683"/>
                  </a:lnTo>
                  <a:lnTo>
                    <a:pt x="101729" y="862248"/>
                  </a:lnTo>
                  <a:lnTo>
                    <a:pt x="84073" y="907295"/>
                  </a:lnTo>
                  <a:lnTo>
                    <a:pt x="68099" y="952780"/>
                  </a:lnTo>
                  <a:lnTo>
                    <a:pt x="53807" y="998660"/>
                  </a:lnTo>
                  <a:lnTo>
                    <a:pt x="41196" y="1044891"/>
                  </a:lnTo>
                  <a:lnTo>
                    <a:pt x="30266" y="1091429"/>
                  </a:lnTo>
                  <a:lnTo>
                    <a:pt x="21018" y="1138230"/>
                  </a:lnTo>
                  <a:lnTo>
                    <a:pt x="13451" y="1185250"/>
                  </a:lnTo>
                  <a:lnTo>
                    <a:pt x="7566" y="1232446"/>
                  </a:lnTo>
                  <a:lnTo>
                    <a:pt x="3362" y="1279773"/>
                  </a:lnTo>
                  <a:lnTo>
                    <a:pt x="840" y="1327189"/>
                  </a:lnTo>
                  <a:lnTo>
                    <a:pt x="0" y="1374648"/>
                  </a:lnTo>
                  <a:lnTo>
                    <a:pt x="840" y="1422106"/>
                  </a:lnTo>
                  <a:lnTo>
                    <a:pt x="3362" y="1469522"/>
                  </a:lnTo>
                  <a:lnTo>
                    <a:pt x="7566" y="1516849"/>
                  </a:lnTo>
                  <a:lnTo>
                    <a:pt x="13451" y="1564045"/>
                  </a:lnTo>
                  <a:lnTo>
                    <a:pt x="21018" y="1611065"/>
                  </a:lnTo>
                  <a:lnTo>
                    <a:pt x="30266" y="1657866"/>
                  </a:lnTo>
                  <a:lnTo>
                    <a:pt x="41196" y="1704404"/>
                  </a:lnTo>
                  <a:lnTo>
                    <a:pt x="53807" y="1750635"/>
                  </a:lnTo>
                  <a:lnTo>
                    <a:pt x="68099" y="1796515"/>
                  </a:lnTo>
                  <a:lnTo>
                    <a:pt x="84073" y="1842000"/>
                  </a:lnTo>
                  <a:lnTo>
                    <a:pt x="101729" y="1887047"/>
                  </a:lnTo>
                  <a:lnTo>
                    <a:pt x="121066" y="1931612"/>
                  </a:lnTo>
                  <a:lnTo>
                    <a:pt x="142085" y="1975650"/>
                  </a:lnTo>
                  <a:lnTo>
                    <a:pt x="164785" y="2019118"/>
                  </a:lnTo>
                  <a:lnTo>
                    <a:pt x="189166" y="2061972"/>
                  </a:lnTo>
                  <a:lnTo>
                    <a:pt x="1412303" y="1374648"/>
                  </a:lnTo>
                  <a:lnTo>
                    <a:pt x="1412303" y="0"/>
                  </a:lnTo>
                  <a:close/>
                </a:path>
              </a:pathLst>
            </a:custGeom>
            <a:solidFill>
              <a:srgbClr val="9EB92D"/>
            </a:solidFill>
          </p:spPr>
          <p:txBody>
            <a:bodyPr wrap="square" lIns="0" tIns="0" rIns="0" bIns="0" rtlCol="0"/>
            <a:lstStyle/>
            <a:p>
              <a:endParaRPr/>
            </a:p>
          </p:txBody>
        </p:sp>
        <p:sp>
          <p:nvSpPr>
            <p:cNvPr id="12" name="object 12"/>
            <p:cNvSpPr/>
            <p:nvPr/>
          </p:nvSpPr>
          <p:spPr>
            <a:xfrm>
              <a:off x="4485322" y="934592"/>
              <a:ext cx="1412875" cy="2062480"/>
            </a:xfrm>
            <a:custGeom>
              <a:avLst/>
              <a:gdLst/>
              <a:ahLst/>
              <a:cxnLst/>
              <a:rect l="l" t="t" r="r" b="b"/>
              <a:pathLst>
                <a:path w="1412875" h="2062480">
                  <a:moveTo>
                    <a:pt x="189166" y="2061972"/>
                  </a:moveTo>
                  <a:lnTo>
                    <a:pt x="164785" y="2019118"/>
                  </a:lnTo>
                  <a:lnTo>
                    <a:pt x="142085" y="1975650"/>
                  </a:lnTo>
                  <a:lnTo>
                    <a:pt x="121066" y="1931612"/>
                  </a:lnTo>
                  <a:lnTo>
                    <a:pt x="101729" y="1887047"/>
                  </a:lnTo>
                  <a:lnTo>
                    <a:pt x="84073" y="1842000"/>
                  </a:lnTo>
                  <a:lnTo>
                    <a:pt x="68099" y="1796515"/>
                  </a:lnTo>
                  <a:lnTo>
                    <a:pt x="53807" y="1750635"/>
                  </a:lnTo>
                  <a:lnTo>
                    <a:pt x="41196" y="1704404"/>
                  </a:lnTo>
                  <a:lnTo>
                    <a:pt x="30266" y="1657866"/>
                  </a:lnTo>
                  <a:lnTo>
                    <a:pt x="21018" y="1611065"/>
                  </a:lnTo>
                  <a:lnTo>
                    <a:pt x="13451" y="1564045"/>
                  </a:lnTo>
                  <a:lnTo>
                    <a:pt x="7566" y="1516849"/>
                  </a:lnTo>
                  <a:lnTo>
                    <a:pt x="3362" y="1469522"/>
                  </a:lnTo>
                  <a:lnTo>
                    <a:pt x="840" y="1422106"/>
                  </a:lnTo>
                  <a:lnTo>
                    <a:pt x="0" y="1374648"/>
                  </a:lnTo>
                  <a:lnTo>
                    <a:pt x="840" y="1327189"/>
                  </a:lnTo>
                  <a:lnTo>
                    <a:pt x="3362" y="1279773"/>
                  </a:lnTo>
                  <a:lnTo>
                    <a:pt x="7566" y="1232446"/>
                  </a:lnTo>
                  <a:lnTo>
                    <a:pt x="13451" y="1185250"/>
                  </a:lnTo>
                  <a:lnTo>
                    <a:pt x="21018" y="1138230"/>
                  </a:lnTo>
                  <a:lnTo>
                    <a:pt x="30266" y="1091429"/>
                  </a:lnTo>
                  <a:lnTo>
                    <a:pt x="41196" y="1044891"/>
                  </a:lnTo>
                  <a:lnTo>
                    <a:pt x="53807" y="998660"/>
                  </a:lnTo>
                  <a:lnTo>
                    <a:pt x="68099" y="952780"/>
                  </a:lnTo>
                  <a:lnTo>
                    <a:pt x="84073" y="907295"/>
                  </a:lnTo>
                  <a:lnTo>
                    <a:pt x="101729" y="862248"/>
                  </a:lnTo>
                  <a:lnTo>
                    <a:pt x="121066" y="817683"/>
                  </a:lnTo>
                  <a:lnTo>
                    <a:pt x="142085" y="773645"/>
                  </a:lnTo>
                  <a:lnTo>
                    <a:pt x="164785" y="730177"/>
                  </a:lnTo>
                  <a:lnTo>
                    <a:pt x="189166" y="687324"/>
                  </a:lnTo>
                  <a:lnTo>
                    <a:pt x="215107" y="645339"/>
                  </a:lnTo>
                  <a:lnTo>
                    <a:pt x="242435" y="604466"/>
                  </a:lnTo>
                  <a:lnTo>
                    <a:pt x="271111" y="564725"/>
                  </a:lnTo>
                  <a:lnTo>
                    <a:pt x="301096" y="526139"/>
                  </a:lnTo>
                  <a:lnTo>
                    <a:pt x="332350" y="488729"/>
                  </a:lnTo>
                  <a:lnTo>
                    <a:pt x="364835" y="452518"/>
                  </a:lnTo>
                  <a:lnTo>
                    <a:pt x="398512" y="417527"/>
                  </a:lnTo>
                  <a:lnTo>
                    <a:pt x="433342" y="383778"/>
                  </a:lnTo>
                  <a:lnTo>
                    <a:pt x="469286" y="351294"/>
                  </a:lnTo>
                  <a:lnTo>
                    <a:pt x="506304" y="320096"/>
                  </a:lnTo>
                  <a:lnTo>
                    <a:pt x="544358" y="290206"/>
                  </a:lnTo>
                  <a:lnTo>
                    <a:pt x="583409" y="261646"/>
                  </a:lnTo>
                  <a:lnTo>
                    <a:pt x="623417" y="234438"/>
                  </a:lnTo>
                  <a:lnTo>
                    <a:pt x="664344" y="208604"/>
                  </a:lnTo>
                  <a:lnTo>
                    <a:pt x="706151" y="184165"/>
                  </a:lnTo>
                  <a:lnTo>
                    <a:pt x="748799" y="161145"/>
                  </a:lnTo>
                  <a:lnTo>
                    <a:pt x="792248" y="139564"/>
                  </a:lnTo>
                  <a:lnTo>
                    <a:pt x="836461" y="119445"/>
                  </a:lnTo>
                  <a:lnTo>
                    <a:pt x="881397" y="100809"/>
                  </a:lnTo>
                  <a:lnTo>
                    <a:pt x="927017" y="83678"/>
                  </a:lnTo>
                  <a:lnTo>
                    <a:pt x="973284" y="68075"/>
                  </a:lnTo>
                  <a:lnTo>
                    <a:pt x="1020157" y="54022"/>
                  </a:lnTo>
                  <a:lnTo>
                    <a:pt x="1067597" y="41539"/>
                  </a:lnTo>
                  <a:lnTo>
                    <a:pt x="1115567" y="30650"/>
                  </a:lnTo>
                  <a:lnTo>
                    <a:pt x="1164026" y="21376"/>
                  </a:lnTo>
                  <a:lnTo>
                    <a:pt x="1212936" y="13739"/>
                  </a:lnTo>
                  <a:lnTo>
                    <a:pt x="1262258" y="7761"/>
                  </a:lnTo>
                  <a:lnTo>
                    <a:pt x="1311952" y="3464"/>
                  </a:lnTo>
                  <a:lnTo>
                    <a:pt x="1361980" y="869"/>
                  </a:lnTo>
                  <a:lnTo>
                    <a:pt x="1412303" y="0"/>
                  </a:lnTo>
                  <a:lnTo>
                    <a:pt x="1412303" y="1374648"/>
                  </a:lnTo>
                  <a:lnTo>
                    <a:pt x="189166" y="2061972"/>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4868671" y="1563751"/>
            <a:ext cx="697865" cy="624205"/>
          </a:xfrm>
          <a:prstGeom prst="rect">
            <a:avLst/>
          </a:prstGeom>
        </p:spPr>
        <p:txBody>
          <a:bodyPr vert="horz" wrap="square" lIns="0" tIns="37465" rIns="0" bIns="0" rtlCol="0">
            <a:spAutoFit/>
          </a:bodyPr>
          <a:lstStyle/>
          <a:p>
            <a:pPr marL="12700" marR="5080" indent="-635" algn="ctr">
              <a:lnSpc>
                <a:spcPts val="1510"/>
              </a:lnSpc>
              <a:spcBef>
                <a:spcPts val="295"/>
              </a:spcBef>
            </a:pPr>
            <a:r>
              <a:rPr sz="1400" spc="-10" dirty="0">
                <a:solidFill>
                  <a:srgbClr val="091C58"/>
                </a:solidFill>
                <a:latin typeface="Georgia"/>
                <a:cs typeface="Georgia"/>
              </a:rPr>
              <a:t>After research project</a:t>
            </a:r>
            <a:endParaRPr sz="1400">
              <a:latin typeface="Georgia"/>
              <a:cs typeface="Georgia"/>
            </a:endParaRPr>
          </a:p>
        </p:txBody>
      </p:sp>
      <p:sp>
        <p:nvSpPr>
          <p:cNvPr id="14" name="object 14"/>
          <p:cNvSpPr txBox="1"/>
          <p:nvPr/>
        </p:nvSpPr>
        <p:spPr>
          <a:xfrm>
            <a:off x="7847076" y="801839"/>
            <a:ext cx="4014470" cy="739140"/>
          </a:xfrm>
          <a:prstGeom prst="rect">
            <a:avLst/>
          </a:prstGeom>
          <a:solidFill>
            <a:srgbClr val="A7E0E3"/>
          </a:solidFill>
        </p:spPr>
        <p:txBody>
          <a:bodyPr vert="horz" wrap="square" lIns="0" tIns="33655" rIns="0" bIns="0" rtlCol="0">
            <a:spAutoFit/>
          </a:bodyPr>
          <a:lstStyle/>
          <a:p>
            <a:pPr marL="549275">
              <a:lnSpc>
                <a:spcPct val="100000"/>
              </a:lnSpc>
              <a:spcBef>
                <a:spcPts val="265"/>
              </a:spcBef>
            </a:pPr>
            <a:r>
              <a:rPr sz="1400" dirty="0">
                <a:solidFill>
                  <a:srgbClr val="0C2477"/>
                </a:solidFill>
                <a:latin typeface="Calibri"/>
                <a:cs typeface="Calibri"/>
              </a:rPr>
              <a:t>Data</a:t>
            </a:r>
            <a:r>
              <a:rPr sz="1400" spc="-55" dirty="0">
                <a:solidFill>
                  <a:srgbClr val="0C2477"/>
                </a:solidFill>
                <a:latin typeface="Calibri"/>
                <a:cs typeface="Calibri"/>
              </a:rPr>
              <a:t> </a:t>
            </a:r>
            <a:r>
              <a:rPr sz="1400" dirty="0">
                <a:solidFill>
                  <a:srgbClr val="0C2477"/>
                </a:solidFill>
                <a:latin typeface="Calibri"/>
                <a:cs typeface="Calibri"/>
              </a:rPr>
              <a:t>Management</a:t>
            </a:r>
            <a:r>
              <a:rPr sz="1400" spc="-25" dirty="0">
                <a:solidFill>
                  <a:srgbClr val="0C2477"/>
                </a:solidFill>
                <a:latin typeface="Calibri"/>
                <a:cs typeface="Calibri"/>
              </a:rPr>
              <a:t> </a:t>
            </a:r>
            <a:r>
              <a:rPr sz="1400" spc="-10" dirty="0">
                <a:solidFill>
                  <a:srgbClr val="0C2477"/>
                </a:solidFill>
                <a:latin typeface="Calibri"/>
                <a:cs typeface="Calibri"/>
              </a:rPr>
              <a:t>Plan:</a:t>
            </a:r>
            <a:endParaRPr sz="1400">
              <a:latin typeface="Calibri"/>
              <a:cs typeface="Calibri"/>
            </a:endParaRPr>
          </a:p>
          <a:p>
            <a:pPr marL="549275" marR="591185">
              <a:lnSpc>
                <a:spcPct val="100000"/>
              </a:lnSpc>
              <a:spcBef>
                <a:spcPts val="5"/>
              </a:spcBef>
            </a:pPr>
            <a:r>
              <a:rPr sz="1400" spc="-10" dirty="0">
                <a:solidFill>
                  <a:srgbClr val="0C2477"/>
                </a:solidFill>
                <a:latin typeface="Calibri"/>
                <a:cs typeface="Calibri"/>
              </a:rPr>
              <a:t>webpages,</a:t>
            </a:r>
            <a:r>
              <a:rPr sz="1400" spc="-20" dirty="0">
                <a:solidFill>
                  <a:srgbClr val="0C2477"/>
                </a:solidFill>
                <a:latin typeface="Calibri"/>
                <a:cs typeface="Calibri"/>
              </a:rPr>
              <a:t> </a:t>
            </a:r>
            <a:r>
              <a:rPr sz="1400" dirty="0">
                <a:solidFill>
                  <a:srgbClr val="0C2477"/>
                </a:solidFill>
                <a:latin typeface="Calibri"/>
                <a:cs typeface="Calibri"/>
              </a:rPr>
              <a:t>workflows,</a:t>
            </a:r>
            <a:r>
              <a:rPr sz="1400" spc="-55" dirty="0">
                <a:solidFill>
                  <a:srgbClr val="0C2477"/>
                </a:solidFill>
                <a:latin typeface="Calibri"/>
                <a:cs typeface="Calibri"/>
              </a:rPr>
              <a:t> </a:t>
            </a:r>
            <a:r>
              <a:rPr sz="1400" dirty="0">
                <a:solidFill>
                  <a:srgbClr val="0C2477"/>
                </a:solidFill>
                <a:latin typeface="Calibri"/>
                <a:cs typeface="Calibri"/>
              </a:rPr>
              <a:t>tools,</a:t>
            </a:r>
            <a:r>
              <a:rPr sz="1400" spc="-40" dirty="0">
                <a:solidFill>
                  <a:srgbClr val="0C2477"/>
                </a:solidFill>
                <a:latin typeface="Calibri"/>
                <a:cs typeface="Calibri"/>
              </a:rPr>
              <a:t> </a:t>
            </a:r>
            <a:r>
              <a:rPr sz="1400" spc="-10" dirty="0">
                <a:solidFill>
                  <a:srgbClr val="0C2477"/>
                </a:solidFill>
                <a:latin typeface="Calibri"/>
                <a:cs typeface="Calibri"/>
              </a:rPr>
              <a:t>guidelines, </a:t>
            </a:r>
            <a:r>
              <a:rPr sz="1400" dirty="0">
                <a:solidFill>
                  <a:srgbClr val="0C2477"/>
                </a:solidFill>
                <a:latin typeface="Calibri"/>
                <a:cs typeface="Calibri"/>
              </a:rPr>
              <a:t>templates</a:t>
            </a:r>
            <a:r>
              <a:rPr sz="1400" spc="-80" dirty="0">
                <a:solidFill>
                  <a:srgbClr val="0C2477"/>
                </a:solidFill>
                <a:latin typeface="Calibri"/>
                <a:cs typeface="Calibri"/>
              </a:rPr>
              <a:t> </a:t>
            </a:r>
            <a:r>
              <a:rPr sz="1400" spc="-10" dirty="0">
                <a:solidFill>
                  <a:srgbClr val="0C2477"/>
                </a:solidFill>
                <a:latin typeface="Calibri"/>
                <a:cs typeface="Calibri"/>
              </a:rPr>
              <a:t>(funders)</a:t>
            </a:r>
            <a:endParaRPr sz="1400">
              <a:latin typeface="Calibri"/>
              <a:cs typeface="Calibri"/>
            </a:endParaRPr>
          </a:p>
        </p:txBody>
      </p:sp>
      <p:sp>
        <p:nvSpPr>
          <p:cNvPr id="15" name="object 15"/>
          <p:cNvSpPr txBox="1"/>
          <p:nvPr/>
        </p:nvSpPr>
        <p:spPr>
          <a:xfrm>
            <a:off x="7847076" y="1690319"/>
            <a:ext cx="4014470" cy="307975"/>
          </a:xfrm>
          <a:prstGeom prst="rect">
            <a:avLst/>
          </a:prstGeom>
          <a:solidFill>
            <a:srgbClr val="A7E0E3"/>
          </a:solidFill>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Datasets</a:t>
            </a:r>
            <a:r>
              <a:rPr sz="1400" spc="-30" dirty="0">
                <a:solidFill>
                  <a:srgbClr val="0C2477"/>
                </a:solidFill>
                <a:latin typeface="Calibri"/>
                <a:cs typeface="Calibri"/>
              </a:rPr>
              <a:t> </a:t>
            </a:r>
            <a:r>
              <a:rPr sz="1400" dirty="0">
                <a:solidFill>
                  <a:srgbClr val="0C2477"/>
                </a:solidFill>
                <a:latin typeface="Calibri"/>
                <a:cs typeface="Calibri"/>
              </a:rPr>
              <a:t>Discovery</a:t>
            </a:r>
            <a:r>
              <a:rPr sz="1400" spc="-45" dirty="0">
                <a:solidFill>
                  <a:srgbClr val="0C2477"/>
                </a:solidFill>
                <a:latin typeface="Calibri"/>
                <a:cs typeface="Calibri"/>
              </a:rPr>
              <a:t> </a:t>
            </a:r>
            <a:r>
              <a:rPr sz="1400" spc="-10" dirty="0">
                <a:solidFill>
                  <a:srgbClr val="0C2477"/>
                </a:solidFill>
                <a:latin typeface="Calibri"/>
                <a:cs typeface="Calibri"/>
              </a:rPr>
              <a:t>tools</a:t>
            </a:r>
            <a:endParaRPr sz="1400">
              <a:latin typeface="Calibri"/>
              <a:cs typeface="Calibri"/>
            </a:endParaRPr>
          </a:p>
        </p:txBody>
      </p:sp>
      <p:sp>
        <p:nvSpPr>
          <p:cNvPr id="16" name="object 16"/>
          <p:cNvSpPr txBox="1"/>
          <p:nvPr/>
        </p:nvSpPr>
        <p:spPr>
          <a:xfrm>
            <a:off x="7847076" y="2119579"/>
            <a:ext cx="4014470" cy="307975"/>
          </a:xfrm>
          <a:prstGeom prst="rect">
            <a:avLst/>
          </a:prstGeom>
          <a:solidFill>
            <a:srgbClr val="A7E0E3"/>
          </a:solidFill>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Webpages</a:t>
            </a:r>
            <a:r>
              <a:rPr sz="1400" spc="-50" dirty="0">
                <a:solidFill>
                  <a:srgbClr val="0C2477"/>
                </a:solidFill>
                <a:latin typeface="Calibri"/>
                <a:cs typeface="Calibri"/>
              </a:rPr>
              <a:t> </a:t>
            </a:r>
            <a:r>
              <a:rPr sz="1400" spc="-10" dirty="0">
                <a:solidFill>
                  <a:srgbClr val="0C2477"/>
                </a:solidFill>
                <a:latin typeface="Calibri"/>
                <a:cs typeface="Calibri"/>
              </a:rPr>
              <a:t>management</a:t>
            </a:r>
            <a:endParaRPr sz="1400">
              <a:latin typeface="Calibri"/>
              <a:cs typeface="Calibri"/>
            </a:endParaRPr>
          </a:p>
        </p:txBody>
      </p:sp>
      <p:sp>
        <p:nvSpPr>
          <p:cNvPr id="17" name="object 17"/>
          <p:cNvSpPr txBox="1"/>
          <p:nvPr/>
        </p:nvSpPr>
        <p:spPr>
          <a:xfrm>
            <a:off x="7847076" y="2548978"/>
            <a:ext cx="4014470" cy="739140"/>
          </a:xfrm>
          <a:prstGeom prst="rect">
            <a:avLst/>
          </a:prstGeom>
          <a:solidFill>
            <a:srgbClr val="79D1D5"/>
          </a:solidFill>
        </p:spPr>
        <p:txBody>
          <a:bodyPr vert="horz" wrap="square" lIns="0" tIns="34290" rIns="0" bIns="0" rtlCol="0">
            <a:spAutoFit/>
          </a:bodyPr>
          <a:lstStyle/>
          <a:p>
            <a:pPr marL="549275">
              <a:lnSpc>
                <a:spcPct val="100000"/>
              </a:lnSpc>
              <a:spcBef>
                <a:spcPts val="270"/>
              </a:spcBef>
            </a:pPr>
            <a:r>
              <a:rPr sz="1400" dirty="0">
                <a:solidFill>
                  <a:srgbClr val="0C2477"/>
                </a:solidFill>
                <a:latin typeface="Calibri"/>
                <a:cs typeface="Calibri"/>
              </a:rPr>
              <a:t>Data</a:t>
            </a:r>
            <a:r>
              <a:rPr sz="1400" spc="-65" dirty="0">
                <a:solidFill>
                  <a:srgbClr val="0C2477"/>
                </a:solidFill>
                <a:latin typeface="Calibri"/>
                <a:cs typeface="Calibri"/>
              </a:rPr>
              <a:t> </a:t>
            </a:r>
            <a:r>
              <a:rPr sz="1400" dirty="0">
                <a:solidFill>
                  <a:srgbClr val="0C2477"/>
                </a:solidFill>
                <a:latin typeface="Calibri"/>
                <a:cs typeface="Calibri"/>
              </a:rPr>
              <a:t>Management</a:t>
            </a:r>
            <a:r>
              <a:rPr sz="1400" spc="-45" dirty="0">
                <a:solidFill>
                  <a:srgbClr val="0C2477"/>
                </a:solidFill>
                <a:latin typeface="Calibri"/>
                <a:cs typeface="Calibri"/>
              </a:rPr>
              <a:t> </a:t>
            </a:r>
            <a:r>
              <a:rPr sz="1400" spc="-10" dirty="0">
                <a:solidFill>
                  <a:srgbClr val="0C2477"/>
                </a:solidFill>
                <a:latin typeface="Calibri"/>
                <a:cs typeface="Calibri"/>
              </a:rPr>
              <a:t>Plan:</a:t>
            </a:r>
            <a:endParaRPr sz="1400">
              <a:latin typeface="Calibri"/>
              <a:cs typeface="Calibri"/>
            </a:endParaRPr>
          </a:p>
          <a:p>
            <a:pPr marL="549275" marR="301625">
              <a:lnSpc>
                <a:spcPct val="100000"/>
              </a:lnSpc>
            </a:pPr>
            <a:r>
              <a:rPr sz="1400" dirty="0">
                <a:solidFill>
                  <a:srgbClr val="0C2477"/>
                </a:solidFill>
                <a:latin typeface="Calibri"/>
                <a:cs typeface="Calibri"/>
              </a:rPr>
              <a:t>Personal</a:t>
            </a:r>
            <a:r>
              <a:rPr sz="1400" spc="-65" dirty="0">
                <a:solidFill>
                  <a:srgbClr val="0C2477"/>
                </a:solidFill>
                <a:latin typeface="Calibri"/>
                <a:cs typeface="Calibri"/>
              </a:rPr>
              <a:t> </a:t>
            </a:r>
            <a:r>
              <a:rPr sz="1400" dirty="0">
                <a:solidFill>
                  <a:srgbClr val="0C2477"/>
                </a:solidFill>
                <a:latin typeface="Calibri"/>
                <a:cs typeface="Calibri"/>
              </a:rPr>
              <a:t>support,</a:t>
            </a:r>
            <a:r>
              <a:rPr sz="1400" spc="-60" dirty="0">
                <a:solidFill>
                  <a:srgbClr val="0C2477"/>
                </a:solidFill>
                <a:latin typeface="Calibri"/>
                <a:cs typeface="Calibri"/>
              </a:rPr>
              <a:t> </a:t>
            </a:r>
            <a:r>
              <a:rPr sz="1400" dirty="0">
                <a:solidFill>
                  <a:srgbClr val="0C2477"/>
                </a:solidFill>
                <a:latin typeface="Calibri"/>
                <a:cs typeface="Calibri"/>
              </a:rPr>
              <a:t>training,</a:t>
            </a:r>
            <a:r>
              <a:rPr sz="1400" spc="-45" dirty="0">
                <a:solidFill>
                  <a:srgbClr val="0C2477"/>
                </a:solidFill>
                <a:latin typeface="Calibri"/>
                <a:cs typeface="Calibri"/>
              </a:rPr>
              <a:t> </a:t>
            </a:r>
            <a:r>
              <a:rPr sz="1400" dirty="0">
                <a:solidFill>
                  <a:srgbClr val="0C2477"/>
                </a:solidFill>
                <a:latin typeface="Calibri"/>
                <a:cs typeface="Calibri"/>
              </a:rPr>
              <a:t>workshops</a:t>
            </a:r>
            <a:r>
              <a:rPr sz="1400" spc="-70" dirty="0">
                <a:solidFill>
                  <a:srgbClr val="0C2477"/>
                </a:solidFill>
                <a:latin typeface="Calibri"/>
                <a:cs typeface="Calibri"/>
              </a:rPr>
              <a:t> </a:t>
            </a:r>
            <a:r>
              <a:rPr sz="1400" spc="-20" dirty="0">
                <a:solidFill>
                  <a:srgbClr val="0C2477"/>
                </a:solidFill>
                <a:latin typeface="Calibri"/>
                <a:cs typeface="Calibri"/>
              </a:rPr>
              <a:t>(data </a:t>
            </a:r>
            <a:r>
              <a:rPr sz="1400" spc="-10" dirty="0">
                <a:solidFill>
                  <a:srgbClr val="0C2477"/>
                </a:solidFill>
                <a:latin typeface="Calibri"/>
                <a:cs typeface="Calibri"/>
              </a:rPr>
              <a:t>stewards</a:t>
            </a:r>
            <a:r>
              <a:rPr sz="1400" spc="-25" dirty="0">
                <a:solidFill>
                  <a:srgbClr val="0C2477"/>
                </a:solidFill>
                <a:latin typeface="Calibri"/>
                <a:cs typeface="Calibri"/>
              </a:rPr>
              <a:t> </a:t>
            </a:r>
            <a:r>
              <a:rPr sz="1400" dirty="0">
                <a:solidFill>
                  <a:srgbClr val="0C2477"/>
                </a:solidFill>
                <a:latin typeface="Calibri"/>
                <a:cs typeface="Calibri"/>
              </a:rPr>
              <a:t>of</a:t>
            </a:r>
            <a:r>
              <a:rPr sz="1400" spc="-3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18" name="object 18"/>
          <p:cNvSpPr txBox="1"/>
          <p:nvPr/>
        </p:nvSpPr>
        <p:spPr>
          <a:xfrm>
            <a:off x="4292219" y="4851857"/>
            <a:ext cx="3310890" cy="307975"/>
          </a:xfrm>
          <a:prstGeom prst="rect">
            <a:avLst/>
          </a:prstGeom>
          <a:solidFill>
            <a:srgbClr val="DCE9A6"/>
          </a:solidFill>
        </p:spPr>
        <p:txBody>
          <a:bodyPr vert="horz" wrap="square" lIns="0" tIns="34925" rIns="0" bIns="0" rtlCol="0">
            <a:spAutoFit/>
          </a:bodyPr>
          <a:lstStyle/>
          <a:p>
            <a:pPr marL="549275">
              <a:lnSpc>
                <a:spcPct val="100000"/>
              </a:lnSpc>
              <a:spcBef>
                <a:spcPts val="275"/>
              </a:spcBef>
            </a:pPr>
            <a:r>
              <a:rPr sz="1400" dirty="0">
                <a:solidFill>
                  <a:srgbClr val="0C2477"/>
                </a:solidFill>
                <a:latin typeface="Calibri"/>
                <a:cs typeface="Calibri"/>
              </a:rPr>
              <a:t>Data</a:t>
            </a:r>
            <a:r>
              <a:rPr sz="1400" spc="-60" dirty="0">
                <a:solidFill>
                  <a:srgbClr val="0C2477"/>
                </a:solidFill>
                <a:latin typeface="Calibri"/>
                <a:cs typeface="Calibri"/>
              </a:rPr>
              <a:t> </a:t>
            </a:r>
            <a:r>
              <a:rPr sz="1400" dirty="0">
                <a:solidFill>
                  <a:srgbClr val="0C2477"/>
                </a:solidFill>
                <a:latin typeface="Calibri"/>
                <a:cs typeface="Calibri"/>
              </a:rPr>
              <a:t>sharing:</a:t>
            </a:r>
            <a:r>
              <a:rPr sz="1400" spc="-45" dirty="0">
                <a:solidFill>
                  <a:srgbClr val="0C2477"/>
                </a:solidFill>
                <a:latin typeface="Calibri"/>
                <a:cs typeface="Calibri"/>
              </a:rPr>
              <a:t> </a:t>
            </a:r>
            <a:r>
              <a:rPr sz="1400" dirty="0">
                <a:solidFill>
                  <a:srgbClr val="0C2477"/>
                </a:solidFill>
                <a:latin typeface="Calibri"/>
                <a:cs typeface="Calibri"/>
              </a:rPr>
              <a:t>eg</a:t>
            </a:r>
            <a:r>
              <a:rPr sz="1400" spc="-60" dirty="0">
                <a:solidFill>
                  <a:srgbClr val="0C2477"/>
                </a:solidFill>
                <a:latin typeface="Calibri"/>
                <a:cs typeface="Calibri"/>
              </a:rPr>
              <a:t> </a:t>
            </a:r>
            <a:r>
              <a:rPr sz="1400" dirty="0">
                <a:solidFill>
                  <a:srgbClr val="0C2477"/>
                </a:solidFill>
                <a:latin typeface="Calibri"/>
                <a:cs typeface="Calibri"/>
              </a:rPr>
              <a:t>Figshare,</a:t>
            </a:r>
            <a:r>
              <a:rPr sz="1400" spc="-55" dirty="0">
                <a:solidFill>
                  <a:srgbClr val="0C2477"/>
                </a:solidFill>
                <a:latin typeface="Calibri"/>
                <a:cs typeface="Calibri"/>
              </a:rPr>
              <a:t> </a:t>
            </a:r>
            <a:r>
              <a:rPr sz="1400" spc="-10" dirty="0">
                <a:solidFill>
                  <a:srgbClr val="0C2477"/>
                </a:solidFill>
                <a:latin typeface="Calibri"/>
                <a:cs typeface="Calibri"/>
              </a:rPr>
              <a:t>Dataverse,</a:t>
            </a:r>
            <a:endParaRPr sz="1400">
              <a:latin typeface="Calibri"/>
              <a:cs typeface="Calibri"/>
            </a:endParaRPr>
          </a:p>
        </p:txBody>
      </p:sp>
      <p:sp>
        <p:nvSpPr>
          <p:cNvPr id="19" name="object 19"/>
          <p:cNvSpPr txBox="1"/>
          <p:nvPr/>
        </p:nvSpPr>
        <p:spPr>
          <a:xfrm>
            <a:off x="4292219" y="5245303"/>
            <a:ext cx="3310890" cy="307975"/>
          </a:xfrm>
          <a:prstGeom prst="rect">
            <a:avLst/>
          </a:prstGeom>
          <a:solidFill>
            <a:srgbClr val="DCE9A6"/>
          </a:solidFill>
        </p:spPr>
        <p:txBody>
          <a:bodyPr vert="horz" wrap="square" lIns="0" tIns="34925" rIns="0" bIns="0" rtlCol="0">
            <a:spAutoFit/>
          </a:bodyPr>
          <a:lstStyle/>
          <a:p>
            <a:pPr marL="549275">
              <a:lnSpc>
                <a:spcPct val="100000"/>
              </a:lnSpc>
              <a:spcBef>
                <a:spcPts val="275"/>
              </a:spcBef>
            </a:pPr>
            <a:r>
              <a:rPr sz="1400" dirty="0">
                <a:solidFill>
                  <a:srgbClr val="0C2477"/>
                </a:solidFill>
                <a:latin typeface="Calibri"/>
                <a:cs typeface="Calibri"/>
              </a:rPr>
              <a:t>Data</a:t>
            </a:r>
            <a:r>
              <a:rPr sz="1400" spc="-35" dirty="0">
                <a:solidFill>
                  <a:srgbClr val="0C2477"/>
                </a:solidFill>
                <a:latin typeface="Calibri"/>
                <a:cs typeface="Calibri"/>
              </a:rPr>
              <a:t> </a:t>
            </a:r>
            <a:r>
              <a:rPr sz="1400" spc="-10" dirty="0">
                <a:solidFill>
                  <a:srgbClr val="0C2477"/>
                </a:solidFill>
                <a:latin typeface="Calibri"/>
                <a:cs typeface="Calibri"/>
              </a:rPr>
              <a:t>storage:</a:t>
            </a:r>
            <a:r>
              <a:rPr sz="1400" spc="-40" dirty="0">
                <a:solidFill>
                  <a:srgbClr val="0C2477"/>
                </a:solidFill>
                <a:latin typeface="Calibri"/>
                <a:cs typeface="Calibri"/>
              </a:rPr>
              <a:t> </a:t>
            </a:r>
            <a:r>
              <a:rPr sz="1400" dirty="0">
                <a:solidFill>
                  <a:srgbClr val="0C2477"/>
                </a:solidFill>
                <a:latin typeface="Calibri"/>
                <a:cs typeface="Calibri"/>
              </a:rPr>
              <a:t>eg</a:t>
            </a:r>
            <a:r>
              <a:rPr sz="1400" spc="-25" dirty="0">
                <a:solidFill>
                  <a:srgbClr val="0C2477"/>
                </a:solidFill>
                <a:latin typeface="Calibri"/>
                <a:cs typeface="Calibri"/>
              </a:rPr>
              <a:t> </a:t>
            </a:r>
            <a:r>
              <a:rPr sz="1400" dirty="0">
                <a:solidFill>
                  <a:srgbClr val="0C2477"/>
                </a:solidFill>
                <a:latin typeface="Calibri"/>
                <a:cs typeface="Calibri"/>
              </a:rPr>
              <a:t>cloud</a:t>
            </a:r>
            <a:r>
              <a:rPr sz="1400" spc="-40" dirty="0">
                <a:solidFill>
                  <a:srgbClr val="0C2477"/>
                </a:solidFill>
                <a:latin typeface="Calibri"/>
                <a:cs typeface="Calibri"/>
              </a:rPr>
              <a:t> </a:t>
            </a:r>
            <a:r>
              <a:rPr sz="1400" spc="-10" dirty="0">
                <a:solidFill>
                  <a:srgbClr val="0C2477"/>
                </a:solidFill>
                <a:latin typeface="Calibri"/>
                <a:cs typeface="Calibri"/>
              </a:rPr>
              <a:t>space</a:t>
            </a:r>
            <a:endParaRPr sz="1400">
              <a:latin typeface="Calibri"/>
              <a:cs typeface="Calibri"/>
            </a:endParaRPr>
          </a:p>
        </p:txBody>
      </p:sp>
      <p:sp>
        <p:nvSpPr>
          <p:cNvPr id="20" name="object 20"/>
          <p:cNvSpPr txBox="1"/>
          <p:nvPr/>
        </p:nvSpPr>
        <p:spPr>
          <a:xfrm>
            <a:off x="508901" y="4859299"/>
            <a:ext cx="3684270" cy="523240"/>
          </a:xfrm>
          <a:prstGeom prst="rect">
            <a:avLst/>
          </a:prstGeom>
          <a:solidFill>
            <a:srgbClr val="C9DE79"/>
          </a:solidFill>
        </p:spPr>
        <p:txBody>
          <a:bodyPr vert="horz" wrap="square" lIns="0" tIns="34925" rIns="0" bIns="0" rtlCol="0">
            <a:spAutoFit/>
          </a:bodyPr>
          <a:lstStyle/>
          <a:p>
            <a:pPr marL="548640">
              <a:lnSpc>
                <a:spcPct val="100000"/>
              </a:lnSpc>
              <a:spcBef>
                <a:spcPts val="275"/>
              </a:spcBef>
            </a:pPr>
            <a:r>
              <a:rPr sz="1400" spc="-10" dirty="0">
                <a:solidFill>
                  <a:srgbClr val="0C2477"/>
                </a:solidFill>
                <a:latin typeface="Calibri"/>
                <a:cs typeface="Calibri"/>
              </a:rPr>
              <a:t>Personal</a:t>
            </a:r>
            <a:r>
              <a:rPr sz="1400" spc="-30" dirty="0">
                <a:solidFill>
                  <a:srgbClr val="0C2477"/>
                </a:solidFill>
                <a:latin typeface="Calibri"/>
                <a:cs typeface="Calibri"/>
              </a:rPr>
              <a:t> </a:t>
            </a:r>
            <a:r>
              <a:rPr sz="1400" dirty="0">
                <a:solidFill>
                  <a:srgbClr val="0C2477"/>
                </a:solidFill>
                <a:latin typeface="Calibri"/>
                <a:cs typeface="Calibri"/>
              </a:rPr>
              <a:t>support:</a:t>
            </a:r>
            <a:r>
              <a:rPr sz="1400" spc="-25" dirty="0">
                <a:solidFill>
                  <a:srgbClr val="0C2477"/>
                </a:solidFill>
                <a:latin typeface="Calibri"/>
                <a:cs typeface="Calibri"/>
              </a:rPr>
              <a:t> </a:t>
            </a:r>
            <a:r>
              <a:rPr sz="1400" dirty="0">
                <a:solidFill>
                  <a:srgbClr val="0C2477"/>
                </a:solidFill>
                <a:latin typeface="Calibri"/>
                <a:cs typeface="Calibri"/>
              </a:rPr>
              <a:t>advice,</a:t>
            </a:r>
            <a:r>
              <a:rPr sz="1400" spc="-10" dirty="0">
                <a:solidFill>
                  <a:srgbClr val="0C2477"/>
                </a:solidFill>
                <a:latin typeface="Calibri"/>
                <a:cs typeface="Calibri"/>
              </a:rPr>
              <a:t> training,</a:t>
            </a:r>
            <a:r>
              <a:rPr sz="1400" spc="-15" dirty="0">
                <a:solidFill>
                  <a:srgbClr val="0C2477"/>
                </a:solidFill>
                <a:latin typeface="Calibri"/>
                <a:cs typeface="Calibri"/>
              </a:rPr>
              <a:t> </a:t>
            </a:r>
            <a:r>
              <a:rPr sz="1400" spc="-20" dirty="0">
                <a:solidFill>
                  <a:srgbClr val="0C2477"/>
                </a:solidFill>
                <a:latin typeface="Calibri"/>
                <a:cs typeface="Calibri"/>
              </a:rPr>
              <a:t>(data</a:t>
            </a:r>
            <a:endParaRPr sz="1400">
              <a:latin typeface="Calibri"/>
              <a:cs typeface="Calibri"/>
            </a:endParaRPr>
          </a:p>
          <a:p>
            <a:pPr marL="548640">
              <a:lnSpc>
                <a:spcPct val="100000"/>
              </a:lnSpc>
            </a:pPr>
            <a:r>
              <a:rPr sz="1400" spc="-10" dirty="0">
                <a:solidFill>
                  <a:srgbClr val="0C2477"/>
                </a:solidFill>
                <a:latin typeface="Calibri"/>
                <a:cs typeface="Calibri"/>
              </a:rPr>
              <a:t>stewards</a:t>
            </a:r>
            <a:r>
              <a:rPr sz="1400" spc="-25" dirty="0">
                <a:solidFill>
                  <a:srgbClr val="0C2477"/>
                </a:solidFill>
                <a:latin typeface="Calibri"/>
                <a:cs typeface="Calibri"/>
              </a:rPr>
              <a:t> </a:t>
            </a:r>
            <a:r>
              <a:rPr sz="1400" dirty="0">
                <a:solidFill>
                  <a:srgbClr val="0C2477"/>
                </a:solidFill>
                <a:latin typeface="Calibri"/>
                <a:cs typeface="Calibri"/>
              </a:rPr>
              <a:t>or</a:t>
            </a:r>
            <a:r>
              <a:rPr sz="1400" spc="-3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21" name="object 21"/>
          <p:cNvSpPr txBox="1"/>
          <p:nvPr/>
        </p:nvSpPr>
        <p:spPr>
          <a:xfrm>
            <a:off x="2333879" y="5646711"/>
            <a:ext cx="6749415" cy="307975"/>
          </a:xfrm>
          <a:prstGeom prst="rect">
            <a:avLst/>
          </a:prstGeom>
          <a:solidFill>
            <a:srgbClr val="9FBA2E"/>
          </a:solidFill>
        </p:spPr>
        <p:txBody>
          <a:bodyPr vert="horz" wrap="square" lIns="0" tIns="34925" rIns="0" bIns="0" rtlCol="0">
            <a:spAutoFit/>
          </a:bodyPr>
          <a:lstStyle/>
          <a:p>
            <a:pPr marL="548640">
              <a:lnSpc>
                <a:spcPct val="100000"/>
              </a:lnSpc>
              <a:spcBef>
                <a:spcPts val="275"/>
              </a:spcBef>
            </a:pPr>
            <a:r>
              <a:rPr sz="1400" spc="-10" dirty="0">
                <a:solidFill>
                  <a:srgbClr val="0C2477"/>
                </a:solidFill>
                <a:latin typeface="Calibri"/>
                <a:cs typeface="Calibri"/>
              </a:rPr>
              <a:t>Management</a:t>
            </a:r>
            <a:r>
              <a:rPr sz="1400" spc="-5" dirty="0">
                <a:solidFill>
                  <a:srgbClr val="0C2477"/>
                </a:solidFill>
                <a:latin typeface="Calibri"/>
                <a:cs typeface="Calibri"/>
              </a:rPr>
              <a:t> </a:t>
            </a:r>
            <a:r>
              <a:rPr sz="1400" dirty="0">
                <a:solidFill>
                  <a:srgbClr val="0C2477"/>
                </a:solidFill>
                <a:latin typeface="Calibri"/>
                <a:cs typeface="Calibri"/>
              </a:rPr>
              <a:t>of</a:t>
            </a:r>
            <a:r>
              <a:rPr sz="1400" spc="-50" dirty="0">
                <a:solidFill>
                  <a:srgbClr val="0C2477"/>
                </a:solidFill>
                <a:latin typeface="Calibri"/>
                <a:cs typeface="Calibri"/>
              </a:rPr>
              <a:t> </a:t>
            </a:r>
            <a:r>
              <a:rPr sz="1400" spc="-10" dirty="0">
                <a:solidFill>
                  <a:srgbClr val="0C2477"/>
                </a:solidFill>
                <a:latin typeface="Calibri"/>
                <a:cs typeface="Calibri"/>
              </a:rPr>
              <a:t>infrastructures,</a:t>
            </a:r>
            <a:r>
              <a:rPr sz="1400" spc="-15" dirty="0">
                <a:solidFill>
                  <a:srgbClr val="0C2477"/>
                </a:solidFill>
                <a:latin typeface="Calibri"/>
                <a:cs typeface="Calibri"/>
              </a:rPr>
              <a:t> </a:t>
            </a:r>
            <a:r>
              <a:rPr sz="1400" dirty="0">
                <a:solidFill>
                  <a:srgbClr val="0C2477"/>
                </a:solidFill>
                <a:latin typeface="Calibri"/>
                <a:cs typeface="Calibri"/>
              </a:rPr>
              <a:t>e.g.,</a:t>
            </a:r>
            <a:r>
              <a:rPr sz="1400" spc="-45" dirty="0">
                <a:solidFill>
                  <a:srgbClr val="0C2477"/>
                </a:solidFill>
                <a:latin typeface="Calibri"/>
                <a:cs typeface="Calibri"/>
              </a:rPr>
              <a:t> </a:t>
            </a:r>
            <a:r>
              <a:rPr sz="1400" dirty="0">
                <a:solidFill>
                  <a:srgbClr val="0C2477"/>
                </a:solidFill>
                <a:latin typeface="Calibri"/>
                <a:cs typeface="Calibri"/>
              </a:rPr>
              <a:t>Figshare,</a:t>
            </a:r>
            <a:r>
              <a:rPr sz="1400" spc="-25" dirty="0">
                <a:solidFill>
                  <a:srgbClr val="0C2477"/>
                </a:solidFill>
                <a:latin typeface="Calibri"/>
                <a:cs typeface="Calibri"/>
              </a:rPr>
              <a:t> </a:t>
            </a:r>
            <a:r>
              <a:rPr sz="1400" spc="-10" dirty="0">
                <a:solidFill>
                  <a:srgbClr val="0C2477"/>
                </a:solidFill>
                <a:latin typeface="Calibri"/>
                <a:cs typeface="Calibri"/>
              </a:rPr>
              <a:t>Dataverse,</a:t>
            </a:r>
            <a:r>
              <a:rPr sz="1400" spc="-30" dirty="0">
                <a:solidFill>
                  <a:srgbClr val="0C2477"/>
                </a:solidFill>
                <a:latin typeface="Calibri"/>
                <a:cs typeface="Calibri"/>
              </a:rPr>
              <a:t> </a:t>
            </a:r>
            <a:r>
              <a:rPr sz="1400" dirty="0">
                <a:solidFill>
                  <a:srgbClr val="0C2477"/>
                </a:solidFill>
                <a:latin typeface="Calibri"/>
                <a:cs typeface="Calibri"/>
              </a:rPr>
              <a:t>iRODS…)</a:t>
            </a:r>
            <a:r>
              <a:rPr sz="1400" spc="-60" dirty="0">
                <a:solidFill>
                  <a:srgbClr val="0C2477"/>
                </a:solidFill>
                <a:latin typeface="Calibri"/>
                <a:cs typeface="Calibri"/>
              </a:rPr>
              <a:t> </a:t>
            </a:r>
            <a:r>
              <a:rPr sz="1400" dirty="0">
                <a:solidFill>
                  <a:srgbClr val="0C2477"/>
                </a:solidFill>
                <a:latin typeface="Calibri"/>
                <a:cs typeface="Calibri"/>
              </a:rPr>
              <a:t>by</a:t>
            </a:r>
            <a:r>
              <a:rPr sz="1400" spc="-20" dirty="0">
                <a:solidFill>
                  <a:srgbClr val="0C2477"/>
                </a:solidFill>
                <a:latin typeface="Calibri"/>
                <a:cs typeface="Calibri"/>
              </a:rPr>
              <a:t> </a:t>
            </a:r>
            <a:r>
              <a:rPr sz="1400" dirty="0">
                <a:solidFill>
                  <a:srgbClr val="0C2477"/>
                </a:solidFill>
                <a:latin typeface="Calibri"/>
                <a:cs typeface="Calibri"/>
              </a:rPr>
              <a:t>IT</a:t>
            </a:r>
            <a:r>
              <a:rPr sz="1400" spc="-25" dirty="0">
                <a:solidFill>
                  <a:srgbClr val="0C2477"/>
                </a:solidFill>
                <a:latin typeface="Calibri"/>
                <a:cs typeface="Calibri"/>
              </a:rPr>
              <a:t> </a:t>
            </a:r>
            <a:r>
              <a:rPr sz="1400" spc="-20" dirty="0">
                <a:solidFill>
                  <a:srgbClr val="0C2477"/>
                </a:solidFill>
                <a:latin typeface="Calibri"/>
                <a:cs typeface="Calibri"/>
              </a:rPr>
              <a:t>dept</a:t>
            </a:r>
            <a:endParaRPr sz="1400">
              <a:latin typeface="Calibri"/>
              <a:cs typeface="Calibri"/>
            </a:endParaRPr>
          </a:p>
        </p:txBody>
      </p:sp>
      <p:sp>
        <p:nvSpPr>
          <p:cNvPr id="22" name="object 22"/>
          <p:cNvSpPr txBox="1"/>
          <p:nvPr/>
        </p:nvSpPr>
        <p:spPr>
          <a:xfrm>
            <a:off x="7801736" y="4851857"/>
            <a:ext cx="3310890" cy="307975"/>
          </a:xfrm>
          <a:prstGeom prst="rect">
            <a:avLst/>
          </a:prstGeom>
          <a:solidFill>
            <a:srgbClr val="00AF50"/>
          </a:solidFill>
        </p:spPr>
        <p:txBody>
          <a:bodyPr vert="horz" wrap="square" lIns="0" tIns="34925" rIns="0" bIns="0" rtlCol="0">
            <a:spAutoFit/>
          </a:bodyPr>
          <a:lstStyle/>
          <a:p>
            <a:pPr marL="549275">
              <a:lnSpc>
                <a:spcPct val="100000"/>
              </a:lnSpc>
              <a:spcBef>
                <a:spcPts val="275"/>
              </a:spcBef>
            </a:pPr>
            <a:r>
              <a:rPr sz="1400" dirty="0">
                <a:solidFill>
                  <a:srgbClr val="0C2477"/>
                </a:solidFill>
                <a:latin typeface="Calibri"/>
                <a:cs typeface="Calibri"/>
              </a:rPr>
              <a:t>Data</a:t>
            </a:r>
            <a:r>
              <a:rPr sz="1400" spc="-45" dirty="0">
                <a:solidFill>
                  <a:srgbClr val="0C2477"/>
                </a:solidFill>
                <a:latin typeface="Calibri"/>
                <a:cs typeface="Calibri"/>
              </a:rPr>
              <a:t> </a:t>
            </a:r>
            <a:r>
              <a:rPr sz="1400" spc="-10" dirty="0">
                <a:solidFill>
                  <a:srgbClr val="0C2477"/>
                </a:solidFill>
                <a:latin typeface="Calibri"/>
                <a:cs typeface="Calibri"/>
              </a:rPr>
              <a:t>managers</a:t>
            </a:r>
            <a:r>
              <a:rPr sz="1400" spc="-35" dirty="0">
                <a:solidFill>
                  <a:srgbClr val="0C2477"/>
                </a:solidFill>
                <a:latin typeface="Calibri"/>
                <a:cs typeface="Calibri"/>
              </a:rPr>
              <a:t> </a:t>
            </a:r>
            <a:r>
              <a:rPr sz="1400" dirty="0">
                <a:solidFill>
                  <a:srgbClr val="0C2477"/>
                </a:solidFill>
                <a:latin typeface="Calibri"/>
                <a:cs typeface="Calibri"/>
              </a:rPr>
              <a:t>‘on</a:t>
            </a:r>
            <a:r>
              <a:rPr sz="1400" spc="-45" dirty="0">
                <a:solidFill>
                  <a:srgbClr val="0C2477"/>
                </a:solidFill>
                <a:latin typeface="Calibri"/>
                <a:cs typeface="Calibri"/>
              </a:rPr>
              <a:t> </a:t>
            </a:r>
            <a:r>
              <a:rPr sz="1400" dirty="0">
                <a:solidFill>
                  <a:srgbClr val="0C2477"/>
                </a:solidFill>
                <a:latin typeface="Calibri"/>
                <a:cs typeface="Calibri"/>
              </a:rPr>
              <a:t>loan’</a:t>
            </a:r>
            <a:r>
              <a:rPr sz="1400" spc="-35" dirty="0">
                <a:solidFill>
                  <a:srgbClr val="0C2477"/>
                </a:solidFill>
                <a:latin typeface="Calibri"/>
                <a:cs typeface="Calibri"/>
              </a:rPr>
              <a:t> </a:t>
            </a:r>
            <a:r>
              <a:rPr sz="1400" dirty="0">
                <a:solidFill>
                  <a:srgbClr val="0C2477"/>
                </a:solidFill>
                <a:latin typeface="Calibri"/>
                <a:cs typeface="Calibri"/>
              </a:rPr>
              <a:t>for</a:t>
            </a:r>
            <a:r>
              <a:rPr sz="1400" spc="-60" dirty="0">
                <a:solidFill>
                  <a:srgbClr val="0C2477"/>
                </a:solidFill>
                <a:latin typeface="Calibri"/>
                <a:cs typeface="Calibri"/>
              </a:rPr>
              <a:t> </a:t>
            </a:r>
            <a:r>
              <a:rPr sz="1400" spc="-10" dirty="0">
                <a:solidFill>
                  <a:srgbClr val="0C2477"/>
                </a:solidFill>
                <a:latin typeface="Calibri"/>
                <a:cs typeface="Calibri"/>
              </a:rPr>
              <a:t>projects</a:t>
            </a:r>
            <a:endParaRPr sz="1400">
              <a:latin typeface="Calibri"/>
              <a:cs typeface="Calibri"/>
            </a:endParaRPr>
          </a:p>
        </p:txBody>
      </p:sp>
      <p:sp>
        <p:nvSpPr>
          <p:cNvPr id="23" name="object 23"/>
          <p:cNvSpPr txBox="1"/>
          <p:nvPr/>
        </p:nvSpPr>
        <p:spPr>
          <a:xfrm>
            <a:off x="7801736" y="5231333"/>
            <a:ext cx="3310890" cy="307975"/>
          </a:xfrm>
          <a:prstGeom prst="rect">
            <a:avLst/>
          </a:prstGeom>
          <a:solidFill>
            <a:srgbClr val="00AF50"/>
          </a:solidFill>
        </p:spPr>
        <p:txBody>
          <a:bodyPr vert="horz" wrap="square" lIns="0" tIns="34925" rIns="0" bIns="0" rtlCol="0">
            <a:spAutoFit/>
          </a:bodyPr>
          <a:lstStyle/>
          <a:p>
            <a:pPr marL="549275">
              <a:lnSpc>
                <a:spcPct val="100000"/>
              </a:lnSpc>
              <a:spcBef>
                <a:spcPts val="275"/>
              </a:spcBef>
            </a:pPr>
            <a:r>
              <a:rPr sz="1400" spc="-10" dirty="0">
                <a:solidFill>
                  <a:srgbClr val="FFFFFF"/>
                </a:solidFill>
                <a:latin typeface="Calibri"/>
                <a:cs typeface="Calibri"/>
              </a:rPr>
              <a:t>Research</a:t>
            </a:r>
            <a:r>
              <a:rPr sz="1400" spc="-35" dirty="0">
                <a:solidFill>
                  <a:srgbClr val="FFFFFF"/>
                </a:solidFill>
                <a:latin typeface="Calibri"/>
                <a:cs typeface="Calibri"/>
              </a:rPr>
              <a:t> </a:t>
            </a:r>
            <a:r>
              <a:rPr sz="1400" dirty="0">
                <a:solidFill>
                  <a:srgbClr val="FFFFFF"/>
                </a:solidFill>
                <a:latin typeface="Calibri"/>
                <a:cs typeface="Calibri"/>
              </a:rPr>
              <a:t>software</a:t>
            </a:r>
            <a:r>
              <a:rPr sz="1400" spc="-50" dirty="0">
                <a:solidFill>
                  <a:srgbClr val="FFFFFF"/>
                </a:solidFill>
                <a:latin typeface="Calibri"/>
                <a:cs typeface="Calibri"/>
              </a:rPr>
              <a:t> </a:t>
            </a:r>
            <a:r>
              <a:rPr sz="1400" spc="-10" dirty="0">
                <a:solidFill>
                  <a:srgbClr val="FFFFFF"/>
                </a:solidFill>
                <a:latin typeface="Calibri"/>
                <a:cs typeface="Calibri"/>
              </a:rPr>
              <a:t>engineers</a:t>
            </a:r>
            <a:endParaRPr sz="1400">
              <a:latin typeface="Calibri"/>
              <a:cs typeface="Calibri"/>
            </a:endParaRPr>
          </a:p>
        </p:txBody>
      </p:sp>
      <p:sp>
        <p:nvSpPr>
          <p:cNvPr id="24" name="object 24"/>
          <p:cNvSpPr txBox="1"/>
          <p:nvPr/>
        </p:nvSpPr>
        <p:spPr>
          <a:xfrm>
            <a:off x="7847076" y="3462731"/>
            <a:ext cx="4014470" cy="307975"/>
          </a:xfrm>
          <a:prstGeom prst="rect">
            <a:avLst/>
          </a:prstGeom>
          <a:solidFill>
            <a:srgbClr val="05BD9F"/>
          </a:solidFill>
        </p:spPr>
        <p:txBody>
          <a:bodyPr vert="horz" wrap="square" lIns="0" tIns="34290" rIns="0" bIns="0" rtlCol="0">
            <a:spAutoFit/>
          </a:bodyPr>
          <a:lstStyle/>
          <a:p>
            <a:pPr marR="146050" algn="ctr">
              <a:lnSpc>
                <a:spcPct val="100000"/>
              </a:lnSpc>
              <a:spcBef>
                <a:spcPts val="270"/>
              </a:spcBef>
            </a:pPr>
            <a:r>
              <a:rPr sz="1400" spc="-10" dirty="0">
                <a:solidFill>
                  <a:srgbClr val="FFFFFF"/>
                </a:solidFill>
                <a:latin typeface="Calibri"/>
                <a:cs typeface="Calibri"/>
              </a:rPr>
              <a:t>Research</a:t>
            </a:r>
            <a:r>
              <a:rPr sz="1400" spc="-25" dirty="0">
                <a:solidFill>
                  <a:srgbClr val="FFFFFF"/>
                </a:solidFill>
                <a:latin typeface="Calibri"/>
                <a:cs typeface="Calibri"/>
              </a:rPr>
              <a:t> </a:t>
            </a:r>
            <a:r>
              <a:rPr sz="1400" dirty="0">
                <a:solidFill>
                  <a:srgbClr val="FFFFFF"/>
                </a:solidFill>
                <a:latin typeface="Calibri"/>
                <a:cs typeface="Calibri"/>
              </a:rPr>
              <a:t>software</a:t>
            </a:r>
            <a:r>
              <a:rPr sz="1400" spc="-45" dirty="0">
                <a:solidFill>
                  <a:srgbClr val="FFFFFF"/>
                </a:solidFill>
                <a:latin typeface="Calibri"/>
                <a:cs typeface="Calibri"/>
              </a:rPr>
              <a:t> </a:t>
            </a:r>
            <a:r>
              <a:rPr sz="1400" dirty="0">
                <a:solidFill>
                  <a:srgbClr val="FFFFFF"/>
                </a:solidFill>
                <a:latin typeface="Calibri"/>
                <a:cs typeface="Calibri"/>
              </a:rPr>
              <a:t>management</a:t>
            </a:r>
            <a:r>
              <a:rPr sz="1400" spc="-10" dirty="0">
                <a:solidFill>
                  <a:srgbClr val="FFFFFF"/>
                </a:solidFill>
                <a:latin typeface="Calibri"/>
                <a:cs typeface="Calibri"/>
              </a:rPr>
              <a:t> plans</a:t>
            </a:r>
            <a:endParaRPr sz="1400">
              <a:latin typeface="Calibri"/>
              <a:cs typeface="Calibri"/>
            </a:endParaRPr>
          </a:p>
        </p:txBody>
      </p:sp>
      <p:sp>
        <p:nvSpPr>
          <p:cNvPr id="25" name="object 25"/>
          <p:cNvSpPr txBox="1"/>
          <p:nvPr/>
        </p:nvSpPr>
        <p:spPr>
          <a:xfrm>
            <a:off x="444868" y="2063711"/>
            <a:ext cx="3684270" cy="739140"/>
          </a:xfrm>
          <a:prstGeom prst="rect">
            <a:avLst/>
          </a:prstGeom>
          <a:solidFill>
            <a:srgbClr val="8592BB"/>
          </a:solidFill>
        </p:spPr>
        <p:txBody>
          <a:bodyPr vert="horz" wrap="square" lIns="0" tIns="34290" rIns="0" bIns="0" rtlCol="0">
            <a:spAutoFit/>
          </a:bodyPr>
          <a:lstStyle/>
          <a:p>
            <a:pPr marL="548640" marR="137160">
              <a:lnSpc>
                <a:spcPct val="100000"/>
              </a:lnSpc>
              <a:spcBef>
                <a:spcPts val="270"/>
              </a:spcBef>
            </a:pPr>
            <a:r>
              <a:rPr sz="1400" dirty="0">
                <a:solidFill>
                  <a:srgbClr val="0C2477"/>
                </a:solidFill>
                <a:latin typeface="Calibri"/>
                <a:cs typeface="Calibri"/>
              </a:rPr>
              <a:t>Publishing</a:t>
            </a:r>
            <a:r>
              <a:rPr sz="1400" spc="-40" dirty="0">
                <a:solidFill>
                  <a:srgbClr val="0C2477"/>
                </a:solidFill>
                <a:latin typeface="Calibri"/>
                <a:cs typeface="Calibri"/>
              </a:rPr>
              <a:t> </a:t>
            </a:r>
            <a:r>
              <a:rPr sz="1400" dirty="0">
                <a:solidFill>
                  <a:srgbClr val="0C2477"/>
                </a:solidFill>
                <a:latin typeface="Calibri"/>
                <a:cs typeface="Calibri"/>
              </a:rPr>
              <a:t>and</a:t>
            </a:r>
            <a:r>
              <a:rPr sz="1400" spc="-60" dirty="0">
                <a:solidFill>
                  <a:srgbClr val="0C2477"/>
                </a:solidFill>
                <a:latin typeface="Calibri"/>
                <a:cs typeface="Calibri"/>
              </a:rPr>
              <a:t> </a:t>
            </a:r>
            <a:r>
              <a:rPr sz="1400" dirty="0">
                <a:solidFill>
                  <a:srgbClr val="0C2477"/>
                </a:solidFill>
                <a:latin typeface="Calibri"/>
                <a:cs typeface="Calibri"/>
              </a:rPr>
              <a:t>archiving</a:t>
            </a:r>
            <a:r>
              <a:rPr sz="1400" spc="-55" dirty="0">
                <a:solidFill>
                  <a:srgbClr val="0C2477"/>
                </a:solidFill>
                <a:latin typeface="Calibri"/>
                <a:cs typeface="Calibri"/>
              </a:rPr>
              <a:t> </a:t>
            </a:r>
            <a:r>
              <a:rPr sz="1400" spc="-10" dirty="0">
                <a:solidFill>
                  <a:srgbClr val="0C2477"/>
                </a:solidFill>
                <a:latin typeface="Calibri"/>
                <a:cs typeface="Calibri"/>
              </a:rPr>
              <a:t>datasets (institutional </a:t>
            </a:r>
            <a:r>
              <a:rPr sz="1400" dirty="0">
                <a:solidFill>
                  <a:srgbClr val="0C2477"/>
                </a:solidFill>
                <a:latin typeface="Calibri"/>
                <a:cs typeface="Calibri"/>
              </a:rPr>
              <a:t>data</a:t>
            </a:r>
            <a:r>
              <a:rPr sz="1400" spc="-30" dirty="0">
                <a:solidFill>
                  <a:srgbClr val="0C2477"/>
                </a:solidFill>
                <a:latin typeface="Calibri"/>
                <a:cs typeface="Calibri"/>
              </a:rPr>
              <a:t> </a:t>
            </a:r>
            <a:r>
              <a:rPr sz="1400" dirty="0">
                <a:solidFill>
                  <a:srgbClr val="0C2477"/>
                </a:solidFill>
                <a:latin typeface="Calibri"/>
                <a:cs typeface="Calibri"/>
              </a:rPr>
              <a:t>repository</a:t>
            </a:r>
            <a:r>
              <a:rPr sz="1400" spc="-35" dirty="0">
                <a:solidFill>
                  <a:srgbClr val="0C2477"/>
                </a:solidFill>
                <a:latin typeface="Calibri"/>
                <a:cs typeface="Calibri"/>
              </a:rPr>
              <a:t> </a:t>
            </a:r>
            <a:r>
              <a:rPr sz="1400" dirty="0">
                <a:solidFill>
                  <a:srgbClr val="0C2477"/>
                </a:solidFill>
                <a:latin typeface="Calibri"/>
                <a:cs typeface="Calibri"/>
              </a:rPr>
              <a:t>e.g.,</a:t>
            </a:r>
            <a:r>
              <a:rPr sz="1400" spc="-50" dirty="0">
                <a:solidFill>
                  <a:srgbClr val="0C2477"/>
                </a:solidFill>
                <a:latin typeface="Calibri"/>
                <a:cs typeface="Calibri"/>
              </a:rPr>
              <a:t> </a:t>
            </a:r>
            <a:r>
              <a:rPr sz="1400" dirty="0">
                <a:solidFill>
                  <a:srgbClr val="0C2477"/>
                </a:solidFill>
                <a:latin typeface="Calibri"/>
                <a:cs typeface="Calibri"/>
              </a:rPr>
              <a:t>4TU,</a:t>
            </a:r>
            <a:r>
              <a:rPr sz="1400" spc="-30" dirty="0">
                <a:solidFill>
                  <a:srgbClr val="0C2477"/>
                </a:solidFill>
                <a:latin typeface="Calibri"/>
                <a:cs typeface="Calibri"/>
              </a:rPr>
              <a:t> </a:t>
            </a:r>
            <a:r>
              <a:rPr sz="1400" spc="-25" dirty="0">
                <a:solidFill>
                  <a:srgbClr val="0C2477"/>
                </a:solidFill>
                <a:latin typeface="Calibri"/>
                <a:cs typeface="Calibri"/>
              </a:rPr>
              <a:t>or </a:t>
            </a:r>
            <a:r>
              <a:rPr sz="1400" spc="-10" dirty="0">
                <a:solidFill>
                  <a:srgbClr val="0C2477"/>
                </a:solidFill>
                <a:latin typeface="Calibri"/>
                <a:cs typeface="Calibri"/>
              </a:rPr>
              <a:t>referral</a:t>
            </a:r>
            <a:r>
              <a:rPr sz="1400" spc="-70" dirty="0">
                <a:solidFill>
                  <a:srgbClr val="0C2477"/>
                </a:solidFill>
                <a:latin typeface="Calibri"/>
                <a:cs typeface="Calibri"/>
              </a:rPr>
              <a:t> </a:t>
            </a:r>
            <a:r>
              <a:rPr sz="1400" dirty="0">
                <a:solidFill>
                  <a:srgbClr val="0C2477"/>
                </a:solidFill>
                <a:latin typeface="Calibri"/>
                <a:cs typeface="Calibri"/>
              </a:rPr>
              <a:t>to</a:t>
            </a:r>
            <a:r>
              <a:rPr sz="1400" spc="-50" dirty="0">
                <a:solidFill>
                  <a:srgbClr val="0C2477"/>
                </a:solidFill>
                <a:latin typeface="Calibri"/>
                <a:cs typeface="Calibri"/>
              </a:rPr>
              <a:t> </a:t>
            </a:r>
            <a:r>
              <a:rPr sz="1400" dirty="0">
                <a:solidFill>
                  <a:srgbClr val="0C2477"/>
                </a:solidFill>
                <a:latin typeface="Calibri"/>
                <a:cs typeface="Calibri"/>
              </a:rPr>
              <a:t>disciplinary</a:t>
            </a:r>
            <a:r>
              <a:rPr sz="1400" spc="-40" dirty="0">
                <a:solidFill>
                  <a:srgbClr val="0C2477"/>
                </a:solidFill>
                <a:latin typeface="Calibri"/>
                <a:cs typeface="Calibri"/>
              </a:rPr>
              <a:t> </a:t>
            </a:r>
            <a:r>
              <a:rPr sz="1400" dirty="0">
                <a:solidFill>
                  <a:srgbClr val="0C2477"/>
                </a:solidFill>
                <a:latin typeface="Calibri"/>
                <a:cs typeface="Calibri"/>
              </a:rPr>
              <a:t>data</a:t>
            </a:r>
            <a:r>
              <a:rPr sz="1400" spc="-45" dirty="0">
                <a:solidFill>
                  <a:srgbClr val="0C2477"/>
                </a:solidFill>
                <a:latin typeface="Calibri"/>
                <a:cs typeface="Calibri"/>
              </a:rPr>
              <a:t> </a:t>
            </a:r>
            <a:r>
              <a:rPr sz="1400" spc="-10" dirty="0">
                <a:solidFill>
                  <a:srgbClr val="0C2477"/>
                </a:solidFill>
                <a:latin typeface="Calibri"/>
                <a:cs typeface="Calibri"/>
              </a:rPr>
              <a:t>archives)</a:t>
            </a:r>
            <a:endParaRPr sz="1400">
              <a:latin typeface="Calibri"/>
              <a:cs typeface="Calibri"/>
            </a:endParaRPr>
          </a:p>
        </p:txBody>
      </p:sp>
      <p:sp>
        <p:nvSpPr>
          <p:cNvPr id="26" name="object 26"/>
          <p:cNvSpPr txBox="1"/>
          <p:nvPr/>
        </p:nvSpPr>
        <p:spPr>
          <a:xfrm>
            <a:off x="444868" y="834986"/>
            <a:ext cx="3684270" cy="739140"/>
          </a:xfrm>
          <a:prstGeom prst="rect">
            <a:avLst/>
          </a:prstGeom>
          <a:solidFill>
            <a:srgbClr val="A9B1CF"/>
          </a:solidFill>
        </p:spPr>
        <p:txBody>
          <a:bodyPr vert="horz" wrap="square" lIns="0" tIns="34290" rIns="0" bIns="0" rtlCol="0">
            <a:spAutoFit/>
          </a:bodyPr>
          <a:lstStyle/>
          <a:p>
            <a:pPr marL="548640" marR="185420" algn="just">
              <a:lnSpc>
                <a:spcPct val="100000"/>
              </a:lnSpc>
              <a:spcBef>
                <a:spcPts val="270"/>
              </a:spcBef>
            </a:pPr>
            <a:r>
              <a:rPr sz="1400" spc="-10" dirty="0">
                <a:solidFill>
                  <a:srgbClr val="0C2477"/>
                </a:solidFill>
                <a:latin typeface="Calibri"/>
                <a:cs typeface="Calibri"/>
              </a:rPr>
              <a:t>Guidance,</a:t>
            </a:r>
            <a:r>
              <a:rPr sz="1400" spc="-30" dirty="0">
                <a:solidFill>
                  <a:srgbClr val="0C2477"/>
                </a:solidFill>
                <a:latin typeface="Calibri"/>
                <a:cs typeface="Calibri"/>
              </a:rPr>
              <a:t> </a:t>
            </a:r>
            <a:r>
              <a:rPr sz="1400" dirty="0">
                <a:solidFill>
                  <a:srgbClr val="0C2477"/>
                </a:solidFill>
                <a:latin typeface="Calibri"/>
                <a:cs typeface="Calibri"/>
              </a:rPr>
              <a:t>advice,</a:t>
            </a:r>
            <a:r>
              <a:rPr sz="1400" spc="-20" dirty="0">
                <a:solidFill>
                  <a:srgbClr val="0C2477"/>
                </a:solidFill>
                <a:latin typeface="Calibri"/>
                <a:cs typeface="Calibri"/>
              </a:rPr>
              <a:t> </a:t>
            </a:r>
            <a:r>
              <a:rPr sz="1400" dirty="0">
                <a:solidFill>
                  <a:srgbClr val="0C2477"/>
                </a:solidFill>
                <a:latin typeface="Calibri"/>
                <a:cs typeface="Calibri"/>
              </a:rPr>
              <a:t>support</a:t>
            </a:r>
            <a:r>
              <a:rPr sz="1400" spc="-30" dirty="0">
                <a:solidFill>
                  <a:srgbClr val="0C2477"/>
                </a:solidFill>
                <a:latin typeface="Calibri"/>
                <a:cs typeface="Calibri"/>
              </a:rPr>
              <a:t> </a:t>
            </a:r>
            <a:r>
              <a:rPr sz="1400" dirty="0">
                <a:solidFill>
                  <a:srgbClr val="0C2477"/>
                </a:solidFill>
                <a:latin typeface="Calibri"/>
                <a:cs typeface="Calibri"/>
              </a:rPr>
              <a:t>via</a:t>
            </a:r>
            <a:r>
              <a:rPr sz="1400" spc="-35" dirty="0">
                <a:solidFill>
                  <a:srgbClr val="0C2477"/>
                </a:solidFill>
                <a:latin typeface="Calibri"/>
                <a:cs typeface="Calibri"/>
              </a:rPr>
              <a:t> </a:t>
            </a:r>
            <a:r>
              <a:rPr sz="1400" spc="-10" dirty="0">
                <a:solidFill>
                  <a:srgbClr val="0C2477"/>
                </a:solidFill>
                <a:latin typeface="Calibri"/>
                <a:cs typeface="Calibri"/>
              </a:rPr>
              <a:t>webpages, </a:t>
            </a:r>
            <a:r>
              <a:rPr sz="1400" dirty="0">
                <a:solidFill>
                  <a:srgbClr val="0C2477"/>
                </a:solidFill>
                <a:latin typeface="Calibri"/>
                <a:cs typeface="Calibri"/>
              </a:rPr>
              <a:t>or</a:t>
            </a:r>
            <a:r>
              <a:rPr sz="1400" spc="-55" dirty="0">
                <a:solidFill>
                  <a:srgbClr val="0C2477"/>
                </a:solidFill>
                <a:latin typeface="Calibri"/>
                <a:cs typeface="Calibri"/>
              </a:rPr>
              <a:t> </a:t>
            </a:r>
            <a:r>
              <a:rPr sz="140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45" dirty="0">
                <a:solidFill>
                  <a:srgbClr val="0C2477"/>
                </a:solidFill>
                <a:latin typeface="Calibri"/>
                <a:cs typeface="Calibri"/>
              </a:rPr>
              <a:t> </a:t>
            </a:r>
            <a:r>
              <a:rPr sz="1400" dirty="0">
                <a:solidFill>
                  <a:srgbClr val="0C2477"/>
                </a:solidFill>
                <a:latin typeface="Calibri"/>
                <a:cs typeface="Calibri"/>
              </a:rPr>
              <a:t>(by</a:t>
            </a:r>
            <a:r>
              <a:rPr sz="1400" spc="-35" dirty="0">
                <a:solidFill>
                  <a:srgbClr val="0C2477"/>
                </a:solidFill>
                <a:latin typeface="Calibri"/>
                <a:cs typeface="Calibri"/>
              </a:rPr>
              <a:t> </a:t>
            </a:r>
            <a:r>
              <a:rPr sz="1400" dirty="0">
                <a:solidFill>
                  <a:srgbClr val="0C2477"/>
                </a:solidFill>
                <a:latin typeface="Calibri"/>
                <a:cs typeface="Calibri"/>
              </a:rPr>
              <a:t>data</a:t>
            </a:r>
            <a:r>
              <a:rPr sz="1400" spc="-35" dirty="0">
                <a:solidFill>
                  <a:srgbClr val="0C2477"/>
                </a:solidFill>
                <a:latin typeface="Calibri"/>
                <a:cs typeface="Calibri"/>
              </a:rPr>
              <a:t> </a:t>
            </a:r>
            <a:r>
              <a:rPr sz="1400" spc="-10" dirty="0">
                <a:solidFill>
                  <a:srgbClr val="0C2477"/>
                </a:solidFill>
                <a:latin typeface="Calibri"/>
                <a:cs typeface="Calibri"/>
              </a:rPr>
              <a:t>stewards</a:t>
            </a:r>
            <a:r>
              <a:rPr sz="1400" spc="-40" dirty="0">
                <a:solidFill>
                  <a:srgbClr val="0C2477"/>
                </a:solidFill>
                <a:latin typeface="Calibri"/>
                <a:cs typeface="Calibri"/>
              </a:rPr>
              <a:t> </a:t>
            </a:r>
            <a:r>
              <a:rPr sz="1400" spc="-25" dirty="0">
                <a:solidFill>
                  <a:srgbClr val="0C2477"/>
                </a:solidFill>
                <a:latin typeface="Calibri"/>
                <a:cs typeface="Calibri"/>
              </a:rPr>
              <a:t>or </a:t>
            </a:r>
            <a:r>
              <a:rPr sz="1400" spc="-10" dirty="0">
                <a:solidFill>
                  <a:srgbClr val="0C2477"/>
                </a:solidFill>
                <a:latin typeface="Calibri"/>
                <a:cs typeface="Calibri"/>
              </a:rPr>
              <a:t>library)</a:t>
            </a:r>
            <a:endParaRPr sz="1400">
              <a:latin typeface="Calibri"/>
              <a:cs typeface="Calibri"/>
            </a:endParaRPr>
          </a:p>
        </p:txBody>
      </p:sp>
      <p:sp>
        <p:nvSpPr>
          <p:cNvPr id="27" name="object 27"/>
          <p:cNvSpPr txBox="1"/>
          <p:nvPr/>
        </p:nvSpPr>
        <p:spPr>
          <a:xfrm>
            <a:off x="444868" y="1664792"/>
            <a:ext cx="3684270" cy="307975"/>
          </a:xfrm>
          <a:prstGeom prst="rect">
            <a:avLst/>
          </a:prstGeom>
          <a:solidFill>
            <a:srgbClr val="A9B1CF"/>
          </a:solidFill>
        </p:spPr>
        <p:txBody>
          <a:bodyPr vert="horz" wrap="square" lIns="0" tIns="34290" rIns="0" bIns="0" rtlCol="0">
            <a:spAutoFit/>
          </a:bodyPr>
          <a:lstStyle/>
          <a:p>
            <a:pPr marL="548640">
              <a:lnSpc>
                <a:spcPct val="100000"/>
              </a:lnSpc>
              <a:spcBef>
                <a:spcPts val="270"/>
              </a:spcBef>
            </a:pPr>
            <a:r>
              <a:rPr sz="1400" spc="-10" dirty="0">
                <a:solidFill>
                  <a:srgbClr val="0C2477"/>
                </a:solidFill>
                <a:latin typeface="Calibri"/>
                <a:cs typeface="Calibri"/>
              </a:rPr>
              <a:t>Registering</a:t>
            </a:r>
            <a:r>
              <a:rPr sz="1400" spc="-15" dirty="0">
                <a:solidFill>
                  <a:srgbClr val="0C2477"/>
                </a:solidFill>
                <a:latin typeface="Calibri"/>
                <a:cs typeface="Calibri"/>
              </a:rPr>
              <a:t> </a:t>
            </a:r>
            <a:r>
              <a:rPr sz="1400" spc="-10" dirty="0">
                <a:solidFill>
                  <a:srgbClr val="0C2477"/>
                </a:solidFill>
                <a:latin typeface="Calibri"/>
                <a:cs typeface="Calibri"/>
              </a:rPr>
              <a:t>datasets</a:t>
            </a:r>
            <a:r>
              <a:rPr sz="1400" spc="-5" dirty="0">
                <a:solidFill>
                  <a:srgbClr val="0C2477"/>
                </a:solidFill>
                <a:latin typeface="Calibri"/>
                <a:cs typeface="Calibri"/>
              </a:rPr>
              <a:t> </a:t>
            </a:r>
            <a:r>
              <a:rPr sz="1400" dirty="0">
                <a:solidFill>
                  <a:srgbClr val="0C2477"/>
                </a:solidFill>
                <a:latin typeface="Calibri"/>
                <a:cs typeface="Calibri"/>
              </a:rPr>
              <a:t>in</a:t>
            </a:r>
            <a:r>
              <a:rPr sz="1400" spc="-30" dirty="0">
                <a:solidFill>
                  <a:srgbClr val="0C2477"/>
                </a:solidFill>
                <a:latin typeface="Calibri"/>
                <a:cs typeface="Calibri"/>
              </a:rPr>
              <a:t> </a:t>
            </a:r>
            <a:r>
              <a:rPr sz="1400" dirty="0">
                <a:solidFill>
                  <a:srgbClr val="0C2477"/>
                </a:solidFill>
                <a:latin typeface="Calibri"/>
                <a:cs typeface="Calibri"/>
              </a:rPr>
              <a:t>CRIS</a:t>
            </a:r>
            <a:r>
              <a:rPr sz="1400" spc="-15" dirty="0">
                <a:solidFill>
                  <a:srgbClr val="0C2477"/>
                </a:solidFill>
                <a:latin typeface="Calibri"/>
                <a:cs typeface="Calibri"/>
              </a:rPr>
              <a:t> </a:t>
            </a:r>
            <a:r>
              <a:rPr sz="1400" dirty="0">
                <a:solidFill>
                  <a:srgbClr val="0C2477"/>
                </a:solidFill>
                <a:latin typeface="Calibri"/>
                <a:cs typeface="Calibri"/>
              </a:rPr>
              <a:t>or</a:t>
            </a:r>
            <a:r>
              <a:rPr sz="1400" spc="-35"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28" name="object 28"/>
          <p:cNvSpPr txBox="1"/>
          <p:nvPr/>
        </p:nvSpPr>
        <p:spPr>
          <a:xfrm>
            <a:off x="444868" y="3007436"/>
            <a:ext cx="3684270" cy="307975"/>
          </a:xfrm>
          <a:prstGeom prst="rect">
            <a:avLst/>
          </a:prstGeom>
          <a:solidFill>
            <a:srgbClr val="8592BB"/>
          </a:solidFill>
        </p:spPr>
        <p:txBody>
          <a:bodyPr vert="horz" wrap="square" lIns="0" tIns="34290" rIns="0" bIns="0" rtlCol="0">
            <a:spAutoFit/>
          </a:bodyPr>
          <a:lstStyle/>
          <a:p>
            <a:pPr marL="548640">
              <a:lnSpc>
                <a:spcPct val="100000"/>
              </a:lnSpc>
              <a:spcBef>
                <a:spcPts val="270"/>
              </a:spcBef>
            </a:pPr>
            <a:r>
              <a:rPr sz="1400" dirty="0">
                <a:solidFill>
                  <a:srgbClr val="0C2477"/>
                </a:solidFill>
                <a:latin typeface="Calibri"/>
                <a:cs typeface="Calibri"/>
              </a:rPr>
              <a:t>Monitoring</a:t>
            </a:r>
            <a:r>
              <a:rPr sz="1400" spc="-80" dirty="0">
                <a:solidFill>
                  <a:srgbClr val="0C2477"/>
                </a:solidFill>
                <a:latin typeface="Calibri"/>
                <a:cs typeface="Calibri"/>
              </a:rPr>
              <a:t> </a:t>
            </a:r>
            <a:r>
              <a:rPr sz="1400" spc="-10" dirty="0">
                <a:solidFill>
                  <a:srgbClr val="0C2477"/>
                </a:solidFill>
                <a:latin typeface="Calibri"/>
                <a:cs typeface="Calibri"/>
              </a:rPr>
              <a:t>datasets</a:t>
            </a:r>
            <a:endParaRPr sz="1400">
              <a:latin typeface="Calibri"/>
              <a:cs typeface="Calibri"/>
            </a:endParaRPr>
          </a:p>
        </p:txBody>
      </p:sp>
      <p:sp>
        <p:nvSpPr>
          <p:cNvPr id="29" name="object 29"/>
          <p:cNvSpPr txBox="1"/>
          <p:nvPr/>
        </p:nvSpPr>
        <p:spPr>
          <a:xfrm>
            <a:off x="444868" y="3426028"/>
            <a:ext cx="3684270" cy="307975"/>
          </a:xfrm>
          <a:prstGeom prst="rect">
            <a:avLst/>
          </a:prstGeom>
          <a:solidFill>
            <a:srgbClr val="8B83BE"/>
          </a:solidFill>
        </p:spPr>
        <p:txBody>
          <a:bodyPr vert="horz" wrap="square" lIns="0" tIns="34925" rIns="0" bIns="0" rtlCol="0">
            <a:spAutoFit/>
          </a:bodyPr>
          <a:lstStyle/>
          <a:p>
            <a:pPr marL="548640">
              <a:lnSpc>
                <a:spcPct val="100000"/>
              </a:lnSpc>
              <a:spcBef>
                <a:spcPts val="275"/>
              </a:spcBef>
            </a:pPr>
            <a:r>
              <a:rPr sz="1400" dirty="0">
                <a:solidFill>
                  <a:srgbClr val="FFFFFF"/>
                </a:solidFill>
                <a:latin typeface="Calibri"/>
                <a:cs typeface="Calibri"/>
              </a:rPr>
              <a:t>Support</a:t>
            </a:r>
            <a:r>
              <a:rPr sz="1400" spc="-45" dirty="0">
                <a:solidFill>
                  <a:srgbClr val="FFFFFF"/>
                </a:solidFill>
                <a:latin typeface="Calibri"/>
                <a:cs typeface="Calibri"/>
              </a:rPr>
              <a:t> </a:t>
            </a:r>
            <a:r>
              <a:rPr sz="1400" dirty="0">
                <a:solidFill>
                  <a:srgbClr val="FFFFFF"/>
                </a:solidFill>
                <a:latin typeface="Calibri"/>
                <a:cs typeface="Calibri"/>
              </a:rPr>
              <a:t>for</a:t>
            </a:r>
            <a:r>
              <a:rPr sz="1400" spc="-60" dirty="0">
                <a:solidFill>
                  <a:srgbClr val="FFFFFF"/>
                </a:solidFill>
                <a:latin typeface="Calibri"/>
                <a:cs typeface="Calibri"/>
              </a:rPr>
              <a:t> </a:t>
            </a:r>
            <a:r>
              <a:rPr sz="1400" dirty="0">
                <a:solidFill>
                  <a:srgbClr val="FFFFFF"/>
                </a:solidFill>
                <a:latin typeface="Calibri"/>
                <a:cs typeface="Calibri"/>
              </a:rPr>
              <a:t>publishing</a:t>
            </a:r>
            <a:r>
              <a:rPr sz="1400" spc="-10" dirty="0">
                <a:solidFill>
                  <a:srgbClr val="FFFFFF"/>
                </a:solidFill>
                <a:latin typeface="Calibri"/>
                <a:cs typeface="Calibri"/>
              </a:rPr>
              <a:t> research</a:t>
            </a:r>
            <a:r>
              <a:rPr sz="1400" spc="-35" dirty="0">
                <a:solidFill>
                  <a:srgbClr val="FFFFFF"/>
                </a:solidFill>
                <a:latin typeface="Calibri"/>
                <a:cs typeface="Calibri"/>
              </a:rPr>
              <a:t> </a:t>
            </a:r>
            <a:r>
              <a:rPr sz="1400" spc="-10" dirty="0">
                <a:solidFill>
                  <a:srgbClr val="FFFFFF"/>
                </a:solidFill>
                <a:latin typeface="Calibri"/>
                <a:cs typeface="Calibri"/>
              </a:rPr>
              <a:t>software</a:t>
            </a:r>
            <a:endParaRPr sz="1400">
              <a:latin typeface="Calibri"/>
              <a:cs typeface="Calibri"/>
            </a:endParaRPr>
          </a:p>
        </p:txBody>
      </p:sp>
      <p:sp>
        <p:nvSpPr>
          <p:cNvPr id="30" name="object 30"/>
          <p:cNvSpPr/>
          <p:nvPr/>
        </p:nvSpPr>
        <p:spPr>
          <a:xfrm>
            <a:off x="4242530" y="2995041"/>
            <a:ext cx="3410585" cy="1176655"/>
          </a:xfrm>
          <a:custGeom>
            <a:avLst/>
            <a:gdLst/>
            <a:ahLst/>
            <a:cxnLst/>
            <a:rect l="l" t="t" r="r" b="b"/>
            <a:pathLst>
              <a:path w="3410584" h="1176654">
                <a:moveTo>
                  <a:pt x="3373278" y="0"/>
                </a:moveTo>
                <a:lnTo>
                  <a:pt x="3004089" y="44450"/>
                </a:lnTo>
                <a:lnTo>
                  <a:pt x="3027763" y="93569"/>
                </a:lnTo>
                <a:lnTo>
                  <a:pt x="3042519" y="143227"/>
                </a:lnTo>
                <a:lnTo>
                  <a:pt x="3048349" y="193182"/>
                </a:lnTo>
                <a:lnTo>
                  <a:pt x="3045247" y="243190"/>
                </a:lnTo>
                <a:lnTo>
                  <a:pt x="3033205" y="293008"/>
                </a:lnTo>
                <a:lnTo>
                  <a:pt x="3012217" y="342392"/>
                </a:lnTo>
                <a:lnTo>
                  <a:pt x="2978681" y="396170"/>
                </a:lnTo>
                <a:lnTo>
                  <a:pt x="2935475" y="447460"/>
                </a:lnTo>
                <a:lnTo>
                  <a:pt x="2883172" y="496099"/>
                </a:lnTo>
                <a:lnTo>
                  <a:pt x="2822341" y="541926"/>
                </a:lnTo>
                <a:lnTo>
                  <a:pt x="2788906" y="563735"/>
                </a:lnTo>
                <a:lnTo>
                  <a:pt x="2753553" y="584780"/>
                </a:lnTo>
                <a:lnTo>
                  <a:pt x="2716354" y="605042"/>
                </a:lnTo>
                <a:lnTo>
                  <a:pt x="2677379" y="624501"/>
                </a:lnTo>
                <a:lnTo>
                  <a:pt x="2636701" y="643136"/>
                </a:lnTo>
                <a:lnTo>
                  <a:pt x="2594391" y="660927"/>
                </a:lnTo>
                <a:lnTo>
                  <a:pt x="2550520" y="677853"/>
                </a:lnTo>
                <a:lnTo>
                  <a:pt x="2505159" y="693896"/>
                </a:lnTo>
                <a:lnTo>
                  <a:pt x="2458379" y="709035"/>
                </a:lnTo>
                <a:lnTo>
                  <a:pt x="2410253" y="723249"/>
                </a:lnTo>
                <a:lnTo>
                  <a:pt x="2360851" y="736518"/>
                </a:lnTo>
                <a:lnTo>
                  <a:pt x="2310245" y="748823"/>
                </a:lnTo>
                <a:lnTo>
                  <a:pt x="2258506" y="760143"/>
                </a:lnTo>
                <a:lnTo>
                  <a:pt x="2205706" y="770458"/>
                </a:lnTo>
                <a:lnTo>
                  <a:pt x="2151915" y="779748"/>
                </a:lnTo>
                <a:lnTo>
                  <a:pt x="2097206" y="787992"/>
                </a:lnTo>
                <a:lnTo>
                  <a:pt x="2041649" y="795171"/>
                </a:lnTo>
                <a:lnTo>
                  <a:pt x="1985316" y="801265"/>
                </a:lnTo>
                <a:lnTo>
                  <a:pt x="1928278" y="806253"/>
                </a:lnTo>
                <a:lnTo>
                  <a:pt x="1870607" y="810115"/>
                </a:lnTo>
                <a:lnTo>
                  <a:pt x="1812374" y="812832"/>
                </a:lnTo>
                <a:lnTo>
                  <a:pt x="1753650" y="814382"/>
                </a:lnTo>
                <a:lnTo>
                  <a:pt x="1694507" y="814746"/>
                </a:lnTo>
                <a:lnTo>
                  <a:pt x="1635016" y="813903"/>
                </a:lnTo>
                <a:lnTo>
                  <a:pt x="1575248" y="811834"/>
                </a:lnTo>
                <a:lnTo>
                  <a:pt x="1515275" y="808519"/>
                </a:lnTo>
                <a:lnTo>
                  <a:pt x="1455169" y="803937"/>
                </a:lnTo>
                <a:lnTo>
                  <a:pt x="1394999" y="798068"/>
                </a:lnTo>
                <a:lnTo>
                  <a:pt x="1330131" y="790278"/>
                </a:lnTo>
                <a:lnTo>
                  <a:pt x="1266838" y="781138"/>
                </a:lnTo>
                <a:lnTo>
                  <a:pt x="1205175" y="770691"/>
                </a:lnTo>
                <a:lnTo>
                  <a:pt x="1145201" y="758978"/>
                </a:lnTo>
                <a:lnTo>
                  <a:pt x="1086973" y="746042"/>
                </a:lnTo>
                <a:lnTo>
                  <a:pt x="1030548" y="731926"/>
                </a:lnTo>
                <a:lnTo>
                  <a:pt x="975982" y="716671"/>
                </a:lnTo>
                <a:lnTo>
                  <a:pt x="923334" y="700321"/>
                </a:lnTo>
                <a:lnTo>
                  <a:pt x="872660" y="682916"/>
                </a:lnTo>
                <a:lnTo>
                  <a:pt x="824018" y="664501"/>
                </a:lnTo>
                <a:lnTo>
                  <a:pt x="777464" y="645117"/>
                </a:lnTo>
                <a:lnTo>
                  <a:pt x="733056" y="624807"/>
                </a:lnTo>
                <a:lnTo>
                  <a:pt x="690851" y="603612"/>
                </a:lnTo>
                <a:lnTo>
                  <a:pt x="650906" y="581576"/>
                </a:lnTo>
                <a:lnTo>
                  <a:pt x="613279" y="558740"/>
                </a:lnTo>
                <a:lnTo>
                  <a:pt x="578026" y="535148"/>
                </a:lnTo>
                <a:lnTo>
                  <a:pt x="545205" y="510840"/>
                </a:lnTo>
                <a:lnTo>
                  <a:pt x="514872" y="485861"/>
                </a:lnTo>
                <a:lnTo>
                  <a:pt x="461902" y="434055"/>
                </a:lnTo>
                <a:lnTo>
                  <a:pt x="419573" y="380068"/>
                </a:lnTo>
                <a:lnTo>
                  <a:pt x="388343" y="324240"/>
                </a:lnTo>
                <a:lnTo>
                  <a:pt x="368669" y="266909"/>
                </a:lnTo>
                <a:lnTo>
                  <a:pt x="361008" y="208414"/>
                </a:lnTo>
                <a:lnTo>
                  <a:pt x="361825" y="178836"/>
                </a:lnTo>
                <a:lnTo>
                  <a:pt x="365817" y="149094"/>
                </a:lnTo>
                <a:lnTo>
                  <a:pt x="373041" y="119230"/>
                </a:lnTo>
                <a:lnTo>
                  <a:pt x="383555" y="89288"/>
                </a:lnTo>
                <a:lnTo>
                  <a:pt x="397414" y="59309"/>
                </a:lnTo>
                <a:lnTo>
                  <a:pt x="29622" y="19431"/>
                </a:lnTo>
                <a:lnTo>
                  <a:pt x="16019" y="67006"/>
                </a:lnTo>
                <a:lnTo>
                  <a:pt x="6548" y="114807"/>
                </a:lnTo>
                <a:lnTo>
                  <a:pt x="1208" y="162752"/>
                </a:lnTo>
                <a:lnTo>
                  <a:pt x="0" y="210756"/>
                </a:lnTo>
                <a:lnTo>
                  <a:pt x="2922" y="258736"/>
                </a:lnTo>
                <a:lnTo>
                  <a:pt x="9977" y="306609"/>
                </a:lnTo>
                <a:lnTo>
                  <a:pt x="21163" y="354292"/>
                </a:lnTo>
                <a:lnTo>
                  <a:pt x="36480" y="401700"/>
                </a:lnTo>
                <a:lnTo>
                  <a:pt x="64370" y="466560"/>
                </a:lnTo>
                <a:lnTo>
                  <a:pt x="99357" y="529334"/>
                </a:lnTo>
                <a:lnTo>
                  <a:pt x="141140" y="589909"/>
                </a:lnTo>
                <a:lnTo>
                  <a:pt x="189419" y="648173"/>
                </a:lnTo>
                <a:lnTo>
                  <a:pt x="215901" y="676403"/>
                </a:lnTo>
                <a:lnTo>
                  <a:pt x="243893" y="704013"/>
                </a:lnTo>
                <a:lnTo>
                  <a:pt x="273360" y="730990"/>
                </a:lnTo>
                <a:lnTo>
                  <a:pt x="304262" y="757318"/>
                </a:lnTo>
                <a:lnTo>
                  <a:pt x="336562" y="782985"/>
                </a:lnTo>
                <a:lnTo>
                  <a:pt x="370224" y="807975"/>
                </a:lnTo>
                <a:lnTo>
                  <a:pt x="405208" y="832275"/>
                </a:lnTo>
                <a:lnTo>
                  <a:pt x="441479" y="855871"/>
                </a:lnTo>
                <a:lnTo>
                  <a:pt x="478997" y="878749"/>
                </a:lnTo>
                <a:lnTo>
                  <a:pt x="517726" y="900895"/>
                </a:lnTo>
                <a:lnTo>
                  <a:pt x="557627" y="922294"/>
                </a:lnTo>
                <a:lnTo>
                  <a:pt x="598664" y="942933"/>
                </a:lnTo>
                <a:lnTo>
                  <a:pt x="640799" y="962797"/>
                </a:lnTo>
                <a:lnTo>
                  <a:pt x="683994" y="981873"/>
                </a:lnTo>
                <a:lnTo>
                  <a:pt x="728211" y="1000146"/>
                </a:lnTo>
                <a:lnTo>
                  <a:pt x="773414" y="1017603"/>
                </a:lnTo>
                <a:lnTo>
                  <a:pt x="819563" y="1034229"/>
                </a:lnTo>
                <a:lnTo>
                  <a:pt x="866623" y="1050010"/>
                </a:lnTo>
                <a:lnTo>
                  <a:pt x="914555" y="1064933"/>
                </a:lnTo>
                <a:lnTo>
                  <a:pt x="963321" y="1078983"/>
                </a:lnTo>
                <a:lnTo>
                  <a:pt x="1012884" y="1092146"/>
                </a:lnTo>
                <a:lnTo>
                  <a:pt x="1063207" y="1104409"/>
                </a:lnTo>
                <a:lnTo>
                  <a:pt x="1114252" y="1115756"/>
                </a:lnTo>
                <a:lnTo>
                  <a:pt x="1165981" y="1126174"/>
                </a:lnTo>
                <a:lnTo>
                  <a:pt x="1218356" y="1135650"/>
                </a:lnTo>
                <a:lnTo>
                  <a:pt x="1271341" y="1144168"/>
                </a:lnTo>
                <a:lnTo>
                  <a:pt x="1324897" y="1151715"/>
                </a:lnTo>
                <a:lnTo>
                  <a:pt x="1378987" y="1158277"/>
                </a:lnTo>
                <a:lnTo>
                  <a:pt x="1433574" y="1163840"/>
                </a:lnTo>
                <a:lnTo>
                  <a:pt x="1488619" y="1168390"/>
                </a:lnTo>
                <a:lnTo>
                  <a:pt x="1544085" y="1171912"/>
                </a:lnTo>
                <a:lnTo>
                  <a:pt x="1599936" y="1174393"/>
                </a:lnTo>
                <a:lnTo>
                  <a:pt x="1656132" y="1175818"/>
                </a:lnTo>
                <a:lnTo>
                  <a:pt x="1712636" y="1176174"/>
                </a:lnTo>
                <a:lnTo>
                  <a:pt x="1769411" y="1175447"/>
                </a:lnTo>
                <a:lnTo>
                  <a:pt x="1826420" y="1173621"/>
                </a:lnTo>
                <a:lnTo>
                  <a:pt x="1883624" y="1170685"/>
                </a:lnTo>
                <a:lnTo>
                  <a:pt x="1940986" y="1166622"/>
                </a:lnTo>
                <a:lnTo>
                  <a:pt x="1998469" y="1161420"/>
                </a:lnTo>
                <a:lnTo>
                  <a:pt x="2056034" y="1155065"/>
                </a:lnTo>
                <a:lnTo>
                  <a:pt x="2116964" y="1147076"/>
                </a:lnTo>
                <a:lnTo>
                  <a:pt x="2176881" y="1137909"/>
                </a:lnTo>
                <a:lnTo>
                  <a:pt x="2235756" y="1127591"/>
                </a:lnTo>
                <a:lnTo>
                  <a:pt x="2293559" y="1116147"/>
                </a:lnTo>
                <a:lnTo>
                  <a:pt x="2350261" y="1103604"/>
                </a:lnTo>
                <a:lnTo>
                  <a:pt x="2405831" y="1089988"/>
                </a:lnTo>
                <a:lnTo>
                  <a:pt x="2460241" y="1075324"/>
                </a:lnTo>
                <a:lnTo>
                  <a:pt x="2513459" y="1059640"/>
                </a:lnTo>
                <a:lnTo>
                  <a:pt x="2565457" y="1042960"/>
                </a:lnTo>
                <a:lnTo>
                  <a:pt x="2616204" y="1025312"/>
                </a:lnTo>
                <a:lnTo>
                  <a:pt x="2665671" y="1006720"/>
                </a:lnTo>
                <a:lnTo>
                  <a:pt x="2713828" y="987212"/>
                </a:lnTo>
                <a:lnTo>
                  <a:pt x="2760645" y="966814"/>
                </a:lnTo>
                <a:lnTo>
                  <a:pt x="2806093" y="945551"/>
                </a:lnTo>
                <a:lnTo>
                  <a:pt x="2850142" y="923449"/>
                </a:lnTo>
                <a:lnTo>
                  <a:pt x="2892761" y="900536"/>
                </a:lnTo>
                <a:lnTo>
                  <a:pt x="2933922" y="876836"/>
                </a:lnTo>
                <a:lnTo>
                  <a:pt x="2973594" y="852376"/>
                </a:lnTo>
                <a:lnTo>
                  <a:pt x="3011748" y="827182"/>
                </a:lnTo>
                <a:lnTo>
                  <a:pt x="3048353" y="801280"/>
                </a:lnTo>
                <a:lnTo>
                  <a:pt x="3083381" y="774696"/>
                </a:lnTo>
                <a:lnTo>
                  <a:pt x="3116801" y="747457"/>
                </a:lnTo>
                <a:lnTo>
                  <a:pt x="3148584" y="719588"/>
                </a:lnTo>
                <a:lnTo>
                  <a:pt x="3178699" y="691115"/>
                </a:lnTo>
                <a:lnTo>
                  <a:pt x="3207118" y="662065"/>
                </a:lnTo>
                <a:lnTo>
                  <a:pt x="3233809" y="632464"/>
                </a:lnTo>
                <a:lnTo>
                  <a:pt x="3258745" y="602337"/>
                </a:lnTo>
                <a:lnTo>
                  <a:pt x="3281893" y="571711"/>
                </a:lnTo>
                <a:lnTo>
                  <a:pt x="3322713" y="509067"/>
                </a:lnTo>
                <a:lnTo>
                  <a:pt x="3356031" y="444740"/>
                </a:lnTo>
                <a:lnTo>
                  <a:pt x="3381608" y="378938"/>
                </a:lnTo>
                <a:lnTo>
                  <a:pt x="3399207" y="311870"/>
                </a:lnTo>
                <a:lnTo>
                  <a:pt x="3408588" y="243745"/>
                </a:lnTo>
                <a:lnTo>
                  <a:pt x="3410123" y="209352"/>
                </a:lnTo>
                <a:lnTo>
                  <a:pt x="3409515" y="174772"/>
                </a:lnTo>
                <a:lnTo>
                  <a:pt x="3401748" y="105160"/>
                </a:lnTo>
                <a:lnTo>
                  <a:pt x="3385051" y="35117"/>
                </a:lnTo>
                <a:lnTo>
                  <a:pt x="3373278" y="0"/>
                </a:lnTo>
                <a:close/>
              </a:path>
            </a:pathLst>
          </a:custGeom>
          <a:solidFill>
            <a:srgbClr val="FAC5AC"/>
          </a:solidFill>
        </p:spPr>
        <p:txBody>
          <a:bodyPr wrap="square" lIns="0" tIns="0" rIns="0" bIns="0" rtlCol="0"/>
          <a:lstStyle/>
          <a:p>
            <a:endParaRPr/>
          </a:p>
        </p:txBody>
      </p:sp>
      <p:sp>
        <p:nvSpPr>
          <p:cNvPr id="31" name="object 31"/>
          <p:cNvSpPr txBox="1"/>
          <p:nvPr/>
        </p:nvSpPr>
        <p:spPr>
          <a:xfrm>
            <a:off x="4072509" y="3784472"/>
            <a:ext cx="3762375" cy="666115"/>
          </a:xfrm>
          <a:prstGeom prst="rect">
            <a:avLst/>
          </a:prstGeom>
        </p:spPr>
        <p:txBody>
          <a:bodyPr vert="horz" wrap="square" lIns="0" tIns="12700" rIns="0" bIns="0" rtlCol="0">
            <a:spAutoFit/>
          </a:bodyPr>
          <a:lstStyle/>
          <a:p>
            <a:pPr marL="963930" marR="951865" algn="ctr">
              <a:lnSpc>
                <a:spcPct val="100000"/>
              </a:lnSpc>
              <a:spcBef>
                <a:spcPts val="100"/>
              </a:spcBef>
            </a:pPr>
            <a:r>
              <a:rPr sz="1400" dirty="0">
                <a:solidFill>
                  <a:srgbClr val="0C2477"/>
                </a:solidFill>
                <a:latin typeface="Calibri"/>
                <a:cs typeface="Calibri"/>
              </a:rPr>
              <a:t>Community</a:t>
            </a:r>
            <a:r>
              <a:rPr sz="1400" spc="-55" dirty="0">
                <a:solidFill>
                  <a:srgbClr val="0C2477"/>
                </a:solidFill>
                <a:latin typeface="Calibri"/>
                <a:cs typeface="Calibri"/>
              </a:rPr>
              <a:t> </a:t>
            </a:r>
            <a:r>
              <a:rPr sz="1400" spc="-10" dirty="0">
                <a:solidFill>
                  <a:srgbClr val="0C2477"/>
                </a:solidFill>
                <a:latin typeface="Calibri"/>
                <a:cs typeface="Calibri"/>
              </a:rPr>
              <a:t>management </a:t>
            </a:r>
            <a:r>
              <a:rPr sz="1400" spc="-50" dirty="0">
                <a:solidFill>
                  <a:srgbClr val="0C2477"/>
                </a:solidFill>
                <a:latin typeface="Calibri"/>
                <a:cs typeface="Calibri"/>
              </a:rPr>
              <a:t>&amp;</a:t>
            </a:r>
            <a:endParaRPr sz="1400">
              <a:latin typeface="Calibri"/>
              <a:cs typeface="Calibri"/>
            </a:endParaRPr>
          </a:p>
          <a:p>
            <a:pPr algn="ctr">
              <a:lnSpc>
                <a:spcPct val="100000"/>
              </a:lnSpc>
              <a:spcBef>
                <a:spcPts val="5"/>
              </a:spcBef>
            </a:pPr>
            <a:r>
              <a:rPr sz="1400" dirty="0">
                <a:solidFill>
                  <a:srgbClr val="0C2477"/>
                </a:solidFill>
                <a:latin typeface="Calibri"/>
                <a:cs typeface="Calibri"/>
              </a:rPr>
              <a:t>Data</a:t>
            </a:r>
            <a:r>
              <a:rPr sz="1400" spc="-55" dirty="0">
                <a:solidFill>
                  <a:srgbClr val="0C2477"/>
                </a:solidFill>
                <a:latin typeface="Calibri"/>
                <a:cs typeface="Calibri"/>
              </a:rPr>
              <a:t> </a:t>
            </a:r>
            <a:r>
              <a:rPr sz="1400" spc="-10" dirty="0">
                <a:solidFill>
                  <a:srgbClr val="0C2477"/>
                </a:solidFill>
                <a:latin typeface="Calibri"/>
                <a:cs typeface="Calibri"/>
              </a:rPr>
              <a:t>Ambassadors,</a:t>
            </a:r>
            <a:r>
              <a:rPr sz="1400" spc="-50" dirty="0">
                <a:solidFill>
                  <a:srgbClr val="0C2477"/>
                </a:solidFill>
                <a:latin typeface="Calibri"/>
                <a:cs typeface="Calibri"/>
              </a:rPr>
              <a:t> </a:t>
            </a:r>
            <a:r>
              <a:rPr sz="1400" dirty="0">
                <a:solidFill>
                  <a:srgbClr val="0C2477"/>
                </a:solidFill>
                <a:latin typeface="Calibri"/>
                <a:cs typeface="Calibri"/>
              </a:rPr>
              <a:t>Data</a:t>
            </a:r>
            <a:r>
              <a:rPr sz="1400" spc="-40" dirty="0">
                <a:solidFill>
                  <a:srgbClr val="0C2477"/>
                </a:solidFill>
                <a:latin typeface="Calibri"/>
                <a:cs typeface="Calibri"/>
              </a:rPr>
              <a:t> </a:t>
            </a:r>
            <a:r>
              <a:rPr sz="1400" dirty="0">
                <a:solidFill>
                  <a:srgbClr val="0C2477"/>
                </a:solidFill>
                <a:latin typeface="Calibri"/>
                <a:cs typeface="Calibri"/>
              </a:rPr>
              <a:t>Champions,</a:t>
            </a:r>
            <a:r>
              <a:rPr sz="1400" spc="-40" dirty="0">
                <a:solidFill>
                  <a:srgbClr val="0C2477"/>
                </a:solidFill>
                <a:latin typeface="Calibri"/>
                <a:cs typeface="Calibri"/>
              </a:rPr>
              <a:t> </a:t>
            </a:r>
            <a:r>
              <a:rPr sz="1400" dirty="0">
                <a:solidFill>
                  <a:srgbClr val="0C2477"/>
                </a:solidFill>
                <a:latin typeface="Calibri"/>
                <a:cs typeface="Calibri"/>
              </a:rPr>
              <a:t>Critical</a:t>
            </a:r>
            <a:r>
              <a:rPr sz="1400" spc="-45" dirty="0">
                <a:solidFill>
                  <a:srgbClr val="0C2477"/>
                </a:solidFill>
                <a:latin typeface="Calibri"/>
                <a:cs typeface="Calibri"/>
              </a:rPr>
              <a:t> </a:t>
            </a:r>
            <a:r>
              <a:rPr sz="1400" spc="-10" dirty="0">
                <a:solidFill>
                  <a:srgbClr val="0C2477"/>
                </a:solidFill>
                <a:latin typeface="Calibri"/>
                <a:cs typeface="Calibri"/>
              </a:rPr>
              <a:t>friends</a:t>
            </a:r>
            <a:endParaRPr sz="1400">
              <a:latin typeface="Calibri"/>
              <a:cs typeface="Calibri"/>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r>
              <a:rPr spc="-25" dirty="0"/>
              <a:t>21</a:t>
            </a:r>
          </a:p>
        </p:txBody>
      </p:sp>
      <p:sp>
        <p:nvSpPr>
          <p:cNvPr id="33" name="object 33"/>
          <p:cNvSpPr txBox="1"/>
          <p:nvPr/>
        </p:nvSpPr>
        <p:spPr>
          <a:xfrm>
            <a:off x="523748" y="6625152"/>
            <a:ext cx="9356725" cy="139700"/>
          </a:xfrm>
          <a:prstGeom prst="rect">
            <a:avLst/>
          </a:prstGeom>
        </p:spPr>
        <p:txBody>
          <a:bodyPr vert="horz" wrap="square" lIns="0" tIns="3175" rIns="0" bIns="0" rtlCol="0">
            <a:spAutoFit/>
          </a:bodyPr>
          <a:lstStyle/>
          <a:p>
            <a:pPr marL="12700">
              <a:lnSpc>
                <a:spcPct val="100000"/>
              </a:lnSpc>
              <a:spcBef>
                <a:spcPts val="25"/>
              </a:spcBef>
            </a:pPr>
            <a:r>
              <a:rPr sz="800" dirty="0">
                <a:solidFill>
                  <a:srgbClr val="D9D9D9"/>
                </a:solidFill>
                <a:latin typeface="Arial"/>
                <a:cs typeface="Arial"/>
              </a:rPr>
              <a:t>Main</a:t>
            </a:r>
            <a:r>
              <a:rPr sz="800" spc="-10" dirty="0">
                <a:solidFill>
                  <a:srgbClr val="D9D9D9"/>
                </a:solidFill>
                <a:latin typeface="Arial"/>
                <a:cs typeface="Arial"/>
              </a:rPr>
              <a:t> </a:t>
            </a:r>
            <a:r>
              <a:rPr sz="800" dirty="0">
                <a:solidFill>
                  <a:srgbClr val="D9D9D9"/>
                </a:solidFill>
                <a:latin typeface="Arial"/>
                <a:cs typeface="Arial"/>
              </a:rPr>
              <a:t>information</a:t>
            </a:r>
            <a:r>
              <a:rPr sz="800" spc="-35" dirty="0">
                <a:solidFill>
                  <a:srgbClr val="D9D9D9"/>
                </a:solidFill>
                <a:latin typeface="Arial"/>
                <a:cs typeface="Arial"/>
              </a:rPr>
              <a:t> </a:t>
            </a:r>
            <a:r>
              <a:rPr sz="800" dirty="0">
                <a:solidFill>
                  <a:srgbClr val="D9D9D9"/>
                </a:solidFill>
                <a:latin typeface="Arial"/>
                <a:cs typeface="Arial"/>
              </a:rPr>
              <a:t>source:</a:t>
            </a:r>
            <a:r>
              <a:rPr sz="800" spc="-20" dirty="0">
                <a:solidFill>
                  <a:srgbClr val="D9D9D9"/>
                </a:solidFill>
                <a:latin typeface="Arial"/>
                <a:cs typeface="Arial"/>
              </a:rPr>
              <a:t> </a:t>
            </a:r>
            <a:r>
              <a:rPr sz="800" dirty="0">
                <a:solidFill>
                  <a:srgbClr val="D9D9D9"/>
                </a:solidFill>
                <a:latin typeface="Arial"/>
                <a:cs typeface="Arial"/>
              </a:rPr>
              <a:t>van</a:t>
            </a:r>
            <a:r>
              <a:rPr sz="800" spc="-15" dirty="0">
                <a:solidFill>
                  <a:srgbClr val="D9D9D9"/>
                </a:solidFill>
                <a:latin typeface="Arial"/>
                <a:cs typeface="Arial"/>
              </a:rPr>
              <a:t> </a:t>
            </a:r>
            <a:r>
              <a:rPr sz="800" dirty="0">
                <a:solidFill>
                  <a:srgbClr val="D9D9D9"/>
                </a:solidFill>
                <a:latin typeface="Arial"/>
                <a:cs typeface="Arial"/>
              </a:rPr>
              <a:t>der</a:t>
            </a:r>
            <a:r>
              <a:rPr sz="800" spc="-15" dirty="0">
                <a:solidFill>
                  <a:srgbClr val="D9D9D9"/>
                </a:solidFill>
                <a:latin typeface="Arial"/>
                <a:cs typeface="Arial"/>
              </a:rPr>
              <a:t> </a:t>
            </a:r>
            <a:r>
              <a:rPr sz="800" dirty="0">
                <a:solidFill>
                  <a:srgbClr val="D9D9D9"/>
                </a:solidFill>
                <a:latin typeface="Arial"/>
                <a:cs typeface="Arial"/>
              </a:rPr>
              <a:t>Graaf,</a:t>
            </a:r>
            <a:r>
              <a:rPr sz="800" spc="-20" dirty="0">
                <a:solidFill>
                  <a:srgbClr val="D9D9D9"/>
                </a:solidFill>
                <a:latin typeface="Arial"/>
                <a:cs typeface="Arial"/>
              </a:rPr>
              <a:t> </a:t>
            </a:r>
            <a:r>
              <a:rPr sz="800" dirty="0">
                <a:solidFill>
                  <a:srgbClr val="D9D9D9"/>
                </a:solidFill>
                <a:latin typeface="Arial"/>
                <a:cs typeface="Arial"/>
              </a:rPr>
              <a:t>M.</a:t>
            </a:r>
            <a:r>
              <a:rPr sz="800" spc="-20" dirty="0">
                <a:solidFill>
                  <a:srgbClr val="D9D9D9"/>
                </a:solidFill>
                <a:latin typeface="Arial"/>
                <a:cs typeface="Arial"/>
              </a:rPr>
              <a:t> </a:t>
            </a:r>
            <a:r>
              <a:rPr sz="800" dirty="0">
                <a:solidFill>
                  <a:srgbClr val="D9D9D9"/>
                </a:solidFill>
                <a:latin typeface="Arial"/>
                <a:cs typeface="Arial"/>
              </a:rPr>
              <a:t>(2023).</a:t>
            </a:r>
            <a:r>
              <a:rPr sz="800" spc="-5" dirty="0">
                <a:solidFill>
                  <a:srgbClr val="D9D9D9"/>
                </a:solidFill>
                <a:latin typeface="Arial"/>
                <a:cs typeface="Arial"/>
              </a:rPr>
              <a:t> </a:t>
            </a:r>
            <a:r>
              <a:rPr sz="800" dirty="0">
                <a:solidFill>
                  <a:srgbClr val="D9D9D9"/>
                </a:solidFill>
                <a:latin typeface="Arial"/>
                <a:cs typeface="Arial"/>
              </a:rPr>
              <a:t>Open</a:t>
            </a:r>
            <a:r>
              <a:rPr sz="800" spc="-10" dirty="0">
                <a:solidFill>
                  <a:srgbClr val="D9D9D9"/>
                </a:solidFill>
                <a:latin typeface="Arial"/>
                <a:cs typeface="Arial"/>
              </a:rPr>
              <a:t> </a:t>
            </a:r>
            <a:r>
              <a:rPr sz="800" dirty="0">
                <a:solidFill>
                  <a:srgbClr val="D9D9D9"/>
                </a:solidFill>
                <a:latin typeface="Arial"/>
                <a:cs typeface="Arial"/>
              </a:rPr>
              <a:t>Science</a:t>
            </a:r>
            <a:r>
              <a:rPr sz="800" spc="-25" dirty="0">
                <a:solidFill>
                  <a:srgbClr val="D9D9D9"/>
                </a:solidFill>
                <a:latin typeface="Arial"/>
                <a:cs typeface="Arial"/>
              </a:rPr>
              <a:t> </a:t>
            </a:r>
            <a:r>
              <a:rPr sz="800" dirty="0">
                <a:solidFill>
                  <a:srgbClr val="D9D9D9"/>
                </a:solidFill>
                <a:latin typeface="Arial"/>
                <a:cs typeface="Arial"/>
              </a:rPr>
              <a:t>Services</a:t>
            </a:r>
            <a:r>
              <a:rPr sz="800" spc="-30" dirty="0">
                <a:solidFill>
                  <a:srgbClr val="D9D9D9"/>
                </a:solidFill>
                <a:latin typeface="Arial"/>
                <a:cs typeface="Arial"/>
              </a:rPr>
              <a:t> </a:t>
            </a:r>
            <a:r>
              <a:rPr sz="800" dirty="0">
                <a:solidFill>
                  <a:srgbClr val="D9D9D9"/>
                </a:solidFill>
                <a:latin typeface="Arial"/>
                <a:cs typeface="Arial"/>
              </a:rPr>
              <a:t>by</a:t>
            </a:r>
            <a:r>
              <a:rPr sz="800" spc="-25" dirty="0">
                <a:solidFill>
                  <a:srgbClr val="D9D9D9"/>
                </a:solidFill>
                <a:latin typeface="Arial"/>
                <a:cs typeface="Arial"/>
              </a:rPr>
              <a:t> </a:t>
            </a:r>
            <a:r>
              <a:rPr sz="800" dirty="0">
                <a:solidFill>
                  <a:srgbClr val="D9D9D9"/>
                </a:solidFill>
                <a:latin typeface="Arial"/>
                <a:cs typeface="Arial"/>
              </a:rPr>
              <a:t>Research</a:t>
            </a:r>
            <a:r>
              <a:rPr sz="800" spc="-25" dirty="0">
                <a:solidFill>
                  <a:srgbClr val="D9D9D9"/>
                </a:solidFill>
                <a:latin typeface="Arial"/>
                <a:cs typeface="Arial"/>
              </a:rPr>
              <a:t> </a:t>
            </a:r>
            <a:r>
              <a:rPr sz="800" dirty="0">
                <a:solidFill>
                  <a:srgbClr val="D9D9D9"/>
                </a:solidFill>
                <a:latin typeface="Arial"/>
                <a:cs typeface="Arial"/>
              </a:rPr>
              <a:t>Libraries:</a:t>
            </a:r>
            <a:r>
              <a:rPr sz="800" spc="-15" dirty="0">
                <a:solidFill>
                  <a:srgbClr val="D9D9D9"/>
                </a:solidFill>
                <a:latin typeface="Arial"/>
                <a:cs typeface="Arial"/>
              </a:rPr>
              <a:t> </a:t>
            </a:r>
            <a:r>
              <a:rPr sz="800" spc="-10" dirty="0">
                <a:solidFill>
                  <a:srgbClr val="D9D9D9"/>
                </a:solidFill>
                <a:latin typeface="Arial"/>
                <a:cs typeface="Arial"/>
              </a:rPr>
              <a:t>Organisational </a:t>
            </a:r>
            <a:r>
              <a:rPr sz="800" dirty="0">
                <a:solidFill>
                  <a:srgbClr val="D9D9D9"/>
                </a:solidFill>
                <a:latin typeface="Arial"/>
                <a:cs typeface="Arial"/>
              </a:rPr>
              <a:t>Perspectives -</a:t>
            </a:r>
            <a:r>
              <a:rPr sz="800" spc="-20" dirty="0">
                <a:solidFill>
                  <a:srgbClr val="D9D9D9"/>
                </a:solidFill>
                <a:latin typeface="Arial"/>
                <a:cs typeface="Arial"/>
              </a:rPr>
              <a:t> </a:t>
            </a:r>
            <a:r>
              <a:rPr sz="800" dirty="0">
                <a:solidFill>
                  <a:srgbClr val="D9D9D9"/>
                </a:solidFill>
                <a:latin typeface="Arial"/>
                <a:cs typeface="Arial"/>
              </a:rPr>
              <a:t>A</a:t>
            </a:r>
            <a:r>
              <a:rPr sz="800" spc="-30" dirty="0">
                <a:solidFill>
                  <a:srgbClr val="D9D9D9"/>
                </a:solidFill>
                <a:latin typeface="Arial"/>
                <a:cs typeface="Arial"/>
              </a:rPr>
              <a:t> </a:t>
            </a:r>
            <a:r>
              <a:rPr sz="800" dirty="0">
                <a:solidFill>
                  <a:srgbClr val="D9D9D9"/>
                </a:solidFill>
                <a:latin typeface="Arial"/>
                <a:cs typeface="Arial"/>
              </a:rPr>
              <a:t>LIBER</a:t>
            </a:r>
            <a:r>
              <a:rPr sz="800" spc="-20" dirty="0">
                <a:solidFill>
                  <a:srgbClr val="D9D9D9"/>
                </a:solidFill>
                <a:latin typeface="Arial"/>
                <a:cs typeface="Arial"/>
              </a:rPr>
              <a:t> </a:t>
            </a:r>
            <a:r>
              <a:rPr sz="800" dirty="0">
                <a:solidFill>
                  <a:srgbClr val="D9D9D9"/>
                </a:solidFill>
                <a:latin typeface="Arial"/>
                <a:cs typeface="Arial"/>
              </a:rPr>
              <a:t>and</a:t>
            </a:r>
            <a:r>
              <a:rPr sz="800" spc="-15" dirty="0">
                <a:solidFill>
                  <a:srgbClr val="D9D9D9"/>
                </a:solidFill>
                <a:latin typeface="Arial"/>
                <a:cs typeface="Arial"/>
              </a:rPr>
              <a:t> </a:t>
            </a:r>
            <a:r>
              <a:rPr sz="800" dirty="0">
                <a:solidFill>
                  <a:srgbClr val="D9D9D9"/>
                </a:solidFill>
                <a:latin typeface="Arial"/>
                <a:cs typeface="Arial"/>
              </a:rPr>
              <a:t>ADBU</a:t>
            </a:r>
            <a:r>
              <a:rPr sz="800" spc="-40" dirty="0">
                <a:solidFill>
                  <a:srgbClr val="D9D9D9"/>
                </a:solidFill>
                <a:latin typeface="Arial"/>
                <a:cs typeface="Arial"/>
              </a:rPr>
              <a:t> </a:t>
            </a:r>
            <a:r>
              <a:rPr sz="800" dirty="0">
                <a:solidFill>
                  <a:srgbClr val="D9D9D9"/>
                </a:solidFill>
                <a:latin typeface="Arial"/>
                <a:cs typeface="Arial"/>
              </a:rPr>
              <a:t>Report.</a:t>
            </a:r>
            <a:r>
              <a:rPr sz="800" spc="-5" dirty="0">
                <a:solidFill>
                  <a:srgbClr val="D9D9D9"/>
                </a:solidFill>
                <a:latin typeface="Arial"/>
                <a:cs typeface="Arial"/>
              </a:rPr>
              <a:t> </a:t>
            </a:r>
            <a:r>
              <a:rPr sz="800" dirty="0">
                <a:solidFill>
                  <a:srgbClr val="D9D9D9"/>
                </a:solidFill>
                <a:latin typeface="Arial"/>
                <a:cs typeface="Arial"/>
              </a:rPr>
              <a:t>Zenodo.</a:t>
            </a:r>
            <a:r>
              <a:rPr sz="800" spc="5" dirty="0">
                <a:solidFill>
                  <a:srgbClr val="D9D9D9"/>
                </a:solidFill>
                <a:latin typeface="Arial"/>
                <a:cs typeface="Arial"/>
              </a:rPr>
              <a:t> </a:t>
            </a:r>
            <a:r>
              <a:rPr sz="800" u="sng" spc="-10" dirty="0">
                <a:solidFill>
                  <a:srgbClr val="D9D9D9"/>
                </a:solidFill>
                <a:uFill>
                  <a:solidFill>
                    <a:srgbClr val="D9D9D9"/>
                  </a:solidFill>
                </a:uFill>
                <a:latin typeface="Arial"/>
                <a:cs typeface="Arial"/>
                <a:hlinkClick r:id="rId3"/>
              </a:rPr>
              <a:t>https://doi.org/10.5281/zenodo.8123494</a:t>
            </a:r>
            <a:endParaRPr sz="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xfrm>
            <a:off x="3838702" y="169545"/>
            <a:ext cx="4022090" cy="330835"/>
          </a:xfrm>
          <a:prstGeom prst="rect">
            <a:avLst/>
          </a:prstGeom>
        </p:spPr>
        <p:txBody>
          <a:bodyPr vert="horz" wrap="square" lIns="0" tIns="12700" rIns="0" bIns="0" rtlCol="0">
            <a:spAutoFit/>
          </a:bodyPr>
          <a:lstStyle/>
          <a:p>
            <a:pPr marL="12700">
              <a:lnSpc>
                <a:spcPct val="100000"/>
              </a:lnSpc>
              <a:spcBef>
                <a:spcPts val="100"/>
              </a:spcBef>
            </a:pPr>
            <a:r>
              <a:rPr sz="2000" b="0" dirty="0">
                <a:latin typeface="Calibri"/>
                <a:cs typeface="Calibri"/>
              </a:rPr>
              <a:t>Open</a:t>
            </a:r>
            <a:r>
              <a:rPr sz="2000" b="0" spc="-55" dirty="0">
                <a:latin typeface="Calibri"/>
                <a:cs typeface="Calibri"/>
              </a:rPr>
              <a:t> </a:t>
            </a:r>
            <a:r>
              <a:rPr sz="2000" b="0" dirty="0">
                <a:latin typeface="Calibri"/>
                <a:cs typeface="Calibri"/>
              </a:rPr>
              <a:t>Access</a:t>
            </a:r>
            <a:r>
              <a:rPr sz="2000" b="0" spc="-20" dirty="0">
                <a:latin typeface="Calibri"/>
                <a:cs typeface="Calibri"/>
              </a:rPr>
              <a:t> </a:t>
            </a:r>
            <a:r>
              <a:rPr sz="2000" b="0" spc="-10" dirty="0">
                <a:latin typeface="Calibri"/>
                <a:cs typeface="Calibri"/>
              </a:rPr>
              <a:t>infrastructures</a:t>
            </a:r>
            <a:r>
              <a:rPr sz="2000" b="0" spc="-15" dirty="0">
                <a:latin typeface="Calibri"/>
                <a:cs typeface="Calibri"/>
              </a:rPr>
              <a:t> </a:t>
            </a:r>
            <a:r>
              <a:rPr sz="2000" b="0" dirty="0">
                <a:latin typeface="Calibri"/>
                <a:cs typeface="Calibri"/>
              </a:rPr>
              <a:t>&amp;</a:t>
            </a:r>
            <a:r>
              <a:rPr sz="2000" b="0" spc="-45" dirty="0">
                <a:latin typeface="Calibri"/>
                <a:cs typeface="Calibri"/>
              </a:rPr>
              <a:t> </a:t>
            </a:r>
            <a:r>
              <a:rPr sz="2000" b="0" spc="-10" dirty="0">
                <a:latin typeface="Calibri"/>
                <a:cs typeface="Calibri"/>
              </a:rPr>
              <a:t>services</a:t>
            </a:r>
            <a:endParaRPr sz="2000">
              <a:latin typeface="Calibri"/>
              <a:cs typeface="Calibri"/>
            </a:endParaRPr>
          </a:p>
        </p:txBody>
      </p:sp>
      <p:sp>
        <p:nvSpPr>
          <p:cNvPr id="4" name="object 4"/>
          <p:cNvSpPr/>
          <p:nvPr/>
        </p:nvSpPr>
        <p:spPr>
          <a:xfrm>
            <a:off x="5903848" y="953261"/>
            <a:ext cx="1412875" cy="2040889"/>
          </a:xfrm>
          <a:custGeom>
            <a:avLst/>
            <a:gdLst/>
            <a:ahLst/>
            <a:cxnLst/>
            <a:rect l="l" t="t" r="r" b="b"/>
            <a:pathLst>
              <a:path w="1412875" h="2040889">
                <a:moveTo>
                  <a:pt x="0" y="0"/>
                </a:moveTo>
                <a:lnTo>
                  <a:pt x="0" y="1360297"/>
                </a:lnTo>
                <a:lnTo>
                  <a:pt x="1223136" y="2040509"/>
                </a:lnTo>
                <a:lnTo>
                  <a:pt x="1247518" y="1998102"/>
                </a:lnTo>
                <a:lnTo>
                  <a:pt x="1270218" y="1955089"/>
                </a:lnTo>
                <a:lnTo>
                  <a:pt x="1291236" y="1911511"/>
                </a:lnTo>
                <a:lnTo>
                  <a:pt x="1310573" y="1867412"/>
                </a:lnTo>
                <a:lnTo>
                  <a:pt x="1328229" y="1822835"/>
                </a:lnTo>
                <a:lnTo>
                  <a:pt x="1344203" y="1777825"/>
                </a:lnTo>
                <a:lnTo>
                  <a:pt x="1358496" y="1732424"/>
                </a:lnTo>
                <a:lnTo>
                  <a:pt x="1371107" y="1686675"/>
                </a:lnTo>
                <a:lnTo>
                  <a:pt x="1382036" y="1640623"/>
                </a:lnTo>
                <a:lnTo>
                  <a:pt x="1391285" y="1594310"/>
                </a:lnTo>
                <a:lnTo>
                  <a:pt x="1398851" y="1547781"/>
                </a:lnTo>
                <a:lnTo>
                  <a:pt x="1404736" y="1501078"/>
                </a:lnTo>
                <a:lnTo>
                  <a:pt x="1408940" y="1454244"/>
                </a:lnTo>
                <a:lnTo>
                  <a:pt x="1411462" y="1407324"/>
                </a:lnTo>
                <a:lnTo>
                  <a:pt x="1412303" y="1360360"/>
                </a:lnTo>
                <a:lnTo>
                  <a:pt x="1411462" y="1313396"/>
                </a:lnTo>
                <a:lnTo>
                  <a:pt x="1408940" y="1266476"/>
                </a:lnTo>
                <a:lnTo>
                  <a:pt x="1404736" y="1219642"/>
                </a:lnTo>
                <a:lnTo>
                  <a:pt x="1398851" y="1172939"/>
                </a:lnTo>
                <a:lnTo>
                  <a:pt x="1391285" y="1126410"/>
                </a:lnTo>
                <a:lnTo>
                  <a:pt x="1382036" y="1080097"/>
                </a:lnTo>
                <a:lnTo>
                  <a:pt x="1371107" y="1034045"/>
                </a:lnTo>
                <a:lnTo>
                  <a:pt x="1358496" y="988296"/>
                </a:lnTo>
                <a:lnTo>
                  <a:pt x="1344203" y="942895"/>
                </a:lnTo>
                <a:lnTo>
                  <a:pt x="1328229" y="897885"/>
                </a:lnTo>
                <a:lnTo>
                  <a:pt x="1310573" y="853308"/>
                </a:lnTo>
                <a:lnTo>
                  <a:pt x="1291236" y="809209"/>
                </a:lnTo>
                <a:lnTo>
                  <a:pt x="1270218" y="765631"/>
                </a:lnTo>
                <a:lnTo>
                  <a:pt x="1247518" y="722618"/>
                </a:lnTo>
                <a:lnTo>
                  <a:pt x="1223136" y="680212"/>
                </a:lnTo>
                <a:lnTo>
                  <a:pt x="1197195" y="638666"/>
                </a:lnTo>
                <a:lnTo>
                  <a:pt x="1169867" y="598219"/>
                </a:lnTo>
                <a:lnTo>
                  <a:pt x="1141191" y="558892"/>
                </a:lnTo>
                <a:lnTo>
                  <a:pt x="1111207" y="520708"/>
                </a:lnTo>
                <a:lnTo>
                  <a:pt x="1079952" y="483687"/>
                </a:lnTo>
                <a:lnTo>
                  <a:pt x="1047467" y="447852"/>
                </a:lnTo>
                <a:lnTo>
                  <a:pt x="1013790" y="413225"/>
                </a:lnTo>
                <a:lnTo>
                  <a:pt x="978960" y="379826"/>
                </a:lnTo>
                <a:lnTo>
                  <a:pt x="943017" y="347679"/>
                </a:lnTo>
                <a:lnTo>
                  <a:pt x="905999" y="316803"/>
                </a:lnTo>
                <a:lnTo>
                  <a:pt x="867945" y="287222"/>
                </a:lnTo>
                <a:lnTo>
                  <a:pt x="828894" y="258958"/>
                </a:lnTo>
                <a:lnTo>
                  <a:pt x="788885" y="232030"/>
                </a:lnTo>
                <a:lnTo>
                  <a:pt x="747958" y="206463"/>
                </a:lnTo>
                <a:lnTo>
                  <a:pt x="706151" y="182276"/>
                </a:lnTo>
                <a:lnTo>
                  <a:pt x="663504" y="159493"/>
                </a:lnTo>
                <a:lnTo>
                  <a:pt x="620054" y="138134"/>
                </a:lnTo>
                <a:lnTo>
                  <a:pt x="575842" y="118221"/>
                </a:lnTo>
                <a:lnTo>
                  <a:pt x="530906" y="99777"/>
                </a:lnTo>
                <a:lnTo>
                  <a:pt x="485285" y="82822"/>
                </a:lnTo>
                <a:lnTo>
                  <a:pt x="439019" y="67379"/>
                </a:lnTo>
                <a:lnTo>
                  <a:pt x="392146" y="53470"/>
                </a:lnTo>
                <a:lnTo>
                  <a:pt x="344705" y="41115"/>
                </a:lnTo>
                <a:lnTo>
                  <a:pt x="296736" y="30337"/>
                </a:lnTo>
                <a:lnTo>
                  <a:pt x="248276" y="21158"/>
                </a:lnTo>
                <a:lnTo>
                  <a:pt x="199366" y="13599"/>
                </a:lnTo>
                <a:lnTo>
                  <a:pt x="150045" y="7682"/>
                </a:lnTo>
                <a:lnTo>
                  <a:pt x="100350" y="3428"/>
                </a:lnTo>
                <a:lnTo>
                  <a:pt x="50322" y="860"/>
                </a:lnTo>
                <a:lnTo>
                  <a:pt x="0" y="0"/>
                </a:lnTo>
                <a:close/>
              </a:path>
            </a:pathLst>
          </a:custGeom>
          <a:solidFill>
            <a:srgbClr val="FAC5AC"/>
          </a:solidFill>
        </p:spPr>
        <p:txBody>
          <a:bodyPr wrap="square" lIns="0" tIns="0" rIns="0" bIns="0" rtlCol="0"/>
          <a:lstStyle/>
          <a:p>
            <a:endParaRPr/>
          </a:p>
        </p:txBody>
      </p:sp>
      <p:sp>
        <p:nvSpPr>
          <p:cNvPr id="5" name="object 5"/>
          <p:cNvSpPr txBox="1"/>
          <p:nvPr/>
        </p:nvSpPr>
        <p:spPr>
          <a:xfrm>
            <a:off x="6173215" y="1675257"/>
            <a:ext cx="763270" cy="344805"/>
          </a:xfrm>
          <a:prstGeom prst="rect">
            <a:avLst/>
          </a:prstGeom>
        </p:spPr>
        <p:txBody>
          <a:bodyPr vert="horz" wrap="square" lIns="0" tIns="31750" rIns="0" bIns="0" rtlCol="0">
            <a:spAutoFit/>
          </a:bodyPr>
          <a:lstStyle/>
          <a:p>
            <a:pPr marL="222885" marR="5080" indent="-210820">
              <a:lnSpc>
                <a:spcPts val="1190"/>
              </a:lnSpc>
              <a:spcBef>
                <a:spcPts val="250"/>
              </a:spcBef>
            </a:pPr>
            <a:r>
              <a:rPr sz="1100" spc="-10" dirty="0">
                <a:solidFill>
                  <a:srgbClr val="8B2F07"/>
                </a:solidFill>
                <a:latin typeface="Georgia"/>
                <a:cs typeface="Georgia"/>
              </a:rPr>
              <a:t>Preparation stage</a:t>
            </a:r>
            <a:endParaRPr sz="1100">
              <a:latin typeface="Georgia"/>
              <a:cs typeface="Georgia"/>
            </a:endParaRPr>
          </a:p>
        </p:txBody>
      </p:sp>
      <p:grpSp>
        <p:nvGrpSpPr>
          <p:cNvPr id="6" name="object 6"/>
          <p:cNvGrpSpPr/>
          <p:nvPr/>
        </p:nvGrpSpPr>
        <p:grpSpPr>
          <a:xfrm>
            <a:off x="4661789" y="2296541"/>
            <a:ext cx="2472055" cy="1400175"/>
            <a:chOff x="4661789" y="2296541"/>
            <a:chExt cx="2472055" cy="1400175"/>
          </a:xfrm>
        </p:grpSpPr>
        <p:sp>
          <p:nvSpPr>
            <p:cNvPr id="7" name="object 7"/>
            <p:cNvSpPr/>
            <p:nvPr/>
          </p:nvSpPr>
          <p:spPr>
            <a:xfrm>
              <a:off x="4674489" y="2309241"/>
              <a:ext cx="2446655" cy="1374775"/>
            </a:xfrm>
            <a:custGeom>
              <a:avLst/>
              <a:gdLst/>
              <a:ahLst/>
              <a:cxnLst/>
              <a:rect l="l" t="t" r="r" b="b"/>
              <a:pathLst>
                <a:path w="2446654" h="1374775">
                  <a:moveTo>
                    <a:pt x="1223137" y="0"/>
                  </a:moveTo>
                  <a:lnTo>
                    <a:pt x="0" y="687324"/>
                  </a:lnTo>
                  <a:lnTo>
                    <a:pt x="25941" y="729308"/>
                  </a:lnTo>
                  <a:lnTo>
                    <a:pt x="53269" y="770181"/>
                  </a:lnTo>
                  <a:lnTo>
                    <a:pt x="81945" y="809922"/>
                  </a:lnTo>
                  <a:lnTo>
                    <a:pt x="111929" y="848508"/>
                  </a:lnTo>
                  <a:lnTo>
                    <a:pt x="143184" y="885918"/>
                  </a:lnTo>
                  <a:lnTo>
                    <a:pt x="175669" y="922129"/>
                  </a:lnTo>
                  <a:lnTo>
                    <a:pt x="209346" y="957120"/>
                  </a:lnTo>
                  <a:lnTo>
                    <a:pt x="244176" y="990869"/>
                  </a:lnTo>
                  <a:lnTo>
                    <a:pt x="280119" y="1023353"/>
                  </a:lnTo>
                  <a:lnTo>
                    <a:pt x="317137" y="1054551"/>
                  </a:lnTo>
                  <a:lnTo>
                    <a:pt x="355191" y="1084441"/>
                  </a:lnTo>
                  <a:lnTo>
                    <a:pt x="394242" y="1113001"/>
                  </a:lnTo>
                  <a:lnTo>
                    <a:pt x="434251" y="1140209"/>
                  </a:lnTo>
                  <a:lnTo>
                    <a:pt x="475178" y="1166043"/>
                  </a:lnTo>
                  <a:lnTo>
                    <a:pt x="516985" y="1190482"/>
                  </a:lnTo>
                  <a:lnTo>
                    <a:pt x="559632" y="1213502"/>
                  </a:lnTo>
                  <a:lnTo>
                    <a:pt x="603082" y="1235083"/>
                  </a:lnTo>
                  <a:lnTo>
                    <a:pt x="647294" y="1255202"/>
                  </a:lnTo>
                  <a:lnTo>
                    <a:pt x="692230" y="1273838"/>
                  </a:lnTo>
                  <a:lnTo>
                    <a:pt x="737851" y="1290969"/>
                  </a:lnTo>
                  <a:lnTo>
                    <a:pt x="784117" y="1306572"/>
                  </a:lnTo>
                  <a:lnTo>
                    <a:pt x="830990" y="1320625"/>
                  </a:lnTo>
                  <a:lnTo>
                    <a:pt x="878431" y="1333108"/>
                  </a:lnTo>
                  <a:lnTo>
                    <a:pt x="926400" y="1343997"/>
                  </a:lnTo>
                  <a:lnTo>
                    <a:pt x="974860" y="1353271"/>
                  </a:lnTo>
                  <a:lnTo>
                    <a:pt x="1023770" y="1360908"/>
                  </a:lnTo>
                  <a:lnTo>
                    <a:pt x="1073091" y="1366886"/>
                  </a:lnTo>
                  <a:lnTo>
                    <a:pt x="1122786" y="1371183"/>
                  </a:lnTo>
                  <a:lnTo>
                    <a:pt x="1172814" y="1373778"/>
                  </a:lnTo>
                  <a:lnTo>
                    <a:pt x="1223137" y="1374648"/>
                  </a:lnTo>
                  <a:lnTo>
                    <a:pt x="1273459" y="1373778"/>
                  </a:lnTo>
                  <a:lnTo>
                    <a:pt x="1323487" y="1371183"/>
                  </a:lnTo>
                  <a:lnTo>
                    <a:pt x="1373182" y="1366886"/>
                  </a:lnTo>
                  <a:lnTo>
                    <a:pt x="1422503" y="1360908"/>
                  </a:lnTo>
                  <a:lnTo>
                    <a:pt x="1471413" y="1353271"/>
                  </a:lnTo>
                  <a:lnTo>
                    <a:pt x="1519873" y="1343997"/>
                  </a:lnTo>
                  <a:lnTo>
                    <a:pt x="1567842" y="1333108"/>
                  </a:lnTo>
                  <a:lnTo>
                    <a:pt x="1615283" y="1320625"/>
                  </a:lnTo>
                  <a:lnTo>
                    <a:pt x="1662156" y="1306572"/>
                  </a:lnTo>
                  <a:lnTo>
                    <a:pt x="1708422" y="1290969"/>
                  </a:lnTo>
                  <a:lnTo>
                    <a:pt x="1754043" y="1273838"/>
                  </a:lnTo>
                  <a:lnTo>
                    <a:pt x="1798979" y="1255202"/>
                  </a:lnTo>
                  <a:lnTo>
                    <a:pt x="1843191" y="1235083"/>
                  </a:lnTo>
                  <a:lnTo>
                    <a:pt x="1886641" y="1213502"/>
                  </a:lnTo>
                  <a:lnTo>
                    <a:pt x="1929288" y="1190482"/>
                  </a:lnTo>
                  <a:lnTo>
                    <a:pt x="1971095" y="1166043"/>
                  </a:lnTo>
                  <a:lnTo>
                    <a:pt x="2012022" y="1140209"/>
                  </a:lnTo>
                  <a:lnTo>
                    <a:pt x="2052031" y="1113001"/>
                  </a:lnTo>
                  <a:lnTo>
                    <a:pt x="2091082" y="1084441"/>
                  </a:lnTo>
                  <a:lnTo>
                    <a:pt x="2129136" y="1054551"/>
                  </a:lnTo>
                  <a:lnTo>
                    <a:pt x="2166154" y="1023353"/>
                  </a:lnTo>
                  <a:lnTo>
                    <a:pt x="2202097" y="990869"/>
                  </a:lnTo>
                  <a:lnTo>
                    <a:pt x="2236927" y="957120"/>
                  </a:lnTo>
                  <a:lnTo>
                    <a:pt x="2270604" y="922129"/>
                  </a:lnTo>
                  <a:lnTo>
                    <a:pt x="2303089" y="885918"/>
                  </a:lnTo>
                  <a:lnTo>
                    <a:pt x="2334344" y="848508"/>
                  </a:lnTo>
                  <a:lnTo>
                    <a:pt x="2364328" y="809922"/>
                  </a:lnTo>
                  <a:lnTo>
                    <a:pt x="2393004" y="770181"/>
                  </a:lnTo>
                  <a:lnTo>
                    <a:pt x="2420332" y="729308"/>
                  </a:lnTo>
                  <a:lnTo>
                    <a:pt x="2446274" y="687324"/>
                  </a:lnTo>
                  <a:lnTo>
                    <a:pt x="1223137" y="0"/>
                  </a:lnTo>
                  <a:close/>
                </a:path>
              </a:pathLst>
            </a:custGeom>
            <a:solidFill>
              <a:srgbClr val="67C468"/>
            </a:solidFill>
          </p:spPr>
          <p:txBody>
            <a:bodyPr wrap="square" lIns="0" tIns="0" rIns="0" bIns="0" rtlCol="0"/>
            <a:lstStyle/>
            <a:p>
              <a:endParaRPr/>
            </a:p>
          </p:txBody>
        </p:sp>
        <p:sp>
          <p:nvSpPr>
            <p:cNvPr id="8" name="object 8"/>
            <p:cNvSpPr/>
            <p:nvPr/>
          </p:nvSpPr>
          <p:spPr>
            <a:xfrm>
              <a:off x="4674489" y="2309241"/>
              <a:ext cx="2446655" cy="1374775"/>
            </a:xfrm>
            <a:custGeom>
              <a:avLst/>
              <a:gdLst/>
              <a:ahLst/>
              <a:cxnLst/>
              <a:rect l="l" t="t" r="r" b="b"/>
              <a:pathLst>
                <a:path w="2446654" h="1374775">
                  <a:moveTo>
                    <a:pt x="2446274" y="687324"/>
                  </a:moveTo>
                  <a:lnTo>
                    <a:pt x="2420332" y="729308"/>
                  </a:lnTo>
                  <a:lnTo>
                    <a:pt x="2393004" y="770181"/>
                  </a:lnTo>
                  <a:lnTo>
                    <a:pt x="2364328" y="809922"/>
                  </a:lnTo>
                  <a:lnTo>
                    <a:pt x="2334344" y="848508"/>
                  </a:lnTo>
                  <a:lnTo>
                    <a:pt x="2303089" y="885918"/>
                  </a:lnTo>
                  <a:lnTo>
                    <a:pt x="2270604" y="922129"/>
                  </a:lnTo>
                  <a:lnTo>
                    <a:pt x="2236927" y="957120"/>
                  </a:lnTo>
                  <a:lnTo>
                    <a:pt x="2202097" y="990869"/>
                  </a:lnTo>
                  <a:lnTo>
                    <a:pt x="2166154" y="1023353"/>
                  </a:lnTo>
                  <a:lnTo>
                    <a:pt x="2129136" y="1054551"/>
                  </a:lnTo>
                  <a:lnTo>
                    <a:pt x="2091082" y="1084441"/>
                  </a:lnTo>
                  <a:lnTo>
                    <a:pt x="2052031" y="1113001"/>
                  </a:lnTo>
                  <a:lnTo>
                    <a:pt x="2012022" y="1140209"/>
                  </a:lnTo>
                  <a:lnTo>
                    <a:pt x="1971095" y="1166043"/>
                  </a:lnTo>
                  <a:lnTo>
                    <a:pt x="1929288" y="1190482"/>
                  </a:lnTo>
                  <a:lnTo>
                    <a:pt x="1886641" y="1213502"/>
                  </a:lnTo>
                  <a:lnTo>
                    <a:pt x="1843191" y="1235083"/>
                  </a:lnTo>
                  <a:lnTo>
                    <a:pt x="1798979" y="1255202"/>
                  </a:lnTo>
                  <a:lnTo>
                    <a:pt x="1754043" y="1273838"/>
                  </a:lnTo>
                  <a:lnTo>
                    <a:pt x="1708422" y="1290969"/>
                  </a:lnTo>
                  <a:lnTo>
                    <a:pt x="1662156" y="1306572"/>
                  </a:lnTo>
                  <a:lnTo>
                    <a:pt x="1615283" y="1320625"/>
                  </a:lnTo>
                  <a:lnTo>
                    <a:pt x="1567842" y="1333108"/>
                  </a:lnTo>
                  <a:lnTo>
                    <a:pt x="1519873" y="1343997"/>
                  </a:lnTo>
                  <a:lnTo>
                    <a:pt x="1471413" y="1353271"/>
                  </a:lnTo>
                  <a:lnTo>
                    <a:pt x="1422503" y="1360908"/>
                  </a:lnTo>
                  <a:lnTo>
                    <a:pt x="1373182" y="1366886"/>
                  </a:lnTo>
                  <a:lnTo>
                    <a:pt x="1323487" y="1371183"/>
                  </a:lnTo>
                  <a:lnTo>
                    <a:pt x="1273459" y="1373778"/>
                  </a:lnTo>
                  <a:lnTo>
                    <a:pt x="1223137" y="1374648"/>
                  </a:lnTo>
                  <a:lnTo>
                    <a:pt x="1172814" y="1373778"/>
                  </a:lnTo>
                  <a:lnTo>
                    <a:pt x="1122786" y="1371183"/>
                  </a:lnTo>
                  <a:lnTo>
                    <a:pt x="1073091" y="1366886"/>
                  </a:lnTo>
                  <a:lnTo>
                    <a:pt x="1023770" y="1360908"/>
                  </a:lnTo>
                  <a:lnTo>
                    <a:pt x="974860" y="1353271"/>
                  </a:lnTo>
                  <a:lnTo>
                    <a:pt x="926400" y="1343997"/>
                  </a:lnTo>
                  <a:lnTo>
                    <a:pt x="878431" y="1333108"/>
                  </a:lnTo>
                  <a:lnTo>
                    <a:pt x="830990" y="1320625"/>
                  </a:lnTo>
                  <a:lnTo>
                    <a:pt x="784117" y="1306572"/>
                  </a:lnTo>
                  <a:lnTo>
                    <a:pt x="737851" y="1290969"/>
                  </a:lnTo>
                  <a:lnTo>
                    <a:pt x="692230" y="1273838"/>
                  </a:lnTo>
                  <a:lnTo>
                    <a:pt x="647294" y="1255202"/>
                  </a:lnTo>
                  <a:lnTo>
                    <a:pt x="603082" y="1235083"/>
                  </a:lnTo>
                  <a:lnTo>
                    <a:pt x="559632" y="1213502"/>
                  </a:lnTo>
                  <a:lnTo>
                    <a:pt x="516985" y="1190482"/>
                  </a:lnTo>
                  <a:lnTo>
                    <a:pt x="475178" y="1166043"/>
                  </a:lnTo>
                  <a:lnTo>
                    <a:pt x="434251" y="1140209"/>
                  </a:lnTo>
                  <a:lnTo>
                    <a:pt x="394242" y="1113001"/>
                  </a:lnTo>
                  <a:lnTo>
                    <a:pt x="355191" y="1084441"/>
                  </a:lnTo>
                  <a:lnTo>
                    <a:pt x="317137" y="1054551"/>
                  </a:lnTo>
                  <a:lnTo>
                    <a:pt x="280119" y="1023353"/>
                  </a:lnTo>
                  <a:lnTo>
                    <a:pt x="244176" y="990869"/>
                  </a:lnTo>
                  <a:lnTo>
                    <a:pt x="209346" y="957120"/>
                  </a:lnTo>
                  <a:lnTo>
                    <a:pt x="175669" y="922129"/>
                  </a:lnTo>
                  <a:lnTo>
                    <a:pt x="143184" y="885918"/>
                  </a:lnTo>
                  <a:lnTo>
                    <a:pt x="111929" y="848508"/>
                  </a:lnTo>
                  <a:lnTo>
                    <a:pt x="81945" y="809922"/>
                  </a:lnTo>
                  <a:lnTo>
                    <a:pt x="53269" y="770181"/>
                  </a:lnTo>
                  <a:lnTo>
                    <a:pt x="25941" y="729308"/>
                  </a:lnTo>
                  <a:lnTo>
                    <a:pt x="0" y="687324"/>
                  </a:lnTo>
                  <a:lnTo>
                    <a:pt x="1223137" y="0"/>
                  </a:lnTo>
                  <a:lnTo>
                    <a:pt x="2446274" y="687324"/>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5363717" y="3072130"/>
            <a:ext cx="106934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84175B"/>
                </a:solidFill>
                <a:latin typeface="Georgia"/>
                <a:cs typeface="Georgia"/>
              </a:rPr>
              <a:t>Submitting</a:t>
            </a:r>
            <a:r>
              <a:rPr sz="1100" spc="-55" dirty="0">
                <a:solidFill>
                  <a:srgbClr val="84175B"/>
                </a:solidFill>
                <a:latin typeface="Georgia"/>
                <a:cs typeface="Georgia"/>
              </a:rPr>
              <a:t> </a:t>
            </a:r>
            <a:r>
              <a:rPr sz="1100" spc="-10" dirty="0">
                <a:solidFill>
                  <a:srgbClr val="84175B"/>
                </a:solidFill>
                <a:latin typeface="Georgia"/>
                <a:cs typeface="Georgia"/>
              </a:rPr>
              <a:t>stage</a:t>
            </a:r>
            <a:endParaRPr sz="1100">
              <a:latin typeface="Georgia"/>
              <a:cs typeface="Georgia"/>
            </a:endParaRPr>
          </a:p>
        </p:txBody>
      </p:sp>
      <p:grpSp>
        <p:nvGrpSpPr>
          <p:cNvPr id="10" name="object 10"/>
          <p:cNvGrpSpPr/>
          <p:nvPr/>
        </p:nvGrpSpPr>
        <p:grpSpPr>
          <a:xfrm>
            <a:off x="4472622" y="921892"/>
            <a:ext cx="1438275" cy="2087880"/>
            <a:chOff x="4472622" y="921892"/>
            <a:chExt cx="1438275" cy="2087880"/>
          </a:xfrm>
        </p:grpSpPr>
        <p:sp>
          <p:nvSpPr>
            <p:cNvPr id="11" name="object 11"/>
            <p:cNvSpPr/>
            <p:nvPr/>
          </p:nvSpPr>
          <p:spPr>
            <a:xfrm>
              <a:off x="4485322" y="934592"/>
              <a:ext cx="1412875" cy="2062480"/>
            </a:xfrm>
            <a:custGeom>
              <a:avLst/>
              <a:gdLst/>
              <a:ahLst/>
              <a:cxnLst/>
              <a:rect l="l" t="t" r="r" b="b"/>
              <a:pathLst>
                <a:path w="1412875" h="2062480">
                  <a:moveTo>
                    <a:pt x="1412303" y="0"/>
                  </a:moveTo>
                  <a:lnTo>
                    <a:pt x="1361980" y="869"/>
                  </a:lnTo>
                  <a:lnTo>
                    <a:pt x="1311952" y="3464"/>
                  </a:lnTo>
                  <a:lnTo>
                    <a:pt x="1262258" y="7761"/>
                  </a:lnTo>
                  <a:lnTo>
                    <a:pt x="1212936" y="13739"/>
                  </a:lnTo>
                  <a:lnTo>
                    <a:pt x="1164026" y="21376"/>
                  </a:lnTo>
                  <a:lnTo>
                    <a:pt x="1115567" y="30650"/>
                  </a:lnTo>
                  <a:lnTo>
                    <a:pt x="1067597" y="41539"/>
                  </a:lnTo>
                  <a:lnTo>
                    <a:pt x="1020157" y="54022"/>
                  </a:lnTo>
                  <a:lnTo>
                    <a:pt x="973284" y="68075"/>
                  </a:lnTo>
                  <a:lnTo>
                    <a:pt x="927017" y="83678"/>
                  </a:lnTo>
                  <a:lnTo>
                    <a:pt x="881397" y="100809"/>
                  </a:lnTo>
                  <a:lnTo>
                    <a:pt x="836461" y="119445"/>
                  </a:lnTo>
                  <a:lnTo>
                    <a:pt x="792248" y="139564"/>
                  </a:lnTo>
                  <a:lnTo>
                    <a:pt x="748799" y="161145"/>
                  </a:lnTo>
                  <a:lnTo>
                    <a:pt x="706151" y="184165"/>
                  </a:lnTo>
                  <a:lnTo>
                    <a:pt x="664344" y="208604"/>
                  </a:lnTo>
                  <a:lnTo>
                    <a:pt x="623417" y="234438"/>
                  </a:lnTo>
                  <a:lnTo>
                    <a:pt x="583409" y="261646"/>
                  </a:lnTo>
                  <a:lnTo>
                    <a:pt x="544358" y="290206"/>
                  </a:lnTo>
                  <a:lnTo>
                    <a:pt x="506304" y="320096"/>
                  </a:lnTo>
                  <a:lnTo>
                    <a:pt x="469286" y="351294"/>
                  </a:lnTo>
                  <a:lnTo>
                    <a:pt x="433342" y="383778"/>
                  </a:lnTo>
                  <a:lnTo>
                    <a:pt x="398512" y="417527"/>
                  </a:lnTo>
                  <a:lnTo>
                    <a:pt x="364835" y="452518"/>
                  </a:lnTo>
                  <a:lnTo>
                    <a:pt x="332350" y="488729"/>
                  </a:lnTo>
                  <a:lnTo>
                    <a:pt x="301096" y="526139"/>
                  </a:lnTo>
                  <a:lnTo>
                    <a:pt x="271111" y="564725"/>
                  </a:lnTo>
                  <a:lnTo>
                    <a:pt x="242435" y="604466"/>
                  </a:lnTo>
                  <a:lnTo>
                    <a:pt x="215107" y="645339"/>
                  </a:lnTo>
                  <a:lnTo>
                    <a:pt x="189166" y="687324"/>
                  </a:lnTo>
                  <a:lnTo>
                    <a:pt x="164785" y="730177"/>
                  </a:lnTo>
                  <a:lnTo>
                    <a:pt x="142085" y="773645"/>
                  </a:lnTo>
                  <a:lnTo>
                    <a:pt x="121066" y="817683"/>
                  </a:lnTo>
                  <a:lnTo>
                    <a:pt x="101729" y="862248"/>
                  </a:lnTo>
                  <a:lnTo>
                    <a:pt x="84073" y="907295"/>
                  </a:lnTo>
                  <a:lnTo>
                    <a:pt x="68099" y="952780"/>
                  </a:lnTo>
                  <a:lnTo>
                    <a:pt x="53807" y="998660"/>
                  </a:lnTo>
                  <a:lnTo>
                    <a:pt x="41196" y="1044891"/>
                  </a:lnTo>
                  <a:lnTo>
                    <a:pt x="30266" y="1091429"/>
                  </a:lnTo>
                  <a:lnTo>
                    <a:pt x="21018" y="1138230"/>
                  </a:lnTo>
                  <a:lnTo>
                    <a:pt x="13451" y="1185250"/>
                  </a:lnTo>
                  <a:lnTo>
                    <a:pt x="7566" y="1232446"/>
                  </a:lnTo>
                  <a:lnTo>
                    <a:pt x="3362" y="1279773"/>
                  </a:lnTo>
                  <a:lnTo>
                    <a:pt x="840" y="1327189"/>
                  </a:lnTo>
                  <a:lnTo>
                    <a:pt x="0" y="1374648"/>
                  </a:lnTo>
                  <a:lnTo>
                    <a:pt x="840" y="1422106"/>
                  </a:lnTo>
                  <a:lnTo>
                    <a:pt x="3362" y="1469522"/>
                  </a:lnTo>
                  <a:lnTo>
                    <a:pt x="7566" y="1516849"/>
                  </a:lnTo>
                  <a:lnTo>
                    <a:pt x="13451" y="1564045"/>
                  </a:lnTo>
                  <a:lnTo>
                    <a:pt x="21018" y="1611065"/>
                  </a:lnTo>
                  <a:lnTo>
                    <a:pt x="30266" y="1657866"/>
                  </a:lnTo>
                  <a:lnTo>
                    <a:pt x="41196" y="1704404"/>
                  </a:lnTo>
                  <a:lnTo>
                    <a:pt x="53807" y="1750635"/>
                  </a:lnTo>
                  <a:lnTo>
                    <a:pt x="68099" y="1796515"/>
                  </a:lnTo>
                  <a:lnTo>
                    <a:pt x="84073" y="1842000"/>
                  </a:lnTo>
                  <a:lnTo>
                    <a:pt x="101729" y="1887047"/>
                  </a:lnTo>
                  <a:lnTo>
                    <a:pt x="121066" y="1931612"/>
                  </a:lnTo>
                  <a:lnTo>
                    <a:pt x="142085" y="1975650"/>
                  </a:lnTo>
                  <a:lnTo>
                    <a:pt x="164785" y="2019118"/>
                  </a:lnTo>
                  <a:lnTo>
                    <a:pt x="189166" y="2061972"/>
                  </a:lnTo>
                  <a:lnTo>
                    <a:pt x="1412303" y="1374648"/>
                  </a:lnTo>
                  <a:lnTo>
                    <a:pt x="1412303" y="0"/>
                  </a:lnTo>
                  <a:close/>
                </a:path>
              </a:pathLst>
            </a:custGeom>
            <a:solidFill>
              <a:srgbClr val="B9C8F8"/>
            </a:solidFill>
          </p:spPr>
          <p:txBody>
            <a:bodyPr wrap="square" lIns="0" tIns="0" rIns="0" bIns="0" rtlCol="0"/>
            <a:lstStyle/>
            <a:p>
              <a:endParaRPr/>
            </a:p>
          </p:txBody>
        </p:sp>
        <p:sp>
          <p:nvSpPr>
            <p:cNvPr id="12" name="object 12"/>
            <p:cNvSpPr/>
            <p:nvPr/>
          </p:nvSpPr>
          <p:spPr>
            <a:xfrm>
              <a:off x="4485322" y="934592"/>
              <a:ext cx="1412875" cy="2062480"/>
            </a:xfrm>
            <a:custGeom>
              <a:avLst/>
              <a:gdLst/>
              <a:ahLst/>
              <a:cxnLst/>
              <a:rect l="l" t="t" r="r" b="b"/>
              <a:pathLst>
                <a:path w="1412875" h="2062480">
                  <a:moveTo>
                    <a:pt x="189166" y="2061972"/>
                  </a:moveTo>
                  <a:lnTo>
                    <a:pt x="164785" y="2019118"/>
                  </a:lnTo>
                  <a:lnTo>
                    <a:pt x="142085" y="1975650"/>
                  </a:lnTo>
                  <a:lnTo>
                    <a:pt x="121066" y="1931612"/>
                  </a:lnTo>
                  <a:lnTo>
                    <a:pt x="101729" y="1887047"/>
                  </a:lnTo>
                  <a:lnTo>
                    <a:pt x="84073" y="1842000"/>
                  </a:lnTo>
                  <a:lnTo>
                    <a:pt x="68099" y="1796515"/>
                  </a:lnTo>
                  <a:lnTo>
                    <a:pt x="53807" y="1750635"/>
                  </a:lnTo>
                  <a:lnTo>
                    <a:pt x="41196" y="1704404"/>
                  </a:lnTo>
                  <a:lnTo>
                    <a:pt x="30266" y="1657866"/>
                  </a:lnTo>
                  <a:lnTo>
                    <a:pt x="21018" y="1611065"/>
                  </a:lnTo>
                  <a:lnTo>
                    <a:pt x="13451" y="1564045"/>
                  </a:lnTo>
                  <a:lnTo>
                    <a:pt x="7566" y="1516849"/>
                  </a:lnTo>
                  <a:lnTo>
                    <a:pt x="3362" y="1469522"/>
                  </a:lnTo>
                  <a:lnTo>
                    <a:pt x="840" y="1422106"/>
                  </a:lnTo>
                  <a:lnTo>
                    <a:pt x="0" y="1374648"/>
                  </a:lnTo>
                  <a:lnTo>
                    <a:pt x="840" y="1327189"/>
                  </a:lnTo>
                  <a:lnTo>
                    <a:pt x="3362" y="1279773"/>
                  </a:lnTo>
                  <a:lnTo>
                    <a:pt x="7566" y="1232446"/>
                  </a:lnTo>
                  <a:lnTo>
                    <a:pt x="13451" y="1185250"/>
                  </a:lnTo>
                  <a:lnTo>
                    <a:pt x="21018" y="1138230"/>
                  </a:lnTo>
                  <a:lnTo>
                    <a:pt x="30266" y="1091429"/>
                  </a:lnTo>
                  <a:lnTo>
                    <a:pt x="41196" y="1044891"/>
                  </a:lnTo>
                  <a:lnTo>
                    <a:pt x="53807" y="998660"/>
                  </a:lnTo>
                  <a:lnTo>
                    <a:pt x="68099" y="952780"/>
                  </a:lnTo>
                  <a:lnTo>
                    <a:pt x="84073" y="907295"/>
                  </a:lnTo>
                  <a:lnTo>
                    <a:pt x="101729" y="862248"/>
                  </a:lnTo>
                  <a:lnTo>
                    <a:pt x="121066" y="817683"/>
                  </a:lnTo>
                  <a:lnTo>
                    <a:pt x="142085" y="773645"/>
                  </a:lnTo>
                  <a:lnTo>
                    <a:pt x="164785" y="730177"/>
                  </a:lnTo>
                  <a:lnTo>
                    <a:pt x="189166" y="687324"/>
                  </a:lnTo>
                  <a:lnTo>
                    <a:pt x="215107" y="645339"/>
                  </a:lnTo>
                  <a:lnTo>
                    <a:pt x="242435" y="604466"/>
                  </a:lnTo>
                  <a:lnTo>
                    <a:pt x="271111" y="564725"/>
                  </a:lnTo>
                  <a:lnTo>
                    <a:pt x="301096" y="526139"/>
                  </a:lnTo>
                  <a:lnTo>
                    <a:pt x="332350" y="488729"/>
                  </a:lnTo>
                  <a:lnTo>
                    <a:pt x="364835" y="452518"/>
                  </a:lnTo>
                  <a:lnTo>
                    <a:pt x="398512" y="417527"/>
                  </a:lnTo>
                  <a:lnTo>
                    <a:pt x="433342" y="383778"/>
                  </a:lnTo>
                  <a:lnTo>
                    <a:pt x="469286" y="351294"/>
                  </a:lnTo>
                  <a:lnTo>
                    <a:pt x="506304" y="320096"/>
                  </a:lnTo>
                  <a:lnTo>
                    <a:pt x="544358" y="290206"/>
                  </a:lnTo>
                  <a:lnTo>
                    <a:pt x="583409" y="261646"/>
                  </a:lnTo>
                  <a:lnTo>
                    <a:pt x="623417" y="234438"/>
                  </a:lnTo>
                  <a:lnTo>
                    <a:pt x="664344" y="208604"/>
                  </a:lnTo>
                  <a:lnTo>
                    <a:pt x="706151" y="184165"/>
                  </a:lnTo>
                  <a:lnTo>
                    <a:pt x="748799" y="161145"/>
                  </a:lnTo>
                  <a:lnTo>
                    <a:pt x="792248" y="139564"/>
                  </a:lnTo>
                  <a:lnTo>
                    <a:pt x="836461" y="119445"/>
                  </a:lnTo>
                  <a:lnTo>
                    <a:pt x="881397" y="100809"/>
                  </a:lnTo>
                  <a:lnTo>
                    <a:pt x="927017" y="83678"/>
                  </a:lnTo>
                  <a:lnTo>
                    <a:pt x="973284" y="68075"/>
                  </a:lnTo>
                  <a:lnTo>
                    <a:pt x="1020157" y="54022"/>
                  </a:lnTo>
                  <a:lnTo>
                    <a:pt x="1067597" y="41539"/>
                  </a:lnTo>
                  <a:lnTo>
                    <a:pt x="1115567" y="30650"/>
                  </a:lnTo>
                  <a:lnTo>
                    <a:pt x="1164026" y="21376"/>
                  </a:lnTo>
                  <a:lnTo>
                    <a:pt x="1212936" y="13739"/>
                  </a:lnTo>
                  <a:lnTo>
                    <a:pt x="1262258" y="7761"/>
                  </a:lnTo>
                  <a:lnTo>
                    <a:pt x="1311952" y="3464"/>
                  </a:lnTo>
                  <a:lnTo>
                    <a:pt x="1361980" y="869"/>
                  </a:lnTo>
                  <a:lnTo>
                    <a:pt x="1412303" y="0"/>
                  </a:lnTo>
                  <a:lnTo>
                    <a:pt x="1412303" y="1374648"/>
                  </a:lnTo>
                  <a:lnTo>
                    <a:pt x="189166" y="2061972"/>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4850384" y="1706702"/>
            <a:ext cx="734695" cy="345440"/>
          </a:xfrm>
          <a:prstGeom prst="rect">
            <a:avLst/>
          </a:prstGeom>
        </p:spPr>
        <p:txBody>
          <a:bodyPr vert="horz" wrap="square" lIns="0" tIns="13335" rIns="0" bIns="0" rtlCol="0">
            <a:spAutoFit/>
          </a:bodyPr>
          <a:lstStyle/>
          <a:p>
            <a:pPr algn="ctr">
              <a:lnSpc>
                <a:spcPts val="1255"/>
              </a:lnSpc>
              <a:spcBef>
                <a:spcPts val="105"/>
              </a:spcBef>
            </a:pPr>
            <a:r>
              <a:rPr sz="1100" spc="-10" dirty="0">
                <a:solidFill>
                  <a:srgbClr val="091C58"/>
                </a:solidFill>
                <a:latin typeface="Georgia"/>
                <a:cs typeface="Georgia"/>
              </a:rPr>
              <a:t>Publication</a:t>
            </a:r>
            <a:endParaRPr sz="1100">
              <a:latin typeface="Georgia"/>
              <a:cs typeface="Georgia"/>
            </a:endParaRPr>
          </a:p>
          <a:p>
            <a:pPr algn="ctr">
              <a:lnSpc>
                <a:spcPts val="1255"/>
              </a:lnSpc>
            </a:pPr>
            <a:r>
              <a:rPr sz="1100" spc="-10" dirty="0">
                <a:solidFill>
                  <a:srgbClr val="091C58"/>
                </a:solidFill>
                <a:latin typeface="Georgia"/>
                <a:cs typeface="Georgia"/>
              </a:rPr>
              <a:t>stage</a:t>
            </a:r>
            <a:endParaRPr sz="1100">
              <a:latin typeface="Georgia"/>
              <a:cs typeface="Georgia"/>
            </a:endParaRPr>
          </a:p>
        </p:txBody>
      </p:sp>
      <p:sp>
        <p:nvSpPr>
          <p:cNvPr id="14" name="object 14"/>
          <p:cNvSpPr txBox="1"/>
          <p:nvPr/>
        </p:nvSpPr>
        <p:spPr>
          <a:xfrm>
            <a:off x="7847076" y="801839"/>
            <a:ext cx="4014470" cy="739140"/>
          </a:xfrm>
          <a:prstGeom prst="rect">
            <a:avLst/>
          </a:prstGeom>
          <a:solidFill>
            <a:srgbClr val="FAC5AC"/>
          </a:solidFill>
        </p:spPr>
        <p:txBody>
          <a:bodyPr vert="horz" wrap="square" lIns="0" tIns="33655" rIns="0" bIns="0" rtlCol="0">
            <a:spAutoFit/>
          </a:bodyPr>
          <a:lstStyle/>
          <a:p>
            <a:pPr marL="549275">
              <a:lnSpc>
                <a:spcPct val="100000"/>
              </a:lnSpc>
              <a:spcBef>
                <a:spcPts val="265"/>
              </a:spcBef>
            </a:pPr>
            <a:r>
              <a:rPr sz="1400" spc="-10" dirty="0">
                <a:solidFill>
                  <a:srgbClr val="0C2477"/>
                </a:solidFill>
                <a:latin typeface="Calibri"/>
                <a:cs typeface="Calibri"/>
              </a:rPr>
              <a:t>Requirements</a:t>
            </a:r>
            <a:r>
              <a:rPr sz="1400" dirty="0">
                <a:solidFill>
                  <a:srgbClr val="0C2477"/>
                </a:solidFill>
                <a:latin typeface="Calibri"/>
                <a:cs typeface="Calibri"/>
              </a:rPr>
              <a:t> </a:t>
            </a:r>
            <a:r>
              <a:rPr sz="1400" spc="-10" dirty="0">
                <a:solidFill>
                  <a:srgbClr val="0C2477"/>
                </a:solidFill>
                <a:latin typeface="Calibri"/>
                <a:cs typeface="Calibri"/>
              </a:rPr>
              <a:t>regarding</a:t>
            </a:r>
            <a:r>
              <a:rPr sz="1400" spc="5" dirty="0">
                <a:solidFill>
                  <a:srgbClr val="0C2477"/>
                </a:solidFill>
                <a:latin typeface="Calibri"/>
                <a:cs typeface="Calibri"/>
              </a:rPr>
              <a:t> </a:t>
            </a:r>
            <a:r>
              <a:rPr sz="1400" spc="-25" dirty="0">
                <a:solidFill>
                  <a:srgbClr val="0C2477"/>
                </a:solidFill>
                <a:latin typeface="Calibri"/>
                <a:cs typeface="Calibri"/>
              </a:rPr>
              <a:t>OA:</a:t>
            </a:r>
            <a:endParaRPr sz="1400">
              <a:latin typeface="Calibri"/>
              <a:cs typeface="Calibri"/>
            </a:endParaRPr>
          </a:p>
          <a:p>
            <a:pPr marL="549275" marR="300990">
              <a:lnSpc>
                <a:spcPct val="100000"/>
              </a:lnSpc>
              <a:spcBef>
                <a:spcPts val="5"/>
              </a:spcBef>
            </a:pPr>
            <a:r>
              <a:rPr sz="1400" spc="-10" dirty="0">
                <a:solidFill>
                  <a:srgbClr val="0C2477"/>
                </a:solidFill>
                <a:latin typeface="Calibri"/>
                <a:cs typeface="Calibri"/>
              </a:rPr>
              <a:t>webpages,</a:t>
            </a:r>
            <a:r>
              <a:rPr sz="1400" spc="-5" dirty="0">
                <a:solidFill>
                  <a:srgbClr val="0C2477"/>
                </a:solidFill>
                <a:latin typeface="Calibri"/>
                <a:cs typeface="Calibri"/>
              </a:rPr>
              <a:t> </a:t>
            </a:r>
            <a:r>
              <a:rPr sz="1400" dirty="0">
                <a:solidFill>
                  <a:srgbClr val="0C2477"/>
                </a:solidFill>
                <a:latin typeface="Calibri"/>
                <a:cs typeface="Calibri"/>
              </a:rPr>
              <a:t>funder</a:t>
            </a:r>
            <a:r>
              <a:rPr sz="1400" spc="-5" dirty="0">
                <a:solidFill>
                  <a:srgbClr val="0C2477"/>
                </a:solidFill>
                <a:latin typeface="Calibri"/>
                <a:cs typeface="Calibri"/>
              </a:rPr>
              <a:t> </a:t>
            </a:r>
            <a:r>
              <a:rPr sz="1400" spc="-10" dirty="0">
                <a:solidFill>
                  <a:srgbClr val="0C2477"/>
                </a:solidFill>
                <a:latin typeface="Calibri"/>
                <a:cs typeface="Calibri"/>
              </a:rPr>
              <a:t>requirements,</a:t>
            </a:r>
            <a:r>
              <a:rPr sz="1400" spc="20" dirty="0">
                <a:solidFill>
                  <a:srgbClr val="0C2477"/>
                </a:solidFill>
                <a:latin typeface="Calibri"/>
                <a:cs typeface="Calibri"/>
              </a:rPr>
              <a:t> </a:t>
            </a:r>
            <a:r>
              <a:rPr sz="1400" spc="-10" dirty="0">
                <a:solidFill>
                  <a:srgbClr val="0C2477"/>
                </a:solidFill>
                <a:latin typeface="Calibri"/>
                <a:cs typeface="Calibri"/>
              </a:rPr>
              <a:t>workflows Library)</a:t>
            </a:r>
            <a:endParaRPr sz="1400">
              <a:latin typeface="Calibri"/>
              <a:cs typeface="Calibri"/>
            </a:endParaRPr>
          </a:p>
        </p:txBody>
      </p:sp>
      <p:sp>
        <p:nvSpPr>
          <p:cNvPr id="15" name="object 15"/>
          <p:cNvSpPr txBox="1"/>
          <p:nvPr/>
        </p:nvSpPr>
        <p:spPr>
          <a:xfrm>
            <a:off x="7840853" y="1664931"/>
            <a:ext cx="4014470" cy="739140"/>
          </a:xfrm>
          <a:prstGeom prst="rect">
            <a:avLst/>
          </a:prstGeom>
          <a:solidFill>
            <a:srgbClr val="FAC5AC"/>
          </a:solidFill>
        </p:spPr>
        <p:txBody>
          <a:bodyPr vert="horz" wrap="square" lIns="0" tIns="34290" rIns="0" bIns="0" rtlCol="0">
            <a:spAutoFit/>
          </a:bodyPr>
          <a:lstStyle/>
          <a:p>
            <a:pPr marL="549275">
              <a:lnSpc>
                <a:spcPct val="100000"/>
              </a:lnSpc>
              <a:spcBef>
                <a:spcPts val="270"/>
              </a:spcBef>
            </a:pPr>
            <a:r>
              <a:rPr sz="1400" dirty="0">
                <a:solidFill>
                  <a:srgbClr val="0C2477"/>
                </a:solidFill>
                <a:latin typeface="Calibri"/>
                <a:cs typeface="Calibri"/>
              </a:rPr>
              <a:t>Journal</a:t>
            </a:r>
            <a:r>
              <a:rPr sz="1400" spc="-55" dirty="0">
                <a:solidFill>
                  <a:srgbClr val="0C2477"/>
                </a:solidFill>
                <a:latin typeface="Calibri"/>
                <a:cs typeface="Calibri"/>
              </a:rPr>
              <a:t> </a:t>
            </a:r>
            <a:r>
              <a:rPr sz="1400" dirty="0">
                <a:solidFill>
                  <a:srgbClr val="0C2477"/>
                </a:solidFill>
                <a:latin typeface="Calibri"/>
                <a:cs typeface="Calibri"/>
              </a:rPr>
              <a:t>selection</a:t>
            </a:r>
            <a:r>
              <a:rPr sz="1400" spc="-35" dirty="0">
                <a:solidFill>
                  <a:srgbClr val="0C2477"/>
                </a:solidFill>
                <a:latin typeface="Calibri"/>
                <a:cs typeface="Calibri"/>
              </a:rPr>
              <a:t> </a:t>
            </a:r>
            <a:r>
              <a:rPr sz="1400" dirty="0">
                <a:solidFill>
                  <a:srgbClr val="0C2477"/>
                </a:solidFill>
                <a:latin typeface="Calibri"/>
                <a:cs typeface="Calibri"/>
              </a:rPr>
              <a:t>tools</a:t>
            </a:r>
            <a:r>
              <a:rPr sz="1400" spc="-50" dirty="0">
                <a:solidFill>
                  <a:srgbClr val="0C2477"/>
                </a:solidFill>
                <a:latin typeface="Calibri"/>
                <a:cs typeface="Calibri"/>
              </a:rPr>
              <a:t> </a:t>
            </a:r>
            <a:r>
              <a:rPr sz="1400" dirty="0">
                <a:solidFill>
                  <a:srgbClr val="0C2477"/>
                </a:solidFill>
                <a:latin typeface="Calibri"/>
                <a:cs typeface="Calibri"/>
              </a:rPr>
              <a:t>(Journal</a:t>
            </a:r>
            <a:r>
              <a:rPr sz="1400" spc="-20" dirty="0">
                <a:solidFill>
                  <a:srgbClr val="0C2477"/>
                </a:solidFill>
                <a:latin typeface="Calibri"/>
                <a:cs typeface="Calibri"/>
              </a:rPr>
              <a:t> Browser,</a:t>
            </a:r>
            <a:r>
              <a:rPr sz="1400" spc="-60" dirty="0">
                <a:solidFill>
                  <a:srgbClr val="0C2477"/>
                </a:solidFill>
                <a:latin typeface="Calibri"/>
                <a:cs typeface="Calibri"/>
              </a:rPr>
              <a:t> </a:t>
            </a:r>
            <a:r>
              <a:rPr sz="1400" spc="-10" dirty="0">
                <a:solidFill>
                  <a:srgbClr val="0C2477"/>
                </a:solidFill>
                <a:latin typeface="Calibri"/>
                <a:cs typeface="Calibri"/>
              </a:rPr>
              <a:t>DOAJ,</a:t>
            </a:r>
            <a:endParaRPr sz="1400">
              <a:latin typeface="Calibri"/>
              <a:cs typeface="Calibri"/>
            </a:endParaRPr>
          </a:p>
          <a:p>
            <a:pPr marL="549275">
              <a:lnSpc>
                <a:spcPct val="100000"/>
              </a:lnSpc>
            </a:pPr>
            <a:r>
              <a:rPr sz="1400" dirty="0">
                <a:solidFill>
                  <a:srgbClr val="0C2477"/>
                </a:solidFill>
                <a:latin typeface="Calibri"/>
                <a:cs typeface="Calibri"/>
              </a:rPr>
              <a:t>QUAM,</a:t>
            </a:r>
            <a:r>
              <a:rPr sz="1400" spc="-35" dirty="0">
                <a:solidFill>
                  <a:srgbClr val="0C2477"/>
                </a:solidFill>
                <a:latin typeface="Calibri"/>
                <a:cs typeface="Calibri"/>
              </a:rPr>
              <a:t> </a:t>
            </a:r>
            <a:r>
              <a:rPr sz="1400" spc="-10" dirty="0">
                <a:solidFill>
                  <a:srgbClr val="0C2477"/>
                </a:solidFill>
                <a:latin typeface="Calibri"/>
                <a:cs typeface="Calibri"/>
              </a:rPr>
              <a:t>Think-Check-</a:t>
            </a:r>
            <a:r>
              <a:rPr sz="1400" dirty="0">
                <a:solidFill>
                  <a:srgbClr val="0C2477"/>
                </a:solidFill>
                <a:latin typeface="Calibri"/>
                <a:cs typeface="Calibri"/>
              </a:rPr>
              <a:t>Submit,</a:t>
            </a:r>
            <a:r>
              <a:rPr sz="1400" spc="10" dirty="0">
                <a:solidFill>
                  <a:srgbClr val="0C2477"/>
                </a:solidFill>
                <a:latin typeface="Calibri"/>
                <a:cs typeface="Calibri"/>
              </a:rPr>
              <a:t> </a:t>
            </a:r>
            <a:r>
              <a:rPr sz="1400" spc="-10" dirty="0">
                <a:solidFill>
                  <a:srgbClr val="0C2477"/>
                </a:solidFill>
                <a:latin typeface="Calibri"/>
                <a:cs typeface="Calibri"/>
              </a:rPr>
              <a:t>predatory</a:t>
            </a:r>
            <a:r>
              <a:rPr sz="1400" dirty="0">
                <a:solidFill>
                  <a:srgbClr val="0C2477"/>
                </a:solidFill>
                <a:latin typeface="Calibri"/>
                <a:cs typeface="Calibri"/>
              </a:rPr>
              <a:t> </a:t>
            </a:r>
            <a:r>
              <a:rPr sz="1400" spc="-20" dirty="0">
                <a:solidFill>
                  <a:srgbClr val="0C2477"/>
                </a:solidFill>
                <a:latin typeface="Calibri"/>
                <a:cs typeface="Calibri"/>
              </a:rPr>
              <a:t>jnls</a:t>
            </a:r>
            <a:endParaRPr sz="1400">
              <a:latin typeface="Calibri"/>
              <a:cs typeface="Calibri"/>
            </a:endParaRPr>
          </a:p>
          <a:p>
            <a:pPr marL="549275">
              <a:lnSpc>
                <a:spcPct val="100000"/>
              </a:lnSpc>
            </a:pPr>
            <a:r>
              <a:rPr sz="1400" dirty="0">
                <a:solidFill>
                  <a:srgbClr val="0C2477"/>
                </a:solidFill>
                <a:latin typeface="Calibri"/>
                <a:cs typeface="Calibri"/>
              </a:rPr>
              <a:t>list,…</a:t>
            </a:r>
            <a:r>
              <a:rPr sz="1400" spc="-5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16" name="object 16"/>
          <p:cNvSpPr txBox="1"/>
          <p:nvPr/>
        </p:nvSpPr>
        <p:spPr>
          <a:xfrm>
            <a:off x="7840853" y="2485847"/>
            <a:ext cx="4014470" cy="307975"/>
          </a:xfrm>
          <a:prstGeom prst="rect">
            <a:avLst/>
          </a:prstGeom>
          <a:solidFill>
            <a:srgbClr val="FAC5AC"/>
          </a:solidFill>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Webpages</a:t>
            </a:r>
            <a:r>
              <a:rPr sz="1400" spc="-55" dirty="0">
                <a:solidFill>
                  <a:srgbClr val="0C2477"/>
                </a:solidFill>
                <a:latin typeface="Calibri"/>
                <a:cs typeface="Calibri"/>
              </a:rPr>
              <a:t> </a:t>
            </a:r>
            <a:r>
              <a:rPr sz="1400" spc="-10" dirty="0">
                <a:solidFill>
                  <a:srgbClr val="0C2477"/>
                </a:solidFill>
                <a:latin typeface="Calibri"/>
                <a:cs typeface="Calibri"/>
              </a:rPr>
              <a:t>management</a:t>
            </a:r>
            <a:endParaRPr sz="1400">
              <a:latin typeface="Calibri"/>
              <a:cs typeface="Calibri"/>
            </a:endParaRPr>
          </a:p>
        </p:txBody>
      </p:sp>
      <p:sp>
        <p:nvSpPr>
          <p:cNvPr id="17" name="object 17"/>
          <p:cNvSpPr txBox="1"/>
          <p:nvPr/>
        </p:nvSpPr>
        <p:spPr>
          <a:xfrm>
            <a:off x="7828153" y="3315487"/>
            <a:ext cx="4014470" cy="523240"/>
          </a:xfrm>
          <a:prstGeom prst="rect">
            <a:avLst/>
          </a:prstGeom>
          <a:solidFill>
            <a:srgbClr val="FAC5AC"/>
          </a:solidFill>
        </p:spPr>
        <p:txBody>
          <a:bodyPr vert="horz" wrap="square" lIns="0" tIns="34290" rIns="0" bIns="0" rtlCol="0">
            <a:spAutoFit/>
          </a:bodyPr>
          <a:lstStyle/>
          <a:p>
            <a:pPr marL="561975">
              <a:lnSpc>
                <a:spcPct val="100000"/>
              </a:lnSpc>
              <a:spcBef>
                <a:spcPts val="270"/>
              </a:spcBef>
            </a:pPr>
            <a:r>
              <a:rPr sz="1400" dirty="0">
                <a:solidFill>
                  <a:srgbClr val="0C2477"/>
                </a:solidFill>
                <a:latin typeface="Calibri"/>
                <a:cs typeface="Calibri"/>
              </a:rPr>
              <a:t>Advocacy</a:t>
            </a:r>
            <a:r>
              <a:rPr sz="1400" spc="-35" dirty="0">
                <a:solidFill>
                  <a:srgbClr val="0C2477"/>
                </a:solidFill>
                <a:latin typeface="Calibri"/>
                <a:cs typeface="Calibri"/>
              </a:rPr>
              <a:t> </a:t>
            </a:r>
            <a:r>
              <a:rPr sz="1400" dirty="0">
                <a:solidFill>
                  <a:srgbClr val="0C2477"/>
                </a:solidFill>
                <a:latin typeface="Calibri"/>
                <a:cs typeface="Calibri"/>
              </a:rPr>
              <a:t>and</a:t>
            </a:r>
            <a:r>
              <a:rPr sz="1400" spc="-25" dirty="0">
                <a:solidFill>
                  <a:srgbClr val="0C2477"/>
                </a:solidFill>
                <a:latin typeface="Calibri"/>
                <a:cs typeface="Calibri"/>
              </a:rPr>
              <a:t> </a:t>
            </a:r>
            <a:r>
              <a:rPr sz="1400" spc="-10" dirty="0">
                <a:solidFill>
                  <a:srgbClr val="0C2477"/>
                </a:solidFill>
                <a:latin typeface="Calibri"/>
                <a:cs typeface="Calibri"/>
              </a:rPr>
              <a:t>Information</a:t>
            </a:r>
            <a:r>
              <a:rPr sz="1400" spc="-40" dirty="0">
                <a:solidFill>
                  <a:srgbClr val="0C2477"/>
                </a:solidFill>
                <a:latin typeface="Calibri"/>
                <a:cs typeface="Calibri"/>
              </a:rPr>
              <a:t> </a:t>
            </a:r>
            <a:r>
              <a:rPr sz="1400" dirty="0">
                <a:solidFill>
                  <a:srgbClr val="0C2477"/>
                </a:solidFill>
                <a:latin typeface="Calibri"/>
                <a:cs typeface="Calibri"/>
              </a:rPr>
              <a:t>on</a:t>
            </a:r>
            <a:r>
              <a:rPr sz="1400" spc="-35" dirty="0">
                <a:solidFill>
                  <a:srgbClr val="0C2477"/>
                </a:solidFill>
                <a:latin typeface="Calibri"/>
                <a:cs typeface="Calibri"/>
              </a:rPr>
              <a:t> </a:t>
            </a:r>
            <a:r>
              <a:rPr sz="1400" spc="-25" dirty="0">
                <a:solidFill>
                  <a:srgbClr val="0C2477"/>
                </a:solidFill>
                <a:latin typeface="Calibri"/>
                <a:cs typeface="Calibri"/>
              </a:rPr>
              <a:t>OA:</a:t>
            </a:r>
            <a:endParaRPr sz="1400">
              <a:latin typeface="Calibri"/>
              <a:cs typeface="Calibri"/>
            </a:endParaRPr>
          </a:p>
          <a:p>
            <a:pPr marL="561975">
              <a:lnSpc>
                <a:spcPct val="100000"/>
              </a:lnSpc>
            </a:pPr>
            <a:r>
              <a:rPr sz="1400" spc="-1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30" dirty="0">
                <a:solidFill>
                  <a:srgbClr val="0C2477"/>
                </a:solidFill>
                <a:latin typeface="Calibri"/>
                <a:cs typeface="Calibri"/>
              </a:rPr>
              <a:t> </a:t>
            </a:r>
            <a:r>
              <a:rPr sz="1400" spc="-10" dirty="0">
                <a:solidFill>
                  <a:srgbClr val="0C2477"/>
                </a:solidFill>
                <a:latin typeface="Calibri"/>
                <a:cs typeface="Calibri"/>
              </a:rPr>
              <a:t>training,</a:t>
            </a:r>
            <a:r>
              <a:rPr sz="1400" spc="-20" dirty="0">
                <a:solidFill>
                  <a:srgbClr val="0C2477"/>
                </a:solidFill>
                <a:latin typeface="Calibri"/>
                <a:cs typeface="Calibri"/>
              </a:rPr>
              <a:t> </a:t>
            </a:r>
            <a:r>
              <a:rPr sz="1400" dirty="0">
                <a:solidFill>
                  <a:srgbClr val="0C2477"/>
                </a:solidFill>
                <a:latin typeface="Calibri"/>
                <a:cs typeface="Calibri"/>
              </a:rPr>
              <a:t>workshops</a:t>
            </a:r>
            <a:r>
              <a:rPr sz="1400" spc="-4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18" name="object 18"/>
          <p:cNvSpPr txBox="1"/>
          <p:nvPr/>
        </p:nvSpPr>
        <p:spPr>
          <a:xfrm>
            <a:off x="4337050" y="4156532"/>
            <a:ext cx="3310890" cy="307975"/>
          </a:xfrm>
          <a:prstGeom prst="rect">
            <a:avLst/>
          </a:prstGeom>
          <a:solidFill>
            <a:srgbClr val="92D050"/>
          </a:solidFill>
        </p:spPr>
        <p:txBody>
          <a:bodyPr vert="horz" wrap="square" lIns="0" tIns="34925" rIns="0" bIns="0" rtlCol="0">
            <a:spAutoFit/>
          </a:bodyPr>
          <a:lstStyle/>
          <a:p>
            <a:pPr marL="548640">
              <a:lnSpc>
                <a:spcPct val="100000"/>
              </a:lnSpc>
              <a:spcBef>
                <a:spcPts val="275"/>
              </a:spcBef>
            </a:pPr>
            <a:r>
              <a:rPr sz="1400" dirty="0">
                <a:solidFill>
                  <a:srgbClr val="0C2477"/>
                </a:solidFill>
                <a:latin typeface="Calibri"/>
                <a:cs typeface="Calibri"/>
              </a:rPr>
              <a:t>Green</a:t>
            </a:r>
            <a:r>
              <a:rPr sz="1400" spc="-40" dirty="0">
                <a:solidFill>
                  <a:srgbClr val="0C2477"/>
                </a:solidFill>
                <a:latin typeface="Calibri"/>
                <a:cs typeface="Calibri"/>
              </a:rPr>
              <a:t> </a:t>
            </a:r>
            <a:r>
              <a:rPr sz="1400" dirty="0">
                <a:solidFill>
                  <a:srgbClr val="0C2477"/>
                </a:solidFill>
                <a:latin typeface="Calibri"/>
                <a:cs typeface="Calibri"/>
              </a:rPr>
              <a:t>OA</a:t>
            </a:r>
            <a:r>
              <a:rPr sz="1400" spc="-40" dirty="0">
                <a:solidFill>
                  <a:srgbClr val="0C2477"/>
                </a:solidFill>
                <a:latin typeface="Calibri"/>
                <a:cs typeface="Calibri"/>
              </a:rPr>
              <a:t> </a:t>
            </a:r>
            <a:r>
              <a:rPr sz="1400" dirty="0">
                <a:solidFill>
                  <a:srgbClr val="0C2477"/>
                </a:solidFill>
                <a:latin typeface="Calibri"/>
                <a:cs typeface="Calibri"/>
              </a:rPr>
              <a:t>support</a:t>
            </a:r>
            <a:r>
              <a:rPr sz="1400" spc="-40"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19" name="object 19"/>
          <p:cNvSpPr txBox="1"/>
          <p:nvPr/>
        </p:nvSpPr>
        <p:spPr>
          <a:xfrm>
            <a:off x="4337050" y="4532528"/>
            <a:ext cx="3310890" cy="523240"/>
          </a:xfrm>
          <a:prstGeom prst="rect">
            <a:avLst/>
          </a:prstGeom>
          <a:solidFill>
            <a:srgbClr val="92D050"/>
          </a:solidFill>
        </p:spPr>
        <p:txBody>
          <a:bodyPr vert="horz" wrap="square" lIns="0" tIns="34925" rIns="0" bIns="0" rtlCol="0">
            <a:spAutoFit/>
          </a:bodyPr>
          <a:lstStyle/>
          <a:p>
            <a:pPr marL="548640" marR="111125">
              <a:lnSpc>
                <a:spcPct val="100000"/>
              </a:lnSpc>
              <a:spcBef>
                <a:spcPts val="275"/>
              </a:spcBef>
            </a:pPr>
            <a:r>
              <a:rPr sz="1400" dirty="0">
                <a:solidFill>
                  <a:srgbClr val="0C2477"/>
                </a:solidFill>
                <a:latin typeface="Calibri"/>
                <a:cs typeface="Calibri"/>
              </a:rPr>
              <a:t>Gold</a:t>
            </a:r>
            <a:r>
              <a:rPr sz="1400" spc="-45" dirty="0">
                <a:solidFill>
                  <a:srgbClr val="0C2477"/>
                </a:solidFill>
                <a:latin typeface="Calibri"/>
                <a:cs typeface="Calibri"/>
              </a:rPr>
              <a:t> </a:t>
            </a:r>
            <a:r>
              <a:rPr sz="1400" dirty="0">
                <a:solidFill>
                  <a:srgbClr val="0C2477"/>
                </a:solidFill>
                <a:latin typeface="Calibri"/>
                <a:cs typeface="Calibri"/>
              </a:rPr>
              <a:t>OA</a:t>
            </a:r>
            <a:r>
              <a:rPr sz="1400" spc="-30" dirty="0">
                <a:solidFill>
                  <a:srgbClr val="0C2477"/>
                </a:solidFill>
                <a:latin typeface="Calibri"/>
                <a:cs typeface="Calibri"/>
              </a:rPr>
              <a:t> </a:t>
            </a:r>
            <a:r>
              <a:rPr sz="1400" dirty="0">
                <a:solidFill>
                  <a:srgbClr val="0C2477"/>
                </a:solidFill>
                <a:latin typeface="Calibri"/>
                <a:cs typeface="Calibri"/>
              </a:rPr>
              <a:t>–</a:t>
            </a:r>
            <a:r>
              <a:rPr sz="1400" spc="-45" dirty="0">
                <a:solidFill>
                  <a:srgbClr val="0C2477"/>
                </a:solidFill>
                <a:latin typeface="Calibri"/>
                <a:cs typeface="Calibri"/>
              </a:rPr>
              <a:t> </a:t>
            </a:r>
            <a:r>
              <a:rPr sz="1400" dirty="0">
                <a:solidFill>
                  <a:srgbClr val="0C2477"/>
                </a:solidFill>
                <a:latin typeface="Calibri"/>
                <a:cs typeface="Calibri"/>
              </a:rPr>
              <a:t>financial</a:t>
            </a:r>
            <a:r>
              <a:rPr sz="1400" spc="-25" dirty="0">
                <a:solidFill>
                  <a:srgbClr val="0C2477"/>
                </a:solidFill>
                <a:latin typeface="Calibri"/>
                <a:cs typeface="Calibri"/>
              </a:rPr>
              <a:t> </a:t>
            </a:r>
            <a:r>
              <a:rPr sz="1400" spc="-10" dirty="0">
                <a:solidFill>
                  <a:srgbClr val="0C2477"/>
                </a:solidFill>
                <a:latin typeface="Calibri"/>
                <a:cs typeface="Calibri"/>
              </a:rPr>
              <a:t>APC-</a:t>
            </a:r>
            <a:r>
              <a:rPr sz="1400" dirty="0">
                <a:solidFill>
                  <a:srgbClr val="0C2477"/>
                </a:solidFill>
                <a:latin typeface="Calibri"/>
                <a:cs typeface="Calibri"/>
              </a:rPr>
              <a:t>support</a:t>
            </a:r>
            <a:r>
              <a:rPr sz="1400" spc="-35" dirty="0">
                <a:solidFill>
                  <a:srgbClr val="0C2477"/>
                </a:solidFill>
                <a:latin typeface="Calibri"/>
                <a:cs typeface="Calibri"/>
              </a:rPr>
              <a:t> </a:t>
            </a:r>
            <a:r>
              <a:rPr sz="1400" spc="-25" dirty="0">
                <a:solidFill>
                  <a:srgbClr val="0C2477"/>
                </a:solidFill>
                <a:latin typeface="Calibri"/>
                <a:cs typeface="Calibri"/>
              </a:rPr>
              <a:t>(OA </a:t>
            </a:r>
            <a:r>
              <a:rPr sz="1400" dirty="0">
                <a:solidFill>
                  <a:srgbClr val="0C2477"/>
                </a:solidFill>
                <a:latin typeface="Calibri"/>
                <a:cs typeface="Calibri"/>
              </a:rPr>
              <a:t>Fund),</a:t>
            </a:r>
            <a:r>
              <a:rPr sz="1400" spc="-15" dirty="0">
                <a:solidFill>
                  <a:srgbClr val="0C2477"/>
                </a:solidFill>
                <a:latin typeface="Calibri"/>
                <a:cs typeface="Calibri"/>
              </a:rPr>
              <a:t> </a:t>
            </a:r>
            <a:r>
              <a:rPr sz="1400" spc="-10" dirty="0">
                <a:solidFill>
                  <a:srgbClr val="0C2477"/>
                </a:solidFill>
                <a:latin typeface="Calibri"/>
                <a:cs typeface="Calibri"/>
              </a:rPr>
              <a:t>membership</a:t>
            </a:r>
            <a:r>
              <a:rPr sz="1400" spc="-15" dirty="0">
                <a:solidFill>
                  <a:srgbClr val="0C2477"/>
                </a:solidFill>
                <a:latin typeface="Calibri"/>
                <a:cs typeface="Calibri"/>
              </a:rPr>
              <a:t> </a:t>
            </a:r>
            <a:r>
              <a:rPr sz="1400" spc="-10" dirty="0">
                <a:solidFill>
                  <a:srgbClr val="0C2477"/>
                </a:solidFill>
                <a:latin typeface="Calibri"/>
                <a:cs typeface="Calibri"/>
              </a:rPr>
              <a:t>contracts</a:t>
            </a:r>
            <a:endParaRPr sz="1400">
              <a:latin typeface="Calibri"/>
              <a:cs typeface="Calibri"/>
            </a:endParaRPr>
          </a:p>
        </p:txBody>
      </p:sp>
      <p:sp>
        <p:nvSpPr>
          <p:cNvPr id="20" name="object 20"/>
          <p:cNvSpPr txBox="1"/>
          <p:nvPr/>
        </p:nvSpPr>
        <p:spPr>
          <a:xfrm>
            <a:off x="444868" y="5041925"/>
            <a:ext cx="3441065" cy="523240"/>
          </a:xfrm>
          <a:prstGeom prst="rect">
            <a:avLst/>
          </a:prstGeom>
          <a:solidFill>
            <a:srgbClr val="C9DE79"/>
          </a:solidFill>
        </p:spPr>
        <p:txBody>
          <a:bodyPr vert="horz" wrap="square" lIns="0" tIns="34925" rIns="0" bIns="0" rtlCol="0">
            <a:spAutoFit/>
          </a:bodyPr>
          <a:lstStyle/>
          <a:p>
            <a:pPr marL="548640" marR="699770">
              <a:lnSpc>
                <a:spcPct val="100000"/>
              </a:lnSpc>
              <a:spcBef>
                <a:spcPts val="275"/>
              </a:spcBef>
            </a:pPr>
            <a:r>
              <a:rPr sz="1400" spc="-20" dirty="0">
                <a:solidFill>
                  <a:srgbClr val="0C2477"/>
                </a:solidFill>
                <a:latin typeface="Calibri"/>
                <a:cs typeface="Calibri"/>
              </a:rPr>
              <a:t>Technical</a:t>
            </a:r>
            <a:r>
              <a:rPr sz="1400" spc="-10" dirty="0">
                <a:solidFill>
                  <a:srgbClr val="0C2477"/>
                </a:solidFill>
                <a:latin typeface="Calibri"/>
                <a:cs typeface="Calibri"/>
              </a:rPr>
              <a:t> </a:t>
            </a:r>
            <a:r>
              <a:rPr sz="1400" dirty="0">
                <a:solidFill>
                  <a:srgbClr val="0C2477"/>
                </a:solidFill>
                <a:latin typeface="Calibri"/>
                <a:cs typeface="Calibri"/>
              </a:rPr>
              <a:t>support</a:t>
            </a:r>
            <a:r>
              <a:rPr sz="1400" spc="-35" dirty="0">
                <a:solidFill>
                  <a:srgbClr val="0C2477"/>
                </a:solidFill>
                <a:latin typeface="Calibri"/>
                <a:cs typeface="Calibri"/>
              </a:rPr>
              <a:t> </a:t>
            </a:r>
            <a:r>
              <a:rPr sz="1400" dirty="0">
                <a:solidFill>
                  <a:srgbClr val="0C2477"/>
                </a:solidFill>
                <a:latin typeface="Calibri"/>
                <a:cs typeface="Calibri"/>
              </a:rPr>
              <a:t>/</a:t>
            </a:r>
            <a:r>
              <a:rPr sz="1400" spc="-30" dirty="0">
                <a:solidFill>
                  <a:srgbClr val="0C2477"/>
                </a:solidFill>
                <a:latin typeface="Calibri"/>
                <a:cs typeface="Calibri"/>
              </a:rPr>
              <a:t> </a:t>
            </a:r>
            <a:r>
              <a:rPr sz="1400" dirty="0">
                <a:solidFill>
                  <a:srgbClr val="0C2477"/>
                </a:solidFill>
                <a:latin typeface="Calibri"/>
                <a:cs typeface="Calibri"/>
              </a:rPr>
              <a:t>service</a:t>
            </a:r>
            <a:r>
              <a:rPr sz="1400" spc="-25" dirty="0">
                <a:solidFill>
                  <a:srgbClr val="0C2477"/>
                </a:solidFill>
                <a:latin typeface="Calibri"/>
                <a:cs typeface="Calibri"/>
              </a:rPr>
              <a:t> OA </a:t>
            </a:r>
            <a:r>
              <a:rPr sz="1400" spc="-10" dirty="0">
                <a:solidFill>
                  <a:srgbClr val="0C2477"/>
                </a:solidFill>
                <a:latin typeface="Calibri"/>
                <a:cs typeface="Calibri"/>
              </a:rPr>
              <a:t>platform</a:t>
            </a:r>
            <a:r>
              <a:rPr sz="1400" spc="-30" dirty="0">
                <a:solidFill>
                  <a:srgbClr val="0C2477"/>
                </a:solidFill>
                <a:latin typeface="Calibri"/>
                <a:cs typeface="Calibri"/>
              </a:rPr>
              <a:t> </a:t>
            </a:r>
            <a:r>
              <a:rPr sz="1400" spc="-25" dirty="0">
                <a:solidFill>
                  <a:srgbClr val="0C2477"/>
                </a:solidFill>
                <a:latin typeface="Calibri"/>
                <a:cs typeface="Calibri"/>
              </a:rPr>
              <a:t>(OJS/OMP,</a:t>
            </a:r>
            <a:r>
              <a:rPr sz="1400" spc="-5" dirty="0">
                <a:solidFill>
                  <a:srgbClr val="0C2477"/>
                </a:solidFill>
                <a:latin typeface="Calibri"/>
                <a:cs typeface="Calibri"/>
              </a:rPr>
              <a:t> </a:t>
            </a:r>
            <a:r>
              <a:rPr sz="1400" spc="-20" dirty="0">
                <a:solidFill>
                  <a:srgbClr val="0C2477"/>
                </a:solidFill>
                <a:latin typeface="Calibri"/>
                <a:cs typeface="Calibri"/>
              </a:rPr>
              <a:t>etc.)</a:t>
            </a:r>
            <a:endParaRPr sz="1400">
              <a:latin typeface="Calibri"/>
              <a:cs typeface="Calibri"/>
            </a:endParaRPr>
          </a:p>
        </p:txBody>
      </p:sp>
      <p:sp>
        <p:nvSpPr>
          <p:cNvPr id="21" name="object 21"/>
          <p:cNvSpPr txBox="1"/>
          <p:nvPr/>
        </p:nvSpPr>
        <p:spPr>
          <a:xfrm>
            <a:off x="444868" y="781456"/>
            <a:ext cx="3441065" cy="523240"/>
          </a:xfrm>
          <a:prstGeom prst="rect">
            <a:avLst/>
          </a:prstGeom>
          <a:solidFill>
            <a:srgbClr val="79D1D5"/>
          </a:solidFill>
        </p:spPr>
        <p:txBody>
          <a:bodyPr vert="horz" wrap="square" lIns="0" tIns="34290" rIns="0" bIns="0" rtlCol="0">
            <a:spAutoFit/>
          </a:bodyPr>
          <a:lstStyle/>
          <a:p>
            <a:pPr marL="562610" marR="241300">
              <a:lnSpc>
                <a:spcPct val="100000"/>
              </a:lnSpc>
              <a:spcBef>
                <a:spcPts val="270"/>
              </a:spcBef>
            </a:pPr>
            <a:r>
              <a:rPr sz="1400" spc="-10" dirty="0">
                <a:solidFill>
                  <a:srgbClr val="0C2477"/>
                </a:solidFill>
                <a:latin typeface="Calibri"/>
                <a:cs typeface="Calibri"/>
              </a:rPr>
              <a:t>Management</a:t>
            </a:r>
            <a:r>
              <a:rPr sz="1400" dirty="0">
                <a:solidFill>
                  <a:srgbClr val="0C2477"/>
                </a:solidFill>
                <a:latin typeface="Calibri"/>
                <a:cs typeface="Calibri"/>
              </a:rPr>
              <a:t> of</a:t>
            </a:r>
            <a:r>
              <a:rPr sz="1400" spc="-50" dirty="0">
                <a:solidFill>
                  <a:srgbClr val="0C2477"/>
                </a:solidFill>
                <a:latin typeface="Calibri"/>
                <a:cs typeface="Calibri"/>
              </a:rPr>
              <a:t> </a:t>
            </a:r>
            <a:r>
              <a:rPr sz="1400" spc="-10" dirty="0">
                <a:solidFill>
                  <a:srgbClr val="0C2477"/>
                </a:solidFill>
                <a:latin typeface="Calibri"/>
                <a:cs typeface="Calibri"/>
              </a:rPr>
              <a:t>infrastructures,</a:t>
            </a:r>
            <a:r>
              <a:rPr sz="1400" spc="-5" dirty="0">
                <a:solidFill>
                  <a:srgbClr val="0C2477"/>
                </a:solidFill>
                <a:latin typeface="Calibri"/>
                <a:cs typeface="Calibri"/>
              </a:rPr>
              <a:t> </a:t>
            </a:r>
            <a:r>
              <a:rPr sz="1400" spc="-20" dirty="0">
                <a:solidFill>
                  <a:srgbClr val="0C2477"/>
                </a:solidFill>
                <a:latin typeface="Calibri"/>
                <a:cs typeface="Calibri"/>
              </a:rPr>
              <a:t>e.g. </a:t>
            </a:r>
            <a:r>
              <a:rPr sz="1400" dirty="0">
                <a:solidFill>
                  <a:srgbClr val="0C2477"/>
                </a:solidFill>
                <a:latin typeface="Calibri"/>
                <a:cs typeface="Calibri"/>
              </a:rPr>
              <a:t>University</a:t>
            </a:r>
            <a:r>
              <a:rPr sz="1400" spc="-45" dirty="0">
                <a:solidFill>
                  <a:srgbClr val="0C2477"/>
                </a:solidFill>
                <a:latin typeface="Calibri"/>
                <a:cs typeface="Calibri"/>
              </a:rPr>
              <a:t> </a:t>
            </a:r>
            <a:r>
              <a:rPr sz="1400" dirty="0">
                <a:solidFill>
                  <a:srgbClr val="0C2477"/>
                </a:solidFill>
                <a:latin typeface="Calibri"/>
                <a:cs typeface="Calibri"/>
              </a:rPr>
              <a:t>press,</a:t>
            </a:r>
            <a:r>
              <a:rPr sz="1400" spc="-45" dirty="0">
                <a:solidFill>
                  <a:srgbClr val="0C2477"/>
                </a:solidFill>
                <a:latin typeface="Calibri"/>
                <a:cs typeface="Calibri"/>
              </a:rPr>
              <a:t> </a:t>
            </a:r>
            <a:r>
              <a:rPr sz="1400" spc="-25" dirty="0">
                <a:solidFill>
                  <a:srgbClr val="0C2477"/>
                </a:solidFill>
                <a:latin typeface="Calibri"/>
                <a:cs typeface="Calibri"/>
              </a:rPr>
              <a:t>Textbooks</a:t>
            </a:r>
            <a:r>
              <a:rPr sz="1400" spc="-45" dirty="0">
                <a:solidFill>
                  <a:srgbClr val="0C2477"/>
                </a:solidFill>
                <a:latin typeface="Calibri"/>
                <a:cs typeface="Calibri"/>
              </a:rPr>
              <a:t> </a:t>
            </a:r>
            <a:r>
              <a:rPr sz="1400" spc="-10" dirty="0">
                <a:solidFill>
                  <a:srgbClr val="0C2477"/>
                </a:solidFill>
                <a:latin typeface="Calibri"/>
                <a:cs typeface="Calibri"/>
              </a:rPr>
              <a:t>platform</a:t>
            </a:r>
            <a:endParaRPr sz="1400">
              <a:latin typeface="Calibri"/>
              <a:cs typeface="Calibri"/>
            </a:endParaRPr>
          </a:p>
        </p:txBody>
      </p:sp>
      <p:sp>
        <p:nvSpPr>
          <p:cNvPr id="22" name="object 22"/>
          <p:cNvSpPr txBox="1"/>
          <p:nvPr/>
        </p:nvSpPr>
        <p:spPr>
          <a:xfrm>
            <a:off x="7828153" y="3913708"/>
            <a:ext cx="4014470" cy="307975"/>
          </a:xfrm>
          <a:prstGeom prst="rect">
            <a:avLst/>
          </a:prstGeom>
          <a:solidFill>
            <a:srgbClr val="05BD9F"/>
          </a:solidFill>
        </p:spPr>
        <p:txBody>
          <a:bodyPr vert="horz" wrap="square" lIns="0" tIns="34925" rIns="0" bIns="0" rtlCol="0">
            <a:spAutoFit/>
          </a:bodyPr>
          <a:lstStyle/>
          <a:p>
            <a:pPr marL="85090" algn="ctr">
              <a:lnSpc>
                <a:spcPct val="100000"/>
              </a:lnSpc>
              <a:spcBef>
                <a:spcPts val="275"/>
              </a:spcBef>
            </a:pPr>
            <a:r>
              <a:rPr sz="1400" dirty="0">
                <a:solidFill>
                  <a:srgbClr val="FFFFFF"/>
                </a:solidFill>
                <a:latin typeface="Calibri"/>
                <a:cs typeface="Calibri"/>
              </a:rPr>
              <a:t>Open</a:t>
            </a:r>
            <a:r>
              <a:rPr sz="1400" spc="-30" dirty="0">
                <a:solidFill>
                  <a:srgbClr val="FFFFFF"/>
                </a:solidFill>
                <a:latin typeface="Calibri"/>
                <a:cs typeface="Calibri"/>
              </a:rPr>
              <a:t> </a:t>
            </a:r>
            <a:r>
              <a:rPr sz="1400" spc="-10" dirty="0">
                <a:solidFill>
                  <a:srgbClr val="FFFFFF"/>
                </a:solidFill>
                <a:latin typeface="Calibri"/>
                <a:cs typeface="Calibri"/>
              </a:rPr>
              <a:t>Education</a:t>
            </a:r>
            <a:r>
              <a:rPr sz="1400" dirty="0">
                <a:solidFill>
                  <a:srgbClr val="FFFFFF"/>
                </a:solidFill>
                <a:latin typeface="Calibri"/>
                <a:cs typeface="Calibri"/>
              </a:rPr>
              <a:t> </a:t>
            </a:r>
            <a:r>
              <a:rPr sz="1400" spc="-10" dirty="0">
                <a:solidFill>
                  <a:srgbClr val="FFFFFF"/>
                </a:solidFill>
                <a:latin typeface="Calibri"/>
                <a:cs typeface="Calibri"/>
              </a:rPr>
              <a:t>Resources</a:t>
            </a:r>
            <a:r>
              <a:rPr sz="1400" spc="-35" dirty="0">
                <a:solidFill>
                  <a:srgbClr val="FFFFFF"/>
                </a:solidFill>
                <a:latin typeface="Calibri"/>
                <a:cs typeface="Calibri"/>
              </a:rPr>
              <a:t> </a:t>
            </a:r>
            <a:r>
              <a:rPr sz="1400" dirty="0">
                <a:solidFill>
                  <a:srgbClr val="FFFFFF"/>
                </a:solidFill>
                <a:latin typeface="Calibri"/>
                <a:cs typeface="Calibri"/>
              </a:rPr>
              <a:t>and</a:t>
            </a:r>
            <a:r>
              <a:rPr sz="1400" spc="-15" dirty="0">
                <a:solidFill>
                  <a:srgbClr val="FFFFFF"/>
                </a:solidFill>
                <a:latin typeface="Calibri"/>
                <a:cs typeface="Calibri"/>
              </a:rPr>
              <a:t> </a:t>
            </a:r>
            <a:r>
              <a:rPr sz="1400" spc="-10" dirty="0">
                <a:solidFill>
                  <a:srgbClr val="FFFFFF"/>
                </a:solidFill>
                <a:latin typeface="Calibri"/>
                <a:cs typeface="Calibri"/>
              </a:rPr>
              <a:t>Textbooks</a:t>
            </a:r>
            <a:endParaRPr sz="1400">
              <a:latin typeface="Calibri"/>
              <a:cs typeface="Calibri"/>
            </a:endParaRPr>
          </a:p>
        </p:txBody>
      </p:sp>
      <p:sp>
        <p:nvSpPr>
          <p:cNvPr id="23" name="object 23"/>
          <p:cNvSpPr txBox="1"/>
          <p:nvPr/>
        </p:nvSpPr>
        <p:spPr>
          <a:xfrm>
            <a:off x="459105" y="2811983"/>
            <a:ext cx="3441065" cy="307975"/>
          </a:xfrm>
          <a:prstGeom prst="rect">
            <a:avLst/>
          </a:prstGeom>
          <a:solidFill>
            <a:srgbClr val="8B83BE"/>
          </a:solidFill>
        </p:spPr>
        <p:txBody>
          <a:bodyPr vert="horz" wrap="square" lIns="0" tIns="34290" rIns="0" bIns="0" rtlCol="0">
            <a:spAutoFit/>
          </a:bodyPr>
          <a:lstStyle/>
          <a:p>
            <a:pPr marL="322580" algn="ctr">
              <a:lnSpc>
                <a:spcPct val="100000"/>
              </a:lnSpc>
              <a:spcBef>
                <a:spcPts val="270"/>
              </a:spcBef>
            </a:pPr>
            <a:r>
              <a:rPr sz="1400" dirty="0">
                <a:solidFill>
                  <a:srgbClr val="0C2477"/>
                </a:solidFill>
                <a:latin typeface="Calibri"/>
                <a:cs typeface="Calibri"/>
              </a:rPr>
              <a:t>Publishing</a:t>
            </a:r>
            <a:r>
              <a:rPr sz="1400" spc="-45" dirty="0">
                <a:solidFill>
                  <a:srgbClr val="0C2477"/>
                </a:solidFill>
                <a:latin typeface="Calibri"/>
                <a:cs typeface="Calibri"/>
              </a:rPr>
              <a:t> </a:t>
            </a:r>
            <a:r>
              <a:rPr sz="1400" dirty="0">
                <a:solidFill>
                  <a:srgbClr val="0C2477"/>
                </a:solidFill>
                <a:latin typeface="Calibri"/>
                <a:cs typeface="Calibri"/>
              </a:rPr>
              <a:t>and</a:t>
            </a:r>
            <a:r>
              <a:rPr sz="1400" spc="-60" dirty="0">
                <a:solidFill>
                  <a:srgbClr val="0C2477"/>
                </a:solidFill>
                <a:latin typeface="Calibri"/>
                <a:cs typeface="Calibri"/>
              </a:rPr>
              <a:t> </a:t>
            </a:r>
            <a:r>
              <a:rPr sz="1400" dirty="0">
                <a:solidFill>
                  <a:srgbClr val="0C2477"/>
                </a:solidFill>
                <a:latin typeface="Calibri"/>
                <a:cs typeface="Calibri"/>
              </a:rPr>
              <a:t>archiving</a:t>
            </a:r>
            <a:r>
              <a:rPr sz="1400" spc="-60" dirty="0">
                <a:solidFill>
                  <a:srgbClr val="0C2477"/>
                </a:solidFill>
                <a:latin typeface="Calibri"/>
                <a:cs typeface="Calibri"/>
              </a:rPr>
              <a:t> </a:t>
            </a:r>
            <a:r>
              <a:rPr sz="1400" spc="-10" dirty="0">
                <a:solidFill>
                  <a:srgbClr val="0C2477"/>
                </a:solidFill>
                <a:latin typeface="Calibri"/>
                <a:cs typeface="Calibri"/>
              </a:rPr>
              <a:t>publications</a:t>
            </a:r>
            <a:endParaRPr sz="1400">
              <a:latin typeface="Calibri"/>
              <a:cs typeface="Calibri"/>
            </a:endParaRPr>
          </a:p>
        </p:txBody>
      </p:sp>
      <p:sp>
        <p:nvSpPr>
          <p:cNvPr id="24" name="object 24"/>
          <p:cNvSpPr txBox="1"/>
          <p:nvPr/>
        </p:nvSpPr>
        <p:spPr>
          <a:xfrm>
            <a:off x="444868" y="1374863"/>
            <a:ext cx="3441065" cy="739140"/>
          </a:xfrm>
          <a:prstGeom prst="rect">
            <a:avLst/>
          </a:prstGeom>
          <a:solidFill>
            <a:srgbClr val="8B83BE"/>
          </a:solidFill>
        </p:spPr>
        <p:txBody>
          <a:bodyPr vert="horz" wrap="square" lIns="0" tIns="34290" rIns="0" bIns="0" rtlCol="0">
            <a:spAutoFit/>
          </a:bodyPr>
          <a:lstStyle/>
          <a:p>
            <a:pPr marL="548640" marR="379730">
              <a:lnSpc>
                <a:spcPct val="100000"/>
              </a:lnSpc>
              <a:spcBef>
                <a:spcPts val="270"/>
              </a:spcBef>
            </a:pPr>
            <a:r>
              <a:rPr sz="1400" spc="-10" dirty="0">
                <a:solidFill>
                  <a:srgbClr val="0C2477"/>
                </a:solidFill>
                <a:latin typeface="Calibri"/>
                <a:cs typeface="Calibri"/>
              </a:rPr>
              <a:t>Guidance,</a:t>
            </a:r>
            <a:r>
              <a:rPr sz="1400" spc="-35" dirty="0">
                <a:solidFill>
                  <a:srgbClr val="0C2477"/>
                </a:solidFill>
                <a:latin typeface="Calibri"/>
                <a:cs typeface="Calibri"/>
              </a:rPr>
              <a:t> </a:t>
            </a:r>
            <a:r>
              <a:rPr sz="1400" dirty="0">
                <a:solidFill>
                  <a:srgbClr val="0C2477"/>
                </a:solidFill>
                <a:latin typeface="Calibri"/>
                <a:cs typeface="Calibri"/>
              </a:rPr>
              <a:t>advice,</a:t>
            </a:r>
            <a:r>
              <a:rPr sz="1400" spc="-25" dirty="0">
                <a:solidFill>
                  <a:srgbClr val="0C2477"/>
                </a:solidFill>
                <a:latin typeface="Calibri"/>
                <a:cs typeface="Calibri"/>
              </a:rPr>
              <a:t> </a:t>
            </a:r>
            <a:r>
              <a:rPr sz="1400" dirty="0">
                <a:solidFill>
                  <a:srgbClr val="0C2477"/>
                </a:solidFill>
                <a:latin typeface="Calibri"/>
                <a:cs typeface="Calibri"/>
              </a:rPr>
              <a:t>support</a:t>
            </a:r>
            <a:r>
              <a:rPr sz="1400" spc="-40" dirty="0">
                <a:solidFill>
                  <a:srgbClr val="0C2477"/>
                </a:solidFill>
                <a:latin typeface="Calibri"/>
                <a:cs typeface="Calibri"/>
              </a:rPr>
              <a:t> </a:t>
            </a:r>
            <a:r>
              <a:rPr sz="1400" spc="-25" dirty="0">
                <a:solidFill>
                  <a:srgbClr val="0C2477"/>
                </a:solidFill>
                <a:latin typeface="Calibri"/>
                <a:cs typeface="Calibri"/>
              </a:rPr>
              <a:t>via </a:t>
            </a:r>
            <a:r>
              <a:rPr sz="1400" spc="-10" dirty="0">
                <a:solidFill>
                  <a:srgbClr val="0C2477"/>
                </a:solidFill>
                <a:latin typeface="Calibri"/>
                <a:cs typeface="Calibri"/>
              </a:rPr>
              <a:t>webpages,</a:t>
            </a:r>
            <a:r>
              <a:rPr sz="1400" spc="-30" dirty="0">
                <a:solidFill>
                  <a:srgbClr val="0C2477"/>
                </a:solidFill>
                <a:latin typeface="Calibri"/>
                <a:cs typeface="Calibri"/>
              </a:rPr>
              <a:t> </a:t>
            </a:r>
            <a:r>
              <a:rPr sz="1400" dirty="0">
                <a:solidFill>
                  <a:srgbClr val="0C2477"/>
                </a:solidFill>
                <a:latin typeface="Calibri"/>
                <a:cs typeface="Calibri"/>
              </a:rPr>
              <a:t>or</a:t>
            </a:r>
            <a:r>
              <a:rPr sz="1400" spc="-25" dirty="0">
                <a:solidFill>
                  <a:srgbClr val="0C2477"/>
                </a:solidFill>
                <a:latin typeface="Calibri"/>
                <a:cs typeface="Calibri"/>
              </a:rPr>
              <a:t> </a:t>
            </a:r>
            <a:r>
              <a:rPr sz="140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25" dirty="0">
                <a:solidFill>
                  <a:srgbClr val="0C2477"/>
                </a:solidFill>
                <a:latin typeface="Calibri"/>
                <a:cs typeface="Calibri"/>
              </a:rPr>
              <a:t> (by </a:t>
            </a:r>
            <a:r>
              <a:rPr sz="1400" dirty="0">
                <a:solidFill>
                  <a:srgbClr val="0C2477"/>
                </a:solidFill>
                <a:latin typeface="Calibri"/>
                <a:cs typeface="Calibri"/>
              </a:rPr>
              <a:t>data</a:t>
            </a:r>
            <a:r>
              <a:rPr sz="1400" spc="-30" dirty="0">
                <a:solidFill>
                  <a:srgbClr val="0C2477"/>
                </a:solidFill>
                <a:latin typeface="Calibri"/>
                <a:cs typeface="Calibri"/>
              </a:rPr>
              <a:t> </a:t>
            </a:r>
            <a:r>
              <a:rPr sz="1400" spc="-10" dirty="0">
                <a:solidFill>
                  <a:srgbClr val="0C2477"/>
                </a:solidFill>
                <a:latin typeface="Calibri"/>
                <a:cs typeface="Calibri"/>
              </a:rPr>
              <a:t>stewards</a:t>
            </a:r>
            <a:r>
              <a:rPr sz="1400" spc="-35" dirty="0">
                <a:solidFill>
                  <a:srgbClr val="0C2477"/>
                </a:solidFill>
                <a:latin typeface="Calibri"/>
                <a:cs typeface="Calibri"/>
              </a:rPr>
              <a:t> </a:t>
            </a:r>
            <a:r>
              <a:rPr sz="1400" dirty="0">
                <a:solidFill>
                  <a:srgbClr val="0C2477"/>
                </a:solidFill>
                <a:latin typeface="Calibri"/>
                <a:cs typeface="Calibri"/>
              </a:rPr>
              <a:t>or</a:t>
            </a:r>
            <a:r>
              <a:rPr sz="1400" spc="-4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25" name="object 25"/>
          <p:cNvSpPr txBox="1"/>
          <p:nvPr/>
        </p:nvSpPr>
        <p:spPr>
          <a:xfrm>
            <a:off x="459105" y="2204745"/>
            <a:ext cx="3441065" cy="523240"/>
          </a:xfrm>
          <a:prstGeom prst="rect">
            <a:avLst/>
          </a:prstGeom>
          <a:solidFill>
            <a:srgbClr val="8B83BE"/>
          </a:solidFill>
        </p:spPr>
        <p:txBody>
          <a:bodyPr vert="horz" wrap="square" lIns="0" tIns="34290" rIns="0" bIns="0" rtlCol="0">
            <a:spAutoFit/>
          </a:bodyPr>
          <a:lstStyle/>
          <a:p>
            <a:pPr marL="534035" marR="422275">
              <a:lnSpc>
                <a:spcPct val="100000"/>
              </a:lnSpc>
              <a:spcBef>
                <a:spcPts val="270"/>
              </a:spcBef>
            </a:pPr>
            <a:r>
              <a:rPr sz="1400" spc="-10" dirty="0">
                <a:solidFill>
                  <a:srgbClr val="0C2477"/>
                </a:solidFill>
                <a:latin typeface="Calibri"/>
                <a:cs typeface="Calibri"/>
              </a:rPr>
              <a:t>Registering</a:t>
            </a:r>
            <a:r>
              <a:rPr sz="1400" spc="-40" dirty="0">
                <a:solidFill>
                  <a:srgbClr val="0C2477"/>
                </a:solidFill>
                <a:latin typeface="Calibri"/>
                <a:cs typeface="Calibri"/>
              </a:rPr>
              <a:t> </a:t>
            </a:r>
            <a:r>
              <a:rPr sz="1400" dirty="0">
                <a:solidFill>
                  <a:srgbClr val="0C2477"/>
                </a:solidFill>
                <a:latin typeface="Calibri"/>
                <a:cs typeface="Calibri"/>
              </a:rPr>
              <a:t>articles</a:t>
            </a:r>
            <a:r>
              <a:rPr sz="1400" spc="-35" dirty="0">
                <a:solidFill>
                  <a:srgbClr val="0C2477"/>
                </a:solidFill>
                <a:latin typeface="Calibri"/>
                <a:cs typeface="Calibri"/>
              </a:rPr>
              <a:t> </a:t>
            </a:r>
            <a:r>
              <a:rPr sz="1400" dirty="0">
                <a:solidFill>
                  <a:srgbClr val="0C2477"/>
                </a:solidFill>
                <a:latin typeface="Calibri"/>
                <a:cs typeface="Calibri"/>
              </a:rPr>
              <a:t>and</a:t>
            </a:r>
            <a:r>
              <a:rPr sz="1400" spc="-40" dirty="0">
                <a:solidFill>
                  <a:srgbClr val="0C2477"/>
                </a:solidFill>
                <a:latin typeface="Calibri"/>
                <a:cs typeface="Calibri"/>
              </a:rPr>
              <a:t> </a:t>
            </a:r>
            <a:r>
              <a:rPr sz="1400" spc="-10" dirty="0">
                <a:solidFill>
                  <a:srgbClr val="0C2477"/>
                </a:solidFill>
                <a:latin typeface="Calibri"/>
                <a:cs typeface="Calibri"/>
              </a:rPr>
              <a:t>depositing </a:t>
            </a:r>
            <a:r>
              <a:rPr sz="1400" dirty="0">
                <a:solidFill>
                  <a:srgbClr val="0C2477"/>
                </a:solidFill>
                <a:latin typeface="Calibri"/>
                <a:cs typeface="Calibri"/>
              </a:rPr>
              <a:t>works</a:t>
            </a:r>
            <a:r>
              <a:rPr sz="1400" spc="-45" dirty="0">
                <a:solidFill>
                  <a:srgbClr val="0C2477"/>
                </a:solidFill>
                <a:latin typeface="Calibri"/>
                <a:cs typeface="Calibri"/>
              </a:rPr>
              <a:t> </a:t>
            </a:r>
            <a:r>
              <a:rPr sz="1400" dirty="0">
                <a:solidFill>
                  <a:srgbClr val="0C2477"/>
                </a:solidFill>
                <a:latin typeface="Calibri"/>
                <a:cs typeface="Calibri"/>
              </a:rPr>
              <a:t>in</a:t>
            </a:r>
            <a:r>
              <a:rPr sz="1400" spc="-20" dirty="0">
                <a:solidFill>
                  <a:srgbClr val="0C2477"/>
                </a:solidFill>
                <a:latin typeface="Calibri"/>
                <a:cs typeface="Calibri"/>
              </a:rPr>
              <a:t> </a:t>
            </a:r>
            <a:r>
              <a:rPr sz="1400" dirty="0">
                <a:solidFill>
                  <a:srgbClr val="0C2477"/>
                </a:solidFill>
                <a:latin typeface="Calibri"/>
                <a:cs typeface="Calibri"/>
              </a:rPr>
              <a:t>CRIS</a:t>
            </a:r>
            <a:r>
              <a:rPr sz="1400" spc="-35" dirty="0">
                <a:solidFill>
                  <a:srgbClr val="0C2477"/>
                </a:solidFill>
                <a:latin typeface="Calibri"/>
                <a:cs typeface="Calibri"/>
              </a:rPr>
              <a:t> </a:t>
            </a:r>
            <a:r>
              <a:rPr sz="1400" dirty="0">
                <a:solidFill>
                  <a:srgbClr val="0C2477"/>
                </a:solidFill>
                <a:latin typeface="Calibri"/>
                <a:cs typeface="Calibri"/>
              </a:rPr>
              <a:t>or</a:t>
            </a:r>
            <a:r>
              <a:rPr sz="1400" spc="-30"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26" name="object 26"/>
          <p:cNvSpPr txBox="1"/>
          <p:nvPr/>
        </p:nvSpPr>
        <p:spPr>
          <a:xfrm>
            <a:off x="459105" y="3216363"/>
            <a:ext cx="3441065" cy="739140"/>
          </a:xfrm>
          <a:prstGeom prst="rect">
            <a:avLst/>
          </a:prstGeom>
          <a:solidFill>
            <a:srgbClr val="8B83BE"/>
          </a:solidFill>
        </p:spPr>
        <p:txBody>
          <a:bodyPr vert="horz" wrap="square" lIns="0" tIns="34925" rIns="0" bIns="0" rtlCol="0">
            <a:spAutoFit/>
          </a:bodyPr>
          <a:lstStyle/>
          <a:p>
            <a:pPr marL="548640" marR="334645">
              <a:lnSpc>
                <a:spcPct val="100000"/>
              </a:lnSpc>
              <a:spcBef>
                <a:spcPts val="275"/>
              </a:spcBef>
            </a:pPr>
            <a:r>
              <a:rPr sz="1400" dirty="0">
                <a:solidFill>
                  <a:srgbClr val="0C2477"/>
                </a:solidFill>
                <a:latin typeface="Calibri"/>
                <a:cs typeface="Calibri"/>
              </a:rPr>
              <a:t>Analytics</a:t>
            </a:r>
            <a:r>
              <a:rPr sz="1400" spc="-25" dirty="0">
                <a:solidFill>
                  <a:srgbClr val="0C2477"/>
                </a:solidFill>
                <a:latin typeface="Calibri"/>
                <a:cs typeface="Calibri"/>
              </a:rPr>
              <a:t> </a:t>
            </a:r>
            <a:r>
              <a:rPr sz="1400" dirty="0">
                <a:solidFill>
                  <a:srgbClr val="0C2477"/>
                </a:solidFill>
                <a:latin typeface="Calibri"/>
                <a:cs typeface="Calibri"/>
              </a:rPr>
              <a:t>and</a:t>
            </a:r>
            <a:r>
              <a:rPr sz="1400" spc="-30" dirty="0">
                <a:solidFill>
                  <a:srgbClr val="0C2477"/>
                </a:solidFill>
                <a:latin typeface="Calibri"/>
                <a:cs typeface="Calibri"/>
              </a:rPr>
              <a:t> </a:t>
            </a:r>
            <a:r>
              <a:rPr sz="1400" spc="-10" dirty="0">
                <a:solidFill>
                  <a:srgbClr val="0C2477"/>
                </a:solidFill>
                <a:latin typeface="Calibri"/>
                <a:cs typeface="Calibri"/>
              </a:rPr>
              <a:t>reporting</a:t>
            </a:r>
            <a:r>
              <a:rPr sz="1400" spc="-25" dirty="0">
                <a:solidFill>
                  <a:srgbClr val="0C2477"/>
                </a:solidFill>
                <a:latin typeface="Calibri"/>
                <a:cs typeface="Calibri"/>
              </a:rPr>
              <a:t> </a:t>
            </a:r>
            <a:r>
              <a:rPr sz="1400" spc="-10" dirty="0">
                <a:solidFill>
                  <a:srgbClr val="0C2477"/>
                </a:solidFill>
                <a:latin typeface="Calibri"/>
                <a:cs typeface="Calibri"/>
              </a:rPr>
              <a:t>services </a:t>
            </a:r>
            <a:r>
              <a:rPr sz="1400" dirty="0">
                <a:solidFill>
                  <a:srgbClr val="0C2477"/>
                </a:solidFill>
                <a:latin typeface="Calibri"/>
                <a:cs typeface="Calibri"/>
              </a:rPr>
              <a:t>(journal</a:t>
            </a:r>
            <a:r>
              <a:rPr sz="1400" spc="-50" dirty="0">
                <a:solidFill>
                  <a:srgbClr val="0C2477"/>
                </a:solidFill>
                <a:latin typeface="Calibri"/>
                <a:cs typeface="Calibri"/>
              </a:rPr>
              <a:t> </a:t>
            </a:r>
            <a:r>
              <a:rPr sz="1400" dirty="0">
                <a:solidFill>
                  <a:srgbClr val="0C2477"/>
                </a:solidFill>
                <a:latin typeface="Calibri"/>
                <a:cs typeface="Calibri"/>
              </a:rPr>
              <a:t>metrics,</a:t>
            </a:r>
            <a:r>
              <a:rPr sz="1400" spc="-40" dirty="0">
                <a:solidFill>
                  <a:srgbClr val="0C2477"/>
                </a:solidFill>
                <a:latin typeface="Calibri"/>
                <a:cs typeface="Calibri"/>
              </a:rPr>
              <a:t> </a:t>
            </a:r>
            <a:r>
              <a:rPr sz="1400" dirty="0">
                <a:solidFill>
                  <a:srgbClr val="0C2477"/>
                </a:solidFill>
                <a:latin typeface="Calibri"/>
                <a:cs typeface="Calibri"/>
              </a:rPr>
              <a:t>altmetrics,</a:t>
            </a:r>
            <a:r>
              <a:rPr sz="1400" spc="-30" dirty="0">
                <a:solidFill>
                  <a:srgbClr val="0C2477"/>
                </a:solidFill>
                <a:latin typeface="Calibri"/>
                <a:cs typeface="Calibri"/>
              </a:rPr>
              <a:t> </a:t>
            </a:r>
            <a:r>
              <a:rPr sz="1400" spc="-10" dirty="0">
                <a:solidFill>
                  <a:srgbClr val="0C2477"/>
                </a:solidFill>
                <a:latin typeface="Calibri"/>
                <a:cs typeface="Calibri"/>
              </a:rPr>
              <a:t>article- </a:t>
            </a:r>
            <a:r>
              <a:rPr sz="1400" dirty="0">
                <a:solidFill>
                  <a:srgbClr val="0C2477"/>
                </a:solidFill>
                <a:latin typeface="Calibri"/>
                <a:cs typeface="Calibri"/>
              </a:rPr>
              <a:t>level</a:t>
            </a:r>
            <a:r>
              <a:rPr sz="1400" spc="-60" dirty="0">
                <a:solidFill>
                  <a:srgbClr val="0C2477"/>
                </a:solidFill>
                <a:latin typeface="Calibri"/>
                <a:cs typeface="Calibri"/>
              </a:rPr>
              <a:t> </a:t>
            </a:r>
            <a:r>
              <a:rPr sz="1400" spc="-10" dirty="0">
                <a:solidFill>
                  <a:srgbClr val="0C2477"/>
                </a:solidFill>
                <a:latin typeface="Calibri"/>
                <a:cs typeface="Calibri"/>
              </a:rPr>
              <a:t>metrics)</a:t>
            </a:r>
            <a:endParaRPr sz="1400">
              <a:latin typeface="Calibri"/>
              <a:cs typeface="Calibri"/>
            </a:endParaRPr>
          </a:p>
        </p:txBody>
      </p:sp>
      <p:sp>
        <p:nvSpPr>
          <p:cNvPr id="27" name="object 27"/>
          <p:cNvSpPr/>
          <p:nvPr/>
        </p:nvSpPr>
        <p:spPr>
          <a:xfrm>
            <a:off x="4237529" y="3054223"/>
            <a:ext cx="3410585" cy="969644"/>
          </a:xfrm>
          <a:custGeom>
            <a:avLst/>
            <a:gdLst/>
            <a:ahLst/>
            <a:cxnLst/>
            <a:rect l="l" t="t" r="r" b="b"/>
            <a:pathLst>
              <a:path w="3410584" h="969645">
                <a:moveTo>
                  <a:pt x="3352498" y="0"/>
                </a:moveTo>
                <a:lnTo>
                  <a:pt x="3043634" y="37084"/>
                </a:lnTo>
                <a:lnTo>
                  <a:pt x="3077411" y="74700"/>
                </a:lnTo>
                <a:lnTo>
                  <a:pt x="3102062" y="112936"/>
                </a:lnTo>
                <a:lnTo>
                  <a:pt x="3117581" y="151605"/>
                </a:lnTo>
                <a:lnTo>
                  <a:pt x="3123961" y="190515"/>
                </a:lnTo>
                <a:lnTo>
                  <a:pt x="3121198" y="229480"/>
                </a:lnTo>
                <a:lnTo>
                  <a:pt x="3109285" y="268309"/>
                </a:lnTo>
                <a:lnTo>
                  <a:pt x="3088216" y="306813"/>
                </a:lnTo>
                <a:lnTo>
                  <a:pt x="3057985" y="344804"/>
                </a:lnTo>
                <a:lnTo>
                  <a:pt x="3016053" y="384187"/>
                </a:lnTo>
                <a:lnTo>
                  <a:pt x="2965331" y="421579"/>
                </a:lnTo>
                <a:lnTo>
                  <a:pt x="2906353" y="456886"/>
                </a:lnTo>
                <a:lnTo>
                  <a:pt x="2839654" y="490013"/>
                </a:lnTo>
                <a:lnTo>
                  <a:pt x="2803577" y="505730"/>
                </a:lnTo>
                <a:lnTo>
                  <a:pt x="2765770" y="520866"/>
                </a:lnTo>
                <a:lnTo>
                  <a:pt x="2726300" y="535410"/>
                </a:lnTo>
                <a:lnTo>
                  <a:pt x="2685234" y="549349"/>
                </a:lnTo>
                <a:lnTo>
                  <a:pt x="2642640" y="562673"/>
                </a:lnTo>
                <a:lnTo>
                  <a:pt x="2598583" y="575369"/>
                </a:lnTo>
                <a:lnTo>
                  <a:pt x="2553131" y="587425"/>
                </a:lnTo>
                <a:lnTo>
                  <a:pt x="2506350" y="598829"/>
                </a:lnTo>
                <a:lnTo>
                  <a:pt x="2458308" y="609570"/>
                </a:lnTo>
                <a:lnTo>
                  <a:pt x="2409071" y="619636"/>
                </a:lnTo>
                <a:lnTo>
                  <a:pt x="2358707" y="629015"/>
                </a:lnTo>
                <a:lnTo>
                  <a:pt x="2307282" y="637694"/>
                </a:lnTo>
                <a:lnTo>
                  <a:pt x="2254862" y="645663"/>
                </a:lnTo>
                <a:lnTo>
                  <a:pt x="2201515" y="652910"/>
                </a:lnTo>
                <a:lnTo>
                  <a:pt x="2147308" y="659422"/>
                </a:lnTo>
                <a:lnTo>
                  <a:pt x="2092308" y="665187"/>
                </a:lnTo>
                <a:lnTo>
                  <a:pt x="2036581" y="670194"/>
                </a:lnTo>
                <a:lnTo>
                  <a:pt x="1980194" y="674432"/>
                </a:lnTo>
                <a:lnTo>
                  <a:pt x="1923214" y="677887"/>
                </a:lnTo>
                <a:lnTo>
                  <a:pt x="1865708" y="680549"/>
                </a:lnTo>
                <a:lnTo>
                  <a:pt x="1807743" y="682405"/>
                </a:lnTo>
                <a:lnTo>
                  <a:pt x="1749386" y="683444"/>
                </a:lnTo>
                <a:lnTo>
                  <a:pt x="1690703" y="683654"/>
                </a:lnTo>
                <a:lnTo>
                  <a:pt x="1631762" y="683022"/>
                </a:lnTo>
                <a:lnTo>
                  <a:pt x="1572629" y="681538"/>
                </a:lnTo>
                <a:lnTo>
                  <a:pt x="1513371" y="679189"/>
                </a:lnTo>
                <a:lnTo>
                  <a:pt x="1454055" y="675963"/>
                </a:lnTo>
                <a:lnTo>
                  <a:pt x="1394748" y="671849"/>
                </a:lnTo>
                <a:lnTo>
                  <a:pt x="1335517" y="666834"/>
                </a:lnTo>
                <a:lnTo>
                  <a:pt x="1276429" y="660907"/>
                </a:lnTo>
                <a:lnTo>
                  <a:pt x="1205164" y="652487"/>
                </a:lnTo>
                <a:lnTo>
                  <a:pt x="1136043" y="642911"/>
                </a:lnTo>
                <a:lnTo>
                  <a:pt x="1069131" y="632222"/>
                </a:lnTo>
                <a:lnTo>
                  <a:pt x="1004491" y="620462"/>
                </a:lnTo>
                <a:lnTo>
                  <a:pt x="942187" y="607673"/>
                </a:lnTo>
                <a:lnTo>
                  <a:pt x="882284" y="593897"/>
                </a:lnTo>
                <a:lnTo>
                  <a:pt x="824845" y="579176"/>
                </a:lnTo>
                <a:lnTo>
                  <a:pt x="769934" y="563552"/>
                </a:lnTo>
                <a:lnTo>
                  <a:pt x="717614" y="547068"/>
                </a:lnTo>
                <a:lnTo>
                  <a:pt x="667951" y="529765"/>
                </a:lnTo>
                <a:lnTo>
                  <a:pt x="621008" y="511686"/>
                </a:lnTo>
                <a:lnTo>
                  <a:pt x="576848" y="492871"/>
                </a:lnTo>
                <a:lnTo>
                  <a:pt x="535536" y="473365"/>
                </a:lnTo>
                <a:lnTo>
                  <a:pt x="497136" y="453208"/>
                </a:lnTo>
                <a:lnTo>
                  <a:pt x="461711" y="432443"/>
                </a:lnTo>
                <a:lnTo>
                  <a:pt x="429326" y="411112"/>
                </a:lnTo>
                <a:lnTo>
                  <a:pt x="373929" y="366920"/>
                </a:lnTo>
                <a:lnTo>
                  <a:pt x="331457" y="320967"/>
                </a:lnTo>
                <a:lnTo>
                  <a:pt x="302421" y="273592"/>
                </a:lnTo>
                <a:lnTo>
                  <a:pt x="287332" y="225130"/>
                </a:lnTo>
                <a:lnTo>
                  <a:pt x="285178" y="200596"/>
                </a:lnTo>
                <a:lnTo>
                  <a:pt x="286703" y="175918"/>
                </a:lnTo>
                <a:lnTo>
                  <a:pt x="301043" y="126292"/>
                </a:lnTo>
                <a:lnTo>
                  <a:pt x="330865" y="76590"/>
                </a:lnTo>
                <a:lnTo>
                  <a:pt x="351742" y="51815"/>
                </a:lnTo>
                <a:lnTo>
                  <a:pt x="46688" y="18796"/>
                </a:lnTo>
                <a:lnTo>
                  <a:pt x="25268" y="65654"/>
                </a:lnTo>
                <a:lnTo>
                  <a:pt x="10348" y="112889"/>
                </a:lnTo>
                <a:lnTo>
                  <a:pt x="1926" y="160365"/>
                </a:lnTo>
                <a:lnTo>
                  <a:pt x="0" y="207946"/>
                </a:lnTo>
                <a:lnTo>
                  <a:pt x="4568" y="255498"/>
                </a:lnTo>
                <a:lnTo>
                  <a:pt x="15630" y="302885"/>
                </a:lnTo>
                <a:lnTo>
                  <a:pt x="33184" y="349971"/>
                </a:lnTo>
                <a:lnTo>
                  <a:pt x="57229" y="396621"/>
                </a:lnTo>
                <a:lnTo>
                  <a:pt x="92683" y="449331"/>
                </a:lnTo>
                <a:lnTo>
                  <a:pt x="135630" y="500057"/>
                </a:lnTo>
                <a:lnTo>
                  <a:pt x="185718" y="548708"/>
                </a:lnTo>
                <a:lnTo>
                  <a:pt x="242593" y="595189"/>
                </a:lnTo>
                <a:lnTo>
                  <a:pt x="273465" y="617588"/>
                </a:lnTo>
                <a:lnTo>
                  <a:pt x="305901" y="639410"/>
                </a:lnTo>
                <a:lnTo>
                  <a:pt x="339859" y="660643"/>
                </a:lnTo>
                <a:lnTo>
                  <a:pt x="375292" y="681277"/>
                </a:lnTo>
                <a:lnTo>
                  <a:pt x="412157" y="701299"/>
                </a:lnTo>
                <a:lnTo>
                  <a:pt x="450410" y="720698"/>
                </a:lnTo>
                <a:lnTo>
                  <a:pt x="490007" y="739462"/>
                </a:lnTo>
                <a:lnTo>
                  <a:pt x="530904" y="757581"/>
                </a:lnTo>
                <a:lnTo>
                  <a:pt x="573057" y="775041"/>
                </a:lnTo>
                <a:lnTo>
                  <a:pt x="616421" y="791833"/>
                </a:lnTo>
                <a:lnTo>
                  <a:pt x="660952" y="807943"/>
                </a:lnTo>
                <a:lnTo>
                  <a:pt x="706606" y="823361"/>
                </a:lnTo>
                <a:lnTo>
                  <a:pt x="753340" y="838075"/>
                </a:lnTo>
                <a:lnTo>
                  <a:pt x="801108" y="852074"/>
                </a:lnTo>
                <a:lnTo>
                  <a:pt x="849868" y="865346"/>
                </a:lnTo>
                <a:lnTo>
                  <a:pt x="899574" y="877879"/>
                </a:lnTo>
                <a:lnTo>
                  <a:pt x="950182" y="889662"/>
                </a:lnTo>
                <a:lnTo>
                  <a:pt x="1001650" y="900683"/>
                </a:lnTo>
                <a:lnTo>
                  <a:pt x="1053931" y="910931"/>
                </a:lnTo>
                <a:lnTo>
                  <a:pt x="1106983" y="920394"/>
                </a:lnTo>
                <a:lnTo>
                  <a:pt x="1160761" y="929061"/>
                </a:lnTo>
                <a:lnTo>
                  <a:pt x="1215221" y="936920"/>
                </a:lnTo>
                <a:lnTo>
                  <a:pt x="1270319" y="943959"/>
                </a:lnTo>
                <a:lnTo>
                  <a:pt x="1326011" y="950168"/>
                </a:lnTo>
                <a:lnTo>
                  <a:pt x="1382252" y="955533"/>
                </a:lnTo>
                <a:lnTo>
                  <a:pt x="1438999" y="960045"/>
                </a:lnTo>
                <a:lnTo>
                  <a:pt x="1496207" y="963691"/>
                </a:lnTo>
                <a:lnTo>
                  <a:pt x="1553833" y="966460"/>
                </a:lnTo>
                <a:lnTo>
                  <a:pt x="1611831" y="968339"/>
                </a:lnTo>
                <a:lnTo>
                  <a:pt x="1670159" y="969319"/>
                </a:lnTo>
                <a:lnTo>
                  <a:pt x="1728771" y="969387"/>
                </a:lnTo>
                <a:lnTo>
                  <a:pt x="1787625" y="968531"/>
                </a:lnTo>
                <a:lnTo>
                  <a:pt x="1846675" y="966740"/>
                </a:lnTo>
                <a:lnTo>
                  <a:pt x="1905877" y="964002"/>
                </a:lnTo>
                <a:lnTo>
                  <a:pt x="1965188" y="960307"/>
                </a:lnTo>
                <a:lnTo>
                  <a:pt x="2024564" y="955641"/>
                </a:lnTo>
                <a:lnTo>
                  <a:pt x="2083959" y="949995"/>
                </a:lnTo>
                <a:lnTo>
                  <a:pt x="2143331" y="943356"/>
                </a:lnTo>
                <a:lnTo>
                  <a:pt x="2209249" y="934783"/>
                </a:lnTo>
                <a:lnTo>
                  <a:pt x="2273816" y="925122"/>
                </a:lnTo>
                <a:lnTo>
                  <a:pt x="2336995" y="914401"/>
                </a:lnTo>
                <a:lnTo>
                  <a:pt x="2398750" y="902649"/>
                </a:lnTo>
                <a:lnTo>
                  <a:pt x="2459045" y="889894"/>
                </a:lnTo>
                <a:lnTo>
                  <a:pt x="2517844" y="876163"/>
                </a:lnTo>
                <a:lnTo>
                  <a:pt x="2575111" y="861486"/>
                </a:lnTo>
                <a:lnTo>
                  <a:pt x="2630809" y="845889"/>
                </a:lnTo>
                <a:lnTo>
                  <a:pt x="2684903" y="829402"/>
                </a:lnTo>
                <a:lnTo>
                  <a:pt x="2737356" y="812052"/>
                </a:lnTo>
                <a:lnTo>
                  <a:pt x="2788132" y="793867"/>
                </a:lnTo>
                <a:lnTo>
                  <a:pt x="2837195" y="774876"/>
                </a:lnTo>
                <a:lnTo>
                  <a:pt x="2884510" y="755108"/>
                </a:lnTo>
                <a:lnTo>
                  <a:pt x="2930039" y="734589"/>
                </a:lnTo>
                <a:lnTo>
                  <a:pt x="2973746" y="713348"/>
                </a:lnTo>
                <a:lnTo>
                  <a:pt x="3015597" y="691414"/>
                </a:lnTo>
                <a:lnTo>
                  <a:pt x="3055553" y="668815"/>
                </a:lnTo>
                <a:lnTo>
                  <a:pt x="3093580" y="645578"/>
                </a:lnTo>
                <a:lnTo>
                  <a:pt x="3129642" y="621732"/>
                </a:lnTo>
                <a:lnTo>
                  <a:pt x="3163701" y="597305"/>
                </a:lnTo>
                <a:lnTo>
                  <a:pt x="3195722" y="572325"/>
                </a:lnTo>
                <a:lnTo>
                  <a:pt x="3225669" y="546820"/>
                </a:lnTo>
                <a:lnTo>
                  <a:pt x="3279195" y="494350"/>
                </a:lnTo>
                <a:lnTo>
                  <a:pt x="3323991" y="440119"/>
                </a:lnTo>
                <a:lnTo>
                  <a:pt x="3359767" y="384352"/>
                </a:lnTo>
                <a:lnTo>
                  <a:pt x="3386235" y="327275"/>
                </a:lnTo>
                <a:lnTo>
                  <a:pt x="3403105" y="269113"/>
                </a:lnTo>
                <a:lnTo>
                  <a:pt x="3410088" y="210092"/>
                </a:lnTo>
                <a:lnTo>
                  <a:pt x="3409782" y="180329"/>
                </a:lnTo>
                <a:lnTo>
                  <a:pt x="3401393" y="120441"/>
                </a:lnTo>
                <a:lnTo>
                  <a:pt x="3382395" y="60256"/>
                </a:lnTo>
                <a:lnTo>
                  <a:pt x="3352498" y="0"/>
                </a:lnTo>
                <a:close/>
              </a:path>
            </a:pathLst>
          </a:custGeom>
          <a:solidFill>
            <a:srgbClr val="FAC5AC"/>
          </a:solidFill>
        </p:spPr>
        <p:txBody>
          <a:bodyPr wrap="square" lIns="0" tIns="0" rIns="0" bIns="0" rtlCol="0"/>
          <a:lstStyle/>
          <a:p>
            <a:endParaRPr/>
          </a:p>
        </p:txBody>
      </p:sp>
      <p:sp>
        <p:nvSpPr>
          <p:cNvPr id="28" name="object 28"/>
          <p:cNvSpPr txBox="1"/>
          <p:nvPr/>
        </p:nvSpPr>
        <p:spPr>
          <a:xfrm>
            <a:off x="4337050" y="5156403"/>
            <a:ext cx="3310890" cy="523240"/>
          </a:xfrm>
          <a:prstGeom prst="rect">
            <a:avLst/>
          </a:prstGeom>
          <a:solidFill>
            <a:srgbClr val="92D050"/>
          </a:solidFill>
        </p:spPr>
        <p:txBody>
          <a:bodyPr vert="horz" wrap="square" lIns="0" tIns="34925" rIns="0" bIns="0" rtlCol="0">
            <a:spAutoFit/>
          </a:bodyPr>
          <a:lstStyle/>
          <a:p>
            <a:pPr marL="548640" marR="340360">
              <a:lnSpc>
                <a:spcPct val="100000"/>
              </a:lnSpc>
              <a:spcBef>
                <a:spcPts val="275"/>
              </a:spcBef>
            </a:pPr>
            <a:r>
              <a:rPr sz="1400" dirty="0">
                <a:solidFill>
                  <a:srgbClr val="0C2477"/>
                </a:solidFill>
                <a:latin typeface="Calibri"/>
                <a:cs typeface="Calibri"/>
              </a:rPr>
              <a:t>Hybrid</a:t>
            </a:r>
            <a:r>
              <a:rPr sz="1400" spc="-40" dirty="0">
                <a:solidFill>
                  <a:srgbClr val="0C2477"/>
                </a:solidFill>
                <a:latin typeface="Calibri"/>
                <a:cs typeface="Calibri"/>
              </a:rPr>
              <a:t> </a:t>
            </a:r>
            <a:r>
              <a:rPr sz="1400" dirty="0">
                <a:solidFill>
                  <a:srgbClr val="0C2477"/>
                </a:solidFill>
                <a:latin typeface="Calibri"/>
                <a:cs typeface="Calibri"/>
              </a:rPr>
              <a:t>OA</a:t>
            </a:r>
            <a:r>
              <a:rPr sz="1400" spc="-40" dirty="0">
                <a:solidFill>
                  <a:srgbClr val="0C2477"/>
                </a:solidFill>
                <a:latin typeface="Calibri"/>
                <a:cs typeface="Calibri"/>
              </a:rPr>
              <a:t> </a:t>
            </a:r>
            <a:r>
              <a:rPr sz="1400" dirty="0">
                <a:solidFill>
                  <a:srgbClr val="0C2477"/>
                </a:solidFill>
                <a:latin typeface="Calibri"/>
                <a:cs typeface="Calibri"/>
              </a:rPr>
              <a:t>–</a:t>
            </a:r>
            <a:r>
              <a:rPr sz="1400" spc="-35" dirty="0">
                <a:solidFill>
                  <a:srgbClr val="0C2477"/>
                </a:solidFill>
                <a:latin typeface="Calibri"/>
                <a:cs typeface="Calibri"/>
              </a:rPr>
              <a:t> </a:t>
            </a:r>
            <a:r>
              <a:rPr sz="1400" dirty="0">
                <a:solidFill>
                  <a:srgbClr val="0C2477"/>
                </a:solidFill>
                <a:latin typeface="Calibri"/>
                <a:cs typeface="Calibri"/>
              </a:rPr>
              <a:t>Read</a:t>
            </a:r>
            <a:r>
              <a:rPr sz="1400" spc="-50" dirty="0">
                <a:solidFill>
                  <a:srgbClr val="0C2477"/>
                </a:solidFill>
                <a:latin typeface="Calibri"/>
                <a:cs typeface="Calibri"/>
              </a:rPr>
              <a:t> </a:t>
            </a:r>
            <a:r>
              <a:rPr sz="1400" dirty="0">
                <a:solidFill>
                  <a:srgbClr val="0C2477"/>
                </a:solidFill>
                <a:latin typeface="Calibri"/>
                <a:cs typeface="Calibri"/>
              </a:rPr>
              <a:t>&amp;</a:t>
            </a:r>
            <a:r>
              <a:rPr sz="1400" spc="-50" dirty="0">
                <a:solidFill>
                  <a:srgbClr val="0C2477"/>
                </a:solidFill>
                <a:latin typeface="Calibri"/>
                <a:cs typeface="Calibri"/>
              </a:rPr>
              <a:t> </a:t>
            </a:r>
            <a:r>
              <a:rPr sz="1400" dirty="0">
                <a:solidFill>
                  <a:srgbClr val="0C2477"/>
                </a:solidFill>
                <a:latin typeface="Calibri"/>
                <a:cs typeface="Calibri"/>
              </a:rPr>
              <a:t>Publish</a:t>
            </a:r>
            <a:r>
              <a:rPr sz="1400" spc="-25" dirty="0">
                <a:solidFill>
                  <a:srgbClr val="0C2477"/>
                </a:solidFill>
                <a:latin typeface="Calibri"/>
                <a:cs typeface="Calibri"/>
              </a:rPr>
              <a:t> </a:t>
            </a:r>
            <a:r>
              <a:rPr sz="1400" spc="-10" dirty="0">
                <a:solidFill>
                  <a:srgbClr val="0C2477"/>
                </a:solidFill>
                <a:latin typeface="Calibri"/>
                <a:cs typeface="Calibri"/>
              </a:rPr>
              <a:t>deals management,</a:t>
            </a:r>
            <a:r>
              <a:rPr sz="1400" spc="-15" dirty="0">
                <a:solidFill>
                  <a:srgbClr val="0C2477"/>
                </a:solidFill>
                <a:latin typeface="Calibri"/>
                <a:cs typeface="Calibri"/>
              </a:rPr>
              <a:t> </a:t>
            </a:r>
            <a:r>
              <a:rPr sz="1400" spc="-10" dirty="0">
                <a:solidFill>
                  <a:srgbClr val="0C2477"/>
                </a:solidFill>
                <a:latin typeface="Calibri"/>
                <a:cs typeface="Calibri"/>
              </a:rPr>
              <a:t>workflows.</a:t>
            </a:r>
            <a:endParaRPr sz="1400">
              <a:latin typeface="Calibri"/>
              <a:cs typeface="Calibri"/>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r>
              <a:rPr spc="-25" dirty="0"/>
              <a:t>22</a:t>
            </a:r>
          </a:p>
        </p:txBody>
      </p:sp>
      <p:sp>
        <p:nvSpPr>
          <p:cNvPr id="33" name="object 33"/>
          <p:cNvSpPr txBox="1"/>
          <p:nvPr/>
        </p:nvSpPr>
        <p:spPr>
          <a:xfrm>
            <a:off x="523748" y="6625152"/>
            <a:ext cx="9356725" cy="139700"/>
          </a:xfrm>
          <a:prstGeom prst="rect">
            <a:avLst/>
          </a:prstGeom>
        </p:spPr>
        <p:txBody>
          <a:bodyPr vert="horz" wrap="square" lIns="0" tIns="3175" rIns="0" bIns="0" rtlCol="0">
            <a:spAutoFit/>
          </a:bodyPr>
          <a:lstStyle/>
          <a:p>
            <a:pPr marL="12700">
              <a:lnSpc>
                <a:spcPct val="100000"/>
              </a:lnSpc>
              <a:spcBef>
                <a:spcPts val="25"/>
              </a:spcBef>
            </a:pPr>
            <a:r>
              <a:rPr sz="800" dirty="0">
                <a:solidFill>
                  <a:srgbClr val="D9D9D9"/>
                </a:solidFill>
                <a:latin typeface="Arial"/>
                <a:cs typeface="Arial"/>
              </a:rPr>
              <a:t>Main</a:t>
            </a:r>
            <a:r>
              <a:rPr sz="800" spc="-10" dirty="0">
                <a:solidFill>
                  <a:srgbClr val="D9D9D9"/>
                </a:solidFill>
                <a:latin typeface="Arial"/>
                <a:cs typeface="Arial"/>
              </a:rPr>
              <a:t> </a:t>
            </a:r>
            <a:r>
              <a:rPr sz="800" dirty="0">
                <a:solidFill>
                  <a:srgbClr val="D9D9D9"/>
                </a:solidFill>
                <a:latin typeface="Arial"/>
                <a:cs typeface="Arial"/>
              </a:rPr>
              <a:t>information</a:t>
            </a:r>
            <a:r>
              <a:rPr sz="800" spc="-35" dirty="0">
                <a:solidFill>
                  <a:srgbClr val="D9D9D9"/>
                </a:solidFill>
                <a:latin typeface="Arial"/>
                <a:cs typeface="Arial"/>
              </a:rPr>
              <a:t> </a:t>
            </a:r>
            <a:r>
              <a:rPr sz="800" dirty="0">
                <a:solidFill>
                  <a:srgbClr val="D9D9D9"/>
                </a:solidFill>
                <a:latin typeface="Arial"/>
                <a:cs typeface="Arial"/>
              </a:rPr>
              <a:t>source:</a:t>
            </a:r>
            <a:r>
              <a:rPr sz="800" spc="-20" dirty="0">
                <a:solidFill>
                  <a:srgbClr val="D9D9D9"/>
                </a:solidFill>
                <a:latin typeface="Arial"/>
                <a:cs typeface="Arial"/>
              </a:rPr>
              <a:t> </a:t>
            </a:r>
            <a:r>
              <a:rPr sz="800" dirty="0">
                <a:solidFill>
                  <a:srgbClr val="D9D9D9"/>
                </a:solidFill>
                <a:latin typeface="Arial"/>
                <a:cs typeface="Arial"/>
              </a:rPr>
              <a:t>van</a:t>
            </a:r>
            <a:r>
              <a:rPr sz="800" spc="-15" dirty="0">
                <a:solidFill>
                  <a:srgbClr val="D9D9D9"/>
                </a:solidFill>
                <a:latin typeface="Arial"/>
                <a:cs typeface="Arial"/>
              </a:rPr>
              <a:t> </a:t>
            </a:r>
            <a:r>
              <a:rPr sz="800" dirty="0">
                <a:solidFill>
                  <a:srgbClr val="D9D9D9"/>
                </a:solidFill>
                <a:latin typeface="Arial"/>
                <a:cs typeface="Arial"/>
              </a:rPr>
              <a:t>der</a:t>
            </a:r>
            <a:r>
              <a:rPr sz="800" spc="-15" dirty="0">
                <a:solidFill>
                  <a:srgbClr val="D9D9D9"/>
                </a:solidFill>
                <a:latin typeface="Arial"/>
                <a:cs typeface="Arial"/>
              </a:rPr>
              <a:t> </a:t>
            </a:r>
            <a:r>
              <a:rPr sz="800" dirty="0">
                <a:solidFill>
                  <a:srgbClr val="D9D9D9"/>
                </a:solidFill>
                <a:latin typeface="Arial"/>
                <a:cs typeface="Arial"/>
              </a:rPr>
              <a:t>Graaf,</a:t>
            </a:r>
            <a:r>
              <a:rPr sz="800" spc="-20" dirty="0">
                <a:solidFill>
                  <a:srgbClr val="D9D9D9"/>
                </a:solidFill>
                <a:latin typeface="Arial"/>
                <a:cs typeface="Arial"/>
              </a:rPr>
              <a:t> </a:t>
            </a:r>
            <a:r>
              <a:rPr sz="800" dirty="0">
                <a:solidFill>
                  <a:srgbClr val="D9D9D9"/>
                </a:solidFill>
                <a:latin typeface="Arial"/>
                <a:cs typeface="Arial"/>
              </a:rPr>
              <a:t>M.</a:t>
            </a:r>
            <a:r>
              <a:rPr sz="800" spc="-20" dirty="0">
                <a:solidFill>
                  <a:srgbClr val="D9D9D9"/>
                </a:solidFill>
                <a:latin typeface="Arial"/>
                <a:cs typeface="Arial"/>
              </a:rPr>
              <a:t> </a:t>
            </a:r>
            <a:r>
              <a:rPr sz="800" dirty="0">
                <a:solidFill>
                  <a:srgbClr val="D9D9D9"/>
                </a:solidFill>
                <a:latin typeface="Arial"/>
                <a:cs typeface="Arial"/>
              </a:rPr>
              <a:t>(2023).</a:t>
            </a:r>
            <a:r>
              <a:rPr sz="800" spc="-5" dirty="0">
                <a:solidFill>
                  <a:srgbClr val="D9D9D9"/>
                </a:solidFill>
                <a:latin typeface="Arial"/>
                <a:cs typeface="Arial"/>
              </a:rPr>
              <a:t> </a:t>
            </a:r>
            <a:r>
              <a:rPr sz="800" dirty="0">
                <a:solidFill>
                  <a:srgbClr val="D9D9D9"/>
                </a:solidFill>
                <a:latin typeface="Arial"/>
                <a:cs typeface="Arial"/>
              </a:rPr>
              <a:t>Open</a:t>
            </a:r>
            <a:r>
              <a:rPr sz="800" spc="-10" dirty="0">
                <a:solidFill>
                  <a:srgbClr val="D9D9D9"/>
                </a:solidFill>
                <a:latin typeface="Arial"/>
                <a:cs typeface="Arial"/>
              </a:rPr>
              <a:t> </a:t>
            </a:r>
            <a:r>
              <a:rPr sz="800" dirty="0">
                <a:solidFill>
                  <a:srgbClr val="D9D9D9"/>
                </a:solidFill>
                <a:latin typeface="Arial"/>
                <a:cs typeface="Arial"/>
              </a:rPr>
              <a:t>Science</a:t>
            </a:r>
            <a:r>
              <a:rPr sz="800" spc="-25" dirty="0">
                <a:solidFill>
                  <a:srgbClr val="D9D9D9"/>
                </a:solidFill>
                <a:latin typeface="Arial"/>
                <a:cs typeface="Arial"/>
              </a:rPr>
              <a:t> </a:t>
            </a:r>
            <a:r>
              <a:rPr sz="800" dirty="0">
                <a:solidFill>
                  <a:srgbClr val="D9D9D9"/>
                </a:solidFill>
                <a:latin typeface="Arial"/>
                <a:cs typeface="Arial"/>
              </a:rPr>
              <a:t>Services</a:t>
            </a:r>
            <a:r>
              <a:rPr sz="800" spc="-30" dirty="0">
                <a:solidFill>
                  <a:srgbClr val="D9D9D9"/>
                </a:solidFill>
                <a:latin typeface="Arial"/>
                <a:cs typeface="Arial"/>
              </a:rPr>
              <a:t> </a:t>
            </a:r>
            <a:r>
              <a:rPr sz="800" dirty="0">
                <a:solidFill>
                  <a:srgbClr val="D9D9D9"/>
                </a:solidFill>
                <a:latin typeface="Arial"/>
                <a:cs typeface="Arial"/>
              </a:rPr>
              <a:t>by</a:t>
            </a:r>
            <a:r>
              <a:rPr sz="800" spc="-25" dirty="0">
                <a:solidFill>
                  <a:srgbClr val="D9D9D9"/>
                </a:solidFill>
                <a:latin typeface="Arial"/>
                <a:cs typeface="Arial"/>
              </a:rPr>
              <a:t> </a:t>
            </a:r>
            <a:r>
              <a:rPr sz="800" dirty="0">
                <a:solidFill>
                  <a:srgbClr val="D9D9D9"/>
                </a:solidFill>
                <a:latin typeface="Arial"/>
                <a:cs typeface="Arial"/>
              </a:rPr>
              <a:t>Research</a:t>
            </a:r>
            <a:r>
              <a:rPr sz="800" spc="-25" dirty="0">
                <a:solidFill>
                  <a:srgbClr val="D9D9D9"/>
                </a:solidFill>
                <a:latin typeface="Arial"/>
                <a:cs typeface="Arial"/>
              </a:rPr>
              <a:t> </a:t>
            </a:r>
            <a:r>
              <a:rPr sz="800" dirty="0">
                <a:solidFill>
                  <a:srgbClr val="D9D9D9"/>
                </a:solidFill>
                <a:latin typeface="Arial"/>
                <a:cs typeface="Arial"/>
              </a:rPr>
              <a:t>Libraries:</a:t>
            </a:r>
            <a:r>
              <a:rPr sz="800" spc="-15" dirty="0">
                <a:solidFill>
                  <a:srgbClr val="D9D9D9"/>
                </a:solidFill>
                <a:latin typeface="Arial"/>
                <a:cs typeface="Arial"/>
              </a:rPr>
              <a:t> </a:t>
            </a:r>
            <a:r>
              <a:rPr sz="800" spc="-10" dirty="0">
                <a:solidFill>
                  <a:srgbClr val="D9D9D9"/>
                </a:solidFill>
                <a:latin typeface="Arial"/>
                <a:cs typeface="Arial"/>
              </a:rPr>
              <a:t>Organisational </a:t>
            </a:r>
            <a:r>
              <a:rPr sz="800" dirty="0">
                <a:solidFill>
                  <a:srgbClr val="D9D9D9"/>
                </a:solidFill>
                <a:latin typeface="Arial"/>
                <a:cs typeface="Arial"/>
              </a:rPr>
              <a:t>Perspectives -</a:t>
            </a:r>
            <a:r>
              <a:rPr sz="800" spc="-20" dirty="0">
                <a:solidFill>
                  <a:srgbClr val="D9D9D9"/>
                </a:solidFill>
                <a:latin typeface="Arial"/>
                <a:cs typeface="Arial"/>
              </a:rPr>
              <a:t> </a:t>
            </a:r>
            <a:r>
              <a:rPr sz="800" dirty="0">
                <a:solidFill>
                  <a:srgbClr val="D9D9D9"/>
                </a:solidFill>
                <a:latin typeface="Arial"/>
                <a:cs typeface="Arial"/>
              </a:rPr>
              <a:t>A</a:t>
            </a:r>
            <a:r>
              <a:rPr sz="800" spc="-30" dirty="0">
                <a:solidFill>
                  <a:srgbClr val="D9D9D9"/>
                </a:solidFill>
                <a:latin typeface="Arial"/>
                <a:cs typeface="Arial"/>
              </a:rPr>
              <a:t> </a:t>
            </a:r>
            <a:r>
              <a:rPr sz="800" dirty="0">
                <a:solidFill>
                  <a:srgbClr val="D9D9D9"/>
                </a:solidFill>
                <a:latin typeface="Arial"/>
                <a:cs typeface="Arial"/>
              </a:rPr>
              <a:t>LIBER</a:t>
            </a:r>
            <a:r>
              <a:rPr sz="800" spc="-20" dirty="0">
                <a:solidFill>
                  <a:srgbClr val="D9D9D9"/>
                </a:solidFill>
                <a:latin typeface="Arial"/>
                <a:cs typeface="Arial"/>
              </a:rPr>
              <a:t> </a:t>
            </a:r>
            <a:r>
              <a:rPr sz="800" dirty="0">
                <a:solidFill>
                  <a:srgbClr val="D9D9D9"/>
                </a:solidFill>
                <a:latin typeface="Arial"/>
                <a:cs typeface="Arial"/>
              </a:rPr>
              <a:t>and</a:t>
            </a:r>
            <a:r>
              <a:rPr sz="800" spc="-15" dirty="0">
                <a:solidFill>
                  <a:srgbClr val="D9D9D9"/>
                </a:solidFill>
                <a:latin typeface="Arial"/>
                <a:cs typeface="Arial"/>
              </a:rPr>
              <a:t> </a:t>
            </a:r>
            <a:r>
              <a:rPr sz="800" dirty="0">
                <a:solidFill>
                  <a:srgbClr val="D9D9D9"/>
                </a:solidFill>
                <a:latin typeface="Arial"/>
                <a:cs typeface="Arial"/>
              </a:rPr>
              <a:t>ADBU</a:t>
            </a:r>
            <a:r>
              <a:rPr sz="800" spc="-40" dirty="0">
                <a:solidFill>
                  <a:srgbClr val="D9D9D9"/>
                </a:solidFill>
                <a:latin typeface="Arial"/>
                <a:cs typeface="Arial"/>
              </a:rPr>
              <a:t> </a:t>
            </a:r>
            <a:r>
              <a:rPr sz="800" dirty="0">
                <a:solidFill>
                  <a:srgbClr val="D9D9D9"/>
                </a:solidFill>
                <a:latin typeface="Arial"/>
                <a:cs typeface="Arial"/>
              </a:rPr>
              <a:t>Report.</a:t>
            </a:r>
            <a:r>
              <a:rPr sz="800" spc="-5" dirty="0">
                <a:solidFill>
                  <a:srgbClr val="D9D9D9"/>
                </a:solidFill>
                <a:latin typeface="Arial"/>
                <a:cs typeface="Arial"/>
              </a:rPr>
              <a:t> </a:t>
            </a:r>
            <a:r>
              <a:rPr sz="800" dirty="0">
                <a:solidFill>
                  <a:srgbClr val="D9D9D9"/>
                </a:solidFill>
                <a:latin typeface="Arial"/>
                <a:cs typeface="Arial"/>
              </a:rPr>
              <a:t>Zenodo.</a:t>
            </a:r>
            <a:r>
              <a:rPr sz="800" spc="5" dirty="0">
                <a:solidFill>
                  <a:srgbClr val="D9D9D9"/>
                </a:solidFill>
                <a:latin typeface="Arial"/>
                <a:cs typeface="Arial"/>
              </a:rPr>
              <a:t> </a:t>
            </a:r>
            <a:r>
              <a:rPr sz="800" u="sng" spc="-10" dirty="0">
                <a:solidFill>
                  <a:srgbClr val="D9D9D9"/>
                </a:solidFill>
                <a:uFill>
                  <a:solidFill>
                    <a:srgbClr val="D9D9D9"/>
                  </a:solidFill>
                </a:uFill>
                <a:latin typeface="Arial"/>
                <a:cs typeface="Arial"/>
                <a:hlinkClick r:id="rId3"/>
              </a:rPr>
              <a:t>https://doi.org/10.5281/zenodo.8123494</a:t>
            </a:r>
            <a:endParaRPr sz="800">
              <a:latin typeface="Arial"/>
              <a:cs typeface="Arial"/>
            </a:endParaRPr>
          </a:p>
        </p:txBody>
      </p:sp>
      <p:sp>
        <p:nvSpPr>
          <p:cNvPr id="29" name="object 29"/>
          <p:cNvSpPr txBox="1"/>
          <p:nvPr/>
        </p:nvSpPr>
        <p:spPr>
          <a:xfrm>
            <a:off x="4337050" y="5724664"/>
            <a:ext cx="3310890" cy="523240"/>
          </a:xfrm>
          <a:prstGeom prst="rect">
            <a:avLst/>
          </a:prstGeom>
          <a:solidFill>
            <a:srgbClr val="92D050"/>
          </a:solidFill>
        </p:spPr>
        <p:txBody>
          <a:bodyPr vert="horz" wrap="square" lIns="0" tIns="34925" rIns="0" bIns="0" rtlCol="0">
            <a:spAutoFit/>
          </a:bodyPr>
          <a:lstStyle/>
          <a:p>
            <a:pPr marL="548640" marR="639445">
              <a:lnSpc>
                <a:spcPct val="100000"/>
              </a:lnSpc>
              <a:spcBef>
                <a:spcPts val="275"/>
              </a:spcBef>
            </a:pPr>
            <a:r>
              <a:rPr sz="1400" dirty="0">
                <a:solidFill>
                  <a:srgbClr val="0C2477"/>
                </a:solidFill>
                <a:latin typeface="Calibri"/>
                <a:cs typeface="Calibri"/>
              </a:rPr>
              <a:t>Diamond</a:t>
            </a:r>
            <a:r>
              <a:rPr sz="1400" spc="-45" dirty="0">
                <a:solidFill>
                  <a:srgbClr val="0C2477"/>
                </a:solidFill>
                <a:latin typeface="Calibri"/>
                <a:cs typeface="Calibri"/>
              </a:rPr>
              <a:t> </a:t>
            </a:r>
            <a:r>
              <a:rPr sz="1400" dirty="0">
                <a:solidFill>
                  <a:srgbClr val="0C2477"/>
                </a:solidFill>
                <a:latin typeface="Calibri"/>
                <a:cs typeface="Calibri"/>
              </a:rPr>
              <a:t>OA</a:t>
            </a:r>
            <a:r>
              <a:rPr sz="1400" spc="-30" dirty="0">
                <a:solidFill>
                  <a:srgbClr val="0C2477"/>
                </a:solidFill>
                <a:latin typeface="Calibri"/>
                <a:cs typeface="Calibri"/>
              </a:rPr>
              <a:t> </a:t>
            </a:r>
            <a:r>
              <a:rPr sz="1400" spc="-10" dirty="0">
                <a:solidFill>
                  <a:srgbClr val="0C2477"/>
                </a:solidFill>
                <a:latin typeface="Calibri"/>
                <a:cs typeface="Calibri"/>
              </a:rPr>
              <a:t>infrastructures</a:t>
            </a:r>
            <a:r>
              <a:rPr sz="1400" spc="-20" dirty="0">
                <a:solidFill>
                  <a:srgbClr val="0C2477"/>
                </a:solidFill>
                <a:latin typeface="Calibri"/>
                <a:cs typeface="Calibri"/>
              </a:rPr>
              <a:t> </a:t>
            </a:r>
            <a:r>
              <a:rPr sz="1400" spc="-50" dirty="0">
                <a:solidFill>
                  <a:srgbClr val="0C2477"/>
                </a:solidFill>
                <a:latin typeface="Calibri"/>
                <a:cs typeface="Calibri"/>
              </a:rPr>
              <a:t>- </a:t>
            </a:r>
            <a:r>
              <a:rPr sz="1400" dirty="0">
                <a:solidFill>
                  <a:srgbClr val="0C2477"/>
                </a:solidFill>
                <a:latin typeface="Calibri"/>
                <a:cs typeface="Calibri"/>
              </a:rPr>
              <a:t>financial</a:t>
            </a:r>
            <a:r>
              <a:rPr sz="1400" spc="-55" dirty="0">
                <a:solidFill>
                  <a:srgbClr val="0C2477"/>
                </a:solidFill>
                <a:latin typeface="Calibri"/>
                <a:cs typeface="Calibri"/>
              </a:rPr>
              <a:t> </a:t>
            </a:r>
            <a:r>
              <a:rPr sz="1400" spc="-10" dirty="0">
                <a:solidFill>
                  <a:srgbClr val="0C2477"/>
                </a:solidFill>
                <a:latin typeface="Calibri"/>
                <a:cs typeface="Calibri"/>
              </a:rPr>
              <a:t>support</a:t>
            </a:r>
            <a:endParaRPr sz="1400">
              <a:latin typeface="Calibri"/>
              <a:cs typeface="Calibri"/>
            </a:endParaRPr>
          </a:p>
        </p:txBody>
      </p:sp>
      <p:sp>
        <p:nvSpPr>
          <p:cNvPr id="30" name="object 30"/>
          <p:cNvSpPr txBox="1"/>
          <p:nvPr/>
        </p:nvSpPr>
        <p:spPr>
          <a:xfrm>
            <a:off x="444868" y="4009809"/>
            <a:ext cx="3441065" cy="954405"/>
          </a:xfrm>
          <a:prstGeom prst="rect">
            <a:avLst/>
          </a:prstGeom>
          <a:solidFill>
            <a:srgbClr val="C9DE79"/>
          </a:solidFill>
        </p:spPr>
        <p:txBody>
          <a:bodyPr vert="horz" wrap="square" lIns="0" tIns="34925" rIns="0" bIns="0" rtlCol="0">
            <a:spAutoFit/>
          </a:bodyPr>
          <a:lstStyle/>
          <a:p>
            <a:pPr marL="562610" marR="161925">
              <a:lnSpc>
                <a:spcPct val="100000"/>
              </a:lnSpc>
              <a:spcBef>
                <a:spcPts val="275"/>
              </a:spcBef>
            </a:pPr>
            <a:r>
              <a:rPr sz="1400" dirty="0">
                <a:solidFill>
                  <a:srgbClr val="0C2477"/>
                </a:solidFill>
                <a:latin typeface="Calibri"/>
                <a:cs typeface="Calibri"/>
              </a:rPr>
              <a:t>OA</a:t>
            </a:r>
            <a:r>
              <a:rPr sz="1400" spc="-45" dirty="0">
                <a:solidFill>
                  <a:srgbClr val="0C2477"/>
                </a:solidFill>
                <a:latin typeface="Calibri"/>
                <a:cs typeface="Calibri"/>
              </a:rPr>
              <a:t> </a:t>
            </a:r>
            <a:r>
              <a:rPr sz="1400" dirty="0">
                <a:solidFill>
                  <a:srgbClr val="0C2477"/>
                </a:solidFill>
                <a:latin typeface="Calibri"/>
                <a:cs typeface="Calibri"/>
              </a:rPr>
              <a:t>University</a:t>
            </a:r>
            <a:r>
              <a:rPr sz="1400" spc="-40" dirty="0">
                <a:solidFill>
                  <a:srgbClr val="0C2477"/>
                </a:solidFill>
                <a:latin typeface="Calibri"/>
                <a:cs typeface="Calibri"/>
              </a:rPr>
              <a:t> </a:t>
            </a:r>
            <a:r>
              <a:rPr sz="1400" dirty="0">
                <a:solidFill>
                  <a:srgbClr val="0C2477"/>
                </a:solidFill>
                <a:latin typeface="Calibri"/>
                <a:cs typeface="Calibri"/>
              </a:rPr>
              <a:t>Press:</a:t>
            </a:r>
            <a:r>
              <a:rPr sz="1400" spc="-50" dirty="0">
                <a:solidFill>
                  <a:srgbClr val="0C2477"/>
                </a:solidFill>
                <a:latin typeface="Calibri"/>
                <a:cs typeface="Calibri"/>
              </a:rPr>
              <a:t> </a:t>
            </a:r>
            <a:r>
              <a:rPr sz="1400" dirty="0">
                <a:solidFill>
                  <a:srgbClr val="0C2477"/>
                </a:solidFill>
                <a:latin typeface="Calibri"/>
                <a:cs typeface="Calibri"/>
              </a:rPr>
              <a:t>full</a:t>
            </a:r>
            <a:r>
              <a:rPr sz="1400" spc="-40" dirty="0">
                <a:solidFill>
                  <a:srgbClr val="0C2477"/>
                </a:solidFill>
                <a:latin typeface="Calibri"/>
                <a:cs typeface="Calibri"/>
              </a:rPr>
              <a:t> </a:t>
            </a:r>
            <a:r>
              <a:rPr sz="1400" dirty="0">
                <a:solidFill>
                  <a:srgbClr val="0C2477"/>
                </a:solidFill>
                <a:latin typeface="Calibri"/>
                <a:cs typeface="Calibri"/>
              </a:rPr>
              <a:t>service</a:t>
            </a:r>
            <a:r>
              <a:rPr sz="1400" spc="-50" dirty="0">
                <a:solidFill>
                  <a:srgbClr val="0C2477"/>
                </a:solidFill>
                <a:latin typeface="Calibri"/>
                <a:cs typeface="Calibri"/>
              </a:rPr>
              <a:t> – </a:t>
            </a:r>
            <a:r>
              <a:rPr sz="1400" dirty="0">
                <a:solidFill>
                  <a:srgbClr val="0C2477"/>
                </a:solidFill>
                <a:latin typeface="Calibri"/>
                <a:cs typeface="Calibri"/>
              </a:rPr>
              <a:t>journals,</a:t>
            </a:r>
            <a:r>
              <a:rPr sz="1400" spc="-35" dirty="0">
                <a:solidFill>
                  <a:srgbClr val="0C2477"/>
                </a:solidFill>
                <a:latin typeface="Calibri"/>
                <a:cs typeface="Calibri"/>
              </a:rPr>
              <a:t> </a:t>
            </a:r>
            <a:r>
              <a:rPr sz="1400" dirty="0">
                <a:solidFill>
                  <a:srgbClr val="0C2477"/>
                </a:solidFill>
                <a:latin typeface="Calibri"/>
                <a:cs typeface="Calibri"/>
              </a:rPr>
              <a:t>articles,</a:t>
            </a:r>
            <a:r>
              <a:rPr sz="1400" spc="-25" dirty="0">
                <a:solidFill>
                  <a:srgbClr val="0C2477"/>
                </a:solidFill>
                <a:latin typeface="Calibri"/>
                <a:cs typeface="Calibri"/>
              </a:rPr>
              <a:t> </a:t>
            </a:r>
            <a:r>
              <a:rPr sz="1400" spc="-10" dirty="0">
                <a:solidFill>
                  <a:srgbClr val="0C2477"/>
                </a:solidFill>
                <a:latin typeface="Calibri"/>
                <a:cs typeface="Calibri"/>
              </a:rPr>
              <a:t>monographs,</a:t>
            </a:r>
            <a:r>
              <a:rPr sz="1400" spc="-25" dirty="0">
                <a:solidFill>
                  <a:srgbClr val="0C2477"/>
                </a:solidFill>
                <a:latin typeface="Calibri"/>
                <a:cs typeface="Calibri"/>
              </a:rPr>
              <a:t> </a:t>
            </a:r>
            <a:r>
              <a:rPr sz="1400" spc="-20" dirty="0">
                <a:solidFill>
                  <a:srgbClr val="0C2477"/>
                </a:solidFill>
                <a:latin typeface="Calibri"/>
                <a:cs typeface="Calibri"/>
              </a:rPr>
              <a:t>open </a:t>
            </a:r>
            <a:r>
              <a:rPr sz="1400" spc="-10" dirty="0">
                <a:solidFill>
                  <a:srgbClr val="0C2477"/>
                </a:solidFill>
                <a:latin typeface="Calibri"/>
                <a:cs typeface="Calibri"/>
              </a:rPr>
              <a:t>peer-</a:t>
            </a:r>
            <a:r>
              <a:rPr sz="1400" spc="-25" dirty="0">
                <a:solidFill>
                  <a:srgbClr val="0C2477"/>
                </a:solidFill>
                <a:latin typeface="Calibri"/>
                <a:cs typeface="Calibri"/>
              </a:rPr>
              <a:t>review,</a:t>
            </a:r>
            <a:r>
              <a:rPr sz="1400" spc="-20" dirty="0">
                <a:solidFill>
                  <a:srgbClr val="0C2477"/>
                </a:solidFill>
                <a:latin typeface="Calibri"/>
                <a:cs typeface="Calibri"/>
              </a:rPr>
              <a:t> </a:t>
            </a:r>
            <a:r>
              <a:rPr sz="1400" spc="-10" dirty="0">
                <a:solidFill>
                  <a:srgbClr val="0C2477"/>
                </a:solidFill>
                <a:latin typeface="Calibri"/>
                <a:cs typeface="Calibri"/>
              </a:rPr>
              <a:t>conference</a:t>
            </a:r>
            <a:r>
              <a:rPr sz="1400" dirty="0">
                <a:solidFill>
                  <a:srgbClr val="0C2477"/>
                </a:solidFill>
                <a:latin typeface="Calibri"/>
                <a:cs typeface="Calibri"/>
              </a:rPr>
              <a:t> </a:t>
            </a:r>
            <a:r>
              <a:rPr sz="1400" spc="-10" dirty="0">
                <a:solidFill>
                  <a:srgbClr val="0C2477"/>
                </a:solidFill>
                <a:latin typeface="Calibri"/>
                <a:cs typeface="Calibri"/>
              </a:rPr>
              <a:t>proceedings, textbooks</a:t>
            </a:r>
            <a:endParaRPr sz="1400">
              <a:latin typeface="Calibri"/>
              <a:cs typeface="Calibri"/>
            </a:endParaRPr>
          </a:p>
        </p:txBody>
      </p:sp>
      <p:sp>
        <p:nvSpPr>
          <p:cNvPr id="31" name="object 31"/>
          <p:cNvSpPr txBox="1"/>
          <p:nvPr/>
        </p:nvSpPr>
        <p:spPr>
          <a:xfrm>
            <a:off x="7840853" y="2895930"/>
            <a:ext cx="4014470" cy="307975"/>
          </a:xfrm>
          <a:prstGeom prst="rect">
            <a:avLst/>
          </a:prstGeom>
          <a:solidFill>
            <a:srgbClr val="FAC5AC"/>
          </a:solidFill>
        </p:spPr>
        <p:txBody>
          <a:bodyPr vert="horz" wrap="square" lIns="0" tIns="34925" rIns="0" bIns="0" rtlCol="0">
            <a:spAutoFit/>
          </a:bodyPr>
          <a:lstStyle/>
          <a:p>
            <a:pPr marR="281305" algn="ctr">
              <a:lnSpc>
                <a:spcPct val="100000"/>
              </a:lnSpc>
              <a:spcBef>
                <a:spcPts val="275"/>
              </a:spcBef>
            </a:pPr>
            <a:r>
              <a:rPr sz="1400" spc="-10" dirty="0">
                <a:solidFill>
                  <a:srgbClr val="0C2477"/>
                </a:solidFill>
                <a:latin typeface="Calibri"/>
                <a:cs typeface="Calibri"/>
              </a:rPr>
              <a:t>Copyright</a:t>
            </a:r>
            <a:r>
              <a:rPr sz="1400" spc="-15" dirty="0">
                <a:solidFill>
                  <a:srgbClr val="0C2477"/>
                </a:solidFill>
                <a:latin typeface="Calibri"/>
                <a:cs typeface="Calibri"/>
              </a:rPr>
              <a:t> </a:t>
            </a:r>
            <a:r>
              <a:rPr sz="1400" spc="-10" dirty="0">
                <a:solidFill>
                  <a:srgbClr val="0C2477"/>
                </a:solidFill>
                <a:latin typeface="Calibri"/>
                <a:cs typeface="Calibri"/>
              </a:rPr>
              <a:t>Information</a:t>
            </a:r>
            <a:r>
              <a:rPr sz="1400" spc="-45" dirty="0">
                <a:solidFill>
                  <a:srgbClr val="0C2477"/>
                </a:solidFill>
                <a:latin typeface="Calibri"/>
                <a:cs typeface="Calibri"/>
              </a:rPr>
              <a:t> </a:t>
            </a:r>
            <a:r>
              <a:rPr sz="1400" dirty="0">
                <a:solidFill>
                  <a:srgbClr val="0C2477"/>
                </a:solidFill>
                <a:latin typeface="Calibri"/>
                <a:cs typeface="Calibri"/>
              </a:rPr>
              <a:t>Point</a:t>
            </a:r>
            <a:r>
              <a:rPr sz="1400" spc="-2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3322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D9D9D9"/>
                </a:solidFill>
                <a:latin typeface="Calibri"/>
                <a:cs typeface="Calibri"/>
              </a:rPr>
              <a:t>About</a:t>
            </a:r>
            <a:r>
              <a:rPr sz="2000" b="1" spc="-40" dirty="0">
                <a:solidFill>
                  <a:srgbClr val="D9D9D9"/>
                </a:solidFill>
                <a:latin typeface="Calibri"/>
                <a:cs typeface="Calibri"/>
              </a:rPr>
              <a:t> </a:t>
            </a:r>
            <a:r>
              <a:rPr sz="2000" b="1" spc="-10" dirty="0">
                <a:solidFill>
                  <a:srgbClr val="D9D9D9"/>
                </a:solidFill>
                <a:latin typeface="Calibri"/>
                <a:cs typeface="Calibri"/>
              </a:rPr>
              <a:t>Research</a:t>
            </a:r>
            <a:r>
              <a:rPr sz="2000" b="1" spc="-30" dirty="0">
                <a:solidFill>
                  <a:srgbClr val="D9D9D9"/>
                </a:solidFill>
                <a:latin typeface="Calibri"/>
                <a:cs typeface="Calibri"/>
              </a:rPr>
              <a:t> </a:t>
            </a:r>
            <a:r>
              <a:rPr sz="2000" b="1" dirty="0">
                <a:solidFill>
                  <a:srgbClr val="D9D9D9"/>
                </a:solidFill>
                <a:latin typeface="Calibri"/>
                <a:cs typeface="Calibri"/>
              </a:rPr>
              <a:t>Support</a:t>
            </a:r>
            <a:r>
              <a:rPr sz="2000" b="1" spc="-35" dirty="0">
                <a:solidFill>
                  <a:srgbClr val="D9D9D9"/>
                </a:solidFill>
                <a:latin typeface="Calibri"/>
                <a:cs typeface="Calibri"/>
              </a:rPr>
              <a:t> </a:t>
            </a:r>
            <a:r>
              <a:rPr sz="2000" b="1" dirty="0">
                <a:solidFill>
                  <a:srgbClr val="D9D9D9"/>
                </a:solidFill>
                <a:latin typeface="Calibri"/>
                <a:cs typeface="Calibri"/>
              </a:rPr>
              <a:t>in</a:t>
            </a:r>
            <a:r>
              <a:rPr sz="2000" b="1" spc="-20" dirty="0">
                <a:solidFill>
                  <a:srgbClr val="D9D9D9"/>
                </a:solidFill>
                <a:latin typeface="Calibri"/>
                <a:cs typeface="Calibri"/>
              </a:rPr>
              <a:t> </a:t>
            </a:r>
            <a:r>
              <a:rPr sz="2000" b="1" dirty="0">
                <a:solidFill>
                  <a:srgbClr val="D9D9D9"/>
                </a:solidFill>
                <a:latin typeface="Calibri"/>
                <a:cs typeface="Calibri"/>
              </a:rPr>
              <a:t>Dutch</a:t>
            </a:r>
            <a:r>
              <a:rPr sz="2000" b="1" spc="-30" dirty="0">
                <a:solidFill>
                  <a:srgbClr val="D9D9D9"/>
                </a:solidFill>
                <a:latin typeface="Calibri"/>
                <a:cs typeface="Calibri"/>
              </a:rPr>
              <a:t> </a:t>
            </a:r>
            <a:r>
              <a:rPr sz="2000" b="1" spc="-10" dirty="0">
                <a:solidFill>
                  <a:srgbClr val="D9D9D9"/>
                </a:solidFill>
                <a:latin typeface="Calibri"/>
                <a:cs typeface="Calibri"/>
              </a:rPr>
              <a:t>Universities</a:t>
            </a:r>
            <a:r>
              <a:rPr sz="2000" spc="-10" dirty="0">
                <a:solidFill>
                  <a:srgbClr val="D9D9D9"/>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Open</a:t>
            </a:r>
            <a:r>
              <a:rPr sz="1600" b="1" spc="-35" dirty="0">
                <a:solidFill>
                  <a:srgbClr val="D9D9D9"/>
                </a:solidFill>
                <a:latin typeface="Calibri"/>
                <a:cs typeface="Calibri"/>
              </a:rPr>
              <a:t> </a:t>
            </a:r>
            <a:r>
              <a:rPr sz="1600" b="1" dirty="0">
                <a:solidFill>
                  <a:srgbClr val="D9D9D9"/>
                </a:solidFill>
                <a:latin typeface="Calibri"/>
                <a:cs typeface="Calibri"/>
              </a:rPr>
              <a:t>science</a:t>
            </a:r>
            <a:r>
              <a:rPr sz="1600" b="1" spc="-35" dirty="0">
                <a:solidFill>
                  <a:srgbClr val="D9D9D9"/>
                </a:solidFill>
                <a:latin typeface="Calibri"/>
                <a:cs typeface="Calibri"/>
              </a:rPr>
              <a:t> </a:t>
            </a:r>
            <a:r>
              <a:rPr sz="1600" b="1" dirty="0">
                <a:solidFill>
                  <a:srgbClr val="D9D9D9"/>
                </a:solidFill>
                <a:latin typeface="Calibri"/>
                <a:cs typeface="Calibri"/>
              </a:rPr>
              <a:t>within</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20" dirty="0">
                <a:solidFill>
                  <a:srgbClr val="D9D9D9"/>
                </a:solidFill>
                <a:latin typeface="Calibri"/>
                <a:cs typeface="Calibri"/>
              </a:rPr>
              <a:t> </a:t>
            </a:r>
            <a:r>
              <a:rPr sz="1600" b="1" spc="-10" dirty="0">
                <a:solidFill>
                  <a:srgbClr val="D9D9D9"/>
                </a:solidFill>
                <a:latin typeface="Calibri"/>
                <a:cs typeface="Calibri"/>
              </a:rPr>
              <a:t>lifecycle:</a:t>
            </a:r>
            <a:r>
              <a:rPr sz="1600" b="1" spc="-65" dirty="0">
                <a:solidFill>
                  <a:srgbClr val="D9D9D9"/>
                </a:solidFill>
                <a:latin typeface="Calibri"/>
                <a:cs typeface="Calibri"/>
              </a:rPr>
              <a:t> </a:t>
            </a:r>
            <a:r>
              <a:rPr sz="1600" b="1" dirty="0">
                <a:solidFill>
                  <a:srgbClr val="D9D9D9"/>
                </a:solidFill>
                <a:latin typeface="Calibri"/>
                <a:cs typeface="Calibri"/>
              </a:rPr>
              <a:t>national</a:t>
            </a:r>
            <a:r>
              <a:rPr sz="1600" b="1" spc="-40" dirty="0">
                <a:solidFill>
                  <a:srgbClr val="D9D9D9"/>
                </a:solidFill>
                <a:latin typeface="Calibri"/>
                <a:cs typeface="Calibri"/>
              </a:rPr>
              <a:t> </a:t>
            </a:r>
            <a:r>
              <a:rPr sz="1600" b="1" dirty="0">
                <a:solidFill>
                  <a:srgbClr val="D9D9D9"/>
                </a:solidFill>
                <a:latin typeface="Calibri"/>
                <a:cs typeface="Calibri"/>
              </a:rPr>
              <a:t>approach</a:t>
            </a:r>
            <a:r>
              <a:rPr sz="1600" b="1" spc="-5"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NPOS,</a:t>
            </a:r>
            <a:r>
              <a:rPr sz="1600" b="1" spc="-35" dirty="0">
                <a:solidFill>
                  <a:srgbClr val="D9D9D9"/>
                </a:solidFill>
                <a:latin typeface="Calibri"/>
                <a:cs typeface="Calibri"/>
              </a:rPr>
              <a:t> </a:t>
            </a:r>
            <a:r>
              <a:rPr sz="1600" b="1" spc="-20" dirty="0">
                <a:solidFill>
                  <a:srgbClr val="D9D9D9"/>
                </a:solidFill>
                <a:latin typeface="Calibri"/>
                <a:cs typeface="Calibri"/>
              </a:rPr>
              <a:t>SURF,</a:t>
            </a:r>
            <a:r>
              <a:rPr sz="1600" b="1" spc="-30" dirty="0">
                <a:solidFill>
                  <a:srgbClr val="D9D9D9"/>
                </a:solidFill>
                <a:latin typeface="Calibri"/>
                <a:cs typeface="Calibri"/>
              </a:rPr>
              <a:t> </a:t>
            </a:r>
            <a:r>
              <a:rPr sz="1600" b="1" dirty="0">
                <a:solidFill>
                  <a:srgbClr val="D9D9D9"/>
                </a:solidFill>
                <a:latin typeface="Calibri"/>
                <a:cs typeface="Calibri"/>
              </a:rPr>
              <a:t>UNL</a:t>
            </a:r>
            <a:r>
              <a:rPr sz="1600" b="1" spc="-45" dirty="0">
                <a:solidFill>
                  <a:srgbClr val="D9D9D9"/>
                </a:solidFill>
                <a:latin typeface="Calibri"/>
                <a:cs typeface="Calibri"/>
              </a:rPr>
              <a:t> </a:t>
            </a:r>
            <a:r>
              <a:rPr sz="1600" b="1" spc="-10" dirty="0">
                <a:solidFill>
                  <a:srgbClr val="D9D9D9"/>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5" dirty="0">
                <a:solidFill>
                  <a:srgbClr val="D9D9D9"/>
                </a:solidFill>
                <a:latin typeface="Calibri"/>
                <a:cs typeface="Calibri"/>
              </a:rPr>
              <a:t> </a:t>
            </a:r>
            <a:r>
              <a:rPr sz="1600" b="1" spc="-10" dirty="0">
                <a:solidFill>
                  <a:srgbClr val="D9D9D9"/>
                </a:solidFill>
                <a:latin typeface="Calibri"/>
                <a:cs typeface="Calibri"/>
              </a:rPr>
              <a:t>Centers</a:t>
            </a:r>
            <a:r>
              <a:rPr sz="1600" b="1" spc="-25" dirty="0">
                <a:solidFill>
                  <a:srgbClr val="D9D9D9"/>
                </a:solidFill>
                <a:latin typeface="Calibri"/>
                <a:cs typeface="Calibri"/>
              </a:rPr>
              <a:t> </a:t>
            </a:r>
            <a:r>
              <a:rPr sz="1600" b="1" dirty="0">
                <a:solidFill>
                  <a:srgbClr val="D9D9D9"/>
                </a:solidFill>
                <a:latin typeface="Calibri"/>
                <a:cs typeface="Calibri"/>
              </a:rPr>
              <a:t>(DCCs</a:t>
            </a:r>
            <a:r>
              <a:rPr sz="1600" b="1" spc="-10" dirty="0">
                <a:solidFill>
                  <a:srgbClr val="D9D9D9"/>
                </a:solidFill>
                <a:latin typeface="Calibri"/>
                <a:cs typeface="Calibri"/>
              </a:rPr>
              <a:t> </a:t>
            </a:r>
            <a:r>
              <a:rPr sz="1600" b="1" dirty="0">
                <a:solidFill>
                  <a:srgbClr val="D9D9D9"/>
                </a:solidFill>
                <a:latin typeface="Calibri"/>
                <a:cs typeface="Calibri"/>
              </a:rPr>
              <a:t>&amp;</a:t>
            </a:r>
            <a:r>
              <a:rPr sz="1600" b="1" spc="-40" dirty="0">
                <a:solidFill>
                  <a:srgbClr val="D9D9D9"/>
                </a:solidFill>
                <a:latin typeface="Calibri"/>
                <a:cs typeface="Calibri"/>
              </a:rPr>
              <a:t> </a:t>
            </a:r>
            <a:r>
              <a:rPr sz="1600" b="1" spc="-10" dirty="0">
                <a:solidFill>
                  <a:srgbClr val="D9D9D9"/>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How</a:t>
            </a:r>
            <a:r>
              <a:rPr sz="1600" b="1" spc="-55" dirty="0">
                <a:solidFill>
                  <a:srgbClr val="D9D9D9"/>
                </a:solidFill>
                <a:latin typeface="Calibri"/>
                <a:cs typeface="Calibri"/>
              </a:rPr>
              <a:t> </a:t>
            </a:r>
            <a:r>
              <a:rPr sz="1600" b="1" dirty="0">
                <a:solidFill>
                  <a:srgbClr val="D9D9D9"/>
                </a:solidFill>
                <a:latin typeface="Calibri"/>
                <a:cs typeface="Calibri"/>
              </a:rPr>
              <a:t>do</a:t>
            </a:r>
            <a:r>
              <a:rPr sz="1600" b="1" spc="-45" dirty="0">
                <a:solidFill>
                  <a:srgbClr val="D9D9D9"/>
                </a:solidFill>
                <a:latin typeface="Calibri"/>
                <a:cs typeface="Calibri"/>
              </a:rPr>
              <a:t> </a:t>
            </a:r>
            <a:r>
              <a:rPr sz="1600" b="1" spc="-10" dirty="0">
                <a:solidFill>
                  <a:srgbClr val="D9D9D9"/>
                </a:solidFill>
                <a:latin typeface="Calibri"/>
                <a:cs typeface="Calibri"/>
              </a:rPr>
              <a:t>universities</a:t>
            </a:r>
            <a:r>
              <a:rPr sz="1600" b="1" spc="-45" dirty="0">
                <a:solidFill>
                  <a:srgbClr val="D9D9D9"/>
                </a:solidFill>
                <a:latin typeface="Calibri"/>
                <a:cs typeface="Calibri"/>
              </a:rPr>
              <a:t> </a:t>
            </a:r>
            <a:r>
              <a:rPr sz="1600" b="1" dirty="0">
                <a:solidFill>
                  <a:srgbClr val="D9D9D9"/>
                </a:solidFill>
                <a:latin typeface="Calibri"/>
                <a:cs typeface="Calibri"/>
              </a:rPr>
              <a:t>(libraries)</a:t>
            </a:r>
            <a:r>
              <a:rPr sz="1600" b="1" spc="-40" dirty="0">
                <a:solidFill>
                  <a:srgbClr val="D9D9D9"/>
                </a:solidFill>
                <a:latin typeface="Calibri"/>
                <a:cs typeface="Calibri"/>
              </a:rPr>
              <a:t> </a:t>
            </a:r>
            <a:r>
              <a:rPr sz="1600" b="1" spc="-10" dirty="0">
                <a:solidFill>
                  <a:srgbClr val="D9D9D9"/>
                </a:solidFill>
                <a:latin typeface="Calibri"/>
                <a:cs typeface="Calibri"/>
              </a:rPr>
              <a:t>organize</a:t>
            </a:r>
            <a:r>
              <a:rPr sz="1600" b="1" spc="-55" dirty="0">
                <a:solidFill>
                  <a:srgbClr val="D9D9D9"/>
                </a:solidFill>
                <a:latin typeface="Calibri"/>
                <a:cs typeface="Calibri"/>
              </a:rPr>
              <a:t> </a:t>
            </a:r>
            <a:r>
              <a:rPr sz="1600" b="1" dirty="0">
                <a:solidFill>
                  <a:srgbClr val="D9D9D9"/>
                </a:solidFill>
                <a:latin typeface="Calibri"/>
                <a:cs typeface="Calibri"/>
              </a:rPr>
              <a:t>research</a:t>
            </a:r>
            <a:r>
              <a:rPr sz="1600" b="1" spc="-35" dirty="0">
                <a:solidFill>
                  <a:srgbClr val="D9D9D9"/>
                </a:solidFill>
                <a:latin typeface="Calibri"/>
                <a:cs typeface="Calibri"/>
              </a:rPr>
              <a:t> </a:t>
            </a:r>
            <a:r>
              <a:rPr sz="1600" b="1" dirty="0">
                <a:solidFill>
                  <a:srgbClr val="D9D9D9"/>
                </a:solidFill>
                <a:latin typeface="Calibri"/>
                <a:cs typeface="Calibri"/>
              </a:rPr>
              <a:t>support</a:t>
            </a:r>
            <a:r>
              <a:rPr sz="1600" b="1" spc="-20" dirty="0">
                <a:solidFill>
                  <a:srgbClr val="D9D9D9"/>
                </a:solidFill>
                <a:latin typeface="Calibri"/>
                <a:cs typeface="Calibri"/>
              </a:rPr>
              <a:t> </a:t>
            </a:r>
            <a:r>
              <a:rPr sz="1600" b="1" dirty="0">
                <a:solidFill>
                  <a:srgbClr val="D9D9D9"/>
                </a:solidFill>
                <a:latin typeface="Calibri"/>
                <a:cs typeface="Calibri"/>
              </a:rPr>
              <a:t>for</a:t>
            </a:r>
            <a:r>
              <a:rPr sz="1600" b="1" spc="-35" dirty="0">
                <a:solidFill>
                  <a:srgbClr val="D9D9D9"/>
                </a:solidFill>
                <a:latin typeface="Calibri"/>
                <a:cs typeface="Calibri"/>
              </a:rPr>
              <a:t> </a:t>
            </a:r>
            <a:r>
              <a:rPr sz="1600" b="1" dirty="0">
                <a:solidFill>
                  <a:srgbClr val="D9D9D9"/>
                </a:solidFill>
                <a:latin typeface="Calibri"/>
                <a:cs typeface="Calibri"/>
              </a:rPr>
              <a:t>open</a:t>
            </a:r>
            <a:r>
              <a:rPr sz="1600" b="1" spc="-45" dirty="0">
                <a:solidFill>
                  <a:srgbClr val="D9D9D9"/>
                </a:solidFill>
                <a:latin typeface="Calibri"/>
                <a:cs typeface="Calibri"/>
              </a:rPr>
              <a:t> </a:t>
            </a:r>
            <a:r>
              <a:rPr sz="1600" b="1" spc="-10" dirty="0">
                <a:solidFill>
                  <a:srgbClr val="D9D9D9"/>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2C702C"/>
                </a:solidFill>
                <a:latin typeface="Calibri"/>
                <a:cs typeface="Calibri"/>
              </a:rPr>
              <a:t>Leiden</a:t>
            </a:r>
            <a:r>
              <a:rPr sz="1600" b="1" spc="-60" dirty="0">
                <a:solidFill>
                  <a:srgbClr val="2C702C"/>
                </a:solidFill>
                <a:latin typeface="Calibri"/>
                <a:cs typeface="Calibri"/>
              </a:rPr>
              <a:t> </a:t>
            </a: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(Network,</a:t>
            </a:r>
            <a:r>
              <a:rPr sz="1600" b="1" spc="-45" dirty="0">
                <a:solidFill>
                  <a:srgbClr val="2C702C"/>
                </a:solidFill>
                <a:latin typeface="Calibri"/>
                <a:cs typeface="Calibri"/>
              </a:rPr>
              <a:t> </a:t>
            </a:r>
            <a:r>
              <a:rPr sz="1600" b="1" spc="-10" dirty="0">
                <a:solidFill>
                  <a:srgbClr val="2C702C"/>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2C702C"/>
                </a:solidFill>
                <a:latin typeface="Calibri"/>
                <a:cs typeface="Calibri"/>
              </a:rPr>
              <a:t>Leiden</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15" dirty="0">
                <a:solidFill>
                  <a:srgbClr val="2C702C"/>
                </a:solidFill>
                <a:latin typeface="Calibri"/>
                <a:cs typeface="Calibri"/>
              </a:rPr>
              <a:t> </a:t>
            </a:r>
            <a:r>
              <a:rPr sz="1600" b="1" dirty="0">
                <a:solidFill>
                  <a:srgbClr val="2C702C"/>
                </a:solidFill>
                <a:latin typeface="Calibri"/>
                <a:cs typeface="Calibri"/>
              </a:rPr>
              <a:t>Center</a:t>
            </a:r>
            <a:r>
              <a:rPr sz="1600" b="1" spc="-35" dirty="0">
                <a:solidFill>
                  <a:srgbClr val="2C702C"/>
                </a:solidFill>
                <a:latin typeface="Calibri"/>
                <a:cs typeface="Calibri"/>
              </a:rPr>
              <a:t> </a:t>
            </a:r>
            <a:r>
              <a:rPr sz="1600" b="1" spc="-10" dirty="0">
                <a:solidFill>
                  <a:srgbClr val="2C702C"/>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30" dirty="0">
                <a:solidFill>
                  <a:srgbClr val="2C702C"/>
                </a:solidFill>
                <a:latin typeface="Calibri"/>
                <a:cs typeface="Calibri"/>
              </a:rPr>
              <a:t> </a:t>
            </a:r>
            <a:r>
              <a:rPr sz="1600" b="1" dirty="0">
                <a:solidFill>
                  <a:srgbClr val="2C702C"/>
                </a:solidFill>
                <a:latin typeface="Calibri"/>
                <a:cs typeface="Calibri"/>
              </a:rPr>
              <a:t>&amp;</a:t>
            </a:r>
            <a:r>
              <a:rPr sz="1600" b="1" spc="-70" dirty="0">
                <a:solidFill>
                  <a:srgbClr val="2C702C"/>
                </a:solidFill>
                <a:latin typeface="Calibri"/>
                <a:cs typeface="Calibri"/>
              </a:rPr>
              <a:t> </a:t>
            </a:r>
            <a:r>
              <a:rPr sz="1600" b="1" dirty="0">
                <a:solidFill>
                  <a:srgbClr val="2C702C"/>
                </a:solidFill>
                <a:latin typeface="Calibri"/>
                <a:cs typeface="Calibri"/>
              </a:rPr>
              <a:t>Research</a:t>
            </a:r>
            <a:r>
              <a:rPr sz="1600" b="1" spc="-50" dirty="0">
                <a:solidFill>
                  <a:srgbClr val="2C702C"/>
                </a:solidFill>
                <a:latin typeface="Calibri"/>
                <a:cs typeface="Calibri"/>
              </a:rPr>
              <a:t> </a:t>
            </a:r>
            <a:r>
              <a:rPr sz="1600" b="1" dirty="0">
                <a:solidFill>
                  <a:srgbClr val="2C702C"/>
                </a:solidFill>
                <a:latin typeface="Calibri"/>
                <a:cs typeface="Calibri"/>
              </a:rPr>
              <a:t>Data</a:t>
            </a:r>
            <a:r>
              <a:rPr sz="1600" b="1" spc="-70" dirty="0">
                <a:solidFill>
                  <a:srgbClr val="2C702C"/>
                </a:solidFill>
                <a:latin typeface="Calibri"/>
                <a:cs typeface="Calibri"/>
              </a:rPr>
              <a:t> </a:t>
            </a:r>
            <a:r>
              <a:rPr sz="1600" b="1" spc="-10" dirty="0">
                <a:solidFill>
                  <a:srgbClr val="2C702C"/>
                </a:solidFill>
                <a:latin typeface="Calibri"/>
                <a:cs typeface="Calibri"/>
              </a:rPr>
              <a:t>Management</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35"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5" dirty="0">
                <a:solidFill>
                  <a:srgbClr val="2C702C"/>
                </a:solidFill>
                <a:latin typeface="Calibri"/>
                <a:cs typeface="Calibri"/>
              </a:rPr>
              <a:t> </a:t>
            </a:r>
            <a:r>
              <a:rPr sz="1600" b="1" dirty="0">
                <a:solidFill>
                  <a:srgbClr val="2C702C"/>
                </a:solidFill>
                <a:latin typeface="Calibri"/>
                <a:cs typeface="Calibri"/>
              </a:rPr>
              <a:t>Open</a:t>
            </a:r>
            <a:r>
              <a:rPr sz="1600" b="1" spc="-30"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57072" y="3189706"/>
            <a:ext cx="1033780" cy="541655"/>
            <a:chOff x="957072" y="3189706"/>
            <a:chExt cx="1033780" cy="541655"/>
          </a:xfrm>
        </p:grpSpPr>
        <p:pic>
          <p:nvPicPr>
            <p:cNvPr id="6" name="object 6"/>
            <p:cNvPicPr/>
            <p:nvPr/>
          </p:nvPicPr>
          <p:blipFill>
            <a:blip r:embed="rId3" cstate="print"/>
            <a:stretch>
              <a:fillRect/>
            </a:stretch>
          </p:blipFill>
          <p:spPr>
            <a:xfrm>
              <a:off x="957072" y="3189706"/>
              <a:ext cx="1033297" cy="541045"/>
            </a:xfrm>
            <a:prstGeom prst="rect">
              <a:avLst/>
            </a:prstGeom>
          </p:spPr>
        </p:pic>
        <p:sp>
          <p:nvSpPr>
            <p:cNvPr id="7" name="object 7"/>
            <p:cNvSpPr/>
            <p:nvPr/>
          </p:nvSpPr>
          <p:spPr>
            <a:xfrm>
              <a:off x="999464" y="3325368"/>
              <a:ext cx="723265" cy="228600"/>
            </a:xfrm>
            <a:custGeom>
              <a:avLst/>
              <a:gdLst/>
              <a:ahLst/>
              <a:cxnLst/>
              <a:rect l="l" t="t" r="r" b="b"/>
              <a:pathLst>
                <a:path w="723264" h="228600">
                  <a:moveTo>
                    <a:pt x="494436" y="0"/>
                  </a:moveTo>
                  <a:lnTo>
                    <a:pt x="494436" y="228600"/>
                  </a:lnTo>
                  <a:lnTo>
                    <a:pt x="646836" y="152400"/>
                  </a:lnTo>
                  <a:lnTo>
                    <a:pt x="532536" y="152400"/>
                  </a:lnTo>
                  <a:lnTo>
                    <a:pt x="532536" y="76200"/>
                  </a:lnTo>
                  <a:lnTo>
                    <a:pt x="646836" y="76200"/>
                  </a:lnTo>
                  <a:lnTo>
                    <a:pt x="494436" y="0"/>
                  </a:lnTo>
                  <a:close/>
                </a:path>
                <a:path w="723264" h="228600">
                  <a:moveTo>
                    <a:pt x="494436" y="76200"/>
                  </a:moveTo>
                  <a:lnTo>
                    <a:pt x="0" y="76200"/>
                  </a:lnTo>
                  <a:lnTo>
                    <a:pt x="0" y="152400"/>
                  </a:lnTo>
                  <a:lnTo>
                    <a:pt x="494436" y="152400"/>
                  </a:lnTo>
                  <a:lnTo>
                    <a:pt x="494436" y="76200"/>
                  </a:lnTo>
                  <a:close/>
                </a:path>
                <a:path w="723264" h="228600">
                  <a:moveTo>
                    <a:pt x="646836" y="76200"/>
                  </a:moveTo>
                  <a:lnTo>
                    <a:pt x="532536" y="76200"/>
                  </a:lnTo>
                  <a:lnTo>
                    <a:pt x="532536" y="152400"/>
                  </a:lnTo>
                  <a:lnTo>
                    <a:pt x="646836" y="152400"/>
                  </a:lnTo>
                  <a:lnTo>
                    <a:pt x="723036" y="114300"/>
                  </a:lnTo>
                  <a:lnTo>
                    <a:pt x="646836"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a:lnSpc>
                <a:spcPct val="100000"/>
              </a:lnSpc>
            </a:pPr>
            <a:r>
              <a:rPr spc="-25"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xfrm>
            <a:off x="1392427" y="378967"/>
            <a:ext cx="9196705" cy="756920"/>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How</a:t>
            </a:r>
            <a:r>
              <a:rPr b="0" spc="-55" dirty="0">
                <a:latin typeface="Calibri"/>
                <a:cs typeface="Calibri"/>
              </a:rPr>
              <a:t> </a:t>
            </a:r>
            <a:r>
              <a:rPr b="0" dirty="0">
                <a:latin typeface="Calibri"/>
                <a:cs typeface="Calibri"/>
              </a:rPr>
              <a:t>does</a:t>
            </a:r>
            <a:r>
              <a:rPr b="0" spc="-55" dirty="0">
                <a:latin typeface="Calibri"/>
                <a:cs typeface="Calibri"/>
              </a:rPr>
              <a:t> </a:t>
            </a:r>
            <a:r>
              <a:rPr b="0" dirty="0">
                <a:latin typeface="Calibri"/>
                <a:cs typeface="Calibri"/>
              </a:rPr>
              <a:t>Leiden</a:t>
            </a:r>
            <a:r>
              <a:rPr b="0" spc="-45" dirty="0">
                <a:latin typeface="Calibri"/>
                <a:cs typeface="Calibri"/>
              </a:rPr>
              <a:t> </a:t>
            </a:r>
            <a:r>
              <a:rPr b="0" spc="-10" dirty="0">
                <a:latin typeface="Calibri"/>
                <a:cs typeface="Calibri"/>
              </a:rPr>
              <a:t>University</a:t>
            </a:r>
            <a:r>
              <a:rPr b="0" spc="-65" dirty="0">
                <a:latin typeface="Calibri"/>
                <a:cs typeface="Calibri"/>
              </a:rPr>
              <a:t> </a:t>
            </a:r>
            <a:r>
              <a:rPr b="0" spc="-10" dirty="0">
                <a:latin typeface="Calibri"/>
                <a:cs typeface="Calibri"/>
              </a:rPr>
              <a:t>organize</a:t>
            </a:r>
            <a:r>
              <a:rPr b="0" spc="-50" dirty="0">
                <a:latin typeface="Calibri"/>
                <a:cs typeface="Calibri"/>
              </a:rPr>
              <a:t> </a:t>
            </a:r>
            <a:r>
              <a:rPr b="0" dirty="0">
                <a:latin typeface="Calibri"/>
                <a:cs typeface="Calibri"/>
              </a:rPr>
              <a:t>its</a:t>
            </a:r>
            <a:r>
              <a:rPr b="0" spc="-65" dirty="0">
                <a:latin typeface="Calibri"/>
                <a:cs typeface="Calibri"/>
              </a:rPr>
              <a:t> </a:t>
            </a:r>
            <a:r>
              <a:rPr b="0" spc="-10" dirty="0">
                <a:latin typeface="Calibri"/>
                <a:cs typeface="Calibri"/>
              </a:rPr>
              <a:t>research</a:t>
            </a:r>
            <a:r>
              <a:rPr b="0" spc="-60" dirty="0">
                <a:latin typeface="Calibri"/>
                <a:cs typeface="Calibri"/>
              </a:rPr>
              <a:t> </a:t>
            </a:r>
            <a:r>
              <a:rPr b="0" dirty="0">
                <a:latin typeface="Calibri"/>
                <a:cs typeface="Calibri"/>
              </a:rPr>
              <a:t>support</a:t>
            </a:r>
            <a:r>
              <a:rPr b="0" spc="-50" dirty="0">
                <a:latin typeface="Calibri"/>
                <a:cs typeface="Calibri"/>
              </a:rPr>
              <a:t> </a:t>
            </a:r>
            <a:r>
              <a:rPr b="0" dirty="0">
                <a:latin typeface="Calibri"/>
                <a:cs typeface="Calibri"/>
              </a:rPr>
              <a:t>for</a:t>
            </a:r>
            <a:r>
              <a:rPr b="0" spc="-50" dirty="0">
                <a:latin typeface="Calibri"/>
                <a:cs typeface="Calibri"/>
              </a:rPr>
              <a:t> </a:t>
            </a:r>
            <a:r>
              <a:rPr b="0" dirty="0">
                <a:latin typeface="Calibri"/>
                <a:cs typeface="Calibri"/>
              </a:rPr>
              <a:t>open</a:t>
            </a:r>
            <a:r>
              <a:rPr b="0" spc="-55" dirty="0">
                <a:latin typeface="Calibri"/>
                <a:cs typeface="Calibri"/>
              </a:rPr>
              <a:t> </a:t>
            </a:r>
            <a:r>
              <a:rPr b="0" spc="-10" dirty="0">
                <a:latin typeface="Calibri"/>
                <a:cs typeface="Calibri"/>
              </a:rPr>
              <a:t>science</a:t>
            </a:r>
          </a:p>
          <a:p>
            <a:pPr marL="2839720">
              <a:lnSpc>
                <a:spcPct val="100000"/>
              </a:lnSpc>
            </a:pPr>
            <a:r>
              <a:rPr b="0" dirty="0">
                <a:latin typeface="Calibri"/>
                <a:cs typeface="Calibri"/>
              </a:rPr>
              <a:t>LEIDEN</a:t>
            </a:r>
            <a:r>
              <a:rPr b="0" spc="-80" dirty="0">
                <a:latin typeface="Calibri"/>
                <a:cs typeface="Calibri"/>
              </a:rPr>
              <a:t> </a:t>
            </a:r>
            <a:r>
              <a:rPr b="0" dirty="0">
                <a:latin typeface="Calibri"/>
                <a:cs typeface="Calibri"/>
              </a:rPr>
              <a:t>RESEARCH</a:t>
            </a:r>
            <a:r>
              <a:rPr b="0" spc="-105" dirty="0">
                <a:latin typeface="Calibri"/>
                <a:cs typeface="Calibri"/>
              </a:rPr>
              <a:t> </a:t>
            </a:r>
            <a:r>
              <a:rPr b="0" dirty="0">
                <a:latin typeface="Calibri"/>
                <a:cs typeface="Calibri"/>
              </a:rPr>
              <a:t>SUPPORT</a:t>
            </a:r>
            <a:r>
              <a:rPr b="0" spc="-85" dirty="0">
                <a:latin typeface="Calibri"/>
                <a:cs typeface="Calibri"/>
              </a:rPr>
              <a:t> </a:t>
            </a:r>
            <a:r>
              <a:rPr b="0" spc="-10" dirty="0">
                <a:latin typeface="Calibri"/>
                <a:cs typeface="Calibri"/>
              </a:rPr>
              <a:t>(LRS)</a:t>
            </a:r>
          </a:p>
        </p:txBody>
      </p:sp>
      <p:grpSp>
        <p:nvGrpSpPr>
          <p:cNvPr id="4" name="object 4"/>
          <p:cNvGrpSpPr/>
          <p:nvPr/>
        </p:nvGrpSpPr>
        <p:grpSpPr>
          <a:xfrm>
            <a:off x="591019" y="1839353"/>
            <a:ext cx="8324215" cy="3777615"/>
            <a:chOff x="591019" y="1839353"/>
            <a:chExt cx="8324215" cy="3777615"/>
          </a:xfrm>
        </p:grpSpPr>
        <p:sp>
          <p:nvSpPr>
            <p:cNvPr id="5" name="object 5"/>
            <p:cNvSpPr/>
            <p:nvPr/>
          </p:nvSpPr>
          <p:spPr>
            <a:xfrm>
              <a:off x="1833498" y="1839353"/>
              <a:ext cx="5887720" cy="1182370"/>
            </a:xfrm>
            <a:custGeom>
              <a:avLst/>
              <a:gdLst/>
              <a:ahLst/>
              <a:cxnLst/>
              <a:rect l="l" t="t" r="r" b="b"/>
              <a:pathLst>
                <a:path w="5887720" h="1182370">
                  <a:moveTo>
                    <a:pt x="5887593" y="0"/>
                  </a:moveTo>
                  <a:lnTo>
                    <a:pt x="0" y="0"/>
                  </a:lnTo>
                  <a:lnTo>
                    <a:pt x="0" y="1182103"/>
                  </a:lnTo>
                  <a:lnTo>
                    <a:pt x="5887593" y="1182103"/>
                  </a:lnTo>
                  <a:lnTo>
                    <a:pt x="5887593" y="0"/>
                  </a:lnTo>
                  <a:close/>
                </a:path>
              </a:pathLst>
            </a:custGeom>
            <a:solidFill>
              <a:srgbClr val="B6BDD6"/>
            </a:solidFill>
          </p:spPr>
          <p:txBody>
            <a:bodyPr wrap="square" lIns="0" tIns="0" rIns="0" bIns="0" rtlCol="0"/>
            <a:lstStyle/>
            <a:p>
              <a:endParaRPr/>
            </a:p>
          </p:txBody>
        </p:sp>
        <p:pic>
          <p:nvPicPr>
            <p:cNvPr id="6" name="object 6"/>
            <p:cNvPicPr/>
            <p:nvPr/>
          </p:nvPicPr>
          <p:blipFill>
            <a:blip r:embed="rId3" cstate="print"/>
            <a:stretch>
              <a:fillRect/>
            </a:stretch>
          </p:blipFill>
          <p:spPr>
            <a:xfrm>
              <a:off x="789414" y="2130482"/>
              <a:ext cx="983776" cy="956449"/>
            </a:xfrm>
            <a:prstGeom prst="rect">
              <a:avLst/>
            </a:prstGeom>
          </p:spPr>
        </p:pic>
        <p:sp>
          <p:nvSpPr>
            <p:cNvPr id="7" name="object 7"/>
            <p:cNvSpPr/>
            <p:nvPr/>
          </p:nvSpPr>
          <p:spPr>
            <a:xfrm>
              <a:off x="1779143" y="3140379"/>
              <a:ext cx="5941695" cy="2474595"/>
            </a:xfrm>
            <a:custGeom>
              <a:avLst/>
              <a:gdLst/>
              <a:ahLst/>
              <a:cxnLst/>
              <a:rect l="l" t="t" r="r" b="b"/>
              <a:pathLst>
                <a:path w="5941695" h="2474595">
                  <a:moveTo>
                    <a:pt x="5913247" y="1257668"/>
                  </a:moveTo>
                  <a:lnTo>
                    <a:pt x="0" y="1257668"/>
                  </a:lnTo>
                  <a:lnTo>
                    <a:pt x="0" y="2474023"/>
                  </a:lnTo>
                  <a:lnTo>
                    <a:pt x="5913247" y="2474023"/>
                  </a:lnTo>
                  <a:lnTo>
                    <a:pt x="5913247" y="1257668"/>
                  </a:lnTo>
                  <a:close/>
                </a:path>
                <a:path w="5941695" h="2474595">
                  <a:moveTo>
                    <a:pt x="5941568" y="0"/>
                  </a:moveTo>
                  <a:lnTo>
                    <a:pt x="57150" y="0"/>
                  </a:lnTo>
                  <a:lnTo>
                    <a:pt x="57150" y="1216355"/>
                  </a:lnTo>
                  <a:lnTo>
                    <a:pt x="5941568" y="1216355"/>
                  </a:lnTo>
                  <a:lnTo>
                    <a:pt x="5941568" y="0"/>
                  </a:lnTo>
                  <a:close/>
                </a:path>
              </a:pathLst>
            </a:custGeom>
            <a:solidFill>
              <a:srgbClr val="F1F1F1"/>
            </a:solidFill>
          </p:spPr>
          <p:txBody>
            <a:bodyPr wrap="square" lIns="0" tIns="0" rIns="0" bIns="0" rtlCol="0"/>
            <a:lstStyle/>
            <a:p>
              <a:endParaRPr/>
            </a:p>
          </p:txBody>
        </p:sp>
        <p:sp>
          <p:nvSpPr>
            <p:cNvPr id="8" name="object 8"/>
            <p:cNvSpPr/>
            <p:nvPr/>
          </p:nvSpPr>
          <p:spPr>
            <a:xfrm>
              <a:off x="7720711" y="1839467"/>
              <a:ext cx="1194435" cy="3777615"/>
            </a:xfrm>
            <a:custGeom>
              <a:avLst/>
              <a:gdLst/>
              <a:ahLst/>
              <a:cxnLst/>
              <a:rect l="l" t="t" r="r" b="b"/>
              <a:pathLst>
                <a:path w="1194434" h="3777615">
                  <a:moveTo>
                    <a:pt x="1194181" y="2037842"/>
                  </a:moveTo>
                  <a:lnTo>
                    <a:pt x="0" y="2561209"/>
                  </a:lnTo>
                  <a:lnTo>
                    <a:pt x="0" y="3777399"/>
                  </a:lnTo>
                  <a:lnTo>
                    <a:pt x="1194181" y="2282698"/>
                  </a:lnTo>
                  <a:lnTo>
                    <a:pt x="1194181" y="2037842"/>
                  </a:lnTo>
                  <a:close/>
                </a:path>
                <a:path w="1194434" h="3777615">
                  <a:moveTo>
                    <a:pt x="1194181" y="1759458"/>
                  </a:moveTo>
                  <a:lnTo>
                    <a:pt x="0" y="1283081"/>
                  </a:lnTo>
                  <a:lnTo>
                    <a:pt x="0" y="2499360"/>
                  </a:lnTo>
                  <a:lnTo>
                    <a:pt x="1194181" y="2004314"/>
                  </a:lnTo>
                  <a:lnTo>
                    <a:pt x="1194181" y="1759458"/>
                  </a:lnTo>
                  <a:close/>
                </a:path>
                <a:path w="1194434" h="3777615">
                  <a:moveTo>
                    <a:pt x="1194181" y="1475867"/>
                  </a:moveTo>
                  <a:lnTo>
                    <a:pt x="0" y="0"/>
                  </a:lnTo>
                  <a:lnTo>
                    <a:pt x="0" y="1216406"/>
                  </a:lnTo>
                  <a:lnTo>
                    <a:pt x="1194181" y="1720723"/>
                  </a:lnTo>
                  <a:lnTo>
                    <a:pt x="1194181" y="1475867"/>
                  </a:lnTo>
                  <a:close/>
                </a:path>
              </a:pathLst>
            </a:custGeom>
            <a:solidFill>
              <a:srgbClr val="D9D9D9"/>
            </a:solidFill>
          </p:spPr>
          <p:txBody>
            <a:bodyPr wrap="square" lIns="0" tIns="0" rIns="0" bIns="0" rtlCol="0"/>
            <a:lstStyle/>
            <a:p>
              <a:endParaRPr/>
            </a:p>
          </p:txBody>
        </p:sp>
        <p:sp>
          <p:nvSpPr>
            <p:cNvPr id="9" name="object 9"/>
            <p:cNvSpPr/>
            <p:nvPr/>
          </p:nvSpPr>
          <p:spPr>
            <a:xfrm>
              <a:off x="653770" y="1906142"/>
              <a:ext cx="1080770" cy="1037590"/>
            </a:xfrm>
            <a:custGeom>
              <a:avLst/>
              <a:gdLst/>
              <a:ahLst/>
              <a:cxnLst/>
              <a:rect l="l" t="t" r="r" b="b"/>
              <a:pathLst>
                <a:path w="1080770" h="1037589">
                  <a:moveTo>
                    <a:pt x="540283" y="0"/>
                  </a:moveTo>
                  <a:lnTo>
                    <a:pt x="491105" y="2120"/>
                  </a:lnTo>
                  <a:lnTo>
                    <a:pt x="443164" y="8358"/>
                  </a:lnTo>
                  <a:lnTo>
                    <a:pt x="396651" y="18532"/>
                  </a:lnTo>
                  <a:lnTo>
                    <a:pt x="351757" y="32458"/>
                  </a:lnTo>
                  <a:lnTo>
                    <a:pt x="308672" y="49952"/>
                  </a:lnTo>
                  <a:lnTo>
                    <a:pt x="267588" y="70833"/>
                  </a:lnTo>
                  <a:lnTo>
                    <a:pt x="228694" y="94915"/>
                  </a:lnTo>
                  <a:lnTo>
                    <a:pt x="192182" y="122017"/>
                  </a:lnTo>
                  <a:lnTo>
                    <a:pt x="158241" y="151955"/>
                  </a:lnTo>
                  <a:lnTo>
                    <a:pt x="127064" y="184546"/>
                  </a:lnTo>
                  <a:lnTo>
                    <a:pt x="98841" y="219606"/>
                  </a:lnTo>
                  <a:lnTo>
                    <a:pt x="73762" y="256953"/>
                  </a:lnTo>
                  <a:lnTo>
                    <a:pt x="52018" y="296404"/>
                  </a:lnTo>
                  <a:lnTo>
                    <a:pt x="33800" y="337774"/>
                  </a:lnTo>
                  <a:lnTo>
                    <a:pt x="19298" y="380882"/>
                  </a:lnTo>
                  <a:lnTo>
                    <a:pt x="8704" y="425543"/>
                  </a:lnTo>
                  <a:lnTo>
                    <a:pt x="2207" y="471575"/>
                  </a:lnTo>
                  <a:lnTo>
                    <a:pt x="0" y="518795"/>
                  </a:lnTo>
                  <a:lnTo>
                    <a:pt x="2207" y="566014"/>
                  </a:lnTo>
                  <a:lnTo>
                    <a:pt x="8704" y="612046"/>
                  </a:lnTo>
                  <a:lnTo>
                    <a:pt x="19298" y="656707"/>
                  </a:lnTo>
                  <a:lnTo>
                    <a:pt x="33800" y="699815"/>
                  </a:lnTo>
                  <a:lnTo>
                    <a:pt x="52018" y="741185"/>
                  </a:lnTo>
                  <a:lnTo>
                    <a:pt x="73762" y="780636"/>
                  </a:lnTo>
                  <a:lnTo>
                    <a:pt x="98841" y="817983"/>
                  </a:lnTo>
                  <a:lnTo>
                    <a:pt x="127064" y="853043"/>
                  </a:lnTo>
                  <a:lnTo>
                    <a:pt x="158242" y="885634"/>
                  </a:lnTo>
                  <a:lnTo>
                    <a:pt x="192182" y="915572"/>
                  </a:lnTo>
                  <a:lnTo>
                    <a:pt x="228694" y="942674"/>
                  </a:lnTo>
                  <a:lnTo>
                    <a:pt x="267588" y="966756"/>
                  </a:lnTo>
                  <a:lnTo>
                    <a:pt x="308672" y="987637"/>
                  </a:lnTo>
                  <a:lnTo>
                    <a:pt x="351757" y="1005131"/>
                  </a:lnTo>
                  <a:lnTo>
                    <a:pt x="396651" y="1019057"/>
                  </a:lnTo>
                  <a:lnTo>
                    <a:pt x="443164" y="1029231"/>
                  </a:lnTo>
                  <a:lnTo>
                    <a:pt x="491105" y="1035469"/>
                  </a:lnTo>
                  <a:lnTo>
                    <a:pt x="540283" y="1037590"/>
                  </a:lnTo>
                  <a:lnTo>
                    <a:pt x="589468" y="1035469"/>
                  </a:lnTo>
                  <a:lnTo>
                    <a:pt x="637414" y="1029231"/>
                  </a:lnTo>
                  <a:lnTo>
                    <a:pt x="683930" y="1019057"/>
                  </a:lnTo>
                  <a:lnTo>
                    <a:pt x="728826" y="1005131"/>
                  </a:lnTo>
                  <a:lnTo>
                    <a:pt x="771911" y="987637"/>
                  </a:lnTo>
                  <a:lnTo>
                    <a:pt x="812994" y="966756"/>
                  </a:lnTo>
                  <a:lnTo>
                    <a:pt x="851886" y="942674"/>
                  </a:lnTo>
                  <a:lnTo>
                    <a:pt x="888395" y="915572"/>
                  </a:lnTo>
                  <a:lnTo>
                    <a:pt x="922331" y="885634"/>
                  </a:lnTo>
                  <a:lnTo>
                    <a:pt x="953503" y="853043"/>
                  </a:lnTo>
                  <a:lnTo>
                    <a:pt x="981722" y="817983"/>
                  </a:lnTo>
                  <a:lnTo>
                    <a:pt x="1006796" y="780636"/>
                  </a:lnTo>
                  <a:lnTo>
                    <a:pt x="1028536" y="741185"/>
                  </a:lnTo>
                  <a:lnTo>
                    <a:pt x="1046749" y="699815"/>
                  </a:lnTo>
                  <a:lnTo>
                    <a:pt x="1061247" y="656707"/>
                  </a:lnTo>
                  <a:lnTo>
                    <a:pt x="1071839" y="612046"/>
                  </a:lnTo>
                  <a:lnTo>
                    <a:pt x="1078334" y="566014"/>
                  </a:lnTo>
                  <a:lnTo>
                    <a:pt x="1080541" y="518795"/>
                  </a:lnTo>
                  <a:lnTo>
                    <a:pt x="1078334" y="471575"/>
                  </a:lnTo>
                  <a:lnTo>
                    <a:pt x="1071839" y="425543"/>
                  </a:lnTo>
                  <a:lnTo>
                    <a:pt x="1061247" y="380882"/>
                  </a:lnTo>
                  <a:lnTo>
                    <a:pt x="1046749" y="337774"/>
                  </a:lnTo>
                  <a:lnTo>
                    <a:pt x="1028536" y="296404"/>
                  </a:lnTo>
                  <a:lnTo>
                    <a:pt x="1006796" y="256953"/>
                  </a:lnTo>
                  <a:lnTo>
                    <a:pt x="981722" y="219606"/>
                  </a:lnTo>
                  <a:lnTo>
                    <a:pt x="953503" y="184546"/>
                  </a:lnTo>
                  <a:lnTo>
                    <a:pt x="922331" y="151955"/>
                  </a:lnTo>
                  <a:lnTo>
                    <a:pt x="888395" y="122017"/>
                  </a:lnTo>
                  <a:lnTo>
                    <a:pt x="851886" y="94915"/>
                  </a:lnTo>
                  <a:lnTo>
                    <a:pt x="812994" y="70833"/>
                  </a:lnTo>
                  <a:lnTo>
                    <a:pt x="771911" y="49952"/>
                  </a:lnTo>
                  <a:lnTo>
                    <a:pt x="728826" y="32458"/>
                  </a:lnTo>
                  <a:lnTo>
                    <a:pt x="683930" y="18532"/>
                  </a:lnTo>
                  <a:lnTo>
                    <a:pt x="637414" y="8358"/>
                  </a:lnTo>
                  <a:lnTo>
                    <a:pt x="589468" y="2120"/>
                  </a:lnTo>
                  <a:lnTo>
                    <a:pt x="540283" y="0"/>
                  </a:lnTo>
                  <a:close/>
                </a:path>
              </a:pathLst>
            </a:custGeom>
            <a:solidFill>
              <a:srgbClr val="FFFFFF"/>
            </a:solidFill>
          </p:spPr>
          <p:txBody>
            <a:bodyPr wrap="square" lIns="0" tIns="0" rIns="0" bIns="0" rtlCol="0"/>
            <a:lstStyle/>
            <a:p>
              <a:endParaRPr/>
            </a:p>
          </p:txBody>
        </p:sp>
        <p:sp>
          <p:nvSpPr>
            <p:cNvPr id="10" name="object 10"/>
            <p:cNvSpPr/>
            <p:nvPr/>
          </p:nvSpPr>
          <p:spPr>
            <a:xfrm>
              <a:off x="653770" y="1906142"/>
              <a:ext cx="1080770" cy="1037590"/>
            </a:xfrm>
            <a:custGeom>
              <a:avLst/>
              <a:gdLst/>
              <a:ahLst/>
              <a:cxnLst/>
              <a:rect l="l" t="t" r="r" b="b"/>
              <a:pathLst>
                <a:path w="1080770" h="1037589">
                  <a:moveTo>
                    <a:pt x="0" y="518795"/>
                  </a:moveTo>
                  <a:lnTo>
                    <a:pt x="2207" y="471575"/>
                  </a:lnTo>
                  <a:lnTo>
                    <a:pt x="8704" y="425543"/>
                  </a:lnTo>
                  <a:lnTo>
                    <a:pt x="19298" y="380882"/>
                  </a:lnTo>
                  <a:lnTo>
                    <a:pt x="33800" y="337774"/>
                  </a:lnTo>
                  <a:lnTo>
                    <a:pt x="52018" y="296404"/>
                  </a:lnTo>
                  <a:lnTo>
                    <a:pt x="73762" y="256953"/>
                  </a:lnTo>
                  <a:lnTo>
                    <a:pt x="98841" y="219606"/>
                  </a:lnTo>
                  <a:lnTo>
                    <a:pt x="127064" y="184546"/>
                  </a:lnTo>
                  <a:lnTo>
                    <a:pt x="158241" y="151955"/>
                  </a:lnTo>
                  <a:lnTo>
                    <a:pt x="192182" y="122017"/>
                  </a:lnTo>
                  <a:lnTo>
                    <a:pt x="228694" y="94915"/>
                  </a:lnTo>
                  <a:lnTo>
                    <a:pt x="267588" y="70833"/>
                  </a:lnTo>
                  <a:lnTo>
                    <a:pt x="308672" y="49952"/>
                  </a:lnTo>
                  <a:lnTo>
                    <a:pt x="351757" y="32458"/>
                  </a:lnTo>
                  <a:lnTo>
                    <a:pt x="396651" y="18532"/>
                  </a:lnTo>
                  <a:lnTo>
                    <a:pt x="443164" y="8358"/>
                  </a:lnTo>
                  <a:lnTo>
                    <a:pt x="491105" y="2120"/>
                  </a:lnTo>
                  <a:lnTo>
                    <a:pt x="540283" y="0"/>
                  </a:lnTo>
                  <a:lnTo>
                    <a:pt x="589468" y="2120"/>
                  </a:lnTo>
                  <a:lnTo>
                    <a:pt x="637414" y="8358"/>
                  </a:lnTo>
                  <a:lnTo>
                    <a:pt x="683930" y="18532"/>
                  </a:lnTo>
                  <a:lnTo>
                    <a:pt x="728826" y="32458"/>
                  </a:lnTo>
                  <a:lnTo>
                    <a:pt x="771911" y="49952"/>
                  </a:lnTo>
                  <a:lnTo>
                    <a:pt x="812994" y="70833"/>
                  </a:lnTo>
                  <a:lnTo>
                    <a:pt x="851886" y="94915"/>
                  </a:lnTo>
                  <a:lnTo>
                    <a:pt x="888395" y="122017"/>
                  </a:lnTo>
                  <a:lnTo>
                    <a:pt x="922331" y="151955"/>
                  </a:lnTo>
                  <a:lnTo>
                    <a:pt x="953503" y="184546"/>
                  </a:lnTo>
                  <a:lnTo>
                    <a:pt x="981722" y="219606"/>
                  </a:lnTo>
                  <a:lnTo>
                    <a:pt x="1006796" y="256953"/>
                  </a:lnTo>
                  <a:lnTo>
                    <a:pt x="1028536" y="296404"/>
                  </a:lnTo>
                  <a:lnTo>
                    <a:pt x="1046749" y="337774"/>
                  </a:lnTo>
                  <a:lnTo>
                    <a:pt x="1061247" y="380882"/>
                  </a:lnTo>
                  <a:lnTo>
                    <a:pt x="1071839" y="425543"/>
                  </a:lnTo>
                  <a:lnTo>
                    <a:pt x="1078334" y="471575"/>
                  </a:lnTo>
                  <a:lnTo>
                    <a:pt x="1080541" y="518795"/>
                  </a:lnTo>
                  <a:lnTo>
                    <a:pt x="1078334" y="566014"/>
                  </a:lnTo>
                  <a:lnTo>
                    <a:pt x="1071839" y="612046"/>
                  </a:lnTo>
                  <a:lnTo>
                    <a:pt x="1061247" y="656707"/>
                  </a:lnTo>
                  <a:lnTo>
                    <a:pt x="1046749" y="699815"/>
                  </a:lnTo>
                  <a:lnTo>
                    <a:pt x="1028536" y="741185"/>
                  </a:lnTo>
                  <a:lnTo>
                    <a:pt x="1006796" y="780636"/>
                  </a:lnTo>
                  <a:lnTo>
                    <a:pt x="981722" y="817983"/>
                  </a:lnTo>
                  <a:lnTo>
                    <a:pt x="953503" y="853043"/>
                  </a:lnTo>
                  <a:lnTo>
                    <a:pt x="922331" y="885634"/>
                  </a:lnTo>
                  <a:lnTo>
                    <a:pt x="888395" y="915572"/>
                  </a:lnTo>
                  <a:lnTo>
                    <a:pt x="851886" y="942674"/>
                  </a:lnTo>
                  <a:lnTo>
                    <a:pt x="812994" y="966756"/>
                  </a:lnTo>
                  <a:lnTo>
                    <a:pt x="771911" y="987637"/>
                  </a:lnTo>
                  <a:lnTo>
                    <a:pt x="728826" y="1005131"/>
                  </a:lnTo>
                  <a:lnTo>
                    <a:pt x="683930" y="1019057"/>
                  </a:lnTo>
                  <a:lnTo>
                    <a:pt x="637414" y="1029231"/>
                  </a:lnTo>
                  <a:lnTo>
                    <a:pt x="589468" y="1035469"/>
                  </a:lnTo>
                  <a:lnTo>
                    <a:pt x="540283" y="1037590"/>
                  </a:lnTo>
                  <a:lnTo>
                    <a:pt x="491105" y="1035469"/>
                  </a:lnTo>
                  <a:lnTo>
                    <a:pt x="443164" y="1029231"/>
                  </a:lnTo>
                  <a:lnTo>
                    <a:pt x="396651" y="1019057"/>
                  </a:lnTo>
                  <a:lnTo>
                    <a:pt x="351757" y="1005131"/>
                  </a:lnTo>
                  <a:lnTo>
                    <a:pt x="308672" y="987637"/>
                  </a:lnTo>
                  <a:lnTo>
                    <a:pt x="267588" y="966756"/>
                  </a:lnTo>
                  <a:lnTo>
                    <a:pt x="228694" y="942674"/>
                  </a:lnTo>
                  <a:lnTo>
                    <a:pt x="192182" y="915572"/>
                  </a:lnTo>
                  <a:lnTo>
                    <a:pt x="158242" y="885634"/>
                  </a:lnTo>
                  <a:lnTo>
                    <a:pt x="127064" y="853043"/>
                  </a:lnTo>
                  <a:lnTo>
                    <a:pt x="98841" y="817983"/>
                  </a:lnTo>
                  <a:lnTo>
                    <a:pt x="73762" y="780636"/>
                  </a:lnTo>
                  <a:lnTo>
                    <a:pt x="52018" y="741185"/>
                  </a:lnTo>
                  <a:lnTo>
                    <a:pt x="33800" y="699815"/>
                  </a:lnTo>
                  <a:lnTo>
                    <a:pt x="19298" y="656707"/>
                  </a:lnTo>
                  <a:lnTo>
                    <a:pt x="8704" y="612046"/>
                  </a:lnTo>
                  <a:lnTo>
                    <a:pt x="2207" y="566014"/>
                  </a:lnTo>
                  <a:lnTo>
                    <a:pt x="0" y="518795"/>
                  </a:lnTo>
                  <a:close/>
                </a:path>
              </a:pathLst>
            </a:custGeom>
            <a:ln w="76200">
              <a:solidFill>
                <a:srgbClr val="ED6940"/>
              </a:solidFill>
            </a:ln>
          </p:spPr>
          <p:txBody>
            <a:bodyPr wrap="square" lIns="0" tIns="0" rIns="0" bIns="0" rtlCol="0"/>
            <a:lstStyle/>
            <a:p>
              <a:endParaRPr/>
            </a:p>
          </p:txBody>
        </p:sp>
        <p:sp>
          <p:nvSpPr>
            <p:cNvPr id="11" name="object 11"/>
            <p:cNvSpPr/>
            <p:nvPr/>
          </p:nvSpPr>
          <p:spPr>
            <a:xfrm>
              <a:off x="653770" y="3235451"/>
              <a:ext cx="1055370" cy="1029335"/>
            </a:xfrm>
            <a:custGeom>
              <a:avLst/>
              <a:gdLst/>
              <a:ahLst/>
              <a:cxnLst/>
              <a:rect l="l" t="t" r="r" b="b"/>
              <a:pathLst>
                <a:path w="1055370" h="1029335">
                  <a:moveTo>
                    <a:pt x="0" y="514604"/>
                  </a:moveTo>
                  <a:lnTo>
                    <a:pt x="2155" y="467761"/>
                  </a:lnTo>
                  <a:lnTo>
                    <a:pt x="8497" y="422098"/>
                  </a:lnTo>
                  <a:lnTo>
                    <a:pt x="18840" y="377795"/>
                  </a:lnTo>
                  <a:lnTo>
                    <a:pt x="32997" y="335034"/>
                  </a:lnTo>
                  <a:lnTo>
                    <a:pt x="50783" y="293997"/>
                  </a:lnTo>
                  <a:lnTo>
                    <a:pt x="72010" y="254865"/>
                  </a:lnTo>
                  <a:lnTo>
                    <a:pt x="96494" y="217820"/>
                  </a:lnTo>
                  <a:lnTo>
                    <a:pt x="124046" y="183043"/>
                  </a:lnTo>
                  <a:lnTo>
                    <a:pt x="154482" y="150717"/>
                  </a:lnTo>
                  <a:lnTo>
                    <a:pt x="187615" y="121022"/>
                  </a:lnTo>
                  <a:lnTo>
                    <a:pt x="223259" y="94141"/>
                  </a:lnTo>
                  <a:lnTo>
                    <a:pt x="261228" y="70254"/>
                  </a:lnTo>
                  <a:lnTo>
                    <a:pt x="301335" y="49544"/>
                  </a:lnTo>
                  <a:lnTo>
                    <a:pt x="343395" y="32192"/>
                  </a:lnTo>
                  <a:lnTo>
                    <a:pt x="387220" y="18380"/>
                  </a:lnTo>
                  <a:lnTo>
                    <a:pt x="432625" y="8290"/>
                  </a:lnTo>
                  <a:lnTo>
                    <a:pt x="479424" y="2102"/>
                  </a:lnTo>
                  <a:lnTo>
                    <a:pt x="527430" y="0"/>
                  </a:lnTo>
                  <a:lnTo>
                    <a:pt x="575429" y="2102"/>
                  </a:lnTo>
                  <a:lnTo>
                    <a:pt x="622223" y="8290"/>
                  </a:lnTo>
                  <a:lnTo>
                    <a:pt x="667625" y="18380"/>
                  </a:lnTo>
                  <a:lnTo>
                    <a:pt x="711449" y="32192"/>
                  </a:lnTo>
                  <a:lnTo>
                    <a:pt x="753508" y="49544"/>
                  </a:lnTo>
                  <a:lnTo>
                    <a:pt x="793617" y="70254"/>
                  </a:lnTo>
                  <a:lnTo>
                    <a:pt x="831588" y="94141"/>
                  </a:lnTo>
                  <a:lnTo>
                    <a:pt x="867235" y="121022"/>
                  </a:lnTo>
                  <a:lnTo>
                    <a:pt x="900372" y="150717"/>
                  </a:lnTo>
                  <a:lnTo>
                    <a:pt x="930813" y="183043"/>
                  </a:lnTo>
                  <a:lnTo>
                    <a:pt x="958370" y="217820"/>
                  </a:lnTo>
                  <a:lnTo>
                    <a:pt x="982858" y="254865"/>
                  </a:lnTo>
                  <a:lnTo>
                    <a:pt x="1004090" y="293997"/>
                  </a:lnTo>
                  <a:lnTo>
                    <a:pt x="1021880" y="335034"/>
                  </a:lnTo>
                  <a:lnTo>
                    <a:pt x="1036041" y="377795"/>
                  </a:lnTo>
                  <a:lnTo>
                    <a:pt x="1046387" y="422098"/>
                  </a:lnTo>
                  <a:lnTo>
                    <a:pt x="1052731" y="467761"/>
                  </a:lnTo>
                  <a:lnTo>
                    <a:pt x="1054887" y="514604"/>
                  </a:lnTo>
                  <a:lnTo>
                    <a:pt x="1052731" y="561426"/>
                  </a:lnTo>
                  <a:lnTo>
                    <a:pt x="1046387" y="607071"/>
                  </a:lnTo>
                  <a:lnTo>
                    <a:pt x="1036041" y="651358"/>
                  </a:lnTo>
                  <a:lnTo>
                    <a:pt x="1021880" y="694106"/>
                  </a:lnTo>
                  <a:lnTo>
                    <a:pt x="1004090" y="735131"/>
                  </a:lnTo>
                  <a:lnTo>
                    <a:pt x="982858" y="774253"/>
                  </a:lnTo>
                  <a:lnTo>
                    <a:pt x="958370" y="811289"/>
                  </a:lnTo>
                  <a:lnTo>
                    <a:pt x="930813" y="846059"/>
                  </a:lnTo>
                  <a:lnTo>
                    <a:pt x="900372" y="878379"/>
                  </a:lnTo>
                  <a:lnTo>
                    <a:pt x="867235" y="908069"/>
                  </a:lnTo>
                  <a:lnTo>
                    <a:pt x="831588" y="934947"/>
                  </a:lnTo>
                  <a:lnTo>
                    <a:pt x="793617" y="958831"/>
                  </a:lnTo>
                  <a:lnTo>
                    <a:pt x="753508" y="979539"/>
                  </a:lnTo>
                  <a:lnTo>
                    <a:pt x="711449" y="996889"/>
                  </a:lnTo>
                  <a:lnTo>
                    <a:pt x="667625" y="1010700"/>
                  </a:lnTo>
                  <a:lnTo>
                    <a:pt x="622223" y="1020790"/>
                  </a:lnTo>
                  <a:lnTo>
                    <a:pt x="575429" y="1026978"/>
                  </a:lnTo>
                  <a:lnTo>
                    <a:pt x="527430" y="1029081"/>
                  </a:lnTo>
                  <a:lnTo>
                    <a:pt x="479424" y="1026978"/>
                  </a:lnTo>
                  <a:lnTo>
                    <a:pt x="432625" y="1020790"/>
                  </a:lnTo>
                  <a:lnTo>
                    <a:pt x="387220" y="1010700"/>
                  </a:lnTo>
                  <a:lnTo>
                    <a:pt x="343395" y="996889"/>
                  </a:lnTo>
                  <a:lnTo>
                    <a:pt x="301335" y="979539"/>
                  </a:lnTo>
                  <a:lnTo>
                    <a:pt x="261228" y="958831"/>
                  </a:lnTo>
                  <a:lnTo>
                    <a:pt x="223259" y="934947"/>
                  </a:lnTo>
                  <a:lnTo>
                    <a:pt x="187615" y="908069"/>
                  </a:lnTo>
                  <a:lnTo>
                    <a:pt x="154482" y="878379"/>
                  </a:lnTo>
                  <a:lnTo>
                    <a:pt x="124046" y="846059"/>
                  </a:lnTo>
                  <a:lnTo>
                    <a:pt x="96494" y="811289"/>
                  </a:lnTo>
                  <a:lnTo>
                    <a:pt x="72010" y="774253"/>
                  </a:lnTo>
                  <a:lnTo>
                    <a:pt x="50783" y="735131"/>
                  </a:lnTo>
                  <a:lnTo>
                    <a:pt x="32997" y="694106"/>
                  </a:lnTo>
                  <a:lnTo>
                    <a:pt x="18840" y="651358"/>
                  </a:lnTo>
                  <a:lnTo>
                    <a:pt x="8497" y="607071"/>
                  </a:lnTo>
                  <a:lnTo>
                    <a:pt x="2155" y="561426"/>
                  </a:lnTo>
                  <a:lnTo>
                    <a:pt x="0" y="514604"/>
                  </a:lnTo>
                  <a:close/>
                </a:path>
              </a:pathLst>
            </a:custGeom>
            <a:ln w="76200">
              <a:solidFill>
                <a:srgbClr val="6EC5D9"/>
              </a:solidFill>
            </a:ln>
          </p:spPr>
          <p:txBody>
            <a:bodyPr wrap="square" lIns="0" tIns="0" rIns="0" bIns="0" rtlCol="0"/>
            <a:lstStyle/>
            <a:p>
              <a:endParaRPr/>
            </a:p>
          </p:txBody>
        </p:sp>
        <p:sp>
          <p:nvSpPr>
            <p:cNvPr id="12" name="object 12"/>
            <p:cNvSpPr/>
            <p:nvPr/>
          </p:nvSpPr>
          <p:spPr>
            <a:xfrm>
              <a:off x="629119" y="4505070"/>
              <a:ext cx="1055370" cy="1037590"/>
            </a:xfrm>
            <a:custGeom>
              <a:avLst/>
              <a:gdLst/>
              <a:ahLst/>
              <a:cxnLst/>
              <a:rect l="l" t="t" r="r" b="b"/>
              <a:pathLst>
                <a:path w="1055370" h="1037589">
                  <a:moveTo>
                    <a:pt x="0" y="518794"/>
                  </a:moveTo>
                  <a:lnTo>
                    <a:pt x="2155" y="471575"/>
                  </a:lnTo>
                  <a:lnTo>
                    <a:pt x="8497" y="425543"/>
                  </a:lnTo>
                  <a:lnTo>
                    <a:pt x="18840" y="380882"/>
                  </a:lnTo>
                  <a:lnTo>
                    <a:pt x="32998" y="337774"/>
                  </a:lnTo>
                  <a:lnTo>
                    <a:pt x="50783" y="296404"/>
                  </a:lnTo>
                  <a:lnTo>
                    <a:pt x="72011" y="256953"/>
                  </a:lnTo>
                  <a:lnTo>
                    <a:pt x="96494" y="219606"/>
                  </a:lnTo>
                  <a:lnTo>
                    <a:pt x="124047" y="184546"/>
                  </a:lnTo>
                  <a:lnTo>
                    <a:pt x="154484" y="151955"/>
                  </a:lnTo>
                  <a:lnTo>
                    <a:pt x="187618" y="122017"/>
                  </a:lnTo>
                  <a:lnTo>
                    <a:pt x="223262" y="94915"/>
                  </a:lnTo>
                  <a:lnTo>
                    <a:pt x="261232" y="70833"/>
                  </a:lnTo>
                  <a:lnTo>
                    <a:pt x="301340" y="49952"/>
                  </a:lnTo>
                  <a:lnTo>
                    <a:pt x="343401" y="32458"/>
                  </a:lnTo>
                  <a:lnTo>
                    <a:pt x="387227" y="18532"/>
                  </a:lnTo>
                  <a:lnTo>
                    <a:pt x="432634" y="8358"/>
                  </a:lnTo>
                  <a:lnTo>
                    <a:pt x="479435" y="2120"/>
                  </a:lnTo>
                  <a:lnTo>
                    <a:pt x="527443" y="0"/>
                  </a:lnTo>
                  <a:lnTo>
                    <a:pt x="575442" y="2120"/>
                  </a:lnTo>
                  <a:lnTo>
                    <a:pt x="622236" y="8358"/>
                  </a:lnTo>
                  <a:lnTo>
                    <a:pt x="667638" y="18532"/>
                  </a:lnTo>
                  <a:lnTo>
                    <a:pt x="711462" y="32458"/>
                  </a:lnTo>
                  <a:lnTo>
                    <a:pt x="753521" y="49952"/>
                  </a:lnTo>
                  <a:lnTo>
                    <a:pt x="793630" y="70833"/>
                  </a:lnTo>
                  <a:lnTo>
                    <a:pt x="831601" y="94915"/>
                  </a:lnTo>
                  <a:lnTo>
                    <a:pt x="867248" y="122017"/>
                  </a:lnTo>
                  <a:lnTo>
                    <a:pt x="900385" y="151955"/>
                  </a:lnTo>
                  <a:lnTo>
                    <a:pt x="930826" y="184546"/>
                  </a:lnTo>
                  <a:lnTo>
                    <a:pt x="958383" y="219606"/>
                  </a:lnTo>
                  <a:lnTo>
                    <a:pt x="982871" y="256953"/>
                  </a:lnTo>
                  <a:lnTo>
                    <a:pt x="1004103" y="296404"/>
                  </a:lnTo>
                  <a:lnTo>
                    <a:pt x="1021893" y="337774"/>
                  </a:lnTo>
                  <a:lnTo>
                    <a:pt x="1036054" y="380882"/>
                  </a:lnTo>
                  <a:lnTo>
                    <a:pt x="1046399" y="425543"/>
                  </a:lnTo>
                  <a:lnTo>
                    <a:pt x="1052743" y="471575"/>
                  </a:lnTo>
                  <a:lnTo>
                    <a:pt x="1054900" y="518794"/>
                  </a:lnTo>
                  <a:lnTo>
                    <a:pt x="1052743" y="566014"/>
                  </a:lnTo>
                  <a:lnTo>
                    <a:pt x="1046399" y="612046"/>
                  </a:lnTo>
                  <a:lnTo>
                    <a:pt x="1036054" y="656707"/>
                  </a:lnTo>
                  <a:lnTo>
                    <a:pt x="1021893" y="699815"/>
                  </a:lnTo>
                  <a:lnTo>
                    <a:pt x="1004103" y="741185"/>
                  </a:lnTo>
                  <a:lnTo>
                    <a:pt x="982871" y="780636"/>
                  </a:lnTo>
                  <a:lnTo>
                    <a:pt x="958383" y="817983"/>
                  </a:lnTo>
                  <a:lnTo>
                    <a:pt x="930826" y="853043"/>
                  </a:lnTo>
                  <a:lnTo>
                    <a:pt x="900385" y="885634"/>
                  </a:lnTo>
                  <a:lnTo>
                    <a:pt x="867248" y="915572"/>
                  </a:lnTo>
                  <a:lnTo>
                    <a:pt x="831601" y="942674"/>
                  </a:lnTo>
                  <a:lnTo>
                    <a:pt x="793630" y="966756"/>
                  </a:lnTo>
                  <a:lnTo>
                    <a:pt x="753521" y="987637"/>
                  </a:lnTo>
                  <a:lnTo>
                    <a:pt x="711462" y="1005131"/>
                  </a:lnTo>
                  <a:lnTo>
                    <a:pt x="667638" y="1019057"/>
                  </a:lnTo>
                  <a:lnTo>
                    <a:pt x="622236" y="1029231"/>
                  </a:lnTo>
                  <a:lnTo>
                    <a:pt x="575442" y="1035469"/>
                  </a:lnTo>
                  <a:lnTo>
                    <a:pt x="527443" y="1037589"/>
                  </a:lnTo>
                  <a:lnTo>
                    <a:pt x="479435" y="1035469"/>
                  </a:lnTo>
                  <a:lnTo>
                    <a:pt x="432634" y="1029231"/>
                  </a:lnTo>
                  <a:lnTo>
                    <a:pt x="387227" y="1019057"/>
                  </a:lnTo>
                  <a:lnTo>
                    <a:pt x="343401" y="1005131"/>
                  </a:lnTo>
                  <a:lnTo>
                    <a:pt x="301340" y="987637"/>
                  </a:lnTo>
                  <a:lnTo>
                    <a:pt x="261232" y="966756"/>
                  </a:lnTo>
                  <a:lnTo>
                    <a:pt x="223262" y="942674"/>
                  </a:lnTo>
                  <a:lnTo>
                    <a:pt x="187618" y="915572"/>
                  </a:lnTo>
                  <a:lnTo>
                    <a:pt x="154484" y="885634"/>
                  </a:lnTo>
                  <a:lnTo>
                    <a:pt x="124047" y="853043"/>
                  </a:lnTo>
                  <a:lnTo>
                    <a:pt x="96494" y="817983"/>
                  </a:lnTo>
                  <a:lnTo>
                    <a:pt x="72011" y="780636"/>
                  </a:lnTo>
                  <a:lnTo>
                    <a:pt x="50783" y="741185"/>
                  </a:lnTo>
                  <a:lnTo>
                    <a:pt x="32998" y="699815"/>
                  </a:lnTo>
                  <a:lnTo>
                    <a:pt x="18840" y="656707"/>
                  </a:lnTo>
                  <a:lnTo>
                    <a:pt x="8497" y="612046"/>
                  </a:lnTo>
                  <a:lnTo>
                    <a:pt x="2155" y="566014"/>
                  </a:lnTo>
                  <a:lnTo>
                    <a:pt x="0" y="518794"/>
                  </a:lnTo>
                  <a:close/>
                </a:path>
              </a:pathLst>
            </a:custGeom>
            <a:ln w="76200">
              <a:solidFill>
                <a:srgbClr val="00AF50"/>
              </a:solidFill>
            </a:ln>
          </p:spPr>
          <p:txBody>
            <a:bodyPr wrap="square" lIns="0" tIns="0" rIns="0" bIns="0" rtlCol="0"/>
            <a:lstStyle/>
            <a:p>
              <a:endParaRPr/>
            </a:p>
          </p:txBody>
        </p:sp>
      </p:grpSp>
      <p:sp>
        <p:nvSpPr>
          <p:cNvPr id="13" name="object 13"/>
          <p:cNvSpPr txBox="1"/>
          <p:nvPr/>
        </p:nvSpPr>
        <p:spPr>
          <a:xfrm>
            <a:off x="2467991" y="2193798"/>
            <a:ext cx="3743325" cy="513080"/>
          </a:xfrm>
          <a:prstGeom prst="rect">
            <a:avLst/>
          </a:prstGeom>
        </p:spPr>
        <p:txBody>
          <a:bodyPr vert="horz" wrap="square" lIns="0" tIns="12065" rIns="0" bIns="0" rtlCol="0">
            <a:spAutoFit/>
          </a:bodyPr>
          <a:lstStyle/>
          <a:p>
            <a:pPr marR="5080">
              <a:lnSpc>
                <a:spcPct val="100000"/>
              </a:lnSpc>
              <a:spcBef>
                <a:spcPts val="95"/>
              </a:spcBef>
            </a:pPr>
            <a:r>
              <a:rPr sz="1600" b="1" dirty="0">
                <a:solidFill>
                  <a:srgbClr val="0C2477"/>
                </a:solidFill>
                <a:latin typeface="Georgia"/>
                <a:cs typeface="Georgia"/>
              </a:rPr>
              <a:t>Effective</a:t>
            </a:r>
            <a:r>
              <a:rPr sz="1600" b="1" spc="-60" dirty="0">
                <a:solidFill>
                  <a:srgbClr val="0C2477"/>
                </a:solidFill>
                <a:latin typeface="Georgia"/>
                <a:cs typeface="Georgia"/>
              </a:rPr>
              <a:t> </a:t>
            </a:r>
            <a:r>
              <a:rPr sz="1600" b="1" dirty="0">
                <a:solidFill>
                  <a:srgbClr val="0C2477"/>
                </a:solidFill>
                <a:latin typeface="Georgia"/>
                <a:cs typeface="Georgia"/>
              </a:rPr>
              <a:t>and</a:t>
            </a:r>
            <a:r>
              <a:rPr sz="1600" b="1" spc="-60" dirty="0">
                <a:solidFill>
                  <a:srgbClr val="0C2477"/>
                </a:solidFill>
                <a:latin typeface="Georgia"/>
                <a:cs typeface="Georgia"/>
              </a:rPr>
              <a:t> </a:t>
            </a:r>
            <a:r>
              <a:rPr sz="1600" b="1" dirty="0">
                <a:solidFill>
                  <a:srgbClr val="0C2477"/>
                </a:solidFill>
                <a:latin typeface="Georgia"/>
                <a:cs typeface="Georgia"/>
              </a:rPr>
              <a:t>efficient</a:t>
            </a:r>
            <a:r>
              <a:rPr sz="1600" b="1" spc="-70" dirty="0">
                <a:solidFill>
                  <a:srgbClr val="0C2477"/>
                </a:solidFill>
                <a:latin typeface="Georgia"/>
                <a:cs typeface="Georgia"/>
              </a:rPr>
              <a:t> </a:t>
            </a:r>
            <a:r>
              <a:rPr sz="1600" b="1" spc="-10" dirty="0">
                <a:solidFill>
                  <a:srgbClr val="0C2477"/>
                </a:solidFill>
                <a:latin typeface="Georgia"/>
                <a:cs typeface="Georgia"/>
              </a:rPr>
              <a:t>collaboration </a:t>
            </a:r>
            <a:r>
              <a:rPr sz="1600" b="1" dirty="0">
                <a:solidFill>
                  <a:srgbClr val="0C2477"/>
                </a:solidFill>
                <a:latin typeface="Georgia"/>
                <a:cs typeface="Georgia"/>
              </a:rPr>
              <a:t>within</a:t>
            </a:r>
            <a:r>
              <a:rPr sz="1600" b="1" spc="-60" dirty="0">
                <a:solidFill>
                  <a:srgbClr val="0C2477"/>
                </a:solidFill>
                <a:latin typeface="Georgia"/>
                <a:cs typeface="Georgia"/>
              </a:rPr>
              <a:t> </a:t>
            </a:r>
            <a:r>
              <a:rPr sz="1600" b="1" dirty="0">
                <a:solidFill>
                  <a:srgbClr val="0C2477"/>
                </a:solidFill>
                <a:latin typeface="Georgia"/>
                <a:cs typeface="Georgia"/>
              </a:rPr>
              <a:t>research</a:t>
            </a:r>
            <a:r>
              <a:rPr sz="1600" b="1" spc="-30" dirty="0">
                <a:solidFill>
                  <a:srgbClr val="0C2477"/>
                </a:solidFill>
                <a:latin typeface="Georgia"/>
                <a:cs typeface="Georgia"/>
              </a:rPr>
              <a:t> </a:t>
            </a:r>
            <a:r>
              <a:rPr sz="1600" b="1" spc="-10" dirty="0">
                <a:solidFill>
                  <a:srgbClr val="0C2477"/>
                </a:solidFill>
                <a:latin typeface="Georgia"/>
                <a:cs typeface="Georgia"/>
              </a:rPr>
              <a:t>support</a:t>
            </a:r>
            <a:endParaRPr sz="1600">
              <a:latin typeface="Georgia"/>
              <a:cs typeface="Georgia"/>
            </a:endParaRPr>
          </a:p>
        </p:txBody>
      </p:sp>
      <p:sp>
        <p:nvSpPr>
          <p:cNvPr id="14" name="object 14"/>
          <p:cNvSpPr txBox="1"/>
          <p:nvPr/>
        </p:nvSpPr>
        <p:spPr>
          <a:xfrm>
            <a:off x="2381123" y="3558921"/>
            <a:ext cx="3183890" cy="513080"/>
          </a:xfrm>
          <a:prstGeom prst="rect">
            <a:avLst/>
          </a:prstGeom>
        </p:spPr>
        <p:txBody>
          <a:bodyPr vert="horz" wrap="square" lIns="0" tIns="12065" rIns="0" bIns="0" rtlCol="0">
            <a:spAutoFit/>
          </a:bodyPr>
          <a:lstStyle/>
          <a:p>
            <a:pPr marR="5080">
              <a:lnSpc>
                <a:spcPct val="100000"/>
              </a:lnSpc>
              <a:spcBef>
                <a:spcPts val="95"/>
              </a:spcBef>
            </a:pPr>
            <a:r>
              <a:rPr sz="1600" b="1" dirty="0">
                <a:solidFill>
                  <a:srgbClr val="0C2477"/>
                </a:solidFill>
                <a:latin typeface="Georgia"/>
                <a:cs typeface="Georgia"/>
              </a:rPr>
              <a:t>Building</a:t>
            </a:r>
            <a:r>
              <a:rPr sz="1600" b="1" spc="-55" dirty="0">
                <a:solidFill>
                  <a:srgbClr val="0C2477"/>
                </a:solidFill>
                <a:latin typeface="Georgia"/>
                <a:cs typeface="Georgia"/>
              </a:rPr>
              <a:t> </a:t>
            </a:r>
            <a:r>
              <a:rPr sz="1600" b="1" dirty="0">
                <a:solidFill>
                  <a:srgbClr val="0C2477"/>
                </a:solidFill>
                <a:latin typeface="Georgia"/>
                <a:cs typeface="Georgia"/>
              </a:rPr>
              <a:t>and</a:t>
            </a:r>
            <a:r>
              <a:rPr sz="1600" b="1" spc="-55" dirty="0">
                <a:solidFill>
                  <a:srgbClr val="0C2477"/>
                </a:solidFill>
                <a:latin typeface="Georgia"/>
                <a:cs typeface="Georgia"/>
              </a:rPr>
              <a:t> </a:t>
            </a:r>
            <a:r>
              <a:rPr sz="1600" b="1" dirty="0">
                <a:solidFill>
                  <a:srgbClr val="0C2477"/>
                </a:solidFill>
                <a:latin typeface="Georgia"/>
                <a:cs typeface="Georgia"/>
              </a:rPr>
              <a:t>securing</a:t>
            </a:r>
            <a:r>
              <a:rPr sz="1600" b="1" spc="-40" dirty="0">
                <a:solidFill>
                  <a:srgbClr val="0C2477"/>
                </a:solidFill>
                <a:latin typeface="Georgia"/>
                <a:cs typeface="Georgia"/>
              </a:rPr>
              <a:t> </a:t>
            </a:r>
            <a:r>
              <a:rPr sz="1600" b="1" spc="-10" dirty="0">
                <a:solidFill>
                  <a:srgbClr val="0C2477"/>
                </a:solidFill>
                <a:latin typeface="Georgia"/>
                <a:cs typeface="Georgia"/>
              </a:rPr>
              <a:t>funding opportunities</a:t>
            </a:r>
            <a:endParaRPr sz="1600">
              <a:latin typeface="Georgia"/>
              <a:cs typeface="Georgia"/>
            </a:endParaRPr>
          </a:p>
        </p:txBody>
      </p:sp>
      <p:sp>
        <p:nvSpPr>
          <p:cNvPr id="15" name="object 15"/>
          <p:cNvSpPr txBox="1"/>
          <p:nvPr/>
        </p:nvSpPr>
        <p:spPr>
          <a:xfrm>
            <a:off x="2381123" y="4775708"/>
            <a:ext cx="4701540" cy="513080"/>
          </a:xfrm>
          <a:prstGeom prst="rect">
            <a:avLst/>
          </a:prstGeom>
        </p:spPr>
        <p:txBody>
          <a:bodyPr vert="horz" wrap="square" lIns="0" tIns="12065" rIns="0" bIns="0" rtlCol="0">
            <a:spAutoFit/>
          </a:bodyPr>
          <a:lstStyle/>
          <a:p>
            <a:pPr marR="5080">
              <a:lnSpc>
                <a:spcPct val="100000"/>
              </a:lnSpc>
              <a:spcBef>
                <a:spcPts val="95"/>
              </a:spcBef>
            </a:pPr>
            <a:r>
              <a:rPr sz="1600" b="1" dirty="0">
                <a:solidFill>
                  <a:srgbClr val="0C2477"/>
                </a:solidFill>
                <a:latin typeface="Georgia"/>
                <a:cs typeface="Georgia"/>
              </a:rPr>
              <a:t>Compliance</a:t>
            </a:r>
            <a:r>
              <a:rPr sz="1600" b="1" spc="-55" dirty="0">
                <a:solidFill>
                  <a:srgbClr val="0C2477"/>
                </a:solidFill>
                <a:latin typeface="Georgia"/>
                <a:cs typeface="Georgia"/>
              </a:rPr>
              <a:t> </a:t>
            </a:r>
            <a:r>
              <a:rPr sz="1600" b="1" dirty="0">
                <a:solidFill>
                  <a:srgbClr val="0C2477"/>
                </a:solidFill>
                <a:latin typeface="Georgia"/>
                <a:cs typeface="Georgia"/>
              </a:rPr>
              <a:t>with</a:t>
            </a:r>
            <a:r>
              <a:rPr sz="1600" b="1" spc="-45" dirty="0">
                <a:solidFill>
                  <a:srgbClr val="0C2477"/>
                </a:solidFill>
                <a:latin typeface="Georgia"/>
                <a:cs typeface="Georgia"/>
              </a:rPr>
              <a:t> </a:t>
            </a:r>
            <a:r>
              <a:rPr sz="1600" b="1" dirty="0">
                <a:solidFill>
                  <a:srgbClr val="0C2477"/>
                </a:solidFill>
                <a:latin typeface="Georgia"/>
                <a:cs typeface="Georgia"/>
              </a:rPr>
              <a:t>laws</a:t>
            </a:r>
            <a:r>
              <a:rPr sz="1600" b="1" spc="-50" dirty="0">
                <a:solidFill>
                  <a:srgbClr val="0C2477"/>
                </a:solidFill>
                <a:latin typeface="Georgia"/>
                <a:cs typeface="Georgia"/>
              </a:rPr>
              <a:t> </a:t>
            </a:r>
            <a:r>
              <a:rPr sz="1600" b="1" dirty="0">
                <a:solidFill>
                  <a:srgbClr val="0C2477"/>
                </a:solidFill>
                <a:latin typeface="Georgia"/>
                <a:cs typeface="Georgia"/>
              </a:rPr>
              <a:t>and</a:t>
            </a:r>
            <a:r>
              <a:rPr sz="1600" b="1" spc="-50" dirty="0">
                <a:solidFill>
                  <a:srgbClr val="0C2477"/>
                </a:solidFill>
                <a:latin typeface="Georgia"/>
                <a:cs typeface="Georgia"/>
              </a:rPr>
              <a:t> </a:t>
            </a:r>
            <a:r>
              <a:rPr sz="1600" b="1" dirty="0">
                <a:solidFill>
                  <a:srgbClr val="0C2477"/>
                </a:solidFill>
                <a:latin typeface="Georgia"/>
                <a:cs typeface="Georgia"/>
              </a:rPr>
              <a:t>regulations,</a:t>
            </a:r>
            <a:r>
              <a:rPr sz="1600" b="1" spc="-40" dirty="0">
                <a:solidFill>
                  <a:srgbClr val="0C2477"/>
                </a:solidFill>
                <a:latin typeface="Georgia"/>
                <a:cs typeface="Georgia"/>
              </a:rPr>
              <a:t> </a:t>
            </a:r>
            <a:r>
              <a:rPr sz="1600" b="1" spc="-10" dirty="0">
                <a:solidFill>
                  <a:srgbClr val="0C2477"/>
                </a:solidFill>
                <a:latin typeface="Georgia"/>
                <a:cs typeface="Georgia"/>
              </a:rPr>
              <a:t>codes </a:t>
            </a:r>
            <a:r>
              <a:rPr sz="1600" b="1" dirty="0">
                <a:solidFill>
                  <a:srgbClr val="0C2477"/>
                </a:solidFill>
                <a:latin typeface="Georgia"/>
                <a:cs typeface="Georgia"/>
              </a:rPr>
              <a:t>of</a:t>
            </a:r>
            <a:r>
              <a:rPr sz="1600" b="1" spc="-55" dirty="0">
                <a:solidFill>
                  <a:srgbClr val="0C2477"/>
                </a:solidFill>
                <a:latin typeface="Georgia"/>
                <a:cs typeface="Georgia"/>
              </a:rPr>
              <a:t> </a:t>
            </a:r>
            <a:r>
              <a:rPr sz="1600" b="1" dirty="0">
                <a:solidFill>
                  <a:srgbClr val="0C2477"/>
                </a:solidFill>
                <a:latin typeface="Georgia"/>
                <a:cs typeface="Georgia"/>
              </a:rPr>
              <a:t>conduct</a:t>
            </a:r>
            <a:r>
              <a:rPr sz="1600" b="1" spc="-50" dirty="0">
                <a:solidFill>
                  <a:srgbClr val="0C2477"/>
                </a:solidFill>
                <a:latin typeface="Georgia"/>
                <a:cs typeface="Georgia"/>
              </a:rPr>
              <a:t> </a:t>
            </a:r>
            <a:r>
              <a:rPr sz="1600" b="1" dirty="0">
                <a:solidFill>
                  <a:srgbClr val="0C2477"/>
                </a:solidFill>
                <a:latin typeface="Georgia"/>
                <a:cs typeface="Georgia"/>
              </a:rPr>
              <a:t>and</a:t>
            </a:r>
            <a:r>
              <a:rPr sz="1600" b="1" spc="-35" dirty="0">
                <a:solidFill>
                  <a:srgbClr val="0C2477"/>
                </a:solidFill>
                <a:latin typeface="Georgia"/>
                <a:cs typeface="Georgia"/>
              </a:rPr>
              <a:t> </a:t>
            </a:r>
            <a:r>
              <a:rPr sz="1600" b="1" dirty="0">
                <a:solidFill>
                  <a:srgbClr val="0C2477"/>
                </a:solidFill>
                <a:latin typeface="Georgia"/>
                <a:cs typeface="Georgia"/>
              </a:rPr>
              <a:t>requirements</a:t>
            </a:r>
            <a:r>
              <a:rPr sz="1600" b="1" spc="-5" dirty="0">
                <a:solidFill>
                  <a:srgbClr val="0C2477"/>
                </a:solidFill>
                <a:latin typeface="Georgia"/>
                <a:cs typeface="Georgia"/>
              </a:rPr>
              <a:t> </a:t>
            </a:r>
            <a:r>
              <a:rPr sz="1600" b="1" dirty="0">
                <a:solidFill>
                  <a:srgbClr val="0C2477"/>
                </a:solidFill>
                <a:latin typeface="Georgia"/>
                <a:cs typeface="Georgia"/>
              </a:rPr>
              <a:t>of</a:t>
            </a:r>
            <a:r>
              <a:rPr sz="1600" b="1" spc="-55" dirty="0">
                <a:solidFill>
                  <a:srgbClr val="0C2477"/>
                </a:solidFill>
                <a:latin typeface="Georgia"/>
                <a:cs typeface="Georgia"/>
              </a:rPr>
              <a:t> </a:t>
            </a:r>
            <a:r>
              <a:rPr sz="1600" b="1" spc="-10" dirty="0">
                <a:solidFill>
                  <a:srgbClr val="0C2477"/>
                </a:solidFill>
                <a:latin typeface="Georgia"/>
                <a:cs typeface="Georgia"/>
              </a:rPr>
              <a:t>funders</a:t>
            </a:r>
            <a:endParaRPr sz="1600">
              <a:latin typeface="Georgia"/>
              <a:cs typeface="Georgia"/>
            </a:endParaRPr>
          </a:p>
        </p:txBody>
      </p:sp>
      <p:grpSp>
        <p:nvGrpSpPr>
          <p:cNvPr id="16" name="object 16"/>
          <p:cNvGrpSpPr/>
          <p:nvPr/>
        </p:nvGrpSpPr>
        <p:grpSpPr>
          <a:xfrm>
            <a:off x="841794" y="2129624"/>
            <a:ext cx="11053445" cy="3311525"/>
            <a:chOff x="841794" y="2129624"/>
            <a:chExt cx="11053445" cy="3311525"/>
          </a:xfrm>
        </p:grpSpPr>
        <p:sp>
          <p:nvSpPr>
            <p:cNvPr id="17" name="object 17"/>
            <p:cNvSpPr/>
            <p:nvPr/>
          </p:nvSpPr>
          <p:spPr>
            <a:xfrm>
              <a:off x="1315338" y="4770373"/>
              <a:ext cx="365760" cy="438150"/>
            </a:xfrm>
            <a:custGeom>
              <a:avLst/>
              <a:gdLst/>
              <a:ahLst/>
              <a:cxnLst/>
              <a:rect l="l" t="t" r="r" b="b"/>
              <a:pathLst>
                <a:path w="365760" h="438150">
                  <a:moveTo>
                    <a:pt x="171750" y="273050"/>
                  </a:moveTo>
                  <a:lnTo>
                    <a:pt x="158115" y="273050"/>
                  </a:lnTo>
                  <a:lnTo>
                    <a:pt x="159893" y="278511"/>
                  </a:lnTo>
                  <a:lnTo>
                    <a:pt x="162814" y="283844"/>
                  </a:lnTo>
                  <a:lnTo>
                    <a:pt x="166370" y="288670"/>
                  </a:lnTo>
                  <a:lnTo>
                    <a:pt x="152767" y="295342"/>
                  </a:lnTo>
                  <a:lnTo>
                    <a:pt x="142033" y="306705"/>
                  </a:lnTo>
                  <a:lnTo>
                    <a:pt x="134991" y="323211"/>
                  </a:lnTo>
                  <a:lnTo>
                    <a:pt x="132461" y="345313"/>
                  </a:lnTo>
                  <a:lnTo>
                    <a:pt x="137136" y="373850"/>
                  </a:lnTo>
                  <a:lnTo>
                    <a:pt x="137171" y="374064"/>
                  </a:lnTo>
                  <a:lnTo>
                    <a:pt x="149117" y="404066"/>
                  </a:lnTo>
                  <a:lnTo>
                    <a:pt x="149193" y="404256"/>
                  </a:lnTo>
                  <a:lnTo>
                    <a:pt x="165357" y="428091"/>
                  </a:lnTo>
                  <a:lnTo>
                    <a:pt x="182499" y="437769"/>
                  </a:lnTo>
                  <a:lnTo>
                    <a:pt x="199534" y="428091"/>
                  </a:lnTo>
                  <a:lnTo>
                    <a:pt x="201140" y="425831"/>
                  </a:lnTo>
                  <a:lnTo>
                    <a:pt x="183134" y="425831"/>
                  </a:lnTo>
                  <a:lnTo>
                    <a:pt x="172699" y="417768"/>
                  </a:lnTo>
                  <a:lnTo>
                    <a:pt x="170235" y="413893"/>
                  </a:lnTo>
                  <a:lnTo>
                    <a:pt x="160091" y="397621"/>
                  </a:lnTo>
                  <a:lnTo>
                    <a:pt x="159972" y="397430"/>
                  </a:lnTo>
                  <a:lnTo>
                    <a:pt x="149448" y="371449"/>
                  </a:lnTo>
                  <a:lnTo>
                    <a:pt x="149361" y="371234"/>
                  </a:lnTo>
                  <a:lnTo>
                    <a:pt x="144907" y="345313"/>
                  </a:lnTo>
                  <a:lnTo>
                    <a:pt x="147361" y="324824"/>
                  </a:lnTo>
                  <a:lnTo>
                    <a:pt x="154638" y="310086"/>
                  </a:lnTo>
                  <a:lnTo>
                    <a:pt x="166606" y="301182"/>
                  </a:lnTo>
                  <a:lnTo>
                    <a:pt x="183134" y="298195"/>
                  </a:lnTo>
                  <a:lnTo>
                    <a:pt x="214957" y="298195"/>
                  </a:lnTo>
                  <a:lnTo>
                    <a:pt x="212250" y="295342"/>
                  </a:lnTo>
                  <a:lnTo>
                    <a:pt x="198628" y="288670"/>
                  </a:lnTo>
                  <a:lnTo>
                    <a:pt x="200406" y="286257"/>
                  </a:lnTo>
                  <a:lnTo>
                    <a:pt x="183134" y="286257"/>
                  </a:lnTo>
                  <a:lnTo>
                    <a:pt x="177371" y="282571"/>
                  </a:lnTo>
                  <a:lnTo>
                    <a:pt x="171750" y="273050"/>
                  </a:lnTo>
                  <a:close/>
                </a:path>
                <a:path w="365760" h="438150">
                  <a:moveTo>
                    <a:pt x="214957" y="298195"/>
                  </a:moveTo>
                  <a:lnTo>
                    <a:pt x="183134" y="298195"/>
                  </a:lnTo>
                  <a:lnTo>
                    <a:pt x="199642" y="301182"/>
                  </a:lnTo>
                  <a:lnTo>
                    <a:pt x="211566" y="310086"/>
                  </a:lnTo>
                  <a:lnTo>
                    <a:pt x="218799" y="324824"/>
                  </a:lnTo>
                  <a:lnTo>
                    <a:pt x="221234" y="345313"/>
                  </a:lnTo>
                  <a:lnTo>
                    <a:pt x="216817" y="371234"/>
                  </a:lnTo>
                  <a:lnTo>
                    <a:pt x="216781" y="371449"/>
                  </a:lnTo>
                  <a:lnTo>
                    <a:pt x="206261" y="397430"/>
                  </a:lnTo>
                  <a:lnTo>
                    <a:pt x="206184" y="397621"/>
                  </a:lnTo>
                  <a:lnTo>
                    <a:pt x="193587" y="417768"/>
                  </a:lnTo>
                  <a:lnTo>
                    <a:pt x="183134" y="425831"/>
                  </a:lnTo>
                  <a:lnTo>
                    <a:pt x="201140" y="425831"/>
                  </a:lnTo>
                  <a:lnTo>
                    <a:pt x="215868" y="404066"/>
                  </a:lnTo>
                  <a:lnTo>
                    <a:pt x="227847" y="374064"/>
                  </a:lnTo>
                  <a:lnTo>
                    <a:pt x="227933" y="373850"/>
                  </a:lnTo>
                  <a:lnTo>
                    <a:pt x="232664" y="345313"/>
                  </a:lnTo>
                  <a:lnTo>
                    <a:pt x="230114" y="323211"/>
                  </a:lnTo>
                  <a:lnTo>
                    <a:pt x="223027" y="306705"/>
                  </a:lnTo>
                  <a:lnTo>
                    <a:pt x="214957" y="298195"/>
                  </a:lnTo>
                  <a:close/>
                </a:path>
                <a:path w="365760" h="438150">
                  <a:moveTo>
                    <a:pt x="129539" y="221233"/>
                  </a:moveTo>
                  <a:lnTo>
                    <a:pt x="101981" y="221233"/>
                  </a:lnTo>
                  <a:lnTo>
                    <a:pt x="152654" y="246252"/>
                  </a:lnTo>
                  <a:lnTo>
                    <a:pt x="153858" y="255289"/>
                  </a:lnTo>
                  <a:lnTo>
                    <a:pt x="153924" y="255777"/>
                  </a:lnTo>
                  <a:lnTo>
                    <a:pt x="155067" y="260603"/>
                  </a:lnTo>
                  <a:lnTo>
                    <a:pt x="93091" y="260603"/>
                  </a:lnTo>
                  <a:lnTo>
                    <a:pt x="90678" y="263017"/>
                  </a:lnTo>
                  <a:lnTo>
                    <a:pt x="90678" y="336295"/>
                  </a:lnTo>
                  <a:lnTo>
                    <a:pt x="29845" y="411480"/>
                  </a:lnTo>
                  <a:lnTo>
                    <a:pt x="28067" y="413893"/>
                  </a:lnTo>
                  <a:lnTo>
                    <a:pt x="28067" y="418083"/>
                  </a:lnTo>
                  <a:lnTo>
                    <a:pt x="30988" y="419862"/>
                  </a:lnTo>
                  <a:lnTo>
                    <a:pt x="33401" y="422148"/>
                  </a:lnTo>
                  <a:lnTo>
                    <a:pt x="37592" y="421639"/>
                  </a:lnTo>
                  <a:lnTo>
                    <a:pt x="39370" y="419226"/>
                  </a:lnTo>
                  <a:lnTo>
                    <a:pt x="101346" y="342264"/>
                  </a:lnTo>
                  <a:lnTo>
                    <a:pt x="101981" y="341121"/>
                  </a:lnTo>
                  <a:lnTo>
                    <a:pt x="102616" y="339851"/>
                  </a:lnTo>
                  <a:lnTo>
                    <a:pt x="102616" y="273050"/>
                  </a:lnTo>
                  <a:lnTo>
                    <a:pt x="171750" y="273050"/>
                  </a:lnTo>
                  <a:lnTo>
                    <a:pt x="171132" y="272002"/>
                  </a:lnTo>
                  <a:lnTo>
                    <a:pt x="166131" y="255289"/>
                  </a:lnTo>
                  <a:lnTo>
                    <a:pt x="164084" y="233171"/>
                  </a:lnTo>
                  <a:lnTo>
                    <a:pt x="164142" y="232537"/>
                  </a:lnTo>
                  <a:lnTo>
                    <a:pt x="152146" y="232537"/>
                  </a:lnTo>
                  <a:lnTo>
                    <a:pt x="129539" y="221233"/>
                  </a:lnTo>
                  <a:close/>
                </a:path>
                <a:path w="365760" h="438150">
                  <a:moveTo>
                    <a:pt x="274955" y="273050"/>
                  </a:moveTo>
                  <a:lnTo>
                    <a:pt x="262382" y="273050"/>
                  </a:lnTo>
                  <a:lnTo>
                    <a:pt x="262382" y="339851"/>
                  </a:lnTo>
                  <a:lnTo>
                    <a:pt x="263017" y="341630"/>
                  </a:lnTo>
                  <a:lnTo>
                    <a:pt x="263652" y="342264"/>
                  </a:lnTo>
                  <a:lnTo>
                    <a:pt x="325628" y="418592"/>
                  </a:lnTo>
                  <a:lnTo>
                    <a:pt x="327406" y="421005"/>
                  </a:lnTo>
                  <a:lnTo>
                    <a:pt x="331597" y="421639"/>
                  </a:lnTo>
                  <a:lnTo>
                    <a:pt x="336423" y="418083"/>
                  </a:lnTo>
                  <a:lnTo>
                    <a:pt x="336931" y="413893"/>
                  </a:lnTo>
                  <a:lnTo>
                    <a:pt x="335153" y="411480"/>
                  </a:lnTo>
                  <a:lnTo>
                    <a:pt x="274955" y="336295"/>
                  </a:lnTo>
                  <a:lnTo>
                    <a:pt x="274955" y="273050"/>
                  </a:lnTo>
                  <a:close/>
                </a:path>
                <a:path w="365760" h="438150">
                  <a:moveTo>
                    <a:pt x="201107" y="180086"/>
                  </a:moveTo>
                  <a:lnTo>
                    <a:pt x="183134" y="180086"/>
                  </a:lnTo>
                  <a:lnTo>
                    <a:pt x="187147" y="182653"/>
                  </a:lnTo>
                  <a:lnTo>
                    <a:pt x="188952" y="183868"/>
                  </a:lnTo>
                  <a:lnTo>
                    <a:pt x="195135" y="194341"/>
                  </a:lnTo>
                  <a:lnTo>
                    <a:pt x="200136" y="211054"/>
                  </a:lnTo>
                  <a:lnTo>
                    <a:pt x="202066" y="231901"/>
                  </a:lnTo>
                  <a:lnTo>
                    <a:pt x="202184" y="233171"/>
                  </a:lnTo>
                  <a:lnTo>
                    <a:pt x="195135" y="272002"/>
                  </a:lnTo>
                  <a:lnTo>
                    <a:pt x="183134" y="286257"/>
                  </a:lnTo>
                  <a:lnTo>
                    <a:pt x="200406" y="286257"/>
                  </a:lnTo>
                  <a:lnTo>
                    <a:pt x="202184" y="283844"/>
                  </a:lnTo>
                  <a:lnTo>
                    <a:pt x="205232" y="278511"/>
                  </a:lnTo>
                  <a:lnTo>
                    <a:pt x="207010" y="273050"/>
                  </a:lnTo>
                  <a:lnTo>
                    <a:pt x="274955" y="273050"/>
                  </a:lnTo>
                  <a:lnTo>
                    <a:pt x="274955" y="263017"/>
                  </a:lnTo>
                  <a:lnTo>
                    <a:pt x="272542" y="260603"/>
                  </a:lnTo>
                  <a:lnTo>
                    <a:pt x="210566" y="260603"/>
                  </a:lnTo>
                  <a:lnTo>
                    <a:pt x="211709" y="255777"/>
                  </a:lnTo>
                  <a:lnTo>
                    <a:pt x="212979" y="246252"/>
                  </a:lnTo>
                  <a:lnTo>
                    <a:pt x="242045" y="231901"/>
                  </a:lnTo>
                  <a:lnTo>
                    <a:pt x="214122" y="231901"/>
                  </a:lnTo>
                  <a:lnTo>
                    <a:pt x="214122" y="226568"/>
                  </a:lnTo>
                  <a:lnTo>
                    <a:pt x="213562" y="221869"/>
                  </a:lnTo>
                  <a:lnTo>
                    <a:pt x="213487" y="221233"/>
                  </a:lnTo>
                  <a:lnTo>
                    <a:pt x="213027" y="216407"/>
                  </a:lnTo>
                  <a:lnTo>
                    <a:pt x="212979" y="215900"/>
                  </a:lnTo>
                  <a:lnTo>
                    <a:pt x="227330" y="201549"/>
                  </a:lnTo>
                  <a:lnTo>
                    <a:pt x="209931" y="201549"/>
                  </a:lnTo>
                  <a:lnTo>
                    <a:pt x="208174" y="194933"/>
                  </a:lnTo>
                  <a:lnTo>
                    <a:pt x="205692" y="188626"/>
                  </a:lnTo>
                  <a:lnTo>
                    <a:pt x="202662" y="182653"/>
                  </a:lnTo>
                  <a:lnTo>
                    <a:pt x="201107" y="180086"/>
                  </a:lnTo>
                  <a:close/>
                </a:path>
                <a:path w="365760" h="438150">
                  <a:moveTo>
                    <a:pt x="102616" y="207518"/>
                  </a:moveTo>
                  <a:lnTo>
                    <a:pt x="100203" y="208152"/>
                  </a:lnTo>
                  <a:lnTo>
                    <a:pt x="32766" y="251587"/>
                  </a:lnTo>
                  <a:lnTo>
                    <a:pt x="2413" y="251587"/>
                  </a:lnTo>
                  <a:lnTo>
                    <a:pt x="0" y="254000"/>
                  </a:lnTo>
                  <a:lnTo>
                    <a:pt x="0" y="261238"/>
                  </a:lnTo>
                  <a:lnTo>
                    <a:pt x="2413" y="263525"/>
                  </a:lnTo>
                  <a:lnTo>
                    <a:pt x="35814" y="263525"/>
                  </a:lnTo>
                  <a:lnTo>
                    <a:pt x="36957" y="263017"/>
                  </a:lnTo>
                  <a:lnTo>
                    <a:pt x="37592" y="262381"/>
                  </a:lnTo>
                  <a:lnTo>
                    <a:pt x="101981" y="221233"/>
                  </a:lnTo>
                  <a:lnTo>
                    <a:pt x="129539" y="221233"/>
                  </a:lnTo>
                  <a:lnTo>
                    <a:pt x="104394" y="208661"/>
                  </a:lnTo>
                  <a:lnTo>
                    <a:pt x="102616" y="207518"/>
                  </a:lnTo>
                  <a:close/>
                </a:path>
                <a:path w="365760" h="438150">
                  <a:moveTo>
                    <a:pt x="287258" y="221233"/>
                  </a:moveTo>
                  <a:lnTo>
                    <a:pt x="263652" y="221233"/>
                  </a:lnTo>
                  <a:lnTo>
                    <a:pt x="328041" y="262381"/>
                  </a:lnTo>
                  <a:lnTo>
                    <a:pt x="329184" y="263017"/>
                  </a:lnTo>
                  <a:lnTo>
                    <a:pt x="329819" y="263525"/>
                  </a:lnTo>
                  <a:lnTo>
                    <a:pt x="363219" y="263525"/>
                  </a:lnTo>
                  <a:lnTo>
                    <a:pt x="365633" y="261238"/>
                  </a:lnTo>
                  <a:lnTo>
                    <a:pt x="365633" y="254000"/>
                  </a:lnTo>
                  <a:lnTo>
                    <a:pt x="363219" y="251078"/>
                  </a:lnTo>
                  <a:lnTo>
                    <a:pt x="333375" y="251078"/>
                  </a:lnTo>
                  <a:lnTo>
                    <a:pt x="287258" y="221233"/>
                  </a:lnTo>
                  <a:close/>
                </a:path>
                <a:path w="365760" h="438150">
                  <a:moveTo>
                    <a:pt x="108585" y="155575"/>
                  </a:moveTo>
                  <a:lnTo>
                    <a:pt x="55499" y="155575"/>
                  </a:lnTo>
                  <a:lnTo>
                    <a:pt x="53086" y="157987"/>
                  </a:lnTo>
                  <a:lnTo>
                    <a:pt x="53086" y="165100"/>
                  </a:lnTo>
                  <a:lnTo>
                    <a:pt x="55499" y="167512"/>
                  </a:lnTo>
                  <a:lnTo>
                    <a:pt x="104394" y="167512"/>
                  </a:lnTo>
                  <a:lnTo>
                    <a:pt x="153289" y="216407"/>
                  </a:lnTo>
                  <a:lnTo>
                    <a:pt x="152727" y="221233"/>
                  </a:lnTo>
                  <a:lnTo>
                    <a:pt x="152206" y="226568"/>
                  </a:lnTo>
                  <a:lnTo>
                    <a:pt x="152146" y="232537"/>
                  </a:lnTo>
                  <a:lnTo>
                    <a:pt x="164142" y="232537"/>
                  </a:lnTo>
                  <a:lnTo>
                    <a:pt x="166131" y="211054"/>
                  </a:lnTo>
                  <a:lnTo>
                    <a:pt x="168633" y="202692"/>
                  </a:lnTo>
                  <a:lnTo>
                    <a:pt x="155067" y="202692"/>
                  </a:lnTo>
                  <a:lnTo>
                    <a:pt x="110998" y="157352"/>
                  </a:lnTo>
                  <a:lnTo>
                    <a:pt x="109728" y="156209"/>
                  </a:lnTo>
                  <a:lnTo>
                    <a:pt x="108585" y="155575"/>
                  </a:lnTo>
                  <a:close/>
                </a:path>
                <a:path w="365760" h="438150">
                  <a:moveTo>
                    <a:pt x="266065" y="207518"/>
                  </a:moveTo>
                  <a:lnTo>
                    <a:pt x="263652" y="207518"/>
                  </a:lnTo>
                  <a:lnTo>
                    <a:pt x="261874" y="208152"/>
                  </a:lnTo>
                  <a:lnTo>
                    <a:pt x="214122" y="231901"/>
                  </a:lnTo>
                  <a:lnTo>
                    <a:pt x="242045" y="231901"/>
                  </a:lnTo>
                  <a:lnTo>
                    <a:pt x="263652" y="221233"/>
                  </a:lnTo>
                  <a:lnTo>
                    <a:pt x="287258" y="221233"/>
                  </a:lnTo>
                  <a:lnTo>
                    <a:pt x="266065" y="207518"/>
                  </a:lnTo>
                  <a:close/>
                </a:path>
                <a:path w="365760" h="438150">
                  <a:moveTo>
                    <a:pt x="110363" y="1143"/>
                  </a:moveTo>
                  <a:lnTo>
                    <a:pt x="106807" y="2286"/>
                  </a:lnTo>
                  <a:lnTo>
                    <a:pt x="105537" y="5968"/>
                  </a:lnTo>
                  <a:lnTo>
                    <a:pt x="104394" y="8255"/>
                  </a:lnTo>
                  <a:lnTo>
                    <a:pt x="103759" y="10668"/>
                  </a:lnTo>
                  <a:lnTo>
                    <a:pt x="102616" y="13081"/>
                  </a:lnTo>
                  <a:lnTo>
                    <a:pt x="95406" y="31257"/>
                  </a:lnTo>
                  <a:lnTo>
                    <a:pt x="89176" y="52069"/>
                  </a:lnTo>
                  <a:lnTo>
                    <a:pt x="89138" y="52197"/>
                  </a:lnTo>
                  <a:lnTo>
                    <a:pt x="85672" y="74717"/>
                  </a:lnTo>
                  <a:lnTo>
                    <a:pt x="85751" y="97789"/>
                  </a:lnTo>
                  <a:lnTo>
                    <a:pt x="85852" y="106680"/>
                  </a:lnTo>
                  <a:lnTo>
                    <a:pt x="88265" y="109093"/>
                  </a:lnTo>
                  <a:lnTo>
                    <a:pt x="90678" y="109727"/>
                  </a:lnTo>
                  <a:lnTo>
                    <a:pt x="147955" y="121031"/>
                  </a:lnTo>
                  <a:lnTo>
                    <a:pt x="144399" y="128143"/>
                  </a:lnTo>
                  <a:lnTo>
                    <a:pt x="142621" y="136525"/>
                  </a:lnTo>
                  <a:lnTo>
                    <a:pt x="142082" y="143637"/>
                  </a:lnTo>
                  <a:lnTo>
                    <a:pt x="141986" y="144906"/>
                  </a:lnTo>
                  <a:lnTo>
                    <a:pt x="142923" y="154539"/>
                  </a:lnTo>
                  <a:lnTo>
                    <a:pt x="166370" y="178307"/>
                  </a:lnTo>
                  <a:lnTo>
                    <a:pt x="162692" y="183868"/>
                  </a:lnTo>
                  <a:lnTo>
                    <a:pt x="159623" y="189833"/>
                  </a:lnTo>
                  <a:lnTo>
                    <a:pt x="157100" y="196131"/>
                  </a:lnTo>
                  <a:lnTo>
                    <a:pt x="155067" y="202692"/>
                  </a:lnTo>
                  <a:lnTo>
                    <a:pt x="168633" y="202692"/>
                  </a:lnTo>
                  <a:lnTo>
                    <a:pt x="171132" y="194341"/>
                  </a:lnTo>
                  <a:lnTo>
                    <a:pt x="177315" y="183868"/>
                  </a:lnTo>
                  <a:lnTo>
                    <a:pt x="179120" y="182653"/>
                  </a:lnTo>
                  <a:lnTo>
                    <a:pt x="183134" y="180086"/>
                  </a:lnTo>
                  <a:lnTo>
                    <a:pt x="201107" y="180086"/>
                  </a:lnTo>
                  <a:lnTo>
                    <a:pt x="199263" y="177037"/>
                  </a:lnTo>
                  <a:lnTo>
                    <a:pt x="209520" y="172497"/>
                  </a:lnTo>
                  <a:lnTo>
                    <a:pt x="214039" y="168148"/>
                  </a:lnTo>
                  <a:lnTo>
                    <a:pt x="183134" y="168148"/>
                  </a:lnTo>
                  <a:lnTo>
                    <a:pt x="170612" y="166685"/>
                  </a:lnTo>
                  <a:lnTo>
                    <a:pt x="154432" y="144271"/>
                  </a:lnTo>
                  <a:lnTo>
                    <a:pt x="157916" y="128978"/>
                  </a:lnTo>
                  <a:lnTo>
                    <a:pt x="166116" y="112791"/>
                  </a:lnTo>
                  <a:lnTo>
                    <a:pt x="168392" y="109727"/>
                  </a:lnTo>
                  <a:lnTo>
                    <a:pt x="153924" y="109727"/>
                  </a:lnTo>
                  <a:lnTo>
                    <a:pt x="97790" y="98932"/>
                  </a:lnTo>
                  <a:lnTo>
                    <a:pt x="97827" y="74717"/>
                  </a:lnTo>
                  <a:lnTo>
                    <a:pt x="101425" y="53514"/>
                  </a:lnTo>
                  <a:lnTo>
                    <a:pt x="107237" y="34764"/>
                  </a:lnTo>
                  <a:lnTo>
                    <a:pt x="113919" y="17906"/>
                  </a:lnTo>
                  <a:lnTo>
                    <a:pt x="115189" y="15493"/>
                  </a:lnTo>
                  <a:lnTo>
                    <a:pt x="115697" y="13081"/>
                  </a:lnTo>
                  <a:lnTo>
                    <a:pt x="116967" y="10032"/>
                  </a:lnTo>
                  <a:lnTo>
                    <a:pt x="118110" y="7112"/>
                  </a:lnTo>
                  <a:lnTo>
                    <a:pt x="116967" y="3556"/>
                  </a:lnTo>
                  <a:lnTo>
                    <a:pt x="113284" y="2286"/>
                  </a:lnTo>
                  <a:lnTo>
                    <a:pt x="110363" y="1143"/>
                  </a:lnTo>
                  <a:close/>
                </a:path>
                <a:path w="365760" h="438150">
                  <a:moveTo>
                    <a:pt x="310769" y="155067"/>
                  </a:moveTo>
                  <a:lnTo>
                    <a:pt x="257683" y="155067"/>
                  </a:lnTo>
                  <a:lnTo>
                    <a:pt x="256413" y="155575"/>
                  </a:lnTo>
                  <a:lnTo>
                    <a:pt x="255270" y="156844"/>
                  </a:lnTo>
                  <a:lnTo>
                    <a:pt x="209931" y="201549"/>
                  </a:lnTo>
                  <a:lnTo>
                    <a:pt x="227330" y="201549"/>
                  </a:lnTo>
                  <a:lnTo>
                    <a:pt x="261874" y="167005"/>
                  </a:lnTo>
                  <a:lnTo>
                    <a:pt x="310769" y="167005"/>
                  </a:lnTo>
                  <a:lnTo>
                    <a:pt x="313181" y="164592"/>
                  </a:lnTo>
                  <a:lnTo>
                    <a:pt x="313181" y="157352"/>
                  </a:lnTo>
                  <a:lnTo>
                    <a:pt x="310769" y="155067"/>
                  </a:lnTo>
                  <a:close/>
                </a:path>
                <a:path w="365760" h="438150">
                  <a:moveTo>
                    <a:pt x="201481" y="94742"/>
                  </a:moveTo>
                  <a:lnTo>
                    <a:pt x="183134" y="94742"/>
                  </a:lnTo>
                  <a:lnTo>
                    <a:pt x="190127" y="99566"/>
                  </a:lnTo>
                  <a:lnTo>
                    <a:pt x="190652" y="99962"/>
                  </a:lnTo>
                  <a:lnTo>
                    <a:pt x="200088" y="112601"/>
                  </a:lnTo>
                  <a:lnTo>
                    <a:pt x="208244" y="128764"/>
                  </a:lnTo>
                  <a:lnTo>
                    <a:pt x="211567" y="143637"/>
                  </a:lnTo>
                  <a:lnTo>
                    <a:pt x="211598" y="144906"/>
                  </a:lnTo>
                  <a:lnTo>
                    <a:pt x="209923" y="154539"/>
                  </a:lnTo>
                  <a:lnTo>
                    <a:pt x="204565" y="162020"/>
                  </a:lnTo>
                  <a:lnTo>
                    <a:pt x="195461" y="166685"/>
                  </a:lnTo>
                  <a:lnTo>
                    <a:pt x="194916" y="166685"/>
                  </a:lnTo>
                  <a:lnTo>
                    <a:pt x="183134" y="168148"/>
                  </a:lnTo>
                  <a:lnTo>
                    <a:pt x="214039" y="168148"/>
                  </a:lnTo>
                  <a:lnTo>
                    <a:pt x="217503" y="164814"/>
                  </a:lnTo>
                  <a:lnTo>
                    <a:pt x="222375" y="155067"/>
                  </a:lnTo>
                  <a:lnTo>
                    <a:pt x="222499" y="154539"/>
                  </a:lnTo>
                  <a:lnTo>
                    <a:pt x="223513" y="144906"/>
                  </a:lnTo>
                  <a:lnTo>
                    <a:pt x="223580" y="144271"/>
                  </a:lnTo>
                  <a:lnTo>
                    <a:pt x="223647" y="143637"/>
                  </a:lnTo>
                  <a:lnTo>
                    <a:pt x="223099" y="136525"/>
                  </a:lnTo>
                  <a:lnTo>
                    <a:pt x="223012" y="135381"/>
                  </a:lnTo>
                  <a:lnTo>
                    <a:pt x="221350" y="128143"/>
                  </a:lnTo>
                  <a:lnTo>
                    <a:pt x="221234" y="127634"/>
                  </a:lnTo>
                  <a:lnTo>
                    <a:pt x="217678" y="119887"/>
                  </a:lnTo>
                  <a:lnTo>
                    <a:pt x="268590" y="109727"/>
                  </a:lnTo>
                  <a:lnTo>
                    <a:pt x="212344" y="109727"/>
                  </a:lnTo>
                  <a:lnTo>
                    <a:pt x="205672" y="99566"/>
                  </a:lnTo>
                  <a:lnTo>
                    <a:pt x="201481" y="94742"/>
                  </a:lnTo>
                  <a:close/>
                </a:path>
                <a:path w="365760" h="438150">
                  <a:moveTo>
                    <a:pt x="183134" y="83438"/>
                  </a:moveTo>
                  <a:lnTo>
                    <a:pt x="175444" y="85528"/>
                  </a:lnTo>
                  <a:lnTo>
                    <a:pt x="167814" y="91201"/>
                  </a:lnTo>
                  <a:lnTo>
                    <a:pt x="160541" y="99566"/>
                  </a:lnTo>
                  <a:lnTo>
                    <a:pt x="153924" y="109727"/>
                  </a:lnTo>
                  <a:lnTo>
                    <a:pt x="168392" y="109727"/>
                  </a:lnTo>
                  <a:lnTo>
                    <a:pt x="175648" y="99962"/>
                  </a:lnTo>
                  <a:lnTo>
                    <a:pt x="183134" y="94742"/>
                  </a:lnTo>
                  <a:lnTo>
                    <a:pt x="201481" y="94742"/>
                  </a:lnTo>
                  <a:lnTo>
                    <a:pt x="198405" y="91201"/>
                  </a:lnTo>
                  <a:lnTo>
                    <a:pt x="190805" y="85528"/>
                  </a:lnTo>
                  <a:lnTo>
                    <a:pt x="183134" y="83438"/>
                  </a:lnTo>
                  <a:close/>
                </a:path>
                <a:path w="365760" h="438150">
                  <a:moveTo>
                    <a:pt x="255270" y="0"/>
                  </a:moveTo>
                  <a:lnTo>
                    <a:pt x="252349" y="1143"/>
                  </a:lnTo>
                  <a:lnTo>
                    <a:pt x="249301" y="2286"/>
                  </a:lnTo>
                  <a:lnTo>
                    <a:pt x="247523" y="5968"/>
                  </a:lnTo>
                  <a:lnTo>
                    <a:pt x="248666" y="8889"/>
                  </a:lnTo>
                  <a:lnTo>
                    <a:pt x="249936" y="11302"/>
                  </a:lnTo>
                  <a:lnTo>
                    <a:pt x="250571" y="13715"/>
                  </a:lnTo>
                  <a:lnTo>
                    <a:pt x="251714" y="16637"/>
                  </a:lnTo>
                  <a:lnTo>
                    <a:pt x="258395" y="33424"/>
                  </a:lnTo>
                  <a:lnTo>
                    <a:pt x="264207" y="52069"/>
                  </a:lnTo>
                  <a:lnTo>
                    <a:pt x="267805" y="73286"/>
                  </a:lnTo>
                  <a:lnTo>
                    <a:pt x="267843" y="97789"/>
                  </a:lnTo>
                  <a:lnTo>
                    <a:pt x="212344" y="109727"/>
                  </a:lnTo>
                  <a:lnTo>
                    <a:pt x="268590" y="109727"/>
                  </a:lnTo>
                  <a:lnTo>
                    <a:pt x="274955" y="108457"/>
                  </a:lnTo>
                  <a:lnTo>
                    <a:pt x="277368" y="107950"/>
                  </a:lnTo>
                  <a:lnTo>
                    <a:pt x="279781" y="106171"/>
                  </a:lnTo>
                  <a:lnTo>
                    <a:pt x="279886" y="98932"/>
                  </a:lnTo>
                  <a:lnTo>
                    <a:pt x="280453" y="76374"/>
                  </a:lnTo>
                  <a:lnTo>
                    <a:pt x="270315" y="30097"/>
                  </a:lnTo>
                  <a:lnTo>
                    <a:pt x="261874" y="9525"/>
                  </a:lnTo>
                  <a:lnTo>
                    <a:pt x="261239" y="7112"/>
                  </a:lnTo>
                  <a:lnTo>
                    <a:pt x="260096" y="4699"/>
                  </a:lnTo>
                  <a:lnTo>
                    <a:pt x="258826" y="1777"/>
                  </a:lnTo>
                  <a:lnTo>
                    <a:pt x="255270" y="0"/>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874593" y="3447953"/>
              <a:ext cx="592490" cy="618293"/>
            </a:xfrm>
            <a:prstGeom prst="rect">
              <a:avLst/>
            </a:prstGeom>
          </p:spPr>
        </p:pic>
        <p:pic>
          <p:nvPicPr>
            <p:cNvPr id="19" name="object 19"/>
            <p:cNvPicPr/>
            <p:nvPr/>
          </p:nvPicPr>
          <p:blipFill>
            <a:blip r:embed="rId5" cstate="print"/>
            <a:stretch>
              <a:fillRect/>
            </a:stretch>
          </p:blipFill>
          <p:spPr>
            <a:xfrm>
              <a:off x="850087" y="2129624"/>
              <a:ext cx="673722" cy="588683"/>
            </a:xfrm>
            <a:prstGeom prst="rect">
              <a:avLst/>
            </a:prstGeom>
          </p:spPr>
        </p:pic>
        <p:pic>
          <p:nvPicPr>
            <p:cNvPr id="20" name="object 20"/>
            <p:cNvPicPr/>
            <p:nvPr/>
          </p:nvPicPr>
          <p:blipFill>
            <a:blip r:embed="rId6" cstate="print"/>
            <a:stretch>
              <a:fillRect/>
            </a:stretch>
          </p:blipFill>
          <p:spPr>
            <a:xfrm>
              <a:off x="841794" y="4731156"/>
              <a:ext cx="645896" cy="588619"/>
            </a:xfrm>
            <a:prstGeom prst="rect">
              <a:avLst/>
            </a:prstGeom>
          </p:spPr>
        </p:pic>
        <p:pic>
          <p:nvPicPr>
            <p:cNvPr id="21" name="object 21"/>
            <p:cNvPicPr/>
            <p:nvPr/>
          </p:nvPicPr>
          <p:blipFill>
            <a:blip r:embed="rId7" cstate="print"/>
            <a:stretch>
              <a:fillRect/>
            </a:stretch>
          </p:blipFill>
          <p:spPr>
            <a:xfrm>
              <a:off x="8695944" y="2157221"/>
              <a:ext cx="3199129" cy="3283712"/>
            </a:xfrm>
            <a:prstGeom prst="rect">
              <a:avLst/>
            </a:prstGeom>
          </p:spPr>
        </p:pic>
      </p:grpSp>
      <p:sp>
        <p:nvSpPr>
          <p:cNvPr id="22" name="object 22"/>
          <p:cNvSpPr txBox="1"/>
          <p:nvPr/>
        </p:nvSpPr>
        <p:spPr>
          <a:xfrm>
            <a:off x="1988566" y="2262377"/>
            <a:ext cx="228600" cy="330835"/>
          </a:xfrm>
          <a:prstGeom prst="rect">
            <a:avLst/>
          </a:prstGeom>
        </p:spPr>
        <p:txBody>
          <a:bodyPr vert="horz" wrap="square" lIns="0" tIns="13335" rIns="0" bIns="0" rtlCol="0">
            <a:spAutoFit/>
          </a:bodyPr>
          <a:lstStyle/>
          <a:p>
            <a:pPr>
              <a:lnSpc>
                <a:spcPct val="100000"/>
              </a:lnSpc>
              <a:spcBef>
                <a:spcPts val="105"/>
              </a:spcBef>
            </a:pPr>
            <a:r>
              <a:rPr sz="2000" b="1" spc="-25" dirty="0">
                <a:solidFill>
                  <a:srgbClr val="0C2477"/>
                </a:solidFill>
                <a:latin typeface="Arial"/>
                <a:cs typeface="Arial"/>
              </a:rPr>
              <a:t>1.</a:t>
            </a:r>
            <a:endParaRPr sz="2000">
              <a:latin typeface="Arial"/>
              <a:cs typeface="Arial"/>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104139">
              <a:lnSpc>
                <a:spcPct val="100000"/>
              </a:lnSpc>
            </a:pPr>
            <a:r>
              <a:rPr spc="-25" dirty="0"/>
              <a:t>24</a:t>
            </a:r>
          </a:p>
        </p:txBody>
      </p:sp>
      <p:sp>
        <p:nvSpPr>
          <p:cNvPr id="23" name="object 23"/>
          <p:cNvSpPr txBox="1"/>
          <p:nvPr/>
        </p:nvSpPr>
        <p:spPr>
          <a:xfrm>
            <a:off x="2031238" y="3581146"/>
            <a:ext cx="228600" cy="330835"/>
          </a:xfrm>
          <a:prstGeom prst="rect">
            <a:avLst/>
          </a:prstGeom>
        </p:spPr>
        <p:txBody>
          <a:bodyPr vert="horz" wrap="square" lIns="0" tIns="13335" rIns="0" bIns="0" rtlCol="0">
            <a:spAutoFit/>
          </a:bodyPr>
          <a:lstStyle/>
          <a:p>
            <a:pPr>
              <a:lnSpc>
                <a:spcPct val="100000"/>
              </a:lnSpc>
              <a:spcBef>
                <a:spcPts val="105"/>
              </a:spcBef>
            </a:pPr>
            <a:r>
              <a:rPr sz="2000" b="1" spc="-25" dirty="0">
                <a:solidFill>
                  <a:srgbClr val="0C2477"/>
                </a:solidFill>
                <a:latin typeface="Arial"/>
                <a:cs typeface="Arial"/>
              </a:rPr>
              <a:t>2.</a:t>
            </a:r>
            <a:endParaRPr sz="2000">
              <a:latin typeface="Arial"/>
              <a:cs typeface="Arial"/>
            </a:endParaRPr>
          </a:p>
        </p:txBody>
      </p:sp>
      <p:sp>
        <p:nvSpPr>
          <p:cNvPr id="24" name="object 24"/>
          <p:cNvSpPr txBox="1"/>
          <p:nvPr/>
        </p:nvSpPr>
        <p:spPr>
          <a:xfrm>
            <a:off x="2030222" y="4822952"/>
            <a:ext cx="228600" cy="330835"/>
          </a:xfrm>
          <a:prstGeom prst="rect">
            <a:avLst/>
          </a:prstGeom>
        </p:spPr>
        <p:txBody>
          <a:bodyPr vert="horz" wrap="square" lIns="0" tIns="12700" rIns="0" bIns="0" rtlCol="0">
            <a:spAutoFit/>
          </a:bodyPr>
          <a:lstStyle/>
          <a:p>
            <a:pPr>
              <a:lnSpc>
                <a:spcPct val="100000"/>
              </a:lnSpc>
              <a:spcBef>
                <a:spcPts val="100"/>
              </a:spcBef>
            </a:pPr>
            <a:r>
              <a:rPr sz="2000" b="1" spc="-25" dirty="0">
                <a:solidFill>
                  <a:srgbClr val="0C2477"/>
                </a:solidFill>
                <a:latin typeface="Arial"/>
                <a:cs typeface="Arial"/>
              </a:rPr>
              <a:t>3.</a:t>
            </a:r>
            <a:endParaRPr sz="2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050" y="861377"/>
            <a:ext cx="11906250" cy="4229735"/>
            <a:chOff x="146050" y="861377"/>
            <a:chExt cx="11906250" cy="4229735"/>
          </a:xfrm>
        </p:grpSpPr>
        <p:pic>
          <p:nvPicPr>
            <p:cNvPr id="3" name="object 3"/>
            <p:cNvPicPr/>
            <p:nvPr/>
          </p:nvPicPr>
          <p:blipFill>
            <a:blip r:embed="rId2" cstate="print"/>
            <a:stretch>
              <a:fillRect/>
            </a:stretch>
          </p:blipFill>
          <p:spPr>
            <a:xfrm>
              <a:off x="146050" y="1919223"/>
              <a:ext cx="11906250" cy="3171825"/>
            </a:xfrm>
            <a:prstGeom prst="rect">
              <a:avLst/>
            </a:prstGeom>
          </p:spPr>
        </p:pic>
        <p:pic>
          <p:nvPicPr>
            <p:cNvPr id="4" name="object 4">
              <a:hlinkClick r:id="rId3"/>
            </p:cNvPr>
            <p:cNvPicPr/>
            <p:nvPr/>
          </p:nvPicPr>
          <p:blipFill>
            <a:blip r:embed="rId4" cstate="print"/>
            <a:stretch>
              <a:fillRect/>
            </a:stretch>
          </p:blipFill>
          <p:spPr>
            <a:xfrm>
              <a:off x="9744075" y="861377"/>
              <a:ext cx="2171700" cy="1176337"/>
            </a:xfrm>
            <a:prstGeom prst="rect">
              <a:avLst/>
            </a:prstGeom>
          </p:spPr>
        </p:pic>
      </p:grpSp>
      <p:sp>
        <p:nvSpPr>
          <p:cNvPr id="5" name="object 5"/>
          <p:cNvSpPr txBox="1"/>
          <p:nvPr/>
        </p:nvSpPr>
        <p:spPr>
          <a:xfrm>
            <a:off x="3809238" y="5543803"/>
            <a:ext cx="434467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Georgia"/>
                <a:cs typeface="Georgia"/>
                <a:hlinkClick r:id="rId5"/>
              </a:rPr>
              <a:t>www.researchsupport.universiteitleiden.nl</a:t>
            </a:r>
            <a:endParaRPr sz="1800">
              <a:latin typeface="Georgia"/>
              <a:cs typeface="Georgia"/>
            </a:endParaRPr>
          </a:p>
        </p:txBody>
      </p:sp>
      <p:sp>
        <p:nvSpPr>
          <p:cNvPr id="6" name="object 6"/>
          <p:cNvSpPr txBox="1">
            <a:spLocks noGrp="1"/>
          </p:cNvSpPr>
          <p:nvPr>
            <p:ph type="title"/>
          </p:nvPr>
        </p:nvSpPr>
        <p:spPr>
          <a:prstGeom prst="rect">
            <a:avLst/>
          </a:prstGeom>
        </p:spPr>
        <p:txBody>
          <a:bodyPr vert="horz" wrap="square" lIns="0" tIns="65404" rIns="0" bIns="0" rtlCol="0">
            <a:spAutoFit/>
          </a:bodyPr>
          <a:lstStyle/>
          <a:p>
            <a:pPr marL="921385">
              <a:lnSpc>
                <a:spcPct val="100000"/>
              </a:lnSpc>
              <a:spcBef>
                <a:spcPts val="100"/>
              </a:spcBef>
            </a:pPr>
            <a:r>
              <a:rPr b="0" dirty="0">
                <a:latin typeface="Calibri"/>
                <a:cs typeface="Calibri"/>
              </a:rPr>
              <a:t>How</a:t>
            </a:r>
            <a:r>
              <a:rPr b="0" spc="-55" dirty="0">
                <a:latin typeface="Calibri"/>
                <a:cs typeface="Calibri"/>
              </a:rPr>
              <a:t> </a:t>
            </a:r>
            <a:r>
              <a:rPr b="0" dirty="0">
                <a:latin typeface="Calibri"/>
                <a:cs typeface="Calibri"/>
              </a:rPr>
              <a:t>does</a:t>
            </a:r>
            <a:r>
              <a:rPr b="0" spc="-55" dirty="0">
                <a:latin typeface="Calibri"/>
                <a:cs typeface="Calibri"/>
              </a:rPr>
              <a:t> </a:t>
            </a:r>
            <a:r>
              <a:rPr b="0" dirty="0">
                <a:latin typeface="Calibri"/>
                <a:cs typeface="Calibri"/>
              </a:rPr>
              <a:t>Leiden</a:t>
            </a:r>
            <a:r>
              <a:rPr b="0" spc="-45" dirty="0">
                <a:latin typeface="Calibri"/>
                <a:cs typeface="Calibri"/>
              </a:rPr>
              <a:t> </a:t>
            </a:r>
            <a:r>
              <a:rPr b="0" spc="-10" dirty="0">
                <a:latin typeface="Calibri"/>
                <a:cs typeface="Calibri"/>
              </a:rPr>
              <a:t>University</a:t>
            </a:r>
            <a:r>
              <a:rPr b="0" spc="-65" dirty="0">
                <a:latin typeface="Calibri"/>
                <a:cs typeface="Calibri"/>
              </a:rPr>
              <a:t> </a:t>
            </a:r>
            <a:r>
              <a:rPr b="0" spc="-10" dirty="0">
                <a:latin typeface="Calibri"/>
                <a:cs typeface="Calibri"/>
              </a:rPr>
              <a:t>organize</a:t>
            </a:r>
            <a:r>
              <a:rPr b="0" spc="-50" dirty="0">
                <a:latin typeface="Calibri"/>
                <a:cs typeface="Calibri"/>
              </a:rPr>
              <a:t> </a:t>
            </a:r>
            <a:r>
              <a:rPr b="0" dirty="0">
                <a:latin typeface="Calibri"/>
                <a:cs typeface="Calibri"/>
              </a:rPr>
              <a:t>its</a:t>
            </a:r>
            <a:r>
              <a:rPr b="0" spc="-65" dirty="0">
                <a:latin typeface="Calibri"/>
                <a:cs typeface="Calibri"/>
              </a:rPr>
              <a:t> </a:t>
            </a:r>
            <a:r>
              <a:rPr b="0" spc="-10" dirty="0">
                <a:latin typeface="Calibri"/>
                <a:cs typeface="Calibri"/>
              </a:rPr>
              <a:t>research</a:t>
            </a:r>
            <a:r>
              <a:rPr b="0" spc="-60" dirty="0">
                <a:latin typeface="Calibri"/>
                <a:cs typeface="Calibri"/>
              </a:rPr>
              <a:t> </a:t>
            </a:r>
            <a:r>
              <a:rPr b="0" dirty="0">
                <a:latin typeface="Calibri"/>
                <a:cs typeface="Calibri"/>
              </a:rPr>
              <a:t>support</a:t>
            </a:r>
            <a:r>
              <a:rPr b="0" spc="-50" dirty="0">
                <a:latin typeface="Calibri"/>
                <a:cs typeface="Calibri"/>
              </a:rPr>
              <a:t> </a:t>
            </a:r>
            <a:r>
              <a:rPr b="0" dirty="0">
                <a:latin typeface="Calibri"/>
                <a:cs typeface="Calibri"/>
              </a:rPr>
              <a:t>for</a:t>
            </a:r>
            <a:r>
              <a:rPr b="0" spc="-50" dirty="0">
                <a:latin typeface="Calibri"/>
                <a:cs typeface="Calibri"/>
              </a:rPr>
              <a:t> </a:t>
            </a:r>
            <a:r>
              <a:rPr b="0" dirty="0">
                <a:latin typeface="Calibri"/>
                <a:cs typeface="Calibri"/>
              </a:rPr>
              <a:t>open</a:t>
            </a:r>
            <a:r>
              <a:rPr b="0" spc="-55" dirty="0">
                <a:latin typeface="Calibri"/>
                <a:cs typeface="Calibri"/>
              </a:rPr>
              <a:t> </a:t>
            </a:r>
            <a:r>
              <a:rPr b="0" spc="-10" dirty="0">
                <a:latin typeface="Calibri"/>
                <a:cs typeface="Calibri"/>
              </a:rPr>
              <a:t>science</a:t>
            </a:r>
          </a:p>
        </p:txBody>
      </p:sp>
      <p:pic>
        <p:nvPicPr>
          <p:cNvPr id="7" name="object 7"/>
          <p:cNvPicPr/>
          <p:nvPr/>
        </p:nvPicPr>
        <p:blipFill>
          <a:blip r:embed="rId6" cstate="print"/>
          <a:stretch>
            <a:fillRect/>
          </a:stretch>
        </p:blipFill>
        <p:spPr>
          <a:xfrm>
            <a:off x="11249279" y="6448931"/>
            <a:ext cx="360438" cy="40906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a:lnSpc>
                <a:spcPct val="100000"/>
              </a:lnSpc>
            </a:pPr>
            <a:r>
              <a:rPr spc="-25" dirty="0"/>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5404" rIns="0" bIns="0" rtlCol="0">
            <a:spAutoFit/>
          </a:bodyPr>
          <a:lstStyle/>
          <a:p>
            <a:pPr marL="921385">
              <a:lnSpc>
                <a:spcPct val="100000"/>
              </a:lnSpc>
              <a:spcBef>
                <a:spcPts val="100"/>
              </a:spcBef>
            </a:pPr>
            <a:r>
              <a:rPr b="0" dirty="0">
                <a:latin typeface="Calibri"/>
                <a:cs typeface="Calibri"/>
              </a:rPr>
              <a:t>How</a:t>
            </a:r>
            <a:r>
              <a:rPr b="0" spc="-55" dirty="0">
                <a:latin typeface="Calibri"/>
                <a:cs typeface="Calibri"/>
              </a:rPr>
              <a:t> </a:t>
            </a:r>
            <a:r>
              <a:rPr b="0" dirty="0">
                <a:latin typeface="Calibri"/>
                <a:cs typeface="Calibri"/>
              </a:rPr>
              <a:t>does</a:t>
            </a:r>
            <a:r>
              <a:rPr b="0" spc="-60" dirty="0">
                <a:latin typeface="Calibri"/>
                <a:cs typeface="Calibri"/>
              </a:rPr>
              <a:t> </a:t>
            </a:r>
            <a:r>
              <a:rPr b="0" dirty="0">
                <a:latin typeface="Calibri"/>
                <a:cs typeface="Calibri"/>
              </a:rPr>
              <a:t>Leiden</a:t>
            </a:r>
            <a:r>
              <a:rPr b="0" spc="-50" dirty="0">
                <a:latin typeface="Calibri"/>
                <a:cs typeface="Calibri"/>
              </a:rPr>
              <a:t> </a:t>
            </a:r>
            <a:r>
              <a:rPr b="0" spc="-10" dirty="0">
                <a:latin typeface="Calibri"/>
                <a:cs typeface="Calibri"/>
              </a:rPr>
              <a:t>University</a:t>
            </a:r>
            <a:r>
              <a:rPr b="0" spc="-70" dirty="0">
                <a:latin typeface="Calibri"/>
                <a:cs typeface="Calibri"/>
              </a:rPr>
              <a:t> </a:t>
            </a:r>
            <a:r>
              <a:rPr b="0" spc="-10" dirty="0">
                <a:latin typeface="Calibri"/>
                <a:cs typeface="Calibri"/>
              </a:rPr>
              <a:t>organize</a:t>
            </a:r>
            <a:r>
              <a:rPr b="0" spc="-55" dirty="0">
                <a:latin typeface="Calibri"/>
                <a:cs typeface="Calibri"/>
              </a:rPr>
              <a:t> </a:t>
            </a:r>
            <a:r>
              <a:rPr b="0" spc="-10" dirty="0">
                <a:latin typeface="Calibri"/>
                <a:cs typeface="Calibri"/>
              </a:rPr>
              <a:t>research</a:t>
            </a:r>
            <a:r>
              <a:rPr b="0" spc="-70" dirty="0">
                <a:latin typeface="Calibri"/>
                <a:cs typeface="Calibri"/>
              </a:rPr>
              <a:t> </a:t>
            </a:r>
            <a:r>
              <a:rPr b="0" dirty="0">
                <a:latin typeface="Calibri"/>
                <a:cs typeface="Calibri"/>
              </a:rPr>
              <a:t>support</a:t>
            </a:r>
            <a:r>
              <a:rPr b="0" spc="-60" dirty="0">
                <a:latin typeface="Calibri"/>
                <a:cs typeface="Calibri"/>
              </a:rPr>
              <a:t> </a:t>
            </a:r>
            <a:r>
              <a:rPr b="0" dirty="0">
                <a:latin typeface="Calibri"/>
                <a:cs typeface="Calibri"/>
              </a:rPr>
              <a:t>for</a:t>
            </a:r>
            <a:r>
              <a:rPr b="0" spc="-55" dirty="0">
                <a:latin typeface="Calibri"/>
                <a:cs typeface="Calibri"/>
              </a:rPr>
              <a:t> </a:t>
            </a:r>
            <a:r>
              <a:rPr b="0" dirty="0">
                <a:latin typeface="Calibri"/>
                <a:cs typeface="Calibri"/>
              </a:rPr>
              <a:t>open</a:t>
            </a:r>
            <a:r>
              <a:rPr b="0" spc="-45" dirty="0">
                <a:latin typeface="Calibri"/>
                <a:cs typeface="Calibri"/>
              </a:rPr>
              <a:t> </a:t>
            </a:r>
            <a:r>
              <a:rPr b="0" spc="-10" dirty="0">
                <a:latin typeface="Calibri"/>
                <a:cs typeface="Calibri"/>
              </a:rPr>
              <a:t>science</a:t>
            </a:r>
          </a:p>
        </p:txBody>
      </p:sp>
      <p:grpSp>
        <p:nvGrpSpPr>
          <p:cNvPr id="3" name="object 3"/>
          <p:cNvGrpSpPr/>
          <p:nvPr/>
        </p:nvGrpSpPr>
        <p:grpSpPr>
          <a:xfrm>
            <a:off x="0" y="131406"/>
            <a:ext cx="11623040" cy="6727190"/>
            <a:chOff x="0" y="131406"/>
            <a:chExt cx="11623040" cy="6727190"/>
          </a:xfrm>
        </p:grpSpPr>
        <p:pic>
          <p:nvPicPr>
            <p:cNvPr id="4" name="object 4"/>
            <p:cNvPicPr/>
            <p:nvPr/>
          </p:nvPicPr>
          <p:blipFill>
            <a:blip r:embed="rId2" cstate="print"/>
            <a:stretch>
              <a:fillRect/>
            </a:stretch>
          </p:blipFill>
          <p:spPr>
            <a:xfrm>
              <a:off x="0" y="131406"/>
              <a:ext cx="11622531" cy="6283833"/>
            </a:xfrm>
            <a:prstGeom prst="rect">
              <a:avLst/>
            </a:prstGeom>
          </p:spPr>
        </p:pic>
        <p:pic>
          <p:nvPicPr>
            <p:cNvPr id="5" name="object 5"/>
            <p:cNvPicPr/>
            <p:nvPr/>
          </p:nvPicPr>
          <p:blipFill>
            <a:blip r:embed="rId3" cstate="print"/>
            <a:stretch>
              <a:fillRect/>
            </a:stretch>
          </p:blipFill>
          <p:spPr>
            <a:xfrm>
              <a:off x="910145" y="1674063"/>
              <a:ext cx="1205113" cy="1204644"/>
            </a:xfrm>
            <a:prstGeom prst="rect">
              <a:avLst/>
            </a:prstGeom>
          </p:spPr>
        </p:pic>
        <p:pic>
          <p:nvPicPr>
            <p:cNvPr id="6" name="object 6"/>
            <p:cNvPicPr/>
            <p:nvPr/>
          </p:nvPicPr>
          <p:blipFill>
            <a:blip r:embed="rId4" cstate="print"/>
            <a:stretch>
              <a:fillRect/>
            </a:stretch>
          </p:blipFill>
          <p:spPr>
            <a:xfrm>
              <a:off x="11249278" y="6448931"/>
              <a:ext cx="360438" cy="409067"/>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4139">
              <a:lnSpc>
                <a:spcPct val="100000"/>
              </a:lnSpc>
            </a:pPr>
            <a:r>
              <a:rPr spc="-25" dirty="0"/>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0286" y="894714"/>
            <a:ext cx="10638155" cy="5068570"/>
            <a:chOff x="290286" y="894714"/>
            <a:chExt cx="10638155" cy="5068570"/>
          </a:xfrm>
        </p:grpSpPr>
        <p:pic>
          <p:nvPicPr>
            <p:cNvPr id="3" name="object 3"/>
            <p:cNvPicPr/>
            <p:nvPr/>
          </p:nvPicPr>
          <p:blipFill>
            <a:blip r:embed="rId2" cstate="print"/>
            <a:stretch>
              <a:fillRect/>
            </a:stretch>
          </p:blipFill>
          <p:spPr>
            <a:xfrm>
              <a:off x="290286" y="2758744"/>
              <a:ext cx="3179138" cy="3168396"/>
            </a:xfrm>
            <a:prstGeom prst="rect">
              <a:avLst/>
            </a:prstGeom>
          </p:spPr>
        </p:pic>
        <p:pic>
          <p:nvPicPr>
            <p:cNvPr id="4" name="object 4"/>
            <p:cNvPicPr/>
            <p:nvPr/>
          </p:nvPicPr>
          <p:blipFill>
            <a:blip r:embed="rId3" cstate="print"/>
            <a:stretch>
              <a:fillRect/>
            </a:stretch>
          </p:blipFill>
          <p:spPr>
            <a:xfrm>
              <a:off x="3489197" y="894714"/>
              <a:ext cx="7438898" cy="2534285"/>
            </a:xfrm>
            <a:prstGeom prst="rect">
              <a:avLst/>
            </a:prstGeom>
          </p:spPr>
        </p:pic>
        <p:pic>
          <p:nvPicPr>
            <p:cNvPr id="5" name="object 5"/>
            <p:cNvPicPr/>
            <p:nvPr/>
          </p:nvPicPr>
          <p:blipFill>
            <a:blip r:embed="rId4" cstate="print"/>
            <a:stretch>
              <a:fillRect/>
            </a:stretch>
          </p:blipFill>
          <p:spPr>
            <a:xfrm>
              <a:off x="4096385" y="3544938"/>
              <a:ext cx="6831584" cy="2418321"/>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932815">
              <a:lnSpc>
                <a:spcPct val="100000"/>
              </a:lnSpc>
              <a:spcBef>
                <a:spcPts val="100"/>
              </a:spcBef>
            </a:pPr>
            <a:r>
              <a:rPr b="0" dirty="0">
                <a:latin typeface="Calibri"/>
                <a:cs typeface="Calibri"/>
              </a:rPr>
              <a:t>How</a:t>
            </a:r>
            <a:r>
              <a:rPr b="0" spc="-55" dirty="0">
                <a:latin typeface="Calibri"/>
                <a:cs typeface="Calibri"/>
              </a:rPr>
              <a:t> </a:t>
            </a:r>
            <a:r>
              <a:rPr b="0" dirty="0">
                <a:latin typeface="Calibri"/>
                <a:cs typeface="Calibri"/>
              </a:rPr>
              <a:t>does</a:t>
            </a:r>
            <a:r>
              <a:rPr b="0" spc="-55" dirty="0">
                <a:latin typeface="Calibri"/>
                <a:cs typeface="Calibri"/>
              </a:rPr>
              <a:t> </a:t>
            </a:r>
            <a:r>
              <a:rPr b="0" dirty="0">
                <a:latin typeface="Calibri"/>
                <a:cs typeface="Calibri"/>
              </a:rPr>
              <a:t>Leiden</a:t>
            </a:r>
            <a:r>
              <a:rPr b="0" spc="-45" dirty="0">
                <a:latin typeface="Calibri"/>
                <a:cs typeface="Calibri"/>
              </a:rPr>
              <a:t> </a:t>
            </a:r>
            <a:r>
              <a:rPr b="0" spc="-10" dirty="0">
                <a:latin typeface="Calibri"/>
                <a:cs typeface="Calibri"/>
              </a:rPr>
              <a:t>University</a:t>
            </a:r>
            <a:r>
              <a:rPr b="0" spc="-65" dirty="0">
                <a:latin typeface="Calibri"/>
                <a:cs typeface="Calibri"/>
              </a:rPr>
              <a:t> </a:t>
            </a:r>
            <a:r>
              <a:rPr b="0" spc="-10" dirty="0">
                <a:latin typeface="Calibri"/>
                <a:cs typeface="Calibri"/>
              </a:rPr>
              <a:t>organize</a:t>
            </a:r>
            <a:r>
              <a:rPr b="0" spc="-50" dirty="0">
                <a:latin typeface="Calibri"/>
                <a:cs typeface="Calibri"/>
              </a:rPr>
              <a:t> </a:t>
            </a:r>
            <a:r>
              <a:rPr b="0" dirty="0">
                <a:latin typeface="Calibri"/>
                <a:cs typeface="Calibri"/>
              </a:rPr>
              <a:t>its</a:t>
            </a:r>
            <a:r>
              <a:rPr b="0" spc="-65" dirty="0">
                <a:latin typeface="Calibri"/>
                <a:cs typeface="Calibri"/>
              </a:rPr>
              <a:t> </a:t>
            </a:r>
            <a:r>
              <a:rPr b="0" spc="-10" dirty="0">
                <a:latin typeface="Calibri"/>
                <a:cs typeface="Calibri"/>
              </a:rPr>
              <a:t>research</a:t>
            </a:r>
            <a:r>
              <a:rPr b="0" spc="-60" dirty="0">
                <a:latin typeface="Calibri"/>
                <a:cs typeface="Calibri"/>
              </a:rPr>
              <a:t> </a:t>
            </a:r>
            <a:r>
              <a:rPr b="0" dirty="0">
                <a:latin typeface="Calibri"/>
                <a:cs typeface="Calibri"/>
              </a:rPr>
              <a:t>support</a:t>
            </a:r>
            <a:r>
              <a:rPr b="0" spc="-50" dirty="0">
                <a:latin typeface="Calibri"/>
                <a:cs typeface="Calibri"/>
              </a:rPr>
              <a:t> </a:t>
            </a:r>
            <a:r>
              <a:rPr b="0" dirty="0">
                <a:latin typeface="Calibri"/>
                <a:cs typeface="Calibri"/>
              </a:rPr>
              <a:t>for</a:t>
            </a:r>
            <a:r>
              <a:rPr b="0" spc="-50" dirty="0">
                <a:latin typeface="Calibri"/>
                <a:cs typeface="Calibri"/>
              </a:rPr>
              <a:t> </a:t>
            </a:r>
            <a:r>
              <a:rPr b="0" dirty="0">
                <a:latin typeface="Calibri"/>
                <a:cs typeface="Calibri"/>
              </a:rPr>
              <a:t>open</a:t>
            </a:r>
            <a:r>
              <a:rPr b="0" spc="-55" dirty="0">
                <a:latin typeface="Calibri"/>
                <a:cs typeface="Calibri"/>
              </a:rPr>
              <a:t> </a:t>
            </a:r>
            <a:r>
              <a:rPr b="0" spc="-10" dirty="0">
                <a:latin typeface="Calibri"/>
                <a:cs typeface="Calibri"/>
              </a:rPr>
              <a:t>science</a:t>
            </a:r>
          </a:p>
        </p:txBody>
      </p:sp>
      <p:pic>
        <p:nvPicPr>
          <p:cNvPr id="7" name="object 7"/>
          <p:cNvPicPr/>
          <p:nvPr/>
        </p:nvPicPr>
        <p:blipFill>
          <a:blip r:embed="rId5" cstate="print"/>
          <a:stretch>
            <a:fillRect/>
          </a:stretch>
        </p:blipFill>
        <p:spPr>
          <a:xfrm>
            <a:off x="11249279" y="6448931"/>
            <a:ext cx="360438" cy="40906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a:lnSpc>
                <a:spcPct val="100000"/>
              </a:lnSpc>
            </a:pPr>
            <a:r>
              <a:rPr spc="-25" dirty="0"/>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429768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D9D9D9"/>
                </a:solidFill>
                <a:latin typeface="Calibri"/>
                <a:cs typeface="Calibri"/>
              </a:rPr>
              <a:t>About</a:t>
            </a:r>
            <a:r>
              <a:rPr sz="2000" b="1" spc="-40" dirty="0">
                <a:solidFill>
                  <a:srgbClr val="D9D9D9"/>
                </a:solidFill>
                <a:latin typeface="Calibri"/>
                <a:cs typeface="Calibri"/>
              </a:rPr>
              <a:t> </a:t>
            </a:r>
            <a:r>
              <a:rPr sz="2000" b="1" spc="-10" dirty="0">
                <a:solidFill>
                  <a:srgbClr val="D9D9D9"/>
                </a:solidFill>
                <a:latin typeface="Calibri"/>
                <a:cs typeface="Calibri"/>
              </a:rPr>
              <a:t>Research</a:t>
            </a:r>
            <a:r>
              <a:rPr sz="2000" b="1" spc="-30" dirty="0">
                <a:solidFill>
                  <a:srgbClr val="D9D9D9"/>
                </a:solidFill>
                <a:latin typeface="Calibri"/>
                <a:cs typeface="Calibri"/>
              </a:rPr>
              <a:t> </a:t>
            </a:r>
            <a:r>
              <a:rPr sz="2000" b="1" dirty="0">
                <a:solidFill>
                  <a:srgbClr val="D9D9D9"/>
                </a:solidFill>
                <a:latin typeface="Calibri"/>
                <a:cs typeface="Calibri"/>
              </a:rPr>
              <a:t>Support</a:t>
            </a:r>
            <a:r>
              <a:rPr sz="2000" b="1" spc="-35" dirty="0">
                <a:solidFill>
                  <a:srgbClr val="D9D9D9"/>
                </a:solidFill>
                <a:latin typeface="Calibri"/>
                <a:cs typeface="Calibri"/>
              </a:rPr>
              <a:t> </a:t>
            </a:r>
            <a:r>
              <a:rPr sz="2000" b="1" dirty="0">
                <a:solidFill>
                  <a:srgbClr val="D9D9D9"/>
                </a:solidFill>
                <a:latin typeface="Calibri"/>
                <a:cs typeface="Calibri"/>
              </a:rPr>
              <a:t>in</a:t>
            </a:r>
            <a:r>
              <a:rPr sz="2000" b="1" spc="-20" dirty="0">
                <a:solidFill>
                  <a:srgbClr val="D9D9D9"/>
                </a:solidFill>
                <a:latin typeface="Calibri"/>
                <a:cs typeface="Calibri"/>
              </a:rPr>
              <a:t> </a:t>
            </a:r>
            <a:r>
              <a:rPr sz="2000" b="1" dirty="0">
                <a:solidFill>
                  <a:srgbClr val="D9D9D9"/>
                </a:solidFill>
                <a:latin typeface="Calibri"/>
                <a:cs typeface="Calibri"/>
              </a:rPr>
              <a:t>Dutch</a:t>
            </a:r>
            <a:r>
              <a:rPr sz="2000" b="1" spc="-30" dirty="0">
                <a:solidFill>
                  <a:srgbClr val="D9D9D9"/>
                </a:solidFill>
                <a:latin typeface="Calibri"/>
                <a:cs typeface="Calibri"/>
              </a:rPr>
              <a:t> </a:t>
            </a:r>
            <a:r>
              <a:rPr sz="2000" b="1" spc="-10" dirty="0">
                <a:solidFill>
                  <a:srgbClr val="D9D9D9"/>
                </a:solidFill>
                <a:latin typeface="Calibri"/>
                <a:cs typeface="Calibri"/>
              </a:rPr>
              <a:t>Universities</a:t>
            </a:r>
            <a:r>
              <a:rPr sz="2000" spc="-10" dirty="0">
                <a:solidFill>
                  <a:srgbClr val="D9D9D9"/>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Open</a:t>
            </a:r>
            <a:r>
              <a:rPr sz="1600" b="1" spc="-35" dirty="0">
                <a:solidFill>
                  <a:srgbClr val="D9D9D9"/>
                </a:solidFill>
                <a:latin typeface="Calibri"/>
                <a:cs typeface="Calibri"/>
              </a:rPr>
              <a:t> </a:t>
            </a:r>
            <a:r>
              <a:rPr sz="1600" b="1" dirty="0">
                <a:solidFill>
                  <a:srgbClr val="D9D9D9"/>
                </a:solidFill>
                <a:latin typeface="Calibri"/>
                <a:cs typeface="Calibri"/>
              </a:rPr>
              <a:t>science</a:t>
            </a:r>
            <a:r>
              <a:rPr sz="1600" b="1" spc="-35" dirty="0">
                <a:solidFill>
                  <a:srgbClr val="D9D9D9"/>
                </a:solidFill>
                <a:latin typeface="Calibri"/>
                <a:cs typeface="Calibri"/>
              </a:rPr>
              <a:t> </a:t>
            </a:r>
            <a:r>
              <a:rPr sz="1600" b="1" dirty="0">
                <a:solidFill>
                  <a:srgbClr val="D9D9D9"/>
                </a:solidFill>
                <a:latin typeface="Calibri"/>
                <a:cs typeface="Calibri"/>
              </a:rPr>
              <a:t>within</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20" dirty="0">
                <a:solidFill>
                  <a:srgbClr val="D9D9D9"/>
                </a:solidFill>
                <a:latin typeface="Calibri"/>
                <a:cs typeface="Calibri"/>
              </a:rPr>
              <a:t> </a:t>
            </a:r>
            <a:r>
              <a:rPr sz="1600" b="1" spc="-10" dirty="0">
                <a:solidFill>
                  <a:srgbClr val="D9D9D9"/>
                </a:solidFill>
                <a:latin typeface="Calibri"/>
                <a:cs typeface="Calibri"/>
              </a:rPr>
              <a:t>lifecycle:</a:t>
            </a:r>
            <a:r>
              <a:rPr sz="1600" b="1" spc="-65" dirty="0">
                <a:solidFill>
                  <a:srgbClr val="D9D9D9"/>
                </a:solidFill>
                <a:latin typeface="Calibri"/>
                <a:cs typeface="Calibri"/>
              </a:rPr>
              <a:t> </a:t>
            </a:r>
            <a:r>
              <a:rPr sz="1600" b="1" dirty="0">
                <a:solidFill>
                  <a:srgbClr val="D9D9D9"/>
                </a:solidFill>
                <a:latin typeface="Calibri"/>
                <a:cs typeface="Calibri"/>
              </a:rPr>
              <a:t>national</a:t>
            </a:r>
            <a:r>
              <a:rPr sz="1600" b="1" spc="-40" dirty="0">
                <a:solidFill>
                  <a:srgbClr val="D9D9D9"/>
                </a:solidFill>
                <a:latin typeface="Calibri"/>
                <a:cs typeface="Calibri"/>
              </a:rPr>
              <a:t> </a:t>
            </a:r>
            <a:r>
              <a:rPr sz="1600" b="1" dirty="0">
                <a:solidFill>
                  <a:srgbClr val="D9D9D9"/>
                </a:solidFill>
                <a:latin typeface="Calibri"/>
                <a:cs typeface="Calibri"/>
              </a:rPr>
              <a:t>approach</a:t>
            </a:r>
            <a:r>
              <a:rPr sz="1600" b="1" spc="-5"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NPOS,</a:t>
            </a:r>
            <a:r>
              <a:rPr sz="1600" b="1" spc="-35" dirty="0">
                <a:solidFill>
                  <a:srgbClr val="D9D9D9"/>
                </a:solidFill>
                <a:latin typeface="Calibri"/>
                <a:cs typeface="Calibri"/>
              </a:rPr>
              <a:t> </a:t>
            </a:r>
            <a:r>
              <a:rPr sz="1600" b="1" spc="-20" dirty="0">
                <a:solidFill>
                  <a:srgbClr val="D9D9D9"/>
                </a:solidFill>
                <a:latin typeface="Calibri"/>
                <a:cs typeface="Calibri"/>
              </a:rPr>
              <a:t>SURF,</a:t>
            </a:r>
            <a:r>
              <a:rPr sz="1600" b="1" spc="-30" dirty="0">
                <a:solidFill>
                  <a:srgbClr val="D9D9D9"/>
                </a:solidFill>
                <a:latin typeface="Calibri"/>
                <a:cs typeface="Calibri"/>
              </a:rPr>
              <a:t> </a:t>
            </a:r>
            <a:r>
              <a:rPr sz="1600" b="1" dirty="0">
                <a:solidFill>
                  <a:srgbClr val="D9D9D9"/>
                </a:solidFill>
                <a:latin typeface="Calibri"/>
                <a:cs typeface="Calibri"/>
              </a:rPr>
              <a:t>UNL</a:t>
            </a:r>
            <a:r>
              <a:rPr sz="1600" b="1" spc="-45" dirty="0">
                <a:solidFill>
                  <a:srgbClr val="D9D9D9"/>
                </a:solidFill>
                <a:latin typeface="Calibri"/>
                <a:cs typeface="Calibri"/>
              </a:rPr>
              <a:t> </a:t>
            </a:r>
            <a:r>
              <a:rPr sz="1600" b="1" spc="-10" dirty="0">
                <a:solidFill>
                  <a:srgbClr val="D9D9D9"/>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5" dirty="0">
                <a:solidFill>
                  <a:srgbClr val="D9D9D9"/>
                </a:solidFill>
                <a:latin typeface="Calibri"/>
                <a:cs typeface="Calibri"/>
              </a:rPr>
              <a:t> </a:t>
            </a:r>
            <a:r>
              <a:rPr sz="1600" b="1" spc="-10" dirty="0">
                <a:solidFill>
                  <a:srgbClr val="D9D9D9"/>
                </a:solidFill>
                <a:latin typeface="Calibri"/>
                <a:cs typeface="Calibri"/>
              </a:rPr>
              <a:t>Centers</a:t>
            </a:r>
            <a:r>
              <a:rPr sz="1600" b="1" spc="-25" dirty="0">
                <a:solidFill>
                  <a:srgbClr val="D9D9D9"/>
                </a:solidFill>
                <a:latin typeface="Calibri"/>
                <a:cs typeface="Calibri"/>
              </a:rPr>
              <a:t> </a:t>
            </a:r>
            <a:r>
              <a:rPr sz="1600" b="1" dirty="0">
                <a:solidFill>
                  <a:srgbClr val="D9D9D9"/>
                </a:solidFill>
                <a:latin typeface="Calibri"/>
                <a:cs typeface="Calibri"/>
              </a:rPr>
              <a:t>(DCCs</a:t>
            </a:r>
            <a:r>
              <a:rPr sz="1600" b="1" spc="-10" dirty="0">
                <a:solidFill>
                  <a:srgbClr val="D9D9D9"/>
                </a:solidFill>
                <a:latin typeface="Calibri"/>
                <a:cs typeface="Calibri"/>
              </a:rPr>
              <a:t> </a:t>
            </a:r>
            <a:r>
              <a:rPr sz="1600" b="1" dirty="0">
                <a:solidFill>
                  <a:srgbClr val="D9D9D9"/>
                </a:solidFill>
                <a:latin typeface="Calibri"/>
                <a:cs typeface="Calibri"/>
              </a:rPr>
              <a:t>&amp;</a:t>
            </a:r>
            <a:r>
              <a:rPr sz="1600" b="1" spc="-40" dirty="0">
                <a:solidFill>
                  <a:srgbClr val="D9D9D9"/>
                </a:solidFill>
                <a:latin typeface="Calibri"/>
                <a:cs typeface="Calibri"/>
              </a:rPr>
              <a:t> </a:t>
            </a:r>
            <a:r>
              <a:rPr sz="1600" b="1" spc="-10" dirty="0">
                <a:solidFill>
                  <a:srgbClr val="D9D9D9"/>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How</a:t>
            </a:r>
            <a:r>
              <a:rPr sz="1600" b="1" spc="-55" dirty="0">
                <a:solidFill>
                  <a:srgbClr val="D9D9D9"/>
                </a:solidFill>
                <a:latin typeface="Calibri"/>
                <a:cs typeface="Calibri"/>
              </a:rPr>
              <a:t> </a:t>
            </a:r>
            <a:r>
              <a:rPr sz="1600" b="1" dirty="0">
                <a:solidFill>
                  <a:srgbClr val="D9D9D9"/>
                </a:solidFill>
                <a:latin typeface="Calibri"/>
                <a:cs typeface="Calibri"/>
              </a:rPr>
              <a:t>do</a:t>
            </a:r>
            <a:r>
              <a:rPr sz="1600" b="1" spc="-45" dirty="0">
                <a:solidFill>
                  <a:srgbClr val="D9D9D9"/>
                </a:solidFill>
                <a:latin typeface="Calibri"/>
                <a:cs typeface="Calibri"/>
              </a:rPr>
              <a:t> </a:t>
            </a:r>
            <a:r>
              <a:rPr sz="1600" b="1" spc="-10" dirty="0">
                <a:solidFill>
                  <a:srgbClr val="D9D9D9"/>
                </a:solidFill>
                <a:latin typeface="Calibri"/>
                <a:cs typeface="Calibri"/>
              </a:rPr>
              <a:t>universities</a:t>
            </a:r>
            <a:r>
              <a:rPr sz="1600" b="1" spc="-45" dirty="0">
                <a:solidFill>
                  <a:srgbClr val="D9D9D9"/>
                </a:solidFill>
                <a:latin typeface="Calibri"/>
                <a:cs typeface="Calibri"/>
              </a:rPr>
              <a:t> </a:t>
            </a:r>
            <a:r>
              <a:rPr sz="1600" b="1" dirty="0">
                <a:solidFill>
                  <a:srgbClr val="D9D9D9"/>
                </a:solidFill>
                <a:latin typeface="Calibri"/>
                <a:cs typeface="Calibri"/>
              </a:rPr>
              <a:t>(libraries)</a:t>
            </a:r>
            <a:r>
              <a:rPr sz="1600" b="1" spc="-40" dirty="0">
                <a:solidFill>
                  <a:srgbClr val="D9D9D9"/>
                </a:solidFill>
                <a:latin typeface="Calibri"/>
                <a:cs typeface="Calibri"/>
              </a:rPr>
              <a:t> </a:t>
            </a:r>
            <a:r>
              <a:rPr sz="1600" b="1" spc="-10" dirty="0">
                <a:solidFill>
                  <a:srgbClr val="D9D9D9"/>
                </a:solidFill>
                <a:latin typeface="Calibri"/>
                <a:cs typeface="Calibri"/>
              </a:rPr>
              <a:t>organize</a:t>
            </a:r>
            <a:r>
              <a:rPr sz="1600" b="1" spc="-55" dirty="0">
                <a:solidFill>
                  <a:srgbClr val="D9D9D9"/>
                </a:solidFill>
                <a:latin typeface="Calibri"/>
                <a:cs typeface="Calibri"/>
              </a:rPr>
              <a:t> </a:t>
            </a:r>
            <a:r>
              <a:rPr sz="1600" b="1" dirty="0">
                <a:solidFill>
                  <a:srgbClr val="D9D9D9"/>
                </a:solidFill>
                <a:latin typeface="Calibri"/>
                <a:cs typeface="Calibri"/>
              </a:rPr>
              <a:t>research</a:t>
            </a:r>
            <a:r>
              <a:rPr sz="1600" b="1" spc="-35" dirty="0">
                <a:solidFill>
                  <a:srgbClr val="D9D9D9"/>
                </a:solidFill>
                <a:latin typeface="Calibri"/>
                <a:cs typeface="Calibri"/>
              </a:rPr>
              <a:t> </a:t>
            </a:r>
            <a:r>
              <a:rPr sz="1600" b="1" dirty="0">
                <a:solidFill>
                  <a:srgbClr val="D9D9D9"/>
                </a:solidFill>
                <a:latin typeface="Calibri"/>
                <a:cs typeface="Calibri"/>
              </a:rPr>
              <a:t>support</a:t>
            </a:r>
            <a:r>
              <a:rPr sz="1600" b="1" spc="-20" dirty="0">
                <a:solidFill>
                  <a:srgbClr val="D9D9D9"/>
                </a:solidFill>
                <a:latin typeface="Calibri"/>
                <a:cs typeface="Calibri"/>
              </a:rPr>
              <a:t> </a:t>
            </a:r>
            <a:r>
              <a:rPr sz="1600" b="1" dirty="0">
                <a:solidFill>
                  <a:srgbClr val="D9D9D9"/>
                </a:solidFill>
                <a:latin typeface="Calibri"/>
                <a:cs typeface="Calibri"/>
              </a:rPr>
              <a:t>for</a:t>
            </a:r>
            <a:r>
              <a:rPr sz="1600" b="1" spc="-35" dirty="0">
                <a:solidFill>
                  <a:srgbClr val="D9D9D9"/>
                </a:solidFill>
                <a:latin typeface="Calibri"/>
                <a:cs typeface="Calibri"/>
              </a:rPr>
              <a:t> </a:t>
            </a:r>
            <a:r>
              <a:rPr sz="1600" b="1" dirty="0">
                <a:solidFill>
                  <a:srgbClr val="D9D9D9"/>
                </a:solidFill>
                <a:latin typeface="Calibri"/>
                <a:cs typeface="Calibri"/>
              </a:rPr>
              <a:t>open</a:t>
            </a:r>
            <a:r>
              <a:rPr sz="1600" b="1" spc="-45" dirty="0">
                <a:solidFill>
                  <a:srgbClr val="D9D9D9"/>
                </a:solidFill>
                <a:latin typeface="Calibri"/>
                <a:cs typeface="Calibri"/>
              </a:rPr>
              <a:t> </a:t>
            </a:r>
            <a:r>
              <a:rPr sz="1600" b="1" spc="-10" dirty="0">
                <a:solidFill>
                  <a:srgbClr val="D9D9D9"/>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D9D9D9"/>
                </a:solidFill>
                <a:latin typeface="Calibri"/>
                <a:cs typeface="Calibri"/>
              </a:rPr>
              <a:t>Leiden</a:t>
            </a:r>
            <a:r>
              <a:rPr sz="1600" b="1" spc="-60" dirty="0">
                <a:solidFill>
                  <a:srgbClr val="D9D9D9"/>
                </a:solidFill>
                <a:latin typeface="Calibri"/>
                <a:cs typeface="Calibri"/>
              </a:rPr>
              <a:t> </a:t>
            </a:r>
            <a:r>
              <a:rPr sz="1600" b="1" spc="-10" dirty="0">
                <a:solidFill>
                  <a:srgbClr val="D9D9D9"/>
                </a:solidFill>
                <a:latin typeface="Calibri"/>
                <a:cs typeface="Calibri"/>
              </a:rPr>
              <a:t>Research</a:t>
            </a:r>
            <a:r>
              <a:rPr sz="1600" b="1" spc="-45" dirty="0">
                <a:solidFill>
                  <a:srgbClr val="D9D9D9"/>
                </a:solidFill>
                <a:latin typeface="Calibri"/>
                <a:cs typeface="Calibri"/>
              </a:rPr>
              <a:t> </a:t>
            </a:r>
            <a:r>
              <a:rPr sz="1600" b="1" dirty="0">
                <a:solidFill>
                  <a:srgbClr val="D9D9D9"/>
                </a:solidFill>
                <a:latin typeface="Calibri"/>
                <a:cs typeface="Calibri"/>
              </a:rPr>
              <a:t>Support</a:t>
            </a:r>
            <a:r>
              <a:rPr sz="1600" b="1" spc="-20" dirty="0">
                <a:solidFill>
                  <a:srgbClr val="D9D9D9"/>
                </a:solidFill>
                <a:latin typeface="Calibri"/>
                <a:cs typeface="Calibri"/>
              </a:rPr>
              <a:t> </a:t>
            </a:r>
            <a:r>
              <a:rPr sz="1600" b="1" dirty="0">
                <a:solidFill>
                  <a:srgbClr val="D9D9D9"/>
                </a:solidFill>
                <a:latin typeface="Calibri"/>
                <a:cs typeface="Calibri"/>
              </a:rPr>
              <a:t>(Network,</a:t>
            </a:r>
            <a:r>
              <a:rPr sz="1600" b="1" spc="-45" dirty="0">
                <a:solidFill>
                  <a:srgbClr val="D9D9D9"/>
                </a:solidFill>
                <a:latin typeface="Calibri"/>
                <a:cs typeface="Calibri"/>
              </a:rPr>
              <a:t> </a:t>
            </a:r>
            <a:r>
              <a:rPr sz="1600" b="1" spc="-10" dirty="0">
                <a:solidFill>
                  <a:srgbClr val="D9D9D9"/>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D9D9D9"/>
                </a:solidFill>
                <a:latin typeface="Calibri"/>
                <a:cs typeface="Calibri"/>
              </a:rPr>
              <a:t>Leiden</a:t>
            </a:r>
            <a:r>
              <a:rPr sz="1600" b="1" spc="-50" dirty="0">
                <a:solidFill>
                  <a:srgbClr val="D9D9D9"/>
                </a:solidFill>
                <a:latin typeface="Calibri"/>
                <a:cs typeface="Calibri"/>
              </a:rPr>
              <a:t> </a:t>
            </a: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15" dirty="0">
                <a:solidFill>
                  <a:srgbClr val="D9D9D9"/>
                </a:solidFill>
                <a:latin typeface="Calibri"/>
                <a:cs typeface="Calibri"/>
              </a:rPr>
              <a:t> </a:t>
            </a:r>
            <a:r>
              <a:rPr sz="1600" b="1" dirty="0">
                <a:solidFill>
                  <a:srgbClr val="D9D9D9"/>
                </a:solidFill>
                <a:latin typeface="Calibri"/>
                <a:cs typeface="Calibri"/>
              </a:rPr>
              <a:t>Center</a:t>
            </a:r>
            <a:r>
              <a:rPr sz="1600" b="1" spc="-35" dirty="0">
                <a:solidFill>
                  <a:srgbClr val="D9D9D9"/>
                </a:solidFill>
                <a:latin typeface="Calibri"/>
                <a:cs typeface="Calibri"/>
              </a:rPr>
              <a:t> </a:t>
            </a:r>
            <a:r>
              <a:rPr sz="1600" b="1" spc="-10" dirty="0">
                <a:solidFill>
                  <a:srgbClr val="D9D9D9"/>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25" dirty="0">
                <a:solidFill>
                  <a:srgbClr val="2C702C"/>
                </a:solidFill>
                <a:latin typeface="Calibri"/>
                <a:cs typeface="Calibri"/>
              </a:rPr>
              <a:t> </a:t>
            </a:r>
            <a:r>
              <a:rPr sz="1600" b="1" dirty="0">
                <a:solidFill>
                  <a:srgbClr val="2C702C"/>
                </a:solidFill>
                <a:latin typeface="Calibri"/>
                <a:cs typeface="Calibri"/>
              </a:rPr>
              <a:t>–</a:t>
            </a:r>
            <a:r>
              <a:rPr sz="1600" b="1" spc="-60" dirty="0">
                <a:solidFill>
                  <a:srgbClr val="2C702C"/>
                </a:solidFill>
                <a:latin typeface="Calibri"/>
                <a:cs typeface="Calibri"/>
              </a:rPr>
              <a:t> </a:t>
            </a:r>
            <a:r>
              <a:rPr sz="1600" b="1" dirty="0">
                <a:solidFill>
                  <a:srgbClr val="2C702C"/>
                </a:solidFill>
                <a:latin typeface="Calibri"/>
                <a:cs typeface="Calibri"/>
              </a:rPr>
              <a:t>expertise</a:t>
            </a:r>
            <a:r>
              <a:rPr sz="1600" b="1" spc="-55" dirty="0">
                <a:solidFill>
                  <a:srgbClr val="2C702C"/>
                </a:solidFill>
                <a:latin typeface="Calibri"/>
                <a:cs typeface="Calibri"/>
              </a:rPr>
              <a:t> </a:t>
            </a:r>
            <a:r>
              <a:rPr sz="1600" b="1" spc="-10" dirty="0">
                <a:solidFill>
                  <a:srgbClr val="2C702C"/>
                </a:solidFill>
                <a:latin typeface="Calibri"/>
                <a:cs typeface="Calibri"/>
              </a:rPr>
              <a:t>areas:</a:t>
            </a:r>
            <a:endParaRPr sz="1600">
              <a:latin typeface="Calibri"/>
              <a:cs typeface="Calibri"/>
            </a:endParaRPr>
          </a:p>
          <a:p>
            <a:pPr marL="1670685" lvl="1" indent="-286385">
              <a:lnSpc>
                <a:spcPct val="100000"/>
              </a:lnSpc>
              <a:buFont typeface="Arial"/>
              <a:buChar char="•"/>
              <a:tabLst>
                <a:tab pos="1670685" algn="l"/>
              </a:tabLst>
            </a:pP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Data</a:t>
            </a:r>
            <a:r>
              <a:rPr sz="1600" b="1" spc="-45" dirty="0">
                <a:solidFill>
                  <a:srgbClr val="2C702C"/>
                </a:solidFill>
                <a:latin typeface="Calibri"/>
                <a:cs typeface="Calibri"/>
              </a:rPr>
              <a:t> </a:t>
            </a:r>
            <a:r>
              <a:rPr sz="1600" b="1" spc="-10" dirty="0">
                <a:solidFill>
                  <a:srgbClr val="2C702C"/>
                </a:solidFill>
                <a:latin typeface="Calibri"/>
                <a:cs typeface="Calibri"/>
              </a:rPr>
              <a:t>Management</a:t>
            </a:r>
            <a:r>
              <a:rPr sz="1600" b="1" spc="-30" dirty="0">
                <a:solidFill>
                  <a:srgbClr val="2C702C"/>
                </a:solidFill>
                <a:latin typeface="Calibri"/>
                <a:cs typeface="Calibri"/>
              </a:rPr>
              <a:t> </a:t>
            </a:r>
            <a:r>
              <a:rPr sz="1600" b="1" dirty="0">
                <a:solidFill>
                  <a:srgbClr val="2C702C"/>
                </a:solidFill>
                <a:latin typeface="Calibri"/>
                <a:cs typeface="Calibri"/>
              </a:rPr>
              <a:t>-</a:t>
            </a:r>
            <a:r>
              <a:rPr sz="1600" b="1" spc="-40" dirty="0">
                <a:solidFill>
                  <a:srgbClr val="2C702C"/>
                </a:solidFill>
                <a:latin typeface="Calibri"/>
                <a:cs typeface="Calibri"/>
              </a:rPr>
              <a:t> </a:t>
            </a:r>
            <a:r>
              <a:rPr sz="1600" b="1" dirty="0">
                <a:solidFill>
                  <a:srgbClr val="2C702C"/>
                </a:solidFill>
                <a:latin typeface="Calibri"/>
                <a:cs typeface="Calibri"/>
              </a:rPr>
              <a:t>Status</a:t>
            </a:r>
            <a:r>
              <a:rPr sz="1600" b="1" spc="-45" dirty="0">
                <a:solidFill>
                  <a:srgbClr val="2C702C"/>
                </a:solidFill>
                <a:latin typeface="Calibri"/>
                <a:cs typeface="Calibri"/>
              </a:rPr>
              <a:t> </a:t>
            </a:r>
            <a:r>
              <a:rPr sz="1600" b="1" dirty="0">
                <a:solidFill>
                  <a:srgbClr val="2C702C"/>
                </a:solidFill>
                <a:latin typeface="Calibri"/>
                <a:cs typeface="Calibri"/>
              </a:rPr>
              <a:t>quo</a:t>
            </a:r>
            <a:r>
              <a:rPr sz="1600" b="1" spc="-20" dirty="0">
                <a:solidFill>
                  <a:srgbClr val="2C702C"/>
                </a:solidFill>
                <a:latin typeface="Calibri"/>
                <a:cs typeface="Calibri"/>
              </a:rPr>
              <a:t> </a:t>
            </a:r>
            <a:r>
              <a:rPr sz="1600" b="1" dirty="0">
                <a:solidFill>
                  <a:srgbClr val="2C702C"/>
                </a:solidFill>
                <a:latin typeface="Calibri"/>
                <a:cs typeface="Calibri"/>
              </a:rPr>
              <a:t>at</a:t>
            </a:r>
            <a:r>
              <a:rPr sz="1600" b="1" spc="-55" dirty="0">
                <a:solidFill>
                  <a:srgbClr val="2C702C"/>
                </a:solidFill>
                <a:latin typeface="Calibri"/>
                <a:cs typeface="Calibri"/>
              </a:rPr>
              <a:t> </a:t>
            </a:r>
            <a:r>
              <a:rPr sz="1600" b="1" dirty="0">
                <a:solidFill>
                  <a:srgbClr val="2C702C"/>
                </a:solidFill>
                <a:latin typeface="Calibri"/>
                <a:cs typeface="Calibri"/>
              </a:rPr>
              <a:t>Leiden</a:t>
            </a:r>
            <a:r>
              <a:rPr sz="1600" b="1" spc="-40" dirty="0">
                <a:solidFill>
                  <a:srgbClr val="2C702C"/>
                </a:solidFill>
                <a:latin typeface="Calibri"/>
                <a:cs typeface="Calibri"/>
              </a:rPr>
              <a:t> </a:t>
            </a:r>
            <a:r>
              <a:rPr sz="1600" b="1" dirty="0">
                <a:solidFill>
                  <a:srgbClr val="2C702C"/>
                </a:solidFill>
                <a:latin typeface="Calibri"/>
                <a:cs typeface="Calibri"/>
              </a:rPr>
              <a:t>University</a:t>
            </a:r>
            <a:r>
              <a:rPr sz="1600" b="1" spc="-25" dirty="0">
                <a:solidFill>
                  <a:srgbClr val="2C702C"/>
                </a:solidFill>
                <a:latin typeface="Calibri"/>
                <a:cs typeface="Calibri"/>
              </a:rPr>
              <a:t> </a:t>
            </a:r>
            <a:r>
              <a:rPr sz="1600" b="1" spc="-10" dirty="0">
                <a:solidFill>
                  <a:srgbClr val="2C702C"/>
                </a:solidFill>
                <a:latin typeface="Calibri"/>
                <a:cs typeface="Calibri"/>
              </a:rPr>
              <a:t>Libraries</a:t>
            </a:r>
            <a:endParaRPr sz="1600">
              <a:latin typeface="Calibri"/>
              <a:cs typeface="Calibri"/>
            </a:endParaRPr>
          </a:p>
          <a:p>
            <a:pPr marL="1670685" lvl="1" indent="-286385">
              <a:lnSpc>
                <a:spcPct val="100000"/>
              </a:lnSpc>
              <a:buFont typeface="Arial"/>
              <a:buChar char="•"/>
              <a:tabLst>
                <a:tab pos="1670685" algn="l"/>
              </a:tabLst>
            </a:pPr>
            <a:r>
              <a:rPr sz="1600" b="1" dirty="0">
                <a:solidFill>
                  <a:srgbClr val="2C702C"/>
                </a:solidFill>
                <a:latin typeface="Calibri"/>
                <a:cs typeface="Calibri"/>
              </a:rPr>
              <a:t>Open</a:t>
            </a:r>
            <a:r>
              <a:rPr sz="1600" b="1" spc="-30" dirty="0">
                <a:solidFill>
                  <a:srgbClr val="2C702C"/>
                </a:solidFill>
                <a:latin typeface="Calibri"/>
                <a:cs typeface="Calibri"/>
              </a:rPr>
              <a:t> </a:t>
            </a:r>
            <a:r>
              <a:rPr sz="1600" b="1" spc="-10" dirty="0">
                <a:solidFill>
                  <a:srgbClr val="2C702C"/>
                </a:solidFill>
                <a:latin typeface="Calibri"/>
                <a:cs typeface="Calibri"/>
              </a:rPr>
              <a:t>Access</a:t>
            </a:r>
            <a:endParaRPr sz="1600">
              <a:latin typeface="Calibri"/>
              <a:cs typeface="Calibri"/>
            </a:endParaRPr>
          </a:p>
          <a:p>
            <a:pPr marL="1670685" lvl="1" indent="-286385">
              <a:lnSpc>
                <a:spcPct val="100000"/>
              </a:lnSpc>
              <a:buFont typeface="Arial"/>
              <a:buChar char="•"/>
              <a:tabLst>
                <a:tab pos="1670685" algn="l"/>
              </a:tabLst>
            </a:pPr>
            <a:r>
              <a:rPr sz="1600" b="1" dirty="0">
                <a:solidFill>
                  <a:srgbClr val="2C702C"/>
                </a:solidFill>
                <a:latin typeface="Calibri"/>
                <a:cs typeface="Calibri"/>
              </a:rPr>
              <a:t>Copyright</a:t>
            </a:r>
            <a:r>
              <a:rPr sz="1600" b="1" spc="-20" dirty="0">
                <a:solidFill>
                  <a:srgbClr val="2C702C"/>
                </a:solidFill>
                <a:latin typeface="Calibri"/>
                <a:cs typeface="Calibri"/>
              </a:rPr>
              <a:t> </a:t>
            </a:r>
            <a:r>
              <a:rPr sz="1600" b="1" spc="-10" dirty="0">
                <a:solidFill>
                  <a:srgbClr val="2C702C"/>
                </a:solidFill>
                <a:latin typeface="Calibri"/>
                <a:cs typeface="Calibri"/>
              </a:rPr>
              <a:t>Information</a:t>
            </a:r>
            <a:r>
              <a:rPr sz="1600" b="1" spc="-35" dirty="0">
                <a:solidFill>
                  <a:srgbClr val="2C702C"/>
                </a:solidFill>
                <a:latin typeface="Calibri"/>
                <a:cs typeface="Calibri"/>
              </a:rPr>
              <a:t> </a:t>
            </a:r>
            <a:r>
              <a:rPr sz="1600" b="1" spc="-20" dirty="0">
                <a:solidFill>
                  <a:srgbClr val="2C702C"/>
                </a:solidFill>
                <a:latin typeface="Calibri"/>
                <a:cs typeface="Calibri"/>
              </a:rPr>
              <a:t>Point</a:t>
            </a:r>
            <a:endParaRPr sz="1600">
              <a:latin typeface="Calibri"/>
              <a:cs typeface="Calibri"/>
            </a:endParaRPr>
          </a:p>
          <a:p>
            <a:pPr marL="1670685" lvl="1" indent="-286385">
              <a:lnSpc>
                <a:spcPct val="100000"/>
              </a:lnSpc>
              <a:buFont typeface="Arial"/>
              <a:buChar char="•"/>
              <a:tabLst>
                <a:tab pos="1670685" algn="l"/>
              </a:tabLst>
            </a:pPr>
            <a:r>
              <a:rPr sz="1600" b="1" dirty="0">
                <a:solidFill>
                  <a:srgbClr val="2C702C"/>
                </a:solidFill>
                <a:latin typeface="Calibri"/>
                <a:cs typeface="Calibri"/>
              </a:rPr>
              <a:t>Use</a:t>
            </a:r>
            <a:r>
              <a:rPr sz="1600" b="1" spc="-25" dirty="0">
                <a:solidFill>
                  <a:srgbClr val="2C702C"/>
                </a:solidFill>
                <a:latin typeface="Calibri"/>
                <a:cs typeface="Calibri"/>
              </a:rPr>
              <a:t> </a:t>
            </a:r>
            <a:r>
              <a:rPr sz="1600" b="1" dirty="0">
                <a:solidFill>
                  <a:srgbClr val="2C702C"/>
                </a:solidFill>
                <a:latin typeface="Calibri"/>
                <a:cs typeface="Calibri"/>
              </a:rPr>
              <a:t>of</a:t>
            </a:r>
            <a:r>
              <a:rPr sz="1600" b="1" spc="-15" dirty="0">
                <a:solidFill>
                  <a:srgbClr val="2C702C"/>
                </a:solidFill>
                <a:latin typeface="Calibri"/>
                <a:cs typeface="Calibri"/>
              </a:rPr>
              <a:t> </a:t>
            </a:r>
            <a:r>
              <a:rPr sz="1600" b="1" dirty="0">
                <a:solidFill>
                  <a:srgbClr val="2C702C"/>
                </a:solidFill>
                <a:latin typeface="Calibri"/>
                <a:cs typeface="Calibri"/>
              </a:rPr>
              <a:t>Digital</a:t>
            </a:r>
            <a:r>
              <a:rPr sz="1600" b="1" spc="-45" dirty="0">
                <a:solidFill>
                  <a:srgbClr val="2C702C"/>
                </a:solidFill>
                <a:latin typeface="Calibri"/>
                <a:cs typeface="Calibri"/>
              </a:rPr>
              <a:t> </a:t>
            </a:r>
            <a:r>
              <a:rPr sz="1600" b="1" spc="-20" dirty="0">
                <a:solidFill>
                  <a:srgbClr val="2C702C"/>
                </a:solidFill>
                <a:latin typeface="Calibri"/>
                <a:cs typeface="Calibri"/>
              </a:rPr>
              <a:t>Data</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40"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0" dirty="0">
                <a:solidFill>
                  <a:srgbClr val="2C702C"/>
                </a:solidFill>
                <a:latin typeface="Calibri"/>
                <a:cs typeface="Calibri"/>
              </a:rPr>
              <a:t> </a:t>
            </a:r>
            <a:r>
              <a:rPr sz="1600" b="1" dirty="0">
                <a:solidFill>
                  <a:srgbClr val="2C702C"/>
                </a:solidFill>
                <a:latin typeface="Calibri"/>
                <a:cs typeface="Calibri"/>
              </a:rPr>
              <a:t>Open</a:t>
            </a:r>
            <a:r>
              <a:rPr sz="1600" b="1" spc="-35"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57072" y="3668242"/>
            <a:ext cx="1033780" cy="541655"/>
            <a:chOff x="957072" y="3668242"/>
            <a:chExt cx="1033780" cy="541655"/>
          </a:xfrm>
        </p:grpSpPr>
        <p:pic>
          <p:nvPicPr>
            <p:cNvPr id="6" name="object 6"/>
            <p:cNvPicPr/>
            <p:nvPr/>
          </p:nvPicPr>
          <p:blipFill>
            <a:blip r:embed="rId3" cstate="print"/>
            <a:stretch>
              <a:fillRect/>
            </a:stretch>
          </p:blipFill>
          <p:spPr>
            <a:xfrm>
              <a:off x="957072" y="3668242"/>
              <a:ext cx="1033297" cy="541045"/>
            </a:xfrm>
            <a:prstGeom prst="rect">
              <a:avLst/>
            </a:prstGeom>
          </p:spPr>
        </p:pic>
        <p:sp>
          <p:nvSpPr>
            <p:cNvPr id="7" name="object 7"/>
            <p:cNvSpPr/>
            <p:nvPr/>
          </p:nvSpPr>
          <p:spPr>
            <a:xfrm>
              <a:off x="999464" y="3803777"/>
              <a:ext cx="723265" cy="228600"/>
            </a:xfrm>
            <a:custGeom>
              <a:avLst/>
              <a:gdLst/>
              <a:ahLst/>
              <a:cxnLst/>
              <a:rect l="l" t="t" r="r" b="b"/>
              <a:pathLst>
                <a:path w="723264" h="228600">
                  <a:moveTo>
                    <a:pt x="494436" y="0"/>
                  </a:moveTo>
                  <a:lnTo>
                    <a:pt x="494436" y="228600"/>
                  </a:lnTo>
                  <a:lnTo>
                    <a:pt x="646836" y="152400"/>
                  </a:lnTo>
                  <a:lnTo>
                    <a:pt x="532536" y="152400"/>
                  </a:lnTo>
                  <a:lnTo>
                    <a:pt x="532536" y="76200"/>
                  </a:lnTo>
                  <a:lnTo>
                    <a:pt x="646836" y="76200"/>
                  </a:lnTo>
                  <a:lnTo>
                    <a:pt x="494436" y="0"/>
                  </a:lnTo>
                  <a:close/>
                </a:path>
                <a:path w="723264" h="228600">
                  <a:moveTo>
                    <a:pt x="494436" y="76200"/>
                  </a:moveTo>
                  <a:lnTo>
                    <a:pt x="0" y="76200"/>
                  </a:lnTo>
                  <a:lnTo>
                    <a:pt x="0" y="152400"/>
                  </a:lnTo>
                  <a:lnTo>
                    <a:pt x="494436" y="152400"/>
                  </a:lnTo>
                  <a:lnTo>
                    <a:pt x="494436" y="76200"/>
                  </a:lnTo>
                  <a:close/>
                </a:path>
                <a:path w="723264" h="228600">
                  <a:moveTo>
                    <a:pt x="646836" y="76200"/>
                  </a:moveTo>
                  <a:lnTo>
                    <a:pt x="532536" y="76200"/>
                  </a:lnTo>
                  <a:lnTo>
                    <a:pt x="532536" y="152400"/>
                  </a:lnTo>
                  <a:lnTo>
                    <a:pt x="646836" y="152400"/>
                  </a:lnTo>
                  <a:lnTo>
                    <a:pt x="723036" y="114300"/>
                  </a:lnTo>
                  <a:lnTo>
                    <a:pt x="646836"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0965">
              <a:lnSpc>
                <a:spcPct val="100000"/>
              </a:lnSpc>
            </a:pPr>
            <a:r>
              <a:rPr spc="-25" dirty="0"/>
              <a:t>29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1662" y="391998"/>
            <a:ext cx="10016109" cy="684580"/>
          </a:xfrm>
          <a:prstGeom prst="rect">
            <a:avLst/>
          </a:prstGeom>
        </p:spPr>
      </p:pic>
      <p:pic>
        <p:nvPicPr>
          <p:cNvPr id="3" name="object 3"/>
          <p:cNvPicPr/>
          <p:nvPr/>
        </p:nvPicPr>
        <p:blipFill>
          <a:blip r:embed="rId3" cstate="print"/>
          <a:stretch>
            <a:fillRect/>
          </a:stretch>
        </p:blipFill>
        <p:spPr>
          <a:xfrm>
            <a:off x="955520" y="1260493"/>
            <a:ext cx="4142246" cy="4620270"/>
          </a:xfrm>
          <a:prstGeom prst="rect">
            <a:avLst/>
          </a:prstGeom>
        </p:spPr>
      </p:pic>
      <p:pic>
        <p:nvPicPr>
          <p:cNvPr id="4" name="object 4"/>
          <p:cNvPicPr/>
          <p:nvPr/>
        </p:nvPicPr>
        <p:blipFill>
          <a:blip r:embed="rId4" cstate="print"/>
          <a:stretch>
            <a:fillRect/>
          </a:stretch>
        </p:blipFill>
        <p:spPr>
          <a:xfrm>
            <a:off x="11213210" y="6448931"/>
            <a:ext cx="360438" cy="409067"/>
          </a:xfrm>
          <a:prstGeom prst="rect">
            <a:avLst/>
          </a:prstGeom>
        </p:spPr>
      </p:pic>
      <p:pic>
        <p:nvPicPr>
          <p:cNvPr id="5" name="object 5"/>
          <p:cNvPicPr/>
          <p:nvPr/>
        </p:nvPicPr>
        <p:blipFill>
          <a:blip r:embed="rId5" cstate="print"/>
          <a:stretch>
            <a:fillRect/>
          </a:stretch>
        </p:blipFill>
        <p:spPr>
          <a:xfrm>
            <a:off x="8662923" y="4288282"/>
            <a:ext cx="2730500" cy="736600"/>
          </a:xfrm>
          <a:prstGeom prst="rect">
            <a:avLst/>
          </a:prstGeom>
        </p:spPr>
      </p:pic>
      <p:grpSp>
        <p:nvGrpSpPr>
          <p:cNvPr id="6" name="object 6"/>
          <p:cNvGrpSpPr/>
          <p:nvPr/>
        </p:nvGrpSpPr>
        <p:grpSpPr>
          <a:xfrm>
            <a:off x="3904615" y="4177791"/>
            <a:ext cx="3674110" cy="1617980"/>
            <a:chOff x="3904615" y="4177791"/>
            <a:chExt cx="3674110" cy="1617980"/>
          </a:xfrm>
        </p:grpSpPr>
        <p:pic>
          <p:nvPicPr>
            <p:cNvPr id="7" name="object 7"/>
            <p:cNvPicPr/>
            <p:nvPr/>
          </p:nvPicPr>
          <p:blipFill>
            <a:blip r:embed="rId6" cstate="print"/>
            <a:stretch>
              <a:fillRect/>
            </a:stretch>
          </p:blipFill>
          <p:spPr>
            <a:xfrm>
              <a:off x="4619625" y="4177791"/>
              <a:ext cx="2959100" cy="800100"/>
            </a:xfrm>
            <a:prstGeom prst="rect">
              <a:avLst/>
            </a:prstGeom>
          </p:spPr>
        </p:pic>
        <p:pic>
          <p:nvPicPr>
            <p:cNvPr id="8" name="object 8"/>
            <p:cNvPicPr/>
            <p:nvPr/>
          </p:nvPicPr>
          <p:blipFill>
            <a:blip r:embed="rId7" cstate="print"/>
            <a:stretch>
              <a:fillRect/>
            </a:stretch>
          </p:blipFill>
          <p:spPr>
            <a:xfrm>
              <a:off x="3904615" y="5008244"/>
              <a:ext cx="2984500" cy="787400"/>
            </a:xfrm>
            <a:prstGeom prst="rect">
              <a:avLst/>
            </a:prstGeom>
          </p:spPr>
        </p:pic>
      </p:grpSp>
      <p:pic>
        <p:nvPicPr>
          <p:cNvPr id="9" name="object 9"/>
          <p:cNvPicPr/>
          <p:nvPr/>
        </p:nvPicPr>
        <p:blipFill>
          <a:blip r:embed="rId8" cstate="print"/>
          <a:stretch>
            <a:fillRect/>
          </a:stretch>
        </p:blipFill>
        <p:spPr>
          <a:xfrm>
            <a:off x="4991734" y="2256027"/>
            <a:ext cx="3022599" cy="838200"/>
          </a:xfrm>
          <a:prstGeom prst="rect">
            <a:avLst/>
          </a:prstGeom>
        </p:spPr>
      </p:pic>
      <p:pic>
        <p:nvPicPr>
          <p:cNvPr id="10" name="object 10"/>
          <p:cNvPicPr/>
          <p:nvPr/>
        </p:nvPicPr>
        <p:blipFill>
          <a:blip r:embed="rId9" cstate="print"/>
          <a:stretch>
            <a:fillRect/>
          </a:stretch>
        </p:blipFill>
        <p:spPr>
          <a:xfrm>
            <a:off x="8665336" y="2249677"/>
            <a:ext cx="2908300" cy="850900"/>
          </a:xfrm>
          <a:prstGeom prst="rect">
            <a:avLst/>
          </a:prstGeom>
        </p:spPr>
      </p:pic>
      <p:pic>
        <p:nvPicPr>
          <p:cNvPr id="11" name="object 11"/>
          <p:cNvPicPr/>
          <p:nvPr/>
        </p:nvPicPr>
        <p:blipFill>
          <a:blip r:embed="rId10" cstate="print"/>
          <a:stretch>
            <a:fillRect/>
          </a:stretch>
        </p:blipFill>
        <p:spPr>
          <a:xfrm>
            <a:off x="4619625" y="1443227"/>
            <a:ext cx="3022600" cy="812800"/>
          </a:xfrm>
          <a:prstGeom prst="rect">
            <a:avLst/>
          </a:prstGeom>
        </p:spPr>
      </p:pic>
      <p:pic>
        <p:nvPicPr>
          <p:cNvPr id="12" name="object 12"/>
          <p:cNvPicPr/>
          <p:nvPr/>
        </p:nvPicPr>
        <p:blipFill>
          <a:blip r:embed="rId11" cstate="print"/>
          <a:stretch>
            <a:fillRect/>
          </a:stretch>
        </p:blipFill>
        <p:spPr>
          <a:xfrm>
            <a:off x="8281289" y="5126444"/>
            <a:ext cx="2336800" cy="711200"/>
          </a:xfrm>
          <a:prstGeom prst="rect">
            <a:avLst/>
          </a:prstGeom>
        </p:spPr>
      </p:pic>
      <p:pic>
        <p:nvPicPr>
          <p:cNvPr id="13" name="object 13"/>
          <p:cNvPicPr/>
          <p:nvPr/>
        </p:nvPicPr>
        <p:blipFill>
          <a:blip r:embed="rId12" cstate="print"/>
          <a:stretch>
            <a:fillRect/>
          </a:stretch>
        </p:blipFill>
        <p:spPr>
          <a:xfrm>
            <a:off x="8821673" y="3297428"/>
            <a:ext cx="2908300" cy="749300"/>
          </a:xfrm>
          <a:prstGeom prst="rect">
            <a:avLst/>
          </a:prstGeom>
        </p:spPr>
      </p:pic>
      <p:pic>
        <p:nvPicPr>
          <p:cNvPr id="14" name="object 14"/>
          <p:cNvPicPr/>
          <p:nvPr/>
        </p:nvPicPr>
        <p:blipFill>
          <a:blip r:embed="rId13" cstate="print"/>
          <a:stretch>
            <a:fillRect/>
          </a:stretch>
        </p:blipFill>
        <p:spPr>
          <a:xfrm>
            <a:off x="5045709" y="3317976"/>
            <a:ext cx="2851404" cy="730656"/>
          </a:xfrm>
          <a:prstGeom prst="rect">
            <a:avLst/>
          </a:prstGeom>
        </p:spPr>
      </p:pic>
      <p:sp>
        <p:nvSpPr>
          <p:cNvPr id="15" name="object 15"/>
          <p:cNvSpPr txBox="1"/>
          <p:nvPr/>
        </p:nvSpPr>
        <p:spPr>
          <a:xfrm>
            <a:off x="709066" y="5880912"/>
            <a:ext cx="105600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C2477"/>
                </a:solidFill>
                <a:latin typeface="Calibri"/>
                <a:cs typeface="Calibri"/>
              </a:rPr>
              <a:t>Open</a:t>
            </a:r>
            <a:r>
              <a:rPr sz="1800" b="1" spc="-45" dirty="0">
                <a:solidFill>
                  <a:srgbClr val="0C2477"/>
                </a:solidFill>
                <a:latin typeface="Calibri"/>
                <a:cs typeface="Calibri"/>
              </a:rPr>
              <a:t> </a:t>
            </a:r>
            <a:r>
              <a:rPr sz="1800" b="1" dirty="0">
                <a:solidFill>
                  <a:srgbClr val="0C2477"/>
                </a:solidFill>
                <a:latin typeface="Calibri"/>
                <a:cs typeface="Calibri"/>
              </a:rPr>
              <a:t>Access,</a:t>
            </a:r>
            <a:r>
              <a:rPr sz="1800" b="1" spc="-55" dirty="0">
                <a:solidFill>
                  <a:srgbClr val="0C2477"/>
                </a:solidFill>
                <a:latin typeface="Calibri"/>
                <a:cs typeface="Calibri"/>
              </a:rPr>
              <a:t> </a:t>
            </a:r>
            <a:r>
              <a:rPr sz="1800" b="1" dirty="0">
                <a:solidFill>
                  <a:srgbClr val="0C2477"/>
                </a:solidFill>
                <a:latin typeface="Calibri"/>
                <a:cs typeface="Calibri"/>
              </a:rPr>
              <a:t>Research</a:t>
            </a:r>
            <a:r>
              <a:rPr sz="1800" b="1" spc="-25" dirty="0">
                <a:solidFill>
                  <a:srgbClr val="0C2477"/>
                </a:solidFill>
                <a:latin typeface="Calibri"/>
                <a:cs typeface="Calibri"/>
              </a:rPr>
              <a:t> </a:t>
            </a:r>
            <a:r>
              <a:rPr sz="1800" b="1" dirty="0">
                <a:solidFill>
                  <a:srgbClr val="0C2477"/>
                </a:solidFill>
                <a:latin typeface="Calibri"/>
                <a:cs typeface="Calibri"/>
              </a:rPr>
              <a:t>Data</a:t>
            </a:r>
            <a:r>
              <a:rPr sz="1800" b="1" spc="-60" dirty="0">
                <a:solidFill>
                  <a:srgbClr val="0C2477"/>
                </a:solidFill>
                <a:latin typeface="Calibri"/>
                <a:cs typeface="Calibri"/>
              </a:rPr>
              <a:t> </a:t>
            </a:r>
            <a:r>
              <a:rPr sz="1800" b="1" spc="-10" dirty="0">
                <a:solidFill>
                  <a:srgbClr val="0C2477"/>
                </a:solidFill>
                <a:latin typeface="Calibri"/>
                <a:cs typeface="Calibri"/>
              </a:rPr>
              <a:t>Management,</a:t>
            </a:r>
            <a:r>
              <a:rPr sz="1800" b="1" spc="-55" dirty="0">
                <a:solidFill>
                  <a:srgbClr val="0C2477"/>
                </a:solidFill>
                <a:latin typeface="Calibri"/>
                <a:cs typeface="Calibri"/>
              </a:rPr>
              <a:t> </a:t>
            </a:r>
            <a:r>
              <a:rPr sz="1800" b="1" dirty="0">
                <a:solidFill>
                  <a:srgbClr val="0C2477"/>
                </a:solidFill>
                <a:latin typeface="Calibri"/>
                <a:cs typeface="Calibri"/>
              </a:rPr>
              <a:t>Software</a:t>
            </a:r>
            <a:r>
              <a:rPr sz="1800" b="1" spc="-20" dirty="0">
                <a:solidFill>
                  <a:srgbClr val="0C2477"/>
                </a:solidFill>
                <a:latin typeface="Calibri"/>
                <a:cs typeface="Calibri"/>
              </a:rPr>
              <a:t> </a:t>
            </a:r>
            <a:r>
              <a:rPr sz="1800" b="1" spc="-10" dirty="0">
                <a:solidFill>
                  <a:srgbClr val="0C2477"/>
                </a:solidFill>
                <a:latin typeface="Calibri"/>
                <a:cs typeface="Calibri"/>
              </a:rPr>
              <a:t>Management,</a:t>
            </a:r>
            <a:r>
              <a:rPr sz="1800" b="1" spc="-55" dirty="0">
                <a:solidFill>
                  <a:srgbClr val="0C2477"/>
                </a:solidFill>
                <a:latin typeface="Calibri"/>
                <a:cs typeface="Calibri"/>
              </a:rPr>
              <a:t> </a:t>
            </a:r>
            <a:r>
              <a:rPr sz="1800" b="1" dirty="0">
                <a:solidFill>
                  <a:srgbClr val="0C2477"/>
                </a:solidFill>
                <a:latin typeface="Calibri"/>
                <a:cs typeface="Calibri"/>
              </a:rPr>
              <a:t>Use</a:t>
            </a:r>
            <a:r>
              <a:rPr sz="1800" b="1" spc="-30" dirty="0">
                <a:solidFill>
                  <a:srgbClr val="0C2477"/>
                </a:solidFill>
                <a:latin typeface="Calibri"/>
                <a:cs typeface="Calibri"/>
              </a:rPr>
              <a:t> </a:t>
            </a:r>
            <a:r>
              <a:rPr sz="1800" b="1" dirty="0">
                <a:solidFill>
                  <a:srgbClr val="0C2477"/>
                </a:solidFill>
                <a:latin typeface="Calibri"/>
                <a:cs typeface="Calibri"/>
              </a:rPr>
              <a:t>of</a:t>
            </a:r>
            <a:r>
              <a:rPr sz="1800" b="1" spc="-25" dirty="0">
                <a:solidFill>
                  <a:srgbClr val="0C2477"/>
                </a:solidFill>
                <a:latin typeface="Calibri"/>
                <a:cs typeface="Calibri"/>
              </a:rPr>
              <a:t> </a:t>
            </a:r>
            <a:r>
              <a:rPr sz="1800" b="1" dirty="0">
                <a:solidFill>
                  <a:srgbClr val="0C2477"/>
                </a:solidFill>
                <a:latin typeface="Calibri"/>
                <a:cs typeface="Calibri"/>
              </a:rPr>
              <a:t>Digital</a:t>
            </a:r>
            <a:r>
              <a:rPr sz="1800" b="1" spc="-50" dirty="0">
                <a:solidFill>
                  <a:srgbClr val="0C2477"/>
                </a:solidFill>
                <a:latin typeface="Calibri"/>
                <a:cs typeface="Calibri"/>
              </a:rPr>
              <a:t> </a:t>
            </a:r>
            <a:r>
              <a:rPr sz="1800" b="1" dirty="0">
                <a:solidFill>
                  <a:srgbClr val="0C2477"/>
                </a:solidFill>
                <a:latin typeface="Calibri"/>
                <a:cs typeface="Calibri"/>
              </a:rPr>
              <a:t>Data,</a:t>
            </a:r>
            <a:r>
              <a:rPr sz="1800" b="1" spc="-30" dirty="0">
                <a:solidFill>
                  <a:srgbClr val="0C2477"/>
                </a:solidFill>
                <a:latin typeface="Calibri"/>
                <a:cs typeface="Calibri"/>
              </a:rPr>
              <a:t> </a:t>
            </a:r>
            <a:r>
              <a:rPr sz="1800" b="1" dirty="0">
                <a:solidFill>
                  <a:srgbClr val="0C2477"/>
                </a:solidFill>
                <a:latin typeface="Calibri"/>
                <a:cs typeface="Calibri"/>
              </a:rPr>
              <a:t>Copyright,</a:t>
            </a:r>
            <a:r>
              <a:rPr sz="1800" b="1" spc="-55" dirty="0">
                <a:solidFill>
                  <a:srgbClr val="0C2477"/>
                </a:solidFill>
                <a:latin typeface="Calibri"/>
                <a:cs typeface="Calibri"/>
              </a:rPr>
              <a:t> </a:t>
            </a:r>
            <a:r>
              <a:rPr sz="1800" b="1" dirty="0">
                <a:solidFill>
                  <a:srgbClr val="0C2477"/>
                </a:solidFill>
                <a:latin typeface="Calibri"/>
                <a:cs typeface="Calibri"/>
              </a:rPr>
              <a:t>Open</a:t>
            </a:r>
            <a:r>
              <a:rPr sz="1800" b="1" spc="-45" dirty="0">
                <a:solidFill>
                  <a:srgbClr val="0C2477"/>
                </a:solidFill>
                <a:latin typeface="Calibri"/>
                <a:cs typeface="Calibri"/>
              </a:rPr>
              <a:t> </a:t>
            </a:r>
            <a:r>
              <a:rPr sz="1800" b="1" spc="-10" dirty="0">
                <a:solidFill>
                  <a:srgbClr val="0C2477"/>
                </a:solidFill>
                <a:latin typeface="Calibri"/>
                <a:cs typeface="Calibri"/>
              </a:rPr>
              <a:t>Science</a:t>
            </a:r>
            <a:endParaRPr sz="1800">
              <a:latin typeface="Calibri"/>
              <a:cs typeface="Calibri"/>
            </a:endParaRPr>
          </a:p>
        </p:txBody>
      </p:sp>
      <p:pic>
        <p:nvPicPr>
          <p:cNvPr id="16" name="object 16"/>
          <p:cNvPicPr/>
          <p:nvPr/>
        </p:nvPicPr>
        <p:blipFill>
          <a:blip r:embed="rId14" cstate="print"/>
          <a:stretch>
            <a:fillRect/>
          </a:stretch>
        </p:blipFill>
        <p:spPr>
          <a:xfrm>
            <a:off x="8447482" y="1453979"/>
            <a:ext cx="2750084" cy="689409"/>
          </a:xfrm>
          <a:prstGeom prst="rect">
            <a:avLst/>
          </a:prstGeom>
        </p:spPr>
      </p:pic>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00965">
              <a:lnSpc>
                <a:spcPct val="100000"/>
              </a:lnSpc>
            </a:pPr>
            <a:r>
              <a:rPr spc="-25" dirty="0"/>
              <a:t>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xfrm>
            <a:off x="935227" y="389635"/>
            <a:ext cx="2981325" cy="391160"/>
          </a:xfrm>
          <a:prstGeom prst="rect">
            <a:avLst/>
          </a:prstGeom>
        </p:spPr>
        <p:txBody>
          <a:bodyPr vert="horz" wrap="square" lIns="0" tIns="12700" rIns="0" bIns="0" rtlCol="0">
            <a:spAutoFit/>
          </a:bodyPr>
          <a:lstStyle/>
          <a:p>
            <a:pPr marL="12700">
              <a:lnSpc>
                <a:spcPct val="100000"/>
              </a:lnSpc>
              <a:spcBef>
                <a:spcPts val="100"/>
              </a:spcBef>
            </a:pPr>
            <a:r>
              <a:rPr dirty="0"/>
              <a:t>About</a:t>
            </a:r>
            <a:r>
              <a:rPr spc="-70" dirty="0"/>
              <a:t> </a:t>
            </a:r>
            <a:r>
              <a:rPr dirty="0"/>
              <a:t>the</a:t>
            </a:r>
            <a:r>
              <a:rPr spc="-65" dirty="0"/>
              <a:t> </a:t>
            </a:r>
            <a:r>
              <a:rPr spc="-10" dirty="0"/>
              <a:t>speaker:</a:t>
            </a:r>
          </a:p>
        </p:txBody>
      </p:sp>
      <p:sp>
        <p:nvSpPr>
          <p:cNvPr id="4" name="object 4"/>
          <p:cNvSpPr txBox="1"/>
          <p:nvPr/>
        </p:nvSpPr>
        <p:spPr>
          <a:xfrm>
            <a:off x="4077080" y="428625"/>
            <a:ext cx="338518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C2477"/>
                </a:solidFill>
                <a:latin typeface="Georgia"/>
                <a:cs typeface="Georgia"/>
              </a:rPr>
              <a:t>Alenka</a:t>
            </a:r>
            <a:r>
              <a:rPr sz="2000" spc="-50" dirty="0">
                <a:solidFill>
                  <a:srgbClr val="0C2477"/>
                </a:solidFill>
                <a:latin typeface="Georgia"/>
                <a:cs typeface="Georgia"/>
              </a:rPr>
              <a:t> </a:t>
            </a:r>
            <a:r>
              <a:rPr sz="2000" dirty="0">
                <a:solidFill>
                  <a:srgbClr val="0C2477"/>
                </a:solidFill>
                <a:latin typeface="Georgia"/>
                <a:cs typeface="Georgia"/>
              </a:rPr>
              <a:t>Prinčič</a:t>
            </a:r>
            <a:r>
              <a:rPr sz="2000" spc="-25" dirty="0">
                <a:solidFill>
                  <a:srgbClr val="0C2477"/>
                </a:solidFill>
                <a:latin typeface="Georgia"/>
                <a:cs typeface="Georgia"/>
              </a:rPr>
              <a:t> </a:t>
            </a:r>
            <a:r>
              <a:rPr sz="2000" dirty="0">
                <a:solidFill>
                  <a:srgbClr val="0C2477"/>
                </a:solidFill>
                <a:latin typeface="Georgia"/>
                <a:cs typeface="Georgia"/>
              </a:rPr>
              <a:t>in</a:t>
            </a:r>
            <a:r>
              <a:rPr sz="2000" spc="-40" dirty="0">
                <a:solidFill>
                  <a:srgbClr val="0C2477"/>
                </a:solidFill>
                <a:latin typeface="Georgia"/>
                <a:cs typeface="Georgia"/>
              </a:rPr>
              <a:t> </a:t>
            </a:r>
            <a:r>
              <a:rPr sz="2000" dirty="0">
                <a:solidFill>
                  <a:srgbClr val="0C2477"/>
                </a:solidFill>
                <a:latin typeface="Georgia"/>
                <a:cs typeface="Georgia"/>
              </a:rPr>
              <a:t>a</a:t>
            </a:r>
            <a:r>
              <a:rPr sz="2000" spc="-35" dirty="0">
                <a:solidFill>
                  <a:srgbClr val="0C2477"/>
                </a:solidFill>
                <a:latin typeface="Georgia"/>
                <a:cs typeface="Georgia"/>
              </a:rPr>
              <a:t> </a:t>
            </a:r>
            <a:r>
              <a:rPr sz="2000" spc="-10" dirty="0">
                <a:solidFill>
                  <a:srgbClr val="0C2477"/>
                </a:solidFill>
                <a:latin typeface="Georgia"/>
                <a:cs typeface="Georgia"/>
              </a:rPr>
              <a:t>nutshell….</a:t>
            </a:r>
            <a:endParaRPr sz="2000">
              <a:latin typeface="Georgia"/>
              <a:cs typeface="Georgia"/>
            </a:endParaRPr>
          </a:p>
        </p:txBody>
      </p:sp>
      <p:sp>
        <p:nvSpPr>
          <p:cNvPr id="5" name="object 5"/>
          <p:cNvSpPr txBox="1"/>
          <p:nvPr/>
        </p:nvSpPr>
        <p:spPr>
          <a:xfrm>
            <a:off x="4700396" y="6058611"/>
            <a:ext cx="248983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C2477"/>
                </a:solidFill>
                <a:latin typeface="Georgia"/>
                <a:cs typeface="Georgia"/>
              </a:rPr>
              <a:t>Opinions</a:t>
            </a:r>
            <a:r>
              <a:rPr sz="2000" spc="-30" dirty="0">
                <a:solidFill>
                  <a:srgbClr val="0C2477"/>
                </a:solidFill>
                <a:latin typeface="Georgia"/>
                <a:cs typeface="Georgia"/>
              </a:rPr>
              <a:t> </a:t>
            </a:r>
            <a:r>
              <a:rPr sz="2000" dirty="0">
                <a:solidFill>
                  <a:srgbClr val="0C2477"/>
                </a:solidFill>
                <a:latin typeface="Georgia"/>
                <a:cs typeface="Georgia"/>
              </a:rPr>
              <a:t>are</a:t>
            </a:r>
            <a:r>
              <a:rPr sz="2000" spc="-25" dirty="0">
                <a:solidFill>
                  <a:srgbClr val="0C2477"/>
                </a:solidFill>
                <a:latin typeface="Georgia"/>
                <a:cs typeface="Georgia"/>
              </a:rPr>
              <a:t> </a:t>
            </a:r>
            <a:r>
              <a:rPr sz="2000" dirty="0">
                <a:solidFill>
                  <a:srgbClr val="0C2477"/>
                </a:solidFill>
                <a:latin typeface="Georgia"/>
                <a:cs typeface="Georgia"/>
              </a:rPr>
              <a:t>my</a:t>
            </a:r>
            <a:r>
              <a:rPr sz="2000" spc="-40" dirty="0">
                <a:solidFill>
                  <a:srgbClr val="0C2477"/>
                </a:solidFill>
                <a:latin typeface="Georgia"/>
                <a:cs typeface="Georgia"/>
              </a:rPr>
              <a:t> </a:t>
            </a:r>
            <a:r>
              <a:rPr sz="2000" spc="-20" dirty="0">
                <a:solidFill>
                  <a:srgbClr val="0C2477"/>
                </a:solidFill>
                <a:latin typeface="Georgia"/>
                <a:cs typeface="Georgia"/>
              </a:rPr>
              <a:t>own.</a:t>
            </a:r>
            <a:endParaRPr sz="2000">
              <a:latin typeface="Georgia"/>
              <a:cs typeface="Georgia"/>
            </a:endParaRPr>
          </a:p>
        </p:txBody>
      </p:sp>
      <p:sp>
        <p:nvSpPr>
          <p:cNvPr id="6" name="object 6"/>
          <p:cNvSpPr txBox="1"/>
          <p:nvPr/>
        </p:nvSpPr>
        <p:spPr>
          <a:xfrm>
            <a:off x="1115186" y="1375278"/>
            <a:ext cx="472440" cy="1755139"/>
          </a:xfrm>
          <a:prstGeom prst="rect">
            <a:avLst/>
          </a:prstGeom>
        </p:spPr>
        <p:txBody>
          <a:bodyPr vert="vert270" wrap="square" lIns="0" tIns="0" rIns="0" bIns="0" rtlCol="0">
            <a:spAutoFit/>
          </a:bodyPr>
          <a:lstStyle/>
          <a:p>
            <a:pPr marL="12700">
              <a:lnSpc>
                <a:spcPts val="1614"/>
              </a:lnSpc>
            </a:pPr>
            <a:r>
              <a:rPr sz="1600" spc="-10" dirty="0">
                <a:solidFill>
                  <a:srgbClr val="0C2477"/>
                </a:solidFill>
                <a:latin typeface="Calibri"/>
                <a:cs typeface="Calibri"/>
              </a:rPr>
              <a:t>Biotehniška</a:t>
            </a:r>
            <a:r>
              <a:rPr sz="1600" dirty="0">
                <a:solidFill>
                  <a:srgbClr val="0C2477"/>
                </a:solidFill>
                <a:latin typeface="Calibri"/>
                <a:cs typeface="Calibri"/>
              </a:rPr>
              <a:t> </a:t>
            </a:r>
            <a:r>
              <a:rPr sz="1600" spc="-10" dirty="0">
                <a:solidFill>
                  <a:srgbClr val="0C2477"/>
                </a:solidFill>
                <a:latin typeface="Calibri"/>
                <a:cs typeface="Calibri"/>
              </a:rPr>
              <a:t>fakulteta</a:t>
            </a:r>
            <a:endParaRPr sz="1600">
              <a:latin typeface="Calibri"/>
              <a:cs typeface="Calibri"/>
            </a:endParaRPr>
          </a:p>
          <a:p>
            <a:pPr marL="58419">
              <a:lnSpc>
                <a:spcPct val="100000"/>
              </a:lnSpc>
            </a:pPr>
            <a:r>
              <a:rPr sz="1600" spc="-10" dirty="0">
                <a:solidFill>
                  <a:srgbClr val="0C2477"/>
                </a:solidFill>
                <a:latin typeface="Calibri"/>
                <a:cs typeface="Calibri"/>
              </a:rPr>
              <a:t>Univerze</a:t>
            </a:r>
            <a:r>
              <a:rPr sz="1600" spc="-15" dirty="0">
                <a:solidFill>
                  <a:srgbClr val="0C2477"/>
                </a:solidFill>
                <a:latin typeface="Calibri"/>
                <a:cs typeface="Calibri"/>
              </a:rPr>
              <a:t> </a:t>
            </a:r>
            <a:r>
              <a:rPr sz="1600" dirty="0">
                <a:solidFill>
                  <a:srgbClr val="0C2477"/>
                </a:solidFill>
                <a:latin typeface="Calibri"/>
                <a:cs typeface="Calibri"/>
              </a:rPr>
              <a:t>v</a:t>
            </a:r>
            <a:r>
              <a:rPr sz="1600" spc="-20" dirty="0">
                <a:solidFill>
                  <a:srgbClr val="0C2477"/>
                </a:solidFill>
                <a:latin typeface="Calibri"/>
                <a:cs typeface="Calibri"/>
              </a:rPr>
              <a:t> </a:t>
            </a:r>
            <a:r>
              <a:rPr sz="1600" spc="-10" dirty="0">
                <a:solidFill>
                  <a:srgbClr val="0C2477"/>
                </a:solidFill>
                <a:latin typeface="Calibri"/>
                <a:cs typeface="Calibri"/>
              </a:rPr>
              <a:t>Ljubljani</a:t>
            </a:r>
            <a:endParaRPr sz="1600">
              <a:latin typeface="Calibri"/>
              <a:cs typeface="Calibri"/>
            </a:endParaRPr>
          </a:p>
        </p:txBody>
      </p:sp>
      <p:sp>
        <p:nvSpPr>
          <p:cNvPr id="7" name="object 7"/>
          <p:cNvSpPr txBox="1"/>
          <p:nvPr/>
        </p:nvSpPr>
        <p:spPr>
          <a:xfrm>
            <a:off x="4820945" y="1106890"/>
            <a:ext cx="716915" cy="1996439"/>
          </a:xfrm>
          <a:prstGeom prst="rect">
            <a:avLst/>
          </a:prstGeom>
        </p:spPr>
        <p:txBody>
          <a:bodyPr vert="vert270" wrap="square" lIns="0" tIns="0" rIns="0" bIns="0" rtlCol="0">
            <a:spAutoFit/>
          </a:bodyPr>
          <a:lstStyle/>
          <a:p>
            <a:pPr marL="12700">
              <a:lnSpc>
                <a:spcPts val="1620"/>
              </a:lnSpc>
            </a:pPr>
            <a:r>
              <a:rPr sz="1600" dirty="0">
                <a:solidFill>
                  <a:srgbClr val="0C2477"/>
                </a:solidFill>
                <a:latin typeface="Calibri"/>
                <a:cs typeface="Calibri"/>
              </a:rPr>
              <a:t>PhD</a:t>
            </a:r>
            <a:r>
              <a:rPr sz="1600" spc="-20" dirty="0">
                <a:solidFill>
                  <a:srgbClr val="0C2477"/>
                </a:solidFill>
                <a:latin typeface="Calibri"/>
                <a:cs typeface="Calibri"/>
              </a:rPr>
              <a:t> </a:t>
            </a:r>
            <a:r>
              <a:rPr sz="1600" dirty="0">
                <a:solidFill>
                  <a:srgbClr val="0C2477"/>
                </a:solidFill>
                <a:latin typeface="Calibri"/>
                <a:cs typeface="Calibri"/>
              </a:rPr>
              <a:t>in</a:t>
            </a:r>
            <a:r>
              <a:rPr sz="1600" spc="-30" dirty="0">
                <a:solidFill>
                  <a:srgbClr val="0C2477"/>
                </a:solidFill>
                <a:latin typeface="Calibri"/>
                <a:cs typeface="Calibri"/>
              </a:rPr>
              <a:t> </a:t>
            </a:r>
            <a:r>
              <a:rPr sz="1600" spc="-10" dirty="0">
                <a:solidFill>
                  <a:srgbClr val="0C2477"/>
                </a:solidFill>
                <a:latin typeface="Calibri"/>
                <a:cs typeface="Calibri"/>
              </a:rPr>
              <a:t>microbiology</a:t>
            </a:r>
            <a:endParaRPr sz="1600">
              <a:latin typeface="Calibri"/>
              <a:cs typeface="Calibri"/>
            </a:endParaRPr>
          </a:p>
          <a:p>
            <a:pPr marL="12700" marR="5080">
              <a:lnSpc>
                <a:spcPct val="100000"/>
              </a:lnSpc>
            </a:pPr>
            <a:r>
              <a:rPr sz="1600" spc="-10" dirty="0">
                <a:solidFill>
                  <a:srgbClr val="0C2477"/>
                </a:solidFill>
                <a:latin typeface="Calibri"/>
                <a:cs typeface="Calibri"/>
              </a:rPr>
              <a:t>University</a:t>
            </a:r>
            <a:r>
              <a:rPr sz="1600" spc="-30" dirty="0">
                <a:solidFill>
                  <a:srgbClr val="0C2477"/>
                </a:solidFill>
                <a:latin typeface="Calibri"/>
                <a:cs typeface="Calibri"/>
              </a:rPr>
              <a:t> </a:t>
            </a:r>
            <a:r>
              <a:rPr sz="1600" dirty="0">
                <a:solidFill>
                  <a:srgbClr val="0C2477"/>
                </a:solidFill>
                <a:latin typeface="Calibri"/>
                <a:cs typeface="Calibri"/>
              </a:rPr>
              <a:t>of</a:t>
            </a:r>
            <a:r>
              <a:rPr sz="1600" spc="-20" dirty="0">
                <a:solidFill>
                  <a:srgbClr val="0C2477"/>
                </a:solidFill>
                <a:latin typeface="Calibri"/>
                <a:cs typeface="Calibri"/>
              </a:rPr>
              <a:t> </a:t>
            </a:r>
            <a:r>
              <a:rPr sz="1600" dirty="0">
                <a:solidFill>
                  <a:srgbClr val="0C2477"/>
                </a:solidFill>
                <a:latin typeface="Calibri"/>
                <a:cs typeface="Calibri"/>
              </a:rPr>
              <a:t>Ljubjana</a:t>
            </a:r>
            <a:r>
              <a:rPr sz="1600" spc="-20" dirty="0">
                <a:solidFill>
                  <a:srgbClr val="0C2477"/>
                </a:solidFill>
                <a:latin typeface="Calibri"/>
                <a:cs typeface="Calibri"/>
              </a:rPr>
              <a:t> </a:t>
            </a:r>
            <a:r>
              <a:rPr sz="1600" spc="-50" dirty="0">
                <a:solidFill>
                  <a:srgbClr val="0C2477"/>
                </a:solidFill>
                <a:latin typeface="Calibri"/>
                <a:cs typeface="Calibri"/>
              </a:rPr>
              <a:t>&amp; </a:t>
            </a:r>
            <a:r>
              <a:rPr sz="1600" spc="-10" dirty="0">
                <a:solidFill>
                  <a:srgbClr val="0C2477"/>
                </a:solidFill>
                <a:latin typeface="Calibri"/>
                <a:cs typeface="Calibri"/>
              </a:rPr>
              <a:t>NIOO/KNAW</a:t>
            </a:r>
            <a:endParaRPr sz="1600">
              <a:latin typeface="Calibri"/>
              <a:cs typeface="Calibri"/>
            </a:endParaRPr>
          </a:p>
        </p:txBody>
      </p:sp>
      <p:sp>
        <p:nvSpPr>
          <p:cNvPr id="8" name="object 8"/>
          <p:cNvSpPr txBox="1"/>
          <p:nvPr/>
        </p:nvSpPr>
        <p:spPr>
          <a:xfrm>
            <a:off x="6832218" y="4053695"/>
            <a:ext cx="472440" cy="1628139"/>
          </a:xfrm>
          <a:prstGeom prst="rect">
            <a:avLst/>
          </a:prstGeom>
        </p:spPr>
        <p:txBody>
          <a:bodyPr vert="vert270" wrap="square" lIns="0" tIns="0" rIns="0" bIns="0" rtlCol="0">
            <a:spAutoFit/>
          </a:bodyPr>
          <a:lstStyle/>
          <a:p>
            <a:pPr marL="12700">
              <a:lnSpc>
                <a:spcPts val="1614"/>
              </a:lnSpc>
            </a:pPr>
            <a:r>
              <a:rPr sz="1600" spc="-10" dirty="0">
                <a:solidFill>
                  <a:srgbClr val="0C2477"/>
                </a:solidFill>
                <a:latin typeface="Calibri"/>
                <a:cs typeface="Calibri"/>
              </a:rPr>
              <a:t>Publications</a:t>
            </a:r>
            <a:r>
              <a:rPr sz="1600" spc="15" dirty="0">
                <a:solidFill>
                  <a:srgbClr val="0C2477"/>
                </a:solidFill>
                <a:latin typeface="Calibri"/>
                <a:cs typeface="Calibri"/>
              </a:rPr>
              <a:t> </a:t>
            </a:r>
            <a:r>
              <a:rPr sz="1600" spc="-10" dirty="0">
                <a:solidFill>
                  <a:srgbClr val="0C2477"/>
                </a:solidFill>
                <a:latin typeface="Calibri"/>
                <a:cs typeface="Calibri"/>
              </a:rPr>
              <a:t>Officer</a:t>
            </a:r>
            <a:endParaRPr sz="1600">
              <a:latin typeface="Calibri"/>
              <a:cs typeface="Calibri"/>
            </a:endParaRPr>
          </a:p>
          <a:p>
            <a:pPr marL="12700">
              <a:lnSpc>
                <a:spcPct val="100000"/>
              </a:lnSpc>
            </a:pPr>
            <a:r>
              <a:rPr sz="1600" dirty="0">
                <a:solidFill>
                  <a:srgbClr val="0C2477"/>
                </a:solidFill>
                <a:latin typeface="Calibri"/>
                <a:cs typeface="Calibri"/>
              </a:rPr>
              <a:t>at</a:t>
            </a:r>
            <a:r>
              <a:rPr sz="1600" spc="-35" dirty="0">
                <a:solidFill>
                  <a:srgbClr val="0C2477"/>
                </a:solidFill>
                <a:latin typeface="Calibri"/>
                <a:cs typeface="Calibri"/>
              </a:rPr>
              <a:t> </a:t>
            </a:r>
            <a:r>
              <a:rPr sz="1600" spc="-20" dirty="0">
                <a:solidFill>
                  <a:srgbClr val="0C2477"/>
                </a:solidFill>
                <a:latin typeface="Calibri"/>
                <a:cs typeface="Calibri"/>
              </a:rPr>
              <a:t>FEMS</a:t>
            </a:r>
            <a:endParaRPr sz="1600">
              <a:latin typeface="Calibri"/>
              <a:cs typeface="Calibri"/>
            </a:endParaRPr>
          </a:p>
        </p:txBody>
      </p:sp>
      <p:sp>
        <p:nvSpPr>
          <p:cNvPr id="9" name="object 9"/>
          <p:cNvSpPr txBox="1"/>
          <p:nvPr/>
        </p:nvSpPr>
        <p:spPr>
          <a:xfrm>
            <a:off x="8658352" y="932733"/>
            <a:ext cx="472440" cy="2170430"/>
          </a:xfrm>
          <a:prstGeom prst="rect">
            <a:avLst/>
          </a:prstGeom>
        </p:spPr>
        <p:txBody>
          <a:bodyPr vert="vert270" wrap="square" lIns="0" tIns="0" rIns="0" bIns="0" rtlCol="0">
            <a:spAutoFit/>
          </a:bodyPr>
          <a:lstStyle/>
          <a:p>
            <a:pPr marL="12700">
              <a:lnSpc>
                <a:spcPts val="1614"/>
              </a:lnSpc>
            </a:pPr>
            <a:r>
              <a:rPr sz="1600" dirty="0">
                <a:solidFill>
                  <a:srgbClr val="0C2477"/>
                </a:solidFill>
                <a:latin typeface="Calibri"/>
                <a:cs typeface="Calibri"/>
              </a:rPr>
              <a:t>TU</a:t>
            </a:r>
            <a:r>
              <a:rPr sz="1600" spc="-30" dirty="0">
                <a:solidFill>
                  <a:srgbClr val="0C2477"/>
                </a:solidFill>
                <a:latin typeface="Calibri"/>
                <a:cs typeface="Calibri"/>
              </a:rPr>
              <a:t> </a:t>
            </a:r>
            <a:r>
              <a:rPr sz="1600" dirty="0">
                <a:solidFill>
                  <a:srgbClr val="0C2477"/>
                </a:solidFill>
                <a:latin typeface="Calibri"/>
                <a:cs typeface="Calibri"/>
              </a:rPr>
              <a:t>Delft</a:t>
            </a:r>
            <a:r>
              <a:rPr sz="1600" spc="-20" dirty="0">
                <a:solidFill>
                  <a:srgbClr val="0C2477"/>
                </a:solidFill>
                <a:latin typeface="Calibri"/>
                <a:cs typeface="Calibri"/>
              </a:rPr>
              <a:t> </a:t>
            </a:r>
            <a:r>
              <a:rPr sz="1600" spc="-10" dirty="0">
                <a:solidFill>
                  <a:srgbClr val="0C2477"/>
                </a:solidFill>
                <a:latin typeface="Calibri"/>
                <a:cs typeface="Calibri"/>
              </a:rPr>
              <a:t>Library</a:t>
            </a:r>
            <a:endParaRPr sz="1600">
              <a:latin typeface="Calibri"/>
              <a:cs typeface="Calibri"/>
            </a:endParaRPr>
          </a:p>
          <a:p>
            <a:pPr marL="12700">
              <a:lnSpc>
                <a:spcPct val="100000"/>
              </a:lnSpc>
            </a:pPr>
            <a:r>
              <a:rPr sz="1600" dirty="0">
                <a:solidFill>
                  <a:srgbClr val="0C2477"/>
                </a:solidFill>
                <a:latin typeface="Calibri"/>
                <a:cs typeface="Calibri"/>
              </a:rPr>
              <a:t>Head</a:t>
            </a:r>
            <a:r>
              <a:rPr sz="1600" spc="-35" dirty="0">
                <a:solidFill>
                  <a:srgbClr val="0C2477"/>
                </a:solidFill>
                <a:latin typeface="Calibri"/>
                <a:cs typeface="Calibri"/>
              </a:rPr>
              <a:t> </a:t>
            </a:r>
            <a:r>
              <a:rPr sz="1600" dirty="0">
                <a:solidFill>
                  <a:srgbClr val="0C2477"/>
                </a:solidFill>
                <a:latin typeface="Calibri"/>
                <a:cs typeface="Calibri"/>
              </a:rPr>
              <a:t>of</a:t>
            </a:r>
            <a:r>
              <a:rPr sz="1600" spc="-40" dirty="0">
                <a:solidFill>
                  <a:srgbClr val="0C2477"/>
                </a:solidFill>
                <a:latin typeface="Calibri"/>
                <a:cs typeface="Calibri"/>
              </a:rPr>
              <a:t> </a:t>
            </a:r>
            <a:r>
              <a:rPr sz="1600" spc="-10" dirty="0">
                <a:solidFill>
                  <a:srgbClr val="0C2477"/>
                </a:solidFill>
                <a:latin typeface="Calibri"/>
                <a:cs typeface="Calibri"/>
              </a:rPr>
              <a:t>Research</a:t>
            </a:r>
            <a:r>
              <a:rPr sz="1600" spc="-15" dirty="0">
                <a:solidFill>
                  <a:srgbClr val="0C2477"/>
                </a:solidFill>
                <a:latin typeface="Calibri"/>
                <a:cs typeface="Calibri"/>
              </a:rPr>
              <a:t> </a:t>
            </a:r>
            <a:r>
              <a:rPr sz="1600" spc="-10" dirty="0">
                <a:solidFill>
                  <a:srgbClr val="0C2477"/>
                </a:solidFill>
                <a:latin typeface="Calibri"/>
                <a:cs typeface="Calibri"/>
              </a:rPr>
              <a:t>Support</a:t>
            </a:r>
            <a:endParaRPr sz="1600">
              <a:latin typeface="Calibri"/>
              <a:cs typeface="Calibri"/>
            </a:endParaRPr>
          </a:p>
        </p:txBody>
      </p:sp>
      <p:sp>
        <p:nvSpPr>
          <p:cNvPr id="10" name="object 10"/>
          <p:cNvSpPr txBox="1"/>
          <p:nvPr/>
        </p:nvSpPr>
        <p:spPr>
          <a:xfrm>
            <a:off x="10549001" y="4046187"/>
            <a:ext cx="716280" cy="2190750"/>
          </a:xfrm>
          <a:prstGeom prst="rect">
            <a:avLst/>
          </a:prstGeom>
        </p:spPr>
        <p:txBody>
          <a:bodyPr vert="vert270" wrap="square" lIns="0" tIns="0" rIns="0" bIns="0" rtlCol="0">
            <a:spAutoFit/>
          </a:bodyPr>
          <a:lstStyle/>
          <a:p>
            <a:pPr marL="12700">
              <a:lnSpc>
                <a:spcPts val="1614"/>
              </a:lnSpc>
            </a:pPr>
            <a:r>
              <a:rPr sz="1600" dirty="0">
                <a:solidFill>
                  <a:srgbClr val="0C2477"/>
                </a:solidFill>
                <a:latin typeface="Calibri"/>
                <a:cs typeface="Calibri"/>
              </a:rPr>
              <a:t>Leiden</a:t>
            </a:r>
            <a:r>
              <a:rPr sz="1600" spc="-30" dirty="0">
                <a:solidFill>
                  <a:srgbClr val="0C2477"/>
                </a:solidFill>
                <a:latin typeface="Calibri"/>
                <a:cs typeface="Calibri"/>
              </a:rPr>
              <a:t> </a:t>
            </a:r>
            <a:r>
              <a:rPr sz="1600" spc="-10" dirty="0">
                <a:solidFill>
                  <a:srgbClr val="0C2477"/>
                </a:solidFill>
                <a:latin typeface="Calibri"/>
                <a:cs typeface="Calibri"/>
              </a:rPr>
              <a:t>University</a:t>
            </a:r>
            <a:r>
              <a:rPr sz="1600" spc="-40" dirty="0">
                <a:solidFill>
                  <a:srgbClr val="0C2477"/>
                </a:solidFill>
                <a:latin typeface="Calibri"/>
                <a:cs typeface="Calibri"/>
              </a:rPr>
              <a:t> </a:t>
            </a:r>
            <a:r>
              <a:rPr sz="1600" spc="-10" dirty="0">
                <a:solidFill>
                  <a:srgbClr val="0C2477"/>
                </a:solidFill>
                <a:latin typeface="Calibri"/>
                <a:cs typeface="Calibri"/>
              </a:rPr>
              <a:t>Libraries</a:t>
            </a:r>
            <a:endParaRPr sz="1600">
              <a:latin typeface="Calibri"/>
              <a:cs typeface="Calibri"/>
            </a:endParaRPr>
          </a:p>
          <a:p>
            <a:pPr marL="12700" marR="643255">
              <a:lnSpc>
                <a:spcPct val="100000"/>
              </a:lnSpc>
            </a:pPr>
            <a:r>
              <a:rPr sz="1600" dirty="0">
                <a:solidFill>
                  <a:srgbClr val="0C2477"/>
                </a:solidFill>
                <a:latin typeface="Calibri"/>
                <a:cs typeface="Calibri"/>
              </a:rPr>
              <a:t>Head</a:t>
            </a:r>
            <a:r>
              <a:rPr sz="1600" spc="-50" dirty="0">
                <a:solidFill>
                  <a:srgbClr val="0C2477"/>
                </a:solidFill>
                <a:latin typeface="Calibri"/>
                <a:cs typeface="Calibri"/>
              </a:rPr>
              <a:t> </a:t>
            </a:r>
            <a:r>
              <a:rPr sz="1600" dirty="0">
                <a:solidFill>
                  <a:srgbClr val="0C2477"/>
                </a:solidFill>
                <a:latin typeface="Calibri"/>
                <a:cs typeface="Calibri"/>
              </a:rPr>
              <a:t>of</a:t>
            </a:r>
            <a:r>
              <a:rPr sz="1600" spc="-55" dirty="0">
                <a:solidFill>
                  <a:srgbClr val="0C2477"/>
                </a:solidFill>
                <a:latin typeface="Calibri"/>
                <a:cs typeface="Calibri"/>
              </a:rPr>
              <a:t> </a:t>
            </a:r>
            <a:r>
              <a:rPr sz="1600" dirty="0">
                <a:solidFill>
                  <a:srgbClr val="0C2477"/>
                </a:solidFill>
                <a:latin typeface="Calibri"/>
                <a:cs typeface="Calibri"/>
              </a:rPr>
              <a:t>Centre</a:t>
            </a:r>
            <a:r>
              <a:rPr sz="1600" spc="-45" dirty="0">
                <a:solidFill>
                  <a:srgbClr val="0C2477"/>
                </a:solidFill>
                <a:latin typeface="Calibri"/>
                <a:cs typeface="Calibri"/>
              </a:rPr>
              <a:t> </a:t>
            </a:r>
            <a:r>
              <a:rPr sz="1600" spc="-25" dirty="0">
                <a:solidFill>
                  <a:srgbClr val="0C2477"/>
                </a:solidFill>
                <a:latin typeface="Calibri"/>
                <a:cs typeface="Calibri"/>
              </a:rPr>
              <a:t>for </a:t>
            </a:r>
            <a:r>
              <a:rPr sz="1600" dirty="0">
                <a:solidFill>
                  <a:srgbClr val="0C2477"/>
                </a:solidFill>
                <a:latin typeface="Calibri"/>
                <a:cs typeface="Calibri"/>
              </a:rPr>
              <a:t>Digital</a:t>
            </a:r>
            <a:r>
              <a:rPr sz="1600" spc="-65" dirty="0">
                <a:solidFill>
                  <a:srgbClr val="0C2477"/>
                </a:solidFill>
                <a:latin typeface="Calibri"/>
                <a:cs typeface="Calibri"/>
              </a:rPr>
              <a:t> </a:t>
            </a:r>
            <a:r>
              <a:rPr sz="1600" spc="-10" dirty="0">
                <a:solidFill>
                  <a:srgbClr val="0C2477"/>
                </a:solidFill>
                <a:latin typeface="Calibri"/>
                <a:cs typeface="Calibri"/>
              </a:rPr>
              <a:t>Scholarship</a:t>
            </a:r>
            <a:endParaRPr sz="1600">
              <a:latin typeface="Calibri"/>
              <a:cs typeface="Calibri"/>
            </a:endParaRPr>
          </a:p>
        </p:txBody>
      </p:sp>
      <p:sp>
        <p:nvSpPr>
          <p:cNvPr id="11" name="object 11"/>
          <p:cNvSpPr/>
          <p:nvPr/>
        </p:nvSpPr>
        <p:spPr>
          <a:xfrm>
            <a:off x="1050874" y="3208147"/>
            <a:ext cx="709930" cy="677545"/>
          </a:xfrm>
          <a:custGeom>
            <a:avLst/>
            <a:gdLst/>
            <a:ahLst/>
            <a:cxnLst/>
            <a:rect l="l" t="t" r="r" b="b"/>
            <a:pathLst>
              <a:path w="709930" h="677545">
                <a:moveTo>
                  <a:pt x="354888" y="0"/>
                </a:moveTo>
                <a:lnTo>
                  <a:pt x="306729" y="3089"/>
                </a:lnTo>
                <a:lnTo>
                  <a:pt x="260541" y="12089"/>
                </a:lnTo>
                <a:lnTo>
                  <a:pt x="216744" y="26596"/>
                </a:lnTo>
                <a:lnTo>
                  <a:pt x="175764" y="46209"/>
                </a:lnTo>
                <a:lnTo>
                  <a:pt x="138021" y="70524"/>
                </a:lnTo>
                <a:lnTo>
                  <a:pt x="103939" y="99139"/>
                </a:lnTo>
                <a:lnTo>
                  <a:pt x="73941" y="131651"/>
                </a:lnTo>
                <a:lnTo>
                  <a:pt x="48450" y="167658"/>
                </a:lnTo>
                <a:lnTo>
                  <a:pt x="27887" y="206757"/>
                </a:lnTo>
                <a:lnTo>
                  <a:pt x="12676" y="248546"/>
                </a:lnTo>
                <a:lnTo>
                  <a:pt x="3239" y="292622"/>
                </a:lnTo>
                <a:lnTo>
                  <a:pt x="0" y="338581"/>
                </a:lnTo>
                <a:lnTo>
                  <a:pt x="3239" y="384512"/>
                </a:lnTo>
                <a:lnTo>
                  <a:pt x="12676" y="428563"/>
                </a:lnTo>
                <a:lnTo>
                  <a:pt x="27887" y="470332"/>
                </a:lnTo>
                <a:lnTo>
                  <a:pt x="48450" y="509415"/>
                </a:lnTo>
                <a:lnTo>
                  <a:pt x="73941" y="545410"/>
                </a:lnTo>
                <a:lnTo>
                  <a:pt x="103939" y="577913"/>
                </a:lnTo>
                <a:lnTo>
                  <a:pt x="138021" y="606521"/>
                </a:lnTo>
                <a:lnTo>
                  <a:pt x="175764" y="630832"/>
                </a:lnTo>
                <a:lnTo>
                  <a:pt x="216744" y="650442"/>
                </a:lnTo>
                <a:lnTo>
                  <a:pt x="260541" y="664948"/>
                </a:lnTo>
                <a:lnTo>
                  <a:pt x="306729" y="673947"/>
                </a:lnTo>
                <a:lnTo>
                  <a:pt x="354888" y="677036"/>
                </a:lnTo>
                <a:lnTo>
                  <a:pt x="403035" y="673947"/>
                </a:lnTo>
                <a:lnTo>
                  <a:pt x="449215" y="664948"/>
                </a:lnTo>
                <a:lnTo>
                  <a:pt x="493003" y="650442"/>
                </a:lnTo>
                <a:lnTo>
                  <a:pt x="533977" y="630832"/>
                </a:lnTo>
                <a:lnTo>
                  <a:pt x="571715" y="606521"/>
                </a:lnTo>
                <a:lnTo>
                  <a:pt x="605793" y="577913"/>
                </a:lnTo>
                <a:lnTo>
                  <a:pt x="635788" y="545410"/>
                </a:lnTo>
                <a:lnTo>
                  <a:pt x="661278" y="509415"/>
                </a:lnTo>
                <a:lnTo>
                  <a:pt x="681840" y="470332"/>
                </a:lnTo>
                <a:lnTo>
                  <a:pt x="697050" y="428563"/>
                </a:lnTo>
                <a:lnTo>
                  <a:pt x="706487" y="384512"/>
                </a:lnTo>
                <a:lnTo>
                  <a:pt x="709726" y="338581"/>
                </a:lnTo>
                <a:lnTo>
                  <a:pt x="706487" y="292622"/>
                </a:lnTo>
                <a:lnTo>
                  <a:pt x="697050" y="248546"/>
                </a:lnTo>
                <a:lnTo>
                  <a:pt x="681840" y="206757"/>
                </a:lnTo>
                <a:lnTo>
                  <a:pt x="661278" y="167658"/>
                </a:lnTo>
                <a:lnTo>
                  <a:pt x="635788" y="131651"/>
                </a:lnTo>
                <a:lnTo>
                  <a:pt x="605793" y="99139"/>
                </a:lnTo>
                <a:lnTo>
                  <a:pt x="571715" y="70524"/>
                </a:lnTo>
                <a:lnTo>
                  <a:pt x="533977" y="46209"/>
                </a:lnTo>
                <a:lnTo>
                  <a:pt x="493003" y="26596"/>
                </a:lnTo>
                <a:lnTo>
                  <a:pt x="449215" y="12089"/>
                </a:lnTo>
                <a:lnTo>
                  <a:pt x="403035" y="3089"/>
                </a:lnTo>
                <a:lnTo>
                  <a:pt x="354888" y="0"/>
                </a:lnTo>
                <a:close/>
              </a:path>
            </a:pathLst>
          </a:custGeom>
          <a:solidFill>
            <a:srgbClr val="DEEEFA"/>
          </a:solidFill>
        </p:spPr>
        <p:txBody>
          <a:bodyPr wrap="square" lIns="0" tIns="0" rIns="0" bIns="0" rtlCol="0"/>
          <a:lstStyle/>
          <a:p>
            <a:endParaRPr/>
          </a:p>
        </p:txBody>
      </p:sp>
      <p:sp>
        <p:nvSpPr>
          <p:cNvPr id="12" name="object 12"/>
          <p:cNvSpPr/>
          <p:nvPr/>
        </p:nvSpPr>
        <p:spPr>
          <a:xfrm>
            <a:off x="2961894" y="3208147"/>
            <a:ext cx="709930" cy="677545"/>
          </a:xfrm>
          <a:custGeom>
            <a:avLst/>
            <a:gdLst/>
            <a:ahLst/>
            <a:cxnLst/>
            <a:rect l="l" t="t" r="r" b="b"/>
            <a:pathLst>
              <a:path w="709929" h="677545">
                <a:moveTo>
                  <a:pt x="354838" y="0"/>
                </a:moveTo>
                <a:lnTo>
                  <a:pt x="306690" y="3089"/>
                </a:lnTo>
                <a:lnTo>
                  <a:pt x="260511" y="12089"/>
                </a:lnTo>
                <a:lnTo>
                  <a:pt x="216723" y="26596"/>
                </a:lnTo>
                <a:lnTo>
                  <a:pt x="175749" y="46209"/>
                </a:lnTo>
                <a:lnTo>
                  <a:pt x="138011" y="70524"/>
                </a:lnTo>
                <a:lnTo>
                  <a:pt x="103933" y="99139"/>
                </a:lnTo>
                <a:lnTo>
                  <a:pt x="73938" y="131651"/>
                </a:lnTo>
                <a:lnTo>
                  <a:pt x="48448" y="167658"/>
                </a:lnTo>
                <a:lnTo>
                  <a:pt x="27886" y="206757"/>
                </a:lnTo>
                <a:lnTo>
                  <a:pt x="12675" y="248546"/>
                </a:lnTo>
                <a:lnTo>
                  <a:pt x="3239" y="292622"/>
                </a:lnTo>
                <a:lnTo>
                  <a:pt x="0" y="338581"/>
                </a:lnTo>
                <a:lnTo>
                  <a:pt x="3239" y="384512"/>
                </a:lnTo>
                <a:lnTo>
                  <a:pt x="12675" y="428563"/>
                </a:lnTo>
                <a:lnTo>
                  <a:pt x="27886" y="470332"/>
                </a:lnTo>
                <a:lnTo>
                  <a:pt x="48448" y="509415"/>
                </a:lnTo>
                <a:lnTo>
                  <a:pt x="73938" y="545410"/>
                </a:lnTo>
                <a:lnTo>
                  <a:pt x="103933" y="577913"/>
                </a:lnTo>
                <a:lnTo>
                  <a:pt x="138011" y="606521"/>
                </a:lnTo>
                <a:lnTo>
                  <a:pt x="175749" y="630832"/>
                </a:lnTo>
                <a:lnTo>
                  <a:pt x="216723" y="650442"/>
                </a:lnTo>
                <a:lnTo>
                  <a:pt x="260511" y="664948"/>
                </a:lnTo>
                <a:lnTo>
                  <a:pt x="306690" y="673947"/>
                </a:lnTo>
                <a:lnTo>
                  <a:pt x="354838" y="677036"/>
                </a:lnTo>
                <a:lnTo>
                  <a:pt x="402985" y="673947"/>
                </a:lnTo>
                <a:lnTo>
                  <a:pt x="449164" y="664948"/>
                </a:lnTo>
                <a:lnTo>
                  <a:pt x="492952" y="650442"/>
                </a:lnTo>
                <a:lnTo>
                  <a:pt x="533926" y="630832"/>
                </a:lnTo>
                <a:lnTo>
                  <a:pt x="571664" y="606521"/>
                </a:lnTo>
                <a:lnTo>
                  <a:pt x="605742" y="577913"/>
                </a:lnTo>
                <a:lnTo>
                  <a:pt x="635737" y="545410"/>
                </a:lnTo>
                <a:lnTo>
                  <a:pt x="661227" y="509415"/>
                </a:lnTo>
                <a:lnTo>
                  <a:pt x="681789" y="470332"/>
                </a:lnTo>
                <a:lnTo>
                  <a:pt x="697000" y="428563"/>
                </a:lnTo>
                <a:lnTo>
                  <a:pt x="706436" y="384512"/>
                </a:lnTo>
                <a:lnTo>
                  <a:pt x="709676" y="338581"/>
                </a:lnTo>
                <a:lnTo>
                  <a:pt x="706436" y="292622"/>
                </a:lnTo>
                <a:lnTo>
                  <a:pt x="697000" y="248546"/>
                </a:lnTo>
                <a:lnTo>
                  <a:pt x="681789" y="206757"/>
                </a:lnTo>
                <a:lnTo>
                  <a:pt x="661227" y="167658"/>
                </a:lnTo>
                <a:lnTo>
                  <a:pt x="635737" y="131651"/>
                </a:lnTo>
                <a:lnTo>
                  <a:pt x="605742" y="99139"/>
                </a:lnTo>
                <a:lnTo>
                  <a:pt x="571664" y="70524"/>
                </a:lnTo>
                <a:lnTo>
                  <a:pt x="533926" y="46209"/>
                </a:lnTo>
                <a:lnTo>
                  <a:pt x="492952" y="26596"/>
                </a:lnTo>
                <a:lnTo>
                  <a:pt x="449164" y="12089"/>
                </a:lnTo>
                <a:lnTo>
                  <a:pt x="402985" y="3089"/>
                </a:lnTo>
                <a:lnTo>
                  <a:pt x="354838" y="0"/>
                </a:lnTo>
                <a:close/>
              </a:path>
            </a:pathLst>
          </a:custGeom>
          <a:solidFill>
            <a:srgbClr val="9EB92D"/>
          </a:solidFill>
        </p:spPr>
        <p:txBody>
          <a:bodyPr wrap="square" lIns="0" tIns="0" rIns="0" bIns="0" rtlCol="0"/>
          <a:lstStyle/>
          <a:p>
            <a:endParaRPr/>
          </a:p>
        </p:txBody>
      </p:sp>
      <p:sp>
        <p:nvSpPr>
          <p:cNvPr id="13" name="object 13"/>
          <p:cNvSpPr/>
          <p:nvPr/>
        </p:nvSpPr>
        <p:spPr>
          <a:xfrm>
            <a:off x="4872990" y="3208147"/>
            <a:ext cx="709930" cy="677545"/>
          </a:xfrm>
          <a:custGeom>
            <a:avLst/>
            <a:gdLst/>
            <a:ahLst/>
            <a:cxnLst/>
            <a:rect l="l" t="t" r="r" b="b"/>
            <a:pathLst>
              <a:path w="709929" h="677545">
                <a:moveTo>
                  <a:pt x="354838" y="0"/>
                </a:moveTo>
                <a:lnTo>
                  <a:pt x="306690" y="3089"/>
                </a:lnTo>
                <a:lnTo>
                  <a:pt x="260511" y="12089"/>
                </a:lnTo>
                <a:lnTo>
                  <a:pt x="216723" y="26596"/>
                </a:lnTo>
                <a:lnTo>
                  <a:pt x="175749" y="46209"/>
                </a:lnTo>
                <a:lnTo>
                  <a:pt x="138011" y="70524"/>
                </a:lnTo>
                <a:lnTo>
                  <a:pt x="103933" y="99139"/>
                </a:lnTo>
                <a:lnTo>
                  <a:pt x="73938" y="131651"/>
                </a:lnTo>
                <a:lnTo>
                  <a:pt x="48448" y="167658"/>
                </a:lnTo>
                <a:lnTo>
                  <a:pt x="27886" y="206757"/>
                </a:lnTo>
                <a:lnTo>
                  <a:pt x="12675" y="248546"/>
                </a:lnTo>
                <a:lnTo>
                  <a:pt x="3239" y="292622"/>
                </a:lnTo>
                <a:lnTo>
                  <a:pt x="0" y="338581"/>
                </a:lnTo>
                <a:lnTo>
                  <a:pt x="3239" y="384512"/>
                </a:lnTo>
                <a:lnTo>
                  <a:pt x="12675" y="428563"/>
                </a:lnTo>
                <a:lnTo>
                  <a:pt x="27886" y="470332"/>
                </a:lnTo>
                <a:lnTo>
                  <a:pt x="48448" y="509415"/>
                </a:lnTo>
                <a:lnTo>
                  <a:pt x="73938" y="545410"/>
                </a:lnTo>
                <a:lnTo>
                  <a:pt x="103933" y="577913"/>
                </a:lnTo>
                <a:lnTo>
                  <a:pt x="138011" y="606521"/>
                </a:lnTo>
                <a:lnTo>
                  <a:pt x="175749" y="630832"/>
                </a:lnTo>
                <a:lnTo>
                  <a:pt x="216723" y="650442"/>
                </a:lnTo>
                <a:lnTo>
                  <a:pt x="260511" y="664948"/>
                </a:lnTo>
                <a:lnTo>
                  <a:pt x="306690" y="673947"/>
                </a:lnTo>
                <a:lnTo>
                  <a:pt x="354838" y="677036"/>
                </a:lnTo>
                <a:lnTo>
                  <a:pt x="402985" y="673947"/>
                </a:lnTo>
                <a:lnTo>
                  <a:pt x="449164" y="664948"/>
                </a:lnTo>
                <a:lnTo>
                  <a:pt x="492952" y="650442"/>
                </a:lnTo>
                <a:lnTo>
                  <a:pt x="533926" y="630832"/>
                </a:lnTo>
                <a:lnTo>
                  <a:pt x="571664" y="606521"/>
                </a:lnTo>
                <a:lnTo>
                  <a:pt x="605742" y="577913"/>
                </a:lnTo>
                <a:lnTo>
                  <a:pt x="635737" y="545410"/>
                </a:lnTo>
                <a:lnTo>
                  <a:pt x="661227" y="509415"/>
                </a:lnTo>
                <a:lnTo>
                  <a:pt x="681789" y="470332"/>
                </a:lnTo>
                <a:lnTo>
                  <a:pt x="697000" y="428563"/>
                </a:lnTo>
                <a:lnTo>
                  <a:pt x="706436" y="384512"/>
                </a:lnTo>
                <a:lnTo>
                  <a:pt x="709676" y="338581"/>
                </a:lnTo>
                <a:lnTo>
                  <a:pt x="706436" y="292622"/>
                </a:lnTo>
                <a:lnTo>
                  <a:pt x="697000" y="248546"/>
                </a:lnTo>
                <a:lnTo>
                  <a:pt x="681789" y="206757"/>
                </a:lnTo>
                <a:lnTo>
                  <a:pt x="661227" y="167658"/>
                </a:lnTo>
                <a:lnTo>
                  <a:pt x="635737" y="131651"/>
                </a:lnTo>
                <a:lnTo>
                  <a:pt x="605742" y="99139"/>
                </a:lnTo>
                <a:lnTo>
                  <a:pt x="571664" y="70524"/>
                </a:lnTo>
                <a:lnTo>
                  <a:pt x="533926" y="46209"/>
                </a:lnTo>
                <a:lnTo>
                  <a:pt x="492952" y="26596"/>
                </a:lnTo>
                <a:lnTo>
                  <a:pt x="449164" y="12089"/>
                </a:lnTo>
                <a:lnTo>
                  <a:pt x="402985" y="3089"/>
                </a:lnTo>
                <a:lnTo>
                  <a:pt x="354838" y="0"/>
                </a:lnTo>
                <a:close/>
              </a:path>
            </a:pathLst>
          </a:custGeom>
          <a:solidFill>
            <a:srgbClr val="FAC5AC"/>
          </a:solidFill>
        </p:spPr>
        <p:txBody>
          <a:bodyPr wrap="square" lIns="0" tIns="0" rIns="0" bIns="0" rtlCol="0"/>
          <a:lstStyle/>
          <a:p>
            <a:endParaRPr/>
          </a:p>
        </p:txBody>
      </p:sp>
      <p:sp>
        <p:nvSpPr>
          <p:cNvPr id="14" name="object 14"/>
          <p:cNvSpPr/>
          <p:nvPr/>
        </p:nvSpPr>
        <p:spPr>
          <a:xfrm>
            <a:off x="6656705" y="3208147"/>
            <a:ext cx="709930" cy="677545"/>
          </a:xfrm>
          <a:custGeom>
            <a:avLst/>
            <a:gdLst/>
            <a:ahLst/>
            <a:cxnLst/>
            <a:rect l="l" t="t" r="r" b="b"/>
            <a:pathLst>
              <a:path w="709929" h="677545">
                <a:moveTo>
                  <a:pt x="354838" y="0"/>
                </a:moveTo>
                <a:lnTo>
                  <a:pt x="306690" y="3089"/>
                </a:lnTo>
                <a:lnTo>
                  <a:pt x="260511" y="12089"/>
                </a:lnTo>
                <a:lnTo>
                  <a:pt x="216723" y="26596"/>
                </a:lnTo>
                <a:lnTo>
                  <a:pt x="175749" y="46209"/>
                </a:lnTo>
                <a:lnTo>
                  <a:pt x="138011" y="70524"/>
                </a:lnTo>
                <a:lnTo>
                  <a:pt x="103933" y="99139"/>
                </a:lnTo>
                <a:lnTo>
                  <a:pt x="73938" y="131651"/>
                </a:lnTo>
                <a:lnTo>
                  <a:pt x="48448" y="167658"/>
                </a:lnTo>
                <a:lnTo>
                  <a:pt x="27886" y="206757"/>
                </a:lnTo>
                <a:lnTo>
                  <a:pt x="12675" y="248546"/>
                </a:lnTo>
                <a:lnTo>
                  <a:pt x="3239" y="292622"/>
                </a:lnTo>
                <a:lnTo>
                  <a:pt x="0" y="338581"/>
                </a:lnTo>
                <a:lnTo>
                  <a:pt x="3239" y="384512"/>
                </a:lnTo>
                <a:lnTo>
                  <a:pt x="12675" y="428563"/>
                </a:lnTo>
                <a:lnTo>
                  <a:pt x="27886" y="470332"/>
                </a:lnTo>
                <a:lnTo>
                  <a:pt x="48448" y="509415"/>
                </a:lnTo>
                <a:lnTo>
                  <a:pt x="73938" y="545410"/>
                </a:lnTo>
                <a:lnTo>
                  <a:pt x="103933" y="577913"/>
                </a:lnTo>
                <a:lnTo>
                  <a:pt x="138011" y="606521"/>
                </a:lnTo>
                <a:lnTo>
                  <a:pt x="175749" y="630832"/>
                </a:lnTo>
                <a:lnTo>
                  <a:pt x="216723" y="650442"/>
                </a:lnTo>
                <a:lnTo>
                  <a:pt x="260511" y="664948"/>
                </a:lnTo>
                <a:lnTo>
                  <a:pt x="306690" y="673947"/>
                </a:lnTo>
                <a:lnTo>
                  <a:pt x="354838" y="677036"/>
                </a:lnTo>
                <a:lnTo>
                  <a:pt x="402985" y="673947"/>
                </a:lnTo>
                <a:lnTo>
                  <a:pt x="449164" y="664948"/>
                </a:lnTo>
                <a:lnTo>
                  <a:pt x="492952" y="650442"/>
                </a:lnTo>
                <a:lnTo>
                  <a:pt x="533926" y="630832"/>
                </a:lnTo>
                <a:lnTo>
                  <a:pt x="571664" y="606521"/>
                </a:lnTo>
                <a:lnTo>
                  <a:pt x="605742" y="577913"/>
                </a:lnTo>
                <a:lnTo>
                  <a:pt x="635737" y="545410"/>
                </a:lnTo>
                <a:lnTo>
                  <a:pt x="661227" y="509415"/>
                </a:lnTo>
                <a:lnTo>
                  <a:pt x="681789" y="470332"/>
                </a:lnTo>
                <a:lnTo>
                  <a:pt x="697000" y="428563"/>
                </a:lnTo>
                <a:lnTo>
                  <a:pt x="706436" y="384512"/>
                </a:lnTo>
                <a:lnTo>
                  <a:pt x="709676" y="338581"/>
                </a:lnTo>
                <a:lnTo>
                  <a:pt x="706436" y="292622"/>
                </a:lnTo>
                <a:lnTo>
                  <a:pt x="697000" y="248546"/>
                </a:lnTo>
                <a:lnTo>
                  <a:pt x="681789" y="206757"/>
                </a:lnTo>
                <a:lnTo>
                  <a:pt x="661227" y="167658"/>
                </a:lnTo>
                <a:lnTo>
                  <a:pt x="635737" y="131651"/>
                </a:lnTo>
                <a:lnTo>
                  <a:pt x="605742" y="99139"/>
                </a:lnTo>
                <a:lnTo>
                  <a:pt x="571664" y="70524"/>
                </a:lnTo>
                <a:lnTo>
                  <a:pt x="533926" y="46209"/>
                </a:lnTo>
                <a:lnTo>
                  <a:pt x="492952" y="26596"/>
                </a:lnTo>
                <a:lnTo>
                  <a:pt x="449164" y="12089"/>
                </a:lnTo>
                <a:lnTo>
                  <a:pt x="402985" y="3089"/>
                </a:lnTo>
                <a:lnTo>
                  <a:pt x="354838" y="0"/>
                </a:lnTo>
                <a:close/>
              </a:path>
            </a:pathLst>
          </a:custGeom>
          <a:solidFill>
            <a:srgbClr val="27797E"/>
          </a:solidFill>
        </p:spPr>
        <p:txBody>
          <a:bodyPr wrap="square" lIns="0" tIns="0" rIns="0" bIns="0" rtlCol="0"/>
          <a:lstStyle/>
          <a:p>
            <a:endParaRPr/>
          </a:p>
        </p:txBody>
      </p:sp>
      <p:sp>
        <p:nvSpPr>
          <p:cNvPr id="15" name="object 15"/>
          <p:cNvSpPr/>
          <p:nvPr/>
        </p:nvSpPr>
        <p:spPr>
          <a:xfrm>
            <a:off x="8538336" y="3208147"/>
            <a:ext cx="709930" cy="677545"/>
          </a:xfrm>
          <a:custGeom>
            <a:avLst/>
            <a:gdLst/>
            <a:ahLst/>
            <a:cxnLst/>
            <a:rect l="l" t="t" r="r" b="b"/>
            <a:pathLst>
              <a:path w="709929" h="677545">
                <a:moveTo>
                  <a:pt x="354838" y="0"/>
                </a:moveTo>
                <a:lnTo>
                  <a:pt x="306690" y="3089"/>
                </a:lnTo>
                <a:lnTo>
                  <a:pt x="260511" y="12089"/>
                </a:lnTo>
                <a:lnTo>
                  <a:pt x="216723" y="26596"/>
                </a:lnTo>
                <a:lnTo>
                  <a:pt x="175749" y="46209"/>
                </a:lnTo>
                <a:lnTo>
                  <a:pt x="138011" y="70524"/>
                </a:lnTo>
                <a:lnTo>
                  <a:pt x="103933" y="99139"/>
                </a:lnTo>
                <a:lnTo>
                  <a:pt x="73938" y="131651"/>
                </a:lnTo>
                <a:lnTo>
                  <a:pt x="48448" y="167658"/>
                </a:lnTo>
                <a:lnTo>
                  <a:pt x="27886" y="206757"/>
                </a:lnTo>
                <a:lnTo>
                  <a:pt x="12675" y="248546"/>
                </a:lnTo>
                <a:lnTo>
                  <a:pt x="3239" y="292622"/>
                </a:lnTo>
                <a:lnTo>
                  <a:pt x="0" y="338581"/>
                </a:lnTo>
                <a:lnTo>
                  <a:pt x="3239" y="384512"/>
                </a:lnTo>
                <a:lnTo>
                  <a:pt x="12675" y="428563"/>
                </a:lnTo>
                <a:lnTo>
                  <a:pt x="27886" y="470332"/>
                </a:lnTo>
                <a:lnTo>
                  <a:pt x="48448" y="509415"/>
                </a:lnTo>
                <a:lnTo>
                  <a:pt x="73938" y="545410"/>
                </a:lnTo>
                <a:lnTo>
                  <a:pt x="103933" y="577913"/>
                </a:lnTo>
                <a:lnTo>
                  <a:pt x="138011" y="606521"/>
                </a:lnTo>
                <a:lnTo>
                  <a:pt x="175749" y="630832"/>
                </a:lnTo>
                <a:lnTo>
                  <a:pt x="216723" y="650442"/>
                </a:lnTo>
                <a:lnTo>
                  <a:pt x="260511" y="664948"/>
                </a:lnTo>
                <a:lnTo>
                  <a:pt x="306690" y="673947"/>
                </a:lnTo>
                <a:lnTo>
                  <a:pt x="354838" y="677036"/>
                </a:lnTo>
                <a:lnTo>
                  <a:pt x="402985" y="673947"/>
                </a:lnTo>
                <a:lnTo>
                  <a:pt x="449164" y="664948"/>
                </a:lnTo>
                <a:lnTo>
                  <a:pt x="492952" y="650442"/>
                </a:lnTo>
                <a:lnTo>
                  <a:pt x="533926" y="630832"/>
                </a:lnTo>
                <a:lnTo>
                  <a:pt x="571664" y="606521"/>
                </a:lnTo>
                <a:lnTo>
                  <a:pt x="605742" y="577913"/>
                </a:lnTo>
                <a:lnTo>
                  <a:pt x="635737" y="545410"/>
                </a:lnTo>
                <a:lnTo>
                  <a:pt x="661227" y="509415"/>
                </a:lnTo>
                <a:lnTo>
                  <a:pt x="681789" y="470332"/>
                </a:lnTo>
                <a:lnTo>
                  <a:pt x="697000" y="428563"/>
                </a:lnTo>
                <a:lnTo>
                  <a:pt x="706436" y="384512"/>
                </a:lnTo>
                <a:lnTo>
                  <a:pt x="709676" y="338581"/>
                </a:lnTo>
                <a:lnTo>
                  <a:pt x="706436" y="292622"/>
                </a:lnTo>
                <a:lnTo>
                  <a:pt x="697000" y="248546"/>
                </a:lnTo>
                <a:lnTo>
                  <a:pt x="681789" y="206757"/>
                </a:lnTo>
                <a:lnTo>
                  <a:pt x="661227" y="167658"/>
                </a:lnTo>
                <a:lnTo>
                  <a:pt x="635737" y="131651"/>
                </a:lnTo>
                <a:lnTo>
                  <a:pt x="605742" y="99139"/>
                </a:lnTo>
                <a:lnTo>
                  <a:pt x="571664" y="70524"/>
                </a:lnTo>
                <a:lnTo>
                  <a:pt x="533926" y="46209"/>
                </a:lnTo>
                <a:lnTo>
                  <a:pt x="492952" y="26596"/>
                </a:lnTo>
                <a:lnTo>
                  <a:pt x="449164" y="12089"/>
                </a:lnTo>
                <a:lnTo>
                  <a:pt x="402985" y="3089"/>
                </a:lnTo>
                <a:lnTo>
                  <a:pt x="354838" y="0"/>
                </a:lnTo>
                <a:close/>
              </a:path>
            </a:pathLst>
          </a:custGeom>
          <a:solidFill>
            <a:srgbClr val="EB99CC"/>
          </a:solidFill>
        </p:spPr>
        <p:txBody>
          <a:bodyPr wrap="square" lIns="0" tIns="0" rIns="0" bIns="0" rtlCol="0"/>
          <a:lstStyle/>
          <a:p>
            <a:endParaRPr/>
          </a:p>
        </p:txBody>
      </p:sp>
      <p:sp>
        <p:nvSpPr>
          <p:cNvPr id="16" name="object 16"/>
          <p:cNvSpPr/>
          <p:nvPr/>
        </p:nvSpPr>
        <p:spPr>
          <a:xfrm>
            <a:off x="10547095" y="3208147"/>
            <a:ext cx="709930" cy="677545"/>
          </a:xfrm>
          <a:custGeom>
            <a:avLst/>
            <a:gdLst/>
            <a:ahLst/>
            <a:cxnLst/>
            <a:rect l="l" t="t" r="r" b="b"/>
            <a:pathLst>
              <a:path w="709929" h="677545">
                <a:moveTo>
                  <a:pt x="354837" y="0"/>
                </a:moveTo>
                <a:lnTo>
                  <a:pt x="306690" y="3089"/>
                </a:lnTo>
                <a:lnTo>
                  <a:pt x="260511" y="12089"/>
                </a:lnTo>
                <a:lnTo>
                  <a:pt x="216723" y="26596"/>
                </a:lnTo>
                <a:lnTo>
                  <a:pt x="175749" y="46209"/>
                </a:lnTo>
                <a:lnTo>
                  <a:pt x="138011" y="70524"/>
                </a:lnTo>
                <a:lnTo>
                  <a:pt x="103933" y="99139"/>
                </a:lnTo>
                <a:lnTo>
                  <a:pt x="73938" y="131651"/>
                </a:lnTo>
                <a:lnTo>
                  <a:pt x="48448" y="167658"/>
                </a:lnTo>
                <a:lnTo>
                  <a:pt x="27886" y="206757"/>
                </a:lnTo>
                <a:lnTo>
                  <a:pt x="12675" y="248546"/>
                </a:lnTo>
                <a:lnTo>
                  <a:pt x="3239" y="292622"/>
                </a:lnTo>
                <a:lnTo>
                  <a:pt x="0" y="338581"/>
                </a:lnTo>
                <a:lnTo>
                  <a:pt x="3239" y="384512"/>
                </a:lnTo>
                <a:lnTo>
                  <a:pt x="12675" y="428563"/>
                </a:lnTo>
                <a:lnTo>
                  <a:pt x="27886" y="470332"/>
                </a:lnTo>
                <a:lnTo>
                  <a:pt x="48448" y="509415"/>
                </a:lnTo>
                <a:lnTo>
                  <a:pt x="73938" y="545410"/>
                </a:lnTo>
                <a:lnTo>
                  <a:pt x="103933" y="577913"/>
                </a:lnTo>
                <a:lnTo>
                  <a:pt x="138011" y="606521"/>
                </a:lnTo>
                <a:lnTo>
                  <a:pt x="175749" y="630832"/>
                </a:lnTo>
                <a:lnTo>
                  <a:pt x="216723" y="650442"/>
                </a:lnTo>
                <a:lnTo>
                  <a:pt x="260511" y="664948"/>
                </a:lnTo>
                <a:lnTo>
                  <a:pt x="306690" y="673947"/>
                </a:lnTo>
                <a:lnTo>
                  <a:pt x="354837" y="677036"/>
                </a:lnTo>
                <a:lnTo>
                  <a:pt x="403011" y="673947"/>
                </a:lnTo>
                <a:lnTo>
                  <a:pt x="449208" y="664948"/>
                </a:lnTo>
                <a:lnTo>
                  <a:pt x="493006" y="650442"/>
                </a:lnTo>
                <a:lnTo>
                  <a:pt x="533983" y="630832"/>
                </a:lnTo>
                <a:lnTo>
                  <a:pt x="571718" y="606521"/>
                </a:lnTo>
                <a:lnTo>
                  <a:pt x="605789" y="577913"/>
                </a:lnTo>
                <a:lnTo>
                  <a:pt x="635776" y="545410"/>
                </a:lnTo>
                <a:lnTo>
                  <a:pt x="661256" y="509415"/>
                </a:lnTo>
                <a:lnTo>
                  <a:pt x="681807" y="470332"/>
                </a:lnTo>
                <a:lnTo>
                  <a:pt x="697008" y="428563"/>
                </a:lnTo>
                <a:lnTo>
                  <a:pt x="706438" y="384512"/>
                </a:lnTo>
                <a:lnTo>
                  <a:pt x="709676" y="338581"/>
                </a:lnTo>
                <a:lnTo>
                  <a:pt x="706438" y="292622"/>
                </a:lnTo>
                <a:lnTo>
                  <a:pt x="697008" y="248546"/>
                </a:lnTo>
                <a:lnTo>
                  <a:pt x="681807" y="206757"/>
                </a:lnTo>
                <a:lnTo>
                  <a:pt x="661256" y="167658"/>
                </a:lnTo>
                <a:lnTo>
                  <a:pt x="635776" y="131651"/>
                </a:lnTo>
                <a:lnTo>
                  <a:pt x="605789" y="99139"/>
                </a:lnTo>
                <a:lnTo>
                  <a:pt x="571718" y="70524"/>
                </a:lnTo>
                <a:lnTo>
                  <a:pt x="533983" y="46209"/>
                </a:lnTo>
                <a:lnTo>
                  <a:pt x="493006" y="26596"/>
                </a:lnTo>
                <a:lnTo>
                  <a:pt x="449208" y="12089"/>
                </a:lnTo>
                <a:lnTo>
                  <a:pt x="403011" y="3089"/>
                </a:lnTo>
                <a:lnTo>
                  <a:pt x="354837" y="0"/>
                </a:lnTo>
                <a:close/>
              </a:path>
            </a:pathLst>
          </a:custGeom>
          <a:solidFill>
            <a:srgbClr val="54669B"/>
          </a:solidFill>
        </p:spPr>
        <p:txBody>
          <a:bodyPr wrap="square" lIns="0" tIns="0" rIns="0" bIns="0" rtlCol="0"/>
          <a:lstStyle/>
          <a:p>
            <a:endParaRPr/>
          </a:p>
        </p:txBody>
      </p:sp>
      <p:sp>
        <p:nvSpPr>
          <p:cNvPr id="17" name="object 17"/>
          <p:cNvSpPr txBox="1"/>
          <p:nvPr/>
        </p:nvSpPr>
        <p:spPr>
          <a:xfrm>
            <a:off x="2831719" y="4019581"/>
            <a:ext cx="716280" cy="2119630"/>
          </a:xfrm>
          <a:prstGeom prst="rect">
            <a:avLst/>
          </a:prstGeom>
        </p:spPr>
        <p:txBody>
          <a:bodyPr vert="vert270" wrap="square" lIns="0" tIns="0" rIns="0" bIns="0" rtlCol="0">
            <a:spAutoFit/>
          </a:bodyPr>
          <a:lstStyle/>
          <a:p>
            <a:pPr marL="12700">
              <a:lnSpc>
                <a:spcPts val="1614"/>
              </a:lnSpc>
            </a:pPr>
            <a:r>
              <a:rPr sz="1600" spc="-25" dirty="0">
                <a:solidFill>
                  <a:srgbClr val="0C2477"/>
                </a:solidFill>
                <a:latin typeface="Calibri"/>
                <a:cs typeface="Calibri"/>
              </a:rPr>
              <a:t>MSc</a:t>
            </a:r>
            <a:endParaRPr sz="1600">
              <a:latin typeface="Calibri"/>
              <a:cs typeface="Calibri"/>
            </a:endParaRPr>
          </a:p>
          <a:p>
            <a:pPr marL="12700" marR="5080">
              <a:lnSpc>
                <a:spcPct val="100000"/>
              </a:lnSpc>
            </a:pPr>
            <a:r>
              <a:rPr sz="1600" spc="-10" dirty="0">
                <a:solidFill>
                  <a:srgbClr val="0C2477"/>
                </a:solidFill>
                <a:latin typeface="Calibri"/>
                <a:cs typeface="Calibri"/>
              </a:rPr>
              <a:t>University</a:t>
            </a:r>
            <a:r>
              <a:rPr sz="1600" spc="-30" dirty="0">
                <a:solidFill>
                  <a:srgbClr val="0C2477"/>
                </a:solidFill>
                <a:latin typeface="Calibri"/>
                <a:cs typeface="Calibri"/>
              </a:rPr>
              <a:t> </a:t>
            </a:r>
            <a:r>
              <a:rPr sz="1600" dirty="0">
                <a:solidFill>
                  <a:srgbClr val="0C2477"/>
                </a:solidFill>
                <a:latin typeface="Calibri"/>
                <a:cs typeface="Calibri"/>
              </a:rPr>
              <a:t>of</a:t>
            </a:r>
            <a:r>
              <a:rPr sz="1600" spc="-20" dirty="0">
                <a:solidFill>
                  <a:srgbClr val="0C2477"/>
                </a:solidFill>
                <a:latin typeface="Calibri"/>
                <a:cs typeface="Calibri"/>
              </a:rPr>
              <a:t> </a:t>
            </a:r>
            <a:r>
              <a:rPr sz="1600" dirty="0">
                <a:solidFill>
                  <a:srgbClr val="0C2477"/>
                </a:solidFill>
                <a:latin typeface="Calibri"/>
                <a:cs typeface="Calibri"/>
              </a:rPr>
              <a:t>Ljubjana</a:t>
            </a:r>
            <a:r>
              <a:rPr sz="1600" spc="-20" dirty="0">
                <a:solidFill>
                  <a:srgbClr val="0C2477"/>
                </a:solidFill>
                <a:latin typeface="Calibri"/>
                <a:cs typeface="Calibri"/>
              </a:rPr>
              <a:t> </a:t>
            </a:r>
            <a:r>
              <a:rPr sz="1600" spc="-50" dirty="0">
                <a:solidFill>
                  <a:srgbClr val="0C2477"/>
                </a:solidFill>
                <a:latin typeface="Calibri"/>
                <a:cs typeface="Calibri"/>
              </a:rPr>
              <a:t>&amp; </a:t>
            </a:r>
            <a:r>
              <a:rPr sz="1600" dirty="0">
                <a:solidFill>
                  <a:srgbClr val="0C2477"/>
                </a:solidFill>
                <a:latin typeface="Calibri"/>
                <a:cs typeface="Calibri"/>
              </a:rPr>
              <a:t>Michigan</a:t>
            </a:r>
            <a:r>
              <a:rPr sz="1600" spc="-30" dirty="0">
                <a:solidFill>
                  <a:srgbClr val="0C2477"/>
                </a:solidFill>
                <a:latin typeface="Calibri"/>
                <a:cs typeface="Calibri"/>
              </a:rPr>
              <a:t> </a:t>
            </a:r>
            <a:r>
              <a:rPr sz="1600" spc="-10" dirty="0">
                <a:solidFill>
                  <a:srgbClr val="0C2477"/>
                </a:solidFill>
                <a:latin typeface="Calibri"/>
                <a:cs typeface="Calibri"/>
              </a:rPr>
              <a:t>State</a:t>
            </a:r>
            <a:r>
              <a:rPr sz="1600" spc="-50" dirty="0">
                <a:solidFill>
                  <a:srgbClr val="0C2477"/>
                </a:solidFill>
                <a:latin typeface="Calibri"/>
                <a:cs typeface="Calibri"/>
              </a:rPr>
              <a:t> </a:t>
            </a:r>
            <a:r>
              <a:rPr sz="1600" spc="-10" dirty="0">
                <a:solidFill>
                  <a:srgbClr val="0C2477"/>
                </a:solidFill>
                <a:latin typeface="Calibri"/>
                <a:cs typeface="Calibri"/>
              </a:rPr>
              <a:t>University</a:t>
            </a:r>
            <a:endParaRPr sz="1600">
              <a:latin typeface="Calibri"/>
              <a:cs typeface="Calibri"/>
            </a:endParaRPr>
          </a:p>
        </p:txBody>
      </p:sp>
      <p:sp>
        <p:nvSpPr>
          <p:cNvPr id="18" name="object 18"/>
          <p:cNvSpPr/>
          <p:nvPr/>
        </p:nvSpPr>
        <p:spPr>
          <a:xfrm>
            <a:off x="1951608" y="3546728"/>
            <a:ext cx="791845" cy="0"/>
          </a:xfrm>
          <a:custGeom>
            <a:avLst/>
            <a:gdLst/>
            <a:ahLst/>
            <a:cxnLst/>
            <a:rect l="l" t="t" r="r" b="b"/>
            <a:pathLst>
              <a:path w="791844">
                <a:moveTo>
                  <a:pt x="0" y="0"/>
                </a:moveTo>
                <a:lnTo>
                  <a:pt x="791591" y="0"/>
                </a:lnTo>
              </a:path>
            </a:pathLst>
          </a:custGeom>
          <a:ln w="57150">
            <a:solidFill>
              <a:srgbClr val="2FA1A8"/>
            </a:solidFill>
          </a:ln>
        </p:spPr>
        <p:txBody>
          <a:bodyPr wrap="square" lIns="0" tIns="0" rIns="0" bIns="0" rtlCol="0"/>
          <a:lstStyle/>
          <a:p>
            <a:endParaRPr/>
          </a:p>
        </p:txBody>
      </p:sp>
      <p:sp>
        <p:nvSpPr>
          <p:cNvPr id="19" name="object 19"/>
          <p:cNvSpPr/>
          <p:nvPr/>
        </p:nvSpPr>
        <p:spPr>
          <a:xfrm>
            <a:off x="3829558" y="3554095"/>
            <a:ext cx="791845" cy="0"/>
          </a:xfrm>
          <a:custGeom>
            <a:avLst/>
            <a:gdLst/>
            <a:ahLst/>
            <a:cxnLst/>
            <a:rect l="l" t="t" r="r" b="b"/>
            <a:pathLst>
              <a:path w="791845">
                <a:moveTo>
                  <a:pt x="0" y="0"/>
                </a:moveTo>
                <a:lnTo>
                  <a:pt x="791590" y="0"/>
                </a:lnTo>
              </a:path>
            </a:pathLst>
          </a:custGeom>
          <a:ln w="57150">
            <a:solidFill>
              <a:srgbClr val="2FA1A8"/>
            </a:solidFill>
          </a:ln>
        </p:spPr>
        <p:txBody>
          <a:bodyPr wrap="square" lIns="0" tIns="0" rIns="0" bIns="0" rtlCol="0"/>
          <a:lstStyle/>
          <a:p>
            <a:endParaRPr/>
          </a:p>
        </p:txBody>
      </p:sp>
      <p:sp>
        <p:nvSpPr>
          <p:cNvPr id="20" name="object 20"/>
          <p:cNvSpPr/>
          <p:nvPr/>
        </p:nvSpPr>
        <p:spPr>
          <a:xfrm>
            <a:off x="5711825" y="3554095"/>
            <a:ext cx="791845" cy="0"/>
          </a:xfrm>
          <a:custGeom>
            <a:avLst/>
            <a:gdLst/>
            <a:ahLst/>
            <a:cxnLst/>
            <a:rect l="l" t="t" r="r" b="b"/>
            <a:pathLst>
              <a:path w="791845">
                <a:moveTo>
                  <a:pt x="0" y="0"/>
                </a:moveTo>
                <a:lnTo>
                  <a:pt x="791591" y="0"/>
                </a:lnTo>
              </a:path>
            </a:pathLst>
          </a:custGeom>
          <a:ln w="57150">
            <a:solidFill>
              <a:srgbClr val="2FA1A8"/>
            </a:solidFill>
          </a:ln>
        </p:spPr>
        <p:txBody>
          <a:bodyPr wrap="square" lIns="0" tIns="0" rIns="0" bIns="0" rtlCol="0"/>
          <a:lstStyle/>
          <a:p>
            <a:endParaRPr/>
          </a:p>
        </p:txBody>
      </p:sp>
      <p:sp>
        <p:nvSpPr>
          <p:cNvPr id="21" name="object 21"/>
          <p:cNvSpPr/>
          <p:nvPr/>
        </p:nvSpPr>
        <p:spPr>
          <a:xfrm>
            <a:off x="7550404" y="3554095"/>
            <a:ext cx="791845" cy="0"/>
          </a:xfrm>
          <a:custGeom>
            <a:avLst/>
            <a:gdLst/>
            <a:ahLst/>
            <a:cxnLst/>
            <a:rect l="l" t="t" r="r" b="b"/>
            <a:pathLst>
              <a:path w="791845">
                <a:moveTo>
                  <a:pt x="0" y="0"/>
                </a:moveTo>
                <a:lnTo>
                  <a:pt x="791591" y="0"/>
                </a:lnTo>
              </a:path>
            </a:pathLst>
          </a:custGeom>
          <a:ln w="57150">
            <a:solidFill>
              <a:srgbClr val="2FA1A8"/>
            </a:solidFill>
          </a:ln>
        </p:spPr>
        <p:txBody>
          <a:bodyPr wrap="square" lIns="0" tIns="0" rIns="0" bIns="0" rtlCol="0"/>
          <a:lstStyle/>
          <a:p>
            <a:endParaRPr/>
          </a:p>
        </p:txBody>
      </p:sp>
      <p:sp>
        <p:nvSpPr>
          <p:cNvPr id="22" name="object 22"/>
          <p:cNvSpPr/>
          <p:nvPr/>
        </p:nvSpPr>
        <p:spPr>
          <a:xfrm>
            <a:off x="9440671" y="3546728"/>
            <a:ext cx="791845" cy="0"/>
          </a:xfrm>
          <a:custGeom>
            <a:avLst/>
            <a:gdLst/>
            <a:ahLst/>
            <a:cxnLst/>
            <a:rect l="l" t="t" r="r" b="b"/>
            <a:pathLst>
              <a:path w="791845">
                <a:moveTo>
                  <a:pt x="0" y="0"/>
                </a:moveTo>
                <a:lnTo>
                  <a:pt x="791591" y="0"/>
                </a:lnTo>
              </a:path>
            </a:pathLst>
          </a:custGeom>
          <a:ln w="57150">
            <a:solidFill>
              <a:srgbClr val="2FA1A8"/>
            </a:solidFill>
          </a:ln>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87960">
              <a:lnSpc>
                <a:spcPct val="100000"/>
              </a:lnSpc>
            </a:pPr>
            <a:fld id="{81D60167-4931-47E6-BA6A-407CBD079E47}" type="slidenum">
              <a:rPr spc="-50" dirty="0"/>
              <a:t>3</a:t>
            </a:fld>
            <a:endParaRPr spc="-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4140" y="407492"/>
            <a:ext cx="7127875" cy="549275"/>
            <a:chOff x="974140" y="407492"/>
            <a:chExt cx="7127875" cy="549275"/>
          </a:xfrm>
        </p:grpSpPr>
        <p:pic>
          <p:nvPicPr>
            <p:cNvPr id="3" name="object 3"/>
            <p:cNvPicPr/>
            <p:nvPr/>
          </p:nvPicPr>
          <p:blipFill>
            <a:blip r:embed="rId2" cstate="print"/>
            <a:stretch>
              <a:fillRect/>
            </a:stretch>
          </p:blipFill>
          <p:spPr>
            <a:xfrm>
              <a:off x="974140" y="407492"/>
              <a:ext cx="466344" cy="548944"/>
            </a:xfrm>
            <a:prstGeom prst="rect">
              <a:avLst/>
            </a:prstGeom>
          </p:spPr>
        </p:pic>
        <p:pic>
          <p:nvPicPr>
            <p:cNvPr id="4" name="object 4"/>
            <p:cNvPicPr/>
            <p:nvPr/>
          </p:nvPicPr>
          <p:blipFill>
            <a:blip r:embed="rId3" cstate="print"/>
            <a:stretch>
              <a:fillRect/>
            </a:stretch>
          </p:blipFill>
          <p:spPr>
            <a:xfrm>
              <a:off x="1207312" y="407492"/>
              <a:ext cx="2391537" cy="548944"/>
            </a:xfrm>
            <a:prstGeom prst="rect">
              <a:avLst/>
            </a:prstGeom>
          </p:spPr>
        </p:pic>
        <p:pic>
          <p:nvPicPr>
            <p:cNvPr id="5" name="object 5"/>
            <p:cNvPicPr/>
            <p:nvPr/>
          </p:nvPicPr>
          <p:blipFill>
            <a:blip r:embed="rId4" cstate="print"/>
            <a:stretch>
              <a:fillRect/>
            </a:stretch>
          </p:blipFill>
          <p:spPr>
            <a:xfrm>
              <a:off x="3449447" y="407492"/>
              <a:ext cx="1723771" cy="548944"/>
            </a:xfrm>
            <a:prstGeom prst="rect">
              <a:avLst/>
            </a:prstGeom>
          </p:spPr>
        </p:pic>
        <p:pic>
          <p:nvPicPr>
            <p:cNvPr id="6" name="object 6"/>
            <p:cNvPicPr/>
            <p:nvPr/>
          </p:nvPicPr>
          <p:blipFill>
            <a:blip r:embed="rId5" cstate="print"/>
            <a:stretch>
              <a:fillRect/>
            </a:stretch>
          </p:blipFill>
          <p:spPr>
            <a:xfrm>
              <a:off x="5000879" y="407492"/>
              <a:ext cx="938542" cy="548944"/>
            </a:xfrm>
            <a:prstGeom prst="rect">
              <a:avLst/>
            </a:prstGeom>
          </p:spPr>
        </p:pic>
        <p:pic>
          <p:nvPicPr>
            <p:cNvPr id="7" name="object 7"/>
            <p:cNvPicPr/>
            <p:nvPr/>
          </p:nvPicPr>
          <p:blipFill>
            <a:blip r:embed="rId6" cstate="print"/>
            <a:stretch>
              <a:fillRect/>
            </a:stretch>
          </p:blipFill>
          <p:spPr>
            <a:xfrm>
              <a:off x="5782944" y="407492"/>
              <a:ext cx="2318512" cy="548944"/>
            </a:xfrm>
            <a:prstGeom prst="rect">
              <a:avLst/>
            </a:prstGeom>
          </p:spPr>
        </p:pic>
      </p:grpSp>
      <p:sp>
        <p:nvSpPr>
          <p:cNvPr id="8" name="object 8"/>
          <p:cNvSpPr txBox="1"/>
          <p:nvPr/>
        </p:nvSpPr>
        <p:spPr>
          <a:xfrm>
            <a:off x="961440" y="1125190"/>
            <a:ext cx="6859270" cy="4945380"/>
          </a:xfrm>
          <a:prstGeom prst="rect">
            <a:avLst/>
          </a:prstGeom>
        </p:spPr>
        <p:txBody>
          <a:bodyPr vert="horz" wrap="square" lIns="0" tIns="138430" rIns="0" bIns="0" rtlCol="0">
            <a:spAutoFit/>
          </a:bodyPr>
          <a:lstStyle/>
          <a:p>
            <a:pPr marL="193675" indent="-180975">
              <a:lnSpc>
                <a:spcPct val="100000"/>
              </a:lnSpc>
              <a:spcBef>
                <a:spcPts val="1090"/>
              </a:spcBef>
              <a:buClr>
                <a:srgbClr val="0C2477"/>
              </a:buClr>
              <a:buFont typeface="Arial"/>
              <a:buChar char="•"/>
              <a:tabLst>
                <a:tab pos="193675" algn="l"/>
              </a:tabLst>
            </a:pPr>
            <a:r>
              <a:rPr sz="1800" dirty="0">
                <a:solidFill>
                  <a:srgbClr val="0C2477"/>
                </a:solidFill>
                <a:latin typeface="Georgia"/>
                <a:cs typeface="Georgia"/>
              </a:rPr>
              <a:t>Research</a:t>
            </a:r>
            <a:r>
              <a:rPr sz="1800" spc="-50" dirty="0">
                <a:solidFill>
                  <a:srgbClr val="0C2477"/>
                </a:solidFill>
                <a:latin typeface="Georgia"/>
                <a:cs typeface="Georgia"/>
              </a:rPr>
              <a:t> </a:t>
            </a:r>
            <a:r>
              <a:rPr sz="1800" dirty="0">
                <a:solidFill>
                  <a:srgbClr val="0C2477"/>
                </a:solidFill>
                <a:latin typeface="Georgia"/>
                <a:cs typeface="Georgia"/>
              </a:rPr>
              <a:t>Data</a:t>
            </a:r>
            <a:r>
              <a:rPr sz="1800" spc="-35" dirty="0">
                <a:solidFill>
                  <a:srgbClr val="0C2477"/>
                </a:solidFill>
                <a:latin typeface="Georgia"/>
                <a:cs typeface="Georgia"/>
              </a:rPr>
              <a:t> </a:t>
            </a:r>
            <a:r>
              <a:rPr sz="1800" spc="-10" dirty="0">
                <a:solidFill>
                  <a:srgbClr val="0C2477"/>
                </a:solidFill>
                <a:latin typeface="Georgia"/>
                <a:cs typeface="Georgia"/>
              </a:rPr>
              <a:t>Management</a:t>
            </a:r>
            <a:r>
              <a:rPr sz="1800" spc="-40" dirty="0">
                <a:solidFill>
                  <a:srgbClr val="0C2477"/>
                </a:solidFill>
                <a:latin typeface="Georgia"/>
                <a:cs typeface="Georgia"/>
              </a:rPr>
              <a:t> </a:t>
            </a:r>
            <a:r>
              <a:rPr sz="1800" dirty="0">
                <a:solidFill>
                  <a:srgbClr val="0C2477"/>
                </a:solidFill>
                <a:latin typeface="Georgia"/>
                <a:cs typeface="Georgia"/>
              </a:rPr>
              <a:t>(RDM)</a:t>
            </a:r>
            <a:r>
              <a:rPr sz="1800" spc="-25" dirty="0">
                <a:solidFill>
                  <a:srgbClr val="0C2477"/>
                </a:solidFill>
                <a:latin typeface="Georgia"/>
                <a:cs typeface="Georgia"/>
              </a:rPr>
              <a:t> </a:t>
            </a:r>
            <a:r>
              <a:rPr sz="1800" spc="-10" dirty="0">
                <a:solidFill>
                  <a:srgbClr val="0C2477"/>
                </a:solidFill>
                <a:latin typeface="Georgia"/>
                <a:cs typeface="Georgia"/>
              </a:rPr>
              <a:t>policy</a:t>
            </a:r>
            <a:endParaRPr sz="1800">
              <a:latin typeface="Georgia"/>
              <a:cs typeface="Georgia"/>
            </a:endParaRPr>
          </a:p>
          <a:p>
            <a:pPr marL="193675" indent="-180975">
              <a:lnSpc>
                <a:spcPct val="100000"/>
              </a:lnSpc>
              <a:spcBef>
                <a:spcPts val="985"/>
              </a:spcBef>
              <a:buFont typeface="Arial"/>
              <a:buChar char="•"/>
              <a:tabLst>
                <a:tab pos="193675" algn="l"/>
              </a:tabLst>
            </a:pPr>
            <a:r>
              <a:rPr sz="1800" dirty="0">
                <a:solidFill>
                  <a:srgbClr val="0C2477"/>
                </a:solidFill>
                <a:latin typeface="Georgia"/>
                <a:cs typeface="Georgia"/>
              </a:rPr>
              <a:t>RDM</a:t>
            </a:r>
            <a:r>
              <a:rPr sz="1800" spc="-30" dirty="0">
                <a:solidFill>
                  <a:srgbClr val="0C2477"/>
                </a:solidFill>
                <a:latin typeface="Georgia"/>
                <a:cs typeface="Georgia"/>
              </a:rPr>
              <a:t> </a:t>
            </a:r>
            <a:r>
              <a:rPr sz="1800" dirty="0">
                <a:solidFill>
                  <a:srgbClr val="0C2477"/>
                </a:solidFill>
                <a:latin typeface="Georgia"/>
                <a:cs typeface="Georgia"/>
              </a:rPr>
              <a:t>services</a:t>
            </a:r>
            <a:r>
              <a:rPr sz="1800" spc="-40" dirty="0">
                <a:solidFill>
                  <a:srgbClr val="0C2477"/>
                </a:solidFill>
                <a:latin typeface="Georgia"/>
                <a:cs typeface="Georgia"/>
              </a:rPr>
              <a:t> </a:t>
            </a:r>
            <a:r>
              <a:rPr sz="1800" dirty="0">
                <a:solidFill>
                  <a:srgbClr val="0C2477"/>
                </a:solidFill>
                <a:latin typeface="Georgia"/>
                <a:cs typeface="Georgia"/>
              </a:rPr>
              <a:t>Centre</a:t>
            </a:r>
            <a:r>
              <a:rPr sz="1800" spc="-45" dirty="0">
                <a:solidFill>
                  <a:srgbClr val="0C2477"/>
                </a:solidFill>
                <a:latin typeface="Georgia"/>
                <a:cs typeface="Georgia"/>
              </a:rPr>
              <a:t> </a:t>
            </a:r>
            <a:r>
              <a:rPr sz="1800" dirty="0">
                <a:solidFill>
                  <a:srgbClr val="0C2477"/>
                </a:solidFill>
                <a:latin typeface="Georgia"/>
                <a:cs typeface="Georgia"/>
              </a:rPr>
              <a:t>for</a:t>
            </a:r>
            <a:r>
              <a:rPr sz="1800" spc="-40" dirty="0">
                <a:solidFill>
                  <a:srgbClr val="0C2477"/>
                </a:solidFill>
                <a:latin typeface="Georgia"/>
                <a:cs typeface="Georgia"/>
              </a:rPr>
              <a:t> </a:t>
            </a:r>
            <a:r>
              <a:rPr sz="1800" dirty="0">
                <a:solidFill>
                  <a:srgbClr val="0C2477"/>
                </a:solidFill>
                <a:latin typeface="Georgia"/>
                <a:cs typeface="Georgia"/>
              </a:rPr>
              <a:t>Digital</a:t>
            </a:r>
            <a:r>
              <a:rPr sz="1800" spc="-35" dirty="0">
                <a:solidFill>
                  <a:srgbClr val="0C2477"/>
                </a:solidFill>
                <a:latin typeface="Georgia"/>
                <a:cs typeface="Georgia"/>
              </a:rPr>
              <a:t> </a:t>
            </a:r>
            <a:r>
              <a:rPr sz="1800" spc="-10" dirty="0">
                <a:solidFill>
                  <a:srgbClr val="0C2477"/>
                </a:solidFill>
                <a:latin typeface="Georgia"/>
                <a:cs typeface="Georgia"/>
              </a:rPr>
              <a:t>Scholarship</a:t>
            </a:r>
            <a:endParaRPr sz="1800">
              <a:latin typeface="Georgia"/>
              <a:cs typeface="Georgia"/>
            </a:endParaRPr>
          </a:p>
          <a:p>
            <a:pPr marL="375920" lvl="1" indent="-182245">
              <a:lnSpc>
                <a:spcPct val="100000"/>
              </a:lnSpc>
              <a:spcBef>
                <a:spcPts val="1015"/>
              </a:spcBef>
              <a:buClr>
                <a:srgbClr val="0C2477"/>
              </a:buClr>
              <a:buFont typeface="Arial"/>
              <a:buChar char="-"/>
              <a:tabLst>
                <a:tab pos="375920" algn="l"/>
              </a:tabLst>
            </a:pPr>
            <a:r>
              <a:rPr sz="1600" spc="-10" dirty="0">
                <a:solidFill>
                  <a:srgbClr val="006FC0"/>
                </a:solidFill>
                <a:latin typeface="Georgia"/>
                <a:cs typeface="Georgia"/>
              </a:rPr>
              <a:t>Training</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dirty="0">
                <a:solidFill>
                  <a:srgbClr val="006FC0"/>
                </a:solidFill>
                <a:latin typeface="Georgia"/>
                <a:cs typeface="Georgia"/>
              </a:rPr>
              <a:t>Data</a:t>
            </a:r>
            <a:r>
              <a:rPr sz="1600" spc="-55" dirty="0">
                <a:solidFill>
                  <a:srgbClr val="006FC0"/>
                </a:solidFill>
                <a:latin typeface="Georgia"/>
                <a:cs typeface="Georgia"/>
              </a:rPr>
              <a:t> </a:t>
            </a:r>
            <a:r>
              <a:rPr sz="1600" dirty="0">
                <a:solidFill>
                  <a:srgbClr val="006FC0"/>
                </a:solidFill>
                <a:latin typeface="Georgia"/>
                <a:cs typeface="Georgia"/>
              </a:rPr>
              <a:t>Management</a:t>
            </a:r>
            <a:r>
              <a:rPr sz="1600" spc="-30" dirty="0">
                <a:solidFill>
                  <a:srgbClr val="006FC0"/>
                </a:solidFill>
                <a:latin typeface="Georgia"/>
                <a:cs typeface="Georgia"/>
              </a:rPr>
              <a:t> </a:t>
            </a:r>
            <a:r>
              <a:rPr sz="1600" dirty="0">
                <a:solidFill>
                  <a:srgbClr val="006FC0"/>
                </a:solidFill>
                <a:latin typeface="Georgia"/>
                <a:cs typeface="Georgia"/>
              </a:rPr>
              <a:t>Plan</a:t>
            </a:r>
            <a:r>
              <a:rPr sz="1600" spc="-45" dirty="0">
                <a:solidFill>
                  <a:srgbClr val="006FC0"/>
                </a:solidFill>
                <a:latin typeface="Georgia"/>
                <a:cs typeface="Georgia"/>
              </a:rPr>
              <a:t> </a:t>
            </a:r>
            <a:r>
              <a:rPr sz="1600" dirty="0">
                <a:solidFill>
                  <a:srgbClr val="006FC0"/>
                </a:solidFill>
                <a:latin typeface="Georgia"/>
                <a:cs typeface="Georgia"/>
              </a:rPr>
              <a:t>(DMP)</a:t>
            </a:r>
            <a:r>
              <a:rPr sz="1600" spc="-65" dirty="0">
                <a:solidFill>
                  <a:srgbClr val="006FC0"/>
                </a:solidFill>
                <a:latin typeface="Georgia"/>
                <a:cs typeface="Georgia"/>
              </a:rPr>
              <a:t> </a:t>
            </a:r>
            <a:r>
              <a:rPr sz="1600" spc="-10" dirty="0">
                <a:solidFill>
                  <a:srgbClr val="006FC0"/>
                </a:solidFill>
                <a:latin typeface="Georgia"/>
                <a:cs typeface="Georgia"/>
              </a:rPr>
              <a:t>Services</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dirty="0">
                <a:solidFill>
                  <a:srgbClr val="006FC0"/>
                </a:solidFill>
                <a:latin typeface="Georgia"/>
                <a:cs typeface="Georgia"/>
              </a:rPr>
              <a:t>Questions</a:t>
            </a:r>
            <a:r>
              <a:rPr sz="1600" spc="-60" dirty="0">
                <a:solidFill>
                  <a:srgbClr val="006FC0"/>
                </a:solidFill>
                <a:latin typeface="Georgia"/>
                <a:cs typeface="Georgia"/>
              </a:rPr>
              <a:t> </a:t>
            </a:r>
            <a:r>
              <a:rPr sz="1600" dirty="0">
                <a:solidFill>
                  <a:srgbClr val="006FC0"/>
                </a:solidFill>
                <a:latin typeface="Georgia"/>
                <a:cs typeface="Georgia"/>
              </a:rPr>
              <a:t>and</a:t>
            </a:r>
            <a:r>
              <a:rPr sz="1600" spc="-50" dirty="0">
                <a:solidFill>
                  <a:srgbClr val="006FC0"/>
                </a:solidFill>
                <a:latin typeface="Georgia"/>
                <a:cs typeface="Georgia"/>
              </a:rPr>
              <a:t> </a:t>
            </a:r>
            <a:r>
              <a:rPr sz="1600" spc="-10" dirty="0">
                <a:solidFill>
                  <a:srgbClr val="006FC0"/>
                </a:solidFill>
                <a:latin typeface="Georgia"/>
                <a:cs typeface="Georgia"/>
              </a:rPr>
              <a:t>advice</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dirty="0">
                <a:solidFill>
                  <a:srgbClr val="006FC0"/>
                </a:solidFill>
                <a:latin typeface="Georgia"/>
                <a:cs typeface="Georgia"/>
              </a:rPr>
              <a:t>Research</a:t>
            </a:r>
            <a:r>
              <a:rPr sz="1600" spc="-40" dirty="0">
                <a:solidFill>
                  <a:srgbClr val="006FC0"/>
                </a:solidFill>
                <a:latin typeface="Georgia"/>
                <a:cs typeface="Georgia"/>
              </a:rPr>
              <a:t> </a:t>
            </a:r>
            <a:r>
              <a:rPr sz="1600" dirty="0">
                <a:solidFill>
                  <a:srgbClr val="006FC0"/>
                </a:solidFill>
                <a:latin typeface="Georgia"/>
                <a:cs typeface="Georgia"/>
              </a:rPr>
              <a:t>Services</a:t>
            </a:r>
            <a:r>
              <a:rPr sz="1600" spc="-45" dirty="0">
                <a:solidFill>
                  <a:srgbClr val="006FC0"/>
                </a:solidFill>
                <a:latin typeface="Georgia"/>
                <a:cs typeface="Georgia"/>
              </a:rPr>
              <a:t> </a:t>
            </a:r>
            <a:r>
              <a:rPr sz="1600" spc="-10" dirty="0">
                <a:solidFill>
                  <a:srgbClr val="006FC0"/>
                </a:solidFill>
                <a:latin typeface="Georgia"/>
                <a:cs typeface="Georgia"/>
              </a:rPr>
              <a:t>Catalogue</a:t>
            </a:r>
            <a:endParaRPr sz="1600">
              <a:latin typeface="Georgia"/>
              <a:cs typeface="Georgia"/>
            </a:endParaRPr>
          </a:p>
          <a:p>
            <a:pPr marL="375920" lvl="1" indent="-182245">
              <a:lnSpc>
                <a:spcPct val="100000"/>
              </a:lnSpc>
              <a:spcBef>
                <a:spcPts val="1005"/>
              </a:spcBef>
              <a:buClr>
                <a:srgbClr val="0C2477"/>
              </a:buClr>
              <a:buFont typeface="Arial"/>
              <a:buChar char="-"/>
              <a:tabLst>
                <a:tab pos="375920" algn="l"/>
              </a:tabLst>
            </a:pPr>
            <a:r>
              <a:rPr sz="1600" dirty="0">
                <a:solidFill>
                  <a:srgbClr val="006FC0"/>
                </a:solidFill>
                <a:latin typeface="Georgia"/>
                <a:cs typeface="Georgia"/>
              </a:rPr>
              <a:t>Data</a:t>
            </a:r>
            <a:r>
              <a:rPr sz="1600" spc="-80" dirty="0">
                <a:solidFill>
                  <a:srgbClr val="006FC0"/>
                </a:solidFill>
                <a:latin typeface="Georgia"/>
                <a:cs typeface="Georgia"/>
              </a:rPr>
              <a:t> </a:t>
            </a:r>
            <a:r>
              <a:rPr sz="1600" dirty="0">
                <a:solidFill>
                  <a:srgbClr val="006FC0"/>
                </a:solidFill>
                <a:latin typeface="Georgia"/>
                <a:cs typeface="Georgia"/>
              </a:rPr>
              <a:t>Management</a:t>
            </a:r>
            <a:r>
              <a:rPr sz="1600" spc="-55" dirty="0">
                <a:solidFill>
                  <a:srgbClr val="006FC0"/>
                </a:solidFill>
                <a:latin typeface="Georgia"/>
                <a:cs typeface="Georgia"/>
              </a:rPr>
              <a:t> </a:t>
            </a:r>
            <a:r>
              <a:rPr sz="1600" spc="-10" dirty="0">
                <a:solidFill>
                  <a:srgbClr val="006FC0"/>
                </a:solidFill>
                <a:latin typeface="Georgia"/>
                <a:cs typeface="Georgia"/>
              </a:rPr>
              <a:t>Network</a:t>
            </a:r>
            <a:endParaRPr sz="1600">
              <a:latin typeface="Georgia"/>
              <a:cs typeface="Georgia"/>
            </a:endParaRPr>
          </a:p>
          <a:p>
            <a:pPr marL="193675" indent="-180975">
              <a:lnSpc>
                <a:spcPct val="100000"/>
              </a:lnSpc>
              <a:spcBef>
                <a:spcPts val="975"/>
              </a:spcBef>
              <a:buFont typeface="Arial"/>
              <a:buChar char="•"/>
              <a:tabLst>
                <a:tab pos="193675" algn="l"/>
              </a:tabLst>
            </a:pPr>
            <a:r>
              <a:rPr sz="1800" dirty="0">
                <a:solidFill>
                  <a:srgbClr val="0C2477"/>
                </a:solidFill>
                <a:latin typeface="Georgia"/>
                <a:cs typeface="Georgia"/>
              </a:rPr>
              <a:t>Building</a:t>
            </a:r>
            <a:r>
              <a:rPr sz="1800" spc="-60" dirty="0">
                <a:solidFill>
                  <a:srgbClr val="0C2477"/>
                </a:solidFill>
                <a:latin typeface="Georgia"/>
                <a:cs typeface="Georgia"/>
              </a:rPr>
              <a:t> </a:t>
            </a:r>
            <a:r>
              <a:rPr sz="1800" dirty="0">
                <a:solidFill>
                  <a:srgbClr val="0C2477"/>
                </a:solidFill>
                <a:latin typeface="Georgia"/>
                <a:cs typeface="Georgia"/>
              </a:rPr>
              <a:t>further</a:t>
            </a:r>
            <a:r>
              <a:rPr sz="1800" spc="-35" dirty="0">
                <a:solidFill>
                  <a:srgbClr val="0C2477"/>
                </a:solidFill>
                <a:latin typeface="Georgia"/>
                <a:cs typeface="Georgia"/>
              </a:rPr>
              <a:t> </a:t>
            </a:r>
            <a:r>
              <a:rPr sz="1800" dirty="0">
                <a:solidFill>
                  <a:srgbClr val="0C2477"/>
                </a:solidFill>
                <a:latin typeface="Georgia"/>
                <a:cs typeface="Georgia"/>
              </a:rPr>
              <a:t>and</a:t>
            </a:r>
            <a:r>
              <a:rPr sz="1800" spc="-50" dirty="0">
                <a:solidFill>
                  <a:srgbClr val="0C2477"/>
                </a:solidFill>
                <a:latin typeface="Georgia"/>
                <a:cs typeface="Georgia"/>
              </a:rPr>
              <a:t> </a:t>
            </a:r>
            <a:r>
              <a:rPr sz="1800" dirty="0">
                <a:solidFill>
                  <a:srgbClr val="0C2477"/>
                </a:solidFill>
                <a:latin typeface="Georgia"/>
                <a:cs typeface="Georgia"/>
              </a:rPr>
              <a:t>professionalizing</a:t>
            </a:r>
            <a:r>
              <a:rPr sz="1800" spc="-80" dirty="0">
                <a:solidFill>
                  <a:srgbClr val="0C2477"/>
                </a:solidFill>
                <a:latin typeface="Georgia"/>
                <a:cs typeface="Georgia"/>
              </a:rPr>
              <a:t> </a:t>
            </a:r>
            <a:r>
              <a:rPr sz="1800" dirty="0">
                <a:solidFill>
                  <a:srgbClr val="0C2477"/>
                </a:solidFill>
                <a:latin typeface="Georgia"/>
                <a:cs typeface="Georgia"/>
              </a:rPr>
              <a:t>Research</a:t>
            </a:r>
            <a:r>
              <a:rPr sz="1800" spc="-60" dirty="0">
                <a:solidFill>
                  <a:srgbClr val="0C2477"/>
                </a:solidFill>
                <a:latin typeface="Georgia"/>
                <a:cs typeface="Georgia"/>
              </a:rPr>
              <a:t> </a:t>
            </a:r>
            <a:r>
              <a:rPr sz="1800" dirty="0">
                <a:solidFill>
                  <a:srgbClr val="0C2477"/>
                </a:solidFill>
                <a:latin typeface="Georgia"/>
                <a:cs typeface="Georgia"/>
              </a:rPr>
              <a:t>Support</a:t>
            </a:r>
            <a:r>
              <a:rPr sz="1800" spc="-40" dirty="0">
                <a:solidFill>
                  <a:srgbClr val="0C2477"/>
                </a:solidFill>
                <a:latin typeface="Georgia"/>
                <a:cs typeface="Georgia"/>
              </a:rPr>
              <a:t> </a:t>
            </a:r>
            <a:r>
              <a:rPr sz="1800" dirty="0">
                <a:solidFill>
                  <a:srgbClr val="0C2477"/>
                </a:solidFill>
                <a:latin typeface="Georgia"/>
                <a:cs typeface="Georgia"/>
              </a:rPr>
              <a:t>for</a:t>
            </a:r>
            <a:r>
              <a:rPr sz="1800" spc="-55" dirty="0">
                <a:solidFill>
                  <a:srgbClr val="0C2477"/>
                </a:solidFill>
                <a:latin typeface="Georgia"/>
                <a:cs typeface="Georgia"/>
              </a:rPr>
              <a:t> </a:t>
            </a:r>
            <a:r>
              <a:rPr sz="1800" spc="-25" dirty="0">
                <a:solidFill>
                  <a:srgbClr val="0C2477"/>
                </a:solidFill>
                <a:latin typeface="Georgia"/>
                <a:cs typeface="Georgia"/>
              </a:rPr>
              <a:t>RDM</a:t>
            </a:r>
            <a:endParaRPr sz="1800">
              <a:latin typeface="Georgia"/>
              <a:cs typeface="Georgia"/>
            </a:endParaRPr>
          </a:p>
          <a:p>
            <a:pPr marL="375920" lvl="1" indent="-182245">
              <a:lnSpc>
                <a:spcPct val="100000"/>
              </a:lnSpc>
              <a:spcBef>
                <a:spcPts val="1019"/>
              </a:spcBef>
              <a:buClr>
                <a:srgbClr val="0C2477"/>
              </a:buClr>
              <a:buFont typeface="Arial"/>
              <a:buChar char="-"/>
              <a:tabLst>
                <a:tab pos="375920" algn="l"/>
              </a:tabLst>
            </a:pPr>
            <a:r>
              <a:rPr sz="1600" spc="-10" dirty="0">
                <a:solidFill>
                  <a:srgbClr val="006FC0"/>
                </a:solidFill>
                <a:latin typeface="Georgia"/>
                <a:cs typeface="Georgia"/>
              </a:rPr>
              <a:t>Projects</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spc="-10" dirty="0">
                <a:solidFill>
                  <a:srgbClr val="006FC0"/>
                </a:solidFill>
                <a:latin typeface="Georgia"/>
                <a:cs typeface="Georgia"/>
              </a:rPr>
              <a:t>Networks</a:t>
            </a:r>
            <a:endParaRPr sz="1600">
              <a:latin typeface="Georgia"/>
              <a:cs typeface="Georgia"/>
            </a:endParaRPr>
          </a:p>
          <a:p>
            <a:pPr marL="375920" lvl="1" indent="-182245">
              <a:lnSpc>
                <a:spcPct val="100000"/>
              </a:lnSpc>
              <a:spcBef>
                <a:spcPts val="1005"/>
              </a:spcBef>
              <a:buClr>
                <a:srgbClr val="0C2477"/>
              </a:buClr>
              <a:buFont typeface="Arial"/>
              <a:buChar char="-"/>
              <a:tabLst>
                <a:tab pos="375920" algn="l"/>
              </a:tabLst>
            </a:pPr>
            <a:r>
              <a:rPr sz="1600" dirty="0">
                <a:solidFill>
                  <a:srgbClr val="006FC0"/>
                </a:solidFill>
                <a:latin typeface="Georgia"/>
                <a:cs typeface="Georgia"/>
              </a:rPr>
              <a:t>Leiden</a:t>
            </a:r>
            <a:r>
              <a:rPr sz="1600" spc="-50" dirty="0">
                <a:solidFill>
                  <a:srgbClr val="006FC0"/>
                </a:solidFill>
                <a:latin typeface="Georgia"/>
                <a:cs typeface="Georgia"/>
              </a:rPr>
              <a:t> </a:t>
            </a:r>
            <a:r>
              <a:rPr sz="1600" dirty="0">
                <a:solidFill>
                  <a:srgbClr val="006FC0"/>
                </a:solidFill>
                <a:latin typeface="Georgia"/>
                <a:cs typeface="Georgia"/>
              </a:rPr>
              <a:t>Research</a:t>
            </a:r>
            <a:r>
              <a:rPr sz="1600" spc="-45" dirty="0">
                <a:solidFill>
                  <a:srgbClr val="006FC0"/>
                </a:solidFill>
                <a:latin typeface="Georgia"/>
                <a:cs typeface="Georgia"/>
              </a:rPr>
              <a:t> </a:t>
            </a:r>
            <a:r>
              <a:rPr sz="1600" spc="-10" dirty="0">
                <a:solidFill>
                  <a:srgbClr val="006FC0"/>
                </a:solidFill>
                <a:latin typeface="Georgia"/>
                <a:cs typeface="Georgia"/>
              </a:rPr>
              <a:t>Support</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dirty="0">
                <a:solidFill>
                  <a:srgbClr val="006FC0"/>
                </a:solidFill>
                <a:latin typeface="Georgia"/>
                <a:cs typeface="Georgia"/>
              </a:rPr>
              <a:t>Leiden</a:t>
            </a:r>
            <a:r>
              <a:rPr sz="1600" spc="-35" dirty="0">
                <a:solidFill>
                  <a:srgbClr val="006FC0"/>
                </a:solidFill>
                <a:latin typeface="Georgia"/>
                <a:cs typeface="Georgia"/>
              </a:rPr>
              <a:t> </a:t>
            </a:r>
            <a:r>
              <a:rPr sz="1600" dirty="0">
                <a:solidFill>
                  <a:srgbClr val="006FC0"/>
                </a:solidFill>
                <a:latin typeface="Georgia"/>
                <a:cs typeface="Georgia"/>
              </a:rPr>
              <a:t>Digital</a:t>
            </a:r>
            <a:r>
              <a:rPr sz="1600" spc="-35" dirty="0">
                <a:solidFill>
                  <a:srgbClr val="006FC0"/>
                </a:solidFill>
                <a:latin typeface="Georgia"/>
                <a:cs typeface="Georgia"/>
              </a:rPr>
              <a:t> </a:t>
            </a:r>
            <a:r>
              <a:rPr sz="1600" spc="-10" dirty="0">
                <a:solidFill>
                  <a:srgbClr val="006FC0"/>
                </a:solidFill>
                <a:latin typeface="Georgia"/>
                <a:cs typeface="Georgia"/>
              </a:rPr>
              <a:t>Competence</a:t>
            </a:r>
            <a:r>
              <a:rPr sz="1600" spc="-40" dirty="0">
                <a:solidFill>
                  <a:srgbClr val="006FC0"/>
                </a:solidFill>
                <a:latin typeface="Georgia"/>
                <a:cs typeface="Georgia"/>
              </a:rPr>
              <a:t> </a:t>
            </a:r>
            <a:r>
              <a:rPr sz="1600" spc="-10" dirty="0">
                <a:solidFill>
                  <a:srgbClr val="006FC0"/>
                </a:solidFill>
                <a:latin typeface="Georgia"/>
                <a:cs typeface="Georgia"/>
              </a:rPr>
              <a:t>Center</a:t>
            </a:r>
            <a:endParaRPr sz="1600">
              <a:latin typeface="Georgia"/>
              <a:cs typeface="Georgia"/>
            </a:endParaRPr>
          </a:p>
          <a:p>
            <a:pPr marL="375920" lvl="1" indent="-182245">
              <a:lnSpc>
                <a:spcPct val="100000"/>
              </a:lnSpc>
              <a:spcBef>
                <a:spcPts val="1010"/>
              </a:spcBef>
              <a:buClr>
                <a:srgbClr val="0C2477"/>
              </a:buClr>
              <a:buFont typeface="Arial"/>
              <a:buChar char="-"/>
              <a:tabLst>
                <a:tab pos="375920" algn="l"/>
              </a:tabLst>
            </a:pPr>
            <a:r>
              <a:rPr sz="1600" spc="-10" dirty="0">
                <a:solidFill>
                  <a:srgbClr val="006FC0"/>
                </a:solidFill>
                <a:latin typeface="Georgia"/>
                <a:cs typeface="Georgia"/>
              </a:rPr>
              <a:t>Professionalizing</a:t>
            </a:r>
            <a:r>
              <a:rPr sz="1600" spc="30" dirty="0">
                <a:solidFill>
                  <a:srgbClr val="006FC0"/>
                </a:solidFill>
                <a:latin typeface="Georgia"/>
                <a:cs typeface="Georgia"/>
              </a:rPr>
              <a:t> </a:t>
            </a:r>
            <a:r>
              <a:rPr sz="1600" dirty="0">
                <a:solidFill>
                  <a:srgbClr val="006FC0"/>
                </a:solidFill>
                <a:latin typeface="Georgia"/>
                <a:cs typeface="Georgia"/>
              </a:rPr>
              <a:t>Data</a:t>
            </a:r>
            <a:r>
              <a:rPr sz="1600" spc="-15" dirty="0">
                <a:solidFill>
                  <a:srgbClr val="006FC0"/>
                </a:solidFill>
                <a:latin typeface="Georgia"/>
                <a:cs typeface="Georgia"/>
              </a:rPr>
              <a:t> </a:t>
            </a:r>
            <a:r>
              <a:rPr sz="1600" spc="-10" dirty="0">
                <a:solidFill>
                  <a:srgbClr val="006FC0"/>
                </a:solidFill>
                <a:latin typeface="Georgia"/>
                <a:cs typeface="Georgia"/>
              </a:rPr>
              <a:t>Stewardship</a:t>
            </a:r>
            <a:endParaRPr sz="1600">
              <a:latin typeface="Georgia"/>
              <a:cs typeface="Georgia"/>
            </a:endParaRPr>
          </a:p>
        </p:txBody>
      </p:sp>
      <p:pic>
        <p:nvPicPr>
          <p:cNvPr id="9" name="object 9"/>
          <p:cNvPicPr/>
          <p:nvPr/>
        </p:nvPicPr>
        <p:blipFill>
          <a:blip r:embed="rId7" cstate="print"/>
          <a:stretch>
            <a:fillRect/>
          </a:stretch>
        </p:blipFill>
        <p:spPr>
          <a:xfrm>
            <a:off x="11213210" y="6448931"/>
            <a:ext cx="360438" cy="409067"/>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00965">
              <a:lnSpc>
                <a:spcPct val="100000"/>
              </a:lnSpc>
            </a:pPr>
            <a:r>
              <a:rPr spc="-25" dirty="0"/>
              <a:t>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697179" y="440512"/>
            <a:ext cx="10275570" cy="483234"/>
          </a:xfrm>
          <a:prstGeom prst="rect">
            <a:avLst/>
          </a:prstGeom>
        </p:spPr>
        <p:txBody>
          <a:bodyPr vert="horz" wrap="square" lIns="0" tIns="12700" rIns="0" bIns="0" rtlCol="0">
            <a:spAutoFit/>
          </a:bodyPr>
          <a:lstStyle/>
          <a:p>
            <a:pPr marL="12700">
              <a:lnSpc>
                <a:spcPct val="100000"/>
              </a:lnSpc>
              <a:spcBef>
                <a:spcPts val="100"/>
              </a:spcBef>
            </a:pPr>
            <a:r>
              <a:rPr sz="3000" dirty="0"/>
              <a:t>Regulations</a:t>
            </a:r>
            <a:r>
              <a:rPr sz="3000" spc="-90" dirty="0"/>
              <a:t> </a:t>
            </a:r>
            <a:r>
              <a:rPr sz="3000" dirty="0"/>
              <a:t>Data</a:t>
            </a:r>
            <a:r>
              <a:rPr sz="3000" spc="-80" dirty="0"/>
              <a:t> </a:t>
            </a:r>
            <a:r>
              <a:rPr sz="3000" dirty="0"/>
              <a:t>Management</a:t>
            </a:r>
            <a:r>
              <a:rPr sz="3000" spc="-110" dirty="0"/>
              <a:t> </a:t>
            </a:r>
            <a:r>
              <a:rPr sz="3000" dirty="0"/>
              <a:t>(2016;</a:t>
            </a:r>
            <a:r>
              <a:rPr sz="3000" spc="-100" dirty="0"/>
              <a:t> </a:t>
            </a:r>
            <a:r>
              <a:rPr sz="3000" dirty="0"/>
              <a:t>revision</a:t>
            </a:r>
            <a:r>
              <a:rPr sz="3000" spc="-80" dirty="0"/>
              <a:t> </a:t>
            </a:r>
            <a:r>
              <a:rPr sz="3000" spc="-10" dirty="0"/>
              <a:t>2021)</a:t>
            </a:r>
            <a:endParaRPr sz="3000"/>
          </a:p>
        </p:txBody>
      </p:sp>
      <p:grpSp>
        <p:nvGrpSpPr>
          <p:cNvPr id="4" name="object 4"/>
          <p:cNvGrpSpPr/>
          <p:nvPr/>
        </p:nvGrpSpPr>
        <p:grpSpPr>
          <a:xfrm>
            <a:off x="2557398" y="1549019"/>
            <a:ext cx="1548765" cy="1181100"/>
            <a:chOff x="2557398" y="1549019"/>
            <a:chExt cx="1548765" cy="1181100"/>
          </a:xfrm>
        </p:grpSpPr>
        <p:sp>
          <p:nvSpPr>
            <p:cNvPr id="5" name="object 5"/>
            <p:cNvSpPr/>
            <p:nvPr/>
          </p:nvSpPr>
          <p:spPr>
            <a:xfrm>
              <a:off x="2570098" y="1561719"/>
              <a:ext cx="1523365" cy="1155700"/>
            </a:xfrm>
            <a:custGeom>
              <a:avLst/>
              <a:gdLst/>
              <a:ahLst/>
              <a:cxnLst/>
              <a:rect l="l" t="t" r="r" b="b"/>
              <a:pathLst>
                <a:path w="1523364" h="1155700">
                  <a:moveTo>
                    <a:pt x="1407540" y="0"/>
                  </a:moveTo>
                  <a:lnTo>
                    <a:pt x="115569" y="0"/>
                  </a:lnTo>
                  <a:lnTo>
                    <a:pt x="70562" y="9092"/>
                  </a:lnTo>
                  <a:lnTo>
                    <a:pt x="33829" y="33877"/>
                  </a:lnTo>
                  <a:lnTo>
                    <a:pt x="9074" y="70615"/>
                  </a:lnTo>
                  <a:lnTo>
                    <a:pt x="0" y="115569"/>
                  </a:lnTo>
                  <a:lnTo>
                    <a:pt x="0" y="1039621"/>
                  </a:lnTo>
                  <a:lnTo>
                    <a:pt x="9074" y="1084576"/>
                  </a:lnTo>
                  <a:lnTo>
                    <a:pt x="33829" y="1121314"/>
                  </a:lnTo>
                  <a:lnTo>
                    <a:pt x="70562" y="1146099"/>
                  </a:lnTo>
                  <a:lnTo>
                    <a:pt x="115569" y="1155191"/>
                  </a:lnTo>
                  <a:lnTo>
                    <a:pt x="1407540" y="1155191"/>
                  </a:lnTo>
                  <a:lnTo>
                    <a:pt x="1452475" y="1146099"/>
                  </a:lnTo>
                  <a:lnTo>
                    <a:pt x="1489170" y="1121314"/>
                  </a:lnTo>
                  <a:lnTo>
                    <a:pt x="1513911" y="1084576"/>
                  </a:lnTo>
                  <a:lnTo>
                    <a:pt x="1522984" y="1039621"/>
                  </a:lnTo>
                  <a:lnTo>
                    <a:pt x="1522984" y="115569"/>
                  </a:lnTo>
                  <a:lnTo>
                    <a:pt x="1513911" y="70615"/>
                  </a:lnTo>
                  <a:lnTo>
                    <a:pt x="1489170" y="33877"/>
                  </a:lnTo>
                  <a:lnTo>
                    <a:pt x="1452475" y="9092"/>
                  </a:lnTo>
                  <a:lnTo>
                    <a:pt x="1407540" y="0"/>
                  </a:lnTo>
                  <a:close/>
                </a:path>
              </a:pathLst>
            </a:custGeom>
            <a:solidFill>
              <a:srgbClr val="92D050"/>
            </a:solidFill>
          </p:spPr>
          <p:txBody>
            <a:bodyPr wrap="square" lIns="0" tIns="0" rIns="0" bIns="0" rtlCol="0"/>
            <a:lstStyle/>
            <a:p>
              <a:endParaRPr/>
            </a:p>
          </p:txBody>
        </p:sp>
        <p:sp>
          <p:nvSpPr>
            <p:cNvPr id="6" name="object 6"/>
            <p:cNvSpPr/>
            <p:nvPr/>
          </p:nvSpPr>
          <p:spPr>
            <a:xfrm>
              <a:off x="2570098" y="1561719"/>
              <a:ext cx="1523365" cy="1155700"/>
            </a:xfrm>
            <a:custGeom>
              <a:avLst/>
              <a:gdLst/>
              <a:ahLst/>
              <a:cxnLst/>
              <a:rect l="l" t="t" r="r" b="b"/>
              <a:pathLst>
                <a:path w="1523364" h="1155700">
                  <a:moveTo>
                    <a:pt x="0" y="115569"/>
                  </a:moveTo>
                  <a:lnTo>
                    <a:pt x="9074" y="70615"/>
                  </a:lnTo>
                  <a:lnTo>
                    <a:pt x="33829" y="33877"/>
                  </a:lnTo>
                  <a:lnTo>
                    <a:pt x="70562" y="9092"/>
                  </a:lnTo>
                  <a:lnTo>
                    <a:pt x="115569" y="0"/>
                  </a:lnTo>
                  <a:lnTo>
                    <a:pt x="1407540" y="0"/>
                  </a:lnTo>
                  <a:lnTo>
                    <a:pt x="1452475" y="9092"/>
                  </a:lnTo>
                  <a:lnTo>
                    <a:pt x="1489170" y="33877"/>
                  </a:lnTo>
                  <a:lnTo>
                    <a:pt x="1513911" y="70615"/>
                  </a:lnTo>
                  <a:lnTo>
                    <a:pt x="1522984" y="115569"/>
                  </a:lnTo>
                  <a:lnTo>
                    <a:pt x="1522984" y="1039621"/>
                  </a:lnTo>
                  <a:lnTo>
                    <a:pt x="1513911" y="1084576"/>
                  </a:lnTo>
                  <a:lnTo>
                    <a:pt x="1489170" y="1121314"/>
                  </a:lnTo>
                  <a:lnTo>
                    <a:pt x="1452475" y="1146099"/>
                  </a:lnTo>
                  <a:lnTo>
                    <a:pt x="1407540" y="1155191"/>
                  </a:lnTo>
                  <a:lnTo>
                    <a:pt x="115569" y="1155191"/>
                  </a:lnTo>
                  <a:lnTo>
                    <a:pt x="70562" y="1146099"/>
                  </a:lnTo>
                  <a:lnTo>
                    <a:pt x="33829" y="1121314"/>
                  </a:lnTo>
                  <a:lnTo>
                    <a:pt x="9074" y="1084576"/>
                  </a:lnTo>
                  <a:lnTo>
                    <a:pt x="0" y="1039621"/>
                  </a:lnTo>
                  <a:lnTo>
                    <a:pt x="0" y="115569"/>
                  </a:lnTo>
                  <a:close/>
                </a:path>
              </a:pathLst>
            </a:custGeom>
            <a:ln w="25400">
              <a:solidFill>
                <a:srgbClr val="000000"/>
              </a:solidFill>
            </a:ln>
          </p:spPr>
          <p:txBody>
            <a:bodyPr wrap="square" lIns="0" tIns="0" rIns="0" bIns="0" rtlCol="0"/>
            <a:lstStyle/>
            <a:p>
              <a:endParaRPr/>
            </a:p>
          </p:txBody>
        </p:sp>
      </p:grpSp>
      <p:sp>
        <p:nvSpPr>
          <p:cNvPr id="7" name="object 7"/>
          <p:cNvSpPr txBox="1"/>
          <p:nvPr/>
        </p:nvSpPr>
        <p:spPr>
          <a:xfrm>
            <a:off x="2860929" y="1783460"/>
            <a:ext cx="9417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Georgia"/>
                <a:cs typeface="Georgia"/>
              </a:rPr>
              <a:t>BEFORE</a:t>
            </a:r>
            <a:endParaRPr sz="1800">
              <a:latin typeface="Georgia"/>
              <a:cs typeface="Georgia"/>
            </a:endParaRPr>
          </a:p>
        </p:txBody>
      </p:sp>
      <p:grpSp>
        <p:nvGrpSpPr>
          <p:cNvPr id="8" name="object 8"/>
          <p:cNvGrpSpPr/>
          <p:nvPr/>
        </p:nvGrpSpPr>
        <p:grpSpPr>
          <a:xfrm>
            <a:off x="2470023" y="2671064"/>
            <a:ext cx="1890395" cy="1761489"/>
            <a:chOff x="2470023" y="2671064"/>
            <a:chExt cx="1890395" cy="1761489"/>
          </a:xfrm>
        </p:grpSpPr>
        <p:sp>
          <p:nvSpPr>
            <p:cNvPr id="9" name="object 9"/>
            <p:cNvSpPr/>
            <p:nvPr/>
          </p:nvSpPr>
          <p:spPr>
            <a:xfrm>
              <a:off x="2482723" y="2683764"/>
              <a:ext cx="1864995" cy="1736089"/>
            </a:xfrm>
            <a:custGeom>
              <a:avLst/>
              <a:gdLst/>
              <a:ahLst/>
              <a:cxnLst/>
              <a:rect l="l" t="t" r="r" b="b"/>
              <a:pathLst>
                <a:path w="1864995" h="1736089">
                  <a:moveTo>
                    <a:pt x="1691131" y="0"/>
                  </a:moveTo>
                  <a:lnTo>
                    <a:pt x="173608" y="0"/>
                  </a:lnTo>
                  <a:lnTo>
                    <a:pt x="127455" y="6201"/>
                  </a:lnTo>
                  <a:lnTo>
                    <a:pt x="85983" y="23701"/>
                  </a:lnTo>
                  <a:lnTo>
                    <a:pt x="50847" y="50847"/>
                  </a:lnTo>
                  <a:lnTo>
                    <a:pt x="23701" y="85983"/>
                  </a:lnTo>
                  <a:lnTo>
                    <a:pt x="6201" y="127455"/>
                  </a:lnTo>
                  <a:lnTo>
                    <a:pt x="0" y="173609"/>
                  </a:lnTo>
                  <a:lnTo>
                    <a:pt x="0" y="1562100"/>
                  </a:lnTo>
                  <a:lnTo>
                    <a:pt x="6201" y="1608253"/>
                  </a:lnTo>
                  <a:lnTo>
                    <a:pt x="23701" y="1649725"/>
                  </a:lnTo>
                  <a:lnTo>
                    <a:pt x="50847" y="1684861"/>
                  </a:lnTo>
                  <a:lnTo>
                    <a:pt x="85983" y="1712007"/>
                  </a:lnTo>
                  <a:lnTo>
                    <a:pt x="127455" y="1729507"/>
                  </a:lnTo>
                  <a:lnTo>
                    <a:pt x="173608" y="1735709"/>
                  </a:lnTo>
                  <a:lnTo>
                    <a:pt x="1691131" y="1735709"/>
                  </a:lnTo>
                  <a:lnTo>
                    <a:pt x="1737231" y="1729507"/>
                  </a:lnTo>
                  <a:lnTo>
                    <a:pt x="1778667" y="1712007"/>
                  </a:lnTo>
                  <a:lnTo>
                    <a:pt x="1813782" y="1684861"/>
                  </a:lnTo>
                  <a:lnTo>
                    <a:pt x="1840916" y="1649725"/>
                  </a:lnTo>
                  <a:lnTo>
                    <a:pt x="1858413" y="1608253"/>
                  </a:lnTo>
                  <a:lnTo>
                    <a:pt x="1864614" y="1562100"/>
                  </a:lnTo>
                  <a:lnTo>
                    <a:pt x="1864614" y="173609"/>
                  </a:lnTo>
                  <a:lnTo>
                    <a:pt x="1858413" y="127455"/>
                  </a:lnTo>
                  <a:lnTo>
                    <a:pt x="1840916" y="85983"/>
                  </a:lnTo>
                  <a:lnTo>
                    <a:pt x="1813782" y="50847"/>
                  </a:lnTo>
                  <a:lnTo>
                    <a:pt x="1778667" y="23701"/>
                  </a:lnTo>
                  <a:lnTo>
                    <a:pt x="1737231" y="6201"/>
                  </a:lnTo>
                  <a:lnTo>
                    <a:pt x="1691131" y="0"/>
                  </a:lnTo>
                  <a:close/>
                </a:path>
              </a:pathLst>
            </a:custGeom>
            <a:solidFill>
              <a:srgbClr val="D0FD97">
                <a:alpha val="89802"/>
              </a:srgbClr>
            </a:solidFill>
          </p:spPr>
          <p:txBody>
            <a:bodyPr wrap="square" lIns="0" tIns="0" rIns="0" bIns="0" rtlCol="0"/>
            <a:lstStyle/>
            <a:p>
              <a:endParaRPr/>
            </a:p>
          </p:txBody>
        </p:sp>
        <p:sp>
          <p:nvSpPr>
            <p:cNvPr id="10" name="object 10"/>
            <p:cNvSpPr/>
            <p:nvPr/>
          </p:nvSpPr>
          <p:spPr>
            <a:xfrm>
              <a:off x="2482723" y="2683764"/>
              <a:ext cx="1864995" cy="1736089"/>
            </a:xfrm>
            <a:custGeom>
              <a:avLst/>
              <a:gdLst/>
              <a:ahLst/>
              <a:cxnLst/>
              <a:rect l="l" t="t" r="r" b="b"/>
              <a:pathLst>
                <a:path w="1864995" h="1736089">
                  <a:moveTo>
                    <a:pt x="0" y="173609"/>
                  </a:moveTo>
                  <a:lnTo>
                    <a:pt x="6201" y="127455"/>
                  </a:lnTo>
                  <a:lnTo>
                    <a:pt x="23701" y="85983"/>
                  </a:lnTo>
                  <a:lnTo>
                    <a:pt x="50847" y="50847"/>
                  </a:lnTo>
                  <a:lnTo>
                    <a:pt x="85983" y="23701"/>
                  </a:lnTo>
                  <a:lnTo>
                    <a:pt x="127455" y="6201"/>
                  </a:lnTo>
                  <a:lnTo>
                    <a:pt x="173608" y="0"/>
                  </a:lnTo>
                  <a:lnTo>
                    <a:pt x="1691131" y="0"/>
                  </a:lnTo>
                  <a:lnTo>
                    <a:pt x="1737231" y="6201"/>
                  </a:lnTo>
                  <a:lnTo>
                    <a:pt x="1778667" y="23701"/>
                  </a:lnTo>
                  <a:lnTo>
                    <a:pt x="1813782" y="50847"/>
                  </a:lnTo>
                  <a:lnTo>
                    <a:pt x="1840916" y="85983"/>
                  </a:lnTo>
                  <a:lnTo>
                    <a:pt x="1858413" y="127455"/>
                  </a:lnTo>
                  <a:lnTo>
                    <a:pt x="1864614" y="173609"/>
                  </a:lnTo>
                  <a:lnTo>
                    <a:pt x="1864614" y="1562100"/>
                  </a:lnTo>
                  <a:lnTo>
                    <a:pt x="1858413" y="1608253"/>
                  </a:lnTo>
                  <a:lnTo>
                    <a:pt x="1840916" y="1649725"/>
                  </a:lnTo>
                  <a:lnTo>
                    <a:pt x="1813782" y="1684861"/>
                  </a:lnTo>
                  <a:lnTo>
                    <a:pt x="1778667" y="1712007"/>
                  </a:lnTo>
                  <a:lnTo>
                    <a:pt x="1737231" y="1729507"/>
                  </a:lnTo>
                  <a:lnTo>
                    <a:pt x="1691131" y="1735709"/>
                  </a:lnTo>
                  <a:lnTo>
                    <a:pt x="173608" y="1735709"/>
                  </a:lnTo>
                  <a:lnTo>
                    <a:pt x="127455" y="1729507"/>
                  </a:lnTo>
                  <a:lnTo>
                    <a:pt x="85983" y="1712007"/>
                  </a:lnTo>
                  <a:lnTo>
                    <a:pt x="50847" y="1684861"/>
                  </a:lnTo>
                  <a:lnTo>
                    <a:pt x="23701" y="1649725"/>
                  </a:lnTo>
                  <a:lnTo>
                    <a:pt x="6201" y="1608253"/>
                  </a:lnTo>
                  <a:lnTo>
                    <a:pt x="0" y="1562100"/>
                  </a:lnTo>
                  <a:lnTo>
                    <a:pt x="0" y="173609"/>
                  </a:lnTo>
                  <a:close/>
                </a:path>
              </a:pathLst>
            </a:custGeom>
            <a:ln w="25399">
              <a:solidFill>
                <a:srgbClr val="000000"/>
              </a:solidFill>
            </a:ln>
          </p:spPr>
          <p:txBody>
            <a:bodyPr wrap="square" lIns="0" tIns="0" rIns="0" bIns="0" rtlCol="0"/>
            <a:lstStyle/>
            <a:p>
              <a:endParaRPr/>
            </a:p>
          </p:txBody>
        </p:sp>
      </p:grpSp>
      <p:sp>
        <p:nvSpPr>
          <p:cNvPr id="11" name="object 11"/>
          <p:cNvSpPr txBox="1"/>
          <p:nvPr/>
        </p:nvSpPr>
        <p:spPr>
          <a:xfrm>
            <a:off x="2635123" y="3188030"/>
            <a:ext cx="1376680" cy="685800"/>
          </a:xfrm>
          <a:prstGeom prst="rect">
            <a:avLst/>
          </a:prstGeom>
        </p:spPr>
        <p:txBody>
          <a:bodyPr vert="horz" wrap="square" lIns="0" tIns="47625" rIns="0" bIns="0" rtlCol="0">
            <a:spAutoFit/>
          </a:bodyPr>
          <a:lstStyle/>
          <a:p>
            <a:pPr marL="184785" marR="5080" indent="-172720">
              <a:lnSpc>
                <a:spcPct val="85400"/>
              </a:lnSpc>
              <a:spcBef>
                <a:spcPts val="375"/>
              </a:spcBef>
              <a:buChar char="•"/>
              <a:tabLst>
                <a:tab pos="184785" algn="l"/>
              </a:tabLst>
            </a:pPr>
            <a:r>
              <a:rPr sz="1600" spc="-20" dirty="0">
                <a:latin typeface="Georgia"/>
                <a:cs typeface="Georgia"/>
              </a:rPr>
              <a:t>Data </a:t>
            </a:r>
            <a:r>
              <a:rPr sz="1600" spc="-10" dirty="0">
                <a:latin typeface="Georgia"/>
                <a:cs typeface="Georgia"/>
              </a:rPr>
              <a:t>Management </a:t>
            </a:r>
            <a:r>
              <a:rPr sz="1600" spc="-20" dirty="0">
                <a:latin typeface="Georgia"/>
                <a:cs typeface="Georgia"/>
              </a:rPr>
              <a:t>Plan</a:t>
            </a:r>
            <a:endParaRPr sz="1600">
              <a:latin typeface="Georgia"/>
              <a:cs typeface="Georgia"/>
            </a:endParaRPr>
          </a:p>
        </p:txBody>
      </p:sp>
      <p:grpSp>
        <p:nvGrpSpPr>
          <p:cNvPr id="12" name="object 12"/>
          <p:cNvGrpSpPr/>
          <p:nvPr/>
        </p:nvGrpSpPr>
        <p:grpSpPr>
          <a:xfrm>
            <a:off x="4922520" y="1534160"/>
            <a:ext cx="1554480" cy="1060450"/>
            <a:chOff x="4922520" y="1534160"/>
            <a:chExt cx="1554480" cy="1060450"/>
          </a:xfrm>
        </p:grpSpPr>
        <p:sp>
          <p:nvSpPr>
            <p:cNvPr id="13" name="object 13"/>
            <p:cNvSpPr/>
            <p:nvPr/>
          </p:nvSpPr>
          <p:spPr>
            <a:xfrm>
              <a:off x="4935220" y="1546860"/>
              <a:ext cx="1529080" cy="1035050"/>
            </a:xfrm>
            <a:custGeom>
              <a:avLst/>
              <a:gdLst/>
              <a:ahLst/>
              <a:cxnLst/>
              <a:rect l="l" t="t" r="r" b="b"/>
              <a:pathLst>
                <a:path w="1529079" h="1035050">
                  <a:moveTo>
                    <a:pt x="1425193" y="0"/>
                  </a:moveTo>
                  <a:lnTo>
                    <a:pt x="103504" y="0"/>
                  </a:lnTo>
                  <a:lnTo>
                    <a:pt x="63168" y="8135"/>
                  </a:lnTo>
                  <a:lnTo>
                    <a:pt x="30273" y="30321"/>
                  </a:lnTo>
                  <a:lnTo>
                    <a:pt x="8118" y="63222"/>
                  </a:lnTo>
                  <a:lnTo>
                    <a:pt x="0" y="103504"/>
                  </a:lnTo>
                  <a:lnTo>
                    <a:pt x="0" y="931544"/>
                  </a:lnTo>
                  <a:lnTo>
                    <a:pt x="8118" y="971827"/>
                  </a:lnTo>
                  <a:lnTo>
                    <a:pt x="30273" y="1004728"/>
                  </a:lnTo>
                  <a:lnTo>
                    <a:pt x="63168" y="1026914"/>
                  </a:lnTo>
                  <a:lnTo>
                    <a:pt x="103504" y="1035050"/>
                  </a:lnTo>
                  <a:lnTo>
                    <a:pt x="1425193" y="1035050"/>
                  </a:lnTo>
                  <a:lnTo>
                    <a:pt x="1465476" y="1026914"/>
                  </a:lnTo>
                  <a:lnTo>
                    <a:pt x="1498377" y="1004728"/>
                  </a:lnTo>
                  <a:lnTo>
                    <a:pt x="1520563" y="971827"/>
                  </a:lnTo>
                  <a:lnTo>
                    <a:pt x="1528699" y="931544"/>
                  </a:lnTo>
                  <a:lnTo>
                    <a:pt x="1528699" y="103504"/>
                  </a:lnTo>
                  <a:lnTo>
                    <a:pt x="1520563" y="63222"/>
                  </a:lnTo>
                  <a:lnTo>
                    <a:pt x="1498377" y="30321"/>
                  </a:lnTo>
                  <a:lnTo>
                    <a:pt x="1465476" y="8135"/>
                  </a:lnTo>
                  <a:lnTo>
                    <a:pt x="1425193" y="0"/>
                  </a:lnTo>
                  <a:close/>
                </a:path>
              </a:pathLst>
            </a:custGeom>
            <a:solidFill>
              <a:srgbClr val="FFC000"/>
            </a:solidFill>
          </p:spPr>
          <p:txBody>
            <a:bodyPr wrap="square" lIns="0" tIns="0" rIns="0" bIns="0" rtlCol="0"/>
            <a:lstStyle/>
            <a:p>
              <a:endParaRPr/>
            </a:p>
          </p:txBody>
        </p:sp>
        <p:sp>
          <p:nvSpPr>
            <p:cNvPr id="14" name="object 14"/>
            <p:cNvSpPr/>
            <p:nvPr/>
          </p:nvSpPr>
          <p:spPr>
            <a:xfrm>
              <a:off x="4935220" y="1546860"/>
              <a:ext cx="1529080" cy="1035050"/>
            </a:xfrm>
            <a:custGeom>
              <a:avLst/>
              <a:gdLst/>
              <a:ahLst/>
              <a:cxnLst/>
              <a:rect l="l" t="t" r="r" b="b"/>
              <a:pathLst>
                <a:path w="1529079" h="1035050">
                  <a:moveTo>
                    <a:pt x="0" y="103504"/>
                  </a:moveTo>
                  <a:lnTo>
                    <a:pt x="8118" y="63222"/>
                  </a:lnTo>
                  <a:lnTo>
                    <a:pt x="30273" y="30321"/>
                  </a:lnTo>
                  <a:lnTo>
                    <a:pt x="63168" y="8135"/>
                  </a:lnTo>
                  <a:lnTo>
                    <a:pt x="103504" y="0"/>
                  </a:lnTo>
                  <a:lnTo>
                    <a:pt x="1425193" y="0"/>
                  </a:lnTo>
                  <a:lnTo>
                    <a:pt x="1465476" y="8135"/>
                  </a:lnTo>
                  <a:lnTo>
                    <a:pt x="1498377" y="30321"/>
                  </a:lnTo>
                  <a:lnTo>
                    <a:pt x="1520563" y="63222"/>
                  </a:lnTo>
                  <a:lnTo>
                    <a:pt x="1528699" y="103504"/>
                  </a:lnTo>
                  <a:lnTo>
                    <a:pt x="1528699" y="931544"/>
                  </a:lnTo>
                  <a:lnTo>
                    <a:pt x="1520563" y="971827"/>
                  </a:lnTo>
                  <a:lnTo>
                    <a:pt x="1498377" y="1004728"/>
                  </a:lnTo>
                  <a:lnTo>
                    <a:pt x="1465476" y="1026914"/>
                  </a:lnTo>
                  <a:lnTo>
                    <a:pt x="1425193" y="1035050"/>
                  </a:lnTo>
                  <a:lnTo>
                    <a:pt x="103504" y="1035050"/>
                  </a:lnTo>
                  <a:lnTo>
                    <a:pt x="63168" y="1026914"/>
                  </a:lnTo>
                  <a:lnTo>
                    <a:pt x="30273" y="1004728"/>
                  </a:lnTo>
                  <a:lnTo>
                    <a:pt x="8118" y="971827"/>
                  </a:lnTo>
                  <a:lnTo>
                    <a:pt x="0" y="931544"/>
                  </a:lnTo>
                  <a:lnTo>
                    <a:pt x="0" y="103504"/>
                  </a:lnTo>
                  <a:close/>
                </a:path>
              </a:pathLst>
            </a:custGeom>
            <a:ln w="25400">
              <a:solidFill>
                <a:srgbClr val="000000"/>
              </a:solidFill>
            </a:ln>
          </p:spPr>
          <p:txBody>
            <a:bodyPr wrap="square" lIns="0" tIns="0" rIns="0" bIns="0" rtlCol="0"/>
            <a:lstStyle/>
            <a:p>
              <a:endParaRPr/>
            </a:p>
          </p:txBody>
        </p:sp>
      </p:grpSp>
      <p:grpSp>
        <p:nvGrpSpPr>
          <p:cNvPr id="15" name="object 15"/>
          <p:cNvGrpSpPr/>
          <p:nvPr/>
        </p:nvGrpSpPr>
        <p:grpSpPr>
          <a:xfrm>
            <a:off x="4301616" y="1745742"/>
            <a:ext cx="2358390" cy="2686685"/>
            <a:chOff x="4301616" y="1745742"/>
            <a:chExt cx="2358390" cy="2686685"/>
          </a:xfrm>
        </p:grpSpPr>
        <p:sp>
          <p:nvSpPr>
            <p:cNvPr id="16" name="object 16"/>
            <p:cNvSpPr/>
            <p:nvPr/>
          </p:nvSpPr>
          <p:spPr>
            <a:xfrm>
              <a:off x="4301616" y="1745742"/>
              <a:ext cx="448309" cy="306070"/>
            </a:xfrm>
            <a:custGeom>
              <a:avLst/>
              <a:gdLst/>
              <a:ahLst/>
              <a:cxnLst/>
              <a:rect l="l" t="t" r="r" b="b"/>
              <a:pathLst>
                <a:path w="448310" h="306069">
                  <a:moveTo>
                    <a:pt x="291846" y="0"/>
                  </a:moveTo>
                  <a:lnTo>
                    <a:pt x="293243" y="61213"/>
                  </a:lnTo>
                  <a:lnTo>
                    <a:pt x="0" y="67818"/>
                  </a:lnTo>
                  <a:lnTo>
                    <a:pt x="4063" y="251333"/>
                  </a:lnTo>
                  <a:lnTo>
                    <a:pt x="297307" y="244856"/>
                  </a:lnTo>
                  <a:lnTo>
                    <a:pt x="298704" y="306070"/>
                  </a:lnTo>
                  <a:lnTo>
                    <a:pt x="448310" y="149606"/>
                  </a:lnTo>
                  <a:lnTo>
                    <a:pt x="291846" y="0"/>
                  </a:lnTo>
                  <a:close/>
                </a:path>
              </a:pathLst>
            </a:custGeom>
            <a:solidFill>
              <a:srgbClr val="AAAAAA"/>
            </a:solidFill>
          </p:spPr>
          <p:txBody>
            <a:bodyPr wrap="square" lIns="0" tIns="0" rIns="0" bIns="0" rtlCol="0"/>
            <a:lstStyle/>
            <a:p>
              <a:endParaRPr/>
            </a:p>
          </p:txBody>
        </p:sp>
        <p:sp>
          <p:nvSpPr>
            <p:cNvPr id="17" name="object 17"/>
            <p:cNvSpPr/>
            <p:nvPr/>
          </p:nvSpPr>
          <p:spPr>
            <a:xfrm>
              <a:off x="4807076" y="2706624"/>
              <a:ext cx="1840230" cy="1713230"/>
            </a:xfrm>
            <a:custGeom>
              <a:avLst/>
              <a:gdLst/>
              <a:ahLst/>
              <a:cxnLst/>
              <a:rect l="l" t="t" r="r" b="b"/>
              <a:pathLst>
                <a:path w="1840229" h="1713229">
                  <a:moveTo>
                    <a:pt x="1668399" y="0"/>
                  </a:moveTo>
                  <a:lnTo>
                    <a:pt x="171323" y="0"/>
                  </a:lnTo>
                  <a:lnTo>
                    <a:pt x="125779" y="6119"/>
                  </a:lnTo>
                  <a:lnTo>
                    <a:pt x="84854" y="23386"/>
                  </a:lnTo>
                  <a:lnTo>
                    <a:pt x="50180" y="50164"/>
                  </a:lnTo>
                  <a:lnTo>
                    <a:pt x="23391" y="84817"/>
                  </a:lnTo>
                  <a:lnTo>
                    <a:pt x="6120" y="125706"/>
                  </a:lnTo>
                  <a:lnTo>
                    <a:pt x="0" y="171196"/>
                  </a:lnTo>
                  <a:lnTo>
                    <a:pt x="0" y="1541526"/>
                  </a:lnTo>
                  <a:lnTo>
                    <a:pt x="6120" y="1587069"/>
                  </a:lnTo>
                  <a:lnTo>
                    <a:pt x="23391" y="1627994"/>
                  </a:lnTo>
                  <a:lnTo>
                    <a:pt x="50180" y="1662668"/>
                  </a:lnTo>
                  <a:lnTo>
                    <a:pt x="84854" y="1689457"/>
                  </a:lnTo>
                  <a:lnTo>
                    <a:pt x="125779" y="1706728"/>
                  </a:lnTo>
                  <a:lnTo>
                    <a:pt x="171323" y="1712849"/>
                  </a:lnTo>
                  <a:lnTo>
                    <a:pt x="1668399" y="1712849"/>
                  </a:lnTo>
                  <a:lnTo>
                    <a:pt x="1713942" y="1706728"/>
                  </a:lnTo>
                  <a:lnTo>
                    <a:pt x="1754867" y="1689457"/>
                  </a:lnTo>
                  <a:lnTo>
                    <a:pt x="1789541" y="1662668"/>
                  </a:lnTo>
                  <a:lnTo>
                    <a:pt x="1816330" y="1627994"/>
                  </a:lnTo>
                  <a:lnTo>
                    <a:pt x="1833601" y="1587069"/>
                  </a:lnTo>
                  <a:lnTo>
                    <a:pt x="1839722" y="1541526"/>
                  </a:lnTo>
                  <a:lnTo>
                    <a:pt x="1839722" y="171196"/>
                  </a:lnTo>
                  <a:lnTo>
                    <a:pt x="1833601" y="125706"/>
                  </a:lnTo>
                  <a:lnTo>
                    <a:pt x="1816330" y="84817"/>
                  </a:lnTo>
                  <a:lnTo>
                    <a:pt x="1789541" y="50164"/>
                  </a:lnTo>
                  <a:lnTo>
                    <a:pt x="1754867" y="23386"/>
                  </a:lnTo>
                  <a:lnTo>
                    <a:pt x="1713942" y="6119"/>
                  </a:lnTo>
                  <a:lnTo>
                    <a:pt x="1668399" y="0"/>
                  </a:lnTo>
                  <a:close/>
                </a:path>
              </a:pathLst>
            </a:custGeom>
            <a:solidFill>
              <a:srgbClr val="FFE396">
                <a:alpha val="89802"/>
              </a:srgbClr>
            </a:solidFill>
          </p:spPr>
          <p:txBody>
            <a:bodyPr wrap="square" lIns="0" tIns="0" rIns="0" bIns="0" rtlCol="0"/>
            <a:lstStyle/>
            <a:p>
              <a:endParaRPr/>
            </a:p>
          </p:txBody>
        </p:sp>
        <p:sp>
          <p:nvSpPr>
            <p:cNvPr id="18" name="object 18"/>
            <p:cNvSpPr/>
            <p:nvPr/>
          </p:nvSpPr>
          <p:spPr>
            <a:xfrm>
              <a:off x="4807076" y="2706624"/>
              <a:ext cx="1840230" cy="1713230"/>
            </a:xfrm>
            <a:custGeom>
              <a:avLst/>
              <a:gdLst/>
              <a:ahLst/>
              <a:cxnLst/>
              <a:rect l="l" t="t" r="r" b="b"/>
              <a:pathLst>
                <a:path w="1840229" h="1713229">
                  <a:moveTo>
                    <a:pt x="0" y="171196"/>
                  </a:moveTo>
                  <a:lnTo>
                    <a:pt x="6120" y="125706"/>
                  </a:lnTo>
                  <a:lnTo>
                    <a:pt x="23391" y="84817"/>
                  </a:lnTo>
                  <a:lnTo>
                    <a:pt x="50180" y="50164"/>
                  </a:lnTo>
                  <a:lnTo>
                    <a:pt x="84854" y="23386"/>
                  </a:lnTo>
                  <a:lnTo>
                    <a:pt x="125779" y="6119"/>
                  </a:lnTo>
                  <a:lnTo>
                    <a:pt x="171323" y="0"/>
                  </a:lnTo>
                  <a:lnTo>
                    <a:pt x="1668399" y="0"/>
                  </a:lnTo>
                  <a:lnTo>
                    <a:pt x="1713942" y="6119"/>
                  </a:lnTo>
                  <a:lnTo>
                    <a:pt x="1754867" y="23386"/>
                  </a:lnTo>
                  <a:lnTo>
                    <a:pt x="1789541" y="50164"/>
                  </a:lnTo>
                  <a:lnTo>
                    <a:pt x="1816330" y="84817"/>
                  </a:lnTo>
                  <a:lnTo>
                    <a:pt x="1833601" y="125706"/>
                  </a:lnTo>
                  <a:lnTo>
                    <a:pt x="1839722" y="171196"/>
                  </a:lnTo>
                  <a:lnTo>
                    <a:pt x="1839722" y="1541526"/>
                  </a:lnTo>
                  <a:lnTo>
                    <a:pt x="1833601" y="1587069"/>
                  </a:lnTo>
                  <a:lnTo>
                    <a:pt x="1816330" y="1627994"/>
                  </a:lnTo>
                  <a:lnTo>
                    <a:pt x="1789541" y="1662668"/>
                  </a:lnTo>
                  <a:lnTo>
                    <a:pt x="1754867" y="1689457"/>
                  </a:lnTo>
                  <a:lnTo>
                    <a:pt x="1713942" y="1706728"/>
                  </a:lnTo>
                  <a:lnTo>
                    <a:pt x="1668399" y="1712849"/>
                  </a:lnTo>
                  <a:lnTo>
                    <a:pt x="171323" y="1712849"/>
                  </a:lnTo>
                  <a:lnTo>
                    <a:pt x="125779" y="1706728"/>
                  </a:lnTo>
                  <a:lnTo>
                    <a:pt x="84854" y="1689457"/>
                  </a:lnTo>
                  <a:lnTo>
                    <a:pt x="50180" y="1662668"/>
                  </a:lnTo>
                  <a:lnTo>
                    <a:pt x="23391" y="1627994"/>
                  </a:lnTo>
                  <a:lnTo>
                    <a:pt x="6120" y="1587069"/>
                  </a:lnTo>
                  <a:lnTo>
                    <a:pt x="0" y="1541526"/>
                  </a:lnTo>
                  <a:lnTo>
                    <a:pt x="0" y="171196"/>
                  </a:lnTo>
                  <a:close/>
                </a:path>
              </a:pathLst>
            </a:custGeom>
            <a:ln w="25400">
              <a:solidFill>
                <a:srgbClr val="000000"/>
              </a:solidFill>
            </a:ln>
          </p:spPr>
          <p:txBody>
            <a:bodyPr wrap="square" lIns="0" tIns="0" rIns="0" bIns="0" rtlCol="0"/>
            <a:lstStyle/>
            <a:p>
              <a:endParaRPr/>
            </a:p>
          </p:txBody>
        </p:sp>
      </p:grpSp>
      <p:sp>
        <p:nvSpPr>
          <p:cNvPr id="19" name="object 19"/>
          <p:cNvSpPr txBox="1"/>
          <p:nvPr/>
        </p:nvSpPr>
        <p:spPr>
          <a:xfrm>
            <a:off x="5220461" y="1730502"/>
            <a:ext cx="9582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Georgia"/>
                <a:cs typeface="Georgia"/>
              </a:rPr>
              <a:t>DURING</a:t>
            </a:r>
            <a:endParaRPr sz="1800">
              <a:latin typeface="Georgia"/>
              <a:cs typeface="Georgia"/>
            </a:endParaRPr>
          </a:p>
        </p:txBody>
      </p:sp>
      <p:sp>
        <p:nvSpPr>
          <p:cNvPr id="20" name="object 20"/>
          <p:cNvSpPr txBox="1"/>
          <p:nvPr/>
        </p:nvSpPr>
        <p:spPr>
          <a:xfrm>
            <a:off x="4958841" y="2888106"/>
            <a:ext cx="1496060" cy="1308735"/>
          </a:xfrm>
          <a:prstGeom prst="rect">
            <a:avLst/>
          </a:prstGeom>
        </p:spPr>
        <p:txBody>
          <a:bodyPr vert="horz" wrap="square" lIns="0" tIns="47625" rIns="0" bIns="0" rtlCol="0">
            <a:spAutoFit/>
          </a:bodyPr>
          <a:lstStyle/>
          <a:p>
            <a:pPr marL="184785" marR="5080" indent="-172720">
              <a:lnSpc>
                <a:spcPct val="85300"/>
              </a:lnSpc>
              <a:spcBef>
                <a:spcPts val="375"/>
              </a:spcBef>
              <a:buChar char="•"/>
              <a:tabLst>
                <a:tab pos="184785" algn="l"/>
              </a:tabLst>
            </a:pPr>
            <a:r>
              <a:rPr sz="1600" spc="-10" dirty="0">
                <a:latin typeface="Georgia"/>
                <a:cs typeface="Georgia"/>
              </a:rPr>
              <a:t>Secure storage, integrity, availability </a:t>
            </a:r>
            <a:r>
              <a:rPr sz="1600" spc="-25" dirty="0">
                <a:latin typeface="Georgia"/>
                <a:cs typeface="Georgia"/>
              </a:rPr>
              <a:t>and </a:t>
            </a:r>
            <a:r>
              <a:rPr sz="1600" spc="-10" dirty="0">
                <a:latin typeface="Georgia"/>
                <a:cs typeface="Georgia"/>
              </a:rPr>
              <a:t>confidentiality</a:t>
            </a:r>
            <a:endParaRPr sz="1600">
              <a:latin typeface="Georgia"/>
              <a:cs typeface="Georgia"/>
            </a:endParaRPr>
          </a:p>
        </p:txBody>
      </p:sp>
      <p:grpSp>
        <p:nvGrpSpPr>
          <p:cNvPr id="21" name="object 21"/>
          <p:cNvGrpSpPr/>
          <p:nvPr/>
        </p:nvGrpSpPr>
        <p:grpSpPr>
          <a:xfrm>
            <a:off x="7344791" y="1504950"/>
            <a:ext cx="1553845" cy="1035685"/>
            <a:chOff x="7344791" y="1504950"/>
            <a:chExt cx="1553845" cy="1035685"/>
          </a:xfrm>
        </p:grpSpPr>
        <p:sp>
          <p:nvSpPr>
            <p:cNvPr id="22" name="object 22"/>
            <p:cNvSpPr/>
            <p:nvPr/>
          </p:nvSpPr>
          <p:spPr>
            <a:xfrm>
              <a:off x="7357491" y="1517650"/>
              <a:ext cx="1528445" cy="1010285"/>
            </a:xfrm>
            <a:custGeom>
              <a:avLst/>
              <a:gdLst/>
              <a:ahLst/>
              <a:cxnLst/>
              <a:rect l="l" t="t" r="r" b="b"/>
              <a:pathLst>
                <a:path w="1528445" h="1010285">
                  <a:moveTo>
                    <a:pt x="1427479" y="0"/>
                  </a:moveTo>
                  <a:lnTo>
                    <a:pt x="100964" y="0"/>
                  </a:lnTo>
                  <a:lnTo>
                    <a:pt x="61668" y="7937"/>
                  </a:lnTo>
                  <a:lnTo>
                    <a:pt x="29575" y="29591"/>
                  </a:lnTo>
                  <a:lnTo>
                    <a:pt x="7935" y="61722"/>
                  </a:lnTo>
                  <a:lnTo>
                    <a:pt x="0" y="101091"/>
                  </a:lnTo>
                  <a:lnTo>
                    <a:pt x="0" y="909320"/>
                  </a:lnTo>
                  <a:lnTo>
                    <a:pt x="7935" y="948616"/>
                  </a:lnTo>
                  <a:lnTo>
                    <a:pt x="29575" y="980709"/>
                  </a:lnTo>
                  <a:lnTo>
                    <a:pt x="61668" y="1002349"/>
                  </a:lnTo>
                  <a:lnTo>
                    <a:pt x="100964" y="1010285"/>
                  </a:lnTo>
                  <a:lnTo>
                    <a:pt x="1427479" y="1010285"/>
                  </a:lnTo>
                  <a:lnTo>
                    <a:pt x="1466776" y="1002349"/>
                  </a:lnTo>
                  <a:lnTo>
                    <a:pt x="1498869" y="980709"/>
                  </a:lnTo>
                  <a:lnTo>
                    <a:pt x="1520509" y="948616"/>
                  </a:lnTo>
                  <a:lnTo>
                    <a:pt x="1528444" y="909320"/>
                  </a:lnTo>
                  <a:lnTo>
                    <a:pt x="1528444" y="101091"/>
                  </a:lnTo>
                  <a:lnTo>
                    <a:pt x="1520509" y="61721"/>
                  </a:lnTo>
                  <a:lnTo>
                    <a:pt x="1498869" y="29590"/>
                  </a:lnTo>
                  <a:lnTo>
                    <a:pt x="1466776" y="7937"/>
                  </a:lnTo>
                  <a:lnTo>
                    <a:pt x="1427479" y="0"/>
                  </a:lnTo>
                  <a:close/>
                </a:path>
              </a:pathLst>
            </a:custGeom>
            <a:solidFill>
              <a:srgbClr val="5592C8"/>
            </a:solidFill>
          </p:spPr>
          <p:txBody>
            <a:bodyPr wrap="square" lIns="0" tIns="0" rIns="0" bIns="0" rtlCol="0"/>
            <a:lstStyle/>
            <a:p>
              <a:endParaRPr/>
            </a:p>
          </p:txBody>
        </p:sp>
        <p:sp>
          <p:nvSpPr>
            <p:cNvPr id="23" name="object 23"/>
            <p:cNvSpPr/>
            <p:nvPr/>
          </p:nvSpPr>
          <p:spPr>
            <a:xfrm>
              <a:off x="7357491" y="1517650"/>
              <a:ext cx="1528445" cy="1010285"/>
            </a:xfrm>
            <a:custGeom>
              <a:avLst/>
              <a:gdLst/>
              <a:ahLst/>
              <a:cxnLst/>
              <a:rect l="l" t="t" r="r" b="b"/>
              <a:pathLst>
                <a:path w="1528445" h="1010285">
                  <a:moveTo>
                    <a:pt x="0" y="101091"/>
                  </a:moveTo>
                  <a:lnTo>
                    <a:pt x="7935" y="61722"/>
                  </a:lnTo>
                  <a:lnTo>
                    <a:pt x="29575" y="29591"/>
                  </a:lnTo>
                  <a:lnTo>
                    <a:pt x="61668" y="7937"/>
                  </a:lnTo>
                  <a:lnTo>
                    <a:pt x="100964" y="0"/>
                  </a:lnTo>
                  <a:lnTo>
                    <a:pt x="1427479" y="0"/>
                  </a:lnTo>
                  <a:lnTo>
                    <a:pt x="1466776" y="7937"/>
                  </a:lnTo>
                  <a:lnTo>
                    <a:pt x="1498869" y="29590"/>
                  </a:lnTo>
                  <a:lnTo>
                    <a:pt x="1520509" y="61721"/>
                  </a:lnTo>
                  <a:lnTo>
                    <a:pt x="1528444" y="101091"/>
                  </a:lnTo>
                  <a:lnTo>
                    <a:pt x="1528444" y="909320"/>
                  </a:lnTo>
                  <a:lnTo>
                    <a:pt x="1520509" y="948616"/>
                  </a:lnTo>
                  <a:lnTo>
                    <a:pt x="1498869" y="980709"/>
                  </a:lnTo>
                  <a:lnTo>
                    <a:pt x="1466776" y="1002349"/>
                  </a:lnTo>
                  <a:lnTo>
                    <a:pt x="1427479" y="1010285"/>
                  </a:lnTo>
                  <a:lnTo>
                    <a:pt x="100964" y="1010285"/>
                  </a:lnTo>
                  <a:lnTo>
                    <a:pt x="61668" y="1002349"/>
                  </a:lnTo>
                  <a:lnTo>
                    <a:pt x="29575" y="980709"/>
                  </a:lnTo>
                  <a:lnTo>
                    <a:pt x="7935" y="948616"/>
                  </a:lnTo>
                  <a:lnTo>
                    <a:pt x="0" y="909320"/>
                  </a:lnTo>
                  <a:lnTo>
                    <a:pt x="0" y="101091"/>
                  </a:lnTo>
                  <a:close/>
                </a:path>
              </a:pathLst>
            </a:custGeom>
            <a:ln w="25400">
              <a:solidFill>
                <a:srgbClr val="000000"/>
              </a:solidFill>
            </a:ln>
          </p:spPr>
          <p:txBody>
            <a:bodyPr wrap="square" lIns="0" tIns="0" rIns="0" bIns="0" rtlCol="0"/>
            <a:lstStyle/>
            <a:p>
              <a:endParaRPr/>
            </a:p>
          </p:txBody>
        </p:sp>
      </p:grpSp>
      <p:grpSp>
        <p:nvGrpSpPr>
          <p:cNvPr id="24" name="object 24"/>
          <p:cNvGrpSpPr/>
          <p:nvPr/>
        </p:nvGrpSpPr>
        <p:grpSpPr>
          <a:xfrm>
            <a:off x="6685915" y="1701164"/>
            <a:ext cx="2555875" cy="2731135"/>
            <a:chOff x="6685915" y="1701164"/>
            <a:chExt cx="2555875" cy="2731135"/>
          </a:xfrm>
        </p:grpSpPr>
        <p:sp>
          <p:nvSpPr>
            <p:cNvPr id="25" name="object 25"/>
            <p:cNvSpPr/>
            <p:nvPr/>
          </p:nvSpPr>
          <p:spPr>
            <a:xfrm>
              <a:off x="6685915" y="1701164"/>
              <a:ext cx="474980" cy="306070"/>
            </a:xfrm>
            <a:custGeom>
              <a:avLst/>
              <a:gdLst/>
              <a:ahLst/>
              <a:cxnLst/>
              <a:rect l="l" t="t" r="r" b="b"/>
              <a:pathLst>
                <a:path w="474979" h="306069">
                  <a:moveTo>
                    <a:pt x="319658" y="0"/>
                  </a:moveTo>
                  <a:lnTo>
                    <a:pt x="320548" y="61213"/>
                  </a:lnTo>
                  <a:lnTo>
                    <a:pt x="0" y="66039"/>
                  </a:lnTo>
                  <a:lnTo>
                    <a:pt x="2793" y="249682"/>
                  </a:lnTo>
                  <a:lnTo>
                    <a:pt x="323341" y="244856"/>
                  </a:lnTo>
                  <a:lnTo>
                    <a:pt x="324230" y="306070"/>
                  </a:lnTo>
                  <a:lnTo>
                    <a:pt x="474979" y="150622"/>
                  </a:lnTo>
                  <a:lnTo>
                    <a:pt x="319658" y="0"/>
                  </a:lnTo>
                  <a:close/>
                </a:path>
              </a:pathLst>
            </a:custGeom>
            <a:solidFill>
              <a:srgbClr val="AAAAAA"/>
            </a:solidFill>
          </p:spPr>
          <p:txBody>
            <a:bodyPr wrap="square" lIns="0" tIns="0" rIns="0" bIns="0" rtlCol="0"/>
            <a:lstStyle/>
            <a:p>
              <a:endParaRPr/>
            </a:p>
          </p:txBody>
        </p:sp>
        <p:sp>
          <p:nvSpPr>
            <p:cNvPr id="26" name="object 26"/>
            <p:cNvSpPr/>
            <p:nvPr/>
          </p:nvSpPr>
          <p:spPr>
            <a:xfrm>
              <a:off x="7200392" y="2706623"/>
              <a:ext cx="2028825" cy="1713230"/>
            </a:xfrm>
            <a:custGeom>
              <a:avLst/>
              <a:gdLst/>
              <a:ahLst/>
              <a:cxnLst/>
              <a:rect l="l" t="t" r="r" b="b"/>
              <a:pathLst>
                <a:path w="2028825" h="1713229">
                  <a:moveTo>
                    <a:pt x="1857121" y="0"/>
                  </a:moveTo>
                  <a:lnTo>
                    <a:pt x="171323" y="0"/>
                  </a:lnTo>
                  <a:lnTo>
                    <a:pt x="125779" y="6119"/>
                  </a:lnTo>
                  <a:lnTo>
                    <a:pt x="84854" y="23386"/>
                  </a:lnTo>
                  <a:lnTo>
                    <a:pt x="50180" y="50164"/>
                  </a:lnTo>
                  <a:lnTo>
                    <a:pt x="23391" y="84817"/>
                  </a:lnTo>
                  <a:lnTo>
                    <a:pt x="6120" y="125706"/>
                  </a:lnTo>
                  <a:lnTo>
                    <a:pt x="0" y="171196"/>
                  </a:lnTo>
                  <a:lnTo>
                    <a:pt x="0" y="1541526"/>
                  </a:lnTo>
                  <a:lnTo>
                    <a:pt x="6120" y="1587069"/>
                  </a:lnTo>
                  <a:lnTo>
                    <a:pt x="23391" y="1627994"/>
                  </a:lnTo>
                  <a:lnTo>
                    <a:pt x="50180" y="1662668"/>
                  </a:lnTo>
                  <a:lnTo>
                    <a:pt x="84854" y="1689457"/>
                  </a:lnTo>
                  <a:lnTo>
                    <a:pt x="125779" y="1706728"/>
                  </a:lnTo>
                  <a:lnTo>
                    <a:pt x="171323" y="1712849"/>
                  </a:lnTo>
                  <a:lnTo>
                    <a:pt x="1857121" y="1712849"/>
                  </a:lnTo>
                  <a:lnTo>
                    <a:pt x="1902654" y="1706728"/>
                  </a:lnTo>
                  <a:lnTo>
                    <a:pt x="1943556" y="1689457"/>
                  </a:lnTo>
                  <a:lnTo>
                    <a:pt x="1978199" y="1662668"/>
                  </a:lnTo>
                  <a:lnTo>
                    <a:pt x="2004958" y="1627994"/>
                  </a:lnTo>
                  <a:lnTo>
                    <a:pt x="2022206" y="1587069"/>
                  </a:lnTo>
                  <a:lnTo>
                    <a:pt x="2028316" y="1541526"/>
                  </a:lnTo>
                  <a:lnTo>
                    <a:pt x="2028316" y="171196"/>
                  </a:lnTo>
                  <a:lnTo>
                    <a:pt x="2022206" y="125706"/>
                  </a:lnTo>
                  <a:lnTo>
                    <a:pt x="2004958" y="84817"/>
                  </a:lnTo>
                  <a:lnTo>
                    <a:pt x="1978199" y="50164"/>
                  </a:lnTo>
                  <a:lnTo>
                    <a:pt x="1943556" y="23386"/>
                  </a:lnTo>
                  <a:lnTo>
                    <a:pt x="1902654" y="6119"/>
                  </a:lnTo>
                  <a:lnTo>
                    <a:pt x="1857121" y="0"/>
                  </a:lnTo>
                  <a:close/>
                </a:path>
              </a:pathLst>
            </a:custGeom>
            <a:solidFill>
              <a:srgbClr val="97E2FD">
                <a:alpha val="89802"/>
              </a:srgbClr>
            </a:solidFill>
          </p:spPr>
          <p:txBody>
            <a:bodyPr wrap="square" lIns="0" tIns="0" rIns="0" bIns="0" rtlCol="0"/>
            <a:lstStyle/>
            <a:p>
              <a:endParaRPr/>
            </a:p>
          </p:txBody>
        </p:sp>
        <p:sp>
          <p:nvSpPr>
            <p:cNvPr id="27" name="object 27"/>
            <p:cNvSpPr/>
            <p:nvPr/>
          </p:nvSpPr>
          <p:spPr>
            <a:xfrm>
              <a:off x="7200392" y="2706623"/>
              <a:ext cx="2028825" cy="1713230"/>
            </a:xfrm>
            <a:custGeom>
              <a:avLst/>
              <a:gdLst/>
              <a:ahLst/>
              <a:cxnLst/>
              <a:rect l="l" t="t" r="r" b="b"/>
              <a:pathLst>
                <a:path w="2028825" h="1713229">
                  <a:moveTo>
                    <a:pt x="0" y="171196"/>
                  </a:moveTo>
                  <a:lnTo>
                    <a:pt x="6120" y="125706"/>
                  </a:lnTo>
                  <a:lnTo>
                    <a:pt x="23391" y="84817"/>
                  </a:lnTo>
                  <a:lnTo>
                    <a:pt x="50180" y="50164"/>
                  </a:lnTo>
                  <a:lnTo>
                    <a:pt x="84854" y="23386"/>
                  </a:lnTo>
                  <a:lnTo>
                    <a:pt x="125779" y="6119"/>
                  </a:lnTo>
                  <a:lnTo>
                    <a:pt x="171323" y="0"/>
                  </a:lnTo>
                  <a:lnTo>
                    <a:pt x="1857121" y="0"/>
                  </a:lnTo>
                  <a:lnTo>
                    <a:pt x="1902654" y="6119"/>
                  </a:lnTo>
                  <a:lnTo>
                    <a:pt x="1943556" y="23386"/>
                  </a:lnTo>
                  <a:lnTo>
                    <a:pt x="1978199" y="50164"/>
                  </a:lnTo>
                  <a:lnTo>
                    <a:pt x="2004958" y="84817"/>
                  </a:lnTo>
                  <a:lnTo>
                    <a:pt x="2022206" y="125706"/>
                  </a:lnTo>
                  <a:lnTo>
                    <a:pt x="2028316" y="171196"/>
                  </a:lnTo>
                  <a:lnTo>
                    <a:pt x="2028316" y="1541526"/>
                  </a:lnTo>
                  <a:lnTo>
                    <a:pt x="2022206" y="1587069"/>
                  </a:lnTo>
                  <a:lnTo>
                    <a:pt x="2004958" y="1627994"/>
                  </a:lnTo>
                  <a:lnTo>
                    <a:pt x="1978199" y="1662668"/>
                  </a:lnTo>
                  <a:lnTo>
                    <a:pt x="1943556" y="1689457"/>
                  </a:lnTo>
                  <a:lnTo>
                    <a:pt x="1902654" y="1706728"/>
                  </a:lnTo>
                  <a:lnTo>
                    <a:pt x="1857121" y="1712849"/>
                  </a:lnTo>
                  <a:lnTo>
                    <a:pt x="171323" y="1712849"/>
                  </a:lnTo>
                  <a:lnTo>
                    <a:pt x="125779" y="1706728"/>
                  </a:lnTo>
                  <a:lnTo>
                    <a:pt x="84854" y="1689457"/>
                  </a:lnTo>
                  <a:lnTo>
                    <a:pt x="50180" y="1662668"/>
                  </a:lnTo>
                  <a:lnTo>
                    <a:pt x="23391" y="1627994"/>
                  </a:lnTo>
                  <a:lnTo>
                    <a:pt x="6120" y="1587069"/>
                  </a:lnTo>
                  <a:lnTo>
                    <a:pt x="0" y="1541526"/>
                  </a:lnTo>
                  <a:lnTo>
                    <a:pt x="0" y="171196"/>
                  </a:lnTo>
                  <a:close/>
                </a:path>
              </a:pathLst>
            </a:custGeom>
            <a:ln w="25400">
              <a:solidFill>
                <a:srgbClr val="000000"/>
              </a:solidFill>
            </a:ln>
          </p:spPr>
          <p:txBody>
            <a:bodyPr wrap="square" lIns="0" tIns="0" rIns="0" bIns="0" rtlCol="0"/>
            <a:lstStyle/>
            <a:p>
              <a:endParaRPr/>
            </a:p>
          </p:txBody>
        </p:sp>
      </p:grpSp>
      <p:sp>
        <p:nvSpPr>
          <p:cNvPr id="28" name="object 28"/>
          <p:cNvSpPr txBox="1"/>
          <p:nvPr/>
        </p:nvSpPr>
        <p:spPr>
          <a:xfrm>
            <a:off x="7738998" y="1693545"/>
            <a:ext cx="7677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Georgia"/>
                <a:cs typeface="Georgia"/>
              </a:rPr>
              <a:t>AFTER</a:t>
            </a:r>
            <a:endParaRPr sz="1800">
              <a:latin typeface="Georgia"/>
              <a:cs typeface="Georgia"/>
            </a:endParaRP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100965">
              <a:lnSpc>
                <a:spcPct val="100000"/>
              </a:lnSpc>
            </a:pPr>
            <a:r>
              <a:rPr spc="-25" dirty="0"/>
              <a:t>32</a:t>
            </a:r>
          </a:p>
        </p:txBody>
      </p:sp>
      <p:sp>
        <p:nvSpPr>
          <p:cNvPr id="29" name="object 29"/>
          <p:cNvSpPr txBox="1"/>
          <p:nvPr/>
        </p:nvSpPr>
        <p:spPr>
          <a:xfrm>
            <a:off x="7317105" y="3214243"/>
            <a:ext cx="1753235" cy="669290"/>
          </a:xfrm>
          <a:prstGeom prst="rect">
            <a:avLst/>
          </a:prstGeom>
        </p:spPr>
        <p:txBody>
          <a:bodyPr vert="horz" wrap="square" lIns="0" tIns="13335" rIns="0" bIns="0" rtlCol="0">
            <a:spAutoFit/>
          </a:bodyPr>
          <a:lstStyle/>
          <a:p>
            <a:pPr marL="69850" indent="-61594">
              <a:lnSpc>
                <a:spcPts val="1315"/>
              </a:lnSpc>
              <a:spcBef>
                <a:spcPts val="105"/>
              </a:spcBef>
              <a:buSzPct val="90909"/>
              <a:buChar char="•"/>
              <a:tabLst>
                <a:tab pos="69850" algn="l"/>
              </a:tabLst>
            </a:pPr>
            <a:r>
              <a:rPr sz="1100" dirty="0">
                <a:latin typeface="Georgia"/>
                <a:cs typeface="Georgia"/>
              </a:rPr>
              <a:t>Keep</a:t>
            </a:r>
            <a:r>
              <a:rPr sz="1100" spc="-15" dirty="0">
                <a:latin typeface="Georgia"/>
                <a:cs typeface="Georgia"/>
              </a:rPr>
              <a:t> </a:t>
            </a:r>
            <a:r>
              <a:rPr sz="1100" dirty="0">
                <a:latin typeface="Georgia"/>
                <a:cs typeface="Georgia"/>
              </a:rPr>
              <a:t>for</a:t>
            </a:r>
            <a:r>
              <a:rPr sz="1100" spc="-25" dirty="0">
                <a:latin typeface="Georgia"/>
                <a:cs typeface="Georgia"/>
              </a:rPr>
              <a:t> </a:t>
            </a:r>
            <a:r>
              <a:rPr sz="1100" dirty="0">
                <a:latin typeface="Georgia"/>
                <a:cs typeface="Georgia"/>
              </a:rPr>
              <a:t>10</a:t>
            </a:r>
            <a:r>
              <a:rPr sz="1100" spc="-35" dirty="0">
                <a:latin typeface="Georgia"/>
                <a:cs typeface="Georgia"/>
              </a:rPr>
              <a:t> </a:t>
            </a:r>
            <a:r>
              <a:rPr sz="1100" spc="-10" dirty="0">
                <a:latin typeface="Georgia"/>
                <a:cs typeface="Georgia"/>
              </a:rPr>
              <a:t>years</a:t>
            </a:r>
            <a:endParaRPr sz="1100">
              <a:latin typeface="Georgia"/>
              <a:cs typeface="Georgia"/>
            </a:endParaRPr>
          </a:p>
          <a:p>
            <a:pPr marL="69215" marR="5080" indent="-61594">
              <a:lnSpc>
                <a:spcPts val="1130"/>
              </a:lnSpc>
              <a:spcBef>
                <a:spcPts val="185"/>
              </a:spcBef>
              <a:buSzPct val="90909"/>
              <a:buChar char="•"/>
              <a:tabLst>
                <a:tab pos="70485" algn="l"/>
              </a:tabLst>
            </a:pPr>
            <a:r>
              <a:rPr sz="1100" dirty="0">
                <a:latin typeface="Georgia"/>
                <a:cs typeface="Georgia"/>
              </a:rPr>
              <a:t>FAIR</a:t>
            </a:r>
            <a:r>
              <a:rPr sz="1100" spc="-25" dirty="0">
                <a:latin typeface="Georgia"/>
                <a:cs typeface="Georgia"/>
              </a:rPr>
              <a:t> </a:t>
            </a:r>
            <a:r>
              <a:rPr sz="1100" dirty="0">
                <a:latin typeface="Georgia"/>
                <a:cs typeface="Georgia"/>
              </a:rPr>
              <a:t>:</a:t>
            </a:r>
            <a:r>
              <a:rPr sz="1100" spc="-30" dirty="0">
                <a:latin typeface="Georgia"/>
                <a:cs typeface="Georgia"/>
              </a:rPr>
              <a:t> </a:t>
            </a:r>
            <a:r>
              <a:rPr sz="1100" dirty="0">
                <a:latin typeface="Georgia"/>
                <a:cs typeface="Georgia"/>
              </a:rPr>
              <a:t>findable,</a:t>
            </a:r>
            <a:r>
              <a:rPr sz="1100" spc="-10" dirty="0">
                <a:latin typeface="Georgia"/>
                <a:cs typeface="Georgia"/>
              </a:rPr>
              <a:t> accessible, 	interoperable</a:t>
            </a:r>
            <a:r>
              <a:rPr sz="1100" dirty="0">
                <a:latin typeface="Georgia"/>
                <a:cs typeface="Georgia"/>
              </a:rPr>
              <a:t> and</a:t>
            </a:r>
            <a:r>
              <a:rPr sz="1100" spc="45" dirty="0">
                <a:latin typeface="Georgia"/>
                <a:cs typeface="Georgia"/>
              </a:rPr>
              <a:t> </a:t>
            </a:r>
            <a:r>
              <a:rPr sz="1100" spc="-10" dirty="0">
                <a:latin typeface="Georgia"/>
                <a:cs typeface="Georgia"/>
              </a:rPr>
              <a:t>reusable</a:t>
            </a:r>
            <a:endParaRPr sz="1100">
              <a:latin typeface="Georgia"/>
              <a:cs typeface="Georgia"/>
            </a:endParaRPr>
          </a:p>
          <a:p>
            <a:pPr marL="69850" indent="-61594">
              <a:lnSpc>
                <a:spcPts val="1300"/>
              </a:lnSpc>
              <a:buSzPct val="90909"/>
              <a:buChar char="•"/>
              <a:tabLst>
                <a:tab pos="69850" algn="l"/>
              </a:tabLst>
            </a:pPr>
            <a:r>
              <a:rPr sz="1100" dirty="0">
                <a:latin typeface="Georgia"/>
                <a:cs typeface="Georgia"/>
              </a:rPr>
              <a:t>Trustworthy</a:t>
            </a:r>
            <a:r>
              <a:rPr sz="1100" spc="-45" dirty="0">
                <a:latin typeface="Georgia"/>
                <a:cs typeface="Georgia"/>
              </a:rPr>
              <a:t> </a:t>
            </a:r>
            <a:r>
              <a:rPr sz="1100" spc="-10" dirty="0">
                <a:latin typeface="Georgia"/>
                <a:cs typeface="Georgia"/>
              </a:rPr>
              <a:t>archive</a:t>
            </a:r>
            <a:endParaRPr sz="1100">
              <a:latin typeface="Georgia"/>
              <a:cs typeface="Georgia"/>
            </a:endParaRPr>
          </a:p>
        </p:txBody>
      </p:sp>
      <p:sp>
        <p:nvSpPr>
          <p:cNvPr id="30" name="object 30"/>
          <p:cNvSpPr txBox="1"/>
          <p:nvPr/>
        </p:nvSpPr>
        <p:spPr>
          <a:xfrm>
            <a:off x="2066670" y="4957381"/>
            <a:ext cx="2752725" cy="529590"/>
          </a:xfrm>
          <a:prstGeom prst="rect">
            <a:avLst/>
          </a:prstGeom>
          <a:ln w="25400">
            <a:solidFill>
              <a:srgbClr val="000000"/>
            </a:solidFill>
          </a:ln>
        </p:spPr>
        <p:txBody>
          <a:bodyPr vert="horz" wrap="square" lIns="0" tIns="40640" rIns="0" bIns="0" rtlCol="0">
            <a:spAutoFit/>
          </a:bodyPr>
          <a:lstStyle/>
          <a:p>
            <a:pPr marL="67310" marR="250825">
              <a:lnSpc>
                <a:spcPts val="1760"/>
              </a:lnSpc>
              <a:spcBef>
                <a:spcPts val="320"/>
              </a:spcBef>
            </a:pPr>
            <a:r>
              <a:rPr sz="1500" dirty="0">
                <a:solidFill>
                  <a:srgbClr val="001F5F"/>
                </a:solidFill>
                <a:latin typeface="Georgia"/>
                <a:cs typeface="Georgia"/>
              </a:rPr>
              <a:t>Faculties</a:t>
            </a:r>
            <a:r>
              <a:rPr sz="1500" spc="-70" dirty="0">
                <a:solidFill>
                  <a:srgbClr val="001F5F"/>
                </a:solidFill>
                <a:latin typeface="Georgia"/>
                <a:cs typeface="Georgia"/>
              </a:rPr>
              <a:t> </a:t>
            </a:r>
            <a:r>
              <a:rPr sz="1500" dirty="0">
                <a:solidFill>
                  <a:srgbClr val="001F5F"/>
                </a:solidFill>
                <a:latin typeface="Georgia"/>
                <a:cs typeface="Georgia"/>
              </a:rPr>
              <a:t>elaborate</a:t>
            </a:r>
            <a:r>
              <a:rPr sz="1500" spc="-40" dirty="0">
                <a:solidFill>
                  <a:srgbClr val="001F5F"/>
                </a:solidFill>
                <a:latin typeface="Georgia"/>
                <a:cs typeface="Georgia"/>
              </a:rPr>
              <a:t> </a:t>
            </a:r>
            <a:r>
              <a:rPr sz="1500" dirty="0">
                <a:solidFill>
                  <a:srgbClr val="001F5F"/>
                </a:solidFill>
                <a:latin typeface="Georgia"/>
                <a:cs typeface="Georgia"/>
              </a:rPr>
              <a:t>their</a:t>
            </a:r>
            <a:r>
              <a:rPr sz="1500" spc="-40" dirty="0">
                <a:solidFill>
                  <a:srgbClr val="001F5F"/>
                </a:solidFill>
                <a:latin typeface="Georgia"/>
                <a:cs typeface="Georgia"/>
              </a:rPr>
              <a:t> </a:t>
            </a:r>
            <a:r>
              <a:rPr sz="1500" spc="-25" dirty="0">
                <a:solidFill>
                  <a:srgbClr val="001F5F"/>
                </a:solidFill>
                <a:latin typeface="Georgia"/>
                <a:cs typeface="Georgia"/>
              </a:rPr>
              <a:t>own </a:t>
            </a:r>
            <a:r>
              <a:rPr sz="1500" dirty="0">
                <a:solidFill>
                  <a:srgbClr val="001F5F"/>
                </a:solidFill>
                <a:latin typeface="Georgia"/>
                <a:cs typeface="Georgia"/>
              </a:rPr>
              <a:t>data</a:t>
            </a:r>
            <a:r>
              <a:rPr sz="1500" spc="-25" dirty="0">
                <a:solidFill>
                  <a:srgbClr val="001F5F"/>
                </a:solidFill>
                <a:latin typeface="Georgia"/>
                <a:cs typeface="Georgia"/>
              </a:rPr>
              <a:t> </a:t>
            </a:r>
            <a:r>
              <a:rPr sz="1500" spc="-10" dirty="0">
                <a:solidFill>
                  <a:srgbClr val="001F5F"/>
                </a:solidFill>
                <a:latin typeface="Georgia"/>
                <a:cs typeface="Georgia"/>
              </a:rPr>
              <a:t>protocols</a:t>
            </a:r>
            <a:endParaRPr sz="1500">
              <a:latin typeface="Georgia"/>
              <a:cs typeface="Georgia"/>
            </a:endParaRPr>
          </a:p>
        </p:txBody>
      </p:sp>
      <p:sp>
        <p:nvSpPr>
          <p:cNvPr id="31" name="object 31"/>
          <p:cNvSpPr txBox="1"/>
          <p:nvPr/>
        </p:nvSpPr>
        <p:spPr>
          <a:xfrm>
            <a:off x="6243192" y="4957381"/>
            <a:ext cx="3541395" cy="529590"/>
          </a:xfrm>
          <a:prstGeom prst="rect">
            <a:avLst/>
          </a:prstGeom>
          <a:ln w="25400">
            <a:solidFill>
              <a:srgbClr val="5CB0EB"/>
            </a:solidFill>
          </a:ln>
        </p:spPr>
        <p:txBody>
          <a:bodyPr vert="horz" wrap="square" lIns="0" tIns="40640" rIns="0" bIns="0" rtlCol="0">
            <a:spAutoFit/>
          </a:bodyPr>
          <a:lstStyle/>
          <a:p>
            <a:pPr marL="67945" marR="359410">
              <a:lnSpc>
                <a:spcPts val="1760"/>
              </a:lnSpc>
              <a:spcBef>
                <a:spcPts val="320"/>
              </a:spcBef>
            </a:pPr>
            <a:r>
              <a:rPr sz="1500" dirty="0">
                <a:solidFill>
                  <a:srgbClr val="001F5F"/>
                </a:solidFill>
                <a:latin typeface="Georgia"/>
                <a:cs typeface="Georgia"/>
              </a:rPr>
              <a:t>Data</a:t>
            </a:r>
            <a:r>
              <a:rPr sz="1500" spc="-60" dirty="0">
                <a:solidFill>
                  <a:srgbClr val="001F5F"/>
                </a:solidFill>
                <a:latin typeface="Georgia"/>
                <a:cs typeface="Georgia"/>
              </a:rPr>
              <a:t> </a:t>
            </a:r>
            <a:r>
              <a:rPr sz="1500" dirty="0">
                <a:solidFill>
                  <a:srgbClr val="001F5F"/>
                </a:solidFill>
                <a:latin typeface="Georgia"/>
                <a:cs typeface="Georgia"/>
              </a:rPr>
              <a:t>management</a:t>
            </a:r>
            <a:r>
              <a:rPr sz="1500" spc="-55" dirty="0">
                <a:solidFill>
                  <a:srgbClr val="001F5F"/>
                </a:solidFill>
                <a:latin typeface="Georgia"/>
                <a:cs typeface="Georgia"/>
              </a:rPr>
              <a:t> </a:t>
            </a:r>
            <a:r>
              <a:rPr sz="1500" spc="-10" dirty="0">
                <a:solidFill>
                  <a:srgbClr val="001F5F"/>
                </a:solidFill>
                <a:latin typeface="Georgia"/>
                <a:cs typeface="Georgia"/>
              </a:rPr>
              <a:t>implementation </a:t>
            </a:r>
            <a:r>
              <a:rPr sz="1500" dirty="0">
                <a:solidFill>
                  <a:srgbClr val="001F5F"/>
                </a:solidFill>
                <a:latin typeface="Georgia"/>
                <a:cs typeface="Georgia"/>
              </a:rPr>
              <a:t>program</a:t>
            </a:r>
            <a:r>
              <a:rPr sz="1500" spc="-35" dirty="0">
                <a:solidFill>
                  <a:srgbClr val="001F5F"/>
                </a:solidFill>
                <a:latin typeface="Georgia"/>
                <a:cs typeface="Georgia"/>
              </a:rPr>
              <a:t> </a:t>
            </a:r>
            <a:r>
              <a:rPr sz="1500" dirty="0">
                <a:solidFill>
                  <a:srgbClr val="001F5F"/>
                </a:solidFill>
                <a:latin typeface="Georgia"/>
                <a:cs typeface="Georgia"/>
              </a:rPr>
              <a:t>to</a:t>
            </a:r>
            <a:r>
              <a:rPr sz="1500" spc="-40" dirty="0">
                <a:solidFill>
                  <a:srgbClr val="001F5F"/>
                </a:solidFill>
                <a:latin typeface="Georgia"/>
                <a:cs typeface="Georgia"/>
              </a:rPr>
              <a:t> </a:t>
            </a:r>
            <a:r>
              <a:rPr sz="1500" dirty="0">
                <a:solidFill>
                  <a:srgbClr val="001F5F"/>
                </a:solidFill>
                <a:latin typeface="Georgia"/>
                <a:cs typeface="Georgia"/>
              </a:rPr>
              <a:t>create</a:t>
            </a:r>
            <a:r>
              <a:rPr sz="1500" spc="-55" dirty="0">
                <a:solidFill>
                  <a:srgbClr val="001F5F"/>
                </a:solidFill>
                <a:latin typeface="Georgia"/>
                <a:cs typeface="Georgia"/>
              </a:rPr>
              <a:t> </a:t>
            </a:r>
            <a:r>
              <a:rPr sz="1500" dirty="0">
                <a:solidFill>
                  <a:srgbClr val="001F5F"/>
                </a:solidFill>
                <a:latin typeface="Georgia"/>
                <a:cs typeface="Georgia"/>
              </a:rPr>
              <a:t>necessary</a:t>
            </a:r>
            <a:r>
              <a:rPr sz="1500" spc="-45" dirty="0">
                <a:solidFill>
                  <a:srgbClr val="001F5F"/>
                </a:solidFill>
                <a:latin typeface="Georgia"/>
                <a:cs typeface="Georgia"/>
              </a:rPr>
              <a:t> </a:t>
            </a:r>
            <a:r>
              <a:rPr sz="1500" spc="-10" dirty="0">
                <a:solidFill>
                  <a:srgbClr val="001F5F"/>
                </a:solidFill>
                <a:latin typeface="Georgia"/>
                <a:cs typeface="Georgia"/>
              </a:rPr>
              <a:t>facilities</a:t>
            </a:r>
            <a:endParaRPr sz="1500">
              <a:latin typeface="Georgia"/>
              <a:cs typeface="Georgia"/>
            </a:endParaRPr>
          </a:p>
        </p:txBody>
      </p:sp>
      <p:sp>
        <p:nvSpPr>
          <p:cNvPr id="32" name="object 32"/>
          <p:cNvSpPr txBox="1"/>
          <p:nvPr/>
        </p:nvSpPr>
        <p:spPr>
          <a:xfrm>
            <a:off x="788619" y="5988202"/>
            <a:ext cx="9739630" cy="239395"/>
          </a:xfrm>
          <a:prstGeom prst="rect">
            <a:avLst/>
          </a:prstGeom>
        </p:spPr>
        <p:txBody>
          <a:bodyPr vert="horz" wrap="square" lIns="0" tIns="12700" rIns="0" bIns="0" rtlCol="0">
            <a:spAutoFit/>
          </a:bodyPr>
          <a:lstStyle/>
          <a:p>
            <a:pPr marL="12700">
              <a:lnSpc>
                <a:spcPct val="100000"/>
              </a:lnSpc>
              <a:spcBef>
                <a:spcPts val="100"/>
              </a:spcBef>
            </a:pPr>
            <a:r>
              <a:rPr sz="1400" u="sng" spc="-10" dirty="0">
                <a:solidFill>
                  <a:srgbClr val="0033CC"/>
                </a:solidFill>
                <a:uFill>
                  <a:solidFill>
                    <a:srgbClr val="0033CC"/>
                  </a:solidFill>
                </a:uFill>
                <a:latin typeface="Georgia"/>
                <a:cs typeface="Georgia"/>
                <a:hlinkClick r:id="rId3"/>
              </a:rPr>
              <a:t>https://www.staff.universiteitleiden.nl/announcements/2022/03/new-data-management-regulations-for-leiden-university</a:t>
            </a:r>
            <a:endParaRPr sz="1400">
              <a:latin typeface="Georgia"/>
              <a:cs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p:nvPr/>
        </p:nvSpPr>
        <p:spPr>
          <a:xfrm>
            <a:off x="1012342" y="1283777"/>
            <a:ext cx="9413875" cy="4341495"/>
          </a:xfrm>
          <a:prstGeom prst="rect">
            <a:avLst/>
          </a:prstGeom>
        </p:spPr>
        <p:txBody>
          <a:bodyPr vert="horz" wrap="square" lIns="0" tIns="151130" rIns="0" bIns="0" rtlCol="0">
            <a:spAutoFit/>
          </a:bodyPr>
          <a:lstStyle/>
          <a:p>
            <a:pPr marL="147320" indent="-134620">
              <a:lnSpc>
                <a:spcPct val="100000"/>
              </a:lnSpc>
              <a:spcBef>
                <a:spcPts val="1190"/>
              </a:spcBef>
              <a:buClr>
                <a:srgbClr val="0C2477"/>
              </a:buClr>
              <a:buFont typeface="Arial"/>
              <a:buChar char="•"/>
              <a:tabLst>
                <a:tab pos="147320" algn="l"/>
              </a:tabLst>
            </a:pPr>
            <a:r>
              <a:rPr sz="2400" dirty="0">
                <a:solidFill>
                  <a:srgbClr val="0C2477"/>
                </a:solidFill>
                <a:latin typeface="Georgia"/>
                <a:cs typeface="Georgia"/>
              </a:rPr>
              <a:t>Training</a:t>
            </a:r>
            <a:r>
              <a:rPr sz="2400" spc="-50" dirty="0">
                <a:solidFill>
                  <a:srgbClr val="0C2477"/>
                </a:solidFill>
                <a:latin typeface="Georgia"/>
                <a:cs typeface="Georgia"/>
              </a:rPr>
              <a:t> </a:t>
            </a:r>
            <a:r>
              <a:rPr sz="2400" dirty="0">
                <a:solidFill>
                  <a:srgbClr val="0C2477"/>
                </a:solidFill>
                <a:latin typeface="Georgia"/>
                <a:cs typeface="Georgia"/>
              </a:rPr>
              <a:t>and</a:t>
            </a:r>
            <a:r>
              <a:rPr sz="2400" spc="-40" dirty="0">
                <a:solidFill>
                  <a:srgbClr val="0C2477"/>
                </a:solidFill>
                <a:latin typeface="Georgia"/>
                <a:cs typeface="Georgia"/>
              </a:rPr>
              <a:t> </a:t>
            </a:r>
            <a:r>
              <a:rPr sz="2400" spc="-10" dirty="0">
                <a:solidFill>
                  <a:srgbClr val="0C2477"/>
                </a:solidFill>
                <a:latin typeface="Georgia"/>
                <a:cs typeface="Georgia"/>
              </a:rPr>
              <a:t>workshops</a:t>
            </a:r>
            <a:endParaRPr sz="2400">
              <a:latin typeface="Georgia"/>
              <a:cs typeface="Georgia"/>
            </a:endParaRPr>
          </a:p>
          <a:p>
            <a:pPr marL="282575" lvl="1" indent="-133350">
              <a:lnSpc>
                <a:spcPct val="100000"/>
              </a:lnSpc>
              <a:spcBef>
                <a:spcPts val="819"/>
              </a:spcBef>
              <a:buFont typeface="Arial"/>
              <a:buChar char="-"/>
              <a:tabLst>
                <a:tab pos="282575" algn="l"/>
              </a:tabLst>
            </a:pPr>
            <a:r>
              <a:rPr sz="1800" spc="-10" dirty="0">
                <a:solidFill>
                  <a:srgbClr val="0C2477"/>
                </a:solidFill>
                <a:latin typeface="Georgia"/>
                <a:cs typeface="Georgia"/>
              </a:rPr>
              <a:t>Tailor-</a:t>
            </a:r>
            <a:r>
              <a:rPr sz="1800" dirty="0">
                <a:solidFill>
                  <a:srgbClr val="0C2477"/>
                </a:solidFill>
                <a:latin typeface="Georgia"/>
                <a:cs typeface="Georgia"/>
              </a:rPr>
              <a:t>made</a:t>
            </a:r>
            <a:r>
              <a:rPr sz="1800" spc="-30" dirty="0">
                <a:solidFill>
                  <a:srgbClr val="0C2477"/>
                </a:solidFill>
                <a:latin typeface="Georgia"/>
                <a:cs typeface="Georgia"/>
              </a:rPr>
              <a:t> </a:t>
            </a:r>
            <a:r>
              <a:rPr sz="1800" dirty="0">
                <a:solidFill>
                  <a:srgbClr val="0C2477"/>
                </a:solidFill>
                <a:latin typeface="Georgia"/>
                <a:cs typeface="Georgia"/>
              </a:rPr>
              <a:t>RDM</a:t>
            </a:r>
            <a:r>
              <a:rPr sz="1800" spc="-20" dirty="0">
                <a:solidFill>
                  <a:srgbClr val="0C2477"/>
                </a:solidFill>
                <a:latin typeface="Georgia"/>
                <a:cs typeface="Georgia"/>
              </a:rPr>
              <a:t> </a:t>
            </a:r>
            <a:r>
              <a:rPr sz="1800" dirty="0">
                <a:solidFill>
                  <a:srgbClr val="0C2477"/>
                </a:solidFill>
                <a:latin typeface="Georgia"/>
                <a:cs typeface="Georgia"/>
              </a:rPr>
              <a:t>training</a:t>
            </a:r>
            <a:r>
              <a:rPr sz="1800" spc="-50" dirty="0">
                <a:solidFill>
                  <a:srgbClr val="0C2477"/>
                </a:solidFill>
                <a:latin typeface="Georgia"/>
                <a:cs typeface="Georgia"/>
              </a:rPr>
              <a:t> </a:t>
            </a:r>
            <a:r>
              <a:rPr sz="1800" dirty="0">
                <a:solidFill>
                  <a:srgbClr val="0C2477"/>
                </a:solidFill>
                <a:latin typeface="Georgia"/>
                <a:cs typeface="Georgia"/>
              </a:rPr>
              <a:t>for</a:t>
            </a:r>
            <a:r>
              <a:rPr sz="1800" spc="-30" dirty="0">
                <a:solidFill>
                  <a:srgbClr val="0C2477"/>
                </a:solidFill>
                <a:latin typeface="Georgia"/>
                <a:cs typeface="Georgia"/>
              </a:rPr>
              <a:t> </a:t>
            </a:r>
            <a:r>
              <a:rPr sz="1800" dirty="0">
                <a:solidFill>
                  <a:srgbClr val="0C2477"/>
                </a:solidFill>
                <a:latin typeface="Georgia"/>
                <a:cs typeface="Georgia"/>
              </a:rPr>
              <a:t>PhD</a:t>
            </a:r>
            <a:r>
              <a:rPr sz="1800" spc="-25" dirty="0">
                <a:solidFill>
                  <a:srgbClr val="0C2477"/>
                </a:solidFill>
                <a:latin typeface="Georgia"/>
                <a:cs typeface="Georgia"/>
              </a:rPr>
              <a:t> </a:t>
            </a:r>
            <a:r>
              <a:rPr sz="1800" spc="-10" dirty="0">
                <a:solidFill>
                  <a:srgbClr val="0C2477"/>
                </a:solidFill>
                <a:latin typeface="Georgia"/>
                <a:cs typeface="Georgia"/>
              </a:rPr>
              <a:t>students</a:t>
            </a:r>
            <a:endParaRPr sz="1800">
              <a:latin typeface="Georgia"/>
              <a:cs typeface="Georgia"/>
            </a:endParaRPr>
          </a:p>
          <a:p>
            <a:pPr marL="282575" lvl="1" indent="-133350">
              <a:lnSpc>
                <a:spcPct val="100000"/>
              </a:lnSpc>
              <a:spcBef>
                <a:spcPts val="780"/>
              </a:spcBef>
              <a:buFont typeface="Arial"/>
              <a:buChar char="-"/>
              <a:tabLst>
                <a:tab pos="282575" algn="l"/>
              </a:tabLst>
            </a:pPr>
            <a:r>
              <a:rPr sz="1800" dirty="0">
                <a:solidFill>
                  <a:srgbClr val="0C2477"/>
                </a:solidFill>
                <a:latin typeface="Georgia"/>
                <a:cs typeface="Georgia"/>
              </a:rPr>
              <a:t>Workshop</a:t>
            </a:r>
            <a:r>
              <a:rPr sz="1800" spc="-40" dirty="0">
                <a:solidFill>
                  <a:srgbClr val="0C2477"/>
                </a:solidFill>
                <a:latin typeface="Georgia"/>
                <a:cs typeface="Georgia"/>
              </a:rPr>
              <a:t> </a:t>
            </a:r>
            <a:r>
              <a:rPr sz="1800" dirty="0">
                <a:solidFill>
                  <a:srgbClr val="0C2477"/>
                </a:solidFill>
                <a:latin typeface="Georgia"/>
                <a:cs typeface="Georgia"/>
              </a:rPr>
              <a:t>‘How</a:t>
            </a:r>
            <a:r>
              <a:rPr sz="1800" spc="-35" dirty="0">
                <a:solidFill>
                  <a:srgbClr val="0C2477"/>
                </a:solidFill>
                <a:latin typeface="Georgia"/>
                <a:cs typeface="Georgia"/>
              </a:rPr>
              <a:t> </a:t>
            </a:r>
            <a:r>
              <a:rPr sz="1800" dirty="0">
                <a:solidFill>
                  <a:srgbClr val="0C2477"/>
                </a:solidFill>
                <a:latin typeface="Georgia"/>
                <a:cs typeface="Georgia"/>
              </a:rPr>
              <a:t>to</a:t>
            </a:r>
            <a:r>
              <a:rPr sz="1800" spc="-30" dirty="0">
                <a:solidFill>
                  <a:srgbClr val="0C2477"/>
                </a:solidFill>
                <a:latin typeface="Georgia"/>
                <a:cs typeface="Georgia"/>
              </a:rPr>
              <a:t> </a:t>
            </a:r>
            <a:r>
              <a:rPr sz="1800" dirty="0">
                <a:solidFill>
                  <a:srgbClr val="0C2477"/>
                </a:solidFill>
                <a:latin typeface="Georgia"/>
                <a:cs typeface="Georgia"/>
              </a:rPr>
              <a:t>write</a:t>
            </a:r>
            <a:r>
              <a:rPr sz="1800" spc="-45" dirty="0">
                <a:solidFill>
                  <a:srgbClr val="0C2477"/>
                </a:solidFill>
                <a:latin typeface="Georgia"/>
                <a:cs typeface="Georgia"/>
              </a:rPr>
              <a:t> </a:t>
            </a:r>
            <a:r>
              <a:rPr sz="1800" dirty="0">
                <a:solidFill>
                  <a:srgbClr val="0C2477"/>
                </a:solidFill>
                <a:latin typeface="Georgia"/>
                <a:cs typeface="Georgia"/>
              </a:rPr>
              <a:t>a</a:t>
            </a:r>
            <a:r>
              <a:rPr sz="1800" spc="-30" dirty="0">
                <a:solidFill>
                  <a:srgbClr val="0C2477"/>
                </a:solidFill>
                <a:latin typeface="Georgia"/>
                <a:cs typeface="Georgia"/>
              </a:rPr>
              <a:t> </a:t>
            </a:r>
            <a:r>
              <a:rPr sz="1800" dirty="0">
                <a:solidFill>
                  <a:srgbClr val="0C2477"/>
                </a:solidFill>
                <a:latin typeface="Georgia"/>
                <a:cs typeface="Georgia"/>
              </a:rPr>
              <a:t>DMP’,</a:t>
            </a:r>
            <a:r>
              <a:rPr sz="1800" spc="-25" dirty="0">
                <a:solidFill>
                  <a:srgbClr val="0C2477"/>
                </a:solidFill>
                <a:latin typeface="Georgia"/>
                <a:cs typeface="Georgia"/>
              </a:rPr>
              <a:t> </a:t>
            </a:r>
            <a:r>
              <a:rPr sz="1800" dirty="0">
                <a:solidFill>
                  <a:srgbClr val="0C2477"/>
                </a:solidFill>
                <a:latin typeface="Georgia"/>
                <a:cs typeface="Georgia"/>
              </a:rPr>
              <a:t>open</a:t>
            </a:r>
            <a:r>
              <a:rPr sz="1800" spc="-45" dirty="0">
                <a:solidFill>
                  <a:srgbClr val="0C2477"/>
                </a:solidFill>
                <a:latin typeface="Georgia"/>
                <a:cs typeface="Georgia"/>
              </a:rPr>
              <a:t> </a:t>
            </a:r>
            <a:r>
              <a:rPr sz="1800" dirty="0">
                <a:solidFill>
                  <a:srgbClr val="0C2477"/>
                </a:solidFill>
                <a:latin typeface="Georgia"/>
                <a:cs typeface="Georgia"/>
              </a:rPr>
              <a:t>to</a:t>
            </a:r>
            <a:r>
              <a:rPr sz="1800" spc="-35" dirty="0">
                <a:solidFill>
                  <a:srgbClr val="0C2477"/>
                </a:solidFill>
                <a:latin typeface="Georgia"/>
                <a:cs typeface="Georgia"/>
              </a:rPr>
              <a:t> </a:t>
            </a:r>
            <a:r>
              <a:rPr sz="1800" dirty="0">
                <a:solidFill>
                  <a:srgbClr val="0C2477"/>
                </a:solidFill>
                <a:latin typeface="Georgia"/>
                <a:cs typeface="Georgia"/>
              </a:rPr>
              <a:t>all</a:t>
            </a:r>
            <a:r>
              <a:rPr sz="1800" spc="-40" dirty="0">
                <a:solidFill>
                  <a:srgbClr val="0C2477"/>
                </a:solidFill>
                <a:latin typeface="Georgia"/>
                <a:cs typeface="Georgia"/>
              </a:rPr>
              <a:t> </a:t>
            </a:r>
            <a:r>
              <a:rPr sz="1800" spc="-10" dirty="0">
                <a:solidFill>
                  <a:srgbClr val="0C2477"/>
                </a:solidFill>
                <a:latin typeface="Georgia"/>
                <a:cs typeface="Georgia"/>
              </a:rPr>
              <a:t>employees</a:t>
            </a:r>
            <a:endParaRPr sz="1800">
              <a:latin typeface="Georgia"/>
              <a:cs typeface="Georgia"/>
            </a:endParaRPr>
          </a:p>
          <a:p>
            <a:pPr marL="282575" lvl="1" indent="-133350">
              <a:lnSpc>
                <a:spcPct val="100000"/>
              </a:lnSpc>
              <a:spcBef>
                <a:spcPts val="780"/>
              </a:spcBef>
              <a:buFont typeface="Arial"/>
              <a:buChar char="-"/>
              <a:tabLst>
                <a:tab pos="282575" algn="l"/>
              </a:tabLst>
            </a:pPr>
            <a:r>
              <a:rPr sz="1800" spc="-10" dirty="0">
                <a:solidFill>
                  <a:srgbClr val="0C2477"/>
                </a:solidFill>
                <a:latin typeface="Georgia"/>
                <a:cs typeface="Georgia"/>
              </a:rPr>
              <a:t>FAIRification</a:t>
            </a:r>
            <a:r>
              <a:rPr sz="1800" spc="-25" dirty="0">
                <a:solidFill>
                  <a:srgbClr val="0C2477"/>
                </a:solidFill>
                <a:latin typeface="Georgia"/>
                <a:cs typeface="Georgia"/>
              </a:rPr>
              <a:t> </a:t>
            </a:r>
            <a:r>
              <a:rPr sz="1800" spc="-10" dirty="0">
                <a:solidFill>
                  <a:srgbClr val="0C2477"/>
                </a:solidFill>
                <a:latin typeface="Georgia"/>
                <a:cs typeface="Georgia"/>
              </a:rPr>
              <a:t>workshops</a:t>
            </a:r>
            <a:endParaRPr sz="1800">
              <a:latin typeface="Georgia"/>
              <a:cs typeface="Georgia"/>
            </a:endParaRPr>
          </a:p>
          <a:p>
            <a:pPr marL="283210" lvl="1" indent="-133985">
              <a:lnSpc>
                <a:spcPct val="100000"/>
              </a:lnSpc>
              <a:spcBef>
                <a:spcPts val="840"/>
              </a:spcBef>
              <a:buFont typeface="Arial"/>
              <a:buChar char="-"/>
              <a:tabLst>
                <a:tab pos="283210" algn="l"/>
              </a:tabLst>
            </a:pPr>
            <a:r>
              <a:rPr sz="1800" dirty="0">
                <a:solidFill>
                  <a:srgbClr val="0C2477"/>
                </a:solidFill>
                <a:latin typeface="Georgia"/>
                <a:cs typeface="Georgia"/>
              </a:rPr>
              <a:t>Data</a:t>
            </a:r>
            <a:r>
              <a:rPr sz="1800" spc="-35" dirty="0">
                <a:solidFill>
                  <a:srgbClr val="0C2477"/>
                </a:solidFill>
                <a:latin typeface="Georgia"/>
                <a:cs typeface="Georgia"/>
              </a:rPr>
              <a:t> </a:t>
            </a:r>
            <a:r>
              <a:rPr sz="1800" dirty="0">
                <a:solidFill>
                  <a:srgbClr val="0C2477"/>
                </a:solidFill>
                <a:latin typeface="Georgia"/>
                <a:cs typeface="Georgia"/>
              </a:rPr>
              <a:t>/</a:t>
            </a:r>
            <a:r>
              <a:rPr sz="1800" spc="-45" dirty="0">
                <a:solidFill>
                  <a:srgbClr val="0C2477"/>
                </a:solidFill>
                <a:latin typeface="Georgia"/>
                <a:cs typeface="Georgia"/>
              </a:rPr>
              <a:t> </a:t>
            </a:r>
            <a:r>
              <a:rPr sz="1800" dirty="0">
                <a:solidFill>
                  <a:srgbClr val="0C2477"/>
                </a:solidFill>
                <a:latin typeface="Georgia"/>
                <a:cs typeface="Georgia"/>
              </a:rPr>
              <a:t>Software</a:t>
            </a:r>
            <a:r>
              <a:rPr sz="1800" spc="-45" dirty="0">
                <a:solidFill>
                  <a:srgbClr val="0C2477"/>
                </a:solidFill>
                <a:latin typeface="Georgia"/>
                <a:cs typeface="Georgia"/>
              </a:rPr>
              <a:t> </a:t>
            </a:r>
            <a:r>
              <a:rPr sz="1800" spc="-10" dirty="0">
                <a:solidFill>
                  <a:srgbClr val="0C2477"/>
                </a:solidFill>
                <a:latin typeface="Georgia"/>
                <a:cs typeface="Georgia"/>
              </a:rPr>
              <a:t>carpentries</a:t>
            </a:r>
            <a:endParaRPr sz="1800">
              <a:latin typeface="Georgia"/>
              <a:cs typeface="Georgia"/>
            </a:endParaRPr>
          </a:p>
          <a:p>
            <a:pPr marL="282575" lvl="1" indent="-133350">
              <a:lnSpc>
                <a:spcPct val="100000"/>
              </a:lnSpc>
              <a:spcBef>
                <a:spcPts val="735"/>
              </a:spcBef>
              <a:buFont typeface="Arial"/>
              <a:buChar char="-"/>
              <a:tabLst>
                <a:tab pos="282575" algn="l"/>
              </a:tabLst>
            </a:pPr>
            <a:r>
              <a:rPr sz="1800" dirty="0">
                <a:solidFill>
                  <a:srgbClr val="0C2477"/>
                </a:solidFill>
                <a:latin typeface="Georgia"/>
                <a:cs typeface="Georgia"/>
              </a:rPr>
              <a:t>Many</a:t>
            </a:r>
            <a:r>
              <a:rPr sz="1800" spc="-50" dirty="0">
                <a:solidFill>
                  <a:srgbClr val="0C2477"/>
                </a:solidFill>
                <a:latin typeface="Georgia"/>
                <a:cs typeface="Georgia"/>
              </a:rPr>
              <a:t> </a:t>
            </a:r>
            <a:r>
              <a:rPr sz="1800" dirty="0">
                <a:solidFill>
                  <a:srgbClr val="0C2477"/>
                </a:solidFill>
                <a:latin typeface="Georgia"/>
                <a:cs typeface="Georgia"/>
              </a:rPr>
              <a:t>lectures</a:t>
            </a:r>
            <a:r>
              <a:rPr sz="1800" spc="-50" dirty="0">
                <a:solidFill>
                  <a:srgbClr val="0C2477"/>
                </a:solidFill>
                <a:latin typeface="Georgia"/>
                <a:cs typeface="Georgia"/>
              </a:rPr>
              <a:t> </a:t>
            </a:r>
            <a:r>
              <a:rPr sz="1800" dirty="0">
                <a:solidFill>
                  <a:srgbClr val="0C2477"/>
                </a:solidFill>
                <a:latin typeface="Georgia"/>
                <a:cs typeface="Georgia"/>
              </a:rPr>
              <a:t>and</a:t>
            </a:r>
            <a:r>
              <a:rPr sz="1800" spc="-50" dirty="0">
                <a:solidFill>
                  <a:srgbClr val="0C2477"/>
                </a:solidFill>
                <a:latin typeface="Georgia"/>
                <a:cs typeface="Georgia"/>
              </a:rPr>
              <a:t> </a:t>
            </a:r>
            <a:r>
              <a:rPr sz="1800" dirty="0">
                <a:solidFill>
                  <a:srgbClr val="0C2477"/>
                </a:solidFill>
                <a:latin typeface="Georgia"/>
                <a:cs typeface="Georgia"/>
              </a:rPr>
              <a:t>workshops</a:t>
            </a:r>
            <a:r>
              <a:rPr sz="1800" spc="-55" dirty="0">
                <a:solidFill>
                  <a:srgbClr val="0C2477"/>
                </a:solidFill>
                <a:latin typeface="Georgia"/>
                <a:cs typeface="Georgia"/>
              </a:rPr>
              <a:t> </a:t>
            </a:r>
            <a:r>
              <a:rPr sz="1800" dirty="0">
                <a:solidFill>
                  <a:srgbClr val="0C2477"/>
                </a:solidFill>
                <a:latin typeface="Georgia"/>
                <a:cs typeface="Georgia"/>
              </a:rPr>
              <a:t>on</a:t>
            </a:r>
            <a:r>
              <a:rPr sz="1800" spc="-45" dirty="0">
                <a:solidFill>
                  <a:srgbClr val="0C2477"/>
                </a:solidFill>
                <a:latin typeface="Georgia"/>
                <a:cs typeface="Georgia"/>
              </a:rPr>
              <a:t> </a:t>
            </a:r>
            <a:r>
              <a:rPr sz="1800" spc="-10" dirty="0">
                <a:solidFill>
                  <a:srgbClr val="0C2477"/>
                </a:solidFill>
                <a:latin typeface="Georgia"/>
                <a:cs typeface="Georgia"/>
              </a:rPr>
              <a:t>demand</a:t>
            </a:r>
            <a:endParaRPr sz="1800">
              <a:latin typeface="Georgia"/>
              <a:cs typeface="Georgia"/>
            </a:endParaRPr>
          </a:p>
          <a:p>
            <a:pPr marL="147320" indent="-134620">
              <a:lnSpc>
                <a:spcPct val="100000"/>
              </a:lnSpc>
              <a:spcBef>
                <a:spcPts val="1285"/>
              </a:spcBef>
              <a:buFont typeface="Arial"/>
              <a:buChar char="•"/>
              <a:tabLst>
                <a:tab pos="147320" algn="l"/>
              </a:tabLst>
            </a:pPr>
            <a:r>
              <a:rPr sz="2300" dirty="0">
                <a:solidFill>
                  <a:srgbClr val="0C2477"/>
                </a:solidFill>
                <a:latin typeface="Georgia"/>
                <a:cs typeface="Georgia"/>
              </a:rPr>
              <a:t>DMP</a:t>
            </a:r>
            <a:r>
              <a:rPr sz="2300" spc="-50" dirty="0">
                <a:solidFill>
                  <a:srgbClr val="0C2477"/>
                </a:solidFill>
                <a:latin typeface="Georgia"/>
                <a:cs typeface="Georgia"/>
              </a:rPr>
              <a:t> </a:t>
            </a:r>
            <a:r>
              <a:rPr sz="2300" spc="-10" dirty="0">
                <a:solidFill>
                  <a:srgbClr val="0C2477"/>
                </a:solidFill>
                <a:latin typeface="Georgia"/>
                <a:cs typeface="Georgia"/>
              </a:rPr>
              <a:t>advice/consultation:</a:t>
            </a:r>
            <a:r>
              <a:rPr sz="2300" spc="-35" dirty="0">
                <a:solidFill>
                  <a:srgbClr val="0C2477"/>
                </a:solidFill>
                <a:latin typeface="Georgia"/>
                <a:cs typeface="Georgia"/>
              </a:rPr>
              <a:t> </a:t>
            </a:r>
            <a:r>
              <a:rPr sz="2300" dirty="0">
                <a:solidFill>
                  <a:srgbClr val="0C2477"/>
                </a:solidFill>
                <a:latin typeface="Georgia"/>
                <a:cs typeface="Georgia"/>
              </a:rPr>
              <a:t>help</a:t>
            </a:r>
            <a:r>
              <a:rPr sz="2300" spc="-55" dirty="0">
                <a:solidFill>
                  <a:srgbClr val="0C2477"/>
                </a:solidFill>
                <a:latin typeface="Georgia"/>
                <a:cs typeface="Georgia"/>
              </a:rPr>
              <a:t> </a:t>
            </a:r>
            <a:r>
              <a:rPr sz="2300" dirty="0">
                <a:solidFill>
                  <a:srgbClr val="0C2477"/>
                </a:solidFill>
                <a:latin typeface="Georgia"/>
                <a:cs typeface="Georgia"/>
              </a:rPr>
              <a:t>with</a:t>
            </a:r>
            <a:r>
              <a:rPr sz="2300" spc="-35" dirty="0">
                <a:solidFill>
                  <a:srgbClr val="0C2477"/>
                </a:solidFill>
                <a:latin typeface="Georgia"/>
                <a:cs typeface="Georgia"/>
              </a:rPr>
              <a:t> </a:t>
            </a:r>
            <a:r>
              <a:rPr sz="2300" dirty="0">
                <a:solidFill>
                  <a:srgbClr val="0C2477"/>
                </a:solidFill>
                <a:latin typeface="Georgia"/>
                <a:cs typeface="Georgia"/>
              </a:rPr>
              <a:t>writing</a:t>
            </a:r>
            <a:r>
              <a:rPr sz="2300" spc="-55" dirty="0">
                <a:solidFill>
                  <a:srgbClr val="0C2477"/>
                </a:solidFill>
                <a:latin typeface="Georgia"/>
                <a:cs typeface="Georgia"/>
              </a:rPr>
              <a:t> </a:t>
            </a:r>
            <a:r>
              <a:rPr sz="2300" dirty="0">
                <a:solidFill>
                  <a:srgbClr val="0C2477"/>
                </a:solidFill>
                <a:latin typeface="Georgia"/>
                <a:cs typeface="Georgia"/>
              </a:rPr>
              <a:t>data</a:t>
            </a:r>
            <a:r>
              <a:rPr sz="2300" spc="-35" dirty="0">
                <a:solidFill>
                  <a:srgbClr val="0C2477"/>
                </a:solidFill>
                <a:latin typeface="Georgia"/>
                <a:cs typeface="Georgia"/>
              </a:rPr>
              <a:t> </a:t>
            </a:r>
            <a:r>
              <a:rPr sz="2300" dirty="0">
                <a:solidFill>
                  <a:srgbClr val="0C2477"/>
                </a:solidFill>
                <a:latin typeface="Georgia"/>
                <a:cs typeface="Georgia"/>
              </a:rPr>
              <a:t>paragraphs</a:t>
            </a:r>
            <a:r>
              <a:rPr sz="2300" spc="-70" dirty="0">
                <a:solidFill>
                  <a:srgbClr val="0C2477"/>
                </a:solidFill>
                <a:latin typeface="Georgia"/>
                <a:cs typeface="Georgia"/>
              </a:rPr>
              <a:t> </a:t>
            </a:r>
            <a:r>
              <a:rPr sz="2300" dirty="0">
                <a:solidFill>
                  <a:srgbClr val="0C2477"/>
                </a:solidFill>
                <a:latin typeface="Georgia"/>
                <a:cs typeface="Georgia"/>
              </a:rPr>
              <a:t>and</a:t>
            </a:r>
            <a:r>
              <a:rPr sz="2300" spc="-45" dirty="0">
                <a:solidFill>
                  <a:srgbClr val="0C2477"/>
                </a:solidFill>
                <a:latin typeface="Georgia"/>
                <a:cs typeface="Georgia"/>
              </a:rPr>
              <a:t> </a:t>
            </a:r>
            <a:r>
              <a:rPr sz="2300" spc="-20" dirty="0">
                <a:solidFill>
                  <a:srgbClr val="0C2477"/>
                </a:solidFill>
                <a:latin typeface="Georgia"/>
                <a:cs typeface="Georgia"/>
              </a:rPr>
              <a:t>DMPs</a:t>
            </a:r>
            <a:endParaRPr sz="2300">
              <a:latin typeface="Georgia"/>
              <a:cs typeface="Georgia"/>
            </a:endParaRPr>
          </a:p>
          <a:p>
            <a:pPr marL="147955">
              <a:lnSpc>
                <a:spcPct val="100000"/>
              </a:lnSpc>
              <a:spcBef>
                <a:spcPts val="555"/>
              </a:spcBef>
            </a:pPr>
            <a:r>
              <a:rPr sz="2300" dirty="0">
                <a:solidFill>
                  <a:srgbClr val="0C2477"/>
                </a:solidFill>
                <a:latin typeface="Georgia"/>
                <a:cs typeface="Georgia"/>
              </a:rPr>
              <a:t>for</a:t>
            </a:r>
            <a:r>
              <a:rPr sz="2300" spc="-65" dirty="0">
                <a:solidFill>
                  <a:srgbClr val="0C2477"/>
                </a:solidFill>
                <a:latin typeface="Georgia"/>
                <a:cs typeface="Georgia"/>
              </a:rPr>
              <a:t> </a:t>
            </a:r>
            <a:r>
              <a:rPr sz="2300" dirty="0">
                <a:solidFill>
                  <a:srgbClr val="0C2477"/>
                </a:solidFill>
                <a:latin typeface="Georgia"/>
                <a:cs typeface="Georgia"/>
              </a:rPr>
              <a:t>grant</a:t>
            </a:r>
            <a:r>
              <a:rPr sz="2300" spc="-45" dirty="0">
                <a:solidFill>
                  <a:srgbClr val="0C2477"/>
                </a:solidFill>
                <a:latin typeface="Georgia"/>
                <a:cs typeface="Georgia"/>
              </a:rPr>
              <a:t> </a:t>
            </a:r>
            <a:r>
              <a:rPr sz="2300" dirty="0">
                <a:solidFill>
                  <a:srgbClr val="0C2477"/>
                </a:solidFill>
                <a:latin typeface="Georgia"/>
                <a:cs typeface="Georgia"/>
              </a:rPr>
              <a:t>applications</a:t>
            </a:r>
            <a:r>
              <a:rPr sz="2300" spc="-65" dirty="0">
                <a:solidFill>
                  <a:srgbClr val="0C2477"/>
                </a:solidFill>
                <a:latin typeface="Georgia"/>
                <a:cs typeface="Georgia"/>
              </a:rPr>
              <a:t> </a:t>
            </a:r>
            <a:r>
              <a:rPr sz="2300" dirty="0">
                <a:solidFill>
                  <a:srgbClr val="0C2477"/>
                </a:solidFill>
                <a:latin typeface="Georgia"/>
                <a:cs typeface="Georgia"/>
              </a:rPr>
              <a:t>and</a:t>
            </a:r>
            <a:r>
              <a:rPr sz="2300" spc="-45" dirty="0">
                <a:solidFill>
                  <a:srgbClr val="0C2477"/>
                </a:solidFill>
                <a:latin typeface="Georgia"/>
                <a:cs typeface="Georgia"/>
              </a:rPr>
              <a:t> </a:t>
            </a:r>
            <a:r>
              <a:rPr sz="2300" dirty="0">
                <a:solidFill>
                  <a:srgbClr val="0C2477"/>
                </a:solidFill>
                <a:latin typeface="Georgia"/>
                <a:cs typeface="Georgia"/>
              </a:rPr>
              <a:t>new</a:t>
            </a:r>
            <a:r>
              <a:rPr sz="2300" spc="-40" dirty="0">
                <a:solidFill>
                  <a:srgbClr val="0C2477"/>
                </a:solidFill>
                <a:latin typeface="Georgia"/>
                <a:cs typeface="Georgia"/>
              </a:rPr>
              <a:t> </a:t>
            </a:r>
            <a:r>
              <a:rPr sz="2300" spc="-10" dirty="0">
                <a:solidFill>
                  <a:srgbClr val="0C2477"/>
                </a:solidFill>
                <a:latin typeface="Georgia"/>
                <a:cs typeface="Georgia"/>
              </a:rPr>
              <a:t>projects</a:t>
            </a:r>
            <a:endParaRPr sz="2300">
              <a:latin typeface="Georgia"/>
              <a:cs typeface="Georgia"/>
            </a:endParaRPr>
          </a:p>
          <a:p>
            <a:pPr marL="146685" marR="292100" indent="-134620">
              <a:lnSpc>
                <a:spcPct val="120000"/>
              </a:lnSpc>
              <a:spcBef>
                <a:spcPts val="980"/>
              </a:spcBef>
              <a:buFont typeface="Arial"/>
              <a:buChar char="•"/>
              <a:tabLst>
                <a:tab pos="147955" algn="l"/>
              </a:tabLst>
            </a:pPr>
            <a:r>
              <a:rPr sz="2400" dirty="0">
                <a:solidFill>
                  <a:srgbClr val="0C2477"/>
                </a:solidFill>
                <a:latin typeface="Georgia"/>
                <a:cs typeface="Georgia"/>
              </a:rPr>
              <a:t>Information:</a:t>
            </a:r>
            <a:r>
              <a:rPr sz="2400" spc="-80" dirty="0">
                <a:solidFill>
                  <a:srgbClr val="0C2477"/>
                </a:solidFill>
                <a:latin typeface="Georgia"/>
                <a:cs typeface="Georgia"/>
              </a:rPr>
              <a:t> </a:t>
            </a:r>
            <a:r>
              <a:rPr sz="2400" dirty="0">
                <a:solidFill>
                  <a:srgbClr val="0C2477"/>
                </a:solidFill>
                <a:latin typeface="Georgia"/>
                <a:cs typeface="Georgia"/>
              </a:rPr>
              <a:t>website,</a:t>
            </a:r>
            <a:r>
              <a:rPr sz="2400" spc="-65" dirty="0">
                <a:solidFill>
                  <a:srgbClr val="0C2477"/>
                </a:solidFill>
                <a:latin typeface="Georgia"/>
                <a:cs typeface="Georgia"/>
              </a:rPr>
              <a:t> </a:t>
            </a:r>
            <a:r>
              <a:rPr sz="2400" dirty="0">
                <a:solidFill>
                  <a:srgbClr val="0C2477"/>
                </a:solidFill>
                <a:latin typeface="Georgia"/>
                <a:cs typeface="Georgia"/>
              </a:rPr>
              <a:t>blog,</a:t>
            </a:r>
            <a:r>
              <a:rPr sz="2400" spc="-60" dirty="0">
                <a:solidFill>
                  <a:srgbClr val="0C2477"/>
                </a:solidFill>
                <a:latin typeface="Georgia"/>
                <a:cs typeface="Georgia"/>
              </a:rPr>
              <a:t> </a:t>
            </a:r>
            <a:r>
              <a:rPr sz="2400" dirty="0">
                <a:solidFill>
                  <a:srgbClr val="0C2477"/>
                </a:solidFill>
                <a:latin typeface="Georgia"/>
                <a:cs typeface="Georgia"/>
              </a:rPr>
              <a:t>reference</a:t>
            </a:r>
            <a:r>
              <a:rPr sz="2400" spc="-75" dirty="0">
                <a:solidFill>
                  <a:srgbClr val="0C2477"/>
                </a:solidFill>
                <a:latin typeface="Georgia"/>
                <a:cs typeface="Georgia"/>
              </a:rPr>
              <a:t> </a:t>
            </a:r>
            <a:r>
              <a:rPr sz="2400" dirty="0">
                <a:solidFill>
                  <a:srgbClr val="0C2477"/>
                </a:solidFill>
                <a:latin typeface="Georgia"/>
                <a:cs typeface="Georgia"/>
              </a:rPr>
              <a:t>materials,</a:t>
            </a:r>
            <a:r>
              <a:rPr sz="2400" spc="-80" dirty="0">
                <a:solidFill>
                  <a:srgbClr val="0C2477"/>
                </a:solidFill>
                <a:latin typeface="Georgia"/>
                <a:cs typeface="Georgia"/>
              </a:rPr>
              <a:t> </a:t>
            </a:r>
            <a:r>
              <a:rPr sz="2400" dirty="0">
                <a:solidFill>
                  <a:srgbClr val="0C2477"/>
                </a:solidFill>
                <a:latin typeface="Georgia"/>
                <a:cs typeface="Georgia"/>
              </a:rPr>
              <a:t>services</a:t>
            </a:r>
            <a:r>
              <a:rPr sz="2400" spc="-75" dirty="0">
                <a:solidFill>
                  <a:srgbClr val="0C2477"/>
                </a:solidFill>
                <a:latin typeface="Georgia"/>
                <a:cs typeface="Georgia"/>
              </a:rPr>
              <a:t> </a:t>
            </a:r>
            <a:r>
              <a:rPr sz="2400" spc="-10" dirty="0">
                <a:solidFill>
                  <a:srgbClr val="0C2477"/>
                </a:solidFill>
                <a:latin typeface="Georgia"/>
                <a:cs typeface="Georgia"/>
              </a:rPr>
              <a:t>catalogue, 	mailbox</a:t>
            </a:r>
            <a:endParaRPr sz="2400">
              <a:latin typeface="Georgia"/>
              <a:cs typeface="Georgia"/>
            </a:endParaRPr>
          </a:p>
        </p:txBody>
      </p:sp>
      <p:pic>
        <p:nvPicPr>
          <p:cNvPr id="4" name="object 4"/>
          <p:cNvPicPr/>
          <p:nvPr/>
        </p:nvPicPr>
        <p:blipFill>
          <a:blip r:embed="rId3" cstate="print"/>
          <a:stretch>
            <a:fillRect/>
          </a:stretch>
        </p:blipFill>
        <p:spPr>
          <a:xfrm>
            <a:off x="828751" y="397509"/>
            <a:ext cx="9021826" cy="684276"/>
          </a:xfrm>
          <a:prstGeom prst="rect">
            <a:avLst/>
          </a:prstGeom>
        </p:spPr>
      </p:pic>
      <p:pic>
        <p:nvPicPr>
          <p:cNvPr id="5" name="object 5"/>
          <p:cNvPicPr/>
          <p:nvPr/>
        </p:nvPicPr>
        <p:blipFill>
          <a:blip r:embed="rId4" cstate="print"/>
          <a:stretch>
            <a:fillRect/>
          </a:stretch>
        </p:blipFill>
        <p:spPr>
          <a:xfrm>
            <a:off x="7750556" y="1488313"/>
            <a:ext cx="3318002" cy="136093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0965">
              <a:lnSpc>
                <a:spcPct val="100000"/>
              </a:lnSpc>
            </a:pPr>
            <a:r>
              <a:rPr spc="-25" dirty="0"/>
              <a:t>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600862" y="374396"/>
            <a:ext cx="7499350" cy="635000"/>
          </a:xfrm>
          <a:prstGeom prst="rect">
            <a:avLst/>
          </a:prstGeom>
        </p:spPr>
        <p:txBody>
          <a:bodyPr vert="horz" wrap="square" lIns="0" tIns="12065" rIns="0" bIns="0" rtlCol="0">
            <a:spAutoFit/>
          </a:bodyPr>
          <a:lstStyle/>
          <a:p>
            <a:pPr marL="12700">
              <a:lnSpc>
                <a:spcPct val="100000"/>
              </a:lnSpc>
              <a:spcBef>
                <a:spcPts val="95"/>
              </a:spcBef>
            </a:pPr>
            <a:r>
              <a:rPr sz="4000" dirty="0"/>
              <a:t>DMP</a:t>
            </a:r>
            <a:r>
              <a:rPr sz="4000" spc="-95" dirty="0"/>
              <a:t> </a:t>
            </a:r>
            <a:r>
              <a:rPr sz="4000" dirty="0"/>
              <a:t>Services</a:t>
            </a:r>
            <a:r>
              <a:rPr sz="4000" spc="-70" dirty="0"/>
              <a:t> </a:t>
            </a:r>
            <a:r>
              <a:rPr sz="4000" dirty="0"/>
              <a:t>/</a:t>
            </a:r>
            <a:r>
              <a:rPr sz="4000" spc="-85" dirty="0"/>
              <a:t> </a:t>
            </a:r>
            <a:r>
              <a:rPr sz="4000" spc="-10" dirty="0"/>
              <a:t>Consultation</a:t>
            </a:r>
            <a:endParaRPr sz="4000"/>
          </a:p>
        </p:txBody>
      </p:sp>
      <p:sp>
        <p:nvSpPr>
          <p:cNvPr id="4" name="object 4"/>
          <p:cNvSpPr txBox="1"/>
          <p:nvPr/>
        </p:nvSpPr>
        <p:spPr>
          <a:xfrm>
            <a:off x="600862" y="1308861"/>
            <a:ext cx="5739130" cy="2726690"/>
          </a:xfrm>
          <a:prstGeom prst="rect">
            <a:avLst/>
          </a:prstGeom>
        </p:spPr>
        <p:txBody>
          <a:bodyPr vert="horz" wrap="square" lIns="0" tIns="53975" rIns="0" bIns="0" rtlCol="0">
            <a:spAutoFit/>
          </a:bodyPr>
          <a:lstStyle/>
          <a:p>
            <a:pPr marL="12700" marR="161290">
              <a:lnSpc>
                <a:spcPts val="2590"/>
              </a:lnSpc>
              <a:spcBef>
                <a:spcPts val="425"/>
              </a:spcBef>
            </a:pPr>
            <a:r>
              <a:rPr sz="2400" dirty="0">
                <a:solidFill>
                  <a:srgbClr val="0C2477"/>
                </a:solidFill>
                <a:latin typeface="Georgia"/>
                <a:cs typeface="Georgia"/>
              </a:rPr>
              <a:t>National</a:t>
            </a:r>
            <a:r>
              <a:rPr sz="2400" spc="-45" dirty="0">
                <a:solidFill>
                  <a:srgbClr val="0C2477"/>
                </a:solidFill>
                <a:latin typeface="Georgia"/>
                <a:cs typeface="Georgia"/>
              </a:rPr>
              <a:t> </a:t>
            </a:r>
            <a:r>
              <a:rPr sz="2400" dirty="0">
                <a:solidFill>
                  <a:srgbClr val="0C2477"/>
                </a:solidFill>
                <a:latin typeface="Georgia"/>
                <a:cs typeface="Georgia"/>
              </a:rPr>
              <a:t>funders</a:t>
            </a:r>
            <a:r>
              <a:rPr sz="2400" spc="-55" dirty="0">
                <a:solidFill>
                  <a:srgbClr val="0C2477"/>
                </a:solidFill>
                <a:latin typeface="Georgia"/>
                <a:cs typeface="Georgia"/>
              </a:rPr>
              <a:t> </a:t>
            </a:r>
            <a:r>
              <a:rPr sz="2400" dirty="0">
                <a:solidFill>
                  <a:srgbClr val="0C2477"/>
                </a:solidFill>
                <a:latin typeface="Georgia"/>
                <a:cs typeface="Georgia"/>
              </a:rPr>
              <a:t>require</a:t>
            </a:r>
            <a:r>
              <a:rPr sz="2400" spc="-50" dirty="0">
                <a:solidFill>
                  <a:srgbClr val="0C2477"/>
                </a:solidFill>
                <a:latin typeface="Georgia"/>
                <a:cs typeface="Georgia"/>
              </a:rPr>
              <a:t> </a:t>
            </a:r>
            <a:r>
              <a:rPr sz="2400" dirty="0">
                <a:solidFill>
                  <a:srgbClr val="0C2477"/>
                </a:solidFill>
                <a:latin typeface="Georgia"/>
                <a:cs typeface="Georgia"/>
              </a:rPr>
              <a:t>that</a:t>
            </a:r>
            <a:r>
              <a:rPr sz="2400" spc="-30" dirty="0">
                <a:solidFill>
                  <a:srgbClr val="0C2477"/>
                </a:solidFill>
                <a:latin typeface="Georgia"/>
                <a:cs typeface="Georgia"/>
              </a:rPr>
              <a:t> </a:t>
            </a:r>
            <a:r>
              <a:rPr sz="2400" spc="-10" dirty="0">
                <a:solidFill>
                  <a:srgbClr val="0C2477"/>
                </a:solidFill>
                <a:latin typeface="Georgia"/>
                <a:cs typeface="Georgia"/>
              </a:rPr>
              <a:t>researchers </a:t>
            </a:r>
            <a:r>
              <a:rPr sz="2400" dirty="0">
                <a:solidFill>
                  <a:srgbClr val="0C2477"/>
                </a:solidFill>
                <a:latin typeface="Georgia"/>
                <a:cs typeface="Georgia"/>
              </a:rPr>
              <a:t>consult</a:t>
            </a:r>
            <a:r>
              <a:rPr sz="2400" spc="-75" dirty="0">
                <a:solidFill>
                  <a:srgbClr val="0C2477"/>
                </a:solidFill>
                <a:latin typeface="Georgia"/>
                <a:cs typeface="Georgia"/>
              </a:rPr>
              <a:t> </a:t>
            </a:r>
            <a:r>
              <a:rPr sz="2400" dirty="0">
                <a:solidFill>
                  <a:srgbClr val="0C2477"/>
                </a:solidFill>
                <a:latin typeface="Georgia"/>
                <a:cs typeface="Georgia"/>
              </a:rPr>
              <a:t>data</a:t>
            </a:r>
            <a:r>
              <a:rPr sz="2400" spc="-60" dirty="0">
                <a:solidFill>
                  <a:srgbClr val="0C2477"/>
                </a:solidFill>
                <a:latin typeface="Georgia"/>
                <a:cs typeface="Georgia"/>
              </a:rPr>
              <a:t> </a:t>
            </a:r>
            <a:r>
              <a:rPr sz="2400" dirty="0">
                <a:solidFill>
                  <a:srgbClr val="0C2477"/>
                </a:solidFill>
                <a:latin typeface="Georgia"/>
                <a:cs typeface="Georgia"/>
              </a:rPr>
              <a:t>management</a:t>
            </a:r>
            <a:r>
              <a:rPr sz="2400" spc="-75" dirty="0">
                <a:solidFill>
                  <a:srgbClr val="0C2477"/>
                </a:solidFill>
                <a:latin typeface="Georgia"/>
                <a:cs typeface="Georgia"/>
              </a:rPr>
              <a:t> </a:t>
            </a:r>
            <a:r>
              <a:rPr sz="2400" dirty="0">
                <a:solidFill>
                  <a:srgbClr val="0C2477"/>
                </a:solidFill>
                <a:latin typeface="Georgia"/>
                <a:cs typeface="Georgia"/>
              </a:rPr>
              <a:t>expert</a:t>
            </a:r>
            <a:r>
              <a:rPr sz="2400" spc="-55" dirty="0">
                <a:solidFill>
                  <a:srgbClr val="0C2477"/>
                </a:solidFill>
                <a:latin typeface="Georgia"/>
                <a:cs typeface="Georgia"/>
              </a:rPr>
              <a:t> </a:t>
            </a:r>
            <a:r>
              <a:rPr sz="2400" dirty="0">
                <a:solidFill>
                  <a:srgbClr val="0C2477"/>
                </a:solidFill>
                <a:latin typeface="Georgia"/>
                <a:cs typeface="Georgia"/>
              </a:rPr>
              <a:t>at</a:t>
            </a:r>
            <a:r>
              <a:rPr sz="2400" spc="-70" dirty="0">
                <a:solidFill>
                  <a:srgbClr val="0C2477"/>
                </a:solidFill>
                <a:latin typeface="Georgia"/>
                <a:cs typeface="Georgia"/>
              </a:rPr>
              <a:t> </a:t>
            </a:r>
            <a:r>
              <a:rPr sz="2400" spc="-10" dirty="0">
                <a:solidFill>
                  <a:srgbClr val="0C2477"/>
                </a:solidFill>
                <a:latin typeface="Georgia"/>
                <a:cs typeface="Georgia"/>
              </a:rPr>
              <a:t>their institution</a:t>
            </a:r>
            <a:endParaRPr sz="2400">
              <a:latin typeface="Georgia"/>
              <a:cs typeface="Georgia"/>
            </a:endParaRPr>
          </a:p>
          <a:p>
            <a:pPr>
              <a:lnSpc>
                <a:spcPct val="100000"/>
              </a:lnSpc>
              <a:spcBef>
                <a:spcPts val="2705"/>
              </a:spcBef>
            </a:pPr>
            <a:endParaRPr sz="2400">
              <a:latin typeface="Georgia"/>
              <a:cs typeface="Georgia"/>
            </a:endParaRPr>
          </a:p>
          <a:p>
            <a:pPr marL="12700" marR="5080">
              <a:lnSpc>
                <a:spcPts val="2590"/>
              </a:lnSpc>
              <a:spcBef>
                <a:spcPts val="5"/>
              </a:spcBef>
            </a:pPr>
            <a:r>
              <a:rPr sz="2400" dirty="0">
                <a:solidFill>
                  <a:srgbClr val="0C2477"/>
                </a:solidFill>
                <a:latin typeface="Georgia"/>
                <a:cs typeface="Georgia"/>
              </a:rPr>
              <a:t>Leiden</a:t>
            </a:r>
            <a:r>
              <a:rPr sz="2400" spc="-55" dirty="0">
                <a:solidFill>
                  <a:srgbClr val="0C2477"/>
                </a:solidFill>
                <a:latin typeface="Georgia"/>
                <a:cs typeface="Georgia"/>
              </a:rPr>
              <a:t> </a:t>
            </a:r>
            <a:r>
              <a:rPr sz="2400" spc="-10" dirty="0">
                <a:solidFill>
                  <a:srgbClr val="0C2477"/>
                </a:solidFill>
                <a:latin typeface="Georgia"/>
                <a:cs typeface="Georgia"/>
              </a:rPr>
              <a:t>Researchers</a:t>
            </a:r>
            <a:r>
              <a:rPr sz="2400" spc="-15" dirty="0">
                <a:solidFill>
                  <a:srgbClr val="0C2477"/>
                </a:solidFill>
                <a:latin typeface="Georgia"/>
                <a:cs typeface="Georgia"/>
              </a:rPr>
              <a:t> </a:t>
            </a:r>
            <a:r>
              <a:rPr sz="2400" dirty="0">
                <a:solidFill>
                  <a:srgbClr val="0C2477"/>
                </a:solidFill>
                <a:latin typeface="Georgia"/>
                <a:cs typeface="Georgia"/>
              </a:rPr>
              <a:t>can</a:t>
            </a:r>
            <a:r>
              <a:rPr sz="2400" spc="-40" dirty="0">
                <a:solidFill>
                  <a:srgbClr val="0C2477"/>
                </a:solidFill>
                <a:latin typeface="Georgia"/>
                <a:cs typeface="Georgia"/>
              </a:rPr>
              <a:t> </a:t>
            </a:r>
            <a:r>
              <a:rPr sz="2400" dirty="0">
                <a:solidFill>
                  <a:srgbClr val="0C2477"/>
                </a:solidFill>
                <a:latin typeface="Georgia"/>
                <a:cs typeface="Georgia"/>
              </a:rPr>
              <a:t>use</a:t>
            </a:r>
            <a:r>
              <a:rPr sz="2400" spc="-35" dirty="0">
                <a:solidFill>
                  <a:srgbClr val="0C2477"/>
                </a:solidFill>
                <a:latin typeface="Georgia"/>
                <a:cs typeface="Georgia"/>
              </a:rPr>
              <a:t> </a:t>
            </a:r>
            <a:r>
              <a:rPr sz="2400" dirty="0">
                <a:solidFill>
                  <a:srgbClr val="0C2477"/>
                </a:solidFill>
                <a:latin typeface="Georgia"/>
                <a:cs typeface="Georgia"/>
              </a:rPr>
              <a:t>the</a:t>
            </a:r>
            <a:r>
              <a:rPr sz="2400" spc="-35" dirty="0">
                <a:solidFill>
                  <a:srgbClr val="0C2477"/>
                </a:solidFill>
                <a:latin typeface="Georgia"/>
                <a:cs typeface="Georgia"/>
              </a:rPr>
              <a:t> </a:t>
            </a:r>
            <a:r>
              <a:rPr sz="2400" spc="-10" dirty="0">
                <a:solidFill>
                  <a:srgbClr val="0C2477"/>
                </a:solidFill>
                <a:latin typeface="Georgia"/>
                <a:cs typeface="Georgia"/>
              </a:rPr>
              <a:t>Leiden </a:t>
            </a:r>
            <a:r>
              <a:rPr sz="2400" dirty="0">
                <a:solidFill>
                  <a:srgbClr val="0C2477"/>
                </a:solidFill>
                <a:latin typeface="Georgia"/>
                <a:cs typeface="Georgia"/>
              </a:rPr>
              <a:t>DMP</a:t>
            </a:r>
            <a:r>
              <a:rPr sz="2400" spc="-60" dirty="0">
                <a:solidFill>
                  <a:srgbClr val="0C2477"/>
                </a:solidFill>
                <a:latin typeface="Georgia"/>
                <a:cs typeface="Georgia"/>
              </a:rPr>
              <a:t> </a:t>
            </a:r>
            <a:r>
              <a:rPr sz="2400" dirty="0">
                <a:solidFill>
                  <a:srgbClr val="0C2477"/>
                </a:solidFill>
                <a:latin typeface="Georgia"/>
                <a:cs typeface="Georgia"/>
              </a:rPr>
              <a:t>template</a:t>
            </a:r>
            <a:r>
              <a:rPr sz="2400" spc="-60" dirty="0">
                <a:solidFill>
                  <a:srgbClr val="0C2477"/>
                </a:solidFill>
                <a:latin typeface="Georgia"/>
                <a:cs typeface="Georgia"/>
              </a:rPr>
              <a:t> </a:t>
            </a:r>
            <a:r>
              <a:rPr sz="2400" dirty="0">
                <a:solidFill>
                  <a:srgbClr val="0C2477"/>
                </a:solidFill>
                <a:latin typeface="Georgia"/>
                <a:cs typeface="Georgia"/>
              </a:rPr>
              <a:t>to</a:t>
            </a:r>
            <a:r>
              <a:rPr sz="2400" spc="-60" dirty="0">
                <a:solidFill>
                  <a:srgbClr val="0C2477"/>
                </a:solidFill>
                <a:latin typeface="Georgia"/>
                <a:cs typeface="Georgia"/>
              </a:rPr>
              <a:t> </a:t>
            </a:r>
            <a:r>
              <a:rPr sz="2400" dirty="0">
                <a:solidFill>
                  <a:srgbClr val="0C2477"/>
                </a:solidFill>
                <a:latin typeface="Georgia"/>
                <a:cs typeface="Georgia"/>
              </a:rPr>
              <a:t>write</a:t>
            </a:r>
            <a:r>
              <a:rPr sz="2400" spc="-60" dirty="0">
                <a:solidFill>
                  <a:srgbClr val="0C2477"/>
                </a:solidFill>
                <a:latin typeface="Georgia"/>
                <a:cs typeface="Georgia"/>
              </a:rPr>
              <a:t> </a:t>
            </a:r>
            <a:r>
              <a:rPr sz="2400" dirty="0">
                <a:solidFill>
                  <a:srgbClr val="0C2477"/>
                </a:solidFill>
                <a:latin typeface="Georgia"/>
                <a:cs typeface="Georgia"/>
              </a:rPr>
              <a:t>a</a:t>
            </a:r>
            <a:r>
              <a:rPr sz="2400" spc="-60" dirty="0">
                <a:solidFill>
                  <a:srgbClr val="0C2477"/>
                </a:solidFill>
                <a:latin typeface="Georgia"/>
                <a:cs typeface="Georgia"/>
              </a:rPr>
              <a:t> </a:t>
            </a:r>
            <a:r>
              <a:rPr sz="2400" dirty="0">
                <a:solidFill>
                  <a:srgbClr val="0C2477"/>
                </a:solidFill>
                <a:latin typeface="Georgia"/>
                <a:cs typeface="Georgia"/>
              </a:rPr>
              <a:t>DMP</a:t>
            </a:r>
            <a:r>
              <a:rPr sz="2400" spc="-45" dirty="0">
                <a:solidFill>
                  <a:srgbClr val="0C2477"/>
                </a:solidFill>
                <a:latin typeface="Georgia"/>
                <a:cs typeface="Georgia"/>
              </a:rPr>
              <a:t> </a:t>
            </a:r>
            <a:r>
              <a:rPr sz="2400" dirty="0">
                <a:solidFill>
                  <a:srgbClr val="0C2477"/>
                </a:solidFill>
                <a:latin typeface="Georgia"/>
                <a:cs typeface="Georgia"/>
              </a:rPr>
              <a:t>for</a:t>
            </a:r>
            <a:r>
              <a:rPr sz="2400" spc="-55" dirty="0">
                <a:solidFill>
                  <a:srgbClr val="0C2477"/>
                </a:solidFill>
                <a:latin typeface="Georgia"/>
                <a:cs typeface="Georgia"/>
              </a:rPr>
              <a:t> </a:t>
            </a:r>
            <a:r>
              <a:rPr sz="2400" spc="-10" dirty="0">
                <a:solidFill>
                  <a:srgbClr val="0C2477"/>
                </a:solidFill>
                <a:latin typeface="Georgia"/>
                <a:cs typeface="Georgia"/>
              </a:rPr>
              <a:t>national </a:t>
            </a:r>
            <a:r>
              <a:rPr sz="2400" dirty="0">
                <a:solidFill>
                  <a:srgbClr val="0C2477"/>
                </a:solidFill>
                <a:latin typeface="Georgia"/>
                <a:cs typeface="Georgia"/>
              </a:rPr>
              <a:t>funders</a:t>
            </a:r>
            <a:r>
              <a:rPr sz="2400" spc="-55" dirty="0">
                <a:solidFill>
                  <a:srgbClr val="0C2477"/>
                </a:solidFill>
                <a:latin typeface="Georgia"/>
                <a:cs typeface="Georgia"/>
              </a:rPr>
              <a:t> </a:t>
            </a:r>
            <a:r>
              <a:rPr sz="2400" u="sng" dirty="0">
                <a:solidFill>
                  <a:srgbClr val="0033CC"/>
                </a:solidFill>
                <a:uFill>
                  <a:solidFill>
                    <a:srgbClr val="0033CC"/>
                  </a:solidFill>
                </a:uFill>
                <a:latin typeface="Georgia"/>
                <a:cs typeface="Georgia"/>
                <a:hlinkClick r:id="rId3"/>
              </a:rPr>
              <a:t>ZonMW</a:t>
            </a:r>
            <a:r>
              <a:rPr sz="2400" u="none" spc="-40" dirty="0">
                <a:solidFill>
                  <a:srgbClr val="0033CC"/>
                </a:solidFill>
                <a:latin typeface="Georgia"/>
                <a:cs typeface="Georgia"/>
              </a:rPr>
              <a:t> </a:t>
            </a:r>
            <a:r>
              <a:rPr sz="2400" u="none" dirty="0">
                <a:solidFill>
                  <a:srgbClr val="0C2477"/>
                </a:solidFill>
                <a:latin typeface="Georgia"/>
                <a:cs typeface="Georgia"/>
              </a:rPr>
              <a:t>and</a:t>
            </a:r>
            <a:r>
              <a:rPr sz="2400" u="none" spc="-50" dirty="0">
                <a:solidFill>
                  <a:srgbClr val="0C2477"/>
                </a:solidFill>
                <a:latin typeface="Georgia"/>
                <a:cs typeface="Georgia"/>
              </a:rPr>
              <a:t> </a:t>
            </a:r>
            <a:r>
              <a:rPr sz="2400" u="sng" spc="-25" dirty="0">
                <a:solidFill>
                  <a:srgbClr val="0033CC"/>
                </a:solidFill>
                <a:uFill>
                  <a:solidFill>
                    <a:srgbClr val="0033CC"/>
                  </a:solidFill>
                </a:uFill>
                <a:latin typeface="Georgia"/>
                <a:cs typeface="Georgia"/>
                <a:hlinkClick r:id="rId4"/>
              </a:rPr>
              <a:t>NWO</a:t>
            </a:r>
            <a:endParaRPr sz="2400">
              <a:latin typeface="Georgia"/>
              <a:cs typeface="Georgia"/>
            </a:endParaRPr>
          </a:p>
        </p:txBody>
      </p:sp>
      <p:sp>
        <p:nvSpPr>
          <p:cNvPr id="5" name="object 5"/>
          <p:cNvSpPr txBox="1"/>
          <p:nvPr/>
        </p:nvSpPr>
        <p:spPr>
          <a:xfrm>
            <a:off x="5314569" y="5866587"/>
            <a:ext cx="572706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Georgia"/>
                <a:cs typeface="Georgia"/>
              </a:rPr>
              <a:t>https://</a:t>
            </a:r>
            <a:r>
              <a:rPr sz="1200" spc="-10" dirty="0">
                <a:latin typeface="Georgia"/>
                <a:cs typeface="Georgia"/>
                <a:hlinkClick r:id="rId5"/>
              </a:rPr>
              <a:t>www.scienceeurope.org/media/jezkhnoo/se_rdm_practical_guide_final.pdf</a:t>
            </a:r>
            <a:endParaRPr sz="1200">
              <a:latin typeface="Georgia"/>
              <a:cs typeface="Georgia"/>
            </a:endParaRPr>
          </a:p>
        </p:txBody>
      </p:sp>
      <p:pic>
        <p:nvPicPr>
          <p:cNvPr id="6" name="object 6"/>
          <p:cNvPicPr/>
          <p:nvPr/>
        </p:nvPicPr>
        <p:blipFill>
          <a:blip r:embed="rId6" cstate="print"/>
          <a:stretch>
            <a:fillRect/>
          </a:stretch>
        </p:blipFill>
        <p:spPr>
          <a:xfrm>
            <a:off x="6959345" y="1328603"/>
            <a:ext cx="3224656" cy="4157622"/>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35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66623" rIns="0" bIns="0" rtlCol="0">
            <a:spAutoFit/>
          </a:bodyPr>
          <a:lstStyle/>
          <a:p>
            <a:pPr marL="553085">
              <a:lnSpc>
                <a:spcPct val="100000"/>
              </a:lnSpc>
              <a:spcBef>
                <a:spcPts val="100"/>
              </a:spcBef>
            </a:pPr>
            <a:r>
              <a:rPr sz="3000" spc="-20" dirty="0"/>
              <a:t>Tailor-</a:t>
            </a:r>
            <a:r>
              <a:rPr sz="3000" dirty="0"/>
              <a:t>made</a:t>
            </a:r>
            <a:r>
              <a:rPr sz="3000" spc="-25" dirty="0"/>
              <a:t> </a:t>
            </a:r>
            <a:r>
              <a:rPr sz="3000" dirty="0"/>
              <a:t>training</a:t>
            </a:r>
            <a:r>
              <a:rPr sz="3000" spc="-15" dirty="0"/>
              <a:t> </a:t>
            </a:r>
            <a:r>
              <a:rPr sz="3000" dirty="0"/>
              <a:t>for</a:t>
            </a:r>
            <a:r>
              <a:rPr sz="3000" spc="-25" dirty="0"/>
              <a:t> </a:t>
            </a:r>
            <a:r>
              <a:rPr sz="3000" dirty="0"/>
              <a:t>PhD</a:t>
            </a:r>
            <a:r>
              <a:rPr sz="3000" spc="-20" dirty="0"/>
              <a:t> </a:t>
            </a:r>
            <a:r>
              <a:rPr sz="3000" spc="-10" dirty="0"/>
              <a:t>students</a:t>
            </a:r>
            <a:endParaRPr sz="3000"/>
          </a:p>
        </p:txBody>
      </p:sp>
      <p:sp>
        <p:nvSpPr>
          <p:cNvPr id="4" name="object 4"/>
          <p:cNvSpPr txBox="1"/>
          <p:nvPr/>
        </p:nvSpPr>
        <p:spPr>
          <a:xfrm>
            <a:off x="1028191" y="1150223"/>
            <a:ext cx="7489190" cy="3714750"/>
          </a:xfrm>
          <a:prstGeom prst="rect">
            <a:avLst/>
          </a:prstGeom>
        </p:spPr>
        <p:txBody>
          <a:bodyPr vert="horz" wrap="square" lIns="0" tIns="140335" rIns="0" bIns="0" rtlCol="0">
            <a:spAutoFit/>
          </a:bodyPr>
          <a:lstStyle/>
          <a:p>
            <a:pPr marL="299085" indent="-286385">
              <a:lnSpc>
                <a:spcPct val="100000"/>
              </a:lnSpc>
              <a:spcBef>
                <a:spcPts val="1105"/>
              </a:spcBef>
              <a:buFont typeface="Arial"/>
              <a:buChar char="•"/>
              <a:tabLst>
                <a:tab pos="299085" algn="l"/>
              </a:tabLst>
            </a:pPr>
            <a:r>
              <a:rPr sz="1900" dirty="0">
                <a:solidFill>
                  <a:srgbClr val="0C2477"/>
                </a:solidFill>
                <a:latin typeface="Georgia"/>
                <a:cs typeface="Georgia"/>
              </a:rPr>
              <a:t>In</a:t>
            </a:r>
            <a:r>
              <a:rPr sz="1900" spc="-50" dirty="0">
                <a:solidFill>
                  <a:srgbClr val="0C2477"/>
                </a:solidFill>
                <a:latin typeface="Georgia"/>
                <a:cs typeface="Georgia"/>
              </a:rPr>
              <a:t> </a:t>
            </a:r>
            <a:r>
              <a:rPr sz="1900" spc="-10" dirty="0">
                <a:solidFill>
                  <a:srgbClr val="0C2477"/>
                </a:solidFill>
                <a:latin typeface="Georgia"/>
                <a:cs typeface="Georgia"/>
              </a:rPr>
              <a:t>collaboration</a:t>
            </a:r>
            <a:r>
              <a:rPr sz="1900" spc="-30" dirty="0">
                <a:solidFill>
                  <a:srgbClr val="0C2477"/>
                </a:solidFill>
                <a:latin typeface="Georgia"/>
                <a:cs typeface="Georgia"/>
              </a:rPr>
              <a:t> </a:t>
            </a:r>
            <a:r>
              <a:rPr sz="1900" dirty="0">
                <a:solidFill>
                  <a:srgbClr val="0C2477"/>
                </a:solidFill>
                <a:latin typeface="Georgia"/>
                <a:cs typeface="Georgia"/>
              </a:rPr>
              <a:t>with</a:t>
            </a:r>
            <a:r>
              <a:rPr sz="1900" spc="-45" dirty="0">
                <a:solidFill>
                  <a:srgbClr val="0C2477"/>
                </a:solidFill>
                <a:latin typeface="Georgia"/>
                <a:cs typeface="Georgia"/>
              </a:rPr>
              <a:t> </a:t>
            </a:r>
            <a:r>
              <a:rPr sz="1900" dirty="0">
                <a:solidFill>
                  <a:srgbClr val="0C2477"/>
                </a:solidFill>
                <a:latin typeface="Georgia"/>
                <a:cs typeface="Georgia"/>
              </a:rPr>
              <a:t>senior</a:t>
            </a:r>
            <a:r>
              <a:rPr sz="1900" spc="-15" dirty="0">
                <a:solidFill>
                  <a:srgbClr val="0C2477"/>
                </a:solidFill>
                <a:latin typeface="Georgia"/>
                <a:cs typeface="Georgia"/>
              </a:rPr>
              <a:t> </a:t>
            </a:r>
            <a:r>
              <a:rPr sz="1900" dirty="0">
                <a:solidFill>
                  <a:srgbClr val="0C2477"/>
                </a:solidFill>
                <a:latin typeface="Georgia"/>
                <a:cs typeface="Georgia"/>
              </a:rPr>
              <a:t>researcher(s)</a:t>
            </a:r>
            <a:r>
              <a:rPr sz="1900" spc="-50" dirty="0">
                <a:solidFill>
                  <a:srgbClr val="0C2477"/>
                </a:solidFill>
                <a:latin typeface="Georgia"/>
                <a:cs typeface="Georgia"/>
              </a:rPr>
              <a:t> </a:t>
            </a:r>
            <a:r>
              <a:rPr sz="1900" dirty="0">
                <a:solidFill>
                  <a:srgbClr val="0C2477"/>
                </a:solidFill>
                <a:latin typeface="Georgia"/>
                <a:cs typeface="Georgia"/>
              </a:rPr>
              <a:t>and</a:t>
            </a:r>
            <a:r>
              <a:rPr sz="1900" spc="-35" dirty="0">
                <a:solidFill>
                  <a:srgbClr val="0C2477"/>
                </a:solidFill>
                <a:latin typeface="Georgia"/>
                <a:cs typeface="Georgia"/>
              </a:rPr>
              <a:t> </a:t>
            </a:r>
            <a:r>
              <a:rPr sz="1900" dirty="0">
                <a:solidFill>
                  <a:srgbClr val="0C2477"/>
                </a:solidFill>
                <a:latin typeface="Georgia"/>
                <a:cs typeface="Georgia"/>
              </a:rPr>
              <a:t>faculty</a:t>
            </a:r>
            <a:r>
              <a:rPr sz="1900" spc="-55" dirty="0">
                <a:solidFill>
                  <a:srgbClr val="0C2477"/>
                </a:solidFill>
                <a:latin typeface="Georgia"/>
                <a:cs typeface="Georgia"/>
              </a:rPr>
              <a:t> </a:t>
            </a:r>
            <a:r>
              <a:rPr sz="1900" dirty="0">
                <a:solidFill>
                  <a:srgbClr val="0C2477"/>
                </a:solidFill>
                <a:latin typeface="Georgia"/>
                <a:cs typeface="Georgia"/>
              </a:rPr>
              <a:t>data</a:t>
            </a:r>
            <a:r>
              <a:rPr sz="1900" spc="-50" dirty="0">
                <a:solidFill>
                  <a:srgbClr val="0C2477"/>
                </a:solidFill>
                <a:latin typeface="Georgia"/>
                <a:cs typeface="Georgia"/>
              </a:rPr>
              <a:t> </a:t>
            </a:r>
            <a:r>
              <a:rPr sz="1900" spc="-10" dirty="0">
                <a:solidFill>
                  <a:srgbClr val="0C2477"/>
                </a:solidFill>
                <a:latin typeface="Georgia"/>
                <a:cs typeface="Georgia"/>
              </a:rPr>
              <a:t>stewards</a:t>
            </a:r>
            <a:endParaRPr sz="1900">
              <a:latin typeface="Georgia"/>
              <a:cs typeface="Georgia"/>
            </a:endParaRPr>
          </a:p>
          <a:p>
            <a:pPr marL="299085" indent="-286385">
              <a:lnSpc>
                <a:spcPct val="100000"/>
              </a:lnSpc>
              <a:spcBef>
                <a:spcPts val="1005"/>
              </a:spcBef>
              <a:buFont typeface="Arial"/>
              <a:buChar char="•"/>
              <a:tabLst>
                <a:tab pos="299085" algn="l"/>
              </a:tabLst>
            </a:pPr>
            <a:r>
              <a:rPr sz="1900" dirty="0">
                <a:solidFill>
                  <a:srgbClr val="0C2477"/>
                </a:solidFill>
                <a:latin typeface="Georgia"/>
                <a:cs typeface="Georgia"/>
              </a:rPr>
              <a:t>Presentations,</a:t>
            </a:r>
            <a:r>
              <a:rPr sz="1900" spc="-114" dirty="0">
                <a:solidFill>
                  <a:srgbClr val="0C2477"/>
                </a:solidFill>
                <a:latin typeface="Georgia"/>
                <a:cs typeface="Georgia"/>
              </a:rPr>
              <a:t> </a:t>
            </a:r>
            <a:r>
              <a:rPr sz="1900" dirty="0">
                <a:solidFill>
                  <a:srgbClr val="0C2477"/>
                </a:solidFill>
                <a:latin typeface="Georgia"/>
                <a:cs typeface="Georgia"/>
              </a:rPr>
              <a:t>demonstrations,</a:t>
            </a:r>
            <a:r>
              <a:rPr sz="1900" spc="-114" dirty="0">
                <a:solidFill>
                  <a:srgbClr val="0C2477"/>
                </a:solidFill>
                <a:latin typeface="Georgia"/>
                <a:cs typeface="Georgia"/>
              </a:rPr>
              <a:t> </a:t>
            </a:r>
            <a:r>
              <a:rPr sz="1900" spc="-10" dirty="0">
                <a:solidFill>
                  <a:srgbClr val="0C2477"/>
                </a:solidFill>
                <a:latin typeface="Georgia"/>
                <a:cs typeface="Georgia"/>
              </a:rPr>
              <a:t>homework</a:t>
            </a:r>
            <a:endParaRPr sz="1900">
              <a:latin typeface="Georgia"/>
              <a:cs typeface="Georgia"/>
            </a:endParaRPr>
          </a:p>
          <a:p>
            <a:pPr marL="299085" indent="-286385">
              <a:lnSpc>
                <a:spcPct val="100000"/>
              </a:lnSpc>
              <a:spcBef>
                <a:spcPts val="1000"/>
              </a:spcBef>
              <a:buFont typeface="Arial"/>
              <a:buChar char="•"/>
              <a:tabLst>
                <a:tab pos="299085" algn="l"/>
              </a:tabLst>
            </a:pPr>
            <a:r>
              <a:rPr sz="1900" spc="-20" dirty="0">
                <a:solidFill>
                  <a:srgbClr val="0C2477"/>
                </a:solidFill>
                <a:latin typeface="Georgia"/>
                <a:cs typeface="Georgia"/>
              </a:rPr>
              <a:t>Hands-</a:t>
            </a:r>
            <a:r>
              <a:rPr sz="1900" dirty="0">
                <a:solidFill>
                  <a:srgbClr val="0C2477"/>
                </a:solidFill>
                <a:latin typeface="Georgia"/>
                <a:cs typeface="Georgia"/>
              </a:rPr>
              <a:t>on</a:t>
            </a:r>
            <a:r>
              <a:rPr sz="1900" spc="45" dirty="0">
                <a:solidFill>
                  <a:srgbClr val="0C2477"/>
                </a:solidFill>
                <a:latin typeface="Georgia"/>
                <a:cs typeface="Georgia"/>
              </a:rPr>
              <a:t> </a:t>
            </a:r>
            <a:r>
              <a:rPr sz="1900" spc="-10" dirty="0">
                <a:solidFill>
                  <a:srgbClr val="0C2477"/>
                </a:solidFill>
                <a:latin typeface="Georgia"/>
                <a:cs typeface="Georgia"/>
              </a:rPr>
              <a:t>exercises</a:t>
            </a:r>
            <a:endParaRPr sz="1900">
              <a:latin typeface="Georgia"/>
              <a:cs typeface="Georgia"/>
            </a:endParaRPr>
          </a:p>
          <a:p>
            <a:pPr marL="632460" lvl="1" indent="-237490">
              <a:lnSpc>
                <a:spcPct val="100000"/>
              </a:lnSpc>
              <a:spcBef>
                <a:spcPts val="1015"/>
              </a:spcBef>
              <a:buFont typeface="Arial"/>
              <a:buChar char="-"/>
              <a:tabLst>
                <a:tab pos="632460" algn="l"/>
              </a:tabLst>
            </a:pPr>
            <a:r>
              <a:rPr sz="1700" dirty="0">
                <a:solidFill>
                  <a:srgbClr val="0C2477"/>
                </a:solidFill>
                <a:latin typeface="Georgia"/>
                <a:cs typeface="Georgia"/>
              </a:rPr>
              <a:t>Design</a:t>
            </a:r>
            <a:r>
              <a:rPr sz="1700" spc="-25" dirty="0">
                <a:solidFill>
                  <a:srgbClr val="0C2477"/>
                </a:solidFill>
                <a:latin typeface="Georgia"/>
                <a:cs typeface="Georgia"/>
              </a:rPr>
              <a:t> </a:t>
            </a:r>
            <a:r>
              <a:rPr sz="1700" dirty="0">
                <a:solidFill>
                  <a:srgbClr val="0C2477"/>
                </a:solidFill>
                <a:latin typeface="Georgia"/>
                <a:cs typeface="Georgia"/>
              </a:rPr>
              <a:t>your</a:t>
            </a:r>
            <a:r>
              <a:rPr sz="1700" spc="-30" dirty="0">
                <a:solidFill>
                  <a:srgbClr val="0C2477"/>
                </a:solidFill>
                <a:latin typeface="Georgia"/>
                <a:cs typeface="Georgia"/>
              </a:rPr>
              <a:t> </a:t>
            </a:r>
            <a:r>
              <a:rPr sz="1700" dirty="0">
                <a:solidFill>
                  <a:srgbClr val="0C2477"/>
                </a:solidFill>
                <a:latin typeface="Georgia"/>
                <a:cs typeface="Georgia"/>
              </a:rPr>
              <a:t>own</a:t>
            </a:r>
            <a:r>
              <a:rPr sz="1700" spc="-30" dirty="0">
                <a:solidFill>
                  <a:srgbClr val="0C2477"/>
                </a:solidFill>
                <a:latin typeface="Georgia"/>
                <a:cs typeface="Georgia"/>
              </a:rPr>
              <a:t> </a:t>
            </a:r>
            <a:r>
              <a:rPr sz="1700" dirty="0">
                <a:solidFill>
                  <a:srgbClr val="0C2477"/>
                </a:solidFill>
                <a:latin typeface="Georgia"/>
                <a:cs typeface="Georgia"/>
              </a:rPr>
              <a:t>data</a:t>
            </a:r>
            <a:r>
              <a:rPr sz="1700" spc="-25" dirty="0">
                <a:solidFill>
                  <a:srgbClr val="0C2477"/>
                </a:solidFill>
                <a:latin typeface="Georgia"/>
                <a:cs typeface="Georgia"/>
              </a:rPr>
              <a:t> </a:t>
            </a:r>
            <a:r>
              <a:rPr sz="1700" dirty="0">
                <a:solidFill>
                  <a:srgbClr val="0C2477"/>
                </a:solidFill>
                <a:latin typeface="Georgia"/>
                <a:cs typeface="Georgia"/>
              </a:rPr>
              <a:t>life</a:t>
            </a:r>
            <a:r>
              <a:rPr sz="1700" spc="-20" dirty="0">
                <a:solidFill>
                  <a:srgbClr val="0C2477"/>
                </a:solidFill>
                <a:latin typeface="Georgia"/>
                <a:cs typeface="Georgia"/>
              </a:rPr>
              <a:t> </a:t>
            </a:r>
            <a:r>
              <a:rPr sz="1700" spc="-10" dirty="0">
                <a:solidFill>
                  <a:srgbClr val="0C2477"/>
                </a:solidFill>
                <a:latin typeface="Georgia"/>
                <a:cs typeface="Georgia"/>
              </a:rPr>
              <a:t>cycle</a:t>
            </a:r>
            <a:endParaRPr sz="1700">
              <a:latin typeface="Georgia"/>
              <a:cs typeface="Georgia"/>
            </a:endParaRPr>
          </a:p>
          <a:p>
            <a:pPr marL="632460" lvl="1" indent="-237490">
              <a:lnSpc>
                <a:spcPct val="100000"/>
              </a:lnSpc>
              <a:spcBef>
                <a:spcPts val="1000"/>
              </a:spcBef>
              <a:buFont typeface="Arial"/>
              <a:buChar char="-"/>
              <a:tabLst>
                <a:tab pos="632460" algn="l"/>
              </a:tabLst>
            </a:pPr>
            <a:r>
              <a:rPr sz="1700" dirty="0">
                <a:solidFill>
                  <a:srgbClr val="0C2477"/>
                </a:solidFill>
                <a:latin typeface="Georgia"/>
                <a:cs typeface="Georgia"/>
              </a:rPr>
              <a:t>How</a:t>
            </a:r>
            <a:r>
              <a:rPr sz="1700" spc="-40" dirty="0">
                <a:solidFill>
                  <a:srgbClr val="0C2477"/>
                </a:solidFill>
                <a:latin typeface="Georgia"/>
                <a:cs typeface="Georgia"/>
              </a:rPr>
              <a:t> </a:t>
            </a:r>
            <a:r>
              <a:rPr sz="1700" dirty="0">
                <a:solidFill>
                  <a:srgbClr val="0C2477"/>
                </a:solidFill>
                <a:latin typeface="Georgia"/>
                <a:cs typeface="Georgia"/>
              </a:rPr>
              <a:t>FAIR</a:t>
            </a:r>
            <a:r>
              <a:rPr sz="1700" spc="-35" dirty="0">
                <a:solidFill>
                  <a:srgbClr val="0C2477"/>
                </a:solidFill>
                <a:latin typeface="Georgia"/>
                <a:cs typeface="Georgia"/>
              </a:rPr>
              <a:t> </a:t>
            </a:r>
            <a:r>
              <a:rPr sz="1700" dirty="0">
                <a:solidFill>
                  <a:srgbClr val="0C2477"/>
                </a:solidFill>
                <a:latin typeface="Georgia"/>
                <a:cs typeface="Georgia"/>
              </a:rPr>
              <a:t>is</a:t>
            </a:r>
            <a:r>
              <a:rPr sz="1700" spc="-10" dirty="0">
                <a:solidFill>
                  <a:srgbClr val="0C2477"/>
                </a:solidFill>
                <a:latin typeface="Georgia"/>
                <a:cs typeface="Georgia"/>
              </a:rPr>
              <a:t> </a:t>
            </a:r>
            <a:r>
              <a:rPr sz="1700" dirty="0">
                <a:solidFill>
                  <a:srgbClr val="0C2477"/>
                </a:solidFill>
                <a:latin typeface="Georgia"/>
                <a:cs typeface="Georgia"/>
              </a:rPr>
              <a:t>data</a:t>
            </a:r>
            <a:r>
              <a:rPr sz="1700" spc="-25" dirty="0">
                <a:solidFill>
                  <a:srgbClr val="0C2477"/>
                </a:solidFill>
                <a:latin typeface="Georgia"/>
                <a:cs typeface="Georgia"/>
              </a:rPr>
              <a:t> </a:t>
            </a:r>
            <a:r>
              <a:rPr sz="1700" dirty="0">
                <a:solidFill>
                  <a:srgbClr val="0C2477"/>
                </a:solidFill>
                <a:latin typeface="Georgia"/>
                <a:cs typeface="Georgia"/>
              </a:rPr>
              <a:t>underlying</a:t>
            </a:r>
            <a:r>
              <a:rPr sz="1700" spc="-55" dirty="0">
                <a:solidFill>
                  <a:srgbClr val="0C2477"/>
                </a:solidFill>
                <a:latin typeface="Georgia"/>
                <a:cs typeface="Georgia"/>
              </a:rPr>
              <a:t> </a:t>
            </a:r>
            <a:r>
              <a:rPr sz="1700" spc="-10" dirty="0">
                <a:solidFill>
                  <a:srgbClr val="0C2477"/>
                </a:solidFill>
                <a:latin typeface="Georgia"/>
                <a:cs typeface="Georgia"/>
              </a:rPr>
              <a:t>publication</a:t>
            </a:r>
            <a:endParaRPr sz="1700">
              <a:latin typeface="Georgia"/>
              <a:cs typeface="Georgia"/>
            </a:endParaRPr>
          </a:p>
          <a:p>
            <a:pPr marL="632460" lvl="1" indent="-237490">
              <a:lnSpc>
                <a:spcPct val="100000"/>
              </a:lnSpc>
              <a:spcBef>
                <a:spcPts val="994"/>
              </a:spcBef>
              <a:buFont typeface="Arial"/>
              <a:buChar char="-"/>
              <a:tabLst>
                <a:tab pos="632460" algn="l"/>
              </a:tabLst>
            </a:pPr>
            <a:r>
              <a:rPr sz="1700" dirty="0">
                <a:solidFill>
                  <a:srgbClr val="0C2477"/>
                </a:solidFill>
                <a:latin typeface="Georgia"/>
                <a:cs typeface="Georgia"/>
              </a:rPr>
              <a:t>Informed</a:t>
            </a:r>
            <a:r>
              <a:rPr sz="1700" spc="-70" dirty="0">
                <a:solidFill>
                  <a:srgbClr val="0C2477"/>
                </a:solidFill>
                <a:latin typeface="Georgia"/>
                <a:cs typeface="Georgia"/>
              </a:rPr>
              <a:t> </a:t>
            </a:r>
            <a:r>
              <a:rPr sz="1700" spc="-10" dirty="0">
                <a:solidFill>
                  <a:srgbClr val="0C2477"/>
                </a:solidFill>
                <a:latin typeface="Georgia"/>
                <a:cs typeface="Georgia"/>
              </a:rPr>
              <a:t>consent</a:t>
            </a:r>
            <a:endParaRPr sz="1700">
              <a:latin typeface="Georgia"/>
              <a:cs typeface="Georgia"/>
            </a:endParaRPr>
          </a:p>
          <a:p>
            <a:pPr marL="632460" lvl="1" indent="-237490">
              <a:lnSpc>
                <a:spcPct val="100000"/>
              </a:lnSpc>
              <a:spcBef>
                <a:spcPts val="1010"/>
              </a:spcBef>
              <a:buFont typeface="Arial"/>
              <a:buChar char="-"/>
              <a:tabLst>
                <a:tab pos="632460" algn="l"/>
              </a:tabLst>
            </a:pPr>
            <a:r>
              <a:rPr sz="1700" dirty="0">
                <a:solidFill>
                  <a:srgbClr val="0C2477"/>
                </a:solidFill>
                <a:latin typeface="Georgia"/>
                <a:cs typeface="Georgia"/>
              </a:rPr>
              <a:t>Anonymizing</a:t>
            </a:r>
            <a:r>
              <a:rPr sz="1700" spc="-60" dirty="0">
                <a:solidFill>
                  <a:srgbClr val="0C2477"/>
                </a:solidFill>
                <a:latin typeface="Georgia"/>
                <a:cs typeface="Georgia"/>
              </a:rPr>
              <a:t> </a:t>
            </a:r>
            <a:r>
              <a:rPr sz="1700" dirty="0">
                <a:solidFill>
                  <a:srgbClr val="0C2477"/>
                </a:solidFill>
                <a:latin typeface="Georgia"/>
                <a:cs typeface="Georgia"/>
              </a:rPr>
              <a:t>data,</a:t>
            </a:r>
            <a:r>
              <a:rPr sz="1700" spc="-75" dirty="0">
                <a:solidFill>
                  <a:srgbClr val="0C2477"/>
                </a:solidFill>
                <a:latin typeface="Georgia"/>
                <a:cs typeface="Georgia"/>
              </a:rPr>
              <a:t> </a:t>
            </a:r>
            <a:r>
              <a:rPr sz="1700" spc="-20" dirty="0">
                <a:solidFill>
                  <a:srgbClr val="0C2477"/>
                </a:solidFill>
                <a:latin typeface="Georgia"/>
                <a:cs typeface="Georgia"/>
              </a:rPr>
              <a:t>etc.</a:t>
            </a:r>
            <a:endParaRPr sz="1700">
              <a:latin typeface="Georgia"/>
              <a:cs typeface="Georgia"/>
            </a:endParaRPr>
          </a:p>
          <a:p>
            <a:pPr marL="299085" indent="-286385">
              <a:lnSpc>
                <a:spcPct val="100000"/>
              </a:lnSpc>
              <a:spcBef>
                <a:spcPts val="965"/>
              </a:spcBef>
              <a:buFont typeface="Arial"/>
              <a:buChar char="•"/>
              <a:tabLst>
                <a:tab pos="299085" algn="l"/>
              </a:tabLst>
            </a:pPr>
            <a:r>
              <a:rPr sz="2100" dirty="0">
                <a:solidFill>
                  <a:srgbClr val="0C2477"/>
                </a:solidFill>
                <a:latin typeface="Georgia"/>
                <a:cs typeface="Georgia"/>
              </a:rPr>
              <a:t>Students</a:t>
            </a:r>
            <a:r>
              <a:rPr sz="2100" spc="-35" dirty="0">
                <a:solidFill>
                  <a:srgbClr val="0C2477"/>
                </a:solidFill>
                <a:latin typeface="Georgia"/>
                <a:cs typeface="Georgia"/>
              </a:rPr>
              <a:t> </a:t>
            </a:r>
            <a:r>
              <a:rPr sz="2100" dirty="0">
                <a:solidFill>
                  <a:srgbClr val="0C2477"/>
                </a:solidFill>
                <a:latin typeface="Georgia"/>
                <a:cs typeface="Georgia"/>
              </a:rPr>
              <a:t>present</a:t>
            </a:r>
            <a:r>
              <a:rPr sz="2100" spc="-40" dirty="0">
                <a:solidFill>
                  <a:srgbClr val="0C2477"/>
                </a:solidFill>
                <a:latin typeface="Georgia"/>
                <a:cs typeface="Georgia"/>
              </a:rPr>
              <a:t> </a:t>
            </a:r>
            <a:r>
              <a:rPr sz="2100" dirty="0">
                <a:solidFill>
                  <a:srgbClr val="0C2477"/>
                </a:solidFill>
                <a:latin typeface="Georgia"/>
                <a:cs typeface="Georgia"/>
              </a:rPr>
              <a:t>their</a:t>
            </a:r>
            <a:r>
              <a:rPr sz="2100" spc="-25" dirty="0">
                <a:solidFill>
                  <a:srgbClr val="0C2477"/>
                </a:solidFill>
                <a:latin typeface="Georgia"/>
                <a:cs typeface="Georgia"/>
              </a:rPr>
              <a:t> DMP</a:t>
            </a:r>
            <a:endParaRPr sz="2100">
              <a:latin typeface="Georgia"/>
              <a:cs typeface="Georgia"/>
            </a:endParaRPr>
          </a:p>
          <a:p>
            <a:pPr marL="299085" indent="-286385">
              <a:lnSpc>
                <a:spcPct val="100000"/>
              </a:lnSpc>
              <a:spcBef>
                <a:spcPts val="1015"/>
              </a:spcBef>
              <a:buFont typeface="Arial"/>
              <a:buChar char="•"/>
              <a:tabLst>
                <a:tab pos="299085" algn="l"/>
              </a:tabLst>
            </a:pPr>
            <a:r>
              <a:rPr sz="2100" dirty="0">
                <a:solidFill>
                  <a:srgbClr val="0C2477"/>
                </a:solidFill>
                <a:latin typeface="Georgia"/>
                <a:cs typeface="Georgia"/>
              </a:rPr>
              <a:t>Participants</a:t>
            </a:r>
            <a:r>
              <a:rPr sz="2100" spc="-50" dirty="0">
                <a:solidFill>
                  <a:srgbClr val="0C2477"/>
                </a:solidFill>
                <a:latin typeface="Georgia"/>
                <a:cs typeface="Georgia"/>
              </a:rPr>
              <a:t> </a:t>
            </a:r>
            <a:r>
              <a:rPr sz="2100" dirty="0">
                <a:solidFill>
                  <a:srgbClr val="0C2477"/>
                </a:solidFill>
                <a:latin typeface="Georgia"/>
                <a:cs typeface="Georgia"/>
              </a:rPr>
              <a:t>can</a:t>
            </a:r>
            <a:r>
              <a:rPr sz="2100" spc="-55" dirty="0">
                <a:solidFill>
                  <a:srgbClr val="0C2477"/>
                </a:solidFill>
                <a:latin typeface="Georgia"/>
                <a:cs typeface="Georgia"/>
              </a:rPr>
              <a:t> </a:t>
            </a:r>
            <a:r>
              <a:rPr sz="2100" dirty="0">
                <a:solidFill>
                  <a:srgbClr val="0C2477"/>
                </a:solidFill>
                <a:latin typeface="Georgia"/>
                <a:cs typeface="Georgia"/>
              </a:rPr>
              <a:t>register</a:t>
            </a:r>
            <a:r>
              <a:rPr sz="2100" spc="-50" dirty="0">
                <a:solidFill>
                  <a:srgbClr val="0C2477"/>
                </a:solidFill>
                <a:latin typeface="Georgia"/>
                <a:cs typeface="Georgia"/>
              </a:rPr>
              <a:t> </a:t>
            </a:r>
            <a:r>
              <a:rPr sz="2100" dirty="0">
                <a:solidFill>
                  <a:srgbClr val="0C2477"/>
                </a:solidFill>
                <a:latin typeface="Georgia"/>
                <a:cs typeface="Georgia"/>
              </a:rPr>
              <a:t>course</a:t>
            </a:r>
            <a:r>
              <a:rPr sz="2100" spc="-50" dirty="0">
                <a:solidFill>
                  <a:srgbClr val="0C2477"/>
                </a:solidFill>
                <a:latin typeface="Georgia"/>
                <a:cs typeface="Georgia"/>
              </a:rPr>
              <a:t> </a:t>
            </a:r>
            <a:r>
              <a:rPr sz="2100" dirty="0">
                <a:solidFill>
                  <a:srgbClr val="0C2477"/>
                </a:solidFill>
                <a:latin typeface="Georgia"/>
                <a:cs typeface="Georgia"/>
              </a:rPr>
              <a:t>for</a:t>
            </a:r>
            <a:r>
              <a:rPr sz="2100" spc="-40" dirty="0">
                <a:solidFill>
                  <a:srgbClr val="0C2477"/>
                </a:solidFill>
                <a:latin typeface="Georgia"/>
                <a:cs typeface="Georgia"/>
              </a:rPr>
              <a:t> </a:t>
            </a:r>
            <a:r>
              <a:rPr sz="2100" dirty="0">
                <a:solidFill>
                  <a:srgbClr val="0C2477"/>
                </a:solidFill>
                <a:latin typeface="Georgia"/>
                <a:cs typeface="Georgia"/>
              </a:rPr>
              <a:t>ECTS</a:t>
            </a:r>
            <a:r>
              <a:rPr sz="2100" spc="-55" dirty="0">
                <a:solidFill>
                  <a:srgbClr val="0C2477"/>
                </a:solidFill>
                <a:latin typeface="Georgia"/>
                <a:cs typeface="Georgia"/>
              </a:rPr>
              <a:t> </a:t>
            </a:r>
            <a:r>
              <a:rPr sz="2100" spc="-10" dirty="0">
                <a:solidFill>
                  <a:srgbClr val="0C2477"/>
                </a:solidFill>
                <a:latin typeface="Georgia"/>
                <a:cs typeface="Georgia"/>
              </a:rPr>
              <a:t>credits</a:t>
            </a:r>
            <a:endParaRPr sz="2100">
              <a:latin typeface="Georgia"/>
              <a:cs typeface="Georgia"/>
            </a:endParaRPr>
          </a:p>
        </p:txBody>
      </p:sp>
      <p:pic>
        <p:nvPicPr>
          <p:cNvPr id="5" name="object 5"/>
          <p:cNvPicPr/>
          <p:nvPr/>
        </p:nvPicPr>
        <p:blipFill>
          <a:blip r:embed="rId3" cstate="print"/>
          <a:stretch>
            <a:fillRect/>
          </a:stretch>
        </p:blipFill>
        <p:spPr>
          <a:xfrm>
            <a:off x="7215885" y="1764538"/>
            <a:ext cx="4442714" cy="332892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36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831596" y="513969"/>
            <a:ext cx="6631305" cy="482600"/>
          </a:xfrm>
          <a:prstGeom prst="rect">
            <a:avLst/>
          </a:prstGeom>
        </p:spPr>
        <p:txBody>
          <a:bodyPr vert="horz" wrap="square" lIns="0" tIns="12700" rIns="0" bIns="0" rtlCol="0">
            <a:spAutoFit/>
          </a:bodyPr>
          <a:lstStyle/>
          <a:p>
            <a:pPr marL="12700">
              <a:lnSpc>
                <a:spcPct val="100000"/>
              </a:lnSpc>
              <a:spcBef>
                <a:spcPts val="100"/>
              </a:spcBef>
            </a:pPr>
            <a:r>
              <a:rPr sz="3000" dirty="0"/>
              <a:t>Research</a:t>
            </a:r>
            <a:r>
              <a:rPr sz="3000" spc="-80" dirty="0"/>
              <a:t> </a:t>
            </a:r>
            <a:r>
              <a:rPr sz="3000" dirty="0"/>
              <a:t>Data</a:t>
            </a:r>
            <a:r>
              <a:rPr sz="3000" spc="-65" dirty="0"/>
              <a:t> </a:t>
            </a:r>
            <a:r>
              <a:rPr sz="3000" dirty="0"/>
              <a:t>Services</a:t>
            </a:r>
            <a:r>
              <a:rPr sz="3000" spc="-80" dirty="0"/>
              <a:t> </a:t>
            </a:r>
            <a:r>
              <a:rPr sz="3000" spc="-10" dirty="0"/>
              <a:t>Catalogue</a:t>
            </a:r>
            <a:endParaRPr sz="3000"/>
          </a:p>
        </p:txBody>
      </p:sp>
      <p:sp>
        <p:nvSpPr>
          <p:cNvPr id="4" name="object 4"/>
          <p:cNvSpPr txBox="1"/>
          <p:nvPr/>
        </p:nvSpPr>
        <p:spPr>
          <a:xfrm>
            <a:off x="6850760" y="2092578"/>
            <a:ext cx="4268470" cy="2266315"/>
          </a:xfrm>
          <a:prstGeom prst="rect">
            <a:avLst/>
          </a:prstGeom>
        </p:spPr>
        <p:txBody>
          <a:bodyPr vert="horz" wrap="square" lIns="0" tIns="117475" rIns="0" bIns="0" rtlCol="0">
            <a:spAutoFit/>
          </a:bodyPr>
          <a:lstStyle/>
          <a:p>
            <a:pPr marL="12700">
              <a:lnSpc>
                <a:spcPct val="100000"/>
              </a:lnSpc>
              <a:spcBef>
                <a:spcPts val="925"/>
              </a:spcBef>
            </a:pPr>
            <a:r>
              <a:rPr sz="1800" dirty="0">
                <a:solidFill>
                  <a:srgbClr val="0C2477"/>
                </a:solidFill>
                <a:latin typeface="Georgia"/>
                <a:cs typeface="Georgia"/>
              </a:rPr>
              <a:t>Useful</a:t>
            </a:r>
            <a:r>
              <a:rPr sz="1800" spc="-35" dirty="0">
                <a:solidFill>
                  <a:srgbClr val="0C2477"/>
                </a:solidFill>
                <a:latin typeface="Georgia"/>
                <a:cs typeface="Georgia"/>
              </a:rPr>
              <a:t> </a:t>
            </a:r>
            <a:r>
              <a:rPr sz="1800" spc="-10" dirty="0">
                <a:solidFill>
                  <a:srgbClr val="0C2477"/>
                </a:solidFill>
                <a:latin typeface="Georgia"/>
                <a:cs typeface="Georgia"/>
              </a:rPr>
              <a:t>information</a:t>
            </a:r>
            <a:r>
              <a:rPr sz="1800" spc="-50" dirty="0">
                <a:solidFill>
                  <a:srgbClr val="0C2477"/>
                </a:solidFill>
                <a:latin typeface="Georgia"/>
                <a:cs typeface="Georgia"/>
              </a:rPr>
              <a:t> </a:t>
            </a:r>
            <a:r>
              <a:rPr sz="1800" dirty="0">
                <a:solidFill>
                  <a:srgbClr val="0C2477"/>
                </a:solidFill>
                <a:latin typeface="Georgia"/>
                <a:cs typeface="Georgia"/>
              </a:rPr>
              <a:t>for</a:t>
            </a:r>
            <a:r>
              <a:rPr sz="1800" spc="-25" dirty="0">
                <a:solidFill>
                  <a:srgbClr val="0C2477"/>
                </a:solidFill>
                <a:latin typeface="Georgia"/>
                <a:cs typeface="Georgia"/>
              </a:rPr>
              <a:t> </a:t>
            </a:r>
            <a:r>
              <a:rPr sz="1800" spc="-10" dirty="0">
                <a:solidFill>
                  <a:srgbClr val="0C2477"/>
                </a:solidFill>
                <a:latin typeface="Georgia"/>
                <a:cs typeface="Georgia"/>
              </a:rPr>
              <a:t>researchers:</a:t>
            </a:r>
            <a:endParaRPr sz="1800">
              <a:latin typeface="Georgia"/>
              <a:cs typeface="Georgia"/>
            </a:endParaRPr>
          </a:p>
          <a:p>
            <a:pPr marL="413384" indent="-400685">
              <a:lnSpc>
                <a:spcPts val="2030"/>
              </a:lnSpc>
              <a:spcBef>
                <a:spcPts val="830"/>
              </a:spcBef>
              <a:buChar char="□"/>
              <a:tabLst>
                <a:tab pos="413384" algn="l"/>
              </a:tabLst>
            </a:pPr>
            <a:r>
              <a:rPr sz="1800" dirty="0">
                <a:solidFill>
                  <a:srgbClr val="0C2477"/>
                </a:solidFill>
                <a:latin typeface="Georgia"/>
                <a:cs typeface="Georgia"/>
              </a:rPr>
              <a:t>Which</a:t>
            </a:r>
            <a:r>
              <a:rPr sz="1800" spc="-40" dirty="0">
                <a:solidFill>
                  <a:srgbClr val="0C2477"/>
                </a:solidFill>
                <a:latin typeface="Georgia"/>
                <a:cs typeface="Georgia"/>
              </a:rPr>
              <a:t> </a:t>
            </a:r>
            <a:r>
              <a:rPr sz="1800" dirty="0">
                <a:solidFill>
                  <a:srgbClr val="0C2477"/>
                </a:solidFill>
                <a:latin typeface="Georgia"/>
                <a:cs typeface="Georgia"/>
              </a:rPr>
              <a:t>services</a:t>
            </a:r>
            <a:r>
              <a:rPr sz="1800" spc="-45" dirty="0">
                <a:solidFill>
                  <a:srgbClr val="0C2477"/>
                </a:solidFill>
                <a:latin typeface="Georgia"/>
                <a:cs typeface="Georgia"/>
              </a:rPr>
              <a:t> </a:t>
            </a:r>
            <a:r>
              <a:rPr sz="1800" dirty="0">
                <a:solidFill>
                  <a:srgbClr val="0C2477"/>
                </a:solidFill>
                <a:latin typeface="Georgia"/>
                <a:cs typeface="Georgia"/>
              </a:rPr>
              <a:t>can</a:t>
            </a:r>
            <a:r>
              <a:rPr sz="1800" spc="-50" dirty="0">
                <a:solidFill>
                  <a:srgbClr val="0C2477"/>
                </a:solidFill>
                <a:latin typeface="Georgia"/>
                <a:cs typeface="Georgia"/>
              </a:rPr>
              <a:t> </a:t>
            </a:r>
            <a:r>
              <a:rPr sz="1800" dirty="0">
                <a:solidFill>
                  <a:srgbClr val="0C2477"/>
                </a:solidFill>
                <a:latin typeface="Georgia"/>
                <a:cs typeface="Georgia"/>
              </a:rPr>
              <a:t>I</a:t>
            </a:r>
            <a:r>
              <a:rPr sz="1800" spc="-30" dirty="0">
                <a:solidFill>
                  <a:srgbClr val="0C2477"/>
                </a:solidFill>
                <a:latin typeface="Georgia"/>
                <a:cs typeface="Georgia"/>
              </a:rPr>
              <a:t> </a:t>
            </a:r>
            <a:r>
              <a:rPr sz="1800" dirty="0">
                <a:solidFill>
                  <a:srgbClr val="0C2477"/>
                </a:solidFill>
                <a:latin typeface="Georgia"/>
                <a:cs typeface="Georgia"/>
              </a:rPr>
              <a:t>use</a:t>
            </a:r>
            <a:r>
              <a:rPr sz="1800" spc="-30" dirty="0">
                <a:solidFill>
                  <a:srgbClr val="0C2477"/>
                </a:solidFill>
                <a:latin typeface="Georgia"/>
                <a:cs typeface="Georgia"/>
              </a:rPr>
              <a:t> </a:t>
            </a:r>
            <a:r>
              <a:rPr sz="1800" dirty="0">
                <a:solidFill>
                  <a:srgbClr val="0C2477"/>
                </a:solidFill>
                <a:latin typeface="Georgia"/>
                <a:cs typeface="Georgia"/>
              </a:rPr>
              <a:t>during</a:t>
            </a:r>
            <a:r>
              <a:rPr sz="1800" spc="-25" dirty="0">
                <a:solidFill>
                  <a:srgbClr val="0C2477"/>
                </a:solidFill>
                <a:latin typeface="Georgia"/>
                <a:cs typeface="Georgia"/>
              </a:rPr>
              <a:t> the</a:t>
            </a:r>
            <a:endParaRPr sz="1800">
              <a:latin typeface="Georgia"/>
              <a:cs typeface="Georgia"/>
            </a:endParaRPr>
          </a:p>
          <a:p>
            <a:pPr marL="413384">
              <a:lnSpc>
                <a:spcPts val="2030"/>
              </a:lnSpc>
            </a:pPr>
            <a:r>
              <a:rPr sz="1800" dirty="0">
                <a:solidFill>
                  <a:srgbClr val="0C2477"/>
                </a:solidFill>
                <a:latin typeface="Georgia"/>
                <a:cs typeface="Georgia"/>
              </a:rPr>
              <a:t>various</a:t>
            </a:r>
            <a:r>
              <a:rPr sz="1800" spc="-60" dirty="0">
                <a:solidFill>
                  <a:srgbClr val="0C2477"/>
                </a:solidFill>
                <a:latin typeface="Georgia"/>
                <a:cs typeface="Georgia"/>
              </a:rPr>
              <a:t> </a:t>
            </a:r>
            <a:r>
              <a:rPr sz="1800" dirty="0">
                <a:solidFill>
                  <a:srgbClr val="0C2477"/>
                </a:solidFill>
                <a:latin typeface="Georgia"/>
                <a:cs typeface="Georgia"/>
              </a:rPr>
              <a:t>stages</a:t>
            </a:r>
            <a:r>
              <a:rPr sz="1800" spc="-70" dirty="0">
                <a:solidFill>
                  <a:srgbClr val="0C2477"/>
                </a:solidFill>
                <a:latin typeface="Georgia"/>
                <a:cs typeface="Georgia"/>
              </a:rPr>
              <a:t> </a:t>
            </a:r>
            <a:r>
              <a:rPr sz="1800" dirty="0">
                <a:solidFill>
                  <a:srgbClr val="0C2477"/>
                </a:solidFill>
                <a:latin typeface="Georgia"/>
                <a:cs typeface="Georgia"/>
              </a:rPr>
              <a:t>of</a:t>
            </a:r>
            <a:r>
              <a:rPr sz="1800" spc="-35" dirty="0">
                <a:solidFill>
                  <a:srgbClr val="0C2477"/>
                </a:solidFill>
                <a:latin typeface="Georgia"/>
                <a:cs typeface="Georgia"/>
              </a:rPr>
              <a:t> </a:t>
            </a:r>
            <a:r>
              <a:rPr sz="1800" dirty="0">
                <a:solidFill>
                  <a:srgbClr val="0C2477"/>
                </a:solidFill>
                <a:latin typeface="Georgia"/>
                <a:cs typeface="Georgia"/>
              </a:rPr>
              <a:t>my</a:t>
            </a:r>
            <a:r>
              <a:rPr sz="1800" spc="-50" dirty="0">
                <a:solidFill>
                  <a:srgbClr val="0C2477"/>
                </a:solidFill>
                <a:latin typeface="Georgia"/>
                <a:cs typeface="Georgia"/>
              </a:rPr>
              <a:t> </a:t>
            </a:r>
            <a:r>
              <a:rPr sz="1800" dirty="0">
                <a:solidFill>
                  <a:srgbClr val="0C2477"/>
                </a:solidFill>
                <a:latin typeface="Georgia"/>
                <a:cs typeface="Georgia"/>
              </a:rPr>
              <a:t>research</a:t>
            </a:r>
            <a:r>
              <a:rPr sz="1800" spc="-60" dirty="0">
                <a:solidFill>
                  <a:srgbClr val="0C2477"/>
                </a:solidFill>
                <a:latin typeface="Georgia"/>
                <a:cs typeface="Georgia"/>
              </a:rPr>
              <a:t> </a:t>
            </a:r>
            <a:r>
              <a:rPr sz="1800" spc="-10" dirty="0">
                <a:solidFill>
                  <a:srgbClr val="0C2477"/>
                </a:solidFill>
                <a:latin typeface="Georgia"/>
                <a:cs typeface="Georgia"/>
              </a:rPr>
              <a:t>project?</a:t>
            </a:r>
            <a:endParaRPr sz="1800">
              <a:latin typeface="Georgia"/>
              <a:cs typeface="Georgia"/>
            </a:endParaRPr>
          </a:p>
          <a:p>
            <a:pPr marL="413384" marR="400050" indent="-401320">
              <a:lnSpc>
                <a:spcPts val="1900"/>
              </a:lnSpc>
              <a:spcBef>
                <a:spcPts val="1110"/>
              </a:spcBef>
              <a:buChar char="□"/>
              <a:tabLst>
                <a:tab pos="413384" algn="l"/>
              </a:tabLst>
            </a:pPr>
            <a:r>
              <a:rPr sz="1800" dirty="0">
                <a:solidFill>
                  <a:srgbClr val="0C2477"/>
                </a:solidFill>
                <a:latin typeface="Georgia"/>
                <a:cs typeface="Georgia"/>
              </a:rPr>
              <a:t>Which</a:t>
            </a:r>
            <a:r>
              <a:rPr sz="1800" spc="-55" dirty="0">
                <a:solidFill>
                  <a:srgbClr val="0C2477"/>
                </a:solidFill>
                <a:latin typeface="Georgia"/>
                <a:cs typeface="Georgia"/>
              </a:rPr>
              <a:t> </a:t>
            </a:r>
            <a:r>
              <a:rPr sz="1800" dirty="0">
                <a:solidFill>
                  <a:srgbClr val="0C2477"/>
                </a:solidFill>
                <a:latin typeface="Georgia"/>
                <a:cs typeface="Georgia"/>
              </a:rPr>
              <a:t>services</a:t>
            </a:r>
            <a:r>
              <a:rPr sz="1800" spc="-55" dirty="0">
                <a:solidFill>
                  <a:srgbClr val="0C2477"/>
                </a:solidFill>
                <a:latin typeface="Georgia"/>
                <a:cs typeface="Georgia"/>
              </a:rPr>
              <a:t> </a:t>
            </a:r>
            <a:r>
              <a:rPr sz="1800" dirty="0">
                <a:solidFill>
                  <a:srgbClr val="0C2477"/>
                </a:solidFill>
                <a:latin typeface="Georgia"/>
                <a:cs typeface="Georgia"/>
              </a:rPr>
              <a:t>are</a:t>
            </a:r>
            <a:r>
              <a:rPr sz="1800" spc="-55" dirty="0">
                <a:solidFill>
                  <a:srgbClr val="0C2477"/>
                </a:solidFill>
                <a:latin typeface="Georgia"/>
                <a:cs typeface="Georgia"/>
              </a:rPr>
              <a:t> </a:t>
            </a:r>
            <a:r>
              <a:rPr sz="1800" dirty="0">
                <a:solidFill>
                  <a:srgbClr val="0C2477"/>
                </a:solidFill>
                <a:latin typeface="Georgia"/>
                <a:cs typeface="Georgia"/>
              </a:rPr>
              <a:t>suitable</a:t>
            </a:r>
            <a:r>
              <a:rPr sz="1800" spc="-60" dirty="0">
                <a:solidFill>
                  <a:srgbClr val="0C2477"/>
                </a:solidFill>
                <a:latin typeface="Georgia"/>
                <a:cs typeface="Georgia"/>
              </a:rPr>
              <a:t> </a:t>
            </a:r>
            <a:r>
              <a:rPr sz="1800" dirty="0">
                <a:solidFill>
                  <a:srgbClr val="0C2477"/>
                </a:solidFill>
                <a:latin typeface="Georgia"/>
                <a:cs typeface="Georgia"/>
              </a:rPr>
              <a:t>for</a:t>
            </a:r>
            <a:r>
              <a:rPr sz="1800" spc="-35" dirty="0">
                <a:solidFill>
                  <a:srgbClr val="0C2477"/>
                </a:solidFill>
                <a:latin typeface="Georgia"/>
                <a:cs typeface="Georgia"/>
              </a:rPr>
              <a:t> </a:t>
            </a:r>
            <a:r>
              <a:rPr sz="1800" spc="-25" dirty="0">
                <a:solidFill>
                  <a:srgbClr val="0C2477"/>
                </a:solidFill>
                <a:latin typeface="Georgia"/>
                <a:cs typeface="Georgia"/>
              </a:rPr>
              <a:t>my </a:t>
            </a:r>
            <a:r>
              <a:rPr sz="1800" spc="-10" dirty="0">
                <a:solidFill>
                  <a:srgbClr val="0C2477"/>
                </a:solidFill>
                <a:latin typeface="Georgia"/>
                <a:cs typeface="Georgia"/>
              </a:rPr>
              <a:t>discipline?</a:t>
            </a:r>
            <a:endParaRPr sz="1800">
              <a:latin typeface="Georgia"/>
              <a:cs typeface="Georgia"/>
            </a:endParaRPr>
          </a:p>
          <a:p>
            <a:pPr marL="413384" indent="-400685">
              <a:lnSpc>
                <a:spcPts val="2030"/>
              </a:lnSpc>
              <a:spcBef>
                <a:spcPts val="805"/>
              </a:spcBef>
              <a:buChar char="□"/>
              <a:tabLst>
                <a:tab pos="413384" algn="l"/>
              </a:tabLst>
            </a:pPr>
            <a:r>
              <a:rPr sz="1800" dirty="0">
                <a:solidFill>
                  <a:srgbClr val="0C2477"/>
                </a:solidFill>
                <a:latin typeface="Georgia"/>
                <a:cs typeface="Georgia"/>
              </a:rPr>
              <a:t>Which</a:t>
            </a:r>
            <a:r>
              <a:rPr sz="1800" spc="-60" dirty="0">
                <a:solidFill>
                  <a:srgbClr val="0C2477"/>
                </a:solidFill>
                <a:latin typeface="Georgia"/>
                <a:cs typeface="Georgia"/>
              </a:rPr>
              <a:t> </a:t>
            </a:r>
            <a:r>
              <a:rPr sz="1800" dirty="0">
                <a:solidFill>
                  <a:srgbClr val="0C2477"/>
                </a:solidFill>
                <a:latin typeface="Georgia"/>
                <a:cs typeface="Georgia"/>
              </a:rPr>
              <a:t>services</a:t>
            </a:r>
            <a:r>
              <a:rPr sz="1800" spc="-60" dirty="0">
                <a:solidFill>
                  <a:srgbClr val="0C2477"/>
                </a:solidFill>
                <a:latin typeface="Georgia"/>
                <a:cs typeface="Georgia"/>
              </a:rPr>
              <a:t> </a:t>
            </a:r>
            <a:r>
              <a:rPr sz="1800" dirty="0">
                <a:solidFill>
                  <a:srgbClr val="0C2477"/>
                </a:solidFill>
                <a:latin typeface="Georgia"/>
                <a:cs typeface="Georgia"/>
              </a:rPr>
              <a:t>adhere</a:t>
            </a:r>
            <a:r>
              <a:rPr sz="1800" spc="-50" dirty="0">
                <a:solidFill>
                  <a:srgbClr val="0C2477"/>
                </a:solidFill>
                <a:latin typeface="Georgia"/>
                <a:cs typeface="Georgia"/>
              </a:rPr>
              <a:t> </a:t>
            </a:r>
            <a:r>
              <a:rPr sz="1800" dirty="0">
                <a:solidFill>
                  <a:srgbClr val="0C2477"/>
                </a:solidFill>
                <a:latin typeface="Georgia"/>
                <a:cs typeface="Georgia"/>
              </a:rPr>
              <a:t>my</a:t>
            </a:r>
            <a:r>
              <a:rPr sz="1800" spc="-50" dirty="0">
                <a:solidFill>
                  <a:srgbClr val="0C2477"/>
                </a:solidFill>
                <a:latin typeface="Georgia"/>
                <a:cs typeface="Georgia"/>
              </a:rPr>
              <a:t> </a:t>
            </a:r>
            <a:r>
              <a:rPr sz="1800" spc="-10" dirty="0">
                <a:solidFill>
                  <a:srgbClr val="0C2477"/>
                </a:solidFill>
                <a:latin typeface="Georgia"/>
                <a:cs typeface="Georgia"/>
              </a:rPr>
              <a:t>institutions</a:t>
            </a:r>
            <a:endParaRPr sz="1800">
              <a:latin typeface="Georgia"/>
              <a:cs typeface="Georgia"/>
            </a:endParaRPr>
          </a:p>
          <a:p>
            <a:pPr marL="413384">
              <a:lnSpc>
                <a:spcPts val="2030"/>
              </a:lnSpc>
            </a:pPr>
            <a:r>
              <a:rPr sz="1800" dirty="0">
                <a:solidFill>
                  <a:srgbClr val="0C2477"/>
                </a:solidFill>
                <a:latin typeface="Georgia"/>
                <a:cs typeface="Georgia"/>
              </a:rPr>
              <a:t>data</a:t>
            </a:r>
            <a:r>
              <a:rPr sz="1800" spc="-40" dirty="0">
                <a:solidFill>
                  <a:srgbClr val="0C2477"/>
                </a:solidFill>
                <a:latin typeface="Georgia"/>
                <a:cs typeface="Georgia"/>
              </a:rPr>
              <a:t> </a:t>
            </a:r>
            <a:r>
              <a:rPr sz="1800" spc="-10" dirty="0">
                <a:solidFill>
                  <a:srgbClr val="0C2477"/>
                </a:solidFill>
                <a:latin typeface="Georgia"/>
                <a:cs typeface="Georgia"/>
              </a:rPr>
              <a:t>management</a:t>
            </a:r>
            <a:r>
              <a:rPr sz="1800" spc="-45" dirty="0">
                <a:solidFill>
                  <a:srgbClr val="0C2477"/>
                </a:solidFill>
                <a:latin typeface="Georgia"/>
                <a:cs typeface="Georgia"/>
              </a:rPr>
              <a:t> </a:t>
            </a:r>
            <a:r>
              <a:rPr sz="1800" spc="-10" dirty="0">
                <a:solidFill>
                  <a:srgbClr val="0C2477"/>
                </a:solidFill>
                <a:latin typeface="Georgia"/>
                <a:cs typeface="Georgia"/>
              </a:rPr>
              <a:t>policy?</a:t>
            </a:r>
            <a:endParaRPr sz="1800">
              <a:latin typeface="Georgia"/>
              <a:cs typeface="Georgia"/>
            </a:endParaRPr>
          </a:p>
        </p:txBody>
      </p:sp>
      <p:sp>
        <p:nvSpPr>
          <p:cNvPr id="5" name="object 5"/>
          <p:cNvSpPr txBox="1"/>
          <p:nvPr/>
        </p:nvSpPr>
        <p:spPr>
          <a:xfrm>
            <a:off x="5264658" y="5662676"/>
            <a:ext cx="3178175" cy="230504"/>
          </a:xfrm>
          <a:prstGeom prst="rect">
            <a:avLst/>
          </a:prstGeom>
        </p:spPr>
        <p:txBody>
          <a:bodyPr vert="horz" wrap="square" lIns="0" tIns="11430" rIns="0" bIns="0" rtlCol="0">
            <a:spAutoFit/>
          </a:bodyPr>
          <a:lstStyle/>
          <a:p>
            <a:pPr marL="12700">
              <a:lnSpc>
                <a:spcPct val="100000"/>
              </a:lnSpc>
              <a:spcBef>
                <a:spcPts val="90"/>
              </a:spcBef>
            </a:pPr>
            <a:r>
              <a:rPr sz="1350" spc="-10" dirty="0">
                <a:latin typeface="Georgia"/>
                <a:cs typeface="Georgia"/>
              </a:rPr>
              <a:t>https://digitalscholarship.nl/rds/service/</a:t>
            </a:r>
            <a:endParaRPr sz="1350">
              <a:latin typeface="Georgia"/>
              <a:cs typeface="Georgia"/>
            </a:endParaRPr>
          </a:p>
        </p:txBody>
      </p:sp>
      <p:grpSp>
        <p:nvGrpSpPr>
          <p:cNvPr id="6" name="object 6"/>
          <p:cNvGrpSpPr/>
          <p:nvPr/>
        </p:nvGrpSpPr>
        <p:grpSpPr>
          <a:xfrm>
            <a:off x="1494472" y="1241742"/>
            <a:ext cx="4778375" cy="4643755"/>
            <a:chOff x="1494472" y="1241742"/>
            <a:chExt cx="4778375" cy="4643755"/>
          </a:xfrm>
        </p:grpSpPr>
        <p:pic>
          <p:nvPicPr>
            <p:cNvPr id="7" name="object 7"/>
            <p:cNvPicPr/>
            <p:nvPr/>
          </p:nvPicPr>
          <p:blipFill>
            <a:blip r:embed="rId3" cstate="print"/>
            <a:stretch>
              <a:fillRect/>
            </a:stretch>
          </p:blipFill>
          <p:spPr>
            <a:xfrm>
              <a:off x="1670281" y="1321725"/>
              <a:ext cx="2608332" cy="4528499"/>
            </a:xfrm>
            <a:prstGeom prst="rect">
              <a:avLst/>
            </a:prstGeom>
          </p:spPr>
        </p:pic>
        <p:sp>
          <p:nvSpPr>
            <p:cNvPr id="8" name="object 8"/>
            <p:cNvSpPr/>
            <p:nvPr/>
          </p:nvSpPr>
          <p:spPr>
            <a:xfrm>
              <a:off x="1499235" y="1246505"/>
              <a:ext cx="3616325" cy="4634230"/>
            </a:xfrm>
            <a:custGeom>
              <a:avLst/>
              <a:gdLst/>
              <a:ahLst/>
              <a:cxnLst/>
              <a:rect l="l" t="t" r="r" b="b"/>
              <a:pathLst>
                <a:path w="3616325" h="4634230">
                  <a:moveTo>
                    <a:pt x="0" y="4634103"/>
                  </a:moveTo>
                  <a:lnTo>
                    <a:pt x="3615944" y="4634103"/>
                  </a:lnTo>
                  <a:lnTo>
                    <a:pt x="3615944" y="0"/>
                  </a:lnTo>
                  <a:lnTo>
                    <a:pt x="0" y="0"/>
                  </a:lnTo>
                  <a:lnTo>
                    <a:pt x="0" y="4634103"/>
                  </a:lnTo>
                  <a:close/>
                </a:path>
              </a:pathLst>
            </a:custGeom>
            <a:ln w="9525">
              <a:solidFill>
                <a:srgbClr val="001F5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4804537" y="2242185"/>
              <a:ext cx="1468121" cy="1952154"/>
            </a:xfrm>
            <a:prstGeom prst="rect">
              <a:avLst/>
            </a:prstGeom>
          </p:spPr>
        </p:pic>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37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922731" y="514350"/>
            <a:ext cx="4067175" cy="482600"/>
          </a:xfrm>
          <a:prstGeom prst="rect">
            <a:avLst/>
          </a:prstGeom>
        </p:spPr>
        <p:txBody>
          <a:bodyPr vert="horz" wrap="square" lIns="0" tIns="12700" rIns="0" bIns="0" rtlCol="0">
            <a:spAutoFit/>
          </a:bodyPr>
          <a:lstStyle/>
          <a:p>
            <a:pPr marL="12700">
              <a:lnSpc>
                <a:spcPct val="100000"/>
              </a:lnSpc>
              <a:spcBef>
                <a:spcPts val="100"/>
              </a:spcBef>
            </a:pPr>
            <a:r>
              <a:rPr sz="3000" dirty="0"/>
              <a:t>Community</a:t>
            </a:r>
            <a:r>
              <a:rPr sz="3000" spc="-185" dirty="0"/>
              <a:t> </a:t>
            </a:r>
            <a:r>
              <a:rPr sz="3000" spc="-10" dirty="0"/>
              <a:t>building</a:t>
            </a:r>
            <a:endParaRPr sz="3000"/>
          </a:p>
        </p:txBody>
      </p:sp>
      <p:pic>
        <p:nvPicPr>
          <p:cNvPr id="4" name="object 4"/>
          <p:cNvPicPr/>
          <p:nvPr/>
        </p:nvPicPr>
        <p:blipFill>
          <a:blip r:embed="rId3" cstate="print"/>
          <a:stretch>
            <a:fillRect/>
          </a:stretch>
        </p:blipFill>
        <p:spPr>
          <a:xfrm>
            <a:off x="1013462" y="2070030"/>
            <a:ext cx="4053104" cy="1512270"/>
          </a:xfrm>
          <a:prstGeom prst="rect">
            <a:avLst/>
          </a:prstGeom>
        </p:spPr>
      </p:pic>
      <p:sp>
        <p:nvSpPr>
          <p:cNvPr id="5" name="object 5"/>
          <p:cNvSpPr txBox="1"/>
          <p:nvPr/>
        </p:nvSpPr>
        <p:spPr>
          <a:xfrm>
            <a:off x="1145844" y="6131153"/>
            <a:ext cx="9382760" cy="239395"/>
          </a:xfrm>
          <a:prstGeom prst="rect">
            <a:avLst/>
          </a:prstGeom>
        </p:spPr>
        <p:txBody>
          <a:bodyPr vert="horz" wrap="square" lIns="0" tIns="12700" rIns="0" bIns="0" rtlCol="0">
            <a:spAutoFit/>
          </a:bodyPr>
          <a:lstStyle/>
          <a:p>
            <a:pPr marL="12700">
              <a:lnSpc>
                <a:spcPct val="100000"/>
              </a:lnSpc>
              <a:spcBef>
                <a:spcPts val="100"/>
              </a:spcBef>
            </a:pPr>
            <a:r>
              <a:rPr sz="1400" u="sng" spc="-10" dirty="0">
                <a:solidFill>
                  <a:srgbClr val="0033CC"/>
                </a:solidFill>
                <a:uFill>
                  <a:solidFill>
                    <a:srgbClr val="0033CC"/>
                  </a:solidFill>
                </a:uFill>
                <a:latin typeface="Georgia"/>
                <a:cs typeface="Georgia"/>
                <a:hlinkClick r:id="rId4"/>
              </a:rPr>
              <a:t>https://www.library.universiteitleiden.nl/researchers/data-management/leiden-university-data-management-network</a:t>
            </a:r>
            <a:endParaRPr sz="1400">
              <a:latin typeface="Georgia"/>
              <a:cs typeface="Georgia"/>
            </a:endParaRPr>
          </a:p>
        </p:txBody>
      </p:sp>
      <p:pic>
        <p:nvPicPr>
          <p:cNvPr id="6" name="object 6"/>
          <p:cNvPicPr/>
          <p:nvPr/>
        </p:nvPicPr>
        <p:blipFill>
          <a:blip r:embed="rId5" cstate="print"/>
          <a:stretch>
            <a:fillRect/>
          </a:stretch>
        </p:blipFill>
        <p:spPr>
          <a:xfrm>
            <a:off x="7165340" y="336054"/>
            <a:ext cx="3859529" cy="5373624"/>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38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39494" y="215518"/>
            <a:ext cx="9119235" cy="632459"/>
          </a:xfrm>
          <a:prstGeom prst="rect">
            <a:avLst/>
          </a:prstGeom>
        </p:spPr>
      </p:pic>
      <p:grpSp>
        <p:nvGrpSpPr>
          <p:cNvPr id="3" name="object 3"/>
          <p:cNvGrpSpPr/>
          <p:nvPr/>
        </p:nvGrpSpPr>
        <p:grpSpPr>
          <a:xfrm>
            <a:off x="1044854" y="5412028"/>
            <a:ext cx="10026650" cy="247650"/>
            <a:chOff x="1044854" y="5412028"/>
            <a:chExt cx="10026650" cy="247650"/>
          </a:xfrm>
        </p:grpSpPr>
        <p:pic>
          <p:nvPicPr>
            <p:cNvPr id="4" name="object 4"/>
            <p:cNvPicPr/>
            <p:nvPr/>
          </p:nvPicPr>
          <p:blipFill>
            <a:blip r:embed="rId3" cstate="print"/>
            <a:stretch>
              <a:fillRect/>
            </a:stretch>
          </p:blipFill>
          <p:spPr>
            <a:xfrm>
              <a:off x="1044854" y="5412028"/>
              <a:ext cx="176784" cy="247192"/>
            </a:xfrm>
            <a:prstGeom prst="rect">
              <a:avLst/>
            </a:prstGeom>
          </p:spPr>
        </p:pic>
        <p:pic>
          <p:nvPicPr>
            <p:cNvPr id="5" name="object 5"/>
            <p:cNvPicPr/>
            <p:nvPr/>
          </p:nvPicPr>
          <p:blipFill>
            <a:blip r:embed="rId4" cstate="print"/>
            <a:stretch>
              <a:fillRect/>
            </a:stretch>
          </p:blipFill>
          <p:spPr>
            <a:xfrm>
              <a:off x="1133246" y="5419598"/>
              <a:ext cx="128015" cy="164591"/>
            </a:xfrm>
            <a:prstGeom prst="rect">
              <a:avLst/>
            </a:prstGeom>
          </p:spPr>
        </p:pic>
        <p:pic>
          <p:nvPicPr>
            <p:cNvPr id="6" name="object 6"/>
            <p:cNvPicPr/>
            <p:nvPr/>
          </p:nvPicPr>
          <p:blipFill>
            <a:blip r:embed="rId5" cstate="print"/>
            <a:stretch>
              <a:fillRect/>
            </a:stretch>
          </p:blipFill>
          <p:spPr>
            <a:xfrm>
              <a:off x="1256690" y="5412028"/>
              <a:ext cx="930579" cy="247192"/>
            </a:xfrm>
            <a:prstGeom prst="rect">
              <a:avLst/>
            </a:prstGeom>
          </p:spPr>
        </p:pic>
        <p:pic>
          <p:nvPicPr>
            <p:cNvPr id="7" name="object 7"/>
            <p:cNvPicPr/>
            <p:nvPr/>
          </p:nvPicPr>
          <p:blipFill>
            <a:blip r:embed="rId6" cstate="print"/>
            <a:stretch>
              <a:fillRect/>
            </a:stretch>
          </p:blipFill>
          <p:spPr>
            <a:xfrm>
              <a:off x="2120773" y="5412028"/>
              <a:ext cx="670902" cy="247192"/>
            </a:xfrm>
            <a:prstGeom prst="rect">
              <a:avLst/>
            </a:prstGeom>
          </p:spPr>
        </p:pic>
        <p:pic>
          <p:nvPicPr>
            <p:cNvPr id="8" name="object 8"/>
            <p:cNvPicPr/>
            <p:nvPr/>
          </p:nvPicPr>
          <p:blipFill>
            <a:blip r:embed="rId7" cstate="print"/>
            <a:stretch>
              <a:fillRect/>
            </a:stretch>
          </p:blipFill>
          <p:spPr>
            <a:xfrm>
              <a:off x="2744470" y="5412028"/>
              <a:ext cx="217931" cy="247192"/>
            </a:xfrm>
            <a:prstGeom prst="rect">
              <a:avLst/>
            </a:prstGeom>
          </p:spPr>
        </p:pic>
        <p:pic>
          <p:nvPicPr>
            <p:cNvPr id="9" name="object 9"/>
            <p:cNvPicPr/>
            <p:nvPr/>
          </p:nvPicPr>
          <p:blipFill>
            <a:blip r:embed="rId8" cstate="print"/>
            <a:stretch>
              <a:fillRect/>
            </a:stretch>
          </p:blipFill>
          <p:spPr>
            <a:xfrm>
              <a:off x="2902966" y="5412028"/>
              <a:ext cx="198119" cy="247192"/>
            </a:xfrm>
            <a:prstGeom prst="rect">
              <a:avLst/>
            </a:prstGeom>
          </p:spPr>
        </p:pic>
        <p:pic>
          <p:nvPicPr>
            <p:cNvPr id="10" name="object 10"/>
            <p:cNvPicPr/>
            <p:nvPr/>
          </p:nvPicPr>
          <p:blipFill>
            <a:blip r:embed="rId9" cstate="print"/>
            <a:stretch>
              <a:fillRect/>
            </a:stretch>
          </p:blipFill>
          <p:spPr>
            <a:xfrm>
              <a:off x="3002026" y="5418124"/>
              <a:ext cx="2279904" cy="241096"/>
            </a:xfrm>
            <a:prstGeom prst="rect">
              <a:avLst/>
            </a:prstGeom>
          </p:spPr>
        </p:pic>
        <p:pic>
          <p:nvPicPr>
            <p:cNvPr id="11" name="object 11"/>
            <p:cNvPicPr/>
            <p:nvPr/>
          </p:nvPicPr>
          <p:blipFill>
            <a:blip r:embed="rId10" cstate="print"/>
            <a:stretch>
              <a:fillRect/>
            </a:stretch>
          </p:blipFill>
          <p:spPr>
            <a:xfrm>
              <a:off x="5216652" y="5418124"/>
              <a:ext cx="103632" cy="241096"/>
            </a:xfrm>
            <a:prstGeom prst="rect">
              <a:avLst/>
            </a:prstGeom>
          </p:spPr>
        </p:pic>
        <p:sp>
          <p:nvSpPr>
            <p:cNvPr id="12" name="object 12"/>
            <p:cNvSpPr/>
            <p:nvPr/>
          </p:nvSpPr>
          <p:spPr>
            <a:xfrm>
              <a:off x="5215890" y="5607456"/>
              <a:ext cx="52069" cy="9525"/>
            </a:xfrm>
            <a:custGeom>
              <a:avLst/>
              <a:gdLst/>
              <a:ahLst/>
              <a:cxnLst/>
              <a:rect l="l" t="t" r="r" b="b"/>
              <a:pathLst>
                <a:path w="52070" h="9525">
                  <a:moveTo>
                    <a:pt x="51815" y="0"/>
                  </a:moveTo>
                  <a:lnTo>
                    <a:pt x="0" y="0"/>
                  </a:lnTo>
                  <a:lnTo>
                    <a:pt x="0" y="9144"/>
                  </a:lnTo>
                  <a:lnTo>
                    <a:pt x="51815" y="9144"/>
                  </a:lnTo>
                  <a:lnTo>
                    <a:pt x="51815" y="0"/>
                  </a:lnTo>
                  <a:close/>
                </a:path>
              </a:pathLst>
            </a:custGeom>
            <a:solidFill>
              <a:srgbClr val="8592BB"/>
            </a:solidFill>
          </p:spPr>
          <p:txBody>
            <a:bodyPr wrap="square" lIns="0" tIns="0" rIns="0" bIns="0" rtlCol="0"/>
            <a:lstStyle/>
            <a:p>
              <a:endParaRPr/>
            </a:p>
          </p:txBody>
        </p:sp>
        <p:pic>
          <p:nvPicPr>
            <p:cNvPr id="13" name="object 13"/>
            <p:cNvPicPr/>
            <p:nvPr/>
          </p:nvPicPr>
          <p:blipFill>
            <a:blip r:embed="rId11" cstate="print"/>
            <a:stretch>
              <a:fillRect/>
            </a:stretch>
          </p:blipFill>
          <p:spPr>
            <a:xfrm>
              <a:off x="5268467" y="5418124"/>
              <a:ext cx="203453" cy="241096"/>
            </a:xfrm>
            <a:prstGeom prst="rect">
              <a:avLst/>
            </a:prstGeom>
          </p:spPr>
        </p:pic>
        <p:pic>
          <p:nvPicPr>
            <p:cNvPr id="14" name="object 14"/>
            <p:cNvPicPr/>
            <p:nvPr/>
          </p:nvPicPr>
          <p:blipFill>
            <a:blip r:embed="rId12" cstate="print"/>
            <a:stretch>
              <a:fillRect/>
            </a:stretch>
          </p:blipFill>
          <p:spPr>
            <a:xfrm>
              <a:off x="5404103" y="5418124"/>
              <a:ext cx="550379" cy="241096"/>
            </a:xfrm>
            <a:prstGeom prst="rect">
              <a:avLst/>
            </a:prstGeom>
          </p:spPr>
        </p:pic>
        <p:pic>
          <p:nvPicPr>
            <p:cNvPr id="15" name="object 15"/>
            <p:cNvPicPr/>
            <p:nvPr/>
          </p:nvPicPr>
          <p:blipFill>
            <a:blip r:embed="rId13" cstate="print"/>
            <a:stretch>
              <a:fillRect/>
            </a:stretch>
          </p:blipFill>
          <p:spPr>
            <a:xfrm>
              <a:off x="5885688" y="5418124"/>
              <a:ext cx="114300" cy="241096"/>
            </a:xfrm>
            <a:prstGeom prst="rect">
              <a:avLst/>
            </a:prstGeom>
          </p:spPr>
        </p:pic>
        <p:sp>
          <p:nvSpPr>
            <p:cNvPr id="16" name="object 16"/>
            <p:cNvSpPr/>
            <p:nvPr/>
          </p:nvSpPr>
          <p:spPr>
            <a:xfrm>
              <a:off x="5961126" y="5607456"/>
              <a:ext cx="5044440" cy="9525"/>
            </a:xfrm>
            <a:custGeom>
              <a:avLst/>
              <a:gdLst/>
              <a:ahLst/>
              <a:cxnLst/>
              <a:rect l="l" t="t" r="r" b="b"/>
              <a:pathLst>
                <a:path w="5044440" h="9525">
                  <a:moveTo>
                    <a:pt x="5044440" y="0"/>
                  </a:moveTo>
                  <a:lnTo>
                    <a:pt x="0" y="0"/>
                  </a:lnTo>
                  <a:lnTo>
                    <a:pt x="0" y="9144"/>
                  </a:lnTo>
                  <a:lnTo>
                    <a:pt x="5044440" y="9144"/>
                  </a:lnTo>
                  <a:lnTo>
                    <a:pt x="5044440" y="0"/>
                  </a:lnTo>
                  <a:close/>
                </a:path>
              </a:pathLst>
            </a:custGeom>
            <a:solidFill>
              <a:srgbClr val="8592BB"/>
            </a:solidFill>
          </p:spPr>
          <p:txBody>
            <a:bodyPr wrap="square" lIns="0" tIns="0" rIns="0" bIns="0" rtlCol="0"/>
            <a:lstStyle/>
            <a:p>
              <a:endParaRPr/>
            </a:p>
          </p:txBody>
        </p:sp>
        <p:pic>
          <p:nvPicPr>
            <p:cNvPr id="17" name="object 17"/>
            <p:cNvPicPr/>
            <p:nvPr/>
          </p:nvPicPr>
          <p:blipFill>
            <a:blip r:embed="rId14" cstate="print"/>
            <a:stretch>
              <a:fillRect/>
            </a:stretch>
          </p:blipFill>
          <p:spPr>
            <a:xfrm>
              <a:off x="5961888" y="5418124"/>
              <a:ext cx="3348227" cy="241096"/>
            </a:xfrm>
            <a:prstGeom prst="rect">
              <a:avLst/>
            </a:prstGeom>
          </p:spPr>
        </p:pic>
        <p:pic>
          <p:nvPicPr>
            <p:cNvPr id="18" name="object 18"/>
            <p:cNvPicPr/>
            <p:nvPr/>
          </p:nvPicPr>
          <p:blipFill>
            <a:blip r:embed="rId15" cstate="print"/>
            <a:stretch>
              <a:fillRect/>
            </a:stretch>
          </p:blipFill>
          <p:spPr>
            <a:xfrm>
              <a:off x="9241789" y="5418124"/>
              <a:ext cx="128016" cy="241096"/>
            </a:xfrm>
            <a:prstGeom prst="rect">
              <a:avLst/>
            </a:prstGeom>
          </p:spPr>
        </p:pic>
        <p:pic>
          <p:nvPicPr>
            <p:cNvPr id="19" name="object 19"/>
            <p:cNvPicPr/>
            <p:nvPr/>
          </p:nvPicPr>
          <p:blipFill>
            <a:blip r:embed="rId16" cstate="print"/>
            <a:stretch>
              <a:fillRect/>
            </a:stretch>
          </p:blipFill>
          <p:spPr>
            <a:xfrm>
              <a:off x="9305798" y="5418124"/>
              <a:ext cx="355600" cy="241096"/>
            </a:xfrm>
            <a:prstGeom prst="rect">
              <a:avLst/>
            </a:prstGeom>
          </p:spPr>
        </p:pic>
        <p:pic>
          <p:nvPicPr>
            <p:cNvPr id="20" name="object 20"/>
            <p:cNvPicPr/>
            <p:nvPr/>
          </p:nvPicPr>
          <p:blipFill>
            <a:blip r:embed="rId17" cstate="print"/>
            <a:stretch>
              <a:fillRect/>
            </a:stretch>
          </p:blipFill>
          <p:spPr>
            <a:xfrm>
              <a:off x="9572498" y="5418124"/>
              <a:ext cx="124968" cy="241096"/>
            </a:xfrm>
            <a:prstGeom prst="rect">
              <a:avLst/>
            </a:prstGeom>
          </p:spPr>
        </p:pic>
        <p:pic>
          <p:nvPicPr>
            <p:cNvPr id="21" name="object 21"/>
            <p:cNvPicPr/>
            <p:nvPr/>
          </p:nvPicPr>
          <p:blipFill>
            <a:blip r:embed="rId18" cstate="print"/>
            <a:stretch>
              <a:fillRect/>
            </a:stretch>
          </p:blipFill>
          <p:spPr>
            <a:xfrm>
              <a:off x="9634982" y="5418124"/>
              <a:ext cx="1384807" cy="241096"/>
            </a:xfrm>
            <a:prstGeom prst="rect">
              <a:avLst/>
            </a:prstGeom>
          </p:spPr>
        </p:pic>
        <p:pic>
          <p:nvPicPr>
            <p:cNvPr id="22" name="object 22"/>
            <p:cNvPicPr/>
            <p:nvPr/>
          </p:nvPicPr>
          <p:blipFill>
            <a:blip r:embed="rId15" cstate="print"/>
            <a:stretch>
              <a:fillRect/>
            </a:stretch>
          </p:blipFill>
          <p:spPr>
            <a:xfrm>
              <a:off x="10942954" y="5418124"/>
              <a:ext cx="128016" cy="241096"/>
            </a:xfrm>
            <a:prstGeom prst="rect">
              <a:avLst/>
            </a:prstGeom>
          </p:spPr>
        </p:pic>
      </p:grpSp>
      <p:grpSp>
        <p:nvGrpSpPr>
          <p:cNvPr id="23" name="object 23"/>
          <p:cNvGrpSpPr/>
          <p:nvPr/>
        </p:nvGrpSpPr>
        <p:grpSpPr>
          <a:xfrm>
            <a:off x="1044727" y="5631789"/>
            <a:ext cx="2026285" cy="241300"/>
            <a:chOff x="1044727" y="5631789"/>
            <a:chExt cx="2026285" cy="241300"/>
          </a:xfrm>
        </p:grpSpPr>
        <p:sp>
          <p:nvSpPr>
            <p:cNvPr id="24" name="object 24"/>
            <p:cNvSpPr/>
            <p:nvPr/>
          </p:nvSpPr>
          <p:spPr>
            <a:xfrm>
              <a:off x="1044727" y="5820816"/>
              <a:ext cx="1950720" cy="9525"/>
            </a:xfrm>
            <a:custGeom>
              <a:avLst/>
              <a:gdLst/>
              <a:ahLst/>
              <a:cxnLst/>
              <a:rect l="l" t="t" r="r" b="b"/>
              <a:pathLst>
                <a:path w="1950720" h="9525">
                  <a:moveTo>
                    <a:pt x="1950720" y="0"/>
                  </a:moveTo>
                  <a:lnTo>
                    <a:pt x="0" y="0"/>
                  </a:lnTo>
                  <a:lnTo>
                    <a:pt x="0" y="9144"/>
                  </a:lnTo>
                  <a:lnTo>
                    <a:pt x="1950720" y="9144"/>
                  </a:lnTo>
                  <a:lnTo>
                    <a:pt x="1950720" y="0"/>
                  </a:lnTo>
                  <a:close/>
                </a:path>
              </a:pathLst>
            </a:custGeom>
            <a:solidFill>
              <a:srgbClr val="8592BB"/>
            </a:solidFill>
          </p:spPr>
          <p:txBody>
            <a:bodyPr wrap="square" lIns="0" tIns="0" rIns="0" bIns="0" rtlCol="0"/>
            <a:lstStyle/>
            <a:p>
              <a:endParaRPr/>
            </a:p>
          </p:txBody>
        </p:sp>
        <p:pic>
          <p:nvPicPr>
            <p:cNvPr id="25" name="object 25"/>
            <p:cNvPicPr/>
            <p:nvPr/>
          </p:nvPicPr>
          <p:blipFill>
            <a:blip r:embed="rId19" cstate="print"/>
            <a:stretch>
              <a:fillRect/>
            </a:stretch>
          </p:blipFill>
          <p:spPr>
            <a:xfrm>
              <a:off x="1044854" y="5631789"/>
              <a:ext cx="357631" cy="240791"/>
            </a:xfrm>
            <a:prstGeom prst="rect">
              <a:avLst/>
            </a:prstGeom>
          </p:spPr>
        </p:pic>
        <p:pic>
          <p:nvPicPr>
            <p:cNvPr id="26" name="object 26"/>
            <p:cNvPicPr/>
            <p:nvPr/>
          </p:nvPicPr>
          <p:blipFill>
            <a:blip r:embed="rId20" cstate="print"/>
            <a:stretch>
              <a:fillRect/>
            </a:stretch>
          </p:blipFill>
          <p:spPr>
            <a:xfrm>
              <a:off x="1313053" y="5631789"/>
              <a:ext cx="128015" cy="240791"/>
            </a:xfrm>
            <a:prstGeom prst="rect">
              <a:avLst/>
            </a:prstGeom>
          </p:spPr>
        </p:pic>
        <p:pic>
          <p:nvPicPr>
            <p:cNvPr id="27" name="object 27"/>
            <p:cNvPicPr/>
            <p:nvPr/>
          </p:nvPicPr>
          <p:blipFill>
            <a:blip r:embed="rId21" cstate="print"/>
            <a:stretch>
              <a:fillRect/>
            </a:stretch>
          </p:blipFill>
          <p:spPr>
            <a:xfrm>
              <a:off x="1377061" y="5631789"/>
              <a:ext cx="954608" cy="240791"/>
            </a:xfrm>
            <a:prstGeom prst="rect">
              <a:avLst/>
            </a:prstGeom>
          </p:spPr>
        </p:pic>
        <p:pic>
          <p:nvPicPr>
            <p:cNvPr id="28" name="object 28"/>
            <p:cNvPicPr/>
            <p:nvPr/>
          </p:nvPicPr>
          <p:blipFill>
            <a:blip r:embed="rId20" cstate="print"/>
            <a:stretch>
              <a:fillRect/>
            </a:stretch>
          </p:blipFill>
          <p:spPr>
            <a:xfrm>
              <a:off x="2257933" y="5631789"/>
              <a:ext cx="128016" cy="240791"/>
            </a:xfrm>
            <a:prstGeom prst="rect">
              <a:avLst/>
            </a:prstGeom>
          </p:spPr>
        </p:pic>
        <p:pic>
          <p:nvPicPr>
            <p:cNvPr id="29" name="object 29"/>
            <p:cNvPicPr/>
            <p:nvPr/>
          </p:nvPicPr>
          <p:blipFill>
            <a:blip r:embed="rId22" cstate="print"/>
            <a:stretch>
              <a:fillRect/>
            </a:stretch>
          </p:blipFill>
          <p:spPr>
            <a:xfrm>
              <a:off x="2322322" y="5631789"/>
              <a:ext cx="748449" cy="240791"/>
            </a:xfrm>
            <a:prstGeom prst="rect">
              <a:avLst/>
            </a:prstGeom>
          </p:spPr>
        </p:pic>
      </p:grpSp>
      <p:grpSp>
        <p:nvGrpSpPr>
          <p:cNvPr id="30" name="object 30"/>
          <p:cNvGrpSpPr/>
          <p:nvPr/>
        </p:nvGrpSpPr>
        <p:grpSpPr>
          <a:xfrm>
            <a:off x="1044854" y="6052413"/>
            <a:ext cx="9332595" cy="247015"/>
            <a:chOff x="1044854" y="6052413"/>
            <a:chExt cx="9332595" cy="247015"/>
          </a:xfrm>
        </p:grpSpPr>
        <p:pic>
          <p:nvPicPr>
            <p:cNvPr id="31" name="object 31"/>
            <p:cNvPicPr/>
            <p:nvPr/>
          </p:nvPicPr>
          <p:blipFill>
            <a:blip r:embed="rId23" cstate="print"/>
            <a:stretch>
              <a:fillRect/>
            </a:stretch>
          </p:blipFill>
          <p:spPr>
            <a:xfrm>
              <a:off x="1044854" y="6052413"/>
              <a:ext cx="176784" cy="246888"/>
            </a:xfrm>
            <a:prstGeom prst="rect">
              <a:avLst/>
            </a:prstGeom>
          </p:spPr>
        </p:pic>
        <p:pic>
          <p:nvPicPr>
            <p:cNvPr id="32" name="object 32"/>
            <p:cNvPicPr/>
            <p:nvPr/>
          </p:nvPicPr>
          <p:blipFill>
            <a:blip r:embed="rId24" cstate="print"/>
            <a:stretch>
              <a:fillRect/>
            </a:stretch>
          </p:blipFill>
          <p:spPr>
            <a:xfrm>
              <a:off x="1133246" y="6060033"/>
              <a:ext cx="198881" cy="164592"/>
            </a:xfrm>
            <a:prstGeom prst="rect">
              <a:avLst/>
            </a:prstGeom>
          </p:spPr>
        </p:pic>
        <p:pic>
          <p:nvPicPr>
            <p:cNvPr id="33" name="object 33"/>
            <p:cNvPicPr/>
            <p:nvPr/>
          </p:nvPicPr>
          <p:blipFill>
            <a:blip r:embed="rId25" cstate="print"/>
            <a:stretch>
              <a:fillRect/>
            </a:stretch>
          </p:blipFill>
          <p:spPr>
            <a:xfrm>
              <a:off x="1303909" y="6052413"/>
              <a:ext cx="2753105" cy="246888"/>
            </a:xfrm>
            <a:prstGeom prst="rect">
              <a:avLst/>
            </a:prstGeom>
          </p:spPr>
        </p:pic>
        <p:pic>
          <p:nvPicPr>
            <p:cNvPr id="34" name="object 34"/>
            <p:cNvPicPr/>
            <p:nvPr/>
          </p:nvPicPr>
          <p:blipFill>
            <a:blip r:embed="rId26" cstate="print"/>
            <a:stretch>
              <a:fillRect/>
            </a:stretch>
          </p:blipFill>
          <p:spPr>
            <a:xfrm>
              <a:off x="3986530" y="6058509"/>
              <a:ext cx="2861945" cy="240792"/>
            </a:xfrm>
            <a:prstGeom prst="rect">
              <a:avLst/>
            </a:prstGeom>
          </p:spPr>
        </p:pic>
        <p:sp>
          <p:nvSpPr>
            <p:cNvPr id="35" name="object 35"/>
            <p:cNvSpPr/>
            <p:nvPr/>
          </p:nvSpPr>
          <p:spPr>
            <a:xfrm>
              <a:off x="3986022" y="6247536"/>
              <a:ext cx="2901950" cy="9525"/>
            </a:xfrm>
            <a:custGeom>
              <a:avLst/>
              <a:gdLst/>
              <a:ahLst/>
              <a:cxnLst/>
              <a:rect l="l" t="t" r="r" b="b"/>
              <a:pathLst>
                <a:path w="2901950" h="9525">
                  <a:moveTo>
                    <a:pt x="2901696" y="0"/>
                  </a:moveTo>
                  <a:lnTo>
                    <a:pt x="0" y="0"/>
                  </a:lnTo>
                  <a:lnTo>
                    <a:pt x="0" y="9143"/>
                  </a:lnTo>
                  <a:lnTo>
                    <a:pt x="2901696" y="9143"/>
                  </a:lnTo>
                  <a:lnTo>
                    <a:pt x="2901696" y="0"/>
                  </a:lnTo>
                  <a:close/>
                </a:path>
              </a:pathLst>
            </a:custGeom>
            <a:solidFill>
              <a:srgbClr val="8592BB"/>
            </a:solidFill>
          </p:spPr>
          <p:txBody>
            <a:bodyPr wrap="square" lIns="0" tIns="0" rIns="0" bIns="0" rtlCol="0"/>
            <a:lstStyle/>
            <a:p>
              <a:endParaRPr/>
            </a:p>
          </p:txBody>
        </p:sp>
        <p:pic>
          <p:nvPicPr>
            <p:cNvPr id="36" name="object 36"/>
            <p:cNvPicPr/>
            <p:nvPr/>
          </p:nvPicPr>
          <p:blipFill>
            <a:blip r:embed="rId27" cstate="print"/>
            <a:stretch>
              <a:fillRect/>
            </a:stretch>
          </p:blipFill>
          <p:spPr>
            <a:xfrm>
              <a:off x="6771132" y="6058509"/>
              <a:ext cx="156464" cy="240792"/>
            </a:xfrm>
            <a:prstGeom prst="rect">
              <a:avLst/>
            </a:prstGeom>
          </p:spPr>
        </p:pic>
        <p:pic>
          <p:nvPicPr>
            <p:cNvPr id="37" name="object 37"/>
            <p:cNvPicPr/>
            <p:nvPr/>
          </p:nvPicPr>
          <p:blipFill>
            <a:blip r:embed="rId28" cstate="print"/>
            <a:stretch>
              <a:fillRect/>
            </a:stretch>
          </p:blipFill>
          <p:spPr>
            <a:xfrm>
              <a:off x="6888479" y="6058509"/>
              <a:ext cx="3488562" cy="240792"/>
            </a:xfrm>
            <a:prstGeom prst="rect">
              <a:avLst/>
            </a:prstGeom>
          </p:spPr>
        </p:pic>
      </p:grpSp>
      <p:sp>
        <p:nvSpPr>
          <p:cNvPr id="38" name="object 38"/>
          <p:cNvSpPr txBox="1">
            <a:spLocks noGrp="1"/>
          </p:cNvSpPr>
          <p:nvPr>
            <p:ph type="title"/>
          </p:nvPr>
        </p:nvSpPr>
        <p:spPr>
          <a:xfrm>
            <a:off x="1610105" y="1169999"/>
            <a:ext cx="3735704" cy="1352550"/>
          </a:xfrm>
          <a:prstGeom prst="rect">
            <a:avLst/>
          </a:prstGeom>
        </p:spPr>
        <p:txBody>
          <a:bodyPr vert="horz" wrap="square" lIns="0" tIns="150495" rIns="0" bIns="0" rtlCol="0">
            <a:spAutoFit/>
          </a:bodyPr>
          <a:lstStyle/>
          <a:p>
            <a:pPr algn="ctr">
              <a:lnSpc>
                <a:spcPct val="100000"/>
              </a:lnSpc>
              <a:spcBef>
                <a:spcPts val="1185"/>
              </a:spcBef>
            </a:pPr>
            <a:r>
              <a:rPr sz="2000" dirty="0">
                <a:solidFill>
                  <a:srgbClr val="00AF50"/>
                </a:solidFill>
                <a:latin typeface="Calibri"/>
                <a:cs typeface="Calibri"/>
              </a:rPr>
              <a:t>1st</a:t>
            </a:r>
            <a:r>
              <a:rPr sz="2000" spc="-40" dirty="0">
                <a:solidFill>
                  <a:srgbClr val="00AF50"/>
                </a:solidFill>
                <a:latin typeface="Calibri"/>
                <a:cs typeface="Calibri"/>
              </a:rPr>
              <a:t> </a:t>
            </a:r>
            <a:r>
              <a:rPr sz="2000" dirty="0">
                <a:solidFill>
                  <a:srgbClr val="00AF50"/>
                </a:solidFill>
                <a:latin typeface="Calibri"/>
                <a:cs typeface="Calibri"/>
              </a:rPr>
              <a:t>line:</a:t>
            </a:r>
            <a:r>
              <a:rPr sz="2000" spc="-40" dirty="0">
                <a:solidFill>
                  <a:srgbClr val="00AF50"/>
                </a:solidFill>
                <a:latin typeface="Calibri"/>
                <a:cs typeface="Calibri"/>
              </a:rPr>
              <a:t> </a:t>
            </a:r>
            <a:r>
              <a:rPr sz="2000" dirty="0">
                <a:solidFill>
                  <a:srgbClr val="00AF50"/>
                </a:solidFill>
                <a:latin typeface="Calibri"/>
                <a:cs typeface="Calibri"/>
              </a:rPr>
              <a:t>local</a:t>
            </a:r>
            <a:r>
              <a:rPr sz="2000" spc="-20" dirty="0">
                <a:solidFill>
                  <a:srgbClr val="00AF50"/>
                </a:solidFill>
                <a:latin typeface="Calibri"/>
                <a:cs typeface="Calibri"/>
              </a:rPr>
              <a:t> </a:t>
            </a:r>
            <a:r>
              <a:rPr sz="2000" dirty="0">
                <a:solidFill>
                  <a:srgbClr val="00AF50"/>
                </a:solidFill>
                <a:latin typeface="Calibri"/>
                <a:cs typeface="Calibri"/>
              </a:rPr>
              <a:t>support</a:t>
            </a:r>
            <a:r>
              <a:rPr sz="2000" spc="-50" dirty="0">
                <a:solidFill>
                  <a:srgbClr val="00AF50"/>
                </a:solidFill>
                <a:latin typeface="Calibri"/>
                <a:cs typeface="Calibri"/>
              </a:rPr>
              <a:t> </a:t>
            </a:r>
            <a:r>
              <a:rPr sz="2000" dirty="0">
                <a:solidFill>
                  <a:srgbClr val="00AF50"/>
                </a:solidFill>
                <a:latin typeface="Calibri"/>
                <a:cs typeface="Calibri"/>
              </a:rPr>
              <a:t>at</a:t>
            </a:r>
            <a:r>
              <a:rPr sz="2000" spc="-10" dirty="0">
                <a:solidFill>
                  <a:srgbClr val="00AF50"/>
                </a:solidFill>
                <a:latin typeface="Calibri"/>
                <a:cs typeface="Calibri"/>
              </a:rPr>
              <a:t> </a:t>
            </a:r>
            <a:r>
              <a:rPr sz="2000" dirty="0">
                <a:solidFill>
                  <a:srgbClr val="00AF50"/>
                </a:solidFill>
                <a:latin typeface="Calibri"/>
                <a:cs typeface="Calibri"/>
              </a:rPr>
              <a:t>the</a:t>
            </a:r>
            <a:r>
              <a:rPr sz="2000" spc="-35" dirty="0">
                <a:solidFill>
                  <a:srgbClr val="00AF50"/>
                </a:solidFill>
                <a:latin typeface="Calibri"/>
                <a:cs typeface="Calibri"/>
              </a:rPr>
              <a:t> </a:t>
            </a:r>
            <a:r>
              <a:rPr sz="2000" spc="-10" dirty="0">
                <a:solidFill>
                  <a:srgbClr val="00AF50"/>
                </a:solidFill>
                <a:latin typeface="Calibri"/>
                <a:cs typeface="Calibri"/>
              </a:rPr>
              <a:t>faculty</a:t>
            </a:r>
            <a:endParaRPr sz="2000">
              <a:latin typeface="Calibri"/>
              <a:cs typeface="Calibri"/>
            </a:endParaRPr>
          </a:p>
          <a:p>
            <a:pPr marL="1071245" marR="1062355" algn="ctr">
              <a:lnSpc>
                <a:spcPct val="145000"/>
              </a:lnSpc>
            </a:pPr>
            <a:r>
              <a:rPr sz="2000" dirty="0">
                <a:solidFill>
                  <a:srgbClr val="00AF50"/>
                </a:solidFill>
                <a:latin typeface="Calibri"/>
                <a:cs typeface="Calibri"/>
              </a:rPr>
              <a:t>Data</a:t>
            </a:r>
            <a:r>
              <a:rPr sz="2000" spc="-55" dirty="0">
                <a:solidFill>
                  <a:srgbClr val="00AF50"/>
                </a:solidFill>
                <a:latin typeface="Calibri"/>
                <a:cs typeface="Calibri"/>
              </a:rPr>
              <a:t> </a:t>
            </a:r>
            <a:r>
              <a:rPr sz="2000" spc="-10" dirty="0">
                <a:solidFill>
                  <a:srgbClr val="00AF50"/>
                </a:solidFill>
                <a:latin typeface="Calibri"/>
                <a:cs typeface="Calibri"/>
              </a:rPr>
              <a:t>Stewards, </a:t>
            </a:r>
            <a:r>
              <a:rPr sz="2000" dirty="0">
                <a:solidFill>
                  <a:srgbClr val="00AF50"/>
                </a:solidFill>
                <a:latin typeface="Calibri"/>
                <a:cs typeface="Calibri"/>
              </a:rPr>
              <a:t>Data</a:t>
            </a:r>
            <a:r>
              <a:rPr sz="2000" spc="-55" dirty="0">
                <a:solidFill>
                  <a:srgbClr val="00AF50"/>
                </a:solidFill>
                <a:latin typeface="Calibri"/>
                <a:cs typeface="Calibri"/>
              </a:rPr>
              <a:t> </a:t>
            </a:r>
            <a:r>
              <a:rPr sz="2000" spc="-20" dirty="0">
                <a:solidFill>
                  <a:srgbClr val="00AF50"/>
                </a:solidFill>
                <a:latin typeface="Calibri"/>
                <a:cs typeface="Calibri"/>
              </a:rPr>
              <a:t>Managers</a:t>
            </a:r>
            <a:endParaRPr sz="2000">
              <a:latin typeface="Calibri"/>
              <a:cs typeface="Calibri"/>
            </a:endParaRPr>
          </a:p>
        </p:txBody>
      </p:sp>
      <p:sp>
        <p:nvSpPr>
          <p:cNvPr id="39" name="object 39"/>
          <p:cNvSpPr txBox="1"/>
          <p:nvPr/>
        </p:nvSpPr>
        <p:spPr>
          <a:xfrm>
            <a:off x="1088847" y="2944139"/>
            <a:ext cx="4317365" cy="1717675"/>
          </a:xfrm>
          <a:prstGeom prst="rect">
            <a:avLst/>
          </a:prstGeom>
        </p:spPr>
        <p:txBody>
          <a:bodyPr vert="horz" wrap="square" lIns="0" tIns="12700" rIns="0" bIns="0" rtlCol="0">
            <a:spAutoFit/>
          </a:bodyPr>
          <a:lstStyle/>
          <a:p>
            <a:pPr marL="193675" marR="5080" indent="-181610">
              <a:lnSpc>
                <a:spcPct val="120000"/>
              </a:lnSpc>
              <a:spcBef>
                <a:spcPts val="100"/>
              </a:spcBef>
              <a:buClr>
                <a:srgbClr val="0C2477"/>
              </a:buClr>
              <a:buFont typeface="Arial"/>
              <a:buChar char="•"/>
              <a:tabLst>
                <a:tab pos="193675" algn="l"/>
              </a:tabLst>
            </a:pPr>
            <a:r>
              <a:rPr sz="1600" dirty="0">
                <a:solidFill>
                  <a:srgbClr val="00AF50"/>
                </a:solidFill>
                <a:latin typeface="Calibri"/>
                <a:cs typeface="Calibri"/>
              </a:rPr>
              <a:t>Close</a:t>
            </a:r>
            <a:r>
              <a:rPr sz="1600" spc="-25" dirty="0">
                <a:solidFill>
                  <a:srgbClr val="00AF50"/>
                </a:solidFill>
                <a:latin typeface="Calibri"/>
                <a:cs typeface="Calibri"/>
              </a:rPr>
              <a:t> </a:t>
            </a:r>
            <a:r>
              <a:rPr sz="1600" spc="-10" dirty="0">
                <a:solidFill>
                  <a:srgbClr val="00AF50"/>
                </a:solidFill>
                <a:latin typeface="Calibri"/>
                <a:cs typeface="Calibri"/>
              </a:rPr>
              <a:t>proximity</a:t>
            </a:r>
            <a:r>
              <a:rPr sz="1600" spc="-25" dirty="0">
                <a:solidFill>
                  <a:srgbClr val="00AF50"/>
                </a:solidFill>
                <a:latin typeface="Calibri"/>
                <a:cs typeface="Calibri"/>
              </a:rPr>
              <a:t> </a:t>
            </a:r>
            <a:r>
              <a:rPr sz="1600" dirty="0">
                <a:solidFill>
                  <a:srgbClr val="00AF50"/>
                </a:solidFill>
                <a:latin typeface="Calibri"/>
                <a:cs typeface="Calibri"/>
              </a:rPr>
              <a:t>to</a:t>
            </a:r>
            <a:r>
              <a:rPr sz="1600" spc="-30" dirty="0">
                <a:solidFill>
                  <a:srgbClr val="00AF50"/>
                </a:solidFill>
                <a:latin typeface="Calibri"/>
                <a:cs typeface="Calibri"/>
              </a:rPr>
              <a:t> </a:t>
            </a:r>
            <a:r>
              <a:rPr sz="1600" dirty="0">
                <a:solidFill>
                  <a:srgbClr val="00AF50"/>
                </a:solidFill>
                <a:latin typeface="Calibri"/>
                <a:cs typeface="Calibri"/>
              </a:rPr>
              <a:t>the</a:t>
            </a:r>
            <a:r>
              <a:rPr sz="1600" spc="-25" dirty="0">
                <a:solidFill>
                  <a:srgbClr val="00AF50"/>
                </a:solidFill>
                <a:latin typeface="Calibri"/>
                <a:cs typeface="Calibri"/>
              </a:rPr>
              <a:t> </a:t>
            </a:r>
            <a:r>
              <a:rPr sz="1600" spc="-10" dirty="0">
                <a:solidFill>
                  <a:srgbClr val="00AF50"/>
                </a:solidFill>
                <a:latin typeface="Calibri"/>
                <a:cs typeface="Calibri"/>
              </a:rPr>
              <a:t>researchers</a:t>
            </a:r>
            <a:r>
              <a:rPr sz="1600" spc="25" dirty="0">
                <a:solidFill>
                  <a:srgbClr val="00AF50"/>
                </a:solidFill>
                <a:latin typeface="Calibri"/>
                <a:cs typeface="Calibri"/>
              </a:rPr>
              <a:t> </a:t>
            </a:r>
            <a:r>
              <a:rPr sz="1600" dirty="0">
                <a:solidFill>
                  <a:srgbClr val="00AF50"/>
                </a:solidFill>
                <a:latin typeface="Calibri"/>
                <a:cs typeface="Calibri"/>
              </a:rPr>
              <a:t>with</a:t>
            </a:r>
            <a:r>
              <a:rPr sz="1600" spc="-40" dirty="0">
                <a:solidFill>
                  <a:srgbClr val="00AF50"/>
                </a:solidFill>
                <a:latin typeface="Calibri"/>
                <a:cs typeface="Calibri"/>
              </a:rPr>
              <a:t> </a:t>
            </a:r>
            <a:r>
              <a:rPr sz="1600" spc="-10" dirty="0">
                <a:solidFill>
                  <a:srgbClr val="00AF50"/>
                </a:solidFill>
                <a:latin typeface="Calibri"/>
                <a:cs typeface="Calibri"/>
              </a:rPr>
              <a:t>discipline- </a:t>
            </a:r>
            <a:r>
              <a:rPr sz="1600" dirty="0">
                <a:solidFill>
                  <a:srgbClr val="00AF50"/>
                </a:solidFill>
                <a:latin typeface="Calibri"/>
                <a:cs typeface="Calibri"/>
              </a:rPr>
              <a:t>specific</a:t>
            </a:r>
            <a:r>
              <a:rPr sz="1600" spc="-90" dirty="0">
                <a:solidFill>
                  <a:srgbClr val="00AF50"/>
                </a:solidFill>
                <a:latin typeface="Calibri"/>
                <a:cs typeface="Calibri"/>
              </a:rPr>
              <a:t> </a:t>
            </a:r>
            <a:r>
              <a:rPr sz="1600" spc="-10" dirty="0">
                <a:solidFill>
                  <a:srgbClr val="00AF50"/>
                </a:solidFill>
                <a:latin typeface="Calibri"/>
                <a:cs typeface="Calibri"/>
              </a:rPr>
              <a:t>expertise</a:t>
            </a:r>
            <a:endParaRPr sz="1600">
              <a:latin typeface="Calibri"/>
              <a:cs typeface="Calibri"/>
            </a:endParaRPr>
          </a:p>
          <a:p>
            <a:pPr marL="194945" indent="-182245">
              <a:lnSpc>
                <a:spcPct val="100000"/>
              </a:lnSpc>
              <a:spcBef>
                <a:spcPts val="985"/>
              </a:spcBef>
              <a:buClr>
                <a:srgbClr val="0C2477"/>
              </a:buClr>
              <a:buFont typeface="Arial"/>
              <a:buChar char="•"/>
              <a:tabLst>
                <a:tab pos="194945" algn="l"/>
              </a:tabLst>
            </a:pPr>
            <a:r>
              <a:rPr sz="1600" dirty="0">
                <a:solidFill>
                  <a:srgbClr val="00AF50"/>
                </a:solidFill>
                <a:latin typeface="Calibri"/>
                <a:cs typeface="Calibri"/>
              </a:rPr>
              <a:t>Advise</a:t>
            </a:r>
            <a:r>
              <a:rPr sz="1600" spc="-40" dirty="0">
                <a:solidFill>
                  <a:srgbClr val="00AF50"/>
                </a:solidFill>
                <a:latin typeface="Calibri"/>
                <a:cs typeface="Calibri"/>
              </a:rPr>
              <a:t> </a:t>
            </a:r>
            <a:r>
              <a:rPr sz="1600" dirty="0">
                <a:solidFill>
                  <a:srgbClr val="00AF50"/>
                </a:solidFill>
                <a:latin typeface="Calibri"/>
                <a:cs typeface="Calibri"/>
              </a:rPr>
              <a:t>and</a:t>
            </a:r>
            <a:r>
              <a:rPr sz="1600" spc="-35" dirty="0">
                <a:solidFill>
                  <a:srgbClr val="00AF50"/>
                </a:solidFill>
                <a:latin typeface="Calibri"/>
                <a:cs typeface="Calibri"/>
              </a:rPr>
              <a:t> </a:t>
            </a:r>
            <a:r>
              <a:rPr sz="1600" dirty="0">
                <a:solidFill>
                  <a:srgbClr val="00AF50"/>
                </a:solidFill>
                <a:latin typeface="Calibri"/>
                <a:cs typeface="Calibri"/>
              </a:rPr>
              <a:t>provide</a:t>
            </a:r>
            <a:r>
              <a:rPr sz="1600" spc="-20" dirty="0">
                <a:solidFill>
                  <a:srgbClr val="00AF50"/>
                </a:solidFill>
                <a:latin typeface="Calibri"/>
                <a:cs typeface="Calibri"/>
              </a:rPr>
              <a:t> </a:t>
            </a:r>
            <a:r>
              <a:rPr sz="1600" spc="-10" dirty="0">
                <a:solidFill>
                  <a:srgbClr val="00AF50"/>
                </a:solidFill>
                <a:latin typeface="Calibri"/>
                <a:cs typeface="Calibri"/>
              </a:rPr>
              <a:t>information</a:t>
            </a:r>
            <a:r>
              <a:rPr sz="1600" spc="-35" dirty="0">
                <a:solidFill>
                  <a:srgbClr val="00AF50"/>
                </a:solidFill>
                <a:latin typeface="Calibri"/>
                <a:cs typeface="Calibri"/>
              </a:rPr>
              <a:t> </a:t>
            </a:r>
            <a:r>
              <a:rPr sz="1600" dirty="0">
                <a:solidFill>
                  <a:srgbClr val="00AF50"/>
                </a:solidFill>
                <a:latin typeface="Calibri"/>
                <a:cs typeface="Calibri"/>
              </a:rPr>
              <a:t>and</a:t>
            </a:r>
            <a:r>
              <a:rPr sz="1600" spc="-45" dirty="0">
                <a:solidFill>
                  <a:srgbClr val="00AF50"/>
                </a:solidFill>
                <a:latin typeface="Calibri"/>
                <a:cs typeface="Calibri"/>
              </a:rPr>
              <a:t> </a:t>
            </a:r>
            <a:r>
              <a:rPr sz="1600" spc="-10" dirty="0">
                <a:solidFill>
                  <a:srgbClr val="00AF50"/>
                </a:solidFill>
                <a:latin typeface="Calibri"/>
                <a:cs typeface="Calibri"/>
              </a:rPr>
              <a:t>training</a:t>
            </a:r>
            <a:endParaRPr sz="1600">
              <a:latin typeface="Calibri"/>
              <a:cs typeface="Calibri"/>
            </a:endParaRPr>
          </a:p>
          <a:p>
            <a:pPr marL="194310" indent="-181610">
              <a:lnSpc>
                <a:spcPct val="100000"/>
              </a:lnSpc>
              <a:spcBef>
                <a:spcPts val="980"/>
              </a:spcBef>
              <a:buClr>
                <a:srgbClr val="0C2477"/>
              </a:buClr>
              <a:buFont typeface="Arial"/>
              <a:buChar char="•"/>
              <a:tabLst>
                <a:tab pos="194310" algn="l"/>
              </a:tabLst>
            </a:pPr>
            <a:r>
              <a:rPr sz="1600" spc="-10" dirty="0">
                <a:solidFill>
                  <a:srgbClr val="00AF50"/>
                </a:solidFill>
                <a:latin typeface="Calibri"/>
                <a:cs typeface="Calibri"/>
              </a:rPr>
              <a:t>Proactively</a:t>
            </a:r>
            <a:r>
              <a:rPr sz="1600" spc="-40" dirty="0">
                <a:solidFill>
                  <a:srgbClr val="00AF50"/>
                </a:solidFill>
                <a:latin typeface="Calibri"/>
                <a:cs typeface="Calibri"/>
              </a:rPr>
              <a:t> </a:t>
            </a:r>
            <a:r>
              <a:rPr sz="1600" dirty="0">
                <a:solidFill>
                  <a:srgbClr val="00AF50"/>
                </a:solidFill>
                <a:latin typeface="Calibri"/>
                <a:cs typeface="Calibri"/>
              </a:rPr>
              <a:t>approach</a:t>
            </a:r>
            <a:r>
              <a:rPr sz="1600" spc="-40" dirty="0">
                <a:solidFill>
                  <a:srgbClr val="00AF50"/>
                </a:solidFill>
                <a:latin typeface="Calibri"/>
                <a:cs typeface="Calibri"/>
              </a:rPr>
              <a:t> </a:t>
            </a:r>
            <a:r>
              <a:rPr sz="1600" spc="-10" dirty="0">
                <a:solidFill>
                  <a:srgbClr val="00AF50"/>
                </a:solidFill>
                <a:latin typeface="Calibri"/>
                <a:cs typeface="Calibri"/>
              </a:rPr>
              <a:t>researchers</a:t>
            </a:r>
            <a:endParaRPr sz="1600">
              <a:latin typeface="Calibri"/>
              <a:cs typeface="Calibri"/>
            </a:endParaRPr>
          </a:p>
          <a:p>
            <a:pPr marL="194945" indent="-182245">
              <a:lnSpc>
                <a:spcPct val="100000"/>
              </a:lnSpc>
              <a:spcBef>
                <a:spcPts val="990"/>
              </a:spcBef>
              <a:buClr>
                <a:srgbClr val="0C2477"/>
              </a:buClr>
              <a:buFont typeface="Arial"/>
              <a:buChar char="•"/>
              <a:tabLst>
                <a:tab pos="194945" algn="l"/>
              </a:tabLst>
            </a:pPr>
            <a:r>
              <a:rPr sz="1600" dirty="0">
                <a:solidFill>
                  <a:srgbClr val="00AF50"/>
                </a:solidFill>
                <a:latin typeface="Calibri"/>
                <a:cs typeface="Calibri"/>
              </a:rPr>
              <a:t>Develop</a:t>
            </a:r>
            <a:r>
              <a:rPr sz="1600" spc="-5" dirty="0">
                <a:solidFill>
                  <a:srgbClr val="00AF50"/>
                </a:solidFill>
                <a:latin typeface="Calibri"/>
                <a:cs typeface="Calibri"/>
              </a:rPr>
              <a:t> </a:t>
            </a:r>
            <a:r>
              <a:rPr sz="1600" spc="-10" dirty="0">
                <a:solidFill>
                  <a:srgbClr val="00AF50"/>
                </a:solidFill>
                <a:latin typeface="Calibri"/>
                <a:cs typeface="Calibri"/>
              </a:rPr>
              <a:t>faculty/institute</a:t>
            </a:r>
            <a:r>
              <a:rPr sz="1600" spc="-50" dirty="0">
                <a:solidFill>
                  <a:srgbClr val="00AF50"/>
                </a:solidFill>
                <a:latin typeface="Calibri"/>
                <a:cs typeface="Calibri"/>
              </a:rPr>
              <a:t> </a:t>
            </a:r>
            <a:r>
              <a:rPr sz="1600" spc="-10" dirty="0">
                <a:solidFill>
                  <a:srgbClr val="00AF50"/>
                </a:solidFill>
                <a:latin typeface="Calibri"/>
                <a:cs typeface="Calibri"/>
              </a:rPr>
              <a:t>protocols</a:t>
            </a:r>
            <a:endParaRPr sz="1600">
              <a:latin typeface="Calibri"/>
              <a:cs typeface="Calibri"/>
            </a:endParaRPr>
          </a:p>
        </p:txBody>
      </p:sp>
      <p:sp>
        <p:nvSpPr>
          <p:cNvPr id="40" name="object 40"/>
          <p:cNvSpPr txBox="1"/>
          <p:nvPr/>
        </p:nvSpPr>
        <p:spPr>
          <a:xfrm>
            <a:off x="6670293" y="1170901"/>
            <a:ext cx="3126740" cy="837565"/>
          </a:xfrm>
          <a:prstGeom prst="rect">
            <a:avLst/>
          </a:prstGeom>
        </p:spPr>
        <p:txBody>
          <a:bodyPr vert="horz" wrap="square" lIns="0" tIns="144145" rIns="0" bIns="0" rtlCol="0">
            <a:spAutoFit/>
          </a:bodyPr>
          <a:lstStyle/>
          <a:p>
            <a:pPr marL="635" algn="ctr">
              <a:lnSpc>
                <a:spcPct val="100000"/>
              </a:lnSpc>
              <a:spcBef>
                <a:spcPts val="1135"/>
              </a:spcBef>
            </a:pPr>
            <a:r>
              <a:rPr sz="1800" b="1" dirty="0">
                <a:solidFill>
                  <a:srgbClr val="00AF50"/>
                </a:solidFill>
                <a:latin typeface="Calibri"/>
                <a:cs typeface="Calibri"/>
              </a:rPr>
              <a:t>2nd</a:t>
            </a:r>
            <a:r>
              <a:rPr sz="1800" b="1" spc="-10" dirty="0">
                <a:solidFill>
                  <a:srgbClr val="00AF50"/>
                </a:solidFill>
                <a:latin typeface="Calibri"/>
                <a:cs typeface="Calibri"/>
              </a:rPr>
              <a:t> </a:t>
            </a:r>
            <a:r>
              <a:rPr sz="1800" b="1" dirty="0">
                <a:solidFill>
                  <a:srgbClr val="00AF50"/>
                </a:solidFill>
                <a:latin typeface="Calibri"/>
                <a:cs typeface="Calibri"/>
              </a:rPr>
              <a:t>line:</a:t>
            </a:r>
            <a:r>
              <a:rPr sz="1800" b="1" spc="-35" dirty="0">
                <a:solidFill>
                  <a:srgbClr val="00AF50"/>
                </a:solidFill>
                <a:latin typeface="Calibri"/>
                <a:cs typeface="Calibri"/>
              </a:rPr>
              <a:t> </a:t>
            </a:r>
            <a:r>
              <a:rPr sz="1800" b="1" spc="-10" dirty="0">
                <a:solidFill>
                  <a:srgbClr val="00AF50"/>
                </a:solidFill>
                <a:latin typeface="Calibri"/>
                <a:cs typeface="Calibri"/>
              </a:rPr>
              <a:t>central</a:t>
            </a:r>
            <a:r>
              <a:rPr sz="1800" b="1" spc="-40" dirty="0">
                <a:solidFill>
                  <a:srgbClr val="00AF50"/>
                </a:solidFill>
                <a:latin typeface="Calibri"/>
                <a:cs typeface="Calibri"/>
              </a:rPr>
              <a:t> </a:t>
            </a:r>
            <a:r>
              <a:rPr sz="1800" b="1" dirty="0">
                <a:solidFill>
                  <a:srgbClr val="00AF50"/>
                </a:solidFill>
                <a:latin typeface="Calibri"/>
                <a:cs typeface="Calibri"/>
              </a:rPr>
              <a:t>support</a:t>
            </a:r>
            <a:r>
              <a:rPr sz="1800" b="1" spc="-30" dirty="0">
                <a:solidFill>
                  <a:srgbClr val="00AF50"/>
                </a:solidFill>
                <a:latin typeface="Calibri"/>
                <a:cs typeface="Calibri"/>
              </a:rPr>
              <a:t> </a:t>
            </a:r>
            <a:r>
              <a:rPr sz="1800" b="1" spc="-20" dirty="0">
                <a:solidFill>
                  <a:srgbClr val="00AF50"/>
                </a:solidFill>
                <a:latin typeface="Calibri"/>
                <a:cs typeface="Calibri"/>
              </a:rPr>
              <a:t>staff</a:t>
            </a:r>
            <a:endParaRPr sz="1800">
              <a:latin typeface="Calibri"/>
              <a:cs typeface="Calibri"/>
            </a:endParaRPr>
          </a:p>
          <a:p>
            <a:pPr algn="ctr">
              <a:lnSpc>
                <a:spcPct val="100000"/>
              </a:lnSpc>
              <a:spcBef>
                <a:spcPts val="1035"/>
              </a:spcBef>
            </a:pPr>
            <a:r>
              <a:rPr sz="1800" b="1" dirty="0">
                <a:solidFill>
                  <a:srgbClr val="00AF50"/>
                </a:solidFill>
                <a:latin typeface="Calibri"/>
                <a:cs typeface="Calibri"/>
              </a:rPr>
              <a:t>Data</a:t>
            </a:r>
            <a:r>
              <a:rPr sz="1800" b="1" spc="-25" dirty="0">
                <a:solidFill>
                  <a:srgbClr val="00AF50"/>
                </a:solidFill>
                <a:latin typeface="Calibri"/>
                <a:cs typeface="Calibri"/>
              </a:rPr>
              <a:t> </a:t>
            </a:r>
            <a:r>
              <a:rPr sz="1800" b="1" spc="-10" dirty="0">
                <a:solidFill>
                  <a:srgbClr val="00AF50"/>
                </a:solidFill>
                <a:latin typeface="Calibri"/>
                <a:cs typeface="Calibri"/>
              </a:rPr>
              <a:t>Management</a:t>
            </a:r>
            <a:r>
              <a:rPr sz="1800" b="1" spc="-45" dirty="0">
                <a:solidFill>
                  <a:srgbClr val="00AF50"/>
                </a:solidFill>
                <a:latin typeface="Calibri"/>
                <a:cs typeface="Calibri"/>
              </a:rPr>
              <a:t> </a:t>
            </a:r>
            <a:r>
              <a:rPr sz="1800" b="1" spc="-10" dirty="0">
                <a:solidFill>
                  <a:srgbClr val="00AF50"/>
                </a:solidFill>
                <a:latin typeface="Calibri"/>
                <a:cs typeface="Calibri"/>
              </a:rPr>
              <a:t>Experts@CDS</a:t>
            </a:r>
            <a:endParaRPr sz="1800">
              <a:latin typeface="Calibri"/>
              <a:cs typeface="Calibri"/>
            </a:endParaRPr>
          </a:p>
        </p:txBody>
      </p:sp>
      <p:sp>
        <p:nvSpPr>
          <p:cNvPr id="41" name="object 41"/>
          <p:cNvSpPr txBox="1"/>
          <p:nvPr/>
        </p:nvSpPr>
        <p:spPr>
          <a:xfrm>
            <a:off x="5844032" y="2721635"/>
            <a:ext cx="4398010" cy="2379345"/>
          </a:xfrm>
          <a:prstGeom prst="rect">
            <a:avLst/>
          </a:prstGeom>
        </p:spPr>
        <p:txBody>
          <a:bodyPr vert="horz" wrap="square" lIns="0" tIns="137795" rIns="0" bIns="0" rtlCol="0">
            <a:spAutoFit/>
          </a:bodyPr>
          <a:lstStyle/>
          <a:p>
            <a:pPr marL="194945" indent="-182245">
              <a:lnSpc>
                <a:spcPct val="100000"/>
              </a:lnSpc>
              <a:spcBef>
                <a:spcPts val="1085"/>
              </a:spcBef>
              <a:buClr>
                <a:srgbClr val="0C2477"/>
              </a:buClr>
              <a:buFont typeface="Arial"/>
              <a:buChar char="•"/>
              <a:tabLst>
                <a:tab pos="194945" algn="l"/>
              </a:tabLst>
            </a:pPr>
            <a:r>
              <a:rPr sz="1600" dirty="0">
                <a:solidFill>
                  <a:srgbClr val="00AF50"/>
                </a:solidFill>
                <a:latin typeface="Calibri"/>
                <a:cs typeface="Calibri"/>
              </a:rPr>
              <a:t>Generic</a:t>
            </a:r>
            <a:r>
              <a:rPr sz="1600" spc="-40" dirty="0">
                <a:solidFill>
                  <a:srgbClr val="00AF50"/>
                </a:solidFill>
                <a:latin typeface="Calibri"/>
                <a:cs typeface="Calibri"/>
              </a:rPr>
              <a:t> </a:t>
            </a:r>
            <a:r>
              <a:rPr sz="1600" dirty="0">
                <a:solidFill>
                  <a:srgbClr val="00AF50"/>
                </a:solidFill>
                <a:latin typeface="Calibri"/>
                <a:cs typeface="Calibri"/>
              </a:rPr>
              <a:t>knowledge</a:t>
            </a:r>
            <a:r>
              <a:rPr sz="1600" spc="-40" dirty="0">
                <a:solidFill>
                  <a:srgbClr val="00AF50"/>
                </a:solidFill>
                <a:latin typeface="Calibri"/>
                <a:cs typeface="Calibri"/>
              </a:rPr>
              <a:t> </a:t>
            </a:r>
            <a:r>
              <a:rPr sz="1600" dirty="0">
                <a:solidFill>
                  <a:srgbClr val="00AF50"/>
                </a:solidFill>
                <a:latin typeface="Calibri"/>
                <a:cs typeface="Calibri"/>
              </a:rPr>
              <a:t>and</a:t>
            </a:r>
            <a:r>
              <a:rPr sz="1600" spc="-50" dirty="0">
                <a:solidFill>
                  <a:srgbClr val="00AF50"/>
                </a:solidFill>
                <a:latin typeface="Calibri"/>
                <a:cs typeface="Calibri"/>
              </a:rPr>
              <a:t> </a:t>
            </a:r>
            <a:r>
              <a:rPr sz="1600" dirty="0">
                <a:solidFill>
                  <a:srgbClr val="00AF50"/>
                </a:solidFill>
                <a:latin typeface="Calibri"/>
                <a:cs typeface="Calibri"/>
              </a:rPr>
              <a:t>pooled</a:t>
            </a:r>
            <a:r>
              <a:rPr sz="1600" spc="-45" dirty="0">
                <a:solidFill>
                  <a:srgbClr val="00AF50"/>
                </a:solidFill>
                <a:latin typeface="Calibri"/>
                <a:cs typeface="Calibri"/>
              </a:rPr>
              <a:t> </a:t>
            </a:r>
            <a:r>
              <a:rPr sz="1600" spc="-10" dirty="0">
                <a:solidFill>
                  <a:srgbClr val="00AF50"/>
                </a:solidFill>
                <a:latin typeface="Calibri"/>
                <a:cs typeface="Calibri"/>
              </a:rPr>
              <a:t>expertise</a:t>
            </a:r>
            <a:endParaRPr sz="1600">
              <a:latin typeface="Calibri"/>
              <a:cs typeface="Calibri"/>
            </a:endParaRPr>
          </a:p>
          <a:p>
            <a:pPr marL="194945" indent="-182245">
              <a:lnSpc>
                <a:spcPct val="100000"/>
              </a:lnSpc>
              <a:spcBef>
                <a:spcPts val="980"/>
              </a:spcBef>
              <a:buClr>
                <a:srgbClr val="0C2477"/>
              </a:buClr>
              <a:buFont typeface="Arial"/>
              <a:buChar char="•"/>
              <a:tabLst>
                <a:tab pos="194945" algn="l"/>
              </a:tabLst>
            </a:pPr>
            <a:r>
              <a:rPr sz="1600" spc="-20" dirty="0">
                <a:solidFill>
                  <a:srgbClr val="00AF50"/>
                </a:solidFill>
                <a:latin typeface="Calibri"/>
                <a:cs typeface="Calibri"/>
              </a:rPr>
              <a:t>Training</a:t>
            </a:r>
            <a:r>
              <a:rPr sz="1600" spc="-45" dirty="0">
                <a:solidFill>
                  <a:srgbClr val="00AF50"/>
                </a:solidFill>
                <a:latin typeface="Calibri"/>
                <a:cs typeface="Calibri"/>
              </a:rPr>
              <a:t> </a:t>
            </a:r>
            <a:r>
              <a:rPr sz="1600" dirty="0">
                <a:solidFill>
                  <a:srgbClr val="00AF50"/>
                </a:solidFill>
                <a:latin typeface="Calibri"/>
                <a:cs typeface="Calibri"/>
              </a:rPr>
              <a:t>and</a:t>
            </a:r>
            <a:r>
              <a:rPr sz="1600" spc="-35" dirty="0">
                <a:solidFill>
                  <a:srgbClr val="00AF50"/>
                </a:solidFill>
                <a:latin typeface="Calibri"/>
                <a:cs typeface="Calibri"/>
              </a:rPr>
              <a:t> </a:t>
            </a:r>
            <a:r>
              <a:rPr sz="1600" dirty="0">
                <a:solidFill>
                  <a:srgbClr val="00AF50"/>
                </a:solidFill>
                <a:latin typeface="Calibri"/>
                <a:cs typeface="Calibri"/>
              </a:rPr>
              <a:t>support</a:t>
            </a:r>
            <a:r>
              <a:rPr sz="1600" spc="-10" dirty="0">
                <a:solidFill>
                  <a:srgbClr val="00AF50"/>
                </a:solidFill>
                <a:latin typeface="Calibri"/>
                <a:cs typeface="Calibri"/>
              </a:rPr>
              <a:t> </a:t>
            </a:r>
            <a:r>
              <a:rPr sz="1600" dirty="0">
                <a:solidFill>
                  <a:srgbClr val="00AF50"/>
                </a:solidFill>
                <a:latin typeface="Calibri"/>
                <a:cs typeface="Calibri"/>
              </a:rPr>
              <a:t>for</a:t>
            </a:r>
            <a:r>
              <a:rPr sz="1600" spc="-5" dirty="0">
                <a:solidFill>
                  <a:srgbClr val="00AF50"/>
                </a:solidFill>
                <a:latin typeface="Calibri"/>
                <a:cs typeface="Calibri"/>
              </a:rPr>
              <a:t> </a:t>
            </a:r>
            <a:r>
              <a:rPr sz="1600" dirty="0">
                <a:solidFill>
                  <a:srgbClr val="00AF50"/>
                </a:solidFill>
                <a:latin typeface="Calibri"/>
                <a:cs typeface="Calibri"/>
              </a:rPr>
              <a:t>all</a:t>
            </a:r>
            <a:r>
              <a:rPr sz="1600" spc="-45" dirty="0">
                <a:solidFill>
                  <a:srgbClr val="00AF50"/>
                </a:solidFill>
                <a:latin typeface="Calibri"/>
                <a:cs typeface="Calibri"/>
              </a:rPr>
              <a:t> </a:t>
            </a:r>
            <a:r>
              <a:rPr sz="1600" spc="-10" dirty="0">
                <a:solidFill>
                  <a:srgbClr val="00AF50"/>
                </a:solidFill>
                <a:latin typeface="Calibri"/>
                <a:cs typeface="Calibri"/>
              </a:rPr>
              <a:t>researchers</a:t>
            </a:r>
            <a:endParaRPr sz="1600">
              <a:latin typeface="Calibri"/>
              <a:cs typeface="Calibri"/>
            </a:endParaRPr>
          </a:p>
          <a:p>
            <a:pPr marL="193675" marR="185420" indent="-181610">
              <a:lnSpc>
                <a:spcPct val="120000"/>
              </a:lnSpc>
              <a:spcBef>
                <a:spcPts val="600"/>
              </a:spcBef>
              <a:buClr>
                <a:srgbClr val="0C2477"/>
              </a:buClr>
              <a:buFont typeface="Arial"/>
              <a:buChar char="•"/>
              <a:tabLst>
                <a:tab pos="193675" algn="l"/>
              </a:tabLst>
            </a:pPr>
            <a:r>
              <a:rPr sz="1600" dirty="0">
                <a:solidFill>
                  <a:srgbClr val="00AF50"/>
                </a:solidFill>
                <a:latin typeface="Calibri"/>
                <a:cs typeface="Calibri"/>
              </a:rPr>
              <a:t>Support</a:t>
            </a:r>
            <a:r>
              <a:rPr sz="1600" spc="-25" dirty="0">
                <a:solidFill>
                  <a:srgbClr val="00AF50"/>
                </a:solidFill>
                <a:latin typeface="Calibri"/>
                <a:cs typeface="Calibri"/>
              </a:rPr>
              <a:t> </a:t>
            </a:r>
            <a:r>
              <a:rPr sz="1600" dirty="0">
                <a:solidFill>
                  <a:srgbClr val="00AF50"/>
                </a:solidFill>
                <a:latin typeface="Calibri"/>
                <a:cs typeface="Calibri"/>
              </a:rPr>
              <a:t>and</a:t>
            </a:r>
            <a:r>
              <a:rPr sz="1600" spc="-50" dirty="0">
                <a:solidFill>
                  <a:srgbClr val="00AF50"/>
                </a:solidFill>
                <a:latin typeface="Calibri"/>
                <a:cs typeface="Calibri"/>
              </a:rPr>
              <a:t> </a:t>
            </a:r>
            <a:r>
              <a:rPr sz="1600" dirty="0">
                <a:solidFill>
                  <a:srgbClr val="00AF50"/>
                </a:solidFill>
                <a:latin typeface="Calibri"/>
                <a:cs typeface="Calibri"/>
              </a:rPr>
              <a:t>training</a:t>
            </a:r>
            <a:r>
              <a:rPr sz="1600" spc="-55" dirty="0">
                <a:solidFill>
                  <a:srgbClr val="00AF50"/>
                </a:solidFill>
                <a:latin typeface="Calibri"/>
                <a:cs typeface="Calibri"/>
              </a:rPr>
              <a:t> </a:t>
            </a:r>
            <a:r>
              <a:rPr sz="1600" dirty="0">
                <a:solidFill>
                  <a:srgbClr val="00AF50"/>
                </a:solidFill>
                <a:latin typeface="Calibri"/>
                <a:cs typeface="Calibri"/>
              </a:rPr>
              <a:t>for</a:t>
            </a:r>
            <a:r>
              <a:rPr sz="1600" spc="-25" dirty="0">
                <a:solidFill>
                  <a:srgbClr val="00AF50"/>
                </a:solidFill>
                <a:latin typeface="Calibri"/>
                <a:cs typeface="Calibri"/>
              </a:rPr>
              <a:t> </a:t>
            </a:r>
            <a:r>
              <a:rPr sz="1600" dirty="0">
                <a:solidFill>
                  <a:srgbClr val="00AF50"/>
                </a:solidFill>
                <a:latin typeface="Calibri"/>
                <a:cs typeface="Calibri"/>
              </a:rPr>
              <a:t>1st</a:t>
            </a:r>
            <a:r>
              <a:rPr sz="1600" spc="-40" dirty="0">
                <a:solidFill>
                  <a:srgbClr val="00AF50"/>
                </a:solidFill>
                <a:latin typeface="Calibri"/>
                <a:cs typeface="Calibri"/>
              </a:rPr>
              <a:t> </a:t>
            </a:r>
            <a:r>
              <a:rPr sz="1600" dirty="0">
                <a:solidFill>
                  <a:srgbClr val="00AF50"/>
                </a:solidFill>
                <a:latin typeface="Calibri"/>
                <a:cs typeface="Calibri"/>
              </a:rPr>
              <a:t>line</a:t>
            </a:r>
            <a:r>
              <a:rPr sz="1600" spc="-55" dirty="0">
                <a:solidFill>
                  <a:srgbClr val="00AF50"/>
                </a:solidFill>
                <a:latin typeface="Calibri"/>
                <a:cs typeface="Calibri"/>
              </a:rPr>
              <a:t> </a:t>
            </a:r>
            <a:r>
              <a:rPr sz="1600" spc="-10" dirty="0">
                <a:solidFill>
                  <a:srgbClr val="00AF50"/>
                </a:solidFill>
                <a:latin typeface="Calibri"/>
                <a:cs typeface="Calibri"/>
              </a:rPr>
              <a:t>staff</a:t>
            </a:r>
            <a:r>
              <a:rPr sz="1600" spc="-50" dirty="0">
                <a:solidFill>
                  <a:srgbClr val="00AF50"/>
                </a:solidFill>
                <a:latin typeface="Calibri"/>
                <a:cs typeface="Calibri"/>
              </a:rPr>
              <a:t> </a:t>
            </a:r>
            <a:r>
              <a:rPr sz="1600" dirty="0">
                <a:solidFill>
                  <a:srgbClr val="00AF50"/>
                </a:solidFill>
                <a:latin typeface="Calibri"/>
                <a:cs typeface="Calibri"/>
              </a:rPr>
              <a:t>(also</a:t>
            </a:r>
            <a:r>
              <a:rPr sz="1600" spc="-45" dirty="0">
                <a:solidFill>
                  <a:srgbClr val="00AF50"/>
                </a:solidFill>
                <a:latin typeface="Calibri"/>
                <a:cs typeface="Calibri"/>
              </a:rPr>
              <a:t> </a:t>
            </a:r>
            <a:r>
              <a:rPr sz="1600" spc="-10" dirty="0">
                <a:solidFill>
                  <a:srgbClr val="00AF50"/>
                </a:solidFill>
                <a:latin typeface="Calibri"/>
                <a:cs typeface="Calibri"/>
              </a:rPr>
              <a:t>taking forward</a:t>
            </a:r>
            <a:r>
              <a:rPr sz="1600" spc="-55" dirty="0">
                <a:solidFill>
                  <a:srgbClr val="00AF50"/>
                </a:solidFill>
                <a:latin typeface="Calibri"/>
                <a:cs typeface="Calibri"/>
              </a:rPr>
              <a:t> </a:t>
            </a:r>
            <a:r>
              <a:rPr sz="1600" dirty="0">
                <a:solidFill>
                  <a:srgbClr val="00AF50"/>
                </a:solidFill>
                <a:latin typeface="Calibri"/>
                <a:cs typeface="Calibri"/>
              </a:rPr>
              <a:t>complex</a:t>
            </a:r>
            <a:r>
              <a:rPr sz="1600" spc="-65" dirty="0">
                <a:solidFill>
                  <a:srgbClr val="00AF50"/>
                </a:solidFill>
                <a:latin typeface="Calibri"/>
                <a:cs typeface="Calibri"/>
              </a:rPr>
              <a:t> </a:t>
            </a:r>
            <a:r>
              <a:rPr sz="1600" spc="-10" dirty="0">
                <a:solidFill>
                  <a:srgbClr val="00AF50"/>
                </a:solidFill>
                <a:latin typeface="Calibri"/>
                <a:cs typeface="Calibri"/>
              </a:rPr>
              <a:t>questions)</a:t>
            </a:r>
            <a:endParaRPr sz="1600">
              <a:latin typeface="Calibri"/>
              <a:cs typeface="Calibri"/>
            </a:endParaRPr>
          </a:p>
          <a:p>
            <a:pPr marL="193675" marR="5080" indent="-181610">
              <a:lnSpc>
                <a:spcPct val="120000"/>
              </a:lnSpc>
              <a:spcBef>
                <a:spcPts val="605"/>
              </a:spcBef>
              <a:buClr>
                <a:srgbClr val="0C2477"/>
              </a:buClr>
              <a:buFont typeface="Arial"/>
              <a:buChar char="•"/>
              <a:tabLst>
                <a:tab pos="193675" algn="l"/>
              </a:tabLst>
            </a:pPr>
            <a:r>
              <a:rPr sz="1600" dirty="0">
                <a:solidFill>
                  <a:srgbClr val="00AF50"/>
                </a:solidFill>
                <a:latin typeface="Calibri"/>
                <a:cs typeface="Calibri"/>
              </a:rPr>
              <a:t>Coordinating</a:t>
            </a:r>
            <a:r>
              <a:rPr sz="1600" spc="-60" dirty="0">
                <a:solidFill>
                  <a:srgbClr val="00AF50"/>
                </a:solidFill>
                <a:latin typeface="Calibri"/>
                <a:cs typeface="Calibri"/>
              </a:rPr>
              <a:t> </a:t>
            </a:r>
            <a:r>
              <a:rPr sz="1600" dirty="0">
                <a:solidFill>
                  <a:srgbClr val="00AF50"/>
                </a:solidFill>
                <a:latin typeface="Calibri"/>
                <a:cs typeface="Calibri"/>
              </a:rPr>
              <a:t>policy</a:t>
            </a:r>
            <a:r>
              <a:rPr sz="1600" spc="-55" dirty="0">
                <a:solidFill>
                  <a:srgbClr val="00AF50"/>
                </a:solidFill>
                <a:latin typeface="Calibri"/>
                <a:cs typeface="Calibri"/>
              </a:rPr>
              <a:t> </a:t>
            </a:r>
            <a:r>
              <a:rPr sz="1600" dirty="0">
                <a:solidFill>
                  <a:srgbClr val="00AF50"/>
                </a:solidFill>
                <a:latin typeface="Calibri"/>
                <a:cs typeface="Calibri"/>
              </a:rPr>
              <a:t>across</a:t>
            </a:r>
            <a:r>
              <a:rPr sz="1600" spc="-35" dirty="0">
                <a:solidFill>
                  <a:srgbClr val="00AF50"/>
                </a:solidFill>
                <a:latin typeface="Calibri"/>
                <a:cs typeface="Calibri"/>
              </a:rPr>
              <a:t> </a:t>
            </a:r>
            <a:r>
              <a:rPr sz="1600" dirty="0">
                <a:solidFill>
                  <a:srgbClr val="00AF50"/>
                </a:solidFill>
                <a:latin typeface="Calibri"/>
                <a:cs typeface="Calibri"/>
              </a:rPr>
              <a:t>the</a:t>
            </a:r>
            <a:r>
              <a:rPr sz="1600" spc="-55" dirty="0">
                <a:solidFill>
                  <a:srgbClr val="00AF50"/>
                </a:solidFill>
                <a:latin typeface="Calibri"/>
                <a:cs typeface="Calibri"/>
              </a:rPr>
              <a:t> </a:t>
            </a:r>
            <a:r>
              <a:rPr sz="1600" dirty="0">
                <a:solidFill>
                  <a:srgbClr val="00AF50"/>
                </a:solidFill>
                <a:latin typeface="Calibri"/>
                <a:cs typeface="Calibri"/>
              </a:rPr>
              <a:t>university</a:t>
            </a:r>
            <a:r>
              <a:rPr sz="1600" spc="-50" dirty="0">
                <a:solidFill>
                  <a:srgbClr val="00AF50"/>
                </a:solidFill>
                <a:latin typeface="Calibri"/>
                <a:cs typeface="Calibri"/>
              </a:rPr>
              <a:t> </a:t>
            </a:r>
            <a:r>
              <a:rPr sz="1600" dirty="0">
                <a:solidFill>
                  <a:srgbClr val="00AF50"/>
                </a:solidFill>
                <a:latin typeface="Calibri"/>
                <a:cs typeface="Calibri"/>
              </a:rPr>
              <a:t>and</a:t>
            </a:r>
            <a:r>
              <a:rPr sz="1600" spc="-55" dirty="0">
                <a:solidFill>
                  <a:srgbClr val="00AF50"/>
                </a:solidFill>
                <a:latin typeface="Calibri"/>
                <a:cs typeface="Calibri"/>
              </a:rPr>
              <a:t> </a:t>
            </a:r>
            <a:r>
              <a:rPr sz="1600" spc="-20" dirty="0">
                <a:solidFill>
                  <a:srgbClr val="00AF50"/>
                </a:solidFill>
                <a:latin typeface="Calibri"/>
                <a:cs typeface="Calibri"/>
              </a:rPr>
              <a:t>with </a:t>
            </a:r>
            <a:r>
              <a:rPr sz="1600" spc="-10" dirty="0">
                <a:solidFill>
                  <a:srgbClr val="00AF50"/>
                </a:solidFill>
                <a:latin typeface="Calibri"/>
                <a:cs typeface="Calibri"/>
              </a:rPr>
              <a:t>national/international</a:t>
            </a:r>
            <a:r>
              <a:rPr sz="1600" spc="-20" dirty="0">
                <a:solidFill>
                  <a:srgbClr val="00AF50"/>
                </a:solidFill>
                <a:latin typeface="Calibri"/>
                <a:cs typeface="Calibri"/>
              </a:rPr>
              <a:t> </a:t>
            </a:r>
            <a:r>
              <a:rPr sz="1600" spc="-10" dirty="0">
                <a:solidFill>
                  <a:srgbClr val="00AF50"/>
                </a:solidFill>
                <a:latin typeface="Calibri"/>
                <a:cs typeface="Calibri"/>
              </a:rPr>
              <a:t>counterparts</a:t>
            </a:r>
            <a:r>
              <a:rPr sz="1600" spc="20" dirty="0">
                <a:solidFill>
                  <a:srgbClr val="00AF50"/>
                </a:solidFill>
                <a:latin typeface="Calibri"/>
                <a:cs typeface="Calibri"/>
              </a:rPr>
              <a:t> </a:t>
            </a:r>
            <a:r>
              <a:rPr sz="1600" dirty="0">
                <a:solidFill>
                  <a:srgbClr val="00AF50"/>
                </a:solidFill>
                <a:latin typeface="Calibri"/>
                <a:cs typeface="Calibri"/>
              </a:rPr>
              <a:t>&amp;</a:t>
            </a:r>
            <a:r>
              <a:rPr sz="1600" spc="10" dirty="0">
                <a:solidFill>
                  <a:srgbClr val="00AF50"/>
                </a:solidFill>
                <a:latin typeface="Calibri"/>
                <a:cs typeface="Calibri"/>
              </a:rPr>
              <a:t> </a:t>
            </a:r>
            <a:r>
              <a:rPr sz="1600" spc="-10" dirty="0">
                <a:solidFill>
                  <a:srgbClr val="00AF50"/>
                </a:solidFill>
                <a:latin typeface="Calibri"/>
                <a:cs typeface="Calibri"/>
              </a:rPr>
              <a:t>coordinating </a:t>
            </a:r>
            <a:r>
              <a:rPr sz="1600" dirty="0">
                <a:solidFill>
                  <a:srgbClr val="00AF50"/>
                </a:solidFill>
                <a:latin typeface="Calibri"/>
                <a:cs typeface="Calibri"/>
              </a:rPr>
              <a:t>thematic</a:t>
            </a:r>
            <a:r>
              <a:rPr sz="1600" spc="-90" dirty="0">
                <a:solidFill>
                  <a:srgbClr val="00AF50"/>
                </a:solidFill>
                <a:latin typeface="Calibri"/>
                <a:cs typeface="Calibri"/>
              </a:rPr>
              <a:t> </a:t>
            </a:r>
            <a:r>
              <a:rPr sz="1600" spc="-10" dirty="0">
                <a:solidFill>
                  <a:srgbClr val="00AF50"/>
                </a:solidFill>
                <a:latin typeface="Calibri"/>
                <a:cs typeface="Calibri"/>
              </a:rPr>
              <a:t>networks</a:t>
            </a:r>
            <a:endParaRPr sz="1600">
              <a:latin typeface="Calibri"/>
              <a:cs typeface="Calibri"/>
            </a:endParaRPr>
          </a:p>
        </p:txBody>
      </p:sp>
      <p:pic>
        <p:nvPicPr>
          <p:cNvPr id="42" name="object 42"/>
          <p:cNvPicPr/>
          <p:nvPr/>
        </p:nvPicPr>
        <p:blipFill>
          <a:blip r:embed="rId29" cstate="print"/>
          <a:stretch>
            <a:fillRect/>
          </a:stretch>
        </p:blipFill>
        <p:spPr>
          <a:xfrm>
            <a:off x="10164705" y="1911761"/>
            <a:ext cx="1747254" cy="1736663"/>
          </a:xfrm>
          <a:prstGeom prst="rect">
            <a:avLst/>
          </a:prstGeom>
        </p:spPr>
      </p:pic>
      <p:pic>
        <p:nvPicPr>
          <p:cNvPr id="43" name="object 43"/>
          <p:cNvPicPr/>
          <p:nvPr/>
        </p:nvPicPr>
        <p:blipFill>
          <a:blip r:embed="rId30" cstate="print"/>
          <a:stretch>
            <a:fillRect/>
          </a:stretch>
        </p:blipFill>
        <p:spPr>
          <a:xfrm>
            <a:off x="11213210" y="6448931"/>
            <a:ext cx="360438" cy="409067"/>
          </a:xfrm>
          <a:prstGeom prst="rect">
            <a:avLst/>
          </a:prstGeom>
        </p:spPr>
      </p:pic>
      <p:pic>
        <p:nvPicPr>
          <p:cNvPr id="44" name="object 44"/>
          <p:cNvPicPr/>
          <p:nvPr/>
        </p:nvPicPr>
        <p:blipFill>
          <a:blip r:embed="rId31" cstate="print"/>
          <a:stretch>
            <a:fillRect/>
          </a:stretch>
        </p:blipFill>
        <p:spPr>
          <a:xfrm>
            <a:off x="10316488" y="3770121"/>
            <a:ext cx="1505677" cy="1500505"/>
          </a:xfrm>
          <a:prstGeom prst="rect">
            <a:avLst/>
          </a:prstGeom>
        </p:spPr>
      </p:pic>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59457" y="254203"/>
            <a:ext cx="7821549" cy="564184"/>
          </a:xfrm>
          <a:prstGeom prst="rect">
            <a:avLst/>
          </a:prstGeom>
        </p:spPr>
      </p:pic>
      <p:grpSp>
        <p:nvGrpSpPr>
          <p:cNvPr id="3" name="object 3"/>
          <p:cNvGrpSpPr/>
          <p:nvPr/>
        </p:nvGrpSpPr>
        <p:grpSpPr>
          <a:xfrm>
            <a:off x="4446968" y="2039937"/>
            <a:ext cx="3267075" cy="1946275"/>
            <a:chOff x="4446968" y="2039937"/>
            <a:chExt cx="3267075" cy="1946275"/>
          </a:xfrm>
        </p:grpSpPr>
        <p:sp>
          <p:nvSpPr>
            <p:cNvPr id="4" name="object 4"/>
            <p:cNvSpPr/>
            <p:nvPr/>
          </p:nvSpPr>
          <p:spPr>
            <a:xfrm>
              <a:off x="4461255" y="2054225"/>
              <a:ext cx="3238500" cy="1917700"/>
            </a:xfrm>
            <a:custGeom>
              <a:avLst/>
              <a:gdLst/>
              <a:ahLst/>
              <a:cxnLst/>
              <a:rect l="l" t="t" r="r" b="b"/>
              <a:pathLst>
                <a:path w="3238500" h="1917700">
                  <a:moveTo>
                    <a:pt x="0" y="1917700"/>
                  </a:moveTo>
                  <a:lnTo>
                    <a:pt x="3238373" y="1917700"/>
                  </a:lnTo>
                  <a:lnTo>
                    <a:pt x="3238373" y="0"/>
                  </a:lnTo>
                  <a:lnTo>
                    <a:pt x="0" y="0"/>
                  </a:lnTo>
                  <a:lnTo>
                    <a:pt x="0" y="1917700"/>
                  </a:lnTo>
                  <a:close/>
                </a:path>
              </a:pathLst>
            </a:custGeom>
            <a:ln w="28575">
              <a:solidFill>
                <a:srgbClr val="001157"/>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569840" y="2412745"/>
              <a:ext cx="2546349" cy="307848"/>
            </a:xfrm>
            <a:prstGeom prst="rect">
              <a:avLst/>
            </a:prstGeom>
          </p:spPr>
        </p:pic>
        <p:pic>
          <p:nvPicPr>
            <p:cNvPr id="6" name="object 6"/>
            <p:cNvPicPr/>
            <p:nvPr/>
          </p:nvPicPr>
          <p:blipFill>
            <a:blip r:embed="rId4" cstate="print"/>
            <a:stretch>
              <a:fillRect/>
            </a:stretch>
          </p:blipFill>
          <p:spPr>
            <a:xfrm>
              <a:off x="4569840" y="2687066"/>
              <a:ext cx="2073020" cy="307848"/>
            </a:xfrm>
            <a:prstGeom prst="rect">
              <a:avLst/>
            </a:prstGeom>
          </p:spPr>
        </p:pic>
        <p:pic>
          <p:nvPicPr>
            <p:cNvPr id="7" name="object 7"/>
            <p:cNvPicPr/>
            <p:nvPr/>
          </p:nvPicPr>
          <p:blipFill>
            <a:blip r:embed="rId5" cstate="print"/>
            <a:stretch>
              <a:fillRect/>
            </a:stretch>
          </p:blipFill>
          <p:spPr>
            <a:xfrm>
              <a:off x="4569840" y="2961386"/>
              <a:ext cx="1534922" cy="307848"/>
            </a:xfrm>
            <a:prstGeom prst="rect">
              <a:avLst/>
            </a:prstGeom>
          </p:spPr>
        </p:pic>
        <p:pic>
          <p:nvPicPr>
            <p:cNvPr id="8" name="object 8"/>
            <p:cNvPicPr/>
            <p:nvPr/>
          </p:nvPicPr>
          <p:blipFill>
            <a:blip r:embed="rId6" cstate="print"/>
            <a:stretch>
              <a:fillRect/>
            </a:stretch>
          </p:blipFill>
          <p:spPr>
            <a:xfrm>
              <a:off x="4569840" y="3235782"/>
              <a:ext cx="1298448" cy="308152"/>
            </a:xfrm>
            <a:prstGeom prst="rect">
              <a:avLst/>
            </a:prstGeom>
          </p:spPr>
        </p:pic>
      </p:grpSp>
      <p:grpSp>
        <p:nvGrpSpPr>
          <p:cNvPr id="9" name="object 9"/>
          <p:cNvGrpSpPr/>
          <p:nvPr/>
        </p:nvGrpSpPr>
        <p:grpSpPr>
          <a:xfrm>
            <a:off x="592073" y="2039937"/>
            <a:ext cx="3267075" cy="1946275"/>
            <a:chOff x="592073" y="2039937"/>
            <a:chExt cx="3267075" cy="1946275"/>
          </a:xfrm>
        </p:grpSpPr>
        <p:sp>
          <p:nvSpPr>
            <p:cNvPr id="10" name="object 10"/>
            <p:cNvSpPr/>
            <p:nvPr/>
          </p:nvSpPr>
          <p:spPr>
            <a:xfrm>
              <a:off x="606361" y="2054225"/>
              <a:ext cx="3238500" cy="1917700"/>
            </a:xfrm>
            <a:custGeom>
              <a:avLst/>
              <a:gdLst/>
              <a:ahLst/>
              <a:cxnLst/>
              <a:rect l="l" t="t" r="r" b="b"/>
              <a:pathLst>
                <a:path w="3238500" h="1917700">
                  <a:moveTo>
                    <a:pt x="0" y="1917700"/>
                  </a:moveTo>
                  <a:lnTo>
                    <a:pt x="3238373" y="1917700"/>
                  </a:lnTo>
                  <a:lnTo>
                    <a:pt x="3238373" y="0"/>
                  </a:lnTo>
                  <a:lnTo>
                    <a:pt x="0" y="0"/>
                  </a:lnTo>
                  <a:lnTo>
                    <a:pt x="0" y="1917700"/>
                  </a:lnTo>
                  <a:close/>
                </a:path>
              </a:pathLst>
            </a:custGeom>
            <a:ln w="28575">
              <a:solidFill>
                <a:srgbClr val="001157"/>
              </a:solidFill>
            </a:ln>
          </p:spPr>
          <p:txBody>
            <a:bodyPr wrap="square" lIns="0" tIns="0" rIns="0" bIns="0" rtlCol="0"/>
            <a:lstStyle/>
            <a:p>
              <a:endParaRPr/>
            </a:p>
          </p:txBody>
        </p:sp>
        <p:pic>
          <p:nvPicPr>
            <p:cNvPr id="11" name="object 11"/>
            <p:cNvPicPr/>
            <p:nvPr/>
          </p:nvPicPr>
          <p:blipFill>
            <a:blip r:embed="rId7" cstate="print"/>
            <a:stretch>
              <a:fillRect/>
            </a:stretch>
          </p:blipFill>
          <p:spPr>
            <a:xfrm>
              <a:off x="714451" y="2412745"/>
              <a:ext cx="1408303" cy="307848"/>
            </a:xfrm>
            <a:prstGeom prst="rect">
              <a:avLst/>
            </a:prstGeom>
          </p:spPr>
        </p:pic>
        <p:pic>
          <p:nvPicPr>
            <p:cNvPr id="12" name="object 12"/>
            <p:cNvPicPr/>
            <p:nvPr/>
          </p:nvPicPr>
          <p:blipFill>
            <a:blip r:embed="rId8" cstate="print"/>
            <a:stretch>
              <a:fillRect/>
            </a:stretch>
          </p:blipFill>
          <p:spPr>
            <a:xfrm>
              <a:off x="714451" y="2687066"/>
              <a:ext cx="2731008" cy="307848"/>
            </a:xfrm>
            <a:prstGeom prst="rect">
              <a:avLst/>
            </a:prstGeom>
          </p:spPr>
        </p:pic>
        <p:pic>
          <p:nvPicPr>
            <p:cNvPr id="13" name="object 13"/>
            <p:cNvPicPr/>
            <p:nvPr/>
          </p:nvPicPr>
          <p:blipFill>
            <a:blip r:embed="rId9" cstate="print"/>
            <a:stretch>
              <a:fillRect/>
            </a:stretch>
          </p:blipFill>
          <p:spPr>
            <a:xfrm>
              <a:off x="714451" y="2961386"/>
              <a:ext cx="2921635" cy="307848"/>
            </a:xfrm>
            <a:prstGeom prst="rect">
              <a:avLst/>
            </a:prstGeom>
          </p:spPr>
        </p:pic>
        <p:pic>
          <p:nvPicPr>
            <p:cNvPr id="14" name="object 14"/>
            <p:cNvPicPr/>
            <p:nvPr/>
          </p:nvPicPr>
          <p:blipFill>
            <a:blip r:embed="rId10" cstate="print"/>
            <a:stretch>
              <a:fillRect/>
            </a:stretch>
          </p:blipFill>
          <p:spPr>
            <a:xfrm>
              <a:off x="714451" y="3235782"/>
              <a:ext cx="1322451" cy="582091"/>
            </a:xfrm>
            <a:prstGeom prst="rect">
              <a:avLst/>
            </a:prstGeom>
          </p:spPr>
        </p:pic>
      </p:grpSp>
      <p:pic>
        <p:nvPicPr>
          <p:cNvPr id="15" name="object 15"/>
          <p:cNvPicPr/>
          <p:nvPr/>
        </p:nvPicPr>
        <p:blipFill>
          <a:blip r:embed="rId11" cstate="print"/>
          <a:stretch>
            <a:fillRect/>
          </a:stretch>
        </p:blipFill>
        <p:spPr>
          <a:xfrm>
            <a:off x="4480052" y="1049794"/>
            <a:ext cx="3238373" cy="759574"/>
          </a:xfrm>
          <a:prstGeom prst="rect">
            <a:avLst/>
          </a:prstGeom>
        </p:spPr>
      </p:pic>
      <p:pic>
        <p:nvPicPr>
          <p:cNvPr id="16" name="object 16"/>
          <p:cNvPicPr/>
          <p:nvPr/>
        </p:nvPicPr>
        <p:blipFill>
          <a:blip r:embed="rId12" cstate="print"/>
          <a:stretch>
            <a:fillRect/>
          </a:stretch>
        </p:blipFill>
        <p:spPr>
          <a:xfrm>
            <a:off x="608837" y="1049782"/>
            <a:ext cx="3238373" cy="900430"/>
          </a:xfrm>
          <a:prstGeom prst="rect">
            <a:avLst/>
          </a:prstGeom>
        </p:spPr>
      </p:pic>
      <p:pic>
        <p:nvPicPr>
          <p:cNvPr id="17" name="object 17"/>
          <p:cNvPicPr/>
          <p:nvPr/>
        </p:nvPicPr>
        <p:blipFill>
          <a:blip r:embed="rId13" cstate="print"/>
          <a:stretch>
            <a:fillRect/>
          </a:stretch>
        </p:blipFill>
        <p:spPr>
          <a:xfrm>
            <a:off x="8351139" y="1056322"/>
            <a:ext cx="3238373" cy="893889"/>
          </a:xfrm>
          <a:prstGeom prst="rect">
            <a:avLst/>
          </a:prstGeom>
        </p:spPr>
      </p:pic>
      <p:grpSp>
        <p:nvGrpSpPr>
          <p:cNvPr id="18" name="object 18"/>
          <p:cNvGrpSpPr/>
          <p:nvPr/>
        </p:nvGrpSpPr>
        <p:grpSpPr>
          <a:xfrm>
            <a:off x="8336851" y="2039937"/>
            <a:ext cx="3267075" cy="1946275"/>
            <a:chOff x="8336851" y="2039937"/>
            <a:chExt cx="3267075" cy="1946275"/>
          </a:xfrm>
        </p:grpSpPr>
        <p:sp>
          <p:nvSpPr>
            <p:cNvPr id="19" name="object 19"/>
            <p:cNvSpPr/>
            <p:nvPr/>
          </p:nvSpPr>
          <p:spPr>
            <a:xfrm>
              <a:off x="8351139" y="2054225"/>
              <a:ext cx="3238500" cy="1917700"/>
            </a:xfrm>
            <a:custGeom>
              <a:avLst/>
              <a:gdLst/>
              <a:ahLst/>
              <a:cxnLst/>
              <a:rect l="l" t="t" r="r" b="b"/>
              <a:pathLst>
                <a:path w="3238500" h="1917700">
                  <a:moveTo>
                    <a:pt x="0" y="1917700"/>
                  </a:moveTo>
                  <a:lnTo>
                    <a:pt x="3238373" y="1917700"/>
                  </a:lnTo>
                  <a:lnTo>
                    <a:pt x="3238373" y="0"/>
                  </a:lnTo>
                  <a:lnTo>
                    <a:pt x="0" y="0"/>
                  </a:lnTo>
                  <a:lnTo>
                    <a:pt x="0" y="1917700"/>
                  </a:lnTo>
                  <a:close/>
                </a:path>
              </a:pathLst>
            </a:custGeom>
            <a:ln w="28575">
              <a:solidFill>
                <a:srgbClr val="001157"/>
              </a:solidFill>
            </a:ln>
          </p:spPr>
          <p:txBody>
            <a:bodyPr wrap="square" lIns="0" tIns="0" rIns="0" bIns="0" rtlCol="0"/>
            <a:lstStyle/>
            <a:p>
              <a:endParaRPr/>
            </a:p>
          </p:txBody>
        </p:sp>
        <p:pic>
          <p:nvPicPr>
            <p:cNvPr id="20" name="object 20"/>
            <p:cNvPicPr/>
            <p:nvPr/>
          </p:nvPicPr>
          <p:blipFill>
            <a:blip r:embed="rId14" cstate="print"/>
            <a:stretch>
              <a:fillRect/>
            </a:stretch>
          </p:blipFill>
          <p:spPr>
            <a:xfrm>
              <a:off x="8459978" y="2412745"/>
              <a:ext cx="3025775" cy="307848"/>
            </a:xfrm>
            <a:prstGeom prst="rect">
              <a:avLst/>
            </a:prstGeom>
          </p:spPr>
        </p:pic>
        <p:pic>
          <p:nvPicPr>
            <p:cNvPr id="21" name="object 21"/>
            <p:cNvPicPr/>
            <p:nvPr/>
          </p:nvPicPr>
          <p:blipFill>
            <a:blip r:embed="rId15" cstate="print"/>
            <a:stretch>
              <a:fillRect/>
            </a:stretch>
          </p:blipFill>
          <p:spPr>
            <a:xfrm>
              <a:off x="8459978" y="2687066"/>
              <a:ext cx="926934" cy="307848"/>
            </a:xfrm>
            <a:prstGeom prst="rect">
              <a:avLst/>
            </a:prstGeom>
          </p:spPr>
        </p:pic>
      </p:grpSp>
      <p:grpSp>
        <p:nvGrpSpPr>
          <p:cNvPr id="22" name="object 22"/>
          <p:cNvGrpSpPr/>
          <p:nvPr/>
        </p:nvGrpSpPr>
        <p:grpSpPr>
          <a:xfrm>
            <a:off x="571500" y="6048146"/>
            <a:ext cx="10145395" cy="356870"/>
            <a:chOff x="571500" y="6048146"/>
            <a:chExt cx="10145395" cy="356870"/>
          </a:xfrm>
        </p:grpSpPr>
        <p:pic>
          <p:nvPicPr>
            <p:cNvPr id="23" name="object 23"/>
            <p:cNvPicPr/>
            <p:nvPr/>
          </p:nvPicPr>
          <p:blipFill>
            <a:blip r:embed="rId16" cstate="print"/>
            <a:stretch>
              <a:fillRect/>
            </a:stretch>
          </p:blipFill>
          <p:spPr>
            <a:xfrm>
              <a:off x="571500" y="6048146"/>
              <a:ext cx="459486" cy="188976"/>
            </a:xfrm>
            <a:prstGeom prst="rect">
              <a:avLst/>
            </a:prstGeom>
          </p:spPr>
        </p:pic>
        <p:sp>
          <p:nvSpPr>
            <p:cNvPr id="24" name="object 24"/>
            <p:cNvSpPr/>
            <p:nvPr/>
          </p:nvSpPr>
          <p:spPr>
            <a:xfrm>
              <a:off x="571500" y="6196190"/>
              <a:ext cx="10087610" cy="7620"/>
            </a:xfrm>
            <a:custGeom>
              <a:avLst/>
              <a:gdLst/>
              <a:ahLst/>
              <a:cxnLst/>
              <a:rect l="l" t="t" r="r" b="b"/>
              <a:pathLst>
                <a:path w="10087610" h="7620">
                  <a:moveTo>
                    <a:pt x="10087356" y="0"/>
                  </a:moveTo>
                  <a:lnTo>
                    <a:pt x="0" y="0"/>
                  </a:lnTo>
                  <a:lnTo>
                    <a:pt x="0" y="7619"/>
                  </a:lnTo>
                  <a:lnTo>
                    <a:pt x="10087356" y="7619"/>
                  </a:lnTo>
                  <a:lnTo>
                    <a:pt x="10087356" y="0"/>
                  </a:lnTo>
                  <a:close/>
                </a:path>
              </a:pathLst>
            </a:custGeom>
            <a:solidFill>
              <a:srgbClr val="0033CC"/>
            </a:solidFill>
          </p:spPr>
          <p:txBody>
            <a:bodyPr wrap="square" lIns="0" tIns="0" rIns="0" bIns="0" rtlCol="0"/>
            <a:lstStyle/>
            <a:p>
              <a:endParaRPr/>
            </a:p>
          </p:txBody>
        </p:sp>
        <p:pic>
          <p:nvPicPr>
            <p:cNvPr id="25" name="object 25"/>
            <p:cNvPicPr/>
            <p:nvPr/>
          </p:nvPicPr>
          <p:blipFill>
            <a:blip r:embed="rId17" cstate="print"/>
            <a:stretch>
              <a:fillRect/>
            </a:stretch>
          </p:blipFill>
          <p:spPr>
            <a:xfrm>
              <a:off x="979931" y="6048146"/>
              <a:ext cx="2269871" cy="188976"/>
            </a:xfrm>
            <a:prstGeom prst="rect">
              <a:avLst/>
            </a:prstGeom>
          </p:spPr>
        </p:pic>
        <p:pic>
          <p:nvPicPr>
            <p:cNvPr id="26" name="object 26"/>
            <p:cNvPicPr/>
            <p:nvPr/>
          </p:nvPicPr>
          <p:blipFill>
            <a:blip r:embed="rId18" cstate="print"/>
            <a:stretch>
              <a:fillRect/>
            </a:stretch>
          </p:blipFill>
          <p:spPr>
            <a:xfrm>
              <a:off x="3189985" y="6048146"/>
              <a:ext cx="91439" cy="188976"/>
            </a:xfrm>
            <a:prstGeom prst="rect">
              <a:avLst/>
            </a:prstGeom>
          </p:spPr>
        </p:pic>
        <p:pic>
          <p:nvPicPr>
            <p:cNvPr id="27" name="object 27"/>
            <p:cNvPicPr/>
            <p:nvPr/>
          </p:nvPicPr>
          <p:blipFill>
            <a:blip r:embed="rId19" cstate="print"/>
            <a:stretch>
              <a:fillRect/>
            </a:stretch>
          </p:blipFill>
          <p:spPr>
            <a:xfrm>
              <a:off x="3235705" y="6048146"/>
              <a:ext cx="186944" cy="188976"/>
            </a:xfrm>
            <a:prstGeom prst="rect">
              <a:avLst/>
            </a:prstGeom>
          </p:spPr>
        </p:pic>
        <p:pic>
          <p:nvPicPr>
            <p:cNvPr id="28" name="object 28"/>
            <p:cNvPicPr/>
            <p:nvPr/>
          </p:nvPicPr>
          <p:blipFill>
            <a:blip r:embed="rId18" cstate="print"/>
            <a:stretch>
              <a:fillRect/>
            </a:stretch>
          </p:blipFill>
          <p:spPr>
            <a:xfrm>
              <a:off x="3375914" y="6048146"/>
              <a:ext cx="91439" cy="188976"/>
            </a:xfrm>
            <a:prstGeom prst="rect">
              <a:avLst/>
            </a:prstGeom>
          </p:spPr>
        </p:pic>
        <p:pic>
          <p:nvPicPr>
            <p:cNvPr id="29" name="object 29"/>
            <p:cNvPicPr/>
            <p:nvPr/>
          </p:nvPicPr>
          <p:blipFill>
            <a:blip r:embed="rId20" cstate="print"/>
            <a:stretch>
              <a:fillRect/>
            </a:stretch>
          </p:blipFill>
          <p:spPr>
            <a:xfrm>
              <a:off x="3421633" y="6048146"/>
              <a:ext cx="320421" cy="188976"/>
            </a:xfrm>
            <a:prstGeom prst="rect">
              <a:avLst/>
            </a:prstGeom>
          </p:spPr>
        </p:pic>
        <p:pic>
          <p:nvPicPr>
            <p:cNvPr id="30" name="object 30"/>
            <p:cNvPicPr/>
            <p:nvPr/>
          </p:nvPicPr>
          <p:blipFill>
            <a:blip r:embed="rId21" cstate="print"/>
            <a:stretch>
              <a:fillRect/>
            </a:stretch>
          </p:blipFill>
          <p:spPr>
            <a:xfrm>
              <a:off x="3677666" y="6048146"/>
              <a:ext cx="97536" cy="188976"/>
            </a:xfrm>
            <a:prstGeom prst="rect">
              <a:avLst/>
            </a:prstGeom>
          </p:spPr>
        </p:pic>
        <p:pic>
          <p:nvPicPr>
            <p:cNvPr id="31" name="object 31"/>
            <p:cNvPicPr/>
            <p:nvPr/>
          </p:nvPicPr>
          <p:blipFill>
            <a:blip r:embed="rId22" cstate="print"/>
            <a:stretch>
              <a:fillRect/>
            </a:stretch>
          </p:blipFill>
          <p:spPr>
            <a:xfrm>
              <a:off x="3726814" y="6048146"/>
              <a:ext cx="203453" cy="188976"/>
            </a:xfrm>
            <a:prstGeom prst="rect">
              <a:avLst/>
            </a:prstGeom>
          </p:spPr>
        </p:pic>
        <p:pic>
          <p:nvPicPr>
            <p:cNvPr id="32" name="object 32"/>
            <p:cNvPicPr/>
            <p:nvPr/>
          </p:nvPicPr>
          <p:blipFill>
            <a:blip r:embed="rId21" cstate="print"/>
            <a:stretch>
              <a:fillRect/>
            </a:stretch>
          </p:blipFill>
          <p:spPr>
            <a:xfrm>
              <a:off x="3862451" y="6048146"/>
              <a:ext cx="97536" cy="188976"/>
            </a:xfrm>
            <a:prstGeom prst="rect">
              <a:avLst/>
            </a:prstGeom>
          </p:spPr>
        </p:pic>
        <p:pic>
          <p:nvPicPr>
            <p:cNvPr id="33" name="object 33"/>
            <p:cNvPicPr/>
            <p:nvPr/>
          </p:nvPicPr>
          <p:blipFill>
            <a:blip r:embed="rId23" cstate="print"/>
            <a:stretch>
              <a:fillRect/>
            </a:stretch>
          </p:blipFill>
          <p:spPr>
            <a:xfrm>
              <a:off x="3911219" y="6048146"/>
              <a:ext cx="874776" cy="188976"/>
            </a:xfrm>
            <a:prstGeom prst="rect">
              <a:avLst/>
            </a:prstGeom>
          </p:spPr>
        </p:pic>
        <p:pic>
          <p:nvPicPr>
            <p:cNvPr id="34" name="object 34"/>
            <p:cNvPicPr/>
            <p:nvPr/>
          </p:nvPicPr>
          <p:blipFill>
            <a:blip r:embed="rId24" cstate="print"/>
            <a:stretch>
              <a:fillRect/>
            </a:stretch>
          </p:blipFill>
          <p:spPr>
            <a:xfrm>
              <a:off x="4723510" y="6048146"/>
              <a:ext cx="648766" cy="188976"/>
            </a:xfrm>
            <a:prstGeom prst="rect">
              <a:avLst/>
            </a:prstGeom>
          </p:spPr>
        </p:pic>
        <p:pic>
          <p:nvPicPr>
            <p:cNvPr id="35" name="object 35"/>
            <p:cNvPicPr/>
            <p:nvPr/>
          </p:nvPicPr>
          <p:blipFill>
            <a:blip r:embed="rId21" cstate="print"/>
            <a:stretch>
              <a:fillRect/>
            </a:stretch>
          </p:blipFill>
          <p:spPr>
            <a:xfrm>
              <a:off x="5313298" y="6048146"/>
              <a:ext cx="97536" cy="188976"/>
            </a:xfrm>
            <a:prstGeom prst="rect">
              <a:avLst/>
            </a:prstGeom>
          </p:spPr>
        </p:pic>
        <p:pic>
          <p:nvPicPr>
            <p:cNvPr id="36" name="object 36"/>
            <p:cNvPicPr/>
            <p:nvPr/>
          </p:nvPicPr>
          <p:blipFill>
            <a:blip r:embed="rId25" cstate="print"/>
            <a:stretch>
              <a:fillRect/>
            </a:stretch>
          </p:blipFill>
          <p:spPr>
            <a:xfrm>
              <a:off x="5362066" y="6048146"/>
              <a:ext cx="201167" cy="188976"/>
            </a:xfrm>
            <a:prstGeom prst="rect">
              <a:avLst/>
            </a:prstGeom>
          </p:spPr>
        </p:pic>
        <p:pic>
          <p:nvPicPr>
            <p:cNvPr id="37" name="object 37"/>
            <p:cNvPicPr/>
            <p:nvPr/>
          </p:nvPicPr>
          <p:blipFill>
            <a:blip r:embed="rId26" cstate="print"/>
            <a:stretch>
              <a:fillRect/>
            </a:stretch>
          </p:blipFill>
          <p:spPr>
            <a:xfrm>
              <a:off x="5496178" y="6048146"/>
              <a:ext cx="100584" cy="188976"/>
            </a:xfrm>
            <a:prstGeom prst="rect">
              <a:avLst/>
            </a:prstGeom>
          </p:spPr>
        </p:pic>
        <p:pic>
          <p:nvPicPr>
            <p:cNvPr id="38" name="object 38"/>
            <p:cNvPicPr/>
            <p:nvPr/>
          </p:nvPicPr>
          <p:blipFill>
            <a:blip r:embed="rId27" cstate="print"/>
            <a:stretch>
              <a:fillRect/>
            </a:stretch>
          </p:blipFill>
          <p:spPr>
            <a:xfrm>
              <a:off x="5546471" y="6048146"/>
              <a:ext cx="990320" cy="188976"/>
            </a:xfrm>
            <a:prstGeom prst="rect">
              <a:avLst/>
            </a:prstGeom>
          </p:spPr>
        </p:pic>
        <p:pic>
          <p:nvPicPr>
            <p:cNvPr id="39" name="object 39"/>
            <p:cNvPicPr/>
            <p:nvPr/>
          </p:nvPicPr>
          <p:blipFill>
            <a:blip r:embed="rId28" cstate="print"/>
            <a:stretch>
              <a:fillRect/>
            </a:stretch>
          </p:blipFill>
          <p:spPr>
            <a:xfrm>
              <a:off x="6474840" y="6048146"/>
              <a:ext cx="340156" cy="188976"/>
            </a:xfrm>
            <a:prstGeom prst="rect">
              <a:avLst/>
            </a:prstGeom>
          </p:spPr>
        </p:pic>
        <p:pic>
          <p:nvPicPr>
            <p:cNvPr id="40" name="object 40"/>
            <p:cNvPicPr/>
            <p:nvPr/>
          </p:nvPicPr>
          <p:blipFill>
            <a:blip r:embed="rId26" cstate="print"/>
            <a:stretch>
              <a:fillRect/>
            </a:stretch>
          </p:blipFill>
          <p:spPr>
            <a:xfrm>
              <a:off x="6758304" y="6048146"/>
              <a:ext cx="100583" cy="188976"/>
            </a:xfrm>
            <a:prstGeom prst="rect">
              <a:avLst/>
            </a:prstGeom>
          </p:spPr>
        </p:pic>
        <p:pic>
          <p:nvPicPr>
            <p:cNvPr id="41" name="object 41"/>
            <p:cNvPicPr/>
            <p:nvPr/>
          </p:nvPicPr>
          <p:blipFill>
            <a:blip r:embed="rId29" cstate="print"/>
            <a:stretch>
              <a:fillRect/>
            </a:stretch>
          </p:blipFill>
          <p:spPr>
            <a:xfrm>
              <a:off x="6808596" y="6048146"/>
              <a:ext cx="589279" cy="188976"/>
            </a:xfrm>
            <a:prstGeom prst="rect">
              <a:avLst/>
            </a:prstGeom>
          </p:spPr>
        </p:pic>
        <p:pic>
          <p:nvPicPr>
            <p:cNvPr id="42" name="object 42"/>
            <p:cNvPicPr/>
            <p:nvPr/>
          </p:nvPicPr>
          <p:blipFill>
            <a:blip r:embed="rId30" cstate="print"/>
            <a:stretch>
              <a:fillRect/>
            </a:stretch>
          </p:blipFill>
          <p:spPr>
            <a:xfrm>
              <a:off x="7338948" y="6048146"/>
              <a:ext cx="930732" cy="188976"/>
            </a:xfrm>
            <a:prstGeom prst="rect">
              <a:avLst/>
            </a:prstGeom>
          </p:spPr>
        </p:pic>
        <p:pic>
          <p:nvPicPr>
            <p:cNvPr id="43" name="object 43"/>
            <p:cNvPicPr/>
            <p:nvPr/>
          </p:nvPicPr>
          <p:blipFill>
            <a:blip r:embed="rId21" cstate="print"/>
            <a:stretch>
              <a:fillRect/>
            </a:stretch>
          </p:blipFill>
          <p:spPr>
            <a:xfrm>
              <a:off x="8207629" y="6048146"/>
              <a:ext cx="97535" cy="188976"/>
            </a:xfrm>
            <a:prstGeom prst="rect">
              <a:avLst/>
            </a:prstGeom>
          </p:spPr>
        </p:pic>
        <p:pic>
          <p:nvPicPr>
            <p:cNvPr id="44" name="object 44"/>
            <p:cNvPicPr/>
            <p:nvPr/>
          </p:nvPicPr>
          <p:blipFill>
            <a:blip r:embed="rId31" cstate="print"/>
            <a:stretch>
              <a:fillRect/>
            </a:stretch>
          </p:blipFill>
          <p:spPr>
            <a:xfrm>
              <a:off x="8256396" y="6048146"/>
              <a:ext cx="902538" cy="188976"/>
            </a:xfrm>
            <a:prstGeom prst="rect">
              <a:avLst/>
            </a:prstGeom>
          </p:spPr>
        </p:pic>
        <p:pic>
          <p:nvPicPr>
            <p:cNvPr id="45" name="object 45"/>
            <p:cNvPicPr/>
            <p:nvPr/>
          </p:nvPicPr>
          <p:blipFill>
            <a:blip r:embed="rId18" cstate="print"/>
            <a:stretch>
              <a:fillRect/>
            </a:stretch>
          </p:blipFill>
          <p:spPr>
            <a:xfrm>
              <a:off x="9102597" y="6048146"/>
              <a:ext cx="91440" cy="188976"/>
            </a:xfrm>
            <a:prstGeom prst="rect">
              <a:avLst/>
            </a:prstGeom>
          </p:spPr>
        </p:pic>
        <p:pic>
          <p:nvPicPr>
            <p:cNvPr id="46" name="object 46"/>
            <p:cNvPicPr/>
            <p:nvPr/>
          </p:nvPicPr>
          <p:blipFill>
            <a:blip r:embed="rId32" cstate="print"/>
            <a:stretch>
              <a:fillRect/>
            </a:stretch>
          </p:blipFill>
          <p:spPr>
            <a:xfrm>
              <a:off x="9148318" y="6048146"/>
              <a:ext cx="763168" cy="188976"/>
            </a:xfrm>
            <a:prstGeom prst="rect">
              <a:avLst/>
            </a:prstGeom>
          </p:spPr>
        </p:pic>
        <p:pic>
          <p:nvPicPr>
            <p:cNvPr id="47" name="object 47"/>
            <p:cNvPicPr/>
            <p:nvPr/>
          </p:nvPicPr>
          <p:blipFill>
            <a:blip r:embed="rId21" cstate="print"/>
            <a:stretch>
              <a:fillRect/>
            </a:stretch>
          </p:blipFill>
          <p:spPr>
            <a:xfrm>
              <a:off x="9856978" y="6048146"/>
              <a:ext cx="97535" cy="188976"/>
            </a:xfrm>
            <a:prstGeom prst="rect">
              <a:avLst/>
            </a:prstGeom>
          </p:spPr>
        </p:pic>
        <p:pic>
          <p:nvPicPr>
            <p:cNvPr id="48" name="object 48"/>
            <p:cNvPicPr/>
            <p:nvPr/>
          </p:nvPicPr>
          <p:blipFill>
            <a:blip r:embed="rId33" cstate="print"/>
            <a:stretch>
              <a:fillRect/>
            </a:stretch>
          </p:blipFill>
          <p:spPr>
            <a:xfrm>
              <a:off x="9905745" y="6048146"/>
              <a:ext cx="764413" cy="188976"/>
            </a:xfrm>
            <a:prstGeom prst="rect">
              <a:avLst/>
            </a:prstGeom>
          </p:spPr>
        </p:pic>
        <p:pic>
          <p:nvPicPr>
            <p:cNvPr id="49" name="object 49"/>
            <p:cNvPicPr/>
            <p:nvPr/>
          </p:nvPicPr>
          <p:blipFill>
            <a:blip r:embed="rId21" cstate="print"/>
            <a:stretch>
              <a:fillRect/>
            </a:stretch>
          </p:blipFill>
          <p:spPr>
            <a:xfrm>
              <a:off x="10611357" y="6048146"/>
              <a:ext cx="97535" cy="188976"/>
            </a:xfrm>
            <a:prstGeom prst="rect">
              <a:avLst/>
            </a:prstGeom>
          </p:spPr>
        </p:pic>
        <p:pic>
          <p:nvPicPr>
            <p:cNvPr id="50" name="object 50">
              <a:hlinkClick r:id="rId34"/>
            </p:cNvPr>
            <p:cNvPicPr/>
            <p:nvPr/>
          </p:nvPicPr>
          <p:blipFill>
            <a:blip r:embed="rId35" cstate="print"/>
            <a:stretch>
              <a:fillRect/>
            </a:stretch>
          </p:blipFill>
          <p:spPr>
            <a:xfrm>
              <a:off x="6157595" y="6215481"/>
              <a:ext cx="550672" cy="189280"/>
            </a:xfrm>
            <a:prstGeom prst="rect">
              <a:avLst/>
            </a:prstGeom>
          </p:spPr>
        </p:pic>
        <p:sp>
          <p:nvSpPr>
            <p:cNvPr id="51" name="object 51"/>
            <p:cNvSpPr/>
            <p:nvPr/>
          </p:nvSpPr>
          <p:spPr>
            <a:xfrm>
              <a:off x="6156959" y="6363830"/>
              <a:ext cx="4502150" cy="7620"/>
            </a:xfrm>
            <a:custGeom>
              <a:avLst/>
              <a:gdLst/>
              <a:ahLst/>
              <a:cxnLst/>
              <a:rect l="l" t="t" r="r" b="b"/>
              <a:pathLst>
                <a:path w="4502150" h="7620">
                  <a:moveTo>
                    <a:pt x="4501895" y="0"/>
                  </a:moveTo>
                  <a:lnTo>
                    <a:pt x="0" y="0"/>
                  </a:lnTo>
                  <a:lnTo>
                    <a:pt x="0" y="7620"/>
                  </a:lnTo>
                  <a:lnTo>
                    <a:pt x="4501895" y="7620"/>
                  </a:lnTo>
                  <a:lnTo>
                    <a:pt x="4501895" y="0"/>
                  </a:lnTo>
                  <a:close/>
                </a:path>
              </a:pathLst>
            </a:custGeom>
            <a:solidFill>
              <a:srgbClr val="0033CC"/>
            </a:solidFill>
          </p:spPr>
          <p:txBody>
            <a:bodyPr wrap="square" lIns="0" tIns="0" rIns="0" bIns="0" rtlCol="0"/>
            <a:lstStyle/>
            <a:p>
              <a:endParaRPr/>
            </a:p>
          </p:txBody>
        </p:sp>
        <p:pic>
          <p:nvPicPr>
            <p:cNvPr id="52" name="object 52">
              <a:hlinkClick r:id="rId34"/>
            </p:cNvPr>
            <p:cNvPicPr/>
            <p:nvPr/>
          </p:nvPicPr>
          <p:blipFill>
            <a:blip r:embed="rId36" cstate="print"/>
            <a:stretch>
              <a:fillRect/>
            </a:stretch>
          </p:blipFill>
          <p:spPr>
            <a:xfrm>
              <a:off x="6653148" y="6215481"/>
              <a:ext cx="161544" cy="189280"/>
            </a:xfrm>
            <a:prstGeom prst="rect">
              <a:avLst/>
            </a:prstGeom>
          </p:spPr>
        </p:pic>
        <p:pic>
          <p:nvPicPr>
            <p:cNvPr id="53" name="object 53">
              <a:hlinkClick r:id="rId34"/>
            </p:cNvPr>
            <p:cNvPicPr/>
            <p:nvPr/>
          </p:nvPicPr>
          <p:blipFill>
            <a:blip r:embed="rId37" cstate="print"/>
            <a:stretch>
              <a:fillRect/>
            </a:stretch>
          </p:blipFill>
          <p:spPr>
            <a:xfrm>
              <a:off x="6733921" y="6215481"/>
              <a:ext cx="929093" cy="189280"/>
            </a:xfrm>
            <a:prstGeom prst="rect">
              <a:avLst/>
            </a:prstGeom>
          </p:spPr>
        </p:pic>
        <p:pic>
          <p:nvPicPr>
            <p:cNvPr id="54" name="object 54">
              <a:hlinkClick r:id="rId34"/>
            </p:cNvPr>
            <p:cNvPicPr/>
            <p:nvPr/>
          </p:nvPicPr>
          <p:blipFill>
            <a:blip r:embed="rId26" cstate="print"/>
            <a:stretch>
              <a:fillRect/>
            </a:stretch>
          </p:blipFill>
          <p:spPr>
            <a:xfrm>
              <a:off x="7601077" y="6215481"/>
              <a:ext cx="100583" cy="189280"/>
            </a:xfrm>
            <a:prstGeom prst="rect">
              <a:avLst/>
            </a:prstGeom>
          </p:spPr>
        </p:pic>
        <p:pic>
          <p:nvPicPr>
            <p:cNvPr id="55" name="object 55">
              <a:hlinkClick r:id="rId34"/>
            </p:cNvPr>
            <p:cNvPicPr/>
            <p:nvPr/>
          </p:nvPicPr>
          <p:blipFill>
            <a:blip r:embed="rId38" cstate="print"/>
            <a:stretch>
              <a:fillRect/>
            </a:stretch>
          </p:blipFill>
          <p:spPr>
            <a:xfrm>
              <a:off x="7651368" y="6215481"/>
              <a:ext cx="1138936" cy="189280"/>
            </a:xfrm>
            <a:prstGeom prst="rect">
              <a:avLst/>
            </a:prstGeom>
          </p:spPr>
        </p:pic>
        <p:pic>
          <p:nvPicPr>
            <p:cNvPr id="56" name="object 56">
              <a:hlinkClick r:id="rId34"/>
            </p:cNvPr>
            <p:cNvPicPr/>
            <p:nvPr/>
          </p:nvPicPr>
          <p:blipFill>
            <a:blip r:embed="rId39" cstate="print"/>
            <a:stretch>
              <a:fillRect/>
            </a:stretch>
          </p:blipFill>
          <p:spPr>
            <a:xfrm>
              <a:off x="8730360" y="6215481"/>
              <a:ext cx="162153" cy="189280"/>
            </a:xfrm>
            <a:prstGeom prst="rect">
              <a:avLst/>
            </a:prstGeom>
          </p:spPr>
        </p:pic>
        <p:pic>
          <p:nvPicPr>
            <p:cNvPr id="57" name="object 57">
              <a:hlinkClick r:id="rId34"/>
            </p:cNvPr>
            <p:cNvPicPr/>
            <p:nvPr/>
          </p:nvPicPr>
          <p:blipFill>
            <a:blip r:embed="rId40" cstate="print"/>
            <a:stretch>
              <a:fillRect/>
            </a:stretch>
          </p:blipFill>
          <p:spPr>
            <a:xfrm>
              <a:off x="8811514" y="6215481"/>
              <a:ext cx="759891" cy="189280"/>
            </a:xfrm>
            <a:prstGeom prst="rect">
              <a:avLst/>
            </a:prstGeom>
          </p:spPr>
        </p:pic>
        <p:pic>
          <p:nvPicPr>
            <p:cNvPr id="58" name="object 58">
              <a:hlinkClick r:id="rId34"/>
            </p:cNvPr>
            <p:cNvPicPr/>
            <p:nvPr/>
          </p:nvPicPr>
          <p:blipFill>
            <a:blip r:embed="rId26" cstate="print"/>
            <a:stretch>
              <a:fillRect/>
            </a:stretch>
          </p:blipFill>
          <p:spPr>
            <a:xfrm>
              <a:off x="9517126" y="6215481"/>
              <a:ext cx="100583" cy="189280"/>
            </a:xfrm>
            <a:prstGeom prst="rect">
              <a:avLst/>
            </a:prstGeom>
          </p:spPr>
        </p:pic>
        <p:pic>
          <p:nvPicPr>
            <p:cNvPr id="59" name="object 59">
              <a:hlinkClick r:id="rId34"/>
            </p:cNvPr>
            <p:cNvPicPr/>
            <p:nvPr/>
          </p:nvPicPr>
          <p:blipFill>
            <a:blip r:embed="rId41" cstate="print"/>
            <a:stretch>
              <a:fillRect/>
            </a:stretch>
          </p:blipFill>
          <p:spPr>
            <a:xfrm>
              <a:off x="9567418" y="6215481"/>
              <a:ext cx="762762" cy="189280"/>
            </a:xfrm>
            <a:prstGeom prst="rect">
              <a:avLst/>
            </a:prstGeom>
          </p:spPr>
        </p:pic>
        <p:pic>
          <p:nvPicPr>
            <p:cNvPr id="60" name="object 60">
              <a:hlinkClick r:id="rId34"/>
            </p:cNvPr>
            <p:cNvPicPr/>
            <p:nvPr/>
          </p:nvPicPr>
          <p:blipFill>
            <a:blip r:embed="rId21" cstate="print"/>
            <a:stretch>
              <a:fillRect/>
            </a:stretch>
          </p:blipFill>
          <p:spPr>
            <a:xfrm>
              <a:off x="10271506" y="6215481"/>
              <a:ext cx="97535" cy="189280"/>
            </a:xfrm>
            <a:prstGeom prst="rect">
              <a:avLst/>
            </a:prstGeom>
          </p:spPr>
        </p:pic>
        <p:pic>
          <p:nvPicPr>
            <p:cNvPr id="61" name="object 61"/>
            <p:cNvPicPr/>
            <p:nvPr/>
          </p:nvPicPr>
          <p:blipFill>
            <a:blip r:embed="rId42" cstate="print"/>
            <a:stretch>
              <a:fillRect/>
            </a:stretch>
          </p:blipFill>
          <p:spPr>
            <a:xfrm>
              <a:off x="10320273" y="6215481"/>
              <a:ext cx="396494" cy="189280"/>
            </a:xfrm>
            <a:prstGeom prst="rect">
              <a:avLst/>
            </a:prstGeom>
          </p:spPr>
        </p:pic>
      </p:grpSp>
      <p:grpSp>
        <p:nvGrpSpPr>
          <p:cNvPr id="62" name="object 62"/>
          <p:cNvGrpSpPr/>
          <p:nvPr/>
        </p:nvGrpSpPr>
        <p:grpSpPr>
          <a:xfrm>
            <a:off x="596493" y="4567428"/>
            <a:ext cx="11012170" cy="914400"/>
            <a:chOff x="596493" y="4567428"/>
            <a:chExt cx="11012170" cy="914400"/>
          </a:xfrm>
        </p:grpSpPr>
        <p:sp>
          <p:nvSpPr>
            <p:cNvPr id="63" name="object 63"/>
            <p:cNvSpPr/>
            <p:nvPr/>
          </p:nvSpPr>
          <p:spPr>
            <a:xfrm>
              <a:off x="610781" y="5035651"/>
              <a:ext cx="10983595" cy="432434"/>
            </a:xfrm>
            <a:custGeom>
              <a:avLst/>
              <a:gdLst/>
              <a:ahLst/>
              <a:cxnLst/>
              <a:rect l="l" t="t" r="r" b="b"/>
              <a:pathLst>
                <a:path w="10983595" h="432435">
                  <a:moveTo>
                    <a:pt x="0" y="431825"/>
                  </a:moveTo>
                  <a:lnTo>
                    <a:pt x="10983087" y="431825"/>
                  </a:lnTo>
                  <a:lnTo>
                    <a:pt x="10983087" y="0"/>
                  </a:lnTo>
                  <a:lnTo>
                    <a:pt x="0" y="0"/>
                  </a:lnTo>
                  <a:lnTo>
                    <a:pt x="0" y="431825"/>
                  </a:lnTo>
                  <a:close/>
                </a:path>
              </a:pathLst>
            </a:custGeom>
            <a:ln w="28575">
              <a:solidFill>
                <a:srgbClr val="001157"/>
              </a:solidFill>
            </a:ln>
          </p:spPr>
          <p:txBody>
            <a:bodyPr wrap="square" lIns="0" tIns="0" rIns="0" bIns="0" rtlCol="0"/>
            <a:lstStyle/>
            <a:p>
              <a:endParaRPr/>
            </a:p>
          </p:txBody>
        </p:sp>
        <p:pic>
          <p:nvPicPr>
            <p:cNvPr id="64" name="object 64"/>
            <p:cNvPicPr/>
            <p:nvPr/>
          </p:nvPicPr>
          <p:blipFill>
            <a:blip r:embed="rId43" cstate="print"/>
            <a:stretch>
              <a:fillRect/>
            </a:stretch>
          </p:blipFill>
          <p:spPr>
            <a:xfrm>
              <a:off x="718718" y="5124907"/>
              <a:ext cx="8779002" cy="308152"/>
            </a:xfrm>
            <a:prstGeom prst="rect">
              <a:avLst/>
            </a:prstGeom>
          </p:spPr>
        </p:pic>
        <p:pic>
          <p:nvPicPr>
            <p:cNvPr id="65" name="object 65"/>
            <p:cNvPicPr/>
            <p:nvPr/>
          </p:nvPicPr>
          <p:blipFill>
            <a:blip r:embed="rId44" cstate="print"/>
            <a:stretch>
              <a:fillRect/>
            </a:stretch>
          </p:blipFill>
          <p:spPr>
            <a:xfrm>
              <a:off x="695858" y="4567428"/>
              <a:ext cx="1933575" cy="422148"/>
            </a:xfrm>
            <a:prstGeom prst="rect">
              <a:avLst/>
            </a:prstGeom>
          </p:spPr>
        </p:pic>
        <p:pic>
          <p:nvPicPr>
            <p:cNvPr id="66" name="object 66"/>
            <p:cNvPicPr/>
            <p:nvPr/>
          </p:nvPicPr>
          <p:blipFill>
            <a:blip r:embed="rId45" cstate="print"/>
            <a:stretch>
              <a:fillRect/>
            </a:stretch>
          </p:blipFill>
          <p:spPr>
            <a:xfrm>
              <a:off x="2500630" y="4567428"/>
              <a:ext cx="3006724" cy="422148"/>
            </a:xfrm>
            <a:prstGeom prst="rect">
              <a:avLst/>
            </a:prstGeom>
          </p:spPr>
        </p:pic>
      </p:grpSp>
      <p:pic>
        <p:nvPicPr>
          <p:cNvPr id="67" name="object 67"/>
          <p:cNvPicPr/>
          <p:nvPr/>
        </p:nvPicPr>
        <p:blipFill>
          <a:blip r:embed="rId46" cstate="print"/>
          <a:stretch>
            <a:fillRect/>
          </a:stretch>
        </p:blipFill>
        <p:spPr>
          <a:xfrm>
            <a:off x="11213210" y="6448931"/>
            <a:ext cx="360438" cy="409067"/>
          </a:xfrm>
          <a:prstGeom prst="rect">
            <a:avLst/>
          </a:prstGeom>
        </p:spPr>
      </p:pic>
      <p:pic>
        <p:nvPicPr>
          <p:cNvPr id="68" name="object 68"/>
          <p:cNvPicPr/>
          <p:nvPr/>
        </p:nvPicPr>
        <p:blipFill>
          <a:blip r:embed="rId47" cstate="print"/>
          <a:stretch>
            <a:fillRect/>
          </a:stretch>
        </p:blipFill>
        <p:spPr>
          <a:xfrm>
            <a:off x="5631815" y="4576317"/>
            <a:ext cx="1130719" cy="422148"/>
          </a:xfrm>
          <a:prstGeom prst="rect">
            <a:avLst/>
          </a:prstGeom>
        </p:spPr>
      </p:pic>
      <p:sp>
        <p:nvSpPr>
          <p:cNvPr id="69" name="object 69"/>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82350" y="6458629"/>
            <a:ext cx="341299" cy="387337"/>
          </a:xfrm>
          <a:prstGeom prst="rect">
            <a:avLst/>
          </a:prstGeom>
        </p:spPr>
      </p:pic>
      <p:grpSp>
        <p:nvGrpSpPr>
          <p:cNvPr id="3" name="object 3"/>
          <p:cNvGrpSpPr/>
          <p:nvPr/>
        </p:nvGrpSpPr>
        <p:grpSpPr>
          <a:xfrm>
            <a:off x="1728851" y="404444"/>
            <a:ext cx="8804275" cy="918210"/>
            <a:chOff x="1728851" y="404444"/>
            <a:chExt cx="8804275" cy="918210"/>
          </a:xfrm>
        </p:grpSpPr>
        <p:pic>
          <p:nvPicPr>
            <p:cNvPr id="4" name="object 4"/>
            <p:cNvPicPr/>
            <p:nvPr/>
          </p:nvPicPr>
          <p:blipFill>
            <a:blip r:embed="rId3" cstate="print"/>
            <a:stretch>
              <a:fillRect/>
            </a:stretch>
          </p:blipFill>
          <p:spPr>
            <a:xfrm>
              <a:off x="1728851" y="404444"/>
              <a:ext cx="8804148" cy="491032"/>
            </a:xfrm>
            <a:prstGeom prst="rect">
              <a:avLst/>
            </a:prstGeom>
          </p:spPr>
        </p:pic>
        <p:pic>
          <p:nvPicPr>
            <p:cNvPr id="5" name="object 5"/>
            <p:cNvPicPr/>
            <p:nvPr/>
          </p:nvPicPr>
          <p:blipFill>
            <a:blip r:embed="rId4" cstate="print"/>
            <a:stretch>
              <a:fillRect/>
            </a:stretch>
          </p:blipFill>
          <p:spPr>
            <a:xfrm>
              <a:off x="3912997" y="831850"/>
              <a:ext cx="1815846" cy="490727"/>
            </a:xfrm>
            <a:prstGeom prst="rect">
              <a:avLst/>
            </a:prstGeom>
          </p:spPr>
        </p:pic>
        <p:pic>
          <p:nvPicPr>
            <p:cNvPr id="6" name="object 6"/>
            <p:cNvPicPr/>
            <p:nvPr/>
          </p:nvPicPr>
          <p:blipFill>
            <a:blip r:embed="rId5" cstate="print"/>
            <a:stretch>
              <a:fillRect/>
            </a:stretch>
          </p:blipFill>
          <p:spPr>
            <a:xfrm>
              <a:off x="5563870" y="831850"/>
              <a:ext cx="1479930" cy="490727"/>
            </a:xfrm>
            <a:prstGeom prst="rect">
              <a:avLst/>
            </a:prstGeom>
          </p:spPr>
        </p:pic>
        <p:pic>
          <p:nvPicPr>
            <p:cNvPr id="7" name="object 7"/>
            <p:cNvPicPr/>
            <p:nvPr/>
          </p:nvPicPr>
          <p:blipFill>
            <a:blip r:embed="rId6" cstate="print"/>
            <a:stretch>
              <a:fillRect/>
            </a:stretch>
          </p:blipFill>
          <p:spPr>
            <a:xfrm>
              <a:off x="6895846" y="831850"/>
              <a:ext cx="243840" cy="490727"/>
            </a:xfrm>
            <a:prstGeom prst="rect">
              <a:avLst/>
            </a:prstGeom>
          </p:spPr>
        </p:pic>
        <p:pic>
          <p:nvPicPr>
            <p:cNvPr id="8" name="object 8"/>
            <p:cNvPicPr/>
            <p:nvPr/>
          </p:nvPicPr>
          <p:blipFill>
            <a:blip r:embed="rId7" cstate="print"/>
            <a:stretch>
              <a:fillRect/>
            </a:stretch>
          </p:blipFill>
          <p:spPr>
            <a:xfrm>
              <a:off x="7095490" y="831850"/>
              <a:ext cx="1188059" cy="490727"/>
            </a:xfrm>
            <a:prstGeom prst="rect">
              <a:avLst/>
            </a:prstGeom>
          </p:spPr>
        </p:pic>
      </p:grpSp>
      <p:sp>
        <p:nvSpPr>
          <p:cNvPr id="9" name="object 9"/>
          <p:cNvSpPr txBox="1"/>
          <p:nvPr/>
        </p:nvSpPr>
        <p:spPr>
          <a:xfrm>
            <a:off x="3682110" y="1473453"/>
            <a:ext cx="4948555"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eorgia"/>
                <a:cs typeface="Georgia"/>
              </a:rPr>
              <a:t>Centre</a:t>
            </a:r>
            <a:r>
              <a:rPr sz="1800" spc="-45" dirty="0">
                <a:latin typeface="Georgia"/>
                <a:cs typeface="Georgia"/>
              </a:rPr>
              <a:t> </a:t>
            </a:r>
            <a:r>
              <a:rPr sz="1800" dirty="0">
                <a:latin typeface="Georgia"/>
                <a:cs typeface="Georgia"/>
              </a:rPr>
              <a:t>for</a:t>
            </a:r>
            <a:r>
              <a:rPr sz="1800" spc="-40" dirty="0">
                <a:latin typeface="Georgia"/>
                <a:cs typeface="Georgia"/>
              </a:rPr>
              <a:t> </a:t>
            </a:r>
            <a:r>
              <a:rPr sz="1800" dirty="0">
                <a:latin typeface="Georgia"/>
                <a:cs typeface="Georgia"/>
              </a:rPr>
              <a:t>Digital</a:t>
            </a:r>
            <a:r>
              <a:rPr sz="1800" spc="-30" dirty="0">
                <a:latin typeface="Georgia"/>
                <a:cs typeface="Georgia"/>
              </a:rPr>
              <a:t> </a:t>
            </a:r>
            <a:r>
              <a:rPr sz="1800" dirty="0">
                <a:latin typeface="Georgia"/>
                <a:cs typeface="Georgia"/>
              </a:rPr>
              <a:t>Scholarship,</a:t>
            </a:r>
            <a:r>
              <a:rPr sz="1800" spc="-35" dirty="0">
                <a:latin typeface="Georgia"/>
                <a:cs typeface="Georgia"/>
              </a:rPr>
              <a:t> </a:t>
            </a:r>
            <a:r>
              <a:rPr sz="1800" dirty="0">
                <a:latin typeface="Georgia"/>
                <a:cs typeface="Georgia"/>
              </a:rPr>
              <a:t>Leiden</a:t>
            </a:r>
            <a:r>
              <a:rPr sz="1800" spc="-45" dirty="0">
                <a:latin typeface="Georgia"/>
                <a:cs typeface="Georgia"/>
              </a:rPr>
              <a:t> </a:t>
            </a:r>
            <a:r>
              <a:rPr sz="1800" spc="-10" dirty="0">
                <a:latin typeface="Georgia"/>
                <a:cs typeface="Georgia"/>
              </a:rPr>
              <a:t>University </a:t>
            </a:r>
            <a:r>
              <a:rPr sz="1800" dirty="0">
                <a:latin typeface="Georgia"/>
                <a:cs typeface="Georgia"/>
              </a:rPr>
              <a:t>Hannah</a:t>
            </a:r>
            <a:r>
              <a:rPr sz="1800" spc="-65" dirty="0">
                <a:latin typeface="Georgia"/>
                <a:cs typeface="Georgia"/>
              </a:rPr>
              <a:t> </a:t>
            </a:r>
            <a:r>
              <a:rPr sz="1800" dirty="0">
                <a:latin typeface="Georgia"/>
                <a:cs typeface="Georgia"/>
              </a:rPr>
              <a:t>DeLacey</a:t>
            </a:r>
            <a:r>
              <a:rPr sz="1800" spc="-55" dirty="0">
                <a:latin typeface="Georgia"/>
                <a:cs typeface="Georgia"/>
              </a:rPr>
              <a:t> </a:t>
            </a:r>
            <a:r>
              <a:rPr sz="1800" dirty="0">
                <a:latin typeface="Georgia"/>
                <a:cs typeface="Georgia"/>
              </a:rPr>
              <a:t>&amp;</a:t>
            </a:r>
            <a:r>
              <a:rPr sz="1800" spc="-50" dirty="0">
                <a:latin typeface="Georgia"/>
                <a:cs typeface="Georgia"/>
              </a:rPr>
              <a:t> </a:t>
            </a:r>
            <a:r>
              <a:rPr sz="1800" dirty="0">
                <a:latin typeface="Georgia"/>
                <a:cs typeface="Georgia"/>
              </a:rPr>
              <a:t>Femmy</a:t>
            </a:r>
            <a:r>
              <a:rPr sz="1800" spc="-55" dirty="0">
                <a:latin typeface="Georgia"/>
                <a:cs typeface="Georgia"/>
              </a:rPr>
              <a:t> </a:t>
            </a:r>
            <a:r>
              <a:rPr sz="1800" spc="-10" dirty="0">
                <a:latin typeface="Georgia"/>
                <a:cs typeface="Georgia"/>
              </a:rPr>
              <a:t>Admiraal</a:t>
            </a:r>
            <a:endParaRPr sz="1800">
              <a:latin typeface="Georgia"/>
              <a:cs typeface="Georgia"/>
            </a:endParaRPr>
          </a:p>
        </p:txBody>
      </p:sp>
      <p:pic>
        <p:nvPicPr>
          <p:cNvPr id="10" name="object 10"/>
          <p:cNvPicPr/>
          <p:nvPr/>
        </p:nvPicPr>
        <p:blipFill>
          <a:blip r:embed="rId8" cstate="print"/>
          <a:stretch>
            <a:fillRect/>
          </a:stretch>
        </p:blipFill>
        <p:spPr>
          <a:xfrm>
            <a:off x="3244957" y="2434055"/>
            <a:ext cx="5217483" cy="3385719"/>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p:nvPr/>
        </p:nvSpPr>
        <p:spPr>
          <a:xfrm>
            <a:off x="753567" y="1058036"/>
            <a:ext cx="6999605" cy="5252720"/>
          </a:xfrm>
          <a:prstGeom prst="rect">
            <a:avLst/>
          </a:prstGeom>
        </p:spPr>
        <p:txBody>
          <a:bodyPr vert="horz" wrap="square" lIns="0" tIns="33020" rIns="0" bIns="0" rtlCol="0">
            <a:spAutoFit/>
          </a:bodyPr>
          <a:lstStyle/>
          <a:p>
            <a:pPr marL="12700" marR="5080">
              <a:lnSpc>
                <a:spcPts val="2050"/>
              </a:lnSpc>
              <a:spcBef>
                <a:spcPts val="260"/>
              </a:spcBef>
            </a:pPr>
            <a:r>
              <a:rPr sz="1800" dirty="0">
                <a:solidFill>
                  <a:srgbClr val="0C2477"/>
                </a:solidFill>
                <a:latin typeface="Calibri"/>
                <a:cs typeface="Calibri"/>
              </a:rPr>
              <a:t>Leiden</a:t>
            </a:r>
            <a:r>
              <a:rPr sz="1800" spc="-30" dirty="0">
                <a:solidFill>
                  <a:srgbClr val="0C2477"/>
                </a:solidFill>
                <a:latin typeface="Calibri"/>
                <a:cs typeface="Calibri"/>
              </a:rPr>
              <a:t> </a:t>
            </a:r>
            <a:r>
              <a:rPr sz="1800" spc="-20" dirty="0">
                <a:solidFill>
                  <a:srgbClr val="0C2477"/>
                </a:solidFill>
                <a:latin typeface="Calibri"/>
                <a:cs typeface="Calibri"/>
              </a:rPr>
              <a:t>University,</a:t>
            </a:r>
            <a:r>
              <a:rPr sz="1800" spc="-50" dirty="0">
                <a:solidFill>
                  <a:srgbClr val="0C2477"/>
                </a:solidFill>
                <a:latin typeface="Calibri"/>
                <a:cs typeface="Calibri"/>
              </a:rPr>
              <a:t> </a:t>
            </a:r>
            <a:r>
              <a:rPr sz="1800" dirty="0">
                <a:solidFill>
                  <a:srgbClr val="0C2477"/>
                </a:solidFill>
                <a:latin typeface="Calibri"/>
                <a:cs typeface="Calibri"/>
              </a:rPr>
              <a:t>including</a:t>
            </a:r>
            <a:r>
              <a:rPr sz="1800" spc="-15" dirty="0">
                <a:solidFill>
                  <a:srgbClr val="0C2477"/>
                </a:solidFill>
                <a:latin typeface="Calibri"/>
                <a:cs typeface="Calibri"/>
              </a:rPr>
              <a:t> </a:t>
            </a:r>
            <a:r>
              <a:rPr sz="1800" dirty="0">
                <a:solidFill>
                  <a:srgbClr val="0C2477"/>
                </a:solidFill>
                <a:latin typeface="Calibri"/>
                <a:cs typeface="Calibri"/>
              </a:rPr>
              <a:t>a</a:t>
            </a:r>
            <a:r>
              <a:rPr sz="1800" spc="-55" dirty="0">
                <a:solidFill>
                  <a:srgbClr val="0C2477"/>
                </a:solidFill>
                <a:latin typeface="Calibri"/>
                <a:cs typeface="Calibri"/>
              </a:rPr>
              <a:t> </a:t>
            </a:r>
            <a:r>
              <a:rPr sz="1800" spc="-20" dirty="0">
                <a:solidFill>
                  <a:srgbClr val="0C2477"/>
                </a:solidFill>
                <a:latin typeface="Calibri"/>
                <a:cs typeface="Calibri"/>
              </a:rPr>
              <a:t>library,</a:t>
            </a:r>
            <a:r>
              <a:rPr sz="1800" spc="-35" dirty="0">
                <a:solidFill>
                  <a:srgbClr val="0C2477"/>
                </a:solidFill>
                <a:latin typeface="Calibri"/>
                <a:cs typeface="Calibri"/>
              </a:rPr>
              <a:t> </a:t>
            </a:r>
            <a:r>
              <a:rPr sz="1800" dirty="0">
                <a:solidFill>
                  <a:srgbClr val="0C2477"/>
                </a:solidFill>
                <a:latin typeface="Calibri"/>
                <a:cs typeface="Calibri"/>
              </a:rPr>
              <a:t>was</a:t>
            </a:r>
            <a:r>
              <a:rPr sz="1800" spc="-50" dirty="0">
                <a:solidFill>
                  <a:srgbClr val="0C2477"/>
                </a:solidFill>
                <a:latin typeface="Calibri"/>
                <a:cs typeface="Calibri"/>
              </a:rPr>
              <a:t> </a:t>
            </a:r>
            <a:r>
              <a:rPr sz="1800" dirty="0">
                <a:solidFill>
                  <a:srgbClr val="0C2477"/>
                </a:solidFill>
                <a:latin typeface="Calibri"/>
                <a:cs typeface="Calibri"/>
              </a:rPr>
              <a:t>founded</a:t>
            </a:r>
            <a:r>
              <a:rPr sz="1800" spc="-35" dirty="0">
                <a:solidFill>
                  <a:srgbClr val="0C2477"/>
                </a:solidFill>
                <a:latin typeface="Calibri"/>
                <a:cs typeface="Calibri"/>
              </a:rPr>
              <a:t> </a:t>
            </a:r>
            <a:r>
              <a:rPr sz="1800" dirty="0">
                <a:solidFill>
                  <a:srgbClr val="0C2477"/>
                </a:solidFill>
                <a:latin typeface="Calibri"/>
                <a:cs typeface="Calibri"/>
              </a:rPr>
              <a:t>in</a:t>
            </a:r>
            <a:r>
              <a:rPr sz="1800" spc="-40" dirty="0">
                <a:solidFill>
                  <a:srgbClr val="0C2477"/>
                </a:solidFill>
                <a:latin typeface="Calibri"/>
                <a:cs typeface="Calibri"/>
              </a:rPr>
              <a:t> </a:t>
            </a:r>
            <a:r>
              <a:rPr sz="1800" dirty="0">
                <a:solidFill>
                  <a:srgbClr val="0C2477"/>
                </a:solidFill>
                <a:latin typeface="Calibri"/>
                <a:cs typeface="Calibri"/>
              </a:rPr>
              <a:t>1575.</a:t>
            </a:r>
            <a:r>
              <a:rPr sz="1800" spc="-50" dirty="0">
                <a:solidFill>
                  <a:srgbClr val="0C2477"/>
                </a:solidFill>
                <a:latin typeface="Calibri"/>
                <a:cs typeface="Calibri"/>
              </a:rPr>
              <a:t> </a:t>
            </a:r>
            <a:r>
              <a:rPr sz="1800" dirty="0">
                <a:solidFill>
                  <a:srgbClr val="0C2477"/>
                </a:solidFill>
                <a:latin typeface="Calibri"/>
                <a:cs typeface="Calibri"/>
              </a:rPr>
              <a:t>Latest</a:t>
            </a:r>
            <a:r>
              <a:rPr sz="1800" spc="-55" dirty="0">
                <a:solidFill>
                  <a:srgbClr val="0C2477"/>
                </a:solidFill>
                <a:latin typeface="Calibri"/>
                <a:cs typeface="Calibri"/>
              </a:rPr>
              <a:t> </a:t>
            </a:r>
            <a:r>
              <a:rPr sz="1800" spc="-10" dirty="0">
                <a:solidFill>
                  <a:srgbClr val="0C2477"/>
                </a:solidFill>
                <a:latin typeface="Calibri"/>
                <a:cs typeface="Calibri"/>
              </a:rPr>
              <a:t>numbers: </a:t>
            </a:r>
            <a:r>
              <a:rPr sz="1800" dirty="0">
                <a:solidFill>
                  <a:srgbClr val="0C2477"/>
                </a:solidFill>
                <a:latin typeface="Calibri"/>
                <a:cs typeface="Calibri"/>
              </a:rPr>
              <a:t>33,500</a:t>
            </a:r>
            <a:r>
              <a:rPr sz="1800" spc="-60" dirty="0">
                <a:solidFill>
                  <a:srgbClr val="0C2477"/>
                </a:solidFill>
                <a:latin typeface="Calibri"/>
                <a:cs typeface="Calibri"/>
              </a:rPr>
              <a:t> </a:t>
            </a:r>
            <a:r>
              <a:rPr sz="1800" spc="-10" dirty="0">
                <a:solidFill>
                  <a:srgbClr val="0C2477"/>
                </a:solidFill>
                <a:latin typeface="Calibri"/>
                <a:cs typeface="Calibri"/>
              </a:rPr>
              <a:t>students</a:t>
            </a:r>
            <a:endParaRPr sz="1800">
              <a:latin typeface="Calibri"/>
              <a:cs typeface="Calibri"/>
            </a:endParaRPr>
          </a:p>
          <a:p>
            <a:pPr marL="12700">
              <a:lnSpc>
                <a:spcPts val="1950"/>
              </a:lnSpc>
            </a:pPr>
            <a:r>
              <a:rPr sz="1800" dirty="0">
                <a:solidFill>
                  <a:srgbClr val="0C2477"/>
                </a:solidFill>
                <a:latin typeface="Calibri"/>
                <a:cs typeface="Calibri"/>
              </a:rPr>
              <a:t>4980</a:t>
            </a:r>
            <a:r>
              <a:rPr sz="1800" spc="-30" dirty="0">
                <a:solidFill>
                  <a:srgbClr val="0C2477"/>
                </a:solidFill>
                <a:latin typeface="Calibri"/>
                <a:cs typeface="Calibri"/>
              </a:rPr>
              <a:t> </a:t>
            </a:r>
            <a:r>
              <a:rPr sz="1800" dirty="0">
                <a:solidFill>
                  <a:srgbClr val="0C2477"/>
                </a:solidFill>
                <a:latin typeface="Calibri"/>
                <a:cs typeface="Calibri"/>
              </a:rPr>
              <a:t>FTE</a:t>
            </a:r>
            <a:r>
              <a:rPr sz="1800" spc="-55" dirty="0">
                <a:solidFill>
                  <a:srgbClr val="0C2477"/>
                </a:solidFill>
                <a:latin typeface="Calibri"/>
                <a:cs typeface="Calibri"/>
              </a:rPr>
              <a:t> </a:t>
            </a:r>
            <a:r>
              <a:rPr sz="1800" dirty="0">
                <a:solidFill>
                  <a:srgbClr val="0C2477"/>
                </a:solidFill>
                <a:latin typeface="Calibri"/>
                <a:cs typeface="Calibri"/>
              </a:rPr>
              <a:t>staff</a:t>
            </a:r>
            <a:r>
              <a:rPr sz="1800" spc="-30" dirty="0">
                <a:solidFill>
                  <a:srgbClr val="0C2477"/>
                </a:solidFill>
                <a:latin typeface="Calibri"/>
                <a:cs typeface="Calibri"/>
              </a:rPr>
              <a:t> </a:t>
            </a:r>
            <a:r>
              <a:rPr sz="1800" spc="-10" dirty="0">
                <a:solidFill>
                  <a:srgbClr val="0C2477"/>
                </a:solidFill>
                <a:latin typeface="Calibri"/>
                <a:cs typeface="Calibri"/>
              </a:rPr>
              <a:t>members</a:t>
            </a:r>
            <a:endParaRPr sz="1800">
              <a:latin typeface="Calibri"/>
              <a:cs typeface="Calibri"/>
            </a:endParaRPr>
          </a:p>
          <a:p>
            <a:pPr marL="12700" marR="4171315">
              <a:lnSpc>
                <a:spcPts val="2050"/>
              </a:lnSpc>
              <a:spcBef>
                <a:spcPts val="105"/>
              </a:spcBef>
            </a:pPr>
            <a:r>
              <a:rPr sz="1800" dirty="0">
                <a:solidFill>
                  <a:srgbClr val="0C2477"/>
                </a:solidFill>
                <a:latin typeface="Calibri"/>
                <a:cs typeface="Calibri"/>
              </a:rPr>
              <a:t>1900</a:t>
            </a:r>
            <a:r>
              <a:rPr sz="1800" spc="-65" dirty="0">
                <a:solidFill>
                  <a:srgbClr val="0C2477"/>
                </a:solidFill>
                <a:latin typeface="Calibri"/>
                <a:cs typeface="Calibri"/>
              </a:rPr>
              <a:t> </a:t>
            </a:r>
            <a:r>
              <a:rPr sz="1800" dirty="0">
                <a:solidFill>
                  <a:srgbClr val="0C2477"/>
                </a:solidFill>
                <a:latin typeface="Calibri"/>
                <a:cs typeface="Calibri"/>
              </a:rPr>
              <a:t>Academic</a:t>
            </a:r>
            <a:r>
              <a:rPr sz="1800" spc="-75" dirty="0">
                <a:solidFill>
                  <a:srgbClr val="0C2477"/>
                </a:solidFill>
                <a:latin typeface="Calibri"/>
                <a:cs typeface="Calibri"/>
              </a:rPr>
              <a:t> </a:t>
            </a:r>
            <a:r>
              <a:rPr sz="1800" dirty="0">
                <a:solidFill>
                  <a:srgbClr val="0C2477"/>
                </a:solidFill>
                <a:latin typeface="Calibri"/>
                <a:cs typeface="Calibri"/>
              </a:rPr>
              <a:t>staff</a:t>
            </a:r>
            <a:r>
              <a:rPr sz="1800" spc="-70" dirty="0">
                <a:solidFill>
                  <a:srgbClr val="0C2477"/>
                </a:solidFill>
                <a:latin typeface="Calibri"/>
                <a:cs typeface="Calibri"/>
              </a:rPr>
              <a:t> </a:t>
            </a:r>
            <a:r>
              <a:rPr sz="1800" spc="-10" dirty="0">
                <a:solidFill>
                  <a:srgbClr val="0C2477"/>
                </a:solidFill>
                <a:latin typeface="Calibri"/>
                <a:cs typeface="Calibri"/>
              </a:rPr>
              <a:t>members </a:t>
            </a:r>
            <a:r>
              <a:rPr sz="1800" dirty="0">
                <a:solidFill>
                  <a:srgbClr val="0C2477"/>
                </a:solidFill>
                <a:latin typeface="Calibri"/>
                <a:cs typeface="Calibri"/>
              </a:rPr>
              <a:t>878</a:t>
            </a:r>
            <a:r>
              <a:rPr sz="1800" spc="-25" dirty="0">
                <a:solidFill>
                  <a:srgbClr val="0C2477"/>
                </a:solidFill>
                <a:latin typeface="Calibri"/>
                <a:cs typeface="Calibri"/>
              </a:rPr>
              <a:t> </a:t>
            </a:r>
            <a:r>
              <a:rPr sz="1800" dirty="0">
                <a:solidFill>
                  <a:srgbClr val="0C2477"/>
                </a:solidFill>
                <a:latin typeface="Calibri"/>
                <a:cs typeface="Calibri"/>
              </a:rPr>
              <a:t>FTE</a:t>
            </a:r>
            <a:r>
              <a:rPr sz="1800" spc="-30" dirty="0">
                <a:solidFill>
                  <a:srgbClr val="0C2477"/>
                </a:solidFill>
                <a:latin typeface="Calibri"/>
                <a:cs typeface="Calibri"/>
              </a:rPr>
              <a:t> </a:t>
            </a:r>
            <a:r>
              <a:rPr sz="1800" dirty="0">
                <a:solidFill>
                  <a:srgbClr val="0C2477"/>
                </a:solidFill>
                <a:latin typeface="Calibri"/>
                <a:cs typeface="Calibri"/>
              </a:rPr>
              <a:t>PhD</a:t>
            </a:r>
            <a:r>
              <a:rPr sz="1800" spc="-5" dirty="0">
                <a:solidFill>
                  <a:srgbClr val="0C2477"/>
                </a:solidFill>
                <a:latin typeface="Calibri"/>
                <a:cs typeface="Calibri"/>
              </a:rPr>
              <a:t> </a:t>
            </a:r>
            <a:r>
              <a:rPr sz="1800" spc="-10" dirty="0">
                <a:solidFill>
                  <a:srgbClr val="0C2477"/>
                </a:solidFill>
                <a:latin typeface="Calibri"/>
                <a:cs typeface="Calibri"/>
              </a:rPr>
              <a:t>candidates</a:t>
            </a:r>
            <a:endParaRPr sz="1800">
              <a:latin typeface="Calibri"/>
              <a:cs typeface="Calibri"/>
            </a:endParaRPr>
          </a:p>
          <a:p>
            <a:pPr marL="12700">
              <a:lnSpc>
                <a:spcPts val="1950"/>
              </a:lnSpc>
            </a:pPr>
            <a:r>
              <a:rPr sz="1800" dirty="0">
                <a:solidFill>
                  <a:srgbClr val="0C2477"/>
                </a:solidFill>
                <a:latin typeface="Calibri"/>
                <a:cs typeface="Calibri"/>
              </a:rPr>
              <a:t>2885</a:t>
            </a:r>
            <a:r>
              <a:rPr sz="1800" spc="-20" dirty="0">
                <a:solidFill>
                  <a:srgbClr val="0C2477"/>
                </a:solidFill>
                <a:latin typeface="Calibri"/>
                <a:cs typeface="Calibri"/>
              </a:rPr>
              <a:t> </a:t>
            </a:r>
            <a:r>
              <a:rPr sz="1800" dirty="0">
                <a:solidFill>
                  <a:srgbClr val="0C2477"/>
                </a:solidFill>
                <a:latin typeface="Calibri"/>
                <a:cs typeface="Calibri"/>
              </a:rPr>
              <a:t>FTE</a:t>
            </a:r>
            <a:r>
              <a:rPr sz="1800" spc="-40" dirty="0">
                <a:solidFill>
                  <a:srgbClr val="0C2477"/>
                </a:solidFill>
                <a:latin typeface="Calibri"/>
                <a:cs typeface="Calibri"/>
              </a:rPr>
              <a:t> </a:t>
            </a:r>
            <a:r>
              <a:rPr sz="1800" spc="-10" dirty="0">
                <a:solidFill>
                  <a:srgbClr val="0C2477"/>
                </a:solidFill>
                <a:latin typeface="Calibri"/>
                <a:cs typeface="Calibri"/>
              </a:rPr>
              <a:t>researchers</a:t>
            </a:r>
            <a:endParaRPr sz="1800">
              <a:latin typeface="Calibri"/>
              <a:cs typeface="Calibri"/>
            </a:endParaRPr>
          </a:p>
          <a:p>
            <a:pPr marL="12700">
              <a:lnSpc>
                <a:spcPts val="2050"/>
              </a:lnSpc>
            </a:pPr>
            <a:r>
              <a:rPr sz="1800" dirty="0">
                <a:solidFill>
                  <a:srgbClr val="0C2477"/>
                </a:solidFill>
                <a:latin typeface="Calibri"/>
                <a:cs typeface="Calibri"/>
              </a:rPr>
              <a:t>6700</a:t>
            </a:r>
            <a:r>
              <a:rPr sz="1800" spc="-35" dirty="0">
                <a:solidFill>
                  <a:srgbClr val="0C2477"/>
                </a:solidFill>
                <a:latin typeface="Calibri"/>
                <a:cs typeface="Calibri"/>
              </a:rPr>
              <a:t> </a:t>
            </a:r>
            <a:r>
              <a:rPr sz="1800" dirty="0">
                <a:solidFill>
                  <a:srgbClr val="0C2477"/>
                </a:solidFill>
                <a:latin typeface="Calibri"/>
                <a:cs typeface="Calibri"/>
              </a:rPr>
              <a:t>academic</a:t>
            </a:r>
            <a:r>
              <a:rPr sz="1800" spc="-40" dirty="0">
                <a:solidFill>
                  <a:srgbClr val="0C2477"/>
                </a:solidFill>
                <a:latin typeface="Calibri"/>
                <a:cs typeface="Calibri"/>
              </a:rPr>
              <a:t> </a:t>
            </a:r>
            <a:r>
              <a:rPr sz="1800" spc="-10" dirty="0">
                <a:solidFill>
                  <a:srgbClr val="0C2477"/>
                </a:solidFill>
                <a:latin typeface="Calibri"/>
                <a:cs typeface="Calibri"/>
              </a:rPr>
              <a:t>publications</a:t>
            </a:r>
            <a:r>
              <a:rPr sz="1800" spc="-30" dirty="0">
                <a:solidFill>
                  <a:srgbClr val="0C2477"/>
                </a:solidFill>
                <a:latin typeface="Calibri"/>
                <a:cs typeface="Calibri"/>
              </a:rPr>
              <a:t> </a:t>
            </a:r>
            <a:r>
              <a:rPr sz="1800" dirty="0">
                <a:solidFill>
                  <a:srgbClr val="0C2477"/>
                </a:solidFill>
                <a:latin typeface="Calibri"/>
                <a:cs typeface="Calibri"/>
              </a:rPr>
              <a:t>per</a:t>
            </a:r>
            <a:r>
              <a:rPr sz="1800" spc="-35" dirty="0">
                <a:solidFill>
                  <a:srgbClr val="0C2477"/>
                </a:solidFill>
                <a:latin typeface="Calibri"/>
                <a:cs typeface="Calibri"/>
              </a:rPr>
              <a:t> </a:t>
            </a:r>
            <a:r>
              <a:rPr sz="1800" dirty="0">
                <a:solidFill>
                  <a:srgbClr val="0C2477"/>
                </a:solidFill>
                <a:latin typeface="Calibri"/>
                <a:cs typeface="Calibri"/>
              </a:rPr>
              <a:t>year</a:t>
            </a:r>
            <a:r>
              <a:rPr sz="1800" spc="-35" dirty="0">
                <a:solidFill>
                  <a:srgbClr val="0C2477"/>
                </a:solidFill>
                <a:latin typeface="Calibri"/>
                <a:cs typeface="Calibri"/>
              </a:rPr>
              <a:t> </a:t>
            </a:r>
            <a:r>
              <a:rPr sz="1800" dirty="0">
                <a:solidFill>
                  <a:srgbClr val="0C2477"/>
                </a:solidFill>
                <a:latin typeface="Calibri"/>
                <a:cs typeface="Calibri"/>
              </a:rPr>
              <a:t>(in</a:t>
            </a:r>
            <a:r>
              <a:rPr sz="1800" spc="-20" dirty="0">
                <a:solidFill>
                  <a:srgbClr val="0C2477"/>
                </a:solidFill>
                <a:latin typeface="Calibri"/>
                <a:cs typeface="Calibri"/>
              </a:rPr>
              <a:t> </a:t>
            </a:r>
            <a:r>
              <a:rPr sz="1800" spc="-10" dirty="0">
                <a:solidFill>
                  <a:srgbClr val="0C2477"/>
                </a:solidFill>
                <a:latin typeface="Calibri"/>
                <a:cs typeface="Calibri"/>
              </a:rPr>
              <a:t>2022)</a:t>
            </a:r>
            <a:endParaRPr sz="1800">
              <a:latin typeface="Calibri"/>
              <a:cs typeface="Calibri"/>
            </a:endParaRPr>
          </a:p>
          <a:p>
            <a:pPr marL="12700">
              <a:lnSpc>
                <a:spcPts val="2105"/>
              </a:lnSpc>
            </a:pPr>
            <a:r>
              <a:rPr sz="1800" dirty="0">
                <a:solidFill>
                  <a:srgbClr val="0C2477"/>
                </a:solidFill>
                <a:latin typeface="Calibri"/>
                <a:cs typeface="Calibri"/>
              </a:rPr>
              <a:t>515</a:t>
            </a:r>
            <a:r>
              <a:rPr sz="1800" spc="-50" dirty="0">
                <a:solidFill>
                  <a:srgbClr val="0C2477"/>
                </a:solidFill>
                <a:latin typeface="Calibri"/>
                <a:cs typeface="Calibri"/>
              </a:rPr>
              <a:t> </a:t>
            </a:r>
            <a:r>
              <a:rPr sz="1800" dirty="0">
                <a:solidFill>
                  <a:srgbClr val="0C2477"/>
                </a:solidFill>
                <a:latin typeface="Calibri"/>
                <a:cs typeface="Calibri"/>
              </a:rPr>
              <a:t>PhD</a:t>
            </a:r>
            <a:r>
              <a:rPr sz="1800" spc="-35" dirty="0">
                <a:solidFill>
                  <a:srgbClr val="0C2477"/>
                </a:solidFill>
                <a:latin typeface="Calibri"/>
                <a:cs typeface="Calibri"/>
              </a:rPr>
              <a:t> </a:t>
            </a:r>
            <a:r>
              <a:rPr sz="1800" dirty="0">
                <a:solidFill>
                  <a:srgbClr val="0C2477"/>
                </a:solidFill>
                <a:latin typeface="Calibri"/>
                <a:cs typeface="Calibri"/>
              </a:rPr>
              <a:t>awarded</a:t>
            </a:r>
            <a:r>
              <a:rPr sz="1800" spc="-35" dirty="0">
                <a:solidFill>
                  <a:srgbClr val="0C2477"/>
                </a:solidFill>
                <a:latin typeface="Calibri"/>
                <a:cs typeface="Calibri"/>
              </a:rPr>
              <a:t> </a:t>
            </a:r>
            <a:r>
              <a:rPr sz="1800" dirty="0">
                <a:solidFill>
                  <a:srgbClr val="0C2477"/>
                </a:solidFill>
                <a:latin typeface="Calibri"/>
                <a:cs typeface="Calibri"/>
              </a:rPr>
              <a:t>(in</a:t>
            </a:r>
            <a:r>
              <a:rPr sz="1800" spc="-25" dirty="0">
                <a:solidFill>
                  <a:srgbClr val="0C2477"/>
                </a:solidFill>
                <a:latin typeface="Calibri"/>
                <a:cs typeface="Calibri"/>
              </a:rPr>
              <a:t> </a:t>
            </a:r>
            <a:r>
              <a:rPr sz="1800" spc="-20" dirty="0">
                <a:solidFill>
                  <a:srgbClr val="0C2477"/>
                </a:solidFill>
                <a:latin typeface="Calibri"/>
                <a:cs typeface="Calibri"/>
              </a:rPr>
              <a:t>2022)</a:t>
            </a:r>
            <a:endParaRPr sz="1800">
              <a:latin typeface="Calibri"/>
              <a:cs typeface="Calibri"/>
            </a:endParaRPr>
          </a:p>
          <a:p>
            <a:pPr marL="12700">
              <a:lnSpc>
                <a:spcPct val="100000"/>
              </a:lnSpc>
              <a:spcBef>
                <a:spcPts val="1945"/>
              </a:spcBef>
            </a:pPr>
            <a:r>
              <a:rPr sz="1800" dirty="0">
                <a:solidFill>
                  <a:srgbClr val="0C2477"/>
                </a:solidFill>
                <a:latin typeface="Calibri"/>
                <a:cs typeface="Calibri"/>
              </a:rPr>
              <a:t>Leiden</a:t>
            </a:r>
            <a:r>
              <a:rPr sz="1800" spc="-25" dirty="0">
                <a:solidFill>
                  <a:srgbClr val="0C2477"/>
                </a:solidFill>
                <a:latin typeface="Calibri"/>
                <a:cs typeface="Calibri"/>
              </a:rPr>
              <a:t> </a:t>
            </a:r>
            <a:r>
              <a:rPr sz="1800" dirty="0">
                <a:solidFill>
                  <a:srgbClr val="0C2477"/>
                </a:solidFill>
                <a:latin typeface="Calibri"/>
                <a:cs typeface="Calibri"/>
              </a:rPr>
              <a:t>University</a:t>
            </a:r>
            <a:r>
              <a:rPr sz="1800" spc="-45" dirty="0">
                <a:solidFill>
                  <a:srgbClr val="0C2477"/>
                </a:solidFill>
                <a:latin typeface="Calibri"/>
                <a:cs typeface="Calibri"/>
              </a:rPr>
              <a:t> </a:t>
            </a:r>
            <a:r>
              <a:rPr sz="1800" dirty="0">
                <a:solidFill>
                  <a:srgbClr val="0C2477"/>
                </a:solidFill>
                <a:latin typeface="Calibri"/>
                <a:cs typeface="Calibri"/>
              </a:rPr>
              <a:t>has</a:t>
            </a:r>
            <a:r>
              <a:rPr sz="1800" spc="-55" dirty="0">
                <a:solidFill>
                  <a:srgbClr val="0C2477"/>
                </a:solidFill>
                <a:latin typeface="Calibri"/>
                <a:cs typeface="Calibri"/>
              </a:rPr>
              <a:t> </a:t>
            </a:r>
            <a:r>
              <a:rPr sz="1800" dirty="0">
                <a:solidFill>
                  <a:srgbClr val="0C2477"/>
                </a:solidFill>
                <a:latin typeface="Calibri"/>
                <a:cs typeface="Calibri"/>
              </a:rPr>
              <a:t>seven</a:t>
            </a:r>
            <a:r>
              <a:rPr sz="1800" spc="-45" dirty="0">
                <a:solidFill>
                  <a:srgbClr val="0C2477"/>
                </a:solidFill>
                <a:latin typeface="Calibri"/>
                <a:cs typeface="Calibri"/>
              </a:rPr>
              <a:t> </a:t>
            </a:r>
            <a:r>
              <a:rPr sz="1800" spc="-10" dirty="0">
                <a:solidFill>
                  <a:srgbClr val="0C2477"/>
                </a:solidFill>
                <a:latin typeface="Calibri"/>
                <a:cs typeface="Calibri"/>
              </a:rPr>
              <a:t>faculties,</a:t>
            </a:r>
            <a:r>
              <a:rPr sz="1800" spc="-40" dirty="0">
                <a:solidFill>
                  <a:srgbClr val="0C2477"/>
                </a:solidFill>
                <a:latin typeface="Calibri"/>
                <a:cs typeface="Calibri"/>
              </a:rPr>
              <a:t> </a:t>
            </a:r>
            <a:r>
              <a:rPr sz="1800" dirty="0">
                <a:solidFill>
                  <a:srgbClr val="0C2477"/>
                </a:solidFill>
                <a:latin typeface="Calibri"/>
                <a:cs typeface="Calibri"/>
              </a:rPr>
              <a:t>situated</a:t>
            </a:r>
            <a:r>
              <a:rPr sz="1800" spc="-45" dirty="0">
                <a:solidFill>
                  <a:srgbClr val="0C2477"/>
                </a:solidFill>
                <a:latin typeface="Calibri"/>
                <a:cs typeface="Calibri"/>
              </a:rPr>
              <a:t> </a:t>
            </a:r>
            <a:r>
              <a:rPr sz="1800" dirty="0">
                <a:solidFill>
                  <a:srgbClr val="0C2477"/>
                </a:solidFill>
                <a:latin typeface="Calibri"/>
                <a:cs typeface="Calibri"/>
              </a:rPr>
              <a:t>in</a:t>
            </a:r>
            <a:r>
              <a:rPr sz="1800" spc="-40" dirty="0">
                <a:solidFill>
                  <a:srgbClr val="0C2477"/>
                </a:solidFill>
                <a:latin typeface="Calibri"/>
                <a:cs typeface="Calibri"/>
              </a:rPr>
              <a:t> </a:t>
            </a:r>
            <a:r>
              <a:rPr sz="1800" dirty="0">
                <a:solidFill>
                  <a:srgbClr val="0C2477"/>
                </a:solidFill>
                <a:latin typeface="Calibri"/>
                <a:cs typeface="Calibri"/>
              </a:rPr>
              <a:t>Leiden</a:t>
            </a:r>
            <a:r>
              <a:rPr sz="1800" spc="-25" dirty="0">
                <a:solidFill>
                  <a:srgbClr val="0C2477"/>
                </a:solidFill>
                <a:latin typeface="Calibri"/>
                <a:cs typeface="Calibri"/>
              </a:rPr>
              <a:t> </a:t>
            </a:r>
            <a:r>
              <a:rPr sz="1800" dirty="0">
                <a:solidFill>
                  <a:srgbClr val="0C2477"/>
                </a:solidFill>
                <a:latin typeface="Calibri"/>
                <a:cs typeface="Calibri"/>
              </a:rPr>
              <a:t>and</a:t>
            </a:r>
            <a:r>
              <a:rPr sz="1800" spc="-30" dirty="0">
                <a:solidFill>
                  <a:srgbClr val="0C2477"/>
                </a:solidFill>
                <a:latin typeface="Calibri"/>
                <a:cs typeface="Calibri"/>
              </a:rPr>
              <a:t> </a:t>
            </a:r>
            <a:r>
              <a:rPr sz="1800" dirty="0">
                <a:solidFill>
                  <a:srgbClr val="0C2477"/>
                </a:solidFill>
                <a:latin typeface="Calibri"/>
                <a:cs typeface="Calibri"/>
              </a:rPr>
              <a:t>The</a:t>
            </a:r>
            <a:r>
              <a:rPr sz="1800" spc="-45" dirty="0">
                <a:solidFill>
                  <a:srgbClr val="0C2477"/>
                </a:solidFill>
                <a:latin typeface="Calibri"/>
                <a:cs typeface="Calibri"/>
              </a:rPr>
              <a:t> </a:t>
            </a:r>
            <a:r>
              <a:rPr sz="1800" spc="-10" dirty="0">
                <a:solidFill>
                  <a:srgbClr val="0C2477"/>
                </a:solidFill>
                <a:latin typeface="Calibri"/>
                <a:cs typeface="Calibri"/>
              </a:rPr>
              <a:t>Hague</a:t>
            </a:r>
            <a:endParaRPr sz="1800">
              <a:latin typeface="Calibri"/>
              <a:cs typeface="Calibri"/>
            </a:endParaRPr>
          </a:p>
          <a:p>
            <a:pPr marL="299085" indent="-286385">
              <a:lnSpc>
                <a:spcPts val="2105"/>
              </a:lnSpc>
              <a:spcBef>
                <a:spcPts val="1945"/>
              </a:spcBef>
              <a:buFont typeface="Arial"/>
              <a:buChar char="•"/>
              <a:tabLst>
                <a:tab pos="299085" algn="l"/>
              </a:tabLst>
            </a:pPr>
            <a:r>
              <a:rPr sz="1800" spc="-10" dirty="0">
                <a:solidFill>
                  <a:srgbClr val="0C2477"/>
                </a:solidFill>
                <a:latin typeface="Calibri"/>
                <a:cs typeface="Calibri"/>
              </a:rPr>
              <a:t>Archaeology</a:t>
            </a:r>
            <a:endParaRPr sz="1800">
              <a:latin typeface="Calibri"/>
              <a:cs typeface="Calibri"/>
            </a:endParaRPr>
          </a:p>
          <a:p>
            <a:pPr marL="299085" indent="-286385">
              <a:lnSpc>
                <a:spcPts val="2055"/>
              </a:lnSpc>
              <a:buFont typeface="Arial"/>
              <a:buChar char="•"/>
              <a:tabLst>
                <a:tab pos="299085" algn="l"/>
              </a:tabLst>
            </a:pPr>
            <a:r>
              <a:rPr sz="1800" dirty="0">
                <a:solidFill>
                  <a:srgbClr val="0C2477"/>
                </a:solidFill>
                <a:latin typeface="Calibri"/>
                <a:cs typeface="Calibri"/>
              </a:rPr>
              <a:t>Governance</a:t>
            </a:r>
            <a:r>
              <a:rPr sz="1800" spc="-55" dirty="0">
                <a:solidFill>
                  <a:srgbClr val="0C2477"/>
                </a:solidFill>
                <a:latin typeface="Calibri"/>
                <a:cs typeface="Calibri"/>
              </a:rPr>
              <a:t> </a:t>
            </a:r>
            <a:r>
              <a:rPr sz="1800" dirty="0">
                <a:solidFill>
                  <a:srgbClr val="0C2477"/>
                </a:solidFill>
                <a:latin typeface="Calibri"/>
                <a:cs typeface="Calibri"/>
              </a:rPr>
              <a:t>and</a:t>
            </a:r>
            <a:r>
              <a:rPr sz="1800" spc="-60" dirty="0">
                <a:solidFill>
                  <a:srgbClr val="0C2477"/>
                </a:solidFill>
                <a:latin typeface="Calibri"/>
                <a:cs typeface="Calibri"/>
              </a:rPr>
              <a:t> </a:t>
            </a:r>
            <a:r>
              <a:rPr sz="1800" dirty="0">
                <a:solidFill>
                  <a:srgbClr val="0C2477"/>
                </a:solidFill>
                <a:latin typeface="Calibri"/>
                <a:cs typeface="Calibri"/>
              </a:rPr>
              <a:t>Global</a:t>
            </a:r>
            <a:r>
              <a:rPr sz="1800" spc="-60" dirty="0">
                <a:solidFill>
                  <a:srgbClr val="0C2477"/>
                </a:solidFill>
                <a:latin typeface="Calibri"/>
                <a:cs typeface="Calibri"/>
              </a:rPr>
              <a:t> </a:t>
            </a:r>
            <a:r>
              <a:rPr sz="1800" spc="-10" dirty="0">
                <a:solidFill>
                  <a:srgbClr val="0C2477"/>
                </a:solidFill>
                <a:latin typeface="Calibri"/>
                <a:cs typeface="Calibri"/>
              </a:rPr>
              <a:t>Affairs</a:t>
            </a:r>
            <a:endParaRPr sz="1800">
              <a:latin typeface="Calibri"/>
              <a:cs typeface="Calibri"/>
            </a:endParaRPr>
          </a:p>
          <a:p>
            <a:pPr marL="299085" indent="-286385">
              <a:lnSpc>
                <a:spcPts val="2055"/>
              </a:lnSpc>
              <a:buFont typeface="Arial"/>
              <a:buChar char="•"/>
              <a:tabLst>
                <a:tab pos="299085" algn="l"/>
              </a:tabLst>
            </a:pPr>
            <a:r>
              <a:rPr sz="1800" spc="-10" dirty="0">
                <a:solidFill>
                  <a:srgbClr val="0C2477"/>
                </a:solidFill>
                <a:latin typeface="Calibri"/>
                <a:cs typeface="Calibri"/>
              </a:rPr>
              <a:t>Humanities</a:t>
            </a:r>
            <a:endParaRPr sz="1800">
              <a:latin typeface="Calibri"/>
              <a:cs typeface="Calibri"/>
            </a:endParaRPr>
          </a:p>
          <a:p>
            <a:pPr marL="299085" indent="-286385">
              <a:lnSpc>
                <a:spcPts val="2050"/>
              </a:lnSpc>
              <a:buFont typeface="Arial"/>
              <a:buChar char="•"/>
              <a:tabLst>
                <a:tab pos="299085" algn="l"/>
              </a:tabLst>
            </a:pPr>
            <a:r>
              <a:rPr sz="1800" spc="-25" dirty="0">
                <a:solidFill>
                  <a:srgbClr val="0C2477"/>
                </a:solidFill>
                <a:latin typeface="Calibri"/>
                <a:cs typeface="Calibri"/>
              </a:rPr>
              <a:t>Law</a:t>
            </a:r>
            <a:endParaRPr sz="1800">
              <a:latin typeface="Calibri"/>
              <a:cs typeface="Calibri"/>
            </a:endParaRPr>
          </a:p>
          <a:p>
            <a:pPr marL="299085" indent="-286385">
              <a:lnSpc>
                <a:spcPts val="2050"/>
              </a:lnSpc>
              <a:buFont typeface="Arial"/>
              <a:buChar char="•"/>
              <a:tabLst>
                <a:tab pos="299085" algn="l"/>
              </a:tabLst>
            </a:pPr>
            <a:r>
              <a:rPr sz="1800" dirty="0">
                <a:solidFill>
                  <a:srgbClr val="0C2477"/>
                </a:solidFill>
                <a:latin typeface="Calibri"/>
                <a:cs typeface="Calibri"/>
              </a:rPr>
              <a:t>Medicine/Leiden</a:t>
            </a:r>
            <a:r>
              <a:rPr sz="1800" spc="-55" dirty="0">
                <a:solidFill>
                  <a:srgbClr val="0C2477"/>
                </a:solidFill>
                <a:latin typeface="Calibri"/>
                <a:cs typeface="Calibri"/>
              </a:rPr>
              <a:t> </a:t>
            </a:r>
            <a:r>
              <a:rPr sz="1800" dirty="0">
                <a:solidFill>
                  <a:srgbClr val="0C2477"/>
                </a:solidFill>
                <a:latin typeface="Calibri"/>
                <a:cs typeface="Calibri"/>
              </a:rPr>
              <a:t>University</a:t>
            </a:r>
            <a:r>
              <a:rPr sz="1800" spc="-85" dirty="0">
                <a:solidFill>
                  <a:srgbClr val="0C2477"/>
                </a:solidFill>
                <a:latin typeface="Calibri"/>
                <a:cs typeface="Calibri"/>
              </a:rPr>
              <a:t> </a:t>
            </a:r>
            <a:r>
              <a:rPr sz="1800" dirty="0">
                <a:solidFill>
                  <a:srgbClr val="0C2477"/>
                </a:solidFill>
                <a:latin typeface="Calibri"/>
                <a:cs typeface="Calibri"/>
              </a:rPr>
              <a:t>Medical</a:t>
            </a:r>
            <a:r>
              <a:rPr sz="1800" spc="-85" dirty="0">
                <a:solidFill>
                  <a:srgbClr val="0C2477"/>
                </a:solidFill>
                <a:latin typeface="Calibri"/>
                <a:cs typeface="Calibri"/>
              </a:rPr>
              <a:t> </a:t>
            </a:r>
            <a:r>
              <a:rPr sz="1800" spc="-10" dirty="0">
                <a:solidFill>
                  <a:srgbClr val="0C2477"/>
                </a:solidFill>
                <a:latin typeface="Calibri"/>
                <a:cs typeface="Calibri"/>
              </a:rPr>
              <a:t>Center</a:t>
            </a:r>
            <a:endParaRPr sz="1800">
              <a:latin typeface="Calibri"/>
              <a:cs typeface="Calibri"/>
            </a:endParaRPr>
          </a:p>
          <a:p>
            <a:pPr marL="299085" indent="-286385">
              <a:lnSpc>
                <a:spcPts val="2050"/>
              </a:lnSpc>
              <a:buFont typeface="Arial"/>
              <a:buChar char="•"/>
              <a:tabLst>
                <a:tab pos="299085" algn="l"/>
              </a:tabLst>
            </a:pPr>
            <a:r>
              <a:rPr sz="1800" spc="-10" dirty="0">
                <a:solidFill>
                  <a:srgbClr val="0C2477"/>
                </a:solidFill>
                <a:latin typeface="Calibri"/>
                <a:cs typeface="Calibri"/>
              </a:rPr>
              <a:t>Science</a:t>
            </a:r>
            <a:endParaRPr sz="1800">
              <a:latin typeface="Calibri"/>
              <a:cs typeface="Calibri"/>
            </a:endParaRPr>
          </a:p>
          <a:p>
            <a:pPr marL="299085" indent="-286385">
              <a:lnSpc>
                <a:spcPts val="2105"/>
              </a:lnSpc>
              <a:buFont typeface="Arial"/>
              <a:buChar char="•"/>
              <a:tabLst>
                <a:tab pos="299085" algn="l"/>
              </a:tabLst>
            </a:pPr>
            <a:r>
              <a:rPr sz="1800" dirty="0">
                <a:solidFill>
                  <a:srgbClr val="0C2477"/>
                </a:solidFill>
                <a:latin typeface="Calibri"/>
                <a:cs typeface="Calibri"/>
              </a:rPr>
              <a:t>Social</a:t>
            </a:r>
            <a:r>
              <a:rPr sz="1800" spc="-15" dirty="0">
                <a:solidFill>
                  <a:srgbClr val="0C2477"/>
                </a:solidFill>
                <a:latin typeface="Calibri"/>
                <a:cs typeface="Calibri"/>
              </a:rPr>
              <a:t> </a:t>
            </a:r>
            <a:r>
              <a:rPr sz="1800" dirty="0">
                <a:solidFill>
                  <a:srgbClr val="0C2477"/>
                </a:solidFill>
                <a:latin typeface="Calibri"/>
                <a:cs typeface="Calibri"/>
              </a:rPr>
              <a:t>and</a:t>
            </a:r>
            <a:r>
              <a:rPr sz="1800" spc="-5" dirty="0">
                <a:solidFill>
                  <a:srgbClr val="0C2477"/>
                </a:solidFill>
                <a:latin typeface="Calibri"/>
                <a:cs typeface="Calibri"/>
              </a:rPr>
              <a:t> </a:t>
            </a:r>
            <a:r>
              <a:rPr sz="1800" spc="-10" dirty="0">
                <a:solidFill>
                  <a:srgbClr val="0C2477"/>
                </a:solidFill>
                <a:latin typeface="Calibri"/>
                <a:cs typeface="Calibri"/>
              </a:rPr>
              <a:t>Behavioural</a:t>
            </a:r>
            <a:r>
              <a:rPr sz="1800" spc="-25" dirty="0">
                <a:solidFill>
                  <a:srgbClr val="0C2477"/>
                </a:solidFill>
                <a:latin typeface="Calibri"/>
                <a:cs typeface="Calibri"/>
              </a:rPr>
              <a:t> </a:t>
            </a:r>
            <a:r>
              <a:rPr sz="1800" spc="-10" dirty="0">
                <a:solidFill>
                  <a:srgbClr val="0C2477"/>
                </a:solidFill>
                <a:latin typeface="Calibri"/>
                <a:cs typeface="Calibri"/>
              </a:rPr>
              <a:t>Sciences</a:t>
            </a:r>
            <a:endParaRPr sz="1800">
              <a:latin typeface="Calibri"/>
              <a:cs typeface="Calibri"/>
            </a:endParaRPr>
          </a:p>
          <a:p>
            <a:pPr marL="12700">
              <a:lnSpc>
                <a:spcPct val="100000"/>
              </a:lnSpc>
              <a:spcBef>
                <a:spcPts val="1945"/>
              </a:spcBef>
            </a:pPr>
            <a:r>
              <a:rPr sz="1800" dirty="0">
                <a:solidFill>
                  <a:srgbClr val="0C2477"/>
                </a:solidFill>
                <a:latin typeface="Calibri"/>
                <a:cs typeface="Calibri"/>
              </a:rPr>
              <a:t>And</a:t>
            </a:r>
            <a:r>
              <a:rPr sz="1800" spc="-45" dirty="0">
                <a:solidFill>
                  <a:srgbClr val="0C2477"/>
                </a:solidFill>
                <a:latin typeface="Calibri"/>
                <a:cs typeface="Calibri"/>
              </a:rPr>
              <a:t> </a:t>
            </a:r>
            <a:r>
              <a:rPr sz="1800" dirty="0">
                <a:solidFill>
                  <a:srgbClr val="0C2477"/>
                </a:solidFill>
                <a:latin typeface="Calibri"/>
                <a:cs typeface="Calibri"/>
              </a:rPr>
              <a:t>more</a:t>
            </a:r>
            <a:r>
              <a:rPr sz="1800" spc="-25" dirty="0">
                <a:solidFill>
                  <a:srgbClr val="0C2477"/>
                </a:solidFill>
                <a:latin typeface="Calibri"/>
                <a:cs typeface="Calibri"/>
              </a:rPr>
              <a:t> </a:t>
            </a:r>
            <a:r>
              <a:rPr sz="1800" dirty="0">
                <a:solidFill>
                  <a:srgbClr val="0C2477"/>
                </a:solidFill>
                <a:latin typeface="Calibri"/>
                <a:cs typeface="Calibri"/>
              </a:rPr>
              <a:t>than</a:t>
            </a:r>
            <a:r>
              <a:rPr sz="1800" spc="-40" dirty="0">
                <a:solidFill>
                  <a:srgbClr val="0C2477"/>
                </a:solidFill>
                <a:latin typeface="Calibri"/>
                <a:cs typeface="Calibri"/>
              </a:rPr>
              <a:t> </a:t>
            </a:r>
            <a:r>
              <a:rPr sz="1800" dirty="0">
                <a:solidFill>
                  <a:srgbClr val="0C2477"/>
                </a:solidFill>
                <a:latin typeface="Calibri"/>
                <a:cs typeface="Calibri"/>
              </a:rPr>
              <a:t>30</a:t>
            </a:r>
            <a:r>
              <a:rPr sz="1800" spc="-35" dirty="0">
                <a:solidFill>
                  <a:srgbClr val="0C2477"/>
                </a:solidFill>
                <a:latin typeface="Calibri"/>
                <a:cs typeface="Calibri"/>
              </a:rPr>
              <a:t> </a:t>
            </a:r>
            <a:r>
              <a:rPr sz="1800" dirty="0">
                <a:solidFill>
                  <a:srgbClr val="0C2477"/>
                </a:solidFill>
                <a:latin typeface="Calibri"/>
                <a:cs typeface="Calibri"/>
              </a:rPr>
              <a:t>faculty-</a:t>
            </a:r>
            <a:r>
              <a:rPr sz="1800" spc="-40" dirty="0">
                <a:solidFill>
                  <a:srgbClr val="0C2477"/>
                </a:solidFill>
                <a:latin typeface="Calibri"/>
                <a:cs typeface="Calibri"/>
              </a:rPr>
              <a:t> </a:t>
            </a:r>
            <a:r>
              <a:rPr sz="1800" dirty="0">
                <a:solidFill>
                  <a:srgbClr val="0C2477"/>
                </a:solidFill>
                <a:latin typeface="Calibri"/>
                <a:cs typeface="Calibri"/>
              </a:rPr>
              <a:t>and</a:t>
            </a:r>
            <a:r>
              <a:rPr sz="1800" spc="-30" dirty="0">
                <a:solidFill>
                  <a:srgbClr val="0C2477"/>
                </a:solidFill>
                <a:latin typeface="Calibri"/>
                <a:cs typeface="Calibri"/>
              </a:rPr>
              <a:t> </a:t>
            </a:r>
            <a:r>
              <a:rPr sz="1800" spc="-10" dirty="0">
                <a:solidFill>
                  <a:srgbClr val="0C2477"/>
                </a:solidFill>
                <a:latin typeface="Calibri"/>
                <a:cs typeface="Calibri"/>
              </a:rPr>
              <a:t>interfaculty</a:t>
            </a:r>
            <a:r>
              <a:rPr sz="1800" spc="-20" dirty="0">
                <a:solidFill>
                  <a:srgbClr val="0C2477"/>
                </a:solidFill>
                <a:latin typeface="Calibri"/>
                <a:cs typeface="Calibri"/>
              </a:rPr>
              <a:t> </a:t>
            </a:r>
            <a:r>
              <a:rPr sz="1800" spc="-10" dirty="0">
                <a:solidFill>
                  <a:srgbClr val="0C2477"/>
                </a:solidFill>
                <a:latin typeface="Calibri"/>
                <a:cs typeface="Calibri"/>
              </a:rPr>
              <a:t>institutes.</a:t>
            </a:r>
            <a:endParaRPr sz="1800">
              <a:latin typeface="Calibri"/>
              <a:cs typeface="Calibri"/>
            </a:endParaRPr>
          </a:p>
        </p:txBody>
      </p:sp>
      <p:pic>
        <p:nvPicPr>
          <p:cNvPr id="4" name="object 4"/>
          <p:cNvPicPr/>
          <p:nvPr/>
        </p:nvPicPr>
        <p:blipFill>
          <a:blip r:embed="rId3" cstate="print"/>
          <a:stretch>
            <a:fillRect/>
          </a:stretch>
        </p:blipFill>
        <p:spPr>
          <a:xfrm>
            <a:off x="7724267" y="2520060"/>
            <a:ext cx="4115180" cy="2741295"/>
          </a:xfrm>
          <a:prstGeom prst="rect">
            <a:avLst/>
          </a:prstGeom>
        </p:spPr>
      </p:pic>
      <p:sp>
        <p:nvSpPr>
          <p:cNvPr id="5" name="object 5"/>
          <p:cNvSpPr txBox="1">
            <a:spLocks noGrp="1"/>
          </p:cNvSpPr>
          <p:nvPr>
            <p:ph type="title"/>
          </p:nvPr>
        </p:nvSpPr>
        <p:spPr>
          <a:prstGeom prst="rect">
            <a:avLst/>
          </a:prstGeom>
        </p:spPr>
        <p:txBody>
          <a:bodyPr vert="horz" wrap="square" lIns="0" tIns="13335" rIns="0" bIns="0" rtlCol="0">
            <a:spAutoFit/>
          </a:bodyPr>
          <a:lstStyle/>
          <a:p>
            <a:pPr marL="222885">
              <a:lnSpc>
                <a:spcPct val="100000"/>
              </a:lnSpc>
              <a:spcBef>
                <a:spcPts val="105"/>
              </a:spcBef>
            </a:pPr>
            <a:r>
              <a:rPr sz="3200" dirty="0"/>
              <a:t>Leiden</a:t>
            </a:r>
            <a:r>
              <a:rPr sz="3200" spc="-35" dirty="0"/>
              <a:t> </a:t>
            </a:r>
            <a:r>
              <a:rPr sz="3200" dirty="0"/>
              <a:t>University</a:t>
            </a:r>
            <a:r>
              <a:rPr sz="3200" spc="-35" dirty="0"/>
              <a:t> </a:t>
            </a:r>
            <a:r>
              <a:rPr sz="3200" dirty="0"/>
              <a:t>&amp;</a:t>
            </a:r>
            <a:r>
              <a:rPr sz="3200" spc="-15" dirty="0"/>
              <a:t> </a:t>
            </a:r>
            <a:r>
              <a:rPr sz="3200" dirty="0"/>
              <a:t>the</a:t>
            </a:r>
            <a:r>
              <a:rPr sz="3200" spc="-25" dirty="0"/>
              <a:t> </a:t>
            </a:r>
            <a:r>
              <a:rPr sz="3200" dirty="0"/>
              <a:t>Libraries</a:t>
            </a:r>
            <a:r>
              <a:rPr sz="3200" spc="-20" dirty="0"/>
              <a:t> </a:t>
            </a:r>
            <a:r>
              <a:rPr sz="3200" dirty="0"/>
              <a:t>–</a:t>
            </a:r>
            <a:r>
              <a:rPr sz="3200" spc="-10" dirty="0"/>
              <a:t> </a:t>
            </a:r>
            <a:r>
              <a:rPr sz="3200" spc="-25" dirty="0"/>
              <a:t>UBL</a:t>
            </a:r>
            <a:endParaRPr sz="320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87960">
              <a:lnSpc>
                <a:spcPct val="100000"/>
              </a:lnSpc>
            </a:pPr>
            <a:fld id="{81D60167-4931-47E6-BA6A-407CBD079E47}" type="slidenum">
              <a:rPr spc="-50" dirty="0"/>
              <a:t>4</a:t>
            </a:fld>
            <a:endParaRPr spc="-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9979" y="611416"/>
            <a:ext cx="9458525" cy="5015877"/>
          </a:xfrm>
          <a:prstGeom prst="rect">
            <a:avLst/>
          </a:prstGeom>
        </p:spPr>
      </p:pic>
      <p:sp>
        <p:nvSpPr>
          <p:cNvPr id="3" name="object 3"/>
          <p:cNvSpPr txBox="1"/>
          <p:nvPr/>
        </p:nvSpPr>
        <p:spPr>
          <a:xfrm>
            <a:off x="6188455" y="5908649"/>
            <a:ext cx="2132330" cy="177800"/>
          </a:xfrm>
          <a:prstGeom prst="rect">
            <a:avLst/>
          </a:prstGeom>
        </p:spPr>
        <p:txBody>
          <a:bodyPr vert="horz" wrap="square" lIns="0" tIns="12065" rIns="0" bIns="0" rtlCol="0">
            <a:spAutoFit/>
          </a:bodyPr>
          <a:lstStyle/>
          <a:p>
            <a:pPr marL="12700">
              <a:lnSpc>
                <a:spcPct val="100000"/>
              </a:lnSpc>
              <a:spcBef>
                <a:spcPts val="95"/>
              </a:spcBef>
            </a:pPr>
            <a:r>
              <a:rPr sz="1000" u="sng" spc="-10" dirty="0">
                <a:solidFill>
                  <a:srgbClr val="0033CC"/>
                </a:solidFill>
                <a:uFill>
                  <a:solidFill>
                    <a:srgbClr val="0033CC"/>
                  </a:solidFill>
                </a:uFill>
                <a:latin typeface="Georgia"/>
                <a:cs typeface="Georgia"/>
                <a:hlinkClick r:id="rId3"/>
              </a:rPr>
              <a:t>https://zenodo.org/record/34747895</a:t>
            </a:r>
            <a:endParaRPr sz="1000">
              <a:latin typeface="Georgia"/>
              <a:cs typeface="Georgia"/>
            </a:endParaRPr>
          </a:p>
        </p:txBody>
      </p:sp>
      <p:pic>
        <p:nvPicPr>
          <p:cNvPr id="4" name="object 4"/>
          <p:cNvPicPr/>
          <p:nvPr/>
        </p:nvPicPr>
        <p:blipFill>
          <a:blip r:embed="rId4" cstate="print"/>
          <a:stretch>
            <a:fillRect/>
          </a:stretch>
        </p:blipFill>
        <p:spPr>
          <a:xfrm>
            <a:off x="11213210" y="6448931"/>
            <a:ext cx="360438" cy="40906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p:nvPr/>
        </p:nvSpPr>
        <p:spPr>
          <a:xfrm>
            <a:off x="800811" y="1559813"/>
            <a:ext cx="9965055" cy="3411220"/>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Universities</a:t>
            </a:r>
            <a:r>
              <a:rPr sz="2000" b="1" spc="-55" dirty="0">
                <a:latin typeface="Calibri"/>
                <a:cs typeface="Calibri"/>
              </a:rPr>
              <a:t> </a:t>
            </a:r>
            <a:r>
              <a:rPr sz="2000" b="1" dirty="0">
                <a:latin typeface="Calibri"/>
                <a:cs typeface="Calibri"/>
              </a:rPr>
              <a:t>now</a:t>
            </a:r>
            <a:r>
              <a:rPr sz="2000" b="1" spc="-60" dirty="0">
                <a:latin typeface="Calibri"/>
                <a:cs typeface="Calibri"/>
              </a:rPr>
              <a:t> </a:t>
            </a:r>
            <a:r>
              <a:rPr sz="2000" b="1" dirty="0">
                <a:latin typeface="Calibri"/>
                <a:cs typeface="Calibri"/>
              </a:rPr>
              <a:t>have</a:t>
            </a:r>
            <a:r>
              <a:rPr sz="2000" b="1" spc="-40" dirty="0">
                <a:latin typeface="Calibri"/>
                <a:cs typeface="Calibri"/>
              </a:rPr>
              <a:t> </a:t>
            </a:r>
            <a:r>
              <a:rPr sz="2000" b="1" dirty="0">
                <a:latin typeface="Calibri"/>
                <a:cs typeface="Calibri"/>
              </a:rPr>
              <a:t>an</a:t>
            </a:r>
            <a:r>
              <a:rPr sz="2000" b="1" spc="-50" dirty="0">
                <a:latin typeface="Calibri"/>
                <a:cs typeface="Calibri"/>
              </a:rPr>
              <a:t> </a:t>
            </a:r>
            <a:r>
              <a:rPr sz="2000" b="1" dirty="0">
                <a:latin typeface="Calibri"/>
                <a:cs typeface="Calibri"/>
              </a:rPr>
              <a:t>official</a:t>
            </a:r>
            <a:r>
              <a:rPr sz="2000" b="1" spc="-55" dirty="0">
                <a:latin typeface="Calibri"/>
                <a:cs typeface="Calibri"/>
              </a:rPr>
              <a:t> </a:t>
            </a:r>
            <a:r>
              <a:rPr sz="2000" b="1" dirty="0">
                <a:latin typeface="Calibri"/>
                <a:cs typeface="Calibri"/>
              </a:rPr>
              <a:t>job</a:t>
            </a:r>
            <a:r>
              <a:rPr sz="2000" b="1" spc="-55" dirty="0">
                <a:latin typeface="Calibri"/>
                <a:cs typeface="Calibri"/>
              </a:rPr>
              <a:t> </a:t>
            </a:r>
            <a:r>
              <a:rPr sz="2000" b="1" dirty="0">
                <a:latin typeface="Calibri"/>
                <a:cs typeface="Calibri"/>
              </a:rPr>
              <a:t>profile</a:t>
            </a:r>
            <a:r>
              <a:rPr sz="2000" b="1" spc="-50" dirty="0">
                <a:latin typeface="Calibri"/>
                <a:cs typeface="Calibri"/>
              </a:rPr>
              <a:t> </a:t>
            </a:r>
            <a:r>
              <a:rPr sz="2000" b="1" dirty="0">
                <a:latin typeface="Calibri"/>
                <a:cs typeface="Calibri"/>
              </a:rPr>
              <a:t>for</a:t>
            </a:r>
            <a:r>
              <a:rPr sz="2000" b="1" spc="-45" dirty="0">
                <a:latin typeface="Calibri"/>
                <a:cs typeface="Calibri"/>
              </a:rPr>
              <a:t> </a:t>
            </a:r>
            <a:r>
              <a:rPr sz="2000" b="1" dirty="0">
                <a:latin typeface="Calibri"/>
                <a:cs typeface="Calibri"/>
              </a:rPr>
              <a:t>data</a:t>
            </a:r>
            <a:r>
              <a:rPr sz="2000" b="1" spc="-35" dirty="0">
                <a:latin typeface="Calibri"/>
                <a:cs typeface="Calibri"/>
              </a:rPr>
              <a:t> </a:t>
            </a:r>
            <a:r>
              <a:rPr sz="2000" b="1" spc="-10" dirty="0">
                <a:latin typeface="Calibri"/>
                <a:cs typeface="Calibri"/>
              </a:rPr>
              <a:t>stewards.</a:t>
            </a:r>
            <a:endParaRPr sz="2000">
              <a:latin typeface="Calibri"/>
              <a:cs typeface="Calibri"/>
            </a:endParaRPr>
          </a:p>
          <a:p>
            <a:pPr marL="12700">
              <a:lnSpc>
                <a:spcPct val="100000"/>
              </a:lnSpc>
            </a:pPr>
            <a:r>
              <a:rPr sz="2000" b="1" dirty="0">
                <a:latin typeface="Calibri"/>
                <a:cs typeface="Calibri"/>
              </a:rPr>
              <a:t>The</a:t>
            </a:r>
            <a:r>
              <a:rPr sz="2000" b="1" spc="-40" dirty="0">
                <a:latin typeface="Calibri"/>
                <a:cs typeface="Calibri"/>
              </a:rPr>
              <a:t> </a:t>
            </a:r>
            <a:r>
              <a:rPr sz="2000" b="1" dirty="0">
                <a:latin typeface="Calibri"/>
                <a:cs typeface="Calibri"/>
              </a:rPr>
              <a:t>CDS</a:t>
            </a:r>
            <a:r>
              <a:rPr sz="2000" b="1" spc="-30" dirty="0">
                <a:latin typeface="Calibri"/>
                <a:cs typeface="Calibri"/>
              </a:rPr>
              <a:t> </a:t>
            </a:r>
            <a:r>
              <a:rPr sz="2000" b="1" dirty="0">
                <a:latin typeface="Calibri"/>
                <a:cs typeface="Calibri"/>
              </a:rPr>
              <a:t>contributed</a:t>
            </a:r>
            <a:r>
              <a:rPr sz="2000" b="1" spc="-55" dirty="0">
                <a:latin typeface="Calibri"/>
                <a:cs typeface="Calibri"/>
              </a:rPr>
              <a:t> </a:t>
            </a:r>
            <a:r>
              <a:rPr sz="2000" b="1" dirty="0">
                <a:latin typeface="Calibri"/>
                <a:cs typeface="Calibri"/>
              </a:rPr>
              <a:t>to</a:t>
            </a:r>
            <a:r>
              <a:rPr sz="2000" b="1" spc="-35" dirty="0">
                <a:latin typeface="Calibri"/>
                <a:cs typeface="Calibri"/>
              </a:rPr>
              <a:t> </a:t>
            </a:r>
            <a:r>
              <a:rPr sz="2000" b="1" dirty="0">
                <a:latin typeface="Calibri"/>
                <a:cs typeface="Calibri"/>
              </a:rPr>
              <a:t>this</a:t>
            </a:r>
            <a:r>
              <a:rPr sz="2000" b="1" spc="-60" dirty="0">
                <a:latin typeface="Calibri"/>
                <a:cs typeface="Calibri"/>
              </a:rPr>
              <a:t> </a:t>
            </a:r>
            <a:r>
              <a:rPr sz="2000" b="1" dirty="0">
                <a:latin typeface="Calibri"/>
                <a:cs typeface="Calibri"/>
              </a:rPr>
              <a:t>body</a:t>
            </a:r>
            <a:r>
              <a:rPr sz="2000" b="1" spc="-35" dirty="0">
                <a:latin typeface="Calibri"/>
                <a:cs typeface="Calibri"/>
              </a:rPr>
              <a:t> </a:t>
            </a:r>
            <a:r>
              <a:rPr sz="2000" b="1" dirty="0">
                <a:latin typeface="Calibri"/>
                <a:cs typeface="Calibri"/>
              </a:rPr>
              <a:t>of</a:t>
            </a:r>
            <a:r>
              <a:rPr sz="2000" b="1" spc="-35" dirty="0">
                <a:latin typeface="Calibri"/>
                <a:cs typeface="Calibri"/>
              </a:rPr>
              <a:t> </a:t>
            </a:r>
            <a:r>
              <a:rPr sz="2000" b="1" spc="-10" dirty="0">
                <a:latin typeface="Calibri"/>
                <a:cs typeface="Calibri"/>
              </a:rPr>
              <a:t>literature</a:t>
            </a:r>
            <a:r>
              <a:rPr sz="2000" b="1" spc="-30" dirty="0">
                <a:latin typeface="Calibri"/>
                <a:cs typeface="Calibri"/>
              </a:rPr>
              <a:t> </a:t>
            </a:r>
            <a:r>
              <a:rPr sz="2000" b="1" dirty="0">
                <a:latin typeface="Calibri"/>
                <a:cs typeface="Calibri"/>
              </a:rPr>
              <a:t>on</a:t>
            </a:r>
            <a:r>
              <a:rPr sz="2000" b="1" spc="-45" dirty="0">
                <a:latin typeface="Calibri"/>
                <a:cs typeface="Calibri"/>
              </a:rPr>
              <a:t> </a:t>
            </a:r>
            <a:r>
              <a:rPr sz="2000" b="1" dirty="0">
                <a:latin typeface="Calibri"/>
                <a:cs typeface="Calibri"/>
              </a:rPr>
              <a:t>data</a:t>
            </a:r>
            <a:r>
              <a:rPr sz="2000" b="1" spc="-25" dirty="0">
                <a:latin typeface="Calibri"/>
                <a:cs typeface="Calibri"/>
              </a:rPr>
              <a:t> </a:t>
            </a:r>
            <a:r>
              <a:rPr sz="2000" b="1" spc="-10" dirty="0">
                <a:latin typeface="Calibri"/>
                <a:cs typeface="Calibri"/>
              </a:rPr>
              <a:t>stewardship</a:t>
            </a:r>
            <a:r>
              <a:rPr sz="2000" b="1" spc="-45" dirty="0">
                <a:latin typeface="Calibri"/>
                <a:cs typeface="Calibri"/>
              </a:rPr>
              <a:t> </a:t>
            </a:r>
            <a:r>
              <a:rPr sz="2000" b="1" dirty="0">
                <a:latin typeface="Calibri"/>
                <a:cs typeface="Calibri"/>
              </a:rPr>
              <a:t>in</a:t>
            </a:r>
            <a:r>
              <a:rPr sz="2000" b="1" spc="-35" dirty="0">
                <a:latin typeface="Calibri"/>
                <a:cs typeface="Calibri"/>
              </a:rPr>
              <a:t> </a:t>
            </a:r>
            <a:r>
              <a:rPr sz="2000" b="1" dirty="0">
                <a:latin typeface="Calibri"/>
                <a:cs typeface="Calibri"/>
              </a:rPr>
              <a:t>the</a:t>
            </a:r>
            <a:r>
              <a:rPr sz="2000" b="1" spc="-45" dirty="0">
                <a:latin typeface="Calibri"/>
                <a:cs typeface="Calibri"/>
              </a:rPr>
              <a:t> </a:t>
            </a:r>
            <a:r>
              <a:rPr sz="2000" b="1" spc="-10" dirty="0">
                <a:latin typeface="Calibri"/>
                <a:cs typeface="Calibri"/>
              </a:rPr>
              <a:t>Netherlands:</a:t>
            </a:r>
            <a:endParaRPr sz="2000">
              <a:latin typeface="Calibri"/>
              <a:cs typeface="Calibri"/>
            </a:endParaRPr>
          </a:p>
          <a:p>
            <a:pPr marL="299085" marR="445134" indent="-287020">
              <a:lnSpc>
                <a:spcPct val="100000"/>
              </a:lnSpc>
              <a:spcBef>
                <a:spcPts val="2410"/>
              </a:spcBef>
              <a:buFont typeface="Wingdings"/>
              <a:buChar char=""/>
              <a:tabLst>
                <a:tab pos="299085" algn="l"/>
              </a:tabLst>
            </a:pPr>
            <a:r>
              <a:rPr sz="1800" spc="-10" dirty="0">
                <a:latin typeface="Calibri"/>
                <a:cs typeface="Calibri"/>
              </a:rPr>
              <a:t>Professionalising</a:t>
            </a:r>
            <a:r>
              <a:rPr sz="1800" spc="-35" dirty="0">
                <a:latin typeface="Calibri"/>
                <a:cs typeface="Calibri"/>
              </a:rPr>
              <a:t> </a:t>
            </a:r>
            <a:r>
              <a:rPr sz="1800" dirty="0">
                <a:latin typeface="Calibri"/>
                <a:cs typeface="Calibri"/>
              </a:rPr>
              <a:t>data</a:t>
            </a:r>
            <a:r>
              <a:rPr sz="1800" spc="-45" dirty="0">
                <a:latin typeface="Calibri"/>
                <a:cs typeface="Calibri"/>
              </a:rPr>
              <a:t> </a:t>
            </a:r>
            <a:r>
              <a:rPr sz="1800" spc="-10" dirty="0">
                <a:latin typeface="Calibri"/>
                <a:cs typeface="Calibri"/>
              </a:rPr>
              <a:t>stewardship</a:t>
            </a:r>
            <a:r>
              <a:rPr sz="1800" spc="-2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Netherlands.</a:t>
            </a:r>
            <a:r>
              <a:rPr sz="1800" spc="-40" dirty="0">
                <a:latin typeface="Calibri"/>
                <a:cs typeface="Calibri"/>
              </a:rPr>
              <a:t> </a:t>
            </a:r>
            <a:r>
              <a:rPr sz="1800" spc="-10" dirty="0">
                <a:latin typeface="Calibri"/>
                <a:cs typeface="Calibri"/>
              </a:rPr>
              <a:t>Competences,</a:t>
            </a:r>
            <a:r>
              <a:rPr sz="1800" spc="-25" dirty="0">
                <a:latin typeface="Calibri"/>
                <a:cs typeface="Calibri"/>
              </a:rPr>
              <a:t> </a:t>
            </a:r>
            <a:r>
              <a:rPr sz="1800" dirty="0">
                <a:latin typeface="Calibri"/>
                <a:cs typeface="Calibri"/>
              </a:rPr>
              <a:t>training</a:t>
            </a:r>
            <a:r>
              <a:rPr sz="1800" spc="-2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education.</a:t>
            </a:r>
            <a:r>
              <a:rPr sz="1800" spc="-35" dirty="0">
                <a:latin typeface="Calibri"/>
                <a:cs typeface="Calibri"/>
              </a:rPr>
              <a:t> </a:t>
            </a:r>
            <a:r>
              <a:rPr sz="1800" spc="-10" dirty="0">
                <a:latin typeface="Calibri"/>
                <a:cs typeface="Calibri"/>
              </a:rPr>
              <a:t>Dutch </a:t>
            </a:r>
            <a:r>
              <a:rPr sz="1800" dirty="0">
                <a:latin typeface="Calibri"/>
                <a:cs typeface="Calibri"/>
              </a:rPr>
              <a:t>roadmap</a:t>
            </a:r>
            <a:r>
              <a:rPr sz="1800" spc="-60" dirty="0">
                <a:latin typeface="Calibri"/>
                <a:cs typeface="Calibri"/>
              </a:rPr>
              <a:t> </a:t>
            </a:r>
            <a:r>
              <a:rPr sz="1800" spc="-10" dirty="0">
                <a:latin typeface="Calibri"/>
                <a:cs typeface="Calibri"/>
              </a:rPr>
              <a:t>towards</a:t>
            </a:r>
            <a:r>
              <a:rPr sz="1800" spc="-45" dirty="0">
                <a:latin typeface="Calibri"/>
                <a:cs typeface="Calibri"/>
              </a:rPr>
              <a:t> </a:t>
            </a:r>
            <a:r>
              <a:rPr sz="1800" dirty="0">
                <a:latin typeface="Calibri"/>
                <a:cs typeface="Calibri"/>
              </a:rPr>
              <a:t>national</a:t>
            </a:r>
            <a:r>
              <a:rPr sz="1800" spc="-50" dirty="0">
                <a:latin typeface="Calibri"/>
                <a:cs typeface="Calibri"/>
              </a:rPr>
              <a:t> </a:t>
            </a:r>
            <a:r>
              <a:rPr sz="1800" spc="-10" dirty="0">
                <a:latin typeface="Calibri"/>
                <a:cs typeface="Calibri"/>
              </a:rPr>
              <a:t>implementation</a:t>
            </a:r>
            <a:r>
              <a:rPr sz="1800" spc="-50" dirty="0">
                <a:latin typeface="Calibri"/>
                <a:cs typeface="Calibri"/>
              </a:rPr>
              <a:t> </a:t>
            </a:r>
            <a:r>
              <a:rPr sz="1800" dirty="0">
                <a:latin typeface="Calibri"/>
                <a:cs typeface="Calibri"/>
              </a:rPr>
              <a:t>of</a:t>
            </a:r>
            <a:r>
              <a:rPr sz="1800" spc="-60" dirty="0">
                <a:latin typeface="Calibri"/>
                <a:cs typeface="Calibri"/>
              </a:rPr>
              <a:t> </a:t>
            </a:r>
            <a:r>
              <a:rPr sz="1800" spc="-10" dirty="0">
                <a:latin typeface="Calibri"/>
                <a:cs typeface="Calibri"/>
              </a:rPr>
              <a:t>FAIR</a:t>
            </a:r>
            <a:r>
              <a:rPr sz="1800" spc="-70" dirty="0">
                <a:latin typeface="Calibri"/>
                <a:cs typeface="Calibri"/>
              </a:rPr>
              <a:t> </a:t>
            </a:r>
            <a:r>
              <a:rPr sz="1800" dirty="0">
                <a:latin typeface="Calibri"/>
                <a:cs typeface="Calibri"/>
              </a:rPr>
              <a:t>data</a:t>
            </a:r>
            <a:r>
              <a:rPr sz="1800" spc="-60" dirty="0">
                <a:latin typeface="Calibri"/>
                <a:cs typeface="Calibri"/>
              </a:rPr>
              <a:t> </a:t>
            </a:r>
            <a:r>
              <a:rPr sz="1800" spc="-10" dirty="0">
                <a:latin typeface="Calibri"/>
                <a:cs typeface="Calibri"/>
              </a:rPr>
              <a:t>stewardship.</a:t>
            </a:r>
            <a:endParaRPr sz="1800">
              <a:latin typeface="Calibri"/>
              <a:cs typeface="Calibri"/>
            </a:endParaRPr>
          </a:p>
          <a:p>
            <a:pPr marL="299085">
              <a:lnSpc>
                <a:spcPct val="100000"/>
              </a:lnSpc>
            </a:pPr>
            <a:r>
              <a:rPr sz="1800" dirty="0">
                <a:latin typeface="Calibri"/>
                <a:cs typeface="Calibri"/>
              </a:rPr>
              <a:t>Nationaal</a:t>
            </a:r>
            <a:r>
              <a:rPr sz="1800" spc="-50" dirty="0">
                <a:latin typeface="Calibri"/>
                <a:cs typeface="Calibri"/>
              </a:rPr>
              <a:t> </a:t>
            </a:r>
            <a:r>
              <a:rPr sz="1800" dirty="0">
                <a:latin typeface="Calibri"/>
                <a:cs typeface="Calibri"/>
              </a:rPr>
              <a:t>Plan</a:t>
            </a:r>
            <a:r>
              <a:rPr sz="1800" spc="-50" dirty="0">
                <a:latin typeface="Calibri"/>
                <a:cs typeface="Calibri"/>
              </a:rPr>
              <a:t> </a:t>
            </a:r>
            <a:r>
              <a:rPr sz="1800" dirty="0">
                <a:latin typeface="Calibri"/>
                <a:cs typeface="Calibri"/>
              </a:rPr>
              <a:t>Open</a:t>
            </a:r>
            <a:r>
              <a:rPr sz="1800" spc="-40" dirty="0">
                <a:latin typeface="Calibri"/>
                <a:cs typeface="Calibri"/>
              </a:rPr>
              <a:t> </a:t>
            </a:r>
            <a:r>
              <a:rPr sz="1800" dirty="0">
                <a:latin typeface="Calibri"/>
                <a:cs typeface="Calibri"/>
              </a:rPr>
              <a:t>Science</a:t>
            </a:r>
            <a:r>
              <a:rPr sz="1800" spc="-30" dirty="0">
                <a:latin typeface="Calibri"/>
                <a:cs typeface="Calibri"/>
              </a:rPr>
              <a:t> </a:t>
            </a:r>
            <a:r>
              <a:rPr sz="1800" dirty="0">
                <a:latin typeface="Calibri"/>
                <a:cs typeface="Calibri"/>
              </a:rPr>
              <a:t>project.</a:t>
            </a:r>
            <a:r>
              <a:rPr sz="1800" spc="325" dirty="0">
                <a:latin typeface="Calibri"/>
                <a:cs typeface="Calibri"/>
              </a:rPr>
              <a:t> </a:t>
            </a:r>
            <a:r>
              <a:rPr sz="1800" dirty="0">
                <a:latin typeface="Calibri"/>
                <a:cs typeface="Calibri"/>
              </a:rPr>
              <a:t>(185</a:t>
            </a:r>
            <a:r>
              <a:rPr sz="1800" spc="-40" dirty="0">
                <a:latin typeface="Calibri"/>
                <a:cs typeface="Calibri"/>
              </a:rPr>
              <a:t> </a:t>
            </a:r>
            <a:r>
              <a:rPr sz="1800" dirty="0">
                <a:latin typeface="Calibri"/>
                <a:cs typeface="Calibri"/>
              </a:rPr>
              <a:t>pages)</a:t>
            </a:r>
            <a:r>
              <a:rPr sz="1800" spc="-40" dirty="0">
                <a:latin typeface="Calibri"/>
                <a:cs typeface="Calibri"/>
              </a:rPr>
              <a:t> </a:t>
            </a:r>
            <a:r>
              <a:rPr sz="1800" u="sng" spc="-10" dirty="0">
                <a:solidFill>
                  <a:srgbClr val="0033CC"/>
                </a:solidFill>
                <a:uFill>
                  <a:solidFill>
                    <a:srgbClr val="0033CC"/>
                  </a:solidFill>
                </a:uFill>
                <a:latin typeface="Calibri"/>
                <a:cs typeface="Calibri"/>
                <a:hlinkClick r:id="rId3"/>
              </a:rPr>
              <a:t>https://zenodo.org/record/4623713</a:t>
            </a:r>
            <a:endParaRPr sz="1800">
              <a:latin typeface="Calibri"/>
              <a:cs typeface="Calibri"/>
            </a:endParaRPr>
          </a:p>
          <a:p>
            <a:pPr marL="299085" indent="-286385">
              <a:lnSpc>
                <a:spcPct val="100000"/>
              </a:lnSpc>
              <a:spcBef>
                <a:spcPts val="2160"/>
              </a:spcBef>
              <a:buFont typeface="Wingdings"/>
              <a:buChar char=""/>
              <a:tabLst>
                <a:tab pos="299085" algn="l"/>
              </a:tabLst>
            </a:pPr>
            <a:r>
              <a:rPr sz="1800" dirty="0">
                <a:latin typeface="Calibri"/>
                <a:cs typeface="Calibri"/>
              </a:rPr>
              <a:t>Data</a:t>
            </a:r>
            <a:r>
              <a:rPr sz="1800" spc="-35" dirty="0">
                <a:latin typeface="Calibri"/>
                <a:cs typeface="Calibri"/>
              </a:rPr>
              <a:t> </a:t>
            </a:r>
            <a:r>
              <a:rPr sz="1800" spc="-10" dirty="0">
                <a:latin typeface="Calibri"/>
                <a:cs typeface="Calibri"/>
              </a:rPr>
              <a:t>Stewardship</a:t>
            </a:r>
            <a:r>
              <a:rPr sz="1800" spc="-30"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map:</a:t>
            </a:r>
            <a:r>
              <a:rPr sz="1800" spc="-30"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study</a:t>
            </a:r>
            <a:r>
              <a:rPr sz="1800" spc="-3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tasks</a:t>
            </a:r>
            <a:r>
              <a:rPr sz="1800" spc="-6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roles</a:t>
            </a:r>
            <a:r>
              <a:rPr sz="1800" spc="-5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Dutch</a:t>
            </a:r>
            <a:r>
              <a:rPr sz="1800" spc="-20" dirty="0">
                <a:latin typeface="Calibri"/>
                <a:cs typeface="Calibri"/>
              </a:rPr>
              <a:t> </a:t>
            </a:r>
            <a:r>
              <a:rPr sz="1800" dirty="0">
                <a:latin typeface="Calibri"/>
                <a:cs typeface="Calibri"/>
              </a:rPr>
              <a:t>research</a:t>
            </a:r>
            <a:r>
              <a:rPr sz="1800" spc="-30" dirty="0">
                <a:latin typeface="Calibri"/>
                <a:cs typeface="Calibri"/>
              </a:rPr>
              <a:t> </a:t>
            </a:r>
            <a:r>
              <a:rPr sz="1800" spc="-10" dirty="0">
                <a:latin typeface="Calibri"/>
                <a:cs typeface="Calibri"/>
              </a:rPr>
              <a:t>institutes.</a:t>
            </a:r>
            <a:endParaRPr sz="1800">
              <a:latin typeface="Calibri"/>
              <a:cs typeface="Calibri"/>
            </a:endParaRPr>
          </a:p>
          <a:p>
            <a:pPr marL="299085">
              <a:lnSpc>
                <a:spcPct val="100000"/>
              </a:lnSpc>
            </a:pPr>
            <a:r>
              <a:rPr sz="1800" dirty="0">
                <a:latin typeface="Calibri"/>
                <a:cs typeface="Calibri"/>
              </a:rPr>
              <a:t>Report</a:t>
            </a:r>
            <a:r>
              <a:rPr sz="1800" spc="-5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National</a:t>
            </a:r>
            <a:r>
              <a:rPr sz="1800" spc="-45" dirty="0">
                <a:latin typeface="Calibri"/>
                <a:cs typeface="Calibri"/>
              </a:rPr>
              <a:t> </a:t>
            </a:r>
            <a:r>
              <a:rPr sz="1800" spc="-10" dirty="0">
                <a:latin typeface="Calibri"/>
                <a:cs typeface="Calibri"/>
              </a:rPr>
              <a:t>Coordination</a:t>
            </a:r>
            <a:r>
              <a:rPr sz="1800" spc="-40" dirty="0">
                <a:latin typeface="Calibri"/>
                <a:cs typeface="Calibri"/>
              </a:rPr>
              <a:t> </a:t>
            </a:r>
            <a:r>
              <a:rPr sz="1800" dirty="0">
                <a:latin typeface="Calibri"/>
                <a:cs typeface="Calibri"/>
              </a:rPr>
              <a:t>Point</a:t>
            </a:r>
            <a:r>
              <a:rPr sz="1800" spc="-45" dirty="0">
                <a:latin typeface="Calibri"/>
                <a:cs typeface="Calibri"/>
              </a:rPr>
              <a:t> </a:t>
            </a:r>
            <a:r>
              <a:rPr sz="1800" spc="-10" dirty="0">
                <a:latin typeface="Calibri"/>
                <a:cs typeface="Calibri"/>
              </a:rPr>
              <a:t>Research</a:t>
            </a:r>
            <a:r>
              <a:rPr sz="1800" spc="-40" dirty="0">
                <a:latin typeface="Calibri"/>
                <a:cs typeface="Calibri"/>
              </a:rPr>
              <a:t> </a:t>
            </a:r>
            <a:r>
              <a:rPr sz="1800" dirty="0">
                <a:latin typeface="Calibri"/>
                <a:cs typeface="Calibri"/>
              </a:rPr>
              <a:t>Data</a:t>
            </a:r>
            <a:r>
              <a:rPr sz="1800" spc="-40" dirty="0">
                <a:latin typeface="Calibri"/>
                <a:cs typeface="Calibri"/>
              </a:rPr>
              <a:t> </a:t>
            </a:r>
            <a:r>
              <a:rPr sz="1800" spc="-10" dirty="0">
                <a:latin typeface="Calibri"/>
                <a:cs typeface="Calibri"/>
              </a:rPr>
              <a:t>Management.</a:t>
            </a:r>
            <a:r>
              <a:rPr sz="1800" spc="-55" dirty="0">
                <a:latin typeface="Calibri"/>
                <a:cs typeface="Calibri"/>
              </a:rPr>
              <a:t> </a:t>
            </a:r>
            <a:r>
              <a:rPr sz="1800" u="sng" spc="-10" dirty="0">
                <a:solidFill>
                  <a:srgbClr val="0033CC"/>
                </a:solidFill>
                <a:uFill>
                  <a:solidFill>
                    <a:srgbClr val="0033CC"/>
                  </a:solidFill>
                </a:uFill>
                <a:latin typeface="Calibri"/>
                <a:cs typeface="Calibri"/>
                <a:hlinkClick r:id="rId4"/>
              </a:rPr>
              <a:t>https://zenodo.org/record/2669150</a:t>
            </a:r>
            <a:endParaRPr sz="1800">
              <a:latin typeface="Calibri"/>
              <a:cs typeface="Calibri"/>
            </a:endParaRPr>
          </a:p>
          <a:p>
            <a:pPr marL="299085" marR="3955415" indent="-287020">
              <a:lnSpc>
                <a:spcPct val="100000"/>
              </a:lnSpc>
              <a:spcBef>
                <a:spcPts val="2160"/>
              </a:spcBef>
              <a:buFont typeface="Wingdings"/>
              <a:buChar char=""/>
              <a:tabLst>
                <a:tab pos="299085" algn="l"/>
              </a:tabLst>
            </a:pPr>
            <a:r>
              <a:rPr sz="1800" spc="-30" dirty="0">
                <a:latin typeface="Calibri"/>
                <a:cs typeface="Calibri"/>
              </a:rPr>
              <a:t>Towards</a:t>
            </a:r>
            <a:r>
              <a:rPr sz="1800" spc="-45" dirty="0">
                <a:latin typeface="Calibri"/>
                <a:cs typeface="Calibri"/>
              </a:rPr>
              <a:t> </a:t>
            </a:r>
            <a:r>
              <a:rPr sz="1800" spc="-10" dirty="0">
                <a:latin typeface="Calibri"/>
                <a:cs typeface="Calibri"/>
              </a:rPr>
              <a:t>FAIR</a:t>
            </a:r>
            <a:r>
              <a:rPr sz="1800" spc="-75" dirty="0">
                <a:latin typeface="Calibri"/>
                <a:cs typeface="Calibri"/>
              </a:rPr>
              <a:t> </a:t>
            </a:r>
            <a:r>
              <a:rPr sz="1800" dirty="0">
                <a:latin typeface="Calibri"/>
                <a:cs typeface="Calibri"/>
              </a:rPr>
              <a:t>data</a:t>
            </a:r>
            <a:r>
              <a:rPr sz="1800" spc="-45" dirty="0">
                <a:latin typeface="Calibri"/>
                <a:cs typeface="Calibri"/>
              </a:rPr>
              <a:t> </a:t>
            </a:r>
            <a:r>
              <a:rPr sz="1800" spc="-10" dirty="0">
                <a:latin typeface="Calibri"/>
                <a:cs typeface="Calibri"/>
              </a:rPr>
              <a:t>steward</a:t>
            </a:r>
            <a:r>
              <a:rPr sz="1800" spc="-45" dirty="0">
                <a:latin typeface="Calibri"/>
                <a:cs typeface="Calibri"/>
              </a:rPr>
              <a:t> </a:t>
            </a:r>
            <a:r>
              <a:rPr sz="1800" dirty="0">
                <a:latin typeface="Calibri"/>
                <a:cs typeface="Calibri"/>
              </a:rPr>
              <a:t>as</a:t>
            </a:r>
            <a:r>
              <a:rPr sz="1800" spc="-55" dirty="0">
                <a:latin typeface="Calibri"/>
                <a:cs typeface="Calibri"/>
              </a:rPr>
              <a:t> </a:t>
            </a:r>
            <a:r>
              <a:rPr sz="1800" spc="-10" dirty="0">
                <a:latin typeface="Calibri"/>
                <a:cs typeface="Calibri"/>
              </a:rPr>
              <a:t>profession</a:t>
            </a:r>
            <a:r>
              <a:rPr sz="1800" spc="-65"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life</a:t>
            </a:r>
            <a:r>
              <a:rPr sz="1800" spc="-40" dirty="0">
                <a:latin typeface="Calibri"/>
                <a:cs typeface="Calibri"/>
              </a:rPr>
              <a:t> </a:t>
            </a:r>
            <a:r>
              <a:rPr sz="1800" spc="-10" dirty="0">
                <a:latin typeface="Calibri"/>
                <a:cs typeface="Calibri"/>
              </a:rPr>
              <a:t>sciences. </a:t>
            </a:r>
            <a:r>
              <a:rPr sz="1800" spc="-25" dirty="0">
                <a:latin typeface="Calibri"/>
                <a:cs typeface="Calibri"/>
              </a:rPr>
              <a:t>ZonMW-</a:t>
            </a:r>
            <a:r>
              <a:rPr sz="1800" dirty="0">
                <a:latin typeface="Calibri"/>
                <a:cs typeface="Calibri"/>
              </a:rPr>
              <a:t>funded</a:t>
            </a:r>
            <a:r>
              <a:rPr sz="1800" spc="-15" dirty="0">
                <a:latin typeface="Calibri"/>
                <a:cs typeface="Calibri"/>
              </a:rPr>
              <a:t> </a:t>
            </a:r>
            <a:r>
              <a:rPr sz="1800" dirty="0">
                <a:latin typeface="Calibri"/>
                <a:cs typeface="Calibri"/>
              </a:rPr>
              <a:t>report.</a:t>
            </a:r>
            <a:r>
              <a:rPr sz="1800" spc="-20" dirty="0">
                <a:latin typeface="Calibri"/>
                <a:cs typeface="Calibri"/>
              </a:rPr>
              <a:t> </a:t>
            </a:r>
            <a:r>
              <a:rPr sz="1800" u="sng" spc="-10" dirty="0">
                <a:solidFill>
                  <a:srgbClr val="0033CC"/>
                </a:solidFill>
                <a:uFill>
                  <a:solidFill>
                    <a:srgbClr val="0033CC"/>
                  </a:solidFill>
                </a:uFill>
                <a:latin typeface="Calibri"/>
                <a:cs typeface="Calibri"/>
                <a:hlinkClick r:id="rId5"/>
              </a:rPr>
              <a:t>https://zenodo.org/record/34747895</a:t>
            </a:r>
            <a:endParaRPr sz="18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43</a:t>
            </a:r>
          </a:p>
        </p:txBody>
      </p:sp>
      <p:sp>
        <p:nvSpPr>
          <p:cNvPr id="4" name="object 4"/>
          <p:cNvSpPr txBox="1">
            <a:spLocks noGrp="1"/>
          </p:cNvSpPr>
          <p:nvPr>
            <p:ph type="title"/>
          </p:nvPr>
        </p:nvSpPr>
        <p:spPr>
          <a:xfrm>
            <a:off x="800811" y="667588"/>
            <a:ext cx="7367905" cy="514350"/>
          </a:xfrm>
          <a:prstGeom prst="rect">
            <a:avLst/>
          </a:prstGeom>
        </p:spPr>
        <p:txBody>
          <a:bodyPr vert="horz" wrap="square" lIns="0" tIns="13335" rIns="0" bIns="0" rtlCol="0">
            <a:spAutoFit/>
          </a:bodyPr>
          <a:lstStyle/>
          <a:p>
            <a:pPr marL="12700">
              <a:lnSpc>
                <a:spcPct val="100000"/>
              </a:lnSpc>
              <a:spcBef>
                <a:spcPts val="105"/>
              </a:spcBef>
            </a:pPr>
            <a:r>
              <a:rPr sz="3200" dirty="0"/>
              <a:t>Professionalising</a:t>
            </a:r>
            <a:r>
              <a:rPr sz="3200" spc="-85" dirty="0"/>
              <a:t> </a:t>
            </a:r>
            <a:r>
              <a:rPr sz="3200" dirty="0"/>
              <a:t>data</a:t>
            </a:r>
            <a:r>
              <a:rPr sz="3200" spc="-80" dirty="0"/>
              <a:t> </a:t>
            </a:r>
            <a:r>
              <a:rPr sz="3200" spc="-10" dirty="0"/>
              <a:t>stewardship</a:t>
            </a:r>
            <a:endParaRPr sz="3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82350" y="6458629"/>
            <a:ext cx="341299" cy="387337"/>
          </a:xfrm>
          <a:prstGeom prst="rect">
            <a:avLst/>
          </a:prstGeom>
        </p:spPr>
      </p:pic>
      <p:graphicFrame>
        <p:nvGraphicFramePr>
          <p:cNvPr id="3" name="object 3"/>
          <p:cNvGraphicFramePr>
            <a:graphicFrameLocks noGrp="1"/>
          </p:cNvGraphicFramePr>
          <p:nvPr/>
        </p:nvGraphicFramePr>
        <p:xfrm>
          <a:off x="574675" y="831722"/>
          <a:ext cx="5324475" cy="5170805"/>
        </p:xfrm>
        <a:graphic>
          <a:graphicData uri="http://schemas.openxmlformats.org/drawingml/2006/table">
            <a:tbl>
              <a:tblPr firstRow="1" bandRow="1">
                <a:tableStyleId>{2D5ABB26-0587-4C30-8999-92F81FD0307C}</a:tableStyleId>
              </a:tblPr>
              <a:tblGrid>
                <a:gridCol w="5324475">
                  <a:extLst>
                    <a:ext uri="{9D8B030D-6E8A-4147-A177-3AD203B41FA5}">
                      <a16:colId xmlns:a16="http://schemas.microsoft.com/office/drawing/2014/main" val="20000"/>
                    </a:ext>
                  </a:extLst>
                </a:gridCol>
              </a:tblGrid>
              <a:tr h="1031875">
                <a:tc>
                  <a:txBody>
                    <a:bodyPr/>
                    <a:lstStyle/>
                    <a:p>
                      <a:pPr marL="63500">
                        <a:lnSpc>
                          <a:spcPts val="1855"/>
                        </a:lnSpc>
                      </a:pPr>
                      <a:r>
                        <a:rPr sz="1600" spc="-10" dirty="0">
                          <a:solidFill>
                            <a:srgbClr val="0C2477"/>
                          </a:solidFill>
                          <a:latin typeface="Calibri"/>
                          <a:cs typeface="Calibri"/>
                        </a:rPr>
                        <a:t>Knowledge</a:t>
                      </a:r>
                      <a:r>
                        <a:rPr sz="1600" dirty="0">
                          <a:solidFill>
                            <a:srgbClr val="0C2477"/>
                          </a:solidFill>
                          <a:latin typeface="Calibri"/>
                          <a:cs typeface="Calibri"/>
                        </a:rPr>
                        <a:t> about</a:t>
                      </a:r>
                      <a:r>
                        <a:rPr sz="1600" spc="-25" dirty="0">
                          <a:solidFill>
                            <a:srgbClr val="0C2477"/>
                          </a:solidFill>
                          <a:latin typeface="Calibri"/>
                          <a:cs typeface="Calibri"/>
                        </a:rPr>
                        <a:t> </a:t>
                      </a:r>
                      <a:r>
                        <a:rPr sz="1600" dirty="0">
                          <a:solidFill>
                            <a:srgbClr val="0C2477"/>
                          </a:solidFill>
                          <a:latin typeface="Calibri"/>
                          <a:cs typeface="Calibri"/>
                        </a:rPr>
                        <a:t>the</a:t>
                      </a:r>
                      <a:r>
                        <a:rPr sz="1600" spc="-15" dirty="0">
                          <a:solidFill>
                            <a:srgbClr val="0C2477"/>
                          </a:solidFill>
                          <a:latin typeface="Calibri"/>
                          <a:cs typeface="Calibri"/>
                        </a:rPr>
                        <a:t> </a:t>
                      </a:r>
                      <a:r>
                        <a:rPr sz="1600" spc="-10" dirty="0">
                          <a:solidFill>
                            <a:srgbClr val="0C2477"/>
                          </a:solidFill>
                          <a:latin typeface="Calibri"/>
                          <a:cs typeface="Calibri"/>
                        </a:rPr>
                        <a:t>structures</a:t>
                      </a:r>
                      <a:r>
                        <a:rPr sz="1600" spc="-5" dirty="0">
                          <a:solidFill>
                            <a:srgbClr val="0C2477"/>
                          </a:solidFill>
                          <a:latin typeface="Calibri"/>
                          <a:cs typeface="Calibri"/>
                        </a:rPr>
                        <a:t> </a:t>
                      </a:r>
                      <a:r>
                        <a:rPr sz="1600" dirty="0">
                          <a:solidFill>
                            <a:srgbClr val="0C2477"/>
                          </a:solidFill>
                          <a:latin typeface="Calibri"/>
                          <a:cs typeface="Calibri"/>
                        </a:rPr>
                        <a:t>of</a:t>
                      </a:r>
                      <a:r>
                        <a:rPr sz="1600" spc="-10" dirty="0">
                          <a:solidFill>
                            <a:srgbClr val="0C2477"/>
                          </a:solidFill>
                          <a:latin typeface="Calibri"/>
                          <a:cs typeface="Calibri"/>
                        </a:rPr>
                        <a:t> </a:t>
                      </a:r>
                      <a:r>
                        <a:rPr sz="1600" dirty="0">
                          <a:solidFill>
                            <a:srgbClr val="0C2477"/>
                          </a:solidFill>
                          <a:latin typeface="Calibri"/>
                          <a:cs typeface="Calibri"/>
                        </a:rPr>
                        <a:t>higher</a:t>
                      </a:r>
                      <a:r>
                        <a:rPr sz="1600" spc="-25" dirty="0">
                          <a:solidFill>
                            <a:srgbClr val="0C2477"/>
                          </a:solidFill>
                          <a:latin typeface="Calibri"/>
                          <a:cs typeface="Calibri"/>
                        </a:rPr>
                        <a:t> </a:t>
                      </a:r>
                      <a:r>
                        <a:rPr sz="1600" spc="-10" dirty="0">
                          <a:solidFill>
                            <a:srgbClr val="0C2477"/>
                          </a:solidFill>
                          <a:latin typeface="Calibri"/>
                          <a:cs typeface="Calibri"/>
                        </a:rPr>
                        <a:t>education</a:t>
                      </a:r>
                      <a:r>
                        <a:rPr sz="1600" spc="-35" dirty="0">
                          <a:solidFill>
                            <a:srgbClr val="0C2477"/>
                          </a:solidFill>
                          <a:latin typeface="Calibri"/>
                          <a:cs typeface="Calibri"/>
                        </a:rPr>
                        <a:t> </a:t>
                      </a:r>
                      <a:r>
                        <a:rPr sz="1600" dirty="0">
                          <a:solidFill>
                            <a:srgbClr val="0C2477"/>
                          </a:solidFill>
                          <a:latin typeface="Calibri"/>
                          <a:cs typeface="Calibri"/>
                        </a:rPr>
                        <a:t>and</a:t>
                      </a:r>
                      <a:r>
                        <a:rPr sz="1600" spc="-35" dirty="0">
                          <a:solidFill>
                            <a:srgbClr val="0C2477"/>
                          </a:solidFill>
                          <a:latin typeface="Calibri"/>
                          <a:cs typeface="Calibri"/>
                        </a:rPr>
                        <a:t> </a:t>
                      </a:r>
                      <a:r>
                        <a:rPr sz="1600" spc="-10" dirty="0">
                          <a:solidFill>
                            <a:srgbClr val="0C2477"/>
                          </a:solidFill>
                          <a:latin typeface="Calibri"/>
                          <a:cs typeface="Calibri"/>
                        </a:rPr>
                        <a:t>about</a:t>
                      </a:r>
                      <a:endParaRPr sz="1600">
                        <a:latin typeface="Calibri"/>
                        <a:cs typeface="Calibri"/>
                      </a:endParaRPr>
                    </a:p>
                    <a:p>
                      <a:pPr marL="63500" marR="148590">
                        <a:lnSpc>
                          <a:spcPct val="107000"/>
                        </a:lnSpc>
                        <a:spcBef>
                          <a:spcPts val="10"/>
                        </a:spcBef>
                      </a:pPr>
                      <a:r>
                        <a:rPr sz="1600" dirty="0">
                          <a:solidFill>
                            <a:srgbClr val="0C2477"/>
                          </a:solidFill>
                          <a:latin typeface="Calibri"/>
                          <a:cs typeface="Calibri"/>
                        </a:rPr>
                        <a:t>how</a:t>
                      </a:r>
                      <a:r>
                        <a:rPr sz="1600" spc="-25" dirty="0">
                          <a:solidFill>
                            <a:srgbClr val="0C2477"/>
                          </a:solidFill>
                          <a:latin typeface="Calibri"/>
                          <a:cs typeface="Calibri"/>
                        </a:rPr>
                        <a:t> </a:t>
                      </a:r>
                      <a:r>
                        <a:rPr sz="1600" dirty="0">
                          <a:solidFill>
                            <a:srgbClr val="0C2477"/>
                          </a:solidFill>
                          <a:latin typeface="Calibri"/>
                          <a:cs typeface="Calibri"/>
                        </a:rPr>
                        <a:t>research</a:t>
                      </a:r>
                      <a:r>
                        <a:rPr sz="1600" spc="-10" dirty="0">
                          <a:solidFill>
                            <a:srgbClr val="0C2477"/>
                          </a:solidFill>
                          <a:latin typeface="Calibri"/>
                          <a:cs typeface="Calibri"/>
                        </a:rPr>
                        <a:t> </a:t>
                      </a:r>
                      <a:r>
                        <a:rPr sz="1600" dirty="0">
                          <a:solidFill>
                            <a:srgbClr val="0C2477"/>
                          </a:solidFill>
                          <a:latin typeface="Calibri"/>
                          <a:cs typeface="Calibri"/>
                        </a:rPr>
                        <a:t>and</a:t>
                      </a:r>
                      <a:r>
                        <a:rPr sz="1600" spc="-45" dirty="0">
                          <a:solidFill>
                            <a:srgbClr val="0C2477"/>
                          </a:solidFill>
                          <a:latin typeface="Calibri"/>
                          <a:cs typeface="Calibri"/>
                        </a:rPr>
                        <a:t> </a:t>
                      </a:r>
                      <a:r>
                        <a:rPr sz="1600" spc="-10" dirty="0">
                          <a:solidFill>
                            <a:srgbClr val="0C2477"/>
                          </a:solidFill>
                          <a:latin typeface="Calibri"/>
                          <a:cs typeface="Calibri"/>
                        </a:rPr>
                        <a:t>researchers</a:t>
                      </a:r>
                      <a:r>
                        <a:rPr sz="1600" spc="5" dirty="0">
                          <a:solidFill>
                            <a:srgbClr val="0C2477"/>
                          </a:solidFill>
                          <a:latin typeface="Calibri"/>
                          <a:cs typeface="Calibri"/>
                        </a:rPr>
                        <a:t> </a:t>
                      </a:r>
                      <a:r>
                        <a:rPr sz="1600" dirty="0">
                          <a:solidFill>
                            <a:srgbClr val="0C2477"/>
                          </a:solidFill>
                          <a:latin typeface="Calibri"/>
                          <a:cs typeface="Calibri"/>
                        </a:rPr>
                        <a:t>work</a:t>
                      </a:r>
                      <a:r>
                        <a:rPr sz="1600" spc="-20" dirty="0">
                          <a:solidFill>
                            <a:srgbClr val="0C2477"/>
                          </a:solidFill>
                          <a:latin typeface="Calibri"/>
                          <a:cs typeface="Calibri"/>
                        </a:rPr>
                        <a:t> </a:t>
                      </a:r>
                      <a:r>
                        <a:rPr sz="1600" dirty="0">
                          <a:solidFill>
                            <a:srgbClr val="0C2477"/>
                          </a:solidFill>
                          <a:latin typeface="Calibri"/>
                          <a:cs typeface="Calibri"/>
                        </a:rPr>
                        <a:t>(a</a:t>
                      </a:r>
                      <a:r>
                        <a:rPr sz="1600" spc="-30" dirty="0">
                          <a:solidFill>
                            <a:srgbClr val="0C2477"/>
                          </a:solidFill>
                          <a:latin typeface="Calibri"/>
                          <a:cs typeface="Calibri"/>
                        </a:rPr>
                        <a:t> </a:t>
                      </a:r>
                      <a:r>
                        <a:rPr sz="1600" spc="-10" dirty="0">
                          <a:solidFill>
                            <a:srgbClr val="0C2477"/>
                          </a:solidFill>
                          <a:latin typeface="Calibri"/>
                          <a:cs typeface="Calibri"/>
                        </a:rPr>
                        <a:t>background</a:t>
                      </a:r>
                      <a:r>
                        <a:rPr sz="1600" spc="-40" dirty="0">
                          <a:solidFill>
                            <a:srgbClr val="0C2477"/>
                          </a:solidFill>
                          <a:latin typeface="Calibri"/>
                          <a:cs typeface="Calibri"/>
                        </a:rPr>
                        <a:t> </a:t>
                      </a:r>
                      <a:r>
                        <a:rPr sz="1600" dirty="0">
                          <a:solidFill>
                            <a:srgbClr val="0C2477"/>
                          </a:solidFill>
                          <a:latin typeface="Calibri"/>
                          <a:cs typeface="Calibri"/>
                        </a:rPr>
                        <a:t>in</a:t>
                      </a:r>
                      <a:r>
                        <a:rPr sz="1600" spc="-50" dirty="0">
                          <a:solidFill>
                            <a:srgbClr val="0C2477"/>
                          </a:solidFill>
                          <a:latin typeface="Calibri"/>
                          <a:cs typeface="Calibri"/>
                        </a:rPr>
                        <a:t> </a:t>
                      </a:r>
                      <a:r>
                        <a:rPr sz="1600" spc="-10" dirty="0">
                          <a:solidFill>
                            <a:srgbClr val="0C2477"/>
                          </a:solidFill>
                          <a:latin typeface="Calibri"/>
                          <a:cs typeface="Calibri"/>
                        </a:rPr>
                        <a:t>research </a:t>
                      </a:r>
                      <a:r>
                        <a:rPr sz="1600" dirty="0">
                          <a:solidFill>
                            <a:srgbClr val="0C2477"/>
                          </a:solidFill>
                          <a:latin typeface="Calibri"/>
                          <a:cs typeface="Calibri"/>
                        </a:rPr>
                        <a:t>might</a:t>
                      </a:r>
                      <a:r>
                        <a:rPr sz="1600" spc="-45" dirty="0">
                          <a:solidFill>
                            <a:srgbClr val="0C2477"/>
                          </a:solidFill>
                          <a:latin typeface="Calibri"/>
                          <a:cs typeface="Calibri"/>
                        </a:rPr>
                        <a:t> </a:t>
                      </a:r>
                      <a:r>
                        <a:rPr sz="1600" dirty="0">
                          <a:solidFill>
                            <a:srgbClr val="0C2477"/>
                          </a:solidFill>
                          <a:latin typeface="Calibri"/>
                          <a:cs typeface="Calibri"/>
                        </a:rPr>
                        <a:t>be</a:t>
                      </a:r>
                      <a:r>
                        <a:rPr sz="1600" spc="-10" dirty="0">
                          <a:solidFill>
                            <a:srgbClr val="0C2477"/>
                          </a:solidFill>
                          <a:latin typeface="Calibri"/>
                          <a:cs typeface="Calibri"/>
                        </a:rPr>
                        <a:t> required)</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0"/>
                  </a:ext>
                </a:extLst>
              </a:tr>
              <a:tr h="2858135">
                <a:tc>
                  <a:txBody>
                    <a:bodyPr/>
                    <a:lstStyle/>
                    <a:p>
                      <a:pPr marL="63500">
                        <a:lnSpc>
                          <a:spcPts val="1860"/>
                        </a:lnSpc>
                      </a:pPr>
                      <a:r>
                        <a:rPr sz="1600" dirty="0">
                          <a:solidFill>
                            <a:srgbClr val="0C2477"/>
                          </a:solidFill>
                          <a:latin typeface="Calibri"/>
                          <a:cs typeface="Calibri"/>
                        </a:rPr>
                        <a:t>Composition</a:t>
                      </a:r>
                      <a:r>
                        <a:rPr sz="1600" spc="-65" dirty="0">
                          <a:solidFill>
                            <a:srgbClr val="0C2477"/>
                          </a:solidFill>
                          <a:latin typeface="Calibri"/>
                          <a:cs typeface="Calibri"/>
                        </a:rPr>
                        <a:t> </a:t>
                      </a:r>
                      <a:r>
                        <a:rPr sz="1600" dirty="0">
                          <a:solidFill>
                            <a:srgbClr val="0C2477"/>
                          </a:solidFill>
                          <a:latin typeface="Calibri"/>
                          <a:cs typeface="Calibri"/>
                        </a:rPr>
                        <a:t>of</a:t>
                      </a:r>
                      <a:r>
                        <a:rPr sz="1600" spc="-70" dirty="0">
                          <a:solidFill>
                            <a:srgbClr val="0C2477"/>
                          </a:solidFill>
                          <a:latin typeface="Calibri"/>
                          <a:cs typeface="Calibri"/>
                        </a:rPr>
                        <a:t> </a:t>
                      </a:r>
                      <a:r>
                        <a:rPr sz="1600" dirty="0">
                          <a:solidFill>
                            <a:srgbClr val="0C2477"/>
                          </a:solidFill>
                          <a:latin typeface="Calibri"/>
                          <a:cs typeface="Calibri"/>
                        </a:rPr>
                        <a:t>research</a:t>
                      </a:r>
                      <a:r>
                        <a:rPr sz="1600" spc="-35" dirty="0">
                          <a:solidFill>
                            <a:srgbClr val="0C2477"/>
                          </a:solidFill>
                          <a:latin typeface="Calibri"/>
                          <a:cs typeface="Calibri"/>
                        </a:rPr>
                        <a:t> </a:t>
                      </a:r>
                      <a:r>
                        <a:rPr sz="1600" spc="-10" dirty="0">
                          <a:solidFill>
                            <a:srgbClr val="0C2477"/>
                          </a:solidFill>
                          <a:latin typeface="Calibri"/>
                          <a:cs typeface="Calibri"/>
                        </a:rPr>
                        <a:t>datasets</a:t>
                      </a:r>
                      <a:endParaRPr sz="1600">
                        <a:latin typeface="Calibri"/>
                        <a:cs typeface="Calibri"/>
                      </a:endParaRPr>
                    </a:p>
                    <a:p>
                      <a:pPr marL="63500">
                        <a:lnSpc>
                          <a:spcPct val="100000"/>
                        </a:lnSpc>
                        <a:spcBef>
                          <a:spcPts val="145"/>
                        </a:spcBef>
                      </a:pPr>
                      <a:r>
                        <a:rPr sz="1600" dirty="0">
                          <a:solidFill>
                            <a:srgbClr val="0C2477"/>
                          </a:solidFill>
                          <a:latin typeface="Calibri"/>
                          <a:cs typeface="Calibri"/>
                        </a:rPr>
                        <a:t>Data</a:t>
                      </a:r>
                      <a:r>
                        <a:rPr sz="1600" spc="-35" dirty="0">
                          <a:solidFill>
                            <a:srgbClr val="0C2477"/>
                          </a:solidFill>
                          <a:latin typeface="Calibri"/>
                          <a:cs typeface="Calibri"/>
                        </a:rPr>
                        <a:t> </a:t>
                      </a:r>
                      <a:r>
                        <a:rPr sz="1600" dirty="0">
                          <a:solidFill>
                            <a:srgbClr val="0C2477"/>
                          </a:solidFill>
                          <a:latin typeface="Calibri"/>
                          <a:cs typeface="Calibri"/>
                        </a:rPr>
                        <a:t>policies</a:t>
                      </a:r>
                      <a:r>
                        <a:rPr sz="1600" spc="-20" dirty="0">
                          <a:solidFill>
                            <a:srgbClr val="0C2477"/>
                          </a:solidFill>
                          <a:latin typeface="Calibri"/>
                          <a:cs typeface="Calibri"/>
                        </a:rPr>
                        <a:t> </a:t>
                      </a:r>
                      <a:r>
                        <a:rPr sz="1600" spc="-10" dirty="0">
                          <a:solidFill>
                            <a:srgbClr val="0C2477"/>
                          </a:solidFill>
                          <a:latin typeface="Calibri"/>
                          <a:cs typeface="Calibri"/>
                        </a:rPr>
                        <a:t>(institutional,</a:t>
                      </a:r>
                      <a:r>
                        <a:rPr sz="1600" spc="-45" dirty="0">
                          <a:solidFill>
                            <a:srgbClr val="0C2477"/>
                          </a:solidFill>
                          <a:latin typeface="Calibri"/>
                          <a:cs typeface="Calibri"/>
                        </a:rPr>
                        <a:t> </a:t>
                      </a:r>
                      <a:r>
                        <a:rPr sz="1600" spc="-20" dirty="0">
                          <a:solidFill>
                            <a:srgbClr val="0C2477"/>
                          </a:solidFill>
                          <a:latin typeface="Calibri"/>
                          <a:cs typeface="Calibri"/>
                        </a:rPr>
                        <a:t>funder, </a:t>
                      </a:r>
                      <a:r>
                        <a:rPr sz="1600" spc="-10" dirty="0">
                          <a:solidFill>
                            <a:srgbClr val="0C2477"/>
                          </a:solidFill>
                          <a:latin typeface="Calibri"/>
                          <a:cs typeface="Calibri"/>
                        </a:rPr>
                        <a:t>national)</a:t>
                      </a:r>
                      <a:endParaRPr sz="1600">
                        <a:latin typeface="Calibri"/>
                        <a:cs typeface="Calibri"/>
                      </a:endParaRPr>
                    </a:p>
                    <a:p>
                      <a:pPr marL="63500">
                        <a:lnSpc>
                          <a:spcPct val="100000"/>
                        </a:lnSpc>
                        <a:spcBef>
                          <a:spcPts val="130"/>
                        </a:spcBef>
                      </a:pPr>
                      <a:r>
                        <a:rPr sz="1600" spc="-20" dirty="0">
                          <a:solidFill>
                            <a:srgbClr val="0C2477"/>
                          </a:solidFill>
                          <a:latin typeface="Calibri"/>
                          <a:cs typeface="Calibri"/>
                        </a:rPr>
                        <a:t>FAIR</a:t>
                      </a:r>
                      <a:r>
                        <a:rPr sz="1600" spc="-45" dirty="0">
                          <a:solidFill>
                            <a:srgbClr val="0C2477"/>
                          </a:solidFill>
                          <a:latin typeface="Calibri"/>
                          <a:cs typeface="Calibri"/>
                        </a:rPr>
                        <a:t> </a:t>
                      </a:r>
                      <a:r>
                        <a:rPr sz="1600" dirty="0">
                          <a:solidFill>
                            <a:srgbClr val="0C2477"/>
                          </a:solidFill>
                          <a:latin typeface="Calibri"/>
                          <a:cs typeface="Calibri"/>
                        </a:rPr>
                        <a:t>data</a:t>
                      </a:r>
                      <a:r>
                        <a:rPr sz="1600" spc="-50" dirty="0">
                          <a:solidFill>
                            <a:srgbClr val="0C2477"/>
                          </a:solidFill>
                          <a:latin typeface="Calibri"/>
                          <a:cs typeface="Calibri"/>
                        </a:rPr>
                        <a:t> </a:t>
                      </a:r>
                      <a:r>
                        <a:rPr sz="1600" spc="-10" dirty="0">
                          <a:solidFill>
                            <a:srgbClr val="0C2477"/>
                          </a:solidFill>
                          <a:latin typeface="Calibri"/>
                          <a:cs typeface="Calibri"/>
                        </a:rPr>
                        <a:t>principles</a:t>
                      </a:r>
                      <a:endParaRPr sz="1600">
                        <a:latin typeface="Calibri"/>
                        <a:cs typeface="Calibri"/>
                      </a:endParaRPr>
                    </a:p>
                    <a:p>
                      <a:pPr marL="63500">
                        <a:lnSpc>
                          <a:spcPct val="100000"/>
                        </a:lnSpc>
                        <a:spcBef>
                          <a:spcPts val="135"/>
                        </a:spcBef>
                      </a:pPr>
                      <a:r>
                        <a:rPr sz="1600" dirty="0">
                          <a:solidFill>
                            <a:srgbClr val="0C2477"/>
                          </a:solidFill>
                          <a:latin typeface="Calibri"/>
                          <a:cs typeface="Calibri"/>
                        </a:rPr>
                        <a:t>Data</a:t>
                      </a:r>
                      <a:r>
                        <a:rPr sz="1600" spc="-65" dirty="0">
                          <a:solidFill>
                            <a:srgbClr val="0C2477"/>
                          </a:solidFill>
                          <a:latin typeface="Calibri"/>
                          <a:cs typeface="Calibri"/>
                        </a:rPr>
                        <a:t> </a:t>
                      </a:r>
                      <a:r>
                        <a:rPr sz="1600" dirty="0">
                          <a:solidFill>
                            <a:srgbClr val="0C2477"/>
                          </a:solidFill>
                          <a:latin typeface="Calibri"/>
                          <a:cs typeface="Calibri"/>
                        </a:rPr>
                        <a:t>life</a:t>
                      </a:r>
                      <a:r>
                        <a:rPr sz="1600" spc="-65" dirty="0">
                          <a:solidFill>
                            <a:srgbClr val="0C2477"/>
                          </a:solidFill>
                          <a:latin typeface="Calibri"/>
                          <a:cs typeface="Calibri"/>
                        </a:rPr>
                        <a:t> </a:t>
                      </a:r>
                      <a:r>
                        <a:rPr sz="1600" spc="-10" dirty="0">
                          <a:solidFill>
                            <a:srgbClr val="0C2477"/>
                          </a:solidFill>
                          <a:latin typeface="Calibri"/>
                          <a:cs typeface="Calibri"/>
                        </a:rPr>
                        <a:t>cycle</a:t>
                      </a:r>
                      <a:endParaRPr sz="1600">
                        <a:latin typeface="Calibri"/>
                        <a:cs typeface="Calibri"/>
                      </a:endParaRPr>
                    </a:p>
                    <a:p>
                      <a:pPr marL="63500">
                        <a:lnSpc>
                          <a:spcPct val="100000"/>
                        </a:lnSpc>
                        <a:spcBef>
                          <a:spcPts val="130"/>
                        </a:spcBef>
                      </a:pPr>
                      <a:r>
                        <a:rPr sz="1600" dirty="0">
                          <a:solidFill>
                            <a:srgbClr val="0C2477"/>
                          </a:solidFill>
                          <a:latin typeface="Calibri"/>
                          <a:cs typeface="Calibri"/>
                        </a:rPr>
                        <a:t>Data</a:t>
                      </a:r>
                      <a:r>
                        <a:rPr sz="1600" spc="-35" dirty="0">
                          <a:solidFill>
                            <a:srgbClr val="0C2477"/>
                          </a:solidFill>
                          <a:latin typeface="Calibri"/>
                          <a:cs typeface="Calibri"/>
                        </a:rPr>
                        <a:t> </a:t>
                      </a:r>
                      <a:r>
                        <a:rPr sz="1600" spc="-10" dirty="0">
                          <a:solidFill>
                            <a:srgbClr val="0C2477"/>
                          </a:solidFill>
                          <a:latin typeface="Calibri"/>
                          <a:cs typeface="Calibri"/>
                        </a:rPr>
                        <a:t>Management</a:t>
                      </a:r>
                      <a:r>
                        <a:rPr sz="1600" spc="-35" dirty="0">
                          <a:solidFill>
                            <a:srgbClr val="0C2477"/>
                          </a:solidFill>
                          <a:latin typeface="Calibri"/>
                          <a:cs typeface="Calibri"/>
                        </a:rPr>
                        <a:t> </a:t>
                      </a:r>
                      <a:r>
                        <a:rPr sz="1600" spc="-20" dirty="0">
                          <a:solidFill>
                            <a:srgbClr val="0C2477"/>
                          </a:solidFill>
                          <a:latin typeface="Calibri"/>
                          <a:cs typeface="Calibri"/>
                        </a:rPr>
                        <a:t>Plans</a:t>
                      </a:r>
                      <a:endParaRPr sz="1600">
                        <a:latin typeface="Calibri"/>
                        <a:cs typeface="Calibri"/>
                      </a:endParaRPr>
                    </a:p>
                    <a:p>
                      <a:pPr marL="63500" marR="1361440">
                        <a:lnSpc>
                          <a:spcPts val="2060"/>
                        </a:lnSpc>
                        <a:spcBef>
                          <a:spcPts val="85"/>
                        </a:spcBef>
                      </a:pPr>
                      <a:r>
                        <a:rPr sz="1600" dirty="0">
                          <a:solidFill>
                            <a:srgbClr val="0C2477"/>
                          </a:solidFill>
                          <a:latin typeface="Calibri"/>
                          <a:cs typeface="Calibri"/>
                        </a:rPr>
                        <a:t>Research</a:t>
                      </a:r>
                      <a:r>
                        <a:rPr sz="1600" spc="-10" dirty="0">
                          <a:solidFill>
                            <a:srgbClr val="0C2477"/>
                          </a:solidFill>
                          <a:latin typeface="Calibri"/>
                          <a:cs typeface="Calibri"/>
                        </a:rPr>
                        <a:t> </a:t>
                      </a:r>
                      <a:r>
                        <a:rPr sz="1600" spc="-20" dirty="0">
                          <a:solidFill>
                            <a:srgbClr val="0C2477"/>
                          </a:solidFill>
                          <a:latin typeface="Calibri"/>
                          <a:cs typeface="Calibri"/>
                        </a:rPr>
                        <a:t>integrity,</a:t>
                      </a:r>
                      <a:r>
                        <a:rPr sz="1600" spc="-65" dirty="0">
                          <a:solidFill>
                            <a:srgbClr val="0C2477"/>
                          </a:solidFill>
                          <a:latin typeface="Calibri"/>
                          <a:cs typeface="Calibri"/>
                        </a:rPr>
                        <a:t> </a:t>
                      </a:r>
                      <a:r>
                        <a:rPr sz="1600" dirty="0">
                          <a:solidFill>
                            <a:srgbClr val="0C2477"/>
                          </a:solidFill>
                          <a:latin typeface="Calibri"/>
                          <a:cs typeface="Calibri"/>
                        </a:rPr>
                        <a:t>ethics</a:t>
                      </a:r>
                      <a:r>
                        <a:rPr sz="1600" spc="-30" dirty="0">
                          <a:solidFill>
                            <a:srgbClr val="0C2477"/>
                          </a:solidFill>
                          <a:latin typeface="Calibri"/>
                          <a:cs typeface="Calibri"/>
                        </a:rPr>
                        <a:t> </a:t>
                      </a:r>
                      <a:r>
                        <a:rPr sz="1600" dirty="0">
                          <a:solidFill>
                            <a:srgbClr val="0C2477"/>
                          </a:solidFill>
                          <a:latin typeface="Calibri"/>
                          <a:cs typeface="Calibri"/>
                        </a:rPr>
                        <a:t>and</a:t>
                      </a:r>
                      <a:r>
                        <a:rPr sz="1600" spc="-45" dirty="0">
                          <a:solidFill>
                            <a:srgbClr val="0C2477"/>
                          </a:solidFill>
                          <a:latin typeface="Calibri"/>
                          <a:cs typeface="Calibri"/>
                        </a:rPr>
                        <a:t> </a:t>
                      </a:r>
                      <a:r>
                        <a:rPr sz="1600" dirty="0">
                          <a:solidFill>
                            <a:srgbClr val="0C2477"/>
                          </a:solidFill>
                          <a:latin typeface="Calibri"/>
                          <a:cs typeface="Calibri"/>
                        </a:rPr>
                        <a:t>GDPR</a:t>
                      </a:r>
                      <a:r>
                        <a:rPr sz="1600" spc="-25" dirty="0">
                          <a:solidFill>
                            <a:srgbClr val="0C2477"/>
                          </a:solidFill>
                          <a:latin typeface="Calibri"/>
                          <a:cs typeface="Calibri"/>
                        </a:rPr>
                        <a:t> </a:t>
                      </a:r>
                      <a:r>
                        <a:rPr sz="1600" spc="-10" dirty="0">
                          <a:solidFill>
                            <a:srgbClr val="0C2477"/>
                          </a:solidFill>
                          <a:latin typeface="Calibri"/>
                          <a:cs typeface="Calibri"/>
                        </a:rPr>
                        <a:t>regulations Pseudonymization</a:t>
                      </a:r>
                      <a:r>
                        <a:rPr sz="1600" spc="-40" dirty="0">
                          <a:solidFill>
                            <a:srgbClr val="0C2477"/>
                          </a:solidFill>
                          <a:latin typeface="Calibri"/>
                          <a:cs typeface="Calibri"/>
                        </a:rPr>
                        <a:t> </a:t>
                      </a:r>
                      <a:r>
                        <a:rPr sz="1600" dirty="0">
                          <a:solidFill>
                            <a:srgbClr val="0C2477"/>
                          </a:solidFill>
                          <a:latin typeface="Calibri"/>
                          <a:cs typeface="Calibri"/>
                        </a:rPr>
                        <a:t>and</a:t>
                      </a:r>
                      <a:r>
                        <a:rPr sz="1600" spc="-40" dirty="0">
                          <a:solidFill>
                            <a:srgbClr val="0C2477"/>
                          </a:solidFill>
                          <a:latin typeface="Calibri"/>
                          <a:cs typeface="Calibri"/>
                        </a:rPr>
                        <a:t> </a:t>
                      </a:r>
                      <a:r>
                        <a:rPr sz="1600" spc="-10" dirty="0">
                          <a:solidFill>
                            <a:srgbClr val="0C2477"/>
                          </a:solidFill>
                          <a:latin typeface="Calibri"/>
                          <a:cs typeface="Calibri"/>
                        </a:rPr>
                        <a:t>anonymization</a:t>
                      </a:r>
                      <a:r>
                        <a:rPr sz="1600" spc="-45" dirty="0">
                          <a:solidFill>
                            <a:srgbClr val="0C2477"/>
                          </a:solidFill>
                          <a:latin typeface="Calibri"/>
                          <a:cs typeface="Calibri"/>
                        </a:rPr>
                        <a:t> </a:t>
                      </a:r>
                      <a:r>
                        <a:rPr sz="1600" dirty="0">
                          <a:solidFill>
                            <a:srgbClr val="0C2477"/>
                          </a:solidFill>
                          <a:latin typeface="Calibri"/>
                          <a:cs typeface="Calibri"/>
                        </a:rPr>
                        <a:t>of</a:t>
                      </a:r>
                      <a:r>
                        <a:rPr sz="1600" spc="-15" dirty="0">
                          <a:solidFill>
                            <a:srgbClr val="0C2477"/>
                          </a:solidFill>
                          <a:latin typeface="Calibri"/>
                          <a:cs typeface="Calibri"/>
                        </a:rPr>
                        <a:t> </a:t>
                      </a:r>
                      <a:r>
                        <a:rPr sz="1600" spc="-20" dirty="0">
                          <a:solidFill>
                            <a:srgbClr val="0C2477"/>
                          </a:solidFill>
                          <a:latin typeface="Calibri"/>
                          <a:cs typeface="Calibri"/>
                        </a:rPr>
                        <a:t>data</a:t>
                      </a:r>
                      <a:endParaRPr sz="1600">
                        <a:latin typeface="Calibri"/>
                        <a:cs typeface="Calibri"/>
                      </a:endParaRPr>
                    </a:p>
                    <a:p>
                      <a:pPr marL="63500">
                        <a:lnSpc>
                          <a:spcPct val="100000"/>
                        </a:lnSpc>
                        <a:spcBef>
                          <a:spcPts val="45"/>
                        </a:spcBef>
                      </a:pPr>
                      <a:r>
                        <a:rPr sz="1600" spc="-10" dirty="0">
                          <a:solidFill>
                            <a:srgbClr val="0C2477"/>
                          </a:solidFill>
                          <a:latin typeface="Calibri"/>
                          <a:cs typeface="Calibri"/>
                        </a:rPr>
                        <a:t>Knowledge</a:t>
                      </a:r>
                      <a:r>
                        <a:rPr sz="1600" dirty="0">
                          <a:solidFill>
                            <a:srgbClr val="0C2477"/>
                          </a:solidFill>
                          <a:latin typeface="Calibri"/>
                          <a:cs typeface="Calibri"/>
                        </a:rPr>
                        <a:t> of</a:t>
                      </a:r>
                      <a:r>
                        <a:rPr sz="1600" spc="-20" dirty="0">
                          <a:solidFill>
                            <a:srgbClr val="0C2477"/>
                          </a:solidFill>
                          <a:latin typeface="Calibri"/>
                          <a:cs typeface="Calibri"/>
                        </a:rPr>
                        <a:t> </a:t>
                      </a:r>
                      <a:r>
                        <a:rPr sz="1600" dirty="0">
                          <a:solidFill>
                            <a:srgbClr val="0C2477"/>
                          </a:solidFill>
                          <a:latin typeface="Calibri"/>
                          <a:cs typeface="Calibri"/>
                        </a:rPr>
                        <a:t>the</a:t>
                      </a:r>
                      <a:r>
                        <a:rPr sz="1600" spc="-15" dirty="0">
                          <a:solidFill>
                            <a:srgbClr val="0C2477"/>
                          </a:solidFill>
                          <a:latin typeface="Calibri"/>
                          <a:cs typeface="Calibri"/>
                        </a:rPr>
                        <a:t> </a:t>
                      </a:r>
                      <a:r>
                        <a:rPr sz="1600" dirty="0">
                          <a:solidFill>
                            <a:srgbClr val="0C2477"/>
                          </a:solidFill>
                          <a:latin typeface="Calibri"/>
                          <a:cs typeface="Calibri"/>
                        </a:rPr>
                        <a:t>landscape</a:t>
                      </a:r>
                      <a:r>
                        <a:rPr sz="1600" spc="-50" dirty="0">
                          <a:solidFill>
                            <a:srgbClr val="0C2477"/>
                          </a:solidFill>
                          <a:latin typeface="Calibri"/>
                          <a:cs typeface="Calibri"/>
                        </a:rPr>
                        <a:t> </a:t>
                      </a:r>
                      <a:r>
                        <a:rPr sz="1600" dirty="0">
                          <a:solidFill>
                            <a:srgbClr val="0C2477"/>
                          </a:solidFill>
                          <a:latin typeface="Calibri"/>
                          <a:cs typeface="Calibri"/>
                        </a:rPr>
                        <a:t>of</a:t>
                      </a:r>
                      <a:r>
                        <a:rPr sz="1600" spc="-5" dirty="0">
                          <a:solidFill>
                            <a:srgbClr val="0C2477"/>
                          </a:solidFill>
                          <a:latin typeface="Calibri"/>
                          <a:cs typeface="Calibri"/>
                        </a:rPr>
                        <a:t> </a:t>
                      </a:r>
                      <a:r>
                        <a:rPr sz="1600" dirty="0">
                          <a:solidFill>
                            <a:srgbClr val="0C2477"/>
                          </a:solidFill>
                          <a:latin typeface="Calibri"/>
                          <a:cs typeface="Calibri"/>
                        </a:rPr>
                        <a:t>data</a:t>
                      </a:r>
                      <a:r>
                        <a:rPr sz="1600" spc="-35" dirty="0">
                          <a:solidFill>
                            <a:srgbClr val="0C2477"/>
                          </a:solidFill>
                          <a:latin typeface="Calibri"/>
                          <a:cs typeface="Calibri"/>
                        </a:rPr>
                        <a:t> </a:t>
                      </a:r>
                      <a:r>
                        <a:rPr sz="1600" spc="-10" dirty="0">
                          <a:solidFill>
                            <a:srgbClr val="0C2477"/>
                          </a:solidFill>
                          <a:latin typeface="Calibri"/>
                          <a:cs typeface="Calibri"/>
                        </a:rPr>
                        <a:t>repositories</a:t>
                      </a:r>
                      <a:r>
                        <a:rPr sz="1600" spc="5" dirty="0">
                          <a:solidFill>
                            <a:srgbClr val="0C2477"/>
                          </a:solidFill>
                          <a:latin typeface="Calibri"/>
                          <a:cs typeface="Calibri"/>
                        </a:rPr>
                        <a:t> </a:t>
                      </a:r>
                      <a:r>
                        <a:rPr sz="1600" dirty="0">
                          <a:solidFill>
                            <a:srgbClr val="0C2477"/>
                          </a:solidFill>
                          <a:latin typeface="Calibri"/>
                          <a:cs typeface="Calibri"/>
                        </a:rPr>
                        <a:t>and</a:t>
                      </a:r>
                      <a:r>
                        <a:rPr sz="1600" spc="-25" dirty="0">
                          <a:solidFill>
                            <a:srgbClr val="0C2477"/>
                          </a:solidFill>
                          <a:latin typeface="Calibri"/>
                          <a:cs typeface="Calibri"/>
                        </a:rPr>
                        <a:t> </a:t>
                      </a:r>
                      <a:r>
                        <a:rPr sz="1600" spc="-20" dirty="0">
                          <a:solidFill>
                            <a:srgbClr val="0C2477"/>
                          </a:solidFill>
                          <a:latin typeface="Calibri"/>
                          <a:cs typeface="Calibri"/>
                        </a:rPr>
                        <a:t>data</a:t>
                      </a:r>
                      <a:endParaRPr sz="1600">
                        <a:latin typeface="Calibri"/>
                        <a:cs typeface="Calibri"/>
                      </a:endParaRPr>
                    </a:p>
                    <a:p>
                      <a:pPr marL="63500">
                        <a:lnSpc>
                          <a:spcPct val="100000"/>
                        </a:lnSpc>
                        <a:spcBef>
                          <a:spcPts val="135"/>
                        </a:spcBef>
                      </a:pPr>
                      <a:r>
                        <a:rPr sz="1600" spc="-10" dirty="0">
                          <a:solidFill>
                            <a:srgbClr val="0C2477"/>
                          </a:solidFill>
                          <a:latin typeface="Calibri"/>
                          <a:cs typeface="Calibri"/>
                        </a:rPr>
                        <a:t>archives</a:t>
                      </a:r>
                      <a:endParaRPr sz="1600">
                        <a:latin typeface="Calibri"/>
                        <a:cs typeface="Calibri"/>
                      </a:endParaRPr>
                    </a:p>
                    <a:p>
                      <a:pPr marL="63500">
                        <a:lnSpc>
                          <a:spcPct val="100000"/>
                        </a:lnSpc>
                        <a:spcBef>
                          <a:spcPts val="130"/>
                        </a:spcBef>
                      </a:pPr>
                      <a:r>
                        <a:rPr sz="1600" spc="-10" dirty="0">
                          <a:solidFill>
                            <a:srgbClr val="0C2477"/>
                          </a:solidFill>
                          <a:latin typeface="Calibri"/>
                          <a:cs typeface="Calibri"/>
                        </a:rPr>
                        <a:t>Metadata</a:t>
                      </a:r>
                      <a:r>
                        <a:rPr sz="1600" spc="-35" dirty="0">
                          <a:solidFill>
                            <a:srgbClr val="0C2477"/>
                          </a:solidFill>
                          <a:latin typeface="Calibri"/>
                          <a:cs typeface="Calibri"/>
                        </a:rPr>
                        <a:t> </a:t>
                      </a:r>
                      <a:r>
                        <a:rPr sz="1600" dirty="0">
                          <a:solidFill>
                            <a:srgbClr val="0C2477"/>
                          </a:solidFill>
                          <a:latin typeface="Calibri"/>
                          <a:cs typeface="Calibri"/>
                        </a:rPr>
                        <a:t>of</a:t>
                      </a:r>
                      <a:r>
                        <a:rPr sz="1600" spc="-15" dirty="0">
                          <a:solidFill>
                            <a:srgbClr val="0C2477"/>
                          </a:solidFill>
                          <a:latin typeface="Calibri"/>
                          <a:cs typeface="Calibri"/>
                        </a:rPr>
                        <a:t> </a:t>
                      </a:r>
                      <a:r>
                        <a:rPr sz="1600" spc="-10" dirty="0">
                          <a:solidFill>
                            <a:srgbClr val="0C2477"/>
                          </a:solidFill>
                          <a:latin typeface="Calibri"/>
                          <a:cs typeface="Calibri"/>
                        </a:rPr>
                        <a:t>datasets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1"/>
                  </a:ext>
                </a:extLst>
              </a:tr>
              <a:tr h="770890">
                <a:tc>
                  <a:txBody>
                    <a:bodyPr/>
                    <a:lstStyle/>
                    <a:p>
                      <a:pPr marL="63500">
                        <a:lnSpc>
                          <a:spcPts val="1864"/>
                        </a:lnSpc>
                      </a:pPr>
                      <a:r>
                        <a:rPr sz="1600" dirty="0">
                          <a:solidFill>
                            <a:srgbClr val="0C2477"/>
                          </a:solidFill>
                          <a:latin typeface="Calibri"/>
                          <a:cs typeface="Calibri"/>
                        </a:rPr>
                        <a:t>Data</a:t>
                      </a:r>
                      <a:r>
                        <a:rPr sz="1600" spc="-70" dirty="0">
                          <a:solidFill>
                            <a:srgbClr val="0C2477"/>
                          </a:solidFill>
                          <a:latin typeface="Calibri"/>
                          <a:cs typeface="Calibri"/>
                        </a:rPr>
                        <a:t> </a:t>
                      </a:r>
                      <a:r>
                        <a:rPr sz="1600" dirty="0">
                          <a:solidFill>
                            <a:srgbClr val="0C2477"/>
                          </a:solidFill>
                          <a:latin typeface="Calibri"/>
                          <a:cs typeface="Calibri"/>
                        </a:rPr>
                        <a:t>creation</a:t>
                      </a:r>
                      <a:r>
                        <a:rPr sz="1600" spc="-40" dirty="0">
                          <a:solidFill>
                            <a:srgbClr val="0C2477"/>
                          </a:solidFill>
                          <a:latin typeface="Calibri"/>
                          <a:cs typeface="Calibri"/>
                        </a:rPr>
                        <a:t> </a:t>
                      </a:r>
                      <a:r>
                        <a:rPr sz="1600" dirty="0">
                          <a:solidFill>
                            <a:srgbClr val="0C2477"/>
                          </a:solidFill>
                          <a:latin typeface="Calibri"/>
                          <a:cs typeface="Calibri"/>
                        </a:rPr>
                        <a:t>and</a:t>
                      </a:r>
                      <a:r>
                        <a:rPr sz="1600" spc="-65" dirty="0">
                          <a:solidFill>
                            <a:srgbClr val="0C2477"/>
                          </a:solidFill>
                          <a:latin typeface="Calibri"/>
                          <a:cs typeface="Calibri"/>
                        </a:rPr>
                        <a:t> </a:t>
                      </a:r>
                      <a:r>
                        <a:rPr sz="1600" spc="-10" dirty="0">
                          <a:solidFill>
                            <a:srgbClr val="0C2477"/>
                          </a:solidFill>
                          <a:latin typeface="Calibri"/>
                          <a:cs typeface="Calibri"/>
                        </a:rPr>
                        <a:t>interoperability</a:t>
                      </a:r>
                      <a:endParaRPr sz="1600">
                        <a:latin typeface="Calibri"/>
                        <a:cs typeface="Calibri"/>
                      </a:endParaRPr>
                    </a:p>
                    <a:p>
                      <a:pPr marL="63500">
                        <a:lnSpc>
                          <a:spcPct val="100000"/>
                        </a:lnSpc>
                        <a:spcBef>
                          <a:spcPts val="145"/>
                        </a:spcBef>
                      </a:pPr>
                      <a:r>
                        <a:rPr sz="1600" dirty="0">
                          <a:solidFill>
                            <a:srgbClr val="0C2477"/>
                          </a:solidFill>
                          <a:latin typeface="Calibri"/>
                          <a:cs typeface="Calibri"/>
                        </a:rPr>
                        <a:t>Searching</a:t>
                      </a:r>
                      <a:r>
                        <a:rPr sz="1600" spc="-65" dirty="0">
                          <a:solidFill>
                            <a:srgbClr val="0C2477"/>
                          </a:solidFill>
                          <a:latin typeface="Calibri"/>
                          <a:cs typeface="Calibri"/>
                        </a:rPr>
                        <a:t> </a:t>
                      </a:r>
                      <a:r>
                        <a:rPr sz="1600" dirty="0">
                          <a:solidFill>
                            <a:srgbClr val="0C2477"/>
                          </a:solidFill>
                          <a:latin typeface="Calibri"/>
                          <a:cs typeface="Calibri"/>
                        </a:rPr>
                        <a:t>data</a:t>
                      </a:r>
                      <a:r>
                        <a:rPr sz="1600" spc="-65" dirty="0">
                          <a:solidFill>
                            <a:srgbClr val="0C2477"/>
                          </a:solidFill>
                          <a:latin typeface="Calibri"/>
                          <a:cs typeface="Calibri"/>
                        </a:rPr>
                        <a:t> </a:t>
                      </a:r>
                      <a:r>
                        <a:rPr sz="1600" spc="-10" dirty="0">
                          <a:solidFill>
                            <a:srgbClr val="0C2477"/>
                          </a:solidFill>
                          <a:latin typeface="Calibri"/>
                          <a:cs typeface="Calibri"/>
                        </a:rPr>
                        <a:t>sources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2"/>
                  </a:ext>
                </a:extLst>
              </a:tr>
              <a:tr h="509905">
                <a:tc>
                  <a:txBody>
                    <a:bodyPr/>
                    <a:lstStyle/>
                    <a:p>
                      <a:pPr marL="63500">
                        <a:lnSpc>
                          <a:spcPts val="1864"/>
                        </a:lnSpc>
                      </a:pPr>
                      <a:r>
                        <a:rPr sz="1600" spc="-10" dirty="0">
                          <a:solidFill>
                            <a:srgbClr val="0C2477"/>
                          </a:solidFill>
                          <a:latin typeface="Calibri"/>
                          <a:cs typeface="Calibri"/>
                        </a:rPr>
                        <a:t>Metadata</a:t>
                      </a:r>
                      <a:r>
                        <a:rPr sz="1600" spc="-35" dirty="0">
                          <a:solidFill>
                            <a:srgbClr val="0C2477"/>
                          </a:solidFill>
                          <a:latin typeface="Calibri"/>
                          <a:cs typeface="Calibri"/>
                        </a:rPr>
                        <a:t> </a:t>
                      </a:r>
                      <a:r>
                        <a:rPr sz="1600" dirty="0">
                          <a:solidFill>
                            <a:srgbClr val="0C2477"/>
                          </a:solidFill>
                          <a:latin typeface="Calibri"/>
                          <a:cs typeface="Calibri"/>
                        </a:rPr>
                        <a:t>for</a:t>
                      </a:r>
                      <a:r>
                        <a:rPr sz="1600" spc="-5" dirty="0">
                          <a:solidFill>
                            <a:srgbClr val="0C2477"/>
                          </a:solidFill>
                          <a:latin typeface="Calibri"/>
                          <a:cs typeface="Calibri"/>
                        </a:rPr>
                        <a:t> </a:t>
                      </a:r>
                      <a:r>
                        <a:rPr sz="1600" dirty="0">
                          <a:solidFill>
                            <a:srgbClr val="0C2477"/>
                          </a:solidFill>
                          <a:latin typeface="Calibri"/>
                          <a:cs typeface="Calibri"/>
                        </a:rPr>
                        <a:t>digital</a:t>
                      </a:r>
                      <a:r>
                        <a:rPr sz="1600" spc="-55" dirty="0">
                          <a:solidFill>
                            <a:srgbClr val="0C2477"/>
                          </a:solidFill>
                          <a:latin typeface="Calibri"/>
                          <a:cs typeface="Calibri"/>
                        </a:rPr>
                        <a:t> </a:t>
                      </a:r>
                      <a:r>
                        <a:rPr sz="1600" spc="-10" dirty="0">
                          <a:solidFill>
                            <a:srgbClr val="0C2477"/>
                          </a:solidFill>
                          <a:latin typeface="Calibri"/>
                          <a:cs typeface="Calibri"/>
                        </a:rPr>
                        <a:t>collections</a:t>
                      </a:r>
                      <a:r>
                        <a:rPr sz="1600" spc="-20" dirty="0">
                          <a:solidFill>
                            <a:srgbClr val="0C2477"/>
                          </a:solidFill>
                          <a:latin typeface="Calibri"/>
                          <a:cs typeface="Calibri"/>
                        </a:rPr>
                        <a:t> </a:t>
                      </a:r>
                      <a:r>
                        <a:rPr sz="1600" dirty="0">
                          <a:solidFill>
                            <a:srgbClr val="0C2477"/>
                          </a:solidFill>
                          <a:latin typeface="Calibri"/>
                          <a:cs typeface="Calibri"/>
                        </a:rPr>
                        <a:t>and</a:t>
                      </a:r>
                      <a:r>
                        <a:rPr sz="1600" spc="-35" dirty="0">
                          <a:solidFill>
                            <a:srgbClr val="0C2477"/>
                          </a:solidFill>
                          <a:latin typeface="Calibri"/>
                          <a:cs typeface="Calibri"/>
                        </a:rPr>
                        <a:t> </a:t>
                      </a:r>
                      <a:r>
                        <a:rPr sz="1600" spc="-10" dirty="0">
                          <a:solidFill>
                            <a:srgbClr val="0C2477"/>
                          </a:solidFill>
                          <a:latin typeface="Calibri"/>
                          <a:cs typeface="Calibri"/>
                        </a:rPr>
                        <a:t>datasets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3"/>
                  </a:ext>
                </a:extLst>
              </a:tr>
            </a:tbl>
          </a:graphicData>
        </a:graphic>
      </p:graphicFrame>
      <p:graphicFrame>
        <p:nvGraphicFramePr>
          <p:cNvPr id="4" name="object 4"/>
          <p:cNvGraphicFramePr>
            <a:graphicFrameLocks noGrp="1"/>
          </p:cNvGraphicFramePr>
          <p:nvPr/>
        </p:nvGraphicFramePr>
        <p:xfrm>
          <a:off x="6286500" y="831722"/>
          <a:ext cx="5489575" cy="3593465"/>
        </p:xfrm>
        <a:graphic>
          <a:graphicData uri="http://schemas.openxmlformats.org/drawingml/2006/table">
            <a:tbl>
              <a:tblPr firstRow="1" bandRow="1">
                <a:tableStyleId>{2D5ABB26-0587-4C30-8999-92F81FD0307C}</a:tableStyleId>
              </a:tblPr>
              <a:tblGrid>
                <a:gridCol w="5489575">
                  <a:extLst>
                    <a:ext uri="{9D8B030D-6E8A-4147-A177-3AD203B41FA5}">
                      <a16:colId xmlns:a16="http://schemas.microsoft.com/office/drawing/2014/main" val="20000"/>
                    </a:ext>
                  </a:extLst>
                </a:gridCol>
              </a:tblGrid>
              <a:tr h="509905">
                <a:tc>
                  <a:txBody>
                    <a:bodyPr/>
                    <a:lstStyle/>
                    <a:p>
                      <a:pPr marL="64135">
                        <a:lnSpc>
                          <a:spcPts val="1855"/>
                        </a:lnSpc>
                      </a:pPr>
                      <a:r>
                        <a:rPr sz="1600" spc="-10" dirty="0">
                          <a:solidFill>
                            <a:srgbClr val="0C2477"/>
                          </a:solidFill>
                          <a:latin typeface="Calibri"/>
                          <a:cs typeface="Calibri"/>
                        </a:rPr>
                        <a:t>Institutional</a:t>
                      </a:r>
                      <a:r>
                        <a:rPr sz="1600" spc="-60" dirty="0">
                          <a:solidFill>
                            <a:srgbClr val="0C2477"/>
                          </a:solidFill>
                          <a:latin typeface="Calibri"/>
                          <a:cs typeface="Calibri"/>
                        </a:rPr>
                        <a:t> </a:t>
                      </a:r>
                      <a:r>
                        <a:rPr sz="1600" spc="-10" dirty="0">
                          <a:solidFill>
                            <a:srgbClr val="0C2477"/>
                          </a:solidFill>
                          <a:latin typeface="Calibri"/>
                          <a:cs typeface="Calibri"/>
                        </a:rPr>
                        <a:t>infrastructures</a:t>
                      </a:r>
                      <a:r>
                        <a:rPr sz="1600" spc="-25" dirty="0">
                          <a:solidFill>
                            <a:srgbClr val="0C2477"/>
                          </a:solidFill>
                          <a:latin typeface="Calibri"/>
                          <a:cs typeface="Calibri"/>
                        </a:rPr>
                        <a:t> </a:t>
                      </a:r>
                      <a:r>
                        <a:rPr sz="1600" dirty="0">
                          <a:solidFill>
                            <a:srgbClr val="0C2477"/>
                          </a:solidFill>
                          <a:latin typeface="Calibri"/>
                          <a:cs typeface="Calibri"/>
                        </a:rPr>
                        <a:t>for</a:t>
                      </a:r>
                      <a:r>
                        <a:rPr sz="1600" spc="-20" dirty="0">
                          <a:solidFill>
                            <a:srgbClr val="0C2477"/>
                          </a:solidFill>
                          <a:latin typeface="Calibri"/>
                          <a:cs typeface="Calibri"/>
                        </a:rPr>
                        <a:t> </a:t>
                      </a:r>
                      <a:r>
                        <a:rPr sz="1600" dirty="0">
                          <a:solidFill>
                            <a:srgbClr val="0C2477"/>
                          </a:solidFill>
                          <a:latin typeface="Calibri"/>
                          <a:cs typeface="Calibri"/>
                        </a:rPr>
                        <a:t>storing</a:t>
                      </a:r>
                      <a:r>
                        <a:rPr sz="1600" spc="-30" dirty="0">
                          <a:solidFill>
                            <a:srgbClr val="0C2477"/>
                          </a:solidFill>
                          <a:latin typeface="Calibri"/>
                          <a:cs typeface="Calibri"/>
                        </a:rPr>
                        <a:t> </a:t>
                      </a:r>
                      <a:r>
                        <a:rPr sz="1600" dirty="0">
                          <a:solidFill>
                            <a:srgbClr val="0C2477"/>
                          </a:solidFill>
                          <a:latin typeface="Calibri"/>
                          <a:cs typeface="Calibri"/>
                        </a:rPr>
                        <a:t>and</a:t>
                      </a:r>
                      <a:r>
                        <a:rPr sz="1600" spc="-40" dirty="0">
                          <a:solidFill>
                            <a:srgbClr val="0C2477"/>
                          </a:solidFill>
                          <a:latin typeface="Calibri"/>
                          <a:cs typeface="Calibri"/>
                        </a:rPr>
                        <a:t> </a:t>
                      </a:r>
                      <a:r>
                        <a:rPr sz="1600" dirty="0">
                          <a:solidFill>
                            <a:srgbClr val="0C2477"/>
                          </a:solidFill>
                          <a:latin typeface="Calibri"/>
                          <a:cs typeface="Calibri"/>
                        </a:rPr>
                        <a:t>saving</a:t>
                      </a:r>
                      <a:r>
                        <a:rPr sz="1600" spc="-55" dirty="0">
                          <a:solidFill>
                            <a:srgbClr val="0C2477"/>
                          </a:solidFill>
                          <a:latin typeface="Calibri"/>
                          <a:cs typeface="Calibri"/>
                        </a:rPr>
                        <a:t> </a:t>
                      </a:r>
                      <a:r>
                        <a:rPr sz="1600" spc="-20" dirty="0">
                          <a:solidFill>
                            <a:srgbClr val="0C2477"/>
                          </a:solidFill>
                          <a:latin typeface="Calibri"/>
                          <a:cs typeface="Calibri"/>
                        </a:rPr>
                        <a:t>data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0"/>
                  </a:ext>
                </a:extLst>
              </a:tr>
              <a:tr h="770890">
                <a:tc>
                  <a:txBody>
                    <a:bodyPr/>
                    <a:lstStyle/>
                    <a:p>
                      <a:pPr marL="64135">
                        <a:lnSpc>
                          <a:spcPts val="1860"/>
                        </a:lnSpc>
                      </a:pPr>
                      <a:r>
                        <a:rPr sz="1600" spc="-10" dirty="0">
                          <a:solidFill>
                            <a:srgbClr val="0C2477"/>
                          </a:solidFill>
                          <a:latin typeface="Calibri"/>
                          <a:cs typeface="Calibri"/>
                        </a:rPr>
                        <a:t>Knowledge</a:t>
                      </a:r>
                      <a:r>
                        <a:rPr sz="1600" spc="5" dirty="0">
                          <a:solidFill>
                            <a:srgbClr val="0C2477"/>
                          </a:solidFill>
                          <a:latin typeface="Calibri"/>
                          <a:cs typeface="Calibri"/>
                        </a:rPr>
                        <a:t> </a:t>
                      </a:r>
                      <a:r>
                        <a:rPr sz="1600" dirty="0">
                          <a:solidFill>
                            <a:srgbClr val="0C2477"/>
                          </a:solidFill>
                          <a:latin typeface="Calibri"/>
                          <a:cs typeface="Calibri"/>
                        </a:rPr>
                        <a:t>about</a:t>
                      </a:r>
                      <a:r>
                        <a:rPr sz="1600" spc="-25" dirty="0">
                          <a:solidFill>
                            <a:srgbClr val="0C2477"/>
                          </a:solidFill>
                          <a:latin typeface="Calibri"/>
                          <a:cs typeface="Calibri"/>
                        </a:rPr>
                        <a:t> </a:t>
                      </a:r>
                      <a:r>
                        <a:rPr sz="1600" dirty="0">
                          <a:solidFill>
                            <a:srgbClr val="0C2477"/>
                          </a:solidFill>
                          <a:latin typeface="Calibri"/>
                          <a:cs typeface="Calibri"/>
                        </a:rPr>
                        <a:t>cleaning</a:t>
                      </a:r>
                      <a:r>
                        <a:rPr sz="1600" spc="-25" dirty="0">
                          <a:solidFill>
                            <a:srgbClr val="0C2477"/>
                          </a:solidFill>
                          <a:latin typeface="Calibri"/>
                          <a:cs typeface="Calibri"/>
                        </a:rPr>
                        <a:t> </a:t>
                      </a:r>
                      <a:r>
                        <a:rPr sz="1600" spc="-20" dirty="0">
                          <a:solidFill>
                            <a:srgbClr val="0C2477"/>
                          </a:solidFill>
                          <a:latin typeface="Calibri"/>
                          <a:cs typeface="Calibri"/>
                        </a:rPr>
                        <a:t>data</a:t>
                      </a:r>
                      <a:endParaRPr sz="1600">
                        <a:latin typeface="Calibri"/>
                        <a:cs typeface="Calibri"/>
                      </a:endParaRPr>
                    </a:p>
                    <a:p>
                      <a:pPr marL="64135">
                        <a:lnSpc>
                          <a:spcPct val="100000"/>
                        </a:lnSpc>
                        <a:spcBef>
                          <a:spcPts val="145"/>
                        </a:spcBef>
                      </a:pPr>
                      <a:r>
                        <a:rPr sz="1600" dirty="0">
                          <a:solidFill>
                            <a:srgbClr val="0C2477"/>
                          </a:solidFill>
                          <a:latin typeface="Calibri"/>
                          <a:cs typeface="Calibri"/>
                        </a:rPr>
                        <a:t>Data</a:t>
                      </a:r>
                      <a:r>
                        <a:rPr sz="1600" spc="-45" dirty="0">
                          <a:solidFill>
                            <a:srgbClr val="0C2477"/>
                          </a:solidFill>
                          <a:latin typeface="Calibri"/>
                          <a:cs typeface="Calibri"/>
                        </a:rPr>
                        <a:t> </a:t>
                      </a:r>
                      <a:r>
                        <a:rPr sz="1600" spc="-10" dirty="0">
                          <a:solidFill>
                            <a:srgbClr val="0C2477"/>
                          </a:solidFill>
                          <a:latin typeface="Calibri"/>
                          <a:cs typeface="Calibri"/>
                        </a:rPr>
                        <a:t>curator</a:t>
                      </a:r>
                      <a:r>
                        <a:rPr sz="1600" spc="-20" dirty="0">
                          <a:solidFill>
                            <a:srgbClr val="0C2477"/>
                          </a:solidFill>
                          <a:latin typeface="Calibri"/>
                          <a:cs typeface="Calibri"/>
                        </a:rPr>
                        <a:t> </a:t>
                      </a:r>
                      <a:r>
                        <a:rPr sz="1600" spc="-10" dirty="0">
                          <a:solidFill>
                            <a:srgbClr val="0C2477"/>
                          </a:solidFill>
                          <a:latin typeface="Calibri"/>
                          <a:cs typeface="Calibri"/>
                        </a:rPr>
                        <a:t>competences</a:t>
                      </a:r>
                      <a:r>
                        <a:rPr sz="1600" spc="-5" dirty="0">
                          <a:solidFill>
                            <a:srgbClr val="0C2477"/>
                          </a:solidFill>
                          <a:latin typeface="Calibri"/>
                          <a:cs typeface="Calibri"/>
                        </a:rPr>
                        <a:t> </a:t>
                      </a:r>
                      <a:r>
                        <a:rPr sz="1600" spc="-10" dirty="0">
                          <a:solidFill>
                            <a:srgbClr val="0C2477"/>
                          </a:solidFill>
                          <a:latin typeface="Calibri"/>
                          <a:cs typeface="Calibri"/>
                        </a:rPr>
                        <a:t>(related</a:t>
                      </a:r>
                      <a:r>
                        <a:rPr sz="1600" spc="-25" dirty="0">
                          <a:solidFill>
                            <a:srgbClr val="0C2477"/>
                          </a:solidFill>
                          <a:latin typeface="Calibri"/>
                          <a:cs typeface="Calibri"/>
                        </a:rPr>
                        <a:t> </a:t>
                      </a:r>
                      <a:r>
                        <a:rPr sz="1600" dirty="0">
                          <a:solidFill>
                            <a:srgbClr val="0C2477"/>
                          </a:solidFill>
                          <a:latin typeface="Calibri"/>
                          <a:cs typeface="Calibri"/>
                        </a:rPr>
                        <a:t>to</a:t>
                      </a:r>
                      <a:r>
                        <a:rPr sz="1600" spc="-25" dirty="0">
                          <a:solidFill>
                            <a:srgbClr val="0C2477"/>
                          </a:solidFill>
                          <a:latin typeface="Calibri"/>
                          <a:cs typeface="Calibri"/>
                        </a:rPr>
                        <a:t> </a:t>
                      </a:r>
                      <a:r>
                        <a:rPr sz="1600" dirty="0">
                          <a:solidFill>
                            <a:srgbClr val="0C2477"/>
                          </a:solidFill>
                          <a:latin typeface="Calibri"/>
                          <a:cs typeface="Calibri"/>
                        </a:rPr>
                        <a:t>(2)</a:t>
                      </a:r>
                      <a:r>
                        <a:rPr sz="1600" spc="-20" dirty="0">
                          <a:solidFill>
                            <a:srgbClr val="0C2477"/>
                          </a:solidFill>
                          <a:latin typeface="Calibri"/>
                          <a:cs typeface="Calibri"/>
                        </a:rPr>
                        <a:t> </a:t>
                      </a:r>
                      <a:r>
                        <a:rPr sz="1600" dirty="0">
                          <a:solidFill>
                            <a:srgbClr val="0C2477"/>
                          </a:solidFill>
                          <a:latin typeface="Calibri"/>
                          <a:cs typeface="Calibri"/>
                        </a:rPr>
                        <a:t>and</a:t>
                      </a:r>
                      <a:r>
                        <a:rPr sz="1600" spc="-45" dirty="0">
                          <a:solidFill>
                            <a:srgbClr val="0C2477"/>
                          </a:solidFill>
                          <a:latin typeface="Calibri"/>
                          <a:cs typeface="Calibri"/>
                        </a:rPr>
                        <a:t> </a:t>
                      </a:r>
                      <a:r>
                        <a:rPr sz="1600" spc="-20" dirty="0">
                          <a:solidFill>
                            <a:srgbClr val="0C2477"/>
                          </a:solidFill>
                          <a:latin typeface="Calibri"/>
                          <a:cs typeface="Calibri"/>
                        </a:rPr>
                        <a:t>(10)</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1"/>
                  </a:ext>
                </a:extLst>
              </a:tr>
              <a:tr h="509905">
                <a:tc>
                  <a:txBody>
                    <a:bodyPr/>
                    <a:lstStyle/>
                    <a:p>
                      <a:pPr marL="64135">
                        <a:lnSpc>
                          <a:spcPts val="1860"/>
                        </a:lnSpc>
                      </a:pPr>
                      <a:r>
                        <a:rPr sz="1600" dirty="0">
                          <a:solidFill>
                            <a:srgbClr val="0C2477"/>
                          </a:solidFill>
                          <a:latin typeface="Calibri"/>
                          <a:cs typeface="Calibri"/>
                        </a:rPr>
                        <a:t>Data</a:t>
                      </a:r>
                      <a:r>
                        <a:rPr sz="1600" spc="-45" dirty="0">
                          <a:solidFill>
                            <a:srgbClr val="0C2477"/>
                          </a:solidFill>
                          <a:latin typeface="Calibri"/>
                          <a:cs typeface="Calibri"/>
                        </a:rPr>
                        <a:t> </a:t>
                      </a:r>
                      <a:r>
                        <a:rPr sz="1600" dirty="0">
                          <a:solidFill>
                            <a:srgbClr val="0C2477"/>
                          </a:solidFill>
                          <a:latin typeface="Calibri"/>
                          <a:cs typeface="Calibri"/>
                        </a:rPr>
                        <a:t>analysis</a:t>
                      </a:r>
                      <a:r>
                        <a:rPr sz="1600" spc="-60" dirty="0">
                          <a:solidFill>
                            <a:srgbClr val="0C2477"/>
                          </a:solidFill>
                          <a:latin typeface="Calibri"/>
                          <a:cs typeface="Calibri"/>
                        </a:rPr>
                        <a:t> </a:t>
                      </a:r>
                      <a:r>
                        <a:rPr sz="1600" dirty="0">
                          <a:solidFill>
                            <a:srgbClr val="0C2477"/>
                          </a:solidFill>
                          <a:latin typeface="Calibri"/>
                          <a:cs typeface="Calibri"/>
                        </a:rPr>
                        <a:t>and</a:t>
                      </a:r>
                      <a:r>
                        <a:rPr sz="1600" spc="-35" dirty="0">
                          <a:solidFill>
                            <a:srgbClr val="0C2477"/>
                          </a:solidFill>
                          <a:latin typeface="Calibri"/>
                          <a:cs typeface="Calibri"/>
                        </a:rPr>
                        <a:t> </a:t>
                      </a:r>
                      <a:r>
                        <a:rPr sz="1600" spc="-10" dirty="0">
                          <a:solidFill>
                            <a:srgbClr val="0C2477"/>
                          </a:solidFill>
                          <a:latin typeface="Calibri"/>
                          <a:cs typeface="Calibri"/>
                        </a:rPr>
                        <a:t>visualisation</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2"/>
                  </a:ext>
                </a:extLst>
              </a:tr>
              <a:tr h="509905">
                <a:tc>
                  <a:txBody>
                    <a:bodyPr/>
                    <a:lstStyle/>
                    <a:p>
                      <a:pPr marL="64135">
                        <a:lnSpc>
                          <a:spcPts val="1860"/>
                        </a:lnSpc>
                      </a:pPr>
                      <a:r>
                        <a:rPr sz="1600" dirty="0">
                          <a:solidFill>
                            <a:srgbClr val="0C2477"/>
                          </a:solidFill>
                          <a:latin typeface="Calibri"/>
                          <a:cs typeface="Calibri"/>
                        </a:rPr>
                        <a:t>Archiving</a:t>
                      </a:r>
                      <a:r>
                        <a:rPr sz="1600" spc="-35" dirty="0">
                          <a:solidFill>
                            <a:srgbClr val="0C2477"/>
                          </a:solidFill>
                          <a:latin typeface="Calibri"/>
                          <a:cs typeface="Calibri"/>
                        </a:rPr>
                        <a:t> </a:t>
                      </a:r>
                      <a:r>
                        <a:rPr sz="1600" dirty="0">
                          <a:solidFill>
                            <a:srgbClr val="0C2477"/>
                          </a:solidFill>
                          <a:latin typeface="Calibri"/>
                          <a:cs typeface="Calibri"/>
                        </a:rPr>
                        <a:t>and</a:t>
                      </a:r>
                      <a:r>
                        <a:rPr sz="1600" spc="-30" dirty="0">
                          <a:solidFill>
                            <a:srgbClr val="0C2477"/>
                          </a:solidFill>
                          <a:latin typeface="Calibri"/>
                          <a:cs typeface="Calibri"/>
                        </a:rPr>
                        <a:t> </a:t>
                      </a:r>
                      <a:r>
                        <a:rPr sz="1600" spc="-10" dirty="0">
                          <a:solidFill>
                            <a:srgbClr val="0C2477"/>
                          </a:solidFill>
                          <a:latin typeface="Calibri"/>
                          <a:cs typeface="Calibri"/>
                        </a:rPr>
                        <a:t>preserving </a:t>
                      </a:r>
                      <a:r>
                        <a:rPr sz="1600" spc="-20" dirty="0">
                          <a:solidFill>
                            <a:srgbClr val="0C2477"/>
                          </a:solidFill>
                          <a:latin typeface="Calibri"/>
                          <a:cs typeface="Calibri"/>
                        </a:rPr>
                        <a:t>data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3"/>
                  </a:ext>
                </a:extLst>
              </a:tr>
              <a:tr h="1292860">
                <a:tc>
                  <a:txBody>
                    <a:bodyPr/>
                    <a:lstStyle/>
                    <a:p>
                      <a:pPr marL="64135">
                        <a:lnSpc>
                          <a:spcPts val="1864"/>
                        </a:lnSpc>
                      </a:pPr>
                      <a:r>
                        <a:rPr sz="1600" dirty="0">
                          <a:solidFill>
                            <a:srgbClr val="0C2477"/>
                          </a:solidFill>
                          <a:latin typeface="Calibri"/>
                          <a:cs typeface="Calibri"/>
                        </a:rPr>
                        <a:t>Copyright</a:t>
                      </a:r>
                      <a:r>
                        <a:rPr sz="1600" spc="-50" dirty="0">
                          <a:solidFill>
                            <a:srgbClr val="0C2477"/>
                          </a:solidFill>
                          <a:latin typeface="Calibri"/>
                          <a:cs typeface="Calibri"/>
                        </a:rPr>
                        <a:t> </a:t>
                      </a:r>
                      <a:r>
                        <a:rPr sz="1600" dirty="0">
                          <a:solidFill>
                            <a:srgbClr val="0C2477"/>
                          </a:solidFill>
                          <a:latin typeface="Calibri"/>
                          <a:cs typeface="Calibri"/>
                        </a:rPr>
                        <a:t>and</a:t>
                      </a:r>
                      <a:r>
                        <a:rPr sz="1600" spc="-55" dirty="0">
                          <a:solidFill>
                            <a:srgbClr val="0C2477"/>
                          </a:solidFill>
                          <a:latin typeface="Calibri"/>
                          <a:cs typeface="Calibri"/>
                        </a:rPr>
                        <a:t> </a:t>
                      </a:r>
                      <a:r>
                        <a:rPr sz="1600" dirty="0">
                          <a:solidFill>
                            <a:srgbClr val="0C2477"/>
                          </a:solidFill>
                          <a:latin typeface="Calibri"/>
                          <a:cs typeface="Calibri"/>
                        </a:rPr>
                        <a:t>intellectual</a:t>
                      </a:r>
                      <a:r>
                        <a:rPr sz="1600" spc="-85" dirty="0">
                          <a:solidFill>
                            <a:srgbClr val="0C2477"/>
                          </a:solidFill>
                          <a:latin typeface="Calibri"/>
                          <a:cs typeface="Calibri"/>
                        </a:rPr>
                        <a:t> </a:t>
                      </a:r>
                      <a:r>
                        <a:rPr sz="1600" spc="-10" dirty="0">
                          <a:solidFill>
                            <a:srgbClr val="0C2477"/>
                          </a:solidFill>
                          <a:latin typeface="Calibri"/>
                          <a:cs typeface="Calibri"/>
                        </a:rPr>
                        <a:t>property</a:t>
                      </a:r>
                      <a:endParaRPr sz="1600">
                        <a:latin typeface="Calibri"/>
                        <a:cs typeface="Calibri"/>
                      </a:endParaRPr>
                    </a:p>
                    <a:p>
                      <a:pPr marL="64135" marR="2689860">
                        <a:lnSpc>
                          <a:spcPct val="106900"/>
                        </a:lnSpc>
                        <a:spcBef>
                          <a:spcPts val="10"/>
                        </a:spcBef>
                      </a:pPr>
                      <a:r>
                        <a:rPr sz="1600" dirty="0">
                          <a:solidFill>
                            <a:srgbClr val="0C2477"/>
                          </a:solidFill>
                          <a:latin typeface="Calibri"/>
                          <a:cs typeface="Calibri"/>
                        </a:rPr>
                        <a:t>Licensing</a:t>
                      </a:r>
                      <a:r>
                        <a:rPr sz="1600" spc="-65" dirty="0">
                          <a:solidFill>
                            <a:srgbClr val="0C2477"/>
                          </a:solidFill>
                          <a:latin typeface="Calibri"/>
                          <a:cs typeface="Calibri"/>
                        </a:rPr>
                        <a:t> </a:t>
                      </a:r>
                      <a:r>
                        <a:rPr sz="1600" dirty="0">
                          <a:solidFill>
                            <a:srgbClr val="0C2477"/>
                          </a:solidFill>
                          <a:latin typeface="Calibri"/>
                          <a:cs typeface="Calibri"/>
                        </a:rPr>
                        <a:t>of</a:t>
                      </a:r>
                      <a:r>
                        <a:rPr sz="1600" spc="-40" dirty="0">
                          <a:solidFill>
                            <a:srgbClr val="0C2477"/>
                          </a:solidFill>
                          <a:latin typeface="Calibri"/>
                          <a:cs typeface="Calibri"/>
                        </a:rPr>
                        <a:t> </a:t>
                      </a:r>
                      <a:r>
                        <a:rPr sz="1600" dirty="0">
                          <a:solidFill>
                            <a:srgbClr val="0C2477"/>
                          </a:solidFill>
                          <a:latin typeface="Calibri"/>
                          <a:cs typeface="Calibri"/>
                        </a:rPr>
                        <a:t>research</a:t>
                      </a:r>
                      <a:r>
                        <a:rPr sz="1600" spc="-30" dirty="0">
                          <a:solidFill>
                            <a:srgbClr val="0C2477"/>
                          </a:solidFill>
                          <a:latin typeface="Calibri"/>
                          <a:cs typeface="Calibri"/>
                        </a:rPr>
                        <a:t> </a:t>
                      </a:r>
                      <a:r>
                        <a:rPr sz="1600" spc="-10" dirty="0">
                          <a:solidFill>
                            <a:srgbClr val="0C2477"/>
                          </a:solidFill>
                          <a:latin typeface="Calibri"/>
                          <a:cs typeface="Calibri"/>
                        </a:rPr>
                        <a:t>datasets Reproducibility</a:t>
                      </a:r>
                      <a:r>
                        <a:rPr sz="1600" spc="-40" dirty="0">
                          <a:solidFill>
                            <a:srgbClr val="0C2477"/>
                          </a:solidFill>
                          <a:latin typeface="Calibri"/>
                          <a:cs typeface="Calibri"/>
                        </a:rPr>
                        <a:t> </a:t>
                      </a:r>
                      <a:r>
                        <a:rPr sz="1600" dirty="0">
                          <a:solidFill>
                            <a:srgbClr val="0C2477"/>
                          </a:solidFill>
                          <a:latin typeface="Calibri"/>
                          <a:cs typeface="Calibri"/>
                        </a:rPr>
                        <a:t>and</a:t>
                      </a:r>
                      <a:r>
                        <a:rPr sz="1600" spc="-20" dirty="0">
                          <a:solidFill>
                            <a:srgbClr val="0C2477"/>
                          </a:solidFill>
                          <a:latin typeface="Calibri"/>
                          <a:cs typeface="Calibri"/>
                        </a:rPr>
                        <a:t> </a:t>
                      </a:r>
                      <a:r>
                        <a:rPr sz="1600" dirty="0">
                          <a:solidFill>
                            <a:srgbClr val="0C2477"/>
                          </a:solidFill>
                          <a:latin typeface="Calibri"/>
                          <a:cs typeface="Calibri"/>
                        </a:rPr>
                        <a:t>reuse</a:t>
                      </a:r>
                      <a:r>
                        <a:rPr sz="1600" spc="-5" dirty="0">
                          <a:solidFill>
                            <a:srgbClr val="0C2477"/>
                          </a:solidFill>
                          <a:latin typeface="Calibri"/>
                          <a:cs typeface="Calibri"/>
                        </a:rPr>
                        <a:t> </a:t>
                      </a:r>
                      <a:r>
                        <a:rPr sz="1600" dirty="0">
                          <a:solidFill>
                            <a:srgbClr val="0C2477"/>
                          </a:solidFill>
                          <a:latin typeface="Calibri"/>
                          <a:cs typeface="Calibri"/>
                        </a:rPr>
                        <a:t>of</a:t>
                      </a:r>
                      <a:r>
                        <a:rPr sz="1600" spc="-10" dirty="0">
                          <a:solidFill>
                            <a:srgbClr val="0C2477"/>
                          </a:solidFill>
                          <a:latin typeface="Calibri"/>
                          <a:cs typeface="Calibri"/>
                        </a:rPr>
                        <a:t> </a:t>
                      </a:r>
                      <a:r>
                        <a:rPr sz="1600" spc="-20" dirty="0">
                          <a:solidFill>
                            <a:srgbClr val="0C2477"/>
                          </a:solidFill>
                          <a:latin typeface="Calibri"/>
                          <a:cs typeface="Calibri"/>
                        </a:rPr>
                        <a:t>data </a:t>
                      </a:r>
                      <a:r>
                        <a:rPr sz="1600" dirty="0">
                          <a:solidFill>
                            <a:srgbClr val="0C2477"/>
                          </a:solidFill>
                          <a:latin typeface="Calibri"/>
                          <a:cs typeface="Calibri"/>
                        </a:rPr>
                        <a:t>Data</a:t>
                      </a:r>
                      <a:r>
                        <a:rPr sz="1600" spc="-85" dirty="0">
                          <a:solidFill>
                            <a:srgbClr val="0C2477"/>
                          </a:solidFill>
                          <a:latin typeface="Calibri"/>
                          <a:cs typeface="Calibri"/>
                        </a:rPr>
                        <a:t> </a:t>
                      </a:r>
                      <a:r>
                        <a:rPr sz="1600" dirty="0">
                          <a:solidFill>
                            <a:srgbClr val="0C2477"/>
                          </a:solidFill>
                          <a:latin typeface="Calibri"/>
                          <a:cs typeface="Calibri"/>
                        </a:rPr>
                        <a:t>discovery</a:t>
                      </a:r>
                      <a:r>
                        <a:rPr sz="1600" spc="-45" dirty="0">
                          <a:solidFill>
                            <a:srgbClr val="0C2477"/>
                          </a:solidFill>
                          <a:latin typeface="Calibri"/>
                          <a:cs typeface="Calibri"/>
                        </a:rPr>
                        <a:t> </a:t>
                      </a:r>
                      <a:r>
                        <a:rPr sz="1600" spc="-10" dirty="0">
                          <a:solidFill>
                            <a:srgbClr val="0C2477"/>
                          </a:solidFill>
                          <a:latin typeface="Calibri"/>
                          <a:cs typeface="Calibri"/>
                        </a:rPr>
                        <a:t>tools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3E8"/>
                    </a:solidFill>
                  </a:tcPr>
                </a:tc>
                <a:extLst>
                  <a:ext uri="{0D108BD9-81ED-4DB2-BD59-A6C34878D82A}">
                    <a16:rowId xmlns:a16="http://schemas.microsoft.com/office/drawing/2014/main" val="10004"/>
                  </a:ext>
                </a:extLst>
              </a:tr>
            </a:tbl>
          </a:graphicData>
        </a:graphic>
      </p:graphicFrame>
      <p:grpSp>
        <p:nvGrpSpPr>
          <p:cNvPr id="5" name="object 5"/>
          <p:cNvGrpSpPr/>
          <p:nvPr/>
        </p:nvGrpSpPr>
        <p:grpSpPr>
          <a:xfrm>
            <a:off x="589178" y="200228"/>
            <a:ext cx="9057640" cy="491490"/>
            <a:chOff x="589178" y="200228"/>
            <a:chExt cx="9057640" cy="491490"/>
          </a:xfrm>
        </p:grpSpPr>
        <p:pic>
          <p:nvPicPr>
            <p:cNvPr id="6" name="object 6"/>
            <p:cNvPicPr/>
            <p:nvPr/>
          </p:nvPicPr>
          <p:blipFill>
            <a:blip r:embed="rId3" cstate="print"/>
            <a:stretch>
              <a:fillRect/>
            </a:stretch>
          </p:blipFill>
          <p:spPr>
            <a:xfrm>
              <a:off x="589178" y="200228"/>
              <a:ext cx="1581912" cy="491032"/>
            </a:xfrm>
            <a:prstGeom prst="rect">
              <a:avLst/>
            </a:prstGeom>
          </p:spPr>
        </p:pic>
        <p:pic>
          <p:nvPicPr>
            <p:cNvPr id="7" name="object 7"/>
            <p:cNvPicPr/>
            <p:nvPr/>
          </p:nvPicPr>
          <p:blipFill>
            <a:blip r:embed="rId4" cstate="print"/>
            <a:stretch>
              <a:fillRect/>
            </a:stretch>
          </p:blipFill>
          <p:spPr>
            <a:xfrm>
              <a:off x="2093722" y="200228"/>
              <a:ext cx="7552563" cy="491032"/>
            </a:xfrm>
            <a:prstGeom prst="rect">
              <a:avLst/>
            </a:prstGeom>
          </p:spPr>
        </p:pic>
      </p:grpSp>
      <p:sp>
        <p:nvSpPr>
          <p:cNvPr id="8" name="object 8"/>
          <p:cNvSpPr txBox="1"/>
          <p:nvPr/>
        </p:nvSpPr>
        <p:spPr>
          <a:xfrm>
            <a:off x="9680193" y="6036665"/>
            <a:ext cx="4114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Source:</a:t>
            </a:r>
            <a:endParaRPr sz="10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44</a:t>
            </a:r>
          </a:p>
        </p:txBody>
      </p:sp>
      <p:sp>
        <p:nvSpPr>
          <p:cNvPr id="9" name="object 9"/>
          <p:cNvSpPr txBox="1"/>
          <p:nvPr/>
        </p:nvSpPr>
        <p:spPr>
          <a:xfrm>
            <a:off x="10107930" y="6052629"/>
            <a:ext cx="1567180" cy="155575"/>
          </a:xfrm>
          <a:prstGeom prst="rect">
            <a:avLst/>
          </a:prstGeom>
          <a:solidFill>
            <a:srgbClr val="F5F5F5"/>
          </a:solidFill>
        </p:spPr>
        <p:txBody>
          <a:bodyPr vert="horz" wrap="square" lIns="0" tIns="0" rIns="0" bIns="0" rtlCol="0">
            <a:spAutoFit/>
          </a:bodyPr>
          <a:lstStyle/>
          <a:p>
            <a:pPr marL="635">
              <a:lnSpc>
                <a:spcPts val="1170"/>
              </a:lnSpc>
            </a:pPr>
            <a:r>
              <a:rPr sz="1000" dirty="0">
                <a:solidFill>
                  <a:srgbClr val="696969"/>
                </a:solidFill>
                <a:latin typeface="Calibri"/>
                <a:cs typeface="Calibri"/>
              </a:rPr>
              <a:t>DOI</a:t>
            </a:r>
            <a:r>
              <a:rPr sz="1000" spc="-15" dirty="0">
                <a:solidFill>
                  <a:srgbClr val="696969"/>
                </a:solidFill>
                <a:latin typeface="Calibri"/>
                <a:cs typeface="Calibri"/>
              </a:rPr>
              <a:t> </a:t>
            </a:r>
            <a:r>
              <a:rPr sz="1000" u="sng" spc="-10" dirty="0">
                <a:solidFill>
                  <a:srgbClr val="0033CC"/>
                </a:solidFill>
                <a:uFill>
                  <a:solidFill>
                    <a:srgbClr val="0033CC"/>
                  </a:solidFill>
                </a:uFill>
                <a:latin typeface="Calibri"/>
                <a:cs typeface="Calibri"/>
                <a:hlinkClick r:id="rId5"/>
              </a:rPr>
              <a:t>10.5281/zenodo.8060242</a:t>
            </a:r>
            <a:endParaRPr sz="10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53520" y="6437970"/>
            <a:ext cx="370090" cy="420026"/>
          </a:xfrm>
          <a:prstGeom prst="rect">
            <a:avLst/>
          </a:prstGeom>
        </p:spPr>
      </p:pic>
      <p:grpSp>
        <p:nvGrpSpPr>
          <p:cNvPr id="3" name="object 3"/>
          <p:cNvGrpSpPr/>
          <p:nvPr/>
        </p:nvGrpSpPr>
        <p:grpSpPr>
          <a:xfrm>
            <a:off x="574675" y="831722"/>
            <a:ext cx="8261350" cy="2629535"/>
            <a:chOff x="574675" y="831722"/>
            <a:chExt cx="8261350" cy="2629535"/>
          </a:xfrm>
        </p:grpSpPr>
        <p:sp>
          <p:nvSpPr>
            <p:cNvPr id="4" name="object 4"/>
            <p:cNvSpPr/>
            <p:nvPr/>
          </p:nvSpPr>
          <p:spPr>
            <a:xfrm>
              <a:off x="581025" y="2652801"/>
              <a:ext cx="8248650" cy="802005"/>
            </a:xfrm>
            <a:custGeom>
              <a:avLst/>
              <a:gdLst/>
              <a:ahLst/>
              <a:cxnLst/>
              <a:rect l="l" t="t" r="r" b="b"/>
              <a:pathLst>
                <a:path w="8248650" h="802004">
                  <a:moveTo>
                    <a:pt x="8248650" y="0"/>
                  </a:moveTo>
                  <a:lnTo>
                    <a:pt x="0" y="0"/>
                  </a:lnTo>
                  <a:lnTo>
                    <a:pt x="0" y="801852"/>
                  </a:lnTo>
                  <a:lnTo>
                    <a:pt x="8248650" y="801852"/>
                  </a:lnTo>
                  <a:lnTo>
                    <a:pt x="8248650" y="0"/>
                  </a:lnTo>
                  <a:close/>
                </a:path>
              </a:pathLst>
            </a:custGeom>
            <a:solidFill>
              <a:srgbClr val="EFF3E8"/>
            </a:solidFill>
          </p:spPr>
          <p:txBody>
            <a:bodyPr wrap="square" lIns="0" tIns="0" rIns="0" bIns="0" rtlCol="0"/>
            <a:lstStyle/>
            <a:p>
              <a:endParaRPr/>
            </a:p>
          </p:txBody>
        </p:sp>
        <p:sp>
          <p:nvSpPr>
            <p:cNvPr id="5" name="object 5"/>
            <p:cNvSpPr/>
            <p:nvPr/>
          </p:nvSpPr>
          <p:spPr>
            <a:xfrm>
              <a:off x="574675" y="2646552"/>
              <a:ext cx="8261350" cy="12700"/>
            </a:xfrm>
            <a:custGeom>
              <a:avLst/>
              <a:gdLst/>
              <a:ahLst/>
              <a:cxnLst/>
              <a:rect l="l" t="t" r="r" b="b"/>
              <a:pathLst>
                <a:path w="8261350" h="12700">
                  <a:moveTo>
                    <a:pt x="0" y="12700"/>
                  </a:moveTo>
                  <a:lnTo>
                    <a:pt x="8261350" y="12700"/>
                  </a:lnTo>
                  <a:lnTo>
                    <a:pt x="8261350" y="0"/>
                  </a:lnTo>
                  <a:lnTo>
                    <a:pt x="0" y="0"/>
                  </a:lnTo>
                  <a:lnTo>
                    <a:pt x="0" y="12700"/>
                  </a:lnTo>
                  <a:close/>
                </a:path>
              </a:pathLst>
            </a:custGeom>
            <a:solidFill>
              <a:srgbClr val="FFFFFF"/>
            </a:solidFill>
          </p:spPr>
          <p:txBody>
            <a:bodyPr wrap="square" lIns="0" tIns="0" rIns="0" bIns="0" rtlCol="0"/>
            <a:lstStyle/>
            <a:p>
              <a:endParaRPr/>
            </a:p>
          </p:txBody>
        </p:sp>
        <p:sp>
          <p:nvSpPr>
            <p:cNvPr id="6" name="object 6"/>
            <p:cNvSpPr/>
            <p:nvPr/>
          </p:nvSpPr>
          <p:spPr>
            <a:xfrm>
              <a:off x="574675" y="831722"/>
              <a:ext cx="8261350" cy="2629535"/>
            </a:xfrm>
            <a:custGeom>
              <a:avLst/>
              <a:gdLst/>
              <a:ahLst/>
              <a:cxnLst/>
              <a:rect l="l" t="t" r="r" b="b"/>
              <a:pathLst>
                <a:path w="8261350" h="2629535">
                  <a:moveTo>
                    <a:pt x="6350" y="0"/>
                  </a:moveTo>
                  <a:lnTo>
                    <a:pt x="6350" y="2629280"/>
                  </a:lnTo>
                </a:path>
                <a:path w="8261350" h="2629535">
                  <a:moveTo>
                    <a:pt x="8255000" y="0"/>
                  </a:moveTo>
                  <a:lnTo>
                    <a:pt x="8255000" y="2629280"/>
                  </a:lnTo>
                </a:path>
                <a:path w="8261350" h="2629535">
                  <a:moveTo>
                    <a:pt x="0" y="2622930"/>
                  </a:moveTo>
                  <a:lnTo>
                    <a:pt x="8261350" y="2622930"/>
                  </a:lnTo>
                </a:path>
              </a:pathLst>
            </a:custGeom>
            <a:ln w="12700">
              <a:solidFill>
                <a:srgbClr val="FFFFFF"/>
              </a:solidFill>
            </a:ln>
          </p:spPr>
          <p:txBody>
            <a:bodyPr wrap="square" lIns="0" tIns="0" rIns="0" bIns="0" rtlCol="0"/>
            <a:lstStyle/>
            <a:p>
              <a:endParaRPr/>
            </a:p>
          </p:txBody>
        </p:sp>
      </p:grpSp>
      <p:sp>
        <p:nvSpPr>
          <p:cNvPr id="7" name="object 7"/>
          <p:cNvSpPr txBox="1"/>
          <p:nvPr/>
        </p:nvSpPr>
        <p:spPr>
          <a:xfrm>
            <a:off x="581025" y="838072"/>
            <a:ext cx="8248650" cy="1814830"/>
          </a:xfrm>
          <a:prstGeom prst="rect">
            <a:avLst/>
          </a:prstGeom>
          <a:solidFill>
            <a:srgbClr val="EFF3E8"/>
          </a:solidFill>
          <a:ln w="12700">
            <a:solidFill>
              <a:srgbClr val="FFFFFF"/>
            </a:solidFill>
          </a:ln>
        </p:spPr>
        <p:txBody>
          <a:bodyPr vert="horz" wrap="square" lIns="0" tIns="0" rIns="0" bIns="0" rtlCol="0">
            <a:spAutoFit/>
          </a:bodyPr>
          <a:lstStyle/>
          <a:p>
            <a:pPr marL="210820" indent="-147320">
              <a:lnSpc>
                <a:spcPts val="1855"/>
              </a:lnSpc>
              <a:buClr>
                <a:srgbClr val="0C2477"/>
              </a:buClr>
              <a:buFont typeface="Calibri"/>
              <a:buChar char="•"/>
              <a:tabLst>
                <a:tab pos="210820" algn="l"/>
              </a:tabLst>
            </a:pPr>
            <a:r>
              <a:rPr sz="1600" spc="-10" dirty="0">
                <a:solidFill>
                  <a:srgbClr val="0C2477"/>
                </a:solidFill>
                <a:latin typeface="Calibri"/>
                <a:cs typeface="Calibri"/>
              </a:rPr>
              <a:t>Communication</a:t>
            </a:r>
            <a:r>
              <a:rPr sz="1600" spc="-35" dirty="0">
                <a:solidFill>
                  <a:srgbClr val="0C2477"/>
                </a:solidFill>
                <a:latin typeface="Calibri"/>
                <a:cs typeface="Calibri"/>
              </a:rPr>
              <a:t> </a:t>
            </a:r>
            <a:r>
              <a:rPr sz="1600" dirty="0">
                <a:solidFill>
                  <a:srgbClr val="0C2477"/>
                </a:solidFill>
                <a:latin typeface="Calibri"/>
                <a:cs typeface="Calibri"/>
              </a:rPr>
              <a:t>skills</a:t>
            </a:r>
            <a:r>
              <a:rPr sz="1600" spc="-35" dirty="0">
                <a:solidFill>
                  <a:srgbClr val="0C2477"/>
                </a:solidFill>
                <a:latin typeface="Calibri"/>
                <a:cs typeface="Calibri"/>
              </a:rPr>
              <a:t> </a:t>
            </a:r>
            <a:r>
              <a:rPr sz="1600" dirty="0">
                <a:solidFill>
                  <a:srgbClr val="0C2477"/>
                </a:solidFill>
                <a:latin typeface="Calibri"/>
                <a:cs typeface="Calibri"/>
              </a:rPr>
              <a:t>(including</a:t>
            </a:r>
            <a:r>
              <a:rPr sz="1600" spc="-50" dirty="0">
                <a:solidFill>
                  <a:srgbClr val="0C2477"/>
                </a:solidFill>
                <a:latin typeface="Calibri"/>
                <a:cs typeface="Calibri"/>
              </a:rPr>
              <a:t> </a:t>
            </a:r>
            <a:r>
              <a:rPr sz="1600" dirty="0">
                <a:solidFill>
                  <a:srgbClr val="0C2477"/>
                </a:solidFill>
                <a:latin typeface="Calibri"/>
                <a:cs typeface="Calibri"/>
              </a:rPr>
              <a:t>a</a:t>
            </a:r>
            <a:r>
              <a:rPr sz="1600" spc="-25" dirty="0">
                <a:solidFill>
                  <a:srgbClr val="0C2477"/>
                </a:solidFill>
                <a:latin typeface="Calibri"/>
                <a:cs typeface="Calibri"/>
              </a:rPr>
              <a:t> </a:t>
            </a:r>
            <a:r>
              <a:rPr sz="1600" dirty="0">
                <a:solidFill>
                  <a:srgbClr val="0C2477"/>
                </a:solidFill>
                <a:latin typeface="Calibri"/>
                <a:cs typeface="Calibri"/>
              </a:rPr>
              <a:t>certain</a:t>
            </a:r>
            <a:r>
              <a:rPr sz="1600" spc="-20" dirty="0">
                <a:solidFill>
                  <a:srgbClr val="0C2477"/>
                </a:solidFill>
                <a:latin typeface="Calibri"/>
                <a:cs typeface="Calibri"/>
              </a:rPr>
              <a:t> </a:t>
            </a:r>
            <a:r>
              <a:rPr sz="1600" spc="-10" dirty="0">
                <a:solidFill>
                  <a:srgbClr val="0C2477"/>
                </a:solidFill>
                <a:latin typeface="Calibri"/>
                <a:cs typeface="Calibri"/>
              </a:rPr>
              <a:t>robustness</a:t>
            </a:r>
            <a:r>
              <a:rPr sz="1600" spc="-5" dirty="0">
                <a:solidFill>
                  <a:srgbClr val="0C2477"/>
                </a:solidFill>
                <a:latin typeface="Calibri"/>
                <a:cs typeface="Calibri"/>
              </a:rPr>
              <a:t> </a:t>
            </a:r>
            <a:r>
              <a:rPr sz="1600" dirty="0">
                <a:solidFill>
                  <a:srgbClr val="0C2477"/>
                </a:solidFill>
                <a:latin typeface="Calibri"/>
                <a:cs typeface="Calibri"/>
              </a:rPr>
              <a:t>when</a:t>
            </a:r>
            <a:r>
              <a:rPr sz="1600" spc="-15" dirty="0">
                <a:solidFill>
                  <a:srgbClr val="0C2477"/>
                </a:solidFill>
                <a:latin typeface="Calibri"/>
                <a:cs typeface="Calibri"/>
              </a:rPr>
              <a:t> </a:t>
            </a:r>
            <a:r>
              <a:rPr sz="1600" spc="-10" dirty="0">
                <a:solidFill>
                  <a:srgbClr val="0C2477"/>
                </a:solidFill>
                <a:latin typeface="Calibri"/>
                <a:cs typeface="Calibri"/>
              </a:rPr>
              <a:t>encountering</a:t>
            </a:r>
            <a:r>
              <a:rPr sz="1600" spc="-15" dirty="0">
                <a:solidFill>
                  <a:srgbClr val="0C2477"/>
                </a:solidFill>
                <a:latin typeface="Calibri"/>
                <a:cs typeface="Calibri"/>
              </a:rPr>
              <a:t> </a:t>
            </a:r>
            <a:r>
              <a:rPr sz="1600" spc="-10" dirty="0">
                <a:solidFill>
                  <a:srgbClr val="0C2477"/>
                </a:solidFill>
                <a:latin typeface="Calibri"/>
                <a:cs typeface="Calibri"/>
              </a:rPr>
              <a:t>resistance/reluctance</a:t>
            </a:r>
            <a:endParaRPr sz="1600">
              <a:latin typeface="Calibri"/>
              <a:cs typeface="Calibri"/>
            </a:endParaRPr>
          </a:p>
          <a:p>
            <a:pPr marL="63500">
              <a:lnSpc>
                <a:spcPct val="100000"/>
              </a:lnSpc>
              <a:spcBef>
                <a:spcPts val="145"/>
              </a:spcBef>
            </a:pPr>
            <a:r>
              <a:rPr sz="1600" dirty="0">
                <a:solidFill>
                  <a:srgbClr val="0C2477"/>
                </a:solidFill>
                <a:latin typeface="Calibri"/>
                <a:cs typeface="Calibri"/>
              </a:rPr>
              <a:t>from</a:t>
            </a:r>
            <a:r>
              <a:rPr sz="1600" spc="-55" dirty="0">
                <a:solidFill>
                  <a:srgbClr val="0C2477"/>
                </a:solidFill>
                <a:latin typeface="Calibri"/>
                <a:cs typeface="Calibri"/>
              </a:rPr>
              <a:t> </a:t>
            </a:r>
            <a:r>
              <a:rPr sz="1600" spc="-10" dirty="0">
                <a:solidFill>
                  <a:srgbClr val="0C2477"/>
                </a:solidFill>
                <a:latin typeface="Calibri"/>
                <a:cs typeface="Calibri"/>
              </a:rPr>
              <a:t>researchers)</a:t>
            </a:r>
            <a:endParaRPr sz="1600">
              <a:latin typeface="Calibri"/>
              <a:cs typeface="Calibri"/>
            </a:endParaRPr>
          </a:p>
          <a:p>
            <a:pPr marL="210820" indent="-147320">
              <a:lnSpc>
                <a:spcPct val="100000"/>
              </a:lnSpc>
              <a:spcBef>
                <a:spcPts val="130"/>
              </a:spcBef>
              <a:buChar char="•"/>
              <a:tabLst>
                <a:tab pos="210820" algn="l"/>
              </a:tabLst>
            </a:pPr>
            <a:r>
              <a:rPr sz="1600" dirty="0">
                <a:solidFill>
                  <a:srgbClr val="0C2477"/>
                </a:solidFill>
                <a:latin typeface="Calibri"/>
                <a:cs typeface="Calibri"/>
              </a:rPr>
              <a:t>Advisory</a:t>
            </a:r>
            <a:r>
              <a:rPr sz="1600" spc="-50" dirty="0">
                <a:solidFill>
                  <a:srgbClr val="0C2477"/>
                </a:solidFill>
                <a:latin typeface="Calibri"/>
                <a:cs typeface="Calibri"/>
              </a:rPr>
              <a:t> </a:t>
            </a:r>
            <a:r>
              <a:rPr sz="1600" spc="-10" dirty="0">
                <a:solidFill>
                  <a:srgbClr val="0C2477"/>
                </a:solidFill>
                <a:latin typeface="Calibri"/>
                <a:cs typeface="Calibri"/>
              </a:rPr>
              <a:t>skills</a:t>
            </a:r>
            <a:endParaRPr sz="1600">
              <a:latin typeface="Calibri"/>
              <a:cs typeface="Calibri"/>
            </a:endParaRPr>
          </a:p>
          <a:p>
            <a:pPr marL="210820" indent="-147320">
              <a:lnSpc>
                <a:spcPct val="100000"/>
              </a:lnSpc>
              <a:spcBef>
                <a:spcPts val="135"/>
              </a:spcBef>
              <a:buChar char="•"/>
              <a:tabLst>
                <a:tab pos="210820" algn="l"/>
              </a:tabLst>
            </a:pPr>
            <a:r>
              <a:rPr sz="1600" spc="-10" dirty="0">
                <a:solidFill>
                  <a:srgbClr val="0C2477"/>
                </a:solidFill>
                <a:latin typeface="Calibri"/>
                <a:cs typeface="Calibri"/>
              </a:rPr>
              <a:t>Pedagogical</a:t>
            </a:r>
            <a:r>
              <a:rPr sz="1600" spc="-30" dirty="0">
                <a:solidFill>
                  <a:srgbClr val="0C2477"/>
                </a:solidFill>
                <a:latin typeface="Calibri"/>
                <a:cs typeface="Calibri"/>
              </a:rPr>
              <a:t> </a:t>
            </a:r>
            <a:r>
              <a:rPr sz="1600" spc="-10" dirty="0">
                <a:solidFill>
                  <a:srgbClr val="0C2477"/>
                </a:solidFill>
                <a:latin typeface="Calibri"/>
                <a:cs typeface="Calibri"/>
              </a:rPr>
              <a:t>competences</a:t>
            </a:r>
            <a:endParaRPr sz="1600">
              <a:latin typeface="Calibri"/>
              <a:cs typeface="Calibri"/>
            </a:endParaRPr>
          </a:p>
          <a:p>
            <a:pPr marL="210820" indent="-147320">
              <a:lnSpc>
                <a:spcPct val="100000"/>
              </a:lnSpc>
              <a:spcBef>
                <a:spcPts val="130"/>
              </a:spcBef>
              <a:buChar char="•"/>
              <a:tabLst>
                <a:tab pos="210820" algn="l"/>
              </a:tabLst>
            </a:pPr>
            <a:r>
              <a:rPr sz="1600" dirty="0">
                <a:solidFill>
                  <a:srgbClr val="0C2477"/>
                </a:solidFill>
                <a:latin typeface="Calibri"/>
                <a:cs typeface="Calibri"/>
              </a:rPr>
              <a:t>Service</a:t>
            </a:r>
            <a:r>
              <a:rPr sz="1600" spc="-20" dirty="0">
                <a:solidFill>
                  <a:srgbClr val="0C2477"/>
                </a:solidFill>
                <a:latin typeface="Calibri"/>
                <a:cs typeface="Calibri"/>
              </a:rPr>
              <a:t> </a:t>
            </a:r>
            <a:r>
              <a:rPr sz="1600" spc="-10" dirty="0">
                <a:solidFill>
                  <a:srgbClr val="0C2477"/>
                </a:solidFill>
                <a:latin typeface="Calibri"/>
                <a:cs typeface="Calibri"/>
              </a:rPr>
              <a:t>orientation</a:t>
            </a:r>
            <a:endParaRPr sz="1600">
              <a:latin typeface="Calibri"/>
              <a:cs typeface="Calibri"/>
            </a:endParaRPr>
          </a:p>
          <a:p>
            <a:pPr marL="210820" indent="-147320">
              <a:lnSpc>
                <a:spcPct val="100000"/>
              </a:lnSpc>
              <a:spcBef>
                <a:spcPts val="135"/>
              </a:spcBef>
              <a:buChar char="•"/>
              <a:tabLst>
                <a:tab pos="210820" algn="l"/>
              </a:tabLst>
            </a:pPr>
            <a:r>
              <a:rPr sz="1600" dirty="0">
                <a:solidFill>
                  <a:srgbClr val="0C2477"/>
                </a:solidFill>
                <a:latin typeface="Calibri"/>
                <a:cs typeface="Calibri"/>
              </a:rPr>
              <a:t>Ability</a:t>
            </a:r>
            <a:r>
              <a:rPr sz="1600" spc="-55" dirty="0">
                <a:solidFill>
                  <a:srgbClr val="0C2477"/>
                </a:solidFill>
                <a:latin typeface="Calibri"/>
                <a:cs typeface="Calibri"/>
              </a:rPr>
              <a:t> </a:t>
            </a:r>
            <a:r>
              <a:rPr sz="1600" dirty="0">
                <a:solidFill>
                  <a:srgbClr val="0C2477"/>
                </a:solidFill>
                <a:latin typeface="Calibri"/>
                <a:cs typeface="Calibri"/>
              </a:rPr>
              <a:t>to</a:t>
            </a:r>
            <a:r>
              <a:rPr sz="1600" spc="-25" dirty="0">
                <a:solidFill>
                  <a:srgbClr val="0C2477"/>
                </a:solidFill>
                <a:latin typeface="Calibri"/>
                <a:cs typeface="Calibri"/>
              </a:rPr>
              <a:t> </a:t>
            </a:r>
            <a:r>
              <a:rPr sz="1600" spc="-10" dirty="0">
                <a:solidFill>
                  <a:srgbClr val="0C2477"/>
                </a:solidFill>
                <a:latin typeface="Calibri"/>
                <a:cs typeface="Calibri"/>
              </a:rPr>
              <a:t>translate</a:t>
            </a:r>
            <a:r>
              <a:rPr sz="1600" spc="-45" dirty="0">
                <a:solidFill>
                  <a:srgbClr val="0C2477"/>
                </a:solidFill>
                <a:latin typeface="Calibri"/>
                <a:cs typeface="Calibri"/>
              </a:rPr>
              <a:t> </a:t>
            </a:r>
            <a:r>
              <a:rPr sz="1600" spc="-10" dirty="0">
                <a:solidFill>
                  <a:srgbClr val="0C2477"/>
                </a:solidFill>
                <a:latin typeface="Calibri"/>
                <a:cs typeface="Calibri"/>
              </a:rPr>
              <a:t>practical</a:t>
            </a:r>
            <a:r>
              <a:rPr sz="1600" spc="-30" dirty="0">
                <a:solidFill>
                  <a:srgbClr val="0C2477"/>
                </a:solidFill>
                <a:latin typeface="Calibri"/>
                <a:cs typeface="Calibri"/>
              </a:rPr>
              <a:t> </a:t>
            </a:r>
            <a:r>
              <a:rPr sz="1600" dirty="0">
                <a:solidFill>
                  <a:srgbClr val="0C2477"/>
                </a:solidFill>
                <a:latin typeface="Calibri"/>
                <a:cs typeface="Calibri"/>
              </a:rPr>
              <a:t>issues</a:t>
            </a:r>
            <a:r>
              <a:rPr sz="1600" spc="-30" dirty="0">
                <a:solidFill>
                  <a:srgbClr val="0C2477"/>
                </a:solidFill>
                <a:latin typeface="Calibri"/>
                <a:cs typeface="Calibri"/>
              </a:rPr>
              <a:t> </a:t>
            </a:r>
            <a:r>
              <a:rPr sz="1600" dirty="0">
                <a:solidFill>
                  <a:srgbClr val="0C2477"/>
                </a:solidFill>
                <a:latin typeface="Calibri"/>
                <a:cs typeface="Calibri"/>
              </a:rPr>
              <a:t>into</a:t>
            </a:r>
            <a:r>
              <a:rPr sz="1600" spc="-25" dirty="0">
                <a:solidFill>
                  <a:srgbClr val="0C2477"/>
                </a:solidFill>
                <a:latin typeface="Calibri"/>
                <a:cs typeface="Calibri"/>
              </a:rPr>
              <a:t> </a:t>
            </a:r>
            <a:r>
              <a:rPr sz="1600" spc="-10" dirty="0">
                <a:solidFill>
                  <a:srgbClr val="0C2477"/>
                </a:solidFill>
                <a:latin typeface="Calibri"/>
                <a:cs typeface="Calibri"/>
              </a:rPr>
              <a:t>protocols,</a:t>
            </a:r>
            <a:r>
              <a:rPr sz="1600" spc="-5" dirty="0">
                <a:solidFill>
                  <a:srgbClr val="0C2477"/>
                </a:solidFill>
                <a:latin typeface="Calibri"/>
                <a:cs typeface="Calibri"/>
              </a:rPr>
              <a:t> </a:t>
            </a:r>
            <a:r>
              <a:rPr sz="1600" dirty="0">
                <a:solidFill>
                  <a:srgbClr val="0C2477"/>
                </a:solidFill>
                <a:latin typeface="Calibri"/>
                <a:cs typeface="Calibri"/>
              </a:rPr>
              <a:t>services,</a:t>
            </a:r>
            <a:r>
              <a:rPr sz="1600" spc="5" dirty="0">
                <a:solidFill>
                  <a:srgbClr val="0C2477"/>
                </a:solidFill>
                <a:latin typeface="Calibri"/>
                <a:cs typeface="Calibri"/>
              </a:rPr>
              <a:t> </a:t>
            </a:r>
            <a:r>
              <a:rPr sz="1600" dirty="0">
                <a:solidFill>
                  <a:srgbClr val="0C2477"/>
                </a:solidFill>
                <a:latin typeface="Calibri"/>
                <a:cs typeface="Calibri"/>
              </a:rPr>
              <a:t>and</a:t>
            </a:r>
            <a:r>
              <a:rPr sz="1600" spc="-40" dirty="0">
                <a:solidFill>
                  <a:srgbClr val="0C2477"/>
                </a:solidFill>
                <a:latin typeface="Calibri"/>
                <a:cs typeface="Calibri"/>
              </a:rPr>
              <a:t> </a:t>
            </a:r>
            <a:r>
              <a:rPr sz="1600" spc="-10" dirty="0">
                <a:solidFill>
                  <a:srgbClr val="0C2477"/>
                </a:solidFill>
                <a:latin typeface="Calibri"/>
                <a:cs typeface="Calibri"/>
              </a:rPr>
              <a:t>policies</a:t>
            </a:r>
            <a:endParaRPr sz="1600">
              <a:latin typeface="Calibri"/>
              <a:cs typeface="Calibri"/>
            </a:endParaRPr>
          </a:p>
          <a:p>
            <a:pPr marL="210820" indent="-147320">
              <a:lnSpc>
                <a:spcPct val="100000"/>
              </a:lnSpc>
              <a:spcBef>
                <a:spcPts val="140"/>
              </a:spcBef>
              <a:buChar char="•"/>
              <a:tabLst>
                <a:tab pos="210820" algn="l"/>
              </a:tabLst>
            </a:pPr>
            <a:r>
              <a:rPr sz="1600" dirty="0">
                <a:solidFill>
                  <a:srgbClr val="0C2477"/>
                </a:solidFill>
                <a:latin typeface="Calibri"/>
                <a:cs typeface="Calibri"/>
              </a:rPr>
              <a:t>Connecting</a:t>
            </a:r>
            <a:r>
              <a:rPr sz="1600" spc="-10" dirty="0">
                <a:solidFill>
                  <a:srgbClr val="0C2477"/>
                </a:solidFill>
                <a:latin typeface="Calibri"/>
                <a:cs typeface="Calibri"/>
              </a:rPr>
              <a:t> </a:t>
            </a:r>
            <a:r>
              <a:rPr sz="1600" dirty="0">
                <a:solidFill>
                  <a:srgbClr val="0C2477"/>
                </a:solidFill>
                <a:latin typeface="Calibri"/>
                <a:cs typeface="Calibri"/>
              </a:rPr>
              <a:t>role,</a:t>
            </a:r>
            <a:r>
              <a:rPr sz="1600" spc="-5" dirty="0">
                <a:solidFill>
                  <a:srgbClr val="0C2477"/>
                </a:solidFill>
                <a:latin typeface="Calibri"/>
                <a:cs typeface="Calibri"/>
              </a:rPr>
              <a:t> </a:t>
            </a:r>
            <a:r>
              <a:rPr sz="1600" dirty="0">
                <a:solidFill>
                  <a:srgbClr val="0C2477"/>
                </a:solidFill>
                <a:latin typeface="Calibri"/>
                <a:cs typeface="Calibri"/>
              </a:rPr>
              <a:t>ability</a:t>
            </a:r>
            <a:r>
              <a:rPr sz="1600" spc="-40" dirty="0">
                <a:solidFill>
                  <a:srgbClr val="0C2477"/>
                </a:solidFill>
                <a:latin typeface="Calibri"/>
                <a:cs typeface="Calibri"/>
              </a:rPr>
              <a:t> </a:t>
            </a:r>
            <a:r>
              <a:rPr sz="1600" dirty="0">
                <a:solidFill>
                  <a:srgbClr val="0C2477"/>
                </a:solidFill>
                <a:latin typeface="Calibri"/>
                <a:cs typeface="Calibri"/>
              </a:rPr>
              <a:t>to</a:t>
            </a:r>
            <a:r>
              <a:rPr sz="1600" spc="-15" dirty="0">
                <a:solidFill>
                  <a:srgbClr val="0C2477"/>
                </a:solidFill>
                <a:latin typeface="Calibri"/>
                <a:cs typeface="Calibri"/>
              </a:rPr>
              <a:t> </a:t>
            </a:r>
            <a:r>
              <a:rPr sz="1600" dirty="0">
                <a:solidFill>
                  <a:srgbClr val="0C2477"/>
                </a:solidFill>
                <a:latin typeface="Calibri"/>
                <a:cs typeface="Calibri"/>
              </a:rPr>
              <a:t>build</a:t>
            </a:r>
            <a:r>
              <a:rPr sz="1600" spc="-35" dirty="0">
                <a:solidFill>
                  <a:srgbClr val="0C2477"/>
                </a:solidFill>
                <a:latin typeface="Calibri"/>
                <a:cs typeface="Calibri"/>
              </a:rPr>
              <a:t> </a:t>
            </a:r>
            <a:r>
              <a:rPr sz="1600" dirty="0">
                <a:solidFill>
                  <a:srgbClr val="0C2477"/>
                </a:solidFill>
                <a:latin typeface="Calibri"/>
                <a:cs typeface="Calibri"/>
              </a:rPr>
              <a:t>and</a:t>
            </a:r>
            <a:r>
              <a:rPr sz="1600" spc="-10" dirty="0">
                <a:solidFill>
                  <a:srgbClr val="0C2477"/>
                </a:solidFill>
                <a:latin typeface="Calibri"/>
                <a:cs typeface="Calibri"/>
              </a:rPr>
              <a:t> maintain/manage</a:t>
            </a:r>
            <a:r>
              <a:rPr sz="1600" spc="-55" dirty="0">
                <a:solidFill>
                  <a:srgbClr val="0C2477"/>
                </a:solidFill>
                <a:latin typeface="Calibri"/>
                <a:cs typeface="Calibri"/>
              </a:rPr>
              <a:t> </a:t>
            </a:r>
            <a:r>
              <a:rPr sz="1600" spc="-10" dirty="0">
                <a:solidFill>
                  <a:srgbClr val="0C2477"/>
                </a:solidFill>
                <a:latin typeface="Calibri"/>
                <a:cs typeface="Calibri"/>
              </a:rPr>
              <a:t>networks</a:t>
            </a:r>
            <a:endParaRPr sz="1600">
              <a:latin typeface="Calibri"/>
              <a:cs typeface="Calibri"/>
            </a:endParaRPr>
          </a:p>
        </p:txBody>
      </p:sp>
      <p:grpSp>
        <p:nvGrpSpPr>
          <p:cNvPr id="8" name="object 8"/>
          <p:cNvGrpSpPr/>
          <p:nvPr/>
        </p:nvGrpSpPr>
        <p:grpSpPr>
          <a:xfrm>
            <a:off x="589178" y="200228"/>
            <a:ext cx="9990455" cy="491490"/>
            <a:chOff x="589178" y="200228"/>
            <a:chExt cx="9990455" cy="491490"/>
          </a:xfrm>
        </p:grpSpPr>
        <p:pic>
          <p:nvPicPr>
            <p:cNvPr id="9" name="object 9"/>
            <p:cNvPicPr/>
            <p:nvPr/>
          </p:nvPicPr>
          <p:blipFill>
            <a:blip r:embed="rId3" cstate="print"/>
            <a:stretch>
              <a:fillRect/>
            </a:stretch>
          </p:blipFill>
          <p:spPr>
            <a:xfrm>
              <a:off x="589178" y="200228"/>
              <a:ext cx="1515872" cy="491032"/>
            </a:xfrm>
            <a:prstGeom prst="rect">
              <a:avLst/>
            </a:prstGeom>
          </p:spPr>
        </p:pic>
        <p:pic>
          <p:nvPicPr>
            <p:cNvPr id="10" name="object 10"/>
            <p:cNvPicPr/>
            <p:nvPr/>
          </p:nvPicPr>
          <p:blipFill>
            <a:blip r:embed="rId4" cstate="print"/>
            <a:stretch>
              <a:fillRect/>
            </a:stretch>
          </p:blipFill>
          <p:spPr>
            <a:xfrm>
              <a:off x="1953513" y="200228"/>
              <a:ext cx="2477389" cy="491032"/>
            </a:xfrm>
            <a:prstGeom prst="rect">
              <a:avLst/>
            </a:prstGeom>
          </p:spPr>
        </p:pic>
        <p:pic>
          <p:nvPicPr>
            <p:cNvPr id="11" name="object 11"/>
            <p:cNvPicPr/>
            <p:nvPr/>
          </p:nvPicPr>
          <p:blipFill>
            <a:blip r:embed="rId5" cstate="print"/>
            <a:stretch>
              <a:fillRect/>
            </a:stretch>
          </p:blipFill>
          <p:spPr>
            <a:xfrm>
              <a:off x="4265676" y="200228"/>
              <a:ext cx="6313551" cy="491032"/>
            </a:xfrm>
            <a:prstGeom prst="rect">
              <a:avLst/>
            </a:prstGeom>
          </p:spPr>
        </p:pic>
      </p:grpSp>
      <p:sp>
        <p:nvSpPr>
          <p:cNvPr id="12" name="object 12"/>
          <p:cNvSpPr txBox="1"/>
          <p:nvPr/>
        </p:nvSpPr>
        <p:spPr>
          <a:xfrm>
            <a:off x="9595231" y="6000699"/>
            <a:ext cx="4114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Source:</a:t>
            </a:r>
            <a:endParaRPr sz="100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45</a:t>
            </a:r>
          </a:p>
        </p:txBody>
      </p:sp>
      <p:sp>
        <p:nvSpPr>
          <p:cNvPr id="13" name="object 13"/>
          <p:cNvSpPr txBox="1"/>
          <p:nvPr/>
        </p:nvSpPr>
        <p:spPr>
          <a:xfrm>
            <a:off x="10022840" y="6016561"/>
            <a:ext cx="1567180" cy="155575"/>
          </a:xfrm>
          <a:prstGeom prst="rect">
            <a:avLst/>
          </a:prstGeom>
          <a:solidFill>
            <a:srgbClr val="F5F5F5"/>
          </a:solidFill>
        </p:spPr>
        <p:txBody>
          <a:bodyPr vert="horz" wrap="square" lIns="0" tIns="0" rIns="0" bIns="0" rtlCol="0">
            <a:spAutoFit/>
          </a:bodyPr>
          <a:lstStyle/>
          <a:p>
            <a:pPr marL="635">
              <a:lnSpc>
                <a:spcPts val="1170"/>
              </a:lnSpc>
            </a:pPr>
            <a:r>
              <a:rPr sz="1000" dirty="0">
                <a:solidFill>
                  <a:srgbClr val="696969"/>
                </a:solidFill>
                <a:latin typeface="Calibri"/>
                <a:cs typeface="Calibri"/>
              </a:rPr>
              <a:t>DOI</a:t>
            </a:r>
            <a:r>
              <a:rPr sz="1000" spc="-20" dirty="0">
                <a:solidFill>
                  <a:srgbClr val="696969"/>
                </a:solidFill>
                <a:latin typeface="Calibri"/>
                <a:cs typeface="Calibri"/>
              </a:rPr>
              <a:t> </a:t>
            </a:r>
            <a:r>
              <a:rPr sz="1000" u="sng" spc="-10" dirty="0">
                <a:solidFill>
                  <a:srgbClr val="0033CC"/>
                </a:solidFill>
                <a:uFill>
                  <a:solidFill>
                    <a:srgbClr val="0033CC"/>
                  </a:solidFill>
                </a:uFill>
                <a:latin typeface="Calibri"/>
                <a:cs typeface="Calibri"/>
                <a:hlinkClick r:id="rId6"/>
              </a:rPr>
              <a:t>10.5281/zenodo.8060242</a:t>
            </a:r>
            <a:endParaRPr sz="10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695959" y="457962"/>
            <a:ext cx="9334500" cy="513715"/>
          </a:xfrm>
          <a:prstGeom prst="rect">
            <a:avLst/>
          </a:prstGeom>
        </p:spPr>
        <p:txBody>
          <a:bodyPr vert="horz" wrap="square" lIns="0" tIns="13335" rIns="0" bIns="0" rtlCol="0">
            <a:spAutoFit/>
          </a:bodyPr>
          <a:lstStyle/>
          <a:p>
            <a:pPr marL="12700">
              <a:lnSpc>
                <a:spcPct val="100000"/>
              </a:lnSpc>
              <a:spcBef>
                <a:spcPts val="105"/>
              </a:spcBef>
            </a:pPr>
            <a:r>
              <a:rPr sz="3200" dirty="0"/>
              <a:t>RDM</a:t>
            </a:r>
            <a:r>
              <a:rPr sz="3200" spc="-35" dirty="0"/>
              <a:t> </a:t>
            </a:r>
            <a:r>
              <a:rPr sz="3200" dirty="0"/>
              <a:t>service:</a:t>
            </a:r>
            <a:r>
              <a:rPr sz="3200" spc="-55" dirty="0"/>
              <a:t> </a:t>
            </a:r>
            <a:r>
              <a:rPr sz="3200" dirty="0"/>
              <a:t>Consultancy</a:t>
            </a:r>
            <a:r>
              <a:rPr sz="3200" spc="-25" dirty="0"/>
              <a:t> </a:t>
            </a:r>
            <a:r>
              <a:rPr sz="3200" dirty="0"/>
              <a:t>and</a:t>
            </a:r>
            <a:r>
              <a:rPr sz="3200" spc="-25" dirty="0"/>
              <a:t> </a:t>
            </a:r>
            <a:r>
              <a:rPr sz="3200" spc="-10" dirty="0"/>
              <a:t>collaboration</a:t>
            </a:r>
            <a:endParaRPr sz="3200"/>
          </a:p>
        </p:txBody>
      </p:sp>
      <p:sp>
        <p:nvSpPr>
          <p:cNvPr id="4" name="object 4"/>
          <p:cNvSpPr txBox="1"/>
          <p:nvPr/>
        </p:nvSpPr>
        <p:spPr>
          <a:xfrm>
            <a:off x="5747765" y="1311986"/>
            <a:ext cx="4483735" cy="3291204"/>
          </a:xfrm>
          <a:prstGeom prst="rect">
            <a:avLst/>
          </a:prstGeom>
        </p:spPr>
        <p:txBody>
          <a:bodyPr vert="horz" wrap="square" lIns="0" tIns="12700" rIns="0" bIns="0" rtlCol="0">
            <a:spAutoFit/>
          </a:bodyPr>
          <a:lstStyle/>
          <a:p>
            <a:pPr marL="147320" indent="-134620">
              <a:lnSpc>
                <a:spcPts val="2135"/>
              </a:lnSpc>
              <a:spcBef>
                <a:spcPts val="100"/>
              </a:spcBef>
              <a:buFont typeface="Wingdings"/>
              <a:buChar char=""/>
              <a:tabLst>
                <a:tab pos="147320" algn="l"/>
              </a:tabLst>
            </a:pPr>
            <a:r>
              <a:rPr sz="1800" dirty="0">
                <a:solidFill>
                  <a:srgbClr val="0C2477"/>
                </a:solidFill>
                <a:latin typeface="Georgia"/>
                <a:cs typeface="Georgia"/>
              </a:rPr>
              <a:t>Advise</a:t>
            </a:r>
            <a:r>
              <a:rPr sz="1800" spc="-25" dirty="0">
                <a:solidFill>
                  <a:srgbClr val="0C2477"/>
                </a:solidFill>
                <a:latin typeface="Georgia"/>
                <a:cs typeface="Georgia"/>
              </a:rPr>
              <a:t> </a:t>
            </a:r>
            <a:r>
              <a:rPr sz="1800" dirty="0">
                <a:solidFill>
                  <a:srgbClr val="0C2477"/>
                </a:solidFill>
                <a:latin typeface="Georgia"/>
                <a:cs typeface="Georgia"/>
              </a:rPr>
              <a:t>faculties</a:t>
            </a:r>
            <a:r>
              <a:rPr sz="1800" spc="-50" dirty="0">
                <a:solidFill>
                  <a:srgbClr val="0C2477"/>
                </a:solidFill>
                <a:latin typeface="Georgia"/>
                <a:cs typeface="Georgia"/>
              </a:rPr>
              <a:t> </a:t>
            </a:r>
            <a:r>
              <a:rPr sz="1800" dirty="0">
                <a:solidFill>
                  <a:srgbClr val="0C2477"/>
                </a:solidFill>
                <a:latin typeface="Georgia"/>
                <a:cs typeface="Georgia"/>
              </a:rPr>
              <a:t>and</a:t>
            </a:r>
            <a:r>
              <a:rPr sz="1800" spc="-20" dirty="0">
                <a:solidFill>
                  <a:srgbClr val="0C2477"/>
                </a:solidFill>
                <a:latin typeface="Georgia"/>
                <a:cs typeface="Georgia"/>
              </a:rPr>
              <a:t> </a:t>
            </a:r>
            <a:r>
              <a:rPr sz="1800" spc="-10" dirty="0">
                <a:solidFill>
                  <a:srgbClr val="0C2477"/>
                </a:solidFill>
                <a:latin typeface="Georgia"/>
                <a:cs typeface="Georgia"/>
              </a:rPr>
              <a:t>institutes</a:t>
            </a:r>
            <a:r>
              <a:rPr sz="1800" spc="-50" dirty="0">
                <a:solidFill>
                  <a:srgbClr val="0C2477"/>
                </a:solidFill>
                <a:latin typeface="Georgia"/>
                <a:cs typeface="Georgia"/>
              </a:rPr>
              <a:t> </a:t>
            </a:r>
            <a:r>
              <a:rPr sz="1800" dirty="0">
                <a:solidFill>
                  <a:srgbClr val="0C2477"/>
                </a:solidFill>
                <a:latin typeface="Georgia"/>
                <a:cs typeface="Georgia"/>
              </a:rPr>
              <a:t>on</a:t>
            </a:r>
            <a:r>
              <a:rPr sz="1800" spc="-25" dirty="0">
                <a:solidFill>
                  <a:srgbClr val="0C2477"/>
                </a:solidFill>
                <a:latin typeface="Georgia"/>
                <a:cs typeface="Georgia"/>
              </a:rPr>
              <a:t> </a:t>
            </a:r>
            <a:r>
              <a:rPr sz="1800" spc="-10" dirty="0">
                <a:solidFill>
                  <a:srgbClr val="0C2477"/>
                </a:solidFill>
                <a:latin typeface="Georgia"/>
                <a:cs typeface="Georgia"/>
              </a:rPr>
              <a:t>protocols</a:t>
            </a:r>
            <a:endParaRPr sz="1800">
              <a:latin typeface="Georgia"/>
              <a:cs typeface="Georgia"/>
            </a:endParaRPr>
          </a:p>
          <a:p>
            <a:pPr marL="147955">
              <a:lnSpc>
                <a:spcPts val="2135"/>
              </a:lnSpc>
            </a:pPr>
            <a:r>
              <a:rPr sz="1800" dirty="0">
                <a:solidFill>
                  <a:srgbClr val="0C2477"/>
                </a:solidFill>
                <a:latin typeface="Georgia"/>
                <a:cs typeface="Georgia"/>
              </a:rPr>
              <a:t>and</a:t>
            </a:r>
            <a:r>
              <a:rPr sz="1800" spc="-35" dirty="0">
                <a:solidFill>
                  <a:srgbClr val="0C2477"/>
                </a:solidFill>
                <a:latin typeface="Georgia"/>
                <a:cs typeface="Georgia"/>
              </a:rPr>
              <a:t> </a:t>
            </a:r>
            <a:r>
              <a:rPr sz="1800" spc="-10" dirty="0">
                <a:solidFill>
                  <a:srgbClr val="0C2477"/>
                </a:solidFill>
                <a:latin typeface="Georgia"/>
                <a:cs typeface="Georgia"/>
              </a:rPr>
              <a:t>facilities</a:t>
            </a:r>
            <a:endParaRPr sz="1800">
              <a:latin typeface="Georgia"/>
              <a:cs typeface="Georgia"/>
            </a:endParaRPr>
          </a:p>
          <a:p>
            <a:pPr marL="146685" marR="247015" indent="-134620">
              <a:lnSpc>
                <a:spcPts val="2110"/>
              </a:lnSpc>
              <a:spcBef>
                <a:spcPts val="1155"/>
              </a:spcBef>
              <a:buFont typeface="Wingdings"/>
              <a:buChar char=""/>
              <a:tabLst>
                <a:tab pos="147955" algn="l"/>
              </a:tabLst>
            </a:pPr>
            <a:r>
              <a:rPr sz="1800" dirty="0">
                <a:solidFill>
                  <a:srgbClr val="0C2477"/>
                </a:solidFill>
                <a:latin typeface="Georgia"/>
                <a:cs typeface="Georgia"/>
              </a:rPr>
              <a:t>Consultancy</a:t>
            </a:r>
            <a:r>
              <a:rPr sz="1800" spc="-75" dirty="0">
                <a:solidFill>
                  <a:srgbClr val="0C2477"/>
                </a:solidFill>
                <a:latin typeface="Georgia"/>
                <a:cs typeface="Georgia"/>
              </a:rPr>
              <a:t> </a:t>
            </a:r>
            <a:r>
              <a:rPr sz="1800" dirty="0">
                <a:solidFill>
                  <a:srgbClr val="0C2477"/>
                </a:solidFill>
                <a:latin typeface="Georgia"/>
                <a:cs typeface="Georgia"/>
              </a:rPr>
              <a:t>projects</a:t>
            </a:r>
            <a:r>
              <a:rPr sz="1800" spc="-55" dirty="0">
                <a:solidFill>
                  <a:srgbClr val="0C2477"/>
                </a:solidFill>
                <a:latin typeface="Georgia"/>
                <a:cs typeface="Georgia"/>
              </a:rPr>
              <a:t> </a:t>
            </a:r>
            <a:r>
              <a:rPr sz="1800" dirty="0">
                <a:solidFill>
                  <a:srgbClr val="0C2477"/>
                </a:solidFill>
                <a:latin typeface="Georgia"/>
                <a:cs typeface="Georgia"/>
              </a:rPr>
              <a:t>on</a:t>
            </a:r>
            <a:r>
              <a:rPr sz="1800" spc="-50" dirty="0">
                <a:solidFill>
                  <a:srgbClr val="0C2477"/>
                </a:solidFill>
                <a:latin typeface="Georgia"/>
                <a:cs typeface="Georgia"/>
              </a:rPr>
              <a:t> </a:t>
            </a:r>
            <a:r>
              <a:rPr sz="1800" dirty="0">
                <a:solidFill>
                  <a:srgbClr val="0C2477"/>
                </a:solidFill>
                <a:latin typeface="Georgia"/>
                <a:cs typeface="Georgia"/>
              </a:rPr>
              <a:t>FAIRifying</a:t>
            </a:r>
            <a:r>
              <a:rPr sz="1800" spc="-60" dirty="0">
                <a:solidFill>
                  <a:srgbClr val="0C2477"/>
                </a:solidFill>
                <a:latin typeface="Georgia"/>
                <a:cs typeface="Georgia"/>
              </a:rPr>
              <a:t> </a:t>
            </a:r>
            <a:r>
              <a:rPr sz="1800" spc="-20" dirty="0">
                <a:solidFill>
                  <a:srgbClr val="0C2477"/>
                </a:solidFill>
                <a:latin typeface="Georgia"/>
                <a:cs typeface="Georgia"/>
              </a:rPr>
              <a:t>data 	</a:t>
            </a:r>
            <a:r>
              <a:rPr sz="1800" dirty="0">
                <a:solidFill>
                  <a:srgbClr val="0C2477"/>
                </a:solidFill>
                <a:latin typeface="Georgia"/>
                <a:cs typeface="Georgia"/>
              </a:rPr>
              <a:t>from</a:t>
            </a:r>
            <a:r>
              <a:rPr sz="1800" spc="-60" dirty="0">
                <a:solidFill>
                  <a:srgbClr val="0C2477"/>
                </a:solidFill>
                <a:latin typeface="Georgia"/>
                <a:cs typeface="Georgia"/>
              </a:rPr>
              <a:t> </a:t>
            </a:r>
            <a:r>
              <a:rPr sz="1800" dirty="0">
                <a:solidFill>
                  <a:srgbClr val="0C2477"/>
                </a:solidFill>
                <a:latin typeface="Georgia"/>
                <a:cs typeface="Georgia"/>
              </a:rPr>
              <a:t>research</a:t>
            </a:r>
            <a:r>
              <a:rPr sz="1800" spc="-75" dirty="0">
                <a:solidFill>
                  <a:srgbClr val="0C2477"/>
                </a:solidFill>
                <a:latin typeface="Georgia"/>
                <a:cs typeface="Georgia"/>
              </a:rPr>
              <a:t> </a:t>
            </a:r>
            <a:r>
              <a:rPr sz="1800" spc="-10" dirty="0">
                <a:solidFill>
                  <a:srgbClr val="0C2477"/>
                </a:solidFill>
                <a:latin typeface="Georgia"/>
                <a:cs typeface="Georgia"/>
              </a:rPr>
              <a:t>groups</a:t>
            </a:r>
            <a:endParaRPr sz="1800">
              <a:latin typeface="Georgia"/>
              <a:cs typeface="Georgia"/>
            </a:endParaRPr>
          </a:p>
          <a:p>
            <a:pPr marL="202565" indent="-189865">
              <a:lnSpc>
                <a:spcPts val="2155"/>
              </a:lnSpc>
              <a:spcBef>
                <a:spcPts val="1000"/>
              </a:spcBef>
              <a:buFont typeface="Wingdings"/>
              <a:buChar char=""/>
              <a:tabLst>
                <a:tab pos="202565" algn="l"/>
              </a:tabLst>
            </a:pPr>
            <a:r>
              <a:rPr sz="1800" spc="-10" dirty="0">
                <a:solidFill>
                  <a:srgbClr val="0C2477"/>
                </a:solidFill>
                <a:latin typeface="Georgia"/>
                <a:cs typeface="Georgia"/>
              </a:rPr>
              <a:t>(Inter)national</a:t>
            </a:r>
            <a:r>
              <a:rPr sz="1800" spc="-45" dirty="0">
                <a:solidFill>
                  <a:srgbClr val="0C2477"/>
                </a:solidFill>
                <a:latin typeface="Georgia"/>
                <a:cs typeface="Georgia"/>
              </a:rPr>
              <a:t> </a:t>
            </a:r>
            <a:r>
              <a:rPr sz="1800" dirty="0">
                <a:solidFill>
                  <a:srgbClr val="0C2477"/>
                </a:solidFill>
                <a:latin typeface="Georgia"/>
                <a:cs typeface="Georgia"/>
              </a:rPr>
              <a:t>collaboration</a:t>
            </a:r>
            <a:r>
              <a:rPr sz="1800" spc="-30" dirty="0">
                <a:solidFill>
                  <a:srgbClr val="0C2477"/>
                </a:solidFill>
                <a:latin typeface="Georgia"/>
                <a:cs typeface="Georgia"/>
              </a:rPr>
              <a:t> </a:t>
            </a:r>
            <a:r>
              <a:rPr sz="1800" dirty="0">
                <a:solidFill>
                  <a:srgbClr val="0C2477"/>
                </a:solidFill>
                <a:latin typeface="Georgia"/>
                <a:cs typeface="Georgia"/>
              </a:rPr>
              <a:t>&amp;</a:t>
            </a:r>
            <a:r>
              <a:rPr sz="1800" spc="-40" dirty="0">
                <a:solidFill>
                  <a:srgbClr val="0C2477"/>
                </a:solidFill>
                <a:latin typeface="Georgia"/>
                <a:cs typeface="Georgia"/>
              </a:rPr>
              <a:t> </a:t>
            </a:r>
            <a:r>
              <a:rPr sz="1800" spc="-10" dirty="0">
                <a:solidFill>
                  <a:srgbClr val="0C2477"/>
                </a:solidFill>
                <a:latin typeface="Georgia"/>
                <a:cs typeface="Georgia"/>
              </a:rPr>
              <a:t>projects:</a:t>
            </a:r>
            <a:endParaRPr sz="1800">
              <a:latin typeface="Georgia"/>
              <a:cs typeface="Georgia"/>
            </a:endParaRPr>
          </a:p>
          <a:p>
            <a:pPr marL="791210" marR="1182370">
              <a:lnSpc>
                <a:spcPts val="2160"/>
              </a:lnSpc>
              <a:spcBef>
                <a:spcPts val="65"/>
              </a:spcBef>
            </a:pPr>
            <a:r>
              <a:rPr sz="1800" dirty="0">
                <a:solidFill>
                  <a:srgbClr val="0C2477"/>
                </a:solidFill>
                <a:latin typeface="Georgia"/>
                <a:cs typeface="Georgia"/>
              </a:rPr>
              <a:t>UKB</a:t>
            </a:r>
            <a:r>
              <a:rPr sz="1800" spc="-45" dirty="0">
                <a:solidFill>
                  <a:srgbClr val="0C2477"/>
                </a:solidFill>
                <a:latin typeface="Georgia"/>
                <a:cs typeface="Georgia"/>
              </a:rPr>
              <a:t> </a:t>
            </a:r>
            <a:r>
              <a:rPr sz="1800" dirty="0">
                <a:solidFill>
                  <a:srgbClr val="0C2477"/>
                </a:solidFill>
                <a:latin typeface="Georgia"/>
                <a:cs typeface="Georgia"/>
              </a:rPr>
              <a:t>WG</a:t>
            </a:r>
            <a:r>
              <a:rPr sz="1800" spc="-70" dirty="0">
                <a:solidFill>
                  <a:srgbClr val="0C2477"/>
                </a:solidFill>
                <a:latin typeface="Georgia"/>
                <a:cs typeface="Georgia"/>
              </a:rPr>
              <a:t> </a:t>
            </a:r>
            <a:r>
              <a:rPr sz="1800" dirty="0">
                <a:solidFill>
                  <a:srgbClr val="0C2477"/>
                </a:solidFill>
                <a:latin typeface="Georgia"/>
                <a:cs typeface="Georgia"/>
              </a:rPr>
              <a:t>Research</a:t>
            </a:r>
            <a:r>
              <a:rPr sz="1800" spc="-55" dirty="0">
                <a:solidFill>
                  <a:srgbClr val="0C2477"/>
                </a:solidFill>
                <a:latin typeface="Georgia"/>
                <a:cs typeface="Georgia"/>
              </a:rPr>
              <a:t> </a:t>
            </a:r>
            <a:r>
              <a:rPr sz="1800" spc="-20" dirty="0">
                <a:solidFill>
                  <a:srgbClr val="0C2477"/>
                </a:solidFill>
                <a:latin typeface="Georgia"/>
                <a:cs typeface="Georgia"/>
              </a:rPr>
              <a:t>Data, </a:t>
            </a:r>
            <a:r>
              <a:rPr sz="1800" spc="-10" dirty="0">
                <a:solidFill>
                  <a:srgbClr val="0C2477"/>
                </a:solidFill>
                <a:latin typeface="Georgia"/>
                <a:cs typeface="Georgia"/>
              </a:rPr>
              <a:t>LCRDM,</a:t>
            </a:r>
            <a:endParaRPr sz="1800">
              <a:latin typeface="Georgia"/>
              <a:cs typeface="Georgia"/>
            </a:endParaRPr>
          </a:p>
          <a:p>
            <a:pPr marL="791210" marR="1286510">
              <a:lnSpc>
                <a:spcPts val="2160"/>
              </a:lnSpc>
            </a:pPr>
            <a:r>
              <a:rPr sz="1800" dirty="0">
                <a:solidFill>
                  <a:srgbClr val="0C2477"/>
                </a:solidFill>
                <a:latin typeface="Georgia"/>
                <a:cs typeface="Georgia"/>
              </a:rPr>
              <a:t>Research</a:t>
            </a:r>
            <a:r>
              <a:rPr sz="1800" spc="-85" dirty="0">
                <a:solidFill>
                  <a:srgbClr val="0C2477"/>
                </a:solidFill>
                <a:latin typeface="Georgia"/>
                <a:cs typeface="Georgia"/>
              </a:rPr>
              <a:t> </a:t>
            </a:r>
            <a:r>
              <a:rPr sz="1800" dirty="0">
                <a:solidFill>
                  <a:srgbClr val="0C2477"/>
                </a:solidFill>
                <a:latin typeface="Georgia"/>
                <a:cs typeface="Georgia"/>
              </a:rPr>
              <a:t>Data</a:t>
            </a:r>
            <a:r>
              <a:rPr sz="1800" spc="-65" dirty="0">
                <a:solidFill>
                  <a:srgbClr val="0C2477"/>
                </a:solidFill>
                <a:latin typeface="Georgia"/>
                <a:cs typeface="Georgia"/>
              </a:rPr>
              <a:t> </a:t>
            </a:r>
            <a:r>
              <a:rPr sz="1800" spc="-10" dirty="0">
                <a:solidFill>
                  <a:srgbClr val="0C2477"/>
                </a:solidFill>
                <a:latin typeface="Georgia"/>
                <a:cs typeface="Georgia"/>
              </a:rPr>
              <a:t>Alliance, Knowledge</a:t>
            </a:r>
            <a:r>
              <a:rPr sz="1800" spc="-25" dirty="0">
                <a:solidFill>
                  <a:srgbClr val="0C2477"/>
                </a:solidFill>
                <a:latin typeface="Georgia"/>
                <a:cs typeface="Georgia"/>
              </a:rPr>
              <a:t> </a:t>
            </a:r>
            <a:r>
              <a:rPr sz="1800" spc="-10" dirty="0">
                <a:solidFill>
                  <a:srgbClr val="0C2477"/>
                </a:solidFill>
                <a:latin typeface="Georgia"/>
                <a:cs typeface="Georgia"/>
              </a:rPr>
              <a:t>Exchange,</a:t>
            </a:r>
            <a:endParaRPr sz="1800">
              <a:latin typeface="Georgia"/>
              <a:cs typeface="Georgia"/>
            </a:endParaRPr>
          </a:p>
          <a:p>
            <a:pPr marL="791210">
              <a:lnSpc>
                <a:spcPts val="2065"/>
              </a:lnSpc>
            </a:pPr>
            <a:r>
              <a:rPr sz="1800" dirty="0">
                <a:solidFill>
                  <a:srgbClr val="0C2477"/>
                </a:solidFill>
                <a:latin typeface="Georgia"/>
                <a:cs typeface="Georgia"/>
              </a:rPr>
              <a:t>National</a:t>
            </a:r>
            <a:r>
              <a:rPr sz="1800" spc="-55" dirty="0">
                <a:solidFill>
                  <a:srgbClr val="0C2477"/>
                </a:solidFill>
                <a:latin typeface="Georgia"/>
                <a:cs typeface="Georgia"/>
              </a:rPr>
              <a:t> </a:t>
            </a:r>
            <a:r>
              <a:rPr sz="1800" dirty="0">
                <a:solidFill>
                  <a:srgbClr val="0C2477"/>
                </a:solidFill>
                <a:latin typeface="Georgia"/>
                <a:cs typeface="Georgia"/>
              </a:rPr>
              <a:t>Platform</a:t>
            </a:r>
            <a:r>
              <a:rPr sz="1800" spc="-45" dirty="0">
                <a:solidFill>
                  <a:srgbClr val="0C2477"/>
                </a:solidFill>
                <a:latin typeface="Georgia"/>
                <a:cs typeface="Georgia"/>
              </a:rPr>
              <a:t> </a:t>
            </a:r>
            <a:r>
              <a:rPr sz="1800" dirty="0">
                <a:solidFill>
                  <a:srgbClr val="0C2477"/>
                </a:solidFill>
                <a:latin typeface="Georgia"/>
                <a:cs typeface="Georgia"/>
              </a:rPr>
              <a:t>Open</a:t>
            </a:r>
            <a:r>
              <a:rPr sz="1800" spc="-65" dirty="0">
                <a:solidFill>
                  <a:srgbClr val="0C2477"/>
                </a:solidFill>
                <a:latin typeface="Georgia"/>
                <a:cs typeface="Georgia"/>
              </a:rPr>
              <a:t> </a:t>
            </a:r>
            <a:r>
              <a:rPr sz="1800" spc="-10" dirty="0">
                <a:solidFill>
                  <a:srgbClr val="0C2477"/>
                </a:solidFill>
                <a:latin typeface="Georgia"/>
                <a:cs typeface="Georgia"/>
              </a:rPr>
              <a:t>Science,</a:t>
            </a:r>
            <a:endParaRPr sz="1800">
              <a:latin typeface="Georgia"/>
              <a:cs typeface="Georgia"/>
            </a:endParaRPr>
          </a:p>
          <a:p>
            <a:pPr marL="791210">
              <a:lnSpc>
                <a:spcPts val="2135"/>
              </a:lnSpc>
            </a:pPr>
            <a:r>
              <a:rPr sz="1800" dirty="0">
                <a:solidFill>
                  <a:srgbClr val="0C2477"/>
                </a:solidFill>
                <a:latin typeface="Georgia"/>
                <a:cs typeface="Georgia"/>
              </a:rPr>
              <a:t>GO</a:t>
            </a:r>
            <a:r>
              <a:rPr sz="1800" spc="-35" dirty="0">
                <a:solidFill>
                  <a:srgbClr val="0C2477"/>
                </a:solidFill>
                <a:latin typeface="Georgia"/>
                <a:cs typeface="Georgia"/>
              </a:rPr>
              <a:t> </a:t>
            </a:r>
            <a:r>
              <a:rPr sz="1800" dirty="0">
                <a:solidFill>
                  <a:srgbClr val="0C2477"/>
                </a:solidFill>
                <a:latin typeface="Georgia"/>
                <a:cs typeface="Georgia"/>
              </a:rPr>
              <a:t>FAIR,</a:t>
            </a:r>
            <a:r>
              <a:rPr sz="1800" spc="-30" dirty="0">
                <a:solidFill>
                  <a:srgbClr val="0C2477"/>
                </a:solidFill>
                <a:latin typeface="Georgia"/>
                <a:cs typeface="Georgia"/>
              </a:rPr>
              <a:t> </a:t>
            </a:r>
            <a:r>
              <a:rPr sz="1800" spc="-10" dirty="0">
                <a:solidFill>
                  <a:srgbClr val="0C2477"/>
                </a:solidFill>
                <a:latin typeface="Georgia"/>
                <a:cs typeface="Georgia"/>
              </a:rPr>
              <a:t>etc..</a:t>
            </a:r>
            <a:endParaRPr sz="1800">
              <a:latin typeface="Georgia"/>
              <a:cs typeface="Georgia"/>
            </a:endParaRPr>
          </a:p>
        </p:txBody>
      </p:sp>
      <p:pic>
        <p:nvPicPr>
          <p:cNvPr id="5" name="object 5"/>
          <p:cNvPicPr/>
          <p:nvPr/>
        </p:nvPicPr>
        <p:blipFill>
          <a:blip r:embed="rId3" cstate="print"/>
          <a:stretch>
            <a:fillRect/>
          </a:stretch>
        </p:blipFill>
        <p:spPr>
          <a:xfrm>
            <a:off x="2394076" y="3965083"/>
            <a:ext cx="864742" cy="260206"/>
          </a:xfrm>
          <a:prstGeom prst="rect">
            <a:avLst/>
          </a:prstGeom>
        </p:spPr>
      </p:pic>
      <p:grpSp>
        <p:nvGrpSpPr>
          <p:cNvPr id="6" name="object 6"/>
          <p:cNvGrpSpPr/>
          <p:nvPr/>
        </p:nvGrpSpPr>
        <p:grpSpPr>
          <a:xfrm>
            <a:off x="2139314" y="3288715"/>
            <a:ext cx="4119879" cy="2690495"/>
            <a:chOff x="2139314" y="3288715"/>
            <a:chExt cx="4119879" cy="2690495"/>
          </a:xfrm>
        </p:grpSpPr>
        <p:pic>
          <p:nvPicPr>
            <p:cNvPr id="7" name="object 7"/>
            <p:cNvPicPr/>
            <p:nvPr/>
          </p:nvPicPr>
          <p:blipFill>
            <a:blip r:embed="rId4" cstate="print"/>
            <a:stretch>
              <a:fillRect/>
            </a:stretch>
          </p:blipFill>
          <p:spPr>
            <a:xfrm>
              <a:off x="3943350" y="3314255"/>
              <a:ext cx="1064590" cy="487362"/>
            </a:xfrm>
            <a:prstGeom prst="rect">
              <a:avLst/>
            </a:prstGeom>
          </p:spPr>
        </p:pic>
        <p:pic>
          <p:nvPicPr>
            <p:cNvPr id="8" name="object 8"/>
            <p:cNvPicPr/>
            <p:nvPr/>
          </p:nvPicPr>
          <p:blipFill>
            <a:blip r:embed="rId5" cstate="print"/>
            <a:stretch>
              <a:fillRect/>
            </a:stretch>
          </p:blipFill>
          <p:spPr>
            <a:xfrm>
              <a:off x="3414902" y="3802227"/>
              <a:ext cx="577773" cy="326796"/>
            </a:xfrm>
            <a:prstGeom prst="rect">
              <a:avLst/>
            </a:prstGeom>
          </p:spPr>
        </p:pic>
        <p:pic>
          <p:nvPicPr>
            <p:cNvPr id="9" name="object 9"/>
            <p:cNvPicPr/>
            <p:nvPr/>
          </p:nvPicPr>
          <p:blipFill>
            <a:blip r:embed="rId6" cstate="print"/>
            <a:stretch>
              <a:fillRect/>
            </a:stretch>
          </p:blipFill>
          <p:spPr>
            <a:xfrm>
              <a:off x="4176267" y="4053484"/>
              <a:ext cx="556450" cy="383968"/>
            </a:xfrm>
            <a:prstGeom prst="rect">
              <a:avLst/>
            </a:prstGeom>
          </p:spPr>
        </p:pic>
        <p:pic>
          <p:nvPicPr>
            <p:cNvPr id="10" name="object 10"/>
            <p:cNvPicPr/>
            <p:nvPr/>
          </p:nvPicPr>
          <p:blipFill>
            <a:blip r:embed="rId7" cstate="print"/>
            <a:stretch>
              <a:fillRect/>
            </a:stretch>
          </p:blipFill>
          <p:spPr>
            <a:xfrm>
              <a:off x="2534665" y="4415370"/>
              <a:ext cx="839533" cy="424218"/>
            </a:xfrm>
            <a:prstGeom prst="rect">
              <a:avLst/>
            </a:prstGeom>
          </p:spPr>
        </p:pic>
        <p:pic>
          <p:nvPicPr>
            <p:cNvPr id="11" name="object 11"/>
            <p:cNvPicPr/>
            <p:nvPr/>
          </p:nvPicPr>
          <p:blipFill>
            <a:blip r:embed="rId8" cstate="print"/>
            <a:stretch>
              <a:fillRect/>
            </a:stretch>
          </p:blipFill>
          <p:spPr>
            <a:xfrm>
              <a:off x="2139314" y="3288715"/>
              <a:ext cx="1579752" cy="394538"/>
            </a:xfrm>
            <a:prstGeom prst="rect">
              <a:avLst/>
            </a:prstGeom>
          </p:spPr>
        </p:pic>
        <p:pic>
          <p:nvPicPr>
            <p:cNvPr id="12" name="object 12"/>
            <p:cNvPicPr/>
            <p:nvPr/>
          </p:nvPicPr>
          <p:blipFill>
            <a:blip r:embed="rId9" cstate="print"/>
            <a:stretch>
              <a:fillRect/>
            </a:stretch>
          </p:blipFill>
          <p:spPr>
            <a:xfrm>
              <a:off x="3632707" y="4503051"/>
              <a:ext cx="680859" cy="674103"/>
            </a:xfrm>
            <a:prstGeom prst="rect">
              <a:avLst/>
            </a:prstGeom>
          </p:spPr>
        </p:pic>
        <p:pic>
          <p:nvPicPr>
            <p:cNvPr id="13" name="object 13"/>
            <p:cNvPicPr/>
            <p:nvPr/>
          </p:nvPicPr>
          <p:blipFill>
            <a:blip r:embed="rId10" cstate="print"/>
            <a:stretch>
              <a:fillRect/>
            </a:stretch>
          </p:blipFill>
          <p:spPr>
            <a:xfrm>
              <a:off x="4558791" y="4693767"/>
              <a:ext cx="1700276" cy="1284859"/>
            </a:xfrm>
            <a:prstGeom prst="rect">
              <a:avLst/>
            </a:prstGeom>
          </p:spPr>
        </p:pic>
      </p:grpSp>
      <p:pic>
        <p:nvPicPr>
          <p:cNvPr id="14" name="object 14"/>
          <p:cNvPicPr/>
          <p:nvPr/>
        </p:nvPicPr>
        <p:blipFill>
          <a:blip r:embed="rId11" cstate="print"/>
          <a:stretch>
            <a:fillRect/>
          </a:stretch>
        </p:blipFill>
        <p:spPr>
          <a:xfrm>
            <a:off x="3652112" y="2387866"/>
            <a:ext cx="710856" cy="725919"/>
          </a:xfrm>
          <a:prstGeom prst="rect">
            <a:avLst/>
          </a:prstGeom>
        </p:spPr>
      </p:pic>
      <p:pic>
        <p:nvPicPr>
          <p:cNvPr id="15" name="object 15"/>
          <p:cNvPicPr/>
          <p:nvPr/>
        </p:nvPicPr>
        <p:blipFill>
          <a:blip r:embed="rId12" cstate="print"/>
          <a:stretch>
            <a:fillRect/>
          </a:stretch>
        </p:blipFill>
        <p:spPr>
          <a:xfrm>
            <a:off x="7348770" y="5215169"/>
            <a:ext cx="1319633" cy="367594"/>
          </a:xfrm>
          <a:prstGeom prst="rect">
            <a:avLst/>
          </a:prstGeom>
        </p:spPr>
      </p:pic>
      <p:pic>
        <p:nvPicPr>
          <p:cNvPr id="16" name="object 16"/>
          <p:cNvPicPr/>
          <p:nvPr/>
        </p:nvPicPr>
        <p:blipFill>
          <a:blip r:embed="rId13" cstate="print"/>
          <a:stretch>
            <a:fillRect/>
          </a:stretch>
        </p:blipFill>
        <p:spPr>
          <a:xfrm>
            <a:off x="1251470" y="1220977"/>
            <a:ext cx="2139188" cy="1751964"/>
          </a:xfrm>
          <a:prstGeom prst="rect">
            <a:avLst/>
          </a:prstGeom>
        </p:spPr>
      </p:pic>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2052066" y="215341"/>
            <a:ext cx="7428230" cy="331470"/>
          </a:xfrm>
          <a:prstGeom prst="rect">
            <a:avLst/>
          </a:prstGeom>
        </p:spPr>
        <p:txBody>
          <a:bodyPr vert="horz" wrap="square" lIns="0" tIns="13335" rIns="0" bIns="0" rtlCol="0">
            <a:spAutoFit/>
          </a:bodyPr>
          <a:lstStyle/>
          <a:p>
            <a:pPr marL="12700">
              <a:lnSpc>
                <a:spcPct val="100000"/>
              </a:lnSpc>
              <a:spcBef>
                <a:spcPts val="105"/>
              </a:spcBef>
            </a:pPr>
            <a:r>
              <a:rPr sz="2000" b="0" dirty="0">
                <a:latin typeface="Calibri"/>
                <a:cs typeface="Calibri"/>
              </a:rPr>
              <a:t>RDM</a:t>
            </a:r>
            <a:r>
              <a:rPr sz="2000" b="0" spc="-55" dirty="0">
                <a:latin typeface="Calibri"/>
                <a:cs typeface="Calibri"/>
              </a:rPr>
              <a:t> </a:t>
            </a:r>
            <a:r>
              <a:rPr sz="2000" b="0" spc="-10" dirty="0">
                <a:latin typeface="Calibri"/>
                <a:cs typeface="Calibri"/>
              </a:rPr>
              <a:t>lifecycle</a:t>
            </a:r>
            <a:r>
              <a:rPr sz="2000" b="0" spc="-40" dirty="0">
                <a:latin typeface="Calibri"/>
                <a:cs typeface="Calibri"/>
              </a:rPr>
              <a:t> </a:t>
            </a:r>
            <a:r>
              <a:rPr sz="2000" b="0" spc="-10" dirty="0">
                <a:latin typeface="Calibri"/>
                <a:cs typeface="Calibri"/>
              </a:rPr>
              <a:t>infrastructure</a:t>
            </a:r>
            <a:r>
              <a:rPr sz="2000" b="0" spc="-30" dirty="0">
                <a:latin typeface="Calibri"/>
                <a:cs typeface="Calibri"/>
              </a:rPr>
              <a:t> </a:t>
            </a:r>
            <a:r>
              <a:rPr sz="2000" b="0" dirty="0">
                <a:latin typeface="Calibri"/>
                <a:cs typeface="Calibri"/>
              </a:rPr>
              <a:t>&amp;</a:t>
            </a:r>
            <a:r>
              <a:rPr sz="2000" b="0" spc="-40" dirty="0">
                <a:latin typeface="Calibri"/>
                <a:cs typeface="Calibri"/>
              </a:rPr>
              <a:t> </a:t>
            </a:r>
            <a:r>
              <a:rPr sz="2000" b="0" dirty="0">
                <a:latin typeface="Calibri"/>
                <a:cs typeface="Calibri"/>
              </a:rPr>
              <a:t>services</a:t>
            </a:r>
            <a:r>
              <a:rPr sz="2000" b="0" spc="-30" dirty="0">
                <a:latin typeface="Calibri"/>
                <a:cs typeface="Calibri"/>
              </a:rPr>
              <a:t> </a:t>
            </a:r>
            <a:r>
              <a:rPr sz="2000" b="0" dirty="0">
                <a:latin typeface="Calibri"/>
                <a:cs typeface="Calibri"/>
              </a:rPr>
              <a:t>–</a:t>
            </a:r>
            <a:r>
              <a:rPr sz="2000" b="0" spc="-30" dirty="0">
                <a:latin typeface="Calibri"/>
                <a:cs typeface="Calibri"/>
              </a:rPr>
              <a:t> </a:t>
            </a:r>
            <a:r>
              <a:rPr sz="2000" b="0" spc="-10" dirty="0">
                <a:latin typeface="Calibri"/>
                <a:cs typeface="Calibri"/>
              </a:rPr>
              <a:t>status</a:t>
            </a:r>
            <a:r>
              <a:rPr sz="2000" b="0" spc="-15" dirty="0">
                <a:latin typeface="Calibri"/>
                <a:cs typeface="Calibri"/>
              </a:rPr>
              <a:t> </a:t>
            </a:r>
            <a:r>
              <a:rPr sz="2000" b="0" dirty="0">
                <a:latin typeface="Calibri"/>
                <a:cs typeface="Calibri"/>
              </a:rPr>
              <a:t>quo</a:t>
            </a:r>
            <a:r>
              <a:rPr sz="2000" b="0" spc="-50" dirty="0">
                <a:latin typeface="Calibri"/>
                <a:cs typeface="Calibri"/>
              </a:rPr>
              <a:t> </a:t>
            </a:r>
            <a:r>
              <a:rPr sz="2000" b="0" dirty="0">
                <a:latin typeface="Calibri"/>
                <a:cs typeface="Calibri"/>
              </a:rPr>
              <a:t>at</a:t>
            </a:r>
            <a:r>
              <a:rPr sz="2000" b="0" spc="-35" dirty="0">
                <a:latin typeface="Calibri"/>
                <a:cs typeface="Calibri"/>
              </a:rPr>
              <a:t> </a:t>
            </a:r>
            <a:r>
              <a:rPr sz="2000" b="0" dirty="0">
                <a:latin typeface="Calibri"/>
                <a:cs typeface="Calibri"/>
              </a:rPr>
              <a:t>Leiden</a:t>
            </a:r>
            <a:r>
              <a:rPr sz="2000" b="0" spc="-30" dirty="0">
                <a:latin typeface="Calibri"/>
                <a:cs typeface="Calibri"/>
              </a:rPr>
              <a:t> </a:t>
            </a:r>
            <a:r>
              <a:rPr sz="2000" b="0" spc="-10" dirty="0">
                <a:latin typeface="Calibri"/>
                <a:cs typeface="Calibri"/>
              </a:rPr>
              <a:t>University</a:t>
            </a:r>
            <a:endParaRPr sz="2000">
              <a:latin typeface="Calibri"/>
              <a:cs typeface="Calibri"/>
            </a:endParaRPr>
          </a:p>
        </p:txBody>
      </p:sp>
      <p:sp>
        <p:nvSpPr>
          <p:cNvPr id="4" name="object 4"/>
          <p:cNvSpPr/>
          <p:nvPr/>
        </p:nvSpPr>
        <p:spPr>
          <a:xfrm>
            <a:off x="5897626" y="934592"/>
            <a:ext cx="1412875" cy="2040889"/>
          </a:xfrm>
          <a:custGeom>
            <a:avLst/>
            <a:gdLst/>
            <a:ahLst/>
            <a:cxnLst/>
            <a:rect l="l" t="t" r="r" b="b"/>
            <a:pathLst>
              <a:path w="1412875" h="2040889">
                <a:moveTo>
                  <a:pt x="0" y="0"/>
                </a:moveTo>
                <a:lnTo>
                  <a:pt x="0" y="1360297"/>
                </a:lnTo>
                <a:lnTo>
                  <a:pt x="1223137" y="2040382"/>
                </a:lnTo>
                <a:lnTo>
                  <a:pt x="1247518" y="1997975"/>
                </a:lnTo>
                <a:lnTo>
                  <a:pt x="1270218" y="1954962"/>
                </a:lnTo>
                <a:lnTo>
                  <a:pt x="1291236" y="1911384"/>
                </a:lnTo>
                <a:lnTo>
                  <a:pt x="1310573" y="1867285"/>
                </a:lnTo>
                <a:lnTo>
                  <a:pt x="1328229" y="1822708"/>
                </a:lnTo>
                <a:lnTo>
                  <a:pt x="1344203" y="1777698"/>
                </a:lnTo>
                <a:lnTo>
                  <a:pt x="1358496" y="1732297"/>
                </a:lnTo>
                <a:lnTo>
                  <a:pt x="1371107" y="1686548"/>
                </a:lnTo>
                <a:lnTo>
                  <a:pt x="1382036" y="1640496"/>
                </a:lnTo>
                <a:lnTo>
                  <a:pt x="1391284" y="1594183"/>
                </a:lnTo>
                <a:lnTo>
                  <a:pt x="1398851" y="1547654"/>
                </a:lnTo>
                <a:lnTo>
                  <a:pt x="1404736" y="1500951"/>
                </a:lnTo>
                <a:lnTo>
                  <a:pt x="1408940" y="1454117"/>
                </a:lnTo>
                <a:lnTo>
                  <a:pt x="1411462" y="1407197"/>
                </a:lnTo>
                <a:lnTo>
                  <a:pt x="1412303" y="1360233"/>
                </a:lnTo>
                <a:lnTo>
                  <a:pt x="1411462" y="1313269"/>
                </a:lnTo>
                <a:lnTo>
                  <a:pt x="1408940" y="1266349"/>
                </a:lnTo>
                <a:lnTo>
                  <a:pt x="1404736" y="1219515"/>
                </a:lnTo>
                <a:lnTo>
                  <a:pt x="1398851" y="1172812"/>
                </a:lnTo>
                <a:lnTo>
                  <a:pt x="1391284" y="1126283"/>
                </a:lnTo>
                <a:lnTo>
                  <a:pt x="1382036" y="1079970"/>
                </a:lnTo>
                <a:lnTo>
                  <a:pt x="1371107" y="1033918"/>
                </a:lnTo>
                <a:lnTo>
                  <a:pt x="1358496" y="988169"/>
                </a:lnTo>
                <a:lnTo>
                  <a:pt x="1344203" y="942768"/>
                </a:lnTo>
                <a:lnTo>
                  <a:pt x="1328229" y="897758"/>
                </a:lnTo>
                <a:lnTo>
                  <a:pt x="1310573" y="853181"/>
                </a:lnTo>
                <a:lnTo>
                  <a:pt x="1291236" y="809082"/>
                </a:lnTo>
                <a:lnTo>
                  <a:pt x="1270218" y="765504"/>
                </a:lnTo>
                <a:lnTo>
                  <a:pt x="1247518" y="722491"/>
                </a:lnTo>
                <a:lnTo>
                  <a:pt x="1223137" y="680085"/>
                </a:lnTo>
                <a:lnTo>
                  <a:pt x="1197195" y="638539"/>
                </a:lnTo>
                <a:lnTo>
                  <a:pt x="1169867" y="598093"/>
                </a:lnTo>
                <a:lnTo>
                  <a:pt x="1141191" y="558769"/>
                </a:lnTo>
                <a:lnTo>
                  <a:pt x="1111207" y="520587"/>
                </a:lnTo>
                <a:lnTo>
                  <a:pt x="1079952" y="483570"/>
                </a:lnTo>
                <a:lnTo>
                  <a:pt x="1047467" y="447739"/>
                </a:lnTo>
                <a:lnTo>
                  <a:pt x="1013790" y="413115"/>
                </a:lnTo>
                <a:lnTo>
                  <a:pt x="978960" y="379721"/>
                </a:lnTo>
                <a:lnTo>
                  <a:pt x="943017" y="347579"/>
                </a:lnTo>
                <a:lnTo>
                  <a:pt x="905999" y="316709"/>
                </a:lnTo>
                <a:lnTo>
                  <a:pt x="867945" y="287134"/>
                </a:lnTo>
                <a:lnTo>
                  <a:pt x="828894" y="258875"/>
                </a:lnTo>
                <a:lnTo>
                  <a:pt x="788885" y="231954"/>
                </a:lnTo>
                <a:lnTo>
                  <a:pt x="747958" y="206393"/>
                </a:lnTo>
                <a:lnTo>
                  <a:pt x="706151" y="182213"/>
                </a:lnTo>
                <a:lnTo>
                  <a:pt x="663504" y="159436"/>
                </a:lnTo>
                <a:lnTo>
                  <a:pt x="620054" y="138083"/>
                </a:lnTo>
                <a:lnTo>
                  <a:pt x="575842" y="118177"/>
                </a:lnTo>
                <a:lnTo>
                  <a:pt x="530906" y="99738"/>
                </a:lnTo>
                <a:lnTo>
                  <a:pt x="485285" y="82789"/>
                </a:lnTo>
                <a:lnTo>
                  <a:pt x="439019" y="67352"/>
                </a:lnTo>
                <a:lnTo>
                  <a:pt x="392146" y="53447"/>
                </a:lnTo>
                <a:lnTo>
                  <a:pt x="344705" y="41098"/>
                </a:lnTo>
                <a:lnTo>
                  <a:pt x="296736" y="30324"/>
                </a:lnTo>
                <a:lnTo>
                  <a:pt x="248276" y="21149"/>
                </a:lnTo>
                <a:lnTo>
                  <a:pt x="199366" y="13593"/>
                </a:lnTo>
                <a:lnTo>
                  <a:pt x="150045" y="7678"/>
                </a:lnTo>
                <a:lnTo>
                  <a:pt x="100350" y="3427"/>
                </a:lnTo>
                <a:lnTo>
                  <a:pt x="50322" y="860"/>
                </a:lnTo>
                <a:lnTo>
                  <a:pt x="0" y="0"/>
                </a:lnTo>
                <a:close/>
              </a:path>
            </a:pathLst>
          </a:custGeom>
          <a:solidFill>
            <a:srgbClr val="9EB92D"/>
          </a:solidFill>
        </p:spPr>
        <p:txBody>
          <a:bodyPr wrap="square" lIns="0" tIns="0" rIns="0" bIns="0" rtlCol="0"/>
          <a:lstStyle/>
          <a:p>
            <a:endParaRPr/>
          </a:p>
        </p:txBody>
      </p:sp>
      <p:sp>
        <p:nvSpPr>
          <p:cNvPr id="5" name="object 5"/>
          <p:cNvSpPr txBox="1"/>
          <p:nvPr/>
        </p:nvSpPr>
        <p:spPr>
          <a:xfrm>
            <a:off x="6200647" y="1513077"/>
            <a:ext cx="697230" cy="623570"/>
          </a:xfrm>
          <a:prstGeom prst="rect">
            <a:avLst/>
          </a:prstGeom>
        </p:spPr>
        <p:txBody>
          <a:bodyPr vert="horz" wrap="square" lIns="0" tIns="37465" rIns="0" bIns="0" rtlCol="0">
            <a:spAutoFit/>
          </a:bodyPr>
          <a:lstStyle/>
          <a:p>
            <a:pPr marL="12700" marR="5080" indent="-635" algn="ctr">
              <a:lnSpc>
                <a:spcPts val="1510"/>
              </a:lnSpc>
              <a:spcBef>
                <a:spcPts val="295"/>
              </a:spcBef>
            </a:pPr>
            <a:r>
              <a:rPr sz="1400" spc="-10" dirty="0">
                <a:solidFill>
                  <a:srgbClr val="8B2F07"/>
                </a:solidFill>
                <a:latin typeface="Georgia"/>
                <a:cs typeface="Georgia"/>
              </a:rPr>
              <a:t>Before research project</a:t>
            </a:r>
            <a:endParaRPr sz="1400">
              <a:latin typeface="Georgia"/>
              <a:cs typeface="Georgia"/>
            </a:endParaRPr>
          </a:p>
        </p:txBody>
      </p:sp>
      <p:grpSp>
        <p:nvGrpSpPr>
          <p:cNvPr id="6" name="object 6"/>
          <p:cNvGrpSpPr/>
          <p:nvPr/>
        </p:nvGrpSpPr>
        <p:grpSpPr>
          <a:xfrm>
            <a:off x="4661789" y="2296541"/>
            <a:ext cx="2472055" cy="1400175"/>
            <a:chOff x="4661789" y="2296541"/>
            <a:chExt cx="2472055" cy="1400175"/>
          </a:xfrm>
        </p:grpSpPr>
        <p:sp>
          <p:nvSpPr>
            <p:cNvPr id="7" name="object 7"/>
            <p:cNvSpPr/>
            <p:nvPr/>
          </p:nvSpPr>
          <p:spPr>
            <a:xfrm>
              <a:off x="4674489" y="2309241"/>
              <a:ext cx="2446655" cy="1374775"/>
            </a:xfrm>
            <a:custGeom>
              <a:avLst/>
              <a:gdLst/>
              <a:ahLst/>
              <a:cxnLst/>
              <a:rect l="l" t="t" r="r" b="b"/>
              <a:pathLst>
                <a:path w="2446654" h="1374775">
                  <a:moveTo>
                    <a:pt x="1223137" y="0"/>
                  </a:moveTo>
                  <a:lnTo>
                    <a:pt x="0" y="687324"/>
                  </a:lnTo>
                  <a:lnTo>
                    <a:pt x="25941" y="729308"/>
                  </a:lnTo>
                  <a:lnTo>
                    <a:pt x="53269" y="770181"/>
                  </a:lnTo>
                  <a:lnTo>
                    <a:pt x="81945" y="809922"/>
                  </a:lnTo>
                  <a:lnTo>
                    <a:pt x="111929" y="848508"/>
                  </a:lnTo>
                  <a:lnTo>
                    <a:pt x="143184" y="885918"/>
                  </a:lnTo>
                  <a:lnTo>
                    <a:pt x="175669" y="922129"/>
                  </a:lnTo>
                  <a:lnTo>
                    <a:pt x="209346" y="957120"/>
                  </a:lnTo>
                  <a:lnTo>
                    <a:pt x="244176" y="990869"/>
                  </a:lnTo>
                  <a:lnTo>
                    <a:pt x="280119" y="1023353"/>
                  </a:lnTo>
                  <a:lnTo>
                    <a:pt x="317137" y="1054551"/>
                  </a:lnTo>
                  <a:lnTo>
                    <a:pt x="355191" y="1084441"/>
                  </a:lnTo>
                  <a:lnTo>
                    <a:pt x="394242" y="1113001"/>
                  </a:lnTo>
                  <a:lnTo>
                    <a:pt x="434251" y="1140209"/>
                  </a:lnTo>
                  <a:lnTo>
                    <a:pt x="475178" y="1166043"/>
                  </a:lnTo>
                  <a:lnTo>
                    <a:pt x="516985" y="1190482"/>
                  </a:lnTo>
                  <a:lnTo>
                    <a:pt x="559632" y="1213502"/>
                  </a:lnTo>
                  <a:lnTo>
                    <a:pt x="603082" y="1235083"/>
                  </a:lnTo>
                  <a:lnTo>
                    <a:pt x="647294" y="1255202"/>
                  </a:lnTo>
                  <a:lnTo>
                    <a:pt x="692230" y="1273838"/>
                  </a:lnTo>
                  <a:lnTo>
                    <a:pt x="737851" y="1290969"/>
                  </a:lnTo>
                  <a:lnTo>
                    <a:pt x="784117" y="1306572"/>
                  </a:lnTo>
                  <a:lnTo>
                    <a:pt x="830990" y="1320625"/>
                  </a:lnTo>
                  <a:lnTo>
                    <a:pt x="878431" y="1333108"/>
                  </a:lnTo>
                  <a:lnTo>
                    <a:pt x="926400" y="1343997"/>
                  </a:lnTo>
                  <a:lnTo>
                    <a:pt x="974860" y="1353271"/>
                  </a:lnTo>
                  <a:lnTo>
                    <a:pt x="1023770" y="1360908"/>
                  </a:lnTo>
                  <a:lnTo>
                    <a:pt x="1073091" y="1366886"/>
                  </a:lnTo>
                  <a:lnTo>
                    <a:pt x="1122786" y="1371183"/>
                  </a:lnTo>
                  <a:lnTo>
                    <a:pt x="1172814" y="1373778"/>
                  </a:lnTo>
                  <a:lnTo>
                    <a:pt x="1223137" y="1374648"/>
                  </a:lnTo>
                  <a:lnTo>
                    <a:pt x="1273459" y="1373778"/>
                  </a:lnTo>
                  <a:lnTo>
                    <a:pt x="1323487" y="1371183"/>
                  </a:lnTo>
                  <a:lnTo>
                    <a:pt x="1373182" y="1366886"/>
                  </a:lnTo>
                  <a:lnTo>
                    <a:pt x="1422503" y="1360908"/>
                  </a:lnTo>
                  <a:lnTo>
                    <a:pt x="1471413" y="1353271"/>
                  </a:lnTo>
                  <a:lnTo>
                    <a:pt x="1519873" y="1343997"/>
                  </a:lnTo>
                  <a:lnTo>
                    <a:pt x="1567842" y="1333108"/>
                  </a:lnTo>
                  <a:lnTo>
                    <a:pt x="1615283" y="1320625"/>
                  </a:lnTo>
                  <a:lnTo>
                    <a:pt x="1662156" y="1306572"/>
                  </a:lnTo>
                  <a:lnTo>
                    <a:pt x="1708422" y="1290969"/>
                  </a:lnTo>
                  <a:lnTo>
                    <a:pt x="1754043" y="1273838"/>
                  </a:lnTo>
                  <a:lnTo>
                    <a:pt x="1798979" y="1255202"/>
                  </a:lnTo>
                  <a:lnTo>
                    <a:pt x="1843191" y="1235083"/>
                  </a:lnTo>
                  <a:lnTo>
                    <a:pt x="1886641" y="1213502"/>
                  </a:lnTo>
                  <a:lnTo>
                    <a:pt x="1929288" y="1190482"/>
                  </a:lnTo>
                  <a:lnTo>
                    <a:pt x="1971095" y="1166043"/>
                  </a:lnTo>
                  <a:lnTo>
                    <a:pt x="2012022" y="1140209"/>
                  </a:lnTo>
                  <a:lnTo>
                    <a:pt x="2052031" y="1113001"/>
                  </a:lnTo>
                  <a:lnTo>
                    <a:pt x="2091082" y="1084441"/>
                  </a:lnTo>
                  <a:lnTo>
                    <a:pt x="2129136" y="1054551"/>
                  </a:lnTo>
                  <a:lnTo>
                    <a:pt x="2166154" y="1023353"/>
                  </a:lnTo>
                  <a:lnTo>
                    <a:pt x="2202097" y="990869"/>
                  </a:lnTo>
                  <a:lnTo>
                    <a:pt x="2236927" y="957120"/>
                  </a:lnTo>
                  <a:lnTo>
                    <a:pt x="2270604" y="922129"/>
                  </a:lnTo>
                  <a:lnTo>
                    <a:pt x="2303089" y="885918"/>
                  </a:lnTo>
                  <a:lnTo>
                    <a:pt x="2334344" y="848508"/>
                  </a:lnTo>
                  <a:lnTo>
                    <a:pt x="2364328" y="809922"/>
                  </a:lnTo>
                  <a:lnTo>
                    <a:pt x="2393004" y="770181"/>
                  </a:lnTo>
                  <a:lnTo>
                    <a:pt x="2420332" y="729308"/>
                  </a:lnTo>
                  <a:lnTo>
                    <a:pt x="2446274" y="687324"/>
                  </a:lnTo>
                  <a:lnTo>
                    <a:pt x="1223137" y="0"/>
                  </a:lnTo>
                  <a:close/>
                </a:path>
              </a:pathLst>
            </a:custGeom>
            <a:solidFill>
              <a:srgbClr val="9EB92D"/>
            </a:solidFill>
          </p:spPr>
          <p:txBody>
            <a:bodyPr wrap="square" lIns="0" tIns="0" rIns="0" bIns="0" rtlCol="0"/>
            <a:lstStyle/>
            <a:p>
              <a:endParaRPr/>
            </a:p>
          </p:txBody>
        </p:sp>
        <p:sp>
          <p:nvSpPr>
            <p:cNvPr id="8" name="object 8"/>
            <p:cNvSpPr/>
            <p:nvPr/>
          </p:nvSpPr>
          <p:spPr>
            <a:xfrm>
              <a:off x="4674489" y="2309241"/>
              <a:ext cx="2446655" cy="1374775"/>
            </a:xfrm>
            <a:custGeom>
              <a:avLst/>
              <a:gdLst/>
              <a:ahLst/>
              <a:cxnLst/>
              <a:rect l="l" t="t" r="r" b="b"/>
              <a:pathLst>
                <a:path w="2446654" h="1374775">
                  <a:moveTo>
                    <a:pt x="2446274" y="687324"/>
                  </a:moveTo>
                  <a:lnTo>
                    <a:pt x="2420332" y="729308"/>
                  </a:lnTo>
                  <a:lnTo>
                    <a:pt x="2393004" y="770181"/>
                  </a:lnTo>
                  <a:lnTo>
                    <a:pt x="2364328" y="809922"/>
                  </a:lnTo>
                  <a:lnTo>
                    <a:pt x="2334344" y="848508"/>
                  </a:lnTo>
                  <a:lnTo>
                    <a:pt x="2303089" y="885918"/>
                  </a:lnTo>
                  <a:lnTo>
                    <a:pt x="2270604" y="922129"/>
                  </a:lnTo>
                  <a:lnTo>
                    <a:pt x="2236927" y="957120"/>
                  </a:lnTo>
                  <a:lnTo>
                    <a:pt x="2202097" y="990869"/>
                  </a:lnTo>
                  <a:lnTo>
                    <a:pt x="2166154" y="1023353"/>
                  </a:lnTo>
                  <a:lnTo>
                    <a:pt x="2129136" y="1054551"/>
                  </a:lnTo>
                  <a:lnTo>
                    <a:pt x="2091082" y="1084441"/>
                  </a:lnTo>
                  <a:lnTo>
                    <a:pt x="2052031" y="1113001"/>
                  </a:lnTo>
                  <a:lnTo>
                    <a:pt x="2012022" y="1140209"/>
                  </a:lnTo>
                  <a:lnTo>
                    <a:pt x="1971095" y="1166043"/>
                  </a:lnTo>
                  <a:lnTo>
                    <a:pt x="1929288" y="1190482"/>
                  </a:lnTo>
                  <a:lnTo>
                    <a:pt x="1886641" y="1213502"/>
                  </a:lnTo>
                  <a:lnTo>
                    <a:pt x="1843191" y="1235083"/>
                  </a:lnTo>
                  <a:lnTo>
                    <a:pt x="1798979" y="1255202"/>
                  </a:lnTo>
                  <a:lnTo>
                    <a:pt x="1754043" y="1273838"/>
                  </a:lnTo>
                  <a:lnTo>
                    <a:pt x="1708422" y="1290969"/>
                  </a:lnTo>
                  <a:lnTo>
                    <a:pt x="1662156" y="1306572"/>
                  </a:lnTo>
                  <a:lnTo>
                    <a:pt x="1615283" y="1320625"/>
                  </a:lnTo>
                  <a:lnTo>
                    <a:pt x="1567842" y="1333108"/>
                  </a:lnTo>
                  <a:lnTo>
                    <a:pt x="1519873" y="1343997"/>
                  </a:lnTo>
                  <a:lnTo>
                    <a:pt x="1471413" y="1353271"/>
                  </a:lnTo>
                  <a:lnTo>
                    <a:pt x="1422503" y="1360908"/>
                  </a:lnTo>
                  <a:lnTo>
                    <a:pt x="1373182" y="1366886"/>
                  </a:lnTo>
                  <a:lnTo>
                    <a:pt x="1323487" y="1371183"/>
                  </a:lnTo>
                  <a:lnTo>
                    <a:pt x="1273459" y="1373778"/>
                  </a:lnTo>
                  <a:lnTo>
                    <a:pt x="1223137" y="1374648"/>
                  </a:lnTo>
                  <a:lnTo>
                    <a:pt x="1172814" y="1373778"/>
                  </a:lnTo>
                  <a:lnTo>
                    <a:pt x="1122786" y="1371183"/>
                  </a:lnTo>
                  <a:lnTo>
                    <a:pt x="1073091" y="1366886"/>
                  </a:lnTo>
                  <a:lnTo>
                    <a:pt x="1023770" y="1360908"/>
                  </a:lnTo>
                  <a:lnTo>
                    <a:pt x="974860" y="1353271"/>
                  </a:lnTo>
                  <a:lnTo>
                    <a:pt x="926400" y="1343997"/>
                  </a:lnTo>
                  <a:lnTo>
                    <a:pt x="878431" y="1333108"/>
                  </a:lnTo>
                  <a:lnTo>
                    <a:pt x="830990" y="1320625"/>
                  </a:lnTo>
                  <a:lnTo>
                    <a:pt x="784117" y="1306572"/>
                  </a:lnTo>
                  <a:lnTo>
                    <a:pt x="737851" y="1290969"/>
                  </a:lnTo>
                  <a:lnTo>
                    <a:pt x="692230" y="1273838"/>
                  </a:lnTo>
                  <a:lnTo>
                    <a:pt x="647294" y="1255202"/>
                  </a:lnTo>
                  <a:lnTo>
                    <a:pt x="603082" y="1235083"/>
                  </a:lnTo>
                  <a:lnTo>
                    <a:pt x="559632" y="1213502"/>
                  </a:lnTo>
                  <a:lnTo>
                    <a:pt x="516985" y="1190482"/>
                  </a:lnTo>
                  <a:lnTo>
                    <a:pt x="475178" y="1166043"/>
                  </a:lnTo>
                  <a:lnTo>
                    <a:pt x="434251" y="1140209"/>
                  </a:lnTo>
                  <a:lnTo>
                    <a:pt x="394242" y="1113001"/>
                  </a:lnTo>
                  <a:lnTo>
                    <a:pt x="355191" y="1084441"/>
                  </a:lnTo>
                  <a:lnTo>
                    <a:pt x="317137" y="1054551"/>
                  </a:lnTo>
                  <a:lnTo>
                    <a:pt x="280119" y="1023353"/>
                  </a:lnTo>
                  <a:lnTo>
                    <a:pt x="244176" y="990869"/>
                  </a:lnTo>
                  <a:lnTo>
                    <a:pt x="209346" y="957120"/>
                  </a:lnTo>
                  <a:lnTo>
                    <a:pt x="175669" y="922129"/>
                  </a:lnTo>
                  <a:lnTo>
                    <a:pt x="143184" y="885918"/>
                  </a:lnTo>
                  <a:lnTo>
                    <a:pt x="111929" y="848508"/>
                  </a:lnTo>
                  <a:lnTo>
                    <a:pt x="81945" y="809922"/>
                  </a:lnTo>
                  <a:lnTo>
                    <a:pt x="53269" y="770181"/>
                  </a:lnTo>
                  <a:lnTo>
                    <a:pt x="25941" y="729308"/>
                  </a:lnTo>
                  <a:lnTo>
                    <a:pt x="0" y="687324"/>
                  </a:lnTo>
                  <a:lnTo>
                    <a:pt x="1223137" y="0"/>
                  </a:lnTo>
                  <a:lnTo>
                    <a:pt x="2446274" y="687324"/>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5549646" y="2853308"/>
            <a:ext cx="697230" cy="623570"/>
          </a:xfrm>
          <a:prstGeom prst="rect">
            <a:avLst/>
          </a:prstGeom>
        </p:spPr>
        <p:txBody>
          <a:bodyPr vert="horz" wrap="square" lIns="0" tIns="37465" rIns="0" bIns="0" rtlCol="0">
            <a:spAutoFit/>
          </a:bodyPr>
          <a:lstStyle/>
          <a:p>
            <a:pPr marL="12065" marR="5080" indent="-1905" algn="ctr">
              <a:lnSpc>
                <a:spcPts val="1510"/>
              </a:lnSpc>
              <a:spcBef>
                <a:spcPts val="295"/>
              </a:spcBef>
            </a:pPr>
            <a:r>
              <a:rPr sz="1400" spc="-10" dirty="0">
                <a:solidFill>
                  <a:srgbClr val="84175B"/>
                </a:solidFill>
                <a:latin typeface="Georgia"/>
                <a:cs typeface="Georgia"/>
              </a:rPr>
              <a:t>During research project</a:t>
            </a:r>
            <a:endParaRPr sz="1400">
              <a:latin typeface="Georgia"/>
              <a:cs typeface="Georgia"/>
            </a:endParaRPr>
          </a:p>
        </p:txBody>
      </p:sp>
      <p:grpSp>
        <p:nvGrpSpPr>
          <p:cNvPr id="10" name="object 10"/>
          <p:cNvGrpSpPr/>
          <p:nvPr/>
        </p:nvGrpSpPr>
        <p:grpSpPr>
          <a:xfrm>
            <a:off x="4472622" y="921892"/>
            <a:ext cx="1438275" cy="2087880"/>
            <a:chOff x="4472622" y="921892"/>
            <a:chExt cx="1438275" cy="2087880"/>
          </a:xfrm>
        </p:grpSpPr>
        <p:sp>
          <p:nvSpPr>
            <p:cNvPr id="11" name="object 11"/>
            <p:cNvSpPr/>
            <p:nvPr/>
          </p:nvSpPr>
          <p:spPr>
            <a:xfrm>
              <a:off x="4485322" y="934592"/>
              <a:ext cx="1412875" cy="2062480"/>
            </a:xfrm>
            <a:custGeom>
              <a:avLst/>
              <a:gdLst/>
              <a:ahLst/>
              <a:cxnLst/>
              <a:rect l="l" t="t" r="r" b="b"/>
              <a:pathLst>
                <a:path w="1412875" h="2062480">
                  <a:moveTo>
                    <a:pt x="1412303" y="0"/>
                  </a:moveTo>
                  <a:lnTo>
                    <a:pt x="1361980" y="869"/>
                  </a:lnTo>
                  <a:lnTo>
                    <a:pt x="1311952" y="3464"/>
                  </a:lnTo>
                  <a:lnTo>
                    <a:pt x="1262258" y="7761"/>
                  </a:lnTo>
                  <a:lnTo>
                    <a:pt x="1212936" y="13739"/>
                  </a:lnTo>
                  <a:lnTo>
                    <a:pt x="1164026" y="21376"/>
                  </a:lnTo>
                  <a:lnTo>
                    <a:pt x="1115567" y="30650"/>
                  </a:lnTo>
                  <a:lnTo>
                    <a:pt x="1067597" y="41539"/>
                  </a:lnTo>
                  <a:lnTo>
                    <a:pt x="1020157" y="54022"/>
                  </a:lnTo>
                  <a:lnTo>
                    <a:pt x="973284" y="68075"/>
                  </a:lnTo>
                  <a:lnTo>
                    <a:pt x="927017" y="83678"/>
                  </a:lnTo>
                  <a:lnTo>
                    <a:pt x="881397" y="100809"/>
                  </a:lnTo>
                  <a:lnTo>
                    <a:pt x="836461" y="119445"/>
                  </a:lnTo>
                  <a:lnTo>
                    <a:pt x="792248" y="139564"/>
                  </a:lnTo>
                  <a:lnTo>
                    <a:pt x="748799" y="161145"/>
                  </a:lnTo>
                  <a:lnTo>
                    <a:pt x="706151" y="184165"/>
                  </a:lnTo>
                  <a:lnTo>
                    <a:pt x="664344" y="208604"/>
                  </a:lnTo>
                  <a:lnTo>
                    <a:pt x="623417" y="234438"/>
                  </a:lnTo>
                  <a:lnTo>
                    <a:pt x="583409" y="261646"/>
                  </a:lnTo>
                  <a:lnTo>
                    <a:pt x="544358" y="290206"/>
                  </a:lnTo>
                  <a:lnTo>
                    <a:pt x="506304" y="320096"/>
                  </a:lnTo>
                  <a:lnTo>
                    <a:pt x="469286" y="351294"/>
                  </a:lnTo>
                  <a:lnTo>
                    <a:pt x="433342" y="383778"/>
                  </a:lnTo>
                  <a:lnTo>
                    <a:pt x="398512" y="417527"/>
                  </a:lnTo>
                  <a:lnTo>
                    <a:pt x="364835" y="452518"/>
                  </a:lnTo>
                  <a:lnTo>
                    <a:pt x="332350" y="488729"/>
                  </a:lnTo>
                  <a:lnTo>
                    <a:pt x="301096" y="526139"/>
                  </a:lnTo>
                  <a:lnTo>
                    <a:pt x="271111" y="564725"/>
                  </a:lnTo>
                  <a:lnTo>
                    <a:pt x="242435" y="604466"/>
                  </a:lnTo>
                  <a:lnTo>
                    <a:pt x="215107" y="645339"/>
                  </a:lnTo>
                  <a:lnTo>
                    <a:pt x="189166" y="687324"/>
                  </a:lnTo>
                  <a:lnTo>
                    <a:pt x="164785" y="730177"/>
                  </a:lnTo>
                  <a:lnTo>
                    <a:pt x="142085" y="773645"/>
                  </a:lnTo>
                  <a:lnTo>
                    <a:pt x="121066" y="817683"/>
                  </a:lnTo>
                  <a:lnTo>
                    <a:pt x="101729" y="862248"/>
                  </a:lnTo>
                  <a:lnTo>
                    <a:pt x="84073" y="907295"/>
                  </a:lnTo>
                  <a:lnTo>
                    <a:pt x="68099" y="952780"/>
                  </a:lnTo>
                  <a:lnTo>
                    <a:pt x="53807" y="998660"/>
                  </a:lnTo>
                  <a:lnTo>
                    <a:pt x="41196" y="1044891"/>
                  </a:lnTo>
                  <a:lnTo>
                    <a:pt x="30266" y="1091429"/>
                  </a:lnTo>
                  <a:lnTo>
                    <a:pt x="21018" y="1138230"/>
                  </a:lnTo>
                  <a:lnTo>
                    <a:pt x="13451" y="1185250"/>
                  </a:lnTo>
                  <a:lnTo>
                    <a:pt x="7566" y="1232446"/>
                  </a:lnTo>
                  <a:lnTo>
                    <a:pt x="3362" y="1279773"/>
                  </a:lnTo>
                  <a:lnTo>
                    <a:pt x="840" y="1327189"/>
                  </a:lnTo>
                  <a:lnTo>
                    <a:pt x="0" y="1374648"/>
                  </a:lnTo>
                  <a:lnTo>
                    <a:pt x="840" y="1422106"/>
                  </a:lnTo>
                  <a:lnTo>
                    <a:pt x="3362" y="1469522"/>
                  </a:lnTo>
                  <a:lnTo>
                    <a:pt x="7566" y="1516849"/>
                  </a:lnTo>
                  <a:lnTo>
                    <a:pt x="13451" y="1564045"/>
                  </a:lnTo>
                  <a:lnTo>
                    <a:pt x="21018" y="1611065"/>
                  </a:lnTo>
                  <a:lnTo>
                    <a:pt x="30266" y="1657866"/>
                  </a:lnTo>
                  <a:lnTo>
                    <a:pt x="41196" y="1704404"/>
                  </a:lnTo>
                  <a:lnTo>
                    <a:pt x="53807" y="1750635"/>
                  </a:lnTo>
                  <a:lnTo>
                    <a:pt x="68099" y="1796515"/>
                  </a:lnTo>
                  <a:lnTo>
                    <a:pt x="84073" y="1842000"/>
                  </a:lnTo>
                  <a:lnTo>
                    <a:pt x="101729" y="1887047"/>
                  </a:lnTo>
                  <a:lnTo>
                    <a:pt x="121066" y="1931612"/>
                  </a:lnTo>
                  <a:lnTo>
                    <a:pt x="142085" y="1975650"/>
                  </a:lnTo>
                  <a:lnTo>
                    <a:pt x="164785" y="2019118"/>
                  </a:lnTo>
                  <a:lnTo>
                    <a:pt x="189166" y="2061972"/>
                  </a:lnTo>
                  <a:lnTo>
                    <a:pt x="1412303" y="1374648"/>
                  </a:lnTo>
                  <a:lnTo>
                    <a:pt x="1412303" y="0"/>
                  </a:lnTo>
                  <a:close/>
                </a:path>
              </a:pathLst>
            </a:custGeom>
            <a:solidFill>
              <a:srgbClr val="9EB92D"/>
            </a:solidFill>
          </p:spPr>
          <p:txBody>
            <a:bodyPr wrap="square" lIns="0" tIns="0" rIns="0" bIns="0" rtlCol="0"/>
            <a:lstStyle/>
            <a:p>
              <a:endParaRPr/>
            </a:p>
          </p:txBody>
        </p:sp>
        <p:sp>
          <p:nvSpPr>
            <p:cNvPr id="12" name="object 12"/>
            <p:cNvSpPr/>
            <p:nvPr/>
          </p:nvSpPr>
          <p:spPr>
            <a:xfrm>
              <a:off x="4485322" y="934592"/>
              <a:ext cx="1412875" cy="2062480"/>
            </a:xfrm>
            <a:custGeom>
              <a:avLst/>
              <a:gdLst/>
              <a:ahLst/>
              <a:cxnLst/>
              <a:rect l="l" t="t" r="r" b="b"/>
              <a:pathLst>
                <a:path w="1412875" h="2062480">
                  <a:moveTo>
                    <a:pt x="189166" y="2061972"/>
                  </a:moveTo>
                  <a:lnTo>
                    <a:pt x="164785" y="2019118"/>
                  </a:lnTo>
                  <a:lnTo>
                    <a:pt x="142085" y="1975650"/>
                  </a:lnTo>
                  <a:lnTo>
                    <a:pt x="121066" y="1931612"/>
                  </a:lnTo>
                  <a:lnTo>
                    <a:pt x="101729" y="1887047"/>
                  </a:lnTo>
                  <a:lnTo>
                    <a:pt x="84073" y="1842000"/>
                  </a:lnTo>
                  <a:lnTo>
                    <a:pt x="68099" y="1796515"/>
                  </a:lnTo>
                  <a:lnTo>
                    <a:pt x="53807" y="1750635"/>
                  </a:lnTo>
                  <a:lnTo>
                    <a:pt x="41196" y="1704404"/>
                  </a:lnTo>
                  <a:lnTo>
                    <a:pt x="30266" y="1657866"/>
                  </a:lnTo>
                  <a:lnTo>
                    <a:pt x="21018" y="1611065"/>
                  </a:lnTo>
                  <a:lnTo>
                    <a:pt x="13451" y="1564045"/>
                  </a:lnTo>
                  <a:lnTo>
                    <a:pt x="7566" y="1516849"/>
                  </a:lnTo>
                  <a:lnTo>
                    <a:pt x="3362" y="1469522"/>
                  </a:lnTo>
                  <a:lnTo>
                    <a:pt x="840" y="1422106"/>
                  </a:lnTo>
                  <a:lnTo>
                    <a:pt x="0" y="1374648"/>
                  </a:lnTo>
                  <a:lnTo>
                    <a:pt x="840" y="1327189"/>
                  </a:lnTo>
                  <a:lnTo>
                    <a:pt x="3362" y="1279773"/>
                  </a:lnTo>
                  <a:lnTo>
                    <a:pt x="7566" y="1232446"/>
                  </a:lnTo>
                  <a:lnTo>
                    <a:pt x="13451" y="1185250"/>
                  </a:lnTo>
                  <a:lnTo>
                    <a:pt x="21018" y="1138230"/>
                  </a:lnTo>
                  <a:lnTo>
                    <a:pt x="30266" y="1091429"/>
                  </a:lnTo>
                  <a:lnTo>
                    <a:pt x="41196" y="1044891"/>
                  </a:lnTo>
                  <a:lnTo>
                    <a:pt x="53807" y="998660"/>
                  </a:lnTo>
                  <a:lnTo>
                    <a:pt x="68099" y="952780"/>
                  </a:lnTo>
                  <a:lnTo>
                    <a:pt x="84073" y="907295"/>
                  </a:lnTo>
                  <a:lnTo>
                    <a:pt x="101729" y="862248"/>
                  </a:lnTo>
                  <a:lnTo>
                    <a:pt x="121066" y="817683"/>
                  </a:lnTo>
                  <a:lnTo>
                    <a:pt x="142085" y="773645"/>
                  </a:lnTo>
                  <a:lnTo>
                    <a:pt x="164785" y="730177"/>
                  </a:lnTo>
                  <a:lnTo>
                    <a:pt x="189166" y="687324"/>
                  </a:lnTo>
                  <a:lnTo>
                    <a:pt x="215107" y="645339"/>
                  </a:lnTo>
                  <a:lnTo>
                    <a:pt x="242435" y="604466"/>
                  </a:lnTo>
                  <a:lnTo>
                    <a:pt x="271111" y="564725"/>
                  </a:lnTo>
                  <a:lnTo>
                    <a:pt x="301096" y="526139"/>
                  </a:lnTo>
                  <a:lnTo>
                    <a:pt x="332350" y="488729"/>
                  </a:lnTo>
                  <a:lnTo>
                    <a:pt x="364835" y="452518"/>
                  </a:lnTo>
                  <a:lnTo>
                    <a:pt x="398512" y="417527"/>
                  </a:lnTo>
                  <a:lnTo>
                    <a:pt x="433342" y="383778"/>
                  </a:lnTo>
                  <a:lnTo>
                    <a:pt x="469286" y="351294"/>
                  </a:lnTo>
                  <a:lnTo>
                    <a:pt x="506304" y="320096"/>
                  </a:lnTo>
                  <a:lnTo>
                    <a:pt x="544358" y="290206"/>
                  </a:lnTo>
                  <a:lnTo>
                    <a:pt x="583409" y="261646"/>
                  </a:lnTo>
                  <a:lnTo>
                    <a:pt x="623417" y="234438"/>
                  </a:lnTo>
                  <a:lnTo>
                    <a:pt x="664344" y="208604"/>
                  </a:lnTo>
                  <a:lnTo>
                    <a:pt x="706151" y="184165"/>
                  </a:lnTo>
                  <a:lnTo>
                    <a:pt x="748799" y="161145"/>
                  </a:lnTo>
                  <a:lnTo>
                    <a:pt x="792248" y="139564"/>
                  </a:lnTo>
                  <a:lnTo>
                    <a:pt x="836461" y="119445"/>
                  </a:lnTo>
                  <a:lnTo>
                    <a:pt x="881397" y="100809"/>
                  </a:lnTo>
                  <a:lnTo>
                    <a:pt x="927017" y="83678"/>
                  </a:lnTo>
                  <a:lnTo>
                    <a:pt x="973284" y="68075"/>
                  </a:lnTo>
                  <a:lnTo>
                    <a:pt x="1020157" y="54022"/>
                  </a:lnTo>
                  <a:lnTo>
                    <a:pt x="1067597" y="41539"/>
                  </a:lnTo>
                  <a:lnTo>
                    <a:pt x="1115567" y="30650"/>
                  </a:lnTo>
                  <a:lnTo>
                    <a:pt x="1164026" y="21376"/>
                  </a:lnTo>
                  <a:lnTo>
                    <a:pt x="1212936" y="13739"/>
                  </a:lnTo>
                  <a:lnTo>
                    <a:pt x="1262258" y="7761"/>
                  </a:lnTo>
                  <a:lnTo>
                    <a:pt x="1311952" y="3464"/>
                  </a:lnTo>
                  <a:lnTo>
                    <a:pt x="1361980" y="869"/>
                  </a:lnTo>
                  <a:lnTo>
                    <a:pt x="1412303" y="0"/>
                  </a:lnTo>
                  <a:lnTo>
                    <a:pt x="1412303" y="1374648"/>
                  </a:lnTo>
                  <a:lnTo>
                    <a:pt x="189166" y="2061972"/>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4868671" y="1563751"/>
            <a:ext cx="697865" cy="624205"/>
          </a:xfrm>
          <a:prstGeom prst="rect">
            <a:avLst/>
          </a:prstGeom>
        </p:spPr>
        <p:txBody>
          <a:bodyPr vert="horz" wrap="square" lIns="0" tIns="37465" rIns="0" bIns="0" rtlCol="0">
            <a:spAutoFit/>
          </a:bodyPr>
          <a:lstStyle/>
          <a:p>
            <a:pPr marL="12700" marR="5080" indent="-635" algn="ctr">
              <a:lnSpc>
                <a:spcPts val="1510"/>
              </a:lnSpc>
              <a:spcBef>
                <a:spcPts val="295"/>
              </a:spcBef>
            </a:pPr>
            <a:r>
              <a:rPr sz="1400" spc="-10" dirty="0">
                <a:solidFill>
                  <a:srgbClr val="091C58"/>
                </a:solidFill>
                <a:latin typeface="Georgia"/>
                <a:cs typeface="Georgia"/>
              </a:rPr>
              <a:t>After research project</a:t>
            </a:r>
            <a:endParaRPr sz="1400">
              <a:latin typeface="Georgia"/>
              <a:cs typeface="Georgia"/>
            </a:endParaRPr>
          </a:p>
        </p:txBody>
      </p:sp>
      <p:sp>
        <p:nvSpPr>
          <p:cNvPr id="14" name="object 14"/>
          <p:cNvSpPr/>
          <p:nvPr/>
        </p:nvSpPr>
        <p:spPr>
          <a:xfrm>
            <a:off x="7847076" y="801839"/>
            <a:ext cx="4014470" cy="739140"/>
          </a:xfrm>
          <a:custGeom>
            <a:avLst/>
            <a:gdLst/>
            <a:ahLst/>
            <a:cxnLst/>
            <a:rect l="l" t="t" r="r" b="b"/>
            <a:pathLst>
              <a:path w="4014470" h="739140">
                <a:moveTo>
                  <a:pt x="4013962" y="0"/>
                </a:moveTo>
                <a:lnTo>
                  <a:pt x="0" y="0"/>
                </a:lnTo>
                <a:lnTo>
                  <a:pt x="0" y="738670"/>
                </a:lnTo>
                <a:lnTo>
                  <a:pt x="4013962" y="738670"/>
                </a:lnTo>
                <a:lnTo>
                  <a:pt x="4013962" y="0"/>
                </a:lnTo>
                <a:close/>
              </a:path>
            </a:pathLst>
          </a:custGeom>
          <a:solidFill>
            <a:srgbClr val="A7E0E3"/>
          </a:solidFill>
        </p:spPr>
        <p:txBody>
          <a:bodyPr wrap="square" lIns="0" tIns="0" rIns="0" bIns="0" rtlCol="0"/>
          <a:lstStyle/>
          <a:p>
            <a:endParaRPr/>
          </a:p>
        </p:txBody>
      </p:sp>
      <p:sp>
        <p:nvSpPr>
          <p:cNvPr id="15" name="object 15"/>
          <p:cNvSpPr txBox="1"/>
          <p:nvPr/>
        </p:nvSpPr>
        <p:spPr>
          <a:xfrm>
            <a:off x="7847076" y="801839"/>
            <a:ext cx="4014470" cy="739140"/>
          </a:xfrm>
          <a:prstGeom prst="rect">
            <a:avLst/>
          </a:prstGeom>
        </p:spPr>
        <p:txBody>
          <a:bodyPr vert="horz" wrap="square" lIns="0" tIns="33655" rIns="0" bIns="0" rtlCol="0">
            <a:spAutoFit/>
          </a:bodyPr>
          <a:lstStyle/>
          <a:p>
            <a:pPr marL="549275">
              <a:lnSpc>
                <a:spcPct val="100000"/>
              </a:lnSpc>
              <a:spcBef>
                <a:spcPts val="265"/>
              </a:spcBef>
            </a:pPr>
            <a:r>
              <a:rPr sz="1400" dirty="0">
                <a:solidFill>
                  <a:srgbClr val="0C2477"/>
                </a:solidFill>
                <a:latin typeface="Calibri"/>
                <a:cs typeface="Calibri"/>
              </a:rPr>
              <a:t>Data</a:t>
            </a:r>
            <a:r>
              <a:rPr sz="1400" spc="-55" dirty="0">
                <a:solidFill>
                  <a:srgbClr val="0C2477"/>
                </a:solidFill>
                <a:latin typeface="Calibri"/>
                <a:cs typeface="Calibri"/>
              </a:rPr>
              <a:t> </a:t>
            </a:r>
            <a:r>
              <a:rPr sz="1400" dirty="0">
                <a:solidFill>
                  <a:srgbClr val="0C2477"/>
                </a:solidFill>
                <a:latin typeface="Calibri"/>
                <a:cs typeface="Calibri"/>
              </a:rPr>
              <a:t>Management</a:t>
            </a:r>
            <a:r>
              <a:rPr sz="1400" spc="-25" dirty="0">
                <a:solidFill>
                  <a:srgbClr val="0C2477"/>
                </a:solidFill>
                <a:latin typeface="Calibri"/>
                <a:cs typeface="Calibri"/>
              </a:rPr>
              <a:t> </a:t>
            </a:r>
            <a:r>
              <a:rPr sz="1400" spc="-10" dirty="0">
                <a:solidFill>
                  <a:srgbClr val="0C2477"/>
                </a:solidFill>
                <a:latin typeface="Calibri"/>
                <a:cs typeface="Calibri"/>
              </a:rPr>
              <a:t>Plan:</a:t>
            </a:r>
            <a:endParaRPr sz="1400">
              <a:latin typeface="Calibri"/>
              <a:cs typeface="Calibri"/>
            </a:endParaRPr>
          </a:p>
          <a:p>
            <a:pPr marL="549275" marR="591185">
              <a:lnSpc>
                <a:spcPct val="100000"/>
              </a:lnSpc>
              <a:spcBef>
                <a:spcPts val="5"/>
              </a:spcBef>
            </a:pPr>
            <a:r>
              <a:rPr sz="1400" spc="-10" dirty="0">
                <a:solidFill>
                  <a:srgbClr val="0C2477"/>
                </a:solidFill>
                <a:latin typeface="Calibri"/>
                <a:cs typeface="Calibri"/>
              </a:rPr>
              <a:t>webpages,</a:t>
            </a:r>
            <a:r>
              <a:rPr sz="1400" spc="-20" dirty="0">
                <a:solidFill>
                  <a:srgbClr val="0C2477"/>
                </a:solidFill>
                <a:latin typeface="Calibri"/>
                <a:cs typeface="Calibri"/>
              </a:rPr>
              <a:t> </a:t>
            </a:r>
            <a:r>
              <a:rPr sz="1400" dirty="0">
                <a:solidFill>
                  <a:srgbClr val="0C2477"/>
                </a:solidFill>
                <a:latin typeface="Calibri"/>
                <a:cs typeface="Calibri"/>
              </a:rPr>
              <a:t>workflows,</a:t>
            </a:r>
            <a:r>
              <a:rPr sz="1400" spc="-55" dirty="0">
                <a:solidFill>
                  <a:srgbClr val="0C2477"/>
                </a:solidFill>
                <a:latin typeface="Calibri"/>
                <a:cs typeface="Calibri"/>
              </a:rPr>
              <a:t> </a:t>
            </a:r>
            <a:r>
              <a:rPr sz="1400" dirty="0">
                <a:solidFill>
                  <a:srgbClr val="0C2477"/>
                </a:solidFill>
                <a:latin typeface="Calibri"/>
                <a:cs typeface="Calibri"/>
              </a:rPr>
              <a:t>tools,</a:t>
            </a:r>
            <a:r>
              <a:rPr sz="1400" spc="-40" dirty="0">
                <a:solidFill>
                  <a:srgbClr val="0C2477"/>
                </a:solidFill>
                <a:latin typeface="Calibri"/>
                <a:cs typeface="Calibri"/>
              </a:rPr>
              <a:t> </a:t>
            </a:r>
            <a:r>
              <a:rPr sz="1400" spc="-10" dirty="0">
                <a:solidFill>
                  <a:srgbClr val="0C2477"/>
                </a:solidFill>
                <a:latin typeface="Calibri"/>
                <a:cs typeface="Calibri"/>
              </a:rPr>
              <a:t>guidelines, </a:t>
            </a:r>
            <a:r>
              <a:rPr sz="1400" dirty="0">
                <a:solidFill>
                  <a:srgbClr val="0C2477"/>
                </a:solidFill>
                <a:latin typeface="Calibri"/>
                <a:cs typeface="Calibri"/>
              </a:rPr>
              <a:t>templates</a:t>
            </a:r>
            <a:r>
              <a:rPr sz="1400" spc="-80" dirty="0">
                <a:solidFill>
                  <a:srgbClr val="0C2477"/>
                </a:solidFill>
                <a:latin typeface="Calibri"/>
                <a:cs typeface="Calibri"/>
              </a:rPr>
              <a:t> </a:t>
            </a:r>
            <a:r>
              <a:rPr sz="1400" spc="-10" dirty="0">
                <a:solidFill>
                  <a:srgbClr val="0C2477"/>
                </a:solidFill>
                <a:latin typeface="Calibri"/>
                <a:cs typeface="Calibri"/>
              </a:rPr>
              <a:t>(funders)</a:t>
            </a:r>
            <a:endParaRPr sz="1400">
              <a:latin typeface="Calibri"/>
              <a:cs typeface="Calibri"/>
            </a:endParaRPr>
          </a:p>
        </p:txBody>
      </p:sp>
      <p:sp>
        <p:nvSpPr>
          <p:cNvPr id="16" name="object 16"/>
          <p:cNvSpPr txBox="1"/>
          <p:nvPr/>
        </p:nvSpPr>
        <p:spPr>
          <a:xfrm>
            <a:off x="7847076" y="1690319"/>
            <a:ext cx="4014470" cy="307975"/>
          </a:xfrm>
          <a:prstGeom prst="rect">
            <a:avLst/>
          </a:prstGeom>
          <a:solidFill>
            <a:srgbClr val="A7E0E3"/>
          </a:solidFill>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Datasets</a:t>
            </a:r>
            <a:r>
              <a:rPr sz="1400" spc="-30" dirty="0">
                <a:solidFill>
                  <a:srgbClr val="0C2477"/>
                </a:solidFill>
                <a:latin typeface="Calibri"/>
                <a:cs typeface="Calibri"/>
              </a:rPr>
              <a:t> </a:t>
            </a:r>
            <a:r>
              <a:rPr sz="1400" dirty="0">
                <a:solidFill>
                  <a:srgbClr val="0C2477"/>
                </a:solidFill>
                <a:latin typeface="Calibri"/>
                <a:cs typeface="Calibri"/>
              </a:rPr>
              <a:t>Discovery</a:t>
            </a:r>
            <a:r>
              <a:rPr sz="1400" spc="-45" dirty="0">
                <a:solidFill>
                  <a:srgbClr val="0C2477"/>
                </a:solidFill>
                <a:latin typeface="Calibri"/>
                <a:cs typeface="Calibri"/>
              </a:rPr>
              <a:t> </a:t>
            </a:r>
            <a:r>
              <a:rPr sz="1400" spc="-10" dirty="0">
                <a:solidFill>
                  <a:srgbClr val="0C2477"/>
                </a:solidFill>
                <a:latin typeface="Calibri"/>
                <a:cs typeface="Calibri"/>
              </a:rPr>
              <a:t>tools</a:t>
            </a:r>
            <a:endParaRPr sz="1400">
              <a:latin typeface="Calibri"/>
              <a:cs typeface="Calibri"/>
            </a:endParaRPr>
          </a:p>
        </p:txBody>
      </p:sp>
      <p:sp>
        <p:nvSpPr>
          <p:cNvPr id="17" name="object 17"/>
          <p:cNvSpPr/>
          <p:nvPr/>
        </p:nvSpPr>
        <p:spPr>
          <a:xfrm>
            <a:off x="7847076" y="2119579"/>
            <a:ext cx="4014470" cy="307975"/>
          </a:xfrm>
          <a:custGeom>
            <a:avLst/>
            <a:gdLst/>
            <a:ahLst/>
            <a:cxnLst/>
            <a:rect l="l" t="t" r="r" b="b"/>
            <a:pathLst>
              <a:path w="4014470" h="307975">
                <a:moveTo>
                  <a:pt x="4013962" y="0"/>
                </a:moveTo>
                <a:lnTo>
                  <a:pt x="0" y="0"/>
                </a:lnTo>
                <a:lnTo>
                  <a:pt x="0" y="307771"/>
                </a:lnTo>
                <a:lnTo>
                  <a:pt x="4013962" y="307771"/>
                </a:lnTo>
                <a:lnTo>
                  <a:pt x="4013962" y="0"/>
                </a:lnTo>
                <a:close/>
              </a:path>
            </a:pathLst>
          </a:custGeom>
          <a:solidFill>
            <a:srgbClr val="A7E0E3"/>
          </a:solidFill>
        </p:spPr>
        <p:txBody>
          <a:bodyPr wrap="square" lIns="0" tIns="0" rIns="0" bIns="0" rtlCol="0"/>
          <a:lstStyle/>
          <a:p>
            <a:endParaRPr/>
          </a:p>
        </p:txBody>
      </p:sp>
      <p:sp>
        <p:nvSpPr>
          <p:cNvPr id="18" name="object 18"/>
          <p:cNvSpPr txBox="1"/>
          <p:nvPr/>
        </p:nvSpPr>
        <p:spPr>
          <a:xfrm>
            <a:off x="7847076" y="2119579"/>
            <a:ext cx="4014470" cy="307975"/>
          </a:xfrm>
          <a:prstGeom prst="rect">
            <a:avLst/>
          </a:prstGeom>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Webpages</a:t>
            </a:r>
            <a:r>
              <a:rPr sz="1400" spc="-50" dirty="0">
                <a:solidFill>
                  <a:srgbClr val="0C2477"/>
                </a:solidFill>
                <a:latin typeface="Calibri"/>
                <a:cs typeface="Calibri"/>
              </a:rPr>
              <a:t> </a:t>
            </a:r>
            <a:r>
              <a:rPr sz="1400" spc="-10" dirty="0">
                <a:solidFill>
                  <a:srgbClr val="0C2477"/>
                </a:solidFill>
                <a:latin typeface="Calibri"/>
                <a:cs typeface="Calibri"/>
              </a:rPr>
              <a:t>management</a:t>
            </a:r>
            <a:endParaRPr sz="1400">
              <a:latin typeface="Calibri"/>
              <a:cs typeface="Calibri"/>
            </a:endParaRPr>
          </a:p>
        </p:txBody>
      </p:sp>
      <p:sp>
        <p:nvSpPr>
          <p:cNvPr id="19" name="object 19"/>
          <p:cNvSpPr/>
          <p:nvPr/>
        </p:nvSpPr>
        <p:spPr>
          <a:xfrm>
            <a:off x="7847076" y="2548978"/>
            <a:ext cx="4014470" cy="739140"/>
          </a:xfrm>
          <a:custGeom>
            <a:avLst/>
            <a:gdLst/>
            <a:ahLst/>
            <a:cxnLst/>
            <a:rect l="l" t="t" r="r" b="b"/>
            <a:pathLst>
              <a:path w="4014470" h="739139">
                <a:moveTo>
                  <a:pt x="4013962" y="0"/>
                </a:moveTo>
                <a:lnTo>
                  <a:pt x="0" y="0"/>
                </a:lnTo>
                <a:lnTo>
                  <a:pt x="0" y="738670"/>
                </a:lnTo>
                <a:lnTo>
                  <a:pt x="4013962" y="738670"/>
                </a:lnTo>
                <a:lnTo>
                  <a:pt x="4013962" y="0"/>
                </a:lnTo>
                <a:close/>
              </a:path>
            </a:pathLst>
          </a:custGeom>
          <a:solidFill>
            <a:srgbClr val="79D1D5"/>
          </a:solidFill>
        </p:spPr>
        <p:txBody>
          <a:bodyPr wrap="square" lIns="0" tIns="0" rIns="0" bIns="0" rtlCol="0"/>
          <a:lstStyle/>
          <a:p>
            <a:endParaRPr/>
          </a:p>
        </p:txBody>
      </p:sp>
      <p:sp>
        <p:nvSpPr>
          <p:cNvPr id="20" name="object 20"/>
          <p:cNvSpPr txBox="1"/>
          <p:nvPr/>
        </p:nvSpPr>
        <p:spPr>
          <a:xfrm>
            <a:off x="7847076" y="2548978"/>
            <a:ext cx="4014470" cy="739140"/>
          </a:xfrm>
          <a:prstGeom prst="rect">
            <a:avLst/>
          </a:prstGeom>
        </p:spPr>
        <p:txBody>
          <a:bodyPr vert="horz" wrap="square" lIns="0" tIns="34290" rIns="0" bIns="0" rtlCol="0">
            <a:spAutoFit/>
          </a:bodyPr>
          <a:lstStyle/>
          <a:p>
            <a:pPr marL="549275">
              <a:lnSpc>
                <a:spcPct val="100000"/>
              </a:lnSpc>
              <a:spcBef>
                <a:spcPts val="270"/>
              </a:spcBef>
            </a:pPr>
            <a:r>
              <a:rPr sz="1400" dirty="0">
                <a:solidFill>
                  <a:srgbClr val="0C2477"/>
                </a:solidFill>
                <a:latin typeface="Calibri"/>
                <a:cs typeface="Calibri"/>
              </a:rPr>
              <a:t>Data</a:t>
            </a:r>
            <a:r>
              <a:rPr sz="1400" spc="-65" dirty="0">
                <a:solidFill>
                  <a:srgbClr val="0C2477"/>
                </a:solidFill>
                <a:latin typeface="Calibri"/>
                <a:cs typeface="Calibri"/>
              </a:rPr>
              <a:t> </a:t>
            </a:r>
            <a:r>
              <a:rPr sz="1400" dirty="0">
                <a:solidFill>
                  <a:srgbClr val="0C2477"/>
                </a:solidFill>
                <a:latin typeface="Calibri"/>
                <a:cs typeface="Calibri"/>
              </a:rPr>
              <a:t>Management</a:t>
            </a:r>
            <a:r>
              <a:rPr sz="1400" spc="-45" dirty="0">
                <a:solidFill>
                  <a:srgbClr val="0C2477"/>
                </a:solidFill>
                <a:latin typeface="Calibri"/>
                <a:cs typeface="Calibri"/>
              </a:rPr>
              <a:t> </a:t>
            </a:r>
            <a:r>
              <a:rPr sz="1400" spc="-10" dirty="0">
                <a:solidFill>
                  <a:srgbClr val="0C2477"/>
                </a:solidFill>
                <a:latin typeface="Calibri"/>
                <a:cs typeface="Calibri"/>
              </a:rPr>
              <a:t>Plan:</a:t>
            </a:r>
            <a:endParaRPr sz="1400">
              <a:latin typeface="Calibri"/>
              <a:cs typeface="Calibri"/>
            </a:endParaRPr>
          </a:p>
          <a:p>
            <a:pPr marL="549275" marR="301625">
              <a:lnSpc>
                <a:spcPct val="100000"/>
              </a:lnSpc>
            </a:pPr>
            <a:r>
              <a:rPr sz="1400" dirty="0">
                <a:solidFill>
                  <a:srgbClr val="0C2477"/>
                </a:solidFill>
                <a:latin typeface="Calibri"/>
                <a:cs typeface="Calibri"/>
              </a:rPr>
              <a:t>Personal</a:t>
            </a:r>
            <a:r>
              <a:rPr sz="1400" spc="-65" dirty="0">
                <a:solidFill>
                  <a:srgbClr val="0C2477"/>
                </a:solidFill>
                <a:latin typeface="Calibri"/>
                <a:cs typeface="Calibri"/>
              </a:rPr>
              <a:t> </a:t>
            </a:r>
            <a:r>
              <a:rPr sz="1400" dirty="0">
                <a:solidFill>
                  <a:srgbClr val="0C2477"/>
                </a:solidFill>
                <a:latin typeface="Calibri"/>
                <a:cs typeface="Calibri"/>
              </a:rPr>
              <a:t>support,</a:t>
            </a:r>
            <a:r>
              <a:rPr sz="1400" spc="-60" dirty="0">
                <a:solidFill>
                  <a:srgbClr val="0C2477"/>
                </a:solidFill>
                <a:latin typeface="Calibri"/>
                <a:cs typeface="Calibri"/>
              </a:rPr>
              <a:t> </a:t>
            </a:r>
            <a:r>
              <a:rPr sz="1400" dirty="0">
                <a:solidFill>
                  <a:srgbClr val="0C2477"/>
                </a:solidFill>
                <a:latin typeface="Calibri"/>
                <a:cs typeface="Calibri"/>
              </a:rPr>
              <a:t>training,</a:t>
            </a:r>
            <a:r>
              <a:rPr sz="1400" spc="-45" dirty="0">
                <a:solidFill>
                  <a:srgbClr val="0C2477"/>
                </a:solidFill>
                <a:latin typeface="Calibri"/>
                <a:cs typeface="Calibri"/>
              </a:rPr>
              <a:t> </a:t>
            </a:r>
            <a:r>
              <a:rPr sz="1400" dirty="0">
                <a:solidFill>
                  <a:srgbClr val="0C2477"/>
                </a:solidFill>
                <a:latin typeface="Calibri"/>
                <a:cs typeface="Calibri"/>
              </a:rPr>
              <a:t>workshops</a:t>
            </a:r>
            <a:r>
              <a:rPr sz="1400" spc="-70" dirty="0">
                <a:solidFill>
                  <a:srgbClr val="0C2477"/>
                </a:solidFill>
                <a:latin typeface="Calibri"/>
                <a:cs typeface="Calibri"/>
              </a:rPr>
              <a:t> </a:t>
            </a:r>
            <a:r>
              <a:rPr sz="1400" spc="-20" dirty="0">
                <a:solidFill>
                  <a:srgbClr val="0C2477"/>
                </a:solidFill>
                <a:latin typeface="Calibri"/>
                <a:cs typeface="Calibri"/>
              </a:rPr>
              <a:t>(data </a:t>
            </a:r>
            <a:r>
              <a:rPr sz="1400" spc="-10" dirty="0">
                <a:solidFill>
                  <a:srgbClr val="0C2477"/>
                </a:solidFill>
                <a:latin typeface="Calibri"/>
                <a:cs typeface="Calibri"/>
              </a:rPr>
              <a:t>stewards</a:t>
            </a:r>
            <a:r>
              <a:rPr sz="1400" spc="-25" dirty="0">
                <a:solidFill>
                  <a:srgbClr val="0C2477"/>
                </a:solidFill>
                <a:latin typeface="Calibri"/>
                <a:cs typeface="Calibri"/>
              </a:rPr>
              <a:t> </a:t>
            </a:r>
            <a:r>
              <a:rPr sz="1400" dirty="0">
                <a:solidFill>
                  <a:srgbClr val="0C2477"/>
                </a:solidFill>
                <a:latin typeface="Calibri"/>
                <a:cs typeface="Calibri"/>
              </a:rPr>
              <a:t>of</a:t>
            </a:r>
            <a:r>
              <a:rPr sz="1400" spc="-3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21" name="object 21"/>
          <p:cNvSpPr/>
          <p:nvPr/>
        </p:nvSpPr>
        <p:spPr>
          <a:xfrm>
            <a:off x="4292219" y="4851857"/>
            <a:ext cx="3310890" cy="307975"/>
          </a:xfrm>
          <a:custGeom>
            <a:avLst/>
            <a:gdLst/>
            <a:ahLst/>
            <a:cxnLst/>
            <a:rect l="l" t="t" r="r" b="b"/>
            <a:pathLst>
              <a:path w="3310890" h="307975">
                <a:moveTo>
                  <a:pt x="3310382" y="0"/>
                </a:moveTo>
                <a:lnTo>
                  <a:pt x="0" y="0"/>
                </a:lnTo>
                <a:lnTo>
                  <a:pt x="0" y="307771"/>
                </a:lnTo>
                <a:lnTo>
                  <a:pt x="3310382" y="307771"/>
                </a:lnTo>
                <a:lnTo>
                  <a:pt x="3310382" y="0"/>
                </a:lnTo>
                <a:close/>
              </a:path>
            </a:pathLst>
          </a:custGeom>
          <a:solidFill>
            <a:srgbClr val="DCE9A6"/>
          </a:solidFill>
        </p:spPr>
        <p:txBody>
          <a:bodyPr wrap="square" lIns="0" tIns="0" rIns="0" bIns="0" rtlCol="0"/>
          <a:lstStyle/>
          <a:p>
            <a:endParaRPr/>
          </a:p>
        </p:txBody>
      </p:sp>
      <p:sp>
        <p:nvSpPr>
          <p:cNvPr id="22" name="object 22"/>
          <p:cNvSpPr/>
          <p:nvPr/>
        </p:nvSpPr>
        <p:spPr>
          <a:xfrm>
            <a:off x="4292219" y="5245303"/>
            <a:ext cx="3310890" cy="307975"/>
          </a:xfrm>
          <a:custGeom>
            <a:avLst/>
            <a:gdLst/>
            <a:ahLst/>
            <a:cxnLst/>
            <a:rect l="l" t="t" r="r" b="b"/>
            <a:pathLst>
              <a:path w="3310890" h="307975">
                <a:moveTo>
                  <a:pt x="3310382" y="0"/>
                </a:moveTo>
                <a:lnTo>
                  <a:pt x="0" y="0"/>
                </a:lnTo>
                <a:lnTo>
                  <a:pt x="0" y="307771"/>
                </a:lnTo>
                <a:lnTo>
                  <a:pt x="3310382" y="307771"/>
                </a:lnTo>
                <a:lnTo>
                  <a:pt x="3310382" y="0"/>
                </a:lnTo>
                <a:close/>
              </a:path>
            </a:pathLst>
          </a:custGeom>
          <a:solidFill>
            <a:srgbClr val="DCE9A6"/>
          </a:solidFill>
        </p:spPr>
        <p:txBody>
          <a:bodyPr wrap="square" lIns="0" tIns="0" rIns="0" bIns="0" rtlCol="0"/>
          <a:lstStyle/>
          <a:p>
            <a:endParaRPr/>
          </a:p>
        </p:txBody>
      </p:sp>
      <p:sp>
        <p:nvSpPr>
          <p:cNvPr id="23" name="object 23"/>
          <p:cNvSpPr txBox="1"/>
          <p:nvPr/>
        </p:nvSpPr>
        <p:spPr>
          <a:xfrm>
            <a:off x="4292219" y="5267325"/>
            <a:ext cx="3310890" cy="239395"/>
          </a:xfrm>
          <a:prstGeom prst="rect">
            <a:avLst/>
          </a:prstGeom>
        </p:spPr>
        <p:txBody>
          <a:bodyPr vert="horz" wrap="square" lIns="0" tIns="12700" rIns="0" bIns="0" rtlCol="0">
            <a:spAutoFit/>
          </a:bodyPr>
          <a:lstStyle/>
          <a:p>
            <a:pPr marL="549275">
              <a:lnSpc>
                <a:spcPct val="100000"/>
              </a:lnSpc>
              <a:spcBef>
                <a:spcPts val="100"/>
              </a:spcBef>
            </a:pPr>
            <a:r>
              <a:rPr sz="1400" dirty="0">
                <a:solidFill>
                  <a:srgbClr val="0C2477"/>
                </a:solidFill>
                <a:latin typeface="Calibri"/>
                <a:cs typeface="Calibri"/>
              </a:rPr>
              <a:t>Data</a:t>
            </a:r>
            <a:r>
              <a:rPr sz="1400" spc="-35" dirty="0">
                <a:solidFill>
                  <a:srgbClr val="0C2477"/>
                </a:solidFill>
                <a:latin typeface="Calibri"/>
                <a:cs typeface="Calibri"/>
              </a:rPr>
              <a:t> </a:t>
            </a:r>
            <a:r>
              <a:rPr sz="1400" spc="-10" dirty="0">
                <a:solidFill>
                  <a:srgbClr val="0C2477"/>
                </a:solidFill>
                <a:latin typeface="Calibri"/>
                <a:cs typeface="Calibri"/>
              </a:rPr>
              <a:t>storage:</a:t>
            </a:r>
            <a:r>
              <a:rPr sz="1400" spc="-40" dirty="0">
                <a:solidFill>
                  <a:srgbClr val="0C2477"/>
                </a:solidFill>
                <a:latin typeface="Calibri"/>
                <a:cs typeface="Calibri"/>
              </a:rPr>
              <a:t> </a:t>
            </a:r>
            <a:r>
              <a:rPr sz="1400" dirty="0">
                <a:solidFill>
                  <a:srgbClr val="0C2477"/>
                </a:solidFill>
                <a:latin typeface="Calibri"/>
                <a:cs typeface="Calibri"/>
              </a:rPr>
              <a:t>eg</a:t>
            </a:r>
            <a:r>
              <a:rPr sz="1400" spc="-25" dirty="0">
                <a:solidFill>
                  <a:srgbClr val="0C2477"/>
                </a:solidFill>
                <a:latin typeface="Calibri"/>
                <a:cs typeface="Calibri"/>
              </a:rPr>
              <a:t> </a:t>
            </a:r>
            <a:r>
              <a:rPr sz="1400" dirty="0">
                <a:solidFill>
                  <a:srgbClr val="0C2477"/>
                </a:solidFill>
                <a:latin typeface="Calibri"/>
                <a:cs typeface="Calibri"/>
              </a:rPr>
              <a:t>cloud</a:t>
            </a:r>
            <a:r>
              <a:rPr sz="1400" spc="-40" dirty="0">
                <a:solidFill>
                  <a:srgbClr val="0C2477"/>
                </a:solidFill>
                <a:latin typeface="Calibri"/>
                <a:cs typeface="Calibri"/>
              </a:rPr>
              <a:t> </a:t>
            </a:r>
            <a:r>
              <a:rPr sz="1400" spc="-10" dirty="0">
                <a:solidFill>
                  <a:srgbClr val="0C2477"/>
                </a:solidFill>
                <a:latin typeface="Calibri"/>
                <a:cs typeface="Calibri"/>
              </a:rPr>
              <a:t>space</a:t>
            </a:r>
            <a:endParaRPr sz="1400">
              <a:latin typeface="Calibri"/>
              <a:cs typeface="Calibri"/>
            </a:endParaRPr>
          </a:p>
        </p:txBody>
      </p:sp>
      <p:sp>
        <p:nvSpPr>
          <p:cNvPr id="24" name="object 24"/>
          <p:cNvSpPr/>
          <p:nvPr/>
        </p:nvSpPr>
        <p:spPr>
          <a:xfrm>
            <a:off x="508901" y="4859299"/>
            <a:ext cx="3684270" cy="523240"/>
          </a:xfrm>
          <a:custGeom>
            <a:avLst/>
            <a:gdLst/>
            <a:ahLst/>
            <a:cxnLst/>
            <a:rect l="l" t="t" r="r" b="b"/>
            <a:pathLst>
              <a:path w="3684270" h="523239">
                <a:moveTo>
                  <a:pt x="3683761" y="0"/>
                </a:moveTo>
                <a:lnTo>
                  <a:pt x="0" y="0"/>
                </a:lnTo>
                <a:lnTo>
                  <a:pt x="0" y="523214"/>
                </a:lnTo>
                <a:lnTo>
                  <a:pt x="3683761" y="523214"/>
                </a:lnTo>
                <a:lnTo>
                  <a:pt x="3683761" y="0"/>
                </a:lnTo>
                <a:close/>
              </a:path>
            </a:pathLst>
          </a:custGeom>
          <a:solidFill>
            <a:srgbClr val="C9DE79"/>
          </a:solidFill>
        </p:spPr>
        <p:txBody>
          <a:bodyPr wrap="square" lIns="0" tIns="0" rIns="0" bIns="0" rtlCol="0"/>
          <a:lstStyle/>
          <a:p>
            <a:endParaRPr/>
          </a:p>
        </p:txBody>
      </p:sp>
      <p:sp>
        <p:nvSpPr>
          <p:cNvPr id="25" name="object 25"/>
          <p:cNvSpPr txBox="1"/>
          <p:nvPr/>
        </p:nvSpPr>
        <p:spPr>
          <a:xfrm>
            <a:off x="508901" y="4859299"/>
            <a:ext cx="3684270" cy="523240"/>
          </a:xfrm>
          <a:prstGeom prst="rect">
            <a:avLst/>
          </a:prstGeom>
        </p:spPr>
        <p:txBody>
          <a:bodyPr vert="horz" wrap="square" lIns="0" tIns="34925" rIns="0" bIns="0" rtlCol="0">
            <a:spAutoFit/>
          </a:bodyPr>
          <a:lstStyle/>
          <a:p>
            <a:pPr marL="548640">
              <a:lnSpc>
                <a:spcPct val="100000"/>
              </a:lnSpc>
              <a:spcBef>
                <a:spcPts val="275"/>
              </a:spcBef>
            </a:pPr>
            <a:r>
              <a:rPr sz="1400" spc="-10" dirty="0">
                <a:solidFill>
                  <a:srgbClr val="0C2477"/>
                </a:solidFill>
                <a:latin typeface="Calibri"/>
                <a:cs typeface="Calibri"/>
              </a:rPr>
              <a:t>Personal</a:t>
            </a:r>
            <a:r>
              <a:rPr sz="1400" spc="-30" dirty="0">
                <a:solidFill>
                  <a:srgbClr val="0C2477"/>
                </a:solidFill>
                <a:latin typeface="Calibri"/>
                <a:cs typeface="Calibri"/>
              </a:rPr>
              <a:t> </a:t>
            </a:r>
            <a:r>
              <a:rPr sz="1400" dirty="0">
                <a:solidFill>
                  <a:srgbClr val="0C2477"/>
                </a:solidFill>
                <a:latin typeface="Calibri"/>
                <a:cs typeface="Calibri"/>
              </a:rPr>
              <a:t>support:</a:t>
            </a:r>
            <a:r>
              <a:rPr sz="1400" spc="-25" dirty="0">
                <a:solidFill>
                  <a:srgbClr val="0C2477"/>
                </a:solidFill>
                <a:latin typeface="Calibri"/>
                <a:cs typeface="Calibri"/>
              </a:rPr>
              <a:t> </a:t>
            </a:r>
            <a:r>
              <a:rPr sz="1400" dirty="0">
                <a:solidFill>
                  <a:srgbClr val="0C2477"/>
                </a:solidFill>
                <a:latin typeface="Calibri"/>
                <a:cs typeface="Calibri"/>
              </a:rPr>
              <a:t>advice,</a:t>
            </a:r>
            <a:r>
              <a:rPr sz="1400" spc="-10" dirty="0">
                <a:solidFill>
                  <a:srgbClr val="0C2477"/>
                </a:solidFill>
                <a:latin typeface="Calibri"/>
                <a:cs typeface="Calibri"/>
              </a:rPr>
              <a:t> training,</a:t>
            </a:r>
            <a:r>
              <a:rPr sz="1400" spc="-15" dirty="0">
                <a:solidFill>
                  <a:srgbClr val="0C2477"/>
                </a:solidFill>
                <a:latin typeface="Calibri"/>
                <a:cs typeface="Calibri"/>
              </a:rPr>
              <a:t> </a:t>
            </a:r>
            <a:r>
              <a:rPr sz="1400" spc="-20" dirty="0">
                <a:solidFill>
                  <a:srgbClr val="0C2477"/>
                </a:solidFill>
                <a:latin typeface="Calibri"/>
                <a:cs typeface="Calibri"/>
              </a:rPr>
              <a:t>(data</a:t>
            </a:r>
            <a:endParaRPr sz="1400">
              <a:latin typeface="Calibri"/>
              <a:cs typeface="Calibri"/>
            </a:endParaRPr>
          </a:p>
          <a:p>
            <a:pPr marL="548640">
              <a:lnSpc>
                <a:spcPct val="100000"/>
              </a:lnSpc>
            </a:pPr>
            <a:r>
              <a:rPr sz="1400" spc="-10" dirty="0">
                <a:solidFill>
                  <a:srgbClr val="0C2477"/>
                </a:solidFill>
                <a:latin typeface="Calibri"/>
                <a:cs typeface="Calibri"/>
              </a:rPr>
              <a:t>stewards</a:t>
            </a:r>
            <a:r>
              <a:rPr sz="1400" spc="-25" dirty="0">
                <a:solidFill>
                  <a:srgbClr val="0C2477"/>
                </a:solidFill>
                <a:latin typeface="Calibri"/>
                <a:cs typeface="Calibri"/>
              </a:rPr>
              <a:t> </a:t>
            </a:r>
            <a:r>
              <a:rPr sz="1400" dirty="0">
                <a:solidFill>
                  <a:srgbClr val="0C2477"/>
                </a:solidFill>
                <a:latin typeface="Calibri"/>
                <a:cs typeface="Calibri"/>
              </a:rPr>
              <a:t>or</a:t>
            </a:r>
            <a:r>
              <a:rPr sz="1400" spc="-3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26" name="object 26"/>
          <p:cNvSpPr txBox="1"/>
          <p:nvPr/>
        </p:nvSpPr>
        <p:spPr>
          <a:xfrm>
            <a:off x="2333879" y="5646711"/>
            <a:ext cx="6749415" cy="307975"/>
          </a:xfrm>
          <a:prstGeom prst="rect">
            <a:avLst/>
          </a:prstGeom>
          <a:solidFill>
            <a:srgbClr val="9FBA2E"/>
          </a:solidFill>
        </p:spPr>
        <p:txBody>
          <a:bodyPr vert="horz" wrap="square" lIns="0" tIns="34925" rIns="0" bIns="0" rtlCol="0">
            <a:spAutoFit/>
          </a:bodyPr>
          <a:lstStyle/>
          <a:p>
            <a:pPr marL="548640">
              <a:lnSpc>
                <a:spcPct val="100000"/>
              </a:lnSpc>
              <a:spcBef>
                <a:spcPts val="275"/>
              </a:spcBef>
            </a:pPr>
            <a:r>
              <a:rPr sz="1400" spc="-10" dirty="0">
                <a:solidFill>
                  <a:srgbClr val="0C2477"/>
                </a:solidFill>
                <a:latin typeface="Calibri"/>
                <a:cs typeface="Calibri"/>
              </a:rPr>
              <a:t>Management </a:t>
            </a:r>
            <a:r>
              <a:rPr sz="1400" dirty="0">
                <a:solidFill>
                  <a:srgbClr val="0C2477"/>
                </a:solidFill>
                <a:latin typeface="Calibri"/>
                <a:cs typeface="Calibri"/>
              </a:rPr>
              <a:t>of</a:t>
            </a:r>
            <a:r>
              <a:rPr sz="1400" spc="-50" dirty="0">
                <a:solidFill>
                  <a:srgbClr val="0C2477"/>
                </a:solidFill>
                <a:latin typeface="Calibri"/>
                <a:cs typeface="Calibri"/>
              </a:rPr>
              <a:t> </a:t>
            </a:r>
            <a:r>
              <a:rPr sz="1400" spc="-10" dirty="0">
                <a:solidFill>
                  <a:srgbClr val="0C2477"/>
                </a:solidFill>
                <a:latin typeface="Calibri"/>
                <a:cs typeface="Calibri"/>
              </a:rPr>
              <a:t>infrastructures,</a:t>
            </a:r>
            <a:r>
              <a:rPr sz="1400" spc="-5" dirty="0">
                <a:solidFill>
                  <a:srgbClr val="0C2477"/>
                </a:solidFill>
                <a:latin typeface="Calibri"/>
                <a:cs typeface="Calibri"/>
              </a:rPr>
              <a:t> </a:t>
            </a:r>
            <a:r>
              <a:rPr sz="1400" dirty="0">
                <a:solidFill>
                  <a:srgbClr val="0C2477"/>
                </a:solidFill>
                <a:latin typeface="Calibri"/>
                <a:cs typeface="Calibri"/>
              </a:rPr>
              <a:t>e.g.</a:t>
            </a:r>
            <a:r>
              <a:rPr sz="1400" spc="-40" dirty="0">
                <a:solidFill>
                  <a:srgbClr val="0C2477"/>
                </a:solidFill>
                <a:latin typeface="Calibri"/>
                <a:cs typeface="Calibri"/>
              </a:rPr>
              <a:t> </a:t>
            </a:r>
            <a:r>
              <a:rPr sz="1400" dirty="0">
                <a:solidFill>
                  <a:srgbClr val="0C2477"/>
                </a:solidFill>
                <a:latin typeface="Calibri"/>
                <a:cs typeface="Calibri"/>
              </a:rPr>
              <a:t>Figshare,</a:t>
            </a:r>
            <a:r>
              <a:rPr sz="1400" spc="-30" dirty="0">
                <a:solidFill>
                  <a:srgbClr val="0C2477"/>
                </a:solidFill>
                <a:latin typeface="Calibri"/>
                <a:cs typeface="Calibri"/>
              </a:rPr>
              <a:t> </a:t>
            </a:r>
            <a:r>
              <a:rPr sz="1400" spc="-10" dirty="0">
                <a:solidFill>
                  <a:srgbClr val="0C2477"/>
                </a:solidFill>
                <a:latin typeface="Calibri"/>
                <a:cs typeface="Calibri"/>
              </a:rPr>
              <a:t>Dataverse,</a:t>
            </a:r>
            <a:r>
              <a:rPr sz="1400" spc="-25" dirty="0">
                <a:solidFill>
                  <a:srgbClr val="0C2477"/>
                </a:solidFill>
                <a:latin typeface="Calibri"/>
                <a:cs typeface="Calibri"/>
              </a:rPr>
              <a:t> </a:t>
            </a:r>
            <a:r>
              <a:rPr sz="1400" dirty="0">
                <a:solidFill>
                  <a:srgbClr val="0C2477"/>
                </a:solidFill>
                <a:latin typeface="Calibri"/>
                <a:cs typeface="Calibri"/>
              </a:rPr>
              <a:t>iRODS…)</a:t>
            </a:r>
            <a:r>
              <a:rPr sz="1400" spc="-60" dirty="0">
                <a:solidFill>
                  <a:srgbClr val="0C2477"/>
                </a:solidFill>
                <a:latin typeface="Calibri"/>
                <a:cs typeface="Calibri"/>
              </a:rPr>
              <a:t> </a:t>
            </a:r>
            <a:r>
              <a:rPr sz="1400" dirty="0">
                <a:solidFill>
                  <a:srgbClr val="0C2477"/>
                </a:solidFill>
                <a:latin typeface="Calibri"/>
                <a:cs typeface="Calibri"/>
              </a:rPr>
              <a:t>by</a:t>
            </a:r>
            <a:r>
              <a:rPr sz="1400" spc="-25" dirty="0">
                <a:solidFill>
                  <a:srgbClr val="0C2477"/>
                </a:solidFill>
                <a:latin typeface="Calibri"/>
                <a:cs typeface="Calibri"/>
              </a:rPr>
              <a:t> </a:t>
            </a:r>
            <a:r>
              <a:rPr sz="1400" dirty="0">
                <a:solidFill>
                  <a:srgbClr val="0C2477"/>
                </a:solidFill>
                <a:latin typeface="Calibri"/>
                <a:cs typeface="Calibri"/>
              </a:rPr>
              <a:t>IT</a:t>
            </a:r>
            <a:r>
              <a:rPr sz="1400" spc="-40" dirty="0">
                <a:solidFill>
                  <a:srgbClr val="0C2477"/>
                </a:solidFill>
                <a:latin typeface="Calibri"/>
                <a:cs typeface="Calibri"/>
              </a:rPr>
              <a:t> </a:t>
            </a:r>
            <a:r>
              <a:rPr sz="1400" spc="-20" dirty="0">
                <a:solidFill>
                  <a:srgbClr val="0C2477"/>
                </a:solidFill>
                <a:latin typeface="Calibri"/>
                <a:cs typeface="Calibri"/>
              </a:rPr>
              <a:t>dept</a:t>
            </a:r>
            <a:endParaRPr sz="1400">
              <a:latin typeface="Calibri"/>
              <a:cs typeface="Calibri"/>
            </a:endParaRPr>
          </a:p>
        </p:txBody>
      </p:sp>
      <p:sp>
        <p:nvSpPr>
          <p:cNvPr id="27" name="object 27"/>
          <p:cNvSpPr/>
          <p:nvPr/>
        </p:nvSpPr>
        <p:spPr>
          <a:xfrm>
            <a:off x="7801736" y="4851857"/>
            <a:ext cx="3310890" cy="307975"/>
          </a:xfrm>
          <a:custGeom>
            <a:avLst/>
            <a:gdLst/>
            <a:ahLst/>
            <a:cxnLst/>
            <a:rect l="l" t="t" r="r" b="b"/>
            <a:pathLst>
              <a:path w="3310890" h="307975">
                <a:moveTo>
                  <a:pt x="3310382" y="0"/>
                </a:moveTo>
                <a:lnTo>
                  <a:pt x="0" y="0"/>
                </a:lnTo>
                <a:lnTo>
                  <a:pt x="0" y="307771"/>
                </a:lnTo>
                <a:lnTo>
                  <a:pt x="3310382" y="307771"/>
                </a:lnTo>
                <a:lnTo>
                  <a:pt x="3310382" y="0"/>
                </a:lnTo>
                <a:close/>
              </a:path>
            </a:pathLst>
          </a:custGeom>
          <a:solidFill>
            <a:srgbClr val="00AF50"/>
          </a:solidFill>
        </p:spPr>
        <p:txBody>
          <a:bodyPr wrap="square" lIns="0" tIns="0" rIns="0" bIns="0" rtlCol="0"/>
          <a:lstStyle/>
          <a:p>
            <a:endParaRPr/>
          </a:p>
        </p:txBody>
      </p:sp>
      <p:sp>
        <p:nvSpPr>
          <p:cNvPr id="28" name="object 28"/>
          <p:cNvSpPr txBox="1"/>
          <p:nvPr/>
        </p:nvSpPr>
        <p:spPr>
          <a:xfrm>
            <a:off x="4292219" y="4873878"/>
            <a:ext cx="6819900" cy="239395"/>
          </a:xfrm>
          <a:prstGeom prst="rect">
            <a:avLst/>
          </a:prstGeom>
        </p:spPr>
        <p:txBody>
          <a:bodyPr vert="horz" wrap="square" lIns="0" tIns="12700" rIns="0" bIns="0" rtlCol="0">
            <a:spAutoFit/>
          </a:bodyPr>
          <a:lstStyle/>
          <a:p>
            <a:pPr marL="549275">
              <a:lnSpc>
                <a:spcPct val="100000"/>
              </a:lnSpc>
              <a:spcBef>
                <a:spcPts val="100"/>
              </a:spcBef>
              <a:tabLst>
                <a:tab pos="4058920" algn="l"/>
              </a:tabLst>
            </a:pPr>
            <a:r>
              <a:rPr sz="1400" dirty="0">
                <a:solidFill>
                  <a:srgbClr val="0C2477"/>
                </a:solidFill>
                <a:latin typeface="Calibri"/>
                <a:cs typeface="Calibri"/>
              </a:rPr>
              <a:t>Data</a:t>
            </a:r>
            <a:r>
              <a:rPr sz="1400" spc="-60" dirty="0">
                <a:solidFill>
                  <a:srgbClr val="0C2477"/>
                </a:solidFill>
                <a:latin typeface="Calibri"/>
                <a:cs typeface="Calibri"/>
              </a:rPr>
              <a:t> </a:t>
            </a:r>
            <a:r>
              <a:rPr sz="1400" dirty="0">
                <a:solidFill>
                  <a:srgbClr val="0C2477"/>
                </a:solidFill>
                <a:latin typeface="Calibri"/>
                <a:cs typeface="Calibri"/>
              </a:rPr>
              <a:t>sharing:</a:t>
            </a:r>
            <a:r>
              <a:rPr sz="1400" spc="-45" dirty="0">
                <a:solidFill>
                  <a:srgbClr val="0C2477"/>
                </a:solidFill>
                <a:latin typeface="Calibri"/>
                <a:cs typeface="Calibri"/>
              </a:rPr>
              <a:t> </a:t>
            </a:r>
            <a:r>
              <a:rPr sz="1400" dirty="0">
                <a:solidFill>
                  <a:srgbClr val="0C2477"/>
                </a:solidFill>
                <a:latin typeface="Calibri"/>
                <a:cs typeface="Calibri"/>
              </a:rPr>
              <a:t>eg</a:t>
            </a:r>
            <a:r>
              <a:rPr sz="1400" spc="-60" dirty="0">
                <a:solidFill>
                  <a:srgbClr val="0C2477"/>
                </a:solidFill>
                <a:latin typeface="Calibri"/>
                <a:cs typeface="Calibri"/>
              </a:rPr>
              <a:t> </a:t>
            </a:r>
            <a:r>
              <a:rPr sz="1400" dirty="0">
                <a:solidFill>
                  <a:srgbClr val="0C2477"/>
                </a:solidFill>
                <a:latin typeface="Calibri"/>
                <a:cs typeface="Calibri"/>
              </a:rPr>
              <a:t>Figshare,</a:t>
            </a:r>
            <a:r>
              <a:rPr sz="1400" spc="-55" dirty="0">
                <a:solidFill>
                  <a:srgbClr val="0C2477"/>
                </a:solidFill>
                <a:latin typeface="Calibri"/>
                <a:cs typeface="Calibri"/>
              </a:rPr>
              <a:t> </a:t>
            </a:r>
            <a:r>
              <a:rPr sz="1400" spc="-10" dirty="0">
                <a:solidFill>
                  <a:srgbClr val="0C2477"/>
                </a:solidFill>
                <a:latin typeface="Calibri"/>
                <a:cs typeface="Calibri"/>
              </a:rPr>
              <a:t>Dataverse,</a:t>
            </a:r>
            <a:r>
              <a:rPr sz="1400" dirty="0">
                <a:solidFill>
                  <a:srgbClr val="0C2477"/>
                </a:solidFill>
                <a:latin typeface="Calibri"/>
                <a:cs typeface="Calibri"/>
              </a:rPr>
              <a:t>	Data</a:t>
            </a:r>
            <a:r>
              <a:rPr sz="1400" spc="-45" dirty="0">
                <a:solidFill>
                  <a:srgbClr val="0C2477"/>
                </a:solidFill>
                <a:latin typeface="Calibri"/>
                <a:cs typeface="Calibri"/>
              </a:rPr>
              <a:t> </a:t>
            </a:r>
            <a:r>
              <a:rPr sz="1400" spc="-10" dirty="0">
                <a:solidFill>
                  <a:srgbClr val="0C2477"/>
                </a:solidFill>
                <a:latin typeface="Calibri"/>
                <a:cs typeface="Calibri"/>
              </a:rPr>
              <a:t>managers</a:t>
            </a:r>
            <a:r>
              <a:rPr sz="1400" spc="-35" dirty="0">
                <a:solidFill>
                  <a:srgbClr val="0C2477"/>
                </a:solidFill>
                <a:latin typeface="Calibri"/>
                <a:cs typeface="Calibri"/>
              </a:rPr>
              <a:t> </a:t>
            </a:r>
            <a:r>
              <a:rPr sz="1400" dirty="0">
                <a:solidFill>
                  <a:srgbClr val="0C2477"/>
                </a:solidFill>
                <a:latin typeface="Calibri"/>
                <a:cs typeface="Calibri"/>
              </a:rPr>
              <a:t>‘on</a:t>
            </a:r>
            <a:r>
              <a:rPr sz="1400" spc="-45" dirty="0">
                <a:solidFill>
                  <a:srgbClr val="0C2477"/>
                </a:solidFill>
                <a:latin typeface="Calibri"/>
                <a:cs typeface="Calibri"/>
              </a:rPr>
              <a:t> </a:t>
            </a:r>
            <a:r>
              <a:rPr sz="1400" dirty="0">
                <a:solidFill>
                  <a:srgbClr val="0C2477"/>
                </a:solidFill>
                <a:latin typeface="Calibri"/>
                <a:cs typeface="Calibri"/>
              </a:rPr>
              <a:t>loan’</a:t>
            </a:r>
            <a:r>
              <a:rPr sz="1400" spc="-35" dirty="0">
                <a:solidFill>
                  <a:srgbClr val="0C2477"/>
                </a:solidFill>
                <a:latin typeface="Calibri"/>
                <a:cs typeface="Calibri"/>
              </a:rPr>
              <a:t> </a:t>
            </a:r>
            <a:r>
              <a:rPr sz="1400" dirty="0">
                <a:solidFill>
                  <a:srgbClr val="0C2477"/>
                </a:solidFill>
                <a:latin typeface="Calibri"/>
                <a:cs typeface="Calibri"/>
              </a:rPr>
              <a:t>for</a:t>
            </a:r>
            <a:r>
              <a:rPr sz="1400" spc="-60" dirty="0">
                <a:solidFill>
                  <a:srgbClr val="0C2477"/>
                </a:solidFill>
                <a:latin typeface="Calibri"/>
                <a:cs typeface="Calibri"/>
              </a:rPr>
              <a:t> </a:t>
            </a:r>
            <a:r>
              <a:rPr sz="1400" spc="-10" dirty="0">
                <a:solidFill>
                  <a:srgbClr val="0C2477"/>
                </a:solidFill>
                <a:latin typeface="Calibri"/>
                <a:cs typeface="Calibri"/>
              </a:rPr>
              <a:t>projects</a:t>
            </a:r>
            <a:endParaRPr sz="1400">
              <a:latin typeface="Calibri"/>
              <a:cs typeface="Calibri"/>
            </a:endParaRPr>
          </a:p>
        </p:txBody>
      </p:sp>
      <p:sp>
        <p:nvSpPr>
          <p:cNvPr id="29" name="object 29"/>
          <p:cNvSpPr txBox="1"/>
          <p:nvPr/>
        </p:nvSpPr>
        <p:spPr>
          <a:xfrm>
            <a:off x="7801736" y="5234825"/>
            <a:ext cx="3310890" cy="311785"/>
          </a:xfrm>
          <a:prstGeom prst="rect">
            <a:avLst/>
          </a:prstGeom>
          <a:solidFill>
            <a:srgbClr val="00AF50"/>
          </a:solidFill>
        </p:spPr>
        <p:txBody>
          <a:bodyPr vert="horz" wrap="square" lIns="0" tIns="31750" rIns="0" bIns="0" rtlCol="0">
            <a:spAutoFit/>
          </a:bodyPr>
          <a:lstStyle/>
          <a:p>
            <a:pPr marL="549275">
              <a:lnSpc>
                <a:spcPct val="100000"/>
              </a:lnSpc>
              <a:spcBef>
                <a:spcPts val="250"/>
              </a:spcBef>
            </a:pPr>
            <a:r>
              <a:rPr sz="1400" spc="-10" dirty="0">
                <a:solidFill>
                  <a:srgbClr val="FFFFFF"/>
                </a:solidFill>
                <a:latin typeface="Calibri"/>
                <a:cs typeface="Calibri"/>
              </a:rPr>
              <a:t>Research</a:t>
            </a:r>
            <a:r>
              <a:rPr sz="1400" spc="-35" dirty="0">
                <a:solidFill>
                  <a:srgbClr val="FFFFFF"/>
                </a:solidFill>
                <a:latin typeface="Calibri"/>
                <a:cs typeface="Calibri"/>
              </a:rPr>
              <a:t> </a:t>
            </a:r>
            <a:r>
              <a:rPr sz="1400" dirty="0">
                <a:solidFill>
                  <a:srgbClr val="FFFFFF"/>
                </a:solidFill>
                <a:latin typeface="Calibri"/>
                <a:cs typeface="Calibri"/>
              </a:rPr>
              <a:t>software</a:t>
            </a:r>
            <a:r>
              <a:rPr sz="1400" spc="-50" dirty="0">
                <a:solidFill>
                  <a:srgbClr val="FFFFFF"/>
                </a:solidFill>
                <a:latin typeface="Calibri"/>
                <a:cs typeface="Calibri"/>
              </a:rPr>
              <a:t> </a:t>
            </a:r>
            <a:r>
              <a:rPr sz="1400" spc="-10" dirty="0">
                <a:solidFill>
                  <a:srgbClr val="FFFFFF"/>
                </a:solidFill>
                <a:latin typeface="Calibri"/>
                <a:cs typeface="Calibri"/>
              </a:rPr>
              <a:t>engineers</a:t>
            </a:r>
            <a:endParaRPr sz="1400">
              <a:latin typeface="Calibri"/>
              <a:cs typeface="Calibri"/>
            </a:endParaRPr>
          </a:p>
        </p:txBody>
      </p:sp>
      <p:sp>
        <p:nvSpPr>
          <p:cNvPr id="30" name="object 30"/>
          <p:cNvSpPr/>
          <p:nvPr/>
        </p:nvSpPr>
        <p:spPr>
          <a:xfrm>
            <a:off x="7847076" y="3462731"/>
            <a:ext cx="4014470" cy="307975"/>
          </a:xfrm>
          <a:custGeom>
            <a:avLst/>
            <a:gdLst/>
            <a:ahLst/>
            <a:cxnLst/>
            <a:rect l="l" t="t" r="r" b="b"/>
            <a:pathLst>
              <a:path w="4014470" h="307975">
                <a:moveTo>
                  <a:pt x="4013962" y="0"/>
                </a:moveTo>
                <a:lnTo>
                  <a:pt x="0" y="0"/>
                </a:lnTo>
                <a:lnTo>
                  <a:pt x="0" y="307771"/>
                </a:lnTo>
                <a:lnTo>
                  <a:pt x="4013962" y="307771"/>
                </a:lnTo>
                <a:lnTo>
                  <a:pt x="4013962" y="0"/>
                </a:lnTo>
                <a:close/>
              </a:path>
            </a:pathLst>
          </a:custGeom>
          <a:solidFill>
            <a:srgbClr val="05BD9F"/>
          </a:solidFill>
        </p:spPr>
        <p:txBody>
          <a:bodyPr wrap="square" lIns="0" tIns="0" rIns="0" bIns="0" rtlCol="0"/>
          <a:lstStyle/>
          <a:p>
            <a:endParaRPr/>
          </a:p>
        </p:txBody>
      </p:sp>
      <p:sp>
        <p:nvSpPr>
          <p:cNvPr id="31" name="object 31"/>
          <p:cNvSpPr txBox="1"/>
          <p:nvPr/>
        </p:nvSpPr>
        <p:spPr>
          <a:xfrm>
            <a:off x="7847076" y="3462731"/>
            <a:ext cx="4014470" cy="307975"/>
          </a:xfrm>
          <a:prstGeom prst="rect">
            <a:avLst/>
          </a:prstGeom>
        </p:spPr>
        <p:txBody>
          <a:bodyPr vert="horz" wrap="square" lIns="0" tIns="34290" rIns="0" bIns="0" rtlCol="0">
            <a:spAutoFit/>
          </a:bodyPr>
          <a:lstStyle/>
          <a:p>
            <a:pPr marR="146050" algn="ctr">
              <a:lnSpc>
                <a:spcPct val="100000"/>
              </a:lnSpc>
              <a:spcBef>
                <a:spcPts val="270"/>
              </a:spcBef>
            </a:pPr>
            <a:r>
              <a:rPr sz="1400" spc="-10" dirty="0">
                <a:solidFill>
                  <a:srgbClr val="FFFFFF"/>
                </a:solidFill>
                <a:latin typeface="Calibri"/>
                <a:cs typeface="Calibri"/>
              </a:rPr>
              <a:t>Research</a:t>
            </a:r>
            <a:r>
              <a:rPr sz="1400" spc="-25" dirty="0">
                <a:solidFill>
                  <a:srgbClr val="FFFFFF"/>
                </a:solidFill>
                <a:latin typeface="Calibri"/>
                <a:cs typeface="Calibri"/>
              </a:rPr>
              <a:t> </a:t>
            </a:r>
            <a:r>
              <a:rPr sz="1400" dirty="0">
                <a:solidFill>
                  <a:srgbClr val="FFFFFF"/>
                </a:solidFill>
                <a:latin typeface="Calibri"/>
                <a:cs typeface="Calibri"/>
              </a:rPr>
              <a:t>software</a:t>
            </a:r>
            <a:r>
              <a:rPr sz="1400" spc="-45" dirty="0">
                <a:solidFill>
                  <a:srgbClr val="FFFFFF"/>
                </a:solidFill>
                <a:latin typeface="Calibri"/>
                <a:cs typeface="Calibri"/>
              </a:rPr>
              <a:t> </a:t>
            </a:r>
            <a:r>
              <a:rPr sz="1400" dirty="0">
                <a:solidFill>
                  <a:srgbClr val="FFFFFF"/>
                </a:solidFill>
                <a:latin typeface="Calibri"/>
                <a:cs typeface="Calibri"/>
              </a:rPr>
              <a:t>management</a:t>
            </a:r>
            <a:r>
              <a:rPr sz="1400" spc="-10" dirty="0">
                <a:solidFill>
                  <a:srgbClr val="FFFFFF"/>
                </a:solidFill>
                <a:latin typeface="Calibri"/>
                <a:cs typeface="Calibri"/>
              </a:rPr>
              <a:t> plans</a:t>
            </a:r>
            <a:endParaRPr sz="1400">
              <a:latin typeface="Calibri"/>
              <a:cs typeface="Calibri"/>
            </a:endParaRPr>
          </a:p>
        </p:txBody>
      </p:sp>
      <p:sp>
        <p:nvSpPr>
          <p:cNvPr id="32" name="object 32"/>
          <p:cNvSpPr/>
          <p:nvPr/>
        </p:nvSpPr>
        <p:spPr>
          <a:xfrm>
            <a:off x="444868" y="2063711"/>
            <a:ext cx="3684270" cy="739140"/>
          </a:xfrm>
          <a:custGeom>
            <a:avLst/>
            <a:gdLst/>
            <a:ahLst/>
            <a:cxnLst/>
            <a:rect l="l" t="t" r="r" b="b"/>
            <a:pathLst>
              <a:path w="3684270" h="739139">
                <a:moveTo>
                  <a:pt x="3683762" y="0"/>
                </a:moveTo>
                <a:lnTo>
                  <a:pt x="0" y="0"/>
                </a:lnTo>
                <a:lnTo>
                  <a:pt x="0" y="738670"/>
                </a:lnTo>
                <a:lnTo>
                  <a:pt x="3683762" y="738670"/>
                </a:lnTo>
                <a:lnTo>
                  <a:pt x="3683762" y="0"/>
                </a:lnTo>
                <a:close/>
              </a:path>
            </a:pathLst>
          </a:custGeom>
          <a:solidFill>
            <a:srgbClr val="8592BB"/>
          </a:solidFill>
        </p:spPr>
        <p:txBody>
          <a:bodyPr wrap="square" lIns="0" tIns="0" rIns="0" bIns="0" rtlCol="0"/>
          <a:lstStyle/>
          <a:p>
            <a:endParaRPr/>
          </a:p>
        </p:txBody>
      </p:sp>
      <p:sp>
        <p:nvSpPr>
          <p:cNvPr id="33" name="object 33"/>
          <p:cNvSpPr txBox="1"/>
          <p:nvPr/>
        </p:nvSpPr>
        <p:spPr>
          <a:xfrm>
            <a:off x="444868" y="2063711"/>
            <a:ext cx="3684270" cy="739140"/>
          </a:xfrm>
          <a:prstGeom prst="rect">
            <a:avLst/>
          </a:prstGeom>
        </p:spPr>
        <p:txBody>
          <a:bodyPr vert="horz" wrap="square" lIns="0" tIns="34290" rIns="0" bIns="0" rtlCol="0">
            <a:spAutoFit/>
          </a:bodyPr>
          <a:lstStyle/>
          <a:p>
            <a:pPr marL="548640" marR="332740">
              <a:lnSpc>
                <a:spcPct val="100000"/>
              </a:lnSpc>
              <a:spcBef>
                <a:spcPts val="270"/>
              </a:spcBef>
            </a:pPr>
            <a:r>
              <a:rPr sz="1400" dirty="0">
                <a:solidFill>
                  <a:srgbClr val="0C2477"/>
                </a:solidFill>
                <a:latin typeface="Calibri"/>
                <a:cs typeface="Calibri"/>
              </a:rPr>
              <a:t>Publishing</a:t>
            </a:r>
            <a:r>
              <a:rPr sz="1400" spc="-10" dirty="0">
                <a:solidFill>
                  <a:srgbClr val="0C2477"/>
                </a:solidFill>
                <a:latin typeface="Calibri"/>
                <a:cs typeface="Calibri"/>
              </a:rPr>
              <a:t> (institutional archiving datasets</a:t>
            </a:r>
            <a:r>
              <a:rPr sz="1400" spc="-25" dirty="0">
                <a:solidFill>
                  <a:srgbClr val="0C2477"/>
                </a:solidFill>
                <a:latin typeface="Calibri"/>
                <a:cs typeface="Calibri"/>
              </a:rPr>
              <a:t> </a:t>
            </a:r>
            <a:r>
              <a:rPr sz="1400" dirty="0">
                <a:solidFill>
                  <a:srgbClr val="0C2477"/>
                </a:solidFill>
                <a:latin typeface="Calibri"/>
                <a:cs typeface="Calibri"/>
              </a:rPr>
              <a:t>al</a:t>
            </a:r>
            <a:r>
              <a:rPr sz="1400" spc="-40" dirty="0">
                <a:solidFill>
                  <a:srgbClr val="0C2477"/>
                </a:solidFill>
                <a:latin typeface="Calibri"/>
                <a:cs typeface="Calibri"/>
              </a:rPr>
              <a:t> </a:t>
            </a:r>
            <a:r>
              <a:rPr sz="1400" dirty="0">
                <a:solidFill>
                  <a:srgbClr val="0C2477"/>
                </a:solidFill>
                <a:latin typeface="Calibri"/>
                <a:cs typeface="Calibri"/>
              </a:rPr>
              <a:t>data</a:t>
            </a:r>
            <a:r>
              <a:rPr sz="1400" spc="-30" dirty="0">
                <a:solidFill>
                  <a:srgbClr val="0C2477"/>
                </a:solidFill>
                <a:latin typeface="Calibri"/>
                <a:cs typeface="Calibri"/>
              </a:rPr>
              <a:t> </a:t>
            </a:r>
            <a:r>
              <a:rPr sz="1400" dirty="0">
                <a:solidFill>
                  <a:srgbClr val="0C2477"/>
                </a:solidFill>
                <a:latin typeface="Calibri"/>
                <a:cs typeface="Calibri"/>
              </a:rPr>
              <a:t>repository</a:t>
            </a:r>
            <a:r>
              <a:rPr sz="1400" spc="-35" dirty="0">
                <a:solidFill>
                  <a:srgbClr val="0C2477"/>
                </a:solidFill>
                <a:latin typeface="Calibri"/>
                <a:cs typeface="Calibri"/>
              </a:rPr>
              <a:t> </a:t>
            </a:r>
            <a:r>
              <a:rPr sz="1400" dirty="0">
                <a:solidFill>
                  <a:srgbClr val="0C2477"/>
                </a:solidFill>
                <a:latin typeface="Calibri"/>
                <a:cs typeface="Calibri"/>
              </a:rPr>
              <a:t>e.g.</a:t>
            </a:r>
            <a:r>
              <a:rPr sz="1400" spc="-40" dirty="0">
                <a:solidFill>
                  <a:srgbClr val="0C2477"/>
                </a:solidFill>
                <a:latin typeface="Calibri"/>
                <a:cs typeface="Calibri"/>
              </a:rPr>
              <a:t> </a:t>
            </a:r>
            <a:r>
              <a:rPr sz="1400" dirty="0">
                <a:solidFill>
                  <a:srgbClr val="0C2477"/>
                </a:solidFill>
                <a:latin typeface="Calibri"/>
                <a:cs typeface="Calibri"/>
              </a:rPr>
              <a:t>4TU,</a:t>
            </a:r>
            <a:r>
              <a:rPr sz="1400" spc="-25" dirty="0">
                <a:solidFill>
                  <a:srgbClr val="0C2477"/>
                </a:solidFill>
                <a:latin typeface="Calibri"/>
                <a:cs typeface="Calibri"/>
              </a:rPr>
              <a:t> or </a:t>
            </a:r>
            <a:r>
              <a:rPr sz="1400" spc="-10" dirty="0">
                <a:solidFill>
                  <a:srgbClr val="0C2477"/>
                </a:solidFill>
                <a:latin typeface="Calibri"/>
                <a:cs typeface="Calibri"/>
              </a:rPr>
              <a:t>referral</a:t>
            </a:r>
            <a:r>
              <a:rPr sz="1400" spc="-70" dirty="0">
                <a:solidFill>
                  <a:srgbClr val="0C2477"/>
                </a:solidFill>
                <a:latin typeface="Calibri"/>
                <a:cs typeface="Calibri"/>
              </a:rPr>
              <a:t> </a:t>
            </a:r>
            <a:r>
              <a:rPr sz="1400" dirty="0">
                <a:solidFill>
                  <a:srgbClr val="0C2477"/>
                </a:solidFill>
                <a:latin typeface="Calibri"/>
                <a:cs typeface="Calibri"/>
              </a:rPr>
              <a:t>to</a:t>
            </a:r>
            <a:r>
              <a:rPr sz="1400" spc="-50" dirty="0">
                <a:solidFill>
                  <a:srgbClr val="0C2477"/>
                </a:solidFill>
                <a:latin typeface="Calibri"/>
                <a:cs typeface="Calibri"/>
              </a:rPr>
              <a:t> </a:t>
            </a:r>
            <a:r>
              <a:rPr sz="1400" dirty="0">
                <a:solidFill>
                  <a:srgbClr val="0C2477"/>
                </a:solidFill>
                <a:latin typeface="Calibri"/>
                <a:cs typeface="Calibri"/>
              </a:rPr>
              <a:t>disciplinary</a:t>
            </a:r>
            <a:r>
              <a:rPr sz="1400" spc="-40" dirty="0">
                <a:solidFill>
                  <a:srgbClr val="0C2477"/>
                </a:solidFill>
                <a:latin typeface="Calibri"/>
                <a:cs typeface="Calibri"/>
              </a:rPr>
              <a:t> </a:t>
            </a:r>
            <a:r>
              <a:rPr sz="1400" dirty="0">
                <a:solidFill>
                  <a:srgbClr val="0C2477"/>
                </a:solidFill>
                <a:latin typeface="Calibri"/>
                <a:cs typeface="Calibri"/>
              </a:rPr>
              <a:t>data</a:t>
            </a:r>
            <a:r>
              <a:rPr sz="1400" spc="-45" dirty="0">
                <a:solidFill>
                  <a:srgbClr val="0C2477"/>
                </a:solidFill>
                <a:latin typeface="Calibri"/>
                <a:cs typeface="Calibri"/>
              </a:rPr>
              <a:t> </a:t>
            </a:r>
            <a:r>
              <a:rPr sz="1400" spc="-10" dirty="0">
                <a:solidFill>
                  <a:srgbClr val="0C2477"/>
                </a:solidFill>
                <a:latin typeface="Calibri"/>
                <a:cs typeface="Calibri"/>
              </a:rPr>
              <a:t>archives)</a:t>
            </a:r>
            <a:endParaRPr sz="1400">
              <a:latin typeface="Calibri"/>
              <a:cs typeface="Calibri"/>
            </a:endParaRPr>
          </a:p>
        </p:txBody>
      </p:sp>
      <p:sp>
        <p:nvSpPr>
          <p:cNvPr id="34" name="object 34"/>
          <p:cNvSpPr/>
          <p:nvPr/>
        </p:nvSpPr>
        <p:spPr>
          <a:xfrm>
            <a:off x="444868" y="834986"/>
            <a:ext cx="3684270" cy="739140"/>
          </a:xfrm>
          <a:custGeom>
            <a:avLst/>
            <a:gdLst/>
            <a:ahLst/>
            <a:cxnLst/>
            <a:rect l="l" t="t" r="r" b="b"/>
            <a:pathLst>
              <a:path w="3684270" h="739140">
                <a:moveTo>
                  <a:pt x="3683762" y="0"/>
                </a:moveTo>
                <a:lnTo>
                  <a:pt x="0" y="0"/>
                </a:lnTo>
                <a:lnTo>
                  <a:pt x="0" y="738670"/>
                </a:lnTo>
                <a:lnTo>
                  <a:pt x="3683762" y="738670"/>
                </a:lnTo>
                <a:lnTo>
                  <a:pt x="3683762" y="0"/>
                </a:lnTo>
                <a:close/>
              </a:path>
            </a:pathLst>
          </a:custGeom>
          <a:solidFill>
            <a:srgbClr val="A9B1CF"/>
          </a:solidFill>
        </p:spPr>
        <p:txBody>
          <a:bodyPr wrap="square" lIns="0" tIns="0" rIns="0" bIns="0" rtlCol="0"/>
          <a:lstStyle/>
          <a:p>
            <a:endParaRPr/>
          </a:p>
        </p:txBody>
      </p:sp>
      <p:sp>
        <p:nvSpPr>
          <p:cNvPr id="35" name="object 35"/>
          <p:cNvSpPr txBox="1"/>
          <p:nvPr/>
        </p:nvSpPr>
        <p:spPr>
          <a:xfrm>
            <a:off x="444868" y="834986"/>
            <a:ext cx="3684270" cy="739140"/>
          </a:xfrm>
          <a:prstGeom prst="rect">
            <a:avLst/>
          </a:prstGeom>
        </p:spPr>
        <p:txBody>
          <a:bodyPr vert="horz" wrap="square" lIns="0" tIns="34290" rIns="0" bIns="0" rtlCol="0">
            <a:spAutoFit/>
          </a:bodyPr>
          <a:lstStyle/>
          <a:p>
            <a:pPr marL="548640" marR="185420" algn="just">
              <a:lnSpc>
                <a:spcPct val="100000"/>
              </a:lnSpc>
              <a:spcBef>
                <a:spcPts val="270"/>
              </a:spcBef>
            </a:pPr>
            <a:r>
              <a:rPr sz="1400" spc="-10" dirty="0">
                <a:solidFill>
                  <a:srgbClr val="0C2477"/>
                </a:solidFill>
                <a:latin typeface="Calibri"/>
                <a:cs typeface="Calibri"/>
              </a:rPr>
              <a:t>Guidance,</a:t>
            </a:r>
            <a:r>
              <a:rPr sz="1400" spc="-30" dirty="0">
                <a:solidFill>
                  <a:srgbClr val="0C2477"/>
                </a:solidFill>
                <a:latin typeface="Calibri"/>
                <a:cs typeface="Calibri"/>
              </a:rPr>
              <a:t> </a:t>
            </a:r>
            <a:r>
              <a:rPr sz="1400" dirty="0">
                <a:solidFill>
                  <a:srgbClr val="0C2477"/>
                </a:solidFill>
                <a:latin typeface="Calibri"/>
                <a:cs typeface="Calibri"/>
              </a:rPr>
              <a:t>advice,</a:t>
            </a:r>
            <a:r>
              <a:rPr sz="1400" spc="-20" dirty="0">
                <a:solidFill>
                  <a:srgbClr val="0C2477"/>
                </a:solidFill>
                <a:latin typeface="Calibri"/>
                <a:cs typeface="Calibri"/>
              </a:rPr>
              <a:t> </a:t>
            </a:r>
            <a:r>
              <a:rPr sz="1400" dirty="0">
                <a:solidFill>
                  <a:srgbClr val="0C2477"/>
                </a:solidFill>
                <a:latin typeface="Calibri"/>
                <a:cs typeface="Calibri"/>
              </a:rPr>
              <a:t>support</a:t>
            </a:r>
            <a:r>
              <a:rPr sz="1400" spc="-30" dirty="0">
                <a:solidFill>
                  <a:srgbClr val="0C2477"/>
                </a:solidFill>
                <a:latin typeface="Calibri"/>
                <a:cs typeface="Calibri"/>
              </a:rPr>
              <a:t> </a:t>
            </a:r>
            <a:r>
              <a:rPr sz="1400" dirty="0">
                <a:solidFill>
                  <a:srgbClr val="0C2477"/>
                </a:solidFill>
                <a:latin typeface="Calibri"/>
                <a:cs typeface="Calibri"/>
              </a:rPr>
              <a:t>via</a:t>
            </a:r>
            <a:r>
              <a:rPr sz="1400" spc="-35" dirty="0">
                <a:solidFill>
                  <a:srgbClr val="0C2477"/>
                </a:solidFill>
                <a:latin typeface="Calibri"/>
                <a:cs typeface="Calibri"/>
              </a:rPr>
              <a:t> </a:t>
            </a:r>
            <a:r>
              <a:rPr sz="1400" spc="-10" dirty="0">
                <a:solidFill>
                  <a:srgbClr val="0C2477"/>
                </a:solidFill>
                <a:latin typeface="Calibri"/>
                <a:cs typeface="Calibri"/>
              </a:rPr>
              <a:t>webpages, </a:t>
            </a:r>
            <a:r>
              <a:rPr sz="1400" dirty="0">
                <a:solidFill>
                  <a:srgbClr val="0C2477"/>
                </a:solidFill>
                <a:latin typeface="Calibri"/>
                <a:cs typeface="Calibri"/>
              </a:rPr>
              <a:t>or</a:t>
            </a:r>
            <a:r>
              <a:rPr sz="1400" spc="-55" dirty="0">
                <a:solidFill>
                  <a:srgbClr val="0C2477"/>
                </a:solidFill>
                <a:latin typeface="Calibri"/>
                <a:cs typeface="Calibri"/>
              </a:rPr>
              <a:t> </a:t>
            </a:r>
            <a:r>
              <a:rPr sz="140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45" dirty="0">
                <a:solidFill>
                  <a:srgbClr val="0C2477"/>
                </a:solidFill>
                <a:latin typeface="Calibri"/>
                <a:cs typeface="Calibri"/>
              </a:rPr>
              <a:t> </a:t>
            </a:r>
            <a:r>
              <a:rPr sz="1400" dirty="0">
                <a:solidFill>
                  <a:srgbClr val="0C2477"/>
                </a:solidFill>
                <a:latin typeface="Calibri"/>
                <a:cs typeface="Calibri"/>
              </a:rPr>
              <a:t>(by</a:t>
            </a:r>
            <a:r>
              <a:rPr sz="1400" spc="-35" dirty="0">
                <a:solidFill>
                  <a:srgbClr val="0C2477"/>
                </a:solidFill>
                <a:latin typeface="Calibri"/>
                <a:cs typeface="Calibri"/>
              </a:rPr>
              <a:t> </a:t>
            </a:r>
            <a:r>
              <a:rPr sz="1400" dirty="0">
                <a:solidFill>
                  <a:srgbClr val="0C2477"/>
                </a:solidFill>
                <a:latin typeface="Calibri"/>
                <a:cs typeface="Calibri"/>
              </a:rPr>
              <a:t>data</a:t>
            </a:r>
            <a:r>
              <a:rPr sz="1400" spc="-35" dirty="0">
                <a:solidFill>
                  <a:srgbClr val="0C2477"/>
                </a:solidFill>
                <a:latin typeface="Calibri"/>
                <a:cs typeface="Calibri"/>
              </a:rPr>
              <a:t> </a:t>
            </a:r>
            <a:r>
              <a:rPr sz="1400" spc="-10" dirty="0">
                <a:solidFill>
                  <a:srgbClr val="0C2477"/>
                </a:solidFill>
                <a:latin typeface="Calibri"/>
                <a:cs typeface="Calibri"/>
              </a:rPr>
              <a:t>stewards</a:t>
            </a:r>
            <a:r>
              <a:rPr sz="1400" spc="-40" dirty="0">
                <a:solidFill>
                  <a:srgbClr val="0C2477"/>
                </a:solidFill>
                <a:latin typeface="Calibri"/>
                <a:cs typeface="Calibri"/>
              </a:rPr>
              <a:t> </a:t>
            </a:r>
            <a:r>
              <a:rPr sz="1400" spc="-25" dirty="0">
                <a:solidFill>
                  <a:srgbClr val="0C2477"/>
                </a:solidFill>
                <a:latin typeface="Calibri"/>
                <a:cs typeface="Calibri"/>
              </a:rPr>
              <a:t>or </a:t>
            </a:r>
            <a:r>
              <a:rPr sz="1400" spc="-10" dirty="0">
                <a:solidFill>
                  <a:srgbClr val="0C2477"/>
                </a:solidFill>
                <a:latin typeface="Calibri"/>
                <a:cs typeface="Calibri"/>
              </a:rPr>
              <a:t>library)</a:t>
            </a:r>
            <a:endParaRPr sz="1400">
              <a:latin typeface="Calibri"/>
              <a:cs typeface="Calibri"/>
            </a:endParaRPr>
          </a:p>
        </p:txBody>
      </p:sp>
      <p:sp>
        <p:nvSpPr>
          <p:cNvPr id="36" name="object 36"/>
          <p:cNvSpPr/>
          <p:nvPr/>
        </p:nvSpPr>
        <p:spPr>
          <a:xfrm>
            <a:off x="444868" y="1664792"/>
            <a:ext cx="3684270" cy="307975"/>
          </a:xfrm>
          <a:custGeom>
            <a:avLst/>
            <a:gdLst/>
            <a:ahLst/>
            <a:cxnLst/>
            <a:rect l="l" t="t" r="r" b="b"/>
            <a:pathLst>
              <a:path w="3684270" h="307975">
                <a:moveTo>
                  <a:pt x="3683762" y="0"/>
                </a:moveTo>
                <a:lnTo>
                  <a:pt x="0" y="0"/>
                </a:lnTo>
                <a:lnTo>
                  <a:pt x="0" y="307771"/>
                </a:lnTo>
                <a:lnTo>
                  <a:pt x="3683762" y="307771"/>
                </a:lnTo>
                <a:lnTo>
                  <a:pt x="3683762" y="0"/>
                </a:lnTo>
                <a:close/>
              </a:path>
            </a:pathLst>
          </a:custGeom>
          <a:solidFill>
            <a:srgbClr val="A9B1CF"/>
          </a:solidFill>
        </p:spPr>
        <p:txBody>
          <a:bodyPr wrap="square" lIns="0" tIns="0" rIns="0" bIns="0" rtlCol="0"/>
          <a:lstStyle/>
          <a:p>
            <a:endParaRPr/>
          </a:p>
        </p:txBody>
      </p:sp>
      <p:sp>
        <p:nvSpPr>
          <p:cNvPr id="37" name="object 37"/>
          <p:cNvSpPr txBox="1"/>
          <p:nvPr/>
        </p:nvSpPr>
        <p:spPr>
          <a:xfrm>
            <a:off x="444868" y="1664792"/>
            <a:ext cx="3684270" cy="307975"/>
          </a:xfrm>
          <a:prstGeom prst="rect">
            <a:avLst/>
          </a:prstGeom>
        </p:spPr>
        <p:txBody>
          <a:bodyPr vert="horz" wrap="square" lIns="0" tIns="34290" rIns="0" bIns="0" rtlCol="0">
            <a:spAutoFit/>
          </a:bodyPr>
          <a:lstStyle/>
          <a:p>
            <a:pPr marL="548640">
              <a:lnSpc>
                <a:spcPct val="100000"/>
              </a:lnSpc>
              <a:spcBef>
                <a:spcPts val="270"/>
              </a:spcBef>
            </a:pPr>
            <a:r>
              <a:rPr sz="1400" spc="-10" dirty="0">
                <a:solidFill>
                  <a:srgbClr val="0C2477"/>
                </a:solidFill>
                <a:latin typeface="Calibri"/>
                <a:cs typeface="Calibri"/>
              </a:rPr>
              <a:t>Registering</a:t>
            </a:r>
            <a:r>
              <a:rPr sz="1400" spc="-15" dirty="0">
                <a:solidFill>
                  <a:srgbClr val="0C2477"/>
                </a:solidFill>
                <a:latin typeface="Calibri"/>
                <a:cs typeface="Calibri"/>
              </a:rPr>
              <a:t> </a:t>
            </a:r>
            <a:r>
              <a:rPr sz="1400" spc="-10" dirty="0">
                <a:solidFill>
                  <a:srgbClr val="0C2477"/>
                </a:solidFill>
                <a:latin typeface="Calibri"/>
                <a:cs typeface="Calibri"/>
              </a:rPr>
              <a:t>datasets</a:t>
            </a:r>
            <a:r>
              <a:rPr sz="1400" spc="-5" dirty="0">
                <a:solidFill>
                  <a:srgbClr val="0C2477"/>
                </a:solidFill>
                <a:latin typeface="Calibri"/>
                <a:cs typeface="Calibri"/>
              </a:rPr>
              <a:t> </a:t>
            </a:r>
            <a:r>
              <a:rPr sz="1400" dirty="0">
                <a:solidFill>
                  <a:srgbClr val="0C2477"/>
                </a:solidFill>
                <a:latin typeface="Calibri"/>
                <a:cs typeface="Calibri"/>
              </a:rPr>
              <a:t>in</a:t>
            </a:r>
            <a:r>
              <a:rPr sz="1400" spc="-30" dirty="0">
                <a:solidFill>
                  <a:srgbClr val="0C2477"/>
                </a:solidFill>
                <a:latin typeface="Calibri"/>
                <a:cs typeface="Calibri"/>
              </a:rPr>
              <a:t> </a:t>
            </a:r>
            <a:r>
              <a:rPr sz="1400" dirty="0">
                <a:solidFill>
                  <a:srgbClr val="0C2477"/>
                </a:solidFill>
                <a:latin typeface="Calibri"/>
                <a:cs typeface="Calibri"/>
              </a:rPr>
              <a:t>CRIS</a:t>
            </a:r>
            <a:r>
              <a:rPr sz="1400" spc="-15" dirty="0">
                <a:solidFill>
                  <a:srgbClr val="0C2477"/>
                </a:solidFill>
                <a:latin typeface="Calibri"/>
                <a:cs typeface="Calibri"/>
              </a:rPr>
              <a:t> </a:t>
            </a:r>
            <a:r>
              <a:rPr sz="1400" dirty="0">
                <a:solidFill>
                  <a:srgbClr val="0C2477"/>
                </a:solidFill>
                <a:latin typeface="Calibri"/>
                <a:cs typeface="Calibri"/>
              </a:rPr>
              <a:t>or</a:t>
            </a:r>
            <a:r>
              <a:rPr sz="1400" spc="-35"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38" name="object 38"/>
          <p:cNvSpPr/>
          <p:nvPr/>
        </p:nvSpPr>
        <p:spPr>
          <a:xfrm>
            <a:off x="444868" y="3007436"/>
            <a:ext cx="3684270" cy="307975"/>
          </a:xfrm>
          <a:custGeom>
            <a:avLst/>
            <a:gdLst/>
            <a:ahLst/>
            <a:cxnLst/>
            <a:rect l="l" t="t" r="r" b="b"/>
            <a:pathLst>
              <a:path w="3684270" h="307975">
                <a:moveTo>
                  <a:pt x="3683762" y="0"/>
                </a:moveTo>
                <a:lnTo>
                  <a:pt x="0" y="0"/>
                </a:lnTo>
                <a:lnTo>
                  <a:pt x="0" y="307771"/>
                </a:lnTo>
                <a:lnTo>
                  <a:pt x="3683762" y="307771"/>
                </a:lnTo>
                <a:lnTo>
                  <a:pt x="3683762" y="0"/>
                </a:lnTo>
                <a:close/>
              </a:path>
            </a:pathLst>
          </a:custGeom>
          <a:solidFill>
            <a:srgbClr val="8592BB"/>
          </a:solidFill>
        </p:spPr>
        <p:txBody>
          <a:bodyPr wrap="square" lIns="0" tIns="0" rIns="0" bIns="0" rtlCol="0"/>
          <a:lstStyle/>
          <a:p>
            <a:endParaRPr/>
          </a:p>
        </p:txBody>
      </p:sp>
      <p:sp>
        <p:nvSpPr>
          <p:cNvPr id="39" name="object 39"/>
          <p:cNvSpPr txBox="1"/>
          <p:nvPr/>
        </p:nvSpPr>
        <p:spPr>
          <a:xfrm>
            <a:off x="444868" y="3007436"/>
            <a:ext cx="3684270" cy="307975"/>
          </a:xfrm>
          <a:prstGeom prst="rect">
            <a:avLst/>
          </a:prstGeom>
        </p:spPr>
        <p:txBody>
          <a:bodyPr vert="horz" wrap="square" lIns="0" tIns="34290" rIns="0" bIns="0" rtlCol="0">
            <a:spAutoFit/>
          </a:bodyPr>
          <a:lstStyle/>
          <a:p>
            <a:pPr marL="548640">
              <a:lnSpc>
                <a:spcPct val="100000"/>
              </a:lnSpc>
              <a:spcBef>
                <a:spcPts val="270"/>
              </a:spcBef>
            </a:pPr>
            <a:r>
              <a:rPr sz="1400" dirty="0">
                <a:solidFill>
                  <a:srgbClr val="0C2477"/>
                </a:solidFill>
                <a:latin typeface="Calibri"/>
                <a:cs typeface="Calibri"/>
              </a:rPr>
              <a:t>Monitoring</a:t>
            </a:r>
            <a:r>
              <a:rPr sz="1400" spc="-80" dirty="0">
                <a:solidFill>
                  <a:srgbClr val="0C2477"/>
                </a:solidFill>
                <a:latin typeface="Calibri"/>
                <a:cs typeface="Calibri"/>
              </a:rPr>
              <a:t> </a:t>
            </a:r>
            <a:r>
              <a:rPr sz="1400" spc="-10" dirty="0">
                <a:solidFill>
                  <a:srgbClr val="0C2477"/>
                </a:solidFill>
                <a:latin typeface="Calibri"/>
                <a:cs typeface="Calibri"/>
              </a:rPr>
              <a:t>datasets</a:t>
            </a:r>
            <a:endParaRPr sz="1400">
              <a:latin typeface="Calibri"/>
              <a:cs typeface="Calibri"/>
            </a:endParaRPr>
          </a:p>
        </p:txBody>
      </p:sp>
      <p:sp>
        <p:nvSpPr>
          <p:cNvPr id="40" name="object 40"/>
          <p:cNvSpPr/>
          <p:nvPr/>
        </p:nvSpPr>
        <p:spPr>
          <a:xfrm>
            <a:off x="444868" y="3426028"/>
            <a:ext cx="3684270" cy="307975"/>
          </a:xfrm>
          <a:custGeom>
            <a:avLst/>
            <a:gdLst/>
            <a:ahLst/>
            <a:cxnLst/>
            <a:rect l="l" t="t" r="r" b="b"/>
            <a:pathLst>
              <a:path w="3684270" h="307975">
                <a:moveTo>
                  <a:pt x="3683762" y="0"/>
                </a:moveTo>
                <a:lnTo>
                  <a:pt x="0" y="0"/>
                </a:lnTo>
                <a:lnTo>
                  <a:pt x="0" y="307771"/>
                </a:lnTo>
                <a:lnTo>
                  <a:pt x="3683762" y="307771"/>
                </a:lnTo>
                <a:lnTo>
                  <a:pt x="3683762" y="0"/>
                </a:lnTo>
                <a:close/>
              </a:path>
            </a:pathLst>
          </a:custGeom>
          <a:solidFill>
            <a:srgbClr val="8B83BE"/>
          </a:solidFill>
        </p:spPr>
        <p:txBody>
          <a:bodyPr wrap="square" lIns="0" tIns="0" rIns="0" bIns="0" rtlCol="0"/>
          <a:lstStyle/>
          <a:p>
            <a:endParaRPr/>
          </a:p>
        </p:txBody>
      </p:sp>
      <p:sp>
        <p:nvSpPr>
          <p:cNvPr id="41" name="object 41"/>
          <p:cNvSpPr txBox="1"/>
          <p:nvPr/>
        </p:nvSpPr>
        <p:spPr>
          <a:xfrm>
            <a:off x="444868" y="3426028"/>
            <a:ext cx="3684270" cy="307975"/>
          </a:xfrm>
          <a:prstGeom prst="rect">
            <a:avLst/>
          </a:prstGeom>
        </p:spPr>
        <p:txBody>
          <a:bodyPr vert="horz" wrap="square" lIns="0" tIns="34925" rIns="0" bIns="0" rtlCol="0">
            <a:spAutoFit/>
          </a:bodyPr>
          <a:lstStyle/>
          <a:p>
            <a:pPr marL="548640">
              <a:lnSpc>
                <a:spcPct val="100000"/>
              </a:lnSpc>
              <a:spcBef>
                <a:spcPts val="275"/>
              </a:spcBef>
            </a:pPr>
            <a:r>
              <a:rPr sz="1400" dirty="0">
                <a:solidFill>
                  <a:srgbClr val="FFFFFF"/>
                </a:solidFill>
                <a:latin typeface="Calibri"/>
                <a:cs typeface="Calibri"/>
              </a:rPr>
              <a:t>Support</a:t>
            </a:r>
            <a:r>
              <a:rPr sz="1400" spc="-45" dirty="0">
                <a:solidFill>
                  <a:srgbClr val="FFFFFF"/>
                </a:solidFill>
                <a:latin typeface="Calibri"/>
                <a:cs typeface="Calibri"/>
              </a:rPr>
              <a:t> </a:t>
            </a:r>
            <a:r>
              <a:rPr sz="1400" dirty="0">
                <a:solidFill>
                  <a:srgbClr val="FFFFFF"/>
                </a:solidFill>
                <a:latin typeface="Calibri"/>
                <a:cs typeface="Calibri"/>
              </a:rPr>
              <a:t>for</a:t>
            </a:r>
            <a:r>
              <a:rPr sz="1400" spc="-60" dirty="0">
                <a:solidFill>
                  <a:srgbClr val="FFFFFF"/>
                </a:solidFill>
                <a:latin typeface="Calibri"/>
                <a:cs typeface="Calibri"/>
              </a:rPr>
              <a:t> </a:t>
            </a:r>
            <a:r>
              <a:rPr sz="1400" dirty="0">
                <a:solidFill>
                  <a:srgbClr val="FFFFFF"/>
                </a:solidFill>
                <a:latin typeface="Calibri"/>
                <a:cs typeface="Calibri"/>
              </a:rPr>
              <a:t>publishing</a:t>
            </a:r>
            <a:r>
              <a:rPr sz="1400" spc="-10" dirty="0">
                <a:solidFill>
                  <a:srgbClr val="FFFFFF"/>
                </a:solidFill>
                <a:latin typeface="Calibri"/>
                <a:cs typeface="Calibri"/>
              </a:rPr>
              <a:t> research</a:t>
            </a:r>
            <a:r>
              <a:rPr sz="1400" spc="-35" dirty="0">
                <a:solidFill>
                  <a:srgbClr val="FFFFFF"/>
                </a:solidFill>
                <a:latin typeface="Calibri"/>
                <a:cs typeface="Calibri"/>
              </a:rPr>
              <a:t> </a:t>
            </a:r>
            <a:r>
              <a:rPr sz="1400" spc="-10" dirty="0">
                <a:solidFill>
                  <a:srgbClr val="FFFFFF"/>
                </a:solidFill>
                <a:latin typeface="Calibri"/>
                <a:cs typeface="Calibri"/>
              </a:rPr>
              <a:t>software</a:t>
            </a:r>
            <a:endParaRPr sz="1400">
              <a:latin typeface="Calibri"/>
              <a:cs typeface="Calibri"/>
            </a:endParaRPr>
          </a:p>
        </p:txBody>
      </p:sp>
      <p:sp>
        <p:nvSpPr>
          <p:cNvPr id="42" name="object 42"/>
          <p:cNvSpPr/>
          <p:nvPr/>
        </p:nvSpPr>
        <p:spPr>
          <a:xfrm>
            <a:off x="508901" y="4461205"/>
            <a:ext cx="11352530" cy="307975"/>
          </a:xfrm>
          <a:custGeom>
            <a:avLst/>
            <a:gdLst/>
            <a:ahLst/>
            <a:cxnLst/>
            <a:rect l="l" t="t" r="r" b="b"/>
            <a:pathLst>
              <a:path w="11352530" h="307975">
                <a:moveTo>
                  <a:pt x="11352149" y="0"/>
                </a:moveTo>
                <a:lnTo>
                  <a:pt x="0" y="0"/>
                </a:lnTo>
                <a:lnTo>
                  <a:pt x="0" y="307771"/>
                </a:lnTo>
                <a:lnTo>
                  <a:pt x="11352149" y="307771"/>
                </a:lnTo>
                <a:lnTo>
                  <a:pt x="11352149" y="0"/>
                </a:lnTo>
                <a:close/>
              </a:path>
            </a:pathLst>
          </a:custGeom>
          <a:solidFill>
            <a:srgbClr val="A7E0E3"/>
          </a:solidFill>
        </p:spPr>
        <p:txBody>
          <a:bodyPr wrap="square" lIns="0" tIns="0" rIns="0" bIns="0" rtlCol="0"/>
          <a:lstStyle/>
          <a:p>
            <a:endParaRPr/>
          </a:p>
        </p:txBody>
      </p:sp>
      <p:sp>
        <p:nvSpPr>
          <p:cNvPr id="43" name="object 43"/>
          <p:cNvSpPr/>
          <p:nvPr/>
        </p:nvSpPr>
        <p:spPr>
          <a:xfrm>
            <a:off x="4242530" y="2995041"/>
            <a:ext cx="3410585" cy="1176655"/>
          </a:xfrm>
          <a:custGeom>
            <a:avLst/>
            <a:gdLst/>
            <a:ahLst/>
            <a:cxnLst/>
            <a:rect l="l" t="t" r="r" b="b"/>
            <a:pathLst>
              <a:path w="3410584" h="1176654">
                <a:moveTo>
                  <a:pt x="3373278" y="0"/>
                </a:moveTo>
                <a:lnTo>
                  <a:pt x="3004089" y="44450"/>
                </a:lnTo>
                <a:lnTo>
                  <a:pt x="3027763" y="93569"/>
                </a:lnTo>
                <a:lnTo>
                  <a:pt x="3042519" y="143227"/>
                </a:lnTo>
                <a:lnTo>
                  <a:pt x="3048349" y="193182"/>
                </a:lnTo>
                <a:lnTo>
                  <a:pt x="3045247" y="243190"/>
                </a:lnTo>
                <a:lnTo>
                  <a:pt x="3033205" y="293008"/>
                </a:lnTo>
                <a:lnTo>
                  <a:pt x="3012217" y="342392"/>
                </a:lnTo>
                <a:lnTo>
                  <a:pt x="2978681" y="396170"/>
                </a:lnTo>
                <a:lnTo>
                  <a:pt x="2935475" y="447460"/>
                </a:lnTo>
                <a:lnTo>
                  <a:pt x="2883172" y="496099"/>
                </a:lnTo>
                <a:lnTo>
                  <a:pt x="2822341" y="541926"/>
                </a:lnTo>
                <a:lnTo>
                  <a:pt x="2788906" y="563735"/>
                </a:lnTo>
                <a:lnTo>
                  <a:pt x="2753553" y="584780"/>
                </a:lnTo>
                <a:lnTo>
                  <a:pt x="2716354" y="605042"/>
                </a:lnTo>
                <a:lnTo>
                  <a:pt x="2677379" y="624501"/>
                </a:lnTo>
                <a:lnTo>
                  <a:pt x="2636701" y="643136"/>
                </a:lnTo>
                <a:lnTo>
                  <a:pt x="2594391" y="660927"/>
                </a:lnTo>
                <a:lnTo>
                  <a:pt x="2550520" y="677853"/>
                </a:lnTo>
                <a:lnTo>
                  <a:pt x="2505159" y="693896"/>
                </a:lnTo>
                <a:lnTo>
                  <a:pt x="2458379" y="709035"/>
                </a:lnTo>
                <a:lnTo>
                  <a:pt x="2410253" y="723249"/>
                </a:lnTo>
                <a:lnTo>
                  <a:pt x="2360851" y="736518"/>
                </a:lnTo>
                <a:lnTo>
                  <a:pt x="2310245" y="748823"/>
                </a:lnTo>
                <a:lnTo>
                  <a:pt x="2258506" y="760143"/>
                </a:lnTo>
                <a:lnTo>
                  <a:pt x="2205706" y="770458"/>
                </a:lnTo>
                <a:lnTo>
                  <a:pt x="2151915" y="779748"/>
                </a:lnTo>
                <a:lnTo>
                  <a:pt x="2097206" y="787992"/>
                </a:lnTo>
                <a:lnTo>
                  <a:pt x="2041649" y="795171"/>
                </a:lnTo>
                <a:lnTo>
                  <a:pt x="1985316" y="801265"/>
                </a:lnTo>
                <a:lnTo>
                  <a:pt x="1928278" y="806253"/>
                </a:lnTo>
                <a:lnTo>
                  <a:pt x="1870607" y="810115"/>
                </a:lnTo>
                <a:lnTo>
                  <a:pt x="1812374" y="812832"/>
                </a:lnTo>
                <a:lnTo>
                  <a:pt x="1753650" y="814382"/>
                </a:lnTo>
                <a:lnTo>
                  <a:pt x="1694507" y="814746"/>
                </a:lnTo>
                <a:lnTo>
                  <a:pt x="1635016" y="813903"/>
                </a:lnTo>
                <a:lnTo>
                  <a:pt x="1575248" y="811834"/>
                </a:lnTo>
                <a:lnTo>
                  <a:pt x="1515275" y="808519"/>
                </a:lnTo>
                <a:lnTo>
                  <a:pt x="1455169" y="803937"/>
                </a:lnTo>
                <a:lnTo>
                  <a:pt x="1394999" y="798068"/>
                </a:lnTo>
                <a:lnTo>
                  <a:pt x="1330131" y="790278"/>
                </a:lnTo>
                <a:lnTo>
                  <a:pt x="1266838" y="781138"/>
                </a:lnTo>
                <a:lnTo>
                  <a:pt x="1205175" y="770691"/>
                </a:lnTo>
                <a:lnTo>
                  <a:pt x="1145201" y="758978"/>
                </a:lnTo>
                <a:lnTo>
                  <a:pt x="1086973" y="746042"/>
                </a:lnTo>
                <a:lnTo>
                  <a:pt x="1030548" y="731926"/>
                </a:lnTo>
                <a:lnTo>
                  <a:pt x="975982" y="716671"/>
                </a:lnTo>
                <a:lnTo>
                  <a:pt x="923334" y="700321"/>
                </a:lnTo>
                <a:lnTo>
                  <a:pt x="872660" y="682916"/>
                </a:lnTo>
                <a:lnTo>
                  <a:pt x="824018" y="664501"/>
                </a:lnTo>
                <a:lnTo>
                  <a:pt x="777464" y="645117"/>
                </a:lnTo>
                <a:lnTo>
                  <a:pt x="733056" y="624807"/>
                </a:lnTo>
                <a:lnTo>
                  <a:pt x="690851" y="603612"/>
                </a:lnTo>
                <a:lnTo>
                  <a:pt x="650906" y="581576"/>
                </a:lnTo>
                <a:lnTo>
                  <a:pt x="613279" y="558740"/>
                </a:lnTo>
                <a:lnTo>
                  <a:pt x="578026" y="535148"/>
                </a:lnTo>
                <a:lnTo>
                  <a:pt x="545205" y="510840"/>
                </a:lnTo>
                <a:lnTo>
                  <a:pt x="514872" y="485861"/>
                </a:lnTo>
                <a:lnTo>
                  <a:pt x="461902" y="434055"/>
                </a:lnTo>
                <a:lnTo>
                  <a:pt x="419573" y="380068"/>
                </a:lnTo>
                <a:lnTo>
                  <a:pt x="388343" y="324240"/>
                </a:lnTo>
                <a:lnTo>
                  <a:pt x="368669" y="266909"/>
                </a:lnTo>
                <a:lnTo>
                  <a:pt x="361008" y="208414"/>
                </a:lnTo>
                <a:lnTo>
                  <a:pt x="361825" y="178836"/>
                </a:lnTo>
                <a:lnTo>
                  <a:pt x="365817" y="149094"/>
                </a:lnTo>
                <a:lnTo>
                  <a:pt x="373041" y="119230"/>
                </a:lnTo>
                <a:lnTo>
                  <a:pt x="383555" y="89288"/>
                </a:lnTo>
                <a:lnTo>
                  <a:pt x="397414" y="59309"/>
                </a:lnTo>
                <a:lnTo>
                  <a:pt x="29622" y="19431"/>
                </a:lnTo>
                <a:lnTo>
                  <a:pt x="16019" y="67006"/>
                </a:lnTo>
                <a:lnTo>
                  <a:pt x="6548" y="114807"/>
                </a:lnTo>
                <a:lnTo>
                  <a:pt x="1208" y="162752"/>
                </a:lnTo>
                <a:lnTo>
                  <a:pt x="0" y="210756"/>
                </a:lnTo>
                <a:lnTo>
                  <a:pt x="2922" y="258736"/>
                </a:lnTo>
                <a:lnTo>
                  <a:pt x="9977" y="306609"/>
                </a:lnTo>
                <a:lnTo>
                  <a:pt x="21163" y="354292"/>
                </a:lnTo>
                <a:lnTo>
                  <a:pt x="36480" y="401700"/>
                </a:lnTo>
                <a:lnTo>
                  <a:pt x="64370" y="466560"/>
                </a:lnTo>
                <a:lnTo>
                  <a:pt x="99357" y="529334"/>
                </a:lnTo>
                <a:lnTo>
                  <a:pt x="141140" y="589909"/>
                </a:lnTo>
                <a:lnTo>
                  <a:pt x="189419" y="648173"/>
                </a:lnTo>
                <a:lnTo>
                  <a:pt x="215901" y="676403"/>
                </a:lnTo>
                <a:lnTo>
                  <a:pt x="243893" y="704013"/>
                </a:lnTo>
                <a:lnTo>
                  <a:pt x="273360" y="730990"/>
                </a:lnTo>
                <a:lnTo>
                  <a:pt x="304262" y="757318"/>
                </a:lnTo>
                <a:lnTo>
                  <a:pt x="336562" y="782985"/>
                </a:lnTo>
                <a:lnTo>
                  <a:pt x="370224" y="807975"/>
                </a:lnTo>
                <a:lnTo>
                  <a:pt x="405208" y="832275"/>
                </a:lnTo>
                <a:lnTo>
                  <a:pt x="441479" y="855871"/>
                </a:lnTo>
                <a:lnTo>
                  <a:pt x="478997" y="878749"/>
                </a:lnTo>
                <a:lnTo>
                  <a:pt x="517726" y="900895"/>
                </a:lnTo>
                <a:lnTo>
                  <a:pt x="557627" y="922294"/>
                </a:lnTo>
                <a:lnTo>
                  <a:pt x="598664" y="942933"/>
                </a:lnTo>
                <a:lnTo>
                  <a:pt x="640799" y="962797"/>
                </a:lnTo>
                <a:lnTo>
                  <a:pt x="683994" y="981873"/>
                </a:lnTo>
                <a:lnTo>
                  <a:pt x="728211" y="1000146"/>
                </a:lnTo>
                <a:lnTo>
                  <a:pt x="773414" y="1017603"/>
                </a:lnTo>
                <a:lnTo>
                  <a:pt x="819563" y="1034229"/>
                </a:lnTo>
                <a:lnTo>
                  <a:pt x="866623" y="1050010"/>
                </a:lnTo>
                <a:lnTo>
                  <a:pt x="914555" y="1064933"/>
                </a:lnTo>
                <a:lnTo>
                  <a:pt x="963321" y="1078983"/>
                </a:lnTo>
                <a:lnTo>
                  <a:pt x="1012884" y="1092146"/>
                </a:lnTo>
                <a:lnTo>
                  <a:pt x="1063207" y="1104409"/>
                </a:lnTo>
                <a:lnTo>
                  <a:pt x="1114252" y="1115756"/>
                </a:lnTo>
                <a:lnTo>
                  <a:pt x="1165981" y="1126174"/>
                </a:lnTo>
                <a:lnTo>
                  <a:pt x="1218356" y="1135650"/>
                </a:lnTo>
                <a:lnTo>
                  <a:pt x="1271341" y="1144168"/>
                </a:lnTo>
                <a:lnTo>
                  <a:pt x="1324897" y="1151715"/>
                </a:lnTo>
                <a:lnTo>
                  <a:pt x="1378987" y="1158277"/>
                </a:lnTo>
                <a:lnTo>
                  <a:pt x="1433574" y="1163840"/>
                </a:lnTo>
                <a:lnTo>
                  <a:pt x="1488619" y="1168390"/>
                </a:lnTo>
                <a:lnTo>
                  <a:pt x="1544085" y="1171912"/>
                </a:lnTo>
                <a:lnTo>
                  <a:pt x="1599936" y="1174393"/>
                </a:lnTo>
                <a:lnTo>
                  <a:pt x="1656132" y="1175818"/>
                </a:lnTo>
                <a:lnTo>
                  <a:pt x="1712636" y="1176174"/>
                </a:lnTo>
                <a:lnTo>
                  <a:pt x="1769411" y="1175447"/>
                </a:lnTo>
                <a:lnTo>
                  <a:pt x="1826420" y="1173621"/>
                </a:lnTo>
                <a:lnTo>
                  <a:pt x="1883624" y="1170685"/>
                </a:lnTo>
                <a:lnTo>
                  <a:pt x="1940986" y="1166622"/>
                </a:lnTo>
                <a:lnTo>
                  <a:pt x="1998469" y="1161420"/>
                </a:lnTo>
                <a:lnTo>
                  <a:pt x="2056034" y="1155065"/>
                </a:lnTo>
                <a:lnTo>
                  <a:pt x="2116964" y="1147076"/>
                </a:lnTo>
                <a:lnTo>
                  <a:pt x="2176881" y="1137909"/>
                </a:lnTo>
                <a:lnTo>
                  <a:pt x="2235756" y="1127591"/>
                </a:lnTo>
                <a:lnTo>
                  <a:pt x="2293559" y="1116147"/>
                </a:lnTo>
                <a:lnTo>
                  <a:pt x="2350261" y="1103604"/>
                </a:lnTo>
                <a:lnTo>
                  <a:pt x="2405831" y="1089988"/>
                </a:lnTo>
                <a:lnTo>
                  <a:pt x="2460241" y="1075324"/>
                </a:lnTo>
                <a:lnTo>
                  <a:pt x="2513459" y="1059640"/>
                </a:lnTo>
                <a:lnTo>
                  <a:pt x="2565457" y="1042960"/>
                </a:lnTo>
                <a:lnTo>
                  <a:pt x="2616204" y="1025312"/>
                </a:lnTo>
                <a:lnTo>
                  <a:pt x="2665671" y="1006720"/>
                </a:lnTo>
                <a:lnTo>
                  <a:pt x="2713828" y="987212"/>
                </a:lnTo>
                <a:lnTo>
                  <a:pt x="2760645" y="966814"/>
                </a:lnTo>
                <a:lnTo>
                  <a:pt x="2806093" y="945551"/>
                </a:lnTo>
                <a:lnTo>
                  <a:pt x="2850142" y="923449"/>
                </a:lnTo>
                <a:lnTo>
                  <a:pt x="2892761" y="900536"/>
                </a:lnTo>
                <a:lnTo>
                  <a:pt x="2933922" y="876836"/>
                </a:lnTo>
                <a:lnTo>
                  <a:pt x="2973594" y="852376"/>
                </a:lnTo>
                <a:lnTo>
                  <a:pt x="3011748" y="827182"/>
                </a:lnTo>
                <a:lnTo>
                  <a:pt x="3048353" y="801280"/>
                </a:lnTo>
                <a:lnTo>
                  <a:pt x="3083381" y="774696"/>
                </a:lnTo>
                <a:lnTo>
                  <a:pt x="3116801" y="747457"/>
                </a:lnTo>
                <a:lnTo>
                  <a:pt x="3148584" y="719588"/>
                </a:lnTo>
                <a:lnTo>
                  <a:pt x="3178699" y="691115"/>
                </a:lnTo>
                <a:lnTo>
                  <a:pt x="3207118" y="662065"/>
                </a:lnTo>
                <a:lnTo>
                  <a:pt x="3233809" y="632464"/>
                </a:lnTo>
                <a:lnTo>
                  <a:pt x="3258745" y="602337"/>
                </a:lnTo>
                <a:lnTo>
                  <a:pt x="3281893" y="571711"/>
                </a:lnTo>
                <a:lnTo>
                  <a:pt x="3322713" y="509067"/>
                </a:lnTo>
                <a:lnTo>
                  <a:pt x="3356031" y="444740"/>
                </a:lnTo>
                <a:lnTo>
                  <a:pt x="3381608" y="378938"/>
                </a:lnTo>
                <a:lnTo>
                  <a:pt x="3399207" y="311870"/>
                </a:lnTo>
                <a:lnTo>
                  <a:pt x="3408588" y="243745"/>
                </a:lnTo>
                <a:lnTo>
                  <a:pt x="3410123" y="209352"/>
                </a:lnTo>
                <a:lnTo>
                  <a:pt x="3409515" y="174772"/>
                </a:lnTo>
                <a:lnTo>
                  <a:pt x="3401748" y="105160"/>
                </a:lnTo>
                <a:lnTo>
                  <a:pt x="3385051" y="35117"/>
                </a:lnTo>
                <a:lnTo>
                  <a:pt x="3373278" y="0"/>
                </a:lnTo>
                <a:close/>
              </a:path>
            </a:pathLst>
          </a:custGeom>
          <a:solidFill>
            <a:srgbClr val="FAC5AC"/>
          </a:solidFill>
        </p:spPr>
        <p:txBody>
          <a:bodyPr wrap="square" lIns="0" tIns="0" rIns="0" bIns="0" rtlCol="0"/>
          <a:lstStyle/>
          <a:p>
            <a:endParaRPr/>
          </a:p>
        </p:txBody>
      </p:sp>
      <p:sp>
        <p:nvSpPr>
          <p:cNvPr id="44" name="object 44"/>
          <p:cNvSpPr txBox="1"/>
          <p:nvPr/>
        </p:nvSpPr>
        <p:spPr>
          <a:xfrm>
            <a:off x="508901" y="3784472"/>
            <a:ext cx="11352530" cy="938530"/>
          </a:xfrm>
          <a:prstGeom prst="rect">
            <a:avLst/>
          </a:prstGeom>
        </p:spPr>
        <p:txBody>
          <a:bodyPr vert="horz" wrap="square" lIns="0" tIns="12700" rIns="0" bIns="0" rtlCol="0">
            <a:spAutoFit/>
          </a:bodyPr>
          <a:lstStyle/>
          <a:p>
            <a:pPr marR="452120" algn="ctr">
              <a:lnSpc>
                <a:spcPct val="100000"/>
              </a:lnSpc>
              <a:spcBef>
                <a:spcPts val="100"/>
              </a:spcBef>
            </a:pPr>
            <a:r>
              <a:rPr sz="1400" dirty="0">
                <a:solidFill>
                  <a:srgbClr val="0C2477"/>
                </a:solidFill>
                <a:latin typeface="Calibri"/>
                <a:cs typeface="Calibri"/>
              </a:rPr>
              <a:t>Community</a:t>
            </a:r>
            <a:r>
              <a:rPr sz="1400" spc="-55" dirty="0">
                <a:solidFill>
                  <a:srgbClr val="0C2477"/>
                </a:solidFill>
                <a:latin typeface="Calibri"/>
                <a:cs typeface="Calibri"/>
              </a:rPr>
              <a:t> </a:t>
            </a:r>
            <a:r>
              <a:rPr sz="1400" spc="-10" dirty="0">
                <a:solidFill>
                  <a:srgbClr val="0C2477"/>
                </a:solidFill>
                <a:latin typeface="Calibri"/>
                <a:cs typeface="Calibri"/>
              </a:rPr>
              <a:t>management</a:t>
            </a:r>
            <a:endParaRPr sz="1400">
              <a:latin typeface="Calibri"/>
              <a:cs typeface="Calibri"/>
            </a:endParaRPr>
          </a:p>
          <a:p>
            <a:pPr>
              <a:lnSpc>
                <a:spcPct val="100000"/>
              </a:lnSpc>
            </a:pPr>
            <a:endParaRPr sz="1400">
              <a:latin typeface="Calibri"/>
              <a:cs typeface="Calibri"/>
            </a:endParaRPr>
          </a:p>
          <a:p>
            <a:pPr>
              <a:lnSpc>
                <a:spcPct val="100000"/>
              </a:lnSpc>
              <a:spcBef>
                <a:spcPts val="405"/>
              </a:spcBef>
            </a:pPr>
            <a:endParaRPr sz="1400">
              <a:latin typeface="Calibri"/>
              <a:cs typeface="Calibri"/>
            </a:endParaRPr>
          </a:p>
          <a:p>
            <a:pPr marL="548640">
              <a:lnSpc>
                <a:spcPct val="100000"/>
              </a:lnSpc>
            </a:pPr>
            <a:r>
              <a:rPr sz="1400" dirty="0">
                <a:solidFill>
                  <a:srgbClr val="0C2477"/>
                </a:solidFill>
                <a:latin typeface="Calibri"/>
                <a:cs typeface="Calibri"/>
              </a:rPr>
              <a:t>Policy</a:t>
            </a:r>
            <a:r>
              <a:rPr sz="1400" spc="-30" dirty="0">
                <a:solidFill>
                  <a:srgbClr val="0C2477"/>
                </a:solidFill>
                <a:latin typeface="Calibri"/>
                <a:cs typeface="Calibri"/>
              </a:rPr>
              <a:t> </a:t>
            </a:r>
            <a:r>
              <a:rPr sz="1400" spc="-10" dirty="0">
                <a:solidFill>
                  <a:srgbClr val="0C2477"/>
                </a:solidFill>
                <a:latin typeface="Calibri"/>
                <a:cs typeface="Calibri"/>
              </a:rPr>
              <a:t>development:</a:t>
            </a:r>
            <a:r>
              <a:rPr sz="1400" spc="-5" dirty="0">
                <a:solidFill>
                  <a:srgbClr val="0C2477"/>
                </a:solidFill>
                <a:latin typeface="Calibri"/>
                <a:cs typeface="Calibri"/>
              </a:rPr>
              <a:t> </a:t>
            </a:r>
            <a:r>
              <a:rPr sz="1400" dirty="0">
                <a:solidFill>
                  <a:srgbClr val="0C2477"/>
                </a:solidFill>
                <a:latin typeface="Calibri"/>
                <a:cs typeface="Calibri"/>
              </a:rPr>
              <a:t>Data</a:t>
            </a:r>
            <a:r>
              <a:rPr sz="1400" spc="-30" dirty="0">
                <a:solidFill>
                  <a:srgbClr val="0C2477"/>
                </a:solidFill>
                <a:latin typeface="Calibri"/>
                <a:cs typeface="Calibri"/>
              </a:rPr>
              <a:t> </a:t>
            </a:r>
            <a:r>
              <a:rPr sz="1400" spc="-10" dirty="0">
                <a:solidFill>
                  <a:srgbClr val="0C2477"/>
                </a:solidFill>
                <a:latin typeface="Calibri"/>
                <a:cs typeface="Calibri"/>
              </a:rPr>
              <a:t>Management</a:t>
            </a:r>
            <a:r>
              <a:rPr sz="1400" dirty="0">
                <a:solidFill>
                  <a:srgbClr val="0C2477"/>
                </a:solidFill>
                <a:latin typeface="Calibri"/>
                <a:cs typeface="Calibri"/>
              </a:rPr>
              <a:t> </a:t>
            </a:r>
            <a:r>
              <a:rPr sz="1400" spc="-10" dirty="0">
                <a:solidFill>
                  <a:srgbClr val="0C2477"/>
                </a:solidFill>
                <a:latin typeface="Calibri"/>
                <a:cs typeface="Calibri"/>
              </a:rPr>
              <a:t>Regulations</a:t>
            </a:r>
            <a:r>
              <a:rPr sz="1400" spc="-20" dirty="0">
                <a:solidFill>
                  <a:srgbClr val="0C2477"/>
                </a:solidFill>
                <a:latin typeface="Calibri"/>
                <a:cs typeface="Calibri"/>
              </a:rPr>
              <a:t> </a:t>
            </a:r>
            <a:r>
              <a:rPr sz="1400" spc="-10" dirty="0">
                <a:solidFill>
                  <a:srgbClr val="0C2477"/>
                </a:solidFill>
                <a:latin typeface="Calibri"/>
                <a:cs typeface="Calibri"/>
              </a:rPr>
              <a:t>(revised</a:t>
            </a:r>
            <a:r>
              <a:rPr sz="1400" spc="-15" dirty="0">
                <a:solidFill>
                  <a:srgbClr val="0C2477"/>
                </a:solidFill>
                <a:latin typeface="Calibri"/>
                <a:cs typeface="Calibri"/>
              </a:rPr>
              <a:t> </a:t>
            </a:r>
            <a:r>
              <a:rPr sz="1400" dirty="0">
                <a:solidFill>
                  <a:srgbClr val="0C2477"/>
                </a:solidFill>
                <a:latin typeface="Calibri"/>
                <a:cs typeface="Calibri"/>
              </a:rPr>
              <a:t>in</a:t>
            </a:r>
            <a:r>
              <a:rPr sz="1400" spc="-25" dirty="0">
                <a:solidFill>
                  <a:srgbClr val="0C2477"/>
                </a:solidFill>
                <a:latin typeface="Calibri"/>
                <a:cs typeface="Calibri"/>
              </a:rPr>
              <a:t> </a:t>
            </a:r>
            <a:r>
              <a:rPr sz="1400" dirty="0">
                <a:solidFill>
                  <a:srgbClr val="0C2477"/>
                </a:solidFill>
                <a:latin typeface="Calibri"/>
                <a:cs typeface="Calibri"/>
              </a:rPr>
              <a:t>2021),</a:t>
            </a:r>
            <a:r>
              <a:rPr sz="1400" spc="-10" dirty="0">
                <a:solidFill>
                  <a:srgbClr val="0C2477"/>
                </a:solidFill>
                <a:latin typeface="Calibri"/>
                <a:cs typeface="Calibri"/>
              </a:rPr>
              <a:t> developing </a:t>
            </a:r>
            <a:r>
              <a:rPr sz="1400" dirty="0">
                <a:solidFill>
                  <a:srgbClr val="0C2477"/>
                </a:solidFill>
                <a:latin typeface="Calibri"/>
                <a:cs typeface="Calibri"/>
              </a:rPr>
              <a:t>RDM</a:t>
            </a:r>
            <a:r>
              <a:rPr sz="1400" spc="-30" dirty="0">
                <a:solidFill>
                  <a:srgbClr val="0C2477"/>
                </a:solidFill>
                <a:latin typeface="Calibri"/>
                <a:cs typeface="Calibri"/>
              </a:rPr>
              <a:t> </a:t>
            </a:r>
            <a:r>
              <a:rPr sz="1400" spc="-10" dirty="0">
                <a:solidFill>
                  <a:srgbClr val="0C2477"/>
                </a:solidFill>
                <a:latin typeface="Calibri"/>
                <a:cs typeface="Calibri"/>
              </a:rPr>
              <a:t>Protocols</a:t>
            </a:r>
            <a:r>
              <a:rPr sz="1400" spc="-35" dirty="0">
                <a:solidFill>
                  <a:srgbClr val="0C2477"/>
                </a:solidFill>
                <a:latin typeface="Calibri"/>
                <a:cs typeface="Calibri"/>
              </a:rPr>
              <a:t> </a:t>
            </a:r>
            <a:r>
              <a:rPr sz="1400" dirty="0">
                <a:solidFill>
                  <a:srgbClr val="0C2477"/>
                </a:solidFill>
                <a:latin typeface="Calibri"/>
                <a:cs typeface="Calibri"/>
              </a:rPr>
              <a:t>with</a:t>
            </a:r>
            <a:r>
              <a:rPr sz="1400" spc="-40" dirty="0">
                <a:solidFill>
                  <a:srgbClr val="0C2477"/>
                </a:solidFill>
                <a:latin typeface="Calibri"/>
                <a:cs typeface="Calibri"/>
              </a:rPr>
              <a:t> </a:t>
            </a:r>
            <a:r>
              <a:rPr sz="1400" spc="-10" dirty="0">
                <a:solidFill>
                  <a:srgbClr val="0C2477"/>
                </a:solidFill>
                <a:latin typeface="Calibri"/>
                <a:cs typeface="Calibri"/>
              </a:rPr>
              <a:t>faculties.</a:t>
            </a:r>
            <a:endParaRPr sz="1400">
              <a:latin typeface="Calibri"/>
              <a:cs typeface="Calibri"/>
            </a:endParaRPr>
          </a:p>
        </p:txBody>
      </p:sp>
      <p:sp>
        <p:nvSpPr>
          <p:cNvPr id="45" name="object 45"/>
          <p:cNvSpPr/>
          <p:nvPr/>
        </p:nvSpPr>
        <p:spPr>
          <a:xfrm>
            <a:off x="553765" y="1092649"/>
            <a:ext cx="318770" cy="318770"/>
          </a:xfrm>
          <a:custGeom>
            <a:avLst/>
            <a:gdLst/>
            <a:ahLst/>
            <a:cxnLst/>
            <a:rect l="l" t="t" r="r" b="b"/>
            <a:pathLst>
              <a:path w="318769" h="318769">
                <a:moveTo>
                  <a:pt x="159241" y="0"/>
                </a:moveTo>
                <a:lnTo>
                  <a:pt x="108821" y="8113"/>
                </a:lnTo>
                <a:lnTo>
                  <a:pt x="65139" y="30703"/>
                </a:lnTo>
                <a:lnTo>
                  <a:pt x="30697" y="65146"/>
                </a:lnTo>
                <a:lnTo>
                  <a:pt x="8111" y="108818"/>
                </a:lnTo>
                <a:lnTo>
                  <a:pt x="0" y="159110"/>
                </a:lnTo>
                <a:lnTo>
                  <a:pt x="8112" y="209405"/>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8"/>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69">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46" name="object 46"/>
          <p:cNvSpPr/>
          <p:nvPr/>
        </p:nvSpPr>
        <p:spPr>
          <a:xfrm>
            <a:off x="4632738" y="3740472"/>
            <a:ext cx="318770" cy="318770"/>
          </a:xfrm>
          <a:custGeom>
            <a:avLst/>
            <a:gdLst/>
            <a:ahLst/>
            <a:cxnLst/>
            <a:rect l="l" t="t" r="r" b="b"/>
            <a:pathLst>
              <a:path w="318770" h="318770">
                <a:moveTo>
                  <a:pt x="159240" y="0"/>
                </a:moveTo>
                <a:lnTo>
                  <a:pt x="108821" y="8113"/>
                </a:lnTo>
                <a:lnTo>
                  <a:pt x="65139" y="30703"/>
                </a:lnTo>
                <a:lnTo>
                  <a:pt x="30697" y="65146"/>
                </a:lnTo>
                <a:lnTo>
                  <a:pt x="8111" y="108818"/>
                </a:lnTo>
                <a:lnTo>
                  <a:pt x="0" y="159110"/>
                </a:lnTo>
                <a:lnTo>
                  <a:pt x="8112" y="209405"/>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8"/>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70"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47" name="object 47"/>
          <p:cNvSpPr/>
          <p:nvPr/>
        </p:nvSpPr>
        <p:spPr>
          <a:xfrm>
            <a:off x="4409599" y="5240558"/>
            <a:ext cx="318770" cy="318770"/>
          </a:xfrm>
          <a:custGeom>
            <a:avLst/>
            <a:gdLst/>
            <a:ahLst/>
            <a:cxnLst/>
            <a:rect l="l" t="t" r="r" b="b"/>
            <a:pathLst>
              <a:path w="318770" h="318770">
                <a:moveTo>
                  <a:pt x="159240" y="0"/>
                </a:moveTo>
                <a:lnTo>
                  <a:pt x="108821" y="8113"/>
                </a:lnTo>
                <a:lnTo>
                  <a:pt x="65139" y="30703"/>
                </a:lnTo>
                <a:lnTo>
                  <a:pt x="30697" y="65146"/>
                </a:lnTo>
                <a:lnTo>
                  <a:pt x="8111" y="108818"/>
                </a:lnTo>
                <a:lnTo>
                  <a:pt x="0" y="159110"/>
                </a:lnTo>
                <a:lnTo>
                  <a:pt x="8112" y="209405"/>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8"/>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70"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48" name="object 48"/>
          <p:cNvSpPr/>
          <p:nvPr/>
        </p:nvSpPr>
        <p:spPr>
          <a:xfrm>
            <a:off x="4409599" y="4860612"/>
            <a:ext cx="318770" cy="318770"/>
          </a:xfrm>
          <a:custGeom>
            <a:avLst/>
            <a:gdLst/>
            <a:ahLst/>
            <a:cxnLst/>
            <a:rect l="l" t="t" r="r" b="b"/>
            <a:pathLst>
              <a:path w="318770" h="318770">
                <a:moveTo>
                  <a:pt x="159240" y="0"/>
                </a:moveTo>
                <a:lnTo>
                  <a:pt x="108821" y="8113"/>
                </a:lnTo>
                <a:lnTo>
                  <a:pt x="65139" y="30703"/>
                </a:lnTo>
                <a:lnTo>
                  <a:pt x="30697" y="65146"/>
                </a:lnTo>
                <a:lnTo>
                  <a:pt x="8111" y="108818"/>
                </a:lnTo>
                <a:lnTo>
                  <a:pt x="0" y="159110"/>
                </a:lnTo>
                <a:lnTo>
                  <a:pt x="8112" y="209405"/>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70"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49" name="object 49"/>
          <p:cNvSpPr/>
          <p:nvPr/>
        </p:nvSpPr>
        <p:spPr>
          <a:xfrm>
            <a:off x="524974" y="2275654"/>
            <a:ext cx="318770" cy="318770"/>
          </a:xfrm>
          <a:custGeom>
            <a:avLst/>
            <a:gdLst/>
            <a:ahLst/>
            <a:cxnLst/>
            <a:rect l="l" t="t" r="r" b="b"/>
            <a:pathLst>
              <a:path w="318769" h="318769">
                <a:moveTo>
                  <a:pt x="159241" y="0"/>
                </a:moveTo>
                <a:lnTo>
                  <a:pt x="108821" y="8113"/>
                </a:lnTo>
                <a:lnTo>
                  <a:pt x="65139" y="30703"/>
                </a:lnTo>
                <a:lnTo>
                  <a:pt x="30697" y="65146"/>
                </a:lnTo>
                <a:lnTo>
                  <a:pt x="8111" y="108818"/>
                </a:lnTo>
                <a:lnTo>
                  <a:pt x="0" y="159109"/>
                </a:lnTo>
                <a:lnTo>
                  <a:pt x="8112" y="209404"/>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69">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0" name="object 50"/>
          <p:cNvSpPr/>
          <p:nvPr/>
        </p:nvSpPr>
        <p:spPr>
          <a:xfrm>
            <a:off x="7935119" y="2757873"/>
            <a:ext cx="318770" cy="318770"/>
          </a:xfrm>
          <a:custGeom>
            <a:avLst/>
            <a:gdLst/>
            <a:ahLst/>
            <a:cxnLst/>
            <a:rect l="l" t="t" r="r" b="b"/>
            <a:pathLst>
              <a:path w="318770" h="318769">
                <a:moveTo>
                  <a:pt x="159240" y="0"/>
                </a:moveTo>
                <a:lnTo>
                  <a:pt x="108820" y="8113"/>
                </a:lnTo>
                <a:lnTo>
                  <a:pt x="65139" y="30703"/>
                </a:lnTo>
                <a:lnTo>
                  <a:pt x="30697" y="65146"/>
                </a:lnTo>
                <a:lnTo>
                  <a:pt x="8111" y="108818"/>
                </a:lnTo>
                <a:lnTo>
                  <a:pt x="0" y="159109"/>
                </a:lnTo>
                <a:lnTo>
                  <a:pt x="8112" y="209404"/>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69">
                <a:moveTo>
                  <a:pt x="298177" y="85649"/>
                </a:moveTo>
                <a:lnTo>
                  <a:pt x="238606" y="85649"/>
                </a:lnTo>
                <a:lnTo>
                  <a:pt x="258915" y="105683"/>
                </a:lnTo>
                <a:lnTo>
                  <a:pt x="127696" y="236750"/>
                </a:lnTo>
                <a:lnTo>
                  <a:pt x="295984" y="236750"/>
                </a:lnTo>
                <a:lnTo>
                  <a:pt x="310125" y="209405"/>
                </a:lnTo>
                <a:lnTo>
                  <a:pt x="318237" y="159110"/>
                </a:lnTo>
                <a:lnTo>
                  <a:pt x="310148" y="108818"/>
                </a:lnTo>
                <a:lnTo>
                  <a:pt x="298177" y="85649"/>
                </a:lnTo>
                <a:close/>
              </a:path>
              <a:path w="318770"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1" name="object 51"/>
          <p:cNvSpPr/>
          <p:nvPr/>
        </p:nvSpPr>
        <p:spPr>
          <a:xfrm>
            <a:off x="7940072" y="2110934"/>
            <a:ext cx="318770" cy="318770"/>
          </a:xfrm>
          <a:custGeom>
            <a:avLst/>
            <a:gdLst/>
            <a:ahLst/>
            <a:cxnLst/>
            <a:rect l="l" t="t" r="r" b="b"/>
            <a:pathLst>
              <a:path w="318770" h="318769">
                <a:moveTo>
                  <a:pt x="159240" y="0"/>
                </a:moveTo>
                <a:lnTo>
                  <a:pt x="108820" y="8113"/>
                </a:lnTo>
                <a:lnTo>
                  <a:pt x="65139" y="30703"/>
                </a:lnTo>
                <a:lnTo>
                  <a:pt x="30697" y="65146"/>
                </a:lnTo>
                <a:lnTo>
                  <a:pt x="8111" y="108818"/>
                </a:lnTo>
                <a:lnTo>
                  <a:pt x="0" y="159110"/>
                </a:lnTo>
                <a:lnTo>
                  <a:pt x="8112" y="209405"/>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8"/>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69">
                <a:moveTo>
                  <a:pt x="298177" y="85649"/>
                </a:moveTo>
                <a:lnTo>
                  <a:pt x="238606" y="85649"/>
                </a:lnTo>
                <a:lnTo>
                  <a:pt x="258915" y="105683"/>
                </a:lnTo>
                <a:lnTo>
                  <a:pt x="127696" y="236750"/>
                </a:lnTo>
                <a:lnTo>
                  <a:pt x="295984" y="236750"/>
                </a:lnTo>
                <a:lnTo>
                  <a:pt x="310125" y="209405"/>
                </a:lnTo>
                <a:lnTo>
                  <a:pt x="318237" y="159110"/>
                </a:lnTo>
                <a:lnTo>
                  <a:pt x="310148" y="108818"/>
                </a:lnTo>
                <a:lnTo>
                  <a:pt x="298177" y="85649"/>
                </a:lnTo>
                <a:close/>
              </a:path>
              <a:path w="318770"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2" name="object 52"/>
          <p:cNvSpPr/>
          <p:nvPr/>
        </p:nvSpPr>
        <p:spPr>
          <a:xfrm>
            <a:off x="603956" y="4904173"/>
            <a:ext cx="318770" cy="318770"/>
          </a:xfrm>
          <a:custGeom>
            <a:avLst/>
            <a:gdLst/>
            <a:ahLst/>
            <a:cxnLst/>
            <a:rect l="l" t="t" r="r" b="b"/>
            <a:pathLst>
              <a:path w="318769" h="318770">
                <a:moveTo>
                  <a:pt x="159241" y="0"/>
                </a:moveTo>
                <a:lnTo>
                  <a:pt x="108821" y="8113"/>
                </a:lnTo>
                <a:lnTo>
                  <a:pt x="65139" y="30703"/>
                </a:lnTo>
                <a:lnTo>
                  <a:pt x="30697" y="65146"/>
                </a:lnTo>
                <a:lnTo>
                  <a:pt x="8111" y="108818"/>
                </a:lnTo>
                <a:lnTo>
                  <a:pt x="0" y="159110"/>
                </a:lnTo>
                <a:lnTo>
                  <a:pt x="8112" y="209405"/>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3" name="object 53"/>
          <p:cNvSpPr/>
          <p:nvPr/>
        </p:nvSpPr>
        <p:spPr>
          <a:xfrm>
            <a:off x="7904766" y="1052136"/>
            <a:ext cx="318770" cy="318770"/>
          </a:xfrm>
          <a:custGeom>
            <a:avLst/>
            <a:gdLst/>
            <a:ahLst/>
            <a:cxnLst/>
            <a:rect l="l" t="t" r="r" b="b"/>
            <a:pathLst>
              <a:path w="318770" h="318769">
                <a:moveTo>
                  <a:pt x="159240" y="0"/>
                </a:moveTo>
                <a:lnTo>
                  <a:pt x="108820" y="8113"/>
                </a:lnTo>
                <a:lnTo>
                  <a:pt x="65139" y="30703"/>
                </a:lnTo>
                <a:lnTo>
                  <a:pt x="30697" y="65146"/>
                </a:lnTo>
                <a:lnTo>
                  <a:pt x="8111" y="108818"/>
                </a:lnTo>
                <a:lnTo>
                  <a:pt x="0" y="159109"/>
                </a:lnTo>
                <a:lnTo>
                  <a:pt x="8112" y="209404"/>
                </a:lnTo>
                <a:lnTo>
                  <a:pt x="30701" y="253086"/>
                </a:lnTo>
                <a:lnTo>
                  <a:pt x="65146" y="287532"/>
                </a:lnTo>
                <a:lnTo>
                  <a:pt x="108825" y="310121"/>
                </a:lnTo>
                <a:lnTo>
                  <a:pt x="159119" y="318234"/>
                </a:lnTo>
                <a:lnTo>
                  <a:pt x="209412" y="310121"/>
                </a:lnTo>
                <a:lnTo>
                  <a:pt x="253092"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0" y="88578"/>
                </a:lnTo>
                <a:lnTo>
                  <a:pt x="236930" y="87461"/>
                </a:lnTo>
                <a:lnTo>
                  <a:pt x="237559" y="86927"/>
                </a:lnTo>
                <a:lnTo>
                  <a:pt x="238121" y="86319"/>
                </a:lnTo>
                <a:lnTo>
                  <a:pt x="238606" y="85649"/>
                </a:lnTo>
                <a:lnTo>
                  <a:pt x="298177" y="85649"/>
                </a:lnTo>
                <a:lnTo>
                  <a:pt x="287584" y="65146"/>
                </a:lnTo>
                <a:lnTo>
                  <a:pt x="253165" y="30703"/>
                </a:lnTo>
                <a:lnTo>
                  <a:pt x="209511" y="8113"/>
                </a:lnTo>
                <a:lnTo>
                  <a:pt x="159240" y="0"/>
                </a:lnTo>
                <a:close/>
              </a:path>
              <a:path w="318770" h="318769">
                <a:moveTo>
                  <a:pt x="298177" y="85649"/>
                </a:moveTo>
                <a:lnTo>
                  <a:pt x="238606" y="85649"/>
                </a:lnTo>
                <a:lnTo>
                  <a:pt x="258915" y="105683"/>
                </a:lnTo>
                <a:lnTo>
                  <a:pt x="127696" y="236750"/>
                </a:lnTo>
                <a:lnTo>
                  <a:pt x="295984" y="236750"/>
                </a:lnTo>
                <a:lnTo>
                  <a:pt x="310125" y="209405"/>
                </a:lnTo>
                <a:lnTo>
                  <a:pt x="318237" y="159110"/>
                </a:lnTo>
                <a:lnTo>
                  <a:pt x="310148" y="108818"/>
                </a:lnTo>
                <a:lnTo>
                  <a:pt x="298177" y="85649"/>
                </a:lnTo>
                <a:close/>
              </a:path>
              <a:path w="318770"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4" name="object 54"/>
          <p:cNvSpPr/>
          <p:nvPr/>
        </p:nvSpPr>
        <p:spPr>
          <a:xfrm>
            <a:off x="524974" y="3001713"/>
            <a:ext cx="318770" cy="318770"/>
          </a:xfrm>
          <a:custGeom>
            <a:avLst/>
            <a:gdLst/>
            <a:ahLst/>
            <a:cxnLst/>
            <a:rect l="l" t="t" r="r" b="b"/>
            <a:pathLst>
              <a:path w="318769" h="318770">
                <a:moveTo>
                  <a:pt x="159241" y="0"/>
                </a:moveTo>
                <a:lnTo>
                  <a:pt x="108821" y="8113"/>
                </a:lnTo>
                <a:lnTo>
                  <a:pt x="65139" y="30703"/>
                </a:lnTo>
                <a:lnTo>
                  <a:pt x="30697" y="65146"/>
                </a:lnTo>
                <a:lnTo>
                  <a:pt x="8111" y="108818"/>
                </a:lnTo>
                <a:lnTo>
                  <a:pt x="0" y="159109"/>
                </a:lnTo>
                <a:lnTo>
                  <a:pt x="8112" y="209404"/>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5" name="object 55"/>
          <p:cNvSpPr/>
          <p:nvPr/>
        </p:nvSpPr>
        <p:spPr>
          <a:xfrm>
            <a:off x="553765" y="1654115"/>
            <a:ext cx="318770" cy="318770"/>
          </a:xfrm>
          <a:custGeom>
            <a:avLst/>
            <a:gdLst/>
            <a:ahLst/>
            <a:cxnLst/>
            <a:rect l="l" t="t" r="r" b="b"/>
            <a:pathLst>
              <a:path w="318769" h="318769">
                <a:moveTo>
                  <a:pt x="159241" y="0"/>
                </a:moveTo>
                <a:lnTo>
                  <a:pt x="108821" y="8113"/>
                </a:lnTo>
                <a:lnTo>
                  <a:pt x="65139" y="30703"/>
                </a:lnTo>
                <a:lnTo>
                  <a:pt x="30697" y="65146"/>
                </a:lnTo>
                <a:lnTo>
                  <a:pt x="8111" y="108818"/>
                </a:lnTo>
                <a:lnTo>
                  <a:pt x="0" y="159110"/>
                </a:lnTo>
                <a:lnTo>
                  <a:pt x="8112" y="209405"/>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8"/>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69">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69">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grpSp>
        <p:nvGrpSpPr>
          <p:cNvPr id="56" name="object 56"/>
          <p:cNvGrpSpPr/>
          <p:nvPr/>
        </p:nvGrpSpPr>
        <p:grpSpPr>
          <a:xfrm>
            <a:off x="595256" y="4453576"/>
            <a:ext cx="7696834" cy="742950"/>
            <a:chOff x="595256" y="4453576"/>
            <a:chExt cx="7696834" cy="742950"/>
          </a:xfrm>
        </p:grpSpPr>
        <p:sp>
          <p:nvSpPr>
            <p:cNvPr id="57" name="object 57"/>
            <p:cNvSpPr/>
            <p:nvPr/>
          </p:nvSpPr>
          <p:spPr>
            <a:xfrm>
              <a:off x="595256" y="4453576"/>
              <a:ext cx="318770" cy="318770"/>
            </a:xfrm>
            <a:custGeom>
              <a:avLst/>
              <a:gdLst/>
              <a:ahLst/>
              <a:cxnLst/>
              <a:rect l="l" t="t" r="r" b="b"/>
              <a:pathLst>
                <a:path w="318769" h="318770">
                  <a:moveTo>
                    <a:pt x="159241" y="0"/>
                  </a:moveTo>
                  <a:lnTo>
                    <a:pt x="108821" y="8113"/>
                  </a:lnTo>
                  <a:lnTo>
                    <a:pt x="65139" y="30703"/>
                  </a:lnTo>
                  <a:lnTo>
                    <a:pt x="30697" y="65146"/>
                  </a:lnTo>
                  <a:lnTo>
                    <a:pt x="8111" y="108818"/>
                  </a:lnTo>
                  <a:lnTo>
                    <a:pt x="0" y="159110"/>
                  </a:lnTo>
                  <a:lnTo>
                    <a:pt x="8112" y="209405"/>
                  </a:lnTo>
                  <a:lnTo>
                    <a:pt x="30701" y="253086"/>
                  </a:lnTo>
                  <a:lnTo>
                    <a:pt x="65145" y="287532"/>
                  </a:lnTo>
                  <a:lnTo>
                    <a:pt x="108825" y="310121"/>
                  </a:lnTo>
                  <a:lnTo>
                    <a:pt x="159118" y="318234"/>
                  </a:lnTo>
                  <a:lnTo>
                    <a:pt x="209412" y="310121"/>
                  </a:lnTo>
                  <a:lnTo>
                    <a:pt x="253091" y="287532"/>
                  </a:lnTo>
                  <a:lnTo>
                    <a:pt x="287536" y="253086"/>
                  </a:lnTo>
                  <a:lnTo>
                    <a:pt x="295984" y="236750"/>
                  </a:lnTo>
                  <a:lnTo>
                    <a:pt x="127696" y="236750"/>
                  </a:lnTo>
                  <a:lnTo>
                    <a:pt x="67742" y="176794"/>
                  </a:lnTo>
                  <a:lnTo>
                    <a:pt x="87772" y="156763"/>
                  </a:lnTo>
                  <a:lnTo>
                    <a:pt x="167108" y="156763"/>
                  </a:lnTo>
                  <a:lnTo>
                    <a:pt x="198550" y="124988"/>
                  </a:lnTo>
                  <a:lnTo>
                    <a:pt x="210050" y="113559"/>
                  </a:lnTo>
                  <a:lnTo>
                    <a:pt x="235681" y="88578"/>
                  </a:lnTo>
                  <a:lnTo>
                    <a:pt x="236930" y="87461"/>
                  </a:lnTo>
                  <a:lnTo>
                    <a:pt x="237559" y="86927"/>
                  </a:lnTo>
                  <a:lnTo>
                    <a:pt x="238121" y="86319"/>
                  </a:lnTo>
                  <a:lnTo>
                    <a:pt x="238606" y="85649"/>
                  </a:lnTo>
                  <a:lnTo>
                    <a:pt x="298177" y="85649"/>
                  </a:lnTo>
                  <a:lnTo>
                    <a:pt x="287584" y="65146"/>
                  </a:lnTo>
                  <a:lnTo>
                    <a:pt x="253166" y="30703"/>
                  </a:lnTo>
                  <a:lnTo>
                    <a:pt x="209511" y="8113"/>
                  </a:lnTo>
                  <a:lnTo>
                    <a:pt x="159241" y="0"/>
                  </a:lnTo>
                  <a:close/>
                </a:path>
                <a:path w="318769" h="318770">
                  <a:moveTo>
                    <a:pt x="298177" y="85649"/>
                  </a:moveTo>
                  <a:lnTo>
                    <a:pt x="238606" y="85649"/>
                  </a:lnTo>
                  <a:lnTo>
                    <a:pt x="258916" y="105683"/>
                  </a:lnTo>
                  <a:lnTo>
                    <a:pt x="127696" y="236750"/>
                  </a:lnTo>
                  <a:lnTo>
                    <a:pt x="295984" y="236750"/>
                  </a:lnTo>
                  <a:lnTo>
                    <a:pt x="310125" y="209405"/>
                  </a:lnTo>
                  <a:lnTo>
                    <a:pt x="318237" y="159110"/>
                  </a:lnTo>
                  <a:lnTo>
                    <a:pt x="310148" y="108818"/>
                  </a:lnTo>
                  <a:lnTo>
                    <a:pt x="298177" y="85649"/>
                  </a:lnTo>
                  <a:close/>
                </a:path>
                <a:path w="318769" h="318770">
                  <a:moveTo>
                    <a:pt x="167108" y="156763"/>
                  </a:moveTo>
                  <a:lnTo>
                    <a:pt x="87772" y="156763"/>
                  </a:lnTo>
                  <a:lnTo>
                    <a:pt x="127696" y="196688"/>
                  </a:lnTo>
                  <a:lnTo>
                    <a:pt x="167108" y="156763"/>
                  </a:lnTo>
                  <a:close/>
                </a:path>
              </a:pathLst>
            </a:custGeom>
            <a:solidFill>
              <a:srgbClr val="D1470A"/>
            </a:solidFill>
          </p:spPr>
          <p:txBody>
            <a:bodyPr wrap="square" lIns="0" tIns="0" rIns="0" bIns="0" rtlCol="0"/>
            <a:lstStyle/>
            <a:p>
              <a:endParaRPr/>
            </a:p>
          </p:txBody>
        </p:sp>
        <p:sp>
          <p:nvSpPr>
            <p:cNvPr id="58" name="object 58"/>
            <p:cNvSpPr/>
            <p:nvPr/>
          </p:nvSpPr>
          <p:spPr>
            <a:xfrm>
              <a:off x="7897583" y="4801961"/>
              <a:ext cx="394970" cy="394970"/>
            </a:xfrm>
            <a:custGeom>
              <a:avLst/>
              <a:gdLst/>
              <a:ahLst/>
              <a:cxnLst/>
              <a:rect l="l" t="t" r="r" b="b"/>
              <a:pathLst>
                <a:path w="394970" h="394970">
                  <a:moveTo>
                    <a:pt x="197416" y="0"/>
                  </a:moveTo>
                  <a:lnTo>
                    <a:pt x="197261" y="0"/>
                  </a:lnTo>
                  <a:lnTo>
                    <a:pt x="151749" y="5224"/>
                  </a:lnTo>
                  <a:lnTo>
                    <a:pt x="151946" y="5224"/>
                  </a:lnTo>
                  <a:lnTo>
                    <a:pt x="110431" y="20071"/>
                  </a:lnTo>
                  <a:lnTo>
                    <a:pt x="73823" y="43357"/>
                  </a:lnTo>
                  <a:lnTo>
                    <a:pt x="43295" y="73897"/>
                  </a:lnTo>
                  <a:lnTo>
                    <a:pt x="20026" y="110507"/>
                  </a:lnTo>
                  <a:lnTo>
                    <a:pt x="6762" y="147585"/>
                  </a:lnTo>
                  <a:lnTo>
                    <a:pt x="0" y="197267"/>
                  </a:lnTo>
                  <a:lnTo>
                    <a:pt x="5222" y="242487"/>
                  </a:lnTo>
                  <a:lnTo>
                    <a:pt x="20073" y="283995"/>
                  </a:lnTo>
                  <a:lnTo>
                    <a:pt x="43368" y="320608"/>
                  </a:lnTo>
                  <a:lnTo>
                    <a:pt x="73924" y="351142"/>
                  </a:lnTo>
                  <a:lnTo>
                    <a:pt x="110565" y="374414"/>
                  </a:lnTo>
                  <a:lnTo>
                    <a:pt x="152004" y="389240"/>
                  </a:lnTo>
                  <a:lnTo>
                    <a:pt x="152161" y="389240"/>
                  </a:lnTo>
                  <a:lnTo>
                    <a:pt x="197148" y="394436"/>
                  </a:lnTo>
                  <a:lnTo>
                    <a:pt x="242370" y="389240"/>
                  </a:lnTo>
                  <a:lnTo>
                    <a:pt x="256854" y="384067"/>
                  </a:lnTo>
                  <a:lnTo>
                    <a:pt x="197390" y="384067"/>
                  </a:lnTo>
                  <a:lnTo>
                    <a:pt x="147589" y="377392"/>
                  </a:lnTo>
                  <a:lnTo>
                    <a:pt x="102950" y="358570"/>
                  </a:lnTo>
                  <a:lnTo>
                    <a:pt x="65127" y="329365"/>
                  </a:lnTo>
                  <a:lnTo>
                    <a:pt x="35900" y="291558"/>
                  </a:lnTo>
                  <a:lnTo>
                    <a:pt x="17052" y="246929"/>
                  </a:lnTo>
                  <a:lnTo>
                    <a:pt x="10364" y="197267"/>
                  </a:lnTo>
                  <a:lnTo>
                    <a:pt x="17022" y="147585"/>
                  </a:lnTo>
                  <a:lnTo>
                    <a:pt x="35844" y="102944"/>
                  </a:lnTo>
                  <a:lnTo>
                    <a:pt x="65048" y="65120"/>
                  </a:lnTo>
                  <a:lnTo>
                    <a:pt x="102853" y="35896"/>
                  </a:lnTo>
                  <a:lnTo>
                    <a:pt x="147480" y="17054"/>
                  </a:lnTo>
                  <a:lnTo>
                    <a:pt x="197148" y="10377"/>
                  </a:lnTo>
                  <a:lnTo>
                    <a:pt x="257005" y="10377"/>
                  </a:lnTo>
                  <a:lnTo>
                    <a:pt x="242609" y="5224"/>
                  </a:lnTo>
                  <a:lnTo>
                    <a:pt x="197416" y="0"/>
                  </a:lnTo>
                  <a:close/>
                </a:path>
                <a:path w="394970" h="394970">
                  <a:moveTo>
                    <a:pt x="257005" y="10377"/>
                  </a:moveTo>
                  <a:lnTo>
                    <a:pt x="197148" y="10377"/>
                  </a:lnTo>
                  <a:lnTo>
                    <a:pt x="246875" y="17054"/>
                  </a:lnTo>
                  <a:lnTo>
                    <a:pt x="291519" y="35896"/>
                  </a:lnTo>
                  <a:lnTo>
                    <a:pt x="329333" y="65120"/>
                  </a:lnTo>
                  <a:lnTo>
                    <a:pt x="358542" y="102944"/>
                  </a:lnTo>
                  <a:lnTo>
                    <a:pt x="377367" y="147585"/>
                  </a:lnTo>
                  <a:lnTo>
                    <a:pt x="384030" y="197268"/>
                  </a:lnTo>
                  <a:lnTo>
                    <a:pt x="377931" y="242487"/>
                  </a:lnTo>
                  <a:lnTo>
                    <a:pt x="361655" y="283996"/>
                  </a:lnTo>
                  <a:lnTo>
                    <a:pt x="329166" y="329365"/>
                  </a:lnTo>
                  <a:lnTo>
                    <a:pt x="291296" y="358570"/>
                  </a:lnTo>
                  <a:lnTo>
                    <a:pt x="246780" y="377392"/>
                  </a:lnTo>
                  <a:lnTo>
                    <a:pt x="246530" y="377392"/>
                  </a:lnTo>
                  <a:lnTo>
                    <a:pt x="197261" y="384067"/>
                  </a:lnTo>
                  <a:lnTo>
                    <a:pt x="256854" y="384067"/>
                  </a:lnTo>
                  <a:lnTo>
                    <a:pt x="320508" y="351142"/>
                  </a:lnTo>
                  <a:lnTo>
                    <a:pt x="351057" y="320608"/>
                  </a:lnTo>
                  <a:lnTo>
                    <a:pt x="374348" y="283996"/>
                  </a:lnTo>
                  <a:lnTo>
                    <a:pt x="389198" y="242487"/>
                  </a:lnTo>
                  <a:lnTo>
                    <a:pt x="394423" y="197268"/>
                  </a:lnTo>
                  <a:lnTo>
                    <a:pt x="389236" y="152004"/>
                  </a:lnTo>
                  <a:lnTo>
                    <a:pt x="374428" y="110507"/>
                  </a:lnTo>
                  <a:lnTo>
                    <a:pt x="351180" y="73897"/>
                  </a:lnTo>
                  <a:lnTo>
                    <a:pt x="320672" y="43357"/>
                  </a:lnTo>
                  <a:lnTo>
                    <a:pt x="284088" y="20071"/>
                  </a:lnTo>
                  <a:lnTo>
                    <a:pt x="257005" y="10377"/>
                  </a:lnTo>
                  <a:close/>
                </a:path>
              </a:pathLst>
            </a:custGeom>
            <a:solidFill>
              <a:srgbClr val="FF0000"/>
            </a:solidFill>
          </p:spPr>
          <p:txBody>
            <a:bodyPr wrap="square" lIns="0" tIns="0" rIns="0" bIns="0" rtlCol="0"/>
            <a:lstStyle/>
            <a:p>
              <a:endParaRPr/>
            </a:p>
          </p:txBody>
        </p:sp>
        <p:pic>
          <p:nvPicPr>
            <p:cNvPr id="59" name="object 59"/>
            <p:cNvPicPr/>
            <p:nvPr/>
          </p:nvPicPr>
          <p:blipFill>
            <a:blip r:embed="rId3" cstate="print"/>
            <a:stretch>
              <a:fillRect/>
            </a:stretch>
          </p:blipFill>
          <p:spPr>
            <a:xfrm>
              <a:off x="8014640" y="4918987"/>
              <a:ext cx="160393" cy="160398"/>
            </a:xfrm>
            <a:prstGeom prst="rect">
              <a:avLst/>
            </a:prstGeom>
          </p:spPr>
        </p:pic>
      </p:grpSp>
      <p:grpSp>
        <p:nvGrpSpPr>
          <p:cNvPr id="60" name="object 60"/>
          <p:cNvGrpSpPr/>
          <p:nvPr/>
        </p:nvGrpSpPr>
        <p:grpSpPr>
          <a:xfrm>
            <a:off x="467321" y="3383499"/>
            <a:ext cx="394970" cy="394970"/>
            <a:chOff x="467321" y="3383499"/>
            <a:chExt cx="394970" cy="394970"/>
          </a:xfrm>
        </p:grpSpPr>
        <p:sp>
          <p:nvSpPr>
            <p:cNvPr id="61" name="object 61"/>
            <p:cNvSpPr/>
            <p:nvPr/>
          </p:nvSpPr>
          <p:spPr>
            <a:xfrm>
              <a:off x="467321" y="3383499"/>
              <a:ext cx="394970" cy="394970"/>
            </a:xfrm>
            <a:custGeom>
              <a:avLst/>
              <a:gdLst/>
              <a:ahLst/>
              <a:cxnLst/>
              <a:rect l="l" t="t" r="r" b="b"/>
              <a:pathLst>
                <a:path w="394969" h="394970">
                  <a:moveTo>
                    <a:pt x="197416" y="0"/>
                  </a:moveTo>
                  <a:lnTo>
                    <a:pt x="197261" y="0"/>
                  </a:lnTo>
                  <a:lnTo>
                    <a:pt x="151749" y="5224"/>
                  </a:lnTo>
                  <a:lnTo>
                    <a:pt x="151946" y="5224"/>
                  </a:lnTo>
                  <a:lnTo>
                    <a:pt x="110431" y="20071"/>
                  </a:lnTo>
                  <a:lnTo>
                    <a:pt x="73823" y="43357"/>
                  </a:lnTo>
                  <a:lnTo>
                    <a:pt x="43295" y="73897"/>
                  </a:lnTo>
                  <a:lnTo>
                    <a:pt x="20026" y="110507"/>
                  </a:lnTo>
                  <a:lnTo>
                    <a:pt x="6762" y="147585"/>
                  </a:lnTo>
                  <a:lnTo>
                    <a:pt x="0" y="197267"/>
                  </a:lnTo>
                  <a:lnTo>
                    <a:pt x="5222" y="242487"/>
                  </a:lnTo>
                  <a:lnTo>
                    <a:pt x="20073" y="283995"/>
                  </a:lnTo>
                  <a:lnTo>
                    <a:pt x="43368" y="320608"/>
                  </a:lnTo>
                  <a:lnTo>
                    <a:pt x="73924" y="351142"/>
                  </a:lnTo>
                  <a:lnTo>
                    <a:pt x="110565" y="374414"/>
                  </a:lnTo>
                  <a:lnTo>
                    <a:pt x="152004" y="389240"/>
                  </a:lnTo>
                  <a:lnTo>
                    <a:pt x="152161" y="389240"/>
                  </a:lnTo>
                  <a:lnTo>
                    <a:pt x="197148" y="394436"/>
                  </a:lnTo>
                  <a:lnTo>
                    <a:pt x="242370" y="389240"/>
                  </a:lnTo>
                  <a:lnTo>
                    <a:pt x="256854" y="384067"/>
                  </a:lnTo>
                  <a:lnTo>
                    <a:pt x="197390" y="384067"/>
                  </a:lnTo>
                  <a:lnTo>
                    <a:pt x="147589" y="377392"/>
                  </a:lnTo>
                  <a:lnTo>
                    <a:pt x="102950" y="358570"/>
                  </a:lnTo>
                  <a:lnTo>
                    <a:pt x="65127" y="329365"/>
                  </a:lnTo>
                  <a:lnTo>
                    <a:pt x="35900" y="291558"/>
                  </a:lnTo>
                  <a:lnTo>
                    <a:pt x="17052" y="246929"/>
                  </a:lnTo>
                  <a:lnTo>
                    <a:pt x="10364" y="197267"/>
                  </a:lnTo>
                  <a:lnTo>
                    <a:pt x="17022" y="147585"/>
                  </a:lnTo>
                  <a:lnTo>
                    <a:pt x="35844" y="102944"/>
                  </a:lnTo>
                  <a:lnTo>
                    <a:pt x="65048" y="65120"/>
                  </a:lnTo>
                  <a:lnTo>
                    <a:pt x="102853" y="35896"/>
                  </a:lnTo>
                  <a:lnTo>
                    <a:pt x="147480" y="17054"/>
                  </a:lnTo>
                  <a:lnTo>
                    <a:pt x="197148" y="10377"/>
                  </a:lnTo>
                  <a:lnTo>
                    <a:pt x="257005" y="10377"/>
                  </a:lnTo>
                  <a:lnTo>
                    <a:pt x="242609" y="5224"/>
                  </a:lnTo>
                  <a:lnTo>
                    <a:pt x="197416" y="0"/>
                  </a:lnTo>
                  <a:close/>
                </a:path>
                <a:path w="394969" h="394970">
                  <a:moveTo>
                    <a:pt x="257005" y="10377"/>
                  </a:moveTo>
                  <a:lnTo>
                    <a:pt x="197148" y="10377"/>
                  </a:lnTo>
                  <a:lnTo>
                    <a:pt x="246875" y="17054"/>
                  </a:lnTo>
                  <a:lnTo>
                    <a:pt x="291519" y="35896"/>
                  </a:lnTo>
                  <a:lnTo>
                    <a:pt x="329333" y="65120"/>
                  </a:lnTo>
                  <a:lnTo>
                    <a:pt x="358542" y="102944"/>
                  </a:lnTo>
                  <a:lnTo>
                    <a:pt x="377367" y="147585"/>
                  </a:lnTo>
                  <a:lnTo>
                    <a:pt x="384030" y="197268"/>
                  </a:lnTo>
                  <a:lnTo>
                    <a:pt x="377931" y="242487"/>
                  </a:lnTo>
                  <a:lnTo>
                    <a:pt x="361655" y="283996"/>
                  </a:lnTo>
                  <a:lnTo>
                    <a:pt x="329166" y="329365"/>
                  </a:lnTo>
                  <a:lnTo>
                    <a:pt x="291296" y="358570"/>
                  </a:lnTo>
                  <a:lnTo>
                    <a:pt x="246780" y="377392"/>
                  </a:lnTo>
                  <a:lnTo>
                    <a:pt x="246530" y="377392"/>
                  </a:lnTo>
                  <a:lnTo>
                    <a:pt x="197261" y="384067"/>
                  </a:lnTo>
                  <a:lnTo>
                    <a:pt x="256854" y="384067"/>
                  </a:lnTo>
                  <a:lnTo>
                    <a:pt x="320508" y="351142"/>
                  </a:lnTo>
                  <a:lnTo>
                    <a:pt x="351057" y="320608"/>
                  </a:lnTo>
                  <a:lnTo>
                    <a:pt x="374348" y="283996"/>
                  </a:lnTo>
                  <a:lnTo>
                    <a:pt x="389198" y="242487"/>
                  </a:lnTo>
                  <a:lnTo>
                    <a:pt x="394423" y="197268"/>
                  </a:lnTo>
                  <a:lnTo>
                    <a:pt x="389236" y="152004"/>
                  </a:lnTo>
                  <a:lnTo>
                    <a:pt x="374428" y="110507"/>
                  </a:lnTo>
                  <a:lnTo>
                    <a:pt x="351180" y="73897"/>
                  </a:lnTo>
                  <a:lnTo>
                    <a:pt x="320672" y="43357"/>
                  </a:lnTo>
                  <a:lnTo>
                    <a:pt x="284088" y="20071"/>
                  </a:lnTo>
                  <a:lnTo>
                    <a:pt x="257005" y="10377"/>
                  </a:lnTo>
                  <a:close/>
                </a:path>
              </a:pathLst>
            </a:custGeom>
            <a:solidFill>
              <a:srgbClr val="FF0000"/>
            </a:solidFill>
          </p:spPr>
          <p:txBody>
            <a:bodyPr wrap="square" lIns="0" tIns="0" rIns="0" bIns="0" rtlCol="0"/>
            <a:lstStyle/>
            <a:p>
              <a:endParaRPr/>
            </a:p>
          </p:txBody>
        </p:sp>
        <p:pic>
          <p:nvPicPr>
            <p:cNvPr id="62" name="object 62"/>
            <p:cNvPicPr/>
            <p:nvPr/>
          </p:nvPicPr>
          <p:blipFill>
            <a:blip r:embed="rId4" cstate="print"/>
            <a:stretch>
              <a:fillRect/>
            </a:stretch>
          </p:blipFill>
          <p:spPr>
            <a:xfrm>
              <a:off x="584377" y="3500524"/>
              <a:ext cx="160393" cy="160398"/>
            </a:xfrm>
            <a:prstGeom prst="rect">
              <a:avLst/>
            </a:prstGeom>
          </p:spPr>
        </p:pic>
      </p:grpSp>
      <p:grpSp>
        <p:nvGrpSpPr>
          <p:cNvPr id="63" name="object 63"/>
          <p:cNvGrpSpPr/>
          <p:nvPr/>
        </p:nvGrpSpPr>
        <p:grpSpPr>
          <a:xfrm>
            <a:off x="7866849" y="3420202"/>
            <a:ext cx="394970" cy="394970"/>
            <a:chOff x="7866849" y="3420202"/>
            <a:chExt cx="394970" cy="394970"/>
          </a:xfrm>
        </p:grpSpPr>
        <p:sp>
          <p:nvSpPr>
            <p:cNvPr id="64" name="object 64"/>
            <p:cNvSpPr/>
            <p:nvPr/>
          </p:nvSpPr>
          <p:spPr>
            <a:xfrm>
              <a:off x="7866849" y="3420202"/>
              <a:ext cx="394970" cy="394970"/>
            </a:xfrm>
            <a:custGeom>
              <a:avLst/>
              <a:gdLst/>
              <a:ahLst/>
              <a:cxnLst/>
              <a:rect l="l" t="t" r="r" b="b"/>
              <a:pathLst>
                <a:path w="394970" h="394970">
                  <a:moveTo>
                    <a:pt x="197416" y="0"/>
                  </a:moveTo>
                  <a:lnTo>
                    <a:pt x="197260" y="0"/>
                  </a:lnTo>
                  <a:lnTo>
                    <a:pt x="151749" y="5224"/>
                  </a:lnTo>
                  <a:lnTo>
                    <a:pt x="151946" y="5224"/>
                  </a:lnTo>
                  <a:lnTo>
                    <a:pt x="110431" y="20071"/>
                  </a:lnTo>
                  <a:lnTo>
                    <a:pt x="73823" y="43357"/>
                  </a:lnTo>
                  <a:lnTo>
                    <a:pt x="43294" y="73897"/>
                  </a:lnTo>
                  <a:lnTo>
                    <a:pt x="20026" y="110507"/>
                  </a:lnTo>
                  <a:lnTo>
                    <a:pt x="6762" y="147585"/>
                  </a:lnTo>
                  <a:lnTo>
                    <a:pt x="0" y="197267"/>
                  </a:lnTo>
                  <a:lnTo>
                    <a:pt x="5222" y="242487"/>
                  </a:lnTo>
                  <a:lnTo>
                    <a:pt x="20073" y="283995"/>
                  </a:lnTo>
                  <a:lnTo>
                    <a:pt x="43368" y="320608"/>
                  </a:lnTo>
                  <a:lnTo>
                    <a:pt x="73925" y="351142"/>
                  </a:lnTo>
                  <a:lnTo>
                    <a:pt x="110565" y="374414"/>
                  </a:lnTo>
                  <a:lnTo>
                    <a:pt x="152005" y="389240"/>
                  </a:lnTo>
                  <a:lnTo>
                    <a:pt x="152161" y="389240"/>
                  </a:lnTo>
                  <a:lnTo>
                    <a:pt x="197149" y="394436"/>
                  </a:lnTo>
                  <a:lnTo>
                    <a:pt x="242371" y="389240"/>
                  </a:lnTo>
                  <a:lnTo>
                    <a:pt x="256854" y="384067"/>
                  </a:lnTo>
                  <a:lnTo>
                    <a:pt x="197390" y="384067"/>
                  </a:lnTo>
                  <a:lnTo>
                    <a:pt x="147589" y="377392"/>
                  </a:lnTo>
                  <a:lnTo>
                    <a:pt x="102950" y="358570"/>
                  </a:lnTo>
                  <a:lnTo>
                    <a:pt x="65127" y="329365"/>
                  </a:lnTo>
                  <a:lnTo>
                    <a:pt x="35900" y="291558"/>
                  </a:lnTo>
                  <a:lnTo>
                    <a:pt x="17052" y="246929"/>
                  </a:lnTo>
                  <a:lnTo>
                    <a:pt x="10364" y="197267"/>
                  </a:lnTo>
                  <a:lnTo>
                    <a:pt x="17022" y="147585"/>
                  </a:lnTo>
                  <a:lnTo>
                    <a:pt x="35844" y="102944"/>
                  </a:lnTo>
                  <a:lnTo>
                    <a:pt x="65048" y="65120"/>
                  </a:lnTo>
                  <a:lnTo>
                    <a:pt x="102853" y="35896"/>
                  </a:lnTo>
                  <a:lnTo>
                    <a:pt x="147480" y="17054"/>
                  </a:lnTo>
                  <a:lnTo>
                    <a:pt x="197148" y="10377"/>
                  </a:lnTo>
                  <a:lnTo>
                    <a:pt x="257004" y="10377"/>
                  </a:lnTo>
                  <a:lnTo>
                    <a:pt x="242609" y="5224"/>
                  </a:lnTo>
                  <a:lnTo>
                    <a:pt x="197416" y="0"/>
                  </a:lnTo>
                  <a:close/>
                </a:path>
                <a:path w="394970" h="394970">
                  <a:moveTo>
                    <a:pt x="257004" y="10377"/>
                  </a:moveTo>
                  <a:lnTo>
                    <a:pt x="197148" y="10377"/>
                  </a:lnTo>
                  <a:lnTo>
                    <a:pt x="246875" y="17054"/>
                  </a:lnTo>
                  <a:lnTo>
                    <a:pt x="291518" y="35896"/>
                  </a:lnTo>
                  <a:lnTo>
                    <a:pt x="329333" y="65120"/>
                  </a:lnTo>
                  <a:lnTo>
                    <a:pt x="358542" y="102944"/>
                  </a:lnTo>
                  <a:lnTo>
                    <a:pt x="377367" y="147585"/>
                  </a:lnTo>
                  <a:lnTo>
                    <a:pt x="384030" y="197268"/>
                  </a:lnTo>
                  <a:lnTo>
                    <a:pt x="377931" y="242487"/>
                  </a:lnTo>
                  <a:lnTo>
                    <a:pt x="361655" y="283996"/>
                  </a:lnTo>
                  <a:lnTo>
                    <a:pt x="329166" y="329365"/>
                  </a:lnTo>
                  <a:lnTo>
                    <a:pt x="291296" y="358570"/>
                  </a:lnTo>
                  <a:lnTo>
                    <a:pt x="246780" y="377392"/>
                  </a:lnTo>
                  <a:lnTo>
                    <a:pt x="246530" y="377392"/>
                  </a:lnTo>
                  <a:lnTo>
                    <a:pt x="197261" y="384067"/>
                  </a:lnTo>
                  <a:lnTo>
                    <a:pt x="256854" y="384067"/>
                  </a:lnTo>
                  <a:lnTo>
                    <a:pt x="320508" y="351142"/>
                  </a:lnTo>
                  <a:lnTo>
                    <a:pt x="351057" y="320608"/>
                  </a:lnTo>
                  <a:lnTo>
                    <a:pt x="374348" y="283996"/>
                  </a:lnTo>
                  <a:lnTo>
                    <a:pt x="389198" y="242487"/>
                  </a:lnTo>
                  <a:lnTo>
                    <a:pt x="394423" y="197268"/>
                  </a:lnTo>
                  <a:lnTo>
                    <a:pt x="389236" y="152004"/>
                  </a:lnTo>
                  <a:lnTo>
                    <a:pt x="374428" y="110507"/>
                  </a:lnTo>
                  <a:lnTo>
                    <a:pt x="351179" y="73897"/>
                  </a:lnTo>
                  <a:lnTo>
                    <a:pt x="320672" y="43357"/>
                  </a:lnTo>
                  <a:lnTo>
                    <a:pt x="284088" y="20071"/>
                  </a:lnTo>
                  <a:lnTo>
                    <a:pt x="257004" y="10377"/>
                  </a:lnTo>
                  <a:close/>
                </a:path>
              </a:pathLst>
            </a:custGeom>
            <a:solidFill>
              <a:srgbClr val="FF0000"/>
            </a:solidFill>
          </p:spPr>
          <p:txBody>
            <a:bodyPr wrap="square" lIns="0" tIns="0" rIns="0" bIns="0" rtlCol="0"/>
            <a:lstStyle/>
            <a:p>
              <a:endParaRPr/>
            </a:p>
          </p:txBody>
        </p:sp>
        <p:pic>
          <p:nvPicPr>
            <p:cNvPr id="65" name="object 65"/>
            <p:cNvPicPr/>
            <p:nvPr/>
          </p:nvPicPr>
          <p:blipFill>
            <a:blip r:embed="rId5" cstate="print"/>
            <a:stretch>
              <a:fillRect/>
            </a:stretch>
          </p:blipFill>
          <p:spPr>
            <a:xfrm>
              <a:off x="7983905" y="3537227"/>
              <a:ext cx="160393" cy="160398"/>
            </a:xfrm>
            <a:prstGeom prst="rect">
              <a:avLst/>
            </a:prstGeom>
          </p:spPr>
        </p:pic>
      </p:gr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827328" y="425957"/>
            <a:ext cx="8667115" cy="1001394"/>
          </a:xfrm>
          <a:prstGeom prst="rect">
            <a:avLst/>
          </a:prstGeom>
        </p:spPr>
        <p:txBody>
          <a:bodyPr vert="horz" wrap="square" lIns="0" tIns="13335" rIns="0" bIns="0" rtlCol="0">
            <a:spAutoFit/>
          </a:bodyPr>
          <a:lstStyle/>
          <a:p>
            <a:pPr marL="12700" marR="5080">
              <a:lnSpc>
                <a:spcPct val="100000"/>
              </a:lnSpc>
              <a:spcBef>
                <a:spcPts val="105"/>
              </a:spcBef>
            </a:pPr>
            <a:r>
              <a:rPr sz="3200" dirty="0"/>
              <a:t>Expertise</a:t>
            </a:r>
            <a:r>
              <a:rPr sz="3200" spc="-50" dirty="0"/>
              <a:t> </a:t>
            </a:r>
            <a:r>
              <a:rPr sz="3200" dirty="0"/>
              <a:t>area:</a:t>
            </a:r>
            <a:r>
              <a:rPr sz="3200" spc="-15" dirty="0"/>
              <a:t> </a:t>
            </a:r>
            <a:r>
              <a:rPr sz="3200" dirty="0"/>
              <a:t>Open</a:t>
            </a:r>
            <a:r>
              <a:rPr sz="3200" spc="-30" dirty="0"/>
              <a:t> </a:t>
            </a:r>
            <a:r>
              <a:rPr sz="3200" dirty="0"/>
              <a:t>Access</a:t>
            </a:r>
            <a:r>
              <a:rPr sz="3200" spc="-50" dirty="0"/>
              <a:t> </a:t>
            </a:r>
            <a:r>
              <a:rPr sz="3200" dirty="0"/>
              <a:t>publishing</a:t>
            </a:r>
            <a:r>
              <a:rPr sz="3200" spc="-35" dirty="0"/>
              <a:t> </a:t>
            </a:r>
            <a:r>
              <a:rPr sz="3200" spc="-50" dirty="0"/>
              <a:t>&amp; </a:t>
            </a:r>
            <a:r>
              <a:rPr sz="3200" dirty="0"/>
              <a:t>support</a:t>
            </a:r>
            <a:r>
              <a:rPr sz="3200" spc="-50" dirty="0"/>
              <a:t> </a:t>
            </a:r>
            <a:r>
              <a:rPr sz="3200" dirty="0"/>
              <a:t>at</a:t>
            </a:r>
            <a:r>
              <a:rPr sz="3200" spc="-30" dirty="0"/>
              <a:t> </a:t>
            </a:r>
            <a:r>
              <a:rPr sz="3200" dirty="0"/>
              <a:t>UBL</a:t>
            </a:r>
            <a:r>
              <a:rPr sz="3200" spc="-20" dirty="0"/>
              <a:t> </a:t>
            </a:r>
            <a:r>
              <a:rPr sz="3200" dirty="0"/>
              <a:t>/</a:t>
            </a:r>
            <a:r>
              <a:rPr sz="3200" spc="-20" dirty="0"/>
              <a:t> </a:t>
            </a:r>
            <a:r>
              <a:rPr sz="3200" spc="-25" dirty="0"/>
              <a:t>CDS</a:t>
            </a:r>
            <a:endParaRPr sz="3200"/>
          </a:p>
        </p:txBody>
      </p:sp>
      <p:pic>
        <p:nvPicPr>
          <p:cNvPr id="4" name="object 4"/>
          <p:cNvPicPr/>
          <p:nvPr/>
        </p:nvPicPr>
        <p:blipFill>
          <a:blip r:embed="rId3" cstate="print"/>
          <a:stretch>
            <a:fillRect/>
          </a:stretch>
        </p:blipFill>
        <p:spPr>
          <a:xfrm>
            <a:off x="7826629" y="4039108"/>
            <a:ext cx="2639186" cy="1885188"/>
          </a:xfrm>
          <a:prstGeom prst="rect">
            <a:avLst/>
          </a:prstGeom>
        </p:spPr>
      </p:pic>
      <p:sp>
        <p:nvSpPr>
          <p:cNvPr id="5" name="object 5"/>
          <p:cNvSpPr txBox="1"/>
          <p:nvPr/>
        </p:nvSpPr>
        <p:spPr>
          <a:xfrm>
            <a:off x="1068120" y="1736547"/>
            <a:ext cx="7047230" cy="2892425"/>
          </a:xfrm>
          <a:prstGeom prst="rect">
            <a:avLst/>
          </a:prstGeom>
        </p:spPr>
        <p:txBody>
          <a:bodyPr vert="horz" wrap="square" lIns="0" tIns="13335" rIns="0" bIns="0" rtlCol="0">
            <a:spAutoFit/>
          </a:bodyPr>
          <a:lstStyle/>
          <a:p>
            <a:pPr marL="354965" indent="-342265">
              <a:lnSpc>
                <a:spcPct val="100000"/>
              </a:lnSpc>
              <a:spcBef>
                <a:spcPts val="105"/>
              </a:spcBef>
              <a:buClr>
                <a:srgbClr val="0C2477"/>
              </a:buClr>
              <a:buFont typeface="Arial"/>
              <a:buChar char="□"/>
              <a:tabLst>
                <a:tab pos="354965" algn="l"/>
              </a:tabLst>
            </a:pPr>
            <a:r>
              <a:rPr sz="2000" dirty="0">
                <a:solidFill>
                  <a:srgbClr val="001157"/>
                </a:solidFill>
                <a:latin typeface="Calibri"/>
                <a:cs typeface="Calibri"/>
              </a:rPr>
              <a:t>Policy</a:t>
            </a:r>
            <a:r>
              <a:rPr sz="2000" spc="-65" dirty="0">
                <a:solidFill>
                  <a:srgbClr val="001157"/>
                </a:solidFill>
                <a:latin typeface="Calibri"/>
                <a:cs typeface="Calibri"/>
              </a:rPr>
              <a:t> </a:t>
            </a:r>
            <a:r>
              <a:rPr sz="2000" dirty="0">
                <a:solidFill>
                  <a:srgbClr val="001157"/>
                </a:solidFill>
                <a:latin typeface="Calibri"/>
                <a:cs typeface="Calibri"/>
              </a:rPr>
              <a:t>Leiden</a:t>
            </a:r>
            <a:r>
              <a:rPr sz="2000" spc="-50" dirty="0">
                <a:solidFill>
                  <a:srgbClr val="001157"/>
                </a:solidFill>
                <a:latin typeface="Calibri"/>
                <a:cs typeface="Calibri"/>
              </a:rPr>
              <a:t> </a:t>
            </a:r>
            <a:r>
              <a:rPr sz="2000" dirty="0">
                <a:solidFill>
                  <a:srgbClr val="001157"/>
                </a:solidFill>
                <a:latin typeface="Calibri"/>
                <a:cs typeface="Calibri"/>
              </a:rPr>
              <a:t>University:</a:t>
            </a:r>
            <a:r>
              <a:rPr sz="2000" spc="-25" dirty="0">
                <a:solidFill>
                  <a:srgbClr val="001157"/>
                </a:solidFill>
                <a:latin typeface="Calibri"/>
                <a:cs typeface="Calibri"/>
              </a:rPr>
              <a:t> </a:t>
            </a:r>
            <a:r>
              <a:rPr sz="2000" dirty="0">
                <a:solidFill>
                  <a:srgbClr val="001157"/>
                </a:solidFill>
                <a:latin typeface="Calibri"/>
                <a:cs typeface="Calibri"/>
              </a:rPr>
              <a:t>publish</a:t>
            </a:r>
            <a:r>
              <a:rPr sz="2000" spc="-70" dirty="0">
                <a:solidFill>
                  <a:srgbClr val="001157"/>
                </a:solidFill>
                <a:latin typeface="Calibri"/>
                <a:cs typeface="Calibri"/>
              </a:rPr>
              <a:t> </a:t>
            </a:r>
            <a:r>
              <a:rPr sz="2000" dirty="0">
                <a:solidFill>
                  <a:srgbClr val="001157"/>
                </a:solidFill>
                <a:latin typeface="Calibri"/>
                <a:cs typeface="Calibri"/>
              </a:rPr>
              <a:t>in</a:t>
            </a:r>
            <a:r>
              <a:rPr sz="2000" spc="-55" dirty="0">
                <a:solidFill>
                  <a:srgbClr val="001157"/>
                </a:solidFill>
                <a:latin typeface="Calibri"/>
                <a:cs typeface="Calibri"/>
              </a:rPr>
              <a:t> </a:t>
            </a:r>
            <a:r>
              <a:rPr sz="2000" dirty="0">
                <a:solidFill>
                  <a:srgbClr val="001157"/>
                </a:solidFill>
                <a:latin typeface="Calibri"/>
                <a:cs typeface="Calibri"/>
              </a:rPr>
              <a:t>open</a:t>
            </a:r>
            <a:r>
              <a:rPr sz="2000" spc="-60" dirty="0">
                <a:solidFill>
                  <a:srgbClr val="001157"/>
                </a:solidFill>
                <a:latin typeface="Calibri"/>
                <a:cs typeface="Calibri"/>
              </a:rPr>
              <a:t> </a:t>
            </a:r>
            <a:r>
              <a:rPr sz="2000" spc="-10" dirty="0">
                <a:solidFill>
                  <a:srgbClr val="001157"/>
                </a:solidFill>
                <a:latin typeface="Calibri"/>
                <a:cs typeface="Calibri"/>
              </a:rPr>
              <a:t>access</a:t>
            </a:r>
            <a:endParaRPr sz="2000">
              <a:latin typeface="Calibri"/>
              <a:cs typeface="Calibri"/>
            </a:endParaRPr>
          </a:p>
          <a:p>
            <a:pPr marL="354965" indent="-342265">
              <a:lnSpc>
                <a:spcPct val="100000"/>
              </a:lnSpc>
              <a:buClr>
                <a:srgbClr val="0C2477"/>
              </a:buClr>
              <a:buFont typeface="Arial"/>
              <a:buChar char="□"/>
              <a:tabLst>
                <a:tab pos="354965" algn="l"/>
              </a:tabLst>
            </a:pPr>
            <a:r>
              <a:rPr sz="2000" spc="-10" dirty="0">
                <a:solidFill>
                  <a:srgbClr val="001157"/>
                </a:solidFill>
                <a:latin typeface="Calibri"/>
                <a:cs typeface="Calibri"/>
              </a:rPr>
              <a:t>Different</a:t>
            </a:r>
            <a:r>
              <a:rPr sz="2000" spc="-55" dirty="0">
                <a:solidFill>
                  <a:srgbClr val="001157"/>
                </a:solidFill>
                <a:latin typeface="Calibri"/>
                <a:cs typeface="Calibri"/>
              </a:rPr>
              <a:t> </a:t>
            </a:r>
            <a:r>
              <a:rPr sz="2000" spc="-10" dirty="0">
                <a:solidFill>
                  <a:srgbClr val="001157"/>
                </a:solidFill>
                <a:latin typeface="Calibri"/>
                <a:cs typeface="Calibri"/>
              </a:rPr>
              <a:t>ways</a:t>
            </a:r>
            <a:r>
              <a:rPr sz="2000" spc="-65" dirty="0">
                <a:solidFill>
                  <a:srgbClr val="001157"/>
                </a:solidFill>
                <a:latin typeface="Calibri"/>
                <a:cs typeface="Calibri"/>
              </a:rPr>
              <a:t> </a:t>
            </a:r>
            <a:r>
              <a:rPr sz="2000" dirty="0">
                <a:solidFill>
                  <a:srgbClr val="001157"/>
                </a:solidFill>
                <a:latin typeface="Calibri"/>
                <a:cs typeface="Calibri"/>
              </a:rPr>
              <a:t>to</a:t>
            </a:r>
            <a:r>
              <a:rPr sz="2000" spc="-60" dirty="0">
                <a:solidFill>
                  <a:srgbClr val="001157"/>
                </a:solidFill>
                <a:latin typeface="Calibri"/>
                <a:cs typeface="Calibri"/>
              </a:rPr>
              <a:t> </a:t>
            </a:r>
            <a:r>
              <a:rPr sz="2000" dirty="0">
                <a:solidFill>
                  <a:srgbClr val="001157"/>
                </a:solidFill>
                <a:latin typeface="Calibri"/>
                <a:cs typeface="Calibri"/>
              </a:rPr>
              <a:t>publish</a:t>
            </a:r>
            <a:r>
              <a:rPr sz="2000" spc="-55" dirty="0">
                <a:solidFill>
                  <a:srgbClr val="001157"/>
                </a:solidFill>
                <a:latin typeface="Calibri"/>
                <a:cs typeface="Calibri"/>
              </a:rPr>
              <a:t> </a:t>
            </a:r>
            <a:r>
              <a:rPr sz="2000" dirty="0">
                <a:solidFill>
                  <a:srgbClr val="001157"/>
                </a:solidFill>
                <a:latin typeface="Calibri"/>
                <a:cs typeface="Calibri"/>
              </a:rPr>
              <a:t>open</a:t>
            </a:r>
            <a:r>
              <a:rPr sz="2000" spc="-75" dirty="0">
                <a:solidFill>
                  <a:srgbClr val="001157"/>
                </a:solidFill>
                <a:latin typeface="Calibri"/>
                <a:cs typeface="Calibri"/>
              </a:rPr>
              <a:t> </a:t>
            </a:r>
            <a:r>
              <a:rPr sz="2000" spc="-10" dirty="0">
                <a:solidFill>
                  <a:srgbClr val="001157"/>
                </a:solidFill>
                <a:latin typeface="Calibri"/>
                <a:cs typeface="Calibri"/>
              </a:rPr>
              <a:t>access:</a:t>
            </a:r>
            <a:endParaRPr sz="2000">
              <a:latin typeface="Calibri"/>
              <a:cs typeface="Calibri"/>
            </a:endParaRPr>
          </a:p>
          <a:p>
            <a:pPr marL="926465" lvl="1" indent="-457200">
              <a:lnSpc>
                <a:spcPct val="100000"/>
              </a:lnSpc>
              <a:buClr>
                <a:srgbClr val="0C2477"/>
              </a:buClr>
              <a:buAutoNum type="alphaLcParenR"/>
              <a:tabLst>
                <a:tab pos="926465" algn="l"/>
              </a:tabLst>
            </a:pPr>
            <a:r>
              <a:rPr sz="2000" dirty="0">
                <a:solidFill>
                  <a:srgbClr val="001157"/>
                </a:solidFill>
                <a:latin typeface="Calibri"/>
                <a:cs typeface="Calibri"/>
              </a:rPr>
              <a:t>with</a:t>
            </a:r>
            <a:r>
              <a:rPr sz="2000" spc="-30" dirty="0">
                <a:solidFill>
                  <a:srgbClr val="001157"/>
                </a:solidFill>
                <a:latin typeface="Calibri"/>
                <a:cs typeface="Calibri"/>
              </a:rPr>
              <a:t> </a:t>
            </a:r>
            <a:r>
              <a:rPr sz="2000" dirty="0">
                <a:solidFill>
                  <a:srgbClr val="001157"/>
                </a:solidFill>
                <a:latin typeface="Calibri"/>
                <a:cs typeface="Calibri"/>
              </a:rPr>
              <a:t>a</a:t>
            </a:r>
            <a:r>
              <a:rPr sz="2000" spc="-30" dirty="0">
                <a:solidFill>
                  <a:srgbClr val="001157"/>
                </a:solidFill>
                <a:latin typeface="Calibri"/>
                <a:cs typeface="Calibri"/>
              </a:rPr>
              <a:t> </a:t>
            </a:r>
            <a:r>
              <a:rPr sz="2000" dirty="0">
                <a:solidFill>
                  <a:srgbClr val="001157"/>
                </a:solidFill>
                <a:latin typeface="Calibri"/>
                <a:cs typeface="Calibri"/>
              </a:rPr>
              <a:t>publisher</a:t>
            </a:r>
            <a:r>
              <a:rPr sz="2000" spc="-30" dirty="0">
                <a:solidFill>
                  <a:srgbClr val="001157"/>
                </a:solidFill>
                <a:latin typeface="Calibri"/>
                <a:cs typeface="Calibri"/>
              </a:rPr>
              <a:t> </a:t>
            </a:r>
            <a:r>
              <a:rPr sz="2000" dirty="0">
                <a:solidFill>
                  <a:srgbClr val="001157"/>
                </a:solidFill>
                <a:latin typeface="Calibri"/>
                <a:cs typeface="Calibri"/>
              </a:rPr>
              <a:t>check</a:t>
            </a:r>
            <a:r>
              <a:rPr sz="2000" spc="-45" dirty="0">
                <a:solidFill>
                  <a:srgbClr val="001157"/>
                </a:solidFill>
                <a:latin typeface="Calibri"/>
                <a:cs typeface="Calibri"/>
              </a:rPr>
              <a:t> </a:t>
            </a:r>
            <a:r>
              <a:rPr sz="2000" spc="-10" dirty="0">
                <a:solidFill>
                  <a:srgbClr val="001157"/>
                </a:solidFill>
                <a:latin typeface="Calibri"/>
                <a:cs typeface="Calibri"/>
              </a:rPr>
              <a:t>terms/conditions</a:t>
            </a:r>
            <a:endParaRPr sz="2000">
              <a:latin typeface="Calibri"/>
              <a:cs typeface="Calibri"/>
            </a:endParaRPr>
          </a:p>
          <a:p>
            <a:pPr marL="926465" marR="5080" lvl="1" indent="-457200">
              <a:lnSpc>
                <a:spcPct val="80000"/>
              </a:lnSpc>
              <a:spcBef>
                <a:spcPts val="480"/>
              </a:spcBef>
              <a:buClr>
                <a:srgbClr val="0C2477"/>
              </a:buClr>
              <a:buAutoNum type="alphaLcParenR"/>
              <a:tabLst>
                <a:tab pos="926465" algn="l"/>
              </a:tabLst>
            </a:pPr>
            <a:r>
              <a:rPr sz="2000" dirty="0">
                <a:solidFill>
                  <a:srgbClr val="001157"/>
                </a:solidFill>
                <a:latin typeface="Calibri"/>
                <a:cs typeface="Calibri"/>
              </a:rPr>
              <a:t>upload</a:t>
            </a:r>
            <a:r>
              <a:rPr sz="2000" spc="-55" dirty="0">
                <a:solidFill>
                  <a:srgbClr val="001157"/>
                </a:solidFill>
                <a:latin typeface="Calibri"/>
                <a:cs typeface="Calibri"/>
              </a:rPr>
              <a:t> </a:t>
            </a:r>
            <a:r>
              <a:rPr sz="2000" dirty="0">
                <a:solidFill>
                  <a:srgbClr val="001157"/>
                </a:solidFill>
                <a:latin typeface="Calibri"/>
                <a:cs typeface="Calibri"/>
              </a:rPr>
              <a:t>a</a:t>
            </a:r>
            <a:r>
              <a:rPr sz="2000" spc="-50" dirty="0">
                <a:solidFill>
                  <a:srgbClr val="001157"/>
                </a:solidFill>
                <a:latin typeface="Calibri"/>
                <a:cs typeface="Calibri"/>
              </a:rPr>
              <a:t> </a:t>
            </a:r>
            <a:r>
              <a:rPr sz="2000" dirty="0">
                <a:solidFill>
                  <a:srgbClr val="001157"/>
                </a:solidFill>
                <a:latin typeface="Calibri"/>
                <a:cs typeface="Calibri"/>
              </a:rPr>
              <a:t>version</a:t>
            </a:r>
            <a:r>
              <a:rPr sz="2000" spc="-30" dirty="0">
                <a:solidFill>
                  <a:srgbClr val="001157"/>
                </a:solidFill>
                <a:latin typeface="Calibri"/>
                <a:cs typeface="Calibri"/>
              </a:rPr>
              <a:t> </a:t>
            </a:r>
            <a:r>
              <a:rPr sz="2000" dirty="0">
                <a:solidFill>
                  <a:srgbClr val="001157"/>
                </a:solidFill>
                <a:latin typeface="Calibri"/>
                <a:cs typeface="Calibri"/>
              </a:rPr>
              <a:t>in</a:t>
            </a:r>
            <a:r>
              <a:rPr sz="2000" spc="-30" dirty="0">
                <a:solidFill>
                  <a:srgbClr val="001157"/>
                </a:solidFill>
                <a:latin typeface="Calibri"/>
                <a:cs typeface="Calibri"/>
              </a:rPr>
              <a:t> </a:t>
            </a:r>
            <a:r>
              <a:rPr sz="2000" dirty="0">
                <a:solidFill>
                  <a:srgbClr val="001157"/>
                </a:solidFill>
                <a:latin typeface="Calibri"/>
                <a:cs typeface="Calibri"/>
              </a:rPr>
              <a:t>the</a:t>
            </a:r>
            <a:r>
              <a:rPr sz="2000" spc="-45" dirty="0">
                <a:solidFill>
                  <a:srgbClr val="001157"/>
                </a:solidFill>
                <a:latin typeface="Calibri"/>
                <a:cs typeface="Calibri"/>
              </a:rPr>
              <a:t> </a:t>
            </a:r>
            <a:r>
              <a:rPr sz="2000" dirty="0">
                <a:solidFill>
                  <a:srgbClr val="001157"/>
                </a:solidFill>
                <a:latin typeface="Calibri"/>
                <a:cs typeface="Calibri"/>
              </a:rPr>
              <a:t>Leiden</a:t>
            </a:r>
            <a:r>
              <a:rPr sz="2000" spc="-40" dirty="0">
                <a:solidFill>
                  <a:srgbClr val="001157"/>
                </a:solidFill>
                <a:latin typeface="Calibri"/>
                <a:cs typeface="Calibri"/>
              </a:rPr>
              <a:t> </a:t>
            </a:r>
            <a:r>
              <a:rPr sz="2000" dirty="0">
                <a:solidFill>
                  <a:srgbClr val="001157"/>
                </a:solidFill>
                <a:latin typeface="Calibri"/>
                <a:cs typeface="Calibri"/>
              </a:rPr>
              <a:t>Repository</a:t>
            </a:r>
            <a:r>
              <a:rPr sz="2000" spc="-50" dirty="0">
                <a:solidFill>
                  <a:srgbClr val="001157"/>
                </a:solidFill>
                <a:latin typeface="Calibri"/>
                <a:cs typeface="Calibri"/>
              </a:rPr>
              <a:t> </a:t>
            </a:r>
            <a:r>
              <a:rPr sz="2000" spc="-10" dirty="0">
                <a:solidFill>
                  <a:srgbClr val="001157"/>
                </a:solidFill>
                <a:latin typeface="Calibri"/>
                <a:cs typeface="Calibri"/>
              </a:rPr>
              <a:t>(embargo?</a:t>
            </a:r>
            <a:r>
              <a:rPr sz="2000" spc="-65" dirty="0">
                <a:solidFill>
                  <a:srgbClr val="001157"/>
                </a:solidFill>
                <a:latin typeface="Calibri"/>
                <a:cs typeface="Calibri"/>
              </a:rPr>
              <a:t> </a:t>
            </a:r>
            <a:r>
              <a:rPr sz="2000" spc="-10" dirty="0">
                <a:solidFill>
                  <a:srgbClr val="001157"/>
                </a:solidFill>
                <a:latin typeface="Calibri"/>
                <a:cs typeface="Calibri"/>
              </a:rPr>
              <a:t>which version?)</a:t>
            </a:r>
            <a:endParaRPr sz="2000">
              <a:latin typeface="Calibri"/>
              <a:cs typeface="Calibri"/>
            </a:endParaRPr>
          </a:p>
          <a:p>
            <a:pPr marL="354965" indent="-342265">
              <a:lnSpc>
                <a:spcPct val="100000"/>
              </a:lnSpc>
              <a:spcBef>
                <a:spcPts val="5"/>
              </a:spcBef>
              <a:buClr>
                <a:srgbClr val="0C2477"/>
              </a:buClr>
              <a:buFont typeface="Arial"/>
              <a:buChar char="□"/>
              <a:tabLst>
                <a:tab pos="354965" algn="l"/>
              </a:tabLst>
            </a:pPr>
            <a:r>
              <a:rPr sz="2000" dirty="0">
                <a:solidFill>
                  <a:srgbClr val="001157"/>
                </a:solidFill>
                <a:latin typeface="Calibri"/>
                <a:cs typeface="Calibri"/>
              </a:rPr>
              <a:t>Courses</a:t>
            </a:r>
            <a:r>
              <a:rPr sz="2000" spc="-80" dirty="0">
                <a:solidFill>
                  <a:srgbClr val="001157"/>
                </a:solidFill>
                <a:latin typeface="Calibri"/>
                <a:cs typeface="Calibri"/>
              </a:rPr>
              <a:t> </a:t>
            </a:r>
            <a:r>
              <a:rPr sz="2000" dirty="0">
                <a:solidFill>
                  <a:srgbClr val="001157"/>
                </a:solidFill>
                <a:latin typeface="Calibri"/>
                <a:cs typeface="Calibri"/>
              </a:rPr>
              <a:t>and</a:t>
            </a:r>
            <a:r>
              <a:rPr sz="2000" spc="-65" dirty="0">
                <a:solidFill>
                  <a:srgbClr val="001157"/>
                </a:solidFill>
                <a:latin typeface="Calibri"/>
                <a:cs typeface="Calibri"/>
              </a:rPr>
              <a:t> </a:t>
            </a:r>
            <a:r>
              <a:rPr sz="2000" dirty="0">
                <a:solidFill>
                  <a:srgbClr val="001157"/>
                </a:solidFill>
                <a:latin typeface="Calibri"/>
                <a:cs typeface="Calibri"/>
              </a:rPr>
              <a:t>workshops</a:t>
            </a:r>
            <a:r>
              <a:rPr sz="2000" spc="-75" dirty="0">
                <a:solidFill>
                  <a:srgbClr val="001157"/>
                </a:solidFill>
                <a:latin typeface="Calibri"/>
                <a:cs typeface="Calibri"/>
              </a:rPr>
              <a:t> </a:t>
            </a:r>
            <a:r>
              <a:rPr sz="2000" spc="-10" dirty="0">
                <a:solidFill>
                  <a:srgbClr val="001157"/>
                </a:solidFill>
                <a:latin typeface="Calibri"/>
                <a:cs typeface="Calibri"/>
              </a:rPr>
              <a:t>available</a:t>
            </a:r>
            <a:endParaRPr sz="2000">
              <a:latin typeface="Calibri"/>
              <a:cs typeface="Calibri"/>
            </a:endParaRPr>
          </a:p>
          <a:p>
            <a:pPr marL="354965" marR="3185160" indent="-342900">
              <a:lnSpc>
                <a:spcPct val="80000"/>
              </a:lnSpc>
              <a:spcBef>
                <a:spcPts val="480"/>
              </a:spcBef>
              <a:buClr>
                <a:srgbClr val="0C2477"/>
              </a:buClr>
              <a:buFont typeface="Arial"/>
              <a:buChar char="□"/>
              <a:tabLst>
                <a:tab pos="354965" algn="l"/>
              </a:tabLst>
            </a:pPr>
            <a:r>
              <a:rPr sz="2000" dirty="0">
                <a:solidFill>
                  <a:srgbClr val="001157"/>
                </a:solidFill>
                <a:latin typeface="Calibri"/>
                <a:cs typeface="Calibri"/>
              </a:rPr>
              <a:t>CDS</a:t>
            </a:r>
            <a:r>
              <a:rPr sz="2000" spc="-35" dirty="0">
                <a:solidFill>
                  <a:srgbClr val="001157"/>
                </a:solidFill>
                <a:latin typeface="Calibri"/>
                <a:cs typeface="Calibri"/>
              </a:rPr>
              <a:t> </a:t>
            </a:r>
            <a:r>
              <a:rPr sz="2000" dirty="0">
                <a:solidFill>
                  <a:srgbClr val="001157"/>
                </a:solidFill>
                <a:latin typeface="Calibri"/>
                <a:cs typeface="Calibri"/>
              </a:rPr>
              <a:t>helps</a:t>
            </a:r>
            <a:r>
              <a:rPr sz="2000" spc="-15" dirty="0">
                <a:solidFill>
                  <a:srgbClr val="001157"/>
                </a:solidFill>
                <a:latin typeface="Calibri"/>
                <a:cs typeface="Calibri"/>
              </a:rPr>
              <a:t> </a:t>
            </a:r>
            <a:r>
              <a:rPr sz="2000" dirty="0">
                <a:solidFill>
                  <a:srgbClr val="001157"/>
                </a:solidFill>
                <a:latin typeface="Calibri"/>
                <a:cs typeface="Calibri"/>
              </a:rPr>
              <a:t>you</a:t>
            </a:r>
            <a:r>
              <a:rPr sz="2000" spc="-50" dirty="0">
                <a:solidFill>
                  <a:srgbClr val="001157"/>
                </a:solidFill>
                <a:latin typeface="Calibri"/>
                <a:cs typeface="Calibri"/>
              </a:rPr>
              <a:t> </a:t>
            </a:r>
            <a:r>
              <a:rPr sz="2000" dirty="0">
                <a:solidFill>
                  <a:srgbClr val="001157"/>
                </a:solidFill>
                <a:latin typeface="Calibri"/>
                <a:cs typeface="Calibri"/>
              </a:rPr>
              <a:t>choose</a:t>
            </a:r>
            <a:r>
              <a:rPr sz="2000" spc="-45" dirty="0">
                <a:solidFill>
                  <a:srgbClr val="001157"/>
                </a:solidFill>
                <a:latin typeface="Calibri"/>
                <a:cs typeface="Calibri"/>
              </a:rPr>
              <a:t> </a:t>
            </a:r>
            <a:r>
              <a:rPr sz="2000" dirty="0">
                <a:solidFill>
                  <a:srgbClr val="001157"/>
                </a:solidFill>
                <a:latin typeface="Calibri"/>
                <a:cs typeface="Calibri"/>
              </a:rPr>
              <a:t>and</a:t>
            </a:r>
            <a:r>
              <a:rPr sz="2000" spc="-30" dirty="0">
                <a:solidFill>
                  <a:srgbClr val="001157"/>
                </a:solidFill>
                <a:latin typeface="Calibri"/>
                <a:cs typeface="Calibri"/>
              </a:rPr>
              <a:t> </a:t>
            </a:r>
            <a:r>
              <a:rPr sz="2000" spc="-10" dirty="0">
                <a:solidFill>
                  <a:srgbClr val="001157"/>
                </a:solidFill>
                <a:latin typeface="Calibri"/>
                <a:cs typeface="Calibri"/>
              </a:rPr>
              <a:t>decide: </a:t>
            </a:r>
            <a:r>
              <a:rPr sz="2000" u="sng" spc="-10" dirty="0">
                <a:solidFill>
                  <a:srgbClr val="001157"/>
                </a:solidFill>
                <a:uFill>
                  <a:solidFill>
                    <a:srgbClr val="001157"/>
                  </a:solidFill>
                </a:uFill>
                <a:latin typeface="Calibri"/>
                <a:cs typeface="Calibri"/>
                <a:hlinkClick r:id="rId4"/>
              </a:rPr>
              <a:t>openaccess@library.leidenuniv.nl</a:t>
            </a:r>
            <a:endParaRPr sz="2000">
              <a:latin typeface="Calibri"/>
              <a:cs typeface="Calibri"/>
            </a:endParaRPr>
          </a:p>
          <a:p>
            <a:pPr marL="354965" indent="-342265">
              <a:lnSpc>
                <a:spcPts val="2160"/>
              </a:lnSpc>
              <a:buClr>
                <a:srgbClr val="0C2477"/>
              </a:buClr>
              <a:buFont typeface="Arial"/>
              <a:buChar char="□"/>
              <a:tabLst>
                <a:tab pos="354965" algn="l"/>
              </a:tabLst>
            </a:pPr>
            <a:r>
              <a:rPr sz="2000" spc="-10" dirty="0">
                <a:solidFill>
                  <a:srgbClr val="001157"/>
                </a:solidFill>
                <a:latin typeface="Calibri"/>
                <a:cs typeface="Calibri"/>
              </a:rPr>
              <a:t>Website:</a:t>
            </a:r>
            <a:r>
              <a:rPr sz="2000" spc="-85" dirty="0">
                <a:solidFill>
                  <a:srgbClr val="001157"/>
                </a:solidFill>
                <a:latin typeface="Calibri"/>
                <a:cs typeface="Calibri"/>
              </a:rPr>
              <a:t> </a:t>
            </a:r>
            <a:r>
              <a:rPr sz="2000" u="sng" spc="-10" dirty="0">
                <a:solidFill>
                  <a:srgbClr val="001157"/>
                </a:solidFill>
                <a:uFill>
                  <a:solidFill>
                    <a:srgbClr val="001157"/>
                  </a:solidFill>
                </a:uFill>
                <a:latin typeface="Calibri"/>
                <a:cs typeface="Calibri"/>
                <a:hlinkClick r:id="rId5"/>
              </a:rPr>
              <a:t>https://www.library.universiteitleiden.nl/</a:t>
            </a:r>
            <a:endParaRPr sz="2000">
              <a:latin typeface="Calibri"/>
              <a:cs typeface="Calibri"/>
            </a:endParaRPr>
          </a:p>
          <a:p>
            <a:pPr marL="354965">
              <a:lnSpc>
                <a:spcPts val="2160"/>
              </a:lnSpc>
            </a:pPr>
            <a:r>
              <a:rPr sz="2000" u="sng" spc="-20" dirty="0">
                <a:solidFill>
                  <a:srgbClr val="001157"/>
                </a:solidFill>
                <a:uFill>
                  <a:solidFill>
                    <a:srgbClr val="001157"/>
                  </a:solidFill>
                </a:uFill>
                <a:latin typeface="Calibri"/>
                <a:cs typeface="Calibri"/>
                <a:hlinkClick r:id="rId5"/>
              </a:rPr>
              <a:t>researchers/open-</a:t>
            </a:r>
            <a:r>
              <a:rPr sz="2000" u="sng" spc="-10" dirty="0">
                <a:solidFill>
                  <a:srgbClr val="001157"/>
                </a:solidFill>
                <a:uFill>
                  <a:solidFill>
                    <a:srgbClr val="001157"/>
                  </a:solidFill>
                </a:uFill>
                <a:latin typeface="Calibri"/>
                <a:cs typeface="Calibri"/>
                <a:hlinkClick r:id="rId5"/>
              </a:rPr>
              <a:t>access</a:t>
            </a:r>
            <a:endParaRPr sz="2000">
              <a:latin typeface="Calibri"/>
              <a:cs typeface="Calibri"/>
            </a:endParaRPr>
          </a:p>
        </p:txBody>
      </p:sp>
      <p:pic>
        <p:nvPicPr>
          <p:cNvPr id="6" name="object 6"/>
          <p:cNvPicPr/>
          <p:nvPr/>
        </p:nvPicPr>
        <p:blipFill>
          <a:blip r:embed="rId6" cstate="print"/>
          <a:stretch>
            <a:fillRect/>
          </a:stretch>
        </p:blipFill>
        <p:spPr>
          <a:xfrm>
            <a:off x="7826629" y="2901111"/>
            <a:ext cx="2639186" cy="1055700"/>
          </a:xfrm>
          <a:prstGeom prst="rect">
            <a:avLst/>
          </a:prstGeom>
        </p:spPr>
      </p:pic>
      <p:pic>
        <p:nvPicPr>
          <p:cNvPr id="7" name="object 7"/>
          <p:cNvPicPr/>
          <p:nvPr/>
        </p:nvPicPr>
        <p:blipFill>
          <a:blip r:embed="rId7" cstate="print"/>
          <a:stretch>
            <a:fillRect/>
          </a:stretch>
        </p:blipFill>
        <p:spPr>
          <a:xfrm>
            <a:off x="9374378" y="1774825"/>
            <a:ext cx="1130376" cy="42214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49279" y="6448931"/>
            <a:ext cx="360438" cy="409067"/>
          </a:xfrm>
          <a:prstGeom prst="rect">
            <a:avLst/>
          </a:prstGeom>
        </p:spPr>
      </p:pic>
      <p:sp>
        <p:nvSpPr>
          <p:cNvPr id="3" name="object 3"/>
          <p:cNvSpPr txBox="1">
            <a:spLocks noGrp="1"/>
          </p:cNvSpPr>
          <p:nvPr>
            <p:ph type="title"/>
          </p:nvPr>
        </p:nvSpPr>
        <p:spPr>
          <a:xfrm>
            <a:off x="2247392" y="213740"/>
            <a:ext cx="7390130" cy="330835"/>
          </a:xfrm>
          <a:prstGeom prst="rect">
            <a:avLst/>
          </a:prstGeom>
        </p:spPr>
        <p:txBody>
          <a:bodyPr vert="horz" wrap="square" lIns="0" tIns="12700" rIns="0" bIns="0" rtlCol="0">
            <a:spAutoFit/>
          </a:bodyPr>
          <a:lstStyle/>
          <a:p>
            <a:pPr marL="12700">
              <a:lnSpc>
                <a:spcPct val="100000"/>
              </a:lnSpc>
              <a:spcBef>
                <a:spcPts val="100"/>
              </a:spcBef>
            </a:pPr>
            <a:r>
              <a:rPr sz="2000" b="0" dirty="0">
                <a:latin typeface="Calibri"/>
                <a:cs typeface="Calibri"/>
              </a:rPr>
              <a:t>Open</a:t>
            </a:r>
            <a:r>
              <a:rPr sz="2000" b="0" spc="-55" dirty="0">
                <a:latin typeface="Calibri"/>
                <a:cs typeface="Calibri"/>
              </a:rPr>
              <a:t> </a:t>
            </a:r>
            <a:r>
              <a:rPr sz="2000" b="0" dirty="0">
                <a:latin typeface="Calibri"/>
                <a:cs typeface="Calibri"/>
              </a:rPr>
              <a:t>Access</a:t>
            </a:r>
            <a:r>
              <a:rPr sz="2000" b="0" spc="-20" dirty="0">
                <a:latin typeface="Calibri"/>
                <a:cs typeface="Calibri"/>
              </a:rPr>
              <a:t> </a:t>
            </a:r>
            <a:r>
              <a:rPr sz="2000" b="0" spc="-10" dirty="0">
                <a:latin typeface="Calibri"/>
                <a:cs typeface="Calibri"/>
              </a:rPr>
              <a:t>infrastructures</a:t>
            </a:r>
            <a:r>
              <a:rPr sz="2000" b="0" spc="-25" dirty="0">
                <a:latin typeface="Calibri"/>
                <a:cs typeface="Calibri"/>
              </a:rPr>
              <a:t> </a:t>
            </a:r>
            <a:r>
              <a:rPr sz="2000" b="0" dirty="0">
                <a:latin typeface="Calibri"/>
                <a:cs typeface="Calibri"/>
              </a:rPr>
              <a:t>&amp;</a:t>
            </a:r>
            <a:r>
              <a:rPr sz="2000" b="0" spc="-40" dirty="0">
                <a:latin typeface="Calibri"/>
                <a:cs typeface="Calibri"/>
              </a:rPr>
              <a:t> </a:t>
            </a:r>
            <a:r>
              <a:rPr sz="2000" b="0" dirty="0">
                <a:latin typeface="Calibri"/>
                <a:cs typeface="Calibri"/>
              </a:rPr>
              <a:t>services</a:t>
            </a:r>
            <a:r>
              <a:rPr sz="2000" b="0" spc="-10" dirty="0">
                <a:latin typeface="Calibri"/>
                <a:cs typeface="Calibri"/>
              </a:rPr>
              <a:t> </a:t>
            </a:r>
            <a:r>
              <a:rPr sz="2000" b="0" dirty="0">
                <a:latin typeface="Calibri"/>
                <a:cs typeface="Calibri"/>
              </a:rPr>
              <a:t>-</a:t>
            </a:r>
            <a:r>
              <a:rPr sz="2000" b="0" spc="-40" dirty="0">
                <a:latin typeface="Calibri"/>
                <a:cs typeface="Calibri"/>
              </a:rPr>
              <a:t> </a:t>
            </a:r>
            <a:r>
              <a:rPr sz="2000" b="0" spc="-10" dirty="0">
                <a:latin typeface="Calibri"/>
                <a:cs typeface="Calibri"/>
              </a:rPr>
              <a:t>status </a:t>
            </a:r>
            <a:r>
              <a:rPr sz="2000" b="0" dirty="0">
                <a:latin typeface="Calibri"/>
                <a:cs typeface="Calibri"/>
              </a:rPr>
              <a:t>quo</a:t>
            </a:r>
            <a:r>
              <a:rPr sz="2000" b="0" spc="-55" dirty="0">
                <a:latin typeface="Calibri"/>
                <a:cs typeface="Calibri"/>
              </a:rPr>
              <a:t> </a:t>
            </a:r>
            <a:r>
              <a:rPr sz="2000" b="0" dirty="0">
                <a:latin typeface="Calibri"/>
                <a:cs typeface="Calibri"/>
              </a:rPr>
              <a:t>at</a:t>
            </a:r>
            <a:r>
              <a:rPr sz="2000" b="0" spc="-35" dirty="0">
                <a:latin typeface="Calibri"/>
                <a:cs typeface="Calibri"/>
              </a:rPr>
              <a:t> </a:t>
            </a:r>
            <a:r>
              <a:rPr sz="2000" b="0" dirty="0">
                <a:latin typeface="Calibri"/>
                <a:cs typeface="Calibri"/>
              </a:rPr>
              <a:t>Leiden</a:t>
            </a:r>
            <a:r>
              <a:rPr sz="2000" b="0" spc="-30" dirty="0">
                <a:latin typeface="Calibri"/>
                <a:cs typeface="Calibri"/>
              </a:rPr>
              <a:t> </a:t>
            </a:r>
            <a:r>
              <a:rPr sz="2000" b="0" spc="-10" dirty="0">
                <a:latin typeface="Calibri"/>
                <a:cs typeface="Calibri"/>
              </a:rPr>
              <a:t>University</a:t>
            </a:r>
            <a:endParaRPr sz="2000">
              <a:latin typeface="Calibri"/>
              <a:cs typeface="Calibri"/>
            </a:endParaRPr>
          </a:p>
        </p:txBody>
      </p:sp>
      <p:sp>
        <p:nvSpPr>
          <p:cNvPr id="4" name="object 4"/>
          <p:cNvSpPr/>
          <p:nvPr/>
        </p:nvSpPr>
        <p:spPr>
          <a:xfrm>
            <a:off x="5903848" y="953261"/>
            <a:ext cx="1412875" cy="2040889"/>
          </a:xfrm>
          <a:custGeom>
            <a:avLst/>
            <a:gdLst/>
            <a:ahLst/>
            <a:cxnLst/>
            <a:rect l="l" t="t" r="r" b="b"/>
            <a:pathLst>
              <a:path w="1412875" h="2040889">
                <a:moveTo>
                  <a:pt x="0" y="0"/>
                </a:moveTo>
                <a:lnTo>
                  <a:pt x="0" y="1360297"/>
                </a:lnTo>
                <a:lnTo>
                  <a:pt x="1223136" y="2040509"/>
                </a:lnTo>
                <a:lnTo>
                  <a:pt x="1247518" y="1998102"/>
                </a:lnTo>
                <a:lnTo>
                  <a:pt x="1270218" y="1955089"/>
                </a:lnTo>
                <a:lnTo>
                  <a:pt x="1291236" y="1911511"/>
                </a:lnTo>
                <a:lnTo>
                  <a:pt x="1310573" y="1867412"/>
                </a:lnTo>
                <a:lnTo>
                  <a:pt x="1328229" y="1822835"/>
                </a:lnTo>
                <a:lnTo>
                  <a:pt x="1344203" y="1777825"/>
                </a:lnTo>
                <a:lnTo>
                  <a:pt x="1358496" y="1732424"/>
                </a:lnTo>
                <a:lnTo>
                  <a:pt x="1371107" y="1686675"/>
                </a:lnTo>
                <a:lnTo>
                  <a:pt x="1382036" y="1640623"/>
                </a:lnTo>
                <a:lnTo>
                  <a:pt x="1391285" y="1594310"/>
                </a:lnTo>
                <a:lnTo>
                  <a:pt x="1398851" y="1547781"/>
                </a:lnTo>
                <a:lnTo>
                  <a:pt x="1404736" y="1501078"/>
                </a:lnTo>
                <a:lnTo>
                  <a:pt x="1408940" y="1454244"/>
                </a:lnTo>
                <a:lnTo>
                  <a:pt x="1411462" y="1407324"/>
                </a:lnTo>
                <a:lnTo>
                  <a:pt x="1412303" y="1360360"/>
                </a:lnTo>
                <a:lnTo>
                  <a:pt x="1411462" y="1313396"/>
                </a:lnTo>
                <a:lnTo>
                  <a:pt x="1408940" y="1266476"/>
                </a:lnTo>
                <a:lnTo>
                  <a:pt x="1404736" y="1219642"/>
                </a:lnTo>
                <a:lnTo>
                  <a:pt x="1398851" y="1172939"/>
                </a:lnTo>
                <a:lnTo>
                  <a:pt x="1391285" y="1126410"/>
                </a:lnTo>
                <a:lnTo>
                  <a:pt x="1382036" y="1080097"/>
                </a:lnTo>
                <a:lnTo>
                  <a:pt x="1371107" y="1034045"/>
                </a:lnTo>
                <a:lnTo>
                  <a:pt x="1358496" y="988296"/>
                </a:lnTo>
                <a:lnTo>
                  <a:pt x="1344203" y="942895"/>
                </a:lnTo>
                <a:lnTo>
                  <a:pt x="1328229" y="897885"/>
                </a:lnTo>
                <a:lnTo>
                  <a:pt x="1310573" y="853308"/>
                </a:lnTo>
                <a:lnTo>
                  <a:pt x="1291236" y="809209"/>
                </a:lnTo>
                <a:lnTo>
                  <a:pt x="1270218" y="765631"/>
                </a:lnTo>
                <a:lnTo>
                  <a:pt x="1247518" y="722618"/>
                </a:lnTo>
                <a:lnTo>
                  <a:pt x="1223136" y="680212"/>
                </a:lnTo>
                <a:lnTo>
                  <a:pt x="1197195" y="638666"/>
                </a:lnTo>
                <a:lnTo>
                  <a:pt x="1169867" y="598219"/>
                </a:lnTo>
                <a:lnTo>
                  <a:pt x="1141191" y="558892"/>
                </a:lnTo>
                <a:lnTo>
                  <a:pt x="1111207" y="520708"/>
                </a:lnTo>
                <a:lnTo>
                  <a:pt x="1079952" y="483687"/>
                </a:lnTo>
                <a:lnTo>
                  <a:pt x="1047467" y="447852"/>
                </a:lnTo>
                <a:lnTo>
                  <a:pt x="1013790" y="413225"/>
                </a:lnTo>
                <a:lnTo>
                  <a:pt x="978960" y="379826"/>
                </a:lnTo>
                <a:lnTo>
                  <a:pt x="943017" y="347679"/>
                </a:lnTo>
                <a:lnTo>
                  <a:pt x="905999" y="316803"/>
                </a:lnTo>
                <a:lnTo>
                  <a:pt x="867945" y="287222"/>
                </a:lnTo>
                <a:lnTo>
                  <a:pt x="828894" y="258958"/>
                </a:lnTo>
                <a:lnTo>
                  <a:pt x="788885" y="232030"/>
                </a:lnTo>
                <a:lnTo>
                  <a:pt x="747958" y="206463"/>
                </a:lnTo>
                <a:lnTo>
                  <a:pt x="706151" y="182276"/>
                </a:lnTo>
                <a:lnTo>
                  <a:pt x="663504" y="159493"/>
                </a:lnTo>
                <a:lnTo>
                  <a:pt x="620054" y="138134"/>
                </a:lnTo>
                <a:lnTo>
                  <a:pt x="575842" y="118221"/>
                </a:lnTo>
                <a:lnTo>
                  <a:pt x="530906" y="99777"/>
                </a:lnTo>
                <a:lnTo>
                  <a:pt x="485285" y="82822"/>
                </a:lnTo>
                <a:lnTo>
                  <a:pt x="439019" y="67379"/>
                </a:lnTo>
                <a:lnTo>
                  <a:pt x="392146" y="53470"/>
                </a:lnTo>
                <a:lnTo>
                  <a:pt x="344705" y="41115"/>
                </a:lnTo>
                <a:lnTo>
                  <a:pt x="296736" y="30337"/>
                </a:lnTo>
                <a:lnTo>
                  <a:pt x="248276" y="21158"/>
                </a:lnTo>
                <a:lnTo>
                  <a:pt x="199366" y="13599"/>
                </a:lnTo>
                <a:lnTo>
                  <a:pt x="150045" y="7682"/>
                </a:lnTo>
                <a:lnTo>
                  <a:pt x="100350" y="3428"/>
                </a:lnTo>
                <a:lnTo>
                  <a:pt x="50322" y="860"/>
                </a:lnTo>
                <a:lnTo>
                  <a:pt x="0" y="0"/>
                </a:lnTo>
                <a:close/>
              </a:path>
            </a:pathLst>
          </a:custGeom>
          <a:solidFill>
            <a:srgbClr val="FAC5AC"/>
          </a:solidFill>
        </p:spPr>
        <p:txBody>
          <a:bodyPr wrap="square" lIns="0" tIns="0" rIns="0" bIns="0" rtlCol="0"/>
          <a:lstStyle/>
          <a:p>
            <a:endParaRPr/>
          </a:p>
        </p:txBody>
      </p:sp>
      <p:sp>
        <p:nvSpPr>
          <p:cNvPr id="5" name="object 5"/>
          <p:cNvSpPr txBox="1"/>
          <p:nvPr/>
        </p:nvSpPr>
        <p:spPr>
          <a:xfrm>
            <a:off x="6173215" y="1675257"/>
            <a:ext cx="763270" cy="344805"/>
          </a:xfrm>
          <a:prstGeom prst="rect">
            <a:avLst/>
          </a:prstGeom>
        </p:spPr>
        <p:txBody>
          <a:bodyPr vert="horz" wrap="square" lIns="0" tIns="31750" rIns="0" bIns="0" rtlCol="0">
            <a:spAutoFit/>
          </a:bodyPr>
          <a:lstStyle/>
          <a:p>
            <a:pPr marL="222885" marR="5080" indent="-210820">
              <a:lnSpc>
                <a:spcPts val="1190"/>
              </a:lnSpc>
              <a:spcBef>
                <a:spcPts val="250"/>
              </a:spcBef>
            </a:pPr>
            <a:r>
              <a:rPr sz="1100" spc="-10" dirty="0">
                <a:solidFill>
                  <a:srgbClr val="8B2F07"/>
                </a:solidFill>
                <a:latin typeface="Georgia"/>
                <a:cs typeface="Georgia"/>
              </a:rPr>
              <a:t>Preparation stage</a:t>
            </a:r>
            <a:endParaRPr sz="1100">
              <a:latin typeface="Georgia"/>
              <a:cs typeface="Georgia"/>
            </a:endParaRPr>
          </a:p>
        </p:txBody>
      </p:sp>
      <p:grpSp>
        <p:nvGrpSpPr>
          <p:cNvPr id="6" name="object 6"/>
          <p:cNvGrpSpPr/>
          <p:nvPr/>
        </p:nvGrpSpPr>
        <p:grpSpPr>
          <a:xfrm>
            <a:off x="4661789" y="2296541"/>
            <a:ext cx="2472055" cy="1400175"/>
            <a:chOff x="4661789" y="2296541"/>
            <a:chExt cx="2472055" cy="1400175"/>
          </a:xfrm>
        </p:grpSpPr>
        <p:sp>
          <p:nvSpPr>
            <p:cNvPr id="7" name="object 7"/>
            <p:cNvSpPr/>
            <p:nvPr/>
          </p:nvSpPr>
          <p:spPr>
            <a:xfrm>
              <a:off x="4674489" y="2309241"/>
              <a:ext cx="2446655" cy="1374775"/>
            </a:xfrm>
            <a:custGeom>
              <a:avLst/>
              <a:gdLst/>
              <a:ahLst/>
              <a:cxnLst/>
              <a:rect l="l" t="t" r="r" b="b"/>
              <a:pathLst>
                <a:path w="2446654" h="1374775">
                  <a:moveTo>
                    <a:pt x="1223137" y="0"/>
                  </a:moveTo>
                  <a:lnTo>
                    <a:pt x="0" y="687324"/>
                  </a:lnTo>
                  <a:lnTo>
                    <a:pt x="25941" y="729308"/>
                  </a:lnTo>
                  <a:lnTo>
                    <a:pt x="53269" y="770181"/>
                  </a:lnTo>
                  <a:lnTo>
                    <a:pt x="81945" y="809922"/>
                  </a:lnTo>
                  <a:lnTo>
                    <a:pt x="111929" y="848508"/>
                  </a:lnTo>
                  <a:lnTo>
                    <a:pt x="143184" y="885918"/>
                  </a:lnTo>
                  <a:lnTo>
                    <a:pt x="175669" y="922129"/>
                  </a:lnTo>
                  <a:lnTo>
                    <a:pt x="209346" y="957120"/>
                  </a:lnTo>
                  <a:lnTo>
                    <a:pt x="244176" y="990869"/>
                  </a:lnTo>
                  <a:lnTo>
                    <a:pt x="280119" y="1023353"/>
                  </a:lnTo>
                  <a:lnTo>
                    <a:pt x="317137" y="1054551"/>
                  </a:lnTo>
                  <a:lnTo>
                    <a:pt x="355191" y="1084441"/>
                  </a:lnTo>
                  <a:lnTo>
                    <a:pt x="394242" y="1113001"/>
                  </a:lnTo>
                  <a:lnTo>
                    <a:pt x="434251" y="1140209"/>
                  </a:lnTo>
                  <a:lnTo>
                    <a:pt x="475178" y="1166043"/>
                  </a:lnTo>
                  <a:lnTo>
                    <a:pt x="516985" y="1190482"/>
                  </a:lnTo>
                  <a:lnTo>
                    <a:pt x="559632" y="1213502"/>
                  </a:lnTo>
                  <a:lnTo>
                    <a:pt x="603082" y="1235083"/>
                  </a:lnTo>
                  <a:lnTo>
                    <a:pt x="647294" y="1255202"/>
                  </a:lnTo>
                  <a:lnTo>
                    <a:pt x="692230" y="1273838"/>
                  </a:lnTo>
                  <a:lnTo>
                    <a:pt x="737851" y="1290969"/>
                  </a:lnTo>
                  <a:lnTo>
                    <a:pt x="784117" y="1306572"/>
                  </a:lnTo>
                  <a:lnTo>
                    <a:pt x="830990" y="1320625"/>
                  </a:lnTo>
                  <a:lnTo>
                    <a:pt x="878431" y="1333108"/>
                  </a:lnTo>
                  <a:lnTo>
                    <a:pt x="926400" y="1343997"/>
                  </a:lnTo>
                  <a:lnTo>
                    <a:pt x="974860" y="1353271"/>
                  </a:lnTo>
                  <a:lnTo>
                    <a:pt x="1023770" y="1360908"/>
                  </a:lnTo>
                  <a:lnTo>
                    <a:pt x="1073091" y="1366886"/>
                  </a:lnTo>
                  <a:lnTo>
                    <a:pt x="1122786" y="1371183"/>
                  </a:lnTo>
                  <a:lnTo>
                    <a:pt x="1172814" y="1373778"/>
                  </a:lnTo>
                  <a:lnTo>
                    <a:pt x="1223137" y="1374648"/>
                  </a:lnTo>
                  <a:lnTo>
                    <a:pt x="1273459" y="1373778"/>
                  </a:lnTo>
                  <a:lnTo>
                    <a:pt x="1323487" y="1371183"/>
                  </a:lnTo>
                  <a:lnTo>
                    <a:pt x="1373182" y="1366886"/>
                  </a:lnTo>
                  <a:lnTo>
                    <a:pt x="1422503" y="1360908"/>
                  </a:lnTo>
                  <a:lnTo>
                    <a:pt x="1471413" y="1353271"/>
                  </a:lnTo>
                  <a:lnTo>
                    <a:pt x="1519873" y="1343997"/>
                  </a:lnTo>
                  <a:lnTo>
                    <a:pt x="1567842" y="1333108"/>
                  </a:lnTo>
                  <a:lnTo>
                    <a:pt x="1615283" y="1320625"/>
                  </a:lnTo>
                  <a:lnTo>
                    <a:pt x="1662156" y="1306572"/>
                  </a:lnTo>
                  <a:lnTo>
                    <a:pt x="1708422" y="1290969"/>
                  </a:lnTo>
                  <a:lnTo>
                    <a:pt x="1754043" y="1273838"/>
                  </a:lnTo>
                  <a:lnTo>
                    <a:pt x="1798979" y="1255202"/>
                  </a:lnTo>
                  <a:lnTo>
                    <a:pt x="1843191" y="1235083"/>
                  </a:lnTo>
                  <a:lnTo>
                    <a:pt x="1886641" y="1213502"/>
                  </a:lnTo>
                  <a:lnTo>
                    <a:pt x="1929288" y="1190482"/>
                  </a:lnTo>
                  <a:lnTo>
                    <a:pt x="1971095" y="1166043"/>
                  </a:lnTo>
                  <a:lnTo>
                    <a:pt x="2012022" y="1140209"/>
                  </a:lnTo>
                  <a:lnTo>
                    <a:pt x="2052031" y="1113001"/>
                  </a:lnTo>
                  <a:lnTo>
                    <a:pt x="2091082" y="1084441"/>
                  </a:lnTo>
                  <a:lnTo>
                    <a:pt x="2129136" y="1054551"/>
                  </a:lnTo>
                  <a:lnTo>
                    <a:pt x="2166154" y="1023353"/>
                  </a:lnTo>
                  <a:lnTo>
                    <a:pt x="2202097" y="990869"/>
                  </a:lnTo>
                  <a:lnTo>
                    <a:pt x="2236927" y="957120"/>
                  </a:lnTo>
                  <a:lnTo>
                    <a:pt x="2270604" y="922129"/>
                  </a:lnTo>
                  <a:lnTo>
                    <a:pt x="2303089" y="885918"/>
                  </a:lnTo>
                  <a:lnTo>
                    <a:pt x="2334344" y="848508"/>
                  </a:lnTo>
                  <a:lnTo>
                    <a:pt x="2364328" y="809922"/>
                  </a:lnTo>
                  <a:lnTo>
                    <a:pt x="2393004" y="770181"/>
                  </a:lnTo>
                  <a:lnTo>
                    <a:pt x="2420332" y="729308"/>
                  </a:lnTo>
                  <a:lnTo>
                    <a:pt x="2446274" y="687324"/>
                  </a:lnTo>
                  <a:lnTo>
                    <a:pt x="1223137" y="0"/>
                  </a:lnTo>
                  <a:close/>
                </a:path>
              </a:pathLst>
            </a:custGeom>
            <a:solidFill>
              <a:srgbClr val="67C468"/>
            </a:solidFill>
          </p:spPr>
          <p:txBody>
            <a:bodyPr wrap="square" lIns="0" tIns="0" rIns="0" bIns="0" rtlCol="0"/>
            <a:lstStyle/>
            <a:p>
              <a:endParaRPr/>
            </a:p>
          </p:txBody>
        </p:sp>
        <p:sp>
          <p:nvSpPr>
            <p:cNvPr id="8" name="object 8"/>
            <p:cNvSpPr/>
            <p:nvPr/>
          </p:nvSpPr>
          <p:spPr>
            <a:xfrm>
              <a:off x="4674489" y="2309241"/>
              <a:ext cx="2446655" cy="1374775"/>
            </a:xfrm>
            <a:custGeom>
              <a:avLst/>
              <a:gdLst/>
              <a:ahLst/>
              <a:cxnLst/>
              <a:rect l="l" t="t" r="r" b="b"/>
              <a:pathLst>
                <a:path w="2446654" h="1374775">
                  <a:moveTo>
                    <a:pt x="2446274" y="687324"/>
                  </a:moveTo>
                  <a:lnTo>
                    <a:pt x="2420332" y="729308"/>
                  </a:lnTo>
                  <a:lnTo>
                    <a:pt x="2393004" y="770181"/>
                  </a:lnTo>
                  <a:lnTo>
                    <a:pt x="2364328" y="809922"/>
                  </a:lnTo>
                  <a:lnTo>
                    <a:pt x="2334344" y="848508"/>
                  </a:lnTo>
                  <a:lnTo>
                    <a:pt x="2303089" y="885918"/>
                  </a:lnTo>
                  <a:lnTo>
                    <a:pt x="2270604" y="922129"/>
                  </a:lnTo>
                  <a:lnTo>
                    <a:pt x="2236927" y="957120"/>
                  </a:lnTo>
                  <a:lnTo>
                    <a:pt x="2202097" y="990869"/>
                  </a:lnTo>
                  <a:lnTo>
                    <a:pt x="2166154" y="1023353"/>
                  </a:lnTo>
                  <a:lnTo>
                    <a:pt x="2129136" y="1054551"/>
                  </a:lnTo>
                  <a:lnTo>
                    <a:pt x="2091082" y="1084441"/>
                  </a:lnTo>
                  <a:lnTo>
                    <a:pt x="2052031" y="1113001"/>
                  </a:lnTo>
                  <a:lnTo>
                    <a:pt x="2012022" y="1140209"/>
                  </a:lnTo>
                  <a:lnTo>
                    <a:pt x="1971095" y="1166043"/>
                  </a:lnTo>
                  <a:lnTo>
                    <a:pt x="1929288" y="1190482"/>
                  </a:lnTo>
                  <a:lnTo>
                    <a:pt x="1886641" y="1213502"/>
                  </a:lnTo>
                  <a:lnTo>
                    <a:pt x="1843191" y="1235083"/>
                  </a:lnTo>
                  <a:lnTo>
                    <a:pt x="1798979" y="1255202"/>
                  </a:lnTo>
                  <a:lnTo>
                    <a:pt x="1754043" y="1273838"/>
                  </a:lnTo>
                  <a:lnTo>
                    <a:pt x="1708422" y="1290969"/>
                  </a:lnTo>
                  <a:lnTo>
                    <a:pt x="1662156" y="1306572"/>
                  </a:lnTo>
                  <a:lnTo>
                    <a:pt x="1615283" y="1320625"/>
                  </a:lnTo>
                  <a:lnTo>
                    <a:pt x="1567842" y="1333108"/>
                  </a:lnTo>
                  <a:lnTo>
                    <a:pt x="1519873" y="1343997"/>
                  </a:lnTo>
                  <a:lnTo>
                    <a:pt x="1471413" y="1353271"/>
                  </a:lnTo>
                  <a:lnTo>
                    <a:pt x="1422503" y="1360908"/>
                  </a:lnTo>
                  <a:lnTo>
                    <a:pt x="1373182" y="1366886"/>
                  </a:lnTo>
                  <a:lnTo>
                    <a:pt x="1323487" y="1371183"/>
                  </a:lnTo>
                  <a:lnTo>
                    <a:pt x="1273459" y="1373778"/>
                  </a:lnTo>
                  <a:lnTo>
                    <a:pt x="1223137" y="1374648"/>
                  </a:lnTo>
                  <a:lnTo>
                    <a:pt x="1172814" y="1373778"/>
                  </a:lnTo>
                  <a:lnTo>
                    <a:pt x="1122786" y="1371183"/>
                  </a:lnTo>
                  <a:lnTo>
                    <a:pt x="1073091" y="1366886"/>
                  </a:lnTo>
                  <a:lnTo>
                    <a:pt x="1023770" y="1360908"/>
                  </a:lnTo>
                  <a:lnTo>
                    <a:pt x="974860" y="1353271"/>
                  </a:lnTo>
                  <a:lnTo>
                    <a:pt x="926400" y="1343997"/>
                  </a:lnTo>
                  <a:lnTo>
                    <a:pt x="878431" y="1333108"/>
                  </a:lnTo>
                  <a:lnTo>
                    <a:pt x="830990" y="1320625"/>
                  </a:lnTo>
                  <a:lnTo>
                    <a:pt x="784117" y="1306572"/>
                  </a:lnTo>
                  <a:lnTo>
                    <a:pt x="737851" y="1290969"/>
                  </a:lnTo>
                  <a:lnTo>
                    <a:pt x="692230" y="1273838"/>
                  </a:lnTo>
                  <a:lnTo>
                    <a:pt x="647294" y="1255202"/>
                  </a:lnTo>
                  <a:lnTo>
                    <a:pt x="603082" y="1235083"/>
                  </a:lnTo>
                  <a:lnTo>
                    <a:pt x="559632" y="1213502"/>
                  </a:lnTo>
                  <a:lnTo>
                    <a:pt x="516985" y="1190482"/>
                  </a:lnTo>
                  <a:lnTo>
                    <a:pt x="475178" y="1166043"/>
                  </a:lnTo>
                  <a:lnTo>
                    <a:pt x="434251" y="1140209"/>
                  </a:lnTo>
                  <a:lnTo>
                    <a:pt x="394242" y="1113001"/>
                  </a:lnTo>
                  <a:lnTo>
                    <a:pt x="355191" y="1084441"/>
                  </a:lnTo>
                  <a:lnTo>
                    <a:pt x="317137" y="1054551"/>
                  </a:lnTo>
                  <a:lnTo>
                    <a:pt x="280119" y="1023353"/>
                  </a:lnTo>
                  <a:lnTo>
                    <a:pt x="244176" y="990869"/>
                  </a:lnTo>
                  <a:lnTo>
                    <a:pt x="209346" y="957120"/>
                  </a:lnTo>
                  <a:lnTo>
                    <a:pt x="175669" y="922129"/>
                  </a:lnTo>
                  <a:lnTo>
                    <a:pt x="143184" y="885918"/>
                  </a:lnTo>
                  <a:lnTo>
                    <a:pt x="111929" y="848508"/>
                  </a:lnTo>
                  <a:lnTo>
                    <a:pt x="81945" y="809922"/>
                  </a:lnTo>
                  <a:lnTo>
                    <a:pt x="53269" y="770181"/>
                  </a:lnTo>
                  <a:lnTo>
                    <a:pt x="25941" y="729308"/>
                  </a:lnTo>
                  <a:lnTo>
                    <a:pt x="0" y="687324"/>
                  </a:lnTo>
                  <a:lnTo>
                    <a:pt x="1223137" y="0"/>
                  </a:lnTo>
                  <a:lnTo>
                    <a:pt x="2446274" y="687324"/>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5363717" y="3072130"/>
            <a:ext cx="106934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84175B"/>
                </a:solidFill>
                <a:latin typeface="Georgia"/>
                <a:cs typeface="Georgia"/>
              </a:rPr>
              <a:t>Submitting</a:t>
            </a:r>
            <a:r>
              <a:rPr sz="1100" spc="-55" dirty="0">
                <a:solidFill>
                  <a:srgbClr val="84175B"/>
                </a:solidFill>
                <a:latin typeface="Georgia"/>
                <a:cs typeface="Georgia"/>
              </a:rPr>
              <a:t> </a:t>
            </a:r>
            <a:r>
              <a:rPr sz="1100" spc="-10" dirty="0">
                <a:solidFill>
                  <a:srgbClr val="84175B"/>
                </a:solidFill>
                <a:latin typeface="Georgia"/>
                <a:cs typeface="Georgia"/>
              </a:rPr>
              <a:t>stage</a:t>
            </a:r>
            <a:endParaRPr sz="1100">
              <a:latin typeface="Georgia"/>
              <a:cs typeface="Georgia"/>
            </a:endParaRPr>
          </a:p>
        </p:txBody>
      </p:sp>
      <p:grpSp>
        <p:nvGrpSpPr>
          <p:cNvPr id="10" name="object 10"/>
          <p:cNvGrpSpPr/>
          <p:nvPr/>
        </p:nvGrpSpPr>
        <p:grpSpPr>
          <a:xfrm>
            <a:off x="4472622" y="921892"/>
            <a:ext cx="1438275" cy="2087880"/>
            <a:chOff x="4472622" y="921892"/>
            <a:chExt cx="1438275" cy="2087880"/>
          </a:xfrm>
        </p:grpSpPr>
        <p:sp>
          <p:nvSpPr>
            <p:cNvPr id="11" name="object 11"/>
            <p:cNvSpPr/>
            <p:nvPr/>
          </p:nvSpPr>
          <p:spPr>
            <a:xfrm>
              <a:off x="4485322" y="934592"/>
              <a:ext cx="1412875" cy="2062480"/>
            </a:xfrm>
            <a:custGeom>
              <a:avLst/>
              <a:gdLst/>
              <a:ahLst/>
              <a:cxnLst/>
              <a:rect l="l" t="t" r="r" b="b"/>
              <a:pathLst>
                <a:path w="1412875" h="2062480">
                  <a:moveTo>
                    <a:pt x="1412303" y="0"/>
                  </a:moveTo>
                  <a:lnTo>
                    <a:pt x="1361980" y="869"/>
                  </a:lnTo>
                  <a:lnTo>
                    <a:pt x="1311952" y="3464"/>
                  </a:lnTo>
                  <a:lnTo>
                    <a:pt x="1262258" y="7761"/>
                  </a:lnTo>
                  <a:lnTo>
                    <a:pt x="1212936" y="13739"/>
                  </a:lnTo>
                  <a:lnTo>
                    <a:pt x="1164026" y="21376"/>
                  </a:lnTo>
                  <a:lnTo>
                    <a:pt x="1115567" y="30650"/>
                  </a:lnTo>
                  <a:lnTo>
                    <a:pt x="1067597" y="41539"/>
                  </a:lnTo>
                  <a:lnTo>
                    <a:pt x="1020157" y="54022"/>
                  </a:lnTo>
                  <a:lnTo>
                    <a:pt x="973284" y="68075"/>
                  </a:lnTo>
                  <a:lnTo>
                    <a:pt x="927017" y="83678"/>
                  </a:lnTo>
                  <a:lnTo>
                    <a:pt x="881397" y="100809"/>
                  </a:lnTo>
                  <a:lnTo>
                    <a:pt x="836461" y="119445"/>
                  </a:lnTo>
                  <a:lnTo>
                    <a:pt x="792248" y="139564"/>
                  </a:lnTo>
                  <a:lnTo>
                    <a:pt x="748799" y="161145"/>
                  </a:lnTo>
                  <a:lnTo>
                    <a:pt x="706151" y="184165"/>
                  </a:lnTo>
                  <a:lnTo>
                    <a:pt x="664344" y="208604"/>
                  </a:lnTo>
                  <a:lnTo>
                    <a:pt x="623417" y="234438"/>
                  </a:lnTo>
                  <a:lnTo>
                    <a:pt x="583409" y="261646"/>
                  </a:lnTo>
                  <a:lnTo>
                    <a:pt x="544358" y="290206"/>
                  </a:lnTo>
                  <a:lnTo>
                    <a:pt x="506304" y="320096"/>
                  </a:lnTo>
                  <a:lnTo>
                    <a:pt x="469286" y="351294"/>
                  </a:lnTo>
                  <a:lnTo>
                    <a:pt x="433342" y="383778"/>
                  </a:lnTo>
                  <a:lnTo>
                    <a:pt x="398512" y="417527"/>
                  </a:lnTo>
                  <a:lnTo>
                    <a:pt x="364835" y="452518"/>
                  </a:lnTo>
                  <a:lnTo>
                    <a:pt x="332350" y="488729"/>
                  </a:lnTo>
                  <a:lnTo>
                    <a:pt x="301096" y="526139"/>
                  </a:lnTo>
                  <a:lnTo>
                    <a:pt x="271111" y="564725"/>
                  </a:lnTo>
                  <a:lnTo>
                    <a:pt x="242435" y="604466"/>
                  </a:lnTo>
                  <a:lnTo>
                    <a:pt x="215107" y="645339"/>
                  </a:lnTo>
                  <a:lnTo>
                    <a:pt x="189166" y="687324"/>
                  </a:lnTo>
                  <a:lnTo>
                    <a:pt x="164785" y="730177"/>
                  </a:lnTo>
                  <a:lnTo>
                    <a:pt x="142085" y="773645"/>
                  </a:lnTo>
                  <a:lnTo>
                    <a:pt x="121066" y="817683"/>
                  </a:lnTo>
                  <a:lnTo>
                    <a:pt x="101729" y="862248"/>
                  </a:lnTo>
                  <a:lnTo>
                    <a:pt x="84073" y="907295"/>
                  </a:lnTo>
                  <a:lnTo>
                    <a:pt x="68099" y="952780"/>
                  </a:lnTo>
                  <a:lnTo>
                    <a:pt x="53807" y="998660"/>
                  </a:lnTo>
                  <a:lnTo>
                    <a:pt x="41196" y="1044891"/>
                  </a:lnTo>
                  <a:lnTo>
                    <a:pt x="30266" y="1091429"/>
                  </a:lnTo>
                  <a:lnTo>
                    <a:pt x="21018" y="1138230"/>
                  </a:lnTo>
                  <a:lnTo>
                    <a:pt x="13451" y="1185250"/>
                  </a:lnTo>
                  <a:lnTo>
                    <a:pt x="7566" y="1232446"/>
                  </a:lnTo>
                  <a:lnTo>
                    <a:pt x="3362" y="1279773"/>
                  </a:lnTo>
                  <a:lnTo>
                    <a:pt x="840" y="1327189"/>
                  </a:lnTo>
                  <a:lnTo>
                    <a:pt x="0" y="1374648"/>
                  </a:lnTo>
                  <a:lnTo>
                    <a:pt x="840" y="1422106"/>
                  </a:lnTo>
                  <a:lnTo>
                    <a:pt x="3362" y="1469522"/>
                  </a:lnTo>
                  <a:lnTo>
                    <a:pt x="7566" y="1516849"/>
                  </a:lnTo>
                  <a:lnTo>
                    <a:pt x="13451" y="1564045"/>
                  </a:lnTo>
                  <a:lnTo>
                    <a:pt x="21018" y="1611065"/>
                  </a:lnTo>
                  <a:lnTo>
                    <a:pt x="30266" y="1657866"/>
                  </a:lnTo>
                  <a:lnTo>
                    <a:pt x="41196" y="1704404"/>
                  </a:lnTo>
                  <a:lnTo>
                    <a:pt x="53807" y="1750635"/>
                  </a:lnTo>
                  <a:lnTo>
                    <a:pt x="68099" y="1796515"/>
                  </a:lnTo>
                  <a:lnTo>
                    <a:pt x="84073" y="1842000"/>
                  </a:lnTo>
                  <a:lnTo>
                    <a:pt x="101729" y="1887047"/>
                  </a:lnTo>
                  <a:lnTo>
                    <a:pt x="121066" y="1931612"/>
                  </a:lnTo>
                  <a:lnTo>
                    <a:pt x="142085" y="1975650"/>
                  </a:lnTo>
                  <a:lnTo>
                    <a:pt x="164785" y="2019118"/>
                  </a:lnTo>
                  <a:lnTo>
                    <a:pt x="189166" y="2061972"/>
                  </a:lnTo>
                  <a:lnTo>
                    <a:pt x="1412303" y="1374648"/>
                  </a:lnTo>
                  <a:lnTo>
                    <a:pt x="1412303" y="0"/>
                  </a:lnTo>
                  <a:close/>
                </a:path>
              </a:pathLst>
            </a:custGeom>
            <a:solidFill>
              <a:srgbClr val="B9C8F8"/>
            </a:solidFill>
          </p:spPr>
          <p:txBody>
            <a:bodyPr wrap="square" lIns="0" tIns="0" rIns="0" bIns="0" rtlCol="0"/>
            <a:lstStyle/>
            <a:p>
              <a:endParaRPr/>
            </a:p>
          </p:txBody>
        </p:sp>
        <p:sp>
          <p:nvSpPr>
            <p:cNvPr id="12" name="object 12"/>
            <p:cNvSpPr/>
            <p:nvPr/>
          </p:nvSpPr>
          <p:spPr>
            <a:xfrm>
              <a:off x="4485322" y="934592"/>
              <a:ext cx="1412875" cy="2062480"/>
            </a:xfrm>
            <a:custGeom>
              <a:avLst/>
              <a:gdLst/>
              <a:ahLst/>
              <a:cxnLst/>
              <a:rect l="l" t="t" r="r" b="b"/>
              <a:pathLst>
                <a:path w="1412875" h="2062480">
                  <a:moveTo>
                    <a:pt x="189166" y="2061972"/>
                  </a:moveTo>
                  <a:lnTo>
                    <a:pt x="164785" y="2019118"/>
                  </a:lnTo>
                  <a:lnTo>
                    <a:pt x="142085" y="1975650"/>
                  </a:lnTo>
                  <a:lnTo>
                    <a:pt x="121066" y="1931612"/>
                  </a:lnTo>
                  <a:lnTo>
                    <a:pt x="101729" y="1887047"/>
                  </a:lnTo>
                  <a:lnTo>
                    <a:pt x="84073" y="1842000"/>
                  </a:lnTo>
                  <a:lnTo>
                    <a:pt x="68099" y="1796515"/>
                  </a:lnTo>
                  <a:lnTo>
                    <a:pt x="53807" y="1750635"/>
                  </a:lnTo>
                  <a:lnTo>
                    <a:pt x="41196" y="1704404"/>
                  </a:lnTo>
                  <a:lnTo>
                    <a:pt x="30266" y="1657866"/>
                  </a:lnTo>
                  <a:lnTo>
                    <a:pt x="21018" y="1611065"/>
                  </a:lnTo>
                  <a:lnTo>
                    <a:pt x="13451" y="1564045"/>
                  </a:lnTo>
                  <a:lnTo>
                    <a:pt x="7566" y="1516849"/>
                  </a:lnTo>
                  <a:lnTo>
                    <a:pt x="3362" y="1469522"/>
                  </a:lnTo>
                  <a:lnTo>
                    <a:pt x="840" y="1422106"/>
                  </a:lnTo>
                  <a:lnTo>
                    <a:pt x="0" y="1374648"/>
                  </a:lnTo>
                  <a:lnTo>
                    <a:pt x="840" y="1327189"/>
                  </a:lnTo>
                  <a:lnTo>
                    <a:pt x="3362" y="1279773"/>
                  </a:lnTo>
                  <a:lnTo>
                    <a:pt x="7566" y="1232446"/>
                  </a:lnTo>
                  <a:lnTo>
                    <a:pt x="13451" y="1185250"/>
                  </a:lnTo>
                  <a:lnTo>
                    <a:pt x="21018" y="1138230"/>
                  </a:lnTo>
                  <a:lnTo>
                    <a:pt x="30266" y="1091429"/>
                  </a:lnTo>
                  <a:lnTo>
                    <a:pt x="41196" y="1044891"/>
                  </a:lnTo>
                  <a:lnTo>
                    <a:pt x="53807" y="998660"/>
                  </a:lnTo>
                  <a:lnTo>
                    <a:pt x="68099" y="952780"/>
                  </a:lnTo>
                  <a:lnTo>
                    <a:pt x="84073" y="907295"/>
                  </a:lnTo>
                  <a:lnTo>
                    <a:pt x="101729" y="862248"/>
                  </a:lnTo>
                  <a:lnTo>
                    <a:pt x="121066" y="817683"/>
                  </a:lnTo>
                  <a:lnTo>
                    <a:pt x="142085" y="773645"/>
                  </a:lnTo>
                  <a:lnTo>
                    <a:pt x="164785" y="730177"/>
                  </a:lnTo>
                  <a:lnTo>
                    <a:pt x="189166" y="687324"/>
                  </a:lnTo>
                  <a:lnTo>
                    <a:pt x="215107" y="645339"/>
                  </a:lnTo>
                  <a:lnTo>
                    <a:pt x="242435" y="604466"/>
                  </a:lnTo>
                  <a:lnTo>
                    <a:pt x="271111" y="564725"/>
                  </a:lnTo>
                  <a:lnTo>
                    <a:pt x="301096" y="526139"/>
                  </a:lnTo>
                  <a:lnTo>
                    <a:pt x="332350" y="488729"/>
                  </a:lnTo>
                  <a:lnTo>
                    <a:pt x="364835" y="452518"/>
                  </a:lnTo>
                  <a:lnTo>
                    <a:pt x="398512" y="417527"/>
                  </a:lnTo>
                  <a:lnTo>
                    <a:pt x="433342" y="383778"/>
                  </a:lnTo>
                  <a:lnTo>
                    <a:pt x="469286" y="351294"/>
                  </a:lnTo>
                  <a:lnTo>
                    <a:pt x="506304" y="320096"/>
                  </a:lnTo>
                  <a:lnTo>
                    <a:pt x="544358" y="290206"/>
                  </a:lnTo>
                  <a:lnTo>
                    <a:pt x="583409" y="261646"/>
                  </a:lnTo>
                  <a:lnTo>
                    <a:pt x="623417" y="234438"/>
                  </a:lnTo>
                  <a:lnTo>
                    <a:pt x="664344" y="208604"/>
                  </a:lnTo>
                  <a:lnTo>
                    <a:pt x="706151" y="184165"/>
                  </a:lnTo>
                  <a:lnTo>
                    <a:pt x="748799" y="161145"/>
                  </a:lnTo>
                  <a:lnTo>
                    <a:pt x="792248" y="139564"/>
                  </a:lnTo>
                  <a:lnTo>
                    <a:pt x="836461" y="119445"/>
                  </a:lnTo>
                  <a:lnTo>
                    <a:pt x="881397" y="100809"/>
                  </a:lnTo>
                  <a:lnTo>
                    <a:pt x="927017" y="83678"/>
                  </a:lnTo>
                  <a:lnTo>
                    <a:pt x="973284" y="68075"/>
                  </a:lnTo>
                  <a:lnTo>
                    <a:pt x="1020157" y="54022"/>
                  </a:lnTo>
                  <a:lnTo>
                    <a:pt x="1067597" y="41539"/>
                  </a:lnTo>
                  <a:lnTo>
                    <a:pt x="1115567" y="30650"/>
                  </a:lnTo>
                  <a:lnTo>
                    <a:pt x="1164026" y="21376"/>
                  </a:lnTo>
                  <a:lnTo>
                    <a:pt x="1212936" y="13739"/>
                  </a:lnTo>
                  <a:lnTo>
                    <a:pt x="1262258" y="7761"/>
                  </a:lnTo>
                  <a:lnTo>
                    <a:pt x="1311952" y="3464"/>
                  </a:lnTo>
                  <a:lnTo>
                    <a:pt x="1361980" y="869"/>
                  </a:lnTo>
                  <a:lnTo>
                    <a:pt x="1412303" y="0"/>
                  </a:lnTo>
                  <a:lnTo>
                    <a:pt x="1412303" y="1374648"/>
                  </a:lnTo>
                  <a:lnTo>
                    <a:pt x="189166" y="2061972"/>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4850384" y="1706702"/>
            <a:ext cx="734695" cy="345440"/>
          </a:xfrm>
          <a:prstGeom prst="rect">
            <a:avLst/>
          </a:prstGeom>
        </p:spPr>
        <p:txBody>
          <a:bodyPr vert="horz" wrap="square" lIns="0" tIns="13335" rIns="0" bIns="0" rtlCol="0">
            <a:spAutoFit/>
          </a:bodyPr>
          <a:lstStyle/>
          <a:p>
            <a:pPr algn="ctr">
              <a:lnSpc>
                <a:spcPts val="1255"/>
              </a:lnSpc>
              <a:spcBef>
                <a:spcPts val="105"/>
              </a:spcBef>
            </a:pPr>
            <a:r>
              <a:rPr sz="1100" spc="-10" dirty="0">
                <a:solidFill>
                  <a:srgbClr val="091C58"/>
                </a:solidFill>
                <a:latin typeface="Georgia"/>
                <a:cs typeface="Georgia"/>
              </a:rPr>
              <a:t>Publication</a:t>
            </a:r>
            <a:endParaRPr sz="1100">
              <a:latin typeface="Georgia"/>
              <a:cs typeface="Georgia"/>
            </a:endParaRPr>
          </a:p>
          <a:p>
            <a:pPr algn="ctr">
              <a:lnSpc>
                <a:spcPts val="1255"/>
              </a:lnSpc>
            </a:pPr>
            <a:r>
              <a:rPr sz="1100" spc="-10" dirty="0">
                <a:solidFill>
                  <a:srgbClr val="091C58"/>
                </a:solidFill>
                <a:latin typeface="Georgia"/>
                <a:cs typeface="Georgia"/>
              </a:rPr>
              <a:t>stage</a:t>
            </a:r>
            <a:endParaRPr sz="1100">
              <a:latin typeface="Georgia"/>
              <a:cs typeface="Georgia"/>
            </a:endParaRPr>
          </a:p>
        </p:txBody>
      </p:sp>
      <p:sp>
        <p:nvSpPr>
          <p:cNvPr id="14" name="object 14"/>
          <p:cNvSpPr txBox="1"/>
          <p:nvPr/>
        </p:nvSpPr>
        <p:spPr>
          <a:xfrm>
            <a:off x="7847076" y="801839"/>
            <a:ext cx="4014470" cy="739140"/>
          </a:xfrm>
          <a:prstGeom prst="rect">
            <a:avLst/>
          </a:prstGeom>
          <a:solidFill>
            <a:srgbClr val="FAC5AC"/>
          </a:solidFill>
        </p:spPr>
        <p:txBody>
          <a:bodyPr vert="horz" wrap="square" lIns="0" tIns="33655" rIns="0" bIns="0" rtlCol="0">
            <a:spAutoFit/>
          </a:bodyPr>
          <a:lstStyle/>
          <a:p>
            <a:pPr marL="549275">
              <a:lnSpc>
                <a:spcPct val="100000"/>
              </a:lnSpc>
              <a:spcBef>
                <a:spcPts val="265"/>
              </a:spcBef>
            </a:pPr>
            <a:r>
              <a:rPr sz="1400" spc="-10" dirty="0">
                <a:solidFill>
                  <a:srgbClr val="0C2477"/>
                </a:solidFill>
                <a:latin typeface="Calibri"/>
                <a:cs typeface="Calibri"/>
              </a:rPr>
              <a:t>Requirements</a:t>
            </a:r>
            <a:r>
              <a:rPr sz="1400" dirty="0">
                <a:solidFill>
                  <a:srgbClr val="0C2477"/>
                </a:solidFill>
                <a:latin typeface="Calibri"/>
                <a:cs typeface="Calibri"/>
              </a:rPr>
              <a:t> </a:t>
            </a:r>
            <a:r>
              <a:rPr sz="1400" spc="-10" dirty="0">
                <a:solidFill>
                  <a:srgbClr val="0C2477"/>
                </a:solidFill>
                <a:latin typeface="Calibri"/>
                <a:cs typeface="Calibri"/>
              </a:rPr>
              <a:t>regarding</a:t>
            </a:r>
            <a:r>
              <a:rPr sz="1400" spc="5" dirty="0">
                <a:solidFill>
                  <a:srgbClr val="0C2477"/>
                </a:solidFill>
                <a:latin typeface="Calibri"/>
                <a:cs typeface="Calibri"/>
              </a:rPr>
              <a:t> </a:t>
            </a:r>
            <a:r>
              <a:rPr sz="1400" spc="-25" dirty="0">
                <a:solidFill>
                  <a:srgbClr val="0C2477"/>
                </a:solidFill>
                <a:latin typeface="Calibri"/>
                <a:cs typeface="Calibri"/>
              </a:rPr>
              <a:t>OA:</a:t>
            </a:r>
            <a:endParaRPr sz="1400">
              <a:latin typeface="Calibri"/>
              <a:cs typeface="Calibri"/>
            </a:endParaRPr>
          </a:p>
          <a:p>
            <a:pPr marL="549275" marR="300990">
              <a:lnSpc>
                <a:spcPct val="100000"/>
              </a:lnSpc>
              <a:spcBef>
                <a:spcPts val="5"/>
              </a:spcBef>
            </a:pPr>
            <a:r>
              <a:rPr sz="1400" spc="-10" dirty="0">
                <a:solidFill>
                  <a:srgbClr val="0C2477"/>
                </a:solidFill>
                <a:latin typeface="Calibri"/>
                <a:cs typeface="Calibri"/>
              </a:rPr>
              <a:t>webpages,</a:t>
            </a:r>
            <a:r>
              <a:rPr sz="1400" spc="-5" dirty="0">
                <a:solidFill>
                  <a:srgbClr val="0C2477"/>
                </a:solidFill>
                <a:latin typeface="Calibri"/>
                <a:cs typeface="Calibri"/>
              </a:rPr>
              <a:t> </a:t>
            </a:r>
            <a:r>
              <a:rPr sz="1400" dirty="0">
                <a:solidFill>
                  <a:srgbClr val="0C2477"/>
                </a:solidFill>
                <a:latin typeface="Calibri"/>
                <a:cs typeface="Calibri"/>
              </a:rPr>
              <a:t>funder</a:t>
            </a:r>
            <a:r>
              <a:rPr sz="1400" spc="-5" dirty="0">
                <a:solidFill>
                  <a:srgbClr val="0C2477"/>
                </a:solidFill>
                <a:latin typeface="Calibri"/>
                <a:cs typeface="Calibri"/>
              </a:rPr>
              <a:t> </a:t>
            </a:r>
            <a:r>
              <a:rPr sz="1400" spc="-10" dirty="0">
                <a:solidFill>
                  <a:srgbClr val="0C2477"/>
                </a:solidFill>
                <a:latin typeface="Calibri"/>
                <a:cs typeface="Calibri"/>
              </a:rPr>
              <a:t>requirements,</a:t>
            </a:r>
            <a:r>
              <a:rPr sz="1400" spc="20" dirty="0">
                <a:solidFill>
                  <a:srgbClr val="0C2477"/>
                </a:solidFill>
                <a:latin typeface="Calibri"/>
                <a:cs typeface="Calibri"/>
              </a:rPr>
              <a:t> </a:t>
            </a:r>
            <a:r>
              <a:rPr sz="1400" spc="-10" dirty="0">
                <a:solidFill>
                  <a:srgbClr val="0C2477"/>
                </a:solidFill>
                <a:latin typeface="Calibri"/>
                <a:cs typeface="Calibri"/>
              </a:rPr>
              <a:t>workflows Library)</a:t>
            </a:r>
            <a:endParaRPr sz="1400">
              <a:latin typeface="Calibri"/>
              <a:cs typeface="Calibri"/>
            </a:endParaRPr>
          </a:p>
        </p:txBody>
      </p:sp>
      <p:sp>
        <p:nvSpPr>
          <p:cNvPr id="15" name="object 15"/>
          <p:cNvSpPr txBox="1"/>
          <p:nvPr/>
        </p:nvSpPr>
        <p:spPr>
          <a:xfrm>
            <a:off x="7840853" y="1664931"/>
            <a:ext cx="4014470" cy="739140"/>
          </a:xfrm>
          <a:prstGeom prst="rect">
            <a:avLst/>
          </a:prstGeom>
          <a:solidFill>
            <a:srgbClr val="FAC5AC"/>
          </a:solidFill>
        </p:spPr>
        <p:txBody>
          <a:bodyPr vert="horz" wrap="square" lIns="0" tIns="34290" rIns="0" bIns="0" rtlCol="0">
            <a:spAutoFit/>
          </a:bodyPr>
          <a:lstStyle/>
          <a:p>
            <a:pPr marL="549275">
              <a:lnSpc>
                <a:spcPct val="100000"/>
              </a:lnSpc>
              <a:spcBef>
                <a:spcPts val="270"/>
              </a:spcBef>
            </a:pPr>
            <a:r>
              <a:rPr sz="1400" dirty="0">
                <a:solidFill>
                  <a:srgbClr val="0C2477"/>
                </a:solidFill>
                <a:latin typeface="Calibri"/>
                <a:cs typeface="Calibri"/>
              </a:rPr>
              <a:t>Journal</a:t>
            </a:r>
            <a:r>
              <a:rPr sz="1400" spc="-55" dirty="0">
                <a:solidFill>
                  <a:srgbClr val="0C2477"/>
                </a:solidFill>
                <a:latin typeface="Calibri"/>
                <a:cs typeface="Calibri"/>
              </a:rPr>
              <a:t> </a:t>
            </a:r>
            <a:r>
              <a:rPr sz="1400" dirty="0">
                <a:solidFill>
                  <a:srgbClr val="0C2477"/>
                </a:solidFill>
                <a:latin typeface="Calibri"/>
                <a:cs typeface="Calibri"/>
              </a:rPr>
              <a:t>selection</a:t>
            </a:r>
            <a:r>
              <a:rPr sz="1400" spc="-35" dirty="0">
                <a:solidFill>
                  <a:srgbClr val="0C2477"/>
                </a:solidFill>
                <a:latin typeface="Calibri"/>
                <a:cs typeface="Calibri"/>
              </a:rPr>
              <a:t> </a:t>
            </a:r>
            <a:r>
              <a:rPr sz="1400" dirty="0">
                <a:solidFill>
                  <a:srgbClr val="0C2477"/>
                </a:solidFill>
                <a:latin typeface="Calibri"/>
                <a:cs typeface="Calibri"/>
              </a:rPr>
              <a:t>tools</a:t>
            </a:r>
            <a:r>
              <a:rPr sz="1400" spc="-50" dirty="0">
                <a:solidFill>
                  <a:srgbClr val="0C2477"/>
                </a:solidFill>
                <a:latin typeface="Calibri"/>
                <a:cs typeface="Calibri"/>
              </a:rPr>
              <a:t> </a:t>
            </a:r>
            <a:r>
              <a:rPr sz="1400" dirty="0">
                <a:solidFill>
                  <a:srgbClr val="0C2477"/>
                </a:solidFill>
                <a:latin typeface="Calibri"/>
                <a:cs typeface="Calibri"/>
              </a:rPr>
              <a:t>(Journal</a:t>
            </a:r>
            <a:r>
              <a:rPr sz="1400" spc="-20" dirty="0">
                <a:solidFill>
                  <a:srgbClr val="0C2477"/>
                </a:solidFill>
                <a:latin typeface="Calibri"/>
                <a:cs typeface="Calibri"/>
              </a:rPr>
              <a:t> Browser,</a:t>
            </a:r>
            <a:r>
              <a:rPr sz="1400" spc="-60" dirty="0">
                <a:solidFill>
                  <a:srgbClr val="0C2477"/>
                </a:solidFill>
                <a:latin typeface="Calibri"/>
                <a:cs typeface="Calibri"/>
              </a:rPr>
              <a:t> </a:t>
            </a:r>
            <a:r>
              <a:rPr sz="1400" spc="-10" dirty="0">
                <a:solidFill>
                  <a:srgbClr val="0C2477"/>
                </a:solidFill>
                <a:latin typeface="Calibri"/>
                <a:cs typeface="Calibri"/>
              </a:rPr>
              <a:t>DOAJ,</a:t>
            </a:r>
            <a:endParaRPr sz="1400">
              <a:latin typeface="Calibri"/>
              <a:cs typeface="Calibri"/>
            </a:endParaRPr>
          </a:p>
          <a:p>
            <a:pPr marL="549275">
              <a:lnSpc>
                <a:spcPct val="100000"/>
              </a:lnSpc>
            </a:pPr>
            <a:r>
              <a:rPr sz="1400" dirty="0">
                <a:solidFill>
                  <a:srgbClr val="0C2477"/>
                </a:solidFill>
                <a:latin typeface="Calibri"/>
                <a:cs typeface="Calibri"/>
              </a:rPr>
              <a:t>QUAM,</a:t>
            </a:r>
            <a:r>
              <a:rPr sz="1400" spc="-35" dirty="0">
                <a:solidFill>
                  <a:srgbClr val="0C2477"/>
                </a:solidFill>
                <a:latin typeface="Calibri"/>
                <a:cs typeface="Calibri"/>
              </a:rPr>
              <a:t> </a:t>
            </a:r>
            <a:r>
              <a:rPr sz="1400" spc="-10" dirty="0">
                <a:solidFill>
                  <a:srgbClr val="0C2477"/>
                </a:solidFill>
                <a:latin typeface="Calibri"/>
                <a:cs typeface="Calibri"/>
              </a:rPr>
              <a:t>Think-Check-</a:t>
            </a:r>
            <a:r>
              <a:rPr sz="1400" dirty="0">
                <a:solidFill>
                  <a:srgbClr val="0C2477"/>
                </a:solidFill>
                <a:latin typeface="Calibri"/>
                <a:cs typeface="Calibri"/>
              </a:rPr>
              <a:t>Submit,</a:t>
            </a:r>
            <a:r>
              <a:rPr sz="1400" spc="10" dirty="0">
                <a:solidFill>
                  <a:srgbClr val="0C2477"/>
                </a:solidFill>
                <a:latin typeface="Calibri"/>
                <a:cs typeface="Calibri"/>
              </a:rPr>
              <a:t> </a:t>
            </a:r>
            <a:r>
              <a:rPr sz="1400" spc="-10" dirty="0">
                <a:solidFill>
                  <a:srgbClr val="0C2477"/>
                </a:solidFill>
                <a:latin typeface="Calibri"/>
                <a:cs typeface="Calibri"/>
              </a:rPr>
              <a:t>predatory</a:t>
            </a:r>
            <a:r>
              <a:rPr sz="1400" dirty="0">
                <a:solidFill>
                  <a:srgbClr val="0C2477"/>
                </a:solidFill>
                <a:latin typeface="Calibri"/>
                <a:cs typeface="Calibri"/>
              </a:rPr>
              <a:t> </a:t>
            </a:r>
            <a:r>
              <a:rPr sz="1400" spc="-20" dirty="0">
                <a:solidFill>
                  <a:srgbClr val="0C2477"/>
                </a:solidFill>
                <a:latin typeface="Calibri"/>
                <a:cs typeface="Calibri"/>
              </a:rPr>
              <a:t>jnls</a:t>
            </a:r>
            <a:endParaRPr sz="1400">
              <a:latin typeface="Calibri"/>
              <a:cs typeface="Calibri"/>
            </a:endParaRPr>
          </a:p>
          <a:p>
            <a:pPr marL="549275">
              <a:lnSpc>
                <a:spcPct val="100000"/>
              </a:lnSpc>
            </a:pPr>
            <a:r>
              <a:rPr sz="1400" dirty="0">
                <a:solidFill>
                  <a:srgbClr val="0C2477"/>
                </a:solidFill>
                <a:latin typeface="Calibri"/>
                <a:cs typeface="Calibri"/>
              </a:rPr>
              <a:t>list,…</a:t>
            </a:r>
            <a:r>
              <a:rPr sz="1400" spc="-50"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16" name="object 16"/>
          <p:cNvSpPr txBox="1"/>
          <p:nvPr/>
        </p:nvSpPr>
        <p:spPr>
          <a:xfrm>
            <a:off x="7840853" y="2485847"/>
            <a:ext cx="4014470" cy="307975"/>
          </a:xfrm>
          <a:prstGeom prst="rect">
            <a:avLst/>
          </a:prstGeom>
          <a:solidFill>
            <a:srgbClr val="FAC5AC"/>
          </a:solidFill>
        </p:spPr>
        <p:txBody>
          <a:bodyPr vert="horz" wrap="square" lIns="0" tIns="34290" rIns="0" bIns="0" rtlCol="0">
            <a:spAutoFit/>
          </a:bodyPr>
          <a:lstStyle/>
          <a:p>
            <a:pPr marL="549275">
              <a:lnSpc>
                <a:spcPct val="100000"/>
              </a:lnSpc>
              <a:spcBef>
                <a:spcPts val="270"/>
              </a:spcBef>
            </a:pPr>
            <a:r>
              <a:rPr sz="1400" spc="-10" dirty="0">
                <a:solidFill>
                  <a:srgbClr val="0C2477"/>
                </a:solidFill>
                <a:latin typeface="Calibri"/>
                <a:cs typeface="Calibri"/>
              </a:rPr>
              <a:t>Webpages</a:t>
            </a:r>
            <a:r>
              <a:rPr sz="1400" spc="-55" dirty="0">
                <a:solidFill>
                  <a:srgbClr val="0C2477"/>
                </a:solidFill>
                <a:latin typeface="Calibri"/>
                <a:cs typeface="Calibri"/>
              </a:rPr>
              <a:t> </a:t>
            </a:r>
            <a:r>
              <a:rPr sz="1400" spc="-10" dirty="0">
                <a:solidFill>
                  <a:srgbClr val="0C2477"/>
                </a:solidFill>
                <a:latin typeface="Calibri"/>
                <a:cs typeface="Calibri"/>
              </a:rPr>
              <a:t>management</a:t>
            </a:r>
            <a:endParaRPr sz="1400">
              <a:latin typeface="Calibri"/>
              <a:cs typeface="Calibri"/>
            </a:endParaRPr>
          </a:p>
        </p:txBody>
      </p:sp>
      <p:sp>
        <p:nvSpPr>
          <p:cNvPr id="17" name="object 17"/>
          <p:cNvSpPr txBox="1"/>
          <p:nvPr/>
        </p:nvSpPr>
        <p:spPr>
          <a:xfrm>
            <a:off x="7828153" y="3315487"/>
            <a:ext cx="4014470" cy="523240"/>
          </a:xfrm>
          <a:prstGeom prst="rect">
            <a:avLst/>
          </a:prstGeom>
          <a:solidFill>
            <a:srgbClr val="FAC5AC"/>
          </a:solidFill>
        </p:spPr>
        <p:txBody>
          <a:bodyPr vert="horz" wrap="square" lIns="0" tIns="34290" rIns="0" bIns="0" rtlCol="0">
            <a:spAutoFit/>
          </a:bodyPr>
          <a:lstStyle/>
          <a:p>
            <a:pPr marL="561975">
              <a:lnSpc>
                <a:spcPct val="100000"/>
              </a:lnSpc>
              <a:spcBef>
                <a:spcPts val="270"/>
              </a:spcBef>
            </a:pPr>
            <a:r>
              <a:rPr sz="1400" dirty="0">
                <a:solidFill>
                  <a:srgbClr val="0C2477"/>
                </a:solidFill>
                <a:latin typeface="Calibri"/>
                <a:cs typeface="Calibri"/>
              </a:rPr>
              <a:t>Advocacy</a:t>
            </a:r>
            <a:r>
              <a:rPr sz="1400" spc="-35" dirty="0">
                <a:solidFill>
                  <a:srgbClr val="0C2477"/>
                </a:solidFill>
                <a:latin typeface="Calibri"/>
                <a:cs typeface="Calibri"/>
              </a:rPr>
              <a:t> </a:t>
            </a:r>
            <a:r>
              <a:rPr sz="1400" dirty="0">
                <a:solidFill>
                  <a:srgbClr val="0C2477"/>
                </a:solidFill>
                <a:latin typeface="Calibri"/>
                <a:cs typeface="Calibri"/>
              </a:rPr>
              <a:t>and</a:t>
            </a:r>
            <a:r>
              <a:rPr sz="1400" spc="-25" dirty="0">
                <a:solidFill>
                  <a:srgbClr val="0C2477"/>
                </a:solidFill>
                <a:latin typeface="Calibri"/>
                <a:cs typeface="Calibri"/>
              </a:rPr>
              <a:t> </a:t>
            </a:r>
            <a:r>
              <a:rPr sz="1400" spc="-10" dirty="0">
                <a:solidFill>
                  <a:srgbClr val="0C2477"/>
                </a:solidFill>
                <a:latin typeface="Calibri"/>
                <a:cs typeface="Calibri"/>
              </a:rPr>
              <a:t>Information</a:t>
            </a:r>
            <a:r>
              <a:rPr sz="1400" spc="-40" dirty="0">
                <a:solidFill>
                  <a:srgbClr val="0C2477"/>
                </a:solidFill>
                <a:latin typeface="Calibri"/>
                <a:cs typeface="Calibri"/>
              </a:rPr>
              <a:t> </a:t>
            </a:r>
            <a:r>
              <a:rPr sz="1400" dirty="0">
                <a:solidFill>
                  <a:srgbClr val="0C2477"/>
                </a:solidFill>
                <a:latin typeface="Calibri"/>
                <a:cs typeface="Calibri"/>
              </a:rPr>
              <a:t>on</a:t>
            </a:r>
            <a:r>
              <a:rPr sz="1400" spc="-35" dirty="0">
                <a:solidFill>
                  <a:srgbClr val="0C2477"/>
                </a:solidFill>
                <a:latin typeface="Calibri"/>
                <a:cs typeface="Calibri"/>
              </a:rPr>
              <a:t> </a:t>
            </a:r>
            <a:r>
              <a:rPr sz="1400" spc="-25" dirty="0">
                <a:solidFill>
                  <a:srgbClr val="0C2477"/>
                </a:solidFill>
                <a:latin typeface="Calibri"/>
                <a:cs typeface="Calibri"/>
              </a:rPr>
              <a:t>OA:</a:t>
            </a:r>
            <a:endParaRPr sz="1400">
              <a:latin typeface="Calibri"/>
              <a:cs typeface="Calibri"/>
            </a:endParaRPr>
          </a:p>
          <a:p>
            <a:pPr marL="561975">
              <a:lnSpc>
                <a:spcPct val="100000"/>
              </a:lnSpc>
            </a:pPr>
            <a:r>
              <a:rPr sz="1400" spc="-1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30" dirty="0">
                <a:solidFill>
                  <a:srgbClr val="0C2477"/>
                </a:solidFill>
                <a:latin typeface="Calibri"/>
                <a:cs typeface="Calibri"/>
              </a:rPr>
              <a:t> </a:t>
            </a:r>
            <a:r>
              <a:rPr sz="1400" spc="-10" dirty="0">
                <a:solidFill>
                  <a:srgbClr val="0C2477"/>
                </a:solidFill>
                <a:latin typeface="Calibri"/>
                <a:cs typeface="Calibri"/>
              </a:rPr>
              <a:t>training,</a:t>
            </a:r>
            <a:r>
              <a:rPr sz="1400" spc="-20" dirty="0">
                <a:solidFill>
                  <a:srgbClr val="0C2477"/>
                </a:solidFill>
                <a:latin typeface="Calibri"/>
                <a:cs typeface="Calibri"/>
              </a:rPr>
              <a:t> </a:t>
            </a:r>
            <a:r>
              <a:rPr sz="1400" dirty="0">
                <a:solidFill>
                  <a:srgbClr val="0C2477"/>
                </a:solidFill>
                <a:latin typeface="Calibri"/>
                <a:cs typeface="Calibri"/>
              </a:rPr>
              <a:t>workshops</a:t>
            </a:r>
            <a:r>
              <a:rPr sz="1400" spc="-4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18" name="object 18"/>
          <p:cNvSpPr txBox="1"/>
          <p:nvPr/>
        </p:nvSpPr>
        <p:spPr>
          <a:xfrm>
            <a:off x="4337050" y="4156532"/>
            <a:ext cx="3310890" cy="307975"/>
          </a:xfrm>
          <a:prstGeom prst="rect">
            <a:avLst/>
          </a:prstGeom>
          <a:solidFill>
            <a:srgbClr val="92D050"/>
          </a:solidFill>
        </p:spPr>
        <p:txBody>
          <a:bodyPr vert="horz" wrap="square" lIns="0" tIns="34925" rIns="0" bIns="0" rtlCol="0">
            <a:spAutoFit/>
          </a:bodyPr>
          <a:lstStyle/>
          <a:p>
            <a:pPr marL="548640">
              <a:lnSpc>
                <a:spcPct val="100000"/>
              </a:lnSpc>
              <a:spcBef>
                <a:spcPts val="275"/>
              </a:spcBef>
            </a:pPr>
            <a:r>
              <a:rPr sz="1400" dirty="0">
                <a:solidFill>
                  <a:srgbClr val="0C2477"/>
                </a:solidFill>
                <a:latin typeface="Calibri"/>
                <a:cs typeface="Calibri"/>
              </a:rPr>
              <a:t>Green</a:t>
            </a:r>
            <a:r>
              <a:rPr sz="1400" spc="-40" dirty="0">
                <a:solidFill>
                  <a:srgbClr val="0C2477"/>
                </a:solidFill>
                <a:latin typeface="Calibri"/>
                <a:cs typeface="Calibri"/>
              </a:rPr>
              <a:t> </a:t>
            </a:r>
            <a:r>
              <a:rPr sz="1400" dirty="0">
                <a:solidFill>
                  <a:srgbClr val="0C2477"/>
                </a:solidFill>
                <a:latin typeface="Calibri"/>
                <a:cs typeface="Calibri"/>
              </a:rPr>
              <a:t>OA</a:t>
            </a:r>
            <a:r>
              <a:rPr sz="1400" spc="-40" dirty="0">
                <a:solidFill>
                  <a:srgbClr val="0C2477"/>
                </a:solidFill>
                <a:latin typeface="Calibri"/>
                <a:cs typeface="Calibri"/>
              </a:rPr>
              <a:t> </a:t>
            </a:r>
            <a:r>
              <a:rPr sz="1400" dirty="0">
                <a:solidFill>
                  <a:srgbClr val="0C2477"/>
                </a:solidFill>
                <a:latin typeface="Calibri"/>
                <a:cs typeface="Calibri"/>
              </a:rPr>
              <a:t>support</a:t>
            </a:r>
            <a:r>
              <a:rPr sz="1400" spc="-40"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19" name="object 19"/>
          <p:cNvSpPr txBox="1"/>
          <p:nvPr/>
        </p:nvSpPr>
        <p:spPr>
          <a:xfrm>
            <a:off x="4337050" y="4532528"/>
            <a:ext cx="3310890" cy="523240"/>
          </a:xfrm>
          <a:prstGeom prst="rect">
            <a:avLst/>
          </a:prstGeom>
          <a:solidFill>
            <a:srgbClr val="92D050"/>
          </a:solidFill>
        </p:spPr>
        <p:txBody>
          <a:bodyPr vert="horz" wrap="square" lIns="0" tIns="34925" rIns="0" bIns="0" rtlCol="0">
            <a:spAutoFit/>
          </a:bodyPr>
          <a:lstStyle/>
          <a:p>
            <a:pPr marL="548640" marR="111125">
              <a:lnSpc>
                <a:spcPct val="100000"/>
              </a:lnSpc>
              <a:spcBef>
                <a:spcPts val="275"/>
              </a:spcBef>
            </a:pPr>
            <a:r>
              <a:rPr sz="1400" dirty="0">
                <a:solidFill>
                  <a:srgbClr val="0C2477"/>
                </a:solidFill>
                <a:latin typeface="Calibri"/>
                <a:cs typeface="Calibri"/>
              </a:rPr>
              <a:t>Gold</a:t>
            </a:r>
            <a:r>
              <a:rPr sz="1400" spc="-45" dirty="0">
                <a:solidFill>
                  <a:srgbClr val="0C2477"/>
                </a:solidFill>
                <a:latin typeface="Calibri"/>
                <a:cs typeface="Calibri"/>
              </a:rPr>
              <a:t> </a:t>
            </a:r>
            <a:r>
              <a:rPr sz="1400" dirty="0">
                <a:solidFill>
                  <a:srgbClr val="0C2477"/>
                </a:solidFill>
                <a:latin typeface="Calibri"/>
                <a:cs typeface="Calibri"/>
              </a:rPr>
              <a:t>OA</a:t>
            </a:r>
            <a:r>
              <a:rPr sz="1400" spc="-30" dirty="0">
                <a:solidFill>
                  <a:srgbClr val="0C2477"/>
                </a:solidFill>
                <a:latin typeface="Calibri"/>
                <a:cs typeface="Calibri"/>
              </a:rPr>
              <a:t> </a:t>
            </a:r>
            <a:r>
              <a:rPr sz="1400" dirty="0">
                <a:solidFill>
                  <a:srgbClr val="0C2477"/>
                </a:solidFill>
                <a:latin typeface="Calibri"/>
                <a:cs typeface="Calibri"/>
              </a:rPr>
              <a:t>–</a:t>
            </a:r>
            <a:r>
              <a:rPr sz="1400" spc="-45" dirty="0">
                <a:solidFill>
                  <a:srgbClr val="0C2477"/>
                </a:solidFill>
                <a:latin typeface="Calibri"/>
                <a:cs typeface="Calibri"/>
              </a:rPr>
              <a:t> </a:t>
            </a:r>
            <a:r>
              <a:rPr sz="1400" dirty="0">
                <a:solidFill>
                  <a:srgbClr val="0C2477"/>
                </a:solidFill>
                <a:latin typeface="Calibri"/>
                <a:cs typeface="Calibri"/>
              </a:rPr>
              <a:t>financial</a:t>
            </a:r>
            <a:r>
              <a:rPr sz="1400" spc="-25" dirty="0">
                <a:solidFill>
                  <a:srgbClr val="0C2477"/>
                </a:solidFill>
                <a:latin typeface="Calibri"/>
                <a:cs typeface="Calibri"/>
              </a:rPr>
              <a:t> </a:t>
            </a:r>
            <a:r>
              <a:rPr sz="1400" spc="-10" dirty="0">
                <a:solidFill>
                  <a:srgbClr val="0C2477"/>
                </a:solidFill>
                <a:latin typeface="Calibri"/>
                <a:cs typeface="Calibri"/>
              </a:rPr>
              <a:t>APC-</a:t>
            </a:r>
            <a:r>
              <a:rPr sz="1400" dirty="0">
                <a:solidFill>
                  <a:srgbClr val="0C2477"/>
                </a:solidFill>
                <a:latin typeface="Calibri"/>
                <a:cs typeface="Calibri"/>
              </a:rPr>
              <a:t>support</a:t>
            </a:r>
            <a:r>
              <a:rPr sz="1400" spc="-35" dirty="0">
                <a:solidFill>
                  <a:srgbClr val="0C2477"/>
                </a:solidFill>
                <a:latin typeface="Calibri"/>
                <a:cs typeface="Calibri"/>
              </a:rPr>
              <a:t> </a:t>
            </a:r>
            <a:r>
              <a:rPr sz="1400" spc="-25" dirty="0">
                <a:solidFill>
                  <a:srgbClr val="0C2477"/>
                </a:solidFill>
                <a:latin typeface="Calibri"/>
                <a:cs typeface="Calibri"/>
              </a:rPr>
              <a:t>(OA </a:t>
            </a:r>
            <a:r>
              <a:rPr sz="1400" dirty="0">
                <a:solidFill>
                  <a:srgbClr val="0C2477"/>
                </a:solidFill>
                <a:latin typeface="Calibri"/>
                <a:cs typeface="Calibri"/>
              </a:rPr>
              <a:t>Fund),</a:t>
            </a:r>
            <a:r>
              <a:rPr sz="1400" spc="-15" dirty="0">
                <a:solidFill>
                  <a:srgbClr val="0C2477"/>
                </a:solidFill>
                <a:latin typeface="Calibri"/>
                <a:cs typeface="Calibri"/>
              </a:rPr>
              <a:t> </a:t>
            </a:r>
            <a:r>
              <a:rPr sz="1400" spc="-10" dirty="0">
                <a:solidFill>
                  <a:srgbClr val="0C2477"/>
                </a:solidFill>
                <a:latin typeface="Calibri"/>
                <a:cs typeface="Calibri"/>
              </a:rPr>
              <a:t>membership</a:t>
            </a:r>
            <a:r>
              <a:rPr sz="1400" spc="-15" dirty="0">
                <a:solidFill>
                  <a:srgbClr val="0C2477"/>
                </a:solidFill>
                <a:latin typeface="Calibri"/>
                <a:cs typeface="Calibri"/>
              </a:rPr>
              <a:t> </a:t>
            </a:r>
            <a:r>
              <a:rPr sz="1400" spc="-10" dirty="0">
                <a:solidFill>
                  <a:srgbClr val="0C2477"/>
                </a:solidFill>
                <a:latin typeface="Calibri"/>
                <a:cs typeface="Calibri"/>
              </a:rPr>
              <a:t>contracts</a:t>
            </a:r>
            <a:endParaRPr sz="1400">
              <a:latin typeface="Calibri"/>
              <a:cs typeface="Calibri"/>
            </a:endParaRPr>
          </a:p>
        </p:txBody>
      </p:sp>
      <p:sp>
        <p:nvSpPr>
          <p:cNvPr id="20" name="object 20"/>
          <p:cNvSpPr txBox="1"/>
          <p:nvPr/>
        </p:nvSpPr>
        <p:spPr>
          <a:xfrm>
            <a:off x="444868" y="5041925"/>
            <a:ext cx="3441065" cy="523240"/>
          </a:xfrm>
          <a:prstGeom prst="rect">
            <a:avLst/>
          </a:prstGeom>
          <a:solidFill>
            <a:srgbClr val="C9DE79"/>
          </a:solidFill>
        </p:spPr>
        <p:txBody>
          <a:bodyPr vert="horz" wrap="square" lIns="0" tIns="34925" rIns="0" bIns="0" rtlCol="0">
            <a:spAutoFit/>
          </a:bodyPr>
          <a:lstStyle/>
          <a:p>
            <a:pPr marL="548640" marR="699770">
              <a:lnSpc>
                <a:spcPct val="100000"/>
              </a:lnSpc>
              <a:spcBef>
                <a:spcPts val="275"/>
              </a:spcBef>
            </a:pPr>
            <a:r>
              <a:rPr sz="1400" spc="-20" dirty="0">
                <a:solidFill>
                  <a:srgbClr val="0C2477"/>
                </a:solidFill>
                <a:latin typeface="Calibri"/>
                <a:cs typeface="Calibri"/>
              </a:rPr>
              <a:t>Technical</a:t>
            </a:r>
            <a:r>
              <a:rPr sz="1400" spc="-10" dirty="0">
                <a:solidFill>
                  <a:srgbClr val="0C2477"/>
                </a:solidFill>
                <a:latin typeface="Calibri"/>
                <a:cs typeface="Calibri"/>
              </a:rPr>
              <a:t> </a:t>
            </a:r>
            <a:r>
              <a:rPr sz="1400" dirty="0">
                <a:solidFill>
                  <a:srgbClr val="0C2477"/>
                </a:solidFill>
                <a:latin typeface="Calibri"/>
                <a:cs typeface="Calibri"/>
              </a:rPr>
              <a:t>support</a:t>
            </a:r>
            <a:r>
              <a:rPr sz="1400" spc="-35" dirty="0">
                <a:solidFill>
                  <a:srgbClr val="0C2477"/>
                </a:solidFill>
                <a:latin typeface="Calibri"/>
                <a:cs typeface="Calibri"/>
              </a:rPr>
              <a:t> </a:t>
            </a:r>
            <a:r>
              <a:rPr sz="1400" dirty="0">
                <a:solidFill>
                  <a:srgbClr val="0C2477"/>
                </a:solidFill>
                <a:latin typeface="Calibri"/>
                <a:cs typeface="Calibri"/>
              </a:rPr>
              <a:t>/</a:t>
            </a:r>
            <a:r>
              <a:rPr sz="1400" spc="-30" dirty="0">
                <a:solidFill>
                  <a:srgbClr val="0C2477"/>
                </a:solidFill>
                <a:latin typeface="Calibri"/>
                <a:cs typeface="Calibri"/>
              </a:rPr>
              <a:t> </a:t>
            </a:r>
            <a:r>
              <a:rPr sz="1400" dirty="0">
                <a:solidFill>
                  <a:srgbClr val="0C2477"/>
                </a:solidFill>
                <a:latin typeface="Calibri"/>
                <a:cs typeface="Calibri"/>
              </a:rPr>
              <a:t>service</a:t>
            </a:r>
            <a:r>
              <a:rPr sz="1400" spc="-25" dirty="0">
                <a:solidFill>
                  <a:srgbClr val="0C2477"/>
                </a:solidFill>
                <a:latin typeface="Calibri"/>
                <a:cs typeface="Calibri"/>
              </a:rPr>
              <a:t> OA </a:t>
            </a:r>
            <a:r>
              <a:rPr sz="1400" spc="-10" dirty="0">
                <a:solidFill>
                  <a:srgbClr val="0C2477"/>
                </a:solidFill>
                <a:latin typeface="Calibri"/>
                <a:cs typeface="Calibri"/>
              </a:rPr>
              <a:t>platform</a:t>
            </a:r>
            <a:r>
              <a:rPr sz="1400" spc="-30" dirty="0">
                <a:solidFill>
                  <a:srgbClr val="0C2477"/>
                </a:solidFill>
                <a:latin typeface="Calibri"/>
                <a:cs typeface="Calibri"/>
              </a:rPr>
              <a:t> </a:t>
            </a:r>
            <a:r>
              <a:rPr sz="1400" spc="-25" dirty="0">
                <a:solidFill>
                  <a:srgbClr val="0C2477"/>
                </a:solidFill>
                <a:latin typeface="Calibri"/>
                <a:cs typeface="Calibri"/>
              </a:rPr>
              <a:t>(OJS/OMP,</a:t>
            </a:r>
            <a:r>
              <a:rPr sz="1400" spc="-5" dirty="0">
                <a:solidFill>
                  <a:srgbClr val="0C2477"/>
                </a:solidFill>
                <a:latin typeface="Calibri"/>
                <a:cs typeface="Calibri"/>
              </a:rPr>
              <a:t> </a:t>
            </a:r>
            <a:r>
              <a:rPr sz="1400" spc="-20" dirty="0">
                <a:solidFill>
                  <a:srgbClr val="0C2477"/>
                </a:solidFill>
                <a:latin typeface="Calibri"/>
                <a:cs typeface="Calibri"/>
              </a:rPr>
              <a:t>etc.)</a:t>
            </a:r>
            <a:endParaRPr sz="1400">
              <a:latin typeface="Calibri"/>
              <a:cs typeface="Calibri"/>
            </a:endParaRPr>
          </a:p>
        </p:txBody>
      </p:sp>
      <p:sp>
        <p:nvSpPr>
          <p:cNvPr id="21" name="object 21"/>
          <p:cNvSpPr txBox="1"/>
          <p:nvPr/>
        </p:nvSpPr>
        <p:spPr>
          <a:xfrm>
            <a:off x="444868" y="781456"/>
            <a:ext cx="3441065" cy="523240"/>
          </a:xfrm>
          <a:prstGeom prst="rect">
            <a:avLst/>
          </a:prstGeom>
          <a:solidFill>
            <a:srgbClr val="79D1D5"/>
          </a:solidFill>
        </p:spPr>
        <p:txBody>
          <a:bodyPr vert="horz" wrap="square" lIns="0" tIns="34290" rIns="0" bIns="0" rtlCol="0">
            <a:spAutoFit/>
          </a:bodyPr>
          <a:lstStyle/>
          <a:p>
            <a:pPr marL="562610" marR="241300">
              <a:lnSpc>
                <a:spcPct val="100000"/>
              </a:lnSpc>
              <a:spcBef>
                <a:spcPts val="270"/>
              </a:spcBef>
            </a:pPr>
            <a:r>
              <a:rPr sz="1400" spc="-10" dirty="0">
                <a:solidFill>
                  <a:srgbClr val="0C2477"/>
                </a:solidFill>
                <a:latin typeface="Calibri"/>
                <a:cs typeface="Calibri"/>
              </a:rPr>
              <a:t>Management</a:t>
            </a:r>
            <a:r>
              <a:rPr sz="1400" dirty="0">
                <a:solidFill>
                  <a:srgbClr val="0C2477"/>
                </a:solidFill>
                <a:latin typeface="Calibri"/>
                <a:cs typeface="Calibri"/>
              </a:rPr>
              <a:t> of</a:t>
            </a:r>
            <a:r>
              <a:rPr sz="1400" spc="-50" dirty="0">
                <a:solidFill>
                  <a:srgbClr val="0C2477"/>
                </a:solidFill>
                <a:latin typeface="Calibri"/>
                <a:cs typeface="Calibri"/>
              </a:rPr>
              <a:t> </a:t>
            </a:r>
            <a:r>
              <a:rPr sz="1400" spc="-10" dirty="0">
                <a:solidFill>
                  <a:srgbClr val="0C2477"/>
                </a:solidFill>
                <a:latin typeface="Calibri"/>
                <a:cs typeface="Calibri"/>
              </a:rPr>
              <a:t>infrastructures,</a:t>
            </a:r>
            <a:r>
              <a:rPr sz="1400" spc="-5" dirty="0">
                <a:solidFill>
                  <a:srgbClr val="0C2477"/>
                </a:solidFill>
                <a:latin typeface="Calibri"/>
                <a:cs typeface="Calibri"/>
              </a:rPr>
              <a:t> </a:t>
            </a:r>
            <a:r>
              <a:rPr sz="1400" spc="-20" dirty="0">
                <a:solidFill>
                  <a:srgbClr val="0C2477"/>
                </a:solidFill>
                <a:latin typeface="Calibri"/>
                <a:cs typeface="Calibri"/>
              </a:rPr>
              <a:t>e.g. </a:t>
            </a:r>
            <a:r>
              <a:rPr sz="1400" dirty="0">
                <a:solidFill>
                  <a:srgbClr val="0C2477"/>
                </a:solidFill>
                <a:latin typeface="Calibri"/>
                <a:cs typeface="Calibri"/>
              </a:rPr>
              <a:t>University</a:t>
            </a:r>
            <a:r>
              <a:rPr sz="1400" spc="-45" dirty="0">
                <a:solidFill>
                  <a:srgbClr val="0C2477"/>
                </a:solidFill>
                <a:latin typeface="Calibri"/>
                <a:cs typeface="Calibri"/>
              </a:rPr>
              <a:t> </a:t>
            </a:r>
            <a:r>
              <a:rPr sz="1400" dirty="0">
                <a:solidFill>
                  <a:srgbClr val="0C2477"/>
                </a:solidFill>
                <a:latin typeface="Calibri"/>
                <a:cs typeface="Calibri"/>
              </a:rPr>
              <a:t>press,</a:t>
            </a:r>
            <a:r>
              <a:rPr sz="1400" spc="-45" dirty="0">
                <a:solidFill>
                  <a:srgbClr val="0C2477"/>
                </a:solidFill>
                <a:latin typeface="Calibri"/>
                <a:cs typeface="Calibri"/>
              </a:rPr>
              <a:t> </a:t>
            </a:r>
            <a:r>
              <a:rPr sz="1400" spc="-25" dirty="0">
                <a:solidFill>
                  <a:srgbClr val="0C2477"/>
                </a:solidFill>
                <a:latin typeface="Calibri"/>
                <a:cs typeface="Calibri"/>
              </a:rPr>
              <a:t>Textbooks</a:t>
            </a:r>
            <a:r>
              <a:rPr sz="1400" spc="-45" dirty="0">
                <a:solidFill>
                  <a:srgbClr val="0C2477"/>
                </a:solidFill>
                <a:latin typeface="Calibri"/>
                <a:cs typeface="Calibri"/>
              </a:rPr>
              <a:t> </a:t>
            </a:r>
            <a:r>
              <a:rPr sz="1400" spc="-10" dirty="0">
                <a:solidFill>
                  <a:srgbClr val="0C2477"/>
                </a:solidFill>
                <a:latin typeface="Calibri"/>
                <a:cs typeface="Calibri"/>
              </a:rPr>
              <a:t>platform</a:t>
            </a:r>
            <a:endParaRPr sz="1400">
              <a:latin typeface="Calibri"/>
              <a:cs typeface="Calibri"/>
            </a:endParaRPr>
          </a:p>
        </p:txBody>
      </p:sp>
      <p:sp>
        <p:nvSpPr>
          <p:cNvPr id="22" name="object 22"/>
          <p:cNvSpPr txBox="1"/>
          <p:nvPr/>
        </p:nvSpPr>
        <p:spPr>
          <a:xfrm>
            <a:off x="7828153" y="3913708"/>
            <a:ext cx="4014470" cy="307975"/>
          </a:xfrm>
          <a:prstGeom prst="rect">
            <a:avLst/>
          </a:prstGeom>
          <a:solidFill>
            <a:srgbClr val="05BD9F"/>
          </a:solidFill>
        </p:spPr>
        <p:txBody>
          <a:bodyPr vert="horz" wrap="square" lIns="0" tIns="34925" rIns="0" bIns="0" rtlCol="0">
            <a:spAutoFit/>
          </a:bodyPr>
          <a:lstStyle/>
          <a:p>
            <a:pPr marL="85090" algn="ctr">
              <a:lnSpc>
                <a:spcPct val="100000"/>
              </a:lnSpc>
              <a:spcBef>
                <a:spcPts val="275"/>
              </a:spcBef>
            </a:pPr>
            <a:r>
              <a:rPr sz="1400" dirty="0">
                <a:solidFill>
                  <a:srgbClr val="FFFFFF"/>
                </a:solidFill>
                <a:latin typeface="Calibri"/>
                <a:cs typeface="Calibri"/>
              </a:rPr>
              <a:t>Open</a:t>
            </a:r>
            <a:r>
              <a:rPr sz="1400" spc="-30" dirty="0">
                <a:solidFill>
                  <a:srgbClr val="FFFFFF"/>
                </a:solidFill>
                <a:latin typeface="Calibri"/>
                <a:cs typeface="Calibri"/>
              </a:rPr>
              <a:t> </a:t>
            </a:r>
            <a:r>
              <a:rPr sz="1400" spc="-10" dirty="0">
                <a:solidFill>
                  <a:srgbClr val="FFFFFF"/>
                </a:solidFill>
                <a:latin typeface="Calibri"/>
                <a:cs typeface="Calibri"/>
              </a:rPr>
              <a:t>Education</a:t>
            </a:r>
            <a:r>
              <a:rPr sz="1400" dirty="0">
                <a:solidFill>
                  <a:srgbClr val="FFFFFF"/>
                </a:solidFill>
                <a:latin typeface="Calibri"/>
                <a:cs typeface="Calibri"/>
              </a:rPr>
              <a:t> </a:t>
            </a:r>
            <a:r>
              <a:rPr sz="1400" spc="-10" dirty="0">
                <a:solidFill>
                  <a:srgbClr val="FFFFFF"/>
                </a:solidFill>
                <a:latin typeface="Calibri"/>
                <a:cs typeface="Calibri"/>
              </a:rPr>
              <a:t>Resources</a:t>
            </a:r>
            <a:r>
              <a:rPr sz="1400" spc="-35" dirty="0">
                <a:solidFill>
                  <a:srgbClr val="FFFFFF"/>
                </a:solidFill>
                <a:latin typeface="Calibri"/>
                <a:cs typeface="Calibri"/>
              </a:rPr>
              <a:t> </a:t>
            </a:r>
            <a:r>
              <a:rPr sz="1400" dirty="0">
                <a:solidFill>
                  <a:srgbClr val="FFFFFF"/>
                </a:solidFill>
                <a:latin typeface="Calibri"/>
                <a:cs typeface="Calibri"/>
              </a:rPr>
              <a:t>and</a:t>
            </a:r>
            <a:r>
              <a:rPr sz="1400" spc="-15" dirty="0">
                <a:solidFill>
                  <a:srgbClr val="FFFFFF"/>
                </a:solidFill>
                <a:latin typeface="Calibri"/>
                <a:cs typeface="Calibri"/>
              </a:rPr>
              <a:t> </a:t>
            </a:r>
            <a:r>
              <a:rPr sz="1400" spc="-10" dirty="0">
                <a:solidFill>
                  <a:srgbClr val="FFFFFF"/>
                </a:solidFill>
                <a:latin typeface="Calibri"/>
                <a:cs typeface="Calibri"/>
              </a:rPr>
              <a:t>Textbooks</a:t>
            </a:r>
            <a:endParaRPr sz="1400">
              <a:latin typeface="Calibri"/>
              <a:cs typeface="Calibri"/>
            </a:endParaRPr>
          </a:p>
        </p:txBody>
      </p:sp>
      <p:sp>
        <p:nvSpPr>
          <p:cNvPr id="23" name="object 23"/>
          <p:cNvSpPr txBox="1"/>
          <p:nvPr/>
        </p:nvSpPr>
        <p:spPr>
          <a:xfrm>
            <a:off x="459105" y="2811983"/>
            <a:ext cx="3441065" cy="307975"/>
          </a:xfrm>
          <a:prstGeom prst="rect">
            <a:avLst/>
          </a:prstGeom>
          <a:solidFill>
            <a:srgbClr val="8B83BE"/>
          </a:solidFill>
        </p:spPr>
        <p:txBody>
          <a:bodyPr vert="horz" wrap="square" lIns="0" tIns="34290" rIns="0" bIns="0" rtlCol="0">
            <a:spAutoFit/>
          </a:bodyPr>
          <a:lstStyle/>
          <a:p>
            <a:pPr marL="322580" algn="ctr">
              <a:lnSpc>
                <a:spcPct val="100000"/>
              </a:lnSpc>
              <a:spcBef>
                <a:spcPts val="270"/>
              </a:spcBef>
            </a:pPr>
            <a:r>
              <a:rPr sz="1400" dirty="0">
                <a:solidFill>
                  <a:srgbClr val="0C2477"/>
                </a:solidFill>
                <a:latin typeface="Calibri"/>
                <a:cs typeface="Calibri"/>
              </a:rPr>
              <a:t>Publishing</a:t>
            </a:r>
            <a:r>
              <a:rPr sz="1400" spc="-45" dirty="0">
                <a:solidFill>
                  <a:srgbClr val="0C2477"/>
                </a:solidFill>
                <a:latin typeface="Calibri"/>
                <a:cs typeface="Calibri"/>
              </a:rPr>
              <a:t> </a:t>
            </a:r>
            <a:r>
              <a:rPr sz="1400" dirty="0">
                <a:solidFill>
                  <a:srgbClr val="0C2477"/>
                </a:solidFill>
                <a:latin typeface="Calibri"/>
                <a:cs typeface="Calibri"/>
              </a:rPr>
              <a:t>and</a:t>
            </a:r>
            <a:r>
              <a:rPr sz="1400" spc="-60" dirty="0">
                <a:solidFill>
                  <a:srgbClr val="0C2477"/>
                </a:solidFill>
                <a:latin typeface="Calibri"/>
                <a:cs typeface="Calibri"/>
              </a:rPr>
              <a:t> </a:t>
            </a:r>
            <a:r>
              <a:rPr sz="1400" dirty="0">
                <a:solidFill>
                  <a:srgbClr val="0C2477"/>
                </a:solidFill>
                <a:latin typeface="Calibri"/>
                <a:cs typeface="Calibri"/>
              </a:rPr>
              <a:t>archiving</a:t>
            </a:r>
            <a:r>
              <a:rPr sz="1400" spc="-60" dirty="0">
                <a:solidFill>
                  <a:srgbClr val="0C2477"/>
                </a:solidFill>
                <a:latin typeface="Calibri"/>
                <a:cs typeface="Calibri"/>
              </a:rPr>
              <a:t> </a:t>
            </a:r>
            <a:r>
              <a:rPr sz="1400" spc="-10" dirty="0">
                <a:solidFill>
                  <a:srgbClr val="0C2477"/>
                </a:solidFill>
                <a:latin typeface="Calibri"/>
                <a:cs typeface="Calibri"/>
              </a:rPr>
              <a:t>publications</a:t>
            </a:r>
            <a:endParaRPr sz="1400">
              <a:latin typeface="Calibri"/>
              <a:cs typeface="Calibri"/>
            </a:endParaRPr>
          </a:p>
        </p:txBody>
      </p:sp>
      <p:sp>
        <p:nvSpPr>
          <p:cNvPr id="24" name="object 24"/>
          <p:cNvSpPr txBox="1"/>
          <p:nvPr/>
        </p:nvSpPr>
        <p:spPr>
          <a:xfrm>
            <a:off x="444868" y="1374863"/>
            <a:ext cx="3441065" cy="739140"/>
          </a:xfrm>
          <a:prstGeom prst="rect">
            <a:avLst/>
          </a:prstGeom>
          <a:solidFill>
            <a:srgbClr val="8B83BE"/>
          </a:solidFill>
        </p:spPr>
        <p:txBody>
          <a:bodyPr vert="horz" wrap="square" lIns="0" tIns="34290" rIns="0" bIns="0" rtlCol="0">
            <a:spAutoFit/>
          </a:bodyPr>
          <a:lstStyle/>
          <a:p>
            <a:pPr marL="548640" marR="379730">
              <a:lnSpc>
                <a:spcPct val="100000"/>
              </a:lnSpc>
              <a:spcBef>
                <a:spcPts val="270"/>
              </a:spcBef>
            </a:pPr>
            <a:r>
              <a:rPr sz="1400" spc="-10" dirty="0">
                <a:solidFill>
                  <a:srgbClr val="0C2477"/>
                </a:solidFill>
                <a:latin typeface="Calibri"/>
                <a:cs typeface="Calibri"/>
              </a:rPr>
              <a:t>Guidance,</a:t>
            </a:r>
            <a:r>
              <a:rPr sz="1400" spc="-35" dirty="0">
                <a:solidFill>
                  <a:srgbClr val="0C2477"/>
                </a:solidFill>
                <a:latin typeface="Calibri"/>
                <a:cs typeface="Calibri"/>
              </a:rPr>
              <a:t> </a:t>
            </a:r>
            <a:r>
              <a:rPr sz="1400" dirty="0">
                <a:solidFill>
                  <a:srgbClr val="0C2477"/>
                </a:solidFill>
                <a:latin typeface="Calibri"/>
                <a:cs typeface="Calibri"/>
              </a:rPr>
              <a:t>advice,</a:t>
            </a:r>
            <a:r>
              <a:rPr sz="1400" spc="-25" dirty="0">
                <a:solidFill>
                  <a:srgbClr val="0C2477"/>
                </a:solidFill>
                <a:latin typeface="Calibri"/>
                <a:cs typeface="Calibri"/>
              </a:rPr>
              <a:t> </a:t>
            </a:r>
            <a:r>
              <a:rPr sz="1400" dirty="0">
                <a:solidFill>
                  <a:srgbClr val="0C2477"/>
                </a:solidFill>
                <a:latin typeface="Calibri"/>
                <a:cs typeface="Calibri"/>
              </a:rPr>
              <a:t>support</a:t>
            </a:r>
            <a:r>
              <a:rPr sz="1400" spc="-40" dirty="0">
                <a:solidFill>
                  <a:srgbClr val="0C2477"/>
                </a:solidFill>
                <a:latin typeface="Calibri"/>
                <a:cs typeface="Calibri"/>
              </a:rPr>
              <a:t> </a:t>
            </a:r>
            <a:r>
              <a:rPr sz="1400" spc="-25" dirty="0">
                <a:solidFill>
                  <a:srgbClr val="0C2477"/>
                </a:solidFill>
                <a:latin typeface="Calibri"/>
                <a:cs typeface="Calibri"/>
              </a:rPr>
              <a:t>via </a:t>
            </a:r>
            <a:r>
              <a:rPr sz="1400" spc="-10" dirty="0">
                <a:solidFill>
                  <a:srgbClr val="0C2477"/>
                </a:solidFill>
                <a:latin typeface="Calibri"/>
                <a:cs typeface="Calibri"/>
              </a:rPr>
              <a:t>webpages,</a:t>
            </a:r>
            <a:r>
              <a:rPr sz="1400" spc="-30" dirty="0">
                <a:solidFill>
                  <a:srgbClr val="0C2477"/>
                </a:solidFill>
                <a:latin typeface="Calibri"/>
                <a:cs typeface="Calibri"/>
              </a:rPr>
              <a:t> </a:t>
            </a:r>
            <a:r>
              <a:rPr sz="1400" dirty="0">
                <a:solidFill>
                  <a:srgbClr val="0C2477"/>
                </a:solidFill>
                <a:latin typeface="Calibri"/>
                <a:cs typeface="Calibri"/>
              </a:rPr>
              <a:t>or</a:t>
            </a:r>
            <a:r>
              <a:rPr sz="1400" spc="-25" dirty="0">
                <a:solidFill>
                  <a:srgbClr val="0C2477"/>
                </a:solidFill>
                <a:latin typeface="Calibri"/>
                <a:cs typeface="Calibri"/>
              </a:rPr>
              <a:t> </a:t>
            </a:r>
            <a:r>
              <a:rPr sz="1400" dirty="0">
                <a:solidFill>
                  <a:srgbClr val="0C2477"/>
                </a:solidFill>
                <a:latin typeface="Calibri"/>
                <a:cs typeface="Calibri"/>
              </a:rPr>
              <a:t>personal</a:t>
            </a:r>
            <a:r>
              <a:rPr sz="1400" spc="-35" dirty="0">
                <a:solidFill>
                  <a:srgbClr val="0C2477"/>
                </a:solidFill>
                <a:latin typeface="Calibri"/>
                <a:cs typeface="Calibri"/>
              </a:rPr>
              <a:t> </a:t>
            </a:r>
            <a:r>
              <a:rPr sz="1400" dirty="0">
                <a:solidFill>
                  <a:srgbClr val="0C2477"/>
                </a:solidFill>
                <a:latin typeface="Calibri"/>
                <a:cs typeface="Calibri"/>
              </a:rPr>
              <a:t>support</a:t>
            </a:r>
            <a:r>
              <a:rPr sz="1400" spc="-25" dirty="0">
                <a:solidFill>
                  <a:srgbClr val="0C2477"/>
                </a:solidFill>
                <a:latin typeface="Calibri"/>
                <a:cs typeface="Calibri"/>
              </a:rPr>
              <a:t> (by </a:t>
            </a:r>
            <a:r>
              <a:rPr sz="1400" dirty="0">
                <a:solidFill>
                  <a:srgbClr val="0C2477"/>
                </a:solidFill>
                <a:latin typeface="Calibri"/>
                <a:cs typeface="Calibri"/>
              </a:rPr>
              <a:t>data</a:t>
            </a:r>
            <a:r>
              <a:rPr sz="1400" spc="-30" dirty="0">
                <a:solidFill>
                  <a:srgbClr val="0C2477"/>
                </a:solidFill>
                <a:latin typeface="Calibri"/>
                <a:cs typeface="Calibri"/>
              </a:rPr>
              <a:t> </a:t>
            </a:r>
            <a:r>
              <a:rPr sz="1400" spc="-10" dirty="0">
                <a:solidFill>
                  <a:srgbClr val="0C2477"/>
                </a:solidFill>
                <a:latin typeface="Calibri"/>
                <a:cs typeface="Calibri"/>
              </a:rPr>
              <a:t>stewards</a:t>
            </a:r>
            <a:r>
              <a:rPr sz="1400" spc="-35" dirty="0">
                <a:solidFill>
                  <a:srgbClr val="0C2477"/>
                </a:solidFill>
                <a:latin typeface="Calibri"/>
                <a:cs typeface="Calibri"/>
              </a:rPr>
              <a:t> </a:t>
            </a:r>
            <a:r>
              <a:rPr sz="1400" dirty="0">
                <a:solidFill>
                  <a:srgbClr val="0C2477"/>
                </a:solidFill>
                <a:latin typeface="Calibri"/>
                <a:cs typeface="Calibri"/>
              </a:rPr>
              <a:t>or</a:t>
            </a:r>
            <a:r>
              <a:rPr sz="1400" spc="-4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
        <p:nvSpPr>
          <p:cNvPr id="25" name="object 25"/>
          <p:cNvSpPr txBox="1"/>
          <p:nvPr/>
        </p:nvSpPr>
        <p:spPr>
          <a:xfrm>
            <a:off x="459105" y="2204745"/>
            <a:ext cx="3441065" cy="523240"/>
          </a:xfrm>
          <a:prstGeom prst="rect">
            <a:avLst/>
          </a:prstGeom>
          <a:solidFill>
            <a:srgbClr val="8B83BE"/>
          </a:solidFill>
        </p:spPr>
        <p:txBody>
          <a:bodyPr vert="horz" wrap="square" lIns="0" tIns="34290" rIns="0" bIns="0" rtlCol="0">
            <a:spAutoFit/>
          </a:bodyPr>
          <a:lstStyle/>
          <a:p>
            <a:pPr marL="534035" marR="422275">
              <a:lnSpc>
                <a:spcPct val="100000"/>
              </a:lnSpc>
              <a:spcBef>
                <a:spcPts val="270"/>
              </a:spcBef>
            </a:pPr>
            <a:r>
              <a:rPr sz="1400" spc="-10" dirty="0">
                <a:solidFill>
                  <a:srgbClr val="0C2477"/>
                </a:solidFill>
                <a:latin typeface="Calibri"/>
                <a:cs typeface="Calibri"/>
              </a:rPr>
              <a:t>Registering</a:t>
            </a:r>
            <a:r>
              <a:rPr sz="1400" spc="-40" dirty="0">
                <a:solidFill>
                  <a:srgbClr val="0C2477"/>
                </a:solidFill>
                <a:latin typeface="Calibri"/>
                <a:cs typeface="Calibri"/>
              </a:rPr>
              <a:t> </a:t>
            </a:r>
            <a:r>
              <a:rPr sz="1400" dirty="0">
                <a:solidFill>
                  <a:srgbClr val="0C2477"/>
                </a:solidFill>
                <a:latin typeface="Calibri"/>
                <a:cs typeface="Calibri"/>
              </a:rPr>
              <a:t>articles</a:t>
            </a:r>
            <a:r>
              <a:rPr sz="1400" spc="-35" dirty="0">
                <a:solidFill>
                  <a:srgbClr val="0C2477"/>
                </a:solidFill>
                <a:latin typeface="Calibri"/>
                <a:cs typeface="Calibri"/>
              </a:rPr>
              <a:t> </a:t>
            </a:r>
            <a:r>
              <a:rPr sz="1400" dirty="0">
                <a:solidFill>
                  <a:srgbClr val="0C2477"/>
                </a:solidFill>
                <a:latin typeface="Calibri"/>
                <a:cs typeface="Calibri"/>
              </a:rPr>
              <a:t>and</a:t>
            </a:r>
            <a:r>
              <a:rPr sz="1400" spc="-40" dirty="0">
                <a:solidFill>
                  <a:srgbClr val="0C2477"/>
                </a:solidFill>
                <a:latin typeface="Calibri"/>
                <a:cs typeface="Calibri"/>
              </a:rPr>
              <a:t> </a:t>
            </a:r>
            <a:r>
              <a:rPr sz="1400" spc="-10" dirty="0">
                <a:solidFill>
                  <a:srgbClr val="0C2477"/>
                </a:solidFill>
                <a:latin typeface="Calibri"/>
                <a:cs typeface="Calibri"/>
              </a:rPr>
              <a:t>depositing </a:t>
            </a:r>
            <a:r>
              <a:rPr sz="1400" dirty="0">
                <a:solidFill>
                  <a:srgbClr val="0C2477"/>
                </a:solidFill>
                <a:latin typeface="Calibri"/>
                <a:cs typeface="Calibri"/>
              </a:rPr>
              <a:t>works</a:t>
            </a:r>
            <a:r>
              <a:rPr sz="1400" spc="-45" dirty="0">
                <a:solidFill>
                  <a:srgbClr val="0C2477"/>
                </a:solidFill>
                <a:latin typeface="Calibri"/>
                <a:cs typeface="Calibri"/>
              </a:rPr>
              <a:t> </a:t>
            </a:r>
            <a:r>
              <a:rPr sz="1400" dirty="0">
                <a:solidFill>
                  <a:srgbClr val="0C2477"/>
                </a:solidFill>
                <a:latin typeface="Calibri"/>
                <a:cs typeface="Calibri"/>
              </a:rPr>
              <a:t>in</a:t>
            </a:r>
            <a:r>
              <a:rPr sz="1400" spc="-20" dirty="0">
                <a:solidFill>
                  <a:srgbClr val="0C2477"/>
                </a:solidFill>
                <a:latin typeface="Calibri"/>
                <a:cs typeface="Calibri"/>
              </a:rPr>
              <a:t> </a:t>
            </a:r>
            <a:r>
              <a:rPr sz="1400" dirty="0">
                <a:solidFill>
                  <a:srgbClr val="0C2477"/>
                </a:solidFill>
                <a:latin typeface="Calibri"/>
                <a:cs typeface="Calibri"/>
              </a:rPr>
              <a:t>CRIS</a:t>
            </a:r>
            <a:r>
              <a:rPr sz="1400" spc="-35" dirty="0">
                <a:solidFill>
                  <a:srgbClr val="0C2477"/>
                </a:solidFill>
                <a:latin typeface="Calibri"/>
                <a:cs typeface="Calibri"/>
              </a:rPr>
              <a:t> </a:t>
            </a:r>
            <a:r>
              <a:rPr sz="1400" dirty="0">
                <a:solidFill>
                  <a:srgbClr val="0C2477"/>
                </a:solidFill>
                <a:latin typeface="Calibri"/>
                <a:cs typeface="Calibri"/>
              </a:rPr>
              <a:t>or</a:t>
            </a:r>
            <a:r>
              <a:rPr sz="1400" spc="-30" dirty="0">
                <a:solidFill>
                  <a:srgbClr val="0C2477"/>
                </a:solidFill>
                <a:latin typeface="Calibri"/>
                <a:cs typeface="Calibri"/>
              </a:rPr>
              <a:t> </a:t>
            </a:r>
            <a:r>
              <a:rPr sz="1400" spc="-10" dirty="0">
                <a:solidFill>
                  <a:srgbClr val="0C2477"/>
                </a:solidFill>
                <a:latin typeface="Calibri"/>
                <a:cs typeface="Calibri"/>
              </a:rPr>
              <a:t>Repository.</a:t>
            </a:r>
            <a:endParaRPr sz="1400">
              <a:latin typeface="Calibri"/>
              <a:cs typeface="Calibri"/>
            </a:endParaRPr>
          </a:p>
        </p:txBody>
      </p:sp>
      <p:sp>
        <p:nvSpPr>
          <p:cNvPr id="26" name="object 26"/>
          <p:cNvSpPr txBox="1"/>
          <p:nvPr/>
        </p:nvSpPr>
        <p:spPr>
          <a:xfrm>
            <a:off x="459105" y="3216363"/>
            <a:ext cx="3441065" cy="739140"/>
          </a:xfrm>
          <a:prstGeom prst="rect">
            <a:avLst/>
          </a:prstGeom>
          <a:solidFill>
            <a:srgbClr val="8B83BE"/>
          </a:solidFill>
        </p:spPr>
        <p:txBody>
          <a:bodyPr vert="horz" wrap="square" lIns="0" tIns="34925" rIns="0" bIns="0" rtlCol="0">
            <a:spAutoFit/>
          </a:bodyPr>
          <a:lstStyle/>
          <a:p>
            <a:pPr marL="548640" marR="334645">
              <a:lnSpc>
                <a:spcPct val="100000"/>
              </a:lnSpc>
              <a:spcBef>
                <a:spcPts val="275"/>
              </a:spcBef>
            </a:pPr>
            <a:r>
              <a:rPr sz="1400" dirty="0">
                <a:solidFill>
                  <a:srgbClr val="0C2477"/>
                </a:solidFill>
                <a:latin typeface="Calibri"/>
                <a:cs typeface="Calibri"/>
              </a:rPr>
              <a:t>Analytics</a:t>
            </a:r>
            <a:r>
              <a:rPr sz="1400" spc="-25" dirty="0">
                <a:solidFill>
                  <a:srgbClr val="0C2477"/>
                </a:solidFill>
                <a:latin typeface="Calibri"/>
                <a:cs typeface="Calibri"/>
              </a:rPr>
              <a:t> </a:t>
            </a:r>
            <a:r>
              <a:rPr sz="1400" dirty="0">
                <a:solidFill>
                  <a:srgbClr val="0C2477"/>
                </a:solidFill>
                <a:latin typeface="Calibri"/>
                <a:cs typeface="Calibri"/>
              </a:rPr>
              <a:t>and</a:t>
            </a:r>
            <a:r>
              <a:rPr sz="1400" spc="-30" dirty="0">
                <a:solidFill>
                  <a:srgbClr val="0C2477"/>
                </a:solidFill>
                <a:latin typeface="Calibri"/>
                <a:cs typeface="Calibri"/>
              </a:rPr>
              <a:t> </a:t>
            </a:r>
            <a:r>
              <a:rPr sz="1400" spc="-10" dirty="0">
                <a:solidFill>
                  <a:srgbClr val="0C2477"/>
                </a:solidFill>
                <a:latin typeface="Calibri"/>
                <a:cs typeface="Calibri"/>
              </a:rPr>
              <a:t>reporting</a:t>
            </a:r>
            <a:r>
              <a:rPr sz="1400" spc="-25" dirty="0">
                <a:solidFill>
                  <a:srgbClr val="0C2477"/>
                </a:solidFill>
                <a:latin typeface="Calibri"/>
                <a:cs typeface="Calibri"/>
              </a:rPr>
              <a:t> </a:t>
            </a:r>
            <a:r>
              <a:rPr sz="1400" spc="-10" dirty="0">
                <a:solidFill>
                  <a:srgbClr val="0C2477"/>
                </a:solidFill>
                <a:latin typeface="Calibri"/>
                <a:cs typeface="Calibri"/>
              </a:rPr>
              <a:t>services </a:t>
            </a:r>
            <a:r>
              <a:rPr sz="1400" dirty="0">
                <a:solidFill>
                  <a:srgbClr val="0C2477"/>
                </a:solidFill>
                <a:latin typeface="Calibri"/>
                <a:cs typeface="Calibri"/>
              </a:rPr>
              <a:t>(journal</a:t>
            </a:r>
            <a:r>
              <a:rPr sz="1400" spc="-50" dirty="0">
                <a:solidFill>
                  <a:srgbClr val="0C2477"/>
                </a:solidFill>
                <a:latin typeface="Calibri"/>
                <a:cs typeface="Calibri"/>
              </a:rPr>
              <a:t> </a:t>
            </a:r>
            <a:r>
              <a:rPr sz="1400" dirty="0">
                <a:solidFill>
                  <a:srgbClr val="0C2477"/>
                </a:solidFill>
                <a:latin typeface="Calibri"/>
                <a:cs typeface="Calibri"/>
              </a:rPr>
              <a:t>metrics,</a:t>
            </a:r>
            <a:r>
              <a:rPr sz="1400" spc="-40" dirty="0">
                <a:solidFill>
                  <a:srgbClr val="0C2477"/>
                </a:solidFill>
                <a:latin typeface="Calibri"/>
                <a:cs typeface="Calibri"/>
              </a:rPr>
              <a:t> </a:t>
            </a:r>
            <a:r>
              <a:rPr sz="1400" dirty="0">
                <a:solidFill>
                  <a:srgbClr val="0C2477"/>
                </a:solidFill>
                <a:latin typeface="Calibri"/>
                <a:cs typeface="Calibri"/>
              </a:rPr>
              <a:t>altmetrics,</a:t>
            </a:r>
            <a:r>
              <a:rPr sz="1400" spc="-30" dirty="0">
                <a:solidFill>
                  <a:srgbClr val="0C2477"/>
                </a:solidFill>
                <a:latin typeface="Calibri"/>
                <a:cs typeface="Calibri"/>
              </a:rPr>
              <a:t> </a:t>
            </a:r>
            <a:r>
              <a:rPr sz="1400" spc="-10" dirty="0">
                <a:solidFill>
                  <a:srgbClr val="0C2477"/>
                </a:solidFill>
                <a:latin typeface="Calibri"/>
                <a:cs typeface="Calibri"/>
              </a:rPr>
              <a:t>article- </a:t>
            </a:r>
            <a:r>
              <a:rPr sz="1400" dirty="0">
                <a:solidFill>
                  <a:srgbClr val="0C2477"/>
                </a:solidFill>
                <a:latin typeface="Calibri"/>
                <a:cs typeface="Calibri"/>
              </a:rPr>
              <a:t>level</a:t>
            </a:r>
            <a:r>
              <a:rPr sz="1400" spc="-60" dirty="0">
                <a:solidFill>
                  <a:srgbClr val="0C2477"/>
                </a:solidFill>
                <a:latin typeface="Calibri"/>
                <a:cs typeface="Calibri"/>
              </a:rPr>
              <a:t> </a:t>
            </a:r>
            <a:r>
              <a:rPr sz="1400" spc="-10" dirty="0">
                <a:solidFill>
                  <a:srgbClr val="0C2477"/>
                </a:solidFill>
                <a:latin typeface="Calibri"/>
                <a:cs typeface="Calibri"/>
              </a:rPr>
              <a:t>metrics)</a:t>
            </a:r>
            <a:endParaRPr sz="1400">
              <a:latin typeface="Calibri"/>
              <a:cs typeface="Calibri"/>
            </a:endParaRPr>
          </a:p>
        </p:txBody>
      </p:sp>
      <p:sp>
        <p:nvSpPr>
          <p:cNvPr id="27" name="object 27"/>
          <p:cNvSpPr/>
          <p:nvPr/>
        </p:nvSpPr>
        <p:spPr>
          <a:xfrm>
            <a:off x="4237529" y="3054223"/>
            <a:ext cx="3410585" cy="969644"/>
          </a:xfrm>
          <a:custGeom>
            <a:avLst/>
            <a:gdLst/>
            <a:ahLst/>
            <a:cxnLst/>
            <a:rect l="l" t="t" r="r" b="b"/>
            <a:pathLst>
              <a:path w="3410584" h="969645">
                <a:moveTo>
                  <a:pt x="3352498" y="0"/>
                </a:moveTo>
                <a:lnTo>
                  <a:pt x="3043634" y="37084"/>
                </a:lnTo>
                <a:lnTo>
                  <a:pt x="3077411" y="74700"/>
                </a:lnTo>
                <a:lnTo>
                  <a:pt x="3102062" y="112936"/>
                </a:lnTo>
                <a:lnTo>
                  <a:pt x="3117581" y="151605"/>
                </a:lnTo>
                <a:lnTo>
                  <a:pt x="3123961" y="190515"/>
                </a:lnTo>
                <a:lnTo>
                  <a:pt x="3121198" y="229480"/>
                </a:lnTo>
                <a:lnTo>
                  <a:pt x="3109285" y="268309"/>
                </a:lnTo>
                <a:lnTo>
                  <a:pt x="3088216" y="306813"/>
                </a:lnTo>
                <a:lnTo>
                  <a:pt x="3057985" y="344804"/>
                </a:lnTo>
                <a:lnTo>
                  <a:pt x="3016053" y="384187"/>
                </a:lnTo>
                <a:lnTo>
                  <a:pt x="2965331" y="421579"/>
                </a:lnTo>
                <a:lnTo>
                  <a:pt x="2906353" y="456886"/>
                </a:lnTo>
                <a:lnTo>
                  <a:pt x="2839654" y="490013"/>
                </a:lnTo>
                <a:lnTo>
                  <a:pt x="2803577" y="505730"/>
                </a:lnTo>
                <a:lnTo>
                  <a:pt x="2765770" y="520866"/>
                </a:lnTo>
                <a:lnTo>
                  <a:pt x="2726300" y="535410"/>
                </a:lnTo>
                <a:lnTo>
                  <a:pt x="2685234" y="549349"/>
                </a:lnTo>
                <a:lnTo>
                  <a:pt x="2642640" y="562673"/>
                </a:lnTo>
                <a:lnTo>
                  <a:pt x="2598583" y="575369"/>
                </a:lnTo>
                <a:lnTo>
                  <a:pt x="2553131" y="587425"/>
                </a:lnTo>
                <a:lnTo>
                  <a:pt x="2506350" y="598829"/>
                </a:lnTo>
                <a:lnTo>
                  <a:pt x="2458308" y="609570"/>
                </a:lnTo>
                <a:lnTo>
                  <a:pt x="2409071" y="619636"/>
                </a:lnTo>
                <a:lnTo>
                  <a:pt x="2358707" y="629015"/>
                </a:lnTo>
                <a:lnTo>
                  <a:pt x="2307282" y="637694"/>
                </a:lnTo>
                <a:lnTo>
                  <a:pt x="2254862" y="645663"/>
                </a:lnTo>
                <a:lnTo>
                  <a:pt x="2201515" y="652910"/>
                </a:lnTo>
                <a:lnTo>
                  <a:pt x="2147308" y="659422"/>
                </a:lnTo>
                <a:lnTo>
                  <a:pt x="2092308" y="665187"/>
                </a:lnTo>
                <a:lnTo>
                  <a:pt x="2036581" y="670194"/>
                </a:lnTo>
                <a:lnTo>
                  <a:pt x="1980194" y="674432"/>
                </a:lnTo>
                <a:lnTo>
                  <a:pt x="1923214" y="677887"/>
                </a:lnTo>
                <a:lnTo>
                  <a:pt x="1865708" y="680549"/>
                </a:lnTo>
                <a:lnTo>
                  <a:pt x="1807743" y="682405"/>
                </a:lnTo>
                <a:lnTo>
                  <a:pt x="1749386" y="683444"/>
                </a:lnTo>
                <a:lnTo>
                  <a:pt x="1690703" y="683654"/>
                </a:lnTo>
                <a:lnTo>
                  <a:pt x="1631762" y="683022"/>
                </a:lnTo>
                <a:lnTo>
                  <a:pt x="1572629" y="681538"/>
                </a:lnTo>
                <a:lnTo>
                  <a:pt x="1513371" y="679189"/>
                </a:lnTo>
                <a:lnTo>
                  <a:pt x="1454055" y="675963"/>
                </a:lnTo>
                <a:lnTo>
                  <a:pt x="1394748" y="671849"/>
                </a:lnTo>
                <a:lnTo>
                  <a:pt x="1335517" y="666834"/>
                </a:lnTo>
                <a:lnTo>
                  <a:pt x="1276429" y="660907"/>
                </a:lnTo>
                <a:lnTo>
                  <a:pt x="1205164" y="652487"/>
                </a:lnTo>
                <a:lnTo>
                  <a:pt x="1136043" y="642911"/>
                </a:lnTo>
                <a:lnTo>
                  <a:pt x="1069131" y="632222"/>
                </a:lnTo>
                <a:lnTo>
                  <a:pt x="1004491" y="620462"/>
                </a:lnTo>
                <a:lnTo>
                  <a:pt x="942187" y="607673"/>
                </a:lnTo>
                <a:lnTo>
                  <a:pt x="882284" y="593897"/>
                </a:lnTo>
                <a:lnTo>
                  <a:pt x="824845" y="579176"/>
                </a:lnTo>
                <a:lnTo>
                  <a:pt x="769934" y="563552"/>
                </a:lnTo>
                <a:lnTo>
                  <a:pt x="717614" y="547068"/>
                </a:lnTo>
                <a:lnTo>
                  <a:pt x="667951" y="529765"/>
                </a:lnTo>
                <a:lnTo>
                  <a:pt x="621008" y="511686"/>
                </a:lnTo>
                <a:lnTo>
                  <a:pt x="576848" y="492871"/>
                </a:lnTo>
                <a:lnTo>
                  <a:pt x="535536" y="473365"/>
                </a:lnTo>
                <a:lnTo>
                  <a:pt x="497136" y="453208"/>
                </a:lnTo>
                <a:lnTo>
                  <a:pt x="461711" y="432443"/>
                </a:lnTo>
                <a:lnTo>
                  <a:pt x="429326" y="411112"/>
                </a:lnTo>
                <a:lnTo>
                  <a:pt x="373929" y="366920"/>
                </a:lnTo>
                <a:lnTo>
                  <a:pt x="331457" y="320967"/>
                </a:lnTo>
                <a:lnTo>
                  <a:pt x="302421" y="273592"/>
                </a:lnTo>
                <a:lnTo>
                  <a:pt x="287332" y="225130"/>
                </a:lnTo>
                <a:lnTo>
                  <a:pt x="285178" y="200596"/>
                </a:lnTo>
                <a:lnTo>
                  <a:pt x="286703" y="175918"/>
                </a:lnTo>
                <a:lnTo>
                  <a:pt x="301043" y="126292"/>
                </a:lnTo>
                <a:lnTo>
                  <a:pt x="330865" y="76590"/>
                </a:lnTo>
                <a:lnTo>
                  <a:pt x="351742" y="51815"/>
                </a:lnTo>
                <a:lnTo>
                  <a:pt x="46688" y="18796"/>
                </a:lnTo>
                <a:lnTo>
                  <a:pt x="25268" y="65654"/>
                </a:lnTo>
                <a:lnTo>
                  <a:pt x="10348" y="112889"/>
                </a:lnTo>
                <a:lnTo>
                  <a:pt x="1926" y="160365"/>
                </a:lnTo>
                <a:lnTo>
                  <a:pt x="0" y="207946"/>
                </a:lnTo>
                <a:lnTo>
                  <a:pt x="4568" y="255498"/>
                </a:lnTo>
                <a:lnTo>
                  <a:pt x="15630" y="302885"/>
                </a:lnTo>
                <a:lnTo>
                  <a:pt x="33184" y="349971"/>
                </a:lnTo>
                <a:lnTo>
                  <a:pt x="57229" y="396621"/>
                </a:lnTo>
                <a:lnTo>
                  <a:pt x="92683" y="449331"/>
                </a:lnTo>
                <a:lnTo>
                  <a:pt x="135630" y="500057"/>
                </a:lnTo>
                <a:lnTo>
                  <a:pt x="185718" y="548708"/>
                </a:lnTo>
                <a:lnTo>
                  <a:pt x="242593" y="595189"/>
                </a:lnTo>
                <a:lnTo>
                  <a:pt x="273465" y="617588"/>
                </a:lnTo>
                <a:lnTo>
                  <a:pt x="305901" y="639410"/>
                </a:lnTo>
                <a:lnTo>
                  <a:pt x="339859" y="660643"/>
                </a:lnTo>
                <a:lnTo>
                  <a:pt x="375292" y="681277"/>
                </a:lnTo>
                <a:lnTo>
                  <a:pt x="412157" y="701299"/>
                </a:lnTo>
                <a:lnTo>
                  <a:pt x="450410" y="720698"/>
                </a:lnTo>
                <a:lnTo>
                  <a:pt x="490007" y="739462"/>
                </a:lnTo>
                <a:lnTo>
                  <a:pt x="530904" y="757581"/>
                </a:lnTo>
                <a:lnTo>
                  <a:pt x="573057" y="775041"/>
                </a:lnTo>
                <a:lnTo>
                  <a:pt x="616421" y="791833"/>
                </a:lnTo>
                <a:lnTo>
                  <a:pt x="660952" y="807943"/>
                </a:lnTo>
                <a:lnTo>
                  <a:pt x="706606" y="823361"/>
                </a:lnTo>
                <a:lnTo>
                  <a:pt x="753340" y="838075"/>
                </a:lnTo>
                <a:lnTo>
                  <a:pt x="801108" y="852074"/>
                </a:lnTo>
                <a:lnTo>
                  <a:pt x="849868" y="865346"/>
                </a:lnTo>
                <a:lnTo>
                  <a:pt x="899574" y="877879"/>
                </a:lnTo>
                <a:lnTo>
                  <a:pt x="950182" y="889662"/>
                </a:lnTo>
                <a:lnTo>
                  <a:pt x="1001650" y="900683"/>
                </a:lnTo>
                <a:lnTo>
                  <a:pt x="1053931" y="910931"/>
                </a:lnTo>
                <a:lnTo>
                  <a:pt x="1106983" y="920394"/>
                </a:lnTo>
                <a:lnTo>
                  <a:pt x="1160761" y="929061"/>
                </a:lnTo>
                <a:lnTo>
                  <a:pt x="1215221" y="936920"/>
                </a:lnTo>
                <a:lnTo>
                  <a:pt x="1270319" y="943959"/>
                </a:lnTo>
                <a:lnTo>
                  <a:pt x="1326011" y="950168"/>
                </a:lnTo>
                <a:lnTo>
                  <a:pt x="1382252" y="955533"/>
                </a:lnTo>
                <a:lnTo>
                  <a:pt x="1438999" y="960045"/>
                </a:lnTo>
                <a:lnTo>
                  <a:pt x="1496207" y="963691"/>
                </a:lnTo>
                <a:lnTo>
                  <a:pt x="1553833" y="966460"/>
                </a:lnTo>
                <a:lnTo>
                  <a:pt x="1611831" y="968339"/>
                </a:lnTo>
                <a:lnTo>
                  <a:pt x="1670159" y="969319"/>
                </a:lnTo>
                <a:lnTo>
                  <a:pt x="1728771" y="969387"/>
                </a:lnTo>
                <a:lnTo>
                  <a:pt x="1787625" y="968531"/>
                </a:lnTo>
                <a:lnTo>
                  <a:pt x="1846675" y="966740"/>
                </a:lnTo>
                <a:lnTo>
                  <a:pt x="1905877" y="964002"/>
                </a:lnTo>
                <a:lnTo>
                  <a:pt x="1965188" y="960307"/>
                </a:lnTo>
                <a:lnTo>
                  <a:pt x="2024564" y="955641"/>
                </a:lnTo>
                <a:lnTo>
                  <a:pt x="2083959" y="949995"/>
                </a:lnTo>
                <a:lnTo>
                  <a:pt x="2143331" y="943356"/>
                </a:lnTo>
                <a:lnTo>
                  <a:pt x="2209249" y="934783"/>
                </a:lnTo>
                <a:lnTo>
                  <a:pt x="2273816" y="925122"/>
                </a:lnTo>
                <a:lnTo>
                  <a:pt x="2336995" y="914401"/>
                </a:lnTo>
                <a:lnTo>
                  <a:pt x="2398750" y="902649"/>
                </a:lnTo>
                <a:lnTo>
                  <a:pt x="2459045" y="889894"/>
                </a:lnTo>
                <a:lnTo>
                  <a:pt x="2517844" y="876163"/>
                </a:lnTo>
                <a:lnTo>
                  <a:pt x="2575111" y="861486"/>
                </a:lnTo>
                <a:lnTo>
                  <a:pt x="2630809" y="845889"/>
                </a:lnTo>
                <a:lnTo>
                  <a:pt x="2684903" y="829402"/>
                </a:lnTo>
                <a:lnTo>
                  <a:pt x="2737356" y="812052"/>
                </a:lnTo>
                <a:lnTo>
                  <a:pt x="2788132" y="793867"/>
                </a:lnTo>
                <a:lnTo>
                  <a:pt x="2837195" y="774876"/>
                </a:lnTo>
                <a:lnTo>
                  <a:pt x="2884510" y="755108"/>
                </a:lnTo>
                <a:lnTo>
                  <a:pt x="2930039" y="734589"/>
                </a:lnTo>
                <a:lnTo>
                  <a:pt x="2973746" y="713348"/>
                </a:lnTo>
                <a:lnTo>
                  <a:pt x="3015597" y="691414"/>
                </a:lnTo>
                <a:lnTo>
                  <a:pt x="3055553" y="668815"/>
                </a:lnTo>
                <a:lnTo>
                  <a:pt x="3093580" y="645578"/>
                </a:lnTo>
                <a:lnTo>
                  <a:pt x="3129642" y="621732"/>
                </a:lnTo>
                <a:lnTo>
                  <a:pt x="3163701" y="597305"/>
                </a:lnTo>
                <a:lnTo>
                  <a:pt x="3195722" y="572325"/>
                </a:lnTo>
                <a:lnTo>
                  <a:pt x="3225669" y="546820"/>
                </a:lnTo>
                <a:lnTo>
                  <a:pt x="3279195" y="494350"/>
                </a:lnTo>
                <a:lnTo>
                  <a:pt x="3323991" y="440119"/>
                </a:lnTo>
                <a:lnTo>
                  <a:pt x="3359767" y="384352"/>
                </a:lnTo>
                <a:lnTo>
                  <a:pt x="3386235" y="327275"/>
                </a:lnTo>
                <a:lnTo>
                  <a:pt x="3403105" y="269113"/>
                </a:lnTo>
                <a:lnTo>
                  <a:pt x="3410088" y="210092"/>
                </a:lnTo>
                <a:lnTo>
                  <a:pt x="3409782" y="180329"/>
                </a:lnTo>
                <a:lnTo>
                  <a:pt x="3401393" y="120441"/>
                </a:lnTo>
                <a:lnTo>
                  <a:pt x="3382395" y="60256"/>
                </a:lnTo>
                <a:lnTo>
                  <a:pt x="3352498" y="0"/>
                </a:lnTo>
                <a:close/>
              </a:path>
            </a:pathLst>
          </a:custGeom>
          <a:solidFill>
            <a:srgbClr val="FAC5AC"/>
          </a:solidFill>
        </p:spPr>
        <p:txBody>
          <a:bodyPr wrap="square" lIns="0" tIns="0" rIns="0" bIns="0" rtlCol="0"/>
          <a:lstStyle/>
          <a:p>
            <a:endParaRPr/>
          </a:p>
        </p:txBody>
      </p:sp>
      <p:sp>
        <p:nvSpPr>
          <p:cNvPr id="28" name="object 28"/>
          <p:cNvSpPr txBox="1"/>
          <p:nvPr/>
        </p:nvSpPr>
        <p:spPr>
          <a:xfrm>
            <a:off x="4337050" y="5156403"/>
            <a:ext cx="3310890" cy="523240"/>
          </a:xfrm>
          <a:prstGeom prst="rect">
            <a:avLst/>
          </a:prstGeom>
          <a:solidFill>
            <a:srgbClr val="92D050"/>
          </a:solidFill>
        </p:spPr>
        <p:txBody>
          <a:bodyPr vert="horz" wrap="square" lIns="0" tIns="34925" rIns="0" bIns="0" rtlCol="0">
            <a:spAutoFit/>
          </a:bodyPr>
          <a:lstStyle/>
          <a:p>
            <a:pPr marL="548640" marR="340360">
              <a:lnSpc>
                <a:spcPct val="100000"/>
              </a:lnSpc>
              <a:spcBef>
                <a:spcPts val="275"/>
              </a:spcBef>
            </a:pPr>
            <a:r>
              <a:rPr sz="1400" dirty="0">
                <a:solidFill>
                  <a:srgbClr val="0C2477"/>
                </a:solidFill>
                <a:latin typeface="Calibri"/>
                <a:cs typeface="Calibri"/>
              </a:rPr>
              <a:t>Hybrid</a:t>
            </a:r>
            <a:r>
              <a:rPr sz="1400" spc="-40" dirty="0">
                <a:solidFill>
                  <a:srgbClr val="0C2477"/>
                </a:solidFill>
                <a:latin typeface="Calibri"/>
                <a:cs typeface="Calibri"/>
              </a:rPr>
              <a:t> </a:t>
            </a:r>
            <a:r>
              <a:rPr sz="1400" dirty="0">
                <a:solidFill>
                  <a:srgbClr val="0C2477"/>
                </a:solidFill>
                <a:latin typeface="Calibri"/>
                <a:cs typeface="Calibri"/>
              </a:rPr>
              <a:t>OA</a:t>
            </a:r>
            <a:r>
              <a:rPr sz="1400" spc="-40" dirty="0">
                <a:solidFill>
                  <a:srgbClr val="0C2477"/>
                </a:solidFill>
                <a:latin typeface="Calibri"/>
                <a:cs typeface="Calibri"/>
              </a:rPr>
              <a:t> </a:t>
            </a:r>
            <a:r>
              <a:rPr sz="1400" dirty="0">
                <a:solidFill>
                  <a:srgbClr val="0C2477"/>
                </a:solidFill>
                <a:latin typeface="Calibri"/>
                <a:cs typeface="Calibri"/>
              </a:rPr>
              <a:t>–</a:t>
            </a:r>
            <a:r>
              <a:rPr sz="1400" spc="-35" dirty="0">
                <a:solidFill>
                  <a:srgbClr val="0C2477"/>
                </a:solidFill>
                <a:latin typeface="Calibri"/>
                <a:cs typeface="Calibri"/>
              </a:rPr>
              <a:t> </a:t>
            </a:r>
            <a:r>
              <a:rPr sz="1400" dirty="0">
                <a:solidFill>
                  <a:srgbClr val="0C2477"/>
                </a:solidFill>
                <a:latin typeface="Calibri"/>
                <a:cs typeface="Calibri"/>
              </a:rPr>
              <a:t>Read</a:t>
            </a:r>
            <a:r>
              <a:rPr sz="1400" spc="-50" dirty="0">
                <a:solidFill>
                  <a:srgbClr val="0C2477"/>
                </a:solidFill>
                <a:latin typeface="Calibri"/>
                <a:cs typeface="Calibri"/>
              </a:rPr>
              <a:t> </a:t>
            </a:r>
            <a:r>
              <a:rPr sz="1400" dirty="0">
                <a:solidFill>
                  <a:srgbClr val="0C2477"/>
                </a:solidFill>
                <a:latin typeface="Calibri"/>
                <a:cs typeface="Calibri"/>
              </a:rPr>
              <a:t>&amp;</a:t>
            </a:r>
            <a:r>
              <a:rPr sz="1400" spc="-50" dirty="0">
                <a:solidFill>
                  <a:srgbClr val="0C2477"/>
                </a:solidFill>
                <a:latin typeface="Calibri"/>
                <a:cs typeface="Calibri"/>
              </a:rPr>
              <a:t> </a:t>
            </a:r>
            <a:r>
              <a:rPr sz="1400" dirty="0">
                <a:solidFill>
                  <a:srgbClr val="0C2477"/>
                </a:solidFill>
                <a:latin typeface="Calibri"/>
                <a:cs typeface="Calibri"/>
              </a:rPr>
              <a:t>Publish</a:t>
            </a:r>
            <a:r>
              <a:rPr sz="1400" spc="-25" dirty="0">
                <a:solidFill>
                  <a:srgbClr val="0C2477"/>
                </a:solidFill>
                <a:latin typeface="Calibri"/>
                <a:cs typeface="Calibri"/>
              </a:rPr>
              <a:t> </a:t>
            </a:r>
            <a:r>
              <a:rPr sz="1400" spc="-10" dirty="0">
                <a:solidFill>
                  <a:srgbClr val="0C2477"/>
                </a:solidFill>
                <a:latin typeface="Calibri"/>
                <a:cs typeface="Calibri"/>
              </a:rPr>
              <a:t>deals management,</a:t>
            </a:r>
            <a:r>
              <a:rPr sz="1400" spc="-15" dirty="0">
                <a:solidFill>
                  <a:srgbClr val="0C2477"/>
                </a:solidFill>
                <a:latin typeface="Calibri"/>
                <a:cs typeface="Calibri"/>
              </a:rPr>
              <a:t> </a:t>
            </a:r>
            <a:r>
              <a:rPr sz="1400" spc="-10" dirty="0">
                <a:solidFill>
                  <a:srgbClr val="0C2477"/>
                </a:solidFill>
                <a:latin typeface="Calibri"/>
                <a:cs typeface="Calibri"/>
              </a:rPr>
              <a:t>workflows.</a:t>
            </a:r>
            <a:endParaRPr sz="1400">
              <a:latin typeface="Calibri"/>
              <a:cs typeface="Calibri"/>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97790">
              <a:lnSpc>
                <a:spcPct val="100000"/>
              </a:lnSpc>
            </a:pPr>
            <a:r>
              <a:rPr spc="-25" dirty="0"/>
              <a:t>49</a:t>
            </a:r>
          </a:p>
        </p:txBody>
      </p:sp>
      <p:sp>
        <p:nvSpPr>
          <p:cNvPr id="29" name="object 29"/>
          <p:cNvSpPr txBox="1"/>
          <p:nvPr/>
        </p:nvSpPr>
        <p:spPr>
          <a:xfrm>
            <a:off x="4337050" y="5724664"/>
            <a:ext cx="3310890" cy="523240"/>
          </a:xfrm>
          <a:prstGeom prst="rect">
            <a:avLst/>
          </a:prstGeom>
          <a:solidFill>
            <a:srgbClr val="92D050"/>
          </a:solidFill>
        </p:spPr>
        <p:txBody>
          <a:bodyPr vert="horz" wrap="square" lIns="0" tIns="34925" rIns="0" bIns="0" rtlCol="0">
            <a:spAutoFit/>
          </a:bodyPr>
          <a:lstStyle/>
          <a:p>
            <a:pPr marL="548640" marR="639445">
              <a:lnSpc>
                <a:spcPct val="100000"/>
              </a:lnSpc>
              <a:spcBef>
                <a:spcPts val="275"/>
              </a:spcBef>
            </a:pPr>
            <a:r>
              <a:rPr sz="1400" dirty="0">
                <a:solidFill>
                  <a:srgbClr val="0C2477"/>
                </a:solidFill>
                <a:latin typeface="Calibri"/>
                <a:cs typeface="Calibri"/>
              </a:rPr>
              <a:t>Diamond</a:t>
            </a:r>
            <a:r>
              <a:rPr sz="1400" spc="-45" dirty="0">
                <a:solidFill>
                  <a:srgbClr val="0C2477"/>
                </a:solidFill>
                <a:latin typeface="Calibri"/>
                <a:cs typeface="Calibri"/>
              </a:rPr>
              <a:t> </a:t>
            </a:r>
            <a:r>
              <a:rPr sz="1400" dirty="0">
                <a:solidFill>
                  <a:srgbClr val="0C2477"/>
                </a:solidFill>
                <a:latin typeface="Calibri"/>
                <a:cs typeface="Calibri"/>
              </a:rPr>
              <a:t>OA</a:t>
            </a:r>
            <a:r>
              <a:rPr sz="1400" spc="-30" dirty="0">
                <a:solidFill>
                  <a:srgbClr val="0C2477"/>
                </a:solidFill>
                <a:latin typeface="Calibri"/>
                <a:cs typeface="Calibri"/>
              </a:rPr>
              <a:t> </a:t>
            </a:r>
            <a:r>
              <a:rPr sz="1400" spc="-10" dirty="0">
                <a:solidFill>
                  <a:srgbClr val="0C2477"/>
                </a:solidFill>
                <a:latin typeface="Calibri"/>
                <a:cs typeface="Calibri"/>
              </a:rPr>
              <a:t>infrastructures</a:t>
            </a:r>
            <a:r>
              <a:rPr sz="1400" spc="-20" dirty="0">
                <a:solidFill>
                  <a:srgbClr val="0C2477"/>
                </a:solidFill>
                <a:latin typeface="Calibri"/>
                <a:cs typeface="Calibri"/>
              </a:rPr>
              <a:t> </a:t>
            </a:r>
            <a:r>
              <a:rPr sz="1400" spc="-50" dirty="0">
                <a:solidFill>
                  <a:srgbClr val="0C2477"/>
                </a:solidFill>
                <a:latin typeface="Calibri"/>
                <a:cs typeface="Calibri"/>
              </a:rPr>
              <a:t>- </a:t>
            </a:r>
            <a:r>
              <a:rPr sz="1400" dirty="0">
                <a:solidFill>
                  <a:srgbClr val="0C2477"/>
                </a:solidFill>
                <a:latin typeface="Calibri"/>
                <a:cs typeface="Calibri"/>
              </a:rPr>
              <a:t>financial</a:t>
            </a:r>
            <a:r>
              <a:rPr sz="1400" spc="-55" dirty="0">
                <a:solidFill>
                  <a:srgbClr val="0C2477"/>
                </a:solidFill>
                <a:latin typeface="Calibri"/>
                <a:cs typeface="Calibri"/>
              </a:rPr>
              <a:t> </a:t>
            </a:r>
            <a:r>
              <a:rPr sz="1400" spc="-10" dirty="0">
                <a:solidFill>
                  <a:srgbClr val="0C2477"/>
                </a:solidFill>
                <a:latin typeface="Calibri"/>
                <a:cs typeface="Calibri"/>
              </a:rPr>
              <a:t>support</a:t>
            </a:r>
            <a:endParaRPr sz="1400">
              <a:latin typeface="Calibri"/>
              <a:cs typeface="Calibri"/>
            </a:endParaRPr>
          </a:p>
        </p:txBody>
      </p:sp>
      <p:sp>
        <p:nvSpPr>
          <p:cNvPr id="30" name="object 30"/>
          <p:cNvSpPr txBox="1"/>
          <p:nvPr/>
        </p:nvSpPr>
        <p:spPr>
          <a:xfrm>
            <a:off x="444868" y="4009809"/>
            <a:ext cx="3441065" cy="954405"/>
          </a:xfrm>
          <a:prstGeom prst="rect">
            <a:avLst/>
          </a:prstGeom>
          <a:solidFill>
            <a:srgbClr val="C9DE79"/>
          </a:solidFill>
        </p:spPr>
        <p:txBody>
          <a:bodyPr vert="horz" wrap="square" lIns="0" tIns="34925" rIns="0" bIns="0" rtlCol="0">
            <a:spAutoFit/>
          </a:bodyPr>
          <a:lstStyle/>
          <a:p>
            <a:pPr marL="562610" marR="161925">
              <a:lnSpc>
                <a:spcPct val="100000"/>
              </a:lnSpc>
              <a:spcBef>
                <a:spcPts val="275"/>
              </a:spcBef>
            </a:pPr>
            <a:r>
              <a:rPr sz="1400" dirty="0">
                <a:solidFill>
                  <a:srgbClr val="0C2477"/>
                </a:solidFill>
                <a:latin typeface="Calibri"/>
                <a:cs typeface="Calibri"/>
              </a:rPr>
              <a:t>OA</a:t>
            </a:r>
            <a:r>
              <a:rPr sz="1400" spc="-45" dirty="0">
                <a:solidFill>
                  <a:srgbClr val="0C2477"/>
                </a:solidFill>
                <a:latin typeface="Calibri"/>
                <a:cs typeface="Calibri"/>
              </a:rPr>
              <a:t> </a:t>
            </a:r>
            <a:r>
              <a:rPr sz="1400" dirty="0">
                <a:solidFill>
                  <a:srgbClr val="0C2477"/>
                </a:solidFill>
                <a:latin typeface="Calibri"/>
                <a:cs typeface="Calibri"/>
              </a:rPr>
              <a:t>University</a:t>
            </a:r>
            <a:r>
              <a:rPr sz="1400" spc="-40" dirty="0">
                <a:solidFill>
                  <a:srgbClr val="0C2477"/>
                </a:solidFill>
                <a:latin typeface="Calibri"/>
                <a:cs typeface="Calibri"/>
              </a:rPr>
              <a:t> </a:t>
            </a:r>
            <a:r>
              <a:rPr sz="1400" dirty="0">
                <a:solidFill>
                  <a:srgbClr val="0C2477"/>
                </a:solidFill>
                <a:latin typeface="Calibri"/>
                <a:cs typeface="Calibri"/>
              </a:rPr>
              <a:t>Press:</a:t>
            </a:r>
            <a:r>
              <a:rPr sz="1400" spc="-50" dirty="0">
                <a:solidFill>
                  <a:srgbClr val="0C2477"/>
                </a:solidFill>
                <a:latin typeface="Calibri"/>
                <a:cs typeface="Calibri"/>
              </a:rPr>
              <a:t> </a:t>
            </a:r>
            <a:r>
              <a:rPr sz="1400" dirty="0">
                <a:solidFill>
                  <a:srgbClr val="0C2477"/>
                </a:solidFill>
                <a:latin typeface="Calibri"/>
                <a:cs typeface="Calibri"/>
              </a:rPr>
              <a:t>full</a:t>
            </a:r>
            <a:r>
              <a:rPr sz="1400" spc="-40" dirty="0">
                <a:solidFill>
                  <a:srgbClr val="0C2477"/>
                </a:solidFill>
                <a:latin typeface="Calibri"/>
                <a:cs typeface="Calibri"/>
              </a:rPr>
              <a:t> </a:t>
            </a:r>
            <a:r>
              <a:rPr sz="1400" dirty="0">
                <a:solidFill>
                  <a:srgbClr val="0C2477"/>
                </a:solidFill>
                <a:latin typeface="Calibri"/>
                <a:cs typeface="Calibri"/>
              </a:rPr>
              <a:t>service</a:t>
            </a:r>
            <a:r>
              <a:rPr sz="1400" spc="-50" dirty="0">
                <a:solidFill>
                  <a:srgbClr val="0C2477"/>
                </a:solidFill>
                <a:latin typeface="Calibri"/>
                <a:cs typeface="Calibri"/>
              </a:rPr>
              <a:t> – </a:t>
            </a:r>
            <a:r>
              <a:rPr sz="1400" dirty="0">
                <a:solidFill>
                  <a:srgbClr val="0C2477"/>
                </a:solidFill>
                <a:latin typeface="Calibri"/>
                <a:cs typeface="Calibri"/>
              </a:rPr>
              <a:t>journals,</a:t>
            </a:r>
            <a:r>
              <a:rPr sz="1400" spc="-35" dirty="0">
                <a:solidFill>
                  <a:srgbClr val="0C2477"/>
                </a:solidFill>
                <a:latin typeface="Calibri"/>
                <a:cs typeface="Calibri"/>
              </a:rPr>
              <a:t> </a:t>
            </a:r>
            <a:r>
              <a:rPr sz="1400" dirty="0">
                <a:solidFill>
                  <a:srgbClr val="0C2477"/>
                </a:solidFill>
                <a:latin typeface="Calibri"/>
                <a:cs typeface="Calibri"/>
              </a:rPr>
              <a:t>articles,</a:t>
            </a:r>
            <a:r>
              <a:rPr sz="1400" spc="-25" dirty="0">
                <a:solidFill>
                  <a:srgbClr val="0C2477"/>
                </a:solidFill>
                <a:latin typeface="Calibri"/>
                <a:cs typeface="Calibri"/>
              </a:rPr>
              <a:t> </a:t>
            </a:r>
            <a:r>
              <a:rPr sz="1400" spc="-10" dirty="0">
                <a:solidFill>
                  <a:srgbClr val="0C2477"/>
                </a:solidFill>
                <a:latin typeface="Calibri"/>
                <a:cs typeface="Calibri"/>
              </a:rPr>
              <a:t>monographs,</a:t>
            </a:r>
            <a:r>
              <a:rPr sz="1400" spc="-25" dirty="0">
                <a:solidFill>
                  <a:srgbClr val="0C2477"/>
                </a:solidFill>
                <a:latin typeface="Calibri"/>
                <a:cs typeface="Calibri"/>
              </a:rPr>
              <a:t> </a:t>
            </a:r>
            <a:r>
              <a:rPr sz="1400" spc="-20" dirty="0">
                <a:solidFill>
                  <a:srgbClr val="0C2477"/>
                </a:solidFill>
                <a:latin typeface="Calibri"/>
                <a:cs typeface="Calibri"/>
              </a:rPr>
              <a:t>open </a:t>
            </a:r>
            <a:r>
              <a:rPr sz="1400" spc="-10" dirty="0">
                <a:solidFill>
                  <a:srgbClr val="0C2477"/>
                </a:solidFill>
                <a:latin typeface="Calibri"/>
                <a:cs typeface="Calibri"/>
              </a:rPr>
              <a:t>peer-</a:t>
            </a:r>
            <a:r>
              <a:rPr sz="1400" spc="-25" dirty="0">
                <a:solidFill>
                  <a:srgbClr val="0C2477"/>
                </a:solidFill>
                <a:latin typeface="Calibri"/>
                <a:cs typeface="Calibri"/>
              </a:rPr>
              <a:t>review,</a:t>
            </a:r>
            <a:r>
              <a:rPr sz="1400" spc="-20" dirty="0">
                <a:solidFill>
                  <a:srgbClr val="0C2477"/>
                </a:solidFill>
                <a:latin typeface="Calibri"/>
                <a:cs typeface="Calibri"/>
              </a:rPr>
              <a:t> </a:t>
            </a:r>
            <a:r>
              <a:rPr sz="1400" spc="-10" dirty="0">
                <a:solidFill>
                  <a:srgbClr val="0C2477"/>
                </a:solidFill>
                <a:latin typeface="Calibri"/>
                <a:cs typeface="Calibri"/>
              </a:rPr>
              <a:t>conference</a:t>
            </a:r>
            <a:r>
              <a:rPr sz="1400" dirty="0">
                <a:solidFill>
                  <a:srgbClr val="0C2477"/>
                </a:solidFill>
                <a:latin typeface="Calibri"/>
                <a:cs typeface="Calibri"/>
              </a:rPr>
              <a:t> </a:t>
            </a:r>
            <a:r>
              <a:rPr sz="1400" spc="-10" dirty="0">
                <a:solidFill>
                  <a:srgbClr val="0C2477"/>
                </a:solidFill>
                <a:latin typeface="Calibri"/>
                <a:cs typeface="Calibri"/>
              </a:rPr>
              <a:t>proceedings, textbooks</a:t>
            </a:r>
            <a:endParaRPr sz="1400">
              <a:latin typeface="Calibri"/>
              <a:cs typeface="Calibri"/>
            </a:endParaRPr>
          </a:p>
        </p:txBody>
      </p:sp>
      <p:sp>
        <p:nvSpPr>
          <p:cNvPr id="31" name="object 31"/>
          <p:cNvSpPr txBox="1"/>
          <p:nvPr/>
        </p:nvSpPr>
        <p:spPr>
          <a:xfrm>
            <a:off x="7840853" y="2895930"/>
            <a:ext cx="4014470" cy="307975"/>
          </a:xfrm>
          <a:prstGeom prst="rect">
            <a:avLst/>
          </a:prstGeom>
          <a:solidFill>
            <a:srgbClr val="FAC5AC"/>
          </a:solidFill>
        </p:spPr>
        <p:txBody>
          <a:bodyPr vert="horz" wrap="square" lIns="0" tIns="34925" rIns="0" bIns="0" rtlCol="0">
            <a:spAutoFit/>
          </a:bodyPr>
          <a:lstStyle/>
          <a:p>
            <a:pPr marR="281305" algn="ctr">
              <a:lnSpc>
                <a:spcPct val="100000"/>
              </a:lnSpc>
              <a:spcBef>
                <a:spcPts val="275"/>
              </a:spcBef>
            </a:pPr>
            <a:r>
              <a:rPr sz="1400" spc="-10" dirty="0">
                <a:solidFill>
                  <a:srgbClr val="0C2477"/>
                </a:solidFill>
                <a:latin typeface="Calibri"/>
                <a:cs typeface="Calibri"/>
              </a:rPr>
              <a:t>Copyright</a:t>
            </a:r>
            <a:r>
              <a:rPr sz="1400" spc="-15" dirty="0">
                <a:solidFill>
                  <a:srgbClr val="0C2477"/>
                </a:solidFill>
                <a:latin typeface="Calibri"/>
                <a:cs typeface="Calibri"/>
              </a:rPr>
              <a:t> </a:t>
            </a:r>
            <a:r>
              <a:rPr sz="1400" spc="-10" dirty="0">
                <a:solidFill>
                  <a:srgbClr val="0C2477"/>
                </a:solidFill>
                <a:latin typeface="Calibri"/>
                <a:cs typeface="Calibri"/>
              </a:rPr>
              <a:t>Information</a:t>
            </a:r>
            <a:r>
              <a:rPr sz="1400" spc="-45" dirty="0">
                <a:solidFill>
                  <a:srgbClr val="0C2477"/>
                </a:solidFill>
                <a:latin typeface="Calibri"/>
                <a:cs typeface="Calibri"/>
              </a:rPr>
              <a:t> </a:t>
            </a:r>
            <a:r>
              <a:rPr sz="1400" dirty="0">
                <a:solidFill>
                  <a:srgbClr val="0C2477"/>
                </a:solidFill>
                <a:latin typeface="Calibri"/>
                <a:cs typeface="Calibri"/>
              </a:rPr>
              <a:t>Point</a:t>
            </a:r>
            <a:r>
              <a:rPr sz="1400" spc="-25" dirty="0">
                <a:solidFill>
                  <a:srgbClr val="0C2477"/>
                </a:solidFill>
                <a:latin typeface="Calibri"/>
                <a:cs typeface="Calibri"/>
              </a:rPr>
              <a:t> </a:t>
            </a:r>
            <a:r>
              <a:rPr sz="1400" spc="-10" dirty="0">
                <a:solidFill>
                  <a:srgbClr val="0C2477"/>
                </a:solidFill>
                <a:latin typeface="Calibri"/>
                <a:cs typeface="Calibri"/>
              </a:rPr>
              <a:t>(library)</a:t>
            </a:r>
            <a:endParaRPr sz="14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2622930" y="565480"/>
            <a:ext cx="670179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001157"/>
                </a:solidFill>
              </a:rPr>
              <a:t>Expertise</a:t>
            </a:r>
            <a:r>
              <a:rPr sz="4000" spc="-95" dirty="0">
                <a:solidFill>
                  <a:srgbClr val="001157"/>
                </a:solidFill>
              </a:rPr>
              <a:t> </a:t>
            </a:r>
            <a:r>
              <a:rPr sz="4000" dirty="0">
                <a:solidFill>
                  <a:srgbClr val="001157"/>
                </a:solidFill>
              </a:rPr>
              <a:t>area:</a:t>
            </a:r>
            <a:r>
              <a:rPr sz="4000" spc="-65" dirty="0">
                <a:solidFill>
                  <a:srgbClr val="001157"/>
                </a:solidFill>
              </a:rPr>
              <a:t> </a:t>
            </a:r>
            <a:r>
              <a:rPr sz="4000" spc="-10" dirty="0">
                <a:solidFill>
                  <a:srgbClr val="001157"/>
                </a:solidFill>
              </a:rPr>
              <a:t>Copyright</a:t>
            </a:r>
            <a:endParaRPr sz="4000"/>
          </a:p>
        </p:txBody>
      </p:sp>
      <p:sp>
        <p:nvSpPr>
          <p:cNvPr id="4" name="object 4"/>
          <p:cNvSpPr txBox="1"/>
          <p:nvPr/>
        </p:nvSpPr>
        <p:spPr>
          <a:xfrm>
            <a:off x="4932934" y="6065316"/>
            <a:ext cx="196723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0C2477"/>
                </a:solidFill>
                <a:latin typeface="Calibri"/>
                <a:cs typeface="Calibri"/>
              </a:rPr>
              <a:t>By</a:t>
            </a:r>
            <a:r>
              <a:rPr sz="1000" spc="-20" dirty="0">
                <a:solidFill>
                  <a:srgbClr val="0C2477"/>
                </a:solidFill>
                <a:latin typeface="Calibri"/>
                <a:cs typeface="Calibri"/>
              </a:rPr>
              <a:t> </a:t>
            </a:r>
            <a:r>
              <a:rPr sz="1000" dirty="0">
                <a:solidFill>
                  <a:srgbClr val="0C2477"/>
                </a:solidFill>
                <a:latin typeface="Calibri"/>
                <a:cs typeface="Calibri"/>
              </a:rPr>
              <a:t>Mohamed</a:t>
            </a:r>
            <a:r>
              <a:rPr sz="1000" spc="-15" dirty="0">
                <a:solidFill>
                  <a:srgbClr val="0C2477"/>
                </a:solidFill>
                <a:latin typeface="Calibri"/>
                <a:cs typeface="Calibri"/>
              </a:rPr>
              <a:t> </a:t>
            </a:r>
            <a:r>
              <a:rPr sz="1000" dirty="0">
                <a:solidFill>
                  <a:srgbClr val="0C2477"/>
                </a:solidFill>
                <a:latin typeface="Calibri"/>
                <a:cs typeface="Calibri"/>
              </a:rPr>
              <a:t>Hassan,</a:t>
            </a:r>
            <a:r>
              <a:rPr sz="1000" spc="-30" dirty="0">
                <a:solidFill>
                  <a:srgbClr val="0C2477"/>
                </a:solidFill>
                <a:latin typeface="Calibri"/>
                <a:cs typeface="Calibri"/>
              </a:rPr>
              <a:t> </a:t>
            </a:r>
            <a:r>
              <a:rPr sz="1000" dirty="0">
                <a:solidFill>
                  <a:srgbClr val="0C2477"/>
                </a:solidFill>
                <a:latin typeface="Calibri"/>
                <a:cs typeface="Calibri"/>
              </a:rPr>
              <a:t>Pixabay</a:t>
            </a:r>
            <a:r>
              <a:rPr sz="1000" spc="-35" dirty="0">
                <a:solidFill>
                  <a:srgbClr val="0C2477"/>
                </a:solidFill>
                <a:latin typeface="Calibri"/>
                <a:cs typeface="Calibri"/>
              </a:rPr>
              <a:t> </a:t>
            </a:r>
            <a:r>
              <a:rPr sz="1000" spc="-10" dirty="0">
                <a:solidFill>
                  <a:srgbClr val="0C2477"/>
                </a:solidFill>
                <a:latin typeface="Calibri"/>
                <a:cs typeface="Calibri"/>
              </a:rPr>
              <a:t>License</a:t>
            </a:r>
            <a:endParaRPr sz="1000">
              <a:latin typeface="Calibri"/>
              <a:cs typeface="Calibri"/>
            </a:endParaRPr>
          </a:p>
        </p:txBody>
      </p:sp>
      <p:sp>
        <p:nvSpPr>
          <p:cNvPr id="5" name="object 5"/>
          <p:cNvSpPr txBox="1"/>
          <p:nvPr/>
        </p:nvSpPr>
        <p:spPr>
          <a:xfrm>
            <a:off x="8761603" y="4191380"/>
            <a:ext cx="20904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0C2477"/>
                </a:solidFill>
                <a:latin typeface="Calibri"/>
                <a:cs typeface="Calibri"/>
              </a:rPr>
              <a:t>By</a:t>
            </a:r>
            <a:r>
              <a:rPr sz="1000" spc="-10" dirty="0">
                <a:solidFill>
                  <a:srgbClr val="0C2477"/>
                </a:solidFill>
                <a:latin typeface="Calibri"/>
                <a:cs typeface="Calibri"/>
              </a:rPr>
              <a:t> OpenClipart-</a:t>
            </a:r>
            <a:r>
              <a:rPr sz="1000" dirty="0">
                <a:solidFill>
                  <a:srgbClr val="0C2477"/>
                </a:solidFill>
                <a:latin typeface="Calibri"/>
                <a:cs typeface="Calibri"/>
              </a:rPr>
              <a:t>Vectors,</a:t>
            </a:r>
            <a:r>
              <a:rPr sz="1000" spc="10" dirty="0">
                <a:solidFill>
                  <a:srgbClr val="0C2477"/>
                </a:solidFill>
                <a:latin typeface="Calibri"/>
                <a:cs typeface="Calibri"/>
              </a:rPr>
              <a:t> </a:t>
            </a:r>
            <a:r>
              <a:rPr sz="1000" dirty="0">
                <a:solidFill>
                  <a:srgbClr val="0C2477"/>
                </a:solidFill>
                <a:latin typeface="Calibri"/>
                <a:cs typeface="Calibri"/>
              </a:rPr>
              <a:t>Pixabay</a:t>
            </a:r>
            <a:r>
              <a:rPr sz="1000" spc="-25" dirty="0">
                <a:solidFill>
                  <a:srgbClr val="0C2477"/>
                </a:solidFill>
                <a:latin typeface="Calibri"/>
                <a:cs typeface="Calibri"/>
              </a:rPr>
              <a:t> </a:t>
            </a:r>
            <a:r>
              <a:rPr sz="1000" spc="-10" dirty="0">
                <a:solidFill>
                  <a:srgbClr val="0C2477"/>
                </a:solidFill>
                <a:latin typeface="Calibri"/>
                <a:cs typeface="Calibri"/>
              </a:rPr>
              <a:t>License</a:t>
            </a:r>
            <a:endParaRPr sz="1000">
              <a:latin typeface="Calibri"/>
              <a:cs typeface="Calibri"/>
            </a:endParaRPr>
          </a:p>
        </p:txBody>
      </p:sp>
      <p:pic>
        <p:nvPicPr>
          <p:cNvPr id="6" name="object 6"/>
          <p:cNvPicPr/>
          <p:nvPr/>
        </p:nvPicPr>
        <p:blipFill>
          <a:blip r:embed="rId3" cstate="print"/>
          <a:stretch>
            <a:fillRect/>
          </a:stretch>
        </p:blipFill>
        <p:spPr>
          <a:xfrm>
            <a:off x="7997697" y="980313"/>
            <a:ext cx="3434715" cy="2994660"/>
          </a:xfrm>
          <a:prstGeom prst="rect">
            <a:avLst/>
          </a:prstGeom>
        </p:spPr>
      </p:pic>
      <p:pic>
        <p:nvPicPr>
          <p:cNvPr id="7" name="object 7"/>
          <p:cNvPicPr/>
          <p:nvPr/>
        </p:nvPicPr>
        <p:blipFill>
          <a:blip r:embed="rId4" cstate="print"/>
          <a:stretch>
            <a:fillRect/>
          </a:stretch>
        </p:blipFill>
        <p:spPr>
          <a:xfrm>
            <a:off x="4409566" y="3684308"/>
            <a:ext cx="2632710" cy="2147316"/>
          </a:xfrm>
          <a:prstGeom prst="rect">
            <a:avLst/>
          </a:prstGeom>
        </p:spPr>
      </p:pic>
      <p:sp>
        <p:nvSpPr>
          <p:cNvPr id="8" name="object 8"/>
          <p:cNvSpPr txBox="1"/>
          <p:nvPr/>
        </p:nvSpPr>
        <p:spPr>
          <a:xfrm>
            <a:off x="857503" y="1869694"/>
            <a:ext cx="5109845" cy="1343025"/>
          </a:xfrm>
          <a:prstGeom prst="rect">
            <a:avLst/>
          </a:prstGeom>
        </p:spPr>
        <p:txBody>
          <a:bodyPr vert="horz" wrap="square" lIns="0" tIns="12700" rIns="0" bIns="0" rtlCol="0">
            <a:spAutoFit/>
          </a:bodyPr>
          <a:lstStyle/>
          <a:p>
            <a:pPr marL="354965" indent="-342265">
              <a:lnSpc>
                <a:spcPct val="100000"/>
              </a:lnSpc>
              <a:spcBef>
                <a:spcPts val="100"/>
              </a:spcBef>
              <a:buClr>
                <a:srgbClr val="0C2477"/>
              </a:buClr>
              <a:buFont typeface="Arial"/>
              <a:buChar char="□"/>
              <a:tabLst>
                <a:tab pos="354965" algn="l"/>
              </a:tabLst>
            </a:pPr>
            <a:r>
              <a:rPr sz="2400" dirty="0">
                <a:solidFill>
                  <a:srgbClr val="001157"/>
                </a:solidFill>
                <a:latin typeface="Georgia"/>
                <a:cs typeface="Georgia"/>
              </a:rPr>
              <a:t>Copyright</a:t>
            </a:r>
            <a:r>
              <a:rPr sz="2400" spc="-85" dirty="0">
                <a:solidFill>
                  <a:srgbClr val="001157"/>
                </a:solidFill>
                <a:latin typeface="Georgia"/>
                <a:cs typeface="Georgia"/>
              </a:rPr>
              <a:t> </a:t>
            </a:r>
            <a:r>
              <a:rPr sz="2400" dirty="0">
                <a:solidFill>
                  <a:srgbClr val="001157"/>
                </a:solidFill>
                <a:latin typeface="Georgia"/>
                <a:cs typeface="Georgia"/>
              </a:rPr>
              <a:t>Information</a:t>
            </a:r>
            <a:r>
              <a:rPr sz="2400" spc="-105" dirty="0">
                <a:solidFill>
                  <a:srgbClr val="001157"/>
                </a:solidFill>
                <a:latin typeface="Georgia"/>
                <a:cs typeface="Georgia"/>
              </a:rPr>
              <a:t> </a:t>
            </a:r>
            <a:r>
              <a:rPr sz="2400" spc="-10" dirty="0">
                <a:solidFill>
                  <a:srgbClr val="001157"/>
                </a:solidFill>
                <a:latin typeface="Georgia"/>
                <a:cs typeface="Georgia"/>
              </a:rPr>
              <a:t>Office:</a:t>
            </a:r>
            <a:endParaRPr sz="2400">
              <a:latin typeface="Georgia"/>
              <a:cs typeface="Georgia"/>
            </a:endParaRPr>
          </a:p>
          <a:p>
            <a:pPr marL="355600" marR="5080" indent="-342900">
              <a:lnSpc>
                <a:spcPct val="80100"/>
              </a:lnSpc>
              <a:spcBef>
                <a:spcPts val="570"/>
              </a:spcBef>
              <a:buClr>
                <a:srgbClr val="0C2477"/>
              </a:buClr>
              <a:buFont typeface="Arial"/>
              <a:buChar char="□"/>
              <a:tabLst>
                <a:tab pos="355600" algn="l"/>
              </a:tabLst>
            </a:pPr>
            <a:r>
              <a:rPr sz="2400" dirty="0">
                <a:solidFill>
                  <a:srgbClr val="001157"/>
                </a:solidFill>
                <a:latin typeface="Georgia"/>
                <a:cs typeface="Georgia"/>
              </a:rPr>
              <a:t>Questions</a:t>
            </a:r>
            <a:r>
              <a:rPr sz="2400" spc="-70" dirty="0">
                <a:solidFill>
                  <a:srgbClr val="001157"/>
                </a:solidFill>
                <a:latin typeface="Georgia"/>
                <a:cs typeface="Georgia"/>
              </a:rPr>
              <a:t> </a:t>
            </a:r>
            <a:r>
              <a:rPr sz="2400" dirty="0">
                <a:solidFill>
                  <a:srgbClr val="001157"/>
                </a:solidFill>
                <a:latin typeface="Georgia"/>
                <a:cs typeface="Georgia"/>
              </a:rPr>
              <a:t>on</a:t>
            </a:r>
            <a:r>
              <a:rPr sz="2400" spc="-65" dirty="0">
                <a:solidFill>
                  <a:srgbClr val="001157"/>
                </a:solidFill>
                <a:latin typeface="Georgia"/>
                <a:cs typeface="Georgia"/>
              </a:rPr>
              <a:t> </a:t>
            </a:r>
            <a:r>
              <a:rPr sz="2400" dirty="0">
                <a:solidFill>
                  <a:srgbClr val="001157"/>
                </a:solidFill>
                <a:latin typeface="Georgia"/>
                <a:cs typeface="Georgia"/>
              </a:rPr>
              <a:t>copyright</a:t>
            </a:r>
            <a:r>
              <a:rPr sz="2400" spc="-50" dirty="0">
                <a:solidFill>
                  <a:srgbClr val="001157"/>
                </a:solidFill>
                <a:latin typeface="Georgia"/>
                <a:cs typeface="Georgia"/>
              </a:rPr>
              <a:t> </a:t>
            </a:r>
            <a:r>
              <a:rPr sz="2400" spc="-10" dirty="0">
                <a:solidFill>
                  <a:srgbClr val="001157"/>
                </a:solidFill>
                <a:latin typeface="Georgia"/>
                <a:cs typeface="Georgia"/>
              </a:rPr>
              <a:t>matters? </a:t>
            </a:r>
            <a:r>
              <a:rPr sz="2400" dirty="0">
                <a:solidFill>
                  <a:srgbClr val="001157"/>
                </a:solidFill>
                <a:latin typeface="Georgia"/>
                <a:cs typeface="Georgia"/>
              </a:rPr>
              <a:t>Contact</a:t>
            </a:r>
            <a:r>
              <a:rPr sz="2400" spc="-35" dirty="0">
                <a:solidFill>
                  <a:srgbClr val="001157"/>
                </a:solidFill>
                <a:latin typeface="Georgia"/>
                <a:cs typeface="Georgia"/>
              </a:rPr>
              <a:t> </a:t>
            </a:r>
            <a:r>
              <a:rPr sz="2400" dirty="0">
                <a:solidFill>
                  <a:srgbClr val="001157"/>
                </a:solidFill>
                <a:latin typeface="Georgia"/>
                <a:cs typeface="Georgia"/>
              </a:rPr>
              <a:t>us</a:t>
            </a:r>
            <a:r>
              <a:rPr sz="2400" spc="-35" dirty="0">
                <a:solidFill>
                  <a:srgbClr val="001157"/>
                </a:solidFill>
                <a:latin typeface="Georgia"/>
                <a:cs typeface="Georgia"/>
              </a:rPr>
              <a:t> </a:t>
            </a:r>
            <a:r>
              <a:rPr sz="2400" spc="-25" dirty="0">
                <a:solidFill>
                  <a:srgbClr val="001157"/>
                </a:solidFill>
                <a:latin typeface="Georgia"/>
                <a:cs typeface="Georgia"/>
              </a:rPr>
              <a:t>at </a:t>
            </a:r>
            <a:r>
              <a:rPr sz="2400" u="heavy" spc="-10" dirty="0">
                <a:solidFill>
                  <a:srgbClr val="001157"/>
                </a:solidFill>
                <a:uFill>
                  <a:solidFill>
                    <a:srgbClr val="001157"/>
                  </a:solidFill>
                </a:uFill>
                <a:latin typeface="Georgia"/>
                <a:cs typeface="Georgia"/>
                <a:hlinkClick r:id="rId5"/>
              </a:rPr>
              <a:t>auteursrecht@library.leidenuniv.nl</a:t>
            </a:r>
            <a:endParaRPr sz="2400">
              <a:latin typeface="Georgia"/>
              <a:cs typeface="Georgia"/>
            </a:endParaRPr>
          </a:p>
        </p:txBody>
      </p:sp>
      <p:pic>
        <p:nvPicPr>
          <p:cNvPr id="9" name="object 9"/>
          <p:cNvPicPr/>
          <p:nvPr/>
        </p:nvPicPr>
        <p:blipFill>
          <a:blip r:embed="rId6" cstate="print"/>
          <a:stretch>
            <a:fillRect/>
          </a:stretch>
        </p:blipFill>
        <p:spPr>
          <a:xfrm>
            <a:off x="5472938" y="1223517"/>
            <a:ext cx="1130376" cy="422148"/>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6708" y="332714"/>
            <a:ext cx="9073007" cy="5968619"/>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p:nvPr/>
        </p:nvSpPr>
        <p:spPr>
          <a:xfrm>
            <a:off x="753567" y="1058036"/>
            <a:ext cx="6194425" cy="35788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C2477"/>
                </a:solidFill>
                <a:latin typeface="Calibri"/>
                <a:cs typeface="Calibri"/>
              </a:rPr>
              <a:t>We</a:t>
            </a:r>
            <a:r>
              <a:rPr sz="1800" spc="-55" dirty="0">
                <a:solidFill>
                  <a:srgbClr val="0C2477"/>
                </a:solidFill>
                <a:latin typeface="Calibri"/>
                <a:cs typeface="Calibri"/>
              </a:rPr>
              <a:t> </a:t>
            </a:r>
            <a:r>
              <a:rPr sz="1800" dirty="0">
                <a:solidFill>
                  <a:srgbClr val="0C2477"/>
                </a:solidFill>
                <a:latin typeface="Calibri"/>
                <a:cs typeface="Calibri"/>
              </a:rPr>
              <a:t>are</a:t>
            </a:r>
            <a:r>
              <a:rPr sz="1800" spc="-45" dirty="0">
                <a:solidFill>
                  <a:srgbClr val="0C2477"/>
                </a:solidFill>
                <a:latin typeface="Calibri"/>
                <a:cs typeface="Calibri"/>
              </a:rPr>
              <a:t> </a:t>
            </a:r>
            <a:r>
              <a:rPr sz="1800" dirty="0">
                <a:solidFill>
                  <a:srgbClr val="0C2477"/>
                </a:solidFill>
                <a:latin typeface="Calibri"/>
                <a:cs typeface="Calibri"/>
              </a:rPr>
              <a:t>the</a:t>
            </a:r>
            <a:r>
              <a:rPr sz="1800" spc="-55" dirty="0">
                <a:solidFill>
                  <a:srgbClr val="0C2477"/>
                </a:solidFill>
                <a:latin typeface="Calibri"/>
                <a:cs typeface="Calibri"/>
              </a:rPr>
              <a:t> </a:t>
            </a:r>
            <a:r>
              <a:rPr sz="1800" dirty="0">
                <a:solidFill>
                  <a:srgbClr val="0C2477"/>
                </a:solidFill>
                <a:latin typeface="Calibri"/>
                <a:cs typeface="Calibri"/>
              </a:rPr>
              <a:t>oldest</a:t>
            </a:r>
            <a:r>
              <a:rPr sz="1800" spc="-50" dirty="0">
                <a:solidFill>
                  <a:srgbClr val="0C2477"/>
                </a:solidFill>
                <a:latin typeface="Calibri"/>
                <a:cs typeface="Calibri"/>
              </a:rPr>
              <a:t> </a:t>
            </a:r>
            <a:r>
              <a:rPr sz="1800" dirty="0">
                <a:solidFill>
                  <a:srgbClr val="0C2477"/>
                </a:solidFill>
                <a:latin typeface="Calibri"/>
                <a:cs typeface="Calibri"/>
              </a:rPr>
              <a:t>and</a:t>
            </a:r>
            <a:r>
              <a:rPr sz="1800" spc="-55" dirty="0">
                <a:solidFill>
                  <a:srgbClr val="0C2477"/>
                </a:solidFill>
                <a:latin typeface="Calibri"/>
                <a:cs typeface="Calibri"/>
              </a:rPr>
              <a:t> </a:t>
            </a:r>
            <a:r>
              <a:rPr sz="1800" dirty="0">
                <a:solidFill>
                  <a:srgbClr val="0C2477"/>
                </a:solidFill>
                <a:latin typeface="Calibri"/>
                <a:cs typeface="Calibri"/>
              </a:rPr>
              <a:t>largest</a:t>
            </a:r>
            <a:r>
              <a:rPr sz="1800" spc="-60" dirty="0">
                <a:solidFill>
                  <a:srgbClr val="0C2477"/>
                </a:solidFill>
                <a:latin typeface="Calibri"/>
                <a:cs typeface="Calibri"/>
              </a:rPr>
              <a:t> </a:t>
            </a:r>
            <a:r>
              <a:rPr sz="1800" dirty="0">
                <a:solidFill>
                  <a:srgbClr val="0C2477"/>
                </a:solidFill>
                <a:latin typeface="Calibri"/>
                <a:cs typeface="Calibri"/>
              </a:rPr>
              <a:t>university</a:t>
            </a:r>
            <a:r>
              <a:rPr sz="1800" spc="-50" dirty="0">
                <a:solidFill>
                  <a:srgbClr val="0C2477"/>
                </a:solidFill>
                <a:latin typeface="Calibri"/>
                <a:cs typeface="Calibri"/>
              </a:rPr>
              <a:t> </a:t>
            </a:r>
            <a:r>
              <a:rPr sz="1800" dirty="0">
                <a:solidFill>
                  <a:srgbClr val="0C2477"/>
                </a:solidFill>
                <a:latin typeface="Calibri"/>
                <a:cs typeface="Calibri"/>
              </a:rPr>
              <a:t>library</a:t>
            </a:r>
            <a:r>
              <a:rPr sz="1800" spc="-55" dirty="0">
                <a:solidFill>
                  <a:srgbClr val="0C2477"/>
                </a:solidFill>
                <a:latin typeface="Calibri"/>
                <a:cs typeface="Calibri"/>
              </a:rPr>
              <a:t> </a:t>
            </a:r>
            <a:r>
              <a:rPr sz="1800" dirty="0">
                <a:solidFill>
                  <a:srgbClr val="0C2477"/>
                </a:solidFill>
                <a:latin typeface="Calibri"/>
                <a:cs typeface="Calibri"/>
              </a:rPr>
              <a:t>in</a:t>
            </a:r>
            <a:r>
              <a:rPr sz="1800" spc="-45" dirty="0">
                <a:solidFill>
                  <a:srgbClr val="0C2477"/>
                </a:solidFill>
                <a:latin typeface="Calibri"/>
                <a:cs typeface="Calibri"/>
              </a:rPr>
              <a:t> </a:t>
            </a:r>
            <a:r>
              <a:rPr sz="1800" dirty="0">
                <a:solidFill>
                  <a:srgbClr val="0C2477"/>
                </a:solidFill>
                <a:latin typeface="Calibri"/>
                <a:cs typeface="Calibri"/>
              </a:rPr>
              <a:t>the</a:t>
            </a:r>
            <a:r>
              <a:rPr sz="1800" spc="-40" dirty="0">
                <a:solidFill>
                  <a:srgbClr val="0C2477"/>
                </a:solidFill>
                <a:latin typeface="Calibri"/>
                <a:cs typeface="Calibri"/>
              </a:rPr>
              <a:t> </a:t>
            </a:r>
            <a:r>
              <a:rPr sz="1800" spc="-10" dirty="0">
                <a:solidFill>
                  <a:srgbClr val="0C2477"/>
                </a:solidFill>
                <a:latin typeface="Calibri"/>
                <a:cs typeface="Calibri"/>
              </a:rPr>
              <a:t>Netherlands.</a:t>
            </a:r>
            <a:endParaRPr sz="1800">
              <a:latin typeface="Calibri"/>
              <a:cs typeface="Calibri"/>
            </a:endParaRPr>
          </a:p>
          <a:p>
            <a:pPr marL="12700">
              <a:lnSpc>
                <a:spcPct val="100000"/>
              </a:lnSpc>
              <a:spcBef>
                <a:spcPts val="2050"/>
              </a:spcBef>
            </a:pPr>
            <a:r>
              <a:rPr sz="1800" dirty="0">
                <a:solidFill>
                  <a:srgbClr val="0C2477"/>
                </a:solidFill>
                <a:latin typeface="Calibri"/>
                <a:cs typeface="Calibri"/>
              </a:rPr>
              <a:t>We</a:t>
            </a:r>
            <a:r>
              <a:rPr sz="1800" spc="-50" dirty="0">
                <a:solidFill>
                  <a:srgbClr val="0C2477"/>
                </a:solidFill>
                <a:latin typeface="Calibri"/>
                <a:cs typeface="Calibri"/>
              </a:rPr>
              <a:t> </a:t>
            </a:r>
            <a:r>
              <a:rPr sz="1800" dirty="0">
                <a:solidFill>
                  <a:srgbClr val="0C2477"/>
                </a:solidFill>
                <a:latin typeface="Calibri"/>
                <a:cs typeface="Calibri"/>
              </a:rPr>
              <a:t>have</a:t>
            </a:r>
            <a:r>
              <a:rPr sz="1800" spc="-55" dirty="0">
                <a:solidFill>
                  <a:srgbClr val="0C2477"/>
                </a:solidFill>
                <a:latin typeface="Calibri"/>
                <a:cs typeface="Calibri"/>
              </a:rPr>
              <a:t> </a:t>
            </a:r>
            <a:r>
              <a:rPr sz="1800" dirty="0">
                <a:solidFill>
                  <a:srgbClr val="0C2477"/>
                </a:solidFill>
                <a:latin typeface="Calibri"/>
                <a:cs typeface="Calibri"/>
              </a:rPr>
              <a:t>10</a:t>
            </a:r>
            <a:r>
              <a:rPr sz="1800" spc="-45" dirty="0">
                <a:solidFill>
                  <a:srgbClr val="0C2477"/>
                </a:solidFill>
                <a:latin typeface="Calibri"/>
                <a:cs typeface="Calibri"/>
              </a:rPr>
              <a:t> </a:t>
            </a:r>
            <a:r>
              <a:rPr sz="1800" spc="-10" dirty="0">
                <a:solidFill>
                  <a:srgbClr val="0C2477"/>
                </a:solidFill>
                <a:latin typeface="Calibri"/>
                <a:cs typeface="Calibri"/>
              </a:rPr>
              <a:t>locations:</a:t>
            </a:r>
            <a:endParaRPr sz="1800">
              <a:latin typeface="Calibri"/>
              <a:cs typeface="Calibri"/>
            </a:endParaRPr>
          </a:p>
          <a:p>
            <a:pPr marL="299085" indent="-286385">
              <a:lnSpc>
                <a:spcPct val="100000"/>
              </a:lnSpc>
              <a:spcBef>
                <a:spcPts val="5"/>
              </a:spcBef>
              <a:buFont typeface="Arial"/>
              <a:buChar char="•"/>
              <a:tabLst>
                <a:tab pos="299085" algn="l"/>
              </a:tabLst>
            </a:pPr>
            <a:r>
              <a:rPr sz="1800" dirty="0">
                <a:solidFill>
                  <a:srgbClr val="0C2477"/>
                </a:solidFill>
                <a:latin typeface="Calibri"/>
                <a:cs typeface="Calibri"/>
              </a:rPr>
              <a:t>University</a:t>
            </a:r>
            <a:r>
              <a:rPr sz="1800" spc="-75" dirty="0">
                <a:solidFill>
                  <a:srgbClr val="0C2477"/>
                </a:solidFill>
                <a:latin typeface="Calibri"/>
                <a:cs typeface="Calibri"/>
              </a:rPr>
              <a:t> </a:t>
            </a:r>
            <a:r>
              <a:rPr sz="1800" dirty="0">
                <a:solidFill>
                  <a:srgbClr val="0C2477"/>
                </a:solidFill>
                <a:latin typeface="Calibri"/>
                <a:cs typeface="Calibri"/>
              </a:rPr>
              <a:t>Library</a:t>
            </a:r>
            <a:r>
              <a:rPr sz="1800" spc="-65" dirty="0">
                <a:solidFill>
                  <a:srgbClr val="0C2477"/>
                </a:solidFill>
                <a:latin typeface="Calibri"/>
                <a:cs typeface="Calibri"/>
              </a:rPr>
              <a:t> </a:t>
            </a:r>
            <a:r>
              <a:rPr sz="1800" dirty="0">
                <a:solidFill>
                  <a:srgbClr val="0C2477"/>
                </a:solidFill>
                <a:latin typeface="Calibri"/>
                <a:cs typeface="Calibri"/>
              </a:rPr>
              <a:t>Leiden</a:t>
            </a:r>
            <a:r>
              <a:rPr sz="1800" spc="-60" dirty="0">
                <a:solidFill>
                  <a:srgbClr val="0C2477"/>
                </a:solidFill>
                <a:latin typeface="Calibri"/>
                <a:cs typeface="Calibri"/>
              </a:rPr>
              <a:t> </a:t>
            </a:r>
            <a:r>
              <a:rPr sz="1800" spc="-10" dirty="0">
                <a:solidFill>
                  <a:srgbClr val="0C2477"/>
                </a:solidFill>
                <a:latin typeface="Calibri"/>
                <a:cs typeface="Calibri"/>
              </a:rPr>
              <a:t>(main)</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Asian</a:t>
            </a:r>
            <a:r>
              <a:rPr sz="1800" spc="-35" dirty="0">
                <a:solidFill>
                  <a:srgbClr val="0C2477"/>
                </a:solidFill>
                <a:latin typeface="Calibri"/>
                <a:cs typeface="Calibri"/>
              </a:rPr>
              <a:t> </a:t>
            </a:r>
            <a:r>
              <a:rPr sz="1800" spc="-10" dirty="0">
                <a:solidFill>
                  <a:srgbClr val="0C2477"/>
                </a:solidFill>
                <a:latin typeface="Calibri"/>
                <a:cs typeface="Calibri"/>
              </a:rPr>
              <a:t>Library</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Law</a:t>
            </a:r>
            <a:r>
              <a:rPr sz="1800" spc="-40" dirty="0">
                <a:solidFill>
                  <a:srgbClr val="0C2477"/>
                </a:solidFill>
                <a:latin typeface="Calibri"/>
                <a:cs typeface="Calibri"/>
              </a:rPr>
              <a:t> </a:t>
            </a:r>
            <a:r>
              <a:rPr sz="1800" spc="-10" dirty="0">
                <a:solidFill>
                  <a:srgbClr val="0C2477"/>
                </a:solidFill>
                <a:latin typeface="Calibri"/>
                <a:cs typeface="Calibri"/>
              </a:rPr>
              <a:t>Library</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Science</a:t>
            </a:r>
            <a:r>
              <a:rPr sz="1800" spc="-40" dirty="0">
                <a:solidFill>
                  <a:srgbClr val="0C2477"/>
                </a:solidFill>
                <a:latin typeface="Calibri"/>
                <a:cs typeface="Calibri"/>
              </a:rPr>
              <a:t> </a:t>
            </a:r>
            <a:r>
              <a:rPr sz="1800" spc="-10" dirty="0">
                <a:solidFill>
                  <a:srgbClr val="0C2477"/>
                </a:solidFill>
                <a:latin typeface="Calibri"/>
                <a:cs typeface="Calibri"/>
              </a:rPr>
              <a:t>Library</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Social</a:t>
            </a:r>
            <a:r>
              <a:rPr sz="1800" spc="-30" dirty="0">
                <a:solidFill>
                  <a:srgbClr val="0C2477"/>
                </a:solidFill>
                <a:latin typeface="Calibri"/>
                <a:cs typeface="Calibri"/>
              </a:rPr>
              <a:t> </a:t>
            </a:r>
            <a:r>
              <a:rPr sz="1800" dirty="0">
                <a:solidFill>
                  <a:srgbClr val="0C2477"/>
                </a:solidFill>
                <a:latin typeface="Calibri"/>
                <a:cs typeface="Calibri"/>
              </a:rPr>
              <a:t>and</a:t>
            </a:r>
            <a:r>
              <a:rPr sz="1800" spc="-20" dirty="0">
                <a:solidFill>
                  <a:srgbClr val="0C2477"/>
                </a:solidFill>
                <a:latin typeface="Calibri"/>
                <a:cs typeface="Calibri"/>
              </a:rPr>
              <a:t> </a:t>
            </a:r>
            <a:r>
              <a:rPr sz="1800" spc="-10" dirty="0">
                <a:solidFill>
                  <a:srgbClr val="0C2477"/>
                </a:solidFill>
                <a:latin typeface="Calibri"/>
                <a:cs typeface="Calibri"/>
              </a:rPr>
              <a:t>Behavioural</a:t>
            </a:r>
            <a:r>
              <a:rPr sz="1800" spc="-35" dirty="0">
                <a:solidFill>
                  <a:srgbClr val="0C2477"/>
                </a:solidFill>
                <a:latin typeface="Calibri"/>
                <a:cs typeface="Calibri"/>
              </a:rPr>
              <a:t> </a:t>
            </a:r>
            <a:r>
              <a:rPr sz="1800" dirty="0">
                <a:solidFill>
                  <a:srgbClr val="0C2477"/>
                </a:solidFill>
                <a:latin typeface="Calibri"/>
                <a:cs typeface="Calibri"/>
              </a:rPr>
              <a:t>Sciences</a:t>
            </a:r>
            <a:r>
              <a:rPr sz="1800" spc="-20" dirty="0">
                <a:solidFill>
                  <a:srgbClr val="0C2477"/>
                </a:solidFill>
                <a:latin typeface="Calibri"/>
                <a:cs typeface="Calibri"/>
              </a:rPr>
              <a:t> </a:t>
            </a:r>
            <a:r>
              <a:rPr sz="1800" spc="-10" dirty="0">
                <a:solidFill>
                  <a:srgbClr val="0C2477"/>
                </a:solidFill>
                <a:latin typeface="Calibri"/>
                <a:cs typeface="Calibri"/>
              </a:rPr>
              <a:t>Library</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NINO</a:t>
            </a:r>
            <a:r>
              <a:rPr sz="1800" spc="-55" dirty="0">
                <a:solidFill>
                  <a:srgbClr val="0C2477"/>
                </a:solidFill>
                <a:latin typeface="Calibri"/>
                <a:cs typeface="Calibri"/>
              </a:rPr>
              <a:t> </a:t>
            </a:r>
            <a:r>
              <a:rPr sz="1800" dirty="0">
                <a:solidFill>
                  <a:srgbClr val="0C2477"/>
                </a:solidFill>
                <a:latin typeface="Calibri"/>
                <a:cs typeface="Calibri"/>
              </a:rPr>
              <a:t>Library</a:t>
            </a:r>
            <a:r>
              <a:rPr sz="1800" spc="-45" dirty="0">
                <a:solidFill>
                  <a:srgbClr val="0C2477"/>
                </a:solidFill>
                <a:latin typeface="Calibri"/>
                <a:cs typeface="Calibri"/>
              </a:rPr>
              <a:t> </a:t>
            </a:r>
            <a:r>
              <a:rPr sz="1800" dirty="0">
                <a:solidFill>
                  <a:srgbClr val="0C2477"/>
                </a:solidFill>
                <a:latin typeface="Calibri"/>
                <a:cs typeface="Calibri"/>
              </a:rPr>
              <a:t>(Ancient</a:t>
            </a:r>
            <a:r>
              <a:rPr sz="1800" spc="-35" dirty="0">
                <a:solidFill>
                  <a:srgbClr val="0C2477"/>
                </a:solidFill>
                <a:latin typeface="Calibri"/>
                <a:cs typeface="Calibri"/>
              </a:rPr>
              <a:t> </a:t>
            </a:r>
            <a:r>
              <a:rPr sz="1800" dirty="0">
                <a:solidFill>
                  <a:srgbClr val="0C2477"/>
                </a:solidFill>
                <a:latin typeface="Calibri"/>
                <a:cs typeface="Calibri"/>
              </a:rPr>
              <a:t>Near</a:t>
            </a:r>
            <a:r>
              <a:rPr sz="1800" spc="-45" dirty="0">
                <a:solidFill>
                  <a:srgbClr val="0C2477"/>
                </a:solidFill>
                <a:latin typeface="Calibri"/>
                <a:cs typeface="Calibri"/>
              </a:rPr>
              <a:t> </a:t>
            </a:r>
            <a:r>
              <a:rPr sz="1800" spc="-20" dirty="0">
                <a:solidFill>
                  <a:srgbClr val="0C2477"/>
                </a:solidFill>
                <a:latin typeface="Calibri"/>
                <a:cs typeface="Calibri"/>
              </a:rPr>
              <a:t>East)</a:t>
            </a:r>
            <a:endParaRPr sz="1800">
              <a:latin typeface="Calibri"/>
              <a:cs typeface="Calibri"/>
            </a:endParaRPr>
          </a:p>
          <a:p>
            <a:pPr marL="299085" indent="-286385">
              <a:lnSpc>
                <a:spcPct val="100000"/>
              </a:lnSpc>
              <a:buFont typeface="Arial"/>
              <a:buChar char="•"/>
              <a:tabLst>
                <a:tab pos="299085" algn="l"/>
              </a:tabLst>
            </a:pPr>
            <a:r>
              <a:rPr sz="1800" spc="-10" dirty="0">
                <a:solidFill>
                  <a:srgbClr val="0C2477"/>
                </a:solidFill>
                <a:latin typeface="Calibri"/>
                <a:cs typeface="Calibri"/>
              </a:rPr>
              <a:t>Walaeus</a:t>
            </a:r>
            <a:r>
              <a:rPr sz="1800" spc="-70" dirty="0">
                <a:solidFill>
                  <a:srgbClr val="0C2477"/>
                </a:solidFill>
                <a:latin typeface="Calibri"/>
                <a:cs typeface="Calibri"/>
              </a:rPr>
              <a:t> </a:t>
            </a:r>
            <a:r>
              <a:rPr sz="1800" dirty="0">
                <a:solidFill>
                  <a:srgbClr val="0C2477"/>
                </a:solidFill>
                <a:latin typeface="Calibri"/>
                <a:cs typeface="Calibri"/>
              </a:rPr>
              <a:t>Library</a:t>
            </a:r>
            <a:r>
              <a:rPr sz="1800" spc="-65" dirty="0">
                <a:solidFill>
                  <a:srgbClr val="0C2477"/>
                </a:solidFill>
                <a:latin typeface="Calibri"/>
                <a:cs typeface="Calibri"/>
              </a:rPr>
              <a:t> </a:t>
            </a:r>
            <a:r>
              <a:rPr sz="1800" dirty="0">
                <a:solidFill>
                  <a:srgbClr val="0C2477"/>
                </a:solidFill>
                <a:latin typeface="Calibri"/>
                <a:cs typeface="Calibri"/>
              </a:rPr>
              <a:t>(Medical</a:t>
            </a:r>
            <a:r>
              <a:rPr sz="1800" spc="-60" dirty="0">
                <a:solidFill>
                  <a:srgbClr val="0C2477"/>
                </a:solidFill>
                <a:latin typeface="Calibri"/>
                <a:cs typeface="Calibri"/>
              </a:rPr>
              <a:t> </a:t>
            </a:r>
            <a:r>
              <a:rPr sz="1800" spc="-10" dirty="0">
                <a:solidFill>
                  <a:srgbClr val="0C2477"/>
                </a:solidFill>
                <a:latin typeface="Calibri"/>
                <a:cs typeface="Calibri"/>
              </a:rPr>
              <a:t>Library)</a:t>
            </a:r>
            <a:endParaRPr sz="1800">
              <a:latin typeface="Calibri"/>
              <a:cs typeface="Calibri"/>
            </a:endParaRPr>
          </a:p>
          <a:p>
            <a:pPr marL="299085" indent="-286385">
              <a:lnSpc>
                <a:spcPct val="100000"/>
              </a:lnSpc>
              <a:buFont typeface="Arial"/>
              <a:buChar char="•"/>
              <a:tabLst>
                <a:tab pos="299085" algn="l"/>
              </a:tabLst>
            </a:pPr>
            <a:r>
              <a:rPr sz="1800" spc="-10" dirty="0">
                <a:solidFill>
                  <a:srgbClr val="0C2477"/>
                </a:solidFill>
                <a:latin typeface="Calibri"/>
                <a:cs typeface="Calibri"/>
              </a:rPr>
              <a:t>Wijnhaven</a:t>
            </a:r>
            <a:r>
              <a:rPr sz="1800" spc="-45" dirty="0">
                <a:solidFill>
                  <a:srgbClr val="0C2477"/>
                </a:solidFill>
                <a:latin typeface="Calibri"/>
                <a:cs typeface="Calibri"/>
              </a:rPr>
              <a:t> </a:t>
            </a:r>
            <a:r>
              <a:rPr sz="1800" dirty="0">
                <a:solidFill>
                  <a:srgbClr val="0C2477"/>
                </a:solidFill>
                <a:latin typeface="Calibri"/>
                <a:cs typeface="Calibri"/>
              </a:rPr>
              <a:t>Campus</a:t>
            </a:r>
            <a:r>
              <a:rPr sz="1800" spc="-35" dirty="0">
                <a:solidFill>
                  <a:srgbClr val="0C2477"/>
                </a:solidFill>
                <a:latin typeface="Calibri"/>
                <a:cs typeface="Calibri"/>
              </a:rPr>
              <a:t> </a:t>
            </a:r>
            <a:r>
              <a:rPr sz="1800" dirty="0">
                <a:solidFill>
                  <a:srgbClr val="0C2477"/>
                </a:solidFill>
                <a:latin typeface="Calibri"/>
                <a:cs typeface="Calibri"/>
              </a:rPr>
              <a:t>The</a:t>
            </a:r>
            <a:r>
              <a:rPr sz="1800" spc="-35" dirty="0">
                <a:solidFill>
                  <a:srgbClr val="0C2477"/>
                </a:solidFill>
                <a:latin typeface="Calibri"/>
                <a:cs typeface="Calibri"/>
              </a:rPr>
              <a:t> </a:t>
            </a:r>
            <a:r>
              <a:rPr sz="1800" spc="-10" dirty="0">
                <a:solidFill>
                  <a:srgbClr val="0C2477"/>
                </a:solidFill>
                <a:latin typeface="Calibri"/>
                <a:cs typeface="Calibri"/>
              </a:rPr>
              <a:t>Hague</a:t>
            </a:r>
            <a:endParaRPr sz="1800">
              <a:latin typeface="Calibri"/>
              <a:cs typeface="Calibri"/>
            </a:endParaRPr>
          </a:p>
          <a:p>
            <a:pPr marL="299085" indent="-286385">
              <a:lnSpc>
                <a:spcPct val="100000"/>
              </a:lnSpc>
              <a:buFont typeface="Arial"/>
              <a:buChar char="•"/>
              <a:tabLst>
                <a:tab pos="299085" algn="l"/>
              </a:tabLst>
            </a:pPr>
            <a:r>
              <a:rPr sz="1800" spc="-20" dirty="0">
                <a:solidFill>
                  <a:srgbClr val="0C2477"/>
                </a:solidFill>
                <a:latin typeface="Calibri"/>
                <a:cs typeface="Calibri"/>
              </a:rPr>
              <a:t>KITLV</a:t>
            </a:r>
            <a:r>
              <a:rPr sz="1800" spc="-60" dirty="0">
                <a:solidFill>
                  <a:srgbClr val="0C2477"/>
                </a:solidFill>
                <a:latin typeface="Calibri"/>
                <a:cs typeface="Calibri"/>
              </a:rPr>
              <a:t> </a:t>
            </a:r>
            <a:r>
              <a:rPr sz="1800" spc="-10" dirty="0">
                <a:solidFill>
                  <a:srgbClr val="0C2477"/>
                </a:solidFill>
                <a:latin typeface="Calibri"/>
                <a:cs typeface="Calibri"/>
              </a:rPr>
              <a:t>Jakarta</a:t>
            </a:r>
            <a:endParaRPr sz="1800">
              <a:latin typeface="Calibri"/>
              <a:cs typeface="Calibri"/>
            </a:endParaRPr>
          </a:p>
          <a:p>
            <a:pPr marL="299085" indent="-286385">
              <a:lnSpc>
                <a:spcPct val="100000"/>
              </a:lnSpc>
              <a:buFont typeface="Arial"/>
              <a:buChar char="•"/>
              <a:tabLst>
                <a:tab pos="299085" algn="l"/>
              </a:tabLst>
            </a:pPr>
            <a:r>
              <a:rPr sz="1800" dirty="0">
                <a:solidFill>
                  <a:srgbClr val="0C2477"/>
                </a:solidFill>
                <a:latin typeface="Calibri"/>
                <a:cs typeface="Calibri"/>
              </a:rPr>
              <a:t>NIMAR</a:t>
            </a:r>
            <a:r>
              <a:rPr sz="1800" spc="-10" dirty="0">
                <a:solidFill>
                  <a:srgbClr val="0C2477"/>
                </a:solidFill>
                <a:latin typeface="Calibri"/>
                <a:cs typeface="Calibri"/>
              </a:rPr>
              <a:t> Rabat</a:t>
            </a:r>
            <a:endParaRPr sz="1800">
              <a:latin typeface="Calibri"/>
              <a:cs typeface="Calibri"/>
            </a:endParaRPr>
          </a:p>
        </p:txBody>
      </p:sp>
      <p:pic>
        <p:nvPicPr>
          <p:cNvPr id="4" name="object 4"/>
          <p:cNvPicPr/>
          <p:nvPr/>
        </p:nvPicPr>
        <p:blipFill>
          <a:blip r:embed="rId3" cstate="print"/>
          <a:stretch>
            <a:fillRect/>
          </a:stretch>
        </p:blipFill>
        <p:spPr>
          <a:xfrm>
            <a:off x="6652768" y="2520010"/>
            <a:ext cx="5186679" cy="3455162"/>
          </a:xfrm>
          <a:prstGeom prst="rect">
            <a:avLst/>
          </a:prstGeom>
        </p:spPr>
      </p:pic>
      <p:sp>
        <p:nvSpPr>
          <p:cNvPr id="5" name="object 5"/>
          <p:cNvSpPr txBox="1">
            <a:spLocks noGrp="1"/>
          </p:cNvSpPr>
          <p:nvPr>
            <p:ph type="title"/>
          </p:nvPr>
        </p:nvSpPr>
        <p:spPr>
          <a:prstGeom prst="rect">
            <a:avLst/>
          </a:prstGeom>
        </p:spPr>
        <p:txBody>
          <a:bodyPr vert="horz" wrap="square" lIns="0" tIns="13335" rIns="0" bIns="0" rtlCol="0">
            <a:spAutoFit/>
          </a:bodyPr>
          <a:lstStyle/>
          <a:p>
            <a:pPr marL="222885">
              <a:lnSpc>
                <a:spcPct val="100000"/>
              </a:lnSpc>
              <a:spcBef>
                <a:spcPts val="105"/>
              </a:spcBef>
            </a:pPr>
            <a:r>
              <a:rPr sz="3200" dirty="0"/>
              <a:t>Leiden</a:t>
            </a:r>
            <a:r>
              <a:rPr sz="3200" spc="-35" dirty="0"/>
              <a:t> </a:t>
            </a:r>
            <a:r>
              <a:rPr sz="3200" dirty="0"/>
              <a:t>University</a:t>
            </a:r>
            <a:r>
              <a:rPr sz="3200" spc="-35" dirty="0"/>
              <a:t> </a:t>
            </a:r>
            <a:r>
              <a:rPr sz="3200" dirty="0"/>
              <a:t>&amp;</a:t>
            </a:r>
            <a:r>
              <a:rPr sz="3200" spc="-15" dirty="0"/>
              <a:t> </a:t>
            </a:r>
            <a:r>
              <a:rPr sz="3200" dirty="0"/>
              <a:t>the</a:t>
            </a:r>
            <a:r>
              <a:rPr sz="3200" spc="-25" dirty="0"/>
              <a:t> </a:t>
            </a:r>
            <a:r>
              <a:rPr sz="3200" dirty="0"/>
              <a:t>Libraries</a:t>
            </a:r>
            <a:r>
              <a:rPr sz="3200" spc="-20" dirty="0"/>
              <a:t> </a:t>
            </a:r>
            <a:r>
              <a:rPr sz="3200" dirty="0"/>
              <a:t>–</a:t>
            </a:r>
            <a:r>
              <a:rPr sz="3200" spc="-10" dirty="0"/>
              <a:t> </a:t>
            </a:r>
            <a:r>
              <a:rPr sz="3200" spc="-25" dirty="0"/>
              <a:t>UBL</a:t>
            </a:r>
            <a:endParaRPr sz="320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87960">
              <a:lnSpc>
                <a:spcPct val="100000"/>
              </a:lnSpc>
            </a:pPr>
            <a:fld id="{81D60167-4931-47E6-BA6A-407CBD079E47}" type="slidenum">
              <a:rPr spc="-50" dirty="0"/>
              <a:t>5</a:t>
            </a:fld>
            <a:endParaRPr spc="-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659" y="1719198"/>
            <a:ext cx="9493250" cy="4141470"/>
          </a:xfrm>
          <a:prstGeom prst="rect">
            <a:avLst/>
          </a:prstGeom>
        </p:spPr>
        <p:txBody>
          <a:bodyPr vert="horz" wrap="square" lIns="0" tIns="12700" rIns="0" bIns="0" rtlCol="0">
            <a:spAutoFit/>
          </a:bodyPr>
          <a:lstStyle/>
          <a:p>
            <a:pPr marL="192405" marR="540385" indent="-180340" algn="just">
              <a:lnSpc>
                <a:spcPct val="100000"/>
              </a:lnSpc>
              <a:spcBef>
                <a:spcPts val="100"/>
              </a:spcBef>
              <a:buClr>
                <a:srgbClr val="001157"/>
              </a:buClr>
              <a:buFont typeface="Arial"/>
              <a:buChar char="•"/>
              <a:tabLst>
                <a:tab pos="194310" algn="l"/>
              </a:tabLst>
            </a:pPr>
            <a:r>
              <a:rPr sz="2400" dirty="0">
                <a:solidFill>
                  <a:srgbClr val="001157"/>
                </a:solidFill>
                <a:latin typeface="Georgia"/>
                <a:cs typeface="Georgia"/>
              </a:rPr>
              <a:t>General:</a:t>
            </a:r>
            <a:r>
              <a:rPr sz="2400" spc="-95" dirty="0">
                <a:solidFill>
                  <a:srgbClr val="001157"/>
                </a:solidFill>
                <a:latin typeface="Georgia"/>
                <a:cs typeface="Georgia"/>
              </a:rPr>
              <a:t> </a:t>
            </a:r>
            <a:r>
              <a:rPr sz="2400" dirty="0">
                <a:solidFill>
                  <a:srgbClr val="001157"/>
                </a:solidFill>
                <a:latin typeface="Georgia"/>
                <a:cs typeface="Georgia"/>
              </a:rPr>
              <a:t>duration</a:t>
            </a:r>
            <a:r>
              <a:rPr sz="2400" spc="-110" dirty="0">
                <a:solidFill>
                  <a:srgbClr val="001157"/>
                </a:solidFill>
                <a:latin typeface="Georgia"/>
                <a:cs typeface="Georgia"/>
              </a:rPr>
              <a:t> </a:t>
            </a:r>
            <a:r>
              <a:rPr sz="2400" dirty="0">
                <a:solidFill>
                  <a:srgbClr val="001157"/>
                </a:solidFill>
                <a:latin typeface="Georgia"/>
                <a:cs typeface="Georgia"/>
              </a:rPr>
              <a:t>of</a:t>
            </a:r>
            <a:r>
              <a:rPr sz="2400" spc="-85" dirty="0">
                <a:solidFill>
                  <a:srgbClr val="001157"/>
                </a:solidFill>
                <a:latin typeface="Georgia"/>
                <a:cs typeface="Georgia"/>
              </a:rPr>
              <a:t> </a:t>
            </a:r>
            <a:r>
              <a:rPr sz="2400" dirty="0">
                <a:solidFill>
                  <a:srgbClr val="001157"/>
                </a:solidFill>
                <a:latin typeface="Georgia"/>
                <a:cs typeface="Georgia"/>
              </a:rPr>
              <a:t>copyright,</a:t>
            </a:r>
            <a:r>
              <a:rPr sz="2400" spc="-75" dirty="0">
                <a:solidFill>
                  <a:srgbClr val="001157"/>
                </a:solidFill>
                <a:latin typeface="Georgia"/>
                <a:cs typeface="Georgia"/>
              </a:rPr>
              <a:t> </a:t>
            </a:r>
            <a:r>
              <a:rPr sz="2400" dirty="0">
                <a:solidFill>
                  <a:srgbClr val="001157"/>
                </a:solidFill>
                <a:latin typeface="Georgia"/>
                <a:cs typeface="Georgia"/>
              </a:rPr>
              <a:t>who</a:t>
            </a:r>
            <a:r>
              <a:rPr sz="2400" spc="-75" dirty="0">
                <a:solidFill>
                  <a:srgbClr val="001157"/>
                </a:solidFill>
                <a:latin typeface="Georgia"/>
                <a:cs typeface="Georgia"/>
              </a:rPr>
              <a:t> </a:t>
            </a:r>
            <a:r>
              <a:rPr sz="2400" dirty="0">
                <a:solidFill>
                  <a:srgbClr val="001157"/>
                </a:solidFill>
                <a:latin typeface="Georgia"/>
                <a:cs typeface="Georgia"/>
              </a:rPr>
              <a:t>owns</a:t>
            </a:r>
            <a:r>
              <a:rPr sz="2400" spc="-80" dirty="0">
                <a:solidFill>
                  <a:srgbClr val="001157"/>
                </a:solidFill>
                <a:latin typeface="Georgia"/>
                <a:cs typeface="Georgia"/>
              </a:rPr>
              <a:t> </a:t>
            </a:r>
            <a:r>
              <a:rPr sz="2400" dirty="0">
                <a:solidFill>
                  <a:srgbClr val="001157"/>
                </a:solidFill>
                <a:latin typeface="Georgia"/>
                <a:cs typeface="Georgia"/>
              </a:rPr>
              <a:t>copyright</a:t>
            </a:r>
            <a:r>
              <a:rPr sz="2400" spc="-75" dirty="0">
                <a:solidFill>
                  <a:srgbClr val="001157"/>
                </a:solidFill>
                <a:latin typeface="Georgia"/>
                <a:cs typeface="Georgia"/>
              </a:rPr>
              <a:t> </a:t>
            </a:r>
            <a:r>
              <a:rPr sz="2400" dirty="0">
                <a:solidFill>
                  <a:srgbClr val="001157"/>
                </a:solidFill>
                <a:latin typeface="Georgia"/>
                <a:cs typeface="Georgia"/>
              </a:rPr>
              <a:t>(employer</a:t>
            </a:r>
            <a:r>
              <a:rPr sz="2400" spc="-75" dirty="0">
                <a:solidFill>
                  <a:srgbClr val="001157"/>
                </a:solidFill>
                <a:latin typeface="Georgia"/>
                <a:cs typeface="Georgia"/>
              </a:rPr>
              <a:t> </a:t>
            </a:r>
            <a:r>
              <a:rPr sz="2400" spc="-25" dirty="0">
                <a:solidFill>
                  <a:srgbClr val="001157"/>
                </a:solidFill>
                <a:latin typeface="Georgia"/>
                <a:cs typeface="Georgia"/>
              </a:rPr>
              <a:t>or 	</a:t>
            </a:r>
            <a:r>
              <a:rPr sz="2400" dirty="0">
                <a:solidFill>
                  <a:srgbClr val="001157"/>
                </a:solidFill>
                <a:latin typeface="Georgia"/>
                <a:cs typeface="Georgia"/>
              </a:rPr>
              <a:t>employee?),</a:t>
            </a:r>
            <a:r>
              <a:rPr sz="2400" spc="-95" dirty="0">
                <a:solidFill>
                  <a:srgbClr val="001157"/>
                </a:solidFill>
                <a:latin typeface="Georgia"/>
                <a:cs typeface="Georgia"/>
              </a:rPr>
              <a:t> </a:t>
            </a:r>
            <a:r>
              <a:rPr sz="2400" dirty="0">
                <a:solidFill>
                  <a:srgbClr val="001157"/>
                </a:solidFill>
                <a:latin typeface="Georgia"/>
                <a:cs typeface="Georgia"/>
              </a:rPr>
              <a:t>plagiarism,</a:t>
            </a:r>
            <a:r>
              <a:rPr sz="2400" spc="-125" dirty="0">
                <a:solidFill>
                  <a:srgbClr val="001157"/>
                </a:solidFill>
                <a:latin typeface="Georgia"/>
                <a:cs typeface="Georgia"/>
              </a:rPr>
              <a:t> </a:t>
            </a:r>
            <a:r>
              <a:rPr sz="2400" dirty="0">
                <a:solidFill>
                  <a:srgbClr val="001157"/>
                </a:solidFill>
                <a:latin typeface="Georgia"/>
                <a:cs typeface="Georgia"/>
              </a:rPr>
              <a:t>portrait</a:t>
            </a:r>
            <a:r>
              <a:rPr sz="2400" spc="-110" dirty="0">
                <a:solidFill>
                  <a:srgbClr val="001157"/>
                </a:solidFill>
                <a:latin typeface="Georgia"/>
                <a:cs typeface="Georgia"/>
              </a:rPr>
              <a:t> </a:t>
            </a:r>
            <a:r>
              <a:rPr sz="2400" spc="-10" dirty="0">
                <a:solidFill>
                  <a:srgbClr val="001157"/>
                </a:solidFill>
                <a:latin typeface="Georgia"/>
                <a:cs typeface="Georgia"/>
              </a:rPr>
              <a:t>right</a:t>
            </a:r>
            <a:endParaRPr sz="2400">
              <a:latin typeface="Georgia"/>
              <a:cs typeface="Georgia"/>
            </a:endParaRPr>
          </a:p>
          <a:p>
            <a:pPr marL="192405" marR="100330" indent="-180340" algn="just">
              <a:lnSpc>
                <a:spcPct val="100000"/>
              </a:lnSpc>
              <a:spcBef>
                <a:spcPts val="1200"/>
              </a:spcBef>
              <a:buFont typeface="Arial"/>
              <a:buChar char="•"/>
              <a:tabLst>
                <a:tab pos="194310" algn="l"/>
              </a:tabLst>
            </a:pPr>
            <a:r>
              <a:rPr sz="2400" dirty="0">
                <a:solidFill>
                  <a:srgbClr val="001157"/>
                </a:solidFill>
                <a:latin typeface="Georgia"/>
                <a:cs typeface="Georgia"/>
              </a:rPr>
              <a:t>For</a:t>
            </a:r>
            <a:r>
              <a:rPr sz="2400" spc="-65" dirty="0">
                <a:solidFill>
                  <a:srgbClr val="001157"/>
                </a:solidFill>
                <a:latin typeface="Georgia"/>
                <a:cs typeface="Georgia"/>
              </a:rPr>
              <a:t> </a:t>
            </a:r>
            <a:r>
              <a:rPr sz="2400" spc="-10" dirty="0">
                <a:solidFill>
                  <a:srgbClr val="001157"/>
                </a:solidFill>
                <a:latin typeface="Georgia"/>
                <a:cs typeface="Georgia"/>
              </a:rPr>
              <a:t>researchers:</a:t>
            </a:r>
            <a:r>
              <a:rPr sz="2400" spc="-60" dirty="0">
                <a:solidFill>
                  <a:srgbClr val="001157"/>
                </a:solidFill>
                <a:latin typeface="Georgia"/>
                <a:cs typeface="Georgia"/>
              </a:rPr>
              <a:t> </a:t>
            </a:r>
            <a:r>
              <a:rPr sz="2400" dirty="0">
                <a:solidFill>
                  <a:srgbClr val="001157"/>
                </a:solidFill>
                <a:latin typeface="Georgia"/>
                <a:cs typeface="Georgia"/>
              </a:rPr>
              <a:t>reviewing</a:t>
            </a:r>
            <a:r>
              <a:rPr sz="2400" spc="-75" dirty="0">
                <a:solidFill>
                  <a:srgbClr val="001157"/>
                </a:solidFill>
                <a:latin typeface="Georgia"/>
                <a:cs typeface="Georgia"/>
              </a:rPr>
              <a:t> </a:t>
            </a:r>
            <a:r>
              <a:rPr sz="2400" dirty="0">
                <a:solidFill>
                  <a:srgbClr val="001157"/>
                </a:solidFill>
                <a:latin typeface="Georgia"/>
                <a:cs typeface="Georgia"/>
              </a:rPr>
              <a:t>contracts</a:t>
            </a:r>
            <a:r>
              <a:rPr sz="2400" spc="-95" dirty="0">
                <a:solidFill>
                  <a:srgbClr val="001157"/>
                </a:solidFill>
                <a:latin typeface="Georgia"/>
                <a:cs typeface="Georgia"/>
              </a:rPr>
              <a:t> </a:t>
            </a:r>
            <a:r>
              <a:rPr sz="2400" dirty="0">
                <a:solidFill>
                  <a:srgbClr val="001157"/>
                </a:solidFill>
                <a:latin typeface="Georgia"/>
                <a:cs typeface="Georgia"/>
              </a:rPr>
              <a:t>with</a:t>
            </a:r>
            <a:r>
              <a:rPr sz="2400" spc="-70" dirty="0">
                <a:solidFill>
                  <a:srgbClr val="001157"/>
                </a:solidFill>
                <a:latin typeface="Georgia"/>
                <a:cs typeface="Georgia"/>
              </a:rPr>
              <a:t> </a:t>
            </a:r>
            <a:r>
              <a:rPr sz="2400" dirty="0">
                <a:solidFill>
                  <a:srgbClr val="001157"/>
                </a:solidFill>
                <a:latin typeface="Georgia"/>
                <a:cs typeface="Georgia"/>
              </a:rPr>
              <a:t>publishers,</a:t>
            </a:r>
            <a:r>
              <a:rPr sz="2400" spc="-50" dirty="0">
                <a:solidFill>
                  <a:srgbClr val="001157"/>
                </a:solidFill>
                <a:latin typeface="Georgia"/>
                <a:cs typeface="Georgia"/>
              </a:rPr>
              <a:t> </a:t>
            </a:r>
            <a:r>
              <a:rPr sz="2400" dirty="0">
                <a:solidFill>
                  <a:srgbClr val="001157"/>
                </a:solidFill>
                <a:latin typeface="Georgia"/>
                <a:cs typeface="Georgia"/>
              </a:rPr>
              <a:t>copyright</a:t>
            </a:r>
            <a:r>
              <a:rPr sz="2400" spc="-65" dirty="0">
                <a:solidFill>
                  <a:srgbClr val="001157"/>
                </a:solidFill>
                <a:latin typeface="Georgia"/>
                <a:cs typeface="Georgia"/>
              </a:rPr>
              <a:t> </a:t>
            </a:r>
            <a:r>
              <a:rPr sz="2400" spc="-20" dirty="0">
                <a:solidFill>
                  <a:srgbClr val="001157"/>
                </a:solidFill>
                <a:latin typeface="Georgia"/>
                <a:cs typeface="Georgia"/>
              </a:rPr>
              <a:t>with 	</a:t>
            </a:r>
            <a:r>
              <a:rPr sz="2400" dirty="0">
                <a:solidFill>
                  <a:srgbClr val="001157"/>
                </a:solidFill>
                <a:latin typeface="Georgia"/>
                <a:cs typeface="Georgia"/>
              </a:rPr>
              <a:t>TDM,</a:t>
            </a:r>
            <a:r>
              <a:rPr sz="2400" spc="-35" dirty="0">
                <a:solidFill>
                  <a:srgbClr val="001157"/>
                </a:solidFill>
                <a:latin typeface="Georgia"/>
                <a:cs typeface="Georgia"/>
              </a:rPr>
              <a:t> </a:t>
            </a:r>
            <a:r>
              <a:rPr sz="2400" dirty="0">
                <a:solidFill>
                  <a:srgbClr val="001157"/>
                </a:solidFill>
                <a:latin typeface="Georgia"/>
                <a:cs typeface="Georgia"/>
              </a:rPr>
              <a:t>meaning</a:t>
            </a:r>
            <a:r>
              <a:rPr sz="2400" spc="-55" dirty="0">
                <a:solidFill>
                  <a:srgbClr val="001157"/>
                </a:solidFill>
                <a:latin typeface="Georgia"/>
                <a:cs typeface="Georgia"/>
              </a:rPr>
              <a:t> </a:t>
            </a:r>
            <a:r>
              <a:rPr sz="2400" dirty="0">
                <a:solidFill>
                  <a:srgbClr val="001157"/>
                </a:solidFill>
                <a:latin typeface="Georgia"/>
                <a:cs typeface="Georgia"/>
              </a:rPr>
              <a:t>and</a:t>
            </a:r>
            <a:r>
              <a:rPr sz="2400" spc="-50" dirty="0">
                <a:solidFill>
                  <a:srgbClr val="001157"/>
                </a:solidFill>
                <a:latin typeface="Georgia"/>
                <a:cs typeface="Georgia"/>
              </a:rPr>
              <a:t> </a:t>
            </a:r>
            <a:r>
              <a:rPr sz="2400" dirty="0">
                <a:solidFill>
                  <a:srgbClr val="001157"/>
                </a:solidFill>
                <a:latin typeface="Georgia"/>
                <a:cs typeface="Georgia"/>
              </a:rPr>
              <a:t>use</a:t>
            </a:r>
            <a:r>
              <a:rPr sz="2400" spc="-35" dirty="0">
                <a:solidFill>
                  <a:srgbClr val="001157"/>
                </a:solidFill>
                <a:latin typeface="Georgia"/>
                <a:cs typeface="Georgia"/>
              </a:rPr>
              <a:t> </a:t>
            </a:r>
            <a:r>
              <a:rPr sz="2400" dirty="0">
                <a:solidFill>
                  <a:srgbClr val="001157"/>
                </a:solidFill>
                <a:latin typeface="Georgia"/>
                <a:cs typeface="Georgia"/>
              </a:rPr>
              <a:t>of</a:t>
            </a:r>
            <a:r>
              <a:rPr sz="2400" spc="-55" dirty="0">
                <a:solidFill>
                  <a:srgbClr val="001157"/>
                </a:solidFill>
                <a:latin typeface="Georgia"/>
                <a:cs typeface="Georgia"/>
              </a:rPr>
              <a:t> </a:t>
            </a:r>
            <a:r>
              <a:rPr sz="2400" dirty="0">
                <a:solidFill>
                  <a:srgbClr val="001157"/>
                </a:solidFill>
                <a:latin typeface="Georgia"/>
                <a:cs typeface="Georgia"/>
              </a:rPr>
              <a:t>Creative</a:t>
            </a:r>
            <a:r>
              <a:rPr sz="2400" spc="-50" dirty="0">
                <a:solidFill>
                  <a:srgbClr val="001157"/>
                </a:solidFill>
                <a:latin typeface="Georgia"/>
                <a:cs typeface="Georgia"/>
              </a:rPr>
              <a:t> </a:t>
            </a:r>
            <a:r>
              <a:rPr sz="2400" dirty="0">
                <a:solidFill>
                  <a:srgbClr val="001157"/>
                </a:solidFill>
                <a:latin typeface="Georgia"/>
                <a:cs typeface="Georgia"/>
              </a:rPr>
              <a:t>Commons</a:t>
            </a:r>
            <a:r>
              <a:rPr sz="2400" spc="-40" dirty="0">
                <a:solidFill>
                  <a:srgbClr val="001157"/>
                </a:solidFill>
                <a:latin typeface="Georgia"/>
                <a:cs typeface="Georgia"/>
              </a:rPr>
              <a:t> </a:t>
            </a:r>
            <a:r>
              <a:rPr sz="2400" dirty="0">
                <a:solidFill>
                  <a:srgbClr val="001157"/>
                </a:solidFill>
                <a:latin typeface="Georgia"/>
                <a:cs typeface="Georgia"/>
              </a:rPr>
              <a:t>licenses,</a:t>
            </a:r>
            <a:r>
              <a:rPr sz="2400" spc="-50" dirty="0">
                <a:solidFill>
                  <a:srgbClr val="001157"/>
                </a:solidFill>
                <a:latin typeface="Georgia"/>
                <a:cs typeface="Georgia"/>
              </a:rPr>
              <a:t> </a:t>
            </a:r>
            <a:r>
              <a:rPr sz="2400" dirty="0">
                <a:solidFill>
                  <a:srgbClr val="001157"/>
                </a:solidFill>
                <a:latin typeface="Georgia"/>
                <a:cs typeface="Georgia"/>
              </a:rPr>
              <a:t>use</a:t>
            </a:r>
            <a:r>
              <a:rPr sz="2400" spc="-50" dirty="0">
                <a:solidFill>
                  <a:srgbClr val="001157"/>
                </a:solidFill>
                <a:latin typeface="Georgia"/>
                <a:cs typeface="Georgia"/>
              </a:rPr>
              <a:t> </a:t>
            </a:r>
            <a:r>
              <a:rPr sz="2400" dirty="0">
                <a:solidFill>
                  <a:srgbClr val="001157"/>
                </a:solidFill>
                <a:latin typeface="Georgia"/>
                <a:cs typeface="Georgia"/>
              </a:rPr>
              <a:t>of</a:t>
            </a:r>
            <a:r>
              <a:rPr sz="2400" spc="-40" dirty="0">
                <a:solidFill>
                  <a:srgbClr val="001157"/>
                </a:solidFill>
                <a:latin typeface="Georgia"/>
                <a:cs typeface="Georgia"/>
              </a:rPr>
              <a:t> </a:t>
            </a:r>
            <a:r>
              <a:rPr sz="2400" spc="-10" dirty="0">
                <a:solidFill>
                  <a:srgbClr val="001157"/>
                </a:solidFill>
                <a:latin typeface="Georgia"/>
                <a:cs typeface="Georgia"/>
              </a:rPr>
              <a:t>images 	</a:t>
            </a:r>
            <a:r>
              <a:rPr sz="2400" dirty="0">
                <a:solidFill>
                  <a:srgbClr val="001157"/>
                </a:solidFill>
                <a:latin typeface="Georgia"/>
                <a:cs typeface="Georgia"/>
              </a:rPr>
              <a:t>in</a:t>
            </a:r>
            <a:r>
              <a:rPr sz="2400" spc="-40" dirty="0">
                <a:solidFill>
                  <a:srgbClr val="001157"/>
                </a:solidFill>
                <a:latin typeface="Georgia"/>
                <a:cs typeface="Georgia"/>
              </a:rPr>
              <a:t> </a:t>
            </a:r>
            <a:r>
              <a:rPr sz="2400" dirty="0">
                <a:solidFill>
                  <a:srgbClr val="001157"/>
                </a:solidFill>
                <a:latin typeface="Georgia"/>
                <a:cs typeface="Georgia"/>
              </a:rPr>
              <a:t>publications,</a:t>
            </a:r>
            <a:r>
              <a:rPr sz="2400" spc="-55" dirty="0">
                <a:solidFill>
                  <a:srgbClr val="001157"/>
                </a:solidFill>
                <a:latin typeface="Georgia"/>
                <a:cs typeface="Georgia"/>
              </a:rPr>
              <a:t> </a:t>
            </a:r>
            <a:r>
              <a:rPr sz="2400" dirty="0">
                <a:solidFill>
                  <a:srgbClr val="001157"/>
                </a:solidFill>
                <a:latin typeface="Georgia"/>
                <a:cs typeface="Georgia"/>
              </a:rPr>
              <a:t>citation</a:t>
            </a:r>
            <a:r>
              <a:rPr sz="2400" spc="-65" dirty="0">
                <a:solidFill>
                  <a:srgbClr val="001157"/>
                </a:solidFill>
                <a:latin typeface="Georgia"/>
                <a:cs typeface="Georgia"/>
              </a:rPr>
              <a:t> </a:t>
            </a:r>
            <a:r>
              <a:rPr sz="2400" spc="-10" dirty="0">
                <a:solidFill>
                  <a:srgbClr val="001157"/>
                </a:solidFill>
                <a:latin typeface="Georgia"/>
                <a:cs typeface="Georgia"/>
              </a:rPr>
              <a:t>right</a:t>
            </a:r>
            <a:endParaRPr sz="2400">
              <a:latin typeface="Georgia"/>
              <a:cs typeface="Georgia"/>
            </a:endParaRPr>
          </a:p>
          <a:p>
            <a:pPr marL="192405" marR="5080" indent="-180340">
              <a:lnSpc>
                <a:spcPct val="100000"/>
              </a:lnSpc>
              <a:spcBef>
                <a:spcPts val="1200"/>
              </a:spcBef>
              <a:buFont typeface="Arial"/>
              <a:buChar char="•"/>
              <a:tabLst>
                <a:tab pos="194310" algn="l"/>
              </a:tabLst>
            </a:pPr>
            <a:r>
              <a:rPr sz="2400" dirty="0">
                <a:solidFill>
                  <a:srgbClr val="001157"/>
                </a:solidFill>
                <a:latin typeface="Georgia"/>
                <a:cs typeface="Georgia"/>
              </a:rPr>
              <a:t>For</a:t>
            </a:r>
            <a:r>
              <a:rPr sz="2400" spc="-35" dirty="0">
                <a:solidFill>
                  <a:srgbClr val="001157"/>
                </a:solidFill>
                <a:latin typeface="Georgia"/>
                <a:cs typeface="Georgia"/>
              </a:rPr>
              <a:t> </a:t>
            </a:r>
            <a:r>
              <a:rPr sz="2400" dirty="0">
                <a:solidFill>
                  <a:srgbClr val="001157"/>
                </a:solidFill>
                <a:latin typeface="Georgia"/>
                <a:cs typeface="Georgia"/>
              </a:rPr>
              <a:t>teachers:</a:t>
            </a:r>
            <a:r>
              <a:rPr sz="2400" spc="-55" dirty="0">
                <a:solidFill>
                  <a:srgbClr val="001157"/>
                </a:solidFill>
                <a:latin typeface="Georgia"/>
                <a:cs typeface="Georgia"/>
              </a:rPr>
              <a:t> </a:t>
            </a:r>
            <a:r>
              <a:rPr sz="2400" dirty="0">
                <a:solidFill>
                  <a:srgbClr val="001157"/>
                </a:solidFill>
                <a:latin typeface="Georgia"/>
                <a:cs typeface="Georgia"/>
              </a:rPr>
              <a:t>copyright</a:t>
            </a:r>
            <a:r>
              <a:rPr sz="2400" spc="-40" dirty="0">
                <a:solidFill>
                  <a:srgbClr val="001157"/>
                </a:solidFill>
                <a:latin typeface="Georgia"/>
                <a:cs typeface="Georgia"/>
              </a:rPr>
              <a:t> </a:t>
            </a:r>
            <a:r>
              <a:rPr sz="2400" dirty="0">
                <a:solidFill>
                  <a:srgbClr val="001157"/>
                </a:solidFill>
                <a:latin typeface="Georgia"/>
                <a:cs typeface="Georgia"/>
              </a:rPr>
              <a:t>with</a:t>
            </a:r>
            <a:r>
              <a:rPr sz="2400" spc="-30" dirty="0">
                <a:solidFill>
                  <a:srgbClr val="001157"/>
                </a:solidFill>
                <a:latin typeface="Georgia"/>
                <a:cs typeface="Georgia"/>
              </a:rPr>
              <a:t> </a:t>
            </a:r>
            <a:r>
              <a:rPr sz="2400" dirty="0">
                <a:solidFill>
                  <a:srgbClr val="001157"/>
                </a:solidFill>
                <a:latin typeface="Georgia"/>
                <a:cs typeface="Georgia"/>
              </a:rPr>
              <a:t>placing</a:t>
            </a:r>
            <a:r>
              <a:rPr sz="2400" spc="-50" dirty="0">
                <a:solidFill>
                  <a:srgbClr val="001157"/>
                </a:solidFill>
                <a:latin typeface="Georgia"/>
                <a:cs typeface="Georgia"/>
              </a:rPr>
              <a:t> </a:t>
            </a:r>
            <a:r>
              <a:rPr sz="2400" dirty="0">
                <a:solidFill>
                  <a:srgbClr val="001157"/>
                </a:solidFill>
                <a:latin typeface="Georgia"/>
                <a:cs typeface="Georgia"/>
              </a:rPr>
              <a:t>material</a:t>
            </a:r>
            <a:r>
              <a:rPr sz="2400" spc="-50" dirty="0">
                <a:solidFill>
                  <a:srgbClr val="001157"/>
                </a:solidFill>
                <a:latin typeface="Georgia"/>
                <a:cs typeface="Georgia"/>
              </a:rPr>
              <a:t> </a:t>
            </a:r>
            <a:r>
              <a:rPr sz="2400" dirty="0">
                <a:solidFill>
                  <a:srgbClr val="001157"/>
                </a:solidFill>
                <a:latin typeface="Georgia"/>
                <a:cs typeface="Georgia"/>
              </a:rPr>
              <a:t>on</a:t>
            </a:r>
            <a:r>
              <a:rPr sz="2400" spc="-30" dirty="0">
                <a:solidFill>
                  <a:srgbClr val="001157"/>
                </a:solidFill>
                <a:latin typeface="Georgia"/>
                <a:cs typeface="Georgia"/>
              </a:rPr>
              <a:t> </a:t>
            </a:r>
            <a:r>
              <a:rPr sz="2400" dirty="0">
                <a:solidFill>
                  <a:srgbClr val="001157"/>
                </a:solidFill>
                <a:latin typeface="Georgia"/>
                <a:cs typeface="Georgia"/>
              </a:rPr>
              <a:t>the</a:t>
            </a:r>
            <a:r>
              <a:rPr sz="2400" spc="-50" dirty="0">
                <a:solidFill>
                  <a:srgbClr val="001157"/>
                </a:solidFill>
                <a:latin typeface="Georgia"/>
                <a:cs typeface="Georgia"/>
              </a:rPr>
              <a:t> </a:t>
            </a:r>
            <a:r>
              <a:rPr sz="2400" spc="-10" dirty="0">
                <a:solidFill>
                  <a:srgbClr val="001157"/>
                </a:solidFill>
                <a:latin typeface="Georgia"/>
                <a:cs typeface="Georgia"/>
              </a:rPr>
              <a:t>electronic 	</a:t>
            </a:r>
            <a:r>
              <a:rPr sz="2400" dirty="0">
                <a:solidFill>
                  <a:srgbClr val="001157"/>
                </a:solidFill>
                <a:latin typeface="Georgia"/>
                <a:cs typeface="Georgia"/>
              </a:rPr>
              <a:t>learning</a:t>
            </a:r>
            <a:r>
              <a:rPr sz="2400" spc="-80" dirty="0">
                <a:solidFill>
                  <a:srgbClr val="001157"/>
                </a:solidFill>
                <a:latin typeface="Georgia"/>
                <a:cs typeface="Georgia"/>
              </a:rPr>
              <a:t> </a:t>
            </a:r>
            <a:r>
              <a:rPr sz="2400" dirty="0">
                <a:solidFill>
                  <a:srgbClr val="001157"/>
                </a:solidFill>
                <a:latin typeface="Georgia"/>
                <a:cs typeface="Georgia"/>
              </a:rPr>
              <a:t>environment,</a:t>
            </a:r>
            <a:r>
              <a:rPr sz="2400" spc="-70" dirty="0">
                <a:solidFill>
                  <a:srgbClr val="001157"/>
                </a:solidFill>
                <a:latin typeface="Georgia"/>
                <a:cs typeface="Georgia"/>
              </a:rPr>
              <a:t> </a:t>
            </a:r>
            <a:r>
              <a:rPr sz="2400" dirty="0">
                <a:solidFill>
                  <a:srgbClr val="001157"/>
                </a:solidFill>
                <a:latin typeface="Georgia"/>
                <a:cs typeface="Georgia"/>
              </a:rPr>
              <a:t>copyright</a:t>
            </a:r>
            <a:r>
              <a:rPr sz="2400" spc="-45" dirty="0">
                <a:solidFill>
                  <a:srgbClr val="001157"/>
                </a:solidFill>
                <a:latin typeface="Georgia"/>
                <a:cs typeface="Georgia"/>
              </a:rPr>
              <a:t> </a:t>
            </a:r>
            <a:r>
              <a:rPr sz="2400" dirty="0">
                <a:solidFill>
                  <a:srgbClr val="001157"/>
                </a:solidFill>
                <a:latin typeface="Georgia"/>
                <a:cs typeface="Georgia"/>
              </a:rPr>
              <a:t>in</a:t>
            </a:r>
            <a:r>
              <a:rPr sz="2400" spc="-65" dirty="0">
                <a:solidFill>
                  <a:srgbClr val="001157"/>
                </a:solidFill>
                <a:latin typeface="Georgia"/>
                <a:cs typeface="Georgia"/>
              </a:rPr>
              <a:t> </a:t>
            </a:r>
            <a:r>
              <a:rPr sz="2400" dirty="0">
                <a:solidFill>
                  <a:srgbClr val="001157"/>
                </a:solidFill>
                <a:latin typeface="Georgia"/>
                <a:cs typeface="Georgia"/>
              </a:rPr>
              <a:t>using</a:t>
            </a:r>
            <a:r>
              <a:rPr sz="2400" spc="-75" dirty="0">
                <a:solidFill>
                  <a:srgbClr val="001157"/>
                </a:solidFill>
                <a:latin typeface="Georgia"/>
                <a:cs typeface="Georgia"/>
              </a:rPr>
              <a:t> </a:t>
            </a:r>
            <a:r>
              <a:rPr sz="2400" dirty="0">
                <a:solidFill>
                  <a:srgbClr val="001157"/>
                </a:solidFill>
                <a:latin typeface="Georgia"/>
                <a:cs typeface="Georgia"/>
              </a:rPr>
              <a:t>teaching</a:t>
            </a:r>
            <a:r>
              <a:rPr sz="2400" spc="-75" dirty="0">
                <a:solidFill>
                  <a:srgbClr val="001157"/>
                </a:solidFill>
                <a:latin typeface="Georgia"/>
                <a:cs typeface="Georgia"/>
              </a:rPr>
              <a:t> </a:t>
            </a:r>
            <a:r>
              <a:rPr sz="2400" dirty="0">
                <a:solidFill>
                  <a:srgbClr val="001157"/>
                </a:solidFill>
                <a:latin typeface="Georgia"/>
                <a:cs typeface="Georgia"/>
              </a:rPr>
              <a:t>tools,</a:t>
            </a:r>
            <a:r>
              <a:rPr sz="2400" spc="-45" dirty="0">
                <a:solidFill>
                  <a:srgbClr val="001157"/>
                </a:solidFill>
                <a:latin typeface="Georgia"/>
                <a:cs typeface="Georgia"/>
              </a:rPr>
              <a:t> </a:t>
            </a:r>
            <a:r>
              <a:rPr sz="2400" spc="-10" dirty="0">
                <a:solidFill>
                  <a:srgbClr val="001157"/>
                </a:solidFill>
                <a:latin typeface="Georgia"/>
                <a:cs typeface="Georgia"/>
              </a:rPr>
              <a:t>weblectures, 	</a:t>
            </a:r>
            <a:r>
              <a:rPr sz="2400" dirty="0">
                <a:solidFill>
                  <a:srgbClr val="001157"/>
                </a:solidFill>
                <a:latin typeface="Georgia"/>
                <a:cs typeface="Georgia"/>
              </a:rPr>
              <a:t>placing</a:t>
            </a:r>
            <a:r>
              <a:rPr sz="2400" spc="-55" dirty="0">
                <a:solidFill>
                  <a:srgbClr val="001157"/>
                </a:solidFill>
                <a:latin typeface="Georgia"/>
                <a:cs typeface="Georgia"/>
              </a:rPr>
              <a:t> </a:t>
            </a:r>
            <a:r>
              <a:rPr sz="2400" dirty="0">
                <a:solidFill>
                  <a:srgbClr val="001157"/>
                </a:solidFill>
                <a:latin typeface="Georgia"/>
                <a:cs typeface="Georgia"/>
              </a:rPr>
              <a:t>publications,</a:t>
            </a:r>
            <a:r>
              <a:rPr sz="2400" spc="-75" dirty="0">
                <a:solidFill>
                  <a:srgbClr val="001157"/>
                </a:solidFill>
                <a:latin typeface="Georgia"/>
                <a:cs typeface="Georgia"/>
              </a:rPr>
              <a:t> </a:t>
            </a:r>
            <a:r>
              <a:rPr sz="2400" dirty="0">
                <a:solidFill>
                  <a:srgbClr val="001157"/>
                </a:solidFill>
                <a:latin typeface="Georgia"/>
                <a:cs typeface="Georgia"/>
              </a:rPr>
              <a:t>dissertations</a:t>
            </a:r>
            <a:r>
              <a:rPr sz="2400" spc="-60" dirty="0">
                <a:solidFill>
                  <a:srgbClr val="001157"/>
                </a:solidFill>
                <a:latin typeface="Georgia"/>
                <a:cs typeface="Georgia"/>
              </a:rPr>
              <a:t> </a:t>
            </a:r>
            <a:r>
              <a:rPr sz="2400" dirty="0">
                <a:solidFill>
                  <a:srgbClr val="001157"/>
                </a:solidFill>
                <a:latin typeface="Georgia"/>
                <a:cs typeface="Georgia"/>
              </a:rPr>
              <a:t>&amp;</a:t>
            </a:r>
            <a:r>
              <a:rPr sz="2400" spc="-55" dirty="0">
                <a:solidFill>
                  <a:srgbClr val="001157"/>
                </a:solidFill>
                <a:latin typeface="Georgia"/>
                <a:cs typeface="Georgia"/>
              </a:rPr>
              <a:t> </a:t>
            </a:r>
            <a:r>
              <a:rPr sz="2400" dirty="0">
                <a:solidFill>
                  <a:srgbClr val="001157"/>
                </a:solidFill>
                <a:latin typeface="Georgia"/>
                <a:cs typeface="Georgia"/>
              </a:rPr>
              <a:t>theses</a:t>
            </a:r>
            <a:r>
              <a:rPr sz="2400" spc="-50" dirty="0">
                <a:solidFill>
                  <a:srgbClr val="001157"/>
                </a:solidFill>
                <a:latin typeface="Georgia"/>
                <a:cs typeface="Georgia"/>
              </a:rPr>
              <a:t> </a:t>
            </a:r>
            <a:r>
              <a:rPr sz="2400" dirty="0">
                <a:solidFill>
                  <a:srgbClr val="001157"/>
                </a:solidFill>
                <a:latin typeface="Georgia"/>
                <a:cs typeface="Georgia"/>
              </a:rPr>
              <a:t>in</a:t>
            </a:r>
            <a:r>
              <a:rPr sz="2400" spc="-55" dirty="0">
                <a:solidFill>
                  <a:srgbClr val="001157"/>
                </a:solidFill>
                <a:latin typeface="Georgia"/>
                <a:cs typeface="Georgia"/>
              </a:rPr>
              <a:t> </a:t>
            </a:r>
            <a:r>
              <a:rPr sz="2400" dirty="0">
                <a:solidFill>
                  <a:srgbClr val="001157"/>
                </a:solidFill>
                <a:latin typeface="Georgia"/>
                <a:cs typeface="Georgia"/>
              </a:rPr>
              <a:t>the</a:t>
            </a:r>
            <a:r>
              <a:rPr sz="2400" spc="-45" dirty="0">
                <a:solidFill>
                  <a:srgbClr val="001157"/>
                </a:solidFill>
                <a:latin typeface="Georgia"/>
                <a:cs typeface="Georgia"/>
              </a:rPr>
              <a:t> </a:t>
            </a:r>
            <a:r>
              <a:rPr sz="2400" dirty="0">
                <a:solidFill>
                  <a:srgbClr val="001157"/>
                </a:solidFill>
                <a:latin typeface="Georgia"/>
                <a:cs typeface="Georgia"/>
              </a:rPr>
              <a:t>Leiden</a:t>
            </a:r>
            <a:r>
              <a:rPr sz="2400" spc="-75" dirty="0">
                <a:solidFill>
                  <a:srgbClr val="001157"/>
                </a:solidFill>
                <a:latin typeface="Georgia"/>
                <a:cs typeface="Georgia"/>
              </a:rPr>
              <a:t> </a:t>
            </a:r>
            <a:r>
              <a:rPr sz="2400" spc="-10" dirty="0">
                <a:solidFill>
                  <a:srgbClr val="001157"/>
                </a:solidFill>
                <a:latin typeface="Georgia"/>
                <a:cs typeface="Georgia"/>
              </a:rPr>
              <a:t>repository, 	</a:t>
            </a:r>
            <a:r>
              <a:rPr sz="2400" dirty="0">
                <a:solidFill>
                  <a:srgbClr val="001157"/>
                </a:solidFill>
                <a:latin typeface="Georgia"/>
                <a:cs typeface="Georgia"/>
              </a:rPr>
              <a:t>open</a:t>
            </a:r>
            <a:r>
              <a:rPr sz="2400" spc="-65" dirty="0">
                <a:solidFill>
                  <a:srgbClr val="001157"/>
                </a:solidFill>
                <a:latin typeface="Georgia"/>
                <a:cs typeface="Georgia"/>
              </a:rPr>
              <a:t> </a:t>
            </a:r>
            <a:r>
              <a:rPr sz="2400" dirty="0">
                <a:solidFill>
                  <a:srgbClr val="001157"/>
                </a:solidFill>
                <a:latin typeface="Georgia"/>
                <a:cs typeface="Georgia"/>
              </a:rPr>
              <a:t>educational</a:t>
            </a:r>
            <a:r>
              <a:rPr sz="2400" spc="-95" dirty="0">
                <a:solidFill>
                  <a:srgbClr val="001157"/>
                </a:solidFill>
                <a:latin typeface="Georgia"/>
                <a:cs typeface="Georgia"/>
              </a:rPr>
              <a:t> </a:t>
            </a:r>
            <a:r>
              <a:rPr sz="2400" spc="-10" dirty="0">
                <a:solidFill>
                  <a:srgbClr val="001157"/>
                </a:solidFill>
                <a:latin typeface="Georgia"/>
                <a:cs typeface="Georgia"/>
              </a:rPr>
              <a:t>resources</a:t>
            </a:r>
            <a:endParaRPr sz="2400">
              <a:latin typeface="Georgia"/>
              <a:cs typeface="Georgia"/>
            </a:endParaRPr>
          </a:p>
          <a:p>
            <a:pPr marL="193040" indent="-180340">
              <a:lnSpc>
                <a:spcPct val="100000"/>
              </a:lnSpc>
              <a:spcBef>
                <a:spcPts val="1205"/>
              </a:spcBef>
              <a:buFont typeface="Arial"/>
              <a:buChar char="•"/>
              <a:tabLst>
                <a:tab pos="193040" algn="l"/>
              </a:tabLst>
            </a:pPr>
            <a:r>
              <a:rPr sz="2400" dirty="0">
                <a:solidFill>
                  <a:srgbClr val="001157"/>
                </a:solidFill>
                <a:latin typeface="Georgia"/>
                <a:cs typeface="Georgia"/>
              </a:rPr>
              <a:t>For</a:t>
            </a:r>
            <a:r>
              <a:rPr sz="2400" spc="-55" dirty="0">
                <a:solidFill>
                  <a:srgbClr val="001157"/>
                </a:solidFill>
                <a:latin typeface="Georgia"/>
                <a:cs typeface="Georgia"/>
              </a:rPr>
              <a:t> </a:t>
            </a:r>
            <a:r>
              <a:rPr sz="2400" dirty="0">
                <a:solidFill>
                  <a:srgbClr val="001157"/>
                </a:solidFill>
                <a:latin typeface="Georgia"/>
                <a:cs typeface="Georgia"/>
              </a:rPr>
              <a:t>support</a:t>
            </a:r>
            <a:r>
              <a:rPr sz="2400" spc="-45" dirty="0">
                <a:solidFill>
                  <a:srgbClr val="001157"/>
                </a:solidFill>
                <a:latin typeface="Georgia"/>
                <a:cs typeface="Georgia"/>
              </a:rPr>
              <a:t> </a:t>
            </a:r>
            <a:r>
              <a:rPr sz="2400" dirty="0">
                <a:solidFill>
                  <a:srgbClr val="001157"/>
                </a:solidFill>
                <a:latin typeface="Georgia"/>
                <a:cs typeface="Georgia"/>
              </a:rPr>
              <a:t>staff:</a:t>
            </a:r>
            <a:r>
              <a:rPr sz="2400" spc="-75" dirty="0">
                <a:solidFill>
                  <a:srgbClr val="001157"/>
                </a:solidFill>
                <a:latin typeface="Georgia"/>
                <a:cs typeface="Georgia"/>
              </a:rPr>
              <a:t> </a:t>
            </a:r>
            <a:r>
              <a:rPr sz="2400" dirty="0">
                <a:solidFill>
                  <a:srgbClr val="001157"/>
                </a:solidFill>
                <a:latin typeface="Georgia"/>
                <a:cs typeface="Georgia"/>
              </a:rPr>
              <a:t>copyright</a:t>
            </a:r>
            <a:r>
              <a:rPr sz="2400" spc="-50" dirty="0">
                <a:solidFill>
                  <a:srgbClr val="001157"/>
                </a:solidFill>
                <a:latin typeface="Georgia"/>
                <a:cs typeface="Georgia"/>
              </a:rPr>
              <a:t> </a:t>
            </a:r>
            <a:r>
              <a:rPr sz="2400" dirty="0">
                <a:solidFill>
                  <a:srgbClr val="001157"/>
                </a:solidFill>
                <a:latin typeface="Georgia"/>
                <a:cs typeface="Georgia"/>
              </a:rPr>
              <a:t>in</a:t>
            </a:r>
            <a:r>
              <a:rPr sz="2400" spc="-65" dirty="0">
                <a:solidFill>
                  <a:srgbClr val="001157"/>
                </a:solidFill>
                <a:latin typeface="Georgia"/>
                <a:cs typeface="Georgia"/>
              </a:rPr>
              <a:t> </a:t>
            </a:r>
            <a:r>
              <a:rPr sz="2400" dirty="0">
                <a:solidFill>
                  <a:srgbClr val="001157"/>
                </a:solidFill>
                <a:latin typeface="Georgia"/>
                <a:cs typeface="Georgia"/>
              </a:rPr>
              <a:t>making</a:t>
            </a:r>
            <a:r>
              <a:rPr sz="2400" spc="-80" dirty="0">
                <a:solidFill>
                  <a:srgbClr val="001157"/>
                </a:solidFill>
                <a:latin typeface="Georgia"/>
                <a:cs typeface="Georgia"/>
              </a:rPr>
              <a:t> </a:t>
            </a:r>
            <a:r>
              <a:rPr sz="2400" dirty="0">
                <a:solidFill>
                  <a:srgbClr val="001157"/>
                </a:solidFill>
                <a:latin typeface="Georgia"/>
                <a:cs typeface="Georgia"/>
              </a:rPr>
              <a:t>collections</a:t>
            </a:r>
            <a:r>
              <a:rPr sz="2400" spc="-70" dirty="0">
                <a:solidFill>
                  <a:srgbClr val="001157"/>
                </a:solidFill>
                <a:latin typeface="Georgia"/>
                <a:cs typeface="Georgia"/>
              </a:rPr>
              <a:t> </a:t>
            </a:r>
            <a:r>
              <a:rPr sz="2400" spc="-10" dirty="0">
                <a:solidFill>
                  <a:srgbClr val="001157"/>
                </a:solidFill>
                <a:latin typeface="Georgia"/>
                <a:cs typeface="Georgia"/>
              </a:rPr>
              <a:t>available</a:t>
            </a:r>
            <a:r>
              <a:rPr sz="2400" spc="-65" dirty="0">
                <a:solidFill>
                  <a:srgbClr val="001157"/>
                </a:solidFill>
                <a:latin typeface="Georgia"/>
                <a:cs typeface="Georgia"/>
              </a:rPr>
              <a:t> </a:t>
            </a:r>
            <a:r>
              <a:rPr sz="2400" spc="-10" dirty="0">
                <a:solidFill>
                  <a:srgbClr val="001157"/>
                </a:solidFill>
                <a:latin typeface="Georgia"/>
                <a:cs typeface="Georgia"/>
              </a:rPr>
              <a:t>online</a:t>
            </a:r>
            <a:endParaRPr sz="2400">
              <a:latin typeface="Georgia"/>
              <a:cs typeface="Georgi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53</a:t>
            </a:r>
          </a:p>
        </p:txBody>
      </p:sp>
      <p:sp>
        <p:nvSpPr>
          <p:cNvPr id="3" name="object 3"/>
          <p:cNvSpPr txBox="1">
            <a:spLocks noGrp="1"/>
          </p:cNvSpPr>
          <p:nvPr>
            <p:ph type="title"/>
          </p:nvPr>
        </p:nvSpPr>
        <p:spPr>
          <a:xfrm>
            <a:off x="1236675" y="491185"/>
            <a:ext cx="911288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001157"/>
                </a:solidFill>
              </a:rPr>
              <a:t>Copyright</a:t>
            </a:r>
            <a:r>
              <a:rPr sz="4000" spc="-135" dirty="0">
                <a:solidFill>
                  <a:srgbClr val="001157"/>
                </a:solidFill>
              </a:rPr>
              <a:t> </a:t>
            </a:r>
            <a:r>
              <a:rPr sz="4000" dirty="0">
                <a:solidFill>
                  <a:srgbClr val="001157"/>
                </a:solidFill>
              </a:rPr>
              <a:t>matters:</a:t>
            </a:r>
            <a:r>
              <a:rPr sz="4000" spc="-120" dirty="0">
                <a:solidFill>
                  <a:srgbClr val="001157"/>
                </a:solidFill>
              </a:rPr>
              <a:t> </a:t>
            </a:r>
            <a:r>
              <a:rPr sz="4000" dirty="0">
                <a:solidFill>
                  <a:srgbClr val="001157"/>
                </a:solidFill>
              </a:rPr>
              <a:t>which</a:t>
            </a:r>
            <a:r>
              <a:rPr sz="4000" spc="-135" dirty="0">
                <a:solidFill>
                  <a:srgbClr val="001157"/>
                </a:solidFill>
              </a:rPr>
              <a:t> </a:t>
            </a:r>
            <a:r>
              <a:rPr sz="4000" spc="-10" dirty="0">
                <a:solidFill>
                  <a:srgbClr val="001157"/>
                </a:solidFill>
              </a:rPr>
              <a:t>matters?</a:t>
            </a:r>
            <a:endParaRPr sz="4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6122" y="1597888"/>
            <a:ext cx="9472930" cy="2312035"/>
          </a:xfrm>
          <a:prstGeom prst="rect">
            <a:avLst/>
          </a:prstGeom>
        </p:spPr>
        <p:txBody>
          <a:bodyPr vert="horz" wrap="square" lIns="0" tIns="165100" rIns="0" bIns="0" rtlCol="0">
            <a:spAutoFit/>
          </a:bodyPr>
          <a:lstStyle/>
          <a:p>
            <a:pPr marL="193040" indent="-180340">
              <a:lnSpc>
                <a:spcPct val="100000"/>
              </a:lnSpc>
              <a:spcBef>
                <a:spcPts val="1300"/>
              </a:spcBef>
              <a:buClr>
                <a:srgbClr val="001157"/>
              </a:buClr>
              <a:buFont typeface="Arial"/>
              <a:buChar char="•"/>
              <a:tabLst>
                <a:tab pos="193040" algn="l"/>
              </a:tabLst>
            </a:pPr>
            <a:r>
              <a:rPr sz="2000" dirty="0">
                <a:solidFill>
                  <a:srgbClr val="001157"/>
                </a:solidFill>
                <a:latin typeface="Georgia"/>
                <a:cs typeface="Georgia"/>
              </a:rPr>
              <a:t>National</a:t>
            </a:r>
            <a:r>
              <a:rPr sz="2000" spc="-50" dirty="0">
                <a:solidFill>
                  <a:srgbClr val="001157"/>
                </a:solidFill>
                <a:latin typeface="Georgia"/>
                <a:cs typeface="Georgia"/>
              </a:rPr>
              <a:t> </a:t>
            </a:r>
            <a:r>
              <a:rPr sz="2000" dirty="0">
                <a:solidFill>
                  <a:srgbClr val="001157"/>
                </a:solidFill>
                <a:latin typeface="Georgia"/>
                <a:cs typeface="Georgia"/>
              </a:rPr>
              <a:t>Network</a:t>
            </a:r>
            <a:r>
              <a:rPr sz="2000" spc="-45" dirty="0">
                <a:solidFill>
                  <a:srgbClr val="001157"/>
                </a:solidFill>
                <a:latin typeface="Georgia"/>
                <a:cs typeface="Georgia"/>
              </a:rPr>
              <a:t> </a:t>
            </a:r>
            <a:r>
              <a:rPr sz="2000" dirty="0">
                <a:solidFill>
                  <a:srgbClr val="001157"/>
                </a:solidFill>
                <a:latin typeface="Georgia"/>
                <a:cs typeface="Georgia"/>
              </a:rPr>
              <a:t>of</a:t>
            </a:r>
            <a:r>
              <a:rPr sz="2000" spc="-45" dirty="0">
                <a:solidFill>
                  <a:srgbClr val="001157"/>
                </a:solidFill>
                <a:latin typeface="Georgia"/>
                <a:cs typeface="Georgia"/>
              </a:rPr>
              <a:t> </a:t>
            </a:r>
            <a:r>
              <a:rPr sz="2000" dirty="0">
                <a:solidFill>
                  <a:srgbClr val="001157"/>
                </a:solidFill>
                <a:latin typeface="Georgia"/>
                <a:cs typeface="Georgia"/>
              </a:rPr>
              <a:t>copyright</a:t>
            </a:r>
            <a:r>
              <a:rPr sz="2000" spc="-50" dirty="0">
                <a:solidFill>
                  <a:srgbClr val="001157"/>
                </a:solidFill>
                <a:latin typeface="Georgia"/>
                <a:cs typeface="Georgia"/>
              </a:rPr>
              <a:t> </a:t>
            </a:r>
            <a:r>
              <a:rPr sz="2000" dirty="0">
                <a:solidFill>
                  <a:srgbClr val="001157"/>
                </a:solidFill>
                <a:latin typeface="Georgia"/>
                <a:cs typeface="Georgia"/>
              </a:rPr>
              <a:t>experts</a:t>
            </a:r>
            <a:r>
              <a:rPr sz="2000" spc="-65" dirty="0">
                <a:solidFill>
                  <a:srgbClr val="001157"/>
                </a:solidFill>
                <a:latin typeface="Georgia"/>
                <a:cs typeface="Georgia"/>
              </a:rPr>
              <a:t> </a:t>
            </a:r>
            <a:r>
              <a:rPr sz="2000" dirty="0">
                <a:solidFill>
                  <a:srgbClr val="001157"/>
                </a:solidFill>
                <a:latin typeface="Georgia"/>
                <a:cs typeface="Georgia"/>
              </a:rPr>
              <a:t>(AIPs/CIOs)</a:t>
            </a:r>
            <a:r>
              <a:rPr sz="2000" spc="-60" dirty="0">
                <a:solidFill>
                  <a:srgbClr val="001157"/>
                </a:solidFill>
                <a:latin typeface="Georgia"/>
                <a:cs typeface="Georgia"/>
              </a:rPr>
              <a:t> </a:t>
            </a:r>
            <a:r>
              <a:rPr sz="2000" dirty="0">
                <a:solidFill>
                  <a:srgbClr val="001157"/>
                </a:solidFill>
                <a:latin typeface="Georgia"/>
                <a:cs typeface="Georgia"/>
              </a:rPr>
              <a:t>at</a:t>
            </a:r>
            <a:r>
              <a:rPr sz="2000" spc="-40" dirty="0">
                <a:solidFill>
                  <a:srgbClr val="001157"/>
                </a:solidFill>
                <a:latin typeface="Georgia"/>
                <a:cs typeface="Georgia"/>
              </a:rPr>
              <a:t> </a:t>
            </a:r>
            <a:r>
              <a:rPr sz="2000" dirty="0">
                <a:solidFill>
                  <a:srgbClr val="001157"/>
                </a:solidFill>
                <a:latin typeface="Georgia"/>
                <a:cs typeface="Georgia"/>
              </a:rPr>
              <a:t>Dutch</a:t>
            </a:r>
            <a:r>
              <a:rPr sz="2000" spc="-50" dirty="0">
                <a:solidFill>
                  <a:srgbClr val="001157"/>
                </a:solidFill>
                <a:latin typeface="Georgia"/>
                <a:cs typeface="Georgia"/>
              </a:rPr>
              <a:t> </a:t>
            </a:r>
            <a:r>
              <a:rPr sz="2000" spc="-10" dirty="0">
                <a:solidFill>
                  <a:srgbClr val="001157"/>
                </a:solidFill>
                <a:latin typeface="Georgia"/>
                <a:cs typeface="Georgia"/>
              </a:rPr>
              <a:t>universities</a:t>
            </a:r>
            <a:endParaRPr sz="2000">
              <a:latin typeface="Georgia"/>
              <a:cs typeface="Georgia"/>
            </a:endParaRPr>
          </a:p>
          <a:p>
            <a:pPr marL="193040" indent="-180340">
              <a:lnSpc>
                <a:spcPct val="100000"/>
              </a:lnSpc>
              <a:spcBef>
                <a:spcPts val="1200"/>
              </a:spcBef>
              <a:buFont typeface="Arial"/>
              <a:buChar char="•"/>
              <a:tabLst>
                <a:tab pos="193040" algn="l"/>
              </a:tabLst>
            </a:pPr>
            <a:r>
              <a:rPr sz="2000" dirty="0">
                <a:solidFill>
                  <a:srgbClr val="001157"/>
                </a:solidFill>
                <a:latin typeface="Georgia"/>
                <a:cs typeface="Georgia"/>
              </a:rPr>
              <a:t>Legal</a:t>
            </a:r>
            <a:r>
              <a:rPr sz="2000" spc="-45" dirty="0">
                <a:solidFill>
                  <a:srgbClr val="001157"/>
                </a:solidFill>
                <a:latin typeface="Georgia"/>
                <a:cs typeface="Georgia"/>
              </a:rPr>
              <a:t> </a:t>
            </a:r>
            <a:r>
              <a:rPr sz="2000" dirty="0">
                <a:solidFill>
                  <a:srgbClr val="001157"/>
                </a:solidFill>
                <a:latin typeface="Georgia"/>
                <a:cs typeface="Georgia"/>
              </a:rPr>
              <a:t>Committee</a:t>
            </a:r>
            <a:r>
              <a:rPr sz="2000" spc="-80" dirty="0">
                <a:solidFill>
                  <a:srgbClr val="001157"/>
                </a:solidFill>
                <a:latin typeface="Georgia"/>
                <a:cs typeface="Georgia"/>
              </a:rPr>
              <a:t> </a:t>
            </a:r>
            <a:r>
              <a:rPr sz="2000" dirty="0">
                <a:solidFill>
                  <a:srgbClr val="001157"/>
                </a:solidFill>
                <a:latin typeface="Georgia"/>
                <a:cs typeface="Georgia"/>
              </a:rPr>
              <a:t>of</a:t>
            </a:r>
            <a:r>
              <a:rPr sz="2000" spc="-35" dirty="0">
                <a:solidFill>
                  <a:srgbClr val="001157"/>
                </a:solidFill>
                <a:latin typeface="Georgia"/>
                <a:cs typeface="Georgia"/>
              </a:rPr>
              <a:t> </a:t>
            </a:r>
            <a:r>
              <a:rPr sz="2000" dirty="0">
                <a:solidFill>
                  <a:srgbClr val="001157"/>
                </a:solidFill>
                <a:latin typeface="Georgia"/>
                <a:cs typeface="Georgia"/>
              </a:rPr>
              <a:t>National</a:t>
            </a:r>
            <a:r>
              <a:rPr sz="2000" spc="-40" dirty="0">
                <a:solidFill>
                  <a:srgbClr val="001157"/>
                </a:solidFill>
                <a:latin typeface="Georgia"/>
                <a:cs typeface="Georgia"/>
              </a:rPr>
              <a:t> </a:t>
            </a:r>
            <a:r>
              <a:rPr sz="2000" dirty="0">
                <a:solidFill>
                  <a:srgbClr val="001157"/>
                </a:solidFill>
                <a:latin typeface="Georgia"/>
                <a:cs typeface="Georgia"/>
              </a:rPr>
              <a:t>Network</a:t>
            </a:r>
            <a:r>
              <a:rPr sz="2000" spc="-55" dirty="0">
                <a:solidFill>
                  <a:srgbClr val="001157"/>
                </a:solidFill>
                <a:latin typeface="Georgia"/>
                <a:cs typeface="Georgia"/>
              </a:rPr>
              <a:t> </a:t>
            </a:r>
            <a:r>
              <a:rPr sz="2000" dirty="0">
                <a:solidFill>
                  <a:srgbClr val="001157"/>
                </a:solidFill>
                <a:latin typeface="Georgia"/>
                <a:cs typeface="Georgia"/>
              </a:rPr>
              <a:t>of</a:t>
            </a:r>
            <a:r>
              <a:rPr sz="2000" spc="-30" dirty="0">
                <a:solidFill>
                  <a:srgbClr val="001157"/>
                </a:solidFill>
                <a:latin typeface="Georgia"/>
                <a:cs typeface="Georgia"/>
              </a:rPr>
              <a:t> </a:t>
            </a:r>
            <a:r>
              <a:rPr sz="2000" dirty="0">
                <a:solidFill>
                  <a:srgbClr val="001157"/>
                </a:solidFill>
                <a:latin typeface="Georgia"/>
                <a:cs typeface="Georgia"/>
              </a:rPr>
              <a:t>Libraries</a:t>
            </a:r>
            <a:r>
              <a:rPr sz="2000" spc="-35" dirty="0">
                <a:solidFill>
                  <a:srgbClr val="001157"/>
                </a:solidFill>
                <a:latin typeface="Georgia"/>
                <a:cs typeface="Georgia"/>
              </a:rPr>
              <a:t> </a:t>
            </a:r>
            <a:r>
              <a:rPr sz="2000" spc="-10" dirty="0">
                <a:solidFill>
                  <a:srgbClr val="001157"/>
                </a:solidFill>
                <a:latin typeface="Georgia"/>
                <a:cs typeface="Georgia"/>
              </a:rPr>
              <a:t>(FOBID)</a:t>
            </a:r>
            <a:endParaRPr sz="2000">
              <a:latin typeface="Georgia"/>
              <a:cs typeface="Georgia"/>
            </a:endParaRPr>
          </a:p>
          <a:p>
            <a:pPr marL="192405" indent="-179705">
              <a:lnSpc>
                <a:spcPct val="100000"/>
              </a:lnSpc>
              <a:spcBef>
                <a:spcPts val="1200"/>
              </a:spcBef>
              <a:buFont typeface="Arial"/>
              <a:buChar char="•"/>
              <a:tabLst>
                <a:tab pos="192405" algn="l"/>
              </a:tabLst>
            </a:pPr>
            <a:r>
              <a:rPr sz="2000" dirty="0">
                <a:solidFill>
                  <a:srgbClr val="001157"/>
                </a:solidFill>
                <a:latin typeface="Georgia"/>
                <a:cs typeface="Georgia"/>
              </a:rPr>
              <a:t>Copyright</a:t>
            </a:r>
            <a:r>
              <a:rPr sz="2000" spc="-55" dirty="0">
                <a:solidFill>
                  <a:srgbClr val="001157"/>
                </a:solidFill>
                <a:latin typeface="Georgia"/>
                <a:cs typeface="Georgia"/>
              </a:rPr>
              <a:t> </a:t>
            </a:r>
            <a:r>
              <a:rPr sz="2000" dirty="0">
                <a:solidFill>
                  <a:srgbClr val="001157"/>
                </a:solidFill>
                <a:latin typeface="Georgia"/>
                <a:cs typeface="Georgia"/>
              </a:rPr>
              <a:t>Working</a:t>
            </a:r>
            <a:r>
              <a:rPr sz="2000" spc="-40" dirty="0">
                <a:solidFill>
                  <a:srgbClr val="001157"/>
                </a:solidFill>
                <a:latin typeface="Georgia"/>
                <a:cs typeface="Georgia"/>
              </a:rPr>
              <a:t> </a:t>
            </a:r>
            <a:r>
              <a:rPr sz="2000" dirty="0">
                <a:solidFill>
                  <a:srgbClr val="001157"/>
                </a:solidFill>
                <a:latin typeface="Georgia"/>
                <a:cs typeface="Georgia"/>
              </a:rPr>
              <a:t>Group</a:t>
            </a:r>
            <a:r>
              <a:rPr sz="2000" spc="-45" dirty="0">
                <a:solidFill>
                  <a:srgbClr val="001157"/>
                </a:solidFill>
                <a:latin typeface="Georgia"/>
                <a:cs typeface="Georgia"/>
              </a:rPr>
              <a:t> </a:t>
            </a:r>
            <a:r>
              <a:rPr sz="2000" dirty="0">
                <a:solidFill>
                  <a:srgbClr val="001157"/>
                </a:solidFill>
                <a:latin typeface="Georgia"/>
                <a:cs typeface="Georgia"/>
              </a:rPr>
              <a:t>of</a:t>
            </a:r>
            <a:r>
              <a:rPr sz="2000" spc="-45" dirty="0">
                <a:solidFill>
                  <a:srgbClr val="001157"/>
                </a:solidFill>
                <a:latin typeface="Georgia"/>
                <a:cs typeface="Georgia"/>
              </a:rPr>
              <a:t> </a:t>
            </a:r>
            <a:r>
              <a:rPr sz="2000" dirty="0">
                <a:solidFill>
                  <a:srgbClr val="001157"/>
                </a:solidFill>
                <a:latin typeface="Georgia"/>
                <a:cs typeface="Georgia"/>
              </a:rPr>
              <a:t>National</a:t>
            </a:r>
            <a:r>
              <a:rPr sz="2000" spc="-55" dirty="0">
                <a:solidFill>
                  <a:srgbClr val="001157"/>
                </a:solidFill>
                <a:latin typeface="Georgia"/>
                <a:cs typeface="Georgia"/>
              </a:rPr>
              <a:t> </a:t>
            </a:r>
            <a:r>
              <a:rPr sz="2000" dirty="0">
                <a:solidFill>
                  <a:srgbClr val="001157"/>
                </a:solidFill>
                <a:latin typeface="Georgia"/>
                <a:cs typeface="Georgia"/>
              </a:rPr>
              <a:t>Heritage</a:t>
            </a:r>
            <a:r>
              <a:rPr sz="2000" spc="-60" dirty="0">
                <a:solidFill>
                  <a:srgbClr val="001157"/>
                </a:solidFill>
                <a:latin typeface="Georgia"/>
                <a:cs typeface="Georgia"/>
              </a:rPr>
              <a:t> </a:t>
            </a:r>
            <a:r>
              <a:rPr sz="2000" spc="-10" dirty="0">
                <a:solidFill>
                  <a:srgbClr val="001157"/>
                </a:solidFill>
                <a:latin typeface="Georgia"/>
                <a:cs typeface="Georgia"/>
              </a:rPr>
              <a:t>Institutions</a:t>
            </a:r>
            <a:endParaRPr sz="2000">
              <a:latin typeface="Georgia"/>
              <a:cs typeface="Georgia"/>
            </a:endParaRPr>
          </a:p>
          <a:p>
            <a:pPr marL="193040" indent="-180340">
              <a:lnSpc>
                <a:spcPct val="100000"/>
              </a:lnSpc>
              <a:spcBef>
                <a:spcPts val="1200"/>
              </a:spcBef>
              <a:buFont typeface="Arial"/>
              <a:buChar char="•"/>
              <a:tabLst>
                <a:tab pos="193040" algn="l"/>
              </a:tabLst>
            </a:pPr>
            <a:r>
              <a:rPr sz="2000" dirty="0">
                <a:solidFill>
                  <a:srgbClr val="001157"/>
                </a:solidFill>
                <a:latin typeface="Georgia"/>
                <a:cs typeface="Georgia"/>
              </a:rPr>
              <a:t>Data</a:t>
            </a:r>
            <a:r>
              <a:rPr sz="2000" spc="-25" dirty="0">
                <a:solidFill>
                  <a:srgbClr val="001157"/>
                </a:solidFill>
                <a:latin typeface="Georgia"/>
                <a:cs typeface="Georgia"/>
              </a:rPr>
              <a:t> </a:t>
            </a:r>
            <a:r>
              <a:rPr sz="2000" dirty="0">
                <a:solidFill>
                  <a:srgbClr val="001157"/>
                </a:solidFill>
                <a:latin typeface="Georgia"/>
                <a:cs typeface="Georgia"/>
              </a:rPr>
              <a:t>Expert</a:t>
            </a:r>
            <a:r>
              <a:rPr sz="2000" spc="-20" dirty="0">
                <a:solidFill>
                  <a:srgbClr val="001157"/>
                </a:solidFill>
                <a:latin typeface="Georgia"/>
                <a:cs typeface="Georgia"/>
              </a:rPr>
              <a:t> </a:t>
            </a:r>
            <a:r>
              <a:rPr sz="2000" dirty="0">
                <a:solidFill>
                  <a:srgbClr val="001157"/>
                </a:solidFill>
                <a:latin typeface="Georgia"/>
                <a:cs typeface="Georgia"/>
              </a:rPr>
              <a:t>Group</a:t>
            </a:r>
            <a:r>
              <a:rPr sz="2000" spc="-30" dirty="0">
                <a:solidFill>
                  <a:srgbClr val="001157"/>
                </a:solidFill>
                <a:latin typeface="Georgia"/>
                <a:cs typeface="Georgia"/>
              </a:rPr>
              <a:t> </a:t>
            </a:r>
            <a:r>
              <a:rPr sz="2000" dirty="0">
                <a:solidFill>
                  <a:srgbClr val="001157"/>
                </a:solidFill>
                <a:latin typeface="Georgia"/>
                <a:cs typeface="Georgia"/>
              </a:rPr>
              <a:t>of</a:t>
            </a:r>
            <a:r>
              <a:rPr sz="2000" spc="-35" dirty="0">
                <a:solidFill>
                  <a:srgbClr val="001157"/>
                </a:solidFill>
                <a:latin typeface="Georgia"/>
                <a:cs typeface="Georgia"/>
              </a:rPr>
              <a:t> </a:t>
            </a:r>
            <a:r>
              <a:rPr sz="2000" dirty="0">
                <a:solidFill>
                  <a:srgbClr val="001157"/>
                </a:solidFill>
                <a:latin typeface="Georgia"/>
                <a:cs typeface="Georgia"/>
              </a:rPr>
              <a:t>LERU</a:t>
            </a:r>
            <a:r>
              <a:rPr sz="2000" spc="-30" dirty="0">
                <a:solidFill>
                  <a:srgbClr val="001157"/>
                </a:solidFill>
                <a:latin typeface="Georgia"/>
                <a:cs typeface="Georgia"/>
              </a:rPr>
              <a:t> </a:t>
            </a:r>
            <a:r>
              <a:rPr sz="2000" dirty="0">
                <a:solidFill>
                  <a:srgbClr val="001157"/>
                </a:solidFill>
                <a:latin typeface="Georgia"/>
                <a:cs typeface="Georgia"/>
              </a:rPr>
              <a:t>(League</a:t>
            </a:r>
            <a:r>
              <a:rPr sz="2000" spc="-45" dirty="0">
                <a:solidFill>
                  <a:srgbClr val="001157"/>
                </a:solidFill>
                <a:latin typeface="Georgia"/>
                <a:cs typeface="Georgia"/>
              </a:rPr>
              <a:t> </a:t>
            </a:r>
            <a:r>
              <a:rPr sz="2000" dirty="0">
                <a:solidFill>
                  <a:srgbClr val="001157"/>
                </a:solidFill>
                <a:latin typeface="Georgia"/>
                <a:cs typeface="Georgia"/>
              </a:rPr>
              <a:t>of</a:t>
            </a:r>
            <a:r>
              <a:rPr sz="2000" spc="-30" dirty="0">
                <a:solidFill>
                  <a:srgbClr val="001157"/>
                </a:solidFill>
                <a:latin typeface="Georgia"/>
                <a:cs typeface="Georgia"/>
              </a:rPr>
              <a:t> </a:t>
            </a:r>
            <a:r>
              <a:rPr sz="2000" dirty="0">
                <a:solidFill>
                  <a:srgbClr val="001157"/>
                </a:solidFill>
                <a:latin typeface="Georgia"/>
                <a:cs typeface="Georgia"/>
              </a:rPr>
              <a:t>European</a:t>
            </a:r>
            <a:r>
              <a:rPr sz="2000" spc="-25" dirty="0">
                <a:solidFill>
                  <a:srgbClr val="001157"/>
                </a:solidFill>
                <a:latin typeface="Georgia"/>
                <a:cs typeface="Georgia"/>
              </a:rPr>
              <a:t> </a:t>
            </a:r>
            <a:r>
              <a:rPr sz="2000" spc="-10" dirty="0">
                <a:solidFill>
                  <a:srgbClr val="001157"/>
                </a:solidFill>
                <a:latin typeface="Georgia"/>
                <a:cs typeface="Georgia"/>
              </a:rPr>
              <a:t>Research-</a:t>
            </a:r>
            <a:r>
              <a:rPr sz="2000" dirty="0">
                <a:solidFill>
                  <a:srgbClr val="001157"/>
                </a:solidFill>
                <a:latin typeface="Georgia"/>
                <a:cs typeface="Georgia"/>
              </a:rPr>
              <a:t>intensive</a:t>
            </a:r>
            <a:r>
              <a:rPr sz="2000" spc="-55" dirty="0">
                <a:solidFill>
                  <a:srgbClr val="001157"/>
                </a:solidFill>
                <a:latin typeface="Georgia"/>
                <a:cs typeface="Georgia"/>
              </a:rPr>
              <a:t> </a:t>
            </a:r>
            <a:r>
              <a:rPr sz="2000" spc="-10" dirty="0">
                <a:solidFill>
                  <a:srgbClr val="001157"/>
                </a:solidFill>
                <a:latin typeface="Georgia"/>
                <a:cs typeface="Georgia"/>
              </a:rPr>
              <a:t>Universities)</a:t>
            </a:r>
            <a:endParaRPr sz="2000">
              <a:latin typeface="Georgia"/>
              <a:cs typeface="Georgia"/>
            </a:endParaRPr>
          </a:p>
          <a:p>
            <a:pPr marL="193040" indent="-180340">
              <a:lnSpc>
                <a:spcPct val="100000"/>
              </a:lnSpc>
              <a:spcBef>
                <a:spcPts val="1200"/>
              </a:spcBef>
              <a:buFont typeface="Arial"/>
              <a:buChar char="•"/>
              <a:tabLst>
                <a:tab pos="193040" algn="l"/>
              </a:tabLst>
            </a:pPr>
            <a:r>
              <a:rPr sz="2000" dirty="0">
                <a:solidFill>
                  <a:srgbClr val="001157"/>
                </a:solidFill>
                <a:latin typeface="Georgia"/>
                <a:cs typeface="Georgia"/>
              </a:rPr>
              <a:t>LIBER</a:t>
            </a:r>
            <a:r>
              <a:rPr sz="2000" spc="-30" dirty="0">
                <a:solidFill>
                  <a:srgbClr val="001157"/>
                </a:solidFill>
                <a:latin typeface="Georgia"/>
                <a:cs typeface="Georgia"/>
              </a:rPr>
              <a:t> </a:t>
            </a:r>
            <a:r>
              <a:rPr sz="2000" dirty="0">
                <a:solidFill>
                  <a:srgbClr val="001157"/>
                </a:solidFill>
                <a:latin typeface="Georgia"/>
                <a:cs typeface="Georgia"/>
              </a:rPr>
              <a:t>Copyright</a:t>
            </a:r>
            <a:r>
              <a:rPr sz="2000" spc="-40" dirty="0">
                <a:solidFill>
                  <a:srgbClr val="001157"/>
                </a:solidFill>
                <a:latin typeface="Georgia"/>
                <a:cs typeface="Georgia"/>
              </a:rPr>
              <a:t> </a:t>
            </a:r>
            <a:r>
              <a:rPr sz="2000" dirty="0">
                <a:solidFill>
                  <a:srgbClr val="001157"/>
                </a:solidFill>
                <a:latin typeface="Georgia"/>
                <a:cs typeface="Georgia"/>
              </a:rPr>
              <a:t>&amp;</a:t>
            </a:r>
            <a:r>
              <a:rPr sz="2000" spc="-25" dirty="0">
                <a:solidFill>
                  <a:srgbClr val="001157"/>
                </a:solidFill>
                <a:latin typeface="Georgia"/>
                <a:cs typeface="Georgia"/>
              </a:rPr>
              <a:t> </a:t>
            </a:r>
            <a:r>
              <a:rPr sz="2000" dirty="0">
                <a:solidFill>
                  <a:srgbClr val="001157"/>
                </a:solidFill>
                <a:latin typeface="Georgia"/>
                <a:cs typeface="Georgia"/>
              </a:rPr>
              <a:t>Legal</a:t>
            </a:r>
            <a:r>
              <a:rPr sz="2000" spc="-40" dirty="0">
                <a:solidFill>
                  <a:srgbClr val="001157"/>
                </a:solidFill>
                <a:latin typeface="Georgia"/>
                <a:cs typeface="Georgia"/>
              </a:rPr>
              <a:t> </a:t>
            </a:r>
            <a:r>
              <a:rPr sz="2000" dirty="0">
                <a:solidFill>
                  <a:srgbClr val="001157"/>
                </a:solidFill>
                <a:latin typeface="Georgia"/>
                <a:cs typeface="Georgia"/>
              </a:rPr>
              <a:t>Matters</a:t>
            </a:r>
            <a:r>
              <a:rPr sz="2000" spc="-50" dirty="0">
                <a:solidFill>
                  <a:srgbClr val="001157"/>
                </a:solidFill>
                <a:latin typeface="Georgia"/>
                <a:cs typeface="Georgia"/>
              </a:rPr>
              <a:t> </a:t>
            </a:r>
            <a:r>
              <a:rPr sz="2000" dirty="0">
                <a:solidFill>
                  <a:srgbClr val="001157"/>
                </a:solidFill>
                <a:latin typeface="Georgia"/>
                <a:cs typeface="Georgia"/>
              </a:rPr>
              <a:t>Working</a:t>
            </a:r>
            <a:r>
              <a:rPr sz="2000" spc="-25" dirty="0">
                <a:solidFill>
                  <a:srgbClr val="001157"/>
                </a:solidFill>
                <a:latin typeface="Georgia"/>
                <a:cs typeface="Georgia"/>
              </a:rPr>
              <a:t> </a:t>
            </a:r>
            <a:r>
              <a:rPr sz="2000" spc="-10" dirty="0">
                <a:solidFill>
                  <a:srgbClr val="001157"/>
                </a:solidFill>
                <a:latin typeface="Georgia"/>
                <a:cs typeface="Georgia"/>
              </a:rPr>
              <a:t>Group</a:t>
            </a:r>
            <a:endParaRPr sz="2000">
              <a:latin typeface="Georgia"/>
              <a:cs typeface="Georgi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54</a:t>
            </a:r>
          </a:p>
        </p:txBody>
      </p:sp>
      <p:sp>
        <p:nvSpPr>
          <p:cNvPr id="3" name="object 3"/>
          <p:cNvSpPr txBox="1">
            <a:spLocks noGrp="1"/>
          </p:cNvSpPr>
          <p:nvPr>
            <p:ph type="title"/>
          </p:nvPr>
        </p:nvSpPr>
        <p:spPr>
          <a:xfrm>
            <a:off x="634390" y="567004"/>
            <a:ext cx="7758430" cy="57467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001157"/>
                </a:solidFill>
              </a:rPr>
              <a:t>(INTER)NATIONAL</a:t>
            </a:r>
            <a:r>
              <a:rPr sz="3600" spc="-85" dirty="0">
                <a:solidFill>
                  <a:srgbClr val="001157"/>
                </a:solidFill>
              </a:rPr>
              <a:t> </a:t>
            </a:r>
            <a:r>
              <a:rPr sz="3600" spc="-10" dirty="0">
                <a:solidFill>
                  <a:srgbClr val="001157"/>
                </a:solidFill>
              </a:rPr>
              <a:t>NETWORKS</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a:spLocks noGrp="1"/>
          </p:cNvSpPr>
          <p:nvPr>
            <p:ph type="title"/>
          </p:nvPr>
        </p:nvSpPr>
        <p:spPr>
          <a:xfrm>
            <a:off x="1805432" y="493598"/>
            <a:ext cx="889444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001157"/>
                </a:solidFill>
              </a:rPr>
              <a:t>Expertise</a:t>
            </a:r>
            <a:r>
              <a:rPr sz="4000" spc="-85" dirty="0">
                <a:solidFill>
                  <a:srgbClr val="001157"/>
                </a:solidFill>
              </a:rPr>
              <a:t> </a:t>
            </a:r>
            <a:r>
              <a:rPr sz="4000" dirty="0">
                <a:solidFill>
                  <a:srgbClr val="001157"/>
                </a:solidFill>
              </a:rPr>
              <a:t>area:</a:t>
            </a:r>
            <a:r>
              <a:rPr sz="4000" spc="-50" dirty="0">
                <a:solidFill>
                  <a:srgbClr val="001157"/>
                </a:solidFill>
              </a:rPr>
              <a:t> </a:t>
            </a:r>
            <a:r>
              <a:rPr sz="4000" dirty="0">
                <a:solidFill>
                  <a:srgbClr val="001157"/>
                </a:solidFill>
              </a:rPr>
              <a:t>Use</a:t>
            </a:r>
            <a:r>
              <a:rPr sz="4000" spc="-80" dirty="0">
                <a:solidFill>
                  <a:srgbClr val="001157"/>
                </a:solidFill>
              </a:rPr>
              <a:t> </a:t>
            </a:r>
            <a:r>
              <a:rPr sz="4000" dirty="0">
                <a:solidFill>
                  <a:srgbClr val="001157"/>
                </a:solidFill>
              </a:rPr>
              <a:t>of</a:t>
            </a:r>
            <a:r>
              <a:rPr sz="4000" spc="-100" dirty="0">
                <a:solidFill>
                  <a:srgbClr val="001157"/>
                </a:solidFill>
              </a:rPr>
              <a:t> </a:t>
            </a:r>
            <a:r>
              <a:rPr sz="4000" dirty="0">
                <a:solidFill>
                  <a:srgbClr val="001157"/>
                </a:solidFill>
              </a:rPr>
              <a:t>Digital</a:t>
            </a:r>
            <a:r>
              <a:rPr sz="4000" spc="-75" dirty="0">
                <a:solidFill>
                  <a:srgbClr val="001157"/>
                </a:solidFill>
              </a:rPr>
              <a:t> </a:t>
            </a:r>
            <a:r>
              <a:rPr sz="4000" spc="-20" dirty="0">
                <a:solidFill>
                  <a:srgbClr val="001157"/>
                </a:solidFill>
              </a:rPr>
              <a:t>data</a:t>
            </a:r>
            <a:endParaRPr sz="4000"/>
          </a:p>
        </p:txBody>
      </p:sp>
      <p:grpSp>
        <p:nvGrpSpPr>
          <p:cNvPr id="4" name="object 4"/>
          <p:cNvGrpSpPr/>
          <p:nvPr/>
        </p:nvGrpSpPr>
        <p:grpSpPr>
          <a:xfrm>
            <a:off x="4115689" y="1229867"/>
            <a:ext cx="6287770" cy="4857115"/>
            <a:chOff x="4115689" y="1229867"/>
            <a:chExt cx="6287770" cy="4857115"/>
          </a:xfrm>
        </p:grpSpPr>
        <p:pic>
          <p:nvPicPr>
            <p:cNvPr id="5" name="object 5"/>
            <p:cNvPicPr/>
            <p:nvPr/>
          </p:nvPicPr>
          <p:blipFill>
            <a:blip r:embed="rId3" cstate="print"/>
            <a:stretch>
              <a:fillRect/>
            </a:stretch>
          </p:blipFill>
          <p:spPr>
            <a:xfrm>
              <a:off x="5694680" y="1507870"/>
              <a:ext cx="2448305" cy="3031997"/>
            </a:xfrm>
            <a:prstGeom prst="rect">
              <a:avLst/>
            </a:prstGeom>
          </p:spPr>
        </p:pic>
        <p:pic>
          <p:nvPicPr>
            <p:cNvPr id="6" name="object 6"/>
            <p:cNvPicPr/>
            <p:nvPr/>
          </p:nvPicPr>
          <p:blipFill>
            <a:blip r:embed="rId4" cstate="print"/>
            <a:stretch>
              <a:fillRect/>
            </a:stretch>
          </p:blipFill>
          <p:spPr>
            <a:xfrm>
              <a:off x="7157339" y="4167543"/>
              <a:ext cx="3169539" cy="1919097"/>
            </a:xfrm>
            <a:prstGeom prst="rect">
              <a:avLst/>
            </a:prstGeom>
          </p:spPr>
        </p:pic>
        <p:pic>
          <p:nvPicPr>
            <p:cNvPr id="7" name="object 7"/>
            <p:cNvPicPr/>
            <p:nvPr/>
          </p:nvPicPr>
          <p:blipFill>
            <a:blip r:embed="rId5" cstate="print"/>
            <a:stretch>
              <a:fillRect/>
            </a:stretch>
          </p:blipFill>
          <p:spPr>
            <a:xfrm>
              <a:off x="9040390" y="2433670"/>
              <a:ext cx="1362963" cy="1432172"/>
            </a:xfrm>
            <a:prstGeom prst="rect">
              <a:avLst/>
            </a:prstGeom>
          </p:spPr>
        </p:pic>
        <p:pic>
          <p:nvPicPr>
            <p:cNvPr id="8" name="object 8"/>
            <p:cNvPicPr/>
            <p:nvPr/>
          </p:nvPicPr>
          <p:blipFill>
            <a:blip r:embed="rId6" cstate="print"/>
            <a:stretch>
              <a:fillRect/>
            </a:stretch>
          </p:blipFill>
          <p:spPr>
            <a:xfrm>
              <a:off x="4226941" y="4817364"/>
              <a:ext cx="1530603" cy="1182446"/>
            </a:xfrm>
            <a:prstGeom prst="rect">
              <a:avLst/>
            </a:prstGeom>
          </p:spPr>
        </p:pic>
        <p:pic>
          <p:nvPicPr>
            <p:cNvPr id="9" name="object 9"/>
            <p:cNvPicPr/>
            <p:nvPr/>
          </p:nvPicPr>
          <p:blipFill>
            <a:blip r:embed="rId7" cstate="print"/>
            <a:stretch>
              <a:fillRect/>
            </a:stretch>
          </p:blipFill>
          <p:spPr>
            <a:xfrm>
              <a:off x="4115689" y="1229867"/>
              <a:ext cx="1130376" cy="422148"/>
            </a:xfrm>
            <a:prstGeom prst="rect">
              <a:avLst/>
            </a:prstGeom>
          </p:spPr>
        </p:pic>
      </p:grpSp>
      <p:pic>
        <p:nvPicPr>
          <p:cNvPr id="10" name="object 10"/>
          <p:cNvPicPr/>
          <p:nvPr/>
        </p:nvPicPr>
        <p:blipFill>
          <a:blip r:embed="rId8" cstate="print"/>
          <a:stretch>
            <a:fillRect/>
          </a:stretch>
        </p:blipFill>
        <p:spPr>
          <a:xfrm>
            <a:off x="393166" y="1848357"/>
            <a:ext cx="4726940" cy="2620264"/>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48931"/>
            <a:ext cx="12198350" cy="409575"/>
            <a:chOff x="0" y="6448931"/>
            <a:chExt cx="12198350" cy="409575"/>
          </a:xfrm>
        </p:grpSpPr>
        <p:sp>
          <p:nvSpPr>
            <p:cNvPr id="3" name="object 3"/>
            <p:cNvSpPr/>
            <p:nvPr/>
          </p:nvSpPr>
          <p:spPr>
            <a:xfrm>
              <a:off x="0" y="6453340"/>
              <a:ext cx="12198350" cy="405130"/>
            </a:xfrm>
            <a:custGeom>
              <a:avLst/>
              <a:gdLst/>
              <a:ahLst/>
              <a:cxnLst/>
              <a:rect l="l" t="t" r="r" b="b"/>
              <a:pathLst>
                <a:path w="12198350" h="405129">
                  <a:moveTo>
                    <a:pt x="12198350" y="0"/>
                  </a:moveTo>
                  <a:lnTo>
                    <a:pt x="0" y="0"/>
                  </a:lnTo>
                  <a:lnTo>
                    <a:pt x="0" y="404660"/>
                  </a:lnTo>
                  <a:lnTo>
                    <a:pt x="12198350" y="404660"/>
                  </a:lnTo>
                  <a:lnTo>
                    <a:pt x="12198350" y="0"/>
                  </a:lnTo>
                  <a:close/>
                </a:path>
              </a:pathLst>
            </a:custGeom>
            <a:solidFill>
              <a:srgbClr val="0C2477"/>
            </a:solidFill>
          </p:spPr>
          <p:txBody>
            <a:bodyPr wrap="square" lIns="0" tIns="0" rIns="0" bIns="0" rtlCol="0"/>
            <a:lstStyle/>
            <a:p>
              <a:endParaRPr/>
            </a:p>
          </p:txBody>
        </p:sp>
        <p:pic>
          <p:nvPicPr>
            <p:cNvPr id="4" name="object 4"/>
            <p:cNvPicPr/>
            <p:nvPr/>
          </p:nvPicPr>
          <p:blipFill>
            <a:blip r:embed="rId2" cstate="print"/>
            <a:stretch>
              <a:fillRect/>
            </a:stretch>
          </p:blipFill>
          <p:spPr>
            <a:xfrm>
              <a:off x="11213210" y="6448931"/>
              <a:ext cx="360438" cy="409067"/>
            </a:xfrm>
            <a:prstGeom prst="rect">
              <a:avLst/>
            </a:prstGeom>
          </p:spPr>
        </p:pic>
      </p:grpSp>
      <p:sp>
        <p:nvSpPr>
          <p:cNvPr id="5" name="object 5"/>
          <p:cNvSpPr txBox="1"/>
          <p:nvPr/>
        </p:nvSpPr>
        <p:spPr>
          <a:xfrm>
            <a:off x="542645" y="424687"/>
            <a:ext cx="10398760" cy="475615"/>
          </a:xfrm>
          <a:prstGeom prst="rect">
            <a:avLst/>
          </a:prstGeom>
        </p:spPr>
        <p:txBody>
          <a:bodyPr vert="horz" wrap="square" lIns="0" tIns="12700" rIns="0" bIns="0" rtlCol="0">
            <a:spAutoFit/>
          </a:bodyPr>
          <a:lstStyle/>
          <a:p>
            <a:pPr marL="12700">
              <a:lnSpc>
                <a:spcPct val="100000"/>
              </a:lnSpc>
              <a:spcBef>
                <a:spcPts val="100"/>
              </a:spcBef>
            </a:pPr>
            <a:r>
              <a:rPr sz="2950" b="1" dirty="0">
                <a:solidFill>
                  <a:srgbClr val="0C2477"/>
                </a:solidFill>
                <a:latin typeface="Georgia"/>
                <a:cs typeface="Georgia"/>
              </a:rPr>
              <a:t>Expertise</a:t>
            </a:r>
            <a:r>
              <a:rPr sz="2950" b="1" spc="-85" dirty="0">
                <a:solidFill>
                  <a:srgbClr val="0C2477"/>
                </a:solidFill>
                <a:latin typeface="Georgia"/>
                <a:cs typeface="Georgia"/>
              </a:rPr>
              <a:t> </a:t>
            </a:r>
            <a:r>
              <a:rPr sz="2950" b="1" dirty="0">
                <a:solidFill>
                  <a:srgbClr val="0C2477"/>
                </a:solidFill>
                <a:latin typeface="Georgia"/>
                <a:cs typeface="Georgia"/>
              </a:rPr>
              <a:t>area:</a:t>
            </a:r>
            <a:r>
              <a:rPr sz="2950" b="1" spc="-45" dirty="0">
                <a:solidFill>
                  <a:srgbClr val="0C2477"/>
                </a:solidFill>
                <a:latin typeface="Georgia"/>
                <a:cs typeface="Georgia"/>
              </a:rPr>
              <a:t> </a:t>
            </a:r>
            <a:r>
              <a:rPr sz="2950" b="1" dirty="0">
                <a:solidFill>
                  <a:srgbClr val="0C2477"/>
                </a:solidFill>
                <a:latin typeface="Georgia"/>
                <a:cs typeface="Georgia"/>
              </a:rPr>
              <a:t>Research</a:t>
            </a:r>
            <a:r>
              <a:rPr sz="2950" b="1" spc="-75" dirty="0">
                <a:solidFill>
                  <a:srgbClr val="0C2477"/>
                </a:solidFill>
                <a:latin typeface="Georgia"/>
                <a:cs typeface="Georgia"/>
              </a:rPr>
              <a:t> </a:t>
            </a:r>
            <a:r>
              <a:rPr sz="2950" b="1" dirty="0">
                <a:solidFill>
                  <a:srgbClr val="0C2477"/>
                </a:solidFill>
                <a:latin typeface="Georgia"/>
                <a:cs typeface="Georgia"/>
              </a:rPr>
              <a:t>Software</a:t>
            </a:r>
            <a:r>
              <a:rPr sz="2950" b="1" spc="-65" dirty="0">
                <a:solidFill>
                  <a:srgbClr val="0C2477"/>
                </a:solidFill>
                <a:latin typeface="Georgia"/>
                <a:cs typeface="Georgia"/>
              </a:rPr>
              <a:t> </a:t>
            </a:r>
            <a:r>
              <a:rPr sz="2950" b="1" dirty="0">
                <a:solidFill>
                  <a:srgbClr val="0C2477"/>
                </a:solidFill>
                <a:latin typeface="Georgia"/>
                <a:cs typeface="Georgia"/>
              </a:rPr>
              <a:t>Support*</a:t>
            </a:r>
            <a:r>
              <a:rPr sz="2950" b="1" spc="-65" dirty="0">
                <a:solidFill>
                  <a:srgbClr val="0C2477"/>
                </a:solidFill>
                <a:latin typeface="Georgia"/>
                <a:cs typeface="Georgia"/>
              </a:rPr>
              <a:t> </a:t>
            </a:r>
            <a:r>
              <a:rPr sz="2950" b="1" dirty="0">
                <a:solidFill>
                  <a:srgbClr val="0C2477"/>
                </a:solidFill>
                <a:latin typeface="Georgia"/>
                <a:cs typeface="Georgia"/>
              </a:rPr>
              <a:t>at</a:t>
            </a:r>
            <a:r>
              <a:rPr sz="2950" b="1" spc="-60" dirty="0">
                <a:solidFill>
                  <a:srgbClr val="0C2477"/>
                </a:solidFill>
                <a:latin typeface="Georgia"/>
                <a:cs typeface="Georgia"/>
              </a:rPr>
              <a:t> </a:t>
            </a:r>
            <a:r>
              <a:rPr sz="2950" b="1" spc="-10" dirty="0">
                <a:solidFill>
                  <a:srgbClr val="0C2477"/>
                </a:solidFill>
                <a:latin typeface="Georgia"/>
                <a:cs typeface="Georgia"/>
              </a:rPr>
              <a:t>Leiden</a:t>
            </a:r>
            <a:endParaRPr sz="2950">
              <a:latin typeface="Georgia"/>
              <a:cs typeface="Georgia"/>
            </a:endParaRPr>
          </a:p>
        </p:txBody>
      </p:sp>
      <p:pic>
        <p:nvPicPr>
          <p:cNvPr id="6" name="object 6"/>
          <p:cNvPicPr/>
          <p:nvPr/>
        </p:nvPicPr>
        <p:blipFill>
          <a:blip r:embed="rId3" cstate="print"/>
          <a:stretch>
            <a:fillRect/>
          </a:stretch>
        </p:blipFill>
        <p:spPr>
          <a:xfrm>
            <a:off x="555155" y="1096365"/>
            <a:ext cx="4857623" cy="5039741"/>
          </a:xfrm>
          <a:prstGeom prst="rect">
            <a:avLst/>
          </a:prstGeom>
        </p:spPr>
      </p:pic>
      <p:sp>
        <p:nvSpPr>
          <p:cNvPr id="7" name="object 7"/>
          <p:cNvSpPr txBox="1"/>
          <p:nvPr/>
        </p:nvSpPr>
        <p:spPr>
          <a:xfrm>
            <a:off x="5716270" y="1615821"/>
            <a:ext cx="4714240" cy="299720"/>
          </a:xfrm>
          <a:prstGeom prst="rect">
            <a:avLst/>
          </a:prstGeom>
        </p:spPr>
        <p:txBody>
          <a:bodyPr vert="horz" wrap="square" lIns="0" tIns="12700" rIns="0" bIns="0" rtlCol="0">
            <a:spAutoFit/>
          </a:bodyPr>
          <a:lstStyle/>
          <a:p>
            <a:pPr marL="12700">
              <a:lnSpc>
                <a:spcPct val="100000"/>
              </a:lnSpc>
              <a:spcBef>
                <a:spcPts val="100"/>
              </a:spcBef>
            </a:pPr>
            <a:r>
              <a:rPr sz="1800" u="sng" dirty="0">
                <a:solidFill>
                  <a:srgbClr val="0033CC"/>
                </a:solidFill>
                <a:uFill>
                  <a:solidFill>
                    <a:srgbClr val="0033CC"/>
                  </a:solidFill>
                </a:uFill>
                <a:latin typeface="Georgia"/>
                <a:cs typeface="Georgia"/>
                <a:hlinkClick r:id="rId4"/>
              </a:rPr>
              <a:t>Research</a:t>
            </a:r>
            <a:r>
              <a:rPr sz="1800" u="sng" spc="-60" dirty="0">
                <a:solidFill>
                  <a:srgbClr val="0033CC"/>
                </a:solidFill>
                <a:uFill>
                  <a:solidFill>
                    <a:srgbClr val="0033CC"/>
                  </a:solidFill>
                </a:uFill>
                <a:latin typeface="Georgia"/>
                <a:cs typeface="Georgia"/>
                <a:hlinkClick r:id="rId4"/>
              </a:rPr>
              <a:t> </a:t>
            </a:r>
            <a:r>
              <a:rPr sz="1800" u="sng" dirty="0">
                <a:solidFill>
                  <a:srgbClr val="0033CC"/>
                </a:solidFill>
                <a:uFill>
                  <a:solidFill>
                    <a:srgbClr val="0033CC"/>
                  </a:solidFill>
                </a:uFill>
                <a:latin typeface="Georgia"/>
                <a:cs typeface="Georgia"/>
                <a:hlinkClick r:id="rId4"/>
              </a:rPr>
              <a:t>Software</a:t>
            </a:r>
            <a:r>
              <a:rPr sz="1800" u="sng" spc="-45" dirty="0">
                <a:solidFill>
                  <a:srgbClr val="0033CC"/>
                </a:solidFill>
                <a:uFill>
                  <a:solidFill>
                    <a:srgbClr val="0033CC"/>
                  </a:solidFill>
                </a:uFill>
                <a:latin typeface="Georgia"/>
                <a:cs typeface="Georgia"/>
                <a:hlinkClick r:id="rId4"/>
              </a:rPr>
              <a:t> </a:t>
            </a:r>
            <a:r>
              <a:rPr sz="1800" u="sng" dirty="0">
                <a:solidFill>
                  <a:srgbClr val="0033CC"/>
                </a:solidFill>
                <a:uFill>
                  <a:solidFill>
                    <a:srgbClr val="0033CC"/>
                  </a:solidFill>
                </a:uFill>
                <a:latin typeface="Georgia"/>
                <a:cs typeface="Georgia"/>
                <a:hlinkClick r:id="rId4"/>
              </a:rPr>
              <a:t>Directory</a:t>
            </a:r>
            <a:r>
              <a:rPr sz="1800" u="sng" spc="-35" dirty="0">
                <a:solidFill>
                  <a:srgbClr val="0033CC"/>
                </a:solidFill>
                <a:uFill>
                  <a:solidFill>
                    <a:srgbClr val="0033CC"/>
                  </a:solidFill>
                </a:uFill>
                <a:latin typeface="Georgia"/>
                <a:cs typeface="Georgia"/>
                <a:hlinkClick r:id="rId4"/>
              </a:rPr>
              <a:t> </a:t>
            </a:r>
            <a:r>
              <a:rPr sz="1800" u="sng" dirty="0">
                <a:solidFill>
                  <a:srgbClr val="0033CC"/>
                </a:solidFill>
                <a:uFill>
                  <a:solidFill>
                    <a:srgbClr val="0033CC"/>
                  </a:solidFill>
                </a:uFill>
                <a:latin typeface="Georgia"/>
                <a:cs typeface="Georgia"/>
                <a:hlinkClick r:id="rId4"/>
              </a:rPr>
              <a:t>-</a:t>
            </a:r>
            <a:r>
              <a:rPr sz="1800" u="sng" spc="-50" dirty="0">
                <a:solidFill>
                  <a:srgbClr val="0033CC"/>
                </a:solidFill>
                <a:uFill>
                  <a:solidFill>
                    <a:srgbClr val="0033CC"/>
                  </a:solidFill>
                </a:uFill>
                <a:latin typeface="Georgia"/>
                <a:cs typeface="Georgia"/>
                <a:hlinkClick r:id="rId4"/>
              </a:rPr>
              <a:t> </a:t>
            </a:r>
            <a:r>
              <a:rPr sz="1800" u="sng" dirty="0">
                <a:solidFill>
                  <a:srgbClr val="0033CC"/>
                </a:solidFill>
                <a:uFill>
                  <a:solidFill>
                    <a:srgbClr val="0033CC"/>
                  </a:solidFill>
                </a:uFill>
                <a:latin typeface="Georgia"/>
                <a:cs typeface="Georgia"/>
                <a:hlinkClick r:id="rId4"/>
              </a:rPr>
              <a:t>eScience</a:t>
            </a:r>
            <a:r>
              <a:rPr sz="1800" u="sng" spc="-70" dirty="0">
                <a:solidFill>
                  <a:srgbClr val="0033CC"/>
                </a:solidFill>
                <a:uFill>
                  <a:solidFill>
                    <a:srgbClr val="0033CC"/>
                  </a:solidFill>
                </a:uFill>
                <a:latin typeface="Georgia"/>
                <a:cs typeface="Georgia"/>
                <a:hlinkClick r:id="rId4"/>
              </a:rPr>
              <a:t> </a:t>
            </a:r>
            <a:r>
              <a:rPr sz="1800" u="sng" spc="-10" dirty="0">
                <a:solidFill>
                  <a:srgbClr val="0033CC"/>
                </a:solidFill>
                <a:uFill>
                  <a:solidFill>
                    <a:srgbClr val="0033CC"/>
                  </a:solidFill>
                </a:uFill>
                <a:latin typeface="Georgia"/>
                <a:cs typeface="Georgia"/>
                <a:hlinkClick r:id="rId4"/>
              </a:rPr>
              <a:t>Center</a:t>
            </a:r>
            <a:endParaRPr sz="1800">
              <a:latin typeface="Georgia"/>
              <a:cs typeface="Georgia"/>
            </a:endParaRPr>
          </a:p>
        </p:txBody>
      </p:sp>
      <p:pic>
        <p:nvPicPr>
          <p:cNvPr id="8" name="object 8"/>
          <p:cNvPicPr/>
          <p:nvPr/>
        </p:nvPicPr>
        <p:blipFill>
          <a:blip r:embed="rId5" cstate="print"/>
          <a:stretch>
            <a:fillRect/>
          </a:stretch>
        </p:blipFill>
        <p:spPr>
          <a:xfrm>
            <a:off x="5636767" y="2259872"/>
            <a:ext cx="5615940" cy="3149104"/>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9172575" cy="429768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D9D9D9"/>
                </a:solidFill>
                <a:latin typeface="Calibri"/>
                <a:cs typeface="Calibri"/>
              </a:rPr>
              <a:t>About</a:t>
            </a:r>
            <a:r>
              <a:rPr sz="2000" b="1" spc="-40" dirty="0">
                <a:solidFill>
                  <a:srgbClr val="D9D9D9"/>
                </a:solidFill>
                <a:latin typeface="Calibri"/>
                <a:cs typeface="Calibri"/>
              </a:rPr>
              <a:t> </a:t>
            </a:r>
            <a:r>
              <a:rPr sz="2000" b="1" spc="-10" dirty="0">
                <a:solidFill>
                  <a:srgbClr val="D9D9D9"/>
                </a:solidFill>
                <a:latin typeface="Calibri"/>
                <a:cs typeface="Calibri"/>
              </a:rPr>
              <a:t>Research</a:t>
            </a:r>
            <a:r>
              <a:rPr sz="2000" b="1" spc="-30" dirty="0">
                <a:solidFill>
                  <a:srgbClr val="D9D9D9"/>
                </a:solidFill>
                <a:latin typeface="Calibri"/>
                <a:cs typeface="Calibri"/>
              </a:rPr>
              <a:t> </a:t>
            </a:r>
            <a:r>
              <a:rPr sz="2000" b="1" dirty="0">
                <a:solidFill>
                  <a:srgbClr val="D9D9D9"/>
                </a:solidFill>
                <a:latin typeface="Calibri"/>
                <a:cs typeface="Calibri"/>
              </a:rPr>
              <a:t>Support</a:t>
            </a:r>
            <a:r>
              <a:rPr sz="2000" b="1" spc="-35" dirty="0">
                <a:solidFill>
                  <a:srgbClr val="D9D9D9"/>
                </a:solidFill>
                <a:latin typeface="Calibri"/>
                <a:cs typeface="Calibri"/>
              </a:rPr>
              <a:t> </a:t>
            </a:r>
            <a:r>
              <a:rPr sz="2000" b="1" dirty="0">
                <a:solidFill>
                  <a:srgbClr val="D9D9D9"/>
                </a:solidFill>
                <a:latin typeface="Calibri"/>
                <a:cs typeface="Calibri"/>
              </a:rPr>
              <a:t>in</a:t>
            </a:r>
            <a:r>
              <a:rPr sz="2000" b="1" spc="-20" dirty="0">
                <a:solidFill>
                  <a:srgbClr val="D9D9D9"/>
                </a:solidFill>
                <a:latin typeface="Calibri"/>
                <a:cs typeface="Calibri"/>
              </a:rPr>
              <a:t> </a:t>
            </a:r>
            <a:r>
              <a:rPr sz="2000" b="1" dirty="0">
                <a:solidFill>
                  <a:srgbClr val="D9D9D9"/>
                </a:solidFill>
                <a:latin typeface="Calibri"/>
                <a:cs typeface="Calibri"/>
              </a:rPr>
              <a:t>Dutch</a:t>
            </a:r>
            <a:r>
              <a:rPr sz="2000" b="1" spc="-30" dirty="0">
                <a:solidFill>
                  <a:srgbClr val="D9D9D9"/>
                </a:solidFill>
                <a:latin typeface="Calibri"/>
                <a:cs typeface="Calibri"/>
              </a:rPr>
              <a:t> </a:t>
            </a:r>
            <a:r>
              <a:rPr sz="2000" b="1" spc="-10" dirty="0">
                <a:solidFill>
                  <a:srgbClr val="D9D9D9"/>
                </a:solidFill>
                <a:latin typeface="Calibri"/>
                <a:cs typeface="Calibri"/>
              </a:rPr>
              <a:t>Universities</a:t>
            </a:r>
            <a:r>
              <a:rPr sz="2000" spc="-10" dirty="0">
                <a:solidFill>
                  <a:srgbClr val="D9D9D9"/>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D9D9D9"/>
                </a:solidFill>
                <a:latin typeface="Calibri"/>
                <a:cs typeface="Calibri"/>
              </a:rPr>
              <a:t>Reorganizing</a:t>
            </a:r>
            <a:r>
              <a:rPr sz="1600" b="1" spc="-35" dirty="0">
                <a:solidFill>
                  <a:srgbClr val="D9D9D9"/>
                </a:solidFill>
                <a:latin typeface="Calibri"/>
                <a:cs typeface="Calibri"/>
              </a:rPr>
              <a:t> </a:t>
            </a:r>
            <a:r>
              <a:rPr sz="1600" b="1" dirty="0">
                <a:solidFill>
                  <a:srgbClr val="D9D9D9"/>
                </a:solidFill>
                <a:latin typeface="Calibri"/>
                <a:cs typeface="Calibri"/>
              </a:rPr>
              <a:t>services</a:t>
            </a:r>
            <a:r>
              <a:rPr sz="1600" b="1" spc="-40" dirty="0">
                <a:solidFill>
                  <a:srgbClr val="D9D9D9"/>
                </a:solidFill>
                <a:latin typeface="Calibri"/>
                <a:cs typeface="Calibri"/>
              </a:rPr>
              <a:t> </a:t>
            </a:r>
            <a:r>
              <a:rPr sz="1600" b="1" dirty="0">
                <a:solidFill>
                  <a:srgbClr val="D9D9D9"/>
                </a:solidFill>
                <a:latin typeface="Calibri"/>
                <a:cs typeface="Calibri"/>
              </a:rPr>
              <a:t>along</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30" dirty="0">
                <a:solidFill>
                  <a:srgbClr val="D9D9D9"/>
                </a:solidFill>
                <a:latin typeface="Calibri"/>
                <a:cs typeface="Calibri"/>
              </a:rPr>
              <a:t> </a:t>
            </a:r>
            <a:r>
              <a:rPr sz="1600" b="1" spc="-10" dirty="0">
                <a:solidFill>
                  <a:srgbClr val="D9D9D9"/>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Open</a:t>
            </a:r>
            <a:r>
              <a:rPr sz="1600" b="1" spc="-35" dirty="0">
                <a:solidFill>
                  <a:srgbClr val="D9D9D9"/>
                </a:solidFill>
                <a:latin typeface="Calibri"/>
                <a:cs typeface="Calibri"/>
              </a:rPr>
              <a:t> </a:t>
            </a:r>
            <a:r>
              <a:rPr sz="1600" b="1" dirty="0">
                <a:solidFill>
                  <a:srgbClr val="D9D9D9"/>
                </a:solidFill>
                <a:latin typeface="Calibri"/>
                <a:cs typeface="Calibri"/>
              </a:rPr>
              <a:t>science</a:t>
            </a:r>
            <a:r>
              <a:rPr sz="1600" b="1" spc="-35" dirty="0">
                <a:solidFill>
                  <a:srgbClr val="D9D9D9"/>
                </a:solidFill>
                <a:latin typeface="Calibri"/>
                <a:cs typeface="Calibri"/>
              </a:rPr>
              <a:t> </a:t>
            </a:r>
            <a:r>
              <a:rPr sz="1600" b="1" dirty="0">
                <a:solidFill>
                  <a:srgbClr val="D9D9D9"/>
                </a:solidFill>
                <a:latin typeface="Calibri"/>
                <a:cs typeface="Calibri"/>
              </a:rPr>
              <a:t>within</a:t>
            </a:r>
            <a:r>
              <a:rPr sz="1600" b="1" spc="-50" dirty="0">
                <a:solidFill>
                  <a:srgbClr val="D9D9D9"/>
                </a:solidFill>
                <a:latin typeface="Calibri"/>
                <a:cs typeface="Calibri"/>
              </a:rPr>
              <a:t> </a:t>
            </a:r>
            <a:r>
              <a:rPr sz="1600" b="1" dirty="0">
                <a:solidFill>
                  <a:srgbClr val="D9D9D9"/>
                </a:solidFill>
                <a:latin typeface="Calibri"/>
                <a:cs typeface="Calibri"/>
              </a:rPr>
              <a:t>research</a:t>
            </a:r>
            <a:r>
              <a:rPr sz="1600" b="1" spc="-20" dirty="0">
                <a:solidFill>
                  <a:srgbClr val="D9D9D9"/>
                </a:solidFill>
                <a:latin typeface="Calibri"/>
                <a:cs typeface="Calibri"/>
              </a:rPr>
              <a:t> </a:t>
            </a:r>
            <a:r>
              <a:rPr sz="1600" b="1" spc="-10" dirty="0">
                <a:solidFill>
                  <a:srgbClr val="D9D9D9"/>
                </a:solidFill>
                <a:latin typeface="Calibri"/>
                <a:cs typeface="Calibri"/>
              </a:rPr>
              <a:t>lifecycle:</a:t>
            </a:r>
            <a:r>
              <a:rPr sz="1600" b="1" spc="-65" dirty="0">
                <a:solidFill>
                  <a:srgbClr val="D9D9D9"/>
                </a:solidFill>
                <a:latin typeface="Calibri"/>
                <a:cs typeface="Calibri"/>
              </a:rPr>
              <a:t> </a:t>
            </a:r>
            <a:r>
              <a:rPr sz="1600" b="1" dirty="0">
                <a:solidFill>
                  <a:srgbClr val="D9D9D9"/>
                </a:solidFill>
                <a:latin typeface="Calibri"/>
                <a:cs typeface="Calibri"/>
              </a:rPr>
              <a:t>national</a:t>
            </a:r>
            <a:r>
              <a:rPr sz="1600" b="1" spc="-40" dirty="0">
                <a:solidFill>
                  <a:srgbClr val="D9D9D9"/>
                </a:solidFill>
                <a:latin typeface="Calibri"/>
                <a:cs typeface="Calibri"/>
              </a:rPr>
              <a:t> </a:t>
            </a:r>
            <a:r>
              <a:rPr sz="1600" b="1" dirty="0">
                <a:solidFill>
                  <a:srgbClr val="D9D9D9"/>
                </a:solidFill>
                <a:latin typeface="Calibri"/>
                <a:cs typeface="Calibri"/>
              </a:rPr>
              <a:t>approach</a:t>
            </a:r>
            <a:r>
              <a:rPr sz="1600" b="1" spc="-5"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NPOS,</a:t>
            </a:r>
            <a:r>
              <a:rPr sz="1600" b="1" spc="-35" dirty="0">
                <a:solidFill>
                  <a:srgbClr val="D9D9D9"/>
                </a:solidFill>
                <a:latin typeface="Calibri"/>
                <a:cs typeface="Calibri"/>
              </a:rPr>
              <a:t> </a:t>
            </a:r>
            <a:r>
              <a:rPr sz="1600" b="1" spc="-20" dirty="0">
                <a:solidFill>
                  <a:srgbClr val="D9D9D9"/>
                </a:solidFill>
                <a:latin typeface="Calibri"/>
                <a:cs typeface="Calibri"/>
              </a:rPr>
              <a:t>SURF,</a:t>
            </a:r>
            <a:r>
              <a:rPr sz="1600" b="1" spc="-30" dirty="0">
                <a:solidFill>
                  <a:srgbClr val="D9D9D9"/>
                </a:solidFill>
                <a:latin typeface="Calibri"/>
                <a:cs typeface="Calibri"/>
              </a:rPr>
              <a:t> </a:t>
            </a:r>
            <a:r>
              <a:rPr sz="1600" b="1" dirty="0">
                <a:solidFill>
                  <a:srgbClr val="D9D9D9"/>
                </a:solidFill>
                <a:latin typeface="Calibri"/>
                <a:cs typeface="Calibri"/>
              </a:rPr>
              <a:t>UNL</a:t>
            </a:r>
            <a:r>
              <a:rPr sz="1600" b="1" spc="-45" dirty="0">
                <a:solidFill>
                  <a:srgbClr val="D9D9D9"/>
                </a:solidFill>
                <a:latin typeface="Calibri"/>
                <a:cs typeface="Calibri"/>
              </a:rPr>
              <a:t> </a:t>
            </a:r>
            <a:r>
              <a:rPr sz="1600" b="1" spc="-10" dirty="0">
                <a:solidFill>
                  <a:srgbClr val="D9D9D9"/>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5" dirty="0">
                <a:solidFill>
                  <a:srgbClr val="D9D9D9"/>
                </a:solidFill>
                <a:latin typeface="Calibri"/>
                <a:cs typeface="Calibri"/>
              </a:rPr>
              <a:t> </a:t>
            </a:r>
            <a:r>
              <a:rPr sz="1600" b="1" spc="-10" dirty="0">
                <a:solidFill>
                  <a:srgbClr val="D9D9D9"/>
                </a:solidFill>
                <a:latin typeface="Calibri"/>
                <a:cs typeface="Calibri"/>
              </a:rPr>
              <a:t>Centers</a:t>
            </a:r>
            <a:r>
              <a:rPr sz="1600" b="1" spc="-25" dirty="0">
                <a:solidFill>
                  <a:srgbClr val="D9D9D9"/>
                </a:solidFill>
                <a:latin typeface="Calibri"/>
                <a:cs typeface="Calibri"/>
              </a:rPr>
              <a:t> </a:t>
            </a:r>
            <a:r>
              <a:rPr sz="1600" b="1" dirty="0">
                <a:solidFill>
                  <a:srgbClr val="D9D9D9"/>
                </a:solidFill>
                <a:latin typeface="Calibri"/>
                <a:cs typeface="Calibri"/>
              </a:rPr>
              <a:t>(DCCs</a:t>
            </a:r>
            <a:r>
              <a:rPr sz="1600" b="1" spc="-10" dirty="0">
                <a:solidFill>
                  <a:srgbClr val="D9D9D9"/>
                </a:solidFill>
                <a:latin typeface="Calibri"/>
                <a:cs typeface="Calibri"/>
              </a:rPr>
              <a:t> </a:t>
            </a:r>
            <a:r>
              <a:rPr sz="1600" b="1" dirty="0">
                <a:solidFill>
                  <a:srgbClr val="D9D9D9"/>
                </a:solidFill>
                <a:latin typeface="Calibri"/>
                <a:cs typeface="Calibri"/>
              </a:rPr>
              <a:t>&amp;</a:t>
            </a:r>
            <a:r>
              <a:rPr sz="1600" b="1" spc="-40" dirty="0">
                <a:solidFill>
                  <a:srgbClr val="D9D9D9"/>
                </a:solidFill>
                <a:latin typeface="Calibri"/>
                <a:cs typeface="Calibri"/>
              </a:rPr>
              <a:t> </a:t>
            </a:r>
            <a:r>
              <a:rPr sz="1600" b="1" spc="-10" dirty="0">
                <a:solidFill>
                  <a:srgbClr val="D9D9D9"/>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How</a:t>
            </a:r>
            <a:r>
              <a:rPr sz="1600" b="1" spc="-55" dirty="0">
                <a:solidFill>
                  <a:srgbClr val="D9D9D9"/>
                </a:solidFill>
                <a:latin typeface="Calibri"/>
                <a:cs typeface="Calibri"/>
              </a:rPr>
              <a:t> </a:t>
            </a:r>
            <a:r>
              <a:rPr sz="1600" b="1" dirty="0">
                <a:solidFill>
                  <a:srgbClr val="D9D9D9"/>
                </a:solidFill>
                <a:latin typeface="Calibri"/>
                <a:cs typeface="Calibri"/>
              </a:rPr>
              <a:t>do</a:t>
            </a:r>
            <a:r>
              <a:rPr sz="1600" b="1" spc="-45" dirty="0">
                <a:solidFill>
                  <a:srgbClr val="D9D9D9"/>
                </a:solidFill>
                <a:latin typeface="Calibri"/>
                <a:cs typeface="Calibri"/>
              </a:rPr>
              <a:t> </a:t>
            </a:r>
            <a:r>
              <a:rPr sz="1600" b="1" spc="-10" dirty="0">
                <a:solidFill>
                  <a:srgbClr val="D9D9D9"/>
                </a:solidFill>
                <a:latin typeface="Calibri"/>
                <a:cs typeface="Calibri"/>
              </a:rPr>
              <a:t>universities</a:t>
            </a:r>
            <a:r>
              <a:rPr sz="1600" b="1" spc="-45" dirty="0">
                <a:solidFill>
                  <a:srgbClr val="D9D9D9"/>
                </a:solidFill>
                <a:latin typeface="Calibri"/>
                <a:cs typeface="Calibri"/>
              </a:rPr>
              <a:t> </a:t>
            </a:r>
            <a:r>
              <a:rPr sz="1600" b="1" dirty="0">
                <a:solidFill>
                  <a:srgbClr val="D9D9D9"/>
                </a:solidFill>
                <a:latin typeface="Calibri"/>
                <a:cs typeface="Calibri"/>
              </a:rPr>
              <a:t>(libraries)</a:t>
            </a:r>
            <a:r>
              <a:rPr sz="1600" b="1" spc="-40" dirty="0">
                <a:solidFill>
                  <a:srgbClr val="D9D9D9"/>
                </a:solidFill>
                <a:latin typeface="Calibri"/>
                <a:cs typeface="Calibri"/>
              </a:rPr>
              <a:t> </a:t>
            </a:r>
            <a:r>
              <a:rPr sz="1600" b="1" spc="-10" dirty="0">
                <a:solidFill>
                  <a:srgbClr val="D9D9D9"/>
                </a:solidFill>
                <a:latin typeface="Calibri"/>
                <a:cs typeface="Calibri"/>
              </a:rPr>
              <a:t>organize</a:t>
            </a:r>
            <a:r>
              <a:rPr sz="1600" b="1" spc="-55" dirty="0">
                <a:solidFill>
                  <a:srgbClr val="D9D9D9"/>
                </a:solidFill>
                <a:latin typeface="Calibri"/>
                <a:cs typeface="Calibri"/>
              </a:rPr>
              <a:t> </a:t>
            </a:r>
            <a:r>
              <a:rPr sz="1600" b="1" dirty="0">
                <a:solidFill>
                  <a:srgbClr val="D9D9D9"/>
                </a:solidFill>
                <a:latin typeface="Calibri"/>
                <a:cs typeface="Calibri"/>
              </a:rPr>
              <a:t>research</a:t>
            </a:r>
            <a:r>
              <a:rPr sz="1600" b="1" spc="-35" dirty="0">
                <a:solidFill>
                  <a:srgbClr val="D9D9D9"/>
                </a:solidFill>
                <a:latin typeface="Calibri"/>
                <a:cs typeface="Calibri"/>
              </a:rPr>
              <a:t> </a:t>
            </a:r>
            <a:r>
              <a:rPr sz="1600" b="1" dirty="0">
                <a:solidFill>
                  <a:srgbClr val="D9D9D9"/>
                </a:solidFill>
                <a:latin typeface="Calibri"/>
                <a:cs typeface="Calibri"/>
              </a:rPr>
              <a:t>support</a:t>
            </a:r>
            <a:r>
              <a:rPr sz="1600" b="1" spc="-20" dirty="0">
                <a:solidFill>
                  <a:srgbClr val="D9D9D9"/>
                </a:solidFill>
                <a:latin typeface="Calibri"/>
                <a:cs typeface="Calibri"/>
              </a:rPr>
              <a:t> </a:t>
            </a:r>
            <a:r>
              <a:rPr sz="1600" b="1" dirty="0">
                <a:solidFill>
                  <a:srgbClr val="D9D9D9"/>
                </a:solidFill>
                <a:latin typeface="Calibri"/>
                <a:cs typeface="Calibri"/>
              </a:rPr>
              <a:t>for</a:t>
            </a:r>
            <a:r>
              <a:rPr sz="1600" b="1" spc="-35" dirty="0">
                <a:solidFill>
                  <a:srgbClr val="D9D9D9"/>
                </a:solidFill>
                <a:latin typeface="Calibri"/>
                <a:cs typeface="Calibri"/>
              </a:rPr>
              <a:t> </a:t>
            </a:r>
            <a:r>
              <a:rPr sz="1600" b="1" dirty="0">
                <a:solidFill>
                  <a:srgbClr val="D9D9D9"/>
                </a:solidFill>
                <a:latin typeface="Calibri"/>
                <a:cs typeface="Calibri"/>
              </a:rPr>
              <a:t>open</a:t>
            </a:r>
            <a:r>
              <a:rPr sz="1600" b="1" spc="-45" dirty="0">
                <a:solidFill>
                  <a:srgbClr val="D9D9D9"/>
                </a:solidFill>
                <a:latin typeface="Calibri"/>
                <a:cs typeface="Calibri"/>
              </a:rPr>
              <a:t> </a:t>
            </a:r>
            <a:r>
              <a:rPr sz="1600" b="1" spc="-10" dirty="0">
                <a:solidFill>
                  <a:srgbClr val="D9D9D9"/>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D9D9D9"/>
                </a:solidFill>
                <a:latin typeface="Calibri"/>
                <a:cs typeface="Calibri"/>
              </a:rPr>
              <a:t>Leiden</a:t>
            </a:r>
            <a:r>
              <a:rPr sz="1600" b="1" spc="-60" dirty="0">
                <a:solidFill>
                  <a:srgbClr val="D9D9D9"/>
                </a:solidFill>
                <a:latin typeface="Calibri"/>
                <a:cs typeface="Calibri"/>
              </a:rPr>
              <a:t> </a:t>
            </a:r>
            <a:r>
              <a:rPr sz="1600" b="1" spc="-10" dirty="0">
                <a:solidFill>
                  <a:srgbClr val="D9D9D9"/>
                </a:solidFill>
                <a:latin typeface="Calibri"/>
                <a:cs typeface="Calibri"/>
              </a:rPr>
              <a:t>Research</a:t>
            </a:r>
            <a:r>
              <a:rPr sz="1600" b="1" spc="-45" dirty="0">
                <a:solidFill>
                  <a:srgbClr val="D9D9D9"/>
                </a:solidFill>
                <a:latin typeface="Calibri"/>
                <a:cs typeface="Calibri"/>
              </a:rPr>
              <a:t> </a:t>
            </a:r>
            <a:r>
              <a:rPr sz="1600" b="1" dirty="0">
                <a:solidFill>
                  <a:srgbClr val="D9D9D9"/>
                </a:solidFill>
                <a:latin typeface="Calibri"/>
                <a:cs typeface="Calibri"/>
              </a:rPr>
              <a:t>Support</a:t>
            </a:r>
            <a:r>
              <a:rPr sz="1600" b="1" spc="-20" dirty="0">
                <a:solidFill>
                  <a:srgbClr val="D9D9D9"/>
                </a:solidFill>
                <a:latin typeface="Calibri"/>
                <a:cs typeface="Calibri"/>
              </a:rPr>
              <a:t> </a:t>
            </a:r>
            <a:r>
              <a:rPr sz="1600" b="1" dirty="0">
                <a:solidFill>
                  <a:srgbClr val="D9D9D9"/>
                </a:solidFill>
                <a:latin typeface="Calibri"/>
                <a:cs typeface="Calibri"/>
              </a:rPr>
              <a:t>(Network,</a:t>
            </a:r>
            <a:r>
              <a:rPr sz="1600" b="1" spc="-45" dirty="0">
                <a:solidFill>
                  <a:srgbClr val="D9D9D9"/>
                </a:solidFill>
                <a:latin typeface="Calibri"/>
                <a:cs typeface="Calibri"/>
              </a:rPr>
              <a:t> </a:t>
            </a:r>
            <a:r>
              <a:rPr sz="1600" b="1" spc="-10" dirty="0">
                <a:solidFill>
                  <a:srgbClr val="D9D9D9"/>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D9D9D9"/>
                </a:solidFill>
                <a:latin typeface="Calibri"/>
                <a:cs typeface="Calibri"/>
              </a:rPr>
              <a:t>Leiden</a:t>
            </a:r>
            <a:r>
              <a:rPr sz="1600" b="1" spc="-50" dirty="0">
                <a:solidFill>
                  <a:srgbClr val="D9D9D9"/>
                </a:solidFill>
                <a:latin typeface="Calibri"/>
                <a:cs typeface="Calibri"/>
              </a:rPr>
              <a:t> </a:t>
            </a:r>
            <a:r>
              <a:rPr sz="1600" b="1" dirty="0">
                <a:solidFill>
                  <a:srgbClr val="D9D9D9"/>
                </a:solidFill>
                <a:latin typeface="Calibri"/>
                <a:cs typeface="Calibri"/>
              </a:rPr>
              <a:t>Digital</a:t>
            </a:r>
            <a:r>
              <a:rPr sz="1600" b="1" spc="-65" dirty="0">
                <a:solidFill>
                  <a:srgbClr val="D9D9D9"/>
                </a:solidFill>
                <a:latin typeface="Calibri"/>
                <a:cs typeface="Calibri"/>
              </a:rPr>
              <a:t> </a:t>
            </a:r>
            <a:r>
              <a:rPr sz="1600" b="1" spc="-10" dirty="0">
                <a:solidFill>
                  <a:srgbClr val="D9D9D9"/>
                </a:solidFill>
                <a:latin typeface="Calibri"/>
                <a:cs typeface="Calibri"/>
              </a:rPr>
              <a:t>Competence</a:t>
            </a:r>
            <a:r>
              <a:rPr sz="1600" b="1" spc="-15" dirty="0">
                <a:solidFill>
                  <a:srgbClr val="D9D9D9"/>
                </a:solidFill>
                <a:latin typeface="Calibri"/>
                <a:cs typeface="Calibri"/>
              </a:rPr>
              <a:t> </a:t>
            </a:r>
            <a:r>
              <a:rPr sz="1600" b="1" dirty="0">
                <a:solidFill>
                  <a:srgbClr val="D9D9D9"/>
                </a:solidFill>
                <a:latin typeface="Calibri"/>
                <a:cs typeface="Calibri"/>
              </a:rPr>
              <a:t>Center</a:t>
            </a:r>
            <a:r>
              <a:rPr sz="1600" b="1" spc="-35" dirty="0">
                <a:solidFill>
                  <a:srgbClr val="D9D9D9"/>
                </a:solidFill>
                <a:latin typeface="Calibri"/>
                <a:cs typeface="Calibri"/>
              </a:rPr>
              <a:t> </a:t>
            </a:r>
            <a:r>
              <a:rPr sz="1600" b="1" spc="-10" dirty="0">
                <a:solidFill>
                  <a:srgbClr val="D9D9D9"/>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D9D9D9"/>
                </a:solidFill>
                <a:latin typeface="Calibri"/>
                <a:cs typeface="Calibri"/>
              </a:rPr>
              <a:t>Centre</a:t>
            </a:r>
            <a:r>
              <a:rPr sz="1600" b="1" spc="-60" dirty="0">
                <a:solidFill>
                  <a:srgbClr val="D9D9D9"/>
                </a:solidFill>
                <a:latin typeface="Calibri"/>
                <a:cs typeface="Calibri"/>
              </a:rPr>
              <a:t> </a:t>
            </a:r>
            <a:r>
              <a:rPr sz="1600" b="1" dirty="0">
                <a:solidFill>
                  <a:srgbClr val="D9D9D9"/>
                </a:solidFill>
                <a:latin typeface="Calibri"/>
                <a:cs typeface="Calibri"/>
              </a:rPr>
              <a:t>for</a:t>
            </a:r>
            <a:r>
              <a:rPr sz="1600" b="1" spc="-50" dirty="0">
                <a:solidFill>
                  <a:srgbClr val="D9D9D9"/>
                </a:solidFill>
                <a:latin typeface="Calibri"/>
                <a:cs typeface="Calibri"/>
              </a:rPr>
              <a:t> </a:t>
            </a:r>
            <a:r>
              <a:rPr sz="1600" b="1" dirty="0">
                <a:solidFill>
                  <a:srgbClr val="D9D9D9"/>
                </a:solidFill>
                <a:latin typeface="Calibri"/>
                <a:cs typeface="Calibri"/>
              </a:rPr>
              <a:t>Digital</a:t>
            </a:r>
            <a:r>
              <a:rPr sz="1600" b="1" spc="-80" dirty="0">
                <a:solidFill>
                  <a:srgbClr val="D9D9D9"/>
                </a:solidFill>
                <a:latin typeface="Calibri"/>
                <a:cs typeface="Calibri"/>
              </a:rPr>
              <a:t> </a:t>
            </a:r>
            <a:r>
              <a:rPr sz="1600" b="1" dirty="0">
                <a:solidFill>
                  <a:srgbClr val="D9D9D9"/>
                </a:solidFill>
                <a:latin typeface="Calibri"/>
                <a:cs typeface="Calibri"/>
              </a:rPr>
              <a:t>Scholarship</a:t>
            </a:r>
            <a:r>
              <a:rPr sz="1600" b="1" spc="-25" dirty="0">
                <a:solidFill>
                  <a:srgbClr val="D9D9D9"/>
                </a:solidFill>
                <a:latin typeface="Calibri"/>
                <a:cs typeface="Calibri"/>
              </a:rPr>
              <a:t> </a:t>
            </a:r>
            <a:r>
              <a:rPr sz="1600" b="1" dirty="0">
                <a:solidFill>
                  <a:srgbClr val="D9D9D9"/>
                </a:solidFill>
                <a:latin typeface="Calibri"/>
                <a:cs typeface="Calibri"/>
              </a:rPr>
              <a:t>–</a:t>
            </a:r>
            <a:r>
              <a:rPr sz="1600" b="1" spc="-60" dirty="0">
                <a:solidFill>
                  <a:srgbClr val="D9D9D9"/>
                </a:solidFill>
                <a:latin typeface="Calibri"/>
                <a:cs typeface="Calibri"/>
              </a:rPr>
              <a:t> </a:t>
            </a:r>
            <a:r>
              <a:rPr sz="1600" b="1" dirty="0">
                <a:solidFill>
                  <a:srgbClr val="D9D9D9"/>
                </a:solidFill>
                <a:latin typeface="Calibri"/>
                <a:cs typeface="Calibri"/>
              </a:rPr>
              <a:t>expertise</a:t>
            </a:r>
            <a:r>
              <a:rPr sz="1600" b="1" spc="-55" dirty="0">
                <a:solidFill>
                  <a:srgbClr val="D9D9D9"/>
                </a:solidFill>
                <a:latin typeface="Calibri"/>
                <a:cs typeface="Calibri"/>
              </a:rPr>
              <a:t> </a:t>
            </a:r>
            <a:r>
              <a:rPr sz="1600" b="1" spc="-10" dirty="0">
                <a:solidFill>
                  <a:srgbClr val="D9D9D9"/>
                </a:solidFill>
                <a:latin typeface="Calibri"/>
                <a:cs typeface="Calibri"/>
              </a:rPr>
              <a:t>areas:</a:t>
            </a:r>
            <a:endParaRPr sz="1600">
              <a:latin typeface="Calibri"/>
              <a:cs typeface="Calibri"/>
            </a:endParaRPr>
          </a:p>
          <a:p>
            <a:pPr marL="1670685" lvl="1" indent="-286385">
              <a:lnSpc>
                <a:spcPct val="100000"/>
              </a:lnSpc>
              <a:buFont typeface="Arial"/>
              <a:buChar char="•"/>
              <a:tabLst>
                <a:tab pos="1670685" algn="l"/>
              </a:tabLst>
            </a:pPr>
            <a:r>
              <a:rPr sz="1600" b="1" spc="-10" dirty="0">
                <a:solidFill>
                  <a:srgbClr val="D9D9D9"/>
                </a:solidFill>
                <a:latin typeface="Calibri"/>
                <a:cs typeface="Calibri"/>
              </a:rPr>
              <a:t>Research</a:t>
            </a:r>
            <a:r>
              <a:rPr sz="1600" b="1" spc="-45" dirty="0">
                <a:solidFill>
                  <a:srgbClr val="D9D9D9"/>
                </a:solidFill>
                <a:latin typeface="Calibri"/>
                <a:cs typeface="Calibri"/>
              </a:rPr>
              <a:t> </a:t>
            </a:r>
            <a:r>
              <a:rPr sz="1600" b="1" dirty="0">
                <a:solidFill>
                  <a:srgbClr val="D9D9D9"/>
                </a:solidFill>
                <a:latin typeface="Calibri"/>
                <a:cs typeface="Calibri"/>
              </a:rPr>
              <a:t>Data</a:t>
            </a:r>
            <a:r>
              <a:rPr sz="1600" b="1" spc="-45" dirty="0">
                <a:solidFill>
                  <a:srgbClr val="D9D9D9"/>
                </a:solidFill>
                <a:latin typeface="Calibri"/>
                <a:cs typeface="Calibri"/>
              </a:rPr>
              <a:t> </a:t>
            </a:r>
            <a:r>
              <a:rPr sz="1600" b="1" spc="-10" dirty="0">
                <a:solidFill>
                  <a:srgbClr val="D9D9D9"/>
                </a:solidFill>
                <a:latin typeface="Calibri"/>
                <a:cs typeface="Calibri"/>
              </a:rPr>
              <a:t>Management</a:t>
            </a:r>
            <a:r>
              <a:rPr sz="1600" b="1" spc="-30" dirty="0">
                <a:solidFill>
                  <a:srgbClr val="D9D9D9"/>
                </a:solidFill>
                <a:latin typeface="Calibri"/>
                <a:cs typeface="Calibri"/>
              </a:rPr>
              <a:t> </a:t>
            </a:r>
            <a:r>
              <a:rPr sz="1600" b="1" dirty="0">
                <a:solidFill>
                  <a:srgbClr val="D9D9D9"/>
                </a:solidFill>
                <a:latin typeface="Calibri"/>
                <a:cs typeface="Calibri"/>
              </a:rPr>
              <a:t>-</a:t>
            </a:r>
            <a:r>
              <a:rPr sz="1600" b="1" spc="-40" dirty="0">
                <a:solidFill>
                  <a:srgbClr val="D9D9D9"/>
                </a:solidFill>
                <a:latin typeface="Calibri"/>
                <a:cs typeface="Calibri"/>
              </a:rPr>
              <a:t> </a:t>
            </a:r>
            <a:r>
              <a:rPr sz="1600" b="1" dirty="0">
                <a:solidFill>
                  <a:srgbClr val="D9D9D9"/>
                </a:solidFill>
                <a:latin typeface="Calibri"/>
                <a:cs typeface="Calibri"/>
              </a:rPr>
              <a:t>Status</a:t>
            </a:r>
            <a:r>
              <a:rPr sz="1600" b="1" spc="-45" dirty="0">
                <a:solidFill>
                  <a:srgbClr val="D9D9D9"/>
                </a:solidFill>
                <a:latin typeface="Calibri"/>
                <a:cs typeface="Calibri"/>
              </a:rPr>
              <a:t> </a:t>
            </a:r>
            <a:r>
              <a:rPr sz="1600" b="1" dirty="0">
                <a:solidFill>
                  <a:srgbClr val="D9D9D9"/>
                </a:solidFill>
                <a:latin typeface="Calibri"/>
                <a:cs typeface="Calibri"/>
              </a:rPr>
              <a:t>quo</a:t>
            </a:r>
            <a:r>
              <a:rPr sz="1600" b="1" spc="-20" dirty="0">
                <a:solidFill>
                  <a:srgbClr val="D9D9D9"/>
                </a:solidFill>
                <a:latin typeface="Calibri"/>
                <a:cs typeface="Calibri"/>
              </a:rPr>
              <a:t> </a:t>
            </a:r>
            <a:r>
              <a:rPr sz="1600" b="1" dirty="0">
                <a:solidFill>
                  <a:srgbClr val="D9D9D9"/>
                </a:solidFill>
                <a:latin typeface="Calibri"/>
                <a:cs typeface="Calibri"/>
              </a:rPr>
              <a:t>at</a:t>
            </a:r>
            <a:r>
              <a:rPr sz="1600" b="1" spc="-55" dirty="0">
                <a:solidFill>
                  <a:srgbClr val="D9D9D9"/>
                </a:solidFill>
                <a:latin typeface="Calibri"/>
                <a:cs typeface="Calibri"/>
              </a:rPr>
              <a:t> </a:t>
            </a:r>
            <a:r>
              <a:rPr sz="1600" b="1" dirty="0">
                <a:solidFill>
                  <a:srgbClr val="D9D9D9"/>
                </a:solidFill>
                <a:latin typeface="Calibri"/>
                <a:cs typeface="Calibri"/>
              </a:rPr>
              <a:t>Leiden</a:t>
            </a:r>
            <a:r>
              <a:rPr sz="1600" b="1" spc="-40" dirty="0">
                <a:solidFill>
                  <a:srgbClr val="D9D9D9"/>
                </a:solidFill>
                <a:latin typeface="Calibri"/>
                <a:cs typeface="Calibri"/>
              </a:rPr>
              <a:t> </a:t>
            </a:r>
            <a:r>
              <a:rPr sz="1600" b="1" dirty="0">
                <a:solidFill>
                  <a:srgbClr val="D9D9D9"/>
                </a:solidFill>
                <a:latin typeface="Calibri"/>
                <a:cs typeface="Calibri"/>
              </a:rPr>
              <a:t>University</a:t>
            </a:r>
            <a:r>
              <a:rPr sz="1600" b="1" spc="-25" dirty="0">
                <a:solidFill>
                  <a:srgbClr val="D9D9D9"/>
                </a:solidFill>
                <a:latin typeface="Calibri"/>
                <a:cs typeface="Calibri"/>
              </a:rPr>
              <a:t> </a:t>
            </a:r>
            <a:r>
              <a:rPr sz="1600" b="1" spc="-10" dirty="0">
                <a:solidFill>
                  <a:srgbClr val="D9D9D9"/>
                </a:solidFill>
                <a:latin typeface="Calibri"/>
                <a:cs typeface="Calibri"/>
              </a:rPr>
              <a:t>Libraries</a:t>
            </a:r>
            <a:endParaRPr sz="1600">
              <a:latin typeface="Calibri"/>
              <a:cs typeface="Calibri"/>
            </a:endParaRPr>
          </a:p>
          <a:p>
            <a:pPr marL="1670685" lvl="1" indent="-286385">
              <a:lnSpc>
                <a:spcPct val="100000"/>
              </a:lnSpc>
              <a:buFont typeface="Arial"/>
              <a:buChar char="•"/>
              <a:tabLst>
                <a:tab pos="1670685" algn="l"/>
              </a:tabLst>
            </a:pPr>
            <a:r>
              <a:rPr sz="1600" b="1" dirty="0">
                <a:solidFill>
                  <a:srgbClr val="D9D9D9"/>
                </a:solidFill>
                <a:latin typeface="Calibri"/>
                <a:cs typeface="Calibri"/>
              </a:rPr>
              <a:t>Open</a:t>
            </a:r>
            <a:r>
              <a:rPr sz="1600" b="1" spc="-30" dirty="0">
                <a:solidFill>
                  <a:srgbClr val="D9D9D9"/>
                </a:solidFill>
                <a:latin typeface="Calibri"/>
                <a:cs typeface="Calibri"/>
              </a:rPr>
              <a:t> </a:t>
            </a:r>
            <a:r>
              <a:rPr sz="1600" b="1" spc="-10" dirty="0">
                <a:solidFill>
                  <a:srgbClr val="D9D9D9"/>
                </a:solidFill>
                <a:latin typeface="Calibri"/>
                <a:cs typeface="Calibri"/>
              </a:rPr>
              <a:t>Access</a:t>
            </a:r>
            <a:endParaRPr sz="1600">
              <a:latin typeface="Calibri"/>
              <a:cs typeface="Calibri"/>
            </a:endParaRPr>
          </a:p>
          <a:p>
            <a:pPr marL="1670685" lvl="1" indent="-286385">
              <a:lnSpc>
                <a:spcPct val="100000"/>
              </a:lnSpc>
              <a:buFont typeface="Arial"/>
              <a:buChar char="•"/>
              <a:tabLst>
                <a:tab pos="1670685" algn="l"/>
              </a:tabLst>
            </a:pPr>
            <a:r>
              <a:rPr sz="1600" b="1" dirty="0">
                <a:solidFill>
                  <a:srgbClr val="D9D9D9"/>
                </a:solidFill>
                <a:latin typeface="Calibri"/>
                <a:cs typeface="Calibri"/>
              </a:rPr>
              <a:t>Copyright</a:t>
            </a:r>
            <a:r>
              <a:rPr sz="1600" b="1" spc="-20" dirty="0">
                <a:solidFill>
                  <a:srgbClr val="D9D9D9"/>
                </a:solidFill>
                <a:latin typeface="Calibri"/>
                <a:cs typeface="Calibri"/>
              </a:rPr>
              <a:t> </a:t>
            </a:r>
            <a:r>
              <a:rPr sz="1600" b="1" spc="-10" dirty="0">
                <a:solidFill>
                  <a:srgbClr val="D9D9D9"/>
                </a:solidFill>
                <a:latin typeface="Calibri"/>
                <a:cs typeface="Calibri"/>
              </a:rPr>
              <a:t>Information</a:t>
            </a:r>
            <a:r>
              <a:rPr sz="1600" b="1" spc="-35" dirty="0">
                <a:solidFill>
                  <a:srgbClr val="D9D9D9"/>
                </a:solidFill>
                <a:latin typeface="Calibri"/>
                <a:cs typeface="Calibri"/>
              </a:rPr>
              <a:t> </a:t>
            </a:r>
            <a:r>
              <a:rPr sz="1600" b="1" spc="-20" dirty="0">
                <a:solidFill>
                  <a:srgbClr val="D9D9D9"/>
                </a:solidFill>
                <a:latin typeface="Calibri"/>
                <a:cs typeface="Calibri"/>
              </a:rPr>
              <a:t>Point</a:t>
            </a:r>
            <a:endParaRPr sz="1600">
              <a:latin typeface="Calibri"/>
              <a:cs typeface="Calibri"/>
            </a:endParaRPr>
          </a:p>
          <a:p>
            <a:pPr marL="1670685" lvl="1" indent="-286385">
              <a:lnSpc>
                <a:spcPct val="100000"/>
              </a:lnSpc>
              <a:buFont typeface="Arial"/>
              <a:buChar char="•"/>
              <a:tabLst>
                <a:tab pos="1670685" algn="l"/>
              </a:tabLst>
            </a:pPr>
            <a:r>
              <a:rPr sz="1600" b="1" dirty="0">
                <a:solidFill>
                  <a:srgbClr val="D9D9D9"/>
                </a:solidFill>
                <a:latin typeface="Calibri"/>
                <a:cs typeface="Calibri"/>
              </a:rPr>
              <a:t>Use</a:t>
            </a:r>
            <a:r>
              <a:rPr sz="1600" b="1" spc="-25" dirty="0">
                <a:solidFill>
                  <a:srgbClr val="D9D9D9"/>
                </a:solidFill>
                <a:latin typeface="Calibri"/>
                <a:cs typeface="Calibri"/>
              </a:rPr>
              <a:t> </a:t>
            </a:r>
            <a:r>
              <a:rPr sz="1600" b="1" dirty="0">
                <a:solidFill>
                  <a:srgbClr val="D9D9D9"/>
                </a:solidFill>
                <a:latin typeface="Calibri"/>
                <a:cs typeface="Calibri"/>
              </a:rPr>
              <a:t>of</a:t>
            </a:r>
            <a:r>
              <a:rPr sz="1600" b="1" spc="-15" dirty="0">
                <a:solidFill>
                  <a:srgbClr val="D9D9D9"/>
                </a:solidFill>
                <a:latin typeface="Calibri"/>
                <a:cs typeface="Calibri"/>
              </a:rPr>
              <a:t> </a:t>
            </a:r>
            <a:r>
              <a:rPr sz="1600" b="1" dirty="0">
                <a:solidFill>
                  <a:srgbClr val="D9D9D9"/>
                </a:solidFill>
                <a:latin typeface="Calibri"/>
                <a:cs typeface="Calibri"/>
              </a:rPr>
              <a:t>Digital</a:t>
            </a:r>
            <a:r>
              <a:rPr sz="1600" b="1" spc="-45" dirty="0">
                <a:solidFill>
                  <a:srgbClr val="D9D9D9"/>
                </a:solidFill>
                <a:latin typeface="Calibri"/>
                <a:cs typeface="Calibri"/>
              </a:rPr>
              <a:t> </a:t>
            </a:r>
            <a:r>
              <a:rPr sz="1600" b="1" spc="-20" dirty="0">
                <a:solidFill>
                  <a:srgbClr val="D9D9D9"/>
                </a:solidFill>
                <a:latin typeface="Calibri"/>
                <a:cs typeface="Calibri"/>
              </a:rPr>
              <a:t>Data</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45" dirty="0">
                <a:solidFill>
                  <a:srgbClr val="2C702C"/>
                </a:solidFill>
                <a:latin typeface="Calibri"/>
                <a:cs typeface="Calibri"/>
              </a:rPr>
              <a:t> </a:t>
            </a:r>
            <a:r>
              <a:rPr sz="1600" b="1" dirty="0">
                <a:solidFill>
                  <a:srgbClr val="2C702C"/>
                </a:solidFill>
                <a:latin typeface="Calibri"/>
                <a:cs typeface="Calibri"/>
              </a:rPr>
              <a:t>on</a:t>
            </a:r>
            <a:r>
              <a:rPr sz="1600" b="1" spc="-40" dirty="0">
                <a:solidFill>
                  <a:srgbClr val="2C702C"/>
                </a:solidFill>
                <a:latin typeface="Calibri"/>
                <a:cs typeface="Calibri"/>
              </a:rPr>
              <a:t> </a:t>
            </a:r>
            <a:r>
              <a:rPr sz="1600" b="1" dirty="0">
                <a:solidFill>
                  <a:srgbClr val="2C702C"/>
                </a:solidFill>
                <a:latin typeface="Calibri"/>
                <a:cs typeface="Calibri"/>
              </a:rPr>
              <a:t>a</a:t>
            </a:r>
            <a:r>
              <a:rPr sz="1600" b="1" spc="-45" dirty="0">
                <a:solidFill>
                  <a:srgbClr val="2C702C"/>
                </a:solidFill>
                <a:latin typeface="Calibri"/>
                <a:cs typeface="Calibri"/>
              </a:rPr>
              <a:t> </a:t>
            </a:r>
            <a:r>
              <a:rPr sz="1600" b="1" dirty="0">
                <a:solidFill>
                  <a:srgbClr val="2C702C"/>
                </a:solidFill>
                <a:latin typeface="Calibri"/>
                <a:cs typeface="Calibri"/>
              </a:rPr>
              <a:t>horizon</a:t>
            </a:r>
            <a:r>
              <a:rPr sz="1600" b="1" spc="-15" dirty="0">
                <a:solidFill>
                  <a:srgbClr val="2C702C"/>
                </a:solidFill>
                <a:latin typeface="Calibri"/>
                <a:cs typeface="Calibri"/>
              </a:rPr>
              <a:t> </a:t>
            </a:r>
            <a:r>
              <a:rPr sz="1600" b="1" dirty="0">
                <a:solidFill>
                  <a:srgbClr val="2C702C"/>
                </a:solidFill>
                <a:latin typeface="Calibri"/>
                <a:cs typeface="Calibri"/>
              </a:rPr>
              <a:t>-</a:t>
            </a:r>
            <a:r>
              <a:rPr sz="1600" b="1" spc="-40" dirty="0">
                <a:solidFill>
                  <a:srgbClr val="2C702C"/>
                </a:solidFill>
                <a:latin typeface="Calibri"/>
                <a:cs typeface="Calibri"/>
              </a:rPr>
              <a:t> </a:t>
            </a:r>
            <a:r>
              <a:rPr sz="1600" b="1" dirty="0">
                <a:solidFill>
                  <a:srgbClr val="2C702C"/>
                </a:solidFill>
                <a:latin typeface="Calibri"/>
                <a:cs typeface="Calibri"/>
              </a:rPr>
              <a:t>Open</a:t>
            </a:r>
            <a:r>
              <a:rPr sz="1600" b="1" spc="-25" dirty="0">
                <a:solidFill>
                  <a:srgbClr val="2C702C"/>
                </a:solidFill>
                <a:latin typeface="Calibri"/>
                <a:cs typeface="Calibri"/>
              </a:rPr>
              <a:t> </a:t>
            </a:r>
            <a:r>
              <a:rPr sz="1600" b="1" dirty="0">
                <a:solidFill>
                  <a:srgbClr val="2C702C"/>
                </a:solidFill>
                <a:latin typeface="Calibri"/>
                <a:cs typeface="Calibri"/>
              </a:rPr>
              <a:t>Publishing</a:t>
            </a:r>
            <a:r>
              <a:rPr sz="1600" b="1" spc="-20" dirty="0">
                <a:solidFill>
                  <a:srgbClr val="2C702C"/>
                </a:solidFill>
                <a:latin typeface="Calibri"/>
                <a:cs typeface="Calibri"/>
              </a:rPr>
              <a:t> </a:t>
            </a:r>
            <a:r>
              <a:rPr sz="1600" b="1" spc="-10" dirty="0">
                <a:solidFill>
                  <a:srgbClr val="2C702C"/>
                </a:solidFill>
                <a:latin typeface="Calibri"/>
                <a:cs typeface="Calibri"/>
              </a:rPr>
              <a:t>Framework</a:t>
            </a:r>
            <a:r>
              <a:rPr sz="1600" b="1" spc="-20" dirty="0">
                <a:solidFill>
                  <a:srgbClr val="2C702C"/>
                </a:solidFill>
                <a:latin typeface="Calibri"/>
                <a:cs typeface="Calibri"/>
              </a:rPr>
              <a:t> </a:t>
            </a:r>
            <a:r>
              <a:rPr sz="1600" b="1" dirty="0">
                <a:solidFill>
                  <a:srgbClr val="2C702C"/>
                </a:solidFill>
                <a:latin typeface="Calibri"/>
                <a:cs typeface="Calibri"/>
              </a:rPr>
              <a:t>and</a:t>
            </a:r>
            <a:r>
              <a:rPr sz="1600" b="1" spc="-25" dirty="0">
                <a:solidFill>
                  <a:srgbClr val="2C702C"/>
                </a:solidFill>
                <a:latin typeface="Calibri"/>
                <a:cs typeface="Calibri"/>
              </a:rPr>
              <a:t> </a:t>
            </a:r>
            <a:r>
              <a:rPr sz="1600" b="1" dirty="0">
                <a:solidFill>
                  <a:srgbClr val="2C702C"/>
                </a:solidFill>
                <a:latin typeface="Calibri"/>
                <a:cs typeface="Calibri"/>
              </a:rPr>
              <a:t>implementation;</a:t>
            </a:r>
            <a:r>
              <a:rPr sz="1600" b="1" spc="-60" dirty="0">
                <a:solidFill>
                  <a:srgbClr val="2C702C"/>
                </a:solidFill>
                <a:latin typeface="Calibri"/>
                <a:cs typeface="Calibri"/>
              </a:rPr>
              <a:t> </a:t>
            </a:r>
            <a:r>
              <a:rPr sz="1600" b="1" dirty="0">
                <a:solidFill>
                  <a:srgbClr val="2C702C"/>
                </a:solidFill>
                <a:latin typeface="Calibri"/>
                <a:cs typeface="Calibri"/>
              </a:rPr>
              <a:t>Barcelona</a:t>
            </a:r>
            <a:r>
              <a:rPr sz="1600" b="1" spc="-3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14400" y="4879822"/>
            <a:ext cx="1033780" cy="541655"/>
            <a:chOff x="914400" y="4879822"/>
            <a:chExt cx="1033780" cy="541655"/>
          </a:xfrm>
        </p:grpSpPr>
        <p:pic>
          <p:nvPicPr>
            <p:cNvPr id="6" name="object 6"/>
            <p:cNvPicPr/>
            <p:nvPr/>
          </p:nvPicPr>
          <p:blipFill>
            <a:blip r:embed="rId3" cstate="print"/>
            <a:stretch>
              <a:fillRect/>
            </a:stretch>
          </p:blipFill>
          <p:spPr>
            <a:xfrm>
              <a:off x="914400" y="4879822"/>
              <a:ext cx="1033297" cy="541045"/>
            </a:xfrm>
            <a:prstGeom prst="rect">
              <a:avLst/>
            </a:prstGeom>
          </p:spPr>
        </p:pic>
        <p:sp>
          <p:nvSpPr>
            <p:cNvPr id="7" name="object 7"/>
            <p:cNvSpPr/>
            <p:nvPr/>
          </p:nvSpPr>
          <p:spPr>
            <a:xfrm>
              <a:off x="956932" y="5015865"/>
              <a:ext cx="723265" cy="228600"/>
            </a:xfrm>
            <a:custGeom>
              <a:avLst/>
              <a:gdLst/>
              <a:ahLst/>
              <a:cxnLst/>
              <a:rect l="l" t="t" r="r" b="b"/>
              <a:pathLst>
                <a:path w="723264" h="228600">
                  <a:moveTo>
                    <a:pt x="494423" y="0"/>
                  </a:moveTo>
                  <a:lnTo>
                    <a:pt x="494423" y="228600"/>
                  </a:lnTo>
                  <a:lnTo>
                    <a:pt x="646823" y="152400"/>
                  </a:lnTo>
                  <a:lnTo>
                    <a:pt x="532523" y="152400"/>
                  </a:lnTo>
                  <a:lnTo>
                    <a:pt x="532523" y="76200"/>
                  </a:lnTo>
                  <a:lnTo>
                    <a:pt x="646823" y="76200"/>
                  </a:lnTo>
                  <a:lnTo>
                    <a:pt x="494423" y="0"/>
                  </a:lnTo>
                  <a:close/>
                </a:path>
                <a:path w="723264" h="228600">
                  <a:moveTo>
                    <a:pt x="494423" y="76200"/>
                  </a:moveTo>
                  <a:lnTo>
                    <a:pt x="0" y="76200"/>
                  </a:lnTo>
                  <a:lnTo>
                    <a:pt x="0" y="152400"/>
                  </a:lnTo>
                  <a:lnTo>
                    <a:pt x="494423" y="152400"/>
                  </a:lnTo>
                  <a:lnTo>
                    <a:pt x="494423" y="76200"/>
                  </a:lnTo>
                  <a:close/>
                </a:path>
                <a:path w="723264" h="228600">
                  <a:moveTo>
                    <a:pt x="646823" y="76200"/>
                  </a:moveTo>
                  <a:lnTo>
                    <a:pt x="532523" y="76200"/>
                  </a:lnTo>
                  <a:lnTo>
                    <a:pt x="532523" y="152400"/>
                  </a:lnTo>
                  <a:lnTo>
                    <a:pt x="646823" y="152400"/>
                  </a:lnTo>
                  <a:lnTo>
                    <a:pt x="723023" y="114300"/>
                  </a:lnTo>
                  <a:lnTo>
                    <a:pt x="646823"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3210" y="6448931"/>
            <a:ext cx="360438" cy="409067"/>
          </a:xfrm>
          <a:prstGeom prst="rect">
            <a:avLst/>
          </a:prstGeom>
        </p:spPr>
      </p:pic>
      <p:sp>
        <p:nvSpPr>
          <p:cNvPr id="3" name="object 3"/>
          <p:cNvSpPr txBox="1"/>
          <p:nvPr/>
        </p:nvSpPr>
        <p:spPr>
          <a:xfrm>
            <a:off x="392074" y="1204925"/>
            <a:ext cx="3347085" cy="4462145"/>
          </a:xfrm>
          <a:prstGeom prst="rect">
            <a:avLst/>
          </a:prstGeom>
        </p:spPr>
        <p:txBody>
          <a:bodyPr vert="horz" wrap="square" lIns="0" tIns="40005" rIns="0" bIns="0" rtlCol="0">
            <a:spAutoFit/>
          </a:bodyPr>
          <a:lstStyle/>
          <a:p>
            <a:pPr marL="193675" marR="399415" indent="-181610">
              <a:lnSpc>
                <a:spcPct val="90100"/>
              </a:lnSpc>
              <a:spcBef>
                <a:spcPts val="315"/>
              </a:spcBef>
              <a:buClr>
                <a:srgbClr val="0C2477"/>
              </a:buClr>
              <a:buFont typeface="Arial"/>
              <a:buChar char="•"/>
              <a:tabLst>
                <a:tab pos="193675" algn="l"/>
              </a:tabLst>
            </a:pPr>
            <a:r>
              <a:rPr sz="1800" dirty="0">
                <a:solidFill>
                  <a:srgbClr val="0C2477"/>
                </a:solidFill>
                <a:latin typeface="Georgia"/>
                <a:cs typeface="Georgia"/>
              </a:rPr>
              <a:t>From</a:t>
            </a:r>
            <a:r>
              <a:rPr sz="1800" spc="-30" dirty="0">
                <a:solidFill>
                  <a:srgbClr val="0C2477"/>
                </a:solidFill>
                <a:latin typeface="Georgia"/>
                <a:cs typeface="Georgia"/>
              </a:rPr>
              <a:t> </a:t>
            </a:r>
            <a:r>
              <a:rPr sz="1800" dirty="0">
                <a:solidFill>
                  <a:srgbClr val="0C2477"/>
                </a:solidFill>
                <a:latin typeface="Georgia"/>
                <a:cs typeface="Georgia"/>
              </a:rPr>
              <a:t>Open</a:t>
            </a:r>
            <a:r>
              <a:rPr sz="1800" spc="-35" dirty="0">
                <a:solidFill>
                  <a:srgbClr val="0C2477"/>
                </a:solidFill>
                <a:latin typeface="Georgia"/>
                <a:cs typeface="Georgia"/>
              </a:rPr>
              <a:t> </a:t>
            </a:r>
            <a:r>
              <a:rPr sz="1800" dirty="0">
                <a:solidFill>
                  <a:srgbClr val="0C2477"/>
                </a:solidFill>
                <a:latin typeface="Georgia"/>
                <a:cs typeface="Georgia"/>
              </a:rPr>
              <a:t>Access</a:t>
            </a:r>
            <a:r>
              <a:rPr sz="1800" spc="-40" dirty="0">
                <a:solidFill>
                  <a:srgbClr val="0C2477"/>
                </a:solidFill>
                <a:latin typeface="Georgia"/>
                <a:cs typeface="Georgia"/>
              </a:rPr>
              <a:t> </a:t>
            </a:r>
            <a:r>
              <a:rPr sz="1800" spc="-10" dirty="0">
                <a:solidFill>
                  <a:srgbClr val="0C2477"/>
                </a:solidFill>
                <a:latin typeface="Georgia"/>
                <a:cs typeface="Georgia"/>
              </a:rPr>
              <a:t>towards </a:t>
            </a:r>
            <a:r>
              <a:rPr sz="1800" dirty="0">
                <a:solidFill>
                  <a:srgbClr val="0C2477"/>
                </a:solidFill>
                <a:latin typeface="Georgia"/>
                <a:cs typeface="Georgia"/>
              </a:rPr>
              <a:t>Open</a:t>
            </a:r>
            <a:r>
              <a:rPr sz="1800" spc="-20" dirty="0">
                <a:solidFill>
                  <a:srgbClr val="0C2477"/>
                </a:solidFill>
                <a:latin typeface="Georgia"/>
                <a:cs typeface="Georgia"/>
              </a:rPr>
              <a:t> </a:t>
            </a:r>
            <a:r>
              <a:rPr sz="1800" spc="-10" dirty="0">
                <a:solidFill>
                  <a:srgbClr val="0C2477"/>
                </a:solidFill>
                <a:latin typeface="Georgia"/>
                <a:cs typeface="Georgia"/>
              </a:rPr>
              <a:t>Scholarly Communication</a:t>
            </a:r>
            <a:endParaRPr sz="1800">
              <a:latin typeface="Georgia"/>
              <a:cs typeface="Georgia"/>
            </a:endParaRPr>
          </a:p>
          <a:p>
            <a:pPr marL="193675" marR="5080" indent="-181610">
              <a:lnSpc>
                <a:spcPct val="90000"/>
              </a:lnSpc>
              <a:spcBef>
                <a:spcPts val="1200"/>
              </a:spcBef>
              <a:buFont typeface="Arial"/>
              <a:buChar char="•"/>
              <a:tabLst>
                <a:tab pos="193675" algn="l"/>
              </a:tabLst>
            </a:pPr>
            <a:r>
              <a:rPr sz="1800" dirty="0">
                <a:solidFill>
                  <a:srgbClr val="0C2477"/>
                </a:solidFill>
                <a:latin typeface="Georgia"/>
                <a:cs typeface="Georgia"/>
              </a:rPr>
              <a:t>Institutional</a:t>
            </a:r>
            <a:r>
              <a:rPr sz="1800" spc="-85" dirty="0">
                <a:solidFill>
                  <a:srgbClr val="0C2477"/>
                </a:solidFill>
                <a:latin typeface="Georgia"/>
                <a:cs typeface="Georgia"/>
              </a:rPr>
              <a:t> </a:t>
            </a:r>
            <a:r>
              <a:rPr sz="1800" spc="-10" dirty="0">
                <a:solidFill>
                  <a:srgbClr val="0C2477"/>
                </a:solidFill>
                <a:latin typeface="Georgia"/>
                <a:cs typeface="Georgia"/>
              </a:rPr>
              <a:t>strategic </a:t>
            </a:r>
            <a:r>
              <a:rPr sz="1800" dirty="0">
                <a:solidFill>
                  <a:srgbClr val="0C2477"/>
                </a:solidFill>
                <a:latin typeface="Georgia"/>
                <a:cs typeface="Georgia"/>
              </a:rPr>
              <a:t>publishing</a:t>
            </a:r>
            <a:r>
              <a:rPr sz="1800" spc="-75" dirty="0">
                <a:solidFill>
                  <a:srgbClr val="0C2477"/>
                </a:solidFill>
                <a:latin typeface="Georgia"/>
                <a:cs typeface="Georgia"/>
              </a:rPr>
              <a:t> </a:t>
            </a:r>
            <a:r>
              <a:rPr sz="1800" dirty="0">
                <a:solidFill>
                  <a:srgbClr val="0C2477"/>
                </a:solidFill>
                <a:latin typeface="Georgia"/>
                <a:cs typeface="Georgia"/>
              </a:rPr>
              <a:t>framework,</a:t>
            </a:r>
            <a:r>
              <a:rPr sz="1800" spc="-55" dirty="0">
                <a:solidFill>
                  <a:srgbClr val="0C2477"/>
                </a:solidFill>
                <a:latin typeface="Georgia"/>
                <a:cs typeface="Georgia"/>
              </a:rPr>
              <a:t> </a:t>
            </a:r>
            <a:r>
              <a:rPr sz="1800" spc="-10" dirty="0">
                <a:solidFill>
                  <a:srgbClr val="0C2477"/>
                </a:solidFill>
                <a:latin typeface="Georgia"/>
                <a:cs typeface="Georgia"/>
              </a:rPr>
              <a:t>giving </a:t>
            </a:r>
            <a:r>
              <a:rPr sz="1800" dirty="0">
                <a:solidFill>
                  <a:srgbClr val="0C2477"/>
                </a:solidFill>
                <a:latin typeface="Georgia"/>
                <a:cs typeface="Georgia"/>
              </a:rPr>
              <a:t>room</a:t>
            </a:r>
            <a:r>
              <a:rPr sz="1800" spc="-20" dirty="0">
                <a:solidFill>
                  <a:srgbClr val="0C2477"/>
                </a:solidFill>
                <a:latin typeface="Georgia"/>
                <a:cs typeface="Georgia"/>
              </a:rPr>
              <a:t> </a:t>
            </a:r>
            <a:r>
              <a:rPr sz="1800" dirty="0">
                <a:solidFill>
                  <a:srgbClr val="0C2477"/>
                </a:solidFill>
                <a:latin typeface="Georgia"/>
                <a:cs typeface="Georgia"/>
              </a:rPr>
              <a:t>to</a:t>
            </a:r>
            <a:r>
              <a:rPr sz="1800" spc="-30" dirty="0">
                <a:solidFill>
                  <a:srgbClr val="0C2477"/>
                </a:solidFill>
                <a:latin typeface="Georgia"/>
                <a:cs typeface="Georgia"/>
              </a:rPr>
              <a:t> </a:t>
            </a:r>
            <a:r>
              <a:rPr sz="1800" dirty="0">
                <a:solidFill>
                  <a:srgbClr val="0C2477"/>
                </a:solidFill>
                <a:latin typeface="Georgia"/>
                <a:cs typeface="Georgia"/>
              </a:rPr>
              <a:t>new</a:t>
            </a:r>
            <a:r>
              <a:rPr sz="1800" spc="-35" dirty="0">
                <a:solidFill>
                  <a:srgbClr val="0C2477"/>
                </a:solidFill>
                <a:latin typeface="Georgia"/>
                <a:cs typeface="Georgia"/>
              </a:rPr>
              <a:t> </a:t>
            </a:r>
            <a:r>
              <a:rPr sz="1800" dirty="0">
                <a:solidFill>
                  <a:srgbClr val="0C2477"/>
                </a:solidFill>
                <a:latin typeface="Georgia"/>
                <a:cs typeface="Georgia"/>
              </a:rPr>
              <a:t>forms</a:t>
            </a:r>
            <a:r>
              <a:rPr sz="1800" spc="-25" dirty="0">
                <a:solidFill>
                  <a:srgbClr val="0C2477"/>
                </a:solidFill>
                <a:latin typeface="Georgia"/>
                <a:cs typeface="Georgia"/>
              </a:rPr>
              <a:t> </a:t>
            </a:r>
            <a:r>
              <a:rPr sz="1800" dirty="0">
                <a:solidFill>
                  <a:srgbClr val="0C2477"/>
                </a:solidFill>
                <a:latin typeface="Georgia"/>
                <a:cs typeface="Georgia"/>
              </a:rPr>
              <a:t>of</a:t>
            </a:r>
            <a:r>
              <a:rPr sz="1800" spc="-25" dirty="0">
                <a:solidFill>
                  <a:srgbClr val="0C2477"/>
                </a:solidFill>
                <a:latin typeface="Georgia"/>
                <a:cs typeface="Georgia"/>
              </a:rPr>
              <a:t> </a:t>
            </a:r>
            <a:r>
              <a:rPr sz="1800" spc="-10" dirty="0">
                <a:solidFill>
                  <a:srgbClr val="0C2477"/>
                </a:solidFill>
                <a:latin typeface="Georgia"/>
                <a:cs typeface="Georgia"/>
              </a:rPr>
              <a:t>scholarly communication</a:t>
            </a:r>
            <a:endParaRPr sz="1800">
              <a:latin typeface="Georgia"/>
              <a:cs typeface="Georgia"/>
            </a:endParaRPr>
          </a:p>
          <a:p>
            <a:pPr marL="193675" marR="168910" indent="-181610">
              <a:lnSpc>
                <a:spcPct val="90000"/>
              </a:lnSpc>
              <a:spcBef>
                <a:spcPts val="1200"/>
              </a:spcBef>
              <a:buFont typeface="Arial"/>
              <a:buChar char="•"/>
              <a:tabLst>
                <a:tab pos="193675" algn="l"/>
              </a:tabLst>
            </a:pPr>
            <a:r>
              <a:rPr sz="1800" dirty="0">
                <a:solidFill>
                  <a:srgbClr val="0C2477"/>
                </a:solidFill>
                <a:latin typeface="Georgia"/>
                <a:cs typeface="Georgia"/>
              </a:rPr>
              <a:t>Towards</a:t>
            </a:r>
            <a:r>
              <a:rPr sz="1800" spc="-60" dirty="0">
                <a:solidFill>
                  <a:srgbClr val="0C2477"/>
                </a:solidFill>
                <a:latin typeface="Georgia"/>
                <a:cs typeface="Georgia"/>
              </a:rPr>
              <a:t> </a:t>
            </a:r>
            <a:r>
              <a:rPr sz="1800" dirty="0">
                <a:solidFill>
                  <a:srgbClr val="0C2477"/>
                </a:solidFill>
                <a:latin typeface="Georgia"/>
                <a:cs typeface="Georgia"/>
              </a:rPr>
              <a:t>open</a:t>
            </a:r>
            <a:r>
              <a:rPr sz="1800" spc="-55" dirty="0">
                <a:solidFill>
                  <a:srgbClr val="0C2477"/>
                </a:solidFill>
                <a:latin typeface="Georgia"/>
                <a:cs typeface="Georgia"/>
              </a:rPr>
              <a:t> </a:t>
            </a:r>
            <a:r>
              <a:rPr sz="1800" dirty="0">
                <a:solidFill>
                  <a:srgbClr val="0C2477"/>
                </a:solidFill>
                <a:latin typeface="Georgia"/>
                <a:cs typeface="Georgia"/>
              </a:rPr>
              <a:t>and</a:t>
            </a:r>
            <a:r>
              <a:rPr sz="1800" spc="-55" dirty="0">
                <a:solidFill>
                  <a:srgbClr val="0C2477"/>
                </a:solidFill>
                <a:latin typeface="Georgia"/>
                <a:cs typeface="Georgia"/>
              </a:rPr>
              <a:t> </a:t>
            </a:r>
            <a:r>
              <a:rPr sz="1800" spc="-10" dirty="0">
                <a:solidFill>
                  <a:srgbClr val="0C2477"/>
                </a:solidFill>
                <a:latin typeface="Georgia"/>
                <a:cs typeface="Georgia"/>
              </a:rPr>
              <a:t>inclusive </a:t>
            </a:r>
            <a:r>
              <a:rPr sz="1800" dirty="0">
                <a:solidFill>
                  <a:srgbClr val="0C2477"/>
                </a:solidFill>
                <a:latin typeface="Georgia"/>
                <a:cs typeface="Georgia"/>
              </a:rPr>
              <a:t>open</a:t>
            </a:r>
            <a:r>
              <a:rPr sz="1800" spc="-70" dirty="0">
                <a:solidFill>
                  <a:srgbClr val="0C2477"/>
                </a:solidFill>
                <a:latin typeface="Georgia"/>
                <a:cs typeface="Georgia"/>
              </a:rPr>
              <a:t> </a:t>
            </a:r>
            <a:r>
              <a:rPr sz="1800" dirty="0">
                <a:solidFill>
                  <a:srgbClr val="0C2477"/>
                </a:solidFill>
                <a:latin typeface="Georgia"/>
                <a:cs typeface="Georgia"/>
              </a:rPr>
              <a:t>research</a:t>
            </a:r>
            <a:r>
              <a:rPr sz="1800" spc="-60" dirty="0">
                <a:solidFill>
                  <a:srgbClr val="0C2477"/>
                </a:solidFill>
                <a:latin typeface="Georgia"/>
                <a:cs typeface="Georgia"/>
              </a:rPr>
              <a:t> </a:t>
            </a:r>
            <a:r>
              <a:rPr sz="1800" spc="-10" dirty="0">
                <a:solidFill>
                  <a:srgbClr val="0C2477"/>
                </a:solidFill>
                <a:latin typeface="Georgia"/>
                <a:cs typeface="Georgia"/>
              </a:rPr>
              <a:t>infrastructures </a:t>
            </a:r>
            <a:r>
              <a:rPr sz="1800" dirty="0">
                <a:solidFill>
                  <a:srgbClr val="0C2477"/>
                </a:solidFill>
                <a:latin typeface="Georgia"/>
                <a:cs typeface="Georgia"/>
              </a:rPr>
              <a:t>(Barcelona</a:t>
            </a:r>
            <a:r>
              <a:rPr sz="1800" spc="-45" dirty="0">
                <a:solidFill>
                  <a:srgbClr val="0C2477"/>
                </a:solidFill>
                <a:latin typeface="Georgia"/>
                <a:cs typeface="Georgia"/>
              </a:rPr>
              <a:t> </a:t>
            </a:r>
            <a:r>
              <a:rPr sz="1800" dirty="0">
                <a:solidFill>
                  <a:srgbClr val="0C2477"/>
                </a:solidFill>
                <a:latin typeface="Georgia"/>
                <a:cs typeface="Georgia"/>
              </a:rPr>
              <a:t>Declaration</a:t>
            </a:r>
            <a:r>
              <a:rPr sz="1800" spc="-35" dirty="0">
                <a:solidFill>
                  <a:srgbClr val="0C2477"/>
                </a:solidFill>
                <a:latin typeface="Georgia"/>
                <a:cs typeface="Georgia"/>
              </a:rPr>
              <a:t> </a:t>
            </a:r>
            <a:r>
              <a:rPr sz="1800" spc="-25" dirty="0">
                <a:solidFill>
                  <a:srgbClr val="0C2477"/>
                </a:solidFill>
                <a:latin typeface="Georgia"/>
                <a:cs typeface="Georgia"/>
              </a:rPr>
              <a:t>on </a:t>
            </a:r>
            <a:r>
              <a:rPr sz="1800" dirty="0">
                <a:solidFill>
                  <a:srgbClr val="0C2477"/>
                </a:solidFill>
                <a:latin typeface="Georgia"/>
                <a:cs typeface="Georgia"/>
              </a:rPr>
              <a:t>Open</a:t>
            </a:r>
            <a:r>
              <a:rPr sz="1800" spc="-65" dirty="0">
                <a:solidFill>
                  <a:srgbClr val="0C2477"/>
                </a:solidFill>
                <a:latin typeface="Georgia"/>
                <a:cs typeface="Georgia"/>
              </a:rPr>
              <a:t> </a:t>
            </a:r>
            <a:r>
              <a:rPr sz="1800" dirty="0">
                <a:solidFill>
                  <a:srgbClr val="0C2477"/>
                </a:solidFill>
                <a:latin typeface="Georgia"/>
                <a:cs typeface="Georgia"/>
              </a:rPr>
              <a:t>Research</a:t>
            </a:r>
            <a:r>
              <a:rPr sz="1800" spc="-55" dirty="0">
                <a:solidFill>
                  <a:srgbClr val="0C2477"/>
                </a:solidFill>
                <a:latin typeface="Georgia"/>
                <a:cs typeface="Georgia"/>
              </a:rPr>
              <a:t> </a:t>
            </a:r>
            <a:r>
              <a:rPr sz="1800" spc="-10" dirty="0">
                <a:solidFill>
                  <a:srgbClr val="0C2477"/>
                </a:solidFill>
                <a:latin typeface="Georgia"/>
                <a:cs typeface="Georgia"/>
              </a:rPr>
              <a:t>Information)</a:t>
            </a:r>
            <a:endParaRPr sz="1800">
              <a:latin typeface="Georgia"/>
              <a:cs typeface="Georgia"/>
            </a:endParaRPr>
          </a:p>
          <a:p>
            <a:pPr marL="193675" marR="43815" indent="-181610">
              <a:lnSpc>
                <a:spcPct val="90000"/>
              </a:lnSpc>
              <a:spcBef>
                <a:spcPts val="1200"/>
              </a:spcBef>
              <a:buFont typeface="Arial"/>
              <a:buChar char="•"/>
              <a:tabLst>
                <a:tab pos="193675" algn="l"/>
              </a:tabLst>
            </a:pPr>
            <a:r>
              <a:rPr sz="1800" dirty="0">
                <a:solidFill>
                  <a:srgbClr val="0C2477"/>
                </a:solidFill>
                <a:latin typeface="Georgia"/>
                <a:cs typeface="Georgia"/>
              </a:rPr>
              <a:t>Continuous</a:t>
            </a:r>
            <a:r>
              <a:rPr sz="1800" spc="-85" dirty="0">
                <a:solidFill>
                  <a:srgbClr val="0C2477"/>
                </a:solidFill>
                <a:latin typeface="Georgia"/>
                <a:cs typeface="Georgia"/>
              </a:rPr>
              <a:t> </a:t>
            </a:r>
            <a:r>
              <a:rPr sz="1800" dirty="0">
                <a:solidFill>
                  <a:srgbClr val="0C2477"/>
                </a:solidFill>
                <a:latin typeface="Georgia"/>
                <a:cs typeface="Georgia"/>
              </a:rPr>
              <a:t>development</a:t>
            </a:r>
            <a:r>
              <a:rPr sz="1800" spc="-75" dirty="0">
                <a:solidFill>
                  <a:srgbClr val="0C2477"/>
                </a:solidFill>
                <a:latin typeface="Georgia"/>
                <a:cs typeface="Georgia"/>
              </a:rPr>
              <a:t> </a:t>
            </a:r>
            <a:r>
              <a:rPr sz="1800" spc="-25" dirty="0">
                <a:solidFill>
                  <a:srgbClr val="0C2477"/>
                </a:solidFill>
                <a:latin typeface="Georgia"/>
                <a:cs typeface="Georgia"/>
              </a:rPr>
              <a:t>and </a:t>
            </a:r>
            <a:r>
              <a:rPr sz="1800" spc="-10" dirty="0">
                <a:solidFill>
                  <a:srgbClr val="0C2477"/>
                </a:solidFill>
                <a:latin typeface="Georgia"/>
                <a:cs typeface="Georgia"/>
              </a:rPr>
              <a:t>professionalization</a:t>
            </a:r>
            <a:r>
              <a:rPr sz="1800" dirty="0">
                <a:solidFill>
                  <a:srgbClr val="0C2477"/>
                </a:solidFill>
                <a:latin typeface="Georgia"/>
                <a:cs typeface="Georgia"/>
              </a:rPr>
              <a:t> of</a:t>
            </a:r>
            <a:r>
              <a:rPr sz="1800" spc="40" dirty="0">
                <a:solidFill>
                  <a:srgbClr val="0C2477"/>
                </a:solidFill>
                <a:latin typeface="Georgia"/>
                <a:cs typeface="Georgia"/>
              </a:rPr>
              <a:t> </a:t>
            </a:r>
            <a:r>
              <a:rPr sz="1800" spc="-10" dirty="0">
                <a:solidFill>
                  <a:srgbClr val="0C2477"/>
                </a:solidFill>
                <a:latin typeface="Georgia"/>
                <a:cs typeface="Georgia"/>
              </a:rPr>
              <a:t>support, </a:t>
            </a:r>
            <a:r>
              <a:rPr sz="1800" dirty="0">
                <a:solidFill>
                  <a:srgbClr val="0C2477"/>
                </a:solidFill>
                <a:latin typeface="Georgia"/>
                <a:cs typeface="Georgia"/>
              </a:rPr>
              <a:t>thus</a:t>
            </a:r>
            <a:r>
              <a:rPr sz="1800" spc="-45" dirty="0">
                <a:solidFill>
                  <a:srgbClr val="0C2477"/>
                </a:solidFill>
                <a:latin typeface="Georgia"/>
                <a:cs typeface="Georgia"/>
              </a:rPr>
              <a:t> </a:t>
            </a:r>
            <a:r>
              <a:rPr sz="1800" dirty="0">
                <a:solidFill>
                  <a:srgbClr val="0C2477"/>
                </a:solidFill>
                <a:latin typeface="Georgia"/>
                <a:cs typeface="Georgia"/>
              </a:rPr>
              <a:t>becoming</a:t>
            </a:r>
            <a:r>
              <a:rPr sz="1800" spc="-55" dirty="0">
                <a:solidFill>
                  <a:srgbClr val="0C2477"/>
                </a:solidFill>
                <a:latin typeface="Georgia"/>
                <a:cs typeface="Georgia"/>
              </a:rPr>
              <a:t> </a:t>
            </a:r>
            <a:r>
              <a:rPr sz="1800" dirty="0">
                <a:solidFill>
                  <a:srgbClr val="0C2477"/>
                </a:solidFill>
                <a:latin typeface="Georgia"/>
                <a:cs typeface="Georgia"/>
              </a:rPr>
              <a:t>an</a:t>
            </a:r>
            <a:r>
              <a:rPr sz="1800" spc="-45" dirty="0">
                <a:solidFill>
                  <a:srgbClr val="0C2477"/>
                </a:solidFill>
                <a:latin typeface="Georgia"/>
                <a:cs typeface="Georgia"/>
              </a:rPr>
              <a:t> </a:t>
            </a:r>
            <a:r>
              <a:rPr sz="1800" dirty="0">
                <a:solidFill>
                  <a:srgbClr val="0C2477"/>
                </a:solidFill>
                <a:latin typeface="Georgia"/>
                <a:cs typeface="Georgia"/>
              </a:rPr>
              <a:t>integral</a:t>
            </a:r>
            <a:r>
              <a:rPr sz="1800" spc="-45" dirty="0">
                <a:solidFill>
                  <a:srgbClr val="0C2477"/>
                </a:solidFill>
                <a:latin typeface="Georgia"/>
                <a:cs typeface="Georgia"/>
              </a:rPr>
              <a:t> </a:t>
            </a:r>
            <a:r>
              <a:rPr sz="1800" spc="-20" dirty="0">
                <a:solidFill>
                  <a:srgbClr val="0C2477"/>
                </a:solidFill>
                <a:latin typeface="Georgia"/>
                <a:cs typeface="Georgia"/>
              </a:rPr>
              <a:t>part </a:t>
            </a:r>
            <a:r>
              <a:rPr sz="1800" dirty="0">
                <a:solidFill>
                  <a:srgbClr val="0C2477"/>
                </a:solidFill>
                <a:latin typeface="Georgia"/>
                <a:cs typeface="Georgia"/>
              </a:rPr>
              <a:t>of</a:t>
            </a:r>
            <a:r>
              <a:rPr sz="1800" spc="-30" dirty="0">
                <a:solidFill>
                  <a:srgbClr val="0C2477"/>
                </a:solidFill>
                <a:latin typeface="Georgia"/>
                <a:cs typeface="Georgia"/>
              </a:rPr>
              <a:t> </a:t>
            </a:r>
            <a:r>
              <a:rPr sz="1800" dirty="0">
                <a:solidFill>
                  <a:srgbClr val="0C2477"/>
                </a:solidFill>
                <a:latin typeface="Georgia"/>
                <a:cs typeface="Georgia"/>
              </a:rPr>
              <a:t>a</a:t>
            </a:r>
            <a:r>
              <a:rPr sz="1800" spc="-35" dirty="0">
                <a:solidFill>
                  <a:srgbClr val="0C2477"/>
                </a:solidFill>
                <a:latin typeface="Georgia"/>
                <a:cs typeface="Georgia"/>
              </a:rPr>
              <a:t> </a:t>
            </a:r>
            <a:r>
              <a:rPr sz="1800" dirty="0">
                <a:solidFill>
                  <a:srgbClr val="0C2477"/>
                </a:solidFill>
                <a:latin typeface="Georgia"/>
                <a:cs typeface="Georgia"/>
              </a:rPr>
              <a:t>research</a:t>
            </a:r>
            <a:r>
              <a:rPr sz="1800" spc="-25" dirty="0">
                <a:solidFill>
                  <a:srgbClr val="0C2477"/>
                </a:solidFill>
                <a:latin typeface="Georgia"/>
                <a:cs typeface="Georgia"/>
              </a:rPr>
              <a:t> </a:t>
            </a:r>
            <a:r>
              <a:rPr sz="1800" dirty="0">
                <a:solidFill>
                  <a:srgbClr val="0C2477"/>
                </a:solidFill>
                <a:latin typeface="Georgia"/>
                <a:cs typeface="Georgia"/>
              </a:rPr>
              <a:t>–</a:t>
            </a:r>
            <a:r>
              <a:rPr sz="1800" spc="-20" dirty="0">
                <a:solidFill>
                  <a:srgbClr val="0C2477"/>
                </a:solidFill>
                <a:latin typeface="Georgia"/>
                <a:cs typeface="Georgia"/>
              </a:rPr>
              <a:t> </a:t>
            </a:r>
            <a:r>
              <a:rPr sz="1800" dirty="0">
                <a:solidFill>
                  <a:srgbClr val="0C2477"/>
                </a:solidFill>
                <a:latin typeface="Georgia"/>
                <a:cs typeface="Georgia"/>
              </a:rPr>
              <a:t>towards</a:t>
            </a:r>
            <a:r>
              <a:rPr sz="1800" spc="-35" dirty="0">
                <a:solidFill>
                  <a:srgbClr val="0C2477"/>
                </a:solidFill>
                <a:latin typeface="Georgia"/>
                <a:cs typeface="Georgia"/>
              </a:rPr>
              <a:t> </a:t>
            </a:r>
            <a:r>
              <a:rPr sz="1800" spc="-20" dirty="0">
                <a:solidFill>
                  <a:srgbClr val="0C2477"/>
                </a:solidFill>
                <a:latin typeface="Georgia"/>
                <a:cs typeface="Georgia"/>
              </a:rPr>
              <a:t>Open </a:t>
            </a:r>
            <a:r>
              <a:rPr sz="1800" dirty="0">
                <a:solidFill>
                  <a:srgbClr val="0C2477"/>
                </a:solidFill>
                <a:latin typeface="Georgia"/>
                <a:cs typeface="Georgia"/>
              </a:rPr>
              <a:t>Science</a:t>
            </a:r>
            <a:r>
              <a:rPr sz="1800" spc="-15" dirty="0">
                <a:solidFill>
                  <a:srgbClr val="0C2477"/>
                </a:solidFill>
                <a:latin typeface="Georgia"/>
                <a:cs typeface="Georgia"/>
              </a:rPr>
              <a:t> </a:t>
            </a:r>
            <a:r>
              <a:rPr sz="1800" spc="-25" dirty="0">
                <a:solidFill>
                  <a:srgbClr val="0C2477"/>
                </a:solidFill>
                <a:latin typeface="Georgia"/>
                <a:cs typeface="Georgia"/>
              </a:rPr>
              <a:t>Hub</a:t>
            </a:r>
            <a:endParaRPr sz="1800">
              <a:latin typeface="Georgia"/>
              <a:cs typeface="Georgia"/>
            </a:endParaRPr>
          </a:p>
        </p:txBody>
      </p:sp>
      <p:sp>
        <p:nvSpPr>
          <p:cNvPr id="4" name="object 4"/>
          <p:cNvSpPr txBox="1">
            <a:spLocks noGrp="1"/>
          </p:cNvSpPr>
          <p:nvPr>
            <p:ph type="title"/>
          </p:nvPr>
        </p:nvSpPr>
        <p:spPr>
          <a:xfrm>
            <a:off x="3622040" y="493598"/>
            <a:ext cx="525780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001157"/>
                </a:solidFill>
              </a:rPr>
              <a:t>What’s</a:t>
            </a:r>
            <a:r>
              <a:rPr sz="4000" spc="-35" dirty="0">
                <a:solidFill>
                  <a:srgbClr val="001157"/>
                </a:solidFill>
              </a:rPr>
              <a:t> </a:t>
            </a:r>
            <a:r>
              <a:rPr sz="4000" dirty="0">
                <a:solidFill>
                  <a:srgbClr val="001157"/>
                </a:solidFill>
              </a:rPr>
              <a:t>on</a:t>
            </a:r>
            <a:r>
              <a:rPr sz="4000" spc="-60" dirty="0">
                <a:solidFill>
                  <a:srgbClr val="001157"/>
                </a:solidFill>
              </a:rPr>
              <a:t> </a:t>
            </a:r>
            <a:r>
              <a:rPr sz="4000" dirty="0">
                <a:solidFill>
                  <a:srgbClr val="001157"/>
                </a:solidFill>
              </a:rPr>
              <a:t>a</a:t>
            </a:r>
            <a:r>
              <a:rPr sz="4000" spc="-45" dirty="0">
                <a:solidFill>
                  <a:srgbClr val="001157"/>
                </a:solidFill>
              </a:rPr>
              <a:t> </a:t>
            </a:r>
            <a:r>
              <a:rPr sz="4000" spc="-10" dirty="0">
                <a:solidFill>
                  <a:srgbClr val="001157"/>
                </a:solidFill>
              </a:rPr>
              <a:t>horizon</a:t>
            </a:r>
            <a:endParaRPr sz="4000"/>
          </a:p>
        </p:txBody>
      </p:sp>
      <p:pic>
        <p:nvPicPr>
          <p:cNvPr id="5" name="object 5"/>
          <p:cNvPicPr/>
          <p:nvPr/>
        </p:nvPicPr>
        <p:blipFill>
          <a:blip r:embed="rId3" cstate="print"/>
          <a:stretch>
            <a:fillRect/>
          </a:stretch>
        </p:blipFill>
        <p:spPr>
          <a:xfrm>
            <a:off x="4046346" y="1379982"/>
            <a:ext cx="7206360" cy="409803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6680">
              <a:lnSpc>
                <a:spcPct val="100000"/>
              </a:lnSpc>
            </a:pPr>
            <a:r>
              <a:rPr spc="-25" dirty="0"/>
              <a:t>58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2290" y="4888661"/>
            <a:ext cx="2592577" cy="1129882"/>
          </a:xfrm>
          <a:prstGeom prst="rect">
            <a:avLst/>
          </a:prstGeom>
        </p:spPr>
      </p:pic>
      <p:grpSp>
        <p:nvGrpSpPr>
          <p:cNvPr id="3" name="object 3"/>
          <p:cNvGrpSpPr/>
          <p:nvPr/>
        </p:nvGrpSpPr>
        <p:grpSpPr>
          <a:xfrm>
            <a:off x="0" y="-12"/>
            <a:ext cx="12198350" cy="6858634"/>
            <a:chOff x="0" y="-12"/>
            <a:chExt cx="12198350" cy="6858634"/>
          </a:xfrm>
        </p:grpSpPr>
        <p:sp>
          <p:nvSpPr>
            <p:cNvPr id="4" name="object 4"/>
            <p:cNvSpPr/>
            <p:nvPr/>
          </p:nvSpPr>
          <p:spPr>
            <a:xfrm>
              <a:off x="0" y="6453339"/>
              <a:ext cx="12198350" cy="405130"/>
            </a:xfrm>
            <a:custGeom>
              <a:avLst/>
              <a:gdLst/>
              <a:ahLst/>
              <a:cxnLst/>
              <a:rect l="l" t="t" r="r" b="b"/>
              <a:pathLst>
                <a:path w="12198350" h="405129">
                  <a:moveTo>
                    <a:pt x="12198350" y="0"/>
                  </a:moveTo>
                  <a:lnTo>
                    <a:pt x="0" y="0"/>
                  </a:lnTo>
                  <a:lnTo>
                    <a:pt x="0" y="404660"/>
                  </a:lnTo>
                  <a:lnTo>
                    <a:pt x="12198350" y="404660"/>
                  </a:lnTo>
                  <a:lnTo>
                    <a:pt x="12198350" y="0"/>
                  </a:lnTo>
                  <a:close/>
                </a:path>
              </a:pathLst>
            </a:custGeom>
            <a:solidFill>
              <a:srgbClr val="0C2477"/>
            </a:solidFill>
          </p:spPr>
          <p:txBody>
            <a:bodyPr wrap="square" lIns="0" tIns="0" rIns="0" bIns="0" rtlCol="0"/>
            <a:lstStyle/>
            <a:p>
              <a:endParaRPr/>
            </a:p>
          </p:txBody>
        </p:sp>
        <p:pic>
          <p:nvPicPr>
            <p:cNvPr id="5" name="object 5"/>
            <p:cNvPicPr/>
            <p:nvPr/>
          </p:nvPicPr>
          <p:blipFill>
            <a:blip r:embed="rId3" cstate="print"/>
            <a:stretch>
              <a:fillRect/>
            </a:stretch>
          </p:blipFill>
          <p:spPr>
            <a:xfrm>
              <a:off x="1505095" y="6543371"/>
              <a:ext cx="225613" cy="270002"/>
            </a:xfrm>
            <a:prstGeom prst="rect">
              <a:avLst/>
            </a:prstGeom>
          </p:spPr>
        </p:pic>
        <p:pic>
          <p:nvPicPr>
            <p:cNvPr id="6" name="object 6"/>
            <p:cNvPicPr/>
            <p:nvPr/>
          </p:nvPicPr>
          <p:blipFill>
            <a:blip r:embed="rId4" cstate="print"/>
            <a:stretch>
              <a:fillRect/>
            </a:stretch>
          </p:blipFill>
          <p:spPr>
            <a:xfrm>
              <a:off x="1671016" y="6543371"/>
              <a:ext cx="225613" cy="270002"/>
            </a:xfrm>
            <a:prstGeom prst="rect">
              <a:avLst/>
            </a:prstGeom>
          </p:spPr>
        </p:pic>
        <p:pic>
          <p:nvPicPr>
            <p:cNvPr id="7" name="object 7"/>
            <p:cNvPicPr/>
            <p:nvPr/>
          </p:nvPicPr>
          <p:blipFill>
            <a:blip r:embed="rId5" cstate="print"/>
            <a:stretch>
              <a:fillRect/>
            </a:stretch>
          </p:blipFill>
          <p:spPr>
            <a:xfrm>
              <a:off x="1730702" y="6543371"/>
              <a:ext cx="226236" cy="270002"/>
            </a:xfrm>
            <a:prstGeom prst="rect">
              <a:avLst/>
            </a:prstGeom>
          </p:spPr>
        </p:pic>
        <p:pic>
          <p:nvPicPr>
            <p:cNvPr id="8" name="object 8"/>
            <p:cNvPicPr/>
            <p:nvPr/>
          </p:nvPicPr>
          <p:blipFill>
            <a:blip r:embed="rId6" cstate="print"/>
            <a:stretch>
              <a:fillRect/>
            </a:stretch>
          </p:blipFill>
          <p:spPr>
            <a:xfrm>
              <a:off x="1815393" y="6543371"/>
              <a:ext cx="225613" cy="270002"/>
            </a:xfrm>
            <a:prstGeom prst="rect">
              <a:avLst/>
            </a:prstGeom>
          </p:spPr>
        </p:pic>
        <p:pic>
          <p:nvPicPr>
            <p:cNvPr id="9" name="object 9"/>
            <p:cNvPicPr/>
            <p:nvPr/>
          </p:nvPicPr>
          <p:blipFill>
            <a:blip r:embed="rId7" cstate="print"/>
            <a:stretch>
              <a:fillRect/>
            </a:stretch>
          </p:blipFill>
          <p:spPr>
            <a:xfrm>
              <a:off x="1911005" y="6543371"/>
              <a:ext cx="218108" cy="270002"/>
            </a:xfrm>
            <a:prstGeom prst="rect">
              <a:avLst/>
            </a:prstGeom>
          </p:spPr>
        </p:pic>
        <p:pic>
          <p:nvPicPr>
            <p:cNvPr id="10" name="object 10"/>
            <p:cNvPicPr/>
            <p:nvPr/>
          </p:nvPicPr>
          <p:blipFill>
            <a:blip r:embed="rId8" cstate="print"/>
            <a:stretch>
              <a:fillRect/>
            </a:stretch>
          </p:blipFill>
          <p:spPr>
            <a:xfrm>
              <a:off x="2022555" y="6543371"/>
              <a:ext cx="225613" cy="270002"/>
            </a:xfrm>
            <a:prstGeom prst="rect">
              <a:avLst/>
            </a:prstGeom>
          </p:spPr>
        </p:pic>
        <p:pic>
          <p:nvPicPr>
            <p:cNvPr id="11" name="object 11"/>
            <p:cNvPicPr/>
            <p:nvPr/>
          </p:nvPicPr>
          <p:blipFill>
            <a:blip r:embed="rId9" cstate="print"/>
            <a:stretch>
              <a:fillRect/>
            </a:stretch>
          </p:blipFill>
          <p:spPr>
            <a:xfrm>
              <a:off x="2125050" y="6543371"/>
              <a:ext cx="282163" cy="270002"/>
            </a:xfrm>
            <a:prstGeom prst="rect">
              <a:avLst/>
            </a:prstGeom>
          </p:spPr>
        </p:pic>
        <p:pic>
          <p:nvPicPr>
            <p:cNvPr id="12" name="object 12"/>
            <p:cNvPicPr/>
            <p:nvPr/>
          </p:nvPicPr>
          <p:blipFill>
            <a:blip r:embed="rId10" cstate="print"/>
            <a:stretch>
              <a:fillRect/>
            </a:stretch>
          </p:blipFill>
          <p:spPr>
            <a:xfrm>
              <a:off x="2355972" y="6543371"/>
              <a:ext cx="225613" cy="270002"/>
            </a:xfrm>
            <a:prstGeom prst="rect">
              <a:avLst/>
            </a:prstGeom>
          </p:spPr>
        </p:pic>
        <p:pic>
          <p:nvPicPr>
            <p:cNvPr id="13" name="object 13"/>
            <p:cNvPicPr/>
            <p:nvPr/>
          </p:nvPicPr>
          <p:blipFill>
            <a:blip r:embed="rId11" cstate="print"/>
            <a:stretch>
              <a:fillRect/>
            </a:stretch>
          </p:blipFill>
          <p:spPr>
            <a:xfrm>
              <a:off x="2426287" y="6543371"/>
              <a:ext cx="225613" cy="270002"/>
            </a:xfrm>
            <a:prstGeom prst="rect">
              <a:avLst/>
            </a:prstGeom>
          </p:spPr>
        </p:pic>
        <p:pic>
          <p:nvPicPr>
            <p:cNvPr id="14" name="object 14"/>
            <p:cNvPicPr/>
            <p:nvPr/>
          </p:nvPicPr>
          <p:blipFill>
            <a:blip r:embed="rId12" cstate="print"/>
            <a:stretch>
              <a:fillRect/>
            </a:stretch>
          </p:blipFill>
          <p:spPr>
            <a:xfrm>
              <a:off x="2545646" y="6543371"/>
              <a:ext cx="188113" cy="270002"/>
            </a:xfrm>
            <a:prstGeom prst="rect">
              <a:avLst/>
            </a:prstGeom>
          </p:spPr>
        </p:pic>
        <p:pic>
          <p:nvPicPr>
            <p:cNvPr id="15" name="object 15"/>
            <p:cNvPicPr/>
            <p:nvPr/>
          </p:nvPicPr>
          <p:blipFill>
            <a:blip r:embed="rId13" cstate="print"/>
            <a:stretch>
              <a:fillRect/>
            </a:stretch>
          </p:blipFill>
          <p:spPr>
            <a:xfrm>
              <a:off x="2692830" y="6543371"/>
              <a:ext cx="225613" cy="270002"/>
            </a:xfrm>
            <a:prstGeom prst="rect">
              <a:avLst/>
            </a:prstGeom>
          </p:spPr>
        </p:pic>
        <p:pic>
          <p:nvPicPr>
            <p:cNvPr id="16" name="object 16"/>
            <p:cNvPicPr/>
            <p:nvPr/>
          </p:nvPicPr>
          <p:blipFill>
            <a:blip r:embed="rId7" cstate="print"/>
            <a:stretch>
              <a:fillRect/>
            </a:stretch>
          </p:blipFill>
          <p:spPr>
            <a:xfrm>
              <a:off x="2845601" y="6543371"/>
              <a:ext cx="218108" cy="270002"/>
            </a:xfrm>
            <a:prstGeom prst="rect">
              <a:avLst/>
            </a:prstGeom>
          </p:spPr>
        </p:pic>
        <p:pic>
          <p:nvPicPr>
            <p:cNvPr id="17" name="object 17"/>
            <p:cNvPicPr/>
            <p:nvPr/>
          </p:nvPicPr>
          <p:blipFill>
            <a:blip r:embed="rId14" cstate="print"/>
            <a:stretch>
              <a:fillRect/>
            </a:stretch>
          </p:blipFill>
          <p:spPr>
            <a:xfrm>
              <a:off x="2958116" y="6543371"/>
              <a:ext cx="225613" cy="270002"/>
            </a:xfrm>
            <a:prstGeom prst="rect">
              <a:avLst/>
            </a:prstGeom>
          </p:spPr>
        </p:pic>
        <p:pic>
          <p:nvPicPr>
            <p:cNvPr id="18" name="object 18"/>
            <p:cNvPicPr/>
            <p:nvPr/>
          </p:nvPicPr>
          <p:blipFill>
            <a:blip r:embed="rId15" cstate="print"/>
            <a:stretch>
              <a:fillRect/>
            </a:stretch>
          </p:blipFill>
          <p:spPr>
            <a:xfrm>
              <a:off x="3040914" y="6543371"/>
              <a:ext cx="169204" cy="270002"/>
            </a:xfrm>
            <a:prstGeom prst="rect">
              <a:avLst/>
            </a:prstGeom>
          </p:spPr>
        </p:pic>
        <p:pic>
          <p:nvPicPr>
            <p:cNvPr id="19" name="object 19"/>
            <p:cNvPicPr/>
            <p:nvPr/>
          </p:nvPicPr>
          <p:blipFill>
            <a:blip r:embed="rId16" cstate="print"/>
            <a:stretch>
              <a:fillRect/>
            </a:stretch>
          </p:blipFill>
          <p:spPr>
            <a:xfrm>
              <a:off x="3268357" y="6543371"/>
              <a:ext cx="218108" cy="270002"/>
            </a:xfrm>
            <a:prstGeom prst="rect">
              <a:avLst/>
            </a:prstGeom>
          </p:spPr>
        </p:pic>
        <p:pic>
          <p:nvPicPr>
            <p:cNvPr id="20" name="object 20"/>
            <p:cNvPicPr/>
            <p:nvPr/>
          </p:nvPicPr>
          <p:blipFill>
            <a:blip r:embed="rId17" cstate="print"/>
            <a:stretch>
              <a:fillRect/>
            </a:stretch>
          </p:blipFill>
          <p:spPr>
            <a:xfrm>
              <a:off x="3363092" y="6543371"/>
              <a:ext cx="353748" cy="270002"/>
            </a:xfrm>
            <a:prstGeom prst="rect">
              <a:avLst/>
            </a:prstGeom>
          </p:spPr>
        </p:pic>
        <p:pic>
          <p:nvPicPr>
            <p:cNvPr id="21" name="object 21"/>
            <p:cNvPicPr/>
            <p:nvPr/>
          </p:nvPicPr>
          <p:blipFill>
            <a:blip r:embed="rId18" cstate="print"/>
            <a:stretch>
              <a:fillRect/>
            </a:stretch>
          </p:blipFill>
          <p:spPr>
            <a:xfrm>
              <a:off x="3606536" y="6543371"/>
              <a:ext cx="749302" cy="270002"/>
            </a:xfrm>
            <a:prstGeom prst="rect">
              <a:avLst/>
            </a:prstGeom>
          </p:spPr>
        </p:pic>
        <p:pic>
          <p:nvPicPr>
            <p:cNvPr id="22" name="object 22"/>
            <p:cNvPicPr/>
            <p:nvPr/>
          </p:nvPicPr>
          <p:blipFill>
            <a:blip r:embed="rId19" cstate="print"/>
            <a:stretch>
              <a:fillRect/>
            </a:stretch>
          </p:blipFill>
          <p:spPr>
            <a:xfrm>
              <a:off x="4309308" y="6543371"/>
              <a:ext cx="225613" cy="270002"/>
            </a:xfrm>
            <a:prstGeom prst="rect">
              <a:avLst/>
            </a:prstGeom>
          </p:spPr>
        </p:pic>
        <p:pic>
          <p:nvPicPr>
            <p:cNvPr id="23" name="object 23"/>
            <p:cNvPicPr/>
            <p:nvPr/>
          </p:nvPicPr>
          <p:blipFill>
            <a:blip r:embed="rId4" cstate="print"/>
            <a:stretch>
              <a:fillRect/>
            </a:stretch>
          </p:blipFill>
          <p:spPr>
            <a:xfrm>
              <a:off x="4432744" y="6543371"/>
              <a:ext cx="225613" cy="270002"/>
            </a:xfrm>
            <a:prstGeom prst="rect">
              <a:avLst/>
            </a:prstGeom>
          </p:spPr>
        </p:pic>
        <p:pic>
          <p:nvPicPr>
            <p:cNvPr id="24" name="object 24"/>
            <p:cNvPicPr/>
            <p:nvPr/>
          </p:nvPicPr>
          <p:blipFill>
            <a:blip r:embed="rId8" cstate="print"/>
            <a:stretch>
              <a:fillRect/>
            </a:stretch>
          </p:blipFill>
          <p:spPr>
            <a:xfrm>
              <a:off x="4491414" y="6543371"/>
              <a:ext cx="225613" cy="270002"/>
            </a:xfrm>
            <a:prstGeom prst="rect">
              <a:avLst/>
            </a:prstGeom>
          </p:spPr>
        </p:pic>
        <p:pic>
          <p:nvPicPr>
            <p:cNvPr id="25" name="object 25"/>
            <p:cNvPicPr/>
            <p:nvPr/>
          </p:nvPicPr>
          <p:blipFill>
            <a:blip r:embed="rId20" cstate="print"/>
            <a:stretch>
              <a:fillRect/>
            </a:stretch>
          </p:blipFill>
          <p:spPr>
            <a:xfrm>
              <a:off x="4594278" y="6543371"/>
              <a:ext cx="225613" cy="270002"/>
            </a:xfrm>
            <a:prstGeom prst="rect">
              <a:avLst/>
            </a:prstGeom>
          </p:spPr>
        </p:pic>
        <p:pic>
          <p:nvPicPr>
            <p:cNvPr id="26" name="object 26"/>
            <p:cNvPicPr/>
            <p:nvPr/>
          </p:nvPicPr>
          <p:blipFill>
            <a:blip r:embed="rId14" cstate="print"/>
            <a:stretch>
              <a:fillRect/>
            </a:stretch>
          </p:blipFill>
          <p:spPr>
            <a:xfrm>
              <a:off x="4690156" y="6543371"/>
              <a:ext cx="225613" cy="270002"/>
            </a:xfrm>
            <a:prstGeom prst="rect">
              <a:avLst/>
            </a:prstGeom>
          </p:spPr>
        </p:pic>
        <p:pic>
          <p:nvPicPr>
            <p:cNvPr id="27" name="object 27"/>
            <p:cNvPicPr/>
            <p:nvPr/>
          </p:nvPicPr>
          <p:blipFill>
            <a:blip r:embed="rId5" cstate="print"/>
            <a:stretch>
              <a:fillRect/>
            </a:stretch>
          </p:blipFill>
          <p:spPr>
            <a:xfrm>
              <a:off x="4772320" y="6543371"/>
              <a:ext cx="226236" cy="270002"/>
            </a:xfrm>
            <a:prstGeom prst="rect">
              <a:avLst/>
            </a:prstGeom>
          </p:spPr>
        </p:pic>
        <p:pic>
          <p:nvPicPr>
            <p:cNvPr id="28" name="object 28"/>
            <p:cNvPicPr/>
            <p:nvPr/>
          </p:nvPicPr>
          <p:blipFill>
            <a:blip r:embed="rId21" cstate="print"/>
            <a:stretch>
              <a:fillRect/>
            </a:stretch>
          </p:blipFill>
          <p:spPr>
            <a:xfrm>
              <a:off x="4855245" y="6543371"/>
              <a:ext cx="218730" cy="270002"/>
            </a:xfrm>
            <a:prstGeom prst="rect">
              <a:avLst/>
            </a:prstGeom>
          </p:spPr>
        </p:pic>
        <p:pic>
          <p:nvPicPr>
            <p:cNvPr id="29" name="object 29"/>
            <p:cNvPicPr/>
            <p:nvPr/>
          </p:nvPicPr>
          <p:blipFill>
            <a:blip r:embed="rId22" cstate="print"/>
            <a:stretch>
              <a:fillRect/>
            </a:stretch>
          </p:blipFill>
          <p:spPr>
            <a:xfrm>
              <a:off x="4913027" y="6543371"/>
              <a:ext cx="178021" cy="270002"/>
            </a:xfrm>
            <a:prstGeom prst="rect">
              <a:avLst/>
            </a:prstGeom>
          </p:spPr>
        </p:pic>
        <p:pic>
          <p:nvPicPr>
            <p:cNvPr id="30" name="object 30"/>
            <p:cNvPicPr/>
            <p:nvPr/>
          </p:nvPicPr>
          <p:blipFill>
            <a:blip r:embed="rId23" cstate="print"/>
            <a:stretch>
              <a:fillRect/>
            </a:stretch>
          </p:blipFill>
          <p:spPr>
            <a:xfrm>
              <a:off x="4982745" y="6543371"/>
              <a:ext cx="108303" cy="270002"/>
            </a:xfrm>
            <a:prstGeom prst="rect">
              <a:avLst/>
            </a:prstGeom>
          </p:spPr>
        </p:pic>
        <p:sp>
          <p:nvSpPr>
            <p:cNvPr id="31" name="object 31"/>
            <p:cNvSpPr/>
            <p:nvPr/>
          </p:nvSpPr>
          <p:spPr>
            <a:xfrm>
              <a:off x="0" y="-12"/>
              <a:ext cx="12198350" cy="6449060"/>
            </a:xfrm>
            <a:custGeom>
              <a:avLst/>
              <a:gdLst/>
              <a:ahLst/>
              <a:cxnLst/>
              <a:rect l="l" t="t" r="r" b="b"/>
              <a:pathLst>
                <a:path w="12198350" h="6449060">
                  <a:moveTo>
                    <a:pt x="12198350" y="0"/>
                  </a:moveTo>
                  <a:lnTo>
                    <a:pt x="0" y="0"/>
                  </a:lnTo>
                  <a:lnTo>
                    <a:pt x="0" y="6448933"/>
                  </a:lnTo>
                  <a:lnTo>
                    <a:pt x="12198350" y="6448933"/>
                  </a:lnTo>
                  <a:lnTo>
                    <a:pt x="12198350" y="0"/>
                  </a:lnTo>
                  <a:close/>
                </a:path>
              </a:pathLst>
            </a:custGeom>
            <a:solidFill>
              <a:srgbClr val="ECF4D2"/>
            </a:solidFill>
          </p:spPr>
          <p:txBody>
            <a:bodyPr wrap="square" lIns="0" tIns="0" rIns="0" bIns="0" rtlCol="0"/>
            <a:lstStyle/>
            <a:p>
              <a:endParaRPr/>
            </a:p>
          </p:txBody>
        </p:sp>
        <p:pic>
          <p:nvPicPr>
            <p:cNvPr id="32" name="object 32"/>
            <p:cNvPicPr/>
            <p:nvPr/>
          </p:nvPicPr>
          <p:blipFill>
            <a:blip r:embed="rId24" cstate="print"/>
            <a:stretch>
              <a:fillRect/>
            </a:stretch>
          </p:blipFill>
          <p:spPr>
            <a:xfrm>
              <a:off x="485546" y="214249"/>
              <a:ext cx="1853564" cy="422148"/>
            </a:xfrm>
            <a:prstGeom prst="rect">
              <a:avLst/>
            </a:prstGeom>
          </p:spPr>
        </p:pic>
      </p:grpSp>
      <p:sp>
        <p:nvSpPr>
          <p:cNvPr id="33" name="object 33"/>
          <p:cNvSpPr txBox="1"/>
          <p:nvPr/>
        </p:nvSpPr>
        <p:spPr>
          <a:xfrm>
            <a:off x="2210561" y="209169"/>
            <a:ext cx="28257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Wingdings"/>
                <a:cs typeface="Wingdings"/>
              </a:rPr>
              <a:t></a:t>
            </a:r>
            <a:endParaRPr sz="2400">
              <a:latin typeface="Wingdings"/>
              <a:cs typeface="Wingdings"/>
            </a:endParaRPr>
          </a:p>
        </p:txBody>
      </p:sp>
      <p:sp>
        <p:nvSpPr>
          <p:cNvPr id="34" name="object 34"/>
          <p:cNvSpPr txBox="1">
            <a:spLocks noGrp="1"/>
          </p:cNvSpPr>
          <p:nvPr>
            <p:ph type="title"/>
          </p:nvPr>
        </p:nvSpPr>
        <p:spPr>
          <a:xfrm>
            <a:off x="508508" y="701395"/>
            <a:ext cx="11087735" cy="1330325"/>
          </a:xfrm>
          <a:prstGeom prst="rect">
            <a:avLst/>
          </a:prstGeom>
        </p:spPr>
        <p:txBody>
          <a:bodyPr vert="horz" wrap="square" lIns="0" tIns="12700" rIns="0" bIns="0" rtlCol="0">
            <a:spAutoFit/>
          </a:bodyPr>
          <a:lstStyle/>
          <a:p>
            <a:pPr marL="12700" marR="5080">
              <a:lnSpc>
                <a:spcPct val="107000"/>
              </a:lnSpc>
              <a:spcBef>
                <a:spcPts val="100"/>
              </a:spcBef>
            </a:pPr>
            <a:r>
              <a:rPr sz="2000" b="0" dirty="0">
                <a:solidFill>
                  <a:srgbClr val="001157"/>
                </a:solidFill>
                <a:latin typeface="Calibri"/>
                <a:cs typeface="Calibri"/>
              </a:rPr>
              <a:t>While</a:t>
            </a:r>
            <a:r>
              <a:rPr sz="2000" b="0" spc="-45" dirty="0">
                <a:solidFill>
                  <a:srgbClr val="001157"/>
                </a:solidFill>
                <a:latin typeface="Calibri"/>
                <a:cs typeface="Calibri"/>
              </a:rPr>
              <a:t> </a:t>
            </a:r>
            <a:r>
              <a:rPr sz="2000" b="0" dirty="0">
                <a:solidFill>
                  <a:srgbClr val="001157"/>
                </a:solidFill>
                <a:latin typeface="Calibri"/>
                <a:cs typeface="Calibri"/>
              </a:rPr>
              <a:t>open</a:t>
            </a:r>
            <a:r>
              <a:rPr sz="2000" b="0" spc="-55" dirty="0">
                <a:solidFill>
                  <a:srgbClr val="001157"/>
                </a:solidFill>
                <a:latin typeface="Calibri"/>
                <a:cs typeface="Calibri"/>
              </a:rPr>
              <a:t> </a:t>
            </a:r>
            <a:r>
              <a:rPr sz="2000" b="0" dirty="0">
                <a:solidFill>
                  <a:srgbClr val="001157"/>
                </a:solidFill>
                <a:latin typeface="Calibri"/>
                <a:cs typeface="Calibri"/>
              </a:rPr>
              <a:t>science</a:t>
            </a:r>
            <a:r>
              <a:rPr sz="2000" b="0" spc="-35" dirty="0">
                <a:solidFill>
                  <a:srgbClr val="001157"/>
                </a:solidFill>
                <a:latin typeface="Calibri"/>
                <a:cs typeface="Calibri"/>
              </a:rPr>
              <a:t> </a:t>
            </a:r>
            <a:r>
              <a:rPr sz="2000" b="0" dirty="0">
                <a:solidFill>
                  <a:srgbClr val="001157"/>
                </a:solidFill>
                <a:latin typeface="Calibri"/>
                <a:cs typeface="Calibri"/>
              </a:rPr>
              <a:t>services</a:t>
            </a:r>
            <a:r>
              <a:rPr sz="2000" b="0" spc="-25" dirty="0">
                <a:solidFill>
                  <a:srgbClr val="001157"/>
                </a:solidFill>
                <a:latin typeface="Calibri"/>
                <a:cs typeface="Calibri"/>
              </a:rPr>
              <a:t> </a:t>
            </a:r>
            <a:r>
              <a:rPr sz="2000" b="0" dirty="0">
                <a:solidFill>
                  <a:srgbClr val="001157"/>
                </a:solidFill>
                <a:latin typeface="Calibri"/>
                <a:cs typeface="Calibri"/>
              </a:rPr>
              <a:t>(RDM,</a:t>
            </a:r>
            <a:r>
              <a:rPr sz="2000" b="0" spc="-60" dirty="0">
                <a:solidFill>
                  <a:srgbClr val="001157"/>
                </a:solidFill>
                <a:latin typeface="Calibri"/>
                <a:cs typeface="Calibri"/>
              </a:rPr>
              <a:t> </a:t>
            </a:r>
            <a:r>
              <a:rPr sz="2000" b="0" spc="-10" dirty="0">
                <a:solidFill>
                  <a:srgbClr val="001157"/>
                </a:solidFill>
                <a:latin typeface="Calibri"/>
                <a:cs typeface="Calibri"/>
              </a:rPr>
              <a:t>research</a:t>
            </a:r>
            <a:r>
              <a:rPr sz="2000" b="0" spc="-40" dirty="0">
                <a:solidFill>
                  <a:srgbClr val="001157"/>
                </a:solidFill>
                <a:latin typeface="Calibri"/>
                <a:cs typeface="Calibri"/>
              </a:rPr>
              <a:t> </a:t>
            </a:r>
            <a:r>
              <a:rPr sz="2000" b="0" dirty="0">
                <a:solidFill>
                  <a:srgbClr val="001157"/>
                </a:solidFill>
                <a:latin typeface="Calibri"/>
                <a:cs typeface="Calibri"/>
              </a:rPr>
              <a:t>software,</a:t>
            </a:r>
            <a:r>
              <a:rPr sz="2000" b="0" spc="-30" dirty="0">
                <a:solidFill>
                  <a:srgbClr val="001157"/>
                </a:solidFill>
                <a:latin typeface="Calibri"/>
                <a:cs typeface="Calibri"/>
              </a:rPr>
              <a:t> </a:t>
            </a:r>
            <a:r>
              <a:rPr sz="2000" b="0" dirty="0">
                <a:solidFill>
                  <a:srgbClr val="001157"/>
                </a:solidFill>
                <a:latin typeface="Calibri"/>
                <a:cs typeface="Calibri"/>
              </a:rPr>
              <a:t>and</a:t>
            </a:r>
            <a:r>
              <a:rPr sz="2000" b="0" spc="-45" dirty="0">
                <a:solidFill>
                  <a:srgbClr val="001157"/>
                </a:solidFill>
                <a:latin typeface="Calibri"/>
                <a:cs typeface="Calibri"/>
              </a:rPr>
              <a:t> </a:t>
            </a:r>
            <a:r>
              <a:rPr sz="2000" b="0" dirty="0">
                <a:solidFill>
                  <a:srgbClr val="001157"/>
                </a:solidFill>
                <a:latin typeface="Calibri"/>
                <a:cs typeface="Calibri"/>
              </a:rPr>
              <a:t>Open</a:t>
            </a:r>
            <a:r>
              <a:rPr sz="2000" b="0" spc="-55" dirty="0">
                <a:solidFill>
                  <a:srgbClr val="001157"/>
                </a:solidFill>
                <a:latin typeface="Calibri"/>
                <a:cs typeface="Calibri"/>
              </a:rPr>
              <a:t> </a:t>
            </a:r>
            <a:r>
              <a:rPr sz="2000" b="0" dirty="0">
                <a:solidFill>
                  <a:srgbClr val="001157"/>
                </a:solidFill>
                <a:latin typeface="Calibri"/>
                <a:cs typeface="Calibri"/>
              </a:rPr>
              <a:t>Access</a:t>
            </a:r>
            <a:r>
              <a:rPr sz="2000" b="0" spc="-35" dirty="0">
                <a:solidFill>
                  <a:srgbClr val="001157"/>
                </a:solidFill>
                <a:latin typeface="Calibri"/>
                <a:cs typeface="Calibri"/>
              </a:rPr>
              <a:t> </a:t>
            </a:r>
            <a:r>
              <a:rPr sz="2000" b="0" dirty="0">
                <a:solidFill>
                  <a:srgbClr val="001157"/>
                </a:solidFill>
                <a:latin typeface="Calibri"/>
                <a:cs typeface="Calibri"/>
              </a:rPr>
              <a:t>)</a:t>
            </a:r>
            <a:r>
              <a:rPr sz="2000" b="0" spc="-40" dirty="0">
                <a:solidFill>
                  <a:srgbClr val="001157"/>
                </a:solidFill>
                <a:latin typeface="Calibri"/>
                <a:cs typeface="Calibri"/>
              </a:rPr>
              <a:t> </a:t>
            </a:r>
            <a:r>
              <a:rPr sz="2000" b="0" dirty="0">
                <a:solidFill>
                  <a:srgbClr val="001157"/>
                </a:solidFill>
                <a:latin typeface="Calibri"/>
                <a:cs typeface="Calibri"/>
              </a:rPr>
              <a:t>in</a:t>
            </a:r>
            <a:r>
              <a:rPr sz="2000" b="0" spc="-40" dirty="0">
                <a:solidFill>
                  <a:srgbClr val="001157"/>
                </a:solidFill>
                <a:latin typeface="Calibri"/>
                <a:cs typeface="Calibri"/>
              </a:rPr>
              <a:t> </a:t>
            </a:r>
            <a:r>
              <a:rPr sz="2000" b="0" dirty="0">
                <a:solidFill>
                  <a:srgbClr val="001157"/>
                </a:solidFill>
                <a:latin typeface="Calibri"/>
                <a:cs typeface="Calibri"/>
              </a:rPr>
              <a:t>Leiden</a:t>
            </a:r>
            <a:r>
              <a:rPr sz="2000" b="0" spc="-35" dirty="0">
                <a:solidFill>
                  <a:srgbClr val="001157"/>
                </a:solidFill>
                <a:latin typeface="Calibri"/>
                <a:cs typeface="Calibri"/>
              </a:rPr>
              <a:t> </a:t>
            </a:r>
            <a:r>
              <a:rPr sz="2000" b="0" dirty="0">
                <a:solidFill>
                  <a:srgbClr val="001157"/>
                </a:solidFill>
                <a:latin typeface="Calibri"/>
                <a:cs typeface="Calibri"/>
              </a:rPr>
              <a:t>are</a:t>
            </a:r>
            <a:r>
              <a:rPr sz="2000" b="0" spc="-35" dirty="0">
                <a:solidFill>
                  <a:srgbClr val="001157"/>
                </a:solidFill>
                <a:latin typeface="Calibri"/>
                <a:cs typeface="Calibri"/>
              </a:rPr>
              <a:t> </a:t>
            </a:r>
            <a:r>
              <a:rPr sz="2000" b="0" dirty="0">
                <a:solidFill>
                  <a:srgbClr val="001157"/>
                </a:solidFill>
                <a:latin typeface="Calibri"/>
                <a:cs typeface="Calibri"/>
              </a:rPr>
              <a:t>in</a:t>
            </a:r>
            <a:r>
              <a:rPr sz="2000" b="0" spc="-45" dirty="0">
                <a:solidFill>
                  <a:srgbClr val="001157"/>
                </a:solidFill>
                <a:latin typeface="Calibri"/>
                <a:cs typeface="Calibri"/>
              </a:rPr>
              <a:t> </a:t>
            </a:r>
            <a:r>
              <a:rPr sz="2000" b="0" dirty="0">
                <a:solidFill>
                  <a:srgbClr val="001157"/>
                </a:solidFill>
                <a:latin typeface="Calibri"/>
                <a:cs typeface="Calibri"/>
              </a:rPr>
              <a:t>a</a:t>
            </a:r>
            <a:r>
              <a:rPr sz="2000" b="0" spc="-35" dirty="0">
                <a:solidFill>
                  <a:srgbClr val="001157"/>
                </a:solidFill>
                <a:latin typeface="Calibri"/>
                <a:cs typeface="Calibri"/>
              </a:rPr>
              <a:t> </a:t>
            </a:r>
            <a:r>
              <a:rPr sz="2000" b="0" dirty="0">
                <a:solidFill>
                  <a:srgbClr val="001157"/>
                </a:solidFill>
                <a:latin typeface="Calibri"/>
                <a:cs typeface="Calibri"/>
              </a:rPr>
              <a:t>developed</a:t>
            </a:r>
            <a:r>
              <a:rPr sz="2000" b="0" spc="-35" dirty="0">
                <a:solidFill>
                  <a:srgbClr val="001157"/>
                </a:solidFill>
                <a:latin typeface="Calibri"/>
                <a:cs typeface="Calibri"/>
              </a:rPr>
              <a:t> </a:t>
            </a:r>
            <a:r>
              <a:rPr sz="2000" b="0" spc="-25" dirty="0">
                <a:solidFill>
                  <a:srgbClr val="001157"/>
                </a:solidFill>
                <a:latin typeface="Calibri"/>
                <a:cs typeface="Calibri"/>
              </a:rPr>
              <a:t>to </a:t>
            </a:r>
            <a:r>
              <a:rPr sz="2000" b="0" dirty="0">
                <a:solidFill>
                  <a:srgbClr val="001157"/>
                </a:solidFill>
                <a:latin typeface="Calibri"/>
                <a:cs typeface="Calibri"/>
              </a:rPr>
              <a:t>advanced</a:t>
            </a:r>
            <a:r>
              <a:rPr sz="2000" b="0" spc="-80" dirty="0">
                <a:solidFill>
                  <a:srgbClr val="001157"/>
                </a:solidFill>
                <a:latin typeface="Calibri"/>
                <a:cs typeface="Calibri"/>
              </a:rPr>
              <a:t> </a:t>
            </a:r>
            <a:r>
              <a:rPr sz="2000" b="0" dirty="0">
                <a:solidFill>
                  <a:srgbClr val="001157"/>
                </a:solidFill>
                <a:latin typeface="Calibri"/>
                <a:cs typeface="Calibri"/>
              </a:rPr>
              <a:t>stage,</a:t>
            </a:r>
            <a:r>
              <a:rPr sz="2000" b="0" spc="-50" dirty="0">
                <a:solidFill>
                  <a:srgbClr val="001157"/>
                </a:solidFill>
                <a:latin typeface="Calibri"/>
                <a:cs typeface="Calibri"/>
              </a:rPr>
              <a:t> </a:t>
            </a:r>
            <a:r>
              <a:rPr sz="2000" b="0" dirty="0">
                <a:solidFill>
                  <a:srgbClr val="001157"/>
                </a:solidFill>
                <a:latin typeface="Calibri"/>
                <a:cs typeface="Calibri"/>
              </a:rPr>
              <a:t>there</a:t>
            </a:r>
            <a:r>
              <a:rPr sz="2000" b="0" spc="-45" dirty="0">
                <a:solidFill>
                  <a:srgbClr val="001157"/>
                </a:solidFill>
                <a:latin typeface="Calibri"/>
                <a:cs typeface="Calibri"/>
              </a:rPr>
              <a:t> </a:t>
            </a:r>
            <a:r>
              <a:rPr sz="2000" b="0" dirty="0">
                <a:solidFill>
                  <a:srgbClr val="001157"/>
                </a:solidFill>
                <a:latin typeface="Calibri"/>
                <a:cs typeface="Calibri"/>
              </a:rPr>
              <a:t>are</a:t>
            </a:r>
            <a:r>
              <a:rPr sz="2000" b="0" spc="-45" dirty="0">
                <a:solidFill>
                  <a:srgbClr val="001157"/>
                </a:solidFill>
                <a:latin typeface="Calibri"/>
                <a:cs typeface="Calibri"/>
              </a:rPr>
              <a:t> </a:t>
            </a:r>
            <a:r>
              <a:rPr sz="2000" b="0" dirty="0">
                <a:solidFill>
                  <a:srgbClr val="001157"/>
                </a:solidFill>
                <a:latin typeface="Calibri"/>
                <a:cs typeface="Calibri"/>
              </a:rPr>
              <a:t>other</a:t>
            </a:r>
            <a:r>
              <a:rPr sz="2000" b="0" spc="-55" dirty="0">
                <a:solidFill>
                  <a:srgbClr val="001157"/>
                </a:solidFill>
                <a:latin typeface="Calibri"/>
                <a:cs typeface="Calibri"/>
              </a:rPr>
              <a:t> </a:t>
            </a:r>
            <a:r>
              <a:rPr sz="2000" b="0" dirty="0">
                <a:solidFill>
                  <a:srgbClr val="001157"/>
                </a:solidFill>
                <a:latin typeface="Calibri"/>
                <a:cs typeface="Calibri"/>
              </a:rPr>
              <a:t>aspects</a:t>
            </a:r>
            <a:r>
              <a:rPr sz="2000" b="0" spc="-45" dirty="0">
                <a:solidFill>
                  <a:srgbClr val="001157"/>
                </a:solidFill>
                <a:latin typeface="Calibri"/>
                <a:cs typeface="Calibri"/>
              </a:rPr>
              <a:t> </a:t>
            </a:r>
            <a:r>
              <a:rPr sz="2000" b="0" dirty="0">
                <a:solidFill>
                  <a:srgbClr val="001157"/>
                </a:solidFill>
                <a:latin typeface="Calibri"/>
                <a:cs typeface="Calibri"/>
              </a:rPr>
              <a:t>of</a:t>
            </a:r>
            <a:r>
              <a:rPr sz="2000" b="0" spc="-45" dirty="0">
                <a:solidFill>
                  <a:srgbClr val="001157"/>
                </a:solidFill>
                <a:latin typeface="Calibri"/>
                <a:cs typeface="Calibri"/>
              </a:rPr>
              <a:t> </a:t>
            </a:r>
            <a:r>
              <a:rPr sz="2000" b="0" dirty="0">
                <a:solidFill>
                  <a:srgbClr val="001157"/>
                </a:solidFill>
                <a:latin typeface="Calibri"/>
                <a:cs typeface="Calibri"/>
              </a:rPr>
              <a:t>open</a:t>
            </a:r>
            <a:r>
              <a:rPr sz="2000" b="0" spc="-75" dirty="0">
                <a:solidFill>
                  <a:srgbClr val="001157"/>
                </a:solidFill>
                <a:latin typeface="Calibri"/>
                <a:cs typeface="Calibri"/>
              </a:rPr>
              <a:t> </a:t>
            </a:r>
            <a:r>
              <a:rPr sz="2000" b="0" dirty="0">
                <a:solidFill>
                  <a:srgbClr val="001157"/>
                </a:solidFill>
                <a:latin typeface="Calibri"/>
                <a:cs typeface="Calibri"/>
              </a:rPr>
              <a:t>science</a:t>
            </a:r>
            <a:r>
              <a:rPr sz="2000" b="0" spc="-45" dirty="0">
                <a:solidFill>
                  <a:srgbClr val="001157"/>
                </a:solidFill>
                <a:latin typeface="Calibri"/>
                <a:cs typeface="Calibri"/>
              </a:rPr>
              <a:t> </a:t>
            </a:r>
            <a:r>
              <a:rPr sz="2000" b="0" dirty="0">
                <a:solidFill>
                  <a:srgbClr val="001157"/>
                </a:solidFill>
                <a:latin typeface="Calibri"/>
                <a:cs typeface="Calibri"/>
              </a:rPr>
              <a:t>that</a:t>
            </a:r>
            <a:r>
              <a:rPr sz="2000" b="0" spc="-45" dirty="0">
                <a:solidFill>
                  <a:srgbClr val="001157"/>
                </a:solidFill>
                <a:latin typeface="Calibri"/>
                <a:cs typeface="Calibri"/>
              </a:rPr>
              <a:t> </a:t>
            </a:r>
            <a:r>
              <a:rPr sz="2000" b="0" dirty="0">
                <a:solidFill>
                  <a:srgbClr val="001157"/>
                </a:solidFill>
                <a:latin typeface="Calibri"/>
                <a:cs typeface="Calibri"/>
              </a:rPr>
              <a:t>need</a:t>
            </a:r>
            <a:r>
              <a:rPr sz="2000" b="0" spc="-55" dirty="0">
                <a:solidFill>
                  <a:srgbClr val="001157"/>
                </a:solidFill>
                <a:latin typeface="Calibri"/>
                <a:cs typeface="Calibri"/>
              </a:rPr>
              <a:t> </a:t>
            </a:r>
            <a:r>
              <a:rPr sz="2000" b="0" dirty="0">
                <a:solidFill>
                  <a:srgbClr val="001157"/>
                </a:solidFill>
                <a:latin typeface="Calibri"/>
                <a:cs typeface="Calibri"/>
              </a:rPr>
              <a:t>developing</a:t>
            </a:r>
            <a:r>
              <a:rPr sz="2000" b="0" spc="-60" dirty="0">
                <a:solidFill>
                  <a:srgbClr val="001157"/>
                </a:solidFill>
                <a:latin typeface="Calibri"/>
                <a:cs typeface="Calibri"/>
              </a:rPr>
              <a:t> </a:t>
            </a:r>
            <a:r>
              <a:rPr sz="2000" b="0" dirty="0">
                <a:solidFill>
                  <a:srgbClr val="001157"/>
                </a:solidFill>
                <a:latin typeface="Calibri"/>
                <a:cs typeface="Calibri"/>
              </a:rPr>
              <a:t>of</a:t>
            </a:r>
            <a:r>
              <a:rPr sz="2000" b="0" spc="-45" dirty="0">
                <a:solidFill>
                  <a:srgbClr val="001157"/>
                </a:solidFill>
                <a:latin typeface="Calibri"/>
                <a:cs typeface="Calibri"/>
              </a:rPr>
              <a:t> </a:t>
            </a:r>
            <a:r>
              <a:rPr sz="2000" b="0" dirty="0">
                <a:solidFill>
                  <a:srgbClr val="001157"/>
                </a:solidFill>
                <a:latin typeface="Calibri"/>
                <a:cs typeface="Calibri"/>
              </a:rPr>
              <a:t>policies</a:t>
            </a:r>
            <a:r>
              <a:rPr sz="2000" b="0" spc="-55" dirty="0">
                <a:solidFill>
                  <a:srgbClr val="001157"/>
                </a:solidFill>
                <a:latin typeface="Calibri"/>
                <a:cs typeface="Calibri"/>
              </a:rPr>
              <a:t> </a:t>
            </a:r>
            <a:r>
              <a:rPr sz="2000" b="0" dirty="0">
                <a:solidFill>
                  <a:srgbClr val="001157"/>
                </a:solidFill>
                <a:latin typeface="Calibri"/>
                <a:cs typeface="Calibri"/>
              </a:rPr>
              <a:t>and</a:t>
            </a:r>
            <a:r>
              <a:rPr sz="2000" b="0" spc="-65" dirty="0">
                <a:solidFill>
                  <a:srgbClr val="001157"/>
                </a:solidFill>
                <a:latin typeface="Calibri"/>
                <a:cs typeface="Calibri"/>
              </a:rPr>
              <a:t> </a:t>
            </a:r>
            <a:r>
              <a:rPr sz="2000" b="0" dirty="0">
                <a:solidFill>
                  <a:srgbClr val="001157"/>
                </a:solidFill>
                <a:latin typeface="Calibri"/>
                <a:cs typeface="Calibri"/>
              </a:rPr>
              <a:t>services,</a:t>
            </a:r>
            <a:r>
              <a:rPr sz="2000" b="0" spc="-30" dirty="0">
                <a:solidFill>
                  <a:srgbClr val="001157"/>
                </a:solidFill>
                <a:latin typeface="Calibri"/>
                <a:cs typeface="Calibri"/>
              </a:rPr>
              <a:t> </a:t>
            </a:r>
            <a:r>
              <a:rPr sz="2000" b="0" spc="-20" dirty="0">
                <a:solidFill>
                  <a:srgbClr val="001157"/>
                </a:solidFill>
                <a:latin typeface="Calibri"/>
                <a:cs typeface="Calibri"/>
              </a:rPr>
              <a:t>such </a:t>
            </a:r>
            <a:r>
              <a:rPr sz="2000" b="0" dirty="0">
                <a:solidFill>
                  <a:srgbClr val="001157"/>
                </a:solidFill>
                <a:latin typeface="Calibri"/>
                <a:cs typeface="Calibri"/>
              </a:rPr>
              <a:t>as</a:t>
            </a:r>
            <a:r>
              <a:rPr sz="2000" b="0" spc="-35" dirty="0">
                <a:solidFill>
                  <a:srgbClr val="001157"/>
                </a:solidFill>
                <a:latin typeface="Calibri"/>
                <a:cs typeface="Calibri"/>
              </a:rPr>
              <a:t> </a:t>
            </a:r>
            <a:r>
              <a:rPr sz="2000" b="0" spc="-10" dirty="0">
                <a:solidFill>
                  <a:srgbClr val="001157"/>
                </a:solidFill>
                <a:latin typeface="Calibri"/>
                <a:cs typeface="Calibri"/>
              </a:rPr>
              <a:t>research</a:t>
            </a:r>
            <a:r>
              <a:rPr sz="2000" b="0" spc="-35" dirty="0">
                <a:solidFill>
                  <a:srgbClr val="001157"/>
                </a:solidFill>
                <a:latin typeface="Calibri"/>
                <a:cs typeface="Calibri"/>
              </a:rPr>
              <a:t> </a:t>
            </a:r>
            <a:r>
              <a:rPr sz="2000" b="0" spc="-10" dirty="0">
                <a:solidFill>
                  <a:srgbClr val="001157"/>
                </a:solidFill>
                <a:latin typeface="Calibri"/>
                <a:cs typeface="Calibri"/>
              </a:rPr>
              <a:t>evaluation,</a:t>
            </a:r>
            <a:r>
              <a:rPr sz="2000" b="0" spc="-35" dirty="0">
                <a:solidFill>
                  <a:srgbClr val="001157"/>
                </a:solidFill>
                <a:latin typeface="Calibri"/>
                <a:cs typeface="Calibri"/>
              </a:rPr>
              <a:t> </a:t>
            </a:r>
            <a:r>
              <a:rPr sz="2000" b="0" spc="-10" dirty="0">
                <a:solidFill>
                  <a:srgbClr val="001157"/>
                </a:solidFill>
                <a:latin typeface="Calibri"/>
                <a:cs typeface="Calibri"/>
              </a:rPr>
              <a:t>rewards</a:t>
            </a:r>
            <a:r>
              <a:rPr sz="2000" b="0" spc="-45" dirty="0">
                <a:solidFill>
                  <a:srgbClr val="001157"/>
                </a:solidFill>
                <a:latin typeface="Calibri"/>
                <a:cs typeface="Calibri"/>
              </a:rPr>
              <a:t> </a:t>
            </a:r>
            <a:r>
              <a:rPr sz="2000" b="0" dirty="0">
                <a:solidFill>
                  <a:srgbClr val="001157"/>
                </a:solidFill>
                <a:latin typeface="Calibri"/>
                <a:cs typeface="Calibri"/>
              </a:rPr>
              <a:t>and</a:t>
            </a:r>
            <a:r>
              <a:rPr sz="2000" b="0" spc="-40" dirty="0">
                <a:solidFill>
                  <a:srgbClr val="001157"/>
                </a:solidFill>
                <a:latin typeface="Calibri"/>
                <a:cs typeface="Calibri"/>
              </a:rPr>
              <a:t> </a:t>
            </a:r>
            <a:r>
              <a:rPr sz="2000" b="0" spc="-10" dirty="0">
                <a:solidFill>
                  <a:srgbClr val="001157"/>
                </a:solidFill>
                <a:latin typeface="Calibri"/>
                <a:cs typeface="Calibri"/>
              </a:rPr>
              <a:t>recognition,</a:t>
            </a:r>
            <a:r>
              <a:rPr sz="2000" b="0" spc="-75" dirty="0">
                <a:solidFill>
                  <a:srgbClr val="001157"/>
                </a:solidFill>
                <a:latin typeface="Calibri"/>
                <a:cs typeface="Calibri"/>
              </a:rPr>
              <a:t> </a:t>
            </a:r>
            <a:r>
              <a:rPr sz="2000" b="0" dirty="0">
                <a:solidFill>
                  <a:srgbClr val="001157"/>
                </a:solidFill>
                <a:latin typeface="Calibri"/>
                <a:cs typeface="Calibri"/>
              </a:rPr>
              <a:t>citizen</a:t>
            </a:r>
            <a:r>
              <a:rPr sz="2000" b="0" spc="-35" dirty="0">
                <a:solidFill>
                  <a:srgbClr val="001157"/>
                </a:solidFill>
                <a:latin typeface="Calibri"/>
                <a:cs typeface="Calibri"/>
              </a:rPr>
              <a:t> </a:t>
            </a:r>
            <a:r>
              <a:rPr sz="2000" b="0" dirty="0">
                <a:solidFill>
                  <a:srgbClr val="001157"/>
                </a:solidFill>
                <a:latin typeface="Calibri"/>
                <a:cs typeface="Calibri"/>
              </a:rPr>
              <a:t>science.</a:t>
            </a:r>
            <a:r>
              <a:rPr sz="2000" b="0" spc="-45" dirty="0">
                <a:solidFill>
                  <a:srgbClr val="001157"/>
                </a:solidFill>
                <a:latin typeface="Calibri"/>
                <a:cs typeface="Calibri"/>
              </a:rPr>
              <a:t> </a:t>
            </a:r>
            <a:r>
              <a:rPr sz="2000" b="0" dirty="0">
                <a:solidFill>
                  <a:srgbClr val="001157"/>
                </a:solidFill>
                <a:latin typeface="Calibri"/>
                <a:cs typeface="Calibri"/>
              </a:rPr>
              <a:t>Open</a:t>
            </a:r>
            <a:r>
              <a:rPr sz="2000" b="0" spc="-55" dirty="0">
                <a:solidFill>
                  <a:srgbClr val="001157"/>
                </a:solidFill>
                <a:latin typeface="Calibri"/>
                <a:cs typeface="Calibri"/>
              </a:rPr>
              <a:t> </a:t>
            </a:r>
            <a:r>
              <a:rPr sz="2000" b="0" dirty="0">
                <a:solidFill>
                  <a:srgbClr val="001157"/>
                </a:solidFill>
                <a:latin typeface="Calibri"/>
                <a:cs typeface="Calibri"/>
              </a:rPr>
              <a:t>science</a:t>
            </a:r>
            <a:r>
              <a:rPr sz="2000" b="0" spc="-35" dirty="0">
                <a:solidFill>
                  <a:srgbClr val="001157"/>
                </a:solidFill>
                <a:latin typeface="Calibri"/>
                <a:cs typeface="Calibri"/>
              </a:rPr>
              <a:t> </a:t>
            </a:r>
            <a:r>
              <a:rPr sz="2000" b="0" dirty="0">
                <a:solidFill>
                  <a:srgbClr val="001157"/>
                </a:solidFill>
                <a:latin typeface="Calibri"/>
                <a:cs typeface="Calibri"/>
              </a:rPr>
              <a:t>services</a:t>
            </a:r>
            <a:r>
              <a:rPr sz="2000" b="0" spc="-25" dirty="0">
                <a:solidFill>
                  <a:srgbClr val="001157"/>
                </a:solidFill>
                <a:latin typeface="Calibri"/>
                <a:cs typeface="Calibri"/>
              </a:rPr>
              <a:t> </a:t>
            </a:r>
            <a:r>
              <a:rPr sz="2000" b="0" dirty="0">
                <a:solidFill>
                  <a:srgbClr val="001157"/>
                </a:solidFill>
                <a:latin typeface="Calibri"/>
                <a:cs typeface="Calibri"/>
              </a:rPr>
              <a:t>at</a:t>
            </a:r>
            <a:r>
              <a:rPr sz="2000" b="0" spc="-35" dirty="0">
                <a:solidFill>
                  <a:srgbClr val="001157"/>
                </a:solidFill>
                <a:latin typeface="Calibri"/>
                <a:cs typeface="Calibri"/>
              </a:rPr>
              <a:t> </a:t>
            </a:r>
            <a:r>
              <a:rPr sz="2000" b="0" dirty="0">
                <a:solidFill>
                  <a:srgbClr val="001157"/>
                </a:solidFill>
                <a:latin typeface="Calibri"/>
                <a:cs typeface="Calibri"/>
              </a:rPr>
              <a:t>Leiden</a:t>
            </a:r>
            <a:r>
              <a:rPr sz="2000" b="0" spc="-45" dirty="0">
                <a:solidFill>
                  <a:srgbClr val="001157"/>
                </a:solidFill>
                <a:latin typeface="Calibri"/>
                <a:cs typeface="Calibri"/>
              </a:rPr>
              <a:t> </a:t>
            </a:r>
            <a:r>
              <a:rPr sz="2000" b="0" dirty="0">
                <a:solidFill>
                  <a:srgbClr val="001157"/>
                </a:solidFill>
                <a:latin typeface="Calibri"/>
                <a:cs typeface="Calibri"/>
              </a:rPr>
              <a:t>need</a:t>
            </a:r>
            <a:r>
              <a:rPr sz="2000" b="0" spc="-35" dirty="0">
                <a:solidFill>
                  <a:srgbClr val="001157"/>
                </a:solidFill>
                <a:latin typeface="Calibri"/>
                <a:cs typeface="Calibri"/>
              </a:rPr>
              <a:t> </a:t>
            </a:r>
            <a:r>
              <a:rPr sz="2000" b="0" spc="-25" dirty="0">
                <a:solidFill>
                  <a:srgbClr val="001157"/>
                </a:solidFill>
                <a:latin typeface="Calibri"/>
                <a:cs typeface="Calibri"/>
              </a:rPr>
              <a:t>to </a:t>
            </a:r>
            <a:r>
              <a:rPr sz="2000" b="0" dirty="0">
                <a:solidFill>
                  <a:srgbClr val="001157"/>
                </a:solidFill>
                <a:latin typeface="Calibri"/>
                <a:cs typeface="Calibri"/>
              </a:rPr>
              <a:t>make</a:t>
            </a:r>
            <a:r>
              <a:rPr sz="2000" b="0" spc="-35" dirty="0">
                <a:solidFill>
                  <a:srgbClr val="001157"/>
                </a:solidFill>
                <a:latin typeface="Calibri"/>
                <a:cs typeface="Calibri"/>
              </a:rPr>
              <a:t> </a:t>
            </a:r>
            <a:r>
              <a:rPr sz="2000" b="0" dirty="0">
                <a:solidFill>
                  <a:srgbClr val="001157"/>
                </a:solidFill>
                <a:latin typeface="Calibri"/>
                <a:cs typeface="Calibri"/>
              </a:rPr>
              <a:t>a</a:t>
            </a:r>
            <a:r>
              <a:rPr sz="2000" b="0" spc="-45" dirty="0">
                <a:solidFill>
                  <a:srgbClr val="001157"/>
                </a:solidFill>
                <a:latin typeface="Calibri"/>
                <a:cs typeface="Calibri"/>
              </a:rPr>
              <a:t> </a:t>
            </a:r>
            <a:r>
              <a:rPr sz="2000" b="0" dirty="0">
                <a:solidFill>
                  <a:srgbClr val="001157"/>
                </a:solidFill>
                <a:latin typeface="Calibri"/>
                <a:cs typeface="Calibri"/>
              </a:rPr>
              <a:t>steps</a:t>
            </a:r>
            <a:r>
              <a:rPr sz="2000" b="0" spc="-25" dirty="0">
                <a:solidFill>
                  <a:srgbClr val="001157"/>
                </a:solidFill>
                <a:latin typeface="Calibri"/>
                <a:cs typeface="Calibri"/>
              </a:rPr>
              <a:t> </a:t>
            </a:r>
            <a:r>
              <a:rPr sz="2000" spc="-10" dirty="0">
                <a:solidFill>
                  <a:srgbClr val="001157"/>
                </a:solidFill>
                <a:latin typeface="Calibri"/>
                <a:cs typeface="Calibri"/>
              </a:rPr>
              <a:t>towards</a:t>
            </a:r>
            <a:r>
              <a:rPr sz="2000" spc="-45" dirty="0">
                <a:solidFill>
                  <a:srgbClr val="001157"/>
                </a:solidFill>
                <a:latin typeface="Calibri"/>
                <a:cs typeface="Calibri"/>
              </a:rPr>
              <a:t> </a:t>
            </a:r>
            <a:r>
              <a:rPr sz="2000" dirty="0">
                <a:solidFill>
                  <a:srgbClr val="001157"/>
                </a:solidFill>
                <a:latin typeface="Calibri"/>
                <a:cs typeface="Calibri"/>
              </a:rPr>
              <a:t>more</a:t>
            </a:r>
            <a:r>
              <a:rPr sz="2000" spc="-45" dirty="0">
                <a:solidFill>
                  <a:srgbClr val="001157"/>
                </a:solidFill>
                <a:latin typeface="Calibri"/>
                <a:cs typeface="Calibri"/>
              </a:rPr>
              <a:t> </a:t>
            </a:r>
            <a:r>
              <a:rPr sz="2000" spc="-20" dirty="0">
                <a:solidFill>
                  <a:srgbClr val="001157"/>
                </a:solidFill>
                <a:latin typeface="Calibri"/>
                <a:cs typeface="Calibri"/>
              </a:rPr>
              <a:t>integrated</a:t>
            </a:r>
            <a:r>
              <a:rPr sz="2000" spc="-50" dirty="0">
                <a:solidFill>
                  <a:srgbClr val="001157"/>
                </a:solidFill>
                <a:latin typeface="Calibri"/>
                <a:cs typeface="Calibri"/>
              </a:rPr>
              <a:t> </a:t>
            </a:r>
            <a:r>
              <a:rPr sz="2000" dirty="0">
                <a:solidFill>
                  <a:srgbClr val="001157"/>
                </a:solidFill>
                <a:latin typeface="Calibri"/>
                <a:cs typeface="Calibri"/>
              </a:rPr>
              <a:t>services</a:t>
            </a:r>
            <a:r>
              <a:rPr sz="2000" spc="-25" dirty="0">
                <a:solidFill>
                  <a:srgbClr val="001157"/>
                </a:solidFill>
                <a:latin typeface="Calibri"/>
                <a:cs typeface="Calibri"/>
              </a:rPr>
              <a:t> </a:t>
            </a:r>
            <a:r>
              <a:rPr sz="2000" b="0" dirty="0">
                <a:solidFill>
                  <a:srgbClr val="001157"/>
                </a:solidFill>
                <a:latin typeface="Calibri"/>
                <a:cs typeface="Calibri"/>
              </a:rPr>
              <a:t>and</a:t>
            </a:r>
            <a:r>
              <a:rPr sz="2000" b="0" spc="-55" dirty="0">
                <a:solidFill>
                  <a:srgbClr val="001157"/>
                </a:solidFill>
                <a:latin typeface="Calibri"/>
                <a:cs typeface="Calibri"/>
              </a:rPr>
              <a:t> </a:t>
            </a:r>
            <a:r>
              <a:rPr sz="2000" b="0" dirty="0">
                <a:solidFill>
                  <a:srgbClr val="001157"/>
                </a:solidFill>
                <a:latin typeface="Calibri"/>
                <a:cs typeface="Calibri"/>
              </a:rPr>
              <a:t>support</a:t>
            </a:r>
            <a:r>
              <a:rPr sz="2000" b="0" spc="-55" dirty="0">
                <a:solidFill>
                  <a:srgbClr val="001157"/>
                </a:solidFill>
                <a:latin typeface="Calibri"/>
                <a:cs typeface="Calibri"/>
              </a:rPr>
              <a:t> </a:t>
            </a:r>
            <a:r>
              <a:rPr sz="2000" b="0" dirty="0">
                <a:solidFill>
                  <a:srgbClr val="001157"/>
                </a:solidFill>
                <a:latin typeface="Calibri"/>
                <a:cs typeface="Calibri"/>
              </a:rPr>
              <a:t>in</a:t>
            </a:r>
            <a:r>
              <a:rPr sz="2000" b="0" spc="-50" dirty="0">
                <a:solidFill>
                  <a:srgbClr val="001157"/>
                </a:solidFill>
                <a:latin typeface="Calibri"/>
                <a:cs typeface="Calibri"/>
              </a:rPr>
              <a:t> </a:t>
            </a:r>
            <a:r>
              <a:rPr sz="2000" b="0" dirty="0">
                <a:solidFill>
                  <a:srgbClr val="001157"/>
                </a:solidFill>
                <a:latin typeface="Calibri"/>
                <a:cs typeface="Calibri"/>
              </a:rPr>
              <a:t>open</a:t>
            </a:r>
            <a:r>
              <a:rPr sz="2000" b="0" spc="-50" dirty="0">
                <a:solidFill>
                  <a:srgbClr val="001157"/>
                </a:solidFill>
                <a:latin typeface="Calibri"/>
                <a:cs typeface="Calibri"/>
              </a:rPr>
              <a:t> </a:t>
            </a:r>
            <a:r>
              <a:rPr sz="2000" b="0" spc="-10" dirty="0">
                <a:solidFill>
                  <a:srgbClr val="001157"/>
                </a:solidFill>
                <a:latin typeface="Calibri"/>
                <a:cs typeface="Calibri"/>
              </a:rPr>
              <a:t>science.</a:t>
            </a:r>
            <a:endParaRPr sz="2000">
              <a:latin typeface="Calibri"/>
              <a:cs typeface="Calibri"/>
            </a:endParaRPr>
          </a:p>
        </p:txBody>
      </p:sp>
      <p:sp>
        <p:nvSpPr>
          <p:cNvPr id="35" name="object 35"/>
          <p:cNvSpPr txBox="1"/>
          <p:nvPr/>
        </p:nvSpPr>
        <p:spPr>
          <a:xfrm>
            <a:off x="508508" y="2004796"/>
            <a:ext cx="11078845" cy="4246245"/>
          </a:xfrm>
          <a:prstGeom prst="rect">
            <a:avLst/>
          </a:prstGeom>
        </p:spPr>
        <p:txBody>
          <a:bodyPr vert="horz" wrap="square" lIns="0" tIns="135890" rIns="0" bIns="0" rtlCol="0">
            <a:spAutoFit/>
          </a:bodyPr>
          <a:lstStyle/>
          <a:p>
            <a:pPr marL="12700">
              <a:lnSpc>
                <a:spcPct val="100000"/>
              </a:lnSpc>
              <a:spcBef>
                <a:spcPts val="1070"/>
              </a:spcBef>
            </a:pPr>
            <a:r>
              <a:rPr sz="2000" dirty="0">
                <a:solidFill>
                  <a:srgbClr val="001157"/>
                </a:solidFill>
                <a:latin typeface="Calibri"/>
                <a:cs typeface="Calibri"/>
              </a:rPr>
              <a:t>We</a:t>
            </a:r>
            <a:r>
              <a:rPr sz="2000" spc="-60" dirty="0">
                <a:solidFill>
                  <a:srgbClr val="001157"/>
                </a:solidFill>
                <a:latin typeface="Calibri"/>
                <a:cs typeface="Calibri"/>
              </a:rPr>
              <a:t> </a:t>
            </a:r>
            <a:r>
              <a:rPr sz="2000" dirty="0">
                <a:solidFill>
                  <a:srgbClr val="001157"/>
                </a:solidFill>
                <a:latin typeface="Calibri"/>
                <a:cs typeface="Calibri"/>
              </a:rPr>
              <a:t>need</a:t>
            </a:r>
            <a:r>
              <a:rPr sz="2000" spc="-35" dirty="0">
                <a:solidFill>
                  <a:srgbClr val="001157"/>
                </a:solidFill>
                <a:latin typeface="Calibri"/>
                <a:cs typeface="Calibri"/>
              </a:rPr>
              <a:t> </a:t>
            </a:r>
            <a:r>
              <a:rPr sz="2000" dirty="0">
                <a:solidFill>
                  <a:srgbClr val="001157"/>
                </a:solidFill>
                <a:latin typeface="Calibri"/>
                <a:cs typeface="Calibri"/>
              </a:rPr>
              <a:t>to</a:t>
            </a:r>
            <a:r>
              <a:rPr sz="2000" spc="-40" dirty="0">
                <a:solidFill>
                  <a:srgbClr val="001157"/>
                </a:solidFill>
                <a:latin typeface="Calibri"/>
                <a:cs typeface="Calibri"/>
              </a:rPr>
              <a:t> </a:t>
            </a:r>
            <a:r>
              <a:rPr sz="2000" dirty="0">
                <a:solidFill>
                  <a:srgbClr val="001157"/>
                </a:solidFill>
                <a:latin typeface="Calibri"/>
                <a:cs typeface="Calibri"/>
              </a:rPr>
              <a:t>work</a:t>
            </a:r>
            <a:r>
              <a:rPr sz="2000" spc="-50" dirty="0">
                <a:solidFill>
                  <a:srgbClr val="001157"/>
                </a:solidFill>
                <a:latin typeface="Calibri"/>
                <a:cs typeface="Calibri"/>
              </a:rPr>
              <a:t> </a:t>
            </a:r>
            <a:r>
              <a:rPr sz="2000" spc="-10" dirty="0">
                <a:solidFill>
                  <a:srgbClr val="001157"/>
                </a:solidFill>
                <a:latin typeface="Calibri"/>
                <a:cs typeface="Calibri"/>
              </a:rPr>
              <a:t>together</a:t>
            </a:r>
            <a:r>
              <a:rPr sz="2000" spc="-60" dirty="0">
                <a:solidFill>
                  <a:srgbClr val="001157"/>
                </a:solidFill>
                <a:latin typeface="Calibri"/>
                <a:cs typeface="Calibri"/>
              </a:rPr>
              <a:t> </a:t>
            </a:r>
            <a:r>
              <a:rPr sz="2000" spc="-25" dirty="0">
                <a:solidFill>
                  <a:srgbClr val="001157"/>
                </a:solidFill>
                <a:latin typeface="Calibri"/>
                <a:cs typeface="Calibri"/>
              </a:rPr>
              <a:t>on:</a:t>
            </a:r>
            <a:endParaRPr sz="2000">
              <a:latin typeface="Calibri"/>
              <a:cs typeface="Calibri"/>
            </a:endParaRPr>
          </a:p>
          <a:p>
            <a:pPr marL="355600" marR="309245" indent="-343535">
              <a:lnSpc>
                <a:spcPct val="107000"/>
              </a:lnSpc>
              <a:spcBef>
                <a:spcPts val="805"/>
              </a:spcBef>
              <a:buFont typeface="Calibri"/>
              <a:buChar char="-"/>
              <a:tabLst>
                <a:tab pos="355600" algn="l"/>
              </a:tabLst>
            </a:pPr>
            <a:r>
              <a:rPr sz="2000" b="1" dirty="0">
                <a:solidFill>
                  <a:srgbClr val="001157"/>
                </a:solidFill>
                <a:latin typeface="Calibri"/>
                <a:cs typeface="Calibri"/>
              </a:rPr>
              <a:t>Human</a:t>
            </a:r>
            <a:r>
              <a:rPr sz="2000" b="1" spc="-55" dirty="0">
                <a:solidFill>
                  <a:srgbClr val="001157"/>
                </a:solidFill>
                <a:latin typeface="Calibri"/>
                <a:cs typeface="Calibri"/>
              </a:rPr>
              <a:t> </a:t>
            </a:r>
            <a:r>
              <a:rPr sz="2000" b="1" spc="-10" dirty="0">
                <a:solidFill>
                  <a:srgbClr val="001157"/>
                </a:solidFill>
                <a:latin typeface="Calibri"/>
                <a:cs typeface="Calibri"/>
              </a:rPr>
              <a:t>potential</a:t>
            </a:r>
            <a:r>
              <a:rPr sz="2000" spc="-10" dirty="0">
                <a:solidFill>
                  <a:srgbClr val="001157"/>
                </a:solidFill>
                <a:latin typeface="Calibri"/>
                <a:cs typeface="Calibri"/>
              </a:rPr>
              <a:t>,</a:t>
            </a:r>
            <a:r>
              <a:rPr sz="2000" spc="-75" dirty="0">
                <a:solidFill>
                  <a:srgbClr val="001157"/>
                </a:solidFill>
                <a:latin typeface="Calibri"/>
                <a:cs typeface="Calibri"/>
              </a:rPr>
              <a:t> </a:t>
            </a:r>
            <a:r>
              <a:rPr sz="2000" spc="-10" dirty="0">
                <a:solidFill>
                  <a:srgbClr val="001157"/>
                </a:solidFill>
                <a:latin typeface="Calibri"/>
                <a:cs typeface="Calibri"/>
              </a:rPr>
              <a:t>invest</a:t>
            </a:r>
            <a:r>
              <a:rPr sz="2000" spc="-20" dirty="0">
                <a:solidFill>
                  <a:srgbClr val="001157"/>
                </a:solidFill>
                <a:latin typeface="Calibri"/>
                <a:cs typeface="Calibri"/>
              </a:rPr>
              <a:t> </a:t>
            </a:r>
            <a:r>
              <a:rPr sz="2000" dirty="0">
                <a:solidFill>
                  <a:srgbClr val="001157"/>
                </a:solidFill>
                <a:latin typeface="Calibri"/>
                <a:cs typeface="Calibri"/>
              </a:rPr>
              <a:t>in</a:t>
            </a:r>
            <a:r>
              <a:rPr sz="2000" spc="-45" dirty="0">
                <a:solidFill>
                  <a:srgbClr val="001157"/>
                </a:solidFill>
                <a:latin typeface="Calibri"/>
                <a:cs typeface="Calibri"/>
              </a:rPr>
              <a:t> </a:t>
            </a:r>
            <a:r>
              <a:rPr sz="2000" dirty="0">
                <a:solidFill>
                  <a:srgbClr val="001157"/>
                </a:solidFill>
                <a:latin typeface="Calibri"/>
                <a:cs typeface="Calibri"/>
              </a:rPr>
              <a:t>human</a:t>
            </a:r>
            <a:r>
              <a:rPr sz="2000" spc="-55" dirty="0">
                <a:solidFill>
                  <a:srgbClr val="001157"/>
                </a:solidFill>
                <a:latin typeface="Calibri"/>
                <a:cs typeface="Calibri"/>
              </a:rPr>
              <a:t> </a:t>
            </a:r>
            <a:r>
              <a:rPr sz="2000" dirty="0">
                <a:solidFill>
                  <a:srgbClr val="001157"/>
                </a:solidFill>
                <a:latin typeface="Calibri"/>
                <a:cs typeface="Calibri"/>
              </a:rPr>
              <a:t>capital</a:t>
            </a:r>
            <a:r>
              <a:rPr sz="2000" spc="-20" dirty="0">
                <a:solidFill>
                  <a:srgbClr val="001157"/>
                </a:solidFill>
                <a:latin typeface="Calibri"/>
                <a:cs typeface="Calibri"/>
              </a:rPr>
              <a:t> </a:t>
            </a:r>
            <a:r>
              <a:rPr sz="2000" dirty="0">
                <a:solidFill>
                  <a:srgbClr val="001157"/>
                </a:solidFill>
                <a:latin typeface="Calibri"/>
                <a:cs typeface="Calibri"/>
              </a:rPr>
              <a:t>&amp;</a:t>
            </a:r>
            <a:r>
              <a:rPr sz="2000" spc="-45" dirty="0">
                <a:solidFill>
                  <a:srgbClr val="001157"/>
                </a:solidFill>
                <a:latin typeface="Calibri"/>
                <a:cs typeface="Calibri"/>
              </a:rPr>
              <a:t> </a:t>
            </a:r>
            <a:r>
              <a:rPr sz="2000" spc="-10" dirty="0">
                <a:solidFill>
                  <a:srgbClr val="001157"/>
                </a:solidFill>
                <a:latin typeface="Calibri"/>
                <a:cs typeface="Calibri"/>
              </a:rPr>
              <a:t>professional</a:t>
            </a:r>
            <a:r>
              <a:rPr sz="2000" spc="-45" dirty="0">
                <a:solidFill>
                  <a:srgbClr val="001157"/>
                </a:solidFill>
                <a:latin typeface="Calibri"/>
                <a:cs typeface="Calibri"/>
              </a:rPr>
              <a:t> </a:t>
            </a:r>
            <a:r>
              <a:rPr sz="2000" spc="-10" dirty="0">
                <a:solidFill>
                  <a:srgbClr val="001157"/>
                </a:solidFill>
                <a:latin typeface="Calibri"/>
                <a:cs typeface="Calibri"/>
              </a:rPr>
              <a:t>development;</a:t>
            </a:r>
            <a:r>
              <a:rPr sz="2000" spc="-30" dirty="0">
                <a:solidFill>
                  <a:srgbClr val="001157"/>
                </a:solidFill>
                <a:latin typeface="Calibri"/>
                <a:cs typeface="Calibri"/>
              </a:rPr>
              <a:t> </a:t>
            </a:r>
            <a:r>
              <a:rPr sz="2000" dirty="0">
                <a:solidFill>
                  <a:srgbClr val="001157"/>
                </a:solidFill>
                <a:latin typeface="Calibri"/>
                <a:cs typeface="Calibri"/>
              </a:rPr>
              <a:t>moving</a:t>
            </a:r>
            <a:r>
              <a:rPr sz="2000" spc="-45" dirty="0">
                <a:solidFill>
                  <a:srgbClr val="001157"/>
                </a:solidFill>
                <a:latin typeface="Calibri"/>
                <a:cs typeface="Calibri"/>
              </a:rPr>
              <a:t> </a:t>
            </a:r>
            <a:r>
              <a:rPr sz="2000" dirty="0">
                <a:solidFill>
                  <a:srgbClr val="001157"/>
                </a:solidFill>
                <a:latin typeface="Calibri"/>
                <a:cs typeface="Calibri"/>
              </a:rPr>
              <a:t>from</a:t>
            </a:r>
            <a:r>
              <a:rPr sz="2000" spc="-30" dirty="0">
                <a:solidFill>
                  <a:srgbClr val="001157"/>
                </a:solidFill>
                <a:latin typeface="Calibri"/>
                <a:cs typeface="Calibri"/>
              </a:rPr>
              <a:t> </a:t>
            </a:r>
            <a:r>
              <a:rPr sz="2000" dirty="0">
                <a:solidFill>
                  <a:srgbClr val="001157"/>
                </a:solidFill>
                <a:latin typeface="Calibri"/>
                <a:cs typeface="Calibri"/>
              </a:rPr>
              <a:t>Data</a:t>
            </a:r>
            <a:r>
              <a:rPr sz="2000" spc="-45" dirty="0">
                <a:solidFill>
                  <a:srgbClr val="001157"/>
                </a:solidFill>
                <a:latin typeface="Calibri"/>
                <a:cs typeface="Calibri"/>
              </a:rPr>
              <a:t> </a:t>
            </a:r>
            <a:r>
              <a:rPr sz="2000" spc="-10" dirty="0">
                <a:solidFill>
                  <a:srgbClr val="001157"/>
                </a:solidFill>
                <a:latin typeface="Calibri"/>
                <a:cs typeface="Calibri"/>
              </a:rPr>
              <a:t>Steward</a:t>
            </a:r>
            <a:r>
              <a:rPr sz="2000" spc="-30" dirty="0">
                <a:solidFill>
                  <a:srgbClr val="001157"/>
                </a:solidFill>
                <a:latin typeface="Calibri"/>
                <a:cs typeface="Calibri"/>
              </a:rPr>
              <a:t> </a:t>
            </a:r>
            <a:r>
              <a:rPr sz="2000" spc="-25" dirty="0">
                <a:solidFill>
                  <a:srgbClr val="001157"/>
                </a:solidFill>
                <a:latin typeface="Calibri"/>
                <a:cs typeface="Calibri"/>
              </a:rPr>
              <a:t>or </a:t>
            </a:r>
            <a:r>
              <a:rPr sz="2000" dirty="0">
                <a:solidFill>
                  <a:srgbClr val="001157"/>
                </a:solidFill>
                <a:latin typeface="Calibri"/>
                <a:cs typeface="Calibri"/>
              </a:rPr>
              <a:t>Publishing</a:t>
            </a:r>
            <a:r>
              <a:rPr sz="2000" spc="-65" dirty="0">
                <a:solidFill>
                  <a:srgbClr val="001157"/>
                </a:solidFill>
                <a:latin typeface="Calibri"/>
                <a:cs typeface="Calibri"/>
              </a:rPr>
              <a:t> </a:t>
            </a:r>
            <a:r>
              <a:rPr sz="2000" spc="-10" dirty="0">
                <a:solidFill>
                  <a:srgbClr val="001157"/>
                </a:solidFill>
                <a:latin typeface="Calibri"/>
                <a:cs typeface="Calibri"/>
              </a:rPr>
              <a:t>Steward</a:t>
            </a:r>
            <a:r>
              <a:rPr sz="2000" spc="-45" dirty="0">
                <a:solidFill>
                  <a:srgbClr val="001157"/>
                </a:solidFill>
                <a:latin typeface="Calibri"/>
                <a:cs typeface="Calibri"/>
              </a:rPr>
              <a:t> </a:t>
            </a:r>
            <a:r>
              <a:rPr sz="2000" spc="-10" dirty="0">
                <a:solidFill>
                  <a:srgbClr val="001157"/>
                </a:solidFill>
                <a:latin typeface="Calibri"/>
                <a:cs typeface="Calibri"/>
              </a:rPr>
              <a:t>towards</a:t>
            </a:r>
            <a:r>
              <a:rPr sz="2000" spc="-60" dirty="0">
                <a:solidFill>
                  <a:srgbClr val="001157"/>
                </a:solidFill>
                <a:latin typeface="Calibri"/>
                <a:cs typeface="Calibri"/>
              </a:rPr>
              <a:t> </a:t>
            </a:r>
            <a:r>
              <a:rPr sz="2000" b="1" dirty="0">
                <a:solidFill>
                  <a:srgbClr val="001157"/>
                </a:solidFill>
                <a:latin typeface="Calibri"/>
                <a:cs typeface="Calibri"/>
              </a:rPr>
              <a:t>Open</a:t>
            </a:r>
            <a:r>
              <a:rPr sz="2000" b="1" spc="-50" dirty="0">
                <a:solidFill>
                  <a:srgbClr val="001157"/>
                </a:solidFill>
                <a:latin typeface="Calibri"/>
                <a:cs typeface="Calibri"/>
              </a:rPr>
              <a:t> </a:t>
            </a:r>
            <a:r>
              <a:rPr sz="2000" b="1" dirty="0">
                <a:solidFill>
                  <a:srgbClr val="001157"/>
                </a:solidFill>
                <a:latin typeface="Calibri"/>
                <a:cs typeface="Calibri"/>
              </a:rPr>
              <a:t>Science</a:t>
            </a:r>
            <a:r>
              <a:rPr sz="2000" b="1" spc="-70" dirty="0">
                <a:solidFill>
                  <a:srgbClr val="001157"/>
                </a:solidFill>
                <a:latin typeface="Calibri"/>
                <a:cs typeface="Calibri"/>
              </a:rPr>
              <a:t> </a:t>
            </a:r>
            <a:r>
              <a:rPr sz="2000" b="1" spc="-10" dirty="0">
                <a:solidFill>
                  <a:srgbClr val="001157"/>
                </a:solidFill>
                <a:latin typeface="Calibri"/>
                <a:cs typeface="Calibri"/>
              </a:rPr>
              <a:t>Steward</a:t>
            </a:r>
            <a:r>
              <a:rPr sz="2000" spc="-10" dirty="0">
                <a:solidFill>
                  <a:srgbClr val="001157"/>
                </a:solidFill>
                <a:latin typeface="Calibri"/>
                <a:cs typeface="Calibri"/>
              </a:rPr>
              <a:t>.</a:t>
            </a:r>
            <a:endParaRPr sz="2000">
              <a:latin typeface="Calibri"/>
              <a:cs typeface="Calibri"/>
            </a:endParaRPr>
          </a:p>
          <a:p>
            <a:pPr marL="355600" indent="-342900">
              <a:lnSpc>
                <a:spcPct val="100000"/>
              </a:lnSpc>
              <a:spcBef>
                <a:spcPts val="165"/>
              </a:spcBef>
              <a:buChar char="-"/>
              <a:tabLst>
                <a:tab pos="355600" algn="l"/>
              </a:tabLst>
            </a:pPr>
            <a:r>
              <a:rPr sz="2000" dirty="0">
                <a:solidFill>
                  <a:srgbClr val="001157"/>
                </a:solidFill>
                <a:latin typeface="Calibri"/>
                <a:cs typeface="Calibri"/>
              </a:rPr>
              <a:t>Bringing</a:t>
            </a:r>
            <a:r>
              <a:rPr sz="2000" spc="-65" dirty="0">
                <a:solidFill>
                  <a:srgbClr val="001157"/>
                </a:solidFill>
                <a:latin typeface="Calibri"/>
                <a:cs typeface="Calibri"/>
              </a:rPr>
              <a:t> </a:t>
            </a:r>
            <a:r>
              <a:rPr sz="2000" dirty="0">
                <a:solidFill>
                  <a:srgbClr val="001157"/>
                </a:solidFill>
                <a:latin typeface="Calibri"/>
                <a:cs typeface="Calibri"/>
              </a:rPr>
              <a:t>the</a:t>
            </a:r>
            <a:r>
              <a:rPr sz="2000" spc="-40" dirty="0">
                <a:solidFill>
                  <a:srgbClr val="001157"/>
                </a:solidFill>
                <a:latin typeface="Calibri"/>
                <a:cs typeface="Calibri"/>
              </a:rPr>
              <a:t> </a:t>
            </a:r>
            <a:r>
              <a:rPr sz="2000" dirty="0">
                <a:solidFill>
                  <a:srgbClr val="001157"/>
                </a:solidFill>
                <a:latin typeface="Calibri"/>
                <a:cs typeface="Calibri"/>
              </a:rPr>
              <a:t>services</a:t>
            </a:r>
            <a:r>
              <a:rPr sz="2000" spc="-35" dirty="0">
                <a:solidFill>
                  <a:srgbClr val="001157"/>
                </a:solidFill>
                <a:latin typeface="Calibri"/>
                <a:cs typeface="Calibri"/>
              </a:rPr>
              <a:t> </a:t>
            </a:r>
            <a:r>
              <a:rPr sz="2000" b="1" dirty="0">
                <a:solidFill>
                  <a:srgbClr val="001157"/>
                </a:solidFill>
                <a:latin typeface="Calibri"/>
                <a:cs typeface="Calibri"/>
              </a:rPr>
              <a:t>closer</a:t>
            </a:r>
            <a:r>
              <a:rPr sz="2000" b="1" spc="-45" dirty="0">
                <a:solidFill>
                  <a:srgbClr val="001157"/>
                </a:solidFill>
                <a:latin typeface="Calibri"/>
                <a:cs typeface="Calibri"/>
              </a:rPr>
              <a:t> </a:t>
            </a:r>
            <a:r>
              <a:rPr sz="2000" b="1" dirty="0">
                <a:solidFill>
                  <a:srgbClr val="001157"/>
                </a:solidFill>
                <a:latin typeface="Calibri"/>
                <a:cs typeface="Calibri"/>
              </a:rPr>
              <a:t>to</a:t>
            </a:r>
            <a:r>
              <a:rPr sz="2000" b="1" spc="-50" dirty="0">
                <a:solidFill>
                  <a:srgbClr val="001157"/>
                </a:solidFill>
                <a:latin typeface="Calibri"/>
                <a:cs typeface="Calibri"/>
              </a:rPr>
              <a:t> </a:t>
            </a:r>
            <a:r>
              <a:rPr sz="2000" b="1" spc="-10" dirty="0">
                <a:solidFill>
                  <a:srgbClr val="001157"/>
                </a:solidFill>
                <a:latin typeface="Calibri"/>
                <a:cs typeface="Calibri"/>
              </a:rPr>
              <a:t>researcher</a:t>
            </a:r>
            <a:r>
              <a:rPr sz="2000" spc="-10" dirty="0">
                <a:solidFill>
                  <a:srgbClr val="001157"/>
                </a:solidFill>
                <a:latin typeface="Calibri"/>
                <a:cs typeface="Calibri"/>
              </a:rPr>
              <a:t>:</a:t>
            </a:r>
            <a:r>
              <a:rPr sz="2000" spc="-35" dirty="0">
                <a:solidFill>
                  <a:srgbClr val="001157"/>
                </a:solidFill>
                <a:latin typeface="Calibri"/>
                <a:cs typeface="Calibri"/>
              </a:rPr>
              <a:t> </a:t>
            </a:r>
            <a:r>
              <a:rPr sz="2000" dirty="0">
                <a:solidFill>
                  <a:srgbClr val="001157"/>
                </a:solidFill>
                <a:latin typeface="Calibri"/>
                <a:cs typeface="Calibri"/>
              </a:rPr>
              <a:t>Contact</a:t>
            </a:r>
            <a:r>
              <a:rPr sz="2000" spc="-50" dirty="0">
                <a:solidFill>
                  <a:srgbClr val="001157"/>
                </a:solidFill>
                <a:latin typeface="Calibri"/>
                <a:cs typeface="Calibri"/>
              </a:rPr>
              <a:t> </a:t>
            </a:r>
            <a:r>
              <a:rPr sz="2000" dirty="0">
                <a:solidFill>
                  <a:srgbClr val="001157"/>
                </a:solidFill>
                <a:latin typeface="Calibri"/>
                <a:cs typeface="Calibri"/>
              </a:rPr>
              <a:t>points</a:t>
            </a:r>
            <a:r>
              <a:rPr sz="2000" spc="-40" dirty="0">
                <a:solidFill>
                  <a:srgbClr val="001157"/>
                </a:solidFill>
                <a:latin typeface="Calibri"/>
                <a:cs typeface="Calibri"/>
              </a:rPr>
              <a:t> </a:t>
            </a:r>
            <a:r>
              <a:rPr sz="2000" dirty="0">
                <a:solidFill>
                  <a:srgbClr val="001157"/>
                </a:solidFill>
                <a:latin typeface="Calibri"/>
                <a:cs typeface="Calibri"/>
              </a:rPr>
              <a:t>for</a:t>
            </a:r>
            <a:r>
              <a:rPr sz="2000" spc="-50" dirty="0">
                <a:solidFill>
                  <a:srgbClr val="001157"/>
                </a:solidFill>
                <a:latin typeface="Calibri"/>
                <a:cs typeface="Calibri"/>
              </a:rPr>
              <a:t> </a:t>
            </a:r>
            <a:r>
              <a:rPr sz="2000" dirty="0">
                <a:solidFill>
                  <a:srgbClr val="001157"/>
                </a:solidFill>
                <a:latin typeface="Calibri"/>
                <a:cs typeface="Calibri"/>
              </a:rPr>
              <a:t>all</a:t>
            </a:r>
            <a:r>
              <a:rPr sz="2000" spc="-30" dirty="0">
                <a:solidFill>
                  <a:srgbClr val="001157"/>
                </a:solidFill>
                <a:latin typeface="Calibri"/>
                <a:cs typeface="Calibri"/>
              </a:rPr>
              <a:t> </a:t>
            </a:r>
            <a:r>
              <a:rPr sz="2000" dirty="0">
                <a:solidFill>
                  <a:srgbClr val="001157"/>
                </a:solidFill>
                <a:latin typeface="Calibri"/>
                <a:cs typeface="Calibri"/>
              </a:rPr>
              <a:t>support</a:t>
            </a:r>
            <a:r>
              <a:rPr sz="2000" spc="-60" dirty="0">
                <a:solidFill>
                  <a:srgbClr val="001157"/>
                </a:solidFill>
                <a:latin typeface="Calibri"/>
                <a:cs typeface="Calibri"/>
              </a:rPr>
              <a:t> </a:t>
            </a:r>
            <a:r>
              <a:rPr sz="2000" dirty="0">
                <a:solidFill>
                  <a:srgbClr val="001157"/>
                </a:solidFill>
                <a:latin typeface="Calibri"/>
                <a:cs typeface="Calibri"/>
              </a:rPr>
              <a:t>should</a:t>
            </a:r>
            <a:r>
              <a:rPr sz="2000" spc="-60" dirty="0">
                <a:solidFill>
                  <a:srgbClr val="001157"/>
                </a:solidFill>
                <a:latin typeface="Calibri"/>
                <a:cs typeface="Calibri"/>
              </a:rPr>
              <a:t> </a:t>
            </a:r>
            <a:r>
              <a:rPr sz="2000" dirty="0">
                <a:solidFill>
                  <a:srgbClr val="001157"/>
                </a:solidFill>
                <a:latin typeface="Calibri"/>
                <a:cs typeface="Calibri"/>
              </a:rPr>
              <a:t>be</a:t>
            </a:r>
            <a:r>
              <a:rPr sz="2000" spc="-30" dirty="0">
                <a:solidFill>
                  <a:srgbClr val="001157"/>
                </a:solidFill>
                <a:latin typeface="Calibri"/>
                <a:cs typeface="Calibri"/>
              </a:rPr>
              <a:t> </a:t>
            </a:r>
            <a:r>
              <a:rPr sz="2000" spc="-10" dirty="0">
                <a:solidFill>
                  <a:srgbClr val="001157"/>
                </a:solidFill>
                <a:latin typeface="Calibri"/>
                <a:cs typeface="Calibri"/>
              </a:rPr>
              <a:t>maintained</a:t>
            </a:r>
            <a:r>
              <a:rPr sz="2000" spc="-40" dirty="0">
                <a:solidFill>
                  <a:srgbClr val="001157"/>
                </a:solidFill>
                <a:latin typeface="Calibri"/>
                <a:cs typeface="Calibri"/>
              </a:rPr>
              <a:t> </a:t>
            </a:r>
            <a:r>
              <a:rPr sz="2000" spc="-25" dirty="0">
                <a:solidFill>
                  <a:srgbClr val="001157"/>
                </a:solidFill>
                <a:latin typeface="Calibri"/>
                <a:cs typeface="Calibri"/>
              </a:rPr>
              <a:t>at</a:t>
            </a:r>
            <a:endParaRPr sz="2000">
              <a:latin typeface="Calibri"/>
              <a:cs typeface="Calibri"/>
            </a:endParaRPr>
          </a:p>
          <a:p>
            <a:pPr marL="355600">
              <a:lnSpc>
                <a:spcPct val="100000"/>
              </a:lnSpc>
              <a:spcBef>
                <a:spcPts val="170"/>
              </a:spcBef>
            </a:pPr>
            <a:r>
              <a:rPr sz="2000" spc="-10" dirty="0">
                <a:solidFill>
                  <a:srgbClr val="001157"/>
                </a:solidFill>
                <a:latin typeface="Calibri"/>
                <a:cs typeface="Calibri"/>
              </a:rPr>
              <a:t>faculties</a:t>
            </a:r>
            <a:r>
              <a:rPr sz="2000" spc="-20" dirty="0">
                <a:solidFill>
                  <a:srgbClr val="001157"/>
                </a:solidFill>
                <a:latin typeface="Calibri"/>
                <a:cs typeface="Calibri"/>
              </a:rPr>
              <a:t> </a:t>
            </a:r>
            <a:r>
              <a:rPr sz="2000" dirty="0">
                <a:solidFill>
                  <a:srgbClr val="001157"/>
                </a:solidFill>
                <a:latin typeface="Calibri"/>
                <a:cs typeface="Calibri"/>
              </a:rPr>
              <a:t>or</a:t>
            </a:r>
            <a:r>
              <a:rPr sz="2000" spc="-30" dirty="0">
                <a:solidFill>
                  <a:srgbClr val="001157"/>
                </a:solidFill>
                <a:latin typeface="Calibri"/>
                <a:cs typeface="Calibri"/>
              </a:rPr>
              <a:t> </a:t>
            </a:r>
            <a:r>
              <a:rPr sz="2000" spc="-10" dirty="0">
                <a:solidFill>
                  <a:srgbClr val="001157"/>
                </a:solidFill>
                <a:latin typeface="Calibri"/>
                <a:cs typeface="Calibri"/>
              </a:rPr>
              <a:t>institutes.</a:t>
            </a:r>
            <a:endParaRPr sz="2000">
              <a:latin typeface="Calibri"/>
              <a:cs typeface="Calibri"/>
            </a:endParaRPr>
          </a:p>
          <a:p>
            <a:pPr marL="355600" marR="189230" indent="-343535">
              <a:lnSpc>
                <a:spcPct val="107000"/>
              </a:lnSpc>
              <a:buFont typeface="Calibri"/>
              <a:buChar char="-"/>
              <a:tabLst>
                <a:tab pos="355600" algn="l"/>
              </a:tabLst>
            </a:pPr>
            <a:r>
              <a:rPr sz="2000" b="1" spc="-10" dirty="0">
                <a:solidFill>
                  <a:srgbClr val="001157"/>
                </a:solidFill>
                <a:latin typeface="Calibri"/>
                <a:cs typeface="Calibri"/>
              </a:rPr>
              <a:t>Connecting</a:t>
            </a:r>
            <a:r>
              <a:rPr sz="2000" b="1" spc="-55" dirty="0">
                <a:solidFill>
                  <a:srgbClr val="001157"/>
                </a:solidFill>
                <a:latin typeface="Calibri"/>
                <a:cs typeface="Calibri"/>
              </a:rPr>
              <a:t> </a:t>
            </a:r>
            <a:r>
              <a:rPr sz="2000" dirty="0">
                <a:solidFill>
                  <a:srgbClr val="001157"/>
                </a:solidFill>
                <a:latin typeface="Calibri"/>
                <a:cs typeface="Calibri"/>
              </a:rPr>
              <a:t>-</a:t>
            </a:r>
            <a:r>
              <a:rPr sz="2000" spc="-35" dirty="0">
                <a:solidFill>
                  <a:srgbClr val="001157"/>
                </a:solidFill>
                <a:latin typeface="Calibri"/>
                <a:cs typeface="Calibri"/>
              </a:rPr>
              <a:t> </a:t>
            </a:r>
            <a:r>
              <a:rPr sz="2000" dirty="0">
                <a:solidFill>
                  <a:srgbClr val="001157"/>
                </a:solidFill>
                <a:latin typeface="Calibri"/>
                <a:cs typeface="Calibri"/>
              </a:rPr>
              <a:t>A</a:t>
            </a:r>
            <a:r>
              <a:rPr sz="2000" spc="-25" dirty="0">
                <a:solidFill>
                  <a:srgbClr val="001157"/>
                </a:solidFill>
                <a:latin typeface="Calibri"/>
                <a:cs typeface="Calibri"/>
              </a:rPr>
              <a:t> </a:t>
            </a:r>
            <a:r>
              <a:rPr sz="2000" dirty="0">
                <a:solidFill>
                  <a:srgbClr val="001157"/>
                </a:solidFill>
                <a:latin typeface="Calibri"/>
                <a:cs typeface="Calibri"/>
              </a:rPr>
              <a:t>good</a:t>
            </a:r>
            <a:r>
              <a:rPr sz="2000" spc="-60" dirty="0">
                <a:solidFill>
                  <a:srgbClr val="001157"/>
                </a:solidFill>
                <a:latin typeface="Calibri"/>
                <a:cs typeface="Calibri"/>
              </a:rPr>
              <a:t> </a:t>
            </a:r>
            <a:r>
              <a:rPr sz="2000" spc="-10" dirty="0">
                <a:solidFill>
                  <a:srgbClr val="001157"/>
                </a:solidFill>
                <a:latin typeface="Calibri"/>
                <a:cs typeface="Calibri"/>
              </a:rPr>
              <a:t>connection</a:t>
            </a:r>
            <a:r>
              <a:rPr sz="2000" spc="-70" dirty="0">
                <a:solidFill>
                  <a:srgbClr val="001157"/>
                </a:solidFill>
                <a:latin typeface="Calibri"/>
                <a:cs typeface="Calibri"/>
              </a:rPr>
              <a:t> </a:t>
            </a:r>
            <a:r>
              <a:rPr sz="2000" dirty="0">
                <a:solidFill>
                  <a:srgbClr val="001157"/>
                </a:solidFill>
                <a:latin typeface="Calibri"/>
                <a:cs typeface="Calibri"/>
              </a:rPr>
              <a:t>between</a:t>
            </a:r>
            <a:r>
              <a:rPr sz="2000" spc="-40" dirty="0">
                <a:solidFill>
                  <a:srgbClr val="001157"/>
                </a:solidFill>
                <a:latin typeface="Calibri"/>
                <a:cs typeface="Calibri"/>
              </a:rPr>
              <a:t> </a:t>
            </a:r>
            <a:r>
              <a:rPr sz="2000" dirty="0">
                <a:solidFill>
                  <a:srgbClr val="001157"/>
                </a:solidFill>
                <a:latin typeface="Calibri"/>
                <a:cs typeface="Calibri"/>
              </a:rPr>
              <a:t>1st</a:t>
            </a:r>
            <a:r>
              <a:rPr sz="2000" spc="-35" dirty="0">
                <a:solidFill>
                  <a:srgbClr val="001157"/>
                </a:solidFill>
                <a:latin typeface="Calibri"/>
                <a:cs typeface="Calibri"/>
              </a:rPr>
              <a:t> </a:t>
            </a:r>
            <a:r>
              <a:rPr sz="2000" dirty="0">
                <a:solidFill>
                  <a:srgbClr val="001157"/>
                </a:solidFill>
                <a:latin typeface="Calibri"/>
                <a:cs typeface="Calibri"/>
              </a:rPr>
              <a:t>and</a:t>
            </a:r>
            <a:r>
              <a:rPr sz="2000" spc="-30" dirty="0">
                <a:solidFill>
                  <a:srgbClr val="001157"/>
                </a:solidFill>
                <a:latin typeface="Calibri"/>
                <a:cs typeface="Calibri"/>
              </a:rPr>
              <a:t> </a:t>
            </a:r>
            <a:r>
              <a:rPr sz="2000" dirty="0">
                <a:solidFill>
                  <a:srgbClr val="001157"/>
                </a:solidFill>
                <a:latin typeface="Calibri"/>
                <a:cs typeface="Calibri"/>
              </a:rPr>
              <a:t>2nd</a:t>
            </a:r>
            <a:r>
              <a:rPr sz="2000" spc="-55" dirty="0">
                <a:solidFill>
                  <a:srgbClr val="001157"/>
                </a:solidFill>
                <a:latin typeface="Calibri"/>
                <a:cs typeface="Calibri"/>
              </a:rPr>
              <a:t> </a:t>
            </a:r>
            <a:r>
              <a:rPr sz="2000" dirty="0">
                <a:solidFill>
                  <a:srgbClr val="001157"/>
                </a:solidFill>
                <a:latin typeface="Calibri"/>
                <a:cs typeface="Calibri"/>
              </a:rPr>
              <a:t>line</a:t>
            </a:r>
            <a:r>
              <a:rPr sz="2000" spc="-10" dirty="0">
                <a:solidFill>
                  <a:srgbClr val="001157"/>
                </a:solidFill>
                <a:latin typeface="Calibri"/>
                <a:cs typeface="Calibri"/>
              </a:rPr>
              <a:t> </a:t>
            </a:r>
            <a:r>
              <a:rPr sz="2000" dirty="0">
                <a:solidFill>
                  <a:srgbClr val="001157"/>
                </a:solidFill>
                <a:latin typeface="Calibri"/>
                <a:cs typeface="Calibri"/>
              </a:rPr>
              <a:t>support</a:t>
            </a:r>
            <a:r>
              <a:rPr sz="2000" spc="-50" dirty="0">
                <a:solidFill>
                  <a:srgbClr val="001157"/>
                </a:solidFill>
                <a:latin typeface="Calibri"/>
                <a:cs typeface="Calibri"/>
              </a:rPr>
              <a:t> </a:t>
            </a:r>
            <a:r>
              <a:rPr sz="2000" dirty="0">
                <a:solidFill>
                  <a:srgbClr val="001157"/>
                </a:solidFill>
                <a:latin typeface="Calibri"/>
                <a:cs typeface="Calibri"/>
              </a:rPr>
              <a:t>is</a:t>
            </a:r>
            <a:r>
              <a:rPr sz="2000" spc="-25" dirty="0">
                <a:solidFill>
                  <a:srgbClr val="001157"/>
                </a:solidFill>
                <a:latin typeface="Calibri"/>
                <a:cs typeface="Calibri"/>
              </a:rPr>
              <a:t> </a:t>
            </a:r>
            <a:r>
              <a:rPr sz="2000" dirty="0">
                <a:solidFill>
                  <a:srgbClr val="001157"/>
                </a:solidFill>
                <a:latin typeface="Calibri"/>
                <a:cs typeface="Calibri"/>
              </a:rPr>
              <a:t>important</a:t>
            </a:r>
            <a:r>
              <a:rPr sz="2000" spc="-35" dirty="0">
                <a:solidFill>
                  <a:srgbClr val="001157"/>
                </a:solidFill>
                <a:latin typeface="Calibri"/>
                <a:cs typeface="Calibri"/>
              </a:rPr>
              <a:t> </a:t>
            </a:r>
            <a:r>
              <a:rPr sz="2000" dirty="0">
                <a:solidFill>
                  <a:srgbClr val="001157"/>
                </a:solidFill>
                <a:latin typeface="Calibri"/>
                <a:cs typeface="Calibri"/>
              </a:rPr>
              <a:t>to</a:t>
            </a:r>
            <a:r>
              <a:rPr sz="2000" spc="-25" dirty="0">
                <a:solidFill>
                  <a:srgbClr val="001157"/>
                </a:solidFill>
                <a:latin typeface="Calibri"/>
                <a:cs typeface="Calibri"/>
              </a:rPr>
              <a:t> </a:t>
            </a:r>
            <a:r>
              <a:rPr sz="2000" dirty="0">
                <a:solidFill>
                  <a:srgbClr val="001157"/>
                </a:solidFill>
                <a:latin typeface="Calibri"/>
                <a:cs typeface="Calibri"/>
              </a:rPr>
              <a:t>be</a:t>
            </a:r>
            <a:r>
              <a:rPr sz="2000" spc="-40" dirty="0">
                <a:solidFill>
                  <a:srgbClr val="001157"/>
                </a:solidFill>
                <a:latin typeface="Calibri"/>
                <a:cs typeface="Calibri"/>
              </a:rPr>
              <a:t> </a:t>
            </a:r>
            <a:r>
              <a:rPr sz="2000" dirty="0">
                <a:solidFill>
                  <a:srgbClr val="001157"/>
                </a:solidFill>
                <a:latin typeface="Calibri"/>
                <a:cs typeface="Calibri"/>
              </a:rPr>
              <a:t>able</a:t>
            </a:r>
            <a:r>
              <a:rPr sz="2000" spc="-40" dirty="0">
                <a:solidFill>
                  <a:srgbClr val="001157"/>
                </a:solidFill>
                <a:latin typeface="Calibri"/>
                <a:cs typeface="Calibri"/>
              </a:rPr>
              <a:t> </a:t>
            </a:r>
            <a:r>
              <a:rPr sz="2000" dirty="0">
                <a:solidFill>
                  <a:srgbClr val="001157"/>
                </a:solidFill>
                <a:latin typeface="Calibri"/>
                <a:cs typeface="Calibri"/>
              </a:rPr>
              <a:t>to</a:t>
            </a:r>
            <a:r>
              <a:rPr sz="2000" spc="-30" dirty="0">
                <a:solidFill>
                  <a:srgbClr val="001157"/>
                </a:solidFill>
                <a:latin typeface="Calibri"/>
                <a:cs typeface="Calibri"/>
              </a:rPr>
              <a:t> </a:t>
            </a:r>
            <a:r>
              <a:rPr sz="2000" dirty="0">
                <a:solidFill>
                  <a:srgbClr val="001157"/>
                </a:solidFill>
                <a:latin typeface="Calibri"/>
                <a:cs typeface="Calibri"/>
              </a:rPr>
              <a:t>access</a:t>
            </a:r>
            <a:r>
              <a:rPr sz="2000" spc="-25" dirty="0">
                <a:solidFill>
                  <a:srgbClr val="001157"/>
                </a:solidFill>
                <a:latin typeface="Calibri"/>
                <a:cs typeface="Calibri"/>
              </a:rPr>
              <a:t> all </a:t>
            </a:r>
            <a:r>
              <a:rPr sz="2000" spc="-10" dirty="0">
                <a:solidFill>
                  <a:srgbClr val="001157"/>
                </a:solidFill>
                <a:latin typeface="Calibri"/>
                <a:cs typeface="Calibri"/>
              </a:rPr>
              <a:t>expertise</a:t>
            </a:r>
            <a:r>
              <a:rPr sz="2000" spc="-25" dirty="0">
                <a:solidFill>
                  <a:srgbClr val="001157"/>
                </a:solidFill>
                <a:latin typeface="Calibri"/>
                <a:cs typeface="Calibri"/>
              </a:rPr>
              <a:t> </a:t>
            </a:r>
            <a:r>
              <a:rPr sz="2000" dirty="0">
                <a:solidFill>
                  <a:srgbClr val="001157"/>
                </a:solidFill>
                <a:latin typeface="Calibri"/>
                <a:cs typeface="Calibri"/>
              </a:rPr>
              <a:t>within</a:t>
            </a:r>
            <a:r>
              <a:rPr sz="2000" spc="-30" dirty="0">
                <a:solidFill>
                  <a:srgbClr val="001157"/>
                </a:solidFill>
                <a:latin typeface="Calibri"/>
                <a:cs typeface="Calibri"/>
              </a:rPr>
              <a:t> </a:t>
            </a:r>
            <a:r>
              <a:rPr sz="2000" dirty="0">
                <a:solidFill>
                  <a:srgbClr val="001157"/>
                </a:solidFill>
                <a:latin typeface="Calibri"/>
                <a:cs typeface="Calibri"/>
              </a:rPr>
              <a:t>the</a:t>
            </a:r>
            <a:r>
              <a:rPr sz="2000" spc="-30" dirty="0">
                <a:solidFill>
                  <a:srgbClr val="001157"/>
                </a:solidFill>
                <a:latin typeface="Calibri"/>
                <a:cs typeface="Calibri"/>
              </a:rPr>
              <a:t> </a:t>
            </a:r>
            <a:r>
              <a:rPr sz="2000" spc="-10" dirty="0">
                <a:solidFill>
                  <a:srgbClr val="001157"/>
                </a:solidFill>
                <a:latin typeface="Calibri"/>
                <a:cs typeface="Calibri"/>
              </a:rPr>
              <a:t>demand-</a:t>
            </a:r>
            <a:r>
              <a:rPr sz="2000" dirty="0">
                <a:solidFill>
                  <a:srgbClr val="001157"/>
                </a:solidFill>
                <a:latin typeface="Calibri"/>
                <a:cs typeface="Calibri"/>
              </a:rPr>
              <a:t>handling</a:t>
            </a:r>
            <a:r>
              <a:rPr sz="2000" spc="-75" dirty="0">
                <a:solidFill>
                  <a:srgbClr val="001157"/>
                </a:solidFill>
                <a:latin typeface="Calibri"/>
                <a:cs typeface="Calibri"/>
              </a:rPr>
              <a:t> </a:t>
            </a:r>
            <a:r>
              <a:rPr sz="2000" spc="-10" dirty="0">
                <a:solidFill>
                  <a:srgbClr val="001157"/>
                </a:solidFill>
                <a:latin typeface="Calibri"/>
                <a:cs typeface="Calibri"/>
              </a:rPr>
              <a:t>process.</a:t>
            </a:r>
            <a:r>
              <a:rPr sz="2000" spc="-45" dirty="0">
                <a:solidFill>
                  <a:srgbClr val="001157"/>
                </a:solidFill>
                <a:latin typeface="Calibri"/>
                <a:cs typeface="Calibri"/>
              </a:rPr>
              <a:t> </a:t>
            </a:r>
            <a:r>
              <a:rPr sz="2000" dirty="0">
                <a:solidFill>
                  <a:srgbClr val="001157"/>
                </a:solidFill>
                <a:latin typeface="Calibri"/>
                <a:cs typeface="Calibri"/>
              </a:rPr>
              <a:t>This</a:t>
            </a:r>
            <a:r>
              <a:rPr sz="2000" spc="-35" dirty="0">
                <a:solidFill>
                  <a:srgbClr val="001157"/>
                </a:solidFill>
                <a:latin typeface="Calibri"/>
                <a:cs typeface="Calibri"/>
              </a:rPr>
              <a:t> </a:t>
            </a:r>
            <a:r>
              <a:rPr sz="2000" dirty="0">
                <a:solidFill>
                  <a:srgbClr val="001157"/>
                </a:solidFill>
                <a:latin typeface="Calibri"/>
                <a:cs typeface="Calibri"/>
              </a:rPr>
              <a:t>is</a:t>
            </a:r>
            <a:r>
              <a:rPr sz="2000" spc="-30" dirty="0">
                <a:solidFill>
                  <a:srgbClr val="001157"/>
                </a:solidFill>
                <a:latin typeface="Calibri"/>
                <a:cs typeface="Calibri"/>
              </a:rPr>
              <a:t> </a:t>
            </a:r>
            <a:r>
              <a:rPr sz="2000" spc="-10" dirty="0">
                <a:solidFill>
                  <a:srgbClr val="001157"/>
                </a:solidFill>
                <a:latin typeface="Calibri"/>
                <a:cs typeface="Calibri"/>
              </a:rPr>
              <a:t>worked</a:t>
            </a:r>
            <a:r>
              <a:rPr sz="2000" spc="-40" dirty="0">
                <a:solidFill>
                  <a:srgbClr val="001157"/>
                </a:solidFill>
                <a:latin typeface="Calibri"/>
                <a:cs typeface="Calibri"/>
              </a:rPr>
              <a:t> </a:t>
            </a:r>
            <a:r>
              <a:rPr sz="2000" dirty="0">
                <a:solidFill>
                  <a:srgbClr val="001157"/>
                </a:solidFill>
                <a:latin typeface="Calibri"/>
                <a:cs typeface="Calibri"/>
              </a:rPr>
              <a:t>out</a:t>
            </a:r>
            <a:r>
              <a:rPr sz="2000" spc="-45" dirty="0">
                <a:solidFill>
                  <a:srgbClr val="001157"/>
                </a:solidFill>
                <a:latin typeface="Calibri"/>
                <a:cs typeface="Calibri"/>
              </a:rPr>
              <a:t> </a:t>
            </a:r>
            <a:r>
              <a:rPr sz="2000" dirty="0">
                <a:solidFill>
                  <a:srgbClr val="001157"/>
                </a:solidFill>
                <a:latin typeface="Calibri"/>
                <a:cs typeface="Calibri"/>
              </a:rPr>
              <a:t>within</a:t>
            </a:r>
            <a:r>
              <a:rPr sz="2000" spc="-30" dirty="0">
                <a:solidFill>
                  <a:srgbClr val="001157"/>
                </a:solidFill>
                <a:latin typeface="Calibri"/>
                <a:cs typeface="Calibri"/>
              </a:rPr>
              <a:t> </a:t>
            </a:r>
            <a:r>
              <a:rPr sz="2000" dirty="0">
                <a:solidFill>
                  <a:srgbClr val="001157"/>
                </a:solidFill>
                <a:latin typeface="Calibri"/>
                <a:cs typeface="Calibri"/>
              </a:rPr>
              <a:t>the</a:t>
            </a:r>
            <a:r>
              <a:rPr sz="2000" spc="-25" dirty="0">
                <a:solidFill>
                  <a:srgbClr val="001157"/>
                </a:solidFill>
                <a:latin typeface="Calibri"/>
                <a:cs typeface="Calibri"/>
              </a:rPr>
              <a:t> </a:t>
            </a:r>
            <a:r>
              <a:rPr sz="2000" spc="-10" dirty="0">
                <a:solidFill>
                  <a:srgbClr val="001157"/>
                </a:solidFill>
                <a:latin typeface="Calibri"/>
                <a:cs typeface="Calibri"/>
              </a:rPr>
              <a:t>domains.</a:t>
            </a:r>
            <a:endParaRPr sz="2000">
              <a:latin typeface="Calibri"/>
              <a:cs typeface="Calibri"/>
            </a:endParaRPr>
          </a:p>
          <a:p>
            <a:pPr marL="355600" indent="-342900">
              <a:lnSpc>
                <a:spcPct val="100000"/>
              </a:lnSpc>
              <a:spcBef>
                <a:spcPts val="170"/>
              </a:spcBef>
              <a:buFont typeface="Calibri"/>
              <a:buChar char="-"/>
              <a:tabLst>
                <a:tab pos="355600" algn="l"/>
              </a:tabLst>
            </a:pPr>
            <a:r>
              <a:rPr sz="2000" b="1" spc="-10" dirty="0">
                <a:solidFill>
                  <a:srgbClr val="001157"/>
                </a:solidFill>
                <a:latin typeface="Calibri"/>
                <a:cs typeface="Calibri"/>
              </a:rPr>
              <a:t>Coordination</a:t>
            </a:r>
            <a:r>
              <a:rPr sz="2000" b="1" spc="-65" dirty="0">
                <a:solidFill>
                  <a:srgbClr val="001157"/>
                </a:solidFill>
                <a:latin typeface="Calibri"/>
                <a:cs typeface="Calibri"/>
              </a:rPr>
              <a:t> </a:t>
            </a:r>
            <a:r>
              <a:rPr sz="2000" dirty="0">
                <a:solidFill>
                  <a:srgbClr val="001157"/>
                </a:solidFill>
                <a:latin typeface="Calibri"/>
                <a:cs typeface="Calibri"/>
              </a:rPr>
              <a:t>(‘</a:t>
            </a:r>
            <a:r>
              <a:rPr sz="2000" b="1" dirty="0">
                <a:solidFill>
                  <a:srgbClr val="001157"/>
                </a:solidFill>
                <a:latin typeface="Calibri"/>
                <a:cs typeface="Calibri"/>
              </a:rPr>
              <a:t>regie</a:t>
            </a:r>
            <a:r>
              <a:rPr sz="2000" dirty="0">
                <a:solidFill>
                  <a:srgbClr val="001157"/>
                </a:solidFill>
                <a:latin typeface="Calibri"/>
                <a:cs typeface="Calibri"/>
              </a:rPr>
              <a:t>’</a:t>
            </a:r>
            <a:r>
              <a:rPr sz="2000" spc="-25" dirty="0">
                <a:solidFill>
                  <a:srgbClr val="001157"/>
                </a:solidFill>
                <a:latin typeface="Calibri"/>
                <a:cs typeface="Calibri"/>
              </a:rPr>
              <a:t> </a:t>
            </a:r>
            <a:r>
              <a:rPr sz="2000" dirty="0">
                <a:solidFill>
                  <a:srgbClr val="001157"/>
                </a:solidFill>
                <a:latin typeface="Calibri"/>
                <a:cs typeface="Calibri"/>
              </a:rPr>
              <a:t>in</a:t>
            </a:r>
            <a:r>
              <a:rPr sz="2000" spc="-20" dirty="0">
                <a:solidFill>
                  <a:srgbClr val="001157"/>
                </a:solidFill>
                <a:latin typeface="Calibri"/>
                <a:cs typeface="Calibri"/>
              </a:rPr>
              <a:t> </a:t>
            </a:r>
            <a:r>
              <a:rPr sz="2000" dirty="0">
                <a:solidFill>
                  <a:srgbClr val="001157"/>
                </a:solidFill>
                <a:latin typeface="Calibri"/>
                <a:cs typeface="Calibri"/>
              </a:rPr>
              <a:t>Dutch)</a:t>
            </a:r>
            <a:r>
              <a:rPr sz="2000" spc="-55" dirty="0">
                <a:solidFill>
                  <a:srgbClr val="001157"/>
                </a:solidFill>
                <a:latin typeface="Calibri"/>
                <a:cs typeface="Calibri"/>
              </a:rPr>
              <a:t> </a:t>
            </a:r>
            <a:r>
              <a:rPr sz="2000" dirty="0">
                <a:solidFill>
                  <a:srgbClr val="001157"/>
                </a:solidFill>
                <a:latin typeface="Calibri"/>
                <a:cs typeface="Calibri"/>
              </a:rPr>
              <a:t>through</a:t>
            </a:r>
            <a:r>
              <a:rPr sz="2000" spc="-50" dirty="0">
                <a:solidFill>
                  <a:srgbClr val="001157"/>
                </a:solidFill>
                <a:latin typeface="Calibri"/>
                <a:cs typeface="Calibri"/>
              </a:rPr>
              <a:t> </a:t>
            </a:r>
            <a:r>
              <a:rPr sz="2000" spc="-10" dirty="0">
                <a:solidFill>
                  <a:srgbClr val="001157"/>
                </a:solidFill>
                <a:latin typeface="Calibri"/>
                <a:cs typeface="Calibri"/>
              </a:rPr>
              <a:t>institutional</a:t>
            </a:r>
            <a:r>
              <a:rPr sz="2000" spc="-20" dirty="0">
                <a:solidFill>
                  <a:srgbClr val="001157"/>
                </a:solidFill>
                <a:latin typeface="Calibri"/>
                <a:cs typeface="Calibri"/>
              </a:rPr>
              <a:t> </a:t>
            </a:r>
            <a:r>
              <a:rPr sz="2000" dirty="0">
                <a:solidFill>
                  <a:srgbClr val="001157"/>
                </a:solidFill>
                <a:latin typeface="Calibri"/>
                <a:cs typeface="Calibri"/>
              </a:rPr>
              <a:t>and</a:t>
            </a:r>
            <a:r>
              <a:rPr sz="2000" spc="-40" dirty="0">
                <a:solidFill>
                  <a:srgbClr val="001157"/>
                </a:solidFill>
                <a:latin typeface="Calibri"/>
                <a:cs typeface="Calibri"/>
              </a:rPr>
              <a:t> </a:t>
            </a:r>
            <a:r>
              <a:rPr sz="2000" dirty="0">
                <a:solidFill>
                  <a:srgbClr val="001157"/>
                </a:solidFill>
                <a:latin typeface="Calibri"/>
                <a:cs typeface="Calibri"/>
              </a:rPr>
              <a:t>national</a:t>
            </a:r>
            <a:r>
              <a:rPr sz="2000" spc="-25" dirty="0">
                <a:solidFill>
                  <a:srgbClr val="001157"/>
                </a:solidFill>
                <a:latin typeface="Calibri"/>
                <a:cs typeface="Calibri"/>
              </a:rPr>
              <a:t> </a:t>
            </a:r>
            <a:r>
              <a:rPr sz="2000" dirty="0">
                <a:solidFill>
                  <a:srgbClr val="001157"/>
                </a:solidFill>
                <a:latin typeface="Calibri"/>
                <a:cs typeface="Calibri"/>
              </a:rPr>
              <a:t>bodies</a:t>
            </a:r>
            <a:r>
              <a:rPr sz="2000" spc="-50" dirty="0">
                <a:solidFill>
                  <a:srgbClr val="001157"/>
                </a:solidFill>
                <a:latin typeface="Calibri"/>
                <a:cs typeface="Calibri"/>
              </a:rPr>
              <a:t> </a:t>
            </a:r>
            <a:r>
              <a:rPr sz="2000" dirty="0">
                <a:solidFill>
                  <a:srgbClr val="001157"/>
                </a:solidFill>
                <a:latin typeface="Calibri"/>
                <a:cs typeface="Calibri"/>
              </a:rPr>
              <a:t>(OSNL,</a:t>
            </a:r>
            <a:r>
              <a:rPr sz="2000" spc="-40" dirty="0">
                <a:solidFill>
                  <a:srgbClr val="001157"/>
                </a:solidFill>
                <a:latin typeface="Calibri"/>
                <a:cs typeface="Calibri"/>
              </a:rPr>
              <a:t> </a:t>
            </a:r>
            <a:r>
              <a:rPr sz="2000" spc="-10" dirty="0">
                <a:solidFill>
                  <a:srgbClr val="001157"/>
                </a:solidFill>
                <a:latin typeface="Calibri"/>
                <a:cs typeface="Calibri"/>
              </a:rPr>
              <a:t>UNL).</a:t>
            </a:r>
            <a:endParaRPr sz="2000">
              <a:latin typeface="Calibri"/>
              <a:cs typeface="Calibri"/>
            </a:endParaRPr>
          </a:p>
          <a:p>
            <a:pPr marL="12700" marR="5080">
              <a:lnSpc>
                <a:spcPct val="107000"/>
              </a:lnSpc>
              <a:spcBef>
                <a:spcPts val="805"/>
              </a:spcBef>
            </a:pPr>
            <a:r>
              <a:rPr sz="2000" spc="-20" dirty="0">
                <a:solidFill>
                  <a:srgbClr val="001157"/>
                </a:solidFill>
                <a:latin typeface="Calibri"/>
                <a:cs typeface="Calibri"/>
              </a:rPr>
              <a:t>Finally,</a:t>
            </a:r>
            <a:r>
              <a:rPr sz="2000" spc="-70" dirty="0">
                <a:solidFill>
                  <a:srgbClr val="001157"/>
                </a:solidFill>
                <a:latin typeface="Calibri"/>
                <a:cs typeface="Calibri"/>
              </a:rPr>
              <a:t> </a:t>
            </a:r>
            <a:r>
              <a:rPr sz="2000" spc="-10" dirty="0">
                <a:solidFill>
                  <a:srgbClr val="001157"/>
                </a:solidFill>
                <a:latin typeface="Calibri"/>
                <a:cs typeface="Calibri"/>
              </a:rPr>
              <a:t>libraries</a:t>
            </a:r>
            <a:r>
              <a:rPr sz="2000" spc="-50" dirty="0">
                <a:solidFill>
                  <a:srgbClr val="001157"/>
                </a:solidFill>
                <a:latin typeface="Calibri"/>
                <a:cs typeface="Calibri"/>
              </a:rPr>
              <a:t> </a:t>
            </a:r>
            <a:r>
              <a:rPr sz="2000" dirty="0">
                <a:solidFill>
                  <a:srgbClr val="001157"/>
                </a:solidFill>
                <a:latin typeface="Calibri"/>
                <a:cs typeface="Calibri"/>
              </a:rPr>
              <a:t>have</a:t>
            </a:r>
            <a:r>
              <a:rPr sz="2000" spc="-60" dirty="0">
                <a:solidFill>
                  <a:srgbClr val="001157"/>
                </a:solidFill>
                <a:latin typeface="Calibri"/>
                <a:cs typeface="Calibri"/>
              </a:rPr>
              <a:t> </a:t>
            </a:r>
            <a:r>
              <a:rPr sz="2000" dirty="0">
                <a:solidFill>
                  <a:srgbClr val="001157"/>
                </a:solidFill>
                <a:latin typeface="Calibri"/>
                <a:cs typeface="Calibri"/>
              </a:rPr>
              <a:t>rich</a:t>
            </a:r>
            <a:r>
              <a:rPr sz="2000" spc="-60" dirty="0">
                <a:solidFill>
                  <a:srgbClr val="001157"/>
                </a:solidFill>
                <a:latin typeface="Calibri"/>
                <a:cs typeface="Calibri"/>
              </a:rPr>
              <a:t> </a:t>
            </a:r>
            <a:r>
              <a:rPr sz="2000" dirty="0">
                <a:solidFill>
                  <a:srgbClr val="001157"/>
                </a:solidFill>
                <a:latin typeface="Calibri"/>
                <a:cs typeface="Calibri"/>
              </a:rPr>
              <a:t>experience</a:t>
            </a:r>
            <a:r>
              <a:rPr sz="2000" spc="-60" dirty="0">
                <a:solidFill>
                  <a:srgbClr val="001157"/>
                </a:solidFill>
                <a:latin typeface="Calibri"/>
                <a:cs typeface="Calibri"/>
              </a:rPr>
              <a:t> </a:t>
            </a:r>
            <a:r>
              <a:rPr sz="2000" dirty="0">
                <a:solidFill>
                  <a:srgbClr val="001157"/>
                </a:solidFill>
                <a:latin typeface="Calibri"/>
                <a:cs typeface="Calibri"/>
              </a:rPr>
              <a:t>with</a:t>
            </a:r>
            <a:r>
              <a:rPr sz="2000" spc="-60" dirty="0">
                <a:solidFill>
                  <a:srgbClr val="001157"/>
                </a:solidFill>
                <a:latin typeface="Calibri"/>
                <a:cs typeface="Calibri"/>
              </a:rPr>
              <a:t> </a:t>
            </a:r>
            <a:r>
              <a:rPr sz="2000" dirty="0">
                <a:solidFill>
                  <a:srgbClr val="001157"/>
                </a:solidFill>
                <a:latin typeface="Calibri"/>
                <a:cs typeface="Calibri"/>
              </a:rPr>
              <a:t>service</a:t>
            </a:r>
            <a:r>
              <a:rPr sz="2000" spc="-40" dirty="0">
                <a:solidFill>
                  <a:srgbClr val="001157"/>
                </a:solidFill>
                <a:latin typeface="Calibri"/>
                <a:cs typeface="Calibri"/>
              </a:rPr>
              <a:t> </a:t>
            </a:r>
            <a:r>
              <a:rPr sz="2000" dirty="0">
                <a:solidFill>
                  <a:srgbClr val="001157"/>
                </a:solidFill>
                <a:latin typeface="Calibri"/>
                <a:cs typeface="Calibri"/>
              </a:rPr>
              <a:t>provision.</a:t>
            </a:r>
            <a:r>
              <a:rPr sz="2000" spc="-70" dirty="0">
                <a:solidFill>
                  <a:srgbClr val="001157"/>
                </a:solidFill>
                <a:latin typeface="Calibri"/>
                <a:cs typeface="Calibri"/>
              </a:rPr>
              <a:t> </a:t>
            </a:r>
            <a:r>
              <a:rPr sz="2000" dirty="0">
                <a:solidFill>
                  <a:srgbClr val="001157"/>
                </a:solidFill>
                <a:latin typeface="Calibri"/>
                <a:cs typeface="Calibri"/>
              </a:rPr>
              <a:t>Libraries</a:t>
            </a:r>
            <a:r>
              <a:rPr sz="2000" spc="-55" dirty="0">
                <a:solidFill>
                  <a:srgbClr val="001157"/>
                </a:solidFill>
                <a:latin typeface="Calibri"/>
                <a:cs typeface="Calibri"/>
              </a:rPr>
              <a:t> </a:t>
            </a:r>
            <a:r>
              <a:rPr sz="2000" dirty="0">
                <a:solidFill>
                  <a:srgbClr val="001157"/>
                </a:solidFill>
                <a:latin typeface="Calibri"/>
                <a:cs typeface="Calibri"/>
              </a:rPr>
              <a:t>have</a:t>
            </a:r>
            <a:r>
              <a:rPr sz="2000" spc="-60" dirty="0">
                <a:solidFill>
                  <a:srgbClr val="001157"/>
                </a:solidFill>
                <a:latin typeface="Calibri"/>
                <a:cs typeface="Calibri"/>
              </a:rPr>
              <a:t> </a:t>
            </a:r>
            <a:r>
              <a:rPr sz="2000" dirty="0">
                <a:solidFill>
                  <a:srgbClr val="001157"/>
                </a:solidFill>
                <a:latin typeface="Calibri"/>
                <a:cs typeface="Calibri"/>
              </a:rPr>
              <a:t>been</a:t>
            </a:r>
            <a:r>
              <a:rPr sz="2000" spc="-55" dirty="0">
                <a:solidFill>
                  <a:srgbClr val="001157"/>
                </a:solidFill>
                <a:latin typeface="Calibri"/>
                <a:cs typeface="Calibri"/>
              </a:rPr>
              <a:t> </a:t>
            </a:r>
            <a:r>
              <a:rPr sz="2000" dirty="0">
                <a:solidFill>
                  <a:srgbClr val="001157"/>
                </a:solidFill>
                <a:latin typeface="Calibri"/>
                <a:cs typeface="Calibri"/>
              </a:rPr>
              <a:t>the</a:t>
            </a:r>
            <a:r>
              <a:rPr sz="2000" spc="-65" dirty="0">
                <a:solidFill>
                  <a:srgbClr val="001157"/>
                </a:solidFill>
                <a:latin typeface="Calibri"/>
                <a:cs typeface="Calibri"/>
              </a:rPr>
              <a:t> </a:t>
            </a:r>
            <a:r>
              <a:rPr sz="2000" dirty="0">
                <a:solidFill>
                  <a:srgbClr val="001157"/>
                </a:solidFill>
                <a:latin typeface="Calibri"/>
                <a:cs typeface="Calibri"/>
              </a:rPr>
              <a:t>very</a:t>
            </a:r>
            <a:r>
              <a:rPr sz="2000" spc="-60" dirty="0">
                <a:solidFill>
                  <a:srgbClr val="001157"/>
                </a:solidFill>
                <a:latin typeface="Calibri"/>
                <a:cs typeface="Calibri"/>
              </a:rPr>
              <a:t> </a:t>
            </a:r>
            <a:r>
              <a:rPr sz="2000" dirty="0">
                <a:solidFill>
                  <a:srgbClr val="001157"/>
                </a:solidFill>
                <a:latin typeface="Calibri"/>
                <a:cs typeface="Calibri"/>
              </a:rPr>
              <a:t>first</a:t>
            </a:r>
            <a:r>
              <a:rPr sz="2000" spc="-45" dirty="0">
                <a:solidFill>
                  <a:srgbClr val="001157"/>
                </a:solidFill>
                <a:latin typeface="Calibri"/>
                <a:cs typeface="Calibri"/>
              </a:rPr>
              <a:t> </a:t>
            </a:r>
            <a:r>
              <a:rPr sz="2000" spc="-10" dirty="0">
                <a:solidFill>
                  <a:srgbClr val="001157"/>
                </a:solidFill>
                <a:latin typeface="Calibri"/>
                <a:cs typeface="Calibri"/>
              </a:rPr>
              <a:t>advocate</a:t>
            </a:r>
            <a:r>
              <a:rPr sz="2000" spc="-65" dirty="0">
                <a:solidFill>
                  <a:srgbClr val="001157"/>
                </a:solidFill>
                <a:latin typeface="Calibri"/>
                <a:cs typeface="Calibri"/>
              </a:rPr>
              <a:t> </a:t>
            </a:r>
            <a:r>
              <a:rPr sz="2000" spc="-25" dirty="0">
                <a:solidFill>
                  <a:srgbClr val="001157"/>
                </a:solidFill>
                <a:latin typeface="Calibri"/>
                <a:cs typeface="Calibri"/>
              </a:rPr>
              <a:t>of </a:t>
            </a:r>
            <a:r>
              <a:rPr sz="2000" dirty="0">
                <a:solidFill>
                  <a:srgbClr val="001157"/>
                </a:solidFill>
                <a:latin typeface="Calibri"/>
                <a:cs typeface="Calibri"/>
              </a:rPr>
              <a:t>open</a:t>
            </a:r>
            <a:r>
              <a:rPr sz="2000" spc="-65" dirty="0">
                <a:solidFill>
                  <a:srgbClr val="001157"/>
                </a:solidFill>
                <a:latin typeface="Calibri"/>
                <a:cs typeface="Calibri"/>
              </a:rPr>
              <a:t> </a:t>
            </a:r>
            <a:r>
              <a:rPr sz="2000" dirty="0">
                <a:solidFill>
                  <a:srgbClr val="001157"/>
                </a:solidFill>
                <a:latin typeface="Calibri"/>
                <a:cs typeface="Calibri"/>
              </a:rPr>
              <a:t>access,</a:t>
            </a:r>
            <a:r>
              <a:rPr sz="2000" spc="-40" dirty="0">
                <a:solidFill>
                  <a:srgbClr val="001157"/>
                </a:solidFill>
                <a:latin typeface="Calibri"/>
                <a:cs typeface="Calibri"/>
              </a:rPr>
              <a:t> </a:t>
            </a:r>
            <a:r>
              <a:rPr sz="2000" dirty="0">
                <a:solidFill>
                  <a:srgbClr val="001157"/>
                </a:solidFill>
                <a:latin typeface="Calibri"/>
                <a:cs typeface="Calibri"/>
              </a:rPr>
              <a:t>and</a:t>
            </a:r>
            <a:r>
              <a:rPr sz="2000" spc="-45" dirty="0">
                <a:solidFill>
                  <a:srgbClr val="001157"/>
                </a:solidFill>
                <a:latin typeface="Calibri"/>
                <a:cs typeface="Calibri"/>
              </a:rPr>
              <a:t> </a:t>
            </a:r>
            <a:r>
              <a:rPr sz="2000" dirty="0">
                <a:solidFill>
                  <a:srgbClr val="001157"/>
                </a:solidFill>
                <a:latin typeface="Calibri"/>
                <a:cs typeface="Calibri"/>
              </a:rPr>
              <a:t>later</a:t>
            </a:r>
            <a:r>
              <a:rPr sz="2000" spc="-25" dirty="0">
                <a:solidFill>
                  <a:srgbClr val="001157"/>
                </a:solidFill>
                <a:latin typeface="Calibri"/>
                <a:cs typeface="Calibri"/>
              </a:rPr>
              <a:t> </a:t>
            </a:r>
            <a:r>
              <a:rPr sz="2000" dirty="0">
                <a:solidFill>
                  <a:srgbClr val="001157"/>
                </a:solidFill>
                <a:latin typeface="Calibri"/>
                <a:cs typeface="Calibri"/>
              </a:rPr>
              <a:t>open</a:t>
            </a:r>
            <a:r>
              <a:rPr sz="2000" spc="-60" dirty="0">
                <a:solidFill>
                  <a:srgbClr val="001157"/>
                </a:solidFill>
                <a:latin typeface="Calibri"/>
                <a:cs typeface="Calibri"/>
              </a:rPr>
              <a:t> </a:t>
            </a:r>
            <a:r>
              <a:rPr sz="2000" dirty="0">
                <a:solidFill>
                  <a:srgbClr val="001157"/>
                </a:solidFill>
                <a:latin typeface="Calibri"/>
                <a:cs typeface="Calibri"/>
              </a:rPr>
              <a:t>science.</a:t>
            </a:r>
            <a:r>
              <a:rPr sz="2000" spc="-55" dirty="0">
                <a:solidFill>
                  <a:srgbClr val="001157"/>
                </a:solidFill>
                <a:latin typeface="Calibri"/>
                <a:cs typeface="Calibri"/>
              </a:rPr>
              <a:t> </a:t>
            </a:r>
            <a:r>
              <a:rPr sz="2000" dirty="0">
                <a:solidFill>
                  <a:srgbClr val="001157"/>
                </a:solidFill>
                <a:latin typeface="Calibri"/>
                <a:cs typeface="Calibri"/>
              </a:rPr>
              <a:t>Libraries</a:t>
            </a:r>
            <a:r>
              <a:rPr sz="2000" spc="-45" dirty="0">
                <a:solidFill>
                  <a:srgbClr val="001157"/>
                </a:solidFill>
                <a:latin typeface="Calibri"/>
                <a:cs typeface="Calibri"/>
              </a:rPr>
              <a:t> </a:t>
            </a:r>
            <a:r>
              <a:rPr sz="2000" dirty="0">
                <a:solidFill>
                  <a:srgbClr val="001157"/>
                </a:solidFill>
                <a:latin typeface="Calibri"/>
                <a:cs typeface="Calibri"/>
              </a:rPr>
              <a:t>are</a:t>
            </a:r>
            <a:r>
              <a:rPr sz="2000" spc="-45" dirty="0">
                <a:solidFill>
                  <a:srgbClr val="001157"/>
                </a:solidFill>
                <a:latin typeface="Calibri"/>
                <a:cs typeface="Calibri"/>
              </a:rPr>
              <a:t> </a:t>
            </a:r>
            <a:r>
              <a:rPr sz="2000" dirty="0">
                <a:solidFill>
                  <a:srgbClr val="001157"/>
                </a:solidFill>
                <a:latin typeface="Calibri"/>
                <a:cs typeface="Calibri"/>
              </a:rPr>
              <a:t>the</a:t>
            </a:r>
            <a:r>
              <a:rPr sz="2000" spc="-45" dirty="0">
                <a:solidFill>
                  <a:srgbClr val="001157"/>
                </a:solidFill>
                <a:latin typeface="Calibri"/>
                <a:cs typeface="Calibri"/>
              </a:rPr>
              <a:t> </a:t>
            </a:r>
            <a:r>
              <a:rPr sz="2000" dirty="0">
                <a:solidFill>
                  <a:srgbClr val="001157"/>
                </a:solidFill>
                <a:latin typeface="Calibri"/>
                <a:cs typeface="Calibri"/>
              </a:rPr>
              <a:t>place</a:t>
            </a:r>
            <a:r>
              <a:rPr sz="2000" spc="-40" dirty="0">
                <a:solidFill>
                  <a:srgbClr val="001157"/>
                </a:solidFill>
                <a:latin typeface="Calibri"/>
                <a:cs typeface="Calibri"/>
              </a:rPr>
              <a:t> </a:t>
            </a:r>
            <a:r>
              <a:rPr sz="2000" dirty="0">
                <a:solidFill>
                  <a:srgbClr val="001157"/>
                </a:solidFill>
                <a:latin typeface="Calibri"/>
                <a:cs typeface="Calibri"/>
              </a:rPr>
              <a:t>for</a:t>
            </a:r>
            <a:r>
              <a:rPr sz="2000" spc="-70" dirty="0">
                <a:solidFill>
                  <a:srgbClr val="001157"/>
                </a:solidFill>
                <a:latin typeface="Calibri"/>
                <a:cs typeface="Calibri"/>
              </a:rPr>
              <a:t> </a:t>
            </a:r>
            <a:r>
              <a:rPr sz="2000" dirty="0">
                <a:solidFill>
                  <a:srgbClr val="001157"/>
                </a:solidFill>
                <a:latin typeface="Calibri"/>
                <a:cs typeface="Calibri"/>
              </a:rPr>
              <a:t>curation</a:t>
            </a:r>
            <a:r>
              <a:rPr sz="2000" spc="-50" dirty="0">
                <a:solidFill>
                  <a:srgbClr val="001157"/>
                </a:solidFill>
                <a:latin typeface="Calibri"/>
                <a:cs typeface="Calibri"/>
              </a:rPr>
              <a:t> </a:t>
            </a:r>
            <a:r>
              <a:rPr sz="2000" dirty="0">
                <a:solidFill>
                  <a:srgbClr val="001157"/>
                </a:solidFill>
                <a:latin typeface="Calibri"/>
                <a:cs typeface="Calibri"/>
              </a:rPr>
              <a:t>of</a:t>
            </a:r>
            <a:r>
              <a:rPr sz="2000" spc="-55" dirty="0">
                <a:solidFill>
                  <a:srgbClr val="001157"/>
                </a:solidFill>
                <a:latin typeface="Calibri"/>
                <a:cs typeface="Calibri"/>
              </a:rPr>
              <a:t> </a:t>
            </a:r>
            <a:r>
              <a:rPr sz="2000" spc="-10" dirty="0">
                <a:solidFill>
                  <a:srgbClr val="001157"/>
                </a:solidFill>
                <a:latin typeface="Calibri"/>
                <a:cs typeface="Calibri"/>
              </a:rPr>
              <a:t>research</a:t>
            </a:r>
            <a:r>
              <a:rPr sz="2000" spc="-45" dirty="0">
                <a:solidFill>
                  <a:srgbClr val="001157"/>
                </a:solidFill>
                <a:latin typeface="Calibri"/>
                <a:cs typeface="Calibri"/>
              </a:rPr>
              <a:t> </a:t>
            </a:r>
            <a:r>
              <a:rPr sz="2000" dirty="0">
                <a:solidFill>
                  <a:srgbClr val="001157"/>
                </a:solidFill>
                <a:latin typeface="Calibri"/>
                <a:cs typeface="Calibri"/>
              </a:rPr>
              <a:t>output</a:t>
            </a:r>
            <a:r>
              <a:rPr sz="2000" spc="-65" dirty="0">
                <a:solidFill>
                  <a:srgbClr val="001157"/>
                </a:solidFill>
                <a:latin typeface="Calibri"/>
                <a:cs typeface="Calibri"/>
              </a:rPr>
              <a:t> </a:t>
            </a:r>
            <a:r>
              <a:rPr sz="2000" dirty="0">
                <a:solidFill>
                  <a:srgbClr val="001157"/>
                </a:solidFill>
                <a:latin typeface="Calibri"/>
                <a:cs typeface="Calibri"/>
              </a:rPr>
              <a:t>and</a:t>
            </a:r>
            <a:r>
              <a:rPr sz="2000" spc="-55" dirty="0">
                <a:solidFill>
                  <a:srgbClr val="001157"/>
                </a:solidFill>
                <a:latin typeface="Calibri"/>
                <a:cs typeface="Calibri"/>
              </a:rPr>
              <a:t> </a:t>
            </a:r>
            <a:r>
              <a:rPr sz="2000" spc="-10" dirty="0">
                <a:solidFill>
                  <a:srgbClr val="001157"/>
                </a:solidFill>
                <a:latin typeface="Calibri"/>
                <a:cs typeface="Calibri"/>
              </a:rPr>
              <a:t>managing </a:t>
            </a:r>
            <a:r>
              <a:rPr sz="2000" dirty="0">
                <a:solidFill>
                  <a:srgbClr val="001157"/>
                </a:solidFill>
                <a:latin typeface="Calibri"/>
                <a:cs typeface="Calibri"/>
              </a:rPr>
              <a:t>collection.</a:t>
            </a:r>
            <a:r>
              <a:rPr sz="2000" spc="-70" dirty="0">
                <a:solidFill>
                  <a:srgbClr val="001157"/>
                </a:solidFill>
                <a:latin typeface="Calibri"/>
                <a:cs typeface="Calibri"/>
              </a:rPr>
              <a:t> </a:t>
            </a:r>
            <a:r>
              <a:rPr sz="2000" dirty="0">
                <a:solidFill>
                  <a:srgbClr val="001157"/>
                </a:solidFill>
                <a:latin typeface="Calibri"/>
                <a:cs typeface="Calibri"/>
              </a:rPr>
              <a:t>Libraries</a:t>
            </a:r>
            <a:r>
              <a:rPr sz="2000" spc="-35" dirty="0">
                <a:solidFill>
                  <a:srgbClr val="001157"/>
                </a:solidFill>
                <a:latin typeface="Calibri"/>
                <a:cs typeface="Calibri"/>
              </a:rPr>
              <a:t> </a:t>
            </a:r>
            <a:r>
              <a:rPr sz="2000" dirty="0">
                <a:solidFill>
                  <a:srgbClr val="001157"/>
                </a:solidFill>
                <a:latin typeface="Calibri"/>
                <a:cs typeface="Calibri"/>
              </a:rPr>
              <a:t>also</a:t>
            </a:r>
            <a:r>
              <a:rPr sz="2000" spc="-40" dirty="0">
                <a:solidFill>
                  <a:srgbClr val="001157"/>
                </a:solidFill>
                <a:latin typeface="Calibri"/>
                <a:cs typeface="Calibri"/>
              </a:rPr>
              <a:t> </a:t>
            </a:r>
            <a:r>
              <a:rPr sz="2000" dirty="0">
                <a:solidFill>
                  <a:srgbClr val="001157"/>
                </a:solidFill>
                <a:latin typeface="Calibri"/>
                <a:cs typeface="Calibri"/>
              </a:rPr>
              <a:t>expanded</a:t>
            </a:r>
            <a:r>
              <a:rPr sz="2000" spc="-65" dirty="0">
                <a:solidFill>
                  <a:srgbClr val="001157"/>
                </a:solidFill>
                <a:latin typeface="Calibri"/>
                <a:cs typeface="Calibri"/>
              </a:rPr>
              <a:t> </a:t>
            </a:r>
            <a:r>
              <a:rPr sz="2000" dirty="0">
                <a:solidFill>
                  <a:srgbClr val="001157"/>
                </a:solidFill>
                <a:latin typeface="Calibri"/>
                <a:cs typeface="Calibri"/>
              </a:rPr>
              <a:t>on</a:t>
            </a:r>
            <a:r>
              <a:rPr sz="2000" spc="-60" dirty="0">
                <a:solidFill>
                  <a:srgbClr val="001157"/>
                </a:solidFill>
                <a:latin typeface="Calibri"/>
                <a:cs typeface="Calibri"/>
              </a:rPr>
              <a:t> </a:t>
            </a:r>
            <a:r>
              <a:rPr sz="2000" dirty="0">
                <a:solidFill>
                  <a:srgbClr val="001157"/>
                </a:solidFill>
                <a:latin typeface="Calibri"/>
                <a:cs typeface="Calibri"/>
              </a:rPr>
              <a:t>their</a:t>
            </a:r>
            <a:r>
              <a:rPr sz="2000" spc="-45" dirty="0">
                <a:solidFill>
                  <a:srgbClr val="001157"/>
                </a:solidFill>
                <a:latin typeface="Calibri"/>
                <a:cs typeface="Calibri"/>
              </a:rPr>
              <a:t> </a:t>
            </a:r>
            <a:r>
              <a:rPr sz="2000" dirty="0">
                <a:solidFill>
                  <a:srgbClr val="001157"/>
                </a:solidFill>
                <a:latin typeface="Calibri"/>
                <a:cs typeface="Calibri"/>
              </a:rPr>
              <a:t>IT</a:t>
            </a:r>
            <a:r>
              <a:rPr sz="2000" spc="-60" dirty="0">
                <a:solidFill>
                  <a:srgbClr val="001157"/>
                </a:solidFill>
                <a:latin typeface="Calibri"/>
                <a:cs typeface="Calibri"/>
              </a:rPr>
              <a:t> </a:t>
            </a:r>
            <a:r>
              <a:rPr sz="2000" dirty="0">
                <a:solidFill>
                  <a:srgbClr val="001157"/>
                </a:solidFill>
                <a:latin typeface="Calibri"/>
                <a:cs typeface="Calibri"/>
              </a:rPr>
              <a:t>development</a:t>
            </a:r>
            <a:r>
              <a:rPr sz="2000" spc="-45" dirty="0">
                <a:solidFill>
                  <a:srgbClr val="001157"/>
                </a:solidFill>
                <a:latin typeface="Calibri"/>
                <a:cs typeface="Calibri"/>
              </a:rPr>
              <a:t> </a:t>
            </a:r>
            <a:r>
              <a:rPr sz="2000" dirty="0">
                <a:solidFill>
                  <a:srgbClr val="001157"/>
                </a:solidFill>
                <a:latin typeface="Calibri"/>
                <a:cs typeface="Calibri"/>
              </a:rPr>
              <a:t>capacities</a:t>
            </a:r>
            <a:r>
              <a:rPr sz="2000" spc="-45" dirty="0">
                <a:solidFill>
                  <a:srgbClr val="001157"/>
                </a:solidFill>
                <a:latin typeface="Calibri"/>
                <a:cs typeface="Calibri"/>
              </a:rPr>
              <a:t> </a:t>
            </a:r>
            <a:r>
              <a:rPr sz="2000" dirty="0">
                <a:solidFill>
                  <a:srgbClr val="001157"/>
                </a:solidFill>
                <a:latin typeface="Calibri"/>
                <a:cs typeface="Calibri"/>
              </a:rPr>
              <a:t>and</a:t>
            </a:r>
            <a:r>
              <a:rPr sz="2000" spc="-55" dirty="0">
                <a:solidFill>
                  <a:srgbClr val="001157"/>
                </a:solidFill>
                <a:latin typeface="Calibri"/>
                <a:cs typeface="Calibri"/>
              </a:rPr>
              <a:t> </a:t>
            </a:r>
            <a:r>
              <a:rPr sz="2000" dirty="0">
                <a:solidFill>
                  <a:srgbClr val="001157"/>
                </a:solidFill>
                <a:latin typeface="Calibri"/>
                <a:cs typeface="Calibri"/>
              </a:rPr>
              <a:t>set</a:t>
            </a:r>
            <a:r>
              <a:rPr sz="2000" spc="-35" dirty="0">
                <a:solidFill>
                  <a:srgbClr val="001157"/>
                </a:solidFill>
                <a:latin typeface="Calibri"/>
                <a:cs typeface="Calibri"/>
              </a:rPr>
              <a:t> </a:t>
            </a:r>
            <a:r>
              <a:rPr sz="2000" dirty="0">
                <a:solidFill>
                  <a:srgbClr val="001157"/>
                </a:solidFill>
                <a:latin typeface="Calibri"/>
                <a:cs typeface="Calibri"/>
              </a:rPr>
              <a:t>up</a:t>
            </a:r>
            <a:r>
              <a:rPr sz="2000" spc="-60" dirty="0">
                <a:solidFill>
                  <a:srgbClr val="001157"/>
                </a:solidFill>
                <a:latin typeface="Calibri"/>
                <a:cs typeface="Calibri"/>
              </a:rPr>
              <a:t> </a:t>
            </a:r>
            <a:r>
              <a:rPr sz="2000" dirty="0">
                <a:solidFill>
                  <a:srgbClr val="001157"/>
                </a:solidFill>
                <a:latin typeface="Calibri"/>
                <a:cs typeface="Calibri"/>
              </a:rPr>
              <a:t>their</a:t>
            </a:r>
            <a:r>
              <a:rPr sz="2000" spc="-45" dirty="0">
                <a:solidFill>
                  <a:srgbClr val="001157"/>
                </a:solidFill>
                <a:latin typeface="Calibri"/>
                <a:cs typeface="Calibri"/>
              </a:rPr>
              <a:t> </a:t>
            </a:r>
            <a:r>
              <a:rPr sz="2000" dirty="0">
                <a:solidFill>
                  <a:srgbClr val="001157"/>
                </a:solidFill>
                <a:latin typeface="Calibri"/>
                <a:cs typeface="Calibri"/>
              </a:rPr>
              <a:t>own</a:t>
            </a:r>
            <a:r>
              <a:rPr sz="2000" spc="-65" dirty="0">
                <a:solidFill>
                  <a:srgbClr val="001157"/>
                </a:solidFill>
                <a:latin typeface="Calibri"/>
                <a:cs typeface="Calibri"/>
              </a:rPr>
              <a:t> </a:t>
            </a:r>
            <a:r>
              <a:rPr sz="2000" dirty="0">
                <a:solidFill>
                  <a:srgbClr val="001157"/>
                </a:solidFill>
                <a:latin typeface="Calibri"/>
                <a:cs typeface="Calibri"/>
              </a:rPr>
              <a:t>IT</a:t>
            </a:r>
            <a:r>
              <a:rPr sz="2000" spc="-55" dirty="0">
                <a:solidFill>
                  <a:srgbClr val="001157"/>
                </a:solidFill>
                <a:latin typeface="Calibri"/>
                <a:cs typeface="Calibri"/>
              </a:rPr>
              <a:t> </a:t>
            </a:r>
            <a:r>
              <a:rPr sz="2000" spc="-10" dirty="0">
                <a:solidFill>
                  <a:srgbClr val="001157"/>
                </a:solidFill>
                <a:latin typeface="Calibri"/>
                <a:cs typeface="Calibri"/>
              </a:rPr>
              <a:t>departments. </a:t>
            </a:r>
            <a:r>
              <a:rPr sz="2000" dirty="0">
                <a:solidFill>
                  <a:srgbClr val="001157"/>
                </a:solidFill>
                <a:latin typeface="Calibri"/>
                <a:cs typeface="Calibri"/>
              </a:rPr>
              <a:t>So,</a:t>
            </a:r>
            <a:r>
              <a:rPr sz="2000" spc="-50" dirty="0">
                <a:solidFill>
                  <a:srgbClr val="001157"/>
                </a:solidFill>
                <a:latin typeface="Calibri"/>
                <a:cs typeface="Calibri"/>
              </a:rPr>
              <a:t> </a:t>
            </a:r>
            <a:r>
              <a:rPr sz="2000" dirty="0">
                <a:solidFill>
                  <a:srgbClr val="001157"/>
                </a:solidFill>
                <a:latin typeface="Calibri"/>
                <a:cs typeface="Calibri"/>
              </a:rPr>
              <a:t>I</a:t>
            </a:r>
            <a:r>
              <a:rPr sz="2000" spc="-45" dirty="0">
                <a:solidFill>
                  <a:srgbClr val="001157"/>
                </a:solidFill>
                <a:latin typeface="Calibri"/>
                <a:cs typeface="Calibri"/>
              </a:rPr>
              <a:t> </a:t>
            </a:r>
            <a:r>
              <a:rPr sz="2000" dirty="0">
                <a:solidFill>
                  <a:srgbClr val="001157"/>
                </a:solidFill>
                <a:latin typeface="Calibri"/>
                <a:cs typeface="Calibri"/>
              </a:rPr>
              <a:t>would</a:t>
            </a:r>
            <a:r>
              <a:rPr sz="2000" spc="-40" dirty="0">
                <a:solidFill>
                  <a:srgbClr val="001157"/>
                </a:solidFill>
                <a:latin typeface="Calibri"/>
                <a:cs typeface="Calibri"/>
              </a:rPr>
              <a:t> </a:t>
            </a:r>
            <a:r>
              <a:rPr sz="2000" dirty="0">
                <a:solidFill>
                  <a:srgbClr val="001157"/>
                </a:solidFill>
                <a:latin typeface="Calibri"/>
                <a:cs typeface="Calibri"/>
              </a:rPr>
              <a:t>say</a:t>
            </a:r>
            <a:r>
              <a:rPr sz="2000" spc="-35" dirty="0">
                <a:solidFill>
                  <a:srgbClr val="001157"/>
                </a:solidFill>
                <a:latin typeface="Calibri"/>
                <a:cs typeface="Calibri"/>
              </a:rPr>
              <a:t> </a:t>
            </a:r>
            <a:r>
              <a:rPr sz="2000" b="1" spc="-10" dirty="0">
                <a:solidFill>
                  <a:srgbClr val="001157"/>
                </a:solidFill>
                <a:latin typeface="Calibri"/>
                <a:cs typeface="Calibri"/>
              </a:rPr>
              <a:t>Power</a:t>
            </a:r>
            <a:r>
              <a:rPr sz="2000" b="1" spc="-60" dirty="0">
                <a:solidFill>
                  <a:srgbClr val="001157"/>
                </a:solidFill>
                <a:latin typeface="Calibri"/>
                <a:cs typeface="Calibri"/>
              </a:rPr>
              <a:t> </a:t>
            </a:r>
            <a:r>
              <a:rPr sz="2000" b="1" dirty="0">
                <a:solidFill>
                  <a:srgbClr val="001157"/>
                </a:solidFill>
                <a:latin typeface="Calibri"/>
                <a:cs typeface="Calibri"/>
              </a:rPr>
              <a:t>to</a:t>
            </a:r>
            <a:r>
              <a:rPr sz="2000" b="1" spc="-40" dirty="0">
                <a:solidFill>
                  <a:srgbClr val="001157"/>
                </a:solidFill>
                <a:latin typeface="Calibri"/>
                <a:cs typeface="Calibri"/>
              </a:rPr>
              <a:t> </a:t>
            </a:r>
            <a:r>
              <a:rPr sz="2000" b="1" dirty="0">
                <a:solidFill>
                  <a:srgbClr val="001157"/>
                </a:solidFill>
                <a:latin typeface="Calibri"/>
                <a:cs typeface="Calibri"/>
              </a:rPr>
              <a:t>the</a:t>
            </a:r>
            <a:r>
              <a:rPr sz="2000" b="1" spc="-50" dirty="0">
                <a:solidFill>
                  <a:srgbClr val="001157"/>
                </a:solidFill>
                <a:latin typeface="Calibri"/>
                <a:cs typeface="Calibri"/>
              </a:rPr>
              <a:t> </a:t>
            </a:r>
            <a:r>
              <a:rPr sz="2000" b="1" spc="-10" dirty="0">
                <a:solidFill>
                  <a:srgbClr val="001157"/>
                </a:solidFill>
                <a:latin typeface="Calibri"/>
                <a:cs typeface="Calibri"/>
              </a:rPr>
              <a:t>Librarian!</a:t>
            </a:r>
            <a:endParaRPr sz="2000">
              <a:latin typeface="Calibri"/>
              <a:cs typeface="Calibri"/>
            </a:endParaRPr>
          </a:p>
        </p:txBody>
      </p:sp>
      <p:pic>
        <p:nvPicPr>
          <p:cNvPr id="36" name="object 36"/>
          <p:cNvPicPr/>
          <p:nvPr/>
        </p:nvPicPr>
        <p:blipFill>
          <a:blip r:embed="rId25" cstate="print"/>
          <a:stretch>
            <a:fillRect/>
          </a:stretch>
        </p:blipFill>
        <p:spPr>
          <a:xfrm>
            <a:off x="11213210" y="6448931"/>
            <a:ext cx="360438" cy="409067"/>
          </a:xfrm>
          <a:prstGeom prst="rect">
            <a:avLst/>
          </a:prstGeom>
        </p:spPr>
      </p:pic>
      <p:sp>
        <p:nvSpPr>
          <p:cNvPr id="37" name="object 37"/>
          <p:cNvSpPr txBox="1"/>
          <p:nvPr/>
        </p:nvSpPr>
        <p:spPr>
          <a:xfrm>
            <a:off x="11663171" y="6579566"/>
            <a:ext cx="167640" cy="173355"/>
          </a:xfrm>
          <a:prstGeom prst="rect">
            <a:avLst/>
          </a:prstGeom>
        </p:spPr>
        <p:txBody>
          <a:bodyPr vert="horz" wrap="square" lIns="0" tIns="0" rIns="0" bIns="0" rtlCol="0">
            <a:spAutoFit/>
          </a:bodyPr>
          <a:lstStyle/>
          <a:p>
            <a:pPr>
              <a:lnSpc>
                <a:spcPts val="1340"/>
              </a:lnSpc>
            </a:pPr>
            <a:r>
              <a:rPr sz="1200" spc="-25" dirty="0">
                <a:solidFill>
                  <a:srgbClr val="FFFFFF"/>
                </a:solidFill>
                <a:latin typeface="Georgia"/>
                <a:cs typeface="Georgia"/>
              </a:rPr>
              <a:t>59</a:t>
            </a:r>
            <a:endParaRPr sz="1200">
              <a:latin typeface="Georgia"/>
              <a:cs typeface="Georgia"/>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r>
              <a:rPr b="1" spc="-25" dirty="0">
                <a:latin typeface="Georgia"/>
                <a:cs typeface="Georgia"/>
              </a:rPr>
              <a:t>59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1827" y="5130538"/>
            <a:ext cx="1589456" cy="555776"/>
          </a:xfrm>
          <a:prstGeom prst="rect">
            <a:avLst/>
          </a:prstGeom>
        </p:spPr>
      </p:pic>
      <p:pic>
        <p:nvPicPr>
          <p:cNvPr id="3" name="object 3"/>
          <p:cNvPicPr/>
          <p:nvPr/>
        </p:nvPicPr>
        <p:blipFill>
          <a:blip r:embed="rId3" cstate="print"/>
          <a:stretch>
            <a:fillRect/>
          </a:stretch>
        </p:blipFill>
        <p:spPr>
          <a:xfrm>
            <a:off x="421284" y="4927584"/>
            <a:ext cx="967041" cy="1118869"/>
          </a:xfrm>
          <a:prstGeom prst="rect">
            <a:avLst/>
          </a:prstGeom>
        </p:spPr>
      </p:pic>
      <p:grpSp>
        <p:nvGrpSpPr>
          <p:cNvPr id="4" name="object 4"/>
          <p:cNvGrpSpPr/>
          <p:nvPr/>
        </p:nvGrpSpPr>
        <p:grpSpPr>
          <a:xfrm>
            <a:off x="1514874" y="6543371"/>
            <a:ext cx="2119630" cy="270510"/>
            <a:chOff x="1514874" y="6543371"/>
            <a:chExt cx="2119630" cy="270510"/>
          </a:xfrm>
        </p:grpSpPr>
        <p:pic>
          <p:nvPicPr>
            <p:cNvPr id="5" name="object 5"/>
            <p:cNvPicPr/>
            <p:nvPr/>
          </p:nvPicPr>
          <p:blipFill>
            <a:blip r:embed="rId4" cstate="print"/>
            <a:stretch>
              <a:fillRect/>
            </a:stretch>
          </p:blipFill>
          <p:spPr>
            <a:xfrm>
              <a:off x="1514874" y="6543371"/>
              <a:ext cx="226247" cy="270002"/>
            </a:xfrm>
            <a:prstGeom prst="rect">
              <a:avLst/>
            </a:prstGeom>
          </p:spPr>
        </p:pic>
        <p:pic>
          <p:nvPicPr>
            <p:cNvPr id="6" name="object 6"/>
            <p:cNvPicPr/>
            <p:nvPr/>
          </p:nvPicPr>
          <p:blipFill>
            <a:blip r:embed="rId5" cstate="print"/>
            <a:stretch>
              <a:fillRect/>
            </a:stretch>
          </p:blipFill>
          <p:spPr>
            <a:xfrm>
              <a:off x="1645803" y="6543371"/>
              <a:ext cx="218741" cy="270002"/>
            </a:xfrm>
            <a:prstGeom prst="rect">
              <a:avLst/>
            </a:prstGeom>
          </p:spPr>
        </p:pic>
        <p:pic>
          <p:nvPicPr>
            <p:cNvPr id="7" name="object 7"/>
            <p:cNvPicPr/>
            <p:nvPr/>
          </p:nvPicPr>
          <p:blipFill>
            <a:blip r:embed="rId6" cstate="print"/>
            <a:stretch>
              <a:fillRect/>
            </a:stretch>
          </p:blipFill>
          <p:spPr>
            <a:xfrm>
              <a:off x="1703930" y="6543371"/>
              <a:ext cx="327185" cy="270002"/>
            </a:xfrm>
            <a:prstGeom prst="rect">
              <a:avLst/>
            </a:prstGeom>
          </p:spPr>
        </p:pic>
        <p:pic>
          <p:nvPicPr>
            <p:cNvPr id="8" name="object 8"/>
            <p:cNvPicPr/>
            <p:nvPr/>
          </p:nvPicPr>
          <p:blipFill>
            <a:blip r:embed="rId7" cstate="print"/>
            <a:stretch>
              <a:fillRect/>
            </a:stretch>
          </p:blipFill>
          <p:spPr>
            <a:xfrm>
              <a:off x="1925491" y="6543371"/>
              <a:ext cx="225625" cy="270002"/>
            </a:xfrm>
            <a:prstGeom prst="rect">
              <a:avLst/>
            </a:prstGeom>
          </p:spPr>
        </p:pic>
        <p:pic>
          <p:nvPicPr>
            <p:cNvPr id="9" name="object 9"/>
            <p:cNvPicPr/>
            <p:nvPr/>
          </p:nvPicPr>
          <p:blipFill>
            <a:blip r:embed="rId8" cstate="print"/>
            <a:stretch>
              <a:fillRect/>
            </a:stretch>
          </p:blipFill>
          <p:spPr>
            <a:xfrm>
              <a:off x="2047054" y="6543371"/>
              <a:ext cx="291245" cy="270002"/>
            </a:xfrm>
            <a:prstGeom prst="rect">
              <a:avLst/>
            </a:prstGeom>
          </p:spPr>
        </p:pic>
        <p:pic>
          <p:nvPicPr>
            <p:cNvPr id="10" name="object 10"/>
            <p:cNvPicPr/>
            <p:nvPr/>
          </p:nvPicPr>
          <p:blipFill>
            <a:blip r:embed="rId9" cstate="print"/>
            <a:stretch>
              <a:fillRect/>
            </a:stretch>
          </p:blipFill>
          <p:spPr>
            <a:xfrm>
              <a:off x="2238301" y="6543371"/>
              <a:ext cx="226247" cy="270002"/>
            </a:xfrm>
            <a:prstGeom prst="rect">
              <a:avLst/>
            </a:prstGeom>
          </p:spPr>
        </p:pic>
        <p:pic>
          <p:nvPicPr>
            <p:cNvPr id="11" name="object 11"/>
            <p:cNvPicPr/>
            <p:nvPr/>
          </p:nvPicPr>
          <p:blipFill>
            <a:blip r:embed="rId10" cstate="print"/>
            <a:stretch>
              <a:fillRect/>
            </a:stretch>
          </p:blipFill>
          <p:spPr>
            <a:xfrm>
              <a:off x="2335492" y="6543371"/>
              <a:ext cx="282647" cy="270002"/>
            </a:xfrm>
            <a:prstGeom prst="rect">
              <a:avLst/>
            </a:prstGeom>
          </p:spPr>
        </p:pic>
        <p:pic>
          <p:nvPicPr>
            <p:cNvPr id="12" name="object 12"/>
            <p:cNvPicPr/>
            <p:nvPr/>
          </p:nvPicPr>
          <p:blipFill>
            <a:blip r:embed="rId11" cstate="print"/>
            <a:stretch>
              <a:fillRect/>
            </a:stretch>
          </p:blipFill>
          <p:spPr>
            <a:xfrm>
              <a:off x="2566731" y="6543371"/>
              <a:ext cx="225625" cy="270002"/>
            </a:xfrm>
            <a:prstGeom prst="rect">
              <a:avLst/>
            </a:prstGeom>
          </p:spPr>
        </p:pic>
        <p:pic>
          <p:nvPicPr>
            <p:cNvPr id="13" name="object 13"/>
            <p:cNvPicPr/>
            <p:nvPr/>
          </p:nvPicPr>
          <p:blipFill>
            <a:blip r:embed="rId12" cstate="print"/>
            <a:stretch>
              <a:fillRect/>
            </a:stretch>
          </p:blipFill>
          <p:spPr>
            <a:xfrm>
              <a:off x="2625480" y="6543371"/>
              <a:ext cx="639741" cy="270002"/>
            </a:xfrm>
            <a:prstGeom prst="rect">
              <a:avLst/>
            </a:prstGeom>
          </p:spPr>
        </p:pic>
        <p:pic>
          <p:nvPicPr>
            <p:cNvPr id="14" name="object 14"/>
            <p:cNvPicPr/>
            <p:nvPr/>
          </p:nvPicPr>
          <p:blipFill>
            <a:blip r:embed="rId9" cstate="print"/>
            <a:stretch>
              <a:fillRect/>
            </a:stretch>
          </p:blipFill>
          <p:spPr>
            <a:xfrm>
              <a:off x="3192375" y="6543371"/>
              <a:ext cx="225625" cy="270002"/>
            </a:xfrm>
            <a:prstGeom prst="rect">
              <a:avLst/>
            </a:prstGeom>
          </p:spPr>
        </p:pic>
        <p:pic>
          <p:nvPicPr>
            <p:cNvPr id="15" name="object 15"/>
            <p:cNvPicPr/>
            <p:nvPr/>
          </p:nvPicPr>
          <p:blipFill>
            <a:blip r:embed="rId13" cstate="print"/>
            <a:stretch>
              <a:fillRect/>
            </a:stretch>
          </p:blipFill>
          <p:spPr>
            <a:xfrm>
              <a:off x="3288258" y="6543371"/>
              <a:ext cx="218741" cy="270002"/>
            </a:xfrm>
            <a:prstGeom prst="rect">
              <a:avLst/>
            </a:prstGeom>
          </p:spPr>
        </p:pic>
        <p:pic>
          <p:nvPicPr>
            <p:cNvPr id="16" name="object 16"/>
            <p:cNvPicPr/>
            <p:nvPr/>
          </p:nvPicPr>
          <p:blipFill>
            <a:blip r:embed="rId9" cstate="print"/>
            <a:stretch>
              <a:fillRect/>
            </a:stretch>
          </p:blipFill>
          <p:spPr>
            <a:xfrm>
              <a:off x="3369283" y="6543371"/>
              <a:ext cx="225625" cy="270002"/>
            </a:xfrm>
            <a:prstGeom prst="rect">
              <a:avLst/>
            </a:prstGeom>
          </p:spPr>
        </p:pic>
        <p:pic>
          <p:nvPicPr>
            <p:cNvPr id="17" name="object 17"/>
            <p:cNvPicPr/>
            <p:nvPr/>
          </p:nvPicPr>
          <p:blipFill>
            <a:blip r:embed="rId14" cstate="print"/>
            <a:stretch>
              <a:fillRect/>
            </a:stretch>
          </p:blipFill>
          <p:spPr>
            <a:xfrm>
              <a:off x="3464278" y="6543371"/>
              <a:ext cx="169682" cy="270002"/>
            </a:xfrm>
            <a:prstGeom prst="rect">
              <a:avLst/>
            </a:prstGeom>
          </p:spPr>
        </p:pic>
      </p:grpSp>
      <p:grpSp>
        <p:nvGrpSpPr>
          <p:cNvPr id="18" name="object 18"/>
          <p:cNvGrpSpPr/>
          <p:nvPr/>
        </p:nvGrpSpPr>
        <p:grpSpPr>
          <a:xfrm>
            <a:off x="3691986" y="6543371"/>
            <a:ext cx="666750" cy="270510"/>
            <a:chOff x="3691986" y="6543371"/>
            <a:chExt cx="666750" cy="270510"/>
          </a:xfrm>
        </p:grpSpPr>
        <p:pic>
          <p:nvPicPr>
            <p:cNvPr id="19" name="object 19"/>
            <p:cNvPicPr/>
            <p:nvPr/>
          </p:nvPicPr>
          <p:blipFill>
            <a:blip r:embed="rId15" cstate="print"/>
            <a:stretch>
              <a:fillRect/>
            </a:stretch>
          </p:blipFill>
          <p:spPr>
            <a:xfrm>
              <a:off x="3691986" y="6543371"/>
              <a:ext cx="218119" cy="270002"/>
            </a:xfrm>
            <a:prstGeom prst="rect">
              <a:avLst/>
            </a:prstGeom>
          </p:spPr>
        </p:pic>
        <p:pic>
          <p:nvPicPr>
            <p:cNvPr id="20" name="object 20"/>
            <p:cNvPicPr/>
            <p:nvPr/>
          </p:nvPicPr>
          <p:blipFill>
            <a:blip r:embed="rId16" cstate="print"/>
            <a:stretch>
              <a:fillRect/>
            </a:stretch>
          </p:blipFill>
          <p:spPr>
            <a:xfrm>
              <a:off x="3801966" y="6543371"/>
              <a:ext cx="282177" cy="270002"/>
            </a:xfrm>
            <a:prstGeom prst="rect">
              <a:avLst/>
            </a:prstGeom>
          </p:spPr>
        </p:pic>
        <p:pic>
          <p:nvPicPr>
            <p:cNvPr id="21" name="object 21"/>
            <p:cNvPicPr/>
            <p:nvPr/>
          </p:nvPicPr>
          <p:blipFill>
            <a:blip r:embed="rId7" cstate="print"/>
            <a:stretch>
              <a:fillRect/>
            </a:stretch>
          </p:blipFill>
          <p:spPr>
            <a:xfrm>
              <a:off x="4021673" y="6543371"/>
              <a:ext cx="225625" cy="270002"/>
            </a:xfrm>
            <a:prstGeom prst="rect">
              <a:avLst/>
            </a:prstGeom>
          </p:spPr>
        </p:pic>
        <p:pic>
          <p:nvPicPr>
            <p:cNvPr id="22" name="object 22"/>
            <p:cNvPicPr/>
            <p:nvPr/>
          </p:nvPicPr>
          <p:blipFill>
            <a:blip r:embed="rId17" cstate="print"/>
            <a:stretch>
              <a:fillRect/>
            </a:stretch>
          </p:blipFill>
          <p:spPr>
            <a:xfrm>
              <a:off x="4144226" y="6543371"/>
              <a:ext cx="214032" cy="270002"/>
            </a:xfrm>
            <a:prstGeom prst="rect">
              <a:avLst/>
            </a:prstGeom>
          </p:spPr>
        </p:pic>
      </p:grpSp>
      <p:sp>
        <p:nvSpPr>
          <p:cNvPr id="23" name="object 23"/>
          <p:cNvSpPr/>
          <p:nvPr/>
        </p:nvSpPr>
        <p:spPr>
          <a:xfrm>
            <a:off x="0" y="0"/>
            <a:ext cx="12198350" cy="4522470"/>
          </a:xfrm>
          <a:custGeom>
            <a:avLst/>
            <a:gdLst/>
            <a:ahLst/>
            <a:cxnLst/>
            <a:rect l="l" t="t" r="r" b="b"/>
            <a:pathLst>
              <a:path w="12198350" h="4522470">
                <a:moveTo>
                  <a:pt x="12198350" y="0"/>
                </a:moveTo>
                <a:lnTo>
                  <a:pt x="0" y="0"/>
                </a:lnTo>
                <a:lnTo>
                  <a:pt x="0" y="4521962"/>
                </a:lnTo>
                <a:lnTo>
                  <a:pt x="12198350" y="4521962"/>
                </a:lnTo>
                <a:lnTo>
                  <a:pt x="12198350" y="0"/>
                </a:lnTo>
                <a:close/>
              </a:path>
            </a:pathLst>
          </a:custGeom>
          <a:solidFill>
            <a:srgbClr val="0C2477"/>
          </a:solidFill>
        </p:spPr>
        <p:txBody>
          <a:bodyPr wrap="square" lIns="0" tIns="0" rIns="0" bIns="0" rtlCol="0"/>
          <a:lstStyle/>
          <a:p>
            <a:endParaRPr/>
          </a:p>
        </p:txBody>
      </p:sp>
      <p:sp>
        <p:nvSpPr>
          <p:cNvPr id="24" name="object 24"/>
          <p:cNvSpPr txBox="1">
            <a:spLocks noGrp="1"/>
          </p:cNvSpPr>
          <p:nvPr>
            <p:ph type="title"/>
          </p:nvPr>
        </p:nvSpPr>
        <p:spPr>
          <a:xfrm>
            <a:off x="795629" y="917270"/>
            <a:ext cx="296481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Thank</a:t>
            </a:r>
            <a:r>
              <a:rPr sz="4000" spc="-130" dirty="0">
                <a:solidFill>
                  <a:srgbClr val="FFFFFF"/>
                </a:solidFill>
              </a:rPr>
              <a:t> </a:t>
            </a:r>
            <a:r>
              <a:rPr sz="4000" spc="-20" dirty="0">
                <a:solidFill>
                  <a:srgbClr val="FFFFFF"/>
                </a:solidFill>
              </a:rPr>
              <a:t>you!</a:t>
            </a:r>
            <a:endParaRPr sz="4000"/>
          </a:p>
        </p:txBody>
      </p:sp>
      <p:sp>
        <p:nvSpPr>
          <p:cNvPr id="25" name="object 25"/>
          <p:cNvSpPr txBox="1"/>
          <p:nvPr/>
        </p:nvSpPr>
        <p:spPr>
          <a:xfrm>
            <a:off x="795629" y="1684400"/>
            <a:ext cx="270002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FFFF"/>
                </a:solidFill>
                <a:latin typeface="Georgia"/>
                <a:cs typeface="Georgia"/>
              </a:rPr>
              <a:t>Alenka</a:t>
            </a:r>
            <a:r>
              <a:rPr sz="2800" b="1" spc="-90" dirty="0">
                <a:solidFill>
                  <a:srgbClr val="FFFFFF"/>
                </a:solidFill>
                <a:latin typeface="Georgia"/>
                <a:cs typeface="Georgia"/>
              </a:rPr>
              <a:t> </a:t>
            </a:r>
            <a:r>
              <a:rPr sz="2800" b="1" spc="-10" dirty="0">
                <a:solidFill>
                  <a:srgbClr val="FFFFFF"/>
                </a:solidFill>
                <a:latin typeface="Georgia"/>
                <a:cs typeface="Georgia"/>
              </a:rPr>
              <a:t>Prinčič</a:t>
            </a:r>
            <a:endParaRPr sz="2800">
              <a:latin typeface="Georgia"/>
              <a:cs typeface="Georgia"/>
            </a:endParaRPr>
          </a:p>
        </p:txBody>
      </p:sp>
      <p:grpSp>
        <p:nvGrpSpPr>
          <p:cNvPr id="26" name="object 26"/>
          <p:cNvGrpSpPr/>
          <p:nvPr/>
        </p:nvGrpSpPr>
        <p:grpSpPr>
          <a:xfrm>
            <a:off x="15346" y="4521949"/>
            <a:ext cx="11558905" cy="2336165"/>
            <a:chOff x="15346" y="4521949"/>
            <a:chExt cx="11558905" cy="2336165"/>
          </a:xfrm>
        </p:grpSpPr>
        <p:pic>
          <p:nvPicPr>
            <p:cNvPr id="27" name="object 27"/>
            <p:cNvPicPr/>
            <p:nvPr/>
          </p:nvPicPr>
          <p:blipFill>
            <a:blip r:embed="rId18" cstate="print"/>
            <a:stretch>
              <a:fillRect/>
            </a:stretch>
          </p:blipFill>
          <p:spPr>
            <a:xfrm>
              <a:off x="15346" y="4521949"/>
              <a:ext cx="4597906" cy="1916176"/>
            </a:xfrm>
            <a:prstGeom prst="rect">
              <a:avLst/>
            </a:prstGeom>
          </p:spPr>
        </p:pic>
        <p:pic>
          <p:nvPicPr>
            <p:cNvPr id="28" name="object 28"/>
            <p:cNvPicPr/>
            <p:nvPr/>
          </p:nvPicPr>
          <p:blipFill>
            <a:blip r:embed="rId19" cstate="print"/>
            <a:stretch>
              <a:fillRect/>
            </a:stretch>
          </p:blipFill>
          <p:spPr>
            <a:xfrm>
              <a:off x="11213211" y="6448931"/>
              <a:ext cx="360438" cy="409067"/>
            </a:xfrm>
            <a:prstGeom prst="rect">
              <a:avLst/>
            </a:prstGeom>
          </p:spPr>
        </p:pic>
      </p:grpSp>
      <p:sp>
        <p:nvSpPr>
          <p:cNvPr id="29" name="object 29"/>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u="none" spc="105" dirty="0"/>
              <a:t>Head</a:t>
            </a:r>
            <a:r>
              <a:rPr u="none" spc="-10" dirty="0"/>
              <a:t> </a:t>
            </a:r>
            <a:r>
              <a:rPr u="none" dirty="0"/>
              <a:t>of</a:t>
            </a:r>
            <a:r>
              <a:rPr u="none" spc="-15" dirty="0"/>
              <a:t> </a:t>
            </a:r>
            <a:r>
              <a:rPr spc="90" dirty="0">
                <a:hlinkClick r:id="rId20"/>
              </a:rPr>
              <a:t>Centre</a:t>
            </a:r>
            <a:r>
              <a:rPr spc="10" dirty="0">
                <a:hlinkClick r:id="rId20"/>
              </a:rPr>
              <a:t> </a:t>
            </a:r>
            <a:r>
              <a:rPr dirty="0">
                <a:hlinkClick r:id="rId20"/>
              </a:rPr>
              <a:t>for</a:t>
            </a:r>
            <a:r>
              <a:rPr spc="-15" dirty="0">
                <a:hlinkClick r:id="rId20"/>
              </a:rPr>
              <a:t> </a:t>
            </a:r>
            <a:r>
              <a:rPr spc="65" dirty="0">
                <a:hlinkClick r:id="rId20"/>
              </a:rPr>
              <a:t>Digital</a:t>
            </a:r>
            <a:r>
              <a:rPr dirty="0">
                <a:hlinkClick r:id="rId20"/>
              </a:rPr>
              <a:t> </a:t>
            </a:r>
            <a:r>
              <a:rPr spc="105" dirty="0">
                <a:hlinkClick r:id="rId20"/>
              </a:rPr>
              <a:t>Scholarship</a:t>
            </a:r>
            <a:r>
              <a:rPr u="none" spc="90" dirty="0"/>
              <a:t> </a:t>
            </a:r>
            <a:r>
              <a:rPr u="none" dirty="0">
                <a:latin typeface="Segoe UI"/>
                <a:cs typeface="Segoe UI"/>
              </a:rPr>
              <a:t>|</a:t>
            </a:r>
            <a:r>
              <a:rPr u="none" spc="55" dirty="0">
                <a:latin typeface="Segoe UI"/>
                <a:cs typeface="Segoe UI"/>
              </a:rPr>
              <a:t> </a:t>
            </a:r>
            <a:r>
              <a:rPr spc="85" dirty="0">
                <a:hlinkClick r:id="rId21"/>
              </a:rPr>
              <a:t>Leiden</a:t>
            </a:r>
            <a:r>
              <a:rPr spc="-5" dirty="0">
                <a:hlinkClick r:id="rId21"/>
              </a:rPr>
              <a:t> </a:t>
            </a:r>
            <a:r>
              <a:rPr spc="55" dirty="0">
                <a:hlinkClick r:id="rId21"/>
              </a:rPr>
              <a:t>University</a:t>
            </a:r>
            <a:r>
              <a:rPr spc="15" dirty="0">
                <a:hlinkClick r:id="rId21"/>
              </a:rPr>
              <a:t> </a:t>
            </a:r>
            <a:r>
              <a:rPr spc="80" dirty="0">
                <a:hlinkClick r:id="rId21"/>
              </a:rPr>
              <a:t>Libraries</a:t>
            </a:r>
            <a:r>
              <a:rPr u="none" spc="-5" dirty="0"/>
              <a:t> </a:t>
            </a:r>
            <a:r>
              <a:rPr u="none" dirty="0">
                <a:latin typeface="Segoe UI"/>
                <a:cs typeface="Segoe UI"/>
              </a:rPr>
              <a:t>|</a:t>
            </a:r>
            <a:r>
              <a:rPr u="none" spc="60" dirty="0">
                <a:latin typeface="Segoe UI"/>
                <a:cs typeface="Segoe UI"/>
              </a:rPr>
              <a:t> </a:t>
            </a:r>
            <a:r>
              <a:rPr u="none" dirty="0"/>
              <a:t>Witte</a:t>
            </a:r>
            <a:r>
              <a:rPr u="none" spc="-10" dirty="0"/>
              <a:t> </a:t>
            </a:r>
            <a:r>
              <a:rPr u="none" spc="90" dirty="0"/>
              <a:t>Singel</a:t>
            </a:r>
            <a:r>
              <a:rPr u="none" spc="-5" dirty="0"/>
              <a:t> </a:t>
            </a:r>
            <a:r>
              <a:rPr u="none" dirty="0"/>
              <a:t>27</a:t>
            </a:r>
            <a:r>
              <a:rPr u="none" spc="400" dirty="0"/>
              <a:t> </a:t>
            </a:r>
            <a:r>
              <a:rPr u="none" dirty="0">
                <a:latin typeface="Segoe UI"/>
                <a:cs typeface="Segoe UI"/>
              </a:rPr>
              <a:t>|</a:t>
            </a:r>
            <a:r>
              <a:rPr u="none" spc="55" dirty="0">
                <a:latin typeface="Segoe UI"/>
                <a:cs typeface="Segoe UI"/>
              </a:rPr>
              <a:t> </a:t>
            </a:r>
            <a:r>
              <a:rPr u="none" dirty="0"/>
              <a:t>2300 </a:t>
            </a:r>
            <a:r>
              <a:rPr u="none" spc="70" dirty="0"/>
              <a:t>RA</a:t>
            </a:r>
            <a:r>
              <a:rPr u="none" spc="-25" dirty="0"/>
              <a:t> </a:t>
            </a:r>
            <a:r>
              <a:rPr u="none" spc="90" dirty="0"/>
              <a:t>Leiden</a:t>
            </a:r>
            <a:r>
              <a:rPr u="none" spc="140" dirty="0"/>
              <a:t> </a:t>
            </a:r>
            <a:r>
              <a:rPr u="none" spc="-50" dirty="0">
                <a:latin typeface="Segoe UI"/>
                <a:cs typeface="Segoe UI"/>
              </a:rPr>
              <a:t>|</a:t>
            </a:r>
          </a:p>
          <a:p>
            <a:pPr marL="12700">
              <a:lnSpc>
                <a:spcPct val="100000"/>
              </a:lnSpc>
            </a:pPr>
            <a:r>
              <a:rPr u="none" spc="60" dirty="0"/>
              <a:t>The</a:t>
            </a:r>
            <a:r>
              <a:rPr u="none" spc="5" dirty="0"/>
              <a:t> </a:t>
            </a:r>
            <a:r>
              <a:rPr u="none" spc="85" dirty="0"/>
              <a:t>Netherlands</a:t>
            </a:r>
            <a:r>
              <a:rPr u="none" spc="5" dirty="0"/>
              <a:t> </a:t>
            </a:r>
            <a:r>
              <a:rPr u="none" dirty="0">
                <a:latin typeface="Segoe UI"/>
                <a:cs typeface="Segoe UI"/>
              </a:rPr>
              <a:t>|</a:t>
            </a:r>
            <a:r>
              <a:rPr u="none" spc="-75" dirty="0">
                <a:latin typeface="Segoe UI"/>
                <a:cs typeface="Segoe UI"/>
              </a:rPr>
              <a:t> </a:t>
            </a:r>
            <a:r>
              <a:rPr u="none" dirty="0"/>
              <a:t>+31</a:t>
            </a:r>
            <a:r>
              <a:rPr u="none" spc="20" dirty="0"/>
              <a:t> </a:t>
            </a:r>
            <a:r>
              <a:rPr u="none" dirty="0"/>
              <a:t>6</a:t>
            </a:r>
            <a:r>
              <a:rPr u="none" spc="25" dirty="0"/>
              <a:t> </a:t>
            </a:r>
            <a:r>
              <a:rPr u="none" dirty="0"/>
              <a:t>1434</a:t>
            </a:r>
            <a:r>
              <a:rPr u="none" spc="20" dirty="0"/>
              <a:t> </a:t>
            </a:r>
            <a:r>
              <a:rPr u="none" dirty="0"/>
              <a:t>6498</a:t>
            </a:r>
            <a:r>
              <a:rPr u="none" spc="35" dirty="0"/>
              <a:t> </a:t>
            </a:r>
            <a:r>
              <a:rPr u="none" dirty="0">
                <a:latin typeface="Segoe UI"/>
                <a:cs typeface="Segoe UI"/>
              </a:rPr>
              <a:t>|</a:t>
            </a:r>
            <a:r>
              <a:rPr u="none" spc="-75" dirty="0">
                <a:latin typeface="Segoe UI"/>
                <a:cs typeface="Segoe UI"/>
              </a:rPr>
              <a:t> </a:t>
            </a:r>
            <a:r>
              <a:rPr spc="45" dirty="0">
                <a:hlinkClick r:id="rId22"/>
              </a:rPr>
              <a:t>orcid.org/0000-</a:t>
            </a:r>
            <a:r>
              <a:rPr dirty="0">
                <a:hlinkClick r:id="rId22"/>
              </a:rPr>
              <a:t>0002-0203-8710</a:t>
            </a:r>
            <a:r>
              <a:rPr spc="80" dirty="0"/>
              <a:t> </a:t>
            </a:r>
            <a:r>
              <a:rPr u="none" spc="20" dirty="0"/>
              <a:t> </a:t>
            </a:r>
            <a:r>
              <a:rPr u="none" dirty="0">
                <a:latin typeface="Segoe UI"/>
                <a:cs typeface="Segoe UI"/>
              </a:rPr>
              <a:t>|</a:t>
            </a:r>
            <a:r>
              <a:rPr u="none" spc="95" dirty="0">
                <a:latin typeface="Segoe UI"/>
                <a:cs typeface="Segoe UI"/>
              </a:rPr>
              <a:t> </a:t>
            </a:r>
            <a:r>
              <a:rPr dirty="0">
                <a:latin typeface="Segoe UI"/>
                <a:cs typeface="Segoe UI"/>
                <a:hlinkClick r:id="rId23"/>
              </a:rPr>
              <a:t>a.princic@library.leidenuniv.nl</a:t>
            </a:r>
            <a:r>
              <a:rPr u="none" spc="445" dirty="0">
                <a:latin typeface="Segoe UI"/>
                <a:cs typeface="Segoe UI"/>
              </a:rPr>
              <a:t> </a:t>
            </a:r>
            <a:r>
              <a:rPr u="none" spc="-50" dirty="0">
                <a:latin typeface="Segoe UI"/>
                <a:cs typeface="Segoe UI"/>
              </a:rPr>
              <a:t>|</a:t>
            </a:r>
          </a:p>
          <a:p>
            <a:pPr>
              <a:lnSpc>
                <a:spcPct val="100000"/>
              </a:lnSpc>
              <a:spcBef>
                <a:spcPts val="1889"/>
              </a:spcBef>
            </a:pPr>
            <a:endParaRPr u="none" spc="-50" dirty="0">
              <a:latin typeface="Segoe UI"/>
              <a:cs typeface="Segoe UI"/>
            </a:endParaRPr>
          </a:p>
          <a:p>
            <a:pPr marL="40005">
              <a:lnSpc>
                <a:spcPct val="100000"/>
              </a:lnSpc>
            </a:pPr>
            <a:r>
              <a:rPr u="none" spc="100" dirty="0">
                <a:solidFill>
                  <a:srgbClr val="FFFF00"/>
                </a:solidFill>
              </a:rPr>
              <a:t>Read</a:t>
            </a:r>
            <a:r>
              <a:rPr u="none" spc="-55" dirty="0">
                <a:solidFill>
                  <a:srgbClr val="FFFF00"/>
                </a:solidFill>
              </a:rPr>
              <a:t> </a:t>
            </a:r>
            <a:r>
              <a:rPr u="none" spc="55" dirty="0">
                <a:solidFill>
                  <a:srgbClr val="FFFF00"/>
                </a:solidFill>
              </a:rPr>
              <a:t>our</a:t>
            </a:r>
            <a:r>
              <a:rPr u="none" spc="-40" dirty="0">
                <a:solidFill>
                  <a:srgbClr val="FFFF00"/>
                </a:solidFill>
              </a:rPr>
              <a:t> </a:t>
            </a:r>
            <a:r>
              <a:rPr u="none" spc="95" dirty="0">
                <a:solidFill>
                  <a:srgbClr val="FFFF00"/>
                </a:solidFill>
              </a:rPr>
              <a:t>news</a:t>
            </a:r>
            <a:r>
              <a:rPr u="none" spc="-45" dirty="0">
                <a:solidFill>
                  <a:srgbClr val="FFFF00"/>
                </a:solidFill>
              </a:rPr>
              <a:t> </a:t>
            </a:r>
            <a:r>
              <a:rPr u="none" spc="85" dirty="0">
                <a:solidFill>
                  <a:srgbClr val="FFFF00"/>
                </a:solidFill>
              </a:rPr>
              <a:t>and</a:t>
            </a:r>
            <a:r>
              <a:rPr u="none" spc="-55" dirty="0">
                <a:solidFill>
                  <a:srgbClr val="FFFF00"/>
                </a:solidFill>
              </a:rPr>
              <a:t> </a:t>
            </a:r>
            <a:r>
              <a:rPr u="none" spc="50" dirty="0">
                <a:solidFill>
                  <a:srgbClr val="FFFF00"/>
                </a:solidFill>
              </a:rPr>
              <a:t>other</a:t>
            </a:r>
            <a:r>
              <a:rPr u="none" spc="-40" dirty="0">
                <a:solidFill>
                  <a:srgbClr val="FFFF00"/>
                </a:solidFill>
              </a:rPr>
              <a:t> </a:t>
            </a:r>
            <a:r>
              <a:rPr u="none" spc="114" dirty="0">
                <a:solidFill>
                  <a:srgbClr val="FFFF00"/>
                </a:solidFill>
              </a:rPr>
              <a:t>posts</a:t>
            </a:r>
            <a:r>
              <a:rPr u="none" spc="-50" dirty="0">
                <a:solidFill>
                  <a:srgbClr val="FFFF00"/>
                </a:solidFill>
              </a:rPr>
              <a:t> </a:t>
            </a:r>
            <a:r>
              <a:rPr u="none" spc="60" dirty="0">
                <a:solidFill>
                  <a:srgbClr val="FFFF00"/>
                </a:solidFill>
              </a:rPr>
              <a:t>on</a:t>
            </a:r>
            <a:r>
              <a:rPr u="none" spc="-40" dirty="0">
                <a:solidFill>
                  <a:srgbClr val="FFFF00"/>
                </a:solidFill>
              </a:rPr>
              <a:t> </a:t>
            </a:r>
            <a:r>
              <a:rPr u="none" spc="60" dirty="0">
                <a:solidFill>
                  <a:srgbClr val="FFFF00"/>
                </a:solidFill>
              </a:rPr>
              <a:t>the</a:t>
            </a:r>
            <a:r>
              <a:rPr u="none" spc="-110" dirty="0">
                <a:solidFill>
                  <a:srgbClr val="FFFF00"/>
                </a:solidFill>
              </a:rPr>
              <a:t> </a:t>
            </a:r>
            <a:r>
              <a:rPr u="none" dirty="0">
                <a:solidFill>
                  <a:srgbClr val="FFFF00"/>
                </a:solidFill>
                <a:latin typeface="Segoe UI"/>
                <a:cs typeface="Segoe UI"/>
              </a:rPr>
              <a:t>Blog:</a:t>
            </a:r>
            <a:r>
              <a:rPr u="none" spc="-5" dirty="0">
                <a:solidFill>
                  <a:srgbClr val="FFFF00"/>
                </a:solidFill>
                <a:latin typeface="Segoe UI"/>
                <a:cs typeface="Segoe UI"/>
              </a:rPr>
              <a:t> </a:t>
            </a:r>
            <a:r>
              <a:rPr u="heavy" spc="-10" dirty="0">
                <a:solidFill>
                  <a:srgbClr val="FFFF00"/>
                </a:solidFill>
                <a:uFill>
                  <a:solidFill>
                    <a:srgbClr val="FFFF00"/>
                  </a:solidFill>
                </a:uFill>
                <a:latin typeface="Segoe UI"/>
                <a:cs typeface="Segoe UI"/>
                <a:hlinkClick r:id="rId24"/>
              </a:rPr>
              <a:t>digitalscholarshipleiden.nl</a:t>
            </a:r>
          </a:p>
        </p:txBody>
      </p:sp>
      <p:grpSp>
        <p:nvGrpSpPr>
          <p:cNvPr id="30" name="object 30"/>
          <p:cNvGrpSpPr/>
          <p:nvPr/>
        </p:nvGrpSpPr>
        <p:grpSpPr>
          <a:xfrm>
            <a:off x="701751" y="441769"/>
            <a:ext cx="10547350" cy="3016885"/>
            <a:chOff x="701751" y="441769"/>
            <a:chExt cx="10547350" cy="3016885"/>
          </a:xfrm>
        </p:grpSpPr>
        <p:pic>
          <p:nvPicPr>
            <p:cNvPr id="31" name="object 31"/>
            <p:cNvPicPr/>
            <p:nvPr/>
          </p:nvPicPr>
          <p:blipFill>
            <a:blip r:embed="rId25" cstate="print"/>
            <a:stretch>
              <a:fillRect/>
            </a:stretch>
          </p:blipFill>
          <p:spPr>
            <a:xfrm>
              <a:off x="9494265" y="911351"/>
              <a:ext cx="1754377" cy="1477010"/>
            </a:xfrm>
            <a:prstGeom prst="rect">
              <a:avLst/>
            </a:prstGeom>
          </p:spPr>
        </p:pic>
        <p:sp>
          <p:nvSpPr>
            <p:cNvPr id="32" name="object 32"/>
            <p:cNvSpPr/>
            <p:nvPr/>
          </p:nvSpPr>
          <p:spPr>
            <a:xfrm>
              <a:off x="701751" y="446531"/>
              <a:ext cx="10547350" cy="3007360"/>
            </a:xfrm>
            <a:custGeom>
              <a:avLst/>
              <a:gdLst/>
              <a:ahLst/>
              <a:cxnLst/>
              <a:rect l="l" t="t" r="r" b="b"/>
              <a:pathLst>
                <a:path w="10547350" h="3007360">
                  <a:moveTo>
                    <a:pt x="27978" y="0"/>
                  </a:moveTo>
                  <a:lnTo>
                    <a:pt x="10546892" y="0"/>
                  </a:lnTo>
                </a:path>
                <a:path w="10547350" h="3007360">
                  <a:moveTo>
                    <a:pt x="0" y="3007232"/>
                  </a:moveTo>
                  <a:lnTo>
                    <a:pt x="10546892" y="3007232"/>
                  </a:lnTo>
                </a:path>
              </a:pathLst>
            </a:custGeom>
            <a:ln w="9525">
              <a:solidFill>
                <a:srgbClr val="FFFFFF"/>
              </a:solidFill>
            </a:ln>
          </p:spPr>
          <p:txBody>
            <a:bodyPr wrap="square" lIns="0" tIns="0" rIns="0" bIns="0" rtlCol="0"/>
            <a:lstStyle/>
            <a:p>
              <a:endParaRPr/>
            </a:p>
          </p:txBody>
        </p:sp>
      </p:gr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93345">
              <a:lnSpc>
                <a:spcPct val="100000"/>
              </a:lnSpc>
            </a:pPr>
            <a:r>
              <a:rPr spc="-25" dirty="0"/>
              <a:t>60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200" dirty="0"/>
              <a:t>Centre</a:t>
            </a:r>
            <a:r>
              <a:rPr sz="3200" spc="-65" dirty="0"/>
              <a:t> </a:t>
            </a:r>
            <a:r>
              <a:rPr sz="3200" dirty="0"/>
              <a:t>for</a:t>
            </a:r>
            <a:r>
              <a:rPr sz="3200" spc="-50" dirty="0"/>
              <a:t> </a:t>
            </a:r>
            <a:r>
              <a:rPr sz="3200" dirty="0"/>
              <a:t>Digital</a:t>
            </a:r>
            <a:r>
              <a:rPr sz="3200" spc="-30" dirty="0"/>
              <a:t> </a:t>
            </a:r>
            <a:r>
              <a:rPr sz="3200" spc="-10" dirty="0"/>
              <a:t>Scholarship</a:t>
            </a:r>
            <a:endParaRPr sz="3200"/>
          </a:p>
        </p:txBody>
      </p:sp>
      <p:grpSp>
        <p:nvGrpSpPr>
          <p:cNvPr id="4" name="object 4"/>
          <p:cNvGrpSpPr/>
          <p:nvPr/>
        </p:nvGrpSpPr>
        <p:grpSpPr>
          <a:xfrm>
            <a:off x="812977" y="1523619"/>
            <a:ext cx="385445" cy="385445"/>
            <a:chOff x="812977" y="1523619"/>
            <a:chExt cx="385445" cy="385445"/>
          </a:xfrm>
        </p:grpSpPr>
        <p:sp>
          <p:nvSpPr>
            <p:cNvPr id="5" name="object 5"/>
            <p:cNvSpPr/>
            <p:nvPr/>
          </p:nvSpPr>
          <p:spPr>
            <a:xfrm>
              <a:off x="825677" y="1536319"/>
              <a:ext cx="360045" cy="360045"/>
            </a:xfrm>
            <a:custGeom>
              <a:avLst/>
              <a:gdLst/>
              <a:ahLst/>
              <a:cxnLst/>
              <a:rect l="l" t="t" r="r" b="b"/>
              <a:pathLst>
                <a:path w="360044" h="360044">
                  <a:moveTo>
                    <a:pt x="90017" y="0"/>
                  </a:moveTo>
                  <a:lnTo>
                    <a:pt x="0" y="0"/>
                  </a:lnTo>
                  <a:lnTo>
                    <a:pt x="0" y="192277"/>
                  </a:lnTo>
                  <a:lnTo>
                    <a:pt x="8030" y="242061"/>
                  </a:lnTo>
                  <a:lnTo>
                    <a:pt x="30391" y="285292"/>
                  </a:lnTo>
                  <a:lnTo>
                    <a:pt x="64489" y="319379"/>
                  </a:lnTo>
                  <a:lnTo>
                    <a:pt x="107730" y="341731"/>
                  </a:lnTo>
                  <a:lnTo>
                    <a:pt x="157518" y="349757"/>
                  </a:lnTo>
                  <a:lnTo>
                    <a:pt x="270040" y="349757"/>
                  </a:lnTo>
                  <a:lnTo>
                    <a:pt x="270040" y="360044"/>
                  </a:lnTo>
                  <a:lnTo>
                    <a:pt x="360045" y="304800"/>
                  </a:lnTo>
                  <a:lnTo>
                    <a:pt x="270040" y="249554"/>
                  </a:lnTo>
                  <a:lnTo>
                    <a:pt x="270040" y="259841"/>
                  </a:lnTo>
                  <a:lnTo>
                    <a:pt x="157518" y="259841"/>
                  </a:lnTo>
                  <a:lnTo>
                    <a:pt x="131245" y="254535"/>
                  </a:lnTo>
                  <a:lnTo>
                    <a:pt x="109789" y="240061"/>
                  </a:lnTo>
                  <a:lnTo>
                    <a:pt x="95322" y="218586"/>
                  </a:lnTo>
                  <a:lnTo>
                    <a:pt x="90017" y="192277"/>
                  </a:lnTo>
                  <a:lnTo>
                    <a:pt x="90017" y="0"/>
                  </a:lnTo>
                  <a:close/>
                </a:path>
              </a:pathLst>
            </a:custGeom>
            <a:solidFill>
              <a:srgbClr val="001157"/>
            </a:solidFill>
          </p:spPr>
          <p:txBody>
            <a:bodyPr wrap="square" lIns="0" tIns="0" rIns="0" bIns="0" rtlCol="0"/>
            <a:lstStyle/>
            <a:p>
              <a:endParaRPr/>
            </a:p>
          </p:txBody>
        </p:sp>
        <p:sp>
          <p:nvSpPr>
            <p:cNvPr id="6" name="object 6"/>
            <p:cNvSpPr/>
            <p:nvPr/>
          </p:nvSpPr>
          <p:spPr>
            <a:xfrm>
              <a:off x="825677" y="1536319"/>
              <a:ext cx="360045" cy="360045"/>
            </a:xfrm>
            <a:custGeom>
              <a:avLst/>
              <a:gdLst/>
              <a:ahLst/>
              <a:cxnLst/>
              <a:rect l="l" t="t" r="r" b="b"/>
              <a:pathLst>
                <a:path w="360044" h="360044">
                  <a:moveTo>
                    <a:pt x="0" y="0"/>
                  </a:moveTo>
                  <a:lnTo>
                    <a:pt x="0" y="192277"/>
                  </a:lnTo>
                  <a:lnTo>
                    <a:pt x="8030" y="242061"/>
                  </a:lnTo>
                  <a:lnTo>
                    <a:pt x="30391" y="285292"/>
                  </a:lnTo>
                  <a:lnTo>
                    <a:pt x="64489" y="319379"/>
                  </a:lnTo>
                  <a:lnTo>
                    <a:pt x="107730" y="341731"/>
                  </a:lnTo>
                  <a:lnTo>
                    <a:pt x="157518" y="349757"/>
                  </a:lnTo>
                  <a:lnTo>
                    <a:pt x="270040" y="349757"/>
                  </a:lnTo>
                  <a:lnTo>
                    <a:pt x="270040" y="360044"/>
                  </a:lnTo>
                  <a:lnTo>
                    <a:pt x="360045" y="304800"/>
                  </a:lnTo>
                  <a:lnTo>
                    <a:pt x="270040" y="249554"/>
                  </a:lnTo>
                  <a:lnTo>
                    <a:pt x="270040" y="259841"/>
                  </a:lnTo>
                  <a:lnTo>
                    <a:pt x="157518" y="259841"/>
                  </a:lnTo>
                  <a:lnTo>
                    <a:pt x="131245" y="254535"/>
                  </a:lnTo>
                  <a:lnTo>
                    <a:pt x="109789" y="240061"/>
                  </a:lnTo>
                  <a:lnTo>
                    <a:pt x="95322" y="218586"/>
                  </a:lnTo>
                  <a:lnTo>
                    <a:pt x="90017" y="192277"/>
                  </a:lnTo>
                  <a:lnTo>
                    <a:pt x="90017" y="0"/>
                  </a:lnTo>
                  <a:lnTo>
                    <a:pt x="0" y="0"/>
                  </a:lnTo>
                  <a:close/>
                </a:path>
              </a:pathLst>
            </a:custGeom>
            <a:ln w="25400">
              <a:solidFill>
                <a:srgbClr val="001157"/>
              </a:solidFill>
            </a:ln>
          </p:spPr>
          <p:txBody>
            <a:bodyPr wrap="square" lIns="0" tIns="0" rIns="0" bIns="0" rtlCol="0"/>
            <a:lstStyle/>
            <a:p>
              <a:endParaRPr/>
            </a:p>
          </p:txBody>
        </p:sp>
      </p:grpSp>
      <p:sp>
        <p:nvSpPr>
          <p:cNvPr id="7" name="object 7"/>
          <p:cNvSpPr txBox="1"/>
          <p:nvPr/>
        </p:nvSpPr>
        <p:spPr>
          <a:xfrm>
            <a:off x="516127" y="982345"/>
            <a:ext cx="5766435" cy="1640839"/>
          </a:xfrm>
          <a:prstGeom prst="rect">
            <a:avLst/>
          </a:prstGeom>
        </p:spPr>
        <p:txBody>
          <a:bodyPr vert="horz" wrap="square" lIns="0" tIns="172720" rIns="0" bIns="0" rtlCol="0">
            <a:spAutoFit/>
          </a:bodyPr>
          <a:lstStyle/>
          <a:p>
            <a:pPr marL="12700">
              <a:lnSpc>
                <a:spcPct val="100000"/>
              </a:lnSpc>
              <a:spcBef>
                <a:spcPts val="1360"/>
              </a:spcBef>
            </a:pPr>
            <a:r>
              <a:rPr sz="2400" dirty="0">
                <a:solidFill>
                  <a:srgbClr val="0C2477"/>
                </a:solidFill>
                <a:latin typeface="Calibri"/>
                <a:cs typeface="Calibri"/>
              </a:rPr>
              <a:t>Leiden</a:t>
            </a:r>
            <a:r>
              <a:rPr sz="2400" spc="-65" dirty="0">
                <a:solidFill>
                  <a:srgbClr val="0C2477"/>
                </a:solidFill>
                <a:latin typeface="Calibri"/>
                <a:cs typeface="Calibri"/>
              </a:rPr>
              <a:t> </a:t>
            </a:r>
            <a:r>
              <a:rPr sz="2400" spc="-10" dirty="0">
                <a:solidFill>
                  <a:srgbClr val="0C2477"/>
                </a:solidFill>
                <a:latin typeface="Calibri"/>
                <a:cs typeface="Calibri"/>
              </a:rPr>
              <a:t>University</a:t>
            </a:r>
            <a:endParaRPr sz="2400">
              <a:latin typeface="Calibri"/>
              <a:cs typeface="Calibri"/>
            </a:endParaRPr>
          </a:p>
          <a:p>
            <a:pPr marL="825500">
              <a:lnSpc>
                <a:spcPct val="100000"/>
              </a:lnSpc>
              <a:spcBef>
                <a:spcPts val="1265"/>
              </a:spcBef>
            </a:pPr>
            <a:r>
              <a:rPr sz="2400" dirty="0">
                <a:solidFill>
                  <a:srgbClr val="0C2477"/>
                </a:solidFill>
                <a:latin typeface="Calibri"/>
                <a:cs typeface="Calibri"/>
              </a:rPr>
              <a:t>Leiden</a:t>
            </a:r>
            <a:r>
              <a:rPr sz="2400" spc="-90" dirty="0">
                <a:solidFill>
                  <a:srgbClr val="0C2477"/>
                </a:solidFill>
                <a:latin typeface="Calibri"/>
                <a:cs typeface="Calibri"/>
              </a:rPr>
              <a:t> </a:t>
            </a:r>
            <a:r>
              <a:rPr sz="2400" dirty="0">
                <a:solidFill>
                  <a:srgbClr val="0C2477"/>
                </a:solidFill>
                <a:latin typeface="Calibri"/>
                <a:cs typeface="Calibri"/>
              </a:rPr>
              <a:t>University</a:t>
            </a:r>
            <a:r>
              <a:rPr sz="2400" spc="-85" dirty="0">
                <a:solidFill>
                  <a:srgbClr val="0C2477"/>
                </a:solidFill>
                <a:latin typeface="Calibri"/>
                <a:cs typeface="Calibri"/>
              </a:rPr>
              <a:t> </a:t>
            </a:r>
            <a:r>
              <a:rPr sz="2400" spc="-10" dirty="0">
                <a:solidFill>
                  <a:srgbClr val="0C2477"/>
                </a:solidFill>
                <a:latin typeface="Calibri"/>
                <a:cs typeface="Calibri"/>
              </a:rPr>
              <a:t>Libraries</a:t>
            </a:r>
            <a:endParaRPr sz="2400">
              <a:latin typeface="Calibri"/>
              <a:cs typeface="Calibri"/>
            </a:endParaRPr>
          </a:p>
          <a:p>
            <a:pPr marL="2165350">
              <a:lnSpc>
                <a:spcPct val="100000"/>
              </a:lnSpc>
              <a:spcBef>
                <a:spcPts val="1550"/>
              </a:spcBef>
            </a:pPr>
            <a:r>
              <a:rPr sz="2400" dirty="0">
                <a:solidFill>
                  <a:srgbClr val="0C2477"/>
                </a:solidFill>
                <a:latin typeface="Calibri"/>
                <a:cs typeface="Calibri"/>
              </a:rPr>
              <a:t>Centre</a:t>
            </a:r>
            <a:r>
              <a:rPr sz="2400" spc="-80" dirty="0">
                <a:solidFill>
                  <a:srgbClr val="0C2477"/>
                </a:solidFill>
                <a:latin typeface="Calibri"/>
                <a:cs typeface="Calibri"/>
              </a:rPr>
              <a:t> </a:t>
            </a:r>
            <a:r>
              <a:rPr sz="2400" dirty="0">
                <a:solidFill>
                  <a:srgbClr val="0C2477"/>
                </a:solidFill>
                <a:latin typeface="Calibri"/>
                <a:cs typeface="Calibri"/>
              </a:rPr>
              <a:t>for</a:t>
            </a:r>
            <a:r>
              <a:rPr sz="2400" spc="-65" dirty="0">
                <a:solidFill>
                  <a:srgbClr val="0C2477"/>
                </a:solidFill>
                <a:latin typeface="Calibri"/>
                <a:cs typeface="Calibri"/>
              </a:rPr>
              <a:t> </a:t>
            </a:r>
            <a:r>
              <a:rPr sz="2400" dirty="0">
                <a:solidFill>
                  <a:srgbClr val="0C2477"/>
                </a:solidFill>
                <a:latin typeface="Calibri"/>
                <a:cs typeface="Calibri"/>
              </a:rPr>
              <a:t>Digital</a:t>
            </a:r>
            <a:r>
              <a:rPr sz="2400" spc="-90" dirty="0">
                <a:solidFill>
                  <a:srgbClr val="0C2477"/>
                </a:solidFill>
                <a:latin typeface="Calibri"/>
                <a:cs typeface="Calibri"/>
              </a:rPr>
              <a:t> </a:t>
            </a:r>
            <a:r>
              <a:rPr sz="2400" spc="-10" dirty="0">
                <a:solidFill>
                  <a:srgbClr val="0C2477"/>
                </a:solidFill>
                <a:latin typeface="Calibri"/>
                <a:cs typeface="Calibri"/>
              </a:rPr>
              <a:t>Scholarship</a:t>
            </a:r>
            <a:endParaRPr sz="2400">
              <a:latin typeface="Calibri"/>
              <a:cs typeface="Calibri"/>
            </a:endParaRPr>
          </a:p>
        </p:txBody>
      </p:sp>
      <p:grpSp>
        <p:nvGrpSpPr>
          <p:cNvPr id="8" name="object 8"/>
          <p:cNvGrpSpPr/>
          <p:nvPr/>
        </p:nvGrpSpPr>
        <p:grpSpPr>
          <a:xfrm>
            <a:off x="2138552" y="2082292"/>
            <a:ext cx="385445" cy="385445"/>
            <a:chOff x="2138552" y="2082292"/>
            <a:chExt cx="385445" cy="385445"/>
          </a:xfrm>
        </p:grpSpPr>
        <p:sp>
          <p:nvSpPr>
            <p:cNvPr id="9" name="object 9"/>
            <p:cNvSpPr/>
            <p:nvPr/>
          </p:nvSpPr>
          <p:spPr>
            <a:xfrm>
              <a:off x="2151252" y="2094992"/>
              <a:ext cx="360045" cy="360045"/>
            </a:xfrm>
            <a:custGeom>
              <a:avLst/>
              <a:gdLst/>
              <a:ahLst/>
              <a:cxnLst/>
              <a:rect l="l" t="t" r="r" b="b"/>
              <a:pathLst>
                <a:path w="360044" h="360044">
                  <a:moveTo>
                    <a:pt x="90043" y="0"/>
                  </a:moveTo>
                  <a:lnTo>
                    <a:pt x="0" y="0"/>
                  </a:lnTo>
                  <a:lnTo>
                    <a:pt x="0" y="192405"/>
                  </a:lnTo>
                  <a:lnTo>
                    <a:pt x="8026" y="242188"/>
                  </a:lnTo>
                  <a:lnTo>
                    <a:pt x="30378" y="285419"/>
                  </a:lnTo>
                  <a:lnTo>
                    <a:pt x="64465" y="319506"/>
                  </a:lnTo>
                  <a:lnTo>
                    <a:pt x="107695" y="341858"/>
                  </a:lnTo>
                  <a:lnTo>
                    <a:pt x="157480" y="349885"/>
                  </a:lnTo>
                  <a:lnTo>
                    <a:pt x="270002" y="349885"/>
                  </a:lnTo>
                  <a:lnTo>
                    <a:pt x="270002" y="360045"/>
                  </a:lnTo>
                  <a:lnTo>
                    <a:pt x="360045" y="304800"/>
                  </a:lnTo>
                  <a:lnTo>
                    <a:pt x="270002" y="249682"/>
                  </a:lnTo>
                  <a:lnTo>
                    <a:pt x="270002" y="259842"/>
                  </a:lnTo>
                  <a:lnTo>
                    <a:pt x="157480" y="259842"/>
                  </a:lnTo>
                  <a:lnTo>
                    <a:pt x="131244" y="254537"/>
                  </a:lnTo>
                  <a:lnTo>
                    <a:pt x="109807" y="240077"/>
                  </a:lnTo>
                  <a:lnTo>
                    <a:pt x="95347" y="218640"/>
                  </a:lnTo>
                  <a:lnTo>
                    <a:pt x="90043" y="192405"/>
                  </a:lnTo>
                  <a:lnTo>
                    <a:pt x="90043" y="0"/>
                  </a:lnTo>
                  <a:close/>
                </a:path>
              </a:pathLst>
            </a:custGeom>
            <a:solidFill>
              <a:srgbClr val="001157"/>
            </a:solidFill>
          </p:spPr>
          <p:txBody>
            <a:bodyPr wrap="square" lIns="0" tIns="0" rIns="0" bIns="0" rtlCol="0"/>
            <a:lstStyle/>
            <a:p>
              <a:endParaRPr/>
            </a:p>
          </p:txBody>
        </p:sp>
        <p:sp>
          <p:nvSpPr>
            <p:cNvPr id="10" name="object 10"/>
            <p:cNvSpPr/>
            <p:nvPr/>
          </p:nvSpPr>
          <p:spPr>
            <a:xfrm>
              <a:off x="2151252" y="2094992"/>
              <a:ext cx="360045" cy="360045"/>
            </a:xfrm>
            <a:custGeom>
              <a:avLst/>
              <a:gdLst/>
              <a:ahLst/>
              <a:cxnLst/>
              <a:rect l="l" t="t" r="r" b="b"/>
              <a:pathLst>
                <a:path w="360044" h="360044">
                  <a:moveTo>
                    <a:pt x="0" y="0"/>
                  </a:moveTo>
                  <a:lnTo>
                    <a:pt x="0" y="192405"/>
                  </a:lnTo>
                  <a:lnTo>
                    <a:pt x="8026" y="242188"/>
                  </a:lnTo>
                  <a:lnTo>
                    <a:pt x="30378" y="285419"/>
                  </a:lnTo>
                  <a:lnTo>
                    <a:pt x="64465" y="319506"/>
                  </a:lnTo>
                  <a:lnTo>
                    <a:pt x="107695" y="341858"/>
                  </a:lnTo>
                  <a:lnTo>
                    <a:pt x="157480" y="349885"/>
                  </a:lnTo>
                  <a:lnTo>
                    <a:pt x="270002" y="349885"/>
                  </a:lnTo>
                  <a:lnTo>
                    <a:pt x="270002" y="360045"/>
                  </a:lnTo>
                  <a:lnTo>
                    <a:pt x="360045" y="304800"/>
                  </a:lnTo>
                  <a:lnTo>
                    <a:pt x="270002" y="249682"/>
                  </a:lnTo>
                  <a:lnTo>
                    <a:pt x="270002" y="259842"/>
                  </a:lnTo>
                  <a:lnTo>
                    <a:pt x="157480" y="259842"/>
                  </a:lnTo>
                  <a:lnTo>
                    <a:pt x="131244" y="254537"/>
                  </a:lnTo>
                  <a:lnTo>
                    <a:pt x="109807" y="240077"/>
                  </a:lnTo>
                  <a:lnTo>
                    <a:pt x="95347" y="218640"/>
                  </a:lnTo>
                  <a:lnTo>
                    <a:pt x="90043" y="192405"/>
                  </a:lnTo>
                  <a:lnTo>
                    <a:pt x="90043" y="0"/>
                  </a:lnTo>
                  <a:lnTo>
                    <a:pt x="0" y="0"/>
                  </a:lnTo>
                  <a:close/>
                </a:path>
              </a:pathLst>
            </a:custGeom>
            <a:ln w="25400">
              <a:solidFill>
                <a:srgbClr val="001157"/>
              </a:solidFill>
            </a:ln>
          </p:spPr>
          <p:txBody>
            <a:bodyPr wrap="square" lIns="0" tIns="0" rIns="0" bIns="0" rtlCol="0"/>
            <a:lstStyle/>
            <a:p>
              <a:endParaRPr/>
            </a:p>
          </p:txBody>
        </p:sp>
      </p:grpSp>
      <p:sp>
        <p:nvSpPr>
          <p:cNvPr id="11" name="object 11"/>
          <p:cNvSpPr txBox="1"/>
          <p:nvPr/>
        </p:nvSpPr>
        <p:spPr>
          <a:xfrm>
            <a:off x="575563" y="3321663"/>
            <a:ext cx="5481955" cy="2082800"/>
          </a:xfrm>
          <a:prstGeom prst="rect">
            <a:avLst/>
          </a:prstGeom>
        </p:spPr>
        <p:txBody>
          <a:bodyPr vert="horz" wrap="square" lIns="0" tIns="149225" rIns="0" bIns="0" rtlCol="0">
            <a:spAutoFit/>
          </a:bodyPr>
          <a:lstStyle/>
          <a:p>
            <a:pPr marL="242570" indent="-229870">
              <a:lnSpc>
                <a:spcPct val="100000"/>
              </a:lnSpc>
              <a:spcBef>
                <a:spcPts val="1175"/>
              </a:spcBef>
              <a:buFont typeface="Arial"/>
              <a:buChar char="•"/>
              <a:tabLst>
                <a:tab pos="242570" algn="l"/>
              </a:tabLst>
            </a:pPr>
            <a:r>
              <a:rPr sz="1800" dirty="0">
                <a:solidFill>
                  <a:srgbClr val="0C2477"/>
                </a:solidFill>
                <a:latin typeface="Calibri"/>
                <a:cs typeface="Calibri"/>
              </a:rPr>
              <a:t>Centre</a:t>
            </a:r>
            <a:r>
              <a:rPr sz="1800" spc="-60" dirty="0">
                <a:solidFill>
                  <a:srgbClr val="0C2477"/>
                </a:solidFill>
                <a:latin typeface="Calibri"/>
                <a:cs typeface="Calibri"/>
              </a:rPr>
              <a:t> </a:t>
            </a:r>
            <a:r>
              <a:rPr sz="1800" dirty="0">
                <a:solidFill>
                  <a:srgbClr val="0C2477"/>
                </a:solidFill>
                <a:latin typeface="Calibri"/>
                <a:cs typeface="Calibri"/>
              </a:rPr>
              <a:t>for</a:t>
            </a:r>
            <a:r>
              <a:rPr sz="1800" spc="-55" dirty="0">
                <a:solidFill>
                  <a:srgbClr val="0C2477"/>
                </a:solidFill>
                <a:latin typeface="Calibri"/>
                <a:cs typeface="Calibri"/>
              </a:rPr>
              <a:t> </a:t>
            </a:r>
            <a:r>
              <a:rPr sz="1800" dirty="0">
                <a:solidFill>
                  <a:srgbClr val="0C2477"/>
                </a:solidFill>
                <a:latin typeface="Calibri"/>
                <a:cs typeface="Calibri"/>
              </a:rPr>
              <a:t>Digital</a:t>
            </a:r>
            <a:r>
              <a:rPr sz="1800" spc="-40" dirty="0">
                <a:solidFill>
                  <a:srgbClr val="0C2477"/>
                </a:solidFill>
                <a:latin typeface="Calibri"/>
                <a:cs typeface="Calibri"/>
              </a:rPr>
              <a:t> </a:t>
            </a:r>
            <a:r>
              <a:rPr sz="1800" dirty="0">
                <a:solidFill>
                  <a:srgbClr val="0C2477"/>
                </a:solidFill>
                <a:latin typeface="Calibri"/>
                <a:cs typeface="Calibri"/>
              </a:rPr>
              <a:t>Scholarship</a:t>
            </a:r>
            <a:r>
              <a:rPr sz="1800" spc="-40" dirty="0">
                <a:solidFill>
                  <a:srgbClr val="0C2477"/>
                </a:solidFill>
                <a:latin typeface="Calibri"/>
                <a:cs typeface="Calibri"/>
              </a:rPr>
              <a:t> </a:t>
            </a:r>
            <a:r>
              <a:rPr sz="1800" spc="-10" dirty="0">
                <a:solidFill>
                  <a:srgbClr val="0C2477"/>
                </a:solidFill>
                <a:latin typeface="Calibri"/>
                <a:cs typeface="Calibri"/>
              </a:rPr>
              <a:t>established</a:t>
            </a:r>
            <a:r>
              <a:rPr sz="1800" spc="-55" dirty="0">
                <a:solidFill>
                  <a:srgbClr val="0C2477"/>
                </a:solidFill>
                <a:latin typeface="Calibri"/>
                <a:cs typeface="Calibri"/>
              </a:rPr>
              <a:t> </a:t>
            </a:r>
            <a:r>
              <a:rPr sz="1800" dirty="0">
                <a:solidFill>
                  <a:srgbClr val="0C2477"/>
                </a:solidFill>
                <a:latin typeface="Calibri"/>
                <a:cs typeface="Calibri"/>
              </a:rPr>
              <a:t>in</a:t>
            </a:r>
            <a:r>
              <a:rPr sz="1800" spc="-50" dirty="0">
                <a:solidFill>
                  <a:srgbClr val="0C2477"/>
                </a:solidFill>
                <a:latin typeface="Calibri"/>
                <a:cs typeface="Calibri"/>
              </a:rPr>
              <a:t> </a:t>
            </a:r>
            <a:r>
              <a:rPr sz="1800" spc="-20" dirty="0">
                <a:solidFill>
                  <a:srgbClr val="0C2477"/>
                </a:solidFill>
                <a:latin typeface="Calibri"/>
                <a:cs typeface="Calibri"/>
              </a:rPr>
              <a:t>2016</a:t>
            </a:r>
            <a:endParaRPr sz="1800">
              <a:latin typeface="Calibri"/>
              <a:cs typeface="Calibri"/>
            </a:endParaRPr>
          </a:p>
          <a:p>
            <a:pPr marL="242570" indent="-229870">
              <a:lnSpc>
                <a:spcPct val="100000"/>
              </a:lnSpc>
              <a:spcBef>
                <a:spcPts val="1080"/>
              </a:spcBef>
              <a:buFont typeface="Arial"/>
              <a:buChar char="•"/>
              <a:tabLst>
                <a:tab pos="242570" algn="l"/>
              </a:tabLst>
            </a:pPr>
            <a:r>
              <a:rPr sz="1800" dirty="0">
                <a:solidFill>
                  <a:srgbClr val="0C2477"/>
                </a:solidFill>
                <a:latin typeface="Calibri"/>
                <a:cs typeface="Calibri"/>
              </a:rPr>
              <a:t>Focus</a:t>
            </a:r>
            <a:r>
              <a:rPr sz="1800" spc="-25" dirty="0">
                <a:solidFill>
                  <a:srgbClr val="0C2477"/>
                </a:solidFill>
                <a:latin typeface="Calibri"/>
                <a:cs typeface="Calibri"/>
              </a:rPr>
              <a:t> </a:t>
            </a:r>
            <a:r>
              <a:rPr sz="1800" dirty="0">
                <a:solidFill>
                  <a:srgbClr val="0C2477"/>
                </a:solidFill>
                <a:latin typeface="Calibri"/>
                <a:cs typeface="Calibri"/>
              </a:rPr>
              <a:t>areas:</a:t>
            </a:r>
            <a:r>
              <a:rPr sz="1800" spc="-25" dirty="0">
                <a:solidFill>
                  <a:srgbClr val="0C2477"/>
                </a:solidFill>
                <a:latin typeface="Calibri"/>
                <a:cs typeface="Calibri"/>
              </a:rPr>
              <a:t> </a:t>
            </a:r>
            <a:r>
              <a:rPr sz="1800" b="1" dirty="0">
                <a:solidFill>
                  <a:srgbClr val="0C2477"/>
                </a:solidFill>
                <a:latin typeface="Calibri"/>
                <a:cs typeface="Calibri"/>
              </a:rPr>
              <a:t>Open</a:t>
            </a:r>
            <a:r>
              <a:rPr sz="1800" b="1" spc="-45" dirty="0">
                <a:solidFill>
                  <a:srgbClr val="0C2477"/>
                </a:solidFill>
                <a:latin typeface="Calibri"/>
                <a:cs typeface="Calibri"/>
              </a:rPr>
              <a:t> </a:t>
            </a:r>
            <a:r>
              <a:rPr sz="1800" b="1" dirty="0">
                <a:solidFill>
                  <a:srgbClr val="0C2477"/>
                </a:solidFill>
                <a:latin typeface="Calibri"/>
                <a:cs typeface="Calibri"/>
              </a:rPr>
              <a:t>Access,</a:t>
            </a:r>
            <a:r>
              <a:rPr sz="1800" b="1" spc="-35" dirty="0">
                <a:solidFill>
                  <a:srgbClr val="0C2477"/>
                </a:solidFill>
                <a:latin typeface="Calibri"/>
                <a:cs typeface="Calibri"/>
              </a:rPr>
              <a:t> </a:t>
            </a:r>
            <a:r>
              <a:rPr sz="1800" b="1" spc="-10" dirty="0">
                <a:solidFill>
                  <a:srgbClr val="0C2477"/>
                </a:solidFill>
                <a:latin typeface="Calibri"/>
                <a:cs typeface="Calibri"/>
              </a:rPr>
              <a:t>Research</a:t>
            </a:r>
            <a:r>
              <a:rPr sz="1800" b="1" spc="-70" dirty="0">
                <a:solidFill>
                  <a:srgbClr val="0C2477"/>
                </a:solidFill>
                <a:latin typeface="Calibri"/>
                <a:cs typeface="Calibri"/>
              </a:rPr>
              <a:t> </a:t>
            </a:r>
            <a:r>
              <a:rPr sz="1800" b="1" dirty="0">
                <a:solidFill>
                  <a:srgbClr val="0C2477"/>
                </a:solidFill>
                <a:latin typeface="Calibri"/>
                <a:cs typeface="Calibri"/>
              </a:rPr>
              <a:t>Data</a:t>
            </a:r>
            <a:r>
              <a:rPr sz="1800" b="1" spc="-25" dirty="0">
                <a:solidFill>
                  <a:srgbClr val="0C2477"/>
                </a:solidFill>
                <a:latin typeface="Calibri"/>
                <a:cs typeface="Calibri"/>
              </a:rPr>
              <a:t> </a:t>
            </a:r>
            <a:r>
              <a:rPr sz="1800" b="1" spc="-10" dirty="0">
                <a:solidFill>
                  <a:srgbClr val="0C2477"/>
                </a:solidFill>
                <a:latin typeface="Calibri"/>
                <a:cs typeface="Calibri"/>
              </a:rPr>
              <a:t>Management,</a:t>
            </a:r>
            <a:endParaRPr sz="1800">
              <a:latin typeface="Calibri"/>
              <a:cs typeface="Calibri"/>
            </a:endParaRPr>
          </a:p>
          <a:p>
            <a:pPr marL="242570">
              <a:lnSpc>
                <a:spcPct val="100000"/>
              </a:lnSpc>
              <a:spcBef>
                <a:spcPts val="1085"/>
              </a:spcBef>
            </a:pPr>
            <a:r>
              <a:rPr sz="1800" b="1" dirty="0">
                <a:solidFill>
                  <a:srgbClr val="0C2477"/>
                </a:solidFill>
                <a:latin typeface="Calibri"/>
                <a:cs typeface="Calibri"/>
              </a:rPr>
              <a:t>Software</a:t>
            </a:r>
            <a:r>
              <a:rPr sz="1800" b="1" spc="-30" dirty="0">
                <a:solidFill>
                  <a:srgbClr val="0C2477"/>
                </a:solidFill>
                <a:latin typeface="Calibri"/>
                <a:cs typeface="Calibri"/>
              </a:rPr>
              <a:t> </a:t>
            </a:r>
            <a:r>
              <a:rPr sz="1800" b="1" spc="-10" dirty="0">
                <a:solidFill>
                  <a:srgbClr val="0C2477"/>
                </a:solidFill>
                <a:latin typeface="Calibri"/>
                <a:cs typeface="Calibri"/>
              </a:rPr>
              <a:t>Management*,</a:t>
            </a:r>
            <a:r>
              <a:rPr sz="1800" b="1" spc="-55" dirty="0">
                <a:solidFill>
                  <a:srgbClr val="0C2477"/>
                </a:solidFill>
                <a:latin typeface="Calibri"/>
                <a:cs typeface="Calibri"/>
              </a:rPr>
              <a:t> </a:t>
            </a:r>
            <a:r>
              <a:rPr sz="1800" b="1" dirty="0">
                <a:solidFill>
                  <a:srgbClr val="0C2477"/>
                </a:solidFill>
                <a:latin typeface="Calibri"/>
                <a:cs typeface="Calibri"/>
              </a:rPr>
              <a:t>Use</a:t>
            </a:r>
            <a:r>
              <a:rPr sz="1800" b="1" spc="-30" dirty="0">
                <a:solidFill>
                  <a:srgbClr val="0C2477"/>
                </a:solidFill>
                <a:latin typeface="Calibri"/>
                <a:cs typeface="Calibri"/>
              </a:rPr>
              <a:t> </a:t>
            </a:r>
            <a:r>
              <a:rPr sz="1800" b="1" dirty="0">
                <a:solidFill>
                  <a:srgbClr val="0C2477"/>
                </a:solidFill>
                <a:latin typeface="Calibri"/>
                <a:cs typeface="Calibri"/>
              </a:rPr>
              <a:t>of</a:t>
            </a:r>
            <a:r>
              <a:rPr sz="1800" b="1" spc="-30" dirty="0">
                <a:solidFill>
                  <a:srgbClr val="0C2477"/>
                </a:solidFill>
                <a:latin typeface="Calibri"/>
                <a:cs typeface="Calibri"/>
              </a:rPr>
              <a:t> </a:t>
            </a:r>
            <a:r>
              <a:rPr sz="1800" b="1" dirty="0">
                <a:solidFill>
                  <a:srgbClr val="0C2477"/>
                </a:solidFill>
                <a:latin typeface="Calibri"/>
                <a:cs typeface="Calibri"/>
              </a:rPr>
              <a:t>Digital</a:t>
            </a:r>
            <a:r>
              <a:rPr sz="1800" b="1" spc="-50" dirty="0">
                <a:solidFill>
                  <a:srgbClr val="0C2477"/>
                </a:solidFill>
                <a:latin typeface="Calibri"/>
                <a:cs typeface="Calibri"/>
              </a:rPr>
              <a:t> </a:t>
            </a:r>
            <a:r>
              <a:rPr sz="1800" b="1" dirty="0">
                <a:solidFill>
                  <a:srgbClr val="0C2477"/>
                </a:solidFill>
                <a:latin typeface="Calibri"/>
                <a:cs typeface="Calibri"/>
              </a:rPr>
              <a:t>Data,</a:t>
            </a:r>
            <a:r>
              <a:rPr sz="1800" b="1" spc="-35" dirty="0">
                <a:solidFill>
                  <a:srgbClr val="0C2477"/>
                </a:solidFill>
                <a:latin typeface="Calibri"/>
                <a:cs typeface="Calibri"/>
              </a:rPr>
              <a:t> </a:t>
            </a:r>
            <a:r>
              <a:rPr sz="1800" b="1" spc="-10" dirty="0">
                <a:solidFill>
                  <a:srgbClr val="0C2477"/>
                </a:solidFill>
                <a:latin typeface="Calibri"/>
                <a:cs typeface="Calibri"/>
              </a:rPr>
              <a:t>Copyright</a:t>
            </a:r>
            <a:endParaRPr sz="1800">
              <a:latin typeface="Calibri"/>
              <a:cs typeface="Calibri"/>
            </a:endParaRPr>
          </a:p>
          <a:p>
            <a:pPr marL="242570" indent="-229870">
              <a:lnSpc>
                <a:spcPct val="100000"/>
              </a:lnSpc>
              <a:spcBef>
                <a:spcPts val="1080"/>
              </a:spcBef>
              <a:buFont typeface="Arial"/>
              <a:buChar char="•"/>
              <a:tabLst>
                <a:tab pos="242570" algn="l"/>
              </a:tabLst>
            </a:pPr>
            <a:r>
              <a:rPr sz="1800" dirty="0">
                <a:solidFill>
                  <a:srgbClr val="0C2477"/>
                </a:solidFill>
                <a:latin typeface="Calibri"/>
                <a:cs typeface="Calibri"/>
              </a:rPr>
              <a:t>Policy</a:t>
            </a:r>
            <a:r>
              <a:rPr sz="1800" spc="-40" dirty="0">
                <a:solidFill>
                  <a:srgbClr val="0C2477"/>
                </a:solidFill>
                <a:latin typeface="Calibri"/>
                <a:cs typeface="Calibri"/>
              </a:rPr>
              <a:t> </a:t>
            </a:r>
            <a:r>
              <a:rPr sz="1800" dirty="0">
                <a:solidFill>
                  <a:srgbClr val="0C2477"/>
                </a:solidFill>
                <a:latin typeface="Calibri"/>
                <a:cs typeface="Calibri"/>
              </a:rPr>
              <a:t>priority:</a:t>
            </a:r>
            <a:r>
              <a:rPr sz="1800" spc="-40" dirty="0">
                <a:solidFill>
                  <a:srgbClr val="0C2477"/>
                </a:solidFill>
                <a:latin typeface="Calibri"/>
                <a:cs typeface="Calibri"/>
              </a:rPr>
              <a:t> </a:t>
            </a:r>
            <a:r>
              <a:rPr sz="1800" b="1" dirty="0">
                <a:solidFill>
                  <a:srgbClr val="0C2477"/>
                </a:solidFill>
                <a:latin typeface="Calibri"/>
                <a:cs typeface="Calibri"/>
              </a:rPr>
              <a:t>Open</a:t>
            </a:r>
            <a:r>
              <a:rPr sz="1800" b="1" spc="-85" dirty="0">
                <a:solidFill>
                  <a:srgbClr val="0C2477"/>
                </a:solidFill>
                <a:latin typeface="Calibri"/>
                <a:cs typeface="Calibri"/>
              </a:rPr>
              <a:t> </a:t>
            </a:r>
            <a:r>
              <a:rPr sz="1800" b="1" spc="-10" dirty="0">
                <a:solidFill>
                  <a:srgbClr val="0C2477"/>
                </a:solidFill>
                <a:latin typeface="Calibri"/>
                <a:cs typeface="Calibri"/>
              </a:rPr>
              <a:t>Science</a:t>
            </a:r>
            <a:endParaRPr sz="1800">
              <a:latin typeface="Calibri"/>
              <a:cs typeface="Calibri"/>
            </a:endParaRPr>
          </a:p>
          <a:p>
            <a:pPr marL="242570" indent="-229870">
              <a:lnSpc>
                <a:spcPct val="100000"/>
              </a:lnSpc>
              <a:spcBef>
                <a:spcPts val="1080"/>
              </a:spcBef>
              <a:buFont typeface="Arial"/>
              <a:buChar char="•"/>
              <a:tabLst>
                <a:tab pos="242570" algn="l"/>
              </a:tabLst>
            </a:pPr>
            <a:r>
              <a:rPr sz="1800" dirty="0">
                <a:solidFill>
                  <a:srgbClr val="0C2477"/>
                </a:solidFill>
                <a:latin typeface="Calibri"/>
                <a:cs typeface="Calibri"/>
              </a:rPr>
              <a:t>The</a:t>
            </a:r>
            <a:r>
              <a:rPr sz="1800" spc="-35" dirty="0">
                <a:solidFill>
                  <a:srgbClr val="0C2477"/>
                </a:solidFill>
                <a:latin typeface="Calibri"/>
                <a:cs typeface="Calibri"/>
              </a:rPr>
              <a:t> </a:t>
            </a:r>
            <a:r>
              <a:rPr sz="1800" dirty="0">
                <a:solidFill>
                  <a:srgbClr val="0C2477"/>
                </a:solidFill>
                <a:latin typeface="Calibri"/>
                <a:cs typeface="Calibri"/>
              </a:rPr>
              <a:t>core:</a:t>
            </a:r>
            <a:r>
              <a:rPr sz="1800" spc="-15" dirty="0">
                <a:solidFill>
                  <a:srgbClr val="0C2477"/>
                </a:solidFill>
                <a:latin typeface="Calibri"/>
                <a:cs typeface="Calibri"/>
              </a:rPr>
              <a:t> </a:t>
            </a:r>
            <a:r>
              <a:rPr sz="1800" dirty="0">
                <a:solidFill>
                  <a:srgbClr val="0C2477"/>
                </a:solidFill>
                <a:latin typeface="Calibri"/>
                <a:cs typeface="Calibri"/>
              </a:rPr>
              <a:t>10</a:t>
            </a:r>
            <a:r>
              <a:rPr sz="1800" spc="-30" dirty="0">
                <a:solidFill>
                  <a:srgbClr val="0C2477"/>
                </a:solidFill>
                <a:latin typeface="Calibri"/>
                <a:cs typeface="Calibri"/>
              </a:rPr>
              <a:t> </a:t>
            </a:r>
            <a:r>
              <a:rPr sz="1800" spc="-10" dirty="0">
                <a:solidFill>
                  <a:srgbClr val="0C2477"/>
                </a:solidFill>
                <a:latin typeface="Calibri"/>
                <a:cs typeface="Calibri"/>
              </a:rPr>
              <a:t>employees</a:t>
            </a:r>
            <a:endParaRPr sz="1800">
              <a:latin typeface="Calibri"/>
              <a:cs typeface="Calibri"/>
            </a:endParaRPr>
          </a:p>
        </p:txBody>
      </p:sp>
      <p:sp>
        <p:nvSpPr>
          <p:cNvPr id="12" name="object 12"/>
          <p:cNvSpPr txBox="1"/>
          <p:nvPr/>
        </p:nvSpPr>
        <p:spPr>
          <a:xfrm>
            <a:off x="7688071" y="5598363"/>
            <a:ext cx="4083685" cy="177800"/>
          </a:xfrm>
          <a:prstGeom prst="rect">
            <a:avLst/>
          </a:prstGeom>
        </p:spPr>
        <p:txBody>
          <a:bodyPr vert="horz" wrap="square" lIns="0" tIns="12065" rIns="0" bIns="0" rtlCol="0">
            <a:spAutoFit/>
          </a:bodyPr>
          <a:lstStyle/>
          <a:p>
            <a:pPr marL="12700">
              <a:lnSpc>
                <a:spcPct val="100000"/>
              </a:lnSpc>
              <a:spcBef>
                <a:spcPts val="95"/>
              </a:spcBef>
            </a:pPr>
            <a:r>
              <a:rPr sz="1000" u="sng" spc="-10" dirty="0">
                <a:solidFill>
                  <a:srgbClr val="0033CC"/>
                </a:solidFill>
                <a:uFill>
                  <a:solidFill>
                    <a:srgbClr val="0033CC"/>
                  </a:solidFill>
                </a:uFill>
                <a:latin typeface="Minion Pro"/>
                <a:cs typeface="Minion Pro"/>
                <a:hlinkClick r:id="rId3"/>
              </a:rPr>
              <a:t>https://www.library.universiteitleiden.nl/about-us/centre-for-digital-scholarship</a:t>
            </a:r>
            <a:endParaRPr sz="1000">
              <a:latin typeface="Minion Pro"/>
              <a:cs typeface="Minion Pro"/>
            </a:endParaRPr>
          </a:p>
        </p:txBody>
      </p:sp>
      <p:pic>
        <p:nvPicPr>
          <p:cNvPr id="13" name="object 13"/>
          <p:cNvPicPr/>
          <p:nvPr/>
        </p:nvPicPr>
        <p:blipFill>
          <a:blip r:embed="rId4" cstate="print"/>
          <a:stretch>
            <a:fillRect/>
          </a:stretch>
        </p:blipFill>
        <p:spPr>
          <a:xfrm>
            <a:off x="7006843" y="1028827"/>
            <a:ext cx="5141086" cy="4264914"/>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396240">
              <a:lnSpc>
                <a:spcPct val="100000"/>
              </a:lnSpc>
              <a:spcBef>
                <a:spcPts val="100"/>
              </a:spcBef>
            </a:pPr>
            <a:r>
              <a:rPr dirty="0"/>
              <a:t>Contents</a:t>
            </a:r>
            <a:r>
              <a:rPr spc="-20" dirty="0"/>
              <a:t> </a:t>
            </a:r>
            <a:r>
              <a:rPr dirty="0"/>
              <a:t>of</a:t>
            </a:r>
            <a:r>
              <a:rPr spc="-25" dirty="0"/>
              <a:t> </a:t>
            </a:r>
            <a:r>
              <a:rPr dirty="0"/>
              <a:t>this </a:t>
            </a:r>
            <a:r>
              <a:rPr spc="-10" dirty="0"/>
              <a:t>presentation:</a:t>
            </a:r>
          </a:p>
        </p:txBody>
      </p:sp>
      <p:sp>
        <p:nvSpPr>
          <p:cNvPr id="4" name="object 4"/>
          <p:cNvSpPr txBox="1"/>
          <p:nvPr/>
        </p:nvSpPr>
        <p:spPr>
          <a:xfrm>
            <a:off x="850798" y="976376"/>
            <a:ext cx="8703945" cy="3322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C2477"/>
                </a:solidFill>
                <a:latin typeface="Calibri"/>
                <a:cs typeface="Calibri"/>
              </a:rPr>
              <a:t>About</a:t>
            </a:r>
            <a:r>
              <a:rPr sz="2000" b="1" spc="-40" dirty="0">
                <a:solidFill>
                  <a:srgbClr val="0C2477"/>
                </a:solidFill>
                <a:latin typeface="Calibri"/>
                <a:cs typeface="Calibri"/>
              </a:rPr>
              <a:t> </a:t>
            </a:r>
            <a:r>
              <a:rPr sz="2000" b="1" spc="-10" dirty="0">
                <a:solidFill>
                  <a:srgbClr val="0C2477"/>
                </a:solidFill>
                <a:latin typeface="Calibri"/>
                <a:cs typeface="Calibri"/>
              </a:rPr>
              <a:t>Research</a:t>
            </a:r>
            <a:r>
              <a:rPr sz="2000" b="1" spc="-30" dirty="0">
                <a:solidFill>
                  <a:srgbClr val="0C2477"/>
                </a:solidFill>
                <a:latin typeface="Calibri"/>
                <a:cs typeface="Calibri"/>
              </a:rPr>
              <a:t> </a:t>
            </a:r>
            <a:r>
              <a:rPr sz="2000" b="1" dirty="0">
                <a:solidFill>
                  <a:srgbClr val="0C2477"/>
                </a:solidFill>
                <a:latin typeface="Calibri"/>
                <a:cs typeface="Calibri"/>
              </a:rPr>
              <a:t>Support</a:t>
            </a:r>
            <a:r>
              <a:rPr sz="2000" b="1" spc="-35" dirty="0">
                <a:solidFill>
                  <a:srgbClr val="0C2477"/>
                </a:solidFill>
                <a:latin typeface="Calibri"/>
                <a:cs typeface="Calibri"/>
              </a:rPr>
              <a:t> </a:t>
            </a:r>
            <a:r>
              <a:rPr sz="2000" b="1" dirty="0">
                <a:solidFill>
                  <a:srgbClr val="0C2477"/>
                </a:solidFill>
                <a:latin typeface="Calibri"/>
                <a:cs typeface="Calibri"/>
              </a:rPr>
              <a:t>in</a:t>
            </a:r>
            <a:r>
              <a:rPr sz="2000" b="1" spc="-20" dirty="0">
                <a:solidFill>
                  <a:srgbClr val="0C2477"/>
                </a:solidFill>
                <a:latin typeface="Calibri"/>
                <a:cs typeface="Calibri"/>
              </a:rPr>
              <a:t> </a:t>
            </a:r>
            <a:r>
              <a:rPr sz="2000" b="1" dirty="0">
                <a:solidFill>
                  <a:srgbClr val="0C2477"/>
                </a:solidFill>
                <a:latin typeface="Calibri"/>
                <a:cs typeface="Calibri"/>
              </a:rPr>
              <a:t>Dutch</a:t>
            </a:r>
            <a:r>
              <a:rPr sz="2000" b="1" spc="-30" dirty="0">
                <a:solidFill>
                  <a:srgbClr val="0C2477"/>
                </a:solidFill>
                <a:latin typeface="Calibri"/>
                <a:cs typeface="Calibri"/>
              </a:rPr>
              <a:t> </a:t>
            </a:r>
            <a:r>
              <a:rPr sz="2000" b="1" spc="-10" dirty="0">
                <a:solidFill>
                  <a:srgbClr val="0C2477"/>
                </a:solidFill>
                <a:latin typeface="Calibri"/>
                <a:cs typeface="Calibri"/>
              </a:rPr>
              <a:t>Universities</a:t>
            </a:r>
            <a:r>
              <a:rPr sz="2000" spc="-10" dirty="0">
                <a:solidFill>
                  <a:srgbClr val="0C2477"/>
                </a:solidFill>
                <a:latin typeface="Calibri"/>
                <a:cs typeface="Calibri"/>
              </a:rPr>
              <a:t>:</a:t>
            </a:r>
            <a:endParaRPr sz="2000">
              <a:latin typeface="Calibri"/>
              <a:cs typeface="Calibri"/>
            </a:endParaRPr>
          </a:p>
          <a:p>
            <a:pPr marL="1213485" indent="-286385">
              <a:lnSpc>
                <a:spcPct val="100000"/>
              </a:lnSpc>
              <a:spcBef>
                <a:spcPts val="1945"/>
              </a:spcBef>
              <a:buFont typeface="Arial"/>
              <a:buChar char="•"/>
              <a:tabLst>
                <a:tab pos="1213485" algn="l"/>
              </a:tabLst>
            </a:pPr>
            <a:r>
              <a:rPr sz="1600" b="1" spc="-10" dirty="0">
                <a:solidFill>
                  <a:srgbClr val="2C702C"/>
                </a:solidFill>
                <a:latin typeface="Calibri"/>
                <a:cs typeface="Calibri"/>
              </a:rPr>
              <a:t>Reorganizing</a:t>
            </a:r>
            <a:r>
              <a:rPr sz="1600" b="1" spc="-35" dirty="0">
                <a:solidFill>
                  <a:srgbClr val="2C702C"/>
                </a:solidFill>
                <a:latin typeface="Calibri"/>
                <a:cs typeface="Calibri"/>
              </a:rPr>
              <a:t> </a:t>
            </a:r>
            <a:r>
              <a:rPr sz="1600" b="1" dirty="0">
                <a:solidFill>
                  <a:srgbClr val="2C702C"/>
                </a:solidFill>
                <a:latin typeface="Calibri"/>
                <a:cs typeface="Calibri"/>
              </a:rPr>
              <a:t>services</a:t>
            </a:r>
            <a:r>
              <a:rPr sz="1600" b="1" spc="-40" dirty="0">
                <a:solidFill>
                  <a:srgbClr val="2C702C"/>
                </a:solidFill>
                <a:latin typeface="Calibri"/>
                <a:cs typeface="Calibri"/>
              </a:rPr>
              <a:t> </a:t>
            </a:r>
            <a:r>
              <a:rPr sz="1600" b="1" dirty="0">
                <a:solidFill>
                  <a:srgbClr val="2C702C"/>
                </a:solidFill>
                <a:latin typeface="Calibri"/>
                <a:cs typeface="Calibri"/>
              </a:rPr>
              <a:t>along</a:t>
            </a:r>
            <a:r>
              <a:rPr sz="1600" b="1" spc="-50" dirty="0">
                <a:solidFill>
                  <a:srgbClr val="2C702C"/>
                </a:solidFill>
                <a:latin typeface="Calibri"/>
                <a:cs typeface="Calibri"/>
              </a:rPr>
              <a:t> </a:t>
            </a:r>
            <a:r>
              <a:rPr sz="1600" b="1" dirty="0">
                <a:solidFill>
                  <a:srgbClr val="2C702C"/>
                </a:solidFill>
                <a:latin typeface="Calibri"/>
                <a:cs typeface="Calibri"/>
              </a:rPr>
              <a:t>research</a:t>
            </a:r>
            <a:r>
              <a:rPr sz="1600" b="1" spc="-30" dirty="0">
                <a:solidFill>
                  <a:srgbClr val="2C702C"/>
                </a:solidFill>
                <a:latin typeface="Calibri"/>
                <a:cs typeface="Calibri"/>
              </a:rPr>
              <a:t> </a:t>
            </a:r>
            <a:r>
              <a:rPr sz="1600" b="1" spc="-10" dirty="0">
                <a:solidFill>
                  <a:srgbClr val="2C702C"/>
                </a:solidFill>
                <a:latin typeface="Calibri"/>
                <a:cs typeface="Calibri"/>
              </a:rPr>
              <a:t>lifecycle</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Open</a:t>
            </a:r>
            <a:r>
              <a:rPr sz="1600" b="1" spc="-35" dirty="0">
                <a:solidFill>
                  <a:srgbClr val="2C702C"/>
                </a:solidFill>
                <a:latin typeface="Calibri"/>
                <a:cs typeface="Calibri"/>
              </a:rPr>
              <a:t> </a:t>
            </a:r>
            <a:r>
              <a:rPr sz="1600" b="1" dirty="0">
                <a:solidFill>
                  <a:srgbClr val="2C702C"/>
                </a:solidFill>
                <a:latin typeface="Calibri"/>
                <a:cs typeface="Calibri"/>
              </a:rPr>
              <a:t>science</a:t>
            </a:r>
            <a:r>
              <a:rPr sz="1600" b="1" spc="-35" dirty="0">
                <a:solidFill>
                  <a:srgbClr val="2C702C"/>
                </a:solidFill>
                <a:latin typeface="Calibri"/>
                <a:cs typeface="Calibri"/>
              </a:rPr>
              <a:t> </a:t>
            </a:r>
            <a:r>
              <a:rPr sz="1600" b="1" dirty="0">
                <a:solidFill>
                  <a:srgbClr val="2C702C"/>
                </a:solidFill>
                <a:latin typeface="Calibri"/>
                <a:cs typeface="Calibri"/>
              </a:rPr>
              <a:t>within</a:t>
            </a:r>
            <a:r>
              <a:rPr sz="1600" b="1" spc="-50" dirty="0">
                <a:solidFill>
                  <a:srgbClr val="2C702C"/>
                </a:solidFill>
                <a:latin typeface="Calibri"/>
                <a:cs typeface="Calibri"/>
              </a:rPr>
              <a:t> </a:t>
            </a:r>
            <a:r>
              <a:rPr sz="1600" b="1" dirty="0">
                <a:solidFill>
                  <a:srgbClr val="2C702C"/>
                </a:solidFill>
                <a:latin typeface="Calibri"/>
                <a:cs typeface="Calibri"/>
              </a:rPr>
              <a:t>research</a:t>
            </a:r>
            <a:r>
              <a:rPr sz="1600" b="1" spc="-20" dirty="0">
                <a:solidFill>
                  <a:srgbClr val="2C702C"/>
                </a:solidFill>
                <a:latin typeface="Calibri"/>
                <a:cs typeface="Calibri"/>
              </a:rPr>
              <a:t> </a:t>
            </a:r>
            <a:r>
              <a:rPr sz="1600" b="1" spc="-10" dirty="0">
                <a:solidFill>
                  <a:srgbClr val="2C702C"/>
                </a:solidFill>
                <a:latin typeface="Calibri"/>
                <a:cs typeface="Calibri"/>
              </a:rPr>
              <a:t>lifecycle:</a:t>
            </a:r>
            <a:r>
              <a:rPr sz="1600" b="1" spc="-65" dirty="0">
                <a:solidFill>
                  <a:srgbClr val="2C702C"/>
                </a:solidFill>
                <a:latin typeface="Calibri"/>
                <a:cs typeface="Calibri"/>
              </a:rPr>
              <a:t> </a:t>
            </a:r>
            <a:r>
              <a:rPr sz="1600" b="1" dirty="0">
                <a:solidFill>
                  <a:srgbClr val="2C702C"/>
                </a:solidFill>
                <a:latin typeface="Calibri"/>
                <a:cs typeface="Calibri"/>
              </a:rPr>
              <a:t>national</a:t>
            </a:r>
            <a:r>
              <a:rPr sz="1600" b="1" spc="-40" dirty="0">
                <a:solidFill>
                  <a:srgbClr val="2C702C"/>
                </a:solidFill>
                <a:latin typeface="Calibri"/>
                <a:cs typeface="Calibri"/>
              </a:rPr>
              <a:t> </a:t>
            </a:r>
            <a:r>
              <a:rPr sz="1600" b="1" dirty="0">
                <a:solidFill>
                  <a:srgbClr val="2C702C"/>
                </a:solidFill>
                <a:latin typeface="Calibri"/>
                <a:cs typeface="Calibri"/>
              </a:rPr>
              <a:t>approach</a:t>
            </a:r>
            <a:r>
              <a:rPr sz="1600" b="1" spc="-5" dirty="0">
                <a:solidFill>
                  <a:srgbClr val="2C702C"/>
                </a:solidFill>
                <a:latin typeface="Calibri"/>
                <a:cs typeface="Calibri"/>
              </a:rPr>
              <a:t> </a:t>
            </a:r>
            <a:r>
              <a:rPr sz="1600" b="1" dirty="0">
                <a:solidFill>
                  <a:srgbClr val="2C702C"/>
                </a:solidFill>
                <a:latin typeface="Calibri"/>
                <a:cs typeface="Calibri"/>
              </a:rPr>
              <a:t>→</a:t>
            </a:r>
            <a:r>
              <a:rPr sz="1600" b="1" spc="-35" dirty="0">
                <a:solidFill>
                  <a:srgbClr val="2C702C"/>
                </a:solidFill>
                <a:latin typeface="Calibri"/>
                <a:cs typeface="Calibri"/>
              </a:rPr>
              <a:t> </a:t>
            </a:r>
            <a:r>
              <a:rPr sz="1600" b="1" dirty="0">
                <a:solidFill>
                  <a:srgbClr val="2C702C"/>
                </a:solidFill>
                <a:latin typeface="Calibri"/>
                <a:cs typeface="Calibri"/>
              </a:rPr>
              <a:t>NPOS,</a:t>
            </a:r>
            <a:r>
              <a:rPr sz="1600" b="1" spc="-40" dirty="0">
                <a:solidFill>
                  <a:srgbClr val="2C702C"/>
                </a:solidFill>
                <a:latin typeface="Calibri"/>
                <a:cs typeface="Calibri"/>
              </a:rPr>
              <a:t> </a:t>
            </a:r>
            <a:r>
              <a:rPr sz="1600" b="1" spc="-20" dirty="0">
                <a:solidFill>
                  <a:srgbClr val="2C702C"/>
                </a:solidFill>
                <a:latin typeface="Calibri"/>
                <a:cs typeface="Calibri"/>
              </a:rPr>
              <a:t>SURF,</a:t>
            </a:r>
            <a:r>
              <a:rPr sz="1600" b="1" spc="-25" dirty="0">
                <a:solidFill>
                  <a:srgbClr val="2C702C"/>
                </a:solidFill>
                <a:latin typeface="Calibri"/>
                <a:cs typeface="Calibri"/>
              </a:rPr>
              <a:t> </a:t>
            </a:r>
            <a:r>
              <a:rPr sz="1600" b="1" dirty="0">
                <a:solidFill>
                  <a:srgbClr val="2C702C"/>
                </a:solidFill>
                <a:latin typeface="Calibri"/>
                <a:cs typeface="Calibri"/>
              </a:rPr>
              <a:t>UNL</a:t>
            </a:r>
            <a:r>
              <a:rPr sz="1600" b="1" spc="-45" dirty="0">
                <a:solidFill>
                  <a:srgbClr val="2C702C"/>
                </a:solidFill>
                <a:latin typeface="Calibri"/>
                <a:cs typeface="Calibri"/>
              </a:rPr>
              <a:t> </a:t>
            </a:r>
            <a:r>
              <a:rPr sz="1600" b="1" spc="-10" dirty="0">
                <a:solidFill>
                  <a:srgbClr val="2C702C"/>
                </a:solidFill>
                <a:latin typeface="Calibri"/>
                <a:cs typeface="Calibri"/>
              </a:rPr>
              <a:t>(VSNU)</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5" dirty="0">
                <a:solidFill>
                  <a:srgbClr val="2C702C"/>
                </a:solidFill>
                <a:latin typeface="Calibri"/>
                <a:cs typeface="Calibri"/>
              </a:rPr>
              <a:t> </a:t>
            </a:r>
            <a:r>
              <a:rPr sz="1600" b="1" spc="-10" dirty="0">
                <a:solidFill>
                  <a:srgbClr val="2C702C"/>
                </a:solidFill>
                <a:latin typeface="Calibri"/>
                <a:cs typeface="Calibri"/>
              </a:rPr>
              <a:t>Centers</a:t>
            </a:r>
            <a:r>
              <a:rPr sz="1600" b="1" spc="-25" dirty="0">
                <a:solidFill>
                  <a:srgbClr val="2C702C"/>
                </a:solidFill>
                <a:latin typeface="Calibri"/>
                <a:cs typeface="Calibri"/>
              </a:rPr>
              <a:t> </a:t>
            </a:r>
            <a:r>
              <a:rPr sz="1600" b="1" dirty="0">
                <a:solidFill>
                  <a:srgbClr val="2C702C"/>
                </a:solidFill>
                <a:latin typeface="Calibri"/>
                <a:cs typeface="Calibri"/>
              </a:rPr>
              <a:t>(DCCs</a:t>
            </a:r>
            <a:r>
              <a:rPr sz="1600" b="1" spc="-10" dirty="0">
                <a:solidFill>
                  <a:srgbClr val="2C702C"/>
                </a:solidFill>
                <a:latin typeface="Calibri"/>
                <a:cs typeface="Calibri"/>
              </a:rPr>
              <a:t> </a:t>
            </a:r>
            <a:r>
              <a:rPr sz="1600" b="1" dirty="0">
                <a:solidFill>
                  <a:srgbClr val="2C702C"/>
                </a:solidFill>
                <a:latin typeface="Calibri"/>
                <a:cs typeface="Calibri"/>
              </a:rPr>
              <a:t>&amp;</a:t>
            </a:r>
            <a:r>
              <a:rPr sz="1600" b="1" spc="-40" dirty="0">
                <a:solidFill>
                  <a:srgbClr val="2C702C"/>
                </a:solidFill>
                <a:latin typeface="Calibri"/>
                <a:cs typeface="Calibri"/>
              </a:rPr>
              <a:t> </a:t>
            </a:r>
            <a:r>
              <a:rPr sz="1600" b="1" spc="-10" dirty="0">
                <a:solidFill>
                  <a:srgbClr val="2C702C"/>
                </a:solidFill>
                <a:latin typeface="Calibri"/>
                <a:cs typeface="Calibri"/>
              </a:rPr>
              <a:t>TDCCs)</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How</a:t>
            </a:r>
            <a:r>
              <a:rPr sz="1600" b="1" spc="-55" dirty="0">
                <a:solidFill>
                  <a:srgbClr val="2C702C"/>
                </a:solidFill>
                <a:latin typeface="Calibri"/>
                <a:cs typeface="Calibri"/>
              </a:rPr>
              <a:t> </a:t>
            </a:r>
            <a:r>
              <a:rPr sz="1600" b="1" dirty="0">
                <a:solidFill>
                  <a:srgbClr val="2C702C"/>
                </a:solidFill>
                <a:latin typeface="Calibri"/>
                <a:cs typeface="Calibri"/>
              </a:rPr>
              <a:t>do</a:t>
            </a:r>
            <a:r>
              <a:rPr sz="1600" b="1" spc="-45" dirty="0">
                <a:solidFill>
                  <a:srgbClr val="2C702C"/>
                </a:solidFill>
                <a:latin typeface="Calibri"/>
                <a:cs typeface="Calibri"/>
              </a:rPr>
              <a:t> </a:t>
            </a:r>
            <a:r>
              <a:rPr sz="1600" b="1" spc="-10" dirty="0">
                <a:solidFill>
                  <a:srgbClr val="2C702C"/>
                </a:solidFill>
                <a:latin typeface="Calibri"/>
                <a:cs typeface="Calibri"/>
              </a:rPr>
              <a:t>universities</a:t>
            </a:r>
            <a:r>
              <a:rPr sz="1600" b="1" spc="-45" dirty="0">
                <a:solidFill>
                  <a:srgbClr val="2C702C"/>
                </a:solidFill>
                <a:latin typeface="Calibri"/>
                <a:cs typeface="Calibri"/>
              </a:rPr>
              <a:t> </a:t>
            </a:r>
            <a:r>
              <a:rPr sz="1600" b="1" dirty="0">
                <a:solidFill>
                  <a:srgbClr val="2C702C"/>
                </a:solidFill>
                <a:latin typeface="Calibri"/>
                <a:cs typeface="Calibri"/>
              </a:rPr>
              <a:t>(libraries)</a:t>
            </a:r>
            <a:r>
              <a:rPr sz="1600" b="1" spc="-40" dirty="0">
                <a:solidFill>
                  <a:srgbClr val="2C702C"/>
                </a:solidFill>
                <a:latin typeface="Calibri"/>
                <a:cs typeface="Calibri"/>
              </a:rPr>
              <a:t> </a:t>
            </a:r>
            <a:r>
              <a:rPr sz="1600" b="1" spc="-10" dirty="0">
                <a:solidFill>
                  <a:srgbClr val="2C702C"/>
                </a:solidFill>
                <a:latin typeface="Calibri"/>
                <a:cs typeface="Calibri"/>
              </a:rPr>
              <a:t>organize</a:t>
            </a:r>
            <a:r>
              <a:rPr sz="1600" b="1" spc="-55" dirty="0">
                <a:solidFill>
                  <a:srgbClr val="2C702C"/>
                </a:solidFill>
                <a:latin typeface="Calibri"/>
                <a:cs typeface="Calibri"/>
              </a:rPr>
              <a:t> </a:t>
            </a:r>
            <a:r>
              <a:rPr sz="1600" b="1" dirty="0">
                <a:solidFill>
                  <a:srgbClr val="2C702C"/>
                </a:solidFill>
                <a:latin typeface="Calibri"/>
                <a:cs typeface="Calibri"/>
              </a:rPr>
              <a:t>research</a:t>
            </a:r>
            <a:r>
              <a:rPr sz="1600" b="1" spc="-3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for</a:t>
            </a:r>
            <a:r>
              <a:rPr sz="1600" b="1" spc="-35" dirty="0">
                <a:solidFill>
                  <a:srgbClr val="2C702C"/>
                </a:solidFill>
                <a:latin typeface="Calibri"/>
                <a:cs typeface="Calibri"/>
              </a:rPr>
              <a:t> </a:t>
            </a:r>
            <a:r>
              <a:rPr sz="1600" b="1" dirty="0">
                <a:solidFill>
                  <a:srgbClr val="2C702C"/>
                </a:solidFill>
                <a:latin typeface="Calibri"/>
                <a:cs typeface="Calibri"/>
              </a:rPr>
              <a:t>open</a:t>
            </a:r>
            <a:r>
              <a:rPr sz="1600" b="1" spc="-45" dirty="0">
                <a:solidFill>
                  <a:srgbClr val="2C702C"/>
                </a:solidFill>
                <a:latin typeface="Calibri"/>
                <a:cs typeface="Calibri"/>
              </a:rPr>
              <a:t> </a:t>
            </a:r>
            <a:r>
              <a:rPr sz="1600" b="1" spc="-10" dirty="0">
                <a:solidFill>
                  <a:srgbClr val="2C702C"/>
                </a:solidFill>
                <a:latin typeface="Calibri"/>
                <a:cs typeface="Calibri"/>
              </a:rPr>
              <a:t>science</a:t>
            </a:r>
            <a:endParaRPr sz="1600">
              <a:latin typeface="Calibri"/>
              <a:cs typeface="Calibri"/>
            </a:endParaRPr>
          </a:p>
          <a:p>
            <a:pPr marL="12700">
              <a:lnSpc>
                <a:spcPct val="100000"/>
              </a:lnSpc>
              <a:spcBef>
                <a:spcPts val="1895"/>
              </a:spcBef>
            </a:pPr>
            <a:r>
              <a:rPr sz="2000" b="1" dirty="0">
                <a:solidFill>
                  <a:srgbClr val="0C2477"/>
                </a:solidFill>
                <a:latin typeface="Calibri"/>
                <a:cs typeface="Calibri"/>
              </a:rPr>
              <a:t>About</a:t>
            </a:r>
            <a:r>
              <a:rPr sz="2000" b="1" spc="-45" dirty="0">
                <a:solidFill>
                  <a:srgbClr val="0C2477"/>
                </a:solidFill>
                <a:latin typeface="Calibri"/>
                <a:cs typeface="Calibri"/>
              </a:rPr>
              <a:t> </a:t>
            </a:r>
            <a:r>
              <a:rPr sz="2000" b="1" spc="-10" dirty="0">
                <a:solidFill>
                  <a:srgbClr val="0C2477"/>
                </a:solidFill>
                <a:latin typeface="Calibri"/>
                <a:cs typeface="Calibri"/>
              </a:rPr>
              <a:t>Research</a:t>
            </a:r>
            <a:r>
              <a:rPr sz="2000" b="1" spc="-45" dirty="0">
                <a:solidFill>
                  <a:srgbClr val="0C2477"/>
                </a:solidFill>
                <a:latin typeface="Calibri"/>
                <a:cs typeface="Calibri"/>
              </a:rPr>
              <a:t> </a:t>
            </a:r>
            <a:r>
              <a:rPr sz="2000" b="1" dirty="0">
                <a:solidFill>
                  <a:srgbClr val="0C2477"/>
                </a:solidFill>
                <a:latin typeface="Calibri"/>
                <a:cs typeface="Calibri"/>
              </a:rPr>
              <a:t>Support</a:t>
            </a:r>
            <a:r>
              <a:rPr sz="2000" b="1" spc="-45" dirty="0">
                <a:solidFill>
                  <a:srgbClr val="0C2477"/>
                </a:solidFill>
                <a:latin typeface="Calibri"/>
                <a:cs typeface="Calibri"/>
              </a:rPr>
              <a:t> </a:t>
            </a:r>
            <a:r>
              <a:rPr sz="2000" b="1" dirty="0">
                <a:solidFill>
                  <a:srgbClr val="0C2477"/>
                </a:solidFill>
                <a:latin typeface="Calibri"/>
                <a:cs typeface="Calibri"/>
              </a:rPr>
              <a:t>at</a:t>
            </a:r>
            <a:r>
              <a:rPr sz="2000" b="1" spc="-25" dirty="0">
                <a:solidFill>
                  <a:srgbClr val="0C2477"/>
                </a:solidFill>
                <a:latin typeface="Calibri"/>
                <a:cs typeface="Calibri"/>
              </a:rPr>
              <a:t> </a:t>
            </a:r>
            <a:r>
              <a:rPr sz="2000" b="1" dirty="0">
                <a:solidFill>
                  <a:srgbClr val="0C2477"/>
                </a:solidFill>
                <a:latin typeface="Calibri"/>
                <a:cs typeface="Calibri"/>
              </a:rPr>
              <a:t>Leiden</a:t>
            </a:r>
            <a:r>
              <a:rPr sz="2000" b="1" spc="-25" dirty="0">
                <a:solidFill>
                  <a:srgbClr val="0C2477"/>
                </a:solidFill>
                <a:latin typeface="Calibri"/>
                <a:cs typeface="Calibri"/>
              </a:rPr>
              <a:t> </a:t>
            </a:r>
            <a:r>
              <a:rPr sz="2000" b="1" spc="-10" dirty="0">
                <a:solidFill>
                  <a:srgbClr val="0C2477"/>
                </a:solidFill>
                <a:latin typeface="Calibri"/>
                <a:cs typeface="Calibri"/>
              </a:rPr>
              <a:t>University</a:t>
            </a:r>
            <a:r>
              <a:rPr sz="1600" spc="-10" dirty="0">
                <a:solidFill>
                  <a:srgbClr val="0C2477"/>
                </a:solidFill>
                <a:latin typeface="Calibri"/>
                <a:cs typeface="Calibri"/>
              </a:rPr>
              <a:t>:</a:t>
            </a:r>
            <a:endParaRPr sz="1600">
              <a:latin typeface="Calibri"/>
              <a:cs typeface="Calibri"/>
            </a:endParaRPr>
          </a:p>
          <a:p>
            <a:pPr marL="1213485" indent="-286385">
              <a:lnSpc>
                <a:spcPct val="100000"/>
              </a:lnSpc>
              <a:spcBef>
                <a:spcPts val="1945"/>
              </a:spcBef>
              <a:buFont typeface="Arial"/>
              <a:buChar char="•"/>
              <a:tabLst>
                <a:tab pos="1213485" algn="l"/>
              </a:tabLst>
            </a:pPr>
            <a:r>
              <a:rPr sz="1600" b="1" dirty="0">
                <a:solidFill>
                  <a:srgbClr val="2C702C"/>
                </a:solidFill>
                <a:latin typeface="Calibri"/>
                <a:cs typeface="Calibri"/>
              </a:rPr>
              <a:t>Leiden</a:t>
            </a:r>
            <a:r>
              <a:rPr sz="1600" b="1" spc="-60" dirty="0">
                <a:solidFill>
                  <a:srgbClr val="2C702C"/>
                </a:solidFill>
                <a:latin typeface="Calibri"/>
                <a:cs typeface="Calibri"/>
              </a:rPr>
              <a:t> </a:t>
            </a:r>
            <a:r>
              <a:rPr sz="1600" b="1" spc="-10" dirty="0">
                <a:solidFill>
                  <a:srgbClr val="2C702C"/>
                </a:solidFill>
                <a:latin typeface="Calibri"/>
                <a:cs typeface="Calibri"/>
              </a:rPr>
              <a:t>Research</a:t>
            </a:r>
            <a:r>
              <a:rPr sz="1600" b="1" spc="-45" dirty="0">
                <a:solidFill>
                  <a:srgbClr val="2C702C"/>
                </a:solidFill>
                <a:latin typeface="Calibri"/>
                <a:cs typeface="Calibri"/>
              </a:rPr>
              <a:t> </a:t>
            </a:r>
            <a:r>
              <a:rPr sz="1600" b="1" dirty="0">
                <a:solidFill>
                  <a:srgbClr val="2C702C"/>
                </a:solidFill>
                <a:latin typeface="Calibri"/>
                <a:cs typeface="Calibri"/>
              </a:rPr>
              <a:t>Support</a:t>
            </a:r>
            <a:r>
              <a:rPr sz="1600" b="1" spc="-20" dirty="0">
                <a:solidFill>
                  <a:srgbClr val="2C702C"/>
                </a:solidFill>
                <a:latin typeface="Calibri"/>
                <a:cs typeface="Calibri"/>
              </a:rPr>
              <a:t> </a:t>
            </a:r>
            <a:r>
              <a:rPr sz="1600" b="1" dirty="0">
                <a:solidFill>
                  <a:srgbClr val="2C702C"/>
                </a:solidFill>
                <a:latin typeface="Calibri"/>
                <a:cs typeface="Calibri"/>
              </a:rPr>
              <a:t>(Network,</a:t>
            </a:r>
            <a:r>
              <a:rPr sz="1600" b="1" spc="-45" dirty="0">
                <a:solidFill>
                  <a:srgbClr val="2C702C"/>
                </a:solidFill>
                <a:latin typeface="Calibri"/>
                <a:cs typeface="Calibri"/>
              </a:rPr>
              <a:t> </a:t>
            </a:r>
            <a:r>
              <a:rPr sz="1600" b="1" spc="-10" dirty="0">
                <a:solidFill>
                  <a:srgbClr val="2C702C"/>
                </a:solidFill>
                <a:latin typeface="Calibri"/>
                <a:cs typeface="Calibri"/>
              </a:rPr>
              <a:t>Offices)</a:t>
            </a:r>
            <a:endParaRPr sz="1600">
              <a:latin typeface="Calibri"/>
              <a:cs typeface="Calibri"/>
            </a:endParaRPr>
          </a:p>
          <a:p>
            <a:pPr marL="1213485" indent="-286385">
              <a:lnSpc>
                <a:spcPct val="100000"/>
              </a:lnSpc>
              <a:spcBef>
                <a:spcPts val="5"/>
              </a:spcBef>
              <a:buFont typeface="Arial"/>
              <a:buChar char="•"/>
              <a:tabLst>
                <a:tab pos="1213485" algn="l"/>
              </a:tabLst>
            </a:pPr>
            <a:r>
              <a:rPr sz="1600" b="1" dirty="0">
                <a:solidFill>
                  <a:srgbClr val="2C702C"/>
                </a:solidFill>
                <a:latin typeface="Calibri"/>
                <a:cs typeface="Calibri"/>
              </a:rPr>
              <a:t>Leiden</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65" dirty="0">
                <a:solidFill>
                  <a:srgbClr val="2C702C"/>
                </a:solidFill>
                <a:latin typeface="Calibri"/>
                <a:cs typeface="Calibri"/>
              </a:rPr>
              <a:t> </a:t>
            </a:r>
            <a:r>
              <a:rPr sz="1600" b="1" spc="-10" dirty="0">
                <a:solidFill>
                  <a:srgbClr val="2C702C"/>
                </a:solidFill>
                <a:latin typeface="Calibri"/>
                <a:cs typeface="Calibri"/>
              </a:rPr>
              <a:t>Competence</a:t>
            </a:r>
            <a:r>
              <a:rPr sz="1600" b="1" spc="-15" dirty="0">
                <a:solidFill>
                  <a:srgbClr val="2C702C"/>
                </a:solidFill>
                <a:latin typeface="Calibri"/>
                <a:cs typeface="Calibri"/>
              </a:rPr>
              <a:t> </a:t>
            </a:r>
            <a:r>
              <a:rPr sz="1600" b="1" dirty="0">
                <a:solidFill>
                  <a:srgbClr val="2C702C"/>
                </a:solidFill>
                <a:latin typeface="Calibri"/>
                <a:cs typeface="Calibri"/>
              </a:rPr>
              <a:t>Center</a:t>
            </a:r>
            <a:r>
              <a:rPr sz="1600" b="1" spc="-35" dirty="0">
                <a:solidFill>
                  <a:srgbClr val="2C702C"/>
                </a:solidFill>
                <a:latin typeface="Calibri"/>
                <a:cs typeface="Calibri"/>
              </a:rPr>
              <a:t> </a:t>
            </a:r>
            <a:r>
              <a:rPr sz="1600" b="1" spc="-10" dirty="0">
                <a:solidFill>
                  <a:srgbClr val="2C702C"/>
                </a:solidFill>
                <a:latin typeface="Calibri"/>
                <a:cs typeface="Calibri"/>
              </a:rPr>
              <a:t>(LDCC)</a:t>
            </a:r>
            <a:endParaRPr sz="1600">
              <a:latin typeface="Calibri"/>
              <a:cs typeface="Calibri"/>
            </a:endParaRPr>
          </a:p>
          <a:p>
            <a:pPr marL="1213485" indent="-286385">
              <a:lnSpc>
                <a:spcPct val="100000"/>
              </a:lnSpc>
              <a:buFont typeface="Arial"/>
              <a:buChar char="•"/>
              <a:tabLst>
                <a:tab pos="1213485" algn="l"/>
              </a:tabLst>
            </a:pPr>
            <a:r>
              <a:rPr sz="1600" b="1" dirty="0">
                <a:solidFill>
                  <a:srgbClr val="2C702C"/>
                </a:solidFill>
                <a:latin typeface="Calibri"/>
                <a:cs typeface="Calibri"/>
              </a:rPr>
              <a:t>Centre</a:t>
            </a:r>
            <a:r>
              <a:rPr sz="1600" b="1" spc="-60" dirty="0">
                <a:solidFill>
                  <a:srgbClr val="2C702C"/>
                </a:solidFill>
                <a:latin typeface="Calibri"/>
                <a:cs typeface="Calibri"/>
              </a:rPr>
              <a:t> </a:t>
            </a:r>
            <a:r>
              <a:rPr sz="1600" b="1" dirty="0">
                <a:solidFill>
                  <a:srgbClr val="2C702C"/>
                </a:solidFill>
                <a:latin typeface="Calibri"/>
                <a:cs typeface="Calibri"/>
              </a:rPr>
              <a:t>for</a:t>
            </a:r>
            <a:r>
              <a:rPr sz="1600" b="1" spc="-50" dirty="0">
                <a:solidFill>
                  <a:srgbClr val="2C702C"/>
                </a:solidFill>
                <a:latin typeface="Calibri"/>
                <a:cs typeface="Calibri"/>
              </a:rPr>
              <a:t> </a:t>
            </a:r>
            <a:r>
              <a:rPr sz="1600" b="1" dirty="0">
                <a:solidFill>
                  <a:srgbClr val="2C702C"/>
                </a:solidFill>
                <a:latin typeface="Calibri"/>
                <a:cs typeface="Calibri"/>
              </a:rPr>
              <a:t>Digital</a:t>
            </a:r>
            <a:r>
              <a:rPr sz="1600" b="1" spc="-80" dirty="0">
                <a:solidFill>
                  <a:srgbClr val="2C702C"/>
                </a:solidFill>
                <a:latin typeface="Calibri"/>
                <a:cs typeface="Calibri"/>
              </a:rPr>
              <a:t> </a:t>
            </a:r>
            <a:r>
              <a:rPr sz="1600" b="1" dirty="0">
                <a:solidFill>
                  <a:srgbClr val="2C702C"/>
                </a:solidFill>
                <a:latin typeface="Calibri"/>
                <a:cs typeface="Calibri"/>
              </a:rPr>
              <a:t>Scholarship</a:t>
            </a:r>
            <a:r>
              <a:rPr sz="1600" b="1" spc="-30" dirty="0">
                <a:solidFill>
                  <a:srgbClr val="2C702C"/>
                </a:solidFill>
                <a:latin typeface="Calibri"/>
                <a:cs typeface="Calibri"/>
              </a:rPr>
              <a:t> </a:t>
            </a:r>
            <a:r>
              <a:rPr sz="1600" b="1" dirty="0">
                <a:solidFill>
                  <a:srgbClr val="2C702C"/>
                </a:solidFill>
                <a:latin typeface="Calibri"/>
                <a:cs typeface="Calibri"/>
              </a:rPr>
              <a:t>&amp;</a:t>
            </a:r>
            <a:r>
              <a:rPr sz="1600" b="1" spc="-70" dirty="0">
                <a:solidFill>
                  <a:srgbClr val="2C702C"/>
                </a:solidFill>
                <a:latin typeface="Calibri"/>
                <a:cs typeface="Calibri"/>
              </a:rPr>
              <a:t> </a:t>
            </a:r>
            <a:r>
              <a:rPr sz="1600" b="1" dirty="0">
                <a:solidFill>
                  <a:srgbClr val="2C702C"/>
                </a:solidFill>
                <a:latin typeface="Calibri"/>
                <a:cs typeface="Calibri"/>
              </a:rPr>
              <a:t>Research</a:t>
            </a:r>
            <a:r>
              <a:rPr sz="1600" b="1" spc="-50" dirty="0">
                <a:solidFill>
                  <a:srgbClr val="2C702C"/>
                </a:solidFill>
                <a:latin typeface="Calibri"/>
                <a:cs typeface="Calibri"/>
              </a:rPr>
              <a:t> </a:t>
            </a:r>
            <a:r>
              <a:rPr sz="1600" b="1" dirty="0">
                <a:solidFill>
                  <a:srgbClr val="2C702C"/>
                </a:solidFill>
                <a:latin typeface="Calibri"/>
                <a:cs typeface="Calibri"/>
              </a:rPr>
              <a:t>Data</a:t>
            </a:r>
            <a:r>
              <a:rPr sz="1600" b="1" spc="-70" dirty="0">
                <a:solidFill>
                  <a:srgbClr val="2C702C"/>
                </a:solidFill>
                <a:latin typeface="Calibri"/>
                <a:cs typeface="Calibri"/>
              </a:rPr>
              <a:t> </a:t>
            </a:r>
            <a:r>
              <a:rPr sz="1600" b="1" spc="-10" dirty="0">
                <a:solidFill>
                  <a:srgbClr val="2C702C"/>
                </a:solidFill>
                <a:latin typeface="Calibri"/>
                <a:cs typeface="Calibri"/>
              </a:rPr>
              <a:t>Management</a:t>
            </a:r>
            <a:endParaRPr sz="1600">
              <a:latin typeface="Calibri"/>
              <a:cs typeface="Calibri"/>
            </a:endParaRPr>
          </a:p>
          <a:p>
            <a:pPr marL="1213485" indent="-286385">
              <a:lnSpc>
                <a:spcPct val="100000"/>
              </a:lnSpc>
              <a:buFont typeface="Arial"/>
              <a:buChar char="•"/>
              <a:tabLst>
                <a:tab pos="1213485" algn="l"/>
              </a:tabLst>
            </a:pPr>
            <a:r>
              <a:rPr sz="1600" b="1" spc="-10" dirty="0">
                <a:solidFill>
                  <a:srgbClr val="2C702C"/>
                </a:solidFill>
                <a:latin typeface="Calibri"/>
                <a:cs typeface="Calibri"/>
              </a:rPr>
              <a:t>What’s</a:t>
            </a:r>
            <a:r>
              <a:rPr sz="1600" b="1" spc="-50" dirty="0">
                <a:solidFill>
                  <a:srgbClr val="2C702C"/>
                </a:solidFill>
                <a:latin typeface="Calibri"/>
                <a:cs typeface="Calibri"/>
              </a:rPr>
              <a:t> </a:t>
            </a:r>
            <a:r>
              <a:rPr sz="1600" b="1" dirty="0">
                <a:solidFill>
                  <a:srgbClr val="2C702C"/>
                </a:solidFill>
                <a:latin typeface="Calibri"/>
                <a:cs typeface="Calibri"/>
              </a:rPr>
              <a:t>on</a:t>
            </a:r>
            <a:r>
              <a:rPr sz="1600" b="1" spc="-35" dirty="0">
                <a:solidFill>
                  <a:srgbClr val="2C702C"/>
                </a:solidFill>
                <a:latin typeface="Calibri"/>
                <a:cs typeface="Calibri"/>
              </a:rPr>
              <a:t> </a:t>
            </a:r>
            <a:r>
              <a:rPr sz="1600" b="1" dirty="0">
                <a:solidFill>
                  <a:srgbClr val="2C702C"/>
                </a:solidFill>
                <a:latin typeface="Calibri"/>
                <a:cs typeface="Calibri"/>
              </a:rPr>
              <a:t>a</a:t>
            </a:r>
            <a:r>
              <a:rPr sz="1600" b="1" spc="-50" dirty="0">
                <a:solidFill>
                  <a:srgbClr val="2C702C"/>
                </a:solidFill>
                <a:latin typeface="Calibri"/>
                <a:cs typeface="Calibri"/>
              </a:rPr>
              <a:t> </a:t>
            </a:r>
            <a:r>
              <a:rPr sz="1600" b="1" dirty="0">
                <a:solidFill>
                  <a:srgbClr val="2C702C"/>
                </a:solidFill>
                <a:latin typeface="Calibri"/>
                <a:cs typeface="Calibri"/>
              </a:rPr>
              <a:t>horizon</a:t>
            </a:r>
            <a:r>
              <a:rPr sz="1600" b="1" spc="-20" dirty="0">
                <a:solidFill>
                  <a:srgbClr val="2C702C"/>
                </a:solidFill>
                <a:latin typeface="Calibri"/>
                <a:cs typeface="Calibri"/>
              </a:rPr>
              <a:t> </a:t>
            </a:r>
            <a:r>
              <a:rPr sz="1600" b="1" dirty="0">
                <a:solidFill>
                  <a:srgbClr val="2C702C"/>
                </a:solidFill>
                <a:latin typeface="Calibri"/>
                <a:cs typeface="Calibri"/>
              </a:rPr>
              <a:t>-</a:t>
            </a:r>
            <a:r>
              <a:rPr sz="1600" b="1" spc="-45" dirty="0">
                <a:solidFill>
                  <a:srgbClr val="2C702C"/>
                </a:solidFill>
                <a:latin typeface="Calibri"/>
                <a:cs typeface="Calibri"/>
              </a:rPr>
              <a:t> </a:t>
            </a:r>
            <a:r>
              <a:rPr sz="1600" b="1" dirty="0">
                <a:solidFill>
                  <a:srgbClr val="2C702C"/>
                </a:solidFill>
                <a:latin typeface="Calibri"/>
                <a:cs typeface="Calibri"/>
              </a:rPr>
              <a:t>Open</a:t>
            </a:r>
            <a:r>
              <a:rPr sz="1600" b="1" spc="-30" dirty="0">
                <a:solidFill>
                  <a:srgbClr val="2C702C"/>
                </a:solidFill>
                <a:latin typeface="Calibri"/>
                <a:cs typeface="Calibri"/>
              </a:rPr>
              <a:t> </a:t>
            </a:r>
            <a:r>
              <a:rPr sz="1600" b="1" dirty="0">
                <a:solidFill>
                  <a:srgbClr val="2C702C"/>
                </a:solidFill>
                <a:latin typeface="Calibri"/>
                <a:cs typeface="Calibri"/>
              </a:rPr>
              <a:t>Publishing</a:t>
            </a:r>
            <a:r>
              <a:rPr sz="1600" b="1" spc="-30" dirty="0">
                <a:solidFill>
                  <a:srgbClr val="2C702C"/>
                </a:solidFill>
                <a:latin typeface="Calibri"/>
                <a:cs typeface="Calibri"/>
              </a:rPr>
              <a:t> </a:t>
            </a:r>
            <a:r>
              <a:rPr sz="1600" b="1" dirty="0">
                <a:solidFill>
                  <a:srgbClr val="2C702C"/>
                </a:solidFill>
                <a:latin typeface="Calibri"/>
                <a:cs typeface="Calibri"/>
              </a:rPr>
              <a:t>Policy</a:t>
            </a:r>
            <a:r>
              <a:rPr sz="1600" b="1" spc="-45" dirty="0">
                <a:solidFill>
                  <a:srgbClr val="2C702C"/>
                </a:solidFill>
                <a:latin typeface="Calibri"/>
                <a:cs typeface="Calibri"/>
              </a:rPr>
              <a:t> </a:t>
            </a:r>
            <a:r>
              <a:rPr sz="1600" b="1" dirty="0">
                <a:solidFill>
                  <a:srgbClr val="2C702C"/>
                </a:solidFill>
                <a:latin typeface="Calibri"/>
                <a:cs typeface="Calibri"/>
              </a:rPr>
              <a:t>and</a:t>
            </a:r>
            <a:r>
              <a:rPr sz="1600" b="1" spc="-40" dirty="0">
                <a:solidFill>
                  <a:srgbClr val="2C702C"/>
                </a:solidFill>
                <a:latin typeface="Calibri"/>
                <a:cs typeface="Calibri"/>
              </a:rPr>
              <a:t> </a:t>
            </a:r>
            <a:r>
              <a:rPr sz="1600" b="1" dirty="0">
                <a:solidFill>
                  <a:srgbClr val="2C702C"/>
                </a:solidFill>
                <a:latin typeface="Calibri"/>
                <a:cs typeface="Calibri"/>
              </a:rPr>
              <a:t>implementation;</a:t>
            </a:r>
            <a:r>
              <a:rPr sz="1600" b="1" spc="-55" dirty="0">
                <a:solidFill>
                  <a:srgbClr val="2C702C"/>
                </a:solidFill>
                <a:latin typeface="Calibri"/>
                <a:cs typeface="Calibri"/>
              </a:rPr>
              <a:t> </a:t>
            </a:r>
            <a:r>
              <a:rPr sz="1600" b="1" dirty="0">
                <a:solidFill>
                  <a:srgbClr val="2C702C"/>
                </a:solidFill>
                <a:latin typeface="Calibri"/>
                <a:cs typeface="Calibri"/>
              </a:rPr>
              <a:t>Barcelona</a:t>
            </a:r>
            <a:r>
              <a:rPr sz="1600" b="1" spc="-50" dirty="0">
                <a:solidFill>
                  <a:srgbClr val="2C702C"/>
                </a:solidFill>
                <a:latin typeface="Calibri"/>
                <a:cs typeface="Calibri"/>
              </a:rPr>
              <a:t> </a:t>
            </a:r>
            <a:r>
              <a:rPr sz="1600" b="1" spc="-10" dirty="0">
                <a:solidFill>
                  <a:srgbClr val="2C702C"/>
                </a:solidFill>
                <a:latin typeface="Calibri"/>
                <a:cs typeface="Calibri"/>
              </a:rPr>
              <a:t>Declaration</a:t>
            </a:r>
            <a:endParaRPr sz="1600">
              <a:latin typeface="Calibri"/>
              <a:cs typeface="Calibri"/>
            </a:endParaRPr>
          </a:p>
        </p:txBody>
      </p:sp>
      <p:grpSp>
        <p:nvGrpSpPr>
          <p:cNvPr id="5" name="object 5"/>
          <p:cNvGrpSpPr/>
          <p:nvPr/>
        </p:nvGrpSpPr>
        <p:grpSpPr>
          <a:xfrm>
            <a:off x="946403" y="1409661"/>
            <a:ext cx="1033780" cy="539750"/>
            <a:chOff x="946403" y="1409661"/>
            <a:chExt cx="1033780" cy="539750"/>
          </a:xfrm>
        </p:grpSpPr>
        <p:pic>
          <p:nvPicPr>
            <p:cNvPr id="6" name="object 6"/>
            <p:cNvPicPr/>
            <p:nvPr/>
          </p:nvPicPr>
          <p:blipFill>
            <a:blip r:embed="rId3" cstate="print"/>
            <a:stretch>
              <a:fillRect/>
            </a:stretch>
          </p:blipFill>
          <p:spPr>
            <a:xfrm>
              <a:off x="946403" y="1409661"/>
              <a:ext cx="1033297" cy="539534"/>
            </a:xfrm>
            <a:prstGeom prst="rect">
              <a:avLst/>
            </a:prstGeom>
          </p:spPr>
        </p:pic>
        <p:sp>
          <p:nvSpPr>
            <p:cNvPr id="7" name="object 7"/>
            <p:cNvSpPr/>
            <p:nvPr/>
          </p:nvSpPr>
          <p:spPr>
            <a:xfrm>
              <a:off x="988821" y="1544320"/>
              <a:ext cx="723265" cy="228600"/>
            </a:xfrm>
            <a:custGeom>
              <a:avLst/>
              <a:gdLst/>
              <a:ahLst/>
              <a:cxnLst/>
              <a:rect l="l" t="t" r="r" b="b"/>
              <a:pathLst>
                <a:path w="723264" h="228600">
                  <a:moveTo>
                    <a:pt x="494411" y="0"/>
                  </a:moveTo>
                  <a:lnTo>
                    <a:pt x="494411" y="228600"/>
                  </a:lnTo>
                  <a:lnTo>
                    <a:pt x="646810" y="152400"/>
                  </a:lnTo>
                  <a:lnTo>
                    <a:pt x="532511" y="152400"/>
                  </a:lnTo>
                  <a:lnTo>
                    <a:pt x="532511" y="76200"/>
                  </a:lnTo>
                  <a:lnTo>
                    <a:pt x="646810" y="76200"/>
                  </a:lnTo>
                  <a:lnTo>
                    <a:pt x="494411" y="0"/>
                  </a:lnTo>
                  <a:close/>
                </a:path>
                <a:path w="723264" h="228600">
                  <a:moveTo>
                    <a:pt x="494411" y="76200"/>
                  </a:moveTo>
                  <a:lnTo>
                    <a:pt x="0" y="76200"/>
                  </a:lnTo>
                  <a:lnTo>
                    <a:pt x="0" y="152400"/>
                  </a:lnTo>
                  <a:lnTo>
                    <a:pt x="494411" y="152400"/>
                  </a:lnTo>
                  <a:lnTo>
                    <a:pt x="494411" y="76200"/>
                  </a:lnTo>
                  <a:close/>
                </a:path>
                <a:path w="723264" h="228600">
                  <a:moveTo>
                    <a:pt x="646810" y="76200"/>
                  </a:moveTo>
                  <a:lnTo>
                    <a:pt x="532511" y="76200"/>
                  </a:lnTo>
                  <a:lnTo>
                    <a:pt x="532511" y="152400"/>
                  </a:lnTo>
                  <a:lnTo>
                    <a:pt x="646810" y="152400"/>
                  </a:lnTo>
                  <a:lnTo>
                    <a:pt x="723010" y="114300"/>
                  </a:lnTo>
                  <a:lnTo>
                    <a:pt x="646810" y="76200"/>
                  </a:lnTo>
                  <a:close/>
                </a:path>
              </a:pathLst>
            </a:custGeom>
            <a:solidFill>
              <a:srgbClr val="AF1F7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464184">
              <a:lnSpc>
                <a:spcPct val="100000"/>
              </a:lnSpc>
              <a:spcBef>
                <a:spcPts val="100"/>
              </a:spcBef>
            </a:pPr>
            <a:r>
              <a:rPr dirty="0"/>
              <a:t>Research</a:t>
            </a:r>
            <a:r>
              <a:rPr spc="-40" dirty="0"/>
              <a:t> </a:t>
            </a:r>
            <a:r>
              <a:rPr dirty="0"/>
              <a:t>Support</a:t>
            </a:r>
            <a:r>
              <a:rPr spc="-50" dirty="0"/>
              <a:t> </a:t>
            </a:r>
            <a:r>
              <a:rPr dirty="0"/>
              <a:t>in</a:t>
            </a:r>
            <a:r>
              <a:rPr spc="-45" dirty="0"/>
              <a:t> </a:t>
            </a:r>
            <a:r>
              <a:rPr dirty="0"/>
              <a:t>Dutch</a:t>
            </a:r>
            <a:r>
              <a:rPr spc="-35" dirty="0"/>
              <a:t> </a:t>
            </a:r>
            <a:r>
              <a:rPr spc="-10" dirty="0"/>
              <a:t>Universities:</a:t>
            </a:r>
          </a:p>
        </p:txBody>
      </p:sp>
      <p:sp>
        <p:nvSpPr>
          <p:cNvPr id="4" name="object 4"/>
          <p:cNvSpPr txBox="1"/>
          <p:nvPr/>
        </p:nvSpPr>
        <p:spPr>
          <a:xfrm>
            <a:off x="1388491" y="983996"/>
            <a:ext cx="5048885" cy="331851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solidFill>
                  <a:srgbClr val="0C2477"/>
                </a:solidFill>
                <a:latin typeface="Calibri"/>
                <a:cs typeface="Calibri"/>
              </a:rPr>
              <a:t>Reorganizing</a:t>
            </a:r>
            <a:r>
              <a:rPr sz="1800" spc="-30" dirty="0">
                <a:solidFill>
                  <a:srgbClr val="0C2477"/>
                </a:solidFill>
                <a:latin typeface="Calibri"/>
                <a:cs typeface="Calibri"/>
              </a:rPr>
              <a:t> </a:t>
            </a:r>
            <a:r>
              <a:rPr sz="1800" dirty="0">
                <a:solidFill>
                  <a:srgbClr val="0C2477"/>
                </a:solidFill>
                <a:latin typeface="Calibri"/>
                <a:cs typeface="Calibri"/>
              </a:rPr>
              <a:t>services</a:t>
            </a:r>
            <a:r>
              <a:rPr sz="1800" spc="-40" dirty="0">
                <a:solidFill>
                  <a:srgbClr val="0C2477"/>
                </a:solidFill>
                <a:latin typeface="Calibri"/>
                <a:cs typeface="Calibri"/>
              </a:rPr>
              <a:t> </a:t>
            </a:r>
            <a:r>
              <a:rPr sz="1800" dirty="0">
                <a:solidFill>
                  <a:srgbClr val="0C2477"/>
                </a:solidFill>
                <a:latin typeface="Calibri"/>
                <a:cs typeface="Calibri"/>
              </a:rPr>
              <a:t>along</a:t>
            </a:r>
            <a:r>
              <a:rPr sz="1800" spc="-55" dirty="0">
                <a:solidFill>
                  <a:srgbClr val="0C2477"/>
                </a:solidFill>
                <a:latin typeface="Calibri"/>
                <a:cs typeface="Calibri"/>
              </a:rPr>
              <a:t> </a:t>
            </a:r>
            <a:r>
              <a:rPr sz="1800" spc="-10" dirty="0">
                <a:solidFill>
                  <a:srgbClr val="0C2477"/>
                </a:solidFill>
                <a:latin typeface="Calibri"/>
                <a:cs typeface="Calibri"/>
              </a:rPr>
              <a:t>research</a:t>
            </a:r>
            <a:r>
              <a:rPr sz="1800" spc="-40" dirty="0">
                <a:solidFill>
                  <a:srgbClr val="0C2477"/>
                </a:solidFill>
                <a:latin typeface="Calibri"/>
                <a:cs typeface="Calibri"/>
              </a:rPr>
              <a:t> </a:t>
            </a:r>
            <a:r>
              <a:rPr sz="1800" spc="-10" dirty="0">
                <a:solidFill>
                  <a:srgbClr val="0C2477"/>
                </a:solidFill>
                <a:latin typeface="Calibri"/>
                <a:cs typeface="Calibri"/>
              </a:rPr>
              <a:t>lifecycle</a:t>
            </a:r>
            <a:endParaRPr sz="1800">
              <a:latin typeface="Calibri"/>
              <a:cs typeface="Calibri"/>
            </a:endParaRPr>
          </a:p>
          <a:p>
            <a:pPr marL="299085" marR="5080" indent="-287020">
              <a:lnSpc>
                <a:spcPct val="100000"/>
              </a:lnSpc>
              <a:spcBef>
                <a:spcPts val="2160"/>
              </a:spcBef>
              <a:buFont typeface="Arial"/>
              <a:buChar char="•"/>
              <a:tabLst>
                <a:tab pos="299085" algn="l"/>
              </a:tabLst>
            </a:pPr>
            <a:r>
              <a:rPr sz="1800" dirty="0">
                <a:solidFill>
                  <a:srgbClr val="0C2477"/>
                </a:solidFill>
                <a:latin typeface="Calibri"/>
                <a:cs typeface="Calibri"/>
              </a:rPr>
              <a:t>A</a:t>
            </a:r>
            <a:r>
              <a:rPr sz="1800" spc="-40" dirty="0">
                <a:solidFill>
                  <a:srgbClr val="0C2477"/>
                </a:solidFill>
                <a:latin typeface="Calibri"/>
                <a:cs typeface="Calibri"/>
              </a:rPr>
              <a:t> </a:t>
            </a:r>
            <a:r>
              <a:rPr sz="1800" dirty="0">
                <a:solidFill>
                  <a:srgbClr val="0C2477"/>
                </a:solidFill>
                <a:latin typeface="Calibri"/>
                <a:cs typeface="Calibri"/>
              </a:rPr>
              <a:t>model</a:t>
            </a:r>
            <a:r>
              <a:rPr sz="1800" spc="-30" dirty="0">
                <a:solidFill>
                  <a:srgbClr val="0C2477"/>
                </a:solidFill>
                <a:latin typeface="Calibri"/>
                <a:cs typeface="Calibri"/>
              </a:rPr>
              <a:t> </a:t>
            </a:r>
            <a:r>
              <a:rPr sz="1800" dirty="0">
                <a:solidFill>
                  <a:srgbClr val="0C2477"/>
                </a:solidFill>
                <a:latin typeface="Calibri"/>
                <a:cs typeface="Calibri"/>
              </a:rPr>
              <a:t>for</a:t>
            </a:r>
            <a:r>
              <a:rPr sz="1800" spc="-35" dirty="0">
                <a:solidFill>
                  <a:srgbClr val="0C2477"/>
                </a:solidFill>
                <a:latin typeface="Calibri"/>
                <a:cs typeface="Calibri"/>
              </a:rPr>
              <a:t> </a:t>
            </a:r>
            <a:r>
              <a:rPr sz="1800" spc="-10" dirty="0">
                <a:solidFill>
                  <a:srgbClr val="0C2477"/>
                </a:solidFill>
                <a:latin typeface="Calibri"/>
                <a:cs typeface="Calibri"/>
              </a:rPr>
              <a:t>integrated</a:t>
            </a:r>
            <a:r>
              <a:rPr sz="1800" spc="-20" dirty="0">
                <a:solidFill>
                  <a:srgbClr val="0C2477"/>
                </a:solidFill>
                <a:latin typeface="Calibri"/>
                <a:cs typeface="Calibri"/>
              </a:rPr>
              <a:t> </a:t>
            </a:r>
            <a:r>
              <a:rPr sz="1800" spc="-10" dirty="0">
                <a:solidFill>
                  <a:srgbClr val="0C2477"/>
                </a:solidFill>
                <a:latin typeface="Calibri"/>
                <a:cs typeface="Calibri"/>
              </a:rPr>
              <a:t>research</a:t>
            </a:r>
            <a:r>
              <a:rPr sz="1800" spc="-45" dirty="0">
                <a:solidFill>
                  <a:srgbClr val="0C2477"/>
                </a:solidFill>
                <a:latin typeface="Calibri"/>
                <a:cs typeface="Calibri"/>
              </a:rPr>
              <a:t> </a:t>
            </a:r>
            <a:r>
              <a:rPr sz="1800" dirty="0">
                <a:solidFill>
                  <a:srgbClr val="0C2477"/>
                </a:solidFill>
                <a:latin typeface="Calibri"/>
                <a:cs typeface="Calibri"/>
              </a:rPr>
              <a:t>support</a:t>
            </a:r>
            <a:r>
              <a:rPr sz="1800" spc="-30" dirty="0">
                <a:solidFill>
                  <a:srgbClr val="0C2477"/>
                </a:solidFill>
                <a:latin typeface="Calibri"/>
                <a:cs typeface="Calibri"/>
              </a:rPr>
              <a:t> </a:t>
            </a:r>
            <a:r>
              <a:rPr sz="1800" dirty="0">
                <a:solidFill>
                  <a:srgbClr val="0C2477"/>
                </a:solidFill>
                <a:latin typeface="Calibri"/>
                <a:cs typeface="Calibri"/>
              </a:rPr>
              <a:t>is</a:t>
            </a:r>
            <a:r>
              <a:rPr sz="1800" spc="-35" dirty="0">
                <a:solidFill>
                  <a:srgbClr val="0C2477"/>
                </a:solidFill>
                <a:latin typeface="Calibri"/>
                <a:cs typeface="Calibri"/>
              </a:rPr>
              <a:t> </a:t>
            </a:r>
            <a:r>
              <a:rPr sz="1800" spc="-10" dirty="0">
                <a:solidFill>
                  <a:srgbClr val="0C2477"/>
                </a:solidFill>
                <a:latin typeface="Calibri"/>
                <a:cs typeface="Calibri"/>
              </a:rPr>
              <a:t>‘old’. </a:t>
            </a:r>
            <a:r>
              <a:rPr sz="1800" dirty="0">
                <a:solidFill>
                  <a:srgbClr val="0C2477"/>
                </a:solidFill>
                <a:latin typeface="Calibri"/>
                <a:cs typeface="Calibri"/>
              </a:rPr>
              <a:t>Already</a:t>
            </a:r>
            <a:r>
              <a:rPr sz="1800" spc="-55" dirty="0">
                <a:solidFill>
                  <a:srgbClr val="0C2477"/>
                </a:solidFill>
                <a:latin typeface="Calibri"/>
                <a:cs typeface="Calibri"/>
              </a:rPr>
              <a:t> </a:t>
            </a:r>
            <a:r>
              <a:rPr sz="1800" dirty="0">
                <a:solidFill>
                  <a:srgbClr val="0C2477"/>
                </a:solidFill>
                <a:latin typeface="Calibri"/>
                <a:cs typeface="Calibri"/>
              </a:rPr>
              <a:t>back</a:t>
            </a:r>
            <a:r>
              <a:rPr sz="1800" spc="-45" dirty="0">
                <a:solidFill>
                  <a:srgbClr val="0C2477"/>
                </a:solidFill>
                <a:latin typeface="Calibri"/>
                <a:cs typeface="Calibri"/>
              </a:rPr>
              <a:t> </a:t>
            </a:r>
            <a:r>
              <a:rPr sz="1800" dirty="0">
                <a:solidFill>
                  <a:srgbClr val="0C2477"/>
                </a:solidFill>
                <a:latin typeface="Calibri"/>
                <a:cs typeface="Calibri"/>
              </a:rPr>
              <a:t>in</a:t>
            </a:r>
            <a:r>
              <a:rPr sz="1800" spc="-40" dirty="0">
                <a:solidFill>
                  <a:srgbClr val="0C2477"/>
                </a:solidFill>
                <a:latin typeface="Calibri"/>
                <a:cs typeface="Calibri"/>
              </a:rPr>
              <a:t> </a:t>
            </a:r>
            <a:r>
              <a:rPr sz="1800" spc="-10" dirty="0">
                <a:solidFill>
                  <a:srgbClr val="0C2477"/>
                </a:solidFill>
                <a:latin typeface="Calibri"/>
                <a:cs typeface="Calibri"/>
              </a:rPr>
              <a:t>2010-</a:t>
            </a:r>
            <a:r>
              <a:rPr sz="1800" dirty="0">
                <a:solidFill>
                  <a:srgbClr val="0C2477"/>
                </a:solidFill>
                <a:latin typeface="Calibri"/>
                <a:cs typeface="Calibri"/>
              </a:rPr>
              <a:t>2012</a:t>
            </a:r>
            <a:r>
              <a:rPr sz="1800" spc="-50" dirty="0">
                <a:solidFill>
                  <a:srgbClr val="0C2477"/>
                </a:solidFill>
                <a:latin typeface="Calibri"/>
                <a:cs typeface="Calibri"/>
              </a:rPr>
              <a:t> </a:t>
            </a:r>
            <a:r>
              <a:rPr sz="1800" dirty="0">
                <a:solidFill>
                  <a:srgbClr val="0C2477"/>
                </a:solidFill>
                <a:latin typeface="Calibri"/>
                <a:cs typeface="Calibri"/>
              </a:rPr>
              <a:t>several</a:t>
            </a:r>
            <a:r>
              <a:rPr sz="1800" spc="-50" dirty="0">
                <a:solidFill>
                  <a:srgbClr val="0C2477"/>
                </a:solidFill>
                <a:latin typeface="Calibri"/>
                <a:cs typeface="Calibri"/>
              </a:rPr>
              <a:t> </a:t>
            </a:r>
            <a:r>
              <a:rPr sz="1800" dirty="0">
                <a:solidFill>
                  <a:srgbClr val="0C2477"/>
                </a:solidFill>
                <a:latin typeface="Calibri"/>
                <a:cs typeface="Calibri"/>
              </a:rPr>
              <a:t>Dutch</a:t>
            </a:r>
            <a:r>
              <a:rPr sz="1800" spc="-30" dirty="0">
                <a:solidFill>
                  <a:srgbClr val="0C2477"/>
                </a:solidFill>
                <a:latin typeface="Calibri"/>
                <a:cs typeface="Calibri"/>
              </a:rPr>
              <a:t> </a:t>
            </a:r>
            <a:r>
              <a:rPr sz="1800" spc="-10" dirty="0">
                <a:solidFill>
                  <a:srgbClr val="0C2477"/>
                </a:solidFill>
                <a:latin typeface="Calibri"/>
                <a:cs typeface="Calibri"/>
              </a:rPr>
              <a:t>university </a:t>
            </a:r>
            <a:r>
              <a:rPr sz="1800" dirty="0">
                <a:solidFill>
                  <a:srgbClr val="0C2477"/>
                </a:solidFill>
                <a:latin typeface="Calibri"/>
                <a:cs typeface="Calibri"/>
              </a:rPr>
              <a:t>libraries</a:t>
            </a:r>
            <a:r>
              <a:rPr sz="1800" spc="-30" dirty="0">
                <a:solidFill>
                  <a:srgbClr val="0C2477"/>
                </a:solidFill>
                <a:latin typeface="Calibri"/>
                <a:cs typeface="Calibri"/>
              </a:rPr>
              <a:t> </a:t>
            </a:r>
            <a:r>
              <a:rPr sz="1800" dirty="0">
                <a:solidFill>
                  <a:srgbClr val="0C2477"/>
                </a:solidFill>
                <a:latin typeface="Calibri"/>
                <a:cs typeface="Calibri"/>
              </a:rPr>
              <a:t>found</a:t>
            </a:r>
            <a:r>
              <a:rPr sz="1800" spc="-30" dirty="0">
                <a:solidFill>
                  <a:srgbClr val="0C2477"/>
                </a:solidFill>
                <a:latin typeface="Calibri"/>
                <a:cs typeface="Calibri"/>
              </a:rPr>
              <a:t> </a:t>
            </a:r>
            <a:r>
              <a:rPr sz="1800" spc="-10" dirty="0">
                <a:solidFill>
                  <a:srgbClr val="0C2477"/>
                </a:solidFill>
                <a:latin typeface="Calibri"/>
                <a:cs typeface="Calibri"/>
              </a:rPr>
              <a:t>inspiration</a:t>
            </a:r>
            <a:r>
              <a:rPr sz="1800" spc="-35" dirty="0">
                <a:solidFill>
                  <a:srgbClr val="0C2477"/>
                </a:solidFill>
                <a:latin typeface="Calibri"/>
                <a:cs typeface="Calibri"/>
              </a:rPr>
              <a:t> </a:t>
            </a:r>
            <a:r>
              <a:rPr sz="1800" dirty="0">
                <a:solidFill>
                  <a:srgbClr val="0C2477"/>
                </a:solidFill>
                <a:latin typeface="Calibri"/>
                <a:cs typeface="Calibri"/>
              </a:rPr>
              <a:t>in</a:t>
            </a:r>
            <a:r>
              <a:rPr sz="1800" spc="-30" dirty="0">
                <a:solidFill>
                  <a:srgbClr val="0C2477"/>
                </a:solidFill>
                <a:latin typeface="Calibri"/>
                <a:cs typeface="Calibri"/>
              </a:rPr>
              <a:t> </a:t>
            </a:r>
            <a:r>
              <a:rPr sz="1800" dirty="0">
                <a:solidFill>
                  <a:srgbClr val="0C2477"/>
                </a:solidFill>
                <a:latin typeface="Calibri"/>
                <a:cs typeface="Calibri"/>
              </a:rPr>
              <a:t>some</a:t>
            </a:r>
            <a:r>
              <a:rPr sz="1800" spc="-55" dirty="0">
                <a:solidFill>
                  <a:srgbClr val="0C2477"/>
                </a:solidFill>
                <a:latin typeface="Calibri"/>
                <a:cs typeface="Calibri"/>
              </a:rPr>
              <a:t> </a:t>
            </a:r>
            <a:r>
              <a:rPr sz="1800" spc="-10" dirty="0">
                <a:solidFill>
                  <a:srgbClr val="0C2477"/>
                </a:solidFill>
                <a:latin typeface="Calibri"/>
                <a:cs typeface="Calibri"/>
              </a:rPr>
              <a:t>Anglo-Saxon </a:t>
            </a:r>
            <a:r>
              <a:rPr sz="1800" dirty="0">
                <a:solidFill>
                  <a:srgbClr val="0C2477"/>
                </a:solidFill>
                <a:latin typeface="Calibri"/>
                <a:cs typeface="Calibri"/>
              </a:rPr>
              <a:t>university</a:t>
            </a:r>
            <a:r>
              <a:rPr sz="1800" spc="-65" dirty="0">
                <a:solidFill>
                  <a:srgbClr val="0C2477"/>
                </a:solidFill>
                <a:latin typeface="Calibri"/>
                <a:cs typeface="Calibri"/>
              </a:rPr>
              <a:t> </a:t>
            </a:r>
            <a:r>
              <a:rPr sz="1800" dirty="0">
                <a:solidFill>
                  <a:srgbClr val="0C2477"/>
                </a:solidFill>
                <a:latin typeface="Calibri"/>
                <a:cs typeface="Calibri"/>
              </a:rPr>
              <a:t>libraries</a:t>
            </a:r>
            <a:r>
              <a:rPr sz="1800" spc="-50" dirty="0">
                <a:solidFill>
                  <a:srgbClr val="0C2477"/>
                </a:solidFill>
                <a:latin typeface="Calibri"/>
                <a:cs typeface="Calibri"/>
              </a:rPr>
              <a:t> </a:t>
            </a:r>
            <a:r>
              <a:rPr sz="1800" dirty="0">
                <a:solidFill>
                  <a:srgbClr val="0C2477"/>
                </a:solidFill>
                <a:latin typeface="Calibri"/>
                <a:cs typeface="Calibri"/>
              </a:rPr>
              <a:t>models</a:t>
            </a:r>
            <a:r>
              <a:rPr sz="1800" spc="-65" dirty="0">
                <a:solidFill>
                  <a:srgbClr val="0C2477"/>
                </a:solidFill>
                <a:latin typeface="Calibri"/>
                <a:cs typeface="Calibri"/>
              </a:rPr>
              <a:t> </a:t>
            </a:r>
            <a:r>
              <a:rPr sz="1800" dirty="0">
                <a:solidFill>
                  <a:srgbClr val="0C2477"/>
                </a:solidFill>
                <a:latin typeface="Calibri"/>
                <a:cs typeface="Calibri"/>
              </a:rPr>
              <a:t>of</a:t>
            </a:r>
            <a:r>
              <a:rPr sz="1800" spc="-55" dirty="0">
                <a:solidFill>
                  <a:srgbClr val="0C2477"/>
                </a:solidFill>
                <a:latin typeface="Calibri"/>
                <a:cs typeface="Calibri"/>
              </a:rPr>
              <a:t> </a:t>
            </a:r>
            <a:r>
              <a:rPr sz="1800" spc="-25" dirty="0">
                <a:solidFill>
                  <a:srgbClr val="0C2477"/>
                </a:solidFill>
                <a:latin typeface="Calibri"/>
                <a:cs typeface="Calibri"/>
              </a:rPr>
              <a:t>RS.</a:t>
            </a:r>
            <a:endParaRPr sz="1800">
              <a:latin typeface="Calibri"/>
              <a:cs typeface="Calibri"/>
            </a:endParaRPr>
          </a:p>
          <a:p>
            <a:pPr marL="299085" marR="360045" indent="-287020">
              <a:lnSpc>
                <a:spcPct val="100000"/>
              </a:lnSpc>
              <a:spcBef>
                <a:spcPts val="2165"/>
              </a:spcBef>
              <a:buFont typeface="Arial"/>
              <a:buChar char="•"/>
              <a:tabLst>
                <a:tab pos="299085" algn="l"/>
              </a:tabLst>
            </a:pPr>
            <a:r>
              <a:rPr sz="1800" dirty="0">
                <a:solidFill>
                  <a:srgbClr val="0C2477"/>
                </a:solidFill>
                <a:latin typeface="Calibri"/>
                <a:cs typeface="Calibri"/>
              </a:rPr>
              <a:t>University</a:t>
            </a:r>
            <a:r>
              <a:rPr sz="1800" spc="-80" dirty="0">
                <a:solidFill>
                  <a:srgbClr val="0C2477"/>
                </a:solidFill>
                <a:latin typeface="Calibri"/>
                <a:cs typeface="Calibri"/>
              </a:rPr>
              <a:t> </a:t>
            </a:r>
            <a:r>
              <a:rPr sz="1800" dirty="0">
                <a:solidFill>
                  <a:srgbClr val="0C2477"/>
                </a:solidFill>
                <a:latin typeface="Calibri"/>
                <a:cs typeface="Calibri"/>
              </a:rPr>
              <a:t>libraries</a:t>
            </a:r>
            <a:r>
              <a:rPr sz="1800" spc="-65" dirty="0">
                <a:solidFill>
                  <a:srgbClr val="0C2477"/>
                </a:solidFill>
                <a:latin typeface="Calibri"/>
                <a:cs typeface="Calibri"/>
              </a:rPr>
              <a:t> </a:t>
            </a:r>
            <a:r>
              <a:rPr sz="1800" dirty="0">
                <a:solidFill>
                  <a:srgbClr val="0C2477"/>
                </a:solidFill>
                <a:latin typeface="Calibri"/>
                <a:cs typeface="Calibri"/>
              </a:rPr>
              <a:t>stepped</a:t>
            </a:r>
            <a:r>
              <a:rPr sz="1800" spc="-70" dirty="0">
                <a:solidFill>
                  <a:srgbClr val="0C2477"/>
                </a:solidFill>
                <a:latin typeface="Calibri"/>
                <a:cs typeface="Calibri"/>
              </a:rPr>
              <a:t> </a:t>
            </a:r>
            <a:r>
              <a:rPr sz="1800" spc="-10" dirty="0">
                <a:solidFill>
                  <a:srgbClr val="0C2477"/>
                </a:solidFill>
                <a:latin typeface="Calibri"/>
                <a:cs typeface="Calibri"/>
              </a:rPr>
              <a:t>away</a:t>
            </a:r>
            <a:r>
              <a:rPr sz="1800" spc="-75" dirty="0">
                <a:solidFill>
                  <a:srgbClr val="0C2477"/>
                </a:solidFill>
                <a:latin typeface="Calibri"/>
                <a:cs typeface="Calibri"/>
              </a:rPr>
              <a:t> </a:t>
            </a:r>
            <a:r>
              <a:rPr sz="1800" dirty="0">
                <a:solidFill>
                  <a:srgbClr val="0C2477"/>
                </a:solidFill>
                <a:latin typeface="Calibri"/>
                <a:cs typeface="Calibri"/>
              </a:rPr>
              <a:t>from</a:t>
            </a:r>
            <a:r>
              <a:rPr sz="1800" spc="-80" dirty="0">
                <a:solidFill>
                  <a:srgbClr val="0C2477"/>
                </a:solidFill>
                <a:latin typeface="Calibri"/>
                <a:cs typeface="Calibri"/>
              </a:rPr>
              <a:t> </a:t>
            </a:r>
            <a:r>
              <a:rPr sz="1800" spc="-25" dirty="0">
                <a:solidFill>
                  <a:srgbClr val="0C2477"/>
                </a:solidFill>
                <a:latin typeface="Calibri"/>
                <a:cs typeface="Calibri"/>
              </a:rPr>
              <a:t>the </a:t>
            </a:r>
            <a:r>
              <a:rPr sz="1800" dirty="0">
                <a:solidFill>
                  <a:srgbClr val="0C2477"/>
                </a:solidFill>
                <a:latin typeface="Calibri"/>
                <a:cs typeface="Calibri"/>
              </a:rPr>
              <a:t>‘passive’</a:t>
            </a:r>
            <a:r>
              <a:rPr sz="1800" spc="-60" dirty="0">
                <a:solidFill>
                  <a:srgbClr val="0C2477"/>
                </a:solidFill>
                <a:latin typeface="Calibri"/>
                <a:cs typeface="Calibri"/>
              </a:rPr>
              <a:t> </a:t>
            </a:r>
            <a:r>
              <a:rPr sz="1800" spc="-10" dirty="0">
                <a:solidFill>
                  <a:srgbClr val="0C2477"/>
                </a:solidFill>
                <a:latin typeface="Calibri"/>
                <a:cs typeface="Calibri"/>
              </a:rPr>
              <a:t>Products</a:t>
            </a:r>
            <a:r>
              <a:rPr sz="1800" spc="-60" dirty="0">
                <a:solidFill>
                  <a:srgbClr val="0C2477"/>
                </a:solidFill>
                <a:latin typeface="Calibri"/>
                <a:cs typeface="Calibri"/>
              </a:rPr>
              <a:t> </a:t>
            </a:r>
            <a:r>
              <a:rPr sz="1800" dirty="0">
                <a:solidFill>
                  <a:srgbClr val="0C2477"/>
                </a:solidFill>
                <a:latin typeface="Calibri"/>
                <a:cs typeface="Calibri"/>
              </a:rPr>
              <a:t>and</a:t>
            </a:r>
            <a:r>
              <a:rPr sz="1800" spc="-50" dirty="0">
                <a:solidFill>
                  <a:srgbClr val="0C2477"/>
                </a:solidFill>
                <a:latin typeface="Calibri"/>
                <a:cs typeface="Calibri"/>
              </a:rPr>
              <a:t> </a:t>
            </a:r>
            <a:r>
              <a:rPr sz="1800" dirty="0">
                <a:solidFill>
                  <a:srgbClr val="0C2477"/>
                </a:solidFill>
                <a:latin typeface="Calibri"/>
                <a:cs typeface="Calibri"/>
              </a:rPr>
              <a:t>Services</a:t>
            </a:r>
            <a:r>
              <a:rPr sz="1800" spc="-50" dirty="0">
                <a:solidFill>
                  <a:srgbClr val="0C2477"/>
                </a:solidFill>
                <a:latin typeface="Calibri"/>
                <a:cs typeface="Calibri"/>
              </a:rPr>
              <a:t> </a:t>
            </a:r>
            <a:r>
              <a:rPr sz="1800" dirty="0">
                <a:solidFill>
                  <a:srgbClr val="0C2477"/>
                </a:solidFill>
                <a:latin typeface="Calibri"/>
                <a:cs typeface="Calibri"/>
              </a:rPr>
              <a:t>Catalogue’</a:t>
            </a:r>
            <a:r>
              <a:rPr sz="1800" spc="-45" dirty="0">
                <a:solidFill>
                  <a:srgbClr val="0C2477"/>
                </a:solidFill>
                <a:latin typeface="Calibri"/>
                <a:cs typeface="Calibri"/>
              </a:rPr>
              <a:t> </a:t>
            </a:r>
            <a:r>
              <a:rPr sz="1800" spc="-25" dirty="0">
                <a:solidFill>
                  <a:srgbClr val="0C2477"/>
                </a:solidFill>
                <a:latin typeface="Calibri"/>
                <a:cs typeface="Calibri"/>
              </a:rPr>
              <a:t>but </a:t>
            </a:r>
            <a:r>
              <a:rPr sz="1800" dirty="0">
                <a:solidFill>
                  <a:srgbClr val="0C2477"/>
                </a:solidFill>
                <a:latin typeface="Calibri"/>
                <a:cs typeface="Calibri"/>
              </a:rPr>
              <a:t>rather</a:t>
            </a:r>
            <a:r>
              <a:rPr sz="1800" spc="-50" dirty="0">
                <a:solidFill>
                  <a:srgbClr val="0C2477"/>
                </a:solidFill>
                <a:latin typeface="Calibri"/>
                <a:cs typeface="Calibri"/>
              </a:rPr>
              <a:t> </a:t>
            </a:r>
            <a:r>
              <a:rPr sz="1800" spc="-10" dirty="0">
                <a:solidFill>
                  <a:srgbClr val="0C2477"/>
                </a:solidFill>
                <a:latin typeface="Calibri"/>
                <a:cs typeface="Calibri"/>
              </a:rPr>
              <a:t>organized</a:t>
            </a:r>
            <a:r>
              <a:rPr sz="1800" spc="-30" dirty="0">
                <a:solidFill>
                  <a:srgbClr val="0C2477"/>
                </a:solidFill>
                <a:latin typeface="Calibri"/>
                <a:cs typeface="Calibri"/>
              </a:rPr>
              <a:t> </a:t>
            </a:r>
            <a:r>
              <a:rPr sz="1800" dirty="0">
                <a:solidFill>
                  <a:srgbClr val="0C2477"/>
                </a:solidFill>
                <a:latin typeface="Calibri"/>
                <a:cs typeface="Calibri"/>
              </a:rPr>
              <a:t>their</a:t>
            </a:r>
            <a:r>
              <a:rPr sz="1800" spc="-50" dirty="0">
                <a:solidFill>
                  <a:srgbClr val="0C2477"/>
                </a:solidFill>
                <a:latin typeface="Calibri"/>
                <a:cs typeface="Calibri"/>
              </a:rPr>
              <a:t> </a:t>
            </a:r>
            <a:r>
              <a:rPr sz="1800" spc="-20" dirty="0">
                <a:solidFill>
                  <a:srgbClr val="0C2477"/>
                </a:solidFill>
                <a:latin typeface="Calibri"/>
                <a:cs typeface="Calibri"/>
              </a:rPr>
              <a:t>research-</a:t>
            </a:r>
            <a:r>
              <a:rPr sz="1800" spc="-10" dirty="0">
                <a:solidFill>
                  <a:srgbClr val="0C2477"/>
                </a:solidFill>
                <a:latin typeface="Calibri"/>
                <a:cs typeface="Calibri"/>
              </a:rPr>
              <a:t>related</a:t>
            </a:r>
            <a:r>
              <a:rPr sz="1800" spc="-30" dirty="0">
                <a:solidFill>
                  <a:srgbClr val="0C2477"/>
                </a:solidFill>
                <a:latin typeface="Calibri"/>
                <a:cs typeface="Calibri"/>
              </a:rPr>
              <a:t> </a:t>
            </a:r>
            <a:r>
              <a:rPr sz="1800" spc="-10" dirty="0">
                <a:solidFill>
                  <a:srgbClr val="0C2477"/>
                </a:solidFill>
                <a:latin typeface="Calibri"/>
                <a:cs typeface="Calibri"/>
              </a:rPr>
              <a:t>support</a:t>
            </a:r>
            <a:endParaRPr sz="1800">
              <a:latin typeface="Calibri"/>
              <a:cs typeface="Calibri"/>
            </a:endParaRPr>
          </a:p>
          <a:p>
            <a:pPr marL="299085">
              <a:lnSpc>
                <a:spcPct val="100000"/>
              </a:lnSpc>
            </a:pPr>
            <a:r>
              <a:rPr sz="1800" dirty="0">
                <a:solidFill>
                  <a:srgbClr val="0C2477"/>
                </a:solidFill>
                <a:latin typeface="Calibri"/>
                <a:cs typeface="Calibri"/>
              </a:rPr>
              <a:t>questions</a:t>
            </a:r>
            <a:r>
              <a:rPr sz="1800" spc="-40" dirty="0">
                <a:solidFill>
                  <a:srgbClr val="0C2477"/>
                </a:solidFill>
                <a:latin typeface="Calibri"/>
                <a:cs typeface="Calibri"/>
              </a:rPr>
              <a:t> </a:t>
            </a:r>
            <a:r>
              <a:rPr sz="1800" dirty="0">
                <a:solidFill>
                  <a:srgbClr val="0C2477"/>
                </a:solidFill>
                <a:latin typeface="Calibri"/>
                <a:cs typeface="Calibri"/>
              </a:rPr>
              <a:t>along</a:t>
            </a:r>
            <a:r>
              <a:rPr sz="1800" spc="-25" dirty="0">
                <a:solidFill>
                  <a:srgbClr val="0C2477"/>
                </a:solidFill>
                <a:latin typeface="Calibri"/>
                <a:cs typeface="Calibri"/>
              </a:rPr>
              <a:t> </a:t>
            </a:r>
            <a:r>
              <a:rPr sz="1800" dirty="0">
                <a:solidFill>
                  <a:srgbClr val="0C2477"/>
                </a:solidFill>
                <a:latin typeface="Calibri"/>
                <a:cs typeface="Calibri"/>
              </a:rPr>
              <a:t>the</a:t>
            </a:r>
            <a:r>
              <a:rPr sz="1800" spc="-30" dirty="0">
                <a:solidFill>
                  <a:srgbClr val="0C2477"/>
                </a:solidFill>
                <a:latin typeface="Calibri"/>
                <a:cs typeface="Calibri"/>
              </a:rPr>
              <a:t> </a:t>
            </a:r>
            <a:r>
              <a:rPr sz="1800" dirty="0">
                <a:solidFill>
                  <a:srgbClr val="0C2477"/>
                </a:solidFill>
                <a:latin typeface="Calibri"/>
                <a:cs typeface="Calibri"/>
              </a:rPr>
              <a:t>stages</a:t>
            </a:r>
            <a:r>
              <a:rPr sz="1800" spc="-45" dirty="0">
                <a:solidFill>
                  <a:srgbClr val="0C2477"/>
                </a:solidFill>
                <a:latin typeface="Calibri"/>
                <a:cs typeface="Calibri"/>
              </a:rPr>
              <a:t> </a:t>
            </a:r>
            <a:r>
              <a:rPr sz="1800" dirty="0">
                <a:solidFill>
                  <a:srgbClr val="0C2477"/>
                </a:solidFill>
                <a:latin typeface="Calibri"/>
                <a:cs typeface="Calibri"/>
              </a:rPr>
              <a:t>of</a:t>
            </a:r>
            <a:r>
              <a:rPr sz="1800" spc="-35" dirty="0">
                <a:solidFill>
                  <a:srgbClr val="0C2477"/>
                </a:solidFill>
                <a:latin typeface="Calibri"/>
                <a:cs typeface="Calibri"/>
              </a:rPr>
              <a:t> </a:t>
            </a:r>
            <a:r>
              <a:rPr sz="1800" dirty="0">
                <a:solidFill>
                  <a:srgbClr val="0C2477"/>
                </a:solidFill>
                <a:latin typeface="Calibri"/>
                <a:cs typeface="Calibri"/>
              </a:rPr>
              <a:t>the</a:t>
            </a:r>
            <a:r>
              <a:rPr sz="1800" spc="-30" dirty="0">
                <a:solidFill>
                  <a:srgbClr val="0C2477"/>
                </a:solidFill>
                <a:latin typeface="Calibri"/>
                <a:cs typeface="Calibri"/>
              </a:rPr>
              <a:t> </a:t>
            </a:r>
            <a:r>
              <a:rPr sz="1800" dirty="0">
                <a:solidFill>
                  <a:srgbClr val="0C2477"/>
                </a:solidFill>
                <a:latin typeface="Calibri"/>
                <a:cs typeface="Calibri"/>
              </a:rPr>
              <a:t>primary</a:t>
            </a:r>
            <a:r>
              <a:rPr sz="1800" spc="-35" dirty="0">
                <a:solidFill>
                  <a:srgbClr val="0C2477"/>
                </a:solidFill>
                <a:latin typeface="Calibri"/>
                <a:cs typeface="Calibri"/>
              </a:rPr>
              <a:t> </a:t>
            </a:r>
            <a:r>
              <a:rPr sz="1800" spc="-10" dirty="0">
                <a:solidFill>
                  <a:srgbClr val="0C2477"/>
                </a:solidFill>
                <a:latin typeface="Calibri"/>
                <a:cs typeface="Calibri"/>
              </a:rPr>
              <a:t>process</a:t>
            </a:r>
            <a:endParaRPr sz="1800">
              <a:latin typeface="Calibri"/>
              <a:cs typeface="Calibri"/>
            </a:endParaRPr>
          </a:p>
          <a:p>
            <a:pPr marL="299085">
              <a:lnSpc>
                <a:spcPct val="100000"/>
              </a:lnSpc>
            </a:pPr>
            <a:r>
              <a:rPr sz="1800" dirty="0">
                <a:solidFill>
                  <a:srgbClr val="0C2477"/>
                </a:solidFill>
                <a:latin typeface="Calibri"/>
                <a:cs typeface="Calibri"/>
              </a:rPr>
              <a:t>–</a:t>
            </a:r>
            <a:r>
              <a:rPr sz="1800" spc="-25" dirty="0">
                <a:solidFill>
                  <a:srgbClr val="0C2477"/>
                </a:solidFill>
                <a:latin typeface="Calibri"/>
                <a:cs typeface="Calibri"/>
              </a:rPr>
              <a:t> </a:t>
            </a:r>
            <a:r>
              <a:rPr sz="1800" dirty="0">
                <a:solidFill>
                  <a:srgbClr val="0C2477"/>
                </a:solidFill>
                <a:latin typeface="Calibri"/>
                <a:cs typeface="Calibri"/>
              </a:rPr>
              <a:t>the</a:t>
            </a:r>
            <a:r>
              <a:rPr sz="1800" spc="-15" dirty="0">
                <a:solidFill>
                  <a:srgbClr val="0C2477"/>
                </a:solidFill>
                <a:latin typeface="Calibri"/>
                <a:cs typeface="Calibri"/>
              </a:rPr>
              <a:t> </a:t>
            </a:r>
            <a:r>
              <a:rPr sz="1800" spc="-10" dirty="0">
                <a:solidFill>
                  <a:srgbClr val="0C2477"/>
                </a:solidFill>
                <a:latin typeface="Calibri"/>
                <a:cs typeface="Calibri"/>
              </a:rPr>
              <a:t>research</a:t>
            </a:r>
            <a:r>
              <a:rPr sz="1800" spc="-20" dirty="0">
                <a:solidFill>
                  <a:srgbClr val="0C2477"/>
                </a:solidFill>
                <a:latin typeface="Calibri"/>
                <a:cs typeface="Calibri"/>
              </a:rPr>
              <a:t> </a:t>
            </a:r>
            <a:r>
              <a:rPr sz="1800" spc="-10" dirty="0">
                <a:solidFill>
                  <a:srgbClr val="0C2477"/>
                </a:solidFill>
                <a:latin typeface="Calibri"/>
                <a:cs typeface="Calibri"/>
              </a:rPr>
              <a:t>lifecycle.</a:t>
            </a:r>
            <a:endParaRPr sz="1800">
              <a:latin typeface="Calibri"/>
              <a:cs typeface="Calibri"/>
            </a:endParaRPr>
          </a:p>
        </p:txBody>
      </p:sp>
      <p:pic>
        <p:nvPicPr>
          <p:cNvPr id="5" name="object 5"/>
          <p:cNvPicPr/>
          <p:nvPr/>
        </p:nvPicPr>
        <p:blipFill>
          <a:blip r:embed="rId3" cstate="print"/>
          <a:stretch>
            <a:fillRect/>
          </a:stretch>
        </p:blipFill>
        <p:spPr>
          <a:xfrm>
            <a:off x="7751826" y="627506"/>
            <a:ext cx="4105021" cy="486435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9477" y="6448931"/>
            <a:ext cx="360438" cy="409067"/>
          </a:xfrm>
          <a:prstGeom prst="rect">
            <a:avLst/>
          </a:prstGeom>
        </p:spPr>
      </p:pic>
      <p:sp>
        <p:nvSpPr>
          <p:cNvPr id="3" name="object 3"/>
          <p:cNvSpPr txBox="1">
            <a:spLocks noGrp="1"/>
          </p:cNvSpPr>
          <p:nvPr>
            <p:ph type="title"/>
          </p:nvPr>
        </p:nvSpPr>
        <p:spPr>
          <a:prstGeom prst="rect">
            <a:avLst/>
          </a:prstGeom>
        </p:spPr>
        <p:txBody>
          <a:bodyPr vert="horz" wrap="square" lIns="0" tIns="76072" rIns="0" bIns="0" rtlCol="0">
            <a:spAutoFit/>
          </a:bodyPr>
          <a:lstStyle/>
          <a:p>
            <a:pPr marL="464184">
              <a:lnSpc>
                <a:spcPct val="100000"/>
              </a:lnSpc>
              <a:spcBef>
                <a:spcPts val="100"/>
              </a:spcBef>
            </a:pPr>
            <a:r>
              <a:rPr dirty="0"/>
              <a:t>Research</a:t>
            </a:r>
            <a:r>
              <a:rPr spc="-40" dirty="0"/>
              <a:t> </a:t>
            </a:r>
            <a:r>
              <a:rPr dirty="0"/>
              <a:t>Support</a:t>
            </a:r>
            <a:r>
              <a:rPr spc="-50" dirty="0"/>
              <a:t> </a:t>
            </a:r>
            <a:r>
              <a:rPr dirty="0"/>
              <a:t>in</a:t>
            </a:r>
            <a:r>
              <a:rPr spc="-45" dirty="0"/>
              <a:t> </a:t>
            </a:r>
            <a:r>
              <a:rPr dirty="0"/>
              <a:t>Dutch</a:t>
            </a:r>
            <a:r>
              <a:rPr spc="-35" dirty="0"/>
              <a:t> </a:t>
            </a:r>
            <a:r>
              <a:rPr spc="-10" dirty="0"/>
              <a:t>Universities:</a:t>
            </a:r>
          </a:p>
        </p:txBody>
      </p:sp>
      <p:pic>
        <p:nvPicPr>
          <p:cNvPr id="4" name="object 4"/>
          <p:cNvPicPr/>
          <p:nvPr/>
        </p:nvPicPr>
        <p:blipFill>
          <a:blip r:embed="rId3" cstate="print"/>
          <a:stretch>
            <a:fillRect/>
          </a:stretch>
        </p:blipFill>
        <p:spPr>
          <a:xfrm>
            <a:off x="7233284" y="1144016"/>
            <a:ext cx="4419600" cy="4200525"/>
          </a:xfrm>
          <a:prstGeom prst="rect">
            <a:avLst/>
          </a:prstGeom>
        </p:spPr>
      </p:pic>
      <p:sp>
        <p:nvSpPr>
          <p:cNvPr id="5" name="object 5"/>
          <p:cNvSpPr txBox="1"/>
          <p:nvPr/>
        </p:nvSpPr>
        <p:spPr>
          <a:xfrm>
            <a:off x="1043432" y="1321053"/>
            <a:ext cx="5757545" cy="2494915"/>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1800" dirty="0">
                <a:solidFill>
                  <a:srgbClr val="0C2477"/>
                </a:solidFill>
                <a:latin typeface="Calibri"/>
                <a:cs typeface="Calibri"/>
              </a:rPr>
              <a:t>First</a:t>
            </a:r>
            <a:r>
              <a:rPr sz="1800" spc="-40" dirty="0">
                <a:solidFill>
                  <a:srgbClr val="0C2477"/>
                </a:solidFill>
                <a:latin typeface="Calibri"/>
                <a:cs typeface="Calibri"/>
              </a:rPr>
              <a:t> </a:t>
            </a:r>
            <a:r>
              <a:rPr sz="1800" dirty="0">
                <a:solidFill>
                  <a:srgbClr val="0C2477"/>
                </a:solidFill>
                <a:latin typeface="Calibri"/>
                <a:cs typeface="Calibri"/>
              </a:rPr>
              <a:t>adoption</a:t>
            </a:r>
            <a:r>
              <a:rPr sz="1800" spc="-30" dirty="0">
                <a:solidFill>
                  <a:srgbClr val="0C2477"/>
                </a:solidFill>
                <a:latin typeface="Calibri"/>
                <a:cs typeface="Calibri"/>
              </a:rPr>
              <a:t> </a:t>
            </a:r>
            <a:r>
              <a:rPr sz="1800" dirty="0">
                <a:solidFill>
                  <a:srgbClr val="0C2477"/>
                </a:solidFill>
                <a:latin typeface="Calibri"/>
                <a:cs typeface="Calibri"/>
              </a:rPr>
              <a:t>of</a:t>
            </a:r>
            <a:r>
              <a:rPr sz="1800" spc="-30" dirty="0">
                <a:solidFill>
                  <a:srgbClr val="0C2477"/>
                </a:solidFill>
                <a:latin typeface="Calibri"/>
                <a:cs typeface="Calibri"/>
              </a:rPr>
              <a:t> </a:t>
            </a:r>
            <a:r>
              <a:rPr sz="1800" spc="-10" dirty="0">
                <a:solidFill>
                  <a:srgbClr val="0C2477"/>
                </a:solidFill>
                <a:latin typeface="Calibri"/>
                <a:cs typeface="Calibri"/>
              </a:rPr>
              <a:t>research</a:t>
            </a:r>
            <a:r>
              <a:rPr sz="1800" spc="-45" dirty="0">
                <a:solidFill>
                  <a:srgbClr val="0C2477"/>
                </a:solidFill>
                <a:latin typeface="Calibri"/>
                <a:cs typeface="Calibri"/>
              </a:rPr>
              <a:t> </a:t>
            </a:r>
            <a:r>
              <a:rPr sz="1800" spc="-10" dirty="0">
                <a:solidFill>
                  <a:srgbClr val="0C2477"/>
                </a:solidFill>
                <a:latin typeface="Calibri"/>
                <a:cs typeface="Calibri"/>
              </a:rPr>
              <a:t>lifecycle</a:t>
            </a:r>
            <a:r>
              <a:rPr sz="1800" spc="-5" dirty="0">
                <a:solidFill>
                  <a:srgbClr val="0C2477"/>
                </a:solidFill>
                <a:latin typeface="Calibri"/>
                <a:cs typeface="Calibri"/>
              </a:rPr>
              <a:t> </a:t>
            </a:r>
            <a:r>
              <a:rPr sz="1800" dirty="0">
                <a:solidFill>
                  <a:srgbClr val="0C2477"/>
                </a:solidFill>
                <a:latin typeface="Calibri"/>
                <a:cs typeface="Calibri"/>
              </a:rPr>
              <a:t>&amp;</a:t>
            </a:r>
            <a:r>
              <a:rPr sz="1800" spc="-45" dirty="0">
                <a:solidFill>
                  <a:srgbClr val="0C2477"/>
                </a:solidFill>
                <a:latin typeface="Calibri"/>
                <a:cs typeface="Calibri"/>
              </a:rPr>
              <a:t> </a:t>
            </a:r>
            <a:r>
              <a:rPr sz="1800" spc="-10" dirty="0">
                <a:solidFill>
                  <a:srgbClr val="0C2477"/>
                </a:solidFill>
                <a:latin typeface="Calibri"/>
                <a:cs typeface="Calibri"/>
              </a:rPr>
              <a:t>research</a:t>
            </a:r>
            <a:r>
              <a:rPr sz="1800" spc="-40" dirty="0">
                <a:solidFill>
                  <a:srgbClr val="0C2477"/>
                </a:solidFill>
                <a:latin typeface="Calibri"/>
                <a:cs typeface="Calibri"/>
              </a:rPr>
              <a:t> </a:t>
            </a:r>
            <a:r>
              <a:rPr sz="1800" dirty="0">
                <a:solidFill>
                  <a:srgbClr val="0C2477"/>
                </a:solidFill>
                <a:latin typeface="Calibri"/>
                <a:cs typeface="Calibri"/>
              </a:rPr>
              <a:t>support</a:t>
            </a:r>
            <a:r>
              <a:rPr sz="1800" spc="-25" dirty="0">
                <a:solidFill>
                  <a:srgbClr val="0C2477"/>
                </a:solidFill>
                <a:latin typeface="Calibri"/>
                <a:cs typeface="Calibri"/>
              </a:rPr>
              <a:t> in </a:t>
            </a:r>
            <a:r>
              <a:rPr sz="1800" dirty="0">
                <a:solidFill>
                  <a:srgbClr val="0C2477"/>
                </a:solidFill>
                <a:latin typeface="Calibri"/>
                <a:cs typeface="Calibri"/>
              </a:rPr>
              <a:t>the</a:t>
            </a:r>
            <a:r>
              <a:rPr sz="1800" spc="-25" dirty="0">
                <a:solidFill>
                  <a:srgbClr val="0C2477"/>
                </a:solidFill>
                <a:latin typeface="Calibri"/>
                <a:cs typeface="Calibri"/>
              </a:rPr>
              <a:t> </a:t>
            </a:r>
            <a:r>
              <a:rPr sz="1800" spc="-10" dirty="0">
                <a:solidFill>
                  <a:srgbClr val="0C2477"/>
                </a:solidFill>
                <a:latin typeface="Calibri"/>
                <a:cs typeface="Calibri"/>
              </a:rPr>
              <a:t>Netherlands</a:t>
            </a:r>
            <a:r>
              <a:rPr sz="1800" spc="-30" dirty="0">
                <a:solidFill>
                  <a:srgbClr val="0C2477"/>
                </a:solidFill>
                <a:latin typeface="Calibri"/>
                <a:cs typeface="Calibri"/>
              </a:rPr>
              <a:t> </a:t>
            </a:r>
            <a:r>
              <a:rPr sz="1800" dirty="0">
                <a:solidFill>
                  <a:srgbClr val="0C2477"/>
                </a:solidFill>
                <a:latin typeface="Calibri"/>
                <a:cs typeface="Calibri"/>
              </a:rPr>
              <a:t>was</a:t>
            </a:r>
            <a:r>
              <a:rPr sz="1800" spc="-35" dirty="0">
                <a:solidFill>
                  <a:srgbClr val="0C2477"/>
                </a:solidFill>
                <a:latin typeface="Calibri"/>
                <a:cs typeface="Calibri"/>
              </a:rPr>
              <a:t> </a:t>
            </a:r>
            <a:r>
              <a:rPr sz="1800" dirty="0">
                <a:solidFill>
                  <a:srgbClr val="0C2477"/>
                </a:solidFill>
                <a:latin typeface="Calibri"/>
                <a:cs typeface="Calibri"/>
              </a:rPr>
              <a:t>by</a:t>
            </a:r>
            <a:r>
              <a:rPr sz="1800" spc="-20" dirty="0">
                <a:solidFill>
                  <a:srgbClr val="0C2477"/>
                </a:solidFill>
                <a:latin typeface="Calibri"/>
                <a:cs typeface="Calibri"/>
              </a:rPr>
              <a:t> </a:t>
            </a:r>
            <a:r>
              <a:rPr sz="1800" dirty="0">
                <a:solidFill>
                  <a:srgbClr val="0C2477"/>
                </a:solidFill>
                <a:latin typeface="Calibri"/>
                <a:cs typeface="Calibri"/>
              </a:rPr>
              <a:t>the</a:t>
            </a:r>
            <a:r>
              <a:rPr sz="1800" spc="-35" dirty="0">
                <a:solidFill>
                  <a:srgbClr val="0C2477"/>
                </a:solidFill>
                <a:latin typeface="Calibri"/>
                <a:cs typeface="Calibri"/>
              </a:rPr>
              <a:t> </a:t>
            </a:r>
            <a:r>
              <a:rPr sz="1800" dirty="0">
                <a:solidFill>
                  <a:srgbClr val="0C2477"/>
                </a:solidFill>
                <a:latin typeface="Calibri"/>
                <a:cs typeface="Calibri"/>
              </a:rPr>
              <a:t>Library</a:t>
            </a:r>
            <a:r>
              <a:rPr sz="1800" spc="-25" dirty="0">
                <a:solidFill>
                  <a:srgbClr val="0C2477"/>
                </a:solidFill>
                <a:latin typeface="Calibri"/>
                <a:cs typeface="Calibri"/>
              </a:rPr>
              <a:t> </a:t>
            </a:r>
            <a:r>
              <a:rPr sz="1800" dirty="0">
                <a:solidFill>
                  <a:srgbClr val="0C2477"/>
                </a:solidFill>
                <a:latin typeface="Calibri"/>
                <a:cs typeface="Calibri"/>
              </a:rPr>
              <a:t>of</a:t>
            </a:r>
            <a:r>
              <a:rPr sz="1800" spc="-25" dirty="0">
                <a:solidFill>
                  <a:srgbClr val="0C2477"/>
                </a:solidFill>
                <a:latin typeface="Calibri"/>
                <a:cs typeface="Calibri"/>
              </a:rPr>
              <a:t> </a:t>
            </a:r>
            <a:r>
              <a:rPr sz="1800" dirty="0">
                <a:solidFill>
                  <a:srgbClr val="0C2477"/>
                </a:solidFill>
                <a:latin typeface="Calibri"/>
                <a:cs typeface="Calibri"/>
              </a:rPr>
              <a:t>University</a:t>
            </a:r>
            <a:r>
              <a:rPr sz="1800" spc="-40" dirty="0">
                <a:solidFill>
                  <a:srgbClr val="0C2477"/>
                </a:solidFill>
                <a:latin typeface="Calibri"/>
                <a:cs typeface="Calibri"/>
              </a:rPr>
              <a:t> </a:t>
            </a:r>
            <a:r>
              <a:rPr sz="1800" spc="-25" dirty="0">
                <a:solidFill>
                  <a:srgbClr val="0C2477"/>
                </a:solidFill>
                <a:latin typeface="Calibri"/>
                <a:cs typeface="Calibri"/>
              </a:rPr>
              <a:t>of </a:t>
            </a:r>
            <a:r>
              <a:rPr sz="1800" dirty="0">
                <a:solidFill>
                  <a:srgbClr val="0C2477"/>
                </a:solidFill>
                <a:latin typeface="Calibri"/>
                <a:cs typeface="Calibri"/>
              </a:rPr>
              <a:t>Maastricht</a:t>
            </a:r>
            <a:r>
              <a:rPr sz="1800" spc="-55" dirty="0">
                <a:solidFill>
                  <a:srgbClr val="0C2477"/>
                </a:solidFill>
                <a:latin typeface="Calibri"/>
                <a:cs typeface="Calibri"/>
              </a:rPr>
              <a:t> </a:t>
            </a:r>
            <a:r>
              <a:rPr sz="1800" dirty="0">
                <a:solidFill>
                  <a:srgbClr val="0C2477"/>
                </a:solidFill>
                <a:latin typeface="Calibri"/>
                <a:cs typeface="Calibri"/>
              </a:rPr>
              <a:t>(the</a:t>
            </a:r>
            <a:r>
              <a:rPr sz="1800" spc="-50" dirty="0">
                <a:solidFill>
                  <a:srgbClr val="0C2477"/>
                </a:solidFill>
                <a:latin typeface="Calibri"/>
                <a:cs typeface="Calibri"/>
              </a:rPr>
              <a:t> </a:t>
            </a:r>
            <a:r>
              <a:rPr sz="1800" dirty="0">
                <a:solidFill>
                  <a:srgbClr val="0C2477"/>
                </a:solidFill>
                <a:latin typeface="Calibri"/>
                <a:cs typeface="Calibri"/>
              </a:rPr>
              <a:t>library</a:t>
            </a:r>
            <a:r>
              <a:rPr sz="1800" spc="-50" dirty="0">
                <a:solidFill>
                  <a:srgbClr val="0C2477"/>
                </a:solidFill>
                <a:latin typeface="Calibri"/>
                <a:cs typeface="Calibri"/>
              </a:rPr>
              <a:t> </a:t>
            </a:r>
            <a:r>
              <a:rPr sz="1800" dirty="0">
                <a:solidFill>
                  <a:srgbClr val="0C2477"/>
                </a:solidFill>
                <a:latin typeface="Calibri"/>
                <a:cs typeface="Calibri"/>
              </a:rPr>
              <a:t>page</a:t>
            </a:r>
            <a:r>
              <a:rPr sz="1800" spc="-55" dirty="0">
                <a:solidFill>
                  <a:srgbClr val="0C2477"/>
                </a:solidFill>
                <a:latin typeface="Calibri"/>
                <a:cs typeface="Calibri"/>
              </a:rPr>
              <a:t> </a:t>
            </a:r>
            <a:r>
              <a:rPr sz="1800" dirty="0">
                <a:solidFill>
                  <a:srgbClr val="0C2477"/>
                </a:solidFill>
                <a:latin typeface="Calibri"/>
                <a:cs typeface="Calibri"/>
              </a:rPr>
              <a:t>displaying</a:t>
            </a:r>
            <a:r>
              <a:rPr sz="1800" spc="-40" dirty="0">
                <a:solidFill>
                  <a:srgbClr val="0C2477"/>
                </a:solidFill>
                <a:latin typeface="Calibri"/>
                <a:cs typeface="Calibri"/>
              </a:rPr>
              <a:t> </a:t>
            </a:r>
            <a:r>
              <a:rPr sz="1800" dirty="0">
                <a:solidFill>
                  <a:srgbClr val="0C2477"/>
                </a:solidFill>
                <a:latin typeface="Calibri"/>
                <a:cs typeface="Calibri"/>
              </a:rPr>
              <a:t>only</a:t>
            </a:r>
            <a:r>
              <a:rPr sz="1800" spc="-55" dirty="0">
                <a:solidFill>
                  <a:srgbClr val="0C2477"/>
                </a:solidFill>
                <a:latin typeface="Calibri"/>
                <a:cs typeface="Calibri"/>
              </a:rPr>
              <a:t> </a:t>
            </a:r>
            <a:r>
              <a:rPr sz="1800" dirty="0">
                <a:solidFill>
                  <a:srgbClr val="0C2477"/>
                </a:solidFill>
                <a:latin typeface="Calibri"/>
                <a:cs typeface="Calibri"/>
              </a:rPr>
              <a:t>library</a:t>
            </a:r>
            <a:r>
              <a:rPr sz="1800" spc="-60" dirty="0">
                <a:solidFill>
                  <a:srgbClr val="0C2477"/>
                </a:solidFill>
                <a:latin typeface="Calibri"/>
                <a:cs typeface="Calibri"/>
              </a:rPr>
              <a:t> </a:t>
            </a:r>
            <a:r>
              <a:rPr sz="1800" spc="-10" dirty="0">
                <a:solidFill>
                  <a:srgbClr val="0C2477"/>
                </a:solidFill>
                <a:latin typeface="Calibri"/>
                <a:cs typeface="Calibri"/>
              </a:rPr>
              <a:t>services related</a:t>
            </a:r>
            <a:r>
              <a:rPr sz="1800" spc="-40" dirty="0">
                <a:solidFill>
                  <a:srgbClr val="0C2477"/>
                </a:solidFill>
                <a:latin typeface="Calibri"/>
                <a:cs typeface="Calibri"/>
              </a:rPr>
              <a:t> </a:t>
            </a:r>
            <a:r>
              <a:rPr sz="1800" dirty="0">
                <a:solidFill>
                  <a:srgbClr val="0C2477"/>
                </a:solidFill>
                <a:latin typeface="Calibri"/>
                <a:cs typeface="Calibri"/>
              </a:rPr>
              <a:t>to</a:t>
            </a:r>
            <a:r>
              <a:rPr sz="1800" spc="-55" dirty="0">
                <a:solidFill>
                  <a:srgbClr val="0C2477"/>
                </a:solidFill>
                <a:latin typeface="Calibri"/>
                <a:cs typeface="Calibri"/>
              </a:rPr>
              <a:t> </a:t>
            </a:r>
            <a:r>
              <a:rPr sz="1800" dirty="0">
                <a:solidFill>
                  <a:srgbClr val="0C2477"/>
                </a:solidFill>
                <a:latin typeface="Calibri"/>
                <a:cs typeface="Calibri"/>
              </a:rPr>
              <a:t>research</a:t>
            </a:r>
            <a:r>
              <a:rPr sz="1800" spc="-50" dirty="0">
                <a:solidFill>
                  <a:srgbClr val="0C2477"/>
                </a:solidFill>
                <a:latin typeface="Calibri"/>
                <a:cs typeface="Calibri"/>
              </a:rPr>
              <a:t> </a:t>
            </a:r>
            <a:r>
              <a:rPr sz="1800" dirty="0">
                <a:solidFill>
                  <a:srgbClr val="0C2477"/>
                </a:solidFill>
                <a:latin typeface="Calibri"/>
                <a:cs typeface="Calibri"/>
              </a:rPr>
              <a:t>practice</a:t>
            </a:r>
            <a:r>
              <a:rPr sz="1800" spc="-25" dirty="0">
                <a:solidFill>
                  <a:srgbClr val="0C2477"/>
                </a:solidFill>
                <a:latin typeface="Calibri"/>
                <a:cs typeface="Calibri"/>
              </a:rPr>
              <a:t> </a:t>
            </a:r>
            <a:r>
              <a:rPr sz="1800" dirty="0">
                <a:solidFill>
                  <a:srgbClr val="0C2477"/>
                </a:solidFill>
                <a:latin typeface="Calibri"/>
                <a:cs typeface="Calibri"/>
              </a:rPr>
              <a:t>at</a:t>
            </a:r>
            <a:r>
              <a:rPr sz="1800" spc="-50" dirty="0">
                <a:solidFill>
                  <a:srgbClr val="0C2477"/>
                </a:solidFill>
                <a:latin typeface="Calibri"/>
                <a:cs typeface="Calibri"/>
              </a:rPr>
              <a:t> </a:t>
            </a:r>
            <a:r>
              <a:rPr sz="1800" dirty="0">
                <a:solidFill>
                  <a:srgbClr val="0C2477"/>
                </a:solidFill>
                <a:latin typeface="Calibri"/>
                <a:cs typeface="Calibri"/>
              </a:rPr>
              <a:t>the</a:t>
            </a:r>
            <a:r>
              <a:rPr sz="1800" spc="-35" dirty="0">
                <a:solidFill>
                  <a:srgbClr val="0C2477"/>
                </a:solidFill>
                <a:latin typeface="Calibri"/>
                <a:cs typeface="Calibri"/>
              </a:rPr>
              <a:t> </a:t>
            </a:r>
            <a:r>
              <a:rPr sz="1800" spc="-10" dirty="0">
                <a:solidFill>
                  <a:srgbClr val="0C2477"/>
                </a:solidFill>
                <a:latin typeface="Calibri"/>
                <a:cs typeface="Calibri"/>
              </a:rPr>
              <a:t>university)</a:t>
            </a:r>
            <a:endParaRPr sz="1800">
              <a:latin typeface="Calibri"/>
              <a:cs typeface="Calibri"/>
            </a:endParaRPr>
          </a:p>
          <a:p>
            <a:pPr marL="299085" marR="113664" indent="-287020">
              <a:lnSpc>
                <a:spcPct val="100000"/>
              </a:lnSpc>
              <a:spcBef>
                <a:spcPts val="2160"/>
              </a:spcBef>
              <a:buFont typeface="Arial"/>
              <a:buChar char="•"/>
              <a:tabLst>
                <a:tab pos="299085" algn="l"/>
              </a:tabLst>
            </a:pPr>
            <a:r>
              <a:rPr sz="1800" dirty="0">
                <a:solidFill>
                  <a:srgbClr val="0C2477"/>
                </a:solidFill>
                <a:latin typeface="Calibri"/>
                <a:cs typeface="Calibri"/>
              </a:rPr>
              <a:t>Almost</a:t>
            </a:r>
            <a:r>
              <a:rPr sz="1800" spc="-50" dirty="0">
                <a:solidFill>
                  <a:srgbClr val="0C2477"/>
                </a:solidFill>
                <a:latin typeface="Calibri"/>
                <a:cs typeface="Calibri"/>
              </a:rPr>
              <a:t> </a:t>
            </a:r>
            <a:r>
              <a:rPr sz="1800" dirty="0">
                <a:solidFill>
                  <a:srgbClr val="0C2477"/>
                </a:solidFill>
                <a:latin typeface="Calibri"/>
                <a:cs typeface="Calibri"/>
              </a:rPr>
              <a:t>simultaneously</a:t>
            </a:r>
            <a:r>
              <a:rPr sz="1800" spc="-45" dirty="0">
                <a:solidFill>
                  <a:srgbClr val="0C2477"/>
                </a:solidFill>
                <a:latin typeface="Calibri"/>
                <a:cs typeface="Calibri"/>
              </a:rPr>
              <a:t> </a:t>
            </a:r>
            <a:r>
              <a:rPr sz="1800" dirty="0">
                <a:solidFill>
                  <a:srgbClr val="0C2477"/>
                </a:solidFill>
                <a:latin typeface="Calibri"/>
                <a:cs typeface="Calibri"/>
              </a:rPr>
              <a:t>was</a:t>
            </a:r>
            <a:r>
              <a:rPr sz="1800" spc="-35" dirty="0">
                <a:solidFill>
                  <a:srgbClr val="0C2477"/>
                </a:solidFill>
                <a:latin typeface="Calibri"/>
                <a:cs typeface="Calibri"/>
              </a:rPr>
              <a:t> </a:t>
            </a:r>
            <a:r>
              <a:rPr sz="1800" dirty="0">
                <a:solidFill>
                  <a:srgbClr val="0C2477"/>
                </a:solidFill>
                <a:latin typeface="Calibri"/>
                <a:cs typeface="Calibri"/>
              </a:rPr>
              <a:t>the</a:t>
            </a:r>
            <a:r>
              <a:rPr sz="1800" spc="-35" dirty="0">
                <a:solidFill>
                  <a:srgbClr val="0C2477"/>
                </a:solidFill>
                <a:latin typeface="Calibri"/>
                <a:cs typeface="Calibri"/>
              </a:rPr>
              <a:t> </a:t>
            </a:r>
            <a:r>
              <a:rPr sz="1800" dirty="0">
                <a:solidFill>
                  <a:srgbClr val="0C2477"/>
                </a:solidFill>
                <a:latin typeface="Calibri"/>
                <a:cs typeface="Calibri"/>
              </a:rPr>
              <a:t>launch</a:t>
            </a:r>
            <a:r>
              <a:rPr sz="1800" spc="-20" dirty="0">
                <a:solidFill>
                  <a:srgbClr val="0C2477"/>
                </a:solidFill>
                <a:latin typeface="Calibri"/>
                <a:cs typeface="Calibri"/>
              </a:rPr>
              <a:t> </a:t>
            </a:r>
            <a:r>
              <a:rPr sz="1800" dirty="0">
                <a:solidFill>
                  <a:srgbClr val="0C2477"/>
                </a:solidFill>
                <a:latin typeface="Calibri"/>
                <a:cs typeface="Calibri"/>
              </a:rPr>
              <a:t>of</a:t>
            </a:r>
            <a:r>
              <a:rPr sz="1800" spc="-50" dirty="0">
                <a:solidFill>
                  <a:srgbClr val="0C2477"/>
                </a:solidFill>
                <a:latin typeface="Calibri"/>
                <a:cs typeface="Calibri"/>
              </a:rPr>
              <a:t> </a:t>
            </a:r>
            <a:r>
              <a:rPr sz="1800" dirty="0">
                <a:solidFill>
                  <a:srgbClr val="0C2477"/>
                </a:solidFill>
                <a:latin typeface="Calibri"/>
                <a:cs typeface="Calibri"/>
              </a:rPr>
              <a:t>the</a:t>
            </a:r>
            <a:r>
              <a:rPr sz="1800" spc="-30" dirty="0">
                <a:solidFill>
                  <a:srgbClr val="0C2477"/>
                </a:solidFill>
                <a:latin typeface="Calibri"/>
                <a:cs typeface="Calibri"/>
              </a:rPr>
              <a:t> </a:t>
            </a:r>
            <a:r>
              <a:rPr sz="1800" spc="-25" dirty="0">
                <a:solidFill>
                  <a:srgbClr val="0C2477"/>
                </a:solidFill>
                <a:latin typeface="Calibri"/>
                <a:cs typeface="Calibri"/>
              </a:rPr>
              <a:t>new </a:t>
            </a:r>
            <a:r>
              <a:rPr sz="1800" b="1" dirty="0">
                <a:solidFill>
                  <a:srgbClr val="0C2477"/>
                </a:solidFill>
                <a:latin typeface="Calibri"/>
                <a:cs typeface="Calibri"/>
              </a:rPr>
              <a:t>Research</a:t>
            </a:r>
            <a:r>
              <a:rPr sz="1800" b="1" spc="-35" dirty="0">
                <a:solidFill>
                  <a:srgbClr val="0C2477"/>
                </a:solidFill>
                <a:latin typeface="Calibri"/>
                <a:cs typeface="Calibri"/>
              </a:rPr>
              <a:t> </a:t>
            </a:r>
            <a:r>
              <a:rPr sz="1800" b="1" dirty="0">
                <a:solidFill>
                  <a:srgbClr val="0C2477"/>
                </a:solidFill>
                <a:latin typeface="Calibri"/>
                <a:cs typeface="Calibri"/>
              </a:rPr>
              <a:t>Support</a:t>
            </a:r>
            <a:r>
              <a:rPr sz="1800" b="1" spc="-60" dirty="0">
                <a:solidFill>
                  <a:srgbClr val="0C2477"/>
                </a:solidFill>
                <a:latin typeface="Calibri"/>
                <a:cs typeface="Calibri"/>
              </a:rPr>
              <a:t> </a:t>
            </a:r>
            <a:r>
              <a:rPr sz="1800" b="1" dirty="0">
                <a:solidFill>
                  <a:srgbClr val="0C2477"/>
                </a:solidFill>
                <a:latin typeface="Calibri"/>
                <a:cs typeface="Calibri"/>
              </a:rPr>
              <a:t>Portal</a:t>
            </a:r>
            <a:r>
              <a:rPr sz="1800" b="1" spc="-55" dirty="0">
                <a:solidFill>
                  <a:srgbClr val="0C2477"/>
                </a:solidFill>
                <a:latin typeface="Calibri"/>
                <a:cs typeface="Calibri"/>
              </a:rPr>
              <a:t> </a:t>
            </a:r>
            <a:r>
              <a:rPr sz="1800" dirty="0">
                <a:solidFill>
                  <a:srgbClr val="0C2477"/>
                </a:solidFill>
                <a:latin typeface="Calibri"/>
                <a:cs typeface="Calibri"/>
              </a:rPr>
              <a:t>at</a:t>
            </a:r>
            <a:r>
              <a:rPr sz="1800" spc="-40" dirty="0">
                <a:solidFill>
                  <a:srgbClr val="0C2477"/>
                </a:solidFill>
                <a:latin typeface="Calibri"/>
                <a:cs typeface="Calibri"/>
              </a:rPr>
              <a:t> </a:t>
            </a:r>
            <a:r>
              <a:rPr sz="1800" dirty="0">
                <a:solidFill>
                  <a:srgbClr val="0C2477"/>
                </a:solidFill>
                <a:latin typeface="Calibri"/>
                <a:cs typeface="Calibri"/>
              </a:rPr>
              <a:t>TU</a:t>
            </a:r>
            <a:r>
              <a:rPr sz="1800" spc="-35" dirty="0">
                <a:solidFill>
                  <a:srgbClr val="0C2477"/>
                </a:solidFill>
                <a:latin typeface="Calibri"/>
                <a:cs typeface="Calibri"/>
              </a:rPr>
              <a:t> </a:t>
            </a:r>
            <a:r>
              <a:rPr sz="1800" dirty="0">
                <a:solidFill>
                  <a:srgbClr val="0C2477"/>
                </a:solidFill>
                <a:latin typeface="Calibri"/>
                <a:cs typeface="Calibri"/>
              </a:rPr>
              <a:t>Delft</a:t>
            </a:r>
            <a:r>
              <a:rPr sz="1800" spc="-20" dirty="0">
                <a:solidFill>
                  <a:srgbClr val="0C2477"/>
                </a:solidFill>
                <a:latin typeface="Calibri"/>
                <a:cs typeface="Calibri"/>
              </a:rPr>
              <a:t> </a:t>
            </a:r>
            <a:r>
              <a:rPr sz="1800" dirty="0">
                <a:solidFill>
                  <a:srgbClr val="0C2477"/>
                </a:solidFill>
                <a:latin typeface="Calibri"/>
                <a:cs typeface="Calibri"/>
              </a:rPr>
              <a:t>in</a:t>
            </a:r>
            <a:r>
              <a:rPr sz="1800" spc="-20" dirty="0">
                <a:solidFill>
                  <a:srgbClr val="0C2477"/>
                </a:solidFill>
                <a:latin typeface="Calibri"/>
                <a:cs typeface="Calibri"/>
              </a:rPr>
              <a:t> </a:t>
            </a:r>
            <a:r>
              <a:rPr sz="1800" dirty="0">
                <a:solidFill>
                  <a:srgbClr val="0C2477"/>
                </a:solidFill>
                <a:latin typeface="Calibri"/>
                <a:cs typeface="Calibri"/>
              </a:rPr>
              <a:t>2014</a:t>
            </a:r>
            <a:r>
              <a:rPr sz="1800" spc="-30" dirty="0">
                <a:solidFill>
                  <a:srgbClr val="0C2477"/>
                </a:solidFill>
                <a:latin typeface="Calibri"/>
                <a:cs typeface="Calibri"/>
              </a:rPr>
              <a:t> </a:t>
            </a:r>
            <a:r>
              <a:rPr sz="1800" dirty="0">
                <a:solidFill>
                  <a:srgbClr val="0C2477"/>
                </a:solidFill>
                <a:latin typeface="Calibri"/>
                <a:cs typeface="Calibri"/>
              </a:rPr>
              <a:t>that</a:t>
            </a:r>
            <a:r>
              <a:rPr sz="1800" spc="-40" dirty="0">
                <a:solidFill>
                  <a:srgbClr val="0C2477"/>
                </a:solidFill>
                <a:latin typeface="Calibri"/>
                <a:cs typeface="Calibri"/>
              </a:rPr>
              <a:t> </a:t>
            </a:r>
            <a:r>
              <a:rPr sz="1800" spc="-10" dirty="0">
                <a:solidFill>
                  <a:srgbClr val="0C2477"/>
                </a:solidFill>
                <a:latin typeface="Calibri"/>
                <a:cs typeface="Calibri"/>
              </a:rPr>
              <a:t>adopted </a:t>
            </a:r>
            <a:r>
              <a:rPr sz="1800" dirty="0">
                <a:solidFill>
                  <a:srgbClr val="0C2477"/>
                </a:solidFill>
                <a:latin typeface="Calibri"/>
                <a:cs typeface="Calibri"/>
              </a:rPr>
              <a:t>an</a:t>
            </a:r>
            <a:r>
              <a:rPr sz="1800" spc="-45" dirty="0">
                <a:solidFill>
                  <a:srgbClr val="0C2477"/>
                </a:solidFill>
                <a:latin typeface="Calibri"/>
                <a:cs typeface="Calibri"/>
              </a:rPr>
              <a:t> </a:t>
            </a:r>
            <a:r>
              <a:rPr sz="1800" spc="-10" dirty="0">
                <a:solidFill>
                  <a:srgbClr val="0C2477"/>
                </a:solidFill>
                <a:latin typeface="Calibri"/>
                <a:cs typeface="Calibri"/>
              </a:rPr>
              <a:t>integrated,</a:t>
            </a:r>
            <a:r>
              <a:rPr sz="1800" spc="-40" dirty="0">
                <a:solidFill>
                  <a:srgbClr val="0C2477"/>
                </a:solidFill>
                <a:latin typeface="Calibri"/>
                <a:cs typeface="Calibri"/>
              </a:rPr>
              <a:t> </a:t>
            </a:r>
            <a:r>
              <a:rPr sz="1800" dirty="0">
                <a:solidFill>
                  <a:srgbClr val="0C2477"/>
                </a:solidFill>
                <a:latin typeface="Calibri"/>
                <a:cs typeface="Calibri"/>
              </a:rPr>
              <a:t>central</a:t>
            </a:r>
            <a:r>
              <a:rPr sz="1800" spc="-40" dirty="0">
                <a:solidFill>
                  <a:srgbClr val="0C2477"/>
                </a:solidFill>
                <a:latin typeface="Calibri"/>
                <a:cs typeface="Calibri"/>
              </a:rPr>
              <a:t> </a:t>
            </a:r>
            <a:r>
              <a:rPr sz="1800" spc="-25" dirty="0">
                <a:solidFill>
                  <a:srgbClr val="0C2477"/>
                </a:solidFill>
                <a:latin typeface="Calibri"/>
                <a:cs typeface="Calibri"/>
              </a:rPr>
              <a:t>‘one-</a:t>
            </a:r>
            <a:r>
              <a:rPr sz="1800" spc="-20" dirty="0">
                <a:solidFill>
                  <a:srgbClr val="0C2477"/>
                </a:solidFill>
                <a:latin typeface="Calibri"/>
                <a:cs typeface="Calibri"/>
              </a:rPr>
              <a:t>stop-</a:t>
            </a:r>
            <a:r>
              <a:rPr sz="1800" dirty="0">
                <a:solidFill>
                  <a:srgbClr val="0C2477"/>
                </a:solidFill>
                <a:latin typeface="Calibri"/>
                <a:cs typeface="Calibri"/>
              </a:rPr>
              <a:t>shop’</a:t>
            </a:r>
            <a:r>
              <a:rPr sz="1800" spc="-50" dirty="0">
                <a:solidFill>
                  <a:srgbClr val="0C2477"/>
                </a:solidFill>
                <a:latin typeface="Calibri"/>
                <a:cs typeface="Calibri"/>
              </a:rPr>
              <a:t> </a:t>
            </a:r>
            <a:r>
              <a:rPr sz="1800" dirty="0">
                <a:solidFill>
                  <a:srgbClr val="0C2477"/>
                </a:solidFill>
                <a:latin typeface="Calibri"/>
                <a:cs typeface="Calibri"/>
              </a:rPr>
              <a:t>including</a:t>
            </a:r>
            <a:r>
              <a:rPr sz="1800" spc="-15" dirty="0">
                <a:solidFill>
                  <a:srgbClr val="0C2477"/>
                </a:solidFill>
                <a:latin typeface="Calibri"/>
                <a:cs typeface="Calibri"/>
              </a:rPr>
              <a:t> </a:t>
            </a:r>
            <a:r>
              <a:rPr sz="1800" spc="-25" dirty="0">
                <a:solidFill>
                  <a:srgbClr val="0C2477"/>
                </a:solidFill>
                <a:latin typeface="Calibri"/>
                <a:cs typeface="Calibri"/>
              </a:rPr>
              <a:t>all</a:t>
            </a:r>
            <a:endParaRPr sz="1800">
              <a:latin typeface="Calibri"/>
              <a:cs typeface="Calibri"/>
            </a:endParaRPr>
          </a:p>
          <a:p>
            <a:pPr marL="299085">
              <a:lnSpc>
                <a:spcPct val="100000"/>
              </a:lnSpc>
            </a:pPr>
            <a:r>
              <a:rPr sz="1800" spc="-10" dirty="0">
                <a:solidFill>
                  <a:srgbClr val="0C2477"/>
                </a:solidFill>
                <a:latin typeface="Calibri"/>
                <a:cs typeface="Calibri"/>
              </a:rPr>
              <a:t>corporate</a:t>
            </a:r>
            <a:r>
              <a:rPr sz="1800" spc="-40" dirty="0">
                <a:solidFill>
                  <a:srgbClr val="0C2477"/>
                </a:solidFill>
                <a:latin typeface="Calibri"/>
                <a:cs typeface="Calibri"/>
              </a:rPr>
              <a:t> </a:t>
            </a:r>
            <a:r>
              <a:rPr sz="1800" dirty="0">
                <a:solidFill>
                  <a:srgbClr val="0C2477"/>
                </a:solidFill>
                <a:latin typeface="Calibri"/>
                <a:cs typeface="Calibri"/>
              </a:rPr>
              <a:t>offices’</a:t>
            </a:r>
            <a:r>
              <a:rPr sz="1800" spc="-40" dirty="0">
                <a:solidFill>
                  <a:srgbClr val="0C2477"/>
                </a:solidFill>
                <a:latin typeface="Calibri"/>
                <a:cs typeface="Calibri"/>
              </a:rPr>
              <a:t> </a:t>
            </a:r>
            <a:r>
              <a:rPr sz="1800" spc="-10" dirty="0">
                <a:solidFill>
                  <a:srgbClr val="0C2477"/>
                </a:solidFill>
                <a:latin typeface="Calibri"/>
                <a:cs typeface="Calibri"/>
              </a:rPr>
              <a:t>support</a:t>
            </a:r>
            <a:endParaRPr sz="18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4615">
              <a:lnSpc>
                <a:spcPct val="100000"/>
              </a:lnSpc>
            </a:pPr>
            <a:r>
              <a:rPr spc="-25" dirty="0"/>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4218</Words>
  <Application>Microsoft Office PowerPoint</Application>
  <PresentationFormat>Širokozaslonsko</PresentationFormat>
  <Paragraphs>534</Paragraphs>
  <Slides>57</Slides>
  <Notes>0</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57</vt:i4>
      </vt:variant>
    </vt:vector>
  </HeadingPairs>
  <TitlesOfParts>
    <vt:vector size="66" baseType="lpstr">
      <vt:lpstr>Arial</vt:lpstr>
      <vt:lpstr>Calibri</vt:lpstr>
      <vt:lpstr>Calibri Light</vt:lpstr>
      <vt:lpstr>Georgia</vt:lpstr>
      <vt:lpstr>Minion Pro</vt:lpstr>
      <vt:lpstr>Segoe UI</vt:lpstr>
      <vt:lpstr>Wingdings</vt:lpstr>
      <vt:lpstr>Office Theme</vt:lpstr>
      <vt:lpstr>Officeova tema</vt:lpstr>
      <vt:lpstr>PowerPointova predstavitev</vt:lpstr>
      <vt:lpstr>Towards Integrated Research Support Services in the Era of Open Science</vt:lpstr>
      <vt:lpstr>About the speaker:</vt:lpstr>
      <vt:lpstr>Leiden University &amp; the Libraries – UBL</vt:lpstr>
      <vt:lpstr>Leiden University &amp; the Libraries – UBL</vt:lpstr>
      <vt:lpstr>Centre for Digital Scholarship</vt:lpstr>
      <vt:lpstr>Contents of this presentation:</vt:lpstr>
      <vt:lpstr>Research Support in Dutch Universities:</vt:lpstr>
      <vt:lpstr>Research Support in Dutch Universities:</vt:lpstr>
      <vt:lpstr>Research Support in Dutch Universities: TU Delft Library’s Research Support Portal</vt:lpstr>
      <vt:lpstr>PowerPointova predstavitev</vt:lpstr>
      <vt:lpstr>Univ of Florida Research Lifecycle</vt:lpstr>
      <vt:lpstr>Research Support in Dutch Universities:</vt:lpstr>
      <vt:lpstr>Contents of this presentation:</vt:lpstr>
      <vt:lpstr>NPOS – (Netherlands) National Plan Open Science 2017 &amp; Open science within the research lifecycle</vt:lpstr>
      <vt:lpstr>Contents of this presentation:</vt:lpstr>
      <vt:lpstr>Digital Competence Centers in the Netherlands</vt:lpstr>
      <vt:lpstr>Thematic Digital Competence Centers in the Netherlands</vt:lpstr>
      <vt:lpstr>An impression of the Project ideas for the TDCC’s Challenge projects:</vt:lpstr>
      <vt:lpstr>Contents of this presentation:</vt:lpstr>
      <vt:lpstr>RDM lifecycle infrastructure &amp; services</vt:lpstr>
      <vt:lpstr>Open Access infrastructures &amp; services</vt:lpstr>
      <vt:lpstr>Contents of this presentation:</vt:lpstr>
      <vt:lpstr>How does Leiden University organize its research support for open science LEIDEN RESEARCH SUPPORT (LRS)</vt:lpstr>
      <vt:lpstr>How does Leiden University organize its research support for open science</vt:lpstr>
      <vt:lpstr>How does Leiden University organize research support for open science</vt:lpstr>
      <vt:lpstr>How does Leiden University organize its research support for open science</vt:lpstr>
      <vt:lpstr>Contents of this presentation:</vt:lpstr>
      <vt:lpstr>PowerPointova predstavitev</vt:lpstr>
      <vt:lpstr>PowerPointova predstavitev</vt:lpstr>
      <vt:lpstr>Regulations Data Management (2016; revision 2021)</vt:lpstr>
      <vt:lpstr>PowerPointova predstavitev</vt:lpstr>
      <vt:lpstr>DMP Services / Consultation</vt:lpstr>
      <vt:lpstr>Tailor-made training for PhD students</vt:lpstr>
      <vt:lpstr>Research Data Services Catalogue</vt:lpstr>
      <vt:lpstr>Community building</vt:lpstr>
      <vt:lpstr>1st line: local support at the faculty Data Stewards, Data Managers</vt:lpstr>
      <vt:lpstr>PowerPointova predstavitev</vt:lpstr>
      <vt:lpstr>PowerPointova predstavitev</vt:lpstr>
      <vt:lpstr>PowerPointova predstavitev</vt:lpstr>
      <vt:lpstr>Professionalising data stewardship</vt:lpstr>
      <vt:lpstr>PowerPointova predstavitev</vt:lpstr>
      <vt:lpstr>PowerPointova predstavitev</vt:lpstr>
      <vt:lpstr>RDM service: Consultancy and collaboration</vt:lpstr>
      <vt:lpstr>RDM lifecycle infrastructure &amp; services – status quo at Leiden University</vt:lpstr>
      <vt:lpstr>Expertise area: Open Access publishing &amp; support at UBL / CDS</vt:lpstr>
      <vt:lpstr>Open Access infrastructures &amp; services - status quo at Leiden University</vt:lpstr>
      <vt:lpstr>Expertise area: Copyright</vt:lpstr>
      <vt:lpstr>PowerPointova predstavitev</vt:lpstr>
      <vt:lpstr>Copyright matters: which matters?</vt:lpstr>
      <vt:lpstr>(INTER)NATIONAL NETWORKS</vt:lpstr>
      <vt:lpstr>Expertise area: Use of Digital data</vt:lpstr>
      <vt:lpstr>PowerPointova predstavitev</vt:lpstr>
      <vt:lpstr>Contents of this presentation:</vt:lpstr>
      <vt:lpstr>What’s on a horizon</vt:lpstr>
      <vt:lpstr>While open science services (RDM, research software, and Open Access ) in Leiden are in a developed to advanced stage, there are other aspects of open science that need developing of policies and services, such as research evaluation, rewards and recognition, citizen science. Open science services at Leiden need to make a steps towards more integrated services and support in open science.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van der Valk</dc:title>
  <dc:creator>De Belder, K.F.K. (Kurt)</dc:creator>
  <cp:lastModifiedBy>Kozlica, Kenan</cp:lastModifiedBy>
  <cp:revision>3</cp:revision>
  <dcterms:created xsi:type="dcterms:W3CDTF">2025-04-09T10:10:59Z</dcterms:created>
  <dcterms:modified xsi:type="dcterms:W3CDTF">2025-05-19T12:04:53Z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2025-04-09T00:00:00Z</vt:filetime>
  </property>
  <property fmtid="{D5CDD505-2E9C-101B-9397-08002B2CF9AE}" pid="3" name="Creator">
    <vt:lpwstr>Microsoft® PowerPoint® for Microsoft 365</vt:lpwstr>
  </property>
  <property fmtid="{D5CDD505-2E9C-101B-9397-08002B2CF9AE}" pid="4" name="LastSaved">
    <vt:filetime>2025-04-09T00:00:00Z</vt:filetime>
  </property>
  <property fmtid="{D5CDD505-2E9C-101B-9397-08002B2CF9AE}" pid="5" name="Producer">
    <vt:lpwstr>Microsoft® PowerPoint® for Microsoft 365</vt:lpwstr>
  </property>
</Properties>
</file>