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56" r:id="rId2"/>
    <p:sldId id="324" r:id="rId3"/>
    <p:sldId id="344" r:id="rId4"/>
    <p:sldId id="393" r:id="rId5"/>
    <p:sldId id="368" r:id="rId6"/>
    <p:sldId id="394" r:id="rId7"/>
    <p:sldId id="381" r:id="rId8"/>
    <p:sldId id="382" r:id="rId9"/>
    <p:sldId id="383" r:id="rId10"/>
    <p:sldId id="384" r:id="rId11"/>
    <p:sldId id="385" r:id="rId12"/>
    <p:sldId id="386" r:id="rId13"/>
    <p:sldId id="387" r:id="rId14"/>
    <p:sldId id="388" r:id="rId15"/>
    <p:sldId id="389" r:id="rId16"/>
    <p:sldId id="390" r:id="rId17"/>
    <p:sldId id="391" r:id="rId18"/>
    <p:sldId id="392" r:id="rId19"/>
    <p:sldId id="369" r:id="rId20"/>
    <p:sldId id="395" r:id="rId21"/>
    <p:sldId id="351" r:id="rId22"/>
    <p:sldId id="402" r:id="rId23"/>
    <p:sldId id="418" r:id="rId24"/>
    <p:sldId id="419" r:id="rId25"/>
    <p:sldId id="420" r:id="rId26"/>
    <p:sldId id="421" r:id="rId27"/>
    <p:sldId id="403" r:id="rId28"/>
    <p:sldId id="375" r:id="rId29"/>
    <p:sldId id="376" r:id="rId30"/>
    <p:sldId id="377" r:id="rId31"/>
    <p:sldId id="404" r:id="rId32"/>
    <p:sldId id="405" r:id="rId33"/>
    <p:sldId id="406" r:id="rId34"/>
    <p:sldId id="407" r:id="rId35"/>
    <p:sldId id="408" r:id="rId36"/>
    <p:sldId id="401" r:id="rId37"/>
    <p:sldId id="259" r:id="rId38"/>
    <p:sldId id="260" r:id="rId39"/>
    <p:sldId id="261" r:id="rId40"/>
    <p:sldId id="262" r:id="rId41"/>
    <p:sldId id="263" r:id="rId42"/>
    <p:sldId id="409" r:id="rId43"/>
    <p:sldId id="363" r:id="rId44"/>
    <p:sldId id="396" r:id="rId45"/>
    <p:sldId id="350" r:id="rId46"/>
    <p:sldId id="362" r:id="rId47"/>
    <p:sldId id="378" r:id="rId48"/>
    <p:sldId id="411" r:id="rId49"/>
    <p:sldId id="379" r:id="rId50"/>
    <p:sldId id="410" r:id="rId51"/>
    <p:sldId id="380" r:id="rId52"/>
    <p:sldId id="412" r:id="rId53"/>
    <p:sldId id="413" r:id="rId54"/>
    <p:sldId id="365" r:id="rId55"/>
    <p:sldId id="414" r:id="rId56"/>
    <p:sldId id="415" r:id="rId57"/>
    <p:sldId id="416" r:id="rId58"/>
    <p:sldId id="417" r:id="rId59"/>
    <p:sldId id="370" r:id="rId60"/>
    <p:sldId id="371" r:id="rId61"/>
    <p:sldId id="422" r:id="rId62"/>
    <p:sldId id="258" r:id="rId63"/>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4493"/>
    <a:srgbClr val="125A94"/>
    <a:srgbClr val="0044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612" autoAdjust="0"/>
  </p:normalViewPr>
  <p:slideViewPr>
    <p:cSldViewPr snapToGrid="0">
      <p:cViewPr varScale="1">
        <p:scale>
          <a:sx n="104" d="100"/>
          <a:sy n="104" d="100"/>
        </p:scale>
        <p:origin x="83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8A996C-2901-4A7A-A971-1CD4EA1AE121}" type="datetimeFigureOut">
              <a:rPr lang="sl-SI" smtClean="0"/>
              <a:t>22. 04. 2025</a:t>
            </a:fld>
            <a:endParaRPr lang="sl-SI"/>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23F02D-E2B0-4E4E-A95A-B4CDD165AB0F}" type="slidenum">
              <a:rPr lang="sl-SI" smtClean="0"/>
              <a:t>‹#›</a:t>
            </a:fld>
            <a:endParaRPr lang="sl-SI"/>
          </a:p>
        </p:txBody>
      </p:sp>
    </p:spTree>
    <p:extLst>
      <p:ext uri="{BB962C8B-B14F-4D97-AF65-F5344CB8AC3E}">
        <p14:creationId xmlns:p14="http://schemas.microsoft.com/office/powerpoint/2010/main" val="1619210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2</a:t>
            </a:fld>
            <a:endParaRPr lang="sl-SI"/>
          </a:p>
        </p:txBody>
      </p:sp>
    </p:spTree>
    <p:extLst>
      <p:ext uri="{BB962C8B-B14F-4D97-AF65-F5344CB8AC3E}">
        <p14:creationId xmlns:p14="http://schemas.microsoft.com/office/powerpoint/2010/main" val="2309534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11</a:t>
            </a:fld>
            <a:endParaRPr lang="sl-SI"/>
          </a:p>
        </p:txBody>
      </p:sp>
    </p:spTree>
    <p:extLst>
      <p:ext uri="{BB962C8B-B14F-4D97-AF65-F5344CB8AC3E}">
        <p14:creationId xmlns:p14="http://schemas.microsoft.com/office/powerpoint/2010/main" val="88092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12</a:t>
            </a:fld>
            <a:endParaRPr lang="sl-SI"/>
          </a:p>
        </p:txBody>
      </p:sp>
    </p:spTree>
    <p:extLst>
      <p:ext uri="{BB962C8B-B14F-4D97-AF65-F5344CB8AC3E}">
        <p14:creationId xmlns:p14="http://schemas.microsoft.com/office/powerpoint/2010/main" val="2781186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14</a:t>
            </a:fld>
            <a:endParaRPr lang="sl-SI"/>
          </a:p>
        </p:txBody>
      </p:sp>
    </p:spTree>
    <p:extLst>
      <p:ext uri="{BB962C8B-B14F-4D97-AF65-F5344CB8AC3E}">
        <p14:creationId xmlns:p14="http://schemas.microsoft.com/office/powerpoint/2010/main" val="2125039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19</a:t>
            </a:fld>
            <a:endParaRPr lang="sl-SI"/>
          </a:p>
        </p:txBody>
      </p:sp>
    </p:spTree>
    <p:extLst>
      <p:ext uri="{BB962C8B-B14F-4D97-AF65-F5344CB8AC3E}">
        <p14:creationId xmlns:p14="http://schemas.microsoft.com/office/powerpoint/2010/main" val="3132656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20</a:t>
            </a:fld>
            <a:endParaRPr lang="sl-SI"/>
          </a:p>
        </p:txBody>
      </p:sp>
    </p:spTree>
    <p:extLst>
      <p:ext uri="{BB962C8B-B14F-4D97-AF65-F5344CB8AC3E}">
        <p14:creationId xmlns:p14="http://schemas.microsoft.com/office/powerpoint/2010/main" val="1638046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21</a:t>
            </a:fld>
            <a:endParaRPr lang="sl-SI"/>
          </a:p>
        </p:txBody>
      </p:sp>
    </p:spTree>
    <p:extLst>
      <p:ext uri="{BB962C8B-B14F-4D97-AF65-F5344CB8AC3E}">
        <p14:creationId xmlns:p14="http://schemas.microsoft.com/office/powerpoint/2010/main" val="415895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indent="0">
              <a:buFont typeface="Arial" panose="020B0604020202020204" pitchFamily="34" charset="0"/>
              <a:buNone/>
            </a:pPr>
            <a:endParaRPr lang="sl-SI" dirty="0"/>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22</a:t>
            </a:fld>
            <a:endParaRPr lang="sl-SI"/>
          </a:p>
        </p:txBody>
      </p:sp>
    </p:spTree>
    <p:extLst>
      <p:ext uri="{BB962C8B-B14F-4D97-AF65-F5344CB8AC3E}">
        <p14:creationId xmlns:p14="http://schemas.microsoft.com/office/powerpoint/2010/main" val="1461411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indent="0">
              <a:buFont typeface="Arial" panose="020B0604020202020204" pitchFamily="34" charset="0"/>
              <a:buNone/>
            </a:pPr>
            <a:endParaRPr lang="sl-SI" dirty="0"/>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23</a:t>
            </a:fld>
            <a:endParaRPr lang="sl-SI"/>
          </a:p>
        </p:txBody>
      </p:sp>
    </p:spTree>
    <p:extLst>
      <p:ext uri="{BB962C8B-B14F-4D97-AF65-F5344CB8AC3E}">
        <p14:creationId xmlns:p14="http://schemas.microsoft.com/office/powerpoint/2010/main" val="2464511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indent="0">
              <a:buFont typeface="Arial" panose="020B0604020202020204" pitchFamily="34" charset="0"/>
              <a:buNone/>
            </a:pPr>
            <a:endParaRPr lang="sl-SI" dirty="0"/>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24</a:t>
            </a:fld>
            <a:endParaRPr lang="sl-SI"/>
          </a:p>
        </p:txBody>
      </p:sp>
    </p:spTree>
    <p:extLst>
      <p:ext uri="{BB962C8B-B14F-4D97-AF65-F5344CB8AC3E}">
        <p14:creationId xmlns:p14="http://schemas.microsoft.com/office/powerpoint/2010/main" val="25742187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indent="0">
              <a:buFont typeface="Arial" panose="020B0604020202020204" pitchFamily="34" charset="0"/>
              <a:buNone/>
            </a:pPr>
            <a:endParaRPr lang="sl-SI" dirty="0"/>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25</a:t>
            </a:fld>
            <a:endParaRPr lang="sl-SI"/>
          </a:p>
        </p:txBody>
      </p:sp>
    </p:spTree>
    <p:extLst>
      <p:ext uri="{BB962C8B-B14F-4D97-AF65-F5344CB8AC3E}">
        <p14:creationId xmlns:p14="http://schemas.microsoft.com/office/powerpoint/2010/main" val="1554486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3</a:t>
            </a:fld>
            <a:endParaRPr lang="sl-SI"/>
          </a:p>
        </p:txBody>
      </p:sp>
    </p:spTree>
    <p:extLst>
      <p:ext uri="{BB962C8B-B14F-4D97-AF65-F5344CB8AC3E}">
        <p14:creationId xmlns:p14="http://schemas.microsoft.com/office/powerpoint/2010/main" val="56816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indent="0">
              <a:buFont typeface="Arial" panose="020B0604020202020204" pitchFamily="34" charset="0"/>
              <a:buNone/>
            </a:pPr>
            <a:endParaRPr lang="sl-SI" dirty="0"/>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26</a:t>
            </a:fld>
            <a:endParaRPr lang="sl-SI"/>
          </a:p>
        </p:txBody>
      </p:sp>
    </p:spTree>
    <p:extLst>
      <p:ext uri="{BB962C8B-B14F-4D97-AF65-F5344CB8AC3E}">
        <p14:creationId xmlns:p14="http://schemas.microsoft.com/office/powerpoint/2010/main" val="26499674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27</a:t>
            </a:fld>
            <a:endParaRPr lang="sl-SI"/>
          </a:p>
        </p:txBody>
      </p:sp>
    </p:spTree>
    <p:extLst>
      <p:ext uri="{BB962C8B-B14F-4D97-AF65-F5344CB8AC3E}">
        <p14:creationId xmlns:p14="http://schemas.microsoft.com/office/powerpoint/2010/main" val="19823386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28</a:t>
            </a:fld>
            <a:endParaRPr lang="sl-SI"/>
          </a:p>
        </p:txBody>
      </p:sp>
    </p:spTree>
    <p:extLst>
      <p:ext uri="{BB962C8B-B14F-4D97-AF65-F5344CB8AC3E}">
        <p14:creationId xmlns:p14="http://schemas.microsoft.com/office/powerpoint/2010/main" val="38627777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29</a:t>
            </a:fld>
            <a:endParaRPr lang="sl-SI"/>
          </a:p>
        </p:txBody>
      </p:sp>
    </p:spTree>
    <p:extLst>
      <p:ext uri="{BB962C8B-B14F-4D97-AF65-F5344CB8AC3E}">
        <p14:creationId xmlns:p14="http://schemas.microsoft.com/office/powerpoint/2010/main" val="522335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30</a:t>
            </a:fld>
            <a:endParaRPr lang="sl-SI"/>
          </a:p>
        </p:txBody>
      </p:sp>
    </p:spTree>
    <p:extLst>
      <p:ext uri="{BB962C8B-B14F-4D97-AF65-F5344CB8AC3E}">
        <p14:creationId xmlns:p14="http://schemas.microsoft.com/office/powerpoint/2010/main" val="6395803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31</a:t>
            </a:fld>
            <a:endParaRPr lang="sl-SI"/>
          </a:p>
        </p:txBody>
      </p:sp>
    </p:spTree>
    <p:extLst>
      <p:ext uri="{BB962C8B-B14F-4D97-AF65-F5344CB8AC3E}">
        <p14:creationId xmlns:p14="http://schemas.microsoft.com/office/powerpoint/2010/main" val="908655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32</a:t>
            </a:fld>
            <a:endParaRPr lang="sl-SI"/>
          </a:p>
        </p:txBody>
      </p:sp>
    </p:spTree>
    <p:extLst>
      <p:ext uri="{BB962C8B-B14F-4D97-AF65-F5344CB8AC3E}">
        <p14:creationId xmlns:p14="http://schemas.microsoft.com/office/powerpoint/2010/main" val="34596487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33</a:t>
            </a:fld>
            <a:endParaRPr lang="sl-SI"/>
          </a:p>
        </p:txBody>
      </p:sp>
    </p:spTree>
    <p:extLst>
      <p:ext uri="{BB962C8B-B14F-4D97-AF65-F5344CB8AC3E}">
        <p14:creationId xmlns:p14="http://schemas.microsoft.com/office/powerpoint/2010/main" val="12339979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34</a:t>
            </a:fld>
            <a:endParaRPr lang="sl-SI"/>
          </a:p>
        </p:txBody>
      </p:sp>
    </p:spTree>
    <p:extLst>
      <p:ext uri="{BB962C8B-B14F-4D97-AF65-F5344CB8AC3E}">
        <p14:creationId xmlns:p14="http://schemas.microsoft.com/office/powerpoint/2010/main" val="10740081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35</a:t>
            </a:fld>
            <a:endParaRPr lang="sl-SI"/>
          </a:p>
        </p:txBody>
      </p:sp>
    </p:spTree>
    <p:extLst>
      <p:ext uri="{BB962C8B-B14F-4D97-AF65-F5344CB8AC3E}">
        <p14:creationId xmlns:p14="http://schemas.microsoft.com/office/powerpoint/2010/main" val="844980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indent="0">
              <a:buFont typeface="Arial" panose="020B0604020202020204" pitchFamily="34" charset="0"/>
              <a:buNone/>
            </a:pPr>
            <a:endParaRPr lang="sl-SI" dirty="0"/>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4</a:t>
            </a:fld>
            <a:endParaRPr lang="sl-SI"/>
          </a:p>
        </p:txBody>
      </p:sp>
    </p:spTree>
    <p:extLst>
      <p:ext uri="{BB962C8B-B14F-4D97-AF65-F5344CB8AC3E}">
        <p14:creationId xmlns:p14="http://schemas.microsoft.com/office/powerpoint/2010/main" val="37839255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 name="Google Shape;13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2" name="Google Shape;17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a1f9eda617_0_6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g2a1f9eda617_0_6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Font typeface="Arial" panose="020B0604020202020204" pitchFamily="34" charset="0"/>
              <a:buNone/>
            </a:pPr>
            <a:endParaRPr dirty="0"/>
          </a:p>
        </p:txBody>
      </p:sp>
      <p:sp>
        <p:nvSpPr>
          <p:cNvPr id="182" name="Google Shape;182;g2a1f9eda617_0_6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indent="0">
              <a:buFont typeface="Arial" panose="020B0604020202020204" pitchFamily="34" charset="0"/>
              <a:buNone/>
            </a:pPr>
            <a:endParaRPr lang="sl-SI" dirty="0"/>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42</a:t>
            </a:fld>
            <a:endParaRPr lang="sl-SI"/>
          </a:p>
        </p:txBody>
      </p:sp>
    </p:spTree>
    <p:extLst>
      <p:ext uri="{BB962C8B-B14F-4D97-AF65-F5344CB8AC3E}">
        <p14:creationId xmlns:p14="http://schemas.microsoft.com/office/powerpoint/2010/main" val="2259796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43</a:t>
            </a:fld>
            <a:endParaRPr lang="sl-SI"/>
          </a:p>
        </p:txBody>
      </p:sp>
    </p:spTree>
    <p:extLst>
      <p:ext uri="{BB962C8B-B14F-4D97-AF65-F5344CB8AC3E}">
        <p14:creationId xmlns:p14="http://schemas.microsoft.com/office/powerpoint/2010/main" val="20335948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lvl="0" indent="0">
              <a:buFont typeface="Arial" panose="020B0604020202020204" pitchFamily="34" charset="0"/>
              <a:buNone/>
            </a:pPr>
            <a:endParaRPr lang="sl-SI" dirty="0"/>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44</a:t>
            </a:fld>
            <a:endParaRPr lang="sl-SI"/>
          </a:p>
        </p:txBody>
      </p:sp>
    </p:spTree>
    <p:extLst>
      <p:ext uri="{BB962C8B-B14F-4D97-AF65-F5344CB8AC3E}">
        <p14:creationId xmlns:p14="http://schemas.microsoft.com/office/powerpoint/2010/main" val="28789536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lvl="0" indent="0">
              <a:buFont typeface="Arial" panose="020B0604020202020204" pitchFamily="34" charset="0"/>
              <a:buNone/>
            </a:pPr>
            <a:endParaRPr lang="sl-SI" dirty="0"/>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45</a:t>
            </a:fld>
            <a:endParaRPr lang="sl-SI"/>
          </a:p>
        </p:txBody>
      </p:sp>
    </p:spTree>
    <p:extLst>
      <p:ext uri="{BB962C8B-B14F-4D97-AF65-F5344CB8AC3E}">
        <p14:creationId xmlns:p14="http://schemas.microsoft.com/office/powerpoint/2010/main" val="977036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l-SI" dirty="0"/>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5</a:t>
            </a:fld>
            <a:endParaRPr lang="sl-SI"/>
          </a:p>
        </p:txBody>
      </p:sp>
    </p:spTree>
    <p:extLst>
      <p:ext uri="{BB962C8B-B14F-4D97-AF65-F5344CB8AC3E}">
        <p14:creationId xmlns:p14="http://schemas.microsoft.com/office/powerpoint/2010/main" val="1109367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46</a:t>
            </a:fld>
            <a:endParaRPr lang="sl-SI"/>
          </a:p>
        </p:txBody>
      </p:sp>
    </p:spTree>
    <p:extLst>
      <p:ext uri="{BB962C8B-B14F-4D97-AF65-F5344CB8AC3E}">
        <p14:creationId xmlns:p14="http://schemas.microsoft.com/office/powerpoint/2010/main" val="31584084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47</a:t>
            </a:fld>
            <a:endParaRPr lang="sl-SI"/>
          </a:p>
        </p:txBody>
      </p:sp>
    </p:spTree>
    <p:extLst>
      <p:ext uri="{BB962C8B-B14F-4D97-AF65-F5344CB8AC3E}">
        <p14:creationId xmlns:p14="http://schemas.microsoft.com/office/powerpoint/2010/main" val="7045427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indent="0">
              <a:buFont typeface="Arial" panose="020B0604020202020204" pitchFamily="34" charset="0"/>
              <a:buNone/>
            </a:pPr>
            <a:endParaRPr lang="sl-SI" dirty="0"/>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48</a:t>
            </a:fld>
            <a:endParaRPr lang="sl-SI"/>
          </a:p>
        </p:txBody>
      </p:sp>
    </p:spTree>
    <p:extLst>
      <p:ext uri="{BB962C8B-B14F-4D97-AF65-F5344CB8AC3E}">
        <p14:creationId xmlns:p14="http://schemas.microsoft.com/office/powerpoint/2010/main" val="32471087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49</a:t>
            </a:fld>
            <a:endParaRPr lang="sl-SI"/>
          </a:p>
        </p:txBody>
      </p:sp>
    </p:spTree>
    <p:extLst>
      <p:ext uri="{BB962C8B-B14F-4D97-AF65-F5344CB8AC3E}">
        <p14:creationId xmlns:p14="http://schemas.microsoft.com/office/powerpoint/2010/main" val="2542297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50</a:t>
            </a:fld>
            <a:endParaRPr lang="sl-SI"/>
          </a:p>
        </p:txBody>
      </p:sp>
    </p:spTree>
    <p:extLst>
      <p:ext uri="{BB962C8B-B14F-4D97-AF65-F5344CB8AC3E}">
        <p14:creationId xmlns:p14="http://schemas.microsoft.com/office/powerpoint/2010/main" val="29267754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51</a:t>
            </a:fld>
            <a:endParaRPr lang="sl-SI"/>
          </a:p>
        </p:txBody>
      </p:sp>
    </p:spTree>
    <p:extLst>
      <p:ext uri="{BB962C8B-B14F-4D97-AF65-F5344CB8AC3E}">
        <p14:creationId xmlns:p14="http://schemas.microsoft.com/office/powerpoint/2010/main" val="11654042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52</a:t>
            </a:fld>
            <a:endParaRPr lang="sl-SI"/>
          </a:p>
        </p:txBody>
      </p:sp>
    </p:spTree>
    <p:extLst>
      <p:ext uri="{BB962C8B-B14F-4D97-AF65-F5344CB8AC3E}">
        <p14:creationId xmlns:p14="http://schemas.microsoft.com/office/powerpoint/2010/main" val="30313506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53</a:t>
            </a:fld>
            <a:endParaRPr lang="sl-SI"/>
          </a:p>
        </p:txBody>
      </p:sp>
    </p:spTree>
    <p:extLst>
      <p:ext uri="{BB962C8B-B14F-4D97-AF65-F5344CB8AC3E}">
        <p14:creationId xmlns:p14="http://schemas.microsoft.com/office/powerpoint/2010/main" val="21984381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54</a:t>
            </a:fld>
            <a:endParaRPr lang="sl-SI"/>
          </a:p>
        </p:txBody>
      </p:sp>
    </p:spTree>
    <p:extLst>
      <p:ext uri="{BB962C8B-B14F-4D97-AF65-F5344CB8AC3E}">
        <p14:creationId xmlns:p14="http://schemas.microsoft.com/office/powerpoint/2010/main" val="39459451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55</a:t>
            </a:fld>
            <a:endParaRPr lang="sl-SI"/>
          </a:p>
        </p:txBody>
      </p:sp>
    </p:spTree>
    <p:extLst>
      <p:ext uri="{BB962C8B-B14F-4D97-AF65-F5344CB8AC3E}">
        <p14:creationId xmlns:p14="http://schemas.microsoft.com/office/powerpoint/2010/main" val="1998940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lvl="0" indent="0">
              <a:buFont typeface="Arial" panose="020B0604020202020204" pitchFamily="34" charset="0"/>
              <a:buNone/>
            </a:pPr>
            <a:endParaRPr lang="sl-SI" dirty="0"/>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6</a:t>
            </a:fld>
            <a:endParaRPr lang="sl-SI"/>
          </a:p>
        </p:txBody>
      </p:sp>
    </p:spTree>
    <p:extLst>
      <p:ext uri="{BB962C8B-B14F-4D97-AF65-F5344CB8AC3E}">
        <p14:creationId xmlns:p14="http://schemas.microsoft.com/office/powerpoint/2010/main" val="36143100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56</a:t>
            </a:fld>
            <a:endParaRPr lang="sl-SI"/>
          </a:p>
        </p:txBody>
      </p:sp>
    </p:spTree>
    <p:extLst>
      <p:ext uri="{BB962C8B-B14F-4D97-AF65-F5344CB8AC3E}">
        <p14:creationId xmlns:p14="http://schemas.microsoft.com/office/powerpoint/2010/main" val="41282238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indent="0">
              <a:buFont typeface="Arial" panose="020B0604020202020204" pitchFamily="34" charset="0"/>
              <a:buNone/>
            </a:pPr>
            <a:endParaRPr lang="sl-SI" dirty="0"/>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57</a:t>
            </a:fld>
            <a:endParaRPr lang="sl-SI"/>
          </a:p>
        </p:txBody>
      </p:sp>
    </p:spTree>
    <p:extLst>
      <p:ext uri="{BB962C8B-B14F-4D97-AF65-F5344CB8AC3E}">
        <p14:creationId xmlns:p14="http://schemas.microsoft.com/office/powerpoint/2010/main" val="9673305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indent="0">
              <a:buFont typeface="Arial" panose="020B0604020202020204" pitchFamily="34" charset="0"/>
              <a:buNone/>
            </a:pPr>
            <a:endParaRPr lang="sl-SI" dirty="0"/>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58</a:t>
            </a:fld>
            <a:endParaRPr lang="sl-SI"/>
          </a:p>
        </p:txBody>
      </p:sp>
    </p:spTree>
    <p:extLst>
      <p:ext uri="{BB962C8B-B14F-4D97-AF65-F5344CB8AC3E}">
        <p14:creationId xmlns:p14="http://schemas.microsoft.com/office/powerpoint/2010/main" val="41263363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59</a:t>
            </a:fld>
            <a:endParaRPr lang="sl-SI"/>
          </a:p>
        </p:txBody>
      </p:sp>
    </p:spTree>
    <p:extLst>
      <p:ext uri="{BB962C8B-B14F-4D97-AF65-F5344CB8AC3E}">
        <p14:creationId xmlns:p14="http://schemas.microsoft.com/office/powerpoint/2010/main" val="19688559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60</a:t>
            </a:fld>
            <a:endParaRPr lang="sl-SI"/>
          </a:p>
        </p:txBody>
      </p:sp>
    </p:spTree>
    <p:extLst>
      <p:ext uri="{BB962C8B-B14F-4D97-AF65-F5344CB8AC3E}">
        <p14:creationId xmlns:p14="http://schemas.microsoft.com/office/powerpoint/2010/main" val="19723225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61</a:t>
            </a:fld>
            <a:endParaRPr lang="sl-SI"/>
          </a:p>
        </p:txBody>
      </p:sp>
    </p:spTree>
    <p:extLst>
      <p:ext uri="{BB962C8B-B14F-4D97-AF65-F5344CB8AC3E}">
        <p14:creationId xmlns:p14="http://schemas.microsoft.com/office/powerpoint/2010/main" val="1908010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7</a:t>
            </a:fld>
            <a:endParaRPr lang="sl-SI"/>
          </a:p>
        </p:txBody>
      </p:sp>
    </p:spTree>
    <p:extLst>
      <p:ext uri="{BB962C8B-B14F-4D97-AF65-F5344CB8AC3E}">
        <p14:creationId xmlns:p14="http://schemas.microsoft.com/office/powerpoint/2010/main" val="2940308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8</a:t>
            </a:fld>
            <a:endParaRPr lang="sl-SI"/>
          </a:p>
        </p:txBody>
      </p:sp>
    </p:spTree>
    <p:extLst>
      <p:ext uri="{BB962C8B-B14F-4D97-AF65-F5344CB8AC3E}">
        <p14:creationId xmlns:p14="http://schemas.microsoft.com/office/powerpoint/2010/main" val="1222294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9</a:t>
            </a:fld>
            <a:endParaRPr lang="sl-SI"/>
          </a:p>
        </p:txBody>
      </p:sp>
    </p:spTree>
    <p:extLst>
      <p:ext uri="{BB962C8B-B14F-4D97-AF65-F5344CB8AC3E}">
        <p14:creationId xmlns:p14="http://schemas.microsoft.com/office/powerpoint/2010/main" val="2530782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algn="just">
              <a:spcAft>
                <a:spcPts val="1200"/>
              </a:spcAft>
            </a:pPr>
            <a:endParaRPr lang="sl-SI" dirty="0"/>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10</a:t>
            </a:fld>
            <a:endParaRPr lang="sl-SI"/>
          </a:p>
        </p:txBody>
      </p:sp>
    </p:spTree>
    <p:extLst>
      <p:ext uri="{BB962C8B-B14F-4D97-AF65-F5344CB8AC3E}">
        <p14:creationId xmlns:p14="http://schemas.microsoft.com/office/powerpoint/2010/main" val="2086017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93015DE-0B6A-4359-812D-714F1AA52190}"/>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sl-SI"/>
              <a:t>Kliknite, če želite urediti slog naslova matrice</a:t>
            </a:r>
          </a:p>
        </p:txBody>
      </p:sp>
      <p:sp>
        <p:nvSpPr>
          <p:cNvPr id="3" name="Podnaslov 2">
            <a:extLst>
              <a:ext uri="{FF2B5EF4-FFF2-40B4-BE49-F238E27FC236}">
                <a16:creationId xmlns:a16="http://schemas.microsoft.com/office/drawing/2014/main" id="{A3FFA1B1-761E-455F-85C3-BD95F8B5C941}"/>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sl-SI"/>
              <a:t>Kliknite, če želite urediti slog podnaslova matrice</a:t>
            </a:r>
          </a:p>
        </p:txBody>
      </p:sp>
      <p:sp>
        <p:nvSpPr>
          <p:cNvPr id="4" name="Označba mesta datuma 3">
            <a:extLst>
              <a:ext uri="{FF2B5EF4-FFF2-40B4-BE49-F238E27FC236}">
                <a16:creationId xmlns:a16="http://schemas.microsoft.com/office/drawing/2014/main" id="{15CC7255-5AA2-4378-9CF9-ECFE96A6A1BE}"/>
              </a:ext>
            </a:extLst>
          </p:cNvPr>
          <p:cNvSpPr txBox="1">
            <a:spLocks noGrp="1"/>
          </p:cNvSpPr>
          <p:nvPr>
            <p:ph type="dt" sz="half" idx="7"/>
          </p:nvPr>
        </p:nvSpPr>
        <p:spPr/>
        <p:txBody>
          <a:bodyPr/>
          <a:lstStyle>
            <a:lvl1pPr>
              <a:defRPr/>
            </a:lvl1pPr>
          </a:lstStyle>
          <a:p>
            <a:pPr lvl="0"/>
            <a:fld id="{0E5E055D-6D05-40EA-9F93-B544AFDE4082}" type="datetime1">
              <a:rPr lang="sl-SI"/>
              <a:pPr lvl="0"/>
              <a:t>22. 04. 2025</a:t>
            </a:fld>
            <a:endParaRPr lang="sl-SI"/>
          </a:p>
        </p:txBody>
      </p:sp>
      <p:sp>
        <p:nvSpPr>
          <p:cNvPr id="5" name="Označba mesta noge 4">
            <a:extLst>
              <a:ext uri="{FF2B5EF4-FFF2-40B4-BE49-F238E27FC236}">
                <a16:creationId xmlns:a16="http://schemas.microsoft.com/office/drawing/2014/main" id="{FDCB3195-0FD7-4625-B013-8130A892C804}"/>
              </a:ext>
            </a:extLst>
          </p:cNvPr>
          <p:cNvSpPr txBox="1">
            <a:spLocks noGrp="1"/>
          </p:cNvSpPr>
          <p:nvPr>
            <p:ph type="ftr" sz="quarter" idx="9"/>
          </p:nvPr>
        </p:nvSpPr>
        <p:spPr/>
        <p:txBody>
          <a:bodyPr/>
          <a:lstStyle>
            <a:lvl1pPr>
              <a:defRPr/>
            </a:lvl1pPr>
          </a:lstStyle>
          <a:p>
            <a:pPr lvl="0"/>
            <a:endParaRPr lang="sl-SI"/>
          </a:p>
        </p:txBody>
      </p:sp>
      <p:sp>
        <p:nvSpPr>
          <p:cNvPr id="6" name="Označba mesta številke diapozitiva 5">
            <a:extLst>
              <a:ext uri="{FF2B5EF4-FFF2-40B4-BE49-F238E27FC236}">
                <a16:creationId xmlns:a16="http://schemas.microsoft.com/office/drawing/2014/main" id="{1C114E7A-079C-40A3-A800-C5A99E3761A8}"/>
              </a:ext>
            </a:extLst>
          </p:cNvPr>
          <p:cNvSpPr txBox="1">
            <a:spLocks noGrp="1"/>
          </p:cNvSpPr>
          <p:nvPr>
            <p:ph type="sldNum" sz="quarter" idx="8"/>
          </p:nvPr>
        </p:nvSpPr>
        <p:spPr/>
        <p:txBody>
          <a:bodyPr/>
          <a:lstStyle>
            <a:lvl1pPr>
              <a:defRPr/>
            </a:lvl1pPr>
          </a:lstStyle>
          <a:p>
            <a:pPr lvl="0"/>
            <a:fld id="{1D0A02BD-3EF9-49DB-AD0A-68D8D5506561}" type="slidenum">
              <a:t>‹#›</a:t>
            </a:fld>
            <a:endParaRPr lang="sl-SI"/>
          </a:p>
        </p:txBody>
      </p:sp>
    </p:spTree>
    <p:extLst>
      <p:ext uri="{BB962C8B-B14F-4D97-AF65-F5344CB8AC3E}">
        <p14:creationId xmlns:p14="http://schemas.microsoft.com/office/powerpoint/2010/main" val="278831401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4686450-8FDB-4C58-A6C2-FE19DA0D5B36}"/>
              </a:ext>
            </a:extLst>
          </p:cNvPr>
          <p:cNvSpPr txBox="1">
            <a:spLocks noGrp="1"/>
          </p:cNvSpPr>
          <p:nvPr>
            <p:ph type="title"/>
          </p:nvPr>
        </p:nvSpPr>
        <p:spPr/>
        <p:txBody>
          <a:bodyPr/>
          <a:lstStyle>
            <a:lvl1pPr>
              <a:defRPr/>
            </a:lvl1pPr>
          </a:lstStyle>
          <a:p>
            <a:pPr lvl="0"/>
            <a:r>
              <a:rPr lang="sl-SI"/>
              <a:t>Kliknite, če želite urediti slog naslova matrice</a:t>
            </a:r>
          </a:p>
        </p:txBody>
      </p:sp>
      <p:sp>
        <p:nvSpPr>
          <p:cNvPr id="3" name="Označba mesta navpičnega besedila 2">
            <a:extLst>
              <a:ext uri="{FF2B5EF4-FFF2-40B4-BE49-F238E27FC236}">
                <a16:creationId xmlns:a16="http://schemas.microsoft.com/office/drawing/2014/main" id="{BD1BB774-C9DD-477C-8C53-849B6ABD5750}"/>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525EF94A-C79C-47DC-80C2-3B4C960842C1}"/>
              </a:ext>
            </a:extLst>
          </p:cNvPr>
          <p:cNvSpPr txBox="1">
            <a:spLocks noGrp="1"/>
          </p:cNvSpPr>
          <p:nvPr>
            <p:ph type="dt" sz="half" idx="7"/>
          </p:nvPr>
        </p:nvSpPr>
        <p:spPr/>
        <p:txBody>
          <a:bodyPr/>
          <a:lstStyle>
            <a:lvl1pPr>
              <a:defRPr/>
            </a:lvl1pPr>
          </a:lstStyle>
          <a:p>
            <a:pPr lvl="0"/>
            <a:fld id="{420D6EDD-130D-4ABB-BF5B-109C925EC4C7}" type="datetime1">
              <a:rPr lang="sl-SI"/>
              <a:pPr lvl="0"/>
              <a:t>22. 04. 2025</a:t>
            </a:fld>
            <a:endParaRPr lang="sl-SI"/>
          </a:p>
        </p:txBody>
      </p:sp>
      <p:sp>
        <p:nvSpPr>
          <p:cNvPr id="5" name="Označba mesta noge 4">
            <a:extLst>
              <a:ext uri="{FF2B5EF4-FFF2-40B4-BE49-F238E27FC236}">
                <a16:creationId xmlns:a16="http://schemas.microsoft.com/office/drawing/2014/main" id="{1F99A3A2-6A88-4E5C-B1EC-914E51EC29D3}"/>
              </a:ext>
            </a:extLst>
          </p:cNvPr>
          <p:cNvSpPr txBox="1">
            <a:spLocks noGrp="1"/>
          </p:cNvSpPr>
          <p:nvPr>
            <p:ph type="ftr" sz="quarter" idx="9"/>
          </p:nvPr>
        </p:nvSpPr>
        <p:spPr/>
        <p:txBody>
          <a:bodyPr/>
          <a:lstStyle>
            <a:lvl1pPr>
              <a:defRPr/>
            </a:lvl1pPr>
          </a:lstStyle>
          <a:p>
            <a:pPr lvl="0"/>
            <a:endParaRPr lang="sl-SI"/>
          </a:p>
        </p:txBody>
      </p:sp>
      <p:sp>
        <p:nvSpPr>
          <p:cNvPr id="6" name="Označba mesta številke diapozitiva 5">
            <a:extLst>
              <a:ext uri="{FF2B5EF4-FFF2-40B4-BE49-F238E27FC236}">
                <a16:creationId xmlns:a16="http://schemas.microsoft.com/office/drawing/2014/main" id="{6F524C7E-4E7A-4108-8731-99D5305A737D}"/>
              </a:ext>
            </a:extLst>
          </p:cNvPr>
          <p:cNvSpPr txBox="1">
            <a:spLocks noGrp="1"/>
          </p:cNvSpPr>
          <p:nvPr>
            <p:ph type="sldNum" sz="quarter" idx="8"/>
          </p:nvPr>
        </p:nvSpPr>
        <p:spPr/>
        <p:txBody>
          <a:bodyPr/>
          <a:lstStyle>
            <a:lvl1pPr>
              <a:defRPr/>
            </a:lvl1pPr>
          </a:lstStyle>
          <a:p>
            <a:pPr lvl="0"/>
            <a:fld id="{E5DE3B24-1BB6-40FE-9B30-FD564B795AA8}" type="slidenum">
              <a:t>‹#›</a:t>
            </a:fld>
            <a:endParaRPr lang="sl-SI"/>
          </a:p>
        </p:txBody>
      </p:sp>
    </p:spTree>
    <p:extLst>
      <p:ext uri="{BB962C8B-B14F-4D97-AF65-F5344CB8AC3E}">
        <p14:creationId xmlns:p14="http://schemas.microsoft.com/office/powerpoint/2010/main" val="286722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E3755000-2520-4BA9-8D93-D3E354E43D94}"/>
              </a:ext>
            </a:extLst>
          </p:cNvPr>
          <p:cNvSpPr txBox="1">
            <a:spLocks noGrp="1"/>
          </p:cNvSpPr>
          <p:nvPr>
            <p:ph type="title" orient="vert"/>
          </p:nvPr>
        </p:nvSpPr>
        <p:spPr>
          <a:xfrm>
            <a:off x="8724903" y="365129"/>
            <a:ext cx="2628899" cy="5811834"/>
          </a:xfrm>
        </p:spPr>
        <p:txBody>
          <a:bodyPr vert="eaVert"/>
          <a:lstStyle>
            <a:lvl1pPr>
              <a:defRPr/>
            </a:lvl1pPr>
          </a:lstStyle>
          <a:p>
            <a:pPr lvl="0"/>
            <a:r>
              <a:rPr lang="sl-SI"/>
              <a:t>Kliknite, če želite urediti slog naslova matrice</a:t>
            </a:r>
          </a:p>
        </p:txBody>
      </p:sp>
      <p:sp>
        <p:nvSpPr>
          <p:cNvPr id="3" name="Označba mesta navpičnega besedila 2">
            <a:extLst>
              <a:ext uri="{FF2B5EF4-FFF2-40B4-BE49-F238E27FC236}">
                <a16:creationId xmlns:a16="http://schemas.microsoft.com/office/drawing/2014/main" id="{098FF454-37FA-46C2-9824-D845E464EE33}"/>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D5980DAA-A8A8-48DC-A67F-4AFFD90D5DE3}"/>
              </a:ext>
            </a:extLst>
          </p:cNvPr>
          <p:cNvSpPr txBox="1">
            <a:spLocks noGrp="1"/>
          </p:cNvSpPr>
          <p:nvPr>
            <p:ph type="dt" sz="half" idx="7"/>
          </p:nvPr>
        </p:nvSpPr>
        <p:spPr/>
        <p:txBody>
          <a:bodyPr/>
          <a:lstStyle>
            <a:lvl1pPr>
              <a:defRPr/>
            </a:lvl1pPr>
          </a:lstStyle>
          <a:p>
            <a:pPr lvl="0"/>
            <a:fld id="{C2DF6EE2-C634-4FFE-92C3-B41739EBCD38}" type="datetime1">
              <a:rPr lang="sl-SI"/>
              <a:pPr lvl="0"/>
              <a:t>22. 04. 2025</a:t>
            </a:fld>
            <a:endParaRPr lang="sl-SI"/>
          </a:p>
        </p:txBody>
      </p:sp>
      <p:sp>
        <p:nvSpPr>
          <p:cNvPr id="5" name="Označba mesta noge 4">
            <a:extLst>
              <a:ext uri="{FF2B5EF4-FFF2-40B4-BE49-F238E27FC236}">
                <a16:creationId xmlns:a16="http://schemas.microsoft.com/office/drawing/2014/main" id="{0D610F78-5FD8-4ECA-BE77-FBBC17FBDAAF}"/>
              </a:ext>
            </a:extLst>
          </p:cNvPr>
          <p:cNvSpPr txBox="1">
            <a:spLocks noGrp="1"/>
          </p:cNvSpPr>
          <p:nvPr>
            <p:ph type="ftr" sz="quarter" idx="9"/>
          </p:nvPr>
        </p:nvSpPr>
        <p:spPr/>
        <p:txBody>
          <a:bodyPr/>
          <a:lstStyle>
            <a:lvl1pPr>
              <a:defRPr/>
            </a:lvl1pPr>
          </a:lstStyle>
          <a:p>
            <a:pPr lvl="0"/>
            <a:endParaRPr lang="sl-SI"/>
          </a:p>
        </p:txBody>
      </p:sp>
      <p:sp>
        <p:nvSpPr>
          <p:cNvPr id="6" name="Označba mesta številke diapozitiva 5">
            <a:extLst>
              <a:ext uri="{FF2B5EF4-FFF2-40B4-BE49-F238E27FC236}">
                <a16:creationId xmlns:a16="http://schemas.microsoft.com/office/drawing/2014/main" id="{1F651D5A-E25A-4951-92D2-D0DD027F2181}"/>
              </a:ext>
            </a:extLst>
          </p:cNvPr>
          <p:cNvSpPr txBox="1">
            <a:spLocks noGrp="1"/>
          </p:cNvSpPr>
          <p:nvPr>
            <p:ph type="sldNum" sz="quarter" idx="8"/>
          </p:nvPr>
        </p:nvSpPr>
        <p:spPr/>
        <p:txBody>
          <a:bodyPr/>
          <a:lstStyle>
            <a:lvl1pPr>
              <a:defRPr/>
            </a:lvl1pPr>
          </a:lstStyle>
          <a:p>
            <a:pPr lvl="0"/>
            <a:fld id="{C716E6A3-B88E-447E-A820-282CE1BD249A}" type="slidenum">
              <a:t>‹#›</a:t>
            </a:fld>
            <a:endParaRPr lang="sl-SI"/>
          </a:p>
        </p:txBody>
      </p:sp>
    </p:spTree>
    <p:extLst>
      <p:ext uri="{BB962C8B-B14F-4D97-AF65-F5344CB8AC3E}">
        <p14:creationId xmlns:p14="http://schemas.microsoft.com/office/powerpoint/2010/main" val="3417325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E6CF85C-EEE3-47CC-8CBE-00AF9F96B6E6}"/>
              </a:ext>
            </a:extLst>
          </p:cNvPr>
          <p:cNvSpPr txBox="1">
            <a:spLocks noGrp="1"/>
          </p:cNvSpPr>
          <p:nvPr>
            <p:ph type="title"/>
          </p:nvPr>
        </p:nvSpPr>
        <p:spPr/>
        <p:txBody>
          <a:bodyPr/>
          <a:lstStyle>
            <a:lvl1pPr>
              <a:defRPr/>
            </a:lvl1pPr>
          </a:lstStyle>
          <a:p>
            <a:pPr lvl="0"/>
            <a:r>
              <a:rPr lang="sl-SI"/>
              <a:t>Kliknite, če želite urediti slog naslova matrice</a:t>
            </a:r>
          </a:p>
        </p:txBody>
      </p:sp>
      <p:sp>
        <p:nvSpPr>
          <p:cNvPr id="3" name="Označba mesta vsebine 2">
            <a:extLst>
              <a:ext uri="{FF2B5EF4-FFF2-40B4-BE49-F238E27FC236}">
                <a16:creationId xmlns:a16="http://schemas.microsoft.com/office/drawing/2014/main" id="{A633A5AD-F352-44FD-AE74-7203961DF29D}"/>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0A0850A0-FCA2-427A-B5AB-B7506D28CAFA}"/>
              </a:ext>
            </a:extLst>
          </p:cNvPr>
          <p:cNvSpPr txBox="1">
            <a:spLocks noGrp="1"/>
          </p:cNvSpPr>
          <p:nvPr>
            <p:ph type="dt" sz="half" idx="7"/>
          </p:nvPr>
        </p:nvSpPr>
        <p:spPr/>
        <p:txBody>
          <a:bodyPr/>
          <a:lstStyle>
            <a:lvl1pPr>
              <a:defRPr/>
            </a:lvl1pPr>
          </a:lstStyle>
          <a:p>
            <a:pPr lvl="0"/>
            <a:fld id="{CDBE3943-9763-4A72-AC18-9601F43E0680}" type="datetime1">
              <a:rPr lang="sl-SI"/>
              <a:pPr lvl="0"/>
              <a:t>22. 04. 2025</a:t>
            </a:fld>
            <a:endParaRPr lang="sl-SI"/>
          </a:p>
        </p:txBody>
      </p:sp>
      <p:sp>
        <p:nvSpPr>
          <p:cNvPr id="5" name="Označba mesta noge 4">
            <a:extLst>
              <a:ext uri="{FF2B5EF4-FFF2-40B4-BE49-F238E27FC236}">
                <a16:creationId xmlns:a16="http://schemas.microsoft.com/office/drawing/2014/main" id="{A19168F2-D441-4A66-A59A-000A363A653D}"/>
              </a:ext>
            </a:extLst>
          </p:cNvPr>
          <p:cNvSpPr txBox="1">
            <a:spLocks noGrp="1"/>
          </p:cNvSpPr>
          <p:nvPr>
            <p:ph type="ftr" sz="quarter" idx="9"/>
          </p:nvPr>
        </p:nvSpPr>
        <p:spPr/>
        <p:txBody>
          <a:bodyPr/>
          <a:lstStyle>
            <a:lvl1pPr>
              <a:defRPr/>
            </a:lvl1pPr>
          </a:lstStyle>
          <a:p>
            <a:pPr lvl="0"/>
            <a:endParaRPr lang="sl-SI"/>
          </a:p>
        </p:txBody>
      </p:sp>
      <p:sp>
        <p:nvSpPr>
          <p:cNvPr id="6" name="Označba mesta številke diapozitiva 5">
            <a:extLst>
              <a:ext uri="{FF2B5EF4-FFF2-40B4-BE49-F238E27FC236}">
                <a16:creationId xmlns:a16="http://schemas.microsoft.com/office/drawing/2014/main" id="{9D45D5C8-6F9D-47CA-AF36-9AF3DA75D40D}"/>
              </a:ext>
            </a:extLst>
          </p:cNvPr>
          <p:cNvSpPr txBox="1">
            <a:spLocks noGrp="1"/>
          </p:cNvSpPr>
          <p:nvPr>
            <p:ph type="sldNum" sz="quarter" idx="8"/>
          </p:nvPr>
        </p:nvSpPr>
        <p:spPr/>
        <p:txBody>
          <a:bodyPr/>
          <a:lstStyle>
            <a:lvl1pPr>
              <a:defRPr/>
            </a:lvl1pPr>
          </a:lstStyle>
          <a:p>
            <a:pPr lvl="0"/>
            <a:fld id="{8A0EFE42-92AD-42D5-BE90-88AC7DBFDD23}" type="slidenum">
              <a:t>‹#›</a:t>
            </a:fld>
            <a:endParaRPr lang="sl-SI"/>
          </a:p>
        </p:txBody>
      </p:sp>
    </p:spTree>
    <p:extLst>
      <p:ext uri="{BB962C8B-B14F-4D97-AF65-F5344CB8AC3E}">
        <p14:creationId xmlns:p14="http://schemas.microsoft.com/office/powerpoint/2010/main" val="101788873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FE54183-9CD4-4062-B57D-617AE26F4B5E}"/>
              </a:ext>
            </a:extLst>
          </p:cNvPr>
          <p:cNvSpPr txBox="1">
            <a:spLocks noGrp="1"/>
          </p:cNvSpPr>
          <p:nvPr>
            <p:ph type="title"/>
          </p:nvPr>
        </p:nvSpPr>
        <p:spPr>
          <a:xfrm>
            <a:off x="831847" y="1709735"/>
            <a:ext cx="10515600" cy="2852735"/>
          </a:xfrm>
        </p:spPr>
        <p:txBody>
          <a:bodyPr anchor="b"/>
          <a:lstStyle>
            <a:lvl1pPr>
              <a:defRPr sz="6000"/>
            </a:lvl1pPr>
          </a:lstStyle>
          <a:p>
            <a:pPr lvl="0"/>
            <a:r>
              <a:rPr lang="sl-SI"/>
              <a:t>Kliknite, če želite urediti slog naslova matrice</a:t>
            </a:r>
          </a:p>
        </p:txBody>
      </p:sp>
      <p:sp>
        <p:nvSpPr>
          <p:cNvPr id="3" name="Označba mesta besedila 2">
            <a:extLst>
              <a:ext uri="{FF2B5EF4-FFF2-40B4-BE49-F238E27FC236}">
                <a16:creationId xmlns:a16="http://schemas.microsoft.com/office/drawing/2014/main" id="{7067F894-40D7-43DB-9053-AA67169B8641}"/>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sl-SI"/>
              <a:t>Kliknite za urejanje slogov besedila matrice</a:t>
            </a:r>
          </a:p>
        </p:txBody>
      </p:sp>
      <p:sp>
        <p:nvSpPr>
          <p:cNvPr id="4" name="Označba mesta datuma 3">
            <a:extLst>
              <a:ext uri="{FF2B5EF4-FFF2-40B4-BE49-F238E27FC236}">
                <a16:creationId xmlns:a16="http://schemas.microsoft.com/office/drawing/2014/main" id="{6037A99F-7EBA-4022-B4A8-AA7B721DE2CD}"/>
              </a:ext>
            </a:extLst>
          </p:cNvPr>
          <p:cNvSpPr txBox="1">
            <a:spLocks noGrp="1"/>
          </p:cNvSpPr>
          <p:nvPr>
            <p:ph type="dt" sz="half" idx="7"/>
          </p:nvPr>
        </p:nvSpPr>
        <p:spPr/>
        <p:txBody>
          <a:bodyPr/>
          <a:lstStyle>
            <a:lvl1pPr>
              <a:defRPr/>
            </a:lvl1pPr>
          </a:lstStyle>
          <a:p>
            <a:pPr lvl="0"/>
            <a:fld id="{918EF71D-2B66-4DE4-BE54-BFDB71FD4AB3}" type="datetime1">
              <a:rPr lang="sl-SI"/>
              <a:pPr lvl="0"/>
              <a:t>22. 04. 2025</a:t>
            </a:fld>
            <a:endParaRPr lang="sl-SI"/>
          </a:p>
        </p:txBody>
      </p:sp>
      <p:sp>
        <p:nvSpPr>
          <p:cNvPr id="5" name="Označba mesta noge 4">
            <a:extLst>
              <a:ext uri="{FF2B5EF4-FFF2-40B4-BE49-F238E27FC236}">
                <a16:creationId xmlns:a16="http://schemas.microsoft.com/office/drawing/2014/main" id="{0A9F0F64-EBEF-4D8B-9E18-A7E9D88871EE}"/>
              </a:ext>
            </a:extLst>
          </p:cNvPr>
          <p:cNvSpPr txBox="1">
            <a:spLocks noGrp="1"/>
          </p:cNvSpPr>
          <p:nvPr>
            <p:ph type="ftr" sz="quarter" idx="9"/>
          </p:nvPr>
        </p:nvSpPr>
        <p:spPr/>
        <p:txBody>
          <a:bodyPr/>
          <a:lstStyle>
            <a:lvl1pPr>
              <a:defRPr/>
            </a:lvl1pPr>
          </a:lstStyle>
          <a:p>
            <a:pPr lvl="0"/>
            <a:endParaRPr lang="sl-SI"/>
          </a:p>
        </p:txBody>
      </p:sp>
      <p:sp>
        <p:nvSpPr>
          <p:cNvPr id="6" name="Označba mesta številke diapozitiva 5">
            <a:extLst>
              <a:ext uri="{FF2B5EF4-FFF2-40B4-BE49-F238E27FC236}">
                <a16:creationId xmlns:a16="http://schemas.microsoft.com/office/drawing/2014/main" id="{CA42EB3C-C4BE-44F2-AF12-0B20547AEF50}"/>
              </a:ext>
            </a:extLst>
          </p:cNvPr>
          <p:cNvSpPr txBox="1">
            <a:spLocks noGrp="1"/>
          </p:cNvSpPr>
          <p:nvPr>
            <p:ph type="sldNum" sz="quarter" idx="8"/>
          </p:nvPr>
        </p:nvSpPr>
        <p:spPr/>
        <p:txBody>
          <a:bodyPr/>
          <a:lstStyle>
            <a:lvl1pPr>
              <a:defRPr/>
            </a:lvl1pPr>
          </a:lstStyle>
          <a:p>
            <a:pPr lvl="0"/>
            <a:fld id="{D7FF7150-F341-476F-AC6C-3B00EDCBCFC2}" type="slidenum">
              <a:t>‹#›</a:t>
            </a:fld>
            <a:endParaRPr lang="sl-SI"/>
          </a:p>
        </p:txBody>
      </p:sp>
    </p:spTree>
    <p:extLst>
      <p:ext uri="{BB962C8B-B14F-4D97-AF65-F5344CB8AC3E}">
        <p14:creationId xmlns:p14="http://schemas.microsoft.com/office/powerpoint/2010/main" val="140378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ADFEF52-04EF-46E3-8445-9939C429C336}"/>
              </a:ext>
            </a:extLst>
          </p:cNvPr>
          <p:cNvSpPr txBox="1">
            <a:spLocks noGrp="1"/>
          </p:cNvSpPr>
          <p:nvPr>
            <p:ph type="title"/>
          </p:nvPr>
        </p:nvSpPr>
        <p:spPr/>
        <p:txBody>
          <a:bodyPr/>
          <a:lstStyle>
            <a:lvl1pPr>
              <a:defRPr/>
            </a:lvl1pPr>
          </a:lstStyle>
          <a:p>
            <a:pPr lvl="0"/>
            <a:r>
              <a:rPr lang="sl-SI"/>
              <a:t>Kliknite, če želite urediti slog naslova matrice</a:t>
            </a:r>
          </a:p>
        </p:txBody>
      </p:sp>
      <p:sp>
        <p:nvSpPr>
          <p:cNvPr id="3" name="Označba mesta vsebine 2">
            <a:extLst>
              <a:ext uri="{FF2B5EF4-FFF2-40B4-BE49-F238E27FC236}">
                <a16:creationId xmlns:a16="http://schemas.microsoft.com/office/drawing/2014/main" id="{91FC91AD-32FC-4E39-837E-24B8763B3D3E}"/>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id="{C7448A1A-8B33-48C3-920D-DB46DCEB9749}"/>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a:extLst>
              <a:ext uri="{FF2B5EF4-FFF2-40B4-BE49-F238E27FC236}">
                <a16:creationId xmlns:a16="http://schemas.microsoft.com/office/drawing/2014/main" id="{F43985FA-45A7-4F58-8C56-2C493CFD92CB}"/>
              </a:ext>
            </a:extLst>
          </p:cNvPr>
          <p:cNvSpPr txBox="1">
            <a:spLocks noGrp="1"/>
          </p:cNvSpPr>
          <p:nvPr>
            <p:ph type="dt" sz="half" idx="7"/>
          </p:nvPr>
        </p:nvSpPr>
        <p:spPr/>
        <p:txBody>
          <a:bodyPr/>
          <a:lstStyle>
            <a:lvl1pPr>
              <a:defRPr/>
            </a:lvl1pPr>
          </a:lstStyle>
          <a:p>
            <a:pPr lvl="0"/>
            <a:fld id="{BF9B99C9-D072-4BF9-90C3-BFE5BEB17D70}" type="datetime1">
              <a:rPr lang="sl-SI"/>
              <a:pPr lvl="0"/>
              <a:t>22. 04. 2025</a:t>
            </a:fld>
            <a:endParaRPr lang="sl-SI"/>
          </a:p>
        </p:txBody>
      </p:sp>
      <p:sp>
        <p:nvSpPr>
          <p:cNvPr id="6" name="Označba mesta noge 5">
            <a:extLst>
              <a:ext uri="{FF2B5EF4-FFF2-40B4-BE49-F238E27FC236}">
                <a16:creationId xmlns:a16="http://schemas.microsoft.com/office/drawing/2014/main" id="{CE8B6395-DC4D-40EB-8E08-9D084B6707FC}"/>
              </a:ext>
            </a:extLst>
          </p:cNvPr>
          <p:cNvSpPr txBox="1">
            <a:spLocks noGrp="1"/>
          </p:cNvSpPr>
          <p:nvPr>
            <p:ph type="ftr" sz="quarter" idx="9"/>
          </p:nvPr>
        </p:nvSpPr>
        <p:spPr/>
        <p:txBody>
          <a:bodyPr/>
          <a:lstStyle>
            <a:lvl1pPr>
              <a:defRPr/>
            </a:lvl1pPr>
          </a:lstStyle>
          <a:p>
            <a:pPr lvl="0"/>
            <a:endParaRPr lang="sl-SI"/>
          </a:p>
        </p:txBody>
      </p:sp>
      <p:sp>
        <p:nvSpPr>
          <p:cNvPr id="7" name="Označba mesta številke diapozitiva 6">
            <a:extLst>
              <a:ext uri="{FF2B5EF4-FFF2-40B4-BE49-F238E27FC236}">
                <a16:creationId xmlns:a16="http://schemas.microsoft.com/office/drawing/2014/main" id="{88D154CE-84E4-47B3-ABB8-3188177D08C8}"/>
              </a:ext>
            </a:extLst>
          </p:cNvPr>
          <p:cNvSpPr txBox="1">
            <a:spLocks noGrp="1"/>
          </p:cNvSpPr>
          <p:nvPr>
            <p:ph type="sldNum" sz="quarter" idx="8"/>
          </p:nvPr>
        </p:nvSpPr>
        <p:spPr/>
        <p:txBody>
          <a:bodyPr/>
          <a:lstStyle>
            <a:lvl1pPr>
              <a:defRPr/>
            </a:lvl1pPr>
          </a:lstStyle>
          <a:p>
            <a:pPr lvl="0"/>
            <a:fld id="{A65E26CE-CEB9-4DBC-BD39-BB279A1A0D60}" type="slidenum">
              <a:t>‹#›</a:t>
            </a:fld>
            <a:endParaRPr lang="sl-SI"/>
          </a:p>
        </p:txBody>
      </p:sp>
    </p:spTree>
    <p:extLst>
      <p:ext uri="{BB962C8B-B14F-4D97-AF65-F5344CB8AC3E}">
        <p14:creationId xmlns:p14="http://schemas.microsoft.com/office/powerpoint/2010/main" val="946943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025580F-5ED2-4C33-B3B7-BF285CF7AC34}"/>
              </a:ext>
            </a:extLst>
          </p:cNvPr>
          <p:cNvSpPr txBox="1">
            <a:spLocks noGrp="1"/>
          </p:cNvSpPr>
          <p:nvPr>
            <p:ph type="title"/>
          </p:nvPr>
        </p:nvSpPr>
        <p:spPr>
          <a:xfrm>
            <a:off x="839784" y="365129"/>
            <a:ext cx="10515600" cy="1325559"/>
          </a:xfrm>
        </p:spPr>
        <p:txBody>
          <a:bodyPr/>
          <a:lstStyle>
            <a:lvl1pPr>
              <a:defRPr/>
            </a:lvl1pPr>
          </a:lstStyle>
          <a:p>
            <a:pPr lvl="0"/>
            <a:r>
              <a:rPr lang="sl-SI"/>
              <a:t>Kliknite, če želite urediti slog naslova matrice</a:t>
            </a:r>
          </a:p>
        </p:txBody>
      </p:sp>
      <p:sp>
        <p:nvSpPr>
          <p:cNvPr id="3" name="Označba mesta besedila 2">
            <a:extLst>
              <a:ext uri="{FF2B5EF4-FFF2-40B4-BE49-F238E27FC236}">
                <a16:creationId xmlns:a16="http://schemas.microsoft.com/office/drawing/2014/main" id="{3AB74DCE-081C-474C-9E6B-42E0A91B2232}"/>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sl-SI"/>
              <a:t>Kliknite za urejanje slogov besedila matrice</a:t>
            </a:r>
          </a:p>
        </p:txBody>
      </p:sp>
      <p:sp>
        <p:nvSpPr>
          <p:cNvPr id="4" name="Označba mesta vsebine 3">
            <a:extLst>
              <a:ext uri="{FF2B5EF4-FFF2-40B4-BE49-F238E27FC236}">
                <a16:creationId xmlns:a16="http://schemas.microsoft.com/office/drawing/2014/main" id="{FCBE6D20-4742-46EF-9CBD-5375FC0ECFB3}"/>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B4A401FE-13BF-41B6-A4A1-77B753582EB1}"/>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sl-SI"/>
              <a:t>Kliknite za urejanje slogov besedila matrice</a:t>
            </a:r>
          </a:p>
        </p:txBody>
      </p:sp>
      <p:sp>
        <p:nvSpPr>
          <p:cNvPr id="6" name="Označba mesta vsebine 5">
            <a:extLst>
              <a:ext uri="{FF2B5EF4-FFF2-40B4-BE49-F238E27FC236}">
                <a16:creationId xmlns:a16="http://schemas.microsoft.com/office/drawing/2014/main" id="{1DBE898F-EFB4-4D7F-B4E1-888032A6EBA1}"/>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a:extLst>
              <a:ext uri="{FF2B5EF4-FFF2-40B4-BE49-F238E27FC236}">
                <a16:creationId xmlns:a16="http://schemas.microsoft.com/office/drawing/2014/main" id="{F899EFC8-98F4-4772-8EDA-460387F043E6}"/>
              </a:ext>
            </a:extLst>
          </p:cNvPr>
          <p:cNvSpPr txBox="1">
            <a:spLocks noGrp="1"/>
          </p:cNvSpPr>
          <p:nvPr>
            <p:ph type="dt" sz="half" idx="7"/>
          </p:nvPr>
        </p:nvSpPr>
        <p:spPr/>
        <p:txBody>
          <a:bodyPr/>
          <a:lstStyle>
            <a:lvl1pPr>
              <a:defRPr/>
            </a:lvl1pPr>
          </a:lstStyle>
          <a:p>
            <a:pPr lvl="0"/>
            <a:fld id="{3E68B20F-246A-43D6-B537-B7537966D313}" type="datetime1">
              <a:rPr lang="sl-SI"/>
              <a:pPr lvl="0"/>
              <a:t>22. 04. 2025</a:t>
            </a:fld>
            <a:endParaRPr lang="sl-SI"/>
          </a:p>
        </p:txBody>
      </p:sp>
      <p:sp>
        <p:nvSpPr>
          <p:cNvPr id="8" name="Označba mesta noge 7">
            <a:extLst>
              <a:ext uri="{FF2B5EF4-FFF2-40B4-BE49-F238E27FC236}">
                <a16:creationId xmlns:a16="http://schemas.microsoft.com/office/drawing/2014/main" id="{D9B19811-8415-49F3-9154-05A93D34F164}"/>
              </a:ext>
            </a:extLst>
          </p:cNvPr>
          <p:cNvSpPr txBox="1">
            <a:spLocks noGrp="1"/>
          </p:cNvSpPr>
          <p:nvPr>
            <p:ph type="ftr" sz="quarter" idx="9"/>
          </p:nvPr>
        </p:nvSpPr>
        <p:spPr/>
        <p:txBody>
          <a:bodyPr/>
          <a:lstStyle>
            <a:lvl1pPr>
              <a:defRPr/>
            </a:lvl1pPr>
          </a:lstStyle>
          <a:p>
            <a:pPr lvl="0"/>
            <a:endParaRPr lang="sl-SI"/>
          </a:p>
        </p:txBody>
      </p:sp>
      <p:sp>
        <p:nvSpPr>
          <p:cNvPr id="9" name="Označba mesta številke diapozitiva 8">
            <a:extLst>
              <a:ext uri="{FF2B5EF4-FFF2-40B4-BE49-F238E27FC236}">
                <a16:creationId xmlns:a16="http://schemas.microsoft.com/office/drawing/2014/main" id="{80426345-1C3E-49E5-85B5-78C46BFEB6EF}"/>
              </a:ext>
            </a:extLst>
          </p:cNvPr>
          <p:cNvSpPr txBox="1">
            <a:spLocks noGrp="1"/>
          </p:cNvSpPr>
          <p:nvPr>
            <p:ph type="sldNum" sz="quarter" idx="8"/>
          </p:nvPr>
        </p:nvSpPr>
        <p:spPr/>
        <p:txBody>
          <a:bodyPr/>
          <a:lstStyle>
            <a:lvl1pPr>
              <a:defRPr/>
            </a:lvl1pPr>
          </a:lstStyle>
          <a:p>
            <a:pPr lvl="0"/>
            <a:fld id="{1CB4BDF0-9E83-47ED-B205-2E4AFA5B5A77}" type="slidenum">
              <a:t>‹#›</a:t>
            </a:fld>
            <a:endParaRPr lang="sl-SI"/>
          </a:p>
        </p:txBody>
      </p:sp>
    </p:spTree>
    <p:extLst>
      <p:ext uri="{BB962C8B-B14F-4D97-AF65-F5344CB8AC3E}">
        <p14:creationId xmlns:p14="http://schemas.microsoft.com/office/powerpoint/2010/main" val="971642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89A1017-E92F-444E-A06B-4279CB0E5D6B}"/>
              </a:ext>
            </a:extLst>
          </p:cNvPr>
          <p:cNvSpPr txBox="1">
            <a:spLocks noGrp="1"/>
          </p:cNvSpPr>
          <p:nvPr>
            <p:ph type="title"/>
          </p:nvPr>
        </p:nvSpPr>
        <p:spPr/>
        <p:txBody>
          <a:bodyPr/>
          <a:lstStyle>
            <a:lvl1pPr>
              <a:defRPr/>
            </a:lvl1pPr>
          </a:lstStyle>
          <a:p>
            <a:pPr lvl="0"/>
            <a:r>
              <a:rPr lang="sl-SI"/>
              <a:t>Kliknite, če želite urediti slog naslova matrice</a:t>
            </a:r>
          </a:p>
        </p:txBody>
      </p:sp>
      <p:sp>
        <p:nvSpPr>
          <p:cNvPr id="3" name="Označba mesta datuma 2">
            <a:extLst>
              <a:ext uri="{FF2B5EF4-FFF2-40B4-BE49-F238E27FC236}">
                <a16:creationId xmlns:a16="http://schemas.microsoft.com/office/drawing/2014/main" id="{5EC025A8-E2B2-4B86-83D0-AA7EC34394E8}"/>
              </a:ext>
            </a:extLst>
          </p:cNvPr>
          <p:cNvSpPr txBox="1">
            <a:spLocks noGrp="1"/>
          </p:cNvSpPr>
          <p:nvPr>
            <p:ph type="dt" sz="half" idx="7"/>
          </p:nvPr>
        </p:nvSpPr>
        <p:spPr/>
        <p:txBody>
          <a:bodyPr/>
          <a:lstStyle>
            <a:lvl1pPr>
              <a:defRPr/>
            </a:lvl1pPr>
          </a:lstStyle>
          <a:p>
            <a:pPr lvl="0"/>
            <a:fld id="{D3AB420C-E2E0-4EF2-85FC-58CC6CDF8E4A}" type="datetime1">
              <a:rPr lang="sl-SI"/>
              <a:pPr lvl="0"/>
              <a:t>22. 04. 2025</a:t>
            </a:fld>
            <a:endParaRPr lang="sl-SI"/>
          </a:p>
        </p:txBody>
      </p:sp>
      <p:sp>
        <p:nvSpPr>
          <p:cNvPr id="4" name="Označba mesta noge 3">
            <a:extLst>
              <a:ext uri="{FF2B5EF4-FFF2-40B4-BE49-F238E27FC236}">
                <a16:creationId xmlns:a16="http://schemas.microsoft.com/office/drawing/2014/main" id="{BAFB69F0-3D8B-4FDC-81AA-B64FFD1FF734}"/>
              </a:ext>
            </a:extLst>
          </p:cNvPr>
          <p:cNvSpPr txBox="1">
            <a:spLocks noGrp="1"/>
          </p:cNvSpPr>
          <p:nvPr>
            <p:ph type="ftr" sz="quarter" idx="9"/>
          </p:nvPr>
        </p:nvSpPr>
        <p:spPr/>
        <p:txBody>
          <a:bodyPr/>
          <a:lstStyle>
            <a:lvl1pPr>
              <a:defRPr/>
            </a:lvl1pPr>
          </a:lstStyle>
          <a:p>
            <a:pPr lvl="0"/>
            <a:endParaRPr lang="sl-SI"/>
          </a:p>
        </p:txBody>
      </p:sp>
      <p:sp>
        <p:nvSpPr>
          <p:cNvPr id="5" name="Označba mesta številke diapozitiva 4">
            <a:extLst>
              <a:ext uri="{FF2B5EF4-FFF2-40B4-BE49-F238E27FC236}">
                <a16:creationId xmlns:a16="http://schemas.microsoft.com/office/drawing/2014/main" id="{58ED3B58-444C-4FE7-8B4A-35D52C16871A}"/>
              </a:ext>
            </a:extLst>
          </p:cNvPr>
          <p:cNvSpPr txBox="1">
            <a:spLocks noGrp="1"/>
          </p:cNvSpPr>
          <p:nvPr>
            <p:ph type="sldNum" sz="quarter" idx="8"/>
          </p:nvPr>
        </p:nvSpPr>
        <p:spPr/>
        <p:txBody>
          <a:bodyPr/>
          <a:lstStyle>
            <a:lvl1pPr>
              <a:defRPr/>
            </a:lvl1pPr>
          </a:lstStyle>
          <a:p>
            <a:pPr lvl="0"/>
            <a:fld id="{529E6D11-F17D-4D9E-890C-C441F2E0F260}" type="slidenum">
              <a:t>‹#›</a:t>
            </a:fld>
            <a:endParaRPr lang="sl-SI"/>
          </a:p>
        </p:txBody>
      </p:sp>
    </p:spTree>
    <p:extLst>
      <p:ext uri="{BB962C8B-B14F-4D97-AF65-F5344CB8AC3E}">
        <p14:creationId xmlns:p14="http://schemas.microsoft.com/office/powerpoint/2010/main" val="3261401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EA0658B4-97DB-45BB-9817-05B1B0BABB78}"/>
              </a:ext>
            </a:extLst>
          </p:cNvPr>
          <p:cNvSpPr txBox="1">
            <a:spLocks noGrp="1"/>
          </p:cNvSpPr>
          <p:nvPr>
            <p:ph type="dt" sz="half" idx="7"/>
          </p:nvPr>
        </p:nvSpPr>
        <p:spPr/>
        <p:txBody>
          <a:bodyPr/>
          <a:lstStyle>
            <a:lvl1pPr>
              <a:defRPr/>
            </a:lvl1pPr>
          </a:lstStyle>
          <a:p>
            <a:pPr lvl="0"/>
            <a:fld id="{C2C35104-CDBA-40FA-A4AE-0E23E626B30E}" type="datetime1">
              <a:rPr lang="sl-SI"/>
              <a:pPr lvl="0"/>
              <a:t>22. 04. 2025</a:t>
            </a:fld>
            <a:endParaRPr lang="sl-SI"/>
          </a:p>
        </p:txBody>
      </p:sp>
      <p:sp>
        <p:nvSpPr>
          <p:cNvPr id="3" name="Označba mesta noge 2">
            <a:extLst>
              <a:ext uri="{FF2B5EF4-FFF2-40B4-BE49-F238E27FC236}">
                <a16:creationId xmlns:a16="http://schemas.microsoft.com/office/drawing/2014/main" id="{8E4E4BA2-EB71-4FB7-91B8-E4219CD274AC}"/>
              </a:ext>
            </a:extLst>
          </p:cNvPr>
          <p:cNvSpPr txBox="1">
            <a:spLocks noGrp="1"/>
          </p:cNvSpPr>
          <p:nvPr>
            <p:ph type="ftr" sz="quarter" idx="9"/>
          </p:nvPr>
        </p:nvSpPr>
        <p:spPr/>
        <p:txBody>
          <a:bodyPr/>
          <a:lstStyle>
            <a:lvl1pPr>
              <a:defRPr/>
            </a:lvl1pPr>
          </a:lstStyle>
          <a:p>
            <a:pPr lvl="0"/>
            <a:endParaRPr lang="sl-SI"/>
          </a:p>
        </p:txBody>
      </p:sp>
      <p:sp>
        <p:nvSpPr>
          <p:cNvPr id="4" name="Označba mesta številke diapozitiva 3">
            <a:extLst>
              <a:ext uri="{FF2B5EF4-FFF2-40B4-BE49-F238E27FC236}">
                <a16:creationId xmlns:a16="http://schemas.microsoft.com/office/drawing/2014/main" id="{1E1767CA-417E-4649-9B95-BE2E27816C94}"/>
              </a:ext>
            </a:extLst>
          </p:cNvPr>
          <p:cNvSpPr txBox="1">
            <a:spLocks noGrp="1"/>
          </p:cNvSpPr>
          <p:nvPr>
            <p:ph type="sldNum" sz="quarter" idx="8"/>
          </p:nvPr>
        </p:nvSpPr>
        <p:spPr/>
        <p:txBody>
          <a:bodyPr/>
          <a:lstStyle>
            <a:lvl1pPr>
              <a:defRPr/>
            </a:lvl1pPr>
          </a:lstStyle>
          <a:p>
            <a:pPr lvl="0"/>
            <a:fld id="{40F83BA7-4006-4A92-965F-51F5FAD39B08}" type="slidenum">
              <a:t>‹#›</a:t>
            </a:fld>
            <a:endParaRPr lang="sl-SI"/>
          </a:p>
        </p:txBody>
      </p:sp>
    </p:spTree>
    <p:extLst>
      <p:ext uri="{BB962C8B-B14F-4D97-AF65-F5344CB8AC3E}">
        <p14:creationId xmlns:p14="http://schemas.microsoft.com/office/powerpoint/2010/main" val="3360861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DFE992C-1B72-45AA-8F41-865405FDD483}"/>
              </a:ext>
            </a:extLst>
          </p:cNvPr>
          <p:cNvSpPr txBox="1">
            <a:spLocks noGrp="1"/>
          </p:cNvSpPr>
          <p:nvPr>
            <p:ph type="title"/>
          </p:nvPr>
        </p:nvSpPr>
        <p:spPr>
          <a:xfrm>
            <a:off x="839784" y="457200"/>
            <a:ext cx="3932240" cy="1600200"/>
          </a:xfrm>
        </p:spPr>
        <p:txBody>
          <a:bodyPr anchor="b"/>
          <a:lstStyle>
            <a:lvl1pPr>
              <a:defRPr sz="3200"/>
            </a:lvl1pPr>
          </a:lstStyle>
          <a:p>
            <a:pPr lvl="0"/>
            <a:r>
              <a:rPr lang="sl-SI"/>
              <a:t>Kliknite, če želite urediti slog naslova matrice</a:t>
            </a:r>
          </a:p>
        </p:txBody>
      </p:sp>
      <p:sp>
        <p:nvSpPr>
          <p:cNvPr id="3" name="Označba mesta vsebine 2">
            <a:extLst>
              <a:ext uri="{FF2B5EF4-FFF2-40B4-BE49-F238E27FC236}">
                <a16:creationId xmlns:a16="http://schemas.microsoft.com/office/drawing/2014/main" id="{C1F67724-0150-42F1-A96C-80D97B037B1A}"/>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DE07904A-61BD-4B3B-97CA-20307400394F}"/>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A916CE77-74E0-4C5C-9F40-F10C0577B8E6}"/>
              </a:ext>
            </a:extLst>
          </p:cNvPr>
          <p:cNvSpPr txBox="1">
            <a:spLocks noGrp="1"/>
          </p:cNvSpPr>
          <p:nvPr>
            <p:ph type="dt" sz="half" idx="7"/>
          </p:nvPr>
        </p:nvSpPr>
        <p:spPr/>
        <p:txBody>
          <a:bodyPr/>
          <a:lstStyle>
            <a:lvl1pPr>
              <a:defRPr/>
            </a:lvl1pPr>
          </a:lstStyle>
          <a:p>
            <a:pPr lvl="0"/>
            <a:fld id="{DDB63948-B7EA-473B-B8E0-5D0BA74970DB}" type="datetime1">
              <a:rPr lang="sl-SI"/>
              <a:pPr lvl="0"/>
              <a:t>22. 04. 2025</a:t>
            </a:fld>
            <a:endParaRPr lang="sl-SI"/>
          </a:p>
        </p:txBody>
      </p:sp>
      <p:sp>
        <p:nvSpPr>
          <p:cNvPr id="6" name="Označba mesta noge 5">
            <a:extLst>
              <a:ext uri="{FF2B5EF4-FFF2-40B4-BE49-F238E27FC236}">
                <a16:creationId xmlns:a16="http://schemas.microsoft.com/office/drawing/2014/main" id="{F0B17CCA-5C46-4953-B4D8-6CD7D0221341}"/>
              </a:ext>
            </a:extLst>
          </p:cNvPr>
          <p:cNvSpPr txBox="1">
            <a:spLocks noGrp="1"/>
          </p:cNvSpPr>
          <p:nvPr>
            <p:ph type="ftr" sz="quarter" idx="9"/>
          </p:nvPr>
        </p:nvSpPr>
        <p:spPr/>
        <p:txBody>
          <a:bodyPr/>
          <a:lstStyle>
            <a:lvl1pPr>
              <a:defRPr/>
            </a:lvl1pPr>
          </a:lstStyle>
          <a:p>
            <a:pPr lvl="0"/>
            <a:endParaRPr lang="sl-SI"/>
          </a:p>
        </p:txBody>
      </p:sp>
      <p:sp>
        <p:nvSpPr>
          <p:cNvPr id="7" name="Označba mesta številke diapozitiva 6">
            <a:extLst>
              <a:ext uri="{FF2B5EF4-FFF2-40B4-BE49-F238E27FC236}">
                <a16:creationId xmlns:a16="http://schemas.microsoft.com/office/drawing/2014/main" id="{F738DC75-CDBF-45CC-9A14-F142839839BE}"/>
              </a:ext>
            </a:extLst>
          </p:cNvPr>
          <p:cNvSpPr txBox="1">
            <a:spLocks noGrp="1"/>
          </p:cNvSpPr>
          <p:nvPr>
            <p:ph type="sldNum" sz="quarter" idx="8"/>
          </p:nvPr>
        </p:nvSpPr>
        <p:spPr/>
        <p:txBody>
          <a:bodyPr/>
          <a:lstStyle>
            <a:lvl1pPr>
              <a:defRPr/>
            </a:lvl1pPr>
          </a:lstStyle>
          <a:p>
            <a:pPr lvl="0"/>
            <a:fld id="{BD572751-0683-41E3-8EC9-C7F3342E4C87}" type="slidenum">
              <a:t>‹#›</a:t>
            </a:fld>
            <a:endParaRPr lang="sl-SI"/>
          </a:p>
        </p:txBody>
      </p:sp>
    </p:spTree>
    <p:extLst>
      <p:ext uri="{BB962C8B-B14F-4D97-AF65-F5344CB8AC3E}">
        <p14:creationId xmlns:p14="http://schemas.microsoft.com/office/powerpoint/2010/main" val="2527393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EE3247A-0C9E-49AC-B824-F80FB4FE1B12}"/>
              </a:ext>
            </a:extLst>
          </p:cNvPr>
          <p:cNvSpPr txBox="1">
            <a:spLocks noGrp="1"/>
          </p:cNvSpPr>
          <p:nvPr>
            <p:ph type="title"/>
          </p:nvPr>
        </p:nvSpPr>
        <p:spPr>
          <a:xfrm>
            <a:off x="839784" y="457200"/>
            <a:ext cx="3932240" cy="1600200"/>
          </a:xfrm>
        </p:spPr>
        <p:txBody>
          <a:bodyPr anchor="b"/>
          <a:lstStyle>
            <a:lvl1pPr>
              <a:defRPr sz="3200"/>
            </a:lvl1pPr>
          </a:lstStyle>
          <a:p>
            <a:pPr lvl="0"/>
            <a:r>
              <a:rPr lang="sl-SI"/>
              <a:t>Kliknite, če želite urediti slog naslova matrice</a:t>
            </a:r>
          </a:p>
        </p:txBody>
      </p:sp>
      <p:sp>
        <p:nvSpPr>
          <p:cNvPr id="3" name="Označba mesta slike 2">
            <a:extLst>
              <a:ext uri="{FF2B5EF4-FFF2-40B4-BE49-F238E27FC236}">
                <a16:creationId xmlns:a16="http://schemas.microsoft.com/office/drawing/2014/main" id="{C1D222B3-ADB9-4ACD-819A-BD41309E623A}"/>
              </a:ext>
            </a:extLst>
          </p:cNvPr>
          <p:cNvSpPr txBox="1">
            <a:spLocks noGrp="1"/>
          </p:cNvSpPr>
          <p:nvPr>
            <p:ph type="pic" idx="1"/>
          </p:nvPr>
        </p:nvSpPr>
        <p:spPr>
          <a:xfrm>
            <a:off x="5183184" y="987423"/>
            <a:ext cx="6172200" cy="4873623"/>
          </a:xfrm>
        </p:spPr>
        <p:txBody>
          <a:bodyPr/>
          <a:lstStyle>
            <a:lvl1pPr marL="0" indent="0">
              <a:buNone/>
              <a:defRPr sz="3200"/>
            </a:lvl1pPr>
          </a:lstStyle>
          <a:p>
            <a:pPr lvl="0"/>
            <a:endParaRPr lang="sl-SI"/>
          </a:p>
        </p:txBody>
      </p:sp>
      <p:sp>
        <p:nvSpPr>
          <p:cNvPr id="4" name="Označba mesta besedila 3">
            <a:extLst>
              <a:ext uri="{FF2B5EF4-FFF2-40B4-BE49-F238E27FC236}">
                <a16:creationId xmlns:a16="http://schemas.microsoft.com/office/drawing/2014/main" id="{568388EF-2BCD-418C-83CB-44041CFC9CB2}"/>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7215F192-2977-4E91-A69F-578EEA2D02CF}"/>
              </a:ext>
            </a:extLst>
          </p:cNvPr>
          <p:cNvSpPr txBox="1">
            <a:spLocks noGrp="1"/>
          </p:cNvSpPr>
          <p:nvPr>
            <p:ph type="dt" sz="half" idx="7"/>
          </p:nvPr>
        </p:nvSpPr>
        <p:spPr/>
        <p:txBody>
          <a:bodyPr/>
          <a:lstStyle>
            <a:lvl1pPr>
              <a:defRPr/>
            </a:lvl1pPr>
          </a:lstStyle>
          <a:p>
            <a:pPr lvl="0"/>
            <a:fld id="{C5C8B4B9-5DC2-46DD-B6FB-42E15E682593}" type="datetime1">
              <a:rPr lang="sl-SI"/>
              <a:pPr lvl="0"/>
              <a:t>22. 04. 2025</a:t>
            </a:fld>
            <a:endParaRPr lang="sl-SI"/>
          </a:p>
        </p:txBody>
      </p:sp>
      <p:sp>
        <p:nvSpPr>
          <p:cNvPr id="6" name="Označba mesta noge 5">
            <a:extLst>
              <a:ext uri="{FF2B5EF4-FFF2-40B4-BE49-F238E27FC236}">
                <a16:creationId xmlns:a16="http://schemas.microsoft.com/office/drawing/2014/main" id="{455641E2-225B-4EEE-B460-60456FFEABD5}"/>
              </a:ext>
            </a:extLst>
          </p:cNvPr>
          <p:cNvSpPr txBox="1">
            <a:spLocks noGrp="1"/>
          </p:cNvSpPr>
          <p:nvPr>
            <p:ph type="ftr" sz="quarter" idx="9"/>
          </p:nvPr>
        </p:nvSpPr>
        <p:spPr/>
        <p:txBody>
          <a:bodyPr/>
          <a:lstStyle>
            <a:lvl1pPr>
              <a:defRPr/>
            </a:lvl1pPr>
          </a:lstStyle>
          <a:p>
            <a:pPr lvl="0"/>
            <a:endParaRPr lang="sl-SI"/>
          </a:p>
        </p:txBody>
      </p:sp>
      <p:sp>
        <p:nvSpPr>
          <p:cNvPr id="7" name="Označba mesta številke diapozitiva 6">
            <a:extLst>
              <a:ext uri="{FF2B5EF4-FFF2-40B4-BE49-F238E27FC236}">
                <a16:creationId xmlns:a16="http://schemas.microsoft.com/office/drawing/2014/main" id="{2C9EFBD8-424F-468B-8A9B-9FD938A33871}"/>
              </a:ext>
            </a:extLst>
          </p:cNvPr>
          <p:cNvSpPr txBox="1">
            <a:spLocks noGrp="1"/>
          </p:cNvSpPr>
          <p:nvPr>
            <p:ph type="sldNum" sz="quarter" idx="8"/>
          </p:nvPr>
        </p:nvSpPr>
        <p:spPr/>
        <p:txBody>
          <a:bodyPr/>
          <a:lstStyle>
            <a:lvl1pPr>
              <a:defRPr/>
            </a:lvl1pPr>
          </a:lstStyle>
          <a:p>
            <a:pPr lvl="0"/>
            <a:fld id="{6BF8481C-9189-4038-86C9-B779C873B355}" type="slidenum">
              <a:t>‹#›</a:t>
            </a:fld>
            <a:endParaRPr lang="sl-SI"/>
          </a:p>
        </p:txBody>
      </p:sp>
    </p:spTree>
    <p:extLst>
      <p:ext uri="{BB962C8B-B14F-4D97-AF65-F5344CB8AC3E}">
        <p14:creationId xmlns:p14="http://schemas.microsoft.com/office/powerpoint/2010/main" val="1340062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C329FD34-FFB4-4621-9FA2-6D2C1E445DAC}"/>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sl-SI"/>
              <a:t>Kliknite, če želite urediti slog naslova matrice</a:t>
            </a:r>
          </a:p>
        </p:txBody>
      </p:sp>
      <p:sp>
        <p:nvSpPr>
          <p:cNvPr id="3" name="Označba mesta besedila 2">
            <a:extLst>
              <a:ext uri="{FF2B5EF4-FFF2-40B4-BE49-F238E27FC236}">
                <a16:creationId xmlns:a16="http://schemas.microsoft.com/office/drawing/2014/main" id="{2EC28FE4-624E-43B4-92B6-BA969C819F85}"/>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76D58191-7847-47AC-B6C5-3DDDD0C2647F}"/>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sl-SI" sz="1200" b="0" i="0" u="none" strike="noStrike" kern="1200" cap="none" spc="0" baseline="0">
                <a:solidFill>
                  <a:srgbClr val="898989"/>
                </a:solidFill>
                <a:uFillTx/>
                <a:latin typeface="Calibri"/>
              </a:defRPr>
            </a:lvl1pPr>
          </a:lstStyle>
          <a:p>
            <a:pPr lvl="0"/>
            <a:fld id="{4D7A32EC-3369-4484-9134-60114E730D0D}" type="datetime1">
              <a:rPr lang="sl-SI"/>
              <a:pPr lvl="0"/>
              <a:t>22. 04. 2025</a:t>
            </a:fld>
            <a:endParaRPr lang="sl-SI"/>
          </a:p>
        </p:txBody>
      </p:sp>
      <p:sp>
        <p:nvSpPr>
          <p:cNvPr id="5" name="Označba mesta noge 4">
            <a:extLst>
              <a:ext uri="{FF2B5EF4-FFF2-40B4-BE49-F238E27FC236}">
                <a16:creationId xmlns:a16="http://schemas.microsoft.com/office/drawing/2014/main" id="{283C46E3-CBC0-4CAA-B156-80CAECE1297A}"/>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sl-SI" sz="1200" b="0" i="0" u="none" strike="noStrike" kern="1200" cap="none" spc="0" baseline="0">
                <a:solidFill>
                  <a:srgbClr val="898989"/>
                </a:solidFill>
                <a:uFillTx/>
                <a:latin typeface="Calibri"/>
              </a:defRPr>
            </a:lvl1pPr>
          </a:lstStyle>
          <a:p>
            <a:pPr lvl="0"/>
            <a:endParaRPr lang="sl-SI"/>
          </a:p>
        </p:txBody>
      </p:sp>
      <p:sp>
        <p:nvSpPr>
          <p:cNvPr id="6" name="Označba mesta številke diapozitiva 5">
            <a:extLst>
              <a:ext uri="{FF2B5EF4-FFF2-40B4-BE49-F238E27FC236}">
                <a16:creationId xmlns:a16="http://schemas.microsoft.com/office/drawing/2014/main" id="{95DBB5AC-5EC4-4EFF-9BCB-0ABBC65979D7}"/>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sl-SI" sz="1200" b="0" i="0" u="none" strike="noStrike" kern="1200" cap="none" spc="0" baseline="0">
                <a:solidFill>
                  <a:srgbClr val="898989"/>
                </a:solidFill>
                <a:uFillTx/>
                <a:latin typeface="Calibri"/>
              </a:defRPr>
            </a:lvl1pPr>
          </a:lstStyle>
          <a:p>
            <a:pPr lvl="0"/>
            <a:fld id="{A48CAC56-222E-481C-88B5-B266649B0792}" type="slidenum">
              <a:t>‹#›</a:t>
            </a:fld>
            <a:endParaRPr lang="sl-SI"/>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l" defTabSz="914400" rtl="0" fontAlgn="auto" hangingPunct="1">
        <a:lnSpc>
          <a:spcPct val="90000"/>
        </a:lnSpc>
        <a:spcBef>
          <a:spcPts val="0"/>
        </a:spcBef>
        <a:spcAft>
          <a:spcPts val="0"/>
        </a:spcAft>
        <a:buNone/>
        <a:tabLst/>
        <a:defRPr lang="sl-SI"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sl-SI"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sl-SI"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sl-SI"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dk.um.si/info/images/docs/postopek.oddaje.zakljucnega.dela.dkum.150722.pdf"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loc.gov/standards/premis/" TargetMode="External"/><Relationship Id="rId2" Type="http://schemas.openxmlformats.org/officeDocument/2006/relationships/hyperlink" Target="http://www.oais.info/"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www.pisrs.si/Pis.web/pregledPredpisa?id=URED8793" TargetMode="Externa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www.adp.fdv.uni-lj.si/"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www.cessda.eu/Tools/Data-Catalogu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s://www.re3data.org/" TargetMode="External"/><Relationship Id="rId4" Type="http://schemas.openxmlformats.org/officeDocument/2006/relationships/hyperlink" Target="https://www.adp.fdv.uni-lj.si/evidentiranje/"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dmeg.cessda.eu/Data-Management-Expert-Guide" TargetMode="External"/><Relationship Id="rId4" Type="http://schemas.openxmlformats.org/officeDocument/2006/relationships/hyperlink" Target="https://www.cessda.eu/Tools/ELSST-Thesauru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hyperlink" Target="https://www.clarin.eu/" TargetMode="External"/><Relationship Id="rId4" Type="http://schemas.openxmlformats.org/officeDocument/2006/relationships/hyperlink" Target="https://www.clarin.si/"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vlo.clarin.eu/"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hyperlink" Target="https://www.clarin.si/repository/xmlui/"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clarin.si/repository/xmlui/page/deposit"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hyperlink" Target="https://www.re3data.org/" TargetMode="External"/><Relationship Id="rId4" Type="http://schemas.openxmlformats.org/officeDocument/2006/relationships/hyperlink" Target="https://www.openaire.eu/"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research-and-innovation.ec.europa.eu/strategy/strategy-2020-2024/our-digital-future/european-research-infrastructures/eric_en" TargetMode="External"/><Relationship Id="rId3" Type="http://schemas.openxmlformats.org/officeDocument/2006/relationships/image" Target="../media/image4.jpeg"/><Relationship Id="rId7" Type="http://schemas.openxmlformats.org/officeDocument/2006/relationships/hyperlink" Target="https://eosc-portal.eu/" TargetMode="External"/><Relationship Id="rId12" Type="http://schemas.openxmlformats.org/officeDocument/2006/relationships/hyperlink" Target="https://elixir-europe.or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research-and-innovation.ec.europa.eu/strategy/strategy-2020-2024/our-digital-future/european-research-infrastructures/esfri_en" TargetMode="External"/><Relationship Id="rId11" Type="http://schemas.openxmlformats.org/officeDocument/2006/relationships/hyperlink" Target="https://www.dariah.eu/" TargetMode="External"/><Relationship Id="rId5" Type="http://schemas.openxmlformats.org/officeDocument/2006/relationships/hyperlink" Target="https://research-and-innovation.ec.europa.eu/strategy/strategy-2020-2024/our-digital-future/european-research-area_en" TargetMode="External"/><Relationship Id="rId10" Type="http://schemas.openxmlformats.org/officeDocument/2006/relationships/hyperlink" Target="https://www.clarin.eu/" TargetMode="External"/><Relationship Id="rId4" Type="http://schemas.openxmlformats.org/officeDocument/2006/relationships/hyperlink" Target="http://www.pisrs.si/Pis.web/pregledPredpisa?id=ZAKO7733" TargetMode="External"/><Relationship Id="rId9" Type="http://schemas.openxmlformats.org/officeDocument/2006/relationships/hyperlink" Target="https://www.cessda.eu/"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hdl.handle.net/11356/1300"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hyperlink" Target="https://nl.ijs.si/jtdh22/pdf/JTDH2022_Erjavec-et-al_Raziskovalna-infrastruktura-CLARIN.SI.pdf"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0.gif"/><Relationship Id="rId5" Type="http://schemas.openxmlformats.org/officeDocument/2006/relationships/hyperlink" Target="http://www.dariah.si/dariah-si-slo/" TargetMode="External"/><Relationship Id="rId4" Type="http://schemas.openxmlformats.org/officeDocument/2006/relationships/hyperlink" Target="https://www.dariah.eu/"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www.dariah.si/dariah-si-slo/"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hyperlink" Target="https://www.sistory.si/" TargetMode="External"/><Relationship Id="rId3" Type="http://schemas.openxmlformats.org/officeDocument/2006/relationships/image" Target="../media/image4.jpeg"/><Relationship Id="rId7" Type="http://schemas.openxmlformats.org/officeDocument/2006/relationships/hyperlink" Target="https://dihur.si/"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github.com/DARIAH-SI/" TargetMode="External"/><Relationship Id="rId5" Type="http://schemas.openxmlformats.org/officeDocument/2006/relationships/hyperlink" Target="https://github.com/sidih" TargetMode="External"/><Relationship Id="rId4" Type="http://schemas.openxmlformats.org/officeDocument/2006/relationships/hyperlink" Target="https://github.com/sistory" TargetMode="External"/><Relationship Id="rId9" Type="http://schemas.openxmlformats.org/officeDocument/2006/relationships/hyperlink" Target="https://sidih.si/"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24.jp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image" Target="../media/image4.jpeg"/><Relationship Id="rId7" Type="http://schemas.openxmlformats.org/officeDocument/2006/relationships/hyperlink" Target="http://www.google.si/url?sa=i&amp;source=images&amp;cd=&amp;cad=rja&amp;docid=S9CV_TabSxuirM&amp;tbnid=4AcF7qC-KOpsvM:&amp;ved=0CAgQjRwwAA&amp;url=http://www2.kclj.si/ikn/index_E.html&amp;ei=yfWNUuLCHMextAahxYGADw&amp;psig=AFQjCNGBGLVlKTTqHanvM0_KSc3OQ5VlHA&amp;ust=1385121609538818" TargetMode="External"/><Relationship Id="rId12" Type="http://schemas.openxmlformats.org/officeDocument/2006/relationships/image" Target="../media/image26.jpg"/><Relationship Id="rId17" Type="http://schemas.openxmlformats.org/officeDocument/2006/relationships/image" Target="../media/image31.png"/><Relationship Id="rId2" Type="http://schemas.openxmlformats.org/officeDocument/2006/relationships/notesSlide" Target="../notesSlides/notesSlide29.xml"/><Relationship Id="rId16" Type="http://schemas.openxmlformats.org/officeDocument/2006/relationships/image" Target="../media/image30.jpg"/><Relationship Id="rId20"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hyperlink" Target="http://www.google.si/url?sa=i&amp;rct=j&amp;q=&amp;esrc=s&amp;frm=1&amp;source=images&amp;cd=&amp;cad=rja&amp;docid=FRS33qiWooip1M&amp;tbnid=ia2nCZjqPZOK3M:&amp;ved=0CAUQjRw&amp;url=http://www.adria.tm.fr/index.php?rub%3Dtruefood_program_detailed&amp;ei=LfSNUrSqJsjEswbBnYHYCQ&amp;bvm=bv.56987063,d.Yms&amp;psig=AFQjCNHtNYFEhJShrnymfm_IAf-kwrlM-A&amp;ust=1385121186075604" TargetMode="External"/><Relationship Id="rId5" Type="http://schemas.openxmlformats.org/officeDocument/2006/relationships/image" Target="../media/image22.png"/><Relationship Id="rId15" Type="http://schemas.openxmlformats.org/officeDocument/2006/relationships/image" Target="../media/image29.png"/><Relationship Id="rId10" Type="http://schemas.openxmlformats.org/officeDocument/2006/relationships/image" Target="../media/image25.jpg"/><Relationship Id="rId19" Type="http://schemas.openxmlformats.org/officeDocument/2006/relationships/image" Target="../media/image33.jpg"/><Relationship Id="rId4" Type="http://schemas.openxmlformats.org/officeDocument/2006/relationships/image" Target="../media/image21.png"/><Relationship Id="rId9" Type="http://schemas.openxmlformats.org/officeDocument/2006/relationships/hyperlink" Target="http://www.nib.si/eng/" TargetMode="External"/><Relationship Id="rId1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hyperlink" Target="https://elixir-slovenia.org/"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jp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hyperlink" Target="https://www.uradni-list.si/_pdf/2023/Ur/u2023059.pdf" TargetMode="External"/><Relationship Id="rId13" Type="http://schemas.openxmlformats.org/officeDocument/2006/relationships/hyperlink" Target="http://www.pisrs.si/Pis.web/pregledPredpisa?id=ZAKO3336" TargetMode="External"/><Relationship Id="rId3" Type="http://schemas.openxmlformats.org/officeDocument/2006/relationships/image" Target="../media/image4.jpeg"/><Relationship Id="rId7" Type="http://schemas.openxmlformats.org/officeDocument/2006/relationships/hyperlink" Target="http://www.pisrs.si/Pis.web/pregledPredpisa?id=ZAKO7733" TargetMode="External"/><Relationship Id="rId12" Type="http://schemas.openxmlformats.org/officeDocument/2006/relationships/hyperlink" Target="https://openscience.eu/Open-Science-in-Horizon-Europe"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projekt-spoznaj.si/politike-odprte-znanosti-v-evropskem-raziskovalnem-prostoru/" TargetMode="External"/><Relationship Id="rId11" Type="http://schemas.openxmlformats.org/officeDocument/2006/relationships/hyperlink" Target="https://erc.europa.eu/managing-your-project/open-science" TargetMode="External"/><Relationship Id="rId5" Type="http://schemas.openxmlformats.org/officeDocument/2006/relationships/hyperlink" Target="http://www.pisrs.si/Pis.web/pregledPredpisa?id=RESO133" TargetMode="External"/><Relationship Id="rId10" Type="http://schemas.openxmlformats.org/officeDocument/2006/relationships/hyperlink" Target="https://ec.europa.eu/info/funding-tenders/opportunities/docs/2021-2027/horizon/guidance/programme-guide_horizon_en.pdf" TargetMode="External"/><Relationship Id="rId4" Type="http://schemas.openxmlformats.org/officeDocument/2006/relationships/hyperlink" Target="https://projekt-spoznaj.si/politike-odprte-znanosti-v-sloveniji/" TargetMode="External"/><Relationship Id="rId9" Type="http://schemas.openxmlformats.org/officeDocument/2006/relationships/hyperlink" Target="https://op.europa.eu/en/publication-detail/-/publication/1a0df8ff-5313-11ec-91ac-01aa75ed71a1/language-sl"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elixir.mf.uni-lj.si/"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https://elixir-slovenia.org/" TargetMode="External"/><Relationship Id="rId7"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mailto:elixir@mf.uni-lj.si" TargetMode="External"/><Relationship Id="rId5" Type="http://schemas.openxmlformats.org/officeDocument/2006/relationships/hyperlink" Target="https://elixir-slovenia.org/sl/pravilnik-o-rabi-raziskovalne-ikt-rikt-infrastrukture-elixir-si/" TargetMode="External"/><Relationship Id="rId4" Type="http://schemas.openxmlformats.org/officeDocument/2006/relationships/hyperlink" Target="https://elixir-slovenia.org/sl/naroci-storitev/" TargetMode="External"/><Relationship Id="rId9"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47.sv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hyperlink" Target="https://home.cern/" TargetMode="External"/><Relationship Id="rId4" Type="http://schemas.openxmlformats.org/officeDocument/2006/relationships/hyperlink" Target="https://zenodo.or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http://www.pisrs.si/Pis.web/pregledPredpisa?id=URED8793"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hyperlink" Target="https://openscience.si/" TargetMode="External"/><Relationship Id="rId5" Type="http://schemas.openxmlformats.org/officeDocument/2006/relationships/image" Target="../media/image49.png"/><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hyperlink" Target="http://repozitorij.ung.si/"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s://repozitorij.upr.si/" TargetMode="External"/><Relationship Id="rId5" Type="http://schemas.openxmlformats.org/officeDocument/2006/relationships/hyperlink" Target="http://dk.um.si/" TargetMode="External"/><Relationship Id="rId4" Type="http://schemas.openxmlformats.org/officeDocument/2006/relationships/hyperlink" Target="http://repozitorij.uni-lj.si/"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hyperlink" Target="https://repozitorij.uni-lj.si/IzpisGradiva.php?id=152098"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hyperlink" Target="https://www.uni-lj.si/mma/pravilnik21/2021050511203771/"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www.pisrs.si/Pis.web/pregledPredpisa?id=URED8793" TargetMode="External"/><Relationship Id="rId5" Type="http://schemas.openxmlformats.org/officeDocument/2006/relationships/hyperlink" Target="http://www.pisrs.si/Pis.web/npb/2022-01-0982-p1.pdf" TargetMode="External"/><Relationship Id="rId4" Type="http://schemas.openxmlformats.org/officeDocument/2006/relationships/hyperlink" Target="http://www.pisrs.si/Pis.web/pregledPredpisa?id=RESO133"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5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hyperlink" Target="http://revis.openscience.si/info/index.php/slo/" TargetMode="External"/><Relationship Id="rId4" Type="http://schemas.openxmlformats.org/officeDocument/2006/relationships/hyperlink" Target="https://dirros.openscience.si/info/index.php/slo/"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5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59.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hyperlink" Target="https://ojs-gr.zrc-sazu.si/"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hyperlink" Target="https://press.um.si/index.php/ump" TargetMode="External"/><Relationship Id="rId5" Type="http://schemas.openxmlformats.org/officeDocument/2006/relationships/hyperlink" Target="https://journals.uni-lj.si/" TargetMode="Externa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pef.uni-lj.si/wp-content/uploads/2023/06/Akcijski-nacrt_2023.pdf" TargetMode="External"/></Relationships>
</file>

<file path=ppt/slides/_rels/slide60.xml.rels><?xml version="1.0" encoding="UTF-8" standalone="yes"?>
<Relationships xmlns="http://schemas.openxmlformats.org/package/2006/relationships"><Relationship Id="rId8" Type="http://schemas.openxmlformats.org/officeDocument/2006/relationships/hyperlink" Target="https://www.dlib.si/About.aspx" TargetMode="External"/><Relationship Id="rId3" Type="http://schemas.openxmlformats.org/officeDocument/2006/relationships/image" Target="../media/image4.jpeg"/><Relationship Id="rId7" Type="http://schemas.openxmlformats.org/officeDocument/2006/relationships/hyperlink" Target="https://projekt-spoznaj.si/"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hyperlink" Target="https://dirrosdata.ctk.uni-lj.si/en/" TargetMode="External"/><Relationship Id="rId5" Type="http://schemas.openxmlformats.org/officeDocument/2006/relationships/hyperlink" Target="https://citizenscience.si/" TargetMode="External"/><Relationship Id="rId10" Type="http://schemas.openxmlformats.org/officeDocument/2006/relationships/hyperlink" Target="https://podatki.gov.si/" TargetMode="External"/><Relationship Id="rId4" Type="http://schemas.openxmlformats.org/officeDocument/2006/relationships/hyperlink" Target="https://odprtaznanost.si/" TargetMode="External"/><Relationship Id="rId9" Type="http://schemas.openxmlformats.org/officeDocument/2006/relationships/hyperlink" Target="https://arhiv.nuk.uni-lj.si/o-arhivu" TargetMode="External"/></Relationships>
</file>

<file path=ppt/slides/_rels/slide6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jpeg"/><Relationship Id="rId7" Type="http://schemas.openxmlformats.org/officeDocument/2006/relationships/image" Target="../media/image68.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6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jpe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name="Slide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oljeZBesedilom 3">
            <a:extLst>
              <a:ext uri="{FF2B5EF4-FFF2-40B4-BE49-F238E27FC236}">
                <a16:creationId xmlns:a16="http://schemas.microsoft.com/office/drawing/2014/main" id="{F086E02C-9871-4B45-B3D4-498E4602A668}"/>
              </a:ext>
            </a:extLst>
          </p:cNvPr>
          <p:cNvSpPr txBox="1"/>
          <p:nvPr/>
        </p:nvSpPr>
        <p:spPr>
          <a:xfrm>
            <a:off x="725248" y="337204"/>
            <a:ext cx="9965944" cy="2123658"/>
          </a:xfrm>
          <a:prstGeom prst="rect">
            <a:avLst/>
          </a:prstGeom>
          <a:noFill/>
        </p:spPr>
        <p:txBody>
          <a:bodyPr wrap="square" rtlCol="0">
            <a:spAutoFit/>
          </a:bodyPr>
          <a:lstStyle/>
          <a:p>
            <a:r>
              <a:rPr lang="pl-PL" sz="6600" b="1" dirty="0">
                <a:solidFill>
                  <a:schemeClr val="accent2"/>
                </a:solidFill>
                <a:latin typeface="Calibri" panose="020F0502020204030204" pitchFamily="34" charset="0"/>
                <a:cs typeface="Calibri" panose="020F0502020204030204" pitchFamily="34" charset="0"/>
              </a:rPr>
              <a:t>Nacionalna infrastruktura odprte znanosti</a:t>
            </a:r>
          </a:p>
        </p:txBody>
      </p:sp>
      <p:sp>
        <p:nvSpPr>
          <p:cNvPr id="5" name="PoljeZBesedilom 4">
            <a:extLst>
              <a:ext uri="{FF2B5EF4-FFF2-40B4-BE49-F238E27FC236}">
                <a16:creationId xmlns:a16="http://schemas.microsoft.com/office/drawing/2014/main" id="{7A914838-4BC7-4B68-9AD9-685F2324DE3C}"/>
              </a:ext>
            </a:extLst>
          </p:cNvPr>
          <p:cNvSpPr txBox="1"/>
          <p:nvPr/>
        </p:nvSpPr>
        <p:spPr>
          <a:xfrm>
            <a:off x="805671" y="2679638"/>
            <a:ext cx="7600910" cy="1015663"/>
          </a:xfrm>
          <a:prstGeom prst="rect">
            <a:avLst/>
          </a:prstGeom>
          <a:noFill/>
        </p:spPr>
        <p:txBody>
          <a:bodyPr wrap="square" rtlCol="0">
            <a:spAutoFit/>
          </a:bodyPr>
          <a:lstStyle/>
          <a:p>
            <a:r>
              <a:rPr lang="sl-SI" sz="2000" dirty="0">
                <a:solidFill>
                  <a:schemeClr val="bg1"/>
                </a:solidFill>
              </a:rPr>
              <a:t>Peter ČERČE, Znanstveno-raziskovalno središče Koper</a:t>
            </a:r>
          </a:p>
          <a:p>
            <a:r>
              <a:rPr lang="sl-SI" sz="2000" dirty="0">
                <a:solidFill>
                  <a:schemeClr val="bg1"/>
                </a:solidFill>
              </a:rPr>
              <a:t>prof. dr. Milan OJSTERŠEK, Fakulteta za elektrotehniko, računalništvo in informatiko Univerze v Mariboru</a:t>
            </a:r>
          </a:p>
        </p:txBody>
      </p:sp>
      <p:sp>
        <p:nvSpPr>
          <p:cNvPr id="2" name="Pravokotnik 1">
            <a:extLst>
              <a:ext uri="{FF2B5EF4-FFF2-40B4-BE49-F238E27FC236}">
                <a16:creationId xmlns:a16="http://schemas.microsoft.com/office/drawing/2014/main" id="{692A8DBF-D361-4DAD-A25F-7FC3DC10BC20}"/>
              </a:ext>
            </a:extLst>
          </p:cNvPr>
          <p:cNvSpPr/>
          <p:nvPr/>
        </p:nvSpPr>
        <p:spPr>
          <a:xfrm>
            <a:off x="805671" y="4001120"/>
            <a:ext cx="8190845" cy="707886"/>
          </a:xfrm>
          <a:prstGeom prst="rect">
            <a:avLst/>
          </a:prstGeom>
        </p:spPr>
        <p:txBody>
          <a:bodyPr wrap="square">
            <a:spAutoFit/>
          </a:bodyPr>
          <a:lstStyle/>
          <a:p>
            <a:r>
              <a:rPr lang="sl-SI" sz="2000" dirty="0">
                <a:solidFill>
                  <a:schemeClr val="bg1"/>
                </a:solidFill>
              </a:rPr>
              <a:t>Ljubljana in </a:t>
            </a:r>
            <a:r>
              <a:rPr lang="sl-SI" sz="2000" dirty="0" err="1">
                <a:solidFill>
                  <a:schemeClr val="bg1"/>
                </a:solidFill>
              </a:rPr>
              <a:t>online</a:t>
            </a:r>
            <a:r>
              <a:rPr lang="sl-SI" sz="2000" dirty="0">
                <a:solidFill>
                  <a:schemeClr val="bg1"/>
                </a:solidFill>
              </a:rPr>
              <a:t>, Centralna tehniška knjižnica Univerze v Ljubljani, Predstavitev za </a:t>
            </a:r>
            <a:r>
              <a:rPr lang="sl-SI" sz="2000" dirty="0" err="1">
                <a:solidFill>
                  <a:schemeClr val="bg1"/>
                </a:solidFill>
              </a:rPr>
              <a:t>konzorcijske</a:t>
            </a:r>
            <a:r>
              <a:rPr lang="sl-SI" sz="2000" dirty="0">
                <a:solidFill>
                  <a:schemeClr val="bg1"/>
                </a:solidFill>
              </a:rPr>
              <a:t> partnerje in širšo javnost, 7. 12. 2023</a:t>
            </a:r>
          </a:p>
        </p:txBody>
      </p:sp>
      <p:pic>
        <p:nvPicPr>
          <p:cNvPr id="3" name="Picture 2" descr="A grey and black sign with a person in a circle&#10;&#10;Description automatically generated">
            <a:extLst>
              <a:ext uri="{FF2B5EF4-FFF2-40B4-BE49-F238E27FC236}">
                <a16:creationId xmlns:a16="http://schemas.microsoft.com/office/drawing/2014/main" id="{5D0F3FBA-7732-41CE-FE17-8428346FBE57}"/>
              </a:ext>
            </a:extLst>
          </p:cNvPr>
          <p:cNvPicPr>
            <a:picLocks noChangeAspect="1"/>
          </p:cNvPicPr>
          <p:nvPr/>
        </p:nvPicPr>
        <p:blipFill>
          <a:blip r:embed="rId3"/>
          <a:stretch>
            <a:fillRect/>
          </a:stretch>
        </p:blipFill>
        <p:spPr>
          <a:xfrm>
            <a:off x="805671" y="5150767"/>
            <a:ext cx="1249752" cy="432400"/>
          </a:xfrm>
          <a:prstGeom prst="rect">
            <a:avLst/>
          </a:prstGeom>
        </p:spPr>
      </p:pic>
      <p:pic>
        <p:nvPicPr>
          <p:cNvPr id="7" name="Slika 6">
            <a:extLst>
              <a:ext uri="{FF2B5EF4-FFF2-40B4-BE49-F238E27FC236}">
                <a16:creationId xmlns:a16="http://schemas.microsoft.com/office/drawing/2014/main" id="{5E4C2A95-F7A2-41C6-AB2B-665E607191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5943445"/>
            <a:ext cx="674594" cy="38376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78C5EB6-7B64-A05C-89EF-5B2215154E5D}"/>
              </a:ext>
            </a:extLst>
          </p:cNvPr>
          <p:cNvSpPr>
            <a:spLocks noGrp="1"/>
          </p:cNvSpPr>
          <p:nvPr>
            <p:ph type="title"/>
          </p:nvPr>
        </p:nvSpPr>
        <p:spPr>
          <a:xfrm>
            <a:off x="841833" y="18257"/>
            <a:ext cx="10515600" cy="1325559"/>
          </a:xfrm>
        </p:spPr>
        <p:txBody>
          <a:bodyPr/>
          <a:lstStyle/>
          <a:p>
            <a:r>
              <a:rPr lang="sl-SI" sz="5000" b="1" dirty="0">
                <a:solidFill>
                  <a:srgbClr val="ED7D31"/>
                </a:solidFill>
                <a:latin typeface="Calibri"/>
              </a:rPr>
              <a:t>Priporočilni sistem</a:t>
            </a:r>
          </a:p>
        </p:txBody>
      </p:sp>
      <p:sp>
        <p:nvSpPr>
          <p:cNvPr id="3" name="Označba mesta vsebine 2">
            <a:extLst>
              <a:ext uri="{FF2B5EF4-FFF2-40B4-BE49-F238E27FC236}">
                <a16:creationId xmlns:a16="http://schemas.microsoft.com/office/drawing/2014/main" id="{1A293363-0EE6-779A-9B7D-5C82EDCC50BA}"/>
              </a:ext>
            </a:extLst>
          </p:cNvPr>
          <p:cNvSpPr>
            <a:spLocks noGrp="1"/>
          </p:cNvSpPr>
          <p:nvPr>
            <p:ph idx="1"/>
          </p:nvPr>
        </p:nvSpPr>
        <p:spPr/>
        <p:txBody>
          <a:bodyPr/>
          <a:lstStyle/>
          <a:p>
            <a:pPr marL="0" indent="0">
              <a:buNone/>
            </a:pPr>
            <a:r>
              <a:rPr lang="sl-SI" dirty="0"/>
              <a:t> </a:t>
            </a:r>
          </a:p>
        </p:txBody>
      </p:sp>
      <p:pic>
        <p:nvPicPr>
          <p:cNvPr id="4" name="Picture 2">
            <a:extLst>
              <a:ext uri="{FF2B5EF4-FFF2-40B4-BE49-F238E27FC236}">
                <a16:creationId xmlns:a16="http://schemas.microsoft.com/office/drawing/2014/main" id="{3D3EF132-D6F4-37C8-0980-B0D1D6158F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7568" y="1364775"/>
            <a:ext cx="7420464" cy="5350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37401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F56E256-257F-47C1-230A-BA245226AF33}"/>
              </a:ext>
            </a:extLst>
          </p:cNvPr>
          <p:cNvSpPr>
            <a:spLocks noGrp="1"/>
          </p:cNvSpPr>
          <p:nvPr>
            <p:ph type="title"/>
          </p:nvPr>
        </p:nvSpPr>
        <p:spPr>
          <a:xfrm>
            <a:off x="838200" y="0"/>
            <a:ext cx="10515600" cy="1325559"/>
          </a:xfrm>
        </p:spPr>
        <p:txBody>
          <a:bodyPr/>
          <a:lstStyle/>
          <a:p>
            <a:r>
              <a:rPr lang="sl-SI" sz="5000" b="1" dirty="0">
                <a:solidFill>
                  <a:srgbClr val="ED7D31"/>
                </a:solidFill>
                <a:latin typeface="Calibri"/>
              </a:rPr>
              <a:t>Detektor</a:t>
            </a:r>
            <a:r>
              <a:rPr lang="sl-SI" dirty="0"/>
              <a:t> </a:t>
            </a:r>
            <a:r>
              <a:rPr lang="sl-SI" sz="5000" b="1" dirty="0">
                <a:solidFill>
                  <a:srgbClr val="ED7D31"/>
                </a:solidFill>
                <a:latin typeface="Calibri"/>
              </a:rPr>
              <a:t>podobnih vsebin</a:t>
            </a:r>
          </a:p>
        </p:txBody>
      </p:sp>
      <p:pic>
        <p:nvPicPr>
          <p:cNvPr id="4" name="Picture 2">
            <a:extLst>
              <a:ext uri="{FF2B5EF4-FFF2-40B4-BE49-F238E27FC236}">
                <a16:creationId xmlns:a16="http://schemas.microsoft.com/office/drawing/2014/main" id="{6A768716-2814-1287-E253-844BF61AEAF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01262" y="1425396"/>
            <a:ext cx="9284676" cy="4988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6442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BE74446-9EFF-4C31-4009-6FFD1B277BD2}"/>
              </a:ext>
            </a:extLst>
          </p:cNvPr>
          <p:cNvSpPr>
            <a:spLocks noGrp="1"/>
          </p:cNvSpPr>
          <p:nvPr>
            <p:ph type="title"/>
          </p:nvPr>
        </p:nvSpPr>
        <p:spPr>
          <a:xfrm>
            <a:off x="838203" y="348576"/>
            <a:ext cx="8903674" cy="1325559"/>
          </a:xfrm>
        </p:spPr>
        <p:txBody>
          <a:bodyPr>
            <a:normAutofit fontScale="90000"/>
          </a:bodyPr>
          <a:lstStyle/>
          <a:p>
            <a:r>
              <a:rPr lang="sl-SI" sz="5000" b="1" dirty="0">
                <a:solidFill>
                  <a:srgbClr val="ED7D31"/>
                </a:solidFill>
                <a:latin typeface="Calibri"/>
                <a:hlinkClick r:id="rId3">
                  <a:extLst>
                    <a:ext uri="{A12FA001-AC4F-418D-AE19-62706E023703}">
                      <ahyp:hlinkClr xmlns:ahyp="http://schemas.microsoft.com/office/drawing/2018/hyperlinkcolor" val="tx"/>
                    </a:ext>
                  </a:extLst>
                </a:hlinkClick>
              </a:rPr>
              <a:t>Proces oddaje zaključnega dela UM in UNG</a:t>
            </a:r>
            <a:endParaRPr lang="sl-SI" sz="5000" b="1" dirty="0">
              <a:solidFill>
                <a:srgbClr val="ED7D31"/>
              </a:solidFill>
              <a:latin typeface="Calibri"/>
            </a:endParaRPr>
          </a:p>
        </p:txBody>
      </p:sp>
      <p:sp>
        <p:nvSpPr>
          <p:cNvPr id="3" name="Označba mesta vsebine 2">
            <a:extLst>
              <a:ext uri="{FF2B5EF4-FFF2-40B4-BE49-F238E27FC236}">
                <a16:creationId xmlns:a16="http://schemas.microsoft.com/office/drawing/2014/main" id="{F895BD72-9982-3E03-D443-B7305F07E785}"/>
              </a:ext>
            </a:extLst>
          </p:cNvPr>
          <p:cNvSpPr>
            <a:spLocks noGrp="1"/>
          </p:cNvSpPr>
          <p:nvPr>
            <p:ph idx="1"/>
          </p:nvPr>
        </p:nvSpPr>
        <p:spPr/>
        <p:txBody>
          <a:bodyPr/>
          <a:lstStyle/>
          <a:p>
            <a:pPr marL="0" indent="0">
              <a:buNone/>
            </a:pPr>
            <a:r>
              <a:rPr lang="sl-SI" dirty="0"/>
              <a:t> </a:t>
            </a:r>
          </a:p>
        </p:txBody>
      </p:sp>
      <p:pic>
        <p:nvPicPr>
          <p:cNvPr id="4" name="Picture 2" descr="C:\Users\Milan\Dropbox\repozitoriji\emerald\Revizija Emerald\Verzija za oddajo\Figure 2 Sequence diagram of final study work submission and publication.png">
            <a:extLst>
              <a:ext uri="{FF2B5EF4-FFF2-40B4-BE49-F238E27FC236}">
                <a16:creationId xmlns:a16="http://schemas.microsoft.com/office/drawing/2014/main" id="{51E5AB81-1C49-6147-9DC0-B5AFCF7092C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2651" y="1709915"/>
            <a:ext cx="9871533" cy="4618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15602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BE74446-9EFF-4C31-4009-6FFD1B277BD2}"/>
              </a:ext>
            </a:extLst>
          </p:cNvPr>
          <p:cNvSpPr>
            <a:spLocks noGrp="1"/>
          </p:cNvSpPr>
          <p:nvPr>
            <p:ph type="title"/>
          </p:nvPr>
        </p:nvSpPr>
        <p:spPr>
          <a:xfrm>
            <a:off x="838203" y="0"/>
            <a:ext cx="9167446" cy="1325559"/>
          </a:xfrm>
        </p:spPr>
        <p:txBody>
          <a:bodyPr>
            <a:normAutofit fontScale="90000"/>
          </a:bodyPr>
          <a:lstStyle/>
          <a:p>
            <a:r>
              <a:rPr lang="sl-SI" sz="4500" b="1" dirty="0">
                <a:solidFill>
                  <a:srgbClr val="ED7D31"/>
                </a:solidFill>
                <a:latin typeface="Calibri"/>
              </a:rPr>
              <a:t>Proces oddaje zaključnega dela na Univerzi v Ljubljani</a:t>
            </a:r>
          </a:p>
        </p:txBody>
      </p:sp>
      <p:sp>
        <p:nvSpPr>
          <p:cNvPr id="3" name="Označba mesta vsebine 2">
            <a:extLst>
              <a:ext uri="{FF2B5EF4-FFF2-40B4-BE49-F238E27FC236}">
                <a16:creationId xmlns:a16="http://schemas.microsoft.com/office/drawing/2014/main" id="{F895BD72-9982-3E03-D443-B7305F07E785}"/>
              </a:ext>
            </a:extLst>
          </p:cNvPr>
          <p:cNvSpPr>
            <a:spLocks noGrp="1"/>
          </p:cNvSpPr>
          <p:nvPr>
            <p:ph idx="1"/>
          </p:nvPr>
        </p:nvSpPr>
        <p:spPr/>
        <p:txBody>
          <a:bodyPr/>
          <a:lstStyle/>
          <a:p>
            <a:pPr marL="0" indent="0">
              <a:buNone/>
            </a:pPr>
            <a:r>
              <a:rPr lang="sl-SI" dirty="0"/>
              <a:t> </a:t>
            </a:r>
          </a:p>
        </p:txBody>
      </p:sp>
      <p:pic>
        <p:nvPicPr>
          <p:cNvPr id="5" name="Slika 4">
            <a:extLst>
              <a:ext uri="{FF2B5EF4-FFF2-40B4-BE49-F238E27FC236}">
                <a16:creationId xmlns:a16="http://schemas.microsoft.com/office/drawing/2014/main" id="{E15F617C-ADD6-695B-19D3-4B1E0AB887BE}"/>
              </a:ext>
            </a:extLst>
          </p:cNvPr>
          <p:cNvPicPr>
            <a:picLocks noChangeAspect="1"/>
          </p:cNvPicPr>
          <p:nvPr/>
        </p:nvPicPr>
        <p:blipFill>
          <a:blip r:embed="rId2"/>
          <a:stretch>
            <a:fillRect/>
          </a:stretch>
        </p:blipFill>
        <p:spPr>
          <a:xfrm>
            <a:off x="2186351" y="1128993"/>
            <a:ext cx="7948963" cy="5839865"/>
          </a:xfrm>
          <a:prstGeom prst="rect">
            <a:avLst/>
          </a:prstGeom>
        </p:spPr>
      </p:pic>
    </p:spTree>
    <p:extLst>
      <p:ext uri="{BB962C8B-B14F-4D97-AF65-F5344CB8AC3E}">
        <p14:creationId xmlns:p14="http://schemas.microsoft.com/office/powerpoint/2010/main" val="1140085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77BD6F3-2237-8326-6116-D8F89CC859DE}"/>
              </a:ext>
            </a:extLst>
          </p:cNvPr>
          <p:cNvSpPr>
            <a:spLocks noGrp="1"/>
          </p:cNvSpPr>
          <p:nvPr>
            <p:ph type="title"/>
          </p:nvPr>
        </p:nvSpPr>
        <p:spPr>
          <a:xfrm>
            <a:off x="533399" y="283068"/>
            <a:ext cx="10515600" cy="1325559"/>
          </a:xfrm>
        </p:spPr>
        <p:txBody>
          <a:bodyPr/>
          <a:lstStyle/>
          <a:p>
            <a:r>
              <a:rPr lang="sl-SI" sz="4500" b="1" dirty="0">
                <a:solidFill>
                  <a:srgbClr val="ED7D31"/>
                </a:solidFill>
                <a:latin typeface="Calibri"/>
              </a:rPr>
              <a:t>Proces</a:t>
            </a:r>
            <a:r>
              <a:rPr lang="sl-SI" sz="18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sl-SI" sz="4500" b="1" dirty="0">
                <a:solidFill>
                  <a:srgbClr val="ED7D31"/>
                </a:solidFill>
                <a:latin typeface="Calibri"/>
              </a:rPr>
              <a:t>oddaje publikacije raziskovalca</a:t>
            </a:r>
            <a:br>
              <a:rPr lang="sl-SI" sz="18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br>
            <a:endParaRPr lang="sl-SI" dirty="0"/>
          </a:p>
        </p:txBody>
      </p:sp>
      <p:pic>
        <p:nvPicPr>
          <p:cNvPr id="4" name="Označba mesta vsebine 3" descr="Slika, ki vsebuje besede besedilo, posnetek zaslona, številka, vzporedno&#10;&#10;Opis je samodejno ustvarjen">
            <a:extLst>
              <a:ext uri="{FF2B5EF4-FFF2-40B4-BE49-F238E27FC236}">
                <a16:creationId xmlns:a16="http://schemas.microsoft.com/office/drawing/2014/main" id="{6205635B-B5F6-BFF0-CF08-E1F8995B624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27983" y="1825625"/>
            <a:ext cx="7336033" cy="4351338"/>
          </a:xfrm>
          <a:prstGeom prst="rect">
            <a:avLst/>
          </a:prstGeom>
          <a:noFill/>
          <a:ln>
            <a:noFill/>
          </a:ln>
        </p:spPr>
      </p:pic>
    </p:spTree>
    <p:extLst>
      <p:ext uri="{BB962C8B-B14F-4D97-AF65-F5344CB8AC3E}">
        <p14:creationId xmlns:p14="http://schemas.microsoft.com/office/powerpoint/2010/main" val="1798271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CCFFAF9-2016-FDFE-57E3-46D296022E50}"/>
              </a:ext>
            </a:extLst>
          </p:cNvPr>
          <p:cNvSpPr>
            <a:spLocks noGrp="1"/>
          </p:cNvSpPr>
          <p:nvPr>
            <p:ph type="title"/>
          </p:nvPr>
        </p:nvSpPr>
        <p:spPr>
          <a:xfrm>
            <a:off x="697526" y="482360"/>
            <a:ext cx="9489828" cy="1325559"/>
          </a:xfrm>
        </p:spPr>
        <p:txBody>
          <a:bodyPr>
            <a:normAutofit fontScale="90000"/>
          </a:bodyPr>
          <a:lstStyle/>
          <a:p>
            <a:r>
              <a:rPr lang="sl-SI" sz="4600" b="1" dirty="0">
                <a:solidFill>
                  <a:srgbClr val="ED7D31"/>
                </a:solidFill>
                <a:latin typeface="Calibri"/>
              </a:rPr>
              <a:t>Vzpostavitev</a:t>
            </a:r>
            <a:r>
              <a:rPr lang="sl-SI" sz="4500" b="1" dirty="0">
                <a:solidFill>
                  <a:srgbClr val="ED7D31"/>
                </a:solidFill>
                <a:latin typeface="Calibri"/>
              </a:rPr>
              <a:t> procesov za podporo ravnanju z raziskovalnimi podatki v nacionalni infrastrukturi odprtega dostopa</a:t>
            </a:r>
          </a:p>
        </p:txBody>
      </p:sp>
      <p:sp>
        <p:nvSpPr>
          <p:cNvPr id="3" name="Označba mesta vsebine 2">
            <a:extLst>
              <a:ext uri="{FF2B5EF4-FFF2-40B4-BE49-F238E27FC236}">
                <a16:creationId xmlns:a16="http://schemas.microsoft.com/office/drawing/2014/main" id="{1DE668EA-C842-166F-1D7E-DCE757FE6CC9}"/>
              </a:ext>
            </a:extLst>
          </p:cNvPr>
          <p:cNvSpPr>
            <a:spLocks noGrp="1"/>
          </p:cNvSpPr>
          <p:nvPr>
            <p:ph idx="1"/>
          </p:nvPr>
        </p:nvSpPr>
        <p:spPr>
          <a:xfrm>
            <a:off x="697526" y="2561492"/>
            <a:ext cx="10515600" cy="2747962"/>
          </a:xfrm>
        </p:spPr>
        <p:txBody>
          <a:bodyPr/>
          <a:lstStyle/>
          <a:p>
            <a:r>
              <a:rPr lang="sl-SI" dirty="0">
                <a:solidFill>
                  <a:schemeClr val="tx1"/>
                </a:solidFill>
                <a:latin typeface="+mn-lt"/>
                <a:ea typeface="+mn-ea"/>
                <a:cs typeface="+mn-cs"/>
              </a:rPr>
              <a:t>Aktivnosti pred objavo.</a:t>
            </a:r>
          </a:p>
          <a:p>
            <a:r>
              <a:rPr lang="sl-SI" dirty="0">
                <a:solidFill>
                  <a:schemeClr val="tx1"/>
                </a:solidFill>
                <a:latin typeface="+mn-lt"/>
                <a:ea typeface="+mn-ea"/>
                <a:cs typeface="+mn-cs"/>
              </a:rPr>
              <a:t>Objava v </a:t>
            </a:r>
            <a:r>
              <a:rPr lang="sl-SI" dirty="0" err="1">
                <a:solidFill>
                  <a:schemeClr val="tx1"/>
                </a:solidFill>
                <a:latin typeface="+mn-lt"/>
                <a:ea typeface="+mn-ea"/>
                <a:cs typeface="+mn-cs"/>
              </a:rPr>
              <a:t>repozitoriju</a:t>
            </a:r>
            <a:r>
              <a:rPr lang="sl-SI" dirty="0">
                <a:solidFill>
                  <a:schemeClr val="tx1"/>
                </a:solidFill>
                <a:latin typeface="+mn-lt"/>
                <a:ea typeface="+mn-ea"/>
                <a:cs typeface="+mn-cs"/>
              </a:rPr>
              <a:t> ali arhivu podatkov.</a:t>
            </a:r>
          </a:p>
          <a:p>
            <a:r>
              <a:rPr lang="sl-SI" dirty="0">
                <a:solidFill>
                  <a:schemeClr val="tx1"/>
                </a:solidFill>
                <a:latin typeface="+mn-lt"/>
                <a:ea typeface="+mn-ea"/>
                <a:cs typeface="+mn-cs"/>
              </a:rPr>
              <a:t>Trajno ohranjanje.</a:t>
            </a:r>
            <a:endParaRPr lang="en-US" dirty="0">
              <a:solidFill>
                <a:schemeClr val="tx1"/>
              </a:solidFill>
              <a:latin typeface="+mn-lt"/>
              <a:ea typeface="+mn-ea"/>
              <a:cs typeface="+mn-cs"/>
            </a:endParaRPr>
          </a:p>
          <a:p>
            <a:endParaRPr lang="sl-SI" dirty="0"/>
          </a:p>
        </p:txBody>
      </p:sp>
    </p:spTree>
    <p:extLst>
      <p:ext uri="{BB962C8B-B14F-4D97-AF65-F5344CB8AC3E}">
        <p14:creationId xmlns:p14="http://schemas.microsoft.com/office/powerpoint/2010/main" val="21733717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C485097-794B-3D23-BD74-321D3D5A5D0B}"/>
              </a:ext>
            </a:extLst>
          </p:cNvPr>
          <p:cNvSpPr>
            <a:spLocks noGrp="1"/>
          </p:cNvSpPr>
          <p:nvPr>
            <p:ph type="title"/>
          </p:nvPr>
        </p:nvSpPr>
        <p:spPr>
          <a:xfrm>
            <a:off x="838203" y="222739"/>
            <a:ext cx="9079520" cy="1325559"/>
          </a:xfrm>
        </p:spPr>
        <p:txBody>
          <a:bodyPr>
            <a:normAutofit/>
          </a:bodyPr>
          <a:lstStyle/>
          <a:p>
            <a:r>
              <a:rPr lang="sl-SI" sz="4100" b="1" dirty="0">
                <a:solidFill>
                  <a:srgbClr val="ED7D31"/>
                </a:solidFill>
                <a:latin typeface="Calibri"/>
              </a:rPr>
              <a:t>Faza pred objavo raziskovalnih podatkov in zahtevana dokumentacija</a:t>
            </a:r>
          </a:p>
        </p:txBody>
      </p:sp>
      <p:sp>
        <p:nvSpPr>
          <p:cNvPr id="3" name="Označba mesta vsebine 2">
            <a:extLst>
              <a:ext uri="{FF2B5EF4-FFF2-40B4-BE49-F238E27FC236}">
                <a16:creationId xmlns:a16="http://schemas.microsoft.com/office/drawing/2014/main" id="{6ED62C3E-B1C2-D92F-EFC0-121D7806D108}"/>
              </a:ext>
            </a:extLst>
          </p:cNvPr>
          <p:cNvSpPr>
            <a:spLocks noGrp="1"/>
          </p:cNvSpPr>
          <p:nvPr>
            <p:ph idx="1"/>
          </p:nvPr>
        </p:nvSpPr>
        <p:spPr>
          <a:xfrm>
            <a:off x="838203" y="1825626"/>
            <a:ext cx="10515600" cy="4809635"/>
          </a:xfrm>
        </p:spPr>
        <p:txBody>
          <a:bodyPr>
            <a:normAutofit fontScale="92500" lnSpcReduction="10000"/>
          </a:bodyPr>
          <a:lstStyle/>
          <a:p>
            <a:pPr marL="0" indent="0">
              <a:buNone/>
            </a:pPr>
            <a:r>
              <a:rPr lang="sl-SI" sz="1800" dirty="0"/>
              <a:t>Faza pred objavo raziskovalnih podatkov:</a:t>
            </a:r>
          </a:p>
          <a:p>
            <a:pPr marL="742950" lvl="1" indent="-285750"/>
            <a:r>
              <a:rPr lang="sl-SI" sz="1600" dirty="0"/>
              <a:t>Načrtovanje in iskanje virov podatkov.</a:t>
            </a:r>
          </a:p>
          <a:p>
            <a:pPr marL="742950" lvl="1" indent="-285750"/>
            <a:r>
              <a:rPr lang="sl-SI" sz="1600" dirty="0"/>
              <a:t>Priprava načrta ravnanja z raziskovalnimi podatki, vloge za etično komisijo in predloge za obveščeno soglasje, predloge izjave dajalcev podatkov.</a:t>
            </a:r>
          </a:p>
          <a:p>
            <a:pPr marL="742950" lvl="1" indent="-285750"/>
            <a:r>
              <a:rPr lang="sl-SI" sz="1600" dirty="0"/>
              <a:t>Pridobitev ustreznih izjav in mnenj.</a:t>
            </a:r>
          </a:p>
          <a:p>
            <a:pPr marL="742950" lvl="1" indent="-285750"/>
            <a:r>
              <a:rPr lang="sl-SI" sz="1600" dirty="0"/>
              <a:t>Zbiranje in ustvarjanje.</a:t>
            </a:r>
          </a:p>
          <a:p>
            <a:pPr marL="742950" lvl="1" indent="-285750"/>
            <a:r>
              <a:rPr lang="sl-SI" sz="1600" dirty="0"/>
              <a:t>Obdelava in analiza.</a:t>
            </a:r>
          </a:p>
          <a:p>
            <a:pPr marL="742950" lvl="1" indent="-285750"/>
            <a:r>
              <a:rPr lang="sl-SI" sz="1600" dirty="0"/>
              <a:t>Priprava datotek v ustreznih formatih.</a:t>
            </a:r>
          </a:p>
          <a:p>
            <a:pPr marL="742950" lvl="1" indent="-285750"/>
            <a:r>
              <a:rPr lang="sl-SI" sz="1600" dirty="0"/>
              <a:t>Priprava dokumentacije.</a:t>
            </a:r>
          </a:p>
          <a:p>
            <a:pPr marL="0" indent="0">
              <a:buNone/>
            </a:pPr>
            <a:r>
              <a:rPr lang="sl-SI" sz="1800" dirty="0"/>
              <a:t>Preden raziskovalec zaprosi za objavo nabora raziskovalnih podatkov v </a:t>
            </a:r>
            <a:r>
              <a:rPr lang="sl-SI" sz="1800" dirty="0" err="1"/>
              <a:t>repozitoriju</a:t>
            </a:r>
            <a:r>
              <a:rPr lang="sl-SI" sz="1800" dirty="0"/>
              <a:t> nacionalne </a:t>
            </a:r>
            <a:r>
              <a:rPr lang="sl-SI" sz="1800" dirty="0" err="1"/>
              <a:t>infrastruktureodprtega</a:t>
            </a:r>
            <a:r>
              <a:rPr lang="sl-SI" sz="1800" dirty="0"/>
              <a:t> dostopa, mora imeti:</a:t>
            </a:r>
          </a:p>
          <a:p>
            <a:pPr lvl="1"/>
            <a:r>
              <a:rPr lang="sl-SI" sz="1600" dirty="0"/>
              <a:t>pripravljen načrt ravnanja z raziskovalnimi podatki (če ga zahteva financer ali organizacija, v kateri je zaposlen), </a:t>
            </a:r>
          </a:p>
          <a:p>
            <a:pPr lvl="1"/>
            <a:r>
              <a:rPr lang="sl-SI" sz="1600" dirty="0"/>
              <a:t>metapodatke o naboru raziskovalnih podatkov,</a:t>
            </a:r>
          </a:p>
          <a:p>
            <a:pPr lvl="1"/>
            <a:r>
              <a:rPr lang="sl-SI" sz="1600" dirty="0"/>
              <a:t>dokumentacijo, ki je potrebna za razumevanje in uporabo podatkov,</a:t>
            </a:r>
          </a:p>
          <a:p>
            <a:pPr lvl="1"/>
            <a:r>
              <a:rPr lang="sl-SI" sz="1600" dirty="0"/>
              <a:t>datoteke s podatki v ustreznih formatih,</a:t>
            </a:r>
          </a:p>
          <a:p>
            <a:pPr lvl="1"/>
            <a:r>
              <a:rPr lang="sl-SI" sz="1600" dirty="0"/>
              <a:t>izjave dajalcev podatkov in podpisana obveščena soglasja udeležencev raziskave, </a:t>
            </a:r>
          </a:p>
          <a:p>
            <a:pPr lvl="1"/>
            <a:r>
              <a:rPr lang="sl-SI" sz="1600" dirty="0"/>
              <a:t>definirane licence za uporabo raziskovalnih podatkov,</a:t>
            </a:r>
          </a:p>
          <a:p>
            <a:pPr lvl="1"/>
            <a:r>
              <a:rPr lang="sl-SI" sz="1600" dirty="0"/>
              <a:t>programsko opremo, ki se je uporabila za generiranje ali obdelavo podatkov, če jo je sam izdelal,</a:t>
            </a:r>
          </a:p>
          <a:p>
            <a:pPr lvl="1"/>
            <a:r>
              <a:rPr lang="sl-SI" sz="1600" dirty="0"/>
              <a:t>raziskovalne zabeležke in druge rezultate raziskave, če obstajajo.</a:t>
            </a:r>
          </a:p>
          <a:p>
            <a:endParaRPr lang="sl-SI" dirty="0"/>
          </a:p>
        </p:txBody>
      </p:sp>
    </p:spTree>
    <p:extLst>
      <p:ext uri="{BB962C8B-B14F-4D97-AF65-F5344CB8AC3E}">
        <p14:creationId xmlns:p14="http://schemas.microsoft.com/office/powerpoint/2010/main" val="1056609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711640C-2015-A97E-68A2-A0F6DB559307}"/>
              </a:ext>
            </a:extLst>
          </p:cNvPr>
          <p:cNvSpPr>
            <a:spLocks noGrp="1"/>
          </p:cNvSpPr>
          <p:nvPr>
            <p:ph type="title"/>
          </p:nvPr>
        </p:nvSpPr>
        <p:spPr>
          <a:xfrm>
            <a:off x="838200" y="0"/>
            <a:ext cx="10515600" cy="1325559"/>
          </a:xfrm>
        </p:spPr>
        <p:txBody>
          <a:bodyPr/>
          <a:lstStyle/>
          <a:p>
            <a:r>
              <a:rPr lang="sl-SI" sz="4100" b="1" dirty="0">
                <a:solidFill>
                  <a:srgbClr val="ED7D31"/>
                </a:solidFill>
                <a:latin typeface="Calibri"/>
              </a:rPr>
              <a:t>Faza objave</a:t>
            </a:r>
          </a:p>
        </p:txBody>
      </p:sp>
      <p:sp>
        <p:nvSpPr>
          <p:cNvPr id="3" name="Označba mesta vsebine 2">
            <a:extLst>
              <a:ext uri="{FF2B5EF4-FFF2-40B4-BE49-F238E27FC236}">
                <a16:creationId xmlns:a16="http://schemas.microsoft.com/office/drawing/2014/main" id="{8BDD1495-1AEA-9839-2A7F-11B7B4C53CB0}"/>
              </a:ext>
            </a:extLst>
          </p:cNvPr>
          <p:cNvSpPr>
            <a:spLocks noGrp="1"/>
          </p:cNvSpPr>
          <p:nvPr>
            <p:ph idx="1"/>
          </p:nvPr>
        </p:nvSpPr>
        <p:spPr>
          <a:xfrm>
            <a:off x="838203" y="1825626"/>
            <a:ext cx="10515600" cy="4903419"/>
          </a:xfrm>
        </p:spPr>
        <p:txBody>
          <a:bodyPr>
            <a:normAutofit fontScale="77500" lnSpcReduction="20000"/>
          </a:bodyPr>
          <a:lstStyle/>
          <a:p>
            <a:pPr marL="285750" indent="-285750"/>
            <a:r>
              <a:rPr lang="sl-SI" sz="2800" dirty="0"/>
              <a:t>Raziskovalec vstavi podatkovni nabor in ostale rezultate raziskave v </a:t>
            </a:r>
            <a:r>
              <a:rPr lang="sl-SI" sz="2800" dirty="0" err="1"/>
              <a:t>repozitorij</a:t>
            </a:r>
            <a:r>
              <a:rPr lang="sl-SI" sz="2800" dirty="0"/>
              <a:t> sam ali pa jih vstavi njegov knjižničar. </a:t>
            </a:r>
          </a:p>
          <a:p>
            <a:pPr marL="285750" indent="-285750"/>
            <a:r>
              <a:rPr lang="sl-SI" sz="2800" dirty="0"/>
              <a:t>Knjižničar preveri ustreznost metapodatkov in ali je na voljo ustrezna dokumentacija. </a:t>
            </a:r>
          </a:p>
          <a:p>
            <a:pPr marL="285750" indent="-285750"/>
            <a:r>
              <a:rPr lang="sl-SI" sz="2800" dirty="0"/>
              <a:t>Knjižničar sporoči ustreznemu organu znotraj inštitucije, ki je zadolžen za preverjanje ustreznosti podatkovne objave in drugih rezultatov raziskave, da so podatkovni nabor in ostali rezultati raziskave naloženi. Dostopni so v zaprtem dostopu in so na voljo samo preko povezave, za katero je potrebno imeti geslo, katerega posreduje knjižničar.</a:t>
            </a:r>
          </a:p>
          <a:p>
            <a:pPr marL="285750" indent="-285750"/>
            <a:r>
              <a:rPr lang="sl-SI" sz="2800" dirty="0"/>
              <a:t>Ustrezni organ znotraj inštitucije, ki je zadolžen za preverjanje ustreznosti podatkovne objave, preveri ustreznost vsebine podatkovnega nabora in ostalih rezultatov raziskave. Če je vsebina ustrezna, javi knjižničarju, da se podatkovni nabor in ostali rezultati raziskave lahko objavijo.</a:t>
            </a:r>
          </a:p>
          <a:p>
            <a:pPr marL="285750" indent="-285750"/>
            <a:r>
              <a:rPr lang="sl-SI" sz="2800" dirty="0"/>
              <a:t>Knjižničar, po pozitivnem odgovoru organa znotraj inštitucije, ki je zadolžen za preverjanje ustreznosti podatkovne objave, podatkovni nabor in ostale rezultate raziskave objavi v </a:t>
            </a:r>
            <a:r>
              <a:rPr lang="sl-SI" sz="2800" dirty="0" err="1"/>
              <a:t>repozitoriju</a:t>
            </a:r>
            <a:r>
              <a:rPr lang="sl-SI" sz="2800" dirty="0"/>
              <a:t> in izvede katalogizacijo v COBISS-u.</a:t>
            </a:r>
          </a:p>
          <a:p>
            <a:pPr marL="285750" indent="-285750"/>
            <a:r>
              <a:rPr lang="sl-SI" sz="2800" dirty="0"/>
              <a:t>OSIC znanstvenega področja preveri ustreznost tipologije, metapodatkov in dokumentacije o podatkovnem naboru in ostalih rezultatih raziskav. </a:t>
            </a:r>
            <a:endParaRPr lang="en-US" sz="2800" dirty="0"/>
          </a:p>
        </p:txBody>
      </p:sp>
    </p:spTree>
    <p:extLst>
      <p:ext uri="{BB962C8B-B14F-4D97-AF65-F5344CB8AC3E}">
        <p14:creationId xmlns:p14="http://schemas.microsoft.com/office/powerpoint/2010/main" val="39314714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398883C-322A-06A5-E8B3-141133F63658}"/>
              </a:ext>
            </a:extLst>
          </p:cNvPr>
          <p:cNvSpPr>
            <a:spLocks noGrp="1"/>
          </p:cNvSpPr>
          <p:nvPr>
            <p:ph type="title"/>
          </p:nvPr>
        </p:nvSpPr>
        <p:spPr>
          <a:xfrm>
            <a:off x="943710" y="0"/>
            <a:ext cx="10515600" cy="1325559"/>
          </a:xfrm>
        </p:spPr>
        <p:txBody>
          <a:bodyPr/>
          <a:lstStyle/>
          <a:p>
            <a:r>
              <a:rPr lang="sl-SI" sz="4100" b="1" dirty="0">
                <a:solidFill>
                  <a:srgbClr val="ED7D31"/>
                </a:solidFill>
                <a:latin typeface="Calibri"/>
              </a:rPr>
              <a:t>Faza trajnega hranjenja</a:t>
            </a:r>
          </a:p>
        </p:txBody>
      </p:sp>
      <p:sp>
        <p:nvSpPr>
          <p:cNvPr id="3" name="Označba mesta vsebine 2">
            <a:extLst>
              <a:ext uri="{FF2B5EF4-FFF2-40B4-BE49-F238E27FC236}">
                <a16:creationId xmlns:a16="http://schemas.microsoft.com/office/drawing/2014/main" id="{8C6E97B6-1337-9258-91B4-F187F9EDD914}"/>
              </a:ext>
            </a:extLst>
          </p:cNvPr>
          <p:cNvSpPr>
            <a:spLocks noGrp="1"/>
          </p:cNvSpPr>
          <p:nvPr>
            <p:ph idx="1"/>
          </p:nvPr>
        </p:nvSpPr>
        <p:spPr/>
        <p:txBody>
          <a:bodyPr/>
          <a:lstStyle/>
          <a:p>
            <a:pPr marL="0" indent="0">
              <a:buNone/>
            </a:pPr>
            <a:r>
              <a:rPr lang="sl-SI" dirty="0"/>
              <a:t>Podatki so lahko hranjeni v različnih formatih in v več verzijah. Pri trajnem hranjenju moramo zagotoviti neodvisnost podatkov od tehnologije. Procese za trajno hranjenje bomo vzpostavili po OAIS referenčnem modelu (</a:t>
            </a:r>
            <a:r>
              <a:rPr lang="sl-SI" dirty="0">
                <a:hlinkClick r:id="rId2"/>
              </a:rPr>
              <a:t>ISO 14721</a:t>
            </a:r>
            <a:r>
              <a:rPr lang="sl-SI" dirty="0"/>
              <a:t>) z uporabo metapodatkov po </a:t>
            </a:r>
            <a:r>
              <a:rPr lang="sl-SI" dirty="0">
                <a:hlinkClick r:id="rId3"/>
              </a:rPr>
              <a:t>PREMIS</a:t>
            </a:r>
            <a:r>
              <a:rPr lang="sl-SI" dirty="0"/>
              <a:t> meta podatkovnem standardu. </a:t>
            </a:r>
            <a:endParaRPr lang="en-US" dirty="0"/>
          </a:p>
          <a:p>
            <a:endParaRPr lang="sl-SI" dirty="0"/>
          </a:p>
        </p:txBody>
      </p:sp>
    </p:spTree>
    <p:extLst>
      <p:ext uri="{BB962C8B-B14F-4D97-AF65-F5344CB8AC3E}">
        <p14:creationId xmlns:p14="http://schemas.microsoft.com/office/powerpoint/2010/main" val="8401458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652833" y="888255"/>
            <a:ext cx="9033341" cy="817418"/>
          </a:xfrm>
        </p:spPr>
        <p:txBody>
          <a:bodyPr>
            <a:normAutofit fontScale="90000"/>
          </a:bodyPr>
          <a:lstStyle/>
          <a:p>
            <a:pPr lvl="0"/>
            <a:r>
              <a:rPr lang="pl-PL" sz="5000" b="1" dirty="0">
                <a:solidFill>
                  <a:srgbClr val="ED7D31"/>
                </a:solidFill>
                <a:latin typeface="Calibri"/>
              </a:rPr>
              <a:t>Področna in splošna podatkovna središča z zaupanja vrednimi repozitoriji</a:t>
            </a:r>
            <a:endParaRPr lang="sl-SI" sz="5000" b="1" dirty="0">
              <a:solidFill>
                <a:srgbClr val="ED7D31"/>
              </a:solidFill>
              <a:latin typeface="Calibri"/>
            </a:endParaRPr>
          </a:p>
        </p:txBody>
      </p:sp>
      <p:sp>
        <p:nvSpPr>
          <p:cNvPr id="5" name="Naslov 1">
            <a:extLst>
              <a:ext uri="{FF2B5EF4-FFF2-40B4-BE49-F238E27FC236}">
                <a16:creationId xmlns:a16="http://schemas.microsoft.com/office/drawing/2014/main" id="{A9562970-6910-4154-A181-B1BA07AA3270}"/>
              </a:ext>
            </a:extLst>
          </p:cNvPr>
          <p:cNvSpPr txBox="1"/>
          <p:nvPr/>
        </p:nvSpPr>
        <p:spPr>
          <a:xfrm>
            <a:off x="742956" y="4235239"/>
            <a:ext cx="10515600" cy="484906"/>
          </a:xfrm>
          <a:prstGeom prst="rect">
            <a:avLst/>
          </a:prstGeom>
          <a:noFill/>
          <a:ln cap="flat">
            <a:noFill/>
          </a:ln>
        </p:spPr>
        <p:txBody>
          <a:bodyPr vert="horz" wrap="square" lIns="91440" tIns="45720" rIns="91440" bIns="45720" anchor="ctr" anchorCtr="0" compatLnSpc="1">
            <a:noAutofit/>
          </a:bodyPr>
          <a:lstStyle/>
          <a:p>
            <a:endParaRPr lang="sl-SI" sz="2400"/>
          </a:p>
          <a:p>
            <a:endParaRPr lang="sl-SI" sz="2400"/>
          </a:p>
        </p:txBody>
      </p:sp>
      <p:sp>
        <p:nvSpPr>
          <p:cNvPr id="4" name="Pravokotnik 3">
            <a:extLst>
              <a:ext uri="{FF2B5EF4-FFF2-40B4-BE49-F238E27FC236}">
                <a16:creationId xmlns:a16="http://schemas.microsoft.com/office/drawing/2014/main" id="{AEE42DE9-6E8B-496C-8470-19E58356079C}"/>
              </a:ext>
            </a:extLst>
          </p:cNvPr>
          <p:cNvSpPr/>
          <p:nvPr/>
        </p:nvSpPr>
        <p:spPr>
          <a:xfrm>
            <a:off x="742955" y="1716465"/>
            <a:ext cx="9033340" cy="369332"/>
          </a:xfrm>
          <a:prstGeom prst="rect">
            <a:avLst/>
          </a:prstGeom>
        </p:spPr>
        <p:txBody>
          <a:bodyPr wrap="square">
            <a:spAutoFit/>
          </a:bodyPr>
          <a:lstStyle/>
          <a:p>
            <a:endParaRPr lang="en-US"/>
          </a:p>
        </p:txBody>
      </p:sp>
      <p:sp>
        <p:nvSpPr>
          <p:cNvPr id="6" name="Pravokotnik 5">
            <a:extLst>
              <a:ext uri="{FF2B5EF4-FFF2-40B4-BE49-F238E27FC236}">
                <a16:creationId xmlns:a16="http://schemas.microsoft.com/office/drawing/2014/main" id="{65116349-D6C7-41E4-8938-747866C645DB}"/>
              </a:ext>
            </a:extLst>
          </p:cNvPr>
          <p:cNvSpPr/>
          <p:nvPr/>
        </p:nvSpPr>
        <p:spPr>
          <a:xfrm>
            <a:off x="742954" y="5062106"/>
            <a:ext cx="184731" cy="369332"/>
          </a:xfrm>
          <a:prstGeom prst="rect">
            <a:avLst/>
          </a:prstGeom>
        </p:spPr>
        <p:txBody>
          <a:bodyPr wrap="none">
            <a:spAutoFit/>
          </a:bodyPr>
          <a:lstStyle/>
          <a:p>
            <a:endParaRPr lang="sl-SI"/>
          </a:p>
        </p:txBody>
      </p:sp>
      <p:pic>
        <p:nvPicPr>
          <p:cNvPr id="12" name="Slika 11">
            <a:extLst>
              <a:ext uri="{FF2B5EF4-FFF2-40B4-BE49-F238E27FC236}">
                <a16:creationId xmlns:a16="http://schemas.microsoft.com/office/drawing/2014/main" id="{89306995-E7D5-4527-AD58-28FAEF37075E}"/>
              </a:ext>
            </a:extLst>
          </p:cNvPr>
          <p:cNvPicPr>
            <a:picLocks noChangeAspect="1"/>
          </p:cNvPicPr>
          <p:nvPr/>
        </p:nvPicPr>
        <p:blipFill>
          <a:blip r:embed="rId4"/>
          <a:stretch>
            <a:fillRect/>
          </a:stretch>
        </p:blipFill>
        <p:spPr>
          <a:xfrm>
            <a:off x="481012" y="5715876"/>
            <a:ext cx="3819525" cy="752475"/>
          </a:xfrm>
          <a:prstGeom prst="rect">
            <a:avLst/>
          </a:prstGeom>
        </p:spPr>
      </p:pic>
      <p:sp>
        <p:nvSpPr>
          <p:cNvPr id="3" name="Pravokotnik 2">
            <a:extLst>
              <a:ext uri="{FF2B5EF4-FFF2-40B4-BE49-F238E27FC236}">
                <a16:creationId xmlns:a16="http://schemas.microsoft.com/office/drawing/2014/main" id="{6F8E6FC8-3B37-B219-8F8F-147D321E0692}"/>
              </a:ext>
            </a:extLst>
          </p:cNvPr>
          <p:cNvSpPr/>
          <p:nvPr/>
        </p:nvSpPr>
        <p:spPr>
          <a:xfrm>
            <a:off x="787116" y="3196748"/>
            <a:ext cx="10427280" cy="2062103"/>
          </a:xfrm>
          <a:prstGeom prst="rect">
            <a:avLst/>
          </a:prstGeom>
        </p:spPr>
        <p:txBody>
          <a:bodyPr wrap="square">
            <a:spAutoFit/>
          </a:bodyPr>
          <a:lstStyle/>
          <a:p>
            <a:r>
              <a:rPr lang="sl-SI" sz="2000" i="1" dirty="0">
                <a:hlinkClick r:id="rId5"/>
              </a:rPr>
              <a:t>Uredba o izvajanju znanstvenoraziskovalnega dela v skladu z načeli odprte znanosti</a:t>
            </a:r>
            <a:endParaRPr lang="sl-SI" sz="2000" i="1" dirty="0"/>
          </a:p>
          <a:p>
            <a:r>
              <a:rPr lang="sl-SI" dirty="0"/>
              <a:t> </a:t>
            </a:r>
          </a:p>
          <a:p>
            <a:pPr marL="742950" lvl="1" indent="-285750">
              <a:buFont typeface="Arial" panose="020B0604020202020204" pitchFamily="34" charset="0"/>
              <a:buChar char="•"/>
            </a:pPr>
            <a:r>
              <a:rPr lang="sl-SI" kern="0" dirty="0">
                <a:solidFill>
                  <a:srgbClr val="000000"/>
                </a:solidFill>
                <a:latin typeface="Calibri" panose="020F0502020204030204" pitchFamily="34" charset="0"/>
              </a:rPr>
              <a:t>področna in splošna podatkovna središča z zaupanja vrednimi repozitoriji</a:t>
            </a:r>
          </a:p>
          <a:p>
            <a:pPr marL="742950" lvl="1" indent="-285750">
              <a:buFont typeface="Arial" panose="020B0604020202020204" pitchFamily="34" charset="0"/>
              <a:buChar char="•"/>
            </a:pPr>
            <a:endParaRPr lang="sl-SI" kern="0" dirty="0">
              <a:solidFill>
                <a:srgbClr val="000000"/>
              </a:solidFill>
              <a:latin typeface="Calibri" panose="020F0502020204030204" pitchFamily="34" charset="0"/>
            </a:endParaRPr>
          </a:p>
          <a:p>
            <a:pPr marL="1200150" lvl="2" indent="-285750">
              <a:buFont typeface="Wingdings" panose="05000000000000000000" pitchFamily="2" charset="2"/>
              <a:buChar char="Ø"/>
            </a:pPr>
            <a:r>
              <a:rPr lang="sl-SI" dirty="0"/>
              <a:t>PODROČNI PODATKOVNI REPOZITORIJI</a:t>
            </a:r>
          </a:p>
          <a:p>
            <a:pPr marL="1200150" lvl="2" indent="-285750">
              <a:buFont typeface="Wingdings" panose="05000000000000000000" pitchFamily="2" charset="2"/>
              <a:buChar char="Ø"/>
            </a:pPr>
            <a:r>
              <a:rPr lang="sl-SI" dirty="0"/>
              <a:t>SPLOŠNI REPOZITORIJI</a:t>
            </a:r>
          </a:p>
          <a:p>
            <a:pPr marL="742950" lvl="1" indent="-285750">
              <a:buFont typeface="Arial" panose="020B0604020202020204" pitchFamily="34" charset="0"/>
              <a:buChar char="•"/>
            </a:pPr>
            <a:endParaRPr lang="sl-SI" kern="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164514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742956" y="644421"/>
            <a:ext cx="9033342" cy="817418"/>
          </a:xfrm>
        </p:spPr>
        <p:txBody>
          <a:bodyPr>
            <a:normAutofit/>
          </a:bodyPr>
          <a:lstStyle/>
          <a:p>
            <a:pPr lvl="0"/>
            <a:r>
              <a:rPr lang="sl-SI" sz="5000" b="1" dirty="0">
                <a:solidFill>
                  <a:srgbClr val="ED7D31"/>
                </a:solidFill>
                <a:latin typeface="Calibri"/>
              </a:rPr>
              <a:t>Vsebina</a:t>
            </a:r>
          </a:p>
        </p:txBody>
      </p:sp>
      <p:sp>
        <p:nvSpPr>
          <p:cNvPr id="5" name="Naslov 1">
            <a:extLst>
              <a:ext uri="{FF2B5EF4-FFF2-40B4-BE49-F238E27FC236}">
                <a16:creationId xmlns:a16="http://schemas.microsoft.com/office/drawing/2014/main" id="{A9562970-6910-4154-A181-B1BA07AA3270}"/>
              </a:ext>
            </a:extLst>
          </p:cNvPr>
          <p:cNvSpPr txBox="1"/>
          <p:nvPr/>
        </p:nvSpPr>
        <p:spPr>
          <a:xfrm>
            <a:off x="742956" y="4235239"/>
            <a:ext cx="10515600" cy="484906"/>
          </a:xfrm>
          <a:prstGeom prst="rect">
            <a:avLst/>
          </a:prstGeom>
          <a:noFill/>
          <a:ln cap="flat">
            <a:noFill/>
          </a:ln>
        </p:spPr>
        <p:txBody>
          <a:bodyPr vert="horz" wrap="square" lIns="91440" tIns="45720" rIns="91440" bIns="45720" anchor="ctr" anchorCtr="0" compatLnSpc="1">
            <a:noAutofit/>
          </a:bodyPr>
          <a:lstStyle/>
          <a:p>
            <a:endParaRPr lang="sl-SI" sz="2400"/>
          </a:p>
          <a:p>
            <a:endParaRPr lang="sl-SI" sz="2400"/>
          </a:p>
        </p:txBody>
      </p:sp>
      <p:sp>
        <p:nvSpPr>
          <p:cNvPr id="6" name="Pravokotnik 5">
            <a:extLst>
              <a:ext uri="{FF2B5EF4-FFF2-40B4-BE49-F238E27FC236}">
                <a16:creationId xmlns:a16="http://schemas.microsoft.com/office/drawing/2014/main" id="{589D8100-FC12-4A33-93E9-AED45A9AB3CD}"/>
              </a:ext>
            </a:extLst>
          </p:cNvPr>
          <p:cNvSpPr/>
          <p:nvPr/>
        </p:nvSpPr>
        <p:spPr>
          <a:xfrm>
            <a:off x="742955" y="1503562"/>
            <a:ext cx="10637251" cy="5078313"/>
          </a:xfrm>
          <a:prstGeom prst="rect">
            <a:avLst/>
          </a:prstGeom>
        </p:spPr>
        <p:txBody>
          <a:bodyPr wrap="square">
            <a:spAutoFit/>
          </a:bodyPr>
          <a:lstStyle/>
          <a:p>
            <a:pPr marL="514350" indent="-514350">
              <a:buFont typeface="+mj-lt"/>
              <a:buAutoNum type="arabicPeriod"/>
            </a:pPr>
            <a:r>
              <a:rPr lang="sl-SI" sz="2800" dirty="0"/>
              <a:t>Kaj je nacionalna infrastruktura odprte znanosti in zakonodajni okvir</a:t>
            </a:r>
          </a:p>
          <a:p>
            <a:pPr marL="514350" indent="-514350">
              <a:buFont typeface="+mj-lt"/>
              <a:buAutoNum type="arabicPeriod"/>
            </a:pPr>
            <a:endParaRPr lang="sl-SI" sz="1200" dirty="0"/>
          </a:p>
          <a:p>
            <a:pPr marL="514350" indent="-514350">
              <a:buFont typeface="+mj-lt"/>
              <a:buAutoNum type="arabicPeriod"/>
            </a:pPr>
            <a:r>
              <a:rPr lang="sl-SI" sz="2800" dirty="0"/>
              <a:t>Nacionalni portal odprte znanosti</a:t>
            </a:r>
          </a:p>
          <a:p>
            <a:pPr marL="514350" indent="-514350">
              <a:buFont typeface="+mj-lt"/>
              <a:buAutoNum type="arabicPeriod"/>
            </a:pPr>
            <a:endParaRPr lang="sl-SI" sz="1200" dirty="0"/>
          </a:p>
          <a:p>
            <a:pPr marL="514350" indent="-514350">
              <a:buFont typeface="+mj-lt"/>
              <a:buAutoNum type="arabicPeriod"/>
            </a:pPr>
            <a:r>
              <a:rPr lang="sl-SI" sz="2800" dirty="0"/>
              <a:t>Področni podatkovni repozitoriji</a:t>
            </a:r>
          </a:p>
          <a:p>
            <a:pPr marL="514350" indent="-514350">
              <a:buFont typeface="+mj-lt"/>
              <a:buAutoNum type="arabicPeriod"/>
            </a:pPr>
            <a:endParaRPr lang="sl-SI" sz="1200" dirty="0"/>
          </a:p>
          <a:p>
            <a:pPr marL="514350" indent="-514350">
              <a:buFont typeface="+mj-lt"/>
              <a:buAutoNum type="arabicPeriod"/>
            </a:pPr>
            <a:r>
              <a:rPr lang="sl-SI" sz="2800" dirty="0"/>
              <a:t>Splošni repozitoriji</a:t>
            </a:r>
          </a:p>
          <a:p>
            <a:pPr marL="514350" indent="-514350">
              <a:buFont typeface="+mj-lt"/>
              <a:buAutoNum type="arabicPeriod"/>
            </a:pPr>
            <a:endParaRPr lang="sl-SI" sz="1200" dirty="0"/>
          </a:p>
          <a:p>
            <a:pPr marL="514350" indent="-514350">
              <a:buFont typeface="+mj-lt"/>
              <a:buAutoNum type="arabicPeriod"/>
            </a:pPr>
            <a:r>
              <a:rPr lang="sl-SI" sz="2800" dirty="0"/>
              <a:t>Institucionalni repozitoriji</a:t>
            </a:r>
          </a:p>
          <a:p>
            <a:pPr marL="514350" indent="-514350">
              <a:buFont typeface="+mj-lt"/>
              <a:buAutoNum type="arabicPeriod"/>
            </a:pPr>
            <a:endParaRPr lang="sl-SI" sz="1200" dirty="0"/>
          </a:p>
          <a:p>
            <a:pPr marL="514350" indent="-514350">
              <a:buFont typeface="+mj-lt"/>
              <a:buAutoNum type="arabicPeriod"/>
            </a:pPr>
            <a:r>
              <a:rPr lang="sl-SI" sz="2800" dirty="0" err="1"/>
              <a:t>Odprtodostopne</a:t>
            </a:r>
            <a:r>
              <a:rPr lang="sl-SI" sz="2800" dirty="0"/>
              <a:t> znanstvene založniške platforme in </a:t>
            </a:r>
            <a:r>
              <a:rPr lang="sl-SI" sz="2800" dirty="0" err="1"/>
              <a:t>odprtodostopne</a:t>
            </a:r>
            <a:r>
              <a:rPr lang="sl-SI" sz="2800" dirty="0"/>
              <a:t> znanstvene revije</a:t>
            </a:r>
          </a:p>
          <a:p>
            <a:pPr marL="514350" indent="-514350">
              <a:buFont typeface="+mj-lt"/>
              <a:buAutoNum type="arabicPeriod"/>
            </a:pPr>
            <a:endParaRPr lang="sl-SI" sz="1200" dirty="0"/>
          </a:p>
          <a:p>
            <a:pPr marL="514350" indent="-514350">
              <a:buFont typeface="+mj-lt"/>
              <a:buAutoNum type="arabicPeriod"/>
            </a:pPr>
            <a:r>
              <a:rPr lang="sl-SI" sz="2800" dirty="0"/>
              <a:t>Druge digitalne storitve in viri potrebni oziroma nastali v znanstvenoraziskovalnem delu v skladu z načeli odprte znanosti</a:t>
            </a:r>
            <a:endParaRPr lang="sl-SI" sz="1200" dirty="0"/>
          </a:p>
        </p:txBody>
      </p:sp>
    </p:spTree>
    <p:extLst>
      <p:ext uri="{BB962C8B-B14F-4D97-AF65-F5344CB8AC3E}">
        <p14:creationId xmlns:p14="http://schemas.microsoft.com/office/powerpoint/2010/main" val="2313573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652833" y="888255"/>
            <a:ext cx="9033341" cy="817418"/>
          </a:xfrm>
        </p:spPr>
        <p:txBody>
          <a:bodyPr>
            <a:normAutofit fontScale="90000"/>
          </a:bodyPr>
          <a:lstStyle/>
          <a:p>
            <a:pPr lvl="0"/>
            <a:r>
              <a:rPr lang="pl-PL" sz="5000" b="1" dirty="0">
                <a:solidFill>
                  <a:srgbClr val="ED7D31"/>
                </a:solidFill>
                <a:latin typeface="Calibri"/>
              </a:rPr>
              <a:t>Področna in splošna podatkovna središča z zaupanja vrednimi repozitoriji</a:t>
            </a:r>
            <a:endParaRPr lang="sl-SI" sz="5000" b="1" dirty="0">
              <a:solidFill>
                <a:srgbClr val="ED7D31"/>
              </a:solidFill>
              <a:latin typeface="Calibri"/>
            </a:endParaRPr>
          </a:p>
        </p:txBody>
      </p:sp>
      <p:sp>
        <p:nvSpPr>
          <p:cNvPr id="5" name="Naslov 1">
            <a:extLst>
              <a:ext uri="{FF2B5EF4-FFF2-40B4-BE49-F238E27FC236}">
                <a16:creationId xmlns:a16="http://schemas.microsoft.com/office/drawing/2014/main" id="{A9562970-6910-4154-A181-B1BA07AA3270}"/>
              </a:ext>
            </a:extLst>
          </p:cNvPr>
          <p:cNvSpPr txBox="1"/>
          <p:nvPr/>
        </p:nvSpPr>
        <p:spPr>
          <a:xfrm>
            <a:off x="742956" y="4235239"/>
            <a:ext cx="10515600" cy="484906"/>
          </a:xfrm>
          <a:prstGeom prst="rect">
            <a:avLst/>
          </a:prstGeom>
          <a:noFill/>
          <a:ln cap="flat">
            <a:noFill/>
          </a:ln>
        </p:spPr>
        <p:txBody>
          <a:bodyPr vert="horz" wrap="square" lIns="91440" tIns="45720" rIns="91440" bIns="45720" anchor="ctr" anchorCtr="0" compatLnSpc="1">
            <a:noAutofit/>
          </a:bodyPr>
          <a:lstStyle/>
          <a:p>
            <a:endParaRPr lang="sl-SI" sz="2400"/>
          </a:p>
          <a:p>
            <a:endParaRPr lang="sl-SI" sz="2400"/>
          </a:p>
        </p:txBody>
      </p:sp>
      <p:sp>
        <p:nvSpPr>
          <p:cNvPr id="4" name="Pravokotnik 3">
            <a:extLst>
              <a:ext uri="{FF2B5EF4-FFF2-40B4-BE49-F238E27FC236}">
                <a16:creationId xmlns:a16="http://schemas.microsoft.com/office/drawing/2014/main" id="{AEE42DE9-6E8B-496C-8470-19E58356079C}"/>
              </a:ext>
            </a:extLst>
          </p:cNvPr>
          <p:cNvSpPr/>
          <p:nvPr/>
        </p:nvSpPr>
        <p:spPr>
          <a:xfrm>
            <a:off x="742955" y="1716465"/>
            <a:ext cx="9033340" cy="369332"/>
          </a:xfrm>
          <a:prstGeom prst="rect">
            <a:avLst/>
          </a:prstGeom>
        </p:spPr>
        <p:txBody>
          <a:bodyPr wrap="square">
            <a:spAutoFit/>
          </a:bodyPr>
          <a:lstStyle/>
          <a:p>
            <a:endParaRPr lang="en-US"/>
          </a:p>
        </p:txBody>
      </p:sp>
      <p:sp>
        <p:nvSpPr>
          <p:cNvPr id="6" name="Pravokotnik 5">
            <a:extLst>
              <a:ext uri="{FF2B5EF4-FFF2-40B4-BE49-F238E27FC236}">
                <a16:creationId xmlns:a16="http://schemas.microsoft.com/office/drawing/2014/main" id="{65116349-D6C7-41E4-8938-747866C645DB}"/>
              </a:ext>
            </a:extLst>
          </p:cNvPr>
          <p:cNvSpPr/>
          <p:nvPr/>
        </p:nvSpPr>
        <p:spPr>
          <a:xfrm>
            <a:off x="742954" y="5062106"/>
            <a:ext cx="184731" cy="369332"/>
          </a:xfrm>
          <a:prstGeom prst="rect">
            <a:avLst/>
          </a:prstGeom>
        </p:spPr>
        <p:txBody>
          <a:bodyPr wrap="none">
            <a:spAutoFit/>
          </a:bodyPr>
          <a:lstStyle/>
          <a:p>
            <a:endParaRPr lang="sl-SI"/>
          </a:p>
        </p:txBody>
      </p:sp>
      <p:pic>
        <p:nvPicPr>
          <p:cNvPr id="12" name="Slika 11">
            <a:extLst>
              <a:ext uri="{FF2B5EF4-FFF2-40B4-BE49-F238E27FC236}">
                <a16:creationId xmlns:a16="http://schemas.microsoft.com/office/drawing/2014/main" id="{89306995-E7D5-4527-AD58-28FAEF37075E}"/>
              </a:ext>
            </a:extLst>
          </p:cNvPr>
          <p:cNvPicPr>
            <a:picLocks noChangeAspect="1"/>
          </p:cNvPicPr>
          <p:nvPr/>
        </p:nvPicPr>
        <p:blipFill>
          <a:blip r:embed="rId4"/>
          <a:stretch>
            <a:fillRect/>
          </a:stretch>
        </p:blipFill>
        <p:spPr>
          <a:xfrm>
            <a:off x="481012" y="5715876"/>
            <a:ext cx="3819525" cy="752475"/>
          </a:xfrm>
          <a:prstGeom prst="rect">
            <a:avLst/>
          </a:prstGeom>
        </p:spPr>
      </p:pic>
      <p:sp>
        <p:nvSpPr>
          <p:cNvPr id="3" name="Pravokotnik 2">
            <a:extLst>
              <a:ext uri="{FF2B5EF4-FFF2-40B4-BE49-F238E27FC236}">
                <a16:creationId xmlns:a16="http://schemas.microsoft.com/office/drawing/2014/main" id="{6F8E6FC8-3B37-B219-8F8F-147D321E0692}"/>
              </a:ext>
            </a:extLst>
          </p:cNvPr>
          <p:cNvSpPr/>
          <p:nvPr/>
        </p:nvSpPr>
        <p:spPr>
          <a:xfrm>
            <a:off x="831273" y="2160073"/>
            <a:ext cx="10427280" cy="4247317"/>
          </a:xfrm>
          <a:prstGeom prst="rect">
            <a:avLst/>
          </a:prstGeom>
        </p:spPr>
        <p:txBody>
          <a:bodyPr wrap="square">
            <a:spAutoFit/>
          </a:bodyPr>
          <a:lstStyle/>
          <a:p>
            <a:r>
              <a:rPr lang="sl-SI" dirty="0"/>
              <a:t>PODROČNI PODATKOVNI REPOZITORIJI</a:t>
            </a:r>
          </a:p>
          <a:p>
            <a:pPr marL="285750" indent="-285750">
              <a:buFont typeface="Arial" panose="020B0604020202020204" pitchFamily="34" charset="0"/>
              <a:buChar char="•"/>
            </a:pPr>
            <a:r>
              <a:rPr lang="sl-SI" dirty="0"/>
              <a:t>vsebinsko pokrivajo izključno določena raziskovalna področja,</a:t>
            </a:r>
          </a:p>
          <a:p>
            <a:pPr marL="285750" indent="-285750">
              <a:buFont typeface="Arial" panose="020B0604020202020204" pitchFamily="34" charset="0"/>
              <a:buChar char="•"/>
            </a:pPr>
            <a:r>
              <a:rPr lang="sl-SI" dirty="0"/>
              <a:t>za opisovanje raziskovalnih podatkovnih uporabljajo specifične standardizirane </a:t>
            </a:r>
            <a:r>
              <a:rPr lang="sl-SI" dirty="0" err="1"/>
              <a:t>metapodatkovne</a:t>
            </a:r>
            <a:r>
              <a:rPr lang="sl-SI" dirty="0"/>
              <a:t> sheme,</a:t>
            </a:r>
          </a:p>
          <a:p>
            <a:pPr marL="285750" indent="-285750">
              <a:buFont typeface="Arial" panose="020B0604020202020204" pitchFamily="34" charset="0"/>
              <a:buChar char="•"/>
            </a:pPr>
            <a:r>
              <a:rPr lang="sl-SI" dirty="0"/>
              <a:t>na voljo imajo strokovnjake specializirane za določene vrste podatkov, ki podatke vsebinsko in tehnično pregledajo in zagotovijo visoko kakovost podatkovnih zbirk,</a:t>
            </a:r>
          </a:p>
          <a:p>
            <a:pPr marL="285750" indent="-285750">
              <a:buFont typeface="Arial" panose="020B0604020202020204" pitchFamily="34" charset="0"/>
              <a:buChar char="•"/>
            </a:pPr>
            <a:r>
              <a:rPr lang="sl-SI" dirty="0"/>
              <a:t>v primerih občutljivih raziskovalnih podatkov, omogočajo omejen in nadzorovan dostop do podatkov,</a:t>
            </a:r>
          </a:p>
          <a:p>
            <a:pPr marL="285750" indent="-285750">
              <a:buFont typeface="Arial" panose="020B0604020202020204" pitchFamily="34" charset="0"/>
              <a:buChar char="•"/>
            </a:pPr>
            <a:r>
              <a:rPr lang="sl-SI" dirty="0"/>
              <a:t>raziskovalkam in raziskovalcem nudijo izdatno pomoč, ne le v času predaje podatkov v hrambo, ampak tekom celotnega življenjskega kroga podatkov, </a:t>
            </a:r>
          </a:p>
          <a:p>
            <a:pPr marL="285750" indent="-285750">
              <a:buFont typeface="Arial" panose="020B0604020202020204" pitchFamily="34" charset="0"/>
              <a:buChar char="•"/>
            </a:pPr>
            <a:r>
              <a:rPr lang="sl-SI" dirty="0"/>
              <a:t>podatki so v področnih podatkovnih repozitorijih hranjeni med sorodnimi in torej primerljivimi podatki drugih raziskovalcev. Lažje jih je povezovati z drugimi, kar lahko znatno poveča odmevnost podatkov in raziskave, v okviru katere so bili pridobljeni, </a:t>
            </a:r>
          </a:p>
          <a:p>
            <a:pPr marL="285750" indent="-285750">
              <a:buFont typeface="Arial" panose="020B0604020202020204" pitchFamily="34" charset="0"/>
              <a:buChar char="•"/>
            </a:pPr>
            <a:r>
              <a:rPr lang="sl-SI" dirty="0"/>
              <a:t>tovrstni repozitoriji v Sloveniji so del slovenskih in evropskih konzorcijev raziskovalnih infrastruktur (CESSDA, CLARIN, DARIAH),</a:t>
            </a:r>
          </a:p>
          <a:p>
            <a:pPr marL="285750" indent="-285750">
              <a:buFont typeface="Arial" panose="020B0604020202020204" pitchFamily="34" charset="0"/>
              <a:buChar char="•"/>
            </a:pPr>
            <a:r>
              <a:rPr lang="sl-SI" dirty="0"/>
              <a:t>kadar so na voljo, naj bodo področni podatkovni repozitoriji primarna izbira pri odločitvi o tem, kje zagotoviti dolgotrajno hrambo podatkov.</a:t>
            </a:r>
          </a:p>
        </p:txBody>
      </p:sp>
    </p:spTree>
    <p:extLst>
      <p:ext uri="{BB962C8B-B14F-4D97-AF65-F5344CB8AC3E}">
        <p14:creationId xmlns:p14="http://schemas.microsoft.com/office/powerpoint/2010/main" val="9716786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652833" y="888255"/>
            <a:ext cx="9033341" cy="817418"/>
          </a:xfrm>
        </p:spPr>
        <p:txBody>
          <a:bodyPr>
            <a:normAutofit fontScale="90000"/>
          </a:bodyPr>
          <a:lstStyle/>
          <a:p>
            <a:pPr lvl="0"/>
            <a:r>
              <a:rPr lang="sl-SI" sz="5000" b="1" dirty="0">
                <a:solidFill>
                  <a:srgbClr val="ED7D31"/>
                </a:solidFill>
                <a:latin typeface="Calibri"/>
              </a:rPr>
              <a:t>Področni podatkovni repozitoriji </a:t>
            </a:r>
            <a:r>
              <a:rPr lang="pl-PL" sz="5000" b="1" dirty="0">
                <a:solidFill>
                  <a:srgbClr val="ED7D31"/>
                </a:solidFill>
                <a:latin typeface="Calibri"/>
              </a:rPr>
              <a:t>in podatkovna središča </a:t>
            </a:r>
            <a:r>
              <a:rPr lang="sl-SI" sz="5000" b="1" dirty="0">
                <a:solidFill>
                  <a:srgbClr val="ED7D31"/>
                </a:solidFill>
                <a:latin typeface="Calibri"/>
              </a:rPr>
              <a:t>v Sloveniji</a:t>
            </a:r>
          </a:p>
        </p:txBody>
      </p:sp>
      <p:sp>
        <p:nvSpPr>
          <p:cNvPr id="5" name="Naslov 1">
            <a:extLst>
              <a:ext uri="{FF2B5EF4-FFF2-40B4-BE49-F238E27FC236}">
                <a16:creationId xmlns:a16="http://schemas.microsoft.com/office/drawing/2014/main" id="{A9562970-6910-4154-A181-B1BA07AA3270}"/>
              </a:ext>
            </a:extLst>
          </p:cNvPr>
          <p:cNvSpPr txBox="1"/>
          <p:nvPr/>
        </p:nvSpPr>
        <p:spPr>
          <a:xfrm>
            <a:off x="742956" y="4235239"/>
            <a:ext cx="10515600" cy="484906"/>
          </a:xfrm>
          <a:prstGeom prst="rect">
            <a:avLst/>
          </a:prstGeom>
          <a:noFill/>
          <a:ln cap="flat">
            <a:noFill/>
          </a:ln>
        </p:spPr>
        <p:txBody>
          <a:bodyPr vert="horz" wrap="square" lIns="91440" tIns="45720" rIns="91440" bIns="45720" anchor="ctr" anchorCtr="0" compatLnSpc="1">
            <a:noAutofit/>
          </a:bodyPr>
          <a:lstStyle/>
          <a:p>
            <a:endParaRPr lang="sl-SI" sz="2400"/>
          </a:p>
          <a:p>
            <a:endParaRPr lang="sl-SI" sz="2400"/>
          </a:p>
        </p:txBody>
      </p:sp>
      <p:sp>
        <p:nvSpPr>
          <p:cNvPr id="4" name="Pravokotnik 3">
            <a:extLst>
              <a:ext uri="{FF2B5EF4-FFF2-40B4-BE49-F238E27FC236}">
                <a16:creationId xmlns:a16="http://schemas.microsoft.com/office/drawing/2014/main" id="{AEE42DE9-6E8B-496C-8470-19E58356079C}"/>
              </a:ext>
            </a:extLst>
          </p:cNvPr>
          <p:cNvSpPr/>
          <p:nvPr/>
        </p:nvSpPr>
        <p:spPr>
          <a:xfrm>
            <a:off x="742954" y="2586931"/>
            <a:ext cx="9033340" cy="3077766"/>
          </a:xfrm>
          <a:prstGeom prst="rect">
            <a:avLst/>
          </a:prstGeom>
        </p:spPr>
        <p:txBody>
          <a:bodyPr wrap="square">
            <a:spAutoFit/>
          </a:bodyPr>
          <a:lstStyle/>
          <a:p>
            <a:pPr marL="514350" indent="-514350">
              <a:buFont typeface="+mj-lt"/>
              <a:buAutoNum type="arabicPeriod"/>
            </a:pPr>
            <a:r>
              <a:rPr lang="sl-SI" sz="2800" dirty="0"/>
              <a:t>Arhiv družboslovnih podatkov (ADP)</a:t>
            </a:r>
          </a:p>
          <a:p>
            <a:pPr marL="514350" indent="-514350">
              <a:buFont typeface="+mj-lt"/>
              <a:buAutoNum type="arabicPeriod"/>
            </a:pPr>
            <a:endParaRPr lang="sl-SI" sz="1200" dirty="0"/>
          </a:p>
          <a:p>
            <a:pPr marL="514350" indent="-514350">
              <a:buFont typeface="+mj-lt"/>
              <a:buAutoNum type="arabicPeriod"/>
            </a:pPr>
            <a:r>
              <a:rPr lang="sl-SI" sz="2800" dirty="0"/>
              <a:t>Repozitorij jezikovnih raziskovalnih podatkov (CLARIN.SI)</a:t>
            </a:r>
          </a:p>
          <a:p>
            <a:pPr marL="514350" indent="-514350">
              <a:buFont typeface="+mj-lt"/>
              <a:buAutoNum type="arabicPeriod"/>
            </a:pPr>
            <a:endParaRPr lang="sl-SI" sz="2800" dirty="0"/>
          </a:p>
          <a:p>
            <a:pPr marL="514350" indent="-514350">
              <a:buFont typeface="+mj-lt"/>
              <a:buAutoNum type="arabicPeriod"/>
            </a:pPr>
            <a:endParaRPr lang="sl-SI" sz="1200" dirty="0"/>
          </a:p>
          <a:p>
            <a:pPr marL="514350" indent="-514350">
              <a:buFont typeface="+mj-lt"/>
              <a:buAutoNum type="arabicPeriod"/>
            </a:pPr>
            <a:r>
              <a:rPr lang="sl-SI" sz="2800" dirty="0"/>
              <a:t>DARIAH-SI</a:t>
            </a:r>
          </a:p>
          <a:p>
            <a:pPr marL="514350" indent="-514350">
              <a:buFont typeface="+mj-lt"/>
              <a:buAutoNum type="arabicPeriod"/>
            </a:pPr>
            <a:endParaRPr lang="sl-SI" sz="1200" dirty="0"/>
          </a:p>
          <a:p>
            <a:pPr marL="514350" indent="-514350">
              <a:buFont typeface="+mj-lt"/>
              <a:buAutoNum type="arabicPeriod"/>
            </a:pPr>
            <a:r>
              <a:rPr lang="sl-SI" sz="2800" dirty="0"/>
              <a:t>ELIXIR.SI</a:t>
            </a:r>
          </a:p>
          <a:p>
            <a:pPr marL="285750" indent="-285750">
              <a:buFont typeface="Arial" panose="020B0604020202020204" pitchFamily="34" charset="0"/>
              <a:buChar char="•"/>
            </a:pPr>
            <a:endParaRPr lang="en-US" dirty="0"/>
          </a:p>
        </p:txBody>
      </p:sp>
      <p:sp>
        <p:nvSpPr>
          <p:cNvPr id="6" name="Pravokotnik 5">
            <a:extLst>
              <a:ext uri="{FF2B5EF4-FFF2-40B4-BE49-F238E27FC236}">
                <a16:creationId xmlns:a16="http://schemas.microsoft.com/office/drawing/2014/main" id="{65116349-D6C7-41E4-8938-747866C645DB}"/>
              </a:ext>
            </a:extLst>
          </p:cNvPr>
          <p:cNvSpPr/>
          <p:nvPr/>
        </p:nvSpPr>
        <p:spPr>
          <a:xfrm>
            <a:off x="742954" y="5062106"/>
            <a:ext cx="184731" cy="369332"/>
          </a:xfrm>
          <a:prstGeom prst="rect">
            <a:avLst/>
          </a:prstGeom>
        </p:spPr>
        <p:txBody>
          <a:bodyPr wrap="none">
            <a:spAutoFit/>
          </a:bodyPr>
          <a:lstStyle/>
          <a:p>
            <a:endParaRPr lang="sl-SI"/>
          </a:p>
        </p:txBody>
      </p:sp>
    </p:spTree>
    <p:extLst>
      <p:ext uri="{BB962C8B-B14F-4D97-AF65-F5344CB8AC3E}">
        <p14:creationId xmlns:p14="http://schemas.microsoft.com/office/powerpoint/2010/main" val="9834505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Slika 10" descr="Slika, ki vsebuje besede pisava, simbol, logotip, grafika">
            <a:extLst>
              <a:ext uri="{FF2B5EF4-FFF2-40B4-BE49-F238E27FC236}">
                <a16:creationId xmlns:a16="http://schemas.microsoft.com/office/drawing/2014/main" id="{91B72104-391B-8E25-033A-A3E2DFAFB1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3150" y="1296964"/>
            <a:ext cx="2505826" cy="1810568"/>
          </a:xfrm>
          <a:prstGeom prst="rect">
            <a:avLst/>
          </a:prstGeom>
        </p:spPr>
      </p:pic>
      <p:sp>
        <p:nvSpPr>
          <p:cNvPr id="5" name="Naslov 1">
            <a:extLst>
              <a:ext uri="{FF2B5EF4-FFF2-40B4-BE49-F238E27FC236}">
                <a16:creationId xmlns:a16="http://schemas.microsoft.com/office/drawing/2014/main" id="{A9562970-6910-4154-A181-B1BA07AA3270}"/>
              </a:ext>
            </a:extLst>
          </p:cNvPr>
          <p:cNvSpPr txBox="1"/>
          <p:nvPr/>
        </p:nvSpPr>
        <p:spPr>
          <a:xfrm>
            <a:off x="742956" y="4235239"/>
            <a:ext cx="10515600" cy="484906"/>
          </a:xfrm>
          <a:prstGeom prst="rect">
            <a:avLst/>
          </a:prstGeom>
          <a:noFill/>
          <a:ln cap="flat">
            <a:noFill/>
          </a:ln>
        </p:spPr>
        <p:txBody>
          <a:bodyPr vert="horz" wrap="square" lIns="91440" tIns="45720" rIns="91440" bIns="45720" anchor="ctr" anchorCtr="0" compatLnSpc="1">
            <a:noAutofit/>
          </a:bodyPr>
          <a:lstStyle/>
          <a:p>
            <a:endParaRPr lang="sl-SI" sz="2400"/>
          </a:p>
          <a:p>
            <a:endParaRPr lang="sl-SI" sz="2400"/>
          </a:p>
        </p:txBody>
      </p:sp>
      <p:sp>
        <p:nvSpPr>
          <p:cNvPr id="6" name="Pravokotnik 5">
            <a:extLst>
              <a:ext uri="{FF2B5EF4-FFF2-40B4-BE49-F238E27FC236}">
                <a16:creationId xmlns:a16="http://schemas.microsoft.com/office/drawing/2014/main" id="{65116349-D6C7-41E4-8938-747866C645DB}"/>
              </a:ext>
            </a:extLst>
          </p:cNvPr>
          <p:cNvSpPr/>
          <p:nvPr/>
        </p:nvSpPr>
        <p:spPr>
          <a:xfrm>
            <a:off x="742954" y="5062106"/>
            <a:ext cx="184731" cy="369332"/>
          </a:xfrm>
          <a:prstGeom prst="rect">
            <a:avLst/>
          </a:prstGeom>
        </p:spPr>
        <p:txBody>
          <a:bodyPr wrap="none">
            <a:spAutoFit/>
          </a:bodyPr>
          <a:lstStyle/>
          <a:p>
            <a:endParaRPr lang="sl-SI"/>
          </a:p>
        </p:txBody>
      </p:sp>
      <p:sp>
        <p:nvSpPr>
          <p:cNvPr id="8" name="Naslov 1">
            <a:extLst>
              <a:ext uri="{FF2B5EF4-FFF2-40B4-BE49-F238E27FC236}">
                <a16:creationId xmlns:a16="http://schemas.microsoft.com/office/drawing/2014/main" id="{53ABBAAC-FD0D-9924-8FC9-3B85D433C4D4}"/>
              </a:ext>
            </a:extLst>
          </p:cNvPr>
          <p:cNvSpPr txBox="1">
            <a:spLocks/>
          </p:cNvSpPr>
          <p:nvPr/>
        </p:nvSpPr>
        <p:spPr>
          <a:xfrm>
            <a:off x="652833" y="888255"/>
            <a:ext cx="9033341" cy="817418"/>
          </a:xfrm>
          <a:prstGeom prst="rect">
            <a:avLst/>
          </a:prstGeom>
          <a:noFill/>
          <a:ln>
            <a:noFill/>
          </a:ln>
        </p:spPr>
        <p:txBody>
          <a:bodyPr vert="horz" wrap="square" lIns="91440" tIns="45720" rIns="91440" bIns="45720" anchor="ctr" anchorCtr="0" compatLnSpc="1">
            <a:normAutofit/>
          </a:bodyPr>
          <a:lstStyle>
            <a:lvl1pPr marL="0" marR="0" lvl="0" indent="0" algn="l" defTabSz="914400" rtl="0" fontAlgn="auto" hangingPunct="1">
              <a:lnSpc>
                <a:spcPct val="90000"/>
              </a:lnSpc>
              <a:spcBef>
                <a:spcPts val="0"/>
              </a:spcBef>
              <a:spcAft>
                <a:spcPts val="0"/>
              </a:spcAft>
              <a:buNone/>
              <a:tabLst/>
              <a:defRPr lang="sl-SI" sz="4400" b="0" i="0" u="none" strike="noStrike" kern="1200" cap="none" spc="0" baseline="0">
                <a:solidFill>
                  <a:srgbClr val="000000"/>
                </a:solidFill>
                <a:uFillTx/>
                <a:latin typeface="Calibri Light"/>
              </a:defRPr>
            </a:lvl1pPr>
          </a:lstStyle>
          <a:p>
            <a:r>
              <a:rPr lang="sl-SI" sz="5000" b="1">
                <a:solidFill>
                  <a:srgbClr val="ED7D31"/>
                </a:solidFill>
                <a:latin typeface="Calibri"/>
              </a:rPr>
              <a:t>Arhiv družboslovnih podatkov</a:t>
            </a:r>
            <a:endParaRPr lang="sl-SI" sz="5000" b="1" dirty="0">
              <a:solidFill>
                <a:srgbClr val="ED7D31"/>
              </a:solidFill>
              <a:latin typeface="Calibri"/>
            </a:endParaRPr>
          </a:p>
        </p:txBody>
      </p:sp>
      <p:sp>
        <p:nvSpPr>
          <p:cNvPr id="9" name="PoljeZBesedilom 8">
            <a:extLst>
              <a:ext uri="{FF2B5EF4-FFF2-40B4-BE49-F238E27FC236}">
                <a16:creationId xmlns:a16="http://schemas.microsoft.com/office/drawing/2014/main" id="{64E2BE54-58D5-1DED-EDF9-B108DCC34DA0}"/>
              </a:ext>
            </a:extLst>
          </p:cNvPr>
          <p:cNvSpPr txBox="1"/>
          <p:nvPr/>
        </p:nvSpPr>
        <p:spPr>
          <a:xfrm>
            <a:off x="834501" y="1781495"/>
            <a:ext cx="10777491" cy="4708981"/>
          </a:xfrm>
          <a:prstGeom prst="rect">
            <a:avLst/>
          </a:prstGeom>
          <a:noFill/>
        </p:spPr>
        <p:txBody>
          <a:bodyPr wrap="square" rtlCol="0">
            <a:spAutoFit/>
          </a:bodyPr>
          <a:lstStyle/>
          <a:p>
            <a:r>
              <a:rPr lang="sl-SI" sz="2000" dirty="0"/>
              <a:t>Izvaja storitve za družboslovne podatke in podatke, podobne družboslovnim:</a:t>
            </a:r>
          </a:p>
          <a:p>
            <a:pPr marL="800100" lvl="1" indent="-342900">
              <a:buFont typeface="Arial" panose="020B0604020202020204" pitchFamily="34" charset="0"/>
              <a:buChar char="•"/>
            </a:pPr>
            <a:r>
              <a:rPr lang="sl-SI" sz="2000" dirty="0"/>
              <a:t>Pridobivanje pomembnih raziskovalnih podatkov </a:t>
            </a:r>
          </a:p>
          <a:p>
            <a:pPr marL="800100" lvl="1" indent="-342900">
              <a:buFont typeface="Arial" panose="020B0604020202020204" pitchFamily="34" charset="0"/>
              <a:buChar char="•"/>
            </a:pPr>
            <a:r>
              <a:rPr lang="sl-SI" sz="2000" dirty="0"/>
              <a:t>Ovrednotenje ponujenih raziskovalnih podatkov in izbor za prevzem </a:t>
            </a:r>
          </a:p>
          <a:p>
            <a:pPr marL="800100" lvl="1" indent="-342900">
              <a:buFont typeface="Arial" panose="020B0604020202020204" pitchFamily="34" charset="0"/>
              <a:buChar char="•"/>
            </a:pPr>
            <a:r>
              <a:rPr lang="sl-SI" sz="2000" dirty="0"/>
              <a:t>Prevzem in procesiranje podatkov in dokumentacije ter ustvarjanje metapodatkov </a:t>
            </a:r>
          </a:p>
          <a:p>
            <a:pPr marL="800100" lvl="1" indent="-342900">
              <a:buFont typeface="Arial" panose="020B0604020202020204" pitchFamily="34" charset="0"/>
              <a:buChar char="•"/>
            </a:pPr>
            <a:r>
              <a:rPr lang="sl-SI" sz="2000" dirty="0"/>
              <a:t>Dolgotrajna digitalna hramba</a:t>
            </a:r>
          </a:p>
          <a:p>
            <a:pPr marL="800100" lvl="1" indent="-342900">
              <a:buFont typeface="Arial" panose="020B0604020202020204" pitchFamily="34" charset="0"/>
              <a:buChar char="•"/>
            </a:pPr>
            <a:r>
              <a:rPr lang="sl-SI" sz="2000" dirty="0"/>
              <a:t>Zagotavljanje dostopa </a:t>
            </a:r>
          </a:p>
          <a:p>
            <a:pPr marL="800100" lvl="1" indent="-342900">
              <a:buFont typeface="Arial" panose="020B0604020202020204" pitchFamily="34" charset="0"/>
              <a:buChar char="•"/>
            </a:pPr>
            <a:r>
              <a:rPr lang="sl-SI" sz="2000" kern="0" dirty="0">
                <a:solidFill>
                  <a:srgbClr val="000000"/>
                </a:solidFill>
                <a:effectLst/>
                <a:ea typeface="Times New Roman" panose="02020603050405020304" pitchFamily="18" charset="0"/>
              </a:rPr>
              <a:t>Omogoča uporabo datotek z zaupnimi podatki, v varovanem okolju</a:t>
            </a:r>
            <a:endParaRPr lang="sl-SI" sz="2000" dirty="0"/>
          </a:p>
          <a:p>
            <a:pPr marL="800100" lvl="1" indent="-342900">
              <a:buFont typeface="Arial" panose="020B0604020202020204" pitchFamily="34" charset="0"/>
              <a:buChar char="•"/>
            </a:pPr>
            <a:r>
              <a:rPr lang="sl-SI" sz="2000" dirty="0"/>
              <a:t>Usposabljanje raziskovalcev </a:t>
            </a:r>
          </a:p>
          <a:p>
            <a:pPr marL="800100" lvl="1" indent="-342900">
              <a:buFont typeface="Arial" panose="020B0604020202020204" pitchFamily="34" charset="0"/>
              <a:buChar char="•"/>
            </a:pPr>
            <a:r>
              <a:rPr lang="sl-SI" sz="2000" dirty="0"/>
              <a:t>Aktivna promocija druge rabe podatkov </a:t>
            </a:r>
          </a:p>
          <a:p>
            <a:pPr marL="800100" lvl="1" indent="-342900">
              <a:buFont typeface="Arial" panose="020B0604020202020204" pitchFamily="34" charset="0"/>
              <a:buChar char="•"/>
            </a:pPr>
            <a:r>
              <a:rPr lang="sl-SI" sz="2000" dirty="0">
                <a:solidFill>
                  <a:schemeClr val="tx1"/>
                </a:solidFill>
              </a:rPr>
              <a:t>Repozitorij ADP je imetnik certifikata </a:t>
            </a:r>
            <a:r>
              <a:rPr lang="sl-SI" sz="2000" b="1" dirty="0" err="1">
                <a:solidFill>
                  <a:schemeClr val="tx1"/>
                </a:solidFill>
              </a:rPr>
              <a:t>Core</a:t>
            </a:r>
            <a:r>
              <a:rPr lang="sl-SI" sz="2000" b="1" dirty="0">
                <a:solidFill>
                  <a:schemeClr val="tx1"/>
                </a:solidFill>
              </a:rPr>
              <a:t> </a:t>
            </a:r>
            <a:r>
              <a:rPr lang="sl-SI" sz="2000" b="1" dirty="0" err="1">
                <a:solidFill>
                  <a:schemeClr val="tx1"/>
                </a:solidFill>
              </a:rPr>
              <a:t>Trust</a:t>
            </a:r>
            <a:r>
              <a:rPr lang="sl-SI" sz="2000" b="1" dirty="0">
                <a:solidFill>
                  <a:schemeClr val="tx1"/>
                </a:solidFill>
              </a:rPr>
              <a:t> </a:t>
            </a:r>
            <a:r>
              <a:rPr lang="sl-SI" sz="2000" b="1" dirty="0" err="1">
                <a:solidFill>
                  <a:schemeClr val="tx1"/>
                </a:solidFill>
              </a:rPr>
              <a:t>Seal</a:t>
            </a:r>
            <a:endParaRPr lang="sl-SI" sz="2000" b="1" dirty="0">
              <a:solidFill>
                <a:schemeClr val="tx1"/>
              </a:solidFill>
            </a:endParaRPr>
          </a:p>
          <a:p>
            <a:pPr marL="800100" lvl="1" indent="-342900">
              <a:buFont typeface="Arial" panose="020B0604020202020204" pitchFamily="34" charset="0"/>
              <a:buChar char="•"/>
            </a:pPr>
            <a:endParaRPr lang="sl-SI" sz="2000" dirty="0"/>
          </a:p>
          <a:p>
            <a:pPr lvl="1"/>
            <a:r>
              <a:rPr lang="sl-SI" sz="2000" dirty="0"/>
              <a:t>Glavni „produkt“ je Katalog podatkov ADP, v katerem so združene </a:t>
            </a:r>
            <a:r>
              <a:rPr lang="sl-SI" sz="2000" b="1" dirty="0"/>
              <a:t>podatkovne objave</a:t>
            </a:r>
            <a:r>
              <a:rPr lang="sl-SI" sz="2000" dirty="0"/>
              <a:t> </a:t>
            </a:r>
            <a:r>
              <a:rPr lang="sl-SI" sz="2000" dirty="0">
                <a:sym typeface="Wingdings" panose="05000000000000000000" pitchFamily="2" charset="2"/>
              </a:rPr>
              <a:t> to je:</a:t>
            </a:r>
            <a:r>
              <a:rPr lang="sl-SI" sz="2000" dirty="0"/>
              <a:t> </a:t>
            </a:r>
          </a:p>
          <a:p>
            <a:pPr marL="800100" lvl="1" indent="-342900">
              <a:buFont typeface="Arial" panose="020B0604020202020204" pitchFamily="34" charset="0"/>
              <a:buChar char="•"/>
            </a:pPr>
            <a:r>
              <a:rPr lang="sl-SI" sz="2000" dirty="0"/>
              <a:t>Opis raziskave</a:t>
            </a:r>
          </a:p>
          <a:p>
            <a:pPr marL="800100" lvl="1" indent="-342900">
              <a:buFont typeface="Arial" panose="020B0604020202020204" pitchFamily="34" charset="0"/>
              <a:buChar char="•"/>
            </a:pPr>
            <a:r>
              <a:rPr lang="sl-SI" sz="2000" dirty="0"/>
              <a:t>Podatki</a:t>
            </a:r>
          </a:p>
          <a:p>
            <a:pPr marL="800100" lvl="1" indent="-342900">
              <a:buFont typeface="Arial" panose="020B0604020202020204" pitchFamily="34" charset="0"/>
              <a:buChar char="•"/>
            </a:pPr>
            <a:r>
              <a:rPr lang="sl-SI" sz="2000" dirty="0"/>
              <a:t>Spremno gradivo: merski instrument, kodirnik, smernice za zbiranje podatkov…  </a:t>
            </a:r>
          </a:p>
        </p:txBody>
      </p:sp>
      <p:pic>
        <p:nvPicPr>
          <p:cNvPr id="10" name="Picture 4">
            <a:extLst>
              <a:ext uri="{FF2B5EF4-FFF2-40B4-BE49-F238E27FC236}">
                <a16:creationId xmlns:a16="http://schemas.microsoft.com/office/drawing/2014/main" id="{15CACB45-501F-65E8-B91D-EEF8A2236E7F}"/>
              </a:ext>
            </a:extLst>
          </p:cNvPr>
          <p:cNvPicPr>
            <a:picLocks noChangeAspect="1"/>
          </p:cNvPicPr>
          <p:nvPr/>
        </p:nvPicPr>
        <p:blipFill>
          <a:blip r:embed="rId5"/>
          <a:stretch>
            <a:fillRect/>
          </a:stretch>
        </p:blipFill>
        <p:spPr>
          <a:xfrm>
            <a:off x="8299239" y="4135985"/>
            <a:ext cx="994269" cy="908556"/>
          </a:xfrm>
          <a:prstGeom prst="rect">
            <a:avLst/>
          </a:prstGeom>
        </p:spPr>
      </p:pic>
      <p:sp>
        <p:nvSpPr>
          <p:cNvPr id="2" name="PoljeZBesedilom 1">
            <a:extLst>
              <a:ext uri="{FF2B5EF4-FFF2-40B4-BE49-F238E27FC236}">
                <a16:creationId xmlns:a16="http://schemas.microsoft.com/office/drawing/2014/main" id="{038FAEB4-1C3F-460C-2B18-76AA210C2CC3}"/>
              </a:ext>
            </a:extLst>
          </p:cNvPr>
          <p:cNvSpPr txBox="1"/>
          <p:nvPr/>
        </p:nvSpPr>
        <p:spPr>
          <a:xfrm>
            <a:off x="0" y="6550223"/>
            <a:ext cx="3594061" cy="307777"/>
          </a:xfrm>
          <a:prstGeom prst="rect">
            <a:avLst/>
          </a:prstGeom>
          <a:noFill/>
        </p:spPr>
        <p:txBody>
          <a:bodyPr wrap="none" rtlCol="0">
            <a:spAutoFit/>
          </a:bodyPr>
          <a:lstStyle/>
          <a:p>
            <a:r>
              <a:rPr lang="sl-SI" sz="1400" dirty="0"/>
              <a:t>Dr. Sonja Bezjak, Arhiv družboslovnih podatkov</a:t>
            </a:r>
          </a:p>
        </p:txBody>
      </p:sp>
    </p:spTree>
    <p:extLst>
      <p:ext uri="{BB962C8B-B14F-4D97-AF65-F5344CB8AC3E}">
        <p14:creationId xmlns:p14="http://schemas.microsoft.com/office/powerpoint/2010/main" val="4025099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Naslov 1">
            <a:extLst>
              <a:ext uri="{FF2B5EF4-FFF2-40B4-BE49-F238E27FC236}">
                <a16:creationId xmlns:a16="http://schemas.microsoft.com/office/drawing/2014/main" id="{A9562970-6910-4154-A181-B1BA07AA3270}"/>
              </a:ext>
            </a:extLst>
          </p:cNvPr>
          <p:cNvSpPr txBox="1"/>
          <p:nvPr/>
        </p:nvSpPr>
        <p:spPr>
          <a:xfrm>
            <a:off x="742956" y="4235239"/>
            <a:ext cx="10515600" cy="484906"/>
          </a:xfrm>
          <a:prstGeom prst="rect">
            <a:avLst/>
          </a:prstGeom>
          <a:noFill/>
          <a:ln cap="flat">
            <a:noFill/>
          </a:ln>
        </p:spPr>
        <p:txBody>
          <a:bodyPr vert="horz" wrap="square" lIns="91440" tIns="45720" rIns="91440" bIns="45720" anchor="ctr" anchorCtr="0" compatLnSpc="1">
            <a:noAutofit/>
          </a:bodyPr>
          <a:lstStyle/>
          <a:p>
            <a:endParaRPr lang="sl-SI" sz="2400"/>
          </a:p>
          <a:p>
            <a:endParaRPr lang="sl-SI" sz="2400"/>
          </a:p>
        </p:txBody>
      </p:sp>
      <p:sp>
        <p:nvSpPr>
          <p:cNvPr id="6" name="Pravokotnik 5">
            <a:extLst>
              <a:ext uri="{FF2B5EF4-FFF2-40B4-BE49-F238E27FC236}">
                <a16:creationId xmlns:a16="http://schemas.microsoft.com/office/drawing/2014/main" id="{65116349-D6C7-41E4-8938-747866C645DB}"/>
              </a:ext>
            </a:extLst>
          </p:cNvPr>
          <p:cNvSpPr/>
          <p:nvPr/>
        </p:nvSpPr>
        <p:spPr>
          <a:xfrm>
            <a:off x="742954" y="5062106"/>
            <a:ext cx="184731" cy="369332"/>
          </a:xfrm>
          <a:prstGeom prst="rect">
            <a:avLst/>
          </a:prstGeom>
        </p:spPr>
        <p:txBody>
          <a:bodyPr wrap="none">
            <a:spAutoFit/>
          </a:bodyPr>
          <a:lstStyle/>
          <a:p>
            <a:endParaRPr lang="sl-SI"/>
          </a:p>
        </p:txBody>
      </p:sp>
      <p:sp>
        <p:nvSpPr>
          <p:cNvPr id="2" name="Naslov 1">
            <a:extLst>
              <a:ext uri="{FF2B5EF4-FFF2-40B4-BE49-F238E27FC236}">
                <a16:creationId xmlns:a16="http://schemas.microsoft.com/office/drawing/2014/main" id="{3A79B2AD-0D40-28F3-B24A-8BF323E6EC85}"/>
              </a:ext>
            </a:extLst>
          </p:cNvPr>
          <p:cNvSpPr txBox="1">
            <a:spLocks noGrp="1"/>
          </p:cNvSpPr>
          <p:nvPr>
            <p:ph type="title"/>
          </p:nvPr>
        </p:nvSpPr>
        <p:spPr>
          <a:xfrm>
            <a:off x="652833" y="888255"/>
            <a:ext cx="9033341" cy="817418"/>
          </a:xfrm>
        </p:spPr>
        <p:txBody>
          <a:bodyPr>
            <a:normAutofit/>
          </a:bodyPr>
          <a:lstStyle/>
          <a:p>
            <a:pPr lvl="0"/>
            <a:r>
              <a:rPr lang="sl-SI" sz="5000" b="1" dirty="0">
                <a:solidFill>
                  <a:srgbClr val="ED7D31"/>
                </a:solidFill>
                <a:latin typeface="Calibri"/>
              </a:rPr>
              <a:t>Arhiv družboslovnih podatkov</a:t>
            </a:r>
          </a:p>
        </p:txBody>
      </p:sp>
      <p:sp>
        <p:nvSpPr>
          <p:cNvPr id="3" name="PoljeZBesedilom 2">
            <a:extLst>
              <a:ext uri="{FF2B5EF4-FFF2-40B4-BE49-F238E27FC236}">
                <a16:creationId xmlns:a16="http://schemas.microsoft.com/office/drawing/2014/main" id="{A7DD3C37-0C3E-47CE-BCD9-3E5C9E006137}"/>
              </a:ext>
            </a:extLst>
          </p:cNvPr>
          <p:cNvSpPr txBox="1"/>
          <p:nvPr/>
        </p:nvSpPr>
        <p:spPr>
          <a:xfrm>
            <a:off x="742954" y="1644519"/>
            <a:ext cx="8327808" cy="954107"/>
          </a:xfrm>
          <a:prstGeom prst="rect">
            <a:avLst/>
          </a:prstGeom>
          <a:noFill/>
        </p:spPr>
        <p:txBody>
          <a:bodyPr wrap="square" rtlCol="0">
            <a:spAutoFit/>
          </a:bodyPr>
          <a:lstStyle/>
          <a:p>
            <a:r>
              <a:rPr lang="sl-SI" sz="2800" dirty="0"/>
              <a:t>Dostop do podatkov in povezanih gradiv </a:t>
            </a:r>
            <a:r>
              <a:rPr lang="sl-SI" sz="2800" dirty="0">
                <a:hlinkClick r:id="rId4"/>
              </a:rPr>
              <a:t>https://www.adp.fdv.uni-lj.si/</a:t>
            </a:r>
            <a:r>
              <a:rPr lang="sl-SI" sz="2800" dirty="0"/>
              <a:t> </a:t>
            </a:r>
            <a:endParaRPr lang="sl-SI" sz="2800" dirty="0">
              <a:solidFill>
                <a:schemeClr val="bg1"/>
              </a:solidFill>
            </a:endParaRPr>
          </a:p>
        </p:txBody>
      </p:sp>
      <p:sp>
        <p:nvSpPr>
          <p:cNvPr id="4" name="PoljeZBesedilom 3">
            <a:extLst>
              <a:ext uri="{FF2B5EF4-FFF2-40B4-BE49-F238E27FC236}">
                <a16:creationId xmlns:a16="http://schemas.microsoft.com/office/drawing/2014/main" id="{6A1CBC2C-8B90-8063-4C57-591ECDC9CB3A}"/>
              </a:ext>
            </a:extLst>
          </p:cNvPr>
          <p:cNvSpPr txBox="1"/>
          <p:nvPr/>
        </p:nvSpPr>
        <p:spPr>
          <a:xfrm>
            <a:off x="927686" y="2545673"/>
            <a:ext cx="10400222" cy="4052391"/>
          </a:xfrm>
          <a:prstGeom prst="rect">
            <a:avLst/>
          </a:prstGeom>
          <a:noFill/>
        </p:spPr>
        <p:txBody>
          <a:bodyPr wrap="square" rtlCol="0">
            <a:spAutoFit/>
          </a:bodyPr>
          <a:lstStyle/>
          <a:p>
            <a:pPr marL="342900" lvl="0" indent="-342900">
              <a:spcBef>
                <a:spcPts val="400"/>
              </a:spcBef>
              <a:buClr>
                <a:schemeClr val="dk1"/>
              </a:buClr>
              <a:buSzPts val="2000"/>
              <a:buFont typeface="Arial"/>
              <a:buChar char="•"/>
            </a:pPr>
            <a:r>
              <a:rPr lang="pl-PL" dirty="0"/>
              <a:t>Katalog ADP vključuje več kot 600 raziskav</a:t>
            </a:r>
          </a:p>
          <a:p>
            <a:pPr marL="342900" lvl="0" indent="-342900">
              <a:spcBef>
                <a:spcPts val="400"/>
              </a:spcBef>
              <a:buClr>
                <a:schemeClr val="dk1"/>
              </a:buClr>
              <a:buSzPts val="2000"/>
              <a:buFont typeface="Arial"/>
              <a:buChar char="•"/>
            </a:pPr>
            <a:r>
              <a:rPr lang="pl-PL" dirty="0"/>
              <a:t>Podatki, metode, vprašalniki, kodirniki... in drugo povezano gradivo za razumevanje raziskave</a:t>
            </a:r>
          </a:p>
          <a:p>
            <a:pPr marL="342900" indent="-342900">
              <a:spcBef>
                <a:spcPts val="400"/>
              </a:spcBef>
              <a:buClr>
                <a:schemeClr val="dk1"/>
              </a:buClr>
              <a:buSzPts val="2000"/>
              <a:buFont typeface="Arial"/>
              <a:buChar char="•"/>
            </a:pPr>
            <a:r>
              <a:rPr lang="pl-PL" dirty="0"/>
              <a:t>Raziskave od 1960ih let naprej</a:t>
            </a:r>
          </a:p>
          <a:p>
            <a:pPr marL="342900" indent="-342900">
              <a:spcBef>
                <a:spcPts val="400"/>
              </a:spcBef>
              <a:buClr>
                <a:schemeClr val="dk1"/>
              </a:buClr>
              <a:buSzPts val="2000"/>
              <a:buFont typeface="Arial"/>
              <a:buChar char="•"/>
            </a:pPr>
            <a:r>
              <a:rPr lang="pl-PL" dirty="0"/>
              <a:t>Tematske zbirke: </a:t>
            </a:r>
          </a:p>
          <a:p>
            <a:pPr marL="800100" lvl="1" indent="-342900">
              <a:spcBef>
                <a:spcPts val="400"/>
              </a:spcBef>
              <a:buClr>
                <a:schemeClr val="dk1"/>
              </a:buClr>
              <a:buSzPts val="2000"/>
              <a:buFont typeface="Arial"/>
              <a:buChar char="•"/>
            </a:pPr>
            <a:r>
              <a:rPr lang="pl-PL" dirty="0"/>
              <a:t>družboslovni vidiki COVID-19, </a:t>
            </a:r>
          </a:p>
          <a:p>
            <a:pPr marL="800100" lvl="1" indent="-342900">
              <a:spcBef>
                <a:spcPts val="400"/>
              </a:spcBef>
              <a:buClr>
                <a:schemeClr val="dk1"/>
              </a:buClr>
              <a:buSzPts val="2000"/>
              <a:buFont typeface="Arial"/>
              <a:buChar char="•"/>
            </a:pPr>
            <a:r>
              <a:rPr lang="pl-PL" dirty="0"/>
              <a:t>etnične in migracijske študije, </a:t>
            </a:r>
          </a:p>
          <a:p>
            <a:pPr marL="800100" lvl="1" indent="-342900">
              <a:spcBef>
                <a:spcPts val="400"/>
              </a:spcBef>
              <a:buClr>
                <a:schemeClr val="dk1"/>
              </a:buClr>
              <a:buSzPts val="2000"/>
              <a:buFont typeface="Arial"/>
              <a:buChar char="•"/>
            </a:pPr>
            <a:r>
              <a:rPr lang="pl-PL" dirty="0"/>
              <a:t>Okoljski podatki (zasnova)</a:t>
            </a:r>
          </a:p>
          <a:p>
            <a:pPr marL="342900" lvl="0" indent="-342900">
              <a:spcBef>
                <a:spcPts val="400"/>
              </a:spcBef>
              <a:buClr>
                <a:schemeClr val="dk1"/>
              </a:buClr>
              <a:buSzPts val="2000"/>
              <a:buFont typeface="Arial"/>
              <a:buChar char="•"/>
            </a:pPr>
            <a:endParaRPr lang="pl-PL" dirty="0"/>
          </a:p>
          <a:p>
            <a:r>
              <a:rPr lang="sl-SI" dirty="0"/>
              <a:t>Primer citatnega zapisa podatkovne objave v ADP: </a:t>
            </a:r>
            <a:r>
              <a:rPr lang="en-US" dirty="0"/>
              <a:t>Kaluža, J. in Bobnič, R. (2023). </a:t>
            </a:r>
            <a:r>
              <a:rPr lang="en-US" i="1" dirty="0" err="1"/>
              <a:t>Slovenska</a:t>
            </a:r>
            <a:r>
              <a:rPr lang="en-US" i="1" dirty="0"/>
              <a:t> </a:t>
            </a:r>
            <a:r>
              <a:rPr lang="en-US" i="1" dirty="0" err="1"/>
              <a:t>narodnozabavna</a:t>
            </a:r>
            <a:r>
              <a:rPr lang="en-US" i="1" dirty="0"/>
              <a:t> </a:t>
            </a:r>
            <a:r>
              <a:rPr lang="en-US" i="1" dirty="0" err="1"/>
              <a:t>glasba</a:t>
            </a:r>
            <a:r>
              <a:rPr lang="en-US" i="1" dirty="0"/>
              <a:t>, 2022/2: </a:t>
            </a:r>
            <a:r>
              <a:rPr lang="en-US" i="1" dirty="0" err="1"/>
              <a:t>Principi</a:t>
            </a:r>
            <a:r>
              <a:rPr lang="en-US" i="1" dirty="0"/>
              <a:t>, </a:t>
            </a:r>
            <a:r>
              <a:rPr lang="en-US" i="1" dirty="0" err="1"/>
              <a:t>prakse</a:t>
            </a:r>
            <a:r>
              <a:rPr lang="en-US" i="1" dirty="0"/>
              <a:t> in </a:t>
            </a:r>
            <a:r>
              <a:rPr lang="en-US" i="1" dirty="0" err="1"/>
              <a:t>norme</a:t>
            </a:r>
            <a:r>
              <a:rPr lang="en-US" i="1" dirty="0"/>
              <a:t> </a:t>
            </a:r>
            <a:r>
              <a:rPr lang="en-US" i="1" dirty="0" err="1"/>
              <a:t>uredniške</a:t>
            </a:r>
            <a:r>
              <a:rPr lang="en-US" i="1" dirty="0"/>
              <a:t> </a:t>
            </a:r>
            <a:r>
              <a:rPr lang="en-US" i="1" dirty="0" err="1"/>
              <a:t>selekcije</a:t>
            </a:r>
            <a:r>
              <a:rPr lang="en-US" i="1" dirty="0"/>
              <a:t> </a:t>
            </a:r>
            <a:r>
              <a:rPr lang="en-US" i="1" dirty="0" err="1"/>
              <a:t>popularne</a:t>
            </a:r>
            <a:r>
              <a:rPr lang="en-US" i="1" dirty="0"/>
              <a:t> </a:t>
            </a:r>
            <a:r>
              <a:rPr lang="en-US" i="1" dirty="0" err="1"/>
              <a:t>glasbe</a:t>
            </a:r>
            <a:r>
              <a:rPr lang="en-US" i="1" dirty="0"/>
              <a:t> v </a:t>
            </a:r>
            <a:r>
              <a:rPr lang="en-US" i="1" dirty="0" err="1"/>
              <a:t>slovenskih</a:t>
            </a:r>
            <a:r>
              <a:rPr lang="en-US" i="1" dirty="0"/>
              <a:t> </a:t>
            </a:r>
            <a:r>
              <a:rPr lang="en-US" i="1" dirty="0" err="1"/>
              <a:t>medijih</a:t>
            </a:r>
            <a:r>
              <a:rPr lang="en-US" dirty="0"/>
              <a:t> [</a:t>
            </a:r>
            <a:r>
              <a:rPr lang="en-US" dirty="0" err="1"/>
              <a:t>Podatkovna</a:t>
            </a:r>
            <a:r>
              <a:rPr lang="en-US" dirty="0"/>
              <a:t> </a:t>
            </a:r>
            <a:r>
              <a:rPr lang="en-US" dirty="0" err="1"/>
              <a:t>datoteka</a:t>
            </a:r>
            <a:r>
              <a:rPr lang="en-US" dirty="0"/>
              <a:t>]. Ljubljana: Univerza v </a:t>
            </a:r>
            <a:r>
              <a:rPr lang="en-US" dirty="0" err="1"/>
              <a:t>Ljubljani</a:t>
            </a:r>
            <a:r>
              <a:rPr lang="en-US" dirty="0"/>
              <a:t>, Arhiv </a:t>
            </a:r>
            <a:r>
              <a:rPr lang="en-US" dirty="0" err="1"/>
              <a:t>družboslovnih</a:t>
            </a:r>
            <a:r>
              <a:rPr lang="en-US" dirty="0"/>
              <a:t> podatkov. ADP - </a:t>
            </a:r>
            <a:r>
              <a:rPr lang="en-US" dirty="0" err="1"/>
              <a:t>IDNo</a:t>
            </a:r>
            <a:r>
              <a:rPr lang="en-US" dirty="0"/>
              <a:t>: NZG222. https://doi.org/10.17898/ADP_NZG222_V1</a:t>
            </a:r>
            <a:endParaRPr lang="sl-SI" dirty="0"/>
          </a:p>
          <a:p>
            <a:endParaRPr lang="sl-SI" dirty="0"/>
          </a:p>
        </p:txBody>
      </p:sp>
      <p:sp>
        <p:nvSpPr>
          <p:cNvPr id="7" name="PoljeZBesedilom 6">
            <a:extLst>
              <a:ext uri="{FF2B5EF4-FFF2-40B4-BE49-F238E27FC236}">
                <a16:creationId xmlns:a16="http://schemas.microsoft.com/office/drawing/2014/main" id="{B5FAE217-3FCB-4340-3AB8-36457F64459B}"/>
              </a:ext>
            </a:extLst>
          </p:cNvPr>
          <p:cNvSpPr txBox="1"/>
          <p:nvPr/>
        </p:nvSpPr>
        <p:spPr>
          <a:xfrm>
            <a:off x="0" y="6550223"/>
            <a:ext cx="3594061" cy="307777"/>
          </a:xfrm>
          <a:prstGeom prst="rect">
            <a:avLst/>
          </a:prstGeom>
          <a:noFill/>
        </p:spPr>
        <p:txBody>
          <a:bodyPr wrap="none" rtlCol="0">
            <a:spAutoFit/>
          </a:bodyPr>
          <a:lstStyle/>
          <a:p>
            <a:r>
              <a:rPr lang="sl-SI" sz="1400" dirty="0"/>
              <a:t>Dr. Sonja Bezjak, Arhiv družboslovnih podatkov</a:t>
            </a:r>
          </a:p>
        </p:txBody>
      </p:sp>
    </p:spTree>
    <p:extLst>
      <p:ext uri="{BB962C8B-B14F-4D97-AF65-F5344CB8AC3E}">
        <p14:creationId xmlns:p14="http://schemas.microsoft.com/office/powerpoint/2010/main" val="40905289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Naslov 1">
            <a:extLst>
              <a:ext uri="{FF2B5EF4-FFF2-40B4-BE49-F238E27FC236}">
                <a16:creationId xmlns:a16="http://schemas.microsoft.com/office/drawing/2014/main" id="{A9562970-6910-4154-A181-B1BA07AA3270}"/>
              </a:ext>
            </a:extLst>
          </p:cNvPr>
          <p:cNvSpPr txBox="1"/>
          <p:nvPr/>
        </p:nvSpPr>
        <p:spPr>
          <a:xfrm>
            <a:off x="742956" y="4235239"/>
            <a:ext cx="10515600" cy="484906"/>
          </a:xfrm>
          <a:prstGeom prst="rect">
            <a:avLst/>
          </a:prstGeom>
          <a:noFill/>
          <a:ln cap="flat">
            <a:noFill/>
          </a:ln>
        </p:spPr>
        <p:txBody>
          <a:bodyPr vert="horz" wrap="square" lIns="91440" tIns="45720" rIns="91440" bIns="45720" anchor="ctr" anchorCtr="0" compatLnSpc="1">
            <a:noAutofit/>
          </a:bodyPr>
          <a:lstStyle/>
          <a:p>
            <a:endParaRPr lang="sl-SI" sz="2400"/>
          </a:p>
          <a:p>
            <a:endParaRPr lang="sl-SI" sz="2400"/>
          </a:p>
        </p:txBody>
      </p:sp>
      <p:sp>
        <p:nvSpPr>
          <p:cNvPr id="6" name="Pravokotnik 5">
            <a:extLst>
              <a:ext uri="{FF2B5EF4-FFF2-40B4-BE49-F238E27FC236}">
                <a16:creationId xmlns:a16="http://schemas.microsoft.com/office/drawing/2014/main" id="{65116349-D6C7-41E4-8938-747866C645DB}"/>
              </a:ext>
            </a:extLst>
          </p:cNvPr>
          <p:cNvSpPr/>
          <p:nvPr/>
        </p:nvSpPr>
        <p:spPr>
          <a:xfrm>
            <a:off x="742954" y="5062106"/>
            <a:ext cx="184731" cy="369332"/>
          </a:xfrm>
          <a:prstGeom prst="rect">
            <a:avLst/>
          </a:prstGeom>
        </p:spPr>
        <p:txBody>
          <a:bodyPr wrap="none">
            <a:spAutoFit/>
          </a:bodyPr>
          <a:lstStyle/>
          <a:p>
            <a:endParaRPr lang="sl-SI"/>
          </a:p>
        </p:txBody>
      </p:sp>
      <p:sp>
        <p:nvSpPr>
          <p:cNvPr id="2" name="Naslov 1">
            <a:extLst>
              <a:ext uri="{FF2B5EF4-FFF2-40B4-BE49-F238E27FC236}">
                <a16:creationId xmlns:a16="http://schemas.microsoft.com/office/drawing/2014/main" id="{3BA7702B-E332-E167-AEBB-A011E78EA3E8}"/>
              </a:ext>
            </a:extLst>
          </p:cNvPr>
          <p:cNvSpPr txBox="1">
            <a:spLocks noGrp="1"/>
          </p:cNvSpPr>
          <p:nvPr>
            <p:ph type="title"/>
          </p:nvPr>
        </p:nvSpPr>
        <p:spPr>
          <a:xfrm>
            <a:off x="652833" y="888255"/>
            <a:ext cx="9033341" cy="817418"/>
          </a:xfrm>
        </p:spPr>
        <p:txBody>
          <a:bodyPr>
            <a:normAutofit/>
          </a:bodyPr>
          <a:lstStyle/>
          <a:p>
            <a:pPr lvl="0"/>
            <a:r>
              <a:rPr lang="sl-SI" sz="5000" b="1" dirty="0">
                <a:solidFill>
                  <a:srgbClr val="ED7D31"/>
                </a:solidFill>
                <a:latin typeface="Calibri"/>
              </a:rPr>
              <a:t>Arhiv družboslovnih podatkov</a:t>
            </a:r>
          </a:p>
        </p:txBody>
      </p:sp>
      <p:sp>
        <p:nvSpPr>
          <p:cNvPr id="3" name="PoljeZBesedilom 2">
            <a:extLst>
              <a:ext uri="{FF2B5EF4-FFF2-40B4-BE49-F238E27FC236}">
                <a16:creationId xmlns:a16="http://schemas.microsoft.com/office/drawing/2014/main" id="{C4E7213D-B560-B15C-B973-8887F1425CFA}"/>
              </a:ext>
            </a:extLst>
          </p:cNvPr>
          <p:cNvSpPr txBox="1"/>
          <p:nvPr/>
        </p:nvSpPr>
        <p:spPr>
          <a:xfrm>
            <a:off x="742954" y="1644519"/>
            <a:ext cx="8327808" cy="954107"/>
          </a:xfrm>
          <a:prstGeom prst="rect">
            <a:avLst/>
          </a:prstGeom>
          <a:noFill/>
        </p:spPr>
        <p:txBody>
          <a:bodyPr wrap="square" rtlCol="0">
            <a:spAutoFit/>
          </a:bodyPr>
          <a:lstStyle/>
          <a:p>
            <a:r>
              <a:rPr lang="sl-SI" sz="2800" dirty="0"/>
              <a:t>Dostop do Kataloga CESSDA </a:t>
            </a:r>
            <a:r>
              <a:rPr lang="sl-SI" sz="2800" dirty="0">
                <a:hlinkClick r:id="rId4"/>
              </a:rPr>
              <a:t>https://www.cessda.eu/Tools/Data-Catalogue</a:t>
            </a:r>
            <a:r>
              <a:rPr lang="sl-SI" sz="2800" dirty="0"/>
              <a:t> </a:t>
            </a:r>
            <a:endParaRPr lang="sl-SI" sz="2800" dirty="0">
              <a:solidFill>
                <a:schemeClr val="bg1"/>
              </a:solidFill>
            </a:endParaRPr>
          </a:p>
        </p:txBody>
      </p:sp>
      <p:sp>
        <p:nvSpPr>
          <p:cNvPr id="4" name="PoljeZBesedilom 3">
            <a:extLst>
              <a:ext uri="{FF2B5EF4-FFF2-40B4-BE49-F238E27FC236}">
                <a16:creationId xmlns:a16="http://schemas.microsoft.com/office/drawing/2014/main" id="{34B03164-48F1-1564-CEE8-9EEDC53AD591}"/>
              </a:ext>
            </a:extLst>
          </p:cNvPr>
          <p:cNvSpPr txBox="1"/>
          <p:nvPr/>
        </p:nvSpPr>
        <p:spPr>
          <a:xfrm>
            <a:off x="927686" y="2545673"/>
            <a:ext cx="10400222" cy="3477875"/>
          </a:xfrm>
          <a:prstGeom prst="rect">
            <a:avLst/>
          </a:prstGeom>
          <a:noFill/>
        </p:spPr>
        <p:txBody>
          <a:bodyPr wrap="square" rtlCol="0">
            <a:spAutoFit/>
          </a:bodyPr>
          <a:lstStyle/>
          <a:p>
            <a:pPr lvl="0">
              <a:spcBef>
                <a:spcPts val="400"/>
              </a:spcBef>
              <a:buClr>
                <a:schemeClr val="dk1"/>
              </a:buClr>
              <a:buSzPts val="2000"/>
            </a:pPr>
            <a:endParaRPr lang="pl-PL" sz="2000" dirty="0"/>
          </a:p>
          <a:p>
            <a:pPr marL="742950" lvl="1" indent="-285750">
              <a:spcAft>
                <a:spcPts val="600"/>
              </a:spcAft>
              <a:buFont typeface="Arial" panose="020B0604020202020204" pitchFamily="34" charset="0"/>
              <a:buChar char="•"/>
            </a:pPr>
            <a:r>
              <a:rPr lang="sl-SI" sz="2000" dirty="0"/>
              <a:t>Centralna točka za dostop do družboslovnih raziskav iz več kot 20 držav v Evropi</a:t>
            </a:r>
          </a:p>
          <a:p>
            <a:pPr marL="742950" lvl="1" indent="-285750">
              <a:spcAft>
                <a:spcPts val="600"/>
              </a:spcAft>
              <a:buFont typeface="Arial" panose="020B0604020202020204" pitchFamily="34" charset="0"/>
              <a:buChar char="•"/>
            </a:pPr>
            <a:r>
              <a:rPr lang="sl-SI" sz="2000" dirty="0"/>
              <a:t>Vključuje opise raziskav iz nacionalnih arhivov družboslovnih podatkov, ti so agregirani v skupen katalog, kjer je na voljo okoli 40.000 raziskav z družboslovnimi podatki </a:t>
            </a:r>
          </a:p>
          <a:p>
            <a:pPr marL="742950" lvl="1" indent="-285750">
              <a:spcAft>
                <a:spcPts val="600"/>
              </a:spcAft>
              <a:buFont typeface="Arial" panose="020B0604020202020204" pitchFamily="34" charset="0"/>
              <a:buChar char="•"/>
            </a:pPr>
            <a:r>
              <a:rPr lang="sl-SI" sz="2000" dirty="0"/>
              <a:t>Opisani podatki so lahko: kvantitativni, kvalitativni, longitudinalni, presečni, zgodovinski, aktualni…</a:t>
            </a:r>
          </a:p>
          <a:p>
            <a:pPr marL="742950" lvl="1" indent="-285750">
              <a:spcAft>
                <a:spcPts val="600"/>
              </a:spcAft>
              <a:buFont typeface="Arial" panose="020B0604020202020204" pitchFamily="34" charset="0"/>
              <a:buChar char="•"/>
            </a:pPr>
            <a:r>
              <a:rPr lang="sl-SI" sz="2000" dirty="0"/>
              <a:t>75 % opisov raziskav je na voljo v angleškem jeziku, raziskave so v nacionalnih jezikih</a:t>
            </a:r>
          </a:p>
          <a:p>
            <a:pPr marL="742950" lvl="1" indent="-285750">
              <a:buFont typeface="Arial" panose="020B0604020202020204" pitchFamily="34" charset="0"/>
              <a:buChar char="•"/>
            </a:pPr>
            <a:endParaRPr lang="sl-SI" sz="2000" dirty="0"/>
          </a:p>
          <a:p>
            <a:pPr marL="285750" indent="-285750">
              <a:buFont typeface="Arial" panose="020B0604020202020204" pitchFamily="34" charset="0"/>
              <a:buChar char="•"/>
            </a:pPr>
            <a:endParaRPr lang="sl-SI" sz="2000" dirty="0"/>
          </a:p>
          <a:p>
            <a:endParaRPr lang="sl-SI" sz="2000" dirty="0"/>
          </a:p>
        </p:txBody>
      </p:sp>
      <p:sp>
        <p:nvSpPr>
          <p:cNvPr id="7" name="PoljeZBesedilom 6">
            <a:extLst>
              <a:ext uri="{FF2B5EF4-FFF2-40B4-BE49-F238E27FC236}">
                <a16:creationId xmlns:a16="http://schemas.microsoft.com/office/drawing/2014/main" id="{DE4EBBB4-CC00-702C-CF46-44638CD38824}"/>
              </a:ext>
            </a:extLst>
          </p:cNvPr>
          <p:cNvSpPr txBox="1"/>
          <p:nvPr/>
        </p:nvSpPr>
        <p:spPr>
          <a:xfrm>
            <a:off x="0" y="6550223"/>
            <a:ext cx="3594061" cy="307777"/>
          </a:xfrm>
          <a:prstGeom prst="rect">
            <a:avLst/>
          </a:prstGeom>
          <a:noFill/>
        </p:spPr>
        <p:txBody>
          <a:bodyPr wrap="none" rtlCol="0">
            <a:spAutoFit/>
          </a:bodyPr>
          <a:lstStyle/>
          <a:p>
            <a:r>
              <a:rPr lang="sl-SI" sz="1400" dirty="0"/>
              <a:t>Dr. Sonja Bezjak, Arhiv družboslovnih podatkov</a:t>
            </a:r>
          </a:p>
        </p:txBody>
      </p:sp>
    </p:spTree>
    <p:extLst>
      <p:ext uri="{BB962C8B-B14F-4D97-AF65-F5344CB8AC3E}">
        <p14:creationId xmlns:p14="http://schemas.microsoft.com/office/powerpoint/2010/main" val="18232363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Naslov 1">
            <a:extLst>
              <a:ext uri="{FF2B5EF4-FFF2-40B4-BE49-F238E27FC236}">
                <a16:creationId xmlns:a16="http://schemas.microsoft.com/office/drawing/2014/main" id="{A9562970-6910-4154-A181-B1BA07AA3270}"/>
              </a:ext>
            </a:extLst>
          </p:cNvPr>
          <p:cNvSpPr txBox="1"/>
          <p:nvPr/>
        </p:nvSpPr>
        <p:spPr>
          <a:xfrm>
            <a:off x="742956" y="4235239"/>
            <a:ext cx="10515600" cy="484906"/>
          </a:xfrm>
          <a:prstGeom prst="rect">
            <a:avLst/>
          </a:prstGeom>
          <a:noFill/>
          <a:ln cap="flat">
            <a:noFill/>
          </a:ln>
        </p:spPr>
        <p:txBody>
          <a:bodyPr vert="horz" wrap="square" lIns="91440" tIns="45720" rIns="91440" bIns="45720" anchor="ctr" anchorCtr="0" compatLnSpc="1">
            <a:noAutofit/>
          </a:bodyPr>
          <a:lstStyle/>
          <a:p>
            <a:endParaRPr lang="sl-SI" sz="2400"/>
          </a:p>
          <a:p>
            <a:endParaRPr lang="sl-SI" sz="2400"/>
          </a:p>
        </p:txBody>
      </p:sp>
      <p:sp>
        <p:nvSpPr>
          <p:cNvPr id="6" name="Pravokotnik 5">
            <a:extLst>
              <a:ext uri="{FF2B5EF4-FFF2-40B4-BE49-F238E27FC236}">
                <a16:creationId xmlns:a16="http://schemas.microsoft.com/office/drawing/2014/main" id="{65116349-D6C7-41E4-8938-747866C645DB}"/>
              </a:ext>
            </a:extLst>
          </p:cNvPr>
          <p:cNvSpPr/>
          <p:nvPr/>
        </p:nvSpPr>
        <p:spPr>
          <a:xfrm>
            <a:off x="742954" y="5062106"/>
            <a:ext cx="184731" cy="369332"/>
          </a:xfrm>
          <a:prstGeom prst="rect">
            <a:avLst/>
          </a:prstGeom>
        </p:spPr>
        <p:txBody>
          <a:bodyPr wrap="none">
            <a:spAutoFit/>
          </a:bodyPr>
          <a:lstStyle/>
          <a:p>
            <a:endParaRPr lang="sl-SI"/>
          </a:p>
        </p:txBody>
      </p:sp>
      <p:sp>
        <p:nvSpPr>
          <p:cNvPr id="2" name="Naslov 1">
            <a:extLst>
              <a:ext uri="{FF2B5EF4-FFF2-40B4-BE49-F238E27FC236}">
                <a16:creationId xmlns:a16="http://schemas.microsoft.com/office/drawing/2014/main" id="{6904C22E-DB57-459A-571F-F36D95D21D27}"/>
              </a:ext>
            </a:extLst>
          </p:cNvPr>
          <p:cNvSpPr txBox="1">
            <a:spLocks noGrp="1"/>
          </p:cNvSpPr>
          <p:nvPr>
            <p:ph type="title"/>
          </p:nvPr>
        </p:nvSpPr>
        <p:spPr>
          <a:xfrm>
            <a:off x="652833" y="888255"/>
            <a:ext cx="9033341" cy="817418"/>
          </a:xfrm>
        </p:spPr>
        <p:txBody>
          <a:bodyPr>
            <a:normAutofit/>
          </a:bodyPr>
          <a:lstStyle/>
          <a:p>
            <a:pPr lvl="0"/>
            <a:r>
              <a:rPr lang="sl-SI" sz="5000" b="1" dirty="0">
                <a:solidFill>
                  <a:srgbClr val="ED7D31"/>
                </a:solidFill>
                <a:latin typeface="Calibri"/>
              </a:rPr>
              <a:t>Arhiv družboslovnih podatkov</a:t>
            </a:r>
          </a:p>
        </p:txBody>
      </p:sp>
      <p:sp>
        <p:nvSpPr>
          <p:cNvPr id="3" name="PoljeZBesedilom 2">
            <a:extLst>
              <a:ext uri="{FF2B5EF4-FFF2-40B4-BE49-F238E27FC236}">
                <a16:creationId xmlns:a16="http://schemas.microsoft.com/office/drawing/2014/main" id="{81FEFF06-8B54-5E91-852A-6D488100E1CA}"/>
              </a:ext>
            </a:extLst>
          </p:cNvPr>
          <p:cNvSpPr txBox="1"/>
          <p:nvPr/>
        </p:nvSpPr>
        <p:spPr>
          <a:xfrm>
            <a:off x="742954" y="1644519"/>
            <a:ext cx="8327808" cy="523220"/>
          </a:xfrm>
          <a:prstGeom prst="rect">
            <a:avLst/>
          </a:prstGeom>
          <a:noFill/>
        </p:spPr>
        <p:txBody>
          <a:bodyPr wrap="square" rtlCol="0">
            <a:spAutoFit/>
          </a:bodyPr>
          <a:lstStyle/>
          <a:p>
            <a:r>
              <a:rPr lang="sl-SI" sz="2800" dirty="0"/>
              <a:t>Objava podatkov v ADP</a:t>
            </a:r>
            <a:endParaRPr lang="sl-SI" sz="2800" dirty="0">
              <a:solidFill>
                <a:schemeClr val="bg1"/>
              </a:solidFill>
            </a:endParaRPr>
          </a:p>
        </p:txBody>
      </p:sp>
      <p:sp>
        <p:nvSpPr>
          <p:cNvPr id="4" name="PoljeZBesedilom 3">
            <a:extLst>
              <a:ext uri="{FF2B5EF4-FFF2-40B4-BE49-F238E27FC236}">
                <a16:creationId xmlns:a16="http://schemas.microsoft.com/office/drawing/2014/main" id="{63529F30-87F8-9485-EB01-6914D255EEDF}"/>
              </a:ext>
            </a:extLst>
          </p:cNvPr>
          <p:cNvSpPr txBox="1"/>
          <p:nvPr/>
        </p:nvSpPr>
        <p:spPr>
          <a:xfrm>
            <a:off x="927685" y="2605892"/>
            <a:ext cx="10515601" cy="377026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sl-SI" dirty="0"/>
              <a:t>ADP je področna podatkovna infrastruktura</a:t>
            </a:r>
            <a:endParaRPr lang="pl-PL" dirty="0"/>
          </a:p>
          <a:p>
            <a:pPr marL="742950" lvl="1" indent="-285750">
              <a:buFont typeface="Wingdings" panose="05000000000000000000" pitchFamily="2" charset="2"/>
              <a:buChar char="Ø"/>
            </a:pPr>
            <a:r>
              <a:rPr lang="pl-PL" dirty="0"/>
              <a:t>Nudi podporo pri pripravi NRRP, pri pripravi gradiva za arhiviranje in objavo in pri objavi,</a:t>
            </a:r>
          </a:p>
          <a:p>
            <a:pPr marL="742950" lvl="1" indent="-285750">
              <a:buFont typeface="Wingdings" panose="05000000000000000000" pitchFamily="2" charset="2"/>
              <a:buChar char="Ø"/>
            </a:pPr>
            <a:r>
              <a:rPr lang="pl-PL" dirty="0"/>
              <a:t>Skladno s poslanstvom na dolgi rok ohranja kakovostne družboslovne raziskave, ki so povezane s slovenskim prostorom</a:t>
            </a:r>
          </a:p>
          <a:p>
            <a:pPr marL="742950" lvl="1" indent="-285750">
              <a:buFont typeface="Wingdings" panose="05000000000000000000" pitchFamily="2" charset="2"/>
              <a:buChar char="Ø"/>
            </a:pPr>
            <a:r>
              <a:rPr lang="pl-PL" dirty="0"/>
              <a:t>Raziskovalci stopijo v stik z ADP preko obrazca „Evidentiraj raziskavo” ali preko e-pošte (</a:t>
            </a:r>
            <a:r>
              <a:rPr lang="pl-PL" dirty="0">
                <a:hlinkClick r:id="rId4"/>
              </a:rPr>
              <a:t>https://www.adp.fdv.uni-lj.si/evidentiranje/</a:t>
            </a:r>
            <a:r>
              <a:rPr lang="pl-PL" dirty="0"/>
              <a:t>), </a:t>
            </a:r>
          </a:p>
          <a:p>
            <a:pPr marL="742950" lvl="1" indent="-285750">
              <a:buFont typeface="Wingdings" panose="05000000000000000000" pitchFamily="2" charset="2"/>
              <a:buChar char="Ø"/>
            </a:pPr>
            <a:r>
              <a:rPr lang="sl-SI" dirty="0"/>
              <a:t>V procesu predaje oz. prevzema se dogovorijo pogoji in opravi se uredniški pregled</a:t>
            </a:r>
            <a:r>
              <a:rPr lang="pl-PL" dirty="0"/>
              <a:t>, avtor in ADP se trudita zagotoviti najvišjo kakovost podatkovne publikacije</a:t>
            </a:r>
          </a:p>
          <a:p>
            <a:pPr marL="742950" lvl="1" indent="-285750">
              <a:buFont typeface="Wingdings" panose="05000000000000000000" pitchFamily="2" charset="2"/>
              <a:buChar char="Ø"/>
            </a:pPr>
            <a:r>
              <a:rPr lang="pl-PL" dirty="0"/>
              <a:t>ADP zagotovi stalni enolični identifikatorji (PID),</a:t>
            </a:r>
          </a:p>
          <a:p>
            <a:pPr marL="742950" lvl="1" indent="-285750">
              <a:buFont typeface="Wingdings" panose="05000000000000000000" pitchFamily="2" charset="2"/>
              <a:buChar char="Ø"/>
            </a:pPr>
            <a:r>
              <a:rPr lang="pl-PL" dirty="0"/>
              <a:t>ADP je vpisan v razvid repozitorijev </a:t>
            </a:r>
            <a:r>
              <a:rPr lang="pl-PL" dirty="0">
                <a:hlinkClick r:id="rId5"/>
              </a:rPr>
              <a:t>re3data</a:t>
            </a:r>
            <a:r>
              <a:rPr lang="pl-PL" dirty="0"/>
              <a:t>. </a:t>
            </a:r>
          </a:p>
          <a:p>
            <a:pPr marL="285750" indent="-285750">
              <a:buFont typeface="Arial" panose="020B0604020202020204" pitchFamily="34" charset="0"/>
              <a:buChar char="•"/>
            </a:pPr>
            <a:endParaRPr lang="sl-SI" dirty="0"/>
          </a:p>
          <a:p>
            <a:pPr marL="285750" indent="-285750">
              <a:buFont typeface="Arial" panose="020B0604020202020204" pitchFamily="34" charset="0"/>
              <a:buChar char="•"/>
            </a:pPr>
            <a:r>
              <a:rPr lang="pl-PL" dirty="0"/>
              <a:t>ADP zagotavlja različna usposabljanja v podporo različnih deležnikom</a:t>
            </a:r>
            <a:r>
              <a:rPr lang="sl-SI" dirty="0"/>
              <a:t>.</a:t>
            </a:r>
          </a:p>
          <a:p>
            <a:endParaRPr lang="sl-SI" dirty="0"/>
          </a:p>
        </p:txBody>
      </p:sp>
      <p:sp>
        <p:nvSpPr>
          <p:cNvPr id="7" name="PoljeZBesedilom 6">
            <a:extLst>
              <a:ext uri="{FF2B5EF4-FFF2-40B4-BE49-F238E27FC236}">
                <a16:creationId xmlns:a16="http://schemas.microsoft.com/office/drawing/2014/main" id="{6205781A-BC04-70CE-CC30-B4CB46730F12}"/>
              </a:ext>
            </a:extLst>
          </p:cNvPr>
          <p:cNvSpPr txBox="1"/>
          <p:nvPr/>
        </p:nvSpPr>
        <p:spPr>
          <a:xfrm>
            <a:off x="0" y="6550223"/>
            <a:ext cx="3594061" cy="307777"/>
          </a:xfrm>
          <a:prstGeom prst="rect">
            <a:avLst/>
          </a:prstGeom>
          <a:noFill/>
        </p:spPr>
        <p:txBody>
          <a:bodyPr wrap="none" rtlCol="0">
            <a:spAutoFit/>
          </a:bodyPr>
          <a:lstStyle/>
          <a:p>
            <a:r>
              <a:rPr lang="sl-SI" sz="1400" dirty="0"/>
              <a:t>Dr. Sonja Bezjak, Arhiv družboslovnih podatkov</a:t>
            </a:r>
          </a:p>
        </p:txBody>
      </p:sp>
    </p:spTree>
    <p:extLst>
      <p:ext uri="{BB962C8B-B14F-4D97-AF65-F5344CB8AC3E}">
        <p14:creationId xmlns:p14="http://schemas.microsoft.com/office/powerpoint/2010/main" val="9337824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Naslov 1">
            <a:extLst>
              <a:ext uri="{FF2B5EF4-FFF2-40B4-BE49-F238E27FC236}">
                <a16:creationId xmlns:a16="http://schemas.microsoft.com/office/drawing/2014/main" id="{A9562970-6910-4154-A181-B1BA07AA3270}"/>
              </a:ext>
            </a:extLst>
          </p:cNvPr>
          <p:cNvSpPr txBox="1"/>
          <p:nvPr/>
        </p:nvSpPr>
        <p:spPr>
          <a:xfrm>
            <a:off x="742956" y="4235239"/>
            <a:ext cx="10515600" cy="484906"/>
          </a:xfrm>
          <a:prstGeom prst="rect">
            <a:avLst/>
          </a:prstGeom>
          <a:noFill/>
          <a:ln cap="flat">
            <a:noFill/>
          </a:ln>
        </p:spPr>
        <p:txBody>
          <a:bodyPr vert="horz" wrap="square" lIns="91440" tIns="45720" rIns="91440" bIns="45720" anchor="ctr" anchorCtr="0" compatLnSpc="1">
            <a:noAutofit/>
          </a:bodyPr>
          <a:lstStyle/>
          <a:p>
            <a:endParaRPr lang="sl-SI" sz="2400"/>
          </a:p>
          <a:p>
            <a:endParaRPr lang="sl-SI" sz="2400"/>
          </a:p>
        </p:txBody>
      </p:sp>
      <p:sp>
        <p:nvSpPr>
          <p:cNvPr id="6" name="Pravokotnik 5">
            <a:extLst>
              <a:ext uri="{FF2B5EF4-FFF2-40B4-BE49-F238E27FC236}">
                <a16:creationId xmlns:a16="http://schemas.microsoft.com/office/drawing/2014/main" id="{65116349-D6C7-41E4-8938-747866C645DB}"/>
              </a:ext>
            </a:extLst>
          </p:cNvPr>
          <p:cNvSpPr/>
          <p:nvPr/>
        </p:nvSpPr>
        <p:spPr>
          <a:xfrm>
            <a:off x="742954" y="5062106"/>
            <a:ext cx="184731" cy="369332"/>
          </a:xfrm>
          <a:prstGeom prst="rect">
            <a:avLst/>
          </a:prstGeom>
        </p:spPr>
        <p:txBody>
          <a:bodyPr wrap="none">
            <a:spAutoFit/>
          </a:bodyPr>
          <a:lstStyle/>
          <a:p>
            <a:endParaRPr lang="sl-SI"/>
          </a:p>
        </p:txBody>
      </p:sp>
      <p:sp>
        <p:nvSpPr>
          <p:cNvPr id="2" name="Naslov 1">
            <a:extLst>
              <a:ext uri="{FF2B5EF4-FFF2-40B4-BE49-F238E27FC236}">
                <a16:creationId xmlns:a16="http://schemas.microsoft.com/office/drawing/2014/main" id="{DC55D798-8AB5-5BCB-379E-F3FAC4356F97}"/>
              </a:ext>
            </a:extLst>
          </p:cNvPr>
          <p:cNvSpPr txBox="1">
            <a:spLocks noGrp="1"/>
          </p:cNvSpPr>
          <p:nvPr>
            <p:ph type="title"/>
          </p:nvPr>
        </p:nvSpPr>
        <p:spPr>
          <a:xfrm>
            <a:off x="652833" y="888255"/>
            <a:ext cx="9033341" cy="817418"/>
          </a:xfrm>
        </p:spPr>
        <p:txBody>
          <a:bodyPr>
            <a:normAutofit/>
          </a:bodyPr>
          <a:lstStyle/>
          <a:p>
            <a:pPr lvl="0"/>
            <a:r>
              <a:rPr lang="sl-SI" sz="5000" b="1" dirty="0">
                <a:solidFill>
                  <a:srgbClr val="ED7D31"/>
                </a:solidFill>
                <a:latin typeface="Calibri"/>
              </a:rPr>
              <a:t>Arhiv družboslovnih podatkov</a:t>
            </a:r>
          </a:p>
        </p:txBody>
      </p:sp>
      <p:sp>
        <p:nvSpPr>
          <p:cNvPr id="3" name="PoljeZBesedilom 2">
            <a:extLst>
              <a:ext uri="{FF2B5EF4-FFF2-40B4-BE49-F238E27FC236}">
                <a16:creationId xmlns:a16="http://schemas.microsoft.com/office/drawing/2014/main" id="{B57F6398-D5CE-25D6-36A8-5124B60CBF7A}"/>
              </a:ext>
            </a:extLst>
          </p:cNvPr>
          <p:cNvSpPr txBox="1"/>
          <p:nvPr/>
        </p:nvSpPr>
        <p:spPr>
          <a:xfrm>
            <a:off x="742954" y="1644519"/>
            <a:ext cx="8327808" cy="523220"/>
          </a:xfrm>
          <a:prstGeom prst="rect">
            <a:avLst/>
          </a:prstGeom>
          <a:noFill/>
        </p:spPr>
        <p:txBody>
          <a:bodyPr wrap="square" rtlCol="0">
            <a:spAutoFit/>
          </a:bodyPr>
          <a:lstStyle/>
          <a:p>
            <a:r>
              <a:rPr lang="sl-SI" sz="2800" dirty="0"/>
              <a:t>Druge storitve</a:t>
            </a:r>
            <a:endParaRPr lang="sl-SI" sz="2800" dirty="0">
              <a:solidFill>
                <a:schemeClr val="bg1"/>
              </a:solidFill>
            </a:endParaRPr>
          </a:p>
        </p:txBody>
      </p:sp>
      <p:sp>
        <p:nvSpPr>
          <p:cNvPr id="4" name="PoljeZBesedilom 3">
            <a:extLst>
              <a:ext uri="{FF2B5EF4-FFF2-40B4-BE49-F238E27FC236}">
                <a16:creationId xmlns:a16="http://schemas.microsoft.com/office/drawing/2014/main" id="{F05FEFE9-404E-C732-9FF8-EED55606CEEB}"/>
              </a:ext>
            </a:extLst>
          </p:cNvPr>
          <p:cNvSpPr txBox="1"/>
          <p:nvPr/>
        </p:nvSpPr>
        <p:spPr>
          <a:xfrm>
            <a:off x="927685" y="2199433"/>
            <a:ext cx="10515601" cy="3416320"/>
          </a:xfrm>
          <a:prstGeom prst="rect">
            <a:avLst/>
          </a:prstGeom>
          <a:noFill/>
        </p:spPr>
        <p:txBody>
          <a:bodyPr wrap="square" rtlCol="0">
            <a:spAutoFit/>
          </a:bodyPr>
          <a:lstStyle/>
          <a:p>
            <a:pPr marL="285750" indent="-285750">
              <a:buFont typeface="Arial" panose="020B0604020202020204" pitchFamily="34" charset="0"/>
              <a:buChar char="•"/>
            </a:pPr>
            <a:r>
              <a:rPr lang="pl-PL" dirty="0"/>
              <a:t>ADP prispeva pri razvoju Evropskega jezikovnega tezavra za družboslovje, kjer je v več kot 16 jezikov prevedenih več kot 3.000 družboslovnih konceptov, ki so v podporo pri interoperabilnosti (</a:t>
            </a:r>
            <a:r>
              <a:rPr lang="pl-PL" dirty="0">
                <a:hlinkClick r:id="rId4"/>
              </a:rPr>
              <a:t>https://www.cessda.eu/Tools/ELSST-Thesaurus</a:t>
            </a:r>
            <a:r>
              <a:rPr lang="pl-PL" dirty="0"/>
              <a:t>) </a:t>
            </a:r>
          </a:p>
          <a:p>
            <a:pPr marL="742950" lvl="1" indent="-285750">
              <a:buFont typeface="Arial" panose="020B0604020202020204" pitchFamily="34" charset="0"/>
              <a:buChar char="•"/>
            </a:pPr>
            <a:endParaRPr lang="sl-SI" dirty="0"/>
          </a:p>
          <a:p>
            <a:pPr marL="285750" indent="-285750">
              <a:buFont typeface="Arial" panose="020B0604020202020204" pitchFamily="34" charset="0"/>
              <a:buChar char="•"/>
            </a:pPr>
            <a:r>
              <a:rPr lang="pl-PL" dirty="0"/>
              <a:t>Pri CESSDA vodi skupino za USPOSABLJANJE, glavno orodje je priročnik CESSDA Data Management Expert Guide (</a:t>
            </a:r>
            <a:r>
              <a:rPr lang="pl-PL" dirty="0">
                <a:hlinkClick r:id="rId5"/>
              </a:rPr>
              <a:t>https://dmeg.cessda.eu/Data-Management-Expert-Guide</a:t>
            </a:r>
            <a:r>
              <a:rPr lang="pl-PL" dirty="0"/>
              <a:t>) </a:t>
            </a:r>
          </a:p>
          <a:p>
            <a:pPr marL="285750" indent="-285750">
              <a:buFont typeface="Arial" panose="020B0604020202020204" pitchFamily="34" charset="0"/>
              <a:buChar char="•"/>
            </a:pPr>
            <a:endParaRPr lang="pl-PL" dirty="0"/>
          </a:p>
          <a:p>
            <a:pPr marL="285750" indent="-285750">
              <a:buFont typeface="Arial" panose="020B0604020202020204" pitchFamily="34" charset="0"/>
              <a:buChar char="•"/>
            </a:pPr>
            <a:r>
              <a:rPr lang="sl-SI" dirty="0"/>
              <a:t>Sodeluje v številnih infrastrukturnih in razvojnih projektih v Sloveniji in Evropi (BY-COVID, COORDINATE, EOSC Future…)</a:t>
            </a:r>
            <a:endParaRPr lang="sl-SI" sz="1800" b="0" i="0" u="none" strike="noStrike" baseline="0" dirty="0">
              <a:latin typeface="LMRoman10-Regular"/>
            </a:endParaRPr>
          </a:p>
          <a:p>
            <a:pPr marL="285750" indent="-285750">
              <a:buFont typeface="Arial" panose="020B0604020202020204" pitchFamily="34" charset="0"/>
              <a:buChar char="•"/>
            </a:pPr>
            <a:endParaRPr lang="sl-SI" dirty="0">
              <a:latin typeface="LMRoman10-Regular"/>
            </a:endParaRPr>
          </a:p>
          <a:p>
            <a:pPr marL="285750" indent="-285750">
              <a:buFont typeface="Arial" panose="020B0604020202020204" pitchFamily="34" charset="0"/>
              <a:buChar char="•"/>
            </a:pPr>
            <a:r>
              <a:rPr lang="sl-SI" dirty="0"/>
              <a:t>Izvaja usposabljanja za NRRP, svetuje pri oblikovanju politik ravnanja z raziskovalnimi podatki…</a:t>
            </a:r>
            <a:endParaRPr lang="pl-PL" dirty="0"/>
          </a:p>
          <a:p>
            <a:endParaRPr lang="sl-SI" dirty="0"/>
          </a:p>
        </p:txBody>
      </p:sp>
      <p:sp>
        <p:nvSpPr>
          <p:cNvPr id="7" name="PoljeZBesedilom 6">
            <a:extLst>
              <a:ext uri="{FF2B5EF4-FFF2-40B4-BE49-F238E27FC236}">
                <a16:creationId xmlns:a16="http://schemas.microsoft.com/office/drawing/2014/main" id="{99F592AB-0B23-ED6E-A5F0-52E0DB5BD42E}"/>
              </a:ext>
            </a:extLst>
          </p:cNvPr>
          <p:cNvSpPr txBox="1"/>
          <p:nvPr/>
        </p:nvSpPr>
        <p:spPr>
          <a:xfrm>
            <a:off x="0" y="6550223"/>
            <a:ext cx="3594061" cy="307777"/>
          </a:xfrm>
          <a:prstGeom prst="rect">
            <a:avLst/>
          </a:prstGeom>
          <a:noFill/>
        </p:spPr>
        <p:txBody>
          <a:bodyPr wrap="none" rtlCol="0">
            <a:spAutoFit/>
          </a:bodyPr>
          <a:lstStyle/>
          <a:p>
            <a:r>
              <a:rPr lang="sl-SI" sz="1400" dirty="0"/>
              <a:t>Dr. Sonja Bezjak, Arhiv družboslovnih podatkov</a:t>
            </a:r>
          </a:p>
        </p:txBody>
      </p:sp>
    </p:spTree>
    <p:extLst>
      <p:ext uri="{BB962C8B-B14F-4D97-AF65-F5344CB8AC3E}">
        <p14:creationId xmlns:p14="http://schemas.microsoft.com/office/powerpoint/2010/main" val="17426384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Naslov 1">
            <a:extLst>
              <a:ext uri="{FF2B5EF4-FFF2-40B4-BE49-F238E27FC236}">
                <a16:creationId xmlns:a16="http://schemas.microsoft.com/office/drawing/2014/main" id="{A9562970-6910-4154-A181-B1BA07AA3270}"/>
              </a:ext>
            </a:extLst>
          </p:cNvPr>
          <p:cNvSpPr txBox="1"/>
          <p:nvPr/>
        </p:nvSpPr>
        <p:spPr>
          <a:xfrm>
            <a:off x="742956" y="4235239"/>
            <a:ext cx="10515600" cy="484906"/>
          </a:xfrm>
          <a:prstGeom prst="rect">
            <a:avLst/>
          </a:prstGeom>
          <a:noFill/>
          <a:ln cap="flat">
            <a:noFill/>
          </a:ln>
        </p:spPr>
        <p:txBody>
          <a:bodyPr vert="horz" wrap="square" lIns="91440" tIns="45720" rIns="91440" bIns="45720" anchor="ctr" anchorCtr="0" compatLnSpc="1">
            <a:noAutofit/>
          </a:bodyPr>
          <a:lstStyle/>
          <a:p>
            <a:endParaRPr lang="sl-SI" sz="2400"/>
          </a:p>
          <a:p>
            <a:endParaRPr lang="sl-SI" sz="2400"/>
          </a:p>
        </p:txBody>
      </p:sp>
      <p:sp>
        <p:nvSpPr>
          <p:cNvPr id="6" name="Pravokotnik 5">
            <a:extLst>
              <a:ext uri="{FF2B5EF4-FFF2-40B4-BE49-F238E27FC236}">
                <a16:creationId xmlns:a16="http://schemas.microsoft.com/office/drawing/2014/main" id="{65116349-D6C7-41E4-8938-747866C645DB}"/>
              </a:ext>
            </a:extLst>
          </p:cNvPr>
          <p:cNvSpPr/>
          <p:nvPr/>
        </p:nvSpPr>
        <p:spPr>
          <a:xfrm>
            <a:off x="742954" y="5062106"/>
            <a:ext cx="184731" cy="369332"/>
          </a:xfrm>
          <a:prstGeom prst="rect">
            <a:avLst/>
          </a:prstGeom>
        </p:spPr>
        <p:txBody>
          <a:bodyPr wrap="none">
            <a:spAutoFit/>
          </a:bodyPr>
          <a:lstStyle/>
          <a:p>
            <a:endParaRPr lang="sl-SI"/>
          </a:p>
        </p:txBody>
      </p:sp>
      <p:sp>
        <p:nvSpPr>
          <p:cNvPr id="2" name="Naslov 1">
            <a:extLst>
              <a:ext uri="{FF2B5EF4-FFF2-40B4-BE49-F238E27FC236}">
                <a16:creationId xmlns:a16="http://schemas.microsoft.com/office/drawing/2014/main" id="{489B536C-547E-0FB3-2A35-6713019A5FD9}"/>
              </a:ext>
            </a:extLst>
          </p:cNvPr>
          <p:cNvSpPr txBox="1">
            <a:spLocks noGrp="1"/>
          </p:cNvSpPr>
          <p:nvPr>
            <p:ph type="title"/>
          </p:nvPr>
        </p:nvSpPr>
        <p:spPr>
          <a:xfrm>
            <a:off x="652833" y="888255"/>
            <a:ext cx="9033341" cy="817418"/>
          </a:xfrm>
        </p:spPr>
        <p:txBody>
          <a:bodyPr>
            <a:normAutofit/>
          </a:bodyPr>
          <a:lstStyle/>
          <a:p>
            <a:pPr lvl="0"/>
            <a:r>
              <a:rPr lang="sl-SI" sz="5000" b="1" dirty="0">
                <a:solidFill>
                  <a:srgbClr val="ED7D31"/>
                </a:solidFill>
                <a:latin typeface="Calibri"/>
              </a:rPr>
              <a:t>CLARIN.SI</a:t>
            </a:r>
          </a:p>
        </p:txBody>
      </p:sp>
      <p:sp>
        <p:nvSpPr>
          <p:cNvPr id="4" name="PoljeZBesedilom 3">
            <a:extLst>
              <a:ext uri="{FF2B5EF4-FFF2-40B4-BE49-F238E27FC236}">
                <a16:creationId xmlns:a16="http://schemas.microsoft.com/office/drawing/2014/main" id="{8531BB2E-DF26-0226-CA0E-AF7E338F2143}"/>
              </a:ext>
            </a:extLst>
          </p:cNvPr>
          <p:cNvSpPr txBox="1"/>
          <p:nvPr/>
        </p:nvSpPr>
        <p:spPr>
          <a:xfrm>
            <a:off x="834501" y="1781495"/>
            <a:ext cx="11144111" cy="5016758"/>
          </a:xfrm>
          <a:prstGeom prst="rect">
            <a:avLst/>
          </a:prstGeom>
          <a:noFill/>
        </p:spPr>
        <p:txBody>
          <a:bodyPr wrap="square" rtlCol="0">
            <a:spAutoFit/>
          </a:bodyPr>
          <a:lstStyle/>
          <a:p>
            <a:r>
              <a:rPr lang="sl-SI" dirty="0"/>
              <a:t>Sedež na Institutu ”Jožef Stefan”: </a:t>
            </a:r>
            <a:r>
              <a:rPr lang="sl-SI" dirty="0">
                <a:solidFill>
                  <a:schemeClr val="tx1"/>
                </a:solidFill>
              </a:rPr>
              <a:t>Odsek za tehnologije znanja, Laboratorij za umetno inteligenco, Center za mrežno infrastrukturo (</a:t>
            </a:r>
            <a:r>
              <a:rPr lang="sl-SI" dirty="0">
                <a:solidFill>
                  <a:schemeClr val="tx1"/>
                </a:solidFill>
                <a:hlinkClick r:id="rId4"/>
              </a:rPr>
              <a:t>https://www.clarin.si/</a:t>
            </a:r>
            <a:r>
              <a:rPr lang="sl-SI" dirty="0">
                <a:solidFill>
                  <a:schemeClr val="tx1"/>
                </a:solidFill>
              </a:rPr>
              <a:t>)</a:t>
            </a:r>
          </a:p>
          <a:p>
            <a:endParaRPr lang="sl-SI" sz="800" dirty="0"/>
          </a:p>
          <a:p>
            <a:r>
              <a:rPr lang="sl-SI" dirty="0"/>
              <a:t>Ustanovljen 2014 in organiziran kot konzorcij 12 partnerjev:</a:t>
            </a:r>
          </a:p>
          <a:p>
            <a:pPr marL="800100" lvl="1" indent="-342900" algn="l">
              <a:buFont typeface="Arial" panose="020B0604020202020204" pitchFamily="34" charset="0"/>
              <a:buChar char="•"/>
            </a:pPr>
            <a:r>
              <a:rPr lang="sl-SI" dirty="0">
                <a:solidFill>
                  <a:schemeClr val="tx1"/>
                </a:solidFill>
              </a:rPr>
              <a:t>slovenske univerze, JRZ, NUK, podjetji Amebis, Alpineon in Slovensko društvo za jezikovne tehnologije</a:t>
            </a:r>
          </a:p>
          <a:p>
            <a:endParaRPr lang="sl-SI" sz="800" dirty="0"/>
          </a:p>
          <a:p>
            <a:r>
              <a:rPr lang="sl-SI" dirty="0"/>
              <a:t>Trije stebri delovanja:</a:t>
            </a:r>
          </a:p>
          <a:p>
            <a:pPr marL="800100" lvl="1" indent="-342900" algn="l">
              <a:buFont typeface="Arial" panose="020B0604020202020204" pitchFamily="34" charset="0"/>
              <a:buChar char="•"/>
            </a:pPr>
            <a:r>
              <a:rPr lang="sl-SI" dirty="0">
                <a:solidFill>
                  <a:schemeClr val="tx1"/>
                </a:solidFill>
              </a:rPr>
              <a:t>repozitorij jezikovnih virov</a:t>
            </a:r>
          </a:p>
          <a:p>
            <a:pPr marL="800100" lvl="1" indent="-342900" algn="l">
              <a:buFont typeface="Arial" panose="020B0604020202020204" pitchFamily="34" charset="0"/>
              <a:buChar char="•"/>
            </a:pPr>
            <a:r>
              <a:rPr lang="sl-SI" dirty="0" err="1">
                <a:solidFill>
                  <a:schemeClr val="tx1"/>
                </a:solidFill>
              </a:rPr>
              <a:t>konkordančniki</a:t>
            </a:r>
            <a:r>
              <a:rPr lang="sl-SI" dirty="0">
                <a:solidFill>
                  <a:schemeClr val="tx1"/>
                </a:solidFill>
              </a:rPr>
              <a:t> in druge spletne storitve</a:t>
            </a:r>
          </a:p>
          <a:p>
            <a:pPr marL="800100" lvl="1" indent="-342900" algn="l">
              <a:buFont typeface="Arial" panose="020B0604020202020204" pitchFamily="34" charset="0"/>
              <a:buChar char="•"/>
            </a:pPr>
            <a:r>
              <a:rPr lang="sl-SI" dirty="0">
                <a:solidFill>
                  <a:schemeClr val="tx1"/>
                </a:solidFill>
              </a:rPr>
              <a:t>podpora digitalni humanistiki in jezikovnim tehnologijam</a:t>
            </a:r>
          </a:p>
          <a:p>
            <a:pPr marL="800100" lvl="1" indent="-342900" algn="l">
              <a:buFont typeface="Arial" panose="020B0604020202020204" pitchFamily="34" charset="0"/>
              <a:buChar char="•"/>
            </a:pPr>
            <a:r>
              <a:rPr lang="sl-SI" dirty="0"/>
              <a:t>nudi podporo pri ustvarjanju, arhiviranju in uporabi jezikovnih virov in orodij</a:t>
            </a:r>
            <a:endParaRPr lang="sl-SI" dirty="0">
              <a:solidFill>
                <a:schemeClr val="tx1"/>
              </a:solidFill>
            </a:endParaRPr>
          </a:p>
          <a:p>
            <a:pPr marL="800100" lvl="1" indent="-342900" algn="l">
              <a:buFont typeface="Arial" panose="020B0604020202020204" pitchFamily="34" charset="0"/>
              <a:buChar char="•"/>
            </a:pPr>
            <a:endParaRPr lang="sl-SI" sz="800" dirty="0">
              <a:solidFill>
                <a:schemeClr val="tx1"/>
              </a:solidFill>
            </a:endParaRPr>
          </a:p>
          <a:p>
            <a:r>
              <a:rPr lang="sl-SI" dirty="0">
                <a:solidFill>
                  <a:schemeClr val="tx1"/>
                </a:solidFill>
              </a:rPr>
              <a:t>Repozitorij CLARIN.SI je certificiran s strani CLARIN in imetnik certifikata </a:t>
            </a:r>
            <a:r>
              <a:rPr lang="sl-SI" b="1" dirty="0" err="1">
                <a:solidFill>
                  <a:schemeClr val="tx1"/>
                </a:solidFill>
              </a:rPr>
              <a:t>Core</a:t>
            </a:r>
            <a:r>
              <a:rPr lang="sl-SI" b="1" dirty="0">
                <a:solidFill>
                  <a:schemeClr val="tx1"/>
                </a:solidFill>
              </a:rPr>
              <a:t> </a:t>
            </a:r>
            <a:r>
              <a:rPr lang="sl-SI" b="1" dirty="0" err="1">
                <a:solidFill>
                  <a:schemeClr val="tx1"/>
                </a:solidFill>
              </a:rPr>
              <a:t>Trust</a:t>
            </a:r>
            <a:r>
              <a:rPr lang="sl-SI" b="1" dirty="0">
                <a:solidFill>
                  <a:schemeClr val="tx1"/>
                </a:solidFill>
              </a:rPr>
              <a:t> </a:t>
            </a:r>
            <a:r>
              <a:rPr lang="sl-SI" b="1" dirty="0" err="1">
                <a:solidFill>
                  <a:schemeClr val="tx1"/>
                </a:solidFill>
              </a:rPr>
              <a:t>Seal</a:t>
            </a:r>
            <a:endParaRPr lang="sl-SI" b="1" dirty="0">
              <a:solidFill>
                <a:schemeClr val="tx1"/>
              </a:solidFill>
            </a:endParaRPr>
          </a:p>
          <a:p>
            <a:endParaRPr lang="sl-SI" sz="800" dirty="0">
              <a:solidFill>
                <a:schemeClr val="tx1"/>
              </a:solidFill>
            </a:endParaRPr>
          </a:p>
          <a:p>
            <a:r>
              <a:rPr lang="sl-SI" dirty="0"/>
              <a:t>CLARIN.SI je del CLARIN.EU: Common Language Resources </a:t>
            </a:r>
            <a:r>
              <a:rPr lang="sl-SI" dirty="0" err="1"/>
              <a:t>and</a:t>
            </a:r>
            <a:r>
              <a:rPr lang="sl-SI" dirty="0"/>
              <a:t> </a:t>
            </a:r>
            <a:r>
              <a:rPr lang="sl-SI" dirty="0" err="1"/>
              <a:t>Technology</a:t>
            </a:r>
            <a:r>
              <a:rPr lang="sl-SI" dirty="0"/>
              <a:t> Infrastructure </a:t>
            </a:r>
            <a:r>
              <a:rPr lang="sl-SI" dirty="0">
                <a:solidFill>
                  <a:schemeClr val="tx1"/>
                </a:solidFill>
              </a:rPr>
              <a:t>(</a:t>
            </a:r>
            <a:r>
              <a:rPr lang="sl-SI" dirty="0">
                <a:solidFill>
                  <a:schemeClr val="tx1"/>
                </a:solidFill>
                <a:hlinkClick r:id="rId5"/>
              </a:rPr>
              <a:t>https://www.clarin.eu/</a:t>
            </a:r>
            <a:r>
              <a:rPr lang="sl-SI" dirty="0">
                <a:solidFill>
                  <a:schemeClr val="tx1"/>
                </a:solidFill>
              </a:rPr>
              <a:t>)</a:t>
            </a:r>
            <a:endParaRPr lang="sl-SI" dirty="0"/>
          </a:p>
          <a:p>
            <a:pPr marL="800100" lvl="1" indent="-342900" algn="l">
              <a:buFont typeface="Arial" panose="020B0604020202020204" pitchFamily="34" charset="0"/>
              <a:buChar char="•"/>
            </a:pPr>
            <a:r>
              <a:rPr lang="sl-SI" dirty="0">
                <a:solidFill>
                  <a:schemeClr val="tx1"/>
                </a:solidFill>
              </a:rPr>
              <a:t>ESFRI RI za jezikovne vire in tehnologije kot distribuirana mednarodna digitalna RI</a:t>
            </a:r>
          </a:p>
          <a:p>
            <a:pPr marL="800100" lvl="1" indent="-342900" algn="l">
              <a:buFont typeface="Arial" panose="020B0604020202020204" pitchFamily="34" charset="0"/>
              <a:buChar char="•"/>
            </a:pPr>
            <a:r>
              <a:rPr lang="sl-SI" dirty="0">
                <a:solidFill>
                  <a:schemeClr val="tx1"/>
                </a:solidFill>
              </a:rPr>
              <a:t>Sedež na Nizozemskem, 22 držav članic, direktorica Darja Fišer (INZ)</a:t>
            </a:r>
          </a:p>
          <a:p>
            <a:pPr marL="800100" lvl="1" indent="-342900" algn="l">
              <a:buFont typeface="Arial" panose="020B0604020202020204" pitchFamily="34" charset="0"/>
              <a:buChar char="•"/>
            </a:pPr>
            <a:r>
              <a:rPr lang="sl-SI" dirty="0">
                <a:solidFill>
                  <a:schemeClr val="tx1"/>
                </a:solidFill>
              </a:rPr>
              <a:t>Vizija: digitalni jezikovni viri in orodja za vse (evropske) jezike dostopni prek enotne prijave za raziskovalce v humanistiki in družboslovju in drugih, z jezikom povezanih vedah</a:t>
            </a:r>
          </a:p>
          <a:p>
            <a:endParaRPr lang="sl-SI" dirty="0"/>
          </a:p>
        </p:txBody>
      </p:sp>
      <p:pic>
        <p:nvPicPr>
          <p:cNvPr id="7" name="Picture 3">
            <a:extLst>
              <a:ext uri="{FF2B5EF4-FFF2-40B4-BE49-F238E27FC236}">
                <a16:creationId xmlns:a16="http://schemas.microsoft.com/office/drawing/2014/main" id="{41398C0C-EDC4-BBE8-25C3-A27D2B1C81B0}"/>
              </a:ext>
            </a:extLst>
          </p:cNvPr>
          <p:cNvPicPr>
            <a:picLocks noChangeAspect="1"/>
          </p:cNvPicPr>
          <p:nvPr/>
        </p:nvPicPr>
        <p:blipFill>
          <a:blip r:embed="rId6"/>
          <a:stretch>
            <a:fillRect/>
          </a:stretch>
        </p:blipFill>
        <p:spPr>
          <a:xfrm>
            <a:off x="213388" y="5439917"/>
            <a:ext cx="878889" cy="925473"/>
          </a:xfrm>
          <a:prstGeom prst="rect">
            <a:avLst/>
          </a:prstGeom>
        </p:spPr>
      </p:pic>
      <p:pic>
        <p:nvPicPr>
          <p:cNvPr id="12" name="Picture 4">
            <a:extLst>
              <a:ext uri="{FF2B5EF4-FFF2-40B4-BE49-F238E27FC236}">
                <a16:creationId xmlns:a16="http://schemas.microsoft.com/office/drawing/2014/main" id="{8335882D-794B-30AA-1AF7-E22A9D470127}"/>
              </a:ext>
            </a:extLst>
          </p:cNvPr>
          <p:cNvPicPr>
            <a:picLocks noChangeAspect="1"/>
          </p:cNvPicPr>
          <p:nvPr/>
        </p:nvPicPr>
        <p:blipFill>
          <a:blip r:embed="rId7"/>
          <a:stretch>
            <a:fillRect/>
          </a:stretch>
        </p:blipFill>
        <p:spPr>
          <a:xfrm>
            <a:off x="9189039" y="3705139"/>
            <a:ext cx="994269" cy="908556"/>
          </a:xfrm>
          <a:prstGeom prst="rect">
            <a:avLst/>
          </a:prstGeom>
        </p:spPr>
      </p:pic>
      <p:sp>
        <p:nvSpPr>
          <p:cNvPr id="3" name="PoljeZBesedilom 2">
            <a:extLst>
              <a:ext uri="{FF2B5EF4-FFF2-40B4-BE49-F238E27FC236}">
                <a16:creationId xmlns:a16="http://schemas.microsoft.com/office/drawing/2014/main" id="{BECF464D-9C8B-25AC-A136-93694B082A79}"/>
              </a:ext>
            </a:extLst>
          </p:cNvPr>
          <p:cNvSpPr txBox="1"/>
          <p:nvPr/>
        </p:nvSpPr>
        <p:spPr>
          <a:xfrm>
            <a:off x="0" y="6550223"/>
            <a:ext cx="2244269" cy="307777"/>
          </a:xfrm>
          <a:prstGeom prst="rect">
            <a:avLst/>
          </a:prstGeom>
          <a:noFill/>
        </p:spPr>
        <p:txBody>
          <a:bodyPr wrap="none" rtlCol="0">
            <a:spAutoFit/>
          </a:bodyPr>
          <a:lstStyle/>
          <a:p>
            <a:r>
              <a:rPr lang="sl-SI" sz="1400" dirty="0"/>
              <a:t>Dr. Tomaž Erjavec, CLARIN.SI</a:t>
            </a:r>
          </a:p>
        </p:txBody>
      </p:sp>
    </p:spTree>
    <p:extLst>
      <p:ext uri="{BB962C8B-B14F-4D97-AF65-F5344CB8AC3E}">
        <p14:creationId xmlns:p14="http://schemas.microsoft.com/office/powerpoint/2010/main" val="25015614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652833" y="888255"/>
            <a:ext cx="9033341" cy="817418"/>
          </a:xfrm>
        </p:spPr>
        <p:txBody>
          <a:bodyPr>
            <a:normAutofit/>
          </a:bodyPr>
          <a:lstStyle/>
          <a:p>
            <a:pPr lvl="0"/>
            <a:r>
              <a:rPr lang="sl-SI" sz="5000" b="1" dirty="0">
                <a:solidFill>
                  <a:srgbClr val="ED7D31"/>
                </a:solidFill>
                <a:latin typeface="Calibri"/>
              </a:rPr>
              <a:t>CLARIN.SI</a:t>
            </a:r>
          </a:p>
        </p:txBody>
      </p:sp>
      <p:sp>
        <p:nvSpPr>
          <p:cNvPr id="5" name="Naslov 1">
            <a:extLst>
              <a:ext uri="{FF2B5EF4-FFF2-40B4-BE49-F238E27FC236}">
                <a16:creationId xmlns:a16="http://schemas.microsoft.com/office/drawing/2014/main" id="{A9562970-6910-4154-A181-B1BA07AA3270}"/>
              </a:ext>
            </a:extLst>
          </p:cNvPr>
          <p:cNvSpPr txBox="1"/>
          <p:nvPr/>
        </p:nvSpPr>
        <p:spPr>
          <a:xfrm>
            <a:off x="742956" y="4235239"/>
            <a:ext cx="10515600" cy="484906"/>
          </a:xfrm>
          <a:prstGeom prst="rect">
            <a:avLst/>
          </a:prstGeom>
          <a:noFill/>
          <a:ln cap="flat">
            <a:noFill/>
          </a:ln>
        </p:spPr>
        <p:txBody>
          <a:bodyPr vert="horz" wrap="square" lIns="91440" tIns="45720" rIns="91440" bIns="45720" anchor="ctr" anchorCtr="0" compatLnSpc="1">
            <a:noAutofit/>
          </a:bodyPr>
          <a:lstStyle/>
          <a:p>
            <a:endParaRPr lang="sl-SI" sz="2400" dirty="0"/>
          </a:p>
          <a:p>
            <a:endParaRPr lang="sl-SI" sz="2400" dirty="0"/>
          </a:p>
        </p:txBody>
      </p:sp>
      <p:sp>
        <p:nvSpPr>
          <p:cNvPr id="6" name="Pravokotnik 5">
            <a:extLst>
              <a:ext uri="{FF2B5EF4-FFF2-40B4-BE49-F238E27FC236}">
                <a16:creationId xmlns:a16="http://schemas.microsoft.com/office/drawing/2014/main" id="{65116349-D6C7-41E4-8938-747866C645DB}"/>
              </a:ext>
            </a:extLst>
          </p:cNvPr>
          <p:cNvSpPr/>
          <p:nvPr/>
        </p:nvSpPr>
        <p:spPr>
          <a:xfrm>
            <a:off x="742954" y="5062106"/>
            <a:ext cx="184731" cy="369332"/>
          </a:xfrm>
          <a:prstGeom prst="rect">
            <a:avLst/>
          </a:prstGeom>
        </p:spPr>
        <p:txBody>
          <a:bodyPr wrap="none">
            <a:spAutoFit/>
          </a:bodyPr>
          <a:lstStyle/>
          <a:p>
            <a:endParaRPr lang="sl-SI" dirty="0"/>
          </a:p>
        </p:txBody>
      </p:sp>
      <p:sp>
        <p:nvSpPr>
          <p:cNvPr id="7" name="PoljeZBesedilom 6">
            <a:extLst>
              <a:ext uri="{FF2B5EF4-FFF2-40B4-BE49-F238E27FC236}">
                <a16:creationId xmlns:a16="http://schemas.microsoft.com/office/drawing/2014/main" id="{FADD12FF-CBC6-1FFD-2001-FD5EF569C0CB}"/>
              </a:ext>
            </a:extLst>
          </p:cNvPr>
          <p:cNvSpPr txBox="1"/>
          <p:nvPr/>
        </p:nvSpPr>
        <p:spPr>
          <a:xfrm>
            <a:off x="927686" y="2545673"/>
            <a:ext cx="10400222" cy="2585323"/>
          </a:xfrm>
          <a:prstGeom prst="rect">
            <a:avLst/>
          </a:prstGeom>
          <a:noFill/>
        </p:spPr>
        <p:txBody>
          <a:bodyPr wrap="square" rtlCol="0">
            <a:spAutoFit/>
          </a:bodyPr>
          <a:lstStyle/>
          <a:p>
            <a:pPr marL="285750" indent="-285750">
              <a:buFont typeface="Arial" panose="020B0604020202020204" pitchFamily="34" charset="0"/>
              <a:buChar char="•"/>
            </a:pPr>
            <a:r>
              <a:rPr lang="sl-SI" dirty="0"/>
              <a:t>odprt in brezplačen dostop do jezikovnih virov, orodij in storitev: </a:t>
            </a:r>
          </a:p>
          <a:p>
            <a:pPr marL="742950" lvl="1" indent="-285750">
              <a:buFont typeface="Arial" panose="020B0604020202020204" pitchFamily="34" charset="0"/>
              <a:buChar char="•"/>
            </a:pPr>
            <a:r>
              <a:rPr lang="sl-SI" dirty="0"/>
              <a:t>arhiv ~600 jezikovnih virov in orodij ~1000 avtorjev, od tega ~300 (tudi) za slovenski jezik (3.6T),</a:t>
            </a:r>
          </a:p>
          <a:p>
            <a:pPr marL="742950" lvl="1" indent="-285750">
              <a:buFont typeface="Arial" panose="020B0604020202020204" pitchFamily="34" charset="0"/>
              <a:buChar char="•"/>
            </a:pPr>
            <a:r>
              <a:rPr lang="sl-SI" dirty="0"/>
              <a:t>predvsem korpusi, besedišča, slovarji, modeli, programi,</a:t>
            </a:r>
          </a:p>
          <a:p>
            <a:pPr marL="742950" lvl="1" indent="-285750">
              <a:buFont typeface="Arial" panose="020B0604020202020204" pitchFamily="34" charset="0"/>
              <a:buChar char="•"/>
            </a:pPr>
            <a:r>
              <a:rPr lang="sl-SI" dirty="0"/>
              <a:t>večina vnosov pod eno od licenc </a:t>
            </a:r>
            <a:r>
              <a:rPr lang="sl-SI" dirty="0" err="1"/>
              <a:t>Creative</a:t>
            </a:r>
            <a:r>
              <a:rPr lang="sl-SI" dirty="0"/>
              <a:t> </a:t>
            </a:r>
            <a:r>
              <a:rPr lang="sl-SI" dirty="0" err="1"/>
              <a:t>Commons</a:t>
            </a:r>
            <a:r>
              <a:rPr lang="sl-SI" dirty="0"/>
              <a:t>,</a:t>
            </a:r>
          </a:p>
          <a:p>
            <a:pPr marL="742950" lvl="1" indent="-285750">
              <a:buFont typeface="Arial" panose="020B0604020202020204" pitchFamily="34" charset="0"/>
              <a:buChar char="•"/>
            </a:pPr>
            <a:r>
              <a:rPr lang="pl-PL" dirty="0"/>
              <a:t>Evropska raziskovalna infrastruktura CLARIN mogoča tudi združeno iskanje po vseh repozitorijih centrov CLARIN prek pregledovalnika </a:t>
            </a:r>
            <a:r>
              <a:rPr lang="pl-PL" dirty="0">
                <a:hlinkClick r:id="rId3"/>
              </a:rPr>
              <a:t>VLO</a:t>
            </a:r>
            <a:r>
              <a:rPr lang="pl-PL" dirty="0"/>
              <a:t> (CLARIN Virtual Language Observatory).</a:t>
            </a:r>
            <a:endParaRPr lang="sl-SI" dirty="0"/>
          </a:p>
          <a:p>
            <a:pPr marL="742950" lvl="1" indent="-285750">
              <a:buFont typeface="Arial" panose="020B0604020202020204" pitchFamily="34" charset="0"/>
              <a:buChar char="•"/>
            </a:pPr>
            <a:endParaRPr lang="sl-SI" dirty="0"/>
          </a:p>
          <a:p>
            <a:pPr marL="285750" indent="-285750">
              <a:buFont typeface="Arial" panose="020B0604020202020204" pitchFamily="34" charset="0"/>
              <a:buChar char="•"/>
            </a:pPr>
            <a:endParaRPr lang="sl-SI" dirty="0"/>
          </a:p>
          <a:p>
            <a:endParaRPr lang="sl-SI" dirty="0"/>
          </a:p>
        </p:txBody>
      </p:sp>
      <p:sp>
        <p:nvSpPr>
          <p:cNvPr id="3" name="PoljeZBesedilom 2">
            <a:extLst>
              <a:ext uri="{FF2B5EF4-FFF2-40B4-BE49-F238E27FC236}">
                <a16:creationId xmlns:a16="http://schemas.microsoft.com/office/drawing/2014/main" id="{2E65E2FA-4FD4-B61B-862B-73AA180A94DC}"/>
              </a:ext>
            </a:extLst>
          </p:cNvPr>
          <p:cNvSpPr txBox="1"/>
          <p:nvPr/>
        </p:nvSpPr>
        <p:spPr>
          <a:xfrm>
            <a:off x="742954" y="1644519"/>
            <a:ext cx="8327808" cy="954107"/>
          </a:xfrm>
          <a:prstGeom prst="rect">
            <a:avLst/>
          </a:prstGeom>
          <a:noFill/>
        </p:spPr>
        <p:txBody>
          <a:bodyPr wrap="square" rtlCol="0">
            <a:spAutoFit/>
          </a:bodyPr>
          <a:lstStyle/>
          <a:p>
            <a:r>
              <a:rPr lang="sl-SI" sz="2800" dirty="0"/>
              <a:t>Dostop do virov v repozitoriju </a:t>
            </a:r>
            <a:r>
              <a:rPr lang="sl-SI" sz="2800" dirty="0">
                <a:hlinkClick r:id="rId4"/>
              </a:rPr>
              <a:t>https://www.clarin.si/repository/xmlui/</a:t>
            </a:r>
            <a:endParaRPr lang="sl-SI" sz="2800" dirty="0">
              <a:solidFill>
                <a:schemeClr val="bg1"/>
              </a:solidFill>
            </a:endParaRPr>
          </a:p>
        </p:txBody>
      </p:sp>
      <p:pic>
        <p:nvPicPr>
          <p:cNvPr id="8" name="Slika 7">
            <a:extLst>
              <a:ext uri="{FF2B5EF4-FFF2-40B4-BE49-F238E27FC236}">
                <a16:creationId xmlns:a16="http://schemas.microsoft.com/office/drawing/2014/main" id="{FBB892AD-9F7E-889B-B072-1EC9D2E640A9}"/>
              </a:ext>
            </a:extLst>
          </p:cNvPr>
          <p:cNvPicPr>
            <a:picLocks noChangeAspect="1"/>
          </p:cNvPicPr>
          <p:nvPr/>
        </p:nvPicPr>
        <p:blipFill>
          <a:blip r:embed="rId5"/>
          <a:stretch>
            <a:fillRect/>
          </a:stretch>
        </p:blipFill>
        <p:spPr>
          <a:xfrm>
            <a:off x="1269767" y="4990794"/>
            <a:ext cx="9461978" cy="1388399"/>
          </a:xfrm>
          <a:prstGeom prst="rect">
            <a:avLst/>
          </a:prstGeom>
        </p:spPr>
      </p:pic>
      <p:sp>
        <p:nvSpPr>
          <p:cNvPr id="4" name="PoljeZBesedilom 3">
            <a:extLst>
              <a:ext uri="{FF2B5EF4-FFF2-40B4-BE49-F238E27FC236}">
                <a16:creationId xmlns:a16="http://schemas.microsoft.com/office/drawing/2014/main" id="{239F7BC8-3E69-D8D0-0785-02365FDF5263}"/>
              </a:ext>
            </a:extLst>
          </p:cNvPr>
          <p:cNvSpPr txBox="1"/>
          <p:nvPr/>
        </p:nvSpPr>
        <p:spPr>
          <a:xfrm>
            <a:off x="0" y="6550223"/>
            <a:ext cx="2244269" cy="307777"/>
          </a:xfrm>
          <a:prstGeom prst="rect">
            <a:avLst/>
          </a:prstGeom>
          <a:noFill/>
        </p:spPr>
        <p:txBody>
          <a:bodyPr wrap="none" rtlCol="0">
            <a:spAutoFit/>
          </a:bodyPr>
          <a:lstStyle/>
          <a:p>
            <a:r>
              <a:rPr lang="sl-SI" sz="1400" dirty="0"/>
              <a:t>Dr. Tomaž Erjavec, CLARIN.SI</a:t>
            </a:r>
          </a:p>
        </p:txBody>
      </p:sp>
    </p:spTree>
    <p:extLst>
      <p:ext uri="{BB962C8B-B14F-4D97-AF65-F5344CB8AC3E}">
        <p14:creationId xmlns:p14="http://schemas.microsoft.com/office/powerpoint/2010/main" val="9998555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652833" y="888255"/>
            <a:ext cx="9033341" cy="817418"/>
          </a:xfrm>
        </p:spPr>
        <p:txBody>
          <a:bodyPr>
            <a:normAutofit/>
          </a:bodyPr>
          <a:lstStyle/>
          <a:p>
            <a:pPr lvl="0"/>
            <a:r>
              <a:rPr lang="sl-SI" sz="5000" b="1" dirty="0">
                <a:solidFill>
                  <a:srgbClr val="ED7D31"/>
                </a:solidFill>
                <a:latin typeface="Calibri"/>
              </a:rPr>
              <a:t>CLARIN.SI</a:t>
            </a:r>
          </a:p>
        </p:txBody>
      </p:sp>
      <p:sp>
        <p:nvSpPr>
          <p:cNvPr id="5" name="Naslov 1">
            <a:extLst>
              <a:ext uri="{FF2B5EF4-FFF2-40B4-BE49-F238E27FC236}">
                <a16:creationId xmlns:a16="http://schemas.microsoft.com/office/drawing/2014/main" id="{A9562970-6910-4154-A181-B1BA07AA3270}"/>
              </a:ext>
            </a:extLst>
          </p:cNvPr>
          <p:cNvSpPr txBox="1"/>
          <p:nvPr/>
        </p:nvSpPr>
        <p:spPr>
          <a:xfrm>
            <a:off x="742956" y="4235239"/>
            <a:ext cx="10515600" cy="484906"/>
          </a:xfrm>
          <a:prstGeom prst="rect">
            <a:avLst/>
          </a:prstGeom>
          <a:noFill/>
          <a:ln cap="flat">
            <a:noFill/>
          </a:ln>
        </p:spPr>
        <p:txBody>
          <a:bodyPr vert="horz" wrap="square" lIns="91440" tIns="45720" rIns="91440" bIns="45720" anchor="ctr" anchorCtr="0" compatLnSpc="1">
            <a:noAutofit/>
          </a:bodyPr>
          <a:lstStyle/>
          <a:p>
            <a:endParaRPr lang="sl-SI" sz="2400" dirty="0"/>
          </a:p>
          <a:p>
            <a:endParaRPr lang="sl-SI" sz="2400" dirty="0"/>
          </a:p>
        </p:txBody>
      </p:sp>
      <p:sp>
        <p:nvSpPr>
          <p:cNvPr id="6" name="Pravokotnik 5">
            <a:extLst>
              <a:ext uri="{FF2B5EF4-FFF2-40B4-BE49-F238E27FC236}">
                <a16:creationId xmlns:a16="http://schemas.microsoft.com/office/drawing/2014/main" id="{65116349-D6C7-41E4-8938-747866C645DB}"/>
              </a:ext>
            </a:extLst>
          </p:cNvPr>
          <p:cNvSpPr/>
          <p:nvPr/>
        </p:nvSpPr>
        <p:spPr>
          <a:xfrm>
            <a:off x="742954" y="5062106"/>
            <a:ext cx="184731" cy="369332"/>
          </a:xfrm>
          <a:prstGeom prst="rect">
            <a:avLst/>
          </a:prstGeom>
        </p:spPr>
        <p:txBody>
          <a:bodyPr wrap="none">
            <a:spAutoFit/>
          </a:bodyPr>
          <a:lstStyle/>
          <a:p>
            <a:endParaRPr lang="sl-SI" dirty="0"/>
          </a:p>
        </p:txBody>
      </p:sp>
      <p:sp>
        <p:nvSpPr>
          <p:cNvPr id="7" name="PoljeZBesedilom 6">
            <a:extLst>
              <a:ext uri="{FF2B5EF4-FFF2-40B4-BE49-F238E27FC236}">
                <a16:creationId xmlns:a16="http://schemas.microsoft.com/office/drawing/2014/main" id="{FADD12FF-CBC6-1FFD-2001-FD5EF569C0CB}"/>
              </a:ext>
            </a:extLst>
          </p:cNvPr>
          <p:cNvSpPr txBox="1"/>
          <p:nvPr/>
        </p:nvSpPr>
        <p:spPr>
          <a:xfrm>
            <a:off x="927685" y="2705475"/>
            <a:ext cx="10515601" cy="3139321"/>
          </a:xfrm>
          <a:prstGeom prst="rect">
            <a:avLst/>
          </a:prstGeom>
          <a:noFill/>
        </p:spPr>
        <p:txBody>
          <a:bodyPr wrap="square" rtlCol="0">
            <a:spAutoFit/>
          </a:bodyPr>
          <a:lstStyle/>
          <a:p>
            <a:pPr marL="285750" indent="-285750">
              <a:buFont typeface="Arial" panose="020B0604020202020204" pitchFamily="34" charset="0"/>
              <a:buChar char="•"/>
            </a:pPr>
            <a:r>
              <a:rPr lang="pl-PL" dirty="0"/>
              <a:t>CLARIN.SI </a:t>
            </a:r>
            <a:r>
              <a:rPr lang="sl-SI" dirty="0"/>
              <a:t>nudi možnost trajnega arhiviranja jezikovnih virov </a:t>
            </a:r>
            <a:r>
              <a:rPr lang="pl-PL" dirty="0"/>
              <a:t>v skladu z jasno določenimi tehničnimi in pravnimi standardi po načelih FAIR:</a:t>
            </a:r>
          </a:p>
          <a:p>
            <a:pPr marL="742950" lvl="1" indent="-285750">
              <a:buFont typeface="Arial" panose="020B0604020202020204" pitchFamily="34" charset="0"/>
              <a:buChar char="•"/>
            </a:pPr>
            <a:r>
              <a:rPr lang="pl-PL" dirty="0"/>
              <a:t>omogoča trajno arhiviranje jezikovnih virov vsem slovenskim raziskovalcem,</a:t>
            </a:r>
          </a:p>
          <a:p>
            <a:pPr marL="742950" lvl="1" indent="-285750">
              <a:buFont typeface="Arial" panose="020B0604020202020204" pitchFamily="34" charset="0"/>
              <a:buChar char="•"/>
            </a:pPr>
            <a:r>
              <a:rPr lang="pl-PL" dirty="0"/>
              <a:t>vire v arhiv vnašajo avtorji sami, po predhodni avtentikaciji (</a:t>
            </a:r>
            <a:r>
              <a:rPr lang="pl-PL" dirty="0">
                <a:hlinkClick r:id="rId3"/>
              </a:rPr>
              <a:t>https://www.clarin.si/repository/xmlui/page/deposit</a:t>
            </a:r>
            <a:r>
              <a:rPr lang="pl-PL" dirty="0"/>
              <a:t>),</a:t>
            </a:r>
          </a:p>
          <a:p>
            <a:pPr marL="742950" lvl="1" indent="-285750">
              <a:buFont typeface="Arial" panose="020B0604020202020204" pitchFamily="34" charset="0"/>
              <a:buChar char="•"/>
            </a:pPr>
            <a:r>
              <a:rPr lang="pl-PL" dirty="0"/>
              <a:t>vsi vnešeni </a:t>
            </a:r>
            <a:r>
              <a:rPr lang="sl-SI" dirty="0"/>
              <a:t>jezikovni vir</a:t>
            </a:r>
            <a:r>
              <a:rPr lang="pl-PL" dirty="0"/>
              <a:t>i so pred objavo v arhivu uredniško pregledani,</a:t>
            </a:r>
          </a:p>
          <a:p>
            <a:pPr marL="742950" lvl="1" indent="-285750">
              <a:buFont typeface="Arial" panose="020B0604020202020204" pitchFamily="34" charset="0"/>
              <a:buChar char="•"/>
            </a:pPr>
            <a:r>
              <a:rPr lang="pl-PL"/>
              <a:t>zagotovljeni </a:t>
            </a:r>
            <a:r>
              <a:rPr lang="pl-PL" dirty="0"/>
              <a:t>trajni identifikatorji (PID),</a:t>
            </a:r>
          </a:p>
          <a:p>
            <a:pPr marL="742950" lvl="1" indent="-285750">
              <a:buFont typeface="Arial" panose="020B0604020202020204" pitchFamily="34" charset="0"/>
              <a:buChar char="•"/>
            </a:pPr>
            <a:r>
              <a:rPr lang="pl-PL" dirty="0"/>
              <a:t>arhiv je vpisan v več katalogov repozitorijev raziskovalnih podatkov, kot so </a:t>
            </a:r>
            <a:r>
              <a:rPr lang="pl-PL" dirty="0">
                <a:hlinkClick r:id="rId4"/>
              </a:rPr>
              <a:t>OpenAIRE</a:t>
            </a:r>
            <a:r>
              <a:rPr lang="pl-PL" dirty="0"/>
              <a:t> in </a:t>
            </a:r>
            <a:r>
              <a:rPr lang="pl-PL" dirty="0">
                <a:hlinkClick r:id="rId5"/>
              </a:rPr>
              <a:t>re3data</a:t>
            </a:r>
            <a:r>
              <a:rPr lang="pl-PL" dirty="0"/>
              <a:t>. </a:t>
            </a:r>
          </a:p>
          <a:p>
            <a:pPr marL="285750" indent="-285750">
              <a:buFont typeface="Arial" panose="020B0604020202020204" pitchFamily="34" charset="0"/>
              <a:buChar char="•"/>
            </a:pPr>
            <a:endParaRPr lang="sl-SI" dirty="0"/>
          </a:p>
          <a:p>
            <a:pPr marL="285750" indent="-285750">
              <a:buFont typeface="Arial" panose="020B0604020202020204" pitchFamily="34" charset="0"/>
              <a:buChar char="•"/>
            </a:pPr>
            <a:r>
              <a:rPr lang="pl-PL" dirty="0"/>
              <a:t>CLARIN.SI </a:t>
            </a:r>
            <a:r>
              <a:rPr lang="sl-SI" dirty="0"/>
              <a:t>nudi podporo pri ustvarjanju, arhiviranju in uporabi jezikovnih virov in orodij.</a:t>
            </a:r>
          </a:p>
          <a:p>
            <a:endParaRPr lang="sl-SI" dirty="0"/>
          </a:p>
        </p:txBody>
      </p:sp>
      <p:sp>
        <p:nvSpPr>
          <p:cNvPr id="3" name="PoljeZBesedilom 2">
            <a:extLst>
              <a:ext uri="{FF2B5EF4-FFF2-40B4-BE49-F238E27FC236}">
                <a16:creationId xmlns:a16="http://schemas.microsoft.com/office/drawing/2014/main" id="{2E65E2FA-4FD4-B61B-862B-73AA180A94DC}"/>
              </a:ext>
            </a:extLst>
          </p:cNvPr>
          <p:cNvSpPr txBox="1"/>
          <p:nvPr/>
        </p:nvSpPr>
        <p:spPr>
          <a:xfrm>
            <a:off x="742954" y="1644519"/>
            <a:ext cx="8327808" cy="523220"/>
          </a:xfrm>
          <a:prstGeom prst="rect">
            <a:avLst/>
          </a:prstGeom>
          <a:noFill/>
        </p:spPr>
        <p:txBody>
          <a:bodyPr wrap="square" rtlCol="0">
            <a:spAutoFit/>
          </a:bodyPr>
          <a:lstStyle/>
          <a:p>
            <a:r>
              <a:rPr lang="sl-SI" sz="2800" dirty="0"/>
              <a:t>Hramba jezikovnih virov v </a:t>
            </a:r>
            <a:r>
              <a:rPr lang="sl-SI" sz="2800" dirty="0" err="1"/>
              <a:t>repozitoriju</a:t>
            </a:r>
            <a:r>
              <a:rPr lang="sl-SI" sz="2800" dirty="0"/>
              <a:t> </a:t>
            </a:r>
            <a:endParaRPr lang="sl-SI" sz="2800" dirty="0">
              <a:solidFill>
                <a:schemeClr val="bg1"/>
              </a:solidFill>
            </a:endParaRPr>
          </a:p>
        </p:txBody>
      </p:sp>
      <p:pic>
        <p:nvPicPr>
          <p:cNvPr id="10" name="Slika 9">
            <a:extLst>
              <a:ext uri="{FF2B5EF4-FFF2-40B4-BE49-F238E27FC236}">
                <a16:creationId xmlns:a16="http://schemas.microsoft.com/office/drawing/2014/main" id="{26562675-99F1-253B-24A1-27DF59C9ED1A}"/>
              </a:ext>
            </a:extLst>
          </p:cNvPr>
          <p:cNvPicPr>
            <a:picLocks noChangeAspect="1"/>
          </p:cNvPicPr>
          <p:nvPr/>
        </p:nvPicPr>
        <p:blipFill>
          <a:blip r:embed="rId6"/>
          <a:stretch>
            <a:fillRect/>
          </a:stretch>
        </p:blipFill>
        <p:spPr>
          <a:xfrm>
            <a:off x="9287908" y="3579704"/>
            <a:ext cx="2155378" cy="1019528"/>
          </a:xfrm>
          <a:prstGeom prst="rect">
            <a:avLst/>
          </a:prstGeom>
        </p:spPr>
      </p:pic>
      <p:sp>
        <p:nvSpPr>
          <p:cNvPr id="4" name="PoljeZBesedilom 3">
            <a:extLst>
              <a:ext uri="{FF2B5EF4-FFF2-40B4-BE49-F238E27FC236}">
                <a16:creationId xmlns:a16="http://schemas.microsoft.com/office/drawing/2014/main" id="{4F114E21-2944-749E-4092-61BE529D32B8}"/>
              </a:ext>
            </a:extLst>
          </p:cNvPr>
          <p:cNvSpPr txBox="1"/>
          <p:nvPr/>
        </p:nvSpPr>
        <p:spPr>
          <a:xfrm>
            <a:off x="0" y="6550223"/>
            <a:ext cx="2244269" cy="307777"/>
          </a:xfrm>
          <a:prstGeom prst="rect">
            <a:avLst/>
          </a:prstGeom>
          <a:noFill/>
        </p:spPr>
        <p:txBody>
          <a:bodyPr wrap="none" rtlCol="0">
            <a:spAutoFit/>
          </a:bodyPr>
          <a:lstStyle/>
          <a:p>
            <a:r>
              <a:rPr lang="sl-SI" sz="1400" dirty="0"/>
              <a:t>Dr. Tomaž Erjavec, CLARIN.SI</a:t>
            </a:r>
          </a:p>
        </p:txBody>
      </p:sp>
    </p:spTree>
    <p:extLst>
      <p:ext uri="{BB962C8B-B14F-4D97-AF65-F5344CB8AC3E}">
        <p14:creationId xmlns:p14="http://schemas.microsoft.com/office/powerpoint/2010/main" val="889021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742955" y="482772"/>
            <a:ext cx="9033341" cy="817418"/>
          </a:xfrm>
        </p:spPr>
        <p:txBody>
          <a:bodyPr>
            <a:normAutofit fontScale="90000"/>
          </a:bodyPr>
          <a:lstStyle/>
          <a:p>
            <a:pPr lvl="0"/>
            <a:r>
              <a:rPr lang="pl-PL" sz="5000" b="1" dirty="0">
                <a:solidFill>
                  <a:srgbClr val="ED7D31"/>
                </a:solidFill>
                <a:latin typeface="Calibri"/>
              </a:rPr>
              <a:t>Nacionalna infrastruktura odprte znanosti in zakonodajni okvir</a:t>
            </a:r>
            <a:endParaRPr lang="sl-SI" sz="5000" b="1" dirty="0">
              <a:solidFill>
                <a:srgbClr val="ED7D31"/>
              </a:solidFill>
              <a:latin typeface="Calibri"/>
            </a:endParaRPr>
          </a:p>
        </p:txBody>
      </p:sp>
      <p:sp>
        <p:nvSpPr>
          <p:cNvPr id="5" name="Naslov 1">
            <a:extLst>
              <a:ext uri="{FF2B5EF4-FFF2-40B4-BE49-F238E27FC236}">
                <a16:creationId xmlns:a16="http://schemas.microsoft.com/office/drawing/2014/main" id="{A9562970-6910-4154-A181-B1BA07AA3270}"/>
              </a:ext>
            </a:extLst>
          </p:cNvPr>
          <p:cNvSpPr txBox="1"/>
          <p:nvPr/>
        </p:nvSpPr>
        <p:spPr>
          <a:xfrm>
            <a:off x="742956" y="4235239"/>
            <a:ext cx="10515600" cy="484906"/>
          </a:xfrm>
          <a:prstGeom prst="rect">
            <a:avLst/>
          </a:prstGeom>
          <a:noFill/>
          <a:ln cap="flat">
            <a:noFill/>
          </a:ln>
        </p:spPr>
        <p:txBody>
          <a:bodyPr vert="horz" wrap="square" lIns="91440" tIns="45720" rIns="91440" bIns="45720" anchor="ctr" anchorCtr="0" compatLnSpc="1">
            <a:noAutofit/>
          </a:bodyPr>
          <a:lstStyle/>
          <a:p>
            <a:endParaRPr lang="sl-SI" sz="2400"/>
          </a:p>
          <a:p>
            <a:endParaRPr lang="sl-SI" sz="2400"/>
          </a:p>
        </p:txBody>
      </p:sp>
      <p:sp>
        <p:nvSpPr>
          <p:cNvPr id="3" name="Pravokotnik 2">
            <a:extLst>
              <a:ext uri="{FF2B5EF4-FFF2-40B4-BE49-F238E27FC236}">
                <a16:creationId xmlns:a16="http://schemas.microsoft.com/office/drawing/2014/main" id="{D00D9D12-2CCF-A5A2-7374-C2E39F5CE05A}"/>
              </a:ext>
            </a:extLst>
          </p:cNvPr>
          <p:cNvSpPr/>
          <p:nvPr/>
        </p:nvSpPr>
        <p:spPr>
          <a:xfrm>
            <a:off x="831273" y="1716465"/>
            <a:ext cx="10427280" cy="3801041"/>
          </a:xfrm>
          <a:prstGeom prst="rect">
            <a:avLst/>
          </a:prstGeom>
        </p:spPr>
        <p:txBody>
          <a:bodyPr wrap="square">
            <a:spAutoFit/>
          </a:bodyPr>
          <a:lstStyle/>
          <a:p>
            <a:pPr marL="285750" indent="-285750">
              <a:spcAft>
                <a:spcPts val="600"/>
              </a:spcAft>
              <a:buFont typeface="Arial" panose="020B0604020202020204" pitchFamily="34" charset="0"/>
              <a:buChar char="•"/>
            </a:pPr>
            <a:r>
              <a:rPr lang="sl-SI" dirty="0"/>
              <a:t>Raziskovalna infrastruktura (RI) so zmogljivosti, sredstva ali storitve, ki pomenijo raziskovalno opremo ali nabor instrumentov, ki dopolnjujejo vire znanja, kot so zbirke, arhivi in podatkovne baze. K raziskovalni infrastrukturi se šteje tudi osebje, ki skrbi za njeno delovanje in dostopnost (</a:t>
            </a:r>
            <a:r>
              <a:rPr lang="sl-SI" dirty="0" err="1">
                <a:hlinkClick r:id="rId4"/>
              </a:rPr>
              <a:t>ZZrID</a:t>
            </a:r>
            <a:r>
              <a:rPr lang="sl-SI" dirty="0"/>
              <a:t>, čl. 5),</a:t>
            </a:r>
          </a:p>
          <a:p>
            <a:pPr marL="285750" indent="-285750">
              <a:spcAft>
                <a:spcPts val="600"/>
              </a:spcAft>
              <a:buFont typeface="Arial" panose="020B0604020202020204" pitchFamily="34" charset="0"/>
              <a:buChar char="•"/>
            </a:pPr>
            <a:r>
              <a:rPr lang="sl-SI" dirty="0"/>
              <a:t>Raziskovalna infrastruktura eden ključnih stebrov Evropskega raziskovalnega prostor (</a:t>
            </a:r>
            <a:r>
              <a:rPr lang="sl-SI" dirty="0">
                <a:hlinkClick r:id="rId5"/>
              </a:rPr>
              <a:t>ERA</a:t>
            </a:r>
            <a:r>
              <a:rPr lang="sl-SI" dirty="0"/>
              <a:t>),</a:t>
            </a:r>
          </a:p>
          <a:p>
            <a:pPr marL="285750" indent="-285750">
              <a:spcAft>
                <a:spcPts val="600"/>
              </a:spcAft>
              <a:buFont typeface="Arial" panose="020B0604020202020204" pitchFamily="34" charset="0"/>
              <a:buChar char="•"/>
            </a:pPr>
            <a:r>
              <a:rPr lang="sl-SI" dirty="0"/>
              <a:t>Evropski strateški forum za raziskovalne infrastrukture (</a:t>
            </a:r>
            <a:r>
              <a:rPr lang="sl-SI" dirty="0">
                <a:hlinkClick r:id="rId6"/>
              </a:rPr>
              <a:t>ESFRI</a:t>
            </a:r>
            <a:r>
              <a:rPr lang="sl-SI" dirty="0"/>
              <a:t>) skrbi za izvajanje načrtov ERA v zvezi z raziskovalno infrastrukturo, </a:t>
            </a:r>
          </a:p>
          <a:p>
            <a:pPr marL="742950" lvl="1" indent="-285750">
              <a:spcAft>
                <a:spcPts val="600"/>
              </a:spcAft>
              <a:buFont typeface="Wingdings" panose="05000000000000000000" pitchFamily="2" charset="2"/>
              <a:buChar char="Ø"/>
            </a:pPr>
            <a:r>
              <a:rPr lang="sl-SI" sz="1800" b="0" i="0" u="none" strike="noStrike" baseline="0" dirty="0">
                <a:solidFill>
                  <a:srgbClr val="000000"/>
                </a:solidFill>
              </a:rPr>
              <a:t>Razvojna vloga raziskovalnih infrastruktur v okviru ESFRI … obravnavanje zahtev po podatkih v skladu z načeli FAIR … strateško </a:t>
            </a:r>
            <a:r>
              <a:rPr lang="sl-SI" sz="1800" b="0" i="0" u="none" strike="noStrike" baseline="0" dirty="0" err="1">
                <a:solidFill>
                  <a:srgbClr val="000000"/>
                </a:solidFill>
              </a:rPr>
              <a:t>načrtovanJe</a:t>
            </a:r>
            <a:r>
              <a:rPr lang="sl-SI" sz="1800" b="0" i="0" u="none" strike="noStrike" baseline="0" dirty="0">
                <a:solidFill>
                  <a:srgbClr val="000000"/>
                </a:solidFill>
              </a:rPr>
              <a:t> in vlaganje v e-infrastrukture (mdr. Evropski oblak odprte znanosti – </a:t>
            </a:r>
            <a:r>
              <a:rPr lang="sl-SI" sz="1800" b="0" i="0" u="none" strike="noStrike" baseline="0" dirty="0" err="1">
                <a:solidFill>
                  <a:srgbClr val="000000"/>
                </a:solidFill>
                <a:hlinkClick r:id="rId7"/>
              </a:rPr>
              <a:t>European</a:t>
            </a:r>
            <a:r>
              <a:rPr lang="sl-SI" sz="1800" b="0" i="0" u="none" strike="noStrike" baseline="0" dirty="0">
                <a:solidFill>
                  <a:srgbClr val="000000"/>
                </a:solidFill>
                <a:hlinkClick r:id="rId7"/>
              </a:rPr>
              <a:t> Open Science </a:t>
            </a:r>
            <a:r>
              <a:rPr lang="sl-SI" sz="1800" b="0" i="0" u="none" strike="noStrike" baseline="0" dirty="0" err="1">
                <a:solidFill>
                  <a:srgbClr val="000000"/>
                </a:solidFill>
                <a:hlinkClick r:id="rId7"/>
              </a:rPr>
              <a:t>Cloud</a:t>
            </a:r>
            <a:r>
              <a:rPr lang="sl-SI" sz="1800" b="0" i="0" u="none" strike="noStrike" baseline="0" dirty="0">
                <a:solidFill>
                  <a:srgbClr val="000000"/>
                </a:solidFill>
                <a:hlinkClick r:id="rId7"/>
              </a:rPr>
              <a:t> </a:t>
            </a:r>
            <a:r>
              <a:rPr lang="sl-SI" sz="1800" b="0" i="0" u="none" strike="noStrike" baseline="0" dirty="0">
                <a:solidFill>
                  <a:srgbClr val="000000"/>
                </a:solidFill>
              </a:rPr>
              <a:t>– EOSC)</a:t>
            </a:r>
            <a:endParaRPr lang="sl-SI" dirty="0"/>
          </a:p>
          <a:p>
            <a:pPr marL="285750" indent="-285750">
              <a:spcAft>
                <a:spcPts val="600"/>
              </a:spcAft>
              <a:buFont typeface="Arial" panose="020B0604020202020204" pitchFamily="34" charset="0"/>
              <a:buChar char="•"/>
            </a:pPr>
            <a:r>
              <a:rPr lang="sl-SI" dirty="0"/>
              <a:t>vključevanje Slovenije v velike mednarodne raziskovalne infrastrukturne konzorcije (</a:t>
            </a:r>
            <a:r>
              <a:rPr lang="sl-SI" dirty="0">
                <a:hlinkClick r:id="rId8"/>
              </a:rPr>
              <a:t>ERIC</a:t>
            </a:r>
            <a:r>
              <a:rPr lang="sl-SI" dirty="0"/>
              <a:t>), </a:t>
            </a:r>
          </a:p>
          <a:p>
            <a:pPr marL="285750" indent="-285750">
              <a:spcAft>
                <a:spcPts val="600"/>
              </a:spcAft>
              <a:buFont typeface="Arial" panose="020B0604020202020204" pitchFamily="34" charset="0"/>
              <a:buChar char="•"/>
            </a:pPr>
            <a:r>
              <a:rPr lang="sl-SI" dirty="0"/>
              <a:t>del večjih slovenskih in evropskih konzorcijev raziskovalnih infrastruktur odprte znanosti (</a:t>
            </a:r>
            <a:r>
              <a:rPr lang="sl-SI" dirty="0">
                <a:hlinkClick r:id="rId9"/>
              </a:rPr>
              <a:t>CESSDA</a:t>
            </a:r>
            <a:r>
              <a:rPr lang="sl-SI" dirty="0"/>
              <a:t>, </a:t>
            </a:r>
            <a:r>
              <a:rPr lang="sl-SI" dirty="0">
                <a:hlinkClick r:id="rId10"/>
              </a:rPr>
              <a:t>CLARIN</a:t>
            </a:r>
            <a:r>
              <a:rPr lang="sl-SI" dirty="0"/>
              <a:t>, </a:t>
            </a:r>
            <a:r>
              <a:rPr lang="sl-SI" dirty="0">
                <a:hlinkClick r:id="rId11"/>
              </a:rPr>
              <a:t>DARIAH</a:t>
            </a:r>
            <a:r>
              <a:rPr lang="sl-SI" dirty="0"/>
              <a:t>, </a:t>
            </a:r>
            <a:r>
              <a:rPr lang="sl-SI" dirty="0" err="1">
                <a:hlinkClick r:id="rId12"/>
              </a:rPr>
              <a:t>Elixir</a:t>
            </a:r>
            <a:r>
              <a:rPr lang="sl-SI" dirty="0"/>
              <a:t>).</a:t>
            </a:r>
          </a:p>
        </p:txBody>
      </p:sp>
    </p:spTree>
    <p:extLst>
      <p:ext uri="{BB962C8B-B14F-4D97-AF65-F5344CB8AC3E}">
        <p14:creationId xmlns:p14="http://schemas.microsoft.com/office/powerpoint/2010/main" val="30400611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652833" y="888255"/>
            <a:ext cx="9033341" cy="817418"/>
          </a:xfrm>
        </p:spPr>
        <p:txBody>
          <a:bodyPr>
            <a:normAutofit/>
          </a:bodyPr>
          <a:lstStyle/>
          <a:p>
            <a:pPr lvl="0"/>
            <a:r>
              <a:rPr lang="sl-SI" sz="5000" b="1" dirty="0">
                <a:solidFill>
                  <a:srgbClr val="ED7D31"/>
                </a:solidFill>
                <a:latin typeface="Calibri"/>
              </a:rPr>
              <a:t>CLARIN.SI</a:t>
            </a:r>
          </a:p>
        </p:txBody>
      </p:sp>
      <p:sp>
        <p:nvSpPr>
          <p:cNvPr id="5" name="Naslov 1">
            <a:extLst>
              <a:ext uri="{FF2B5EF4-FFF2-40B4-BE49-F238E27FC236}">
                <a16:creationId xmlns:a16="http://schemas.microsoft.com/office/drawing/2014/main" id="{A9562970-6910-4154-A181-B1BA07AA3270}"/>
              </a:ext>
            </a:extLst>
          </p:cNvPr>
          <p:cNvSpPr txBox="1"/>
          <p:nvPr/>
        </p:nvSpPr>
        <p:spPr>
          <a:xfrm>
            <a:off x="742956" y="4235239"/>
            <a:ext cx="10515600" cy="484906"/>
          </a:xfrm>
          <a:prstGeom prst="rect">
            <a:avLst/>
          </a:prstGeom>
          <a:noFill/>
          <a:ln cap="flat">
            <a:noFill/>
          </a:ln>
        </p:spPr>
        <p:txBody>
          <a:bodyPr vert="horz" wrap="square" lIns="91440" tIns="45720" rIns="91440" bIns="45720" anchor="ctr" anchorCtr="0" compatLnSpc="1">
            <a:noAutofit/>
          </a:bodyPr>
          <a:lstStyle/>
          <a:p>
            <a:endParaRPr lang="sl-SI" sz="2400" dirty="0"/>
          </a:p>
          <a:p>
            <a:endParaRPr lang="sl-SI" sz="2400" dirty="0"/>
          </a:p>
        </p:txBody>
      </p:sp>
      <p:sp>
        <p:nvSpPr>
          <p:cNvPr id="6" name="Pravokotnik 5">
            <a:extLst>
              <a:ext uri="{FF2B5EF4-FFF2-40B4-BE49-F238E27FC236}">
                <a16:creationId xmlns:a16="http://schemas.microsoft.com/office/drawing/2014/main" id="{65116349-D6C7-41E4-8938-747866C645DB}"/>
              </a:ext>
            </a:extLst>
          </p:cNvPr>
          <p:cNvSpPr/>
          <p:nvPr/>
        </p:nvSpPr>
        <p:spPr>
          <a:xfrm>
            <a:off x="742954" y="5062106"/>
            <a:ext cx="184731" cy="369332"/>
          </a:xfrm>
          <a:prstGeom prst="rect">
            <a:avLst/>
          </a:prstGeom>
        </p:spPr>
        <p:txBody>
          <a:bodyPr wrap="none">
            <a:spAutoFit/>
          </a:bodyPr>
          <a:lstStyle/>
          <a:p>
            <a:endParaRPr lang="sl-SI" dirty="0"/>
          </a:p>
        </p:txBody>
      </p:sp>
      <p:sp>
        <p:nvSpPr>
          <p:cNvPr id="7" name="PoljeZBesedilom 6">
            <a:extLst>
              <a:ext uri="{FF2B5EF4-FFF2-40B4-BE49-F238E27FC236}">
                <a16:creationId xmlns:a16="http://schemas.microsoft.com/office/drawing/2014/main" id="{FADD12FF-CBC6-1FFD-2001-FD5EF569C0CB}"/>
              </a:ext>
            </a:extLst>
          </p:cNvPr>
          <p:cNvSpPr txBox="1"/>
          <p:nvPr/>
        </p:nvSpPr>
        <p:spPr>
          <a:xfrm>
            <a:off x="927685" y="2199433"/>
            <a:ext cx="10515601" cy="4247317"/>
          </a:xfrm>
          <a:prstGeom prst="rect">
            <a:avLst/>
          </a:prstGeom>
          <a:noFill/>
        </p:spPr>
        <p:txBody>
          <a:bodyPr wrap="square" rtlCol="0">
            <a:spAutoFit/>
          </a:bodyPr>
          <a:lstStyle/>
          <a:p>
            <a:pPr marL="285750" indent="-285750">
              <a:buFont typeface="Arial" panose="020B0604020202020204" pitchFamily="34" charset="0"/>
              <a:buChar char="•"/>
            </a:pPr>
            <a:r>
              <a:rPr lang="pl-PL" dirty="0"/>
              <a:t>CLARIN.SI je aktiven pri promociji in spodbujanju razvoja računalniškega jezikoslovja, ne le za slovenščino, ampak tudi za druge južnoslovanske jezike, kot so hrvaščina, srbščina, bosanščina, makedonščina, črnogorščina in bolgarščina,</a:t>
            </a:r>
          </a:p>
          <a:p>
            <a:pPr marL="742950" lvl="1" indent="-285750">
              <a:buFont typeface="Arial" panose="020B0604020202020204" pitchFamily="34" charset="0"/>
              <a:buChar char="•"/>
            </a:pPr>
            <a:r>
              <a:rPr lang="sl-SI" sz="1800" dirty="0">
                <a:solidFill>
                  <a:schemeClr val="tx1"/>
                </a:solidFill>
              </a:rPr>
              <a:t>CLASSLA: </a:t>
            </a:r>
            <a:r>
              <a:rPr lang="en-US" sz="1800" dirty="0">
                <a:solidFill>
                  <a:schemeClr val="tx1"/>
                </a:solidFill>
              </a:rPr>
              <a:t>Knowledge Centre for South Slavic languages</a:t>
            </a:r>
            <a:r>
              <a:rPr lang="sl-SI" sz="1800" dirty="0">
                <a:solidFill>
                  <a:schemeClr val="tx1"/>
                </a:solidFill>
              </a:rPr>
              <a:t>,</a:t>
            </a:r>
            <a:endParaRPr lang="sl-SI" dirty="0"/>
          </a:p>
          <a:p>
            <a:pPr marL="742950" lvl="1" indent="-285750">
              <a:buFont typeface="Arial" panose="020B0604020202020204" pitchFamily="34" charset="0"/>
              <a:buChar char="•"/>
            </a:pPr>
            <a:r>
              <a:rPr lang="sl-SI" dirty="0"/>
              <a:t>deluje kot kontaktna točka, organizira predavanja, izobraževanja, FAQ, sodeluje pri izdelavi korpusov in označevalnih modelov za te jezike,</a:t>
            </a:r>
          </a:p>
          <a:p>
            <a:pPr marL="742950" lvl="1" indent="-285750">
              <a:buFont typeface="Arial" panose="020B0604020202020204" pitchFamily="34" charset="0"/>
              <a:buChar char="•"/>
            </a:pPr>
            <a:endParaRPr lang="sl-SI" dirty="0"/>
          </a:p>
          <a:p>
            <a:pPr marL="285750" indent="-285750">
              <a:buFont typeface="Arial" panose="020B0604020202020204" pitchFamily="34" charset="0"/>
              <a:buChar char="•"/>
            </a:pPr>
            <a:r>
              <a:rPr lang="pl-PL" dirty="0"/>
              <a:t>aktivno sodeluje v raziskovalnih projektih (npr. CLARIN ParlaMint),</a:t>
            </a:r>
          </a:p>
          <a:p>
            <a:pPr marL="285750" indent="-285750">
              <a:buFont typeface="Arial" panose="020B0604020202020204" pitchFamily="34" charset="0"/>
              <a:buChar char="•"/>
            </a:pPr>
            <a:endParaRPr lang="pl-PL" dirty="0"/>
          </a:p>
          <a:p>
            <a:pPr marL="285750" indent="-285750">
              <a:buFont typeface="Arial" panose="020B0604020202020204" pitchFamily="34" charset="0"/>
              <a:buChar char="•"/>
            </a:pPr>
            <a:r>
              <a:rPr lang="pl-PL" dirty="0"/>
              <a:t>finančno podpira raziskovalne projekte, ki s svojimi cilji pripomorejo k uresničitvi </a:t>
            </a:r>
            <a:r>
              <a:rPr lang="sl-SI" sz="1800" b="0" i="0" u="none" strike="noStrike" baseline="0" dirty="0">
                <a:latin typeface="LMRoman10-Regular"/>
              </a:rPr>
              <a:t>strategije CLARIN.SI (npr. projekt </a:t>
            </a:r>
            <a:r>
              <a:rPr lang="sl-SI" sz="1800" b="0" i="0" u="none" strike="noStrike" baseline="0" dirty="0" err="1">
                <a:latin typeface="LMRoman10-Regular"/>
                <a:hlinkClick r:id="rId3"/>
              </a:rPr>
              <a:t>siParl</a:t>
            </a:r>
            <a:r>
              <a:rPr lang="sl-SI" sz="1800" b="0" i="0" u="none" strike="noStrike" baseline="0" dirty="0">
                <a:latin typeface="LMRoman10-Regular"/>
              </a:rPr>
              <a:t>),</a:t>
            </a:r>
          </a:p>
          <a:p>
            <a:pPr marL="285750" indent="-285750">
              <a:buFont typeface="Arial" panose="020B0604020202020204" pitchFamily="34" charset="0"/>
              <a:buChar char="•"/>
            </a:pPr>
            <a:endParaRPr lang="sl-SI" dirty="0">
              <a:latin typeface="LMRoman10-Regular"/>
            </a:endParaRPr>
          </a:p>
          <a:p>
            <a:pPr marL="285750" indent="-285750">
              <a:buFont typeface="Arial" panose="020B0604020202020204" pitchFamily="34" charset="0"/>
              <a:buChar char="•"/>
            </a:pPr>
            <a:r>
              <a:rPr lang="pl-PL" dirty="0"/>
              <a:t>organizacija in podpora dogodkom, vezanim na vsebinsko orientacijo </a:t>
            </a:r>
            <a:r>
              <a:rPr lang="sl-SI" dirty="0">
                <a:latin typeface="LMRoman10-Regular"/>
              </a:rPr>
              <a:t>CLARIN.SI, predavanja na visokošolskih ustanovah, tečaji </a:t>
            </a:r>
            <a:endParaRPr lang="pl-PL" dirty="0"/>
          </a:p>
          <a:p>
            <a:endParaRPr lang="sl-SI" dirty="0"/>
          </a:p>
        </p:txBody>
      </p:sp>
      <p:sp>
        <p:nvSpPr>
          <p:cNvPr id="3" name="PoljeZBesedilom 2">
            <a:extLst>
              <a:ext uri="{FF2B5EF4-FFF2-40B4-BE49-F238E27FC236}">
                <a16:creationId xmlns:a16="http://schemas.microsoft.com/office/drawing/2014/main" id="{2E65E2FA-4FD4-B61B-862B-73AA180A94DC}"/>
              </a:ext>
            </a:extLst>
          </p:cNvPr>
          <p:cNvSpPr txBox="1"/>
          <p:nvPr/>
        </p:nvSpPr>
        <p:spPr>
          <a:xfrm>
            <a:off x="742954" y="1644519"/>
            <a:ext cx="8327808" cy="523220"/>
          </a:xfrm>
          <a:prstGeom prst="rect">
            <a:avLst/>
          </a:prstGeom>
          <a:noFill/>
        </p:spPr>
        <p:txBody>
          <a:bodyPr wrap="square" rtlCol="0">
            <a:spAutoFit/>
          </a:bodyPr>
          <a:lstStyle/>
          <a:p>
            <a:r>
              <a:rPr lang="sl-SI" sz="2800" dirty="0"/>
              <a:t>Druge storitve</a:t>
            </a:r>
            <a:endParaRPr lang="sl-SI" sz="2800" dirty="0">
              <a:solidFill>
                <a:schemeClr val="bg1"/>
              </a:solidFill>
            </a:endParaRPr>
          </a:p>
        </p:txBody>
      </p:sp>
      <p:sp>
        <p:nvSpPr>
          <p:cNvPr id="9" name="PoljeZBesedilom 8">
            <a:extLst>
              <a:ext uri="{FF2B5EF4-FFF2-40B4-BE49-F238E27FC236}">
                <a16:creationId xmlns:a16="http://schemas.microsoft.com/office/drawing/2014/main" id="{616E7FE1-60D8-DBF4-5FA9-07AEAE7508F8}"/>
              </a:ext>
            </a:extLst>
          </p:cNvPr>
          <p:cNvSpPr txBox="1"/>
          <p:nvPr/>
        </p:nvSpPr>
        <p:spPr>
          <a:xfrm>
            <a:off x="0" y="6396335"/>
            <a:ext cx="11805113" cy="461665"/>
          </a:xfrm>
          <a:prstGeom prst="rect">
            <a:avLst/>
          </a:prstGeom>
          <a:noFill/>
        </p:spPr>
        <p:txBody>
          <a:bodyPr wrap="square">
            <a:spAutoFit/>
          </a:bodyPr>
          <a:lstStyle/>
          <a:p>
            <a:r>
              <a:rPr lang="sl-SI" sz="1200" dirty="0"/>
              <a:t>ERJAVEC, T., et </a:t>
            </a:r>
            <a:r>
              <a:rPr lang="sl-SI" sz="1200" dirty="0" err="1"/>
              <a:t>al</a:t>
            </a:r>
            <a:r>
              <a:rPr lang="sl-SI" sz="1200" dirty="0"/>
              <a:t>.: </a:t>
            </a:r>
            <a:r>
              <a:rPr lang="sl-SI" sz="1200" b="1" dirty="0"/>
              <a:t>Raziskovalna infrastruktura CLARIN.S</a:t>
            </a:r>
            <a:r>
              <a:rPr lang="sl-SI" sz="1200" dirty="0"/>
              <a:t>I.  </a:t>
            </a:r>
            <a:r>
              <a:rPr lang="sl-SI" sz="1200" i="1" dirty="0"/>
              <a:t>Jezikovne tehnologije in digitalna humanistika : zbornik konference. 2022</a:t>
            </a:r>
            <a:r>
              <a:rPr lang="sl-SI" sz="1200" dirty="0"/>
              <a:t>. str. 47-54.</a:t>
            </a:r>
            <a:br>
              <a:rPr lang="sl-SI" sz="1200" dirty="0"/>
            </a:br>
            <a:r>
              <a:rPr lang="sl-SI" sz="1200" dirty="0">
                <a:hlinkClick r:id="rId4"/>
              </a:rPr>
              <a:t>https://nl.ijs.si/jtdh22/pdf/JTDH2022_Erjavec-et-al_Raziskovalna-infrastruktura-CLARIN.SI.pdf</a:t>
            </a:r>
            <a:endParaRPr lang="sl-SI" sz="1200" dirty="0"/>
          </a:p>
        </p:txBody>
      </p:sp>
      <p:pic>
        <p:nvPicPr>
          <p:cNvPr id="11" name="Picture 4">
            <a:extLst>
              <a:ext uri="{FF2B5EF4-FFF2-40B4-BE49-F238E27FC236}">
                <a16:creationId xmlns:a16="http://schemas.microsoft.com/office/drawing/2014/main" id="{258C6003-4C6A-AE82-FFDA-01D7A1E2EC61}"/>
              </a:ext>
            </a:extLst>
          </p:cNvPr>
          <p:cNvPicPr>
            <a:picLocks noChangeAspect="1"/>
          </p:cNvPicPr>
          <p:nvPr/>
        </p:nvPicPr>
        <p:blipFill>
          <a:blip r:embed="rId5"/>
          <a:stretch>
            <a:fillRect/>
          </a:stretch>
        </p:blipFill>
        <p:spPr>
          <a:xfrm>
            <a:off x="5720804" y="660930"/>
            <a:ext cx="3349958" cy="1245199"/>
          </a:xfrm>
          <a:prstGeom prst="rect">
            <a:avLst/>
          </a:prstGeom>
        </p:spPr>
      </p:pic>
    </p:spTree>
    <p:extLst>
      <p:ext uri="{BB962C8B-B14F-4D97-AF65-F5344CB8AC3E}">
        <p14:creationId xmlns:p14="http://schemas.microsoft.com/office/powerpoint/2010/main" val="26843663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Naslov 1">
            <a:extLst>
              <a:ext uri="{FF2B5EF4-FFF2-40B4-BE49-F238E27FC236}">
                <a16:creationId xmlns:a16="http://schemas.microsoft.com/office/drawing/2014/main" id="{A9562970-6910-4154-A181-B1BA07AA3270}"/>
              </a:ext>
            </a:extLst>
          </p:cNvPr>
          <p:cNvSpPr txBox="1"/>
          <p:nvPr/>
        </p:nvSpPr>
        <p:spPr>
          <a:xfrm>
            <a:off x="742956" y="4235239"/>
            <a:ext cx="10515600" cy="484906"/>
          </a:xfrm>
          <a:prstGeom prst="rect">
            <a:avLst/>
          </a:prstGeom>
          <a:noFill/>
          <a:ln cap="flat">
            <a:noFill/>
          </a:ln>
        </p:spPr>
        <p:txBody>
          <a:bodyPr vert="horz" wrap="square" lIns="91440" tIns="45720" rIns="91440" bIns="45720" anchor="ctr" anchorCtr="0" compatLnSpc="1">
            <a:noAutofit/>
          </a:bodyPr>
          <a:lstStyle/>
          <a:p>
            <a:endParaRPr lang="sl-SI" sz="2400"/>
          </a:p>
          <a:p>
            <a:endParaRPr lang="sl-SI" sz="2400"/>
          </a:p>
        </p:txBody>
      </p:sp>
      <p:sp>
        <p:nvSpPr>
          <p:cNvPr id="6" name="Pravokotnik 5">
            <a:extLst>
              <a:ext uri="{FF2B5EF4-FFF2-40B4-BE49-F238E27FC236}">
                <a16:creationId xmlns:a16="http://schemas.microsoft.com/office/drawing/2014/main" id="{65116349-D6C7-41E4-8938-747866C645DB}"/>
              </a:ext>
            </a:extLst>
          </p:cNvPr>
          <p:cNvSpPr/>
          <p:nvPr/>
        </p:nvSpPr>
        <p:spPr>
          <a:xfrm>
            <a:off x="742954" y="5062106"/>
            <a:ext cx="184731" cy="369332"/>
          </a:xfrm>
          <a:prstGeom prst="rect">
            <a:avLst/>
          </a:prstGeom>
        </p:spPr>
        <p:txBody>
          <a:bodyPr wrap="none">
            <a:spAutoFit/>
          </a:bodyPr>
          <a:lstStyle/>
          <a:p>
            <a:endParaRPr lang="sl-SI"/>
          </a:p>
        </p:txBody>
      </p:sp>
      <p:sp>
        <p:nvSpPr>
          <p:cNvPr id="9" name="Naslov 1">
            <a:extLst>
              <a:ext uri="{FF2B5EF4-FFF2-40B4-BE49-F238E27FC236}">
                <a16:creationId xmlns:a16="http://schemas.microsoft.com/office/drawing/2014/main" id="{E9EE5814-1E58-9BBF-8B21-57F0130EEC05}"/>
              </a:ext>
            </a:extLst>
          </p:cNvPr>
          <p:cNvSpPr txBox="1">
            <a:spLocks/>
          </p:cNvSpPr>
          <p:nvPr/>
        </p:nvSpPr>
        <p:spPr>
          <a:xfrm>
            <a:off x="742956" y="1187622"/>
            <a:ext cx="9033342" cy="817418"/>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90000"/>
              </a:lnSpc>
              <a:spcBef>
                <a:spcPts val="0"/>
              </a:spcBef>
              <a:spcAft>
                <a:spcPts val="0"/>
              </a:spcAft>
              <a:buNone/>
              <a:tabLst/>
              <a:defRPr lang="sl-SI" sz="4400" b="0" i="0" u="none" strike="noStrike" kern="1200" cap="none" spc="0" baseline="0">
                <a:solidFill>
                  <a:srgbClr val="000000"/>
                </a:solidFill>
                <a:uFillTx/>
                <a:latin typeface="Calibri Light"/>
              </a:defRPr>
            </a:lvl1pPr>
          </a:lstStyle>
          <a:p>
            <a:r>
              <a:rPr lang="sl-SI" sz="4500" b="1">
                <a:solidFill>
                  <a:srgbClr val="ED7D31"/>
                </a:solidFill>
                <a:latin typeface="Calibri"/>
              </a:rPr>
              <a:t>DARIAH-SI</a:t>
            </a:r>
            <a:br>
              <a:rPr lang="sl-SI" sz="4500" b="1">
                <a:solidFill>
                  <a:srgbClr val="ED7D31"/>
                </a:solidFill>
                <a:latin typeface="Calibri"/>
              </a:rPr>
            </a:br>
            <a:endParaRPr lang="sl-SI" sz="4500" b="1" dirty="0">
              <a:solidFill>
                <a:srgbClr val="ED7D31"/>
              </a:solidFill>
              <a:latin typeface="Calibri"/>
            </a:endParaRPr>
          </a:p>
        </p:txBody>
      </p:sp>
      <p:sp>
        <p:nvSpPr>
          <p:cNvPr id="10" name="Pravokotnik 9">
            <a:extLst>
              <a:ext uri="{FF2B5EF4-FFF2-40B4-BE49-F238E27FC236}">
                <a16:creationId xmlns:a16="http://schemas.microsoft.com/office/drawing/2014/main" id="{5F7734FB-CE08-873B-75C4-445FC3CC4C8B}"/>
              </a:ext>
            </a:extLst>
          </p:cNvPr>
          <p:cNvSpPr/>
          <p:nvPr/>
        </p:nvSpPr>
        <p:spPr>
          <a:xfrm>
            <a:off x="742955" y="1720841"/>
            <a:ext cx="10758655" cy="4801314"/>
          </a:xfrm>
          <a:prstGeom prst="rect">
            <a:avLst/>
          </a:prstGeom>
        </p:spPr>
        <p:txBody>
          <a:bodyPr wrap="square">
            <a:spAutoFit/>
          </a:bodyPr>
          <a:lstStyle/>
          <a:p>
            <a:r>
              <a:rPr lang="sl-SI" dirty="0">
                <a:hlinkClick r:id="rId4"/>
              </a:rPr>
              <a:t>DARIAH</a:t>
            </a:r>
            <a:r>
              <a:rPr lang="sl-SI" dirty="0"/>
              <a:t> je evropska ESFRI raziskovalna infrastruktura za  raziskovalce iz humanistike, ki pri svojem delu uporabljajo računalniške metode. DARIAH je mreža ljudi, strokovnega znanja, informacij, podatkov, metod, orodij in tehnologij.</a:t>
            </a:r>
          </a:p>
          <a:p>
            <a:endParaRPr lang="sl-SI" dirty="0"/>
          </a:p>
          <a:p>
            <a:r>
              <a:rPr lang="sl-SI" dirty="0">
                <a:hlinkClick r:id="rId5"/>
              </a:rPr>
              <a:t>Slovenska digitalna raziskovalna infrastruktura za humanistiko </a:t>
            </a:r>
            <a:r>
              <a:rPr lang="sl-SI" dirty="0"/>
              <a:t>(DARIAH-SI). Konzorcij:</a:t>
            </a:r>
          </a:p>
          <a:p>
            <a:pPr marL="457200" indent="-457200">
              <a:buFont typeface="Arial" panose="020B0604020202020204" pitchFamily="34" charset="0"/>
              <a:buChar char="•"/>
            </a:pPr>
            <a:r>
              <a:rPr lang="sl-SI" dirty="0"/>
              <a:t>Inštitut za novejšo zgodovino (INZ; nacionalna koordinacijska organizacija),</a:t>
            </a:r>
          </a:p>
          <a:p>
            <a:pPr marL="457200" indent="-457200">
              <a:buFont typeface="Arial" panose="020B0604020202020204" pitchFamily="34" charset="0"/>
              <a:buChar char="•"/>
            </a:pPr>
            <a:r>
              <a:rPr lang="sl-SI" dirty="0"/>
              <a:t>Znanstvenoraziskovalni center Slovenske akademije znanosti in umetnosti (ZRC SAZU).</a:t>
            </a:r>
          </a:p>
          <a:p>
            <a:endParaRPr lang="sl-SI" dirty="0"/>
          </a:p>
          <a:p>
            <a:r>
              <a:rPr lang="sl-SI" dirty="0"/>
              <a:t>DARIAH-SI deluje kot podpora raziskovalnim skupinam in projektom pri uvajanju metod digitalne humanistike ter pri ustvarjanju, diseminaciji in hrambi rezultatov. Ne le podpora raziskovalnim projektom članicam konzorcija, temveč nudimo podporo tudi projektnim skupinam na drugih raziskovalnih organizacijah, kulturnih ustanovah in nevladnih organizacijah.</a:t>
            </a:r>
          </a:p>
          <a:p>
            <a:endParaRPr lang="sl-SI" dirty="0"/>
          </a:p>
          <a:p>
            <a:r>
              <a:rPr lang="sl-SI" dirty="0"/>
              <a:t>V glavnem sodelovanje z raziskovalnimi skupinami, ki svojo temeljno raziskovalno dejavnost želijo nadgraditi z metodami digitalne humanistike in pri tem potrebujejo tehnično podporo. </a:t>
            </a:r>
          </a:p>
          <a:p>
            <a:endParaRPr lang="sl-SI" dirty="0"/>
          </a:p>
          <a:p>
            <a:r>
              <a:rPr lang="sl-SI" dirty="0"/>
              <a:t>Kontakt: (vsakokratni) nacionalni koordinator DARIAH-SI: trenutno dr. Jakob Lenardič.</a:t>
            </a:r>
          </a:p>
        </p:txBody>
      </p:sp>
      <p:pic>
        <p:nvPicPr>
          <p:cNvPr id="11" name="Slika 10" descr="Slika, ki vsebuje besede besedilo, pisava, grafika, grafično oblikovanje&#10;&#10;Opis je samodejno ustvarjen">
            <a:extLst>
              <a:ext uri="{FF2B5EF4-FFF2-40B4-BE49-F238E27FC236}">
                <a16:creationId xmlns:a16="http://schemas.microsoft.com/office/drawing/2014/main" id="{011A76E0-DF74-5B70-1A03-93BBB5CF1F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72785" y="2572670"/>
            <a:ext cx="2028825" cy="666750"/>
          </a:xfrm>
          <a:prstGeom prst="rect">
            <a:avLst/>
          </a:prstGeom>
        </p:spPr>
      </p:pic>
      <p:sp>
        <p:nvSpPr>
          <p:cNvPr id="2" name="PoljeZBesedilom 1">
            <a:extLst>
              <a:ext uri="{FF2B5EF4-FFF2-40B4-BE49-F238E27FC236}">
                <a16:creationId xmlns:a16="http://schemas.microsoft.com/office/drawing/2014/main" id="{E01AF318-38C6-9DC5-18B6-56958D479727}"/>
              </a:ext>
            </a:extLst>
          </p:cNvPr>
          <p:cNvSpPr txBox="1"/>
          <p:nvPr/>
        </p:nvSpPr>
        <p:spPr>
          <a:xfrm>
            <a:off x="0" y="6550223"/>
            <a:ext cx="2275879" cy="307777"/>
          </a:xfrm>
          <a:prstGeom prst="rect">
            <a:avLst/>
          </a:prstGeom>
          <a:noFill/>
        </p:spPr>
        <p:txBody>
          <a:bodyPr wrap="none" rtlCol="0">
            <a:spAutoFit/>
          </a:bodyPr>
          <a:lstStyle/>
          <a:p>
            <a:r>
              <a:rPr lang="sl-SI" sz="1400" dirty="0"/>
              <a:t>Dr. Andrej Pančur, DARIAH-SI</a:t>
            </a:r>
          </a:p>
        </p:txBody>
      </p:sp>
    </p:spTree>
    <p:extLst>
      <p:ext uri="{BB962C8B-B14F-4D97-AF65-F5344CB8AC3E}">
        <p14:creationId xmlns:p14="http://schemas.microsoft.com/office/powerpoint/2010/main" val="20147380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Naslov 1">
            <a:extLst>
              <a:ext uri="{FF2B5EF4-FFF2-40B4-BE49-F238E27FC236}">
                <a16:creationId xmlns:a16="http://schemas.microsoft.com/office/drawing/2014/main" id="{A9562970-6910-4154-A181-B1BA07AA3270}"/>
              </a:ext>
            </a:extLst>
          </p:cNvPr>
          <p:cNvSpPr txBox="1"/>
          <p:nvPr/>
        </p:nvSpPr>
        <p:spPr>
          <a:xfrm>
            <a:off x="742956" y="4235239"/>
            <a:ext cx="10515600" cy="484906"/>
          </a:xfrm>
          <a:prstGeom prst="rect">
            <a:avLst/>
          </a:prstGeom>
          <a:noFill/>
          <a:ln cap="flat">
            <a:noFill/>
          </a:ln>
        </p:spPr>
        <p:txBody>
          <a:bodyPr vert="horz" wrap="square" lIns="91440" tIns="45720" rIns="91440" bIns="45720" anchor="ctr" anchorCtr="0" compatLnSpc="1">
            <a:noAutofit/>
          </a:bodyPr>
          <a:lstStyle/>
          <a:p>
            <a:endParaRPr lang="sl-SI" sz="2400"/>
          </a:p>
          <a:p>
            <a:endParaRPr lang="sl-SI" sz="2400"/>
          </a:p>
        </p:txBody>
      </p:sp>
      <p:sp>
        <p:nvSpPr>
          <p:cNvPr id="6" name="Pravokotnik 5">
            <a:extLst>
              <a:ext uri="{FF2B5EF4-FFF2-40B4-BE49-F238E27FC236}">
                <a16:creationId xmlns:a16="http://schemas.microsoft.com/office/drawing/2014/main" id="{65116349-D6C7-41E4-8938-747866C645DB}"/>
              </a:ext>
            </a:extLst>
          </p:cNvPr>
          <p:cNvSpPr/>
          <p:nvPr/>
        </p:nvSpPr>
        <p:spPr>
          <a:xfrm>
            <a:off x="742954" y="5062106"/>
            <a:ext cx="184731" cy="369332"/>
          </a:xfrm>
          <a:prstGeom prst="rect">
            <a:avLst/>
          </a:prstGeom>
        </p:spPr>
        <p:txBody>
          <a:bodyPr wrap="none">
            <a:spAutoFit/>
          </a:bodyPr>
          <a:lstStyle/>
          <a:p>
            <a:endParaRPr lang="sl-SI"/>
          </a:p>
        </p:txBody>
      </p:sp>
      <p:sp>
        <p:nvSpPr>
          <p:cNvPr id="9" name="Naslov 1">
            <a:extLst>
              <a:ext uri="{FF2B5EF4-FFF2-40B4-BE49-F238E27FC236}">
                <a16:creationId xmlns:a16="http://schemas.microsoft.com/office/drawing/2014/main" id="{E9EE5814-1E58-9BBF-8B21-57F0130EEC05}"/>
              </a:ext>
            </a:extLst>
          </p:cNvPr>
          <p:cNvSpPr txBox="1">
            <a:spLocks/>
          </p:cNvSpPr>
          <p:nvPr/>
        </p:nvSpPr>
        <p:spPr>
          <a:xfrm>
            <a:off x="742956" y="1187622"/>
            <a:ext cx="9033342" cy="817418"/>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90000"/>
              </a:lnSpc>
              <a:spcBef>
                <a:spcPts val="0"/>
              </a:spcBef>
              <a:spcAft>
                <a:spcPts val="0"/>
              </a:spcAft>
              <a:buNone/>
              <a:tabLst/>
              <a:defRPr lang="sl-SI" sz="4400" b="0" i="0" u="none" strike="noStrike" kern="1200" cap="none" spc="0" baseline="0">
                <a:solidFill>
                  <a:srgbClr val="000000"/>
                </a:solidFill>
                <a:uFillTx/>
                <a:latin typeface="Calibri Light"/>
              </a:defRPr>
            </a:lvl1pPr>
          </a:lstStyle>
          <a:p>
            <a:r>
              <a:rPr lang="sl-SI" sz="4500" b="1">
                <a:solidFill>
                  <a:srgbClr val="ED7D31"/>
                </a:solidFill>
                <a:latin typeface="Calibri"/>
              </a:rPr>
              <a:t>DARIAH-SI</a:t>
            </a:r>
            <a:br>
              <a:rPr lang="sl-SI" sz="4500" b="1">
                <a:solidFill>
                  <a:srgbClr val="ED7D31"/>
                </a:solidFill>
                <a:latin typeface="Calibri"/>
              </a:rPr>
            </a:br>
            <a:endParaRPr lang="sl-SI" sz="4500" b="1" dirty="0">
              <a:solidFill>
                <a:srgbClr val="ED7D31"/>
              </a:solidFill>
              <a:latin typeface="Calibri"/>
            </a:endParaRPr>
          </a:p>
        </p:txBody>
      </p:sp>
      <p:sp>
        <p:nvSpPr>
          <p:cNvPr id="2" name="Pravokotnik 1">
            <a:extLst>
              <a:ext uri="{FF2B5EF4-FFF2-40B4-BE49-F238E27FC236}">
                <a16:creationId xmlns:a16="http://schemas.microsoft.com/office/drawing/2014/main" id="{11F9EBE0-1F0A-4F79-C83F-3F67BA28B891}"/>
              </a:ext>
            </a:extLst>
          </p:cNvPr>
          <p:cNvSpPr/>
          <p:nvPr/>
        </p:nvSpPr>
        <p:spPr>
          <a:xfrm>
            <a:off x="742955" y="1720841"/>
            <a:ext cx="10758655" cy="4524315"/>
          </a:xfrm>
          <a:prstGeom prst="rect">
            <a:avLst/>
          </a:prstGeom>
        </p:spPr>
        <p:txBody>
          <a:bodyPr wrap="square">
            <a:spAutoFit/>
          </a:bodyPr>
          <a:lstStyle/>
          <a:p>
            <a:r>
              <a:rPr lang="sl-SI" dirty="0">
                <a:hlinkClick r:id="rId4"/>
              </a:rPr>
              <a:t>DARIAH-SI</a:t>
            </a:r>
            <a:r>
              <a:rPr lang="sl-SI" dirty="0"/>
              <a:t> pokriva celoten krog raziskovalnih podatkov v digitalni humanistiki. </a:t>
            </a:r>
            <a:r>
              <a:rPr lang="sl-SI" u="sng" dirty="0"/>
              <a:t>Raziskovalni podatki v digitalni humanistiki</a:t>
            </a:r>
            <a:r>
              <a:rPr lang="sl-SI" dirty="0"/>
              <a:t> so večinoma </a:t>
            </a:r>
            <a:r>
              <a:rPr lang="sl-SI" u="sng" dirty="0"/>
              <a:t>kulturni objekti</a:t>
            </a:r>
            <a:r>
              <a:rPr lang="sl-SI" dirty="0"/>
              <a:t> kot so rokopisi, besedila, slike, posnetki ipd., ki se jih kot </a:t>
            </a:r>
            <a:r>
              <a:rPr lang="sl-SI" u="sng" dirty="0"/>
              <a:t>digitalne surogate</a:t>
            </a:r>
            <a:r>
              <a:rPr lang="sl-SI" dirty="0"/>
              <a:t> nato lahko še dodatno obdela, vizualizira, označi, poveže in interpretira.</a:t>
            </a:r>
          </a:p>
          <a:p>
            <a:endParaRPr lang="sl-SI" dirty="0"/>
          </a:p>
          <a:p>
            <a:r>
              <a:rPr lang="sl-SI" dirty="0"/>
              <a:t>Primer infrastrukturne podpore projektom digitalne humanistike:</a:t>
            </a:r>
          </a:p>
          <a:p>
            <a:pPr marL="285750" indent="-285750">
              <a:buFont typeface="Arial" panose="020B0604020202020204" pitchFamily="34" charset="0"/>
              <a:buChar char="•"/>
            </a:pPr>
            <a:r>
              <a:rPr lang="sl-SI" dirty="0"/>
              <a:t>Digitalizacija kulturnih objektov, večinoma besedila in dodatno slike, formati XML, TXT, CSV, PDF, JPEG, TIFF.</a:t>
            </a:r>
          </a:p>
          <a:p>
            <a:pPr marL="285750" indent="-285750">
              <a:buFont typeface="Arial" panose="020B0604020202020204" pitchFamily="34" charset="0"/>
              <a:buChar char="•"/>
            </a:pPr>
            <a:r>
              <a:rPr lang="sl-SI" dirty="0"/>
              <a:t>Uporaba v digitalni humanistiki običajnih metapodatkovnih standardov: Dublin Core, TEI (Text Encoding Initiative): teiHeader, LIDO, METS, MODS, EAD.</a:t>
            </a:r>
          </a:p>
          <a:p>
            <a:pPr marL="285750" indent="-285750">
              <a:buFont typeface="Arial" panose="020B0604020202020204" pitchFamily="34" charset="0"/>
              <a:buChar char="•"/>
            </a:pPr>
            <a:r>
              <a:rPr lang="sl-SI" dirty="0"/>
              <a:t>Delovni proces projektov, ki obdelujejo besedila, večinoma potekajo v Git repozitorijih za kontrolo verzij (GitHub in GitLab).</a:t>
            </a:r>
          </a:p>
          <a:p>
            <a:pPr marL="285750" indent="-285750">
              <a:buFont typeface="Arial" panose="020B0604020202020204" pitchFamily="34" charset="0"/>
              <a:buChar char="•"/>
            </a:pPr>
            <a:r>
              <a:rPr lang="sl-SI" dirty="0"/>
              <a:t>Digitalizirane kulturne objekte trajno hranimo v aplikaciji Archivematica (ISO-OAIS fukcionalni model).</a:t>
            </a:r>
          </a:p>
          <a:p>
            <a:pPr marL="285750" indent="-285750">
              <a:buFont typeface="Arial" panose="020B0604020202020204" pitchFamily="34" charset="0"/>
              <a:buChar char="•"/>
            </a:pPr>
            <a:r>
              <a:rPr lang="sl-SI" dirty="0"/>
              <a:t>Javno dostopni rezultati projektov in raziskovalni podatki so prosto dostopni na portalu Zgodovina Slovenije – SIstory, v repozitoriju SI-DIH, v različnih spletnih aplikacijah in relacijskih bazah podatkov, v Open Journal System (OJS) za znanstvene revije in v Open Monograph Press (OMP) za monografije.</a:t>
            </a:r>
          </a:p>
          <a:p>
            <a:pPr marL="285750" indent="-285750">
              <a:buFont typeface="Arial" panose="020B0604020202020204" pitchFamily="34" charset="0"/>
              <a:buChar char="•"/>
            </a:pPr>
            <a:r>
              <a:rPr lang="sl-SI" dirty="0"/>
              <a:t>Individualizirane projektne rešitve: digitalne izdaje kot statične spletene strani z dinamično vsebino (XSLT pretvorba dokumentov XML TEI v spletne strani HTML) =&gt; optimalno za trajno hrambo in vzdrževanje.</a:t>
            </a:r>
          </a:p>
        </p:txBody>
      </p:sp>
      <p:sp>
        <p:nvSpPr>
          <p:cNvPr id="3" name="PoljeZBesedilom 2">
            <a:extLst>
              <a:ext uri="{FF2B5EF4-FFF2-40B4-BE49-F238E27FC236}">
                <a16:creationId xmlns:a16="http://schemas.microsoft.com/office/drawing/2014/main" id="{C904B76C-5510-D6ED-B457-E45A03053315}"/>
              </a:ext>
            </a:extLst>
          </p:cNvPr>
          <p:cNvSpPr txBox="1"/>
          <p:nvPr/>
        </p:nvSpPr>
        <p:spPr>
          <a:xfrm>
            <a:off x="0" y="6550223"/>
            <a:ext cx="2275879" cy="307777"/>
          </a:xfrm>
          <a:prstGeom prst="rect">
            <a:avLst/>
          </a:prstGeom>
          <a:noFill/>
        </p:spPr>
        <p:txBody>
          <a:bodyPr wrap="none" rtlCol="0">
            <a:spAutoFit/>
          </a:bodyPr>
          <a:lstStyle/>
          <a:p>
            <a:r>
              <a:rPr lang="sl-SI" sz="1400" dirty="0"/>
              <a:t>Dr. Andrej Pančur, DARIAH-SI</a:t>
            </a:r>
          </a:p>
        </p:txBody>
      </p:sp>
    </p:spTree>
    <p:extLst>
      <p:ext uri="{BB962C8B-B14F-4D97-AF65-F5344CB8AC3E}">
        <p14:creationId xmlns:p14="http://schemas.microsoft.com/office/powerpoint/2010/main" val="5250031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Naslov 1">
            <a:extLst>
              <a:ext uri="{FF2B5EF4-FFF2-40B4-BE49-F238E27FC236}">
                <a16:creationId xmlns:a16="http://schemas.microsoft.com/office/drawing/2014/main" id="{A9562970-6910-4154-A181-B1BA07AA3270}"/>
              </a:ext>
            </a:extLst>
          </p:cNvPr>
          <p:cNvSpPr txBox="1"/>
          <p:nvPr/>
        </p:nvSpPr>
        <p:spPr>
          <a:xfrm>
            <a:off x="742956" y="4235239"/>
            <a:ext cx="10515600" cy="484906"/>
          </a:xfrm>
          <a:prstGeom prst="rect">
            <a:avLst/>
          </a:prstGeom>
          <a:noFill/>
          <a:ln cap="flat">
            <a:noFill/>
          </a:ln>
        </p:spPr>
        <p:txBody>
          <a:bodyPr vert="horz" wrap="square" lIns="91440" tIns="45720" rIns="91440" bIns="45720" anchor="ctr" anchorCtr="0" compatLnSpc="1">
            <a:noAutofit/>
          </a:bodyPr>
          <a:lstStyle/>
          <a:p>
            <a:endParaRPr lang="sl-SI" sz="2400"/>
          </a:p>
          <a:p>
            <a:endParaRPr lang="sl-SI" sz="2400"/>
          </a:p>
        </p:txBody>
      </p:sp>
      <p:sp>
        <p:nvSpPr>
          <p:cNvPr id="6" name="Pravokotnik 5">
            <a:extLst>
              <a:ext uri="{FF2B5EF4-FFF2-40B4-BE49-F238E27FC236}">
                <a16:creationId xmlns:a16="http://schemas.microsoft.com/office/drawing/2014/main" id="{65116349-D6C7-41E4-8938-747866C645DB}"/>
              </a:ext>
            </a:extLst>
          </p:cNvPr>
          <p:cNvSpPr/>
          <p:nvPr/>
        </p:nvSpPr>
        <p:spPr>
          <a:xfrm>
            <a:off x="742954" y="5062106"/>
            <a:ext cx="184731" cy="369332"/>
          </a:xfrm>
          <a:prstGeom prst="rect">
            <a:avLst/>
          </a:prstGeom>
        </p:spPr>
        <p:txBody>
          <a:bodyPr wrap="none">
            <a:spAutoFit/>
          </a:bodyPr>
          <a:lstStyle/>
          <a:p>
            <a:endParaRPr lang="sl-SI"/>
          </a:p>
        </p:txBody>
      </p:sp>
      <p:sp>
        <p:nvSpPr>
          <p:cNvPr id="9" name="Naslov 1">
            <a:extLst>
              <a:ext uri="{FF2B5EF4-FFF2-40B4-BE49-F238E27FC236}">
                <a16:creationId xmlns:a16="http://schemas.microsoft.com/office/drawing/2014/main" id="{E9EE5814-1E58-9BBF-8B21-57F0130EEC05}"/>
              </a:ext>
            </a:extLst>
          </p:cNvPr>
          <p:cNvSpPr txBox="1">
            <a:spLocks/>
          </p:cNvSpPr>
          <p:nvPr/>
        </p:nvSpPr>
        <p:spPr>
          <a:xfrm>
            <a:off x="742956" y="1187622"/>
            <a:ext cx="9033342" cy="817418"/>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90000"/>
              </a:lnSpc>
              <a:spcBef>
                <a:spcPts val="0"/>
              </a:spcBef>
              <a:spcAft>
                <a:spcPts val="0"/>
              </a:spcAft>
              <a:buNone/>
              <a:tabLst/>
              <a:defRPr lang="sl-SI" sz="4400" b="0" i="0" u="none" strike="noStrike" kern="1200" cap="none" spc="0" baseline="0">
                <a:solidFill>
                  <a:srgbClr val="000000"/>
                </a:solidFill>
                <a:uFillTx/>
                <a:latin typeface="Calibri Light"/>
              </a:defRPr>
            </a:lvl1pPr>
          </a:lstStyle>
          <a:p>
            <a:r>
              <a:rPr lang="sl-SI" sz="4500" b="1">
                <a:solidFill>
                  <a:srgbClr val="ED7D31"/>
                </a:solidFill>
                <a:latin typeface="Calibri"/>
              </a:rPr>
              <a:t>DARIAH-SI</a:t>
            </a:r>
            <a:br>
              <a:rPr lang="sl-SI" sz="4500" b="1">
                <a:solidFill>
                  <a:srgbClr val="ED7D31"/>
                </a:solidFill>
                <a:latin typeface="Calibri"/>
              </a:rPr>
            </a:br>
            <a:endParaRPr lang="sl-SI" sz="4500" b="1" dirty="0">
              <a:solidFill>
                <a:srgbClr val="ED7D31"/>
              </a:solidFill>
              <a:latin typeface="Calibri"/>
            </a:endParaRPr>
          </a:p>
        </p:txBody>
      </p:sp>
      <p:sp>
        <p:nvSpPr>
          <p:cNvPr id="3" name="Pravokotnik 2">
            <a:extLst>
              <a:ext uri="{FF2B5EF4-FFF2-40B4-BE49-F238E27FC236}">
                <a16:creationId xmlns:a16="http://schemas.microsoft.com/office/drawing/2014/main" id="{707142AB-81B8-0C95-D456-695E66822D82}"/>
              </a:ext>
            </a:extLst>
          </p:cNvPr>
          <p:cNvSpPr/>
          <p:nvPr/>
        </p:nvSpPr>
        <p:spPr>
          <a:xfrm>
            <a:off x="154236" y="1720841"/>
            <a:ext cx="11854149" cy="3416320"/>
          </a:xfrm>
          <a:prstGeom prst="rect">
            <a:avLst/>
          </a:prstGeom>
        </p:spPr>
        <p:txBody>
          <a:bodyPr wrap="square">
            <a:spAutoFit/>
          </a:bodyPr>
          <a:lstStyle/>
          <a:p>
            <a:r>
              <a:rPr lang="sl-SI" dirty="0"/>
              <a:t>Pomembnejše infrastrukturne dejavnosti:</a:t>
            </a:r>
          </a:p>
          <a:p>
            <a:pPr marL="285750" indent="-285750">
              <a:buFont typeface="Arial" panose="020B0604020202020204" pitchFamily="34" charset="0"/>
              <a:buChar char="•"/>
            </a:pPr>
            <a:r>
              <a:rPr lang="sl-SI" b="1" dirty="0"/>
              <a:t>Center za računalniško infrastrukturo:</a:t>
            </a:r>
            <a:r>
              <a:rPr lang="sl-SI" dirty="0"/>
              <a:t> 8 strežnikov (288 procesorskih jeder, 1200 GB RAM, 853 TB diskovnih polj.</a:t>
            </a:r>
          </a:p>
          <a:p>
            <a:pPr marL="285750" indent="-285750">
              <a:buFont typeface="Arial" panose="020B0604020202020204" pitchFamily="34" charset="0"/>
              <a:buChar char="•"/>
            </a:pPr>
            <a:r>
              <a:rPr lang="sl-SI" b="1" dirty="0"/>
              <a:t>Center za digitalizacijo:</a:t>
            </a:r>
            <a:r>
              <a:rPr lang="sl-SI" dirty="0"/>
              <a:t> digitalizacija, OCR, snemanje, metapodatki, urejanje majhnih ali velikih zbirk (več kot 100.000 slik).</a:t>
            </a:r>
          </a:p>
          <a:p>
            <a:pPr marL="285750" indent="-285750">
              <a:buFont typeface="Arial" panose="020B0604020202020204" pitchFamily="34" charset="0"/>
              <a:buChar char="•"/>
            </a:pPr>
            <a:r>
              <a:rPr lang="sl-SI" b="1" dirty="0"/>
              <a:t>Center za strukturirane podatke:</a:t>
            </a:r>
            <a:r>
              <a:rPr lang="sl-SI" dirty="0"/>
              <a:t> Zbiranje, urejanje, analiza in vnašanje strukturiranih podatkov v relacijske baze podatkov kot so npr. historični popisi prebivalstva Slovenije, žrtve 1. in 2. svetovne vojne.</a:t>
            </a:r>
          </a:p>
          <a:p>
            <a:pPr marL="285750" indent="-285750">
              <a:buFont typeface="Arial" panose="020B0604020202020204" pitchFamily="34" charset="0"/>
              <a:buChar char="•"/>
            </a:pPr>
            <a:r>
              <a:rPr lang="sl-SI" b="1" dirty="0"/>
              <a:t>Center za delno strukturirane podatke:</a:t>
            </a:r>
            <a:r>
              <a:rPr lang="sl-SI" dirty="0"/>
              <a:t> Zbiranje, urejanje, analiza in kodiranje delno strukturiranih podatkov, predvsem v XML formatu in v skladu s smernicami mednarodnega konzorcija Text Encoding Initiative (TEI).</a:t>
            </a:r>
          </a:p>
          <a:p>
            <a:pPr marL="285750" indent="-285750">
              <a:buFont typeface="Arial" panose="020B0604020202020204" pitchFamily="34" charset="0"/>
              <a:buChar char="•"/>
            </a:pPr>
            <a:r>
              <a:rPr lang="sl-SI" b="1" dirty="0"/>
              <a:t>Center za digitalne izdaje:</a:t>
            </a:r>
            <a:r>
              <a:rPr lang="sl-SI" dirty="0"/>
              <a:t> Dodatno kodiranje, urejanje, produkcija, pretvorba in izdajanje elektronskih publikacij in digitalnih znanstvenih edicij: TEI XML, XSLT, XHTML, JS, Git.</a:t>
            </a:r>
          </a:p>
          <a:p>
            <a:pPr marL="285750" indent="-285750">
              <a:buFont typeface="Arial" panose="020B0604020202020204" pitchFamily="34" charset="0"/>
              <a:buChar char="•"/>
            </a:pPr>
            <a:r>
              <a:rPr lang="sl-SI" b="1" dirty="0"/>
              <a:t>Center za založniško dejavnost:</a:t>
            </a:r>
            <a:r>
              <a:rPr lang="sl-SI" dirty="0"/>
              <a:t> OJS: 3 založniki, 16 znanstvenih revij, 12.651 člankov; OMP: 3 založniki, 888 monografij.</a:t>
            </a:r>
          </a:p>
          <a:p>
            <a:endParaRPr lang="sl-SI" dirty="0"/>
          </a:p>
          <a:p>
            <a:endParaRPr lang="sl-SI" dirty="0"/>
          </a:p>
        </p:txBody>
      </p:sp>
      <p:sp>
        <p:nvSpPr>
          <p:cNvPr id="2" name="PoljeZBesedilom 1">
            <a:extLst>
              <a:ext uri="{FF2B5EF4-FFF2-40B4-BE49-F238E27FC236}">
                <a16:creationId xmlns:a16="http://schemas.microsoft.com/office/drawing/2014/main" id="{89EC700F-0AA0-FFDC-F05E-7AED5C605013}"/>
              </a:ext>
            </a:extLst>
          </p:cNvPr>
          <p:cNvSpPr txBox="1"/>
          <p:nvPr/>
        </p:nvSpPr>
        <p:spPr>
          <a:xfrm>
            <a:off x="0" y="6550223"/>
            <a:ext cx="2275879" cy="307777"/>
          </a:xfrm>
          <a:prstGeom prst="rect">
            <a:avLst/>
          </a:prstGeom>
          <a:noFill/>
        </p:spPr>
        <p:txBody>
          <a:bodyPr wrap="none" rtlCol="0">
            <a:spAutoFit/>
          </a:bodyPr>
          <a:lstStyle/>
          <a:p>
            <a:r>
              <a:rPr lang="sl-SI" sz="1400" dirty="0"/>
              <a:t>Dr. Andrej Pančur, DARIAH-SI</a:t>
            </a:r>
          </a:p>
        </p:txBody>
      </p:sp>
    </p:spTree>
    <p:extLst>
      <p:ext uri="{BB962C8B-B14F-4D97-AF65-F5344CB8AC3E}">
        <p14:creationId xmlns:p14="http://schemas.microsoft.com/office/powerpoint/2010/main" val="22852107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Naslov 1">
            <a:extLst>
              <a:ext uri="{FF2B5EF4-FFF2-40B4-BE49-F238E27FC236}">
                <a16:creationId xmlns:a16="http://schemas.microsoft.com/office/drawing/2014/main" id="{A9562970-6910-4154-A181-B1BA07AA3270}"/>
              </a:ext>
            </a:extLst>
          </p:cNvPr>
          <p:cNvSpPr txBox="1"/>
          <p:nvPr/>
        </p:nvSpPr>
        <p:spPr>
          <a:xfrm>
            <a:off x="742956" y="4235239"/>
            <a:ext cx="10515600" cy="484906"/>
          </a:xfrm>
          <a:prstGeom prst="rect">
            <a:avLst/>
          </a:prstGeom>
          <a:noFill/>
          <a:ln cap="flat">
            <a:noFill/>
          </a:ln>
        </p:spPr>
        <p:txBody>
          <a:bodyPr vert="horz" wrap="square" lIns="91440" tIns="45720" rIns="91440" bIns="45720" anchor="ctr" anchorCtr="0" compatLnSpc="1">
            <a:noAutofit/>
          </a:bodyPr>
          <a:lstStyle/>
          <a:p>
            <a:endParaRPr lang="sl-SI" sz="2400"/>
          </a:p>
          <a:p>
            <a:endParaRPr lang="sl-SI" sz="2400"/>
          </a:p>
        </p:txBody>
      </p:sp>
      <p:sp>
        <p:nvSpPr>
          <p:cNvPr id="6" name="Pravokotnik 5">
            <a:extLst>
              <a:ext uri="{FF2B5EF4-FFF2-40B4-BE49-F238E27FC236}">
                <a16:creationId xmlns:a16="http://schemas.microsoft.com/office/drawing/2014/main" id="{65116349-D6C7-41E4-8938-747866C645DB}"/>
              </a:ext>
            </a:extLst>
          </p:cNvPr>
          <p:cNvSpPr/>
          <p:nvPr/>
        </p:nvSpPr>
        <p:spPr>
          <a:xfrm>
            <a:off x="742954" y="5062106"/>
            <a:ext cx="184731" cy="369332"/>
          </a:xfrm>
          <a:prstGeom prst="rect">
            <a:avLst/>
          </a:prstGeom>
        </p:spPr>
        <p:txBody>
          <a:bodyPr wrap="none">
            <a:spAutoFit/>
          </a:bodyPr>
          <a:lstStyle/>
          <a:p>
            <a:endParaRPr lang="sl-SI"/>
          </a:p>
        </p:txBody>
      </p:sp>
      <p:sp>
        <p:nvSpPr>
          <p:cNvPr id="9" name="Naslov 1">
            <a:extLst>
              <a:ext uri="{FF2B5EF4-FFF2-40B4-BE49-F238E27FC236}">
                <a16:creationId xmlns:a16="http://schemas.microsoft.com/office/drawing/2014/main" id="{E9EE5814-1E58-9BBF-8B21-57F0130EEC05}"/>
              </a:ext>
            </a:extLst>
          </p:cNvPr>
          <p:cNvSpPr txBox="1">
            <a:spLocks/>
          </p:cNvSpPr>
          <p:nvPr/>
        </p:nvSpPr>
        <p:spPr>
          <a:xfrm>
            <a:off x="742956" y="1187622"/>
            <a:ext cx="9033342" cy="817418"/>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90000"/>
              </a:lnSpc>
              <a:spcBef>
                <a:spcPts val="0"/>
              </a:spcBef>
              <a:spcAft>
                <a:spcPts val="0"/>
              </a:spcAft>
              <a:buNone/>
              <a:tabLst/>
              <a:defRPr lang="sl-SI" sz="4400" b="0" i="0" u="none" strike="noStrike" kern="1200" cap="none" spc="0" baseline="0">
                <a:solidFill>
                  <a:srgbClr val="000000"/>
                </a:solidFill>
                <a:uFillTx/>
                <a:latin typeface="Calibri Light"/>
              </a:defRPr>
            </a:lvl1pPr>
          </a:lstStyle>
          <a:p>
            <a:r>
              <a:rPr lang="sl-SI" sz="4500" b="1">
                <a:solidFill>
                  <a:srgbClr val="ED7D31"/>
                </a:solidFill>
                <a:latin typeface="Calibri"/>
              </a:rPr>
              <a:t>DARIAH-SI</a:t>
            </a:r>
            <a:br>
              <a:rPr lang="sl-SI" sz="4500" b="1">
                <a:solidFill>
                  <a:srgbClr val="ED7D31"/>
                </a:solidFill>
                <a:latin typeface="Calibri"/>
              </a:rPr>
            </a:br>
            <a:endParaRPr lang="sl-SI" sz="4500" b="1" dirty="0">
              <a:solidFill>
                <a:srgbClr val="ED7D31"/>
              </a:solidFill>
              <a:latin typeface="Calibri"/>
            </a:endParaRPr>
          </a:p>
        </p:txBody>
      </p:sp>
      <p:sp>
        <p:nvSpPr>
          <p:cNvPr id="2" name="Pravokotnik 1">
            <a:extLst>
              <a:ext uri="{FF2B5EF4-FFF2-40B4-BE49-F238E27FC236}">
                <a16:creationId xmlns:a16="http://schemas.microsoft.com/office/drawing/2014/main" id="{704CDE47-0EEB-A8A7-3972-8AD12D490417}"/>
              </a:ext>
            </a:extLst>
          </p:cNvPr>
          <p:cNvSpPr/>
          <p:nvPr/>
        </p:nvSpPr>
        <p:spPr>
          <a:xfrm>
            <a:off x="154236" y="1720841"/>
            <a:ext cx="11854149" cy="4801314"/>
          </a:xfrm>
          <a:prstGeom prst="rect">
            <a:avLst/>
          </a:prstGeom>
        </p:spPr>
        <p:txBody>
          <a:bodyPr wrap="square">
            <a:spAutoFit/>
          </a:bodyPr>
          <a:lstStyle/>
          <a:p>
            <a:r>
              <a:rPr lang="sl-SI" dirty="0"/>
              <a:t>Pomembnejše infrastrukturne dejavnosti:</a:t>
            </a:r>
          </a:p>
          <a:p>
            <a:pPr marL="285750" indent="-285750">
              <a:buFont typeface="Arial" panose="020B0604020202020204" pitchFamily="34" charset="0"/>
              <a:buChar char="•"/>
            </a:pPr>
            <a:r>
              <a:rPr lang="sl-SI" b="1" dirty="0"/>
              <a:t>Center za digitalno hrambo in dostop:</a:t>
            </a:r>
            <a:endParaRPr lang="sl-SI" sz="1600" b="1" dirty="0"/>
          </a:p>
          <a:p>
            <a:pPr marL="742950" lvl="1" indent="-285750">
              <a:buFont typeface="Arial" panose="020B0604020202020204" pitchFamily="34" charset="0"/>
              <a:buChar char="•"/>
            </a:pPr>
            <a:r>
              <a:rPr lang="sl-SI" dirty="0"/>
              <a:t>Trajnostna hramba raziskovalnih podatkov in digitalizirane kulturne dediščine v sistemu za digitalno hrambo </a:t>
            </a:r>
            <a:r>
              <a:rPr lang="sl-SI" b="1" dirty="0"/>
              <a:t>Archivematica</a:t>
            </a:r>
            <a:r>
              <a:rPr lang="sl-SI" dirty="0"/>
              <a:t>.</a:t>
            </a:r>
          </a:p>
          <a:p>
            <a:pPr marL="742950" lvl="1" indent="-285750">
              <a:buFont typeface="Arial" panose="020B0604020202020204" pitchFamily="34" charset="0"/>
              <a:buChar char="•"/>
            </a:pPr>
            <a:r>
              <a:rPr lang="sl-SI" dirty="0"/>
              <a:t>Trajna hramba tekstovnih datotek in programske kode za digitalne izdaje in raziskovalno programsko opremo v repozitorijih za kotrolo verzij Git: </a:t>
            </a:r>
          </a:p>
          <a:p>
            <a:pPr marL="1200150" lvl="2" indent="-285750">
              <a:buFont typeface="Arial" panose="020B0604020202020204" pitchFamily="34" charset="0"/>
              <a:buChar char="•"/>
            </a:pPr>
            <a:r>
              <a:rPr lang="sl-SI" dirty="0"/>
              <a:t>GitHub: </a:t>
            </a:r>
            <a:r>
              <a:rPr lang="sl-SI" dirty="0">
                <a:hlinkClick r:id="rId4"/>
              </a:rPr>
              <a:t>https://github.com/sistory</a:t>
            </a:r>
            <a:r>
              <a:rPr lang="sl-SI" dirty="0"/>
              <a:t>, </a:t>
            </a:r>
            <a:r>
              <a:rPr lang="sl-SI" dirty="0">
                <a:hlinkClick r:id="rId5"/>
              </a:rPr>
              <a:t>https://github.com/sidih</a:t>
            </a:r>
            <a:r>
              <a:rPr lang="sl-SI" dirty="0"/>
              <a:t>, </a:t>
            </a:r>
            <a:r>
              <a:rPr lang="sl-SI" dirty="0">
                <a:hlinkClick r:id="rId6"/>
              </a:rPr>
              <a:t>https://github.com/DARIAH-SI/</a:t>
            </a:r>
            <a:r>
              <a:rPr lang="sl-SI" dirty="0"/>
              <a:t> </a:t>
            </a:r>
          </a:p>
          <a:p>
            <a:pPr marL="1200150" lvl="2" indent="-285750">
              <a:buFont typeface="Arial" panose="020B0604020202020204" pitchFamily="34" charset="0"/>
              <a:buChar char="•"/>
            </a:pPr>
            <a:r>
              <a:rPr lang="sl-SI" dirty="0"/>
              <a:t>GitLab: Digitalno humanistične raziskave v Sloveniji (</a:t>
            </a:r>
            <a:r>
              <a:rPr lang="sl-SI" b="1" dirty="0"/>
              <a:t>DIHUR</a:t>
            </a:r>
            <a:r>
              <a:rPr lang="sl-SI" dirty="0"/>
              <a:t>) </a:t>
            </a:r>
            <a:r>
              <a:rPr lang="sl-SI" dirty="0">
                <a:hlinkClick r:id="rId7"/>
              </a:rPr>
              <a:t>https://dihur.si</a:t>
            </a:r>
            <a:r>
              <a:rPr lang="sl-SI" dirty="0"/>
              <a:t> : 80 projektov</a:t>
            </a:r>
          </a:p>
          <a:p>
            <a:pPr marL="742950" lvl="1" indent="-285750">
              <a:buFont typeface="Arial" panose="020B0604020202020204" pitchFamily="34" charset="0"/>
              <a:buChar char="•"/>
            </a:pPr>
            <a:r>
              <a:rPr lang="sl-SI" dirty="0"/>
              <a:t>Digitalna knjižnica portala Zgodovina Slovenije – </a:t>
            </a:r>
            <a:r>
              <a:rPr lang="sl-SI" b="1" dirty="0"/>
              <a:t>SIstory</a:t>
            </a:r>
            <a:r>
              <a:rPr lang="sl-SI" dirty="0"/>
              <a:t> </a:t>
            </a:r>
            <a:r>
              <a:rPr lang="sl-SI" dirty="0">
                <a:hlinkClick r:id="rId8"/>
              </a:rPr>
              <a:t>https://www.sistory.si/</a:t>
            </a:r>
            <a:r>
              <a:rPr lang="sl-SI" dirty="0"/>
              <a:t> :</a:t>
            </a:r>
          </a:p>
          <a:p>
            <a:pPr marL="1200150" lvl="2" indent="-285750">
              <a:buFont typeface="Arial" panose="020B0604020202020204" pitchFamily="34" charset="0"/>
              <a:buChar char="•"/>
            </a:pPr>
            <a:r>
              <a:rPr lang="sl-SI" dirty="0"/>
              <a:t>Obseg: več kot 55.000 digitalnih objektov znanstvene in kulturne dediščine.</a:t>
            </a:r>
          </a:p>
          <a:p>
            <a:pPr marL="1200150" lvl="2" indent="-285750">
              <a:buFont typeface="Arial" panose="020B0604020202020204" pitchFamily="34" charset="0"/>
              <a:buChar char="•"/>
            </a:pPr>
            <a:r>
              <a:rPr lang="sl-SI" dirty="0"/>
              <a:t>Metapodatkovni standard: Dublin Core aplikacijski profil.</a:t>
            </a:r>
          </a:p>
          <a:p>
            <a:pPr marL="1200150" lvl="2" indent="-285750">
              <a:buFont typeface="Arial" panose="020B0604020202020204" pitchFamily="34" charset="0"/>
              <a:buChar char="•"/>
            </a:pPr>
            <a:r>
              <a:rPr lang="sl-SI" dirty="0"/>
              <a:t>PID: sistem Handle.</a:t>
            </a:r>
          </a:p>
          <a:p>
            <a:pPr marL="742950" lvl="1" indent="-285750">
              <a:buFont typeface="Arial" panose="020B0604020202020204" pitchFamily="34" charset="0"/>
              <a:buChar char="•"/>
            </a:pPr>
            <a:r>
              <a:rPr lang="sl-SI" dirty="0"/>
              <a:t>Repozitorij Slovenske digitalne humanistike </a:t>
            </a:r>
            <a:r>
              <a:rPr lang="sl-SI" b="1" dirty="0"/>
              <a:t>SI-DIH </a:t>
            </a:r>
            <a:r>
              <a:rPr lang="sl-SI" dirty="0">
                <a:hlinkClick r:id="rId9"/>
              </a:rPr>
              <a:t>https://sidih.si</a:t>
            </a:r>
            <a:r>
              <a:rPr lang="sl-SI" dirty="0"/>
              <a:t>:</a:t>
            </a:r>
          </a:p>
          <a:p>
            <a:pPr marL="1200150" lvl="2" indent="-285750">
              <a:buFont typeface="Arial" panose="020B0604020202020204" pitchFamily="34" charset="0"/>
              <a:buChar char="•"/>
            </a:pPr>
            <a:r>
              <a:rPr lang="sl-SI" dirty="0"/>
              <a:t>Obseg: 2.178 intelektualnih entitet in 15.663 datotek.</a:t>
            </a:r>
          </a:p>
          <a:p>
            <a:pPr marL="1200150" lvl="2" indent="-285750">
              <a:buFont typeface="Arial" panose="020B0604020202020204" pitchFamily="34" charset="0"/>
              <a:buChar char="•"/>
            </a:pPr>
            <a:r>
              <a:rPr lang="sl-SI" dirty="0"/>
              <a:t>Metapodatkovni standardi: METS, teiHeader, MODS, Dublin Core.</a:t>
            </a:r>
          </a:p>
          <a:p>
            <a:pPr marL="1200150" lvl="2" indent="-285750">
              <a:buFont typeface="Arial" panose="020B0604020202020204" pitchFamily="34" charset="0"/>
              <a:buChar char="•"/>
            </a:pPr>
            <a:r>
              <a:rPr lang="sl-SI" dirty="0"/>
              <a:t>Slike: International Image Interoperability Framework (IIIF).</a:t>
            </a:r>
          </a:p>
          <a:p>
            <a:pPr marL="1200150" lvl="2" indent="-285750">
              <a:buFont typeface="Arial" panose="020B0604020202020204" pitchFamily="34" charset="0"/>
              <a:buChar char="•"/>
            </a:pPr>
            <a:r>
              <a:rPr lang="sl-SI" dirty="0"/>
              <a:t>PID: sistem </a:t>
            </a:r>
            <a:r>
              <a:rPr lang="sl-SI" dirty="0" err="1"/>
              <a:t>Handle</a:t>
            </a:r>
            <a:r>
              <a:rPr lang="sl-SI" dirty="0"/>
              <a:t>.</a:t>
            </a:r>
          </a:p>
        </p:txBody>
      </p:sp>
      <p:sp>
        <p:nvSpPr>
          <p:cNvPr id="3" name="PoljeZBesedilom 2">
            <a:extLst>
              <a:ext uri="{FF2B5EF4-FFF2-40B4-BE49-F238E27FC236}">
                <a16:creationId xmlns:a16="http://schemas.microsoft.com/office/drawing/2014/main" id="{E337F36E-FD64-824F-C3CF-44045EFDF59C}"/>
              </a:ext>
            </a:extLst>
          </p:cNvPr>
          <p:cNvSpPr txBox="1"/>
          <p:nvPr/>
        </p:nvSpPr>
        <p:spPr>
          <a:xfrm>
            <a:off x="0" y="6550223"/>
            <a:ext cx="2275879" cy="307777"/>
          </a:xfrm>
          <a:prstGeom prst="rect">
            <a:avLst/>
          </a:prstGeom>
          <a:noFill/>
        </p:spPr>
        <p:txBody>
          <a:bodyPr wrap="none" rtlCol="0">
            <a:spAutoFit/>
          </a:bodyPr>
          <a:lstStyle/>
          <a:p>
            <a:r>
              <a:rPr lang="sl-SI" sz="1400" dirty="0"/>
              <a:t>Dr. Andrej Pančur, DARIAH-SI</a:t>
            </a:r>
          </a:p>
        </p:txBody>
      </p:sp>
    </p:spTree>
    <p:extLst>
      <p:ext uri="{BB962C8B-B14F-4D97-AF65-F5344CB8AC3E}">
        <p14:creationId xmlns:p14="http://schemas.microsoft.com/office/powerpoint/2010/main" val="3439760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Naslov 1">
            <a:extLst>
              <a:ext uri="{FF2B5EF4-FFF2-40B4-BE49-F238E27FC236}">
                <a16:creationId xmlns:a16="http://schemas.microsoft.com/office/drawing/2014/main" id="{A9562970-6910-4154-A181-B1BA07AA3270}"/>
              </a:ext>
            </a:extLst>
          </p:cNvPr>
          <p:cNvSpPr txBox="1"/>
          <p:nvPr/>
        </p:nvSpPr>
        <p:spPr>
          <a:xfrm>
            <a:off x="742956" y="4235239"/>
            <a:ext cx="10515600" cy="484906"/>
          </a:xfrm>
          <a:prstGeom prst="rect">
            <a:avLst/>
          </a:prstGeom>
          <a:noFill/>
          <a:ln cap="flat">
            <a:noFill/>
          </a:ln>
        </p:spPr>
        <p:txBody>
          <a:bodyPr vert="horz" wrap="square" lIns="91440" tIns="45720" rIns="91440" bIns="45720" anchor="ctr" anchorCtr="0" compatLnSpc="1">
            <a:noAutofit/>
          </a:bodyPr>
          <a:lstStyle/>
          <a:p>
            <a:endParaRPr lang="sl-SI" sz="2400"/>
          </a:p>
          <a:p>
            <a:endParaRPr lang="sl-SI" sz="2400"/>
          </a:p>
        </p:txBody>
      </p:sp>
      <p:sp>
        <p:nvSpPr>
          <p:cNvPr id="6" name="Pravokotnik 5">
            <a:extLst>
              <a:ext uri="{FF2B5EF4-FFF2-40B4-BE49-F238E27FC236}">
                <a16:creationId xmlns:a16="http://schemas.microsoft.com/office/drawing/2014/main" id="{65116349-D6C7-41E4-8938-747866C645DB}"/>
              </a:ext>
            </a:extLst>
          </p:cNvPr>
          <p:cNvSpPr/>
          <p:nvPr/>
        </p:nvSpPr>
        <p:spPr>
          <a:xfrm>
            <a:off x="742954" y="5062106"/>
            <a:ext cx="184731" cy="369332"/>
          </a:xfrm>
          <a:prstGeom prst="rect">
            <a:avLst/>
          </a:prstGeom>
        </p:spPr>
        <p:txBody>
          <a:bodyPr wrap="none">
            <a:spAutoFit/>
          </a:bodyPr>
          <a:lstStyle/>
          <a:p>
            <a:endParaRPr lang="sl-SI"/>
          </a:p>
        </p:txBody>
      </p:sp>
      <p:sp>
        <p:nvSpPr>
          <p:cNvPr id="3" name="Google Shape;97;g2a1f9eda617_0_627">
            <a:extLst>
              <a:ext uri="{FF2B5EF4-FFF2-40B4-BE49-F238E27FC236}">
                <a16:creationId xmlns:a16="http://schemas.microsoft.com/office/drawing/2014/main" id="{59F24806-1E3D-5EF1-842E-60E7346DF86A}"/>
              </a:ext>
            </a:extLst>
          </p:cNvPr>
          <p:cNvSpPr txBox="1"/>
          <p:nvPr/>
        </p:nvSpPr>
        <p:spPr>
          <a:xfrm>
            <a:off x="742956" y="4235239"/>
            <a:ext cx="10515600" cy="484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 name="Google Shape;98;g2a1f9eda617_0_627">
            <a:extLst>
              <a:ext uri="{FF2B5EF4-FFF2-40B4-BE49-F238E27FC236}">
                <a16:creationId xmlns:a16="http://schemas.microsoft.com/office/drawing/2014/main" id="{4F8591BD-8189-038B-F5C7-975D09F82D0A}"/>
              </a:ext>
            </a:extLst>
          </p:cNvPr>
          <p:cNvSpPr/>
          <p:nvPr/>
        </p:nvSpPr>
        <p:spPr>
          <a:xfrm>
            <a:off x="909733" y="2854633"/>
            <a:ext cx="3318900" cy="1902900"/>
          </a:xfrm>
          <a:prstGeom prst="ellipse">
            <a:avLst/>
          </a:prstGeom>
          <a:noFill/>
          <a:ln>
            <a:noFill/>
          </a:ln>
        </p:spPr>
        <p:txBody>
          <a:bodyPr spcFirstLastPara="1" wrap="square" lIns="65300" tIns="32625" rIns="65300" bIns="32625" anchor="ctr" anchorCtr="0">
            <a:noAutofit/>
          </a:bodyPr>
          <a:lstStyle/>
          <a:p>
            <a:pPr marL="0" marR="0" lvl="0" indent="0" algn="ctr" rtl="0">
              <a:lnSpc>
                <a:spcPct val="150000"/>
              </a:lnSpc>
              <a:spcBef>
                <a:spcPts val="0"/>
              </a:spcBef>
              <a:spcAft>
                <a:spcPts val="0"/>
              </a:spcAft>
              <a:buNone/>
            </a:pPr>
            <a:r>
              <a:rPr lang="en-US" sz="1300" b="1" i="0" u="none" strike="noStrike" cap="none" dirty="0" err="1">
                <a:solidFill>
                  <a:schemeClr val="dk1"/>
                </a:solidFill>
                <a:latin typeface="Arial"/>
                <a:ea typeface="Arial"/>
                <a:cs typeface="Arial"/>
                <a:sym typeface="Arial"/>
              </a:rPr>
              <a:t>Raziskovalne</a:t>
            </a:r>
            <a:r>
              <a:rPr lang="en-US" sz="1300" b="1" dirty="0">
                <a:solidFill>
                  <a:schemeClr val="dk1"/>
                </a:solidFill>
              </a:rPr>
              <a:t> </a:t>
            </a:r>
            <a:r>
              <a:rPr lang="en-US" sz="1300" b="1" i="0" u="none" strike="noStrike" cap="none" dirty="0" err="1">
                <a:solidFill>
                  <a:schemeClr val="dk1"/>
                </a:solidFill>
                <a:latin typeface="Arial"/>
                <a:ea typeface="Arial"/>
                <a:cs typeface="Arial"/>
                <a:sym typeface="Arial"/>
              </a:rPr>
              <a:t>organizacije</a:t>
            </a:r>
            <a:endParaRPr sz="900" dirty="0"/>
          </a:p>
          <a:p>
            <a:pPr marL="0" marR="0" lvl="0" indent="0" algn="ctr" rtl="0">
              <a:lnSpc>
                <a:spcPct val="150000"/>
              </a:lnSpc>
              <a:spcBef>
                <a:spcPts val="0"/>
              </a:spcBef>
              <a:spcAft>
                <a:spcPts val="0"/>
              </a:spcAft>
              <a:buNone/>
            </a:pPr>
            <a:r>
              <a:rPr lang="en-US" sz="1200" b="1" i="1" u="none" strike="noStrike" cap="none" dirty="0" err="1">
                <a:solidFill>
                  <a:srgbClr val="5F5F5F"/>
                </a:solidFill>
                <a:latin typeface="Calibri"/>
                <a:ea typeface="Calibri"/>
                <a:cs typeface="Calibri"/>
                <a:sym typeface="Calibri"/>
              </a:rPr>
              <a:t>Nacionalni</a:t>
            </a:r>
            <a:r>
              <a:rPr lang="en-US" sz="1200" b="1" i="1" u="none" strike="noStrike" cap="none" dirty="0">
                <a:solidFill>
                  <a:srgbClr val="5F5F5F"/>
                </a:solidFill>
                <a:latin typeface="Calibri"/>
                <a:ea typeface="Calibri"/>
                <a:cs typeface="Calibri"/>
                <a:sym typeface="Calibri"/>
              </a:rPr>
              <a:t> </a:t>
            </a:r>
            <a:r>
              <a:rPr lang="en-US" sz="1200" b="1" i="1" u="none" strike="noStrike" cap="none" dirty="0" err="1">
                <a:solidFill>
                  <a:srgbClr val="5F5F5F"/>
                </a:solidFill>
                <a:latin typeface="Calibri"/>
                <a:ea typeface="Calibri"/>
                <a:cs typeface="Calibri"/>
                <a:sym typeface="Calibri"/>
              </a:rPr>
              <a:t>inštitut</a:t>
            </a:r>
            <a:r>
              <a:rPr lang="en-US" sz="1200" b="1" i="1" u="none" strike="noStrike" cap="none" dirty="0">
                <a:solidFill>
                  <a:srgbClr val="5F5F5F"/>
                </a:solidFill>
                <a:latin typeface="Calibri"/>
                <a:ea typeface="Calibri"/>
                <a:cs typeface="Calibri"/>
                <a:sym typeface="Calibri"/>
              </a:rPr>
              <a:t> za </a:t>
            </a:r>
            <a:r>
              <a:rPr lang="en-US" sz="1200" b="1" i="1" u="none" strike="noStrike" cap="none" dirty="0" err="1">
                <a:solidFill>
                  <a:srgbClr val="5F5F5F"/>
                </a:solidFill>
                <a:latin typeface="Calibri"/>
                <a:ea typeface="Calibri"/>
                <a:cs typeface="Calibri"/>
                <a:sym typeface="Calibri"/>
              </a:rPr>
              <a:t>biologijo</a:t>
            </a:r>
            <a:endParaRPr sz="900" dirty="0"/>
          </a:p>
          <a:p>
            <a:pPr marL="0" marR="0" lvl="0" indent="0" algn="ctr" rtl="0">
              <a:lnSpc>
                <a:spcPct val="150000"/>
              </a:lnSpc>
              <a:spcBef>
                <a:spcPts val="0"/>
              </a:spcBef>
              <a:spcAft>
                <a:spcPts val="0"/>
              </a:spcAft>
              <a:buNone/>
            </a:pPr>
            <a:r>
              <a:rPr lang="en-US" sz="1200" b="1" i="1" u="none" strike="noStrike" cap="none" dirty="0" err="1">
                <a:solidFill>
                  <a:srgbClr val="5F5F5F"/>
                </a:solidFill>
                <a:latin typeface="Calibri"/>
                <a:ea typeface="Calibri"/>
                <a:cs typeface="Calibri"/>
                <a:sym typeface="Calibri"/>
              </a:rPr>
              <a:t>Kemijski</a:t>
            </a:r>
            <a:r>
              <a:rPr lang="en-US" sz="1200" b="1" i="1" u="none" strike="noStrike" cap="none" dirty="0">
                <a:solidFill>
                  <a:srgbClr val="5F5F5F"/>
                </a:solidFill>
                <a:latin typeface="Calibri"/>
                <a:ea typeface="Calibri"/>
                <a:cs typeface="Calibri"/>
                <a:sym typeface="Calibri"/>
              </a:rPr>
              <a:t> </a:t>
            </a:r>
            <a:r>
              <a:rPr lang="en-US" sz="1200" b="1" i="1" u="none" strike="noStrike" cap="none" dirty="0" err="1">
                <a:solidFill>
                  <a:srgbClr val="5F5F5F"/>
                </a:solidFill>
                <a:latin typeface="Calibri"/>
                <a:ea typeface="Calibri"/>
                <a:cs typeface="Calibri"/>
                <a:sym typeface="Calibri"/>
              </a:rPr>
              <a:t>inštitut</a:t>
            </a:r>
            <a:endParaRPr sz="1200" b="1" i="1" u="none" strike="noStrike" cap="none" dirty="0">
              <a:solidFill>
                <a:srgbClr val="5F5F5F"/>
              </a:solidFill>
              <a:latin typeface="Calibri"/>
              <a:ea typeface="Calibri"/>
              <a:cs typeface="Calibri"/>
              <a:sym typeface="Calibri"/>
            </a:endParaRPr>
          </a:p>
          <a:p>
            <a:pPr marL="0" marR="0" lvl="0" indent="0" algn="ctr" rtl="0">
              <a:lnSpc>
                <a:spcPct val="150000"/>
              </a:lnSpc>
              <a:spcBef>
                <a:spcPts val="0"/>
              </a:spcBef>
              <a:spcAft>
                <a:spcPts val="0"/>
              </a:spcAft>
              <a:buNone/>
            </a:pPr>
            <a:r>
              <a:rPr lang="en-US" sz="1200" b="1" i="1" u="none" strike="noStrike" cap="none" dirty="0" err="1">
                <a:solidFill>
                  <a:srgbClr val="5F5F5F"/>
                </a:solidFill>
                <a:latin typeface="Calibri"/>
                <a:ea typeface="Calibri"/>
                <a:cs typeface="Calibri"/>
                <a:sym typeface="Calibri"/>
              </a:rPr>
              <a:t>Kmetijski</a:t>
            </a:r>
            <a:r>
              <a:rPr lang="en-US" sz="1200" b="1" i="1" u="none" strike="noStrike" cap="none" dirty="0">
                <a:solidFill>
                  <a:srgbClr val="5F5F5F"/>
                </a:solidFill>
                <a:latin typeface="Calibri"/>
                <a:ea typeface="Calibri"/>
                <a:cs typeface="Calibri"/>
                <a:sym typeface="Calibri"/>
              </a:rPr>
              <a:t> </a:t>
            </a:r>
            <a:r>
              <a:rPr lang="en-US" sz="1200" b="1" i="1" u="none" strike="noStrike" cap="none" dirty="0" err="1">
                <a:solidFill>
                  <a:srgbClr val="5F5F5F"/>
                </a:solidFill>
                <a:latin typeface="Calibri"/>
                <a:ea typeface="Calibri"/>
                <a:cs typeface="Calibri"/>
                <a:sym typeface="Calibri"/>
              </a:rPr>
              <a:t>inštitut</a:t>
            </a:r>
            <a:r>
              <a:rPr lang="en-US" sz="1200" b="1" i="1" u="none" strike="noStrike" cap="none" dirty="0">
                <a:solidFill>
                  <a:srgbClr val="5F5F5F"/>
                </a:solidFill>
                <a:latin typeface="Calibri"/>
                <a:ea typeface="Calibri"/>
                <a:cs typeface="Calibri"/>
                <a:sym typeface="Calibri"/>
              </a:rPr>
              <a:t> </a:t>
            </a:r>
            <a:r>
              <a:rPr lang="en-US" sz="1200" b="1" i="1" u="none" strike="noStrike" cap="none" dirty="0" err="1">
                <a:solidFill>
                  <a:srgbClr val="5F5F5F"/>
                </a:solidFill>
                <a:latin typeface="Calibri"/>
                <a:ea typeface="Calibri"/>
                <a:cs typeface="Calibri"/>
                <a:sym typeface="Calibri"/>
              </a:rPr>
              <a:t>Slovenije</a:t>
            </a:r>
            <a:endParaRPr sz="1200" b="1" i="1" u="none" strike="noStrike" cap="none" dirty="0">
              <a:solidFill>
                <a:srgbClr val="5F5F5F"/>
              </a:solidFill>
              <a:latin typeface="Calibri"/>
              <a:ea typeface="Calibri"/>
              <a:cs typeface="Calibri"/>
              <a:sym typeface="Calibri"/>
            </a:endParaRPr>
          </a:p>
          <a:p>
            <a:pPr marL="0" marR="0" lvl="0" indent="0" algn="ctr" rtl="0">
              <a:lnSpc>
                <a:spcPct val="150000"/>
              </a:lnSpc>
              <a:spcBef>
                <a:spcPts val="0"/>
              </a:spcBef>
              <a:spcAft>
                <a:spcPts val="0"/>
              </a:spcAft>
              <a:buNone/>
            </a:pPr>
            <a:r>
              <a:rPr lang="en-US" sz="1200" b="1" i="1" u="none" strike="noStrike" cap="none" dirty="0" err="1">
                <a:solidFill>
                  <a:srgbClr val="5F5F5F"/>
                </a:solidFill>
                <a:latin typeface="Calibri"/>
                <a:ea typeface="Calibri"/>
                <a:cs typeface="Calibri"/>
                <a:sym typeface="Calibri"/>
              </a:rPr>
              <a:t>Inštitut</a:t>
            </a:r>
            <a:r>
              <a:rPr lang="en-US" sz="1200" b="1" i="1" u="none" strike="noStrike" cap="none" dirty="0">
                <a:solidFill>
                  <a:srgbClr val="5F5F5F"/>
                </a:solidFill>
                <a:latin typeface="Calibri"/>
                <a:ea typeface="Calibri"/>
                <a:cs typeface="Calibri"/>
                <a:sym typeface="Calibri"/>
              </a:rPr>
              <a:t> </a:t>
            </a:r>
            <a:r>
              <a:rPr lang="en-US" sz="1200" b="1" i="1" u="none" strike="noStrike" cap="none" dirty="0" err="1">
                <a:solidFill>
                  <a:srgbClr val="5F5F5F"/>
                </a:solidFill>
                <a:latin typeface="Calibri"/>
                <a:ea typeface="Calibri"/>
                <a:cs typeface="Calibri"/>
                <a:sym typeface="Calibri"/>
              </a:rPr>
              <a:t>Jožef</a:t>
            </a:r>
            <a:r>
              <a:rPr lang="en-US" sz="1200" b="1" i="1" u="none" strike="noStrike" cap="none" dirty="0">
                <a:solidFill>
                  <a:srgbClr val="5F5F5F"/>
                </a:solidFill>
                <a:latin typeface="Calibri"/>
                <a:ea typeface="Calibri"/>
                <a:cs typeface="Calibri"/>
                <a:sym typeface="Calibri"/>
              </a:rPr>
              <a:t> Stefan</a:t>
            </a:r>
            <a:endParaRPr sz="1200" b="1" i="1" u="none" strike="noStrike" cap="none" dirty="0">
              <a:solidFill>
                <a:srgbClr val="5F5F5F"/>
              </a:solidFill>
              <a:latin typeface="Calibri"/>
              <a:ea typeface="Calibri"/>
              <a:cs typeface="Calibri"/>
              <a:sym typeface="Calibri"/>
            </a:endParaRPr>
          </a:p>
          <a:p>
            <a:pPr marL="0" lvl="0" indent="0" algn="ctr" rtl="0">
              <a:spcBef>
                <a:spcPts val="0"/>
              </a:spcBef>
              <a:spcAft>
                <a:spcPts val="0"/>
              </a:spcAft>
              <a:buClr>
                <a:schemeClr val="dk1"/>
              </a:buClr>
              <a:buFont typeface="Arial"/>
              <a:buNone/>
            </a:pPr>
            <a:r>
              <a:rPr lang="en-US" sz="1200" b="1" i="1" dirty="0" err="1">
                <a:solidFill>
                  <a:srgbClr val="5F5F5F"/>
                </a:solidFill>
                <a:latin typeface="Calibri"/>
                <a:ea typeface="Calibri"/>
                <a:cs typeface="Calibri"/>
                <a:sym typeface="Calibri"/>
              </a:rPr>
              <a:t>Nacionalni</a:t>
            </a:r>
            <a:r>
              <a:rPr lang="en-US" sz="1200" b="1" i="1" dirty="0">
                <a:solidFill>
                  <a:srgbClr val="5F5F5F"/>
                </a:solidFill>
                <a:latin typeface="Calibri"/>
                <a:ea typeface="Calibri"/>
                <a:cs typeface="Calibri"/>
                <a:sym typeface="Calibri"/>
              </a:rPr>
              <a:t> </a:t>
            </a:r>
            <a:r>
              <a:rPr lang="en-US" sz="1200" b="1" i="1" dirty="0" err="1">
                <a:solidFill>
                  <a:srgbClr val="5F5F5F"/>
                </a:solidFill>
                <a:latin typeface="Calibri"/>
                <a:ea typeface="Calibri"/>
                <a:cs typeface="Calibri"/>
                <a:sym typeface="Calibri"/>
              </a:rPr>
              <a:t>laboratorij</a:t>
            </a:r>
            <a:r>
              <a:rPr lang="en-US" sz="1200" b="1" i="1" dirty="0">
                <a:solidFill>
                  <a:srgbClr val="5F5F5F"/>
                </a:solidFill>
                <a:latin typeface="Calibri"/>
                <a:ea typeface="Calibri"/>
                <a:cs typeface="Calibri"/>
                <a:sym typeface="Calibri"/>
              </a:rPr>
              <a:t> za </a:t>
            </a:r>
            <a:r>
              <a:rPr lang="en-US" sz="1200" b="1" i="1" dirty="0" err="1">
                <a:solidFill>
                  <a:srgbClr val="5F5F5F"/>
                </a:solidFill>
                <a:latin typeface="Calibri"/>
                <a:ea typeface="Calibri"/>
                <a:cs typeface="Calibri"/>
                <a:sym typeface="Calibri"/>
              </a:rPr>
              <a:t>zdravje</a:t>
            </a:r>
            <a:r>
              <a:rPr lang="en-US" sz="1200" b="1" i="1" dirty="0">
                <a:solidFill>
                  <a:srgbClr val="5F5F5F"/>
                </a:solidFill>
                <a:latin typeface="Calibri"/>
                <a:ea typeface="Calibri"/>
                <a:cs typeface="Calibri"/>
                <a:sym typeface="Calibri"/>
              </a:rPr>
              <a:t>, </a:t>
            </a:r>
            <a:r>
              <a:rPr lang="en-US" sz="1200" b="1" i="1" dirty="0" err="1">
                <a:solidFill>
                  <a:srgbClr val="5F5F5F"/>
                </a:solidFill>
                <a:latin typeface="Calibri"/>
                <a:ea typeface="Calibri"/>
                <a:cs typeface="Calibri"/>
                <a:sym typeface="Calibri"/>
              </a:rPr>
              <a:t>okolje</a:t>
            </a:r>
            <a:r>
              <a:rPr lang="en-US" sz="1200" b="1" i="1" dirty="0">
                <a:solidFill>
                  <a:srgbClr val="5F5F5F"/>
                </a:solidFill>
                <a:latin typeface="Calibri"/>
                <a:ea typeface="Calibri"/>
                <a:cs typeface="Calibri"/>
                <a:sym typeface="Calibri"/>
              </a:rPr>
              <a:t> in </a:t>
            </a:r>
            <a:r>
              <a:rPr lang="en-US" sz="1200" b="1" i="1" dirty="0" err="1">
                <a:solidFill>
                  <a:srgbClr val="5F5F5F"/>
                </a:solidFill>
                <a:latin typeface="Calibri"/>
                <a:ea typeface="Calibri"/>
                <a:cs typeface="Calibri"/>
                <a:sym typeface="Calibri"/>
              </a:rPr>
              <a:t>hrano</a:t>
            </a:r>
            <a:endParaRPr sz="1200" b="1" i="1" dirty="0">
              <a:solidFill>
                <a:srgbClr val="5F5F5F"/>
              </a:solidFill>
              <a:latin typeface="Calibri"/>
              <a:ea typeface="Calibri"/>
              <a:cs typeface="Calibri"/>
              <a:sym typeface="Calibri"/>
            </a:endParaRPr>
          </a:p>
          <a:p>
            <a:pPr marL="0" marR="0" lvl="0" indent="0" algn="ctr" rtl="0">
              <a:lnSpc>
                <a:spcPct val="150000"/>
              </a:lnSpc>
              <a:spcBef>
                <a:spcPts val="0"/>
              </a:spcBef>
              <a:spcAft>
                <a:spcPts val="0"/>
              </a:spcAft>
              <a:buNone/>
            </a:pPr>
            <a:endParaRPr sz="1200" b="1" i="1" dirty="0">
              <a:solidFill>
                <a:srgbClr val="5F5F5F"/>
              </a:solidFill>
              <a:latin typeface="Calibri"/>
              <a:ea typeface="Calibri"/>
              <a:cs typeface="Calibri"/>
              <a:sym typeface="Calibri"/>
            </a:endParaRPr>
          </a:p>
        </p:txBody>
      </p:sp>
      <p:pic>
        <p:nvPicPr>
          <p:cNvPr id="7" name="Google Shape;99;g2a1f9eda617_0_627">
            <a:extLst>
              <a:ext uri="{FF2B5EF4-FFF2-40B4-BE49-F238E27FC236}">
                <a16:creationId xmlns:a16="http://schemas.microsoft.com/office/drawing/2014/main" id="{1428258B-BB74-4798-FAA2-95C81AE19C78}"/>
              </a:ext>
            </a:extLst>
          </p:cNvPr>
          <p:cNvPicPr preferRelativeResize="0"/>
          <p:nvPr/>
        </p:nvPicPr>
        <p:blipFill rotWithShape="1">
          <a:blip r:embed="rId4">
            <a:alphaModFix/>
          </a:blip>
          <a:srcRect r="73623"/>
          <a:stretch/>
        </p:blipFill>
        <p:spPr>
          <a:xfrm>
            <a:off x="1714636" y="3377984"/>
            <a:ext cx="234931" cy="231423"/>
          </a:xfrm>
          <a:prstGeom prst="rect">
            <a:avLst/>
          </a:prstGeom>
          <a:noFill/>
          <a:ln>
            <a:noFill/>
          </a:ln>
        </p:spPr>
      </p:pic>
      <p:grpSp>
        <p:nvGrpSpPr>
          <p:cNvPr id="8" name="Google Shape;100;g2a1f9eda617_0_627">
            <a:extLst>
              <a:ext uri="{FF2B5EF4-FFF2-40B4-BE49-F238E27FC236}">
                <a16:creationId xmlns:a16="http://schemas.microsoft.com/office/drawing/2014/main" id="{6A57F115-C42A-807B-BF05-A91906AE486E}"/>
              </a:ext>
            </a:extLst>
          </p:cNvPr>
          <p:cNvGrpSpPr/>
          <p:nvPr/>
        </p:nvGrpSpPr>
        <p:grpSpPr>
          <a:xfrm>
            <a:off x="3438702" y="2549978"/>
            <a:ext cx="5122527" cy="3858464"/>
            <a:chOff x="7023371" y="6279337"/>
            <a:chExt cx="10426475" cy="7859979"/>
          </a:xfrm>
        </p:grpSpPr>
        <p:grpSp>
          <p:nvGrpSpPr>
            <p:cNvPr id="10" name="Google Shape;101;g2a1f9eda617_0_627">
              <a:extLst>
                <a:ext uri="{FF2B5EF4-FFF2-40B4-BE49-F238E27FC236}">
                  <a16:creationId xmlns:a16="http://schemas.microsoft.com/office/drawing/2014/main" id="{3D289EB4-51CF-F4BD-76BF-D34E0A48BD92}"/>
                </a:ext>
              </a:extLst>
            </p:cNvPr>
            <p:cNvGrpSpPr/>
            <p:nvPr/>
          </p:nvGrpSpPr>
          <p:grpSpPr>
            <a:xfrm>
              <a:off x="7023371" y="6279337"/>
              <a:ext cx="10426475" cy="6796244"/>
              <a:chOff x="7015382" y="5996477"/>
              <a:chExt cx="14423123" cy="9401362"/>
            </a:xfrm>
          </p:grpSpPr>
          <p:grpSp>
            <p:nvGrpSpPr>
              <p:cNvPr id="13" name="Google Shape;102;g2a1f9eda617_0_627">
                <a:extLst>
                  <a:ext uri="{FF2B5EF4-FFF2-40B4-BE49-F238E27FC236}">
                    <a16:creationId xmlns:a16="http://schemas.microsoft.com/office/drawing/2014/main" id="{BB5417C9-5628-3229-20A1-B06C59577D3B}"/>
                  </a:ext>
                </a:extLst>
              </p:cNvPr>
              <p:cNvGrpSpPr/>
              <p:nvPr/>
            </p:nvGrpSpPr>
            <p:grpSpPr>
              <a:xfrm>
                <a:off x="10498084" y="8243451"/>
                <a:ext cx="6528907" cy="6528907"/>
                <a:chOff x="2361361" y="2055344"/>
                <a:chExt cx="2514600" cy="2514600"/>
              </a:xfrm>
            </p:grpSpPr>
            <p:sp>
              <p:nvSpPr>
                <p:cNvPr id="25" name="Google Shape;103;g2a1f9eda617_0_627">
                  <a:extLst>
                    <a:ext uri="{FF2B5EF4-FFF2-40B4-BE49-F238E27FC236}">
                      <a16:creationId xmlns:a16="http://schemas.microsoft.com/office/drawing/2014/main" id="{53B03B32-1DA8-D14F-F34C-B4D43A260BC9}"/>
                    </a:ext>
                  </a:extLst>
                </p:cNvPr>
                <p:cNvSpPr/>
                <p:nvPr/>
              </p:nvSpPr>
              <p:spPr>
                <a:xfrm rot="-465910">
                  <a:off x="2501997" y="2195980"/>
                  <a:ext cx="2233327" cy="2233327"/>
                </a:xfrm>
                <a:custGeom>
                  <a:avLst/>
                  <a:gdLst/>
                  <a:ahLst/>
                  <a:cxnLst/>
                  <a:rect l="l" t="t" r="r" b="b"/>
                  <a:pathLst>
                    <a:path w="2235200" h="2235200" extrusionOk="0">
                      <a:moveTo>
                        <a:pt x="1586555" y="356377"/>
                      </a:moveTo>
                      <a:lnTo>
                        <a:pt x="1760418" y="210481"/>
                      </a:lnTo>
                      <a:lnTo>
                        <a:pt x="1899314" y="327029"/>
                      </a:lnTo>
                      <a:lnTo>
                        <a:pt x="1785825" y="523585"/>
                      </a:lnTo>
                      <a:cubicBezTo>
                        <a:pt x="1866522" y="614364"/>
                        <a:pt x="1927876" y="720632"/>
                        <a:pt x="1966144" y="835907"/>
                      </a:cubicBezTo>
                      <a:lnTo>
                        <a:pt x="2193112" y="835901"/>
                      </a:lnTo>
                      <a:lnTo>
                        <a:pt x="2224597" y="1014463"/>
                      </a:lnTo>
                      <a:lnTo>
                        <a:pt x="2011316" y="1092085"/>
                      </a:lnTo>
                      <a:cubicBezTo>
                        <a:pt x="2014782" y="1213496"/>
                        <a:pt x="1993474" y="1334341"/>
                        <a:pt x="1948692" y="1447245"/>
                      </a:cubicBezTo>
                      <a:lnTo>
                        <a:pt x="2122562" y="1593132"/>
                      </a:lnTo>
                      <a:lnTo>
                        <a:pt x="2031904" y="1750157"/>
                      </a:lnTo>
                      <a:lnTo>
                        <a:pt x="1818627" y="1672524"/>
                      </a:lnTo>
                      <a:cubicBezTo>
                        <a:pt x="1743241" y="1767759"/>
                        <a:pt x="1649240" y="1846634"/>
                        <a:pt x="1542362" y="1904338"/>
                      </a:cubicBezTo>
                      <a:lnTo>
                        <a:pt x="1581780" y="2127856"/>
                      </a:lnTo>
                      <a:lnTo>
                        <a:pt x="1411398" y="2189870"/>
                      </a:lnTo>
                      <a:lnTo>
                        <a:pt x="1297919" y="1993308"/>
                      </a:lnTo>
                      <a:cubicBezTo>
                        <a:pt x="1178954" y="2017804"/>
                        <a:pt x="1056245" y="2017804"/>
                        <a:pt x="937280" y="1993308"/>
                      </a:cubicBezTo>
                      <a:lnTo>
                        <a:pt x="823802" y="2189870"/>
                      </a:lnTo>
                      <a:lnTo>
                        <a:pt x="653420" y="2127856"/>
                      </a:lnTo>
                      <a:lnTo>
                        <a:pt x="692839" y="1904338"/>
                      </a:lnTo>
                      <a:cubicBezTo>
                        <a:pt x="585961" y="1846634"/>
                        <a:pt x="491960" y="1767758"/>
                        <a:pt x="416574" y="1672524"/>
                      </a:cubicBezTo>
                      <a:lnTo>
                        <a:pt x="203296" y="1750157"/>
                      </a:lnTo>
                      <a:lnTo>
                        <a:pt x="112638" y="1593132"/>
                      </a:lnTo>
                      <a:lnTo>
                        <a:pt x="286508" y="1447245"/>
                      </a:lnTo>
                      <a:cubicBezTo>
                        <a:pt x="241726" y="1334341"/>
                        <a:pt x="220417" y="1213496"/>
                        <a:pt x="223884" y="1092085"/>
                      </a:cubicBezTo>
                      <a:lnTo>
                        <a:pt x="10603" y="1014463"/>
                      </a:lnTo>
                      <a:lnTo>
                        <a:pt x="42088" y="835901"/>
                      </a:lnTo>
                      <a:lnTo>
                        <a:pt x="269055" y="835907"/>
                      </a:lnTo>
                      <a:cubicBezTo>
                        <a:pt x="307323" y="720632"/>
                        <a:pt x="368677" y="614363"/>
                        <a:pt x="449374" y="523585"/>
                      </a:cubicBezTo>
                      <a:lnTo>
                        <a:pt x="335886" y="327029"/>
                      </a:lnTo>
                      <a:lnTo>
                        <a:pt x="474782" y="210481"/>
                      </a:lnTo>
                      <a:lnTo>
                        <a:pt x="648645" y="356377"/>
                      </a:lnTo>
                      <a:cubicBezTo>
                        <a:pt x="752057" y="292669"/>
                        <a:pt x="867366" y="250701"/>
                        <a:pt x="987535" y="233031"/>
                      </a:cubicBezTo>
                      <a:lnTo>
                        <a:pt x="1026942" y="9511"/>
                      </a:lnTo>
                      <a:lnTo>
                        <a:pt x="1208258" y="9511"/>
                      </a:lnTo>
                      <a:lnTo>
                        <a:pt x="1247665" y="233031"/>
                      </a:lnTo>
                      <a:cubicBezTo>
                        <a:pt x="1367834" y="250700"/>
                        <a:pt x="1483142" y="292669"/>
                        <a:pt x="1586555" y="356377"/>
                      </a:cubicBezTo>
                      <a:close/>
                    </a:path>
                  </a:pathLst>
                </a:custGeom>
                <a:solidFill>
                  <a:schemeClr val="lt1"/>
                </a:solidFill>
                <a:ln w="9525" cap="flat" cmpd="sng">
                  <a:solidFill>
                    <a:schemeClr val="dk1">
                      <a:alpha val="80000"/>
                    </a:schemeClr>
                  </a:solidFill>
                  <a:prstDash val="solid"/>
                  <a:round/>
                  <a:headEnd type="none" w="sm" len="sm"/>
                  <a:tailEnd type="none" w="sm" len="sm"/>
                </a:ln>
              </p:spPr>
              <p:txBody>
                <a:bodyPr spcFirstLastPara="1" wrap="square" lIns="349400" tIns="405075" rIns="349400" bIns="434375" anchor="ctr" anchorCtr="0">
                  <a:noAutofit/>
                </a:bodyPr>
                <a:lstStyle/>
                <a:p>
                  <a:pPr marL="0" marR="0" lvl="0" indent="0" algn="ctr" rtl="0">
                    <a:lnSpc>
                      <a:spcPct val="90000"/>
                    </a:lnSpc>
                    <a:spcBef>
                      <a:spcPts val="0"/>
                    </a:spcBef>
                    <a:spcAft>
                      <a:spcPts val="0"/>
                    </a:spcAft>
                    <a:buNone/>
                  </a:pPr>
                  <a:r>
                    <a:rPr lang="en-US" sz="700" b="0" i="0" u="none" strike="noStrike" cap="none">
                      <a:solidFill>
                        <a:schemeClr val="lt1"/>
                      </a:solidFill>
                      <a:latin typeface="Calibri"/>
                      <a:ea typeface="Calibri"/>
                      <a:cs typeface="Calibri"/>
                      <a:sym typeface="Calibri"/>
                    </a:rPr>
                    <a:t> </a:t>
                  </a:r>
                  <a:endParaRPr sz="700" b="0" i="0" u="none" strike="noStrike" cap="none">
                    <a:solidFill>
                      <a:schemeClr val="lt1"/>
                    </a:solidFill>
                    <a:latin typeface="Calibri"/>
                    <a:ea typeface="Calibri"/>
                    <a:cs typeface="Calibri"/>
                    <a:sym typeface="Calibri"/>
                  </a:endParaRPr>
                </a:p>
              </p:txBody>
            </p:sp>
            <p:pic>
              <p:nvPicPr>
                <p:cNvPr id="26" name="Google Shape;104;g2a1f9eda617_0_627" descr="C:\Users\peterjuv\Documents\Grants\ELIXIR\ELIXIR.SI Node Logo\digital\ELIXIR_SLOVENIA_white_background.png">
                  <a:extLst>
                    <a:ext uri="{FF2B5EF4-FFF2-40B4-BE49-F238E27FC236}">
                      <a16:creationId xmlns:a16="http://schemas.microsoft.com/office/drawing/2014/main" id="{2C7F10E0-0733-2BD8-D7B4-EC56A078A478}"/>
                    </a:ext>
                  </a:extLst>
                </p:cNvPr>
                <p:cNvPicPr preferRelativeResize="0"/>
                <p:nvPr/>
              </p:nvPicPr>
              <p:blipFill rotWithShape="1">
                <a:blip r:embed="rId5">
                  <a:alphaModFix/>
                </a:blip>
                <a:srcRect/>
                <a:stretch/>
              </p:blipFill>
              <p:spPr>
                <a:xfrm>
                  <a:off x="2912526" y="2739416"/>
                  <a:ext cx="1528468" cy="889598"/>
                </a:xfrm>
                <a:prstGeom prst="rect">
                  <a:avLst/>
                </a:prstGeom>
                <a:noFill/>
                <a:ln>
                  <a:noFill/>
                </a:ln>
              </p:spPr>
            </p:pic>
          </p:grpSp>
          <p:sp>
            <p:nvSpPr>
              <p:cNvPr id="14" name="Google Shape;105;g2a1f9eda617_0_627">
                <a:extLst>
                  <a:ext uri="{FF2B5EF4-FFF2-40B4-BE49-F238E27FC236}">
                    <a16:creationId xmlns:a16="http://schemas.microsoft.com/office/drawing/2014/main" id="{C69C0919-945B-EB72-E84B-C15167F280E9}"/>
                  </a:ext>
                </a:extLst>
              </p:cNvPr>
              <p:cNvSpPr/>
              <p:nvPr/>
            </p:nvSpPr>
            <p:spPr>
              <a:xfrm>
                <a:off x="7015382" y="9192254"/>
                <a:ext cx="4502912" cy="4222496"/>
              </a:xfrm>
              <a:custGeom>
                <a:avLst/>
                <a:gdLst/>
                <a:ahLst/>
                <a:cxnLst/>
                <a:rect l="l" t="t" r="r" b="b"/>
                <a:pathLst>
                  <a:path w="1625600" h="1625600" extrusionOk="0">
                    <a:moveTo>
                      <a:pt x="1216350" y="411723"/>
                    </a:moveTo>
                    <a:lnTo>
                      <a:pt x="1456181" y="339443"/>
                    </a:lnTo>
                    <a:lnTo>
                      <a:pt x="1544430" y="492294"/>
                    </a:lnTo>
                    <a:lnTo>
                      <a:pt x="1361918" y="663854"/>
                    </a:lnTo>
                    <a:cubicBezTo>
                      <a:pt x="1388374" y="761389"/>
                      <a:pt x="1388374" y="864211"/>
                      <a:pt x="1361918" y="961747"/>
                    </a:cubicBezTo>
                    <a:lnTo>
                      <a:pt x="1544430" y="1133306"/>
                    </a:lnTo>
                    <a:lnTo>
                      <a:pt x="1456181" y="1286157"/>
                    </a:lnTo>
                    <a:lnTo>
                      <a:pt x="1216350" y="1213877"/>
                    </a:lnTo>
                    <a:cubicBezTo>
                      <a:pt x="1145110" y="1285556"/>
                      <a:pt x="1056063" y="1336967"/>
                      <a:pt x="958367" y="1362823"/>
                    </a:cubicBezTo>
                    <a:lnTo>
                      <a:pt x="901049" y="1606663"/>
                    </a:lnTo>
                    <a:lnTo>
                      <a:pt x="724551" y="1606663"/>
                    </a:lnTo>
                    <a:lnTo>
                      <a:pt x="667232" y="1362823"/>
                    </a:lnTo>
                    <a:cubicBezTo>
                      <a:pt x="569536" y="1336967"/>
                      <a:pt x="480489" y="1285556"/>
                      <a:pt x="409249" y="1213877"/>
                    </a:cubicBezTo>
                    <a:lnTo>
                      <a:pt x="169419" y="1286157"/>
                    </a:lnTo>
                    <a:lnTo>
                      <a:pt x="81170" y="1133306"/>
                    </a:lnTo>
                    <a:lnTo>
                      <a:pt x="263682" y="961746"/>
                    </a:lnTo>
                    <a:cubicBezTo>
                      <a:pt x="237226" y="864211"/>
                      <a:pt x="237226" y="761389"/>
                      <a:pt x="263682" y="663853"/>
                    </a:cubicBezTo>
                    <a:lnTo>
                      <a:pt x="81170" y="492294"/>
                    </a:lnTo>
                    <a:lnTo>
                      <a:pt x="169419" y="339443"/>
                    </a:lnTo>
                    <a:lnTo>
                      <a:pt x="409250" y="411723"/>
                    </a:lnTo>
                    <a:cubicBezTo>
                      <a:pt x="480490" y="340044"/>
                      <a:pt x="569537" y="288633"/>
                      <a:pt x="667233" y="262777"/>
                    </a:cubicBezTo>
                    <a:lnTo>
                      <a:pt x="724551" y="18937"/>
                    </a:lnTo>
                    <a:lnTo>
                      <a:pt x="901049" y="18937"/>
                    </a:lnTo>
                    <a:lnTo>
                      <a:pt x="958368" y="262777"/>
                    </a:lnTo>
                    <a:cubicBezTo>
                      <a:pt x="1056064" y="288633"/>
                      <a:pt x="1145111" y="340044"/>
                      <a:pt x="1216351" y="411723"/>
                    </a:cubicBezTo>
                    <a:lnTo>
                      <a:pt x="1216350" y="411723"/>
                    </a:lnTo>
                    <a:close/>
                  </a:path>
                </a:pathLst>
              </a:custGeom>
              <a:solidFill>
                <a:schemeClr val="lt1">
                  <a:alpha val="69800"/>
                </a:schemeClr>
              </a:solidFill>
              <a:ln w="9525" cap="flat" cmpd="sng">
                <a:solidFill>
                  <a:schemeClr val="dk1">
                    <a:alpha val="20000"/>
                  </a:schemeClr>
                </a:solidFill>
                <a:prstDash val="solid"/>
                <a:round/>
                <a:headEnd type="none" w="sm" len="sm"/>
                <a:tailEnd type="none" w="sm" len="sm"/>
              </a:ln>
            </p:spPr>
            <p:txBody>
              <a:bodyPr spcFirstLastPara="1" wrap="square" lIns="319300" tIns="321175" rIns="319300" bIns="321175" anchor="ctr" anchorCtr="0">
                <a:noAutofit/>
              </a:bodyPr>
              <a:lstStyle/>
              <a:p>
                <a:pPr marL="0" marR="0" lvl="0" indent="0" algn="ctr" rtl="0">
                  <a:lnSpc>
                    <a:spcPct val="90000"/>
                  </a:lnSpc>
                  <a:spcBef>
                    <a:spcPts val="0"/>
                  </a:spcBef>
                  <a:spcAft>
                    <a:spcPts val="0"/>
                  </a:spcAft>
                  <a:buNone/>
                </a:pPr>
                <a:r>
                  <a:rPr lang="en-US" sz="1700" b="1" i="0" u="none" strike="noStrike" cap="none">
                    <a:solidFill>
                      <a:schemeClr val="dk1"/>
                    </a:solidFill>
                    <a:latin typeface="Calibri"/>
                    <a:ea typeface="Calibri"/>
                    <a:cs typeface="Calibri"/>
                    <a:sym typeface="Calibri"/>
                  </a:rPr>
                  <a:t>Ponudniki</a:t>
                </a:r>
                <a:endParaRPr sz="1700" b="1" i="0" u="none" strike="noStrike" cap="none">
                  <a:solidFill>
                    <a:schemeClr val="dk1"/>
                  </a:solidFill>
                  <a:latin typeface="Calibri"/>
                  <a:ea typeface="Calibri"/>
                  <a:cs typeface="Calibri"/>
                  <a:sym typeface="Calibri"/>
                </a:endParaRPr>
              </a:p>
            </p:txBody>
          </p:sp>
          <p:sp>
            <p:nvSpPr>
              <p:cNvPr id="15" name="Google Shape;106;g2a1f9eda617_0_627">
                <a:extLst>
                  <a:ext uri="{FF2B5EF4-FFF2-40B4-BE49-F238E27FC236}">
                    <a16:creationId xmlns:a16="http://schemas.microsoft.com/office/drawing/2014/main" id="{0C7A8B4D-B02F-9C26-7847-09B146E88A50}"/>
                  </a:ext>
                </a:extLst>
              </p:cNvPr>
              <p:cNvSpPr/>
              <p:nvPr/>
            </p:nvSpPr>
            <p:spPr>
              <a:xfrm rot="-1825235">
                <a:off x="15125643" y="7015715"/>
                <a:ext cx="5402574" cy="5065216"/>
              </a:xfrm>
              <a:custGeom>
                <a:avLst/>
                <a:gdLst/>
                <a:ahLst/>
                <a:cxnLst/>
                <a:rect l="l" t="t" r="r" b="b"/>
                <a:pathLst>
                  <a:path w="1592756" h="1592756" extrusionOk="0">
                    <a:moveTo>
                      <a:pt x="1025173" y="402893"/>
                    </a:moveTo>
                    <a:lnTo>
                      <a:pt x="1195533" y="297380"/>
                    </a:lnTo>
                    <a:lnTo>
                      <a:pt x="1295376" y="397223"/>
                    </a:lnTo>
                    <a:lnTo>
                      <a:pt x="1189863" y="567584"/>
                    </a:lnTo>
                    <a:cubicBezTo>
                      <a:pt x="1230502" y="637475"/>
                      <a:pt x="1251792" y="716930"/>
                      <a:pt x="1251543" y="797777"/>
                    </a:cubicBezTo>
                    <a:lnTo>
                      <a:pt x="1428100" y="892558"/>
                    </a:lnTo>
                    <a:lnTo>
                      <a:pt x="1391556" y="1028945"/>
                    </a:lnTo>
                    <a:lnTo>
                      <a:pt x="1191263" y="1022749"/>
                    </a:lnTo>
                    <a:cubicBezTo>
                      <a:pt x="1151054" y="1092889"/>
                      <a:pt x="1092889" y="1151054"/>
                      <a:pt x="1022749" y="1191262"/>
                    </a:cubicBezTo>
                    <a:lnTo>
                      <a:pt x="1028945" y="1391556"/>
                    </a:lnTo>
                    <a:lnTo>
                      <a:pt x="892558" y="1428101"/>
                    </a:lnTo>
                    <a:lnTo>
                      <a:pt x="797778" y="1251543"/>
                    </a:lnTo>
                    <a:cubicBezTo>
                      <a:pt x="716930" y="1251791"/>
                      <a:pt x="637475" y="1230502"/>
                      <a:pt x="567583" y="1189863"/>
                    </a:cubicBezTo>
                    <a:lnTo>
                      <a:pt x="397223" y="1295376"/>
                    </a:lnTo>
                    <a:lnTo>
                      <a:pt x="297380" y="1195533"/>
                    </a:lnTo>
                    <a:lnTo>
                      <a:pt x="402893" y="1025172"/>
                    </a:lnTo>
                    <a:cubicBezTo>
                      <a:pt x="362254" y="955281"/>
                      <a:pt x="340964" y="875826"/>
                      <a:pt x="341213" y="794979"/>
                    </a:cubicBezTo>
                    <a:lnTo>
                      <a:pt x="164656" y="700198"/>
                    </a:lnTo>
                    <a:lnTo>
                      <a:pt x="201200" y="563811"/>
                    </a:lnTo>
                    <a:lnTo>
                      <a:pt x="401493" y="570007"/>
                    </a:lnTo>
                    <a:cubicBezTo>
                      <a:pt x="441702" y="499867"/>
                      <a:pt x="499867" y="441702"/>
                      <a:pt x="570007" y="401494"/>
                    </a:cubicBezTo>
                    <a:lnTo>
                      <a:pt x="563811" y="201200"/>
                    </a:lnTo>
                    <a:lnTo>
                      <a:pt x="700198" y="164655"/>
                    </a:lnTo>
                    <a:lnTo>
                      <a:pt x="794978" y="341213"/>
                    </a:lnTo>
                    <a:cubicBezTo>
                      <a:pt x="875826" y="340965"/>
                      <a:pt x="955281" y="362254"/>
                      <a:pt x="1025173" y="402893"/>
                    </a:cubicBezTo>
                    <a:close/>
                  </a:path>
                </a:pathLst>
              </a:custGeom>
              <a:solidFill>
                <a:schemeClr val="lt1">
                  <a:alpha val="49800"/>
                </a:schemeClr>
              </a:solidFill>
              <a:ln w="9525" cap="flat" cmpd="sng">
                <a:solidFill>
                  <a:schemeClr val="dk1">
                    <a:alpha val="80000"/>
                  </a:schemeClr>
                </a:solidFill>
                <a:prstDash val="solid"/>
                <a:round/>
                <a:headEnd type="none" w="sm" len="sm"/>
                <a:tailEnd type="none" w="sm" len="sm"/>
              </a:ln>
            </p:spPr>
            <p:txBody>
              <a:bodyPr spcFirstLastPara="1" wrap="square" lIns="408600" tIns="408600" rIns="408600" bIns="408600" anchor="ctr" anchorCtr="0">
                <a:noAutofit/>
              </a:bodyPr>
              <a:lstStyle/>
              <a:p>
                <a:pPr marL="0" marR="0" lvl="0" indent="0" algn="ctr" rtl="0">
                  <a:lnSpc>
                    <a:spcPct val="90000"/>
                  </a:lnSpc>
                  <a:spcBef>
                    <a:spcPts val="0"/>
                  </a:spcBef>
                  <a:spcAft>
                    <a:spcPts val="0"/>
                  </a:spcAft>
                  <a:buNone/>
                </a:pPr>
                <a:r>
                  <a:rPr lang="en-US" sz="1700" b="1" i="0" u="none" strike="noStrike" cap="none">
                    <a:solidFill>
                      <a:schemeClr val="dk1"/>
                    </a:solidFill>
                    <a:latin typeface="Calibri"/>
                    <a:ea typeface="Calibri"/>
                    <a:cs typeface="Calibri"/>
                    <a:sym typeface="Calibri"/>
                  </a:rPr>
                  <a:t>Uporabniki</a:t>
                </a:r>
                <a:endParaRPr sz="1700" b="1" i="0" u="none" strike="noStrike" cap="none">
                  <a:solidFill>
                    <a:schemeClr val="dk1"/>
                  </a:solidFill>
                  <a:latin typeface="Calibri"/>
                  <a:ea typeface="Calibri"/>
                  <a:cs typeface="Calibri"/>
                  <a:sym typeface="Calibri"/>
                </a:endParaRPr>
              </a:p>
            </p:txBody>
          </p:sp>
          <p:cxnSp>
            <p:nvCxnSpPr>
              <p:cNvPr id="16" name="Google Shape;107;g2a1f9eda617_0_627">
                <a:extLst>
                  <a:ext uri="{FF2B5EF4-FFF2-40B4-BE49-F238E27FC236}">
                    <a16:creationId xmlns:a16="http://schemas.microsoft.com/office/drawing/2014/main" id="{E727D467-E25D-D64F-78A5-85AECC9026AE}"/>
                  </a:ext>
                </a:extLst>
              </p:cNvPr>
              <p:cNvCxnSpPr/>
              <p:nvPr/>
            </p:nvCxnSpPr>
            <p:spPr>
              <a:xfrm flipH="1">
                <a:off x="14608098" y="10917595"/>
                <a:ext cx="2092800" cy="1734000"/>
              </a:xfrm>
              <a:prstGeom prst="bentConnector3">
                <a:avLst>
                  <a:gd name="adj1" fmla="val 287148"/>
                </a:avLst>
              </a:prstGeom>
              <a:noFill/>
              <a:ln>
                <a:noFill/>
              </a:ln>
            </p:spPr>
          </p:cxnSp>
          <p:cxnSp>
            <p:nvCxnSpPr>
              <p:cNvPr id="17" name="Google Shape;108;g2a1f9eda617_0_627">
                <a:extLst>
                  <a:ext uri="{FF2B5EF4-FFF2-40B4-BE49-F238E27FC236}">
                    <a16:creationId xmlns:a16="http://schemas.microsoft.com/office/drawing/2014/main" id="{6D06A0F9-8661-CD4B-CC1C-65F289D4C502}"/>
                  </a:ext>
                </a:extLst>
              </p:cNvPr>
              <p:cNvCxnSpPr/>
              <p:nvPr/>
            </p:nvCxnSpPr>
            <p:spPr>
              <a:xfrm rot="10800000">
                <a:off x="11577505" y="13828420"/>
                <a:ext cx="0" cy="343800"/>
              </a:xfrm>
              <a:prstGeom prst="straightConnector1">
                <a:avLst/>
              </a:prstGeom>
              <a:noFill/>
              <a:ln w="19050" cap="flat" cmpd="sng">
                <a:solidFill>
                  <a:schemeClr val="dk1"/>
                </a:solidFill>
                <a:prstDash val="solid"/>
                <a:miter lim="800000"/>
                <a:headEnd type="none" w="sm" len="sm"/>
                <a:tailEnd type="none" w="sm" len="sm"/>
              </a:ln>
            </p:spPr>
          </p:cxnSp>
          <p:cxnSp>
            <p:nvCxnSpPr>
              <p:cNvPr id="18" name="Google Shape;109;g2a1f9eda617_0_627">
                <a:extLst>
                  <a:ext uri="{FF2B5EF4-FFF2-40B4-BE49-F238E27FC236}">
                    <a16:creationId xmlns:a16="http://schemas.microsoft.com/office/drawing/2014/main" id="{E1CE01BE-31FF-D18D-AEF3-2B4C4CF780B8}"/>
                  </a:ext>
                </a:extLst>
              </p:cNvPr>
              <p:cNvCxnSpPr/>
              <p:nvPr/>
            </p:nvCxnSpPr>
            <p:spPr>
              <a:xfrm rot="10800000">
                <a:off x="17064062" y="13828420"/>
                <a:ext cx="0" cy="343800"/>
              </a:xfrm>
              <a:prstGeom prst="straightConnector1">
                <a:avLst/>
              </a:prstGeom>
              <a:noFill/>
              <a:ln w="19050" cap="flat" cmpd="sng">
                <a:solidFill>
                  <a:schemeClr val="dk1"/>
                </a:solidFill>
                <a:prstDash val="solid"/>
                <a:miter lim="800000"/>
                <a:headEnd type="none" w="sm" len="sm"/>
                <a:tailEnd type="none" w="sm" len="sm"/>
              </a:ln>
            </p:spPr>
          </p:cxnSp>
          <p:grpSp>
            <p:nvGrpSpPr>
              <p:cNvPr id="19" name="Google Shape;110;g2a1f9eda617_0_627">
                <a:extLst>
                  <a:ext uri="{FF2B5EF4-FFF2-40B4-BE49-F238E27FC236}">
                    <a16:creationId xmlns:a16="http://schemas.microsoft.com/office/drawing/2014/main" id="{D0D0FFDA-FEE9-23DA-161D-597EABB85A7A}"/>
                  </a:ext>
                </a:extLst>
              </p:cNvPr>
              <p:cNvGrpSpPr/>
              <p:nvPr/>
            </p:nvGrpSpPr>
            <p:grpSpPr>
              <a:xfrm>
                <a:off x="10497803" y="12953148"/>
                <a:ext cx="7226903" cy="1015941"/>
                <a:chOff x="2641743" y="418347"/>
                <a:chExt cx="4080460" cy="658548"/>
              </a:xfrm>
            </p:grpSpPr>
            <p:sp>
              <p:nvSpPr>
                <p:cNvPr id="22" name="Google Shape;111;g2a1f9eda617_0_627">
                  <a:extLst>
                    <a:ext uri="{FF2B5EF4-FFF2-40B4-BE49-F238E27FC236}">
                      <a16:creationId xmlns:a16="http://schemas.microsoft.com/office/drawing/2014/main" id="{F62A657C-BF7E-466A-7EE1-5E4E07B594DF}"/>
                    </a:ext>
                  </a:extLst>
                </p:cNvPr>
                <p:cNvSpPr/>
                <p:nvPr/>
              </p:nvSpPr>
              <p:spPr>
                <a:xfrm>
                  <a:off x="2641743" y="429968"/>
                  <a:ext cx="1297096" cy="646927"/>
                </a:xfrm>
                <a:custGeom>
                  <a:avLst/>
                  <a:gdLst/>
                  <a:ahLst/>
                  <a:cxnLst/>
                  <a:rect l="l" t="t" r="r" b="b"/>
                  <a:pathLst>
                    <a:path w="1297096" h="648548" extrusionOk="0">
                      <a:moveTo>
                        <a:pt x="0" y="64855"/>
                      </a:moveTo>
                      <a:cubicBezTo>
                        <a:pt x="0" y="29037"/>
                        <a:pt x="29037" y="0"/>
                        <a:pt x="64855" y="0"/>
                      </a:cubicBezTo>
                      <a:lnTo>
                        <a:pt x="1232241" y="0"/>
                      </a:lnTo>
                      <a:cubicBezTo>
                        <a:pt x="1268059" y="0"/>
                        <a:pt x="1297096" y="29037"/>
                        <a:pt x="1297096" y="64855"/>
                      </a:cubicBezTo>
                      <a:lnTo>
                        <a:pt x="1297096" y="583693"/>
                      </a:lnTo>
                      <a:cubicBezTo>
                        <a:pt x="1297096" y="619511"/>
                        <a:pt x="1268059" y="648548"/>
                        <a:pt x="1232241" y="648548"/>
                      </a:cubicBezTo>
                      <a:lnTo>
                        <a:pt x="64855" y="648548"/>
                      </a:lnTo>
                      <a:cubicBezTo>
                        <a:pt x="29037" y="648548"/>
                        <a:pt x="0" y="619511"/>
                        <a:pt x="0" y="583693"/>
                      </a:cubicBezTo>
                      <a:lnTo>
                        <a:pt x="0" y="64855"/>
                      </a:lnTo>
                      <a:close/>
                    </a:path>
                  </a:pathLst>
                </a:custGeom>
                <a:solidFill>
                  <a:srgbClr val="F57D20"/>
                </a:solidFill>
                <a:ln w="12700" cap="flat" cmpd="sng">
                  <a:solidFill>
                    <a:schemeClr val="lt1"/>
                  </a:solidFill>
                  <a:prstDash val="solid"/>
                  <a:miter lim="800000"/>
                  <a:headEnd type="none" w="sm" len="sm"/>
                  <a:tailEnd type="none" w="sm" len="sm"/>
                </a:ln>
              </p:spPr>
              <p:txBody>
                <a:bodyPr spcFirstLastPara="1" wrap="square" lIns="34225" tIns="27575" rIns="34225" bIns="27575" anchor="ctr" anchorCtr="0">
                  <a:noAutofit/>
                </a:bodyPr>
                <a:lstStyle/>
                <a:p>
                  <a:pPr marL="0" marR="0" lvl="0" indent="0" algn="ctr" rtl="0">
                    <a:lnSpc>
                      <a:spcPct val="90000"/>
                    </a:lnSpc>
                    <a:spcBef>
                      <a:spcPts val="0"/>
                    </a:spcBef>
                    <a:spcAft>
                      <a:spcPts val="0"/>
                    </a:spcAft>
                    <a:buNone/>
                  </a:pPr>
                  <a:r>
                    <a:rPr lang="en-US" sz="800" b="1">
                      <a:solidFill>
                        <a:srgbClr val="F2F2F2"/>
                      </a:solidFill>
                      <a:latin typeface="Calibri"/>
                      <a:ea typeface="Calibri"/>
                      <a:cs typeface="Calibri"/>
                      <a:sym typeface="Calibri"/>
                    </a:rPr>
                    <a:t>Administrativni in z</a:t>
                  </a:r>
                  <a:r>
                    <a:rPr lang="en-US" sz="800" b="1" i="0" u="none" strike="noStrike" cap="none">
                      <a:solidFill>
                        <a:srgbClr val="F2F2F2"/>
                      </a:solidFill>
                      <a:latin typeface="Calibri"/>
                      <a:ea typeface="Calibri"/>
                      <a:cs typeface="Calibri"/>
                      <a:sym typeface="Calibri"/>
                    </a:rPr>
                    <a:t>nanstveni  predstavnik</a:t>
                  </a:r>
                  <a:endParaRPr sz="800" b="1" i="0" u="none" strike="noStrike" cap="none">
                    <a:solidFill>
                      <a:srgbClr val="F2F2F2"/>
                    </a:solidFill>
                    <a:latin typeface="Calibri"/>
                    <a:ea typeface="Calibri"/>
                    <a:cs typeface="Calibri"/>
                    <a:sym typeface="Calibri"/>
                  </a:endParaRPr>
                </a:p>
              </p:txBody>
            </p:sp>
            <p:sp>
              <p:nvSpPr>
                <p:cNvPr id="23" name="Google Shape;112;g2a1f9eda617_0_627">
                  <a:extLst>
                    <a:ext uri="{FF2B5EF4-FFF2-40B4-BE49-F238E27FC236}">
                      <a16:creationId xmlns:a16="http://schemas.microsoft.com/office/drawing/2014/main" id="{1175F8E8-AFD7-3576-A198-71F35D185C37}"/>
                    </a:ext>
                  </a:extLst>
                </p:cNvPr>
                <p:cNvSpPr/>
                <p:nvPr/>
              </p:nvSpPr>
              <p:spPr>
                <a:xfrm>
                  <a:off x="4038482" y="418347"/>
                  <a:ext cx="1297096" cy="646927"/>
                </a:xfrm>
                <a:custGeom>
                  <a:avLst/>
                  <a:gdLst/>
                  <a:ahLst/>
                  <a:cxnLst/>
                  <a:rect l="l" t="t" r="r" b="b"/>
                  <a:pathLst>
                    <a:path w="1297096" h="648548" extrusionOk="0">
                      <a:moveTo>
                        <a:pt x="0" y="64855"/>
                      </a:moveTo>
                      <a:cubicBezTo>
                        <a:pt x="0" y="29037"/>
                        <a:pt x="29037" y="0"/>
                        <a:pt x="64855" y="0"/>
                      </a:cubicBezTo>
                      <a:lnTo>
                        <a:pt x="1232241" y="0"/>
                      </a:lnTo>
                      <a:cubicBezTo>
                        <a:pt x="1268059" y="0"/>
                        <a:pt x="1297096" y="29037"/>
                        <a:pt x="1297096" y="64855"/>
                      </a:cubicBezTo>
                      <a:lnTo>
                        <a:pt x="1297096" y="583693"/>
                      </a:lnTo>
                      <a:cubicBezTo>
                        <a:pt x="1297096" y="619511"/>
                        <a:pt x="1268059" y="648548"/>
                        <a:pt x="1232241" y="648548"/>
                      </a:cubicBezTo>
                      <a:lnTo>
                        <a:pt x="64855" y="648548"/>
                      </a:lnTo>
                      <a:cubicBezTo>
                        <a:pt x="29037" y="648548"/>
                        <a:pt x="0" y="619511"/>
                        <a:pt x="0" y="583693"/>
                      </a:cubicBezTo>
                      <a:lnTo>
                        <a:pt x="0" y="64855"/>
                      </a:lnTo>
                      <a:close/>
                    </a:path>
                  </a:pathLst>
                </a:custGeom>
                <a:solidFill>
                  <a:srgbClr val="F57D20"/>
                </a:solidFill>
                <a:ln w="12700" cap="flat" cmpd="sng">
                  <a:solidFill>
                    <a:schemeClr val="lt1"/>
                  </a:solidFill>
                  <a:prstDash val="solid"/>
                  <a:miter lim="800000"/>
                  <a:headEnd type="none" w="sm" len="sm"/>
                  <a:tailEnd type="none" w="sm" len="sm"/>
                </a:ln>
              </p:spPr>
              <p:txBody>
                <a:bodyPr spcFirstLastPara="1" wrap="square" lIns="34225" tIns="27575" rIns="34225" bIns="27575" anchor="ctr" anchorCtr="0">
                  <a:noAutofit/>
                </a:bodyPr>
                <a:lstStyle/>
                <a:p>
                  <a:pPr marL="0" marR="0" lvl="0" indent="0" algn="ctr" rtl="0">
                    <a:lnSpc>
                      <a:spcPct val="90000"/>
                    </a:lnSpc>
                    <a:spcBef>
                      <a:spcPts val="0"/>
                    </a:spcBef>
                    <a:spcAft>
                      <a:spcPts val="0"/>
                    </a:spcAft>
                    <a:buNone/>
                  </a:pPr>
                  <a:r>
                    <a:rPr lang="en-US" sz="800" b="1" i="0" u="none" strike="noStrike" cap="none">
                      <a:solidFill>
                        <a:srgbClr val="F2F2F2"/>
                      </a:solidFill>
                      <a:latin typeface="Calibri"/>
                      <a:ea typeface="Calibri"/>
                      <a:cs typeface="Calibri"/>
                      <a:sym typeface="Calibri"/>
                    </a:rPr>
                    <a:t>Vodja vozlišča</a:t>
                  </a:r>
                  <a:br>
                    <a:rPr lang="en-US" sz="800" b="1" i="0" u="none" strike="noStrike" cap="none">
                      <a:solidFill>
                        <a:srgbClr val="F2F2F2"/>
                      </a:solidFill>
                      <a:latin typeface="Calibri"/>
                      <a:ea typeface="Calibri"/>
                      <a:cs typeface="Calibri"/>
                      <a:sym typeface="Calibri"/>
                    </a:rPr>
                  </a:br>
                  <a:r>
                    <a:rPr lang="en-US" sz="800" b="1" i="0" u="none" strike="noStrike" cap="none">
                      <a:solidFill>
                        <a:srgbClr val="F2F2F2"/>
                      </a:solidFill>
                      <a:latin typeface="Calibri"/>
                      <a:ea typeface="Calibri"/>
                      <a:cs typeface="Calibri"/>
                      <a:sym typeface="Calibri"/>
                    </a:rPr>
                    <a:t>Koordinator vozlišča</a:t>
                  </a:r>
                  <a:endParaRPr sz="800" b="1" i="0" u="none" strike="noStrike" cap="none">
                    <a:solidFill>
                      <a:srgbClr val="F2F2F2"/>
                    </a:solidFill>
                    <a:latin typeface="Calibri"/>
                    <a:ea typeface="Calibri"/>
                    <a:cs typeface="Calibri"/>
                    <a:sym typeface="Calibri"/>
                  </a:endParaRPr>
                </a:p>
              </p:txBody>
            </p:sp>
            <p:sp>
              <p:nvSpPr>
                <p:cNvPr id="24" name="Google Shape;113;g2a1f9eda617_0_627">
                  <a:extLst>
                    <a:ext uri="{FF2B5EF4-FFF2-40B4-BE49-F238E27FC236}">
                      <a16:creationId xmlns:a16="http://schemas.microsoft.com/office/drawing/2014/main" id="{99A633B9-A406-AF00-A0E8-41CC73B7BC8E}"/>
                    </a:ext>
                  </a:extLst>
                </p:cNvPr>
                <p:cNvSpPr/>
                <p:nvPr/>
              </p:nvSpPr>
              <p:spPr>
                <a:xfrm>
                  <a:off x="5425107" y="420460"/>
                  <a:ext cx="1297096" cy="646927"/>
                </a:xfrm>
                <a:custGeom>
                  <a:avLst/>
                  <a:gdLst/>
                  <a:ahLst/>
                  <a:cxnLst/>
                  <a:rect l="l" t="t" r="r" b="b"/>
                  <a:pathLst>
                    <a:path w="1297096" h="648548" extrusionOk="0">
                      <a:moveTo>
                        <a:pt x="0" y="64855"/>
                      </a:moveTo>
                      <a:cubicBezTo>
                        <a:pt x="0" y="29037"/>
                        <a:pt x="29037" y="0"/>
                        <a:pt x="64855" y="0"/>
                      </a:cubicBezTo>
                      <a:lnTo>
                        <a:pt x="1232241" y="0"/>
                      </a:lnTo>
                      <a:cubicBezTo>
                        <a:pt x="1268059" y="0"/>
                        <a:pt x="1297096" y="29037"/>
                        <a:pt x="1297096" y="64855"/>
                      </a:cubicBezTo>
                      <a:lnTo>
                        <a:pt x="1297096" y="583693"/>
                      </a:lnTo>
                      <a:cubicBezTo>
                        <a:pt x="1297096" y="619511"/>
                        <a:pt x="1268059" y="648548"/>
                        <a:pt x="1232241" y="648548"/>
                      </a:cubicBezTo>
                      <a:lnTo>
                        <a:pt x="64855" y="648548"/>
                      </a:lnTo>
                      <a:cubicBezTo>
                        <a:pt x="29037" y="648548"/>
                        <a:pt x="0" y="619511"/>
                        <a:pt x="0" y="583693"/>
                      </a:cubicBezTo>
                      <a:lnTo>
                        <a:pt x="0" y="64855"/>
                      </a:lnTo>
                      <a:close/>
                    </a:path>
                  </a:pathLst>
                </a:custGeom>
                <a:solidFill>
                  <a:srgbClr val="F57D20"/>
                </a:solidFill>
                <a:ln w="12700" cap="flat" cmpd="sng">
                  <a:solidFill>
                    <a:schemeClr val="lt1"/>
                  </a:solidFill>
                  <a:prstDash val="solid"/>
                  <a:miter lim="800000"/>
                  <a:headEnd type="none" w="sm" len="sm"/>
                  <a:tailEnd type="none" w="sm" len="sm"/>
                </a:ln>
              </p:spPr>
              <p:txBody>
                <a:bodyPr spcFirstLastPara="1" wrap="square" lIns="34225" tIns="27575" rIns="34225" bIns="27575" anchor="ctr" anchorCtr="0">
                  <a:noAutofit/>
                </a:bodyPr>
                <a:lstStyle/>
                <a:p>
                  <a:pPr marL="0" marR="0" lvl="0" indent="0" algn="ctr" rtl="0">
                    <a:lnSpc>
                      <a:spcPct val="90000"/>
                    </a:lnSpc>
                    <a:spcBef>
                      <a:spcPts val="0"/>
                    </a:spcBef>
                    <a:spcAft>
                      <a:spcPts val="0"/>
                    </a:spcAft>
                    <a:buNone/>
                  </a:pPr>
                  <a:r>
                    <a:rPr lang="en-US" sz="800" b="1" i="0" u="none" strike="noStrike" cap="none">
                      <a:solidFill>
                        <a:srgbClr val="F2F2F2"/>
                      </a:solidFill>
                      <a:latin typeface="Calibri"/>
                      <a:ea typeface="Calibri"/>
                      <a:cs typeface="Calibri"/>
                      <a:sym typeface="Calibri"/>
                    </a:rPr>
                    <a:t>Izobraževalni in tehnični koordinator</a:t>
                  </a:r>
                  <a:endParaRPr sz="800" b="0" i="0" u="none" strike="noStrike" cap="none">
                    <a:solidFill>
                      <a:srgbClr val="F2F2F2"/>
                    </a:solidFill>
                    <a:latin typeface="Calibri"/>
                    <a:ea typeface="Calibri"/>
                    <a:cs typeface="Calibri"/>
                    <a:sym typeface="Calibri"/>
                  </a:endParaRPr>
                </a:p>
              </p:txBody>
            </p:sp>
          </p:grpSp>
          <p:cxnSp>
            <p:nvCxnSpPr>
              <p:cNvPr id="20" name="Google Shape;114;g2a1f9eda617_0_627">
                <a:extLst>
                  <a:ext uri="{FF2B5EF4-FFF2-40B4-BE49-F238E27FC236}">
                    <a16:creationId xmlns:a16="http://schemas.microsoft.com/office/drawing/2014/main" id="{0F838713-974E-678F-24A0-F1AD5EE5FF6C}"/>
                  </a:ext>
                </a:extLst>
              </p:cNvPr>
              <p:cNvCxnSpPr/>
              <p:nvPr/>
            </p:nvCxnSpPr>
            <p:spPr>
              <a:xfrm>
                <a:off x="11577505" y="14172221"/>
                <a:ext cx="5486700" cy="0"/>
              </a:xfrm>
              <a:prstGeom prst="straightConnector1">
                <a:avLst/>
              </a:prstGeom>
              <a:noFill/>
              <a:ln w="19050" cap="flat" cmpd="sng">
                <a:solidFill>
                  <a:schemeClr val="dk1"/>
                </a:solidFill>
                <a:prstDash val="solid"/>
                <a:miter lim="800000"/>
                <a:headEnd type="none" w="sm" len="sm"/>
                <a:tailEnd type="none" w="sm" len="sm"/>
              </a:ln>
            </p:spPr>
          </p:cxnSp>
          <p:cxnSp>
            <p:nvCxnSpPr>
              <p:cNvPr id="21" name="Google Shape;115;g2a1f9eda617_0_627">
                <a:extLst>
                  <a:ext uri="{FF2B5EF4-FFF2-40B4-BE49-F238E27FC236}">
                    <a16:creationId xmlns:a16="http://schemas.microsoft.com/office/drawing/2014/main" id="{80F94303-A41B-E4E9-3B8C-44FC1B656A5F}"/>
                  </a:ext>
                </a:extLst>
              </p:cNvPr>
              <p:cNvCxnSpPr/>
              <p:nvPr/>
            </p:nvCxnSpPr>
            <p:spPr>
              <a:xfrm>
                <a:off x="14215742" y="13981539"/>
                <a:ext cx="0" cy="1416300"/>
              </a:xfrm>
              <a:prstGeom prst="straightConnector1">
                <a:avLst/>
              </a:prstGeom>
              <a:noFill/>
              <a:ln w="19050" cap="flat" cmpd="sng">
                <a:solidFill>
                  <a:schemeClr val="dk1"/>
                </a:solidFill>
                <a:prstDash val="solid"/>
                <a:miter lim="800000"/>
                <a:headEnd type="none" w="sm" len="sm"/>
                <a:tailEnd type="none" w="sm" len="sm"/>
              </a:ln>
            </p:spPr>
          </p:cxnSp>
        </p:grpSp>
        <p:sp>
          <p:nvSpPr>
            <p:cNvPr id="11" name="Google Shape;116;g2a1f9eda617_0_627">
              <a:extLst>
                <a:ext uri="{FF2B5EF4-FFF2-40B4-BE49-F238E27FC236}">
                  <a16:creationId xmlns:a16="http://schemas.microsoft.com/office/drawing/2014/main" id="{0AE4BE1B-3ABB-C90B-10BC-6EF631997C67}"/>
                </a:ext>
              </a:extLst>
            </p:cNvPr>
            <p:cNvSpPr txBox="1"/>
            <p:nvPr/>
          </p:nvSpPr>
          <p:spPr>
            <a:xfrm>
              <a:off x="10287121" y="13221316"/>
              <a:ext cx="3966300" cy="918000"/>
            </a:xfrm>
            <a:prstGeom prst="rect">
              <a:avLst/>
            </a:prstGeom>
            <a:noFill/>
            <a:ln>
              <a:noFill/>
            </a:ln>
          </p:spPr>
          <p:txBody>
            <a:bodyPr spcFirstLastPara="1" wrap="square" lIns="65300" tIns="32625" rIns="65300" bIns="32625" anchor="t" anchorCtr="0">
              <a:spAutoFit/>
            </a:bodyPr>
            <a:lstStyle/>
            <a:p>
              <a:pPr marL="0" marR="0" lvl="0" indent="0" algn="ctr" rtl="0">
                <a:spcBef>
                  <a:spcPts val="0"/>
                </a:spcBef>
                <a:spcAft>
                  <a:spcPts val="0"/>
                </a:spcAft>
                <a:buNone/>
              </a:pPr>
              <a:r>
                <a:rPr lang="en-US" sz="1300" b="1" i="0" u="none" strike="noStrike" cap="none">
                  <a:solidFill>
                    <a:schemeClr val="dk1"/>
                  </a:solidFill>
                  <a:latin typeface="Arial"/>
                  <a:ea typeface="Arial"/>
                  <a:cs typeface="Arial"/>
                  <a:sym typeface="Arial"/>
                </a:rPr>
                <a:t>Univerza v Ljubljani</a:t>
              </a:r>
              <a:endParaRPr sz="1300" b="1" i="0" u="none" strike="noStrike" cap="none">
                <a:solidFill>
                  <a:schemeClr val="dk1"/>
                </a:solidFill>
                <a:latin typeface="Arial"/>
                <a:ea typeface="Arial"/>
                <a:cs typeface="Arial"/>
                <a:sym typeface="Arial"/>
              </a:endParaRPr>
            </a:p>
            <a:p>
              <a:pPr marL="0" marR="0" lvl="0" indent="0" algn="ctr" rtl="0">
                <a:spcBef>
                  <a:spcPts val="0"/>
                </a:spcBef>
                <a:spcAft>
                  <a:spcPts val="0"/>
                </a:spcAft>
                <a:buNone/>
              </a:pPr>
              <a:r>
                <a:rPr lang="en-US" sz="1200" b="1" i="1" u="none" strike="noStrike" cap="none">
                  <a:solidFill>
                    <a:srgbClr val="5F5F5F"/>
                  </a:solidFill>
                  <a:latin typeface="Calibri"/>
                  <a:ea typeface="Calibri"/>
                  <a:cs typeface="Calibri"/>
                  <a:sym typeface="Calibri"/>
                </a:rPr>
                <a:t>Medicinska fakulteta</a:t>
              </a:r>
              <a:endParaRPr sz="1200" b="1" i="1" u="none" strike="noStrike" cap="none">
                <a:solidFill>
                  <a:srgbClr val="5F5F5F"/>
                </a:solidFill>
                <a:latin typeface="Calibri"/>
                <a:ea typeface="Calibri"/>
                <a:cs typeface="Calibri"/>
                <a:sym typeface="Calibri"/>
              </a:endParaRPr>
            </a:p>
          </p:txBody>
        </p:sp>
        <p:pic>
          <p:nvPicPr>
            <p:cNvPr id="12" name="Google Shape;117;g2a1f9eda617_0_627">
              <a:extLst>
                <a:ext uri="{FF2B5EF4-FFF2-40B4-BE49-F238E27FC236}">
                  <a16:creationId xmlns:a16="http://schemas.microsoft.com/office/drawing/2014/main" id="{448F760B-8B8B-A126-6739-E02CC780E632}"/>
                </a:ext>
              </a:extLst>
            </p:cNvPr>
            <p:cNvPicPr preferRelativeResize="0"/>
            <p:nvPr/>
          </p:nvPicPr>
          <p:blipFill rotWithShape="1">
            <a:blip r:embed="rId6">
              <a:alphaModFix/>
            </a:blip>
            <a:srcRect/>
            <a:stretch/>
          </p:blipFill>
          <p:spPr>
            <a:xfrm>
              <a:off x="9899911" y="13296376"/>
              <a:ext cx="386626" cy="722546"/>
            </a:xfrm>
            <a:prstGeom prst="rect">
              <a:avLst/>
            </a:prstGeom>
            <a:noFill/>
            <a:ln>
              <a:noFill/>
            </a:ln>
          </p:spPr>
        </p:pic>
      </p:grpSp>
      <p:grpSp>
        <p:nvGrpSpPr>
          <p:cNvPr id="27" name="Google Shape;118;g2a1f9eda617_0_627">
            <a:extLst>
              <a:ext uri="{FF2B5EF4-FFF2-40B4-BE49-F238E27FC236}">
                <a16:creationId xmlns:a16="http://schemas.microsoft.com/office/drawing/2014/main" id="{339B1E8C-77D5-C0D8-C4AF-F89B50E399A3}"/>
              </a:ext>
            </a:extLst>
          </p:cNvPr>
          <p:cNvGrpSpPr/>
          <p:nvPr/>
        </p:nvGrpSpPr>
        <p:grpSpPr>
          <a:xfrm>
            <a:off x="689790" y="5008826"/>
            <a:ext cx="3497693" cy="935413"/>
            <a:chOff x="3620944" y="27108840"/>
            <a:chExt cx="9598500" cy="2567700"/>
          </a:xfrm>
        </p:grpSpPr>
        <p:sp>
          <p:nvSpPr>
            <p:cNvPr id="28" name="Google Shape;119;g2a1f9eda617_0_627">
              <a:extLst>
                <a:ext uri="{FF2B5EF4-FFF2-40B4-BE49-F238E27FC236}">
                  <a16:creationId xmlns:a16="http://schemas.microsoft.com/office/drawing/2014/main" id="{29BE55DE-5EB4-33EE-4CE4-F54CA2012A08}"/>
                </a:ext>
              </a:extLst>
            </p:cNvPr>
            <p:cNvSpPr/>
            <p:nvPr/>
          </p:nvSpPr>
          <p:spPr>
            <a:xfrm>
              <a:off x="3620944" y="27108840"/>
              <a:ext cx="9598500" cy="2567700"/>
            </a:xfrm>
            <a:prstGeom prst="ellipse">
              <a:avLst/>
            </a:prstGeom>
            <a:noFill/>
            <a:ln>
              <a:noFill/>
            </a:ln>
          </p:spPr>
          <p:txBody>
            <a:bodyPr spcFirstLastPara="1" wrap="square" lIns="65300" tIns="32625" rIns="65300" bIns="32625" anchor="ctr" anchorCtr="0">
              <a:noAutofit/>
            </a:bodyPr>
            <a:lstStyle/>
            <a:p>
              <a:pPr marL="0" marR="0" lvl="0" indent="0" algn="ctr" rtl="0">
                <a:lnSpc>
                  <a:spcPct val="150000"/>
                </a:lnSpc>
                <a:spcBef>
                  <a:spcPts val="0"/>
                </a:spcBef>
                <a:spcAft>
                  <a:spcPts val="0"/>
                </a:spcAft>
                <a:buNone/>
              </a:pPr>
              <a:r>
                <a:rPr lang="en-US" sz="1300" b="1" i="0" u="none" strike="noStrike" cap="none">
                  <a:solidFill>
                    <a:srgbClr val="000000"/>
                  </a:solidFill>
                  <a:latin typeface="Arial"/>
                  <a:ea typeface="Arial"/>
                  <a:cs typeface="Arial"/>
                  <a:sym typeface="Arial"/>
                </a:rPr>
                <a:t>Klinične organizacije</a:t>
              </a:r>
              <a:endParaRPr sz="1300" b="1" i="0" u="none" strike="noStrike" cap="none">
                <a:solidFill>
                  <a:srgbClr val="000000"/>
                </a:solidFill>
                <a:latin typeface="Arial"/>
                <a:ea typeface="Arial"/>
                <a:cs typeface="Arial"/>
                <a:sym typeface="Arial"/>
              </a:endParaRPr>
            </a:p>
            <a:p>
              <a:pPr marL="0" marR="0" lvl="0" indent="0" algn="ctr" rtl="0">
                <a:lnSpc>
                  <a:spcPct val="150000"/>
                </a:lnSpc>
                <a:spcBef>
                  <a:spcPts val="0"/>
                </a:spcBef>
                <a:spcAft>
                  <a:spcPts val="0"/>
                </a:spcAft>
                <a:buNone/>
              </a:pPr>
              <a:r>
                <a:rPr lang="en-US" sz="1200" b="1" i="1" u="none" strike="noStrike" cap="none">
                  <a:solidFill>
                    <a:srgbClr val="5F5F5F"/>
                  </a:solidFill>
                  <a:latin typeface="Calibri"/>
                  <a:ea typeface="Calibri"/>
                  <a:cs typeface="Calibri"/>
                  <a:sym typeface="Calibri"/>
                </a:rPr>
                <a:t>Univerzitetni klinični center Ljubljana</a:t>
              </a:r>
              <a:endParaRPr sz="1200" b="1" i="1" u="none" strike="noStrike" cap="none">
                <a:solidFill>
                  <a:srgbClr val="5F5F5F"/>
                </a:solidFill>
                <a:latin typeface="Calibri"/>
                <a:ea typeface="Calibri"/>
                <a:cs typeface="Calibri"/>
                <a:sym typeface="Calibri"/>
              </a:endParaRPr>
            </a:p>
          </p:txBody>
        </p:sp>
        <p:pic>
          <p:nvPicPr>
            <p:cNvPr id="29" name="Google Shape;120;g2a1f9eda617_0_627" descr="http://t1.gstatic.com/images?q=tbn:ANd9GcRkhBb6n5OnFDMRLxblWVQpaXvo5IPCSgZozQVSLjJ9-TlAxUti">
              <a:hlinkClick r:id="rId7"/>
              <a:extLst>
                <a:ext uri="{FF2B5EF4-FFF2-40B4-BE49-F238E27FC236}">
                  <a16:creationId xmlns:a16="http://schemas.microsoft.com/office/drawing/2014/main" id="{B23996E2-9F37-080F-3AE4-F8E93A2167AA}"/>
                </a:ext>
              </a:extLst>
            </p:cNvPr>
            <p:cNvPicPr preferRelativeResize="0"/>
            <p:nvPr/>
          </p:nvPicPr>
          <p:blipFill rotWithShape="1">
            <a:blip r:embed="rId8">
              <a:alphaModFix/>
            </a:blip>
            <a:srcRect/>
            <a:stretch/>
          </p:blipFill>
          <p:spPr>
            <a:xfrm>
              <a:off x="4979213" y="28133997"/>
              <a:ext cx="592188" cy="487490"/>
            </a:xfrm>
            <a:prstGeom prst="rect">
              <a:avLst/>
            </a:prstGeom>
            <a:noFill/>
            <a:ln>
              <a:noFill/>
            </a:ln>
          </p:spPr>
        </p:pic>
      </p:grpSp>
      <p:pic>
        <p:nvPicPr>
          <p:cNvPr id="30" name="Google Shape;121;g2a1f9eda617_0_627" descr="http://www.biosistemika.com/uploads/NIB-logo.jpg">
            <a:hlinkClick r:id="rId9"/>
            <a:extLst>
              <a:ext uri="{FF2B5EF4-FFF2-40B4-BE49-F238E27FC236}">
                <a16:creationId xmlns:a16="http://schemas.microsoft.com/office/drawing/2014/main" id="{3D04B359-F764-A069-BD78-6FBDE41B3B9B}"/>
              </a:ext>
            </a:extLst>
          </p:cNvPr>
          <p:cNvPicPr preferRelativeResize="0"/>
          <p:nvPr/>
        </p:nvPicPr>
        <p:blipFill rotWithShape="1">
          <a:blip r:embed="rId10">
            <a:alphaModFix/>
          </a:blip>
          <a:srcRect/>
          <a:stretch/>
        </p:blipFill>
        <p:spPr>
          <a:xfrm>
            <a:off x="1119829" y="3160238"/>
            <a:ext cx="335000" cy="109012"/>
          </a:xfrm>
          <a:prstGeom prst="rect">
            <a:avLst/>
          </a:prstGeom>
          <a:noFill/>
          <a:ln>
            <a:noFill/>
          </a:ln>
        </p:spPr>
      </p:pic>
      <p:pic>
        <p:nvPicPr>
          <p:cNvPr id="31" name="Google Shape;122;g2a1f9eda617_0_627" descr="https://encrypted-tbn3.gstatic.com/images?q=tbn:ANd9GcQaCZi2oL3auxdqajNix2h9TiaCM1y-dUywLo-D0-CWyTMama0y">
            <a:hlinkClick r:id="rId11"/>
            <a:extLst>
              <a:ext uri="{FF2B5EF4-FFF2-40B4-BE49-F238E27FC236}">
                <a16:creationId xmlns:a16="http://schemas.microsoft.com/office/drawing/2014/main" id="{CCC741EB-F132-8D90-7B73-E04257181B34}"/>
              </a:ext>
            </a:extLst>
          </p:cNvPr>
          <p:cNvPicPr preferRelativeResize="0"/>
          <p:nvPr/>
        </p:nvPicPr>
        <p:blipFill rotWithShape="1">
          <a:blip r:embed="rId12">
            <a:alphaModFix/>
          </a:blip>
          <a:srcRect/>
          <a:stretch/>
        </p:blipFill>
        <p:spPr>
          <a:xfrm>
            <a:off x="1454823" y="3691996"/>
            <a:ext cx="173854" cy="173820"/>
          </a:xfrm>
          <a:prstGeom prst="rect">
            <a:avLst/>
          </a:prstGeom>
          <a:noFill/>
          <a:ln>
            <a:noFill/>
          </a:ln>
        </p:spPr>
      </p:pic>
      <p:pic>
        <p:nvPicPr>
          <p:cNvPr id="32" name="Google Shape;123;g2a1f9eda617_0_627" descr="http://lbk.fe.uni-lj.si/pics/logo_ijs.gif">
            <a:extLst>
              <a:ext uri="{FF2B5EF4-FFF2-40B4-BE49-F238E27FC236}">
                <a16:creationId xmlns:a16="http://schemas.microsoft.com/office/drawing/2014/main" id="{AB2A1057-D3BF-6C2F-587B-A7ADFB658CD3}"/>
              </a:ext>
            </a:extLst>
          </p:cNvPr>
          <p:cNvPicPr preferRelativeResize="0"/>
          <p:nvPr/>
        </p:nvPicPr>
        <p:blipFill rotWithShape="1">
          <a:blip r:embed="rId13">
            <a:alphaModFix/>
          </a:blip>
          <a:srcRect/>
          <a:stretch/>
        </p:blipFill>
        <p:spPr>
          <a:xfrm>
            <a:off x="1657142" y="3939936"/>
            <a:ext cx="211984" cy="211941"/>
          </a:xfrm>
          <a:prstGeom prst="rect">
            <a:avLst/>
          </a:prstGeom>
          <a:noFill/>
          <a:ln>
            <a:noFill/>
          </a:ln>
        </p:spPr>
      </p:pic>
      <p:sp>
        <p:nvSpPr>
          <p:cNvPr id="33" name="Google Shape;124;g2a1f9eda617_0_627">
            <a:extLst>
              <a:ext uri="{FF2B5EF4-FFF2-40B4-BE49-F238E27FC236}">
                <a16:creationId xmlns:a16="http://schemas.microsoft.com/office/drawing/2014/main" id="{FC2C4844-E53F-61CC-A4F3-9BFBAA104DF8}"/>
              </a:ext>
            </a:extLst>
          </p:cNvPr>
          <p:cNvSpPr txBox="1"/>
          <p:nvPr/>
        </p:nvSpPr>
        <p:spPr>
          <a:xfrm>
            <a:off x="8561052" y="2512722"/>
            <a:ext cx="2958300" cy="2674800"/>
          </a:xfrm>
          <a:prstGeom prst="rect">
            <a:avLst/>
          </a:prstGeom>
          <a:noFill/>
          <a:ln>
            <a:noFill/>
          </a:ln>
        </p:spPr>
        <p:txBody>
          <a:bodyPr spcFirstLastPara="1" wrap="square" lIns="65300" tIns="32625" rIns="65300" bIns="32625" anchor="t" anchorCtr="0">
            <a:spAutoFit/>
          </a:bodyPr>
          <a:lstStyle/>
          <a:p>
            <a:pPr marL="0" marR="0" lvl="0" indent="0" algn="ctr" rtl="0">
              <a:lnSpc>
                <a:spcPct val="150000"/>
              </a:lnSpc>
              <a:spcBef>
                <a:spcPts val="0"/>
              </a:spcBef>
              <a:spcAft>
                <a:spcPts val="0"/>
              </a:spcAft>
              <a:buNone/>
            </a:pPr>
            <a:r>
              <a:rPr lang="en-US" sz="1300" b="1" i="0" u="none" strike="noStrike" cap="none">
                <a:solidFill>
                  <a:schemeClr val="dk1"/>
                </a:solidFill>
                <a:latin typeface="Arial"/>
                <a:ea typeface="Arial"/>
                <a:cs typeface="Arial"/>
                <a:sym typeface="Arial"/>
              </a:rPr>
              <a:t>Akademske organizacije</a:t>
            </a:r>
            <a:endParaRPr sz="900"/>
          </a:p>
          <a:p>
            <a:pPr marL="0" marR="0" lvl="0" indent="0" algn="ctr" rtl="0">
              <a:lnSpc>
                <a:spcPct val="150000"/>
              </a:lnSpc>
              <a:spcBef>
                <a:spcPts val="0"/>
              </a:spcBef>
              <a:spcAft>
                <a:spcPts val="0"/>
              </a:spcAft>
              <a:buNone/>
            </a:pPr>
            <a:endParaRPr sz="800" b="1" i="0" u="none" strike="noStrike" cap="none">
              <a:solidFill>
                <a:schemeClr val="dk1"/>
              </a:solidFill>
              <a:latin typeface="Arial"/>
              <a:ea typeface="Arial"/>
              <a:cs typeface="Arial"/>
              <a:sym typeface="Arial"/>
            </a:endParaRPr>
          </a:p>
          <a:p>
            <a:pPr marL="0" marR="0" lvl="0" indent="0" algn="ctr" rtl="0">
              <a:lnSpc>
                <a:spcPct val="150000"/>
              </a:lnSpc>
              <a:spcBef>
                <a:spcPts val="0"/>
              </a:spcBef>
              <a:spcAft>
                <a:spcPts val="0"/>
              </a:spcAft>
              <a:buNone/>
            </a:pPr>
            <a:r>
              <a:rPr lang="en-US" sz="1200" b="1" i="0" u="none" strike="noStrike" cap="none">
                <a:solidFill>
                  <a:schemeClr val="dk1"/>
                </a:solidFill>
                <a:latin typeface="Arial"/>
                <a:ea typeface="Arial"/>
                <a:cs typeface="Arial"/>
                <a:sym typeface="Arial"/>
              </a:rPr>
              <a:t>Univerza v Ljubljani</a:t>
            </a:r>
            <a:endParaRPr sz="900"/>
          </a:p>
          <a:p>
            <a:pPr marL="0" marR="0" lvl="0" indent="0" algn="ctr" rtl="0">
              <a:lnSpc>
                <a:spcPct val="150000"/>
              </a:lnSpc>
              <a:spcBef>
                <a:spcPts val="0"/>
              </a:spcBef>
              <a:spcAft>
                <a:spcPts val="0"/>
              </a:spcAft>
              <a:buNone/>
            </a:pPr>
            <a:r>
              <a:rPr lang="en-US" sz="1200" b="1" i="1" u="none" strike="noStrike" cap="none">
                <a:solidFill>
                  <a:srgbClr val="5F5F5F"/>
                </a:solidFill>
                <a:latin typeface="Calibri"/>
                <a:ea typeface="Calibri"/>
                <a:cs typeface="Calibri"/>
                <a:sym typeface="Calibri"/>
              </a:rPr>
              <a:t>Medicinska fakulteta</a:t>
            </a:r>
            <a:endParaRPr sz="1200" b="1" i="1" u="none" strike="noStrike" cap="none">
              <a:solidFill>
                <a:srgbClr val="5F5F5F"/>
              </a:solidFill>
              <a:latin typeface="Calibri"/>
              <a:ea typeface="Calibri"/>
              <a:cs typeface="Calibri"/>
              <a:sym typeface="Calibri"/>
            </a:endParaRPr>
          </a:p>
          <a:p>
            <a:pPr marL="0" marR="0" lvl="0" indent="0" algn="ctr" rtl="0">
              <a:lnSpc>
                <a:spcPct val="150000"/>
              </a:lnSpc>
              <a:spcBef>
                <a:spcPts val="0"/>
              </a:spcBef>
              <a:spcAft>
                <a:spcPts val="0"/>
              </a:spcAft>
              <a:buNone/>
            </a:pPr>
            <a:r>
              <a:rPr lang="en-US" sz="1200" b="1" i="1" u="none" strike="noStrike" cap="none">
                <a:solidFill>
                  <a:srgbClr val="5F5F5F"/>
                </a:solidFill>
                <a:latin typeface="Calibri"/>
                <a:ea typeface="Calibri"/>
                <a:cs typeface="Calibri"/>
                <a:sym typeface="Calibri"/>
              </a:rPr>
              <a:t>Fakulteta za računalništvo in informatiko</a:t>
            </a:r>
            <a:endParaRPr sz="1200" b="1" i="1" u="none" strike="noStrike" cap="none">
              <a:solidFill>
                <a:srgbClr val="5F5F5F"/>
              </a:solidFill>
              <a:latin typeface="Calibri"/>
              <a:ea typeface="Calibri"/>
              <a:cs typeface="Calibri"/>
              <a:sym typeface="Calibri"/>
            </a:endParaRPr>
          </a:p>
          <a:p>
            <a:pPr marL="0" marR="0" lvl="0" indent="0" algn="ctr" rtl="0">
              <a:lnSpc>
                <a:spcPct val="150000"/>
              </a:lnSpc>
              <a:spcBef>
                <a:spcPts val="0"/>
              </a:spcBef>
              <a:spcAft>
                <a:spcPts val="0"/>
              </a:spcAft>
              <a:buNone/>
            </a:pPr>
            <a:r>
              <a:rPr lang="en-US" sz="1200" b="1" i="1" u="none" strike="noStrike" cap="none">
                <a:solidFill>
                  <a:srgbClr val="5F5F5F"/>
                </a:solidFill>
                <a:latin typeface="Calibri"/>
                <a:ea typeface="Calibri"/>
                <a:cs typeface="Calibri"/>
                <a:sym typeface="Calibri"/>
              </a:rPr>
              <a:t>Biotehniška fakulteta</a:t>
            </a:r>
            <a:endParaRPr sz="1200" b="1" i="1" u="none" strike="noStrike" cap="none">
              <a:solidFill>
                <a:srgbClr val="5F5F5F"/>
              </a:solidFill>
              <a:latin typeface="Calibri"/>
              <a:ea typeface="Calibri"/>
              <a:cs typeface="Calibri"/>
              <a:sym typeface="Calibri"/>
            </a:endParaRPr>
          </a:p>
          <a:p>
            <a:pPr marL="0" marR="0" lvl="0" indent="0" algn="ctr" rtl="0">
              <a:lnSpc>
                <a:spcPct val="150000"/>
              </a:lnSpc>
              <a:spcBef>
                <a:spcPts val="0"/>
              </a:spcBef>
              <a:spcAft>
                <a:spcPts val="0"/>
              </a:spcAft>
              <a:buNone/>
            </a:pPr>
            <a:r>
              <a:rPr lang="en-US" sz="1200" b="1" i="1" u="none" strike="noStrike" cap="none">
                <a:solidFill>
                  <a:srgbClr val="5F5F5F"/>
                </a:solidFill>
                <a:latin typeface="Calibri"/>
                <a:ea typeface="Calibri"/>
                <a:cs typeface="Calibri"/>
                <a:sym typeface="Calibri"/>
              </a:rPr>
              <a:t>Veterinarska fakulteta</a:t>
            </a:r>
            <a:endParaRPr sz="1200" b="1" i="1" u="none" strike="noStrike" cap="none">
              <a:solidFill>
                <a:srgbClr val="5F5F5F"/>
              </a:solidFill>
              <a:latin typeface="Calibri"/>
              <a:ea typeface="Calibri"/>
              <a:cs typeface="Calibri"/>
              <a:sym typeface="Calibri"/>
            </a:endParaRPr>
          </a:p>
          <a:p>
            <a:pPr marL="0" marR="0" lvl="0" indent="0" algn="ctr" rtl="0">
              <a:lnSpc>
                <a:spcPct val="150000"/>
              </a:lnSpc>
              <a:spcBef>
                <a:spcPts val="0"/>
              </a:spcBef>
              <a:spcAft>
                <a:spcPts val="0"/>
              </a:spcAft>
              <a:buNone/>
            </a:pPr>
            <a:endParaRPr sz="1200" b="1" i="1" u="none" strike="noStrike" cap="none">
              <a:solidFill>
                <a:srgbClr val="5F5F5F"/>
              </a:solidFill>
              <a:latin typeface="Calibri"/>
              <a:ea typeface="Calibri"/>
              <a:cs typeface="Calibri"/>
              <a:sym typeface="Calibri"/>
            </a:endParaRPr>
          </a:p>
          <a:p>
            <a:pPr marL="0" marR="0" lvl="0" indent="0" algn="ctr" rtl="0">
              <a:lnSpc>
                <a:spcPct val="150000"/>
              </a:lnSpc>
              <a:spcBef>
                <a:spcPts val="0"/>
              </a:spcBef>
              <a:spcAft>
                <a:spcPts val="0"/>
              </a:spcAft>
              <a:buNone/>
            </a:pPr>
            <a:r>
              <a:rPr lang="en-US" sz="1200" b="1" i="0" u="none" strike="noStrike" cap="none">
                <a:solidFill>
                  <a:schemeClr val="dk1"/>
                </a:solidFill>
                <a:latin typeface="Arial"/>
                <a:ea typeface="Arial"/>
                <a:cs typeface="Arial"/>
                <a:sym typeface="Arial"/>
              </a:rPr>
              <a:t>Univerza v Mariboru</a:t>
            </a:r>
            <a:endParaRPr sz="1200" b="1" i="0" u="none" strike="noStrike" cap="none">
              <a:solidFill>
                <a:schemeClr val="dk1"/>
              </a:solidFill>
              <a:latin typeface="Arial"/>
              <a:ea typeface="Arial"/>
              <a:cs typeface="Arial"/>
              <a:sym typeface="Arial"/>
            </a:endParaRPr>
          </a:p>
          <a:p>
            <a:pPr marL="0" lvl="0" indent="0" algn="ctr" rtl="0">
              <a:lnSpc>
                <a:spcPct val="150000"/>
              </a:lnSpc>
              <a:spcBef>
                <a:spcPts val="0"/>
              </a:spcBef>
              <a:spcAft>
                <a:spcPts val="0"/>
              </a:spcAft>
              <a:buNone/>
            </a:pPr>
            <a:r>
              <a:rPr lang="en-US" sz="1200" b="1" i="1">
                <a:solidFill>
                  <a:srgbClr val="5F5F5F"/>
                </a:solidFill>
                <a:latin typeface="Calibri"/>
                <a:ea typeface="Calibri"/>
                <a:cs typeface="Calibri"/>
                <a:sym typeface="Calibri"/>
              </a:rPr>
              <a:t>Fakulteta za kemijo in kemijsko tehnologijo</a:t>
            </a:r>
            <a:endParaRPr sz="1200" b="1">
              <a:solidFill>
                <a:schemeClr val="dk1"/>
              </a:solidFill>
            </a:endParaRPr>
          </a:p>
        </p:txBody>
      </p:sp>
      <p:pic>
        <p:nvPicPr>
          <p:cNvPr id="34" name="Google Shape;125;g2a1f9eda617_0_627">
            <a:extLst>
              <a:ext uri="{FF2B5EF4-FFF2-40B4-BE49-F238E27FC236}">
                <a16:creationId xmlns:a16="http://schemas.microsoft.com/office/drawing/2014/main" id="{4C5C2902-B7FF-0297-85A7-54A7478FED1A}"/>
              </a:ext>
            </a:extLst>
          </p:cNvPr>
          <p:cNvPicPr preferRelativeResize="0"/>
          <p:nvPr/>
        </p:nvPicPr>
        <p:blipFill rotWithShape="1">
          <a:blip r:embed="rId6">
            <a:alphaModFix/>
          </a:blip>
          <a:srcRect/>
          <a:stretch/>
        </p:blipFill>
        <p:spPr>
          <a:xfrm>
            <a:off x="8637846" y="2897100"/>
            <a:ext cx="245709" cy="459068"/>
          </a:xfrm>
          <a:prstGeom prst="rect">
            <a:avLst/>
          </a:prstGeom>
          <a:noFill/>
          <a:ln>
            <a:noFill/>
          </a:ln>
        </p:spPr>
      </p:pic>
      <p:pic>
        <p:nvPicPr>
          <p:cNvPr id="35" name="Google Shape;126;g2a1f9eda617_0_627">
            <a:extLst>
              <a:ext uri="{FF2B5EF4-FFF2-40B4-BE49-F238E27FC236}">
                <a16:creationId xmlns:a16="http://schemas.microsoft.com/office/drawing/2014/main" id="{4F6A499E-2BA0-87A2-59B2-CD1DB0F1CC89}"/>
              </a:ext>
            </a:extLst>
          </p:cNvPr>
          <p:cNvPicPr preferRelativeResize="0"/>
          <p:nvPr/>
        </p:nvPicPr>
        <p:blipFill rotWithShape="1">
          <a:blip r:embed="rId14">
            <a:alphaModFix/>
          </a:blip>
          <a:srcRect/>
          <a:stretch/>
        </p:blipFill>
        <p:spPr>
          <a:xfrm>
            <a:off x="8440396" y="4533991"/>
            <a:ext cx="578662" cy="330781"/>
          </a:xfrm>
          <a:prstGeom prst="rect">
            <a:avLst/>
          </a:prstGeom>
          <a:noFill/>
          <a:ln>
            <a:noFill/>
          </a:ln>
        </p:spPr>
      </p:pic>
      <p:grpSp>
        <p:nvGrpSpPr>
          <p:cNvPr id="36" name="Google Shape;127;g2a1f9eda617_0_627">
            <a:extLst>
              <a:ext uri="{FF2B5EF4-FFF2-40B4-BE49-F238E27FC236}">
                <a16:creationId xmlns:a16="http://schemas.microsoft.com/office/drawing/2014/main" id="{A4373062-CB5E-8C69-3A43-BE2D749CD365}"/>
              </a:ext>
            </a:extLst>
          </p:cNvPr>
          <p:cNvGrpSpPr/>
          <p:nvPr/>
        </p:nvGrpSpPr>
        <p:grpSpPr>
          <a:xfrm>
            <a:off x="4187339" y="2100489"/>
            <a:ext cx="4407345" cy="479796"/>
            <a:chOff x="9598885" y="25939829"/>
            <a:chExt cx="12094800" cy="1317035"/>
          </a:xfrm>
        </p:grpSpPr>
        <p:pic>
          <p:nvPicPr>
            <p:cNvPr id="37" name="Google Shape;128;g2a1f9eda617_0_627">
              <a:extLst>
                <a:ext uri="{FF2B5EF4-FFF2-40B4-BE49-F238E27FC236}">
                  <a16:creationId xmlns:a16="http://schemas.microsoft.com/office/drawing/2014/main" id="{652B9EAE-263C-487E-EE5A-28BD4D2C85AC}"/>
                </a:ext>
              </a:extLst>
            </p:cNvPr>
            <p:cNvPicPr preferRelativeResize="0"/>
            <p:nvPr/>
          </p:nvPicPr>
          <p:blipFill rotWithShape="1">
            <a:blip r:embed="rId15">
              <a:alphaModFix/>
            </a:blip>
            <a:srcRect/>
            <a:stretch/>
          </p:blipFill>
          <p:spPr>
            <a:xfrm>
              <a:off x="9970627" y="26685365"/>
              <a:ext cx="1695450" cy="571500"/>
            </a:xfrm>
            <a:prstGeom prst="rect">
              <a:avLst/>
            </a:prstGeom>
            <a:noFill/>
            <a:ln>
              <a:noFill/>
            </a:ln>
          </p:spPr>
        </p:pic>
        <p:sp>
          <p:nvSpPr>
            <p:cNvPr id="38" name="Google Shape;129;g2a1f9eda617_0_627">
              <a:extLst>
                <a:ext uri="{FF2B5EF4-FFF2-40B4-BE49-F238E27FC236}">
                  <a16:creationId xmlns:a16="http://schemas.microsoft.com/office/drawing/2014/main" id="{2C497C21-41FB-116B-D058-3F60C3D26292}"/>
                </a:ext>
              </a:extLst>
            </p:cNvPr>
            <p:cNvSpPr/>
            <p:nvPr/>
          </p:nvSpPr>
          <p:spPr>
            <a:xfrm>
              <a:off x="9598885" y="25939829"/>
              <a:ext cx="12094800" cy="1317000"/>
            </a:xfrm>
            <a:prstGeom prst="ellipse">
              <a:avLst/>
            </a:prstGeom>
            <a:noFill/>
            <a:ln>
              <a:noFill/>
            </a:ln>
          </p:spPr>
          <p:txBody>
            <a:bodyPr spcFirstLastPara="1" wrap="square" lIns="65300" tIns="32625" rIns="65300" bIns="32625" anchor="ctr" anchorCtr="0">
              <a:noAutofit/>
            </a:bodyPr>
            <a:lstStyle/>
            <a:p>
              <a:pPr marL="0" marR="0" lvl="0" indent="0" algn="ctr" rtl="0">
                <a:lnSpc>
                  <a:spcPct val="150000"/>
                </a:lnSpc>
                <a:spcBef>
                  <a:spcPts val="0"/>
                </a:spcBef>
                <a:spcAft>
                  <a:spcPts val="0"/>
                </a:spcAft>
                <a:buNone/>
              </a:pPr>
              <a:r>
                <a:rPr lang="en-US" sz="1300" b="1" i="0" u="none" strike="noStrike" cap="none" dirty="0">
                  <a:solidFill>
                    <a:srgbClr val="000000"/>
                  </a:solidFill>
                  <a:latin typeface="Arial"/>
                  <a:ea typeface="Arial"/>
                  <a:cs typeface="Arial"/>
                  <a:sym typeface="Arial"/>
                </a:rPr>
                <a:t>e-</a:t>
              </a:r>
              <a:r>
                <a:rPr lang="en-US" sz="1300" b="1" i="0" u="none" strike="noStrike" cap="none" dirty="0" err="1">
                  <a:solidFill>
                    <a:srgbClr val="000000"/>
                  </a:solidFill>
                  <a:latin typeface="Arial"/>
                  <a:ea typeface="Arial"/>
                  <a:cs typeface="Arial"/>
                  <a:sym typeface="Arial"/>
                </a:rPr>
                <a:t>infrastruktura</a:t>
              </a:r>
              <a:endParaRPr sz="1300" b="1" i="0" u="none" strike="noStrike" cap="none" dirty="0">
                <a:solidFill>
                  <a:srgbClr val="000000"/>
                </a:solidFill>
                <a:latin typeface="Arial"/>
                <a:ea typeface="Arial"/>
                <a:cs typeface="Arial"/>
                <a:sym typeface="Arial"/>
              </a:endParaRPr>
            </a:p>
            <a:p>
              <a:pPr marL="0" marR="0" lvl="0" indent="0" algn="ctr" rtl="0">
                <a:lnSpc>
                  <a:spcPct val="150000"/>
                </a:lnSpc>
                <a:spcBef>
                  <a:spcPts val="0"/>
                </a:spcBef>
                <a:spcAft>
                  <a:spcPts val="0"/>
                </a:spcAft>
                <a:buNone/>
              </a:pPr>
              <a:r>
                <a:rPr lang="en-US" sz="1200" b="1" i="1" u="none" strike="noStrike" cap="none" dirty="0" err="1">
                  <a:solidFill>
                    <a:srgbClr val="5F5F5F"/>
                  </a:solidFill>
                  <a:latin typeface="Calibri"/>
                  <a:ea typeface="Calibri"/>
                  <a:cs typeface="Calibri"/>
                  <a:sym typeface="Calibri"/>
                </a:rPr>
                <a:t>Akademska</a:t>
              </a:r>
              <a:r>
                <a:rPr lang="en-US" sz="1200" b="1" i="1" u="none" strike="noStrike" cap="none" dirty="0">
                  <a:solidFill>
                    <a:srgbClr val="5F5F5F"/>
                  </a:solidFill>
                  <a:latin typeface="Calibri"/>
                  <a:ea typeface="Calibri"/>
                  <a:cs typeface="Calibri"/>
                  <a:sym typeface="Calibri"/>
                </a:rPr>
                <a:t> in </a:t>
              </a:r>
              <a:r>
                <a:rPr lang="en-US" sz="1200" b="1" i="1" u="none" strike="noStrike" cap="none" dirty="0" err="1">
                  <a:solidFill>
                    <a:srgbClr val="5F5F5F"/>
                  </a:solidFill>
                  <a:latin typeface="Calibri"/>
                  <a:ea typeface="Calibri"/>
                  <a:cs typeface="Calibri"/>
                  <a:sym typeface="Calibri"/>
                </a:rPr>
                <a:t>raziskovalna</a:t>
              </a:r>
              <a:r>
                <a:rPr lang="en-US" sz="1200" b="1" i="1" u="none" strike="noStrike" cap="none" dirty="0">
                  <a:solidFill>
                    <a:srgbClr val="5F5F5F"/>
                  </a:solidFill>
                  <a:latin typeface="Calibri"/>
                  <a:ea typeface="Calibri"/>
                  <a:cs typeface="Calibri"/>
                  <a:sym typeface="Calibri"/>
                </a:rPr>
                <a:t> </a:t>
              </a:r>
              <a:r>
                <a:rPr lang="en-US" sz="1200" b="1" i="1" u="none" strike="noStrike" cap="none" dirty="0" err="1">
                  <a:solidFill>
                    <a:srgbClr val="5F5F5F"/>
                  </a:solidFill>
                  <a:latin typeface="Calibri"/>
                  <a:ea typeface="Calibri"/>
                  <a:cs typeface="Calibri"/>
                  <a:sym typeface="Calibri"/>
                </a:rPr>
                <a:t>mreža</a:t>
              </a:r>
              <a:r>
                <a:rPr lang="en-US" sz="1200" b="1" i="1" u="none" strike="noStrike" cap="none" dirty="0">
                  <a:solidFill>
                    <a:srgbClr val="5F5F5F"/>
                  </a:solidFill>
                  <a:latin typeface="Calibri"/>
                  <a:ea typeface="Calibri"/>
                  <a:cs typeface="Calibri"/>
                  <a:sym typeface="Calibri"/>
                </a:rPr>
                <a:t> </a:t>
              </a:r>
              <a:r>
                <a:rPr lang="en-US" sz="1200" b="1" i="1" u="none" strike="noStrike" cap="none" dirty="0" err="1">
                  <a:solidFill>
                    <a:srgbClr val="5F5F5F"/>
                  </a:solidFill>
                  <a:latin typeface="Calibri"/>
                  <a:ea typeface="Calibri"/>
                  <a:cs typeface="Calibri"/>
                  <a:sym typeface="Calibri"/>
                </a:rPr>
                <a:t>Slovenije</a:t>
              </a:r>
              <a:endParaRPr sz="1200" b="1" i="1" u="none" strike="noStrike" cap="none" dirty="0">
                <a:solidFill>
                  <a:srgbClr val="5F5F5F"/>
                </a:solidFill>
                <a:latin typeface="Calibri"/>
                <a:ea typeface="Calibri"/>
                <a:cs typeface="Calibri"/>
                <a:sym typeface="Calibri"/>
              </a:endParaRPr>
            </a:p>
          </p:txBody>
        </p:sp>
      </p:grpSp>
      <p:pic>
        <p:nvPicPr>
          <p:cNvPr id="39" name="Google Shape;130;g2a1f9eda617_0_627">
            <a:extLst>
              <a:ext uri="{FF2B5EF4-FFF2-40B4-BE49-F238E27FC236}">
                <a16:creationId xmlns:a16="http://schemas.microsoft.com/office/drawing/2014/main" id="{8255F64C-69F3-51ED-8B0F-357E58E9E365}"/>
              </a:ext>
            </a:extLst>
          </p:cNvPr>
          <p:cNvPicPr preferRelativeResize="0"/>
          <p:nvPr/>
        </p:nvPicPr>
        <p:blipFill rotWithShape="1">
          <a:blip r:embed="rId16">
            <a:alphaModFix/>
          </a:blip>
          <a:srcRect/>
          <a:stretch/>
        </p:blipFill>
        <p:spPr>
          <a:xfrm>
            <a:off x="4546851" y="2642086"/>
            <a:ext cx="704046" cy="338660"/>
          </a:xfrm>
          <a:prstGeom prst="rect">
            <a:avLst/>
          </a:prstGeom>
          <a:noFill/>
          <a:ln>
            <a:noFill/>
          </a:ln>
        </p:spPr>
      </p:pic>
      <p:pic>
        <p:nvPicPr>
          <p:cNvPr id="40" name="Google Shape;131;g2a1f9eda617_0_627">
            <a:extLst>
              <a:ext uri="{FF2B5EF4-FFF2-40B4-BE49-F238E27FC236}">
                <a16:creationId xmlns:a16="http://schemas.microsoft.com/office/drawing/2014/main" id="{B0D5E46D-ADFD-C36A-77D5-280BC21EF81C}"/>
              </a:ext>
            </a:extLst>
          </p:cNvPr>
          <p:cNvPicPr preferRelativeResize="0"/>
          <p:nvPr/>
        </p:nvPicPr>
        <p:blipFill rotWithShape="1">
          <a:blip r:embed="rId17">
            <a:alphaModFix/>
          </a:blip>
          <a:srcRect/>
          <a:stretch/>
        </p:blipFill>
        <p:spPr>
          <a:xfrm>
            <a:off x="5395755" y="2624791"/>
            <a:ext cx="373291" cy="373250"/>
          </a:xfrm>
          <a:prstGeom prst="rect">
            <a:avLst/>
          </a:prstGeom>
          <a:noFill/>
          <a:ln>
            <a:noFill/>
          </a:ln>
        </p:spPr>
      </p:pic>
      <p:pic>
        <p:nvPicPr>
          <p:cNvPr id="41" name="Google Shape;132;g2a1f9eda617_0_627">
            <a:extLst>
              <a:ext uri="{FF2B5EF4-FFF2-40B4-BE49-F238E27FC236}">
                <a16:creationId xmlns:a16="http://schemas.microsoft.com/office/drawing/2014/main" id="{B4FA9964-6573-40E4-F4C4-3BB07C3BDCDB}"/>
              </a:ext>
            </a:extLst>
          </p:cNvPr>
          <p:cNvPicPr preferRelativeResize="0"/>
          <p:nvPr/>
        </p:nvPicPr>
        <p:blipFill rotWithShape="1">
          <a:blip r:embed="rId18">
            <a:alphaModFix/>
          </a:blip>
          <a:srcRect/>
          <a:stretch/>
        </p:blipFill>
        <p:spPr>
          <a:xfrm>
            <a:off x="5932548" y="2640562"/>
            <a:ext cx="532261" cy="361938"/>
          </a:xfrm>
          <a:prstGeom prst="rect">
            <a:avLst/>
          </a:prstGeom>
          <a:noFill/>
          <a:ln>
            <a:noFill/>
          </a:ln>
        </p:spPr>
      </p:pic>
      <p:pic>
        <p:nvPicPr>
          <p:cNvPr id="42" name="Google Shape;133;g2a1f9eda617_0_627">
            <a:extLst>
              <a:ext uri="{FF2B5EF4-FFF2-40B4-BE49-F238E27FC236}">
                <a16:creationId xmlns:a16="http://schemas.microsoft.com/office/drawing/2014/main" id="{BC71B0B1-0346-B31F-0461-94CD6AF51118}"/>
              </a:ext>
            </a:extLst>
          </p:cNvPr>
          <p:cNvPicPr preferRelativeResize="0"/>
          <p:nvPr/>
        </p:nvPicPr>
        <p:blipFill>
          <a:blip r:embed="rId19">
            <a:alphaModFix/>
          </a:blip>
          <a:stretch>
            <a:fillRect/>
          </a:stretch>
        </p:blipFill>
        <p:spPr>
          <a:xfrm>
            <a:off x="6454741" y="2624783"/>
            <a:ext cx="859089" cy="373233"/>
          </a:xfrm>
          <a:prstGeom prst="rect">
            <a:avLst/>
          </a:prstGeom>
          <a:noFill/>
          <a:ln>
            <a:noFill/>
          </a:ln>
        </p:spPr>
      </p:pic>
      <p:pic>
        <p:nvPicPr>
          <p:cNvPr id="43" name="Google Shape;134;g2a1f9eda617_0_627">
            <a:extLst>
              <a:ext uri="{FF2B5EF4-FFF2-40B4-BE49-F238E27FC236}">
                <a16:creationId xmlns:a16="http://schemas.microsoft.com/office/drawing/2014/main" id="{5F183585-D68F-BEEF-6ED1-70CD457D28D6}"/>
              </a:ext>
            </a:extLst>
          </p:cNvPr>
          <p:cNvPicPr preferRelativeResize="0"/>
          <p:nvPr/>
        </p:nvPicPr>
        <p:blipFill>
          <a:blip r:embed="rId20">
            <a:alphaModFix/>
          </a:blip>
          <a:stretch>
            <a:fillRect/>
          </a:stretch>
        </p:blipFill>
        <p:spPr>
          <a:xfrm>
            <a:off x="1200900" y="4273131"/>
            <a:ext cx="247000" cy="247000"/>
          </a:xfrm>
          <a:prstGeom prst="rect">
            <a:avLst/>
          </a:prstGeom>
          <a:noFill/>
          <a:ln>
            <a:noFill/>
          </a:ln>
        </p:spPr>
      </p:pic>
      <p:sp>
        <p:nvSpPr>
          <p:cNvPr id="44" name="PoljeZBesedilom 43">
            <a:extLst>
              <a:ext uri="{FF2B5EF4-FFF2-40B4-BE49-F238E27FC236}">
                <a16:creationId xmlns:a16="http://schemas.microsoft.com/office/drawing/2014/main" id="{1326C105-B5E5-2293-CB02-C8C1023927D8}"/>
              </a:ext>
            </a:extLst>
          </p:cNvPr>
          <p:cNvSpPr txBox="1"/>
          <p:nvPr/>
        </p:nvSpPr>
        <p:spPr>
          <a:xfrm>
            <a:off x="742956" y="1888644"/>
            <a:ext cx="3066614" cy="369332"/>
          </a:xfrm>
          <a:prstGeom prst="rect">
            <a:avLst/>
          </a:prstGeom>
          <a:noFill/>
        </p:spPr>
        <p:txBody>
          <a:bodyPr wrap="square">
            <a:spAutoFit/>
          </a:bodyPr>
          <a:lstStyle/>
          <a:p>
            <a:r>
              <a:rPr lang="en-US" sz="1800" b="1" dirty="0" err="1">
                <a:solidFill>
                  <a:srgbClr val="ED7D31"/>
                </a:solidFill>
                <a:latin typeface="+mn-lt"/>
                <a:ea typeface="Arial"/>
                <a:cs typeface="Arial"/>
                <a:sym typeface="Arial"/>
              </a:rPr>
              <a:t>Člani</a:t>
            </a:r>
            <a:r>
              <a:rPr lang="en-US" sz="1800" b="1" dirty="0">
                <a:solidFill>
                  <a:srgbClr val="ED7D31"/>
                </a:solidFill>
                <a:latin typeface="+mn-lt"/>
                <a:ea typeface="Arial"/>
                <a:cs typeface="Arial"/>
                <a:sym typeface="Arial"/>
              </a:rPr>
              <a:t> </a:t>
            </a:r>
            <a:r>
              <a:rPr lang="en-US" sz="1800" b="1" dirty="0" err="1">
                <a:solidFill>
                  <a:srgbClr val="ED7D31"/>
                </a:solidFill>
                <a:latin typeface="+mn-lt"/>
                <a:ea typeface="Arial"/>
                <a:cs typeface="Arial"/>
                <a:sym typeface="Arial"/>
              </a:rPr>
              <a:t>vozlišča</a:t>
            </a:r>
            <a:r>
              <a:rPr lang="en-US" sz="1800" b="1" dirty="0">
                <a:solidFill>
                  <a:srgbClr val="ED7D31"/>
                </a:solidFill>
                <a:latin typeface="+mn-lt"/>
                <a:ea typeface="Arial"/>
                <a:cs typeface="Arial"/>
                <a:sym typeface="Arial"/>
              </a:rPr>
              <a:t> ELIXIR-SI</a:t>
            </a:r>
            <a:endParaRPr lang="sl-SI" dirty="0"/>
          </a:p>
        </p:txBody>
      </p:sp>
      <p:sp>
        <p:nvSpPr>
          <p:cNvPr id="45" name="Google Shape;96;g2a1f9eda617_0_627">
            <a:extLst>
              <a:ext uri="{FF2B5EF4-FFF2-40B4-BE49-F238E27FC236}">
                <a16:creationId xmlns:a16="http://schemas.microsoft.com/office/drawing/2014/main" id="{969FDCAD-9672-5759-E967-19A0FDDBFAFD}"/>
              </a:ext>
            </a:extLst>
          </p:cNvPr>
          <p:cNvSpPr txBox="1">
            <a:spLocks noGrp="1"/>
          </p:cNvSpPr>
          <p:nvPr>
            <p:ph type="title"/>
          </p:nvPr>
        </p:nvSpPr>
        <p:spPr>
          <a:xfrm>
            <a:off x="411997" y="809592"/>
            <a:ext cx="9438059" cy="817500"/>
          </a:xfrm>
          <a:prstGeom prst="rect">
            <a:avLst/>
          </a:prstGeom>
          <a:noFill/>
          <a:ln>
            <a:noFill/>
          </a:ln>
        </p:spPr>
        <p:txBody>
          <a:bodyPr spcFirstLastPara="1" wrap="square" lIns="91425" tIns="45700" rIns="91425" bIns="45700" anchor="ctr" anchorCtr="0">
            <a:noAutofit/>
          </a:bodyPr>
          <a:lstStyle/>
          <a:p>
            <a:pPr>
              <a:buClr>
                <a:schemeClr val="dk1"/>
              </a:buClr>
              <a:buSzPts val="1100"/>
            </a:pPr>
            <a:r>
              <a:rPr lang="sl-SI" sz="4500" b="1" i="0" u="none" strike="noStrike" cap="none" dirty="0">
                <a:solidFill>
                  <a:schemeClr val="accent2"/>
                </a:solidFill>
                <a:latin typeface="+mn-lt"/>
              </a:rPr>
              <a:t>Infrastruktura in storitve ELIXIR-SI za ravnanje s podatki </a:t>
            </a:r>
            <a:r>
              <a:rPr lang="sl-SI" sz="4500" b="1" dirty="0">
                <a:solidFill>
                  <a:schemeClr val="accent2"/>
                </a:solidFill>
                <a:latin typeface="+mn-lt"/>
              </a:rPr>
              <a:t>za vede o življenju</a:t>
            </a:r>
            <a:endParaRPr lang="sl-SI" sz="4500" b="1" dirty="0">
              <a:solidFill>
                <a:srgbClr val="ED7D31"/>
              </a:solidFill>
              <a:latin typeface="+mn-lt"/>
              <a:ea typeface="Arial"/>
              <a:cs typeface="Arial"/>
              <a:sym typeface="Arial"/>
            </a:endParaRPr>
          </a:p>
        </p:txBody>
      </p:sp>
      <p:sp>
        <p:nvSpPr>
          <p:cNvPr id="2" name="PoljeZBesedilom 1">
            <a:extLst>
              <a:ext uri="{FF2B5EF4-FFF2-40B4-BE49-F238E27FC236}">
                <a16:creationId xmlns:a16="http://schemas.microsoft.com/office/drawing/2014/main" id="{574B1A9C-067C-6732-0969-9482D51AD663}"/>
              </a:ext>
            </a:extLst>
          </p:cNvPr>
          <p:cNvSpPr txBox="1"/>
          <p:nvPr/>
        </p:nvSpPr>
        <p:spPr>
          <a:xfrm>
            <a:off x="0" y="6550223"/>
            <a:ext cx="2250424" cy="307777"/>
          </a:xfrm>
          <a:prstGeom prst="rect">
            <a:avLst/>
          </a:prstGeom>
          <a:noFill/>
        </p:spPr>
        <p:txBody>
          <a:bodyPr wrap="none" rtlCol="0">
            <a:spAutoFit/>
          </a:bodyPr>
          <a:lstStyle/>
          <a:p>
            <a:r>
              <a:rPr lang="sl-SI" sz="1400" dirty="0"/>
              <a:t>Dr. Brane Leskošek, ELIXIR-SI</a:t>
            </a:r>
          </a:p>
        </p:txBody>
      </p:sp>
    </p:spTree>
    <p:extLst>
      <p:ext uri="{BB962C8B-B14F-4D97-AF65-F5344CB8AC3E}">
        <p14:creationId xmlns:p14="http://schemas.microsoft.com/office/powerpoint/2010/main" val="34885278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
          <p:cNvSpPr txBox="1">
            <a:spLocks noGrp="1"/>
          </p:cNvSpPr>
          <p:nvPr>
            <p:ph type="title"/>
          </p:nvPr>
        </p:nvSpPr>
        <p:spPr>
          <a:xfrm>
            <a:off x="742956" y="959022"/>
            <a:ext cx="10897800" cy="817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D7D31"/>
              </a:buClr>
              <a:buSzPts val="5000"/>
              <a:buFont typeface="Calibri"/>
              <a:buNone/>
            </a:pPr>
            <a:r>
              <a:rPr lang="en-US" sz="4500" b="1" dirty="0" err="1">
                <a:solidFill>
                  <a:srgbClr val="ED7D31"/>
                </a:solidFill>
                <a:latin typeface="+mn-lt"/>
              </a:rPr>
              <a:t>Cilji</a:t>
            </a:r>
            <a:r>
              <a:rPr lang="en-US" sz="4500" b="1" dirty="0">
                <a:solidFill>
                  <a:srgbClr val="ED7D31"/>
                </a:solidFill>
                <a:latin typeface="+mn-lt"/>
              </a:rPr>
              <a:t> </a:t>
            </a:r>
            <a:r>
              <a:rPr lang="en-US" sz="4500" b="1" dirty="0" err="1">
                <a:solidFill>
                  <a:srgbClr val="ED7D31"/>
                </a:solidFill>
                <a:latin typeface="+mn-lt"/>
              </a:rPr>
              <a:t>r</a:t>
            </a:r>
            <a:r>
              <a:rPr lang="en-US" sz="4500" b="1" dirty="0" err="1">
                <a:solidFill>
                  <a:srgbClr val="ED7D31"/>
                </a:solidFill>
                <a:latin typeface="+mn-lt"/>
                <a:ea typeface="Calibri"/>
                <a:cs typeface="Calibri"/>
                <a:sym typeface="Calibri"/>
              </a:rPr>
              <a:t>aziskovaln</a:t>
            </a:r>
            <a:r>
              <a:rPr lang="en-US" sz="4500" b="1" dirty="0" err="1">
                <a:solidFill>
                  <a:srgbClr val="ED7D31"/>
                </a:solidFill>
                <a:latin typeface="+mn-lt"/>
              </a:rPr>
              <a:t>e</a:t>
            </a:r>
            <a:r>
              <a:rPr lang="en-US" sz="4500" b="1" dirty="0">
                <a:solidFill>
                  <a:srgbClr val="ED7D31"/>
                </a:solidFill>
                <a:latin typeface="+mn-lt"/>
                <a:ea typeface="Calibri"/>
                <a:cs typeface="Calibri"/>
                <a:sym typeface="Calibri"/>
              </a:rPr>
              <a:t> </a:t>
            </a:r>
            <a:r>
              <a:rPr lang="en-US" sz="4500" b="1" dirty="0" err="1">
                <a:solidFill>
                  <a:srgbClr val="ED7D31"/>
                </a:solidFill>
                <a:latin typeface="+mn-lt"/>
                <a:ea typeface="Calibri"/>
                <a:cs typeface="Calibri"/>
                <a:sym typeface="Calibri"/>
              </a:rPr>
              <a:t>infrastruktur</a:t>
            </a:r>
            <a:r>
              <a:rPr lang="en-US" sz="4500" b="1" dirty="0" err="1">
                <a:solidFill>
                  <a:srgbClr val="ED7D31"/>
                </a:solidFill>
                <a:latin typeface="+mn-lt"/>
              </a:rPr>
              <a:t>e</a:t>
            </a:r>
            <a:r>
              <a:rPr lang="en-US" sz="4500" b="1" dirty="0">
                <a:solidFill>
                  <a:srgbClr val="ED7D31"/>
                </a:solidFill>
                <a:latin typeface="+mn-lt"/>
                <a:ea typeface="Calibri"/>
                <a:cs typeface="Calibri"/>
                <a:sym typeface="Calibri"/>
              </a:rPr>
              <a:t> ELIXIR-SI</a:t>
            </a:r>
            <a:endParaRPr sz="4500" b="1" dirty="0">
              <a:solidFill>
                <a:srgbClr val="ED7D31"/>
              </a:solidFill>
              <a:latin typeface="+mn-lt"/>
              <a:ea typeface="Calibri"/>
              <a:cs typeface="Calibri"/>
              <a:sym typeface="Calibri"/>
            </a:endParaRPr>
          </a:p>
        </p:txBody>
      </p:sp>
      <p:sp>
        <p:nvSpPr>
          <p:cNvPr id="141" name="Google Shape;141;p2"/>
          <p:cNvSpPr txBox="1"/>
          <p:nvPr/>
        </p:nvSpPr>
        <p:spPr>
          <a:xfrm>
            <a:off x="742956" y="4235239"/>
            <a:ext cx="10515600" cy="48490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42" name="Google Shape;142;p2"/>
          <p:cNvSpPr/>
          <p:nvPr/>
        </p:nvSpPr>
        <p:spPr>
          <a:xfrm>
            <a:off x="742950" y="1791200"/>
            <a:ext cx="10583100" cy="2923837"/>
          </a:xfrm>
          <a:prstGeom prst="rect">
            <a:avLst/>
          </a:prstGeom>
          <a:noFill/>
          <a:ln>
            <a:noFill/>
          </a:ln>
        </p:spPr>
        <p:txBody>
          <a:bodyPr spcFirstLastPara="1" wrap="square" lIns="91425" tIns="45700" rIns="91425" bIns="45700" anchor="t" anchorCtr="0">
            <a:spAutoFit/>
          </a:bodyPr>
          <a:lstStyle/>
          <a:p>
            <a:pPr marL="514350" marR="0" lvl="0" indent="-514350" algn="l" rtl="0">
              <a:spcBef>
                <a:spcPts val="0"/>
              </a:spcBef>
              <a:spcAft>
                <a:spcPts val="0"/>
              </a:spcAft>
              <a:buClr>
                <a:schemeClr val="dk1"/>
              </a:buClr>
              <a:buSzPts val="2800"/>
              <a:buAutoNum type="arabicPeriod"/>
            </a:pPr>
            <a:r>
              <a:rPr lang="sl-SI" sz="2400" dirty="0">
                <a:solidFill>
                  <a:schemeClr val="dk1"/>
                </a:solidFill>
              </a:rPr>
              <a:t>Osrednje podatkovno vozlišče za vede o življenju</a:t>
            </a:r>
          </a:p>
          <a:p>
            <a:pPr marL="533400" marR="0" lvl="0" indent="-457200" algn="l" rtl="0">
              <a:spcBef>
                <a:spcPts val="0"/>
              </a:spcBef>
              <a:spcAft>
                <a:spcPts val="0"/>
              </a:spcAft>
              <a:buClr>
                <a:schemeClr val="dk1"/>
              </a:buClr>
              <a:buSzPts val="1200"/>
              <a:buFont typeface="+mj-lt"/>
              <a:buAutoNum type="arabicPeriod"/>
            </a:pPr>
            <a:endParaRPr lang="sl-SI" sz="2400" dirty="0">
              <a:solidFill>
                <a:schemeClr val="dk1"/>
              </a:solidFill>
            </a:endParaRPr>
          </a:p>
          <a:p>
            <a:pPr marL="514350" marR="0" lvl="0" indent="-514350" algn="l" rtl="0">
              <a:spcBef>
                <a:spcPts val="0"/>
              </a:spcBef>
              <a:spcAft>
                <a:spcPts val="0"/>
              </a:spcAft>
              <a:buClr>
                <a:schemeClr val="dk1"/>
              </a:buClr>
              <a:buSzPts val="2800"/>
              <a:buAutoNum type="arabicPeriod"/>
            </a:pPr>
            <a:r>
              <a:rPr lang="sl-SI" sz="2400" dirty="0">
                <a:solidFill>
                  <a:schemeClr val="dk1"/>
                </a:solidFill>
              </a:rPr>
              <a:t>Osrednja nacionalna infrastruktura za pridobivanje </a:t>
            </a:r>
            <a:r>
              <a:rPr lang="sl-SI" sz="2400" dirty="0" err="1">
                <a:solidFill>
                  <a:schemeClr val="dk1"/>
                </a:solidFill>
              </a:rPr>
              <a:t>visokogostotnih</a:t>
            </a:r>
            <a:r>
              <a:rPr lang="sl-SI" sz="2400" dirty="0">
                <a:solidFill>
                  <a:schemeClr val="dk1"/>
                </a:solidFill>
              </a:rPr>
              <a:t> podatkov</a:t>
            </a:r>
          </a:p>
          <a:p>
            <a:pPr marL="533400" marR="0" lvl="0" indent="-457200" algn="l" rtl="0">
              <a:spcBef>
                <a:spcPts val="0"/>
              </a:spcBef>
              <a:spcAft>
                <a:spcPts val="0"/>
              </a:spcAft>
              <a:buClr>
                <a:schemeClr val="dk1"/>
              </a:buClr>
              <a:buSzPts val="1200"/>
              <a:buFont typeface="+mj-lt"/>
              <a:buAutoNum type="arabicPeriod"/>
            </a:pPr>
            <a:endParaRPr lang="sl-SI" sz="2400" dirty="0">
              <a:solidFill>
                <a:schemeClr val="dk1"/>
              </a:solidFill>
            </a:endParaRPr>
          </a:p>
          <a:p>
            <a:pPr marL="514350" marR="0" lvl="0" indent="-514350" algn="l" rtl="0">
              <a:spcBef>
                <a:spcPts val="0"/>
              </a:spcBef>
              <a:spcAft>
                <a:spcPts val="0"/>
              </a:spcAft>
              <a:buClr>
                <a:schemeClr val="dk1"/>
              </a:buClr>
              <a:buSzPts val="2800"/>
              <a:buAutoNum type="arabicPeriod"/>
            </a:pPr>
            <a:r>
              <a:rPr lang="sl-SI" sz="2400" dirty="0">
                <a:solidFill>
                  <a:schemeClr val="dk1"/>
                </a:solidFill>
              </a:rPr>
              <a:t>Središče za izobraževanje in usposabljanje na področju ved o življenju (uporaba </a:t>
            </a:r>
            <a:r>
              <a:rPr lang="sl-SI" sz="2400" dirty="0" err="1">
                <a:solidFill>
                  <a:schemeClr val="dk1"/>
                </a:solidFill>
              </a:rPr>
              <a:t>bioinformatskih</a:t>
            </a:r>
            <a:r>
              <a:rPr lang="sl-SI" sz="2400" dirty="0">
                <a:solidFill>
                  <a:schemeClr val="dk1"/>
                </a:solidFill>
              </a:rPr>
              <a:t> storitev, orodij in analiz)</a:t>
            </a:r>
          </a:p>
          <a:p>
            <a:pPr marL="0" marR="0" lvl="0" indent="0" algn="l" rtl="0">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sz="2800" b="1" u="sng" dirty="0">
                <a:solidFill>
                  <a:schemeClr val="hlink"/>
                </a:solidFill>
                <a:latin typeface="Calibri"/>
                <a:ea typeface="Calibri"/>
                <a:cs typeface="Calibri"/>
                <a:sym typeface="Calibri"/>
                <a:hlinkClick r:id="rId3"/>
              </a:rPr>
              <a:t>https://elixir-slovenia.org</a:t>
            </a:r>
            <a:endParaRPr sz="2800" dirty="0">
              <a:solidFill>
                <a:schemeClr val="dk1"/>
              </a:solidFill>
              <a:latin typeface="Calibri"/>
              <a:ea typeface="Calibri"/>
              <a:cs typeface="Calibri"/>
              <a:sym typeface="Calibri"/>
            </a:endParaRPr>
          </a:p>
        </p:txBody>
      </p:sp>
      <p:pic>
        <p:nvPicPr>
          <p:cNvPr id="143" name="Google Shape;143;p2"/>
          <p:cNvPicPr preferRelativeResize="0"/>
          <p:nvPr/>
        </p:nvPicPr>
        <p:blipFill rotWithShape="1">
          <a:blip r:embed="rId4">
            <a:alphaModFix/>
          </a:blip>
          <a:srcRect r="11878"/>
          <a:stretch/>
        </p:blipFill>
        <p:spPr>
          <a:xfrm>
            <a:off x="6834388" y="5047236"/>
            <a:ext cx="2404838" cy="1730944"/>
          </a:xfrm>
          <a:prstGeom prst="rect">
            <a:avLst/>
          </a:prstGeom>
          <a:noFill/>
          <a:ln>
            <a:noFill/>
          </a:ln>
        </p:spPr>
      </p:pic>
      <p:pic>
        <p:nvPicPr>
          <p:cNvPr id="144" name="Google Shape;144;p2" descr="A picture containing text, indoor, floor, kitchen&#10;&#10;Description automatically generated"/>
          <p:cNvPicPr preferRelativeResize="0"/>
          <p:nvPr/>
        </p:nvPicPr>
        <p:blipFill rotWithShape="1">
          <a:blip r:embed="rId5">
            <a:alphaModFix/>
          </a:blip>
          <a:srcRect/>
          <a:stretch/>
        </p:blipFill>
        <p:spPr>
          <a:xfrm>
            <a:off x="2762263" y="5094917"/>
            <a:ext cx="2180756" cy="1635582"/>
          </a:xfrm>
          <a:prstGeom prst="rect">
            <a:avLst/>
          </a:prstGeom>
          <a:noFill/>
          <a:ln>
            <a:noFill/>
          </a:ln>
        </p:spPr>
      </p:pic>
      <p:sp>
        <p:nvSpPr>
          <p:cNvPr id="2" name="PoljeZBesedilom 1">
            <a:extLst>
              <a:ext uri="{FF2B5EF4-FFF2-40B4-BE49-F238E27FC236}">
                <a16:creationId xmlns:a16="http://schemas.microsoft.com/office/drawing/2014/main" id="{C168FAC8-D293-0D42-D4B8-0EE8D607D21D}"/>
              </a:ext>
            </a:extLst>
          </p:cNvPr>
          <p:cNvSpPr txBox="1"/>
          <p:nvPr/>
        </p:nvSpPr>
        <p:spPr>
          <a:xfrm>
            <a:off x="0" y="6550223"/>
            <a:ext cx="2250424" cy="307777"/>
          </a:xfrm>
          <a:prstGeom prst="rect">
            <a:avLst/>
          </a:prstGeom>
          <a:noFill/>
        </p:spPr>
        <p:txBody>
          <a:bodyPr wrap="none" rtlCol="0">
            <a:spAutoFit/>
          </a:bodyPr>
          <a:lstStyle/>
          <a:p>
            <a:r>
              <a:rPr lang="sl-SI" sz="1400" dirty="0"/>
              <a:t>Dr. Brane Leskošek, ELIXIR-SI</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4"/>
          <p:cNvSpPr txBox="1">
            <a:spLocks noGrp="1"/>
          </p:cNvSpPr>
          <p:nvPr>
            <p:ph type="title"/>
          </p:nvPr>
        </p:nvSpPr>
        <p:spPr>
          <a:xfrm>
            <a:off x="652824" y="888250"/>
            <a:ext cx="9960900" cy="817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D7D31"/>
              </a:buClr>
              <a:buSzPct val="100000"/>
              <a:buFont typeface="Calibri"/>
              <a:buNone/>
            </a:pPr>
            <a:r>
              <a:rPr lang="en-US" sz="5000" b="1" dirty="0" err="1">
                <a:solidFill>
                  <a:srgbClr val="ED7D31"/>
                </a:solidFill>
                <a:latin typeface="+mn-lt"/>
                <a:ea typeface="Arial"/>
                <a:cs typeface="Arial"/>
                <a:sym typeface="Arial"/>
              </a:rPr>
              <a:t>Osrednje</a:t>
            </a:r>
            <a:r>
              <a:rPr lang="en-US" sz="5000" b="1" dirty="0">
                <a:solidFill>
                  <a:srgbClr val="ED7D31"/>
                </a:solidFill>
                <a:latin typeface="+mn-lt"/>
                <a:ea typeface="Arial"/>
                <a:cs typeface="Arial"/>
                <a:sym typeface="Arial"/>
              </a:rPr>
              <a:t> </a:t>
            </a:r>
            <a:r>
              <a:rPr lang="en-US" sz="5000" b="1" dirty="0" err="1">
                <a:solidFill>
                  <a:srgbClr val="ED7D31"/>
                </a:solidFill>
                <a:latin typeface="+mn-lt"/>
                <a:ea typeface="Arial"/>
                <a:cs typeface="Arial"/>
                <a:sym typeface="Arial"/>
              </a:rPr>
              <a:t>podatkovno</a:t>
            </a:r>
            <a:r>
              <a:rPr lang="en-US" sz="5000" b="1" dirty="0">
                <a:solidFill>
                  <a:srgbClr val="ED7D31"/>
                </a:solidFill>
                <a:latin typeface="+mn-lt"/>
                <a:ea typeface="Arial"/>
                <a:cs typeface="Arial"/>
                <a:sym typeface="Arial"/>
              </a:rPr>
              <a:t> </a:t>
            </a:r>
            <a:r>
              <a:rPr lang="en-US" sz="5000" b="1" dirty="0" err="1">
                <a:solidFill>
                  <a:srgbClr val="ED7D31"/>
                </a:solidFill>
                <a:latin typeface="+mn-lt"/>
                <a:ea typeface="Arial"/>
                <a:cs typeface="Arial"/>
                <a:sym typeface="Arial"/>
              </a:rPr>
              <a:t>vozlišče</a:t>
            </a:r>
            <a:r>
              <a:rPr lang="en-US" sz="5000" b="1" dirty="0">
                <a:solidFill>
                  <a:srgbClr val="ED7D31"/>
                </a:solidFill>
                <a:latin typeface="+mn-lt"/>
                <a:ea typeface="Arial"/>
                <a:cs typeface="Arial"/>
                <a:sym typeface="Arial"/>
              </a:rPr>
              <a:t> (1/2)</a:t>
            </a:r>
            <a:endParaRPr sz="5000" b="1" dirty="0">
              <a:solidFill>
                <a:srgbClr val="ED7D31"/>
              </a:solidFill>
              <a:latin typeface="+mn-lt"/>
              <a:ea typeface="Arial"/>
              <a:cs typeface="Arial"/>
              <a:sym typeface="Arial"/>
            </a:endParaRPr>
          </a:p>
        </p:txBody>
      </p:sp>
      <p:sp>
        <p:nvSpPr>
          <p:cNvPr id="151" name="Google Shape;151;p4"/>
          <p:cNvSpPr txBox="1"/>
          <p:nvPr/>
        </p:nvSpPr>
        <p:spPr>
          <a:xfrm>
            <a:off x="742956" y="5225839"/>
            <a:ext cx="10515600" cy="484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52" name="Google Shape;152;p4"/>
          <p:cNvSpPr/>
          <p:nvPr/>
        </p:nvSpPr>
        <p:spPr>
          <a:xfrm>
            <a:off x="742954" y="6052706"/>
            <a:ext cx="1848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3" name="Google Shape;153;p4"/>
          <p:cNvSpPr txBox="1"/>
          <p:nvPr/>
        </p:nvSpPr>
        <p:spPr>
          <a:xfrm>
            <a:off x="11973227" y="4606077"/>
            <a:ext cx="587030" cy="923330"/>
          </a:xfrm>
          <a:prstGeom prst="rect">
            <a:avLst/>
          </a:prstGeom>
          <a:noFill/>
          <a:ln>
            <a:noFill/>
          </a:ln>
        </p:spPr>
        <p:txBody>
          <a:bodyPr spcFirstLastPara="1" wrap="square" lIns="91425" tIns="45700" rIns="91425" bIns="45700" anchor="t" anchorCtr="0">
            <a:spAutoFit/>
          </a:bodyPr>
          <a:lstStyle/>
          <a:p>
            <a:pPr marL="742950" marR="0" lvl="1" indent="-171450" algn="l" rtl="0">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4" name="Google Shape;154;p4"/>
          <p:cNvSpPr/>
          <p:nvPr/>
        </p:nvSpPr>
        <p:spPr>
          <a:xfrm>
            <a:off x="742950" y="2123825"/>
            <a:ext cx="3888000" cy="3970277"/>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sz="2800" b="1" dirty="0" err="1">
                <a:solidFill>
                  <a:schemeClr val="dk1"/>
                </a:solidFill>
                <a:ea typeface="Calibri"/>
                <a:cs typeface="Calibri"/>
                <a:sym typeface="Calibri"/>
              </a:rPr>
              <a:t>Enotna</a:t>
            </a:r>
            <a:r>
              <a:rPr lang="en-US" sz="2800" b="1" dirty="0">
                <a:solidFill>
                  <a:schemeClr val="dk1"/>
                </a:solidFill>
                <a:ea typeface="Calibri"/>
                <a:cs typeface="Calibri"/>
                <a:sym typeface="Calibri"/>
              </a:rPr>
              <a:t> </a:t>
            </a:r>
            <a:r>
              <a:rPr lang="en-US" sz="2800" b="1" dirty="0" err="1">
                <a:solidFill>
                  <a:schemeClr val="dk1"/>
                </a:solidFill>
                <a:ea typeface="Calibri"/>
                <a:cs typeface="Calibri"/>
                <a:sym typeface="Calibri"/>
              </a:rPr>
              <a:t>prijava</a:t>
            </a:r>
            <a:r>
              <a:rPr lang="en-US" sz="2800" b="1" dirty="0">
                <a:solidFill>
                  <a:schemeClr val="dk1"/>
                </a:solidFill>
                <a:ea typeface="Calibri"/>
                <a:cs typeface="Calibri"/>
                <a:sym typeface="Calibri"/>
              </a:rPr>
              <a:t> (AAI)</a:t>
            </a:r>
            <a:endParaRPr sz="2800" b="1" dirty="0">
              <a:solidFill>
                <a:schemeClr val="dk1"/>
              </a:solidFill>
              <a:ea typeface="Calibri"/>
              <a:cs typeface="Calibri"/>
              <a:sym typeface="Calibri"/>
            </a:endParaRPr>
          </a:p>
          <a:p>
            <a:pPr marL="0" lvl="0" indent="0" algn="l" rtl="0">
              <a:spcBef>
                <a:spcPts val="0"/>
              </a:spcBef>
              <a:spcAft>
                <a:spcPts val="0"/>
              </a:spcAft>
              <a:buNone/>
            </a:pPr>
            <a:endParaRPr sz="2800" b="1" dirty="0">
              <a:solidFill>
                <a:schemeClr val="dk1"/>
              </a:solidFill>
              <a:ea typeface="Calibri"/>
              <a:cs typeface="Calibri"/>
              <a:sym typeface="Calibri"/>
            </a:endParaRPr>
          </a:p>
          <a:p>
            <a:pPr marL="0" lvl="0" indent="0" algn="l" rtl="0">
              <a:spcBef>
                <a:spcPts val="0"/>
              </a:spcBef>
              <a:spcAft>
                <a:spcPts val="0"/>
              </a:spcAft>
              <a:buNone/>
            </a:pPr>
            <a:endParaRPr sz="2800" b="1" dirty="0">
              <a:solidFill>
                <a:schemeClr val="dk1"/>
              </a:solidFill>
              <a:ea typeface="Calibri"/>
              <a:cs typeface="Calibri"/>
              <a:sym typeface="Calibri"/>
            </a:endParaRPr>
          </a:p>
          <a:p>
            <a:pPr marL="0" lvl="0" indent="0" algn="l" rtl="0">
              <a:spcBef>
                <a:spcPts val="0"/>
              </a:spcBef>
              <a:spcAft>
                <a:spcPts val="0"/>
              </a:spcAft>
              <a:buClr>
                <a:schemeClr val="dk1"/>
              </a:buClr>
              <a:buFont typeface="Arial"/>
              <a:buNone/>
            </a:pPr>
            <a:endParaRPr sz="2800" b="1" dirty="0">
              <a:solidFill>
                <a:schemeClr val="dk1"/>
              </a:solidFill>
              <a:ea typeface="Calibri"/>
              <a:cs typeface="Calibri"/>
              <a:sym typeface="Calibri"/>
            </a:endParaRPr>
          </a:p>
          <a:p>
            <a:pPr marL="0" marR="0" lvl="0" indent="0" algn="l" rtl="0">
              <a:spcBef>
                <a:spcPts val="0"/>
              </a:spcBef>
              <a:spcAft>
                <a:spcPts val="0"/>
              </a:spcAft>
              <a:buNone/>
            </a:pPr>
            <a:r>
              <a:rPr lang="en-US" sz="2800" b="1" dirty="0" err="1">
                <a:solidFill>
                  <a:schemeClr val="dk1"/>
                </a:solidFill>
                <a:ea typeface="Calibri"/>
                <a:cs typeface="Calibri"/>
                <a:sym typeface="Calibri"/>
              </a:rPr>
              <a:t>Podatkovni</a:t>
            </a:r>
            <a:r>
              <a:rPr lang="en-US" sz="2800" b="1" dirty="0">
                <a:solidFill>
                  <a:schemeClr val="dk1"/>
                </a:solidFill>
                <a:ea typeface="Calibri"/>
                <a:cs typeface="Calibri"/>
                <a:sym typeface="Calibri"/>
              </a:rPr>
              <a:t> </a:t>
            </a:r>
            <a:r>
              <a:rPr lang="en-US" sz="2800" b="1" dirty="0" err="1">
                <a:solidFill>
                  <a:schemeClr val="dk1"/>
                </a:solidFill>
                <a:ea typeface="Calibri"/>
                <a:cs typeface="Calibri"/>
                <a:sym typeface="Calibri"/>
              </a:rPr>
              <a:t>arhiv</a:t>
            </a:r>
            <a:endParaRPr sz="2800" b="1" dirty="0">
              <a:solidFill>
                <a:schemeClr val="dk1"/>
              </a:solidFill>
              <a:ea typeface="Calibri"/>
              <a:cs typeface="Calibri"/>
              <a:sym typeface="Calibri"/>
            </a:endParaRPr>
          </a:p>
          <a:p>
            <a:pPr marL="914400" marR="0" lvl="1" indent="-457200" algn="l" rtl="0">
              <a:spcBef>
                <a:spcPts val="0"/>
              </a:spcBef>
              <a:spcAft>
                <a:spcPts val="0"/>
              </a:spcAft>
              <a:buClr>
                <a:schemeClr val="dk1"/>
              </a:buClr>
              <a:buSzPts val="2800"/>
              <a:buFont typeface="Arial"/>
              <a:buChar char="•"/>
            </a:pPr>
            <a:r>
              <a:rPr lang="en-US" sz="2800" b="0" i="0" u="none" strike="noStrike" cap="none" dirty="0" err="1">
                <a:solidFill>
                  <a:schemeClr val="dk1"/>
                </a:solidFill>
                <a:ea typeface="Calibri"/>
                <a:cs typeface="Calibri"/>
                <a:sym typeface="Calibri"/>
              </a:rPr>
              <a:t>Neposredni</a:t>
            </a:r>
            <a:r>
              <a:rPr lang="en-US" sz="2800" b="0" i="0" u="none" strike="noStrike" cap="none" dirty="0">
                <a:solidFill>
                  <a:schemeClr val="dk1"/>
                </a:solidFill>
                <a:ea typeface="Calibri"/>
                <a:cs typeface="Calibri"/>
                <a:sym typeface="Calibri"/>
              </a:rPr>
              <a:t> </a:t>
            </a:r>
            <a:r>
              <a:rPr lang="en-US" sz="2800" b="0" i="0" u="none" strike="noStrike" cap="none" dirty="0" err="1">
                <a:solidFill>
                  <a:schemeClr val="dk1"/>
                </a:solidFill>
                <a:ea typeface="Calibri"/>
                <a:cs typeface="Calibri"/>
                <a:sym typeface="Calibri"/>
              </a:rPr>
              <a:t>dostop</a:t>
            </a:r>
            <a:endParaRPr sz="2800" b="0" i="0" u="none" strike="noStrike" cap="none" dirty="0">
              <a:solidFill>
                <a:schemeClr val="dk1"/>
              </a:solidFill>
              <a:ea typeface="Calibri"/>
              <a:cs typeface="Calibri"/>
              <a:sym typeface="Calibri"/>
            </a:endParaRPr>
          </a:p>
          <a:p>
            <a:pPr marL="914400" marR="0" lvl="1" indent="-457200" algn="l" rtl="0">
              <a:spcBef>
                <a:spcPts val="0"/>
              </a:spcBef>
              <a:spcAft>
                <a:spcPts val="0"/>
              </a:spcAft>
              <a:buClr>
                <a:schemeClr val="dk1"/>
              </a:buClr>
              <a:buSzPts val="2800"/>
              <a:buFont typeface="Arial"/>
              <a:buChar char="•"/>
            </a:pPr>
            <a:r>
              <a:rPr lang="en-US" sz="2800" b="0" i="0" u="none" strike="noStrike" cap="none" dirty="0">
                <a:solidFill>
                  <a:schemeClr val="dk1"/>
                </a:solidFill>
                <a:ea typeface="Calibri"/>
                <a:cs typeface="Calibri"/>
                <a:sym typeface="Calibri"/>
              </a:rPr>
              <a:t>SFTP – sftp</a:t>
            </a:r>
            <a:endParaRPr dirty="0"/>
          </a:p>
          <a:p>
            <a:pPr marL="914400" marR="0" lvl="1" indent="-457200" algn="l" rtl="0">
              <a:spcBef>
                <a:spcPts val="0"/>
              </a:spcBef>
              <a:spcAft>
                <a:spcPts val="0"/>
              </a:spcAft>
              <a:buClr>
                <a:schemeClr val="dk1"/>
              </a:buClr>
              <a:buSzPts val="2800"/>
              <a:buFont typeface="Arial"/>
              <a:buChar char="•"/>
            </a:pPr>
            <a:r>
              <a:rPr lang="en-US" sz="2800" b="0" i="0" u="none" strike="noStrike" cap="none" dirty="0" err="1">
                <a:solidFill>
                  <a:schemeClr val="dk1"/>
                </a:solidFill>
                <a:ea typeface="Calibri"/>
                <a:cs typeface="Calibri"/>
                <a:sym typeface="Calibri"/>
              </a:rPr>
              <a:t>NextCloud</a:t>
            </a:r>
            <a:r>
              <a:rPr lang="en-US" sz="2800" b="0" i="0" u="none" strike="noStrike" cap="none" dirty="0">
                <a:solidFill>
                  <a:schemeClr val="dk1"/>
                </a:solidFill>
                <a:ea typeface="Calibri"/>
                <a:cs typeface="Calibri"/>
                <a:sym typeface="Calibri"/>
              </a:rPr>
              <a:t> – cloud</a:t>
            </a:r>
            <a:endParaRPr dirty="0"/>
          </a:p>
          <a:p>
            <a:pPr marL="914400" marR="0" lvl="1" indent="-457200" algn="l" rtl="0">
              <a:spcBef>
                <a:spcPts val="0"/>
              </a:spcBef>
              <a:spcAft>
                <a:spcPts val="0"/>
              </a:spcAft>
              <a:buClr>
                <a:schemeClr val="dk1"/>
              </a:buClr>
              <a:buSzPts val="2800"/>
              <a:buFont typeface="Arial"/>
              <a:buChar char="•"/>
            </a:pPr>
            <a:r>
              <a:rPr lang="en-US" sz="2800" b="0" i="0" u="none" strike="noStrike" cap="none" dirty="0">
                <a:solidFill>
                  <a:schemeClr val="dk1"/>
                </a:solidFill>
                <a:ea typeface="Calibri"/>
                <a:cs typeface="Calibri"/>
                <a:sym typeface="Calibri"/>
              </a:rPr>
              <a:t>100 Gbps </a:t>
            </a:r>
            <a:r>
              <a:rPr lang="en-US" sz="2800" b="0" i="0" u="none" strike="noStrike" cap="none" dirty="0" err="1">
                <a:solidFill>
                  <a:schemeClr val="dk1"/>
                </a:solidFill>
                <a:ea typeface="Calibri"/>
                <a:cs typeface="Calibri"/>
                <a:sym typeface="Calibri"/>
              </a:rPr>
              <a:t>povezava</a:t>
            </a:r>
            <a:endParaRPr sz="2800" b="1" dirty="0">
              <a:solidFill>
                <a:schemeClr val="dk1"/>
              </a:solidFill>
              <a:ea typeface="Calibri"/>
              <a:cs typeface="Calibri"/>
              <a:sym typeface="Calibri"/>
            </a:endParaRPr>
          </a:p>
        </p:txBody>
      </p:sp>
      <p:pic>
        <p:nvPicPr>
          <p:cNvPr id="155" name="Google Shape;155;p4" descr="https://lh7-us.googleusercontent.com/YOWZhW9BA2ELqYPuGsAzbdMqzdCOZyVGzRbmnxo28gYfkZ_IvobPQP15kJT8M3l-4TiREsHxjfTxnxYxN87MtjYAO_DgFI4LdbDG7J7erMOevj5DbV6gjHCqQVhdzMF1VG7pkvc3wjY8octscHYgghdZ3g=s2048"/>
          <p:cNvPicPr preferRelativeResize="0"/>
          <p:nvPr/>
        </p:nvPicPr>
        <p:blipFill rotWithShape="1">
          <a:blip r:embed="rId3">
            <a:alphaModFix/>
          </a:blip>
          <a:srcRect t="11292"/>
          <a:stretch/>
        </p:blipFill>
        <p:spPr>
          <a:xfrm>
            <a:off x="5395200" y="4006926"/>
            <a:ext cx="1979200" cy="2122200"/>
          </a:xfrm>
          <a:prstGeom prst="rect">
            <a:avLst/>
          </a:prstGeom>
          <a:noFill/>
          <a:ln>
            <a:noFill/>
          </a:ln>
        </p:spPr>
      </p:pic>
      <p:pic>
        <p:nvPicPr>
          <p:cNvPr id="156" name="Google Shape;156;p4" descr="https://lh7-us.googleusercontent.com/zUVT3tnfhQku30QgvwdY-rU-DDbYHhyTGzA169SzOhyAzE5maQyiV5tGUp4bunoCG0yNF3qTb_9eeQ_r8yrqDhDzIhkRPHdNVNpmTmH0WhJE2y1y1wxsZm6eGnMq6gwLxijvxpNRzreqof2PZEej8mmhdg=s2048"/>
          <p:cNvPicPr preferRelativeResize="0"/>
          <p:nvPr/>
        </p:nvPicPr>
        <p:blipFill rotWithShape="1">
          <a:blip r:embed="rId4">
            <a:alphaModFix/>
          </a:blip>
          <a:srcRect/>
          <a:stretch/>
        </p:blipFill>
        <p:spPr>
          <a:xfrm>
            <a:off x="7585443" y="3724034"/>
            <a:ext cx="2321882" cy="2453052"/>
          </a:xfrm>
          <a:prstGeom prst="rect">
            <a:avLst/>
          </a:prstGeom>
          <a:noFill/>
          <a:ln>
            <a:noFill/>
          </a:ln>
        </p:spPr>
      </p:pic>
      <p:pic>
        <p:nvPicPr>
          <p:cNvPr id="157" name="Google Shape;157;p4" descr="https://lh7-us.googleusercontent.com/BfZf97Z-BGYdTLTGLT1sewOpNp0YGvnRAgb-tkCYmd0IGBV8M_neqZK8qeOu3oStohXqK2Nm0Pm153cpgcEy08mblVajfLvDF22ZWnsnA8F-1doYoiDTkKetx5H9qEZQKdvPVR9gEpZHJVqD9utgZOWNbA=s2048"/>
          <p:cNvPicPr preferRelativeResize="0"/>
          <p:nvPr/>
        </p:nvPicPr>
        <p:blipFill rotWithShape="1">
          <a:blip r:embed="rId5">
            <a:alphaModFix/>
          </a:blip>
          <a:srcRect t="18380"/>
          <a:stretch/>
        </p:blipFill>
        <p:spPr>
          <a:xfrm>
            <a:off x="5245050" y="1981924"/>
            <a:ext cx="2557649" cy="1518474"/>
          </a:xfrm>
          <a:prstGeom prst="rect">
            <a:avLst/>
          </a:prstGeom>
          <a:noFill/>
          <a:ln>
            <a:noFill/>
          </a:ln>
        </p:spPr>
      </p:pic>
      <p:sp>
        <p:nvSpPr>
          <p:cNvPr id="2" name="PoljeZBesedilom 1">
            <a:extLst>
              <a:ext uri="{FF2B5EF4-FFF2-40B4-BE49-F238E27FC236}">
                <a16:creationId xmlns:a16="http://schemas.microsoft.com/office/drawing/2014/main" id="{5B7CBF80-3592-9F3D-16F7-8DCBC6A7F3E2}"/>
              </a:ext>
            </a:extLst>
          </p:cNvPr>
          <p:cNvSpPr txBox="1"/>
          <p:nvPr/>
        </p:nvSpPr>
        <p:spPr>
          <a:xfrm>
            <a:off x="0" y="6550223"/>
            <a:ext cx="2250424" cy="307777"/>
          </a:xfrm>
          <a:prstGeom prst="rect">
            <a:avLst/>
          </a:prstGeom>
          <a:noFill/>
        </p:spPr>
        <p:txBody>
          <a:bodyPr wrap="none" rtlCol="0">
            <a:spAutoFit/>
          </a:bodyPr>
          <a:lstStyle/>
          <a:p>
            <a:r>
              <a:rPr lang="sl-SI" sz="1400" dirty="0"/>
              <a:t>Dr. Brane Leskošek, ELIXIR-SI</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3"/>
          <p:cNvSpPr txBox="1">
            <a:spLocks noGrp="1"/>
          </p:cNvSpPr>
          <p:nvPr>
            <p:ph type="title"/>
          </p:nvPr>
        </p:nvSpPr>
        <p:spPr>
          <a:xfrm>
            <a:off x="652824" y="888250"/>
            <a:ext cx="10109100" cy="817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D7D31"/>
              </a:buClr>
              <a:buSzPct val="100000"/>
              <a:buFont typeface="Calibri"/>
              <a:buNone/>
            </a:pPr>
            <a:r>
              <a:rPr lang="en-US" sz="5000" b="1" dirty="0" err="1">
                <a:solidFill>
                  <a:srgbClr val="ED7D31"/>
                </a:solidFill>
                <a:latin typeface="+mn-lt"/>
                <a:ea typeface="Arial"/>
                <a:cs typeface="Arial"/>
                <a:sym typeface="Arial"/>
              </a:rPr>
              <a:t>Osrednje</a:t>
            </a:r>
            <a:r>
              <a:rPr lang="en-US" sz="5000" b="1" dirty="0">
                <a:solidFill>
                  <a:srgbClr val="ED7D31"/>
                </a:solidFill>
                <a:latin typeface="+mn-lt"/>
                <a:ea typeface="Arial"/>
                <a:cs typeface="Arial"/>
                <a:sym typeface="Arial"/>
              </a:rPr>
              <a:t> </a:t>
            </a:r>
            <a:r>
              <a:rPr lang="en-US" sz="5000" b="1" dirty="0" err="1">
                <a:solidFill>
                  <a:srgbClr val="ED7D31"/>
                </a:solidFill>
                <a:latin typeface="+mn-lt"/>
                <a:ea typeface="Arial"/>
                <a:cs typeface="Arial"/>
                <a:sym typeface="Arial"/>
              </a:rPr>
              <a:t>podatkovno</a:t>
            </a:r>
            <a:r>
              <a:rPr lang="en-US" sz="5000" b="1" dirty="0">
                <a:solidFill>
                  <a:srgbClr val="ED7D31"/>
                </a:solidFill>
                <a:latin typeface="+mn-lt"/>
                <a:ea typeface="Arial"/>
                <a:cs typeface="Arial"/>
                <a:sym typeface="Arial"/>
              </a:rPr>
              <a:t> </a:t>
            </a:r>
            <a:r>
              <a:rPr lang="en-US" sz="5000" b="1" dirty="0" err="1">
                <a:solidFill>
                  <a:srgbClr val="ED7D31"/>
                </a:solidFill>
                <a:latin typeface="+mn-lt"/>
                <a:ea typeface="Arial"/>
                <a:cs typeface="Arial"/>
                <a:sym typeface="Arial"/>
              </a:rPr>
              <a:t>vozlišče</a:t>
            </a:r>
            <a:r>
              <a:rPr lang="en-US" sz="5000" b="1" dirty="0">
                <a:solidFill>
                  <a:srgbClr val="ED7D31"/>
                </a:solidFill>
                <a:latin typeface="+mn-lt"/>
                <a:ea typeface="Arial"/>
                <a:cs typeface="Arial"/>
                <a:sym typeface="Arial"/>
              </a:rPr>
              <a:t> (2/2)</a:t>
            </a:r>
            <a:endParaRPr sz="5000" b="1" dirty="0">
              <a:solidFill>
                <a:srgbClr val="ED7D31"/>
              </a:solidFill>
              <a:latin typeface="+mn-lt"/>
              <a:ea typeface="Arial"/>
              <a:cs typeface="Arial"/>
              <a:sym typeface="Arial"/>
            </a:endParaRPr>
          </a:p>
        </p:txBody>
      </p:sp>
      <p:sp>
        <p:nvSpPr>
          <p:cNvPr id="164" name="Google Shape;164;p3"/>
          <p:cNvSpPr txBox="1"/>
          <p:nvPr/>
        </p:nvSpPr>
        <p:spPr>
          <a:xfrm>
            <a:off x="742956" y="4235239"/>
            <a:ext cx="10515600" cy="48490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65" name="Google Shape;165;p3"/>
          <p:cNvSpPr/>
          <p:nvPr/>
        </p:nvSpPr>
        <p:spPr>
          <a:xfrm>
            <a:off x="742954" y="5062106"/>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6" name="Google Shape;166;p3"/>
          <p:cNvSpPr/>
          <p:nvPr/>
        </p:nvSpPr>
        <p:spPr>
          <a:xfrm>
            <a:off x="742954" y="2282995"/>
            <a:ext cx="7701300" cy="34778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err="1">
                <a:solidFill>
                  <a:schemeClr val="dk1"/>
                </a:solidFill>
              </a:rPr>
              <a:t>Računska</a:t>
            </a:r>
            <a:r>
              <a:rPr lang="en-US" sz="2000" b="1" dirty="0">
                <a:solidFill>
                  <a:schemeClr val="dk1"/>
                </a:solidFill>
              </a:rPr>
              <a:t> </a:t>
            </a:r>
            <a:r>
              <a:rPr lang="en-US" sz="2000" b="1" dirty="0" err="1">
                <a:solidFill>
                  <a:schemeClr val="dk1"/>
                </a:solidFill>
              </a:rPr>
              <a:t>gruča</a:t>
            </a:r>
            <a:r>
              <a:rPr lang="en-US" sz="2000" b="1" dirty="0">
                <a:solidFill>
                  <a:schemeClr val="dk1"/>
                </a:solidFill>
              </a:rPr>
              <a:t> – ELIXIR-SI HPC</a:t>
            </a:r>
            <a:r>
              <a:rPr lang="en-US" sz="2000" b="1" dirty="0">
                <a:solidFill>
                  <a:schemeClr val="dk1"/>
                </a:solidFill>
                <a:ea typeface="Calibri"/>
                <a:cs typeface="Calibri"/>
                <a:sym typeface="Calibri"/>
              </a:rPr>
              <a:t> </a:t>
            </a:r>
            <a:r>
              <a:rPr lang="en-US" sz="2000" dirty="0">
                <a:solidFill>
                  <a:schemeClr val="dk1"/>
                </a:solidFill>
                <a:ea typeface="Calibri"/>
                <a:cs typeface="Calibri"/>
                <a:sym typeface="Calibri"/>
              </a:rPr>
              <a:t>(</a:t>
            </a:r>
            <a:r>
              <a:rPr lang="en-US" sz="2000" i="1" dirty="0">
                <a:solidFill>
                  <a:schemeClr val="dk1"/>
                </a:solidFill>
                <a:ea typeface="Calibri"/>
                <a:cs typeface="Calibri"/>
                <a:sym typeface="Calibri"/>
              </a:rPr>
              <a:t>High Performance Computing</a:t>
            </a:r>
            <a:r>
              <a:rPr lang="en-US" sz="2000" dirty="0">
                <a:solidFill>
                  <a:schemeClr val="dk1"/>
                </a:solidFill>
                <a:ea typeface="Calibri"/>
                <a:cs typeface="Calibri"/>
                <a:sym typeface="Calibri"/>
              </a:rPr>
              <a:t>)</a:t>
            </a:r>
            <a:endParaRPr sz="2000" dirty="0"/>
          </a:p>
          <a:p>
            <a:pPr marL="914400" marR="0" lvl="1" indent="-457200" algn="l" rtl="0">
              <a:spcBef>
                <a:spcPts val="0"/>
              </a:spcBef>
              <a:spcAft>
                <a:spcPts val="0"/>
              </a:spcAft>
              <a:buClr>
                <a:schemeClr val="dk1"/>
              </a:buClr>
              <a:buSzPts val="2800"/>
              <a:buFont typeface="Arial"/>
              <a:buChar char="•"/>
            </a:pPr>
            <a:r>
              <a:rPr lang="en-US" sz="2000" b="1" i="0" u="none" strike="noStrike" cap="none" dirty="0">
                <a:solidFill>
                  <a:schemeClr val="dk1"/>
                </a:solidFill>
                <a:ea typeface="Calibri"/>
                <a:cs typeface="Calibri"/>
                <a:sym typeface="Calibri"/>
              </a:rPr>
              <a:t>CPU</a:t>
            </a:r>
            <a:r>
              <a:rPr lang="en-US" sz="2000" b="0" i="0" u="none" strike="noStrike" cap="none" dirty="0">
                <a:solidFill>
                  <a:schemeClr val="dk1"/>
                </a:solidFill>
                <a:ea typeface="Calibri"/>
                <a:cs typeface="Calibri"/>
                <a:sym typeface="Calibri"/>
              </a:rPr>
              <a:t> in </a:t>
            </a:r>
            <a:r>
              <a:rPr lang="en-US" sz="2000" b="1" i="0" u="none" strike="noStrike" cap="none" dirty="0">
                <a:solidFill>
                  <a:schemeClr val="dk1"/>
                </a:solidFill>
                <a:ea typeface="Calibri"/>
                <a:cs typeface="Calibri"/>
                <a:sym typeface="Calibri"/>
              </a:rPr>
              <a:t>GPU</a:t>
            </a:r>
            <a:endParaRPr sz="2000" dirty="0"/>
          </a:p>
          <a:p>
            <a:pPr marL="914400" marR="0" lvl="1" indent="-457200" algn="l" rtl="0">
              <a:spcBef>
                <a:spcPts val="0"/>
              </a:spcBef>
              <a:spcAft>
                <a:spcPts val="0"/>
              </a:spcAft>
              <a:buClr>
                <a:schemeClr val="dk1"/>
              </a:buClr>
              <a:buSzPts val="2800"/>
              <a:buFont typeface="Arial"/>
              <a:buChar char="•"/>
            </a:pPr>
            <a:r>
              <a:rPr lang="en-US" sz="2000" b="1" i="0" u="none" strike="noStrike" cap="none" dirty="0" err="1">
                <a:solidFill>
                  <a:schemeClr val="dk1"/>
                </a:solidFill>
                <a:ea typeface="Calibri"/>
                <a:cs typeface="Calibri"/>
                <a:sym typeface="Calibri"/>
              </a:rPr>
              <a:t>Slurm</a:t>
            </a:r>
            <a:r>
              <a:rPr lang="en-US" sz="2000" b="0" i="0" u="none" strike="noStrike" cap="none" dirty="0">
                <a:solidFill>
                  <a:schemeClr val="dk1"/>
                </a:solidFill>
                <a:ea typeface="Calibri"/>
                <a:cs typeface="Calibri"/>
                <a:sym typeface="Calibri"/>
              </a:rPr>
              <a:t> (</a:t>
            </a:r>
            <a:r>
              <a:rPr lang="en-US" sz="2000" b="0" i="0" u="none" strike="noStrike" cap="none" dirty="0" err="1">
                <a:solidFill>
                  <a:schemeClr val="dk1"/>
                </a:solidFill>
                <a:ea typeface="Calibri"/>
                <a:cs typeface="Calibri"/>
                <a:sym typeface="Calibri"/>
              </a:rPr>
              <a:t>vmesnik</a:t>
            </a:r>
            <a:r>
              <a:rPr lang="en-US" sz="2000" b="0" i="0" u="none" strike="noStrike" cap="none" dirty="0">
                <a:solidFill>
                  <a:schemeClr val="dk1"/>
                </a:solidFill>
                <a:ea typeface="Calibri"/>
                <a:cs typeface="Calibri"/>
                <a:sym typeface="Calibri"/>
              </a:rPr>
              <a:t> za </a:t>
            </a:r>
            <a:r>
              <a:rPr lang="en-US" sz="2000" b="0" i="0" u="none" strike="noStrike" cap="none" dirty="0" err="1">
                <a:solidFill>
                  <a:schemeClr val="dk1"/>
                </a:solidFill>
                <a:ea typeface="Calibri"/>
                <a:cs typeface="Calibri"/>
                <a:sym typeface="Calibri"/>
              </a:rPr>
              <a:t>upravljanje</a:t>
            </a:r>
            <a:r>
              <a:rPr lang="en-US" sz="2000" b="0" i="0" u="none" strike="noStrike" cap="none" dirty="0">
                <a:solidFill>
                  <a:schemeClr val="dk1"/>
                </a:solidFill>
                <a:ea typeface="Calibri"/>
                <a:cs typeface="Calibri"/>
                <a:sym typeface="Calibri"/>
              </a:rPr>
              <a:t> z </a:t>
            </a:r>
            <a:r>
              <a:rPr lang="en-US" sz="2000" b="0" i="0" u="none" strike="noStrike" cap="none" dirty="0" err="1">
                <a:solidFill>
                  <a:schemeClr val="dk1"/>
                </a:solidFill>
                <a:ea typeface="Calibri"/>
                <a:cs typeface="Calibri"/>
                <a:sym typeface="Calibri"/>
              </a:rPr>
              <a:t>nalogami</a:t>
            </a:r>
            <a:r>
              <a:rPr lang="en-US" sz="2000" b="0" i="0" u="none" strike="noStrike" cap="none" dirty="0">
                <a:solidFill>
                  <a:schemeClr val="dk1"/>
                </a:solidFill>
                <a:ea typeface="Calibri"/>
                <a:cs typeface="Calibri"/>
                <a:sym typeface="Calibri"/>
              </a:rPr>
              <a:t>)</a:t>
            </a:r>
            <a:endParaRPr sz="2000" dirty="0"/>
          </a:p>
          <a:p>
            <a:pPr marL="914400" marR="0" lvl="1" indent="-457200" algn="l" rtl="0">
              <a:spcBef>
                <a:spcPts val="0"/>
              </a:spcBef>
              <a:spcAft>
                <a:spcPts val="0"/>
              </a:spcAft>
              <a:buClr>
                <a:schemeClr val="dk1"/>
              </a:buClr>
              <a:buSzPts val="2800"/>
              <a:buFont typeface="Arial"/>
              <a:buChar char="•"/>
            </a:pPr>
            <a:r>
              <a:rPr lang="en-US" sz="2000" b="1" i="0" u="none" strike="noStrike" cap="none" dirty="0" err="1">
                <a:solidFill>
                  <a:schemeClr val="dk1"/>
                </a:solidFill>
                <a:ea typeface="Calibri"/>
                <a:cs typeface="Calibri"/>
                <a:sym typeface="Calibri"/>
              </a:rPr>
              <a:t>delotoki</a:t>
            </a:r>
            <a:r>
              <a:rPr lang="en-US" sz="2000" b="0" i="0" u="none" strike="noStrike" cap="none" dirty="0">
                <a:solidFill>
                  <a:schemeClr val="dk1"/>
                </a:solidFill>
                <a:ea typeface="Calibri"/>
                <a:cs typeface="Calibri"/>
                <a:sym typeface="Calibri"/>
              </a:rPr>
              <a:t> – </a:t>
            </a:r>
            <a:r>
              <a:rPr lang="en-US" sz="2000" b="0" i="0" u="none" strike="noStrike" cap="none" dirty="0" err="1">
                <a:solidFill>
                  <a:schemeClr val="dk1"/>
                </a:solidFill>
                <a:ea typeface="Calibri"/>
                <a:cs typeface="Calibri"/>
                <a:sym typeface="Calibri"/>
              </a:rPr>
              <a:t>razvoj</a:t>
            </a:r>
            <a:r>
              <a:rPr lang="en-US" sz="2000" b="0" i="0" u="none" strike="noStrike" cap="none" dirty="0">
                <a:solidFill>
                  <a:schemeClr val="dk1"/>
                </a:solidFill>
                <a:ea typeface="Calibri"/>
                <a:cs typeface="Calibri"/>
                <a:sym typeface="Calibri"/>
              </a:rPr>
              <a:t>, </a:t>
            </a:r>
            <a:r>
              <a:rPr lang="en-US" sz="2000" b="0" i="0" u="none" strike="noStrike" cap="none" dirty="0" err="1">
                <a:solidFill>
                  <a:schemeClr val="dk1"/>
                </a:solidFill>
                <a:ea typeface="Calibri"/>
                <a:cs typeface="Calibri"/>
                <a:sym typeface="Calibri"/>
              </a:rPr>
              <a:t>testiranje</a:t>
            </a:r>
            <a:r>
              <a:rPr lang="en-US" sz="2000" b="0" i="0" u="none" strike="noStrike" cap="none" dirty="0">
                <a:solidFill>
                  <a:schemeClr val="dk1"/>
                </a:solidFill>
                <a:ea typeface="Calibri"/>
                <a:cs typeface="Calibri"/>
                <a:sym typeface="Calibri"/>
              </a:rPr>
              <a:t>, operative</a:t>
            </a:r>
            <a:endParaRPr lang="sl-SI" sz="2000" b="0" i="0" u="none" strike="noStrike" cap="none" dirty="0">
              <a:solidFill>
                <a:schemeClr val="dk1"/>
              </a:solidFill>
              <a:ea typeface="Calibri"/>
              <a:cs typeface="Calibri"/>
              <a:sym typeface="Calibri"/>
            </a:endParaRPr>
          </a:p>
          <a:p>
            <a:pPr marL="914400" marR="0" lvl="1" indent="-457200" algn="l" rtl="0">
              <a:spcBef>
                <a:spcPts val="0"/>
              </a:spcBef>
              <a:spcAft>
                <a:spcPts val="0"/>
              </a:spcAft>
              <a:buClr>
                <a:schemeClr val="dk1"/>
              </a:buClr>
              <a:buSzPts val="2800"/>
              <a:buFont typeface="Arial"/>
              <a:buChar char="•"/>
            </a:pPr>
            <a:endParaRPr sz="2000" dirty="0">
              <a:solidFill>
                <a:schemeClr val="dk1"/>
              </a:solidFill>
              <a:ea typeface="Calibri"/>
              <a:cs typeface="Calibri"/>
              <a:sym typeface="Calibri"/>
            </a:endParaRPr>
          </a:p>
          <a:p>
            <a:pPr marL="0" marR="0" lvl="0" indent="0" algn="l" rtl="0">
              <a:spcBef>
                <a:spcPts val="0"/>
              </a:spcBef>
              <a:spcAft>
                <a:spcPts val="0"/>
              </a:spcAft>
              <a:buNone/>
            </a:pPr>
            <a:r>
              <a:rPr lang="en-US" sz="2000" b="1" dirty="0" err="1">
                <a:solidFill>
                  <a:schemeClr val="dk1"/>
                </a:solidFill>
                <a:ea typeface="Calibri"/>
                <a:cs typeface="Calibri"/>
                <a:sym typeface="Calibri"/>
              </a:rPr>
              <a:t>Upravljanje</a:t>
            </a:r>
            <a:r>
              <a:rPr lang="en-US" sz="2000" b="1" dirty="0">
                <a:solidFill>
                  <a:schemeClr val="dk1"/>
                </a:solidFill>
                <a:ea typeface="Calibri"/>
                <a:cs typeface="Calibri"/>
                <a:sym typeface="Calibri"/>
              </a:rPr>
              <a:t> (</a:t>
            </a:r>
            <a:r>
              <a:rPr lang="en-US" sz="2000" b="1" dirty="0" err="1">
                <a:solidFill>
                  <a:schemeClr val="dk1"/>
                </a:solidFill>
                <a:ea typeface="Calibri"/>
                <a:cs typeface="Calibri"/>
                <a:sym typeface="Calibri"/>
              </a:rPr>
              <a:t>ravnanje</a:t>
            </a:r>
            <a:r>
              <a:rPr lang="en-US" sz="2000" b="1" dirty="0">
                <a:solidFill>
                  <a:schemeClr val="dk1"/>
                </a:solidFill>
                <a:ea typeface="Calibri"/>
                <a:cs typeface="Calibri"/>
                <a:sym typeface="Calibri"/>
              </a:rPr>
              <a:t>) s </a:t>
            </a:r>
            <a:r>
              <a:rPr lang="en-US" sz="2000" b="1" dirty="0" err="1">
                <a:solidFill>
                  <a:schemeClr val="dk1"/>
                </a:solidFill>
                <a:ea typeface="Calibri"/>
                <a:cs typeface="Calibri"/>
                <a:sym typeface="Calibri"/>
              </a:rPr>
              <a:t>podatki</a:t>
            </a:r>
            <a:endParaRPr sz="2000" b="1" dirty="0">
              <a:solidFill>
                <a:schemeClr val="dk1"/>
              </a:solidFill>
              <a:ea typeface="Calibri"/>
              <a:cs typeface="Calibri"/>
              <a:sym typeface="Calibri"/>
            </a:endParaRPr>
          </a:p>
          <a:p>
            <a:pPr marL="914400" marR="0" lvl="1" indent="-457200" algn="l" rtl="0">
              <a:spcBef>
                <a:spcPts val="0"/>
              </a:spcBef>
              <a:spcAft>
                <a:spcPts val="0"/>
              </a:spcAft>
              <a:buClr>
                <a:schemeClr val="dk1"/>
              </a:buClr>
              <a:buSzPts val="2800"/>
              <a:buFont typeface="Arial"/>
              <a:buChar char="•"/>
            </a:pPr>
            <a:r>
              <a:rPr lang="en-US" sz="2000" b="1" i="0" u="none" strike="noStrike" cap="none" dirty="0">
                <a:solidFill>
                  <a:schemeClr val="dk1"/>
                </a:solidFill>
                <a:ea typeface="Calibri"/>
                <a:cs typeface="Calibri"/>
                <a:sym typeface="Calibri"/>
              </a:rPr>
              <a:t>Data Stewardship Wizard – DSW </a:t>
            </a:r>
            <a:r>
              <a:rPr lang="en-US" sz="2000" b="0" i="0" u="none" strike="noStrike" cap="none" dirty="0">
                <a:solidFill>
                  <a:schemeClr val="dk1"/>
                </a:solidFill>
                <a:ea typeface="Calibri"/>
                <a:cs typeface="Calibri"/>
                <a:sym typeface="Calibri"/>
              </a:rPr>
              <a:t>(</a:t>
            </a:r>
            <a:r>
              <a:rPr lang="en-US" sz="2000" i="0" u="none" strike="noStrike" cap="none" dirty="0" err="1">
                <a:solidFill>
                  <a:schemeClr val="dk1"/>
                </a:solidFill>
              </a:rPr>
              <a:t>lokalna</a:t>
            </a:r>
            <a:r>
              <a:rPr lang="en-US" sz="2000" i="0" u="none" strike="noStrike" cap="none" dirty="0">
                <a:solidFill>
                  <a:schemeClr val="dk1"/>
                </a:solidFill>
              </a:rPr>
              <a:t> </a:t>
            </a:r>
            <a:r>
              <a:rPr lang="en-US" sz="2000" i="0" u="none" strike="noStrike" cap="none" dirty="0" err="1">
                <a:solidFill>
                  <a:schemeClr val="dk1"/>
                </a:solidFill>
              </a:rPr>
              <a:t>različica</a:t>
            </a:r>
            <a:r>
              <a:rPr lang="en-US" sz="2000" b="0" i="0" u="none" strike="noStrike" cap="none" dirty="0">
                <a:solidFill>
                  <a:schemeClr val="dk1"/>
                </a:solidFill>
                <a:ea typeface="Calibri"/>
                <a:cs typeface="Calibri"/>
                <a:sym typeface="Calibri"/>
              </a:rPr>
              <a:t>)</a:t>
            </a:r>
            <a:endParaRPr lang="sl-SI" sz="2000" b="0" i="0" u="none" strike="noStrike" cap="none" dirty="0">
              <a:solidFill>
                <a:schemeClr val="dk1"/>
              </a:solidFill>
              <a:ea typeface="Calibri"/>
              <a:cs typeface="Calibri"/>
              <a:sym typeface="Calibri"/>
            </a:endParaRPr>
          </a:p>
          <a:p>
            <a:pPr marL="914400" marR="0" lvl="1" indent="-457200" algn="l" rtl="0">
              <a:spcBef>
                <a:spcPts val="0"/>
              </a:spcBef>
              <a:spcAft>
                <a:spcPts val="0"/>
              </a:spcAft>
              <a:buClr>
                <a:schemeClr val="dk1"/>
              </a:buClr>
              <a:buSzPts val="2800"/>
              <a:buFont typeface="Arial"/>
              <a:buChar char="•"/>
            </a:pPr>
            <a:endParaRPr sz="2000" b="0" i="0" u="none" strike="noStrike" cap="none" dirty="0">
              <a:solidFill>
                <a:schemeClr val="dk1"/>
              </a:solidFill>
              <a:ea typeface="Calibri"/>
              <a:cs typeface="Calibri"/>
              <a:sym typeface="Calibri"/>
            </a:endParaRPr>
          </a:p>
          <a:p>
            <a:pPr marL="0" marR="0" lvl="0" indent="0" algn="l" rtl="0">
              <a:spcBef>
                <a:spcPts val="0"/>
              </a:spcBef>
              <a:spcAft>
                <a:spcPts val="0"/>
              </a:spcAft>
              <a:buNone/>
            </a:pPr>
            <a:r>
              <a:rPr lang="en-US" sz="2000" b="1" dirty="0" err="1">
                <a:solidFill>
                  <a:schemeClr val="dk1"/>
                </a:solidFill>
                <a:ea typeface="Calibri"/>
                <a:cs typeface="Calibri"/>
                <a:sym typeface="Calibri"/>
              </a:rPr>
              <a:t>Orodja</a:t>
            </a:r>
            <a:r>
              <a:rPr lang="en-US" sz="2000" b="1" dirty="0">
                <a:solidFill>
                  <a:schemeClr val="dk1"/>
                </a:solidFill>
                <a:ea typeface="Calibri"/>
                <a:cs typeface="Calibri"/>
                <a:sym typeface="Calibri"/>
              </a:rPr>
              <a:t> za </a:t>
            </a:r>
            <a:r>
              <a:rPr lang="en-US" sz="2000" b="1" dirty="0" err="1">
                <a:solidFill>
                  <a:schemeClr val="dk1"/>
                </a:solidFill>
                <a:ea typeface="Calibri"/>
                <a:cs typeface="Calibri"/>
                <a:sym typeface="Calibri"/>
              </a:rPr>
              <a:t>analizo</a:t>
            </a:r>
            <a:r>
              <a:rPr lang="en-US" sz="2000" b="1" dirty="0">
                <a:solidFill>
                  <a:schemeClr val="dk1"/>
                </a:solidFill>
                <a:ea typeface="Calibri"/>
                <a:cs typeface="Calibri"/>
                <a:sym typeface="Calibri"/>
              </a:rPr>
              <a:t> in </a:t>
            </a:r>
            <a:r>
              <a:rPr lang="en-US" sz="2000" b="1" dirty="0" err="1">
                <a:solidFill>
                  <a:schemeClr val="dk1"/>
                </a:solidFill>
                <a:ea typeface="Calibri"/>
                <a:cs typeface="Calibri"/>
                <a:sym typeface="Calibri"/>
              </a:rPr>
              <a:t>hrambo</a:t>
            </a:r>
            <a:r>
              <a:rPr lang="en-US" sz="2000" b="1" dirty="0">
                <a:solidFill>
                  <a:schemeClr val="dk1"/>
                </a:solidFill>
                <a:ea typeface="Calibri"/>
                <a:cs typeface="Calibri"/>
                <a:sym typeface="Calibri"/>
              </a:rPr>
              <a:t> </a:t>
            </a:r>
            <a:r>
              <a:rPr lang="en-US" sz="2000" b="1" dirty="0" err="1">
                <a:solidFill>
                  <a:schemeClr val="dk1"/>
                </a:solidFill>
                <a:ea typeface="Calibri"/>
                <a:cs typeface="Calibri"/>
                <a:sym typeface="Calibri"/>
              </a:rPr>
              <a:t>podatkov</a:t>
            </a:r>
            <a:endParaRPr sz="2000" b="1" dirty="0">
              <a:solidFill>
                <a:schemeClr val="dk1"/>
              </a:solidFill>
              <a:ea typeface="Calibri"/>
              <a:cs typeface="Calibri"/>
              <a:sym typeface="Calibri"/>
            </a:endParaRPr>
          </a:p>
          <a:p>
            <a:pPr marL="457200" marR="0" lvl="0" indent="-406400" algn="l" rtl="0">
              <a:spcBef>
                <a:spcPts val="0"/>
              </a:spcBef>
              <a:spcAft>
                <a:spcPts val="0"/>
              </a:spcAft>
              <a:buClr>
                <a:schemeClr val="dk1"/>
              </a:buClr>
              <a:buSzPts val="2800"/>
              <a:buFont typeface="Arial" panose="020B0604020202020204" pitchFamily="34" charset="0"/>
              <a:buChar char="•"/>
            </a:pPr>
            <a:r>
              <a:rPr lang="en-US" sz="2000" dirty="0" err="1">
                <a:solidFill>
                  <a:schemeClr val="dk1"/>
                </a:solidFill>
                <a:ea typeface="Calibri"/>
                <a:cs typeface="Calibri"/>
                <a:sym typeface="Calibri"/>
              </a:rPr>
              <a:t>nacionalni</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arhiv</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genomskih</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podatkov</a:t>
            </a:r>
            <a:endParaRPr sz="2000" dirty="0">
              <a:solidFill>
                <a:schemeClr val="dk1"/>
              </a:solidFill>
              <a:ea typeface="Calibri"/>
              <a:cs typeface="Calibri"/>
              <a:sym typeface="Calibri"/>
            </a:endParaRPr>
          </a:p>
          <a:p>
            <a:pPr marL="457200" marR="0" lvl="0" indent="-406400" algn="l" rtl="0">
              <a:spcBef>
                <a:spcPts val="0"/>
              </a:spcBef>
              <a:spcAft>
                <a:spcPts val="0"/>
              </a:spcAft>
              <a:buClr>
                <a:schemeClr val="dk1"/>
              </a:buClr>
              <a:buSzPts val="2800"/>
              <a:buFont typeface="Arial" panose="020B0604020202020204" pitchFamily="34" charset="0"/>
              <a:buChar char="•"/>
            </a:pPr>
            <a:r>
              <a:rPr lang="en-US" sz="2000" dirty="0" err="1">
                <a:solidFill>
                  <a:schemeClr val="dk1"/>
                </a:solidFill>
                <a:ea typeface="Calibri"/>
                <a:cs typeface="Calibri"/>
                <a:sym typeface="Calibri"/>
              </a:rPr>
              <a:t>spletna</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orodja</a:t>
            </a:r>
            <a:r>
              <a:rPr lang="en-US" sz="2000" dirty="0">
                <a:solidFill>
                  <a:schemeClr val="dk1"/>
                </a:solidFill>
                <a:ea typeface="Calibri"/>
                <a:cs typeface="Calibri"/>
                <a:sym typeface="Calibri"/>
              </a:rPr>
              <a:t> za </a:t>
            </a:r>
            <a:r>
              <a:rPr lang="en-US" sz="2000" dirty="0" err="1">
                <a:solidFill>
                  <a:schemeClr val="dk1"/>
                </a:solidFill>
                <a:ea typeface="Calibri"/>
                <a:cs typeface="Calibri"/>
                <a:sym typeface="Calibri"/>
              </a:rPr>
              <a:t>analizo</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podatkov</a:t>
            </a:r>
            <a:r>
              <a:rPr lang="en-US" sz="2000" dirty="0">
                <a:solidFill>
                  <a:schemeClr val="dk1"/>
                </a:solidFill>
                <a:ea typeface="Calibri"/>
                <a:cs typeface="Calibri"/>
                <a:sym typeface="Calibri"/>
              </a:rPr>
              <a:t> (R, Galaxy …)</a:t>
            </a:r>
            <a:endParaRPr sz="2000" dirty="0">
              <a:solidFill>
                <a:schemeClr val="dk1"/>
              </a:solidFill>
              <a:ea typeface="Calibri"/>
              <a:cs typeface="Calibri"/>
              <a:sym typeface="Calibri"/>
            </a:endParaRPr>
          </a:p>
        </p:txBody>
      </p:sp>
      <p:pic>
        <p:nvPicPr>
          <p:cNvPr id="167" name="Google Shape;167;p3" descr="https://lh7-us.googleusercontent.com/kxiB_LVd74geFyoIzCE6mUkuvrbbLfxJG1kc8CCQLy8k0H12njo3lhRO-6DETRByDthBBZuq6ZCP6iJjixSPlVONf2I5V2Fya_VfJyiyU5UNr1cUlzXXCpgjBlWb9yKzL2gevxyNiAi1B5vnDfqPZgcplA=s2048"/>
          <p:cNvPicPr preferRelativeResize="0"/>
          <p:nvPr/>
        </p:nvPicPr>
        <p:blipFill rotWithShape="1">
          <a:blip r:embed="rId3">
            <a:alphaModFix/>
          </a:blip>
          <a:srcRect/>
          <a:stretch/>
        </p:blipFill>
        <p:spPr>
          <a:xfrm>
            <a:off x="8444250" y="1814515"/>
            <a:ext cx="3157673" cy="2098633"/>
          </a:xfrm>
          <a:prstGeom prst="rect">
            <a:avLst/>
          </a:prstGeom>
          <a:noFill/>
          <a:ln>
            <a:noFill/>
          </a:ln>
        </p:spPr>
      </p:pic>
      <p:pic>
        <p:nvPicPr>
          <p:cNvPr id="168" name="Google Shape;168;p3" descr="https://lh7-us.googleusercontent.com/Hb6eef_r5BGzxNnkdWSjlv3ZFGTZOXiLYDxqpGuKgqaCdDqslNlmRQjb1GrxAMwkywVBnU6AkTDPWv8wCqwp_1XFQlkcQ3YgXNfzAMAh0w24DuPOM8JyofadhUkvjNqBNTiLSWQg8L2QAOUbUBNrWZGXvw=s2048"/>
          <p:cNvPicPr preferRelativeResize="0"/>
          <p:nvPr/>
        </p:nvPicPr>
        <p:blipFill rotWithShape="1">
          <a:blip r:embed="rId4">
            <a:alphaModFix/>
          </a:blip>
          <a:srcRect t="11676"/>
          <a:stretch/>
        </p:blipFill>
        <p:spPr>
          <a:xfrm>
            <a:off x="8833900" y="4362201"/>
            <a:ext cx="2998927" cy="2198827"/>
          </a:xfrm>
          <a:prstGeom prst="rect">
            <a:avLst/>
          </a:prstGeom>
          <a:noFill/>
          <a:ln>
            <a:noFill/>
          </a:ln>
        </p:spPr>
      </p:pic>
      <p:sp>
        <p:nvSpPr>
          <p:cNvPr id="2" name="PoljeZBesedilom 1">
            <a:extLst>
              <a:ext uri="{FF2B5EF4-FFF2-40B4-BE49-F238E27FC236}">
                <a16:creationId xmlns:a16="http://schemas.microsoft.com/office/drawing/2014/main" id="{48F6CA2E-8C64-2A41-F708-6E05150B8B66}"/>
              </a:ext>
            </a:extLst>
          </p:cNvPr>
          <p:cNvSpPr txBox="1"/>
          <p:nvPr/>
        </p:nvSpPr>
        <p:spPr>
          <a:xfrm>
            <a:off x="0" y="6550223"/>
            <a:ext cx="2250424" cy="307777"/>
          </a:xfrm>
          <a:prstGeom prst="rect">
            <a:avLst/>
          </a:prstGeom>
          <a:noFill/>
        </p:spPr>
        <p:txBody>
          <a:bodyPr wrap="none" rtlCol="0">
            <a:spAutoFit/>
          </a:bodyPr>
          <a:lstStyle/>
          <a:p>
            <a:r>
              <a:rPr lang="sl-SI" sz="1400" dirty="0"/>
              <a:t>Dr. Brane Leskošek, ELIXIR-SI</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6"/>
          <p:cNvSpPr txBox="1">
            <a:spLocks noGrp="1"/>
          </p:cNvSpPr>
          <p:nvPr>
            <p:ph type="title"/>
          </p:nvPr>
        </p:nvSpPr>
        <p:spPr>
          <a:xfrm>
            <a:off x="652833" y="1202893"/>
            <a:ext cx="9033341" cy="817418"/>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ED7D31"/>
              </a:buClr>
              <a:buSzPct val="100000"/>
              <a:buFont typeface="Calibri"/>
              <a:buNone/>
            </a:pPr>
            <a:r>
              <a:rPr lang="en-US" sz="5000" b="1" dirty="0" err="1">
                <a:solidFill>
                  <a:srgbClr val="ED7D31"/>
                </a:solidFill>
                <a:latin typeface="Calibri"/>
                <a:ea typeface="Calibri"/>
                <a:cs typeface="Calibri"/>
                <a:sym typeface="Calibri"/>
              </a:rPr>
              <a:t>Infrastruktura</a:t>
            </a:r>
            <a:r>
              <a:rPr lang="en-US" sz="5000" b="1" dirty="0">
                <a:solidFill>
                  <a:srgbClr val="ED7D31"/>
                </a:solidFill>
                <a:latin typeface="Calibri"/>
                <a:ea typeface="Calibri"/>
                <a:cs typeface="Calibri"/>
                <a:sym typeface="Calibri"/>
              </a:rPr>
              <a:t> za </a:t>
            </a:r>
            <a:r>
              <a:rPr lang="en-US" sz="5000" b="1" dirty="0" err="1">
                <a:solidFill>
                  <a:srgbClr val="ED7D31"/>
                </a:solidFill>
                <a:latin typeface="Calibri"/>
                <a:ea typeface="Calibri"/>
                <a:cs typeface="Calibri"/>
                <a:sym typeface="Calibri"/>
              </a:rPr>
              <a:t>pridobivanje</a:t>
            </a:r>
            <a:r>
              <a:rPr lang="en-US" sz="5000" b="1" dirty="0">
                <a:solidFill>
                  <a:srgbClr val="ED7D31"/>
                </a:solidFill>
                <a:latin typeface="Calibri"/>
                <a:ea typeface="Calibri"/>
                <a:cs typeface="Calibri"/>
                <a:sym typeface="Calibri"/>
              </a:rPr>
              <a:t> </a:t>
            </a:r>
            <a:r>
              <a:rPr lang="en-US" sz="5000" b="1" dirty="0" err="1">
                <a:solidFill>
                  <a:srgbClr val="ED7D31"/>
                </a:solidFill>
                <a:latin typeface="Calibri"/>
                <a:ea typeface="Calibri"/>
                <a:cs typeface="Calibri"/>
                <a:sym typeface="Calibri"/>
              </a:rPr>
              <a:t>visokogostotnih</a:t>
            </a:r>
            <a:r>
              <a:rPr lang="en-US" sz="5000" b="1" dirty="0">
                <a:solidFill>
                  <a:srgbClr val="ED7D31"/>
                </a:solidFill>
                <a:latin typeface="Calibri"/>
                <a:ea typeface="Calibri"/>
                <a:cs typeface="Calibri"/>
                <a:sym typeface="Calibri"/>
              </a:rPr>
              <a:t> </a:t>
            </a:r>
            <a:r>
              <a:rPr lang="en-US" sz="5000" b="1" dirty="0" err="1">
                <a:solidFill>
                  <a:srgbClr val="ED7D31"/>
                </a:solidFill>
                <a:latin typeface="Calibri"/>
                <a:ea typeface="Calibri"/>
                <a:cs typeface="Calibri"/>
                <a:sym typeface="Calibri"/>
              </a:rPr>
              <a:t>podatkov</a:t>
            </a:r>
            <a:endParaRPr sz="5000" b="1" dirty="0">
              <a:solidFill>
                <a:srgbClr val="ED7D31"/>
              </a:solidFill>
              <a:latin typeface="Calibri"/>
              <a:ea typeface="Calibri"/>
              <a:cs typeface="Calibri"/>
              <a:sym typeface="Calibri"/>
            </a:endParaRPr>
          </a:p>
        </p:txBody>
      </p:sp>
      <p:sp>
        <p:nvSpPr>
          <p:cNvPr id="175" name="Google Shape;175;p6"/>
          <p:cNvSpPr txBox="1"/>
          <p:nvPr/>
        </p:nvSpPr>
        <p:spPr>
          <a:xfrm>
            <a:off x="742956" y="4235239"/>
            <a:ext cx="10515600" cy="48490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76" name="Google Shape;176;p6"/>
          <p:cNvSpPr/>
          <p:nvPr/>
        </p:nvSpPr>
        <p:spPr>
          <a:xfrm>
            <a:off x="742954" y="5062106"/>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7" name="Google Shape;177;p6"/>
          <p:cNvSpPr txBox="1"/>
          <p:nvPr/>
        </p:nvSpPr>
        <p:spPr>
          <a:xfrm>
            <a:off x="652825" y="2322900"/>
            <a:ext cx="11145300" cy="28622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err="1">
                <a:solidFill>
                  <a:schemeClr val="dk1"/>
                </a:solidFill>
              </a:rPr>
              <a:t>Laboratorija</a:t>
            </a:r>
            <a:r>
              <a:rPr lang="en-US" sz="2000" dirty="0">
                <a:solidFill>
                  <a:schemeClr val="dk1"/>
                </a:solidFill>
              </a:rPr>
              <a:t> </a:t>
            </a:r>
            <a:endParaRPr sz="2000" dirty="0"/>
          </a:p>
          <a:p>
            <a:pPr marL="800100" marR="0" lvl="1" indent="-342900" algn="l" rtl="0">
              <a:spcBef>
                <a:spcPts val="0"/>
              </a:spcBef>
              <a:spcAft>
                <a:spcPts val="0"/>
              </a:spcAft>
              <a:buClr>
                <a:schemeClr val="dk1"/>
              </a:buClr>
              <a:buSzPts val="2800"/>
              <a:buFont typeface="Arial" panose="020B0604020202020204" pitchFamily="34" charset="0"/>
              <a:buChar char="•"/>
            </a:pPr>
            <a:r>
              <a:rPr lang="en-US" sz="2000" i="0" u="none" strike="noStrike" cap="none" dirty="0" err="1">
                <a:solidFill>
                  <a:schemeClr val="dk1"/>
                </a:solidFill>
              </a:rPr>
              <a:t>Osrednji</a:t>
            </a:r>
            <a:r>
              <a:rPr lang="en-US" sz="2000" i="0" u="none" strike="noStrike" cap="none" dirty="0">
                <a:solidFill>
                  <a:schemeClr val="dk1"/>
                </a:solidFill>
              </a:rPr>
              <a:t> </a:t>
            </a:r>
            <a:r>
              <a:rPr lang="en-US" sz="2000" i="0" u="none" strike="noStrike" cap="none" dirty="0" err="1">
                <a:solidFill>
                  <a:schemeClr val="dk1"/>
                </a:solidFill>
              </a:rPr>
              <a:t>laboratorij</a:t>
            </a:r>
            <a:r>
              <a:rPr lang="en-US" sz="2000" i="0" u="none" strike="noStrike" cap="none" dirty="0">
                <a:solidFill>
                  <a:schemeClr val="dk1"/>
                </a:solidFill>
              </a:rPr>
              <a:t> za </a:t>
            </a:r>
            <a:r>
              <a:rPr lang="en-US" sz="2000" i="0" u="none" strike="noStrike" cap="none" dirty="0" err="1">
                <a:solidFill>
                  <a:schemeClr val="dk1"/>
                </a:solidFill>
              </a:rPr>
              <a:t>sekvenciranje</a:t>
            </a:r>
            <a:br>
              <a:rPr lang="en-US" sz="2000" dirty="0">
                <a:solidFill>
                  <a:schemeClr val="dk1"/>
                </a:solidFill>
              </a:rPr>
            </a:br>
            <a:r>
              <a:rPr lang="en-US" sz="2000" i="0" u="none" strike="noStrike" cap="none" dirty="0" err="1">
                <a:solidFill>
                  <a:schemeClr val="dk1"/>
                </a:solidFill>
              </a:rPr>
              <a:t>naslednje</a:t>
            </a:r>
            <a:r>
              <a:rPr lang="en-US" sz="2000" i="0" u="none" strike="noStrike" cap="none" dirty="0">
                <a:solidFill>
                  <a:schemeClr val="dk1"/>
                </a:solidFill>
              </a:rPr>
              <a:t> </a:t>
            </a:r>
            <a:r>
              <a:rPr lang="en-US" sz="2000" i="0" u="none" strike="noStrike" cap="none" dirty="0" err="1">
                <a:solidFill>
                  <a:schemeClr val="dk1"/>
                </a:solidFill>
              </a:rPr>
              <a:t>generacije</a:t>
            </a:r>
            <a:endParaRPr sz="2000" i="0" u="none" strike="noStrike" cap="none" dirty="0">
              <a:solidFill>
                <a:schemeClr val="dk1"/>
              </a:solidFill>
            </a:endParaRPr>
          </a:p>
          <a:p>
            <a:pPr marL="800100" marR="0" lvl="1" indent="-342900" algn="l" rtl="0">
              <a:spcBef>
                <a:spcPts val="0"/>
              </a:spcBef>
              <a:spcAft>
                <a:spcPts val="0"/>
              </a:spcAft>
              <a:buClr>
                <a:schemeClr val="dk1"/>
              </a:buClr>
              <a:buSzPts val="2800"/>
              <a:buFont typeface="Arial" panose="020B0604020202020204" pitchFamily="34" charset="0"/>
              <a:buChar char="•"/>
            </a:pPr>
            <a:r>
              <a:rPr lang="en-US" sz="2000" i="0" u="none" strike="noStrike" cap="none" dirty="0" err="1">
                <a:solidFill>
                  <a:schemeClr val="dk1"/>
                </a:solidFill>
              </a:rPr>
              <a:t>Laboratorij</a:t>
            </a:r>
            <a:r>
              <a:rPr lang="en-US" sz="2000" i="0" u="none" strike="noStrike" cap="none" dirty="0">
                <a:solidFill>
                  <a:schemeClr val="dk1"/>
                </a:solidFill>
              </a:rPr>
              <a:t> za </a:t>
            </a:r>
            <a:r>
              <a:rPr lang="en-US" sz="2000" i="0" u="none" strike="noStrike" cap="none" dirty="0" err="1">
                <a:solidFill>
                  <a:schemeClr val="dk1"/>
                </a:solidFill>
              </a:rPr>
              <a:t>posameznocelične</a:t>
            </a:r>
            <a:r>
              <a:rPr lang="en-US" sz="2000" i="0" u="none" strike="noStrike" cap="none" dirty="0">
                <a:solidFill>
                  <a:schemeClr val="dk1"/>
                </a:solidFill>
              </a:rPr>
              <a:t> </a:t>
            </a:r>
            <a:r>
              <a:rPr lang="en-US" sz="2000" i="0" u="none" strike="noStrike" cap="none" dirty="0" err="1">
                <a:solidFill>
                  <a:schemeClr val="dk1"/>
                </a:solidFill>
              </a:rPr>
              <a:t>analize</a:t>
            </a:r>
            <a:br>
              <a:rPr lang="en-US" sz="2000" dirty="0">
                <a:solidFill>
                  <a:schemeClr val="dk1"/>
                </a:solidFill>
              </a:rPr>
            </a:br>
            <a:r>
              <a:rPr lang="en-US" sz="2000" i="0" u="none" strike="noStrike" cap="none" dirty="0">
                <a:solidFill>
                  <a:schemeClr val="dk1"/>
                </a:solidFill>
              </a:rPr>
              <a:t>(</a:t>
            </a:r>
            <a:r>
              <a:rPr lang="en-US" sz="2000" i="0" u="none" strike="noStrike" cap="none" dirty="0" err="1">
                <a:solidFill>
                  <a:schemeClr val="dk1"/>
                </a:solidFill>
              </a:rPr>
              <a:t>LePA</a:t>
            </a:r>
            <a:r>
              <a:rPr lang="en-US" sz="2000" i="0" u="none" strike="noStrike" cap="none" dirty="0">
                <a:solidFill>
                  <a:schemeClr val="dk1"/>
                </a:solidFill>
              </a:rPr>
              <a:t>)</a:t>
            </a:r>
            <a:endParaRPr sz="2000" dirty="0"/>
          </a:p>
          <a:p>
            <a:pPr marL="0" marR="0" lvl="0" indent="0" algn="l" rtl="0">
              <a:spcBef>
                <a:spcPts val="0"/>
              </a:spcBef>
              <a:spcAft>
                <a:spcPts val="0"/>
              </a:spcAft>
              <a:buNone/>
            </a:pPr>
            <a:endParaRPr sz="2000" dirty="0">
              <a:solidFill>
                <a:schemeClr val="dk1"/>
              </a:solidFill>
            </a:endParaRPr>
          </a:p>
          <a:p>
            <a:pPr marL="0" marR="0" lvl="0" indent="0" algn="l" rtl="0">
              <a:spcBef>
                <a:spcPts val="0"/>
              </a:spcBef>
              <a:spcAft>
                <a:spcPts val="0"/>
              </a:spcAft>
              <a:buNone/>
            </a:pPr>
            <a:endParaRPr sz="2000" dirty="0">
              <a:solidFill>
                <a:schemeClr val="dk1"/>
              </a:solidFill>
            </a:endParaRPr>
          </a:p>
          <a:p>
            <a:pPr marL="0" marR="0" lvl="0" indent="0" algn="l" rtl="0">
              <a:spcBef>
                <a:spcPts val="0"/>
              </a:spcBef>
              <a:spcAft>
                <a:spcPts val="0"/>
              </a:spcAft>
              <a:buNone/>
            </a:pPr>
            <a:endParaRPr sz="2000" dirty="0">
              <a:solidFill>
                <a:schemeClr val="dk1"/>
              </a:solidFill>
            </a:endParaRPr>
          </a:p>
          <a:p>
            <a:pPr marL="0" marR="0" lvl="0" indent="0" algn="l" rtl="0">
              <a:spcBef>
                <a:spcPts val="0"/>
              </a:spcBef>
              <a:spcAft>
                <a:spcPts val="0"/>
              </a:spcAft>
              <a:buNone/>
            </a:pPr>
            <a:r>
              <a:rPr lang="en-US" sz="2000" b="1" dirty="0" err="1">
                <a:solidFill>
                  <a:schemeClr val="dk1"/>
                </a:solidFill>
              </a:rPr>
              <a:t>Odprti</a:t>
            </a:r>
            <a:r>
              <a:rPr lang="en-US" sz="2000" b="1" dirty="0">
                <a:solidFill>
                  <a:schemeClr val="dk1"/>
                </a:solidFill>
              </a:rPr>
              <a:t> </a:t>
            </a:r>
            <a:r>
              <a:rPr lang="en-US" sz="2000" b="1" dirty="0" err="1">
                <a:solidFill>
                  <a:schemeClr val="dk1"/>
                </a:solidFill>
              </a:rPr>
              <a:t>dostop</a:t>
            </a:r>
            <a:r>
              <a:rPr lang="en-US" sz="2000" b="1" dirty="0">
                <a:solidFill>
                  <a:schemeClr val="dk1"/>
                </a:solidFill>
              </a:rPr>
              <a:t> za </a:t>
            </a:r>
            <a:r>
              <a:rPr lang="en-US" sz="2000" b="1" dirty="0" err="1">
                <a:solidFill>
                  <a:schemeClr val="dk1"/>
                </a:solidFill>
              </a:rPr>
              <a:t>vse</a:t>
            </a:r>
            <a:r>
              <a:rPr lang="en-US" sz="2000" b="1" dirty="0">
                <a:solidFill>
                  <a:schemeClr val="dk1"/>
                </a:solidFill>
              </a:rPr>
              <a:t> </a:t>
            </a:r>
            <a:r>
              <a:rPr lang="en-US" sz="2000" b="1" dirty="0" err="1">
                <a:solidFill>
                  <a:schemeClr val="dk1"/>
                </a:solidFill>
              </a:rPr>
              <a:t>raziskovalce</a:t>
            </a:r>
            <a:r>
              <a:rPr lang="en-US" sz="2000" b="1" dirty="0">
                <a:solidFill>
                  <a:schemeClr val="dk1"/>
                </a:solidFill>
              </a:rPr>
              <a:t> </a:t>
            </a:r>
            <a:r>
              <a:rPr lang="en-US" sz="2000" b="1" dirty="0" err="1">
                <a:solidFill>
                  <a:schemeClr val="dk1"/>
                </a:solidFill>
              </a:rPr>
              <a:t>konzorcija</a:t>
            </a:r>
            <a:r>
              <a:rPr lang="en-US" sz="2000" b="1" dirty="0">
                <a:solidFill>
                  <a:schemeClr val="dk1"/>
                </a:solidFill>
              </a:rPr>
              <a:t> ELIXIR-SI in </a:t>
            </a:r>
            <a:r>
              <a:rPr lang="en-US" sz="2000" b="1" dirty="0" err="1">
                <a:solidFill>
                  <a:schemeClr val="dk1"/>
                </a:solidFill>
              </a:rPr>
              <a:t>širše</a:t>
            </a:r>
            <a:r>
              <a:rPr lang="en-US" sz="2000" b="1" dirty="0">
                <a:solidFill>
                  <a:schemeClr val="dk1"/>
                </a:solidFill>
              </a:rPr>
              <a:t> </a:t>
            </a:r>
            <a:endParaRPr sz="2000" dirty="0"/>
          </a:p>
        </p:txBody>
      </p:sp>
      <p:pic>
        <p:nvPicPr>
          <p:cNvPr id="178" name="Google Shape;178;p6" descr="A picture containing text, indoor, floor, kitchen&#10;&#10;Description automatically generated"/>
          <p:cNvPicPr preferRelativeResize="0"/>
          <p:nvPr/>
        </p:nvPicPr>
        <p:blipFill rotWithShape="1">
          <a:blip r:embed="rId3">
            <a:alphaModFix/>
          </a:blip>
          <a:srcRect/>
          <a:stretch/>
        </p:blipFill>
        <p:spPr>
          <a:xfrm>
            <a:off x="8791936" y="2452760"/>
            <a:ext cx="3006124" cy="2254593"/>
          </a:xfrm>
          <a:prstGeom prst="rect">
            <a:avLst/>
          </a:prstGeom>
          <a:noFill/>
          <a:ln>
            <a:noFill/>
          </a:ln>
        </p:spPr>
      </p:pic>
      <p:sp>
        <p:nvSpPr>
          <p:cNvPr id="2" name="PoljeZBesedilom 1">
            <a:extLst>
              <a:ext uri="{FF2B5EF4-FFF2-40B4-BE49-F238E27FC236}">
                <a16:creationId xmlns:a16="http://schemas.microsoft.com/office/drawing/2014/main" id="{A49AC130-7B76-5F24-1B72-623614F81CEC}"/>
              </a:ext>
            </a:extLst>
          </p:cNvPr>
          <p:cNvSpPr txBox="1"/>
          <p:nvPr/>
        </p:nvSpPr>
        <p:spPr>
          <a:xfrm>
            <a:off x="0" y="6550223"/>
            <a:ext cx="2250424" cy="307777"/>
          </a:xfrm>
          <a:prstGeom prst="rect">
            <a:avLst/>
          </a:prstGeom>
          <a:noFill/>
        </p:spPr>
        <p:txBody>
          <a:bodyPr wrap="none" rtlCol="0">
            <a:spAutoFit/>
          </a:bodyPr>
          <a:lstStyle/>
          <a:p>
            <a:r>
              <a:rPr lang="sl-SI" sz="1400" dirty="0"/>
              <a:t>Dr. Brane Leskošek, ELIXIR-SI</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742955" y="482772"/>
            <a:ext cx="9033341" cy="817418"/>
          </a:xfrm>
        </p:spPr>
        <p:txBody>
          <a:bodyPr>
            <a:normAutofit fontScale="90000"/>
          </a:bodyPr>
          <a:lstStyle/>
          <a:p>
            <a:pPr lvl="0"/>
            <a:r>
              <a:rPr lang="pl-PL" sz="5000" b="1" dirty="0">
                <a:solidFill>
                  <a:srgbClr val="ED7D31"/>
                </a:solidFill>
                <a:latin typeface="Calibri"/>
              </a:rPr>
              <a:t>Nacionalna infrastruktura odprte znanosti in zakonodajni okvir</a:t>
            </a:r>
            <a:endParaRPr lang="sl-SI" sz="5000" b="1" dirty="0">
              <a:solidFill>
                <a:srgbClr val="ED7D31"/>
              </a:solidFill>
              <a:latin typeface="Calibri"/>
            </a:endParaRPr>
          </a:p>
        </p:txBody>
      </p:sp>
      <p:sp>
        <p:nvSpPr>
          <p:cNvPr id="5" name="Naslov 1">
            <a:extLst>
              <a:ext uri="{FF2B5EF4-FFF2-40B4-BE49-F238E27FC236}">
                <a16:creationId xmlns:a16="http://schemas.microsoft.com/office/drawing/2014/main" id="{A9562970-6910-4154-A181-B1BA07AA3270}"/>
              </a:ext>
            </a:extLst>
          </p:cNvPr>
          <p:cNvSpPr txBox="1"/>
          <p:nvPr/>
        </p:nvSpPr>
        <p:spPr>
          <a:xfrm>
            <a:off x="742956" y="4235239"/>
            <a:ext cx="10515600" cy="484906"/>
          </a:xfrm>
          <a:prstGeom prst="rect">
            <a:avLst/>
          </a:prstGeom>
          <a:noFill/>
          <a:ln cap="flat">
            <a:noFill/>
          </a:ln>
        </p:spPr>
        <p:txBody>
          <a:bodyPr vert="horz" wrap="square" lIns="91440" tIns="45720" rIns="91440" bIns="45720" anchor="ctr" anchorCtr="0" compatLnSpc="1">
            <a:noAutofit/>
          </a:bodyPr>
          <a:lstStyle/>
          <a:p>
            <a:endParaRPr lang="sl-SI" sz="2400"/>
          </a:p>
          <a:p>
            <a:endParaRPr lang="sl-SI" sz="2400"/>
          </a:p>
        </p:txBody>
      </p:sp>
      <p:sp>
        <p:nvSpPr>
          <p:cNvPr id="3" name="Pravokotnik 2">
            <a:extLst>
              <a:ext uri="{FF2B5EF4-FFF2-40B4-BE49-F238E27FC236}">
                <a16:creationId xmlns:a16="http://schemas.microsoft.com/office/drawing/2014/main" id="{D00D9D12-2CCF-A5A2-7374-C2E39F5CE05A}"/>
              </a:ext>
            </a:extLst>
          </p:cNvPr>
          <p:cNvSpPr/>
          <p:nvPr/>
        </p:nvSpPr>
        <p:spPr>
          <a:xfrm>
            <a:off x="831273" y="1716465"/>
            <a:ext cx="10427280" cy="3677930"/>
          </a:xfrm>
          <a:prstGeom prst="rect">
            <a:avLst/>
          </a:prstGeom>
        </p:spPr>
        <p:txBody>
          <a:bodyPr wrap="square">
            <a:spAutoFit/>
          </a:bodyPr>
          <a:lstStyle/>
          <a:p>
            <a:pPr marL="285750" indent="-285750">
              <a:spcAft>
                <a:spcPts val="600"/>
              </a:spcAft>
              <a:buFont typeface="Arial" panose="020B0604020202020204" pitchFamily="34" charset="0"/>
              <a:buChar char="•"/>
            </a:pPr>
            <a:r>
              <a:rPr lang="sl-SI" dirty="0">
                <a:hlinkClick r:id="rId4"/>
              </a:rPr>
              <a:t>Področna nacionalna zakonodaja </a:t>
            </a:r>
            <a:r>
              <a:rPr lang="sl-SI" dirty="0"/>
              <a:t>uvaja </a:t>
            </a:r>
            <a:r>
              <a:rPr lang="sl-SI" sz="1800" dirty="0">
                <a:effectLst/>
                <a:ea typeface="Calibri" panose="020F0502020204030204" pitchFamily="34" charset="0"/>
              </a:rPr>
              <a:t>politike ERA</a:t>
            </a:r>
            <a:endParaRPr lang="sl-SI" dirty="0"/>
          </a:p>
          <a:p>
            <a:pPr marL="285750" indent="-285750">
              <a:spcAft>
                <a:spcPts val="600"/>
              </a:spcAft>
              <a:buFont typeface="Arial" panose="020B0604020202020204" pitchFamily="34" charset="0"/>
              <a:buChar char="•"/>
            </a:pPr>
            <a:r>
              <a:rPr lang="sl-SI" sz="1800" dirty="0">
                <a:effectLst/>
                <a:ea typeface="Calibri" panose="020F0502020204030204" pitchFamily="34" charset="0"/>
                <a:cs typeface="Arial" panose="020B0604020202020204" pitchFamily="34" charset="0"/>
                <a:hlinkClick r:id="rId5"/>
              </a:rPr>
              <a:t>Resolucija o znanstvenoraziskovalni in inovacijski strategiji Slovenije 2030 </a:t>
            </a:r>
            <a:r>
              <a:rPr lang="sl-SI" sz="1800" dirty="0">
                <a:effectLst/>
                <a:ea typeface="Calibri" panose="020F0502020204030204" pitchFamily="34" charset="0"/>
                <a:cs typeface="Arial" panose="020B0604020202020204" pitchFamily="34" charset="0"/>
              </a:rPr>
              <a:t>(</a:t>
            </a:r>
            <a:r>
              <a:rPr lang="sl-SI" dirty="0" err="1">
                <a:cs typeface="Arial" panose="020B0604020202020204" pitchFamily="34" charset="0"/>
              </a:rPr>
              <a:t>ReZrIS</a:t>
            </a:r>
            <a:r>
              <a:rPr lang="sl-SI" dirty="0">
                <a:cs typeface="Arial" panose="020B0604020202020204" pitchFamily="34" charset="0"/>
              </a:rPr>
              <a:t> 2030, cilj 6.2)</a:t>
            </a:r>
            <a:r>
              <a:rPr lang="sl-SI" sz="1800" dirty="0">
                <a:effectLst/>
                <a:ea typeface="Calibri" panose="020F0502020204030204" pitchFamily="34" charset="0"/>
                <a:cs typeface="Arial" panose="020B0604020202020204" pitchFamily="34" charset="0"/>
              </a:rPr>
              <a:t> </a:t>
            </a:r>
            <a:r>
              <a:rPr lang="sl-SI" sz="1800" dirty="0">
                <a:effectLst/>
                <a:ea typeface="Calibri" panose="020F0502020204030204" pitchFamily="34" charset="0"/>
              </a:rPr>
              <a:t>in z njo povezana priporočila </a:t>
            </a:r>
            <a:r>
              <a:rPr lang="sl-SI" sz="1800" dirty="0">
                <a:effectLst/>
                <a:ea typeface="Calibri" panose="020F0502020204030204" pitchFamily="34" charset="0"/>
                <a:hlinkClick r:id="rId6"/>
              </a:rPr>
              <a:t>evropskih raziskovalnih politik</a:t>
            </a:r>
            <a:endParaRPr lang="sl-SI" sz="1800" dirty="0">
              <a:effectLst/>
              <a:ea typeface="Calibri" panose="020F0502020204030204" pitchFamily="34" charset="0"/>
              <a:hlinkClick r:id="rId7"/>
            </a:endParaRPr>
          </a:p>
          <a:p>
            <a:pPr marL="285750" indent="-285750">
              <a:spcAft>
                <a:spcPts val="600"/>
              </a:spcAft>
              <a:buFont typeface="Arial" panose="020B0604020202020204" pitchFamily="34" charset="0"/>
              <a:buChar char="•"/>
            </a:pPr>
            <a:r>
              <a:rPr lang="sl-SI" sz="1800" dirty="0">
                <a:effectLst/>
                <a:ea typeface="Calibri" panose="020F0502020204030204" pitchFamily="34" charset="0"/>
                <a:hlinkClick r:id="rId7"/>
              </a:rPr>
              <a:t>Zakon o znanstvenoraziskovalni in inovacijski dejavnosti</a:t>
            </a:r>
            <a:r>
              <a:rPr lang="sl-SI" sz="1800" dirty="0">
                <a:effectLst/>
                <a:ea typeface="Calibri" panose="020F0502020204030204" pitchFamily="34" charset="0"/>
              </a:rPr>
              <a:t> (</a:t>
            </a:r>
            <a:r>
              <a:rPr lang="sl-SI" sz="1800" dirty="0" err="1">
                <a:effectLst/>
                <a:ea typeface="Calibri" panose="020F0502020204030204" pitchFamily="34" charset="0"/>
              </a:rPr>
              <a:t>ZZrID</a:t>
            </a:r>
            <a:r>
              <a:rPr lang="sl-SI" sz="1800" dirty="0">
                <a:effectLst/>
                <a:ea typeface="Calibri" panose="020F0502020204030204" pitchFamily="34" charset="0"/>
              </a:rPr>
              <a:t>, 40., 41. in 42. člen)</a:t>
            </a:r>
          </a:p>
          <a:p>
            <a:pPr marL="285750" indent="-285750">
              <a:spcAft>
                <a:spcPts val="600"/>
              </a:spcAft>
              <a:buFont typeface="Arial" panose="020B0604020202020204" pitchFamily="34" charset="0"/>
              <a:buChar char="•"/>
            </a:pPr>
            <a:r>
              <a:rPr lang="sl-SI" sz="1800" dirty="0">
                <a:effectLst/>
                <a:ea typeface="Calibri" panose="020F0502020204030204" pitchFamily="34" charset="0"/>
                <a:hlinkClick r:id="rId8"/>
              </a:rPr>
              <a:t>Uredba o izvajanju znanstvenoraziskovalnega dela v skladu z načeli odprte znanosti </a:t>
            </a:r>
            <a:r>
              <a:rPr lang="sl-SI" sz="1800" dirty="0">
                <a:effectLst/>
                <a:ea typeface="Calibri" panose="020F0502020204030204" pitchFamily="34" charset="0"/>
              </a:rPr>
              <a:t>(Uredba)</a:t>
            </a:r>
          </a:p>
          <a:p>
            <a:pPr marL="742950" lvl="1" indent="-285750">
              <a:spcAft>
                <a:spcPts val="600"/>
              </a:spcAft>
              <a:buFont typeface="Wingdings" panose="05000000000000000000" pitchFamily="2" charset="2"/>
              <a:buChar char="Ø"/>
            </a:pPr>
            <a:r>
              <a:rPr lang="sl-SI" dirty="0">
                <a:effectLst/>
                <a:ea typeface="Calibri" panose="020F0502020204030204" pitchFamily="34" charset="0"/>
              </a:rPr>
              <a:t>upošteva usmeritve Sveta EU »</a:t>
            </a:r>
            <a:r>
              <a:rPr lang="sl-SI" dirty="0">
                <a:effectLst/>
                <a:ea typeface="Calibri" panose="020F0502020204030204" pitchFamily="34" charset="0"/>
                <a:hlinkClick r:id="rId9"/>
              </a:rPr>
              <a:t>Pakt za raziskave in inovacije</a:t>
            </a:r>
            <a:r>
              <a:rPr lang="sl-SI" dirty="0">
                <a:effectLst/>
                <a:ea typeface="Calibri" panose="020F0502020204030204" pitchFamily="34" charset="0"/>
              </a:rPr>
              <a:t>«</a:t>
            </a:r>
          </a:p>
          <a:p>
            <a:pPr marL="742950" lvl="1" indent="-285750">
              <a:spcAft>
                <a:spcPts val="600"/>
              </a:spcAft>
              <a:buFont typeface="Wingdings" panose="05000000000000000000" pitchFamily="2" charset="2"/>
              <a:buChar char="Ø"/>
            </a:pPr>
            <a:r>
              <a:rPr lang="sl-SI" dirty="0">
                <a:ea typeface="Calibri" panose="020F0502020204030204" pitchFamily="34" charset="0"/>
              </a:rPr>
              <a:t>sledi določbam okvirnega programa EU za raziskave in inovacije </a:t>
            </a:r>
            <a:r>
              <a:rPr lang="sl-SI" dirty="0">
                <a:ea typeface="Calibri" panose="020F0502020204030204" pitchFamily="34" charset="0"/>
                <a:hlinkClick r:id="rId10"/>
              </a:rPr>
              <a:t>Obzorje Evropa </a:t>
            </a:r>
            <a:endParaRPr lang="sl-SI" dirty="0">
              <a:ea typeface="Calibri" panose="020F0502020204030204" pitchFamily="34" charset="0"/>
            </a:endParaRPr>
          </a:p>
          <a:p>
            <a:pPr marL="742950" lvl="1" indent="-285750">
              <a:spcAft>
                <a:spcPts val="600"/>
              </a:spcAft>
              <a:buFont typeface="Wingdings" panose="05000000000000000000" pitchFamily="2" charset="2"/>
              <a:buChar char="Ø"/>
            </a:pPr>
            <a:r>
              <a:rPr lang="sl-SI" sz="1800" dirty="0">
                <a:effectLst/>
                <a:ea typeface="Calibri" panose="020F0502020204030204" pitchFamily="34" charset="0"/>
                <a:hlinkClick r:id="rId11"/>
              </a:rPr>
              <a:t>projekti ERC</a:t>
            </a:r>
            <a:r>
              <a:rPr lang="sl-SI" sz="1800" dirty="0">
                <a:effectLst/>
                <a:ea typeface="Calibri" panose="020F0502020204030204" pitchFamily="34" charset="0"/>
              </a:rPr>
              <a:t>, financirani na podlagi programa </a:t>
            </a:r>
            <a:r>
              <a:rPr lang="sl-SI" sz="1800" dirty="0">
                <a:effectLst/>
                <a:ea typeface="Calibri" panose="020F0502020204030204" pitchFamily="34" charset="0"/>
                <a:hlinkClick r:id="rId12"/>
              </a:rPr>
              <a:t>Obzorje Evropa</a:t>
            </a:r>
            <a:r>
              <a:rPr lang="sl-SI" sz="1800" dirty="0">
                <a:effectLst/>
                <a:ea typeface="Calibri" panose="020F0502020204030204" pitchFamily="34" charset="0"/>
              </a:rPr>
              <a:t>, morajo glede odprte znanosti izpolnjevati enake zahteve, kot jih vsebuje uredba</a:t>
            </a:r>
          </a:p>
          <a:p>
            <a:pPr marL="285750" indent="-285750">
              <a:spcAft>
                <a:spcPts val="600"/>
              </a:spcAft>
              <a:buFont typeface="Arial" panose="020B0604020202020204" pitchFamily="34" charset="0"/>
              <a:buChar char="•"/>
            </a:pPr>
            <a:r>
              <a:rPr lang="pl-PL" dirty="0">
                <a:cs typeface="Arial" panose="020B0604020202020204" pitchFamily="34" charset="0"/>
                <a:hlinkClick r:id="rId13"/>
              </a:rPr>
              <a:t>Zakon o dostopu do informacij javnega značaja</a:t>
            </a:r>
            <a:r>
              <a:rPr lang="pl-PL" dirty="0">
                <a:cs typeface="Arial" panose="020B0604020202020204" pitchFamily="34" charset="0"/>
              </a:rPr>
              <a:t> (ZDIJZ, dopolnitev 2022, 6.č čl.) – obvezna zagotovitev možnosti ponovne uporabe raziskovalnih podatkov</a:t>
            </a:r>
            <a:endParaRPr lang="sl-SI" dirty="0">
              <a:cs typeface="Arial" panose="020B0604020202020204" pitchFamily="34" charset="0"/>
            </a:endParaRPr>
          </a:p>
        </p:txBody>
      </p:sp>
    </p:spTree>
    <p:extLst>
      <p:ext uri="{BB962C8B-B14F-4D97-AF65-F5344CB8AC3E}">
        <p14:creationId xmlns:p14="http://schemas.microsoft.com/office/powerpoint/2010/main" val="4810591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g2a1f9eda617_0_601"/>
          <p:cNvSpPr txBox="1">
            <a:spLocks noGrp="1"/>
          </p:cNvSpPr>
          <p:nvPr>
            <p:ph type="title"/>
          </p:nvPr>
        </p:nvSpPr>
        <p:spPr>
          <a:xfrm>
            <a:off x="652833" y="888255"/>
            <a:ext cx="10868700" cy="817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ED7D31"/>
              </a:buClr>
              <a:buSzPts val="4500"/>
              <a:buFont typeface="Calibri"/>
              <a:buNone/>
            </a:pPr>
            <a:r>
              <a:rPr lang="en-US" sz="4500" b="1" dirty="0" err="1">
                <a:solidFill>
                  <a:srgbClr val="ED7D31"/>
                </a:solidFill>
                <a:latin typeface="+mn-lt"/>
                <a:ea typeface="Arial"/>
                <a:cs typeface="Arial"/>
                <a:sym typeface="Arial"/>
              </a:rPr>
              <a:t>Središče</a:t>
            </a:r>
            <a:r>
              <a:rPr lang="en-US" sz="4500" b="1" dirty="0">
                <a:solidFill>
                  <a:srgbClr val="ED7D31"/>
                </a:solidFill>
                <a:latin typeface="+mn-lt"/>
                <a:ea typeface="Arial"/>
                <a:cs typeface="Arial"/>
                <a:sym typeface="Arial"/>
              </a:rPr>
              <a:t> za </a:t>
            </a:r>
            <a:r>
              <a:rPr lang="en-US" sz="4500" b="1" dirty="0" err="1">
                <a:solidFill>
                  <a:srgbClr val="ED7D31"/>
                </a:solidFill>
                <a:latin typeface="+mn-lt"/>
                <a:ea typeface="Arial"/>
                <a:cs typeface="Arial"/>
                <a:sym typeface="Arial"/>
              </a:rPr>
              <a:t>izobraževanje</a:t>
            </a:r>
            <a:r>
              <a:rPr lang="en-US" sz="4500" b="1" dirty="0">
                <a:solidFill>
                  <a:srgbClr val="ED7D31"/>
                </a:solidFill>
                <a:latin typeface="+mn-lt"/>
                <a:ea typeface="Arial"/>
                <a:cs typeface="Arial"/>
                <a:sym typeface="Arial"/>
              </a:rPr>
              <a:t> in </a:t>
            </a:r>
            <a:r>
              <a:rPr lang="en-US" sz="4500" b="1" dirty="0" err="1">
                <a:solidFill>
                  <a:srgbClr val="ED7D31"/>
                </a:solidFill>
                <a:latin typeface="+mn-lt"/>
                <a:ea typeface="Arial"/>
                <a:cs typeface="Arial"/>
                <a:sym typeface="Arial"/>
              </a:rPr>
              <a:t>usposabljanje</a:t>
            </a:r>
            <a:endParaRPr sz="4500" b="1" dirty="0">
              <a:solidFill>
                <a:srgbClr val="ED7D31"/>
              </a:solidFill>
              <a:latin typeface="+mn-lt"/>
              <a:ea typeface="Arial"/>
              <a:cs typeface="Arial"/>
              <a:sym typeface="Arial"/>
            </a:endParaRPr>
          </a:p>
        </p:txBody>
      </p:sp>
      <p:sp>
        <p:nvSpPr>
          <p:cNvPr id="185" name="Google Shape;185;g2a1f9eda617_0_601"/>
          <p:cNvSpPr txBox="1"/>
          <p:nvPr/>
        </p:nvSpPr>
        <p:spPr>
          <a:xfrm>
            <a:off x="742956" y="4235239"/>
            <a:ext cx="10515600" cy="484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86" name="Google Shape;186;g2a1f9eda617_0_601"/>
          <p:cNvSpPr/>
          <p:nvPr/>
        </p:nvSpPr>
        <p:spPr>
          <a:xfrm>
            <a:off x="742954" y="5062106"/>
            <a:ext cx="1848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7" name="Google Shape;187;g2a1f9eda617_0_601"/>
          <p:cNvSpPr txBox="1"/>
          <p:nvPr/>
        </p:nvSpPr>
        <p:spPr>
          <a:xfrm>
            <a:off x="742954" y="1786024"/>
            <a:ext cx="8327700" cy="42472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dk1"/>
                </a:solidFill>
              </a:rPr>
              <a:t>ELIXIR-SI eLearning Platform (</a:t>
            </a:r>
            <a:r>
              <a:rPr lang="en-US" sz="2800" b="1" dirty="0" err="1">
                <a:solidFill>
                  <a:schemeClr val="dk1"/>
                </a:solidFill>
              </a:rPr>
              <a:t>EeLP</a:t>
            </a:r>
            <a:r>
              <a:rPr lang="en-US" sz="2800" b="1" dirty="0">
                <a:solidFill>
                  <a:schemeClr val="dk1"/>
                </a:solidFill>
              </a:rPr>
              <a:t>)</a:t>
            </a:r>
            <a:r>
              <a:rPr lang="en-US" sz="2800" dirty="0">
                <a:solidFill>
                  <a:schemeClr val="dk1"/>
                </a:solidFill>
              </a:rPr>
              <a:t> </a:t>
            </a:r>
            <a:endParaRPr sz="2800" dirty="0"/>
          </a:p>
          <a:p>
            <a:pPr marL="457200" marR="0" lvl="1" indent="0" algn="l" rtl="0">
              <a:spcBef>
                <a:spcPts val="0"/>
              </a:spcBef>
              <a:spcAft>
                <a:spcPts val="0"/>
              </a:spcAft>
              <a:buNone/>
            </a:pPr>
            <a:r>
              <a:rPr lang="en-US" sz="2800" i="0" u="sng" strike="noStrike" cap="none" dirty="0">
                <a:solidFill>
                  <a:schemeClr val="hlink"/>
                </a:solidFill>
                <a:hlinkClick r:id="rId3"/>
              </a:rPr>
              <a:t>https://elixir.mf.uni-lj.si</a:t>
            </a:r>
            <a:endParaRPr sz="2800" dirty="0"/>
          </a:p>
          <a:p>
            <a:pPr marL="0" marR="0" lvl="1" indent="0" algn="l" rtl="0">
              <a:spcBef>
                <a:spcPts val="0"/>
              </a:spcBef>
              <a:spcAft>
                <a:spcPts val="0"/>
              </a:spcAft>
              <a:buNone/>
            </a:pPr>
            <a:endParaRPr sz="2800" dirty="0"/>
          </a:p>
          <a:p>
            <a:pPr marL="0" marR="0" lvl="1" indent="0" algn="l" rtl="0">
              <a:spcBef>
                <a:spcPts val="0"/>
              </a:spcBef>
              <a:spcAft>
                <a:spcPts val="0"/>
              </a:spcAft>
              <a:buNone/>
            </a:pPr>
            <a:endParaRPr sz="2800" dirty="0"/>
          </a:p>
          <a:p>
            <a:pPr marL="0" marR="0" lvl="1" indent="0" algn="l" rtl="0">
              <a:spcBef>
                <a:spcPts val="0"/>
              </a:spcBef>
              <a:spcAft>
                <a:spcPts val="0"/>
              </a:spcAft>
              <a:buNone/>
            </a:pPr>
            <a:endParaRPr sz="2800" dirty="0"/>
          </a:p>
          <a:p>
            <a:pPr marL="0" marR="0" lvl="1" indent="0" algn="l" rtl="0">
              <a:spcBef>
                <a:spcPts val="0"/>
              </a:spcBef>
              <a:spcAft>
                <a:spcPts val="0"/>
              </a:spcAft>
              <a:buNone/>
            </a:pPr>
            <a:r>
              <a:rPr lang="sl-SI" sz="2800" dirty="0"/>
              <a:t>V </a:t>
            </a:r>
            <a:r>
              <a:rPr lang="sl-SI" sz="2800" dirty="0" err="1"/>
              <a:t>EeLP</a:t>
            </a:r>
            <a:r>
              <a:rPr lang="sl-SI" sz="2800" dirty="0"/>
              <a:t> objavljamo vsa</a:t>
            </a:r>
            <a:br>
              <a:rPr lang="sl-SI" sz="2800" dirty="0"/>
            </a:br>
            <a:r>
              <a:rPr lang="sl-SI" sz="2800" dirty="0"/>
              <a:t>izobraževalna gradiva iz</a:t>
            </a:r>
            <a:br>
              <a:rPr lang="sl-SI" sz="2800" dirty="0"/>
            </a:br>
            <a:r>
              <a:rPr lang="sl-SI" sz="2800" dirty="0"/>
              <a:t>tečajev in usposabljanj</a:t>
            </a:r>
            <a:br>
              <a:rPr lang="sl-SI" sz="2800" dirty="0"/>
            </a:br>
            <a:r>
              <a:rPr lang="sl-SI" sz="2800" dirty="0"/>
              <a:t>ELIXIR-SI.</a:t>
            </a:r>
          </a:p>
          <a:p>
            <a:pPr marL="0" marR="0" lvl="1" indent="0" algn="l" rtl="0">
              <a:spcBef>
                <a:spcPts val="0"/>
              </a:spcBef>
              <a:spcAft>
                <a:spcPts val="0"/>
              </a:spcAft>
              <a:buNone/>
            </a:pPr>
            <a:endParaRPr dirty="0"/>
          </a:p>
        </p:txBody>
      </p:sp>
      <p:pic>
        <p:nvPicPr>
          <p:cNvPr id="188" name="Google Shape;188;g2a1f9eda617_0_601" descr="https://lh7-us.googleusercontent.com/t_jnRMKICsr1ygFsGruYkrVGQ3KrOAJZvZSTmaloSUeSQLSyuFfE53yE99XamMuH9Ez_vVg-O_-6LOcDvK8foeerDG7WUGPf0r44S7ArQulKejwZzerciw-CfPp-FYHEzDR0BFJQ-y3Hs7A6XPWNOTY8_Q=s2048"/>
          <p:cNvPicPr preferRelativeResize="0"/>
          <p:nvPr/>
        </p:nvPicPr>
        <p:blipFill rotWithShape="1">
          <a:blip r:embed="rId4">
            <a:alphaModFix/>
          </a:blip>
          <a:srcRect/>
          <a:stretch/>
        </p:blipFill>
        <p:spPr>
          <a:xfrm>
            <a:off x="5393635" y="2607033"/>
            <a:ext cx="6231173" cy="3894483"/>
          </a:xfrm>
          <a:prstGeom prst="rect">
            <a:avLst/>
          </a:prstGeom>
          <a:noFill/>
          <a:ln>
            <a:noFill/>
          </a:ln>
        </p:spPr>
      </p:pic>
      <p:sp>
        <p:nvSpPr>
          <p:cNvPr id="2" name="PoljeZBesedilom 1">
            <a:extLst>
              <a:ext uri="{FF2B5EF4-FFF2-40B4-BE49-F238E27FC236}">
                <a16:creationId xmlns:a16="http://schemas.microsoft.com/office/drawing/2014/main" id="{AD65797C-1FE0-4F4F-1BE5-8E39588FFB9E}"/>
              </a:ext>
            </a:extLst>
          </p:cNvPr>
          <p:cNvSpPr txBox="1"/>
          <p:nvPr/>
        </p:nvSpPr>
        <p:spPr>
          <a:xfrm>
            <a:off x="0" y="6550223"/>
            <a:ext cx="2250424" cy="307777"/>
          </a:xfrm>
          <a:prstGeom prst="rect">
            <a:avLst/>
          </a:prstGeom>
          <a:noFill/>
        </p:spPr>
        <p:txBody>
          <a:bodyPr wrap="none" rtlCol="0">
            <a:spAutoFit/>
          </a:bodyPr>
          <a:lstStyle/>
          <a:p>
            <a:r>
              <a:rPr lang="sl-SI" sz="1400" dirty="0"/>
              <a:t>Dr. Brane Leskošek, ELIXIR-SI</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7"/>
          <p:cNvSpPr txBox="1">
            <a:spLocks noGrp="1"/>
          </p:cNvSpPr>
          <p:nvPr>
            <p:ph type="title"/>
          </p:nvPr>
        </p:nvSpPr>
        <p:spPr>
          <a:xfrm>
            <a:off x="838200" y="832751"/>
            <a:ext cx="10515600" cy="1010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ED7D31"/>
              </a:buClr>
              <a:buSzPts val="4500"/>
              <a:buFont typeface="Calibri"/>
              <a:buNone/>
            </a:pPr>
            <a:r>
              <a:rPr lang="en-US" sz="4500" b="1" dirty="0" err="1">
                <a:solidFill>
                  <a:srgbClr val="ED7D31"/>
                </a:solidFill>
                <a:latin typeface="+mn-lt"/>
                <a:ea typeface="Arial"/>
                <a:cs typeface="Arial"/>
                <a:sym typeface="Arial"/>
              </a:rPr>
              <a:t>Postopek</a:t>
            </a:r>
            <a:r>
              <a:rPr lang="en-US" sz="4500" b="1" dirty="0">
                <a:solidFill>
                  <a:srgbClr val="ED7D31"/>
                </a:solidFill>
                <a:latin typeface="+mn-lt"/>
                <a:ea typeface="Arial"/>
                <a:cs typeface="Arial"/>
                <a:sym typeface="Arial"/>
              </a:rPr>
              <a:t> rabe RI </a:t>
            </a:r>
            <a:r>
              <a:rPr lang="en-US" sz="4500" b="1" dirty="0" err="1">
                <a:solidFill>
                  <a:srgbClr val="ED7D31"/>
                </a:solidFill>
                <a:latin typeface="+mn-lt"/>
                <a:ea typeface="Arial"/>
                <a:cs typeface="Arial"/>
                <a:sym typeface="Arial"/>
              </a:rPr>
              <a:t>Središča</a:t>
            </a:r>
            <a:r>
              <a:rPr lang="en-US" sz="4500" b="1" dirty="0">
                <a:solidFill>
                  <a:srgbClr val="ED7D31"/>
                </a:solidFill>
                <a:latin typeface="+mn-lt"/>
                <a:ea typeface="Arial"/>
                <a:cs typeface="Arial"/>
                <a:sym typeface="Arial"/>
              </a:rPr>
              <a:t> ELIXIR-SI</a:t>
            </a:r>
            <a:endParaRPr sz="4500" b="1" dirty="0">
              <a:solidFill>
                <a:srgbClr val="ED7D31"/>
              </a:solidFill>
              <a:latin typeface="+mn-lt"/>
              <a:ea typeface="Arial"/>
              <a:cs typeface="Arial"/>
              <a:sym typeface="Arial"/>
            </a:endParaRPr>
          </a:p>
        </p:txBody>
      </p:sp>
      <p:sp>
        <p:nvSpPr>
          <p:cNvPr id="195" name="Google Shape;195;p7"/>
          <p:cNvSpPr txBox="1"/>
          <p:nvPr/>
        </p:nvSpPr>
        <p:spPr>
          <a:xfrm>
            <a:off x="742956" y="4235239"/>
            <a:ext cx="10515600" cy="48490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96" name="Google Shape;196;p7"/>
          <p:cNvSpPr/>
          <p:nvPr/>
        </p:nvSpPr>
        <p:spPr>
          <a:xfrm>
            <a:off x="742954" y="5062106"/>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7" name="Google Shape;197;p7"/>
          <p:cNvSpPr txBox="1">
            <a:spLocks noGrp="1"/>
          </p:cNvSpPr>
          <p:nvPr>
            <p:ph type="body" idx="1"/>
          </p:nvPr>
        </p:nvSpPr>
        <p:spPr>
          <a:xfrm>
            <a:off x="478325" y="1843151"/>
            <a:ext cx="11235350" cy="3588287"/>
          </a:xfrm>
          <a:prstGeom prst="rect">
            <a:avLst/>
          </a:prstGeom>
        </p:spPr>
        <p:txBody>
          <a:bodyPr spcFirstLastPara="1" wrap="square" lIns="91425" tIns="45700" rIns="91425" bIns="45700" anchor="t" anchorCtr="0">
            <a:normAutofit/>
          </a:bodyPr>
          <a:lstStyle/>
          <a:p>
            <a:pPr marL="533400" lvl="0" indent="-457200" algn="l" rtl="0">
              <a:lnSpc>
                <a:spcPct val="115000"/>
              </a:lnSpc>
              <a:spcBef>
                <a:spcPts val="0"/>
              </a:spcBef>
              <a:spcAft>
                <a:spcPts val="0"/>
              </a:spcAft>
              <a:buClr>
                <a:schemeClr val="dk1"/>
              </a:buClr>
              <a:buSzPts val="3200"/>
              <a:buChar char="•"/>
            </a:pPr>
            <a:r>
              <a:rPr lang="en-US" sz="2400" dirty="0" err="1">
                <a:latin typeface="+mn-lt"/>
                <a:ea typeface="Arial"/>
                <a:cs typeface="Arial"/>
                <a:sym typeface="Arial"/>
              </a:rPr>
              <a:t>Spletišče</a:t>
            </a:r>
            <a:r>
              <a:rPr lang="en-US" sz="2400" dirty="0">
                <a:latin typeface="+mn-lt"/>
                <a:ea typeface="Arial"/>
                <a:cs typeface="Arial"/>
                <a:sym typeface="Arial"/>
              </a:rPr>
              <a:t> ELIXIR-SI</a:t>
            </a:r>
            <a:endParaRPr sz="2400" dirty="0">
              <a:solidFill>
                <a:schemeClr val="dk1"/>
              </a:solidFill>
              <a:latin typeface="+mn-lt"/>
              <a:ea typeface="Arial"/>
              <a:cs typeface="Arial"/>
              <a:sym typeface="Arial"/>
            </a:endParaRPr>
          </a:p>
          <a:p>
            <a:pPr marL="749300" lvl="1" indent="-342900" algn="l" rtl="0">
              <a:lnSpc>
                <a:spcPct val="115000"/>
              </a:lnSpc>
              <a:spcBef>
                <a:spcPts val="0"/>
              </a:spcBef>
              <a:spcAft>
                <a:spcPts val="0"/>
              </a:spcAft>
              <a:buClr>
                <a:schemeClr val="dk1"/>
              </a:buClr>
              <a:buSzPts val="3200"/>
              <a:buFont typeface="Wingdings" panose="05000000000000000000" pitchFamily="2" charset="2"/>
              <a:buChar char="Ø"/>
            </a:pPr>
            <a:r>
              <a:rPr lang="en-US" u="sng" dirty="0">
                <a:solidFill>
                  <a:schemeClr val="hlink"/>
                </a:solidFill>
                <a:latin typeface="+mn-lt"/>
                <a:ea typeface="Arial"/>
                <a:cs typeface="Arial"/>
                <a:sym typeface="Arial"/>
                <a:hlinkClick r:id="rId3"/>
              </a:rPr>
              <a:t>https://elixir-slovenia.org</a:t>
            </a:r>
            <a:endParaRPr lang="sl-SI" u="sng" dirty="0">
              <a:solidFill>
                <a:schemeClr val="hlink"/>
              </a:solidFill>
              <a:latin typeface="+mn-lt"/>
              <a:ea typeface="Arial"/>
              <a:cs typeface="Arial"/>
              <a:sym typeface="Arial"/>
            </a:endParaRPr>
          </a:p>
          <a:p>
            <a:pPr marL="749300" lvl="1" indent="-342900" algn="l" rtl="0">
              <a:lnSpc>
                <a:spcPct val="115000"/>
              </a:lnSpc>
              <a:spcBef>
                <a:spcPts val="0"/>
              </a:spcBef>
              <a:spcAft>
                <a:spcPts val="0"/>
              </a:spcAft>
              <a:buClr>
                <a:schemeClr val="dk1"/>
              </a:buClr>
              <a:buSzPts val="3200"/>
              <a:buFont typeface="Wingdings" panose="05000000000000000000" pitchFamily="2" charset="2"/>
              <a:buChar char="Ø"/>
            </a:pPr>
            <a:endParaRPr sz="1200" dirty="0">
              <a:solidFill>
                <a:schemeClr val="dk1"/>
              </a:solidFill>
              <a:latin typeface="+mn-lt"/>
              <a:ea typeface="Arial"/>
              <a:cs typeface="Arial"/>
              <a:sym typeface="Arial"/>
            </a:endParaRPr>
          </a:p>
          <a:p>
            <a:pPr marL="533400" lvl="0" indent="-438150" algn="l" rtl="0">
              <a:lnSpc>
                <a:spcPct val="115000"/>
              </a:lnSpc>
              <a:spcBef>
                <a:spcPts val="0"/>
              </a:spcBef>
              <a:spcAft>
                <a:spcPts val="0"/>
              </a:spcAft>
              <a:buClr>
                <a:schemeClr val="dk1"/>
              </a:buClr>
              <a:buSzPts val="2900"/>
              <a:buFont typeface="Arial"/>
              <a:buChar char="•"/>
            </a:pPr>
            <a:r>
              <a:rPr lang="en-US" sz="2400" dirty="0" err="1">
                <a:solidFill>
                  <a:schemeClr val="dk1"/>
                </a:solidFill>
                <a:latin typeface="+mn-lt"/>
                <a:ea typeface="Arial"/>
                <a:cs typeface="Arial"/>
                <a:sym typeface="Arial"/>
              </a:rPr>
              <a:t>Informativno</a:t>
            </a:r>
            <a:r>
              <a:rPr lang="en-US" sz="2400" dirty="0">
                <a:solidFill>
                  <a:schemeClr val="dk1"/>
                </a:solidFill>
                <a:latin typeface="+mn-lt"/>
                <a:ea typeface="Arial"/>
                <a:cs typeface="Arial"/>
                <a:sym typeface="Arial"/>
              </a:rPr>
              <a:t> </a:t>
            </a:r>
            <a:r>
              <a:rPr lang="en-US" sz="2400" dirty="0" err="1">
                <a:solidFill>
                  <a:schemeClr val="dk1"/>
                </a:solidFill>
                <a:latin typeface="+mn-lt"/>
                <a:ea typeface="Arial"/>
                <a:cs typeface="Arial"/>
                <a:sym typeface="Arial"/>
              </a:rPr>
              <a:t>naročilo</a:t>
            </a:r>
            <a:r>
              <a:rPr lang="en-US" sz="2400" dirty="0">
                <a:solidFill>
                  <a:schemeClr val="dk1"/>
                </a:solidFill>
                <a:latin typeface="+mn-lt"/>
                <a:ea typeface="Arial"/>
                <a:cs typeface="Arial"/>
                <a:sym typeface="Arial"/>
              </a:rPr>
              <a:t> </a:t>
            </a:r>
            <a:r>
              <a:rPr lang="en-US" sz="2400" dirty="0" err="1">
                <a:solidFill>
                  <a:schemeClr val="dk1"/>
                </a:solidFill>
                <a:latin typeface="+mn-lt"/>
                <a:ea typeface="Arial"/>
                <a:cs typeface="Arial"/>
                <a:sym typeface="Arial"/>
              </a:rPr>
              <a:t>storitve</a:t>
            </a:r>
            <a:endParaRPr sz="2400" dirty="0">
              <a:solidFill>
                <a:schemeClr val="dk1"/>
              </a:solidFill>
              <a:latin typeface="+mn-lt"/>
              <a:ea typeface="Arial"/>
              <a:cs typeface="Arial"/>
              <a:sym typeface="Arial"/>
            </a:endParaRPr>
          </a:p>
          <a:p>
            <a:pPr marL="768350" lvl="1" indent="-342900" algn="l" rtl="0">
              <a:lnSpc>
                <a:spcPct val="115000"/>
              </a:lnSpc>
              <a:spcBef>
                <a:spcPts val="0"/>
              </a:spcBef>
              <a:spcAft>
                <a:spcPts val="0"/>
              </a:spcAft>
              <a:buClr>
                <a:schemeClr val="dk1"/>
              </a:buClr>
              <a:buSzPts val="2900"/>
              <a:buFont typeface="Wingdings" panose="05000000000000000000" pitchFamily="2" charset="2"/>
              <a:buChar char="Ø"/>
            </a:pPr>
            <a:r>
              <a:rPr lang="en-US" u="sng" dirty="0">
                <a:solidFill>
                  <a:schemeClr val="hlink"/>
                </a:solidFill>
                <a:latin typeface="+mn-lt"/>
                <a:ea typeface="Arial"/>
                <a:cs typeface="Arial"/>
                <a:sym typeface="Arial"/>
                <a:hlinkClick r:id="rId4"/>
              </a:rPr>
              <a:t>https://elixir-slovenia.org/sl/naroci-storitev/</a:t>
            </a:r>
            <a:endParaRPr lang="sl-SI" u="sng" dirty="0">
              <a:solidFill>
                <a:schemeClr val="hlink"/>
              </a:solidFill>
              <a:latin typeface="+mn-lt"/>
              <a:ea typeface="Arial"/>
              <a:cs typeface="Arial"/>
              <a:sym typeface="Arial"/>
            </a:endParaRPr>
          </a:p>
          <a:p>
            <a:pPr marL="768350" lvl="1" indent="-342900" algn="l" rtl="0">
              <a:lnSpc>
                <a:spcPct val="115000"/>
              </a:lnSpc>
              <a:spcBef>
                <a:spcPts val="0"/>
              </a:spcBef>
              <a:spcAft>
                <a:spcPts val="0"/>
              </a:spcAft>
              <a:buClr>
                <a:schemeClr val="dk1"/>
              </a:buClr>
              <a:buSzPts val="2900"/>
              <a:buFont typeface="Wingdings" panose="05000000000000000000" pitchFamily="2" charset="2"/>
              <a:buChar char="Ø"/>
            </a:pPr>
            <a:endParaRPr sz="1200" dirty="0">
              <a:solidFill>
                <a:schemeClr val="dk1"/>
              </a:solidFill>
              <a:latin typeface="+mn-lt"/>
              <a:ea typeface="Arial"/>
              <a:cs typeface="Arial"/>
              <a:sym typeface="Arial"/>
            </a:endParaRPr>
          </a:p>
          <a:p>
            <a:pPr marL="533400" lvl="0" indent="-457200" algn="l" rtl="0">
              <a:lnSpc>
                <a:spcPct val="115000"/>
              </a:lnSpc>
              <a:spcBef>
                <a:spcPts val="0"/>
              </a:spcBef>
              <a:spcAft>
                <a:spcPts val="0"/>
              </a:spcAft>
              <a:buClr>
                <a:schemeClr val="dk1"/>
              </a:buClr>
              <a:buSzPts val="3200"/>
              <a:buChar char="•"/>
            </a:pPr>
            <a:r>
              <a:rPr lang="en-US" sz="2400" dirty="0" err="1">
                <a:solidFill>
                  <a:schemeClr val="dk1"/>
                </a:solidFill>
                <a:latin typeface="+mn-lt"/>
                <a:ea typeface="Arial"/>
                <a:cs typeface="Arial"/>
                <a:sym typeface="Arial"/>
              </a:rPr>
              <a:t>Pravila</a:t>
            </a:r>
            <a:r>
              <a:rPr lang="en-US" sz="2400" dirty="0">
                <a:solidFill>
                  <a:schemeClr val="dk1"/>
                </a:solidFill>
                <a:latin typeface="+mn-lt"/>
                <a:ea typeface="Arial"/>
                <a:cs typeface="Arial"/>
                <a:sym typeface="Arial"/>
              </a:rPr>
              <a:t> rabe RI</a:t>
            </a:r>
            <a:endParaRPr sz="2400" dirty="0">
              <a:solidFill>
                <a:schemeClr val="dk1"/>
              </a:solidFill>
              <a:latin typeface="+mn-lt"/>
              <a:ea typeface="Arial"/>
              <a:cs typeface="Arial"/>
              <a:sym typeface="Arial"/>
            </a:endParaRPr>
          </a:p>
          <a:p>
            <a:pPr marL="749300" lvl="1" indent="-342900" algn="l" rtl="0">
              <a:lnSpc>
                <a:spcPct val="115000"/>
              </a:lnSpc>
              <a:spcBef>
                <a:spcPts val="0"/>
              </a:spcBef>
              <a:spcAft>
                <a:spcPts val="0"/>
              </a:spcAft>
              <a:buClr>
                <a:schemeClr val="dk1"/>
              </a:buClr>
              <a:buSzPts val="3200"/>
              <a:buFont typeface="Wingdings" panose="05000000000000000000" pitchFamily="2" charset="2"/>
              <a:buChar char="Ø"/>
            </a:pPr>
            <a:r>
              <a:rPr lang="en-US" u="sng" dirty="0">
                <a:solidFill>
                  <a:schemeClr val="hlink"/>
                </a:solidFill>
                <a:latin typeface="+mn-lt"/>
                <a:ea typeface="Arial"/>
                <a:cs typeface="Arial"/>
                <a:sym typeface="Arial"/>
                <a:hlinkClick r:id="rId5"/>
              </a:rPr>
              <a:t>https://elixir-slovenia.org/sl/pravilnik-o-rabi-raziskovalne-ikt-rikt-infrastrukture-elixir-si/</a:t>
            </a:r>
            <a:endParaRPr dirty="0">
              <a:latin typeface="+mn-lt"/>
              <a:ea typeface="Arial"/>
              <a:cs typeface="Arial"/>
              <a:sym typeface="Arial"/>
            </a:endParaRPr>
          </a:p>
        </p:txBody>
      </p:sp>
      <p:sp>
        <p:nvSpPr>
          <p:cNvPr id="2" name="PoljeZBesedilom 1">
            <a:extLst>
              <a:ext uri="{FF2B5EF4-FFF2-40B4-BE49-F238E27FC236}">
                <a16:creationId xmlns:a16="http://schemas.microsoft.com/office/drawing/2014/main" id="{32888FC3-2059-B247-B928-0A9FE2FCA2AF}"/>
              </a:ext>
            </a:extLst>
          </p:cNvPr>
          <p:cNvSpPr txBox="1"/>
          <p:nvPr/>
        </p:nvSpPr>
        <p:spPr>
          <a:xfrm>
            <a:off x="742954" y="5653372"/>
            <a:ext cx="9616388" cy="1324978"/>
          </a:xfrm>
          <a:prstGeom prst="rect">
            <a:avLst/>
          </a:prstGeom>
          <a:noFill/>
        </p:spPr>
        <p:txBody>
          <a:bodyPr wrap="square" rtlCol="0">
            <a:spAutoFit/>
          </a:bodyPr>
          <a:lstStyle/>
          <a:p>
            <a:pPr marL="0" lvl="0" indent="0" algn="l" rtl="0">
              <a:lnSpc>
                <a:spcPct val="115000"/>
              </a:lnSpc>
              <a:spcBef>
                <a:spcPts val="0"/>
              </a:spcBef>
              <a:spcAft>
                <a:spcPts val="0"/>
              </a:spcAft>
              <a:buClr>
                <a:schemeClr val="dk1"/>
              </a:buClr>
              <a:buSzPts val="2400"/>
              <a:buFont typeface="Arial"/>
              <a:buNone/>
            </a:pPr>
            <a:r>
              <a:rPr lang="sl-SI" dirty="0">
                <a:solidFill>
                  <a:schemeClr val="dk1"/>
                </a:solidFill>
                <a:ea typeface="Arial"/>
                <a:cs typeface="Arial"/>
                <a:sym typeface="Arial"/>
              </a:rPr>
              <a:t>Kontaktni podatki: 	Središče</a:t>
            </a:r>
            <a:r>
              <a:rPr lang="en-US" dirty="0">
                <a:solidFill>
                  <a:schemeClr val="dk1"/>
                </a:solidFill>
                <a:ea typeface="Arial"/>
                <a:cs typeface="Arial"/>
                <a:sym typeface="Arial"/>
              </a:rPr>
              <a:t> ELIXIR-SI/IBMI</a:t>
            </a:r>
            <a:r>
              <a:rPr lang="sl-SI" dirty="0">
                <a:solidFill>
                  <a:schemeClr val="dk1"/>
                </a:solidFill>
                <a:ea typeface="Arial"/>
                <a:cs typeface="Arial"/>
                <a:sym typeface="Arial"/>
              </a:rPr>
              <a:t>, </a:t>
            </a:r>
            <a:r>
              <a:rPr lang="en-US" dirty="0" err="1">
                <a:solidFill>
                  <a:schemeClr val="dk1"/>
                </a:solidFill>
                <a:ea typeface="Arial"/>
                <a:cs typeface="Arial"/>
                <a:sym typeface="Arial"/>
              </a:rPr>
              <a:t>Medicinska</a:t>
            </a:r>
            <a:r>
              <a:rPr lang="en-US" dirty="0">
                <a:solidFill>
                  <a:schemeClr val="dk1"/>
                </a:solidFill>
                <a:ea typeface="Arial"/>
                <a:cs typeface="Arial"/>
                <a:sym typeface="Arial"/>
              </a:rPr>
              <a:t> </a:t>
            </a:r>
            <a:r>
              <a:rPr lang="en-US" dirty="0" err="1">
                <a:solidFill>
                  <a:schemeClr val="dk1"/>
                </a:solidFill>
                <a:ea typeface="Arial"/>
                <a:cs typeface="Arial"/>
                <a:sym typeface="Arial"/>
              </a:rPr>
              <a:t>fakulteta</a:t>
            </a:r>
            <a:r>
              <a:rPr lang="en-US" dirty="0">
                <a:solidFill>
                  <a:schemeClr val="dk1"/>
                </a:solidFill>
                <a:ea typeface="Arial"/>
                <a:cs typeface="Arial"/>
                <a:sym typeface="Arial"/>
              </a:rPr>
              <a:t> UL</a:t>
            </a:r>
          </a:p>
          <a:p>
            <a:pPr lvl="4">
              <a:lnSpc>
                <a:spcPct val="115000"/>
              </a:lnSpc>
              <a:buClr>
                <a:schemeClr val="dk1"/>
              </a:buClr>
              <a:buSzPts val="2400"/>
            </a:pPr>
            <a:r>
              <a:rPr lang="en-US" u="sng" dirty="0">
                <a:solidFill>
                  <a:schemeClr val="hlink"/>
                </a:solidFill>
                <a:hlinkClick r:id="rId6"/>
              </a:rPr>
              <a:t>elixir@mf.uni-lj.si</a:t>
            </a:r>
            <a:endParaRPr lang="en-US" dirty="0">
              <a:solidFill>
                <a:schemeClr val="dk1"/>
              </a:solidFill>
            </a:endParaRPr>
          </a:p>
          <a:p>
            <a:pPr lvl="4">
              <a:lnSpc>
                <a:spcPct val="115000"/>
              </a:lnSpc>
            </a:pPr>
            <a:r>
              <a:rPr lang="en-US" u="sng" dirty="0">
                <a:solidFill>
                  <a:schemeClr val="hlink"/>
                </a:solidFill>
                <a:hlinkClick r:id="rId3"/>
              </a:rPr>
              <a:t>https://elixir-slovenia.org</a:t>
            </a:r>
            <a:endParaRPr lang="en-US" dirty="0">
              <a:ea typeface="Arial"/>
              <a:cs typeface="Arial"/>
              <a:sym typeface="Arial"/>
            </a:endParaRPr>
          </a:p>
          <a:p>
            <a:endParaRPr lang="sl-SI" dirty="0"/>
          </a:p>
        </p:txBody>
      </p:sp>
      <p:pic>
        <p:nvPicPr>
          <p:cNvPr id="3" name="Google Shape;207;g2a1f9eda617_0_615">
            <a:extLst>
              <a:ext uri="{FF2B5EF4-FFF2-40B4-BE49-F238E27FC236}">
                <a16:creationId xmlns:a16="http://schemas.microsoft.com/office/drawing/2014/main" id="{11EF0D46-E38D-0C7D-9DE0-4451325D937B}"/>
              </a:ext>
            </a:extLst>
          </p:cNvPr>
          <p:cNvPicPr preferRelativeResize="0"/>
          <p:nvPr/>
        </p:nvPicPr>
        <p:blipFill>
          <a:blip r:embed="rId7">
            <a:alphaModFix/>
          </a:blip>
          <a:stretch>
            <a:fillRect/>
          </a:stretch>
        </p:blipFill>
        <p:spPr>
          <a:xfrm>
            <a:off x="8439661" y="5274959"/>
            <a:ext cx="2026634" cy="1254765"/>
          </a:xfrm>
          <a:prstGeom prst="rect">
            <a:avLst/>
          </a:prstGeom>
          <a:noFill/>
          <a:ln>
            <a:noFill/>
          </a:ln>
        </p:spPr>
      </p:pic>
      <p:pic>
        <p:nvPicPr>
          <p:cNvPr id="4" name="Google Shape;208;g2a1f9eda617_0_615">
            <a:extLst>
              <a:ext uri="{FF2B5EF4-FFF2-40B4-BE49-F238E27FC236}">
                <a16:creationId xmlns:a16="http://schemas.microsoft.com/office/drawing/2014/main" id="{9E982175-A1C5-7732-B799-99934294E8BB}"/>
              </a:ext>
            </a:extLst>
          </p:cNvPr>
          <p:cNvPicPr preferRelativeResize="0"/>
          <p:nvPr/>
        </p:nvPicPr>
        <p:blipFill rotWithShape="1">
          <a:blip r:embed="rId8">
            <a:alphaModFix/>
          </a:blip>
          <a:srcRect r="36788" b="32450"/>
          <a:stretch/>
        </p:blipFill>
        <p:spPr>
          <a:xfrm>
            <a:off x="9064354" y="1898321"/>
            <a:ext cx="2194202" cy="1318968"/>
          </a:xfrm>
          <a:prstGeom prst="rect">
            <a:avLst/>
          </a:prstGeom>
          <a:noFill/>
          <a:ln>
            <a:noFill/>
          </a:ln>
        </p:spPr>
      </p:pic>
      <p:pic>
        <p:nvPicPr>
          <p:cNvPr id="5" name="Google Shape;209;g2a1f9eda617_0_615">
            <a:extLst>
              <a:ext uri="{FF2B5EF4-FFF2-40B4-BE49-F238E27FC236}">
                <a16:creationId xmlns:a16="http://schemas.microsoft.com/office/drawing/2014/main" id="{4238DDA5-E349-2423-D1CA-C09BC8D3BB22}"/>
              </a:ext>
            </a:extLst>
          </p:cNvPr>
          <p:cNvPicPr preferRelativeResize="0"/>
          <p:nvPr/>
        </p:nvPicPr>
        <p:blipFill>
          <a:blip r:embed="rId9">
            <a:alphaModFix/>
          </a:blip>
          <a:stretch>
            <a:fillRect/>
          </a:stretch>
        </p:blipFill>
        <p:spPr>
          <a:xfrm>
            <a:off x="6000756" y="1962596"/>
            <a:ext cx="2305330" cy="1254767"/>
          </a:xfrm>
          <a:prstGeom prst="rect">
            <a:avLst/>
          </a:prstGeom>
          <a:noFill/>
          <a:ln>
            <a:noFill/>
          </a:ln>
        </p:spPr>
      </p:pic>
      <p:sp>
        <p:nvSpPr>
          <p:cNvPr id="6" name="PoljeZBesedilom 5">
            <a:extLst>
              <a:ext uri="{FF2B5EF4-FFF2-40B4-BE49-F238E27FC236}">
                <a16:creationId xmlns:a16="http://schemas.microsoft.com/office/drawing/2014/main" id="{0E5D6C25-F76A-5DE3-4FCF-3FB4D77E1B14}"/>
              </a:ext>
            </a:extLst>
          </p:cNvPr>
          <p:cNvSpPr txBox="1"/>
          <p:nvPr/>
        </p:nvSpPr>
        <p:spPr>
          <a:xfrm>
            <a:off x="0" y="6550223"/>
            <a:ext cx="2250424" cy="307777"/>
          </a:xfrm>
          <a:prstGeom prst="rect">
            <a:avLst/>
          </a:prstGeom>
          <a:noFill/>
        </p:spPr>
        <p:txBody>
          <a:bodyPr wrap="none" rtlCol="0">
            <a:spAutoFit/>
          </a:bodyPr>
          <a:lstStyle/>
          <a:p>
            <a:r>
              <a:rPr lang="sl-SI" sz="1400" dirty="0"/>
              <a:t>Dr. Brane Leskošek, ELIXIR-SI</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Naslov 1">
            <a:extLst>
              <a:ext uri="{FF2B5EF4-FFF2-40B4-BE49-F238E27FC236}">
                <a16:creationId xmlns:a16="http://schemas.microsoft.com/office/drawing/2014/main" id="{A9562970-6910-4154-A181-B1BA07AA3270}"/>
              </a:ext>
            </a:extLst>
          </p:cNvPr>
          <p:cNvSpPr txBox="1"/>
          <p:nvPr/>
        </p:nvSpPr>
        <p:spPr>
          <a:xfrm>
            <a:off x="742956" y="4235239"/>
            <a:ext cx="10515600" cy="484906"/>
          </a:xfrm>
          <a:prstGeom prst="rect">
            <a:avLst/>
          </a:prstGeom>
          <a:noFill/>
          <a:ln cap="flat">
            <a:noFill/>
          </a:ln>
        </p:spPr>
        <p:txBody>
          <a:bodyPr vert="horz" wrap="square" lIns="91440" tIns="45720" rIns="91440" bIns="45720" anchor="ctr" anchorCtr="0" compatLnSpc="1">
            <a:noAutofit/>
          </a:bodyPr>
          <a:lstStyle/>
          <a:p>
            <a:endParaRPr lang="sl-SI" sz="2400"/>
          </a:p>
          <a:p>
            <a:endParaRPr lang="sl-SI" sz="2400"/>
          </a:p>
        </p:txBody>
      </p:sp>
      <p:sp>
        <p:nvSpPr>
          <p:cNvPr id="6" name="Pravokotnik 5">
            <a:extLst>
              <a:ext uri="{FF2B5EF4-FFF2-40B4-BE49-F238E27FC236}">
                <a16:creationId xmlns:a16="http://schemas.microsoft.com/office/drawing/2014/main" id="{65116349-D6C7-41E4-8938-747866C645DB}"/>
              </a:ext>
            </a:extLst>
          </p:cNvPr>
          <p:cNvSpPr/>
          <p:nvPr/>
        </p:nvSpPr>
        <p:spPr>
          <a:xfrm>
            <a:off x="742954" y="5062106"/>
            <a:ext cx="184731" cy="369332"/>
          </a:xfrm>
          <a:prstGeom prst="rect">
            <a:avLst/>
          </a:prstGeom>
        </p:spPr>
        <p:txBody>
          <a:bodyPr wrap="none">
            <a:spAutoFit/>
          </a:bodyPr>
          <a:lstStyle/>
          <a:p>
            <a:endParaRPr lang="sl-SI"/>
          </a:p>
        </p:txBody>
      </p:sp>
      <p:sp>
        <p:nvSpPr>
          <p:cNvPr id="7" name="Pravokotnik 6">
            <a:extLst>
              <a:ext uri="{FF2B5EF4-FFF2-40B4-BE49-F238E27FC236}">
                <a16:creationId xmlns:a16="http://schemas.microsoft.com/office/drawing/2014/main" id="{D5BECA5F-860B-B49D-9D15-72F130C765C2}"/>
              </a:ext>
            </a:extLst>
          </p:cNvPr>
          <p:cNvSpPr/>
          <p:nvPr/>
        </p:nvSpPr>
        <p:spPr>
          <a:xfrm>
            <a:off x="742954" y="2481535"/>
            <a:ext cx="10427280" cy="3970318"/>
          </a:xfrm>
          <a:prstGeom prst="rect">
            <a:avLst/>
          </a:prstGeom>
        </p:spPr>
        <p:txBody>
          <a:bodyPr wrap="square">
            <a:spAutoFit/>
          </a:bodyPr>
          <a:lstStyle/>
          <a:p>
            <a:r>
              <a:rPr lang="sl-SI" dirty="0"/>
              <a:t>SPLOŠNI REPOZITORIJI</a:t>
            </a:r>
          </a:p>
          <a:p>
            <a:pPr marL="285750" indent="-285750">
              <a:buFont typeface="Arial" panose="020B0604020202020204" pitchFamily="34" charset="0"/>
              <a:buChar char="•"/>
            </a:pPr>
            <a:r>
              <a:rPr lang="sl-SI" dirty="0"/>
              <a:t>sprejemajo gradivo od vseh uporabnikov, ne glede na institucionalno pripadnost in vse vrste gradiva,</a:t>
            </a:r>
          </a:p>
          <a:p>
            <a:pPr marL="285750" indent="-285750">
              <a:buFont typeface="Arial" panose="020B0604020202020204" pitchFamily="34" charset="0"/>
              <a:buChar char="•"/>
            </a:pPr>
            <a:r>
              <a:rPr lang="sl-SI" dirty="0"/>
              <a:t>v slovenskem okolju infrastrukture odprte znanosti še nimamo splošnega repozitorija v pravem pomenu,</a:t>
            </a:r>
          </a:p>
          <a:p>
            <a:pPr marL="285750" indent="-285750">
              <a:buFont typeface="Arial" panose="020B0604020202020204" pitchFamily="34" charset="0"/>
              <a:buChar char="•"/>
            </a:pPr>
            <a:r>
              <a:rPr lang="sl-SI" dirty="0"/>
              <a:t>v okviru Akcijskega načrta za odprto znanost za izvedbo Ukrepa 6.2: Odprta znanost za izboljšanje kakovosti, učinkovitosti in odzivnosti raziskav predvidena </a:t>
            </a:r>
            <a:r>
              <a:rPr lang="sl-SI" sz="1800" kern="0" dirty="0">
                <a:solidFill>
                  <a:srgbClr val="000000"/>
                </a:solidFill>
                <a:effectLst/>
                <a:latin typeface="Calibri" panose="020F0502020204030204" pitchFamily="34" charset="0"/>
                <a:ea typeface="Times New Roman" panose="02020603050405020304" pitchFamily="18" charset="0"/>
              </a:rPr>
              <a:t>izgradnja dveh tovrstnih repozitorijev na dveh ločenih lokacijah v Sloveniji</a:t>
            </a:r>
          </a:p>
          <a:p>
            <a:pPr marL="742950" lvl="1" indent="-285750">
              <a:buFont typeface="Arial" panose="020B0604020202020204" pitchFamily="34" charset="0"/>
              <a:buChar char="•"/>
            </a:pPr>
            <a:r>
              <a:rPr lang="sl-SI" dirty="0"/>
              <a:t>koordinira zavod Arnes v sodelovanju z UM FERI ter IZUM, zaključek aktivnosti pa je predviden v letu 2026</a:t>
            </a:r>
          </a:p>
          <a:p>
            <a:pPr marL="742950" lvl="1" indent="-285750">
              <a:buFont typeface="Arial" panose="020B0604020202020204" pitchFamily="34" charset="0"/>
              <a:buChar char="•"/>
            </a:pPr>
            <a:endParaRPr lang="sl-SI" dirty="0"/>
          </a:p>
          <a:p>
            <a:pPr marL="285750" indent="-285750">
              <a:buFont typeface="Arial" panose="020B0604020202020204" pitchFamily="34" charset="0"/>
              <a:buChar char="•"/>
            </a:pPr>
            <a:r>
              <a:rPr lang="sl-SI"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primer splošnega repozitorija </a:t>
            </a:r>
            <a:r>
              <a:rPr lang="sl-SI"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hlinkClick r:id="rId4"/>
              </a:rPr>
              <a:t>Zenodo</a:t>
            </a:r>
            <a:r>
              <a:rPr lang="sl-SI"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p>
          <a:p>
            <a:pPr marL="285750" indent="-285750">
              <a:buFont typeface="Arial" panose="020B0604020202020204" pitchFamily="34" charset="0"/>
              <a:buChar char="•"/>
            </a:pPr>
            <a:r>
              <a:rPr lang="sl-SI"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vsem namenjen repozitorij, ki ga upravlja </a:t>
            </a:r>
            <a:r>
              <a:rPr lang="sl-SI"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hlinkClick r:id="rId5"/>
              </a:rPr>
              <a:t>CERN</a:t>
            </a:r>
            <a:r>
              <a:rPr lang="sl-SI"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p>
          <a:p>
            <a:pPr marL="285750" indent="-285750">
              <a:buFont typeface="Arial" panose="020B0604020202020204" pitchFamily="34" charset="0"/>
              <a:buChar char="•"/>
            </a:pPr>
            <a:r>
              <a:rPr lang="sl-SI"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hranjene vsebine so identificirane z DOI, objavljene pod odprtimi licencami, </a:t>
            </a:r>
          </a:p>
          <a:p>
            <a:pPr marL="285750" indent="-285750">
              <a:buFont typeface="Arial" panose="020B0604020202020204" pitchFamily="34" charset="0"/>
              <a:buChar char="•"/>
            </a:pPr>
            <a:r>
              <a:rPr lang="sl-SI"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ni uredniškega nadzora nad kakovostjo gradiva in metapodatkov, </a:t>
            </a:r>
          </a:p>
          <a:p>
            <a:pPr marL="285750" indent="-285750">
              <a:buFont typeface="Arial" panose="020B0604020202020204" pitchFamily="34" charset="0"/>
              <a:buChar char="•"/>
            </a:pPr>
            <a:r>
              <a:rPr lang="sl-SI"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velja priporočilo, da raziskovalne vsebine hranimo v tem </a:t>
            </a:r>
            <a:r>
              <a:rPr lang="sl-SI"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repozitoriju</a:t>
            </a:r>
            <a:r>
              <a:rPr lang="sl-SI"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ko res nimamo drugih možnosti.</a:t>
            </a:r>
            <a:endParaRPr lang="sl-SI"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Grafika 7">
            <a:extLst>
              <a:ext uri="{FF2B5EF4-FFF2-40B4-BE49-F238E27FC236}">
                <a16:creationId xmlns:a16="http://schemas.microsoft.com/office/drawing/2014/main" id="{9E354836-4E7F-ED5D-C209-B76E2BA21E7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21246" y="4881045"/>
            <a:ext cx="1390650" cy="457200"/>
          </a:xfrm>
          <a:prstGeom prst="rect">
            <a:avLst/>
          </a:prstGeom>
        </p:spPr>
      </p:pic>
      <p:sp>
        <p:nvSpPr>
          <p:cNvPr id="10" name="Naslov 1">
            <a:extLst>
              <a:ext uri="{FF2B5EF4-FFF2-40B4-BE49-F238E27FC236}">
                <a16:creationId xmlns:a16="http://schemas.microsoft.com/office/drawing/2014/main" id="{3504BAD6-05CE-8268-AEC9-8CAFD9CF79A0}"/>
              </a:ext>
            </a:extLst>
          </p:cNvPr>
          <p:cNvSpPr txBox="1">
            <a:spLocks noGrp="1"/>
          </p:cNvSpPr>
          <p:nvPr>
            <p:ph type="title"/>
          </p:nvPr>
        </p:nvSpPr>
        <p:spPr>
          <a:xfrm>
            <a:off x="652833" y="888255"/>
            <a:ext cx="9033341" cy="817418"/>
          </a:xfrm>
        </p:spPr>
        <p:txBody>
          <a:bodyPr>
            <a:normAutofit fontScale="90000"/>
          </a:bodyPr>
          <a:lstStyle/>
          <a:p>
            <a:pPr lvl="0"/>
            <a:r>
              <a:rPr lang="pl-PL" sz="5000" b="1" dirty="0">
                <a:solidFill>
                  <a:srgbClr val="ED7D31"/>
                </a:solidFill>
                <a:latin typeface="Calibri"/>
              </a:rPr>
              <a:t>Področna in splošna podatkovna središča z zaupanja vrednimi repozitoriji</a:t>
            </a:r>
            <a:endParaRPr lang="sl-SI" sz="5000" b="1" dirty="0">
              <a:solidFill>
                <a:srgbClr val="ED7D31"/>
              </a:solidFill>
              <a:latin typeface="Calibri"/>
            </a:endParaRPr>
          </a:p>
        </p:txBody>
      </p:sp>
    </p:spTree>
    <p:extLst>
      <p:ext uri="{BB962C8B-B14F-4D97-AF65-F5344CB8AC3E}">
        <p14:creationId xmlns:p14="http://schemas.microsoft.com/office/powerpoint/2010/main" val="4011546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652833" y="888255"/>
            <a:ext cx="9033341" cy="817418"/>
          </a:xfrm>
        </p:spPr>
        <p:txBody>
          <a:bodyPr>
            <a:normAutofit fontScale="90000"/>
          </a:bodyPr>
          <a:lstStyle/>
          <a:p>
            <a:r>
              <a:rPr lang="sl-SI" sz="4500" b="1" dirty="0">
                <a:solidFill>
                  <a:srgbClr val="ED7D31"/>
                </a:solidFill>
                <a:latin typeface="Calibri"/>
              </a:rPr>
              <a:t>Zaupanja vredni repozitoriji organizacij za hrambo </a:t>
            </a:r>
            <a:r>
              <a:rPr lang="sl-SI" sz="4500" b="1" dirty="0" err="1">
                <a:solidFill>
                  <a:srgbClr val="ED7D31"/>
                </a:solidFill>
                <a:latin typeface="Calibri"/>
              </a:rPr>
              <a:t>odprtodostopnih</a:t>
            </a:r>
            <a:r>
              <a:rPr lang="sl-SI" sz="4500" b="1" dirty="0">
                <a:solidFill>
                  <a:srgbClr val="ED7D31"/>
                </a:solidFill>
                <a:latin typeface="Calibri"/>
              </a:rPr>
              <a:t> znanstvenih publikacij, raziskovalnih podatkov in drugih rezultatov raziskav</a:t>
            </a:r>
          </a:p>
        </p:txBody>
      </p:sp>
      <p:sp>
        <p:nvSpPr>
          <p:cNvPr id="5" name="Naslov 1">
            <a:extLst>
              <a:ext uri="{FF2B5EF4-FFF2-40B4-BE49-F238E27FC236}">
                <a16:creationId xmlns:a16="http://schemas.microsoft.com/office/drawing/2014/main" id="{A9562970-6910-4154-A181-B1BA07AA3270}"/>
              </a:ext>
            </a:extLst>
          </p:cNvPr>
          <p:cNvSpPr txBox="1"/>
          <p:nvPr/>
        </p:nvSpPr>
        <p:spPr>
          <a:xfrm>
            <a:off x="742956" y="4235239"/>
            <a:ext cx="10515600" cy="484906"/>
          </a:xfrm>
          <a:prstGeom prst="rect">
            <a:avLst/>
          </a:prstGeom>
          <a:noFill/>
          <a:ln cap="flat">
            <a:noFill/>
          </a:ln>
        </p:spPr>
        <p:txBody>
          <a:bodyPr vert="horz" wrap="square" lIns="91440" tIns="45720" rIns="91440" bIns="45720" anchor="ctr" anchorCtr="0" compatLnSpc="1">
            <a:noAutofit/>
          </a:bodyPr>
          <a:lstStyle/>
          <a:p>
            <a:endParaRPr lang="sl-SI" sz="2400"/>
          </a:p>
          <a:p>
            <a:endParaRPr lang="sl-SI" sz="2400"/>
          </a:p>
        </p:txBody>
      </p:sp>
      <p:sp>
        <p:nvSpPr>
          <p:cNvPr id="6" name="Pravokotnik 5">
            <a:extLst>
              <a:ext uri="{FF2B5EF4-FFF2-40B4-BE49-F238E27FC236}">
                <a16:creationId xmlns:a16="http://schemas.microsoft.com/office/drawing/2014/main" id="{65116349-D6C7-41E4-8938-747866C645DB}"/>
              </a:ext>
            </a:extLst>
          </p:cNvPr>
          <p:cNvSpPr/>
          <p:nvPr/>
        </p:nvSpPr>
        <p:spPr>
          <a:xfrm>
            <a:off x="742954" y="5062106"/>
            <a:ext cx="184731" cy="369332"/>
          </a:xfrm>
          <a:prstGeom prst="rect">
            <a:avLst/>
          </a:prstGeom>
        </p:spPr>
        <p:txBody>
          <a:bodyPr wrap="none">
            <a:spAutoFit/>
          </a:bodyPr>
          <a:lstStyle/>
          <a:p>
            <a:endParaRPr lang="sl-SI"/>
          </a:p>
        </p:txBody>
      </p:sp>
      <p:sp>
        <p:nvSpPr>
          <p:cNvPr id="3" name="Pravokotnik 2">
            <a:extLst>
              <a:ext uri="{FF2B5EF4-FFF2-40B4-BE49-F238E27FC236}">
                <a16:creationId xmlns:a16="http://schemas.microsoft.com/office/drawing/2014/main" id="{7BA94B52-503B-51C2-24FB-6C059B321983}"/>
              </a:ext>
            </a:extLst>
          </p:cNvPr>
          <p:cNvSpPr/>
          <p:nvPr/>
        </p:nvSpPr>
        <p:spPr>
          <a:xfrm>
            <a:off x="787116" y="3196748"/>
            <a:ext cx="10427280" cy="2215991"/>
          </a:xfrm>
          <a:prstGeom prst="rect">
            <a:avLst/>
          </a:prstGeom>
        </p:spPr>
        <p:txBody>
          <a:bodyPr wrap="square">
            <a:spAutoFit/>
          </a:bodyPr>
          <a:lstStyle/>
          <a:p>
            <a:r>
              <a:rPr lang="sl-SI" sz="2000" i="1" dirty="0">
                <a:hlinkClick r:id="rId4"/>
              </a:rPr>
              <a:t>Uredba o izvajanju znanstvenoraziskovalnega dela v skladu z načeli odprte znanosti</a:t>
            </a:r>
            <a:endParaRPr lang="sl-SI" sz="2000" i="1" dirty="0"/>
          </a:p>
          <a:p>
            <a:r>
              <a:rPr lang="sl-SI" sz="2000" dirty="0"/>
              <a:t> </a:t>
            </a:r>
          </a:p>
          <a:p>
            <a:pPr marL="742950" lvl="1" indent="-285750">
              <a:buFont typeface="Arial" panose="020B0604020202020204" pitchFamily="34" charset="0"/>
              <a:buChar char="•"/>
            </a:pPr>
            <a:r>
              <a:rPr lang="sl-SI" sz="2000" kern="0" dirty="0">
                <a:solidFill>
                  <a:srgbClr val="000000"/>
                </a:solidFill>
              </a:rPr>
              <a:t>zaupanja vredni repozitoriji organizacij za hrambo </a:t>
            </a:r>
            <a:r>
              <a:rPr lang="sl-SI" sz="2000" kern="0" dirty="0" err="1">
                <a:solidFill>
                  <a:srgbClr val="000000"/>
                </a:solidFill>
              </a:rPr>
              <a:t>odprtodostopnih</a:t>
            </a:r>
            <a:r>
              <a:rPr lang="sl-SI" sz="2000" kern="0" dirty="0">
                <a:solidFill>
                  <a:srgbClr val="000000"/>
                </a:solidFill>
              </a:rPr>
              <a:t> znanstvenih publikacij, raziskovalnih podatkov in drugih rezultatov raziskav</a:t>
            </a:r>
          </a:p>
          <a:p>
            <a:pPr marL="742950" lvl="1" indent="-285750">
              <a:buFont typeface="Arial" panose="020B0604020202020204" pitchFamily="34" charset="0"/>
              <a:buChar char="•"/>
            </a:pPr>
            <a:endParaRPr lang="sl-SI" sz="2000" kern="0" dirty="0">
              <a:solidFill>
                <a:srgbClr val="000000"/>
              </a:solidFill>
            </a:endParaRPr>
          </a:p>
          <a:p>
            <a:pPr marL="1200150" lvl="2" indent="-285750">
              <a:buFont typeface="Wingdings" panose="05000000000000000000" pitchFamily="2" charset="2"/>
              <a:buChar char="Ø"/>
            </a:pPr>
            <a:r>
              <a:rPr lang="sl-SI" sz="2000" dirty="0"/>
              <a:t>INSTITUCIONALNI REPOZITORIJI</a:t>
            </a:r>
          </a:p>
          <a:p>
            <a:pPr marL="742950" lvl="1" indent="-285750">
              <a:buFont typeface="Arial" panose="020B0604020202020204" pitchFamily="34" charset="0"/>
              <a:buChar char="•"/>
            </a:pPr>
            <a:endParaRPr lang="sl-SI" kern="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4794088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652833" y="888255"/>
            <a:ext cx="9033341" cy="817418"/>
          </a:xfrm>
        </p:spPr>
        <p:txBody>
          <a:bodyPr>
            <a:normAutofit fontScale="90000"/>
          </a:bodyPr>
          <a:lstStyle/>
          <a:p>
            <a:r>
              <a:rPr lang="sl-SI" sz="4500" b="1" dirty="0">
                <a:solidFill>
                  <a:srgbClr val="ED7D31"/>
                </a:solidFill>
                <a:latin typeface="Calibri"/>
              </a:rPr>
              <a:t>Zaupanja vredni repozitoriji organizacij za hrambo </a:t>
            </a:r>
            <a:r>
              <a:rPr lang="sl-SI" sz="4500" b="1" dirty="0" err="1">
                <a:solidFill>
                  <a:srgbClr val="ED7D31"/>
                </a:solidFill>
                <a:latin typeface="Calibri"/>
              </a:rPr>
              <a:t>odprtodostopnih</a:t>
            </a:r>
            <a:r>
              <a:rPr lang="sl-SI" sz="4500" b="1" dirty="0">
                <a:solidFill>
                  <a:srgbClr val="ED7D31"/>
                </a:solidFill>
                <a:latin typeface="Calibri"/>
              </a:rPr>
              <a:t> znanstvenih publikacij, raziskovalnih podatkov in drugih rezultatov raziskav</a:t>
            </a:r>
          </a:p>
        </p:txBody>
      </p:sp>
      <p:sp>
        <p:nvSpPr>
          <p:cNvPr id="5" name="Naslov 1">
            <a:extLst>
              <a:ext uri="{FF2B5EF4-FFF2-40B4-BE49-F238E27FC236}">
                <a16:creationId xmlns:a16="http://schemas.microsoft.com/office/drawing/2014/main" id="{A9562970-6910-4154-A181-B1BA07AA3270}"/>
              </a:ext>
            </a:extLst>
          </p:cNvPr>
          <p:cNvSpPr txBox="1"/>
          <p:nvPr/>
        </p:nvSpPr>
        <p:spPr>
          <a:xfrm>
            <a:off x="742956" y="4235239"/>
            <a:ext cx="10515600" cy="484906"/>
          </a:xfrm>
          <a:prstGeom prst="rect">
            <a:avLst/>
          </a:prstGeom>
          <a:noFill/>
          <a:ln cap="flat">
            <a:noFill/>
          </a:ln>
        </p:spPr>
        <p:txBody>
          <a:bodyPr vert="horz" wrap="square" lIns="91440" tIns="45720" rIns="91440" bIns="45720" anchor="ctr" anchorCtr="0" compatLnSpc="1">
            <a:noAutofit/>
          </a:bodyPr>
          <a:lstStyle/>
          <a:p>
            <a:endParaRPr lang="sl-SI" sz="2400"/>
          </a:p>
          <a:p>
            <a:endParaRPr lang="sl-SI" sz="2400"/>
          </a:p>
        </p:txBody>
      </p:sp>
      <p:sp>
        <p:nvSpPr>
          <p:cNvPr id="4" name="Pravokotnik 3">
            <a:extLst>
              <a:ext uri="{FF2B5EF4-FFF2-40B4-BE49-F238E27FC236}">
                <a16:creationId xmlns:a16="http://schemas.microsoft.com/office/drawing/2014/main" id="{AEE42DE9-6E8B-496C-8470-19E58356079C}"/>
              </a:ext>
            </a:extLst>
          </p:cNvPr>
          <p:cNvSpPr/>
          <p:nvPr/>
        </p:nvSpPr>
        <p:spPr>
          <a:xfrm>
            <a:off x="831276" y="2529886"/>
            <a:ext cx="10427280" cy="3785652"/>
          </a:xfrm>
          <a:prstGeom prst="rect">
            <a:avLst/>
          </a:prstGeom>
        </p:spPr>
        <p:txBody>
          <a:bodyPr wrap="square">
            <a:spAutoFit/>
          </a:bodyPr>
          <a:lstStyle/>
          <a:p>
            <a:r>
              <a:rPr lang="sl-SI" sz="2000" dirty="0"/>
              <a:t>INSTITUCIONALNI REPOZITORIJI</a:t>
            </a:r>
          </a:p>
          <a:p>
            <a:pPr marL="285750" indent="-285750">
              <a:buFont typeface="Arial" panose="020B0604020202020204" pitchFamily="34" charset="0"/>
              <a:buChar char="•"/>
            </a:pPr>
            <a:r>
              <a:rPr lang="sl-SI" sz="2000" dirty="0"/>
              <a:t>namenjeni zbiranju in hranjenju podatkov in publikacij zaposlenih in študentov raziskovalnih organizacij, v okviru katerih delujejo, </a:t>
            </a:r>
          </a:p>
          <a:p>
            <a:pPr marL="285750" indent="-285750">
              <a:buFont typeface="Arial" panose="020B0604020202020204" pitchFamily="34" charset="0"/>
              <a:buChar char="•"/>
            </a:pPr>
            <a:r>
              <a:rPr lang="sl-SI" sz="2000" dirty="0"/>
              <a:t>po vsebini pogosto sodijo med splošne repozitorije, saj hranijo vse gradivo, ne glede na raziskovalno področje in format, </a:t>
            </a:r>
          </a:p>
          <a:p>
            <a:pPr marL="285750" indent="-285750">
              <a:buFont typeface="Arial" panose="020B0604020202020204" pitchFamily="34" charset="0"/>
              <a:buChar char="•"/>
            </a:pPr>
            <a:r>
              <a:rPr lang="sl-SI" sz="2000" dirty="0"/>
              <a:t>raziskovalci se za hrambo podatkov v tovrstnih repozitorijih največkrat odločijo v primerih, ko ni na voljo ustreznega področnega repozitorija, </a:t>
            </a:r>
          </a:p>
          <a:p>
            <a:pPr marL="285750" indent="-285750">
              <a:buFont typeface="Arial" panose="020B0604020202020204" pitchFamily="34" charset="0"/>
              <a:buChar char="•"/>
            </a:pPr>
            <a:r>
              <a:rPr lang="sl-SI" sz="2000" dirty="0"/>
              <a:t>za hrambo tako raznorodne zbirke podatkov, je težje zagotoviti enakovredno strokovno (uredniško) podporo, </a:t>
            </a:r>
          </a:p>
          <a:p>
            <a:pPr marL="285750" indent="-285750">
              <a:buFont typeface="Arial" panose="020B0604020202020204" pitchFamily="34" charset="0"/>
              <a:buChar char="•"/>
            </a:pPr>
            <a:r>
              <a:rPr lang="sl-SI" sz="2000" dirty="0"/>
              <a:t>kakovost podatkov in uporaba standardiziranih </a:t>
            </a:r>
            <a:r>
              <a:rPr lang="sl-SI" sz="2000" dirty="0" err="1"/>
              <a:t>metapodatkovnih</a:t>
            </a:r>
            <a:r>
              <a:rPr lang="sl-SI" sz="2000" dirty="0"/>
              <a:t> shem preko celotne zbirke podatkov lahko zelo niha</a:t>
            </a:r>
          </a:p>
          <a:p>
            <a:pPr marL="285750" indent="-285750">
              <a:buFont typeface="Arial" panose="020B0604020202020204" pitchFamily="34" charset="0"/>
              <a:buChar char="•"/>
            </a:pPr>
            <a:r>
              <a:rPr lang="sl-SI" sz="2000" dirty="0" err="1"/>
              <a:t>večinstitucionalni</a:t>
            </a:r>
            <a:r>
              <a:rPr lang="sl-SI" sz="2000" dirty="0"/>
              <a:t> repozitoriji.</a:t>
            </a:r>
          </a:p>
        </p:txBody>
      </p:sp>
      <p:sp>
        <p:nvSpPr>
          <p:cNvPr id="6" name="Pravokotnik 5">
            <a:extLst>
              <a:ext uri="{FF2B5EF4-FFF2-40B4-BE49-F238E27FC236}">
                <a16:creationId xmlns:a16="http://schemas.microsoft.com/office/drawing/2014/main" id="{65116349-D6C7-41E4-8938-747866C645DB}"/>
              </a:ext>
            </a:extLst>
          </p:cNvPr>
          <p:cNvSpPr/>
          <p:nvPr/>
        </p:nvSpPr>
        <p:spPr>
          <a:xfrm>
            <a:off x="742954" y="5062106"/>
            <a:ext cx="184731" cy="369332"/>
          </a:xfrm>
          <a:prstGeom prst="rect">
            <a:avLst/>
          </a:prstGeom>
        </p:spPr>
        <p:txBody>
          <a:bodyPr wrap="none">
            <a:spAutoFit/>
          </a:bodyPr>
          <a:lstStyle/>
          <a:p>
            <a:endParaRPr lang="sl-SI"/>
          </a:p>
        </p:txBody>
      </p:sp>
    </p:spTree>
    <p:extLst>
      <p:ext uri="{BB962C8B-B14F-4D97-AF65-F5344CB8AC3E}">
        <p14:creationId xmlns:p14="http://schemas.microsoft.com/office/powerpoint/2010/main" val="41362339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652833" y="888255"/>
            <a:ext cx="9033341" cy="817418"/>
          </a:xfrm>
        </p:spPr>
        <p:txBody>
          <a:bodyPr>
            <a:normAutofit fontScale="90000"/>
          </a:bodyPr>
          <a:lstStyle/>
          <a:p>
            <a:pPr lvl="0"/>
            <a:r>
              <a:rPr lang="sl-SI" sz="5000" b="1" dirty="0">
                <a:solidFill>
                  <a:srgbClr val="ED7D31"/>
                </a:solidFill>
                <a:latin typeface="Calibri"/>
              </a:rPr>
              <a:t>Institucionalni repozitoriji v Sloveniji</a:t>
            </a:r>
          </a:p>
        </p:txBody>
      </p:sp>
      <p:sp>
        <p:nvSpPr>
          <p:cNvPr id="5" name="Naslov 1">
            <a:extLst>
              <a:ext uri="{FF2B5EF4-FFF2-40B4-BE49-F238E27FC236}">
                <a16:creationId xmlns:a16="http://schemas.microsoft.com/office/drawing/2014/main" id="{A9562970-6910-4154-A181-B1BA07AA3270}"/>
              </a:ext>
            </a:extLst>
          </p:cNvPr>
          <p:cNvSpPr txBox="1"/>
          <p:nvPr/>
        </p:nvSpPr>
        <p:spPr>
          <a:xfrm>
            <a:off x="742956" y="4235239"/>
            <a:ext cx="10515600" cy="484906"/>
          </a:xfrm>
          <a:prstGeom prst="rect">
            <a:avLst/>
          </a:prstGeom>
          <a:noFill/>
          <a:ln cap="flat">
            <a:noFill/>
          </a:ln>
        </p:spPr>
        <p:txBody>
          <a:bodyPr vert="horz" wrap="square" lIns="91440" tIns="45720" rIns="91440" bIns="45720" anchor="ctr" anchorCtr="0" compatLnSpc="1">
            <a:noAutofit/>
          </a:bodyPr>
          <a:lstStyle/>
          <a:p>
            <a:endParaRPr lang="sl-SI" sz="2400"/>
          </a:p>
          <a:p>
            <a:endParaRPr lang="sl-SI" sz="2400"/>
          </a:p>
        </p:txBody>
      </p:sp>
      <p:sp>
        <p:nvSpPr>
          <p:cNvPr id="4" name="Pravokotnik 3">
            <a:extLst>
              <a:ext uri="{FF2B5EF4-FFF2-40B4-BE49-F238E27FC236}">
                <a16:creationId xmlns:a16="http://schemas.microsoft.com/office/drawing/2014/main" id="{AEE42DE9-6E8B-496C-8470-19E58356079C}"/>
              </a:ext>
            </a:extLst>
          </p:cNvPr>
          <p:cNvSpPr/>
          <p:nvPr/>
        </p:nvSpPr>
        <p:spPr>
          <a:xfrm>
            <a:off x="742955" y="1716465"/>
            <a:ext cx="9033340" cy="369332"/>
          </a:xfrm>
          <a:prstGeom prst="rect">
            <a:avLst/>
          </a:prstGeom>
        </p:spPr>
        <p:txBody>
          <a:bodyPr wrap="square">
            <a:spAutoFit/>
          </a:bodyPr>
          <a:lstStyle/>
          <a:p>
            <a:endParaRPr lang="en-US"/>
          </a:p>
        </p:txBody>
      </p:sp>
      <p:sp>
        <p:nvSpPr>
          <p:cNvPr id="6" name="Pravokotnik 5">
            <a:extLst>
              <a:ext uri="{FF2B5EF4-FFF2-40B4-BE49-F238E27FC236}">
                <a16:creationId xmlns:a16="http://schemas.microsoft.com/office/drawing/2014/main" id="{65116349-D6C7-41E4-8938-747866C645DB}"/>
              </a:ext>
            </a:extLst>
          </p:cNvPr>
          <p:cNvSpPr/>
          <p:nvPr/>
        </p:nvSpPr>
        <p:spPr>
          <a:xfrm>
            <a:off x="742954" y="5062106"/>
            <a:ext cx="184731" cy="369332"/>
          </a:xfrm>
          <a:prstGeom prst="rect">
            <a:avLst/>
          </a:prstGeom>
        </p:spPr>
        <p:txBody>
          <a:bodyPr wrap="none">
            <a:spAutoFit/>
          </a:bodyPr>
          <a:lstStyle/>
          <a:p>
            <a:endParaRPr lang="sl-SI"/>
          </a:p>
        </p:txBody>
      </p:sp>
      <p:sp>
        <p:nvSpPr>
          <p:cNvPr id="7" name="PoljeZBesedilom 6">
            <a:extLst>
              <a:ext uri="{FF2B5EF4-FFF2-40B4-BE49-F238E27FC236}">
                <a16:creationId xmlns:a16="http://schemas.microsoft.com/office/drawing/2014/main" id="{E5156715-91CA-20A6-42CD-5261E6430D4C}"/>
              </a:ext>
            </a:extLst>
          </p:cNvPr>
          <p:cNvSpPr txBox="1"/>
          <p:nvPr/>
        </p:nvSpPr>
        <p:spPr>
          <a:xfrm>
            <a:off x="652833" y="1984702"/>
            <a:ext cx="10796211" cy="1938992"/>
          </a:xfrm>
          <a:prstGeom prst="rect">
            <a:avLst/>
          </a:prstGeom>
          <a:noFill/>
        </p:spPr>
        <p:txBody>
          <a:bodyPr wrap="square" rtlCol="0">
            <a:spAutoFit/>
          </a:bodyPr>
          <a:lstStyle/>
          <a:p>
            <a:pPr marL="285750" indent="-285750">
              <a:buFont typeface="Arial" panose="020B0604020202020204" pitchFamily="34" charset="0"/>
              <a:buChar char="•"/>
            </a:pPr>
            <a:r>
              <a:rPr lang="sl-SI" sz="2000" dirty="0"/>
              <a:t>primarno so bili namenjeni zbiranju in hranjenju zaključnih del študentov in znanstvenih publikacij, ki so bile objavljene v okviru matičnih ustanov, </a:t>
            </a:r>
          </a:p>
          <a:p>
            <a:pPr marL="285750" indent="-285750">
              <a:buFont typeface="Arial" panose="020B0604020202020204" pitchFamily="34" charset="0"/>
              <a:buChar char="•"/>
            </a:pPr>
            <a:r>
              <a:rPr lang="sl-SI" sz="2000" dirty="0"/>
              <a:t>omogočajo tudi vnos raziskovalnih podatkov, vendar trenutno hranijo majhno število podatkovnih vnosov,</a:t>
            </a:r>
          </a:p>
          <a:p>
            <a:pPr marL="285750" indent="-285750">
              <a:buFont typeface="Arial" panose="020B0604020202020204" pitchFamily="34" charset="0"/>
              <a:buChar char="•"/>
            </a:pPr>
            <a:r>
              <a:rPr lang="sl-SI" sz="2000" dirty="0"/>
              <a:t>v repozitorije so vgrajena sprotna kontekstna navodila, </a:t>
            </a:r>
          </a:p>
          <a:p>
            <a:pPr marL="285750" indent="-285750">
              <a:buFont typeface="Arial" panose="020B0604020202020204" pitchFamily="34" charset="0"/>
              <a:buChar char="•"/>
            </a:pPr>
            <a:r>
              <a:rPr lang="sl-SI" sz="2000" dirty="0"/>
              <a:t>podpora oz. pomoč strokovnega osebja,</a:t>
            </a:r>
          </a:p>
        </p:txBody>
      </p:sp>
      <p:pic>
        <p:nvPicPr>
          <p:cNvPr id="8" name="Slika 7">
            <a:extLst>
              <a:ext uri="{FF2B5EF4-FFF2-40B4-BE49-F238E27FC236}">
                <a16:creationId xmlns:a16="http://schemas.microsoft.com/office/drawing/2014/main" id="{029B89CA-9EE0-D63B-5ADA-159458945054}"/>
              </a:ext>
            </a:extLst>
          </p:cNvPr>
          <p:cNvPicPr>
            <a:picLocks noChangeAspect="1"/>
          </p:cNvPicPr>
          <p:nvPr/>
        </p:nvPicPr>
        <p:blipFill>
          <a:blip r:embed="rId4"/>
          <a:stretch>
            <a:fillRect/>
          </a:stretch>
        </p:blipFill>
        <p:spPr>
          <a:xfrm>
            <a:off x="6960119" y="2966645"/>
            <a:ext cx="2206741" cy="10464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Slika 11">
            <a:extLst>
              <a:ext uri="{FF2B5EF4-FFF2-40B4-BE49-F238E27FC236}">
                <a16:creationId xmlns:a16="http://schemas.microsoft.com/office/drawing/2014/main" id="{1ADD3934-1086-7DFD-984D-0DDF634B2C87}"/>
              </a:ext>
            </a:extLst>
          </p:cNvPr>
          <p:cNvPicPr>
            <a:picLocks noChangeAspect="1"/>
          </p:cNvPicPr>
          <p:nvPr/>
        </p:nvPicPr>
        <p:blipFill>
          <a:blip r:embed="rId5"/>
          <a:stretch>
            <a:fillRect/>
          </a:stretch>
        </p:blipFill>
        <p:spPr>
          <a:xfrm>
            <a:off x="5715000" y="4128601"/>
            <a:ext cx="6442710" cy="26699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PoljeZBesedilom 13">
            <a:extLst>
              <a:ext uri="{FF2B5EF4-FFF2-40B4-BE49-F238E27FC236}">
                <a16:creationId xmlns:a16="http://schemas.microsoft.com/office/drawing/2014/main" id="{161BD987-946B-BB71-D048-E6F364119536}"/>
              </a:ext>
            </a:extLst>
          </p:cNvPr>
          <p:cNvSpPr txBox="1"/>
          <p:nvPr/>
        </p:nvSpPr>
        <p:spPr>
          <a:xfrm>
            <a:off x="664263" y="3820798"/>
            <a:ext cx="4662117" cy="2246769"/>
          </a:xfrm>
          <a:prstGeom prst="rect">
            <a:avLst/>
          </a:prstGeom>
          <a:noFill/>
        </p:spPr>
        <p:txBody>
          <a:bodyPr wrap="square">
            <a:spAutoFit/>
          </a:bodyPr>
          <a:lstStyle/>
          <a:p>
            <a:pPr marL="285750" indent="-285750">
              <a:buFont typeface="Arial" panose="020B0604020202020204" pitchFamily="34" charset="0"/>
              <a:buChar char="•"/>
            </a:pPr>
            <a:r>
              <a:rPr lang="sl-SI" sz="2000" dirty="0"/>
              <a:t>podpirajo prevzemanje metapodatkov OAI-PMH (metapodatki v </a:t>
            </a:r>
            <a:r>
              <a:rPr lang="sl-SI" sz="2000" dirty="0" err="1"/>
              <a:t>agregatorjih</a:t>
            </a:r>
            <a:r>
              <a:rPr lang="sl-SI" sz="2000" dirty="0"/>
              <a:t> </a:t>
            </a:r>
            <a:r>
              <a:rPr lang="sl-SI" sz="2000" dirty="0" err="1"/>
              <a:t>OpenAIRE</a:t>
            </a:r>
            <a:r>
              <a:rPr lang="sl-SI" sz="2000" dirty="0"/>
              <a:t>, BASE, CORE, …),</a:t>
            </a:r>
          </a:p>
          <a:p>
            <a:pPr marL="285750" indent="-285750">
              <a:buFont typeface="Arial" panose="020B0604020202020204" pitchFamily="34" charset="0"/>
              <a:buChar char="•"/>
            </a:pPr>
            <a:r>
              <a:rPr lang="sl-SI" sz="2000" dirty="0"/>
              <a:t>upoštevanje načel FAIR </a:t>
            </a:r>
          </a:p>
          <a:p>
            <a:pPr marL="285750" indent="-285750">
              <a:buFont typeface="Arial" panose="020B0604020202020204" pitchFamily="34" charset="0"/>
              <a:buChar char="•"/>
            </a:pPr>
            <a:r>
              <a:rPr lang="sl-SI" sz="2000" dirty="0"/>
              <a:t>trajni identifikatorji </a:t>
            </a:r>
            <a:r>
              <a:rPr lang="sl-SI" sz="2000" dirty="0" err="1"/>
              <a:t>Handle</a:t>
            </a:r>
            <a:endParaRPr lang="sl-SI" sz="2000" dirty="0"/>
          </a:p>
          <a:p>
            <a:pPr marL="285750" indent="-285750">
              <a:buFont typeface="Arial" panose="020B0604020202020204" pitchFamily="34" charset="0"/>
              <a:buChar char="•"/>
            </a:pPr>
            <a:r>
              <a:rPr lang="sl-SI" sz="2000" dirty="0"/>
              <a:t>skupni iskalnik v </a:t>
            </a:r>
            <a:r>
              <a:rPr lang="sl-SI" sz="2000" dirty="0">
                <a:hlinkClick r:id="rId6"/>
              </a:rPr>
              <a:t>Nacionalnem portalu odprte znanosti</a:t>
            </a:r>
            <a:endParaRPr lang="sl-SI" sz="2000" dirty="0"/>
          </a:p>
        </p:txBody>
      </p:sp>
    </p:spTree>
    <p:extLst>
      <p:ext uri="{BB962C8B-B14F-4D97-AF65-F5344CB8AC3E}">
        <p14:creationId xmlns:p14="http://schemas.microsoft.com/office/powerpoint/2010/main" val="14251374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652833" y="888255"/>
            <a:ext cx="9033341" cy="817418"/>
          </a:xfrm>
        </p:spPr>
        <p:txBody>
          <a:bodyPr>
            <a:normAutofit fontScale="90000"/>
          </a:bodyPr>
          <a:lstStyle/>
          <a:p>
            <a:pPr lvl="0"/>
            <a:r>
              <a:rPr lang="sl-SI" sz="5000" b="1" dirty="0">
                <a:solidFill>
                  <a:srgbClr val="ED7D31"/>
                </a:solidFill>
                <a:latin typeface="Calibri"/>
              </a:rPr>
              <a:t>Institucionalni repozitoriji v Sloveniji</a:t>
            </a:r>
          </a:p>
        </p:txBody>
      </p:sp>
      <p:sp>
        <p:nvSpPr>
          <p:cNvPr id="5" name="Naslov 1">
            <a:extLst>
              <a:ext uri="{FF2B5EF4-FFF2-40B4-BE49-F238E27FC236}">
                <a16:creationId xmlns:a16="http://schemas.microsoft.com/office/drawing/2014/main" id="{A9562970-6910-4154-A181-B1BA07AA3270}"/>
              </a:ext>
            </a:extLst>
          </p:cNvPr>
          <p:cNvSpPr txBox="1"/>
          <p:nvPr/>
        </p:nvSpPr>
        <p:spPr>
          <a:xfrm>
            <a:off x="742956" y="4235239"/>
            <a:ext cx="10515600" cy="484906"/>
          </a:xfrm>
          <a:prstGeom prst="rect">
            <a:avLst/>
          </a:prstGeom>
          <a:noFill/>
          <a:ln cap="flat">
            <a:noFill/>
          </a:ln>
        </p:spPr>
        <p:txBody>
          <a:bodyPr vert="horz" wrap="square" lIns="91440" tIns="45720" rIns="91440" bIns="45720" anchor="ctr" anchorCtr="0" compatLnSpc="1">
            <a:noAutofit/>
          </a:bodyPr>
          <a:lstStyle/>
          <a:p>
            <a:endParaRPr lang="sl-SI" sz="2400"/>
          </a:p>
          <a:p>
            <a:endParaRPr lang="sl-SI" sz="2400"/>
          </a:p>
        </p:txBody>
      </p:sp>
      <p:sp>
        <p:nvSpPr>
          <p:cNvPr id="4" name="Pravokotnik 3">
            <a:extLst>
              <a:ext uri="{FF2B5EF4-FFF2-40B4-BE49-F238E27FC236}">
                <a16:creationId xmlns:a16="http://schemas.microsoft.com/office/drawing/2014/main" id="{AEE42DE9-6E8B-496C-8470-19E58356079C}"/>
              </a:ext>
            </a:extLst>
          </p:cNvPr>
          <p:cNvSpPr/>
          <p:nvPr/>
        </p:nvSpPr>
        <p:spPr>
          <a:xfrm>
            <a:off x="742955" y="1716465"/>
            <a:ext cx="9033340" cy="369332"/>
          </a:xfrm>
          <a:prstGeom prst="rect">
            <a:avLst/>
          </a:prstGeom>
        </p:spPr>
        <p:txBody>
          <a:bodyPr wrap="square">
            <a:spAutoFit/>
          </a:bodyPr>
          <a:lstStyle/>
          <a:p>
            <a:endParaRPr lang="en-US"/>
          </a:p>
        </p:txBody>
      </p:sp>
      <p:sp>
        <p:nvSpPr>
          <p:cNvPr id="6" name="Pravokotnik 5">
            <a:extLst>
              <a:ext uri="{FF2B5EF4-FFF2-40B4-BE49-F238E27FC236}">
                <a16:creationId xmlns:a16="http://schemas.microsoft.com/office/drawing/2014/main" id="{65116349-D6C7-41E4-8938-747866C645DB}"/>
              </a:ext>
            </a:extLst>
          </p:cNvPr>
          <p:cNvSpPr/>
          <p:nvPr/>
        </p:nvSpPr>
        <p:spPr>
          <a:xfrm>
            <a:off x="742954" y="5062106"/>
            <a:ext cx="184731" cy="369332"/>
          </a:xfrm>
          <a:prstGeom prst="rect">
            <a:avLst/>
          </a:prstGeom>
        </p:spPr>
        <p:txBody>
          <a:bodyPr wrap="none">
            <a:spAutoFit/>
          </a:bodyPr>
          <a:lstStyle/>
          <a:p>
            <a:endParaRPr lang="sl-SI"/>
          </a:p>
        </p:txBody>
      </p:sp>
      <p:sp>
        <p:nvSpPr>
          <p:cNvPr id="7" name="PoljeZBesedilom 6">
            <a:extLst>
              <a:ext uri="{FF2B5EF4-FFF2-40B4-BE49-F238E27FC236}">
                <a16:creationId xmlns:a16="http://schemas.microsoft.com/office/drawing/2014/main" id="{E5156715-91CA-20A6-42CD-5261E6430D4C}"/>
              </a:ext>
            </a:extLst>
          </p:cNvPr>
          <p:cNvSpPr txBox="1"/>
          <p:nvPr/>
        </p:nvSpPr>
        <p:spPr>
          <a:xfrm>
            <a:off x="1180730" y="2219417"/>
            <a:ext cx="7622664" cy="2369880"/>
          </a:xfrm>
          <a:prstGeom prst="rect">
            <a:avLst/>
          </a:prstGeom>
          <a:noFill/>
        </p:spPr>
        <p:txBody>
          <a:bodyPr wrap="none" rtlCol="0">
            <a:spAutoFit/>
          </a:bodyPr>
          <a:lstStyle/>
          <a:p>
            <a:pPr marL="514350" indent="-514350">
              <a:buFont typeface="+mj-lt"/>
              <a:buAutoNum type="arabicPeriod"/>
            </a:pPr>
            <a:r>
              <a:rPr lang="sl-SI" sz="2800" dirty="0"/>
              <a:t>Repozitorij Univerze v Ljubljani (</a:t>
            </a:r>
            <a:r>
              <a:rPr lang="sl-SI" sz="2800" dirty="0">
                <a:hlinkClick r:id="rId4"/>
              </a:rPr>
              <a:t>RUL</a:t>
            </a:r>
            <a:r>
              <a:rPr lang="sl-SI" sz="2800" dirty="0"/>
              <a:t>) </a:t>
            </a:r>
          </a:p>
          <a:p>
            <a:pPr marL="514350" indent="-514350">
              <a:buFont typeface="+mj-lt"/>
              <a:buAutoNum type="arabicPeriod"/>
            </a:pPr>
            <a:endParaRPr lang="sl-SI" sz="1200" dirty="0"/>
          </a:p>
          <a:p>
            <a:pPr marL="514350" indent="-514350">
              <a:buFont typeface="+mj-lt"/>
              <a:buAutoNum type="arabicPeriod"/>
            </a:pPr>
            <a:r>
              <a:rPr lang="sl-SI" sz="2800" dirty="0"/>
              <a:t>Digitalna knjižnica Univerze v Mariboru (</a:t>
            </a:r>
            <a:r>
              <a:rPr lang="sl-SI" sz="2800" dirty="0">
                <a:hlinkClick r:id="rId5"/>
              </a:rPr>
              <a:t>DKUM</a:t>
            </a:r>
            <a:r>
              <a:rPr lang="sl-SI" sz="2800" dirty="0"/>
              <a:t>)</a:t>
            </a:r>
          </a:p>
          <a:p>
            <a:pPr marL="514350" indent="-514350">
              <a:buFont typeface="+mj-lt"/>
              <a:buAutoNum type="arabicPeriod"/>
            </a:pPr>
            <a:endParaRPr lang="sl-SI" sz="1200" dirty="0"/>
          </a:p>
          <a:p>
            <a:pPr marL="514350" indent="-514350">
              <a:buFont typeface="+mj-lt"/>
              <a:buAutoNum type="arabicPeriod"/>
            </a:pPr>
            <a:r>
              <a:rPr lang="sl-SI" sz="2800" dirty="0"/>
              <a:t>Repozitorij Univerze na Primorskem (</a:t>
            </a:r>
            <a:r>
              <a:rPr lang="sl-SI" sz="2800" dirty="0">
                <a:hlinkClick r:id="rId6"/>
              </a:rPr>
              <a:t>RUP</a:t>
            </a:r>
            <a:r>
              <a:rPr lang="sl-SI" sz="2800" dirty="0"/>
              <a:t>)</a:t>
            </a:r>
          </a:p>
          <a:p>
            <a:pPr marL="514350" indent="-514350">
              <a:buFont typeface="+mj-lt"/>
              <a:buAutoNum type="arabicPeriod"/>
            </a:pPr>
            <a:endParaRPr lang="sl-SI" sz="1200" dirty="0"/>
          </a:p>
          <a:p>
            <a:pPr marL="514350" indent="-514350">
              <a:buFont typeface="+mj-lt"/>
              <a:buAutoNum type="arabicPeriod"/>
            </a:pPr>
            <a:r>
              <a:rPr lang="it-IT" sz="2800" dirty="0"/>
              <a:t>Repozitorij </a:t>
            </a:r>
            <a:r>
              <a:rPr lang="it-IT" sz="2800" dirty="0" err="1"/>
              <a:t>Univerze</a:t>
            </a:r>
            <a:r>
              <a:rPr lang="it-IT" sz="2800" dirty="0"/>
              <a:t> v Novi </a:t>
            </a:r>
            <a:r>
              <a:rPr lang="it-IT" sz="2800" dirty="0" err="1"/>
              <a:t>Gorici</a:t>
            </a:r>
            <a:r>
              <a:rPr lang="sl-SI" sz="2800" dirty="0"/>
              <a:t> (</a:t>
            </a:r>
            <a:r>
              <a:rPr lang="sl-SI" sz="2800" dirty="0">
                <a:hlinkClick r:id="rId7"/>
              </a:rPr>
              <a:t>RUNG</a:t>
            </a:r>
            <a:r>
              <a:rPr lang="it-IT" sz="2800" dirty="0"/>
              <a:t>)</a:t>
            </a:r>
            <a:endParaRPr lang="sl-SI" sz="2800" dirty="0"/>
          </a:p>
        </p:txBody>
      </p:sp>
    </p:spTree>
    <p:extLst>
      <p:ext uri="{BB962C8B-B14F-4D97-AF65-F5344CB8AC3E}">
        <p14:creationId xmlns:p14="http://schemas.microsoft.com/office/powerpoint/2010/main" val="37419386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652833" y="888255"/>
            <a:ext cx="9033341" cy="817418"/>
          </a:xfrm>
        </p:spPr>
        <p:txBody>
          <a:bodyPr>
            <a:normAutofit fontScale="90000"/>
          </a:bodyPr>
          <a:lstStyle/>
          <a:p>
            <a:pPr lvl="0"/>
            <a:r>
              <a:rPr lang="sl-SI" sz="5000" b="1" dirty="0">
                <a:solidFill>
                  <a:srgbClr val="ED7D31"/>
                </a:solidFill>
                <a:latin typeface="Calibri"/>
              </a:rPr>
              <a:t>Repozitorij Univerze v Ljubljani (RUL)</a:t>
            </a:r>
          </a:p>
        </p:txBody>
      </p:sp>
      <p:sp>
        <p:nvSpPr>
          <p:cNvPr id="5" name="Naslov 1">
            <a:extLst>
              <a:ext uri="{FF2B5EF4-FFF2-40B4-BE49-F238E27FC236}">
                <a16:creationId xmlns:a16="http://schemas.microsoft.com/office/drawing/2014/main" id="{A9562970-6910-4154-A181-B1BA07AA3270}"/>
              </a:ext>
            </a:extLst>
          </p:cNvPr>
          <p:cNvSpPr txBox="1"/>
          <p:nvPr/>
        </p:nvSpPr>
        <p:spPr>
          <a:xfrm>
            <a:off x="742956" y="4235239"/>
            <a:ext cx="10515600" cy="484906"/>
          </a:xfrm>
          <a:prstGeom prst="rect">
            <a:avLst/>
          </a:prstGeom>
          <a:noFill/>
          <a:ln cap="flat">
            <a:noFill/>
          </a:ln>
        </p:spPr>
        <p:txBody>
          <a:bodyPr vert="horz" wrap="square" lIns="91440" tIns="45720" rIns="91440" bIns="45720" anchor="ctr" anchorCtr="0" compatLnSpc="1">
            <a:noAutofit/>
          </a:bodyPr>
          <a:lstStyle/>
          <a:p>
            <a:endParaRPr lang="sl-SI" sz="2400"/>
          </a:p>
          <a:p>
            <a:endParaRPr lang="sl-SI" sz="2400"/>
          </a:p>
        </p:txBody>
      </p:sp>
      <p:sp>
        <p:nvSpPr>
          <p:cNvPr id="4" name="Pravokotnik 3">
            <a:extLst>
              <a:ext uri="{FF2B5EF4-FFF2-40B4-BE49-F238E27FC236}">
                <a16:creationId xmlns:a16="http://schemas.microsoft.com/office/drawing/2014/main" id="{AEE42DE9-6E8B-496C-8470-19E58356079C}"/>
              </a:ext>
            </a:extLst>
          </p:cNvPr>
          <p:cNvSpPr/>
          <p:nvPr/>
        </p:nvSpPr>
        <p:spPr>
          <a:xfrm>
            <a:off x="742955" y="1716465"/>
            <a:ext cx="9033340" cy="369332"/>
          </a:xfrm>
          <a:prstGeom prst="rect">
            <a:avLst/>
          </a:prstGeom>
        </p:spPr>
        <p:txBody>
          <a:bodyPr wrap="square">
            <a:spAutoFit/>
          </a:bodyPr>
          <a:lstStyle/>
          <a:p>
            <a:endParaRPr lang="en-US"/>
          </a:p>
        </p:txBody>
      </p:sp>
      <p:sp>
        <p:nvSpPr>
          <p:cNvPr id="6" name="Pravokotnik 5">
            <a:extLst>
              <a:ext uri="{FF2B5EF4-FFF2-40B4-BE49-F238E27FC236}">
                <a16:creationId xmlns:a16="http://schemas.microsoft.com/office/drawing/2014/main" id="{65116349-D6C7-41E4-8938-747866C645DB}"/>
              </a:ext>
            </a:extLst>
          </p:cNvPr>
          <p:cNvSpPr/>
          <p:nvPr/>
        </p:nvSpPr>
        <p:spPr>
          <a:xfrm>
            <a:off x="742954" y="5062106"/>
            <a:ext cx="184731" cy="369332"/>
          </a:xfrm>
          <a:prstGeom prst="rect">
            <a:avLst/>
          </a:prstGeom>
        </p:spPr>
        <p:txBody>
          <a:bodyPr wrap="none">
            <a:spAutoFit/>
          </a:bodyPr>
          <a:lstStyle/>
          <a:p>
            <a:endParaRPr lang="sl-SI"/>
          </a:p>
        </p:txBody>
      </p:sp>
      <p:pic>
        <p:nvPicPr>
          <p:cNvPr id="8" name="Slika 7">
            <a:extLst>
              <a:ext uri="{FF2B5EF4-FFF2-40B4-BE49-F238E27FC236}">
                <a16:creationId xmlns:a16="http://schemas.microsoft.com/office/drawing/2014/main" id="{C776433B-6801-CABD-C502-49211F7045E3}"/>
              </a:ext>
            </a:extLst>
          </p:cNvPr>
          <p:cNvPicPr>
            <a:picLocks noChangeAspect="1"/>
          </p:cNvPicPr>
          <p:nvPr/>
        </p:nvPicPr>
        <p:blipFill>
          <a:blip r:embed="rId4"/>
          <a:stretch>
            <a:fillRect/>
          </a:stretch>
        </p:blipFill>
        <p:spPr>
          <a:xfrm>
            <a:off x="1343025" y="2203431"/>
            <a:ext cx="9505950" cy="3609975"/>
          </a:xfrm>
          <a:prstGeom prst="rect">
            <a:avLst/>
          </a:prstGeom>
        </p:spPr>
      </p:pic>
      <p:sp>
        <p:nvSpPr>
          <p:cNvPr id="10" name="PoljeZBesedilom 9">
            <a:extLst>
              <a:ext uri="{FF2B5EF4-FFF2-40B4-BE49-F238E27FC236}">
                <a16:creationId xmlns:a16="http://schemas.microsoft.com/office/drawing/2014/main" id="{F08D94CF-2AF1-704F-1AD6-E0F3B76EE922}"/>
              </a:ext>
            </a:extLst>
          </p:cNvPr>
          <p:cNvSpPr txBox="1"/>
          <p:nvPr/>
        </p:nvSpPr>
        <p:spPr>
          <a:xfrm>
            <a:off x="927684" y="6175370"/>
            <a:ext cx="7338129" cy="461665"/>
          </a:xfrm>
          <a:prstGeom prst="rect">
            <a:avLst/>
          </a:prstGeom>
          <a:noFill/>
        </p:spPr>
        <p:txBody>
          <a:bodyPr wrap="square">
            <a:spAutoFit/>
          </a:bodyPr>
          <a:lstStyle/>
          <a:p>
            <a:r>
              <a:rPr lang="sl-SI" sz="2400" dirty="0"/>
              <a:t>https://repozitorij.uni-lj.si/info/index.php/slo/</a:t>
            </a:r>
          </a:p>
        </p:txBody>
      </p:sp>
    </p:spTree>
    <p:extLst>
      <p:ext uri="{BB962C8B-B14F-4D97-AF65-F5344CB8AC3E}">
        <p14:creationId xmlns:p14="http://schemas.microsoft.com/office/powerpoint/2010/main" val="21127247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516969" y="190264"/>
            <a:ext cx="9033341" cy="817418"/>
          </a:xfrm>
        </p:spPr>
        <p:txBody>
          <a:bodyPr>
            <a:normAutofit fontScale="90000"/>
          </a:bodyPr>
          <a:lstStyle/>
          <a:p>
            <a:pPr lvl="0"/>
            <a:r>
              <a:rPr lang="sl-SI" sz="5000" b="1" dirty="0">
                <a:solidFill>
                  <a:srgbClr val="ED7D31"/>
                </a:solidFill>
                <a:latin typeface="Calibri"/>
              </a:rPr>
              <a:t>Repozitorij Univerze v Ljubljani (RUL)</a:t>
            </a:r>
          </a:p>
        </p:txBody>
      </p:sp>
      <p:sp>
        <p:nvSpPr>
          <p:cNvPr id="5" name="Naslov 1">
            <a:extLst>
              <a:ext uri="{FF2B5EF4-FFF2-40B4-BE49-F238E27FC236}">
                <a16:creationId xmlns:a16="http://schemas.microsoft.com/office/drawing/2014/main" id="{A9562970-6910-4154-A181-B1BA07AA3270}"/>
              </a:ext>
            </a:extLst>
          </p:cNvPr>
          <p:cNvSpPr txBox="1"/>
          <p:nvPr/>
        </p:nvSpPr>
        <p:spPr>
          <a:xfrm>
            <a:off x="742956" y="4235239"/>
            <a:ext cx="10515600" cy="484906"/>
          </a:xfrm>
          <a:prstGeom prst="rect">
            <a:avLst/>
          </a:prstGeom>
          <a:noFill/>
          <a:ln cap="flat">
            <a:noFill/>
          </a:ln>
        </p:spPr>
        <p:txBody>
          <a:bodyPr vert="horz" wrap="square" lIns="91440" tIns="45720" rIns="91440" bIns="45720" anchor="ctr" anchorCtr="0" compatLnSpc="1">
            <a:noAutofit/>
          </a:bodyPr>
          <a:lstStyle/>
          <a:p>
            <a:endParaRPr lang="sl-SI" sz="2400"/>
          </a:p>
          <a:p>
            <a:endParaRPr lang="sl-SI" sz="2400"/>
          </a:p>
        </p:txBody>
      </p:sp>
      <p:sp>
        <p:nvSpPr>
          <p:cNvPr id="4" name="Pravokotnik 3">
            <a:extLst>
              <a:ext uri="{FF2B5EF4-FFF2-40B4-BE49-F238E27FC236}">
                <a16:creationId xmlns:a16="http://schemas.microsoft.com/office/drawing/2014/main" id="{AEE42DE9-6E8B-496C-8470-19E58356079C}"/>
              </a:ext>
            </a:extLst>
          </p:cNvPr>
          <p:cNvSpPr/>
          <p:nvPr/>
        </p:nvSpPr>
        <p:spPr>
          <a:xfrm>
            <a:off x="742955" y="1716465"/>
            <a:ext cx="9033340" cy="369332"/>
          </a:xfrm>
          <a:prstGeom prst="rect">
            <a:avLst/>
          </a:prstGeom>
        </p:spPr>
        <p:txBody>
          <a:bodyPr wrap="square">
            <a:spAutoFit/>
          </a:bodyPr>
          <a:lstStyle/>
          <a:p>
            <a:endParaRPr lang="en-US"/>
          </a:p>
        </p:txBody>
      </p:sp>
      <p:sp>
        <p:nvSpPr>
          <p:cNvPr id="6" name="Pravokotnik 5">
            <a:extLst>
              <a:ext uri="{FF2B5EF4-FFF2-40B4-BE49-F238E27FC236}">
                <a16:creationId xmlns:a16="http://schemas.microsoft.com/office/drawing/2014/main" id="{65116349-D6C7-41E4-8938-747866C645DB}"/>
              </a:ext>
            </a:extLst>
          </p:cNvPr>
          <p:cNvSpPr/>
          <p:nvPr/>
        </p:nvSpPr>
        <p:spPr>
          <a:xfrm>
            <a:off x="742954" y="5062106"/>
            <a:ext cx="184731" cy="369332"/>
          </a:xfrm>
          <a:prstGeom prst="rect">
            <a:avLst/>
          </a:prstGeom>
        </p:spPr>
        <p:txBody>
          <a:bodyPr wrap="none">
            <a:spAutoFit/>
          </a:bodyPr>
          <a:lstStyle/>
          <a:p>
            <a:endParaRPr lang="sl-SI"/>
          </a:p>
        </p:txBody>
      </p:sp>
      <p:sp>
        <p:nvSpPr>
          <p:cNvPr id="3" name="PoljeZBesedilom 2">
            <a:extLst>
              <a:ext uri="{FF2B5EF4-FFF2-40B4-BE49-F238E27FC236}">
                <a16:creationId xmlns:a16="http://schemas.microsoft.com/office/drawing/2014/main" id="{80CF72E7-549D-35F9-FF72-2E89075DD697}"/>
              </a:ext>
            </a:extLst>
          </p:cNvPr>
          <p:cNvSpPr txBox="1"/>
          <p:nvPr/>
        </p:nvSpPr>
        <p:spPr>
          <a:xfrm>
            <a:off x="652834" y="1277903"/>
            <a:ext cx="10796211" cy="1200329"/>
          </a:xfrm>
          <a:prstGeom prst="rect">
            <a:avLst/>
          </a:prstGeom>
          <a:noFill/>
        </p:spPr>
        <p:txBody>
          <a:bodyPr wrap="square" rtlCol="0">
            <a:spAutoFit/>
          </a:bodyPr>
          <a:lstStyle/>
          <a:p>
            <a:pPr marL="285750" indent="-285750">
              <a:buFont typeface="Arial" panose="020B0604020202020204" pitchFamily="34" charset="0"/>
              <a:buChar char="•"/>
            </a:pPr>
            <a:r>
              <a:rPr lang="sl-SI" dirty="0"/>
              <a:t>uporabnikom (tako strokovnim delavcem kot študentom in raziskovalcem) nudijo strokovno pomoč,</a:t>
            </a:r>
          </a:p>
          <a:p>
            <a:pPr marL="285750" indent="-285750">
              <a:buFont typeface="Arial" panose="020B0604020202020204" pitchFamily="34" charset="0"/>
              <a:buChar char="•"/>
            </a:pPr>
            <a:r>
              <a:rPr lang="sl-SI" dirty="0"/>
              <a:t>izobraževanja, </a:t>
            </a:r>
          </a:p>
          <a:p>
            <a:pPr marL="285750" indent="-285750">
              <a:buFont typeface="Arial" panose="020B0604020202020204" pitchFamily="34" charset="0"/>
              <a:buChar char="•"/>
            </a:pPr>
            <a:r>
              <a:rPr lang="sl-SI" dirty="0"/>
              <a:t>Publikacija „Repozitorij Univerze v Ljubljani : navodila za delo bibliotekarjev članic Univerze v Ljubljani“</a:t>
            </a:r>
          </a:p>
          <a:p>
            <a:pPr marL="285750" indent="-285750">
              <a:buFont typeface="Arial" panose="020B0604020202020204" pitchFamily="34" charset="0"/>
              <a:buChar char="•"/>
            </a:pPr>
            <a:r>
              <a:rPr lang="pl-PL" dirty="0"/>
              <a:t>Ravnanje z raziskovalnimi podatki doktorskih študentov (</a:t>
            </a:r>
            <a:r>
              <a:rPr lang="pl-PL" dirty="0">
                <a:hlinkClick r:id="rId4"/>
              </a:rPr>
              <a:t>Pravilnik o doktorskem študiju UL</a:t>
            </a:r>
            <a:r>
              <a:rPr lang="pl-PL" dirty="0"/>
              <a:t>, 50. člen)</a:t>
            </a:r>
            <a:endParaRPr lang="sl-SI" dirty="0"/>
          </a:p>
        </p:txBody>
      </p:sp>
      <p:pic>
        <p:nvPicPr>
          <p:cNvPr id="7" name="Slika 6">
            <a:extLst>
              <a:ext uri="{FF2B5EF4-FFF2-40B4-BE49-F238E27FC236}">
                <a16:creationId xmlns:a16="http://schemas.microsoft.com/office/drawing/2014/main" id="{53D155E4-4D3C-DD06-E7D8-F2A0764310F4}"/>
              </a:ext>
            </a:extLst>
          </p:cNvPr>
          <p:cNvPicPr>
            <a:picLocks noChangeAspect="1"/>
          </p:cNvPicPr>
          <p:nvPr/>
        </p:nvPicPr>
        <p:blipFill>
          <a:blip r:embed="rId5"/>
          <a:stretch>
            <a:fillRect/>
          </a:stretch>
        </p:blipFill>
        <p:spPr>
          <a:xfrm>
            <a:off x="326482" y="2732129"/>
            <a:ext cx="4745444" cy="39875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Slika 8">
            <a:extLst>
              <a:ext uri="{FF2B5EF4-FFF2-40B4-BE49-F238E27FC236}">
                <a16:creationId xmlns:a16="http://schemas.microsoft.com/office/drawing/2014/main" id="{EDACC601-CBFA-6896-0EAE-A1CD2C500190}"/>
              </a:ext>
            </a:extLst>
          </p:cNvPr>
          <p:cNvPicPr>
            <a:picLocks noChangeAspect="1"/>
          </p:cNvPicPr>
          <p:nvPr/>
        </p:nvPicPr>
        <p:blipFill>
          <a:blip r:embed="rId6"/>
          <a:stretch>
            <a:fillRect/>
          </a:stretch>
        </p:blipFill>
        <p:spPr>
          <a:xfrm>
            <a:off x="5572158" y="2908951"/>
            <a:ext cx="4830731" cy="25844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PoljeZBesedilom 10">
            <a:extLst>
              <a:ext uri="{FF2B5EF4-FFF2-40B4-BE49-F238E27FC236}">
                <a16:creationId xmlns:a16="http://schemas.microsoft.com/office/drawing/2014/main" id="{33E35FE3-0ADA-8614-B73C-DA5182EA9CAA}"/>
              </a:ext>
            </a:extLst>
          </p:cNvPr>
          <p:cNvSpPr txBox="1"/>
          <p:nvPr/>
        </p:nvSpPr>
        <p:spPr>
          <a:xfrm>
            <a:off x="5260019" y="6202232"/>
            <a:ext cx="5491222" cy="369332"/>
          </a:xfrm>
          <a:prstGeom prst="rect">
            <a:avLst/>
          </a:prstGeom>
          <a:noFill/>
        </p:spPr>
        <p:txBody>
          <a:bodyPr wrap="square" rtlCol="0">
            <a:spAutoFit/>
          </a:bodyPr>
          <a:lstStyle/>
          <a:p>
            <a:r>
              <a:rPr lang="sl-SI" dirty="0">
                <a:hlinkClick r:id="rId7"/>
              </a:rPr>
              <a:t>https://repozitorij.uni-lj.si/IzpisGradiva.php?id=152098</a:t>
            </a:r>
            <a:r>
              <a:rPr lang="sl-SI" dirty="0"/>
              <a:t> </a:t>
            </a:r>
          </a:p>
        </p:txBody>
      </p:sp>
    </p:spTree>
    <p:extLst>
      <p:ext uri="{BB962C8B-B14F-4D97-AF65-F5344CB8AC3E}">
        <p14:creationId xmlns:p14="http://schemas.microsoft.com/office/powerpoint/2010/main" val="36099594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652833" y="888255"/>
            <a:ext cx="9033341" cy="817418"/>
          </a:xfrm>
        </p:spPr>
        <p:txBody>
          <a:bodyPr>
            <a:normAutofit fontScale="90000"/>
          </a:bodyPr>
          <a:lstStyle/>
          <a:p>
            <a:pPr lvl="0"/>
            <a:r>
              <a:rPr lang="sl-SI" sz="5000" b="1" dirty="0">
                <a:solidFill>
                  <a:srgbClr val="ED7D31"/>
                </a:solidFill>
                <a:latin typeface="Calibri"/>
              </a:rPr>
              <a:t>Digitalna knjižnica Univerze v Mariboru (DKUM)</a:t>
            </a:r>
          </a:p>
        </p:txBody>
      </p:sp>
      <p:sp>
        <p:nvSpPr>
          <p:cNvPr id="5" name="Naslov 1">
            <a:extLst>
              <a:ext uri="{FF2B5EF4-FFF2-40B4-BE49-F238E27FC236}">
                <a16:creationId xmlns:a16="http://schemas.microsoft.com/office/drawing/2014/main" id="{A9562970-6910-4154-A181-B1BA07AA3270}"/>
              </a:ext>
            </a:extLst>
          </p:cNvPr>
          <p:cNvSpPr txBox="1"/>
          <p:nvPr/>
        </p:nvSpPr>
        <p:spPr>
          <a:xfrm>
            <a:off x="742956" y="4235239"/>
            <a:ext cx="10515600" cy="484906"/>
          </a:xfrm>
          <a:prstGeom prst="rect">
            <a:avLst/>
          </a:prstGeom>
          <a:noFill/>
          <a:ln cap="flat">
            <a:noFill/>
          </a:ln>
        </p:spPr>
        <p:txBody>
          <a:bodyPr vert="horz" wrap="square" lIns="91440" tIns="45720" rIns="91440" bIns="45720" anchor="ctr" anchorCtr="0" compatLnSpc="1">
            <a:noAutofit/>
          </a:bodyPr>
          <a:lstStyle/>
          <a:p>
            <a:endParaRPr lang="sl-SI" sz="2400"/>
          </a:p>
          <a:p>
            <a:endParaRPr lang="sl-SI" sz="2400"/>
          </a:p>
        </p:txBody>
      </p:sp>
      <p:sp>
        <p:nvSpPr>
          <p:cNvPr id="4" name="Pravokotnik 3">
            <a:extLst>
              <a:ext uri="{FF2B5EF4-FFF2-40B4-BE49-F238E27FC236}">
                <a16:creationId xmlns:a16="http://schemas.microsoft.com/office/drawing/2014/main" id="{AEE42DE9-6E8B-496C-8470-19E58356079C}"/>
              </a:ext>
            </a:extLst>
          </p:cNvPr>
          <p:cNvSpPr/>
          <p:nvPr/>
        </p:nvSpPr>
        <p:spPr>
          <a:xfrm>
            <a:off x="742955" y="1716465"/>
            <a:ext cx="9033340" cy="369332"/>
          </a:xfrm>
          <a:prstGeom prst="rect">
            <a:avLst/>
          </a:prstGeom>
        </p:spPr>
        <p:txBody>
          <a:bodyPr wrap="square">
            <a:spAutoFit/>
          </a:bodyPr>
          <a:lstStyle/>
          <a:p>
            <a:endParaRPr lang="en-US"/>
          </a:p>
        </p:txBody>
      </p:sp>
      <p:sp>
        <p:nvSpPr>
          <p:cNvPr id="6" name="Pravokotnik 5">
            <a:extLst>
              <a:ext uri="{FF2B5EF4-FFF2-40B4-BE49-F238E27FC236}">
                <a16:creationId xmlns:a16="http://schemas.microsoft.com/office/drawing/2014/main" id="{65116349-D6C7-41E4-8938-747866C645DB}"/>
              </a:ext>
            </a:extLst>
          </p:cNvPr>
          <p:cNvSpPr/>
          <p:nvPr/>
        </p:nvSpPr>
        <p:spPr>
          <a:xfrm>
            <a:off x="742954" y="5062106"/>
            <a:ext cx="184731" cy="369332"/>
          </a:xfrm>
          <a:prstGeom prst="rect">
            <a:avLst/>
          </a:prstGeom>
        </p:spPr>
        <p:txBody>
          <a:bodyPr wrap="none">
            <a:spAutoFit/>
          </a:bodyPr>
          <a:lstStyle/>
          <a:p>
            <a:endParaRPr lang="sl-SI"/>
          </a:p>
        </p:txBody>
      </p:sp>
      <p:pic>
        <p:nvPicPr>
          <p:cNvPr id="10" name="Slika 9">
            <a:extLst>
              <a:ext uri="{FF2B5EF4-FFF2-40B4-BE49-F238E27FC236}">
                <a16:creationId xmlns:a16="http://schemas.microsoft.com/office/drawing/2014/main" id="{CCA1E423-55DD-06A6-3656-E67711ACC1B5}"/>
              </a:ext>
            </a:extLst>
          </p:cNvPr>
          <p:cNvPicPr>
            <a:picLocks noChangeAspect="1"/>
          </p:cNvPicPr>
          <p:nvPr/>
        </p:nvPicPr>
        <p:blipFill>
          <a:blip r:embed="rId4"/>
          <a:stretch>
            <a:fillRect/>
          </a:stretch>
        </p:blipFill>
        <p:spPr>
          <a:xfrm>
            <a:off x="913677" y="2712768"/>
            <a:ext cx="10364646" cy="2534004"/>
          </a:xfrm>
          <a:prstGeom prst="rect">
            <a:avLst/>
          </a:prstGeom>
        </p:spPr>
      </p:pic>
      <p:sp>
        <p:nvSpPr>
          <p:cNvPr id="12" name="PoljeZBesedilom 11">
            <a:extLst>
              <a:ext uri="{FF2B5EF4-FFF2-40B4-BE49-F238E27FC236}">
                <a16:creationId xmlns:a16="http://schemas.microsoft.com/office/drawing/2014/main" id="{B881381F-35BF-A60E-BFEE-4611502654E5}"/>
              </a:ext>
            </a:extLst>
          </p:cNvPr>
          <p:cNvSpPr txBox="1"/>
          <p:nvPr/>
        </p:nvSpPr>
        <p:spPr>
          <a:xfrm>
            <a:off x="913677" y="5873284"/>
            <a:ext cx="6097508" cy="461665"/>
          </a:xfrm>
          <a:prstGeom prst="rect">
            <a:avLst/>
          </a:prstGeom>
          <a:noFill/>
        </p:spPr>
        <p:txBody>
          <a:bodyPr wrap="square">
            <a:spAutoFit/>
          </a:bodyPr>
          <a:lstStyle/>
          <a:p>
            <a:r>
              <a:rPr lang="sl-SI" sz="2400" dirty="0"/>
              <a:t>https://dk.um.si/info/index.php/slo/</a:t>
            </a:r>
          </a:p>
        </p:txBody>
      </p:sp>
    </p:spTree>
    <p:extLst>
      <p:ext uri="{BB962C8B-B14F-4D97-AF65-F5344CB8AC3E}">
        <p14:creationId xmlns:p14="http://schemas.microsoft.com/office/powerpoint/2010/main" val="3236645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742955" y="482772"/>
            <a:ext cx="9033341" cy="817418"/>
          </a:xfrm>
        </p:spPr>
        <p:txBody>
          <a:bodyPr>
            <a:normAutofit fontScale="90000"/>
          </a:bodyPr>
          <a:lstStyle/>
          <a:p>
            <a:pPr lvl="0"/>
            <a:r>
              <a:rPr lang="pl-PL" sz="5000" b="1" dirty="0">
                <a:solidFill>
                  <a:srgbClr val="ED7D31"/>
                </a:solidFill>
                <a:latin typeface="Calibri"/>
              </a:rPr>
              <a:t>Nacionalna infrastruktura odprte znanosti in zakonodajni okvir</a:t>
            </a:r>
            <a:endParaRPr lang="sl-SI" sz="5000" b="1" dirty="0">
              <a:solidFill>
                <a:srgbClr val="ED7D31"/>
              </a:solidFill>
              <a:latin typeface="Calibri"/>
            </a:endParaRPr>
          </a:p>
        </p:txBody>
      </p:sp>
      <p:sp>
        <p:nvSpPr>
          <p:cNvPr id="5" name="Naslov 1">
            <a:extLst>
              <a:ext uri="{FF2B5EF4-FFF2-40B4-BE49-F238E27FC236}">
                <a16:creationId xmlns:a16="http://schemas.microsoft.com/office/drawing/2014/main" id="{A9562970-6910-4154-A181-B1BA07AA3270}"/>
              </a:ext>
            </a:extLst>
          </p:cNvPr>
          <p:cNvSpPr txBox="1"/>
          <p:nvPr/>
        </p:nvSpPr>
        <p:spPr>
          <a:xfrm>
            <a:off x="742956" y="4235239"/>
            <a:ext cx="10515600" cy="484906"/>
          </a:xfrm>
          <a:prstGeom prst="rect">
            <a:avLst/>
          </a:prstGeom>
          <a:noFill/>
          <a:ln cap="flat">
            <a:noFill/>
          </a:ln>
        </p:spPr>
        <p:txBody>
          <a:bodyPr vert="horz" wrap="square" lIns="91440" tIns="45720" rIns="91440" bIns="45720" anchor="ctr" anchorCtr="0" compatLnSpc="1">
            <a:noAutofit/>
          </a:bodyPr>
          <a:lstStyle/>
          <a:p>
            <a:endParaRPr lang="sl-SI" sz="2400"/>
          </a:p>
          <a:p>
            <a:endParaRPr lang="sl-SI" sz="2400"/>
          </a:p>
        </p:txBody>
      </p:sp>
      <p:sp>
        <p:nvSpPr>
          <p:cNvPr id="3" name="Pravokotnik 2">
            <a:extLst>
              <a:ext uri="{FF2B5EF4-FFF2-40B4-BE49-F238E27FC236}">
                <a16:creationId xmlns:a16="http://schemas.microsoft.com/office/drawing/2014/main" id="{D00D9D12-2CCF-A5A2-7374-C2E39F5CE05A}"/>
              </a:ext>
            </a:extLst>
          </p:cNvPr>
          <p:cNvSpPr/>
          <p:nvPr/>
        </p:nvSpPr>
        <p:spPr>
          <a:xfrm>
            <a:off x="831273" y="1716465"/>
            <a:ext cx="10427280" cy="5201424"/>
          </a:xfrm>
          <a:prstGeom prst="rect">
            <a:avLst/>
          </a:prstGeom>
        </p:spPr>
        <p:txBody>
          <a:bodyPr wrap="square">
            <a:spAutoFit/>
          </a:bodyPr>
          <a:lstStyle/>
          <a:p>
            <a:r>
              <a:rPr lang="sl-SI" sz="2000" i="1" kern="0" dirty="0">
                <a:solidFill>
                  <a:srgbClr val="000000"/>
                </a:solidFill>
                <a:effectLst/>
                <a:ea typeface="Times New Roman" panose="02020603050405020304" pitchFamily="18" charset="0"/>
                <a:hlinkClick r:id="rId4"/>
              </a:rPr>
              <a:t>Resolucija o znanstvenoraziskovalni in inovacijski strategiji Slovenije 2030</a:t>
            </a:r>
            <a:r>
              <a:rPr lang="sl-SI" sz="2000" kern="0" dirty="0">
                <a:solidFill>
                  <a:srgbClr val="000000"/>
                </a:solidFill>
                <a:effectLst/>
                <a:ea typeface="Times New Roman" panose="02020603050405020304" pitchFamily="18" charset="0"/>
                <a:hlinkClick r:id="rId4"/>
              </a:rPr>
              <a:t> </a:t>
            </a:r>
            <a:r>
              <a:rPr lang="sl-SI" sz="2000" kern="0" dirty="0">
                <a:solidFill>
                  <a:srgbClr val="000000"/>
                </a:solidFill>
                <a:effectLst/>
                <a:latin typeface="Calibri" panose="020F0502020204030204" pitchFamily="34" charset="0"/>
                <a:ea typeface="Times New Roman" panose="02020603050405020304" pitchFamily="18" charset="0"/>
              </a:rPr>
              <a:t>(ReZrIS30)</a:t>
            </a:r>
          </a:p>
          <a:p>
            <a:pPr lvl="1"/>
            <a:r>
              <a:rPr lang="sl-SI" sz="2000" dirty="0">
                <a:hlinkClick r:id="rId5"/>
              </a:rPr>
              <a:t>Priloga 1: Opis stanja in razlogov za ukrepanje po specifičnih ter horizontalnih ciljih</a:t>
            </a:r>
            <a:endParaRPr lang="sl-SI" sz="2000" dirty="0"/>
          </a:p>
          <a:p>
            <a:pPr marL="800100" lvl="1" indent="-342900">
              <a:buFont typeface="Wingdings" panose="05000000000000000000" pitchFamily="2" charset="2"/>
              <a:buChar char="Ø"/>
            </a:pPr>
            <a:r>
              <a:rPr lang="sl-SI" sz="2000" b="1" kern="0" dirty="0">
                <a:solidFill>
                  <a:srgbClr val="000000"/>
                </a:solidFill>
                <a:effectLst/>
                <a:ea typeface="Times New Roman" panose="02020603050405020304" pitchFamily="18" charset="0"/>
              </a:rPr>
              <a:t>Cilj 6.2 Odprta znanost za izboljšanje kakovosti, učinkovitosti in odzivnosti raziskav</a:t>
            </a:r>
          </a:p>
          <a:p>
            <a:pPr marL="1200150" lvl="2" indent="-285750">
              <a:buFont typeface="Arial" panose="020B0604020202020204" pitchFamily="34" charset="0"/>
              <a:buChar char="•"/>
            </a:pPr>
            <a:r>
              <a:rPr lang="sl-SI" kern="0" dirty="0">
                <a:solidFill>
                  <a:srgbClr val="000000"/>
                </a:solidFill>
                <a:latin typeface="Calibri" panose="020F0502020204030204" pitchFamily="34" charset="0"/>
              </a:rPr>
              <a:t>repozitoriji visokošolskih in raziskovalnih organizacij,</a:t>
            </a:r>
          </a:p>
          <a:p>
            <a:pPr marL="1200150" lvl="2" indent="-285750">
              <a:buFont typeface="Arial" panose="020B0604020202020204" pitchFamily="34" charset="0"/>
              <a:buChar char="•"/>
            </a:pPr>
            <a:r>
              <a:rPr lang="it-IT" kern="0" dirty="0" err="1">
                <a:solidFill>
                  <a:srgbClr val="000000"/>
                </a:solidFill>
                <a:latin typeface="Calibri" panose="020F0502020204030204" pitchFamily="34" charset="0"/>
              </a:rPr>
              <a:t>podatkovna</a:t>
            </a:r>
            <a:r>
              <a:rPr lang="it-IT" kern="0" dirty="0">
                <a:solidFill>
                  <a:srgbClr val="000000"/>
                </a:solidFill>
                <a:latin typeface="Calibri" panose="020F0502020204030204" pitchFamily="34" charset="0"/>
              </a:rPr>
              <a:t> </a:t>
            </a:r>
            <a:r>
              <a:rPr lang="it-IT" kern="0" dirty="0" err="1">
                <a:solidFill>
                  <a:srgbClr val="000000"/>
                </a:solidFill>
                <a:latin typeface="Calibri" panose="020F0502020204030204" pitchFamily="34" charset="0"/>
              </a:rPr>
              <a:t>arhiva</a:t>
            </a:r>
            <a:r>
              <a:rPr lang="it-IT" kern="0" dirty="0">
                <a:solidFill>
                  <a:srgbClr val="000000"/>
                </a:solidFill>
                <a:latin typeface="Calibri" panose="020F0502020204030204" pitchFamily="34" charset="0"/>
              </a:rPr>
              <a:t> ADP in CLARIN,</a:t>
            </a:r>
            <a:endParaRPr lang="sl-SI" kern="0" dirty="0">
              <a:solidFill>
                <a:srgbClr val="000000"/>
              </a:solidFill>
              <a:latin typeface="Calibri" panose="020F0502020204030204" pitchFamily="34" charset="0"/>
            </a:endParaRPr>
          </a:p>
          <a:p>
            <a:pPr marL="1200150" lvl="2" indent="-285750">
              <a:buFont typeface="Arial" panose="020B0604020202020204" pitchFamily="34" charset="0"/>
              <a:buChar char="•"/>
            </a:pPr>
            <a:r>
              <a:rPr lang="sl-SI" kern="0" dirty="0">
                <a:solidFill>
                  <a:srgbClr val="000000"/>
                </a:solidFill>
                <a:latin typeface="Calibri" panose="020F0502020204030204" pitchFamily="34" charset="0"/>
              </a:rPr>
              <a:t>Digitalna knjižnica Slovenije,</a:t>
            </a:r>
          </a:p>
          <a:p>
            <a:pPr marL="1200150" lvl="2" indent="-285750">
              <a:buFont typeface="Arial" panose="020B0604020202020204" pitchFamily="34" charset="0"/>
              <a:buChar char="•"/>
            </a:pPr>
            <a:r>
              <a:rPr lang="sl-SI" kern="0" dirty="0">
                <a:solidFill>
                  <a:srgbClr val="000000"/>
                </a:solidFill>
                <a:latin typeface="Calibri" panose="020F0502020204030204" pitchFamily="34" charset="0"/>
              </a:rPr>
              <a:t>portali revij in monografij,</a:t>
            </a:r>
          </a:p>
          <a:p>
            <a:pPr marL="1200150" lvl="2" indent="-285750">
              <a:buFont typeface="Arial" panose="020B0604020202020204" pitchFamily="34" charset="0"/>
              <a:buChar char="•"/>
            </a:pPr>
            <a:r>
              <a:rPr lang="sl-SI" kern="0" dirty="0">
                <a:solidFill>
                  <a:srgbClr val="000000"/>
                </a:solidFill>
                <a:latin typeface="Calibri" panose="020F0502020204030204" pitchFamily="34" charset="0"/>
              </a:rPr>
              <a:t>Nacionalni portal odprte znanosti (»</a:t>
            </a:r>
            <a:r>
              <a:rPr lang="sl-SI" kern="0" dirty="0" err="1">
                <a:solidFill>
                  <a:srgbClr val="000000"/>
                </a:solidFill>
                <a:latin typeface="Calibri" panose="020F0502020204030204" pitchFamily="34" charset="0"/>
              </a:rPr>
              <a:t>Openscience</a:t>
            </a:r>
            <a:r>
              <a:rPr lang="sl-SI" kern="0" dirty="0">
                <a:solidFill>
                  <a:srgbClr val="000000"/>
                </a:solidFill>
                <a:latin typeface="Calibri" panose="020F0502020204030204" pitchFamily="34" charset="0"/>
              </a:rPr>
              <a:t> </a:t>
            </a:r>
            <a:r>
              <a:rPr lang="sl-SI" kern="0" dirty="0" err="1">
                <a:solidFill>
                  <a:srgbClr val="000000"/>
                </a:solidFill>
                <a:latin typeface="Calibri" panose="020F0502020204030204" pitchFamily="34" charset="0"/>
              </a:rPr>
              <a:t>Slovenia</a:t>
            </a:r>
            <a:r>
              <a:rPr lang="sl-SI" kern="0" dirty="0">
                <a:solidFill>
                  <a:srgbClr val="000000"/>
                </a:solidFill>
                <a:latin typeface="Calibri" panose="020F0502020204030204" pitchFamily="34" charset="0"/>
              </a:rPr>
              <a:t>«), ki združuje vsebine že obstoječih repozitorijev, podatkovnih arhivov in digitalnih knjižnic različnih ustanov v Sloveniji.</a:t>
            </a:r>
          </a:p>
          <a:p>
            <a:pPr marL="742950" lvl="1" indent="-285750">
              <a:buFont typeface="Arial" panose="020B0604020202020204" pitchFamily="34" charset="0"/>
              <a:buChar char="•"/>
            </a:pPr>
            <a:endParaRPr lang="sl-SI" sz="1000" kern="0" dirty="0">
              <a:solidFill>
                <a:srgbClr val="000000"/>
              </a:solidFill>
              <a:latin typeface="Calibri" panose="020F0502020204030204" pitchFamily="34" charset="0"/>
            </a:endParaRPr>
          </a:p>
          <a:p>
            <a:r>
              <a:rPr lang="sl-SI" sz="2000" i="1" dirty="0">
                <a:hlinkClick r:id="rId6"/>
              </a:rPr>
              <a:t>Uredba o izvajanju znanstvenoraziskovalnega dela v skladu z načeli odprte znanosti</a:t>
            </a:r>
            <a:r>
              <a:rPr lang="sl-SI" dirty="0"/>
              <a:t>, </a:t>
            </a:r>
          </a:p>
          <a:p>
            <a:pPr marL="742950" lvl="1" indent="-285750">
              <a:buFont typeface="Arial" panose="020B0604020202020204" pitchFamily="34" charset="0"/>
              <a:buChar char="•"/>
            </a:pPr>
            <a:r>
              <a:rPr lang="sl-SI" kern="0" dirty="0">
                <a:solidFill>
                  <a:srgbClr val="000000"/>
                </a:solidFill>
                <a:latin typeface="Calibri" panose="020F0502020204030204" pitchFamily="34" charset="0"/>
              </a:rPr>
              <a:t>področna in splošna podatkovna središča z zaupanja vrednimi repozitoriji,</a:t>
            </a:r>
          </a:p>
          <a:p>
            <a:pPr marL="742950" lvl="1" indent="-285750">
              <a:buFont typeface="Arial" panose="020B0604020202020204" pitchFamily="34" charset="0"/>
              <a:buChar char="•"/>
            </a:pPr>
            <a:r>
              <a:rPr lang="sl-SI" kern="0" dirty="0">
                <a:solidFill>
                  <a:srgbClr val="000000"/>
                </a:solidFill>
                <a:latin typeface="Calibri" panose="020F0502020204030204" pitchFamily="34" charset="0"/>
              </a:rPr>
              <a:t>zaupanja vredni repozitoriji organizacij za hrambo </a:t>
            </a:r>
            <a:r>
              <a:rPr lang="sl-SI" kern="0" dirty="0" err="1">
                <a:solidFill>
                  <a:srgbClr val="000000"/>
                </a:solidFill>
                <a:latin typeface="Calibri" panose="020F0502020204030204" pitchFamily="34" charset="0"/>
              </a:rPr>
              <a:t>odprtodostopnih</a:t>
            </a:r>
            <a:r>
              <a:rPr lang="sl-SI" kern="0" dirty="0">
                <a:solidFill>
                  <a:srgbClr val="000000"/>
                </a:solidFill>
                <a:latin typeface="Calibri" panose="020F0502020204030204" pitchFamily="34" charset="0"/>
              </a:rPr>
              <a:t> znanstvenih publikacij, raziskovalnih podatkov in drugih rezultatov raziskav,</a:t>
            </a:r>
          </a:p>
          <a:p>
            <a:pPr marL="742950" lvl="1" indent="-285750">
              <a:buFont typeface="Arial" panose="020B0604020202020204" pitchFamily="34" charset="0"/>
              <a:buChar char="•"/>
            </a:pPr>
            <a:r>
              <a:rPr lang="sl-SI" kern="0" dirty="0" err="1">
                <a:solidFill>
                  <a:srgbClr val="000000"/>
                </a:solidFill>
                <a:latin typeface="Calibri" panose="020F0502020204030204" pitchFamily="34" charset="0"/>
              </a:rPr>
              <a:t>odprtodostopne</a:t>
            </a:r>
            <a:r>
              <a:rPr lang="sl-SI" kern="0" dirty="0">
                <a:solidFill>
                  <a:srgbClr val="000000"/>
                </a:solidFill>
                <a:latin typeface="Calibri" panose="020F0502020204030204" pitchFamily="34" charset="0"/>
              </a:rPr>
              <a:t> znanstvene založniške platforme,</a:t>
            </a:r>
          </a:p>
          <a:p>
            <a:pPr marL="742950" lvl="1" indent="-285750">
              <a:buFont typeface="Arial" panose="020B0604020202020204" pitchFamily="34" charset="0"/>
              <a:buChar char="•"/>
            </a:pPr>
            <a:r>
              <a:rPr lang="sl-SI" kern="0" dirty="0" err="1">
                <a:solidFill>
                  <a:srgbClr val="000000"/>
                </a:solidFill>
                <a:latin typeface="Calibri" panose="020F0502020204030204" pitchFamily="34" charset="0"/>
              </a:rPr>
              <a:t>odprtodostopne</a:t>
            </a:r>
            <a:r>
              <a:rPr lang="sl-SI" kern="0" dirty="0">
                <a:solidFill>
                  <a:srgbClr val="000000"/>
                </a:solidFill>
                <a:latin typeface="Calibri" panose="020F0502020204030204" pitchFamily="34" charset="0"/>
              </a:rPr>
              <a:t> znanstvene revije,</a:t>
            </a:r>
          </a:p>
          <a:p>
            <a:pPr marL="742950" lvl="1" indent="-285750">
              <a:buFont typeface="Arial" panose="020B0604020202020204" pitchFamily="34" charset="0"/>
              <a:buChar char="•"/>
            </a:pPr>
            <a:r>
              <a:rPr lang="sl-SI" kern="0" dirty="0">
                <a:solidFill>
                  <a:srgbClr val="000000"/>
                </a:solidFill>
                <a:latin typeface="Calibri" panose="020F0502020204030204" pitchFamily="34" charset="0"/>
              </a:rPr>
              <a:t>druge digitalne storitve in viri, potrebni oziroma nastali v znanstvenoraziskovalnem delu v skladu z načeli odprte znanosti</a:t>
            </a:r>
          </a:p>
        </p:txBody>
      </p:sp>
    </p:spTree>
    <p:extLst>
      <p:ext uri="{BB962C8B-B14F-4D97-AF65-F5344CB8AC3E}">
        <p14:creationId xmlns:p14="http://schemas.microsoft.com/office/powerpoint/2010/main" val="18588518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652833" y="888255"/>
            <a:ext cx="9033341" cy="817418"/>
          </a:xfrm>
        </p:spPr>
        <p:txBody>
          <a:bodyPr>
            <a:normAutofit fontScale="90000"/>
          </a:bodyPr>
          <a:lstStyle/>
          <a:p>
            <a:pPr lvl="0"/>
            <a:r>
              <a:rPr lang="sl-SI" sz="5000" b="1" dirty="0">
                <a:solidFill>
                  <a:srgbClr val="ED7D31"/>
                </a:solidFill>
                <a:latin typeface="Calibri"/>
              </a:rPr>
              <a:t>Digitalna knjižnica Univerze v Mariboru (DKUM)</a:t>
            </a:r>
          </a:p>
        </p:txBody>
      </p:sp>
      <p:sp>
        <p:nvSpPr>
          <p:cNvPr id="5" name="Naslov 1">
            <a:extLst>
              <a:ext uri="{FF2B5EF4-FFF2-40B4-BE49-F238E27FC236}">
                <a16:creationId xmlns:a16="http://schemas.microsoft.com/office/drawing/2014/main" id="{A9562970-6910-4154-A181-B1BA07AA3270}"/>
              </a:ext>
            </a:extLst>
          </p:cNvPr>
          <p:cNvSpPr txBox="1"/>
          <p:nvPr/>
        </p:nvSpPr>
        <p:spPr>
          <a:xfrm>
            <a:off x="742956" y="4235239"/>
            <a:ext cx="10515600" cy="484906"/>
          </a:xfrm>
          <a:prstGeom prst="rect">
            <a:avLst/>
          </a:prstGeom>
          <a:noFill/>
          <a:ln cap="flat">
            <a:noFill/>
          </a:ln>
        </p:spPr>
        <p:txBody>
          <a:bodyPr vert="horz" wrap="square" lIns="91440" tIns="45720" rIns="91440" bIns="45720" anchor="ctr" anchorCtr="0" compatLnSpc="1">
            <a:noAutofit/>
          </a:bodyPr>
          <a:lstStyle/>
          <a:p>
            <a:endParaRPr lang="sl-SI" sz="2400"/>
          </a:p>
          <a:p>
            <a:endParaRPr lang="sl-SI" sz="2400"/>
          </a:p>
        </p:txBody>
      </p:sp>
      <p:sp>
        <p:nvSpPr>
          <p:cNvPr id="4" name="Pravokotnik 3">
            <a:extLst>
              <a:ext uri="{FF2B5EF4-FFF2-40B4-BE49-F238E27FC236}">
                <a16:creationId xmlns:a16="http://schemas.microsoft.com/office/drawing/2014/main" id="{AEE42DE9-6E8B-496C-8470-19E58356079C}"/>
              </a:ext>
            </a:extLst>
          </p:cNvPr>
          <p:cNvSpPr/>
          <p:nvPr/>
        </p:nvSpPr>
        <p:spPr>
          <a:xfrm>
            <a:off x="742955" y="1716465"/>
            <a:ext cx="9033340" cy="369332"/>
          </a:xfrm>
          <a:prstGeom prst="rect">
            <a:avLst/>
          </a:prstGeom>
        </p:spPr>
        <p:txBody>
          <a:bodyPr wrap="square">
            <a:spAutoFit/>
          </a:bodyPr>
          <a:lstStyle/>
          <a:p>
            <a:endParaRPr lang="en-US"/>
          </a:p>
        </p:txBody>
      </p:sp>
      <p:sp>
        <p:nvSpPr>
          <p:cNvPr id="6" name="Pravokotnik 5">
            <a:extLst>
              <a:ext uri="{FF2B5EF4-FFF2-40B4-BE49-F238E27FC236}">
                <a16:creationId xmlns:a16="http://schemas.microsoft.com/office/drawing/2014/main" id="{65116349-D6C7-41E4-8938-747866C645DB}"/>
              </a:ext>
            </a:extLst>
          </p:cNvPr>
          <p:cNvSpPr/>
          <p:nvPr/>
        </p:nvSpPr>
        <p:spPr>
          <a:xfrm>
            <a:off x="742954" y="5062106"/>
            <a:ext cx="184731" cy="369332"/>
          </a:xfrm>
          <a:prstGeom prst="rect">
            <a:avLst/>
          </a:prstGeom>
        </p:spPr>
        <p:txBody>
          <a:bodyPr wrap="none">
            <a:spAutoFit/>
          </a:bodyPr>
          <a:lstStyle/>
          <a:p>
            <a:endParaRPr lang="sl-SI"/>
          </a:p>
        </p:txBody>
      </p:sp>
      <p:pic>
        <p:nvPicPr>
          <p:cNvPr id="7" name="Slika 6">
            <a:extLst>
              <a:ext uri="{FF2B5EF4-FFF2-40B4-BE49-F238E27FC236}">
                <a16:creationId xmlns:a16="http://schemas.microsoft.com/office/drawing/2014/main" id="{901859AA-3BB1-9D33-8736-0E1268646A6B}"/>
              </a:ext>
            </a:extLst>
          </p:cNvPr>
          <p:cNvPicPr>
            <a:picLocks noChangeAspect="1"/>
          </p:cNvPicPr>
          <p:nvPr/>
        </p:nvPicPr>
        <p:blipFill>
          <a:blip r:embed="rId4"/>
          <a:stretch>
            <a:fillRect/>
          </a:stretch>
        </p:blipFill>
        <p:spPr>
          <a:xfrm>
            <a:off x="5821352" y="2031776"/>
            <a:ext cx="6097508" cy="3723121"/>
          </a:xfrm>
          <a:prstGeom prst="rect">
            <a:avLst/>
          </a:prstGeom>
        </p:spPr>
      </p:pic>
      <p:sp>
        <p:nvSpPr>
          <p:cNvPr id="8" name="PoljeZBesedilom 7">
            <a:extLst>
              <a:ext uri="{FF2B5EF4-FFF2-40B4-BE49-F238E27FC236}">
                <a16:creationId xmlns:a16="http://schemas.microsoft.com/office/drawing/2014/main" id="{D5318285-A140-1EC0-824D-8ED6678279C4}"/>
              </a:ext>
            </a:extLst>
          </p:cNvPr>
          <p:cNvSpPr txBox="1"/>
          <p:nvPr/>
        </p:nvSpPr>
        <p:spPr>
          <a:xfrm>
            <a:off x="652832" y="2138224"/>
            <a:ext cx="4614815" cy="923330"/>
          </a:xfrm>
          <a:prstGeom prst="rect">
            <a:avLst/>
          </a:prstGeom>
          <a:noFill/>
        </p:spPr>
        <p:txBody>
          <a:bodyPr wrap="square" rtlCol="0">
            <a:spAutoFit/>
          </a:bodyPr>
          <a:lstStyle/>
          <a:p>
            <a:pPr marL="285750" indent="-285750">
              <a:buFont typeface="Arial" panose="020B0604020202020204" pitchFamily="34" charset="0"/>
              <a:buChar char="•"/>
            </a:pPr>
            <a:r>
              <a:rPr lang="sl-SI" sz="1800" dirty="0">
                <a:effectLst/>
                <a:latin typeface="Calibri" panose="020F0502020204030204" pitchFamily="34" charset="0"/>
                <a:ea typeface="Times New Roman" panose="02020603050405020304" pitchFamily="18" charset="0"/>
              </a:rPr>
              <a:t>pomoč uporabnikom,</a:t>
            </a:r>
          </a:p>
          <a:p>
            <a:pPr marL="285750" indent="-285750">
              <a:buFont typeface="Arial" panose="020B0604020202020204" pitchFamily="34" charset="0"/>
              <a:buChar char="•"/>
            </a:pPr>
            <a:r>
              <a:rPr lang="sl-SI" dirty="0">
                <a:latin typeface="Calibri" panose="020F0502020204030204" pitchFamily="34" charset="0"/>
                <a:ea typeface="Times New Roman" panose="02020603050405020304" pitchFamily="18" charset="0"/>
              </a:rPr>
              <a:t>Izobraževanja,</a:t>
            </a:r>
            <a:endParaRPr lang="sl-SI" sz="1800" dirty="0">
              <a:effectLst/>
              <a:latin typeface="Calibri" panose="020F0502020204030204" pitchFamily="34" charset="0"/>
              <a:ea typeface="Times New Roman" panose="02020603050405020304" pitchFamily="18" charset="0"/>
            </a:endParaRPr>
          </a:p>
          <a:p>
            <a:pPr marL="285750" indent="-285750">
              <a:buFont typeface="Arial" panose="020B0604020202020204" pitchFamily="34" charset="0"/>
              <a:buChar char="•"/>
            </a:pPr>
            <a:r>
              <a:rPr lang="sl-SI" sz="1800" u="sng" dirty="0">
                <a:solidFill>
                  <a:srgbClr val="0563C1"/>
                </a:solidFill>
                <a:effectLst/>
                <a:latin typeface="Calibri" panose="020F0502020204030204" pitchFamily="34" charset="0"/>
                <a:ea typeface="Times New Roman" panose="02020603050405020304" pitchFamily="18" charset="0"/>
              </a:rPr>
              <a:t>Navodila za zaposlene za vstavljanje gradiv</a:t>
            </a:r>
            <a:endParaRPr lang="sl-SI" sz="2400" dirty="0"/>
          </a:p>
        </p:txBody>
      </p:sp>
      <p:pic>
        <p:nvPicPr>
          <p:cNvPr id="11" name="Slika 10">
            <a:extLst>
              <a:ext uri="{FF2B5EF4-FFF2-40B4-BE49-F238E27FC236}">
                <a16:creationId xmlns:a16="http://schemas.microsoft.com/office/drawing/2014/main" id="{F67195B6-B2A2-33A1-B10C-320818463A82}"/>
              </a:ext>
            </a:extLst>
          </p:cNvPr>
          <p:cNvPicPr>
            <a:picLocks noChangeAspect="1"/>
          </p:cNvPicPr>
          <p:nvPr/>
        </p:nvPicPr>
        <p:blipFill>
          <a:blip r:embed="rId5"/>
          <a:stretch>
            <a:fillRect/>
          </a:stretch>
        </p:blipFill>
        <p:spPr>
          <a:xfrm>
            <a:off x="644810" y="3412529"/>
            <a:ext cx="4614815" cy="23423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969971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652833" y="888255"/>
            <a:ext cx="9033341" cy="817418"/>
          </a:xfrm>
        </p:spPr>
        <p:txBody>
          <a:bodyPr>
            <a:normAutofit fontScale="90000"/>
          </a:bodyPr>
          <a:lstStyle/>
          <a:p>
            <a:pPr lvl="0"/>
            <a:r>
              <a:rPr lang="sl-SI" sz="5000" b="1" dirty="0">
                <a:solidFill>
                  <a:srgbClr val="ED7D31"/>
                </a:solidFill>
                <a:latin typeface="Calibri"/>
              </a:rPr>
              <a:t>Repozitorij Univerze na Primorskem (RUP)</a:t>
            </a:r>
          </a:p>
        </p:txBody>
      </p:sp>
      <p:sp>
        <p:nvSpPr>
          <p:cNvPr id="5" name="Naslov 1">
            <a:extLst>
              <a:ext uri="{FF2B5EF4-FFF2-40B4-BE49-F238E27FC236}">
                <a16:creationId xmlns:a16="http://schemas.microsoft.com/office/drawing/2014/main" id="{A9562970-6910-4154-A181-B1BA07AA3270}"/>
              </a:ext>
            </a:extLst>
          </p:cNvPr>
          <p:cNvSpPr txBox="1"/>
          <p:nvPr/>
        </p:nvSpPr>
        <p:spPr>
          <a:xfrm>
            <a:off x="742956" y="4235239"/>
            <a:ext cx="10515600" cy="484906"/>
          </a:xfrm>
          <a:prstGeom prst="rect">
            <a:avLst/>
          </a:prstGeom>
          <a:noFill/>
          <a:ln cap="flat">
            <a:noFill/>
          </a:ln>
        </p:spPr>
        <p:txBody>
          <a:bodyPr vert="horz" wrap="square" lIns="91440" tIns="45720" rIns="91440" bIns="45720" anchor="ctr" anchorCtr="0" compatLnSpc="1">
            <a:noAutofit/>
          </a:bodyPr>
          <a:lstStyle/>
          <a:p>
            <a:endParaRPr lang="sl-SI" sz="2400"/>
          </a:p>
          <a:p>
            <a:endParaRPr lang="sl-SI" sz="2400"/>
          </a:p>
        </p:txBody>
      </p:sp>
      <p:sp>
        <p:nvSpPr>
          <p:cNvPr id="4" name="Pravokotnik 3">
            <a:extLst>
              <a:ext uri="{FF2B5EF4-FFF2-40B4-BE49-F238E27FC236}">
                <a16:creationId xmlns:a16="http://schemas.microsoft.com/office/drawing/2014/main" id="{AEE42DE9-6E8B-496C-8470-19E58356079C}"/>
              </a:ext>
            </a:extLst>
          </p:cNvPr>
          <p:cNvSpPr/>
          <p:nvPr/>
        </p:nvSpPr>
        <p:spPr>
          <a:xfrm>
            <a:off x="742955" y="1716465"/>
            <a:ext cx="9033340" cy="369332"/>
          </a:xfrm>
          <a:prstGeom prst="rect">
            <a:avLst/>
          </a:prstGeom>
        </p:spPr>
        <p:txBody>
          <a:bodyPr wrap="square">
            <a:spAutoFit/>
          </a:bodyPr>
          <a:lstStyle/>
          <a:p>
            <a:endParaRPr lang="en-US"/>
          </a:p>
        </p:txBody>
      </p:sp>
      <p:sp>
        <p:nvSpPr>
          <p:cNvPr id="6" name="Pravokotnik 5">
            <a:extLst>
              <a:ext uri="{FF2B5EF4-FFF2-40B4-BE49-F238E27FC236}">
                <a16:creationId xmlns:a16="http://schemas.microsoft.com/office/drawing/2014/main" id="{65116349-D6C7-41E4-8938-747866C645DB}"/>
              </a:ext>
            </a:extLst>
          </p:cNvPr>
          <p:cNvSpPr/>
          <p:nvPr/>
        </p:nvSpPr>
        <p:spPr>
          <a:xfrm>
            <a:off x="742954" y="5062106"/>
            <a:ext cx="184731" cy="369332"/>
          </a:xfrm>
          <a:prstGeom prst="rect">
            <a:avLst/>
          </a:prstGeom>
        </p:spPr>
        <p:txBody>
          <a:bodyPr wrap="none">
            <a:spAutoFit/>
          </a:bodyPr>
          <a:lstStyle/>
          <a:p>
            <a:endParaRPr lang="sl-SI"/>
          </a:p>
        </p:txBody>
      </p:sp>
      <p:pic>
        <p:nvPicPr>
          <p:cNvPr id="7" name="Slika 6">
            <a:extLst>
              <a:ext uri="{FF2B5EF4-FFF2-40B4-BE49-F238E27FC236}">
                <a16:creationId xmlns:a16="http://schemas.microsoft.com/office/drawing/2014/main" id="{4CD25163-824F-A4A3-2D0C-A547AB81665B}"/>
              </a:ext>
            </a:extLst>
          </p:cNvPr>
          <p:cNvPicPr>
            <a:picLocks noChangeAspect="1"/>
          </p:cNvPicPr>
          <p:nvPr/>
        </p:nvPicPr>
        <p:blipFill>
          <a:blip r:embed="rId4"/>
          <a:stretch>
            <a:fillRect/>
          </a:stretch>
        </p:blipFill>
        <p:spPr>
          <a:xfrm>
            <a:off x="838200" y="2546074"/>
            <a:ext cx="10515600" cy="2580874"/>
          </a:xfrm>
          <a:prstGeom prst="rect">
            <a:avLst/>
          </a:prstGeom>
        </p:spPr>
      </p:pic>
      <p:sp>
        <p:nvSpPr>
          <p:cNvPr id="9" name="PoljeZBesedilom 8">
            <a:extLst>
              <a:ext uri="{FF2B5EF4-FFF2-40B4-BE49-F238E27FC236}">
                <a16:creationId xmlns:a16="http://schemas.microsoft.com/office/drawing/2014/main" id="{FF789FED-2723-6EC8-4C1F-DE06C522C632}"/>
              </a:ext>
            </a:extLst>
          </p:cNvPr>
          <p:cNvSpPr txBox="1"/>
          <p:nvPr/>
        </p:nvSpPr>
        <p:spPr>
          <a:xfrm>
            <a:off x="835319" y="5709140"/>
            <a:ext cx="6097508" cy="461665"/>
          </a:xfrm>
          <a:prstGeom prst="rect">
            <a:avLst/>
          </a:prstGeom>
          <a:noFill/>
        </p:spPr>
        <p:txBody>
          <a:bodyPr wrap="square">
            <a:spAutoFit/>
          </a:bodyPr>
          <a:lstStyle/>
          <a:p>
            <a:r>
              <a:rPr lang="sl-SI" sz="2400" dirty="0"/>
              <a:t>https://repozitorij.upr.si/info/index.php/slo/</a:t>
            </a:r>
          </a:p>
        </p:txBody>
      </p:sp>
    </p:spTree>
    <p:extLst>
      <p:ext uri="{BB962C8B-B14F-4D97-AF65-F5344CB8AC3E}">
        <p14:creationId xmlns:p14="http://schemas.microsoft.com/office/powerpoint/2010/main" val="27898124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652833" y="888255"/>
            <a:ext cx="9033341" cy="817418"/>
          </a:xfrm>
        </p:spPr>
        <p:txBody>
          <a:bodyPr>
            <a:normAutofit fontScale="90000"/>
          </a:bodyPr>
          <a:lstStyle/>
          <a:p>
            <a:pPr lvl="0"/>
            <a:r>
              <a:rPr lang="sl-SI" sz="5000" b="1" dirty="0">
                <a:solidFill>
                  <a:srgbClr val="ED7D31"/>
                </a:solidFill>
                <a:latin typeface="Calibri"/>
              </a:rPr>
              <a:t>Repozitorij Univerze na Primorskem (RUP)</a:t>
            </a:r>
          </a:p>
        </p:txBody>
      </p:sp>
      <p:sp>
        <p:nvSpPr>
          <p:cNvPr id="5" name="Naslov 1">
            <a:extLst>
              <a:ext uri="{FF2B5EF4-FFF2-40B4-BE49-F238E27FC236}">
                <a16:creationId xmlns:a16="http://schemas.microsoft.com/office/drawing/2014/main" id="{A9562970-6910-4154-A181-B1BA07AA3270}"/>
              </a:ext>
            </a:extLst>
          </p:cNvPr>
          <p:cNvSpPr txBox="1"/>
          <p:nvPr/>
        </p:nvSpPr>
        <p:spPr>
          <a:xfrm>
            <a:off x="742956" y="4235239"/>
            <a:ext cx="10515600" cy="484906"/>
          </a:xfrm>
          <a:prstGeom prst="rect">
            <a:avLst/>
          </a:prstGeom>
          <a:noFill/>
          <a:ln cap="flat">
            <a:noFill/>
          </a:ln>
        </p:spPr>
        <p:txBody>
          <a:bodyPr vert="horz" wrap="square" lIns="91440" tIns="45720" rIns="91440" bIns="45720" anchor="ctr" anchorCtr="0" compatLnSpc="1">
            <a:noAutofit/>
          </a:bodyPr>
          <a:lstStyle/>
          <a:p>
            <a:endParaRPr lang="sl-SI" sz="2400"/>
          </a:p>
          <a:p>
            <a:endParaRPr lang="sl-SI" sz="2400"/>
          </a:p>
        </p:txBody>
      </p:sp>
      <p:sp>
        <p:nvSpPr>
          <p:cNvPr id="4" name="Pravokotnik 3">
            <a:extLst>
              <a:ext uri="{FF2B5EF4-FFF2-40B4-BE49-F238E27FC236}">
                <a16:creationId xmlns:a16="http://schemas.microsoft.com/office/drawing/2014/main" id="{AEE42DE9-6E8B-496C-8470-19E58356079C}"/>
              </a:ext>
            </a:extLst>
          </p:cNvPr>
          <p:cNvSpPr/>
          <p:nvPr/>
        </p:nvSpPr>
        <p:spPr>
          <a:xfrm>
            <a:off x="742955" y="1716465"/>
            <a:ext cx="9033340" cy="369332"/>
          </a:xfrm>
          <a:prstGeom prst="rect">
            <a:avLst/>
          </a:prstGeom>
        </p:spPr>
        <p:txBody>
          <a:bodyPr wrap="square">
            <a:spAutoFit/>
          </a:bodyPr>
          <a:lstStyle/>
          <a:p>
            <a:endParaRPr lang="en-US"/>
          </a:p>
        </p:txBody>
      </p:sp>
      <p:sp>
        <p:nvSpPr>
          <p:cNvPr id="6" name="Pravokotnik 5">
            <a:extLst>
              <a:ext uri="{FF2B5EF4-FFF2-40B4-BE49-F238E27FC236}">
                <a16:creationId xmlns:a16="http://schemas.microsoft.com/office/drawing/2014/main" id="{65116349-D6C7-41E4-8938-747866C645DB}"/>
              </a:ext>
            </a:extLst>
          </p:cNvPr>
          <p:cNvSpPr/>
          <p:nvPr/>
        </p:nvSpPr>
        <p:spPr>
          <a:xfrm>
            <a:off x="742954" y="5062106"/>
            <a:ext cx="184731" cy="369332"/>
          </a:xfrm>
          <a:prstGeom prst="rect">
            <a:avLst/>
          </a:prstGeom>
        </p:spPr>
        <p:txBody>
          <a:bodyPr wrap="none">
            <a:spAutoFit/>
          </a:bodyPr>
          <a:lstStyle/>
          <a:p>
            <a:endParaRPr lang="sl-SI"/>
          </a:p>
        </p:txBody>
      </p:sp>
      <p:sp>
        <p:nvSpPr>
          <p:cNvPr id="3" name="PoljeZBesedilom 2">
            <a:extLst>
              <a:ext uri="{FF2B5EF4-FFF2-40B4-BE49-F238E27FC236}">
                <a16:creationId xmlns:a16="http://schemas.microsoft.com/office/drawing/2014/main" id="{8010E678-B592-EE78-BEA0-C7DFBEF50DCE}"/>
              </a:ext>
            </a:extLst>
          </p:cNvPr>
          <p:cNvSpPr txBox="1"/>
          <p:nvPr/>
        </p:nvSpPr>
        <p:spPr>
          <a:xfrm>
            <a:off x="652832" y="2138224"/>
            <a:ext cx="4614815" cy="646331"/>
          </a:xfrm>
          <a:prstGeom prst="rect">
            <a:avLst/>
          </a:prstGeom>
          <a:noFill/>
        </p:spPr>
        <p:txBody>
          <a:bodyPr wrap="square" rtlCol="0">
            <a:spAutoFit/>
          </a:bodyPr>
          <a:lstStyle/>
          <a:p>
            <a:pPr marL="285750" indent="-285750">
              <a:buFont typeface="Arial" panose="020B0604020202020204" pitchFamily="34" charset="0"/>
              <a:buChar char="•"/>
            </a:pPr>
            <a:r>
              <a:rPr lang="sl-SI" sz="1800" dirty="0">
                <a:effectLst/>
                <a:latin typeface="Calibri" panose="020F0502020204030204" pitchFamily="34" charset="0"/>
                <a:ea typeface="Times New Roman" panose="02020603050405020304" pitchFamily="18" charset="0"/>
              </a:rPr>
              <a:t>pomoč uporabnikom</a:t>
            </a:r>
          </a:p>
          <a:p>
            <a:pPr marL="285750" indent="-285750">
              <a:buFont typeface="Arial" panose="020B0604020202020204" pitchFamily="34" charset="0"/>
              <a:buChar char="•"/>
            </a:pPr>
            <a:r>
              <a:rPr lang="sl-SI" dirty="0">
                <a:latin typeface="Calibri" panose="020F0502020204030204" pitchFamily="34" charset="0"/>
                <a:ea typeface="Times New Roman" panose="02020603050405020304" pitchFamily="18" charset="0"/>
              </a:rPr>
              <a:t>sistematična izobraževanja</a:t>
            </a:r>
            <a:endParaRPr lang="sl-SI" sz="2400" dirty="0"/>
          </a:p>
        </p:txBody>
      </p:sp>
      <p:pic>
        <p:nvPicPr>
          <p:cNvPr id="10" name="Slika 9">
            <a:extLst>
              <a:ext uri="{FF2B5EF4-FFF2-40B4-BE49-F238E27FC236}">
                <a16:creationId xmlns:a16="http://schemas.microsoft.com/office/drawing/2014/main" id="{7DA55C08-D8D4-18C9-A71F-7CFB0C1B2A06}"/>
              </a:ext>
            </a:extLst>
          </p:cNvPr>
          <p:cNvPicPr>
            <a:picLocks noChangeAspect="1"/>
          </p:cNvPicPr>
          <p:nvPr/>
        </p:nvPicPr>
        <p:blipFill>
          <a:blip r:embed="rId4"/>
          <a:stretch>
            <a:fillRect/>
          </a:stretch>
        </p:blipFill>
        <p:spPr>
          <a:xfrm>
            <a:off x="235390" y="3327859"/>
            <a:ext cx="7813142" cy="32871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Slika 11">
            <a:extLst>
              <a:ext uri="{FF2B5EF4-FFF2-40B4-BE49-F238E27FC236}">
                <a16:creationId xmlns:a16="http://schemas.microsoft.com/office/drawing/2014/main" id="{4973F1FF-A07D-236F-1BB1-29ACC0C08C90}"/>
              </a:ext>
            </a:extLst>
          </p:cNvPr>
          <p:cNvPicPr>
            <a:picLocks noChangeAspect="1"/>
          </p:cNvPicPr>
          <p:nvPr/>
        </p:nvPicPr>
        <p:blipFill>
          <a:blip r:embed="rId5"/>
          <a:stretch>
            <a:fillRect/>
          </a:stretch>
        </p:blipFill>
        <p:spPr>
          <a:xfrm>
            <a:off x="5567880" y="1370211"/>
            <a:ext cx="6291875" cy="33108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407466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652833" y="888255"/>
            <a:ext cx="9033341" cy="817418"/>
          </a:xfrm>
        </p:spPr>
        <p:txBody>
          <a:bodyPr>
            <a:normAutofit fontScale="90000"/>
          </a:bodyPr>
          <a:lstStyle/>
          <a:p>
            <a:pPr lvl="0"/>
            <a:r>
              <a:rPr lang="it-IT" sz="5000" b="1" dirty="0">
                <a:solidFill>
                  <a:srgbClr val="ED7D31"/>
                </a:solidFill>
                <a:latin typeface="Calibri"/>
              </a:rPr>
              <a:t>Repozitorij </a:t>
            </a:r>
            <a:r>
              <a:rPr lang="it-IT" sz="5000" b="1" dirty="0" err="1">
                <a:solidFill>
                  <a:srgbClr val="ED7D31"/>
                </a:solidFill>
                <a:latin typeface="Calibri"/>
              </a:rPr>
              <a:t>Univerze</a:t>
            </a:r>
            <a:r>
              <a:rPr lang="it-IT" sz="5000" b="1" dirty="0">
                <a:solidFill>
                  <a:srgbClr val="ED7D31"/>
                </a:solidFill>
                <a:latin typeface="Calibri"/>
              </a:rPr>
              <a:t> v Novi </a:t>
            </a:r>
            <a:r>
              <a:rPr lang="it-IT" sz="5000" b="1" dirty="0" err="1">
                <a:solidFill>
                  <a:srgbClr val="ED7D31"/>
                </a:solidFill>
                <a:latin typeface="Calibri"/>
              </a:rPr>
              <a:t>Gorici</a:t>
            </a:r>
            <a:r>
              <a:rPr lang="sl-SI" sz="5000" b="1" dirty="0">
                <a:solidFill>
                  <a:srgbClr val="ED7D31"/>
                </a:solidFill>
                <a:latin typeface="Calibri"/>
              </a:rPr>
              <a:t> (RUNG)</a:t>
            </a:r>
          </a:p>
        </p:txBody>
      </p:sp>
      <p:sp>
        <p:nvSpPr>
          <p:cNvPr id="5" name="Naslov 1">
            <a:extLst>
              <a:ext uri="{FF2B5EF4-FFF2-40B4-BE49-F238E27FC236}">
                <a16:creationId xmlns:a16="http://schemas.microsoft.com/office/drawing/2014/main" id="{A9562970-6910-4154-A181-B1BA07AA3270}"/>
              </a:ext>
            </a:extLst>
          </p:cNvPr>
          <p:cNvSpPr txBox="1"/>
          <p:nvPr/>
        </p:nvSpPr>
        <p:spPr>
          <a:xfrm>
            <a:off x="742956" y="4235239"/>
            <a:ext cx="10515600" cy="484906"/>
          </a:xfrm>
          <a:prstGeom prst="rect">
            <a:avLst/>
          </a:prstGeom>
          <a:noFill/>
          <a:ln cap="flat">
            <a:noFill/>
          </a:ln>
        </p:spPr>
        <p:txBody>
          <a:bodyPr vert="horz" wrap="square" lIns="91440" tIns="45720" rIns="91440" bIns="45720" anchor="ctr" anchorCtr="0" compatLnSpc="1">
            <a:noAutofit/>
          </a:bodyPr>
          <a:lstStyle/>
          <a:p>
            <a:endParaRPr lang="sl-SI" sz="2400"/>
          </a:p>
          <a:p>
            <a:endParaRPr lang="sl-SI" sz="2400"/>
          </a:p>
        </p:txBody>
      </p:sp>
      <p:sp>
        <p:nvSpPr>
          <p:cNvPr id="4" name="Pravokotnik 3">
            <a:extLst>
              <a:ext uri="{FF2B5EF4-FFF2-40B4-BE49-F238E27FC236}">
                <a16:creationId xmlns:a16="http://schemas.microsoft.com/office/drawing/2014/main" id="{AEE42DE9-6E8B-496C-8470-19E58356079C}"/>
              </a:ext>
            </a:extLst>
          </p:cNvPr>
          <p:cNvSpPr/>
          <p:nvPr/>
        </p:nvSpPr>
        <p:spPr>
          <a:xfrm>
            <a:off x="742955" y="1716465"/>
            <a:ext cx="9033340" cy="369332"/>
          </a:xfrm>
          <a:prstGeom prst="rect">
            <a:avLst/>
          </a:prstGeom>
        </p:spPr>
        <p:txBody>
          <a:bodyPr wrap="square">
            <a:spAutoFit/>
          </a:bodyPr>
          <a:lstStyle/>
          <a:p>
            <a:endParaRPr lang="en-US"/>
          </a:p>
        </p:txBody>
      </p:sp>
      <p:sp>
        <p:nvSpPr>
          <p:cNvPr id="6" name="Pravokotnik 5">
            <a:extLst>
              <a:ext uri="{FF2B5EF4-FFF2-40B4-BE49-F238E27FC236}">
                <a16:creationId xmlns:a16="http://schemas.microsoft.com/office/drawing/2014/main" id="{65116349-D6C7-41E4-8938-747866C645DB}"/>
              </a:ext>
            </a:extLst>
          </p:cNvPr>
          <p:cNvSpPr/>
          <p:nvPr/>
        </p:nvSpPr>
        <p:spPr>
          <a:xfrm>
            <a:off x="742954" y="5062106"/>
            <a:ext cx="184731" cy="369332"/>
          </a:xfrm>
          <a:prstGeom prst="rect">
            <a:avLst/>
          </a:prstGeom>
        </p:spPr>
        <p:txBody>
          <a:bodyPr wrap="none">
            <a:spAutoFit/>
          </a:bodyPr>
          <a:lstStyle/>
          <a:p>
            <a:endParaRPr lang="sl-SI"/>
          </a:p>
        </p:txBody>
      </p:sp>
      <p:sp>
        <p:nvSpPr>
          <p:cNvPr id="9" name="PoljeZBesedilom 8">
            <a:extLst>
              <a:ext uri="{FF2B5EF4-FFF2-40B4-BE49-F238E27FC236}">
                <a16:creationId xmlns:a16="http://schemas.microsoft.com/office/drawing/2014/main" id="{FF789FED-2723-6EC8-4C1F-DE06C522C632}"/>
              </a:ext>
            </a:extLst>
          </p:cNvPr>
          <p:cNvSpPr txBox="1"/>
          <p:nvPr/>
        </p:nvSpPr>
        <p:spPr>
          <a:xfrm>
            <a:off x="835319" y="5709140"/>
            <a:ext cx="6097508" cy="461665"/>
          </a:xfrm>
          <a:prstGeom prst="rect">
            <a:avLst/>
          </a:prstGeom>
          <a:noFill/>
        </p:spPr>
        <p:txBody>
          <a:bodyPr wrap="square">
            <a:spAutoFit/>
          </a:bodyPr>
          <a:lstStyle/>
          <a:p>
            <a:r>
              <a:rPr lang="sl-SI" sz="2400" dirty="0"/>
              <a:t>https://repozitorij.ung.si/info/index.php/slo/</a:t>
            </a:r>
          </a:p>
        </p:txBody>
      </p:sp>
      <p:pic>
        <p:nvPicPr>
          <p:cNvPr id="8" name="Slika 7">
            <a:extLst>
              <a:ext uri="{FF2B5EF4-FFF2-40B4-BE49-F238E27FC236}">
                <a16:creationId xmlns:a16="http://schemas.microsoft.com/office/drawing/2014/main" id="{0740EBFC-2075-6B55-25BE-0CD80905F973}"/>
              </a:ext>
            </a:extLst>
          </p:cNvPr>
          <p:cNvPicPr>
            <a:picLocks noChangeAspect="1"/>
          </p:cNvPicPr>
          <p:nvPr/>
        </p:nvPicPr>
        <p:blipFill>
          <a:blip r:embed="rId4"/>
          <a:stretch>
            <a:fillRect/>
          </a:stretch>
        </p:blipFill>
        <p:spPr>
          <a:xfrm>
            <a:off x="1389259" y="2080116"/>
            <a:ext cx="9413483" cy="3052372"/>
          </a:xfrm>
          <a:prstGeom prst="rect">
            <a:avLst/>
          </a:prstGeom>
        </p:spPr>
      </p:pic>
    </p:spTree>
    <p:extLst>
      <p:ext uri="{BB962C8B-B14F-4D97-AF65-F5344CB8AC3E}">
        <p14:creationId xmlns:p14="http://schemas.microsoft.com/office/powerpoint/2010/main" val="17306749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652833" y="888255"/>
            <a:ext cx="9033341" cy="817418"/>
          </a:xfrm>
        </p:spPr>
        <p:txBody>
          <a:bodyPr>
            <a:normAutofit/>
          </a:bodyPr>
          <a:lstStyle/>
          <a:p>
            <a:pPr lvl="0"/>
            <a:r>
              <a:rPr lang="sl-SI" sz="4500" b="1" dirty="0" err="1">
                <a:solidFill>
                  <a:srgbClr val="ED7D31"/>
                </a:solidFill>
                <a:latin typeface="Calibri"/>
              </a:rPr>
              <a:t>Večinstitucionalni</a:t>
            </a:r>
            <a:r>
              <a:rPr lang="sl-SI" sz="4500" b="1" dirty="0">
                <a:solidFill>
                  <a:srgbClr val="ED7D31"/>
                </a:solidFill>
                <a:latin typeface="Calibri"/>
              </a:rPr>
              <a:t> repozitoriji</a:t>
            </a:r>
          </a:p>
        </p:txBody>
      </p:sp>
      <p:sp>
        <p:nvSpPr>
          <p:cNvPr id="5" name="Naslov 1">
            <a:extLst>
              <a:ext uri="{FF2B5EF4-FFF2-40B4-BE49-F238E27FC236}">
                <a16:creationId xmlns:a16="http://schemas.microsoft.com/office/drawing/2014/main" id="{A9562970-6910-4154-A181-B1BA07AA3270}"/>
              </a:ext>
            </a:extLst>
          </p:cNvPr>
          <p:cNvSpPr txBox="1"/>
          <p:nvPr/>
        </p:nvSpPr>
        <p:spPr>
          <a:xfrm>
            <a:off x="742956" y="4235239"/>
            <a:ext cx="10515600" cy="484906"/>
          </a:xfrm>
          <a:prstGeom prst="rect">
            <a:avLst/>
          </a:prstGeom>
          <a:noFill/>
          <a:ln cap="flat">
            <a:noFill/>
          </a:ln>
        </p:spPr>
        <p:txBody>
          <a:bodyPr vert="horz" wrap="square" lIns="91440" tIns="45720" rIns="91440" bIns="45720" anchor="ctr" anchorCtr="0" compatLnSpc="1">
            <a:noAutofit/>
          </a:bodyPr>
          <a:lstStyle/>
          <a:p>
            <a:endParaRPr lang="sl-SI" sz="2400"/>
          </a:p>
          <a:p>
            <a:endParaRPr lang="sl-SI" sz="2400"/>
          </a:p>
        </p:txBody>
      </p:sp>
      <p:sp>
        <p:nvSpPr>
          <p:cNvPr id="4" name="Pravokotnik 3">
            <a:extLst>
              <a:ext uri="{FF2B5EF4-FFF2-40B4-BE49-F238E27FC236}">
                <a16:creationId xmlns:a16="http://schemas.microsoft.com/office/drawing/2014/main" id="{AEE42DE9-6E8B-496C-8470-19E58356079C}"/>
              </a:ext>
            </a:extLst>
          </p:cNvPr>
          <p:cNvSpPr/>
          <p:nvPr/>
        </p:nvSpPr>
        <p:spPr>
          <a:xfrm>
            <a:off x="742955" y="1716465"/>
            <a:ext cx="9033340" cy="369332"/>
          </a:xfrm>
          <a:prstGeom prst="rect">
            <a:avLst/>
          </a:prstGeom>
        </p:spPr>
        <p:txBody>
          <a:bodyPr wrap="square">
            <a:spAutoFit/>
          </a:bodyPr>
          <a:lstStyle/>
          <a:p>
            <a:endParaRPr lang="en-US"/>
          </a:p>
        </p:txBody>
      </p:sp>
      <p:sp>
        <p:nvSpPr>
          <p:cNvPr id="6" name="Pravokotnik 5">
            <a:extLst>
              <a:ext uri="{FF2B5EF4-FFF2-40B4-BE49-F238E27FC236}">
                <a16:creationId xmlns:a16="http://schemas.microsoft.com/office/drawing/2014/main" id="{65116349-D6C7-41E4-8938-747866C645DB}"/>
              </a:ext>
            </a:extLst>
          </p:cNvPr>
          <p:cNvSpPr/>
          <p:nvPr/>
        </p:nvSpPr>
        <p:spPr>
          <a:xfrm>
            <a:off x="742954" y="5062106"/>
            <a:ext cx="184731" cy="369332"/>
          </a:xfrm>
          <a:prstGeom prst="rect">
            <a:avLst/>
          </a:prstGeom>
        </p:spPr>
        <p:txBody>
          <a:bodyPr wrap="none">
            <a:spAutoFit/>
          </a:bodyPr>
          <a:lstStyle/>
          <a:p>
            <a:endParaRPr lang="sl-SI"/>
          </a:p>
        </p:txBody>
      </p:sp>
      <p:sp>
        <p:nvSpPr>
          <p:cNvPr id="7" name="PoljeZBesedilom 6">
            <a:extLst>
              <a:ext uri="{FF2B5EF4-FFF2-40B4-BE49-F238E27FC236}">
                <a16:creationId xmlns:a16="http://schemas.microsoft.com/office/drawing/2014/main" id="{E5156715-91CA-20A6-42CD-5261E6430D4C}"/>
              </a:ext>
            </a:extLst>
          </p:cNvPr>
          <p:cNvSpPr txBox="1"/>
          <p:nvPr/>
        </p:nvSpPr>
        <p:spPr>
          <a:xfrm>
            <a:off x="1180729" y="2219417"/>
            <a:ext cx="9802461" cy="2246769"/>
          </a:xfrm>
          <a:prstGeom prst="rect">
            <a:avLst/>
          </a:prstGeom>
          <a:noFill/>
        </p:spPr>
        <p:txBody>
          <a:bodyPr wrap="square" rtlCol="0">
            <a:spAutoFit/>
          </a:bodyPr>
          <a:lstStyle/>
          <a:p>
            <a:pPr marL="514350" indent="-514350">
              <a:buFont typeface="+mj-lt"/>
              <a:buAutoNum type="arabicPeriod"/>
            </a:pPr>
            <a:r>
              <a:rPr lang="sl-SI" sz="2800" dirty="0"/>
              <a:t>Digitalni repozitorij raziskovalnih organizacij Slovenije (</a:t>
            </a:r>
            <a:r>
              <a:rPr lang="sl-SI" sz="2800" dirty="0" err="1">
                <a:hlinkClick r:id="rId4"/>
              </a:rPr>
              <a:t>DiRROS</a:t>
            </a:r>
            <a:r>
              <a:rPr lang="sl-SI" sz="2800" dirty="0"/>
              <a:t>)</a:t>
            </a:r>
          </a:p>
          <a:p>
            <a:pPr marL="514350" indent="-514350">
              <a:buFont typeface="+mj-lt"/>
              <a:buAutoNum type="arabicPeriod"/>
            </a:pPr>
            <a:endParaRPr lang="sl-SI" sz="2800" dirty="0"/>
          </a:p>
          <a:p>
            <a:pPr marL="514350" indent="-514350">
              <a:buFont typeface="+mj-lt"/>
              <a:buAutoNum type="arabicPeriod"/>
            </a:pPr>
            <a:r>
              <a:rPr lang="sl-SI" sz="2800" dirty="0"/>
              <a:t>Repozitorij samostojnih visokošolskih in višješolskih izobraževalnih organizacij (</a:t>
            </a:r>
            <a:r>
              <a:rPr lang="sl-SI" sz="2800" dirty="0" err="1">
                <a:hlinkClick r:id="rId5"/>
              </a:rPr>
              <a:t>ReVIS</a:t>
            </a:r>
            <a:r>
              <a:rPr lang="sl-SI" sz="2800" dirty="0"/>
              <a:t>)</a:t>
            </a:r>
          </a:p>
          <a:p>
            <a:pPr marL="457200" indent="-457200">
              <a:buFont typeface="Arial" panose="020B0604020202020204" pitchFamily="34" charset="0"/>
              <a:buChar char="•"/>
            </a:pPr>
            <a:endParaRPr lang="sl-SI" sz="2800" dirty="0"/>
          </a:p>
        </p:txBody>
      </p:sp>
    </p:spTree>
    <p:extLst>
      <p:ext uri="{BB962C8B-B14F-4D97-AF65-F5344CB8AC3E}">
        <p14:creationId xmlns:p14="http://schemas.microsoft.com/office/powerpoint/2010/main" val="10748876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652833" y="888255"/>
            <a:ext cx="9033341" cy="817418"/>
          </a:xfrm>
        </p:spPr>
        <p:txBody>
          <a:bodyPr>
            <a:normAutofit fontScale="90000"/>
          </a:bodyPr>
          <a:lstStyle/>
          <a:p>
            <a:pPr lvl="0"/>
            <a:r>
              <a:rPr lang="it-IT" sz="5000" b="1" dirty="0" err="1">
                <a:solidFill>
                  <a:srgbClr val="ED7D31"/>
                </a:solidFill>
                <a:latin typeface="Calibri"/>
              </a:rPr>
              <a:t>Digitalni</a:t>
            </a:r>
            <a:r>
              <a:rPr lang="it-IT" sz="5000" b="1" dirty="0">
                <a:solidFill>
                  <a:srgbClr val="ED7D31"/>
                </a:solidFill>
                <a:latin typeface="Calibri"/>
              </a:rPr>
              <a:t> repozitorij </a:t>
            </a:r>
            <a:r>
              <a:rPr lang="it-IT" sz="5000" b="1" dirty="0" err="1">
                <a:solidFill>
                  <a:srgbClr val="ED7D31"/>
                </a:solidFill>
                <a:latin typeface="Calibri"/>
              </a:rPr>
              <a:t>raziskovalnih</a:t>
            </a:r>
            <a:r>
              <a:rPr lang="it-IT" sz="5000" b="1" dirty="0">
                <a:solidFill>
                  <a:srgbClr val="ED7D31"/>
                </a:solidFill>
                <a:latin typeface="Calibri"/>
              </a:rPr>
              <a:t> </a:t>
            </a:r>
            <a:r>
              <a:rPr lang="it-IT" sz="5000" b="1" dirty="0" err="1">
                <a:solidFill>
                  <a:srgbClr val="ED7D31"/>
                </a:solidFill>
                <a:latin typeface="Calibri"/>
              </a:rPr>
              <a:t>organizacij</a:t>
            </a:r>
            <a:r>
              <a:rPr lang="it-IT" sz="5000" b="1" dirty="0">
                <a:solidFill>
                  <a:srgbClr val="ED7D31"/>
                </a:solidFill>
                <a:latin typeface="Calibri"/>
              </a:rPr>
              <a:t> </a:t>
            </a:r>
            <a:r>
              <a:rPr lang="it-IT" sz="5000" b="1" dirty="0" err="1">
                <a:solidFill>
                  <a:srgbClr val="ED7D31"/>
                </a:solidFill>
                <a:latin typeface="Calibri"/>
              </a:rPr>
              <a:t>Slovenije</a:t>
            </a:r>
            <a:r>
              <a:rPr lang="sl-SI" sz="5000" b="1" dirty="0">
                <a:solidFill>
                  <a:srgbClr val="ED7D31"/>
                </a:solidFill>
                <a:latin typeface="Calibri"/>
              </a:rPr>
              <a:t> (</a:t>
            </a:r>
            <a:r>
              <a:rPr lang="sl-SI" sz="5000" b="1" dirty="0" err="1">
                <a:solidFill>
                  <a:srgbClr val="ED7D31"/>
                </a:solidFill>
                <a:latin typeface="Calibri"/>
              </a:rPr>
              <a:t>DiRROS</a:t>
            </a:r>
            <a:r>
              <a:rPr lang="sl-SI" sz="5000" b="1" dirty="0">
                <a:solidFill>
                  <a:srgbClr val="ED7D31"/>
                </a:solidFill>
                <a:latin typeface="Calibri"/>
              </a:rPr>
              <a:t>)</a:t>
            </a:r>
          </a:p>
        </p:txBody>
      </p:sp>
      <p:sp>
        <p:nvSpPr>
          <p:cNvPr id="5" name="Naslov 1">
            <a:extLst>
              <a:ext uri="{FF2B5EF4-FFF2-40B4-BE49-F238E27FC236}">
                <a16:creationId xmlns:a16="http://schemas.microsoft.com/office/drawing/2014/main" id="{A9562970-6910-4154-A181-B1BA07AA3270}"/>
              </a:ext>
            </a:extLst>
          </p:cNvPr>
          <p:cNvSpPr txBox="1"/>
          <p:nvPr/>
        </p:nvSpPr>
        <p:spPr>
          <a:xfrm>
            <a:off x="742956" y="4235239"/>
            <a:ext cx="10515600" cy="484906"/>
          </a:xfrm>
          <a:prstGeom prst="rect">
            <a:avLst/>
          </a:prstGeom>
          <a:noFill/>
          <a:ln cap="flat">
            <a:noFill/>
          </a:ln>
        </p:spPr>
        <p:txBody>
          <a:bodyPr vert="horz" wrap="square" lIns="91440" tIns="45720" rIns="91440" bIns="45720" anchor="ctr" anchorCtr="0" compatLnSpc="1">
            <a:noAutofit/>
          </a:bodyPr>
          <a:lstStyle/>
          <a:p>
            <a:endParaRPr lang="sl-SI" sz="2400"/>
          </a:p>
          <a:p>
            <a:endParaRPr lang="sl-SI" sz="2400"/>
          </a:p>
        </p:txBody>
      </p:sp>
      <p:sp>
        <p:nvSpPr>
          <p:cNvPr id="4" name="Pravokotnik 3">
            <a:extLst>
              <a:ext uri="{FF2B5EF4-FFF2-40B4-BE49-F238E27FC236}">
                <a16:creationId xmlns:a16="http://schemas.microsoft.com/office/drawing/2014/main" id="{AEE42DE9-6E8B-496C-8470-19E58356079C}"/>
              </a:ext>
            </a:extLst>
          </p:cNvPr>
          <p:cNvSpPr/>
          <p:nvPr/>
        </p:nvSpPr>
        <p:spPr>
          <a:xfrm>
            <a:off x="742955" y="1716465"/>
            <a:ext cx="9033340" cy="369332"/>
          </a:xfrm>
          <a:prstGeom prst="rect">
            <a:avLst/>
          </a:prstGeom>
        </p:spPr>
        <p:txBody>
          <a:bodyPr wrap="square">
            <a:spAutoFit/>
          </a:bodyPr>
          <a:lstStyle/>
          <a:p>
            <a:endParaRPr lang="en-US"/>
          </a:p>
        </p:txBody>
      </p:sp>
      <p:sp>
        <p:nvSpPr>
          <p:cNvPr id="6" name="Pravokotnik 5">
            <a:extLst>
              <a:ext uri="{FF2B5EF4-FFF2-40B4-BE49-F238E27FC236}">
                <a16:creationId xmlns:a16="http://schemas.microsoft.com/office/drawing/2014/main" id="{65116349-D6C7-41E4-8938-747866C645DB}"/>
              </a:ext>
            </a:extLst>
          </p:cNvPr>
          <p:cNvSpPr/>
          <p:nvPr/>
        </p:nvSpPr>
        <p:spPr>
          <a:xfrm>
            <a:off x="742954" y="5062106"/>
            <a:ext cx="184731" cy="369332"/>
          </a:xfrm>
          <a:prstGeom prst="rect">
            <a:avLst/>
          </a:prstGeom>
        </p:spPr>
        <p:txBody>
          <a:bodyPr wrap="none">
            <a:spAutoFit/>
          </a:bodyPr>
          <a:lstStyle/>
          <a:p>
            <a:endParaRPr lang="sl-SI"/>
          </a:p>
        </p:txBody>
      </p:sp>
      <p:sp>
        <p:nvSpPr>
          <p:cNvPr id="9" name="PoljeZBesedilom 8">
            <a:extLst>
              <a:ext uri="{FF2B5EF4-FFF2-40B4-BE49-F238E27FC236}">
                <a16:creationId xmlns:a16="http://schemas.microsoft.com/office/drawing/2014/main" id="{FF789FED-2723-6EC8-4C1F-DE06C522C632}"/>
              </a:ext>
            </a:extLst>
          </p:cNvPr>
          <p:cNvSpPr txBox="1"/>
          <p:nvPr/>
        </p:nvSpPr>
        <p:spPr>
          <a:xfrm>
            <a:off x="835319" y="5892599"/>
            <a:ext cx="6398400" cy="461665"/>
          </a:xfrm>
          <a:prstGeom prst="rect">
            <a:avLst/>
          </a:prstGeom>
          <a:noFill/>
        </p:spPr>
        <p:txBody>
          <a:bodyPr wrap="square">
            <a:spAutoFit/>
          </a:bodyPr>
          <a:lstStyle/>
          <a:p>
            <a:r>
              <a:rPr lang="sl-SI" sz="2400" dirty="0"/>
              <a:t>https://dirros.openscience.si/info/index.php/slo/</a:t>
            </a:r>
          </a:p>
        </p:txBody>
      </p:sp>
      <p:pic>
        <p:nvPicPr>
          <p:cNvPr id="7" name="Slika 6">
            <a:extLst>
              <a:ext uri="{FF2B5EF4-FFF2-40B4-BE49-F238E27FC236}">
                <a16:creationId xmlns:a16="http://schemas.microsoft.com/office/drawing/2014/main" id="{48DB2B23-9826-CEAA-7B3D-AA4A71FEA89C}"/>
              </a:ext>
            </a:extLst>
          </p:cNvPr>
          <p:cNvPicPr>
            <a:picLocks noChangeAspect="1"/>
          </p:cNvPicPr>
          <p:nvPr/>
        </p:nvPicPr>
        <p:blipFill>
          <a:blip r:embed="rId4"/>
          <a:stretch>
            <a:fillRect/>
          </a:stretch>
        </p:blipFill>
        <p:spPr>
          <a:xfrm>
            <a:off x="2255043" y="1983375"/>
            <a:ext cx="7681913" cy="3798096"/>
          </a:xfrm>
          <a:prstGeom prst="rect">
            <a:avLst/>
          </a:prstGeom>
        </p:spPr>
      </p:pic>
    </p:spTree>
    <p:extLst>
      <p:ext uri="{BB962C8B-B14F-4D97-AF65-F5344CB8AC3E}">
        <p14:creationId xmlns:p14="http://schemas.microsoft.com/office/powerpoint/2010/main" val="21763233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Slika 11">
            <a:extLst>
              <a:ext uri="{FF2B5EF4-FFF2-40B4-BE49-F238E27FC236}">
                <a16:creationId xmlns:a16="http://schemas.microsoft.com/office/drawing/2014/main" id="{AD4B1E47-F2DB-D032-34B4-C56FE7391737}"/>
              </a:ext>
            </a:extLst>
          </p:cNvPr>
          <p:cNvPicPr>
            <a:picLocks noChangeAspect="1"/>
          </p:cNvPicPr>
          <p:nvPr/>
        </p:nvPicPr>
        <p:blipFill>
          <a:blip r:embed="rId4"/>
          <a:stretch>
            <a:fillRect/>
          </a:stretch>
        </p:blipFill>
        <p:spPr>
          <a:xfrm>
            <a:off x="616994" y="4345663"/>
            <a:ext cx="6101783" cy="24215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652833" y="888255"/>
            <a:ext cx="9033341" cy="817418"/>
          </a:xfrm>
        </p:spPr>
        <p:txBody>
          <a:bodyPr>
            <a:normAutofit fontScale="90000"/>
          </a:bodyPr>
          <a:lstStyle/>
          <a:p>
            <a:pPr lvl="0"/>
            <a:r>
              <a:rPr lang="it-IT" sz="5000" b="1" dirty="0" err="1">
                <a:solidFill>
                  <a:srgbClr val="ED7D31"/>
                </a:solidFill>
                <a:latin typeface="Calibri"/>
              </a:rPr>
              <a:t>Digitalni</a:t>
            </a:r>
            <a:r>
              <a:rPr lang="it-IT" sz="5000" b="1" dirty="0">
                <a:solidFill>
                  <a:srgbClr val="ED7D31"/>
                </a:solidFill>
                <a:latin typeface="Calibri"/>
              </a:rPr>
              <a:t> repozitorij </a:t>
            </a:r>
            <a:r>
              <a:rPr lang="it-IT" sz="5000" b="1" dirty="0" err="1">
                <a:solidFill>
                  <a:srgbClr val="ED7D31"/>
                </a:solidFill>
                <a:latin typeface="Calibri"/>
              </a:rPr>
              <a:t>raziskovalnih</a:t>
            </a:r>
            <a:r>
              <a:rPr lang="it-IT" sz="5000" b="1" dirty="0">
                <a:solidFill>
                  <a:srgbClr val="ED7D31"/>
                </a:solidFill>
                <a:latin typeface="Calibri"/>
              </a:rPr>
              <a:t> </a:t>
            </a:r>
            <a:r>
              <a:rPr lang="it-IT" sz="5000" b="1" dirty="0" err="1">
                <a:solidFill>
                  <a:srgbClr val="ED7D31"/>
                </a:solidFill>
                <a:latin typeface="Calibri"/>
              </a:rPr>
              <a:t>organizacij</a:t>
            </a:r>
            <a:r>
              <a:rPr lang="it-IT" sz="5000" b="1" dirty="0">
                <a:solidFill>
                  <a:srgbClr val="ED7D31"/>
                </a:solidFill>
                <a:latin typeface="Calibri"/>
              </a:rPr>
              <a:t> </a:t>
            </a:r>
            <a:r>
              <a:rPr lang="it-IT" sz="5000" b="1" dirty="0" err="1">
                <a:solidFill>
                  <a:srgbClr val="ED7D31"/>
                </a:solidFill>
                <a:latin typeface="Calibri"/>
              </a:rPr>
              <a:t>Slovenije</a:t>
            </a:r>
            <a:r>
              <a:rPr lang="sl-SI" sz="5000" b="1" dirty="0">
                <a:solidFill>
                  <a:srgbClr val="ED7D31"/>
                </a:solidFill>
                <a:latin typeface="Calibri"/>
              </a:rPr>
              <a:t> (</a:t>
            </a:r>
            <a:r>
              <a:rPr lang="sl-SI" sz="5000" b="1" dirty="0" err="1">
                <a:solidFill>
                  <a:srgbClr val="ED7D31"/>
                </a:solidFill>
                <a:latin typeface="Calibri"/>
              </a:rPr>
              <a:t>DiRROS</a:t>
            </a:r>
            <a:r>
              <a:rPr lang="sl-SI" sz="5000" b="1" dirty="0">
                <a:solidFill>
                  <a:srgbClr val="ED7D31"/>
                </a:solidFill>
                <a:latin typeface="Calibri"/>
              </a:rPr>
              <a:t>)</a:t>
            </a:r>
          </a:p>
        </p:txBody>
      </p:sp>
      <p:sp>
        <p:nvSpPr>
          <p:cNvPr id="4" name="Pravokotnik 3">
            <a:extLst>
              <a:ext uri="{FF2B5EF4-FFF2-40B4-BE49-F238E27FC236}">
                <a16:creationId xmlns:a16="http://schemas.microsoft.com/office/drawing/2014/main" id="{AEE42DE9-6E8B-496C-8470-19E58356079C}"/>
              </a:ext>
            </a:extLst>
          </p:cNvPr>
          <p:cNvSpPr/>
          <p:nvPr/>
        </p:nvSpPr>
        <p:spPr>
          <a:xfrm>
            <a:off x="742955" y="1716465"/>
            <a:ext cx="9033340" cy="369332"/>
          </a:xfrm>
          <a:prstGeom prst="rect">
            <a:avLst/>
          </a:prstGeom>
        </p:spPr>
        <p:txBody>
          <a:bodyPr wrap="square">
            <a:spAutoFit/>
          </a:bodyPr>
          <a:lstStyle/>
          <a:p>
            <a:endParaRPr lang="en-US"/>
          </a:p>
        </p:txBody>
      </p:sp>
      <p:sp>
        <p:nvSpPr>
          <p:cNvPr id="6" name="Pravokotnik 5">
            <a:extLst>
              <a:ext uri="{FF2B5EF4-FFF2-40B4-BE49-F238E27FC236}">
                <a16:creationId xmlns:a16="http://schemas.microsoft.com/office/drawing/2014/main" id="{65116349-D6C7-41E4-8938-747866C645DB}"/>
              </a:ext>
            </a:extLst>
          </p:cNvPr>
          <p:cNvSpPr/>
          <p:nvPr/>
        </p:nvSpPr>
        <p:spPr>
          <a:xfrm>
            <a:off x="742954" y="5062106"/>
            <a:ext cx="184731" cy="369332"/>
          </a:xfrm>
          <a:prstGeom prst="rect">
            <a:avLst/>
          </a:prstGeom>
        </p:spPr>
        <p:txBody>
          <a:bodyPr wrap="none">
            <a:spAutoFit/>
          </a:bodyPr>
          <a:lstStyle/>
          <a:p>
            <a:endParaRPr lang="sl-SI"/>
          </a:p>
        </p:txBody>
      </p:sp>
      <p:pic>
        <p:nvPicPr>
          <p:cNvPr id="8" name="Slika 7">
            <a:extLst>
              <a:ext uri="{FF2B5EF4-FFF2-40B4-BE49-F238E27FC236}">
                <a16:creationId xmlns:a16="http://schemas.microsoft.com/office/drawing/2014/main" id="{D62981E8-DEBC-771C-6103-AB8D89A10F01}"/>
              </a:ext>
            </a:extLst>
          </p:cNvPr>
          <p:cNvPicPr>
            <a:picLocks noChangeAspect="1"/>
          </p:cNvPicPr>
          <p:nvPr/>
        </p:nvPicPr>
        <p:blipFill>
          <a:blip r:embed="rId5"/>
          <a:stretch>
            <a:fillRect/>
          </a:stretch>
        </p:blipFill>
        <p:spPr>
          <a:xfrm>
            <a:off x="5413972" y="2202591"/>
            <a:ext cx="6179414" cy="25670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PoljeZBesedilom 9">
            <a:extLst>
              <a:ext uri="{FF2B5EF4-FFF2-40B4-BE49-F238E27FC236}">
                <a16:creationId xmlns:a16="http://schemas.microsoft.com/office/drawing/2014/main" id="{DDAAA4C4-0F51-08F2-0850-4031BB4B20AC}"/>
              </a:ext>
            </a:extLst>
          </p:cNvPr>
          <p:cNvSpPr txBox="1"/>
          <p:nvPr/>
        </p:nvSpPr>
        <p:spPr>
          <a:xfrm>
            <a:off x="652833" y="2632476"/>
            <a:ext cx="3538922" cy="646331"/>
          </a:xfrm>
          <a:prstGeom prst="rect">
            <a:avLst/>
          </a:prstGeom>
          <a:noFill/>
        </p:spPr>
        <p:txBody>
          <a:bodyPr wrap="square" rtlCol="0">
            <a:spAutoFit/>
          </a:bodyPr>
          <a:lstStyle/>
          <a:p>
            <a:pPr marL="285750" indent="-285750">
              <a:buFont typeface="Arial" panose="020B0604020202020204" pitchFamily="34" charset="0"/>
              <a:buChar char="•"/>
            </a:pPr>
            <a:r>
              <a:rPr lang="sl-SI" sz="1800" dirty="0">
                <a:effectLst/>
                <a:latin typeface="Calibri" panose="020F0502020204030204" pitchFamily="34" charset="0"/>
                <a:ea typeface="Times New Roman" panose="02020603050405020304" pitchFamily="18" charset="0"/>
              </a:rPr>
              <a:t>pomoč uporabnikom</a:t>
            </a:r>
          </a:p>
          <a:p>
            <a:pPr marL="285750" indent="-285750">
              <a:buFont typeface="Arial" panose="020B0604020202020204" pitchFamily="34" charset="0"/>
              <a:buChar char="•"/>
            </a:pPr>
            <a:r>
              <a:rPr lang="sl-SI" dirty="0">
                <a:latin typeface="Calibri" panose="020F0502020204030204" pitchFamily="34" charset="0"/>
                <a:ea typeface="Times New Roman" panose="02020603050405020304" pitchFamily="18" charset="0"/>
              </a:rPr>
              <a:t>sistematična izobraževanja</a:t>
            </a:r>
            <a:endParaRPr lang="sl-SI" sz="2400" dirty="0"/>
          </a:p>
        </p:txBody>
      </p:sp>
    </p:spTree>
    <p:extLst>
      <p:ext uri="{BB962C8B-B14F-4D97-AF65-F5344CB8AC3E}">
        <p14:creationId xmlns:p14="http://schemas.microsoft.com/office/powerpoint/2010/main" val="36430985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Pravokotnik 3">
            <a:extLst>
              <a:ext uri="{FF2B5EF4-FFF2-40B4-BE49-F238E27FC236}">
                <a16:creationId xmlns:a16="http://schemas.microsoft.com/office/drawing/2014/main" id="{AEE42DE9-6E8B-496C-8470-19E58356079C}"/>
              </a:ext>
            </a:extLst>
          </p:cNvPr>
          <p:cNvSpPr/>
          <p:nvPr/>
        </p:nvSpPr>
        <p:spPr>
          <a:xfrm>
            <a:off x="742955" y="1716465"/>
            <a:ext cx="9033340" cy="369332"/>
          </a:xfrm>
          <a:prstGeom prst="rect">
            <a:avLst/>
          </a:prstGeom>
        </p:spPr>
        <p:txBody>
          <a:bodyPr wrap="square">
            <a:spAutoFit/>
          </a:bodyPr>
          <a:lstStyle/>
          <a:p>
            <a:endParaRPr lang="en-US"/>
          </a:p>
        </p:txBody>
      </p:sp>
      <p:sp>
        <p:nvSpPr>
          <p:cNvPr id="6" name="Pravokotnik 5">
            <a:extLst>
              <a:ext uri="{FF2B5EF4-FFF2-40B4-BE49-F238E27FC236}">
                <a16:creationId xmlns:a16="http://schemas.microsoft.com/office/drawing/2014/main" id="{65116349-D6C7-41E4-8938-747866C645DB}"/>
              </a:ext>
            </a:extLst>
          </p:cNvPr>
          <p:cNvSpPr/>
          <p:nvPr/>
        </p:nvSpPr>
        <p:spPr>
          <a:xfrm>
            <a:off x="742954" y="5062106"/>
            <a:ext cx="184731" cy="369332"/>
          </a:xfrm>
          <a:prstGeom prst="rect">
            <a:avLst/>
          </a:prstGeom>
        </p:spPr>
        <p:txBody>
          <a:bodyPr wrap="none">
            <a:spAutoFit/>
          </a:bodyPr>
          <a:lstStyle/>
          <a:p>
            <a:endParaRPr lang="sl-SI"/>
          </a:p>
        </p:txBody>
      </p:sp>
      <p:pic>
        <p:nvPicPr>
          <p:cNvPr id="9" name="Slika 8">
            <a:extLst>
              <a:ext uri="{FF2B5EF4-FFF2-40B4-BE49-F238E27FC236}">
                <a16:creationId xmlns:a16="http://schemas.microsoft.com/office/drawing/2014/main" id="{66C90325-F953-45A6-298C-D86CA21AAA4C}"/>
              </a:ext>
            </a:extLst>
          </p:cNvPr>
          <p:cNvPicPr>
            <a:picLocks noChangeAspect="1"/>
          </p:cNvPicPr>
          <p:nvPr/>
        </p:nvPicPr>
        <p:blipFill>
          <a:blip r:embed="rId4"/>
          <a:stretch>
            <a:fillRect/>
          </a:stretch>
        </p:blipFill>
        <p:spPr>
          <a:xfrm>
            <a:off x="1314683" y="2036990"/>
            <a:ext cx="9562634" cy="35398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886476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Pravokotnik 3">
            <a:extLst>
              <a:ext uri="{FF2B5EF4-FFF2-40B4-BE49-F238E27FC236}">
                <a16:creationId xmlns:a16="http://schemas.microsoft.com/office/drawing/2014/main" id="{AEE42DE9-6E8B-496C-8470-19E58356079C}"/>
              </a:ext>
            </a:extLst>
          </p:cNvPr>
          <p:cNvSpPr/>
          <p:nvPr/>
        </p:nvSpPr>
        <p:spPr>
          <a:xfrm>
            <a:off x="742955" y="1716465"/>
            <a:ext cx="9033340" cy="369332"/>
          </a:xfrm>
          <a:prstGeom prst="rect">
            <a:avLst/>
          </a:prstGeom>
        </p:spPr>
        <p:txBody>
          <a:bodyPr wrap="square">
            <a:spAutoFit/>
          </a:bodyPr>
          <a:lstStyle/>
          <a:p>
            <a:endParaRPr lang="en-US"/>
          </a:p>
        </p:txBody>
      </p:sp>
      <p:sp>
        <p:nvSpPr>
          <p:cNvPr id="6" name="Pravokotnik 5">
            <a:extLst>
              <a:ext uri="{FF2B5EF4-FFF2-40B4-BE49-F238E27FC236}">
                <a16:creationId xmlns:a16="http://schemas.microsoft.com/office/drawing/2014/main" id="{65116349-D6C7-41E4-8938-747866C645DB}"/>
              </a:ext>
            </a:extLst>
          </p:cNvPr>
          <p:cNvSpPr/>
          <p:nvPr/>
        </p:nvSpPr>
        <p:spPr>
          <a:xfrm>
            <a:off x="742954" y="5062106"/>
            <a:ext cx="184731" cy="369332"/>
          </a:xfrm>
          <a:prstGeom prst="rect">
            <a:avLst/>
          </a:prstGeom>
        </p:spPr>
        <p:txBody>
          <a:bodyPr wrap="none">
            <a:spAutoFit/>
          </a:bodyPr>
          <a:lstStyle/>
          <a:p>
            <a:endParaRPr lang="sl-SI"/>
          </a:p>
        </p:txBody>
      </p:sp>
      <p:pic>
        <p:nvPicPr>
          <p:cNvPr id="3" name="Slika 2">
            <a:extLst>
              <a:ext uri="{FF2B5EF4-FFF2-40B4-BE49-F238E27FC236}">
                <a16:creationId xmlns:a16="http://schemas.microsoft.com/office/drawing/2014/main" id="{6172ABAF-E5FC-32D4-7FC6-4CE7F429022C}"/>
              </a:ext>
            </a:extLst>
          </p:cNvPr>
          <p:cNvPicPr>
            <a:picLocks noChangeAspect="1"/>
          </p:cNvPicPr>
          <p:nvPr/>
        </p:nvPicPr>
        <p:blipFill>
          <a:blip r:embed="rId4"/>
          <a:stretch>
            <a:fillRect/>
          </a:stretch>
        </p:blipFill>
        <p:spPr>
          <a:xfrm>
            <a:off x="1649617" y="1574288"/>
            <a:ext cx="8892766" cy="4736024"/>
          </a:xfrm>
          <a:prstGeom prst="rect">
            <a:avLst/>
          </a:prstGeom>
        </p:spPr>
      </p:pic>
    </p:spTree>
    <p:extLst>
      <p:ext uri="{BB962C8B-B14F-4D97-AF65-F5344CB8AC3E}">
        <p14:creationId xmlns:p14="http://schemas.microsoft.com/office/powerpoint/2010/main" val="38330697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652833" y="888255"/>
            <a:ext cx="9033341" cy="817418"/>
          </a:xfrm>
        </p:spPr>
        <p:txBody>
          <a:bodyPr>
            <a:normAutofit fontScale="90000"/>
          </a:bodyPr>
          <a:lstStyle/>
          <a:p>
            <a:r>
              <a:rPr lang="sl-SI" sz="4500" b="1" dirty="0" err="1">
                <a:solidFill>
                  <a:srgbClr val="ED7D31"/>
                </a:solidFill>
                <a:latin typeface="Calibri"/>
              </a:rPr>
              <a:t>Odprtodostopne</a:t>
            </a:r>
            <a:r>
              <a:rPr lang="sl-SI" sz="4500" b="1" dirty="0">
                <a:solidFill>
                  <a:srgbClr val="ED7D31"/>
                </a:solidFill>
                <a:latin typeface="Calibri"/>
              </a:rPr>
              <a:t> znanstvene založniške platforme in </a:t>
            </a:r>
            <a:r>
              <a:rPr lang="sl-SI" sz="4500" b="1" dirty="0" err="1">
                <a:solidFill>
                  <a:srgbClr val="ED7D31"/>
                </a:solidFill>
                <a:latin typeface="Calibri"/>
              </a:rPr>
              <a:t>odprtodostopne</a:t>
            </a:r>
            <a:r>
              <a:rPr lang="sl-SI" sz="4500" b="1" dirty="0">
                <a:solidFill>
                  <a:srgbClr val="ED7D31"/>
                </a:solidFill>
                <a:latin typeface="Calibri"/>
              </a:rPr>
              <a:t> znanstvene revije</a:t>
            </a:r>
          </a:p>
        </p:txBody>
      </p:sp>
      <p:sp>
        <p:nvSpPr>
          <p:cNvPr id="5" name="Naslov 1">
            <a:extLst>
              <a:ext uri="{FF2B5EF4-FFF2-40B4-BE49-F238E27FC236}">
                <a16:creationId xmlns:a16="http://schemas.microsoft.com/office/drawing/2014/main" id="{A9562970-6910-4154-A181-B1BA07AA3270}"/>
              </a:ext>
            </a:extLst>
          </p:cNvPr>
          <p:cNvSpPr txBox="1"/>
          <p:nvPr/>
        </p:nvSpPr>
        <p:spPr>
          <a:xfrm>
            <a:off x="742956" y="4235239"/>
            <a:ext cx="10515600" cy="484906"/>
          </a:xfrm>
          <a:prstGeom prst="rect">
            <a:avLst/>
          </a:prstGeom>
          <a:noFill/>
          <a:ln cap="flat">
            <a:noFill/>
          </a:ln>
        </p:spPr>
        <p:txBody>
          <a:bodyPr vert="horz" wrap="square" lIns="91440" tIns="45720" rIns="91440" bIns="45720" anchor="ctr" anchorCtr="0" compatLnSpc="1">
            <a:noAutofit/>
          </a:bodyPr>
          <a:lstStyle/>
          <a:p>
            <a:endParaRPr lang="sl-SI" sz="2400"/>
          </a:p>
          <a:p>
            <a:endParaRPr lang="sl-SI" sz="2400"/>
          </a:p>
        </p:txBody>
      </p:sp>
      <p:sp>
        <p:nvSpPr>
          <p:cNvPr id="4" name="Pravokotnik 3">
            <a:extLst>
              <a:ext uri="{FF2B5EF4-FFF2-40B4-BE49-F238E27FC236}">
                <a16:creationId xmlns:a16="http://schemas.microsoft.com/office/drawing/2014/main" id="{AEE42DE9-6E8B-496C-8470-19E58356079C}"/>
              </a:ext>
            </a:extLst>
          </p:cNvPr>
          <p:cNvSpPr/>
          <p:nvPr/>
        </p:nvSpPr>
        <p:spPr>
          <a:xfrm>
            <a:off x="742955" y="1716465"/>
            <a:ext cx="9033340" cy="369332"/>
          </a:xfrm>
          <a:prstGeom prst="rect">
            <a:avLst/>
          </a:prstGeom>
        </p:spPr>
        <p:txBody>
          <a:bodyPr wrap="square">
            <a:spAutoFit/>
          </a:bodyPr>
          <a:lstStyle/>
          <a:p>
            <a:endParaRPr lang="en-US"/>
          </a:p>
        </p:txBody>
      </p:sp>
      <p:sp>
        <p:nvSpPr>
          <p:cNvPr id="6" name="Pravokotnik 5">
            <a:extLst>
              <a:ext uri="{FF2B5EF4-FFF2-40B4-BE49-F238E27FC236}">
                <a16:creationId xmlns:a16="http://schemas.microsoft.com/office/drawing/2014/main" id="{65116349-D6C7-41E4-8938-747866C645DB}"/>
              </a:ext>
            </a:extLst>
          </p:cNvPr>
          <p:cNvSpPr/>
          <p:nvPr/>
        </p:nvSpPr>
        <p:spPr>
          <a:xfrm>
            <a:off x="742954" y="5062106"/>
            <a:ext cx="184731" cy="369332"/>
          </a:xfrm>
          <a:prstGeom prst="rect">
            <a:avLst/>
          </a:prstGeom>
        </p:spPr>
        <p:txBody>
          <a:bodyPr wrap="none">
            <a:spAutoFit/>
          </a:bodyPr>
          <a:lstStyle/>
          <a:p>
            <a:endParaRPr lang="sl-SI"/>
          </a:p>
        </p:txBody>
      </p:sp>
      <p:pic>
        <p:nvPicPr>
          <p:cNvPr id="12" name="Slika 11">
            <a:extLst>
              <a:ext uri="{FF2B5EF4-FFF2-40B4-BE49-F238E27FC236}">
                <a16:creationId xmlns:a16="http://schemas.microsoft.com/office/drawing/2014/main" id="{89306995-E7D5-4527-AD58-28FAEF37075E}"/>
              </a:ext>
            </a:extLst>
          </p:cNvPr>
          <p:cNvPicPr>
            <a:picLocks noChangeAspect="1"/>
          </p:cNvPicPr>
          <p:nvPr/>
        </p:nvPicPr>
        <p:blipFill>
          <a:blip r:embed="rId4"/>
          <a:stretch>
            <a:fillRect/>
          </a:stretch>
        </p:blipFill>
        <p:spPr>
          <a:xfrm>
            <a:off x="481012" y="5715876"/>
            <a:ext cx="3819525" cy="752475"/>
          </a:xfrm>
          <a:prstGeom prst="rect">
            <a:avLst/>
          </a:prstGeom>
        </p:spPr>
      </p:pic>
      <p:sp>
        <p:nvSpPr>
          <p:cNvPr id="3" name="PoljeZBesedilom 2">
            <a:extLst>
              <a:ext uri="{FF2B5EF4-FFF2-40B4-BE49-F238E27FC236}">
                <a16:creationId xmlns:a16="http://schemas.microsoft.com/office/drawing/2014/main" id="{DB095F60-449A-E96D-1D33-3F1C47128D0D}"/>
              </a:ext>
            </a:extLst>
          </p:cNvPr>
          <p:cNvSpPr txBox="1"/>
          <p:nvPr/>
        </p:nvSpPr>
        <p:spPr>
          <a:xfrm>
            <a:off x="652833" y="2219416"/>
            <a:ext cx="10796211" cy="3693319"/>
          </a:xfrm>
          <a:prstGeom prst="rect">
            <a:avLst/>
          </a:prstGeom>
          <a:noFill/>
        </p:spPr>
        <p:txBody>
          <a:bodyPr wrap="square" rtlCol="0">
            <a:spAutoFit/>
          </a:bodyPr>
          <a:lstStyle/>
          <a:p>
            <a:pPr marL="285750" indent="-285750">
              <a:buFont typeface="Arial" panose="020B0604020202020204" pitchFamily="34" charset="0"/>
              <a:buChar char="•"/>
            </a:pPr>
            <a:r>
              <a:rPr lang="sl-SI" dirty="0"/>
              <a:t>Akcijski načrt za odprto znanost v okviru ukrepa 6.2.6 nekaj aktivnosti s ciljem okrepiti odprto dostopno nacionalno znanstveno založništvo, </a:t>
            </a:r>
          </a:p>
          <a:p>
            <a:pPr marL="742950" lvl="1" indent="-285750">
              <a:buFont typeface="Arial" panose="020B0604020202020204" pitchFamily="34" charset="0"/>
              <a:buChar char="•"/>
            </a:pPr>
            <a:r>
              <a:rPr lang="sl-SI" dirty="0"/>
              <a:t>vzpostavitev slovenske mreže znanstvenih založnikov, ki se zavzemajo za odprto znanost, </a:t>
            </a:r>
          </a:p>
          <a:p>
            <a:pPr marL="742950" lvl="1" indent="-285750">
              <a:buFont typeface="Arial" panose="020B0604020202020204" pitchFamily="34" charset="0"/>
              <a:buChar char="•"/>
            </a:pPr>
            <a:r>
              <a:rPr lang="sl-SI" dirty="0"/>
              <a:t>podpora poslovnemu modelu založništva, ki ne sloni na plačevanju stroškov procesiranja (</a:t>
            </a:r>
            <a:r>
              <a:rPr lang="sl-SI" dirty="0" err="1"/>
              <a:t>t.i</a:t>
            </a:r>
            <a:r>
              <a:rPr lang="sl-SI" dirty="0"/>
              <a:t>. diamantni odprti dostop do znanstvenih publikacij),</a:t>
            </a:r>
          </a:p>
          <a:p>
            <a:pPr marL="742950" lvl="1" indent="-285750">
              <a:buFont typeface="Arial" panose="020B0604020202020204" pitchFamily="34" charset="0"/>
              <a:buChar char="•"/>
            </a:pPr>
            <a:r>
              <a:rPr lang="sl-SI" dirty="0"/>
              <a:t>kontaktna točka za razvoj nacionalnega odprto dostopnega znanstvenega založništva, </a:t>
            </a:r>
          </a:p>
          <a:p>
            <a:pPr marL="742950" lvl="1" indent="-285750">
              <a:buFont typeface="Arial" panose="020B0604020202020204" pitchFamily="34" charset="0"/>
              <a:buChar char="•"/>
            </a:pPr>
            <a:r>
              <a:rPr lang="sl-SI" dirty="0"/>
              <a:t>skupni portal znanstvenih monografij in časopisov.</a:t>
            </a:r>
          </a:p>
          <a:p>
            <a:pPr marL="742950" lvl="1" indent="-285750">
              <a:buFont typeface="Arial" panose="020B0604020202020204" pitchFamily="34" charset="0"/>
              <a:buChar char="•"/>
            </a:pPr>
            <a:endParaRPr lang="sl-SI" dirty="0"/>
          </a:p>
          <a:p>
            <a:pPr marL="285750" indent="-285750">
              <a:buFont typeface="Arial" panose="020B0604020202020204" pitchFamily="34" charset="0"/>
              <a:buChar char="•"/>
            </a:pPr>
            <a:r>
              <a:rPr lang="sl-SI" sz="1800" kern="0" dirty="0">
                <a:solidFill>
                  <a:srgbClr val="000000"/>
                </a:solidFill>
                <a:effectLst/>
                <a:latin typeface="Calibri" panose="020F0502020204030204" pitchFamily="34" charset="0"/>
                <a:ea typeface="Times New Roman" panose="02020603050405020304" pitchFamily="18" charset="0"/>
              </a:rPr>
              <a:t>obstaja že vrsta institucionalnih in medinstitucionalnih založniških portalov, ki ponujajo vsaj del produkcije po poslovnem modelu diamantnega odprtega dostopa (npr. portal </a:t>
            </a:r>
            <a:r>
              <a:rPr lang="sl-SI" sz="1800" kern="0" dirty="0">
                <a:solidFill>
                  <a:srgbClr val="000000"/>
                </a:solidFill>
                <a:effectLst/>
                <a:latin typeface="Calibri" panose="020F0502020204030204" pitchFamily="34" charset="0"/>
                <a:ea typeface="Times New Roman" panose="02020603050405020304" pitchFamily="18" charset="0"/>
                <a:hlinkClick r:id="rId5"/>
              </a:rPr>
              <a:t>Revije Založbe UL</a:t>
            </a:r>
            <a:r>
              <a:rPr lang="sl-SI" sz="1800" kern="0" dirty="0">
                <a:solidFill>
                  <a:srgbClr val="000000"/>
                </a:solidFill>
                <a:effectLst/>
                <a:latin typeface="Calibri" panose="020F0502020204030204" pitchFamily="34" charset="0"/>
                <a:ea typeface="Times New Roman" panose="02020603050405020304" pitchFamily="18" charset="0"/>
              </a:rPr>
              <a:t>, </a:t>
            </a:r>
            <a:r>
              <a:rPr lang="sl-SI" sz="1800" kern="0" dirty="0">
                <a:solidFill>
                  <a:srgbClr val="000000"/>
                </a:solidFill>
                <a:effectLst/>
                <a:latin typeface="Calibri" panose="020F0502020204030204" pitchFamily="34" charset="0"/>
                <a:ea typeface="Times New Roman" panose="02020603050405020304" pitchFamily="18" charset="0"/>
                <a:hlinkClick r:id="rId6"/>
              </a:rPr>
              <a:t>Univerzitetna založba Univerze v Mariboru</a:t>
            </a:r>
            <a:r>
              <a:rPr lang="sl-SI" sz="1800" kern="0" dirty="0">
                <a:solidFill>
                  <a:srgbClr val="000000"/>
                </a:solidFill>
                <a:effectLst/>
                <a:latin typeface="Calibri" panose="020F0502020204030204" pitchFamily="34" charset="0"/>
                <a:ea typeface="Times New Roman" panose="02020603050405020304" pitchFamily="18" charset="0"/>
              </a:rPr>
              <a:t>, </a:t>
            </a:r>
            <a:r>
              <a:rPr lang="sl-SI" sz="1800" kern="0" dirty="0">
                <a:solidFill>
                  <a:srgbClr val="000000"/>
                </a:solidFill>
                <a:effectLst/>
                <a:latin typeface="Calibri" panose="020F0502020204030204" pitchFamily="34" charset="0"/>
                <a:ea typeface="Times New Roman" panose="02020603050405020304" pitchFamily="18" charset="0"/>
                <a:hlinkClick r:id="rId7"/>
              </a:rPr>
              <a:t>Založba ZRC SAZU</a:t>
            </a:r>
            <a:r>
              <a:rPr lang="sl-SI" sz="1800" kern="0" dirty="0">
                <a:solidFill>
                  <a:srgbClr val="000000"/>
                </a:solidFill>
                <a:effectLst/>
                <a:latin typeface="Calibri" panose="020F0502020204030204" pitchFamily="34" charset="0"/>
                <a:ea typeface="Times New Roman" panose="02020603050405020304" pitchFamily="18" charset="0"/>
              </a:rPr>
              <a:t>, itd.)</a:t>
            </a:r>
          </a:p>
          <a:p>
            <a:pPr marL="285750" indent="-285750">
              <a:buFont typeface="Arial" panose="020B0604020202020204" pitchFamily="34" charset="0"/>
              <a:buChar char="•"/>
            </a:pPr>
            <a:endParaRPr lang="sl-S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sl-SI" dirty="0"/>
          </a:p>
        </p:txBody>
      </p:sp>
    </p:spTree>
    <p:extLst>
      <p:ext uri="{BB962C8B-B14F-4D97-AF65-F5344CB8AC3E}">
        <p14:creationId xmlns:p14="http://schemas.microsoft.com/office/powerpoint/2010/main" val="4017331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742955" y="482772"/>
            <a:ext cx="9033341" cy="817418"/>
          </a:xfrm>
        </p:spPr>
        <p:txBody>
          <a:bodyPr>
            <a:normAutofit fontScale="90000"/>
          </a:bodyPr>
          <a:lstStyle/>
          <a:p>
            <a:pPr lvl="0"/>
            <a:r>
              <a:rPr lang="pl-PL" sz="5000" b="1" dirty="0">
                <a:solidFill>
                  <a:srgbClr val="ED7D31"/>
                </a:solidFill>
                <a:latin typeface="Calibri"/>
              </a:rPr>
              <a:t>Nacionalna infrastruktura odprte znanosti in zakonodajni okvir</a:t>
            </a:r>
            <a:endParaRPr lang="sl-SI" sz="5000" b="1" dirty="0">
              <a:solidFill>
                <a:srgbClr val="ED7D31"/>
              </a:solidFill>
              <a:latin typeface="Calibri"/>
            </a:endParaRPr>
          </a:p>
        </p:txBody>
      </p:sp>
      <p:sp>
        <p:nvSpPr>
          <p:cNvPr id="5" name="Naslov 1">
            <a:extLst>
              <a:ext uri="{FF2B5EF4-FFF2-40B4-BE49-F238E27FC236}">
                <a16:creationId xmlns:a16="http://schemas.microsoft.com/office/drawing/2014/main" id="{A9562970-6910-4154-A181-B1BA07AA3270}"/>
              </a:ext>
            </a:extLst>
          </p:cNvPr>
          <p:cNvSpPr txBox="1"/>
          <p:nvPr/>
        </p:nvSpPr>
        <p:spPr>
          <a:xfrm>
            <a:off x="742956" y="4235239"/>
            <a:ext cx="10515600" cy="484906"/>
          </a:xfrm>
          <a:prstGeom prst="rect">
            <a:avLst/>
          </a:prstGeom>
          <a:noFill/>
          <a:ln cap="flat">
            <a:noFill/>
          </a:ln>
        </p:spPr>
        <p:txBody>
          <a:bodyPr vert="horz" wrap="square" lIns="91440" tIns="45720" rIns="91440" bIns="45720" anchor="ctr" anchorCtr="0" compatLnSpc="1">
            <a:noAutofit/>
          </a:bodyPr>
          <a:lstStyle/>
          <a:p>
            <a:endParaRPr lang="sl-SI" sz="2400"/>
          </a:p>
          <a:p>
            <a:endParaRPr lang="sl-SI" sz="2400"/>
          </a:p>
        </p:txBody>
      </p:sp>
      <p:sp>
        <p:nvSpPr>
          <p:cNvPr id="3" name="Pravokotnik 2">
            <a:extLst>
              <a:ext uri="{FF2B5EF4-FFF2-40B4-BE49-F238E27FC236}">
                <a16:creationId xmlns:a16="http://schemas.microsoft.com/office/drawing/2014/main" id="{D00D9D12-2CCF-A5A2-7374-C2E39F5CE05A}"/>
              </a:ext>
            </a:extLst>
          </p:cNvPr>
          <p:cNvSpPr/>
          <p:nvPr/>
        </p:nvSpPr>
        <p:spPr>
          <a:xfrm>
            <a:off x="831273" y="1716465"/>
            <a:ext cx="10427280" cy="2523768"/>
          </a:xfrm>
          <a:prstGeom prst="rect">
            <a:avLst/>
          </a:prstGeom>
        </p:spPr>
        <p:txBody>
          <a:bodyPr wrap="square">
            <a:spAutoFit/>
          </a:bodyPr>
          <a:lstStyle/>
          <a:p>
            <a:r>
              <a:rPr lang="pl-PL" sz="2000" dirty="0">
                <a:hlinkClick r:id="rId4"/>
              </a:rPr>
              <a:t>Akcijski načrt za odprto znanost</a:t>
            </a:r>
            <a:r>
              <a:rPr lang="pl-PL" sz="2000" dirty="0"/>
              <a:t> </a:t>
            </a:r>
          </a:p>
          <a:p>
            <a:endParaRPr lang="sl-SI" sz="2000" dirty="0"/>
          </a:p>
          <a:p>
            <a:r>
              <a:rPr lang="sl-SI" dirty="0"/>
              <a:t>Izvedbeni dokument cilja 6.2 Resolucije o znanstvenoraziskovalni in inovacijski strategiji Slovenije 2030 </a:t>
            </a:r>
          </a:p>
          <a:p>
            <a:pPr marL="285750" indent="-285750">
              <a:buFont typeface="Arial" panose="020B0604020202020204" pitchFamily="34" charset="0"/>
              <a:buChar char="•"/>
            </a:pPr>
            <a:endParaRPr lang="sl-SI" dirty="0"/>
          </a:p>
          <a:p>
            <a:pPr marL="742950" lvl="1" indent="-285750">
              <a:spcAft>
                <a:spcPts val="600"/>
              </a:spcAft>
              <a:buFont typeface="Wingdings" panose="05000000000000000000" pitchFamily="2" charset="2"/>
              <a:buChar char="Ø"/>
            </a:pPr>
            <a:r>
              <a:rPr lang="sl-SI" kern="0" dirty="0">
                <a:solidFill>
                  <a:srgbClr val="000000"/>
                </a:solidFill>
                <a:latin typeface="Calibri" panose="020F0502020204030204" pitchFamily="34" charset="0"/>
              </a:rPr>
              <a:t>Cilj 6.2 Odprta znanost za izboljšanje kakovosti, učinkovitosti in odzivnosti raziskav</a:t>
            </a:r>
          </a:p>
          <a:p>
            <a:pPr marL="742950" lvl="1" indent="-285750">
              <a:spcAft>
                <a:spcPts val="600"/>
              </a:spcAft>
              <a:buFont typeface="Wingdings" panose="05000000000000000000" pitchFamily="2" charset="2"/>
              <a:buChar char="Ø"/>
            </a:pPr>
            <a:r>
              <a:rPr lang="sl-SI" kern="0" dirty="0">
                <a:solidFill>
                  <a:srgbClr val="000000"/>
                </a:solidFill>
                <a:latin typeface="Calibri" panose="020F0502020204030204" pitchFamily="34" charset="0"/>
              </a:rPr>
              <a:t>Ukrep 6.2.1/3 Infrastruktura za odprto znanost, ki ima 12 aktivnosti</a:t>
            </a:r>
          </a:p>
          <a:p>
            <a:pPr marL="742950" lvl="1" indent="-285750">
              <a:spcAft>
                <a:spcPts val="600"/>
              </a:spcAft>
              <a:buFont typeface="Wingdings" panose="05000000000000000000" pitchFamily="2" charset="2"/>
              <a:buChar char="Ø"/>
            </a:pPr>
            <a:r>
              <a:rPr lang="sl-SI" kern="0" dirty="0">
                <a:solidFill>
                  <a:srgbClr val="000000"/>
                </a:solidFill>
                <a:latin typeface="Calibri" panose="020F0502020204030204" pitchFamily="34" charset="0"/>
              </a:rPr>
              <a:t>Aktivnost 6.2.1/3.9: Vzpostavitev dveh ločenih podatkovnih centrov za dolgotrajno hrambo raziskovalnih podatkov</a:t>
            </a:r>
          </a:p>
        </p:txBody>
      </p:sp>
    </p:spTree>
    <p:extLst>
      <p:ext uri="{BB962C8B-B14F-4D97-AF65-F5344CB8AC3E}">
        <p14:creationId xmlns:p14="http://schemas.microsoft.com/office/powerpoint/2010/main" val="40599994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652833" y="888255"/>
            <a:ext cx="9033341" cy="817418"/>
          </a:xfrm>
        </p:spPr>
        <p:txBody>
          <a:bodyPr>
            <a:normAutofit fontScale="90000"/>
          </a:bodyPr>
          <a:lstStyle/>
          <a:p>
            <a:r>
              <a:rPr lang="sl-SI" sz="4500" b="1" dirty="0">
                <a:solidFill>
                  <a:srgbClr val="ED7D31"/>
                </a:solidFill>
                <a:latin typeface="Calibri"/>
              </a:rPr>
              <a:t>Druge digitalne storitve in viri potrebni oziroma nastali v znanstvenoraziskovalnem delu v skladu z načeli odprte znanosti</a:t>
            </a:r>
          </a:p>
        </p:txBody>
      </p:sp>
      <p:sp>
        <p:nvSpPr>
          <p:cNvPr id="5" name="Naslov 1">
            <a:extLst>
              <a:ext uri="{FF2B5EF4-FFF2-40B4-BE49-F238E27FC236}">
                <a16:creationId xmlns:a16="http://schemas.microsoft.com/office/drawing/2014/main" id="{A9562970-6910-4154-A181-B1BA07AA3270}"/>
              </a:ext>
            </a:extLst>
          </p:cNvPr>
          <p:cNvSpPr txBox="1"/>
          <p:nvPr/>
        </p:nvSpPr>
        <p:spPr>
          <a:xfrm>
            <a:off x="742956" y="4235239"/>
            <a:ext cx="10515600" cy="484906"/>
          </a:xfrm>
          <a:prstGeom prst="rect">
            <a:avLst/>
          </a:prstGeom>
          <a:noFill/>
          <a:ln cap="flat">
            <a:noFill/>
          </a:ln>
        </p:spPr>
        <p:txBody>
          <a:bodyPr vert="horz" wrap="square" lIns="91440" tIns="45720" rIns="91440" bIns="45720" anchor="ctr" anchorCtr="0" compatLnSpc="1">
            <a:noAutofit/>
          </a:bodyPr>
          <a:lstStyle/>
          <a:p>
            <a:endParaRPr lang="sl-SI" sz="2400"/>
          </a:p>
          <a:p>
            <a:endParaRPr lang="sl-SI" sz="2400"/>
          </a:p>
        </p:txBody>
      </p:sp>
      <p:sp>
        <p:nvSpPr>
          <p:cNvPr id="4" name="Pravokotnik 3">
            <a:extLst>
              <a:ext uri="{FF2B5EF4-FFF2-40B4-BE49-F238E27FC236}">
                <a16:creationId xmlns:a16="http://schemas.microsoft.com/office/drawing/2014/main" id="{AEE42DE9-6E8B-496C-8470-19E58356079C}"/>
              </a:ext>
            </a:extLst>
          </p:cNvPr>
          <p:cNvSpPr/>
          <p:nvPr/>
        </p:nvSpPr>
        <p:spPr>
          <a:xfrm>
            <a:off x="742955" y="1716465"/>
            <a:ext cx="9033340" cy="369332"/>
          </a:xfrm>
          <a:prstGeom prst="rect">
            <a:avLst/>
          </a:prstGeom>
        </p:spPr>
        <p:txBody>
          <a:bodyPr wrap="square">
            <a:spAutoFit/>
          </a:bodyPr>
          <a:lstStyle/>
          <a:p>
            <a:endParaRPr lang="en-US"/>
          </a:p>
        </p:txBody>
      </p:sp>
      <p:sp>
        <p:nvSpPr>
          <p:cNvPr id="6" name="Pravokotnik 5">
            <a:extLst>
              <a:ext uri="{FF2B5EF4-FFF2-40B4-BE49-F238E27FC236}">
                <a16:creationId xmlns:a16="http://schemas.microsoft.com/office/drawing/2014/main" id="{65116349-D6C7-41E4-8938-747866C645DB}"/>
              </a:ext>
            </a:extLst>
          </p:cNvPr>
          <p:cNvSpPr/>
          <p:nvPr/>
        </p:nvSpPr>
        <p:spPr>
          <a:xfrm>
            <a:off x="742954" y="5062106"/>
            <a:ext cx="184731" cy="369332"/>
          </a:xfrm>
          <a:prstGeom prst="rect">
            <a:avLst/>
          </a:prstGeom>
        </p:spPr>
        <p:txBody>
          <a:bodyPr wrap="none">
            <a:spAutoFit/>
          </a:bodyPr>
          <a:lstStyle/>
          <a:p>
            <a:endParaRPr lang="sl-SI"/>
          </a:p>
        </p:txBody>
      </p:sp>
      <p:sp>
        <p:nvSpPr>
          <p:cNvPr id="3" name="PoljeZBesedilom 2">
            <a:extLst>
              <a:ext uri="{FF2B5EF4-FFF2-40B4-BE49-F238E27FC236}">
                <a16:creationId xmlns:a16="http://schemas.microsoft.com/office/drawing/2014/main" id="{2EF5E1F2-C357-AB69-F3D0-E30234EA7CD9}"/>
              </a:ext>
            </a:extLst>
          </p:cNvPr>
          <p:cNvSpPr txBox="1"/>
          <p:nvPr/>
        </p:nvSpPr>
        <p:spPr>
          <a:xfrm>
            <a:off x="927685" y="2701404"/>
            <a:ext cx="9802461" cy="3170099"/>
          </a:xfrm>
          <a:prstGeom prst="rect">
            <a:avLst/>
          </a:prstGeom>
          <a:noFill/>
        </p:spPr>
        <p:txBody>
          <a:bodyPr wrap="square" rtlCol="0">
            <a:spAutoFit/>
          </a:bodyPr>
          <a:lstStyle/>
          <a:p>
            <a:pPr marL="342900" indent="-342900">
              <a:buFont typeface="Arial" panose="020B0604020202020204" pitchFamily="34" charset="0"/>
              <a:buChar char="•"/>
            </a:pPr>
            <a:r>
              <a:rPr lang="sl-SI" sz="2000" dirty="0"/>
              <a:t>Slovenska skupnost odprte znanosti (</a:t>
            </a:r>
            <a:r>
              <a:rPr lang="sl-SI" sz="2000" dirty="0">
                <a:hlinkClick r:id="rId4"/>
              </a:rPr>
              <a:t>SSOZ</a:t>
            </a:r>
            <a:r>
              <a:rPr lang="sl-SI" sz="2000" dirty="0"/>
              <a:t>)</a:t>
            </a:r>
          </a:p>
          <a:p>
            <a:pPr marL="342900" indent="-342900">
              <a:buFont typeface="Arial" panose="020B0604020202020204" pitchFamily="34" charset="0"/>
              <a:buChar char="•"/>
            </a:pPr>
            <a:endParaRPr lang="sl-SI" sz="1000" dirty="0"/>
          </a:p>
          <a:p>
            <a:pPr marL="342900" indent="-342900">
              <a:buFont typeface="Arial" panose="020B0604020202020204" pitchFamily="34" charset="0"/>
              <a:buChar char="•"/>
            </a:pPr>
            <a:r>
              <a:rPr lang="sl-SI" sz="2000" dirty="0"/>
              <a:t>Portal </a:t>
            </a:r>
            <a:r>
              <a:rPr lang="sl-SI" sz="2000" dirty="0">
                <a:hlinkClick r:id="rId5"/>
              </a:rPr>
              <a:t>Mreža občanske znanosti Slovenije</a:t>
            </a:r>
            <a:r>
              <a:rPr lang="sl-SI" sz="2000" dirty="0"/>
              <a:t> </a:t>
            </a:r>
          </a:p>
          <a:p>
            <a:pPr marL="171450" indent="-171450">
              <a:buFont typeface="Arial" panose="020B0604020202020204" pitchFamily="34" charset="0"/>
              <a:buChar char="•"/>
            </a:pPr>
            <a:endParaRPr lang="sl-SI" sz="1000" dirty="0"/>
          </a:p>
          <a:p>
            <a:pPr marL="342900" indent="-342900">
              <a:buFont typeface="Arial" panose="020B0604020202020204" pitchFamily="34" charset="0"/>
              <a:buChar char="•"/>
            </a:pPr>
            <a:r>
              <a:rPr lang="sl-SI" sz="2000" dirty="0"/>
              <a:t>Portal </a:t>
            </a:r>
            <a:r>
              <a:rPr lang="sl-SI" sz="2000" dirty="0" err="1">
                <a:hlinkClick r:id="rId6"/>
              </a:rPr>
              <a:t>DiRROS</a:t>
            </a:r>
            <a:r>
              <a:rPr lang="sl-SI" sz="2000" dirty="0">
                <a:hlinkClick r:id="rId6"/>
              </a:rPr>
              <a:t> Data</a:t>
            </a:r>
            <a:endParaRPr lang="sl-SI" sz="2000" dirty="0"/>
          </a:p>
          <a:p>
            <a:pPr marL="171450" indent="-171450">
              <a:buFont typeface="Arial" panose="020B0604020202020204" pitchFamily="34" charset="0"/>
              <a:buChar char="•"/>
            </a:pPr>
            <a:endParaRPr lang="sl-SI" sz="1000" dirty="0"/>
          </a:p>
          <a:p>
            <a:pPr marL="342900" indent="-342900">
              <a:buFont typeface="Arial" panose="020B0604020202020204" pitchFamily="34" charset="0"/>
              <a:buChar char="•"/>
            </a:pPr>
            <a:r>
              <a:rPr lang="sl-SI" sz="2000" dirty="0"/>
              <a:t>Projekt </a:t>
            </a:r>
            <a:r>
              <a:rPr lang="sl-SI" sz="2000" dirty="0">
                <a:hlinkClick r:id="rId7"/>
              </a:rPr>
              <a:t>SPOZNAJ</a:t>
            </a:r>
            <a:endParaRPr lang="sl-SI" sz="2000" dirty="0"/>
          </a:p>
          <a:p>
            <a:pPr marL="342900" indent="-342900">
              <a:buFont typeface="Arial" panose="020B0604020202020204" pitchFamily="34" charset="0"/>
              <a:buChar char="•"/>
            </a:pPr>
            <a:endParaRPr lang="sl-SI" sz="1000" dirty="0"/>
          </a:p>
          <a:p>
            <a:pPr marL="342900" indent="-342900">
              <a:buFont typeface="Arial" panose="020B0604020202020204" pitchFamily="34" charset="0"/>
              <a:buChar char="•"/>
            </a:pPr>
            <a:r>
              <a:rPr lang="sl-SI" sz="2000" dirty="0"/>
              <a:t>Digitalna knjižnica Slovenije (</a:t>
            </a:r>
            <a:r>
              <a:rPr lang="sl-SI" sz="2000" dirty="0">
                <a:hlinkClick r:id="rId8"/>
              </a:rPr>
              <a:t>dLib.si</a:t>
            </a:r>
            <a:r>
              <a:rPr lang="sl-SI" sz="2000" dirty="0"/>
              <a:t>)</a:t>
            </a:r>
          </a:p>
          <a:p>
            <a:pPr marL="342900" indent="-342900">
              <a:buFont typeface="Arial" panose="020B0604020202020204" pitchFamily="34" charset="0"/>
              <a:buChar char="•"/>
            </a:pPr>
            <a:endParaRPr lang="sl-SI" sz="1000" dirty="0"/>
          </a:p>
          <a:p>
            <a:pPr marL="342900" indent="-342900">
              <a:buFont typeface="Arial" panose="020B0604020202020204" pitchFamily="34" charset="0"/>
              <a:buChar char="•"/>
            </a:pPr>
            <a:r>
              <a:rPr lang="sl-SI" sz="2000" dirty="0">
                <a:hlinkClick r:id="rId9"/>
              </a:rPr>
              <a:t>Spletni arhiv Narodne in univerzitetne knjižnice</a:t>
            </a:r>
            <a:endParaRPr lang="sl-SI" sz="2000" dirty="0"/>
          </a:p>
          <a:p>
            <a:pPr marL="342900" indent="-342900">
              <a:buFont typeface="Arial" panose="020B0604020202020204" pitchFamily="34" charset="0"/>
              <a:buChar char="•"/>
            </a:pPr>
            <a:endParaRPr lang="sl-SI" sz="1000" dirty="0"/>
          </a:p>
          <a:p>
            <a:pPr marL="342900" indent="-342900">
              <a:buFont typeface="Arial" panose="020B0604020202020204" pitchFamily="34" charset="0"/>
              <a:buChar char="•"/>
            </a:pPr>
            <a:r>
              <a:rPr lang="sl-SI" sz="2000" dirty="0"/>
              <a:t>Portal Odprti podatki Slovenije (</a:t>
            </a:r>
            <a:r>
              <a:rPr lang="sl-SI" sz="2000" dirty="0">
                <a:hlinkClick r:id="rId10"/>
              </a:rPr>
              <a:t>OPSI</a:t>
            </a:r>
            <a:r>
              <a:rPr lang="sl-SI" sz="2000" dirty="0"/>
              <a:t>)</a:t>
            </a:r>
          </a:p>
        </p:txBody>
      </p:sp>
    </p:spTree>
    <p:extLst>
      <p:ext uri="{BB962C8B-B14F-4D97-AF65-F5344CB8AC3E}">
        <p14:creationId xmlns:p14="http://schemas.microsoft.com/office/powerpoint/2010/main" val="5701717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652833" y="888255"/>
            <a:ext cx="9033341" cy="817418"/>
          </a:xfrm>
        </p:spPr>
        <p:txBody>
          <a:bodyPr>
            <a:normAutofit fontScale="90000"/>
          </a:bodyPr>
          <a:lstStyle/>
          <a:p>
            <a:r>
              <a:rPr lang="sl-SI" sz="4500" b="1" dirty="0">
                <a:solidFill>
                  <a:srgbClr val="ED7D31"/>
                </a:solidFill>
                <a:latin typeface="Calibri"/>
              </a:rPr>
              <a:t>Druge digitalne storitve in viri potrebni oziroma nastali v znanstvenoraziskovalnem delu v skladu z načeli odprte znanosti</a:t>
            </a:r>
          </a:p>
        </p:txBody>
      </p:sp>
      <p:sp>
        <p:nvSpPr>
          <p:cNvPr id="5" name="Naslov 1">
            <a:extLst>
              <a:ext uri="{FF2B5EF4-FFF2-40B4-BE49-F238E27FC236}">
                <a16:creationId xmlns:a16="http://schemas.microsoft.com/office/drawing/2014/main" id="{A9562970-6910-4154-A181-B1BA07AA3270}"/>
              </a:ext>
            </a:extLst>
          </p:cNvPr>
          <p:cNvSpPr txBox="1"/>
          <p:nvPr/>
        </p:nvSpPr>
        <p:spPr>
          <a:xfrm>
            <a:off x="742956" y="4235239"/>
            <a:ext cx="10515600" cy="484906"/>
          </a:xfrm>
          <a:prstGeom prst="rect">
            <a:avLst/>
          </a:prstGeom>
          <a:noFill/>
          <a:ln cap="flat">
            <a:noFill/>
          </a:ln>
        </p:spPr>
        <p:txBody>
          <a:bodyPr vert="horz" wrap="square" lIns="91440" tIns="45720" rIns="91440" bIns="45720" anchor="ctr" anchorCtr="0" compatLnSpc="1">
            <a:noAutofit/>
          </a:bodyPr>
          <a:lstStyle/>
          <a:p>
            <a:endParaRPr lang="sl-SI" sz="2400"/>
          </a:p>
          <a:p>
            <a:endParaRPr lang="sl-SI" sz="2400"/>
          </a:p>
        </p:txBody>
      </p:sp>
      <p:sp>
        <p:nvSpPr>
          <p:cNvPr id="4" name="Pravokotnik 3">
            <a:extLst>
              <a:ext uri="{FF2B5EF4-FFF2-40B4-BE49-F238E27FC236}">
                <a16:creationId xmlns:a16="http://schemas.microsoft.com/office/drawing/2014/main" id="{AEE42DE9-6E8B-496C-8470-19E58356079C}"/>
              </a:ext>
            </a:extLst>
          </p:cNvPr>
          <p:cNvSpPr/>
          <p:nvPr/>
        </p:nvSpPr>
        <p:spPr>
          <a:xfrm>
            <a:off x="742955" y="1716465"/>
            <a:ext cx="9033340" cy="369332"/>
          </a:xfrm>
          <a:prstGeom prst="rect">
            <a:avLst/>
          </a:prstGeom>
        </p:spPr>
        <p:txBody>
          <a:bodyPr wrap="square">
            <a:spAutoFit/>
          </a:bodyPr>
          <a:lstStyle/>
          <a:p>
            <a:endParaRPr lang="en-US"/>
          </a:p>
        </p:txBody>
      </p:sp>
      <p:sp>
        <p:nvSpPr>
          <p:cNvPr id="6" name="Pravokotnik 5">
            <a:extLst>
              <a:ext uri="{FF2B5EF4-FFF2-40B4-BE49-F238E27FC236}">
                <a16:creationId xmlns:a16="http://schemas.microsoft.com/office/drawing/2014/main" id="{65116349-D6C7-41E4-8938-747866C645DB}"/>
              </a:ext>
            </a:extLst>
          </p:cNvPr>
          <p:cNvSpPr/>
          <p:nvPr/>
        </p:nvSpPr>
        <p:spPr>
          <a:xfrm>
            <a:off x="742954" y="5062106"/>
            <a:ext cx="184731" cy="369332"/>
          </a:xfrm>
          <a:prstGeom prst="rect">
            <a:avLst/>
          </a:prstGeom>
        </p:spPr>
        <p:txBody>
          <a:bodyPr wrap="none">
            <a:spAutoFit/>
          </a:bodyPr>
          <a:lstStyle/>
          <a:p>
            <a:endParaRPr lang="sl-SI"/>
          </a:p>
        </p:txBody>
      </p:sp>
      <p:pic>
        <p:nvPicPr>
          <p:cNvPr id="8" name="Slika 7">
            <a:extLst>
              <a:ext uri="{FF2B5EF4-FFF2-40B4-BE49-F238E27FC236}">
                <a16:creationId xmlns:a16="http://schemas.microsoft.com/office/drawing/2014/main" id="{87D97CFD-FFBA-5BFF-E3EA-113BA0EC284F}"/>
              </a:ext>
            </a:extLst>
          </p:cNvPr>
          <p:cNvPicPr>
            <a:picLocks noChangeAspect="1"/>
          </p:cNvPicPr>
          <p:nvPr/>
        </p:nvPicPr>
        <p:blipFill>
          <a:blip r:embed="rId4"/>
          <a:stretch>
            <a:fillRect/>
          </a:stretch>
        </p:blipFill>
        <p:spPr>
          <a:xfrm>
            <a:off x="4476772" y="997558"/>
            <a:ext cx="5050433" cy="48628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Slika 9">
            <a:extLst>
              <a:ext uri="{FF2B5EF4-FFF2-40B4-BE49-F238E27FC236}">
                <a16:creationId xmlns:a16="http://schemas.microsoft.com/office/drawing/2014/main" id="{030D0C39-6BE4-FD18-7DE1-C726D434BB7C}"/>
              </a:ext>
            </a:extLst>
          </p:cNvPr>
          <p:cNvPicPr>
            <a:picLocks noChangeAspect="1"/>
          </p:cNvPicPr>
          <p:nvPr/>
        </p:nvPicPr>
        <p:blipFill>
          <a:blip r:embed="rId5"/>
          <a:stretch>
            <a:fillRect/>
          </a:stretch>
        </p:blipFill>
        <p:spPr>
          <a:xfrm>
            <a:off x="7798695" y="1857575"/>
            <a:ext cx="4324658" cy="46292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Slika 11">
            <a:extLst>
              <a:ext uri="{FF2B5EF4-FFF2-40B4-BE49-F238E27FC236}">
                <a16:creationId xmlns:a16="http://schemas.microsoft.com/office/drawing/2014/main" id="{14CF4FE2-6DE9-AD67-FA92-1838D82DAE4C}"/>
              </a:ext>
            </a:extLst>
          </p:cNvPr>
          <p:cNvPicPr>
            <a:picLocks noChangeAspect="1"/>
          </p:cNvPicPr>
          <p:nvPr/>
        </p:nvPicPr>
        <p:blipFill>
          <a:blip r:embed="rId6"/>
          <a:stretch>
            <a:fillRect/>
          </a:stretch>
        </p:blipFill>
        <p:spPr>
          <a:xfrm>
            <a:off x="7001989" y="2201291"/>
            <a:ext cx="4296930" cy="4534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Slika 13">
            <a:extLst>
              <a:ext uri="{FF2B5EF4-FFF2-40B4-BE49-F238E27FC236}">
                <a16:creationId xmlns:a16="http://schemas.microsoft.com/office/drawing/2014/main" id="{BD0C085E-97CD-A993-C8B1-22DEB58FBB5F}"/>
              </a:ext>
            </a:extLst>
          </p:cNvPr>
          <p:cNvPicPr>
            <a:picLocks noChangeAspect="1"/>
          </p:cNvPicPr>
          <p:nvPr/>
        </p:nvPicPr>
        <p:blipFill>
          <a:blip r:embed="rId7"/>
          <a:stretch>
            <a:fillRect/>
          </a:stretch>
        </p:blipFill>
        <p:spPr>
          <a:xfrm>
            <a:off x="6148465" y="2065861"/>
            <a:ext cx="4937992" cy="44301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Slika 15">
            <a:extLst>
              <a:ext uri="{FF2B5EF4-FFF2-40B4-BE49-F238E27FC236}">
                <a16:creationId xmlns:a16="http://schemas.microsoft.com/office/drawing/2014/main" id="{A5E25288-235B-4D63-CE27-C71A88A491C8}"/>
              </a:ext>
            </a:extLst>
          </p:cNvPr>
          <p:cNvPicPr>
            <a:picLocks noChangeAspect="1"/>
          </p:cNvPicPr>
          <p:nvPr/>
        </p:nvPicPr>
        <p:blipFill>
          <a:blip r:embed="rId8"/>
          <a:stretch>
            <a:fillRect/>
          </a:stretch>
        </p:blipFill>
        <p:spPr>
          <a:xfrm>
            <a:off x="7281743" y="1209283"/>
            <a:ext cx="4601420" cy="48594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Slika 17">
            <a:extLst>
              <a:ext uri="{FF2B5EF4-FFF2-40B4-BE49-F238E27FC236}">
                <a16:creationId xmlns:a16="http://schemas.microsoft.com/office/drawing/2014/main" id="{0A402FDE-431A-0226-4021-887FD7185A52}"/>
              </a:ext>
            </a:extLst>
          </p:cNvPr>
          <p:cNvPicPr>
            <a:picLocks noChangeAspect="1"/>
          </p:cNvPicPr>
          <p:nvPr/>
        </p:nvPicPr>
        <p:blipFill>
          <a:blip r:embed="rId9"/>
          <a:stretch>
            <a:fillRect/>
          </a:stretch>
        </p:blipFill>
        <p:spPr>
          <a:xfrm>
            <a:off x="3254450" y="2554680"/>
            <a:ext cx="4926165" cy="37154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Slika 19">
            <a:extLst>
              <a:ext uri="{FF2B5EF4-FFF2-40B4-BE49-F238E27FC236}">
                <a16:creationId xmlns:a16="http://schemas.microsoft.com/office/drawing/2014/main" id="{55DD752E-088A-999E-DDB7-A79D1AE9EEB9}"/>
              </a:ext>
            </a:extLst>
          </p:cNvPr>
          <p:cNvPicPr>
            <a:picLocks noChangeAspect="1"/>
          </p:cNvPicPr>
          <p:nvPr/>
        </p:nvPicPr>
        <p:blipFill>
          <a:blip r:embed="rId10"/>
          <a:stretch>
            <a:fillRect/>
          </a:stretch>
        </p:blipFill>
        <p:spPr>
          <a:xfrm>
            <a:off x="222080" y="2558881"/>
            <a:ext cx="4608034" cy="41089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6050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20"/>
                                        </p:tgtEl>
                                      </p:cBhvr>
                                    </p:animEffect>
                                    <p:set>
                                      <p:cBhvr>
                                        <p:cTn id="11" dur="1" fill="hold">
                                          <p:stCondLst>
                                            <p:cond delay="499"/>
                                          </p:stCondLst>
                                        </p:cTn>
                                        <p:tgtEl>
                                          <p:spTgt spid="2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8"/>
                                        </p:tgtEl>
                                      </p:cBhvr>
                                    </p:animEffect>
                                    <p:set>
                                      <p:cBhvr>
                                        <p:cTn id="20" dur="1" fill="hold">
                                          <p:stCondLst>
                                            <p:cond delay="499"/>
                                          </p:stCondLst>
                                        </p:cTn>
                                        <p:tgtEl>
                                          <p:spTgt spid="1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6"/>
                                        </p:tgtEl>
                                      </p:cBhvr>
                                    </p:animEffect>
                                    <p:set>
                                      <p:cBhvr>
                                        <p:cTn id="38" dur="1" fill="hold">
                                          <p:stCondLst>
                                            <p:cond delay="499"/>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10"/>
                                        </p:tgtEl>
                                      </p:cBhvr>
                                    </p:animEffect>
                                    <p:set>
                                      <p:cBhvr>
                                        <p:cTn id="56" dur="1" fill="hold">
                                          <p:stCondLst>
                                            <p:cond delay="499"/>
                                          </p:stCondLst>
                                        </p:cTn>
                                        <p:tgtEl>
                                          <p:spTgt spid="10"/>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lika 8">
            <a:extLst>
              <a:ext uri="{FF2B5EF4-FFF2-40B4-BE49-F238E27FC236}">
                <a16:creationId xmlns:a16="http://schemas.microsoft.com/office/drawing/2014/main" id="{6CEE1A64-F3F7-40C5-A68D-FACA85877F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5237535"/>
            <a:ext cx="10009549" cy="1116065"/>
          </a:xfrm>
          <a:prstGeom prst="rect">
            <a:avLst/>
          </a:prstGeom>
        </p:spPr>
      </p:pic>
      <p:pic>
        <p:nvPicPr>
          <p:cNvPr id="11" name="Slika 10" descr="Slika, ki vsebuje besede risanje&#10;&#10;Opis je samodejno ustvarjen">
            <a:extLst>
              <a:ext uri="{FF2B5EF4-FFF2-40B4-BE49-F238E27FC236}">
                <a16:creationId xmlns:a16="http://schemas.microsoft.com/office/drawing/2014/main" id="{06864DC4-23FD-46A2-AD61-F5FBC9462B0F}"/>
              </a:ext>
            </a:extLst>
          </p:cNvPr>
          <p:cNvPicPr>
            <a:picLocks noChangeAspect="1"/>
          </p:cNvPicPr>
          <p:nvPr/>
        </p:nvPicPr>
        <p:blipFill rotWithShape="1">
          <a:blip r:embed="rId3">
            <a:extLst>
              <a:ext uri="{28A0092B-C50C-407E-A947-70E740481C1C}">
                <a14:useLocalDpi xmlns:a14="http://schemas.microsoft.com/office/drawing/2010/main" val="0"/>
              </a:ext>
            </a:extLst>
          </a:blip>
          <a:srcRect t="13223" r="22131"/>
          <a:stretch/>
        </p:blipFill>
        <p:spPr>
          <a:xfrm>
            <a:off x="5233087" y="0"/>
            <a:ext cx="6958914" cy="5184456"/>
          </a:xfrm>
          <a:prstGeom prst="rect">
            <a:avLst/>
          </a:prstGeom>
        </p:spPr>
      </p:pic>
      <p:pic>
        <p:nvPicPr>
          <p:cNvPr id="13" name="Slika 12" descr="Slika, ki vsebuje besede besedilo, pisava, logotip, grafika&#10;&#10;Opis je samodejno ustvarjen">
            <a:extLst>
              <a:ext uri="{FF2B5EF4-FFF2-40B4-BE49-F238E27FC236}">
                <a16:creationId xmlns:a16="http://schemas.microsoft.com/office/drawing/2014/main" id="{ECC3BBAC-891A-4B83-95E1-D7A0D63C4C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732" y="706065"/>
            <a:ext cx="2468880" cy="713232"/>
          </a:xfrm>
          <a:prstGeom prst="rect">
            <a:avLst/>
          </a:prstGeom>
        </p:spPr>
      </p:pic>
      <p:sp>
        <p:nvSpPr>
          <p:cNvPr id="2" name="Pravokotnik 1">
            <a:extLst>
              <a:ext uri="{FF2B5EF4-FFF2-40B4-BE49-F238E27FC236}">
                <a16:creationId xmlns:a16="http://schemas.microsoft.com/office/drawing/2014/main" id="{73709836-AF44-48B9-B898-6AC8425A1350}"/>
              </a:ext>
            </a:extLst>
          </p:cNvPr>
          <p:cNvSpPr/>
          <p:nvPr/>
        </p:nvSpPr>
        <p:spPr>
          <a:xfrm>
            <a:off x="334310" y="3044279"/>
            <a:ext cx="4898777" cy="769441"/>
          </a:xfrm>
          <a:prstGeom prst="rect">
            <a:avLst/>
          </a:prstGeom>
        </p:spPr>
        <p:txBody>
          <a:bodyPr wrap="none">
            <a:spAutoFit/>
          </a:bodyPr>
          <a:lstStyle/>
          <a:p>
            <a:r>
              <a:rPr lang="pl-PL" sz="4400" b="1">
                <a:solidFill>
                  <a:srgbClr val="ED7D31"/>
                </a:solidFill>
              </a:rPr>
              <a:t>Hvala za pozornost! </a:t>
            </a:r>
            <a:endParaRPr lang="sl-SI" sz="4400"/>
          </a:p>
        </p:txBody>
      </p:sp>
      <p:pic>
        <p:nvPicPr>
          <p:cNvPr id="3" name="Slika 2">
            <a:extLst>
              <a:ext uri="{FF2B5EF4-FFF2-40B4-BE49-F238E27FC236}">
                <a16:creationId xmlns:a16="http://schemas.microsoft.com/office/drawing/2014/main" id="{B63C2950-B487-4BCF-8856-3BC734D5D27B}"/>
              </a:ext>
            </a:extLst>
          </p:cNvPr>
          <p:cNvPicPr>
            <a:picLocks noChangeAspect="1"/>
          </p:cNvPicPr>
          <p:nvPr/>
        </p:nvPicPr>
        <p:blipFill>
          <a:blip r:embed="rId5"/>
          <a:stretch>
            <a:fillRect/>
          </a:stretch>
        </p:blipFill>
        <p:spPr>
          <a:xfrm>
            <a:off x="10320445" y="5184456"/>
            <a:ext cx="750000" cy="750000"/>
          </a:xfrm>
          <a:prstGeom prst="rect">
            <a:avLst/>
          </a:prstGeom>
        </p:spPr>
      </p:pic>
    </p:spTree>
    <p:extLst>
      <p:ext uri="{BB962C8B-B14F-4D97-AF65-F5344CB8AC3E}">
        <p14:creationId xmlns:p14="http://schemas.microsoft.com/office/powerpoint/2010/main" val="29034026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742954" y="266119"/>
            <a:ext cx="9033341" cy="817418"/>
          </a:xfrm>
        </p:spPr>
        <p:txBody>
          <a:bodyPr>
            <a:normAutofit/>
          </a:bodyPr>
          <a:lstStyle/>
          <a:p>
            <a:pPr lvl="0"/>
            <a:r>
              <a:rPr lang="pl-PL" sz="5000" b="1" dirty="0">
                <a:solidFill>
                  <a:srgbClr val="ED7D31"/>
                </a:solidFill>
                <a:latin typeface="Calibri"/>
              </a:rPr>
              <a:t>Nacionalni portal odprte znanosti</a:t>
            </a:r>
            <a:endParaRPr lang="sl-SI" sz="5000" b="1" dirty="0">
              <a:solidFill>
                <a:srgbClr val="ED7D31"/>
              </a:solidFill>
              <a:latin typeface="Calibri"/>
            </a:endParaRPr>
          </a:p>
        </p:txBody>
      </p:sp>
      <p:sp>
        <p:nvSpPr>
          <p:cNvPr id="5" name="Naslov 1">
            <a:extLst>
              <a:ext uri="{FF2B5EF4-FFF2-40B4-BE49-F238E27FC236}">
                <a16:creationId xmlns:a16="http://schemas.microsoft.com/office/drawing/2014/main" id="{A9562970-6910-4154-A181-B1BA07AA3270}"/>
              </a:ext>
            </a:extLst>
          </p:cNvPr>
          <p:cNvSpPr txBox="1"/>
          <p:nvPr/>
        </p:nvSpPr>
        <p:spPr>
          <a:xfrm>
            <a:off x="742956" y="4235239"/>
            <a:ext cx="10515600" cy="484906"/>
          </a:xfrm>
          <a:prstGeom prst="rect">
            <a:avLst/>
          </a:prstGeom>
          <a:noFill/>
          <a:ln cap="flat">
            <a:noFill/>
          </a:ln>
        </p:spPr>
        <p:txBody>
          <a:bodyPr vert="horz" wrap="square" lIns="91440" tIns="45720" rIns="91440" bIns="45720" anchor="ctr" anchorCtr="0" compatLnSpc="1">
            <a:noAutofit/>
          </a:bodyPr>
          <a:lstStyle/>
          <a:p>
            <a:endParaRPr lang="sl-SI" sz="2400"/>
          </a:p>
          <a:p>
            <a:endParaRPr lang="sl-SI" sz="2400"/>
          </a:p>
        </p:txBody>
      </p:sp>
      <p:sp>
        <p:nvSpPr>
          <p:cNvPr id="4" name="Pravokotnik 3">
            <a:extLst>
              <a:ext uri="{FF2B5EF4-FFF2-40B4-BE49-F238E27FC236}">
                <a16:creationId xmlns:a16="http://schemas.microsoft.com/office/drawing/2014/main" id="{AEE42DE9-6E8B-496C-8470-19E58356079C}"/>
              </a:ext>
            </a:extLst>
          </p:cNvPr>
          <p:cNvSpPr/>
          <p:nvPr/>
        </p:nvSpPr>
        <p:spPr>
          <a:xfrm>
            <a:off x="742955" y="1716465"/>
            <a:ext cx="9033340" cy="369332"/>
          </a:xfrm>
          <a:prstGeom prst="rect">
            <a:avLst/>
          </a:prstGeom>
        </p:spPr>
        <p:txBody>
          <a:bodyPr wrap="square">
            <a:spAutoFit/>
          </a:bodyPr>
          <a:lstStyle/>
          <a:p>
            <a:endParaRPr lang="en-US"/>
          </a:p>
        </p:txBody>
      </p:sp>
      <p:sp>
        <p:nvSpPr>
          <p:cNvPr id="6" name="Pravokotnik 5">
            <a:extLst>
              <a:ext uri="{FF2B5EF4-FFF2-40B4-BE49-F238E27FC236}">
                <a16:creationId xmlns:a16="http://schemas.microsoft.com/office/drawing/2014/main" id="{65116349-D6C7-41E4-8938-747866C645DB}"/>
              </a:ext>
            </a:extLst>
          </p:cNvPr>
          <p:cNvSpPr/>
          <p:nvPr/>
        </p:nvSpPr>
        <p:spPr>
          <a:xfrm>
            <a:off x="742954" y="5062106"/>
            <a:ext cx="184731" cy="369332"/>
          </a:xfrm>
          <a:prstGeom prst="rect">
            <a:avLst/>
          </a:prstGeom>
        </p:spPr>
        <p:txBody>
          <a:bodyPr wrap="none">
            <a:spAutoFit/>
          </a:bodyPr>
          <a:lstStyle/>
          <a:p>
            <a:endParaRPr lang="sl-SI"/>
          </a:p>
        </p:txBody>
      </p:sp>
      <p:pic>
        <p:nvPicPr>
          <p:cNvPr id="12" name="Slika 11">
            <a:extLst>
              <a:ext uri="{FF2B5EF4-FFF2-40B4-BE49-F238E27FC236}">
                <a16:creationId xmlns:a16="http://schemas.microsoft.com/office/drawing/2014/main" id="{89306995-E7D5-4527-AD58-28FAEF37075E}"/>
              </a:ext>
            </a:extLst>
          </p:cNvPr>
          <p:cNvPicPr>
            <a:picLocks noChangeAspect="1"/>
          </p:cNvPicPr>
          <p:nvPr/>
        </p:nvPicPr>
        <p:blipFill>
          <a:blip r:embed="rId3"/>
          <a:stretch>
            <a:fillRect/>
          </a:stretch>
        </p:blipFill>
        <p:spPr>
          <a:xfrm>
            <a:off x="481012" y="5715876"/>
            <a:ext cx="3819525" cy="752475"/>
          </a:xfrm>
          <a:prstGeom prst="rect">
            <a:avLst/>
          </a:prstGeom>
        </p:spPr>
      </p:pic>
      <p:pic>
        <p:nvPicPr>
          <p:cNvPr id="7" name="Slika 6">
            <a:extLst>
              <a:ext uri="{FF2B5EF4-FFF2-40B4-BE49-F238E27FC236}">
                <a16:creationId xmlns:a16="http://schemas.microsoft.com/office/drawing/2014/main" id="{F50BF3AF-2C9F-FE6D-4C56-CBC0953FE9EA}"/>
              </a:ext>
            </a:extLst>
          </p:cNvPr>
          <p:cNvPicPr>
            <a:picLocks noChangeAspect="1"/>
          </p:cNvPicPr>
          <p:nvPr/>
        </p:nvPicPr>
        <p:blipFill>
          <a:blip r:embed="rId4"/>
          <a:stretch>
            <a:fillRect/>
          </a:stretch>
        </p:blipFill>
        <p:spPr>
          <a:xfrm>
            <a:off x="130628" y="1990111"/>
            <a:ext cx="11936252" cy="4152861"/>
          </a:xfrm>
          <a:prstGeom prst="rect">
            <a:avLst/>
          </a:prstGeom>
        </p:spPr>
      </p:pic>
    </p:spTree>
    <p:extLst>
      <p:ext uri="{BB962C8B-B14F-4D97-AF65-F5344CB8AC3E}">
        <p14:creationId xmlns:p14="http://schemas.microsoft.com/office/powerpoint/2010/main" val="1197876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742954" y="233035"/>
            <a:ext cx="9033341" cy="817418"/>
          </a:xfrm>
        </p:spPr>
        <p:txBody>
          <a:bodyPr>
            <a:normAutofit/>
          </a:bodyPr>
          <a:lstStyle/>
          <a:p>
            <a:pPr lvl="0"/>
            <a:r>
              <a:rPr lang="pl-PL" sz="5000" b="1" dirty="0">
                <a:solidFill>
                  <a:srgbClr val="ED7D31"/>
                </a:solidFill>
                <a:latin typeface="Calibri"/>
              </a:rPr>
              <a:t>Strukturni diagram repozitorija</a:t>
            </a:r>
            <a:endParaRPr lang="sl-SI" sz="5000" b="1" dirty="0">
              <a:solidFill>
                <a:srgbClr val="ED7D31"/>
              </a:solidFill>
              <a:latin typeface="Calibri"/>
            </a:endParaRPr>
          </a:p>
        </p:txBody>
      </p:sp>
      <p:sp>
        <p:nvSpPr>
          <p:cNvPr id="5" name="Naslov 1">
            <a:extLst>
              <a:ext uri="{FF2B5EF4-FFF2-40B4-BE49-F238E27FC236}">
                <a16:creationId xmlns:a16="http://schemas.microsoft.com/office/drawing/2014/main" id="{A9562970-6910-4154-A181-B1BA07AA3270}"/>
              </a:ext>
            </a:extLst>
          </p:cNvPr>
          <p:cNvSpPr txBox="1"/>
          <p:nvPr/>
        </p:nvSpPr>
        <p:spPr>
          <a:xfrm>
            <a:off x="742956" y="4235239"/>
            <a:ext cx="10515600" cy="484906"/>
          </a:xfrm>
          <a:prstGeom prst="rect">
            <a:avLst/>
          </a:prstGeom>
          <a:noFill/>
          <a:ln cap="flat">
            <a:noFill/>
          </a:ln>
        </p:spPr>
        <p:txBody>
          <a:bodyPr vert="horz" wrap="square" lIns="91440" tIns="45720" rIns="91440" bIns="45720" anchor="ctr" anchorCtr="0" compatLnSpc="1">
            <a:noAutofit/>
          </a:bodyPr>
          <a:lstStyle/>
          <a:p>
            <a:endParaRPr lang="sl-SI" sz="2400"/>
          </a:p>
          <a:p>
            <a:endParaRPr lang="sl-SI" sz="2400"/>
          </a:p>
        </p:txBody>
      </p:sp>
      <p:sp>
        <p:nvSpPr>
          <p:cNvPr id="4" name="Pravokotnik 3">
            <a:extLst>
              <a:ext uri="{FF2B5EF4-FFF2-40B4-BE49-F238E27FC236}">
                <a16:creationId xmlns:a16="http://schemas.microsoft.com/office/drawing/2014/main" id="{AEE42DE9-6E8B-496C-8470-19E58356079C}"/>
              </a:ext>
            </a:extLst>
          </p:cNvPr>
          <p:cNvSpPr/>
          <p:nvPr/>
        </p:nvSpPr>
        <p:spPr>
          <a:xfrm>
            <a:off x="742955" y="1716465"/>
            <a:ext cx="9033340" cy="369332"/>
          </a:xfrm>
          <a:prstGeom prst="rect">
            <a:avLst/>
          </a:prstGeom>
        </p:spPr>
        <p:txBody>
          <a:bodyPr wrap="square">
            <a:spAutoFit/>
          </a:bodyPr>
          <a:lstStyle/>
          <a:p>
            <a:endParaRPr lang="en-US"/>
          </a:p>
        </p:txBody>
      </p:sp>
      <p:sp>
        <p:nvSpPr>
          <p:cNvPr id="6" name="Pravokotnik 5">
            <a:extLst>
              <a:ext uri="{FF2B5EF4-FFF2-40B4-BE49-F238E27FC236}">
                <a16:creationId xmlns:a16="http://schemas.microsoft.com/office/drawing/2014/main" id="{65116349-D6C7-41E4-8938-747866C645DB}"/>
              </a:ext>
            </a:extLst>
          </p:cNvPr>
          <p:cNvSpPr/>
          <p:nvPr/>
        </p:nvSpPr>
        <p:spPr>
          <a:xfrm>
            <a:off x="742954" y="5062106"/>
            <a:ext cx="184731" cy="369332"/>
          </a:xfrm>
          <a:prstGeom prst="rect">
            <a:avLst/>
          </a:prstGeom>
        </p:spPr>
        <p:txBody>
          <a:bodyPr wrap="none">
            <a:spAutoFit/>
          </a:bodyPr>
          <a:lstStyle/>
          <a:p>
            <a:endParaRPr lang="sl-SI"/>
          </a:p>
        </p:txBody>
      </p:sp>
      <p:pic>
        <p:nvPicPr>
          <p:cNvPr id="12" name="Slika 11">
            <a:extLst>
              <a:ext uri="{FF2B5EF4-FFF2-40B4-BE49-F238E27FC236}">
                <a16:creationId xmlns:a16="http://schemas.microsoft.com/office/drawing/2014/main" id="{89306995-E7D5-4527-AD58-28FAEF37075E}"/>
              </a:ext>
            </a:extLst>
          </p:cNvPr>
          <p:cNvPicPr>
            <a:picLocks noChangeAspect="1"/>
          </p:cNvPicPr>
          <p:nvPr/>
        </p:nvPicPr>
        <p:blipFill>
          <a:blip r:embed="rId3"/>
          <a:stretch>
            <a:fillRect/>
          </a:stretch>
        </p:blipFill>
        <p:spPr>
          <a:xfrm>
            <a:off x="481012" y="5715876"/>
            <a:ext cx="3819525" cy="752475"/>
          </a:xfrm>
          <a:prstGeom prst="rect">
            <a:avLst/>
          </a:prstGeom>
        </p:spPr>
      </p:pic>
      <p:pic>
        <p:nvPicPr>
          <p:cNvPr id="8" name="Slika 7">
            <a:extLst>
              <a:ext uri="{FF2B5EF4-FFF2-40B4-BE49-F238E27FC236}">
                <a16:creationId xmlns:a16="http://schemas.microsoft.com/office/drawing/2014/main" id="{1926C085-CA84-5F08-3586-D79CCDF4FA8F}"/>
              </a:ext>
            </a:extLst>
          </p:cNvPr>
          <p:cNvPicPr>
            <a:picLocks noChangeAspect="1"/>
          </p:cNvPicPr>
          <p:nvPr/>
        </p:nvPicPr>
        <p:blipFill>
          <a:blip r:embed="rId4"/>
          <a:stretch>
            <a:fillRect/>
          </a:stretch>
        </p:blipFill>
        <p:spPr>
          <a:xfrm>
            <a:off x="1666878" y="1705673"/>
            <a:ext cx="8667756" cy="5029092"/>
          </a:xfrm>
          <a:prstGeom prst="rect">
            <a:avLst/>
          </a:prstGeom>
        </p:spPr>
      </p:pic>
    </p:spTree>
    <p:extLst>
      <p:ext uri="{BB962C8B-B14F-4D97-AF65-F5344CB8AC3E}">
        <p14:creationId xmlns:p14="http://schemas.microsoft.com/office/powerpoint/2010/main" val="2348857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314818" y="498912"/>
            <a:ext cx="9543539" cy="817418"/>
          </a:xfrm>
        </p:spPr>
        <p:txBody>
          <a:bodyPr>
            <a:noAutofit/>
          </a:bodyPr>
          <a:lstStyle/>
          <a:p>
            <a:r>
              <a:rPr lang="sl-SI" b="1" dirty="0">
                <a:solidFill>
                  <a:srgbClr val="ED7D31"/>
                </a:solidFill>
                <a:latin typeface="Calibri"/>
              </a:rPr>
              <a:t>Mrežni diagram skupnih storitev, ki jih ponuja nacionalni portal</a:t>
            </a:r>
          </a:p>
        </p:txBody>
      </p:sp>
      <p:sp>
        <p:nvSpPr>
          <p:cNvPr id="5" name="Naslov 1">
            <a:extLst>
              <a:ext uri="{FF2B5EF4-FFF2-40B4-BE49-F238E27FC236}">
                <a16:creationId xmlns:a16="http://schemas.microsoft.com/office/drawing/2014/main" id="{A9562970-6910-4154-A181-B1BA07AA3270}"/>
              </a:ext>
            </a:extLst>
          </p:cNvPr>
          <p:cNvSpPr txBox="1"/>
          <p:nvPr/>
        </p:nvSpPr>
        <p:spPr>
          <a:xfrm>
            <a:off x="742956" y="4235239"/>
            <a:ext cx="10515600" cy="484906"/>
          </a:xfrm>
          <a:prstGeom prst="rect">
            <a:avLst/>
          </a:prstGeom>
          <a:noFill/>
          <a:ln cap="flat">
            <a:noFill/>
          </a:ln>
        </p:spPr>
        <p:txBody>
          <a:bodyPr vert="horz" wrap="square" lIns="91440" tIns="45720" rIns="91440" bIns="45720" anchor="ctr" anchorCtr="0" compatLnSpc="1">
            <a:noAutofit/>
          </a:bodyPr>
          <a:lstStyle/>
          <a:p>
            <a:endParaRPr lang="sl-SI" sz="2400"/>
          </a:p>
          <a:p>
            <a:endParaRPr lang="sl-SI" sz="2400"/>
          </a:p>
        </p:txBody>
      </p:sp>
      <p:sp>
        <p:nvSpPr>
          <p:cNvPr id="4" name="Pravokotnik 3">
            <a:extLst>
              <a:ext uri="{FF2B5EF4-FFF2-40B4-BE49-F238E27FC236}">
                <a16:creationId xmlns:a16="http://schemas.microsoft.com/office/drawing/2014/main" id="{AEE42DE9-6E8B-496C-8470-19E58356079C}"/>
              </a:ext>
            </a:extLst>
          </p:cNvPr>
          <p:cNvSpPr/>
          <p:nvPr/>
        </p:nvSpPr>
        <p:spPr>
          <a:xfrm>
            <a:off x="742955" y="1716465"/>
            <a:ext cx="9033340" cy="369332"/>
          </a:xfrm>
          <a:prstGeom prst="rect">
            <a:avLst/>
          </a:prstGeom>
        </p:spPr>
        <p:txBody>
          <a:bodyPr wrap="square">
            <a:spAutoFit/>
          </a:bodyPr>
          <a:lstStyle/>
          <a:p>
            <a:endParaRPr lang="en-US"/>
          </a:p>
        </p:txBody>
      </p:sp>
      <p:sp>
        <p:nvSpPr>
          <p:cNvPr id="6" name="Pravokotnik 5">
            <a:extLst>
              <a:ext uri="{FF2B5EF4-FFF2-40B4-BE49-F238E27FC236}">
                <a16:creationId xmlns:a16="http://schemas.microsoft.com/office/drawing/2014/main" id="{65116349-D6C7-41E4-8938-747866C645DB}"/>
              </a:ext>
            </a:extLst>
          </p:cNvPr>
          <p:cNvSpPr/>
          <p:nvPr/>
        </p:nvSpPr>
        <p:spPr>
          <a:xfrm>
            <a:off x="742954" y="5062106"/>
            <a:ext cx="184731" cy="369332"/>
          </a:xfrm>
          <a:prstGeom prst="rect">
            <a:avLst/>
          </a:prstGeom>
        </p:spPr>
        <p:txBody>
          <a:bodyPr wrap="none">
            <a:spAutoFit/>
          </a:bodyPr>
          <a:lstStyle/>
          <a:p>
            <a:endParaRPr lang="sl-SI"/>
          </a:p>
        </p:txBody>
      </p:sp>
      <p:pic>
        <p:nvPicPr>
          <p:cNvPr id="12" name="Slika 11">
            <a:extLst>
              <a:ext uri="{FF2B5EF4-FFF2-40B4-BE49-F238E27FC236}">
                <a16:creationId xmlns:a16="http://schemas.microsoft.com/office/drawing/2014/main" id="{89306995-E7D5-4527-AD58-28FAEF37075E}"/>
              </a:ext>
            </a:extLst>
          </p:cNvPr>
          <p:cNvPicPr>
            <a:picLocks noChangeAspect="1"/>
          </p:cNvPicPr>
          <p:nvPr/>
        </p:nvPicPr>
        <p:blipFill>
          <a:blip r:embed="rId3"/>
          <a:stretch>
            <a:fillRect/>
          </a:stretch>
        </p:blipFill>
        <p:spPr>
          <a:xfrm>
            <a:off x="481012" y="5715876"/>
            <a:ext cx="3819525" cy="752475"/>
          </a:xfrm>
          <a:prstGeom prst="rect">
            <a:avLst/>
          </a:prstGeom>
        </p:spPr>
      </p:pic>
      <p:pic>
        <p:nvPicPr>
          <p:cNvPr id="7" name="Slika 6">
            <a:extLst>
              <a:ext uri="{FF2B5EF4-FFF2-40B4-BE49-F238E27FC236}">
                <a16:creationId xmlns:a16="http://schemas.microsoft.com/office/drawing/2014/main" id="{968D4273-8562-7897-1F67-5D31487F2077}"/>
              </a:ext>
            </a:extLst>
          </p:cNvPr>
          <p:cNvPicPr>
            <a:picLocks noChangeAspect="1"/>
          </p:cNvPicPr>
          <p:nvPr/>
        </p:nvPicPr>
        <p:blipFill>
          <a:blip r:embed="rId4"/>
          <a:stretch>
            <a:fillRect/>
          </a:stretch>
        </p:blipFill>
        <p:spPr>
          <a:xfrm>
            <a:off x="1671695" y="1705673"/>
            <a:ext cx="8848610" cy="5152021"/>
          </a:xfrm>
          <a:prstGeom prst="rect">
            <a:avLst/>
          </a:prstGeom>
        </p:spPr>
      </p:pic>
    </p:spTree>
    <p:extLst>
      <p:ext uri="{BB962C8B-B14F-4D97-AF65-F5344CB8AC3E}">
        <p14:creationId xmlns:p14="http://schemas.microsoft.com/office/powerpoint/2010/main" val="2672098577"/>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884</TotalTime>
  <Words>4609</Words>
  <Application>Microsoft Office PowerPoint</Application>
  <PresentationFormat>Širokozaslonsko</PresentationFormat>
  <Paragraphs>534</Paragraphs>
  <Slides>62</Slides>
  <Notes>55</Notes>
  <HiddenSlides>0</HiddenSlides>
  <MMClips>0</MMClips>
  <ScaleCrop>false</ScaleCrop>
  <HeadingPairs>
    <vt:vector size="6" baseType="variant">
      <vt:variant>
        <vt:lpstr>Uporabljene pisave</vt:lpstr>
      </vt:variant>
      <vt:variant>
        <vt:i4>5</vt:i4>
      </vt:variant>
      <vt:variant>
        <vt:lpstr>Tema</vt:lpstr>
      </vt:variant>
      <vt:variant>
        <vt:i4>1</vt:i4>
      </vt:variant>
      <vt:variant>
        <vt:lpstr>Naslovi diapozitivov</vt:lpstr>
      </vt:variant>
      <vt:variant>
        <vt:i4>62</vt:i4>
      </vt:variant>
    </vt:vector>
  </HeadingPairs>
  <TitlesOfParts>
    <vt:vector size="68" baseType="lpstr">
      <vt:lpstr>Arial</vt:lpstr>
      <vt:lpstr>Calibri</vt:lpstr>
      <vt:lpstr>Calibri Light</vt:lpstr>
      <vt:lpstr>LMRoman10-Regular</vt:lpstr>
      <vt:lpstr>Wingdings</vt:lpstr>
      <vt:lpstr>Officeova tema</vt:lpstr>
      <vt:lpstr>PowerPointova predstavitev</vt:lpstr>
      <vt:lpstr>Vsebina</vt:lpstr>
      <vt:lpstr>Nacionalna infrastruktura odprte znanosti in zakonodajni okvir</vt:lpstr>
      <vt:lpstr>Nacionalna infrastruktura odprte znanosti in zakonodajni okvir</vt:lpstr>
      <vt:lpstr>Nacionalna infrastruktura odprte znanosti in zakonodajni okvir</vt:lpstr>
      <vt:lpstr>Nacionalna infrastruktura odprte znanosti in zakonodajni okvir</vt:lpstr>
      <vt:lpstr>Nacionalni portal odprte znanosti</vt:lpstr>
      <vt:lpstr>Strukturni diagram repozitorija</vt:lpstr>
      <vt:lpstr>Mrežni diagram skupnih storitev, ki jih ponuja nacionalni portal</vt:lpstr>
      <vt:lpstr>Priporočilni sistem</vt:lpstr>
      <vt:lpstr>Detektor podobnih vsebin</vt:lpstr>
      <vt:lpstr>Proces oddaje zaključnega dela UM in UNG</vt:lpstr>
      <vt:lpstr>Proces oddaje zaključnega dela na Univerzi v Ljubljani</vt:lpstr>
      <vt:lpstr>Proces oddaje publikacije raziskovalca </vt:lpstr>
      <vt:lpstr>Vzpostavitev procesov za podporo ravnanju z raziskovalnimi podatki v nacionalni infrastrukturi odprtega dostopa</vt:lpstr>
      <vt:lpstr>Faza pred objavo raziskovalnih podatkov in zahtevana dokumentacija</vt:lpstr>
      <vt:lpstr>Faza objave</vt:lpstr>
      <vt:lpstr>Faza trajnega hranjenja</vt:lpstr>
      <vt:lpstr>Področna in splošna podatkovna središča z zaupanja vrednimi repozitoriji</vt:lpstr>
      <vt:lpstr>Področna in splošna podatkovna središča z zaupanja vrednimi repozitoriji</vt:lpstr>
      <vt:lpstr>Področni podatkovni repozitoriji in podatkovna središča v Sloveniji</vt:lpstr>
      <vt:lpstr>PowerPointova predstavitev</vt:lpstr>
      <vt:lpstr>Arhiv družboslovnih podatkov</vt:lpstr>
      <vt:lpstr>Arhiv družboslovnih podatkov</vt:lpstr>
      <vt:lpstr>Arhiv družboslovnih podatkov</vt:lpstr>
      <vt:lpstr>Arhiv družboslovnih podatkov</vt:lpstr>
      <vt:lpstr>CLARIN.SI</vt:lpstr>
      <vt:lpstr>CLARIN.SI</vt:lpstr>
      <vt:lpstr>CLARIN.SI</vt:lpstr>
      <vt:lpstr>CLARIN.SI</vt:lpstr>
      <vt:lpstr>PowerPointova predstavitev</vt:lpstr>
      <vt:lpstr>PowerPointova predstavitev</vt:lpstr>
      <vt:lpstr>PowerPointova predstavitev</vt:lpstr>
      <vt:lpstr>PowerPointova predstavitev</vt:lpstr>
      <vt:lpstr>Infrastruktura in storitve ELIXIR-SI za ravnanje s podatki za vede o življenju</vt:lpstr>
      <vt:lpstr>Cilji raziskovalne infrastrukture ELIXIR-SI</vt:lpstr>
      <vt:lpstr>Osrednje podatkovno vozlišče (1/2)</vt:lpstr>
      <vt:lpstr>Osrednje podatkovno vozlišče (2/2)</vt:lpstr>
      <vt:lpstr>Infrastruktura za pridobivanje visokogostotnih podatkov</vt:lpstr>
      <vt:lpstr>Središče za izobraževanje in usposabljanje</vt:lpstr>
      <vt:lpstr>Postopek rabe RI Središča ELIXIR-SI</vt:lpstr>
      <vt:lpstr>Področna in splošna podatkovna središča z zaupanja vrednimi repozitoriji</vt:lpstr>
      <vt:lpstr>Zaupanja vredni repozitoriji organizacij za hrambo odprtodostopnih znanstvenih publikacij, raziskovalnih podatkov in drugih rezultatov raziskav</vt:lpstr>
      <vt:lpstr>Zaupanja vredni repozitoriji organizacij za hrambo odprtodostopnih znanstvenih publikacij, raziskovalnih podatkov in drugih rezultatov raziskav</vt:lpstr>
      <vt:lpstr>Institucionalni repozitoriji v Sloveniji</vt:lpstr>
      <vt:lpstr>Institucionalni repozitoriji v Sloveniji</vt:lpstr>
      <vt:lpstr>Repozitorij Univerze v Ljubljani (RUL)</vt:lpstr>
      <vt:lpstr>Repozitorij Univerze v Ljubljani (RUL)</vt:lpstr>
      <vt:lpstr>Digitalna knjižnica Univerze v Mariboru (DKUM)</vt:lpstr>
      <vt:lpstr>Digitalna knjižnica Univerze v Mariboru (DKUM)</vt:lpstr>
      <vt:lpstr>Repozitorij Univerze na Primorskem (RUP)</vt:lpstr>
      <vt:lpstr>Repozitorij Univerze na Primorskem (RUP)</vt:lpstr>
      <vt:lpstr>Repozitorij Univerze v Novi Gorici (RUNG)</vt:lpstr>
      <vt:lpstr>Večinstitucionalni repozitoriji</vt:lpstr>
      <vt:lpstr>Digitalni repozitorij raziskovalnih organizacij Slovenije (DiRROS)</vt:lpstr>
      <vt:lpstr>Digitalni repozitorij raziskovalnih organizacij Slovenije (DiRROS)</vt:lpstr>
      <vt:lpstr>PowerPointova predstavitev</vt:lpstr>
      <vt:lpstr>PowerPointova predstavitev</vt:lpstr>
      <vt:lpstr>Odprtodostopne znanstvene založniške platforme in odprtodostopne znanstvene revije</vt:lpstr>
      <vt:lpstr>Druge digitalne storitve in viri potrebni oziroma nastali v znanstvenoraziskovalnem delu v skladu z načeli odprte znanosti</vt:lpstr>
      <vt:lpstr>Druge digitalne storitve in viri potrebni oziroma nastali v znanstvenoraziskovalnem delu v skladu z načeli odprte znanosti</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Tomas Bercic</dc:creator>
  <cp:lastModifiedBy>Kozlica, Kenan</cp:lastModifiedBy>
  <cp:revision>19</cp:revision>
  <dcterms:created xsi:type="dcterms:W3CDTF">2023-09-11T08:00:44Z</dcterms:created>
  <dcterms:modified xsi:type="dcterms:W3CDTF">2025-04-22T11:18:18Z</dcterms:modified>
</cp:coreProperties>
</file>