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24" r:id="rId3"/>
    <p:sldId id="259" r:id="rId4"/>
    <p:sldId id="292" r:id="rId5"/>
    <p:sldId id="293" r:id="rId6"/>
    <p:sldId id="294" r:id="rId7"/>
    <p:sldId id="260" r:id="rId8"/>
    <p:sldId id="32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258" r:id="rId3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F5741-C93A-4C0D-8347-3759B0B8B1C1}" type="datetimeFigureOut">
              <a:rPr lang="sl-SI" smtClean="0"/>
              <a:t>23. 01. 2025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31D5B-208C-4515-91AA-C601B43026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90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2E5F01-4192-43E8-9870-B19D1AE08667}" type="datetime1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DE7B2D-7EEC-44AD-9F1E-D8A5514A8108}" type="datetime1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1546-460D-4772-9993-3A1332869DD9}" type="datetime1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D74E71-8FF6-4C0E-84C7-B64BD4E7EB46}" type="datetime1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37B21E-8E18-4AD7-989E-0E40B373237C}" type="datetime1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D227A2-C06E-4C32-BF94-A82C904419F4}" type="datetime1">
              <a:rPr lang="sl-SI" smtClean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CD6BC6-C314-4B58-B139-1BA9A1B30DF6}" type="datetime1">
              <a:rPr lang="sl-SI" smtClean="0"/>
              <a:t>23. 01. 2025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69FB7-268E-462D-B2F5-97BCB8CFC586}" type="datetime1">
              <a:rPr lang="sl-SI" smtClean="0"/>
              <a:t>23. 01. 2025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D391D0-0B17-49E4-9233-DEA360FA9240}" type="datetime1">
              <a:rPr lang="sl-SI" smtClean="0"/>
              <a:t>23. 01. 2025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0953AD-799E-4115-8D1B-98A6E04C89DE}" type="datetime1">
              <a:rPr lang="sl-SI" smtClean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F8DBFD-45F6-4077-8AE4-C032A04649BC}" type="datetime1">
              <a:rPr lang="sl-SI" smtClean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DA3EF18-4390-40FF-891A-89E86FF4F575}" type="datetime1">
              <a:rPr lang="sl-SI" smtClean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722086" y="856101"/>
            <a:ext cx="7870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MATLAB</a:t>
            </a:r>
            <a:endParaRPr lang="sl-SI" sz="80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722086" y="2629646"/>
            <a:ext cx="7233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izr. prof. dr. Božidar POTOČNIK, Fakulteta za elektrotehniko, računalništvo in informatiko Univerze v Mariboru</a:t>
            </a:r>
          </a:p>
          <a:p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91ED9FC-602F-4EBB-9498-C5CBA0E7D155}"/>
              </a:ext>
            </a:extLst>
          </p:cNvPr>
          <p:cNvSpPr txBox="1"/>
          <p:nvPr/>
        </p:nvSpPr>
        <p:spPr>
          <a:xfrm>
            <a:off x="722086" y="3881526"/>
            <a:ext cx="735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</a:rPr>
              <a:t>online</a:t>
            </a:r>
            <a:r>
              <a:rPr lang="sl-SI" sz="2000" dirty="0">
                <a:solidFill>
                  <a:schemeClr val="bg1"/>
                </a:solidFill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</a:rPr>
              <a:t>Usposabljanje podatkovnih strokovnjakov, 18. – 21. 11. 2024</a:t>
            </a:r>
          </a:p>
        </p:txBody>
      </p:sp>
      <p:pic>
        <p:nvPicPr>
          <p:cNvPr id="9" name="Picture 2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329B170F-C802-4C4C-8B40-BF0883587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71" y="5333460"/>
            <a:ext cx="1249752" cy="4324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297B076-F2F3-46B1-8A42-8203E45BE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654" y="5976084"/>
            <a:ext cx="676715" cy="384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Spremenljivke					     (2/2)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/>
          </a:bodyPr>
          <a:lstStyle/>
          <a:p>
            <a:r>
              <a:rPr lang="sl-SI" sz="2400" b="1" u="sng" dirty="0"/>
              <a:t>Osnovne funkcije za delo s spremenljivkami</a:t>
            </a: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disp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</a:t>
            </a:r>
            <a:r>
              <a:rPr lang="sl-SI" sz="2000" dirty="0"/>
              <a:t> – prikaz spremenljivke</a:t>
            </a: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class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</a:t>
            </a:r>
            <a:r>
              <a:rPr lang="sl-SI" sz="2000" dirty="0"/>
              <a:t> – tip spremenljivke</a:t>
            </a: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size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 </a:t>
            </a:r>
            <a:r>
              <a:rPr lang="sl-SI" sz="2000" dirty="0"/>
              <a:t>– velikost/dimenzija spremenljivke</a:t>
            </a: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ndims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 </a:t>
            </a:r>
            <a:r>
              <a:rPr lang="sl-SI" sz="2000" dirty="0"/>
              <a:t>– število dimenzij</a:t>
            </a: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rand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 </a:t>
            </a:r>
            <a:r>
              <a:rPr lang="sl-SI" sz="2000" dirty="0"/>
              <a:t>– privzeti naključni generator</a:t>
            </a:r>
            <a:br>
              <a:rPr lang="sl-SI" sz="2000" dirty="0"/>
            </a:br>
            <a:endParaRPr lang="sl-SI" sz="2000" dirty="0"/>
          </a:p>
          <a:p>
            <a:r>
              <a:rPr lang="sl-SI" sz="2400" b="1" u="sng" dirty="0"/>
              <a:t>Pretvorba med tipi (</a:t>
            </a:r>
            <a:r>
              <a:rPr lang="sl-SI" sz="2400" b="1" i="1" u="sng" dirty="0" err="1"/>
              <a:t>type</a:t>
            </a:r>
            <a:r>
              <a:rPr lang="sl-SI" sz="2400" b="1" i="1" u="sng" dirty="0"/>
              <a:t> </a:t>
            </a:r>
            <a:r>
              <a:rPr lang="sl-SI" sz="2400" b="1" i="1" u="sng" dirty="0" err="1"/>
              <a:t>casting</a:t>
            </a:r>
            <a:r>
              <a:rPr lang="sl-SI" sz="2400" b="1" u="sng" dirty="0"/>
              <a:t>)</a:t>
            </a: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int32()</a:t>
            </a:r>
            <a:r>
              <a:rPr lang="sl-SI" sz="2000" dirty="0"/>
              <a:t> – v 32-bitno celo število (</a:t>
            </a:r>
            <a:r>
              <a:rPr lang="sl-SI" sz="2000" dirty="0" err="1"/>
              <a:t>integer</a:t>
            </a:r>
            <a:r>
              <a:rPr lang="sl-SI" sz="2000" dirty="0"/>
              <a:t>)</a:t>
            </a: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double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</a:t>
            </a:r>
            <a:r>
              <a:rPr lang="sl-SI" sz="2000" dirty="0"/>
              <a:t> – v realno število</a:t>
            </a: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logical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</a:t>
            </a:r>
            <a:r>
              <a:rPr lang="sl-SI" sz="2000" dirty="0"/>
              <a:t> – v logično vrednost</a:t>
            </a:r>
          </a:p>
          <a:p>
            <a:pPr lvl="1"/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</a:rPr>
              <a:t>complex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</a:rPr>
              <a:t>(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</a:rPr>
              <a:t>a,b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</a:rPr>
              <a:t>) </a:t>
            </a:r>
            <a:r>
              <a:rPr lang="sl-SI" sz="2000" dirty="0"/>
              <a:t>– v kompleksno število a + bi</a:t>
            </a:r>
          </a:p>
          <a:p>
            <a:pPr lvl="1"/>
            <a:endParaRPr lang="sl-SI" sz="20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94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Sklicevanje in indeksiranje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/>
          </a:bodyPr>
          <a:lstStyle/>
          <a:p>
            <a:r>
              <a:rPr lang="sl-SI" sz="2400" dirty="0"/>
              <a:t>MATLAB indeksira od 1 naprej!</a:t>
            </a:r>
          </a:p>
          <a:p>
            <a:r>
              <a:rPr lang="sl-SI" sz="2400" b="1" u="sng" dirty="0"/>
              <a:t>Primeri</a:t>
            </a: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vrstica(2) % Sklicevanje na element na indeksu 2</a:t>
            </a:r>
            <a:b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matrika(2,1) % Element v vrstici 2 in stolpcu 1</a:t>
            </a:r>
            <a:b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matrika(1,end) % Element v vrstici 1 in zadnjem stolpcu</a:t>
            </a:r>
            <a:b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podmatrika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= matrika(1:2,2:3) % Izlušči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podmatriko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velikosti 2x2</a:t>
            </a:r>
            <a:b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celica(2) % Celica na indeksu 2</a:t>
            </a:r>
            <a:b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celica{2} % Vrednost celice na indeksu 2</a:t>
            </a:r>
            <a:b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struktura.Ime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% Vrednost v polju 'Ime'</a:t>
            </a: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7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Matrične operacije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MATLAB (bil) prvenstveno zasnovan za enostavno delo z matrikami!</a:t>
            </a:r>
          </a:p>
          <a:p>
            <a:r>
              <a:rPr lang="sl-SI" sz="2400" b="1" u="sng" dirty="0"/>
              <a:t>Operacije na matrikami</a:t>
            </a:r>
          </a:p>
          <a:p>
            <a:pPr lvl="1"/>
            <a:r>
              <a:rPr lang="sl-SI" sz="2000" dirty="0"/>
              <a:t>Seštevanje/odštevanje: 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A + B</a:t>
            </a:r>
            <a:r>
              <a:rPr lang="sl-SI" sz="2000" dirty="0"/>
              <a:t>,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A – B</a:t>
            </a:r>
          </a:p>
          <a:p>
            <a:pPr lvl="1"/>
            <a:r>
              <a:rPr lang="sl-SI" sz="2000" dirty="0"/>
              <a:t>Množenje matrik: 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A * B</a:t>
            </a:r>
          </a:p>
          <a:p>
            <a:pPr lvl="1"/>
            <a:r>
              <a:rPr lang="sl-SI" sz="2000" dirty="0"/>
              <a:t>Transponiranje matrik: 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A‘</a:t>
            </a:r>
          </a:p>
          <a:p>
            <a:pPr lvl="1"/>
            <a:r>
              <a:rPr lang="sl-SI" sz="2000" dirty="0"/>
              <a:t>Determinanta matrike: 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det(A)</a:t>
            </a:r>
          </a:p>
          <a:p>
            <a:pPr lvl="1"/>
            <a:r>
              <a:rPr lang="sl-SI" sz="2000" dirty="0"/>
              <a:t>Inverzna matrika: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inv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(A)</a:t>
            </a:r>
            <a:br>
              <a:rPr lang="sl-SI" sz="2000" dirty="0"/>
            </a:br>
            <a:endParaRPr lang="sl-SI" sz="2000" dirty="0"/>
          </a:p>
          <a:p>
            <a:r>
              <a:rPr lang="sl-SI" sz="2400" b="1" u="sng" dirty="0"/>
              <a:t>Operacije na nivoju </a:t>
            </a:r>
            <a:r>
              <a:rPr lang="sl-SI" sz="2400" b="1" u="sng" dirty="0" err="1"/>
              <a:t>istoležečih</a:t>
            </a:r>
            <a:r>
              <a:rPr lang="sl-SI" sz="2400" b="1" u="sng" dirty="0"/>
              <a:t> elementov (</a:t>
            </a:r>
            <a:r>
              <a:rPr lang="sl-SI" sz="2400" b="1" i="1" u="sng" dirty="0"/>
              <a:t>element-</a:t>
            </a:r>
            <a:r>
              <a:rPr lang="sl-SI" sz="2400" b="1" i="1" u="sng" dirty="0" err="1"/>
              <a:t>wise</a:t>
            </a:r>
            <a:r>
              <a:rPr lang="sl-SI" sz="2400" b="1" u="sng" dirty="0"/>
              <a:t>)</a:t>
            </a:r>
          </a:p>
          <a:p>
            <a:pPr lvl="1"/>
            <a:r>
              <a:rPr lang="sl-SI" sz="2000" dirty="0"/>
              <a:t>Dodamo piko pred operacijo</a:t>
            </a:r>
          </a:p>
          <a:p>
            <a:pPr lvl="1"/>
            <a:r>
              <a:rPr lang="sl-SI" sz="2000" dirty="0"/>
              <a:t>.* - množenje</a:t>
            </a:r>
          </a:p>
          <a:p>
            <a:pPr lvl="1"/>
            <a:r>
              <a:rPr lang="sl-SI" sz="2000" dirty="0"/>
              <a:t>./ - deljenje </a:t>
            </a:r>
          </a:p>
          <a:p>
            <a:pPr lvl="1"/>
            <a:r>
              <a:rPr lang="sl-SI" sz="2000" dirty="0"/>
              <a:t>.^ - potenciranje</a:t>
            </a:r>
          </a:p>
          <a:p>
            <a:pPr marL="914400" lvl="2" indent="0">
              <a:buNone/>
            </a:pPr>
            <a:r>
              <a:rPr lang="sl-SI" dirty="0"/>
              <a:t> 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69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Funkcije in skripti 				     (1/4)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5388327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Funkcije (</a:t>
            </a:r>
            <a:r>
              <a:rPr lang="sl-SI" sz="2400" b="1" i="1" u="sng" dirty="0" err="1"/>
              <a:t>functions</a:t>
            </a:r>
            <a:r>
              <a:rPr lang="sl-SI" sz="2400" b="1" u="sng" dirty="0"/>
              <a:t>)</a:t>
            </a:r>
            <a:endParaRPr lang="sl-SI" sz="2000" dirty="0"/>
          </a:p>
          <a:p>
            <a:r>
              <a:rPr lang="sl-SI" sz="2000" dirty="0"/>
              <a:t>Bloki kode, ki izvajajo določeno nalogo.</a:t>
            </a:r>
          </a:p>
          <a:p>
            <a:r>
              <a:rPr lang="sl-SI" sz="2000" dirty="0"/>
              <a:t>Definirani v ločenih datotekah s končnico .m.</a:t>
            </a:r>
          </a:p>
          <a:p>
            <a:r>
              <a:rPr lang="sl-SI" sz="2000" dirty="0"/>
              <a:t>Uporaba rezervirane besede </a:t>
            </a:r>
            <a:r>
              <a:rPr lang="sl-SI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function</a:t>
            </a:r>
            <a:r>
              <a:rPr lang="sl-SI" sz="2000" dirty="0"/>
              <a:t> v glavi.</a:t>
            </a:r>
          </a:p>
          <a:p>
            <a:r>
              <a:rPr lang="sl-SI" sz="2000" dirty="0"/>
              <a:t>Ime datoteke se mora ujemati z imenom funkcije.</a:t>
            </a:r>
          </a:p>
          <a:p>
            <a:r>
              <a:rPr lang="sl-SI" sz="2000" dirty="0"/>
              <a:t>Tipično imajo vhodne in izhodne argumente.</a:t>
            </a:r>
          </a:p>
          <a:p>
            <a:endParaRPr lang="sl-SI" sz="20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803D119E-8D1D-47F5-A97A-37047FD20E37}"/>
              </a:ext>
            </a:extLst>
          </p:cNvPr>
          <p:cNvSpPr txBox="1">
            <a:spLocks/>
          </p:cNvSpPr>
          <p:nvPr/>
        </p:nvSpPr>
        <p:spPr>
          <a:xfrm>
            <a:off x="6347494" y="1768430"/>
            <a:ext cx="5441295" cy="47131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sl-SI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Skripti (</a:t>
            </a:r>
            <a:r>
              <a:rPr kumimoji="0" lang="sl-SI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scripts</a:t>
            </a:r>
            <a:r>
              <a:rPr kumimoji="0" lang="sl-SI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lang="sl-SI" sz="2000" dirty="0"/>
              <a:t>Izvajajo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zaporedja ukazov.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Shranjeni v datoteki s končnico .m.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 sprejemajo vhodnih ali vračajo izhodnih argumentov.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5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Funkcije in skripti 				     (2/4)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1061298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Funkcija</a:t>
            </a:r>
            <a:endParaRPr lang="sl-SI" sz="2000" dirty="0"/>
          </a:p>
          <a:p>
            <a:r>
              <a:rPr lang="sl-SI" sz="2000" dirty="0"/>
              <a:t>Datoteka: </a:t>
            </a:r>
            <a:r>
              <a:rPr lang="sl-SI" sz="2000" dirty="0" err="1"/>
              <a:t>sestej_stevili.m</a:t>
            </a:r>
            <a:endParaRPr lang="sl-SI" sz="2000" dirty="0"/>
          </a:p>
          <a:p>
            <a:pPr marL="457200" lvl="1" indent="0">
              <a:buNone/>
            </a:pPr>
            <a:r>
              <a:rPr lang="sl-SI" sz="18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function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rezultat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sestej_stevili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(a, b)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	rezultat = a + b;  % Seštej števili in vrni rezultat</a:t>
            </a:r>
          </a:p>
          <a:p>
            <a:pPr marL="457200" lvl="1" indent="0">
              <a:buNone/>
            </a:pPr>
            <a:r>
              <a:rPr lang="sl-SI" sz="18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end</a:t>
            </a:r>
            <a:endParaRPr lang="sl-SI" sz="1600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endParaRPr lang="sl-SI" sz="2000" dirty="0"/>
          </a:p>
          <a:p>
            <a:r>
              <a:rPr lang="sl-SI" sz="2000" dirty="0"/>
              <a:t>V ukaznem oknu</a:t>
            </a:r>
          </a:p>
          <a:p>
            <a:pPr marL="457200" lvl="1" indent="0">
              <a:buNone/>
            </a:pPr>
            <a:r>
              <a:rPr lang="nb-NO" sz="1800" dirty="0">
                <a:solidFill>
                  <a:srgbClr val="00B050"/>
                </a:solidFill>
                <a:latin typeface="Consolas" panose="020B0609020204030204" pitchFamily="49" charset="0"/>
              </a:rPr>
              <a:t>izhod = sestej_stevili(3, 5);</a:t>
            </a:r>
          </a:p>
          <a:p>
            <a:pPr marL="457200" lvl="1" indent="0">
              <a:buNone/>
            </a:pPr>
            <a:r>
              <a:rPr lang="nb-NO" sz="1800" dirty="0">
                <a:solidFill>
                  <a:srgbClr val="00B050"/>
                </a:solidFill>
                <a:latin typeface="Consolas" panose="020B0609020204030204" pitchFamily="49" charset="0"/>
              </a:rPr>
              <a:t>disp(izhod);  % Prikaže 8</a:t>
            </a:r>
            <a:endParaRPr lang="nb-NO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endParaRPr lang="sl-SI" sz="2000" dirty="0"/>
          </a:p>
          <a:p>
            <a:endParaRPr lang="sl-SI" sz="20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1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Funkcije in skripti 				     (3/4)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1061298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Skript</a:t>
            </a:r>
            <a:endParaRPr lang="sl-SI" sz="2000" dirty="0"/>
          </a:p>
          <a:p>
            <a:r>
              <a:rPr lang="sl-SI" sz="2000" dirty="0"/>
              <a:t>Datoteka: </a:t>
            </a:r>
            <a:r>
              <a:rPr lang="sl-SI" sz="2000" dirty="0" err="1"/>
              <a:t>preprost_script.m</a:t>
            </a:r>
            <a:endParaRPr lang="sl-SI" sz="2000" dirty="0"/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a = 5;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b = 3;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izhod = a + b;  % Izvedemo seštevanje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disp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(izhod);    % Prikažemo 8</a:t>
            </a:r>
            <a:endParaRPr lang="sl-SI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sl-SI" sz="16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endParaRPr lang="sl-SI" sz="2000" dirty="0"/>
          </a:p>
          <a:p>
            <a:r>
              <a:rPr lang="sl-SI" sz="2000" dirty="0"/>
              <a:t>V ukaznem oknu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preprost_script</a:t>
            </a:r>
            <a:r>
              <a:rPr lang="nb-NO" sz="1800" dirty="0">
                <a:solidFill>
                  <a:srgbClr val="00B05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0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Funkcije in skripti 				     (4/4)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1061298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Aktivni skripti (</a:t>
            </a:r>
            <a:r>
              <a:rPr lang="sl-SI" sz="2400" b="1" i="1" u="sng" dirty="0"/>
              <a:t>live </a:t>
            </a:r>
            <a:r>
              <a:rPr lang="sl-SI" sz="2400" b="1" i="1" u="sng" dirty="0" err="1"/>
              <a:t>scripts</a:t>
            </a:r>
            <a:r>
              <a:rPr lang="sl-SI" sz="2400" b="1" u="sng" dirty="0"/>
              <a:t>)</a:t>
            </a:r>
            <a:endParaRPr lang="sl-SI" sz="2000" dirty="0"/>
          </a:p>
          <a:p>
            <a:r>
              <a:rPr lang="sl-SI" sz="2000" dirty="0"/>
              <a:t>Interaktivno izvajanje kode z vdelanim izhodom in oblikovanim besedilom (npr. </a:t>
            </a:r>
            <a:r>
              <a:rPr lang="sl-SI" sz="2000" dirty="0" err="1"/>
              <a:t>markdown</a:t>
            </a:r>
            <a:r>
              <a:rPr lang="sl-SI" sz="2000" dirty="0"/>
              <a:t>, enačbe ipd.).</a:t>
            </a:r>
          </a:p>
          <a:p>
            <a:r>
              <a:rPr lang="sl-SI" sz="2000" dirty="0"/>
              <a:t>Definirani v datotekah s končnico .mlx. </a:t>
            </a:r>
          </a:p>
          <a:p>
            <a:r>
              <a:rPr lang="sl-SI" sz="2000" dirty="0"/>
              <a:t>Dele kode lahko izvajamo interaktivno, rezultat viden takoj.</a:t>
            </a:r>
          </a:p>
          <a:p>
            <a:r>
              <a:rPr lang="sl-SI" sz="2000" dirty="0"/>
              <a:t>Primerno za </a:t>
            </a:r>
            <a:br>
              <a:rPr lang="sl-SI" sz="2000" dirty="0"/>
            </a:br>
            <a:r>
              <a:rPr lang="sl-SI" sz="2000" dirty="0"/>
              <a:t>učne materiale, </a:t>
            </a:r>
            <a:br>
              <a:rPr lang="sl-SI" sz="2000" dirty="0"/>
            </a:br>
            <a:r>
              <a:rPr lang="sl-SI" sz="2000" dirty="0"/>
              <a:t>poročila ipd.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E19BBE3-578A-4D9E-B0E4-48968717B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14" y="3579691"/>
            <a:ext cx="9175405" cy="32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Krmiljenje toka 				     	    (1/3)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1061298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IF stavek</a:t>
            </a:r>
            <a:endParaRPr lang="sl-SI" sz="2000" dirty="0"/>
          </a:p>
          <a:p>
            <a:pPr marL="0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nb-NO" sz="1800" dirty="0">
                <a:solidFill>
                  <a:srgbClr val="00B050"/>
                </a:solidFill>
                <a:latin typeface="Consolas" panose="020B0609020204030204" pitchFamily="49" charset="0"/>
              </a:rPr>
              <a:t>a = 0;</a:t>
            </a:r>
          </a:p>
          <a:p>
            <a:pPr marL="457200" lvl="1" indent="0">
              <a:buNone/>
            </a:pPr>
            <a:r>
              <a:rPr lang="nb-NO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if</a:t>
            </a:r>
            <a:r>
              <a:rPr lang="nb-NO" sz="1800" dirty="0">
                <a:solidFill>
                  <a:srgbClr val="00B050"/>
                </a:solidFill>
                <a:latin typeface="Consolas" panose="020B0609020204030204" pitchFamily="49" charset="0"/>
              </a:rPr>
              <a:t> a &gt; 0</a:t>
            </a:r>
          </a:p>
          <a:p>
            <a:pPr marL="457200" lvl="1" indent="0">
              <a:buNone/>
            </a:pPr>
            <a:r>
              <a:rPr lang="nb-NO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disp('a je pozitiven');</a:t>
            </a:r>
          </a:p>
          <a:p>
            <a:pPr marL="457200" lvl="1" indent="0">
              <a:buNone/>
            </a:pPr>
            <a:r>
              <a:rPr lang="nb-NO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elseif</a:t>
            </a:r>
            <a:r>
              <a:rPr lang="nb-NO" sz="1800" dirty="0">
                <a:solidFill>
                  <a:srgbClr val="00B050"/>
                </a:solidFill>
                <a:latin typeface="Consolas" panose="020B0609020204030204" pitchFamily="49" charset="0"/>
              </a:rPr>
              <a:t> a &lt; 0</a:t>
            </a:r>
          </a:p>
          <a:p>
            <a:pPr marL="457200" lvl="1" indent="0">
              <a:buNone/>
            </a:pPr>
            <a:r>
              <a:rPr lang="nb-NO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disp('a je negativen');</a:t>
            </a:r>
          </a:p>
          <a:p>
            <a:pPr marL="457200" lvl="1" indent="0">
              <a:buNone/>
            </a:pPr>
            <a:r>
              <a:rPr lang="nb-NO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else</a:t>
            </a:r>
          </a:p>
          <a:p>
            <a:pPr marL="457200" lvl="1" indent="0">
              <a:buNone/>
            </a:pPr>
            <a:r>
              <a:rPr lang="nb-NO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disp('a je nič');</a:t>
            </a:r>
          </a:p>
          <a:p>
            <a:pPr marL="457200" lvl="1" indent="0">
              <a:buNone/>
            </a:pPr>
            <a:r>
              <a:rPr lang="nb-NO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end</a:t>
            </a:r>
            <a:endParaRPr lang="nb-NO" sz="1900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endParaRPr lang="sl-SI" sz="2000" dirty="0"/>
          </a:p>
          <a:p>
            <a:endParaRPr lang="sl-SI" sz="20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995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Krmiljenje toka 				     	    (2/3)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1061298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FOR stavek</a:t>
            </a:r>
            <a:endParaRPr lang="sl-SI" sz="2000" dirty="0"/>
          </a:p>
          <a:p>
            <a:pPr marL="457200" lvl="1" indent="0">
              <a:buNone/>
            </a:pPr>
            <a:endParaRPr lang="sl-SI" sz="1900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da-DK" sz="1800" dirty="0">
                <a:solidFill>
                  <a:srgbClr val="00B050"/>
                </a:solidFill>
                <a:latin typeface="Consolas" panose="020B0609020204030204" pitchFamily="49" charset="0"/>
              </a:rPr>
              <a:t>% Izpis lihih števil</a:t>
            </a:r>
          </a:p>
          <a:p>
            <a:pPr marL="457200" lvl="1" indent="0">
              <a:buNone/>
            </a:pPr>
            <a:r>
              <a:rPr lang="da-DK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for</a:t>
            </a:r>
            <a:r>
              <a:rPr lang="da-DK" sz="1800" dirty="0">
                <a:solidFill>
                  <a:srgbClr val="00B050"/>
                </a:solidFill>
                <a:latin typeface="Consolas" panose="020B0609020204030204" pitchFamily="49" charset="0"/>
              </a:rPr>
              <a:t> i = 1:2:10</a:t>
            </a:r>
          </a:p>
          <a:p>
            <a:pPr marL="457200" lvl="1" indent="0">
              <a:buNone/>
            </a:pPr>
            <a:r>
              <a:rPr lang="da-DK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disp(i);</a:t>
            </a:r>
          </a:p>
          <a:p>
            <a:pPr marL="457200" lvl="1" indent="0">
              <a:buNone/>
            </a:pPr>
            <a:r>
              <a:rPr lang="da-DK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end</a:t>
            </a:r>
            <a:endParaRPr lang="da-DK" sz="1900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nb-NO" sz="1900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endParaRPr lang="sl-SI" sz="2000" dirty="0"/>
          </a:p>
          <a:p>
            <a:endParaRPr lang="sl-SI" sz="20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9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Krmiljenje toka 				     	    (3/3)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1061298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WHILE stavek</a:t>
            </a:r>
            <a:endParaRPr lang="sl-SI" sz="2000" dirty="0"/>
          </a:p>
          <a:p>
            <a:pPr marL="457200" lvl="1" indent="0">
              <a:buNone/>
            </a:pPr>
            <a:endParaRPr lang="sl-SI" sz="1900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da-DK" sz="1800" dirty="0">
                <a:solidFill>
                  <a:srgbClr val="00B050"/>
                </a:solidFill>
                <a:latin typeface="Consolas" panose="020B0609020204030204" pitchFamily="49" charset="0"/>
              </a:rPr>
              <a:t>% Izpis lihih števil</a:t>
            </a:r>
          </a:p>
          <a:p>
            <a:pPr marL="457200" lvl="1" indent="0">
              <a:buNone/>
            </a:pPr>
            <a:r>
              <a:rPr lang="da-DK" sz="1800" dirty="0">
                <a:solidFill>
                  <a:srgbClr val="00B050"/>
                </a:solidFill>
                <a:latin typeface="Consolas" panose="020B0609020204030204" pitchFamily="49" charset="0"/>
              </a:rPr>
              <a:t>i = 1;</a:t>
            </a:r>
          </a:p>
          <a:p>
            <a:pPr marL="457200" lvl="1" indent="0">
              <a:buNone/>
            </a:pPr>
            <a:r>
              <a:rPr lang="da-DK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while</a:t>
            </a:r>
            <a:r>
              <a:rPr lang="da-DK" sz="1800" dirty="0">
                <a:solidFill>
                  <a:srgbClr val="00B050"/>
                </a:solidFill>
                <a:latin typeface="Consolas" panose="020B0609020204030204" pitchFamily="49" charset="0"/>
              </a:rPr>
              <a:t> i &lt;= 10</a:t>
            </a:r>
          </a:p>
          <a:p>
            <a:pPr marL="457200" lvl="1" indent="0">
              <a:buNone/>
            </a:pPr>
            <a:r>
              <a:rPr lang="da-DK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disp(i);</a:t>
            </a:r>
          </a:p>
          <a:p>
            <a:pPr marL="457200" lvl="1" indent="0">
              <a:buNone/>
            </a:pPr>
            <a:r>
              <a:rPr lang="da-DK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i = i + 2;</a:t>
            </a:r>
          </a:p>
          <a:p>
            <a:pPr marL="457200" lvl="1" indent="0">
              <a:buNone/>
            </a:pPr>
            <a:r>
              <a:rPr lang="da-DK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end</a:t>
            </a:r>
          </a:p>
          <a:p>
            <a:pPr marL="457200" lvl="1" indent="0">
              <a:buNone/>
            </a:pPr>
            <a:endParaRPr lang="nb-NO" sz="1900" b="1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sl-SI" sz="2400" b="1" u="sng" dirty="0"/>
              <a:t>Posebno krmiljenje znotraj zank</a:t>
            </a:r>
          </a:p>
          <a:p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break</a:t>
            </a:r>
            <a:r>
              <a:rPr lang="sl-SI" sz="2000" dirty="0"/>
              <a:t> – hitreje zapusti zanko ob izpolnjenem pogoju</a:t>
            </a:r>
          </a:p>
          <a:p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continue</a:t>
            </a:r>
            <a:r>
              <a:rPr lang="sl-SI" sz="2000" dirty="0"/>
              <a:t> – preskoči trenutno ponovitev zanke</a:t>
            </a:r>
          </a:p>
          <a:p>
            <a:endParaRPr lang="sl-SI" sz="20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86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Vsebina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5388327" cy="4713154"/>
          </a:xfrm>
        </p:spPr>
        <p:txBody>
          <a:bodyPr>
            <a:normAutofit/>
          </a:bodyPr>
          <a:lstStyle/>
          <a:p>
            <a:r>
              <a:rPr lang="sl-SI" sz="2400" b="1" dirty="0"/>
              <a:t>Kaj je </a:t>
            </a:r>
            <a:r>
              <a:rPr lang="sl-SI" sz="2400" b="1" dirty="0" err="1"/>
              <a:t>Matlab</a:t>
            </a:r>
            <a:r>
              <a:rPr lang="sl-SI" sz="2400" b="1" dirty="0"/>
              <a:t>?</a:t>
            </a:r>
          </a:p>
          <a:p>
            <a:r>
              <a:rPr lang="sl-SI" sz="2400" dirty="0"/>
              <a:t>Funkcionalnost in uporaba</a:t>
            </a:r>
          </a:p>
          <a:p>
            <a:r>
              <a:rPr lang="sl-SI" sz="2400" b="1" dirty="0"/>
              <a:t>Prednosti in slabosti</a:t>
            </a:r>
          </a:p>
          <a:p>
            <a:r>
              <a:rPr lang="sl-SI" sz="2400" dirty="0"/>
              <a:t>GUI okolja MATLAB</a:t>
            </a:r>
          </a:p>
          <a:p>
            <a:r>
              <a:rPr lang="sl-SI" sz="2400" b="1" dirty="0"/>
              <a:t>Urejevalnik</a:t>
            </a:r>
          </a:p>
          <a:p>
            <a:r>
              <a:rPr lang="sl-SI" sz="2400" dirty="0"/>
              <a:t>MATLAB za telebane</a:t>
            </a:r>
          </a:p>
          <a:p>
            <a:r>
              <a:rPr lang="sl-SI" sz="2400" b="1" dirty="0"/>
              <a:t>Še neomenjeno</a:t>
            </a:r>
          </a:p>
          <a:p>
            <a:r>
              <a:rPr lang="pl-PL" sz="2400" dirty="0"/>
              <a:t>Demo: PCA na 2D sivinski sliki</a:t>
            </a:r>
            <a:endParaRPr lang="sl-SI" sz="24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803D119E-8D1D-47F5-A97A-37047FD20E37}"/>
              </a:ext>
            </a:extLst>
          </p:cNvPr>
          <p:cNvSpPr txBox="1">
            <a:spLocks/>
          </p:cNvSpPr>
          <p:nvPr/>
        </p:nvSpPr>
        <p:spPr>
          <a:xfrm>
            <a:off x="6826865" y="1498755"/>
            <a:ext cx="2984765" cy="3077727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Spremenljivke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sl-SI" sz="18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Sklicevanje in indeksiranje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Matrične operacije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sl-SI" sz="18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Funkcije in skripti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Krmiljenje toka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sl-SI" sz="18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Vizualizacija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Kreiranje GUI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sl-SI" sz="18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Knjižnice/orodja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Miselni oblaček: oblak 11">
            <a:extLst>
              <a:ext uri="{FF2B5EF4-FFF2-40B4-BE49-F238E27FC236}">
                <a16:creationId xmlns:a16="http://schemas.microsoft.com/office/drawing/2014/main" id="{C4CECC7D-9377-4BB6-968B-643083166B56}"/>
              </a:ext>
            </a:extLst>
          </p:cNvPr>
          <p:cNvSpPr/>
          <p:nvPr/>
        </p:nvSpPr>
        <p:spPr>
          <a:xfrm>
            <a:off x="5697072" y="937645"/>
            <a:ext cx="5212975" cy="4100519"/>
          </a:xfrm>
          <a:prstGeom prst="cloudCallout">
            <a:avLst>
              <a:gd name="adj1" fmla="val -81188"/>
              <a:gd name="adj2" fmla="val 29215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471BB3D2-0109-4FED-B377-D827FFED4AAE}"/>
              </a:ext>
            </a:extLst>
          </p:cNvPr>
          <p:cNvSpPr/>
          <p:nvPr/>
        </p:nvSpPr>
        <p:spPr>
          <a:xfrm>
            <a:off x="887506" y="4007223"/>
            <a:ext cx="2900082" cy="484094"/>
          </a:xfrm>
          <a:prstGeom prst="rect">
            <a:avLst/>
          </a:prstGeom>
          <a:solidFill>
            <a:srgbClr val="00B05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19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Vizualizacija					     	    (1/3)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1D podatki: 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plot()</a:t>
            </a:r>
          </a:p>
          <a:p>
            <a:r>
              <a:rPr lang="sl-SI" sz="2400" dirty="0"/>
              <a:t>2D podatki: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scatter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(), plot()</a:t>
            </a:r>
          </a:p>
          <a:p>
            <a:r>
              <a:rPr lang="sl-SI" sz="2400" dirty="0"/>
              <a:t>3D podatki: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surf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(), plot3(),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mesh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sl-SI" sz="2400" dirty="0"/>
              <a:t>Podprto shranjevanje vizualiziranih podatkov </a:t>
            </a:r>
            <a:br>
              <a:rPr lang="sl-SI" sz="2400" dirty="0"/>
            </a:br>
            <a:r>
              <a:rPr lang="sl-SI" sz="2400" dirty="0"/>
              <a:t>v datoteke (npr. .</a:t>
            </a:r>
            <a:r>
              <a:rPr lang="sl-SI" sz="2400" dirty="0" err="1"/>
              <a:t>jpg</a:t>
            </a:r>
            <a:r>
              <a:rPr lang="sl-SI" sz="2400" dirty="0"/>
              <a:t>, .</a:t>
            </a:r>
            <a:r>
              <a:rPr lang="sl-SI" sz="2400" dirty="0" err="1"/>
              <a:t>eps</a:t>
            </a:r>
            <a:r>
              <a:rPr lang="sl-SI" sz="2400" dirty="0"/>
              <a:t>).</a:t>
            </a:r>
          </a:p>
          <a:p>
            <a:pPr marL="0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sl-SI" sz="2400" b="1" u="sng" dirty="0"/>
              <a:t>1D vizualizacija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x = 0:0.1:10;  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y = sin(x);    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plot(x, y); % 1D linijski izris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title('1D Linijski Plot');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xlabel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('x');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ylabel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('sin(x)');</a:t>
            </a:r>
            <a:endParaRPr lang="sl-SI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896085A-241C-4C46-9D58-69E307230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01" y="3489568"/>
            <a:ext cx="3666639" cy="32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2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Vizualizacija					     	    (2/3)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2D vizualizacija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x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rand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(1, 100);  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y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rand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(1, 100);  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scatter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(x, y); % Kreiranje 2D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scatter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plot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title('2D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Scatter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prikaz');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xlabel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('x');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ylabel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('y');</a:t>
            </a:r>
            <a:endParaRPr lang="sl-SI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41EAB95-9C52-485D-8E60-33FAF4D85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42" y="2177338"/>
            <a:ext cx="3867196" cy="34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7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Vizualizacija					     	    (3/3)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3D vizualizacija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Kreiranje mreže za x in y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[x, y]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meshgrid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(-5:0.1:5, -5:0.1:5);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z = f(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x,y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z = sin(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sqrt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(x.^2 + y.^2));             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surf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(x, y, z); % Kreiranje 3D prikaza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title('3D površinski prikaz');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xlabel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('x');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ylabel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('y');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zlabel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('z');</a:t>
            </a:r>
            <a:endParaRPr lang="sl-SI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85D738A-EFE4-430D-8F43-51865061B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54" y="2241039"/>
            <a:ext cx="4048294" cy="36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75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Kreiranje GUI					     	    (1/2)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Preprosto ustvarjanje grafičnih uporabniških vmesnikov (GUI) </a:t>
            </a:r>
          </a:p>
          <a:p>
            <a:pPr lvl="1"/>
            <a:r>
              <a:rPr lang="sl-SI" sz="2000" dirty="0"/>
              <a:t>Uporaba </a:t>
            </a:r>
            <a:r>
              <a:rPr lang="sl-SI" sz="2000" dirty="0" err="1"/>
              <a:t>App</a:t>
            </a:r>
            <a:r>
              <a:rPr lang="sl-SI" sz="2000" dirty="0"/>
              <a:t> </a:t>
            </a:r>
            <a:r>
              <a:rPr lang="sl-SI" sz="2000" dirty="0" err="1"/>
              <a:t>Designer</a:t>
            </a:r>
            <a:endParaRPr lang="sl-SI" sz="2000" dirty="0"/>
          </a:p>
          <a:p>
            <a:pPr lvl="1"/>
            <a:r>
              <a:rPr lang="sl-SI" sz="2000" dirty="0"/>
              <a:t>Programsko s pomočjo funkcije </a:t>
            </a:r>
            <a:br>
              <a:rPr lang="sl-SI" sz="2000" dirty="0"/>
            </a:b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uifigure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()</a:t>
            </a:r>
            <a:r>
              <a:rPr lang="sl-SI" sz="2000" dirty="0"/>
              <a:t> </a:t>
            </a:r>
          </a:p>
          <a:p>
            <a:endParaRPr lang="sl-SI" dirty="0"/>
          </a:p>
          <a:p>
            <a:r>
              <a:rPr lang="sl-SI" sz="2400" dirty="0"/>
              <a:t>Omogočena interakcija z aplikacijami </a:t>
            </a:r>
            <a:br>
              <a:rPr lang="sl-SI" sz="2400" dirty="0"/>
            </a:br>
            <a:r>
              <a:rPr lang="sl-SI" sz="2400" dirty="0"/>
              <a:t>MATLAB z uporabo grafičnih </a:t>
            </a:r>
            <a:br>
              <a:rPr lang="sl-SI" sz="2400" dirty="0"/>
            </a:br>
            <a:r>
              <a:rPr lang="sl-SI" sz="2400" dirty="0"/>
              <a:t>gradnikov:</a:t>
            </a:r>
          </a:p>
          <a:p>
            <a:pPr lvl="1"/>
            <a:r>
              <a:rPr lang="sl-SI" sz="2000" dirty="0"/>
              <a:t>Gumbi</a:t>
            </a:r>
          </a:p>
          <a:p>
            <a:pPr lvl="1"/>
            <a:r>
              <a:rPr lang="sl-SI" sz="2000" dirty="0"/>
              <a:t>Drsniki</a:t>
            </a:r>
          </a:p>
          <a:p>
            <a:pPr lvl="1"/>
            <a:r>
              <a:rPr lang="sl-SI" sz="2000" dirty="0"/>
              <a:t>Meniji</a:t>
            </a:r>
          </a:p>
          <a:p>
            <a:pPr lvl="1"/>
            <a:r>
              <a:rPr lang="sl-SI" sz="2000" dirty="0"/>
              <a:t>Vnosna polja</a:t>
            </a:r>
          </a:p>
          <a:p>
            <a:pPr lvl="1"/>
            <a:r>
              <a:rPr lang="sl-SI" sz="2000" dirty="0"/>
              <a:t>Tabele</a:t>
            </a:r>
          </a:p>
          <a:p>
            <a:pPr lvl="1"/>
            <a:r>
              <a:rPr lang="sl-SI" sz="2000" dirty="0"/>
              <a:t>…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4558DA6-869C-45F0-BDEE-07B5D3200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84" y="2194023"/>
            <a:ext cx="6342605" cy="31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94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Kreiranje GUI					     	    (2/2)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Uporaba gradnika gumb (</a:t>
            </a:r>
            <a:r>
              <a:rPr lang="sl-SI" sz="2400" b="1" i="1" u="sng" dirty="0" err="1"/>
              <a:t>button</a:t>
            </a:r>
            <a:r>
              <a:rPr lang="sl-SI" sz="2400" b="1" u="sng" dirty="0"/>
              <a:t>)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Kreiranje preprostega okna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fig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uifigure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('Name', 'Preprost GUI');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Dodamo gumb k sliki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btn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uibutton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(fig, '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Position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', ...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[100, 100, 100, 40], '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Text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', 'Pritisni');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Definiranje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callback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funkcije za gumb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btn.ButtonPushedFcn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= @(src, ...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event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disp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('Gumb pritisnjen!');</a:t>
            </a:r>
            <a:endParaRPr lang="sl-SI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sl-SI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1C39CF3-9878-4C3B-960D-1D6139975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27" y="2507055"/>
            <a:ext cx="3604199" cy="35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90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Knjižnice/orodja					     (1/2)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r>
              <a:rPr lang="en-US" sz="2400" dirty="0"/>
              <a:t>Statistics and Machine Learning Toolbox</a:t>
            </a:r>
            <a:endParaRPr lang="sl-SI" sz="2400" dirty="0"/>
          </a:p>
          <a:p>
            <a:pPr lvl="1"/>
            <a:r>
              <a:rPr lang="sl-SI" sz="2000" dirty="0"/>
              <a:t>Funkcije za statistično analizo, strojno učenje in prileganje podatkov.</a:t>
            </a:r>
          </a:p>
          <a:p>
            <a:r>
              <a:rPr lang="en-US" sz="2400" dirty="0"/>
              <a:t>Image Processing Toolbox</a:t>
            </a:r>
            <a:endParaRPr lang="sl-SI" sz="2400" dirty="0"/>
          </a:p>
          <a:p>
            <a:pPr lvl="1"/>
            <a:r>
              <a:rPr lang="sl-SI" sz="2000" dirty="0"/>
              <a:t>Funkcije za analizo, obdelavo in vizualizacijo slik.</a:t>
            </a:r>
          </a:p>
          <a:p>
            <a:r>
              <a:rPr lang="en-US" sz="2400" dirty="0"/>
              <a:t>Signal Processing Toolbox</a:t>
            </a:r>
            <a:endParaRPr lang="sl-SI" sz="2400" dirty="0"/>
          </a:p>
          <a:p>
            <a:pPr lvl="1"/>
            <a:r>
              <a:rPr lang="sl-SI" sz="2000" dirty="0"/>
              <a:t>Orodja za analizo in obdelavo signalov.</a:t>
            </a:r>
          </a:p>
          <a:p>
            <a:r>
              <a:rPr lang="en-US" sz="2400" dirty="0"/>
              <a:t>Optimization Toolbox</a:t>
            </a:r>
            <a:endParaRPr lang="sl-SI" sz="2400" dirty="0"/>
          </a:p>
          <a:p>
            <a:pPr lvl="1"/>
            <a:r>
              <a:rPr lang="pl-PL" sz="2000" dirty="0"/>
              <a:t>Funkcije za reševanje problemov optimizacije.</a:t>
            </a:r>
            <a:endParaRPr lang="sl-SI" sz="2000" dirty="0"/>
          </a:p>
          <a:p>
            <a:r>
              <a:rPr lang="en-US" sz="2400" dirty="0"/>
              <a:t>Deep Learning Toolbox</a:t>
            </a:r>
            <a:endParaRPr lang="sl-SI" sz="2400" dirty="0"/>
          </a:p>
          <a:p>
            <a:pPr lvl="1"/>
            <a:r>
              <a:rPr lang="sl-SI" sz="2000" dirty="0"/>
              <a:t>Orodja za načrtovanje, učenje in uvajanje modelov globokega učenja.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2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Knjižnice/orodja					     (2/2)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r>
              <a:rPr lang="en-US" sz="2400" dirty="0"/>
              <a:t>Symbolic Math Toolbox</a:t>
            </a:r>
            <a:endParaRPr lang="sl-SI" sz="2400" dirty="0"/>
          </a:p>
          <a:p>
            <a:pPr lvl="1"/>
            <a:r>
              <a:rPr lang="sl-SI" sz="2000" dirty="0"/>
              <a:t>Orodja za simbolno računanje, kar omogoča analitično reševanje matematičnih problemov namesto numerično.</a:t>
            </a:r>
            <a:br>
              <a:rPr lang="sl-SI" sz="2000" dirty="0"/>
            </a:br>
            <a:endParaRPr lang="sl-SI" sz="2000" dirty="0"/>
          </a:p>
          <a:p>
            <a:r>
              <a:rPr lang="sl-SI" sz="2400" dirty="0"/>
              <a:t>Druge knjižnice:</a:t>
            </a:r>
          </a:p>
          <a:p>
            <a:pPr lvl="1"/>
            <a:r>
              <a:rPr lang="en-US" sz="2000" dirty="0"/>
              <a:t>Database Toolbox</a:t>
            </a:r>
            <a:endParaRPr lang="sl-SI" sz="2000" dirty="0"/>
          </a:p>
          <a:p>
            <a:pPr lvl="1"/>
            <a:r>
              <a:rPr lang="en-US" sz="2000" dirty="0"/>
              <a:t>Parallel Computing Toolbox</a:t>
            </a:r>
            <a:endParaRPr lang="sl-SI" sz="2000" dirty="0"/>
          </a:p>
          <a:p>
            <a:pPr lvl="1"/>
            <a:r>
              <a:rPr lang="en-US" sz="2000" dirty="0"/>
              <a:t>Control System Toolbox</a:t>
            </a:r>
            <a:endParaRPr lang="sl-SI" sz="2000" dirty="0"/>
          </a:p>
          <a:p>
            <a:pPr lvl="1"/>
            <a:r>
              <a:rPr lang="en-US" sz="2000" dirty="0" err="1"/>
              <a:t>Simulin</a:t>
            </a:r>
            <a:r>
              <a:rPr lang="sl-SI" sz="2000" dirty="0"/>
              <a:t>k</a:t>
            </a:r>
          </a:p>
          <a:p>
            <a:pPr lvl="1"/>
            <a:r>
              <a:rPr lang="sl-SI" sz="2000" dirty="0"/>
              <a:t>…</a:t>
            </a:r>
            <a:endParaRPr lang="en-US" sz="20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90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Še neomenjeno					     (1/2)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r>
              <a:rPr lang="sl-SI" sz="2400" dirty="0"/>
              <a:t>Pretvorba kode v izvršljivo (</a:t>
            </a:r>
            <a:r>
              <a:rPr lang="sl-SI" sz="2400" i="1" dirty="0" err="1"/>
              <a:t>executable</a:t>
            </a:r>
            <a:r>
              <a:rPr lang="sl-SI" sz="2400" dirty="0"/>
              <a:t>) datoteko</a:t>
            </a:r>
          </a:p>
          <a:p>
            <a:pPr lvl="1"/>
            <a:r>
              <a:rPr lang="sl-SI" sz="2000" dirty="0"/>
              <a:t>Omogočeno prevajanje uporabnikove kode v samostojne izvršljive datoteke (.</a:t>
            </a:r>
            <a:r>
              <a:rPr lang="sl-SI" sz="2000" dirty="0" err="1"/>
              <a:t>exe</a:t>
            </a:r>
            <a:r>
              <a:rPr lang="sl-SI" sz="2000" dirty="0"/>
              <a:t>) s pomočjo prevajalnika MATLAB.</a:t>
            </a:r>
          </a:p>
          <a:p>
            <a:endParaRPr lang="sl-SI" sz="2400" dirty="0"/>
          </a:p>
          <a:p>
            <a:r>
              <a:rPr lang="en-US" sz="2400" dirty="0"/>
              <a:t>I</a:t>
            </a:r>
            <a:r>
              <a:rPr lang="sl-SI" sz="2400" dirty="0" err="1"/>
              <a:t>ntegracija</a:t>
            </a:r>
            <a:r>
              <a:rPr lang="sl-SI" sz="2400" dirty="0"/>
              <a:t> z drugimi programskimi jeziki</a:t>
            </a:r>
          </a:p>
          <a:p>
            <a:pPr lvl="1"/>
            <a:r>
              <a:rPr lang="en-US" sz="2000" dirty="0"/>
              <a:t>MATLAB Engine API for C/C++</a:t>
            </a:r>
            <a:endParaRPr lang="sl-SI" sz="2000" dirty="0"/>
          </a:p>
          <a:p>
            <a:pPr lvl="2"/>
            <a:r>
              <a:rPr lang="sl-SI" sz="1600" dirty="0"/>
              <a:t>Omogočeno klicanje funkcij MATLAB iz programov C/C++.</a:t>
            </a:r>
          </a:p>
          <a:p>
            <a:pPr lvl="1"/>
            <a:r>
              <a:rPr lang="sl-SI" sz="2000" dirty="0"/>
              <a:t>MATLAB Java </a:t>
            </a:r>
            <a:r>
              <a:rPr lang="sl-SI" sz="2000" dirty="0" err="1"/>
              <a:t>Interface</a:t>
            </a:r>
            <a:endParaRPr lang="sl-SI" sz="2000" dirty="0"/>
          </a:p>
          <a:p>
            <a:pPr lvl="2"/>
            <a:r>
              <a:rPr lang="sl-SI" sz="1600" dirty="0"/>
              <a:t>Omogočeno klicanje funkcij MATLAB iz Jave.</a:t>
            </a:r>
          </a:p>
          <a:p>
            <a:pPr lvl="1"/>
            <a:r>
              <a:rPr lang="sl-SI" sz="2000" dirty="0"/>
              <a:t>Integracija s </a:t>
            </a:r>
            <a:r>
              <a:rPr lang="sl-SI" sz="2000" dirty="0" err="1"/>
              <a:t>Python</a:t>
            </a:r>
            <a:endParaRPr lang="sl-SI" sz="2000" dirty="0"/>
          </a:p>
          <a:p>
            <a:pPr lvl="2"/>
            <a:r>
              <a:rPr lang="sl-SI" sz="1600" dirty="0"/>
              <a:t>MATLAB omogoča izvajanje kode </a:t>
            </a:r>
            <a:r>
              <a:rPr lang="sl-SI" sz="1600" dirty="0" err="1"/>
              <a:t>Python</a:t>
            </a:r>
            <a:r>
              <a:rPr lang="sl-SI" sz="1600" dirty="0"/>
              <a:t> znotraj </a:t>
            </a:r>
            <a:r>
              <a:rPr lang="sl-SI" sz="1600" dirty="0" err="1"/>
              <a:t>MATLABa</a:t>
            </a:r>
            <a:r>
              <a:rPr lang="sl-SI" sz="1600" dirty="0"/>
              <a:t> in obratno z uporabo predpone </a:t>
            </a:r>
            <a:r>
              <a:rPr lang="sl-SI" sz="1600" dirty="0" err="1"/>
              <a:t>py</a:t>
            </a:r>
            <a:r>
              <a:rPr lang="sl-SI" sz="1600" dirty="0"/>
              <a:t>.</a:t>
            </a:r>
          </a:p>
          <a:p>
            <a:pPr lvl="1"/>
            <a:r>
              <a:rPr lang="sl-SI" sz="2000" dirty="0"/>
              <a:t>Integracija s C/C++</a:t>
            </a:r>
          </a:p>
          <a:p>
            <a:pPr lvl="2"/>
            <a:r>
              <a:rPr lang="sl-SI" sz="1600" dirty="0"/>
              <a:t>MATLAB lahko kliče funkcije C/C++ z uporabo datotek MEX (</a:t>
            </a:r>
            <a:r>
              <a:rPr lang="sl-SI" sz="1600" i="1" dirty="0"/>
              <a:t>MATLAB </a:t>
            </a:r>
            <a:r>
              <a:rPr lang="sl-SI" sz="1600" i="1" dirty="0" err="1"/>
              <a:t>Executable</a:t>
            </a:r>
            <a:r>
              <a:rPr lang="sl-SI" sz="1600" dirty="0"/>
              <a:t>) za optimizacijo obdelovanja.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3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Še neomenjeno					     (2/2)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r>
              <a:rPr lang="sl-SI" sz="2400" dirty="0"/>
              <a:t>File I/O</a:t>
            </a:r>
          </a:p>
          <a:p>
            <a:pPr lvl="1"/>
            <a:r>
              <a:rPr lang="sl-SI" sz="2000" dirty="0"/>
              <a:t>MATLAB lahko bere in piše podatke iz različnih formatov datotek:</a:t>
            </a:r>
          </a:p>
          <a:p>
            <a:pPr lvl="2"/>
            <a:r>
              <a:rPr lang="sl-SI" sz="1600" dirty="0"/>
              <a:t>.</a:t>
            </a:r>
            <a:r>
              <a:rPr lang="sl-SI" sz="1600" dirty="0" err="1"/>
              <a:t>csv</a:t>
            </a:r>
            <a:endParaRPr lang="sl-SI" sz="1600" dirty="0"/>
          </a:p>
          <a:p>
            <a:pPr lvl="2"/>
            <a:r>
              <a:rPr lang="sl-SI" sz="1600" dirty="0"/>
              <a:t>.</a:t>
            </a:r>
            <a:r>
              <a:rPr lang="sl-SI" sz="1600" dirty="0" err="1"/>
              <a:t>txt</a:t>
            </a:r>
            <a:endParaRPr lang="sl-SI" sz="1600" dirty="0"/>
          </a:p>
          <a:p>
            <a:pPr lvl="2"/>
            <a:r>
              <a:rPr lang="sl-SI" sz="1600" dirty="0"/>
              <a:t>.</a:t>
            </a:r>
            <a:r>
              <a:rPr lang="sl-SI" sz="1600" dirty="0" err="1"/>
              <a:t>xls</a:t>
            </a:r>
            <a:endParaRPr lang="sl-SI" sz="1600" dirty="0"/>
          </a:p>
          <a:p>
            <a:pPr lvl="2"/>
            <a:r>
              <a:rPr lang="sl-SI" sz="1600" dirty="0"/>
              <a:t>.mat (MATLAB izvorni format)</a:t>
            </a:r>
          </a:p>
          <a:p>
            <a:pPr lvl="2"/>
            <a:r>
              <a:rPr lang="sl-SI" sz="1600" dirty="0"/>
              <a:t>…</a:t>
            </a:r>
          </a:p>
          <a:p>
            <a:endParaRPr lang="sl-SI" sz="2400" dirty="0"/>
          </a:p>
          <a:p>
            <a:r>
              <a:rPr lang="sl-SI" sz="2400" dirty="0"/>
              <a:t>MATLAB </a:t>
            </a:r>
            <a:r>
              <a:rPr lang="sl-SI" sz="2400" dirty="0" err="1"/>
              <a:t>Online</a:t>
            </a:r>
            <a:endParaRPr lang="sl-SI" sz="2400" dirty="0"/>
          </a:p>
          <a:p>
            <a:pPr lvl="1"/>
            <a:r>
              <a:rPr lang="sl-SI" sz="2000" dirty="0"/>
              <a:t>MATLAB mogoče izvajati v spletnem brskalniku z uporabo MATLAB </a:t>
            </a:r>
            <a:r>
              <a:rPr lang="sl-SI" sz="2000" dirty="0" err="1"/>
              <a:t>Online</a:t>
            </a:r>
            <a:r>
              <a:rPr lang="sl-SI" sz="2000" dirty="0"/>
              <a:t>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110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Demo: PCA na 2D sivinski sliki  	     (1/7)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r>
              <a:rPr lang="sl-SI" sz="2400" b="1" u="sng" dirty="0"/>
              <a:t>Ideja</a:t>
            </a:r>
          </a:p>
          <a:p>
            <a:pPr lvl="1"/>
            <a:r>
              <a:rPr lang="sl-SI" sz="2000" dirty="0"/>
              <a:t>Določiti glavne komponente (</a:t>
            </a:r>
            <a:r>
              <a:rPr lang="sl-SI" sz="2000" i="1" dirty="0"/>
              <a:t>principal </a:t>
            </a:r>
            <a:r>
              <a:rPr lang="sl-SI" sz="2000" i="1" dirty="0" err="1"/>
              <a:t>components</a:t>
            </a:r>
            <a:r>
              <a:rPr lang="sl-SI" sz="2000" i="1" dirty="0"/>
              <a:t>, PC</a:t>
            </a:r>
            <a:r>
              <a:rPr lang="sl-SI" sz="2000" dirty="0"/>
              <a:t>) v slikovnih podatkih (tj. v 2D sliki).</a:t>
            </a:r>
          </a:p>
          <a:p>
            <a:pPr lvl="1"/>
            <a:r>
              <a:rPr lang="sl-SI" sz="2000" dirty="0"/>
              <a:t>Izbrati manjši nabor najpomembnejših glavnih komponent.</a:t>
            </a:r>
          </a:p>
          <a:p>
            <a:pPr lvl="1"/>
            <a:r>
              <a:rPr lang="sl-SI" sz="2000" dirty="0"/>
              <a:t>Transformirati slikovne podatke v nov, manj dimenzionalen prostor.</a:t>
            </a:r>
          </a:p>
          <a:p>
            <a:pPr lvl="1"/>
            <a:r>
              <a:rPr lang="sl-SI" sz="2000" dirty="0"/>
              <a:t>Rekonstruirati slikovne podatke v tem novem prostoru.</a:t>
            </a:r>
          </a:p>
          <a:p>
            <a:r>
              <a:rPr lang="sl-SI" sz="2400" b="1" u="sng" dirty="0"/>
              <a:t>Cilj</a:t>
            </a:r>
          </a:p>
          <a:p>
            <a:pPr lvl="1"/>
            <a:r>
              <a:rPr lang="sl-SI" sz="2000" dirty="0"/>
              <a:t>Kompresija slikovnih podatkov: Zmanjšati velikost podatkov (oz. prostor za shranjevanje).</a:t>
            </a:r>
          </a:p>
          <a:p>
            <a:pPr lvl="1"/>
            <a:r>
              <a:rPr lang="sl-SI" sz="2000" dirty="0"/>
              <a:t>Omejitev: Možna izguba podrobnosti v slikovnih podatkih.</a:t>
            </a:r>
          </a:p>
          <a:p>
            <a:r>
              <a:rPr lang="sl-SI" sz="2400" b="1" u="sng" dirty="0"/>
              <a:t>Postopek</a:t>
            </a:r>
          </a:p>
          <a:p>
            <a:pPr lvl="1"/>
            <a:r>
              <a:rPr lang="sl-SI" sz="2000" dirty="0"/>
              <a:t>Naložiti 2D sivinsko sliko ter podatke pretvoriti v ustrezen podatkovni tip.</a:t>
            </a:r>
          </a:p>
          <a:p>
            <a:pPr lvl="1"/>
            <a:r>
              <a:rPr lang="sl-SI" sz="2000" dirty="0"/>
              <a:t>Izvesti analizo PCA (</a:t>
            </a:r>
            <a:r>
              <a:rPr lang="sl-SI" sz="2000" i="1" dirty="0"/>
              <a:t>Principal </a:t>
            </a:r>
            <a:r>
              <a:rPr lang="sl-SI" sz="2000" i="1" dirty="0" err="1"/>
              <a:t>Component</a:t>
            </a:r>
            <a:r>
              <a:rPr lang="sl-SI" sz="2000" i="1" dirty="0"/>
              <a:t> </a:t>
            </a:r>
            <a:r>
              <a:rPr lang="sl-SI" sz="2000" i="1" dirty="0" err="1"/>
              <a:t>Analysis</a:t>
            </a:r>
            <a:r>
              <a:rPr lang="sl-SI" sz="2000" dirty="0"/>
              <a:t>).</a:t>
            </a:r>
          </a:p>
          <a:p>
            <a:pPr lvl="1"/>
            <a:r>
              <a:rPr lang="sl-SI" sz="2000" dirty="0"/>
              <a:t>Na osnovi analize razložene variance v podatkih izbrati najpomembnejše glavne komponente.</a:t>
            </a:r>
          </a:p>
          <a:p>
            <a:pPr lvl="1"/>
            <a:r>
              <a:rPr lang="sl-SI" sz="2000" dirty="0"/>
              <a:t>Rekonstruirati sliko zgolj z izbranimi komponentami ter ovrednotiti uspešnost.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18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Kaj je MATLAB?					     (1/2)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/>
          </a:bodyPr>
          <a:lstStyle/>
          <a:p>
            <a:r>
              <a:rPr lang="sl-SI" sz="2400" dirty="0"/>
              <a:t>MATLAB = programska in numerična računalniška platforma (</a:t>
            </a:r>
            <a:r>
              <a:rPr lang="sl-SI" sz="1800" i="1" dirty="0"/>
              <a:t>po </a:t>
            </a:r>
            <a:r>
              <a:rPr lang="sl-SI" sz="1800" i="1" dirty="0" err="1"/>
              <a:t>MathWorks</a:t>
            </a:r>
            <a:r>
              <a:rPr lang="sl-SI" sz="2400" dirty="0"/>
              <a:t>). </a:t>
            </a:r>
          </a:p>
          <a:p>
            <a:r>
              <a:rPr lang="sl-SI" sz="2400" dirty="0"/>
              <a:t>MATLAB = skovanka iz besed „</a:t>
            </a:r>
            <a:r>
              <a:rPr lang="sl-SI" sz="2400" b="1" dirty="0" err="1"/>
              <a:t>MAT</a:t>
            </a:r>
            <a:r>
              <a:rPr lang="sl-SI" sz="2400" dirty="0" err="1"/>
              <a:t>rix</a:t>
            </a:r>
            <a:r>
              <a:rPr lang="sl-SI" sz="2400" dirty="0"/>
              <a:t>“ in „</a:t>
            </a:r>
            <a:r>
              <a:rPr lang="sl-SI" sz="2400" b="1" dirty="0" err="1"/>
              <a:t>LAB</a:t>
            </a:r>
            <a:r>
              <a:rPr lang="sl-SI" sz="2400" dirty="0" err="1"/>
              <a:t>oratory</a:t>
            </a:r>
            <a:r>
              <a:rPr lang="sl-SI" sz="2400" dirty="0"/>
              <a:t>“.</a:t>
            </a:r>
          </a:p>
          <a:p>
            <a:r>
              <a:rPr lang="sl-SI" sz="2400" dirty="0"/>
              <a:t>Nastal leta 1984 v podjetju </a:t>
            </a:r>
            <a:r>
              <a:rPr lang="sl-SI" sz="2400" dirty="0" err="1"/>
              <a:t>MathWorks</a:t>
            </a:r>
            <a:r>
              <a:rPr lang="sl-SI" sz="2400" dirty="0"/>
              <a:t>.</a:t>
            </a:r>
          </a:p>
          <a:p>
            <a:r>
              <a:rPr lang="sl-SI" sz="2400" dirty="0"/>
              <a:t>Implementiran v programskih jezikih C, C++ in Java.</a:t>
            </a:r>
          </a:p>
          <a:p>
            <a:r>
              <a:rPr lang="sl-SI" sz="2400" dirty="0"/>
              <a:t>Programski jezik četrte generacije, a hkrati tudi programsko okolje.</a:t>
            </a:r>
          </a:p>
          <a:p>
            <a:r>
              <a:rPr lang="sl-SI" sz="2400" dirty="0"/>
              <a:t>Uporablja se lahko z različnimi paradigmami programiranja: </a:t>
            </a:r>
          </a:p>
          <a:p>
            <a:pPr lvl="1"/>
            <a:r>
              <a:rPr lang="sl-SI" sz="2000" dirty="0"/>
              <a:t>Funkcionalnimi,</a:t>
            </a:r>
          </a:p>
          <a:p>
            <a:pPr lvl="1"/>
            <a:r>
              <a:rPr lang="sl-SI" sz="2000" dirty="0"/>
              <a:t>Vizualnimi, in </a:t>
            </a:r>
          </a:p>
          <a:p>
            <a:pPr lvl="1"/>
            <a:r>
              <a:rPr lang="sl-SI" sz="2000" dirty="0"/>
              <a:t>Objektno usmerjenimi</a:t>
            </a:r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A0EFE42-92AD-42D5-BE90-88AC7DBFDD2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586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Demo: PCA na 2D sivinski sliki  	     (2/7)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u="sng" dirty="0"/>
              <a:t>1. Nalaganje 2D sivinske slike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Nalaganje 2D sivinske slike velikosti 537x358, tipa uint8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img_orig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imread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moon.tif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');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= im2double(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img_orig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); % uint8 v tip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double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za PCA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Prikaz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figure;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imshow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title('Originalna slika');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BF49D04-C3A8-4AD4-9F66-427882316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61" y="2536830"/>
            <a:ext cx="2824286" cy="39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4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Demo: PCA na 2D sivinski sliki  	     (3/7)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u="sng" dirty="0"/>
              <a:t>2. Analiza PCA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koef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– matrika glavnih komponent slike, PC so v stolpcih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score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– predstavitev slikovnih podatkov v prostoru glavnih komponent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razlozena_var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– polje; koliko variance razloži posamezna PC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[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koef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,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score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, ~, ~,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razlozena_var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]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pca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24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Demo: PCA na 2D sivinski sliki  	     (4/7)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u="sng" dirty="0"/>
              <a:t>3. Analiza razložene variance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Prikaz razložene variance za posamezno glavno komponento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figure; plot(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cumsum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razlozena_var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xlabel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('Število glavnih komponent');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ylabel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('Razložena kumulativna varianca (%)');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title(['Razložena varianca s pomočjo ' ...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'glavnih komponent‘]);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Izbiranje števila glavnih komponent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stKomponent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= 20;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disp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(sum(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razlozena_var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(1:stKomponent))); 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Opomba: 20 komponent razloži 98.78 % variance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B554E7E-00E9-4C2E-8FD9-E640A7A78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53" y="2654522"/>
            <a:ext cx="3925940" cy="35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4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Demo: PCA na 2D sivinski sliki  	     (5/7)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u="sng" dirty="0"/>
              <a:t>4. Rekonstruiranje slikovnih podatkov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Rekonstruiranje slikovnih podatkov v manj dimenzionalnem prostoru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img_rekonstruirana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score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(:, 1:stKomponent) *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koef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(:, 1:stKomponent)';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Prikaz rekonstruirane slike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figure;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imshow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img_rekonstruirana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title(['Rekonstruirana slika z ', ...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num2str(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stKomponent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), ' komponentami']);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471600-326C-4DD8-A923-B2770F6F4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53" y="2755837"/>
            <a:ext cx="3229453" cy="40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0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Demo: PCA na 2D sivinski sliki  	     (6/7)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u="sng" dirty="0"/>
              <a:t>5. Ovrednotenje postopka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Linearno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skaliranje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slikovnih podatkov in prikaz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img_skalirana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=uint8(255.*(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img_rekonstruirana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-min(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img_rekonstruirana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(:)))./ ...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max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img_rekonstruirana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(:))-min(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img_rekonstruirana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(:))));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figure;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imshow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img_skalirana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title('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Skalirana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rekonstruirana slika‘);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Root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Mean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Squared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Error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(RMSE) med originalno 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in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skalirano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sliko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disp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rmse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double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img_skalirana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), ...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  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double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img_orig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),'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all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'))</a:t>
            </a:r>
          </a:p>
          <a:p>
            <a:pPr marL="457200" lvl="1" indent="0">
              <a:buNone/>
            </a:pP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Opomba: RMSE = 63.8826 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E226D27-FAB5-4802-AEEB-441650145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18" y="3108139"/>
            <a:ext cx="2956649" cy="36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8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Demo: PCA na 2D sivinski sliki  	     (7/7)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u="sng" dirty="0"/>
              <a:t>5. Ovrednotenje postopka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% Rekonstrukcijska napaka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Napaka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abs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double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img_orig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)-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double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img_skalirana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figure;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imagesc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(Napaka); </a:t>
            </a:r>
          </a:p>
          <a:p>
            <a:pPr marL="457200" lvl="1" indent="0">
              <a:buNone/>
            </a:pP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title ('Rekonstrukcijska napaka');</a:t>
            </a:r>
          </a:p>
          <a:p>
            <a:pPr marL="457200" lvl="1" indent="0">
              <a:buNone/>
            </a:pP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colorbar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AE87E63-48C2-4A92-9AC1-5C0348ADB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31" y="2928571"/>
            <a:ext cx="4188583" cy="36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04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68CD8-8DE2-4813-9EC2-574C2532AD96}"/>
              </a:ext>
            </a:extLst>
          </p:cNvPr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 dirty="0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dirty="0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12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562" y="5247140"/>
            <a:ext cx="10009549" cy="1096854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BE4A2F1-5A9D-424E-AFA1-F954B7FF4AFB}"/>
              </a:ext>
            </a:extLst>
          </p:cNvPr>
          <p:cNvSpPr txBox="1"/>
          <p:nvPr/>
        </p:nvSpPr>
        <p:spPr>
          <a:xfrm>
            <a:off x="417874" y="3106963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Hvala za pozornost! </a:t>
            </a:r>
            <a:endParaRPr kumimoji="0" lang="sl-SI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B301B50-DE31-4E81-949C-BE983E6C3FE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A0EFE42-92AD-42D5-BE90-88AC7DBFDD23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Kaj je MATLAB?					     (2/2)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/>
          </a:bodyPr>
          <a:lstStyle/>
          <a:p>
            <a:r>
              <a:rPr lang="sl-SI" sz="2400" dirty="0"/>
              <a:t>MATLAB ima lastno integrirano razvojno okolje (IDE) in zbirko knjižnic.</a:t>
            </a:r>
          </a:p>
          <a:p>
            <a:r>
              <a:rPr lang="sl-SI" sz="2400" dirty="0"/>
              <a:t>Sestoji iz</a:t>
            </a:r>
          </a:p>
          <a:p>
            <a:pPr lvl="1"/>
            <a:r>
              <a:rPr lang="sl-SI" sz="2000" dirty="0"/>
              <a:t>Okolja (</a:t>
            </a:r>
            <a:r>
              <a:rPr lang="sl-SI" sz="2000" i="1" dirty="0" err="1"/>
              <a:t>environment</a:t>
            </a:r>
            <a:r>
              <a:rPr lang="sl-SI" sz="2000" dirty="0"/>
              <a:t>) oz. platforme (</a:t>
            </a:r>
            <a:r>
              <a:rPr lang="sl-SI" sz="2000" i="1" dirty="0"/>
              <a:t>platform</a:t>
            </a:r>
            <a:r>
              <a:rPr lang="sl-SI" sz="2000" dirty="0"/>
              <a:t>) oz. stroja (</a:t>
            </a:r>
            <a:r>
              <a:rPr lang="sl-SI" sz="2000" i="1" dirty="0" err="1"/>
              <a:t>engine</a:t>
            </a:r>
            <a:r>
              <a:rPr lang="sl-SI" sz="2000" dirty="0"/>
              <a:t>), ter</a:t>
            </a:r>
          </a:p>
          <a:p>
            <a:pPr lvl="1"/>
            <a:r>
              <a:rPr lang="sl-SI" sz="2000" dirty="0"/>
              <a:t>Knjižnic oz. orodij (</a:t>
            </a:r>
            <a:r>
              <a:rPr lang="sl-SI" sz="2000" i="1" dirty="0" err="1"/>
              <a:t>toolboxes</a:t>
            </a:r>
            <a:r>
              <a:rPr lang="sl-SI" sz="2000" dirty="0"/>
              <a:t>)</a:t>
            </a:r>
          </a:p>
          <a:p>
            <a:endParaRPr lang="sl-SI" sz="2400" dirty="0"/>
          </a:p>
          <a:p>
            <a:pPr marL="0" indent="0">
              <a:buNone/>
            </a:pPr>
            <a:r>
              <a:rPr lang="sl-SI" sz="2400" b="1" dirty="0"/>
              <a:t>Okolje/stroj</a:t>
            </a:r>
            <a:r>
              <a:rPr lang="sl-SI" sz="2400" dirty="0"/>
              <a:t> – osnovna platforma za izvajanje kode MATLAB.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b="1" dirty="0"/>
              <a:t>Orodja</a:t>
            </a:r>
            <a:r>
              <a:rPr lang="sl-SI" sz="2400" dirty="0"/>
              <a:t> – dodatni nabori funkcij, ki razširjajo osnovno funkcionalnost </a:t>
            </a:r>
            <a:r>
              <a:rPr lang="sl-SI" sz="2400" dirty="0" err="1"/>
              <a:t>MATLABa</a:t>
            </a:r>
            <a:r>
              <a:rPr lang="sl-SI" sz="2400" dirty="0"/>
              <a:t> za specifične naloge.</a:t>
            </a:r>
            <a:endParaRPr lang="sl-SI" sz="20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00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Funkcionalnost in uporaba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5388327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Funkcionalnosti (</a:t>
            </a:r>
            <a:r>
              <a:rPr lang="sl-SI" sz="1800" b="1" i="1" u="sng" dirty="0"/>
              <a:t>po </a:t>
            </a:r>
            <a:r>
              <a:rPr lang="sl-SI" sz="1800" b="1" i="1" u="sng" dirty="0" err="1"/>
              <a:t>MathWorks</a:t>
            </a:r>
            <a:r>
              <a:rPr lang="sl-SI" sz="2400" b="1" u="sng" dirty="0"/>
              <a:t>)</a:t>
            </a:r>
          </a:p>
          <a:p>
            <a:r>
              <a:rPr lang="sl-SI" sz="2000" dirty="0"/>
              <a:t>Analiza podatkov</a:t>
            </a:r>
          </a:p>
          <a:p>
            <a:r>
              <a:rPr lang="sl-SI" sz="2000" dirty="0"/>
              <a:t>Napredna vizualizacija</a:t>
            </a:r>
          </a:p>
          <a:p>
            <a:r>
              <a:rPr lang="sl-SI" sz="2000" dirty="0"/>
              <a:t>Programiranje</a:t>
            </a:r>
          </a:p>
          <a:p>
            <a:r>
              <a:rPr lang="sl-SI" sz="2000" dirty="0"/>
              <a:t>Gradnja namiznih in spletnih aplikacij</a:t>
            </a:r>
          </a:p>
          <a:p>
            <a:r>
              <a:rPr lang="sl-SI" sz="2000" dirty="0"/>
              <a:t>Vmesnik do drugih programskih jezikov</a:t>
            </a:r>
          </a:p>
          <a:p>
            <a:r>
              <a:rPr lang="sl-SI" sz="2000" dirty="0"/>
              <a:t>Delo s strojno opremo</a:t>
            </a:r>
          </a:p>
          <a:p>
            <a:r>
              <a:rPr lang="sl-SI" sz="2000" dirty="0"/>
              <a:t>Paralelno računalništvo</a:t>
            </a:r>
          </a:p>
          <a:p>
            <a:r>
              <a:rPr lang="sl-SI" sz="2000" dirty="0"/>
              <a:t>Delo v oblaku</a:t>
            </a:r>
          </a:p>
          <a:p>
            <a:endParaRPr lang="sl-SI" sz="20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803D119E-8D1D-47F5-A97A-37047FD20E37}"/>
              </a:ext>
            </a:extLst>
          </p:cNvPr>
          <p:cNvSpPr txBox="1">
            <a:spLocks/>
          </p:cNvSpPr>
          <p:nvPr/>
        </p:nvSpPr>
        <p:spPr>
          <a:xfrm>
            <a:off x="6347494" y="1768430"/>
            <a:ext cx="5441295" cy="47131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u="sng" dirty="0"/>
              <a:t>Uporaba/aplikacije (</a:t>
            </a:r>
            <a:r>
              <a:rPr lang="sl-SI" sz="1800" b="1" i="1" u="sng" dirty="0"/>
              <a:t>po </a:t>
            </a:r>
            <a:r>
              <a:rPr lang="sl-SI" sz="1800" b="1" i="1" u="sng" dirty="0" err="1"/>
              <a:t>MathWorks</a:t>
            </a:r>
            <a:r>
              <a:rPr lang="sl-SI" sz="2400" b="1" u="sng" dirty="0"/>
              <a:t>)</a:t>
            </a:r>
          </a:p>
          <a:p>
            <a:r>
              <a:rPr lang="sl-SI" sz="2000" dirty="0"/>
              <a:t>Umetna inteligenca, Avtomatizirani vozni sistemi, Računalniška biologija, Nadzorni sistemi</a:t>
            </a:r>
          </a:p>
          <a:p>
            <a:r>
              <a:rPr lang="sl-SI" sz="2000" dirty="0"/>
              <a:t>Podatkovna znanost, Globoko učenje, Elektrifikacija, Vgrajeni sistemi</a:t>
            </a:r>
          </a:p>
          <a:p>
            <a:r>
              <a:rPr lang="sl-SI" sz="2000" dirty="0"/>
              <a:t>Podjetniški in IT sistemi, Razvoj FPGA, ASIC in </a:t>
            </a:r>
            <a:r>
              <a:rPr lang="sl-SI" sz="2000" dirty="0" err="1"/>
              <a:t>SoC</a:t>
            </a:r>
            <a:r>
              <a:rPr lang="sl-SI" sz="2000" dirty="0"/>
              <a:t>, Obdelava slik in računalniški vid, Internet stvari</a:t>
            </a:r>
          </a:p>
          <a:p>
            <a:r>
              <a:rPr lang="sl-SI" sz="2000" dirty="0"/>
              <a:t>Strojno učenje, </a:t>
            </a:r>
            <a:r>
              <a:rPr lang="sl-SI" sz="2000" dirty="0" err="1"/>
              <a:t>Mehatronika</a:t>
            </a:r>
            <a:r>
              <a:rPr lang="sl-SI" sz="2000" dirty="0"/>
              <a:t>, Sistemi mešanih signalov, </a:t>
            </a:r>
            <a:r>
              <a:rPr lang="sl-SI" sz="2000" dirty="0" err="1"/>
              <a:t>Prediktivno</a:t>
            </a:r>
            <a:r>
              <a:rPr lang="sl-SI" sz="2000" dirty="0"/>
              <a:t> vzdrževanje, Radarski sistemi</a:t>
            </a:r>
          </a:p>
          <a:p>
            <a:r>
              <a:rPr lang="sl-SI" sz="2000" dirty="0"/>
              <a:t>Robotika, Obdelava signala, Testiranje in merjenje, Brezžične komunikacije</a:t>
            </a:r>
          </a:p>
          <a:p>
            <a:endParaRPr lang="sl-SI" sz="2000" dirty="0"/>
          </a:p>
          <a:p>
            <a:pPr marL="0" indent="0">
              <a:buFont typeface="Arial" pitchFamily="34"/>
              <a:buNone/>
            </a:pPr>
            <a:endParaRPr lang="sl-SI" sz="2400" dirty="0"/>
          </a:p>
          <a:p>
            <a:pPr marL="0" indent="0">
              <a:buFont typeface="Arial" pitchFamily="34"/>
              <a:buNone/>
            </a:pPr>
            <a:endParaRPr lang="sl-SI" sz="2400" dirty="0"/>
          </a:p>
          <a:p>
            <a:pPr marL="0" indent="0">
              <a:buFont typeface="Arial" pitchFamily="34"/>
              <a:buNone/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53256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Prednosti in slabosti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5388327" cy="471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u="sng" dirty="0"/>
              <a:t>Prednosti</a:t>
            </a:r>
            <a:endParaRPr lang="sl-SI" sz="2000" dirty="0"/>
          </a:p>
          <a:p>
            <a:r>
              <a:rPr lang="sl-SI" sz="2000" dirty="0"/>
              <a:t>Enostavnost uporabe</a:t>
            </a:r>
          </a:p>
          <a:p>
            <a:pPr lvl="1"/>
            <a:r>
              <a:rPr lang="sl-SI" sz="1600" dirty="0" err="1"/>
              <a:t>Višjenivojski</a:t>
            </a:r>
            <a:r>
              <a:rPr lang="sl-SI" sz="1600" dirty="0"/>
              <a:t> jezik, interaktivno okolje in GUI</a:t>
            </a:r>
          </a:p>
          <a:p>
            <a:r>
              <a:rPr lang="sl-SI" sz="2000" dirty="0"/>
              <a:t>Združljivost med platformami</a:t>
            </a:r>
          </a:p>
          <a:p>
            <a:r>
              <a:rPr lang="sl-SI" sz="2000" dirty="0"/>
              <a:t>Od naprave neodvisna vizualizacija</a:t>
            </a:r>
          </a:p>
          <a:p>
            <a:r>
              <a:rPr lang="sl-SI" sz="2000" dirty="0"/>
              <a:t>Integracija z drugimi programskimi jeziki</a:t>
            </a:r>
          </a:p>
          <a:p>
            <a:r>
              <a:rPr lang="sl-SI" sz="2000" dirty="0"/>
              <a:t>Obsežna zbirka knjižnic</a:t>
            </a:r>
          </a:p>
          <a:p>
            <a:r>
              <a:rPr lang="sl-SI" sz="2000" dirty="0"/>
              <a:t>Velika uporabniška skupnost</a:t>
            </a:r>
          </a:p>
          <a:p>
            <a:endParaRPr lang="sl-SI" sz="20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803D119E-8D1D-47F5-A97A-37047FD20E37}"/>
              </a:ext>
            </a:extLst>
          </p:cNvPr>
          <p:cNvSpPr txBox="1">
            <a:spLocks/>
          </p:cNvSpPr>
          <p:nvPr/>
        </p:nvSpPr>
        <p:spPr>
          <a:xfrm>
            <a:off x="6347494" y="1768430"/>
            <a:ext cx="5441295" cy="47131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sl-SI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Slabosti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Licenčna programska oprema in stroški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Omejena zmogljivost</a:t>
            </a:r>
          </a:p>
          <a:p>
            <a:pPr lvl="1">
              <a:spcBef>
                <a:spcPts val="1000"/>
              </a:spcBef>
              <a:defRPr/>
            </a:pPr>
            <a:r>
              <a:rPr lang="sl-SI" sz="1600" dirty="0"/>
              <a:t>I</a:t>
            </a:r>
            <a:r>
              <a:rPr kumimoji="0" lang="sl-S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nterpretiranje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kode, velika poraba pomnilnika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Zaprt ekosistem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47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884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GUI okolja MATLAB 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6D5770-5D9D-48FE-8F15-195D535ADA2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A0EFE42-92AD-42D5-BE90-88AC7DBFDD23}" type="slidenum">
              <a:rPr lang="sl-SI" smtClean="0"/>
              <a:t>7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AD12DEC-8BDD-48E3-BE5B-4CA286802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0" y="876074"/>
            <a:ext cx="10780079" cy="5863688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62F636C0-0222-41E0-9A65-9FE6649F1A8D}"/>
              </a:ext>
            </a:extLst>
          </p:cNvPr>
          <p:cNvSpPr/>
          <p:nvPr/>
        </p:nvSpPr>
        <p:spPr>
          <a:xfrm>
            <a:off x="3079376" y="1546412"/>
            <a:ext cx="6113930" cy="50997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BE41829-F32F-4154-9898-D3A8031E9386}"/>
              </a:ext>
            </a:extLst>
          </p:cNvPr>
          <p:cNvSpPr txBox="1"/>
          <p:nvPr/>
        </p:nvSpPr>
        <p:spPr>
          <a:xfrm>
            <a:off x="7480734" y="6107009"/>
            <a:ext cx="1571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>
                <a:solidFill>
                  <a:srgbClr val="FF0000"/>
                </a:solidFill>
              </a:rPr>
              <a:t>Ukazno okno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AB8F71CF-E02B-48FC-AD3C-F6F0629AD0C3}"/>
              </a:ext>
            </a:extLst>
          </p:cNvPr>
          <p:cNvSpPr/>
          <p:nvPr/>
        </p:nvSpPr>
        <p:spPr>
          <a:xfrm>
            <a:off x="9233646" y="1546412"/>
            <a:ext cx="2296855" cy="253252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C7FB313-F9A1-4755-A5F9-E0DCC3D7CB9E}"/>
              </a:ext>
            </a:extLst>
          </p:cNvPr>
          <p:cNvSpPr txBox="1"/>
          <p:nvPr/>
        </p:nvSpPr>
        <p:spPr>
          <a:xfrm>
            <a:off x="9687782" y="3607863"/>
            <a:ext cx="1834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>
                <a:solidFill>
                  <a:srgbClr val="00B0F0"/>
                </a:solidFill>
              </a:rPr>
              <a:t>Delovni prostor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E9CEC669-AF82-4FBB-BA94-E41CE91514C0}"/>
              </a:ext>
            </a:extLst>
          </p:cNvPr>
          <p:cNvSpPr/>
          <p:nvPr/>
        </p:nvSpPr>
        <p:spPr>
          <a:xfrm>
            <a:off x="9233646" y="4112750"/>
            <a:ext cx="2296855" cy="253252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D0CA4EE-8E7D-43BD-A072-EE5EEDDC6124}"/>
              </a:ext>
            </a:extLst>
          </p:cNvPr>
          <p:cNvSpPr txBox="1"/>
          <p:nvPr/>
        </p:nvSpPr>
        <p:spPr>
          <a:xfrm>
            <a:off x="9455318" y="6245169"/>
            <a:ext cx="2087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>
                <a:solidFill>
                  <a:srgbClr val="00B050"/>
                </a:solidFill>
              </a:rPr>
              <a:t>Zgodovina ukazov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7140E57E-E090-4103-954C-285E2523BE0D}"/>
              </a:ext>
            </a:extLst>
          </p:cNvPr>
          <p:cNvSpPr/>
          <p:nvPr/>
        </p:nvSpPr>
        <p:spPr>
          <a:xfrm>
            <a:off x="742180" y="1456766"/>
            <a:ext cx="2296855" cy="518851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E6AF04D2-6B53-49EE-B992-0288B784B66F}"/>
              </a:ext>
            </a:extLst>
          </p:cNvPr>
          <p:cNvSpPr txBox="1"/>
          <p:nvPr/>
        </p:nvSpPr>
        <p:spPr>
          <a:xfrm>
            <a:off x="825209" y="5399123"/>
            <a:ext cx="219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>
                <a:solidFill>
                  <a:srgbClr val="FFC000"/>
                </a:solidFill>
              </a:rPr>
              <a:t>Trenutni direktorij</a:t>
            </a:r>
            <a:br>
              <a:rPr lang="sl-SI" sz="2000" b="1" dirty="0">
                <a:solidFill>
                  <a:srgbClr val="FFC000"/>
                </a:solidFill>
              </a:rPr>
            </a:br>
            <a:r>
              <a:rPr lang="sl-SI" sz="2000" b="1" dirty="0">
                <a:solidFill>
                  <a:srgbClr val="FFC000"/>
                </a:solidFill>
              </a:rPr>
              <a:t>in </a:t>
            </a:r>
            <a:r>
              <a:rPr lang="sl-SI" sz="2000" b="1" dirty="0" err="1">
                <a:solidFill>
                  <a:srgbClr val="FFC000"/>
                </a:solidFill>
              </a:rPr>
              <a:t>info</a:t>
            </a:r>
            <a:r>
              <a:rPr lang="sl-SI" sz="2000" b="1" dirty="0">
                <a:solidFill>
                  <a:srgbClr val="FFC000"/>
                </a:solidFill>
              </a:rPr>
              <a:t> o datotekah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ECE635CA-EB89-4FD9-9EDC-2688B76E0419}"/>
              </a:ext>
            </a:extLst>
          </p:cNvPr>
          <p:cNvSpPr/>
          <p:nvPr/>
        </p:nvSpPr>
        <p:spPr>
          <a:xfrm>
            <a:off x="742180" y="968189"/>
            <a:ext cx="8531808" cy="47029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C7FD521D-40C3-4881-BF6E-50E24EA9B83D}"/>
              </a:ext>
            </a:extLst>
          </p:cNvPr>
          <p:cNvSpPr txBox="1"/>
          <p:nvPr/>
        </p:nvSpPr>
        <p:spPr>
          <a:xfrm>
            <a:off x="6823242" y="1011188"/>
            <a:ext cx="2410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>
                <a:solidFill>
                  <a:srgbClr val="7030A0"/>
                </a:solidFill>
              </a:rPr>
              <a:t>Uporabniški vmesnik</a:t>
            </a:r>
          </a:p>
        </p:txBody>
      </p:sp>
    </p:spTree>
    <p:extLst>
      <p:ext uri="{BB962C8B-B14F-4D97-AF65-F5344CB8AC3E}">
        <p14:creationId xmlns:p14="http://schemas.microsoft.com/office/powerpoint/2010/main" val="75880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70C58CA-54C3-4E67-AB69-8B0770DBE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" y="909080"/>
            <a:ext cx="11958918" cy="562983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884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Urejevalnik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6D5770-5D9D-48FE-8F15-195D535ADA2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2F636C0-0222-41E0-9A65-9FE6649F1A8D}"/>
              </a:ext>
            </a:extLst>
          </p:cNvPr>
          <p:cNvSpPr/>
          <p:nvPr/>
        </p:nvSpPr>
        <p:spPr>
          <a:xfrm>
            <a:off x="156880" y="1635209"/>
            <a:ext cx="9036426" cy="50109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BE41829-F32F-4154-9898-D3A8031E9386}"/>
              </a:ext>
            </a:extLst>
          </p:cNvPr>
          <p:cNvSpPr txBox="1"/>
          <p:nvPr/>
        </p:nvSpPr>
        <p:spPr>
          <a:xfrm>
            <a:off x="4754297" y="6137233"/>
            <a:ext cx="4381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Koda funkcije/skripta/aktivnega skripta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C7FB313-F9A1-4755-A5F9-E0DCC3D7CB9E}"/>
              </a:ext>
            </a:extLst>
          </p:cNvPr>
          <p:cNvSpPr txBox="1"/>
          <p:nvPr/>
        </p:nvSpPr>
        <p:spPr>
          <a:xfrm>
            <a:off x="9688461" y="3607863"/>
            <a:ext cx="1833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Integriran </a:t>
            </a:r>
            <a:b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razhroščevalnik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sl-S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profilirnik</a:t>
            </a: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ECE635CA-EB89-4FD9-9EDC-2688B76E0419}"/>
              </a:ext>
            </a:extLst>
          </p:cNvPr>
          <p:cNvSpPr/>
          <p:nvPr/>
        </p:nvSpPr>
        <p:spPr>
          <a:xfrm>
            <a:off x="156881" y="1038628"/>
            <a:ext cx="9036425" cy="58725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C7FD521D-40C3-4881-BF6E-50E24EA9B83D}"/>
              </a:ext>
            </a:extLst>
          </p:cNvPr>
          <p:cNvSpPr txBox="1"/>
          <p:nvPr/>
        </p:nvSpPr>
        <p:spPr>
          <a:xfrm>
            <a:off x="6424313" y="1128324"/>
            <a:ext cx="2410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Uporabniški vmesnik</a:t>
            </a:r>
          </a:p>
        </p:txBody>
      </p:sp>
      <p:sp>
        <p:nvSpPr>
          <p:cNvPr id="5" name="Prostoročno: oblika 4">
            <a:extLst>
              <a:ext uri="{FF2B5EF4-FFF2-40B4-BE49-F238E27FC236}">
                <a16:creationId xmlns:a16="http://schemas.microsoft.com/office/drawing/2014/main" id="{D4B9E726-C5A6-48B8-9B43-E8925E91F9F0}"/>
              </a:ext>
            </a:extLst>
          </p:cNvPr>
          <p:cNvSpPr/>
          <p:nvPr/>
        </p:nvSpPr>
        <p:spPr>
          <a:xfrm>
            <a:off x="2496671" y="1089212"/>
            <a:ext cx="2299447" cy="536671"/>
          </a:xfrm>
          <a:custGeom>
            <a:avLst/>
            <a:gdLst>
              <a:gd name="connsiteX0" fmla="*/ 215153 w 2299447"/>
              <a:gd name="connsiteY0" fmla="*/ 8964 h 555812"/>
              <a:gd name="connsiteX1" fmla="*/ 156882 w 2299447"/>
              <a:gd name="connsiteY1" fmla="*/ 17929 h 555812"/>
              <a:gd name="connsiteX2" fmla="*/ 125505 w 2299447"/>
              <a:gd name="connsiteY2" fmla="*/ 40341 h 555812"/>
              <a:gd name="connsiteX3" fmla="*/ 103094 w 2299447"/>
              <a:gd name="connsiteY3" fmla="*/ 53788 h 555812"/>
              <a:gd name="connsiteX4" fmla="*/ 76200 w 2299447"/>
              <a:gd name="connsiteY4" fmla="*/ 71717 h 555812"/>
              <a:gd name="connsiteX5" fmla="*/ 49305 w 2299447"/>
              <a:gd name="connsiteY5" fmla="*/ 98612 h 555812"/>
              <a:gd name="connsiteX6" fmla="*/ 31376 w 2299447"/>
              <a:gd name="connsiteY6" fmla="*/ 129988 h 555812"/>
              <a:gd name="connsiteX7" fmla="*/ 17929 w 2299447"/>
              <a:gd name="connsiteY7" fmla="*/ 147917 h 555812"/>
              <a:gd name="connsiteX8" fmla="*/ 0 w 2299447"/>
              <a:gd name="connsiteY8" fmla="*/ 192741 h 555812"/>
              <a:gd name="connsiteX9" fmla="*/ 13447 w 2299447"/>
              <a:gd name="connsiteY9" fmla="*/ 313764 h 555812"/>
              <a:gd name="connsiteX10" fmla="*/ 17929 w 2299447"/>
              <a:gd name="connsiteY10" fmla="*/ 327212 h 555812"/>
              <a:gd name="connsiteX11" fmla="*/ 22411 w 2299447"/>
              <a:gd name="connsiteY11" fmla="*/ 345141 h 555812"/>
              <a:gd name="connsiteX12" fmla="*/ 31376 w 2299447"/>
              <a:gd name="connsiteY12" fmla="*/ 363070 h 555812"/>
              <a:gd name="connsiteX13" fmla="*/ 35858 w 2299447"/>
              <a:gd name="connsiteY13" fmla="*/ 389964 h 555812"/>
              <a:gd name="connsiteX14" fmla="*/ 40341 w 2299447"/>
              <a:gd name="connsiteY14" fmla="*/ 439270 h 555812"/>
              <a:gd name="connsiteX15" fmla="*/ 44823 w 2299447"/>
              <a:gd name="connsiteY15" fmla="*/ 452717 h 555812"/>
              <a:gd name="connsiteX16" fmla="*/ 80682 w 2299447"/>
              <a:gd name="connsiteY16" fmla="*/ 475129 h 555812"/>
              <a:gd name="connsiteX17" fmla="*/ 138953 w 2299447"/>
              <a:gd name="connsiteY17" fmla="*/ 515470 h 555812"/>
              <a:gd name="connsiteX18" fmla="*/ 161364 w 2299447"/>
              <a:gd name="connsiteY18" fmla="*/ 519953 h 555812"/>
              <a:gd name="connsiteX19" fmla="*/ 188258 w 2299447"/>
              <a:gd name="connsiteY19" fmla="*/ 528917 h 555812"/>
              <a:gd name="connsiteX20" fmla="*/ 309282 w 2299447"/>
              <a:gd name="connsiteY20" fmla="*/ 537882 h 555812"/>
              <a:gd name="connsiteX21" fmla="*/ 389964 w 2299447"/>
              <a:gd name="connsiteY21" fmla="*/ 546847 h 555812"/>
              <a:gd name="connsiteX22" fmla="*/ 407894 w 2299447"/>
              <a:gd name="connsiteY22" fmla="*/ 551329 h 555812"/>
              <a:gd name="connsiteX23" fmla="*/ 658905 w 2299447"/>
              <a:gd name="connsiteY23" fmla="*/ 555812 h 555812"/>
              <a:gd name="connsiteX24" fmla="*/ 959223 w 2299447"/>
              <a:gd name="connsiteY24" fmla="*/ 551329 h 555812"/>
              <a:gd name="connsiteX25" fmla="*/ 990600 w 2299447"/>
              <a:gd name="connsiteY25" fmla="*/ 542364 h 555812"/>
              <a:gd name="connsiteX26" fmla="*/ 1044388 w 2299447"/>
              <a:gd name="connsiteY26" fmla="*/ 533400 h 555812"/>
              <a:gd name="connsiteX27" fmla="*/ 1075764 w 2299447"/>
              <a:gd name="connsiteY27" fmla="*/ 524435 h 555812"/>
              <a:gd name="connsiteX28" fmla="*/ 1116105 w 2299447"/>
              <a:gd name="connsiteY28" fmla="*/ 519953 h 555812"/>
              <a:gd name="connsiteX29" fmla="*/ 1187823 w 2299447"/>
              <a:gd name="connsiteY29" fmla="*/ 506506 h 555812"/>
              <a:gd name="connsiteX30" fmla="*/ 1201270 w 2299447"/>
              <a:gd name="connsiteY30" fmla="*/ 497541 h 555812"/>
              <a:gd name="connsiteX31" fmla="*/ 1389529 w 2299447"/>
              <a:gd name="connsiteY31" fmla="*/ 479612 h 555812"/>
              <a:gd name="connsiteX32" fmla="*/ 1465729 w 2299447"/>
              <a:gd name="connsiteY32" fmla="*/ 470647 h 555812"/>
              <a:gd name="connsiteX33" fmla="*/ 1618129 w 2299447"/>
              <a:gd name="connsiteY33" fmla="*/ 457200 h 555812"/>
              <a:gd name="connsiteX34" fmla="*/ 1815353 w 2299447"/>
              <a:gd name="connsiteY34" fmla="*/ 466164 h 555812"/>
              <a:gd name="connsiteX35" fmla="*/ 1837764 w 2299447"/>
              <a:gd name="connsiteY35" fmla="*/ 470647 h 555812"/>
              <a:gd name="connsiteX36" fmla="*/ 2048435 w 2299447"/>
              <a:gd name="connsiteY36" fmla="*/ 466164 h 555812"/>
              <a:gd name="connsiteX37" fmla="*/ 2079811 w 2299447"/>
              <a:gd name="connsiteY37" fmla="*/ 457200 h 555812"/>
              <a:gd name="connsiteX38" fmla="*/ 2129117 w 2299447"/>
              <a:gd name="connsiteY38" fmla="*/ 448235 h 555812"/>
              <a:gd name="connsiteX39" fmla="*/ 2214282 w 2299447"/>
              <a:gd name="connsiteY39" fmla="*/ 407894 h 555812"/>
              <a:gd name="connsiteX40" fmla="*/ 2232211 w 2299447"/>
              <a:gd name="connsiteY40" fmla="*/ 389964 h 555812"/>
              <a:gd name="connsiteX41" fmla="*/ 2241176 w 2299447"/>
              <a:gd name="connsiteY41" fmla="*/ 363070 h 555812"/>
              <a:gd name="connsiteX42" fmla="*/ 2272553 w 2299447"/>
              <a:gd name="connsiteY42" fmla="*/ 331694 h 555812"/>
              <a:gd name="connsiteX43" fmla="*/ 2299447 w 2299447"/>
              <a:gd name="connsiteY43" fmla="*/ 295835 h 555812"/>
              <a:gd name="connsiteX44" fmla="*/ 2236694 w 2299447"/>
              <a:gd name="connsiteY44" fmla="*/ 129988 h 555812"/>
              <a:gd name="connsiteX45" fmla="*/ 2223247 w 2299447"/>
              <a:gd name="connsiteY45" fmla="*/ 112059 h 555812"/>
              <a:gd name="connsiteX46" fmla="*/ 2209800 w 2299447"/>
              <a:gd name="connsiteY46" fmla="*/ 107576 h 555812"/>
              <a:gd name="connsiteX47" fmla="*/ 2187388 w 2299447"/>
              <a:gd name="connsiteY47" fmla="*/ 94129 h 555812"/>
              <a:gd name="connsiteX48" fmla="*/ 2115670 w 2299447"/>
              <a:gd name="connsiteY48" fmla="*/ 62753 h 555812"/>
              <a:gd name="connsiteX49" fmla="*/ 2088776 w 2299447"/>
              <a:gd name="connsiteY49" fmla="*/ 53788 h 555812"/>
              <a:gd name="connsiteX50" fmla="*/ 2048435 w 2299447"/>
              <a:gd name="connsiteY50" fmla="*/ 49306 h 555812"/>
              <a:gd name="connsiteX51" fmla="*/ 2012576 w 2299447"/>
              <a:gd name="connsiteY51" fmla="*/ 44823 h 555812"/>
              <a:gd name="connsiteX52" fmla="*/ 1985682 w 2299447"/>
              <a:gd name="connsiteY52" fmla="*/ 40341 h 555812"/>
              <a:gd name="connsiteX53" fmla="*/ 1940858 w 2299447"/>
              <a:gd name="connsiteY53" fmla="*/ 31376 h 555812"/>
              <a:gd name="connsiteX54" fmla="*/ 1882588 w 2299447"/>
              <a:gd name="connsiteY54" fmla="*/ 26894 h 555812"/>
              <a:gd name="connsiteX55" fmla="*/ 1492623 w 2299447"/>
              <a:gd name="connsiteY55" fmla="*/ 22412 h 555812"/>
              <a:gd name="connsiteX56" fmla="*/ 1420905 w 2299447"/>
              <a:gd name="connsiteY56" fmla="*/ 13447 h 555812"/>
              <a:gd name="connsiteX57" fmla="*/ 1380564 w 2299447"/>
              <a:gd name="connsiteY57" fmla="*/ 8964 h 555812"/>
              <a:gd name="connsiteX58" fmla="*/ 1353670 w 2299447"/>
              <a:gd name="connsiteY58" fmla="*/ 4482 h 555812"/>
              <a:gd name="connsiteX59" fmla="*/ 1223682 w 2299447"/>
              <a:gd name="connsiteY59" fmla="*/ 0 h 555812"/>
              <a:gd name="connsiteX60" fmla="*/ 515470 w 2299447"/>
              <a:gd name="connsiteY60" fmla="*/ 4482 h 555812"/>
              <a:gd name="connsiteX61" fmla="*/ 407894 w 2299447"/>
              <a:gd name="connsiteY61" fmla="*/ 22412 h 555812"/>
              <a:gd name="connsiteX62" fmla="*/ 349623 w 2299447"/>
              <a:gd name="connsiteY62" fmla="*/ 31376 h 555812"/>
              <a:gd name="connsiteX63" fmla="*/ 309282 w 2299447"/>
              <a:gd name="connsiteY63" fmla="*/ 40341 h 555812"/>
              <a:gd name="connsiteX64" fmla="*/ 116541 w 2299447"/>
              <a:gd name="connsiteY64" fmla="*/ 49306 h 555812"/>
              <a:gd name="connsiteX65" fmla="*/ 71717 w 2299447"/>
              <a:gd name="connsiteY65" fmla="*/ 53788 h 555812"/>
              <a:gd name="connsiteX66" fmla="*/ 53788 w 2299447"/>
              <a:gd name="connsiteY66" fmla="*/ 58270 h 55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299447" h="555812">
                <a:moveTo>
                  <a:pt x="215153" y="8964"/>
                </a:moveTo>
                <a:cubicBezTo>
                  <a:pt x="207061" y="9863"/>
                  <a:pt x="170466" y="12107"/>
                  <a:pt x="156882" y="17929"/>
                </a:cubicBezTo>
                <a:cubicBezTo>
                  <a:pt x="151273" y="20333"/>
                  <a:pt x="128255" y="38507"/>
                  <a:pt x="125505" y="40341"/>
                </a:cubicBezTo>
                <a:cubicBezTo>
                  <a:pt x="118256" y="45173"/>
                  <a:pt x="110444" y="49111"/>
                  <a:pt x="103094" y="53788"/>
                </a:cubicBezTo>
                <a:cubicBezTo>
                  <a:pt x="94004" y="59572"/>
                  <a:pt x="76200" y="71717"/>
                  <a:pt x="76200" y="71717"/>
                </a:cubicBezTo>
                <a:cubicBezTo>
                  <a:pt x="55071" y="103410"/>
                  <a:pt x="82667" y="65249"/>
                  <a:pt x="49305" y="98612"/>
                </a:cubicBezTo>
                <a:cubicBezTo>
                  <a:pt x="41083" y="106834"/>
                  <a:pt x="37233" y="120618"/>
                  <a:pt x="31376" y="129988"/>
                </a:cubicBezTo>
                <a:cubicBezTo>
                  <a:pt x="27417" y="136323"/>
                  <a:pt x="21506" y="141359"/>
                  <a:pt x="17929" y="147917"/>
                </a:cubicBezTo>
                <a:cubicBezTo>
                  <a:pt x="9181" y="163955"/>
                  <a:pt x="5356" y="176671"/>
                  <a:pt x="0" y="192741"/>
                </a:cubicBezTo>
                <a:cubicBezTo>
                  <a:pt x="95" y="193690"/>
                  <a:pt x="8206" y="287560"/>
                  <a:pt x="13447" y="313764"/>
                </a:cubicBezTo>
                <a:cubicBezTo>
                  <a:pt x="14374" y="318397"/>
                  <a:pt x="16631" y="322669"/>
                  <a:pt x="17929" y="327212"/>
                </a:cubicBezTo>
                <a:cubicBezTo>
                  <a:pt x="19621" y="333135"/>
                  <a:pt x="20248" y="339373"/>
                  <a:pt x="22411" y="345141"/>
                </a:cubicBezTo>
                <a:cubicBezTo>
                  <a:pt x="24757" y="351397"/>
                  <a:pt x="28388" y="357094"/>
                  <a:pt x="31376" y="363070"/>
                </a:cubicBezTo>
                <a:cubicBezTo>
                  <a:pt x="32870" y="372035"/>
                  <a:pt x="34796" y="380938"/>
                  <a:pt x="35858" y="389964"/>
                </a:cubicBezTo>
                <a:cubicBezTo>
                  <a:pt x="37786" y="406354"/>
                  <a:pt x="38007" y="422933"/>
                  <a:pt x="40341" y="439270"/>
                </a:cubicBezTo>
                <a:cubicBezTo>
                  <a:pt x="41009" y="443947"/>
                  <a:pt x="41798" y="449087"/>
                  <a:pt x="44823" y="452717"/>
                </a:cubicBezTo>
                <a:cubicBezTo>
                  <a:pt x="58672" y="469336"/>
                  <a:pt x="64502" y="463571"/>
                  <a:pt x="80682" y="475129"/>
                </a:cubicBezTo>
                <a:cubicBezTo>
                  <a:pt x="106545" y="493603"/>
                  <a:pt x="88432" y="505364"/>
                  <a:pt x="138953" y="515470"/>
                </a:cubicBezTo>
                <a:cubicBezTo>
                  <a:pt x="146423" y="516964"/>
                  <a:pt x="154014" y="517948"/>
                  <a:pt x="161364" y="519953"/>
                </a:cubicBezTo>
                <a:cubicBezTo>
                  <a:pt x="170481" y="522439"/>
                  <a:pt x="179050" y="526792"/>
                  <a:pt x="188258" y="528917"/>
                </a:cubicBezTo>
                <a:cubicBezTo>
                  <a:pt x="219597" y="536149"/>
                  <a:pt x="293067" y="537071"/>
                  <a:pt x="309282" y="537882"/>
                </a:cubicBezTo>
                <a:cubicBezTo>
                  <a:pt x="336176" y="540870"/>
                  <a:pt x="363153" y="543191"/>
                  <a:pt x="389964" y="546847"/>
                </a:cubicBezTo>
                <a:cubicBezTo>
                  <a:pt x="396068" y="547679"/>
                  <a:pt x="401737" y="551124"/>
                  <a:pt x="407894" y="551329"/>
                </a:cubicBezTo>
                <a:cubicBezTo>
                  <a:pt x="491531" y="554117"/>
                  <a:pt x="575235" y="554318"/>
                  <a:pt x="658905" y="555812"/>
                </a:cubicBezTo>
                <a:cubicBezTo>
                  <a:pt x="759011" y="554318"/>
                  <a:pt x="859188" y="555385"/>
                  <a:pt x="959223" y="551329"/>
                </a:cubicBezTo>
                <a:cubicBezTo>
                  <a:pt x="970092" y="550888"/>
                  <a:pt x="979956" y="544605"/>
                  <a:pt x="990600" y="542364"/>
                </a:cubicBezTo>
                <a:cubicBezTo>
                  <a:pt x="1008387" y="538620"/>
                  <a:pt x="1026601" y="537145"/>
                  <a:pt x="1044388" y="533400"/>
                </a:cubicBezTo>
                <a:cubicBezTo>
                  <a:pt x="1055032" y="531159"/>
                  <a:pt x="1065073" y="526440"/>
                  <a:pt x="1075764" y="524435"/>
                </a:cubicBezTo>
                <a:cubicBezTo>
                  <a:pt x="1089062" y="521942"/>
                  <a:pt x="1102745" y="522091"/>
                  <a:pt x="1116105" y="519953"/>
                </a:cubicBezTo>
                <a:cubicBezTo>
                  <a:pt x="1140122" y="516110"/>
                  <a:pt x="1163917" y="510988"/>
                  <a:pt x="1187823" y="506506"/>
                </a:cubicBezTo>
                <a:cubicBezTo>
                  <a:pt x="1192305" y="503518"/>
                  <a:pt x="1195967" y="498488"/>
                  <a:pt x="1201270" y="497541"/>
                </a:cubicBezTo>
                <a:cubicBezTo>
                  <a:pt x="1271425" y="485013"/>
                  <a:pt x="1321199" y="483631"/>
                  <a:pt x="1389529" y="479612"/>
                </a:cubicBezTo>
                <a:cubicBezTo>
                  <a:pt x="1408726" y="477212"/>
                  <a:pt x="1447208" y="472234"/>
                  <a:pt x="1465729" y="470647"/>
                </a:cubicBezTo>
                <a:cubicBezTo>
                  <a:pt x="1623046" y="457163"/>
                  <a:pt x="1534716" y="467626"/>
                  <a:pt x="1618129" y="457200"/>
                </a:cubicBezTo>
                <a:cubicBezTo>
                  <a:pt x="1700263" y="459481"/>
                  <a:pt x="1746533" y="455576"/>
                  <a:pt x="1815353" y="466164"/>
                </a:cubicBezTo>
                <a:cubicBezTo>
                  <a:pt x="1822883" y="467322"/>
                  <a:pt x="1830294" y="469153"/>
                  <a:pt x="1837764" y="470647"/>
                </a:cubicBezTo>
                <a:cubicBezTo>
                  <a:pt x="1907988" y="469153"/>
                  <a:pt x="1978304" y="470060"/>
                  <a:pt x="2048435" y="466164"/>
                </a:cubicBezTo>
                <a:cubicBezTo>
                  <a:pt x="2059295" y="465561"/>
                  <a:pt x="2069193" y="459560"/>
                  <a:pt x="2079811" y="457200"/>
                </a:cubicBezTo>
                <a:cubicBezTo>
                  <a:pt x="2096118" y="453576"/>
                  <a:pt x="2112682" y="451223"/>
                  <a:pt x="2129117" y="448235"/>
                </a:cubicBezTo>
                <a:cubicBezTo>
                  <a:pt x="2144117" y="441806"/>
                  <a:pt x="2193702" y="423901"/>
                  <a:pt x="2214282" y="407894"/>
                </a:cubicBezTo>
                <a:cubicBezTo>
                  <a:pt x="2220954" y="402705"/>
                  <a:pt x="2226235" y="395941"/>
                  <a:pt x="2232211" y="389964"/>
                </a:cubicBezTo>
                <a:cubicBezTo>
                  <a:pt x="2235199" y="380999"/>
                  <a:pt x="2235797" y="370839"/>
                  <a:pt x="2241176" y="363070"/>
                </a:cubicBezTo>
                <a:cubicBezTo>
                  <a:pt x="2249595" y="350909"/>
                  <a:pt x="2262866" y="342871"/>
                  <a:pt x="2272553" y="331694"/>
                </a:cubicBezTo>
                <a:cubicBezTo>
                  <a:pt x="2282339" y="320403"/>
                  <a:pt x="2290482" y="307788"/>
                  <a:pt x="2299447" y="295835"/>
                </a:cubicBezTo>
                <a:cubicBezTo>
                  <a:pt x="2288344" y="223667"/>
                  <a:pt x="2291196" y="202656"/>
                  <a:pt x="2236694" y="129988"/>
                </a:cubicBezTo>
                <a:cubicBezTo>
                  <a:pt x="2232212" y="124012"/>
                  <a:pt x="2228986" y="116842"/>
                  <a:pt x="2223247" y="112059"/>
                </a:cubicBezTo>
                <a:cubicBezTo>
                  <a:pt x="2219617" y="109034"/>
                  <a:pt x="2214026" y="109689"/>
                  <a:pt x="2209800" y="107576"/>
                </a:cubicBezTo>
                <a:cubicBezTo>
                  <a:pt x="2202008" y="103680"/>
                  <a:pt x="2195059" y="98259"/>
                  <a:pt x="2187388" y="94129"/>
                </a:cubicBezTo>
                <a:cubicBezTo>
                  <a:pt x="2155126" y="76758"/>
                  <a:pt x="2149698" y="74906"/>
                  <a:pt x="2115670" y="62753"/>
                </a:cubicBezTo>
                <a:cubicBezTo>
                  <a:pt x="2106771" y="59575"/>
                  <a:pt x="2098042" y="55641"/>
                  <a:pt x="2088776" y="53788"/>
                </a:cubicBezTo>
                <a:cubicBezTo>
                  <a:pt x="2075509" y="51135"/>
                  <a:pt x="2061872" y="50887"/>
                  <a:pt x="2048435" y="49306"/>
                </a:cubicBezTo>
                <a:lnTo>
                  <a:pt x="2012576" y="44823"/>
                </a:lnTo>
                <a:cubicBezTo>
                  <a:pt x="2003579" y="43538"/>
                  <a:pt x="1994615" y="42016"/>
                  <a:pt x="1985682" y="40341"/>
                </a:cubicBezTo>
                <a:cubicBezTo>
                  <a:pt x="1970706" y="37533"/>
                  <a:pt x="1955967" y="33347"/>
                  <a:pt x="1940858" y="31376"/>
                </a:cubicBezTo>
                <a:cubicBezTo>
                  <a:pt x="1921541" y="28856"/>
                  <a:pt x="1902065" y="27284"/>
                  <a:pt x="1882588" y="26894"/>
                </a:cubicBezTo>
                <a:lnTo>
                  <a:pt x="1492623" y="22412"/>
                </a:lnTo>
                <a:lnTo>
                  <a:pt x="1420905" y="13447"/>
                </a:lnTo>
                <a:cubicBezTo>
                  <a:pt x="1407458" y="11953"/>
                  <a:pt x="1393975" y="10752"/>
                  <a:pt x="1380564" y="8964"/>
                </a:cubicBezTo>
                <a:cubicBezTo>
                  <a:pt x="1371555" y="7763"/>
                  <a:pt x="1362744" y="5000"/>
                  <a:pt x="1353670" y="4482"/>
                </a:cubicBezTo>
                <a:cubicBezTo>
                  <a:pt x="1310386" y="2009"/>
                  <a:pt x="1267011" y="1494"/>
                  <a:pt x="1223682" y="0"/>
                </a:cubicBezTo>
                <a:lnTo>
                  <a:pt x="515470" y="4482"/>
                </a:lnTo>
                <a:cubicBezTo>
                  <a:pt x="479130" y="5480"/>
                  <a:pt x="443779" y="16593"/>
                  <a:pt x="407894" y="22412"/>
                </a:cubicBezTo>
                <a:cubicBezTo>
                  <a:pt x="388495" y="25558"/>
                  <a:pt x="368807" y="27113"/>
                  <a:pt x="349623" y="31376"/>
                </a:cubicBezTo>
                <a:cubicBezTo>
                  <a:pt x="336176" y="34364"/>
                  <a:pt x="322941" y="38559"/>
                  <a:pt x="309282" y="40341"/>
                </a:cubicBezTo>
                <a:cubicBezTo>
                  <a:pt x="268478" y="45663"/>
                  <a:pt x="132707" y="48748"/>
                  <a:pt x="116541" y="49306"/>
                </a:cubicBezTo>
                <a:cubicBezTo>
                  <a:pt x="101600" y="50800"/>
                  <a:pt x="86582" y="51665"/>
                  <a:pt x="71717" y="53788"/>
                </a:cubicBezTo>
                <a:cubicBezTo>
                  <a:pt x="65619" y="54659"/>
                  <a:pt x="53788" y="58270"/>
                  <a:pt x="53788" y="5827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988F7595-D254-4695-AE6D-2F64D846E368}"/>
              </a:ext>
            </a:extLst>
          </p:cNvPr>
          <p:cNvCxnSpPr>
            <a:cxnSpLocks/>
          </p:cNvCxnSpPr>
          <p:nvPr/>
        </p:nvCxnSpPr>
        <p:spPr>
          <a:xfrm>
            <a:off x="4764741" y="1434353"/>
            <a:ext cx="5208494" cy="232634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0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37646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Spremenljivke					     (1/2)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55064"/>
            <a:ext cx="10515600" cy="4713154"/>
          </a:xfrm>
        </p:spPr>
        <p:txBody>
          <a:bodyPr>
            <a:normAutofit/>
          </a:bodyPr>
          <a:lstStyle/>
          <a:p>
            <a:r>
              <a:rPr lang="sl-SI" sz="2400" dirty="0"/>
              <a:t>Ni deklaracij spremenljivk in rezervacije pomnilnika.</a:t>
            </a:r>
          </a:p>
          <a:p>
            <a:r>
              <a:rPr lang="sl-SI" sz="2400" dirty="0"/>
              <a:t>Dinamično tipiziranje.</a:t>
            </a:r>
          </a:p>
          <a:p>
            <a:r>
              <a:rPr lang="sl-SI" sz="2400" dirty="0"/>
              <a:t>Občutljivost na velikost črk (</a:t>
            </a:r>
            <a:r>
              <a:rPr lang="sl-SI" sz="2400" i="1" dirty="0" err="1"/>
              <a:t>case</a:t>
            </a:r>
            <a:r>
              <a:rPr lang="sl-SI" sz="2400" i="1" dirty="0"/>
              <a:t> </a:t>
            </a:r>
            <a:r>
              <a:rPr lang="sl-SI" sz="2400" i="1" dirty="0" err="1"/>
              <a:t>sensitive</a:t>
            </a:r>
            <a:r>
              <a:rPr lang="sl-SI" sz="2400" dirty="0"/>
              <a:t>).</a:t>
            </a:r>
          </a:p>
          <a:p>
            <a:r>
              <a:rPr lang="sl-SI" sz="2400" dirty="0"/>
              <a:t>Možno pretvarjanje med tipi (</a:t>
            </a:r>
            <a:r>
              <a:rPr lang="sl-SI" sz="2400" i="1" dirty="0" err="1"/>
              <a:t>type</a:t>
            </a:r>
            <a:r>
              <a:rPr lang="sl-SI" sz="2400" i="1" dirty="0"/>
              <a:t> </a:t>
            </a:r>
            <a:r>
              <a:rPr lang="sl-SI" sz="2400" i="1" dirty="0" err="1"/>
              <a:t>casting</a:t>
            </a:r>
            <a:r>
              <a:rPr lang="sl-SI" sz="2400" dirty="0"/>
              <a:t>).</a:t>
            </a:r>
          </a:p>
          <a:p>
            <a:r>
              <a:rPr lang="sl-SI" sz="2400" b="1" u="sng" dirty="0"/>
              <a:t>Primeri</a:t>
            </a: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stevilo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= 5; % Kreiranje števila</a:t>
            </a: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vrstica = [1, 2, 3, 4, 5]; % Vektor</a:t>
            </a: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matrika = [1 2 3; 4 5 6]; % Matrika velikosti 2x3</a:t>
            </a: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niz = "Pozdravljen, MATLAB!"; %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String</a:t>
            </a:r>
            <a:endParaRPr lang="sl-SI" sz="180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lvl="1"/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jePozitiven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= 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stevilo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&gt; 0); % Logična vrednost (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true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 ali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false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celica = {1, 'tekst', [3 4 5]}; % Celica z elementi mešanih tipov</a:t>
            </a:r>
          </a:p>
          <a:p>
            <a:pPr lvl="1"/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struktura = </a:t>
            </a:r>
            <a:r>
              <a:rPr lang="sl-SI" sz="1800" dirty="0" err="1">
                <a:solidFill>
                  <a:srgbClr val="00B050"/>
                </a:solidFill>
                <a:latin typeface="Consolas" panose="020B0609020204030204" pitchFamily="49" charset="0"/>
              </a:rPr>
              <a:t>struct</a:t>
            </a:r>
            <a:r>
              <a:rPr lang="sl-SI" sz="1800" dirty="0">
                <a:solidFill>
                  <a:srgbClr val="00B050"/>
                </a:solidFill>
                <a:latin typeface="Consolas" panose="020B0609020204030204" pitchFamily="49" charset="0"/>
              </a:rPr>
              <a:t>('Ime', 'Janez', 'Starost', 25); % Struktura s polji</a:t>
            </a:r>
            <a:endParaRPr lang="sl-SI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1600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89C28F-1E93-4D84-B598-1BCAE700A3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EFE42-92AD-42D5-BE90-88AC7DBFDD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5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2480</Words>
  <Application>Microsoft Office PowerPoint</Application>
  <PresentationFormat>Širokozaslonsko</PresentationFormat>
  <Paragraphs>458</Paragraphs>
  <Slides>36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Consolas</vt:lpstr>
      <vt:lpstr>Officeova tema</vt:lpstr>
      <vt:lpstr>PowerPointova predstavitev</vt:lpstr>
      <vt:lpstr>Vsebina</vt:lpstr>
      <vt:lpstr>Kaj je MATLAB?          (1/2)</vt:lpstr>
      <vt:lpstr>Kaj je MATLAB?          (2/2)</vt:lpstr>
      <vt:lpstr>Funkcionalnost in uporaba</vt:lpstr>
      <vt:lpstr>Prednosti in slabosti</vt:lpstr>
      <vt:lpstr>GUI okolja MATLAB </vt:lpstr>
      <vt:lpstr>Urejevalnik</vt:lpstr>
      <vt:lpstr>Spremenljivke          (1/2)</vt:lpstr>
      <vt:lpstr>Spremenljivke          (2/2)</vt:lpstr>
      <vt:lpstr>Sklicevanje in indeksiranje</vt:lpstr>
      <vt:lpstr>Matrične operacije</vt:lpstr>
      <vt:lpstr>Funkcije in skripti          (1/4)</vt:lpstr>
      <vt:lpstr>Funkcije in skripti          (2/4)</vt:lpstr>
      <vt:lpstr>Funkcije in skripti          (3/4)</vt:lpstr>
      <vt:lpstr>Funkcije in skripti          (4/4)</vt:lpstr>
      <vt:lpstr>Krmiljenje toka               (1/3)</vt:lpstr>
      <vt:lpstr>Krmiljenje toka               (2/3)</vt:lpstr>
      <vt:lpstr>Krmiljenje toka               (3/3)</vt:lpstr>
      <vt:lpstr>Vizualizacija               (1/3)</vt:lpstr>
      <vt:lpstr>Vizualizacija               (2/3)</vt:lpstr>
      <vt:lpstr>Vizualizacija               (3/3)</vt:lpstr>
      <vt:lpstr>Kreiranje GUI               (1/2)</vt:lpstr>
      <vt:lpstr>Kreiranje GUI               (2/2)</vt:lpstr>
      <vt:lpstr>Knjižnice/orodja          (1/2)</vt:lpstr>
      <vt:lpstr>Knjižnice/orodja          (2/2)</vt:lpstr>
      <vt:lpstr>Še neomenjeno          (1/2)</vt:lpstr>
      <vt:lpstr>Še neomenjeno          (2/2)</vt:lpstr>
      <vt:lpstr>Demo: PCA na 2D sivinski sliki        (1/7)</vt:lpstr>
      <vt:lpstr>Demo: PCA na 2D sivinski sliki        (2/7)</vt:lpstr>
      <vt:lpstr>Demo: PCA na 2D sivinski sliki        (3/7)</vt:lpstr>
      <vt:lpstr>Demo: PCA na 2D sivinski sliki        (4/7)</vt:lpstr>
      <vt:lpstr>Demo: PCA na 2D sivinski sliki        (5/7)</vt:lpstr>
      <vt:lpstr>Demo: PCA na 2D sivinski sliki        (6/7)</vt:lpstr>
      <vt:lpstr>Demo: PCA na 2D sivinski sliki        (7/7)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125</cp:revision>
  <dcterms:created xsi:type="dcterms:W3CDTF">2023-09-11T08:00:44Z</dcterms:created>
  <dcterms:modified xsi:type="dcterms:W3CDTF">2025-01-23T12:03:04Z</dcterms:modified>
</cp:coreProperties>
</file>