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7" r:id="rId5"/>
    <p:sldId id="268" r:id="rId6"/>
    <p:sldId id="265" r:id="rId7"/>
    <p:sldId id="264" r:id="rId8"/>
    <p:sldId id="263" r:id="rId9"/>
    <p:sldId id="262" r:id="rId10"/>
    <p:sldId id="269" r:id="rId11"/>
    <p:sldId id="261" r:id="rId12"/>
    <p:sldId id="260" r:id="rId13"/>
    <p:sldId id="273" r:id="rId14"/>
    <p:sldId id="270" r:id="rId15"/>
    <p:sldId id="275" r:id="rId16"/>
    <p:sldId id="272" r:id="rId17"/>
    <p:sldId id="274" r:id="rId18"/>
    <p:sldId id="278" r:id="rId19"/>
    <p:sldId id="282" r:id="rId20"/>
    <p:sldId id="276" r:id="rId21"/>
    <p:sldId id="277" r:id="rId22"/>
    <p:sldId id="283" r:id="rId23"/>
    <p:sldId id="281" r:id="rId24"/>
    <p:sldId id="280" r:id="rId25"/>
    <p:sldId id="284" r:id="rId26"/>
    <p:sldId id="285" r:id="rId27"/>
    <p:sldId id="287" r:id="rId28"/>
    <p:sldId id="286" r:id="rId29"/>
    <p:sldId id="279" r:id="rId30"/>
    <p:sldId id="291" r:id="rId31"/>
    <p:sldId id="290" r:id="rId32"/>
    <p:sldId id="293" r:id="rId33"/>
    <p:sldId id="292" r:id="rId34"/>
    <p:sldId id="296" r:id="rId35"/>
    <p:sldId id="298" r:id="rId36"/>
    <p:sldId id="297" r:id="rId37"/>
    <p:sldId id="295" r:id="rId38"/>
    <p:sldId id="294" r:id="rId39"/>
    <p:sldId id="304" r:id="rId40"/>
    <p:sldId id="302" r:id="rId41"/>
    <p:sldId id="305" r:id="rId42"/>
    <p:sldId id="306" r:id="rId43"/>
    <p:sldId id="308" r:id="rId44"/>
    <p:sldId id="307" r:id="rId45"/>
    <p:sldId id="312" r:id="rId46"/>
    <p:sldId id="311" r:id="rId47"/>
    <p:sldId id="310" r:id="rId48"/>
    <p:sldId id="313" r:id="rId49"/>
    <p:sldId id="317" r:id="rId50"/>
    <p:sldId id="316" r:id="rId51"/>
    <p:sldId id="315" r:id="rId52"/>
    <p:sldId id="314" r:id="rId53"/>
    <p:sldId id="309" r:id="rId54"/>
    <p:sldId id="320" r:id="rId55"/>
    <p:sldId id="319" r:id="rId56"/>
    <p:sldId id="318" r:id="rId57"/>
    <p:sldId id="324" r:id="rId58"/>
    <p:sldId id="323" r:id="rId59"/>
    <p:sldId id="322" r:id="rId60"/>
    <p:sldId id="325" r:id="rId61"/>
    <p:sldId id="257" r:id="rId6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64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9762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7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p-rs.si/publikacije/infografike"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ip-rs.si/" TargetMode="External"/><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hyperlink" Target="https://www.ip-rs.si/varstvo-osebnih-podatkov/iskalnik-po-mnenjih"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a:xfrm>
            <a:off x="543818" y="616343"/>
            <a:ext cx="10241280" cy="1086046"/>
          </a:xfrm>
        </p:spPr>
        <p:txBody>
          <a:bodyPr/>
          <a:lstStyle/>
          <a:p>
            <a:r>
              <a:rPr lang="sl-SI" sz="5400" dirty="0"/>
              <a:t>Varovanje osebnih podatkov </a:t>
            </a:r>
          </a:p>
        </p:txBody>
      </p:sp>
      <p:sp>
        <p:nvSpPr>
          <p:cNvPr id="5" name="Text Placeholder 4">
            <a:extLst>
              <a:ext uri="{FF2B5EF4-FFF2-40B4-BE49-F238E27FC236}">
                <a16:creationId xmlns:a16="http://schemas.microsoft.com/office/drawing/2014/main" id="{D33710DB-A05F-2081-6422-BE11BBEBF350}"/>
              </a:ext>
            </a:extLst>
          </p:cNvPr>
          <p:cNvSpPr>
            <a:spLocks noGrp="1"/>
          </p:cNvSpPr>
          <p:nvPr>
            <p:ph type="body" sz="quarter" idx="11"/>
          </p:nvPr>
        </p:nvSpPr>
        <p:spPr>
          <a:xfrm>
            <a:off x="543818" y="2718157"/>
            <a:ext cx="11251247" cy="790944"/>
          </a:xfrm>
        </p:spPr>
        <p:txBody>
          <a:bodyPr/>
          <a:lstStyle/>
          <a:p>
            <a:r>
              <a:rPr lang="sl-SI" dirty="0"/>
              <a:t>Nina KOMOČAR URBANIJA, DPO, Univerza v Ljubljani</a:t>
            </a:r>
          </a:p>
        </p:txBody>
      </p:sp>
      <p:sp>
        <p:nvSpPr>
          <p:cNvPr id="7" name="PoljeZBesedilom 6">
            <a:extLst>
              <a:ext uri="{FF2B5EF4-FFF2-40B4-BE49-F238E27FC236}">
                <a16:creationId xmlns:a16="http://schemas.microsoft.com/office/drawing/2014/main" id="{E5AF3530-0B7B-4FCE-AE01-10C220162766}"/>
              </a:ext>
            </a:extLst>
          </p:cNvPr>
          <p:cNvSpPr txBox="1"/>
          <p:nvPr/>
        </p:nvSpPr>
        <p:spPr>
          <a:xfrm>
            <a:off x="543818" y="3429000"/>
            <a:ext cx="7351113"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a:t>
            </a:r>
          </a:p>
          <a:p>
            <a:r>
              <a:rPr lang="sl-SI" sz="2000" dirty="0">
                <a:solidFill>
                  <a:schemeClr val="bg1"/>
                </a:solidFill>
              </a:rPr>
              <a:t>Usposabljanje podatkovnih strokovnjakov, 23. – 26. 9. 2024</a:t>
            </a:r>
          </a:p>
        </p:txBody>
      </p:sp>
      <p:pic>
        <p:nvPicPr>
          <p:cNvPr id="3" name="Slika 2">
            <a:extLst>
              <a:ext uri="{FF2B5EF4-FFF2-40B4-BE49-F238E27FC236}">
                <a16:creationId xmlns:a16="http://schemas.microsoft.com/office/drawing/2014/main" id="{FF14E6D6-6D22-4717-BCA0-24F60B65F11D}"/>
              </a:ext>
            </a:extLst>
          </p:cNvPr>
          <p:cNvPicPr>
            <a:picLocks noChangeAspect="1"/>
          </p:cNvPicPr>
          <p:nvPr/>
        </p:nvPicPr>
        <p:blipFill>
          <a:blip r:embed="rId2"/>
          <a:stretch>
            <a:fillRect/>
          </a:stretch>
        </p:blipFill>
        <p:spPr>
          <a:xfrm>
            <a:off x="6096000" y="5980159"/>
            <a:ext cx="676715" cy="384081"/>
          </a:xfrm>
          <a:prstGeom prst="rect">
            <a:avLst/>
          </a:prstGeom>
        </p:spPr>
      </p:pic>
    </p:spTree>
    <p:extLst>
      <p:ext uri="{BB962C8B-B14F-4D97-AF65-F5344CB8AC3E}">
        <p14:creationId xmlns:p14="http://schemas.microsoft.com/office/powerpoint/2010/main" val="202602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905503-6525-9501-4FC9-0873D1415CB0}"/>
              </a:ext>
            </a:extLst>
          </p:cNvPr>
          <p:cNvSpPr>
            <a:spLocks noGrp="1"/>
          </p:cNvSpPr>
          <p:nvPr>
            <p:ph type="title"/>
          </p:nvPr>
        </p:nvSpPr>
        <p:spPr/>
        <p:txBody>
          <a:bodyPr>
            <a:normAutofit fontScale="90000"/>
          </a:bodyPr>
          <a:lstStyle/>
          <a:p>
            <a:r>
              <a:rPr lang="sv-SE" dirty="0"/>
              <a:t>Infografika IP</a:t>
            </a:r>
            <a:br>
              <a:rPr lang="sv-SE" dirty="0"/>
            </a:br>
            <a:r>
              <a:rPr lang="sv-SE" sz="2200" dirty="0">
                <a:hlinkClick r:id="rId2"/>
              </a:rPr>
              <a:t>https://www.ip-rs.si/publikacije/infografike</a:t>
            </a:r>
            <a:r>
              <a:rPr lang="sl-SI" sz="2200" dirty="0"/>
              <a:t> </a:t>
            </a:r>
            <a:br>
              <a:rPr lang="sl-SI" dirty="0"/>
            </a:br>
            <a:endParaRPr lang="sl-SI" dirty="0"/>
          </a:p>
        </p:txBody>
      </p:sp>
      <p:sp>
        <p:nvSpPr>
          <p:cNvPr id="21" name="Označba mesta vsebine 20">
            <a:extLst>
              <a:ext uri="{FF2B5EF4-FFF2-40B4-BE49-F238E27FC236}">
                <a16:creationId xmlns:a16="http://schemas.microsoft.com/office/drawing/2014/main" id="{E91C2632-EFA6-3009-4864-3EB77CF964E5}"/>
              </a:ext>
            </a:extLst>
          </p:cNvPr>
          <p:cNvSpPr>
            <a:spLocks noGrp="1"/>
          </p:cNvSpPr>
          <p:nvPr>
            <p:ph idx="4"/>
          </p:nvPr>
        </p:nvSpPr>
        <p:spPr>
          <a:xfrm>
            <a:off x="6172200" y="1690689"/>
            <a:ext cx="5183184" cy="4885372"/>
          </a:xfrm>
        </p:spPr>
        <p:txBody>
          <a:bodyPr>
            <a:normAutofit fontScale="77500" lnSpcReduction="20000"/>
          </a:bodyPr>
          <a:lstStyle/>
          <a:p>
            <a:pPr marL="0" indent="0">
              <a:buNone/>
            </a:pPr>
            <a:r>
              <a:rPr lang="sl-SI" dirty="0"/>
              <a:t>1. Kontaktne (telefonska številka, naslov, e-naslov, vzdevek)</a:t>
            </a:r>
          </a:p>
          <a:p>
            <a:endParaRPr lang="sl-SI" dirty="0"/>
          </a:p>
          <a:p>
            <a:pPr marL="0" indent="0">
              <a:buNone/>
            </a:pPr>
            <a:r>
              <a:rPr lang="sl-SI" dirty="0"/>
              <a:t>2. Identifikacijske (ime in priimek, EMŠO, davčna številka, uporabniško ime, IP naslov- angl. Internet </a:t>
            </a:r>
            <a:r>
              <a:rPr lang="sl-SI" dirty="0" err="1"/>
              <a:t>Protocol</a:t>
            </a:r>
            <a:r>
              <a:rPr lang="sl-SI" dirty="0"/>
              <a:t>, IMSI - angl. International Mobile </a:t>
            </a:r>
            <a:r>
              <a:rPr lang="sl-SI" dirty="0" err="1"/>
              <a:t>Subscriber</a:t>
            </a:r>
            <a:r>
              <a:rPr lang="sl-SI" dirty="0"/>
              <a:t> </a:t>
            </a:r>
            <a:r>
              <a:rPr lang="sl-SI" dirty="0" err="1"/>
              <a:t>Identity</a:t>
            </a:r>
            <a:r>
              <a:rPr lang="sl-SI" dirty="0"/>
              <a:t>)</a:t>
            </a:r>
          </a:p>
          <a:p>
            <a:endParaRPr lang="sl-SI" dirty="0"/>
          </a:p>
          <a:p>
            <a:pPr marL="0" indent="0">
              <a:buNone/>
            </a:pPr>
            <a:r>
              <a:rPr lang="sl-SI" dirty="0"/>
              <a:t>3. Statusne (zaposlitev, spol, starost, podatki v zvezi z zdravjem, izobrazba, vloge, premoženje)</a:t>
            </a:r>
          </a:p>
          <a:p>
            <a:endParaRPr lang="sl-SI" dirty="0"/>
          </a:p>
          <a:p>
            <a:pPr marL="0" indent="0">
              <a:buNone/>
            </a:pPr>
            <a:r>
              <a:rPr lang="sl-SI" dirty="0"/>
              <a:t>4. Transakcijske (podatki o nakupih, prebranih knjigah, klicih, lokacijah, videnih oglasih)</a:t>
            </a:r>
          </a:p>
        </p:txBody>
      </p:sp>
      <p:pic>
        <p:nvPicPr>
          <p:cNvPr id="8" name="Slika 7">
            <a:extLst>
              <a:ext uri="{FF2B5EF4-FFF2-40B4-BE49-F238E27FC236}">
                <a16:creationId xmlns:a16="http://schemas.microsoft.com/office/drawing/2014/main" id="{711738DE-FB5A-3AFB-BC63-37B1A936AEE9}"/>
              </a:ext>
            </a:extLst>
          </p:cNvPr>
          <p:cNvPicPr>
            <a:picLocks noChangeAspect="1"/>
          </p:cNvPicPr>
          <p:nvPr/>
        </p:nvPicPr>
        <p:blipFill>
          <a:blip r:embed="rId3"/>
          <a:stretch>
            <a:fillRect/>
          </a:stretch>
        </p:blipFill>
        <p:spPr>
          <a:xfrm>
            <a:off x="925164" y="1690688"/>
            <a:ext cx="3588252" cy="5021749"/>
          </a:xfrm>
          <a:prstGeom prst="rect">
            <a:avLst/>
          </a:prstGeom>
        </p:spPr>
      </p:pic>
    </p:spTree>
    <p:extLst>
      <p:ext uri="{BB962C8B-B14F-4D97-AF65-F5344CB8AC3E}">
        <p14:creationId xmlns:p14="http://schemas.microsoft.com/office/powerpoint/2010/main" val="201474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215A8A-33B2-1C2A-2C3D-917056AAFBD3}"/>
              </a:ext>
            </a:extLst>
          </p:cNvPr>
          <p:cNvSpPr>
            <a:spLocks noGrp="1"/>
          </p:cNvSpPr>
          <p:nvPr>
            <p:ph type="title"/>
          </p:nvPr>
        </p:nvSpPr>
        <p:spPr/>
        <p:txBody>
          <a:bodyPr>
            <a:normAutofit fontScale="90000"/>
          </a:bodyPr>
          <a:lstStyle/>
          <a:p>
            <a:r>
              <a:rPr lang="sl-SI" dirty="0"/>
              <a:t>Kaj so osebni podatki - PRIMERI</a:t>
            </a:r>
          </a:p>
        </p:txBody>
      </p:sp>
      <p:sp>
        <p:nvSpPr>
          <p:cNvPr id="3" name="Označba mesta vsebine 2">
            <a:extLst>
              <a:ext uri="{FF2B5EF4-FFF2-40B4-BE49-F238E27FC236}">
                <a16:creationId xmlns:a16="http://schemas.microsoft.com/office/drawing/2014/main" id="{3D23CE66-EEAF-852E-EC6F-030563C28204}"/>
              </a:ext>
            </a:extLst>
          </p:cNvPr>
          <p:cNvSpPr>
            <a:spLocks noGrp="1"/>
          </p:cNvSpPr>
          <p:nvPr>
            <p:ph idx="2"/>
          </p:nvPr>
        </p:nvSpPr>
        <p:spPr>
          <a:xfrm>
            <a:off x="862019" y="1708322"/>
            <a:ext cx="5157782" cy="4867737"/>
          </a:xfrm>
        </p:spPr>
        <p:txBody>
          <a:bodyPr>
            <a:normAutofit fontScale="85000" lnSpcReduction="20000"/>
          </a:bodyPr>
          <a:lstStyle/>
          <a:p>
            <a:r>
              <a:rPr lang="sl-SI" dirty="0"/>
              <a:t>ime in priimek, naslov prebivališča, naslov e-pošte (npr. </a:t>
            </a:r>
            <a:r>
              <a:rPr lang="sl-SI" dirty="0" err="1"/>
              <a:t>ime.priimek@podjetje.si</a:t>
            </a:r>
            <a:r>
              <a:rPr lang="sl-SI" dirty="0"/>
              <a:t>), številka osebne izkaznice</a:t>
            </a:r>
          </a:p>
          <a:p>
            <a:r>
              <a:rPr lang="sl-SI" dirty="0"/>
              <a:t>podatki o lokaciji, IP naslov, oznaka piškotka</a:t>
            </a:r>
          </a:p>
          <a:p>
            <a:r>
              <a:rPr lang="sl-SI" dirty="0"/>
              <a:t>fotografije ali videoposnetki, na katerem je posameznik prepoznaven</a:t>
            </a:r>
          </a:p>
          <a:p>
            <a:r>
              <a:rPr lang="sl-SI" dirty="0"/>
              <a:t>kreditna ocena, ocena delovne uspešnosti</a:t>
            </a:r>
          </a:p>
          <a:p>
            <a:r>
              <a:rPr lang="sl-SI" dirty="0"/>
              <a:t>posebne vrste osebnih podatkov!</a:t>
            </a:r>
          </a:p>
          <a:p>
            <a:r>
              <a:rPr lang="sl-SI" dirty="0"/>
              <a:t>pisni izpitni odgovori kandidata in komentarji ter ocena ocenjevalca, </a:t>
            </a:r>
            <a:r>
              <a:rPr lang="sl-SI" dirty="0">
                <a:sym typeface="Symbol" panose="05050102010706020507" pitchFamily="18" charset="2"/>
              </a:rPr>
              <a:t> </a:t>
            </a:r>
            <a:r>
              <a:rPr lang="sl-SI" dirty="0"/>
              <a:t>sodba SEU C-434/16 - psevdonimizirani podatki ipd.</a:t>
            </a:r>
          </a:p>
          <a:p>
            <a:pPr>
              <a:buFontTx/>
              <a:buChar char="-"/>
            </a:pPr>
            <a:endParaRPr lang="sl-SI" dirty="0"/>
          </a:p>
        </p:txBody>
      </p:sp>
      <p:pic>
        <p:nvPicPr>
          <p:cNvPr id="4" name="Slika 3">
            <a:extLst>
              <a:ext uri="{FF2B5EF4-FFF2-40B4-BE49-F238E27FC236}">
                <a16:creationId xmlns:a16="http://schemas.microsoft.com/office/drawing/2014/main" id="{E82C98DB-AB82-CE2F-5451-FA3A2BD238A4}"/>
              </a:ext>
            </a:extLst>
          </p:cNvPr>
          <p:cNvPicPr>
            <a:picLocks noChangeAspect="1"/>
          </p:cNvPicPr>
          <p:nvPr/>
        </p:nvPicPr>
        <p:blipFill>
          <a:blip r:embed="rId2"/>
          <a:stretch>
            <a:fillRect/>
          </a:stretch>
        </p:blipFill>
        <p:spPr>
          <a:xfrm>
            <a:off x="6475416" y="1681159"/>
            <a:ext cx="4876800" cy="4810125"/>
          </a:xfrm>
          <a:prstGeom prst="rect">
            <a:avLst/>
          </a:prstGeom>
        </p:spPr>
      </p:pic>
    </p:spTree>
    <p:extLst>
      <p:ext uri="{BB962C8B-B14F-4D97-AF65-F5344CB8AC3E}">
        <p14:creationId xmlns:p14="http://schemas.microsoft.com/office/powerpoint/2010/main" val="177071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A7B895-19E0-C88E-6534-7EAA7DB77091}"/>
              </a:ext>
            </a:extLst>
          </p:cNvPr>
          <p:cNvSpPr>
            <a:spLocks noGrp="1"/>
          </p:cNvSpPr>
          <p:nvPr>
            <p:ph type="title"/>
          </p:nvPr>
        </p:nvSpPr>
        <p:spPr/>
        <p:txBody>
          <a:bodyPr>
            <a:normAutofit fontScale="90000"/>
          </a:bodyPr>
          <a:lstStyle/>
          <a:p>
            <a:r>
              <a:rPr lang="sl-SI" dirty="0" err="1"/>
              <a:t>Psevdonimizacija</a:t>
            </a:r>
            <a:endParaRPr lang="sl-SI" dirty="0"/>
          </a:p>
        </p:txBody>
      </p:sp>
      <p:sp>
        <p:nvSpPr>
          <p:cNvPr id="3" name="Označba mesta vsebine 2">
            <a:extLst>
              <a:ext uri="{FF2B5EF4-FFF2-40B4-BE49-F238E27FC236}">
                <a16:creationId xmlns:a16="http://schemas.microsoft.com/office/drawing/2014/main" id="{47182326-1A29-39CE-9A43-EABA16D6E15C}"/>
              </a:ext>
            </a:extLst>
          </p:cNvPr>
          <p:cNvSpPr>
            <a:spLocks noGrp="1"/>
          </p:cNvSpPr>
          <p:nvPr>
            <p:ph idx="1"/>
          </p:nvPr>
        </p:nvSpPr>
        <p:spPr/>
        <p:txBody>
          <a:bodyPr>
            <a:normAutofit/>
          </a:bodyPr>
          <a:lstStyle/>
          <a:p>
            <a:pPr marL="0" indent="0">
              <a:buNone/>
            </a:pPr>
            <a:r>
              <a:rPr lang="sl-SI" dirty="0"/>
              <a:t>5. točka 4. člena GDPR </a:t>
            </a:r>
            <a:r>
              <a:rPr lang="sl-SI" dirty="0">
                <a:sym typeface="Symbol" panose="05050102010706020507" pitchFamily="18" charset="2"/>
              </a:rPr>
              <a:t> </a:t>
            </a:r>
            <a:r>
              <a:rPr lang="sl-SI" dirty="0"/>
              <a:t>obdelava osebnih podatkov na način, da osebnih podatkov brez dodatnih informacij ni več mogoče pripisati specifičnemu posamezniku, na katerega se nanašajo osebni podatki, če se take dodatne informacije hranijo ločeno ter zanje veljajo tehnični in organizacijski ukrepi za zagotavljanje, da se osebni podatki ne pripišejo določenemu ali določljivemu posamezniku.</a:t>
            </a:r>
          </a:p>
          <a:p>
            <a:r>
              <a:rPr lang="sl-SI" dirty="0"/>
              <a:t>ukrep, s katerim osebnih podatkov ni mogoče pripisati posamezniku </a:t>
            </a:r>
          </a:p>
          <a:p>
            <a:pPr marL="0" indent="0">
              <a:buNone/>
            </a:pPr>
            <a:r>
              <a:rPr lang="sl-SI" dirty="0">
                <a:sym typeface="Symbol" panose="05050102010706020507" pitchFamily="18" charset="2"/>
              </a:rPr>
              <a:t></a:t>
            </a:r>
            <a:r>
              <a:rPr lang="sl-SI" dirty="0"/>
              <a:t> </a:t>
            </a:r>
            <a:r>
              <a:rPr lang="sl-SI" b="1" dirty="0"/>
              <a:t>SO OSEBNI PODATKI</a:t>
            </a:r>
          </a:p>
          <a:p>
            <a:r>
              <a:rPr lang="sl-SI" dirty="0"/>
              <a:t>ukrep varnosti obdelave ter načelo najmanjšega obsega podatkov</a:t>
            </a:r>
          </a:p>
        </p:txBody>
      </p:sp>
    </p:spTree>
    <p:extLst>
      <p:ext uri="{BB962C8B-B14F-4D97-AF65-F5344CB8AC3E}">
        <p14:creationId xmlns:p14="http://schemas.microsoft.com/office/powerpoint/2010/main" val="322992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F4BB81-2421-94DF-1298-3A426573F327}"/>
              </a:ext>
            </a:extLst>
          </p:cNvPr>
          <p:cNvSpPr>
            <a:spLocks noGrp="1"/>
          </p:cNvSpPr>
          <p:nvPr>
            <p:ph type="title"/>
          </p:nvPr>
        </p:nvSpPr>
        <p:spPr/>
        <p:txBody>
          <a:bodyPr>
            <a:normAutofit fontScale="90000"/>
          </a:bodyPr>
          <a:lstStyle/>
          <a:p>
            <a:r>
              <a:rPr lang="sl-SI" dirty="0"/>
              <a:t>Anonimizacija</a:t>
            </a:r>
          </a:p>
        </p:txBody>
      </p:sp>
      <p:sp>
        <p:nvSpPr>
          <p:cNvPr id="3" name="Označba mesta vsebine 2">
            <a:extLst>
              <a:ext uri="{FF2B5EF4-FFF2-40B4-BE49-F238E27FC236}">
                <a16:creationId xmlns:a16="http://schemas.microsoft.com/office/drawing/2014/main" id="{8F30343E-A4E7-BA49-FD49-E6519AFEA354}"/>
              </a:ext>
            </a:extLst>
          </p:cNvPr>
          <p:cNvSpPr>
            <a:spLocks noGrp="1"/>
          </p:cNvSpPr>
          <p:nvPr>
            <p:ph idx="1"/>
          </p:nvPr>
        </p:nvSpPr>
        <p:spPr/>
        <p:txBody>
          <a:bodyPr>
            <a:normAutofit lnSpcReduction="10000"/>
          </a:bodyPr>
          <a:lstStyle/>
          <a:p>
            <a:r>
              <a:rPr lang="sl-SI" dirty="0"/>
              <a:t>podatki se ne nanašajo več na določenega ali določljivega</a:t>
            </a:r>
          </a:p>
          <a:p>
            <a:r>
              <a:rPr lang="sl-SI" dirty="0"/>
              <a:t>anonimizirani podatki ne vsebujejo podatkov, ki bi na kakršnikoli način omogočali identifikacijo posameznika</a:t>
            </a:r>
            <a:endParaRPr lang="sl-SI" b="1" dirty="0"/>
          </a:p>
          <a:p>
            <a:r>
              <a:rPr lang="sl-SI" dirty="0"/>
              <a:t>postopek identifikacije je pri anonimizaciji nepovraten, zato so </a:t>
            </a:r>
            <a:r>
              <a:rPr lang="sl-SI" dirty="0" err="1"/>
              <a:t>ananonimizirani</a:t>
            </a:r>
            <a:r>
              <a:rPr lang="sl-SI" dirty="0"/>
              <a:t> podatki izvzeti iz Splošne uredbe </a:t>
            </a:r>
            <a:r>
              <a:rPr lang="sl-SI" dirty="0">
                <a:sym typeface="Symbol" panose="05050102010706020507" pitchFamily="18" charset="2"/>
              </a:rPr>
              <a:t> </a:t>
            </a:r>
            <a:r>
              <a:rPr lang="sl-SI" b="1" dirty="0"/>
              <a:t>NISO OSEBNI PODATKI</a:t>
            </a:r>
            <a:endParaRPr lang="sl-SI" dirty="0"/>
          </a:p>
          <a:p>
            <a:r>
              <a:rPr lang="sl-SI" dirty="0"/>
              <a:t>pomeni rezultat obdelave osebnih podatkov za nepreklicno preprečitev identifikacije posameznika</a:t>
            </a:r>
          </a:p>
          <a:p>
            <a:r>
              <a:rPr lang="sl-SI" dirty="0"/>
              <a:t>v primerih, kadar je mogoče podatek na kakršenkoli način mogoče pripisati nazaj posamezniku, to ni več anonimizacija, temveč </a:t>
            </a:r>
            <a:r>
              <a:rPr lang="sl-SI" dirty="0" err="1"/>
              <a:t>psevdonimizacija</a:t>
            </a:r>
            <a:r>
              <a:rPr lang="sl-SI" dirty="0"/>
              <a:t>.</a:t>
            </a:r>
          </a:p>
        </p:txBody>
      </p:sp>
    </p:spTree>
    <p:extLst>
      <p:ext uri="{BB962C8B-B14F-4D97-AF65-F5344CB8AC3E}">
        <p14:creationId xmlns:p14="http://schemas.microsoft.com/office/powerpoint/2010/main" val="392412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B69088-3D59-85E9-4711-712F3545B4BC}"/>
              </a:ext>
            </a:extLst>
          </p:cNvPr>
          <p:cNvSpPr>
            <a:spLocks noGrp="1"/>
          </p:cNvSpPr>
          <p:nvPr>
            <p:ph type="title"/>
          </p:nvPr>
        </p:nvSpPr>
        <p:spPr/>
        <p:txBody>
          <a:bodyPr>
            <a:normAutofit fontScale="90000"/>
          </a:bodyPr>
          <a:lstStyle/>
          <a:p>
            <a:r>
              <a:rPr lang="sl-SI" dirty="0"/>
              <a:t>Posebne vrste osebnih podatkov</a:t>
            </a:r>
          </a:p>
        </p:txBody>
      </p:sp>
      <p:sp>
        <p:nvSpPr>
          <p:cNvPr id="3" name="Označba mesta vsebine 2">
            <a:extLst>
              <a:ext uri="{FF2B5EF4-FFF2-40B4-BE49-F238E27FC236}">
                <a16:creationId xmlns:a16="http://schemas.microsoft.com/office/drawing/2014/main" id="{220F592B-A3CA-2BA9-4372-6802BF1B2A97}"/>
              </a:ext>
            </a:extLst>
          </p:cNvPr>
          <p:cNvSpPr>
            <a:spLocks noGrp="1"/>
          </p:cNvSpPr>
          <p:nvPr>
            <p:ph idx="1"/>
          </p:nvPr>
        </p:nvSpPr>
        <p:spPr>
          <a:xfrm>
            <a:off x="838202" y="1690688"/>
            <a:ext cx="11160000" cy="4773293"/>
          </a:xfrm>
        </p:spPr>
        <p:txBody>
          <a:bodyPr>
            <a:normAutofit fontScale="77500" lnSpcReduction="20000"/>
          </a:bodyPr>
          <a:lstStyle/>
          <a:p>
            <a:pPr marL="0" indent="0">
              <a:buNone/>
            </a:pPr>
            <a:r>
              <a:rPr lang="sl-SI" dirty="0"/>
              <a:t>V skladu z 9. členom Splošne uredbe občutljivi/posebne vrste osebnih podatkov vključujejo podatke, ki razkrivajo informacije o:</a:t>
            </a:r>
          </a:p>
          <a:p>
            <a:pPr marL="0" indent="0">
              <a:buNone/>
            </a:pPr>
            <a:endParaRPr lang="sl-SI" dirty="0"/>
          </a:p>
          <a:p>
            <a:r>
              <a:rPr lang="sl-SI" dirty="0"/>
              <a:t>zdravju posameznika</a:t>
            </a:r>
          </a:p>
          <a:p>
            <a:r>
              <a:rPr lang="sl-SI" dirty="0"/>
              <a:t>posameznikovem spolnem življenju ali spolni usmerjenosti</a:t>
            </a:r>
          </a:p>
          <a:p>
            <a:r>
              <a:rPr lang="sl-SI" dirty="0"/>
              <a:t>rasnem ali etničnem poreklu posameznika</a:t>
            </a:r>
          </a:p>
          <a:p>
            <a:r>
              <a:rPr lang="sl-SI" dirty="0"/>
              <a:t>posameznikovem političnem, verskem ali filozofskem prepričanju</a:t>
            </a:r>
          </a:p>
          <a:p>
            <a:r>
              <a:rPr lang="sl-SI" dirty="0"/>
              <a:t>biometričnih in genetskih podatkih posameznika</a:t>
            </a:r>
          </a:p>
          <a:p>
            <a:r>
              <a:rPr lang="sl-SI" dirty="0"/>
              <a:t>članstvu v sindikatu</a:t>
            </a:r>
          </a:p>
          <a:p>
            <a:r>
              <a:rPr lang="pl-PL" dirty="0"/>
              <a:t>podatki v zvezi z zdravjem</a:t>
            </a:r>
            <a:endParaRPr lang="sl-SI" dirty="0"/>
          </a:p>
          <a:p>
            <a:endParaRPr lang="sl-SI" dirty="0"/>
          </a:p>
          <a:p>
            <a:pPr marL="0" indent="0">
              <a:buNone/>
            </a:pPr>
            <a:r>
              <a:rPr lang="sl-SI" dirty="0"/>
              <a:t>Obdelava občutljivih podatkov posameznika je na splošno prepovedana, razen v posebnih okoliščinah, ki upravičujejo njihovo obdelavo (npr. izrecna privolitev, zaščita življenjskih interesov, kadar sodišča izvajajo svojo sodno pristojnost,</a:t>
            </a:r>
            <a:r>
              <a:rPr lang="pl-PL" dirty="0"/>
              <a:t> javni interes na področju javnega zdravja,</a:t>
            </a:r>
            <a:r>
              <a:rPr lang="sl-SI" dirty="0"/>
              <a:t> … ).</a:t>
            </a:r>
          </a:p>
          <a:p>
            <a:endParaRPr lang="sl-SI" dirty="0"/>
          </a:p>
          <a:p>
            <a:endParaRPr lang="sl-SI" dirty="0"/>
          </a:p>
          <a:p>
            <a:endParaRPr lang="sl-SI" dirty="0"/>
          </a:p>
        </p:txBody>
      </p:sp>
    </p:spTree>
    <p:extLst>
      <p:ext uri="{BB962C8B-B14F-4D97-AF65-F5344CB8AC3E}">
        <p14:creationId xmlns:p14="http://schemas.microsoft.com/office/powerpoint/2010/main" val="2138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3F1C3A-4B9E-64F8-5AC7-F80246466994}"/>
              </a:ext>
            </a:extLst>
          </p:cNvPr>
          <p:cNvSpPr>
            <a:spLocks noGrp="1"/>
          </p:cNvSpPr>
          <p:nvPr>
            <p:ph type="title"/>
          </p:nvPr>
        </p:nvSpPr>
        <p:spPr/>
        <p:txBody>
          <a:bodyPr>
            <a:normAutofit fontScale="90000"/>
          </a:bodyPr>
          <a:lstStyle/>
          <a:p>
            <a:r>
              <a:rPr lang="sl-SI" dirty="0"/>
              <a:t>Pomembni pojmi</a:t>
            </a:r>
          </a:p>
        </p:txBody>
      </p:sp>
      <p:sp>
        <p:nvSpPr>
          <p:cNvPr id="3" name="Označba mesta vsebine 2">
            <a:extLst>
              <a:ext uri="{FF2B5EF4-FFF2-40B4-BE49-F238E27FC236}">
                <a16:creationId xmlns:a16="http://schemas.microsoft.com/office/drawing/2014/main" id="{B16E9E88-4F9D-5143-827E-B2DCB786B57C}"/>
              </a:ext>
            </a:extLst>
          </p:cNvPr>
          <p:cNvSpPr>
            <a:spLocks noGrp="1"/>
          </p:cNvSpPr>
          <p:nvPr>
            <p:ph idx="1"/>
          </p:nvPr>
        </p:nvSpPr>
        <p:spPr/>
        <p:txBody>
          <a:bodyPr>
            <a:normAutofit lnSpcReduction="10000"/>
          </a:bodyPr>
          <a:lstStyle/>
          <a:p>
            <a:r>
              <a:rPr lang="sl-SI" b="1" dirty="0"/>
              <a:t>obdelava</a:t>
            </a:r>
            <a:r>
              <a:rPr lang="sl-SI" dirty="0"/>
              <a:t> je vsako dejanje ali niz dejanj, ki se izvaja v zvezi z osebnimi podatki (primer: vpogled, zbiranje, beleženje, omogočanje dostopa, izbris)</a:t>
            </a:r>
          </a:p>
          <a:p>
            <a:r>
              <a:rPr lang="sl-SI" b="1" dirty="0"/>
              <a:t>upravljavec</a:t>
            </a:r>
            <a:r>
              <a:rPr lang="sl-SI" dirty="0"/>
              <a:t> fizična ali pravna oseba, javni organ, ki sam ali skupaj z drugimi določa namene in sredstva obdelave</a:t>
            </a:r>
          </a:p>
          <a:p>
            <a:r>
              <a:rPr lang="sl-SI" b="1" dirty="0"/>
              <a:t>obdelovalec</a:t>
            </a:r>
            <a:r>
              <a:rPr lang="sl-SI" dirty="0"/>
              <a:t> pomeni fizično ali pravno osebo, javni organ, agencijo ali drugo telo, ki obdeluje osebne podatke </a:t>
            </a:r>
            <a:r>
              <a:rPr lang="sl-SI" u="sng" dirty="0"/>
              <a:t>v imenu upravljavca</a:t>
            </a:r>
          </a:p>
          <a:p>
            <a:r>
              <a:rPr lang="sl-SI" b="1" dirty="0"/>
              <a:t>pravni temelj </a:t>
            </a:r>
            <a:r>
              <a:rPr lang="sl-SI" dirty="0"/>
              <a:t>je pravna podlaga in pogoj, da osebne podatke sme obdelovati</a:t>
            </a:r>
          </a:p>
          <a:p>
            <a:r>
              <a:rPr lang="sl-SI" b="1" dirty="0"/>
              <a:t>kršitev varstva </a:t>
            </a:r>
            <a:r>
              <a:rPr lang="sl-SI" dirty="0"/>
              <a:t>osebnih podatkov pomeni kršitev varnosti, ki povzroči nenamerno ali nezakonito uničenje, izgubo, spremembo, nepooblaščeno razkritje ali dostop do osebnih podatkov, ki so poslani, shranjeni ali kako drugače obdelani</a:t>
            </a:r>
          </a:p>
          <a:p>
            <a:endParaRPr lang="sl-SI" dirty="0"/>
          </a:p>
        </p:txBody>
      </p:sp>
    </p:spTree>
    <p:extLst>
      <p:ext uri="{BB962C8B-B14F-4D97-AF65-F5344CB8AC3E}">
        <p14:creationId xmlns:p14="http://schemas.microsoft.com/office/powerpoint/2010/main" val="66150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15A09E-DFB3-AF9E-9641-0EB1ED3840A3}"/>
              </a:ext>
            </a:extLst>
          </p:cNvPr>
          <p:cNvSpPr>
            <a:spLocks noGrp="1"/>
          </p:cNvSpPr>
          <p:nvPr>
            <p:ph type="title"/>
          </p:nvPr>
        </p:nvSpPr>
        <p:spPr/>
        <p:txBody>
          <a:bodyPr>
            <a:normAutofit fontScale="90000"/>
          </a:bodyPr>
          <a:lstStyle/>
          <a:p>
            <a:r>
              <a:rPr lang="sl-SI" dirty="0"/>
              <a:t>Temeljna načela varstva osebnih podatkov</a:t>
            </a:r>
          </a:p>
        </p:txBody>
      </p:sp>
      <p:sp>
        <p:nvSpPr>
          <p:cNvPr id="3" name="Označba mesta vsebine 2">
            <a:extLst>
              <a:ext uri="{FF2B5EF4-FFF2-40B4-BE49-F238E27FC236}">
                <a16:creationId xmlns:a16="http://schemas.microsoft.com/office/drawing/2014/main" id="{A37B96C4-39F8-1808-57F5-7810848880FC}"/>
              </a:ext>
            </a:extLst>
          </p:cNvPr>
          <p:cNvSpPr>
            <a:spLocks noGrp="1"/>
          </p:cNvSpPr>
          <p:nvPr>
            <p:ph idx="1"/>
          </p:nvPr>
        </p:nvSpPr>
        <p:spPr/>
        <p:txBody>
          <a:bodyPr/>
          <a:lstStyle/>
          <a:p>
            <a:r>
              <a:rPr lang="sl-SI" dirty="0"/>
              <a:t>načelo zakonitosti, pravičnosti in preglednosti</a:t>
            </a:r>
          </a:p>
          <a:p>
            <a:r>
              <a:rPr lang="sl-SI" dirty="0"/>
              <a:t>načelo omejitve obdelave</a:t>
            </a:r>
          </a:p>
          <a:p>
            <a:r>
              <a:rPr lang="sl-SI" dirty="0"/>
              <a:t>načelo najmanjšega obsega podatkov</a:t>
            </a:r>
          </a:p>
          <a:p>
            <a:r>
              <a:rPr lang="sl-SI" dirty="0"/>
              <a:t>načelo točnosti</a:t>
            </a:r>
          </a:p>
          <a:p>
            <a:r>
              <a:rPr lang="sl-SI" dirty="0"/>
              <a:t>načelo celovitosti in zaupnosti</a:t>
            </a:r>
          </a:p>
          <a:p>
            <a:r>
              <a:rPr lang="sl-SI" dirty="0"/>
              <a:t>načelo omejitve shranjevanja</a:t>
            </a:r>
          </a:p>
          <a:p>
            <a:r>
              <a:rPr lang="sl-SI" dirty="0"/>
              <a:t>načelo odgovornosti upravljavca </a:t>
            </a:r>
            <a:r>
              <a:rPr lang="sl-SI" dirty="0">
                <a:sym typeface="Symbol" panose="05050102010706020507" pitchFamily="18" charset="2"/>
              </a:rPr>
              <a:t> odgovoren za skladnost s temeljnimi načeli in tudi zmožnost dokazati - proaktivnost! </a:t>
            </a:r>
            <a:endParaRPr lang="sl-SI" dirty="0"/>
          </a:p>
        </p:txBody>
      </p:sp>
      <p:pic>
        <p:nvPicPr>
          <p:cNvPr id="5" name="Slika 4">
            <a:extLst>
              <a:ext uri="{FF2B5EF4-FFF2-40B4-BE49-F238E27FC236}">
                <a16:creationId xmlns:a16="http://schemas.microsoft.com/office/drawing/2014/main" id="{E1A44A8C-34FB-AFDC-ED7E-71B98540C6A4}"/>
              </a:ext>
            </a:extLst>
          </p:cNvPr>
          <p:cNvPicPr>
            <a:picLocks noChangeAspect="1"/>
          </p:cNvPicPr>
          <p:nvPr/>
        </p:nvPicPr>
        <p:blipFill>
          <a:blip r:embed="rId2"/>
          <a:stretch>
            <a:fillRect/>
          </a:stretch>
        </p:blipFill>
        <p:spPr>
          <a:xfrm>
            <a:off x="10844784" y="1678071"/>
            <a:ext cx="639045" cy="756901"/>
          </a:xfrm>
          <a:prstGeom prst="rect">
            <a:avLst/>
          </a:prstGeom>
        </p:spPr>
      </p:pic>
      <p:pic>
        <p:nvPicPr>
          <p:cNvPr id="7" name="Slika 6">
            <a:extLst>
              <a:ext uri="{FF2B5EF4-FFF2-40B4-BE49-F238E27FC236}">
                <a16:creationId xmlns:a16="http://schemas.microsoft.com/office/drawing/2014/main" id="{9FDC1DAF-D4B1-EE5F-6A82-810C2F05E8EE}"/>
              </a:ext>
            </a:extLst>
          </p:cNvPr>
          <p:cNvPicPr>
            <a:picLocks noChangeAspect="1"/>
          </p:cNvPicPr>
          <p:nvPr/>
        </p:nvPicPr>
        <p:blipFill>
          <a:blip r:embed="rId3"/>
          <a:stretch>
            <a:fillRect/>
          </a:stretch>
        </p:blipFill>
        <p:spPr>
          <a:xfrm>
            <a:off x="10799707" y="2860664"/>
            <a:ext cx="684123" cy="756901"/>
          </a:xfrm>
          <a:prstGeom prst="rect">
            <a:avLst/>
          </a:prstGeom>
        </p:spPr>
      </p:pic>
      <p:pic>
        <p:nvPicPr>
          <p:cNvPr id="9" name="Slika 8">
            <a:extLst>
              <a:ext uri="{FF2B5EF4-FFF2-40B4-BE49-F238E27FC236}">
                <a16:creationId xmlns:a16="http://schemas.microsoft.com/office/drawing/2014/main" id="{332BC0C7-15E0-9F05-0DD2-C4875899BD03}"/>
              </a:ext>
            </a:extLst>
          </p:cNvPr>
          <p:cNvPicPr>
            <a:picLocks noChangeAspect="1"/>
          </p:cNvPicPr>
          <p:nvPr/>
        </p:nvPicPr>
        <p:blipFill>
          <a:blip r:embed="rId4"/>
          <a:stretch>
            <a:fillRect/>
          </a:stretch>
        </p:blipFill>
        <p:spPr>
          <a:xfrm>
            <a:off x="10799705" y="3962666"/>
            <a:ext cx="684123" cy="756901"/>
          </a:xfrm>
          <a:prstGeom prst="rect">
            <a:avLst/>
          </a:prstGeom>
        </p:spPr>
      </p:pic>
    </p:spTree>
    <p:extLst>
      <p:ext uri="{BB962C8B-B14F-4D97-AF65-F5344CB8AC3E}">
        <p14:creationId xmlns:p14="http://schemas.microsoft.com/office/powerpoint/2010/main" val="262768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B7DB69-754E-DA92-9236-8D48009B60EC}"/>
              </a:ext>
            </a:extLst>
          </p:cNvPr>
          <p:cNvSpPr>
            <a:spLocks noGrp="1"/>
          </p:cNvSpPr>
          <p:nvPr>
            <p:ph type="title"/>
          </p:nvPr>
        </p:nvSpPr>
        <p:spPr/>
        <p:txBody>
          <a:bodyPr>
            <a:normAutofit fontScale="90000"/>
          </a:bodyPr>
          <a:lstStyle/>
          <a:p>
            <a:r>
              <a:rPr lang="sl-SI" dirty="0"/>
              <a:t>Načelo zakonitosti obdelave - pravni temelj </a:t>
            </a:r>
          </a:p>
        </p:txBody>
      </p:sp>
      <p:sp>
        <p:nvSpPr>
          <p:cNvPr id="3" name="Označba mesta vsebine 2">
            <a:extLst>
              <a:ext uri="{FF2B5EF4-FFF2-40B4-BE49-F238E27FC236}">
                <a16:creationId xmlns:a16="http://schemas.microsoft.com/office/drawing/2014/main" id="{778E39FC-FD82-EB0E-2EC2-8C8634B990F7}"/>
              </a:ext>
            </a:extLst>
          </p:cNvPr>
          <p:cNvSpPr>
            <a:spLocks noGrp="1"/>
          </p:cNvSpPr>
          <p:nvPr>
            <p:ph idx="1"/>
          </p:nvPr>
        </p:nvSpPr>
        <p:spPr/>
        <p:txBody>
          <a:bodyPr>
            <a:normAutofit fontScale="85000" lnSpcReduction="20000"/>
          </a:bodyPr>
          <a:lstStyle/>
          <a:p>
            <a:r>
              <a:rPr lang="sl-SI" dirty="0"/>
              <a:t>posameznik, na katerega se nanašajo OP, </a:t>
            </a:r>
            <a:r>
              <a:rPr lang="sl-SI" b="1" dirty="0"/>
              <a:t>je privolil </a:t>
            </a:r>
            <a:r>
              <a:rPr lang="sl-SI" dirty="0"/>
              <a:t>v obdelavo njegovih OP v enega ali več določenih namenov</a:t>
            </a:r>
          </a:p>
          <a:p>
            <a:r>
              <a:rPr lang="sl-SI" dirty="0"/>
              <a:t>obdelava je potrebna za </a:t>
            </a:r>
            <a:r>
              <a:rPr lang="sl-SI" b="1" dirty="0"/>
              <a:t>izvajanje pogodbe</a:t>
            </a:r>
            <a:r>
              <a:rPr lang="sl-SI" dirty="0"/>
              <a:t>, katere pogodbena stranka je posameznik, na katerega se nanašajo OP, ali za izvajanje ukrepov na zahtevo takega posameznika pred sklenitvijo pogodbe</a:t>
            </a:r>
          </a:p>
          <a:p>
            <a:r>
              <a:rPr lang="sl-SI" dirty="0"/>
              <a:t>obdelava je potrebna za </a:t>
            </a:r>
            <a:r>
              <a:rPr lang="sl-SI" b="1" dirty="0"/>
              <a:t>izpolnitev zakonske obveznosti </a:t>
            </a:r>
            <a:r>
              <a:rPr lang="sl-SI" dirty="0"/>
              <a:t>upravljavca</a:t>
            </a:r>
          </a:p>
          <a:p>
            <a:r>
              <a:rPr lang="sl-SI" dirty="0"/>
              <a:t>obdelava je potrebna </a:t>
            </a:r>
            <a:r>
              <a:rPr lang="sl-SI" b="1" dirty="0"/>
              <a:t>za zaščito življenjskih interesov posameznika</a:t>
            </a:r>
            <a:r>
              <a:rPr lang="sl-SI" dirty="0"/>
              <a:t>, na katerega se nanašajo OP, ali druge fizične osebe</a:t>
            </a:r>
          </a:p>
          <a:p>
            <a:r>
              <a:rPr lang="sl-SI" dirty="0"/>
              <a:t>obdelava je potrebna za </a:t>
            </a:r>
            <a:r>
              <a:rPr lang="sl-SI" b="1" dirty="0"/>
              <a:t>opravljanje naloge v javnem interesu ali pri izvajanju javne oblasti</a:t>
            </a:r>
            <a:r>
              <a:rPr lang="sl-SI" dirty="0"/>
              <a:t>, dodeljene upravljavcu - (novost v ZVOP-2)</a:t>
            </a:r>
          </a:p>
          <a:p>
            <a:r>
              <a:rPr lang="sl-SI" dirty="0"/>
              <a:t>obdelava je potrebna zaradi </a:t>
            </a:r>
            <a:r>
              <a:rPr lang="sl-SI" b="1" dirty="0"/>
              <a:t>zakonitih interesov</a:t>
            </a:r>
            <a:r>
              <a:rPr lang="sl-SI" dirty="0"/>
              <a:t>, za katere si prizadeva upravljavec ali tretja oseba, razen kadar nad takimi interesi prevladajo interesi ali temeljne pravice in svoboščine posameznika, na katerega se nanašajo OP, ki zahtevajo varstvo OP, zlasti v primeru otrok – ne pride v poštev za JS pri  opravljanju njihovih nalog</a:t>
            </a:r>
          </a:p>
          <a:p>
            <a:endParaRPr lang="sl-SI" dirty="0"/>
          </a:p>
        </p:txBody>
      </p:sp>
    </p:spTree>
    <p:extLst>
      <p:ext uri="{BB962C8B-B14F-4D97-AF65-F5344CB8AC3E}">
        <p14:creationId xmlns:p14="http://schemas.microsoft.com/office/powerpoint/2010/main" val="3597142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731A23-7BBA-D120-0F4C-BD85DD1066A2}"/>
              </a:ext>
            </a:extLst>
          </p:cNvPr>
          <p:cNvSpPr>
            <a:spLocks noGrp="1"/>
          </p:cNvSpPr>
          <p:nvPr>
            <p:ph type="title"/>
          </p:nvPr>
        </p:nvSpPr>
        <p:spPr/>
        <p:txBody>
          <a:bodyPr>
            <a:normAutofit fontScale="90000"/>
          </a:bodyPr>
          <a:lstStyle/>
          <a:p>
            <a:br>
              <a:rPr lang="sl-SI" dirty="0"/>
            </a:br>
            <a:br>
              <a:rPr lang="sl-SI" dirty="0"/>
            </a:br>
            <a:r>
              <a:rPr lang="sl-SI" dirty="0"/>
              <a:t>Pravni temelj – privolitev</a:t>
            </a:r>
            <a:br>
              <a:rPr lang="sl-SI" dirty="0"/>
            </a:br>
            <a:br>
              <a:rPr lang="sl-SI" dirty="0"/>
            </a:br>
            <a:endParaRPr lang="sl-SI" dirty="0"/>
          </a:p>
        </p:txBody>
      </p:sp>
      <p:sp>
        <p:nvSpPr>
          <p:cNvPr id="3" name="Označba mesta vsebine 2">
            <a:extLst>
              <a:ext uri="{FF2B5EF4-FFF2-40B4-BE49-F238E27FC236}">
                <a16:creationId xmlns:a16="http://schemas.microsoft.com/office/drawing/2014/main" id="{C88C6D76-66E3-8724-82A7-E42C9AC921F6}"/>
              </a:ext>
            </a:extLst>
          </p:cNvPr>
          <p:cNvSpPr>
            <a:spLocks noGrp="1"/>
          </p:cNvSpPr>
          <p:nvPr>
            <p:ph idx="1"/>
          </p:nvPr>
        </p:nvSpPr>
        <p:spPr/>
        <p:txBody>
          <a:bodyPr>
            <a:normAutofit fontScale="85000" lnSpcReduction="20000"/>
          </a:bodyPr>
          <a:lstStyle/>
          <a:p>
            <a:pPr marL="0" indent="0">
              <a:buNone/>
            </a:pPr>
            <a:r>
              <a:rPr lang="sl-SI" b="1" dirty="0"/>
              <a:t>Privolitev mora biti:</a:t>
            </a:r>
          </a:p>
          <a:p>
            <a:r>
              <a:rPr lang="sl-SI" dirty="0"/>
              <a:t>nedvoumna (v treh primerih izrecna), neaktivnost ni dovolj</a:t>
            </a:r>
          </a:p>
          <a:p>
            <a:r>
              <a:rPr lang="sl-SI" dirty="0"/>
              <a:t>informirana (informacije morajo biti enostavno dosegljive, zapisane jedrnato in v enostavnem jeziku)</a:t>
            </a:r>
          </a:p>
          <a:p>
            <a:r>
              <a:rPr lang="sl-SI" dirty="0"/>
              <a:t>specifična, dana ločeno po namenih (t.i. granularnost privolitve)</a:t>
            </a:r>
          </a:p>
          <a:p>
            <a:r>
              <a:rPr lang="sl-SI" dirty="0"/>
              <a:t>svobodna (če je pogoj za določeno storitev, ne šteje za svobodno, prav tako ne šteje za svobodno, če je posameznik brez škode zanj ne more preklicati)</a:t>
            </a:r>
          </a:p>
          <a:p>
            <a:endParaRPr lang="sl-SI" dirty="0"/>
          </a:p>
          <a:p>
            <a:pPr marL="0" indent="0">
              <a:buNone/>
            </a:pPr>
            <a:r>
              <a:rPr lang="sl-SI" b="1" dirty="0"/>
              <a:t>POMEMBNO: </a:t>
            </a:r>
          </a:p>
          <a:p>
            <a:pPr marL="0" indent="0">
              <a:buNone/>
            </a:pPr>
            <a:r>
              <a:rPr lang="sl-SI" dirty="0"/>
              <a:t>1. privolitev ne more biti pravna podlaga, kjer obstaja pomembno nesorazmerje moči med upravljavcem in posameznikov (javni sektor).</a:t>
            </a:r>
          </a:p>
          <a:p>
            <a:pPr marL="0" indent="0">
              <a:buNone/>
            </a:pPr>
            <a:r>
              <a:rPr lang="sl-SI" dirty="0"/>
              <a:t>2. oblika privolitve ni zapovedana</a:t>
            </a:r>
          </a:p>
          <a:p>
            <a:pPr marL="0" indent="0">
              <a:buNone/>
            </a:pPr>
            <a:r>
              <a:rPr lang="sl-SI" dirty="0"/>
              <a:t>3. veljavna, če je otrok star 15 let ali več za storitve informacijske družbe</a:t>
            </a:r>
          </a:p>
          <a:p>
            <a:pPr marL="0" indent="0">
              <a:buNone/>
            </a:pPr>
            <a:endParaRPr lang="sl-SI" dirty="0"/>
          </a:p>
        </p:txBody>
      </p:sp>
    </p:spTree>
    <p:extLst>
      <p:ext uri="{BB962C8B-B14F-4D97-AF65-F5344CB8AC3E}">
        <p14:creationId xmlns:p14="http://schemas.microsoft.com/office/powerpoint/2010/main" val="1345725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2255E9-EA9C-E99D-B568-00A9C690A9D5}"/>
              </a:ext>
            </a:extLst>
          </p:cNvPr>
          <p:cNvSpPr>
            <a:spLocks noGrp="1"/>
          </p:cNvSpPr>
          <p:nvPr>
            <p:ph type="title"/>
          </p:nvPr>
        </p:nvSpPr>
        <p:spPr/>
        <p:txBody>
          <a:bodyPr>
            <a:normAutofit fontScale="90000"/>
          </a:bodyPr>
          <a:lstStyle/>
          <a:p>
            <a:r>
              <a:rPr lang="sl-SI" dirty="0"/>
              <a:t>Privolitev</a:t>
            </a:r>
          </a:p>
        </p:txBody>
      </p:sp>
      <p:sp>
        <p:nvSpPr>
          <p:cNvPr id="3" name="Označba mesta vsebine 2">
            <a:extLst>
              <a:ext uri="{FF2B5EF4-FFF2-40B4-BE49-F238E27FC236}">
                <a16:creationId xmlns:a16="http://schemas.microsoft.com/office/drawing/2014/main" id="{1B38F4CE-13A3-F6AA-DA88-1B9D453D634D}"/>
              </a:ext>
            </a:extLst>
          </p:cNvPr>
          <p:cNvSpPr>
            <a:spLocks noGrp="1"/>
          </p:cNvSpPr>
          <p:nvPr>
            <p:ph idx="1"/>
          </p:nvPr>
        </p:nvSpPr>
        <p:spPr/>
        <p:txBody>
          <a:bodyPr/>
          <a:lstStyle/>
          <a:p>
            <a:pPr marL="0" indent="0">
              <a:buNone/>
            </a:pPr>
            <a:r>
              <a:rPr lang="sl-SI" dirty="0"/>
              <a:t>Nedvoumnost privolitve je pogojena s posameznikovo aktivnostjo</a:t>
            </a:r>
          </a:p>
          <a:p>
            <a:endParaRPr lang="sl-SI" dirty="0"/>
          </a:p>
          <a:p>
            <a:pPr marL="0" indent="0">
              <a:buNone/>
            </a:pPr>
            <a:r>
              <a:rPr lang="sl-SI" dirty="0" err="1"/>
              <a:t>Predoznačena</a:t>
            </a:r>
            <a:r>
              <a:rPr lang="sl-SI" dirty="0"/>
              <a:t> okenca, ki naj bi pomenila privolitev (na primer kljukica ali križec v okencu, ki ga ni aktivno naredil posameznik), očitno ne ustrezajo zahtevi po njeni nedvoumnosti</a:t>
            </a:r>
          </a:p>
          <a:p>
            <a:pPr marL="0" indent="0">
              <a:buNone/>
            </a:pPr>
            <a:r>
              <a:rPr lang="sl-SI" dirty="0"/>
              <a:t>Aktivnost posameznika zahteva izraz volje v prid obdelave	</a:t>
            </a:r>
          </a:p>
          <a:p>
            <a:pPr marL="0" indent="0">
              <a:buNone/>
            </a:pPr>
            <a:r>
              <a:rPr lang="sl-SI" dirty="0"/>
              <a:t>	</a:t>
            </a:r>
          </a:p>
          <a:p>
            <a:pPr marL="0" indent="0">
              <a:buNone/>
            </a:pPr>
            <a:r>
              <a:rPr lang="sl-SI" b="1" dirty="0"/>
              <a:t>Ne-aktivna privolitev ni veljavna!</a:t>
            </a:r>
          </a:p>
          <a:p>
            <a:endParaRPr lang="sl-SI" dirty="0"/>
          </a:p>
        </p:txBody>
      </p:sp>
      <p:pic>
        <p:nvPicPr>
          <p:cNvPr id="5" name="Slika 4">
            <a:extLst>
              <a:ext uri="{FF2B5EF4-FFF2-40B4-BE49-F238E27FC236}">
                <a16:creationId xmlns:a16="http://schemas.microsoft.com/office/drawing/2014/main" id="{EC4B17B0-6AD0-CC7C-2B9B-29DB216B1603}"/>
              </a:ext>
            </a:extLst>
          </p:cNvPr>
          <p:cNvPicPr>
            <a:picLocks noChangeAspect="1"/>
          </p:cNvPicPr>
          <p:nvPr/>
        </p:nvPicPr>
        <p:blipFill>
          <a:blip r:embed="rId2"/>
          <a:stretch>
            <a:fillRect/>
          </a:stretch>
        </p:blipFill>
        <p:spPr>
          <a:xfrm>
            <a:off x="9439275" y="4774252"/>
            <a:ext cx="2752725" cy="2009775"/>
          </a:xfrm>
          <a:prstGeom prst="rect">
            <a:avLst/>
          </a:prstGeom>
        </p:spPr>
      </p:pic>
    </p:spTree>
    <p:extLst>
      <p:ext uri="{BB962C8B-B14F-4D97-AF65-F5344CB8AC3E}">
        <p14:creationId xmlns:p14="http://schemas.microsoft.com/office/powerpoint/2010/main" val="527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8017253" y="375318"/>
            <a:ext cx="3336545" cy="1657614"/>
          </a:xfrm>
        </p:spPr>
        <p:txBody>
          <a:bodyPr>
            <a:normAutofit/>
          </a:bodyPr>
          <a:lstStyle/>
          <a:p>
            <a:r>
              <a:rPr lang="sl-SI" sz="3600" dirty="0"/>
              <a:t>ZAKAJ?</a:t>
            </a:r>
          </a:p>
        </p:txBody>
      </p:sp>
      <p:pic>
        <p:nvPicPr>
          <p:cNvPr id="5" name="Označba mesta vsebine 4">
            <a:extLst>
              <a:ext uri="{FF2B5EF4-FFF2-40B4-BE49-F238E27FC236}">
                <a16:creationId xmlns:a16="http://schemas.microsoft.com/office/drawing/2014/main" id="{3DEC6F7B-26BD-8F50-B4E8-51059EDD1D78}"/>
              </a:ext>
            </a:extLst>
          </p:cNvPr>
          <p:cNvPicPr>
            <a:picLocks noChangeAspect="1"/>
          </p:cNvPicPr>
          <p:nvPr/>
        </p:nvPicPr>
        <p:blipFill>
          <a:blip r:embed="rId2"/>
          <a:stretch>
            <a:fillRect/>
          </a:stretch>
        </p:blipFill>
        <p:spPr>
          <a:xfrm>
            <a:off x="432075" y="375320"/>
            <a:ext cx="3859031" cy="3848658"/>
          </a:xfrm>
          <a:prstGeom prst="rect">
            <a:avLst/>
          </a:prstGeom>
        </p:spPr>
      </p:pic>
      <p:pic>
        <p:nvPicPr>
          <p:cNvPr id="13" name="Slika 12">
            <a:extLst>
              <a:ext uri="{FF2B5EF4-FFF2-40B4-BE49-F238E27FC236}">
                <a16:creationId xmlns:a16="http://schemas.microsoft.com/office/drawing/2014/main" id="{338693B4-D2A7-1FE0-F2E4-2BD430DE8598}"/>
              </a:ext>
            </a:extLst>
          </p:cNvPr>
          <p:cNvPicPr>
            <a:picLocks noChangeAspect="1"/>
          </p:cNvPicPr>
          <p:nvPr/>
        </p:nvPicPr>
        <p:blipFill>
          <a:blip r:embed="rId3"/>
          <a:stretch>
            <a:fillRect/>
          </a:stretch>
        </p:blipFill>
        <p:spPr>
          <a:xfrm>
            <a:off x="5389473" y="375320"/>
            <a:ext cx="1662079" cy="1657612"/>
          </a:xfrm>
          <a:prstGeom prst="rect">
            <a:avLst/>
          </a:prstGeom>
        </p:spPr>
      </p:pic>
      <p:pic>
        <p:nvPicPr>
          <p:cNvPr id="11" name="Slika 10">
            <a:extLst>
              <a:ext uri="{FF2B5EF4-FFF2-40B4-BE49-F238E27FC236}">
                <a16:creationId xmlns:a16="http://schemas.microsoft.com/office/drawing/2014/main" id="{DDC885B3-E0AF-14C1-42C8-5621C41751EF}"/>
              </a:ext>
            </a:extLst>
          </p:cNvPr>
          <p:cNvPicPr>
            <a:picLocks noChangeAspect="1"/>
          </p:cNvPicPr>
          <p:nvPr/>
        </p:nvPicPr>
        <p:blipFill>
          <a:blip r:embed="rId4"/>
          <a:stretch>
            <a:fillRect/>
          </a:stretch>
        </p:blipFill>
        <p:spPr>
          <a:xfrm>
            <a:off x="5314687" y="2424609"/>
            <a:ext cx="1804216" cy="1799367"/>
          </a:xfrm>
          <a:prstGeom prst="rect">
            <a:avLst/>
          </a:prstGeom>
        </p:spPr>
      </p:pic>
      <p:pic>
        <p:nvPicPr>
          <p:cNvPr id="7" name="Slika 6">
            <a:extLst>
              <a:ext uri="{FF2B5EF4-FFF2-40B4-BE49-F238E27FC236}">
                <a16:creationId xmlns:a16="http://schemas.microsoft.com/office/drawing/2014/main" id="{BEBE288D-7886-6E63-295E-F107FCA90AA7}"/>
              </a:ext>
            </a:extLst>
          </p:cNvPr>
          <p:cNvPicPr>
            <a:picLocks noChangeAspect="1"/>
          </p:cNvPicPr>
          <p:nvPr/>
        </p:nvPicPr>
        <p:blipFill>
          <a:blip r:embed="rId5"/>
          <a:stretch>
            <a:fillRect/>
          </a:stretch>
        </p:blipFill>
        <p:spPr>
          <a:xfrm>
            <a:off x="505125" y="4911833"/>
            <a:ext cx="1451921" cy="1448019"/>
          </a:xfrm>
          <a:prstGeom prst="rect">
            <a:avLst/>
          </a:prstGeom>
        </p:spPr>
      </p:pic>
      <p:pic>
        <p:nvPicPr>
          <p:cNvPr id="9" name="Slika 8">
            <a:extLst>
              <a:ext uri="{FF2B5EF4-FFF2-40B4-BE49-F238E27FC236}">
                <a16:creationId xmlns:a16="http://schemas.microsoft.com/office/drawing/2014/main" id="{DB7CF26F-6BE3-A37C-F843-47F9A9A9FE5D}"/>
              </a:ext>
            </a:extLst>
          </p:cNvPr>
          <p:cNvPicPr>
            <a:picLocks noChangeAspect="1"/>
          </p:cNvPicPr>
          <p:nvPr/>
        </p:nvPicPr>
        <p:blipFill>
          <a:blip r:embed="rId6"/>
          <a:stretch>
            <a:fillRect/>
          </a:stretch>
        </p:blipFill>
        <p:spPr>
          <a:xfrm>
            <a:off x="2759797" y="4911833"/>
            <a:ext cx="1451926" cy="1448024"/>
          </a:xfrm>
          <a:prstGeom prst="rect">
            <a:avLst/>
          </a:prstGeom>
        </p:spPr>
      </p:pic>
      <p:pic>
        <p:nvPicPr>
          <p:cNvPr id="15" name="Slika 14">
            <a:extLst>
              <a:ext uri="{FF2B5EF4-FFF2-40B4-BE49-F238E27FC236}">
                <a16:creationId xmlns:a16="http://schemas.microsoft.com/office/drawing/2014/main" id="{F0F7FE36-C340-EBA0-74A9-34BDEDD7655F}"/>
              </a:ext>
            </a:extLst>
          </p:cNvPr>
          <p:cNvPicPr>
            <a:picLocks noChangeAspect="1"/>
          </p:cNvPicPr>
          <p:nvPr/>
        </p:nvPicPr>
        <p:blipFill>
          <a:blip r:embed="rId7"/>
          <a:stretch>
            <a:fillRect/>
          </a:stretch>
        </p:blipFill>
        <p:spPr>
          <a:xfrm>
            <a:off x="5498466" y="4912224"/>
            <a:ext cx="1451529" cy="1447628"/>
          </a:xfrm>
          <a:prstGeom prst="rect">
            <a:avLst/>
          </a:prstGeom>
        </p:spPr>
      </p:pic>
      <p:sp>
        <p:nvSpPr>
          <p:cNvPr id="19" name="Content Placeholder 18">
            <a:extLst>
              <a:ext uri="{FF2B5EF4-FFF2-40B4-BE49-F238E27FC236}">
                <a16:creationId xmlns:a16="http://schemas.microsoft.com/office/drawing/2014/main" id="{54030D11-BF43-D977-33E5-CBF280B5CAF7}"/>
              </a:ext>
            </a:extLst>
          </p:cNvPr>
          <p:cNvSpPr>
            <a:spLocks noGrp="1"/>
          </p:cNvSpPr>
          <p:nvPr>
            <p:ph idx="1"/>
          </p:nvPr>
        </p:nvSpPr>
        <p:spPr>
          <a:xfrm>
            <a:off x="7893183" y="2063147"/>
            <a:ext cx="3336546" cy="3450683"/>
          </a:xfrm>
        </p:spPr>
        <p:txBody>
          <a:bodyPr>
            <a:normAutofit fontScale="92500"/>
          </a:bodyPr>
          <a:lstStyle/>
          <a:p>
            <a:r>
              <a:rPr lang="sl-SI" dirty="0"/>
              <a:t>poznavanje lastnih pravic</a:t>
            </a:r>
          </a:p>
          <a:p>
            <a:r>
              <a:rPr lang="sl-SI" dirty="0"/>
              <a:t>ščitimo in varujemo zasebnost</a:t>
            </a:r>
          </a:p>
          <a:p>
            <a:r>
              <a:rPr lang="sl-SI" dirty="0"/>
              <a:t>skrbimo za ugled</a:t>
            </a:r>
          </a:p>
          <a:p>
            <a:r>
              <a:rPr lang="sl-SI" dirty="0"/>
              <a:t>preprečimo kršitve oziroma spoštujemo zakonodajo</a:t>
            </a:r>
          </a:p>
          <a:p>
            <a:endParaRPr lang="sl-SI" sz="2000" dirty="0"/>
          </a:p>
          <a:p>
            <a:endParaRPr lang="sl-SI" sz="2000" dirty="0"/>
          </a:p>
          <a:p>
            <a:endParaRPr lang="sl-SI" sz="2000" dirty="0"/>
          </a:p>
          <a:p>
            <a:endParaRPr lang="en-US" sz="2000" dirty="0"/>
          </a:p>
          <a:p>
            <a:endParaRPr lang="en-US" sz="2000" dirty="0"/>
          </a:p>
        </p:txBody>
      </p:sp>
      <p:cxnSp>
        <p:nvCxnSpPr>
          <p:cNvPr id="22" name="Straight Connector 21">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6858001"/>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218591"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6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E1B75F-175B-52AC-9548-CBEDD60DF718}"/>
              </a:ext>
            </a:extLst>
          </p:cNvPr>
          <p:cNvSpPr>
            <a:spLocks noGrp="1"/>
          </p:cNvSpPr>
          <p:nvPr>
            <p:ph type="title"/>
          </p:nvPr>
        </p:nvSpPr>
        <p:spPr/>
        <p:txBody>
          <a:bodyPr>
            <a:normAutofit fontScale="90000"/>
          </a:bodyPr>
          <a:lstStyle/>
          <a:p>
            <a:r>
              <a:rPr lang="sl-SI" dirty="0"/>
              <a:t>Kdaj mora biti privolitev IZRECNA (ne le nedvoumna)?</a:t>
            </a:r>
            <a:br>
              <a:rPr lang="it-IT" dirty="0"/>
            </a:br>
            <a:endParaRPr lang="sl-SI" dirty="0"/>
          </a:p>
        </p:txBody>
      </p:sp>
      <p:sp>
        <p:nvSpPr>
          <p:cNvPr id="3" name="Označba mesta vsebine 2">
            <a:extLst>
              <a:ext uri="{FF2B5EF4-FFF2-40B4-BE49-F238E27FC236}">
                <a16:creationId xmlns:a16="http://schemas.microsoft.com/office/drawing/2014/main" id="{7AEB1AFE-7D17-9516-E016-1C3B95EAE6CF}"/>
              </a:ext>
            </a:extLst>
          </p:cNvPr>
          <p:cNvSpPr>
            <a:spLocks noGrp="1"/>
          </p:cNvSpPr>
          <p:nvPr>
            <p:ph idx="1"/>
          </p:nvPr>
        </p:nvSpPr>
        <p:spPr/>
        <p:txBody>
          <a:bodyPr>
            <a:normAutofit fontScale="92500" lnSpcReduction="20000"/>
          </a:bodyPr>
          <a:lstStyle/>
          <a:p>
            <a:pPr marL="0" indent="0">
              <a:buNone/>
            </a:pPr>
            <a:r>
              <a:rPr lang="sl-SI" dirty="0"/>
              <a:t>V izjemnih situacijah, ob povečanem tveganju obdelave osebnih podatkov, ko je primerno posamezniku zagotoviti večjo možnost nadzora nad svojimi osebnimi podatki:</a:t>
            </a:r>
          </a:p>
          <a:p>
            <a:endParaRPr lang="sl-SI" dirty="0"/>
          </a:p>
          <a:p>
            <a:r>
              <a:rPr lang="sl-SI" dirty="0"/>
              <a:t>pri obdelavi posebnih vrst osebnih podatkov (člen 9 Splošne uredbe)</a:t>
            </a:r>
          </a:p>
          <a:p>
            <a:r>
              <a:rPr lang="sl-SI" dirty="0"/>
              <a:t>pri iznosu osebnih podatkov v tretje države ob odsotnosti potrebnih varovalk (člen 49)</a:t>
            </a:r>
          </a:p>
          <a:p>
            <a:r>
              <a:rPr lang="sl-SI" dirty="0"/>
              <a:t>v primeru avtomatiziranega sprejemanja odločitev na podlagi profilov (člen 22)</a:t>
            </a:r>
          </a:p>
          <a:p>
            <a:endParaRPr lang="sl-SI" dirty="0"/>
          </a:p>
          <a:p>
            <a:pPr marL="0" indent="0">
              <a:buNone/>
            </a:pPr>
            <a:r>
              <a:rPr lang="sl-SI" dirty="0" err="1"/>
              <a:t>Izrecnost</a:t>
            </a:r>
            <a:r>
              <a:rPr lang="sl-SI" dirty="0"/>
              <a:t> se nanaša na način izražanja volje posameznika. Posameznik naj da izrecno izjavo o privolitvi - najbolj prepričljivo v obliki pisne izjave, če je primerno tudi podpisane, sicer lahko tudi po e-pošti, prek spleta (pomembna je jasna vsebina privolitve)</a:t>
            </a:r>
          </a:p>
          <a:p>
            <a:endParaRPr lang="sl-SI" dirty="0"/>
          </a:p>
        </p:txBody>
      </p:sp>
    </p:spTree>
    <p:extLst>
      <p:ext uri="{BB962C8B-B14F-4D97-AF65-F5344CB8AC3E}">
        <p14:creationId xmlns:p14="http://schemas.microsoft.com/office/powerpoint/2010/main" val="268581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64C77F-ED44-EDCA-E978-9D979992E668}"/>
              </a:ext>
            </a:extLst>
          </p:cNvPr>
          <p:cNvSpPr>
            <a:spLocks noGrp="1"/>
          </p:cNvSpPr>
          <p:nvPr>
            <p:ph type="title"/>
          </p:nvPr>
        </p:nvSpPr>
        <p:spPr/>
        <p:txBody>
          <a:bodyPr>
            <a:normAutofit fontScale="90000"/>
          </a:bodyPr>
          <a:lstStyle/>
          <a:p>
            <a:r>
              <a:rPr lang="sl-SI" dirty="0"/>
              <a:t>Privolitev</a:t>
            </a:r>
          </a:p>
        </p:txBody>
      </p:sp>
      <p:sp>
        <p:nvSpPr>
          <p:cNvPr id="3" name="Označba mesta vsebine 2">
            <a:extLst>
              <a:ext uri="{FF2B5EF4-FFF2-40B4-BE49-F238E27FC236}">
                <a16:creationId xmlns:a16="http://schemas.microsoft.com/office/drawing/2014/main" id="{B617B7F8-9A5D-6FC4-0F2F-F3B17B33C6B8}"/>
              </a:ext>
            </a:extLst>
          </p:cNvPr>
          <p:cNvSpPr>
            <a:spLocks noGrp="1"/>
          </p:cNvSpPr>
          <p:nvPr>
            <p:ph idx="1"/>
          </p:nvPr>
        </p:nvSpPr>
        <p:spPr/>
        <p:txBody>
          <a:bodyPr>
            <a:normAutofit fontScale="85000" lnSpcReduction="10000"/>
          </a:bodyPr>
          <a:lstStyle/>
          <a:p>
            <a:pPr marL="0" indent="0">
              <a:buNone/>
            </a:pPr>
            <a:r>
              <a:rPr lang="sl-SI" dirty="0"/>
              <a:t>Informiranost privolitve izhaja iz zahteve po transparentnosti njenega pridobivanja, v povezavi z načeloma zakonitosti in poštenosti. </a:t>
            </a:r>
          </a:p>
          <a:p>
            <a:endParaRPr lang="sl-SI" dirty="0"/>
          </a:p>
          <a:p>
            <a:pPr marL="0" indent="0">
              <a:buNone/>
            </a:pPr>
            <a:r>
              <a:rPr lang="sl-SI" dirty="0"/>
              <a:t>Zahtevana vsebina informacij: </a:t>
            </a:r>
          </a:p>
          <a:p>
            <a:r>
              <a:rPr lang="sl-SI" dirty="0"/>
              <a:t>podatki o upravljavcu,</a:t>
            </a:r>
          </a:p>
          <a:p>
            <a:r>
              <a:rPr lang="sl-SI" dirty="0"/>
              <a:t>opredelitev namena obdelave osebnih podatkov (za katerega se pridobiva privolitev),</a:t>
            </a:r>
          </a:p>
          <a:p>
            <a:r>
              <a:rPr lang="sl-SI" dirty="0"/>
              <a:t>kategorije osebnih podatkov, ki se zbirajo,</a:t>
            </a:r>
          </a:p>
          <a:p>
            <a:r>
              <a:rPr lang="sl-SI" dirty="0"/>
              <a:t>opozorilo o pravici za preklic soglasja,</a:t>
            </a:r>
          </a:p>
          <a:p>
            <a:r>
              <a:rPr lang="sl-SI" dirty="0"/>
              <a:t>obvestilo o uporabi podatkov, vključno s profili za avtomatizirano odločanje</a:t>
            </a:r>
          </a:p>
          <a:p>
            <a:r>
              <a:rPr lang="sl-SI" dirty="0"/>
              <a:t>tveganja ob iznosu osebnih podatkov v tretje države (če se podatki iznašajo).			</a:t>
            </a:r>
          </a:p>
          <a:p>
            <a:pPr marL="0" indent="0">
              <a:buNone/>
            </a:pPr>
            <a:r>
              <a:rPr lang="sl-SI" b="1" dirty="0"/>
              <a:t>Ne-informirana privolitev ni veljavna!</a:t>
            </a:r>
          </a:p>
          <a:p>
            <a:endParaRPr lang="sl-SI" dirty="0"/>
          </a:p>
        </p:txBody>
      </p:sp>
    </p:spTree>
    <p:extLst>
      <p:ext uri="{BB962C8B-B14F-4D97-AF65-F5344CB8AC3E}">
        <p14:creationId xmlns:p14="http://schemas.microsoft.com/office/powerpoint/2010/main" val="278285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FC2471-9391-FA40-3498-7F10CD38F50E}"/>
              </a:ext>
            </a:extLst>
          </p:cNvPr>
          <p:cNvSpPr>
            <a:spLocks noGrp="1"/>
          </p:cNvSpPr>
          <p:nvPr>
            <p:ph type="title"/>
          </p:nvPr>
        </p:nvSpPr>
        <p:spPr/>
        <p:txBody>
          <a:bodyPr>
            <a:normAutofit fontScale="90000"/>
          </a:bodyPr>
          <a:lstStyle/>
          <a:p>
            <a:r>
              <a:rPr lang="sl-SI" dirty="0"/>
              <a:t>Privolitev</a:t>
            </a:r>
          </a:p>
        </p:txBody>
      </p:sp>
      <p:sp>
        <p:nvSpPr>
          <p:cNvPr id="6" name="Označba mesta vsebine 5">
            <a:extLst>
              <a:ext uri="{FF2B5EF4-FFF2-40B4-BE49-F238E27FC236}">
                <a16:creationId xmlns:a16="http://schemas.microsoft.com/office/drawing/2014/main" id="{FC379603-1CEA-49A7-FDD6-75E76BCE7264}"/>
              </a:ext>
            </a:extLst>
          </p:cNvPr>
          <p:cNvSpPr>
            <a:spLocks noGrp="1"/>
          </p:cNvSpPr>
          <p:nvPr>
            <p:ph idx="1"/>
          </p:nvPr>
        </p:nvSpPr>
        <p:spPr/>
        <p:txBody>
          <a:bodyPr>
            <a:normAutofit fontScale="62500" lnSpcReduction="20000"/>
          </a:bodyPr>
          <a:lstStyle/>
          <a:p>
            <a:pPr marL="0" indent="0">
              <a:buNone/>
            </a:pPr>
            <a:r>
              <a:rPr lang="sl-SI" b="1" dirty="0"/>
              <a:t>SPECIFIČNOST</a:t>
            </a:r>
          </a:p>
          <a:p>
            <a:pPr marL="0" indent="0">
              <a:buNone/>
            </a:pPr>
            <a:r>
              <a:rPr lang="sl-SI" dirty="0"/>
              <a:t>Privolitev je vezana na določen namen</a:t>
            </a:r>
          </a:p>
          <a:p>
            <a:pPr marL="0" indent="0">
              <a:buNone/>
            </a:pPr>
            <a:endParaRPr lang="sl-SI" dirty="0"/>
          </a:p>
          <a:p>
            <a:pPr marL="0" indent="0">
              <a:buNone/>
            </a:pPr>
            <a:r>
              <a:rPr lang="sl-SI" dirty="0"/>
              <a:t>Specifičnost privolitve je tesno povezana z zahtevo po njeni informiranosti in načelom omejitve namena</a:t>
            </a:r>
          </a:p>
          <a:p>
            <a:pPr marL="0" indent="0">
              <a:buNone/>
            </a:pPr>
            <a:endParaRPr lang="sl-SI" dirty="0"/>
          </a:p>
          <a:p>
            <a:pPr marL="0" indent="0">
              <a:buNone/>
            </a:pPr>
            <a:r>
              <a:rPr lang="sl-SI" b="1" dirty="0"/>
              <a:t>Pomembno: </a:t>
            </a:r>
          </a:p>
          <a:p>
            <a:pPr marL="0" indent="0">
              <a:buNone/>
            </a:pPr>
            <a:r>
              <a:rPr lang="sl-SI" dirty="0"/>
              <a:t>Kolikor je namenov obdelave – toliko mora biti ponujenih privolitvenih izjav</a:t>
            </a:r>
          </a:p>
          <a:p>
            <a:pPr marL="0" indent="0">
              <a:buNone/>
            </a:pPr>
            <a:r>
              <a:rPr lang="sl-SI" dirty="0"/>
              <a:t>	</a:t>
            </a:r>
          </a:p>
          <a:p>
            <a:pPr marL="0" indent="0">
              <a:buNone/>
            </a:pPr>
            <a:r>
              <a:rPr lang="sl-SI" b="1" dirty="0"/>
              <a:t>Ne-specifična privolitev ni veljavna!</a:t>
            </a:r>
          </a:p>
          <a:p>
            <a:pPr marL="0" indent="0">
              <a:buNone/>
            </a:pPr>
            <a:endParaRPr lang="sl-SI" dirty="0"/>
          </a:p>
          <a:p>
            <a:endParaRPr lang="sl-SI" dirty="0"/>
          </a:p>
        </p:txBody>
      </p:sp>
      <p:sp>
        <p:nvSpPr>
          <p:cNvPr id="7" name="Označba mesta vsebine 6">
            <a:extLst>
              <a:ext uri="{FF2B5EF4-FFF2-40B4-BE49-F238E27FC236}">
                <a16:creationId xmlns:a16="http://schemas.microsoft.com/office/drawing/2014/main" id="{B277ED87-8AFE-AB58-D790-8FE0C987AE8E}"/>
              </a:ext>
            </a:extLst>
          </p:cNvPr>
          <p:cNvSpPr>
            <a:spLocks noGrp="1"/>
          </p:cNvSpPr>
          <p:nvPr>
            <p:ph idx="2"/>
          </p:nvPr>
        </p:nvSpPr>
        <p:spPr/>
        <p:txBody>
          <a:bodyPr>
            <a:normAutofit fontScale="62500" lnSpcReduction="20000"/>
          </a:bodyPr>
          <a:lstStyle/>
          <a:p>
            <a:pPr marL="0" indent="0">
              <a:buNone/>
            </a:pPr>
            <a:r>
              <a:rPr lang="sl-SI" b="1" dirty="0"/>
              <a:t>PROSTOVOLJNOST</a:t>
            </a:r>
          </a:p>
          <a:p>
            <a:pPr marL="0" indent="0">
              <a:buNone/>
            </a:pPr>
            <a:r>
              <a:rPr lang="sl-SI" dirty="0"/>
              <a:t>je zagotovljena, kadar ima posameznik dejansko izbiro</a:t>
            </a:r>
          </a:p>
          <a:p>
            <a:pPr marL="0" indent="0">
              <a:buNone/>
            </a:pPr>
            <a:r>
              <a:rPr lang="sl-SI" dirty="0"/>
              <a:t>prostovoljna je privolitev, pri kateri se  posameznik ne čuti prisiljenega v podajo privolitve in ne bo utrpel negativnih posledic, če privolitve ne bo podal.</a:t>
            </a:r>
          </a:p>
          <a:p>
            <a:pPr marL="0" indent="0">
              <a:buNone/>
            </a:pPr>
            <a:endParaRPr lang="sl-SI" dirty="0"/>
          </a:p>
          <a:p>
            <a:pPr marL="0" indent="0">
              <a:buNone/>
            </a:pPr>
            <a:r>
              <a:rPr lang="sl-SI" b="1" dirty="0"/>
              <a:t>Pomembno: </a:t>
            </a:r>
          </a:p>
          <a:p>
            <a:pPr marL="0" indent="0">
              <a:buNone/>
            </a:pPr>
            <a:r>
              <a:rPr lang="sl-SI" dirty="0"/>
              <a:t>pri presoji prostovoljnosti je pomembno tudi razmerje med posameznikom in upravljavcem (očitno neravnotežje)</a:t>
            </a:r>
          </a:p>
          <a:p>
            <a:pPr marL="0" indent="0">
              <a:buNone/>
            </a:pPr>
            <a:r>
              <a:rPr lang="sl-SI" dirty="0"/>
              <a:t>privolitev ne šteje za svobodno/prostovoljno tudi v primeru, če je izvajanje pogodbe pogojeno s privolitvijo, čeprav ta za to ne bi bila potrebna</a:t>
            </a:r>
          </a:p>
          <a:p>
            <a:pPr marL="0" indent="0">
              <a:buNone/>
            </a:pPr>
            <a:endParaRPr lang="sl-SI" dirty="0"/>
          </a:p>
          <a:p>
            <a:pPr marL="0" indent="0">
              <a:buNone/>
            </a:pPr>
            <a:r>
              <a:rPr lang="sl-SI" b="1" dirty="0"/>
              <a:t>Ne-svobodna privolitev ni veljavna!</a:t>
            </a:r>
          </a:p>
          <a:p>
            <a:pPr marL="0" indent="0">
              <a:buNone/>
            </a:pPr>
            <a:endParaRPr lang="sl-SI" b="1" dirty="0"/>
          </a:p>
        </p:txBody>
      </p:sp>
      <p:pic>
        <p:nvPicPr>
          <p:cNvPr id="8" name="Slika 7">
            <a:extLst>
              <a:ext uri="{FF2B5EF4-FFF2-40B4-BE49-F238E27FC236}">
                <a16:creationId xmlns:a16="http://schemas.microsoft.com/office/drawing/2014/main" id="{31E4F9F5-5C1D-F35D-0695-DD639BBE0629}"/>
              </a:ext>
            </a:extLst>
          </p:cNvPr>
          <p:cNvPicPr>
            <a:picLocks noChangeAspect="1"/>
          </p:cNvPicPr>
          <p:nvPr/>
        </p:nvPicPr>
        <p:blipFill>
          <a:blip r:embed="rId2"/>
          <a:stretch>
            <a:fillRect/>
          </a:stretch>
        </p:blipFill>
        <p:spPr>
          <a:xfrm>
            <a:off x="0" y="5153406"/>
            <a:ext cx="3031660" cy="1704594"/>
          </a:xfrm>
          <a:prstGeom prst="rect">
            <a:avLst/>
          </a:prstGeom>
        </p:spPr>
      </p:pic>
    </p:spTree>
    <p:extLst>
      <p:ext uri="{BB962C8B-B14F-4D97-AF65-F5344CB8AC3E}">
        <p14:creationId xmlns:p14="http://schemas.microsoft.com/office/powerpoint/2010/main" val="331337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570590D-A4D2-D6A3-0FB9-518DFE0A3838}"/>
              </a:ext>
            </a:extLst>
          </p:cNvPr>
          <p:cNvSpPr>
            <a:spLocks noGrp="1"/>
          </p:cNvSpPr>
          <p:nvPr>
            <p:ph idx="1"/>
          </p:nvPr>
        </p:nvSpPr>
        <p:spPr/>
        <p:txBody>
          <a:bodyPr>
            <a:normAutofit fontScale="70000" lnSpcReduction="20000"/>
          </a:bodyPr>
          <a:lstStyle/>
          <a:p>
            <a:pPr marL="0" indent="0">
              <a:buNone/>
            </a:pPr>
            <a:r>
              <a:rPr lang="sl-SI" dirty="0"/>
              <a:t>Ko ste oblikovali privolitveno izjavo, </a:t>
            </a:r>
            <a:r>
              <a:rPr lang="sl-SI" b="1" dirty="0"/>
              <a:t>PREVERITE</a:t>
            </a:r>
            <a:r>
              <a:rPr lang="sl-SI" dirty="0"/>
              <a:t>:</a:t>
            </a:r>
          </a:p>
          <a:p>
            <a:pPr>
              <a:buFont typeface="Wingdings" panose="05000000000000000000" pitchFamily="2" charset="2"/>
              <a:buChar char="ü"/>
            </a:pPr>
            <a:endParaRPr lang="sl-SI" dirty="0"/>
          </a:p>
          <a:p>
            <a:pPr>
              <a:buFont typeface="Wingdings" panose="05000000000000000000" pitchFamily="2" charset="2"/>
              <a:buChar char="ü"/>
            </a:pPr>
            <a:r>
              <a:rPr lang="sl-SI" dirty="0"/>
              <a:t>ali je privolitev najprimernejši pravni temelj za želeno obdelavo osebnih podatkov?</a:t>
            </a:r>
          </a:p>
          <a:p>
            <a:pPr>
              <a:buFont typeface="Wingdings" panose="05000000000000000000" pitchFamily="2" charset="2"/>
              <a:buChar char="ü"/>
            </a:pPr>
            <a:r>
              <a:rPr lang="sl-SI" dirty="0"/>
              <a:t>ali je zahteva za privolitev ločena od splošnih pogojev za storitev?</a:t>
            </a:r>
          </a:p>
          <a:p>
            <a:pPr>
              <a:buFont typeface="Wingdings" panose="05000000000000000000" pitchFamily="2" charset="2"/>
              <a:buChar char="ü"/>
            </a:pPr>
            <a:r>
              <a:rPr lang="sl-SI" dirty="0"/>
              <a:t>ali ste posamezniku dali možnost svobodne izbire</a:t>
            </a:r>
          </a:p>
          <a:p>
            <a:pPr>
              <a:buFont typeface="Wingdings" panose="05000000000000000000" pitchFamily="2" charset="2"/>
              <a:buChar char="ü"/>
            </a:pPr>
            <a:r>
              <a:rPr lang="sl-SI" dirty="0"/>
              <a:t>ali ste se popolnoma ognili pred-označenim okencem in drugim oblikam t.i. izhodiščne privolitve?</a:t>
            </a:r>
          </a:p>
          <a:p>
            <a:pPr>
              <a:buFont typeface="Wingdings" panose="05000000000000000000" pitchFamily="2" charset="2"/>
              <a:buChar char="ü"/>
            </a:pPr>
            <a:r>
              <a:rPr lang="sl-SI" dirty="0"/>
              <a:t>ali ste posamezniku dali zahtevane informacije v jasnem, preprostem, razumljivem jeziku?</a:t>
            </a:r>
          </a:p>
          <a:p>
            <a:pPr>
              <a:buFont typeface="Wingdings" panose="05000000000000000000" pitchFamily="2" charset="2"/>
              <a:buChar char="ü"/>
            </a:pPr>
            <a:r>
              <a:rPr lang="sl-SI" dirty="0"/>
              <a:t>ali ste posamezniku dali možnost, da ločeno privoli v obdelavo osebnih podatkov za različne namene?</a:t>
            </a:r>
          </a:p>
          <a:p>
            <a:pPr>
              <a:buFont typeface="Wingdings" panose="05000000000000000000" pitchFamily="2" charset="2"/>
              <a:buChar char="ü"/>
            </a:pPr>
            <a:r>
              <a:rPr lang="sl-SI" dirty="0"/>
              <a:t>ali ste posamezniku povedali, kdo ste (upravljavec) in kateri drugi upravljavci – tretji bodo obdelovali njegove osebne podatke na podlagi dane privolitve?</a:t>
            </a:r>
          </a:p>
          <a:p>
            <a:pPr>
              <a:buFont typeface="Wingdings" panose="05000000000000000000" pitchFamily="2" charset="2"/>
              <a:buChar char="ü"/>
            </a:pPr>
            <a:r>
              <a:rPr lang="sl-SI" dirty="0"/>
              <a:t>ali ste posameznika opozorili na možnost in način preklica privolitve?</a:t>
            </a:r>
          </a:p>
          <a:p>
            <a:pPr>
              <a:buFont typeface="Wingdings" panose="05000000000000000000" pitchFamily="2" charset="2"/>
              <a:buChar char="ü"/>
            </a:pPr>
            <a:r>
              <a:rPr lang="sl-SI" dirty="0"/>
              <a:t> ali imate v primeru, da privolitev pridobivate od mladoletnih, mehanizme za preverjanje starostne meje za privolitev oziroma soglasja staršev pri mlajših otrocih?</a:t>
            </a:r>
          </a:p>
          <a:p>
            <a:endParaRPr lang="sl-SI" dirty="0"/>
          </a:p>
        </p:txBody>
      </p:sp>
      <p:pic>
        <p:nvPicPr>
          <p:cNvPr id="7" name="Slika 6">
            <a:extLst>
              <a:ext uri="{FF2B5EF4-FFF2-40B4-BE49-F238E27FC236}">
                <a16:creationId xmlns:a16="http://schemas.microsoft.com/office/drawing/2014/main" id="{5D1B4C3E-5302-69FE-848E-A9B9A57DF928}"/>
              </a:ext>
            </a:extLst>
          </p:cNvPr>
          <p:cNvPicPr>
            <a:picLocks noChangeAspect="1"/>
          </p:cNvPicPr>
          <p:nvPr/>
        </p:nvPicPr>
        <p:blipFill>
          <a:blip r:embed="rId2"/>
          <a:stretch>
            <a:fillRect/>
          </a:stretch>
        </p:blipFill>
        <p:spPr>
          <a:xfrm>
            <a:off x="0" y="0"/>
            <a:ext cx="2587752" cy="1758742"/>
          </a:xfrm>
          <a:prstGeom prst="rect">
            <a:avLst/>
          </a:prstGeom>
        </p:spPr>
      </p:pic>
    </p:spTree>
    <p:extLst>
      <p:ext uri="{BB962C8B-B14F-4D97-AF65-F5344CB8AC3E}">
        <p14:creationId xmlns:p14="http://schemas.microsoft.com/office/powerpoint/2010/main" val="395436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DBBC14-1F6F-A424-8862-A115B18537A5}"/>
              </a:ext>
            </a:extLst>
          </p:cNvPr>
          <p:cNvSpPr>
            <a:spLocks noGrp="1"/>
          </p:cNvSpPr>
          <p:nvPr>
            <p:ph type="title"/>
          </p:nvPr>
        </p:nvSpPr>
        <p:spPr/>
        <p:txBody>
          <a:bodyPr>
            <a:normAutofit fontScale="90000"/>
          </a:bodyPr>
          <a:lstStyle/>
          <a:p>
            <a:br>
              <a:rPr lang="sl-SI" dirty="0"/>
            </a:br>
            <a:br>
              <a:rPr lang="sl-SI" dirty="0"/>
            </a:br>
            <a:br>
              <a:rPr lang="sl-SI" dirty="0"/>
            </a:br>
            <a:r>
              <a:rPr lang="sl-SI" dirty="0"/>
              <a:t>Pravni temelj – pogodba </a:t>
            </a:r>
            <a:br>
              <a:rPr lang="sl-SI" dirty="0"/>
            </a:br>
            <a:br>
              <a:rPr lang="sl-SI" dirty="0"/>
            </a:br>
            <a:br>
              <a:rPr lang="sl-SI" dirty="0"/>
            </a:br>
            <a:endParaRPr lang="sl-SI" dirty="0"/>
          </a:p>
        </p:txBody>
      </p:sp>
      <p:sp>
        <p:nvSpPr>
          <p:cNvPr id="3" name="Označba mesta vsebine 2">
            <a:extLst>
              <a:ext uri="{FF2B5EF4-FFF2-40B4-BE49-F238E27FC236}">
                <a16:creationId xmlns:a16="http://schemas.microsoft.com/office/drawing/2014/main" id="{00073CA6-69B6-07FA-65D0-0FF79B734202}"/>
              </a:ext>
            </a:extLst>
          </p:cNvPr>
          <p:cNvSpPr>
            <a:spLocks noGrp="1"/>
          </p:cNvSpPr>
          <p:nvPr>
            <p:ph idx="1"/>
          </p:nvPr>
        </p:nvSpPr>
        <p:spPr/>
        <p:txBody>
          <a:bodyPr>
            <a:normAutofit fontScale="92500" lnSpcReduction="20000"/>
          </a:bodyPr>
          <a:lstStyle/>
          <a:p>
            <a:pPr marL="0" indent="0">
              <a:buNone/>
            </a:pPr>
            <a:r>
              <a:rPr lang="sl-SI" dirty="0"/>
              <a:t>Obdelava je potrebna za izvajanje pogodbe, katere pogodbena stranka je posameznik, na katerega se nanašajo osebni podatki, ali za izvajanje ukrepov na zahtevo takega posameznika pred sklenitvijo pogodbe</a:t>
            </a:r>
          </a:p>
          <a:p>
            <a:pPr marL="0" indent="0">
              <a:buNone/>
            </a:pPr>
            <a:endParaRPr lang="sl-SI" dirty="0"/>
          </a:p>
          <a:p>
            <a:pPr marL="0" indent="0">
              <a:buNone/>
            </a:pPr>
            <a:r>
              <a:rPr lang="sl-SI" b="1" dirty="0"/>
              <a:t>Pomembno !</a:t>
            </a:r>
            <a:endParaRPr lang="sl-SI" dirty="0"/>
          </a:p>
          <a:p>
            <a:pPr marL="0" indent="0">
              <a:buNone/>
            </a:pPr>
            <a:r>
              <a:rPr lang="sl-SI" dirty="0"/>
              <a:t>Na podlagi pogodbe je dopustno obdelovati tiste OP, ki so </a:t>
            </a:r>
            <a:r>
              <a:rPr lang="sl-SI" b="1" dirty="0"/>
              <a:t>potrebni</a:t>
            </a:r>
            <a:r>
              <a:rPr lang="sl-SI" dirty="0"/>
              <a:t> za izvajanje pogodbe ali njeno sklenitev</a:t>
            </a:r>
          </a:p>
          <a:p>
            <a:pPr marL="0" indent="0">
              <a:buNone/>
            </a:pPr>
            <a:endParaRPr lang="sl-SI" dirty="0"/>
          </a:p>
          <a:p>
            <a:pPr marL="0" indent="0">
              <a:buNone/>
            </a:pPr>
            <a:r>
              <a:rPr lang="sl-SI" dirty="0"/>
              <a:t>Pravni temelj je torej dan le za obdelavo tistih OP, ki so potrebni za:</a:t>
            </a:r>
          </a:p>
          <a:p>
            <a:r>
              <a:rPr lang="sl-SI" dirty="0"/>
              <a:t>pogajanja oziroma aktivnosti za namen sklenitve pogodbe, ki tečejo na podlagi pobude posameznika in /ali</a:t>
            </a:r>
          </a:p>
          <a:p>
            <a:r>
              <a:rPr lang="sl-SI" dirty="0"/>
              <a:t>za izvajanje pravic in obveznosti v okviru pogodbenega odnosa s posameznikom</a:t>
            </a:r>
          </a:p>
          <a:p>
            <a:pPr marL="0" indent="0">
              <a:buNone/>
            </a:pPr>
            <a:endParaRPr lang="sl-SI" dirty="0"/>
          </a:p>
          <a:p>
            <a:endParaRPr lang="sl-SI" dirty="0"/>
          </a:p>
        </p:txBody>
      </p:sp>
    </p:spTree>
    <p:extLst>
      <p:ext uri="{BB962C8B-B14F-4D97-AF65-F5344CB8AC3E}">
        <p14:creationId xmlns:p14="http://schemas.microsoft.com/office/powerpoint/2010/main" val="2970831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8D5654-7366-E251-8531-4CBF4DD29427}"/>
              </a:ext>
            </a:extLst>
          </p:cNvPr>
          <p:cNvSpPr>
            <a:spLocks noGrp="1"/>
          </p:cNvSpPr>
          <p:nvPr>
            <p:ph type="title"/>
          </p:nvPr>
        </p:nvSpPr>
        <p:spPr/>
        <p:txBody>
          <a:bodyPr>
            <a:normAutofit fontScale="90000"/>
          </a:bodyPr>
          <a:lstStyle/>
          <a:p>
            <a:r>
              <a:rPr lang="sl-SI" dirty="0"/>
              <a:t>Pravni temelj – pogodba </a:t>
            </a:r>
          </a:p>
        </p:txBody>
      </p:sp>
      <p:sp>
        <p:nvSpPr>
          <p:cNvPr id="3" name="Označba mesta vsebine 2">
            <a:extLst>
              <a:ext uri="{FF2B5EF4-FFF2-40B4-BE49-F238E27FC236}">
                <a16:creationId xmlns:a16="http://schemas.microsoft.com/office/drawing/2014/main" id="{292065E2-A105-1289-BDED-41A28A3D8498}"/>
              </a:ext>
            </a:extLst>
          </p:cNvPr>
          <p:cNvSpPr>
            <a:spLocks noGrp="1"/>
          </p:cNvSpPr>
          <p:nvPr>
            <p:ph idx="1"/>
          </p:nvPr>
        </p:nvSpPr>
        <p:spPr/>
        <p:txBody>
          <a:bodyPr/>
          <a:lstStyle/>
          <a:p>
            <a:pPr marL="0" indent="0">
              <a:buNone/>
            </a:pPr>
            <a:r>
              <a:rPr lang="sl-SI" dirty="0"/>
              <a:t>Razlaga ”potrebnosti” za sklenitev oziroma izvajanje pogodbe je v neposredni zvezi z namenom pogodbe</a:t>
            </a:r>
          </a:p>
          <a:p>
            <a:pPr marL="0" indent="0">
              <a:buNone/>
            </a:pPr>
            <a:r>
              <a:rPr lang="sl-SI" b="1" dirty="0"/>
              <a:t>Pomembno:</a:t>
            </a:r>
          </a:p>
          <a:p>
            <a:r>
              <a:rPr lang="sl-SI" dirty="0"/>
              <a:t>slediti je treba načeloma omejitve namena in najmanjšega obsega podatkov (točki b in c drugega odstavka 5. člena GDPR)</a:t>
            </a:r>
          </a:p>
          <a:p>
            <a:r>
              <a:rPr lang="sl-SI" dirty="0"/>
              <a:t>ob sklenitvi pogodbe je pomembna natančna opredelitev razlogov – vsebine in cilja/namena pogodbe, saj se bo (najmanjši) obseg dopustne obdelave osebnih podatkov presojal le v povezavi s tem </a:t>
            </a:r>
          </a:p>
          <a:p>
            <a:pPr marL="0" indent="0">
              <a:buNone/>
            </a:pPr>
            <a:endParaRPr lang="sl-SI" dirty="0"/>
          </a:p>
        </p:txBody>
      </p:sp>
      <p:pic>
        <p:nvPicPr>
          <p:cNvPr id="6" name="Slika 5" descr="Slika, ki vsebuje besede oseba, oblačila, držanje za roke, prst&#10;&#10;Opis je samodejno ustvarjen">
            <a:extLst>
              <a:ext uri="{FF2B5EF4-FFF2-40B4-BE49-F238E27FC236}">
                <a16:creationId xmlns:a16="http://schemas.microsoft.com/office/drawing/2014/main" id="{2CED823A-569C-E3DD-F185-3A573E42F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440" y="5183692"/>
            <a:ext cx="2956560" cy="1674308"/>
          </a:xfrm>
          <a:prstGeom prst="rect">
            <a:avLst/>
          </a:prstGeom>
        </p:spPr>
      </p:pic>
    </p:spTree>
    <p:extLst>
      <p:ext uri="{BB962C8B-B14F-4D97-AF65-F5344CB8AC3E}">
        <p14:creationId xmlns:p14="http://schemas.microsoft.com/office/powerpoint/2010/main" val="395549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904784-DE39-7F2D-3B33-C2616A267BC7}"/>
              </a:ext>
            </a:extLst>
          </p:cNvPr>
          <p:cNvSpPr>
            <a:spLocks noGrp="1"/>
          </p:cNvSpPr>
          <p:nvPr>
            <p:ph type="title"/>
          </p:nvPr>
        </p:nvSpPr>
        <p:spPr/>
        <p:txBody>
          <a:bodyPr>
            <a:normAutofit fontScale="90000"/>
          </a:bodyPr>
          <a:lstStyle/>
          <a:p>
            <a:br>
              <a:rPr lang="sl-SI" sz="4000" dirty="0"/>
            </a:br>
            <a:br>
              <a:rPr lang="sl-SI" sz="4000" dirty="0"/>
            </a:br>
            <a:r>
              <a:rPr lang="sl-SI" sz="4000" dirty="0"/>
              <a:t>Pravni temelj – izpolnitev zakonske obveznosti upravljavca </a:t>
            </a:r>
            <a:br>
              <a:rPr lang="sl-SI" dirty="0"/>
            </a:br>
            <a:br>
              <a:rPr lang="sl-SI" dirty="0"/>
            </a:br>
            <a:br>
              <a:rPr lang="sl-SI" dirty="0"/>
            </a:br>
            <a:endParaRPr lang="sl-SI" dirty="0"/>
          </a:p>
        </p:txBody>
      </p:sp>
      <p:sp>
        <p:nvSpPr>
          <p:cNvPr id="3" name="Označba mesta vsebine 2">
            <a:extLst>
              <a:ext uri="{FF2B5EF4-FFF2-40B4-BE49-F238E27FC236}">
                <a16:creationId xmlns:a16="http://schemas.microsoft.com/office/drawing/2014/main" id="{DD26C92E-D771-590C-A036-EF159F733D66}"/>
              </a:ext>
            </a:extLst>
          </p:cNvPr>
          <p:cNvSpPr>
            <a:spLocks noGrp="1"/>
          </p:cNvSpPr>
          <p:nvPr>
            <p:ph idx="1"/>
          </p:nvPr>
        </p:nvSpPr>
        <p:spPr/>
        <p:txBody>
          <a:bodyPr>
            <a:normAutofit fontScale="85000" lnSpcReduction="20000"/>
          </a:bodyPr>
          <a:lstStyle/>
          <a:p>
            <a:pPr marL="0" indent="0">
              <a:buNone/>
            </a:pPr>
            <a:r>
              <a:rPr lang="sl-SI" dirty="0"/>
              <a:t>Obdelava je potrebna za izpolnitev zakonske obveznosti, ki velja za upravljavca</a:t>
            </a:r>
          </a:p>
          <a:p>
            <a:pPr marL="0" indent="0">
              <a:buNone/>
            </a:pPr>
            <a:endParaRPr lang="sl-SI" dirty="0"/>
          </a:p>
          <a:p>
            <a:pPr marL="0" indent="0">
              <a:buNone/>
            </a:pPr>
            <a:r>
              <a:rPr lang="sl-SI" dirty="0"/>
              <a:t>Gre za obdelavo osebnih podatkov, ki jo izvajajo državni organi in drugi javni organi pri opravljanju t.i. oblastnih nalog, najpogosteje pri odločanju o pravicah in obveznostih posameznikov, lahko pa tudi zasebnopravni subjekti, ki jim je država naložila ali pa omejila določene naloge oziroma pooblastila</a:t>
            </a:r>
          </a:p>
          <a:p>
            <a:pPr marL="0" indent="0">
              <a:buNone/>
            </a:pPr>
            <a:r>
              <a:rPr lang="sl-SI" b="1" dirty="0"/>
              <a:t>! Pomembno: </a:t>
            </a:r>
          </a:p>
          <a:p>
            <a:r>
              <a:rPr lang="sl-SI" dirty="0"/>
              <a:t>zakonska določitev obveznosti upravljavca mora biti jasna in ne sme puščati prostora za različne interpretacije o namenu in obsegu obdelave osebnih podatkov. Cilj takšne ureditve je namreč v omejitvi državnih organov (oblasti) pred pretirano, nesorazmerno obdelavo osebnih podatkov, ki bi jo sicer upoštevaje svoj položaj lahko vsilili posameznikom</a:t>
            </a:r>
          </a:p>
          <a:p>
            <a:r>
              <a:rPr lang="sl-SI" dirty="0"/>
              <a:t>skupna značilnost vseh primerov obdelave osebnih podatkov za namen izpolnitve zakonske obveznosti je nemožnost upravljavca in posameznika, da vplivata na obdelavo, ki jo zapoveduje zakon </a:t>
            </a:r>
          </a:p>
          <a:p>
            <a:pPr marL="0" indent="0">
              <a:buNone/>
            </a:pPr>
            <a:endParaRPr lang="sl-SI" dirty="0"/>
          </a:p>
        </p:txBody>
      </p:sp>
    </p:spTree>
    <p:extLst>
      <p:ext uri="{BB962C8B-B14F-4D97-AF65-F5344CB8AC3E}">
        <p14:creationId xmlns:p14="http://schemas.microsoft.com/office/powerpoint/2010/main" val="2316147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2C3DD0-EB0D-F84F-6CEA-396B89A8843C}"/>
              </a:ext>
            </a:extLst>
          </p:cNvPr>
          <p:cNvSpPr>
            <a:spLocks noGrp="1"/>
          </p:cNvSpPr>
          <p:nvPr>
            <p:ph type="title"/>
          </p:nvPr>
        </p:nvSpPr>
        <p:spPr/>
        <p:txBody>
          <a:bodyPr>
            <a:normAutofit fontScale="90000"/>
          </a:bodyPr>
          <a:lstStyle/>
          <a:p>
            <a:br>
              <a:rPr lang="sl-SI" dirty="0"/>
            </a:br>
            <a:r>
              <a:rPr lang="sl-SI" dirty="0"/>
              <a:t>Pravni temelj – zaščita življenjskih interesov posameznika </a:t>
            </a:r>
            <a:br>
              <a:rPr lang="sl-SI" dirty="0"/>
            </a:br>
            <a:br>
              <a:rPr lang="sl-SI" dirty="0"/>
            </a:br>
            <a:endParaRPr lang="sl-SI" dirty="0"/>
          </a:p>
        </p:txBody>
      </p:sp>
      <p:sp>
        <p:nvSpPr>
          <p:cNvPr id="3" name="Označba mesta vsebine 2">
            <a:extLst>
              <a:ext uri="{FF2B5EF4-FFF2-40B4-BE49-F238E27FC236}">
                <a16:creationId xmlns:a16="http://schemas.microsoft.com/office/drawing/2014/main" id="{7D3E812F-5D81-DF05-35B3-2C7C08FB0A42}"/>
              </a:ext>
            </a:extLst>
          </p:cNvPr>
          <p:cNvSpPr>
            <a:spLocks noGrp="1"/>
          </p:cNvSpPr>
          <p:nvPr>
            <p:ph idx="1"/>
          </p:nvPr>
        </p:nvSpPr>
        <p:spPr/>
        <p:txBody>
          <a:bodyPr>
            <a:normAutofit/>
          </a:bodyPr>
          <a:lstStyle/>
          <a:p>
            <a:pPr marL="0" indent="0">
              <a:buNone/>
            </a:pPr>
            <a:r>
              <a:rPr lang="sl-SI" dirty="0"/>
              <a:t>Obdelava je potrebna za zaščito življenjskih interesov posameznika, na katerega se nanašajo osebni podatki, ali druge fizične osebe</a:t>
            </a:r>
            <a:endParaRPr lang="sl-SI" b="1" dirty="0"/>
          </a:p>
          <a:p>
            <a:pPr marL="0" indent="0">
              <a:buNone/>
            </a:pPr>
            <a:r>
              <a:rPr lang="sl-SI" b="1" dirty="0"/>
              <a:t>Pomembno!</a:t>
            </a:r>
            <a:endParaRPr lang="sl-SI" dirty="0"/>
          </a:p>
          <a:p>
            <a:r>
              <a:rPr lang="sl-SI" dirty="0"/>
              <a:t>pred preširokim tolmačenjem tega pravnega temelja v odnosu do varstva življenjskih interesov tretje osebe GDPR odvrača v 46. uvodni določbi, z vodilom, da naj bi se obdelava osebnih podatkov za varstvo življenjskih interesov druge fizične osebe praviloma izvajala le, kadar obdelave očitno ni mogoče izvesti na drugi pravni podlagi</a:t>
            </a:r>
          </a:p>
          <a:p>
            <a:r>
              <a:rPr lang="sl-SI" dirty="0"/>
              <a:t>namen obdelave po tem pravnem temelju je izrazito ozek, </a:t>
            </a:r>
          </a:p>
          <a:p>
            <a:pPr marL="0" indent="0">
              <a:buNone/>
            </a:pPr>
            <a:r>
              <a:rPr lang="sl-SI" dirty="0"/>
              <a:t>razumeti ga je treba kot vprašanje življenja in smrti.</a:t>
            </a:r>
          </a:p>
          <a:p>
            <a:endParaRPr lang="sl-SI" dirty="0"/>
          </a:p>
          <a:p>
            <a:pPr marL="0" indent="0">
              <a:buNone/>
            </a:pPr>
            <a:endParaRPr lang="sl-SI" dirty="0"/>
          </a:p>
          <a:p>
            <a:pPr marL="0" indent="0">
              <a:buNone/>
            </a:pPr>
            <a:endParaRPr lang="sl-SI" dirty="0"/>
          </a:p>
        </p:txBody>
      </p:sp>
      <p:pic>
        <p:nvPicPr>
          <p:cNvPr id="5" name="Slika 4">
            <a:extLst>
              <a:ext uri="{FF2B5EF4-FFF2-40B4-BE49-F238E27FC236}">
                <a16:creationId xmlns:a16="http://schemas.microsoft.com/office/drawing/2014/main" id="{94AF4A94-80A7-730F-1EB6-3C004CF461F1}"/>
              </a:ext>
            </a:extLst>
          </p:cNvPr>
          <p:cNvPicPr>
            <a:picLocks noChangeAspect="1"/>
          </p:cNvPicPr>
          <p:nvPr/>
        </p:nvPicPr>
        <p:blipFill>
          <a:blip r:embed="rId2"/>
          <a:stretch>
            <a:fillRect/>
          </a:stretch>
        </p:blipFill>
        <p:spPr>
          <a:xfrm>
            <a:off x="9523940" y="5367528"/>
            <a:ext cx="2668060" cy="1490472"/>
          </a:xfrm>
          <a:prstGeom prst="rect">
            <a:avLst/>
          </a:prstGeom>
        </p:spPr>
      </p:pic>
    </p:spTree>
    <p:extLst>
      <p:ext uri="{BB962C8B-B14F-4D97-AF65-F5344CB8AC3E}">
        <p14:creationId xmlns:p14="http://schemas.microsoft.com/office/powerpoint/2010/main" val="1081134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F5E489-9670-6A3A-0728-622BD840C91E}"/>
              </a:ext>
            </a:extLst>
          </p:cNvPr>
          <p:cNvSpPr>
            <a:spLocks noGrp="1"/>
          </p:cNvSpPr>
          <p:nvPr>
            <p:ph type="title"/>
          </p:nvPr>
        </p:nvSpPr>
        <p:spPr>
          <a:xfrm>
            <a:off x="838202" y="1213798"/>
            <a:ext cx="11160000" cy="611828"/>
          </a:xfrm>
        </p:spPr>
        <p:txBody>
          <a:bodyPr>
            <a:normAutofit fontScale="90000"/>
          </a:bodyPr>
          <a:lstStyle/>
          <a:p>
            <a:r>
              <a:rPr lang="sl-SI" dirty="0"/>
              <a:t>Pravni temelj – opravljanje naloge v javnem interesu </a:t>
            </a:r>
            <a:br>
              <a:rPr lang="sl-SI" dirty="0"/>
            </a:br>
            <a:endParaRPr lang="sl-SI" dirty="0"/>
          </a:p>
        </p:txBody>
      </p:sp>
      <p:sp>
        <p:nvSpPr>
          <p:cNvPr id="3" name="Označba mesta vsebine 2">
            <a:extLst>
              <a:ext uri="{FF2B5EF4-FFF2-40B4-BE49-F238E27FC236}">
                <a16:creationId xmlns:a16="http://schemas.microsoft.com/office/drawing/2014/main" id="{FF0BFEF2-4BF7-0E56-0432-62BBFE5F4211}"/>
              </a:ext>
            </a:extLst>
          </p:cNvPr>
          <p:cNvSpPr>
            <a:spLocks noGrp="1"/>
          </p:cNvSpPr>
          <p:nvPr>
            <p:ph idx="1"/>
          </p:nvPr>
        </p:nvSpPr>
        <p:spPr/>
        <p:txBody>
          <a:bodyPr/>
          <a:lstStyle/>
          <a:p>
            <a:pPr marL="0" indent="0">
              <a:buNone/>
            </a:pPr>
            <a:r>
              <a:rPr lang="sl-SI" dirty="0"/>
              <a:t>Obdelava je potrebna za opravljanje naloge v javnem interesu ali pri izvajanju javne oblasti, dodeljene upravljavcu</a:t>
            </a:r>
          </a:p>
          <a:p>
            <a:pPr marL="0" indent="0">
              <a:buNone/>
            </a:pPr>
            <a:endParaRPr lang="sl-SI" dirty="0"/>
          </a:p>
          <a:p>
            <a:pPr marL="0" indent="0">
              <a:buNone/>
            </a:pPr>
            <a:r>
              <a:rPr lang="sl-SI" dirty="0"/>
              <a:t>Na ta pravni temelj se lahko opre upravljavec:</a:t>
            </a:r>
          </a:p>
          <a:p>
            <a:r>
              <a:rPr lang="sl-SI" dirty="0"/>
              <a:t>pri opravljanju določene naloge v javnem interesu, če njeno izvajanje temelji na zakonu oziroma drugem predpisu in</a:t>
            </a:r>
          </a:p>
          <a:p>
            <a:r>
              <a:rPr lang="sl-SI" dirty="0"/>
              <a:t>pri izvajanju javne oblast, ki mu je podeljena – </a:t>
            </a:r>
          </a:p>
          <a:p>
            <a:pPr marL="0" indent="0">
              <a:buNone/>
            </a:pPr>
            <a:r>
              <a:rPr lang="sl-SI" dirty="0"/>
              <a:t>z zakonom oziroma na podlagi zakona</a:t>
            </a:r>
          </a:p>
          <a:p>
            <a:pPr marL="0" indent="0">
              <a:buNone/>
            </a:pPr>
            <a:endParaRPr lang="sl-SI" dirty="0"/>
          </a:p>
        </p:txBody>
      </p:sp>
      <p:pic>
        <p:nvPicPr>
          <p:cNvPr id="4" name="Slika 3">
            <a:extLst>
              <a:ext uri="{FF2B5EF4-FFF2-40B4-BE49-F238E27FC236}">
                <a16:creationId xmlns:a16="http://schemas.microsoft.com/office/drawing/2014/main" id="{3915661A-64B1-6D5B-9CCE-A72D0CE0F926}"/>
              </a:ext>
            </a:extLst>
          </p:cNvPr>
          <p:cNvPicPr>
            <a:picLocks noChangeAspect="1"/>
          </p:cNvPicPr>
          <p:nvPr/>
        </p:nvPicPr>
        <p:blipFill>
          <a:blip r:embed="rId2"/>
          <a:srcRect l="22967" t="9463" r="20073" b="6683"/>
          <a:stretch/>
        </p:blipFill>
        <p:spPr>
          <a:xfrm>
            <a:off x="9372600" y="4236907"/>
            <a:ext cx="2819400" cy="2593124"/>
          </a:xfrm>
          <a:prstGeom prst="rect">
            <a:avLst/>
          </a:prstGeom>
        </p:spPr>
      </p:pic>
    </p:spTree>
    <p:extLst>
      <p:ext uri="{BB962C8B-B14F-4D97-AF65-F5344CB8AC3E}">
        <p14:creationId xmlns:p14="http://schemas.microsoft.com/office/powerpoint/2010/main" val="670173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21AA4A-F49A-1465-9727-9EC131673EE9}"/>
              </a:ext>
            </a:extLst>
          </p:cNvPr>
          <p:cNvSpPr>
            <a:spLocks noGrp="1"/>
          </p:cNvSpPr>
          <p:nvPr>
            <p:ph type="title"/>
          </p:nvPr>
        </p:nvSpPr>
        <p:spPr/>
        <p:txBody>
          <a:bodyPr>
            <a:normAutofit fontScale="90000"/>
          </a:bodyPr>
          <a:lstStyle/>
          <a:p>
            <a:r>
              <a:rPr lang="sl-SI" dirty="0"/>
              <a:t>Obdelava OP v javnem sektorju: novost po ZVOP-2</a:t>
            </a:r>
          </a:p>
        </p:txBody>
      </p:sp>
      <p:sp>
        <p:nvSpPr>
          <p:cNvPr id="3" name="Označba mesta vsebine 2">
            <a:extLst>
              <a:ext uri="{FF2B5EF4-FFF2-40B4-BE49-F238E27FC236}">
                <a16:creationId xmlns:a16="http://schemas.microsoft.com/office/drawing/2014/main" id="{BAE90ADC-6876-ABFD-2766-81F7B2E16627}"/>
              </a:ext>
            </a:extLst>
          </p:cNvPr>
          <p:cNvSpPr>
            <a:spLocks noGrp="1"/>
          </p:cNvSpPr>
          <p:nvPr>
            <p:ph idx="1"/>
          </p:nvPr>
        </p:nvSpPr>
        <p:spPr/>
        <p:txBody>
          <a:bodyPr>
            <a:normAutofit fontScale="77500" lnSpcReduction="20000"/>
          </a:bodyPr>
          <a:lstStyle/>
          <a:p>
            <a:pPr marL="0" indent="0">
              <a:buNone/>
            </a:pPr>
            <a:r>
              <a:rPr lang="sl-SI" b="1" dirty="0"/>
              <a:t>Osnovno pravilo</a:t>
            </a:r>
            <a:r>
              <a:rPr lang="sl-SI" dirty="0"/>
              <a:t>: </a:t>
            </a:r>
          </a:p>
          <a:p>
            <a:pPr marL="0" indent="0">
              <a:buNone/>
            </a:pPr>
            <a:r>
              <a:rPr lang="sl-SI" dirty="0"/>
              <a:t>obdelava osebnih podatkov v javnem sektorju in v zasebnem sektorju je zaradi izvajanja zakonske obveznosti, javnega interesa ali izvajanja javne oblasti v primerih iz točk c) in e) prvega odstavka ter drugega in tretjega odstavka 6. člena GDPR le, če:</a:t>
            </a:r>
          </a:p>
          <a:p>
            <a:pPr marL="0" indent="0">
              <a:buNone/>
            </a:pPr>
            <a:r>
              <a:rPr lang="sl-SI" dirty="0"/>
              <a:t>- obdelavo osebnih podatkov,</a:t>
            </a:r>
          </a:p>
          <a:p>
            <a:pPr marL="0" indent="0">
              <a:buNone/>
            </a:pPr>
            <a:r>
              <a:rPr lang="sl-SI" dirty="0"/>
              <a:t>- vrste osebnih podatkov, ki naj se obdelujejo,</a:t>
            </a:r>
          </a:p>
          <a:p>
            <a:pPr marL="0" indent="0">
              <a:buNone/>
            </a:pPr>
            <a:r>
              <a:rPr lang="sl-SI" dirty="0"/>
              <a:t>- kategorije posameznikov, na katere se ti osebni podatki nanašajo,</a:t>
            </a:r>
          </a:p>
          <a:p>
            <a:pPr marL="0" indent="0">
              <a:buNone/>
            </a:pPr>
            <a:r>
              <a:rPr lang="sl-SI" dirty="0"/>
              <a:t>- namen njihove obdelave in</a:t>
            </a:r>
          </a:p>
          <a:p>
            <a:pPr marL="0" indent="0">
              <a:buNone/>
            </a:pPr>
            <a:r>
              <a:rPr lang="sl-SI" dirty="0"/>
              <a:t>- rok hrambe osebnih podatkov ali rok za redni pregled potrebe po hrambi</a:t>
            </a:r>
          </a:p>
          <a:p>
            <a:pPr marL="0" indent="0">
              <a:buNone/>
            </a:pPr>
            <a:r>
              <a:rPr lang="sl-SI" b="1" dirty="0"/>
              <a:t>DOLOČA ZAKON</a:t>
            </a:r>
          </a:p>
          <a:p>
            <a:pPr marL="0" indent="0">
              <a:buNone/>
            </a:pPr>
            <a:r>
              <a:rPr lang="sl-SI" b="1" dirty="0"/>
              <a:t>!</a:t>
            </a:r>
            <a:r>
              <a:rPr lang="sl-SI" dirty="0"/>
              <a:t> </a:t>
            </a:r>
            <a:r>
              <a:rPr lang="sl-SI" b="1" dirty="0"/>
              <a:t>Pomembno</a:t>
            </a:r>
            <a:r>
              <a:rPr lang="sl-SI" dirty="0"/>
              <a:t>: v javnem sektorju se lahko v skladu s prvim odstavkom tega člena obdelujejo osebni podatki posameznika, ki je dal privolitev za obdelavo svojih osebnih podatkov za enega ali več določenih namenov, če tako možnost določa zakon, sicer pa na podlagi privolitve, če ne gre za izvrševanje zakonskih pristojnosti, nalog ali oblastnih obveznosti javnega sektorja.</a:t>
            </a:r>
          </a:p>
          <a:p>
            <a:endParaRPr lang="sl-SI" dirty="0"/>
          </a:p>
        </p:txBody>
      </p:sp>
    </p:spTree>
    <p:extLst>
      <p:ext uri="{BB962C8B-B14F-4D97-AF65-F5344CB8AC3E}">
        <p14:creationId xmlns:p14="http://schemas.microsoft.com/office/powerpoint/2010/main" val="198712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0B28E8-8ECA-C6AF-0FCA-E7437CAB8015}"/>
              </a:ext>
            </a:extLst>
          </p:cNvPr>
          <p:cNvSpPr>
            <a:spLocks noGrp="1"/>
          </p:cNvSpPr>
          <p:nvPr>
            <p:ph type="title"/>
          </p:nvPr>
        </p:nvSpPr>
        <p:spPr/>
        <p:txBody>
          <a:bodyPr>
            <a:normAutofit fontScale="90000"/>
          </a:bodyPr>
          <a:lstStyle/>
          <a:p>
            <a:r>
              <a:rPr lang="sl-SI" dirty="0"/>
              <a:t>Pravna ureditev področja - EU</a:t>
            </a:r>
          </a:p>
        </p:txBody>
      </p:sp>
      <p:sp>
        <p:nvSpPr>
          <p:cNvPr id="3" name="Označba mesta vsebine 2">
            <a:extLst>
              <a:ext uri="{FF2B5EF4-FFF2-40B4-BE49-F238E27FC236}">
                <a16:creationId xmlns:a16="http://schemas.microsoft.com/office/drawing/2014/main" id="{27975699-1AB3-8851-FE38-F8C70CCA93D8}"/>
              </a:ext>
            </a:extLst>
          </p:cNvPr>
          <p:cNvSpPr>
            <a:spLocks noGrp="1"/>
          </p:cNvSpPr>
          <p:nvPr>
            <p:ph idx="1"/>
          </p:nvPr>
        </p:nvSpPr>
        <p:spPr/>
        <p:txBody>
          <a:bodyPr>
            <a:normAutofit/>
          </a:bodyPr>
          <a:lstStyle/>
          <a:p>
            <a:pPr marL="0" indent="0">
              <a:buNone/>
            </a:pPr>
            <a:r>
              <a:rPr lang="sl-SI" sz="2400" b="1" i="0" u="none" strike="noStrike" baseline="0" dirty="0">
                <a:solidFill>
                  <a:srgbClr val="000000"/>
                </a:solidFill>
                <a:latin typeface="Calibri" panose="020F0502020204030204" pitchFamily="34" charset="0"/>
              </a:rPr>
              <a:t>RAZLOGI ZA REFORMO</a:t>
            </a:r>
            <a:endParaRPr lang="sl-SI" sz="2400" dirty="0">
              <a:latin typeface="Calibri" panose="020F0502020204030204" pitchFamily="34" charset="0"/>
            </a:endParaRPr>
          </a:p>
          <a:p>
            <a:pPr>
              <a:buFont typeface="Arial" panose="020B0604020202020204" pitchFamily="34" charset="0"/>
              <a:buChar char="•"/>
            </a:pPr>
            <a:r>
              <a:rPr lang="sl-SI" sz="2400" b="0" i="0" u="none" strike="noStrike" baseline="0" dirty="0">
                <a:solidFill>
                  <a:srgbClr val="000000"/>
                </a:solidFill>
                <a:latin typeface="Calibri" panose="020F0502020204030204" pitchFamily="34" charset="0"/>
              </a:rPr>
              <a:t>evropski sistem varstva OP je temeljil temelji na direktivi iz leta 1995 (95/46)</a:t>
            </a:r>
          </a:p>
          <a:p>
            <a:pPr>
              <a:buFont typeface="Arial" panose="020B0604020202020204" pitchFamily="34" charset="0"/>
              <a:buChar char="•"/>
            </a:pPr>
            <a:r>
              <a:rPr lang="sl-SI" sz="2400" dirty="0">
                <a:latin typeface="Calibri" panose="020F0502020204030204" pitchFamily="34" charset="0"/>
              </a:rPr>
              <a:t>p</a:t>
            </a:r>
            <a:r>
              <a:rPr lang="sl-SI" sz="2400" b="0" i="0" u="none" strike="noStrike" baseline="0" dirty="0">
                <a:solidFill>
                  <a:srgbClr val="000000"/>
                </a:solidFill>
                <a:latin typeface="Calibri" panose="020F0502020204030204" pitchFamily="34" charset="0"/>
              </a:rPr>
              <a:t>otrebne so bile posodobitev ob tehnološkem razvoju</a:t>
            </a:r>
          </a:p>
          <a:p>
            <a:pPr>
              <a:buFont typeface="Arial" panose="020B0604020202020204" pitchFamily="34" charset="0"/>
              <a:buChar char="•"/>
            </a:pPr>
            <a:r>
              <a:rPr lang="sl-SI" sz="2400" b="0" i="0" u="none" strike="noStrike" baseline="0" dirty="0">
                <a:solidFill>
                  <a:srgbClr val="000000"/>
                </a:solidFill>
                <a:latin typeface="Calibri" panose="020F0502020204030204" pitchFamily="34" charset="0"/>
              </a:rPr>
              <a:t>Google, Facebook, „</a:t>
            </a:r>
            <a:r>
              <a:rPr lang="sl-SI" sz="2400" b="0" i="0" u="none" strike="noStrike" baseline="0" dirty="0" err="1">
                <a:solidFill>
                  <a:srgbClr val="000000"/>
                </a:solidFill>
                <a:latin typeface="Calibri" panose="020F0502020204030204" pitchFamily="34" charset="0"/>
              </a:rPr>
              <a:t>cloud</a:t>
            </a:r>
            <a:r>
              <a:rPr lang="sl-SI" sz="2400" b="0" i="0" u="none" strike="noStrike" baseline="0" dirty="0">
                <a:solidFill>
                  <a:srgbClr val="000000"/>
                </a:solidFill>
                <a:latin typeface="Calibri" panose="020F0502020204030204" pitchFamily="34" charset="0"/>
              </a:rPr>
              <a:t> </a:t>
            </a:r>
            <a:r>
              <a:rPr lang="sl-SI" sz="2400" b="0" i="0" u="none" strike="noStrike" baseline="0" dirty="0" err="1">
                <a:solidFill>
                  <a:srgbClr val="000000"/>
                </a:solidFill>
                <a:latin typeface="Calibri" panose="020F0502020204030204" pitchFamily="34" charset="0"/>
              </a:rPr>
              <a:t>computing</a:t>
            </a:r>
            <a:r>
              <a:rPr lang="sl-SI" sz="2400" b="0" i="0" u="none" strike="noStrike" baseline="0" dirty="0">
                <a:solidFill>
                  <a:srgbClr val="000000"/>
                </a:solidFill>
                <a:latin typeface="Calibri" panose="020F0502020204030204" pitchFamily="34" charset="0"/>
              </a:rPr>
              <a:t>“, internet stvari…</a:t>
            </a:r>
          </a:p>
          <a:p>
            <a:pPr>
              <a:buFont typeface="Arial" panose="020B0604020202020204" pitchFamily="34" charset="0"/>
              <a:buChar char="•"/>
            </a:pPr>
            <a:r>
              <a:rPr lang="sl-SI" sz="2400" b="0" i="0" u="none" strike="noStrike" baseline="0" dirty="0">
                <a:solidFill>
                  <a:srgbClr val="000000"/>
                </a:solidFill>
                <a:latin typeface="Calibri" panose="020F0502020204030204" pitchFamily="34" charset="0"/>
              </a:rPr>
              <a:t>potreba po večji harmonizaciji prakse nadzornih organov</a:t>
            </a:r>
          </a:p>
          <a:p>
            <a:pPr>
              <a:buFont typeface="Arial" panose="020B0604020202020204" pitchFamily="34" charset="0"/>
              <a:buChar char="•"/>
            </a:pPr>
            <a:r>
              <a:rPr lang="sl-SI" sz="2400" dirty="0">
                <a:latin typeface="Calibri" panose="020F0502020204030204" pitchFamily="34" charset="0"/>
              </a:rPr>
              <a:t>potreba po dodatnih </a:t>
            </a:r>
            <a:r>
              <a:rPr lang="sl-SI" sz="2400" b="0" i="0" u="none" strike="noStrike" baseline="0" dirty="0">
                <a:solidFill>
                  <a:srgbClr val="000000"/>
                </a:solidFill>
                <a:latin typeface="Calibri" panose="020F0502020204030204" pitchFamily="34" charset="0"/>
              </a:rPr>
              <a:t>pooblastilih nadzornih organov – izrekanje sankcij </a:t>
            </a:r>
          </a:p>
          <a:p>
            <a:pPr>
              <a:buFont typeface="Arial" panose="020B0604020202020204" pitchFamily="34" charset="0"/>
              <a:buChar char="•"/>
            </a:pPr>
            <a:r>
              <a:rPr lang="sl-SI" sz="2400" b="0" i="0" u="none" strike="noStrike" baseline="0" dirty="0">
                <a:solidFill>
                  <a:srgbClr val="000000"/>
                </a:solidFill>
                <a:latin typeface="Calibri" panose="020F0502020204030204" pitchFamily="34" charset="0"/>
              </a:rPr>
              <a:t>lažji pretok podatkov izven EU</a:t>
            </a:r>
          </a:p>
          <a:p>
            <a:pPr>
              <a:buFont typeface="Arial" panose="020B0604020202020204" pitchFamily="34" charset="0"/>
              <a:buChar char="•"/>
            </a:pPr>
            <a:r>
              <a:rPr lang="sl-SI" sz="2400" b="0" i="0" u="none" strike="noStrike" baseline="0" dirty="0">
                <a:solidFill>
                  <a:srgbClr val="000000"/>
                </a:solidFill>
                <a:latin typeface="Calibri" panose="020F0502020204030204" pitchFamily="34" charset="0"/>
              </a:rPr>
              <a:t>ureditev pravic za posameznike</a:t>
            </a:r>
          </a:p>
          <a:p>
            <a:pPr marL="0" indent="0">
              <a:buNone/>
            </a:pPr>
            <a:endParaRPr lang="sl-SI" dirty="0"/>
          </a:p>
        </p:txBody>
      </p:sp>
      <p:pic>
        <p:nvPicPr>
          <p:cNvPr id="8" name="Slika 7">
            <a:extLst>
              <a:ext uri="{FF2B5EF4-FFF2-40B4-BE49-F238E27FC236}">
                <a16:creationId xmlns:a16="http://schemas.microsoft.com/office/drawing/2014/main" id="{5AE68B13-845B-3AC3-72F4-5A5E6AF0087F}"/>
              </a:ext>
            </a:extLst>
          </p:cNvPr>
          <p:cNvPicPr>
            <a:picLocks noChangeAspect="1"/>
          </p:cNvPicPr>
          <p:nvPr/>
        </p:nvPicPr>
        <p:blipFill>
          <a:blip r:embed="rId2"/>
          <a:stretch>
            <a:fillRect/>
          </a:stretch>
        </p:blipFill>
        <p:spPr>
          <a:xfrm>
            <a:off x="8138161" y="4576066"/>
            <a:ext cx="4053840" cy="2281934"/>
          </a:xfrm>
          <a:prstGeom prst="rect">
            <a:avLst/>
          </a:prstGeom>
        </p:spPr>
      </p:pic>
    </p:spTree>
    <p:extLst>
      <p:ext uri="{BB962C8B-B14F-4D97-AF65-F5344CB8AC3E}">
        <p14:creationId xmlns:p14="http://schemas.microsoft.com/office/powerpoint/2010/main" val="1359943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BB637D-07D7-2C0A-046D-496B722CA541}"/>
              </a:ext>
            </a:extLst>
          </p:cNvPr>
          <p:cNvSpPr>
            <a:spLocks noGrp="1"/>
          </p:cNvSpPr>
          <p:nvPr>
            <p:ph type="title"/>
          </p:nvPr>
        </p:nvSpPr>
        <p:spPr/>
        <p:txBody>
          <a:bodyPr>
            <a:normAutofit fontScale="90000"/>
          </a:bodyPr>
          <a:lstStyle/>
          <a:p>
            <a:r>
              <a:rPr lang="sl-SI" dirty="0"/>
              <a:t>Pravni temelj – zakoniti interes</a:t>
            </a:r>
            <a:br>
              <a:rPr lang="sl-SI" dirty="0"/>
            </a:br>
            <a:endParaRPr lang="sl-SI" dirty="0"/>
          </a:p>
        </p:txBody>
      </p:sp>
      <p:sp>
        <p:nvSpPr>
          <p:cNvPr id="3" name="Označba mesta vsebine 2">
            <a:extLst>
              <a:ext uri="{FF2B5EF4-FFF2-40B4-BE49-F238E27FC236}">
                <a16:creationId xmlns:a16="http://schemas.microsoft.com/office/drawing/2014/main" id="{AD76BDDD-5F56-366D-5B9C-295BA8DD19A0}"/>
              </a:ext>
            </a:extLst>
          </p:cNvPr>
          <p:cNvSpPr>
            <a:spLocks noGrp="1"/>
          </p:cNvSpPr>
          <p:nvPr>
            <p:ph idx="1"/>
          </p:nvPr>
        </p:nvSpPr>
        <p:spPr/>
        <p:txBody>
          <a:bodyPr>
            <a:normAutofit fontScale="77500" lnSpcReduction="20000"/>
          </a:bodyPr>
          <a:lstStyle/>
          <a:p>
            <a:pPr marL="0" indent="0">
              <a:buNone/>
            </a:pPr>
            <a:r>
              <a:rPr lang="sl-SI" dirty="0"/>
              <a:t>Obdelava je potrebna zaradi zakonitih interesov, za katere si prizadeva upravljavec ali tretja oseba, razen kadar nad takimi interesi prevladajo interesi ali temeljne pravice in svoboščine posameznika, na katerega se nanašajo osebni podatki, ki zahtevajo varstvo osebnih podatkov, zlasti kadar je posameznik, na katerega se nanašajo osebni podatki, otrok.</a:t>
            </a:r>
          </a:p>
          <a:p>
            <a:pPr marL="0" indent="0">
              <a:buNone/>
            </a:pPr>
            <a:r>
              <a:rPr lang="sl-SI" b="1" dirty="0"/>
              <a:t>Pomembno!</a:t>
            </a:r>
          </a:p>
          <a:p>
            <a:pPr marL="0" indent="0">
              <a:buNone/>
            </a:pPr>
            <a:r>
              <a:rPr lang="sl-SI" dirty="0"/>
              <a:t>- se ne uporablja za obdelavo s strani javnih organov pri opravljanju njihovih nalog. Le v primerih, v katerih obdelujejo osebne podatke izven namenov izvajanja javnih (oblastnih) nalog.</a:t>
            </a:r>
          </a:p>
          <a:p>
            <a:pPr marL="0" indent="0">
              <a:buNone/>
            </a:pPr>
            <a:r>
              <a:rPr lang="sl-SI" dirty="0"/>
              <a:t>- zakoniti interes mora biti izkazan – v času obdelave osebnih podatkov mora biti obstoječ, dejanski, ne zgolj hipotetičen.</a:t>
            </a:r>
          </a:p>
          <a:p>
            <a:pPr marL="0" indent="0">
              <a:buNone/>
            </a:pPr>
            <a:r>
              <a:rPr lang="sl-SI" dirty="0"/>
              <a:t>- vselej je pri tehtanju med zakonitim interesom upravljavca ter pravicami in svoboščinami posameznika na koncu ključno odgovoriti na vprašanje, ali lahko posamezniki, na katere se nanašajo osebni podatki, razumno pričakujejo takšno obdelavo njihovih osebnih podatkov. Kadar je odgovor nikalen, zakoniti interes upravljavca ne more (prepričljivo) pretehtati nad pravicami in svoboščinami posameznikov. </a:t>
            </a:r>
          </a:p>
          <a:p>
            <a:pPr marL="0" indent="0">
              <a:buNone/>
            </a:pPr>
            <a:r>
              <a:rPr lang="sl-SI" dirty="0"/>
              <a:t>Svetovana je Analiza zakonitega interesa (t.i. LIA).</a:t>
            </a:r>
          </a:p>
          <a:p>
            <a:endParaRPr lang="sl-SI" dirty="0"/>
          </a:p>
        </p:txBody>
      </p:sp>
    </p:spTree>
    <p:extLst>
      <p:ext uri="{BB962C8B-B14F-4D97-AF65-F5344CB8AC3E}">
        <p14:creationId xmlns:p14="http://schemas.microsoft.com/office/powerpoint/2010/main" val="626615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61F8DF-C186-790D-F214-C1CBE92AC3FC}"/>
              </a:ext>
            </a:extLst>
          </p:cNvPr>
          <p:cNvSpPr>
            <a:spLocks noGrp="1"/>
          </p:cNvSpPr>
          <p:nvPr>
            <p:ph type="title"/>
          </p:nvPr>
        </p:nvSpPr>
        <p:spPr/>
        <p:txBody>
          <a:bodyPr>
            <a:normAutofit fontScale="90000"/>
          </a:bodyPr>
          <a:lstStyle/>
          <a:p>
            <a:r>
              <a:rPr lang="pl-PL" dirty="0"/>
              <a:t>Dodatni pogoji za obdelavo posebnih vrst podatkov</a:t>
            </a:r>
            <a:br>
              <a:rPr lang="pl-PL" dirty="0"/>
            </a:br>
            <a:endParaRPr lang="sl-SI" dirty="0"/>
          </a:p>
        </p:txBody>
      </p:sp>
      <p:sp>
        <p:nvSpPr>
          <p:cNvPr id="3" name="Označba mesta vsebine 2">
            <a:extLst>
              <a:ext uri="{FF2B5EF4-FFF2-40B4-BE49-F238E27FC236}">
                <a16:creationId xmlns:a16="http://schemas.microsoft.com/office/drawing/2014/main" id="{7DD896BC-D07C-AFC2-76E5-5F756B50E10C}"/>
              </a:ext>
            </a:extLst>
          </p:cNvPr>
          <p:cNvSpPr>
            <a:spLocks noGrp="1"/>
          </p:cNvSpPr>
          <p:nvPr>
            <p:ph idx="1"/>
          </p:nvPr>
        </p:nvSpPr>
        <p:spPr>
          <a:xfrm>
            <a:off x="838202" y="1527048"/>
            <a:ext cx="11160000" cy="5071871"/>
          </a:xfrm>
        </p:spPr>
        <p:txBody>
          <a:bodyPr>
            <a:normAutofit fontScale="92500" lnSpcReduction="10000"/>
          </a:bodyPr>
          <a:lstStyle/>
          <a:p>
            <a:pPr marL="0" indent="0">
              <a:buNone/>
            </a:pPr>
            <a:r>
              <a:rPr lang="sl-SI" sz="1800" b="0" i="0" u="none" strike="noStrike" baseline="0" dirty="0">
                <a:solidFill>
                  <a:srgbClr val="000000"/>
                </a:solidFill>
                <a:latin typeface="Calibri" panose="020F0502020204030204" pitchFamily="34" charset="0"/>
              </a:rPr>
              <a:t>Prepovedani sta obdelava OP, ki razkrivajo rasno ali etnično poreklo, politično mnenje, versko ali filozofsko prepričanje ali članstvo v sindikatu, in obdelava genskih podatkov, biometričnih podatkov za namene edinstvene identifikacije posameznika, podatkov v zvezi z zdravjem ali podatkov v zvezi s posameznikovim spolnim življenjem ali spolno usmerjenostjo. Izjeme:</a:t>
            </a:r>
          </a:p>
          <a:p>
            <a:pPr marL="0" indent="0">
              <a:buNone/>
            </a:pPr>
            <a:r>
              <a:rPr lang="sl-SI" sz="1800" b="0" i="0" u="none" strike="noStrike" baseline="0" dirty="0">
                <a:solidFill>
                  <a:srgbClr val="000000"/>
                </a:solidFill>
                <a:latin typeface="Calibri" panose="020F0502020204030204" pitchFamily="34" charset="0"/>
              </a:rPr>
              <a:t>a) izrecna privolitev (npr. glede članstva v sindikatu)</a:t>
            </a:r>
          </a:p>
          <a:p>
            <a:pPr marL="0" indent="0">
              <a:buNone/>
            </a:pPr>
            <a:r>
              <a:rPr lang="sl-SI" sz="1800" b="0" i="0" u="none" strike="noStrike" baseline="0" dirty="0">
                <a:solidFill>
                  <a:srgbClr val="000000"/>
                </a:solidFill>
                <a:latin typeface="Calibri" panose="020F0502020204030204" pitchFamily="34" charset="0"/>
              </a:rPr>
              <a:t>b) potrebno na področju delovnega prava ter prava socialne varnosti in socialnega, kolektivne pogodbe</a:t>
            </a:r>
          </a:p>
          <a:p>
            <a:pPr marL="0" indent="0">
              <a:buNone/>
            </a:pPr>
            <a:r>
              <a:rPr lang="sl-SI" sz="1800" b="0" i="0" u="none" strike="noStrike" baseline="0" dirty="0">
                <a:solidFill>
                  <a:srgbClr val="000000"/>
                </a:solidFill>
                <a:latin typeface="Calibri" panose="020F0502020204030204" pitchFamily="34" charset="0"/>
              </a:rPr>
              <a:t>c) potrebna za zaščito življenjskih interesov</a:t>
            </a:r>
          </a:p>
          <a:p>
            <a:pPr marL="0" indent="0">
              <a:buNone/>
            </a:pPr>
            <a:r>
              <a:rPr lang="sl-SI" sz="1800" b="0" i="0" u="none" strike="noStrike" baseline="0" dirty="0">
                <a:solidFill>
                  <a:srgbClr val="000000"/>
                </a:solidFill>
                <a:latin typeface="Calibri" panose="020F0502020204030204" pitchFamily="34" charset="0"/>
              </a:rPr>
              <a:t>d) ustanova, združenje… s političnim, filozofskim, verskim ali sindikalnim ciljem</a:t>
            </a:r>
          </a:p>
          <a:p>
            <a:pPr marL="0" indent="0">
              <a:buNone/>
            </a:pPr>
            <a:r>
              <a:rPr lang="pl-PL" sz="1800" b="0" i="0" u="none" strike="noStrike" baseline="0" dirty="0">
                <a:solidFill>
                  <a:srgbClr val="000000"/>
                </a:solidFill>
                <a:latin typeface="Calibri" panose="020F0502020204030204" pitchFamily="34" charset="0"/>
              </a:rPr>
              <a:t>e) jih posameznik sam objavi</a:t>
            </a:r>
          </a:p>
          <a:p>
            <a:pPr marL="0" indent="0">
              <a:buNone/>
            </a:pPr>
            <a:r>
              <a:rPr lang="sl-SI" sz="1800" b="0" i="0" u="none" strike="noStrike" baseline="0" dirty="0">
                <a:solidFill>
                  <a:srgbClr val="000000"/>
                </a:solidFill>
                <a:latin typeface="Calibri" panose="020F0502020204030204" pitchFamily="34" charset="0"/>
              </a:rPr>
              <a:t>f) potrebno za uveljavljanje, izvajanje ali obrambo pravnih zahtevkov</a:t>
            </a:r>
          </a:p>
          <a:p>
            <a:pPr marL="0" indent="0">
              <a:buNone/>
            </a:pPr>
            <a:r>
              <a:rPr lang="sl-SI" sz="1800" b="0" i="0" u="none" strike="noStrike" baseline="0" dirty="0">
                <a:solidFill>
                  <a:srgbClr val="000000"/>
                </a:solidFill>
                <a:latin typeface="Calibri" panose="020F0502020204030204" pitchFamily="34" charset="0"/>
              </a:rPr>
              <a:t>g) potrebna iz razlogov bistvenega javnega interesa</a:t>
            </a:r>
          </a:p>
          <a:p>
            <a:pPr marL="0" indent="0">
              <a:buNone/>
            </a:pPr>
            <a:r>
              <a:rPr lang="sl-SI" sz="1800" b="0" i="0" u="none" strike="noStrike" baseline="0" dirty="0">
                <a:solidFill>
                  <a:srgbClr val="000000"/>
                </a:solidFill>
                <a:latin typeface="Calibri" panose="020F0502020204030204" pitchFamily="34" charset="0"/>
              </a:rPr>
              <a:t>h) potrebna za namene preventivne medicine ali medicine dela, oceno delovne sposobnosti zaposlenega, zdravstveno diagnozo, zagotovitev zdravstvene ali socialne oskrbe ali zdravljenja ali upravljanje sistemov in storitev zdravstvenega ali socialnega varstva </a:t>
            </a:r>
          </a:p>
          <a:p>
            <a:pPr marL="0" indent="0">
              <a:buNone/>
            </a:pPr>
            <a:r>
              <a:rPr lang="sl-SI" sz="1800" b="0" i="0" u="none" strike="noStrike" baseline="0" dirty="0">
                <a:solidFill>
                  <a:srgbClr val="000000"/>
                </a:solidFill>
                <a:latin typeface="Calibri" panose="020F0502020204030204" pitchFamily="34" charset="0"/>
              </a:rPr>
              <a:t>i) potrebna iz razlogov javnega interesa na področju javnega zdravja</a:t>
            </a:r>
          </a:p>
          <a:p>
            <a:pPr marL="0" indent="0">
              <a:buNone/>
            </a:pPr>
            <a:r>
              <a:rPr lang="pl-PL" sz="1800" b="0" i="0" u="none" strike="noStrike" baseline="0" dirty="0">
                <a:solidFill>
                  <a:srgbClr val="000000"/>
                </a:solidFill>
                <a:latin typeface="Calibri" panose="020F0502020204030204" pitchFamily="34" charset="0"/>
              </a:rPr>
              <a:t>j) potrebna za namene arhiviranja  v javnem interesu, za znanstveno ali zgodovinskoraziskovalne namene ali statistične namene</a:t>
            </a:r>
          </a:p>
          <a:p>
            <a:pPr marL="0" indent="0">
              <a:buNone/>
            </a:pPr>
            <a:endParaRPr lang="sl-SI" dirty="0"/>
          </a:p>
        </p:txBody>
      </p:sp>
    </p:spTree>
    <p:extLst>
      <p:ext uri="{BB962C8B-B14F-4D97-AF65-F5344CB8AC3E}">
        <p14:creationId xmlns:p14="http://schemas.microsoft.com/office/powerpoint/2010/main" val="70971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336413-D9B1-DF91-9C21-BF8FE26A2EE8}"/>
              </a:ext>
            </a:extLst>
          </p:cNvPr>
          <p:cNvSpPr>
            <a:spLocks noGrp="1"/>
          </p:cNvSpPr>
          <p:nvPr>
            <p:ph type="title"/>
          </p:nvPr>
        </p:nvSpPr>
        <p:spPr/>
        <p:txBody>
          <a:bodyPr>
            <a:normAutofit fontScale="90000"/>
          </a:bodyPr>
          <a:lstStyle/>
          <a:p>
            <a:r>
              <a:rPr lang="sl-SI" dirty="0"/>
              <a:t>Pravice posameznikov</a:t>
            </a:r>
          </a:p>
        </p:txBody>
      </p:sp>
      <p:sp>
        <p:nvSpPr>
          <p:cNvPr id="3" name="Označba mesta vsebine 2">
            <a:extLst>
              <a:ext uri="{FF2B5EF4-FFF2-40B4-BE49-F238E27FC236}">
                <a16:creationId xmlns:a16="http://schemas.microsoft.com/office/drawing/2014/main" id="{BE6BD03F-A16B-A7A7-2B5C-8781849D51B3}"/>
              </a:ext>
            </a:extLst>
          </p:cNvPr>
          <p:cNvSpPr>
            <a:spLocks noGrp="1"/>
          </p:cNvSpPr>
          <p:nvPr>
            <p:ph idx="1"/>
          </p:nvPr>
        </p:nvSpPr>
        <p:spPr>
          <a:xfrm>
            <a:off x="838202" y="1798194"/>
            <a:ext cx="11160000" cy="4773293"/>
          </a:xfrm>
        </p:spPr>
        <p:txBody>
          <a:bodyPr/>
          <a:lstStyle/>
          <a:p>
            <a:r>
              <a:rPr lang="sl-SI" dirty="0"/>
              <a:t>Pravica biti informiran</a:t>
            </a:r>
          </a:p>
          <a:p>
            <a:r>
              <a:rPr lang="sl-SI" dirty="0"/>
              <a:t>Pravica do seznanitve z lastnimi OP, pravica do dostopa</a:t>
            </a:r>
          </a:p>
          <a:p>
            <a:r>
              <a:rPr lang="sl-SI" dirty="0"/>
              <a:t>Pravica do popravka podatkov</a:t>
            </a:r>
          </a:p>
          <a:p>
            <a:r>
              <a:rPr lang="sl-SI" dirty="0"/>
              <a:t>Pravica do izbrisa podatkov (pravica do pozabe)</a:t>
            </a:r>
          </a:p>
          <a:p>
            <a:r>
              <a:rPr lang="sl-SI" dirty="0"/>
              <a:t>Pravica do omejitve obdelave</a:t>
            </a:r>
          </a:p>
          <a:p>
            <a:r>
              <a:rPr lang="sl-SI" dirty="0"/>
              <a:t>Pravica do prenosljivosti</a:t>
            </a:r>
          </a:p>
          <a:p>
            <a:r>
              <a:rPr lang="sl-SI" dirty="0"/>
              <a:t>Pravica do ugovora obdelavi in do ugovora v primeru avtomatiziranih odločitev</a:t>
            </a:r>
          </a:p>
          <a:p>
            <a:endParaRPr lang="sl-SI" dirty="0"/>
          </a:p>
        </p:txBody>
      </p:sp>
      <p:pic>
        <p:nvPicPr>
          <p:cNvPr id="9" name="Slika 8">
            <a:extLst>
              <a:ext uri="{FF2B5EF4-FFF2-40B4-BE49-F238E27FC236}">
                <a16:creationId xmlns:a16="http://schemas.microsoft.com/office/drawing/2014/main" id="{1068ACEE-6350-5977-5C49-27E4710B9B28}"/>
              </a:ext>
            </a:extLst>
          </p:cNvPr>
          <p:cNvPicPr>
            <a:picLocks noChangeAspect="1"/>
          </p:cNvPicPr>
          <p:nvPr/>
        </p:nvPicPr>
        <p:blipFill>
          <a:blip r:embed="rId2"/>
          <a:srcRect l="3223" t="8915" r="8853" b="4552"/>
          <a:stretch/>
        </p:blipFill>
        <p:spPr>
          <a:xfrm>
            <a:off x="9292078" y="1690688"/>
            <a:ext cx="2899922" cy="3013894"/>
          </a:xfrm>
          <a:prstGeom prst="rect">
            <a:avLst/>
          </a:prstGeom>
        </p:spPr>
      </p:pic>
    </p:spTree>
    <p:extLst>
      <p:ext uri="{BB962C8B-B14F-4D97-AF65-F5344CB8AC3E}">
        <p14:creationId xmlns:p14="http://schemas.microsoft.com/office/powerpoint/2010/main" val="841137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8BACFF-1B7C-2F04-9E35-FD7AE724E3D6}"/>
              </a:ext>
            </a:extLst>
          </p:cNvPr>
          <p:cNvSpPr>
            <a:spLocks noGrp="1"/>
          </p:cNvSpPr>
          <p:nvPr>
            <p:ph type="title"/>
          </p:nvPr>
        </p:nvSpPr>
        <p:spPr/>
        <p:txBody>
          <a:bodyPr>
            <a:normAutofit fontScale="90000"/>
          </a:bodyPr>
          <a:lstStyle/>
          <a:p>
            <a:r>
              <a:rPr lang="sl-SI" dirty="0"/>
              <a:t>Pravica biti informiran o obdelavi</a:t>
            </a:r>
          </a:p>
        </p:txBody>
      </p:sp>
      <p:sp>
        <p:nvSpPr>
          <p:cNvPr id="3" name="Označba mesta vsebine 2">
            <a:extLst>
              <a:ext uri="{FF2B5EF4-FFF2-40B4-BE49-F238E27FC236}">
                <a16:creationId xmlns:a16="http://schemas.microsoft.com/office/drawing/2014/main" id="{A5FE29D9-6C1E-BA49-1048-870AA2F5CB9C}"/>
              </a:ext>
            </a:extLst>
          </p:cNvPr>
          <p:cNvSpPr>
            <a:spLocks noGrp="1"/>
          </p:cNvSpPr>
          <p:nvPr>
            <p:ph idx="1"/>
          </p:nvPr>
        </p:nvSpPr>
        <p:spPr/>
        <p:txBody>
          <a:bodyPr>
            <a:normAutofit fontScale="92500" lnSpcReduction="10000"/>
          </a:bodyPr>
          <a:lstStyle/>
          <a:p>
            <a:pPr marL="0" indent="0">
              <a:buNone/>
            </a:pPr>
            <a:r>
              <a:rPr lang="sl-SI" dirty="0"/>
              <a:t>Pomeni </a:t>
            </a:r>
            <a:r>
              <a:rPr lang="sl-SI" b="1" dirty="0"/>
              <a:t>dolžnost</a:t>
            </a:r>
            <a:r>
              <a:rPr lang="sl-SI" dirty="0"/>
              <a:t> upravljavca (delodajalca, podjetja), da posameznika </a:t>
            </a:r>
            <a:r>
              <a:rPr lang="sl-SI" b="1" dirty="0"/>
              <a:t>ob zbiranju </a:t>
            </a:r>
            <a:r>
              <a:rPr lang="sl-SI" dirty="0"/>
              <a:t>(ali v razumnem roku – če podatkov ni dal posameznik sam) seznani z osnovnimi informacijami o obdelavi:</a:t>
            </a:r>
          </a:p>
          <a:p>
            <a:r>
              <a:rPr lang="sl-SI" dirty="0"/>
              <a:t>katere OP se zbira in obdeluje</a:t>
            </a:r>
          </a:p>
          <a:p>
            <a:r>
              <a:rPr lang="sl-SI" dirty="0"/>
              <a:t>za kateri namen</a:t>
            </a:r>
          </a:p>
          <a:p>
            <a:r>
              <a:rPr lang="sl-SI" dirty="0"/>
              <a:t>kdo je upravljavec – kontaktni podatki (če obstaja tudi kontakt pooblaščene osebe)</a:t>
            </a:r>
          </a:p>
          <a:p>
            <a:r>
              <a:rPr lang="sl-SI" dirty="0"/>
              <a:t>druge pomembne informacije o obdelavi (npr. prenos OP v tretje države – izven EU, podatke o uporabnikih OP, rok hrambe, podatke o pravicah in možnosti vložitve pritožbe pri Informacijskem pooblaščencu, nekatere podatke o pravni podlagi za obdelavo)</a:t>
            </a:r>
          </a:p>
          <a:p>
            <a:pPr marL="0" indent="0">
              <a:buNone/>
            </a:pPr>
            <a:r>
              <a:rPr lang="sl-SI" dirty="0"/>
              <a:t>Pravica do obveščenosti v primeru kršitve varnosti osebnih podatkov</a:t>
            </a:r>
          </a:p>
        </p:txBody>
      </p:sp>
    </p:spTree>
    <p:extLst>
      <p:ext uri="{BB962C8B-B14F-4D97-AF65-F5344CB8AC3E}">
        <p14:creationId xmlns:p14="http://schemas.microsoft.com/office/powerpoint/2010/main" val="3466804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EACA63-65AA-C26B-AD14-310A005EF25B}"/>
              </a:ext>
            </a:extLst>
          </p:cNvPr>
          <p:cNvSpPr>
            <a:spLocks noGrp="1"/>
          </p:cNvSpPr>
          <p:nvPr>
            <p:ph type="title"/>
          </p:nvPr>
        </p:nvSpPr>
        <p:spPr>
          <a:xfrm>
            <a:off x="912936" y="763159"/>
            <a:ext cx="11160000" cy="612000"/>
          </a:xfrm>
        </p:spPr>
        <p:txBody>
          <a:bodyPr>
            <a:normAutofit fontScale="90000"/>
          </a:bodyPr>
          <a:lstStyle/>
          <a:p>
            <a:r>
              <a:rPr lang="sl-SI" dirty="0"/>
              <a:t>Najpogostejše napake in priporočila</a:t>
            </a:r>
          </a:p>
        </p:txBody>
      </p:sp>
      <p:sp>
        <p:nvSpPr>
          <p:cNvPr id="5" name="Označba mesta vsebine 4">
            <a:extLst>
              <a:ext uri="{FF2B5EF4-FFF2-40B4-BE49-F238E27FC236}">
                <a16:creationId xmlns:a16="http://schemas.microsoft.com/office/drawing/2014/main" id="{9F244272-4207-0FD8-10A2-FD7CA1231D5A}"/>
              </a:ext>
            </a:extLst>
          </p:cNvPr>
          <p:cNvSpPr>
            <a:spLocks noGrp="1"/>
          </p:cNvSpPr>
          <p:nvPr>
            <p:ph idx="2"/>
          </p:nvPr>
        </p:nvSpPr>
        <p:spPr>
          <a:xfrm>
            <a:off x="839784" y="1681159"/>
            <a:ext cx="5157782" cy="4894900"/>
          </a:xfrm>
        </p:spPr>
        <p:txBody>
          <a:bodyPr>
            <a:normAutofit fontScale="32500" lnSpcReduction="20000"/>
          </a:bodyPr>
          <a:lstStyle/>
          <a:p>
            <a:endParaRPr lang="sl-SI" dirty="0"/>
          </a:p>
          <a:p>
            <a:r>
              <a:rPr lang="sl-SI" sz="4900" dirty="0"/>
              <a:t>“Vaše osebne podatke bomo obdelovali v skladu s predpisi s področja varstva osebnih podatkov.” – saj jih morate!</a:t>
            </a:r>
          </a:p>
          <a:p>
            <a:endParaRPr lang="sl-SI" sz="4900" dirty="0"/>
          </a:p>
          <a:p>
            <a:r>
              <a:rPr lang="sl-SI" sz="4900" dirty="0"/>
              <a:t>“Temelj za obdelavo je zakon.” – kateri?</a:t>
            </a:r>
          </a:p>
          <a:p>
            <a:endParaRPr lang="sl-SI" sz="4900" dirty="0"/>
          </a:p>
          <a:p>
            <a:r>
              <a:rPr lang="sl-SI" sz="4900" dirty="0"/>
              <a:t>“Vaše osebne podatke lahko posredujemo našim pogodbenim obdelovalcem.” – katerim? </a:t>
            </a:r>
          </a:p>
          <a:p>
            <a:endParaRPr lang="sl-SI" sz="4900" dirty="0"/>
          </a:p>
          <a:p>
            <a:r>
              <a:rPr lang="sl-SI" sz="4900" dirty="0"/>
              <a:t>“Vaše osebne podatke lahko posredujemo v tretje države.” – ali jih ali jih pa ne + navesti v katere države in katere zaščitne ukrepe zagotavlja upravljavec. </a:t>
            </a:r>
          </a:p>
          <a:p>
            <a:endParaRPr lang="sl-SI" sz="4900" dirty="0"/>
          </a:p>
          <a:p>
            <a:r>
              <a:rPr lang="sl-SI" sz="4900" dirty="0"/>
              <a:t>Naštevanje vseh pravic posameznikov po GDPR, ki za posamezno obdelavo ne pridejo v poštev – upravljavec mora konkretno navesti, katere pravice imajo posamezniki v konkretnem primeru</a:t>
            </a:r>
          </a:p>
          <a:p>
            <a:endParaRPr lang="sl-SI" sz="3100" dirty="0"/>
          </a:p>
          <a:p>
            <a:endParaRPr lang="sl-SI" dirty="0"/>
          </a:p>
        </p:txBody>
      </p:sp>
      <p:sp>
        <p:nvSpPr>
          <p:cNvPr id="7" name="Označba mesta vsebine 6">
            <a:extLst>
              <a:ext uri="{FF2B5EF4-FFF2-40B4-BE49-F238E27FC236}">
                <a16:creationId xmlns:a16="http://schemas.microsoft.com/office/drawing/2014/main" id="{EE60E9BB-B250-3718-3FDC-3533D3827C03}"/>
              </a:ext>
            </a:extLst>
          </p:cNvPr>
          <p:cNvSpPr>
            <a:spLocks noGrp="1"/>
          </p:cNvSpPr>
          <p:nvPr>
            <p:ph idx="4"/>
          </p:nvPr>
        </p:nvSpPr>
        <p:spPr>
          <a:xfrm>
            <a:off x="6172200" y="1681159"/>
            <a:ext cx="5183184" cy="4894901"/>
          </a:xfrm>
        </p:spPr>
        <p:txBody>
          <a:bodyPr>
            <a:normAutofit fontScale="32500" lnSpcReduction="20000"/>
          </a:bodyPr>
          <a:lstStyle/>
          <a:p>
            <a:pPr marL="0" indent="0">
              <a:buNone/>
            </a:pPr>
            <a:endParaRPr lang="sl-SI" sz="4900" dirty="0"/>
          </a:p>
          <a:p>
            <a:r>
              <a:rPr lang="sl-SI" sz="4900" dirty="0"/>
              <a:t>preglednost in jedrnatost ter enostavnost jezika</a:t>
            </a:r>
          </a:p>
          <a:p>
            <a:endParaRPr lang="sl-SI" sz="4900" dirty="0"/>
          </a:p>
          <a:p>
            <a:r>
              <a:rPr lang="sl-SI" sz="4900" dirty="0"/>
              <a:t>uporabnikom prijazne vizualne ali zvočne rešitve</a:t>
            </a:r>
          </a:p>
          <a:p>
            <a:endParaRPr lang="sl-SI" sz="4900" dirty="0"/>
          </a:p>
          <a:p>
            <a:r>
              <a:rPr lang="sl-SI" sz="4900" dirty="0"/>
              <a:t>umestitev informacij (“one </a:t>
            </a:r>
            <a:r>
              <a:rPr lang="sl-SI" sz="4900" dirty="0" err="1"/>
              <a:t>click</a:t>
            </a:r>
            <a:r>
              <a:rPr lang="sl-SI" sz="4900" dirty="0"/>
              <a:t> </a:t>
            </a:r>
            <a:r>
              <a:rPr lang="sl-SI" sz="4900" dirty="0" err="1"/>
              <a:t>away</a:t>
            </a:r>
            <a:r>
              <a:rPr lang="sl-SI" sz="4900" dirty="0"/>
              <a:t>”, “pravilo iste oblike”, ”vse na enem mestu”, informacije na relevantnem mestu)</a:t>
            </a:r>
          </a:p>
          <a:p>
            <a:endParaRPr lang="sl-SI" sz="4900" dirty="0"/>
          </a:p>
          <a:p>
            <a:r>
              <a:rPr lang="sl-SI" sz="4900" dirty="0"/>
              <a:t>nivojsko podajanje informacij (”kazala”, “več”, V&amp;O, glede na vhodne točke podatkov, glede na stik, ki ga ima posameznik z upravljavcem)</a:t>
            </a:r>
          </a:p>
          <a:p>
            <a:pPr marL="0" indent="0">
              <a:buNone/>
            </a:pPr>
            <a:endParaRPr lang="sl-SI" sz="4900" dirty="0"/>
          </a:p>
          <a:p>
            <a:r>
              <a:rPr lang="sl-SI" sz="4900" dirty="0"/>
              <a:t>Treba je konkretno navesti, kje oziroma kako lahko posameznik uresničuje pravice</a:t>
            </a:r>
          </a:p>
          <a:p>
            <a:endParaRPr lang="sl-SI" dirty="0"/>
          </a:p>
        </p:txBody>
      </p:sp>
    </p:spTree>
    <p:extLst>
      <p:ext uri="{BB962C8B-B14F-4D97-AF65-F5344CB8AC3E}">
        <p14:creationId xmlns:p14="http://schemas.microsoft.com/office/powerpoint/2010/main" val="1513020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B7AFA0-5AE4-CFA0-90DF-1808262DB857}"/>
              </a:ext>
            </a:extLst>
          </p:cNvPr>
          <p:cNvSpPr>
            <a:spLocks noGrp="1"/>
          </p:cNvSpPr>
          <p:nvPr>
            <p:ph type="title"/>
          </p:nvPr>
        </p:nvSpPr>
        <p:spPr>
          <a:xfrm>
            <a:off x="838202" y="822828"/>
            <a:ext cx="11160000" cy="611828"/>
          </a:xfrm>
        </p:spPr>
        <p:txBody>
          <a:bodyPr>
            <a:normAutofit fontScale="90000"/>
          </a:bodyPr>
          <a:lstStyle/>
          <a:p>
            <a:r>
              <a:rPr lang="pl-PL" dirty="0"/>
              <a:t>Pravica do seznanitve z lastnimi OP (do dostopa)</a:t>
            </a:r>
            <a:endParaRPr lang="sl-SI" dirty="0"/>
          </a:p>
        </p:txBody>
      </p:sp>
      <p:sp>
        <p:nvSpPr>
          <p:cNvPr id="3" name="Označba mesta vsebine 2">
            <a:extLst>
              <a:ext uri="{FF2B5EF4-FFF2-40B4-BE49-F238E27FC236}">
                <a16:creationId xmlns:a16="http://schemas.microsoft.com/office/drawing/2014/main" id="{FF60D1B6-C574-A11B-EAD8-904BFA1CFF11}"/>
              </a:ext>
            </a:extLst>
          </p:cNvPr>
          <p:cNvSpPr>
            <a:spLocks noGrp="1"/>
          </p:cNvSpPr>
          <p:nvPr>
            <p:ph idx="1"/>
          </p:nvPr>
        </p:nvSpPr>
        <p:spPr/>
        <p:txBody>
          <a:bodyPr>
            <a:normAutofit fontScale="92500" lnSpcReduction="10000"/>
          </a:bodyPr>
          <a:lstStyle/>
          <a:p>
            <a:pPr marL="0" indent="0">
              <a:buNone/>
            </a:pPr>
            <a:r>
              <a:rPr lang="sl-SI" dirty="0"/>
              <a:t>Pomeni </a:t>
            </a:r>
            <a:r>
              <a:rPr lang="sl-SI" b="1" dirty="0"/>
              <a:t>dolžnost</a:t>
            </a:r>
            <a:r>
              <a:rPr lang="sl-SI" dirty="0"/>
              <a:t> upravljavca (delodajalca, podjetja), da posamezniku na njegovo </a:t>
            </a:r>
            <a:r>
              <a:rPr lang="sl-SI" b="1" dirty="0"/>
              <a:t>zahtevo</a:t>
            </a:r>
            <a:r>
              <a:rPr lang="sl-SI" dirty="0"/>
              <a:t> brezplačno:</a:t>
            </a:r>
          </a:p>
          <a:p>
            <a:pPr marL="0" indent="0">
              <a:buNone/>
            </a:pPr>
            <a:r>
              <a:rPr lang="sl-SI" dirty="0"/>
              <a:t>• potrdi ali obdeluje njegove osebne podatke</a:t>
            </a:r>
          </a:p>
          <a:p>
            <a:pPr marL="0" indent="0">
              <a:buNone/>
            </a:pPr>
            <a:r>
              <a:rPr lang="sl-SI" dirty="0"/>
              <a:t>• poda informacije, katere njegove OP zbira in obdeluje in za kateri namen</a:t>
            </a:r>
          </a:p>
          <a:p>
            <a:pPr marL="0" indent="0">
              <a:buNone/>
            </a:pPr>
            <a:r>
              <a:rPr lang="sl-SI" dirty="0"/>
              <a:t>• zagotovi kopijo njegovih osebnih podatkov, ki se obdelujejo</a:t>
            </a:r>
          </a:p>
          <a:p>
            <a:pPr marL="0" indent="0">
              <a:buNone/>
            </a:pPr>
            <a:r>
              <a:rPr lang="sl-SI" dirty="0"/>
              <a:t>• vse razpoložljive informacije v zvezi z virom pridobitve njegovih podatkov</a:t>
            </a:r>
          </a:p>
          <a:p>
            <a:pPr marL="0" indent="0">
              <a:buNone/>
            </a:pPr>
            <a:r>
              <a:rPr lang="sl-SI" dirty="0"/>
              <a:t>• druge pomembne informacije o obdelavi (npr. prenos OP v tretje države – izven EU – informacije o zaščitnih ukrepih, podatke o uporabnikih OP, rok hrambe, podatke o pravicah in možnosti vložitve pritožbe pri Informacijskem pooblaščencu, nekatere podatke o pravni podlagi za obdelavo, podatke o avtomatiziranem sprejemanju odločitev – vključno z oblikovanjem profilov).</a:t>
            </a:r>
          </a:p>
          <a:p>
            <a:pPr marL="0" indent="0">
              <a:buNone/>
            </a:pPr>
            <a:r>
              <a:rPr lang="sl-SI" dirty="0"/>
              <a:t>Možnost zaračunavanja: razumne pristojbine za dodatne kopije</a:t>
            </a:r>
          </a:p>
        </p:txBody>
      </p:sp>
    </p:spTree>
    <p:extLst>
      <p:ext uri="{BB962C8B-B14F-4D97-AF65-F5344CB8AC3E}">
        <p14:creationId xmlns:p14="http://schemas.microsoft.com/office/powerpoint/2010/main" val="2071251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0BBA11-25A6-D603-46E6-6C3D89E4B801}"/>
              </a:ext>
            </a:extLst>
          </p:cNvPr>
          <p:cNvSpPr>
            <a:spLocks noGrp="1"/>
          </p:cNvSpPr>
          <p:nvPr>
            <p:ph type="title"/>
          </p:nvPr>
        </p:nvSpPr>
        <p:spPr/>
        <p:txBody>
          <a:bodyPr>
            <a:normAutofit fontScale="90000"/>
          </a:bodyPr>
          <a:lstStyle/>
          <a:p>
            <a:r>
              <a:rPr lang="sl-SI" dirty="0"/>
              <a:t>Pravica do popravka podatkov</a:t>
            </a:r>
          </a:p>
        </p:txBody>
      </p:sp>
      <p:sp>
        <p:nvSpPr>
          <p:cNvPr id="3" name="Označba mesta vsebine 2">
            <a:extLst>
              <a:ext uri="{FF2B5EF4-FFF2-40B4-BE49-F238E27FC236}">
                <a16:creationId xmlns:a16="http://schemas.microsoft.com/office/drawing/2014/main" id="{45895FF0-36B7-681F-4337-F07C98323491}"/>
              </a:ext>
            </a:extLst>
          </p:cNvPr>
          <p:cNvSpPr>
            <a:spLocks noGrp="1"/>
          </p:cNvSpPr>
          <p:nvPr>
            <p:ph idx="1"/>
          </p:nvPr>
        </p:nvSpPr>
        <p:spPr/>
        <p:txBody>
          <a:bodyPr/>
          <a:lstStyle/>
          <a:p>
            <a:pPr marL="0" indent="0">
              <a:buNone/>
            </a:pPr>
            <a:r>
              <a:rPr lang="sl-SI" dirty="0"/>
              <a:t>Pomeni </a:t>
            </a:r>
            <a:r>
              <a:rPr lang="sl-SI" b="1" dirty="0"/>
              <a:t>dolžnost</a:t>
            </a:r>
            <a:r>
              <a:rPr lang="sl-SI" dirty="0"/>
              <a:t> upravljavca da na </a:t>
            </a:r>
            <a:r>
              <a:rPr lang="sl-SI" b="1" dirty="0"/>
              <a:t>zahtevo</a:t>
            </a:r>
            <a:r>
              <a:rPr lang="sl-SI" dirty="0"/>
              <a:t> posameznika brezplačno:</a:t>
            </a:r>
          </a:p>
          <a:p>
            <a:pPr marL="0" indent="0">
              <a:buNone/>
            </a:pPr>
            <a:r>
              <a:rPr lang="sl-SI" dirty="0"/>
              <a:t>• popravi njegove osebne podatke, če so netočni</a:t>
            </a:r>
          </a:p>
          <a:p>
            <a:pPr marL="0" indent="0">
              <a:buNone/>
            </a:pPr>
            <a:r>
              <a:rPr lang="sl-SI" dirty="0"/>
              <a:t>• ob upoštevanju namenov obdelave dopolni nepopolne osebne podatke, vključno s predložitvijo dopolnilne izjave</a:t>
            </a:r>
          </a:p>
          <a:p>
            <a:pPr marL="0" indent="0">
              <a:buNone/>
            </a:pPr>
            <a:endParaRPr lang="sl-SI" dirty="0"/>
          </a:p>
          <a:p>
            <a:pPr marL="0" indent="0">
              <a:buNone/>
            </a:pPr>
            <a:r>
              <a:rPr lang="sl-SI" dirty="0"/>
              <a:t>Obveznost upravljavca glede obveščanja drugih uporabnikov o popravkih, izbrisu, omejitvi obdelave</a:t>
            </a:r>
          </a:p>
        </p:txBody>
      </p:sp>
      <p:pic>
        <p:nvPicPr>
          <p:cNvPr id="4" name="Slika 3">
            <a:extLst>
              <a:ext uri="{FF2B5EF4-FFF2-40B4-BE49-F238E27FC236}">
                <a16:creationId xmlns:a16="http://schemas.microsoft.com/office/drawing/2014/main" id="{DED004FA-8299-E2A3-56AC-562943D76690}"/>
              </a:ext>
            </a:extLst>
          </p:cNvPr>
          <p:cNvPicPr>
            <a:picLocks noChangeAspect="1"/>
          </p:cNvPicPr>
          <p:nvPr/>
        </p:nvPicPr>
        <p:blipFill>
          <a:blip r:embed="rId2"/>
          <a:stretch>
            <a:fillRect/>
          </a:stretch>
        </p:blipFill>
        <p:spPr>
          <a:xfrm>
            <a:off x="9381745" y="4863625"/>
            <a:ext cx="2810256" cy="1994375"/>
          </a:xfrm>
          <a:prstGeom prst="rect">
            <a:avLst/>
          </a:prstGeom>
        </p:spPr>
      </p:pic>
    </p:spTree>
    <p:extLst>
      <p:ext uri="{BB962C8B-B14F-4D97-AF65-F5344CB8AC3E}">
        <p14:creationId xmlns:p14="http://schemas.microsoft.com/office/powerpoint/2010/main" val="1505205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73D7E0-7B3B-A279-A1CC-BE9F263672C3}"/>
              </a:ext>
            </a:extLst>
          </p:cNvPr>
          <p:cNvSpPr>
            <a:spLocks noGrp="1"/>
          </p:cNvSpPr>
          <p:nvPr>
            <p:ph type="title"/>
          </p:nvPr>
        </p:nvSpPr>
        <p:spPr/>
        <p:txBody>
          <a:bodyPr>
            <a:normAutofit fontScale="90000"/>
          </a:bodyPr>
          <a:lstStyle/>
          <a:p>
            <a:r>
              <a:rPr lang="pt-BR" dirty="0"/>
              <a:t>Pravica do izbrisa podatkov</a:t>
            </a:r>
            <a:r>
              <a:rPr lang="sl-SI" dirty="0"/>
              <a:t> </a:t>
            </a:r>
            <a:r>
              <a:rPr lang="pt-BR" dirty="0"/>
              <a:t>(pravica do pozabe)</a:t>
            </a:r>
            <a:endParaRPr lang="sl-SI" dirty="0"/>
          </a:p>
        </p:txBody>
      </p:sp>
      <p:sp>
        <p:nvSpPr>
          <p:cNvPr id="3" name="Označba mesta vsebine 2">
            <a:extLst>
              <a:ext uri="{FF2B5EF4-FFF2-40B4-BE49-F238E27FC236}">
                <a16:creationId xmlns:a16="http://schemas.microsoft.com/office/drawing/2014/main" id="{BC5AEC0D-C7C0-4CC2-0E51-33DCB4EEB2D6}"/>
              </a:ext>
            </a:extLst>
          </p:cNvPr>
          <p:cNvSpPr>
            <a:spLocks noGrp="1"/>
          </p:cNvSpPr>
          <p:nvPr>
            <p:ph idx="1"/>
          </p:nvPr>
        </p:nvSpPr>
        <p:spPr/>
        <p:txBody>
          <a:bodyPr/>
          <a:lstStyle/>
          <a:p>
            <a:pPr marL="0" indent="0">
              <a:buNone/>
            </a:pPr>
            <a:r>
              <a:rPr lang="sl-SI" dirty="0"/>
              <a:t>Pomeni </a:t>
            </a:r>
            <a:r>
              <a:rPr lang="sl-SI" b="1" dirty="0"/>
              <a:t>dolžnost</a:t>
            </a:r>
            <a:r>
              <a:rPr lang="sl-SI" dirty="0"/>
              <a:t> upravljavca (delodajalca, podjetja), da na </a:t>
            </a:r>
            <a:r>
              <a:rPr lang="sl-SI" b="1" dirty="0"/>
              <a:t>zahtevo</a:t>
            </a:r>
            <a:r>
              <a:rPr lang="sl-SI" dirty="0"/>
              <a:t> posameznika brezplačno:</a:t>
            </a:r>
          </a:p>
          <a:p>
            <a:pPr marL="0" indent="0">
              <a:buNone/>
            </a:pPr>
            <a:r>
              <a:rPr lang="sl-SI" dirty="0"/>
              <a:t>izbriše njegove osebne podatke – če za hrambo ni več zakonitih razlogov:</a:t>
            </a:r>
          </a:p>
          <a:p>
            <a:pPr marL="0" indent="0">
              <a:buNone/>
            </a:pPr>
            <a:r>
              <a:rPr lang="sl-SI" dirty="0"/>
              <a:t>• preklic privolitve</a:t>
            </a:r>
          </a:p>
          <a:p>
            <a:pPr marL="0" indent="0">
              <a:buNone/>
            </a:pPr>
            <a:r>
              <a:rPr lang="sl-SI" dirty="0"/>
              <a:t>• če gre za obdelavo za namene neposrednega trženja</a:t>
            </a:r>
          </a:p>
          <a:p>
            <a:pPr marL="0" indent="0">
              <a:buNone/>
            </a:pPr>
            <a:r>
              <a:rPr lang="sl-SI" dirty="0"/>
              <a:t>• osebni podatki so se obdelovali nezakonito</a:t>
            </a:r>
          </a:p>
          <a:p>
            <a:pPr marL="0" indent="0">
              <a:buNone/>
            </a:pPr>
            <a:r>
              <a:rPr lang="sl-SI" dirty="0"/>
              <a:t>• izbris zahteva zakon (zakonski rok hrambe potekel)</a:t>
            </a:r>
          </a:p>
          <a:p>
            <a:pPr marL="0" indent="0">
              <a:buNone/>
            </a:pPr>
            <a:r>
              <a:rPr lang="sl-SI" dirty="0"/>
              <a:t>• ni prevladujočega zakonitega interesa ali utemeljene potrebnosti obdelave za opravljanje naloge v javnem interesu ali pri izvajanju javne oblasti (npr. javno zdravje, arhiviranje, statistika)</a:t>
            </a:r>
          </a:p>
        </p:txBody>
      </p:sp>
    </p:spTree>
    <p:extLst>
      <p:ext uri="{BB962C8B-B14F-4D97-AF65-F5344CB8AC3E}">
        <p14:creationId xmlns:p14="http://schemas.microsoft.com/office/powerpoint/2010/main" val="176182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CDA8E2-8E1B-40C8-D60F-7FBC3CD49B8E}"/>
              </a:ext>
            </a:extLst>
          </p:cNvPr>
          <p:cNvSpPr>
            <a:spLocks noGrp="1"/>
          </p:cNvSpPr>
          <p:nvPr>
            <p:ph type="title"/>
          </p:nvPr>
        </p:nvSpPr>
        <p:spPr/>
        <p:txBody>
          <a:bodyPr>
            <a:normAutofit fontScale="90000"/>
          </a:bodyPr>
          <a:lstStyle/>
          <a:p>
            <a:r>
              <a:rPr lang="pt-BR" dirty="0"/>
              <a:t>Pravica do izbrisa podatkov</a:t>
            </a:r>
            <a:r>
              <a:rPr lang="sl-SI" dirty="0"/>
              <a:t> </a:t>
            </a:r>
            <a:r>
              <a:rPr lang="pt-BR" dirty="0"/>
              <a:t>(pravica do pozabe)</a:t>
            </a:r>
            <a:endParaRPr lang="sl-SI" dirty="0"/>
          </a:p>
        </p:txBody>
      </p:sp>
      <p:sp>
        <p:nvSpPr>
          <p:cNvPr id="3" name="Označba mesta vsebine 2">
            <a:extLst>
              <a:ext uri="{FF2B5EF4-FFF2-40B4-BE49-F238E27FC236}">
                <a16:creationId xmlns:a16="http://schemas.microsoft.com/office/drawing/2014/main" id="{6A61D563-C853-0F31-1FCB-3FEE4C48667D}"/>
              </a:ext>
            </a:extLst>
          </p:cNvPr>
          <p:cNvSpPr>
            <a:spLocks noGrp="1"/>
          </p:cNvSpPr>
          <p:nvPr>
            <p:ph idx="1"/>
          </p:nvPr>
        </p:nvSpPr>
        <p:spPr/>
        <p:txBody>
          <a:bodyPr/>
          <a:lstStyle/>
          <a:p>
            <a:pPr marL="0" indent="0">
              <a:buNone/>
            </a:pPr>
            <a:r>
              <a:rPr lang="sl-SI" dirty="0"/>
              <a:t>Izbris se ne izvede, če je obdelava potrebna:</a:t>
            </a:r>
          </a:p>
          <a:p>
            <a:pPr marL="0" indent="0">
              <a:buNone/>
            </a:pPr>
            <a:r>
              <a:rPr lang="sl-SI" dirty="0"/>
              <a:t>• za uresničevanje pravice do svobode izražanja in obveščanja (mediji)</a:t>
            </a:r>
          </a:p>
          <a:p>
            <a:pPr marL="0" indent="0">
              <a:buNone/>
            </a:pPr>
            <a:r>
              <a:rPr lang="sl-SI" dirty="0"/>
              <a:t>• za opravljanje naloge v javnem interesu ali pri izvajanju javne oblasti</a:t>
            </a:r>
          </a:p>
          <a:p>
            <a:pPr marL="0" indent="0">
              <a:buNone/>
            </a:pPr>
            <a:r>
              <a:rPr lang="sl-SI" dirty="0"/>
              <a:t>• ker tako zahteva zakon (npr. ZDR-1)</a:t>
            </a:r>
          </a:p>
          <a:p>
            <a:pPr marL="0" indent="0">
              <a:buNone/>
            </a:pPr>
            <a:r>
              <a:rPr lang="sl-SI" dirty="0"/>
              <a:t>• za uveljavljanje, izvajanje ali obrambo pravnih zahtevkov</a:t>
            </a:r>
          </a:p>
          <a:p>
            <a:pPr marL="0" indent="0">
              <a:buNone/>
            </a:pPr>
            <a:r>
              <a:rPr lang="sl-SI" dirty="0"/>
              <a:t>• za namene arhiviranja v javnem interesu, za statistične, znanstveno- ali zgodovinskoraziskovalne namene v skladu s predpisi</a:t>
            </a:r>
          </a:p>
        </p:txBody>
      </p:sp>
    </p:spTree>
    <p:extLst>
      <p:ext uri="{BB962C8B-B14F-4D97-AF65-F5344CB8AC3E}">
        <p14:creationId xmlns:p14="http://schemas.microsoft.com/office/powerpoint/2010/main" val="1642213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19AA69-1D57-4AF5-D55E-C68786BEB32F}"/>
              </a:ext>
            </a:extLst>
          </p:cNvPr>
          <p:cNvSpPr>
            <a:spLocks noGrp="1"/>
          </p:cNvSpPr>
          <p:nvPr>
            <p:ph type="title"/>
          </p:nvPr>
        </p:nvSpPr>
        <p:spPr/>
        <p:txBody>
          <a:bodyPr>
            <a:normAutofit fontScale="90000"/>
          </a:bodyPr>
          <a:lstStyle/>
          <a:p>
            <a:r>
              <a:rPr lang="sl-SI" dirty="0"/>
              <a:t>Druge pravice</a:t>
            </a:r>
            <a:br>
              <a:rPr lang="sl-SI" dirty="0"/>
            </a:br>
            <a:endParaRPr lang="sl-SI" dirty="0"/>
          </a:p>
        </p:txBody>
      </p:sp>
      <p:sp>
        <p:nvSpPr>
          <p:cNvPr id="7" name="Označba mesta vsebine 6">
            <a:extLst>
              <a:ext uri="{FF2B5EF4-FFF2-40B4-BE49-F238E27FC236}">
                <a16:creationId xmlns:a16="http://schemas.microsoft.com/office/drawing/2014/main" id="{6C6FD682-4CB4-A6C2-8BBD-3B8C230E19F5}"/>
              </a:ext>
            </a:extLst>
          </p:cNvPr>
          <p:cNvSpPr>
            <a:spLocks noGrp="1"/>
          </p:cNvSpPr>
          <p:nvPr>
            <p:ph idx="1"/>
          </p:nvPr>
        </p:nvSpPr>
        <p:spPr>
          <a:xfrm>
            <a:off x="838202" y="1435608"/>
            <a:ext cx="11160000" cy="5163311"/>
          </a:xfrm>
        </p:spPr>
        <p:txBody>
          <a:bodyPr/>
          <a:lstStyle/>
          <a:p>
            <a:pPr marL="0" indent="0">
              <a:buNone/>
            </a:pPr>
            <a:r>
              <a:rPr lang="sl-SI" dirty="0"/>
              <a:t>Prav tako pomembne, čeprav manj pogoste v praksi</a:t>
            </a:r>
          </a:p>
          <a:p>
            <a:pPr marL="0" indent="0">
              <a:buNone/>
            </a:pPr>
            <a:endParaRPr lang="sl-SI" dirty="0"/>
          </a:p>
          <a:p>
            <a:pPr marL="0" indent="0">
              <a:buNone/>
            </a:pPr>
            <a:r>
              <a:rPr lang="sl-SI" dirty="0"/>
              <a:t>• Pravica do </a:t>
            </a:r>
            <a:r>
              <a:rPr lang="sl-SI" b="1" dirty="0"/>
              <a:t>ugovora</a:t>
            </a:r>
            <a:r>
              <a:rPr lang="sl-SI" dirty="0"/>
              <a:t> (predvsem neželena pošta)</a:t>
            </a:r>
          </a:p>
          <a:p>
            <a:pPr marL="0" indent="0">
              <a:buNone/>
            </a:pPr>
            <a:r>
              <a:rPr lang="sl-SI" dirty="0"/>
              <a:t>• Pravica do </a:t>
            </a:r>
            <a:r>
              <a:rPr lang="sl-SI" b="1" dirty="0"/>
              <a:t>omejitve obdelave </a:t>
            </a:r>
            <a:r>
              <a:rPr lang="sl-SI" dirty="0"/>
              <a:t>(“zamrznitev obdelave” do ugotovitve zakonitosti obdelave; posameznik oporeka točnosti, namesto izbrisa)</a:t>
            </a:r>
          </a:p>
          <a:p>
            <a:pPr marL="0" indent="0">
              <a:buNone/>
            </a:pPr>
            <a:r>
              <a:rPr lang="sl-SI" dirty="0"/>
              <a:t>• Pravica do </a:t>
            </a:r>
            <a:r>
              <a:rPr lang="sl-SI" b="1" dirty="0"/>
              <a:t>prenosa osebnih podatkov </a:t>
            </a:r>
            <a:r>
              <a:rPr lang="sl-SI" dirty="0"/>
              <a:t>iz enega sistema v drugega</a:t>
            </a:r>
          </a:p>
          <a:p>
            <a:pPr marL="0" indent="0">
              <a:buNone/>
            </a:pPr>
            <a:r>
              <a:rPr lang="sl-SI" dirty="0"/>
              <a:t>(prenos od upravljavca k posamezniku ali prenos od upravljavca k drugemu upravljavcu kadar obdelava temelji na privolitvi ali se izvaja z avtomatiziranimi sredstvi)</a:t>
            </a:r>
          </a:p>
        </p:txBody>
      </p:sp>
    </p:spTree>
    <p:extLst>
      <p:ext uri="{BB962C8B-B14F-4D97-AF65-F5344CB8AC3E}">
        <p14:creationId xmlns:p14="http://schemas.microsoft.com/office/powerpoint/2010/main" val="301045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8C1A69-27AB-C963-0314-C2052B38D5A0}"/>
              </a:ext>
            </a:extLst>
          </p:cNvPr>
          <p:cNvSpPr>
            <a:spLocks noGrp="1"/>
          </p:cNvSpPr>
          <p:nvPr>
            <p:ph type="title"/>
          </p:nvPr>
        </p:nvSpPr>
        <p:spPr/>
        <p:txBody>
          <a:bodyPr>
            <a:normAutofit fontScale="90000"/>
          </a:bodyPr>
          <a:lstStyle/>
          <a:p>
            <a:r>
              <a:rPr lang="sl-SI" dirty="0"/>
              <a:t>Pravna ureditev področja - EU</a:t>
            </a:r>
          </a:p>
        </p:txBody>
      </p:sp>
      <p:sp>
        <p:nvSpPr>
          <p:cNvPr id="3" name="Označba mesta vsebine 2">
            <a:extLst>
              <a:ext uri="{FF2B5EF4-FFF2-40B4-BE49-F238E27FC236}">
                <a16:creationId xmlns:a16="http://schemas.microsoft.com/office/drawing/2014/main" id="{D727A118-53BD-5DF9-0E8F-A2DFE7FE0776}"/>
              </a:ext>
            </a:extLst>
          </p:cNvPr>
          <p:cNvSpPr>
            <a:spLocks noGrp="1"/>
          </p:cNvSpPr>
          <p:nvPr>
            <p:ph idx="1"/>
          </p:nvPr>
        </p:nvSpPr>
        <p:spPr/>
        <p:txBody>
          <a:bodyPr>
            <a:normAutofit lnSpcReduction="10000"/>
          </a:bodyPr>
          <a:lstStyle/>
          <a:p>
            <a:pPr marL="0" indent="0">
              <a:buNone/>
            </a:pPr>
            <a:r>
              <a:rPr lang="nb-NO" sz="2800" b="1" i="0" u="none" strike="noStrike" baseline="0" dirty="0">
                <a:solidFill>
                  <a:srgbClr val="000000"/>
                </a:solidFill>
                <a:latin typeface="Calibri" panose="020F0502020204030204" pitchFamily="34" charset="0"/>
              </a:rPr>
              <a:t>Prvi predlog Evropske komisije 2012</a:t>
            </a:r>
            <a:endParaRPr lang="nb-NO" sz="2800" b="0" i="0" u="none" strike="noStrike" baseline="0" dirty="0">
              <a:solidFill>
                <a:srgbClr val="000000"/>
              </a:solidFill>
              <a:latin typeface="Calibri" panose="020F0502020204030204" pitchFamily="34" charset="0"/>
            </a:endParaRPr>
          </a:p>
          <a:p>
            <a:pPr>
              <a:buFont typeface="Arial" panose="020B0604020202020204" pitchFamily="34" charset="0"/>
              <a:buChar char="•"/>
            </a:pPr>
            <a:r>
              <a:rPr lang="pl-PL" sz="2800" b="0" i="0" u="none" strike="noStrike" baseline="0" dirty="0">
                <a:solidFill>
                  <a:srgbClr val="000000"/>
                </a:solidFill>
                <a:latin typeface="Calibri" panose="020F0502020204030204" pitchFamily="34" charset="0"/>
              </a:rPr>
              <a:t>splošna uredba za vse sektorje</a:t>
            </a:r>
          </a:p>
          <a:p>
            <a:pPr>
              <a:buFont typeface="Arial" panose="020B0604020202020204" pitchFamily="34" charset="0"/>
              <a:buChar char="•"/>
            </a:pPr>
            <a:r>
              <a:rPr lang="sl-SI" sz="2800" b="0" i="0" u="none" strike="noStrike" baseline="0" dirty="0">
                <a:solidFill>
                  <a:srgbClr val="000000"/>
                </a:solidFill>
                <a:latin typeface="Calibri" panose="020F0502020204030204" pitchFamily="34" charset="0"/>
              </a:rPr>
              <a:t>direktiva za policijski sektor</a:t>
            </a:r>
          </a:p>
          <a:p>
            <a:pPr>
              <a:buFont typeface="Arial" panose="020B0604020202020204" pitchFamily="34" charset="0"/>
              <a:buChar char="•"/>
            </a:pPr>
            <a:r>
              <a:rPr lang="sl-SI" sz="2800" b="0" i="0" u="none" strike="noStrike" baseline="0" dirty="0">
                <a:solidFill>
                  <a:srgbClr val="000000"/>
                </a:solidFill>
                <a:latin typeface="Calibri" panose="020F0502020204030204" pitchFamily="34" charset="0"/>
              </a:rPr>
              <a:t>uredba ima neposredno veljavo v državah članicah</a:t>
            </a:r>
          </a:p>
          <a:p>
            <a:pPr>
              <a:buFont typeface="Arial" panose="020B0604020202020204" pitchFamily="34" charset="0"/>
              <a:buChar char="•"/>
            </a:pPr>
            <a:r>
              <a:rPr lang="sl-SI" sz="2800" b="0" i="0" u="none" strike="noStrike" baseline="0" dirty="0">
                <a:solidFill>
                  <a:srgbClr val="000000"/>
                </a:solidFill>
                <a:latin typeface="Calibri" panose="020F0502020204030204" pitchFamily="34" charset="0"/>
              </a:rPr>
              <a:t>ogromno lobiranja, različna stališča EK, EP in Sveta</a:t>
            </a:r>
          </a:p>
          <a:p>
            <a:endParaRPr lang="sl-SI" sz="2800" b="0" i="0" u="none" strike="noStrike" baseline="0" dirty="0">
              <a:solidFill>
                <a:srgbClr val="000000"/>
              </a:solidFill>
              <a:latin typeface="Calibri" panose="020F0502020204030204" pitchFamily="34" charset="0"/>
            </a:endParaRPr>
          </a:p>
          <a:p>
            <a:pPr marL="0" indent="0">
              <a:buNone/>
            </a:pPr>
            <a:r>
              <a:rPr lang="sl-SI" sz="2800" b="1" i="0" u="none" strike="noStrike" baseline="0" dirty="0">
                <a:solidFill>
                  <a:srgbClr val="000000"/>
                </a:solidFill>
                <a:latin typeface="Calibri" panose="020F0502020204030204" pitchFamily="34" charset="0"/>
              </a:rPr>
              <a:t>Sprejem Splošne Uredbe/GDPR v EP 14.4.2016</a:t>
            </a:r>
            <a:endParaRPr lang="sl-SI" sz="2800" b="0" i="0" u="none" strike="noStrike" baseline="0" dirty="0">
              <a:solidFill>
                <a:srgbClr val="000000"/>
              </a:solidFill>
              <a:latin typeface="Calibri" panose="020F0502020204030204" pitchFamily="34" charset="0"/>
            </a:endParaRPr>
          </a:p>
          <a:p>
            <a:r>
              <a:rPr lang="pl-PL" sz="2800" b="0" i="0" u="none" strike="noStrike" baseline="0" dirty="0">
                <a:solidFill>
                  <a:srgbClr val="000000"/>
                </a:solidFill>
                <a:latin typeface="Calibri" panose="020F0502020204030204" pitchFamily="34" charset="0"/>
              </a:rPr>
              <a:t>Uredba začela veljati 20 dni po objavi v Uradnem listu EU – </a:t>
            </a:r>
            <a:r>
              <a:rPr lang="pl-PL" sz="2800" b="1" i="0" u="none" strike="noStrike" baseline="0" dirty="0">
                <a:solidFill>
                  <a:srgbClr val="000000"/>
                </a:solidFill>
                <a:latin typeface="Calibri" panose="020F0502020204030204" pitchFamily="34" charset="0"/>
              </a:rPr>
              <a:t>25.5.2016</a:t>
            </a:r>
            <a:endParaRPr lang="pl-PL" sz="2800" b="0" i="0" u="none" strike="noStrike" baseline="0" dirty="0">
              <a:solidFill>
                <a:srgbClr val="000000"/>
              </a:solidFill>
              <a:latin typeface="Calibri" panose="020F0502020204030204" pitchFamily="34" charset="0"/>
            </a:endParaRPr>
          </a:p>
          <a:p>
            <a:r>
              <a:rPr lang="sl-SI" dirty="0">
                <a:latin typeface="Calibri" panose="020F0502020204030204" pitchFamily="34" charset="0"/>
              </a:rPr>
              <a:t>R</a:t>
            </a:r>
            <a:r>
              <a:rPr lang="sl-SI" sz="2800" b="0" i="0" u="none" strike="noStrike" baseline="0" dirty="0">
                <a:solidFill>
                  <a:srgbClr val="000000"/>
                </a:solidFill>
                <a:latin typeface="Calibri" panose="020F0502020204030204" pitchFamily="34" charset="0"/>
              </a:rPr>
              <a:t>azveljavlja Direktivo 95/46</a:t>
            </a:r>
          </a:p>
          <a:p>
            <a:r>
              <a:rPr lang="pl-PL" sz="2800" b="0" i="0" u="none" strike="noStrike" baseline="0" dirty="0">
                <a:solidFill>
                  <a:srgbClr val="000000"/>
                </a:solidFill>
                <a:latin typeface="Calibri" panose="020F0502020204030204" pitchFamily="34" charset="0"/>
              </a:rPr>
              <a:t>njene določbe stopile v uporabo </a:t>
            </a:r>
            <a:r>
              <a:rPr lang="pl-PL" sz="2800" b="1" i="0" u="none" strike="noStrike" baseline="0" dirty="0">
                <a:solidFill>
                  <a:srgbClr val="000000"/>
                </a:solidFill>
                <a:latin typeface="Calibri" panose="020F0502020204030204" pitchFamily="34" charset="0"/>
              </a:rPr>
              <a:t>25.5.2018</a:t>
            </a:r>
            <a:r>
              <a:rPr lang="pl-PL" sz="2800" b="0" i="0" u="none" strike="noStrike" baseline="0" dirty="0">
                <a:solidFill>
                  <a:srgbClr val="000000"/>
                </a:solidFill>
                <a:latin typeface="Calibri" panose="020F0502020204030204" pitchFamily="34" charset="0"/>
              </a:rPr>
              <a:t>.</a:t>
            </a:r>
          </a:p>
          <a:p>
            <a:pPr marL="0" indent="0">
              <a:buNone/>
            </a:pPr>
            <a:endParaRPr lang="sl-SI" dirty="0"/>
          </a:p>
        </p:txBody>
      </p:sp>
      <p:pic>
        <p:nvPicPr>
          <p:cNvPr id="4" name="Slika 3">
            <a:extLst>
              <a:ext uri="{FF2B5EF4-FFF2-40B4-BE49-F238E27FC236}">
                <a16:creationId xmlns:a16="http://schemas.microsoft.com/office/drawing/2014/main" id="{FF8AFE7B-0460-E32B-B55C-F30723C3FE00}"/>
              </a:ext>
            </a:extLst>
          </p:cNvPr>
          <p:cNvPicPr>
            <a:picLocks noChangeAspect="1"/>
          </p:cNvPicPr>
          <p:nvPr/>
        </p:nvPicPr>
        <p:blipFill>
          <a:blip r:embed="rId2"/>
          <a:stretch>
            <a:fillRect/>
          </a:stretch>
        </p:blipFill>
        <p:spPr>
          <a:xfrm>
            <a:off x="9140702" y="2354897"/>
            <a:ext cx="2857500" cy="1857375"/>
          </a:xfrm>
          <a:prstGeom prst="rect">
            <a:avLst/>
          </a:prstGeom>
        </p:spPr>
      </p:pic>
    </p:spTree>
    <p:extLst>
      <p:ext uri="{BB962C8B-B14F-4D97-AF65-F5344CB8AC3E}">
        <p14:creationId xmlns:p14="http://schemas.microsoft.com/office/powerpoint/2010/main" val="196666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222902-13D7-6BB2-A7D6-768A91074170}"/>
              </a:ext>
            </a:extLst>
          </p:cNvPr>
          <p:cNvSpPr>
            <a:spLocks noGrp="1"/>
          </p:cNvSpPr>
          <p:nvPr>
            <p:ph type="title"/>
          </p:nvPr>
        </p:nvSpPr>
        <p:spPr/>
        <p:txBody>
          <a:bodyPr>
            <a:normAutofit fontScale="90000"/>
          </a:bodyPr>
          <a:lstStyle/>
          <a:p>
            <a:r>
              <a:rPr lang="sl-SI" dirty="0"/>
              <a:t>Pravice posameznikov – POMEMBNO</a:t>
            </a:r>
          </a:p>
        </p:txBody>
      </p:sp>
      <p:sp>
        <p:nvSpPr>
          <p:cNvPr id="3" name="Označba mesta vsebine 2">
            <a:extLst>
              <a:ext uri="{FF2B5EF4-FFF2-40B4-BE49-F238E27FC236}">
                <a16:creationId xmlns:a16="http://schemas.microsoft.com/office/drawing/2014/main" id="{498CD333-E49F-DAD6-06F1-CDF3D880C08C}"/>
              </a:ext>
            </a:extLst>
          </p:cNvPr>
          <p:cNvSpPr>
            <a:spLocks noGrp="1"/>
          </p:cNvSpPr>
          <p:nvPr>
            <p:ph idx="1"/>
          </p:nvPr>
        </p:nvSpPr>
        <p:spPr/>
        <p:txBody>
          <a:bodyPr>
            <a:normAutofit fontScale="92500" lnSpcReduction="10000"/>
          </a:bodyPr>
          <a:lstStyle/>
          <a:p>
            <a:r>
              <a:rPr lang="sl-SI" dirty="0"/>
              <a:t>izvrševanje pravic posameznikov je naloga UPRAVLJAVC (ne pogodbenih</a:t>
            </a:r>
          </a:p>
          <a:p>
            <a:pPr marL="0" indent="0">
              <a:buNone/>
            </a:pPr>
            <a:r>
              <a:rPr lang="sl-SI" dirty="0"/>
              <a:t>obdelovalcev)</a:t>
            </a:r>
          </a:p>
          <a:p>
            <a:r>
              <a:rPr lang="sl-SI" dirty="0"/>
              <a:t>obdelovalci lahko upravljavcu pomagajo – VNAPREJ razjasniti stroške take pomoči (skrb pri izbiri pogodbenih upravljavcev – preveriti način obdelav, prenose OP, skupno upravljavstvo – npr. delni dostop)</a:t>
            </a:r>
          </a:p>
          <a:p>
            <a:r>
              <a:rPr lang="sl-SI" dirty="0"/>
              <a:t>pomembno je, da posameznik prejme ODGOVOR (lahko tudi zahteva za dopolnitev, če ni jasno kdo/kaj zahteva)</a:t>
            </a:r>
          </a:p>
          <a:p>
            <a:r>
              <a:rPr lang="sl-SI" dirty="0"/>
              <a:t>ni formalnih pravil glede oblike zahteve </a:t>
            </a:r>
          </a:p>
          <a:p>
            <a:r>
              <a:rPr lang="sl-SI" dirty="0"/>
              <a:t>ni predpisanega načina vložitve zahteve (izbira komunikacijskega kanala je na</a:t>
            </a:r>
          </a:p>
          <a:p>
            <a:r>
              <a:rPr lang="sl-SI" dirty="0"/>
              <a:t>posamezniku)</a:t>
            </a:r>
          </a:p>
          <a:p>
            <a:r>
              <a:rPr lang="sl-SI" dirty="0"/>
              <a:t>navedba pravne podlage ali razlogov za zahtevo ni obvezno</a:t>
            </a:r>
          </a:p>
        </p:txBody>
      </p:sp>
    </p:spTree>
    <p:extLst>
      <p:ext uri="{BB962C8B-B14F-4D97-AF65-F5344CB8AC3E}">
        <p14:creationId xmlns:p14="http://schemas.microsoft.com/office/powerpoint/2010/main" val="2726884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A6B29C-7128-A41D-41ED-11C221F04F94}"/>
              </a:ext>
            </a:extLst>
          </p:cNvPr>
          <p:cNvSpPr>
            <a:spLocks noGrp="1"/>
          </p:cNvSpPr>
          <p:nvPr>
            <p:ph type="title"/>
          </p:nvPr>
        </p:nvSpPr>
        <p:spPr/>
        <p:txBody>
          <a:bodyPr>
            <a:normAutofit fontScale="90000"/>
          </a:bodyPr>
          <a:lstStyle/>
          <a:p>
            <a:r>
              <a:rPr lang="sl-SI" dirty="0"/>
              <a:t>Postopek uveljavljanja pravic - POMEMBNO</a:t>
            </a:r>
          </a:p>
        </p:txBody>
      </p:sp>
      <p:sp>
        <p:nvSpPr>
          <p:cNvPr id="3" name="Označba mesta vsebine 2">
            <a:extLst>
              <a:ext uri="{FF2B5EF4-FFF2-40B4-BE49-F238E27FC236}">
                <a16:creationId xmlns:a16="http://schemas.microsoft.com/office/drawing/2014/main" id="{25BA0574-6113-D645-6F5C-0DEDAE94E177}"/>
              </a:ext>
            </a:extLst>
          </p:cNvPr>
          <p:cNvSpPr>
            <a:spLocks noGrp="1"/>
          </p:cNvSpPr>
          <p:nvPr>
            <p:ph idx="1"/>
          </p:nvPr>
        </p:nvSpPr>
        <p:spPr/>
        <p:txBody>
          <a:bodyPr>
            <a:normAutofit lnSpcReduction="10000"/>
          </a:bodyPr>
          <a:lstStyle/>
          <a:p>
            <a:r>
              <a:rPr lang="sl-SI" dirty="0"/>
              <a:t>zahtevo se vloži neposredno pri upravljavcu – pisno ali z drugimi sredstvi (preveriti KDO je podal zahtevo </a:t>
            </a:r>
            <a:r>
              <a:rPr lang="sl-SI" dirty="0">
                <a:sym typeface="Symbol" panose="05050102010706020507" pitchFamily="18" charset="2"/>
              </a:rPr>
              <a:t> </a:t>
            </a:r>
            <a:r>
              <a:rPr lang="sl-SI" dirty="0"/>
              <a:t>identifikacija) </a:t>
            </a:r>
          </a:p>
          <a:p>
            <a:r>
              <a:rPr lang="sl-SI" dirty="0"/>
              <a:t>preveriti KATERE OP upravljavec hrani?</a:t>
            </a:r>
          </a:p>
          <a:p>
            <a:pPr marL="0" indent="0">
              <a:buNone/>
            </a:pPr>
            <a:r>
              <a:rPr lang="sl-SI" dirty="0"/>
              <a:t>→ EVIDENCA OBDELAVE (30. člen Splošne uredbe)</a:t>
            </a:r>
          </a:p>
          <a:p>
            <a:pPr marL="0" indent="0">
              <a:buNone/>
            </a:pPr>
            <a:r>
              <a:rPr lang="sl-SI" dirty="0"/>
              <a:t>• ustrezno zavarovanje osebnih podatkov, ki bi lahko bili predmet zahteve.</a:t>
            </a:r>
          </a:p>
          <a:p>
            <a:pPr marL="0" indent="0">
              <a:buNone/>
            </a:pPr>
            <a:r>
              <a:rPr lang="sl-SI" dirty="0"/>
              <a:t>• upravljavec po prejemu zahteve OP NE sme izbrisati do pravnomočnosti odločitve</a:t>
            </a:r>
          </a:p>
          <a:p>
            <a:pPr marL="0" indent="0">
              <a:buNone/>
            </a:pPr>
            <a:r>
              <a:rPr lang="sl-SI" dirty="0"/>
              <a:t>• potek roka hrambe v tem obdobju NI razlog za izbris tistih OP, ki so predmet zahteve</a:t>
            </a:r>
          </a:p>
          <a:p>
            <a:pPr>
              <a:buFont typeface="Arial" panose="020B0604020202020204" pitchFamily="34" charset="0"/>
              <a:buChar char="•"/>
            </a:pPr>
            <a:r>
              <a:rPr lang="sl-SI" dirty="0"/>
              <a:t>stroški: očitno neutemeljena ali pretirana (zlasti ker se zahteve ponavljajo), lahko upravljavec: zavrne ali zaračuna razumno pristojbino)</a:t>
            </a:r>
          </a:p>
          <a:p>
            <a:pPr marL="0" indent="0">
              <a:buNone/>
            </a:pPr>
            <a:endParaRPr lang="sl-SI" dirty="0"/>
          </a:p>
          <a:p>
            <a:pPr marL="0" indent="0">
              <a:buNone/>
            </a:pPr>
            <a:endParaRPr lang="sl-SI" dirty="0"/>
          </a:p>
        </p:txBody>
      </p:sp>
    </p:spTree>
    <p:extLst>
      <p:ext uri="{BB962C8B-B14F-4D97-AF65-F5344CB8AC3E}">
        <p14:creationId xmlns:p14="http://schemas.microsoft.com/office/powerpoint/2010/main" val="313142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vsebine 4">
            <a:extLst>
              <a:ext uri="{FF2B5EF4-FFF2-40B4-BE49-F238E27FC236}">
                <a16:creationId xmlns:a16="http://schemas.microsoft.com/office/drawing/2014/main" id="{27559F93-204C-25E0-153C-66C5907BE0AD}"/>
              </a:ext>
            </a:extLst>
          </p:cNvPr>
          <p:cNvSpPr>
            <a:spLocks noGrp="1"/>
          </p:cNvSpPr>
          <p:nvPr>
            <p:ph idx="1"/>
          </p:nvPr>
        </p:nvSpPr>
        <p:spPr>
          <a:xfrm>
            <a:off x="838203" y="1170432"/>
            <a:ext cx="5181603" cy="5405628"/>
          </a:xfrm>
        </p:spPr>
        <p:txBody>
          <a:bodyPr>
            <a:normAutofit fontScale="70000" lnSpcReduction="20000"/>
          </a:bodyPr>
          <a:lstStyle/>
          <a:p>
            <a:pPr marL="0" indent="0" algn="ctr">
              <a:buNone/>
            </a:pPr>
            <a:r>
              <a:rPr lang="sl-SI" b="1" dirty="0"/>
              <a:t>Postopek pred državnimi organi in organi lokalne skupnosti</a:t>
            </a:r>
          </a:p>
          <a:p>
            <a:pPr marL="0" indent="0">
              <a:buNone/>
            </a:pPr>
            <a:r>
              <a:rPr lang="sl-SI" dirty="0"/>
              <a:t>odločajo na podlagi ZUP, rok po GDPR (1+2 meseca),</a:t>
            </a:r>
          </a:p>
          <a:p>
            <a:pPr marL="0" indent="0">
              <a:buNone/>
            </a:pPr>
            <a:r>
              <a:rPr lang="sl-SI" dirty="0"/>
              <a:t>če se ugodi </a:t>
            </a:r>
            <a:r>
              <a:rPr lang="sl-SI" dirty="0">
                <a:sym typeface="Symbol" panose="05050102010706020507" pitchFamily="18" charset="2"/>
              </a:rPr>
              <a:t> </a:t>
            </a:r>
            <a:r>
              <a:rPr lang="sl-SI" dirty="0"/>
              <a:t>ne izdajo odločbe, temveč UZ + posameznika seznanijo z odločitvijo,</a:t>
            </a:r>
          </a:p>
          <a:p>
            <a:pPr marL="0" indent="0">
              <a:buNone/>
            </a:pPr>
            <a:r>
              <a:rPr lang="sl-SI" dirty="0"/>
              <a:t>če se ne ugodi </a:t>
            </a:r>
            <a:r>
              <a:rPr lang="sl-SI" dirty="0">
                <a:sym typeface="Symbol" panose="05050102010706020507" pitchFamily="18" charset="2"/>
              </a:rPr>
              <a:t> </a:t>
            </a:r>
            <a:r>
              <a:rPr lang="sl-SI" dirty="0"/>
              <a:t>(delno) zavrnilna odločba po ZUP + sestavine po ZVOP-2,</a:t>
            </a:r>
          </a:p>
          <a:p>
            <a:pPr marL="0" indent="0">
              <a:buNone/>
            </a:pPr>
            <a:r>
              <a:rPr lang="sl-SI" dirty="0"/>
              <a:t>pravni pouk: pravica do pritožbe pri IP RS v roku 15 dni od vročitve.</a:t>
            </a:r>
          </a:p>
          <a:p>
            <a:pPr marL="0" indent="0">
              <a:buNone/>
            </a:pPr>
            <a:endParaRPr lang="sl-SI" dirty="0"/>
          </a:p>
          <a:p>
            <a:pPr marL="0" indent="0">
              <a:buNone/>
            </a:pPr>
            <a:r>
              <a:rPr lang="sl-SI" dirty="0"/>
              <a:t>Sestavine odločbe:</a:t>
            </a:r>
          </a:p>
          <a:p>
            <a:pPr marL="0" indent="0">
              <a:buNone/>
            </a:pPr>
            <a:r>
              <a:rPr lang="sl-SI" dirty="0"/>
              <a:t>omejitve iz 18. člena – ne zapiše konkretnih razlogov za zavrnitev in navedb s katerimi bi potrdili/zanikali izvajanje ukrepov (ločeno v prilogi odločbe),</a:t>
            </a:r>
          </a:p>
          <a:p>
            <a:pPr marL="0" indent="0">
              <a:buNone/>
            </a:pPr>
            <a:r>
              <a:rPr lang="sl-SI" dirty="0"/>
              <a:t>priloga odločbe: dostopna IP RS, Varuhu ČP, sodišču, drugim pristojnim organom; se ne vroča prijavitelju s posebnim položajem.</a:t>
            </a:r>
          </a:p>
          <a:p>
            <a:pPr marL="0" indent="0">
              <a:buNone/>
            </a:pPr>
            <a:endParaRPr lang="sl-SI" dirty="0"/>
          </a:p>
        </p:txBody>
      </p:sp>
      <p:sp>
        <p:nvSpPr>
          <p:cNvPr id="6" name="Označba mesta vsebine 5">
            <a:extLst>
              <a:ext uri="{FF2B5EF4-FFF2-40B4-BE49-F238E27FC236}">
                <a16:creationId xmlns:a16="http://schemas.microsoft.com/office/drawing/2014/main" id="{D24DD322-1391-974E-031F-81BD6AD19902}"/>
              </a:ext>
            </a:extLst>
          </p:cNvPr>
          <p:cNvSpPr>
            <a:spLocks noGrp="1"/>
          </p:cNvSpPr>
          <p:nvPr>
            <p:ph idx="2"/>
          </p:nvPr>
        </p:nvSpPr>
        <p:spPr>
          <a:xfrm>
            <a:off x="6172200" y="1170431"/>
            <a:ext cx="5181603" cy="5405628"/>
          </a:xfrm>
        </p:spPr>
        <p:txBody>
          <a:bodyPr>
            <a:normAutofit fontScale="70000" lnSpcReduction="20000"/>
          </a:bodyPr>
          <a:lstStyle/>
          <a:p>
            <a:pPr marL="0" indent="0" algn="ctr">
              <a:buNone/>
            </a:pPr>
            <a:r>
              <a:rPr lang="pl-PL" b="1" dirty="0"/>
              <a:t>Postopki v javnem in zasebnem sektorju</a:t>
            </a:r>
          </a:p>
          <a:p>
            <a:pPr marL="0" indent="0" algn="just">
              <a:buNone/>
            </a:pPr>
            <a:r>
              <a:rPr lang="sl-SI" dirty="0"/>
              <a:t>velja za vse, razen zavezanci po 13. člen</a:t>
            </a:r>
          </a:p>
          <a:p>
            <a:pPr marL="0" indent="0" algn="just">
              <a:buNone/>
            </a:pPr>
            <a:r>
              <a:rPr lang="sl-SI" dirty="0"/>
              <a:t>omogočeno je odločanje brez izdajanja odločb po ZUP (širši JS),</a:t>
            </a:r>
          </a:p>
          <a:p>
            <a:pPr marL="0" indent="0" algn="just">
              <a:buNone/>
            </a:pPr>
            <a:r>
              <a:rPr lang="sl-SI" dirty="0"/>
              <a:t>odločitev je pisna na voljo je dokazilo (dejstvo, da je bila odločitev sprejeta, čas odločitve in vsebina ter možnost pravnega varstva posamezniku), </a:t>
            </a:r>
          </a:p>
          <a:p>
            <a:pPr marL="0" indent="0" algn="just">
              <a:buNone/>
            </a:pPr>
            <a:r>
              <a:rPr lang="sl-SI" dirty="0"/>
              <a:t>navedba pravnega pouka </a:t>
            </a:r>
            <a:r>
              <a:rPr lang="sl-SI" dirty="0">
                <a:sym typeface="Symbol" panose="05050102010706020507" pitchFamily="18" charset="2"/>
              </a:rPr>
              <a:t> </a:t>
            </a:r>
            <a:r>
              <a:rPr lang="sl-SI" dirty="0"/>
              <a:t>se priporoča kljub ugoditvi (npr.: zoper to obvestilo je dopustno vložiti pritožbo pri IP RS v roku 15 dni od prejema obvestila), </a:t>
            </a:r>
          </a:p>
          <a:p>
            <a:pPr marL="0" indent="0" algn="just">
              <a:buNone/>
            </a:pPr>
            <a:r>
              <a:rPr lang="sl-SI" dirty="0"/>
              <a:t>po prejeti pritožbi IP RS uvede nadzorni postopek (ne ZUP) postopek s prijavo prijavitelja s posebnim položajem (30.-34. člen ZVOP-2), </a:t>
            </a:r>
          </a:p>
          <a:p>
            <a:pPr marL="0" indent="0" algn="just">
              <a:buNone/>
            </a:pPr>
            <a:r>
              <a:rPr lang="sl-SI" dirty="0"/>
              <a:t>možnost ustne odločitve če posameznik to zahteva paziti na identifikacijo in dokazljivost (priporočilo: UZ ali kratek zapis pogovora),</a:t>
            </a:r>
          </a:p>
          <a:p>
            <a:pPr marL="0" indent="0" algn="just">
              <a:buNone/>
            </a:pPr>
            <a:endParaRPr lang="sl-SI" b="1" dirty="0"/>
          </a:p>
        </p:txBody>
      </p:sp>
    </p:spTree>
    <p:extLst>
      <p:ext uri="{BB962C8B-B14F-4D97-AF65-F5344CB8AC3E}">
        <p14:creationId xmlns:p14="http://schemas.microsoft.com/office/powerpoint/2010/main" val="568901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080903-ACEB-EDA1-A7C8-F976A2E9E2FF}"/>
              </a:ext>
            </a:extLst>
          </p:cNvPr>
          <p:cNvSpPr>
            <a:spLocks noGrp="1"/>
          </p:cNvSpPr>
          <p:nvPr>
            <p:ph type="title"/>
          </p:nvPr>
        </p:nvSpPr>
        <p:spPr/>
        <p:txBody>
          <a:bodyPr>
            <a:normAutofit fontScale="90000"/>
          </a:bodyPr>
          <a:lstStyle/>
          <a:p>
            <a:r>
              <a:rPr lang="sl-SI" dirty="0"/>
              <a:t>Pogodbena obdelava</a:t>
            </a:r>
          </a:p>
        </p:txBody>
      </p:sp>
      <p:sp>
        <p:nvSpPr>
          <p:cNvPr id="3" name="Označba mesta vsebine 2">
            <a:extLst>
              <a:ext uri="{FF2B5EF4-FFF2-40B4-BE49-F238E27FC236}">
                <a16:creationId xmlns:a16="http://schemas.microsoft.com/office/drawing/2014/main" id="{711C6150-1F2C-BB84-7A01-FDCE326ADD9F}"/>
              </a:ext>
            </a:extLst>
          </p:cNvPr>
          <p:cNvSpPr>
            <a:spLocks noGrp="1"/>
          </p:cNvSpPr>
          <p:nvPr>
            <p:ph idx="1"/>
          </p:nvPr>
        </p:nvSpPr>
        <p:spPr/>
        <p:txBody>
          <a:bodyPr>
            <a:normAutofit fontScale="85000" lnSpcReduction="20000"/>
          </a:bodyPr>
          <a:lstStyle/>
          <a:p>
            <a:pPr marL="0" indent="0">
              <a:lnSpc>
                <a:spcPct val="120000"/>
              </a:lnSpc>
              <a:spcBef>
                <a:spcPts val="0"/>
              </a:spcBef>
              <a:buNone/>
            </a:pPr>
            <a:r>
              <a:rPr lang="sl-SI" sz="2400" b="0" i="0" u="none" strike="noStrike" baseline="0" dirty="0">
                <a:solidFill>
                  <a:srgbClr val="000000"/>
                </a:solidFill>
                <a:latin typeface="Calibri" panose="020F0502020204030204" pitchFamily="34" charset="0"/>
              </a:rPr>
              <a:t>1. Kadar se obdelava izvaja v imenu upravljavca, ta sodeluje zgolj z obdelovalci, ki </a:t>
            </a:r>
            <a:r>
              <a:rPr lang="sl-SI" sz="2400" b="1" i="0" u="none" strike="noStrike" baseline="0" dirty="0">
                <a:solidFill>
                  <a:srgbClr val="000000"/>
                </a:solidFill>
                <a:latin typeface="Calibri" panose="020F0502020204030204" pitchFamily="34" charset="0"/>
              </a:rPr>
              <a:t>zagotovijo zadostna jamstva za izvedbo ustreznih tehničnih in organizacijskih ukrepov </a:t>
            </a:r>
            <a:r>
              <a:rPr lang="sl-SI" sz="2400" b="0" i="0" u="none" strike="noStrike" baseline="0" dirty="0">
                <a:solidFill>
                  <a:srgbClr val="000000"/>
                </a:solidFill>
                <a:latin typeface="Calibri" panose="020F0502020204030204" pitchFamily="34" charset="0"/>
              </a:rPr>
              <a:t>na tak način, da obdelava izpolnjuje zahteve iz uredbe</a:t>
            </a:r>
          </a:p>
          <a:p>
            <a:pPr marL="0" indent="0">
              <a:lnSpc>
                <a:spcPct val="120000"/>
              </a:lnSpc>
              <a:spcBef>
                <a:spcPts val="0"/>
              </a:spcBef>
              <a:buNone/>
            </a:pPr>
            <a:r>
              <a:rPr lang="sl-SI" sz="2400" b="0" i="0" u="none" strike="noStrike" baseline="0" dirty="0">
                <a:solidFill>
                  <a:srgbClr val="000000"/>
                </a:solidFill>
                <a:latin typeface="Calibri" panose="020F0502020204030204" pitchFamily="34" charset="0"/>
              </a:rPr>
              <a:t>2. </a:t>
            </a:r>
            <a:r>
              <a:rPr lang="sl-SI" sz="2400" b="1" i="0" u="none" strike="noStrike" baseline="0" dirty="0">
                <a:solidFill>
                  <a:srgbClr val="000000"/>
                </a:solidFill>
                <a:latin typeface="Calibri" panose="020F0502020204030204" pitchFamily="34" charset="0"/>
              </a:rPr>
              <a:t>Obdelovalec ne zaposli drugega obdelovalca brez predhodnega posebnega ali splošnega pisnega dovoljenja upravljavca</a:t>
            </a:r>
            <a:endParaRPr lang="sl-SI" sz="2400" b="0" i="0" u="none" strike="noStrike" baseline="0" dirty="0">
              <a:solidFill>
                <a:srgbClr val="000000"/>
              </a:solidFill>
              <a:latin typeface="Calibri" panose="020F0502020204030204" pitchFamily="34" charset="0"/>
            </a:endParaRPr>
          </a:p>
          <a:p>
            <a:pPr marL="0" indent="0">
              <a:lnSpc>
                <a:spcPct val="120000"/>
              </a:lnSpc>
              <a:spcBef>
                <a:spcPts val="0"/>
              </a:spcBef>
              <a:buNone/>
            </a:pPr>
            <a:r>
              <a:rPr lang="sl-SI" sz="2400" dirty="0">
                <a:latin typeface="Calibri" panose="020F0502020204030204" pitchFamily="34" charset="0"/>
                <a:sym typeface="Symbol" panose="05050102010706020507" pitchFamily="18" charset="2"/>
              </a:rPr>
              <a:t> </a:t>
            </a:r>
            <a:r>
              <a:rPr lang="sl-SI" sz="2400" b="0" i="0" u="none" strike="noStrike" baseline="0" dirty="0">
                <a:solidFill>
                  <a:srgbClr val="000000"/>
                </a:solidFill>
                <a:latin typeface="Calibri" panose="020F0502020204030204" pitchFamily="34" charset="0"/>
              </a:rPr>
              <a:t>Kadar obdelovalec zadolži drugega obdelovalca za izvajanje specifičnih dejavnosti obdelave v imenu upravljavca, za tega veljajo enake obveznosti varstva podatkov... Kadar ta drugi obdelovalec ne izpolni obveznosti varstva podatkov, prvi obdelovalec še naprej v celoti odgovarja upravljavcu za izpolnjevanje obveznosti drugega obdelovalca</a:t>
            </a:r>
          </a:p>
          <a:p>
            <a:pPr marL="0" indent="0">
              <a:lnSpc>
                <a:spcPct val="120000"/>
              </a:lnSpc>
              <a:spcBef>
                <a:spcPts val="0"/>
              </a:spcBef>
              <a:buNone/>
            </a:pPr>
            <a:r>
              <a:rPr lang="sl-SI" sz="2400" b="0" i="0" u="none" strike="noStrike" baseline="0" dirty="0">
                <a:solidFill>
                  <a:srgbClr val="000000"/>
                </a:solidFill>
                <a:latin typeface="Calibri" panose="020F0502020204030204" pitchFamily="34" charset="0"/>
              </a:rPr>
              <a:t>V primeru splošnega pisnega dovoljenja </a:t>
            </a:r>
            <a:r>
              <a:rPr lang="sl-SI" sz="2400" b="1" i="0" u="none" strike="noStrike" baseline="0" dirty="0">
                <a:solidFill>
                  <a:srgbClr val="000000"/>
                </a:solidFill>
                <a:latin typeface="Calibri" panose="020F0502020204030204" pitchFamily="34" charset="0"/>
              </a:rPr>
              <a:t>obdelovalec upravljavca obvesti </a:t>
            </a:r>
            <a:r>
              <a:rPr lang="sl-SI" sz="2400" b="0" i="0" u="none" strike="noStrike" baseline="0" dirty="0">
                <a:solidFill>
                  <a:srgbClr val="000000"/>
                </a:solidFill>
                <a:latin typeface="Calibri" panose="020F0502020204030204" pitchFamily="34" charset="0"/>
              </a:rPr>
              <a:t>o vseh nameravanih spremembah </a:t>
            </a:r>
            <a:r>
              <a:rPr lang="sl-SI" sz="2400" b="1" i="0" u="none" strike="noStrike" baseline="0" dirty="0">
                <a:solidFill>
                  <a:srgbClr val="000000"/>
                </a:solidFill>
                <a:latin typeface="Calibri" panose="020F0502020204030204" pitchFamily="34" charset="0"/>
              </a:rPr>
              <a:t>glede zaposlitve dodatnih obdelovalcev </a:t>
            </a:r>
            <a:r>
              <a:rPr lang="sl-SI" sz="2400" b="0" i="0" u="none" strike="noStrike" baseline="0" dirty="0">
                <a:solidFill>
                  <a:srgbClr val="000000"/>
                </a:solidFill>
                <a:latin typeface="Calibri" panose="020F0502020204030204" pitchFamily="34" charset="0"/>
              </a:rPr>
              <a:t>ali njihove zamenjave, s čimer se </a:t>
            </a:r>
            <a:r>
              <a:rPr lang="sl-SI" sz="2400" b="1" i="0" u="none" strike="noStrike" baseline="0" dirty="0">
                <a:solidFill>
                  <a:srgbClr val="000000"/>
                </a:solidFill>
                <a:latin typeface="Calibri" panose="020F0502020204030204" pitchFamily="34" charset="0"/>
              </a:rPr>
              <a:t>upravljavcu omogoči, da nasprotuje tem spremembam</a:t>
            </a:r>
            <a:endParaRPr lang="sl-SI" sz="2400" b="0" i="0" u="none" strike="noStrike" baseline="0" dirty="0">
              <a:solidFill>
                <a:srgbClr val="000000"/>
              </a:solidFill>
              <a:latin typeface="Calibri" panose="020F0502020204030204" pitchFamily="34" charset="0"/>
            </a:endParaRPr>
          </a:p>
          <a:p>
            <a:pPr marL="0" indent="0">
              <a:lnSpc>
                <a:spcPct val="120000"/>
              </a:lnSpc>
              <a:spcBef>
                <a:spcPts val="0"/>
              </a:spcBef>
              <a:buNone/>
            </a:pPr>
            <a:r>
              <a:rPr lang="sl-SI" sz="2400" b="0" i="0" u="none" strike="noStrike" baseline="0" dirty="0">
                <a:solidFill>
                  <a:srgbClr val="000000"/>
                </a:solidFill>
                <a:latin typeface="Calibri" panose="020F0502020204030204" pitchFamily="34" charset="0"/>
              </a:rPr>
              <a:t>3. Obdelavo s strani obdelovalca ureja </a:t>
            </a:r>
            <a:r>
              <a:rPr lang="sl-SI" sz="2400" b="1" i="0" u="none" strike="noStrike" baseline="0" dirty="0">
                <a:solidFill>
                  <a:srgbClr val="000000"/>
                </a:solidFill>
                <a:latin typeface="Calibri" panose="020F0502020204030204" pitchFamily="34" charset="0"/>
              </a:rPr>
              <a:t>pogodba ali drug pravni akt</a:t>
            </a:r>
            <a:r>
              <a:rPr lang="sl-SI" sz="2400" b="0" i="0" u="none" strike="noStrike" baseline="0" dirty="0">
                <a:solidFill>
                  <a:srgbClr val="000000"/>
                </a:solidFill>
                <a:latin typeface="Calibri" panose="020F0502020204030204" pitchFamily="34" charset="0"/>
              </a:rPr>
              <a:t>, ki določa </a:t>
            </a:r>
            <a:r>
              <a:rPr lang="sl-SI" sz="2400" b="1" i="0" u="none" strike="noStrike" baseline="0" dirty="0">
                <a:solidFill>
                  <a:srgbClr val="000000"/>
                </a:solidFill>
                <a:latin typeface="Calibri" panose="020F0502020204030204" pitchFamily="34" charset="0"/>
              </a:rPr>
              <a:t>obveznosti obdelovalca </a:t>
            </a:r>
            <a:r>
              <a:rPr lang="sl-SI" sz="2400" b="0" i="0" u="none" strike="noStrike" baseline="0" dirty="0">
                <a:solidFill>
                  <a:srgbClr val="000000"/>
                </a:solidFill>
                <a:latin typeface="Calibri" panose="020F0502020204030204" pitchFamily="34" charset="0"/>
              </a:rPr>
              <a:t>do upravljavca, v katerem so določeni </a:t>
            </a:r>
            <a:r>
              <a:rPr lang="sl-SI" sz="2400" b="1" i="0" u="none" strike="noStrike" baseline="0" dirty="0">
                <a:solidFill>
                  <a:srgbClr val="000000"/>
                </a:solidFill>
                <a:latin typeface="Calibri" panose="020F0502020204030204" pitchFamily="34" charset="0"/>
              </a:rPr>
              <a:t>vsebina in trajanje obdelave</a:t>
            </a:r>
            <a:r>
              <a:rPr lang="sl-SI" sz="2400" b="0" i="0" u="none" strike="noStrike" baseline="0" dirty="0">
                <a:solidFill>
                  <a:srgbClr val="000000"/>
                </a:solidFill>
                <a:latin typeface="Calibri" panose="020F0502020204030204" pitchFamily="34" charset="0"/>
              </a:rPr>
              <a:t>, </a:t>
            </a:r>
            <a:r>
              <a:rPr lang="sl-SI" sz="2400" b="1" i="0" u="none" strike="noStrike" baseline="0" dirty="0">
                <a:solidFill>
                  <a:srgbClr val="000000"/>
                </a:solidFill>
                <a:latin typeface="Calibri" panose="020F0502020204030204" pitchFamily="34" charset="0"/>
              </a:rPr>
              <a:t>narava </a:t>
            </a:r>
            <a:r>
              <a:rPr lang="sl-SI" sz="2400" b="0" i="0" u="none" strike="noStrike" baseline="0" dirty="0">
                <a:solidFill>
                  <a:srgbClr val="000000"/>
                </a:solidFill>
                <a:latin typeface="Calibri" panose="020F0502020204030204" pitchFamily="34" charset="0"/>
              </a:rPr>
              <a:t>in </a:t>
            </a:r>
            <a:r>
              <a:rPr lang="sl-SI" sz="2400" b="1" i="0" u="none" strike="noStrike" baseline="0" dirty="0">
                <a:solidFill>
                  <a:srgbClr val="000000"/>
                </a:solidFill>
                <a:latin typeface="Calibri" panose="020F0502020204030204" pitchFamily="34" charset="0"/>
              </a:rPr>
              <a:t>namen </a:t>
            </a:r>
            <a:r>
              <a:rPr lang="sl-SI" sz="2400" b="0" i="0" u="none" strike="noStrike" baseline="0" dirty="0">
                <a:solidFill>
                  <a:srgbClr val="000000"/>
                </a:solidFill>
                <a:latin typeface="Calibri" panose="020F0502020204030204" pitchFamily="34" charset="0"/>
              </a:rPr>
              <a:t>obdelave, </a:t>
            </a:r>
            <a:r>
              <a:rPr lang="sl-SI" sz="2400" b="1" i="0" u="none" strike="noStrike" baseline="0" dirty="0">
                <a:solidFill>
                  <a:srgbClr val="000000"/>
                </a:solidFill>
                <a:latin typeface="Calibri" panose="020F0502020204030204" pitchFamily="34" charset="0"/>
              </a:rPr>
              <a:t>vrsta OP</a:t>
            </a:r>
            <a:r>
              <a:rPr lang="sl-SI" sz="2400" b="0" i="0" u="none" strike="noStrike" baseline="0" dirty="0">
                <a:solidFill>
                  <a:srgbClr val="000000"/>
                </a:solidFill>
                <a:latin typeface="Calibri" panose="020F0502020204030204" pitchFamily="34" charset="0"/>
              </a:rPr>
              <a:t>, </a:t>
            </a:r>
            <a:r>
              <a:rPr lang="sl-SI" sz="2400" b="1" i="0" u="none" strike="noStrike" baseline="0" dirty="0">
                <a:solidFill>
                  <a:srgbClr val="000000"/>
                </a:solidFill>
                <a:latin typeface="Calibri" panose="020F0502020204030204" pitchFamily="34" charset="0"/>
              </a:rPr>
              <a:t>kategorije posameznikov</a:t>
            </a:r>
            <a:r>
              <a:rPr lang="sl-SI" sz="2400" b="0" i="0" u="none" strike="noStrike" baseline="0" dirty="0">
                <a:solidFill>
                  <a:srgbClr val="000000"/>
                </a:solidFill>
                <a:latin typeface="Calibri" panose="020F0502020204030204" pitchFamily="34" charset="0"/>
              </a:rPr>
              <a:t>, na katere se nanašajo OP, ter </a:t>
            </a:r>
            <a:r>
              <a:rPr lang="sl-SI" sz="2400" b="1" i="0" u="none" strike="noStrike" baseline="0" dirty="0">
                <a:solidFill>
                  <a:srgbClr val="000000"/>
                </a:solidFill>
                <a:latin typeface="Calibri" panose="020F0502020204030204" pitchFamily="34" charset="0"/>
              </a:rPr>
              <a:t>obveznosti in pravice upravljavca</a:t>
            </a:r>
            <a:endParaRPr lang="sl-SI" sz="3600" dirty="0"/>
          </a:p>
          <a:p>
            <a:endParaRPr lang="sl-SI" dirty="0"/>
          </a:p>
        </p:txBody>
      </p:sp>
    </p:spTree>
    <p:extLst>
      <p:ext uri="{BB962C8B-B14F-4D97-AF65-F5344CB8AC3E}">
        <p14:creationId xmlns:p14="http://schemas.microsoft.com/office/powerpoint/2010/main" val="3850623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A6ECBE-E039-259B-0626-AEC2D53B9A6C}"/>
              </a:ext>
            </a:extLst>
          </p:cNvPr>
          <p:cNvSpPr>
            <a:spLocks noGrp="1"/>
          </p:cNvSpPr>
          <p:nvPr>
            <p:ph type="title"/>
          </p:nvPr>
        </p:nvSpPr>
        <p:spPr/>
        <p:txBody>
          <a:bodyPr>
            <a:normAutofit fontScale="90000"/>
          </a:bodyPr>
          <a:lstStyle/>
          <a:p>
            <a:r>
              <a:rPr lang="sl-SI" dirty="0"/>
              <a:t>Pogodbena obdelava – vsebina pogodbe</a:t>
            </a:r>
          </a:p>
        </p:txBody>
      </p:sp>
      <p:sp>
        <p:nvSpPr>
          <p:cNvPr id="3" name="Označba mesta vsebine 2">
            <a:extLst>
              <a:ext uri="{FF2B5EF4-FFF2-40B4-BE49-F238E27FC236}">
                <a16:creationId xmlns:a16="http://schemas.microsoft.com/office/drawing/2014/main" id="{4D03719B-F3A1-8D27-3CD1-101C6A7F2878}"/>
              </a:ext>
            </a:extLst>
          </p:cNvPr>
          <p:cNvSpPr>
            <a:spLocks noGrp="1"/>
          </p:cNvSpPr>
          <p:nvPr>
            <p:ph idx="1"/>
          </p:nvPr>
        </p:nvSpPr>
        <p:spPr/>
        <p:txBody>
          <a:bodyPr>
            <a:normAutofit lnSpcReduction="10000"/>
          </a:bodyPr>
          <a:lstStyle/>
          <a:p>
            <a:pPr marL="0" indent="0">
              <a:buNone/>
            </a:pPr>
            <a:r>
              <a:rPr lang="sl-SI" sz="1800" b="0" i="0" u="none" strike="noStrike" baseline="0" dirty="0">
                <a:solidFill>
                  <a:srgbClr val="000000"/>
                </a:solidFill>
                <a:latin typeface="Calibri" panose="020F0502020204030204" pitchFamily="34" charset="0"/>
              </a:rPr>
              <a:t>Pogodba ali drug pravni akt zlasti </a:t>
            </a:r>
            <a:r>
              <a:rPr lang="sl-SI" sz="1800" b="1" i="0" u="none" strike="noStrike" baseline="0" dirty="0">
                <a:solidFill>
                  <a:srgbClr val="000000"/>
                </a:solidFill>
                <a:latin typeface="Calibri" panose="020F0502020204030204" pitchFamily="34" charset="0"/>
              </a:rPr>
              <a:t>določa, da obdelovalec</a:t>
            </a:r>
            <a:r>
              <a:rPr lang="sl-SI" sz="1800" b="0" i="0" u="none" strike="noStrike" baseline="0" dirty="0">
                <a:solidFill>
                  <a:srgbClr val="000000"/>
                </a:solidFill>
                <a:latin typeface="Calibri" panose="020F0502020204030204" pitchFamily="34" charset="0"/>
              </a:rPr>
              <a:t>:</a:t>
            </a:r>
          </a:p>
          <a:p>
            <a:pPr marL="0" indent="0">
              <a:buNone/>
            </a:pPr>
            <a:r>
              <a:rPr lang="sl-SI" sz="1800" b="0" i="0" u="none" strike="noStrike" baseline="0" dirty="0">
                <a:solidFill>
                  <a:srgbClr val="000000"/>
                </a:solidFill>
                <a:latin typeface="Calibri" panose="020F0502020204030204" pitchFamily="34" charset="0"/>
              </a:rPr>
              <a:t>a) OP obdeluje </a:t>
            </a:r>
            <a:r>
              <a:rPr lang="sl-SI" sz="1800" b="1" i="0" u="none" strike="noStrike" baseline="0" dirty="0">
                <a:solidFill>
                  <a:srgbClr val="000000"/>
                </a:solidFill>
                <a:latin typeface="Calibri" panose="020F0502020204030204" pitchFamily="34" charset="0"/>
              </a:rPr>
              <a:t>samo po dokumentiranih navodilih upravljavca</a:t>
            </a:r>
            <a:r>
              <a:rPr lang="sl-SI" sz="1800" b="0" i="0" u="none" strike="noStrike" baseline="0" dirty="0">
                <a:solidFill>
                  <a:srgbClr val="000000"/>
                </a:solidFill>
                <a:latin typeface="Calibri" panose="020F0502020204030204" pitchFamily="34" charset="0"/>
              </a:rPr>
              <a:t>, vključno glede prenosov  OP v tretjo državo ali mednarodno organizacijo, razen če to od njega zahteva pravo Unije ali pravo države članice, ki velja za obdelovalca</a:t>
            </a:r>
          </a:p>
          <a:p>
            <a:pPr marL="0" indent="0">
              <a:buNone/>
            </a:pPr>
            <a:r>
              <a:rPr lang="sl-SI" sz="1800" b="0" i="0" u="none" strike="noStrike" baseline="0" dirty="0">
                <a:solidFill>
                  <a:srgbClr val="000000"/>
                </a:solidFill>
                <a:latin typeface="Calibri" panose="020F0502020204030204" pitchFamily="34" charset="0"/>
              </a:rPr>
              <a:t>b) zagotovi, da so </a:t>
            </a:r>
            <a:r>
              <a:rPr lang="sl-SI" sz="1800" b="1" i="0" u="none" strike="noStrike" baseline="0" dirty="0">
                <a:solidFill>
                  <a:srgbClr val="000000"/>
                </a:solidFill>
                <a:latin typeface="Calibri" panose="020F0502020204030204" pitchFamily="34" charset="0"/>
              </a:rPr>
              <a:t>osebe, ki so pooblaščene za obdelavo OP, zavezane k zaupnosti </a:t>
            </a:r>
            <a:r>
              <a:rPr lang="sl-SI" sz="1800" b="0" i="0" u="none" strike="noStrike" baseline="0" dirty="0">
                <a:solidFill>
                  <a:srgbClr val="000000"/>
                </a:solidFill>
                <a:latin typeface="Calibri" panose="020F0502020204030204" pitchFamily="34" charset="0"/>
              </a:rPr>
              <a:t>ali jih k zaupnosti zavezuje ustrezen zakon</a:t>
            </a:r>
          </a:p>
          <a:p>
            <a:pPr marL="0" indent="0">
              <a:buNone/>
            </a:pPr>
            <a:r>
              <a:rPr lang="sl-SI" sz="1800" b="0" i="0" u="none" strike="noStrike" baseline="0" dirty="0">
                <a:solidFill>
                  <a:srgbClr val="000000"/>
                </a:solidFill>
                <a:latin typeface="Calibri" panose="020F0502020204030204" pitchFamily="34" charset="0"/>
              </a:rPr>
              <a:t>c) sprejme vse </a:t>
            </a:r>
            <a:r>
              <a:rPr lang="sl-SI" sz="1800" b="1" i="0" u="none" strike="noStrike" baseline="0" dirty="0">
                <a:solidFill>
                  <a:srgbClr val="000000"/>
                </a:solidFill>
                <a:latin typeface="Calibri" panose="020F0502020204030204" pitchFamily="34" charset="0"/>
              </a:rPr>
              <a:t>ukrepe</a:t>
            </a:r>
            <a:r>
              <a:rPr lang="sl-SI" sz="1800" b="0" i="0" u="none" strike="noStrike" baseline="0" dirty="0">
                <a:solidFill>
                  <a:srgbClr val="000000"/>
                </a:solidFill>
                <a:latin typeface="Calibri" panose="020F0502020204030204" pitchFamily="34" charset="0"/>
              </a:rPr>
              <a:t>, potrebne v skladu s členom 32 (varnost)</a:t>
            </a:r>
          </a:p>
          <a:p>
            <a:pPr marL="0" indent="0">
              <a:buNone/>
            </a:pPr>
            <a:r>
              <a:rPr lang="sl-SI" sz="1800" b="0" i="0" u="none" strike="noStrike" baseline="0" dirty="0">
                <a:solidFill>
                  <a:srgbClr val="000000"/>
                </a:solidFill>
                <a:latin typeface="Calibri" panose="020F0502020204030204" pitchFamily="34" charset="0"/>
              </a:rPr>
              <a:t>d) spoštuje pogoje </a:t>
            </a:r>
            <a:r>
              <a:rPr lang="sl-SI" sz="1800" b="1" i="0" u="none" strike="noStrike" baseline="0" dirty="0">
                <a:solidFill>
                  <a:srgbClr val="000000"/>
                </a:solidFill>
                <a:latin typeface="Calibri" panose="020F0502020204030204" pitchFamily="34" charset="0"/>
              </a:rPr>
              <a:t>zaposlitev drugega obdelovalca</a:t>
            </a:r>
            <a:endParaRPr lang="sl-SI" sz="1800" b="0" i="0" u="none" strike="noStrike" baseline="0" dirty="0">
              <a:solidFill>
                <a:srgbClr val="000000"/>
              </a:solidFill>
              <a:latin typeface="Calibri" panose="020F0502020204030204" pitchFamily="34" charset="0"/>
            </a:endParaRPr>
          </a:p>
          <a:p>
            <a:pPr marL="0" indent="0">
              <a:buNone/>
            </a:pPr>
            <a:r>
              <a:rPr lang="sl-SI" sz="1800" b="0" i="0" u="none" strike="noStrike" baseline="0" dirty="0">
                <a:solidFill>
                  <a:srgbClr val="000000"/>
                </a:solidFill>
                <a:latin typeface="Calibri" panose="020F0502020204030204" pitchFamily="34" charset="0"/>
              </a:rPr>
              <a:t>e) ob upoštevanju narave obdelave pomaga </a:t>
            </a:r>
            <a:r>
              <a:rPr lang="sl-SI" sz="1800" b="1" i="0" u="none" strike="noStrike" baseline="0" dirty="0">
                <a:solidFill>
                  <a:srgbClr val="000000"/>
                </a:solidFill>
                <a:latin typeface="Calibri" panose="020F0502020204030204" pitchFamily="34" charset="0"/>
              </a:rPr>
              <a:t>upravljavcu z ustreznimi tehničnimi in organizacijskimi ukrepi,</a:t>
            </a:r>
            <a:r>
              <a:rPr lang="sl-SI" sz="1800" b="0" i="0" u="none" strike="noStrike" baseline="0" dirty="0">
                <a:solidFill>
                  <a:srgbClr val="000000"/>
                </a:solidFill>
                <a:latin typeface="Calibri" panose="020F0502020204030204" pitchFamily="34" charset="0"/>
              </a:rPr>
              <a:t>kolikor je to mogoče, pri izpolnjevanju njegovih obveznosti, da odgovori na zahteve za uresničevanje pravic posameznika</a:t>
            </a:r>
          </a:p>
          <a:p>
            <a:pPr marL="0" indent="0">
              <a:buNone/>
            </a:pPr>
            <a:r>
              <a:rPr lang="sl-SI" sz="1800" b="1" i="0" u="none" strike="noStrike" baseline="0" dirty="0">
                <a:solidFill>
                  <a:srgbClr val="000000"/>
                </a:solidFill>
                <a:latin typeface="Calibri" panose="020F0502020204030204" pitchFamily="34" charset="0"/>
              </a:rPr>
              <a:t>f) upravljavcu pomaga pri izpolnjevanju obveznosti </a:t>
            </a:r>
            <a:r>
              <a:rPr lang="sl-SI" sz="1800" b="0" i="0" u="none" strike="noStrike" baseline="0" dirty="0">
                <a:solidFill>
                  <a:srgbClr val="000000"/>
                </a:solidFill>
                <a:latin typeface="Calibri" panose="020F0502020204030204" pitchFamily="34" charset="0"/>
              </a:rPr>
              <a:t>iz členov 32 do 36 ob upoštevanju narave obdelave in informacij, ki so dostopne obdelovalcu</a:t>
            </a:r>
          </a:p>
          <a:p>
            <a:pPr marL="0" indent="0">
              <a:buNone/>
            </a:pPr>
            <a:r>
              <a:rPr lang="sl-SI" sz="1800" b="0" i="0" u="none" strike="noStrike" baseline="0" dirty="0">
                <a:solidFill>
                  <a:srgbClr val="000000"/>
                </a:solidFill>
                <a:latin typeface="Calibri" panose="020F0502020204030204" pitchFamily="34" charset="0"/>
              </a:rPr>
              <a:t>g) v skladu z odločitvijo upravljavca </a:t>
            </a:r>
            <a:r>
              <a:rPr lang="sl-SI" sz="1800" b="1" i="0" u="none" strike="noStrike" baseline="0" dirty="0">
                <a:solidFill>
                  <a:srgbClr val="000000"/>
                </a:solidFill>
                <a:latin typeface="Calibri" panose="020F0502020204030204" pitchFamily="34" charset="0"/>
              </a:rPr>
              <a:t>izbriše ali vrne vse OP upravljavcu </a:t>
            </a:r>
            <a:r>
              <a:rPr lang="sl-SI" sz="1800" b="0" i="0" u="none" strike="noStrike" baseline="0" dirty="0">
                <a:solidFill>
                  <a:srgbClr val="000000"/>
                </a:solidFill>
                <a:latin typeface="Calibri" panose="020F0502020204030204" pitchFamily="34" charset="0"/>
              </a:rPr>
              <a:t>po zaključku storitev v zvezi z obdelavo ter </a:t>
            </a:r>
            <a:r>
              <a:rPr lang="sl-SI" sz="1800" b="1" i="0" u="none" strike="noStrike" baseline="0" dirty="0">
                <a:solidFill>
                  <a:srgbClr val="000000"/>
                </a:solidFill>
                <a:latin typeface="Calibri" panose="020F0502020204030204" pitchFamily="34" charset="0"/>
              </a:rPr>
              <a:t>uniči obstoječe kopije</a:t>
            </a:r>
            <a:r>
              <a:rPr lang="sl-SI" sz="1800" b="0" i="0" u="none" strike="noStrike" baseline="0" dirty="0">
                <a:solidFill>
                  <a:srgbClr val="000000"/>
                </a:solidFill>
                <a:latin typeface="Calibri" panose="020F0502020204030204" pitchFamily="34" charset="0"/>
              </a:rPr>
              <a:t>, razen če pravo Unije ali pravo države članice predpisuje shranjevanje OP</a:t>
            </a:r>
          </a:p>
          <a:p>
            <a:pPr marL="0" indent="0">
              <a:buNone/>
            </a:pPr>
            <a:r>
              <a:rPr lang="sl-SI" sz="1800" b="0" i="0" u="none" strike="noStrike" baseline="0" dirty="0">
                <a:solidFill>
                  <a:srgbClr val="000000"/>
                </a:solidFill>
                <a:latin typeface="Calibri" panose="020F0502020204030204" pitchFamily="34" charset="0"/>
              </a:rPr>
              <a:t>h) da upravljavcu na voljo vse informacije, potrebne za dokazovanje izpolnjevanja obveznosti iz tega člena, ter upravljavcu ali drugemu revizorju, ki ga pooblasti upravljavec, omogoči izvajanje revizij, tudi pregledov, in pri njih sodeluje. </a:t>
            </a:r>
          </a:p>
          <a:p>
            <a:pPr marL="0" indent="0">
              <a:buNone/>
            </a:pPr>
            <a:endParaRPr lang="sl-SI" sz="1800" b="0" i="0" u="none" strike="noStrike" baseline="0" dirty="0">
              <a:solidFill>
                <a:srgbClr val="000000"/>
              </a:solidFill>
              <a:latin typeface="Calibri" panose="020F0502020204030204" pitchFamily="34" charset="0"/>
            </a:endParaRPr>
          </a:p>
          <a:p>
            <a:endParaRPr lang="sl-SI" dirty="0"/>
          </a:p>
        </p:txBody>
      </p:sp>
    </p:spTree>
    <p:extLst>
      <p:ext uri="{BB962C8B-B14F-4D97-AF65-F5344CB8AC3E}">
        <p14:creationId xmlns:p14="http://schemas.microsoft.com/office/powerpoint/2010/main" val="3828821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B818A5-4979-08DD-46EF-AAF2E4044183}"/>
              </a:ext>
            </a:extLst>
          </p:cNvPr>
          <p:cNvSpPr>
            <a:spLocks noGrp="1"/>
          </p:cNvSpPr>
          <p:nvPr>
            <p:ph type="title"/>
          </p:nvPr>
        </p:nvSpPr>
        <p:spPr/>
        <p:txBody>
          <a:bodyPr>
            <a:normAutofit fontScale="90000"/>
          </a:bodyPr>
          <a:lstStyle/>
          <a:p>
            <a:r>
              <a:rPr lang="sl-SI" dirty="0"/>
              <a:t>Evidenca dejavnosti obdelave </a:t>
            </a:r>
          </a:p>
        </p:txBody>
      </p:sp>
      <p:sp>
        <p:nvSpPr>
          <p:cNvPr id="3" name="Označba mesta vsebine 2">
            <a:extLst>
              <a:ext uri="{FF2B5EF4-FFF2-40B4-BE49-F238E27FC236}">
                <a16:creationId xmlns:a16="http://schemas.microsoft.com/office/drawing/2014/main" id="{7EE2B460-1D7F-5B33-E53A-503A5FBBA12E}"/>
              </a:ext>
            </a:extLst>
          </p:cNvPr>
          <p:cNvSpPr>
            <a:spLocks noGrp="1"/>
          </p:cNvSpPr>
          <p:nvPr>
            <p:ph idx="1"/>
          </p:nvPr>
        </p:nvSpPr>
        <p:spPr/>
        <p:txBody>
          <a:bodyPr/>
          <a:lstStyle/>
          <a:p>
            <a:pPr marL="0" indent="0">
              <a:buNone/>
            </a:pPr>
            <a:r>
              <a:rPr lang="sl-SI" sz="1800" b="0" i="0" u="none" strike="noStrike" baseline="0" dirty="0">
                <a:solidFill>
                  <a:srgbClr val="000000"/>
                </a:solidFill>
                <a:latin typeface="Calibri" panose="020F0502020204030204" pitchFamily="34" charset="0"/>
              </a:rPr>
              <a:t>1. Vsak </a:t>
            </a:r>
            <a:r>
              <a:rPr lang="sl-SI" sz="1800" b="1" i="0" u="none" strike="noStrike" baseline="0" dirty="0">
                <a:solidFill>
                  <a:srgbClr val="000000"/>
                </a:solidFill>
                <a:latin typeface="Calibri" panose="020F0502020204030204" pitchFamily="34" charset="0"/>
              </a:rPr>
              <a:t>upravljavec in predstavnik upravljavca</a:t>
            </a:r>
            <a:r>
              <a:rPr lang="sl-SI" sz="1800" b="0" i="0" u="none" strike="noStrike" baseline="0" dirty="0">
                <a:solidFill>
                  <a:srgbClr val="000000"/>
                </a:solidFill>
                <a:latin typeface="Calibri" panose="020F0502020204030204" pitchFamily="34" charset="0"/>
              </a:rPr>
              <a:t>, kadar ta obstaja, vodi </a:t>
            </a:r>
            <a:r>
              <a:rPr lang="sl-SI" sz="1800" b="1" i="0" u="none" strike="noStrike" baseline="0" dirty="0">
                <a:solidFill>
                  <a:srgbClr val="000000"/>
                </a:solidFill>
                <a:latin typeface="Calibri" panose="020F0502020204030204" pitchFamily="34" charset="0"/>
              </a:rPr>
              <a:t>evidenco dejavnosti obdelave OP</a:t>
            </a:r>
            <a:r>
              <a:rPr lang="sl-SI" sz="1800" b="0" i="0" u="none" strike="noStrike" baseline="0" dirty="0">
                <a:solidFill>
                  <a:srgbClr val="000000"/>
                </a:solidFill>
                <a:latin typeface="Calibri" panose="020F0502020204030204" pitchFamily="34" charset="0"/>
              </a:rPr>
              <a:t>. Ta evidenca vsebuje:</a:t>
            </a:r>
          </a:p>
          <a:p>
            <a:pPr marL="0" indent="0">
              <a:buNone/>
            </a:pPr>
            <a:r>
              <a:rPr lang="sl-SI" sz="1800" b="1" i="0" u="none" strike="noStrike" baseline="0" dirty="0">
                <a:solidFill>
                  <a:srgbClr val="000000"/>
                </a:solidFill>
                <a:latin typeface="Calibri" panose="020F0502020204030204" pitchFamily="34" charset="0"/>
              </a:rPr>
              <a:t>a) naziv ali ime in kontaktne podatke upravljavca </a:t>
            </a:r>
            <a:r>
              <a:rPr lang="sl-SI" sz="1800" b="0" i="0" u="none" strike="noStrike" baseline="0" dirty="0">
                <a:solidFill>
                  <a:srgbClr val="000000"/>
                </a:solidFill>
                <a:latin typeface="Calibri" panose="020F0502020204030204" pitchFamily="34" charset="0"/>
              </a:rPr>
              <a:t>in, kadar obstajajo, </a:t>
            </a:r>
            <a:r>
              <a:rPr lang="sl-SI" sz="1800" b="1" i="0" u="none" strike="noStrike" baseline="0" dirty="0">
                <a:solidFill>
                  <a:srgbClr val="000000"/>
                </a:solidFill>
                <a:latin typeface="Calibri" panose="020F0502020204030204" pitchFamily="34" charset="0"/>
              </a:rPr>
              <a:t>skupnega upravljavca</a:t>
            </a:r>
            <a:r>
              <a:rPr lang="sl-SI" sz="1800" b="0" i="0" u="none" strike="noStrike" baseline="0" dirty="0">
                <a:solidFill>
                  <a:srgbClr val="000000"/>
                </a:solidFill>
                <a:latin typeface="Calibri" panose="020F0502020204030204" pitchFamily="34" charset="0"/>
              </a:rPr>
              <a:t>, </a:t>
            </a:r>
            <a:r>
              <a:rPr lang="sl-SI" sz="1800" b="1" i="0" u="none" strike="noStrike" baseline="0" dirty="0">
                <a:solidFill>
                  <a:srgbClr val="000000"/>
                </a:solidFill>
                <a:latin typeface="Calibri" panose="020F0502020204030204" pitchFamily="34" charset="0"/>
              </a:rPr>
              <a:t>predstavnika upravljavca </a:t>
            </a:r>
            <a:r>
              <a:rPr lang="sl-SI" sz="1800" b="0" i="0" u="none" strike="noStrike" baseline="0" dirty="0">
                <a:solidFill>
                  <a:srgbClr val="000000"/>
                </a:solidFill>
                <a:latin typeface="Calibri" panose="020F0502020204030204" pitchFamily="34" charset="0"/>
              </a:rPr>
              <a:t>in </a:t>
            </a:r>
            <a:r>
              <a:rPr lang="sl-SI" sz="1800" b="1" i="0" u="none" strike="noStrike" baseline="0" dirty="0">
                <a:solidFill>
                  <a:srgbClr val="000000"/>
                </a:solidFill>
                <a:latin typeface="Calibri" panose="020F0502020204030204" pitchFamily="34" charset="0"/>
              </a:rPr>
              <a:t>pooblaščene osebe za varstvo </a:t>
            </a:r>
            <a:r>
              <a:rPr lang="sl-SI" sz="1800" b="0" i="0" u="none" strike="noStrike" baseline="0" dirty="0">
                <a:solidFill>
                  <a:srgbClr val="000000"/>
                </a:solidFill>
                <a:latin typeface="Calibri" panose="020F0502020204030204" pitchFamily="34" charset="0"/>
              </a:rPr>
              <a:t>podatkov;</a:t>
            </a:r>
          </a:p>
          <a:p>
            <a:pPr marL="0" indent="0">
              <a:buNone/>
            </a:pPr>
            <a:r>
              <a:rPr lang="sl-SI" sz="1800" b="1" i="0" u="none" strike="noStrike" baseline="0" dirty="0">
                <a:solidFill>
                  <a:srgbClr val="000000"/>
                </a:solidFill>
                <a:latin typeface="Calibri" panose="020F0502020204030204" pitchFamily="34" charset="0"/>
              </a:rPr>
              <a:t>b) namene </a:t>
            </a:r>
            <a:r>
              <a:rPr lang="sl-SI" sz="1800" b="0" i="0" u="none" strike="noStrike" baseline="0" dirty="0">
                <a:solidFill>
                  <a:srgbClr val="000000"/>
                </a:solidFill>
                <a:latin typeface="Calibri" panose="020F0502020204030204" pitchFamily="34" charset="0"/>
              </a:rPr>
              <a:t>obdelave;</a:t>
            </a:r>
          </a:p>
          <a:p>
            <a:pPr marL="0" indent="0">
              <a:buNone/>
            </a:pPr>
            <a:r>
              <a:rPr lang="sl-SI" sz="1800" b="1" i="0" u="none" strike="noStrike" baseline="0" dirty="0">
                <a:solidFill>
                  <a:srgbClr val="000000"/>
                </a:solidFill>
                <a:latin typeface="Calibri" panose="020F0502020204030204" pitchFamily="34" charset="0"/>
              </a:rPr>
              <a:t>c) opis kategorij </a:t>
            </a:r>
            <a:r>
              <a:rPr lang="sl-SI" sz="1800" b="0" i="0" u="none" strike="noStrike" baseline="0" dirty="0">
                <a:solidFill>
                  <a:srgbClr val="000000"/>
                </a:solidFill>
                <a:latin typeface="Calibri" panose="020F0502020204030204" pitchFamily="34" charset="0"/>
              </a:rPr>
              <a:t>posameznikov, na katere se nanašajo OP, in </a:t>
            </a:r>
            <a:r>
              <a:rPr lang="sl-SI" sz="1800" b="1" i="0" u="none" strike="noStrike" baseline="0" dirty="0">
                <a:solidFill>
                  <a:srgbClr val="000000"/>
                </a:solidFill>
                <a:latin typeface="Calibri" panose="020F0502020204030204" pitchFamily="34" charset="0"/>
              </a:rPr>
              <a:t>vrst </a:t>
            </a:r>
            <a:r>
              <a:rPr lang="sl-SI" sz="1800" b="0" i="0" u="none" strike="noStrike" baseline="0" dirty="0">
                <a:solidFill>
                  <a:srgbClr val="000000"/>
                </a:solidFill>
                <a:latin typeface="Calibri" panose="020F0502020204030204" pitchFamily="34" charset="0"/>
              </a:rPr>
              <a:t>OP;</a:t>
            </a:r>
          </a:p>
          <a:p>
            <a:pPr marL="0" indent="0">
              <a:buNone/>
            </a:pPr>
            <a:r>
              <a:rPr lang="sl-SI" sz="1800" b="1" i="0" u="none" strike="noStrike" baseline="0" dirty="0">
                <a:solidFill>
                  <a:srgbClr val="000000"/>
                </a:solidFill>
                <a:latin typeface="Calibri" panose="020F0502020204030204" pitchFamily="34" charset="0"/>
              </a:rPr>
              <a:t>d) kategorije prejemnikov</a:t>
            </a:r>
            <a:r>
              <a:rPr lang="sl-SI" sz="1800" b="0" i="0" u="none" strike="noStrike" baseline="0" dirty="0">
                <a:solidFill>
                  <a:srgbClr val="000000"/>
                </a:solidFill>
                <a:latin typeface="Calibri" panose="020F0502020204030204" pitchFamily="34" charset="0"/>
              </a:rPr>
              <a:t>, ki so jim bili ali jim bodo razkriti OP, vključno s prejemniki v tretjih državah ali mednarodnih organizacijah;</a:t>
            </a:r>
          </a:p>
          <a:p>
            <a:pPr marL="0" indent="0">
              <a:buNone/>
            </a:pPr>
            <a:r>
              <a:rPr lang="sl-SI" sz="1800" b="0" i="0" u="none" strike="noStrike" baseline="0" dirty="0">
                <a:solidFill>
                  <a:srgbClr val="000000"/>
                </a:solidFill>
                <a:latin typeface="Calibri" panose="020F0502020204030204" pitchFamily="34" charset="0"/>
              </a:rPr>
              <a:t>e) kadar je ustrezno, </a:t>
            </a:r>
            <a:r>
              <a:rPr lang="sl-SI" sz="1800" b="1" i="0" u="none" strike="noStrike" baseline="0" dirty="0">
                <a:solidFill>
                  <a:srgbClr val="000000"/>
                </a:solidFill>
                <a:latin typeface="Calibri" panose="020F0502020204030204" pitchFamily="34" charset="0"/>
              </a:rPr>
              <a:t>informacije o prenosih OP v tretjo državo ali mednarodno organizacijo</a:t>
            </a:r>
            <a:r>
              <a:rPr lang="sl-SI" sz="1800" b="0" i="0" u="none" strike="noStrike" baseline="0" dirty="0">
                <a:solidFill>
                  <a:srgbClr val="000000"/>
                </a:solidFill>
                <a:latin typeface="Calibri" panose="020F0502020204030204" pitchFamily="34" charset="0"/>
              </a:rPr>
              <a:t>, vključno z identifikacijo te tretje države ali mednarodne organizacije, v primeru prenosov iz drugega pododstavka člena 49(1) pa tudi dokumentacijo o ustreznih zaščitnih ukrepih;</a:t>
            </a:r>
          </a:p>
          <a:p>
            <a:pPr marL="0" indent="0">
              <a:buNone/>
            </a:pPr>
            <a:r>
              <a:rPr lang="sl-SI" sz="1800" b="0" i="0" u="none" strike="noStrike" baseline="0" dirty="0">
                <a:solidFill>
                  <a:srgbClr val="000000"/>
                </a:solidFill>
                <a:latin typeface="Calibri" panose="020F0502020204030204" pitchFamily="34" charset="0"/>
              </a:rPr>
              <a:t>f) kadar je mogoče, </a:t>
            </a:r>
            <a:r>
              <a:rPr lang="sl-SI" sz="1800" b="1" i="0" u="none" strike="noStrike" baseline="0" dirty="0">
                <a:solidFill>
                  <a:srgbClr val="000000"/>
                </a:solidFill>
                <a:latin typeface="Calibri" panose="020F0502020204030204" pitchFamily="34" charset="0"/>
              </a:rPr>
              <a:t>predvidene roke za izbris </a:t>
            </a:r>
            <a:r>
              <a:rPr lang="sl-SI" sz="1800" b="0" i="0" u="none" strike="noStrike" baseline="0" dirty="0">
                <a:solidFill>
                  <a:srgbClr val="000000"/>
                </a:solidFill>
                <a:latin typeface="Calibri" panose="020F0502020204030204" pitchFamily="34" charset="0"/>
              </a:rPr>
              <a:t>različnih vrst podatkov;</a:t>
            </a:r>
          </a:p>
          <a:p>
            <a:pPr marL="0" indent="0">
              <a:buNone/>
            </a:pPr>
            <a:r>
              <a:rPr lang="sl-SI" sz="1800" b="0" i="0" u="none" strike="noStrike" baseline="0" dirty="0">
                <a:solidFill>
                  <a:srgbClr val="000000"/>
                </a:solidFill>
                <a:latin typeface="Calibri" panose="020F0502020204030204" pitchFamily="34" charset="0"/>
              </a:rPr>
              <a:t>g) kadar je mogoče, </a:t>
            </a:r>
            <a:r>
              <a:rPr lang="sl-SI" sz="1800" b="1" i="0" u="none" strike="noStrike" baseline="0" dirty="0">
                <a:solidFill>
                  <a:srgbClr val="000000"/>
                </a:solidFill>
                <a:latin typeface="Calibri" panose="020F0502020204030204" pitchFamily="34" charset="0"/>
              </a:rPr>
              <a:t>splošni opis tehničnih in organizacijskih varnostnih ukrepov </a:t>
            </a:r>
            <a:r>
              <a:rPr lang="sl-SI" sz="1800" b="0" i="0" u="none" strike="noStrike" baseline="0" dirty="0">
                <a:solidFill>
                  <a:srgbClr val="000000"/>
                </a:solidFill>
                <a:latin typeface="Calibri" panose="020F0502020204030204" pitchFamily="34" charset="0"/>
              </a:rPr>
              <a:t>iz člena 32(1).</a:t>
            </a:r>
          </a:p>
          <a:p>
            <a:endParaRPr lang="sl-SI"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83881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432FD3-93A7-372D-A33E-61B9910B4C35}"/>
              </a:ext>
            </a:extLst>
          </p:cNvPr>
          <p:cNvSpPr>
            <a:spLocks noGrp="1"/>
          </p:cNvSpPr>
          <p:nvPr>
            <p:ph type="title"/>
          </p:nvPr>
        </p:nvSpPr>
        <p:spPr/>
        <p:txBody>
          <a:bodyPr>
            <a:normAutofit fontScale="90000"/>
          </a:bodyPr>
          <a:lstStyle/>
          <a:p>
            <a:r>
              <a:rPr lang="sl-SI" dirty="0"/>
              <a:t>Evidenca dejavnosti obdelave </a:t>
            </a:r>
          </a:p>
        </p:txBody>
      </p:sp>
      <p:sp>
        <p:nvSpPr>
          <p:cNvPr id="3" name="Označba mesta vsebine 2">
            <a:extLst>
              <a:ext uri="{FF2B5EF4-FFF2-40B4-BE49-F238E27FC236}">
                <a16:creationId xmlns:a16="http://schemas.microsoft.com/office/drawing/2014/main" id="{53212C60-8B1E-4241-FA8E-E429E6166064}"/>
              </a:ext>
            </a:extLst>
          </p:cNvPr>
          <p:cNvSpPr>
            <a:spLocks noGrp="1"/>
          </p:cNvSpPr>
          <p:nvPr>
            <p:ph idx="1"/>
          </p:nvPr>
        </p:nvSpPr>
        <p:spPr/>
        <p:txBody>
          <a:bodyPr/>
          <a:lstStyle/>
          <a:p>
            <a:pPr marL="0" indent="0">
              <a:buNone/>
            </a:pPr>
            <a:r>
              <a:rPr lang="sl-SI" sz="1800" b="0" i="0" u="none" strike="noStrike" baseline="0" dirty="0">
                <a:solidFill>
                  <a:srgbClr val="000000"/>
                </a:solidFill>
                <a:latin typeface="Calibri" panose="020F0502020204030204" pitchFamily="34" charset="0"/>
              </a:rPr>
              <a:t>2. Vsak </a:t>
            </a:r>
            <a:r>
              <a:rPr lang="sl-SI" sz="1800" b="1" i="0" u="none" strike="noStrike" baseline="0" dirty="0">
                <a:solidFill>
                  <a:srgbClr val="000000"/>
                </a:solidFill>
                <a:latin typeface="Calibri" panose="020F0502020204030204" pitchFamily="34" charset="0"/>
              </a:rPr>
              <a:t>obdelovalec in predstavnik obdelovalca</a:t>
            </a:r>
            <a:r>
              <a:rPr lang="sl-SI" sz="1800" b="0" i="0" u="none" strike="noStrike" baseline="0" dirty="0">
                <a:solidFill>
                  <a:srgbClr val="000000"/>
                </a:solidFill>
                <a:latin typeface="Calibri" panose="020F0502020204030204" pitchFamily="34" charset="0"/>
              </a:rPr>
              <a:t>, kadar ta obstaja, vodita evidenco vseh vrst dejavnosti obdelave, ki jih izvajata v imenu upravljavca, ki vsebuje:</a:t>
            </a:r>
          </a:p>
          <a:p>
            <a:pPr marL="0" indent="0">
              <a:buNone/>
            </a:pPr>
            <a:r>
              <a:rPr lang="sl-SI" sz="1800" b="1" i="0" u="none" strike="noStrike" baseline="0" dirty="0">
                <a:solidFill>
                  <a:srgbClr val="000000"/>
                </a:solidFill>
                <a:latin typeface="Calibri" panose="020F0502020204030204" pitchFamily="34" charset="0"/>
              </a:rPr>
              <a:t>a) naziv ali ime in kontaktne podatke obdelovalca </a:t>
            </a:r>
            <a:r>
              <a:rPr lang="sl-SI" sz="1800" b="0" i="0" u="none" strike="noStrike" baseline="0" dirty="0">
                <a:solidFill>
                  <a:srgbClr val="000000"/>
                </a:solidFill>
                <a:latin typeface="Calibri" panose="020F0502020204030204" pitchFamily="34" charset="0"/>
              </a:rPr>
              <a:t>ali obdelovalcev in vsakega </a:t>
            </a:r>
            <a:r>
              <a:rPr lang="sl-SI" sz="1800" b="1" i="0" u="none" strike="noStrike" baseline="0" dirty="0">
                <a:solidFill>
                  <a:srgbClr val="000000"/>
                </a:solidFill>
                <a:latin typeface="Calibri" panose="020F0502020204030204" pitchFamily="34" charset="0"/>
              </a:rPr>
              <a:t>upravljavca</a:t>
            </a:r>
            <a:r>
              <a:rPr lang="sl-SI" sz="1800" b="0" i="0" u="none" strike="noStrike" baseline="0" dirty="0">
                <a:solidFill>
                  <a:srgbClr val="000000"/>
                </a:solidFill>
                <a:latin typeface="Calibri" panose="020F0502020204030204" pitchFamily="34" charset="0"/>
              </a:rPr>
              <a:t>, v imenu katerega deluje obdelovalec, ter, kadar obstajajo, </a:t>
            </a:r>
            <a:r>
              <a:rPr lang="sl-SI" sz="1800" b="1" i="0" u="none" strike="noStrike" baseline="0" dirty="0">
                <a:solidFill>
                  <a:srgbClr val="000000"/>
                </a:solidFill>
                <a:latin typeface="Calibri" panose="020F0502020204030204" pitchFamily="34" charset="0"/>
              </a:rPr>
              <a:t>predstavnika </a:t>
            </a:r>
            <a:r>
              <a:rPr lang="sl-SI" sz="1800" b="0" i="0" u="none" strike="noStrike" baseline="0" dirty="0">
                <a:solidFill>
                  <a:srgbClr val="000000"/>
                </a:solidFill>
                <a:latin typeface="Calibri" panose="020F0502020204030204" pitchFamily="34" charset="0"/>
              </a:rPr>
              <a:t>upravljavca ali obdelovalca, in </a:t>
            </a:r>
            <a:r>
              <a:rPr lang="sl-SI" sz="1800" b="1" i="0" u="none" strike="noStrike" baseline="0" dirty="0">
                <a:solidFill>
                  <a:srgbClr val="000000"/>
                </a:solidFill>
                <a:latin typeface="Calibri" panose="020F0502020204030204" pitchFamily="34" charset="0"/>
              </a:rPr>
              <a:t>pooblaščene osebe za varstvo OP</a:t>
            </a:r>
            <a:r>
              <a:rPr lang="sl-SI" sz="1800" b="0" i="0" u="none" strike="noStrike" baseline="0" dirty="0">
                <a:solidFill>
                  <a:srgbClr val="000000"/>
                </a:solidFill>
                <a:latin typeface="Calibri" panose="020F0502020204030204" pitchFamily="34" charset="0"/>
              </a:rPr>
              <a:t>;</a:t>
            </a:r>
          </a:p>
          <a:p>
            <a:pPr marL="0" indent="0">
              <a:buNone/>
            </a:pPr>
            <a:r>
              <a:rPr lang="sl-SI" sz="1800" b="1" i="0" u="none" strike="noStrike" baseline="0" dirty="0">
                <a:solidFill>
                  <a:srgbClr val="000000"/>
                </a:solidFill>
                <a:latin typeface="Calibri" panose="020F0502020204030204" pitchFamily="34" charset="0"/>
              </a:rPr>
              <a:t>b) vrste obdelave</a:t>
            </a:r>
            <a:r>
              <a:rPr lang="sl-SI" sz="1800" b="0" i="0" u="none" strike="noStrike" baseline="0" dirty="0">
                <a:solidFill>
                  <a:srgbClr val="000000"/>
                </a:solidFill>
                <a:latin typeface="Calibri" panose="020F0502020204030204" pitchFamily="34" charset="0"/>
              </a:rPr>
              <a:t>, ki se izvaja v imenu posameznega upravljavca;</a:t>
            </a:r>
          </a:p>
          <a:p>
            <a:pPr marL="0" indent="0">
              <a:buNone/>
            </a:pPr>
            <a:r>
              <a:rPr lang="sl-SI" sz="1800" b="0" i="0" u="none" strike="noStrike" baseline="0" dirty="0">
                <a:solidFill>
                  <a:srgbClr val="000000"/>
                </a:solidFill>
                <a:latin typeface="Calibri" panose="020F0502020204030204" pitchFamily="34" charset="0"/>
              </a:rPr>
              <a:t>c) kadar je ustrezno, </a:t>
            </a:r>
            <a:r>
              <a:rPr lang="sl-SI" sz="1800" b="1" i="0" u="none" strike="noStrike" baseline="0" dirty="0">
                <a:solidFill>
                  <a:srgbClr val="000000"/>
                </a:solidFill>
                <a:latin typeface="Calibri" panose="020F0502020204030204" pitchFamily="34" charset="0"/>
              </a:rPr>
              <a:t>prenose OP v tretjo državo ali mednarodno  organizacijo</a:t>
            </a:r>
            <a:r>
              <a:rPr lang="sl-SI" sz="1800" b="0" i="0" u="none" strike="noStrike" baseline="0" dirty="0">
                <a:solidFill>
                  <a:srgbClr val="000000"/>
                </a:solidFill>
                <a:latin typeface="Calibri" panose="020F0502020204030204" pitchFamily="34" charset="0"/>
              </a:rPr>
              <a:t>, vključno z identifikacijo te tretje države ali mednarodne organizacije, v primeru prenosov iz drugega pododstavka člena 49(1) pa tudi dokumentacijo o ustreznih zaščitnih ukrepih;</a:t>
            </a:r>
          </a:p>
          <a:p>
            <a:pPr marL="0" indent="0">
              <a:buNone/>
            </a:pPr>
            <a:r>
              <a:rPr lang="sl-SI" sz="1800" b="0" i="0" u="none" strike="noStrike" baseline="0" dirty="0">
                <a:solidFill>
                  <a:srgbClr val="000000"/>
                </a:solidFill>
                <a:latin typeface="Calibri" panose="020F0502020204030204" pitchFamily="34" charset="0"/>
              </a:rPr>
              <a:t>d) kadar je mogoče, </a:t>
            </a:r>
            <a:r>
              <a:rPr lang="sl-SI" sz="1800" b="1" i="0" u="none" strike="noStrike" baseline="0" dirty="0">
                <a:solidFill>
                  <a:srgbClr val="000000"/>
                </a:solidFill>
                <a:latin typeface="Calibri" panose="020F0502020204030204" pitchFamily="34" charset="0"/>
              </a:rPr>
              <a:t>splošni opis tehničnih in organizacijskih varnostnih ukrepov </a:t>
            </a:r>
            <a:r>
              <a:rPr lang="sl-SI" sz="1800" b="0" i="0" u="none" strike="noStrike" baseline="0" dirty="0">
                <a:solidFill>
                  <a:srgbClr val="000000"/>
                </a:solidFill>
                <a:latin typeface="Calibri" panose="020F0502020204030204" pitchFamily="34" charset="0"/>
              </a:rPr>
              <a:t>iz člena 32(1). </a:t>
            </a:r>
          </a:p>
          <a:p>
            <a:endParaRPr lang="sl-SI" sz="1800" b="0" i="0" u="none" strike="noStrike" baseline="0" dirty="0">
              <a:solidFill>
                <a:srgbClr val="000000"/>
              </a:solidFill>
              <a:latin typeface="Calibri" panose="020F0502020204030204" pitchFamily="34" charset="0"/>
            </a:endParaRPr>
          </a:p>
          <a:p>
            <a:pPr marL="0" indent="0">
              <a:buNone/>
            </a:pPr>
            <a:r>
              <a:rPr lang="sl-SI" sz="1800" b="0" i="0" u="none" strike="noStrike" baseline="0" dirty="0">
                <a:solidFill>
                  <a:srgbClr val="000000"/>
                </a:solidFill>
                <a:latin typeface="Calibri" panose="020F0502020204030204" pitchFamily="34" charset="0"/>
              </a:rPr>
              <a:t>3. Evidence so v </a:t>
            </a:r>
            <a:r>
              <a:rPr lang="sl-SI" sz="1800" b="1" i="0" u="none" strike="noStrike" baseline="0" dirty="0">
                <a:solidFill>
                  <a:srgbClr val="000000"/>
                </a:solidFill>
                <a:latin typeface="Calibri" panose="020F0502020204030204" pitchFamily="34" charset="0"/>
              </a:rPr>
              <a:t>pisni</a:t>
            </a:r>
            <a:r>
              <a:rPr lang="sl-SI" sz="1800" b="0" i="0" u="none" strike="noStrike" baseline="0" dirty="0">
                <a:solidFill>
                  <a:srgbClr val="000000"/>
                </a:solidFill>
                <a:latin typeface="Calibri" panose="020F0502020204030204" pitchFamily="34" charset="0"/>
              </a:rPr>
              <a:t>, </a:t>
            </a:r>
            <a:r>
              <a:rPr lang="sl-SI" sz="1800" b="1" i="0" u="none" strike="noStrike" baseline="0" dirty="0">
                <a:solidFill>
                  <a:srgbClr val="000000"/>
                </a:solidFill>
                <a:latin typeface="Calibri" panose="020F0502020204030204" pitchFamily="34" charset="0"/>
              </a:rPr>
              <a:t>vključno v elektronski obliki</a:t>
            </a:r>
            <a:endParaRPr lang="sl-SI" sz="1800" b="0" i="0" u="none" strike="noStrike" baseline="0" dirty="0">
              <a:solidFill>
                <a:srgbClr val="000000"/>
              </a:solidFill>
              <a:latin typeface="Calibri" panose="020F0502020204030204" pitchFamily="34" charset="0"/>
            </a:endParaRPr>
          </a:p>
          <a:p>
            <a:pPr marL="0" indent="0">
              <a:buNone/>
            </a:pPr>
            <a:r>
              <a:rPr lang="sl-SI" sz="1800" b="0" i="0" u="none" strike="noStrike" baseline="0" dirty="0">
                <a:solidFill>
                  <a:srgbClr val="000000"/>
                </a:solidFill>
                <a:latin typeface="Calibri" panose="020F0502020204030204" pitchFamily="34" charset="0"/>
              </a:rPr>
              <a:t>4. Upravljavec, obdelovalec ali predstavnik upravljavca ali obdelovalca, kadar ta obstaja, </a:t>
            </a:r>
            <a:r>
              <a:rPr lang="sl-SI" sz="1800" b="1" i="0" u="none" strike="noStrike" baseline="0" dirty="0">
                <a:solidFill>
                  <a:srgbClr val="000000"/>
                </a:solidFill>
                <a:latin typeface="Calibri" panose="020F0502020204030204" pitchFamily="34" charset="0"/>
              </a:rPr>
              <a:t>nadzornemu organu na zahtevo omogočijo dostop do evidenc</a:t>
            </a:r>
            <a:endParaRPr lang="sl-SI" dirty="0"/>
          </a:p>
        </p:txBody>
      </p:sp>
    </p:spTree>
    <p:extLst>
      <p:ext uri="{BB962C8B-B14F-4D97-AF65-F5344CB8AC3E}">
        <p14:creationId xmlns:p14="http://schemas.microsoft.com/office/powerpoint/2010/main" val="2205205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09FD89-BF11-B809-5A1B-6FB663304DD0}"/>
              </a:ext>
            </a:extLst>
          </p:cNvPr>
          <p:cNvSpPr>
            <a:spLocks noGrp="1"/>
          </p:cNvSpPr>
          <p:nvPr>
            <p:ph type="title"/>
          </p:nvPr>
        </p:nvSpPr>
        <p:spPr/>
        <p:txBody>
          <a:bodyPr>
            <a:normAutofit fontScale="90000"/>
          </a:bodyPr>
          <a:lstStyle/>
          <a:p>
            <a:br>
              <a:rPr lang="sl-SI" dirty="0"/>
            </a:br>
            <a:r>
              <a:rPr lang="sl-SI" dirty="0"/>
              <a:t>Ocena učinkov z zvezi z varstvom osebnih podatkov (DPIA)</a:t>
            </a:r>
            <a:br>
              <a:rPr lang="sl-SI" dirty="0"/>
            </a:br>
            <a:endParaRPr lang="sl-SI" dirty="0"/>
          </a:p>
        </p:txBody>
      </p:sp>
      <p:sp>
        <p:nvSpPr>
          <p:cNvPr id="3" name="Označba mesta vsebine 2">
            <a:extLst>
              <a:ext uri="{FF2B5EF4-FFF2-40B4-BE49-F238E27FC236}">
                <a16:creationId xmlns:a16="http://schemas.microsoft.com/office/drawing/2014/main" id="{CCD9FB7B-97DA-1430-E310-A3C1961A381D}"/>
              </a:ext>
            </a:extLst>
          </p:cNvPr>
          <p:cNvSpPr>
            <a:spLocks noGrp="1"/>
          </p:cNvSpPr>
          <p:nvPr>
            <p:ph idx="1"/>
          </p:nvPr>
        </p:nvSpPr>
        <p:spPr>
          <a:xfrm>
            <a:off x="838202" y="2313307"/>
            <a:ext cx="11160000" cy="4773293"/>
          </a:xfrm>
        </p:spPr>
        <p:txBody>
          <a:bodyPr>
            <a:normAutofit/>
          </a:bodyPr>
          <a:lstStyle/>
          <a:p>
            <a:pPr marL="0" indent="0">
              <a:buNone/>
            </a:pPr>
            <a:r>
              <a:rPr lang="sl-SI" sz="1800" b="1" i="0" u="none" strike="noStrike" baseline="0" dirty="0">
                <a:solidFill>
                  <a:srgbClr val="000000"/>
                </a:solidFill>
                <a:latin typeface="Calibri" panose="020F0502020204030204" pitchFamily="34" charset="0"/>
              </a:rPr>
              <a:t>Zakaj je koristna?</a:t>
            </a:r>
            <a:endParaRPr lang="sl-SI" sz="1800" b="0" i="0" u="none" strike="noStrike" baseline="0" dirty="0">
              <a:solidFill>
                <a:srgbClr val="000000"/>
              </a:solidFill>
              <a:latin typeface="Calibri" panose="020F0502020204030204" pitchFamily="34" charset="0"/>
            </a:endParaRPr>
          </a:p>
          <a:p>
            <a:r>
              <a:rPr lang="sl-SI" sz="1800" b="0" i="0" u="none" strike="noStrike" baseline="0" dirty="0">
                <a:latin typeface="Calibri" panose="020F0502020204030204" pitchFamily="34" charset="0"/>
              </a:rPr>
              <a:t>orodje za identifikacijo, analizo in zmanjševanje </a:t>
            </a:r>
            <a:r>
              <a:rPr lang="sl-SI" sz="1800" b="1" i="0" u="none" strike="noStrike" baseline="0" dirty="0">
                <a:latin typeface="Calibri" panose="020F0502020204030204" pitchFamily="34" charset="0"/>
              </a:rPr>
              <a:t>tveganj</a:t>
            </a:r>
            <a:r>
              <a:rPr lang="sl-SI" sz="1800" b="0" i="0" u="none" strike="noStrike" baseline="0" dirty="0">
                <a:latin typeface="Calibri" panose="020F0502020204030204" pitchFamily="34" charset="0"/>
              </a:rPr>
              <a:t> glede nezakonitih ravnanj z osebnimi podatki, </a:t>
            </a:r>
            <a:r>
              <a:rPr lang="sl-SI" sz="1800" dirty="0">
                <a:latin typeface="Calibri" panose="020F0502020204030204" pitchFamily="34" charset="0"/>
              </a:rPr>
              <a:t>do katerih lahko pride pri nekem projektu, sistemu ali uporabi tehnologije</a:t>
            </a:r>
            <a:endParaRPr lang="sl-SI" sz="1800" b="0" i="0" u="none" strike="noStrike" baseline="0" dirty="0">
              <a:latin typeface="Calibri" panose="020F0502020204030204" pitchFamily="34" charset="0"/>
            </a:endParaRPr>
          </a:p>
          <a:p>
            <a:pPr marR="0" algn="l"/>
            <a:r>
              <a:rPr lang="sl-SI" sz="1800" b="0" i="0" u="none" strike="noStrike" baseline="0" dirty="0">
                <a:latin typeface="Calibri" panose="020F0502020204030204" pitchFamily="34" charset="0"/>
              </a:rPr>
              <a:t>proces postavljanja pravih vprašanj, na katera moramo odgovoriti </a:t>
            </a:r>
            <a:r>
              <a:rPr lang="sl-SI" sz="1800" b="1" i="0" u="none" strike="noStrike" baseline="0" dirty="0">
                <a:latin typeface="Calibri" panose="020F0502020204030204" pitchFamily="34" charset="0"/>
              </a:rPr>
              <a:t>preden</a:t>
            </a:r>
            <a:r>
              <a:rPr lang="sl-SI" sz="1800" b="0" i="0" u="none" strike="noStrike" baseline="0" dirty="0">
                <a:latin typeface="Calibri" panose="020F0502020204030204" pitchFamily="34" charset="0"/>
              </a:rPr>
              <a:t> začnemo obdelavo</a:t>
            </a:r>
          </a:p>
          <a:p>
            <a:pPr marR="0" algn="l"/>
            <a:r>
              <a:rPr lang="sl-SI" sz="1800" b="0" i="0" u="none" strike="noStrike" baseline="0" dirty="0">
                <a:latin typeface="Calibri" panose="020F0502020204030204" pitchFamily="34" charset="0"/>
              </a:rPr>
              <a:t>izvajamo </a:t>
            </a:r>
            <a:r>
              <a:rPr lang="sl-SI" sz="1800" b="1" i="0" u="none" strike="noStrike" baseline="0" dirty="0">
                <a:latin typeface="Calibri" panose="020F0502020204030204" pitchFamily="34" charset="0"/>
              </a:rPr>
              <a:t>integrirano v projekt </a:t>
            </a:r>
            <a:r>
              <a:rPr lang="sl-SI" sz="1800" b="0" i="0" u="none" strike="noStrike" baseline="0" dirty="0">
                <a:latin typeface="Calibri" panose="020F0502020204030204" pitchFamily="34" charset="0"/>
              </a:rPr>
              <a:t>vzpostavitve novega procesa obdelave / sprememb!</a:t>
            </a:r>
          </a:p>
          <a:p>
            <a:r>
              <a:rPr lang="sl-SI" sz="1800" b="0" i="0" u="none" strike="noStrike" baseline="0" dirty="0">
                <a:latin typeface="Calibri" panose="020F0502020204030204" pitchFamily="34" charset="0"/>
              </a:rPr>
              <a:t>je pripomoček za sprejemanje odločitev v zvezi z obdelavo OP </a:t>
            </a:r>
            <a:r>
              <a:rPr lang="sl-SI" sz="1800" b="0" i="0" u="none" strike="noStrike" baseline="0" dirty="0">
                <a:latin typeface="Calibri" panose="020F0502020204030204" pitchFamily="34" charset="0"/>
                <a:sym typeface="Symbol" panose="05050102010706020507" pitchFamily="18" charset="2"/>
              </a:rPr>
              <a:t> </a:t>
            </a:r>
            <a:r>
              <a:rPr lang="sl-SI" sz="1800" dirty="0">
                <a:latin typeface="Calibri" panose="020F0502020204030204" pitchFamily="34" charset="0"/>
              </a:rPr>
              <a:t>vzpostavitev in dokazovanje skladnosti</a:t>
            </a:r>
            <a:endParaRPr lang="sl-SI" sz="1800" b="0" i="0" u="none" strike="noStrike" baseline="0" dirty="0">
              <a:latin typeface="Calibri" panose="020F0502020204030204" pitchFamily="34" charset="0"/>
            </a:endParaRPr>
          </a:p>
          <a:p>
            <a:pPr marR="0" algn="l"/>
            <a:r>
              <a:rPr lang="sl-SI" sz="1800" b="0" i="0" u="none" strike="noStrike" baseline="0" dirty="0">
                <a:latin typeface="Calibri" panose="020F0502020204030204" pitchFamily="34" charset="0"/>
              </a:rPr>
              <a:t>obveznost upravljavca </a:t>
            </a:r>
            <a:r>
              <a:rPr lang="sl-SI" sz="1800" b="0" i="0" u="none" strike="noStrike" baseline="0" dirty="0">
                <a:latin typeface="Calibri" panose="020F0502020204030204" pitchFamily="34" charset="0"/>
                <a:sym typeface="Symbol" panose="05050102010706020507" pitchFamily="18" charset="2"/>
              </a:rPr>
              <a:t> načelo odgovornosti</a:t>
            </a:r>
            <a:endParaRPr lang="sl-SI" sz="1800" b="0" i="0" u="none" strike="noStrike" baseline="0" dirty="0">
              <a:latin typeface="Calibri" panose="020F0502020204030204" pitchFamily="34" charset="0"/>
            </a:endParaRPr>
          </a:p>
          <a:p>
            <a:pPr marR="0" algn="l"/>
            <a:r>
              <a:rPr lang="sl-SI" sz="1800" b="0" i="0" u="none" strike="noStrike" baseline="0" dirty="0">
                <a:latin typeface="Calibri" panose="020F0502020204030204" pitchFamily="34" charset="0"/>
              </a:rPr>
              <a:t>javna objava: NI POTREBNA (priporočljivo vsaj povzetek)</a:t>
            </a:r>
          </a:p>
          <a:p>
            <a:pPr marR="0" algn="l"/>
            <a:r>
              <a:rPr lang="pl-PL" sz="1800" b="0" i="0" u="none" strike="noStrike" baseline="0" dirty="0">
                <a:latin typeface="Calibri" panose="020F0502020204030204" pitchFamily="34" charset="0"/>
              </a:rPr>
              <a:t>posvetovanje z nadzornim organom: NI POTREBNO</a:t>
            </a:r>
          </a:p>
          <a:p>
            <a:pPr marL="0" indent="0">
              <a:buNone/>
            </a:pPr>
            <a:r>
              <a:rPr lang="sl-SI" sz="1800" b="0" i="0" u="none" strike="noStrike" baseline="0" dirty="0">
                <a:latin typeface="Calibri" panose="020F0502020204030204" pitchFamily="34" charset="0"/>
              </a:rPr>
              <a:t>(samo če … veliko tveganje za pravice in svoboščine posameznikov; ni zadostnih ukrepov za zmanjševanje tveganj na sprejemljivo raven …)</a:t>
            </a:r>
            <a:r>
              <a:rPr lang="sl-SI" dirty="0">
                <a:latin typeface="Calibri" panose="020F0502020204030204" pitchFamily="34" charset="0"/>
              </a:rPr>
              <a:t> </a:t>
            </a:r>
          </a:p>
          <a:p>
            <a:pPr marL="0" indent="0">
              <a:buNone/>
            </a:pPr>
            <a:endParaRPr lang="sl-SI" dirty="0">
              <a:latin typeface="Calibri" panose="020F0502020204030204" pitchFamily="34" charset="0"/>
            </a:endParaRPr>
          </a:p>
          <a:p>
            <a:pPr marL="0" marR="6740" indent="0" algn="l">
              <a:buNone/>
            </a:pPr>
            <a:endParaRPr lang="sl-SI" dirty="0"/>
          </a:p>
        </p:txBody>
      </p:sp>
    </p:spTree>
    <p:extLst>
      <p:ext uri="{BB962C8B-B14F-4D97-AF65-F5344CB8AC3E}">
        <p14:creationId xmlns:p14="http://schemas.microsoft.com/office/powerpoint/2010/main" val="2063065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93BDAB-E72F-6586-BA01-9DFA696A318C}"/>
              </a:ext>
            </a:extLst>
          </p:cNvPr>
          <p:cNvSpPr>
            <a:spLocks noGrp="1"/>
          </p:cNvSpPr>
          <p:nvPr>
            <p:ph type="title"/>
          </p:nvPr>
        </p:nvSpPr>
        <p:spPr/>
        <p:txBody>
          <a:bodyPr>
            <a:normAutofit fontScale="90000"/>
          </a:bodyPr>
          <a:lstStyle/>
          <a:p>
            <a:r>
              <a:rPr lang="sl-SI" dirty="0"/>
              <a:t>Primeri - Kdaj je DPIA obvezna? (seznam po 35/4)</a:t>
            </a:r>
          </a:p>
        </p:txBody>
      </p:sp>
      <p:pic>
        <p:nvPicPr>
          <p:cNvPr id="5" name="Označba mesta vsebine 4">
            <a:extLst>
              <a:ext uri="{FF2B5EF4-FFF2-40B4-BE49-F238E27FC236}">
                <a16:creationId xmlns:a16="http://schemas.microsoft.com/office/drawing/2014/main" id="{BA5F2E59-031E-6A59-FA03-06F6EECA634D}"/>
              </a:ext>
            </a:extLst>
          </p:cNvPr>
          <p:cNvPicPr>
            <a:picLocks noGrp="1" noChangeAspect="1"/>
          </p:cNvPicPr>
          <p:nvPr>
            <p:ph idx="1"/>
          </p:nvPr>
        </p:nvPicPr>
        <p:blipFill>
          <a:blip r:embed="rId2"/>
          <a:stretch>
            <a:fillRect/>
          </a:stretch>
        </p:blipFill>
        <p:spPr>
          <a:xfrm>
            <a:off x="1441386" y="1840674"/>
            <a:ext cx="8904975" cy="4852734"/>
          </a:xfrm>
        </p:spPr>
      </p:pic>
    </p:spTree>
    <p:extLst>
      <p:ext uri="{BB962C8B-B14F-4D97-AF65-F5344CB8AC3E}">
        <p14:creationId xmlns:p14="http://schemas.microsoft.com/office/powerpoint/2010/main" val="3041640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53B31F-4438-D374-D0D5-FD67382C48FC}"/>
              </a:ext>
            </a:extLst>
          </p:cNvPr>
          <p:cNvSpPr>
            <a:spLocks noGrp="1"/>
          </p:cNvSpPr>
          <p:nvPr>
            <p:ph type="title"/>
          </p:nvPr>
        </p:nvSpPr>
        <p:spPr/>
        <p:txBody>
          <a:bodyPr>
            <a:normAutofit fontScale="90000"/>
          </a:bodyPr>
          <a:lstStyle/>
          <a:p>
            <a:r>
              <a:rPr lang="sl-SI" dirty="0"/>
              <a:t>Izbira metodologije- primer IP</a:t>
            </a:r>
            <a:br>
              <a:rPr lang="sl-SI" dirty="0"/>
            </a:br>
            <a:endParaRPr lang="sl-SI" dirty="0"/>
          </a:p>
        </p:txBody>
      </p:sp>
      <p:pic>
        <p:nvPicPr>
          <p:cNvPr id="4" name="Označba mesta vsebine 3">
            <a:extLst>
              <a:ext uri="{FF2B5EF4-FFF2-40B4-BE49-F238E27FC236}">
                <a16:creationId xmlns:a16="http://schemas.microsoft.com/office/drawing/2014/main" id="{CC920E8F-92EB-55AD-4769-AAC21E94CA18}"/>
              </a:ext>
            </a:extLst>
          </p:cNvPr>
          <p:cNvPicPr>
            <a:picLocks noGrp="1" noChangeAspect="1"/>
          </p:cNvPicPr>
          <p:nvPr>
            <p:ph idx="1"/>
          </p:nvPr>
        </p:nvPicPr>
        <p:blipFill>
          <a:blip r:embed="rId2"/>
          <a:stretch>
            <a:fillRect/>
          </a:stretch>
        </p:blipFill>
        <p:spPr>
          <a:xfrm>
            <a:off x="838202" y="1883605"/>
            <a:ext cx="3981033" cy="3560373"/>
          </a:xfrm>
          <a:prstGeom prst="rect">
            <a:avLst/>
          </a:prstGeom>
        </p:spPr>
      </p:pic>
      <p:sp>
        <p:nvSpPr>
          <p:cNvPr id="5" name="Content Placeholder 4">
            <a:extLst>
              <a:ext uri="{FF2B5EF4-FFF2-40B4-BE49-F238E27FC236}">
                <a16:creationId xmlns:a16="http://schemas.microsoft.com/office/drawing/2014/main" id="{8F3A6E8D-0B05-F68C-901E-761A387A4485}"/>
              </a:ext>
            </a:extLst>
          </p:cNvPr>
          <p:cNvSpPr txBox="1">
            <a:spLocks/>
          </p:cNvSpPr>
          <p:nvPr/>
        </p:nvSpPr>
        <p:spPr>
          <a:xfrm>
            <a:off x="5758666" y="2014156"/>
            <a:ext cx="4066832" cy="370998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25400" marR="0" lvl="0" indent="0" algn="l" rtl="0">
              <a:lnSpc>
                <a:spcPct val="100000"/>
              </a:lnSpc>
              <a:spcBef>
                <a:spcPts val="640"/>
              </a:spcBef>
              <a:spcAft>
                <a:spcPts val="0"/>
              </a:spcAft>
              <a:buClr>
                <a:schemeClr val="dk1"/>
              </a:buClr>
              <a:buSzPts val="3200"/>
              <a:buFont typeface="Arial"/>
              <a:buNone/>
              <a:defRPr sz="1500" b="0" i="0" u="none" strike="noStrike" cap="none">
                <a:solidFill>
                  <a:schemeClr val="dk1"/>
                </a:solidFill>
                <a:latin typeface="+mn-lt"/>
                <a:ea typeface="Garamond"/>
                <a:cs typeface="Garamond"/>
                <a:sym typeface="Garamond"/>
              </a:defRPr>
            </a:lvl1pPr>
            <a:lvl2pPr marL="508000" marR="0" lvl="1" indent="0" algn="l" rtl="0">
              <a:lnSpc>
                <a:spcPct val="100000"/>
              </a:lnSpc>
              <a:spcBef>
                <a:spcPts val="560"/>
              </a:spcBef>
              <a:spcAft>
                <a:spcPts val="0"/>
              </a:spcAft>
              <a:buClr>
                <a:schemeClr val="dk1"/>
              </a:buClr>
              <a:buSzPts val="2800"/>
              <a:buFont typeface="Arial"/>
              <a:buNone/>
              <a:defRPr sz="1500" b="0" i="0" u="none" strike="noStrike" cap="none">
                <a:solidFill>
                  <a:schemeClr val="dk1"/>
                </a:solidFill>
                <a:latin typeface="+mn-lt"/>
                <a:ea typeface="Garamond"/>
                <a:cs typeface="Garamond"/>
                <a:sym typeface="Garamond"/>
              </a:defRPr>
            </a:lvl2pPr>
            <a:lvl3pPr marL="990600" marR="0" lvl="2" indent="0" algn="l" rtl="0">
              <a:lnSpc>
                <a:spcPct val="100000"/>
              </a:lnSpc>
              <a:spcBef>
                <a:spcPts val="480"/>
              </a:spcBef>
              <a:spcAft>
                <a:spcPts val="0"/>
              </a:spcAft>
              <a:buClr>
                <a:schemeClr val="dk1"/>
              </a:buClr>
              <a:buSzPts val="2400"/>
              <a:buFont typeface="Arial"/>
              <a:buNone/>
              <a:defRPr sz="1500" b="0" i="0" u="none" strike="noStrike" cap="none">
                <a:solidFill>
                  <a:schemeClr val="dk1"/>
                </a:solidFill>
                <a:latin typeface="+mn-lt"/>
                <a:ea typeface="Garamond"/>
                <a:cs typeface="Garamond"/>
                <a:sym typeface="Garamond"/>
              </a:defRPr>
            </a:lvl3pPr>
            <a:lvl4pPr marL="1473200" marR="0" lvl="3" indent="0" algn="l" rtl="0">
              <a:lnSpc>
                <a:spcPct val="100000"/>
              </a:lnSpc>
              <a:spcBef>
                <a:spcPts val="400"/>
              </a:spcBef>
              <a:spcAft>
                <a:spcPts val="0"/>
              </a:spcAft>
              <a:buClr>
                <a:schemeClr val="dk1"/>
              </a:buClr>
              <a:buSzPts val="2000"/>
              <a:buFont typeface="Arial"/>
              <a:buNone/>
              <a:defRPr sz="1500" b="0" i="0" u="none" strike="noStrike" cap="none">
                <a:solidFill>
                  <a:schemeClr val="dk1"/>
                </a:solidFill>
                <a:latin typeface="+mn-lt"/>
                <a:ea typeface="Garamond"/>
                <a:cs typeface="Garamond"/>
                <a:sym typeface="Garamond"/>
              </a:defRPr>
            </a:lvl4pPr>
            <a:lvl5pPr marL="1930400" marR="0" lvl="4" indent="0" algn="l" rtl="0">
              <a:lnSpc>
                <a:spcPct val="100000"/>
              </a:lnSpc>
              <a:spcBef>
                <a:spcPts val="400"/>
              </a:spcBef>
              <a:spcAft>
                <a:spcPts val="0"/>
              </a:spcAft>
              <a:buClr>
                <a:schemeClr val="dk1"/>
              </a:buClr>
              <a:buSzPts val="2000"/>
              <a:buFont typeface="Arial"/>
              <a:buNone/>
              <a:defRPr sz="1500" b="0" i="0" u="none" strike="noStrike" cap="none">
                <a:solidFill>
                  <a:schemeClr val="dk1"/>
                </a:solidFill>
                <a:latin typeface="+mn-lt"/>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pPr marL="25400" marR="0" lvl="0" indent="0" algn="l" defTabSz="914400" rtl="0" eaLnBrk="1" fontAlgn="auto" latinLnBrk="0" hangingPunct="1">
              <a:lnSpc>
                <a:spcPct val="100000"/>
              </a:lnSpc>
              <a:spcBef>
                <a:spcPts val="640"/>
              </a:spcBef>
              <a:spcAft>
                <a:spcPts val="0"/>
              </a:spcAft>
              <a:buClr>
                <a:srgbClr val="323232"/>
              </a:buClr>
              <a:buSzPts val="3200"/>
              <a:buFont typeface="Arial"/>
              <a:buNone/>
              <a:tabLst/>
              <a:defRPr/>
            </a:pPr>
            <a:r>
              <a:rPr kumimoji="0" lang="sl-SI" sz="1500" b="0" i="0" u="none" strike="noStrike" kern="0" cap="none" spc="0" normalizeH="0" baseline="0" noProof="0" dirty="0">
                <a:ln>
                  <a:noFill/>
                </a:ln>
                <a:solidFill>
                  <a:srgbClr val="323232"/>
                </a:solidFill>
                <a:effectLst/>
                <a:uLnTx/>
                <a:uFillTx/>
                <a:sym typeface="Garamond"/>
              </a:rPr>
              <a:t>1. Realen opis</a:t>
            </a:r>
          </a:p>
          <a:p>
            <a:pPr marL="311150" marR="0" lvl="0" indent="-285750" algn="l" defTabSz="914400" rtl="0" eaLnBrk="1" fontAlgn="auto" latinLnBrk="0" hangingPunct="1">
              <a:lnSpc>
                <a:spcPct val="100000"/>
              </a:lnSpc>
              <a:spcBef>
                <a:spcPts val="640"/>
              </a:spcBef>
              <a:spcAft>
                <a:spcPts val="0"/>
              </a:spcAft>
              <a:buClrTx/>
              <a:buSzPct val="100000"/>
              <a:buFont typeface="Arial" panose="020B0604020202020204" pitchFamily="34" charset="0"/>
              <a:buChar char="•"/>
              <a:tabLst/>
              <a:defRPr/>
            </a:pPr>
            <a:r>
              <a:rPr kumimoji="0" lang="sl-SI" sz="1500" b="0" i="0" u="none" strike="noStrike" kern="0" cap="none" spc="0" normalizeH="0" baseline="0" noProof="0" dirty="0">
                <a:ln>
                  <a:noFill/>
                </a:ln>
                <a:solidFill>
                  <a:srgbClr val="323232"/>
                </a:solidFill>
                <a:effectLst/>
                <a:uLnTx/>
                <a:uFillTx/>
                <a:sym typeface="Garamond"/>
              </a:rPr>
              <a:t>resničnih namenov, ciljev, vizije, postopkov, ki jih načrtujemo izvajati</a:t>
            </a:r>
          </a:p>
          <a:p>
            <a:pPr marL="25400" marR="0" lvl="0" indent="0" algn="l" defTabSz="914400" rtl="0" eaLnBrk="1" fontAlgn="auto" latinLnBrk="0" hangingPunct="1">
              <a:lnSpc>
                <a:spcPct val="100000"/>
              </a:lnSpc>
              <a:spcBef>
                <a:spcPts val="640"/>
              </a:spcBef>
              <a:spcAft>
                <a:spcPts val="0"/>
              </a:spcAft>
              <a:buClr>
                <a:srgbClr val="323232"/>
              </a:buClr>
              <a:buSzPts val="3200"/>
              <a:buFont typeface="Arial"/>
              <a:buNone/>
              <a:tabLst/>
              <a:defRPr/>
            </a:pPr>
            <a:r>
              <a:rPr kumimoji="0" lang="sl-SI" sz="1500" b="0" i="0" u="none" strike="noStrike" kern="0" cap="none" spc="0" normalizeH="0" baseline="0" noProof="0" dirty="0">
                <a:ln>
                  <a:noFill/>
                </a:ln>
                <a:solidFill>
                  <a:srgbClr val="323232"/>
                </a:solidFill>
                <a:effectLst/>
                <a:uLnTx/>
                <a:uFillTx/>
                <a:sym typeface="Garamond"/>
              </a:rPr>
              <a:t>2. </a:t>
            </a:r>
            <a:r>
              <a:rPr kumimoji="0" lang="sl-SI" sz="1500" b="0" i="0" u="none" strike="noStrike" kern="0" cap="none" spc="0" normalizeH="0" baseline="0" noProof="0" dirty="0">
                <a:ln>
                  <a:noFill/>
                </a:ln>
                <a:solidFill>
                  <a:srgbClr val="323232"/>
                </a:solidFill>
                <a:effectLst/>
                <a:uLnTx/>
                <a:uFillTx/>
                <a:latin typeface="Calibri "/>
                <a:sym typeface="Garamond"/>
              </a:rPr>
              <a:t>Identificiramo</a:t>
            </a:r>
            <a:r>
              <a:rPr kumimoji="0" lang="sl-SI" sz="1500" b="0" i="0" u="none" strike="noStrike" kern="0" cap="none" spc="0" normalizeH="0" baseline="0" noProof="0" dirty="0">
                <a:ln>
                  <a:noFill/>
                </a:ln>
                <a:solidFill>
                  <a:srgbClr val="323232"/>
                </a:solidFill>
                <a:effectLst/>
                <a:uLnTx/>
                <a:uFillTx/>
                <a:sym typeface="Garamond"/>
              </a:rPr>
              <a:t> in realno ocenimo tveganja za varstvo podatkov</a:t>
            </a:r>
          </a:p>
          <a:p>
            <a:pPr marL="311150" marR="0" lvl="0" indent="-285750" algn="l" defTabSz="914400" rtl="0" eaLnBrk="1" fontAlgn="auto" latinLnBrk="0" hangingPunct="1">
              <a:lnSpc>
                <a:spcPct val="100000"/>
              </a:lnSpc>
              <a:spcBef>
                <a:spcPts val="640"/>
              </a:spcBef>
              <a:spcAft>
                <a:spcPts val="0"/>
              </a:spcAft>
              <a:buClrTx/>
              <a:buSzPct val="100000"/>
              <a:buFont typeface="Arial" panose="020B0604020202020204" pitchFamily="34" charset="0"/>
              <a:buChar char="•"/>
              <a:tabLst/>
              <a:defRPr/>
            </a:pPr>
            <a:r>
              <a:rPr kumimoji="0" lang="sl-SI" sz="1500" b="0" i="0" u="none" strike="noStrike" kern="0" cap="none" spc="0" normalizeH="0" baseline="0" noProof="0" dirty="0">
                <a:ln>
                  <a:noFill/>
                </a:ln>
                <a:solidFill>
                  <a:srgbClr val="323232"/>
                </a:solidFill>
                <a:effectLst/>
                <a:uLnTx/>
                <a:uFillTx/>
                <a:sym typeface="Garamond"/>
              </a:rPr>
              <a:t>pravna</a:t>
            </a:r>
          </a:p>
          <a:p>
            <a:pPr marL="311150" marR="0" lvl="0" indent="-285750" algn="l" defTabSz="914400" rtl="0" eaLnBrk="1" fontAlgn="auto" latinLnBrk="0" hangingPunct="1">
              <a:lnSpc>
                <a:spcPct val="100000"/>
              </a:lnSpc>
              <a:spcBef>
                <a:spcPts val="640"/>
              </a:spcBef>
              <a:spcAft>
                <a:spcPts val="0"/>
              </a:spcAft>
              <a:buClrTx/>
              <a:buSzPct val="100000"/>
              <a:buFont typeface="Arial" panose="020B0604020202020204" pitchFamily="34" charset="0"/>
              <a:buChar char="•"/>
              <a:tabLst/>
              <a:defRPr/>
            </a:pPr>
            <a:r>
              <a:rPr kumimoji="0" lang="sl-SI" sz="1500" b="0" i="0" u="none" strike="noStrike" kern="0" cap="none" spc="0" normalizeH="0" baseline="0" noProof="0" dirty="0">
                <a:ln>
                  <a:noFill/>
                </a:ln>
                <a:solidFill>
                  <a:srgbClr val="323232"/>
                </a:solidFill>
                <a:effectLst/>
                <a:uLnTx/>
                <a:uFillTx/>
                <a:sym typeface="Garamond"/>
              </a:rPr>
              <a:t>organizacijsko tehnična – varnostna!</a:t>
            </a:r>
          </a:p>
          <a:p>
            <a:pPr marL="25400" marR="0" lvl="0" indent="0" algn="l" defTabSz="914400" rtl="0" eaLnBrk="1" fontAlgn="auto" latinLnBrk="0" hangingPunct="1">
              <a:lnSpc>
                <a:spcPct val="100000"/>
              </a:lnSpc>
              <a:spcBef>
                <a:spcPts val="640"/>
              </a:spcBef>
              <a:spcAft>
                <a:spcPts val="0"/>
              </a:spcAft>
              <a:buClr>
                <a:srgbClr val="323232"/>
              </a:buClr>
              <a:buSzPts val="3200"/>
              <a:buFont typeface="Arial"/>
              <a:buNone/>
              <a:tabLst/>
              <a:defRPr/>
            </a:pPr>
            <a:r>
              <a:rPr kumimoji="0" lang="sl-SI" sz="1500" b="0" i="0" u="none" strike="noStrike" kern="0" cap="none" spc="0" normalizeH="0" baseline="0" noProof="0" dirty="0">
                <a:ln>
                  <a:noFill/>
                </a:ln>
                <a:solidFill>
                  <a:srgbClr val="323232"/>
                </a:solidFill>
                <a:effectLst/>
                <a:uLnTx/>
                <a:uFillTx/>
                <a:sym typeface="Garamond"/>
              </a:rPr>
              <a:t>3. Poiščemo rešitve</a:t>
            </a:r>
          </a:p>
          <a:p>
            <a:pPr marL="311150" marR="0" lvl="0" indent="-285750" algn="l" defTabSz="914400" rtl="0" eaLnBrk="1" fontAlgn="auto" latinLnBrk="0" hangingPunct="1">
              <a:lnSpc>
                <a:spcPct val="100000"/>
              </a:lnSpc>
              <a:spcBef>
                <a:spcPts val="640"/>
              </a:spcBef>
              <a:spcAft>
                <a:spcPts val="0"/>
              </a:spcAft>
              <a:buClrTx/>
              <a:buSzPct val="100000"/>
              <a:buFont typeface="Arial" panose="020B0604020202020204" pitchFamily="34" charset="0"/>
              <a:buChar char="•"/>
              <a:tabLst/>
              <a:defRPr/>
            </a:pPr>
            <a:r>
              <a:rPr kumimoji="0" lang="sl-SI" sz="1500" b="0" i="0" u="none" strike="noStrike" kern="0" cap="none" spc="0" normalizeH="0" baseline="0" noProof="0" dirty="0">
                <a:ln>
                  <a:noFill/>
                </a:ln>
                <a:solidFill>
                  <a:srgbClr val="323232"/>
                </a:solidFill>
                <a:effectLst/>
                <a:uLnTx/>
                <a:uFillTx/>
                <a:sym typeface="Garamond"/>
              </a:rPr>
              <a:t>umestimo projekt v obstoječe splošne ukrepe</a:t>
            </a:r>
          </a:p>
          <a:p>
            <a:pPr marL="311150" marR="0" lvl="0" indent="-285750" algn="l" defTabSz="914400" rtl="0" eaLnBrk="1" fontAlgn="auto" latinLnBrk="0" hangingPunct="1">
              <a:lnSpc>
                <a:spcPct val="100000"/>
              </a:lnSpc>
              <a:spcBef>
                <a:spcPts val="640"/>
              </a:spcBef>
              <a:spcAft>
                <a:spcPts val="0"/>
              </a:spcAft>
              <a:buClrTx/>
              <a:buSzPct val="100000"/>
              <a:buFont typeface="Arial" panose="020B0604020202020204" pitchFamily="34" charset="0"/>
              <a:buChar char="•"/>
              <a:tabLst/>
              <a:defRPr/>
            </a:pPr>
            <a:r>
              <a:rPr kumimoji="0" lang="sl-SI" sz="1500" b="0" i="0" u="none" strike="noStrike" kern="0" cap="none" spc="0" normalizeH="0" baseline="0" noProof="0" dirty="0">
                <a:ln>
                  <a:noFill/>
                </a:ln>
                <a:solidFill>
                  <a:srgbClr val="323232"/>
                </a:solidFill>
                <a:effectLst/>
                <a:uLnTx/>
                <a:uFillTx/>
                <a:sym typeface="Garamond"/>
              </a:rPr>
              <a:t>predlagamo nove ukrepe in ocenimo</a:t>
            </a:r>
          </a:p>
          <a:p>
            <a:pPr marL="311150" marR="0" lvl="0" indent="-285750" algn="l" defTabSz="914400" rtl="0" eaLnBrk="1" fontAlgn="auto" latinLnBrk="0" hangingPunct="1">
              <a:lnSpc>
                <a:spcPct val="100000"/>
              </a:lnSpc>
              <a:spcBef>
                <a:spcPts val="640"/>
              </a:spcBef>
              <a:spcAft>
                <a:spcPts val="0"/>
              </a:spcAft>
              <a:buClrTx/>
              <a:buSzPct val="100000"/>
              <a:buFont typeface="Arial" panose="020B0604020202020204" pitchFamily="34" charset="0"/>
              <a:buChar char="•"/>
              <a:tabLst/>
              <a:defRPr/>
            </a:pPr>
            <a:r>
              <a:rPr kumimoji="0" lang="sl-SI" sz="1500" b="0" i="0" u="none" strike="noStrike" kern="0" cap="none" spc="0" normalizeH="0" baseline="0" noProof="0" dirty="0">
                <a:ln>
                  <a:noFill/>
                </a:ln>
                <a:solidFill>
                  <a:srgbClr val="323232"/>
                </a:solidFill>
                <a:effectLst/>
                <a:uLnTx/>
                <a:uFillTx/>
                <a:sym typeface="Garamond"/>
              </a:rPr>
              <a:t>njihovo učinkovitost</a:t>
            </a:r>
          </a:p>
          <a:p>
            <a:pPr marL="25400" marR="0" lvl="0" indent="0" algn="l" defTabSz="914400" rtl="0" eaLnBrk="1" fontAlgn="auto" latinLnBrk="0" hangingPunct="1">
              <a:lnSpc>
                <a:spcPct val="100000"/>
              </a:lnSpc>
              <a:spcBef>
                <a:spcPts val="640"/>
              </a:spcBef>
              <a:spcAft>
                <a:spcPts val="0"/>
              </a:spcAft>
              <a:buClr>
                <a:srgbClr val="323232"/>
              </a:buClr>
              <a:buSzPts val="3200"/>
              <a:buFont typeface="Arial"/>
              <a:buNone/>
              <a:tabLst/>
              <a:defRPr/>
            </a:pPr>
            <a:endParaRPr kumimoji="0" lang="en-US" sz="1500" b="0" i="0" u="none" strike="noStrike" kern="0" cap="none" spc="0" normalizeH="0" baseline="0" noProof="0" dirty="0">
              <a:ln>
                <a:noFill/>
              </a:ln>
              <a:solidFill>
                <a:srgbClr val="323232"/>
              </a:solidFill>
              <a:effectLst/>
              <a:uLnTx/>
              <a:uFillTx/>
              <a:latin typeface="Arial"/>
              <a:sym typeface="Garamond"/>
            </a:endParaRPr>
          </a:p>
          <a:p>
            <a:pPr marL="25400" marR="0" lvl="0" indent="0" algn="l" defTabSz="914400" rtl="0" eaLnBrk="1" fontAlgn="auto" latinLnBrk="0" hangingPunct="1">
              <a:lnSpc>
                <a:spcPct val="100000"/>
              </a:lnSpc>
              <a:spcBef>
                <a:spcPts val="640"/>
              </a:spcBef>
              <a:spcAft>
                <a:spcPts val="0"/>
              </a:spcAft>
              <a:buClr>
                <a:srgbClr val="323232"/>
              </a:buClr>
              <a:buSzPts val="3200"/>
              <a:buFont typeface="Arial"/>
              <a:buNone/>
              <a:tabLst/>
              <a:defRPr/>
            </a:pPr>
            <a:endParaRPr kumimoji="0" lang="en-US" sz="1500" b="0" i="0" u="none" strike="noStrike" kern="0" cap="none" spc="0" normalizeH="0" baseline="0" noProof="0" dirty="0">
              <a:ln>
                <a:noFill/>
              </a:ln>
              <a:solidFill>
                <a:srgbClr val="323232"/>
              </a:solidFill>
              <a:effectLst/>
              <a:uLnTx/>
              <a:uFillTx/>
              <a:latin typeface="Arial"/>
              <a:sym typeface="Garamond"/>
            </a:endParaRPr>
          </a:p>
          <a:p>
            <a:pPr marL="25400" marR="0" lvl="0" indent="0" algn="l" defTabSz="914400" rtl="0" eaLnBrk="1" fontAlgn="auto" latinLnBrk="0" hangingPunct="1">
              <a:lnSpc>
                <a:spcPct val="100000"/>
              </a:lnSpc>
              <a:spcBef>
                <a:spcPts val="640"/>
              </a:spcBef>
              <a:spcAft>
                <a:spcPts val="0"/>
              </a:spcAft>
              <a:buClr>
                <a:srgbClr val="323232"/>
              </a:buClr>
              <a:buSzPts val="3200"/>
              <a:buFont typeface="Arial"/>
              <a:buNone/>
              <a:tabLst/>
              <a:defRPr/>
            </a:pPr>
            <a:endParaRPr kumimoji="0" lang="en-US" sz="1500" b="0" i="0" u="none" strike="noStrike" kern="0" cap="none" spc="0" normalizeH="0" baseline="0" noProof="0" dirty="0">
              <a:ln>
                <a:noFill/>
              </a:ln>
              <a:solidFill>
                <a:srgbClr val="323232"/>
              </a:solidFill>
              <a:effectLst/>
              <a:uLnTx/>
              <a:uFillTx/>
              <a:latin typeface="Arial"/>
              <a:sym typeface="Garamond"/>
            </a:endParaRPr>
          </a:p>
          <a:p>
            <a:pPr marL="25400" marR="0" lvl="0" indent="0" algn="l" defTabSz="914400" rtl="0" eaLnBrk="1" fontAlgn="auto" latinLnBrk="0" hangingPunct="1">
              <a:lnSpc>
                <a:spcPct val="100000"/>
              </a:lnSpc>
              <a:spcBef>
                <a:spcPts val="640"/>
              </a:spcBef>
              <a:spcAft>
                <a:spcPts val="0"/>
              </a:spcAft>
              <a:buClr>
                <a:srgbClr val="323232"/>
              </a:buClr>
              <a:buSzPts val="3200"/>
              <a:buFont typeface="Arial"/>
              <a:buNone/>
              <a:tabLst/>
              <a:defRPr/>
            </a:pPr>
            <a:endParaRPr kumimoji="0" lang="en-US" sz="1500" b="0" i="0" u="none" strike="noStrike" kern="0" cap="none" spc="0" normalizeH="0" baseline="0" noProof="0" dirty="0">
              <a:ln>
                <a:noFill/>
              </a:ln>
              <a:solidFill>
                <a:srgbClr val="323232"/>
              </a:solidFill>
              <a:effectLst/>
              <a:uLnTx/>
              <a:uFillTx/>
              <a:latin typeface="Arial"/>
              <a:sym typeface="Garamond"/>
            </a:endParaRPr>
          </a:p>
        </p:txBody>
      </p:sp>
    </p:spTree>
    <p:extLst>
      <p:ext uri="{BB962C8B-B14F-4D97-AF65-F5344CB8AC3E}">
        <p14:creationId xmlns:p14="http://schemas.microsoft.com/office/powerpoint/2010/main" val="316414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A0FA162-858A-81C2-522A-BCD069EEBC9F}"/>
              </a:ext>
            </a:extLst>
          </p:cNvPr>
          <p:cNvSpPr>
            <a:spLocks noGrp="1"/>
          </p:cNvSpPr>
          <p:nvPr>
            <p:ph type="title"/>
          </p:nvPr>
        </p:nvSpPr>
        <p:spPr/>
        <p:txBody>
          <a:bodyPr>
            <a:normAutofit fontScale="90000"/>
          </a:bodyPr>
          <a:lstStyle/>
          <a:p>
            <a:r>
              <a:rPr lang="sl-SI" dirty="0"/>
              <a:t>Pravna ureditev področja - EU</a:t>
            </a:r>
          </a:p>
        </p:txBody>
      </p:sp>
      <p:sp>
        <p:nvSpPr>
          <p:cNvPr id="3" name="Označba mesta vsebine 2">
            <a:extLst>
              <a:ext uri="{FF2B5EF4-FFF2-40B4-BE49-F238E27FC236}">
                <a16:creationId xmlns:a16="http://schemas.microsoft.com/office/drawing/2014/main" id="{CF77F0D3-3497-0C6C-16DC-6253FEF84915}"/>
              </a:ext>
            </a:extLst>
          </p:cNvPr>
          <p:cNvSpPr>
            <a:spLocks noGrp="1"/>
          </p:cNvSpPr>
          <p:nvPr>
            <p:ph idx="1"/>
          </p:nvPr>
        </p:nvSpPr>
        <p:spPr/>
        <p:txBody>
          <a:bodyPr>
            <a:normAutofit/>
          </a:bodyPr>
          <a:lstStyle/>
          <a:p>
            <a:pPr marL="0" indent="0">
              <a:buNone/>
            </a:pPr>
            <a:r>
              <a:rPr lang="sl-SI" sz="2400" b="1" dirty="0"/>
              <a:t>POSLEDICE reforme</a:t>
            </a:r>
          </a:p>
          <a:p>
            <a:pPr marL="0" indent="0">
              <a:buNone/>
            </a:pPr>
            <a:r>
              <a:rPr lang="sl-SI" sz="2400" dirty="0"/>
              <a:t>4 leta sprejemanja EU Uredbe – več kot 4000 pripomb</a:t>
            </a:r>
          </a:p>
          <a:p>
            <a:pPr marL="0" indent="0">
              <a:buNone/>
            </a:pPr>
            <a:r>
              <a:rPr lang="sl-SI" sz="2400" dirty="0"/>
              <a:t>do letos izrečenih 4,58 MRD glob na ravni EU</a:t>
            </a:r>
          </a:p>
          <a:p>
            <a:pPr marL="0" indent="0">
              <a:buNone/>
            </a:pPr>
            <a:r>
              <a:rPr lang="sl-SI" sz="2400" dirty="0"/>
              <a:t>največ: 2, 32 MRD Irski pooblaščenec </a:t>
            </a:r>
            <a:r>
              <a:rPr lang="sl-SI" sz="2400" dirty="0">
                <a:sym typeface="Symbol" panose="05050102010706020507" pitchFamily="18" charset="2"/>
              </a:rPr>
              <a:t> Meta</a:t>
            </a:r>
          </a:p>
          <a:p>
            <a:pPr marL="0" indent="0">
              <a:buNone/>
            </a:pPr>
            <a:r>
              <a:rPr lang="sl-SI" sz="2400" dirty="0">
                <a:sym typeface="Symbol" panose="05050102010706020507" pitchFamily="18" charset="2"/>
              </a:rPr>
              <a:t>16,5 % Slo. Proračuna!  </a:t>
            </a:r>
          </a:p>
          <a:p>
            <a:pPr marL="0" indent="0">
              <a:buNone/>
            </a:pPr>
            <a:endParaRPr lang="sl-SI" sz="2400" dirty="0"/>
          </a:p>
        </p:txBody>
      </p:sp>
      <p:pic>
        <p:nvPicPr>
          <p:cNvPr id="4" name="Slika 3">
            <a:extLst>
              <a:ext uri="{FF2B5EF4-FFF2-40B4-BE49-F238E27FC236}">
                <a16:creationId xmlns:a16="http://schemas.microsoft.com/office/drawing/2014/main" id="{38F58B80-A55C-07D6-98D6-55B4627BC08B}"/>
              </a:ext>
            </a:extLst>
          </p:cNvPr>
          <p:cNvPicPr>
            <a:picLocks noChangeAspect="1"/>
          </p:cNvPicPr>
          <p:nvPr/>
        </p:nvPicPr>
        <p:blipFill>
          <a:blip r:embed="rId2"/>
          <a:stretch>
            <a:fillRect/>
          </a:stretch>
        </p:blipFill>
        <p:spPr>
          <a:xfrm>
            <a:off x="8375779" y="3525867"/>
            <a:ext cx="3816221" cy="3332133"/>
          </a:xfrm>
          <a:prstGeom prst="rect">
            <a:avLst/>
          </a:prstGeom>
        </p:spPr>
      </p:pic>
    </p:spTree>
    <p:extLst>
      <p:ext uri="{BB962C8B-B14F-4D97-AF65-F5344CB8AC3E}">
        <p14:creationId xmlns:p14="http://schemas.microsoft.com/office/powerpoint/2010/main" val="134981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D63C43-01F2-A50C-4C7C-2143A764FF90}"/>
              </a:ext>
            </a:extLst>
          </p:cNvPr>
          <p:cNvSpPr>
            <a:spLocks noGrp="1"/>
          </p:cNvSpPr>
          <p:nvPr>
            <p:ph type="title"/>
          </p:nvPr>
        </p:nvSpPr>
        <p:spPr/>
        <p:txBody>
          <a:bodyPr>
            <a:normAutofit fontScale="90000"/>
          </a:bodyPr>
          <a:lstStyle/>
          <a:p>
            <a:r>
              <a:rPr lang="sl-SI" dirty="0"/>
              <a:t>DPIA – preden zares začnemo…</a:t>
            </a:r>
          </a:p>
        </p:txBody>
      </p:sp>
      <p:sp>
        <p:nvSpPr>
          <p:cNvPr id="3" name="Označba mesta vsebine 2">
            <a:extLst>
              <a:ext uri="{FF2B5EF4-FFF2-40B4-BE49-F238E27FC236}">
                <a16:creationId xmlns:a16="http://schemas.microsoft.com/office/drawing/2014/main" id="{D3B8002E-3A3E-BDE1-52B1-D058D48113CD}"/>
              </a:ext>
            </a:extLst>
          </p:cNvPr>
          <p:cNvSpPr>
            <a:spLocks noGrp="1"/>
          </p:cNvSpPr>
          <p:nvPr>
            <p:ph idx="1"/>
          </p:nvPr>
        </p:nvSpPr>
        <p:spPr/>
        <p:txBody>
          <a:bodyPr>
            <a:normAutofit fontScale="92500" lnSpcReduction="20000"/>
          </a:bodyPr>
          <a:lstStyle/>
          <a:p>
            <a:pPr marL="0" indent="0">
              <a:buNone/>
            </a:pPr>
            <a:r>
              <a:rPr lang="sl-SI" dirty="0"/>
              <a:t>… si moramo odgovoriti na osnovna vprašanja: </a:t>
            </a:r>
          </a:p>
          <a:p>
            <a:endParaRPr lang="sl-SI" dirty="0"/>
          </a:p>
          <a:p>
            <a:r>
              <a:rPr lang="sl-SI" dirty="0"/>
              <a:t>kdo vodi proces DPIA?</a:t>
            </a:r>
          </a:p>
          <a:p>
            <a:pPr marL="0" indent="0">
              <a:buNone/>
            </a:pPr>
            <a:r>
              <a:rPr lang="sl-SI" dirty="0"/>
              <a:t>odgovorna oseba je nosilec/skrbnik procesa obdelave/projektna skupina</a:t>
            </a:r>
          </a:p>
          <a:p>
            <a:r>
              <a:rPr lang="sl-SI" dirty="0"/>
              <a:t>kdo sodeluje?</a:t>
            </a:r>
          </a:p>
          <a:p>
            <a:pPr marL="0" indent="0">
              <a:buNone/>
            </a:pPr>
            <a:r>
              <a:rPr lang="sl-SI" dirty="0"/>
              <a:t>IT, informacijska varnost, DPO, obdelovalec, predstavniki posameznikov</a:t>
            </a:r>
          </a:p>
          <a:p>
            <a:r>
              <a:rPr lang="sl-SI" dirty="0"/>
              <a:t>katere informacije, dokumentacijo potrebujemo?</a:t>
            </a:r>
          </a:p>
          <a:p>
            <a:pPr marL="0" indent="0">
              <a:buNone/>
            </a:pPr>
            <a:r>
              <a:rPr lang="sl-SI" dirty="0"/>
              <a:t>pregled nad obdelavo podatkov: ali obstajajo posebni predpisi, kodeksi, zaveze?</a:t>
            </a:r>
          </a:p>
          <a:p>
            <a:r>
              <a:rPr lang="sl-SI" dirty="0"/>
              <a:t>kakšna je vloga DPO?</a:t>
            </a:r>
          </a:p>
          <a:p>
            <a:pPr marL="0" indent="0">
              <a:buNone/>
            </a:pPr>
            <a:r>
              <a:rPr lang="sl-SI" dirty="0"/>
              <a:t>svetovalna (metodologija, tveganja in ukrepi za zmanjševanje le-teh) in nadzorna → obvezno mnenje o oceni</a:t>
            </a:r>
          </a:p>
          <a:p>
            <a:r>
              <a:rPr lang="sl-SI" dirty="0"/>
              <a:t>ali smo vezani na kakšne roke?</a:t>
            </a:r>
          </a:p>
          <a:p>
            <a:endParaRPr lang="sl-SI" dirty="0"/>
          </a:p>
        </p:txBody>
      </p:sp>
    </p:spTree>
    <p:extLst>
      <p:ext uri="{BB962C8B-B14F-4D97-AF65-F5344CB8AC3E}">
        <p14:creationId xmlns:p14="http://schemas.microsoft.com/office/powerpoint/2010/main" val="778917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F7EB36-9E0F-AD70-4E2A-50E063691CA0}"/>
              </a:ext>
            </a:extLst>
          </p:cNvPr>
          <p:cNvSpPr>
            <a:spLocks noGrp="1"/>
          </p:cNvSpPr>
          <p:nvPr>
            <p:ph type="title"/>
          </p:nvPr>
        </p:nvSpPr>
        <p:spPr>
          <a:xfrm>
            <a:off x="838202" y="1384774"/>
            <a:ext cx="11160000" cy="611828"/>
          </a:xfrm>
        </p:spPr>
        <p:txBody>
          <a:bodyPr>
            <a:normAutofit fontScale="90000"/>
          </a:bodyPr>
          <a:lstStyle/>
          <a:p>
            <a:r>
              <a:rPr lang="sl-SI" dirty="0"/>
              <a:t>1. Korak – kontekst: konkretno, celovito, pošteno</a:t>
            </a:r>
            <a:br>
              <a:rPr lang="sl-SI" dirty="0"/>
            </a:br>
            <a:endParaRPr lang="sl-SI" dirty="0"/>
          </a:p>
        </p:txBody>
      </p:sp>
      <p:sp>
        <p:nvSpPr>
          <p:cNvPr id="11" name="Označba mesta vsebine 10">
            <a:extLst>
              <a:ext uri="{FF2B5EF4-FFF2-40B4-BE49-F238E27FC236}">
                <a16:creationId xmlns:a16="http://schemas.microsoft.com/office/drawing/2014/main" id="{3105A731-100A-C63C-76C2-5F562C886761}"/>
              </a:ext>
            </a:extLst>
          </p:cNvPr>
          <p:cNvSpPr>
            <a:spLocks noGrp="1"/>
          </p:cNvSpPr>
          <p:nvPr>
            <p:ph idx="1"/>
          </p:nvPr>
        </p:nvSpPr>
        <p:spPr/>
        <p:txBody>
          <a:bodyPr>
            <a:normAutofit fontScale="92500" lnSpcReduction="20000"/>
          </a:bodyPr>
          <a:lstStyle/>
          <a:p>
            <a:pPr algn="l"/>
            <a:endParaRPr lang="sl-SI" sz="1800" b="0" i="0" u="none" strike="noStrike" baseline="0" dirty="0">
              <a:solidFill>
                <a:srgbClr val="000000"/>
              </a:solidFill>
              <a:latin typeface="Arial" panose="020B0604020202020204" pitchFamily="34" charset="0"/>
            </a:endParaRPr>
          </a:p>
          <a:p>
            <a:r>
              <a:rPr lang="sl-SI" dirty="0"/>
              <a:t>nabor podatkov: kateri podatki v kakšni obliki</a:t>
            </a:r>
          </a:p>
          <a:p>
            <a:r>
              <a:rPr lang="sl-SI" dirty="0"/>
              <a:t>namene obdelave</a:t>
            </a:r>
          </a:p>
          <a:p>
            <a:r>
              <a:rPr lang="sl-SI" dirty="0"/>
              <a:t>shematski prikaz/podatkovni tok → tok podatkov skozi sisteme in/ali aplikacije, kako pogosto</a:t>
            </a:r>
          </a:p>
          <a:p>
            <a:r>
              <a:rPr lang="sl-SI" dirty="0"/>
              <a:t>opis sistemov in aplikacij</a:t>
            </a:r>
          </a:p>
          <a:p>
            <a:r>
              <a:rPr lang="sl-SI" dirty="0"/>
              <a:t>način(e) pridobivanja podatkov</a:t>
            </a:r>
          </a:p>
          <a:p>
            <a:r>
              <a:rPr lang="sl-SI" dirty="0"/>
              <a:t>način in sredstva obdelave podatkov (uporabljeno opremo, omrežja, </a:t>
            </a:r>
          </a:p>
          <a:p>
            <a:pPr marL="0" indent="0">
              <a:buNone/>
            </a:pPr>
            <a:r>
              <a:rPr lang="sl-SI" dirty="0"/>
              <a:t>človeške vire…)</a:t>
            </a:r>
          </a:p>
          <a:p>
            <a:r>
              <a:rPr lang="sl-SI" dirty="0"/>
              <a:t>opis udeleženih subjektov (pravne osebe: upravljavce in </a:t>
            </a:r>
          </a:p>
          <a:p>
            <a:pPr marL="0" indent="0">
              <a:buNone/>
            </a:pPr>
            <a:r>
              <a:rPr lang="sl-SI" dirty="0"/>
              <a:t>obdelovalce ter uporabnike)</a:t>
            </a:r>
          </a:p>
          <a:p>
            <a:r>
              <a:rPr lang="sl-SI" dirty="0"/>
              <a:t>roke hrambe </a:t>
            </a:r>
          </a:p>
          <a:p>
            <a:endParaRPr lang="sl-SI" dirty="0"/>
          </a:p>
        </p:txBody>
      </p:sp>
      <p:pic>
        <p:nvPicPr>
          <p:cNvPr id="13" name="Slika 12">
            <a:extLst>
              <a:ext uri="{FF2B5EF4-FFF2-40B4-BE49-F238E27FC236}">
                <a16:creationId xmlns:a16="http://schemas.microsoft.com/office/drawing/2014/main" id="{766BD69C-6B5C-5B7E-098E-12D6EB345EE9}"/>
              </a:ext>
            </a:extLst>
          </p:cNvPr>
          <p:cNvPicPr>
            <a:picLocks noChangeAspect="1"/>
          </p:cNvPicPr>
          <p:nvPr/>
        </p:nvPicPr>
        <p:blipFill>
          <a:blip r:embed="rId2"/>
          <a:srcRect l="6008" t="11302" r="7958" b="7942"/>
          <a:stretch/>
        </p:blipFill>
        <p:spPr>
          <a:xfrm>
            <a:off x="10096750" y="4745736"/>
            <a:ext cx="2095250" cy="1988121"/>
          </a:xfrm>
          <a:prstGeom prst="rect">
            <a:avLst/>
          </a:prstGeom>
        </p:spPr>
      </p:pic>
    </p:spTree>
    <p:extLst>
      <p:ext uri="{BB962C8B-B14F-4D97-AF65-F5344CB8AC3E}">
        <p14:creationId xmlns:p14="http://schemas.microsoft.com/office/powerpoint/2010/main" val="728345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D5228E-5D42-005A-6283-546AEF3FB41C}"/>
              </a:ext>
            </a:extLst>
          </p:cNvPr>
          <p:cNvSpPr>
            <a:spLocks noGrp="1"/>
          </p:cNvSpPr>
          <p:nvPr>
            <p:ph type="title"/>
          </p:nvPr>
        </p:nvSpPr>
        <p:spPr/>
        <p:txBody>
          <a:bodyPr>
            <a:normAutofit fontScale="90000"/>
          </a:bodyPr>
          <a:lstStyle/>
          <a:p>
            <a:r>
              <a:rPr lang="sl-SI" dirty="0"/>
              <a:t>2. Korak – analiza tveganj</a:t>
            </a:r>
          </a:p>
        </p:txBody>
      </p:sp>
      <p:sp>
        <p:nvSpPr>
          <p:cNvPr id="3" name="Označba mesta vsebine 2">
            <a:extLst>
              <a:ext uri="{FF2B5EF4-FFF2-40B4-BE49-F238E27FC236}">
                <a16:creationId xmlns:a16="http://schemas.microsoft.com/office/drawing/2014/main" id="{09B6A763-5CE9-3C65-50EB-FE5F1824939D}"/>
              </a:ext>
            </a:extLst>
          </p:cNvPr>
          <p:cNvSpPr>
            <a:spLocks noGrp="1"/>
          </p:cNvSpPr>
          <p:nvPr>
            <p:ph idx="1"/>
          </p:nvPr>
        </p:nvSpPr>
        <p:spPr/>
        <p:txBody>
          <a:bodyPr/>
          <a:lstStyle/>
          <a:p>
            <a:pPr marL="0" indent="0">
              <a:buNone/>
            </a:pPr>
            <a:r>
              <a:rPr lang="sl-SI" dirty="0"/>
              <a:t>Priporočilo EDPB in IP – izhajamo iz temeljnih načel 5(2) člen GDPR:</a:t>
            </a:r>
          </a:p>
          <a:p>
            <a:pPr marL="0" indent="0">
              <a:buNone/>
            </a:pPr>
            <a:endParaRPr lang="sl-SI" dirty="0"/>
          </a:p>
          <a:p>
            <a:r>
              <a:rPr lang="sl-SI" dirty="0"/>
              <a:t>zakonitost, poštenost, preglednost</a:t>
            </a:r>
          </a:p>
          <a:p>
            <a:r>
              <a:rPr lang="sl-SI" dirty="0"/>
              <a:t>omejitev namena</a:t>
            </a:r>
          </a:p>
          <a:p>
            <a:r>
              <a:rPr lang="sl-SI" dirty="0"/>
              <a:t>minimizacija (najmanjši obseg podatkov)</a:t>
            </a:r>
          </a:p>
          <a:p>
            <a:r>
              <a:rPr lang="sl-SI" dirty="0"/>
              <a:t>točnost</a:t>
            </a:r>
          </a:p>
          <a:p>
            <a:r>
              <a:rPr lang="sl-SI" dirty="0"/>
              <a:t>omejitev shranjevanja</a:t>
            </a:r>
          </a:p>
          <a:p>
            <a:r>
              <a:rPr lang="sl-SI" dirty="0"/>
              <a:t>celovitost in zaupnost</a:t>
            </a:r>
          </a:p>
          <a:p>
            <a:r>
              <a:rPr lang="sl-SI" dirty="0"/>
              <a:t>odgovornost upravljavca</a:t>
            </a:r>
          </a:p>
          <a:p>
            <a:endParaRPr lang="sl-SI" dirty="0"/>
          </a:p>
        </p:txBody>
      </p:sp>
      <p:pic>
        <p:nvPicPr>
          <p:cNvPr id="5" name="Slika 4">
            <a:extLst>
              <a:ext uri="{FF2B5EF4-FFF2-40B4-BE49-F238E27FC236}">
                <a16:creationId xmlns:a16="http://schemas.microsoft.com/office/drawing/2014/main" id="{ABF2B32B-FAAE-4C45-DA15-0AD8681A9DB6}"/>
              </a:ext>
            </a:extLst>
          </p:cNvPr>
          <p:cNvPicPr>
            <a:picLocks noChangeAspect="1"/>
          </p:cNvPicPr>
          <p:nvPr/>
        </p:nvPicPr>
        <p:blipFill>
          <a:blip r:embed="rId2"/>
          <a:stretch>
            <a:fillRect/>
          </a:stretch>
        </p:blipFill>
        <p:spPr>
          <a:xfrm>
            <a:off x="9362680" y="3771169"/>
            <a:ext cx="2829320" cy="2962688"/>
          </a:xfrm>
          <a:prstGeom prst="rect">
            <a:avLst/>
          </a:prstGeom>
        </p:spPr>
      </p:pic>
    </p:spTree>
    <p:extLst>
      <p:ext uri="{BB962C8B-B14F-4D97-AF65-F5344CB8AC3E}">
        <p14:creationId xmlns:p14="http://schemas.microsoft.com/office/powerpoint/2010/main" val="3959836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E7A657-629F-0CAE-2A95-B6061BF18503}"/>
              </a:ext>
            </a:extLst>
          </p:cNvPr>
          <p:cNvSpPr>
            <a:spLocks noGrp="1"/>
          </p:cNvSpPr>
          <p:nvPr>
            <p:ph type="title"/>
          </p:nvPr>
        </p:nvSpPr>
        <p:spPr/>
        <p:txBody>
          <a:bodyPr>
            <a:normAutofit fontScale="90000"/>
          </a:bodyPr>
          <a:lstStyle/>
          <a:p>
            <a:r>
              <a:rPr lang="sl-SI" dirty="0"/>
              <a:t>Tabela ocenjevanja tveganj - primer</a:t>
            </a:r>
          </a:p>
        </p:txBody>
      </p:sp>
      <p:pic>
        <p:nvPicPr>
          <p:cNvPr id="5" name="Označba mesta vsebine 4">
            <a:extLst>
              <a:ext uri="{FF2B5EF4-FFF2-40B4-BE49-F238E27FC236}">
                <a16:creationId xmlns:a16="http://schemas.microsoft.com/office/drawing/2014/main" id="{8DD6C28F-63BD-C13B-9285-6F17A020E6C9}"/>
              </a:ext>
            </a:extLst>
          </p:cNvPr>
          <p:cNvPicPr>
            <a:picLocks noGrp="1" noChangeAspect="1"/>
          </p:cNvPicPr>
          <p:nvPr>
            <p:ph idx="1"/>
          </p:nvPr>
        </p:nvPicPr>
        <p:blipFill>
          <a:blip r:embed="rId2"/>
          <a:stretch>
            <a:fillRect/>
          </a:stretch>
        </p:blipFill>
        <p:spPr>
          <a:xfrm>
            <a:off x="972313" y="1785509"/>
            <a:ext cx="10247374" cy="4875958"/>
          </a:xfrm>
        </p:spPr>
      </p:pic>
    </p:spTree>
    <p:extLst>
      <p:ext uri="{BB962C8B-B14F-4D97-AF65-F5344CB8AC3E}">
        <p14:creationId xmlns:p14="http://schemas.microsoft.com/office/powerpoint/2010/main" val="3293527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306B90-E0FA-A3BB-E09A-D3232BD5851C}"/>
              </a:ext>
            </a:extLst>
          </p:cNvPr>
          <p:cNvSpPr>
            <a:spLocks noGrp="1"/>
          </p:cNvSpPr>
          <p:nvPr>
            <p:ph type="title"/>
          </p:nvPr>
        </p:nvSpPr>
        <p:spPr/>
        <p:txBody>
          <a:bodyPr>
            <a:normAutofit fontScale="90000"/>
          </a:bodyPr>
          <a:lstStyle/>
          <a:p>
            <a:r>
              <a:rPr lang="sl-SI" dirty="0"/>
              <a:t>3. Korak - u</a:t>
            </a:r>
            <a:r>
              <a:rPr lang="pl-PL" dirty="0"/>
              <a:t>krepi za zmanjševanje tveganj</a:t>
            </a:r>
            <a:endParaRPr lang="sl-SI" dirty="0"/>
          </a:p>
        </p:txBody>
      </p:sp>
      <p:sp>
        <p:nvSpPr>
          <p:cNvPr id="3" name="Označba mesta vsebine 2">
            <a:extLst>
              <a:ext uri="{FF2B5EF4-FFF2-40B4-BE49-F238E27FC236}">
                <a16:creationId xmlns:a16="http://schemas.microsoft.com/office/drawing/2014/main" id="{DE1524BC-7AB2-DDDD-54DE-7C5A898D0DD8}"/>
              </a:ext>
            </a:extLst>
          </p:cNvPr>
          <p:cNvSpPr>
            <a:spLocks noGrp="1"/>
          </p:cNvSpPr>
          <p:nvPr>
            <p:ph idx="1"/>
          </p:nvPr>
        </p:nvSpPr>
        <p:spPr/>
        <p:txBody>
          <a:bodyPr>
            <a:normAutofit fontScale="77500" lnSpcReduction="20000"/>
          </a:bodyPr>
          <a:lstStyle/>
          <a:p>
            <a:pPr marL="514350" indent="-514350">
              <a:buFont typeface="+mj-lt"/>
              <a:buAutoNum type="arabicPeriod"/>
            </a:pPr>
            <a:r>
              <a:rPr lang="sl-SI" b="1" dirty="0"/>
              <a:t>ukrepi za zagotovitev varnosti obdelave podatkov </a:t>
            </a:r>
            <a:r>
              <a:rPr lang="sl-SI" dirty="0"/>
              <a:t>(ravnanje v skladu s tehnično in uporabniško dokumentacijo, kot smo jo revidirali v postopku ocene učinkov – implementacija zaščitnih ukrepov na informacijski infrastrukturi, dnevniki sledljivosti)</a:t>
            </a:r>
          </a:p>
          <a:p>
            <a:pPr marL="514350" indent="-514350">
              <a:buFont typeface="+mj-lt"/>
              <a:buAutoNum type="arabicPeriod"/>
            </a:pPr>
            <a:r>
              <a:rPr lang="sl-SI" b="1" dirty="0"/>
              <a:t>ureditev pravnih razmerij med deležniki, ki izvajajo obdelavo osebnih podatkov </a:t>
            </a:r>
            <a:r>
              <a:rPr lang="sl-SI" dirty="0"/>
              <a:t>(zavezanost vseh notranjih in zunanjih sodelujočih k spoštovanju predpisov in internih aktov, ki urejajo obdelavo osebnih podatkov, sklenitev pogodb o obdelavi, sklenitev dogovora o skupnem upravljanju, zagotovitev ukrepov za prenos OP v tretje države)</a:t>
            </a:r>
          </a:p>
          <a:p>
            <a:pPr marL="514350" indent="-514350">
              <a:buFont typeface="+mj-lt"/>
              <a:buAutoNum type="arabicPeriod"/>
            </a:pPr>
            <a:r>
              <a:rPr lang="sl-SI" b="1" dirty="0"/>
              <a:t>zagotovitev transparentnosti v razmerju do posameznikov, na katere se nanašajo osebni podatki </a:t>
            </a:r>
            <a:r>
              <a:rPr lang="sl-SI" dirty="0"/>
              <a:t>(zagotovitev informacij na pripravljenih obrazcih, zagotovitev informacij na spletni strani - glede na položaj posameznika, zagotovitev informacij/navodil uporabnikom (operativcem, ki obdelujejo podatke), zagotavljanje pravic posameznikom – katere pravice ima kdo in kako jih lahko uresničuje)</a:t>
            </a:r>
          </a:p>
          <a:p>
            <a:pPr marL="514350" indent="-514350">
              <a:buFont typeface="+mj-lt"/>
              <a:buAutoNum type="arabicPeriod"/>
            </a:pPr>
            <a:r>
              <a:rPr lang="sl-SI" b="1" dirty="0"/>
              <a:t>zmožnost izkazati skladnost ravnanja </a:t>
            </a:r>
            <a:r>
              <a:rPr lang="sl-SI" dirty="0"/>
              <a:t>(vpis v EDO, transparentnost informacij za posameznike, navodila za delo, dokumentirana redna izobraževanja zaposlenih o varstvu podatkov)</a:t>
            </a:r>
          </a:p>
          <a:p>
            <a:pPr marL="0" indent="0">
              <a:buNone/>
            </a:pPr>
            <a:endParaRPr lang="sl-SI" b="1" dirty="0"/>
          </a:p>
          <a:p>
            <a:pPr marL="0" indent="0">
              <a:buNone/>
            </a:pPr>
            <a:endParaRPr lang="sl-SI" dirty="0"/>
          </a:p>
        </p:txBody>
      </p:sp>
    </p:spTree>
    <p:extLst>
      <p:ext uri="{BB962C8B-B14F-4D97-AF65-F5344CB8AC3E}">
        <p14:creationId xmlns:p14="http://schemas.microsoft.com/office/powerpoint/2010/main" val="29158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2519F66-3CB7-93BD-C631-F4F6102FDADB}"/>
              </a:ext>
            </a:extLst>
          </p:cNvPr>
          <p:cNvSpPr>
            <a:spLocks noGrp="1"/>
          </p:cNvSpPr>
          <p:nvPr>
            <p:ph type="title"/>
          </p:nvPr>
        </p:nvSpPr>
        <p:spPr/>
        <p:txBody>
          <a:bodyPr>
            <a:normAutofit fontScale="90000"/>
          </a:bodyPr>
          <a:lstStyle/>
          <a:p>
            <a:r>
              <a:rPr lang="sl-SI" dirty="0"/>
              <a:t>4. Korak - poročilo</a:t>
            </a:r>
          </a:p>
        </p:txBody>
      </p:sp>
      <p:sp>
        <p:nvSpPr>
          <p:cNvPr id="19" name="Označba mesta vsebine 18">
            <a:extLst>
              <a:ext uri="{FF2B5EF4-FFF2-40B4-BE49-F238E27FC236}">
                <a16:creationId xmlns:a16="http://schemas.microsoft.com/office/drawing/2014/main" id="{26A73160-5728-3ECF-DB14-FA5D05D17845}"/>
              </a:ext>
            </a:extLst>
          </p:cNvPr>
          <p:cNvSpPr>
            <a:spLocks noGrp="1"/>
          </p:cNvSpPr>
          <p:nvPr>
            <p:ph idx="1"/>
          </p:nvPr>
        </p:nvSpPr>
        <p:spPr/>
        <p:txBody>
          <a:bodyPr>
            <a:normAutofit fontScale="92500" lnSpcReduction="10000"/>
          </a:bodyPr>
          <a:lstStyle/>
          <a:p>
            <a:r>
              <a:rPr lang="sl-SI" dirty="0"/>
              <a:t>sistematičen opis načrtovanega projekta: potrebnost, potek in obseg izvedene DPIA</a:t>
            </a:r>
          </a:p>
          <a:p>
            <a:r>
              <a:rPr lang="sl-SI" dirty="0"/>
              <a:t>ocena sorazmernosti, ocena tveganja, sprejeti ukrepi</a:t>
            </a:r>
          </a:p>
          <a:p>
            <a:r>
              <a:rPr lang="sl-SI" dirty="0"/>
              <a:t>preostala tveganja – izjava o obveznosti predhodnega</a:t>
            </a:r>
          </a:p>
          <a:p>
            <a:pPr marL="0" indent="0">
              <a:buNone/>
            </a:pPr>
            <a:r>
              <a:rPr lang="sl-SI" dirty="0"/>
              <a:t>posvetovanja z IP</a:t>
            </a:r>
          </a:p>
          <a:p>
            <a:r>
              <a:rPr lang="sl-SI" dirty="0"/>
              <a:t>mnenje vključenih predstavnikov posameznikov (npr. sindikat)</a:t>
            </a:r>
          </a:p>
          <a:p>
            <a:r>
              <a:rPr lang="sl-SI" dirty="0"/>
              <a:t>mnenje DPO</a:t>
            </a:r>
          </a:p>
          <a:p>
            <a:r>
              <a:rPr lang="sl-SI" dirty="0"/>
              <a:t>sistematično / periodično izvajamo revizije:</a:t>
            </a:r>
          </a:p>
          <a:p>
            <a:pPr marL="0" indent="0">
              <a:buNone/>
            </a:pPr>
            <a:r>
              <a:rPr lang="sl-SI" dirty="0"/>
              <a:t>- ali so bila tveganja realno ocenjena?</a:t>
            </a:r>
          </a:p>
          <a:p>
            <a:pPr>
              <a:buFontTx/>
              <a:buChar char="-"/>
            </a:pPr>
            <a:r>
              <a:rPr lang="sl-SI" dirty="0"/>
              <a:t>ali so se pojavila nova tveganja zaradi razvoja tehnologije / </a:t>
            </a:r>
          </a:p>
          <a:p>
            <a:pPr marL="0" indent="0">
              <a:buNone/>
            </a:pPr>
            <a:r>
              <a:rPr lang="sl-SI" dirty="0"/>
              <a:t>družbenih sprememb?</a:t>
            </a:r>
          </a:p>
          <a:p>
            <a:endParaRPr lang="sl-SI" dirty="0"/>
          </a:p>
          <a:p>
            <a:endParaRPr lang="sl-SI" dirty="0"/>
          </a:p>
          <a:p>
            <a:endParaRPr lang="sl-SI" dirty="0"/>
          </a:p>
        </p:txBody>
      </p:sp>
      <p:pic>
        <p:nvPicPr>
          <p:cNvPr id="20" name="Slika 19">
            <a:extLst>
              <a:ext uri="{FF2B5EF4-FFF2-40B4-BE49-F238E27FC236}">
                <a16:creationId xmlns:a16="http://schemas.microsoft.com/office/drawing/2014/main" id="{74E6CECE-C238-41D5-CAD8-6AA05D72C17F}"/>
              </a:ext>
            </a:extLst>
          </p:cNvPr>
          <p:cNvPicPr>
            <a:picLocks noChangeAspect="1"/>
          </p:cNvPicPr>
          <p:nvPr/>
        </p:nvPicPr>
        <p:blipFill>
          <a:blip r:embed="rId2"/>
          <a:stretch>
            <a:fillRect/>
          </a:stretch>
        </p:blipFill>
        <p:spPr>
          <a:xfrm>
            <a:off x="10271594" y="2809905"/>
            <a:ext cx="1920406" cy="4048095"/>
          </a:xfrm>
          <a:prstGeom prst="rect">
            <a:avLst/>
          </a:prstGeom>
        </p:spPr>
      </p:pic>
    </p:spTree>
    <p:extLst>
      <p:ext uri="{BB962C8B-B14F-4D97-AF65-F5344CB8AC3E}">
        <p14:creationId xmlns:p14="http://schemas.microsoft.com/office/powerpoint/2010/main" val="644595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616E9D-8FD9-9982-F127-07CAC3B1FB2D}"/>
              </a:ext>
            </a:extLst>
          </p:cNvPr>
          <p:cNvSpPr>
            <a:spLocks noGrp="1"/>
          </p:cNvSpPr>
          <p:nvPr>
            <p:ph type="title"/>
          </p:nvPr>
        </p:nvSpPr>
        <p:spPr/>
        <p:txBody>
          <a:bodyPr>
            <a:normAutofit fontScale="90000"/>
          </a:bodyPr>
          <a:lstStyle/>
          <a:p>
            <a:r>
              <a:rPr lang="sl-SI" dirty="0"/>
              <a:t>Obdelava OP v znanstvenoraziskovalne namene - KDAJ</a:t>
            </a:r>
          </a:p>
        </p:txBody>
      </p:sp>
      <p:sp>
        <p:nvSpPr>
          <p:cNvPr id="7" name="Označba mesta vsebine 6">
            <a:extLst>
              <a:ext uri="{FF2B5EF4-FFF2-40B4-BE49-F238E27FC236}">
                <a16:creationId xmlns:a16="http://schemas.microsoft.com/office/drawing/2014/main" id="{EE436D06-5A15-7798-4D3E-D483C19DF78C}"/>
              </a:ext>
            </a:extLst>
          </p:cNvPr>
          <p:cNvSpPr>
            <a:spLocks noGrp="1"/>
          </p:cNvSpPr>
          <p:nvPr>
            <p:ph idx="1"/>
          </p:nvPr>
        </p:nvSpPr>
        <p:spPr>
          <a:xfrm>
            <a:off x="838202" y="2084707"/>
            <a:ext cx="11160000" cy="4773293"/>
          </a:xfrm>
        </p:spPr>
        <p:txBody>
          <a:bodyPr>
            <a:normAutofit fontScale="92500"/>
          </a:bodyPr>
          <a:lstStyle/>
          <a:p>
            <a:pPr marL="0" indent="0">
              <a:buNone/>
            </a:pPr>
            <a:r>
              <a:rPr lang="sl-SI" dirty="0"/>
              <a:t>Obdelava OP za namene raziskovanja je dovoljena organizacijam in posameznikom, ki pri svojem delovanju uporabljajo </a:t>
            </a:r>
            <a:r>
              <a:rPr lang="sl-SI" b="1" dirty="0"/>
              <a:t>etična načela </a:t>
            </a:r>
            <a:r>
              <a:rPr lang="sl-SI" dirty="0"/>
              <a:t>in </a:t>
            </a:r>
            <a:r>
              <a:rPr lang="sl-SI" b="1" dirty="0"/>
              <a:t>metodologijo s področja raziskovanja</a:t>
            </a:r>
            <a:r>
              <a:rPr lang="sl-SI" dirty="0"/>
              <a:t> ter </a:t>
            </a:r>
            <a:r>
              <a:rPr lang="sl-SI" b="1" dirty="0"/>
              <a:t>pravila glede varstva osebnih podatkov</a:t>
            </a:r>
            <a:endParaRPr lang="sl-SI" dirty="0"/>
          </a:p>
          <a:p>
            <a:pPr marL="0" indent="0">
              <a:buNone/>
            </a:pPr>
            <a:r>
              <a:rPr lang="sl-SI" dirty="0"/>
              <a:t>Nadaljnja obdelava osebnih podatkov za namen raziskovanja je dopustna, če:</a:t>
            </a:r>
          </a:p>
          <a:p>
            <a:pPr marL="0" indent="0">
              <a:buNone/>
            </a:pPr>
            <a:r>
              <a:rPr lang="sl-SI" dirty="0"/>
              <a:t>1. tako določa zakon</a:t>
            </a:r>
          </a:p>
          <a:p>
            <a:pPr marL="0" indent="0">
              <a:buNone/>
            </a:pPr>
            <a:r>
              <a:rPr lang="sl-SI" dirty="0"/>
              <a:t>2. posameznik, na katerega se osebnih podatki nanašajo, ni prepovedal tovrstne obdelave</a:t>
            </a:r>
          </a:p>
          <a:p>
            <a:pPr marL="0" indent="0">
              <a:buNone/>
            </a:pPr>
            <a:r>
              <a:rPr lang="sl-SI" dirty="0"/>
              <a:t>3. posameznik je podal pisno soglasje v obdelavo osebnih podatkov, ki pomenijo poklicno skrivnost. To so vsi tisti podatki, za katere področna zakonodaja ureja dolžnost varovanja poklicne skrivnosti (npr. ZOdv, ZSV, </a:t>
            </a:r>
            <a:r>
              <a:rPr lang="sl-SI" dirty="0" err="1"/>
              <a:t>ZPacP</a:t>
            </a:r>
            <a:r>
              <a:rPr lang="sl-SI" dirty="0"/>
              <a:t>, ZZPPZ)</a:t>
            </a:r>
          </a:p>
          <a:p>
            <a:endParaRPr lang="sl-SI" dirty="0"/>
          </a:p>
          <a:p>
            <a:endParaRPr lang="sl-SI" dirty="0"/>
          </a:p>
        </p:txBody>
      </p:sp>
    </p:spTree>
    <p:extLst>
      <p:ext uri="{BB962C8B-B14F-4D97-AF65-F5344CB8AC3E}">
        <p14:creationId xmlns:p14="http://schemas.microsoft.com/office/powerpoint/2010/main" val="2397760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90968A-BC98-2A0D-5F73-8203925BA28E}"/>
              </a:ext>
            </a:extLst>
          </p:cNvPr>
          <p:cNvSpPr>
            <a:spLocks noGrp="1"/>
          </p:cNvSpPr>
          <p:nvPr>
            <p:ph type="title"/>
          </p:nvPr>
        </p:nvSpPr>
        <p:spPr/>
        <p:txBody>
          <a:bodyPr>
            <a:normAutofit fontScale="90000"/>
          </a:bodyPr>
          <a:lstStyle/>
          <a:p>
            <a:r>
              <a:rPr lang="sl-SI" dirty="0"/>
              <a:t>Obdelava OP v znanstvenoraziskovalne namene - KAKO</a:t>
            </a:r>
          </a:p>
        </p:txBody>
      </p:sp>
      <p:sp>
        <p:nvSpPr>
          <p:cNvPr id="3" name="Označba mesta vsebine 2">
            <a:extLst>
              <a:ext uri="{FF2B5EF4-FFF2-40B4-BE49-F238E27FC236}">
                <a16:creationId xmlns:a16="http://schemas.microsoft.com/office/drawing/2014/main" id="{EE0D0CE6-6693-9561-5A21-28DB7CF3191D}"/>
              </a:ext>
            </a:extLst>
          </p:cNvPr>
          <p:cNvSpPr>
            <a:spLocks noGrp="1"/>
          </p:cNvSpPr>
          <p:nvPr>
            <p:ph idx="1"/>
          </p:nvPr>
        </p:nvSpPr>
        <p:spPr>
          <a:xfrm>
            <a:off x="838202" y="1981074"/>
            <a:ext cx="11160000" cy="4773293"/>
          </a:xfrm>
        </p:spPr>
        <p:txBody>
          <a:bodyPr>
            <a:normAutofit fontScale="77500" lnSpcReduction="20000"/>
          </a:bodyPr>
          <a:lstStyle/>
          <a:p>
            <a:pPr marL="0" indent="0">
              <a:buNone/>
            </a:pPr>
            <a:r>
              <a:rPr lang="sl-SI" dirty="0"/>
              <a:t>Raziskovalne organizacije ter raziskovalci, ki so pri raziskovanju vezani na etična načela in metodologijo lahko za namene raziskovanja od upravljavca pridobijo osebne podatke, vključno s posebnimi vrstami osebnih podatkov, če predložijo opis raziskave, ki vključuje:</a:t>
            </a:r>
          </a:p>
          <a:p>
            <a:pPr marL="514350" indent="-514350">
              <a:buFont typeface="+mj-lt"/>
              <a:buAutoNum type="arabicPeriod"/>
            </a:pPr>
            <a:r>
              <a:rPr lang="sl-SI" dirty="0"/>
              <a:t>naslov raziskave in navedbo nosilcev raziskave (za fizične osebe osebno ime, naziv in prebivališče, za pravno osebo pa firmo, matično številko in sedež)</a:t>
            </a:r>
          </a:p>
          <a:p>
            <a:pPr marL="514350" indent="-514350">
              <a:buFont typeface="+mj-lt"/>
              <a:buAutoNum type="arabicPeriod"/>
            </a:pPr>
            <a:r>
              <a:rPr lang="sl-SI" dirty="0"/>
              <a:t>podatke o izvajalcih raziskave (osebno ime, naziv, prebivališče, morebitno razmerje do nosilca raziskave in morebitna šifra raziskovalca)</a:t>
            </a:r>
          </a:p>
          <a:p>
            <a:pPr marL="514350" indent="-514350">
              <a:buFont typeface="+mj-lt"/>
              <a:buAutoNum type="arabicPeriod"/>
            </a:pPr>
            <a:r>
              <a:rPr lang="sl-SI" dirty="0"/>
              <a:t>namene oziroma cilje raziskave</a:t>
            </a:r>
          </a:p>
          <a:p>
            <a:pPr marL="514350" indent="-514350">
              <a:buFont typeface="+mj-lt"/>
              <a:buAutoNum type="arabicPeriod"/>
            </a:pPr>
            <a:r>
              <a:rPr lang="sl-SI" dirty="0"/>
              <a:t>predvidena sredstva in dejanja obdelave osebnih podatkov, vključno z navedbo etičnih načel in metodologije ter navedba ukrepov za varnost osebnih podatkov</a:t>
            </a:r>
          </a:p>
          <a:p>
            <a:pPr marL="514350" indent="-514350">
              <a:buFont typeface="+mj-lt"/>
              <a:buAutoNum type="arabicPeriod"/>
            </a:pPr>
            <a:r>
              <a:rPr lang="sl-SI" dirty="0"/>
              <a:t>vrste osebnih podatkov, ki bi jih želeli pridobiti od upravljavca, in kategorije posameznikov, na katere se nanašajo ti podatki</a:t>
            </a:r>
          </a:p>
          <a:p>
            <a:pPr marL="514350" indent="-514350">
              <a:buFont typeface="+mj-lt"/>
              <a:buAutoNum type="arabicPeriod"/>
            </a:pPr>
            <a:r>
              <a:rPr lang="sl-SI" dirty="0"/>
              <a:t>obliko, v kateri želijo prejeti osebne podatke (izvorni osebni podatki, </a:t>
            </a:r>
            <a:r>
              <a:rPr lang="sl-SI" dirty="0" err="1"/>
              <a:t>psevdonimizirani</a:t>
            </a:r>
            <a:r>
              <a:rPr lang="sl-SI" dirty="0"/>
              <a:t> osebni podatki, osebni podatki v obliki, ki ne omogoča identifikacije, anonimizirani podatki), in navedbo razloga za določeno obliko podatkov</a:t>
            </a:r>
          </a:p>
          <a:p>
            <a:pPr marL="514350" indent="-514350">
              <a:buFont typeface="+mj-lt"/>
              <a:buAutoNum type="arabicPeriod"/>
            </a:pPr>
            <a:r>
              <a:rPr lang="sl-SI" dirty="0"/>
              <a:t>način objave ali drugačne dostopnosti raziskave</a:t>
            </a:r>
          </a:p>
          <a:p>
            <a:endParaRPr lang="sl-SI" dirty="0"/>
          </a:p>
        </p:txBody>
      </p:sp>
    </p:spTree>
    <p:extLst>
      <p:ext uri="{BB962C8B-B14F-4D97-AF65-F5344CB8AC3E}">
        <p14:creationId xmlns:p14="http://schemas.microsoft.com/office/powerpoint/2010/main" val="748137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ECC9FB-9AE0-76FB-AE39-F5F8EBEC3714}"/>
              </a:ext>
            </a:extLst>
          </p:cNvPr>
          <p:cNvSpPr>
            <a:spLocks noGrp="1"/>
          </p:cNvSpPr>
          <p:nvPr>
            <p:ph type="title"/>
          </p:nvPr>
        </p:nvSpPr>
        <p:spPr/>
        <p:txBody>
          <a:bodyPr>
            <a:normAutofit fontScale="90000"/>
          </a:bodyPr>
          <a:lstStyle/>
          <a:p>
            <a:r>
              <a:rPr lang="nl-NL" dirty="0"/>
              <a:t>Obdelava OP v znanstvenoraziskovalne namene</a:t>
            </a:r>
            <a:endParaRPr lang="sl-SI" dirty="0"/>
          </a:p>
        </p:txBody>
      </p:sp>
      <p:sp>
        <p:nvSpPr>
          <p:cNvPr id="3" name="Označba mesta vsebine 2">
            <a:extLst>
              <a:ext uri="{FF2B5EF4-FFF2-40B4-BE49-F238E27FC236}">
                <a16:creationId xmlns:a16="http://schemas.microsoft.com/office/drawing/2014/main" id="{C70942C6-7730-2F3A-B30F-7004F21ABFB7}"/>
              </a:ext>
            </a:extLst>
          </p:cNvPr>
          <p:cNvSpPr>
            <a:spLocks noGrp="1"/>
          </p:cNvSpPr>
          <p:nvPr>
            <p:ph idx="1"/>
          </p:nvPr>
        </p:nvSpPr>
        <p:spPr/>
        <p:txBody>
          <a:bodyPr>
            <a:normAutofit fontScale="77500" lnSpcReduction="20000"/>
          </a:bodyPr>
          <a:lstStyle/>
          <a:p>
            <a:pPr marL="0" indent="0">
              <a:buNone/>
            </a:pPr>
            <a:r>
              <a:rPr lang="sl-SI" dirty="0"/>
              <a:t>Upravljavec LAHKO zavrne posredovanje osebnih podatkov:</a:t>
            </a:r>
          </a:p>
          <a:p>
            <a:endParaRPr lang="sl-SI" dirty="0"/>
          </a:p>
          <a:p>
            <a:pPr marL="0" indent="0">
              <a:buNone/>
            </a:pPr>
            <a:r>
              <a:rPr lang="sl-SI" dirty="0"/>
              <a:t>1. če niso izpolnjeni prej našteti pogoji (7);</a:t>
            </a:r>
          </a:p>
          <a:p>
            <a:pPr marL="0" indent="0">
              <a:buNone/>
            </a:pPr>
            <a:r>
              <a:rPr lang="sl-SI" dirty="0"/>
              <a:t>2. če oceni, da zahtevani osebni podatki niso primerni za izvedbo raziskave</a:t>
            </a:r>
          </a:p>
          <a:p>
            <a:pPr marL="0" indent="0">
              <a:buNone/>
            </a:pPr>
            <a:r>
              <a:rPr lang="sl-SI" dirty="0"/>
              <a:t>3. če oceni, da nameni oziroma cilji raziskave ne upravičujejo posega v pravice posameznikov, na katere se nanašajo   osebni podatki</a:t>
            </a:r>
          </a:p>
          <a:p>
            <a:pPr marL="0" indent="0">
              <a:buNone/>
            </a:pPr>
            <a:r>
              <a:rPr lang="sl-SI" dirty="0"/>
              <a:t>4. če upravljavec iz zasebnega sektorja in raziskovalna organizacija oziroma raziskovalec ne dosežeta soglasja o ceni posredovanja podatkov</a:t>
            </a:r>
          </a:p>
          <a:p>
            <a:pPr marL="0" indent="0">
              <a:buNone/>
            </a:pPr>
            <a:r>
              <a:rPr lang="sl-SI" dirty="0"/>
              <a:t>5. če oceni, da ukrepi za varnost osebnih podatkov niso ustrezni, ali</a:t>
            </a:r>
          </a:p>
          <a:p>
            <a:pPr marL="0" indent="0">
              <a:buNone/>
            </a:pPr>
            <a:r>
              <a:rPr lang="sl-SI" dirty="0"/>
              <a:t>6. če gre za tajne podatke v skladu z zakonom o tajnih podatkih</a:t>
            </a:r>
          </a:p>
          <a:p>
            <a:pPr marL="0" indent="0">
              <a:buNone/>
            </a:pPr>
            <a:endParaRPr lang="sl-SI" dirty="0"/>
          </a:p>
          <a:p>
            <a:pPr marL="0" indent="0">
              <a:buNone/>
            </a:pPr>
            <a:r>
              <a:rPr lang="sl-SI" dirty="0"/>
              <a:t>OBVEZNOST: upravljavec osebnih podatkov o posredovanju osebnih podatkov izvajalcu raziskave </a:t>
            </a:r>
            <a:r>
              <a:rPr lang="sl-SI" b="1" dirty="0"/>
              <a:t>obvesti javnost z objavo na svojih spletnih straneh</a:t>
            </a:r>
            <a:r>
              <a:rPr lang="sl-SI" dirty="0"/>
              <a:t>. Objava obsega navedbo naslova raziskave, namene oziroma cilje raziskave, navedbo kategorij posameznikov in vrst osebnih podatkov, posredovanih izvajalcu raziskave</a:t>
            </a:r>
          </a:p>
          <a:p>
            <a:endParaRPr lang="sl-SI" dirty="0"/>
          </a:p>
        </p:txBody>
      </p:sp>
    </p:spTree>
    <p:extLst>
      <p:ext uri="{BB962C8B-B14F-4D97-AF65-F5344CB8AC3E}">
        <p14:creationId xmlns:p14="http://schemas.microsoft.com/office/powerpoint/2010/main" val="31589616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FF8A2A-4002-6A7A-CF3B-B29E60C36117}"/>
              </a:ext>
            </a:extLst>
          </p:cNvPr>
          <p:cNvSpPr>
            <a:spLocks noGrp="1"/>
          </p:cNvSpPr>
          <p:nvPr>
            <p:ph type="title"/>
          </p:nvPr>
        </p:nvSpPr>
        <p:spPr/>
        <p:txBody>
          <a:bodyPr>
            <a:normAutofit fontScale="90000"/>
          </a:bodyPr>
          <a:lstStyle/>
          <a:p>
            <a:r>
              <a:rPr lang="sl-SI" dirty="0"/>
              <a:t>Ravnanje z raziskovalnimi podatki po ZVOP-2</a:t>
            </a:r>
          </a:p>
        </p:txBody>
      </p:sp>
      <p:sp>
        <p:nvSpPr>
          <p:cNvPr id="3" name="Označba mesta vsebine 2">
            <a:extLst>
              <a:ext uri="{FF2B5EF4-FFF2-40B4-BE49-F238E27FC236}">
                <a16:creationId xmlns:a16="http://schemas.microsoft.com/office/drawing/2014/main" id="{7B04948A-EB4F-3A26-46B8-479076830351}"/>
              </a:ext>
            </a:extLst>
          </p:cNvPr>
          <p:cNvSpPr>
            <a:spLocks noGrp="1"/>
          </p:cNvSpPr>
          <p:nvPr>
            <p:ph idx="1"/>
          </p:nvPr>
        </p:nvSpPr>
        <p:spPr/>
        <p:txBody>
          <a:bodyPr/>
          <a:lstStyle/>
          <a:p>
            <a:pPr marL="0" indent="0">
              <a:buNone/>
            </a:pPr>
            <a:r>
              <a:rPr lang="sl-SI" dirty="0"/>
              <a:t>OP, ki so bili predmet raziskave, se ob zaključku raziskave uničijo ali </a:t>
            </a:r>
            <a:r>
              <a:rPr lang="sl-SI" b="1" dirty="0"/>
              <a:t>nepovratno anonimizirajo</a:t>
            </a:r>
            <a:r>
              <a:rPr lang="sl-SI" dirty="0"/>
              <a:t>, razen če:</a:t>
            </a:r>
          </a:p>
          <a:p>
            <a:r>
              <a:rPr lang="sl-SI" dirty="0"/>
              <a:t>drug zakon določa drugače, </a:t>
            </a:r>
          </a:p>
          <a:p>
            <a:r>
              <a:rPr lang="sl-SI" dirty="0"/>
              <a:t>je posameznik privolil v nadaljnjo hrambo osebnih podatkov ali </a:t>
            </a:r>
          </a:p>
          <a:p>
            <a:r>
              <a:rPr lang="sl-SI" dirty="0"/>
              <a:t>je nadaljnja hramba pomembna za izvršitev namena raziskave. </a:t>
            </a:r>
          </a:p>
          <a:p>
            <a:endParaRPr lang="sl-SI" dirty="0"/>
          </a:p>
          <a:p>
            <a:pPr marL="0" indent="0">
              <a:buNone/>
            </a:pPr>
            <a:r>
              <a:rPr lang="sl-SI" dirty="0"/>
              <a:t>Izvajalec raziskave upravljavca, ki mu je posredoval osebne podatke, ob zaključku raziskave pisno obvesti, ali, kdaj in kako jih je uničil ali z njimi ravnal drugače</a:t>
            </a:r>
          </a:p>
          <a:p>
            <a:endParaRPr lang="sl-SI" dirty="0"/>
          </a:p>
        </p:txBody>
      </p:sp>
    </p:spTree>
    <p:extLst>
      <p:ext uri="{BB962C8B-B14F-4D97-AF65-F5344CB8AC3E}">
        <p14:creationId xmlns:p14="http://schemas.microsoft.com/office/powerpoint/2010/main" val="375929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291204-FA48-1037-7919-5758E56D6C67}"/>
              </a:ext>
            </a:extLst>
          </p:cNvPr>
          <p:cNvSpPr>
            <a:spLocks noGrp="1"/>
          </p:cNvSpPr>
          <p:nvPr>
            <p:ph type="title"/>
          </p:nvPr>
        </p:nvSpPr>
        <p:spPr/>
        <p:txBody>
          <a:bodyPr>
            <a:normAutofit fontScale="90000"/>
          </a:bodyPr>
          <a:lstStyle/>
          <a:p>
            <a:r>
              <a:rPr lang="sl-SI" dirty="0"/>
              <a:t>Pravna ureditev področja - Slovenija</a:t>
            </a:r>
          </a:p>
        </p:txBody>
      </p:sp>
      <p:sp>
        <p:nvSpPr>
          <p:cNvPr id="3" name="Označba mesta vsebine 2">
            <a:extLst>
              <a:ext uri="{FF2B5EF4-FFF2-40B4-BE49-F238E27FC236}">
                <a16:creationId xmlns:a16="http://schemas.microsoft.com/office/drawing/2014/main" id="{B6334C64-C963-32D2-B858-B77CE88C83C1}"/>
              </a:ext>
            </a:extLst>
          </p:cNvPr>
          <p:cNvSpPr>
            <a:spLocks noGrp="1"/>
          </p:cNvSpPr>
          <p:nvPr>
            <p:ph idx="1"/>
          </p:nvPr>
        </p:nvSpPr>
        <p:spPr/>
        <p:txBody>
          <a:bodyPr/>
          <a:lstStyle/>
          <a:p>
            <a:pPr marL="0" indent="0">
              <a:buNone/>
            </a:pPr>
            <a:r>
              <a:rPr lang="sl-SI" b="1" dirty="0"/>
              <a:t>Ustava RS -  38. člen: </a:t>
            </a:r>
          </a:p>
          <a:p>
            <a:pPr marL="0" indent="0">
              <a:buNone/>
            </a:pPr>
            <a:r>
              <a:rPr lang="sl-SI" dirty="0"/>
              <a:t>Zagotovljeno je varstvo osebnih podatkov. Prepovedana je uporaba osebnih podatkov v nasprotju z namenom njihovega zbiranja.</a:t>
            </a:r>
          </a:p>
          <a:p>
            <a:pPr marL="0" indent="0">
              <a:buNone/>
            </a:pPr>
            <a:r>
              <a:rPr lang="sl-SI" dirty="0"/>
              <a:t>Zbiranje, obdelovanje, namen uporabe, nadzor, in varstvo tajnosti osebnih podatkov določa zakon.</a:t>
            </a:r>
          </a:p>
          <a:p>
            <a:pPr marL="0" indent="0">
              <a:buNone/>
            </a:pPr>
            <a:r>
              <a:rPr lang="sl-SI" dirty="0"/>
              <a:t>Vsakdo ima pravico seznaniti se z zbranimi osebnimi </a:t>
            </a:r>
          </a:p>
          <a:p>
            <a:pPr marL="0" indent="0">
              <a:buNone/>
            </a:pPr>
            <a:r>
              <a:rPr lang="sl-SI" dirty="0"/>
              <a:t>podatki, ki se nanašajo nanj, in pravico do sodnega </a:t>
            </a:r>
          </a:p>
          <a:p>
            <a:pPr marL="0" indent="0">
              <a:buNone/>
            </a:pPr>
            <a:r>
              <a:rPr lang="sl-SI" dirty="0"/>
              <a:t>varstva ob njihovi zlorabi.</a:t>
            </a:r>
          </a:p>
          <a:p>
            <a:endParaRPr lang="sl-SI" dirty="0"/>
          </a:p>
        </p:txBody>
      </p:sp>
      <p:pic>
        <p:nvPicPr>
          <p:cNvPr id="5" name="Slika 4">
            <a:extLst>
              <a:ext uri="{FF2B5EF4-FFF2-40B4-BE49-F238E27FC236}">
                <a16:creationId xmlns:a16="http://schemas.microsoft.com/office/drawing/2014/main" id="{39A575B6-79CD-7367-30C6-496085AF9E9C}"/>
              </a:ext>
            </a:extLst>
          </p:cNvPr>
          <p:cNvPicPr>
            <a:picLocks noChangeAspect="1"/>
          </p:cNvPicPr>
          <p:nvPr/>
        </p:nvPicPr>
        <p:blipFill>
          <a:blip r:embed="rId2"/>
          <a:stretch>
            <a:fillRect/>
          </a:stretch>
        </p:blipFill>
        <p:spPr>
          <a:xfrm>
            <a:off x="8741500" y="4325113"/>
            <a:ext cx="3450500" cy="2532887"/>
          </a:xfrm>
          <a:prstGeom prst="rect">
            <a:avLst/>
          </a:prstGeom>
        </p:spPr>
      </p:pic>
    </p:spTree>
    <p:extLst>
      <p:ext uri="{BB962C8B-B14F-4D97-AF65-F5344CB8AC3E}">
        <p14:creationId xmlns:p14="http://schemas.microsoft.com/office/powerpoint/2010/main" val="3511829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A25698-437D-AA16-7CE1-133B9A93E9F4}"/>
              </a:ext>
            </a:extLst>
          </p:cNvPr>
          <p:cNvSpPr>
            <a:spLocks noGrp="1"/>
          </p:cNvSpPr>
          <p:nvPr>
            <p:ph type="title"/>
          </p:nvPr>
        </p:nvSpPr>
        <p:spPr/>
        <p:txBody>
          <a:bodyPr>
            <a:normAutofit fontScale="90000"/>
          </a:bodyPr>
          <a:lstStyle/>
          <a:p>
            <a:r>
              <a:rPr lang="sl-SI" dirty="0"/>
              <a:t>Rezultati raziskave … po ZVOP-2</a:t>
            </a:r>
          </a:p>
        </p:txBody>
      </p:sp>
      <p:sp>
        <p:nvSpPr>
          <p:cNvPr id="3" name="Označba mesta vsebine 2">
            <a:extLst>
              <a:ext uri="{FF2B5EF4-FFF2-40B4-BE49-F238E27FC236}">
                <a16:creationId xmlns:a16="http://schemas.microsoft.com/office/drawing/2014/main" id="{60C30403-EAC3-6A0F-1F53-8B6BDE1EBED6}"/>
              </a:ext>
            </a:extLst>
          </p:cNvPr>
          <p:cNvSpPr>
            <a:spLocks noGrp="1"/>
          </p:cNvSpPr>
          <p:nvPr>
            <p:ph idx="1"/>
          </p:nvPr>
        </p:nvSpPr>
        <p:spPr/>
        <p:txBody>
          <a:bodyPr>
            <a:normAutofit fontScale="77500" lnSpcReduction="20000"/>
          </a:bodyPr>
          <a:lstStyle/>
          <a:p>
            <a:pPr marL="0" indent="0">
              <a:buNone/>
            </a:pPr>
            <a:r>
              <a:rPr lang="sl-SI" dirty="0"/>
              <a:t>… se objavijo v anonimizirani obliki</a:t>
            </a:r>
          </a:p>
          <a:p>
            <a:pPr marL="0" indent="0">
              <a:buNone/>
            </a:pPr>
            <a:endParaRPr lang="sl-SI" dirty="0"/>
          </a:p>
          <a:p>
            <a:pPr marL="0" indent="0">
              <a:buNone/>
            </a:pPr>
            <a:r>
              <a:rPr lang="sl-SI" dirty="0"/>
              <a:t>Se lahko objavijo tudi v </a:t>
            </a:r>
            <a:r>
              <a:rPr lang="sl-SI" dirty="0" err="1"/>
              <a:t>psevdonimizirani</a:t>
            </a:r>
            <a:r>
              <a:rPr lang="sl-SI" dirty="0"/>
              <a:t> obliki, če objava podatkov v anonimizirani obliki iz tehničnih razlogov ali zaradi zasledovanja ciljev raziskave ni mogoča. </a:t>
            </a:r>
          </a:p>
          <a:p>
            <a:endParaRPr lang="sl-SI" dirty="0"/>
          </a:p>
          <a:p>
            <a:pPr marL="0" indent="0">
              <a:buNone/>
            </a:pPr>
            <a:r>
              <a:rPr lang="sl-SI" dirty="0"/>
              <a:t>Rezultati raziskave lahko vsebujejo tudi osebne podatke:</a:t>
            </a:r>
          </a:p>
          <a:p>
            <a:r>
              <a:rPr lang="sl-SI" dirty="0"/>
              <a:t>če </a:t>
            </a:r>
            <a:r>
              <a:rPr lang="sl-SI" b="1" dirty="0"/>
              <a:t>ZVOP-2 ali drug zakon </a:t>
            </a:r>
            <a:r>
              <a:rPr lang="sl-SI" dirty="0"/>
              <a:t>to določa ali </a:t>
            </a:r>
          </a:p>
          <a:p>
            <a:r>
              <a:rPr lang="sl-SI" dirty="0"/>
              <a:t>če je posameznik, na katerega se nanašajo osebni podatki, za objavo osebnih podatkov dal </a:t>
            </a:r>
            <a:r>
              <a:rPr lang="sl-SI" b="1" dirty="0"/>
              <a:t>pisno privolitev </a:t>
            </a:r>
            <a:r>
              <a:rPr lang="sl-SI" dirty="0"/>
              <a:t>ali </a:t>
            </a:r>
          </a:p>
          <a:p>
            <a:r>
              <a:rPr lang="sl-SI" dirty="0"/>
              <a:t>če je za tako objavo v času </a:t>
            </a:r>
            <a:r>
              <a:rPr lang="sl-SI" b="1" dirty="0"/>
              <a:t>po smrti </a:t>
            </a:r>
            <a:r>
              <a:rPr lang="sl-SI" dirty="0"/>
              <a:t>posameznika </a:t>
            </a:r>
            <a:r>
              <a:rPr lang="sl-SI" b="1" dirty="0"/>
              <a:t>dana pisna privolitev oseb </a:t>
            </a:r>
            <a:r>
              <a:rPr lang="sl-SI" dirty="0"/>
              <a:t>v izključujočem vrstnem redu: zakonec, zunajzakonski partner, otroci, starši ali dediči.</a:t>
            </a:r>
          </a:p>
          <a:p>
            <a:endParaRPr lang="sl-SI" dirty="0"/>
          </a:p>
          <a:p>
            <a:pPr marL="0" indent="0">
              <a:buNone/>
            </a:pPr>
            <a:r>
              <a:rPr lang="sl-SI" dirty="0"/>
              <a:t>Osebni podatki iz raziskave se ne smejo objaviti, če je to v nasprotju z interesom varovanja tajnosti ali zaupnosti uradnih postopkov ali če ti postopki še niso zaključeni.</a:t>
            </a:r>
          </a:p>
          <a:p>
            <a:endParaRPr lang="sl-SI" dirty="0"/>
          </a:p>
        </p:txBody>
      </p:sp>
    </p:spTree>
    <p:extLst>
      <p:ext uri="{BB962C8B-B14F-4D97-AF65-F5344CB8AC3E}">
        <p14:creationId xmlns:p14="http://schemas.microsoft.com/office/powerpoint/2010/main" val="3692447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82477E95-B9D0-C78C-E223-E849BF79D1FB}"/>
              </a:ext>
            </a:extLst>
          </p:cNvPr>
          <p:cNvPicPr>
            <a:picLocks noChangeAspect="1"/>
          </p:cNvPicPr>
          <p:nvPr/>
        </p:nvPicPr>
        <p:blipFill>
          <a:blip r:embed="rId2"/>
          <a:stretch>
            <a:fillRect/>
          </a:stretch>
        </p:blipFill>
        <p:spPr>
          <a:xfrm>
            <a:off x="335171" y="2411998"/>
            <a:ext cx="2505673" cy="2621507"/>
          </a:xfrm>
          <a:prstGeom prst="rect">
            <a:avLst/>
          </a:prstGeom>
        </p:spPr>
      </p:pic>
      <p:sp>
        <p:nvSpPr>
          <p:cNvPr id="2" name="Text Placeholder 1">
            <a:extLst>
              <a:ext uri="{FF2B5EF4-FFF2-40B4-BE49-F238E27FC236}">
                <a16:creationId xmlns:a16="http://schemas.microsoft.com/office/drawing/2014/main" id="{D2A74BEE-B816-F4B3-5511-F8CB48D02324}"/>
              </a:ext>
            </a:extLst>
          </p:cNvPr>
          <p:cNvSpPr>
            <a:spLocks noGrp="1"/>
          </p:cNvSpPr>
          <p:nvPr>
            <p:ph type="body" sz="quarter" idx="10"/>
          </p:nvPr>
        </p:nvSpPr>
        <p:spPr>
          <a:xfrm>
            <a:off x="2922397" y="2524315"/>
            <a:ext cx="3477420" cy="1809369"/>
          </a:xfrm>
        </p:spPr>
        <p:txBody>
          <a:bodyPr/>
          <a:lstStyle/>
          <a:p>
            <a:r>
              <a:rPr lang="sl-SI" sz="1600" b="1" dirty="0"/>
              <a:t>Spletna stran Informacijskega pooblaščenca: </a:t>
            </a:r>
          </a:p>
          <a:p>
            <a:r>
              <a:rPr lang="sl-SI" dirty="0">
                <a:hlinkClick r:id="rId3"/>
              </a:rPr>
              <a:t>https://www.ip-rs.si/</a:t>
            </a:r>
            <a:r>
              <a:rPr lang="sl-SI" dirty="0"/>
              <a:t> </a:t>
            </a:r>
          </a:p>
          <a:p>
            <a:endParaRPr lang="sl-SI" dirty="0"/>
          </a:p>
          <a:p>
            <a:r>
              <a:rPr lang="sl-SI" sz="1600" b="1" dirty="0"/>
              <a:t>Mnenja IP: </a:t>
            </a:r>
          </a:p>
          <a:p>
            <a:r>
              <a:rPr lang="sl-SI" dirty="0">
                <a:hlinkClick r:id="rId4"/>
              </a:rPr>
              <a:t>https://www.ip-rs.si/varstvo-osebnih-podatkov/iskalnik-po-mnenjih</a:t>
            </a:r>
            <a:r>
              <a:rPr lang="sl-SI" dirty="0"/>
              <a:t>   </a:t>
            </a:r>
          </a:p>
          <a:p>
            <a:endParaRPr lang="sl-SI" dirty="0"/>
          </a:p>
        </p:txBody>
      </p:sp>
    </p:spTree>
    <p:extLst>
      <p:ext uri="{BB962C8B-B14F-4D97-AF65-F5344CB8AC3E}">
        <p14:creationId xmlns:p14="http://schemas.microsoft.com/office/powerpoint/2010/main" val="220676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E31C7F-F2EE-1DAD-052E-B91426A63252}"/>
              </a:ext>
            </a:extLst>
          </p:cNvPr>
          <p:cNvSpPr>
            <a:spLocks noGrp="1"/>
          </p:cNvSpPr>
          <p:nvPr>
            <p:ph type="title"/>
          </p:nvPr>
        </p:nvSpPr>
        <p:spPr/>
        <p:txBody>
          <a:bodyPr>
            <a:normAutofit fontScale="90000"/>
          </a:bodyPr>
          <a:lstStyle/>
          <a:p>
            <a:r>
              <a:rPr lang="sl-SI" dirty="0"/>
              <a:t>Pravna ureditev področja - Slovenija</a:t>
            </a:r>
          </a:p>
        </p:txBody>
      </p:sp>
      <p:sp>
        <p:nvSpPr>
          <p:cNvPr id="3" name="Označba mesta vsebine 2">
            <a:extLst>
              <a:ext uri="{FF2B5EF4-FFF2-40B4-BE49-F238E27FC236}">
                <a16:creationId xmlns:a16="http://schemas.microsoft.com/office/drawing/2014/main" id="{92CA1F07-D369-D262-C336-579716E42B71}"/>
              </a:ext>
            </a:extLst>
          </p:cNvPr>
          <p:cNvSpPr>
            <a:spLocks noGrp="1"/>
          </p:cNvSpPr>
          <p:nvPr>
            <p:ph idx="1"/>
          </p:nvPr>
        </p:nvSpPr>
        <p:spPr/>
        <p:txBody>
          <a:bodyPr>
            <a:normAutofit fontScale="92500" lnSpcReduction="10000"/>
          </a:bodyPr>
          <a:lstStyle/>
          <a:p>
            <a:pPr marL="0" indent="0">
              <a:buNone/>
            </a:pPr>
            <a:r>
              <a:rPr lang="sl-SI" dirty="0"/>
              <a:t>zadnja država, ki še ni „pospremila“ Splošne uredbe v celoti v uporabo</a:t>
            </a:r>
          </a:p>
          <a:p>
            <a:pPr marL="0" indent="0">
              <a:buNone/>
            </a:pPr>
            <a:r>
              <a:rPr lang="sl-SI" dirty="0"/>
              <a:t>pritiski Evropske komisije</a:t>
            </a:r>
          </a:p>
          <a:p>
            <a:pPr marL="0" indent="0">
              <a:buNone/>
            </a:pPr>
            <a:r>
              <a:rPr lang="sl-SI" dirty="0"/>
              <a:t>brez ZVOP-2 ni bilo možno izrekanje upravnih sankcij po Splošni uredbi</a:t>
            </a:r>
          </a:p>
          <a:p>
            <a:pPr marL="0" indent="0">
              <a:buNone/>
            </a:pPr>
            <a:r>
              <a:rPr lang="sl-SI" b="1" dirty="0"/>
              <a:t>Zakon o varstvu podatkov (ZVOP-2) od 26. 1. 2023 (5 let!)</a:t>
            </a:r>
          </a:p>
          <a:p>
            <a:pPr marL="0" indent="0">
              <a:buNone/>
            </a:pPr>
            <a:r>
              <a:rPr lang="sl-SI" dirty="0"/>
              <a:t>hkrati sistemski in področni predpis</a:t>
            </a:r>
          </a:p>
          <a:p>
            <a:pPr marL="0" indent="0">
              <a:buNone/>
            </a:pPr>
            <a:r>
              <a:rPr lang="sl-SI" dirty="0"/>
              <a:t>kako to poteka v praksi </a:t>
            </a:r>
            <a:r>
              <a:rPr lang="sl-SI" dirty="0">
                <a:sym typeface="Symbol" panose="05050102010706020507" pitchFamily="18" charset="2"/>
              </a:rPr>
              <a:t></a:t>
            </a:r>
            <a:r>
              <a:rPr lang="sl-SI" dirty="0"/>
              <a:t> potrebno poznavanje in spoštovanje tako Splošne uredbe kot ZVOP-2</a:t>
            </a:r>
          </a:p>
          <a:p>
            <a:pPr marL="0" indent="0">
              <a:buNone/>
            </a:pPr>
            <a:r>
              <a:rPr lang="sl-SI" dirty="0"/>
              <a:t>Kompleksna naloga?</a:t>
            </a:r>
          </a:p>
          <a:p>
            <a:pPr marL="0" indent="0">
              <a:buNone/>
            </a:pPr>
            <a:r>
              <a:rPr lang="sl-SI" dirty="0">
                <a:sym typeface="Symbol" panose="05050102010706020507" pitchFamily="18" charset="2"/>
              </a:rPr>
              <a:t>1. </a:t>
            </a:r>
            <a:r>
              <a:rPr lang="sl-SI" dirty="0"/>
              <a:t>Splošna uredba: 99 členov, 173 uvodnih določb </a:t>
            </a:r>
            <a:r>
              <a:rPr lang="sl-SI" dirty="0">
                <a:sym typeface="Symbol" panose="05050102010706020507" pitchFamily="18" charset="2"/>
              </a:rPr>
              <a:t> </a:t>
            </a:r>
            <a:r>
              <a:rPr lang="sl-SI" dirty="0"/>
              <a:t>neposredna uporaba</a:t>
            </a:r>
          </a:p>
          <a:p>
            <a:pPr marL="0" indent="0">
              <a:buNone/>
            </a:pPr>
            <a:r>
              <a:rPr lang="sl-SI" dirty="0"/>
              <a:t>2. ZVOP-2: 127 členov</a:t>
            </a:r>
          </a:p>
          <a:p>
            <a:pPr marL="0" indent="0">
              <a:buNone/>
            </a:pPr>
            <a:r>
              <a:rPr lang="sl-SI" dirty="0"/>
              <a:t>3. predpisi digitalnega paketa – nekateri še v pripravi</a:t>
            </a:r>
          </a:p>
        </p:txBody>
      </p:sp>
    </p:spTree>
    <p:extLst>
      <p:ext uri="{BB962C8B-B14F-4D97-AF65-F5344CB8AC3E}">
        <p14:creationId xmlns:p14="http://schemas.microsoft.com/office/powerpoint/2010/main" val="109087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EAF652-F0F0-1C87-1968-871A138A363F}"/>
              </a:ext>
            </a:extLst>
          </p:cNvPr>
          <p:cNvSpPr>
            <a:spLocks noGrp="1"/>
          </p:cNvSpPr>
          <p:nvPr>
            <p:ph type="title"/>
          </p:nvPr>
        </p:nvSpPr>
        <p:spPr/>
        <p:txBody>
          <a:bodyPr>
            <a:normAutofit fontScale="90000"/>
          </a:bodyPr>
          <a:lstStyle/>
          <a:p>
            <a:r>
              <a:rPr lang="sl-SI" dirty="0"/>
              <a:t>Kaj so osebni podatki</a:t>
            </a:r>
          </a:p>
        </p:txBody>
      </p:sp>
      <p:sp>
        <p:nvSpPr>
          <p:cNvPr id="3" name="Označba mesta vsebine 2">
            <a:extLst>
              <a:ext uri="{FF2B5EF4-FFF2-40B4-BE49-F238E27FC236}">
                <a16:creationId xmlns:a16="http://schemas.microsoft.com/office/drawing/2014/main" id="{17D2D84B-4D96-7161-B233-D7D5C6EFCFBB}"/>
              </a:ext>
            </a:extLst>
          </p:cNvPr>
          <p:cNvSpPr>
            <a:spLocks noGrp="1"/>
          </p:cNvSpPr>
          <p:nvPr>
            <p:ph idx="1"/>
          </p:nvPr>
        </p:nvSpPr>
        <p:spPr/>
        <p:txBody>
          <a:bodyPr/>
          <a:lstStyle/>
          <a:p>
            <a:pPr marL="0" indent="0">
              <a:buNone/>
            </a:pPr>
            <a:r>
              <a:rPr lang="sl-SI" b="1" dirty="0"/>
              <a:t>Definicija po 1. tč. 6. člena GDPR</a:t>
            </a:r>
          </a:p>
          <a:p>
            <a:pPr marL="0" indent="0">
              <a:buNone/>
            </a:pPr>
            <a:endParaRPr lang="sl-SI" b="1" dirty="0"/>
          </a:p>
          <a:p>
            <a:pPr marL="0" indent="0">
              <a:buNone/>
            </a:pPr>
            <a:r>
              <a:rPr lang="sl-SI" dirty="0"/>
              <a:t>„osebni podatki“ pomeni </a:t>
            </a:r>
            <a:r>
              <a:rPr lang="sl-SI" b="1" dirty="0"/>
              <a:t>katero koli informacijo v zvezi z določenim ali določljivim posameznikom </a:t>
            </a:r>
            <a:r>
              <a:rPr lang="sl-SI" dirty="0"/>
              <a:t>(v nadaljnjem besedilu: posameznik, na katerega se nanašajo osebni podatki); določljiv posameznik je tisti, ki ga je mogoče neposredno ali posredno določiti, zlasti z navedbo identifikatorja, kot je ime, identifikacijska številka, podatki o lokaciji, spletni identifikator, ali z navedbo enega ali več dejavnikov, ki so značilni za fizično, fiziološko, genetsko, duševno, gospodarsko, kulturno ali družbeno identiteto tega posameznika.</a:t>
            </a:r>
          </a:p>
        </p:txBody>
      </p:sp>
    </p:spTree>
    <p:extLst>
      <p:ext uri="{BB962C8B-B14F-4D97-AF65-F5344CB8AC3E}">
        <p14:creationId xmlns:p14="http://schemas.microsoft.com/office/powerpoint/2010/main" val="126267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9A49B5-28A2-5563-DB3C-C7E01E38D8FE}"/>
              </a:ext>
            </a:extLst>
          </p:cNvPr>
          <p:cNvSpPr>
            <a:spLocks noGrp="1"/>
          </p:cNvSpPr>
          <p:nvPr>
            <p:ph type="title"/>
          </p:nvPr>
        </p:nvSpPr>
        <p:spPr/>
        <p:txBody>
          <a:bodyPr>
            <a:normAutofit fontScale="90000"/>
          </a:bodyPr>
          <a:lstStyle/>
          <a:p>
            <a:r>
              <a:rPr lang="sl-SI" dirty="0"/>
              <a:t>Kaj so osebni podatki</a:t>
            </a:r>
          </a:p>
        </p:txBody>
      </p:sp>
      <p:sp>
        <p:nvSpPr>
          <p:cNvPr id="3" name="Označba mesta vsebine 2">
            <a:extLst>
              <a:ext uri="{FF2B5EF4-FFF2-40B4-BE49-F238E27FC236}">
                <a16:creationId xmlns:a16="http://schemas.microsoft.com/office/drawing/2014/main" id="{A1B575C7-03A2-C80B-908E-10E8C8D30EF9}"/>
              </a:ext>
            </a:extLst>
          </p:cNvPr>
          <p:cNvSpPr>
            <a:spLocks noGrp="1"/>
          </p:cNvSpPr>
          <p:nvPr>
            <p:ph idx="1"/>
          </p:nvPr>
        </p:nvSpPr>
        <p:spPr/>
        <p:txBody>
          <a:bodyPr>
            <a:normAutofit fontScale="92500" lnSpcReduction="20000"/>
          </a:bodyPr>
          <a:lstStyle/>
          <a:p>
            <a:pPr marL="0" indent="0">
              <a:buNone/>
            </a:pPr>
            <a:r>
              <a:rPr lang="sl-SI" sz="2000" b="1" dirty="0"/>
              <a:t>poenostavljeno</a:t>
            </a:r>
            <a:r>
              <a:rPr lang="sl-SI" sz="2000" dirty="0"/>
              <a:t> → podatek, ki kaže na posameznika, ne glede na obliko, vir ali kontekst obdelave</a:t>
            </a:r>
          </a:p>
          <a:p>
            <a:pPr marL="0" indent="0">
              <a:buNone/>
            </a:pPr>
            <a:r>
              <a:rPr lang="sl-SI" sz="2000" dirty="0"/>
              <a:t>Za napolnitev pojma osebni podatek morata obstajati dva kumulativna pogoja:</a:t>
            </a:r>
          </a:p>
          <a:p>
            <a:pPr marL="0" indent="0">
              <a:buNone/>
            </a:pPr>
            <a:r>
              <a:rPr lang="sl-SI" sz="2000" dirty="0"/>
              <a:t>1. obstoj podatka, ki se nanaša na posameznika in</a:t>
            </a:r>
          </a:p>
          <a:p>
            <a:pPr marL="0" indent="0">
              <a:buNone/>
            </a:pPr>
            <a:r>
              <a:rPr lang="sl-SI" sz="2000" dirty="0"/>
              <a:t>2. posameznik, ki je določena ali določljiva oseba</a:t>
            </a:r>
          </a:p>
          <a:p>
            <a:pPr marL="0" indent="0">
              <a:buNone/>
            </a:pPr>
            <a:endParaRPr lang="sl-SI" sz="2000" dirty="0"/>
          </a:p>
          <a:p>
            <a:pPr marL="0" indent="0">
              <a:buNone/>
            </a:pPr>
            <a:r>
              <a:rPr lang="sl-SI" sz="2000" b="1" dirty="0"/>
              <a:t>določljivost posameznika</a:t>
            </a:r>
          </a:p>
          <a:p>
            <a:pPr marL="0" indent="0">
              <a:buNone/>
            </a:pPr>
            <a:r>
              <a:rPr lang="sl-SI" sz="2000" dirty="0"/>
              <a:t>- do-LOČITI: ločiti od drugih posameznikov</a:t>
            </a:r>
          </a:p>
          <a:p>
            <a:pPr marL="0" indent="0">
              <a:buNone/>
            </a:pPr>
            <a:r>
              <a:rPr lang="sl-SI" sz="2000" dirty="0"/>
              <a:t>- ključni test je, »ali se da določiti posameznika?« in ne »ali ga lahko mi določimo?« → upoštevanje vseh razumnih sredstev</a:t>
            </a:r>
          </a:p>
          <a:p>
            <a:pPr marL="0" indent="0">
              <a:buNone/>
            </a:pPr>
            <a:endParaRPr lang="sl-SI" sz="2000" dirty="0"/>
          </a:p>
          <a:p>
            <a:pPr marL="0" indent="0">
              <a:buNone/>
            </a:pPr>
            <a:r>
              <a:rPr lang="sl-SI" sz="2000" b="1" dirty="0"/>
              <a:t>široka interpretacija</a:t>
            </a:r>
          </a:p>
          <a:p>
            <a:pPr marL="0" indent="0">
              <a:buNone/>
            </a:pPr>
            <a:r>
              <a:rPr lang="sl-SI" sz="2000" dirty="0"/>
              <a:t>- vse vrste informacij, objektivne in subjektivne (mnenja ali presoje), če se „nanašajo“ na posameznika</a:t>
            </a:r>
          </a:p>
          <a:p>
            <a:pPr marL="0" indent="0">
              <a:buNone/>
            </a:pPr>
            <a:r>
              <a:rPr lang="sl-SI" sz="2000" dirty="0"/>
              <a:t>- iz zasebnega, poklicnega in javnega življenja.</a:t>
            </a:r>
          </a:p>
          <a:p>
            <a:pPr marL="0" indent="0">
              <a:buNone/>
            </a:pPr>
            <a:r>
              <a:rPr lang="sl-SI" sz="2000" dirty="0"/>
              <a:t>- ne le osebni podatki, ki jih upravljavec zbere, ampak tudi taki, ki jih pridobi z dodatno obdelavo zbranih podatkov</a:t>
            </a:r>
          </a:p>
        </p:txBody>
      </p:sp>
    </p:spTree>
    <p:extLst>
      <p:ext uri="{BB962C8B-B14F-4D97-AF65-F5344CB8AC3E}">
        <p14:creationId xmlns:p14="http://schemas.microsoft.com/office/powerpoint/2010/main" val="177318588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7449</TotalTime>
  <Words>6512</Words>
  <Application>Microsoft Office PowerPoint</Application>
  <PresentationFormat>Širokozaslonsko</PresentationFormat>
  <Paragraphs>528</Paragraphs>
  <Slides>61</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61</vt:i4>
      </vt:variant>
    </vt:vector>
  </HeadingPairs>
  <TitlesOfParts>
    <vt:vector size="66" baseType="lpstr">
      <vt:lpstr>Arial</vt:lpstr>
      <vt:lpstr>Calibri</vt:lpstr>
      <vt:lpstr>Calibri </vt:lpstr>
      <vt:lpstr>Wingdings</vt:lpstr>
      <vt:lpstr>Officeova tema</vt:lpstr>
      <vt:lpstr>Varovanje osebnih podatkov </vt:lpstr>
      <vt:lpstr>ZAKAJ?</vt:lpstr>
      <vt:lpstr>Pravna ureditev področja - EU</vt:lpstr>
      <vt:lpstr>Pravna ureditev področja - EU</vt:lpstr>
      <vt:lpstr>Pravna ureditev področja - EU</vt:lpstr>
      <vt:lpstr>Pravna ureditev področja - Slovenija</vt:lpstr>
      <vt:lpstr>Pravna ureditev področja - Slovenija</vt:lpstr>
      <vt:lpstr>Kaj so osebni podatki</vt:lpstr>
      <vt:lpstr>Kaj so osebni podatki</vt:lpstr>
      <vt:lpstr>Infografika IP https://www.ip-rs.si/publikacije/infografike  </vt:lpstr>
      <vt:lpstr>Kaj so osebni podatki - PRIMERI</vt:lpstr>
      <vt:lpstr>Psevdonimizacija</vt:lpstr>
      <vt:lpstr>Anonimizacija</vt:lpstr>
      <vt:lpstr>Posebne vrste osebnih podatkov</vt:lpstr>
      <vt:lpstr>Pomembni pojmi</vt:lpstr>
      <vt:lpstr>Temeljna načela varstva osebnih podatkov</vt:lpstr>
      <vt:lpstr>Načelo zakonitosti obdelave - pravni temelj </vt:lpstr>
      <vt:lpstr>  Pravni temelj – privolitev  </vt:lpstr>
      <vt:lpstr>Privolitev</vt:lpstr>
      <vt:lpstr>Kdaj mora biti privolitev IZRECNA (ne le nedvoumna)? </vt:lpstr>
      <vt:lpstr>Privolitev</vt:lpstr>
      <vt:lpstr>Privolitev</vt:lpstr>
      <vt:lpstr>PowerPointova predstavitev</vt:lpstr>
      <vt:lpstr>   Pravni temelj – pogodba    </vt:lpstr>
      <vt:lpstr>Pravni temelj – pogodba </vt:lpstr>
      <vt:lpstr>  Pravni temelj – izpolnitev zakonske obveznosti upravljavca    </vt:lpstr>
      <vt:lpstr> Pravni temelj – zaščita življenjskih interesov posameznika   </vt:lpstr>
      <vt:lpstr>Pravni temelj – opravljanje naloge v javnem interesu  </vt:lpstr>
      <vt:lpstr>Obdelava OP v javnem sektorju: novost po ZVOP-2</vt:lpstr>
      <vt:lpstr>Pravni temelj – zakoniti interes </vt:lpstr>
      <vt:lpstr>Dodatni pogoji za obdelavo posebnih vrst podatkov </vt:lpstr>
      <vt:lpstr>Pravice posameznikov</vt:lpstr>
      <vt:lpstr>Pravica biti informiran o obdelavi</vt:lpstr>
      <vt:lpstr>Najpogostejše napake in priporočila</vt:lpstr>
      <vt:lpstr>Pravica do seznanitve z lastnimi OP (do dostopa)</vt:lpstr>
      <vt:lpstr>Pravica do popravka podatkov</vt:lpstr>
      <vt:lpstr>Pravica do izbrisa podatkov (pravica do pozabe)</vt:lpstr>
      <vt:lpstr>Pravica do izbrisa podatkov (pravica do pozabe)</vt:lpstr>
      <vt:lpstr>Druge pravice </vt:lpstr>
      <vt:lpstr>Pravice posameznikov – POMEMBNO</vt:lpstr>
      <vt:lpstr>Postopek uveljavljanja pravic - POMEMBNO</vt:lpstr>
      <vt:lpstr>PowerPointova predstavitev</vt:lpstr>
      <vt:lpstr>Pogodbena obdelava</vt:lpstr>
      <vt:lpstr>Pogodbena obdelava – vsebina pogodbe</vt:lpstr>
      <vt:lpstr>Evidenca dejavnosti obdelave </vt:lpstr>
      <vt:lpstr>Evidenca dejavnosti obdelave </vt:lpstr>
      <vt:lpstr> Ocena učinkov z zvezi z varstvom osebnih podatkov (DPIA) </vt:lpstr>
      <vt:lpstr>Primeri - Kdaj je DPIA obvezna? (seznam po 35/4)</vt:lpstr>
      <vt:lpstr>Izbira metodologije- primer IP </vt:lpstr>
      <vt:lpstr>DPIA – preden zares začnemo…</vt:lpstr>
      <vt:lpstr>1. Korak – kontekst: konkretno, celovito, pošteno </vt:lpstr>
      <vt:lpstr>2. Korak – analiza tveganj</vt:lpstr>
      <vt:lpstr>Tabela ocenjevanja tveganj - primer</vt:lpstr>
      <vt:lpstr>3. Korak - ukrepi za zmanjševanje tveganj</vt:lpstr>
      <vt:lpstr>4. Korak - poročilo</vt:lpstr>
      <vt:lpstr>Obdelava OP v znanstvenoraziskovalne namene - KDAJ</vt:lpstr>
      <vt:lpstr>Obdelava OP v znanstvenoraziskovalne namene - KAKO</vt:lpstr>
      <vt:lpstr>Obdelava OP v znanstvenoraziskovalne namene</vt:lpstr>
      <vt:lpstr>Ravnanje z raziskovalnimi podatki po ZVOP-2</vt:lpstr>
      <vt:lpstr>Rezultati raziskave … po ZVOP-2</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Zala</cp:lastModifiedBy>
  <cp:revision>25</cp:revision>
  <dcterms:created xsi:type="dcterms:W3CDTF">2023-09-11T08:00:44Z</dcterms:created>
  <dcterms:modified xsi:type="dcterms:W3CDTF">2025-01-20T12:26:42Z</dcterms:modified>
</cp:coreProperties>
</file>