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338" r:id="rId4"/>
    <p:sldId id="358" r:id="rId5"/>
    <p:sldId id="342" r:id="rId6"/>
    <p:sldId id="343" r:id="rId7"/>
    <p:sldId id="360" r:id="rId8"/>
    <p:sldId id="361" r:id="rId9"/>
    <p:sldId id="363" r:id="rId10"/>
    <p:sldId id="362" r:id="rId11"/>
    <p:sldId id="347" r:id="rId12"/>
    <p:sldId id="346" r:id="rId13"/>
    <p:sldId id="340" r:id="rId14"/>
    <p:sldId id="354" r:id="rId15"/>
    <p:sldId id="353" r:id="rId16"/>
    <p:sldId id="352" r:id="rId17"/>
    <p:sldId id="351" r:id="rId18"/>
    <p:sldId id="350" r:id="rId19"/>
    <p:sldId id="356" r:id="rId20"/>
    <p:sldId id="359" r:id="rId21"/>
    <p:sldId id="355" r:id="rId22"/>
    <p:sldId id="365" r:id="rId23"/>
    <p:sldId id="364" r:id="rId24"/>
    <p:sldId id="258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9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048D8-1643-A56C-FAE2-D83849E2A4A8}" v="5" dt="2024-10-15T13:56:54.925"/>
    <p1510:client id="{FEA685B3-57A3-4EF3-53A8-C0AB6C9A8EC1}" v="1" dt="2024-10-14T08:51:56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1E7B5-7992-4251-8B10-FE608D5329D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I"/>
        </a:p>
      </dgm:t>
    </dgm:pt>
    <dgm:pt modelId="{E035B28C-3B5F-464F-BC13-C44872461CA2}">
      <dgm:prSet phldrT="[Text]"/>
      <dgm:spPr/>
      <dgm:t>
        <a:bodyPr/>
        <a:lstStyle/>
        <a:p>
          <a:r>
            <a:rPr lang="sl-SI"/>
            <a:t>Iskanje</a:t>
          </a:r>
          <a:endParaRPr lang="en-SI"/>
        </a:p>
      </dgm:t>
    </dgm:pt>
    <dgm:pt modelId="{E0504150-9553-456A-BEE0-17BB5D75479E}" type="parTrans" cxnId="{ACE9643F-9BC2-4C09-BA97-4304CA4083C5}">
      <dgm:prSet/>
      <dgm:spPr/>
      <dgm:t>
        <a:bodyPr/>
        <a:lstStyle/>
        <a:p>
          <a:endParaRPr lang="en-SI"/>
        </a:p>
      </dgm:t>
    </dgm:pt>
    <dgm:pt modelId="{53409B1F-855D-4DDA-B5E8-6F9C70460A2E}" type="sibTrans" cxnId="{ACE9643F-9BC2-4C09-BA97-4304CA4083C5}">
      <dgm:prSet/>
      <dgm:spPr/>
      <dgm:t>
        <a:bodyPr/>
        <a:lstStyle/>
        <a:p>
          <a:endParaRPr lang="en-SI"/>
        </a:p>
      </dgm:t>
    </dgm:pt>
    <dgm:pt modelId="{F3CE0553-BCF3-4A8D-B730-9F8D7D4971EB}">
      <dgm:prSet phldrT="[Text]"/>
      <dgm:spPr/>
      <dgm:t>
        <a:bodyPr/>
        <a:lstStyle/>
        <a:p>
          <a:r>
            <a:rPr lang="sl-SI"/>
            <a:t>Načrtovanje</a:t>
          </a:r>
          <a:endParaRPr lang="en-SI"/>
        </a:p>
      </dgm:t>
    </dgm:pt>
    <dgm:pt modelId="{5DD5EBF3-CBFC-430B-9AE3-74D574F6FB26}" type="parTrans" cxnId="{030829CD-5530-4664-9C8A-5727445E0F27}">
      <dgm:prSet/>
      <dgm:spPr/>
      <dgm:t>
        <a:bodyPr/>
        <a:lstStyle/>
        <a:p>
          <a:endParaRPr lang="en-SI"/>
        </a:p>
      </dgm:t>
    </dgm:pt>
    <dgm:pt modelId="{9B9609AD-9BDA-4779-911D-AD55B82E21EA}" type="sibTrans" cxnId="{030829CD-5530-4664-9C8A-5727445E0F27}">
      <dgm:prSet/>
      <dgm:spPr/>
      <dgm:t>
        <a:bodyPr/>
        <a:lstStyle/>
        <a:p>
          <a:endParaRPr lang="en-SI"/>
        </a:p>
      </dgm:t>
    </dgm:pt>
    <dgm:pt modelId="{AA69452B-60F2-4378-A242-0A672EA6AFD0}">
      <dgm:prSet phldrT="[Text]"/>
      <dgm:spPr/>
      <dgm:t>
        <a:bodyPr/>
        <a:lstStyle/>
        <a:p>
          <a:r>
            <a:rPr lang="sl-SI"/>
            <a:t>Opisovanje</a:t>
          </a:r>
          <a:endParaRPr lang="en-SI"/>
        </a:p>
      </dgm:t>
    </dgm:pt>
    <dgm:pt modelId="{E13A92C6-FA72-4331-B717-F6EF6D744F80}" type="parTrans" cxnId="{6826005A-5697-4FF1-ADC6-31D7567BC997}">
      <dgm:prSet/>
      <dgm:spPr/>
      <dgm:t>
        <a:bodyPr/>
        <a:lstStyle/>
        <a:p>
          <a:endParaRPr lang="en-SI"/>
        </a:p>
      </dgm:t>
    </dgm:pt>
    <dgm:pt modelId="{1E12EB9A-C71C-42D3-AAE3-5D6E770F01EB}" type="sibTrans" cxnId="{6826005A-5697-4FF1-ADC6-31D7567BC997}">
      <dgm:prSet/>
      <dgm:spPr/>
      <dgm:t>
        <a:bodyPr/>
        <a:lstStyle/>
        <a:p>
          <a:endParaRPr lang="en-SI"/>
        </a:p>
      </dgm:t>
    </dgm:pt>
    <dgm:pt modelId="{0C876B36-F6ED-48C8-86AC-FD4F14F72295}">
      <dgm:prSet phldrT="[Text]"/>
      <dgm:spPr/>
      <dgm:t>
        <a:bodyPr/>
        <a:lstStyle/>
        <a:p>
          <a:r>
            <a:rPr lang="sl-SI"/>
            <a:t>Arhiviranje</a:t>
          </a:r>
          <a:endParaRPr lang="en-SI"/>
        </a:p>
      </dgm:t>
    </dgm:pt>
    <dgm:pt modelId="{058AB5B1-AA73-4FBF-BE55-434361EA0AB5}" type="parTrans" cxnId="{36F7391B-9A64-4000-8698-3DA2AE140E04}">
      <dgm:prSet/>
      <dgm:spPr/>
      <dgm:t>
        <a:bodyPr/>
        <a:lstStyle/>
        <a:p>
          <a:endParaRPr lang="en-SI"/>
        </a:p>
      </dgm:t>
    </dgm:pt>
    <dgm:pt modelId="{E8C2F37F-530F-4794-9E08-3E7699CB72AF}" type="sibTrans" cxnId="{36F7391B-9A64-4000-8698-3DA2AE140E04}">
      <dgm:prSet/>
      <dgm:spPr/>
      <dgm:t>
        <a:bodyPr/>
        <a:lstStyle/>
        <a:p>
          <a:endParaRPr lang="en-SI"/>
        </a:p>
      </dgm:t>
    </dgm:pt>
    <dgm:pt modelId="{DF7FA940-57BE-42C6-9620-C4D30A64ED48}">
      <dgm:prSet phldrT="[Text]"/>
      <dgm:spPr/>
      <dgm:t>
        <a:bodyPr/>
        <a:lstStyle/>
        <a:p>
          <a:r>
            <a:rPr lang="sl-SI"/>
            <a:t>Objava</a:t>
          </a:r>
          <a:endParaRPr lang="en-SI"/>
        </a:p>
      </dgm:t>
    </dgm:pt>
    <dgm:pt modelId="{C6F1C63E-9385-494B-8FE8-544AF63DCDEF}" type="parTrans" cxnId="{94EFC399-C092-4472-8728-74E57C80AFCC}">
      <dgm:prSet/>
      <dgm:spPr/>
      <dgm:t>
        <a:bodyPr/>
        <a:lstStyle/>
        <a:p>
          <a:endParaRPr lang="en-SI"/>
        </a:p>
      </dgm:t>
    </dgm:pt>
    <dgm:pt modelId="{7899E49C-6FE1-4B8F-AC48-95A3195134E0}" type="sibTrans" cxnId="{94EFC399-C092-4472-8728-74E57C80AFCC}">
      <dgm:prSet/>
      <dgm:spPr/>
      <dgm:t>
        <a:bodyPr/>
        <a:lstStyle/>
        <a:p>
          <a:endParaRPr lang="en-SI"/>
        </a:p>
      </dgm:t>
    </dgm:pt>
    <dgm:pt modelId="{AF321358-2850-4A4C-ADA4-A177A649F2AD}" type="pres">
      <dgm:prSet presAssocID="{9CB1E7B5-7992-4251-8B10-FE608D5329D3}" presName="cycle" presStyleCnt="0">
        <dgm:presLayoutVars>
          <dgm:dir/>
          <dgm:resizeHandles val="exact"/>
        </dgm:presLayoutVars>
      </dgm:prSet>
      <dgm:spPr/>
    </dgm:pt>
    <dgm:pt modelId="{C529F8AB-84DD-4A91-87EE-699A7E720582}" type="pres">
      <dgm:prSet presAssocID="{E035B28C-3B5F-464F-BC13-C44872461CA2}" presName="node" presStyleLbl="node1" presStyleIdx="0" presStyleCnt="5">
        <dgm:presLayoutVars>
          <dgm:bulletEnabled val="1"/>
        </dgm:presLayoutVars>
      </dgm:prSet>
      <dgm:spPr/>
    </dgm:pt>
    <dgm:pt modelId="{69A52397-4688-4686-BB50-8D1B48C1D30F}" type="pres">
      <dgm:prSet presAssocID="{53409B1F-855D-4DDA-B5E8-6F9C70460A2E}" presName="sibTrans" presStyleLbl="sibTrans2D1" presStyleIdx="0" presStyleCnt="5"/>
      <dgm:spPr/>
    </dgm:pt>
    <dgm:pt modelId="{8FA911ED-D309-40C8-89B6-C74A6DE899E1}" type="pres">
      <dgm:prSet presAssocID="{53409B1F-855D-4DDA-B5E8-6F9C70460A2E}" presName="connectorText" presStyleLbl="sibTrans2D1" presStyleIdx="0" presStyleCnt="5"/>
      <dgm:spPr/>
    </dgm:pt>
    <dgm:pt modelId="{3299DA1D-8497-4129-8598-BBBBA3849EA5}" type="pres">
      <dgm:prSet presAssocID="{F3CE0553-BCF3-4A8D-B730-9F8D7D4971EB}" presName="node" presStyleLbl="node1" presStyleIdx="1" presStyleCnt="5">
        <dgm:presLayoutVars>
          <dgm:bulletEnabled val="1"/>
        </dgm:presLayoutVars>
      </dgm:prSet>
      <dgm:spPr/>
    </dgm:pt>
    <dgm:pt modelId="{31714B26-6CF9-4F02-9FD0-E603A89EC35C}" type="pres">
      <dgm:prSet presAssocID="{9B9609AD-9BDA-4779-911D-AD55B82E21EA}" presName="sibTrans" presStyleLbl="sibTrans2D1" presStyleIdx="1" presStyleCnt="5"/>
      <dgm:spPr/>
    </dgm:pt>
    <dgm:pt modelId="{1613471E-6781-4190-8FAB-DCEF23CBF7F6}" type="pres">
      <dgm:prSet presAssocID="{9B9609AD-9BDA-4779-911D-AD55B82E21EA}" presName="connectorText" presStyleLbl="sibTrans2D1" presStyleIdx="1" presStyleCnt="5"/>
      <dgm:spPr/>
    </dgm:pt>
    <dgm:pt modelId="{FE892F68-29F3-4A06-A773-51E80D344F65}" type="pres">
      <dgm:prSet presAssocID="{AA69452B-60F2-4378-A242-0A672EA6AFD0}" presName="node" presStyleLbl="node1" presStyleIdx="2" presStyleCnt="5">
        <dgm:presLayoutVars>
          <dgm:bulletEnabled val="1"/>
        </dgm:presLayoutVars>
      </dgm:prSet>
      <dgm:spPr/>
    </dgm:pt>
    <dgm:pt modelId="{CBB2CAE2-83E5-4BB0-B035-F07F494AB55C}" type="pres">
      <dgm:prSet presAssocID="{1E12EB9A-C71C-42D3-AAE3-5D6E770F01EB}" presName="sibTrans" presStyleLbl="sibTrans2D1" presStyleIdx="2" presStyleCnt="5"/>
      <dgm:spPr/>
    </dgm:pt>
    <dgm:pt modelId="{1500C0F9-0289-45B6-A31B-5FF8A2C19801}" type="pres">
      <dgm:prSet presAssocID="{1E12EB9A-C71C-42D3-AAE3-5D6E770F01EB}" presName="connectorText" presStyleLbl="sibTrans2D1" presStyleIdx="2" presStyleCnt="5"/>
      <dgm:spPr/>
    </dgm:pt>
    <dgm:pt modelId="{69BEAA77-F21A-416C-9EDE-3795D880DD5B}" type="pres">
      <dgm:prSet presAssocID="{0C876B36-F6ED-48C8-86AC-FD4F14F72295}" presName="node" presStyleLbl="node1" presStyleIdx="3" presStyleCnt="5">
        <dgm:presLayoutVars>
          <dgm:bulletEnabled val="1"/>
        </dgm:presLayoutVars>
      </dgm:prSet>
      <dgm:spPr/>
    </dgm:pt>
    <dgm:pt modelId="{1F03D1EE-804E-4C12-A911-9E9AAB622EE6}" type="pres">
      <dgm:prSet presAssocID="{E8C2F37F-530F-4794-9E08-3E7699CB72AF}" presName="sibTrans" presStyleLbl="sibTrans2D1" presStyleIdx="3" presStyleCnt="5"/>
      <dgm:spPr/>
    </dgm:pt>
    <dgm:pt modelId="{0DD79AC9-445C-456D-B396-4DD4F18BB1F2}" type="pres">
      <dgm:prSet presAssocID="{E8C2F37F-530F-4794-9E08-3E7699CB72AF}" presName="connectorText" presStyleLbl="sibTrans2D1" presStyleIdx="3" presStyleCnt="5"/>
      <dgm:spPr/>
    </dgm:pt>
    <dgm:pt modelId="{613913E5-BF21-45C6-967C-DB444F0F098B}" type="pres">
      <dgm:prSet presAssocID="{DF7FA940-57BE-42C6-9620-C4D30A64ED48}" presName="node" presStyleLbl="node1" presStyleIdx="4" presStyleCnt="5">
        <dgm:presLayoutVars>
          <dgm:bulletEnabled val="1"/>
        </dgm:presLayoutVars>
      </dgm:prSet>
      <dgm:spPr/>
    </dgm:pt>
    <dgm:pt modelId="{6A429864-C8DC-4587-9238-EDAC0F7043FD}" type="pres">
      <dgm:prSet presAssocID="{7899E49C-6FE1-4B8F-AC48-95A3195134E0}" presName="sibTrans" presStyleLbl="sibTrans2D1" presStyleIdx="4" presStyleCnt="5"/>
      <dgm:spPr/>
    </dgm:pt>
    <dgm:pt modelId="{E5353E69-16B2-4AFA-86DD-30E5C1E95901}" type="pres">
      <dgm:prSet presAssocID="{7899E49C-6FE1-4B8F-AC48-95A3195134E0}" presName="connectorText" presStyleLbl="sibTrans2D1" presStyleIdx="4" presStyleCnt="5"/>
      <dgm:spPr/>
    </dgm:pt>
  </dgm:ptLst>
  <dgm:cxnLst>
    <dgm:cxn modelId="{B9D48006-D397-49C7-A530-E063A3F2A15F}" type="presOf" srcId="{DF7FA940-57BE-42C6-9620-C4D30A64ED48}" destId="{613913E5-BF21-45C6-967C-DB444F0F098B}" srcOrd="0" destOrd="0" presId="urn:microsoft.com/office/officeart/2005/8/layout/cycle2"/>
    <dgm:cxn modelId="{36F7391B-9A64-4000-8698-3DA2AE140E04}" srcId="{9CB1E7B5-7992-4251-8B10-FE608D5329D3}" destId="{0C876B36-F6ED-48C8-86AC-FD4F14F72295}" srcOrd="3" destOrd="0" parTransId="{058AB5B1-AA73-4FBF-BE55-434361EA0AB5}" sibTransId="{E8C2F37F-530F-4794-9E08-3E7699CB72AF}"/>
    <dgm:cxn modelId="{CCA84421-2C07-4A77-B481-C6A04F3128C0}" type="presOf" srcId="{1E12EB9A-C71C-42D3-AAE3-5D6E770F01EB}" destId="{CBB2CAE2-83E5-4BB0-B035-F07F494AB55C}" srcOrd="0" destOrd="0" presId="urn:microsoft.com/office/officeart/2005/8/layout/cycle2"/>
    <dgm:cxn modelId="{16883F22-5CEF-4328-B016-EFE9C80C1B58}" type="presOf" srcId="{7899E49C-6FE1-4B8F-AC48-95A3195134E0}" destId="{6A429864-C8DC-4587-9238-EDAC0F7043FD}" srcOrd="0" destOrd="0" presId="urn:microsoft.com/office/officeart/2005/8/layout/cycle2"/>
    <dgm:cxn modelId="{ACE9643F-9BC2-4C09-BA97-4304CA4083C5}" srcId="{9CB1E7B5-7992-4251-8B10-FE608D5329D3}" destId="{E035B28C-3B5F-464F-BC13-C44872461CA2}" srcOrd="0" destOrd="0" parTransId="{E0504150-9553-456A-BEE0-17BB5D75479E}" sibTransId="{53409B1F-855D-4DDA-B5E8-6F9C70460A2E}"/>
    <dgm:cxn modelId="{54D0F75F-519C-4B0A-A627-AB888DDDC0BE}" type="presOf" srcId="{9B9609AD-9BDA-4779-911D-AD55B82E21EA}" destId="{31714B26-6CF9-4F02-9FD0-E603A89EC35C}" srcOrd="0" destOrd="0" presId="urn:microsoft.com/office/officeart/2005/8/layout/cycle2"/>
    <dgm:cxn modelId="{83588B59-65A2-46F2-9618-0B50E345FE1C}" type="presOf" srcId="{9CB1E7B5-7992-4251-8B10-FE608D5329D3}" destId="{AF321358-2850-4A4C-ADA4-A177A649F2AD}" srcOrd="0" destOrd="0" presId="urn:microsoft.com/office/officeart/2005/8/layout/cycle2"/>
    <dgm:cxn modelId="{6826005A-5697-4FF1-ADC6-31D7567BC997}" srcId="{9CB1E7B5-7992-4251-8B10-FE608D5329D3}" destId="{AA69452B-60F2-4378-A242-0A672EA6AFD0}" srcOrd="2" destOrd="0" parTransId="{E13A92C6-FA72-4331-B717-F6EF6D744F80}" sibTransId="{1E12EB9A-C71C-42D3-AAE3-5D6E770F01EB}"/>
    <dgm:cxn modelId="{2BD1C981-908D-4EFD-B594-F62C1E9E3F04}" type="presOf" srcId="{7899E49C-6FE1-4B8F-AC48-95A3195134E0}" destId="{E5353E69-16B2-4AFA-86DD-30E5C1E95901}" srcOrd="1" destOrd="0" presId="urn:microsoft.com/office/officeart/2005/8/layout/cycle2"/>
    <dgm:cxn modelId="{DB10A08A-4F14-4267-B2E2-2CBAF34729D4}" type="presOf" srcId="{AA69452B-60F2-4378-A242-0A672EA6AFD0}" destId="{FE892F68-29F3-4A06-A773-51E80D344F65}" srcOrd="0" destOrd="0" presId="urn:microsoft.com/office/officeart/2005/8/layout/cycle2"/>
    <dgm:cxn modelId="{94EFC399-C092-4472-8728-74E57C80AFCC}" srcId="{9CB1E7B5-7992-4251-8B10-FE608D5329D3}" destId="{DF7FA940-57BE-42C6-9620-C4D30A64ED48}" srcOrd="4" destOrd="0" parTransId="{C6F1C63E-9385-494B-8FE8-544AF63DCDEF}" sibTransId="{7899E49C-6FE1-4B8F-AC48-95A3195134E0}"/>
    <dgm:cxn modelId="{9CB36F9A-FEA8-4135-BD62-BE0BC36D0EC1}" type="presOf" srcId="{1E12EB9A-C71C-42D3-AAE3-5D6E770F01EB}" destId="{1500C0F9-0289-45B6-A31B-5FF8A2C19801}" srcOrd="1" destOrd="0" presId="urn:microsoft.com/office/officeart/2005/8/layout/cycle2"/>
    <dgm:cxn modelId="{5D9DE79A-F6AB-4AA4-A1FD-C8519B4A5A3D}" type="presOf" srcId="{53409B1F-855D-4DDA-B5E8-6F9C70460A2E}" destId="{69A52397-4688-4686-BB50-8D1B48C1D30F}" srcOrd="0" destOrd="0" presId="urn:microsoft.com/office/officeart/2005/8/layout/cycle2"/>
    <dgm:cxn modelId="{206ACDAD-7C20-42F8-AE18-8929C5D0FA14}" type="presOf" srcId="{E8C2F37F-530F-4794-9E08-3E7699CB72AF}" destId="{0DD79AC9-445C-456D-B396-4DD4F18BB1F2}" srcOrd="1" destOrd="0" presId="urn:microsoft.com/office/officeart/2005/8/layout/cycle2"/>
    <dgm:cxn modelId="{D71D08B7-4DFD-4C4C-B539-57697442806A}" type="presOf" srcId="{0C876B36-F6ED-48C8-86AC-FD4F14F72295}" destId="{69BEAA77-F21A-416C-9EDE-3795D880DD5B}" srcOrd="0" destOrd="0" presId="urn:microsoft.com/office/officeart/2005/8/layout/cycle2"/>
    <dgm:cxn modelId="{F1BEF8C6-C7BB-4391-9538-8B3C12703804}" type="presOf" srcId="{E8C2F37F-530F-4794-9E08-3E7699CB72AF}" destId="{1F03D1EE-804E-4C12-A911-9E9AAB622EE6}" srcOrd="0" destOrd="0" presId="urn:microsoft.com/office/officeart/2005/8/layout/cycle2"/>
    <dgm:cxn modelId="{030829CD-5530-4664-9C8A-5727445E0F27}" srcId="{9CB1E7B5-7992-4251-8B10-FE608D5329D3}" destId="{F3CE0553-BCF3-4A8D-B730-9F8D7D4971EB}" srcOrd="1" destOrd="0" parTransId="{5DD5EBF3-CBFC-430B-9AE3-74D574F6FB26}" sibTransId="{9B9609AD-9BDA-4779-911D-AD55B82E21EA}"/>
    <dgm:cxn modelId="{D5BC79CF-27FD-4539-896F-D211EAFEA3B1}" type="presOf" srcId="{9B9609AD-9BDA-4779-911D-AD55B82E21EA}" destId="{1613471E-6781-4190-8FAB-DCEF23CBF7F6}" srcOrd="1" destOrd="0" presId="urn:microsoft.com/office/officeart/2005/8/layout/cycle2"/>
    <dgm:cxn modelId="{B4F0BCD3-584A-46B9-A3A3-66039282CF63}" type="presOf" srcId="{F3CE0553-BCF3-4A8D-B730-9F8D7D4971EB}" destId="{3299DA1D-8497-4129-8598-BBBBA3849EA5}" srcOrd="0" destOrd="0" presId="urn:microsoft.com/office/officeart/2005/8/layout/cycle2"/>
    <dgm:cxn modelId="{D9F2F3D6-0DC5-4797-A9E1-ADC29EB9C4E7}" type="presOf" srcId="{E035B28C-3B5F-464F-BC13-C44872461CA2}" destId="{C529F8AB-84DD-4A91-87EE-699A7E720582}" srcOrd="0" destOrd="0" presId="urn:microsoft.com/office/officeart/2005/8/layout/cycle2"/>
    <dgm:cxn modelId="{78CC2AF9-57B2-45E0-A38D-E7F908518110}" type="presOf" srcId="{53409B1F-855D-4DDA-B5E8-6F9C70460A2E}" destId="{8FA911ED-D309-40C8-89B6-C74A6DE899E1}" srcOrd="1" destOrd="0" presId="urn:microsoft.com/office/officeart/2005/8/layout/cycle2"/>
    <dgm:cxn modelId="{F7741C22-CD67-44DD-B6E0-9E2F392A66B2}" type="presParOf" srcId="{AF321358-2850-4A4C-ADA4-A177A649F2AD}" destId="{C529F8AB-84DD-4A91-87EE-699A7E720582}" srcOrd="0" destOrd="0" presId="urn:microsoft.com/office/officeart/2005/8/layout/cycle2"/>
    <dgm:cxn modelId="{DA4028DB-F5AF-4018-840F-5382E52A8CC7}" type="presParOf" srcId="{AF321358-2850-4A4C-ADA4-A177A649F2AD}" destId="{69A52397-4688-4686-BB50-8D1B48C1D30F}" srcOrd="1" destOrd="0" presId="urn:microsoft.com/office/officeart/2005/8/layout/cycle2"/>
    <dgm:cxn modelId="{D35323BB-CB94-442B-9DF3-23056557AD44}" type="presParOf" srcId="{69A52397-4688-4686-BB50-8D1B48C1D30F}" destId="{8FA911ED-D309-40C8-89B6-C74A6DE899E1}" srcOrd="0" destOrd="0" presId="urn:microsoft.com/office/officeart/2005/8/layout/cycle2"/>
    <dgm:cxn modelId="{85AA2499-88CD-4909-9D42-8E387A58A36C}" type="presParOf" srcId="{AF321358-2850-4A4C-ADA4-A177A649F2AD}" destId="{3299DA1D-8497-4129-8598-BBBBA3849EA5}" srcOrd="2" destOrd="0" presId="urn:microsoft.com/office/officeart/2005/8/layout/cycle2"/>
    <dgm:cxn modelId="{48AB1344-5A6E-4401-B942-B41C25F315AA}" type="presParOf" srcId="{AF321358-2850-4A4C-ADA4-A177A649F2AD}" destId="{31714B26-6CF9-4F02-9FD0-E603A89EC35C}" srcOrd="3" destOrd="0" presId="urn:microsoft.com/office/officeart/2005/8/layout/cycle2"/>
    <dgm:cxn modelId="{C5D6D73C-020F-47B4-911C-2FD8C3BC8FAF}" type="presParOf" srcId="{31714B26-6CF9-4F02-9FD0-E603A89EC35C}" destId="{1613471E-6781-4190-8FAB-DCEF23CBF7F6}" srcOrd="0" destOrd="0" presId="urn:microsoft.com/office/officeart/2005/8/layout/cycle2"/>
    <dgm:cxn modelId="{E5817F83-4601-4745-AFAD-1C2BC42BF383}" type="presParOf" srcId="{AF321358-2850-4A4C-ADA4-A177A649F2AD}" destId="{FE892F68-29F3-4A06-A773-51E80D344F65}" srcOrd="4" destOrd="0" presId="urn:microsoft.com/office/officeart/2005/8/layout/cycle2"/>
    <dgm:cxn modelId="{E5690912-8F61-4FB9-9321-F6F7B1E3A986}" type="presParOf" srcId="{AF321358-2850-4A4C-ADA4-A177A649F2AD}" destId="{CBB2CAE2-83E5-4BB0-B035-F07F494AB55C}" srcOrd="5" destOrd="0" presId="urn:microsoft.com/office/officeart/2005/8/layout/cycle2"/>
    <dgm:cxn modelId="{4B3EB786-B58E-4D1C-BAC2-731E6123910F}" type="presParOf" srcId="{CBB2CAE2-83E5-4BB0-B035-F07F494AB55C}" destId="{1500C0F9-0289-45B6-A31B-5FF8A2C19801}" srcOrd="0" destOrd="0" presId="urn:microsoft.com/office/officeart/2005/8/layout/cycle2"/>
    <dgm:cxn modelId="{2E844778-43FC-49A8-A1FB-4F37FFF82778}" type="presParOf" srcId="{AF321358-2850-4A4C-ADA4-A177A649F2AD}" destId="{69BEAA77-F21A-416C-9EDE-3795D880DD5B}" srcOrd="6" destOrd="0" presId="urn:microsoft.com/office/officeart/2005/8/layout/cycle2"/>
    <dgm:cxn modelId="{43A5D2B8-DD18-4B9B-A0AC-C08FEE247B13}" type="presParOf" srcId="{AF321358-2850-4A4C-ADA4-A177A649F2AD}" destId="{1F03D1EE-804E-4C12-A911-9E9AAB622EE6}" srcOrd="7" destOrd="0" presId="urn:microsoft.com/office/officeart/2005/8/layout/cycle2"/>
    <dgm:cxn modelId="{3F79C60E-9AF1-4033-8641-24B148D03860}" type="presParOf" srcId="{1F03D1EE-804E-4C12-A911-9E9AAB622EE6}" destId="{0DD79AC9-445C-456D-B396-4DD4F18BB1F2}" srcOrd="0" destOrd="0" presId="urn:microsoft.com/office/officeart/2005/8/layout/cycle2"/>
    <dgm:cxn modelId="{72D3478C-24A5-482B-8209-3E2EAF3DB1BF}" type="presParOf" srcId="{AF321358-2850-4A4C-ADA4-A177A649F2AD}" destId="{613913E5-BF21-45C6-967C-DB444F0F098B}" srcOrd="8" destOrd="0" presId="urn:microsoft.com/office/officeart/2005/8/layout/cycle2"/>
    <dgm:cxn modelId="{BB1BBCDC-5947-45C0-A45D-8F4B2D8232C4}" type="presParOf" srcId="{AF321358-2850-4A4C-ADA4-A177A649F2AD}" destId="{6A429864-C8DC-4587-9238-EDAC0F7043FD}" srcOrd="9" destOrd="0" presId="urn:microsoft.com/office/officeart/2005/8/layout/cycle2"/>
    <dgm:cxn modelId="{9097429D-99DF-4F68-BA95-AAE78109E5EE}" type="presParOf" srcId="{6A429864-C8DC-4587-9238-EDAC0F7043FD}" destId="{E5353E69-16B2-4AFA-86DD-30E5C1E959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21A98-D242-4258-92E8-0B7B3F177692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95D36E09-3490-4A26-86CD-93B998569CEE}">
      <dgm:prSet phldrT="[Text]"/>
      <dgm:spPr/>
      <dgm:t>
        <a:bodyPr/>
        <a:lstStyle/>
        <a:p>
          <a:pPr algn="l"/>
          <a:r>
            <a:rPr lang="en-GB"/>
            <a:t>FAIR  data</a:t>
          </a:r>
        </a:p>
      </dgm:t>
    </dgm:pt>
    <dgm:pt modelId="{643474D1-7837-4E8C-9500-00E05DB3FD31}" type="parTrans" cxnId="{DDA7E6ED-2573-4BE2-84DD-C6C9D9B92363}">
      <dgm:prSet/>
      <dgm:spPr/>
      <dgm:t>
        <a:bodyPr/>
        <a:lstStyle/>
        <a:p>
          <a:endParaRPr lang="en-GB"/>
        </a:p>
      </dgm:t>
    </dgm:pt>
    <dgm:pt modelId="{33281C88-4419-47C3-917F-F8EBC0860744}" type="sibTrans" cxnId="{DDA7E6ED-2573-4BE2-84DD-C6C9D9B92363}">
      <dgm:prSet/>
      <dgm:spPr/>
      <dgm:t>
        <a:bodyPr/>
        <a:lstStyle/>
        <a:p>
          <a:endParaRPr lang="en-GB"/>
        </a:p>
      </dgm:t>
    </dgm:pt>
    <dgm:pt modelId="{EAA109ED-C8BD-464E-8D65-AC4B2813564B}">
      <dgm:prSet phldrT="[Text]"/>
      <dgm:spPr/>
      <dgm:t>
        <a:bodyPr/>
        <a:lstStyle/>
        <a:p>
          <a:r>
            <a:rPr lang="en-GB"/>
            <a:t>Open data</a:t>
          </a:r>
        </a:p>
      </dgm:t>
    </dgm:pt>
    <dgm:pt modelId="{CE1B3E61-A669-483E-8DCF-DE5FB2C62584}" type="parTrans" cxnId="{619280F8-AF95-4CE5-9C3B-DABD7793F819}">
      <dgm:prSet/>
      <dgm:spPr/>
      <dgm:t>
        <a:bodyPr/>
        <a:lstStyle/>
        <a:p>
          <a:endParaRPr lang="en-GB"/>
        </a:p>
      </dgm:t>
    </dgm:pt>
    <dgm:pt modelId="{B6818430-5306-475D-8DEF-41EBB831AA7F}" type="sibTrans" cxnId="{619280F8-AF95-4CE5-9C3B-DABD7793F819}">
      <dgm:prSet/>
      <dgm:spPr/>
      <dgm:t>
        <a:bodyPr/>
        <a:lstStyle/>
        <a:p>
          <a:endParaRPr lang="en-GB"/>
        </a:p>
      </dgm:t>
    </dgm:pt>
    <dgm:pt modelId="{F67311E3-3DD4-4BA1-BF39-36D4822D6B76}">
      <dgm:prSet phldrT="[Text]"/>
      <dgm:spPr>
        <a:solidFill>
          <a:schemeClr val="bg1"/>
        </a:solidFill>
      </dgm:spPr>
      <dgm:t>
        <a:bodyPr/>
        <a:lstStyle/>
        <a:p>
          <a:r>
            <a:rPr lang="en-GB" baseline="0">
              <a:solidFill>
                <a:schemeClr val="bg1"/>
              </a:solidFill>
            </a:rPr>
            <a:t>Managed data</a:t>
          </a:r>
        </a:p>
        <a:p>
          <a:endParaRPr lang="en-GB"/>
        </a:p>
        <a:p>
          <a:endParaRPr lang="en-GB"/>
        </a:p>
      </dgm:t>
    </dgm:pt>
    <dgm:pt modelId="{69CED3DB-DB95-48FD-A722-1E7C1E12961E}" type="sibTrans" cxnId="{C2BE7707-108F-4EAF-80A7-635B311EF25F}">
      <dgm:prSet/>
      <dgm:spPr/>
      <dgm:t>
        <a:bodyPr/>
        <a:lstStyle/>
        <a:p>
          <a:endParaRPr lang="en-GB"/>
        </a:p>
      </dgm:t>
    </dgm:pt>
    <dgm:pt modelId="{8260CD32-2A97-4FD2-8F9A-0AA9BE214140}" type="parTrans" cxnId="{C2BE7707-108F-4EAF-80A7-635B311EF25F}">
      <dgm:prSet/>
      <dgm:spPr/>
      <dgm:t>
        <a:bodyPr/>
        <a:lstStyle/>
        <a:p>
          <a:endParaRPr lang="en-GB"/>
        </a:p>
      </dgm:t>
    </dgm:pt>
    <dgm:pt modelId="{00DEF2CC-9089-4EC1-9572-8DAFEF0DD803}" type="pres">
      <dgm:prSet presAssocID="{08221A98-D242-4258-92E8-0B7B3F177692}" presName="compositeShape" presStyleCnt="0">
        <dgm:presLayoutVars>
          <dgm:chMax val="7"/>
          <dgm:dir/>
          <dgm:resizeHandles val="exact"/>
        </dgm:presLayoutVars>
      </dgm:prSet>
      <dgm:spPr/>
    </dgm:pt>
    <dgm:pt modelId="{7310BF52-525C-4CD6-9BE3-8E00387D661E}" type="pres">
      <dgm:prSet presAssocID="{F67311E3-3DD4-4BA1-BF39-36D4822D6B76}" presName="circ1" presStyleLbl="vennNode1" presStyleIdx="0" presStyleCnt="3" custScaleX="146141" custScaleY="145408" custLinFactNeighborX="18389" custLinFactNeighborY="24814"/>
      <dgm:spPr/>
    </dgm:pt>
    <dgm:pt modelId="{AE09F987-87FF-4531-A962-DF2F10DE21AF}" type="pres">
      <dgm:prSet presAssocID="{F67311E3-3DD4-4BA1-BF39-36D4822D6B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C57A12-8597-448B-B2E0-7CD229DF085A}" type="pres">
      <dgm:prSet presAssocID="{95D36E09-3490-4A26-86CD-93B998569CEE}" presName="circ2" presStyleLbl="vennNode1" presStyleIdx="1" presStyleCnt="3" custScaleX="89214" custScaleY="84831" custLinFactNeighborX="-17509" custLinFactNeighborY="-8599"/>
      <dgm:spPr/>
    </dgm:pt>
    <dgm:pt modelId="{524C0315-710E-4772-9AF2-C57432F68D72}" type="pres">
      <dgm:prSet presAssocID="{95D36E09-3490-4A26-86CD-93B998569C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2FE812-3F58-4C01-B610-4A1F14686935}" type="pres">
      <dgm:prSet presAssocID="{EAA109ED-C8BD-464E-8D65-AC4B2813564B}" presName="circ3" presStyleLbl="vennNode1" presStyleIdx="2" presStyleCnt="3" custScaleX="69137" custScaleY="62500"/>
      <dgm:spPr/>
    </dgm:pt>
    <dgm:pt modelId="{D161ADB2-2357-456D-83BB-8519085AFE69}" type="pres">
      <dgm:prSet presAssocID="{EAA109ED-C8BD-464E-8D65-AC4B28135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BE7707-108F-4EAF-80A7-635B311EF25F}" srcId="{08221A98-D242-4258-92E8-0B7B3F177692}" destId="{F67311E3-3DD4-4BA1-BF39-36D4822D6B76}" srcOrd="0" destOrd="0" parTransId="{8260CD32-2A97-4FD2-8F9A-0AA9BE214140}" sibTransId="{69CED3DB-DB95-48FD-A722-1E7C1E12961E}"/>
    <dgm:cxn modelId="{E5839414-9218-480B-A25E-E3CFFBEF7B0F}" type="presOf" srcId="{EAA109ED-C8BD-464E-8D65-AC4B2813564B}" destId="{D161ADB2-2357-456D-83BB-8519085AFE69}" srcOrd="1" destOrd="0" presId="urn:microsoft.com/office/officeart/2005/8/layout/venn1"/>
    <dgm:cxn modelId="{8D377518-68DF-440C-861B-2D7BE52FF606}" type="presOf" srcId="{F67311E3-3DD4-4BA1-BF39-36D4822D6B76}" destId="{AE09F987-87FF-4531-A962-DF2F10DE21AF}" srcOrd="1" destOrd="0" presId="urn:microsoft.com/office/officeart/2005/8/layout/venn1"/>
    <dgm:cxn modelId="{C58D6726-99BC-4A29-AF82-A7F0DF75D4E4}" type="presOf" srcId="{EAA109ED-C8BD-464E-8D65-AC4B2813564B}" destId="{042FE812-3F58-4C01-B610-4A1F14686935}" srcOrd="0" destOrd="0" presId="urn:microsoft.com/office/officeart/2005/8/layout/venn1"/>
    <dgm:cxn modelId="{2AF9EB2B-FB93-49E2-AE46-C9800291BFB4}" type="presOf" srcId="{95D36E09-3490-4A26-86CD-93B998569CEE}" destId="{524C0315-710E-4772-9AF2-C57432F68D72}" srcOrd="1" destOrd="0" presId="urn:microsoft.com/office/officeart/2005/8/layout/venn1"/>
    <dgm:cxn modelId="{593EA75E-94EA-414E-8660-EABAA4046C34}" type="presOf" srcId="{08221A98-D242-4258-92E8-0B7B3F177692}" destId="{00DEF2CC-9089-4EC1-9572-8DAFEF0DD803}" srcOrd="0" destOrd="0" presId="urn:microsoft.com/office/officeart/2005/8/layout/venn1"/>
    <dgm:cxn modelId="{9677958C-09A2-4315-9630-DE77C6448558}" type="presOf" srcId="{F67311E3-3DD4-4BA1-BF39-36D4822D6B76}" destId="{7310BF52-525C-4CD6-9BE3-8E00387D661E}" srcOrd="0" destOrd="0" presId="urn:microsoft.com/office/officeart/2005/8/layout/venn1"/>
    <dgm:cxn modelId="{3719EBDF-2854-4C38-AA8B-A08BE26A6C21}" type="presOf" srcId="{95D36E09-3490-4A26-86CD-93B998569CEE}" destId="{7FC57A12-8597-448B-B2E0-7CD229DF085A}" srcOrd="0" destOrd="0" presId="urn:microsoft.com/office/officeart/2005/8/layout/venn1"/>
    <dgm:cxn modelId="{DDA7E6ED-2573-4BE2-84DD-C6C9D9B92363}" srcId="{08221A98-D242-4258-92E8-0B7B3F177692}" destId="{95D36E09-3490-4A26-86CD-93B998569CEE}" srcOrd="1" destOrd="0" parTransId="{643474D1-7837-4E8C-9500-00E05DB3FD31}" sibTransId="{33281C88-4419-47C3-917F-F8EBC0860744}"/>
    <dgm:cxn modelId="{619280F8-AF95-4CE5-9C3B-DABD7793F819}" srcId="{08221A98-D242-4258-92E8-0B7B3F177692}" destId="{EAA109ED-C8BD-464E-8D65-AC4B2813564B}" srcOrd="2" destOrd="0" parTransId="{CE1B3E61-A669-483E-8DCF-DE5FB2C62584}" sibTransId="{B6818430-5306-475D-8DEF-41EBB831AA7F}"/>
    <dgm:cxn modelId="{8D4981A9-B63A-49B5-815F-BB71509FD80E}" type="presParOf" srcId="{00DEF2CC-9089-4EC1-9572-8DAFEF0DD803}" destId="{7310BF52-525C-4CD6-9BE3-8E00387D661E}" srcOrd="0" destOrd="0" presId="urn:microsoft.com/office/officeart/2005/8/layout/venn1"/>
    <dgm:cxn modelId="{00C0B4CF-FA9B-41EB-83FA-63C64943B0AC}" type="presParOf" srcId="{00DEF2CC-9089-4EC1-9572-8DAFEF0DD803}" destId="{AE09F987-87FF-4531-A962-DF2F10DE21AF}" srcOrd="1" destOrd="0" presId="urn:microsoft.com/office/officeart/2005/8/layout/venn1"/>
    <dgm:cxn modelId="{08466192-E039-4AB6-8706-51BB5FA65CD5}" type="presParOf" srcId="{00DEF2CC-9089-4EC1-9572-8DAFEF0DD803}" destId="{7FC57A12-8597-448B-B2E0-7CD229DF085A}" srcOrd="2" destOrd="0" presId="urn:microsoft.com/office/officeart/2005/8/layout/venn1"/>
    <dgm:cxn modelId="{4F09C0EA-A85E-444F-B86A-55CAC97984BB}" type="presParOf" srcId="{00DEF2CC-9089-4EC1-9572-8DAFEF0DD803}" destId="{524C0315-710E-4772-9AF2-C57432F68D72}" srcOrd="3" destOrd="0" presId="urn:microsoft.com/office/officeart/2005/8/layout/venn1"/>
    <dgm:cxn modelId="{C33C03E7-0188-4FE7-8B17-411C35E58545}" type="presParOf" srcId="{00DEF2CC-9089-4EC1-9572-8DAFEF0DD803}" destId="{042FE812-3F58-4C01-B610-4A1F14686935}" srcOrd="4" destOrd="0" presId="urn:microsoft.com/office/officeart/2005/8/layout/venn1"/>
    <dgm:cxn modelId="{6A2826CD-93C1-4D99-A2A9-A62EF7CF84B6}" type="presParOf" srcId="{00DEF2CC-9089-4EC1-9572-8DAFEF0DD803}" destId="{D161ADB2-2357-456D-83BB-8519085AFE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21A98-D242-4258-92E8-0B7B3F177692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F67311E3-3DD4-4BA1-BF39-36D4822D6B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/>
            <a:t>Managed data</a:t>
          </a:r>
        </a:p>
        <a:p>
          <a:endParaRPr lang="en-GB"/>
        </a:p>
        <a:p>
          <a:endParaRPr lang="en-GB"/>
        </a:p>
      </dgm:t>
    </dgm:pt>
    <dgm:pt modelId="{8260CD32-2A97-4FD2-8F9A-0AA9BE214140}" type="parTrans" cxnId="{C2BE7707-108F-4EAF-80A7-635B311EF25F}">
      <dgm:prSet/>
      <dgm:spPr/>
      <dgm:t>
        <a:bodyPr/>
        <a:lstStyle/>
        <a:p>
          <a:endParaRPr lang="en-GB"/>
        </a:p>
      </dgm:t>
    </dgm:pt>
    <dgm:pt modelId="{69CED3DB-DB95-48FD-A722-1E7C1E12961E}" type="sibTrans" cxnId="{C2BE7707-108F-4EAF-80A7-635B311EF25F}">
      <dgm:prSet/>
      <dgm:spPr/>
      <dgm:t>
        <a:bodyPr/>
        <a:lstStyle/>
        <a:p>
          <a:endParaRPr lang="en-GB"/>
        </a:p>
      </dgm:t>
    </dgm:pt>
    <dgm:pt modelId="{95D36E09-3490-4A26-86CD-93B998569CEE}">
      <dgm:prSet phldrT="[Text]"/>
      <dgm:spPr/>
      <dgm:t>
        <a:bodyPr/>
        <a:lstStyle/>
        <a:p>
          <a:pPr algn="l"/>
          <a:r>
            <a:rPr lang="en-GB"/>
            <a:t>FAIR  data</a:t>
          </a:r>
        </a:p>
      </dgm:t>
    </dgm:pt>
    <dgm:pt modelId="{643474D1-7837-4E8C-9500-00E05DB3FD31}" type="parTrans" cxnId="{DDA7E6ED-2573-4BE2-84DD-C6C9D9B92363}">
      <dgm:prSet/>
      <dgm:spPr/>
      <dgm:t>
        <a:bodyPr/>
        <a:lstStyle/>
        <a:p>
          <a:endParaRPr lang="en-GB"/>
        </a:p>
      </dgm:t>
    </dgm:pt>
    <dgm:pt modelId="{33281C88-4419-47C3-917F-F8EBC0860744}" type="sibTrans" cxnId="{DDA7E6ED-2573-4BE2-84DD-C6C9D9B92363}">
      <dgm:prSet/>
      <dgm:spPr/>
      <dgm:t>
        <a:bodyPr/>
        <a:lstStyle/>
        <a:p>
          <a:endParaRPr lang="en-GB"/>
        </a:p>
      </dgm:t>
    </dgm:pt>
    <dgm:pt modelId="{EAA109ED-C8BD-464E-8D65-AC4B2813564B}">
      <dgm:prSet phldrT="[Text]"/>
      <dgm:spPr/>
      <dgm:t>
        <a:bodyPr/>
        <a:lstStyle/>
        <a:p>
          <a:r>
            <a:rPr lang="en-GB"/>
            <a:t>Open data</a:t>
          </a:r>
        </a:p>
      </dgm:t>
    </dgm:pt>
    <dgm:pt modelId="{CE1B3E61-A669-483E-8DCF-DE5FB2C62584}" type="parTrans" cxnId="{619280F8-AF95-4CE5-9C3B-DABD7793F819}">
      <dgm:prSet/>
      <dgm:spPr/>
      <dgm:t>
        <a:bodyPr/>
        <a:lstStyle/>
        <a:p>
          <a:endParaRPr lang="en-GB"/>
        </a:p>
      </dgm:t>
    </dgm:pt>
    <dgm:pt modelId="{B6818430-5306-475D-8DEF-41EBB831AA7F}" type="sibTrans" cxnId="{619280F8-AF95-4CE5-9C3B-DABD7793F819}">
      <dgm:prSet/>
      <dgm:spPr/>
      <dgm:t>
        <a:bodyPr/>
        <a:lstStyle/>
        <a:p>
          <a:endParaRPr lang="en-GB"/>
        </a:p>
      </dgm:t>
    </dgm:pt>
    <dgm:pt modelId="{00DEF2CC-9089-4EC1-9572-8DAFEF0DD803}" type="pres">
      <dgm:prSet presAssocID="{08221A98-D242-4258-92E8-0B7B3F177692}" presName="compositeShape" presStyleCnt="0">
        <dgm:presLayoutVars>
          <dgm:chMax val="7"/>
          <dgm:dir/>
          <dgm:resizeHandles val="exact"/>
        </dgm:presLayoutVars>
      </dgm:prSet>
      <dgm:spPr/>
    </dgm:pt>
    <dgm:pt modelId="{7310BF52-525C-4CD6-9BE3-8E00387D661E}" type="pres">
      <dgm:prSet presAssocID="{F67311E3-3DD4-4BA1-BF39-36D4822D6B76}" presName="circ1" presStyleLbl="vennNode1" presStyleIdx="0" presStyleCnt="3" custScaleX="146141" custScaleY="145408" custLinFactNeighborX="21338" custLinFactNeighborY="43821"/>
      <dgm:spPr/>
    </dgm:pt>
    <dgm:pt modelId="{AE09F987-87FF-4531-A962-DF2F10DE21AF}" type="pres">
      <dgm:prSet presAssocID="{F67311E3-3DD4-4BA1-BF39-36D4822D6B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C57A12-8597-448B-B2E0-7CD229DF085A}" type="pres">
      <dgm:prSet presAssocID="{95D36E09-3490-4A26-86CD-93B998569CEE}" presName="circ2" presStyleLbl="vennNode1" presStyleIdx="1" presStyleCnt="3" custScaleX="89214" custScaleY="84831" custLinFactNeighborX="-17509" custLinFactNeighborY="-8599"/>
      <dgm:spPr/>
    </dgm:pt>
    <dgm:pt modelId="{524C0315-710E-4772-9AF2-C57432F68D72}" type="pres">
      <dgm:prSet presAssocID="{95D36E09-3490-4A26-86CD-93B998569C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2FE812-3F58-4C01-B610-4A1F14686935}" type="pres">
      <dgm:prSet presAssocID="{EAA109ED-C8BD-464E-8D65-AC4B2813564B}" presName="circ3" presStyleLbl="vennNode1" presStyleIdx="2" presStyleCnt="3" custScaleX="69137" custScaleY="62500"/>
      <dgm:spPr/>
    </dgm:pt>
    <dgm:pt modelId="{D161ADB2-2357-456D-83BB-8519085AFE69}" type="pres">
      <dgm:prSet presAssocID="{EAA109ED-C8BD-464E-8D65-AC4B28135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BE7707-108F-4EAF-80A7-635B311EF25F}" srcId="{08221A98-D242-4258-92E8-0B7B3F177692}" destId="{F67311E3-3DD4-4BA1-BF39-36D4822D6B76}" srcOrd="0" destOrd="0" parTransId="{8260CD32-2A97-4FD2-8F9A-0AA9BE214140}" sibTransId="{69CED3DB-DB95-48FD-A722-1E7C1E12961E}"/>
    <dgm:cxn modelId="{D52EB819-E682-456C-A149-52431C97D705}" type="presOf" srcId="{95D36E09-3490-4A26-86CD-93B998569CEE}" destId="{7FC57A12-8597-448B-B2E0-7CD229DF085A}" srcOrd="0" destOrd="0" presId="urn:microsoft.com/office/officeart/2005/8/layout/venn1"/>
    <dgm:cxn modelId="{86E36A24-2050-44F8-8DC9-F5070C4B4B8A}" type="presOf" srcId="{EAA109ED-C8BD-464E-8D65-AC4B2813564B}" destId="{042FE812-3F58-4C01-B610-4A1F14686935}" srcOrd="0" destOrd="0" presId="urn:microsoft.com/office/officeart/2005/8/layout/venn1"/>
    <dgm:cxn modelId="{7DB9FB37-455D-44B0-A0BF-BCE7CD77F0F3}" type="presOf" srcId="{95D36E09-3490-4A26-86CD-93B998569CEE}" destId="{524C0315-710E-4772-9AF2-C57432F68D72}" srcOrd="1" destOrd="0" presId="urn:microsoft.com/office/officeart/2005/8/layout/venn1"/>
    <dgm:cxn modelId="{7D361368-6564-4F6A-913F-488A500AD3E2}" type="presOf" srcId="{08221A98-D242-4258-92E8-0B7B3F177692}" destId="{00DEF2CC-9089-4EC1-9572-8DAFEF0DD803}" srcOrd="0" destOrd="0" presId="urn:microsoft.com/office/officeart/2005/8/layout/venn1"/>
    <dgm:cxn modelId="{98CF12DC-0FC6-41E8-A8F4-2AC3F570F993}" type="presOf" srcId="{EAA109ED-C8BD-464E-8D65-AC4B2813564B}" destId="{D161ADB2-2357-456D-83BB-8519085AFE69}" srcOrd="1" destOrd="0" presId="urn:microsoft.com/office/officeart/2005/8/layout/venn1"/>
    <dgm:cxn modelId="{4EF0CFDF-CD4F-47BC-97A5-464F9D49991A}" type="presOf" srcId="{F67311E3-3DD4-4BA1-BF39-36D4822D6B76}" destId="{7310BF52-525C-4CD6-9BE3-8E00387D661E}" srcOrd="0" destOrd="0" presId="urn:microsoft.com/office/officeart/2005/8/layout/venn1"/>
    <dgm:cxn modelId="{DDA7E6ED-2573-4BE2-84DD-C6C9D9B92363}" srcId="{08221A98-D242-4258-92E8-0B7B3F177692}" destId="{95D36E09-3490-4A26-86CD-93B998569CEE}" srcOrd="1" destOrd="0" parTransId="{643474D1-7837-4E8C-9500-00E05DB3FD31}" sibTransId="{33281C88-4419-47C3-917F-F8EBC0860744}"/>
    <dgm:cxn modelId="{619280F8-AF95-4CE5-9C3B-DABD7793F819}" srcId="{08221A98-D242-4258-92E8-0B7B3F177692}" destId="{EAA109ED-C8BD-464E-8D65-AC4B2813564B}" srcOrd="2" destOrd="0" parTransId="{CE1B3E61-A669-483E-8DCF-DE5FB2C62584}" sibTransId="{B6818430-5306-475D-8DEF-41EBB831AA7F}"/>
    <dgm:cxn modelId="{0FD8ACFA-E500-4FB0-97BD-88E18A71D630}" type="presOf" srcId="{F67311E3-3DD4-4BA1-BF39-36D4822D6B76}" destId="{AE09F987-87FF-4531-A962-DF2F10DE21AF}" srcOrd="1" destOrd="0" presId="urn:microsoft.com/office/officeart/2005/8/layout/venn1"/>
    <dgm:cxn modelId="{6E21942F-F036-47D1-8112-979AE15548FF}" type="presParOf" srcId="{00DEF2CC-9089-4EC1-9572-8DAFEF0DD803}" destId="{7310BF52-525C-4CD6-9BE3-8E00387D661E}" srcOrd="0" destOrd="0" presId="urn:microsoft.com/office/officeart/2005/8/layout/venn1"/>
    <dgm:cxn modelId="{7BB391E1-C9A7-41B9-925E-F8891E6EBBD8}" type="presParOf" srcId="{00DEF2CC-9089-4EC1-9572-8DAFEF0DD803}" destId="{AE09F987-87FF-4531-A962-DF2F10DE21AF}" srcOrd="1" destOrd="0" presId="urn:microsoft.com/office/officeart/2005/8/layout/venn1"/>
    <dgm:cxn modelId="{4BD58A29-199A-4754-9939-608200671A16}" type="presParOf" srcId="{00DEF2CC-9089-4EC1-9572-8DAFEF0DD803}" destId="{7FC57A12-8597-448B-B2E0-7CD229DF085A}" srcOrd="2" destOrd="0" presId="urn:microsoft.com/office/officeart/2005/8/layout/venn1"/>
    <dgm:cxn modelId="{AE9AB58A-D91F-414F-A5E6-A1BBC7CC31FF}" type="presParOf" srcId="{00DEF2CC-9089-4EC1-9572-8DAFEF0DD803}" destId="{524C0315-710E-4772-9AF2-C57432F68D72}" srcOrd="3" destOrd="0" presId="urn:microsoft.com/office/officeart/2005/8/layout/venn1"/>
    <dgm:cxn modelId="{D168452D-4F68-4DB0-A846-F1CA2BBFDA9F}" type="presParOf" srcId="{00DEF2CC-9089-4EC1-9572-8DAFEF0DD803}" destId="{042FE812-3F58-4C01-B610-4A1F14686935}" srcOrd="4" destOrd="0" presId="urn:microsoft.com/office/officeart/2005/8/layout/venn1"/>
    <dgm:cxn modelId="{7DD09E08-17F3-463D-B3B9-ADDCE737153D}" type="presParOf" srcId="{00DEF2CC-9089-4EC1-9572-8DAFEF0DD803}" destId="{D161ADB2-2357-456D-83BB-8519085AFE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F8AB-84DD-4A91-87EE-699A7E720582}">
      <dsp:nvSpPr>
        <dsp:cNvPr id="0" name=""/>
        <dsp:cNvSpPr/>
      </dsp:nvSpPr>
      <dsp:spPr>
        <a:xfrm>
          <a:off x="1931533" y="141"/>
          <a:ext cx="891477" cy="891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Iskanje</a:t>
          </a:r>
          <a:endParaRPr lang="en-SI" sz="900" kern="1200"/>
        </a:p>
      </dsp:txBody>
      <dsp:txXfrm>
        <a:off x="2062087" y="130695"/>
        <a:ext cx="630369" cy="630369"/>
      </dsp:txXfrm>
    </dsp:sp>
    <dsp:sp modelId="{69A52397-4688-4686-BB50-8D1B48C1D30F}">
      <dsp:nvSpPr>
        <dsp:cNvPr id="0" name=""/>
        <dsp:cNvSpPr/>
      </dsp:nvSpPr>
      <dsp:spPr>
        <a:xfrm rot="2160000">
          <a:off x="2794865" y="68497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2801658" y="724248"/>
        <a:ext cx="165977" cy="180523"/>
      </dsp:txXfrm>
    </dsp:sp>
    <dsp:sp modelId="{3299DA1D-8497-4129-8598-BBBBA3849EA5}">
      <dsp:nvSpPr>
        <dsp:cNvPr id="0" name=""/>
        <dsp:cNvSpPr/>
      </dsp:nvSpPr>
      <dsp:spPr>
        <a:xfrm>
          <a:off x="3014689" y="787100"/>
          <a:ext cx="891477" cy="89147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Načrtovanje</a:t>
          </a:r>
          <a:endParaRPr lang="en-SI" sz="900" kern="1200"/>
        </a:p>
      </dsp:txBody>
      <dsp:txXfrm>
        <a:off x="3145243" y="917654"/>
        <a:ext cx="630369" cy="630369"/>
      </dsp:txXfrm>
    </dsp:sp>
    <dsp:sp modelId="{31714B26-6CF9-4F02-9FD0-E603A89EC35C}">
      <dsp:nvSpPr>
        <dsp:cNvPr id="0" name=""/>
        <dsp:cNvSpPr/>
      </dsp:nvSpPr>
      <dsp:spPr>
        <a:xfrm rot="6480000">
          <a:off x="3137082" y="1712683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3183639" y="1739032"/>
        <a:ext cx="165977" cy="180523"/>
      </dsp:txXfrm>
    </dsp:sp>
    <dsp:sp modelId="{FE892F68-29F3-4A06-A773-51E80D344F65}">
      <dsp:nvSpPr>
        <dsp:cNvPr id="0" name=""/>
        <dsp:cNvSpPr/>
      </dsp:nvSpPr>
      <dsp:spPr>
        <a:xfrm>
          <a:off x="2600960" y="2060427"/>
          <a:ext cx="891477" cy="89147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Opisovanje</a:t>
          </a:r>
          <a:endParaRPr lang="en-SI" sz="900" kern="1200"/>
        </a:p>
      </dsp:txBody>
      <dsp:txXfrm>
        <a:off x="2731514" y="2190981"/>
        <a:ext cx="630369" cy="630369"/>
      </dsp:txXfrm>
    </dsp:sp>
    <dsp:sp modelId="{CBB2CAE2-83E5-4BB0-B035-F07F494AB55C}">
      <dsp:nvSpPr>
        <dsp:cNvPr id="0" name=""/>
        <dsp:cNvSpPr/>
      </dsp:nvSpPr>
      <dsp:spPr>
        <a:xfrm rot="10800000">
          <a:off x="2265427" y="235572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2336560" y="2415903"/>
        <a:ext cx="165977" cy="180523"/>
      </dsp:txXfrm>
    </dsp:sp>
    <dsp:sp modelId="{69BEAA77-F21A-416C-9EDE-3795D880DD5B}">
      <dsp:nvSpPr>
        <dsp:cNvPr id="0" name=""/>
        <dsp:cNvSpPr/>
      </dsp:nvSpPr>
      <dsp:spPr>
        <a:xfrm>
          <a:off x="1262106" y="2060427"/>
          <a:ext cx="891477" cy="89147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Arhiviranje</a:t>
          </a:r>
          <a:endParaRPr lang="en-SI" sz="900" kern="1200"/>
        </a:p>
      </dsp:txBody>
      <dsp:txXfrm>
        <a:off x="1392660" y="2190981"/>
        <a:ext cx="630369" cy="630369"/>
      </dsp:txXfrm>
    </dsp:sp>
    <dsp:sp modelId="{1F03D1EE-804E-4C12-A911-9E9AAB622EE6}">
      <dsp:nvSpPr>
        <dsp:cNvPr id="0" name=""/>
        <dsp:cNvSpPr/>
      </dsp:nvSpPr>
      <dsp:spPr>
        <a:xfrm rot="15120000">
          <a:off x="1384499" y="172544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1431056" y="1819448"/>
        <a:ext cx="165977" cy="180523"/>
      </dsp:txXfrm>
    </dsp:sp>
    <dsp:sp modelId="{613913E5-BF21-45C6-967C-DB444F0F098B}">
      <dsp:nvSpPr>
        <dsp:cNvPr id="0" name=""/>
        <dsp:cNvSpPr/>
      </dsp:nvSpPr>
      <dsp:spPr>
        <a:xfrm>
          <a:off x="848377" y="787100"/>
          <a:ext cx="891477" cy="89147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Objava</a:t>
          </a:r>
          <a:endParaRPr lang="en-SI" sz="900" kern="1200"/>
        </a:p>
      </dsp:txBody>
      <dsp:txXfrm>
        <a:off x="978931" y="917654"/>
        <a:ext cx="630369" cy="630369"/>
      </dsp:txXfrm>
    </dsp:sp>
    <dsp:sp modelId="{6A429864-C8DC-4587-9238-EDAC0F7043FD}">
      <dsp:nvSpPr>
        <dsp:cNvPr id="0" name=""/>
        <dsp:cNvSpPr/>
      </dsp:nvSpPr>
      <dsp:spPr>
        <a:xfrm rot="19440000">
          <a:off x="1711709" y="69286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1718502" y="773947"/>
        <a:ext cx="165977" cy="180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BF52-525C-4CD6-9BE3-8E00387D661E}">
      <dsp:nvSpPr>
        <dsp:cNvPr id="0" name=""/>
        <dsp:cNvSpPr/>
      </dsp:nvSpPr>
      <dsp:spPr>
        <a:xfrm>
          <a:off x="1607839" y="519825"/>
          <a:ext cx="3928508" cy="3908804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baseline="0">
              <a:solidFill>
                <a:schemeClr val="bg1"/>
              </a:solidFill>
            </a:rPr>
            <a:t>Managed data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2131640" y="1203866"/>
        <a:ext cx="2880906" cy="1758961"/>
      </dsp:txXfrm>
    </dsp:sp>
    <dsp:sp modelId="{7FC57A12-8597-448B-B2E0-7CD229DF085A}">
      <dsp:nvSpPr>
        <dsp:cNvPr id="0" name=""/>
        <dsp:cNvSpPr/>
      </dsp:nvSpPr>
      <dsp:spPr>
        <a:xfrm>
          <a:off x="2377966" y="2115936"/>
          <a:ext cx="2398217" cy="22803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FAIR  data</a:t>
          </a:r>
        </a:p>
      </dsp:txBody>
      <dsp:txXfrm>
        <a:off x="3111421" y="2705038"/>
        <a:ext cx="1438930" cy="1254217"/>
      </dsp:txXfrm>
    </dsp:sp>
    <dsp:sp modelId="{042FE812-3F58-4C01-B610-4A1F14686935}">
      <dsp:nvSpPr>
        <dsp:cNvPr id="0" name=""/>
        <dsp:cNvSpPr/>
      </dsp:nvSpPr>
      <dsp:spPr>
        <a:xfrm>
          <a:off x="1178530" y="2647238"/>
          <a:ext cx="1858515" cy="16801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Open data</a:t>
          </a:r>
        </a:p>
      </dsp:txBody>
      <dsp:txXfrm>
        <a:off x="1353540" y="3081264"/>
        <a:ext cx="1115109" cy="92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BF52-525C-4CD6-9BE3-8E00387D661E}">
      <dsp:nvSpPr>
        <dsp:cNvPr id="0" name=""/>
        <dsp:cNvSpPr/>
      </dsp:nvSpPr>
      <dsp:spPr>
        <a:xfrm>
          <a:off x="1687113" y="571467"/>
          <a:ext cx="3928508" cy="39088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Managed data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2210914" y="1255508"/>
        <a:ext cx="2880906" cy="1758961"/>
      </dsp:txXfrm>
    </dsp:sp>
    <dsp:sp modelId="{7FC57A12-8597-448B-B2E0-7CD229DF085A}">
      <dsp:nvSpPr>
        <dsp:cNvPr id="0" name=""/>
        <dsp:cNvSpPr/>
      </dsp:nvSpPr>
      <dsp:spPr>
        <a:xfrm>
          <a:off x="2377966" y="2115936"/>
          <a:ext cx="2398217" cy="22803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FAIR  data</a:t>
          </a:r>
        </a:p>
      </dsp:txBody>
      <dsp:txXfrm>
        <a:off x="3111421" y="2705038"/>
        <a:ext cx="1438930" cy="1254217"/>
      </dsp:txXfrm>
    </dsp:sp>
    <dsp:sp modelId="{042FE812-3F58-4C01-B610-4A1F14686935}">
      <dsp:nvSpPr>
        <dsp:cNvPr id="0" name=""/>
        <dsp:cNvSpPr/>
      </dsp:nvSpPr>
      <dsp:spPr>
        <a:xfrm>
          <a:off x="1178530" y="2647238"/>
          <a:ext cx="1858515" cy="16801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Open data</a:t>
          </a:r>
        </a:p>
      </dsp:txBody>
      <dsp:txXfrm>
        <a:off x="1353540" y="3081264"/>
        <a:ext cx="1115109" cy="92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726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i="1"/>
              <a:t>Na vprašanja ne bom odgovarjala sproti, ampak v okviru diskusije na koncu.</a:t>
            </a:r>
          </a:p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78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Open Science Cloud (EOSC) </a:t>
            </a: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strategic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plan</a:t>
            </a:r>
            <a:r>
              <a:rPr lang="sl-SI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it-IT" b="0"/>
              <a:t>https://op.europa.eu/en/publication-detail/-/publication/78ae5276-ae8e-11e9-9d01-01aa75ed71a1/language-en</a:t>
            </a:r>
            <a:endParaRPr lang="en-SI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349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0" i="0" u="none" strike="noStrike">
                <a:solidFill>
                  <a:srgbClr val="009ED8"/>
                </a:solidFill>
                <a:effectLst/>
                <a:latin typeface="Arial" panose="020B0604020202020204" pitchFamily="34" charset="0"/>
              </a:rPr>
              <a:t>Podatki so niz vrednosti kvalitativni ali kvantitativnih spremenljivk</a:t>
            </a: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2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300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75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77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F1F49-F764-8246-3870-F4A25F91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B8281-B887-C3C2-4B13-AE410C3E2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10A44-DDC7-3744-30B8-4AFA67CD4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8447-2766-96BF-214F-81D565F95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7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png"/><Relationship Id="rId5" Type="http://schemas.openxmlformats.org/officeDocument/2006/relationships/hyperlink" Target="https://dataedo.com/cartoon/data-vs-metadata-4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guides.library.ucsc.edu/datamanagement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s://www.nature.com/articles/sdata2016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zenodo.org/record/1196631#.XhbcdUdKh3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8544110/image-aesthetic-art-vint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zenodo.org/record/1196631#.XhbcdUdKh3g" TargetMode="External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flickr.com/photos/verbeeldingskr8/2654813617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zenodo.org/records/3909563#.YGRNnq8za70" TargetMode="External"/><Relationship Id="rId5" Type="http://schemas.openxmlformats.org/officeDocument/2006/relationships/hyperlink" Target="https://www.rd-alliance.org/groups/fair-data-maturity-model-wg/#:~:text=The%20RDA%20FAIR%20Data%20Maturity%20Model%20Working%20Group%20develops%20as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op.europa.eu/en/publication-detail/-/publication/ced147c9-53c0-11eb-b59f-01aa75ed71a1/language-en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326414/elephant-mahouts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dirrosdata.ctk.uni-lj.si/en/raziskovalni-podatki/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Definicija in življenjski krog raziskovalnih podatkov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588843" y="2645583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D</a:t>
            </a:r>
            <a:r>
              <a:rPr lang="en-US" sz="2000" dirty="0">
                <a:solidFill>
                  <a:schemeClr val="bg1"/>
                </a:solidFill>
              </a:rPr>
              <a:t>oc. dr. Ana </a:t>
            </a:r>
            <a:r>
              <a:rPr lang="sl-SI" sz="2000" dirty="0">
                <a:solidFill>
                  <a:schemeClr val="bg1"/>
                </a:solidFill>
              </a:rPr>
              <a:t>SLAVEC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Fakulteta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matematiko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naravoslovje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informacijske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tehnologije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Univerze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Primorskem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InnoRenew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CoE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3B61A9C-7FD4-4002-8124-960641635E4B}"/>
              </a:ext>
            </a:extLst>
          </p:cNvPr>
          <p:cNvSpPr txBox="1"/>
          <p:nvPr/>
        </p:nvSpPr>
        <p:spPr>
          <a:xfrm>
            <a:off x="588843" y="3761237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14</a:t>
            </a:r>
            <a:r>
              <a:rPr lang="sl-SI" sz="2000">
                <a:solidFill>
                  <a:schemeClr val="bg1"/>
                </a:solidFill>
              </a:rPr>
              <a:t>. – </a:t>
            </a:r>
            <a:r>
              <a:rPr lang="sl-SI" sz="2000" dirty="0">
                <a:solidFill>
                  <a:schemeClr val="bg1"/>
                </a:solidFill>
              </a:rPr>
              <a:t>17. 10. 2024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8862CA-E75A-4D5C-8CA3-9F0D3CE5D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40" y="5955698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Mikro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in makro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095049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err="1">
                <a:solidFill>
                  <a:prstClr val="black"/>
                </a:solidFill>
                <a:latin typeface="Calibri" panose="020F0502020204030204"/>
              </a:rPr>
              <a:t>Mikropodatki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neagregirana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opazovanja ali meritve značilnosti posameznih enot, ki niso bili združeni ali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povprečeni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, torej ohranjajo natančnejše informacije o vsaki enoti.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400" b="1" err="1">
                <a:solidFill>
                  <a:prstClr val="black"/>
                </a:solidFill>
              </a:rPr>
              <a:t>Makropodatki</a:t>
            </a:r>
            <a:r>
              <a:rPr lang="sl-SI" sz="2400" b="1">
                <a:solidFill>
                  <a:prstClr val="black"/>
                </a:solidFill>
              </a:rPr>
              <a:t> (agregirani podatki) </a:t>
            </a:r>
            <a:r>
              <a:rPr lang="sl-SI" sz="2400">
                <a:solidFill>
                  <a:prstClr val="black"/>
                </a:solidFill>
              </a:rPr>
              <a:t>so podatki, ki so zbrani in združeni iz posameznih enot v širše skupine ali kategorije.</a:t>
            </a:r>
          </a:p>
        </p:txBody>
      </p:sp>
      <p:pic>
        <p:nvPicPr>
          <p:cNvPr id="8" name="Graphic 7" descr="Research outline">
            <a:extLst>
              <a:ext uri="{FF2B5EF4-FFF2-40B4-BE49-F238E27FC236}">
                <a16:creationId xmlns:a16="http://schemas.microsoft.com/office/drawing/2014/main" id="{C5FF0014-8399-FEC8-5561-34473612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728" y="2770470"/>
            <a:ext cx="914400" cy="914400"/>
          </a:xfrm>
          <a:prstGeom prst="rect">
            <a:avLst/>
          </a:prstGeom>
        </p:spPr>
      </p:pic>
      <p:pic>
        <p:nvPicPr>
          <p:cNvPr id="11" name="Graphic 10" descr="Business Growth outline">
            <a:extLst>
              <a:ext uri="{FF2B5EF4-FFF2-40B4-BE49-F238E27FC236}">
                <a16:creationId xmlns:a16="http://schemas.microsoft.com/office/drawing/2014/main" id="{4E59B11B-8E14-3FA5-A050-950826D6E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8728" y="41227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Metapodatki (podatki o podatkih)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5695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Metapodatki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 podatki, ki opišejo vsebi</a:t>
            </a:r>
            <a:r>
              <a:rPr lang="sl-SI" sz="2400">
                <a:solidFill>
                  <a:prstClr val="black"/>
                </a:solidFill>
              </a:rPr>
              <a:t>no podatkov, njihovo kakovost, obliko, vir, lokacijo in pogoje dostopa (npr. ID raziskave, avtorji, naslov, ključne besede, datum, licenca, financiranje…).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Strukturirani so na način, da so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človeško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strojno berljiv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uporabljajo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se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različni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formati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kot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so XML, JSON, RDF, CSV,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idr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azlične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metapodatkovne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sheme in standardi.</a:t>
            </a:r>
          </a:p>
        </p:txBody>
      </p:sp>
      <p:pic>
        <p:nvPicPr>
          <p:cNvPr id="4" name="Picture 2">
            <a:hlinkClick r:id="rId5"/>
            <a:extLst>
              <a:ext uri="{FF2B5EF4-FFF2-40B4-BE49-F238E27FC236}">
                <a16:creationId xmlns:a16="http://schemas.microsoft.com/office/drawing/2014/main" id="{40AF59E5-2762-0CBD-5206-5442136B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9" y="2525757"/>
            <a:ext cx="4227404" cy="3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A91CB-043B-B86A-F7D8-79A4B2EA6DC3}"/>
              </a:ext>
            </a:extLst>
          </p:cNvPr>
          <p:cNvSpPr txBox="1"/>
          <p:nvPr/>
        </p:nvSpPr>
        <p:spPr>
          <a:xfrm>
            <a:off x="6516919" y="6192227"/>
            <a:ext cx="378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/>
              <a:t>Vir: </a:t>
            </a:r>
            <a:r>
              <a:rPr lang="sl-SI" sz="1600" err="1"/>
              <a:t>Piotr</a:t>
            </a:r>
            <a:r>
              <a:rPr lang="sl-SI" sz="1600"/>
              <a:t> </a:t>
            </a:r>
            <a:r>
              <a:rPr lang="sl-SI" sz="1600" err="1"/>
              <a:t>Kononow</a:t>
            </a:r>
            <a:r>
              <a:rPr lang="sl-SI" sz="1600"/>
              <a:t> (</a:t>
            </a:r>
            <a:r>
              <a:rPr lang="sl-SI" sz="1600">
                <a:hlinkClick r:id="rId5"/>
              </a:rPr>
              <a:t>Dataedo.com</a:t>
            </a:r>
            <a:r>
              <a:rPr lang="sl-SI" sz="1600"/>
              <a:t>)</a:t>
            </a:r>
            <a:endParaRPr lang="en-SI" sz="1600"/>
          </a:p>
        </p:txBody>
      </p:sp>
    </p:spTree>
    <p:extLst>
      <p:ext uri="{BB962C8B-B14F-4D97-AF65-F5344CB8AC3E}">
        <p14:creationId xmlns:p14="http://schemas.microsoft.com/office/powerpoint/2010/main" val="353568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377437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Dokumentacija in metapodatki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4970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>
                <a:solidFill>
                  <a:prstClr val="black"/>
                </a:solidFill>
              </a:rPr>
              <a:t>Metapodatki so del </a:t>
            </a:r>
            <a:r>
              <a:rPr lang="sl-SI" sz="2400" b="1">
                <a:solidFill>
                  <a:prstClr val="black"/>
                </a:solidFill>
              </a:rPr>
              <a:t>dokumentacije </a:t>
            </a:r>
            <a:r>
              <a:rPr lang="sl-SI" sz="2400">
                <a:solidFill>
                  <a:prstClr val="black"/>
                </a:solidFill>
              </a:rPr>
              <a:t>raziskave, ki vključuje še vse druge dokumente, ki opisujejo potek raziskave, njeno metodologijo, rezultate, analize in zaključke.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Dokumentacija nam pove širši kontekst, zakaj so nastali podatki, kaj je bilo narejeno  in kako, kakšna koda je bila uporabljena , itd.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05D9C2-D230-EC58-C8F7-D09E739E33EA}"/>
              </a:ext>
            </a:extLst>
          </p:cNvPr>
          <p:cNvSpPr/>
          <p:nvPr/>
        </p:nvSpPr>
        <p:spPr>
          <a:xfrm>
            <a:off x="6478797" y="3129897"/>
            <a:ext cx="4970249" cy="30568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/>
              <a:t>Dokumentacija</a:t>
            </a:r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en-SI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97039-C103-2AD8-4461-7AA6E63EA0B8}"/>
              </a:ext>
            </a:extLst>
          </p:cNvPr>
          <p:cNvSpPr/>
          <p:nvPr/>
        </p:nvSpPr>
        <p:spPr>
          <a:xfrm>
            <a:off x="7536785" y="4147321"/>
            <a:ext cx="2854271" cy="1810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/>
              <a:t>Metapodatki</a:t>
            </a:r>
            <a:endParaRPr lang="en-SI" sz="2400"/>
          </a:p>
        </p:txBody>
      </p:sp>
    </p:spTree>
    <p:extLst>
      <p:ext uri="{BB962C8B-B14F-4D97-AF65-F5344CB8AC3E}">
        <p14:creationId xmlns:p14="http://schemas.microsoft.com/office/powerpoint/2010/main" val="92420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9D364B10-5A5C-DCBA-1D80-211E6F7F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19" y="2563256"/>
            <a:ext cx="5894051" cy="39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9070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Življenjski krog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Iskanje in ponovna raba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Načrt ravnanja s podatki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Arhiviranje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Objava podatkov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1649E-5A86-2FDA-18EC-201D0F68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6" y="6291292"/>
            <a:ext cx="10281886" cy="254659"/>
          </a:xfrm>
        </p:spPr>
        <p:txBody>
          <a:bodyPr>
            <a:normAutofit lnSpcReduction="10000"/>
          </a:bodyPr>
          <a:lstStyle/>
          <a:p>
            <a:pPr marL="0" indent="0" algn="l" fontAlgn="t">
              <a:buNone/>
            </a:pP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Vir: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University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of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California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, Santa Cruz, </a:t>
            </a:r>
            <a:r>
              <a:rPr lang="sl-SI" sz="1200" b="0" i="0" u="none" strike="noStrike" noProof="0">
                <a:solidFill>
                  <a:srgbClr val="2954D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Data Management </a:t>
            </a:r>
            <a:r>
              <a:rPr lang="sl-SI" sz="1200" b="0" i="0" u="none" strike="noStrike" noProof="0" err="1">
                <a:solidFill>
                  <a:srgbClr val="2954D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LibGuide</a:t>
            </a:r>
            <a:endParaRPr lang="sl-SI" sz="1200" b="0" i="0" noProof="0">
              <a:solidFill>
                <a:srgbClr val="333333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Načela FAIR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006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/>
              <a:t>Članek</a:t>
            </a:r>
            <a:r>
              <a:rPr lang="en-US" sz="2000"/>
              <a:t> “</a:t>
            </a:r>
            <a:r>
              <a:rPr lang="sl-SI" sz="2000" b="1" err="1"/>
              <a:t>The</a:t>
            </a:r>
            <a:r>
              <a:rPr lang="sl-SI" sz="2000" b="1"/>
              <a:t> FAIR Guiding </a:t>
            </a:r>
            <a:r>
              <a:rPr lang="sl-SI" sz="2000" b="1" err="1"/>
              <a:t>Principles</a:t>
            </a:r>
            <a:r>
              <a:rPr lang="sl-SI" sz="2000" b="1"/>
              <a:t> </a:t>
            </a:r>
            <a:r>
              <a:rPr lang="sl-SI" sz="2000" b="1" err="1"/>
              <a:t>for</a:t>
            </a:r>
            <a:r>
              <a:rPr lang="sl-SI" sz="2000" b="1"/>
              <a:t> </a:t>
            </a:r>
            <a:r>
              <a:rPr lang="sl-SI" sz="2000" b="1" err="1"/>
              <a:t>scientific</a:t>
            </a:r>
            <a:r>
              <a:rPr lang="sl-SI" sz="2000" b="1"/>
              <a:t> data management </a:t>
            </a:r>
            <a:r>
              <a:rPr lang="sl-SI" sz="2000" b="1" err="1"/>
              <a:t>and</a:t>
            </a:r>
            <a:r>
              <a:rPr lang="sl-SI" sz="2000" b="1"/>
              <a:t> </a:t>
            </a:r>
            <a:r>
              <a:rPr lang="sl-SI" sz="2000" b="1" err="1"/>
              <a:t>stewardship</a:t>
            </a:r>
            <a:r>
              <a:rPr lang="en-US" sz="2000" b="1"/>
              <a:t>” </a:t>
            </a:r>
            <a:r>
              <a:rPr lang="en-US" sz="2000"/>
              <a:t>(</a:t>
            </a:r>
            <a:r>
              <a:rPr lang="en-US" sz="2000">
                <a:hlinkClick r:id="rId4"/>
              </a:rPr>
              <a:t>Wilkinson </a:t>
            </a:r>
            <a:r>
              <a:rPr lang="en-US" sz="2000" err="1">
                <a:hlinkClick r:id="rId4"/>
              </a:rPr>
              <a:t>idr</a:t>
            </a:r>
            <a:r>
              <a:rPr lang="en-US" sz="2000">
                <a:hlinkClick r:id="rId4"/>
              </a:rPr>
              <a:t>. 2016</a:t>
            </a:r>
            <a:r>
              <a:rPr lang="en-US" sz="2000"/>
              <a:t>)</a:t>
            </a:r>
            <a:endParaRPr lang="sl-SI" sz="2000"/>
          </a:p>
        </p:txBody>
      </p:sp>
      <p:pic>
        <p:nvPicPr>
          <p:cNvPr id="4" name="Picture 2" descr="FAIR Principles - Panosc">
            <a:extLst>
              <a:ext uri="{FF2B5EF4-FFF2-40B4-BE49-F238E27FC236}">
                <a16:creationId xmlns:a16="http://schemas.microsoft.com/office/drawing/2014/main" id="{3B4A194A-B6B5-B6F9-4D02-48F3FA10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7" y="3851438"/>
            <a:ext cx="5353044" cy="1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CB867-2C21-D1F7-A8C9-4ECD32A6C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120" y="1729081"/>
            <a:ext cx="3503924" cy="464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22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Findability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Najdljivost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8470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/>
              <a:t>F1. (Meta)podatkom se dodeli globalno edinstven trajni identifikator.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F2. Podatki so opisani z bogatimi metapodatki.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F3. (Meta)podatki jasno in izrecno vključujejo identifikatorje podatkov, ki jih opisujejo.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F4. (Meta)podatki so registrirani ali indeksirani  v iskalnem viru.</a:t>
            </a:r>
          </a:p>
        </p:txBody>
      </p:sp>
      <p:pic>
        <p:nvPicPr>
          <p:cNvPr id="4" name="Picture 2" descr="person holding magnifying glass near desk globe">
            <a:extLst>
              <a:ext uri="{FF2B5EF4-FFF2-40B4-BE49-F238E27FC236}">
                <a16:creationId xmlns:a16="http://schemas.microsoft.com/office/drawing/2014/main" id="{7E013E27-D2C5-EE1A-4D7D-1C342666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r="10147" b="-1"/>
          <a:stretch/>
        </p:blipFill>
        <p:spPr bwMode="auto">
          <a:xfrm>
            <a:off x="8324034" y="1703081"/>
            <a:ext cx="3125009" cy="4483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Accessibility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(Dostopnost)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68922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A1. Na podlagi njihovega identifikatorja je do (meta)podatkov možno dostopati z uporabo standardiziranega komunikacijskega protokola.</a:t>
            </a:r>
          </a:p>
          <a:p>
            <a:pPr marL="457200" lvl="1" indent="0">
              <a:buNone/>
            </a:pPr>
            <a:r>
              <a:rPr lang="sl-SI" sz="2000" noProof="0"/>
              <a:t>A1.1. Protokol je odprt, brezplačen in splošno izvedljiv.</a:t>
            </a:r>
          </a:p>
          <a:p>
            <a:pPr marL="457200" lvl="1" indent="0">
              <a:buNone/>
            </a:pPr>
            <a:r>
              <a:rPr lang="sl-SI" sz="2000" noProof="0"/>
              <a:t>A1.2. Protokol po potrebi omogoča postopek preverjanja prisotnosti in avtorizacije.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A2. (Meta)podatki so dostopni tudi, ko podatki niso (več) na voljo.</a:t>
            </a:r>
          </a:p>
        </p:txBody>
      </p:sp>
      <p:pic>
        <p:nvPicPr>
          <p:cNvPr id="4" name="Picture 2" descr="black and yellow key on brown wooden door">
            <a:extLst>
              <a:ext uri="{FF2B5EF4-FFF2-40B4-BE49-F238E27FC236}">
                <a16:creationId xmlns:a16="http://schemas.microsoft.com/office/drawing/2014/main" id="{35CA4540-C96F-1956-BCF6-3227D925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15" y="1703081"/>
            <a:ext cx="2866028" cy="4299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85824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Interoperability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Interoperabilnost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0235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I1. (Meta)podatki za reprezentacijo znanja uporabljajo formalen, dostopen in široko uporabljan jezik.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I2. (Meta)podatki uporabljajo slovarje, ki sledijo načelom FAIR.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I3. (Meta)podatki vključujejo kvalificirane reference na druge (meta)podatke.</a:t>
            </a:r>
          </a:p>
        </p:txBody>
      </p:sp>
      <p:pic>
        <p:nvPicPr>
          <p:cNvPr id="4" name="Picture 3" descr="brown and black jigsaw puzzle">
            <a:extLst>
              <a:ext uri="{FF2B5EF4-FFF2-40B4-BE49-F238E27FC236}">
                <a16:creationId xmlns:a16="http://schemas.microsoft.com/office/drawing/2014/main" id="{67A43A0D-7752-D649-8983-9E6126E1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77" y="1889760"/>
            <a:ext cx="2618465" cy="3927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0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Reusability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(Ponovna uporabnost)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4104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R1. (Meta)podatki so bogato opisani z množico natančnih in ustreznih lastnosti.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R2. (Meta)podatki se izdajo z jasno in dostopno licenco za uporabo podatkov.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R3. (Meta)podatki so povezani s podrobnim poreklom.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R4. (Meta)podatki ustrezajo skupnostnim standardom relevantnega področja.</a:t>
            </a:r>
          </a:p>
        </p:txBody>
      </p:sp>
      <p:pic>
        <p:nvPicPr>
          <p:cNvPr id="4" name="Picture 4" descr="blue and white letter m">
            <a:extLst>
              <a:ext uri="{FF2B5EF4-FFF2-40B4-BE49-F238E27FC236}">
                <a16:creationId xmlns:a16="http://schemas.microsoft.com/office/drawing/2014/main" id="{07701962-DB2B-EF08-9001-B09000D9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53" y="1981200"/>
            <a:ext cx="3237393" cy="4574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5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7CD6228-C5BE-0344-220A-504C1CA71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325372"/>
              </p:ext>
            </p:extLst>
          </p:nvPr>
        </p:nvGraphicFramePr>
        <p:xfrm>
          <a:off x="5663657" y="1730663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Načela FAIR ≠ Odprti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849636" y="4735541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2">
            <a:extLst>
              <a:ext uri="{FF2B5EF4-FFF2-40B4-BE49-F238E27FC236}">
                <a16:creationId xmlns:a16="http://schemas.microsoft.com/office/drawing/2014/main" id="{FD9ECDC2-AB99-12EC-8330-D401653558F1}"/>
              </a:ext>
            </a:extLst>
          </p:cNvPr>
          <p:cNvSpPr/>
          <p:nvPr/>
        </p:nvSpPr>
        <p:spPr>
          <a:xfrm>
            <a:off x="742957" y="2770470"/>
            <a:ext cx="741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b="1" noProof="0"/>
              <a:t>Kolikor odprto je mogoče, kolikor zaprto je potrebno.</a:t>
            </a:r>
          </a:p>
          <a:p>
            <a:r>
              <a:rPr lang="sl-SI" sz="2400" noProof="0"/>
              <a:t>(angl. „as open as </a:t>
            </a:r>
            <a:r>
              <a:rPr lang="sl-SI" sz="2400" noProof="0" err="1"/>
              <a:t>possible</a:t>
            </a:r>
            <a:r>
              <a:rPr lang="sl-SI" sz="2400" noProof="0"/>
              <a:t>, as </a:t>
            </a:r>
            <a:r>
              <a:rPr lang="sl-SI" sz="2400" noProof="0" err="1"/>
              <a:t>clossed</a:t>
            </a:r>
            <a:r>
              <a:rPr lang="sl-SI" sz="2400" noProof="0"/>
              <a:t> as </a:t>
            </a:r>
            <a:r>
              <a:rPr lang="sl-SI" sz="2400" noProof="0" err="1"/>
              <a:t>necessary</a:t>
            </a:r>
            <a:r>
              <a:rPr lang="sl-SI" sz="2400"/>
              <a:t>“)</a:t>
            </a:r>
          </a:p>
          <a:p>
            <a:pPr marL="0" indent="0">
              <a:buNone/>
            </a:pPr>
            <a:endParaRPr lang="sl-SI" sz="2400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98465-263E-6D8A-A581-91B581F40974}"/>
              </a:ext>
            </a:extLst>
          </p:cNvPr>
          <p:cNvSpPr txBox="1"/>
          <p:nvPr/>
        </p:nvSpPr>
        <p:spPr>
          <a:xfrm>
            <a:off x="742956" y="6044923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/>
              <a:t>Jones, S. 2018. Open data, FAIR data </a:t>
            </a:r>
            <a:r>
              <a:rPr lang="sl-SI" sz="1800" err="1"/>
              <a:t>and</a:t>
            </a:r>
            <a:r>
              <a:rPr lang="sl-SI" sz="1800"/>
              <a:t> RDM: </a:t>
            </a:r>
            <a:r>
              <a:rPr lang="sl-SI" sz="1800" err="1"/>
              <a:t>the</a:t>
            </a:r>
            <a:r>
              <a:rPr lang="sl-SI" sz="1800"/>
              <a:t> </a:t>
            </a:r>
            <a:r>
              <a:rPr lang="sl-SI" sz="1800" err="1"/>
              <a:t>ugly</a:t>
            </a:r>
            <a:r>
              <a:rPr lang="sl-SI" sz="1800"/>
              <a:t> </a:t>
            </a:r>
            <a:r>
              <a:rPr lang="sl-SI" sz="1800" err="1"/>
              <a:t>duckling</a:t>
            </a:r>
            <a:r>
              <a:rPr lang="sl-SI" sz="1800"/>
              <a:t>. </a:t>
            </a:r>
            <a:r>
              <a:rPr lang="sl-SI" sz="1800" err="1"/>
              <a:t>Available</a:t>
            </a:r>
            <a:r>
              <a:rPr lang="sl-SI" sz="1800"/>
              <a:t> at: </a:t>
            </a:r>
            <a:r>
              <a:rPr lang="sl-SI" sz="1800" err="1">
                <a:solidFill>
                  <a:srgbClr val="00589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sl-SI" sz="1800"/>
              <a:t>.</a:t>
            </a:r>
            <a:endParaRPr lang="en-SI" sz="1800">
              <a:solidFill>
                <a:srgbClr val="67A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hlinkClick r:id="rId3"/>
            <a:extLst>
              <a:ext uri="{FF2B5EF4-FFF2-40B4-BE49-F238E27FC236}">
                <a16:creationId xmlns:a16="http://schemas.microsoft.com/office/drawing/2014/main" id="{4CBAD329-DA69-1D24-FEC9-FE8B0C826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22553" r="9975" b="9786"/>
          <a:stretch/>
        </p:blipFill>
        <p:spPr bwMode="auto">
          <a:xfrm>
            <a:off x="6066024" y="0"/>
            <a:ext cx="3147321" cy="27704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Moja pot v OZ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Univ. diploma s področja sociologije – družboslovne informatike (2010) in doktorat s področja statistike (2016) na </a:t>
            </a:r>
            <a:r>
              <a:rPr lang="sl-SI" b="1"/>
              <a:t>Univerzi v Ljubljani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noProof="0"/>
              <a:t>Raziskovalna asistentka v </a:t>
            </a:r>
            <a:r>
              <a:rPr lang="sl-SI" b="1" noProof="0"/>
              <a:t>Arhivu družboslovnih podatkov </a:t>
            </a:r>
            <a:r>
              <a:rPr lang="sl-SI" noProof="0"/>
              <a:t>(2016 </a:t>
            </a:r>
            <a:r>
              <a:rPr lang="sl-SI"/>
              <a:t>– </a:t>
            </a:r>
            <a:r>
              <a:rPr lang="sl-SI" noProof="0"/>
              <a:t>2017)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Svetovalka za statistiko na </a:t>
            </a:r>
            <a:r>
              <a:rPr lang="sl-SI" b="1" err="1"/>
              <a:t>InnoRenew</a:t>
            </a:r>
            <a:r>
              <a:rPr lang="sl-SI" b="1"/>
              <a:t> </a:t>
            </a:r>
            <a:r>
              <a:rPr lang="sl-SI" b="1" err="1"/>
              <a:t>CoE</a:t>
            </a:r>
            <a:r>
              <a:rPr lang="sl-SI" b="1"/>
              <a:t> Centru odličnosti za raziskave in inovacije na področju obnovljivih materialov in zdravega bivanjskega okolja</a:t>
            </a:r>
            <a:r>
              <a:rPr lang="sl-SI"/>
              <a:t> (2017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Koordinatorica za odprto znanost pri </a:t>
            </a:r>
            <a:r>
              <a:rPr lang="sl-SI" b="1"/>
              <a:t>društvu Mlada akademija</a:t>
            </a:r>
            <a:r>
              <a:rPr lang="sl-SI"/>
              <a:t> (2018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So-koordinatorica in ambasadorka za odprto znanosti pri </a:t>
            </a:r>
            <a:r>
              <a:rPr lang="sl-SI" b="1"/>
              <a:t>Evropskem svetu doktorskih kandidatov in raziskovalcev na začetku kariere (</a:t>
            </a:r>
            <a:r>
              <a:rPr lang="sl-SI" b="1" err="1"/>
              <a:t>Eurodoc</a:t>
            </a:r>
            <a:r>
              <a:rPr lang="sl-SI" b="1"/>
              <a:t>)</a:t>
            </a:r>
            <a:r>
              <a:rPr lang="sl-SI"/>
              <a:t> (2018 – 2021)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Ambasadorka za področje </a:t>
            </a:r>
            <a:r>
              <a:rPr lang="en-US" err="1"/>
              <a:t>tehnike</a:t>
            </a:r>
            <a:r>
              <a:rPr lang="sl-SI"/>
              <a:t>/obnovljivih materialov pri </a:t>
            </a:r>
            <a:r>
              <a:rPr lang="sl-SI" b="1"/>
              <a:t>Združenju za raziskovalne podatke </a:t>
            </a:r>
            <a:r>
              <a:rPr lang="sl-SI" b="1" err="1"/>
              <a:t>Research</a:t>
            </a:r>
            <a:r>
              <a:rPr lang="sl-SI" b="1"/>
              <a:t> Data </a:t>
            </a:r>
            <a:r>
              <a:rPr lang="sl-SI" b="1" err="1"/>
              <a:t>Alliance</a:t>
            </a:r>
            <a:r>
              <a:rPr lang="sl-SI" b="1"/>
              <a:t> </a:t>
            </a:r>
            <a:r>
              <a:rPr lang="sl-SI"/>
              <a:t>(2019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Članica DS za načela FAIR pri </a:t>
            </a:r>
            <a:r>
              <a:rPr lang="sl-SI" b="1"/>
              <a:t>Evropskem oblaku odprte znanosti </a:t>
            </a:r>
            <a:r>
              <a:rPr lang="sl-SI"/>
              <a:t>(2019 – 2020)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err="1"/>
              <a:t>Alumna</a:t>
            </a:r>
            <a:r>
              <a:rPr lang="sl-SI"/>
              <a:t> </a:t>
            </a:r>
            <a:r>
              <a:rPr lang="sl-SI" b="1"/>
              <a:t>pilotne šole CODATA-RDA za podatkovne skrbnike</a:t>
            </a:r>
            <a:r>
              <a:rPr lang="sl-SI"/>
              <a:t>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/>
              <a:t>Implementacija nacionalnega akcijskega načrta odprte znanosti na </a:t>
            </a:r>
            <a:r>
              <a:rPr lang="sl-SI" b="1"/>
              <a:t>Univerzi na Primorskem </a:t>
            </a:r>
            <a:r>
              <a:rPr lang="sl-SI"/>
              <a:t>(2023 –)</a:t>
            </a:r>
          </a:p>
        </p:txBody>
      </p:sp>
    </p:spTree>
    <p:extLst>
      <p:ext uri="{BB962C8B-B14F-4D97-AF65-F5344CB8AC3E}">
        <p14:creationId xmlns:p14="http://schemas.microsoft.com/office/powerpoint/2010/main" val="156174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431672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Upravljani in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neupravljani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podatki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46A9-128B-67E3-EDAD-737161A9A2E4}"/>
              </a:ext>
            </a:extLst>
          </p:cNvPr>
          <p:cNvSpPr txBox="1"/>
          <p:nvPr/>
        </p:nvSpPr>
        <p:spPr>
          <a:xfrm>
            <a:off x="742956" y="6044923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/>
              <a:t>Jones, S. 2018. Open data, FAIR data </a:t>
            </a:r>
            <a:r>
              <a:rPr lang="sl-SI" sz="1800" err="1"/>
              <a:t>and</a:t>
            </a:r>
            <a:r>
              <a:rPr lang="sl-SI" sz="1800"/>
              <a:t> RDM: </a:t>
            </a:r>
            <a:r>
              <a:rPr lang="sl-SI" sz="1800" err="1"/>
              <a:t>the</a:t>
            </a:r>
            <a:r>
              <a:rPr lang="sl-SI" sz="1800"/>
              <a:t> </a:t>
            </a:r>
            <a:r>
              <a:rPr lang="sl-SI" sz="1800" err="1"/>
              <a:t>ugly</a:t>
            </a:r>
            <a:r>
              <a:rPr lang="sl-SI" sz="1800"/>
              <a:t> </a:t>
            </a:r>
            <a:r>
              <a:rPr lang="sl-SI" sz="1800" err="1"/>
              <a:t>duckling</a:t>
            </a:r>
            <a:r>
              <a:rPr lang="sl-SI" sz="1800"/>
              <a:t>. </a:t>
            </a:r>
            <a:r>
              <a:rPr lang="sl-SI" sz="1800" err="1"/>
              <a:t>Available</a:t>
            </a:r>
            <a:r>
              <a:rPr lang="sl-SI" sz="1800"/>
              <a:t> at: </a:t>
            </a:r>
            <a:r>
              <a:rPr lang="sl-SI" sz="1800" err="1">
                <a:solidFill>
                  <a:srgbClr val="0058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sl-SI" sz="1800"/>
              <a:t>.</a:t>
            </a:r>
            <a:endParaRPr lang="en-SI" sz="1800">
              <a:solidFill>
                <a:srgbClr val="67A33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174B1A-9D18-22D7-D9D1-7364827EF1AE}"/>
              </a:ext>
            </a:extLst>
          </p:cNvPr>
          <p:cNvSpPr/>
          <p:nvPr/>
        </p:nvSpPr>
        <p:spPr>
          <a:xfrm>
            <a:off x="3668729" y="1002622"/>
            <a:ext cx="8352928" cy="56886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F79286A-305B-6D05-178C-516E87F4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94278"/>
              </p:ext>
            </p:extLst>
          </p:nvPr>
        </p:nvGraphicFramePr>
        <p:xfrm>
          <a:off x="5429794" y="1703081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178FF1B-BCB5-C3D9-DCA8-D4321F540C57}"/>
              </a:ext>
            </a:extLst>
          </p:cNvPr>
          <p:cNvSpPr txBox="1"/>
          <p:nvPr/>
        </p:nvSpPr>
        <p:spPr>
          <a:xfrm>
            <a:off x="4514223" y="3074022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i="1"/>
              <a:t>the wild</a:t>
            </a:r>
          </a:p>
        </p:txBody>
      </p:sp>
    </p:spTree>
    <p:extLst>
      <p:ext uri="{BB962C8B-B14F-4D97-AF65-F5344CB8AC3E}">
        <p14:creationId xmlns:p14="http://schemas.microsoft.com/office/powerpoint/2010/main" val="39734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05DDCB-6729-3A2A-B3FD-17E2320A0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17" b="23899"/>
          <a:stretch/>
        </p:blipFill>
        <p:spPr bwMode="auto">
          <a:xfrm>
            <a:off x="712961" y="1098374"/>
            <a:ext cx="8840431" cy="55433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564198-99A0-5937-1394-6D203E63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78" y="6308356"/>
            <a:ext cx="611230" cy="2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8F15CE-3068-ADF4-763B-8898AA6FD522}"/>
              </a:ext>
            </a:extLst>
          </p:cNvPr>
          <p:cNvSpPr txBox="1"/>
          <p:nvPr/>
        </p:nvSpPr>
        <p:spPr>
          <a:xfrm>
            <a:off x="712961" y="6308356"/>
            <a:ext cx="22052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sl-SI" sz="1050" b="0" i="0">
                <a:solidFill>
                  <a:srgbClr val="696A6B"/>
                </a:solidFill>
                <a:effectLst/>
                <a:latin typeface="Arial" panose="020B0604020202020204" pitchFamily="34" charset="0"/>
              </a:rPr>
              <a:t>Foto:</a:t>
            </a:r>
            <a:r>
              <a:rPr lang="sl-SI" sz="1050">
                <a:solidFill>
                  <a:srgbClr val="696A6B"/>
                </a:solidFill>
                <a:latin typeface="Arial" panose="020B0604020202020204" pitchFamily="34" charset="0"/>
              </a:rPr>
              <a:t> 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Marina </a:t>
            </a:r>
            <a:r>
              <a:rPr lang="sl-SI" sz="1050" b="0" i="0" err="1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Noordegraaf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sl-SI" sz="1050" b="0" i="0" err="1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Flickr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</a:rPr>
            </a:br>
            <a:endParaRPr lang="sl-SI" sz="1050">
              <a:solidFill>
                <a:srgbClr val="3C6B9A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840431" cy="22337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Kako definirati metrike za načela FAIR?</a:t>
            </a:r>
          </a:p>
        </p:txBody>
      </p:sp>
    </p:spTree>
    <p:extLst>
      <p:ext uri="{BB962C8B-B14F-4D97-AF65-F5344CB8AC3E}">
        <p14:creationId xmlns:p14="http://schemas.microsoft.com/office/powerpoint/2010/main" val="180145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21FCD-5B88-5EB1-349B-36F5057C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941C4-BDDC-9811-A511-930D332EEA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7771174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Specifikacija in smernice modela zrelosti za FAIR</a:t>
            </a:r>
          </a:p>
        </p:txBody>
      </p:sp>
      <p:sp>
        <p:nvSpPr>
          <p:cNvPr id="7" name="Pravokotnik 2">
            <a:extLst>
              <a:ext uri="{FF2B5EF4-FFF2-40B4-BE49-F238E27FC236}">
                <a16:creationId xmlns:a16="http://schemas.microsoft.com/office/drawing/2014/main" id="{9FE3F7FB-9B2E-1BEF-C402-CF10F0A0337D}"/>
              </a:ext>
            </a:extLst>
          </p:cNvPr>
          <p:cNvSpPr/>
          <p:nvPr/>
        </p:nvSpPr>
        <p:spPr>
          <a:xfrm>
            <a:off x="742957" y="2770470"/>
            <a:ext cx="70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Smernice delovne skupine </a:t>
            </a:r>
            <a:r>
              <a:rPr lang="sl-SI" sz="2400">
                <a:hlinkClick r:id="rId5"/>
              </a:rPr>
              <a:t>FAIR Data </a:t>
            </a:r>
            <a:r>
              <a:rPr lang="sl-SI" sz="2400" err="1">
                <a:hlinkClick r:id="rId5"/>
              </a:rPr>
              <a:t>Maturity</a:t>
            </a:r>
            <a:r>
              <a:rPr lang="sl-SI" sz="2400">
                <a:hlinkClick r:id="rId5"/>
              </a:rPr>
              <a:t> Model</a:t>
            </a:r>
            <a:r>
              <a:rPr lang="sl-SI" sz="2400"/>
              <a:t> (</a:t>
            </a:r>
            <a:r>
              <a:rPr lang="sl-SI" sz="2400" err="1">
                <a:hlinkClick r:id="rId6"/>
              </a:rPr>
              <a:t>Herczog</a:t>
            </a:r>
            <a:r>
              <a:rPr lang="sl-SI" sz="2400">
                <a:hlinkClick r:id="rId6"/>
              </a:rPr>
              <a:t> et </a:t>
            </a:r>
            <a:r>
              <a:rPr lang="sl-SI" sz="2400" err="1">
                <a:hlinkClick r:id="rId6"/>
              </a:rPr>
              <a:t>al</a:t>
            </a:r>
            <a:r>
              <a:rPr lang="sl-SI" sz="2400">
                <a:hlinkClick r:id="rId6"/>
              </a:rPr>
              <a:t>. 2020</a:t>
            </a:r>
            <a:r>
              <a:rPr lang="sl-SI" sz="240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89154-0BAF-B25A-EFA2-AF0F2832A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90" y="2111790"/>
            <a:ext cx="3090753" cy="401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C5B74-1C84-05B2-AE83-C5C667CCB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460" y="1853351"/>
            <a:ext cx="5683141" cy="38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C9674-6817-C18C-2DCF-7D5218BC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336D7-FBC3-CC0A-16BE-E38BBF266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7771174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Priporočila za FAIR metrike za EOSC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712FD-4C56-C17C-C0B5-95A52A20F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647" y="2111790"/>
            <a:ext cx="3032396" cy="430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otnik 2">
            <a:extLst>
              <a:ext uri="{FF2B5EF4-FFF2-40B4-BE49-F238E27FC236}">
                <a16:creationId xmlns:a16="http://schemas.microsoft.com/office/drawing/2014/main" id="{87C66A64-9A32-10E1-9667-2D032AF24854}"/>
              </a:ext>
            </a:extLst>
          </p:cNvPr>
          <p:cNvSpPr/>
          <p:nvPr/>
        </p:nvSpPr>
        <p:spPr>
          <a:xfrm>
            <a:off x="742957" y="2770470"/>
            <a:ext cx="74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Poročilo, ki smo ga pripravili v delovni </a:t>
            </a:r>
            <a:r>
              <a:rPr lang="sl-SI" sz="2400" err="1"/>
              <a:t>skuipni</a:t>
            </a:r>
            <a:r>
              <a:rPr lang="sl-SI" sz="2400"/>
              <a:t> EOSC </a:t>
            </a:r>
            <a:r>
              <a:rPr lang="sl-SI" sz="2400" err="1"/>
              <a:t>Executive</a:t>
            </a:r>
            <a:r>
              <a:rPr lang="sl-SI" sz="2400"/>
              <a:t> </a:t>
            </a:r>
            <a:r>
              <a:rPr lang="sl-SI" sz="2400" err="1"/>
              <a:t>Board</a:t>
            </a:r>
            <a:r>
              <a:rPr lang="sl-SI" sz="2400"/>
              <a:t> FAIR WG (</a:t>
            </a:r>
            <a:r>
              <a:rPr lang="sl-SI" sz="2400">
                <a:hlinkClick r:id="rId6"/>
              </a:rPr>
              <a:t>Genova et </a:t>
            </a:r>
            <a:r>
              <a:rPr lang="sl-SI" sz="2400" err="1">
                <a:hlinkClick r:id="rId6"/>
              </a:rPr>
              <a:t>al</a:t>
            </a:r>
            <a:r>
              <a:rPr lang="sl-SI" sz="2400">
                <a:hlinkClick r:id="rId6"/>
              </a:rPr>
              <a:t>. 2021</a:t>
            </a:r>
            <a:r>
              <a:rPr lang="sl-SI" sz="240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5C1B0-61C8-3497-C363-C235BEDC6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00" y="3601467"/>
            <a:ext cx="3899079" cy="28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>
                <a:solidFill>
                  <a:srgbClr val="ED7D31"/>
                </a:solidFill>
              </a:rPr>
              <a:t>Hvala za pozornost</a:t>
            </a:r>
            <a:r>
              <a:rPr lang="en-US" sz="4400" b="1">
                <a:solidFill>
                  <a:srgbClr val="ED7D31"/>
                </a:solidFill>
              </a:rPr>
              <a:t>!</a:t>
            </a:r>
            <a:endParaRPr lang="sl-SI" sz="44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909210" y="4655128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Definicija raziskovalnih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Življenjski krog raziskovalnih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Podrobna predstavitev načel FAIR</a:t>
            </a:r>
          </a:p>
          <a:p>
            <a:endParaRPr lang="sl-SI" sz="24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C02FF3-FE48-A041-F09E-3A0191ACB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125366"/>
              </p:ext>
            </p:extLst>
          </p:nvPr>
        </p:nvGraphicFramePr>
        <p:xfrm>
          <a:off x="7329056" y="1703082"/>
          <a:ext cx="4754544" cy="2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6784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Kako opredeliti raziskovalne podatke (oz. OZ na sploh)?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626B2F-3E18-FCD7-C959-BE7CA5EE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73" y="2677831"/>
            <a:ext cx="7422625" cy="35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45287C-4505-C627-5482-75A9A98A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230" y="6298147"/>
            <a:ext cx="3208149" cy="4540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l-SI" sz="1700" noProof="0">
                <a:latin typeface="+mn-lt"/>
              </a:rPr>
              <a:t>Vir: </a:t>
            </a:r>
            <a:r>
              <a:rPr lang="sl-SI" sz="1700" noProof="0" err="1">
                <a:latin typeface="+mn-lt"/>
                <a:hlinkClick r:id="rId5"/>
              </a:rPr>
              <a:t>openclipart</a:t>
            </a:r>
            <a:endParaRPr lang="sl-SI" sz="1700" noProof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412699-ECCA-6C4F-1486-806AC3CFB18A}"/>
              </a:ext>
            </a:extLst>
          </p:cNvPr>
          <p:cNvSpPr txBox="1">
            <a:spLocks/>
          </p:cNvSpPr>
          <p:nvPr/>
        </p:nvSpPr>
        <p:spPr>
          <a:xfrm>
            <a:off x="1408737" y="6268527"/>
            <a:ext cx="4539712" cy="48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/>
              <a:t>Prilika o slepcih in slonu</a:t>
            </a:r>
            <a:endParaRPr lang="en-SI" sz="2000"/>
          </a:p>
        </p:txBody>
      </p:sp>
    </p:spTree>
    <p:extLst>
      <p:ext uri="{BB962C8B-B14F-4D97-AF65-F5344CB8AC3E}">
        <p14:creationId xmlns:p14="http://schemas.microsoft.com/office/powerpoint/2010/main" val="236232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Kaj so raziskovalni podatki?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229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/>
              <a:t>Slovenski prevod OECD definicije (na </a:t>
            </a:r>
            <a:r>
              <a:rPr lang="sl-SI" sz="2400">
                <a:hlinkClick r:id="rId5"/>
              </a:rPr>
              <a:t>dirrosdata.ctk.uni-lj.si</a:t>
            </a:r>
            <a:r>
              <a:rPr lang="sl-SI" sz="2400"/>
              <a:t>): „</a:t>
            </a:r>
            <a:r>
              <a:rPr lang="sl-SI" sz="2400" b="1"/>
              <a:t>Raziskovalni podatki so definirani kot stvarni zapisi</a:t>
            </a:r>
            <a:r>
              <a:rPr lang="sl-SI" sz="2400"/>
              <a:t> (numerični rezultati, besedilni zapisi, slikovno in zvočno gradivo), </a:t>
            </a:r>
            <a:r>
              <a:rPr lang="sl-SI" sz="2400" b="1"/>
              <a:t>ki se uporabljajo kot primarni viri za namene znanstvenih raziskav in so v znanstveni skupnosti splošno sprejeti kot nujni za potrditev raziskovalnih izsledkov</a:t>
            </a:r>
            <a:r>
              <a:rPr lang="sl-SI" sz="2400"/>
              <a:t>. Nabor raziskovalnih podatkov predstavlja sistematično, delno predstavitev raziskovalne tematike. Ta pojem ne vključuje: laboratorijskih dnevnikov, preliminarnih analiz, osnutkov znanstvenih člankov, načrtov bodočih raziskav, strokovnih recenzij, komunikacije s kolegi in predmetov (npr. laboratorijskih vzorcev, bakterijskih sevov in testnih živali, kot so miši).“</a:t>
            </a:r>
            <a:endParaRPr lang="sl-SI" sz="2400" i="1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276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Viri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713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Opazovani podatki </a:t>
            </a:r>
            <a:r>
              <a:rPr lang="sl-SI" sz="2000" noProof="0"/>
              <a:t>so zajeti na podlagi opazovanja: </a:t>
            </a:r>
            <a:r>
              <a:rPr lang="sl-SI" sz="2000" i="1" noProof="0"/>
              <a:t>npr. senzorski podatki, anketni podatki, nevrološke slike.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Eksperimentalni podatki </a:t>
            </a:r>
            <a:r>
              <a:rPr lang="sl-SI" sz="2000" noProof="0"/>
              <a:t>nastanejo z aktivnim posegom raziskovalca in običajno vključujejo rabo določene opreme: </a:t>
            </a:r>
            <a:r>
              <a:rPr lang="sl-SI" sz="2000" i="1" noProof="0"/>
              <a:t>npr. zaporedja genov, kromatogrami, podatki o magnetnih poljih.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Simulacijski podatki </a:t>
            </a:r>
            <a:r>
              <a:rPr lang="sl-SI" sz="2000" noProof="0"/>
              <a:t>so ustvarjeni iz testnih modelov: </a:t>
            </a:r>
            <a:r>
              <a:rPr lang="sl-SI" sz="2000" i="1" noProof="0"/>
              <a:t>npr. klimatski modeli, ekonomski modeli.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Izpeljani ali sestavljeni podatki </a:t>
            </a:r>
            <a:r>
              <a:rPr lang="sl-SI" sz="2000" noProof="0"/>
              <a:t>so bi bili preoblikovani iz že obstoječih podatkovnih točk: </a:t>
            </a:r>
            <a:r>
              <a:rPr lang="sl-SI" sz="2000" i="1" noProof="0"/>
              <a:t>npr. sestavljene baze podatkov, podatkovno rudarjenje, 3D modeli.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Referenčni ali kanonični podatki </a:t>
            </a:r>
            <a:r>
              <a:rPr lang="sl-SI" sz="2000" noProof="0"/>
              <a:t>so obsežne zbirke objavljenih zbirk podatkov: </a:t>
            </a:r>
            <a:r>
              <a:rPr lang="sl-SI" sz="2000" i="1"/>
              <a:t>n</a:t>
            </a:r>
            <a:r>
              <a:rPr lang="sl-SI" sz="2000" i="1" noProof="0"/>
              <a:t>pr. kemijske strukture, portali prostorskih podatkov.</a:t>
            </a:r>
          </a:p>
        </p:txBody>
      </p:sp>
    </p:spTree>
    <p:extLst>
      <p:ext uri="{BB962C8B-B14F-4D97-AF65-F5344CB8AC3E}">
        <p14:creationId xmlns:p14="http://schemas.microsoft.com/office/powerpoint/2010/main" val="403069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586104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Primarni in sekundarni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Primarni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tisti, ki jih raziskovalci za namen svoje raziskave neposredno zbirajo prek opazovanja ali eksperimentiranja.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Sekundarni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bili zbrani že prej za nek drug namen. Pridobljeni so iz že obstoječih virov, bodisi s simulacijami, z analizo ali reorganizacijo obstoječih podatkovnih točk (vključno z že objavljenimi opazovanimi in eksperimentalnimi podatki). 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564F34C4-4AD8-D280-9C75-E1B256DA2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511" y="3924632"/>
            <a:ext cx="914400" cy="914400"/>
          </a:xfrm>
          <a:prstGeom prst="rect">
            <a:avLst/>
          </a:prstGeom>
        </p:spPr>
      </p:pic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C4FEC6FD-8793-CD33-831D-D6E8D8882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4511" y="27653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Analogni in digitalni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Analogni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zajeti v svoji fizični obliki, kot so papirni zapisi, zvočni posnetki, slike na fotografskih filmih, filmski trakovi, itd. Njihova oblika temelji na zveznem signalu ali fizičnem mediju.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Digitalni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 shranjeni, obdelani in preneseni v digitalni obliki, kot so npr. dokumenti v elektronski obliki, podatkovne baze, itd. Predstavljeni so v diskretni obliki, kar omogoča njihovo enostavno obdelavo z računalniškimi sistemi.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Graphic 5" descr="Scroll outline">
            <a:extLst>
              <a:ext uri="{FF2B5EF4-FFF2-40B4-BE49-F238E27FC236}">
                <a16:creationId xmlns:a16="http://schemas.microsoft.com/office/drawing/2014/main" id="{39E427D7-5ECC-A83E-D80B-6D03A4537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44" y="2770470"/>
            <a:ext cx="914400" cy="914400"/>
          </a:xfrm>
          <a:prstGeom prst="rect">
            <a:avLst/>
          </a:prstGeom>
        </p:spPr>
      </p:pic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F951BCE9-8F88-9ACE-2164-6888697C2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3653" y="4293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67072-A813-0BB2-DD3C-1B93B87E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DAA74-DD00-ADFE-3C21-BDA97D785F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Surovi in obdelani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FF9860F7-C79E-D679-0FF9-4788231FCC2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42EF70E-9554-6A25-1D0A-9E69833593C4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Surovi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podatki v njihovi izvorni, neprilagojeni obliki, takšni kot so bili zbrani, brez kakršnekoli obdelave, organizacije, ali analize.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Obdelani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 shranjeni, obdelani in preneseni v digitalni obliki, kot so npr. dokumenti v elektronski obliki, podatkovne baze, itd. Predstavljeni so v diskretni obliki, kar omogoča njihovo enostavno obdelavo z računalniškimi sistemi.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Graphic 13" descr="Pasta outline">
            <a:extLst>
              <a:ext uri="{FF2B5EF4-FFF2-40B4-BE49-F238E27FC236}">
                <a16:creationId xmlns:a16="http://schemas.microsoft.com/office/drawing/2014/main" id="{5002EFA7-89A4-65B5-9BBA-1A1D0D958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668" y="3905263"/>
            <a:ext cx="914400" cy="914400"/>
          </a:xfrm>
          <a:prstGeom prst="rect">
            <a:avLst/>
          </a:prstGeom>
        </p:spPr>
      </p:pic>
      <p:pic>
        <p:nvPicPr>
          <p:cNvPr id="16" name="Graphic 15" descr="Grocery bag outline">
            <a:extLst>
              <a:ext uri="{FF2B5EF4-FFF2-40B4-BE49-F238E27FC236}">
                <a16:creationId xmlns:a16="http://schemas.microsoft.com/office/drawing/2014/main" id="{4A71C9E7-282D-1B84-282D-3E5E0D628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9668" y="2649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1404</Words>
  <Application>Microsoft Office PowerPoint</Application>
  <PresentationFormat>Širokozaslonsko</PresentationFormat>
  <Paragraphs>201</Paragraphs>
  <Slides>24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Officeova tema</vt:lpstr>
      <vt:lpstr>PowerPointova predstavitev</vt:lpstr>
      <vt:lpstr>Moja pot v OZ</vt:lpstr>
      <vt:lpstr>Vsebina</vt:lpstr>
      <vt:lpstr>Kako opredeliti raziskovalne podatke (oz. OZ na sploh)?</vt:lpstr>
      <vt:lpstr>Kaj so raziskovalni podatki?</vt:lpstr>
      <vt:lpstr>Viri raziskovalnih podatkov</vt:lpstr>
      <vt:lpstr>Primarni in sekundarni podatki</vt:lpstr>
      <vt:lpstr>Analogni in digitalni podatki</vt:lpstr>
      <vt:lpstr>Surovi in obdelani podatki</vt:lpstr>
      <vt:lpstr>Mikro in makro podatki</vt:lpstr>
      <vt:lpstr>Metapodatki (podatki o podatkih)</vt:lpstr>
      <vt:lpstr>Dokumentacija in metapodatki</vt:lpstr>
      <vt:lpstr>Življenjski krog raziskovalnih podatkov</vt:lpstr>
      <vt:lpstr>Načela FAIR</vt:lpstr>
      <vt:lpstr>Findability (Najdljivost)</vt:lpstr>
      <vt:lpstr>Accessibility (Dostopnost)</vt:lpstr>
      <vt:lpstr>Interoperability (Interoperabilnost)</vt:lpstr>
      <vt:lpstr>Reusability (Ponovna uporabnost)</vt:lpstr>
      <vt:lpstr>Načela FAIR ≠ Odprti podatki</vt:lpstr>
      <vt:lpstr>Upravljani in neupravljani podatki</vt:lpstr>
      <vt:lpstr>Kako definirati metrike za načela FAIR?</vt:lpstr>
      <vt:lpstr>Specifikacija in smernice modela zrelosti za FAIR</vt:lpstr>
      <vt:lpstr>Priporočila za FAIR metrike za EOSC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7</cp:revision>
  <dcterms:created xsi:type="dcterms:W3CDTF">2023-09-11T08:00:44Z</dcterms:created>
  <dcterms:modified xsi:type="dcterms:W3CDTF">2025-01-21T09:51:45Z</dcterms:modified>
</cp:coreProperties>
</file>