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351" r:id="rId4"/>
    <p:sldId id="352" r:id="rId5"/>
    <p:sldId id="353" r:id="rId6"/>
    <p:sldId id="355" r:id="rId7"/>
    <p:sldId id="356" r:id="rId8"/>
    <p:sldId id="354" r:id="rId9"/>
    <p:sldId id="299" r:id="rId10"/>
    <p:sldId id="300" r:id="rId11"/>
    <p:sldId id="305" r:id="rId12"/>
    <p:sldId id="302" r:id="rId13"/>
    <p:sldId id="306" r:id="rId14"/>
    <p:sldId id="301" r:id="rId15"/>
    <p:sldId id="307" r:id="rId16"/>
    <p:sldId id="303" r:id="rId17"/>
    <p:sldId id="272" r:id="rId18"/>
    <p:sldId id="273" r:id="rId19"/>
    <p:sldId id="275" r:id="rId20"/>
    <p:sldId id="281" r:id="rId21"/>
    <p:sldId id="285" r:id="rId22"/>
    <p:sldId id="291" r:id="rId23"/>
    <p:sldId id="295" r:id="rId24"/>
    <p:sldId id="316" r:id="rId25"/>
    <p:sldId id="319" r:id="rId26"/>
    <p:sldId id="320" r:id="rId27"/>
    <p:sldId id="321" r:id="rId28"/>
    <p:sldId id="350" r:id="rId29"/>
    <p:sldId id="297" r:id="rId30"/>
    <p:sldId id="327" r:id="rId31"/>
    <p:sldId id="296" r:id="rId32"/>
    <p:sldId id="345" r:id="rId33"/>
    <p:sldId id="346" r:id="rId34"/>
    <p:sldId id="347" r:id="rId35"/>
    <p:sldId id="348" r:id="rId36"/>
    <p:sldId id="349" r:id="rId37"/>
    <p:sldId id="328" r:id="rId38"/>
    <p:sldId id="329" r:id="rId39"/>
    <p:sldId id="331" r:id="rId40"/>
    <p:sldId id="333" r:id="rId41"/>
    <p:sldId id="334" r:id="rId42"/>
    <p:sldId id="335" r:id="rId43"/>
    <p:sldId id="330" r:id="rId44"/>
    <p:sldId id="332" r:id="rId45"/>
    <p:sldId id="336" r:id="rId46"/>
    <p:sldId id="337" r:id="rId47"/>
    <p:sldId id="338" r:id="rId48"/>
    <p:sldId id="287" r:id="rId49"/>
    <p:sldId id="308" r:id="rId50"/>
    <p:sldId id="311" r:id="rId51"/>
    <p:sldId id="312" r:id="rId52"/>
    <p:sldId id="313" r:id="rId53"/>
    <p:sldId id="314" r:id="rId54"/>
    <p:sldId id="339" r:id="rId55"/>
    <p:sldId id="340" r:id="rId56"/>
    <p:sldId id="341" r:id="rId57"/>
    <p:sldId id="342" r:id="rId58"/>
    <p:sldId id="343" r:id="rId59"/>
    <p:sldId id="344" r:id="rId60"/>
    <p:sldId id="258" r:id="rId6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9" autoAdjust="0"/>
    <p:restoredTop sz="94660"/>
  </p:normalViewPr>
  <p:slideViewPr>
    <p:cSldViewPr snapToGrid="0">
      <p:cViewPr varScale="1">
        <p:scale>
          <a:sx n="121" d="100"/>
          <a:sy n="121" d="100"/>
        </p:scale>
        <p:origin x="1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15CC7255-5AA2-4378-9CF9-ECFE96A6A1BE}"/>
              </a:ext>
            </a:extLst>
          </p:cNvPr>
          <p:cNvSpPr txBox="1">
            <a:spLocks noGrp="1"/>
          </p:cNvSpPr>
          <p:nvPr>
            <p:ph type="dt" sz="half" idx="7"/>
          </p:nvPr>
        </p:nvSpPr>
        <p:spPr/>
        <p:txBody>
          <a:bodyPr/>
          <a:lstStyle>
            <a:lvl1pPr>
              <a:defRPr/>
            </a:lvl1pPr>
          </a:lstStyle>
          <a:p>
            <a:pPr lvl="0"/>
            <a:fld id="{0E5E055D-6D05-40EA-9F93-B544AFDE4082}" type="datetime1">
              <a:rPr lang="sl-SI"/>
              <a:pPr lvl="0"/>
              <a:t>10. 03. 2025</a:t>
            </a:fld>
            <a:endParaRPr lang="sl-SI"/>
          </a:p>
        </p:txBody>
      </p:sp>
      <p:sp>
        <p:nvSpPr>
          <p:cNvPr id="5" name="Označba mesta noge 4">
            <a:extLst>
              <a:ext uri="{FF2B5EF4-FFF2-40B4-BE49-F238E27FC236}">
                <a16:creationId xmlns:a16="http://schemas.microsoft.com/office/drawing/2014/main" id="{FDCB3195-0FD7-4625-B013-8130A892C804}"/>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C114E7A-079C-40A3-A800-C5A99E3761A8}"/>
              </a:ext>
            </a:extLst>
          </p:cNvPr>
          <p:cNvSpPr txBox="1">
            <a:spLocks noGrp="1"/>
          </p:cNvSpPr>
          <p:nvPr>
            <p:ph type="sldNum" sz="quarter" idx="8"/>
          </p:nvPr>
        </p:nvSpPr>
        <p:spPr/>
        <p:txBody>
          <a:bodyPr/>
          <a:lstStyle>
            <a:lvl1pPr>
              <a:defRPr/>
            </a:lvl1pPr>
          </a:lstStyle>
          <a:p>
            <a:pPr lvl="0"/>
            <a:fld id="{1D0A02BD-3EF9-49DB-AD0A-68D8D5506561}" type="slidenum">
              <a:t>‹#›</a:t>
            </a:fld>
            <a:endParaRPr lang="sl-SI"/>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25EF94A-C79C-47DC-80C2-3B4C960842C1}"/>
              </a:ext>
            </a:extLst>
          </p:cNvPr>
          <p:cNvSpPr txBox="1">
            <a:spLocks noGrp="1"/>
          </p:cNvSpPr>
          <p:nvPr>
            <p:ph type="dt" sz="half" idx="7"/>
          </p:nvPr>
        </p:nvSpPr>
        <p:spPr/>
        <p:txBody>
          <a:bodyPr/>
          <a:lstStyle>
            <a:lvl1pPr>
              <a:defRPr/>
            </a:lvl1pPr>
          </a:lstStyle>
          <a:p>
            <a:pPr lvl="0"/>
            <a:fld id="{420D6EDD-130D-4ABB-BF5B-109C925EC4C7}" type="datetime1">
              <a:rPr lang="sl-SI"/>
              <a:pPr lvl="0"/>
              <a:t>10. 03. 2025</a:t>
            </a:fld>
            <a:endParaRPr lang="sl-SI"/>
          </a:p>
        </p:txBody>
      </p:sp>
      <p:sp>
        <p:nvSpPr>
          <p:cNvPr id="5" name="Označba mesta noge 4">
            <a:extLst>
              <a:ext uri="{FF2B5EF4-FFF2-40B4-BE49-F238E27FC236}">
                <a16:creationId xmlns:a16="http://schemas.microsoft.com/office/drawing/2014/main" id="{1F99A3A2-6A88-4E5C-B1EC-914E51EC29D3}"/>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6F524C7E-4E7A-4108-8731-99D5305A737D}"/>
              </a:ext>
            </a:extLst>
          </p:cNvPr>
          <p:cNvSpPr txBox="1">
            <a:spLocks noGrp="1"/>
          </p:cNvSpPr>
          <p:nvPr>
            <p:ph type="sldNum" sz="quarter" idx="8"/>
          </p:nvPr>
        </p:nvSpPr>
        <p:spPr/>
        <p:txBody>
          <a:bodyPr/>
          <a:lstStyle>
            <a:lvl1pPr>
              <a:defRPr/>
            </a:lvl1pPr>
          </a:lstStyle>
          <a:p>
            <a:pPr lvl="0"/>
            <a:fld id="{E5DE3B24-1BB6-40FE-9B30-FD564B795AA8}" type="slidenum">
              <a:t>‹#›</a:t>
            </a:fld>
            <a:endParaRPr lang="sl-SI"/>
          </a:p>
        </p:txBody>
      </p:sp>
    </p:spTree>
    <p:extLst>
      <p:ext uri="{BB962C8B-B14F-4D97-AF65-F5344CB8AC3E}">
        <p14:creationId xmlns:p14="http://schemas.microsoft.com/office/powerpoint/2010/main" val="28672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903" y="365129"/>
            <a:ext cx="2628899" cy="5811834"/>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980DAA-A8A8-48DC-A67F-4AFFD90D5DE3}"/>
              </a:ext>
            </a:extLst>
          </p:cNvPr>
          <p:cNvSpPr txBox="1">
            <a:spLocks noGrp="1"/>
          </p:cNvSpPr>
          <p:nvPr>
            <p:ph type="dt" sz="half" idx="7"/>
          </p:nvPr>
        </p:nvSpPr>
        <p:spPr/>
        <p:txBody>
          <a:bodyPr/>
          <a:lstStyle>
            <a:lvl1pPr>
              <a:defRPr/>
            </a:lvl1pPr>
          </a:lstStyle>
          <a:p>
            <a:pPr lvl="0"/>
            <a:fld id="{C2DF6EE2-C634-4FFE-92C3-B41739EBCD38}" type="datetime1">
              <a:rPr lang="sl-SI"/>
              <a:pPr lvl="0"/>
              <a:t>10. 03. 2025</a:t>
            </a:fld>
            <a:endParaRPr lang="sl-SI"/>
          </a:p>
        </p:txBody>
      </p:sp>
      <p:sp>
        <p:nvSpPr>
          <p:cNvPr id="5" name="Označba mesta noge 4">
            <a:extLst>
              <a:ext uri="{FF2B5EF4-FFF2-40B4-BE49-F238E27FC236}">
                <a16:creationId xmlns:a16="http://schemas.microsoft.com/office/drawing/2014/main" id="{0D610F78-5FD8-4ECA-BE77-FBBC17FBDAAF}"/>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F651D5A-E25A-4951-92D2-D0DD027F2181}"/>
              </a:ext>
            </a:extLst>
          </p:cNvPr>
          <p:cNvSpPr txBox="1">
            <a:spLocks noGrp="1"/>
          </p:cNvSpPr>
          <p:nvPr>
            <p:ph type="sldNum" sz="quarter" idx="8"/>
          </p:nvPr>
        </p:nvSpPr>
        <p:spPr/>
        <p:txBody>
          <a:bodyPr/>
          <a:lstStyle>
            <a:lvl1pPr>
              <a:defRPr/>
            </a:lvl1pPr>
          </a:lstStyle>
          <a:p>
            <a:pPr lvl="0"/>
            <a:fld id="{C716E6A3-B88E-447E-A820-282CE1BD249A}" type="slidenum">
              <a:t>‹#›</a:t>
            </a:fld>
            <a:endParaRPr lang="sl-SI"/>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A0850A0-FCA2-427A-B5AB-B7506D28CAFA}"/>
              </a:ext>
            </a:extLst>
          </p:cNvPr>
          <p:cNvSpPr txBox="1">
            <a:spLocks noGrp="1"/>
          </p:cNvSpPr>
          <p:nvPr>
            <p:ph type="dt" sz="half" idx="7"/>
          </p:nvPr>
        </p:nvSpPr>
        <p:spPr/>
        <p:txBody>
          <a:bodyPr/>
          <a:lstStyle>
            <a:lvl1pPr>
              <a:defRPr/>
            </a:lvl1pPr>
          </a:lstStyle>
          <a:p>
            <a:pPr lvl="0"/>
            <a:fld id="{CDBE3943-9763-4A72-AC18-9601F43E0680}" type="datetime1">
              <a:rPr lang="sl-SI"/>
              <a:pPr lvl="0"/>
              <a:t>10. 03. 2025</a:t>
            </a:fld>
            <a:endParaRPr lang="sl-SI"/>
          </a:p>
        </p:txBody>
      </p:sp>
      <p:sp>
        <p:nvSpPr>
          <p:cNvPr id="5" name="Označba mesta noge 4">
            <a:extLst>
              <a:ext uri="{FF2B5EF4-FFF2-40B4-BE49-F238E27FC236}">
                <a16:creationId xmlns:a16="http://schemas.microsoft.com/office/drawing/2014/main" id="{A19168F2-D441-4A66-A59A-000A363A653D}"/>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9D45D5C8-6F9D-47CA-AF36-9AF3DA75D40D}"/>
              </a:ext>
            </a:extLst>
          </p:cNvPr>
          <p:cNvSpPr txBox="1">
            <a:spLocks noGrp="1"/>
          </p:cNvSpPr>
          <p:nvPr>
            <p:ph type="sldNum" sz="quarter" idx="8"/>
          </p:nvPr>
        </p:nvSpPr>
        <p:spPr/>
        <p:txBody>
          <a:bodyPr/>
          <a:lstStyle>
            <a:lvl1pPr>
              <a:defRPr/>
            </a:lvl1pPr>
          </a:lstStyle>
          <a:p>
            <a:pPr lvl="0"/>
            <a:fld id="{8A0EFE42-92AD-42D5-BE90-88AC7DBFDD23}" type="slidenum">
              <a:t>‹#›</a:t>
            </a:fld>
            <a:endParaRPr lang="sl-SI"/>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6037A99F-7EBA-4022-B4A8-AA7B721DE2CD}"/>
              </a:ext>
            </a:extLst>
          </p:cNvPr>
          <p:cNvSpPr txBox="1">
            <a:spLocks noGrp="1"/>
          </p:cNvSpPr>
          <p:nvPr>
            <p:ph type="dt" sz="half" idx="7"/>
          </p:nvPr>
        </p:nvSpPr>
        <p:spPr/>
        <p:txBody>
          <a:bodyPr/>
          <a:lstStyle>
            <a:lvl1pPr>
              <a:defRPr/>
            </a:lvl1pPr>
          </a:lstStyle>
          <a:p>
            <a:pPr lvl="0"/>
            <a:fld id="{918EF71D-2B66-4DE4-BE54-BFDB71FD4AB3}" type="datetime1">
              <a:rPr lang="sl-SI"/>
              <a:pPr lvl="0"/>
              <a:t>10. 03. 2025</a:t>
            </a:fld>
            <a:endParaRPr lang="sl-SI"/>
          </a:p>
        </p:txBody>
      </p:sp>
      <p:sp>
        <p:nvSpPr>
          <p:cNvPr id="5" name="Označba mesta noge 4">
            <a:extLst>
              <a:ext uri="{FF2B5EF4-FFF2-40B4-BE49-F238E27FC236}">
                <a16:creationId xmlns:a16="http://schemas.microsoft.com/office/drawing/2014/main" id="{0A9F0F64-EBEF-4D8B-9E18-A7E9D88871EE}"/>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CA42EB3C-C4BE-44F2-AF12-0B20547AEF50}"/>
              </a:ext>
            </a:extLst>
          </p:cNvPr>
          <p:cNvSpPr txBox="1">
            <a:spLocks noGrp="1"/>
          </p:cNvSpPr>
          <p:nvPr>
            <p:ph type="sldNum" sz="quarter" idx="8"/>
          </p:nvPr>
        </p:nvSpPr>
        <p:spPr/>
        <p:txBody>
          <a:bodyPr/>
          <a:lstStyle>
            <a:lvl1pPr>
              <a:defRPr/>
            </a:lvl1pPr>
          </a:lstStyle>
          <a:p>
            <a:pPr lvl="0"/>
            <a:fld id="{D7FF7150-F341-476F-AC6C-3B00EDCBCFC2}" type="slidenum">
              <a:t>‹#›</a:t>
            </a:fld>
            <a:endParaRPr lang="sl-SI"/>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43985FA-45A7-4F58-8C56-2C493CFD92CB}"/>
              </a:ext>
            </a:extLst>
          </p:cNvPr>
          <p:cNvSpPr txBox="1">
            <a:spLocks noGrp="1"/>
          </p:cNvSpPr>
          <p:nvPr>
            <p:ph type="dt" sz="half" idx="7"/>
          </p:nvPr>
        </p:nvSpPr>
        <p:spPr/>
        <p:txBody>
          <a:bodyPr/>
          <a:lstStyle>
            <a:lvl1pPr>
              <a:defRPr/>
            </a:lvl1pPr>
          </a:lstStyle>
          <a:p>
            <a:pPr lvl="0"/>
            <a:fld id="{BF9B99C9-D072-4BF9-90C3-BFE5BEB17D70}" type="datetime1">
              <a:rPr lang="sl-SI"/>
              <a:pPr lvl="0"/>
              <a:t>10. 03. 2025</a:t>
            </a:fld>
            <a:endParaRPr lang="sl-SI"/>
          </a:p>
        </p:txBody>
      </p:sp>
      <p:sp>
        <p:nvSpPr>
          <p:cNvPr id="6" name="Označba mesta noge 5">
            <a:extLst>
              <a:ext uri="{FF2B5EF4-FFF2-40B4-BE49-F238E27FC236}">
                <a16:creationId xmlns:a16="http://schemas.microsoft.com/office/drawing/2014/main" id="{CE8B6395-DC4D-40EB-8E08-9D084B6707FC}"/>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88D154CE-84E4-47B3-ABB8-3188177D08C8}"/>
              </a:ext>
            </a:extLst>
          </p:cNvPr>
          <p:cNvSpPr txBox="1">
            <a:spLocks noGrp="1"/>
          </p:cNvSpPr>
          <p:nvPr>
            <p:ph type="sldNum" sz="quarter" idx="8"/>
          </p:nvPr>
        </p:nvSpPr>
        <p:spPr/>
        <p:txBody>
          <a:bodyPr/>
          <a:lstStyle>
            <a:lvl1pPr>
              <a:defRPr/>
            </a:lvl1pPr>
          </a:lstStyle>
          <a:p>
            <a:pPr lvl="0"/>
            <a:fld id="{A65E26CE-CEB9-4DBC-BD39-BB279A1A0D60}" type="slidenum">
              <a:t>‹#›</a:t>
            </a:fld>
            <a:endParaRPr lang="sl-SI"/>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365129"/>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899EFC8-98F4-4772-8EDA-460387F043E6}"/>
              </a:ext>
            </a:extLst>
          </p:cNvPr>
          <p:cNvSpPr txBox="1">
            <a:spLocks noGrp="1"/>
          </p:cNvSpPr>
          <p:nvPr>
            <p:ph type="dt" sz="half" idx="7"/>
          </p:nvPr>
        </p:nvSpPr>
        <p:spPr/>
        <p:txBody>
          <a:bodyPr/>
          <a:lstStyle>
            <a:lvl1pPr>
              <a:defRPr/>
            </a:lvl1pPr>
          </a:lstStyle>
          <a:p>
            <a:pPr lvl="0"/>
            <a:fld id="{3E68B20F-246A-43D6-B537-B7537966D313}" type="datetime1">
              <a:rPr lang="sl-SI"/>
              <a:pPr lvl="0"/>
              <a:t>10. 03. 2025</a:t>
            </a:fld>
            <a:endParaRPr lang="sl-SI"/>
          </a:p>
        </p:txBody>
      </p:sp>
      <p:sp>
        <p:nvSpPr>
          <p:cNvPr id="8" name="Označba mesta noge 7">
            <a:extLst>
              <a:ext uri="{FF2B5EF4-FFF2-40B4-BE49-F238E27FC236}">
                <a16:creationId xmlns:a16="http://schemas.microsoft.com/office/drawing/2014/main" id="{D9B19811-8415-49F3-9154-05A93D34F164}"/>
              </a:ext>
            </a:extLst>
          </p:cNvPr>
          <p:cNvSpPr txBox="1">
            <a:spLocks noGrp="1"/>
          </p:cNvSpPr>
          <p:nvPr>
            <p:ph type="ftr" sz="quarter" idx="9"/>
          </p:nvPr>
        </p:nvSpPr>
        <p:spPr/>
        <p:txBody>
          <a:bodyPr/>
          <a:lstStyle>
            <a:lvl1pPr>
              <a:defRPr/>
            </a:lvl1pPr>
          </a:lstStyle>
          <a:p>
            <a:pPr lvl="0"/>
            <a:endParaRPr lang="sl-SI"/>
          </a:p>
        </p:txBody>
      </p:sp>
      <p:sp>
        <p:nvSpPr>
          <p:cNvPr id="9" name="Označba mesta številke diapozitiva 8">
            <a:extLst>
              <a:ext uri="{FF2B5EF4-FFF2-40B4-BE49-F238E27FC236}">
                <a16:creationId xmlns:a16="http://schemas.microsoft.com/office/drawing/2014/main" id="{80426345-1C3E-49E5-85B5-78C46BFEB6EF}"/>
              </a:ext>
            </a:extLst>
          </p:cNvPr>
          <p:cNvSpPr txBox="1">
            <a:spLocks noGrp="1"/>
          </p:cNvSpPr>
          <p:nvPr>
            <p:ph type="sldNum" sz="quarter" idx="8"/>
          </p:nvPr>
        </p:nvSpPr>
        <p:spPr/>
        <p:txBody>
          <a:bodyPr/>
          <a:lstStyle>
            <a:lvl1pPr>
              <a:defRPr/>
            </a:lvl1pPr>
          </a:lstStyle>
          <a:p>
            <a:pPr lvl="0"/>
            <a:fld id="{1CB4BDF0-9E83-47ED-B205-2E4AFA5B5A77}" type="slidenum">
              <a:t>‹#›</a:t>
            </a:fld>
            <a:endParaRPr lang="sl-SI"/>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5EC025A8-E2B2-4B86-83D0-AA7EC34394E8}"/>
              </a:ext>
            </a:extLst>
          </p:cNvPr>
          <p:cNvSpPr txBox="1">
            <a:spLocks noGrp="1"/>
          </p:cNvSpPr>
          <p:nvPr>
            <p:ph type="dt" sz="half" idx="7"/>
          </p:nvPr>
        </p:nvSpPr>
        <p:spPr/>
        <p:txBody>
          <a:bodyPr/>
          <a:lstStyle>
            <a:lvl1pPr>
              <a:defRPr/>
            </a:lvl1pPr>
          </a:lstStyle>
          <a:p>
            <a:pPr lvl="0"/>
            <a:fld id="{D3AB420C-E2E0-4EF2-85FC-58CC6CDF8E4A}" type="datetime1">
              <a:rPr lang="sl-SI"/>
              <a:pPr lvl="0"/>
              <a:t>10. 03. 2025</a:t>
            </a:fld>
            <a:endParaRPr lang="sl-SI"/>
          </a:p>
        </p:txBody>
      </p:sp>
      <p:sp>
        <p:nvSpPr>
          <p:cNvPr id="4" name="Označba mesta noge 3">
            <a:extLst>
              <a:ext uri="{FF2B5EF4-FFF2-40B4-BE49-F238E27FC236}">
                <a16:creationId xmlns:a16="http://schemas.microsoft.com/office/drawing/2014/main" id="{BAFB69F0-3D8B-4FDC-81AA-B64FFD1FF734}"/>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4">
            <a:extLst>
              <a:ext uri="{FF2B5EF4-FFF2-40B4-BE49-F238E27FC236}">
                <a16:creationId xmlns:a16="http://schemas.microsoft.com/office/drawing/2014/main" id="{58ED3B58-444C-4FE7-8B4A-35D52C16871A}"/>
              </a:ext>
            </a:extLst>
          </p:cNvPr>
          <p:cNvSpPr txBox="1">
            <a:spLocks noGrp="1"/>
          </p:cNvSpPr>
          <p:nvPr>
            <p:ph type="sldNum" sz="quarter" idx="8"/>
          </p:nvPr>
        </p:nvSpPr>
        <p:spPr/>
        <p:txBody>
          <a:bodyPr/>
          <a:lstStyle>
            <a:lvl1pPr>
              <a:defRPr/>
            </a:lvl1pPr>
          </a:lstStyle>
          <a:p>
            <a:pPr lvl="0"/>
            <a:fld id="{529E6D11-F17D-4D9E-890C-C441F2E0F260}" type="slidenum">
              <a:t>‹#›</a:t>
            </a:fld>
            <a:endParaRPr lang="sl-SI"/>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A0658B4-97DB-45BB-9817-05B1B0BABB78}"/>
              </a:ext>
            </a:extLst>
          </p:cNvPr>
          <p:cNvSpPr txBox="1">
            <a:spLocks noGrp="1"/>
          </p:cNvSpPr>
          <p:nvPr>
            <p:ph type="dt" sz="half" idx="7"/>
          </p:nvPr>
        </p:nvSpPr>
        <p:spPr/>
        <p:txBody>
          <a:bodyPr/>
          <a:lstStyle>
            <a:lvl1pPr>
              <a:defRPr/>
            </a:lvl1pPr>
          </a:lstStyle>
          <a:p>
            <a:pPr lvl="0"/>
            <a:fld id="{C2C35104-CDBA-40FA-A4AE-0E23E626B30E}" type="datetime1">
              <a:rPr lang="sl-SI"/>
              <a:pPr lvl="0"/>
              <a:t>10. 03. 2025</a:t>
            </a:fld>
            <a:endParaRPr lang="sl-SI"/>
          </a:p>
        </p:txBody>
      </p:sp>
      <p:sp>
        <p:nvSpPr>
          <p:cNvPr id="3" name="Označba mesta noge 2">
            <a:extLst>
              <a:ext uri="{FF2B5EF4-FFF2-40B4-BE49-F238E27FC236}">
                <a16:creationId xmlns:a16="http://schemas.microsoft.com/office/drawing/2014/main" id="{8E4E4BA2-EB71-4FB7-91B8-E4219CD274AC}"/>
              </a:ext>
            </a:extLst>
          </p:cNvPr>
          <p:cNvSpPr txBox="1">
            <a:spLocks noGrp="1"/>
          </p:cNvSpPr>
          <p:nvPr>
            <p:ph type="ftr" sz="quarter" idx="9"/>
          </p:nvPr>
        </p:nvSpPr>
        <p:spPr/>
        <p:txBody>
          <a:bodyPr/>
          <a:lstStyle>
            <a:lvl1pPr>
              <a:defRPr/>
            </a:lvl1pPr>
          </a:lstStyle>
          <a:p>
            <a:pPr lvl="0"/>
            <a:endParaRPr lang="sl-SI"/>
          </a:p>
        </p:txBody>
      </p:sp>
      <p:sp>
        <p:nvSpPr>
          <p:cNvPr id="4" name="Označba mesta številke diapozitiva 3">
            <a:extLst>
              <a:ext uri="{FF2B5EF4-FFF2-40B4-BE49-F238E27FC236}">
                <a16:creationId xmlns:a16="http://schemas.microsoft.com/office/drawing/2014/main" id="{1E1767CA-417E-4649-9B95-BE2E27816C94}"/>
              </a:ext>
            </a:extLst>
          </p:cNvPr>
          <p:cNvSpPr txBox="1">
            <a:spLocks noGrp="1"/>
          </p:cNvSpPr>
          <p:nvPr>
            <p:ph type="sldNum" sz="quarter" idx="8"/>
          </p:nvPr>
        </p:nvSpPr>
        <p:spPr/>
        <p:txBody>
          <a:bodyPr/>
          <a:lstStyle>
            <a:lvl1pPr>
              <a:defRPr/>
            </a:lvl1pPr>
          </a:lstStyle>
          <a:p>
            <a:pPr lvl="0"/>
            <a:fld id="{40F83BA7-4006-4A92-965F-51F5FAD39B08}" type="slidenum">
              <a:t>‹#›</a:t>
            </a:fld>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16CE77-74E0-4C5C-9F40-F10C0577B8E6}"/>
              </a:ext>
            </a:extLst>
          </p:cNvPr>
          <p:cNvSpPr txBox="1">
            <a:spLocks noGrp="1"/>
          </p:cNvSpPr>
          <p:nvPr>
            <p:ph type="dt" sz="half" idx="7"/>
          </p:nvPr>
        </p:nvSpPr>
        <p:spPr/>
        <p:txBody>
          <a:bodyPr/>
          <a:lstStyle>
            <a:lvl1pPr>
              <a:defRPr/>
            </a:lvl1pPr>
          </a:lstStyle>
          <a:p>
            <a:pPr lvl="0"/>
            <a:fld id="{DDB63948-B7EA-473B-B8E0-5D0BA74970DB}" type="datetime1">
              <a:rPr lang="sl-SI"/>
              <a:pPr lvl="0"/>
              <a:t>10. 03. 2025</a:t>
            </a:fld>
            <a:endParaRPr lang="sl-SI"/>
          </a:p>
        </p:txBody>
      </p:sp>
      <p:sp>
        <p:nvSpPr>
          <p:cNvPr id="6" name="Označba mesta noge 5">
            <a:extLst>
              <a:ext uri="{FF2B5EF4-FFF2-40B4-BE49-F238E27FC236}">
                <a16:creationId xmlns:a16="http://schemas.microsoft.com/office/drawing/2014/main" id="{F0B17CCA-5C46-4953-B4D8-6CD7D0221341}"/>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F738DC75-CDBF-45CC-9A14-F142839839BE}"/>
              </a:ext>
            </a:extLst>
          </p:cNvPr>
          <p:cNvSpPr txBox="1">
            <a:spLocks noGrp="1"/>
          </p:cNvSpPr>
          <p:nvPr>
            <p:ph type="sldNum" sz="quarter" idx="8"/>
          </p:nvPr>
        </p:nvSpPr>
        <p:spPr/>
        <p:txBody>
          <a:bodyPr/>
          <a:lstStyle>
            <a:lvl1pPr>
              <a:defRPr/>
            </a:lvl1pPr>
          </a:lstStyle>
          <a:p>
            <a:pPr lvl="0"/>
            <a:fld id="{BD572751-0683-41E3-8EC9-C7F3342E4C87}" type="slidenum">
              <a:t>‹#›</a:t>
            </a:fld>
            <a:endParaRPr lang="sl-SI"/>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215F192-2977-4E91-A69F-578EEA2D02CF}"/>
              </a:ext>
            </a:extLst>
          </p:cNvPr>
          <p:cNvSpPr txBox="1">
            <a:spLocks noGrp="1"/>
          </p:cNvSpPr>
          <p:nvPr>
            <p:ph type="dt" sz="half" idx="7"/>
          </p:nvPr>
        </p:nvSpPr>
        <p:spPr/>
        <p:txBody>
          <a:bodyPr/>
          <a:lstStyle>
            <a:lvl1pPr>
              <a:defRPr/>
            </a:lvl1pPr>
          </a:lstStyle>
          <a:p>
            <a:pPr lvl="0"/>
            <a:fld id="{C5C8B4B9-5DC2-46DD-B6FB-42E15E682593}" type="datetime1">
              <a:rPr lang="sl-SI"/>
              <a:pPr lvl="0"/>
              <a:t>10. 03. 2025</a:t>
            </a:fld>
            <a:endParaRPr lang="sl-SI"/>
          </a:p>
        </p:txBody>
      </p:sp>
      <p:sp>
        <p:nvSpPr>
          <p:cNvPr id="6" name="Označba mesta noge 5">
            <a:extLst>
              <a:ext uri="{FF2B5EF4-FFF2-40B4-BE49-F238E27FC236}">
                <a16:creationId xmlns:a16="http://schemas.microsoft.com/office/drawing/2014/main" id="{455641E2-225B-4EEE-B460-60456FFEABD5}"/>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2C9EFBD8-424F-468B-8A9B-9FD938A33871}"/>
              </a:ext>
            </a:extLst>
          </p:cNvPr>
          <p:cNvSpPr txBox="1">
            <a:spLocks noGrp="1"/>
          </p:cNvSpPr>
          <p:nvPr>
            <p:ph type="sldNum" sz="quarter" idx="8"/>
          </p:nvPr>
        </p:nvSpPr>
        <p:spPr/>
        <p:txBody>
          <a:bodyPr/>
          <a:lstStyle>
            <a:lvl1pPr>
              <a:defRPr/>
            </a:lvl1pPr>
          </a:lstStyle>
          <a:p>
            <a:pPr lvl="0"/>
            <a:fld id="{6BF8481C-9189-4038-86C9-B779C873B355}" type="slidenum">
              <a:t>‹#›</a:t>
            </a:fld>
            <a:endParaRPr lang="sl-SI"/>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6D58191-7847-47AC-B6C5-3DDDD0C2647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4D7A32EC-3369-4484-9134-60114E730D0D}" type="datetime1">
              <a:rPr lang="sl-SI"/>
              <a:pPr lvl="0"/>
              <a:t>10. 03. 2025</a:t>
            </a:fld>
            <a:endParaRPr lang="sl-SI"/>
          </a:p>
        </p:txBody>
      </p:sp>
      <p:sp>
        <p:nvSpPr>
          <p:cNvPr id="5" name="Označba mesta noge 4">
            <a:extLst>
              <a:ext uri="{FF2B5EF4-FFF2-40B4-BE49-F238E27FC236}">
                <a16:creationId xmlns:a16="http://schemas.microsoft.com/office/drawing/2014/main" id="{283C46E3-CBC0-4CAA-B156-80CAECE1297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a:extLst>
              <a:ext uri="{FF2B5EF4-FFF2-40B4-BE49-F238E27FC236}">
                <a16:creationId xmlns:a16="http://schemas.microsoft.com/office/drawing/2014/main" id="{95DBB5AC-5EC4-4EFF-9BCB-0ABBC65979D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A48CAC56-222E-481C-88B5-B266649B0792}" type="slidenum">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SL/TXT/PDF/?uri=CELEX:32019L1024&amp;from=en"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ec.europa.eu/info/funding-tenders/opportunities/docs/2021-2027/common/guidance/aga_en.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pisrs.si/Pis.web/pregledPredpisa?id=ZAKO7733"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isrs.si/Pis.web/pregledPredpisa?id=ZAKO3336"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radni-list.si/glasilo-uradni-list-rs/vsebina/2023-01-1828/uredba-o-izvajanju-znanstvenoraziskovalnega-dela-v-skladu-z-naceli-odprte-znanosti"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fair.org/how-to-go-fair/"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riojournal.com/"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dmponline.dcc.ac.uk/"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spire.science/wp-content/uploads/2021/09/Horizon-Europe-Data-Management-Plan-Template.pdf"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www.software.ac.uk/guide/writing-and-using-software-management-plan" TargetMode="External"/><Relationship Id="rId5" Type="http://schemas.openxmlformats.org/officeDocument/2006/relationships/hyperlink" Target="https://www.adp.fdv.uni-lj.si/usposobi/ZKG/nacrtovanje/#panel-15" TargetMode="External"/><Relationship Id="rId4" Type="http://schemas.openxmlformats.org/officeDocument/2006/relationships/hyperlink" Target="https://erc.europa.eu/sites/default/files/document/file/ERC-Data-Management-Plan.docx"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mponline.dcc.ac.uk/" TargetMode="External"/><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argos.openaire.eu/splash/" TargetMode="External"/><Relationship Id="rId5" Type="http://schemas.openxmlformats.org/officeDocument/2006/relationships/hyperlink" Target="https://ds-wizard.org/" TargetMode="External"/><Relationship Id="rId10" Type="http://schemas.openxmlformats.org/officeDocument/2006/relationships/image" Target="../media/image11.png"/><Relationship Id="rId4" Type="http://schemas.openxmlformats.org/officeDocument/2006/relationships/hyperlink" Target="https://dmptool.org/" TargetMode="External"/><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pringernature.com/gp/authors/research-data"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www.dlib.si/details/URN:NBN:SI:DOC-06SLBVXX" TargetMode="External"/><Relationship Id="rId4" Type="http://schemas.openxmlformats.org/officeDocument/2006/relationships/hyperlink" Target="https://web-archive.oecd.org/2018-04-10/137520-38500813.pdf"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dirrosdata.ctk.uni-lj.si/raziskovalni-podatki/oblikovanje-podatkov-za-deljenje/"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irrosdata.ctk.uni-lj.si/metapodatki/provenienca/"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d.ac.uk/files/atoms/files/data_mindfulness-making_the_most_of_your_dissertation_handbook_-_v3.pdf"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dirrosdata.ctk.uni-lj.si/raziskovalni-podatki/nacela-fair/"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www.re3data.org/"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hoosealicense.com/"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www.tldrlegal.c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fair.org/fair-principl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F086E02C-9871-4B45-B3D4-498E4602A668}"/>
              </a:ext>
            </a:extLst>
          </p:cNvPr>
          <p:cNvSpPr txBox="1"/>
          <p:nvPr/>
        </p:nvSpPr>
        <p:spPr>
          <a:xfrm>
            <a:off x="641096" y="374227"/>
            <a:ext cx="10386568" cy="2862322"/>
          </a:xfrm>
          <a:prstGeom prst="rect">
            <a:avLst/>
          </a:prstGeom>
          <a:noFill/>
        </p:spPr>
        <p:txBody>
          <a:bodyPr wrap="square" rtlCol="0">
            <a:spAutoFit/>
          </a:bodyPr>
          <a:lstStyle/>
          <a:p>
            <a:r>
              <a:rPr lang="pl-PL" sz="6000" b="1" dirty="0">
                <a:solidFill>
                  <a:schemeClr val="accent2"/>
                </a:solidFill>
                <a:latin typeface="Calibri" panose="020F0502020204030204" pitchFamily="34" charset="0"/>
                <a:cs typeface="Calibri" panose="020F0502020204030204" pitchFamily="34" charset="0"/>
              </a:rPr>
              <a:t>Uvod v ravnanje z raziskovalnimi podatki po načelih FAIR</a:t>
            </a:r>
          </a:p>
        </p:txBody>
      </p:sp>
      <p:sp>
        <p:nvSpPr>
          <p:cNvPr id="7" name="PoljeZBesedilom 6">
            <a:extLst>
              <a:ext uri="{FF2B5EF4-FFF2-40B4-BE49-F238E27FC236}">
                <a16:creationId xmlns:a16="http://schemas.microsoft.com/office/drawing/2014/main" id="{5587F738-3333-4A3F-A998-8DCD9BD4340D}"/>
              </a:ext>
            </a:extLst>
          </p:cNvPr>
          <p:cNvSpPr txBox="1"/>
          <p:nvPr/>
        </p:nvSpPr>
        <p:spPr>
          <a:xfrm>
            <a:off x="641090" y="3895541"/>
            <a:ext cx="7181414" cy="707886"/>
          </a:xfrm>
          <a:prstGeom prst="rect">
            <a:avLst/>
          </a:prstGeom>
          <a:noFill/>
        </p:spPr>
        <p:txBody>
          <a:bodyPr wrap="square" rtlCol="0">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 Predstavitev za </a:t>
            </a:r>
            <a:r>
              <a:rPr lang="sl-SI" sz="2000" dirty="0" err="1">
                <a:solidFill>
                  <a:schemeClr val="bg1"/>
                </a:solidFill>
              </a:rPr>
              <a:t>konzorcijske</a:t>
            </a:r>
            <a:r>
              <a:rPr lang="sl-SI" sz="2000" dirty="0">
                <a:solidFill>
                  <a:schemeClr val="bg1"/>
                </a:solidFill>
              </a:rPr>
              <a:t> partnerje in širšo javnost, 7. 3. 2024</a:t>
            </a:r>
          </a:p>
        </p:txBody>
      </p:sp>
      <p:sp>
        <p:nvSpPr>
          <p:cNvPr id="5" name="PoljeZBesedilom 4">
            <a:extLst>
              <a:ext uri="{FF2B5EF4-FFF2-40B4-BE49-F238E27FC236}">
                <a16:creationId xmlns:a16="http://schemas.microsoft.com/office/drawing/2014/main" id="{7A914838-4BC7-4B68-9AD9-685F2324DE3C}"/>
              </a:ext>
            </a:extLst>
          </p:cNvPr>
          <p:cNvSpPr txBox="1"/>
          <p:nvPr/>
        </p:nvSpPr>
        <p:spPr>
          <a:xfrm>
            <a:off x="641090" y="3365990"/>
            <a:ext cx="7123427" cy="400110"/>
          </a:xfrm>
          <a:prstGeom prst="rect">
            <a:avLst/>
          </a:prstGeom>
          <a:noFill/>
        </p:spPr>
        <p:txBody>
          <a:bodyPr wrap="square" rtlCol="0">
            <a:spAutoFit/>
          </a:bodyPr>
          <a:lstStyle/>
          <a:p>
            <a:r>
              <a:rPr lang="sl-SI" sz="2000" dirty="0">
                <a:solidFill>
                  <a:schemeClr val="bg1"/>
                </a:solidFill>
              </a:rPr>
              <a:t>mag. Miro PUŠNIK, Centralna tehniška knjižnica Univerze v Ljubljani</a:t>
            </a:r>
          </a:p>
        </p:txBody>
      </p:sp>
      <p:pic>
        <p:nvPicPr>
          <p:cNvPr id="3" name="Slika 2">
            <a:extLst>
              <a:ext uri="{FF2B5EF4-FFF2-40B4-BE49-F238E27FC236}">
                <a16:creationId xmlns:a16="http://schemas.microsoft.com/office/drawing/2014/main" id="{297E830E-88CD-4404-8E19-9F19F98C8FDE}"/>
              </a:ext>
            </a:extLst>
          </p:cNvPr>
          <p:cNvPicPr>
            <a:picLocks noChangeAspect="1"/>
          </p:cNvPicPr>
          <p:nvPr/>
        </p:nvPicPr>
        <p:blipFill>
          <a:blip r:embed="rId3"/>
          <a:stretch>
            <a:fillRect/>
          </a:stretch>
        </p:blipFill>
        <p:spPr>
          <a:xfrm>
            <a:off x="758952" y="5327484"/>
            <a:ext cx="1264920" cy="445687"/>
          </a:xfrm>
          <a:prstGeom prst="rect">
            <a:avLst/>
          </a:prstGeom>
        </p:spPr>
      </p:pic>
      <p:pic>
        <p:nvPicPr>
          <p:cNvPr id="6" name="Slika 5">
            <a:extLst>
              <a:ext uri="{FF2B5EF4-FFF2-40B4-BE49-F238E27FC236}">
                <a16:creationId xmlns:a16="http://schemas.microsoft.com/office/drawing/2014/main" id="{7EA07AD3-45EC-4306-9D36-045E6BD7C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247" y="5974497"/>
            <a:ext cx="674594" cy="383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19328" y="1283798"/>
            <a:ext cx="10515600" cy="817418"/>
          </a:xfrm>
        </p:spPr>
        <p:txBody>
          <a:bodyPr>
            <a:normAutofit fontScale="90000"/>
          </a:bodyPr>
          <a:lstStyle/>
          <a:p>
            <a:pPr lvl="0"/>
            <a:r>
              <a:rPr lang="sl-SI" sz="5000" b="1" dirty="0">
                <a:solidFill>
                  <a:srgbClr val="ED7D31"/>
                </a:solidFill>
                <a:latin typeface="Calibri"/>
              </a:rPr>
              <a:t>Politike v ERA</a:t>
            </a:r>
            <a:br>
              <a:rPr lang="sl-SI"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2822692"/>
            <a:ext cx="10515600" cy="484906"/>
          </a:xfrm>
          <a:prstGeom prst="rect">
            <a:avLst/>
          </a:prstGeom>
          <a:noFill/>
          <a:ln cap="flat">
            <a:noFill/>
          </a:ln>
        </p:spPr>
        <p:txBody>
          <a:bodyPr vert="horz" wrap="square" lIns="91440" tIns="45720" rIns="91440" bIns="45720" anchor="ctr" anchorCtr="0" compatLnSpc="1">
            <a:noAutofit/>
          </a:bodyPr>
          <a:lstStyle/>
          <a:p>
            <a:pPr marL="457200" indent="-457200">
              <a:buFont typeface="Arial" panose="020B0604020202020204" pitchFamily="34" charset="0"/>
              <a:buChar char="•"/>
            </a:pPr>
            <a:endParaRPr lang="pl-PL" sz="800" dirty="0"/>
          </a:p>
        </p:txBody>
      </p:sp>
      <p:pic>
        <p:nvPicPr>
          <p:cNvPr id="3" name="Slika 2">
            <a:extLst>
              <a:ext uri="{FF2B5EF4-FFF2-40B4-BE49-F238E27FC236}">
                <a16:creationId xmlns:a16="http://schemas.microsoft.com/office/drawing/2014/main" id="{D0FDD10F-24A1-48CA-B0ED-A269A91847ED}"/>
              </a:ext>
            </a:extLst>
          </p:cNvPr>
          <p:cNvPicPr>
            <a:picLocks noChangeAspect="1"/>
          </p:cNvPicPr>
          <p:nvPr/>
        </p:nvPicPr>
        <p:blipFill>
          <a:blip r:embed="rId3"/>
          <a:stretch>
            <a:fillRect/>
          </a:stretch>
        </p:blipFill>
        <p:spPr>
          <a:xfrm>
            <a:off x="719328" y="1797803"/>
            <a:ext cx="6677025" cy="3505200"/>
          </a:xfrm>
          <a:prstGeom prst="rect">
            <a:avLst/>
          </a:prstGeom>
        </p:spPr>
      </p:pic>
      <p:sp>
        <p:nvSpPr>
          <p:cNvPr id="7" name="PoljeZBesedilom 6">
            <a:extLst>
              <a:ext uri="{FF2B5EF4-FFF2-40B4-BE49-F238E27FC236}">
                <a16:creationId xmlns:a16="http://schemas.microsoft.com/office/drawing/2014/main" id="{A1A952B2-BD6C-4702-927B-50A91CBE3BB9}"/>
              </a:ext>
            </a:extLst>
          </p:cNvPr>
          <p:cNvSpPr txBox="1"/>
          <p:nvPr/>
        </p:nvSpPr>
        <p:spPr>
          <a:xfrm>
            <a:off x="7515225" y="1283798"/>
            <a:ext cx="4540008" cy="5178341"/>
          </a:xfrm>
          <a:prstGeom prst="rect">
            <a:avLst/>
          </a:prstGeom>
          <a:solidFill>
            <a:schemeClr val="bg1"/>
          </a:solidFill>
          <a:ln w="38100">
            <a:solidFill>
              <a:schemeClr val="accent4">
                <a:lumMod val="60000"/>
                <a:lumOff val="40000"/>
              </a:schemeClr>
            </a:solidFill>
          </a:ln>
        </p:spPr>
        <p:txBody>
          <a:bodyPr wrap="square" rtlCol="0">
            <a:spAutoFit/>
          </a:bodyPr>
          <a:lstStyle/>
          <a:p>
            <a:endParaRPr lang="sl-SI" sz="1050" b="1" dirty="0">
              <a:solidFill>
                <a:schemeClr val="accent1">
                  <a:lumMod val="75000"/>
                </a:schemeClr>
              </a:solidFill>
            </a:endParaRPr>
          </a:p>
          <a:p>
            <a:r>
              <a:rPr lang="sl-SI" sz="2400" b="1" dirty="0">
                <a:solidFill>
                  <a:schemeClr val="accent1">
                    <a:lumMod val="75000"/>
                  </a:schemeClr>
                </a:solidFill>
              </a:rPr>
              <a:t>Obzorje Evropa 2021</a:t>
            </a:r>
          </a:p>
          <a:p>
            <a:pPr marL="342900" indent="-342900">
              <a:buFont typeface="Arial" panose="020B0604020202020204" pitchFamily="34" charset="0"/>
              <a:buChar char="•"/>
            </a:pPr>
            <a:r>
              <a:rPr lang="sl-SI" sz="2000" dirty="0">
                <a:solidFill>
                  <a:schemeClr val="accent1">
                    <a:lumMod val="75000"/>
                  </a:schemeClr>
                </a:solidFill>
              </a:rPr>
              <a:t>Odprta znanost (odprti dostop do publikacij, RDM/DMP, vključevanje širše javnosti ...) je vdelana v FP</a:t>
            </a:r>
          </a:p>
          <a:p>
            <a:pPr marL="800100" lvl="1" indent="-342900">
              <a:buFont typeface="Arial" panose="020B0604020202020204" pitchFamily="34" charset="0"/>
              <a:buChar char="•"/>
            </a:pPr>
            <a:r>
              <a:rPr lang="sl-SI" sz="2000" b="1" dirty="0">
                <a:solidFill>
                  <a:schemeClr val="accent1">
                    <a:lumMod val="75000"/>
                  </a:schemeClr>
                </a:solidFill>
              </a:rPr>
              <a:t>Evalvacija prijav </a:t>
            </a:r>
          </a:p>
          <a:p>
            <a:pPr marL="800100" lvl="1" indent="-342900">
              <a:buFont typeface="Arial" panose="020B0604020202020204" pitchFamily="34" charset="0"/>
              <a:buChar char="•"/>
            </a:pPr>
            <a:r>
              <a:rPr lang="sl-SI" sz="2000" b="1" dirty="0" err="1">
                <a:solidFill>
                  <a:schemeClr val="accent1">
                    <a:lumMod val="75000"/>
                  </a:schemeClr>
                </a:solidFill>
              </a:rPr>
              <a:t>Annotated</a:t>
            </a:r>
            <a:r>
              <a:rPr lang="sl-SI" sz="2000" b="1" dirty="0">
                <a:solidFill>
                  <a:schemeClr val="accent1">
                    <a:lumMod val="75000"/>
                  </a:schemeClr>
                </a:solidFill>
              </a:rPr>
              <a:t> Grant </a:t>
            </a:r>
            <a:r>
              <a:rPr lang="sl-SI" sz="2000" b="1" dirty="0" err="1">
                <a:solidFill>
                  <a:schemeClr val="accent1">
                    <a:lumMod val="75000"/>
                  </a:schemeClr>
                </a:solidFill>
              </a:rPr>
              <a:t>Agreement</a:t>
            </a:r>
            <a:r>
              <a:rPr lang="sl-SI" sz="2000" b="1" dirty="0">
                <a:solidFill>
                  <a:schemeClr val="accent1">
                    <a:lumMod val="75000"/>
                  </a:schemeClr>
                </a:solidFill>
              </a:rPr>
              <a:t>, navodila</a:t>
            </a:r>
          </a:p>
          <a:p>
            <a:pPr marL="800100" lvl="1" indent="-342900">
              <a:buFont typeface="Arial" panose="020B0604020202020204" pitchFamily="34" charset="0"/>
              <a:buChar char="•"/>
            </a:pPr>
            <a:r>
              <a:rPr lang="sl-SI" sz="2000" b="1" dirty="0">
                <a:solidFill>
                  <a:schemeClr val="accent1">
                    <a:lumMod val="75000"/>
                  </a:schemeClr>
                </a:solidFill>
              </a:rPr>
              <a:t>Poročanja skozi izvajanje projekta</a:t>
            </a:r>
          </a:p>
          <a:p>
            <a:pPr marL="800100" lvl="1" indent="-342900">
              <a:buFont typeface="Arial" panose="020B0604020202020204" pitchFamily="34" charset="0"/>
              <a:buChar char="•"/>
            </a:pPr>
            <a:r>
              <a:rPr lang="sl-SI" sz="2000" b="1" dirty="0">
                <a:solidFill>
                  <a:schemeClr val="accent1">
                    <a:lumMod val="75000"/>
                  </a:schemeClr>
                </a:solidFill>
              </a:rPr>
              <a:t>Program dela</a:t>
            </a:r>
          </a:p>
          <a:p>
            <a:pPr lvl="1"/>
            <a:endParaRPr lang="sl-SI" sz="2000" b="1" dirty="0">
              <a:solidFill>
                <a:schemeClr val="accent1">
                  <a:lumMod val="75000"/>
                </a:schemeClr>
              </a:solidFill>
            </a:endParaRPr>
          </a:p>
          <a:p>
            <a:pPr marL="342900" indent="-342900">
              <a:buFont typeface="Arial" panose="020B0604020202020204" pitchFamily="34" charset="0"/>
              <a:buChar char="•"/>
            </a:pPr>
            <a:r>
              <a:rPr lang="sl-SI" sz="2000" dirty="0">
                <a:solidFill>
                  <a:schemeClr val="accent1">
                    <a:lumMod val="75000"/>
                  </a:schemeClr>
                </a:solidFill>
              </a:rPr>
              <a:t>Krepitev obveznosti na področju odprte znanosti s poudarkom na deljenje raziskav po načelih FAIR, na odprtost objav in na odgovorno ravnanje z raziskovalnimi podatki. </a:t>
            </a:r>
          </a:p>
          <a:p>
            <a:pPr marL="342900" indent="-342900">
              <a:buFont typeface="Arial" panose="020B0604020202020204" pitchFamily="34" charset="0"/>
              <a:buChar char="•"/>
            </a:pPr>
            <a:endParaRPr lang="sl-SI" sz="1600" b="1" dirty="0">
              <a:solidFill>
                <a:schemeClr val="accent1">
                  <a:lumMod val="75000"/>
                </a:schemeClr>
              </a:solidFill>
            </a:endParaRPr>
          </a:p>
        </p:txBody>
      </p:sp>
    </p:spTree>
    <p:extLst>
      <p:ext uri="{BB962C8B-B14F-4D97-AF65-F5344CB8AC3E}">
        <p14:creationId xmlns:p14="http://schemas.microsoft.com/office/powerpoint/2010/main" val="308477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329518"/>
            <a:ext cx="10515600" cy="817418"/>
          </a:xfrm>
        </p:spPr>
        <p:txBody>
          <a:bodyPr>
            <a:normAutofit fontScale="90000"/>
          </a:bodyPr>
          <a:lstStyle/>
          <a:p>
            <a:pPr lvl="0"/>
            <a:r>
              <a:rPr lang="pl-PL" sz="5000" b="1" dirty="0">
                <a:solidFill>
                  <a:srgbClr val="ED7D31"/>
                </a:solidFill>
                <a:latin typeface="Calibri"/>
              </a:rPr>
              <a:t>Direktiva EU 2019/1024 o odprtih podatkih in ponovni uporabi informacij javnega sektorja</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26159"/>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10. člen, 1. odstavek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a:ln>
                  <a:noFill/>
                </a:ln>
                <a:solidFill>
                  <a:srgbClr val="000000"/>
                </a:solidFill>
                <a:effectLst/>
                <a:uLnTx/>
                <a:uFillTx/>
                <a:latin typeface="Calibri" panose="020F0502020204030204"/>
                <a:ea typeface="+mn-ea"/>
                <a:cs typeface="+mn-cs"/>
              </a:rPr>
              <a:t>Države članice podpirajo razpoložljivost raziskovalnih podatkov tako, da sprejmejo nacionalne politike in ustrezne ukrepe, katerih cilj je zagotoviti, da bodo vsi podatki iz javno financiranih raziskav v skladu z načelom „privzete odprtosti“ (</a:t>
            </a:r>
            <a:r>
              <a:rPr kumimoji="0" lang="sl-SI" sz="2000" b="0" i="0" u="none" strike="noStrike" kern="1200" cap="none" spc="0" normalizeH="0" baseline="0" noProof="0" dirty="0" err="1">
                <a:ln>
                  <a:noFill/>
                </a:ln>
                <a:solidFill>
                  <a:srgbClr val="000000"/>
                </a:solidFill>
                <a:effectLst/>
                <a:uLnTx/>
                <a:uFillTx/>
                <a:latin typeface="Calibri" panose="020F0502020204030204"/>
                <a:ea typeface="+mn-ea"/>
                <a:cs typeface="+mn-cs"/>
              </a:rPr>
              <a:t>angl</a:t>
            </a:r>
            <a:r>
              <a:rPr kumimoji="0" lang="sl-SI" sz="2000" b="0" i="0" u="none" strike="noStrike" kern="1200" cap="none" spc="0" normalizeH="0" baseline="0" noProof="0" dirty="0">
                <a:ln>
                  <a:noFill/>
                </a:ln>
                <a:solidFill>
                  <a:srgbClr val="000000"/>
                </a:solidFill>
                <a:effectLst/>
                <a:uLnTx/>
                <a:uFillTx/>
                <a:latin typeface="Calibri" panose="020F0502020204030204"/>
                <a:ea typeface="+mn-ea"/>
                <a:cs typeface="+mn-cs"/>
              </a:rPr>
              <a:t>: „open </a:t>
            </a:r>
            <a:r>
              <a:rPr kumimoji="0" lang="sl-SI" sz="2000" b="0" i="0" u="none" strike="noStrike" kern="1200" cap="none" spc="0" normalizeH="0" baseline="0" noProof="0" dirty="0" err="1">
                <a:ln>
                  <a:noFill/>
                </a:ln>
                <a:solidFill>
                  <a:srgbClr val="000000"/>
                </a:solidFill>
                <a:effectLst/>
                <a:uLnTx/>
                <a:uFillTx/>
                <a:latin typeface="Calibri" panose="020F0502020204030204"/>
                <a:ea typeface="+mn-ea"/>
                <a:cs typeface="+mn-cs"/>
              </a:rPr>
              <a:t>by</a:t>
            </a:r>
            <a:r>
              <a:rPr kumimoji="0" lang="sl-SI"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sl-SI" sz="2000" b="0" i="0" u="none" strike="noStrike" kern="1200" cap="none" spc="0" normalizeH="0" baseline="0" noProof="0" dirty="0" err="1">
                <a:ln>
                  <a:noFill/>
                </a:ln>
                <a:solidFill>
                  <a:srgbClr val="000000"/>
                </a:solidFill>
                <a:effectLst/>
                <a:uLnTx/>
                <a:uFillTx/>
                <a:latin typeface="Calibri" panose="020F0502020204030204"/>
                <a:ea typeface="+mn-ea"/>
                <a:cs typeface="+mn-cs"/>
              </a:rPr>
              <a:t>default</a:t>
            </a:r>
            <a:r>
              <a:rPr kumimoji="0" lang="sl-SI" sz="2000" b="0" i="0" u="none" strike="noStrike" kern="1200" cap="none" spc="0" normalizeH="0" baseline="0" noProof="0" dirty="0">
                <a:ln>
                  <a:noFill/>
                </a:ln>
                <a:solidFill>
                  <a:srgbClr val="000000"/>
                </a:solidFill>
                <a:effectLst/>
                <a:uLnTx/>
                <a:uFillTx/>
                <a:latin typeface="Calibri" panose="020F0502020204030204"/>
                <a:ea typeface="+mn-ea"/>
                <a:cs typeface="+mn-cs"/>
              </a:rPr>
              <a:t>“) prosto dostopni („politike odprtega dostopa“) in združljivi z načeli FAIR. V zvezi s tem se v skladu z načelom „odprto, kolikor je mogoče, zaprto, kolikor je potrebno“ upoštevajo vidiki, ki zadevajo pravice intelektualne lastnine, varstvo osebnih podatkov in zasebnost, pa tudi varnost in upravičene poslovne interese. Te politike odprtega dostopa so namenjene raziskovalnim organizacijam in organizacijam, ki raziskave financirajo.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1" u="none" strike="noStrike" kern="1200" cap="none" spc="0" normalizeH="0" baseline="0" noProof="0" dirty="0">
                <a:ln>
                  <a:noFill/>
                </a:ln>
                <a:solidFill>
                  <a:srgbClr val="000000"/>
                </a:solidFill>
                <a:effectLst/>
                <a:uLnTx/>
                <a:uFillTx/>
                <a:latin typeface="Calibri" panose="020F0502020204030204"/>
                <a:ea typeface="+mn-ea"/>
                <a:cs typeface="+mn-cs"/>
              </a:rPr>
              <a:t>(v tem delu direktivo uresničuje </a:t>
            </a:r>
            <a:r>
              <a:rPr kumimoji="0" lang="sl-SI" sz="2000" b="0" i="1" u="none" strike="noStrike" kern="1200" cap="none" spc="0" normalizeH="0" baseline="0" noProof="0" dirty="0" err="1">
                <a:ln>
                  <a:noFill/>
                </a:ln>
                <a:solidFill>
                  <a:srgbClr val="000000"/>
                </a:solidFill>
                <a:effectLst/>
                <a:uLnTx/>
                <a:uFillTx/>
                <a:latin typeface="Calibri" panose="020F0502020204030204"/>
                <a:ea typeface="+mn-ea"/>
                <a:cs typeface="+mn-cs"/>
              </a:rPr>
              <a:t>ZZrID</a:t>
            </a:r>
            <a:r>
              <a:rPr kumimoji="0" lang="sl-SI" sz="2000" b="0" i="1" u="none" strike="noStrike" kern="1200" cap="none" spc="0" normalizeH="0" baseline="0" noProof="0" dirty="0">
                <a:ln>
                  <a:noFill/>
                </a:ln>
                <a:solidFill>
                  <a:srgbClr val="000000"/>
                </a:solidFill>
                <a:effectLst/>
                <a:uLnTx/>
                <a:uFillTx/>
                <a:latin typeface="Calibri" panose="020F0502020204030204"/>
                <a:ea typeface="+mn-ea"/>
                <a:cs typeface="+mn-cs"/>
              </a:rPr>
              <a:t>, več na </a:t>
            </a:r>
            <a:r>
              <a:rPr kumimoji="0" lang="sl-SI" sz="2000" b="0" i="1" u="none" strike="noStrike" kern="1200" cap="none" spc="0" normalizeH="0" baseline="0" noProof="0" dirty="0">
                <a:ln>
                  <a:noFill/>
                </a:ln>
                <a:solidFill>
                  <a:srgbClr val="000000"/>
                </a:solidFill>
                <a:effectLst/>
                <a:uLnTx/>
                <a:uFillTx/>
                <a:latin typeface="Calibri" panose="020F0502020204030204"/>
                <a:ea typeface="+mn-ea"/>
                <a:cs typeface="+mn-cs"/>
                <a:hlinkClick r:id="rId3"/>
              </a:rPr>
              <a:t>https://eur-lex.europa.eu/legal-content/SL/TXT/PDF/?uri=CELEX:32019L1024&amp;from=en</a:t>
            </a:r>
            <a:r>
              <a:rPr kumimoji="0" lang="sl-SI" sz="2000" b="0" i="1"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sl-SI"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355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19328" y="1283798"/>
            <a:ext cx="10515600" cy="817418"/>
          </a:xfrm>
        </p:spPr>
        <p:txBody>
          <a:bodyPr>
            <a:normAutofit fontScale="90000"/>
          </a:bodyPr>
          <a:lstStyle/>
          <a:p>
            <a:pPr lvl="0"/>
            <a:r>
              <a:rPr lang="sl-SI" sz="5000" b="1" dirty="0">
                <a:solidFill>
                  <a:srgbClr val="ED7D31"/>
                </a:solidFill>
                <a:latin typeface="Calibri"/>
              </a:rPr>
              <a:t>Zahteve financerjev v ERA</a:t>
            </a:r>
            <a:br>
              <a:rPr lang="sl-SI"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2822692"/>
            <a:ext cx="10515600" cy="484906"/>
          </a:xfrm>
          <a:prstGeom prst="rect">
            <a:avLst/>
          </a:prstGeom>
          <a:noFill/>
          <a:ln cap="flat">
            <a:noFill/>
          </a:ln>
        </p:spPr>
        <p:txBody>
          <a:bodyPr vert="horz" wrap="square" lIns="91440" tIns="45720" rIns="91440" bIns="45720" anchor="ctr" anchorCtr="0" compatLnSpc="1">
            <a:noAutofit/>
          </a:bodyPr>
          <a:lstStyle/>
          <a:p>
            <a:pPr marL="457200" indent="-457200">
              <a:buFont typeface="Arial" panose="020B0604020202020204" pitchFamily="34" charset="0"/>
              <a:buChar char="•"/>
            </a:pPr>
            <a:endParaRPr lang="pl-PL" sz="800" dirty="0"/>
          </a:p>
        </p:txBody>
      </p:sp>
      <p:pic>
        <p:nvPicPr>
          <p:cNvPr id="8" name="Slika 7">
            <a:extLst>
              <a:ext uri="{FF2B5EF4-FFF2-40B4-BE49-F238E27FC236}">
                <a16:creationId xmlns:a16="http://schemas.microsoft.com/office/drawing/2014/main" id="{A4D1E2F1-54E7-4CAB-8C39-1246DB29C9F4}"/>
              </a:ext>
            </a:extLst>
          </p:cNvPr>
          <p:cNvPicPr>
            <a:picLocks noChangeAspect="1"/>
          </p:cNvPicPr>
          <p:nvPr/>
        </p:nvPicPr>
        <p:blipFill>
          <a:blip r:embed="rId3"/>
          <a:stretch>
            <a:fillRect/>
          </a:stretch>
        </p:blipFill>
        <p:spPr>
          <a:xfrm>
            <a:off x="719328" y="1881972"/>
            <a:ext cx="5925990" cy="3402115"/>
          </a:xfrm>
          <a:prstGeom prst="rect">
            <a:avLst/>
          </a:prstGeom>
        </p:spPr>
      </p:pic>
      <p:sp>
        <p:nvSpPr>
          <p:cNvPr id="9" name="Pravokotnik 8">
            <a:extLst>
              <a:ext uri="{FF2B5EF4-FFF2-40B4-BE49-F238E27FC236}">
                <a16:creationId xmlns:a16="http://schemas.microsoft.com/office/drawing/2014/main" id="{02C74239-F946-433A-8C5F-760C660564EB}"/>
              </a:ext>
            </a:extLst>
          </p:cNvPr>
          <p:cNvSpPr/>
          <p:nvPr/>
        </p:nvSpPr>
        <p:spPr>
          <a:xfrm>
            <a:off x="6548284" y="1881972"/>
            <a:ext cx="5274429" cy="2923877"/>
          </a:xfrm>
          <a:prstGeom prst="rect">
            <a:avLst/>
          </a:prstGeom>
        </p:spPr>
        <p:txBody>
          <a:bodyPr wrap="square">
            <a:spAutoFit/>
          </a:bodyPr>
          <a:lstStyle/>
          <a:p>
            <a:r>
              <a:rPr lang="sl-SI" sz="2800" dirty="0"/>
              <a:t>Zahteva glede deljenja raziskovalnih podatkov v programu Obzorje Evropa. </a:t>
            </a:r>
          </a:p>
          <a:p>
            <a:endParaRPr lang="sl-SI" sz="2800" dirty="0"/>
          </a:p>
          <a:p>
            <a:r>
              <a:rPr lang="sl-SI" dirty="0"/>
              <a:t>AGA — </a:t>
            </a:r>
            <a:r>
              <a:rPr lang="sl-SI" dirty="0" err="1"/>
              <a:t>Annotated</a:t>
            </a:r>
            <a:r>
              <a:rPr lang="sl-SI" dirty="0"/>
              <a:t> Grant  </a:t>
            </a:r>
            <a:r>
              <a:rPr lang="sl-SI" dirty="0" err="1"/>
              <a:t>Agreement</a:t>
            </a:r>
            <a:endParaRPr lang="sl-SI" dirty="0"/>
          </a:p>
          <a:p>
            <a:r>
              <a:rPr lang="sl-SI" dirty="0">
                <a:hlinkClick r:id="rId4"/>
              </a:rPr>
              <a:t>https://ec.europa.eu/info/funding-tenders/opportunities/docs/2021-2027/common/guidance/aga_en.pdf</a:t>
            </a:r>
            <a:r>
              <a:rPr lang="sl-SI" dirty="0"/>
              <a:t> </a:t>
            </a:r>
          </a:p>
        </p:txBody>
      </p:sp>
    </p:spTree>
    <p:extLst>
      <p:ext uri="{BB962C8B-B14F-4D97-AF65-F5344CB8AC3E}">
        <p14:creationId xmlns:p14="http://schemas.microsoft.com/office/powerpoint/2010/main" val="404420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704422"/>
            <a:ext cx="10515600" cy="817418"/>
          </a:xfrm>
        </p:spPr>
        <p:txBody>
          <a:bodyPr>
            <a:normAutofit fontScale="90000"/>
          </a:bodyPr>
          <a:lstStyle/>
          <a:p>
            <a:pPr lvl="0"/>
            <a:r>
              <a:rPr lang="sl-SI" sz="5000" b="1" dirty="0">
                <a:solidFill>
                  <a:srgbClr val="ED7D31"/>
                </a:solidFill>
                <a:latin typeface="Calibri"/>
              </a:rPr>
              <a:t>Zakon o znanstvenoraziskovalni in inovacijski dejavnosti (</a:t>
            </a:r>
            <a:r>
              <a:rPr lang="sl-SI" sz="5000" b="1" dirty="0" err="1">
                <a:solidFill>
                  <a:srgbClr val="ED7D31"/>
                </a:solidFill>
                <a:latin typeface="Calibri"/>
              </a:rPr>
              <a:t>ZZrID</a:t>
            </a:r>
            <a:r>
              <a:rPr lang="sl-SI" sz="5000" b="1" dirty="0">
                <a:solidFill>
                  <a:srgbClr val="ED7D31"/>
                </a:solidFill>
                <a:latin typeface="Calibri"/>
              </a:rPr>
              <a:t>)</a:t>
            </a:r>
            <a:br>
              <a:rPr lang="sl-SI"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3711677"/>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Uradni list RS, št. 186/21 in 40/23.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Poglavje 2. Odprta znanost ter odprti dostop do znanstvenih objav in raziskovalnih podatkov, členi 40 do 42.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http://www.pisrs.si/Pis.web/pregledPredpisa?id=ZAKO7733</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85095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926691" y="2247727"/>
            <a:ext cx="10515600" cy="817418"/>
          </a:xfrm>
        </p:spPr>
        <p:txBody>
          <a:bodyPr>
            <a:normAutofit fontScale="90000"/>
          </a:bodyPr>
          <a:lstStyle/>
          <a:p>
            <a:pPr lvl="0"/>
            <a:r>
              <a:rPr lang="sl-SI" sz="5000" b="1" dirty="0">
                <a:solidFill>
                  <a:srgbClr val="ED7D31"/>
                </a:solidFill>
                <a:latin typeface="Calibri"/>
              </a:rPr>
              <a:t>41. člen: Odprti dostop do znanstvenih objav in raziskovalnih podatkov</a:t>
            </a:r>
            <a:br>
              <a:rPr lang="sl-SI" sz="5000" b="1" dirty="0">
                <a:solidFill>
                  <a:srgbClr val="ED7D31"/>
                </a:solidFill>
                <a:latin typeface="Calibri"/>
              </a:rPr>
            </a:br>
            <a:br>
              <a:rPr lang="sl-SI" sz="5000" b="1" dirty="0">
                <a:solidFill>
                  <a:srgbClr val="ED7D31"/>
                </a:solidFill>
                <a:latin typeface="Calibri"/>
              </a:rPr>
            </a:br>
            <a:br>
              <a:rPr lang="sl-SI"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2822692"/>
            <a:ext cx="10515600" cy="484906"/>
          </a:xfrm>
          <a:prstGeom prst="rect">
            <a:avLst/>
          </a:prstGeom>
          <a:noFill/>
          <a:ln cap="flat">
            <a:noFill/>
          </a:ln>
        </p:spPr>
        <p:txBody>
          <a:bodyPr vert="horz" wrap="square" lIns="91440" tIns="45720" rIns="91440" bIns="45720" anchor="ctr" anchorCtr="0" compatLnSpc="1">
            <a:noAutofit/>
          </a:bodyPr>
          <a:lstStyle/>
          <a:p>
            <a:pPr marL="457200" indent="-457200">
              <a:buFont typeface="Arial" panose="020B0604020202020204" pitchFamily="34" charset="0"/>
              <a:buChar char="•"/>
            </a:pPr>
            <a:endParaRPr lang="pl-PL" sz="800" dirty="0"/>
          </a:p>
        </p:txBody>
      </p:sp>
      <p:sp>
        <p:nvSpPr>
          <p:cNvPr id="3" name="Pravokotnik 2">
            <a:extLst>
              <a:ext uri="{FF2B5EF4-FFF2-40B4-BE49-F238E27FC236}">
                <a16:creationId xmlns:a16="http://schemas.microsoft.com/office/drawing/2014/main" id="{1506A1B5-C6CE-48D8-9C8B-9B7AF7478543}"/>
              </a:ext>
            </a:extLst>
          </p:cNvPr>
          <p:cNvSpPr/>
          <p:nvPr/>
        </p:nvSpPr>
        <p:spPr>
          <a:xfrm>
            <a:off x="838200" y="2876431"/>
            <a:ext cx="9859297" cy="2739211"/>
          </a:xfrm>
          <a:prstGeom prst="rect">
            <a:avLst/>
          </a:prstGeom>
        </p:spPr>
        <p:txBody>
          <a:bodyPr wrap="square">
            <a:spAutoFit/>
          </a:bodyPr>
          <a:lstStyle/>
          <a:p>
            <a:endParaRPr lang="sl-SI" sz="1400" dirty="0"/>
          </a:p>
          <a:p>
            <a:r>
              <a:rPr lang="sl-SI" sz="2400" dirty="0"/>
              <a:t>Odprti raziskovalni podatki morajo biti objavljeni ali drugače dostopni po načelih FAIR. </a:t>
            </a:r>
          </a:p>
          <a:p>
            <a:endParaRPr lang="sl-SI" sz="1400" dirty="0"/>
          </a:p>
          <a:p>
            <a:r>
              <a:rPr lang="sl-SI" sz="2400" dirty="0"/>
              <a:t>Osebni podatki iz vsebine raziskav, sofinanciranih z javnimi viri, se lahko naknadno obdelujejo za raziskovalne namene, primerljive začetnim raziskovalnim namenom, ali druge raziskovalne namene v skladu z veljavnimi predpisi, ki urejajo varstvo osebnih podatkov. </a:t>
            </a:r>
          </a:p>
        </p:txBody>
      </p:sp>
    </p:spTree>
    <p:extLst>
      <p:ext uri="{BB962C8B-B14F-4D97-AF65-F5344CB8AC3E}">
        <p14:creationId xmlns:p14="http://schemas.microsoft.com/office/powerpoint/2010/main" val="345526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1530686"/>
            <a:ext cx="10515600" cy="817418"/>
          </a:xfrm>
        </p:spPr>
        <p:txBody>
          <a:bodyPr>
            <a:normAutofit fontScale="90000"/>
          </a:bodyPr>
          <a:lstStyle/>
          <a:p>
            <a:pPr lvl="0"/>
            <a:r>
              <a:rPr lang="pl-PL" sz="5000" b="1" dirty="0">
                <a:solidFill>
                  <a:srgbClr val="ED7D31"/>
                </a:solidFill>
                <a:latin typeface="Calibri"/>
              </a:rPr>
              <a:t>Zakon o dostopu do informacij javnega značaja (ZDIJZ) </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4024991"/>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Uradni list RS, št. 51/06 – uradno prečiščeno besedilo, 117/06 – ZDavP-2, 23/14, 50/14, 19/15 – </a:t>
            </a:r>
            <a:r>
              <a:rPr kumimoji="0" 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odl</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US, 102/15, 7/18 in 141/22)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v povezavi z Direktivo EU 2019/1024 o odprtih podatkih in ponovni uporabi informacij javnega sektorja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http://pisrs.si/Pis.web/pregledPredpisa?id=ZAKO3336</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70828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1881419"/>
            <a:ext cx="9230032" cy="817418"/>
          </a:xfrm>
        </p:spPr>
        <p:txBody>
          <a:bodyPr>
            <a:normAutofit fontScale="90000"/>
          </a:bodyPr>
          <a:lstStyle/>
          <a:p>
            <a:pPr lvl="0"/>
            <a:r>
              <a:rPr lang="pl-PL" sz="5000" b="1" dirty="0">
                <a:solidFill>
                  <a:srgbClr val="ED7D31"/>
                </a:solidFill>
                <a:latin typeface="Calibri"/>
              </a:rPr>
              <a:t>6.č člen: Ponovna uporaba raziskovalnih podatkov</a:t>
            </a:r>
            <a:br>
              <a:rPr lang="pl-PL" sz="5000" b="1" dirty="0">
                <a:solidFill>
                  <a:srgbClr val="ED7D31"/>
                </a:solidFill>
                <a:latin typeface="Calibri"/>
              </a:rPr>
            </a:br>
            <a:br>
              <a:rPr lang="sl-SI" sz="5000" b="1" dirty="0">
                <a:solidFill>
                  <a:srgbClr val="ED7D31"/>
                </a:solidFill>
                <a:latin typeface="Calibri"/>
              </a:rPr>
            </a:br>
            <a:br>
              <a:rPr lang="sl-SI"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2822692"/>
            <a:ext cx="10515600" cy="484906"/>
          </a:xfrm>
          <a:prstGeom prst="rect">
            <a:avLst/>
          </a:prstGeom>
          <a:noFill/>
          <a:ln cap="flat">
            <a:noFill/>
          </a:ln>
        </p:spPr>
        <p:txBody>
          <a:bodyPr vert="horz" wrap="square" lIns="91440" tIns="45720" rIns="91440" bIns="45720" anchor="ctr" anchorCtr="0" compatLnSpc="1">
            <a:noAutofit/>
          </a:bodyPr>
          <a:lstStyle/>
          <a:p>
            <a:pPr marL="457200" indent="-457200">
              <a:buFont typeface="Arial" panose="020B0604020202020204" pitchFamily="34" charset="0"/>
              <a:buChar char="•"/>
            </a:pPr>
            <a:endParaRPr lang="pl-PL" sz="800" dirty="0"/>
          </a:p>
        </p:txBody>
      </p:sp>
      <p:sp>
        <p:nvSpPr>
          <p:cNvPr id="6" name="Pravokotnik 5">
            <a:extLst>
              <a:ext uri="{FF2B5EF4-FFF2-40B4-BE49-F238E27FC236}">
                <a16:creationId xmlns:a16="http://schemas.microsoft.com/office/drawing/2014/main" id="{D7C410CF-4625-4187-9DF4-96FC666333E5}"/>
              </a:ext>
            </a:extLst>
          </p:cNvPr>
          <p:cNvSpPr/>
          <p:nvPr/>
        </p:nvSpPr>
        <p:spPr>
          <a:xfrm>
            <a:off x="838200" y="1979741"/>
            <a:ext cx="10793361" cy="4585871"/>
          </a:xfrm>
          <a:prstGeom prst="rect">
            <a:avLst/>
          </a:prstGeom>
        </p:spPr>
        <p:txBody>
          <a:bodyPr wrap="square">
            <a:spAutoFit/>
          </a:bodyPr>
          <a:lstStyle/>
          <a:p>
            <a:endParaRPr lang="sl-SI" sz="1100" dirty="0"/>
          </a:p>
          <a:p>
            <a:r>
              <a:rPr lang="sl-SI" dirty="0"/>
              <a:t>Organi zagotavljajo ponovno uporabo raziskovalnih podatkov s posredovanjem v svetovni splet z objavo v odprtih formatih, ki upoštevajo formalne odprte standarde, v strojno berljivi obliki, skupaj z metapodatki, razen kadar bi bilo to v nasprotju z izjemami od dostopa iz 5.a ali 6. člena tega zakona.</a:t>
            </a:r>
          </a:p>
          <a:p>
            <a:endParaRPr lang="sl-SI" dirty="0"/>
          </a:p>
          <a:p>
            <a:r>
              <a:rPr lang="sl-SI" dirty="0"/>
              <a:t>Ne glede na 3. točko šestega odstavka 6. člena tega zakona obveznost iz prejšnjega odstavka velja tudi za izvajalce javne službe na področju raziskovalne dejavnosti in izvajalce javne službe na področju izobraževalne dejavnosti, višje od srednješolske stopnje, glede raziskovalnih podatkov, ki so financirani iz javnih sredstev.</a:t>
            </a:r>
          </a:p>
          <a:p>
            <a:endParaRPr lang="sl-SI" dirty="0"/>
          </a:p>
          <a:p>
            <a:r>
              <a:rPr lang="sl-SI" dirty="0"/>
              <a:t>Raziskovalni podatki, ki so financirani iz javnih sredstev ter jih raziskovalci, raziskovalne organizacije, organizacije, ki financirajo raziskave, ali izobraževalne organizacije, ne glede na to ali gre za zasebno-pravne ali javno-pravne subjekte, že odprto dostopno objavijo na svetovnem spletu v okviru institucionalnih ali tematskih spletnih odložišč, se lahko brezplačno ponovno uporabijo za pridobitne ali nepridobitne namene pod pogojema, da se:</a:t>
            </a:r>
          </a:p>
          <a:p>
            <a:endParaRPr lang="sl-SI" sz="1100" dirty="0"/>
          </a:p>
          <a:p>
            <a:pPr marL="285750" indent="-285750">
              <a:buFontTx/>
              <a:buChar char="-"/>
            </a:pPr>
            <a:r>
              <a:rPr lang="sl-SI" dirty="0"/>
              <a:t>ponovna uporaba podatkov izvaja v skladu s predpisi, ki urejajo varstvo osebnih podatkov, in</a:t>
            </a:r>
          </a:p>
          <a:p>
            <a:pPr marL="285750" indent="-285750">
              <a:buFontTx/>
              <a:buChar char="-"/>
            </a:pPr>
            <a:r>
              <a:rPr lang="sl-SI" dirty="0"/>
              <a:t>ob vsaki ponovni uporabi navede vir podatkov, ki je na institucionalnem ali tematskem spletnem odložišču naveden ob podatkih za ponovno uporabo.</a:t>
            </a:r>
          </a:p>
        </p:txBody>
      </p:sp>
    </p:spTree>
    <p:extLst>
      <p:ext uri="{BB962C8B-B14F-4D97-AF65-F5344CB8AC3E}">
        <p14:creationId xmlns:p14="http://schemas.microsoft.com/office/powerpoint/2010/main" val="809916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1530686"/>
            <a:ext cx="10515600" cy="817418"/>
          </a:xfrm>
        </p:spPr>
        <p:txBody>
          <a:bodyPr>
            <a:normAutofit fontScale="90000"/>
          </a:bodyPr>
          <a:lstStyle/>
          <a:p>
            <a:pPr lvl="0"/>
            <a:r>
              <a:rPr lang="pl-PL" sz="5000" b="1" dirty="0">
                <a:solidFill>
                  <a:srgbClr val="ED7D31"/>
                </a:solidFill>
                <a:latin typeface="Calibri"/>
              </a:rPr>
              <a:t>Uredba o izvajanju znanstvenoraziskovalnega dela v skladu z načeli odprte znanosti</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4024991"/>
            <a:ext cx="10515600" cy="484906"/>
          </a:xfrm>
          <a:prstGeom prst="rect">
            <a:avLst/>
          </a:prstGeom>
          <a:noFill/>
          <a:ln cap="flat">
            <a:noFill/>
          </a:ln>
        </p:spPr>
        <p:txBody>
          <a:bodyPr vert="horz" wrap="square" lIns="91440" tIns="45720" rIns="91440" bIns="45720" anchor="ctr" anchorCtr="0" compatLnSpc="1">
            <a:noAutofit/>
          </a:bodyPr>
          <a:lstStyle/>
          <a:p>
            <a:r>
              <a:rPr lang="pl-PL" sz="2800" dirty="0"/>
              <a:t>Uradni list RS, št. 59/23</a:t>
            </a:r>
          </a:p>
          <a:p>
            <a:endParaRPr lang="pl-PL" sz="2800" dirty="0"/>
          </a:p>
          <a:p>
            <a:r>
              <a:rPr lang="pl-PL" sz="2800" dirty="0">
                <a:hlinkClick r:id="rId3"/>
              </a:rPr>
              <a:t>https://www.uradni-list.si/glasilo-uradni-list-rs/vsebina/2023-01-1828/uredba-o-izvajanju-znanstvenoraziskovalnega-dela-v-skladu-z-naceli-odprte-znanosti</a:t>
            </a:r>
            <a:r>
              <a:rPr lang="pl-PL" sz="2800" dirty="0"/>
              <a:t>  </a:t>
            </a:r>
          </a:p>
        </p:txBody>
      </p:sp>
    </p:spTree>
    <p:extLst>
      <p:ext uri="{BB962C8B-B14F-4D97-AF65-F5344CB8AC3E}">
        <p14:creationId xmlns:p14="http://schemas.microsoft.com/office/powerpoint/2010/main" val="24158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086268"/>
            <a:ext cx="10515600" cy="817418"/>
          </a:xfrm>
        </p:spPr>
        <p:txBody>
          <a:bodyPr>
            <a:normAutofit/>
          </a:bodyPr>
          <a:lstStyle/>
          <a:p>
            <a:pPr lvl="0"/>
            <a:r>
              <a:rPr lang="pl-PL" sz="5000" b="1" dirty="0">
                <a:solidFill>
                  <a:srgbClr val="ED7D31"/>
                </a:solidFill>
                <a:latin typeface="Calibri"/>
              </a:rPr>
              <a:t>Temeljna načela</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119235"/>
            <a:ext cx="10515600" cy="484906"/>
          </a:xfrm>
          <a:prstGeom prst="rect">
            <a:avLst/>
          </a:prstGeom>
          <a:noFill/>
          <a:ln cap="flat">
            <a:noFill/>
          </a:ln>
        </p:spPr>
        <p:txBody>
          <a:bodyPr vert="horz" wrap="square" lIns="91440" tIns="45720" rIns="91440" bIns="45720" anchor="ctr" anchorCtr="0" compatLnSpc="1">
            <a:noAutofit/>
          </a:bodyPr>
          <a:lstStyle/>
          <a:p>
            <a:r>
              <a:rPr lang="sl-SI" sz="2400" dirty="0"/>
              <a:t>Uredba temelji na </a:t>
            </a:r>
            <a:r>
              <a:rPr lang="sl-SI" sz="2400" dirty="0" err="1"/>
              <a:t>ZZrID</a:t>
            </a:r>
            <a:r>
              <a:rPr lang="sl-SI" sz="2400" dirty="0"/>
              <a:t> in </a:t>
            </a:r>
            <a:r>
              <a:rPr lang="pl-PL" sz="2400" dirty="0"/>
              <a:t>ZDIJZ ter je v celoti usklajena s politikami ERA (npr. z določbam okvirnega programa EU za raziskave in inovacije, načelom Načrta S ipd.).</a:t>
            </a:r>
          </a:p>
          <a:p>
            <a:endParaRPr lang="pl-PL" sz="1100" dirty="0"/>
          </a:p>
          <a:p>
            <a:r>
              <a:rPr lang="pl-PL" sz="2400" dirty="0"/>
              <a:t>Z uvajanjem deljenja rezultatov raziskav po načelih FAIR celovito obravnava znanstveno komunikacijo:</a:t>
            </a:r>
          </a:p>
          <a:p>
            <a:endParaRPr lang="pl-PL" sz="900" dirty="0"/>
          </a:p>
          <a:p>
            <a:pPr marL="342900" indent="-342900">
              <a:buFontTx/>
              <a:buChar char="-"/>
            </a:pPr>
            <a:r>
              <a:rPr lang="pl-PL" sz="2400" dirty="0"/>
              <a:t>odprte objave;</a:t>
            </a:r>
          </a:p>
          <a:p>
            <a:pPr marL="342900" indent="-342900">
              <a:buFontTx/>
              <a:buChar char="-"/>
            </a:pPr>
            <a:r>
              <a:rPr lang="pl-PL" sz="2400" dirty="0"/>
              <a:t>ravnanje z raziskovalnimi podatki po načelih FAIR;</a:t>
            </a:r>
          </a:p>
          <a:p>
            <a:pPr marL="342900" indent="-342900">
              <a:buFontTx/>
              <a:buChar char="-"/>
            </a:pPr>
            <a:r>
              <a:rPr lang="pl-PL" sz="2400" dirty="0"/>
              <a:t>deljenje drugih rezultatov raziskav, ki omogočajo ponovljivost raziskav in ponovno uporabo rezultatov;</a:t>
            </a:r>
          </a:p>
          <a:p>
            <a:pPr marL="342900" indent="-342900">
              <a:buFontTx/>
              <a:buChar char="-"/>
            </a:pPr>
            <a:r>
              <a:rPr lang="pl-PL" sz="2400" dirty="0"/>
              <a:t>ustrezno upravljanje z avtorskimi pravicami;</a:t>
            </a:r>
          </a:p>
          <a:p>
            <a:pPr marL="342900" indent="-342900">
              <a:buFontTx/>
              <a:buChar char="-"/>
            </a:pPr>
            <a:r>
              <a:rPr lang="pl-PL" sz="2400" dirty="0"/>
              <a:t>reforma metod vrednotenja in ocenjevanja znanstvenoraziskovalnega dela;</a:t>
            </a:r>
          </a:p>
          <a:p>
            <a:pPr marL="342900" indent="-342900">
              <a:buFontTx/>
              <a:buChar char="-"/>
            </a:pPr>
            <a:r>
              <a:rPr lang="pl-PL" sz="2400" dirty="0"/>
              <a:t>spodbujanje družbeno angažirane vloge znanosti v skupnosti; </a:t>
            </a:r>
          </a:p>
          <a:p>
            <a:pPr marL="342900" indent="-342900">
              <a:buFontTx/>
              <a:buChar char="-"/>
            </a:pPr>
            <a:r>
              <a:rPr lang="pl-PL" sz="2400" dirty="0"/>
              <a:t>zagotavljanje ustrezne infrastrukture.</a:t>
            </a:r>
            <a:endParaRPr lang="pl-PL" sz="20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2823741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086268"/>
            <a:ext cx="10515600" cy="817418"/>
          </a:xfrm>
        </p:spPr>
        <p:txBody>
          <a:bodyPr>
            <a:normAutofit/>
          </a:bodyPr>
          <a:lstStyle/>
          <a:p>
            <a:pPr lvl="0"/>
            <a:r>
              <a:rPr lang="pl-PL" sz="5000" b="1" dirty="0">
                <a:solidFill>
                  <a:srgbClr val="ED7D31"/>
                </a:solidFill>
                <a:latin typeface="Calibri"/>
              </a:rPr>
              <a:t>2. člen: Splošne zahteve</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501878"/>
            <a:ext cx="10515600" cy="484906"/>
          </a:xfrm>
          <a:prstGeom prst="rect">
            <a:avLst/>
          </a:prstGeom>
          <a:noFill/>
          <a:ln cap="flat">
            <a:noFill/>
          </a:ln>
        </p:spPr>
        <p:txBody>
          <a:bodyPr vert="horz" wrap="square" lIns="91440" tIns="45720" rIns="91440" bIns="45720" anchor="ctr" anchorCtr="0" compatLnSpc="1">
            <a:noAutofit/>
          </a:bodyPr>
          <a:lstStyle/>
          <a:p>
            <a:r>
              <a:rPr lang="sl-SI" sz="2400" dirty="0"/>
              <a:t>Izvajalci znanstvenoraziskovalne dejavnosti zagotovijo odprti dostop do digitalnih različic znanstvenih publikacij in drugih rezultatov raziskav, ki so obravnavani v teh publikacijah ter so nujno potrebni za ponovitev raziskav ali za ponovno uporabo rezultatov raziskav v drugih raziskavah.</a:t>
            </a:r>
          </a:p>
          <a:p>
            <a:endParaRPr lang="sl-SI" dirty="0"/>
          </a:p>
          <a:p>
            <a:r>
              <a:rPr lang="sl-SI" sz="2400" dirty="0"/>
              <a:t>Izvedbeno to pomeni, da morajo raziskovalci poleg znanstvenih objav v odprtem dostopu deliti tudi raziskovalne podatke, opis izvora podatkov (npr. programsko opremo, če je bila ustvarjena kot rezultat raziskave oz. informacije o programski in strojni opremi, na podlagi katere so bili podatki ustvarjeni; druge informacije v zvezi s ustvarjanjem podatkov ipd.).  </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201880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1265510"/>
            <a:ext cx="10515600" cy="817418"/>
          </a:xfrm>
        </p:spPr>
        <p:txBody>
          <a:bodyPr>
            <a:normAutofit/>
          </a:bodyPr>
          <a:lstStyle/>
          <a:p>
            <a:pPr lvl="0"/>
            <a:r>
              <a:rPr lang="sl-SI" sz="5000" b="1" dirty="0">
                <a:solidFill>
                  <a:srgbClr val="ED7D31"/>
                </a:solidFill>
                <a:latin typeface="Calibri"/>
              </a:rPr>
              <a:t>Vsebina predstavitve</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764524"/>
            <a:ext cx="10515600" cy="484906"/>
          </a:xfrm>
          <a:prstGeom prst="rect">
            <a:avLst/>
          </a:prstGeom>
          <a:noFill/>
          <a:ln cap="flat">
            <a:noFill/>
          </a:ln>
        </p:spPr>
        <p:txBody>
          <a:bodyPr vert="horz" wrap="square" lIns="91440" tIns="45720" rIns="91440" bIns="45720" anchor="ctr" anchorCtr="0" compatLnSpc="1">
            <a:noAutofit/>
          </a:bodyPr>
          <a:lstStyle/>
          <a:p>
            <a:pPr marL="457200" indent="-457200">
              <a:buFont typeface="+mj-lt"/>
              <a:buAutoNum type="arabicPeriod"/>
            </a:pPr>
            <a:endParaRPr lang="sl-SI" sz="2800" dirty="0"/>
          </a:p>
          <a:p>
            <a:pPr marL="457200" indent="-457200">
              <a:buFont typeface="+mj-lt"/>
              <a:buAutoNum type="arabicPeriod"/>
            </a:pPr>
            <a:r>
              <a:rPr lang="sl-SI" sz="2800" dirty="0"/>
              <a:t>Splošno</a:t>
            </a:r>
          </a:p>
          <a:p>
            <a:pPr marL="457200" indent="-457200">
              <a:buFont typeface="+mj-lt"/>
              <a:buAutoNum type="arabicPeriod"/>
            </a:pPr>
            <a:r>
              <a:rPr lang="sl-SI" sz="2800" dirty="0"/>
              <a:t>Politike in zahteve financerjev znanstvenoraziskovalnega dela</a:t>
            </a:r>
          </a:p>
          <a:p>
            <a:pPr marL="457200" indent="-457200">
              <a:buFont typeface="+mj-lt"/>
              <a:buAutoNum type="arabicPeriod"/>
            </a:pPr>
            <a:r>
              <a:rPr lang="sl-SI" sz="2800" dirty="0"/>
              <a:t>Načrtovanje ravnanja z raziskovalnimi podatki</a:t>
            </a:r>
          </a:p>
          <a:p>
            <a:pPr marL="457200" indent="-457200">
              <a:buFont typeface="+mj-lt"/>
              <a:buAutoNum type="arabicPeriod"/>
            </a:pPr>
            <a:r>
              <a:rPr lang="sl-SI" sz="2800" dirty="0"/>
              <a:t>Oblikovanje podatkov za deljenje</a:t>
            </a:r>
          </a:p>
          <a:p>
            <a:pPr marL="457200" indent="-457200">
              <a:buFont typeface="+mj-lt"/>
              <a:buAutoNum type="arabicPeriod"/>
            </a:pPr>
            <a:r>
              <a:rPr lang="sl-SI" sz="2800" dirty="0"/>
              <a:t>Delo z metapodatki</a:t>
            </a:r>
          </a:p>
          <a:p>
            <a:pPr marL="457200" indent="-457200">
              <a:buFont typeface="+mj-lt"/>
              <a:buAutoNum type="arabicPeriod"/>
            </a:pPr>
            <a:r>
              <a:rPr lang="sl-SI" sz="2800" dirty="0"/>
              <a:t>Zaupanja vredni repozitoriji </a:t>
            </a:r>
          </a:p>
          <a:p>
            <a:pPr marL="457200" indent="-457200">
              <a:buFont typeface="+mj-lt"/>
              <a:buAutoNum type="arabicPeriod"/>
            </a:pPr>
            <a:r>
              <a:rPr lang="sl-SI" sz="2800" dirty="0"/>
              <a:t>Raziskovalni podatki in avtorsko pravo</a:t>
            </a:r>
          </a:p>
          <a:p>
            <a:pPr marL="457200" indent="-457200">
              <a:buFont typeface="+mj-lt"/>
              <a:buAutoNum type="arabicPeriod"/>
            </a:pPr>
            <a:r>
              <a:rPr lang="sl-SI" sz="2800" dirty="0"/>
              <a:t>Deljenje rezultatov raziskav po načelih FAIR</a:t>
            </a:r>
          </a:p>
          <a:p>
            <a:pPr marL="457200" indent="-457200">
              <a:buFont typeface="+mj-lt"/>
              <a:buAutoNum type="arabicPeriod"/>
            </a:pPr>
            <a:r>
              <a:rPr lang="sl-SI" sz="2800" dirty="0"/>
              <a:t>Izjeme pri deljenju</a:t>
            </a:r>
          </a:p>
          <a:p>
            <a:pPr marL="457200" indent="-457200">
              <a:buFont typeface="+mj-lt"/>
              <a:buAutoNum type="arabicPeriod"/>
            </a:pPr>
            <a:r>
              <a:rPr lang="sl-SI" sz="2800" dirty="0"/>
              <a:t>Načrtovanje stroškov pri ravnanju z raziskovalnimi podatki</a:t>
            </a:r>
          </a:p>
        </p:txBody>
      </p:sp>
    </p:spTree>
    <p:extLst>
      <p:ext uri="{BB962C8B-B14F-4D97-AF65-F5344CB8AC3E}">
        <p14:creationId xmlns:p14="http://schemas.microsoft.com/office/powerpoint/2010/main" val="14281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a:bodyPr>
          <a:lstStyle/>
          <a:p>
            <a:pPr lvl="0"/>
            <a:r>
              <a:rPr lang="pl-PL" sz="5000" b="1" dirty="0">
                <a:solidFill>
                  <a:srgbClr val="ED7D31"/>
                </a:solidFill>
                <a:latin typeface="Calibri"/>
              </a:rPr>
              <a:t>4. člen: Splošne zahteve</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844778"/>
            <a:ext cx="10515600" cy="484906"/>
          </a:xfrm>
          <a:prstGeom prst="rect">
            <a:avLst/>
          </a:prstGeom>
          <a:noFill/>
          <a:ln cap="flat">
            <a:noFill/>
          </a:ln>
        </p:spPr>
        <p:txBody>
          <a:bodyPr vert="horz" wrap="square" lIns="91440" tIns="45720" rIns="91440" bIns="45720" anchor="ctr" anchorCtr="0" compatLnSpc="1">
            <a:noAutofit/>
          </a:bodyPr>
          <a:lstStyle/>
          <a:p>
            <a:r>
              <a:rPr lang="sl-SI" dirty="0"/>
              <a:t>Financerji v okviru pogojev sofinanciranja iz javnih virov najmanj v višini 50% poleg odprtega dostopa do znanstvenih publikacij iz 2. člena te uredbe zahtevajo, izvajalci znanstvenoraziskovalne dejavnosti pa zagotovijo:</a:t>
            </a:r>
          </a:p>
          <a:p>
            <a:endParaRPr lang="sl-SI" dirty="0"/>
          </a:p>
          <a:p>
            <a:pPr marL="285750" indent="-285750">
              <a:buFont typeface="Arial" panose="020B0604020202020204" pitchFamily="34" charset="0"/>
              <a:buChar char="•"/>
            </a:pPr>
            <a:r>
              <a:rPr lang="sl-SI" dirty="0"/>
              <a:t>pripravo in redno posodabljanje načrta ravnanja z raziskovalnimi podatki (v nadaljnjem besedilu: NRRP), </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ravnanje z raziskovalnimi podatki in drugimi rezultati raziskav, ustvarjenimi v okviru javno sofinanciranih raziskav, v skladu z načeli FAIR,</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odprti dostop do raziskovalnih podatkov in drugih rezultatov raziskav iz sofinanciranih raziskav v skladu z načelom »odprti, kolikor je mogoče, zaprti, kolikor je nujno«. </a:t>
            </a:r>
          </a:p>
          <a:p>
            <a:endParaRPr lang="sl-SI" dirty="0"/>
          </a:p>
          <a:p>
            <a:r>
              <a:rPr lang="sl-SI" dirty="0"/>
              <a:t>V primeru utemeljenih izjem morajo biti raziskovalni podatki in drugi rezultati raziskav, kadar je to mogoče, odprto dostopni v </a:t>
            </a:r>
            <a:r>
              <a:rPr lang="sl-SI" dirty="0" err="1"/>
              <a:t>anonimizirani</a:t>
            </a:r>
            <a:r>
              <a:rPr lang="sl-SI" dirty="0"/>
              <a:t> obliki ali nadzorovano omejeno dostopni. </a:t>
            </a:r>
          </a:p>
          <a:p>
            <a:endParaRPr lang="sl-SI" dirty="0"/>
          </a:p>
          <a:p>
            <a:r>
              <a:rPr lang="sl-SI" dirty="0"/>
              <a:t>Kadar raziskovalni podatki in drugi rezultati raziskav zaradi utemeljenih izjem iz tretjega odstavka tega člena ne morejo biti odprto dostopni in ni zakonskih omejitev, da povezani metapodatki ne bi bili odprto dostopni, morajo biti odprto dostopni vsaj metapodatki. </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74691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fontScale="90000"/>
          </a:bodyPr>
          <a:lstStyle/>
          <a:p>
            <a:pPr lvl="0"/>
            <a:r>
              <a:rPr lang="pl-PL" sz="5000" b="1" dirty="0">
                <a:solidFill>
                  <a:srgbClr val="ED7D31"/>
                </a:solidFill>
                <a:latin typeface="Calibri"/>
              </a:rPr>
              <a:t>5. člen: Izvedba odprtega dostopa do raziskovalnih podatkov</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109954"/>
            <a:ext cx="10515600" cy="484906"/>
          </a:xfrm>
          <a:prstGeom prst="rect">
            <a:avLst/>
          </a:prstGeom>
          <a:noFill/>
          <a:ln cap="flat">
            <a:noFill/>
          </a:ln>
        </p:spPr>
        <p:txBody>
          <a:bodyPr vert="horz" wrap="square" lIns="91440" tIns="45720" rIns="91440" bIns="45720" anchor="ctr" anchorCtr="0" compatLnSpc="1">
            <a:noAutofit/>
          </a:bodyPr>
          <a:lstStyle/>
          <a:p>
            <a:r>
              <a:rPr lang="sl-SI" sz="1600" dirty="0"/>
              <a:t>Raziskovalni podatki in drugi rezultati raziskav morajo biti shranjeni v </a:t>
            </a:r>
            <a:r>
              <a:rPr lang="sl-SI" sz="1600" dirty="0" err="1"/>
              <a:t>repozitorijih</a:t>
            </a:r>
            <a:r>
              <a:rPr lang="sl-SI" sz="1600" dirty="0"/>
              <a:t> in odprto dostopni prek repozitorijev čim prej po nastanku, najpozneje pa ob izteku pogodbe o sofinanciranju. </a:t>
            </a:r>
          </a:p>
          <a:p>
            <a:endParaRPr lang="sl-SI" sz="1600" dirty="0"/>
          </a:p>
          <a:p>
            <a:r>
              <a:rPr lang="sl-SI" sz="1600" dirty="0"/>
              <a:t>Raziskovalni podatki in drugi rezultati raziskav, ki podpirajo znanstveno publikacijo, razen v primeru utemeljenih izjem iz tretjega odstavka prejšnjega člena, morajo biti odprto dostopni najpozneje ob objavi znanstvene publikacije, v kateri morajo biti citirani s stalno oznako mesta dostopa oziroma trajnim identifikatorjem (v nadaljnjem besedilu: PID).</a:t>
            </a:r>
          </a:p>
          <a:p>
            <a:endParaRPr lang="sl-SI" sz="1600" dirty="0"/>
          </a:p>
          <a:p>
            <a:r>
              <a:rPr lang="sl-SI" sz="1600" dirty="0"/>
              <a:t>Raziskovalni podatki in drugi rezultati raziskav morajo biti shranjeni v zaupanja vrednih </a:t>
            </a:r>
            <a:r>
              <a:rPr lang="sl-SI" sz="1600" dirty="0" err="1"/>
              <a:t>repozitorijih</a:t>
            </a:r>
            <a:r>
              <a:rPr lang="sl-SI" sz="1600" dirty="0"/>
              <a:t> za raziskovalne podatke oziroma druge rezultate raziskav takoj, ko je to izvedljivo in sicer prednostno v nacionalna ali mednarodna področna podatkovna središča. Če ta niso na voljo za določeno znanstveno področje, so raziskovalni podatki in drugi rezultati raziskav lahko shranjeni in odprto dostopni v zaupanja vrednih večnamenskih </a:t>
            </a:r>
            <a:r>
              <a:rPr lang="sl-SI" sz="1600" dirty="0" err="1"/>
              <a:t>repozitorijih</a:t>
            </a:r>
            <a:r>
              <a:rPr lang="sl-SI" sz="1600" dirty="0"/>
              <a:t>.</a:t>
            </a:r>
          </a:p>
          <a:p>
            <a:endParaRPr lang="sl-SI" sz="1600" dirty="0"/>
          </a:p>
          <a:p>
            <a:r>
              <a:rPr lang="sl-SI" sz="1600" dirty="0"/>
              <a:t>Merila za opredelitev zaupanja vrednih repozitorijev za raziskovalne podatke in druge rezultate raziskav ter večnamenskih repozitorijev določi ARIS, pri čemer upošteva skupne rešitve v evropskem raziskovalnem prostoru (na primer v okvirnem programu za sofinanciranje raziskav in inovacij Evropske unije).</a:t>
            </a:r>
          </a:p>
          <a:p>
            <a:endParaRPr lang="sl-SI" sz="1600" dirty="0"/>
          </a:p>
          <a:p>
            <a:r>
              <a:rPr lang="sl-SI" sz="1600" dirty="0"/>
              <a:t>Raziskovalni podatki in drugi rezultati raziskav morajo biti opremljeni z metapodatki, vključno z metapodatki o orodjih in instrumentih, potrebnih za validacijo raziskovalnih podatkov in njihovo ponovno uporabo. Pri oblikovanju metapodatkov morajo izvajalci upoštevati posebnosti znanstvenih področij.</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113319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4" y="1470763"/>
            <a:ext cx="10515600" cy="817418"/>
          </a:xfrm>
        </p:spPr>
        <p:txBody>
          <a:bodyPr>
            <a:normAutofit fontScale="90000"/>
          </a:bodyPr>
          <a:lstStyle/>
          <a:p>
            <a:pPr lvl="0"/>
            <a:r>
              <a:rPr lang="pl-PL" sz="5000" b="1" dirty="0">
                <a:solidFill>
                  <a:srgbClr val="ED7D31"/>
                </a:solidFill>
                <a:latin typeface="Calibri"/>
              </a:rPr>
              <a:t>Načela FAIR</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ADDA2FF2-4DC9-4CB2-9C6F-E16E49C86BDE}"/>
              </a:ext>
            </a:extLst>
          </p:cNvPr>
          <p:cNvSpPr/>
          <p:nvPr/>
        </p:nvSpPr>
        <p:spPr>
          <a:xfrm>
            <a:off x="682754" y="2286992"/>
            <a:ext cx="9741405" cy="2677656"/>
          </a:xfrm>
          <a:prstGeom prst="rect">
            <a:avLst/>
          </a:prstGeom>
        </p:spPr>
        <p:txBody>
          <a:bodyPr wrap="square">
            <a:spAutoFit/>
          </a:bodyPr>
          <a:lstStyle/>
          <a:p>
            <a:r>
              <a:rPr lang="sl-SI" sz="2400" dirty="0"/>
              <a:t>Načela FAIR se praviloma uporabljajo za deljenje vseh rezultatov raziskav, a so pri deljenju raziskovalnih podatkov še posebno pomembna.</a:t>
            </a:r>
          </a:p>
          <a:p>
            <a:endParaRPr lang="sl-SI" sz="2400" dirty="0"/>
          </a:p>
          <a:p>
            <a:r>
              <a:rPr lang="sl-SI" sz="2400" dirty="0" err="1"/>
              <a:t>FAIRfikacija</a:t>
            </a:r>
            <a:r>
              <a:rPr lang="sl-SI" sz="2400" dirty="0"/>
              <a:t>: proces pretvorbe podatkov v obliko, skladno z načeli FAIR (primer </a:t>
            </a:r>
            <a:r>
              <a:rPr lang="sl-SI" sz="2400" dirty="0">
                <a:hlinkClick r:id="rId3"/>
              </a:rPr>
              <a:t>https://www.go-fair.org/how-to-go-fair/</a:t>
            </a:r>
            <a:r>
              <a:rPr lang="sl-SI" sz="2400" dirty="0"/>
              <a:t>).    </a:t>
            </a:r>
          </a:p>
          <a:p>
            <a:endParaRPr lang="sl-SI" sz="2400" dirty="0"/>
          </a:p>
          <a:p>
            <a:r>
              <a:rPr lang="sl-SI" sz="2400" dirty="0"/>
              <a:t>Pomen strojno berljivih (meta)podatkov. </a:t>
            </a:r>
          </a:p>
        </p:txBody>
      </p:sp>
    </p:spTree>
    <p:extLst>
      <p:ext uri="{BB962C8B-B14F-4D97-AF65-F5344CB8AC3E}">
        <p14:creationId xmlns:p14="http://schemas.microsoft.com/office/powerpoint/2010/main" val="1750131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3207487"/>
            <a:ext cx="10515600" cy="817418"/>
          </a:xfrm>
        </p:spPr>
        <p:txBody>
          <a:bodyPr>
            <a:normAutofit fontScale="90000"/>
          </a:bodyPr>
          <a:lstStyle/>
          <a:p>
            <a:pPr lvl="0"/>
            <a:r>
              <a:rPr lang="pl-PL" sz="5000" b="1" dirty="0">
                <a:solidFill>
                  <a:srgbClr val="ED7D31"/>
                </a:solidFill>
                <a:latin typeface="Calibri"/>
              </a:rPr>
              <a:t>Načrtovanje ravnanja z raziskovalnimi podatki</a:t>
            </a:r>
            <a:br>
              <a:rPr lang="pl-PL" sz="5000" b="1" dirty="0">
                <a:solidFill>
                  <a:srgbClr val="ED7D31"/>
                </a:solidFill>
                <a:latin typeface="Calibri"/>
              </a:rPr>
            </a:b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130286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566604" y="716021"/>
            <a:ext cx="8913529" cy="817418"/>
          </a:xfrm>
        </p:spPr>
        <p:txBody>
          <a:bodyPr>
            <a:normAutofit fontScale="90000"/>
          </a:bodyPr>
          <a:lstStyle/>
          <a:p>
            <a:pPr lvl="0"/>
            <a:r>
              <a:rPr lang="pl-PL" sz="5000" b="1" dirty="0">
                <a:solidFill>
                  <a:srgbClr val="ED7D31"/>
                </a:solidFill>
                <a:latin typeface="Calibri"/>
              </a:rPr>
              <a:t>Načrt ravnanja z raziskovalnimi podatki (NRRP)</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33469"/>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ADDA2FF2-4DC9-4CB2-9C6F-E16E49C86BDE}"/>
              </a:ext>
            </a:extLst>
          </p:cNvPr>
          <p:cNvSpPr/>
          <p:nvPr/>
        </p:nvSpPr>
        <p:spPr>
          <a:xfrm>
            <a:off x="566604" y="1894542"/>
            <a:ext cx="10826491" cy="3724096"/>
          </a:xfrm>
          <a:prstGeom prst="rect">
            <a:avLst/>
          </a:prstGeom>
        </p:spPr>
        <p:txBody>
          <a:bodyPr wrap="square">
            <a:spAutoFit/>
          </a:bodyPr>
          <a:lstStyle/>
          <a:p>
            <a:r>
              <a:rPr lang="sl-SI" sz="2400" dirty="0"/>
              <a:t>NRRP je delovni dokument, ki od začetka projekta opisuje vse vidike življenjskega cikla podatkov (ustvarjanje, digitalno skrbništvo, dostop, trajna hramba,  ponovna uporaba, morebitni izbris podatkov, stroški, izjeme) med projektom in po njem.</a:t>
            </a:r>
          </a:p>
          <a:p>
            <a:endParaRPr lang="sl-SI" sz="1000" dirty="0"/>
          </a:p>
          <a:p>
            <a:r>
              <a:rPr lang="sl-SI" sz="2400" dirty="0"/>
              <a:t>NRRP je del metodologije projekta, saj je dobro upravljanje s podatki podlaga za učinkovitejše delo, prihrani čas, prispeva k varovanju informacij ter povečuje vrednost podatkov. </a:t>
            </a:r>
          </a:p>
          <a:p>
            <a:endParaRPr lang="sl-SI" sz="1000" dirty="0"/>
          </a:p>
          <a:p>
            <a:r>
              <a:rPr lang="sl-SI" sz="2400" dirty="0"/>
              <a:t>NRRP je živ dokument, ki je vzporedno s potekom projekta lahko ažuriran in obogaten. Spremembe se lahko nanašajo na novo ustvarjene podatke ali na spremembe prvotno načrtovanih ukrepov. </a:t>
            </a:r>
          </a:p>
        </p:txBody>
      </p:sp>
      <p:sp>
        <p:nvSpPr>
          <p:cNvPr id="6" name="PoljeZBesedilom 5">
            <a:extLst>
              <a:ext uri="{FF2B5EF4-FFF2-40B4-BE49-F238E27FC236}">
                <a16:creationId xmlns:a16="http://schemas.microsoft.com/office/drawing/2014/main" id="{01B15DF8-C8AA-4330-A6FA-8B455B8A06BA}"/>
              </a:ext>
            </a:extLst>
          </p:cNvPr>
          <p:cNvSpPr txBox="1"/>
          <p:nvPr/>
        </p:nvSpPr>
        <p:spPr>
          <a:xfrm>
            <a:off x="566604" y="5780876"/>
            <a:ext cx="11343723" cy="923330"/>
          </a:xfrm>
          <a:prstGeom prst="rect">
            <a:avLst/>
          </a:prstGeom>
          <a:solidFill>
            <a:schemeClr val="accent2">
              <a:lumMod val="20000"/>
              <a:lumOff val="80000"/>
            </a:schemeClr>
          </a:solidFill>
          <a:ln>
            <a:solidFill>
              <a:schemeClr val="tx1"/>
            </a:solidFill>
          </a:ln>
        </p:spPr>
        <p:txBody>
          <a:bodyPr wrap="square" rtlCol="0">
            <a:spAutoFit/>
          </a:bodyPr>
          <a:lstStyle/>
          <a:p>
            <a:r>
              <a:rPr lang="sl-SI" dirty="0"/>
              <a:t>Dobre prakse DMP predstavljajo odprtost in možnost uporabe ter objavo na ustreznih platformah, kot je npr. RIO (</a:t>
            </a:r>
            <a:r>
              <a:rPr lang="sl-SI" dirty="0">
                <a:hlinkClick r:id="rId3"/>
              </a:rPr>
              <a:t>https://riojournal.com/</a:t>
            </a:r>
            <a:r>
              <a:rPr lang="sl-SI" dirty="0"/>
              <a:t>) ali v </a:t>
            </a:r>
            <a:r>
              <a:rPr lang="sl-SI" dirty="0" err="1"/>
              <a:t>repozitorijih</a:t>
            </a:r>
            <a:r>
              <a:rPr lang="sl-SI" dirty="0"/>
              <a:t> za objave DMP, kot je na primer DMP </a:t>
            </a:r>
            <a:r>
              <a:rPr lang="sl-SI" dirty="0" err="1"/>
              <a:t>Online</a:t>
            </a:r>
            <a:r>
              <a:rPr lang="sl-SI" dirty="0"/>
              <a:t> (</a:t>
            </a:r>
            <a:r>
              <a:rPr lang="sl-SI" dirty="0">
                <a:hlinkClick r:id="rId4"/>
              </a:rPr>
              <a:t>https://dmponline.dcc.ac.uk/</a:t>
            </a:r>
            <a:r>
              <a:rPr lang="sl-SI" dirty="0"/>
              <a:t>). Na obeh platformah najdete veliko primerov dobrih praks DMP.  </a:t>
            </a:r>
          </a:p>
        </p:txBody>
      </p:sp>
    </p:spTree>
    <p:extLst>
      <p:ext uri="{BB962C8B-B14F-4D97-AF65-F5344CB8AC3E}">
        <p14:creationId xmlns:p14="http://schemas.microsoft.com/office/powerpoint/2010/main" val="2805268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566604" y="716021"/>
            <a:ext cx="8913529" cy="817418"/>
          </a:xfrm>
        </p:spPr>
        <p:txBody>
          <a:bodyPr>
            <a:normAutofit/>
          </a:bodyPr>
          <a:lstStyle/>
          <a:p>
            <a:pPr lvl="0"/>
            <a:r>
              <a:rPr lang="pl-PL" sz="5000" b="1" dirty="0">
                <a:solidFill>
                  <a:srgbClr val="ED7D31"/>
                </a:solidFill>
                <a:latin typeface="Calibri"/>
              </a:rPr>
              <a:t>Nujni vsebinski deli NRRP 1</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33469"/>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3" name="Pravokotnik 2">
            <a:extLst>
              <a:ext uri="{FF2B5EF4-FFF2-40B4-BE49-F238E27FC236}">
                <a16:creationId xmlns:a16="http://schemas.microsoft.com/office/drawing/2014/main" id="{F3D95869-0BA4-4ED0-B404-7DE407D2E35A}"/>
              </a:ext>
            </a:extLst>
          </p:cNvPr>
          <p:cNvSpPr/>
          <p:nvPr/>
        </p:nvSpPr>
        <p:spPr>
          <a:xfrm>
            <a:off x="682755" y="1578962"/>
            <a:ext cx="10329374" cy="3847207"/>
          </a:xfrm>
          <a:prstGeom prst="rect">
            <a:avLst/>
          </a:prstGeom>
        </p:spPr>
        <p:txBody>
          <a:bodyPr wrap="square">
            <a:spAutoFit/>
          </a:bodyPr>
          <a:lstStyle/>
          <a:p>
            <a:r>
              <a:rPr lang="sl-SI" sz="2000" b="1" dirty="0"/>
              <a:t>Opis podatkov</a:t>
            </a:r>
            <a:r>
              <a:rPr lang="en-US" sz="2000" b="1" dirty="0"/>
              <a:t>: </a:t>
            </a:r>
            <a:r>
              <a:rPr lang="sl-SI" sz="2000" dirty="0"/>
              <a:t>natančen opis ustvarjenih ali ponovno uporabljenih podatkov vključno z vsebinskim vidikom, tipom podatkov in oceno obsega podatkov.  </a:t>
            </a:r>
          </a:p>
          <a:p>
            <a:endParaRPr lang="sl-SI" sz="800" b="1" dirty="0"/>
          </a:p>
          <a:p>
            <a:r>
              <a:rPr lang="sl-SI" sz="2000" b="1" dirty="0"/>
              <a:t>Informacija o metapodatkih: </a:t>
            </a:r>
            <a:r>
              <a:rPr lang="sl-SI" sz="2000" dirty="0"/>
              <a:t>protokoli in standardi, uporabljeni pri dokumentaciji podatkov (npr. informacija o </a:t>
            </a:r>
            <a:r>
              <a:rPr lang="sl-SI" sz="2000" dirty="0" err="1"/>
              <a:t>metapodatkovni</a:t>
            </a:r>
            <a:r>
              <a:rPr lang="sl-SI" sz="2000" dirty="0"/>
              <a:t> shemi, o uporabljenih geslovnikih), ki bodo drugim raziskovalcem omogočile ponovno uporabo. Priporočena je uporaba standardov, ki so priznani na posameznem raziskovalnem področju. </a:t>
            </a:r>
          </a:p>
          <a:p>
            <a:endParaRPr lang="sl-SI" sz="800" b="1" dirty="0"/>
          </a:p>
          <a:p>
            <a:r>
              <a:rPr lang="sl-SI" sz="2000" b="1" dirty="0"/>
              <a:t>Informacija o PID-ih: </a:t>
            </a:r>
            <a:r>
              <a:rPr lang="sl-SI" sz="2000" dirty="0"/>
              <a:t>NRRP mora vsebovati podatke o vrsti PID-a, ki ga boste uporabili. Večina zaupanja vrednih repozitorijev PID-e dodeljuje pri vnosu.  </a:t>
            </a:r>
          </a:p>
          <a:p>
            <a:endParaRPr lang="sl-SI" sz="800" b="1" dirty="0"/>
          </a:p>
          <a:p>
            <a:r>
              <a:rPr lang="sl-SI" sz="2000" b="1" dirty="0"/>
              <a:t>Digitalno skrbništvo in zaščita podatkov: </a:t>
            </a:r>
            <a:r>
              <a:rPr lang="sl-SI" sz="2000" dirty="0"/>
              <a:t>NRRP mora vsebovati informacije o zagotavljanju kakovosti podatkov, o življenjski dobi podatkov, o načinu trajne hrambe in o dostopu do podatkov, vključno s podatki o </a:t>
            </a:r>
            <a:r>
              <a:rPr lang="sl-SI" sz="2000" dirty="0" err="1"/>
              <a:t>repozitoriju</a:t>
            </a:r>
            <a:r>
              <a:rPr lang="sl-SI" sz="2000" dirty="0"/>
              <a:t> in oceno, ali je </a:t>
            </a:r>
            <a:r>
              <a:rPr lang="sl-SI" sz="2000" dirty="0" err="1"/>
              <a:t>repozitorij</a:t>
            </a:r>
            <a:r>
              <a:rPr lang="sl-SI" sz="2000" dirty="0"/>
              <a:t> zaupanja vreden.   </a:t>
            </a:r>
          </a:p>
        </p:txBody>
      </p:sp>
    </p:spTree>
    <p:extLst>
      <p:ext uri="{BB962C8B-B14F-4D97-AF65-F5344CB8AC3E}">
        <p14:creationId xmlns:p14="http://schemas.microsoft.com/office/powerpoint/2010/main" val="3450374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566604" y="716021"/>
            <a:ext cx="8913529" cy="817418"/>
          </a:xfrm>
        </p:spPr>
        <p:txBody>
          <a:bodyPr>
            <a:normAutofit/>
          </a:bodyPr>
          <a:lstStyle/>
          <a:p>
            <a:pPr lvl="0"/>
            <a:r>
              <a:rPr lang="pl-PL" sz="5000" b="1" dirty="0">
                <a:solidFill>
                  <a:srgbClr val="ED7D31"/>
                </a:solidFill>
                <a:latin typeface="Calibri"/>
              </a:rPr>
              <a:t>Nujni vsebinski deli NRRP 2</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33469"/>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6" name="Pravokotnik 5">
            <a:extLst>
              <a:ext uri="{FF2B5EF4-FFF2-40B4-BE49-F238E27FC236}">
                <a16:creationId xmlns:a16="http://schemas.microsoft.com/office/drawing/2014/main" id="{58AE8885-B29D-4078-89D0-857A17849FA7}"/>
              </a:ext>
            </a:extLst>
          </p:cNvPr>
          <p:cNvSpPr/>
          <p:nvPr/>
        </p:nvSpPr>
        <p:spPr>
          <a:xfrm>
            <a:off x="566603" y="1533439"/>
            <a:ext cx="10631751" cy="5062924"/>
          </a:xfrm>
          <a:prstGeom prst="rect">
            <a:avLst/>
          </a:prstGeom>
        </p:spPr>
        <p:txBody>
          <a:bodyPr wrap="square">
            <a:spAutoFit/>
          </a:bodyPr>
          <a:lstStyle/>
          <a:p>
            <a:r>
              <a:rPr lang="sl-SI" sz="2000" b="1" dirty="0"/>
              <a:t>Avtorsko pravni vidiki: </a:t>
            </a:r>
            <a:r>
              <a:rPr lang="sl-SI" sz="2000" dirty="0"/>
              <a:t>informacija o pogojih ponovne uporabe podatkov vključno z licenco, pod katero so podatki dostopni za ponovno uporabo.</a:t>
            </a:r>
          </a:p>
          <a:p>
            <a:endParaRPr lang="sl-SI" sz="800" dirty="0"/>
          </a:p>
          <a:p>
            <a:r>
              <a:rPr lang="sl-SI" sz="2000" b="1" dirty="0"/>
              <a:t>Informacije o drugih rezultatih raziskave: </a:t>
            </a:r>
            <a:r>
              <a:rPr lang="sl-SI" sz="2000" dirty="0"/>
              <a:t>informacija, na kakšen način bodo tudi drugi rezultati (npr. programska oprema) dostopni po načelih FAIR. Vključuje naj natančen opis posameznih izsledkov, opis ustreznih </a:t>
            </a:r>
            <a:r>
              <a:rPr lang="sl-SI" sz="2000" dirty="0" err="1"/>
              <a:t>metapodatkovnih</a:t>
            </a:r>
            <a:r>
              <a:rPr lang="sl-SI" sz="2000" dirty="0"/>
              <a:t> standardov, opis PID-ov ter opis arhiviranja, digitalnega skrbništva in trajne hrambe.  </a:t>
            </a:r>
          </a:p>
          <a:p>
            <a:endParaRPr lang="sl-SI" sz="800" dirty="0"/>
          </a:p>
          <a:p>
            <a:r>
              <a:rPr lang="sl-SI" sz="2000" b="1" dirty="0"/>
              <a:t>Stroški: </a:t>
            </a:r>
            <a:r>
              <a:rPr lang="sl-SI" sz="2000" dirty="0"/>
              <a:t>ocena stroškov, povezanih z upravljanjem podatkov, kot so npr. stroški ustvarjanja podatkov, stroški dokumentacije, stroški hrambe, stroški </a:t>
            </a:r>
            <a:r>
              <a:rPr lang="sl-SI" sz="2000" dirty="0" err="1"/>
              <a:t>repozitorija</a:t>
            </a:r>
            <a:r>
              <a:rPr lang="sl-SI" sz="2000" dirty="0"/>
              <a:t>, stroški zagotavljanja kakovosti podatkov, stroški osebja…</a:t>
            </a:r>
          </a:p>
          <a:p>
            <a:endParaRPr lang="sl-SI" sz="700" dirty="0"/>
          </a:p>
          <a:p>
            <a:r>
              <a:rPr lang="sl-SI" sz="2000" b="1" dirty="0"/>
              <a:t>Ocena tveganj zaradi pravnih in etičnih vidikov občutljivosti podatkov: </a:t>
            </a:r>
            <a:r>
              <a:rPr lang="sl-SI" sz="2000" dirty="0"/>
              <a:t>ocena tveganja in ukrepi za varstvo osebnih podatkov (</a:t>
            </a:r>
            <a:r>
              <a:rPr lang="sl-SI" sz="2000" dirty="0" err="1"/>
              <a:t>anonimizacija</a:t>
            </a:r>
            <a:r>
              <a:rPr lang="sl-SI" sz="2000" dirty="0"/>
              <a:t>, </a:t>
            </a:r>
            <a:r>
              <a:rPr lang="sl-SI" sz="2000" dirty="0" err="1"/>
              <a:t>psevdoanonimizacija</a:t>
            </a:r>
            <a:r>
              <a:rPr lang="sl-SI" sz="2000" dirty="0"/>
              <a:t>), ocena tveganja razkritja poslovne ali državne skrivnosti in ukrepi za varstvo podatkov, ocena tveganja glede uporabe avtorsko in lastniško zaščitenih vsebin. </a:t>
            </a:r>
            <a:endParaRPr lang="sl-SI" sz="700" dirty="0"/>
          </a:p>
          <a:p>
            <a:endParaRPr lang="sl-SI" sz="800" dirty="0"/>
          </a:p>
          <a:p>
            <a:r>
              <a:rPr lang="sl-SI" sz="2000" b="1" dirty="0"/>
              <a:t>Izjeme pri deljenju:</a:t>
            </a:r>
            <a:r>
              <a:rPr lang="sl-SI" sz="2000" dirty="0"/>
              <a:t> napoved izjeme pri deljenju podatkov in razlogov za uporabo. </a:t>
            </a:r>
            <a:endParaRPr lang="sl-SI" sz="2400" dirty="0"/>
          </a:p>
        </p:txBody>
      </p:sp>
    </p:spTree>
    <p:extLst>
      <p:ext uri="{BB962C8B-B14F-4D97-AF65-F5344CB8AC3E}">
        <p14:creationId xmlns:p14="http://schemas.microsoft.com/office/powerpoint/2010/main" val="1146938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566604" y="716021"/>
            <a:ext cx="8913529" cy="817418"/>
          </a:xfrm>
        </p:spPr>
        <p:txBody>
          <a:bodyPr>
            <a:normAutofit/>
          </a:bodyPr>
          <a:lstStyle/>
          <a:p>
            <a:pPr lvl="0"/>
            <a:r>
              <a:rPr lang="pl-PL" sz="5000" b="1" dirty="0">
                <a:solidFill>
                  <a:srgbClr val="ED7D31"/>
                </a:solidFill>
                <a:latin typeface="Calibri"/>
              </a:rPr>
              <a:t>Predloge NRRP</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155445" y="5600621"/>
            <a:ext cx="10374903"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sz="2400" dirty="0">
              <a:solidFill>
                <a:srgbClr val="ED7D31"/>
              </a:solidFill>
              <a:latin typeface="Calibri"/>
            </a:endParaRPr>
          </a:p>
        </p:txBody>
      </p:sp>
      <p:sp>
        <p:nvSpPr>
          <p:cNvPr id="6" name="Pravokotnik 5">
            <a:extLst>
              <a:ext uri="{FF2B5EF4-FFF2-40B4-BE49-F238E27FC236}">
                <a16:creationId xmlns:a16="http://schemas.microsoft.com/office/drawing/2014/main" id="{58AE8885-B29D-4078-89D0-857A17849FA7}"/>
              </a:ext>
            </a:extLst>
          </p:cNvPr>
          <p:cNvSpPr/>
          <p:nvPr/>
        </p:nvSpPr>
        <p:spPr>
          <a:xfrm>
            <a:off x="566603" y="1533439"/>
            <a:ext cx="10631751" cy="461665"/>
          </a:xfrm>
          <a:prstGeom prst="rect">
            <a:avLst/>
          </a:prstGeom>
        </p:spPr>
        <p:txBody>
          <a:bodyPr wrap="square">
            <a:spAutoFit/>
          </a:bodyPr>
          <a:lstStyle/>
          <a:p>
            <a:r>
              <a:rPr lang="sl-SI" sz="2400" dirty="0"/>
              <a:t> </a:t>
            </a:r>
          </a:p>
        </p:txBody>
      </p:sp>
      <p:sp>
        <p:nvSpPr>
          <p:cNvPr id="9" name="Označba mesta vsebine 8">
            <a:extLst>
              <a:ext uri="{FF2B5EF4-FFF2-40B4-BE49-F238E27FC236}">
                <a16:creationId xmlns:a16="http://schemas.microsoft.com/office/drawing/2014/main" id="{4EF2A38C-6A07-4780-A72C-F3533618625A}"/>
              </a:ext>
            </a:extLst>
          </p:cNvPr>
          <p:cNvSpPr>
            <a:spLocks noGrp="1"/>
          </p:cNvSpPr>
          <p:nvPr>
            <p:ph idx="1"/>
          </p:nvPr>
        </p:nvSpPr>
        <p:spPr>
          <a:xfrm>
            <a:off x="682755" y="1657994"/>
            <a:ext cx="10515600" cy="4351336"/>
          </a:xfrm>
        </p:spPr>
        <p:txBody>
          <a:bodyPr>
            <a:normAutofit fontScale="92500" lnSpcReduction="20000"/>
          </a:bodyPr>
          <a:lstStyle/>
          <a:p>
            <a:pPr marL="0" indent="0">
              <a:buNone/>
            </a:pPr>
            <a:r>
              <a:rPr lang="sl-SI" sz="2600" dirty="0" err="1"/>
              <a:t>Horizon</a:t>
            </a:r>
            <a:r>
              <a:rPr lang="sl-SI" sz="2600" dirty="0"/>
              <a:t> </a:t>
            </a:r>
            <a:r>
              <a:rPr lang="sl-SI" sz="2600" dirty="0" err="1"/>
              <a:t>Europe</a:t>
            </a:r>
            <a:r>
              <a:rPr lang="sl-SI" sz="2600" dirty="0"/>
              <a:t> Data Management Plan </a:t>
            </a:r>
            <a:r>
              <a:rPr lang="sl-SI" sz="2600" dirty="0" err="1"/>
              <a:t>Template</a:t>
            </a:r>
            <a:r>
              <a:rPr lang="sl-SI" sz="2600" dirty="0"/>
              <a:t>                </a:t>
            </a:r>
            <a:r>
              <a:rPr lang="sl-SI" sz="2400" dirty="0">
                <a:hlinkClick r:id="rId3"/>
              </a:rPr>
              <a:t>https://enspire.science/wp-content/uploads/2021/09/Horizon-Europe-Data-Management-Plan-Template.pdf</a:t>
            </a:r>
            <a:r>
              <a:rPr lang="sl-SI" sz="2400" dirty="0"/>
              <a:t> </a:t>
            </a:r>
          </a:p>
          <a:p>
            <a:pPr marL="0" indent="0">
              <a:buNone/>
            </a:pPr>
            <a:endParaRPr lang="sl-SI" sz="900" dirty="0"/>
          </a:p>
          <a:p>
            <a:pPr marL="0" indent="0">
              <a:buNone/>
            </a:pPr>
            <a:r>
              <a:rPr lang="sl-SI" sz="2600" dirty="0"/>
              <a:t>ERC Data Management Plan </a:t>
            </a:r>
            <a:r>
              <a:rPr lang="sl-SI" sz="2600" dirty="0" err="1"/>
              <a:t>Template</a:t>
            </a:r>
            <a:r>
              <a:rPr lang="sl-SI" sz="2600" dirty="0"/>
              <a:t> </a:t>
            </a:r>
            <a:r>
              <a:rPr lang="sl-SI" sz="2400" dirty="0">
                <a:hlinkClick r:id="rId4"/>
              </a:rPr>
              <a:t>https://erc.europa.eu/sites/default/files/document/file/ERC-Data-Management-Plan.docx</a:t>
            </a:r>
            <a:r>
              <a:rPr lang="sl-SI" sz="2400" dirty="0"/>
              <a:t> </a:t>
            </a:r>
          </a:p>
          <a:p>
            <a:pPr marL="0" indent="0">
              <a:buNone/>
            </a:pPr>
            <a:endParaRPr lang="sl-SI" sz="900" dirty="0"/>
          </a:p>
          <a:p>
            <a:pPr marL="0" indent="0">
              <a:buNone/>
            </a:pPr>
            <a:r>
              <a:rPr lang="sl-SI" sz="2600" dirty="0"/>
              <a:t>Pripravite načrt za ravnanje s podatki: Nabor vprašanj iz spletnega učbenika za ravnanje z raziskovalnimi podatki »Data Management </a:t>
            </a:r>
            <a:r>
              <a:rPr lang="sl-SI" sz="2600" dirty="0" err="1"/>
              <a:t>Expert</a:t>
            </a:r>
            <a:r>
              <a:rPr lang="sl-SI" sz="2600" dirty="0"/>
              <a:t> </a:t>
            </a:r>
            <a:r>
              <a:rPr lang="sl-SI" sz="2600" dirty="0" err="1"/>
              <a:t>Guide</a:t>
            </a:r>
            <a:r>
              <a:rPr lang="sl-SI" sz="2600" dirty="0"/>
              <a:t>« </a:t>
            </a:r>
            <a:r>
              <a:rPr lang="sl-SI" sz="2400" dirty="0">
                <a:hlinkClick r:id="rId5"/>
              </a:rPr>
              <a:t>https://www.adp.fdv.uni-lj.si/usposobi/ZKG/nacrtovanje/#panel-15</a:t>
            </a:r>
            <a:r>
              <a:rPr lang="sl-SI" sz="2400" dirty="0"/>
              <a:t> </a:t>
            </a:r>
          </a:p>
          <a:p>
            <a:pPr marL="0" indent="0">
              <a:buNone/>
            </a:pPr>
            <a:endParaRPr lang="sl-SI" sz="900" dirty="0"/>
          </a:p>
          <a:p>
            <a:pPr marL="0" indent="0">
              <a:buNone/>
            </a:pPr>
            <a:r>
              <a:rPr lang="sl-SI" sz="2600" dirty="0"/>
              <a:t>Priporočila za načrt ravnanja z računalniško kodo (Software </a:t>
            </a:r>
            <a:r>
              <a:rPr lang="sl-SI" sz="2600" dirty="0" err="1"/>
              <a:t>Sustainability</a:t>
            </a:r>
            <a:r>
              <a:rPr lang="sl-SI" sz="2600" dirty="0"/>
              <a:t> Institute) </a:t>
            </a:r>
            <a:r>
              <a:rPr lang="sl-SI" sz="2400" dirty="0">
                <a:hlinkClick r:id="rId6"/>
              </a:rPr>
              <a:t>https://www.software.ac.uk/guide/writing-and-using-software-management-plan</a:t>
            </a:r>
            <a:r>
              <a:rPr lang="sl-SI" sz="2400" dirty="0"/>
              <a:t> </a:t>
            </a:r>
          </a:p>
          <a:p>
            <a:pPr marL="0" indent="0">
              <a:buNone/>
            </a:pPr>
            <a:endParaRPr lang="sl-SI" sz="2400" dirty="0"/>
          </a:p>
          <a:p>
            <a:pPr marL="0" indent="0">
              <a:buNone/>
            </a:pPr>
            <a:r>
              <a:rPr lang="sl-SI" sz="2400" dirty="0"/>
              <a:t>SCIENCE EUROPE predlog poenotenja. Link</a:t>
            </a:r>
          </a:p>
        </p:txBody>
      </p:sp>
    </p:spTree>
    <p:extLst>
      <p:ext uri="{BB962C8B-B14F-4D97-AF65-F5344CB8AC3E}">
        <p14:creationId xmlns:p14="http://schemas.microsoft.com/office/powerpoint/2010/main" val="338462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566604" y="716021"/>
            <a:ext cx="8913529" cy="817418"/>
          </a:xfrm>
        </p:spPr>
        <p:txBody>
          <a:bodyPr>
            <a:normAutofit fontScale="90000"/>
          </a:bodyPr>
          <a:lstStyle/>
          <a:p>
            <a:pPr lvl="0"/>
            <a:r>
              <a:rPr lang="pl-PL" sz="5000" b="1" dirty="0">
                <a:solidFill>
                  <a:srgbClr val="ED7D31"/>
                </a:solidFill>
                <a:latin typeface="Calibri"/>
              </a:rPr>
              <a:t>Orodja za pomoč pri načrtovanuju</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6763" y="3941986"/>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33469"/>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3" name="Pravokotnik 2">
            <a:extLst>
              <a:ext uri="{FF2B5EF4-FFF2-40B4-BE49-F238E27FC236}">
                <a16:creationId xmlns:a16="http://schemas.microsoft.com/office/drawing/2014/main" id="{C2CDBD09-2524-4FD9-90B1-00F76F9CCDD8}"/>
              </a:ext>
            </a:extLst>
          </p:cNvPr>
          <p:cNvSpPr/>
          <p:nvPr/>
        </p:nvSpPr>
        <p:spPr>
          <a:xfrm>
            <a:off x="566604" y="1806254"/>
            <a:ext cx="4216988" cy="4154984"/>
          </a:xfrm>
          <a:prstGeom prst="rect">
            <a:avLst/>
          </a:prstGeom>
        </p:spPr>
        <p:txBody>
          <a:bodyPr wrap="none">
            <a:spAutoFit/>
          </a:bodyPr>
          <a:lstStyle/>
          <a:p>
            <a:r>
              <a:rPr lang="sl-SI" sz="2400" dirty="0"/>
              <a:t>DMP </a:t>
            </a:r>
            <a:r>
              <a:rPr lang="sl-SI" sz="2400" dirty="0" err="1"/>
              <a:t>Online</a:t>
            </a:r>
            <a:r>
              <a:rPr lang="sl-SI" sz="2400" dirty="0"/>
              <a:t> – načrtovanje NRRP</a:t>
            </a:r>
          </a:p>
          <a:p>
            <a:r>
              <a:rPr lang="sl-SI" sz="2400" dirty="0">
                <a:hlinkClick r:id="rId3"/>
              </a:rPr>
              <a:t>https://dmponline.dcc.ac.uk/</a:t>
            </a:r>
            <a:r>
              <a:rPr lang="sl-SI" sz="2400" dirty="0"/>
              <a:t> </a:t>
            </a:r>
          </a:p>
          <a:p>
            <a:endParaRPr lang="sl-SI" sz="2400" dirty="0">
              <a:hlinkClick r:id="rId4"/>
            </a:endParaRPr>
          </a:p>
          <a:p>
            <a:r>
              <a:rPr lang="sl-SI" sz="2400" dirty="0"/>
              <a:t>DMP </a:t>
            </a:r>
            <a:r>
              <a:rPr lang="sl-SI" sz="2400" dirty="0" err="1"/>
              <a:t>Tool</a:t>
            </a:r>
            <a:endParaRPr lang="sl-SI" sz="2400" dirty="0"/>
          </a:p>
          <a:p>
            <a:r>
              <a:rPr lang="sl-SI" sz="2400" dirty="0">
                <a:hlinkClick r:id="rId4"/>
              </a:rPr>
              <a:t>https://dmptool.org/</a:t>
            </a:r>
            <a:r>
              <a:rPr lang="sl-SI" sz="2400" dirty="0"/>
              <a:t> </a:t>
            </a:r>
          </a:p>
          <a:p>
            <a:endParaRPr lang="sl-SI" sz="2400" dirty="0"/>
          </a:p>
          <a:p>
            <a:r>
              <a:rPr lang="sl-SI" sz="2400" dirty="0"/>
              <a:t>Data </a:t>
            </a:r>
            <a:r>
              <a:rPr lang="sl-SI" sz="2400" dirty="0" err="1"/>
              <a:t>Stewardship</a:t>
            </a:r>
            <a:r>
              <a:rPr lang="sl-SI" sz="2400" dirty="0"/>
              <a:t> </a:t>
            </a:r>
            <a:r>
              <a:rPr lang="sl-SI" sz="2400" dirty="0" err="1"/>
              <a:t>Wizard</a:t>
            </a:r>
            <a:endParaRPr lang="sl-SI" sz="2400" dirty="0"/>
          </a:p>
          <a:p>
            <a:r>
              <a:rPr lang="sl-SI" sz="2400" dirty="0">
                <a:hlinkClick r:id="rId5"/>
              </a:rPr>
              <a:t>https://ds-wizard.org/</a:t>
            </a:r>
            <a:endParaRPr lang="sl-SI" sz="2400" dirty="0"/>
          </a:p>
          <a:p>
            <a:endParaRPr lang="sl-SI" sz="2400" dirty="0"/>
          </a:p>
          <a:p>
            <a:r>
              <a:rPr lang="sl-SI" sz="2400" dirty="0" err="1"/>
              <a:t>Argos</a:t>
            </a:r>
            <a:endParaRPr lang="sl-SI" sz="2400" dirty="0"/>
          </a:p>
          <a:p>
            <a:r>
              <a:rPr lang="sl-SI" sz="2400" dirty="0">
                <a:hlinkClick r:id="rId6"/>
              </a:rPr>
              <a:t>https://argos.openaire.eu/</a:t>
            </a:r>
            <a:endParaRPr lang="sl-SI" sz="2400" dirty="0"/>
          </a:p>
        </p:txBody>
      </p:sp>
      <p:pic>
        <p:nvPicPr>
          <p:cNvPr id="8" name="Slika 7">
            <a:extLst>
              <a:ext uri="{FF2B5EF4-FFF2-40B4-BE49-F238E27FC236}">
                <a16:creationId xmlns:a16="http://schemas.microsoft.com/office/drawing/2014/main" id="{0435A5C6-E7E5-4867-8F47-6BACB4484959}"/>
              </a:ext>
            </a:extLst>
          </p:cNvPr>
          <p:cNvPicPr>
            <a:picLocks noChangeAspect="1"/>
          </p:cNvPicPr>
          <p:nvPr/>
        </p:nvPicPr>
        <p:blipFill>
          <a:blip r:embed="rId7"/>
          <a:stretch>
            <a:fillRect/>
          </a:stretch>
        </p:blipFill>
        <p:spPr>
          <a:xfrm>
            <a:off x="5627234" y="2006630"/>
            <a:ext cx="1781175" cy="476250"/>
          </a:xfrm>
          <a:prstGeom prst="rect">
            <a:avLst/>
          </a:prstGeom>
        </p:spPr>
      </p:pic>
      <p:pic>
        <p:nvPicPr>
          <p:cNvPr id="9" name="Slika 8">
            <a:extLst>
              <a:ext uri="{FF2B5EF4-FFF2-40B4-BE49-F238E27FC236}">
                <a16:creationId xmlns:a16="http://schemas.microsoft.com/office/drawing/2014/main" id="{3B218EC9-1930-4CF3-B495-564CDAFA5373}"/>
              </a:ext>
            </a:extLst>
          </p:cNvPr>
          <p:cNvPicPr>
            <a:picLocks noChangeAspect="1"/>
          </p:cNvPicPr>
          <p:nvPr/>
        </p:nvPicPr>
        <p:blipFill>
          <a:blip r:embed="rId8"/>
          <a:stretch>
            <a:fillRect/>
          </a:stretch>
        </p:blipFill>
        <p:spPr>
          <a:xfrm>
            <a:off x="5548558" y="3190875"/>
            <a:ext cx="2619375" cy="476250"/>
          </a:xfrm>
          <a:prstGeom prst="rect">
            <a:avLst/>
          </a:prstGeom>
        </p:spPr>
      </p:pic>
      <p:pic>
        <p:nvPicPr>
          <p:cNvPr id="10" name="Slika 9">
            <a:extLst>
              <a:ext uri="{FF2B5EF4-FFF2-40B4-BE49-F238E27FC236}">
                <a16:creationId xmlns:a16="http://schemas.microsoft.com/office/drawing/2014/main" id="{FF640446-8DB2-499C-B161-A6BEF6A9ADA7}"/>
              </a:ext>
            </a:extLst>
          </p:cNvPr>
          <p:cNvPicPr>
            <a:picLocks noChangeAspect="1"/>
          </p:cNvPicPr>
          <p:nvPr/>
        </p:nvPicPr>
        <p:blipFill>
          <a:blip r:embed="rId9"/>
          <a:stretch>
            <a:fillRect/>
          </a:stretch>
        </p:blipFill>
        <p:spPr>
          <a:xfrm>
            <a:off x="5393110" y="4127712"/>
            <a:ext cx="1896970" cy="763715"/>
          </a:xfrm>
          <a:prstGeom prst="rect">
            <a:avLst/>
          </a:prstGeom>
        </p:spPr>
      </p:pic>
      <p:pic>
        <p:nvPicPr>
          <p:cNvPr id="11" name="Slika 10">
            <a:extLst>
              <a:ext uri="{FF2B5EF4-FFF2-40B4-BE49-F238E27FC236}">
                <a16:creationId xmlns:a16="http://schemas.microsoft.com/office/drawing/2014/main" id="{046D8F45-E999-4F9C-B566-C1E7FD078BDC}"/>
              </a:ext>
            </a:extLst>
          </p:cNvPr>
          <p:cNvPicPr>
            <a:picLocks noChangeAspect="1"/>
          </p:cNvPicPr>
          <p:nvPr/>
        </p:nvPicPr>
        <p:blipFill>
          <a:blip r:embed="rId10"/>
          <a:stretch>
            <a:fillRect/>
          </a:stretch>
        </p:blipFill>
        <p:spPr>
          <a:xfrm>
            <a:off x="5548558" y="5397641"/>
            <a:ext cx="1666875" cy="790575"/>
          </a:xfrm>
          <a:prstGeom prst="rect">
            <a:avLst/>
          </a:prstGeom>
        </p:spPr>
      </p:pic>
    </p:spTree>
    <p:extLst>
      <p:ext uri="{BB962C8B-B14F-4D97-AF65-F5344CB8AC3E}">
        <p14:creationId xmlns:p14="http://schemas.microsoft.com/office/powerpoint/2010/main" val="2868851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722855"/>
            <a:ext cx="10515600" cy="817418"/>
          </a:xfrm>
        </p:spPr>
        <p:txBody>
          <a:bodyPr>
            <a:normAutofit/>
          </a:bodyPr>
          <a:lstStyle/>
          <a:p>
            <a:pPr lvl="0"/>
            <a:r>
              <a:rPr lang="pl-PL" sz="5000" b="1" dirty="0">
                <a:solidFill>
                  <a:srgbClr val="ED7D31"/>
                </a:solidFill>
                <a:latin typeface="Calibri"/>
              </a:rPr>
              <a:t>Oblikovanje podatkov za deljenje</a:t>
            </a: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194072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a:bodyPr>
          <a:lstStyle/>
          <a:p>
            <a:pPr lvl="0"/>
            <a:r>
              <a:rPr lang="sl-SI" sz="5000" b="1" dirty="0">
                <a:solidFill>
                  <a:srgbClr val="ED7D31"/>
                </a:solidFill>
                <a:latin typeface="Calibri"/>
              </a:rPr>
              <a:t>Kaj so sploh raziskovalni podatki?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429000"/>
            <a:ext cx="10515600" cy="484906"/>
          </a:xfrm>
          <a:prstGeom prst="rect">
            <a:avLst/>
          </a:prstGeom>
          <a:noFill/>
          <a:ln cap="flat">
            <a:noFill/>
          </a:ln>
        </p:spPr>
        <p:txBody>
          <a:bodyPr vert="horz" wrap="square" lIns="91440" tIns="45720" rIns="91440" bIns="45720" anchor="ctr" anchorCtr="0" compatLnSpc="1">
            <a:noAutofit/>
          </a:bodyPr>
          <a:lstStyle/>
          <a:p>
            <a:r>
              <a:rPr lang="sl-SI" dirty="0"/>
              <a:t>Pojem raziskovalni podatki se nanaša na zbirko datotek, ki podpirajo vaš raziskovalni projekt, študijo ali publikacijo, kot so preglednice, dokumenti, slike, videi ali </a:t>
            </a:r>
            <a:r>
              <a:rPr lang="sl-SI" dirty="0" err="1"/>
              <a:t>avdiodatoteke</a:t>
            </a:r>
            <a:r>
              <a:rPr lang="sl-SI" dirty="0"/>
              <a:t> (Springer Nature, </a:t>
            </a:r>
            <a:r>
              <a:rPr lang="sl-SI" dirty="0">
                <a:hlinkClick r:id="rId3"/>
              </a:rPr>
              <a:t>https://www.springernature.com/gp/authors/research-data</a:t>
            </a:r>
            <a:r>
              <a:rPr lang="sl-SI" dirty="0"/>
              <a:t>).</a:t>
            </a:r>
          </a:p>
          <a:p>
            <a:endParaRPr lang="sl-SI" dirty="0"/>
          </a:p>
          <a:p>
            <a:r>
              <a:rPr lang="sl-SI" dirty="0"/>
              <a:t>Raziskovalni podatki so definirani kot stvarni zapisi (numerični rezultati, besedilni zapisi, slikovno in zvočno gradivo), ki se uporabljajo kot primarni viri za namene znanstvenih raziskav in so v znanstveni skupnosti splošno sprejeti kot nujni za potrditev raziskovalnih izsledkov (</a:t>
            </a:r>
            <a:r>
              <a:rPr lang="en-US" dirty="0"/>
              <a:t>OECD Principles and Guidelines for Access to Research Data from Public Funding</a:t>
            </a:r>
            <a:r>
              <a:rPr lang="sl-SI" dirty="0"/>
              <a:t>, </a:t>
            </a:r>
            <a:r>
              <a:rPr lang="sl-SI" dirty="0">
                <a:hlinkClick r:id="rId4"/>
              </a:rPr>
              <a:t>https://web-archive.oecd.org/2018-04-10/137520-38500813.pdf</a:t>
            </a:r>
            <a:r>
              <a:rPr lang="sl-SI" dirty="0"/>
              <a:t>).  </a:t>
            </a:r>
          </a:p>
          <a:p>
            <a:endParaRPr lang="sl-SI" dirty="0"/>
          </a:p>
          <a:p>
            <a:r>
              <a:rPr lang="sl-SI" dirty="0"/>
              <a:t>Raziskovalni podatki predstavljajo osnovno podlago za znanstveno raziskovanje in z analizo omogočajo izpeljavo teoretično ali uporabno naravnanih zaključkov (Štebe, J., Bezjak, S., Vipavc Brvar, I., 2015. Priprava raziskovalnih podatkov za odprti dostop : priročnik za raziskovalce, </a:t>
            </a:r>
            <a:r>
              <a:rPr lang="sl-SI" dirty="0">
                <a:hlinkClick r:id="rId5"/>
              </a:rPr>
              <a:t>https://www.dlib.si/details/URN:NBN:SI:DOC-06SLBVXX</a:t>
            </a:r>
            <a:r>
              <a:rPr lang="sl-SI" dirty="0"/>
              <a:t>). </a:t>
            </a:r>
            <a:endParaRPr lang="sl-SI" sz="2800" dirty="0"/>
          </a:p>
        </p:txBody>
      </p:sp>
    </p:spTree>
    <p:extLst>
      <p:ext uri="{BB962C8B-B14F-4D97-AF65-F5344CB8AC3E}">
        <p14:creationId xmlns:p14="http://schemas.microsoft.com/office/powerpoint/2010/main" val="3969713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286453"/>
            <a:ext cx="10515600" cy="817418"/>
          </a:xfrm>
        </p:spPr>
        <p:txBody>
          <a:bodyPr>
            <a:normAutofit fontScale="90000"/>
          </a:bodyPr>
          <a:lstStyle/>
          <a:p>
            <a:pPr lvl="0"/>
            <a:r>
              <a:rPr lang="pl-PL" sz="5000" b="1" dirty="0">
                <a:solidFill>
                  <a:srgbClr val="ED7D31"/>
                </a:solidFill>
                <a:latin typeface="Calibri"/>
              </a:rPr>
              <a:t>Vidiki oblikovanja podatkov za deljenje</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62116"/>
            <a:ext cx="10515600" cy="484906"/>
          </a:xfrm>
          <a:prstGeom prst="rect">
            <a:avLst/>
          </a:prstGeom>
          <a:noFill/>
          <a:ln cap="flat">
            <a:noFill/>
          </a:ln>
        </p:spPr>
        <p:txBody>
          <a:bodyPr vert="horz" wrap="square" lIns="91440" tIns="45720" rIns="91440" bIns="45720" anchor="ctr" anchorCtr="0" compatLnSpc="1">
            <a:noAutofit/>
          </a:bodyPr>
          <a:lstStyle/>
          <a:p>
            <a:endParaRPr lang="sl-SI" dirty="0"/>
          </a:p>
          <a:p>
            <a:endParaRPr lang="sl-SI" dirty="0"/>
          </a:p>
          <a:p>
            <a:endParaRPr lang="sl-SI" dirty="0"/>
          </a:p>
          <a:p>
            <a:endParaRPr lang="sl-SI" dirty="0"/>
          </a:p>
          <a:p>
            <a:r>
              <a:rPr lang="sl-SI" sz="2400" dirty="0"/>
              <a:t>Poimenovanje datotek.</a:t>
            </a:r>
          </a:p>
          <a:p>
            <a:endParaRPr lang="sl-SI" sz="800" dirty="0"/>
          </a:p>
          <a:p>
            <a:r>
              <a:rPr lang="sl-SI" sz="2400" dirty="0"/>
              <a:t>Oblikovanje podatkov in datotečni formati:</a:t>
            </a:r>
          </a:p>
          <a:p>
            <a:pPr marL="800100" lvl="1" indent="-342900">
              <a:buFont typeface="Arial" panose="020B0604020202020204" pitchFamily="34" charset="0"/>
              <a:buChar char="•"/>
            </a:pPr>
            <a:r>
              <a:rPr lang="sl-SI" sz="2400" dirty="0"/>
              <a:t>Oblikovanje številskih podatkov.</a:t>
            </a:r>
          </a:p>
          <a:p>
            <a:pPr marL="800100" lvl="1" indent="-342900">
              <a:buFont typeface="Arial" panose="020B0604020202020204" pitchFamily="34" charset="0"/>
              <a:buChar char="•"/>
            </a:pPr>
            <a:r>
              <a:rPr lang="sl-SI" sz="2400" dirty="0"/>
              <a:t>Statistične analize in grafi.</a:t>
            </a:r>
          </a:p>
          <a:p>
            <a:pPr marL="800100" lvl="1" indent="-342900">
              <a:buFont typeface="Arial" panose="020B0604020202020204" pitchFamily="34" charset="0"/>
              <a:buChar char="•"/>
            </a:pPr>
            <a:r>
              <a:rPr lang="it-IT" sz="2400" dirty="0" err="1"/>
              <a:t>Fotografije</a:t>
            </a:r>
            <a:r>
              <a:rPr lang="it-IT" sz="2400" dirty="0"/>
              <a:t> in </a:t>
            </a:r>
            <a:r>
              <a:rPr lang="it-IT" sz="2400" dirty="0" err="1"/>
              <a:t>drugo</a:t>
            </a:r>
            <a:r>
              <a:rPr lang="it-IT" sz="2400" dirty="0"/>
              <a:t> </a:t>
            </a:r>
            <a:r>
              <a:rPr lang="it-IT" sz="2400" dirty="0" err="1"/>
              <a:t>slikovno</a:t>
            </a:r>
            <a:r>
              <a:rPr lang="it-IT" sz="2400" dirty="0"/>
              <a:t> gradivo</a:t>
            </a:r>
            <a:r>
              <a:rPr lang="sl-SI" sz="2400" dirty="0"/>
              <a:t>.</a:t>
            </a:r>
            <a:endParaRPr lang="it-IT" sz="2400" dirty="0"/>
          </a:p>
          <a:p>
            <a:pPr marL="800100" lvl="1" indent="-342900">
              <a:buFont typeface="Arial" panose="020B0604020202020204" pitchFamily="34" charset="0"/>
              <a:buChar char="•"/>
            </a:pPr>
            <a:r>
              <a:rPr lang="sl-SI" sz="2400" dirty="0" err="1"/>
              <a:t>Geoprostorski</a:t>
            </a:r>
            <a:r>
              <a:rPr lang="sl-SI" sz="2400" dirty="0"/>
              <a:t> podatki.</a:t>
            </a:r>
          </a:p>
          <a:p>
            <a:pPr marL="800100" lvl="1" indent="-342900">
              <a:buFont typeface="Arial" panose="020B0604020202020204" pitchFamily="34" charset="0"/>
              <a:buChar char="•"/>
            </a:pPr>
            <a:r>
              <a:rPr lang="sl-SI" sz="2400" dirty="0"/>
              <a:t>Video in </a:t>
            </a:r>
            <a:r>
              <a:rPr lang="sl-SI" sz="2400" dirty="0" err="1"/>
              <a:t>audio</a:t>
            </a:r>
            <a:r>
              <a:rPr lang="sl-SI" sz="2400" dirty="0"/>
              <a:t> datoteke.</a:t>
            </a:r>
          </a:p>
          <a:p>
            <a:pPr marL="800100" lvl="1" indent="-342900">
              <a:buFont typeface="Arial" panose="020B0604020202020204" pitchFamily="34" charset="0"/>
              <a:buChar char="•"/>
            </a:pPr>
            <a:r>
              <a:rPr lang="sl-SI" sz="2400" dirty="0"/>
              <a:t>Računalniška koda.</a:t>
            </a:r>
          </a:p>
          <a:p>
            <a:pPr marL="800100" lvl="1" indent="-342900">
              <a:buFont typeface="Arial" panose="020B0604020202020204" pitchFamily="34" charset="0"/>
              <a:buChar char="•"/>
            </a:pPr>
            <a:r>
              <a:rPr lang="sl-SI" sz="2400" dirty="0"/>
              <a:t>Besedilo.</a:t>
            </a:r>
          </a:p>
          <a:p>
            <a:pPr marL="800100" lvl="1" indent="-342900">
              <a:buFont typeface="Arial" panose="020B0604020202020204" pitchFamily="34" charset="0"/>
              <a:buChar char="•"/>
            </a:pPr>
            <a:endParaRPr lang="sl-SI" sz="2400" dirty="0"/>
          </a:p>
          <a:p>
            <a:pPr marL="800100" lvl="1" indent="-342900">
              <a:buFont typeface="Arial" panose="020B0604020202020204" pitchFamily="34" charset="0"/>
              <a:buChar char="•"/>
            </a:pPr>
            <a:endParaRPr lang="sl-SI" sz="2400" dirty="0"/>
          </a:p>
          <a:p>
            <a:endParaRPr lang="sl-SI" dirty="0"/>
          </a:p>
          <a:p>
            <a:endParaRPr lang="sl-SI" dirty="0"/>
          </a:p>
          <a:p>
            <a:endParaRPr lang="sl-SI" dirty="0"/>
          </a:p>
          <a:p>
            <a:endParaRPr lang="sl-SI" dirty="0"/>
          </a:p>
          <a:p>
            <a:endParaRPr lang="sl-SI" dirty="0"/>
          </a:p>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528482" y="5278091"/>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2400" dirty="0">
                <a:solidFill>
                  <a:srgbClr val="ED7D31"/>
                </a:solidFill>
                <a:latin typeface="Calibri"/>
                <a:hlinkClick r:id="rId3"/>
              </a:rPr>
              <a:t>https://dirrosdata.ctk.uni-lj.si/raziskovalni-podatki/oblikovanje-podatkov-za-deljenje/</a:t>
            </a:r>
            <a:r>
              <a:rPr lang="sl-SI" sz="2400" dirty="0">
                <a:solidFill>
                  <a:srgbClr val="ED7D31"/>
                </a:solidFill>
                <a:latin typeface="Calibri"/>
              </a:rPr>
              <a:t> </a:t>
            </a: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Tree>
    <p:extLst>
      <p:ext uri="{BB962C8B-B14F-4D97-AF65-F5344CB8AC3E}">
        <p14:creationId xmlns:p14="http://schemas.microsoft.com/office/powerpoint/2010/main" val="2559979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66915" y="714517"/>
            <a:ext cx="10515600" cy="817418"/>
          </a:xfrm>
        </p:spPr>
        <p:txBody>
          <a:bodyPr>
            <a:normAutofit fontScale="90000"/>
          </a:bodyPr>
          <a:lstStyle/>
          <a:p>
            <a:pPr lvl="0"/>
            <a:r>
              <a:rPr lang="pl-PL" sz="5000" b="1" dirty="0">
                <a:solidFill>
                  <a:srgbClr val="ED7D31"/>
                </a:solidFill>
                <a:latin typeface="Calibri"/>
              </a:rPr>
              <a:t>Poimenovanje datotek</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3" name="Pravokotnik 2">
            <a:extLst>
              <a:ext uri="{FF2B5EF4-FFF2-40B4-BE49-F238E27FC236}">
                <a16:creationId xmlns:a16="http://schemas.microsoft.com/office/drawing/2014/main" id="{0ED59436-4C18-4E81-B8CF-B5C15A630D71}"/>
              </a:ext>
            </a:extLst>
          </p:cNvPr>
          <p:cNvSpPr/>
          <p:nvPr/>
        </p:nvSpPr>
        <p:spPr>
          <a:xfrm>
            <a:off x="766915" y="1174926"/>
            <a:ext cx="10176387" cy="5016758"/>
          </a:xfrm>
          <a:prstGeom prst="rect">
            <a:avLst/>
          </a:prstGeom>
        </p:spPr>
        <p:txBody>
          <a:bodyPr wrap="square">
            <a:spAutoFit/>
          </a:bodyPr>
          <a:lstStyle/>
          <a:p>
            <a:pPr marL="342900" indent="-342900">
              <a:buFont typeface="Arial" panose="020B0604020202020204" pitchFamily="34" charset="0"/>
              <a:buChar char="•"/>
            </a:pPr>
            <a:r>
              <a:rPr lang="sl-SI" sz="2400" dirty="0"/>
              <a:t>Poimenovanje datotek naj bo konsistentno.</a:t>
            </a:r>
          </a:p>
          <a:p>
            <a:pPr marL="342900" indent="-342900">
              <a:buFont typeface="Arial" panose="020B0604020202020204" pitchFamily="34" charset="0"/>
              <a:buChar char="•"/>
            </a:pPr>
            <a:endParaRPr lang="sl-SI" sz="800" dirty="0"/>
          </a:p>
          <a:p>
            <a:pPr marL="342900" indent="-342900">
              <a:buFont typeface="Arial" panose="020B0604020202020204" pitchFamily="34" charset="0"/>
              <a:buChar char="•"/>
            </a:pPr>
            <a:r>
              <a:rPr lang="sl-SI" sz="2400" dirty="0"/>
              <a:t>Imena datotek naj bodo kratka (idealno &lt;25 znakov, vsekakor pa &lt;40).</a:t>
            </a:r>
          </a:p>
          <a:p>
            <a:pPr marL="342900" indent="-342900">
              <a:buFont typeface="Arial" panose="020B0604020202020204" pitchFamily="34" charset="0"/>
              <a:buChar char="•"/>
            </a:pPr>
            <a:endParaRPr lang="sl-SI" sz="800" dirty="0"/>
          </a:p>
          <a:p>
            <a:pPr marL="342900" indent="-342900">
              <a:buFont typeface="Arial" panose="020B0604020202020204" pitchFamily="34" charset="0"/>
              <a:buChar char="•"/>
            </a:pPr>
            <a:r>
              <a:rPr lang="sl-SI" sz="2400" dirty="0"/>
              <a:t>Izogibajte se uporabi presledkov, pik, poševnic in posebnih znakov (npr. &amp; in %).</a:t>
            </a:r>
          </a:p>
          <a:p>
            <a:pPr marL="342900" indent="-342900">
              <a:buFont typeface="Arial" panose="020B0604020202020204" pitchFamily="34" charset="0"/>
              <a:buChar char="•"/>
            </a:pPr>
            <a:r>
              <a:rPr lang="sl-SI" sz="2400" dirty="0"/>
              <a:t>Za izboljšanje berljivosti in ločevanje posameznih elementov imena uporabljajte velike začetnice, podčrtaje in vezaje.</a:t>
            </a:r>
          </a:p>
          <a:p>
            <a:pPr marL="342900" indent="-342900">
              <a:buFont typeface="Arial" panose="020B0604020202020204" pitchFamily="34" charset="0"/>
              <a:buChar char="•"/>
            </a:pPr>
            <a:endParaRPr lang="sl-SI" sz="800" dirty="0"/>
          </a:p>
          <a:p>
            <a:pPr marL="342900" indent="-342900">
              <a:buFont typeface="Arial" panose="020B0604020202020204" pitchFamily="34" charset="0"/>
              <a:buChar char="•"/>
            </a:pPr>
            <a:r>
              <a:rPr lang="sl-SI" sz="2400" dirty="0"/>
              <a:t>Datume zapišite v formatu ISO 8601: LLLLMMDD (L = leto, M = mesec, D = dan).</a:t>
            </a:r>
          </a:p>
          <a:p>
            <a:endParaRPr lang="sl-SI" sz="800" dirty="0"/>
          </a:p>
          <a:p>
            <a:pPr marL="342900" indent="-342900">
              <a:buFont typeface="Arial" panose="020B0604020202020204" pitchFamily="34" charset="0"/>
              <a:buChar char="•"/>
            </a:pPr>
            <a:r>
              <a:rPr lang="sl-SI" sz="2400" dirty="0"/>
              <a:t>Sortiranje datotek po mapah ter organizacija map v hierarhično oz. drevesno strukturo. </a:t>
            </a:r>
          </a:p>
          <a:p>
            <a:pPr marL="342900" indent="-342900">
              <a:buFont typeface="Arial" panose="020B0604020202020204" pitchFamily="34" charset="0"/>
              <a:buChar char="•"/>
            </a:pPr>
            <a:endParaRPr lang="sl-SI" sz="2400" dirty="0">
              <a:solidFill>
                <a:srgbClr val="FF0000"/>
              </a:solidFill>
            </a:endParaRPr>
          </a:p>
          <a:p>
            <a:pPr marL="342900" indent="-342900">
              <a:buFont typeface="Arial" panose="020B0604020202020204" pitchFamily="34" charset="0"/>
              <a:buChar char="•"/>
            </a:pPr>
            <a:r>
              <a:rPr lang="sl-SI" sz="2400" dirty="0"/>
              <a:t>…</a:t>
            </a:r>
          </a:p>
        </p:txBody>
      </p:sp>
    </p:spTree>
    <p:extLst>
      <p:ext uri="{BB962C8B-B14F-4D97-AF65-F5344CB8AC3E}">
        <p14:creationId xmlns:p14="http://schemas.microsoft.com/office/powerpoint/2010/main" val="2089108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722855"/>
            <a:ext cx="10515600" cy="817418"/>
          </a:xfrm>
        </p:spPr>
        <p:txBody>
          <a:bodyPr>
            <a:normAutofit/>
          </a:bodyPr>
          <a:lstStyle/>
          <a:p>
            <a:pPr lvl="0"/>
            <a:r>
              <a:rPr lang="pl-PL" sz="5000" b="1" dirty="0">
                <a:solidFill>
                  <a:srgbClr val="ED7D31"/>
                </a:solidFill>
                <a:latin typeface="Calibri"/>
              </a:rPr>
              <a:t>Delo z metapodatki</a:t>
            </a: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3039992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66915" y="470782"/>
            <a:ext cx="10515600" cy="817418"/>
          </a:xfrm>
        </p:spPr>
        <p:txBody>
          <a:bodyPr>
            <a:normAutofit/>
          </a:bodyPr>
          <a:lstStyle/>
          <a:p>
            <a:pPr lvl="0"/>
            <a:r>
              <a:rPr lang="pl-PL" sz="5000" b="1" dirty="0">
                <a:solidFill>
                  <a:srgbClr val="ED7D31"/>
                </a:solidFill>
                <a:latin typeface="Calibri"/>
              </a:rPr>
              <a:t>Splošno o metapodatkih</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359592"/>
            <a:ext cx="10826490" cy="5262979"/>
          </a:xfrm>
          <a:prstGeom prst="rect">
            <a:avLst/>
          </a:prstGeom>
        </p:spPr>
        <p:txBody>
          <a:bodyPr wrap="square">
            <a:spAutoFit/>
          </a:bodyPr>
          <a:lstStyle/>
          <a:p>
            <a:r>
              <a:rPr lang="sl-SI" sz="2400" dirty="0"/>
              <a:t>Metapodatki so »podatki o podatkih«. Vsebovati morajo vse informacije, ki naredijo raziskovalne podatke razumljive, </a:t>
            </a:r>
            <a:r>
              <a:rPr lang="sl-SI" sz="2400" dirty="0" err="1"/>
              <a:t>interoperabilne</a:t>
            </a:r>
            <a:r>
              <a:rPr lang="sl-SI" sz="2400" dirty="0"/>
              <a:t> in ponovno uporabljive. To pomeni najmanj:</a:t>
            </a:r>
          </a:p>
          <a:p>
            <a:endParaRPr lang="sl-SI" sz="800" dirty="0"/>
          </a:p>
          <a:p>
            <a:pPr marL="342900" indent="-342900">
              <a:buFont typeface="Arial" panose="020B0604020202020204" pitchFamily="34" charset="0"/>
              <a:buChar char="•"/>
            </a:pPr>
            <a:r>
              <a:rPr lang="sl-SI" sz="2400" dirty="0"/>
              <a:t>informacije o raziskovalnem projektu in avtorjih,</a:t>
            </a:r>
          </a:p>
          <a:p>
            <a:pPr marL="342900" indent="-342900">
              <a:buFont typeface="Arial" panose="020B0604020202020204" pitchFamily="34" charset="0"/>
              <a:buChar char="•"/>
            </a:pPr>
            <a:r>
              <a:rPr lang="sl-SI" sz="2400" dirty="0"/>
              <a:t>informacije o izvoru oz. provenienci podatkov (kraj in čas nastanka, merilni instrumenti in njihove nastavitve, načini obdelave podatkov…),</a:t>
            </a:r>
          </a:p>
          <a:p>
            <a:pPr marL="342900" indent="-342900">
              <a:buFont typeface="Arial" panose="020B0604020202020204" pitchFamily="34" charset="0"/>
              <a:buChar char="•"/>
            </a:pPr>
            <a:r>
              <a:rPr lang="sl-SI" sz="2400" dirty="0"/>
              <a:t>spremljevalne dokumente, npr. protokole in programsko opremo, potrebne za ponovno uporabo podatkov.</a:t>
            </a:r>
          </a:p>
          <a:p>
            <a:pPr marL="342900" indent="-342900">
              <a:buFont typeface="Arial" panose="020B0604020202020204" pitchFamily="34" charset="0"/>
              <a:buChar char="•"/>
            </a:pPr>
            <a:endParaRPr lang="sl-SI" sz="800" dirty="0"/>
          </a:p>
          <a:p>
            <a:r>
              <a:rPr lang="sl-SI" sz="2400" dirty="0"/>
              <a:t>Metapodatke načeloma licenciramo z licenco CC0 (“Brez pridržanih pravic”), saj gre večinoma za faktografske informacije, za katere ni mogoče terjati avtorskih pravic.</a:t>
            </a:r>
          </a:p>
          <a:p>
            <a:endParaRPr lang="sl-SI" sz="800" dirty="0"/>
          </a:p>
          <a:p>
            <a:r>
              <a:rPr lang="sl-SI" sz="2400" dirty="0"/>
              <a:t>Tudi v primeru, da je potrebno raziskovalne podatke po določenem času izbrisati (npr. v skladu s »pravico do pozabe«, kot jo definira GDPR), morajo metapodatki ostati trajno in javno dostopni kot dokaz o obstoju in lastnostih podatkov.</a:t>
            </a:r>
          </a:p>
        </p:txBody>
      </p:sp>
      <p:sp>
        <p:nvSpPr>
          <p:cNvPr id="3" name="Pravokotnik 2">
            <a:extLst>
              <a:ext uri="{FF2B5EF4-FFF2-40B4-BE49-F238E27FC236}">
                <a16:creationId xmlns:a16="http://schemas.microsoft.com/office/drawing/2014/main" id="{0ED59436-4C18-4E81-B8CF-B5C15A630D71}"/>
              </a:ext>
            </a:extLst>
          </p:cNvPr>
          <p:cNvSpPr/>
          <p:nvPr/>
        </p:nvSpPr>
        <p:spPr>
          <a:xfrm>
            <a:off x="766915" y="1174926"/>
            <a:ext cx="10176387" cy="461665"/>
          </a:xfrm>
          <a:prstGeom prst="rect">
            <a:avLst/>
          </a:prstGeom>
        </p:spPr>
        <p:txBody>
          <a:bodyPr wrap="square">
            <a:spAutoFit/>
          </a:bodyPr>
          <a:lstStyle/>
          <a:p>
            <a:pPr marL="342900" indent="-342900">
              <a:buFont typeface="Arial" panose="020B0604020202020204" pitchFamily="34" charset="0"/>
              <a:buChar char="•"/>
            </a:pPr>
            <a:endParaRPr lang="sl-SI" sz="2400" dirty="0"/>
          </a:p>
        </p:txBody>
      </p:sp>
    </p:spTree>
    <p:extLst>
      <p:ext uri="{BB962C8B-B14F-4D97-AF65-F5344CB8AC3E}">
        <p14:creationId xmlns:p14="http://schemas.microsoft.com/office/powerpoint/2010/main" val="2787690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66915" y="470782"/>
            <a:ext cx="10515600" cy="817418"/>
          </a:xfrm>
        </p:spPr>
        <p:txBody>
          <a:bodyPr>
            <a:normAutofit/>
          </a:bodyPr>
          <a:lstStyle/>
          <a:p>
            <a:pPr lvl="0"/>
            <a:r>
              <a:rPr lang="pl-PL" sz="5000" b="1" dirty="0">
                <a:solidFill>
                  <a:srgbClr val="ED7D31"/>
                </a:solidFill>
                <a:latin typeface="Calibri"/>
              </a:rPr>
              <a:t>Metapodatki glede na vsebino</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3" name="Pravokotnik 2">
            <a:extLst>
              <a:ext uri="{FF2B5EF4-FFF2-40B4-BE49-F238E27FC236}">
                <a16:creationId xmlns:a16="http://schemas.microsoft.com/office/drawing/2014/main" id="{0ED59436-4C18-4E81-B8CF-B5C15A630D71}"/>
              </a:ext>
            </a:extLst>
          </p:cNvPr>
          <p:cNvSpPr/>
          <p:nvPr/>
        </p:nvSpPr>
        <p:spPr>
          <a:xfrm>
            <a:off x="766915" y="1174926"/>
            <a:ext cx="10176387" cy="461665"/>
          </a:xfrm>
          <a:prstGeom prst="rect">
            <a:avLst/>
          </a:prstGeom>
        </p:spPr>
        <p:txBody>
          <a:bodyPr wrap="square">
            <a:spAutoFit/>
          </a:bodyPr>
          <a:lstStyle/>
          <a:p>
            <a:pPr marL="342900" indent="-342900">
              <a:buFont typeface="Arial" panose="020B0604020202020204" pitchFamily="34" charset="0"/>
              <a:buChar char="•"/>
            </a:pPr>
            <a:endParaRPr lang="sl-SI" sz="2400" dirty="0"/>
          </a:p>
        </p:txBody>
      </p:sp>
      <p:graphicFrame>
        <p:nvGraphicFramePr>
          <p:cNvPr id="6" name="Tabela 5">
            <a:extLst>
              <a:ext uri="{FF2B5EF4-FFF2-40B4-BE49-F238E27FC236}">
                <a16:creationId xmlns:a16="http://schemas.microsoft.com/office/drawing/2014/main" id="{B951AF64-13BB-451C-A3EA-416F714ADD25}"/>
              </a:ext>
            </a:extLst>
          </p:cNvPr>
          <p:cNvGraphicFramePr>
            <a:graphicFrameLocks noGrp="1"/>
          </p:cNvGraphicFramePr>
          <p:nvPr>
            <p:extLst>
              <p:ext uri="{D42A27DB-BD31-4B8C-83A1-F6EECF244321}">
                <p14:modId xmlns:p14="http://schemas.microsoft.com/office/powerpoint/2010/main" val="2038112162"/>
              </p:ext>
            </p:extLst>
          </p:nvPr>
        </p:nvGraphicFramePr>
        <p:xfrm>
          <a:off x="838199" y="1522902"/>
          <a:ext cx="11117827" cy="4577080"/>
        </p:xfrm>
        <a:graphic>
          <a:graphicData uri="http://schemas.openxmlformats.org/drawingml/2006/table">
            <a:tbl>
              <a:tblPr>
                <a:tableStyleId>{5C22544A-7EE6-4342-B048-85BDC9FD1C3A}</a:tableStyleId>
              </a:tblPr>
              <a:tblGrid>
                <a:gridCol w="5450945">
                  <a:extLst>
                    <a:ext uri="{9D8B030D-6E8A-4147-A177-3AD203B41FA5}">
                      <a16:colId xmlns:a16="http://schemas.microsoft.com/office/drawing/2014/main" val="2081310507"/>
                    </a:ext>
                  </a:extLst>
                </a:gridCol>
                <a:gridCol w="5666882">
                  <a:extLst>
                    <a:ext uri="{9D8B030D-6E8A-4147-A177-3AD203B41FA5}">
                      <a16:colId xmlns:a16="http://schemas.microsoft.com/office/drawing/2014/main" val="2197693611"/>
                    </a:ext>
                  </a:extLst>
                </a:gridCol>
              </a:tblGrid>
              <a:tr h="370840">
                <a:tc>
                  <a:txBody>
                    <a:bodyPr/>
                    <a:lstStyle/>
                    <a:p>
                      <a:r>
                        <a:rPr lang="pl-PL" sz="1800" b="1" i="0" kern="1200" dirty="0">
                          <a:solidFill>
                            <a:schemeClr val="dk1"/>
                          </a:solidFill>
                          <a:effectLst/>
                          <a:latin typeface="+mn-lt"/>
                          <a:ea typeface="+mn-ea"/>
                          <a:cs typeface="+mn-cs"/>
                        </a:rPr>
                        <a:t>Metapodatki na nivoju projekta</a:t>
                      </a:r>
                      <a:endParaRPr lang="sl-SI" b="1" dirty="0"/>
                    </a:p>
                  </a:txBody>
                  <a:tcPr>
                    <a:noFill/>
                  </a:tcPr>
                </a:tc>
                <a:tc>
                  <a:txBody>
                    <a:bodyPr/>
                    <a:lstStyle/>
                    <a:p>
                      <a:r>
                        <a:rPr lang="pl-PL" b="1" dirty="0"/>
                        <a:t>Metapodatki na nivoju podatkov</a:t>
                      </a:r>
                      <a:endParaRPr lang="sl-SI" b="1" dirty="0"/>
                    </a:p>
                  </a:txBody>
                  <a:tcPr>
                    <a:noFill/>
                  </a:tcPr>
                </a:tc>
                <a:extLst>
                  <a:ext uri="{0D108BD9-81ED-4DB2-BD59-A6C34878D82A}">
                    <a16:rowId xmlns:a16="http://schemas.microsoft.com/office/drawing/2014/main" val="313393298"/>
                  </a:ext>
                </a:extLst>
              </a:tr>
              <a:tr h="370840">
                <a:tc>
                  <a:txBody>
                    <a:bodyPr/>
                    <a:lstStyle/>
                    <a:p>
                      <a:pPr marL="285750" indent="-285750">
                        <a:buFont typeface="Arial" panose="020B0604020202020204" pitchFamily="34" charset="0"/>
                        <a:buChar char="•"/>
                      </a:pPr>
                      <a:r>
                        <a:rPr lang="sl-SI" dirty="0"/>
                        <a:t>naslov projekta,</a:t>
                      </a:r>
                    </a:p>
                    <a:p>
                      <a:pPr marL="285750" indent="-285750">
                        <a:buFont typeface="Arial" panose="020B0604020202020204" pitchFamily="34" charset="0"/>
                        <a:buChar char="•"/>
                      </a:pPr>
                      <a:r>
                        <a:rPr lang="sl-SI" dirty="0"/>
                        <a:t>opis projekta,</a:t>
                      </a:r>
                    </a:p>
                    <a:p>
                      <a:pPr marL="285750" indent="-285750">
                        <a:buFont typeface="Arial" panose="020B0604020202020204" pitchFamily="34" charset="0"/>
                        <a:buChar char="•"/>
                      </a:pPr>
                      <a:r>
                        <a:rPr lang="sl-SI" dirty="0"/>
                        <a:t>financer,</a:t>
                      </a:r>
                    </a:p>
                    <a:p>
                      <a:pPr marL="285750" indent="-285750">
                        <a:buFont typeface="Arial" panose="020B0604020202020204" pitchFamily="34" charset="0"/>
                        <a:buChar char="•"/>
                      </a:pPr>
                      <a:r>
                        <a:rPr lang="sl-SI" dirty="0"/>
                        <a:t>naslov podatkovnega seta,</a:t>
                      </a:r>
                    </a:p>
                    <a:p>
                      <a:pPr marL="285750" indent="-285750">
                        <a:buFont typeface="Arial" panose="020B0604020202020204" pitchFamily="34" charset="0"/>
                        <a:buChar char="•"/>
                      </a:pPr>
                      <a:r>
                        <a:rPr lang="sl-SI" dirty="0"/>
                        <a:t>povzetek podatkovnega seta,</a:t>
                      </a:r>
                    </a:p>
                    <a:p>
                      <a:pPr marL="285750" indent="-285750">
                        <a:buFont typeface="Arial" panose="020B0604020202020204" pitchFamily="34" charset="0"/>
                        <a:buChar char="•"/>
                      </a:pPr>
                      <a:r>
                        <a:rPr lang="sl-SI" dirty="0"/>
                        <a:t>datum objave podatkovnega seta,</a:t>
                      </a:r>
                    </a:p>
                    <a:p>
                      <a:pPr marL="285750" indent="-285750">
                        <a:buFont typeface="Arial" panose="020B0604020202020204" pitchFamily="34" charset="0"/>
                        <a:buChar char="•"/>
                      </a:pPr>
                      <a:r>
                        <a:rPr lang="sl-SI" dirty="0"/>
                        <a:t>kraj in čas zbiranja oz. nastanka podatkov,</a:t>
                      </a:r>
                    </a:p>
                    <a:p>
                      <a:pPr marL="285750" indent="-285750">
                        <a:buFont typeface="Arial" panose="020B0604020202020204" pitchFamily="34" charset="0"/>
                        <a:buChar char="•"/>
                      </a:pPr>
                      <a:r>
                        <a:rPr lang="sl-SI" dirty="0"/>
                        <a:t>vodja projekta in sodelavci,</a:t>
                      </a:r>
                    </a:p>
                    <a:p>
                      <a:pPr marL="285750" indent="-285750">
                        <a:buFont typeface="Arial" panose="020B0604020202020204" pitchFamily="34" charset="0"/>
                        <a:buChar char="•"/>
                      </a:pPr>
                      <a:r>
                        <a:rPr lang="sl-SI" dirty="0"/>
                        <a:t>kontaktne informacije,</a:t>
                      </a:r>
                    </a:p>
                    <a:p>
                      <a:pPr marL="285750" indent="-285750">
                        <a:buFont typeface="Arial" panose="020B0604020202020204" pitchFamily="34" charset="0"/>
                        <a:buChar char="•"/>
                      </a:pPr>
                      <a:r>
                        <a:rPr lang="sl-SI" dirty="0"/>
                        <a:t>trajni identifikator oz. povezava do podatkovnega seta (DOI, </a:t>
                      </a:r>
                      <a:r>
                        <a:rPr lang="sl-SI" dirty="0" err="1"/>
                        <a:t>Handle</a:t>
                      </a:r>
                      <a:r>
                        <a:rPr lang="sl-SI" dirty="0"/>
                        <a:t>, trajni URL – PURL ipd.),</a:t>
                      </a:r>
                    </a:p>
                    <a:p>
                      <a:pPr marL="285750" indent="-285750">
                        <a:buFont typeface="Arial" panose="020B0604020202020204" pitchFamily="34" charset="0"/>
                        <a:buChar char="•"/>
                      </a:pPr>
                      <a:r>
                        <a:rPr lang="sl-SI" dirty="0"/>
                        <a:t>ključne besede,</a:t>
                      </a:r>
                    </a:p>
                    <a:p>
                      <a:pPr marL="285750" indent="-285750">
                        <a:buFont typeface="Arial" panose="020B0604020202020204" pitchFamily="34" charset="0"/>
                        <a:buChar char="•"/>
                      </a:pPr>
                      <a:r>
                        <a:rPr lang="sl-SI" dirty="0"/>
                        <a:t>navodila oz. pravice za ponovno uporabo podatkov (vključno z licenco)…</a:t>
                      </a:r>
                    </a:p>
                  </a:txBody>
                  <a:tcPr>
                    <a:noFill/>
                  </a:tcPr>
                </a:tc>
                <a:tc>
                  <a:txBody>
                    <a:bodyPr/>
                    <a:lstStyle/>
                    <a:p>
                      <a:pPr marL="285750" indent="-285750">
                        <a:buFont typeface="Arial" panose="020B0604020202020204" pitchFamily="34" charset="0"/>
                        <a:buChar char="•"/>
                      </a:pPr>
                      <a:r>
                        <a:rPr lang="sl-SI" dirty="0"/>
                        <a:t>informacije o izvoru podatkov (ali so bili pridobljeni eksperimentalno, z opazovanjem, izpeljani ali združeni na podlagi drugih podatkovnih setov, z modeliranjem, iz referenčnih oz. uradnih podatkovnih baz),</a:t>
                      </a:r>
                    </a:p>
                    <a:p>
                      <a:pPr marL="285750" indent="-285750">
                        <a:buFont typeface="Arial" panose="020B0604020202020204" pitchFamily="34" charset="0"/>
                        <a:buChar char="•"/>
                      </a:pPr>
                      <a:r>
                        <a:rPr lang="sl-SI" dirty="0"/>
                        <a:t>informacije o tipu podatkov (števila, besedilo, fotografije, video, zvok …),</a:t>
                      </a:r>
                    </a:p>
                    <a:p>
                      <a:pPr marL="285750" indent="-285750">
                        <a:buFont typeface="Arial" panose="020B0604020202020204" pitchFamily="34" charset="0"/>
                        <a:buChar char="•"/>
                      </a:pPr>
                      <a:r>
                        <a:rPr lang="sl-SI" dirty="0"/>
                        <a:t>informacije o datotečnih formatih,</a:t>
                      </a:r>
                    </a:p>
                    <a:p>
                      <a:pPr marL="285750" indent="-285750">
                        <a:buFont typeface="Arial" panose="020B0604020202020204" pitchFamily="34" charset="0"/>
                        <a:buChar char="•"/>
                      </a:pPr>
                      <a:r>
                        <a:rPr lang="sl-SI" dirty="0"/>
                        <a:t>informacije o instrumentih oz. opazovalcih,</a:t>
                      </a:r>
                    </a:p>
                    <a:p>
                      <a:pPr marL="285750" indent="-285750">
                        <a:buFont typeface="Arial" panose="020B0604020202020204" pitchFamily="34" charset="0"/>
                        <a:buChar char="•"/>
                      </a:pPr>
                      <a:r>
                        <a:rPr lang="sl-SI" dirty="0"/>
                        <a:t>podrobnosti procesa pridobivanja podatkov (npr. zasnova in izvedba eksperimenta, podatki o kalibraciji instrumentov, podatki o lokaciji senzorjev ipd.),</a:t>
                      </a:r>
                    </a:p>
                    <a:p>
                      <a:pPr marL="285750" indent="-285750">
                        <a:buFont typeface="Arial" panose="020B0604020202020204" pitchFamily="34" charset="0"/>
                        <a:buChar char="•"/>
                      </a:pPr>
                      <a:r>
                        <a:rPr lang="sl-SI" dirty="0"/>
                        <a:t>informacije o procesiranju podatkov, vključno s programsko opremo in/ali uporabljenimi skripti oz. kodo,</a:t>
                      </a:r>
                    </a:p>
                    <a:p>
                      <a:pPr marL="285750" indent="-285750">
                        <a:buFont typeface="Arial" panose="020B0604020202020204" pitchFamily="34" charset="0"/>
                        <a:buChar char="•"/>
                      </a:pPr>
                      <a:r>
                        <a:rPr lang="sl-SI" dirty="0"/>
                        <a:t>oznake vnosov v podatkovnem setu…</a:t>
                      </a:r>
                    </a:p>
                  </a:txBody>
                  <a:tcPr>
                    <a:noFill/>
                  </a:tcPr>
                </a:tc>
                <a:extLst>
                  <a:ext uri="{0D108BD9-81ED-4DB2-BD59-A6C34878D82A}">
                    <a16:rowId xmlns:a16="http://schemas.microsoft.com/office/drawing/2014/main" val="319319068"/>
                  </a:ext>
                </a:extLst>
              </a:tr>
            </a:tbl>
          </a:graphicData>
        </a:graphic>
      </p:graphicFrame>
    </p:spTree>
    <p:extLst>
      <p:ext uri="{BB962C8B-B14F-4D97-AF65-F5344CB8AC3E}">
        <p14:creationId xmlns:p14="http://schemas.microsoft.com/office/powerpoint/2010/main" val="4220321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92376"/>
            <a:ext cx="10515600" cy="817418"/>
          </a:xfrm>
        </p:spPr>
        <p:txBody>
          <a:bodyPr>
            <a:normAutofit/>
          </a:bodyPr>
          <a:lstStyle/>
          <a:p>
            <a:pPr lvl="0"/>
            <a:r>
              <a:rPr lang="sl-SI" sz="5000" b="1" dirty="0">
                <a:solidFill>
                  <a:srgbClr val="ED7D31"/>
                </a:solidFill>
                <a:latin typeface="Calibri"/>
              </a:rPr>
              <a:t>Opis izvora podatkov</a:t>
            </a: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359592"/>
            <a:ext cx="10826490" cy="461665"/>
          </a:xfrm>
          <a:prstGeom prst="rect">
            <a:avLst/>
          </a:prstGeom>
        </p:spPr>
        <p:txBody>
          <a:bodyPr wrap="square">
            <a:spAutoFit/>
          </a:bodyPr>
          <a:lstStyle/>
          <a:p>
            <a:endParaRPr lang="sl-SI" sz="2400" dirty="0"/>
          </a:p>
        </p:txBody>
      </p:sp>
      <p:sp>
        <p:nvSpPr>
          <p:cNvPr id="3" name="Pravokotnik 2">
            <a:extLst>
              <a:ext uri="{FF2B5EF4-FFF2-40B4-BE49-F238E27FC236}">
                <a16:creationId xmlns:a16="http://schemas.microsoft.com/office/drawing/2014/main" id="{0ED59436-4C18-4E81-B8CF-B5C15A630D71}"/>
              </a:ext>
            </a:extLst>
          </p:cNvPr>
          <p:cNvSpPr/>
          <p:nvPr/>
        </p:nvSpPr>
        <p:spPr>
          <a:xfrm>
            <a:off x="766915" y="1174926"/>
            <a:ext cx="10176387" cy="461665"/>
          </a:xfrm>
          <a:prstGeom prst="rect">
            <a:avLst/>
          </a:prstGeom>
        </p:spPr>
        <p:txBody>
          <a:bodyPr wrap="square">
            <a:spAutoFit/>
          </a:bodyPr>
          <a:lstStyle/>
          <a:p>
            <a:pPr marL="342900" indent="-342900">
              <a:buFont typeface="Arial" panose="020B0604020202020204" pitchFamily="34" charset="0"/>
              <a:buChar char="•"/>
            </a:pPr>
            <a:endParaRPr lang="sl-SI" sz="2400" dirty="0"/>
          </a:p>
        </p:txBody>
      </p:sp>
      <p:sp>
        <p:nvSpPr>
          <p:cNvPr id="6" name="Pravokotnik 5">
            <a:extLst>
              <a:ext uri="{FF2B5EF4-FFF2-40B4-BE49-F238E27FC236}">
                <a16:creationId xmlns:a16="http://schemas.microsoft.com/office/drawing/2014/main" id="{9501E558-CA30-4F2E-8AF6-300417816F71}"/>
              </a:ext>
            </a:extLst>
          </p:cNvPr>
          <p:cNvSpPr/>
          <p:nvPr/>
        </p:nvSpPr>
        <p:spPr>
          <a:xfrm>
            <a:off x="838200" y="1845033"/>
            <a:ext cx="10586885" cy="4293483"/>
          </a:xfrm>
          <a:prstGeom prst="rect">
            <a:avLst/>
          </a:prstGeom>
        </p:spPr>
        <p:txBody>
          <a:bodyPr wrap="square">
            <a:spAutoFit/>
          </a:bodyPr>
          <a:lstStyle/>
          <a:p>
            <a:r>
              <a:rPr lang="sl-SI" sz="2400" dirty="0"/>
              <a:t>Pojem provenienca oz. izvor raziskovalnih podatkov se nanaša na vse informacije o okoliščinah nastanka podatkov, npr. o avtorjih, času nastanka, raziskovalni opremi ter njeni kalibraciji ipd. </a:t>
            </a:r>
          </a:p>
          <a:p>
            <a:endParaRPr lang="sl-SI" sz="1000" dirty="0"/>
          </a:p>
          <a:p>
            <a:r>
              <a:rPr lang="sl-SI" sz="2400" dirty="0"/>
              <a:t>Provenienca je eden najpomembnejših vidikov metapodatkov. Informacije o provenienci ne omogočajo le </a:t>
            </a:r>
            <a:r>
              <a:rPr lang="sl-SI" sz="2400" dirty="0" err="1"/>
              <a:t>interoperabilnosti</a:t>
            </a:r>
            <a:r>
              <a:rPr lang="sl-SI" sz="2400" dirty="0"/>
              <a:t> in ponovne uporabljivosti podatkov, pač pa pripomorejo tudi k vzdrževanju raziskovalne integritete in boju proti neponovljivosti raziskav. </a:t>
            </a:r>
          </a:p>
          <a:p>
            <a:endParaRPr lang="sl-SI" sz="900" dirty="0"/>
          </a:p>
          <a:p>
            <a:r>
              <a:rPr lang="sl-SI" sz="2400" dirty="0"/>
              <a:t>Za opis izvora podatkov lahko uporabimo eno od priznanih splošnih (Data Cite, Dublin </a:t>
            </a:r>
            <a:r>
              <a:rPr lang="sl-SI" sz="2400" dirty="0" err="1"/>
              <a:t>Core</a:t>
            </a:r>
            <a:r>
              <a:rPr lang="sl-SI" sz="2400" dirty="0"/>
              <a:t>) ali področno specifičnih </a:t>
            </a:r>
            <a:r>
              <a:rPr lang="sl-SI" sz="2400" dirty="0" err="1"/>
              <a:t>metapodatkovnih</a:t>
            </a:r>
            <a:r>
              <a:rPr lang="sl-SI" sz="2400" dirty="0"/>
              <a:t> shem (DDI, CIF, </a:t>
            </a:r>
            <a:r>
              <a:rPr lang="sl-SI" sz="2400" dirty="0" err="1"/>
              <a:t>Nexus</a:t>
            </a:r>
            <a:r>
              <a:rPr lang="sl-SI" sz="2400" dirty="0"/>
              <a:t>…). </a:t>
            </a:r>
          </a:p>
          <a:p>
            <a:endParaRPr lang="sl-SI" sz="1050" dirty="0"/>
          </a:p>
          <a:p>
            <a:r>
              <a:rPr lang="sl-SI" sz="2400" dirty="0"/>
              <a:t>Več na </a:t>
            </a:r>
            <a:r>
              <a:rPr lang="sl-SI" sz="2400" dirty="0">
                <a:hlinkClick r:id="rId3"/>
              </a:rPr>
              <a:t>https://dirrosdata.ctk.uni-lj.si/metapodatki/provenienca/</a:t>
            </a:r>
            <a:r>
              <a:rPr lang="sl-SI" sz="2400" dirty="0"/>
              <a:t>. </a:t>
            </a:r>
          </a:p>
        </p:txBody>
      </p:sp>
    </p:spTree>
    <p:extLst>
      <p:ext uri="{BB962C8B-B14F-4D97-AF65-F5344CB8AC3E}">
        <p14:creationId xmlns:p14="http://schemas.microsoft.com/office/powerpoint/2010/main" val="3851038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92376"/>
            <a:ext cx="10515600" cy="817418"/>
          </a:xfrm>
        </p:spPr>
        <p:txBody>
          <a:bodyPr>
            <a:normAutofit fontScale="90000"/>
          </a:bodyPr>
          <a:lstStyle/>
          <a:p>
            <a:pPr lvl="0"/>
            <a:r>
              <a:rPr lang="sl-SI" sz="5000" b="1" dirty="0">
                <a:solidFill>
                  <a:srgbClr val="ED7D31"/>
                </a:solidFill>
                <a:latin typeface="Calibri"/>
              </a:rPr>
              <a:t>Podatkovni članek in podatkovne revije</a:t>
            </a: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359592"/>
            <a:ext cx="10826490" cy="461665"/>
          </a:xfrm>
          <a:prstGeom prst="rect">
            <a:avLst/>
          </a:prstGeom>
        </p:spPr>
        <p:txBody>
          <a:bodyPr wrap="square">
            <a:spAutoFit/>
          </a:bodyPr>
          <a:lstStyle/>
          <a:p>
            <a:endParaRPr lang="sl-SI" sz="2400" dirty="0"/>
          </a:p>
        </p:txBody>
      </p:sp>
      <p:sp>
        <p:nvSpPr>
          <p:cNvPr id="3" name="Pravokotnik 2">
            <a:extLst>
              <a:ext uri="{FF2B5EF4-FFF2-40B4-BE49-F238E27FC236}">
                <a16:creationId xmlns:a16="http://schemas.microsoft.com/office/drawing/2014/main" id="{0ED59436-4C18-4E81-B8CF-B5C15A630D71}"/>
              </a:ext>
            </a:extLst>
          </p:cNvPr>
          <p:cNvSpPr/>
          <p:nvPr/>
        </p:nvSpPr>
        <p:spPr>
          <a:xfrm>
            <a:off x="766915" y="1174926"/>
            <a:ext cx="10176387" cy="461665"/>
          </a:xfrm>
          <a:prstGeom prst="rect">
            <a:avLst/>
          </a:prstGeom>
        </p:spPr>
        <p:txBody>
          <a:bodyPr wrap="square">
            <a:spAutoFit/>
          </a:bodyPr>
          <a:lstStyle/>
          <a:p>
            <a:pPr marL="342900" indent="-342900">
              <a:buFont typeface="Arial" panose="020B0604020202020204" pitchFamily="34" charset="0"/>
              <a:buChar char="•"/>
            </a:pPr>
            <a:endParaRPr lang="sl-SI" sz="2400" dirty="0"/>
          </a:p>
        </p:txBody>
      </p:sp>
      <p:sp>
        <p:nvSpPr>
          <p:cNvPr id="6" name="Pravokotnik 5">
            <a:extLst>
              <a:ext uri="{FF2B5EF4-FFF2-40B4-BE49-F238E27FC236}">
                <a16:creationId xmlns:a16="http://schemas.microsoft.com/office/drawing/2014/main" id="{9501E558-CA30-4F2E-8AF6-300417816F71}"/>
              </a:ext>
            </a:extLst>
          </p:cNvPr>
          <p:cNvSpPr/>
          <p:nvPr/>
        </p:nvSpPr>
        <p:spPr>
          <a:xfrm>
            <a:off x="7305367" y="1894542"/>
            <a:ext cx="4709653" cy="1692771"/>
          </a:xfrm>
          <a:prstGeom prst="rect">
            <a:avLst/>
          </a:prstGeom>
        </p:spPr>
        <p:txBody>
          <a:bodyPr wrap="square">
            <a:spAutoFit/>
          </a:bodyPr>
          <a:lstStyle/>
          <a:p>
            <a:r>
              <a:rPr lang="sl-SI" sz="2400" dirty="0"/>
              <a:t>Objava opisa izvora v obliki podatkovnega članka v podatkovni reviji.</a:t>
            </a:r>
          </a:p>
          <a:p>
            <a:endParaRPr lang="sl-SI" sz="800" dirty="0"/>
          </a:p>
          <a:p>
            <a:r>
              <a:rPr lang="sl-SI" sz="2400" dirty="0"/>
              <a:t>Prednosti take objave.  </a:t>
            </a:r>
          </a:p>
        </p:txBody>
      </p:sp>
      <p:pic>
        <p:nvPicPr>
          <p:cNvPr id="8" name="Slika 7">
            <a:extLst>
              <a:ext uri="{FF2B5EF4-FFF2-40B4-BE49-F238E27FC236}">
                <a16:creationId xmlns:a16="http://schemas.microsoft.com/office/drawing/2014/main" id="{0995FB99-2EC9-486A-B311-EB602769C923}"/>
              </a:ext>
            </a:extLst>
          </p:cNvPr>
          <p:cNvPicPr>
            <a:picLocks noChangeAspect="1"/>
          </p:cNvPicPr>
          <p:nvPr/>
        </p:nvPicPr>
        <p:blipFill>
          <a:blip r:embed="rId3"/>
          <a:stretch>
            <a:fillRect/>
          </a:stretch>
        </p:blipFill>
        <p:spPr>
          <a:xfrm>
            <a:off x="396004" y="1894542"/>
            <a:ext cx="5699996" cy="3210733"/>
          </a:xfrm>
          <a:prstGeom prst="rect">
            <a:avLst/>
          </a:prstGeom>
        </p:spPr>
      </p:pic>
      <p:pic>
        <p:nvPicPr>
          <p:cNvPr id="9" name="Slika 8">
            <a:extLst>
              <a:ext uri="{FF2B5EF4-FFF2-40B4-BE49-F238E27FC236}">
                <a16:creationId xmlns:a16="http://schemas.microsoft.com/office/drawing/2014/main" id="{2EADBF28-A167-44FB-93F3-9F47F43369D1}"/>
              </a:ext>
            </a:extLst>
          </p:cNvPr>
          <p:cNvPicPr>
            <a:picLocks noChangeAspect="1"/>
          </p:cNvPicPr>
          <p:nvPr/>
        </p:nvPicPr>
        <p:blipFill>
          <a:blip r:embed="rId4"/>
          <a:stretch>
            <a:fillRect/>
          </a:stretch>
        </p:blipFill>
        <p:spPr>
          <a:xfrm>
            <a:off x="1798995" y="3405929"/>
            <a:ext cx="5417881" cy="3115058"/>
          </a:xfrm>
          <a:prstGeom prst="rect">
            <a:avLst/>
          </a:prstGeom>
        </p:spPr>
      </p:pic>
    </p:spTree>
    <p:extLst>
      <p:ext uri="{BB962C8B-B14F-4D97-AF65-F5344CB8AC3E}">
        <p14:creationId xmlns:p14="http://schemas.microsoft.com/office/powerpoint/2010/main" val="4213734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722855"/>
            <a:ext cx="10515600" cy="817418"/>
          </a:xfrm>
        </p:spPr>
        <p:txBody>
          <a:bodyPr>
            <a:normAutofit/>
          </a:bodyPr>
          <a:lstStyle/>
          <a:p>
            <a:pPr lvl="0"/>
            <a:r>
              <a:rPr lang="pl-PL" sz="5000" b="1" dirty="0">
                <a:solidFill>
                  <a:srgbClr val="ED7D31"/>
                </a:solidFill>
                <a:latin typeface="Calibri"/>
              </a:rPr>
              <a:t>Zaupanja vredni repozitoriji</a:t>
            </a: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1001927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162610"/>
            <a:ext cx="10515600" cy="817418"/>
          </a:xfrm>
        </p:spPr>
        <p:txBody>
          <a:bodyPr>
            <a:normAutofit fontScale="90000"/>
          </a:bodyPr>
          <a:lstStyle/>
          <a:p>
            <a:pPr lvl="0"/>
            <a:r>
              <a:rPr lang="pl-PL" sz="5000" b="1" dirty="0">
                <a:solidFill>
                  <a:srgbClr val="ED7D31"/>
                </a:solidFill>
                <a:latin typeface="Calibri"/>
              </a:rPr>
              <a:t>Tipi zaupanja vrednih repozitorijev</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6" name="Pravokotnik 5">
            <a:extLst>
              <a:ext uri="{FF2B5EF4-FFF2-40B4-BE49-F238E27FC236}">
                <a16:creationId xmlns:a16="http://schemas.microsoft.com/office/drawing/2014/main" id="{3CA37EC4-1EA1-4233-A325-39361222E0D4}"/>
              </a:ext>
            </a:extLst>
          </p:cNvPr>
          <p:cNvSpPr/>
          <p:nvPr/>
        </p:nvSpPr>
        <p:spPr>
          <a:xfrm>
            <a:off x="838200" y="1844561"/>
            <a:ext cx="9819968" cy="3046988"/>
          </a:xfrm>
          <a:prstGeom prst="rect">
            <a:avLst/>
          </a:prstGeom>
        </p:spPr>
        <p:txBody>
          <a:bodyPr wrap="square">
            <a:spAutoFit/>
          </a:bodyPr>
          <a:lstStyle/>
          <a:p>
            <a:r>
              <a:rPr lang="sl-SI" sz="2400" dirty="0"/>
              <a:t>Med zaupanja vredne </a:t>
            </a:r>
            <a:r>
              <a:rPr lang="sl-SI" sz="2400" dirty="0" err="1"/>
              <a:t>repozitorije</a:t>
            </a:r>
            <a:r>
              <a:rPr lang="sl-SI" sz="2400" dirty="0"/>
              <a:t> štejemo:</a:t>
            </a:r>
          </a:p>
          <a:p>
            <a:pPr marL="342900" indent="-342900">
              <a:buFont typeface="Arial" panose="020B0604020202020204" pitchFamily="34" charset="0"/>
              <a:buChar char="•"/>
            </a:pPr>
            <a:r>
              <a:rPr lang="sl-SI" sz="2400" dirty="0"/>
              <a:t>certificirane </a:t>
            </a:r>
            <a:r>
              <a:rPr lang="sl-SI" sz="2400" dirty="0" err="1"/>
              <a:t>repozitorije</a:t>
            </a:r>
            <a:r>
              <a:rPr lang="sl-SI" sz="2400" dirty="0"/>
              <a:t> (npr. certificirane po </a:t>
            </a:r>
            <a:r>
              <a:rPr lang="sl-SI" sz="2400" dirty="0" err="1"/>
              <a:t>CoreTrustSeal</a:t>
            </a:r>
            <a:r>
              <a:rPr lang="sl-SI" sz="2400" dirty="0"/>
              <a:t>, po DIN 31644 - Zaupanja vredni digitalni arhivi, po ISO 16363 - Zaupanja vredni digitalni arhivi),</a:t>
            </a:r>
          </a:p>
          <a:p>
            <a:pPr marL="342900" indent="-342900">
              <a:buFont typeface="Arial" panose="020B0604020202020204" pitchFamily="34" charset="0"/>
              <a:buChar char="•"/>
            </a:pPr>
            <a:r>
              <a:rPr lang="sl-SI" sz="2400" dirty="0"/>
              <a:t>področne, domensko specifične, </a:t>
            </a:r>
            <a:r>
              <a:rPr lang="sl-SI" sz="2400" dirty="0" err="1"/>
              <a:t>repozitorije</a:t>
            </a:r>
            <a:r>
              <a:rPr lang="sl-SI" sz="2400" dirty="0"/>
              <a:t>, ki so priznani in se uporabljajo na določenem znanstvenem področju,</a:t>
            </a:r>
          </a:p>
          <a:p>
            <a:pPr marL="342900" indent="-342900">
              <a:buFont typeface="Arial" panose="020B0604020202020204" pitchFamily="34" charset="0"/>
              <a:buChar char="•"/>
            </a:pPr>
            <a:r>
              <a:rPr lang="sl-SI" sz="2400" dirty="0"/>
              <a:t>splošne in institucionalne repozitoriji, ki imajo značilnosti zaupanja vrednih repozitorijev.</a:t>
            </a:r>
          </a:p>
        </p:txBody>
      </p:sp>
    </p:spTree>
    <p:extLst>
      <p:ext uri="{BB962C8B-B14F-4D97-AF65-F5344CB8AC3E}">
        <p14:creationId xmlns:p14="http://schemas.microsoft.com/office/powerpoint/2010/main" val="4041731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162610"/>
            <a:ext cx="10515600" cy="817418"/>
          </a:xfrm>
        </p:spPr>
        <p:txBody>
          <a:bodyPr>
            <a:normAutofit fontScale="90000"/>
          </a:bodyPr>
          <a:lstStyle/>
          <a:p>
            <a:pPr lvl="0"/>
            <a:r>
              <a:rPr lang="pl-PL" sz="5000" b="1" dirty="0">
                <a:solidFill>
                  <a:srgbClr val="ED7D31"/>
                </a:solidFill>
                <a:latin typeface="Calibri"/>
              </a:rPr>
              <a:t>Značilnosti zaupanja vrednih repozitorijev</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4066869"/>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3" name="Pravokotnik 2">
            <a:extLst>
              <a:ext uri="{FF2B5EF4-FFF2-40B4-BE49-F238E27FC236}">
                <a16:creationId xmlns:a16="http://schemas.microsoft.com/office/drawing/2014/main" id="{51D9F91C-2BA5-4AC7-965B-DF66879FAD64}"/>
              </a:ext>
            </a:extLst>
          </p:cNvPr>
          <p:cNvSpPr/>
          <p:nvPr/>
        </p:nvSpPr>
        <p:spPr>
          <a:xfrm>
            <a:off x="682754" y="1625032"/>
            <a:ext cx="11096290" cy="830997"/>
          </a:xfrm>
          <a:prstGeom prst="rect">
            <a:avLst/>
          </a:prstGeom>
        </p:spPr>
        <p:txBody>
          <a:bodyPr wrap="square">
            <a:spAutoFit/>
          </a:bodyPr>
          <a:lstStyle/>
          <a:p>
            <a:r>
              <a:rPr lang="sl-SI" sz="2400" dirty="0"/>
              <a:t>16 ključnih zahtev, ki jih mora izpolnjevati </a:t>
            </a:r>
            <a:r>
              <a:rPr lang="sl-SI" sz="2400" dirty="0" err="1"/>
              <a:t>repozitorij</a:t>
            </a:r>
            <a:r>
              <a:rPr lang="sl-SI" sz="2400" dirty="0"/>
              <a:t>, da lahko pridobi certifikat </a:t>
            </a:r>
            <a:r>
              <a:rPr lang="sl-SI" sz="2400" dirty="0" err="1"/>
              <a:t>CoreTrustSeal</a:t>
            </a:r>
            <a:r>
              <a:rPr lang="sl-SI" sz="2400" dirty="0"/>
              <a:t>:</a:t>
            </a:r>
          </a:p>
        </p:txBody>
      </p:sp>
      <p:graphicFrame>
        <p:nvGraphicFramePr>
          <p:cNvPr id="8" name="Tabela 7">
            <a:extLst>
              <a:ext uri="{FF2B5EF4-FFF2-40B4-BE49-F238E27FC236}">
                <a16:creationId xmlns:a16="http://schemas.microsoft.com/office/drawing/2014/main" id="{EA814D7C-E4FC-4577-AB3D-A9F8B1AF3645}"/>
              </a:ext>
            </a:extLst>
          </p:cNvPr>
          <p:cNvGraphicFramePr>
            <a:graphicFrameLocks noGrp="1"/>
          </p:cNvGraphicFramePr>
          <p:nvPr>
            <p:extLst>
              <p:ext uri="{D42A27DB-BD31-4B8C-83A1-F6EECF244321}">
                <p14:modId xmlns:p14="http://schemas.microsoft.com/office/powerpoint/2010/main" val="2053007538"/>
              </p:ext>
            </p:extLst>
          </p:nvPr>
        </p:nvGraphicFramePr>
        <p:xfrm>
          <a:off x="682754" y="2637282"/>
          <a:ext cx="10515600" cy="3291840"/>
        </p:xfrm>
        <a:graphic>
          <a:graphicData uri="http://schemas.openxmlformats.org/drawingml/2006/table">
            <a:tbl>
              <a:tblPr bandRow="1">
                <a:tableStyleId>{5C22544A-7EE6-4342-B048-85BDC9FD1C3A}</a:tableStyleId>
              </a:tblPr>
              <a:tblGrid>
                <a:gridCol w="5257800">
                  <a:extLst>
                    <a:ext uri="{9D8B030D-6E8A-4147-A177-3AD203B41FA5}">
                      <a16:colId xmlns:a16="http://schemas.microsoft.com/office/drawing/2014/main" val="1601481055"/>
                    </a:ext>
                  </a:extLst>
                </a:gridCol>
                <a:gridCol w="5257800">
                  <a:extLst>
                    <a:ext uri="{9D8B030D-6E8A-4147-A177-3AD203B41FA5}">
                      <a16:colId xmlns:a16="http://schemas.microsoft.com/office/drawing/2014/main" val="3251469376"/>
                    </a:ext>
                  </a:extLst>
                </a:gridCol>
              </a:tblGrid>
              <a:tr h="370840">
                <a:tc>
                  <a:txBody>
                    <a:bodyPr/>
                    <a:lstStyle/>
                    <a:p>
                      <a:r>
                        <a:rPr lang="sl-SI" sz="2400" dirty="0"/>
                        <a:t>1. Poslanstvo</a:t>
                      </a:r>
                    </a:p>
                    <a:p>
                      <a:r>
                        <a:rPr lang="sl-SI" sz="2400" dirty="0"/>
                        <a:t>2. Licence</a:t>
                      </a:r>
                    </a:p>
                    <a:p>
                      <a:r>
                        <a:rPr lang="sl-SI" sz="2400" dirty="0"/>
                        <a:t>3. Stalnost dostopa</a:t>
                      </a:r>
                    </a:p>
                    <a:p>
                      <a:r>
                        <a:rPr lang="sl-SI" sz="2400" dirty="0"/>
                        <a:t>4. Zaupnost in etika</a:t>
                      </a:r>
                    </a:p>
                    <a:p>
                      <a:r>
                        <a:rPr lang="sl-SI" sz="2400" dirty="0"/>
                        <a:t>5. Organizacijska infrastruktura</a:t>
                      </a:r>
                    </a:p>
                    <a:p>
                      <a:r>
                        <a:rPr lang="sl-SI" sz="2400" dirty="0"/>
                        <a:t>6. Strokovno svetovanje</a:t>
                      </a:r>
                    </a:p>
                    <a:p>
                      <a:r>
                        <a:rPr lang="sl-SI" sz="2400" dirty="0"/>
                        <a:t>7. Integriteta in pristnost podatkov</a:t>
                      </a:r>
                    </a:p>
                    <a:p>
                      <a:r>
                        <a:rPr lang="sl-SI" sz="2400" dirty="0"/>
                        <a:t>8. Presoja</a:t>
                      </a:r>
                    </a:p>
                    <a:p>
                      <a:endParaRPr lang="sl-SI" dirty="0"/>
                    </a:p>
                  </a:txBody>
                  <a:tcPr>
                    <a:noFill/>
                  </a:tcPr>
                </a:tc>
                <a:tc>
                  <a:txBody>
                    <a:bodyPr/>
                    <a:lstStyle/>
                    <a:p>
                      <a:r>
                        <a:rPr lang="sl-SI" sz="2400" dirty="0"/>
                        <a:t>9. Dokumentirani postopki hrambe</a:t>
                      </a:r>
                    </a:p>
                    <a:p>
                      <a:r>
                        <a:rPr lang="sl-SI" sz="2400" dirty="0"/>
                        <a:t>10. Načrt dolgotrajne hrambe podatkov</a:t>
                      </a:r>
                    </a:p>
                    <a:p>
                      <a:r>
                        <a:rPr lang="sl-SI" sz="2400" dirty="0"/>
                        <a:t>11. Kakovost podatkov</a:t>
                      </a:r>
                    </a:p>
                    <a:p>
                      <a:r>
                        <a:rPr lang="sl-SI" sz="2400" dirty="0"/>
                        <a:t>12. Potek dela</a:t>
                      </a:r>
                    </a:p>
                    <a:p>
                      <a:r>
                        <a:rPr lang="sl-SI" sz="2400" dirty="0"/>
                        <a:t>13. Odkrivanje in identifikacija podatkov</a:t>
                      </a:r>
                    </a:p>
                    <a:p>
                      <a:r>
                        <a:rPr lang="sl-SI" sz="2400" dirty="0"/>
                        <a:t>14. Ponovna uporaba podatkov</a:t>
                      </a:r>
                    </a:p>
                    <a:p>
                      <a:r>
                        <a:rPr lang="sl-SI" sz="2400" dirty="0"/>
                        <a:t>15. Tehnična infrastruktura</a:t>
                      </a:r>
                    </a:p>
                    <a:p>
                      <a:r>
                        <a:rPr lang="sl-SI" sz="2400" dirty="0"/>
                        <a:t>16. Varnost</a:t>
                      </a:r>
                    </a:p>
                    <a:p>
                      <a:endParaRPr lang="sl-SI" dirty="0"/>
                    </a:p>
                  </a:txBody>
                  <a:tcPr>
                    <a:noFill/>
                  </a:tcPr>
                </a:tc>
                <a:extLst>
                  <a:ext uri="{0D108BD9-81ED-4DB2-BD59-A6C34878D82A}">
                    <a16:rowId xmlns:a16="http://schemas.microsoft.com/office/drawing/2014/main" val="2091435765"/>
                  </a:ext>
                </a:extLst>
              </a:tr>
            </a:tbl>
          </a:graphicData>
        </a:graphic>
      </p:graphicFrame>
    </p:spTree>
    <p:extLst>
      <p:ext uri="{BB962C8B-B14F-4D97-AF65-F5344CB8AC3E}">
        <p14:creationId xmlns:p14="http://schemas.microsoft.com/office/powerpoint/2010/main" val="190489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332824"/>
            <a:ext cx="10515600" cy="817418"/>
          </a:xfrm>
        </p:spPr>
        <p:txBody>
          <a:bodyPr>
            <a:normAutofit/>
          </a:bodyPr>
          <a:lstStyle/>
          <a:p>
            <a:pPr lvl="0"/>
            <a:r>
              <a:rPr lang="sl-SI" sz="5000" b="1" dirty="0">
                <a:solidFill>
                  <a:srgbClr val="ED7D31"/>
                </a:solidFill>
                <a:latin typeface="Calibri"/>
              </a:rPr>
              <a:t>Pojavne oblike</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429000"/>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p:txBody>
      </p:sp>
      <p:graphicFrame>
        <p:nvGraphicFramePr>
          <p:cNvPr id="4" name="Google Shape;382;p10">
            <a:extLst>
              <a:ext uri="{FF2B5EF4-FFF2-40B4-BE49-F238E27FC236}">
                <a16:creationId xmlns:a16="http://schemas.microsoft.com/office/drawing/2014/main" id="{214B805A-BE5B-40AA-B6A9-BF610C791F15}"/>
              </a:ext>
            </a:extLst>
          </p:cNvPr>
          <p:cNvGraphicFramePr/>
          <p:nvPr>
            <p:extLst>
              <p:ext uri="{D42A27DB-BD31-4B8C-83A1-F6EECF244321}">
                <p14:modId xmlns:p14="http://schemas.microsoft.com/office/powerpoint/2010/main" val="3881314470"/>
              </p:ext>
            </p:extLst>
          </p:nvPr>
        </p:nvGraphicFramePr>
        <p:xfrm>
          <a:off x="961581" y="1150242"/>
          <a:ext cx="9426002" cy="5339120"/>
        </p:xfrm>
        <a:graphic>
          <a:graphicData uri="http://schemas.openxmlformats.org/drawingml/2006/table">
            <a:tbl>
              <a:tblPr firstRow="1" bandRow="1">
                <a:noFill/>
              </a:tblPr>
              <a:tblGrid>
                <a:gridCol w="1250917">
                  <a:extLst>
                    <a:ext uri="{9D8B030D-6E8A-4147-A177-3AD203B41FA5}">
                      <a16:colId xmlns:a16="http://schemas.microsoft.com/office/drawing/2014/main" val="20000"/>
                    </a:ext>
                  </a:extLst>
                </a:gridCol>
                <a:gridCol w="5001148">
                  <a:extLst>
                    <a:ext uri="{9D8B030D-6E8A-4147-A177-3AD203B41FA5}">
                      <a16:colId xmlns:a16="http://schemas.microsoft.com/office/drawing/2014/main" val="20001"/>
                    </a:ext>
                  </a:extLst>
                </a:gridCol>
                <a:gridCol w="3173937">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600" dirty="0"/>
                    </a:p>
                  </a:txBody>
                  <a:tcPr marL="91450" marR="91450" marT="45725" marB="45725"/>
                </a:tc>
                <a:tc>
                  <a:txBody>
                    <a:bodyPr/>
                    <a:lstStyle/>
                    <a:p>
                      <a:pPr marL="0" marR="0" lvl="0" indent="0" algn="l" rtl="0">
                        <a:spcBef>
                          <a:spcPts val="0"/>
                        </a:spcBef>
                        <a:spcAft>
                          <a:spcPts val="0"/>
                        </a:spcAft>
                        <a:buNone/>
                      </a:pPr>
                      <a:r>
                        <a:rPr lang="en-US" sz="1400" dirty="0" err="1"/>
                        <a:t>Primeri</a:t>
                      </a:r>
                      <a:r>
                        <a:rPr lang="en-US" sz="1400" dirty="0"/>
                        <a:t> </a:t>
                      </a:r>
                      <a:r>
                        <a:rPr lang="en-US" sz="1400" dirty="0" err="1"/>
                        <a:t>podatkov</a:t>
                      </a:r>
                      <a:endParaRPr sz="1400" dirty="0"/>
                    </a:p>
                  </a:txBody>
                  <a:tcPr marL="91450" marR="91450" marT="45725" marB="45725"/>
                </a:tc>
                <a:tc>
                  <a:txBody>
                    <a:bodyPr/>
                    <a:lstStyle/>
                    <a:p>
                      <a:pPr marL="0" marR="0" lvl="0" indent="0" algn="l" rtl="0">
                        <a:spcBef>
                          <a:spcPts val="0"/>
                        </a:spcBef>
                        <a:spcAft>
                          <a:spcPts val="0"/>
                        </a:spcAft>
                        <a:buNone/>
                      </a:pPr>
                      <a:r>
                        <a:rPr lang="en-US" sz="1400" dirty="0" err="1"/>
                        <a:t>Viri</a:t>
                      </a:r>
                      <a:endParaRPr sz="1400"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sl-SI" sz="1200" dirty="0"/>
                        <a:t>Znanost splošno</a:t>
                      </a:r>
                      <a:endParaRPr sz="1200" dirty="0"/>
                    </a:p>
                  </a:txBody>
                  <a:tcPr marL="91450" marR="91450" marT="45725" marB="45725"/>
                </a:tc>
                <a:tc>
                  <a:txBody>
                    <a:bodyPr/>
                    <a:lstStyle/>
                    <a:p>
                      <a:pPr marL="285750" marR="0" lvl="0" indent="-285750" algn="l" rtl="0">
                        <a:spcBef>
                          <a:spcPts val="0"/>
                        </a:spcBef>
                        <a:spcAft>
                          <a:spcPts val="0"/>
                        </a:spcAft>
                        <a:buClr>
                          <a:schemeClr val="dk1"/>
                        </a:buClr>
                        <a:buSzPts val="1200"/>
                        <a:buFont typeface="Arial"/>
                        <a:buChar char="•"/>
                      </a:pPr>
                      <a:r>
                        <a:rPr lang="en-US" sz="1100" dirty="0" err="1"/>
                        <a:t>Meteorološki</a:t>
                      </a:r>
                      <a:r>
                        <a:rPr lang="en-US" sz="1100" dirty="0"/>
                        <a:t> </a:t>
                      </a:r>
                      <a:r>
                        <a:rPr lang="en-US" sz="1100" dirty="0" err="1"/>
                        <a:t>podatki</a:t>
                      </a:r>
                      <a:r>
                        <a:rPr lang="en-US" sz="1100" dirty="0"/>
                        <a:t>, </a:t>
                      </a:r>
                      <a:r>
                        <a:rPr lang="en-US" sz="1100" dirty="0" err="1"/>
                        <a:t>podatki</a:t>
                      </a:r>
                      <a:r>
                        <a:rPr lang="en-US" sz="1100" dirty="0"/>
                        <a:t> o </a:t>
                      </a:r>
                      <a:r>
                        <a:rPr lang="en-US" sz="1100" dirty="0" err="1"/>
                        <a:t>podzemni</a:t>
                      </a:r>
                      <a:r>
                        <a:rPr lang="en-US" sz="1100" dirty="0"/>
                        <a:t> </a:t>
                      </a:r>
                      <a:r>
                        <a:rPr lang="en-US" sz="1100" dirty="0" err="1"/>
                        <a:t>vodi</a:t>
                      </a:r>
                      <a:r>
                        <a:rPr lang="en-US" sz="1100" dirty="0"/>
                        <a:t>, </a:t>
                      </a:r>
                      <a:r>
                        <a:rPr lang="en-US" sz="1100" dirty="0" err="1"/>
                        <a:t>odčitki</a:t>
                      </a:r>
                      <a:r>
                        <a:rPr lang="en-US" sz="1100" dirty="0"/>
                        <a:t> </a:t>
                      </a:r>
                      <a:r>
                        <a:rPr lang="en-US" sz="1100" dirty="0" err="1"/>
                        <a:t>senzorjev</a:t>
                      </a:r>
                      <a:r>
                        <a:rPr lang="en-US" sz="1100" dirty="0"/>
                        <a:t>, </a:t>
                      </a:r>
                      <a:r>
                        <a:rPr lang="en-US" sz="1100" dirty="0" err="1"/>
                        <a:t>zgodovinski</a:t>
                      </a:r>
                      <a:r>
                        <a:rPr lang="en-US" sz="1100" dirty="0"/>
                        <a:t> </a:t>
                      </a:r>
                      <a:r>
                        <a:rPr lang="en-US" sz="1100" dirty="0" err="1"/>
                        <a:t>zapisi</a:t>
                      </a:r>
                      <a:endParaRPr sz="1600" dirty="0"/>
                    </a:p>
                    <a:p>
                      <a:pPr marL="285750" marR="0" lvl="0" indent="-285750" algn="l" rtl="0">
                        <a:spcBef>
                          <a:spcPts val="0"/>
                        </a:spcBef>
                        <a:spcAft>
                          <a:spcPts val="0"/>
                        </a:spcAft>
                        <a:buClr>
                          <a:schemeClr val="dk1"/>
                        </a:buClr>
                        <a:buSzPts val="1200"/>
                        <a:buFont typeface="Arial"/>
                        <a:buChar char="•"/>
                      </a:pPr>
                      <a:r>
                        <a:rPr lang="sl-SI" sz="1100" dirty="0"/>
                        <a:t>R</a:t>
                      </a:r>
                      <a:r>
                        <a:rPr lang="en-US" sz="1100" dirty="0" err="1"/>
                        <a:t>entgenski</a:t>
                      </a:r>
                      <a:r>
                        <a:rPr lang="en-US" sz="1100" dirty="0"/>
                        <a:t> </a:t>
                      </a:r>
                      <a:r>
                        <a:rPr lang="en-US" sz="1100" dirty="0" err="1"/>
                        <a:t>posnetki</a:t>
                      </a:r>
                      <a:r>
                        <a:rPr lang="en-US" sz="1100" dirty="0"/>
                        <a:t>, </a:t>
                      </a:r>
                      <a:r>
                        <a:rPr lang="en-US" sz="1100" dirty="0" err="1"/>
                        <a:t>študije</a:t>
                      </a:r>
                      <a:r>
                        <a:rPr lang="en-US" sz="1100" dirty="0"/>
                        <a:t> </a:t>
                      </a:r>
                      <a:r>
                        <a:rPr lang="en-US" sz="1100" dirty="0" err="1"/>
                        <a:t>kliničnih</a:t>
                      </a:r>
                      <a:r>
                        <a:rPr lang="en-US" sz="1100" dirty="0"/>
                        <a:t> </a:t>
                      </a:r>
                      <a:r>
                        <a:rPr lang="en-US" sz="1100" dirty="0" err="1"/>
                        <a:t>primerov</a:t>
                      </a:r>
                      <a:endParaRPr sz="1600" dirty="0"/>
                    </a:p>
                    <a:p>
                      <a:pPr marL="285750" marR="0" lvl="0" indent="-285750" algn="l" rtl="0">
                        <a:spcBef>
                          <a:spcPts val="0"/>
                        </a:spcBef>
                        <a:spcAft>
                          <a:spcPts val="0"/>
                        </a:spcAft>
                        <a:buClr>
                          <a:schemeClr val="dk1"/>
                        </a:buClr>
                        <a:buSzPts val="1200"/>
                        <a:buFont typeface="Arial"/>
                        <a:buChar char="•"/>
                      </a:pPr>
                      <a:r>
                        <a:rPr lang="en-US" sz="1100" dirty="0" err="1"/>
                        <a:t>Kemijski</a:t>
                      </a:r>
                      <a:r>
                        <a:rPr lang="en-US" sz="1100" dirty="0"/>
                        <a:t> </a:t>
                      </a:r>
                      <a:r>
                        <a:rPr lang="en-US" sz="1100" dirty="0" err="1"/>
                        <a:t>strukturni</a:t>
                      </a:r>
                      <a:r>
                        <a:rPr lang="en-US" sz="1100" dirty="0"/>
                        <a:t> </a:t>
                      </a:r>
                      <a:r>
                        <a:rPr lang="en-US" sz="1100" dirty="0" err="1"/>
                        <a:t>podatki</a:t>
                      </a:r>
                      <a:r>
                        <a:rPr lang="en-US" sz="1100" dirty="0"/>
                        <a:t>, </a:t>
                      </a:r>
                      <a:r>
                        <a:rPr lang="en-US" sz="1100" dirty="0" err="1"/>
                        <a:t>kristalna</a:t>
                      </a:r>
                      <a:r>
                        <a:rPr lang="en-US" sz="1100" dirty="0"/>
                        <a:t> </a:t>
                      </a:r>
                      <a:r>
                        <a:rPr lang="en-US" sz="1100" dirty="0" err="1"/>
                        <a:t>struktura</a:t>
                      </a:r>
                      <a:r>
                        <a:rPr lang="en-US" sz="1100" dirty="0"/>
                        <a:t>, </a:t>
                      </a:r>
                      <a:r>
                        <a:rPr lang="en-US" sz="1100" dirty="0" err="1"/>
                        <a:t>molekularni</a:t>
                      </a:r>
                      <a:r>
                        <a:rPr lang="en-US" sz="1100" dirty="0"/>
                        <a:t> </a:t>
                      </a:r>
                      <a:r>
                        <a:rPr lang="en-US" sz="1100" dirty="0" err="1"/>
                        <a:t>izračuni</a:t>
                      </a:r>
                      <a:endParaRPr sz="1600" dirty="0"/>
                    </a:p>
                    <a:p>
                      <a:pPr marL="285750" marR="0" lvl="0" indent="-285750" algn="l" rtl="0">
                        <a:spcBef>
                          <a:spcPts val="0"/>
                        </a:spcBef>
                        <a:spcAft>
                          <a:spcPts val="0"/>
                        </a:spcAft>
                        <a:buClr>
                          <a:schemeClr val="dk1"/>
                        </a:buClr>
                        <a:buSzPts val="1200"/>
                        <a:buFont typeface="Arial"/>
                        <a:buChar char="•"/>
                      </a:pPr>
                      <a:r>
                        <a:rPr lang="en-US" sz="1100" dirty="0" err="1"/>
                        <a:t>Spektralni</a:t>
                      </a:r>
                      <a:r>
                        <a:rPr lang="en-US" sz="1100" dirty="0"/>
                        <a:t> </a:t>
                      </a:r>
                      <a:r>
                        <a:rPr lang="en-US" sz="1100" dirty="0" err="1"/>
                        <a:t>pregledi</a:t>
                      </a:r>
                      <a:endParaRPr sz="1600" dirty="0"/>
                    </a:p>
                    <a:p>
                      <a:pPr marL="285750" marR="0" lvl="0" indent="-285750" algn="l" rtl="0">
                        <a:spcBef>
                          <a:spcPts val="0"/>
                        </a:spcBef>
                        <a:spcAft>
                          <a:spcPts val="0"/>
                        </a:spcAft>
                        <a:buClr>
                          <a:schemeClr val="dk1"/>
                        </a:buClr>
                        <a:buSzPts val="1200"/>
                        <a:buFont typeface="Arial"/>
                        <a:buChar char="•"/>
                      </a:pPr>
                      <a:r>
                        <a:rPr lang="en-US" sz="1100" dirty="0" err="1"/>
                        <a:t>Vzorci</a:t>
                      </a:r>
                      <a:r>
                        <a:rPr lang="en-US" sz="1100" dirty="0"/>
                        <a:t>, </a:t>
                      </a:r>
                      <a:r>
                        <a:rPr lang="en-US" sz="1100" dirty="0" err="1"/>
                        <a:t>raziskave</a:t>
                      </a:r>
                      <a:r>
                        <a:rPr lang="en-US" sz="1100" dirty="0"/>
                        <a:t> </a:t>
                      </a:r>
                      <a:r>
                        <a:rPr lang="en-US" sz="1100" dirty="0" err="1"/>
                        <a:t>biotske</a:t>
                      </a:r>
                      <a:r>
                        <a:rPr lang="en-US" sz="1100" dirty="0"/>
                        <a:t> </a:t>
                      </a:r>
                      <a:r>
                        <a:rPr lang="en-US" sz="1100" dirty="0" err="1"/>
                        <a:t>raznovrstnosti</a:t>
                      </a:r>
                      <a:endParaRPr sz="1600" dirty="0"/>
                    </a:p>
                    <a:p>
                      <a:pPr marL="285750" marR="0" lvl="0" indent="-285750" algn="l" rtl="0">
                        <a:spcBef>
                          <a:spcPts val="0"/>
                        </a:spcBef>
                        <a:spcAft>
                          <a:spcPts val="0"/>
                        </a:spcAft>
                        <a:buClr>
                          <a:schemeClr val="dk1"/>
                        </a:buClr>
                        <a:buSzPts val="1200"/>
                        <a:buFont typeface="Arial"/>
                        <a:buChar char="•"/>
                      </a:pPr>
                      <a:r>
                        <a:rPr lang="en-US" sz="1100" dirty="0" err="1"/>
                        <a:t>Podatki</a:t>
                      </a:r>
                      <a:r>
                        <a:rPr lang="en-US" sz="1100" dirty="0"/>
                        <a:t> o </a:t>
                      </a:r>
                      <a:r>
                        <a:rPr lang="en-US" sz="1100" dirty="0" err="1"/>
                        <a:t>poskusih</a:t>
                      </a:r>
                      <a:r>
                        <a:rPr lang="en-US" sz="1100" dirty="0"/>
                        <a:t>, </a:t>
                      </a:r>
                      <a:r>
                        <a:rPr lang="en-US" sz="1100" dirty="0" err="1"/>
                        <a:t>opazovanja</a:t>
                      </a:r>
                      <a:r>
                        <a:rPr lang="en-US" sz="1100" dirty="0"/>
                        <a:t>, </a:t>
                      </a:r>
                      <a:r>
                        <a:rPr lang="en-US" sz="1100" dirty="0" err="1"/>
                        <a:t>izračuni</a:t>
                      </a:r>
                      <a:endParaRPr sz="1100" dirty="0"/>
                    </a:p>
                  </a:txBody>
                  <a:tcPr marL="91450" marR="91450" marT="45725" marB="45725"/>
                </a:tc>
                <a:tc>
                  <a:txBody>
                    <a:bodyPr/>
                    <a:lstStyle/>
                    <a:p>
                      <a:pPr marL="0" marR="0" lvl="0" indent="0" algn="l" rtl="0">
                        <a:spcBef>
                          <a:spcPts val="0"/>
                        </a:spcBef>
                        <a:spcAft>
                          <a:spcPts val="0"/>
                        </a:spcAft>
                        <a:buNone/>
                      </a:pPr>
                      <a:r>
                        <a:rPr lang="en-US" sz="1100" dirty="0" err="1"/>
                        <a:t>Ustvarjanje</a:t>
                      </a:r>
                      <a:r>
                        <a:rPr lang="en-US" sz="1100" dirty="0"/>
                        <a:t> </a:t>
                      </a:r>
                      <a:r>
                        <a:rPr lang="en-US" sz="1100" dirty="0" err="1"/>
                        <a:t>lastnih</a:t>
                      </a:r>
                      <a:r>
                        <a:rPr lang="en-US" sz="1100" dirty="0"/>
                        <a:t> </a:t>
                      </a:r>
                      <a:r>
                        <a:rPr lang="en-US" sz="1100" dirty="0" err="1"/>
                        <a:t>podatkov</a:t>
                      </a:r>
                      <a:endParaRPr sz="1600" dirty="0"/>
                    </a:p>
                    <a:p>
                      <a:pPr marL="0" marR="0" lvl="0" indent="0" algn="l" rtl="0">
                        <a:spcBef>
                          <a:spcPts val="0"/>
                        </a:spcBef>
                        <a:spcAft>
                          <a:spcPts val="0"/>
                        </a:spcAft>
                        <a:buNone/>
                      </a:pPr>
                      <a:r>
                        <a:rPr lang="en-US" sz="1100" dirty="0" err="1"/>
                        <a:t>Pridobite</a:t>
                      </a:r>
                      <a:r>
                        <a:rPr lang="en-US" sz="1100" dirty="0"/>
                        <a:t> </a:t>
                      </a:r>
                      <a:r>
                        <a:rPr lang="en-US" sz="1100" dirty="0" err="1"/>
                        <a:t>jih</a:t>
                      </a:r>
                      <a:r>
                        <a:rPr lang="en-US" sz="1100" dirty="0"/>
                        <a:t> od </a:t>
                      </a:r>
                      <a:r>
                        <a:rPr lang="en-US" sz="1100" dirty="0" err="1"/>
                        <a:t>drugih</a:t>
                      </a:r>
                      <a:r>
                        <a:rPr lang="en-US" sz="1100" dirty="0"/>
                        <a:t> </a:t>
                      </a:r>
                      <a:r>
                        <a:rPr lang="en-US" sz="1100" dirty="0" err="1"/>
                        <a:t>raziskovalcev</a:t>
                      </a:r>
                      <a:endParaRPr sz="1100" dirty="0"/>
                    </a:p>
                    <a:p>
                      <a:pPr marL="0" marR="0" lvl="0" indent="0" algn="l" rtl="0">
                        <a:spcBef>
                          <a:spcPts val="0"/>
                        </a:spcBef>
                        <a:spcAft>
                          <a:spcPts val="0"/>
                        </a:spcAft>
                        <a:buNone/>
                      </a:pPr>
                      <a:r>
                        <a:rPr lang="en-US" sz="1100" dirty="0" err="1"/>
                        <a:t>Podatkovni</a:t>
                      </a:r>
                      <a:r>
                        <a:rPr lang="en-US" sz="1100" dirty="0"/>
                        <a:t> </a:t>
                      </a:r>
                      <a:r>
                        <a:rPr lang="en-US" sz="1100" dirty="0" err="1"/>
                        <a:t>repozitoriji</a:t>
                      </a:r>
                      <a:endParaRPr sz="1100"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200"/>
                        <a:t>Družboslovje </a:t>
                      </a:r>
                      <a:endParaRPr sz="1200"/>
                    </a:p>
                  </a:txBody>
                  <a:tcPr marL="91450" marR="91450" marT="45725" marB="45725"/>
                </a:tc>
                <a:tc>
                  <a:txBody>
                    <a:bodyPr/>
                    <a:lstStyle/>
                    <a:p>
                      <a:pPr marL="285750" marR="0" lvl="0" indent="-285750" algn="l" rtl="0">
                        <a:spcBef>
                          <a:spcPts val="0"/>
                        </a:spcBef>
                        <a:spcAft>
                          <a:spcPts val="0"/>
                        </a:spcAft>
                        <a:buClr>
                          <a:schemeClr val="dk1"/>
                        </a:buClr>
                        <a:buSzPts val="1200"/>
                        <a:buFont typeface="Arial"/>
                        <a:buChar char="•"/>
                      </a:pPr>
                      <a:r>
                        <a:rPr lang="en-US" sz="1100" dirty="0" err="1">
                          <a:solidFill>
                            <a:schemeClr val="dk1"/>
                          </a:solidFill>
                          <a:latin typeface="Calibri"/>
                          <a:ea typeface="Calibri"/>
                          <a:cs typeface="Calibri"/>
                          <a:sym typeface="Calibri"/>
                        </a:rPr>
                        <a:t>Javnomnenjske</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raziskave</a:t>
                      </a:r>
                      <a:endParaRPr sz="11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US" sz="1100" dirty="0" err="1">
                          <a:solidFill>
                            <a:schemeClr val="dk1"/>
                          </a:solidFill>
                          <a:latin typeface="Calibri"/>
                          <a:ea typeface="Calibri"/>
                          <a:cs typeface="Calibri"/>
                          <a:sym typeface="Calibri"/>
                        </a:rPr>
                        <a:t>Ankete</a:t>
                      </a:r>
                      <a:endParaRPr sz="11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US" sz="1100" dirty="0" err="1">
                          <a:solidFill>
                            <a:schemeClr val="dk1"/>
                          </a:solidFill>
                          <a:latin typeface="Calibri"/>
                          <a:ea typeface="Calibri"/>
                          <a:cs typeface="Calibri"/>
                          <a:sym typeface="Calibri"/>
                        </a:rPr>
                        <a:t>Intervjuji</a:t>
                      </a:r>
                      <a:endParaRPr sz="11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US" sz="1100" dirty="0" err="1">
                          <a:solidFill>
                            <a:schemeClr val="dk1"/>
                          </a:solidFill>
                          <a:latin typeface="Calibri"/>
                          <a:ea typeface="Calibri"/>
                          <a:cs typeface="Calibri"/>
                          <a:sym typeface="Calibri"/>
                        </a:rPr>
                        <a:t>Množični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mediji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družbeni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mediji</a:t>
                      </a:r>
                      <a:endParaRPr sz="11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US" sz="1100" dirty="0" err="1">
                          <a:solidFill>
                            <a:schemeClr val="dk1"/>
                          </a:solidFill>
                          <a:latin typeface="Calibri"/>
                          <a:ea typeface="Calibri"/>
                          <a:cs typeface="Calibri"/>
                          <a:sym typeface="Calibri"/>
                        </a:rPr>
                        <a:t>Laboratorijski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poskusi</a:t>
                      </a:r>
                      <a:endParaRPr sz="11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US" sz="1100" dirty="0" err="1">
                          <a:solidFill>
                            <a:schemeClr val="dk1"/>
                          </a:solidFill>
                          <a:latin typeface="Calibri"/>
                          <a:ea typeface="Calibri"/>
                          <a:cs typeface="Calibri"/>
                          <a:sym typeface="Calibri"/>
                        </a:rPr>
                        <a:t>Terenski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poskusi</a:t>
                      </a:r>
                      <a:endParaRPr sz="11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US" sz="1100" dirty="0" err="1">
                          <a:solidFill>
                            <a:schemeClr val="dk1"/>
                          </a:solidFill>
                          <a:latin typeface="Calibri"/>
                          <a:ea typeface="Calibri"/>
                          <a:cs typeface="Calibri"/>
                          <a:sym typeface="Calibri"/>
                        </a:rPr>
                        <a:t>Zapiski</a:t>
                      </a:r>
                      <a:r>
                        <a:rPr lang="en-US" sz="1100" dirty="0">
                          <a:solidFill>
                            <a:schemeClr val="dk1"/>
                          </a:solidFill>
                          <a:latin typeface="Calibri"/>
                          <a:ea typeface="Calibri"/>
                          <a:cs typeface="Calibri"/>
                          <a:sym typeface="Calibri"/>
                        </a:rPr>
                        <a:t> o </a:t>
                      </a:r>
                      <a:r>
                        <a:rPr lang="en-US" sz="1100" dirty="0" err="1">
                          <a:solidFill>
                            <a:schemeClr val="dk1"/>
                          </a:solidFill>
                          <a:latin typeface="Calibri"/>
                          <a:ea typeface="Calibri"/>
                          <a:cs typeface="Calibri"/>
                          <a:sym typeface="Calibri"/>
                        </a:rPr>
                        <a:t>terenskem</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delu</a:t>
                      </a:r>
                      <a:endParaRPr sz="11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US" sz="1100" dirty="0" err="1">
                          <a:solidFill>
                            <a:schemeClr val="dk1"/>
                          </a:solidFill>
                          <a:latin typeface="Calibri"/>
                          <a:ea typeface="Calibri"/>
                          <a:cs typeface="Calibri"/>
                          <a:sym typeface="Calibri"/>
                        </a:rPr>
                        <a:t>Demografski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zapisi</a:t>
                      </a:r>
                      <a:endParaRPr sz="11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US" sz="1100" dirty="0" err="1">
                          <a:solidFill>
                            <a:schemeClr val="dk1"/>
                          </a:solidFill>
                          <a:latin typeface="Calibri"/>
                          <a:ea typeface="Calibri"/>
                          <a:cs typeface="Calibri"/>
                          <a:sym typeface="Calibri"/>
                        </a:rPr>
                        <a:t>Popisi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prebivalstva</a:t>
                      </a:r>
                      <a:endParaRPr sz="11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US" sz="1100" dirty="0" err="1">
                          <a:solidFill>
                            <a:schemeClr val="dk1"/>
                          </a:solidFill>
                          <a:latin typeface="Calibri"/>
                          <a:ea typeface="Calibri"/>
                          <a:cs typeface="Calibri"/>
                          <a:sym typeface="Calibri"/>
                        </a:rPr>
                        <a:t>Volilni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zapisi</a:t>
                      </a:r>
                      <a:endParaRPr sz="11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US" sz="1100" dirty="0" err="1">
                          <a:solidFill>
                            <a:schemeClr val="dk1"/>
                          </a:solidFill>
                          <a:latin typeface="Calibri"/>
                          <a:ea typeface="Calibri"/>
                          <a:cs typeface="Calibri"/>
                          <a:sym typeface="Calibri"/>
                        </a:rPr>
                        <a:t>Ekonomski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kazalniki</a:t>
                      </a:r>
                      <a:endParaRPr sz="1100"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100" dirty="0" err="1">
                          <a:solidFill>
                            <a:schemeClr val="dk1"/>
                          </a:solidFill>
                          <a:latin typeface="Calibri"/>
                          <a:ea typeface="Calibri"/>
                          <a:cs typeface="Calibri"/>
                          <a:sym typeface="Calibri"/>
                        </a:rPr>
                        <a:t>Ustvarjanje</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lastnih</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podatkov</a:t>
                      </a:r>
                      <a:endParaRPr sz="1600" dirty="0"/>
                    </a:p>
                    <a:p>
                      <a:pPr marL="0" marR="0" lvl="0" indent="0" algn="l" rtl="0">
                        <a:spcBef>
                          <a:spcPts val="0"/>
                        </a:spcBef>
                        <a:spcAft>
                          <a:spcPts val="0"/>
                        </a:spcAft>
                        <a:buNone/>
                      </a:pPr>
                      <a:r>
                        <a:rPr lang="en-US" sz="1100" dirty="0" err="1">
                          <a:solidFill>
                            <a:schemeClr val="dk1"/>
                          </a:solidFill>
                          <a:latin typeface="Calibri"/>
                          <a:ea typeface="Calibri"/>
                          <a:cs typeface="Calibri"/>
                          <a:sym typeface="Calibri"/>
                        </a:rPr>
                        <a:t>Pridobite</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podatke</a:t>
                      </a:r>
                      <a:r>
                        <a:rPr lang="en-US" sz="1100" dirty="0">
                          <a:solidFill>
                            <a:schemeClr val="dk1"/>
                          </a:solidFill>
                          <a:latin typeface="Calibri"/>
                          <a:ea typeface="Calibri"/>
                          <a:cs typeface="Calibri"/>
                          <a:sym typeface="Calibri"/>
                        </a:rPr>
                        <a:t> od </a:t>
                      </a:r>
                      <a:r>
                        <a:rPr lang="en-US" sz="1100" dirty="0" err="1">
                          <a:solidFill>
                            <a:schemeClr val="dk1"/>
                          </a:solidFill>
                          <a:latin typeface="Calibri"/>
                          <a:ea typeface="Calibri"/>
                          <a:cs typeface="Calibri"/>
                          <a:sym typeface="Calibri"/>
                        </a:rPr>
                        <a:t>drugih</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raziskovalcev</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dirty="0" err="1"/>
                        <a:t>Podatkovni</a:t>
                      </a:r>
                      <a:r>
                        <a:rPr lang="en-US" sz="1100" dirty="0"/>
                        <a:t> </a:t>
                      </a:r>
                      <a:r>
                        <a:rPr lang="en-US" sz="1100" dirty="0" err="1"/>
                        <a:t>repozitoriji</a:t>
                      </a:r>
                      <a:endParaRPr sz="1100" dirty="0"/>
                    </a:p>
                    <a:p>
                      <a:pPr marL="0" marR="0" lvl="0" indent="0" algn="l" rtl="0">
                        <a:spcBef>
                          <a:spcPts val="0"/>
                        </a:spcBef>
                        <a:spcAft>
                          <a:spcPts val="0"/>
                        </a:spcAft>
                        <a:buNone/>
                      </a:pPr>
                      <a:r>
                        <a:rPr lang="en-US" sz="1100" dirty="0" err="1">
                          <a:solidFill>
                            <a:schemeClr val="dk1"/>
                          </a:solidFill>
                          <a:latin typeface="Calibri"/>
                          <a:ea typeface="Calibri"/>
                          <a:cs typeface="Calibri"/>
                          <a:sym typeface="Calibri"/>
                        </a:rPr>
                        <a:t>Obstoječi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zapisi</a:t>
                      </a:r>
                      <a:endParaRPr sz="1100"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200"/>
                        <a:t>Umetnost in humanistika </a:t>
                      </a:r>
                      <a:endParaRPr sz="1200"/>
                    </a:p>
                  </a:txBody>
                  <a:tcPr marL="91450" marR="91450" marT="45725" marB="45725"/>
                </a:tc>
                <a:tc>
                  <a:txBody>
                    <a:bodyPr/>
                    <a:lstStyle/>
                    <a:p>
                      <a:pPr marL="285750" marR="0" lvl="0" indent="-285750" algn="l" rtl="0">
                        <a:spcBef>
                          <a:spcPts val="0"/>
                        </a:spcBef>
                        <a:spcAft>
                          <a:spcPts val="0"/>
                        </a:spcAft>
                        <a:buClr>
                          <a:schemeClr val="dk1"/>
                        </a:buClr>
                        <a:buSzPts val="1200"/>
                        <a:buFont typeface="Arial"/>
                        <a:buChar char="•"/>
                      </a:pPr>
                      <a:r>
                        <a:rPr lang="en-US" sz="1100" dirty="0" err="1"/>
                        <a:t>Časopisi</a:t>
                      </a:r>
                      <a:endParaRPr sz="1100" dirty="0"/>
                    </a:p>
                    <a:p>
                      <a:pPr marL="285750" marR="0" lvl="0" indent="-285750" algn="l" rtl="0">
                        <a:spcBef>
                          <a:spcPts val="0"/>
                        </a:spcBef>
                        <a:spcAft>
                          <a:spcPts val="0"/>
                        </a:spcAft>
                        <a:buClr>
                          <a:schemeClr val="dk1"/>
                        </a:buClr>
                        <a:buSzPts val="1200"/>
                        <a:buFont typeface="Arial"/>
                        <a:buChar char="•"/>
                      </a:pPr>
                      <a:r>
                        <a:rPr lang="en-US" sz="1100" dirty="0" err="1"/>
                        <a:t>Fotografije</a:t>
                      </a:r>
                      <a:r>
                        <a:rPr lang="en-US" sz="1100" dirty="0"/>
                        <a:t>, video </a:t>
                      </a:r>
                      <a:r>
                        <a:rPr lang="en-US" sz="1100" dirty="0" err="1"/>
                        <a:t>gradivo</a:t>
                      </a:r>
                      <a:endParaRPr sz="1100" dirty="0"/>
                    </a:p>
                    <a:p>
                      <a:pPr marL="285750" marR="0" lvl="0" indent="-285750" algn="l" rtl="0">
                        <a:spcBef>
                          <a:spcPts val="0"/>
                        </a:spcBef>
                        <a:spcAft>
                          <a:spcPts val="0"/>
                        </a:spcAft>
                        <a:buClr>
                          <a:schemeClr val="dk1"/>
                        </a:buClr>
                        <a:buSzPts val="1200"/>
                        <a:buFont typeface="Arial"/>
                        <a:buChar char="•"/>
                      </a:pPr>
                      <a:r>
                        <a:rPr lang="en-US" sz="1100" dirty="0" err="1"/>
                        <a:t>Pisma</a:t>
                      </a:r>
                      <a:endParaRPr sz="1100" dirty="0"/>
                    </a:p>
                    <a:p>
                      <a:pPr marL="285750" marR="0" lvl="0" indent="-285750" algn="l" rtl="0">
                        <a:spcBef>
                          <a:spcPts val="0"/>
                        </a:spcBef>
                        <a:spcAft>
                          <a:spcPts val="0"/>
                        </a:spcAft>
                        <a:buClr>
                          <a:schemeClr val="dk1"/>
                        </a:buClr>
                        <a:buSzPts val="1200"/>
                        <a:buFont typeface="Arial"/>
                        <a:buChar char="•"/>
                      </a:pPr>
                      <a:r>
                        <a:rPr lang="en-US" sz="1100" dirty="0" err="1"/>
                        <a:t>dnevniki</a:t>
                      </a:r>
                      <a:endParaRPr sz="1100" dirty="0"/>
                    </a:p>
                    <a:p>
                      <a:pPr marL="285750" marR="0" lvl="0" indent="-285750" algn="l" rtl="0">
                        <a:spcBef>
                          <a:spcPts val="0"/>
                        </a:spcBef>
                        <a:spcAft>
                          <a:spcPts val="0"/>
                        </a:spcAft>
                        <a:buClr>
                          <a:schemeClr val="dk1"/>
                        </a:buClr>
                        <a:buSzPts val="1200"/>
                        <a:buFont typeface="Arial"/>
                        <a:buChar char="•"/>
                      </a:pPr>
                      <a:r>
                        <a:rPr lang="en-US" sz="1100" dirty="0" err="1"/>
                        <a:t>Literatura</a:t>
                      </a:r>
                      <a:r>
                        <a:rPr lang="en-US" sz="1100" dirty="0"/>
                        <a:t>: </a:t>
                      </a:r>
                      <a:r>
                        <a:rPr lang="en-US" sz="1100" dirty="0" err="1"/>
                        <a:t>knjige</a:t>
                      </a:r>
                      <a:r>
                        <a:rPr lang="en-US" sz="1100" dirty="0"/>
                        <a:t>, </a:t>
                      </a:r>
                      <a:r>
                        <a:rPr lang="en-US" sz="1100" dirty="0" err="1"/>
                        <a:t>članki</a:t>
                      </a:r>
                      <a:endParaRPr sz="1100" dirty="0"/>
                    </a:p>
                    <a:p>
                      <a:pPr marL="285750" marR="0" lvl="0" indent="-285750" algn="l" rtl="0">
                        <a:spcBef>
                          <a:spcPts val="0"/>
                        </a:spcBef>
                        <a:spcAft>
                          <a:spcPts val="0"/>
                        </a:spcAft>
                        <a:buClr>
                          <a:schemeClr val="dk1"/>
                        </a:buClr>
                        <a:buSzPts val="1200"/>
                        <a:buFont typeface="Arial"/>
                        <a:buChar char="•"/>
                      </a:pPr>
                      <a:r>
                        <a:rPr lang="en-US" sz="1100" dirty="0" err="1"/>
                        <a:t>Cerkveni</a:t>
                      </a:r>
                      <a:r>
                        <a:rPr lang="en-US" sz="1100" dirty="0"/>
                        <a:t> </a:t>
                      </a:r>
                      <a:r>
                        <a:rPr lang="en-US" sz="1100" dirty="0" err="1"/>
                        <a:t>zapisi</a:t>
                      </a:r>
                      <a:endParaRPr sz="1100" dirty="0"/>
                    </a:p>
                    <a:p>
                      <a:pPr marL="285750" marR="0" lvl="0" indent="-285750" algn="l" rtl="0">
                        <a:spcBef>
                          <a:spcPts val="0"/>
                        </a:spcBef>
                        <a:spcAft>
                          <a:spcPts val="0"/>
                        </a:spcAft>
                        <a:buClr>
                          <a:schemeClr val="dk1"/>
                        </a:buClr>
                        <a:buSzPts val="1200"/>
                        <a:buFont typeface="Arial"/>
                        <a:buChar char="•"/>
                      </a:pPr>
                      <a:r>
                        <a:rPr lang="en-US" sz="1100" dirty="0" err="1"/>
                        <a:t>Sodni</a:t>
                      </a:r>
                      <a:r>
                        <a:rPr lang="en-US" sz="1100" dirty="0"/>
                        <a:t> </a:t>
                      </a:r>
                      <a:r>
                        <a:rPr lang="en-US" sz="1100" dirty="0" err="1"/>
                        <a:t>zapisi</a:t>
                      </a:r>
                      <a:endParaRPr sz="1100" dirty="0"/>
                    </a:p>
                    <a:p>
                      <a:pPr marL="285750" marR="0" lvl="0" indent="-285750" algn="l" rtl="0">
                        <a:spcBef>
                          <a:spcPts val="0"/>
                        </a:spcBef>
                        <a:spcAft>
                          <a:spcPts val="0"/>
                        </a:spcAft>
                        <a:buClr>
                          <a:schemeClr val="dk1"/>
                        </a:buClr>
                        <a:buSzPts val="1200"/>
                        <a:buFont typeface="Arial"/>
                        <a:buChar char="•"/>
                      </a:pPr>
                      <a:r>
                        <a:rPr lang="en-US" sz="1100" dirty="0" err="1"/>
                        <a:t>Zemljevidi</a:t>
                      </a:r>
                      <a:endParaRPr sz="1100" dirty="0"/>
                    </a:p>
                    <a:p>
                      <a:pPr marL="285750" marR="0" lvl="0" indent="-285750" algn="l" rtl="0">
                        <a:spcBef>
                          <a:spcPts val="0"/>
                        </a:spcBef>
                        <a:spcAft>
                          <a:spcPts val="0"/>
                        </a:spcAft>
                        <a:buClr>
                          <a:schemeClr val="dk1"/>
                        </a:buClr>
                        <a:buSzPts val="1200"/>
                        <a:buFont typeface="Arial"/>
                        <a:buChar char="•"/>
                      </a:pPr>
                      <a:r>
                        <a:rPr lang="en-US" sz="1100" dirty="0" err="1"/>
                        <a:t>Umetniški</a:t>
                      </a:r>
                      <a:r>
                        <a:rPr lang="en-US" sz="1100" dirty="0"/>
                        <a:t> </a:t>
                      </a:r>
                      <a:r>
                        <a:rPr lang="en-US" sz="1100" dirty="0" err="1"/>
                        <a:t>artefakti</a:t>
                      </a:r>
                      <a:endParaRPr sz="1100" dirty="0"/>
                    </a:p>
                    <a:p>
                      <a:pPr marL="285750" marR="0" lvl="0" indent="-285750" algn="l" rtl="0">
                        <a:spcBef>
                          <a:spcPts val="0"/>
                        </a:spcBef>
                        <a:spcAft>
                          <a:spcPts val="0"/>
                        </a:spcAft>
                        <a:buClr>
                          <a:schemeClr val="dk1"/>
                        </a:buClr>
                        <a:buSzPts val="1200"/>
                        <a:buFont typeface="Arial"/>
                        <a:buChar char="•"/>
                      </a:pPr>
                      <a:r>
                        <a:rPr lang="en-US" sz="1100" dirty="0" err="1"/>
                        <a:t>zgodovinski</a:t>
                      </a:r>
                      <a:r>
                        <a:rPr lang="en-US" sz="1100" dirty="0"/>
                        <a:t> </a:t>
                      </a:r>
                      <a:r>
                        <a:rPr lang="en-US" sz="1100" dirty="0" err="1"/>
                        <a:t>artefakti</a:t>
                      </a:r>
                      <a:endParaRPr sz="1100" dirty="0"/>
                    </a:p>
                  </a:txBody>
                  <a:tcPr marL="91450" marR="91450" marT="45725" marB="45725"/>
                </a:tc>
                <a:tc>
                  <a:txBody>
                    <a:bodyPr/>
                    <a:lstStyle/>
                    <a:p>
                      <a:pPr marL="0" marR="0" lvl="0" indent="0" algn="l" rtl="0">
                        <a:spcBef>
                          <a:spcPts val="0"/>
                        </a:spcBef>
                        <a:spcAft>
                          <a:spcPts val="0"/>
                        </a:spcAft>
                        <a:buNone/>
                      </a:pPr>
                      <a:r>
                        <a:rPr lang="en-US" sz="1100" dirty="0" err="1"/>
                        <a:t>Knjižnice</a:t>
                      </a:r>
                      <a:endParaRPr sz="1100" dirty="0"/>
                    </a:p>
                    <a:p>
                      <a:pPr marL="0" marR="0" lvl="0" indent="0" algn="l" rtl="0">
                        <a:spcBef>
                          <a:spcPts val="0"/>
                        </a:spcBef>
                        <a:spcAft>
                          <a:spcPts val="0"/>
                        </a:spcAft>
                        <a:buNone/>
                      </a:pPr>
                      <a:r>
                        <a:rPr lang="en-US" sz="1100" dirty="0" err="1"/>
                        <a:t>Arhivi</a:t>
                      </a:r>
                      <a:endParaRPr sz="1100" dirty="0"/>
                    </a:p>
                    <a:p>
                      <a:pPr marL="0" marR="0" lvl="0" indent="0" algn="l" rtl="0">
                        <a:spcBef>
                          <a:spcPts val="0"/>
                        </a:spcBef>
                        <a:spcAft>
                          <a:spcPts val="0"/>
                        </a:spcAft>
                        <a:buNone/>
                      </a:pPr>
                      <a:r>
                        <a:rPr lang="en-US" sz="1100" dirty="0" err="1"/>
                        <a:t>Muzeji</a:t>
                      </a:r>
                      <a:endParaRPr sz="1100" dirty="0"/>
                    </a:p>
                    <a:p>
                      <a:pPr marL="0" marR="0" lvl="0" indent="0" algn="l" rtl="0">
                        <a:spcBef>
                          <a:spcPts val="0"/>
                        </a:spcBef>
                        <a:spcAft>
                          <a:spcPts val="0"/>
                        </a:spcAft>
                        <a:buNone/>
                      </a:pPr>
                      <a:r>
                        <a:rPr lang="en-US" sz="1100" dirty="0" err="1"/>
                        <a:t>Javne</a:t>
                      </a:r>
                      <a:r>
                        <a:rPr lang="en-US" sz="1100" dirty="0"/>
                        <a:t>/</a:t>
                      </a:r>
                      <a:r>
                        <a:rPr lang="en-US" sz="1100" dirty="0" err="1"/>
                        <a:t>korporativne</a:t>
                      </a:r>
                      <a:r>
                        <a:rPr lang="en-US" sz="1100" dirty="0"/>
                        <a:t>/</a:t>
                      </a:r>
                      <a:r>
                        <a:rPr lang="en-US" sz="1100" dirty="0" err="1"/>
                        <a:t>vladne</a:t>
                      </a:r>
                      <a:r>
                        <a:rPr lang="en-US" sz="1100" dirty="0"/>
                        <a:t> evidence</a:t>
                      </a:r>
                      <a:endParaRPr sz="1600" dirty="0"/>
                    </a:p>
                    <a:p>
                      <a:pPr marL="0" marR="0" lvl="0" indent="0" algn="l" rtl="0">
                        <a:spcBef>
                          <a:spcPts val="0"/>
                        </a:spcBef>
                        <a:spcAft>
                          <a:spcPts val="0"/>
                        </a:spcAft>
                        <a:buNone/>
                      </a:pPr>
                      <a:r>
                        <a:rPr lang="en-US" sz="1100" dirty="0" err="1"/>
                        <a:t>Podatkovni</a:t>
                      </a:r>
                      <a:r>
                        <a:rPr lang="en-US" sz="1100" dirty="0"/>
                        <a:t> </a:t>
                      </a:r>
                      <a:r>
                        <a:rPr lang="en-US" sz="1100" dirty="0" err="1"/>
                        <a:t>repozitoriji</a:t>
                      </a:r>
                      <a:endParaRPr sz="1100" dirty="0"/>
                    </a:p>
                  </a:txBody>
                  <a:tcPr marL="91450" marR="91450" marT="45725" marB="45725"/>
                </a:tc>
                <a:extLst>
                  <a:ext uri="{0D108BD9-81ED-4DB2-BD59-A6C34878D82A}">
                    <a16:rowId xmlns:a16="http://schemas.microsoft.com/office/drawing/2014/main" val="10003"/>
                  </a:ext>
                </a:extLst>
              </a:tr>
            </a:tbl>
          </a:graphicData>
        </a:graphic>
      </p:graphicFrame>
      <p:sp>
        <p:nvSpPr>
          <p:cNvPr id="3" name="Pravokotnik 2">
            <a:extLst>
              <a:ext uri="{FF2B5EF4-FFF2-40B4-BE49-F238E27FC236}">
                <a16:creationId xmlns:a16="http://schemas.microsoft.com/office/drawing/2014/main" id="{9E79C04A-1372-47B1-A1F0-B49DB883FDC9}"/>
              </a:ext>
            </a:extLst>
          </p:cNvPr>
          <p:cNvSpPr/>
          <p:nvPr/>
        </p:nvSpPr>
        <p:spPr>
          <a:xfrm>
            <a:off x="594360" y="6480661"/>
            <a:ext cx="11003280" cy="400110"/>
          </a:xfrm>
          <a:prstGeom prst="rect">
            <a:avLst/>
          </a:prstGeom>
        </p:spPr>
        <p:txBody>
          <a:bodyPr wrap="square">
            <a:spAutoFit/>
          </a:bodyPr>
          <a:lstStyle/>
          <a:p>
            <a:pPr lvl="0"/>
            <a:r>
              <a:rPr lang="sl-SI" sz="1000" dirty="0">
                <a:solidFill>
                  <a:schemeClr val="dk1"/>
                </a:solidFill>
                <a:ea typeface="Calibri"/>
                <a:cs typeface="Calibri"/>
                <a:sym typeface="Calibri"/>
              </a:rPr>
              <a:t>Vipavc Brvar, I. 2023. Kot knjižničar podpiram raziskovalce. Po  </a:t>
            </a:r>
            <a:r>
              <a:rPr lang="en-US" sz="1000" dirty="0">
                <a:solidFill>
                  <a:schemeClr val="dk1"/>
                </a:solidFill>
                <a:ea typeface="Calibri"/>
                <a:cs typeface="Calibri"/>
                <a:sym typeface="Calibri"/>
              </a:rPr>
              <a:t>Sanchez, C.: DATA MINDFULNESS: Making the most of your dissertation. University of </a:t>
            </a:r>
            <a:r>
              <a:rPr lang="en-US" sz="1000" dirty="0" err="1">
                <a:solidFill>
                  <a:schemeClr val="dk1"/>
                </a:solidFill>
                <a:ea typeface="Calibri"/>
                <a:cs typeface="Calibri"/>
                <a:sym typeface="Calibri"/>
              </a:rPr>
              <a:t>Edinbrugh</a:t>
            </a:r>
            <a:r>
              <a:rPr lang="en-US" sz="1000" dirty="0">
                <a:solidFill>
                  <a:schemeClr val="dk1"/>
                </a:solidFill>
                <a:ea typeface="Calibri"/>
                <a:cs typeface="Calibri"/>
                <a:sym typeface="Calibri"/>
              </a:rPr>
              <a:t>. Research Data Service. </a:t>
            </a:r>
            <a:r>
              <a:rPr lang="en-US" sz="1000" u="sng" dirty="0">
                <a:solidFill>
                  <a:schemeClr val="dk1"/>
                </a:solidFill>
                <a:ea typeface="Calibri"/>
                <a:cs typeface="Calibri"/>
                <a:sym typeface="Calibri"/>
                <a:hlinkClick r:id="rId3"/>
              </a:rPr>
              <a:t>https://www.ed.ac.uk/files/atoms/files/data_mindfulness-making_the_most_of_your_dissertation_handbook_-_v3.pdf</a:t>
            </a:r>
            <a:r>
              <a:rPr lang="sl-SI" sz="1000" u="sng" dirty="0">
                <a:solidFill>
                  <a:schemeClr val="dk1"/>
                </a:solidFill>
                <a:ea typeface="Calibri"/>
                <a:cs typeface="Calibri"/>
                <a:sym typeface="Calibri"/>
              </a:rPr>
              <a:t> </a:t>
            </a:r>
            <a:endParaRPr lang="en-US" sz="1000" dirty="0">
              <a:solidFill>
                <a:schemeClr val="dk1"/>
              </a:solidFill>
              <a:ea typeface="Calibri"/>
              <a:cs typeface="Calibri"/>
              <a:sym typeface="Calibri"/>
            </a:endParaRPr>
          </a:p>
        </p:txBody>
      </p:sp>
    </p:spTree>
    <p:extLst>
      <p:ext uri="{BB962C8B-B14F-4D97-AF65-F5344CB8AC3E}">
        <p14:creationId xmlns:p14="http://schemas.microsoft.com/office/powerpoint/2010/main" val="1857073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162610"/>
            <a:ext cx="10515600" cy="817418"/>
          </a:xfrm>
        </p:spPr>
        <p:txBody>
          <a:bodyPr>
            <a:normAutofit fontScale="90000"/>
          </a:bodyPr>
          <a:lstStyle/>
          <a:p>
            <a:pPr lvl="0"/>
            <a:r>
              <a:rPr lang="pl-PL" sz="5000" b="1" dirty="0">
                <a:solidFill>
                  <a:srgbClr val="ED7D31"/>
                </a:solidFill>
                <a:latin typeface="Calibri"/>
              </a:rPr>
              <a:t>Trajni identifikatorji</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3" name="Pravokotnik 2">
            <a:extLst>
              <a:ext uri="{FF2B5EF4-FFF2-40B4-BE49-F238E27FC236}">
                <a16:creationId xmlns:a16="http://schemas.microsoft.com/office/drawing/2014/main" id="{309507C4-F8F1-4C59-A612-04746DDFC286}"/>
              </a:ext>
            </a:extLst>
          </p:cNvPr>
          <p:cNvSpPr/>
          <p:nvPr/>
        </p:nvSpPr>
        <p:spPr>
          <a:xfrm>
            <a:off x="682755" y="1676232"/>
            <a:ext cx="10024574" cy="4601260"/>
          </a:xfrm>
          <a:prstGeom prst="rect">
            <a:avLst/>
          </a:prstGeom>
        </p:spPr>
        <p:txBody>
          <a:bodyPr wrap="square">
            <a:spAutoFit/>
          </a:bodyPr>
          <a:lstStyle/>
          <a:p>
            <a:r>
              <a:rPr lang="sl-SI" sz="2400" dirty="0"/>
              <a:t>PID-i predstavljajo enolične in trajne povezave do različnih digitalnih objektov (npr. raziskovalni podatki, objave ipd.) kot tudi do ne-digitalnih objektov (npr. raziskovalci, afiliacije, projekti ipd.). Sestoji se iz:</a:t>
            </a:r>
          </a:p>
          <a:p>
            <a:endParaRPr lang="sl-SI" sz="800" dirty="0"/>
          </a:p>
          <a:p>
            <a:pPr marL="742950" lvl="1" indent="-285750" fontAlgn="base">
              <a:buFont typeface="Arial" panose="020B0604020202020204" pitchFamily="34" charset="0"/>
              <a:buChar char="•"/>
            </a:pPr>
            <a:r>
              <a:rPr lang="sl-SI" sz="2000" b="1" dirty="0"/>
              <a:t>enoličnega identifikatorja</a:t>
            </a:r>
            <a:r>
              <a:rPr lang="sl-SI" sz="2000" dirty="0"/>
              <a:t> (edinstvene identifikacijske kode), na podlagi katerega je mogoče razločiti dva sorodni digitalni ali ne-digitalni entiteti (npr. raziskovalca z enakima imenoma s pomočjo identifikatorja </a:t>
            </a:r>
            <a:r>
              <a:rPr lang="sl-SI" sz="2000" dirty="0" err="1">
                <a:hlinkClick r:id="rId3"/>
              </a:rPr>
              <a:t>ORCiD</a:t>
            </a:r>
            <a:r>
              <a:rPr lang="sl-SI" sz="2000" dirty="0"/>
              <a:t>)</a:t>
            </a:r>
          </a:p>
          <a:p>
            <a:pPr marL="742950" lvl="1" indent="-285750" fontAlgn="base">
              <a:buFont typeface="Arial" panose="020B0604020202020204" pitchFamily="34" charset="0"/>
              <a:buChar char="•"/>
            </a:pPr>
            <a:endParaRPr lang="sl-SI" sz="2000" dirty="0"/>
          </a:p>
          <a:p>
            <a:pPr marL="742950" lvl="1" indent="-285750" fontAlgn="base">
              <a:buFont typeface="Arial" panose="020B0604020202020204" pitchFamily="34" charset="0"/>
              <a:buChar char="•"/>
            </a:pPr>
            <a:r>
              <a:rPr lang="sl-SI" sz="2000" dirty="0"/>
              <a:t>in </a:t>
            </a:r>
            <a:r>
              <a:rPr lang="sl-SI" sz="2000" b="1" dirty="0"/>
              <a:t>storitve, ki locira entiteto skozi čas</a:t>
            </a:r>
            <a:r>
              <a:rPr lang="sl-SI" sz="2000" dirty="0"/>
              <a:t>, tudi če se njena lokacija spremeni (npr. raziskovalec zamenja institucijo, digitalni objekt se premakne na spletno stran z drugo domeno), s čimer zagotavlja </a:t>
            </a:r>
            <a:r>
              <a:rPr lang="sl-SI" sz="2000" dirty="0">
                <a:hlinkClick r:id="rId4"/>
              </a:rPr>
              <a:t>trajno </a:t>
            </a:r>
            <a:r>
              <a:rPr lang="sl-SI" sz="2000" dirty="0" err="1">
                <a:hlinkClick r:id="rId4"/>
              </a:rPr>
              <a:t>najdljivost</a:t>
            </a:r>
            <a:r>
              <a:rPr lang="sl-SI" sz="2000" dirty="0"/>
              <a:t> entitete.</a:t>
            </a:r>
            <a:endParaRPr lang="sl-SI" sz="2800" dirty="0"/>
          </a:p>
          <a:p>
            <a:endParaRPr lang="sl-SI" sz="1400" dirty="0"/>
          </a:p>
          <a:p>
            <a:r>
              <a:rPr lang="sl-SI" sz="2400" dirty="0"/>
              <a:t>Dodeljevanje trajnih identifikatorjev je ena ključnih lastnosti, po katerih presojamo, ali je </a:t>
            </a:r>
            <a:r>
              <a:rPr lang="sl-SI" sz="2400" dirty="0" err="1"/>
              <a:t>repozitorij</a:t>
            </a:r>
            <a:r>
              <a:rPr lang="sl-SI" sz="2400" dirty="0"/>
              <a:t> zaupanja vreden ali ne.</a:t>
            </a:r>
          </a:p>
          <a:p>
            <a:endParaRPr lang="sl-SI" sz="1100" dirty="0"/>
          </a:p>
        </p:txBody>
      </p:sp>
    </p:spTree>
    <p:extLst>
      <p:ext uri="{BB962C8B-B14F-4D97-AF65-F5344CB8AC3E}">
        <p14:creationId xmlns:p14="http://schemas.microsoft.com/office/powerpoint/2010/main" val="376897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162610"/>
            <a:ext cx="10515600" cy="817418"/>
          </a:xfrm>
        </p:spPr>
        <p:txBody>
          <a:bodyPr>
            <a:normAutofit fontScale="90000"/>
          </a:bodyPr>
          <a:lstStyle/>
          <a:p>
            <a:pPr lvl="0"/>
            <a:r>
              <a:rPr lang="pl-PL" sz="5000" b="1" dirty="0">
                <a:solidFill>
                  <a:srgbClr val="ED7D31"/>
                </a:solidFill>
                <a:latin typeface="Calibri"/>
              </a:rPr>
              <a:t>PID-i za digitalne objekte</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6" name="Pravokotnik 5">
            <a:extLst>
              <a:ext uri="{FF2B5EF4-FFF2-40B4-BE49-F238E27FC236}">
                <a16:creationId xmlns:a16="http://schemas.microsoft.com/office/drawing/2014/main" id="{E4DA3E04-7F6D-4CAC-80BF-50B9DA3B6AEB}"/>
              </a:ext>
            </a:extLst>
          </p:cNvPr>
          <p:cNvSpPr/>
          <p:nvPr/>
        </p:nvSpPr>
        <p:spPr>
          <a:xfrm>
            <a:off x="838199" y="1571319"/>
            <a:ext cx="10671045" cy="4585871"/>
          </a:xfrm>
          <a:prstGeom prst="rect">
            <a:avLst/>
          </a:prstGeom>
        </p:spPr>
        <p:txBody>
          <a:bodyPr wrap="square">
            <a:spAutoFit/>
          </a:bodyPr>
          <a:lstStyle/>
          <a:p>
            <a:r>
              <a:rPr lang="sl-SI" sz="2400" dirty="0" err="1"/>
              <a:t>Digital</a:t>
            </a:r>
            <a:r>
              <a:rPr lang="sl-SI" sz="2400" dirty="0"/>
              <a:t> </a:t>
            </a:r>
            <a:r>
              <a:rPr lang="sl-SI" sz="2400" dirty="0" err="1"/>
              <a:t>Object</a:t>
            </a:r>
            <a:r>
              <a:rPr lang="sl-SI" sz="2400" dirty="0"/>
              <a:t> </a:t>
            </a:r>
            <a:r>
              <a:rPr lang="sl-SI" sz="2400" dirty="0" err="1"/>
              <a:t>Identifier</a:t>
            </a:r>
            <a:r>
              <a:rPr lang="sl-SI" sz="2400" dirty="0"/>
              <a:t> (DOI)</a:t>
            </a:r>
          </a:p>
          <a:p>
            <a:r>
              <a:rPr lang="sl-SI" sz="2000" dirty="0"/>
              <a:t>DOI podatkovnim setom dodeljujejo splošni repozitoriji, kot so </a:t>
            </a:r>
            <a:r>
              <a:rPr lang="sl-SI" sz="2000" dirty="0" err="1"/>
              <a:t>Zenodo</a:t>
            </a:r>
            <a:r>
              <a:rPr lang="sl-SI" sz="2000" dirty="0"/>
              <a:t>, </a:t>
            </a:r>
            <a:r>
              <a:rPr lang="sl-SI" sz="2000" dirty="0" err="1"/>
              <a:t>Dryad</a:t>
            </a:r>
            <a:r>
              <a:rPr lang="sl-SI" sz="2000" dirty="0"/>
              <a:t>, </a:t>
            </a:r>
            <a:r>
              <a:rPr lang="sl-SI" sz="2000" dirty="0" err="1"/>
              <a:t>Figshare</a:t>
            </a:r>
            <a:r>
              <a:rPr lang="sl-SI" sz="2000" dirty="0"/>
              <a:t>, OSF, Harvard </a:t>
            </a:r>
            <a:r>
              <a:rPr lang="sl-SI" sz="2000" dirty="0" err="1"/>
              <a:t>Dataverse</a:t>
            </a:r>
            <a:r>
              <a:rPr lang="sl-SI" sz="2000" dirty="0"/>
              <a:t> in </a:t>
            </a:r>
            <a:r>
              <a:rPr lang="sl-SI" sz="2000" dirty="0" err="1"/>
              <a:t>Mendeley</a:t>
            </a:r>
            <a:r>
              <a:rPr lang="sl-SI" sz="2000" dirty="0"/>
              <a:t> Data, nekateri institucionalni repozitoriji (npr. 4TU.ResearchData) in zaupanja vredni področno specifični repozitoriji (v Sloveniji npr. Arhiv družboslovnih podatkov).</a:t>
            </a:r>
          </a:p>
          <a:p>
            <a:endParaRPr lang="sl-SI" sz="800" dirty="0"/>
          </a:p>
          <a:p>
            <a:r>
              <a:rPr lang="sl-SI" sz="2400" dirty="0" err="1"/>
              <a:t>Handle</a:t>
            </a:r>
            <a:r>
              <a:rPr lang="sl-SI" sz="2400" dirty="0"/>
              <a:t> (HNDL)</a:t>
            </a:r>
          </a:p>
          <a:p>
            <a:r>
              <a:rPr lang="sl-SI" sz="2000" dirty="0"/>
              <a:t>V Sloveniji </a:t>
            </a:r>
            <a:r>
              <a:rPr lang="sl-SI" sz="2000" dirty="0" err="1"/>
              <a:t>Handle</a:t>
            </a:r>
            <a:r>
              <a:rPr lang="sl-SI" sz="2000" dirty="0"/>
              <a:t> uporabljajo repozitoriji v okviru nacionalne infrastrukture odprtega dostopa openscience.si (RUL, DKUM, </a:t>
            </a:r>
            <a:r>
              <a:rPr lang="sl-SI" sz="2000" dirty="0" err="1"/>
              <a:t>DiRROS</a:t>
            </a:r>
            <a:r>
              <a:rPr lang="sl-SI" sz="2000" dirty="0"/>
              <a:t>…).</a:t>
            </a:r>
          </a:p>
          <a:p>
            <a:endParaRPr lang="sl-SI" sz="800" dirty="0"/>
          </a:p>
          <a:p>
            <a:r>
              <a:rPr lang="sl-SI" sz="2400" dirty="0" err="1"/>
              <a:t>Universal</a:t>
            </a:r>
            <a:r>
              <a:rPr lang="sl-SI" sz="2400" dirty="0"/>
              <a:t> </a:t>
            </a:r>
            <a:r>
              <a:rPr lang="sl-SI" sz="2400" dirty="0" err="1"/>
              <a:t>Resource</a:t>
            </a:r>
            <a:r>
              <a:rPr lang="sl-SI" sz="2400" dirty="0"/>
              <a:t> Name (URN)</a:t>
            </a:r>
          </a:p>
          <a:p>
            <a:r>
              <a:rPr lang="sl-SI" sz="2000" dirty="0"/>
              <a:t>V Sloveniji URN uporablja Digitalna knjižnica Slovenije. </a:t>
            </a:r>
          </a:p>
          <a:p>
            <a:endParaRPr lang="sl-SI" sz="800" dirty="0"/>
          </a:p>
          <a:p>
            <a:r>
              <a:rPr lang="sl-SI" sz="2400" dirty="0" err="1"/>
              <a:t>Archival</a:t>
            </a:r>
            <a:r>
              <a:rPr lang="sl-SI" sz="2400" dirty="0"/>
              <a:t> </a:t>
            </a:r>
            <a:r>
              <a:rPr lang="sl-SI" sz="2400" dirty="0" err="1"/>
              <a:t>Resource</a:t>
            </a:r>
            <a:r>
              <a:rPr lang="sl-SI" sz="2400" dirty="0"/>
              <a:t> </a:t>
            </a:r>
            <a:r>
              <a:rPr lang="sl-SI" sz="2400" dirty="0" err="1"/>
              <a:t>Key</a:t>
            </a:r>
            <a:r>
              <a:rPr lang="sl-SI" sz="2400" dirty="0"/>
              <a:t> (ARK)</a:t>
            </a:r>
          </a:p>
          <a:p>
            <a:r>
              <a:rPr lang="sl-SI" sz="2000" dirty="0"/>
              <a:t>ARK uporablja npr. znanstveni arhiv </a:t>
            </a:r>
            <a:r>
              <a:rPr lang="sl-SI" sz="2000" dirty="0" err="1"/>
              <a:t>Portico</a:t>
            </a:r>
            <a:r>
              <a:rPr lang="sl-SI" sz="2000" dirty="0"/>
              <a:t>.</a:t>
            </a:r>
          </a:p>
          <a:p>
            <a:endParaRPr lang="sl-SI" sz="800" dirty="0"/>
          </a:p>
          <a:p>
            <a:r>
              <a:rPr lang="sl-SI" sz="2400" dirty="0" err="1"/>
              <a:t>Persistent</a:t>
            </a:r>
            <a:r>
              <a:rPr lang="sl-SI" sz="2400" dirty="0"/>
              <a:t> Uniform </a:t>
            </a:r>
            <a:r>
              <a:rPr lang="sl-SI" sz="2400" dirty="0" err="1"/>
              <a:t>Resource</a:t>
            </a:r>
            <a:r>
              <a:rPr lang="sl-SI" sz="2400" dirty="0"/>
              <a:t> </a:t>
            </a:r>
            <a:r>
              <a:rPr lang="sl-SI" sz="2400" dirty="0" err="1"/>
              <a:t>Locator</a:t>
            </a:r>
            <a:r>
              <a:rPr lang="sl-SI" sz="2400" dirty="0"/>
              <a:t> (PURL)</a:t>
            </a:r>
          </a:p>
        </p:txBody>
      </p:sp>
    </p:spTree>
    <p:extLst>
      <p:ext uri="{BB962C8B-B14F-4D97-AF65-F5344CB8AC3E}">
        <p14:creationId xmlns:p14="http://schemas.microsoft.com/office/powerpoint/2010/main" val="1360763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856077"/>
            <a:ext cx="10515600" cy="817418"/>
          </a:xfrm>
        </p:spPr>
        <p:txBody>
          <a:bodyPr>
            <a:normAutofit fontScale="90000"/>
          </a:bodyPr>
          <a:lstStyle/>
          <a:p>
            <a:pPr lvl="0"/>
            <a:r>
              <a:rPr lang="pl-PL" sz="5000" b="1" dirty="0">
                <a:solidFill>
                  <a:srgbClr val="ED7D31"/>
                </a:solidFill>
                <a:latin typeface="Calibri"/>
              </a:rPr>
              <a:t>PID-i za nedigitalne objekte</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6" name="Pravokotnik 5">
            <a:extLst>
              <a:ext uri="{FF2B5EF4-FFF2-40B4-BE49-F238E27FC236}">
                <a16:creationId xmlns:a16="http://schemas.microsoft.com/office/drawing/2014/main" id="{E4DA3E04-7F6D-4CAC-80BF-50B9DA3B6AEB}"/>
              </a:ext>
            </a:extLst>
          </p:cNvPr>
          <p:cNvSpPr/>
          <p:nvPr/>
        </p:nvSpPr>
        <p:spPr>
          <a:xfrm>
            <a:off x="760477" y="1390370"/>
            <a:ext cx="10671045" cy="5201424"/>
          </a:xfrm>
          <a:prstGeom prst="rect">
            <a:avLst/>
          </a:prstGeom>
        </p:spPr>
        <p:txBody>
          <a:bodyPr wrap="square">
            <a:spAutoFit/>
          </a:bodyPr>
          <a:lstStyle/>
          <a:p>
            <a:r>
              <a:rPr lang="sl-SI" sz="2400" dirty="0"/>
              <a:t>Identifikatorji za označevanje raziskovalcev:</a:t>
            </a:r>
          </a:p>
          <a:p>
            <a:pPr marL="800100" lvl="1" indent="-342900">
              <a:buFont typeface="Arial" panose="020B0604020202020204" pitchFamily="34" charset="0"/>
              <a:buChar char="•"/>
            </a:pPr>
            <a:r>
              <a:rPr lang="sl-SI" sz="2000" dirty="0" err="1"/>
              <a:t>International</a:t>
            </a:r>
            <a:r>
              <a:rPr lang="sl-SI" sz="2000" dirty="0"/>
              <a:t> Standard Name </a:t>
            </a:r>
            <a:r>
              <a:rPr lang="sl-SI" sz="2000" dirty="0" err="1"/>
              <a:t>Identifier</a:t>
            </a:r>
            <a:r>
              <a:rPr lang="sl-SI" sz="2000" dirty="0"/>
              <a:t> (ISNI), </a:t>
            </a:r>
          </a:p>
          <a:p>
            <a:pPr marL="800100" lvl="1" indent="-342900">
              <a:buFont typeface="Arial" panose="020B0604020202020204" pitchFamily="34" charset="0"/>
              <a:buChar char="•"/>
            </a:pPr>
            <a:r>
              <a:rPr lang="sl-SI" sz="2000" dirty="0"/>
              <a:t>Open </a:t>
            </a:r>
            <a:r>
              <a:rPr lang="sl-SI" sz="2000" dirty="0" err="1"/>
              <a:t>Researcher</a:t>
            </a:r>
            <a:r>
              <a:rPr lang="sl-SI" sz="2000" dirty="0"/>
              <a:t> </a:t>
            </a:r>
            <a:r>
              <a:rPr lang="sl-SI" sz="2000" dirty="0" err="1"/>
              <a:t>and</a:t>
            </a:r>
            <a:r>
              <a:rPr lang="sl-SI" sz="2000" dirty="0"/>
              <a:t> </a:t>
            </a:r>
            <a:r>
              <a:rPr lang="sl-SI" sz="2000" dirty="0" err="1"/>
              <a:t>Contributor</a:t>
            </a:r>
            <a:r>
              <a:rPr lang="sl-SI" sz="2000" dirty="0"/>
              <a:t> </a:t>
            </a:r>
            <a:r>
              <a:rPr lang="sl-SI" sz="2000" dirty="0" err="1"/>
              <a:t>Identifier</a:t>
            </a:r>
            <a:r>
              <a:rPr lang="sl-SI" sz="2000" dirty="0"/>
              <a:t> (ORCID </a:t>
            </a:r>
            <a:r>
              <a:rPr lang="sl-SI" sz="2000" dirty="0" err="1"/>
              <a:t>iD</a:t>
            </a:r>
            <a:r>
              <a:rPr lang="sl-SI" sz="2000" dirty="0"/>
              <a:t>),</a:t>
            </a:r>
          </a:p>
          <a:p>
            <a:pPr marL="800100" lvl="1" indent="-342900">
              <a:buFont typeface="Arial" panose="020B0604020202020204" pitchFamily="34" charset="0"/>
              <a:buChar char="•"/>
            </a:pPr>
            <a:r>
              <a:rPr lang="sl-SI" sz="2000" dirty="0" err="1"/>
              <a:t>ResearcherID</a:t>
            </a:r>
            <a:r>
              <a:rPr lang="sl-SI" sz="2000" dirty="0"/>
              <a:t>,</a:t>
            </a:r>
          </a:p>
          <a:p>
            <a:pPr marL="800100" lvl="1" indent="-342900">
              <a:buFont typeface="Arial" panose="020B0604020202020204" pitchFamily="34" charset="0"/>
              <a:buChar char="•"/>
            </a:pPr>
            <a:r>
              <a:rPr lang="sl-SI" sz="2000" dirty="0" err="1"/>
              <a:t>Scopus</a:t>
            </a:r>
            <a:r>
              <a:rPr lang="sl-SI" sz="2000" dirty="0"/>
              <a:t> </a:t>
            </a:r>
            <a:r>
              <a:rPr lang="sl-SI" sz="2000" dirty="0" err="1"/>
              <a:t>Author</a:t>
            </a:r>
            <a:r>
              <a:rPr lang="sl-SI" sz="2000" dirty="0"/>
              <a:t> ID.</a:t>
            </a:r>
          </a:p>
          <a:p>
            <a:endParaRPr lang="sl-SI" sz="800" dirty="0"/>
          </a:p>
          <a:p>
            <a:r>
              <a:rPr lang="sl-SI" sz="2400" dirty="0"/>
              <a:t>Identifikatorji za označevanje afiliacij in financerjev znanstvenoraziskovalnega dela:</a:t>
            </a:r>
          </a:p>
          <a:p>
            <a:pPr marL="800100" lvl="1" indent="-342900">
              <a:buFont typeface="Arial" panose="020B0604020202020204" pitchFamily="34" charset="0"/>
              <a:buChar char="•"/>
            </a:pPr>
            <a:r>
              <a:rPr lang="sl-SI" sz="2000" dirty="0" err="1"/>
              <a:t>Funder</a:t>
            </a:r>
            <a:r>
              <a:rPr lang="sl-SI" sz="2000" dirty="0"/>
              <a:t> ID,</a:t>
            </a:r>
          </a:p>
          <a:p>
            <a:pPr marL="800100" lvl="1" indent="-342900">
              <a:buFont typeface="Arial" panose="020B0604020202020204" pitchFamily="34" charset="0"/>
              <a:buChar char="•"/>
            </a:pPr>
            <a:r>
              <a:rPr lang="sl-SI" sz="2000" dirty="0"/>
              <a:t>Global </a:t>
            </a:r>
            <a:r>
              <a:rPr lang="sl-SI" sz="2000" dirty="0" err="1"/>
              <a:t>Research</a:t>
            </a:r>
            <a:r>
              <a:rPr lang="sl-SI" sz="2000" dirty="0"/>
              <a:t> </a:t>
            </a:r>
            <a:r>
              <a:rPr lang="sl-SI" sz="2000" dirty="0" err="1"/>
              <a:t>Identifier</a:t>
            </a:r>
            <a:r>
              <a:rPr lang="sl-SI" sz="2000" dirty="0"/>
              <a:t> </a:t>
            </a:r>
            <a:r>
              <a:rPr lang="sl-SI" sz="2000" dirty="0" err="1"/>
              <a:t>Database</a:t>
            </a:r>
            <a:r>
              <a:rPr lang="sl-SI" sz="2000" dirty="0"/>
              <a:t> (GRID) ID,</a:t>
            </a:r>
          </a:p>
          <a:p>
            <a:pPr marL="800100" lvl="1" indent="-342900">
              <a:buFont typeface="Arial" panose="020B0604020202020204" pitchFamily="34" charset="0"/>
              <a:buChar char="•"/>
            </a:pPr>
            <a:r>
              <a:rPr lang="sl-SI" sz="2000" dirty="0" err="1"/>
              <a:t>Research</a:t>
            </a:r>
            <a:r>
              <a:rPr lang="sl-SI" sz="2000" dirty="0"/>
              <a:t> </a:t>
            </a:r>
            <a:r>
              <a:rPr lang="sl-SI" sz="2000" dirty="0" err="1"/>
              <a:t>Organization</a:t>
            </a:r>
            <a:r>
              <a:rPr lang="sl-SI" sz="2000" dirty="0"/>
              <a:t> </a:t>
            </a:r>
            <a:r>
              <a:rPr lang="sl-SI" sz="2000" dirty="0" err="1"/>
              <a:t>Registry</a:t>
            </a:r>
            <a:r>
              <a:rPr lang="sl-SI" sz="2000" dirty="0"/>
              <a:t> (ROR) ID.</a:t>
            </a:r>
          </a:p>
          <a:p>
            <a:endParaRPr lang="sl-SI" sz="800" dirty="0"/>
          </a:p>
          <a:p>
            <a:r>
              <a:rPr lang="sl-SI" sz="2400" dirty="0"/>
              <a:t>Poleg tega pa so uporabni tudi trajni identifikatorji za raziskovalne vzorce, materiale in instrumente:</a:t>
            </a:r>
          </a:p>
          <a:p>
            <a:pPr marL="800100" lvl="1" indent="-342900">
              <a:buFont typeface="Arial" panose="020B0604020202020204" pitchFamily="34" charset="0"/>
              <a:buChar char="•"/>
            </a:pPr>
            <a:r>
              <a:rPr lang="sl-SI" sz="2000" dirty="0" err="1"/>
              <a:t>International</a:t>
            </a:r>
            <a:r>
              <a:rPr lang="sl-SI" sz="2000" dirty="0"/>
              <a:t> </a:t>
            </a:r>
            <a:r>
              <a:rPr lang="sl-SI" sz="2000" dirty="0" err="1"/>
              <a:t>Generic</a:t>
            </a:r>
            <a:r>
              <a:rPr lang="sl-SI" sz="2000" dirty="0"/>
              <a:t> </a:t>
            </a:r>
            <a:r>
              <a:rPr lang="sl-SI" sz="2000" dirty="0" err="1"/>
              <a:t>Sample</a:t>
            </a:r>
            <a:r>
              <a:rPr lang="sl-SI" sz="2000" dirty="0"/>
              <a:t> </a:t>
            </a:r>
            <a:r>
              <a:rPr lang="sl-SI" sz="2000" dirty="0" err="1"/>
              <a:t>Number</a:t>
            </a:r>
            <a:r>
              <a:rPr lang="sl-SI" sz="2000" dirty="0"/>
              <a:t> (IGSN) za fizične vzorce in primerke,</a:t>
            </a:r>
          </a:p>
          <a:p>
            <a:pPr marL="800100" lvl="1" indent="-342900">
              <a:buFont typeface="Arial" panose="020B0604020202020204" pitchFamily="34" charset="0"/>
              <a:buChar char="•"/>
            </a:pPr>
            <a:r>
              <a:rPr lang="sl-SI" sz="2000" dirty="0" err="1"/>
              <a:t>Research</a:t>
            </a:r>
            <a:r>
              <a:rPr lang="sl-SI" sz="2000" dirty="0"/>
              <a:t> </a:t>
            </a:r>
            <a:r>
              <a:rPr lang="sl-SI" sz="2000" dirty="0" err="1"/>
              <a:t>Resource</a:t>
            </a:r>
            <a:r>
              <a:rPr lang="sl-SI" sz="2000" dirty="0"/>
              <a:t> </a:t>
            </a:r>
            <a:r>
              <a:rPr lang="sl-SI" sz="2000" dirty="0" err="1"/>
              <a:t>Identifier</a:t>
            </a:r>
            <a:r>
              <a:rPr lang="sl-SI" sz="2000" dirty="0"/>
              <a:t> (RRID) za laboratorijski material v biomedicini (npr. plazmide, celice, protitelesa, organizme ipd.),</a:t>
            </a:r>
          </a:p>
          <a:p>
            <a:pPr marL="800100" lvl="1" indent="-342900">
              <a:buFont typeface="Arial" panose="020B0604020202020204" pitchFamily="34" charset="0"/>
              <a:buChar char="•"/>
            </a:pPr>
            <a:r>
              <a:rPr lang="sl-SI" sz="2000" dirty="0" err="1"/>
              <a:t>Persistent</a:t>
            </a:r>
            <a:r>
              <a:rPr lang="sl-SI" sz="2000" dirty="0"/>
              <a:t> </a:t>
            </a:r>
            <a:r>
              <a:rPr lang="sl-SI" sz="2000" dirty="0" err="1"/>
              <a:t>Identifier</a:t>
            </a:r>
            <a:r>
              <a:rPr lang="sl-SI" sz="2000" dirty="0"/>
              <a:t> </a:t>
            </a:r>
            <a:r>
              <a:rPr lang="sl-SI" sz="2000" dirty="0" err="1"/>
              <a:t>of</a:t>
            </a:r>
            <a:r>
              <a:rPr lang="sl-SI" sz="2000" dirty="0"/>
              <a:t> </a:t>
            </a:r>
            <a:r>
              <a:rPr lang="sl-SI" sz="2000" dirty="0" err="1"/>
              <a:t>Instruments</a:t>
            </a:r>
            <a:r>
              <a:rPr lang="sl-SI" sz="2000" dirty="0"/>
              <a:t> (PIDINST) za merilne instrumente.</a:t>
            </a:r>
          </a:p>
        </p:txBody>
      </p:sp>
    </p:spTree>
    <p:extLst>
      <p:ext uri="{BB962C8B-B14F-4D97-AF65-F5344CB8AC3E}">
        <p14:creationId xmlns:p14="http://schemas.microsoft.com/office/powerpoint/2010/main" val="3091150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162610"/>
            <a:ext cx="10515600" cy="817418"/>
          </a:xfrm>
        </p:spPr>
        <p:txBody>
          <a:bodyPr>
            <a:normAutofit fontScale="90000"/>
          </a:bodyPr>
          <a:lstStyle/>
          <a:p>
            <a:pPr lvl="0"/>
            <a:r>
              <a:rPr lang="pl-PL" sz="5000" b="1" dirty="0">
                <a:solidFill>
                  <a:srgbClr val="ED7D31"/>
                </a:solidFill>
                <a:latin typeface="Calibri"/>
              </a:rPr>
              <a:t>Izbira repozitorija – re3data.org</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6" name="Pravokotnik 5">
            <a:extLst>
              <a:ext uri="{FF2B5EF4-FFF2-40B4-BE49-F238E27FC236}">
                <a16:creationId xmlns:a16="http://schemas.microsoft.com/office/drawing/2014/main" id="{3CA37EC4-1EA1-4233-A325-39361222E0D4}"/>
              </a:ext>
            </a:extLst>
          </p:cNvPr>
          <p:cNvSpPr/>
          <p:nvPr/>
        </p:nvSpPr>
        <p:spPr>
          <a:xfrm>
            <a:off x="838200" y="1844561"/>
            <a:ext cx="9819968" cy="461665"/>
          </a:xfrm>
          <a:prstGeom prst="rect">
            <a:avLst/>
          </a:prstGeom>
        </p:spPr>
        <p:txBody>
          <a:bodyPr wrap="square">
            <a:spAutoFit/>
          </a:bodyPr>
          <a:lstStyle/>
          <a:p>
            <a:endParaRPr lang="sl-SI" sz="2400" dirty="0"/>
          </a:p>
        </p:txBody>
      </p:sp>
      <p:pic>
        <p:nvPicPr>
          <p:cNvPr id="8" name="Slika 7">
            <a:extLst>
              <a:ext uri="{FF2B5EF4-FFF2-40B4-BE49-F238E27FC236}">
                <a16:creationId xmlns:a16="http://schemas.microsoft.com/office/drawing/2014/main" id="{F4A6AC80-3C59-4323-845C-3D282DEA4353}"/>
              </a:ext>
            </a:extLst>
          </p:cNvPr>
          <p:cNvPicPr>
            <a:picLocks noChangeAspect="1"/>
          </p:cNvPicPr>
          <p:nvPr/>
        </p:nvPicPr>
        <p:blipFill>
          <a:blip r:embed="rId3"/>
          <a:stretch>
            <a:fillRect/>
          </a:stretch>
        </p:blipFill>
        <p:spPr>
          <a:xfrm>
            <a:off x="707922" y="1639031"/>
            <a:ext cx="11484078" cy="4704101"/>
          </a:xfrm>
          <a:prstGeom prst="rect">
            <a:avLst/>
          </a:prstGeom>
        </p:spPr>
      </p:pic>
      <p:sp>
        <p:nvSpPr>
          <p:cNvPr id="9" name="Pravokotnik 8">
            <a:extLst>
              <a:ext uri="{FF2B5EF4-FFF2-40B4-BE49-F238E27FC236}">
                <a16:creationId xmlns:a16="http://schemas.microsoft.com/office/drawing/2014/main" id="{A3A2CE59-CB0B-4F50-9809-9C822F100B17}"/>
              </a:ext>
            </a:extLst>
          </p:cNvPr>
          <p:cNvSpPr/>
          <p:nvPr/>
        </p:nvSpPr>
        <p:spPr>
          <a:xfrm>
            <a:off x="5584384" y="2393593"/>
            <a:ext cx="3513013" cy="461665"/>
          </a:xfrm>
          <a:prstGeom prst="rect">
            <a:avLst/>
          </a:prstGeom>
        </p:spPr>
        <p:txBody>
          <a:bodyPr wrap="none">
            <a:spAutoFit/>
          </a:bodyPr>
          <a:lstStyle/>
          <a:p>
            <a:r>
              <a:rPr lang="sl-SI" sz="2400" dirty="0">
                <a:hlinkClick r:id="rId4"/>
              </a:rPr>
              <a:t>https://www.re3data.org/</a:t>
            </a:r>
            <a:r>
              <a:rPr lang="sl-SI" sz="2400" dirty="0"/>
              <a:t> </a:t>
            </a:r>
          </a:p>
        </p:txBody>
      </p:sp>
    </p:spTree>
    <p:extLst>
      <p:ext uri="{BB962C8B-B14F-4D97-AF65-F5344CB8AC3E}">
        <p14:creationId xmlns:p14="http://schemas.microsoft.com/office/powerpoint/2010/main" val="2833371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722855"/>
            <a:ext cx="10515600" cy="817418"/>
          </a:xfrm>
        </p:spPr>
        <p:txBody>
          <a:bodyPr>
            <a:normAutofit/>
          </a:bodyPr>
          <a:lstStyle/>
          <a:p>
            <a:pPr lvl="0"/>
            <a:r>
              <a:rPr lang="pl-PL" sz="5000" b="1" dirty="0">
                <a:solidFill>
                  <a:srgbClr val="ED7D31"/>
                </a:solidFill>
                <a:latin typeface="Calibri"/>
              </a:rPr>
              <a:t>Raziskovalni podatki in avtorsko pravo</a:t>
            </a: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103277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856077"/>
            <a:ext cx="10515600" cy="817418"/>
          </a:xfrm>
        </p:spPr>
        <p:txBody>
          <a:bodyPr>
            <a:normAutofit fontScale="90000"/>
          </a:bodyPr>
          <a:lstStyle/>
          <a:p>
            <a:pPr lvl="0"/>
            <a:r>
              <a:rPr lang="pl-PL" sz="5000" b="1" dirty="0">
                <a:solidFill>
                  <a:srgbClr val="ED7D31"/>
                </a:solidFill>
                <a:latin typeface="Calibri"/>
              </a:rPr>
              <a:t>Odprte licence </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6" name="Pravokotnik 5">
            <a:extLst>
              <a:ext uri="{FF2B5EF4-FFF2-40B4-BE49-F238E27FC236}">
                <a16:creationId xmlns:a16="http://schemas.microsoft.com/office/drawing/2014/main" id="{E4DA3E04-7F6D-4CAC-80BF-50B9DA3B6AEB}"/>
              </a:ext>
            </a:extLst>
          </p:cNvPr>
          <p:cNvSpPr/>
          <p:nvPr/>
        </p:nvSpPr>
        <p:spPr>
          <a:xfrm>
            <a:off x="760477" y="1567351"/>
            <a:ext cx="10671045" cy="4293483"/>
          </a:xfrm>
          <a:prstGeom prst="rect">
            <a:avLst/>
          </a:prstGeom>
        </p:spPr>
        <p:txBody>
          <a:bodyPr wrap="square">
            <a:spAutoFit/>
          </a:bodyPr>
          <a:lstStyle/>
          <a:p>
            <a:r>
              <a:rPr lang="sl-SI" sz="2400" dirty="0"/>
              <a:t>Za možnost ponovne uporabe raziskovalnih podatkov je nujno potrebno, da podatkom in metapodatkom dodelimo ustrezno licenco. </a:t>
            </a:r>
          </a:p>
          <a:p>
            <a:endParaRPr lang="sl-SI" sz="800" dirty="0"/>
          </a:p>
          <a:p>
            <a:r>
              <a:rPr lang="sl-SI" sz="2400" dirty="0"/>
              <a:t>Praviloma pri ravnanju z raziskovalnimi podatki uporabljamo odprte licence, kot so npr. licence Creative Commons. </a:t>
            </a:r>
          </a:p>
          <a:p>
            <a:endParaRPr lang="sl-SI" sz="900" dirty="0"/>
          </a:p>
          <a:p>
            <a:r>
              <a:rPr lang="sl-SI" sz="2400" dirty="0"/>
              <a:t>Podatkom praviloma dodelimo licenco CC BY, metapodatkom pa CC0. </a:t>
            </a:r>
          </a:p>
          <a:p>
            <a:endParaRPr lang="sl-SI" sz="800" dirty="0"/>
          </a:p>
          <a:p>
            <a:r>
              <a:rPr lang="sl-SI" sz="2400" dirty="0"/>
              <a:t>Licence Creative Commons so primerne za licenciranje vseh tipov raziskovalnih podatkov razen programske kode, za katero se uporabljajo namenske odprte licence, kot sta npr. GNU in </a:t>
            </a:r>
            <a:r>
              <a:rPr lang="sl-SI" sz="2400" dirty="0" err="1"/>
              <a:t>Apache</a:t>
            </a:r>
            <a:r>
              <a:rPr lang="sl-SI" sz="2400" dirty="0"/>
              <a:t>. </a:t>
            </a:r>
          </a:p>
          <a:p>
            <a:endParaRPr lang="sl-SI" sz="800" dirty="0"/>
          </a:p>
          <a:p>
            <a:r>
              <a:rPr lang="sl-SI" sz="2400" dirty="0"/>
              <a:t>Uporaba po meri ustvarjenih licenc za licenciranje odprtih raziskovalnih podatkov in metapodatkov je odsvetovana.</a:t>
            </a:r>
            <a:endParaRPr lang="sl-SI" sz="2000" dirty="0"/>
          </a:p>
        </p:txBody>
      </p:sp>
    </p:spTree>
    <p:extLst>
      <p:ext uri="{BB962C8B-B14F-4D97-AF65-F5344CB8AC3E}">
        <p14:creationId xmlns:p14="http://schemas.microsoft.com/office/powerpoint/2010/main" val="684910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856077"/>
            <a:ext cx="10515600" cy="817418"/>
          </a:xfrm>
        </p:spPr>
        <p:txBody>
          <a:bodyPr>
            <a:normAutofit fontScale="90000"/>
          </a:bodyPr>
          <a:lstStyle/>
          <a:p>
            <a:pPr lvl="0"/>
            <a:r>
              <a:rPr lang="pl-PL" sz="5000" b="1" dirty="0">
                <a:solidFill>
                  <a:srgbClr val="ED7D31"/>
                </a:solidFill>
                <a:latin typeface="Calibri"/>
              </a:rPr>
              <a:t>Spekter licenc Creative Commons</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6" name="Pravokotnik 5">
            <a:extLst>
              <a:ext uri="{FF2B5EF4-FFF2-40B4-BE49-F238E27FC236}">
                <a16:creationId xmlns:a16="http://schemas.microsoft.com/office/drawing/2014/main" id="{E4DA3E04-7F6D-4CAC-80BF-50B9DA3B6AEB}"/>
              </a:ext>
            </a:extLst>
          </p:cNvPr>
          <p:cNvSpPr/>
          <p:nvPr/>
        </p:nvSpPr>
        <p:spPr>
          <a:xfrm>
            <a:off x="760477" y="1567351"/>
            <a:ext cx="10671045" cy="400110"/>
          </a:xfrm>
          <a:prstGeom prst="rect">
            <a:avLst/>
          </a:prstGeom>
        </p:spPr>
        <p:txBody>
          <a:bodyPr wrap="square">
            <a:spAutoFit/>
          </a:bodyPr>
          <a:lstStyle/>
          <a:p>
            <a:endParaRPr lang="sl-SI" sz="2000" dirty="0"/>
          </a:p>
        </p:txBody>
      </p:sp>
      <p:sp>
        <p:nvSpPr>
          <p:cNvPr id="3" name="Pravokotnik 2">
            <a:extLst>
              <a:ext uri="{FF2B5EF4-FFF2-40B4-BE49-F238E27FC236}">
                <a16:creationId xmlns:a16="http://schemas.microsoft.com/office/drawing/2014/main" id="{523ED1CE-D00E-4A18-AC9A-90CC3BC7A798}"/>
              </a:ext>
            </a:extLst>
          </p:cNvPr>
          <p:cNvSpPr/>
          <p:nvPr/>
        </p:nvSpPr>
        <p:spPr>
          <a:xfrm>
            <a:off x="760477" y="1567351"/>
            <a:ext cx="10852354" cy="4524315"/>
          </a:xfrm>
          <a:prstGeom prst="rect">
            <a:avLst/>
          </a:prstGeom>
        </p:spPr>
        <p:txBody>
          <a:bodyPr wrap="square">
            <a:spAutoFit/>
          </a:bodyPr>
          <a:lstStyle/>
          <a:p>
            <a:r>
              <a:rPr lang="sl-SI" sz="2400" dirty="0"/>
              <a:t>1. CC0: “No </a:t>
            </a:r>
            <a:r>
              <a:rPr lang="sl-SI" sz="2400" dirty="0" err="1"/>
              <a:t>Rights</a:t>
            </a:r>
            <a:r>
              <a:rPr lang="sl-SI" sz="2400" dirty="0"/>
              <a:t> </a:t>
            </a:r>
            <a:r>
              <a:rPr lang="sl-SI" sz="2400" dirty="0" err="1"/>
              <a:t>Reserved</a:t>
            </a:r>
            <a:r>
              <a:rPr lang="sl-SI" sz="2400" dirty="0"/>
              <a:t>” – “Brez pridržanih pravic”</a:t>
            </a:r>
          </a:p>
          <a:p>
            <a:endParaRPr lang="sl-SI" sz="800" dirty="0"/>
          </a:p>
          <a:p>
            <a:r>
              <a:rPr lang="sl-SI" sz="2400" dirty="0"/>
              <a:t>2. CC BY: </a:t>
            </a:r>
            <a:r>
              <a:rPr lang="sl-SI" sz="2400" dirty="0" err="1"/>
              <a:t>Attribution</a:t>
            </a:r>
            <a:r>
              <a:rPr lang="sl-SI" sz="2400" dirty="0"/>
              <a:t> – Priznanje avtorstva</a:t>
            </a:r>
          </a:p>
          <a:p>
            <a:endParaRPr lang="sl-SI" sz="800" dirty="0"/>
          </a:p>
          <a:p>
            <a:r>
              <a:rPr lang="sl-SI" sz="2400" dirty="0"/>
              <a:t>3. CC BY-SA: </a:t>
            </a:r>
            <a:r>
              <a:rPr lang="sl-SI" sz="2400" dirty="0" err="1"/>
              <a:t>Attribution-ShareAlike</a:t>
            </a:r>
            <a:r>
              <a:rPr lang="sl-SI" sz="2400" dirty="0"/>
              <a:t> – Priznanje avtorstva – Deljenje pod enakimi pogoji</a:t>
            </a:r>
          </a:p>
          <a:p>
            <a:endParaRPr lang="sl-SI" sz="800" dirty="0"/>
          </a:p>
          <a:p>
            <a:r>
              <a:rPr lang="sl-SI" sz="2400" dirty="0"/>
              <a:t>4. CC BY-NC: </a:t>
            </a:r>
            <a:r>
              <a:rPr lang="sl-SI" sz="2400" dirty="0" err="1"/>
              <a:t>Attribution-NonCommercial</a:t>
            </a:r>
            <a:r>
              <a:rPr lang="sl-SI" sz="2400" dirty="0"/>
              <a:t> – Priznanje avtorstva – Nekomercialno</a:t>
            </a:r>
          </a:p>
          <a:p>
            <a:endParaRPr lang="sl-SI" sz="800" dirty="0"/>
          </a:p>
          <a:p>
            <a:r>
              <a:rPr lang="sl-SI" sz="2400" dirty="0"/>
              <a:t>5. CC BY-ND: </a:t>
            </a:r>
            <a:r>
              <a:rPr lang="sl-SI" sz="2400" dirty="0" err="1"/>
              <a:t>Attribution-NoDerivatives</a:t>
            </a:r>
            <a:r>
              <a:rPr lang="sl-SI" sz="2400" dirty="0"/>
              <a:t> – Priznanje avtorstva – Brez predelav</a:t>
            </a:r>
          </a:p>
          <a:p>
            <a:endParaRPr lang="sl-SI" sz="800" dirty="0"/>
          </a:p>
          <a:p>
            <a:r>
              <a:rPr lang="sl-SI" sz="2400" dirty="0"/>
              <a:t>6. CC BY-NC-SA: </a:t>
            </a:r>
            <a:r>
              <a:rPr lang="sl-SI" sz="2400" dirty="0" err="1"/>
              <a:t>Attribution-NonCommercial-ShareAlike</a:t>
            </a:r>
            <a:r>
              <a:rPr lang="sl-SI" sz="2400" dirty="0"/>
              <a:t> – Priznanje avtorstva – Nekomercialno – Deljenje pod enakimi pogoji</a:t>
            </a:r>
          </a:p>
          <a:p>
            <a:endParaRPr lang="sl-SI" sz="800" dirty="0"/>
          </a:p>
          <a:p>
            <a:r>
              <a:rPr lang="sl-SI" sz="2400" dirty="0"/>
              <a:t>7. CC BY-NC-ND: </a:t>
            </a:r>
            <a:r>
              <a:rPr lang="sl-SI" sz="2400" dirty="0" err="1"/>
              <a:t>Attribution-NonCommercial-NoDerivatives</a:t>
            </a:r>
            <a:r>
              <a:rPr lang="sl-SI" sz="2400" dirty="0"/>
              <a:t> – Priznanje avtorstva – Nekomercialno – Brez predelav</a:t>
            </a:r>
          </a:p>
        </p:txBody>
      </p:sp>
    </p:spTree>
    <p:extLst>
      <p:ext uri="{BB962C8B-B14F-4D97-AF65-F5344CB8AC3E}">
        <p14:creationId xmlns:p14="http://schemas.microsoft.com/office/powerpoint/2010/main" val="1828436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856077"/>
            <a:ext cx="10515600" cy="817418"/>
          </a:xfrm>
        </p:spPr>
        <p:txBody>
          <a:bodyPr>
            <a:normAutofit fontScale="90000"/>
          </a:bodyPr>
          <a:lstStyle/>
          <a:p>
            <a:pPr lvl="0"/>
            <a:r>
              <a:rPr lang="pl-PL" sz="5000" b="1" dirty="0">
                <a:solidFill>
                  <a:srgbClr val="ED7D31"/>
                </a:solidFill>
                <a:latin typeface="Calibri"/>
              </a:rPr>
              <a:t>Odprte licence za programsko kodo</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6" name="Pravokotnik 5">
            <a:extLst>
              <a:ext uri="{FF2B5EF4-FFF2-40B4-BE49-F238E27FC236}">
                <a16:creationId xmlns:a16="http://schemas.microsoft.com/office/drawing/2014/main" id="{E4DA3E04-7F6D-4CAC-80BF-50B9DA3B6AEB}"/>
              </a:ext>
            </a:extLst>
          </p:cNvPr>
          <p:cNvSpPr/>
          <p:nvPr/>
        </p:nvSpPr>
        <p:spPr>
          <a:xfrm>
            <a:off x="760477" y="1567351"/>
            <a:ext cx="10671045" cy="400110"/>
          </a:xfrm>
          <a:prstGeom prst="rect">
            <a:avLst/>
          </a:prstGeom>
        </p:spPr>
        <p:txBody>
          <a:bodyPr wrap="square">
            <a:spAutoFit/>
          </a:bodyPr>
          <a:lstStyle/>
          <a:p>
            <a:endParaRPr lang="sl-SI" sz="2000" dirty="0"/>
          </a:p>
        </p:txBody>
      </p:sp>
      <p:sp>
        <p:nvSpPr>
          <p:cNvPr id="8" name="Pravokotnik 7">
            <a:extLst>
              <a:ext uri="{FF2B5EF4-FFF2-40B4-BE49-F238E27FC236}">
                <a16:creationId xmlns:a16="http://schemas.microsoft.com/office/drawing/2014/main" id="{7E02841E-4B62-4F20-AD23-2A8F6518692A}"/>
              </a:ext>
            </a:extLst>
          </p:cNvPr>
          <p:cNvSpPr/>
          <p:nvPr/>
        </p:nvSpPr>
        <p:spPr>
          <a:xfrm>
            <a:off x="682753" y="1673495"/>
            <a:ext cx="10309712" cy="5632311"/>
          </a:xfrm>
          <a:prstGeom prst="rect">
            <a:avLst/>
          </a:prstGeom>
        </p:spPr>
        <p:txBody>
          <a:bodyPr wrap="square">
            <a:spAutoFit/>
          </a:bodyPr>
          <a:lstStyle/>
          <a:p>
            <a:r>
              <a:rPr lang="sl-SI" sz="2400" dirty="0"/>
              <a:t>Odprte licence za programsko kodo se delijo na:</a:t>
            </a:r>
          </a:p>
          <a:p>
            <a:endParaRPr lang="sl-SI" sz="800" dirty="0"/>
          </a:p>
          <a:p>
            <a:pPr marL="285750" indent="-285750">
              <a:buFont typeface="Arial" panose="020B0604020202020204" pitchFamily="34" charset="0"/>
              <a:buChar char="•"/>
            </a:pPr>
            <a:r>
              <a:rPr lang="sl-SI" sz="2400" dirty="0"/>
              <a:t>permisivne licence, ki omogočajo pretežno neomejeno ponovno uporabo in licenciranje kode ob omembi izvornega avtorstva (</a:t>
            </a:r>
            <a:r>
              <a:rPr lang="sl-SI" sz="2400" dirty="0" err="1"/>
              <a:t>Apache</a:t>
            </a:r>
            <a:r>
              <a:rPr lang="sl-SI" sz="2400" dirty="0"/>
              <a:t> 2.0, MIT),</a:t>
            </a:r>
          </a:p>
          <a:p>
            <a:pPr marL="285750" indent="-285750">
              <a:buFont typeface="Arial" panose="020B0604020202020204" pitchFamily="34" charset="0"/>
              <a:buChar char="•"/>
            </a:pPr>
            <a:endParaRPr lang="sl-SI" sz="800" dirty="0"/>
          </a:p>
          <a:p>
            <a:pPr marL="285750" indent="-285750">
              <a:buFont typeface="Arial" panose="020B0604020202020204" pitchFamily="34" charset="0"/>
              <a:buChar char="•"/>
            </a:pPr>
            <a:r>
              <a:rPr lang="sl-SI" sz="2400" dirty="0"/>
              <a:t>ter </a:t>
            </a:r>
            <a:r>
              <a:rPr lang="sl-SI" sz="2400" dirty="0" err="1"/>
              <a:t>copyleft</a:t>
            </a:r>
            <a:r>
              <a:rPr lang="sl-SI" sz="2400" dirty="0"/>
              <a:t> licence, ki zahtevajo, da se kakršnekoli prilagoditve programske kode delijo pod enakimi pogoji, kar efektivno omejuje njeno komercialno uporabo (“močna” </a:t>
            </a:r>
            <a:r>
              <a:rPr lang="sl-SI" sz="2400" dirty="0" err="1"/>
              <a:t>copyleft</a:t>
            </a:r>
            <a:r>
              <a:rPr lang="sl-SI" sz="2400" dirty="0"/>
              <a:t> licenca je GNU General </a:t>
            </a:r>
            <a:r>
              <a:rPr lang="sl-SI" sz="2400" dirty="0" err="1"/>
              <a:t>Public</a:t>
            </a:r>
            <a:r>
              <a:rPr lang="sl-SI" sz="2400" dirty="0"/>
              <a:t> </a:t>
            </a:r>
            <a:r>
              <a:rPr lang="sl-SI" sz="2400" dirty="0" err="1"/>
              <a:t>License</a:t>
            </a:r>
            <a:r>
              <a:rPr lang="sl-SI" sz="2400" dirty="0"/>
              <a:t> 3.0, splošno uporabljeni “šibki” </a:t>
            </a:r>
            <a:r>
              <a:rPr lang="sl-SI" sz="2400" dirty="0" err="1"/>
              <a:t>copyleft</a:t>
            </a:r>
            <a:r>
              <a:rPr lang="sl-SI" sz="2400" dirty="0"/>
              <a:t> licenci pa sta </a:t>
            </a:r>
            <a:r>
              <a:rPr lang="sl-SI" sz="2400" dirty="0" err="1"/>
              <a:t>Mozilla</a:t>
            </a:r>
            <a:r>
              <a:rPr lang="sl-SI" sz="2400" dirty="0"/>
              <a:t> </a:t>
            </a:r>
            <a:r>
              <a:rPr lang="sl-SI" sz="2400" dirty="0" err="1"/>
              <a:t>Public</a:t>
            </a:r>
            <a:r>
              <a:rPr lang="sl-SI" sz="2400" dirty="0"/>
              <a:t> </a:t>
            </a:r>
            <a:r>
              <a:rPr lang="sl-SI" sz="2400" dirty="0" err="1"/>
              <a:t>License</a:t>
            </a:r>
            <a:r>
              <a:rPr lang="sl-SI" sz="2400" dirty="0"/>
              <a:t> 2.0 in GNU </a:t>
            </a:r>
            <a:r>
              <a:rPr lang="sl-SI" sz="2400" dirty="0" err="1"/>
              <a:t>Lesser</a:t>
            </a:r>
            <a:r>
              <a:rPr lang="sl-SI" sz="2400" dirty="0"/>
              <a:t> General </a:t>
            </a:r>
            <a:r>
              <a:rPr lang="sl-SI" sz="2400" dirty="0" err="1"/>
              <a:t>Public</a:t>
            </a:r>
            <a:r>
              <a:rPr lang="sl-SI" sz="2400" dirty="0"/>
              <a:t> </a:t>
            </a:r>
            <a:r>
              <a:rPr lang="sl-SI" sz="2400" dirty="0" err="1"/>
              <a:t>License</a:t>
            </a:r>
            <a:r>
              <a:rPr lang="sl-SI" sz="2400" dirty="0"/>
              <a:t> 3.0).</a:t>
            </a:r>
          </a:p>
          <a:p>
            <a:endParaRPr lang="sl-SI" sz="2400" dirty="0"/>
          </a:p>
          <a:p>
            <a:r>
              <a:rPr lang="en-US" sz="2400" dirty="0"/>
              <a:t>Choose an open source license</a:t>
            </a:r>
            <a:r>
              <a:rPr lang="sl-SI" sz="2400" dirty="0"/>
              <a:t>, </a:t>
            </a:r>
            <a:r>
              <a:rPr lang="sl-SI" sz="2400" dirty="0">
                <a:hlinkClick r:id="rId3"/>
              </a:rPr>
              <a:t>https://choosealicense.com/</a:t>
            </a:r>
            <a:r>
              <a:rPr lang="sl-SI" sz="2400" dirty="0"/>
              <a:t>.</a:t>
            </a:r>
          </a:p>
          <a:p>
            <a:endParaRPr lang="en-US" sz="800" dirty="0"/>
          </a:p>
          <a:p>
            <a:r>
              <a:rPr lang="en-US" sz="2400" dirty="0"/>
              <a:t>Software Licenses in Plain English</a:t>
            </a:r>
            <a:r>
              <a:rPr lang="sl-SI" sz="2400" dirty="0"/>
              <a:t>, </a:t>
            </a:r>
            <a:r>
              <a:rPr lang="sl-SI" sz="2400" dirty="0">
                <a:hlinkClick r:id="rId4"/>
              </a:rPr>
              <a:t>https://www.tldrlegal.com/</a:t>
            </a:r>
            <a:r>
              <a:rPr lang="sl-SI" sz="2400" dirty="0"/>
              <a:t>. </a:t>
            </a:r>
          </a:p>
          <a:p>
            <a:endParaRPr lang="sl-SI" sz="2400" dirty="0"/>
          </a:p>
          <a:p>
            <a:endParaRPr lang="sl-SI" sz="2400" dirty="0"/>
          </a:p>
          <a:p>
            <a:endParaRPr lang="sl-SI" sz="2400" dirty="0"/>
          </a:p>
        </p:txBody>
      </p:sp>
    </p:spTree>
    <p:extLst>
      <p:ext uri="{BB962C8B-B14F-4D97-AF65-F5344CB8AC3E}">
        <p14:creationId xmlns:p14="http://schemas.microsoft.com/office/powerpoint/2010/main" val="809900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798778"/>
            <a:ext cx="10515600" cy="817418"/>
          </a:xfrm>
        </p:spPr>
        <p:txBody>
          <a:bodyPr>
            <a:normAutofit fontScale="90000"/>
          </a:bodyPr>
          <a:lstStyle/>
          <a:p>
            <a:pPr lvl="0"/>
            <a:r>
              <a:rPr lang="pl-PL" sz="5000" b="1" dirty="0">
                <a:solidFill>
                  <a:srgbClr val="ED7D31"/>
                </a:solidFill>
                <a:latin typeface="Calibri"/>
              </a:rPr>
              <a:t>Deljenje rezultatov raziskav po načelih FAIR</a:t>
            </a:r>
            <a:br>
              <a:rPr lang="pl-PL" sz="5000" b="1" dirty="0">
                <a:solidFill>
                  <a:srgbClr val="ED7D31"/>
                </a:solidFill>
                <a:latin typeface="Calibri"/>
              </a:rPr>
            </a:b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4104022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4" y="1470763"/>
            <a:ext cx="10515600" cy="817418"/>
          </a:xfrm>
        </p:spPr>
        <p:txBody>
          <a:bodyPr>
            <a:normAutofit fontScale="90000"/>
          </a:bodyPr>
          <a:lstStyle/>
          <a:p>
            <a:pPr lvl="0"/>
            <a:r>
              <a:rPr lang="pl-PL" sz="5000" b="1" dirty="0">
                <a:solidFill>
                  <a:srgbClr val="ED7D31"/>
                </a:solidFill>
                <a:latin typeface="Calibri"/>
              </a:rPr>
              <a:t>F – Najdljivost (Findable) </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ADDA2FF2-4DC9-4CB2-9C6F-E16E49C86BDE}"/>
              </a:ext>
            </a:extLst>
          </p:cNvPr>
          <p:cNvSpPr/>
          <p:nvPr/>
        </p:nvSpPr>
        <p:spPr>
          <a:xfrm>
            <a:off x="682754" y="2098256"/>
            <a:ext cx="9741405" cy="4201150"/>
          </a:xfrm>
          <a:prstGeom prst="rect">
            <a:avLst/>
          </a:prstGeom>
        </p:spPr>
        <p:txBody>
          <a:bodyPr wrap="square">
            <a:spAutoFit/>
          </a:bodyPr>
          <a:lstStyle/>
          <a:p>
            <a:r>
              <a:rPr lang="sl-SI" sz="2400" b="1" dirty="0"/>
              <a:t>(Meta)podatki morajo biti enostavno najdljivi tako s strani fizičnih uporabnikov kot iskalnih algoritmov.</a:t>
            </a:r>
          </a:p>
          <a:p>
            <a:endParaRPr lang="sl-SI" sz="2400" dirty="0"/>
          </a:p>
          <a:p>
            <a:r>
              <a:rPr lang="sl-SI" sz="2400" dirty="0"/>
              <a:t>F1. (Meta)podatki so opremljeni s PID-om (trajni identifikator digitalnih objektov, npr. DOI, </a:t>
            </a:r>
            <a:r>
              <a:rPr lang="sl-SI" sz="2400" dirty="0" err="1"/>
              <a:t>Handle</a:t>
            </a:r>
            <a:r>
              <a:rPr lang="sl-SI" sz="2400" dirty="0"/>
              <a:t>…).   </a:t>
            </a:r>
          </a:p>
          <a:p>
            <a:endParaRPr lang="sl-SI" sz="900" dirty="0"/>
          </a:p>
          <a:p>
            <a:r>
              <a:rPr lang="sl-SI" sz="2400" dirty="0"/>
              <a:t>F2. Podatki so opisani z obogatenimi metapodatki (podrobneje v R1).</a:t>
            </a:r>
          </a:p>
          <a:p>
            <a:endParaRPr lang="sl-SI" sz="900" dirty="0"/>
          </a:p>
          <a:p>
            <a:r>
              <a:rPr lang="sl-SI" sz="2400" dirty="0"/>
              <a:t>F3. Metapodatki vsebujejo enoličen identifikator podatkov, ki jih opisujejo (npr. spletno povezavo).</a:t>
            </a:r>
          </a:p>
          <a:p>
            <a:endParaRPr lang="sl-SI" sz="900" dirty="0"/>
          </a:p>
          <a:p>
            <a:r>
              <a:rPr lang="sl-SI" sz="2400" dirty="0"/>
              <a:t>F4. (Meta)podatki so indeksirani v bibliografskih indeksih, ki omogočajo iskanje.</a:t>
            </a:r>
          </a:p>
        </p:txBody>
      </p:sp>
    </p:spTree>
    <p:extLst>
      <p:ext uri="{BB962C8B-B14F-4D97-AF65-F5344CB8AC3E}">
        <p14:creationId xmlns:p14="http://schemas.microsoft.com/office/powerpoint/2010/main" val="368559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332824"/>
            <a:ext cx="10515600" cy="817418"/>
          </a:xfrm>
        </p:spPr>
        <p:txBody>
          <a:bodyPr>
            <a:normAutofit/>
          </a:bodyPr>
          <a:lstStyle/>
          <a:p>
            <a:pPr lvl="0"/>
            <a:r>
              <a:rPr lang="sl-SI" sz="5000" b="1" dirty="0">
                <a:solidFill>
                  <a:srgbClr val="ED7D31"/>
                </a:solidFill>
                <a:latin typeface="Calibri"/>
              </a:rPr>
              <a:t>Vrste podatkov</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429000"/>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p:txBody>
      </p:sp>
      <p:sp>
        <p:nvSpPr>
          <p:cNvPr id="10" name="PoljeZBesedilom 9">
            <a:extLst>
              <a:ext uri="{FF2B5EF4-FFF2-40B4-BE49-F238E27FC236}">
                <a16:creationId xmlns:a16="http://schemas.microsoft.com/office/drawing/2014/main" id="{7FE7292F-A4C9-4ABA-9A9B-C1AF1515F2FA}"/>
              </a:ext>
            </a:extLst>
          </p:cNvPr>
          <p:cNvSpPr txBox="1"/>
          <p:nvPr/>
        </p:nvSpPr>
        <p:spPr>
          <a:xfrm>
            <a:off x="2875788" y="5125348"/>
            <a:ext cx="8607552" cy="1323439"/>
          </a:xfrm>
          <a:prstGeom prst="rect">
            <a:avLst/>
          </a:prstGeom>
          <a:noFill/>
        </p:spPr>
        <p:txBody>
          <a:bodyPr wrap="square" rtlCol="0">
            <a:spAutoFit/>
          </a:bodyPr>
          <a:lstStyle/>
          <a:p>
            <a:r>
              <a:rPr lang="sl-SI" sz="8000" dirty="0"/>
              <a:t>besedilni podatki</a:t>
            </a:r>
          </a:p>
        </p:txBody>
      </p:sp>
      <p:sp>
        <p:nvSpPr>
          <p:cNvPr id="11" name="PoljeZBesedilom 10">
            <a:extLst>
              <a:ext uri="{FF2B5EF4-FFF2-40B4-BE49-F238E27FC236}">
                <a16:creationId xmlns:a16="http://schemas.microsoft.com/office/drawing/2014/main" id="{23B358F6-C8DC-4E1C-9F10-9B04F067A034}"/>
              </a:ext>
            </a:extLst>
          </p:cNvPr>
          <p:cNvSpPr txBox="1"/>
          <p:nvPr/>
        </p:nvSpPr>
        <p:spPr>
          <a:xfrm>
            <a:off x="2529840" y="2123184"/>
            <a:ext cx="10290048" cy="1569660"/>
          </a:xfrm>
          <a:prstGeom prst="rect">
            <a:avLst/>
          </a:prstGeom>
          <a:noFill/>
        </p:spPr>
        <p:txBody>
          <a:bodyPr wrap="square" rtlCol="0">
            <a:spAutoFit/>
          </a:bodyPr>
          <a:lstStyle/>
          <a:p>
            <a:r>
              <a:rPr lang="sl-SI" sz="9600" dirty="0">
                <a:solidFill>
                  <a:srgbClr val="00B050"/>
                </a:solidFill>
              </a:rPr>
              <a:t>številski podatki</a:t>
            </a:r>
          </a:p>
        </p:txBody>
      </p:sp>
      <p:sp>
        <p:nvSpPr>
          <p:cNvPr id="12" name="PoljeZBesedilom 11">
            <a:extLst>
              <a:ext uri="{FF2B5EF4-FFF2-40B4-BE49-F238E27FC236}">
                <a16:creationId xmlns:a16="http://schemas.microsoft.com/office/drawing/2014/main" id="{CE7F2965-17DC-45C4-93DD-390FB4F94344}"/>
              </a:ext>
            </a:extLst>
          </p:cNvPr>
          <p:cNvSpPr txBox="1"/>
          <p:nvPr/>
        </p:nvSpPr>
        <p:spPr>
          <a:xfrm>
            <a:off x="1778508" y="1266012"/>
            <a:ext cx="7397496" cy="1323439"/>
          </a:xfrm>
          <a:prstGeom prst="rect">
            <a:avLst/>
          </a:prstGeom>
          <a:noFill/>
        </p:spPr>
        <p:txBody>
          <a:bodyPr wrap="square" rtlCol="0">
            <a:spAutoFit/>
          </a:bodyPr>
          <a:lstStyle/>
          <a:p>
            <a:r>
              <a:rPr lang="sl-SI" sz="8000" dirty="0">
                <a:solidFill>
                  <a:srgbClr val="FF0000"/>
                </a:solidFill>
              </a:rPr>
              <a:t>slikovni podatki</a:t>
            </a:r>
          </a:p>
        </p:txBody>
      </p:sp>
      <p:sp>
        <p:nvSpPr>
          <p:cNvPr id="13" name="PoljeZBesedilom 12">
            <a:extLst>
              <a:ext uri="{FF2B5EF4-FFF2-40B4-BE49-F238E27FC236}">
                <a16:creationId xmlns:a16="http://schemas.microsoft.com/office/drawing/2014/main" id="{20311FD6-9241-4572-B2FD-7203D485C16C}"/>
              </a:ext>
            </a:extLst>
          </p:cNvPr>
          <p:cNvSpPr txBox="1"/>
          <p:nvPr/>
        </p:nvSpPr>
        <p:spPr>
          <a:xfrm>
            <a:off x="2740152" y="3232648"/>
            <a:ext cx="6711696" cy="923330"/>
          </a:xfrm>
          <a:prstGeom prst="rect">
            <a:avLst/>
          </a:prstGeom>
          <a:noFill/>
        </p:spPr>
        <p:txBody>
          <a:bodyPr wrap="square" rtlCol="0">
            <a:spAutoFit/>
          </a:bodyPr>
          <a:lstStyle/>
          <a:p>
            <a:r>
              <a:rPr lang="sl-SI" sz="5400" dirty="0" err="1">
                <a:solidFill>
                  <a:schemeClr val="accent6">
                    <a:lumMod val="50000"/>
                  </a:schemeClr>
                </a:solidFill>
              </a:rPr>
              <a:t>geoprostorski</a:t>
            </a:r>
            <a:r>
              <a:rPr lang="sl-SI" sz="5400" dirty="0">
                <a:solidFill>
                  <a:schemeClr val="accent6">
                    <a:lumMod val="50000"/>
                  </a:schemeClr>
                </a:solidFill>
              </a:rPr>
              <a:t> podatki</a:t>
            </a:r>
          </a:p>
        </p:txBody>
      </p:sp>
      <p:sp>
        <p:nvSpPr>
          <p:cNvPr id="14" name="PoljeZBesedilom 13">
            <a:extLst>
              <a:ext uri="{FF2B5EF4-FFF2-40B4-BE49-F238E27FC236}">
                <a16:creationId xmlns:a16="http://schemas.microsoft.com/office/drawing/2014/main" id="{86C81900-595C-42DF-8DBB-FEFC487D56D5}"/>
              </a:ext>
            </a:extLst>
          </p:cNvPr>
          <p:cNvSpPr txBox="1"/>
          <p:nvPr/>
        </p:nvSpPr>
        <p:spPr>
          <a:xfrm>
            <a:off x="1188720" y="5059680"/>
            <a:ext cx="2075688" cy="646331"/>
          </a:xfrm>
          <a:prstGeom prst="rect">
            <a:avLst/>
          </a:prstGeom>
          <a:noFill/>
        </p:spPr>
        <p:txBody>
          <a:bodyPr wrap="square" rtlCol="0">
            <a:spAutoFit/>
          </a:bodyPr>
          <a:lstStyle/>
          <a:p>
            <a:r>
              <a:rPr lang="sl-SI" sz="3600" dirty="0" err="1">
                <a:solidFill>
                  <a:schemeClr val="accent6"/>
                </a:solidFill>
              </a:rPr>
              <a:t>audio</a:t>
            </a:r>
            <a:endParaRPr lang="sl-SI" sz="3600" dirty="0">
              <a:solidFill>
                <a:schemeClr val="accent6"/>
              </a:solidFill>
            </a:endParaRPr>
          </a:p>
        </p:txBody>
      </p:sp>
      <p:sp>
        <p:nvSpPr>
          <p:cNvPr id="15" name="PoljeZBesedilom 14">
            <a:extLst>
              <a:ext uri="{FF2B5EF4-FFF2-40B4-BE49-F238E27FC236}">
                <a16:creationId xmlns:a16="http://schemas.microsoft.com/office/drawing/2014/main" id="{F27355C7-D2FD-4FA4-8E45-32A95FF3861D}"/>
              </a:ext>
            </a:extLst>
          </p:cNvPr>
          <p:cNvSpPr txBox="1"/>
          <p:nvPr/>
        </p:nvSpPr>
        <p:spPr>
          <a:xfrm>
            <a:off x="1188720" y="2934621"/>
            <a:ext cx="2075688" cy="707886"/>
          </a:xfrm>
          <a:prstGeom prst="rect">
            <a:avLst/>
          </a:prstGeom>
          <a:noFill/>
        </p:spPr>
        <p:txBody>
          <a:bodyPr wrap="square" rtlCol="0">
            <a:spAutoFit/>
          </a:bodyPr>
          <a:lstStyle/>
          <a:p>
            <a:r>
              <a:rPr lang="sl-SI" sz="4000" dirty="0">
                <a:solidFill>
                  <a:schemeClr val="accent2">
                    <a:lumMod val="75000"/>
                  </a:schemeClr>
                </a:solidFill>
              </a:rPr>
              <a:t>video</a:t>
            </a:r>
          </a:p>
        </p:txBody>
      </p:sp>
      <p:sp>
        <p:nvSpPr>
          <p:cNvPr id="16" name="PoljeZBesedilom 15">
            <a:extLst>
              <a:ext uri="{FF2B5EF4-FFF2-40B4-BE49-F238E27FC236}">
                <a16:creationId xmlns:a16="http://schemas.microsoft.com/office/drawing/2014/main" id="{D9320D31-5C13-42CA-9848-71D862A5C97B}"/>
              </a:ext>
            </a:extLst>
          </p:cNvPr>
          <p:cNvSpPr txBox="1"/>
          <p:nvPr/>
        </p:nvSpPr>
        <p:spPr>
          <a:xfrm>
            <a:off x="6617209" y="4165684"/>
            <a:ext cx="5117590" cy="707886"/>
          </a:xfrm>
          <a:prstGeom prst="rect">
            <a:avLst/>
          </a:prstGeom>
          <a:noFill/>
        </p:spPr>
        <p:txBody>
          <a:bodyPr wrap="square" rtlCol="0">
            <a:spAutoFit/>
          </a:bodyPr>
          <a:lstStyle/>
          <a:p>
            <a:r>
              <a:rPr lang="sl-SI" sz="4000" dirty="0">
                <a:solidFill>
                  <a:schemeClr val="accent1">
                    <a:lumMod val="50000"/>
                  </a:schemeClr>
                </a:solidFill>
              </a:rPr>
              <a:t>programska oprema</a:t>
            </a:r>
          </a:p>
        </p:txBody>
      </p:sp>
      <p:sp>
        <p:nvSpPr>
          <p:cNvPr id="17" name="PoljeZBesedilom 16">
            <a:extLst>
              <a:ext uri="{FF2B5EF4-FFF2-40B4-BE49-F238E27FC236}">
                <a16:creationId xmlns:a16="http://schemas.microsoft.com/office/drawing/2014/main" id="{47463BB8-F965-411F-885B-9DA4AAF34990}"/>
              </a:ext>
            </a:extLst>
          </p:cNvPr>
          <p:cNvSpPr txBox="1"/>
          <p:nvPr/>
        </p:nvSpPr>
        <p:spPr>
          <a:xfrm>
            <a:off x="2740152" y="4612491"/>
            <a:ext cx="2601468" cy="461665"/>
          </a:xfrm>
          <a:prstGeom prst="rect">
            <a:avLst/>
          </a:prstGeom>
          <a:noFill/>
        </p:spPr>
        <p:txBody>
          <a:bodyPr wrap="square" rtlCol="0">
            <a:spAutoFit/>
          </a:bodyPr>
          <a:lstStyle/>
          <a:p>
            <a:r>
              <a:rPr lang="sl-SI" sz="2400" dirty="0">
                <a:solidFill>
                  <a:schemeClr val="accent1"/>
                </a:solidFill>
              </a:rPr>
              <a:t>interaktivni podatki</a:t>
            </a:r>
          </a:p>
        </p:txBody>
      </p:sp>
      <p:sp>
        <p:nvSpPr>
          <p:cNvPr id="18" name="PoljeZBesedilom 17">
            <a:extLst>
              <a:ext uri="{FF2B5EF4-FFF2-40B4-BE49-F238E27FC236}">
                <a16:creationId xmlns:a16="http://schemas.microsoft.com/office/drawing/2014/main" id="{F1C6168F-5867-4B15-8643-6224A4655C10}"/>
              </a:ext>
            </a:extLst>
          </p:cNvPr>
          <p:cNvSpPr txBox="1"/>
          <p:nvPr/>
        </p:nvSpPr>
        <p:spPr>
          <a:xfrm>
            <a:off x="502920" y="4036095"/>
            <a:ext cx="4745736" cy="707886"/>
          </a:xfrm>
          <a:prstGeom prst="rect">
            <a:avLst/>
          </a:prstGeom>
          <a:noFill/>
        </p:spPr>
        <p:txBody>
          <a:bodyPr wrap="square" rtlCol="0">
            <a:spAutoFit/>
          </a:bodyPr>
          <a:lstStyle/>
          <a:p>
            <a:r>
              <a:rPr lang="sl-SI" sz="4000" dirty="0">
                <a:solidFill>
                  <a:schemeClr val="bg1">
                    <a:lumMod val="75000"/>
                  </a:schemeClr>
                </a:solidFill>
              </a:rPr>
              <a:t>druge vrste podatkov</a:t>
            </a:r>
          </a:p>
        </p:txBody>
      </p:sp>
    </p:spTree>
    <p:extLst>
      <p:ext uri="{BB962C8B-B14F-4D97-AF65-F5344CB8AC3E}">
        <p14:creationId xmlns:p14="http://schemas.microsoft.com/office/powerpoint/2010/main" val="4182312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4" y="1470763"/>
            <a:ext cx="10515600" cy="817418"/>
          </a:xfrm>
        </p:spPr>
        <p:txBody>
          <a:bodyPr>
            <a:normAutofit fontScale="90000"/>
          </a:bodyPr>
          <a:lstStyle/>
          <a:p>
            <a:pPr lvl="0"/>
            <a:r>
              <a:rPr lang="pl-PL" sz="5000" b="1" dirty="0">
                <a:solidFill>
                  <a:srgbClr val="ED7D31"/>
                </a:solidFill>
                <a:latin typeface="Calibri"/>
              </a:rPr>
              <a:t>A – Dostopnost (Accessible) </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ADDA2FF2-4DC9-4CB2-9C6F-E16E49C86BDE}"/>
              </a:ext>
            </a:extLst>
          </p:cNvPr>
          <p:cNvSpPr/>
          <p:nvPr/>
        </p:nvSpPr>
        <p:spPr>
          <a:xfrm>
            <a:off x="682754" y="2098256"/>
            <a:ext cx="9741405" cy="3539430"/>
          </a:xfrm>
          <a:prstGeom prst="rect">
            <a:avLst/>
          </a:prstGeom>
        </p:spPr>
        <p:txBody>
          <a:bodyPr wrap="square">
            <a:spAutoFit/>
          </a:bodyPr>
          <a:lstStyle/>
          <a:p>
            <a:r>
              <a:rPr lang="sl-SI" sz="2400" b="1" dirty="0"/>
              <a:t>Zagotavljanje dostopnosti podatkov, vključno z morebitnimi postopki </a:t>
            </a:r>
            <a:r>
              <a:rPr lang="sl-SI" sz="2400" b="1" dirty="0" err="1"/>
              <a:t>avtentikacije</a:t>
            </a:r>
            <a:r>
              <a:rPr lang="sl-SI" sz="2400" b="1" dirty="0"/>
              <a:t> in avtorizacije. </a:t>
            </a:r>
          </a:p>
          <a:p>
            <a:endParaRPr lang="sl-SI" sz="2400" b="1" dirty="0"/>
          </a:p>
          <a:p>
            <a:r>
              <a:rPr lang="sl-SI" sz="2400" dirty="0"/>
              <a:t>A1. (Meta)podatki so dostopni z uporabo pripadajočih identifikatorjev po standardnih komunikacijskih protokolih.</a:t>
            </a:r>
          </a:p>
          <a:p>
            <a:endParaRPr lang="sl-SI" sz="900" dirty="0"/>
          </a:p>
          <a:p>
            <a:pPr lvl="1"/>
            <a:r>
              <a:rPr lang="sl-SI" sz="2400" dirty="0"/>
              <a:t>A1.1 Komunikacijski protokol je odprt, brezplačen in univerzalen. </a:t>
            </a:r>
          </a:p>
          <a:p>
            <a:endParaRPr lang="sl-SI" sz="800" dirty="0"/>
          </a:p>
          <a:p>
            <a:pPr lvl="1"/>
            <a:r>
              <a:rPr lang="sl-SI" sz="2400" dirty="0"/>
              <a:t>A1.2 Protokol omogoča </a:t>
            </a:r>
            <a:r>
              <a:rPr lang="sl-SI" sz="2400" dirty="0" err="1"/>
              <a:t>avtentikacijo</a:t>
            </a:r>
            <a:r>
              <a:rPr lang="sl-SI" sz="2400" dirty="0"/>
              <a:t> in avtorizacijo, kjer je to potrebno. </a:t>
            </a:r>
          </a:p>
          <a:p>
            <a:pPr lvl="1"/>
            <a:endParaRPr lang="sl-SI" sz="800" dirty="0"/>
          </a:p>
          <a:p>
            <a:pPr marL="800100" lvl="1" indent="-342900">
              <a:buFont typeface="Arial" panose="020B0604020202020204" pitchFamily="34" charset="0"/>
              <a:buChar char="•"/>
            </a:pPr>
            <a:endParaRPr lang="sl-SI" sz="700" dirty="0"/>
          </a:p>
          <a:p>
            <a:r>
              <a:rPr lang="sl-SI" sz="2400" dirty="0"/>
              <a:t>A2. Metapodatki so dostopni tudi po tem, ko podatki sami niso več na voljo. </a:t>
            </a:r>
          </a:p>
        </p:txBody>
      </p:sp>
    </p:spTree>
    <p:extLst>
      <p:ext uri="{BB962C8B-B14F-4D97-AF65-F5344CB8AC3E}">
        <p14:creationId xmlns:p14="http://schemas.microsoft.com/office/powerpoint/2010/main" val="1621471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077124"/>
            <a:ext cx="10515600" cy="817418"/>
          </a:xfrm>
        </p:spPr>
        <p:txBody>
          <a:bodyPr>
            <a:normAutofit/>
          </a:bodyPr>
          <a:lstStyle/>
          <a:p>
            <a:pPr lvl="0"/>
            <a:r>
              <a:rPr lang="pl-PL" sz="5000" b="1" dirty="0">
                <a:solidFill>
                  <a:srgbClr val="ED7D31"/>
                </a:solidFill>
                <a:latin typeface="Calibri"/>
              </a:rPr>
              <a:t>I - Interoperabilnost (Interoperable) </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ADDA2FF2-4DC9-4CB2-9C6F-E16E49C86BDE}"/>
              </a:ext>
            </a:extLst>
          </p:cNvPr>
          <p:cNvSpPr/>
          <p:nvPr/>
        </p:nvSpPr>
        <p:spPr>
          <a:xfrm>
            <a:off x="682754" y="2098256"/>
            <a:ext cx="9741405" cy="3323987"/>
          </a:xfrm>
          <a:prstGeom prst="rect">
            <a:avLst/>
          </a:prstGeom>
        </p:spPr>
        <p:txBody>
          <a:bodyPr wrap="square">
            <a:spAutoFit/>
          </a:bodyPr>
          <a:lstStyle/>
          <a:p>
            <a:r>
              <a:rPr lang="sl-SI" sz="2400" b="1" dirty="0"/>
              <a:t>(Meta)podatki morajo praviloma biti integrirani z drugimi podatki in omogočati uporabo aplikacij ali delovnih procesov za potrebe analiz, hrambe in procesiranja. </a:t>
            </a:r>
          </a:p>
          <a:p>
            <a:endParaRPr lang="sl-SI" sz="2400" b="1" dirty="0"/>
          </a:p>
          <a:p>
            <a:r>
              <a:rPr lang="sl-SI" sz="2400" dirty="0"/>
              <a:t>I1. (Meta)podatki so zapisani v formalnem, splošno dostopnem in široko  uporabljanjem jeziku za razširjanje znanja. </a:t>
            </a:r>
          </a:p>
          <a:p>
            <a:endParaRPr lang="sl-SI" sz="900" dirty="0"/>
          </a:p>
          <a:p>
            <a:r>
              <a:rPr lang="sl-SI" sz="2400" dirty="0"/>
              <a:t>I2. (Meta)podatki uporabljajo geslovnike, ki sledijo načelom FAIR. </a:t>
            </a:r>
          </a:p>
          <a:p>
            <a:endParaRPr lang="sl-SI" sz="900" dirty="0"/>
          </a:p>
          <a:p>
            <a:r>
              <a:rPr lang="sl-SI" sz="2400" dirty="0"/>
              <a:t>I3. (Meta)podatki vključujejo tudi sklice na druge (meta)podatke. </a:t>
            </a:r>
          </a:p>
        </p:txBody>
      </p:sp>
    </p:spTree>
    <p:extLst>
      <p:ext uri="{BB962C8B-B14F-4D97-AF65-F5344CB8AC3E}">
        <p14:creationId xmlns:p14="http://schemas.microsoft.com/office/powerpoint/2010/main" val="2053553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077124"/>
            <a:ext cx="10515600" cy="817418"/>
          </a:xfrm>
        </p:spPr>
        <p:txBody>
          <a:bodyPr>
            <a:normAutofit/>
          </a:bodyPr>
          <a:lstStyle/>
          <a:p>
            <a:pPr lvl="0"/>
            <a:r>
              <a:rPr lang="pl-PL" sz="5000" b="1" dirty="0">
                <a:solidFill>
                  <a:srgbClr val="ED7D31"/>
                </a:solidFill>
                <a:latin typeface="Calibri"/>
              </a:rPr>
              <a:t>R: Uporabljivost (Reuse)</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ADDA2FF2-4DC9-4CB2-9C6F-E16E49C86BDE}"/>
              </a:ext>
            </a:extLst>
          </p:cNvPr>
          <p:cNvSpPr/>
          <p:nvPr/>
        </p:nvSpPr>
        <p:spPr>
          <a:xfrm>
            <a:off x="682754" y="2098256"/>
            <a:ext cx="9741405" cy="3831818"/>
          </a:xfrm>
          <a:prstGeom prst="rect">
            <a:avLst/>
          </a:prstGeom>
        </p:spPr>
        <p:txBody>
          <a:bodyPr wrap="square">
            <a:spAutoFit/>
          </a:bodyPr>
          <a:lstStyle/>
          <a:p>
            <a:r>
              <a:rPr lang="sl-SI" sz="2400" b="1" dirty="0"/>
              <a:t>Ključni cilj FAIR je optimizacija ponovne uporabe podatkov. Da bi to dosegli, morajo biti podatki in metapodatki dovolj dobro opisani, da omogočajo ponovljivost raziskave ali ponovno uporabo podatkov v druge namene. </a:t>
            </a:r>
          </a:p>
          <a:p>
            <a:endParaRPr lang="sl-SI" sz="2400" b="1" dirty="0"/>
          </a:p>
          <a:p>
            <a:r>
              <a:rPr lang="sl-SI" sz="2400" dirty="0"/>
              <a:t>R1. (Meta)podatki so opisani bogato in z mnogimi ustreznimi atributi. </a:t>
            </a:r>
          </a:p>
          <a:p>
            <a:endParaRPr lang="sl-SI" sz="900" dirty="0"/>
          </a:p>
          <a:p>
            <a:pPr lvl="1"/>
            <a:r>
              <a:rPr lang="sl-SI" sz="2400" dirty="0"/>
              <a:t>R1.1. (Meta)podatki so opremljeni z ustrezno licenco. </a:t>
            </a:r>
          </a:p>
          <a:p>
            <a:pPr lvl="1"/>
            <a:endParaRPr lang="sl-SI" sz="900" dirty="0"/>
          </a:p>
          <a:p>
            <a:pPr lvl="1"/>
            <a:r>
              <a:rPr lang="sl-SI" sz="2400" dirty="0"/>
              <a:t>R1.2. Provenienca (izvor) (meta)podatkov je natančno opisana. </a:t>
            </a:r>
          </a:p>
          <a:p>
            <a:pPr lvl="1"/>
            <a:endParaRPr lang="sl-SI" sz="900" dirty="0"/>
          </a:p>
          <a:p>
            <a:pPr lvl="1"/>
            <a:r>
              <a:rPr lang="sl-SI" sz="2400" dirty="0"/>
              <a:t>R1.3. (Meta)podatki izpolnjujejo uveljavljene standarde na posameznem raziskovalnem področju. </a:t>
            </a:r>
          </a:p>
        </p:txBody>
      </p:sp>
    </p:spTree>
    <p:extLst>
      <p:ext uri="{BB962C8B-B14F-4D97-AF65-F5344CB8AC3E}">
        <p14:creationId xmlns:p14="http://schemas.microsoft.com/office/powerpoint/2010/main" val="3191760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826839"/>
            <a:ext cx="10515600" cy="817418"/>
          </a:xfrm>
        </p:spPr>
        <p:txBody>
          <a:bodyPr>
            <a:normAutofit/>
          </a:bodyPr>
          <a:lstStyle/>
          <a:p>
            <a:pPr lvl="0"/>
            <a:r>
              <a:rPr lang="pl-PL" sz="5000" b="1" dirty="0">
                <a:solidFill>
                  <a:srgbClr val="ED7D31"/>
                </a:solidFill>
                <a:latin typeface="Calibri"/>
              </a:rPr>
              <a:t>GoFAIR</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ADDA2FF2-4DC9-4CB2-9C6F-E16E49C86BDE}"/>
              </a:ext>
            </a:extLst>
          </p:cNvPr>
          <p:cNvSpPr/>
          <p:nvPr/>
        </p:nvSpPr>
        <p:spPr>
          <a:xfrm>
            <a:off x="6719760" y="2242090"/>
            <a:ext cx="6298149" cy="461665"/>
          </a:xfrm>
          <a:prstGeom prst="rect">
            <a:avLst/>
          </a:prstGeom>
        </p:spPr>
        <p:txBody>
          <a:bodyPr wrap="square">
            <a:spAutoFit/>
          </a:bodyPr>
          <a:lstStyle/>
          <a:p>
            <a:r>
              <a:rPr lang="sl-SI" sz="2400" dirty="0">
                <a:hlinkClick r:id="rId2"/>
              </a:rPr>
              <a:t>https://www.go-fair.org/fair-principles/</a:t>
            </a:r>
            <a:r>
              <a:rPr lang="sl-SI" sz="2400" dirty="0"/>
              <a:t> </a:t>
            </a:r>
          </a:p>
        </p:txBody>
      </p:sp>
      <p:pic>
        <p:nvPicPr>
          <p:cNvPr id="3" name="Slika 2">
            <a:extLst>
              <a:ext uri="{FF2B5EF4-FFF2-40B4-BE49-F238E27FC236}">
                <a16:creationId xmlns:a16="http://schemas.microsoft.com/office/drawing/2014/main" id="{00E46942-ABF0-4C32-AF7D-52CA815E29B5}"/>
              </a:ext>
            </a:extLst>
          </p:cNvPr>
          <p:cNvPicPr>
            <a:picLocks noChangeAspect="1"/>
          </p:cNvPicPr>
          <p:nvPr/>
        </p:nvPicPr>
        <p:blipFill>
          <a:blip r:embed="rId3"/>
          <a:stretch>
            <a:fillRect/>
          </a:stretch>
        </p:blipFill>
        <p:spPr>
          <a:xfrm>
            <a:off x="682755" y="1751040"/>
            <a:ext cx="5788651" cy="4752998"/>
          </a:xfrm>
          <a:prstGeom prst="rect">
            <a:avLst/>
          </a:prstGeom>
        </p:spPr>
      </p:pic>
    </p:spTree>
    <p:extLst>
      <p:ext uri="{BB962C8B-B14F-4D97-AF65-F5344CB8AC3E}">
        <p14:creationId xmlns:p14="http://schemas.microsoft.com/office/powerpoint/2010/main" val="1869295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722855"/>
            <a:ext cx="10515600" cy="817418"/>
          </a:xfrm>
        </p:spPr>
        <p:txBody>
          <a:bodyPr>
            <a:normAutofit fontScale="90000"/>
          </a:bodyPr>
          <a:lstStyle/>
          <a:p>
            <a:pPr lvl="0"/>
            <a:r>
              <a:rPr lang="pl-PL" sz="5000" b="1" dirty="0">
                <a:solidFill>
                  <a:srgbClr val="ED7D31"/>
                </a:solidFill>
                <a:latin typeface="Calibri"/>
              </a:rPr>
              <a:t>Izjeme pri deljenju raziskovalnih podatkov</a:t>
            </a: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2930841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3" y="1083134"/>
            <a:ext cx="10309712" cy="817418"/>
          </a:xfrm>
        </p:spPr>
        <p:txBody>
          <a:bodyPr>
            <a:normAutofit fontScale="90000"/>
          </a:bodyPr>
          <a:lstStyle/>
          <a:p>
            <a:pPr lvl="0"/>
            <a:r>
              <a:rPr lang="pl-PL" sz="5000" b="1" dirty="0">
                <a:solidFill>
                  <a:srgbClr val="ED7D31"/>
                </a:solidFill>
                <a:latin typeface="Calibri"/>
              </a:rPr>
              <a:t>Izjeme pri deljenju raziskovalnih podatkov</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6" name="Pravokotnik 5">
            <a:extLst>
              <a:ext uri="{FF2B5EF4-FFF2-40B4-BE49-F238E27FC236}">
                <a16:creationId xmlns:a16="http://schemas.microsoft.com/office/drawing/2014/main" id="{E4DA3E04-7F6D-4CAC-80BF-50B9DA3B6AEB}"/>
              </a:ext>
            </a:extLst>
          </p:cNvPr>
          <p:cNvSpPr/>
          <p:nvPr/>
        </p:nvSpPr>
        <p:spPr>
          <a:xfrm>
            <a:off x="760477" y="1567351"/>
            <a:ext cx="10671045" cy="400110"/>
          </a:xfrm>
          <a:prstGeom prst="rect">
            <a:avLst/>
          </a:prstGeom>
        </p:spPr>
        <p:txBody>
          <a:bodyPr wrap="square">
            <a:spAutoFit/>
          </a:bodyPr>
          <a:lstStyle/>
          <a:p>
            <a:endParaRPr lang="sl-SI" sz="2000" dirty="0"/>
          </a:p>
        </p:txBody>
      </p:sp>
      <p:sp>
        <p:nvSpPr>
          <p:cNvPr id="8" name="Pravokotnik 7">
            <a:extLst>
              <a:ext uri="{FF2B5EF4-FFF2-40B4-BE49-F238E27FC236}">
                <a16:creationId xmlns:a16="http://schemas.microsoft.com/office/drawing/2014/main" id="{7E02841E-4B62-4F20-AD23-2A8F6518692A}"/>
              </a:ext>
            </a:extLst>
          </p:cNvPr>
          <p:cNvSpPr/>
          <p:nvPr/>
        </p:nvSpPr>
        <p:spPr>
          <a:xfrm>
            <a:off x="682753" y="1673495"/>
            <a:ext cx="10309712" cy="4401205"/>
          </a:xfrm>
          <a:prstGeom prst="rect">
            <a:avLst/>
          </a:prstGeom>
        </p:spPr>
        <p:txBody>
          <a:bodyPr wrap="square">
            <a:spAutoFit/>
          </a:bodyPr>
          <a:lstStyle/>
          <a:p>
            <a:r>
              <a:rPr lang="sl-SI" sz="2400" dirty="0"/>
              <a:t>Upravičencem ni potrebno zagotoviti odprtega dostopa do podatkov v primerih, ko bi:</a:t>
            </a:r>
          </a:p>
          <a:p>
            <a:endParaRPr lang="sl-SI" sz="800" dirty="0"/>
          </a:p>
          <a:p>
            <a:pPr marL="342900" indent="-342900">
              <a:buFont typeface="Arial" panose="020B0604020202020204" pitchFamily="34" charset="0"/>
              <a:buChar char="•"/>
            </a:pPr>
            <a:r>
              <a:rPr lang="sl-SI" sz="2400" dirty="0"/>
              <a:t>odprti dostop do podatkov ogrožal zakonite interese upravičenca, vključno s komercialnim izkoriščanjem, </a:t>
            </a:r>
          </a:p>
          <a:p>
            <a:pPr marL="342900" indent="-342900">
              <a:buFont typeface="Arial" panose="020B0604020202020204" pitchFamily="34" charset="0"/>
              <a:buChar char="•"/>
            </a:pPr>
            <a:r>
              <a:rPr lang="sl-SI" sz="2400" dirty="0"/>
              <a:t>odprti dostop bil v nasprotju s kakršnimi koli drugimi omejitvami, zlasti s konkurenčnimi interesi EU ali obveznostmi upravičenca po pogodbi o financiranju.</a:t>
            </a:r>
          </a:p>
          <a:p>
            <a:pPr marL="342900" indent="-342900">
              <a:buFont typeface="Arial" panose="020B0604020202020204" pitchFamily="34" charset="0"/>
              <a:buChar char="•"/>
            </a:pPr>
            <a:endParaRPr lang="sl-SI" sz="800" dirty="0"/>
          </a:p>
          <a:p>
            <a:r>
              <a:rPr lang="sl-SI" sz="2400" dirty="0"/>
              <a:t>Omejitve dostopa (za vse ali za del podatkov) morajo biti utemeljene v NRRP. </a:t>
            </a:r>
          </a:p>
          <a:p>
            <a:endParaRPr lang="sl-SI" sz="2400" dirty="0"/>
          </a:p>
          <a:p>
            <a:endParaRPr lang="sl-SI" sz="2400" dirty="0"/>
          </a:p>
          <a:p>
            <a:endParaRPr lang="sl-SI" sz="2400" dirty="0"/>
          </a:p>
        </p:txBody>
      </p:sp>
    </p:spTree>
    <p:extLst>
      <p:ext uri="{BB962C8B-B14F-4D97-AF65-F5344CB8AC3E}">
        <p14:creationId xmlns:p14="http://schemas.microsoft.com/office/powerpoint/2010/main" val="1043717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3" y="1083134"/>
            <a:ext cx="10309712" cy="817418"/>
          </a:xfrm>
        </p:spPr>
        <p:txBody>
          <a:bodyPr>
            <a:normAutofit fontScale="90000"/>
          </a:bodyPr>
          <a:lstStyle/>
          <a:p>
            <a:pPr lvl="0"/>
            <a:r>
              <a:rPr lang="pl-PL" sz="5000" b="1" dirty="0">
                <a:solidFill>
                  <a:srgbClr val="ED7D31"/>
                </a:solidFill>
                <a:latin typeface="Calibri"/>
              </a:rPr>
              <a:t>Ravnanje v primeru uveljavljanja izjem</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6" name="Pravokotnik 5">
            <a:extLst>
              <a:ext uri="{FF2B5EF4-FFF2-40B4-BE49-F238E27FC236}">
                <a16:creationId xmlns:a16="http://schemas.microsoft.com/office/drawing/2014/main" id="{E4DA3E04-7F6D-4CAC-80BF-50B9DA3B6AEB}"/>
              </a:ext>
            </a:extLst>
          </p:cNvPr>
          <p:cNvSpPr/>
          <p:nvPr/>
        </p:nvSpPr>
        <p:spPr>
          <a:xfrm>
            <a:off x="760477" y="1567351"/>
            <a:ext cx="10671045" cy="400110"/>
          </a:xfrm>
          <a:prstGeom prst="rect">
            <a:avLst/>
          </a:prstGeom>
        </p:spPr>
        <p:txBody>
          <a:bodyPr wrap="square">
            <a:spAutoFit/>
          </a:bodyPr>
          <a:lstStyle/>
          <a:p>
            <a:endParaRPr lang="sl-SI" sz="2000" dirty="0"/>
          </a:p>
        </p:txBody>
      </p:sp>
      <p:sp>
        <p:nvSpPr>
          <p:cNvPr id="8" name="Pravokotnik 7">
            <a:extLst>
              <a:ext uri="{FF2B5EF4-FFF2-40B4-BE49-F238E27FC236}">
                <a16:creationId xmlns:a16="http://schemas.microsoft.com/office/drawing/2014/main" id="{7E02841E-4B62-4F20-AD23-2A8F6518692A}"/>
              </a:ext>
            </a:extLst>
          </p:cNvPr>
          <p:cNvSpPr/>
          <p:nvPr/>
        </p:nvSpPr>
        <p:spPr>
          <a:xfrm>
            <a:off x="682753" y="1567351"/>
            <a:ext cx="10309712" cy="5139869"/>
          </a:xfrm>
          <a:prstGeom prst="rect">
            <a:avLst/>
          </a:prstGeom>
        </p:spPr>
        <p:txBody>
          <a:bodyPr wrap="square">
            <a:spAutoFit/>
          </a:bodyPr>
          <a:lstStyle/>
          <a:p>
            <a:r>
              <a:rPr lang="sl-SI" sz="2400" dirty="0"/>
              <a:t>Zaščita osebnih podatkov:</a:t>
            </a:r>
          </a:p>
          <a:p>
            <a:pPr marL="800100" lvl="1" indent="-342900">
              <a:buFont typeface="Arial" panose="020B0604020202020204" pitchFamily="34" charset="0"/>
              <a:buChar char="•"/>
            </a:pPr>
            <a:r>
              <a:rPr lang="sl-SI" sz="2000" dirty="0"/>
              <a:t>pojasnilo, zakaj oz. kako podatki zapadejo pod zakonodajo o varstvu osebnih podatkov,</a:t>
            </a:r>
          </a:p>
          <a:p>
            <a:pPr marL="800100" lvl="1" indent="-342900">
              <a:buFont typeface="Arial" panose="020B0604020202020204" pitchFamily="34" charset="0"/>
              <a:buChar char="•"/>
            </a:pPr>
            <a:r>
              <a:rPr lang="sl-SI" sz="2000" dirty="0"/>
              <a:t>mnenje relevantne etične komisije, pooblaščene osebe za varstvo osebnih podatkov ali drugega pristojnega organa o deljenju teh podatkov,</a:t>
            </a:r>
          </a:p>
          <a:p>
            <a:pPr marL="800100" lvl="1" indent="-342900">
              <a:buFont typeface="Arial" panose="020B0604020202020204" pitchFamily="34" charset="0"/>
              <a:buChar char="•"/>
            </a:pPr>
            <a:r>
              <a:rPr lang="sl-SI" sz="2000" dirty="0"/>
              <a:t>kjer je smiselno, vse potrebne informacije, na podlagi katerih lahko recenzenti in bralci zaprosijo za dostop do podatkov oziroma PID odprtega in FAIR </a:t>
            </a:r>
            <a:r>
              <a:rPr lang="sl-SI" sz="2000" dirty="0" err="1"/>
              <a:t>metapodatkovnega</a:t>
            </a:r>
            <a:r>
              <a:rPr lang="sl-SI" sz="2000" dirty="0"/>
              <a:t> zapisa, ki vsebuje te informacije.</a:t>
            </a:r>
          </a:p>
          <a:p>
            <a:endParaRPr lang="sl-SI" sz="800" dirty="0"/>
          </a:p>
          <a:p>
            <a:r>
              <a:rPr lang="sl-SI" sz="2400" dirty="0"/>
              <a:t>Podatki pod licenco tretjih oseb:</a:t>
            </a:r>
          </a:p>
          <a:p>
            <a:pPr marL="800100" lvl="1" indent="-342900">
              <a:buFont typeface="Arial" panose="020B0604020202020204" pitchFamily="34" charset="0"/>
              <a:buChar char="•"/>
            </a:pPr>
            <a:r>
              <a:rPr lang="sl-SI" sz="2000" dirty="0"/>
              <a:t>navedba vseh potrebnih informacije, na podlagi katerih lahko recenzenti in bralci zaprosijo za dostop do podatkov pod enakimi pogoji, kot so lahko dostopali avtorji publikacije,</a:t>
            </a:r>
          </a:p>
          <a:p>
            <a:pPr marL="800100" lvl="1" indent="-342900">
              <a:buFont typeface="Arial" panose="020B0604020202020204" pitchFamily="34" charset="0"/>
              <a:buChar char="•"/>
            </a:pPr>
            <a:r>
              <a:rPr lang="sl-SI" sz="2000" dirty="0"/>
              <a:t>navedba javno dostopnih podatkov, ki so reprezentativni za analizirani podatkovni set in na podlagi katerih je mogoče uporabiti metodologijo, opisano v publikaciji.</a:t>
            </a:r>
          </a:p>
          <a:p>
            <a:endParaRPr lang="sl-SI" sz="800" dirty="0"/>
          </a:p>
          <a:p>
            <a:r>
              <a:rPr lang="sl-SI" sz="2400" dirty="0"/>
              <a:t>Veliki podatki:</a:t>
            </a:r>
          </a:p>
          <a:p>
            <a:pPr marL="800100" lvl="1" indent="-342900">
              <a:buFont typeface="Arial" panose="020B0604020202020204" pitchFamily="34" charset="0"/>
              <a:buChar char="•"/>
            </a:pPr>
            <a:r>
              <a:rPr lang="sl-SI" sz="2000" dirty="0"/>
              <a:t>navedba informacije, na podlagi katerih lahko recenzenti in bralci zaprosijo za dostop do podatkov. </a:t>
            </a:r>
          </a:p>
        </p:txBody>
      </p:sp>
    </p:spTree>
    <p:extLst>
      <p:ext uri="{BB962C8B-B14F-4D97-AF65-F5344CB8AC3E}">
        <p14:creationId xmlns:p14="http://schemas.microsoft.com/office/powerpoint/2010/main" val="625254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3" y="1083134"/>
            <a:ext cx="10309712" cy="817418"/>
          </a:xfrm>
        </p:spPr>
        <p:txBody>
          <a:bodyPr>
            <a:normAutofit fontScale="90000"/>
          </a:bodyPr>
          <a:lstStyle/>
          <a:p>
            <a:pPr lvl="0"/>
            <a:r>
              <a:rPr lang="pl-PL" sz="5000" b="1" dirty="0">
                <a:solidFill>
                  <a:srgbClr val="ED7D31"/>
                </a:solidFill>
                <a:latin typeface="Calibri"/>
              </a:rPr>
              <a:t>Načini omejitve dostopa do podatkov</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682755" y="3658570"/>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2400" dirty="0">
                <a:solidFill>
                  <a:schemeClr val="tx1"/>
                </a:solidFill>
                <a:latin typeface="Calibri"/>
              </a:rPr>
              <a:t>Časovna zapora (embargo).</a:t>
            </a:r>
          </a:p>
          <a:p>
            <a:r>
              <a:rPr lang="sl-SI" sz="2000" dirty="0">
                <a:solidFill>
                  <a:schemeClr val="tx1"/>
                </a:solidFill>
                <a:latin typeface="Calibri"/>
              </a:rPr>
              <a:t>Časovno zaporo najpogosteje uveljavljamo zaradi zaščite intelektualne lastnine, zaradi tajnosti informacij in podatkov ali zaradi drugih zakonitih interesov. Tipičen primer bi bil patentni postopek, kjer bi podatke ohranili zaprte do pridobitve patenta, nato pa bi jih odprli. Če se odločite za časovno zaporo, morate biti pozorni na izbiro </a:t>
            </a:r>
            <a:r>
              <a:rPr lang="sl-SI" sz="2000" dirty="0" err="1">
                <a:solidFill>
                  <a:schemeClr val="tx1"/>
                </a:solidFill>
                <a:latin typeface="Calibri"/>
              </a:rPr>
              <a:t>repozitorija</a:t>
            </a:r>
            <a:r>
              <a:rPr lang="sl-SI" sz="2000" dirty="0">
                <a:solidFill>
                  <a:schemeClr val="tx1"/>
                </a:solidFill>
                <a:latin typeface="Calibri"/>
              </a:rPr>
              <a:t>, saj je ne omogočajo vsi. Med splošnimi repozitoriji embargo omogočajo npr. </a:t>
            </a:r>
            <a:r>
              <a:rPr lang="sl-SI" sz="2000" dirty="0" err="1">
                <a:solidFill>
                  <a:schemeClr val="tx1"/>
                </a:solidFill>
                <a:latin typeface="Calibri"/>
              </a:rPr>
              <a:t>Zenodo</a:t>
            </a:r>
            <a:r>
              <a:rPr lang="sl-SI" sz="2000" dirty="0">
                <a:solidFill>
                  <a:schemeClr val="tx1"/>
                </a:solidFill>
                <a:latin typeface="Calibri"/>
              </a:rPr>
              <a:t>, </a:t>
            </a:r>
            <a:r>
              <a:rPr lang="sl-SI" sz="2000" dirty="0" err="1">
                <a:solidFill>
                  <a:schemeClr val="tx1"/>
                </a:solidFill>
                <a:latin typeface="Calibri"/>
              </a:rPr>
              <a:t>Figshare</a:t>
            </a:r>
            <a:r>
              <a:rPr lang="sl-SI" sz="2000" dirty="0">
                <a:solidFill>
                  <a:schemeClr val="tx1"/>
                </a:solidFill>
                <a:latin typeface="Calibri"/>
              </a:rPr>
              <a:t>, </a:t>
            </a:r>
            <a:r>
              <a:rPr lang="sl-SI" sz="2000" dirty="0" err="1">
                <a:solidFill>
                  <a:schemeClr val="tx1"/>
                </a:solidFill>
                <a:latin typeface="Calibri"/>
              </a:rPr>
              <a:t>Dryad</a:t>
            </a:r>
            <a:r>
              <a:rPr lang="sl-SI" sz="2000" dirty="0">
                <a:solidFill>
                  <a:schemeClr val="tx1"/>
                </a:solidFill>
                <a:latin typeface="Calibri"/>
              </a:rPr>
              <a:t> ipd.</a:t>
            </a:r>
          </a:p>
          <a:p>
            <a:endParaRPr lang="sl-SI" sz="2400" dirty="0">
              <a:solidFill>
                <a:schemeClr val="tx1"/>
              </a:solidFill>
              <a:latin typeface="Calibri"/>
            </a:endParaRPr>
          </a:p>
          <a:p>
            <a:r>
              <a:rPr lang="sl-SI" sz="2400" dirty="0">
                <a:solidFill>
                  <a:schemeClr val="tx1"/>
                </a:solidFill>
                <a:latin typeface="Calibri"/>
              </a:rPr>
              <a:t>Časovna omejitev (“pravica do pozabe”).</a:t>
            </a:r>
          </a:p>
          <a:p>
            <a:r>
              <a:rPr lang="sl-SI" sz="2000" dirty="0">
                <a:solidFill>
                  <a:schemeClr val="tx1"/>
                </a:solidFill>
                <a:latin typeface="Calibri"/>
              </a:rPr>
              <a:t>Časovno omejitev najpogosteje uveljavljamo v primeru osebnih podatkov, ki jih ni mogoče zadovoljivo </a:t>
            </a:r>
            <a:r>
              <a:rPr lang="sl-SI" sz="2000" dirty="0" err="1">
                <a:solidFill>
                  <a:schemeClr val="tx1"/>
                </a:solidFill>
                <a:latin typeface="Calibri"/>
              </a:rPr>
              <a:t>anonimizirati</a:t>
            </a:r>
            <a:r>
              <a:rPr lang="sl-SI" sz="2000" dirty="0">
                <a:solidFill>
                  <a:schemeClr val="tx1"/>
                </a:solidFill>
                <a:latin typeface="Calibri"/>
              </a:rPr>
              <a:t>, saj GDPR določa </a:t>
            </a:r>
            <a:r>
              <a:rPr lang="sl-SI" sz="2000" dirty="0" err="1">
                <a:solidFill>
                  <a:schemeClr val="tx1"/>
                </a:solidFill>
                <a:latin typeface="Calibri"/>
              </a:rPr>
              <a:t>t.i</a:t>
            </a:r>
            <a:r>
              <a:rPr lang="sl-SI" sz="2000" dirty="0">
                <a:solidFill>
                  <a:schemeClr val="tx1"/>
                </a:solidFill>
                <a:latin typeface="Calibri"/>
              </a:rPr>
              <a:t>. „pravico do pozabe“. Pri uveljavljanju časovne omejitve se po poteku pogodbenih obveznosti podatki izbrišejo, razen če jih je potrebno hraniti v skladu z zakonom. </a:t>
            </a:r>
          </a:p>
          <a:p>
            <a:endParaRPr lang="sl-SI" sz="2400" dirty="0">
              <a:solidFill>
                <a:schemeClr val="tx1"/>
              </a:solidFill>
              <a:latin typeface="Calibri"/>
            </a:endParaRPr>
          </a:p>
          <a:p>
            <a:r>
              <a:rPr lang="sl-SI" sz="2400" dirty="0">
                <a:solidFill>
                  <a:schemeClr val="tx1"/>
                </a:solidFill>
                <a:latin typeface="Calibri"/>
              </a:rPr>
              <a:t>Fizična ali elektronska omejitev dostopa.</a:t>
            </a:r>
          </a:p>
          <a:p>
            <a:r>
              <a:rPr lang="sl-SI" sz="2000" dirty="0">
                <a:solidFill>
                  <a:schemeClr val="tx1"/>
                </a:solidFill>
                <a:latin typeface="Calibri"/>
              </a:rPr>
              <a:t>Fizična ali elektronska omejitev dostopa do podatkov je smiselna v primeru zaupnih oziroma občutljivih podatkov ter varstva intelektualne lastnine. V tem primeru lahko dostop pridobijo le določene osebe in le pod določenimi pogoji, npr. v varni sobi ali prek varne povezave. </a:t>
            </a: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6" name="Pravokotnik 5">
            <a:extLst>
              <a:ext uri="{FF2B5EF4-FFF2-40B4-BE49-F238E27FC236}">
                <a16:creationId xmlns:a16="http://schemas.microsoft.com/office/drawing/2014/main" id="{E4DA3E04-7F6D-4CAC-80BF-50B9DA3B6AEB}"/>
              </a:ext>
            </a:extLst>
          </p:cNvPr>
          <p:cNvSpPr/>
          <p:nvPr/>
        </p:nvSpPr>
        <p:spPr>
          <a:xfrm>
            <a:off x="760477" y="1567351"/>
            <a:ext cx="10671045" cy="400110"/>
          </a:xfrm>
          <a:prstGeom prst="rect">
            <a:avLst/>
          </a:prstGeom>
        </p:spPr>
        <p:txBody>
          <a:bodyPr wrap="square">
            <a:spAutoFit/>
          </a:bodyPr>
          <a:lstStyle/>
          <a:p>
            <a:endParaRPr lang="sl-SI" sz="2000" dirty="0"/>
          </a:p>
        </p:txBody>
      </p:sp>
      <p:sp>
        <p:nvSpPr>
          <p:cNvPr id="8" name="Pravokotnik 7">
            <a:extLst>
              <a:ext uri="{FF2B5EF4-FFF2-40B4-BE49-F238E27FC236}">
                <a16:creationId xmlns:a16="http://schemas.microsoft.com/office/drawing/2014/main" id="{7E02841E-4B62-4F20-AD23-2A8F6518692A}"/>
              </a:ext>
            </a:extLst>
          </p:cNvPr>
          <p:cNvSpPr/>
          <p:nvPr/>
        </p:nvSpPr>
        <p:spPr>
          <a:xfrm>
            <a:off x="682753" y="1567351"/>
            <a:ext cx="10309712" cy="400110"/>
          </a:xfrm>
          <a:prstGeom prst="rect">
            <a:avLst/>
          </a:prstGeom>
        </p:spPr>
        <p:txBody>
          <a:bodyPr wrap="square">
            <a:spAutoFit/>
          </a:bodyPr>
          <a:lstStyle/>
          <a:p>
            <a:endParaRPr lang="sl-SI" sz="2000" dirty="0"/>
          </a:p>
        </p:txBody>
      </p:sp>
    </p:spTree>
    <p:extLst>
      <p:ext uri="{BB962C8B-B14F-4D97-AF65-F5344CB8AC3E}">
        <p14:creationId xmlns:p14="http://schemas.microsoft.com/office/powerpoint/2010/main" val="4163459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722855"/>
            <a:ext cx="10515600" cy="817418"/>
          </a:xfrm>
        </p:spPr>
        <p:txBody>
          <a:bodyPr>
            <a:normAutofit fontScale="90000"/>
          </a:bodyPr>
          <a:lstStyle/>
          <a:p>
            <a:pPr lvl="0"/>
            <a:r>
              <a:rPr lang="pl-PL" sz="5000" b="1" dirty="0">
                <a:solidFill>
                  <a:srgbClr val="ED7D31"/>
                </a:solidFill>
                <a:latin typeface="Calibri"/>
              </a:rPr>
              <a:t>Načrtovanje stroškov pri ravnanju z raziskovalnimi podatki</a:t>
            </a: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817069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3" y="1083134"/>
            <a:ext cx="10309712" cy="817418"/>
          </a:xfrm>
        </p:spPr>
        <p:txBody>
          <a:bodyPr>
            <a:normAutofit/>
          </a:bodyPr>
          <a:lstStyle/>
          <a:p>
            <a:pPr lvl="0"/>
            <a:r>
              <a:rPr lang="sl-SI" sz="5000" b="1" dirty="0">
                <a:solidFill>
                  <a:srgbClr val="ED7D31"/>
                </a:solidFill>
                <a:latin typeface="Calibri"/>
              </a:rPr>
              <a:t>Upravičeni stroški</a:t>
            </a: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682755" y="286691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2400" dirty="0">
                <a:solidFill>
                  <a:schemeClr val="tx1"/>
                </a:solidFill>
                <a:latin typeface="Calibri"/>
              </a:rPr>
              <a:t>Stroški za ravnanje s podatki so upravičen strošek po pogodbi o financiranju. </a:t>
            </a:r>
          </a:p>
          <a:p>
            <a:endParaRPr lang="sl-SI" sz="2400" dirty="0">
              <a:solidFill>
                <a:schemeClr val="tx1"/>
              </a:solidFill>
              <a:latin typeface="Calibri"/>
            </a:endParaRPr>
          </a:p>
          <a:p>
            <a:r>
              <a:rPr lang="sl-SI" sz="2400" dirty="0">
                <a:solidFill>
                  <a:schemeClr val="tx1"/>
                </a:solidFill>
                <a:latin typeface="Calibri"/>
              </a:rPr>
              <a:t>V NRRP opišite vse predvidene stroške ravnanja s podatki in drugimi izsledki raziskave po načelih FAIR. Upoštevajte vse potrebne stroške, posredne in neposredne.</a:t>
            </a:r>
          </a:p>
          <a:p>
            <a:endParaRPr lang="sl-SI" sz="2400" dirty="0">
              <a:solidFill>
                <a:schemeClr val="tx1"/>
              </a:solidFill>
              <a:latin typeface="Calibri"/>
            </a:endParaRPr>
          </a:p>
          <a:p>
            <a:r>
              <a:rPr lang="sl-SI" sz="2400" dirty="0">
                <a:solidFill>
                  <a:schemeClr val="tx1"/>
                </a:solidFill>
                <a:latin typeface="Calibri"/>
              </a:rPr>
              <a:t>Stroški lahko obsegajo stroške hrambe, strojne opreme, osebja, priprave podatkov za arhiviranje in stroške storitev repozitorijev. </a:t>
            </a: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endParaRPr lang="sl-SI" dirty="0"/>
          </a:p>
        </p:txBody>
      </p:sp>
      <p:sp>
        <p:nvSpPr>
          <p:cNvPr id="6" name="Pravokotnik 5">
            <a:extLst>
              <a:ext uri="{FF2B5EF4-FFF2-40B4-BE49-F238E27FC236}">
                <a16:creationId xmlns:a16="http://schemas.microsoft.com/office/drawing/2014/main" id="{E4DA3E04-7F6D-4CAC-80BF-50B9DA3B6AEB}"/>
              </a:ext>
            </a:extLst>
          </p:cNvPr>
          <p:cNvSpPr/>
          <p:nvPr/>
        </p:nvSpPr>
        <p:spPr>
          <a:xfrm>
            <a:off x="760477" y="1567351"/>
            <a:ext cx="10671045" cy="400110"/>
          </a:xfrm>
          <a:prstGeom prst="rect">
            <a:avLst/>
          </a:prstGeom>
        </p:spPr>
        <p:txBody>
          <a:bodyPr wrap="square">
            <a:spAutoFit/>
          </a:bodyPr>
          <a:lstStyle/>
          <a:p>
            <a:endParaRPr lang="sl-SI" sz="2000" dirty="0"/>
          </a:p>
        </p:txBody>
      </p:sp>
      <p:sp>
        <p:nvSpPr>
          <p:cNvPr id="8" name="Pravokotnik 7">
            <a:extLst>
              <a:ext uri="{FF2B5EF4-FFF2-40B4-BE49-F238E27FC236}">
                <a16:creationId xmlns:a16="http://schemas.microsoft.com/office/drawing/2014/main" id="{7E02841E-4B62-4F20-AD23-2A8F6518692A}"/>
              </a:ext>
            </a:extLst>
          </p:cNvPr>
          <p:cNvSpPr/>
          <p:nvPr/>
        </p:nvSpPr>
        <p:spPr>
          <a:xfrm>
            <a:off x="682753" y="1567351"/>
            <a:ext cx="10309712" cy="400110"/>
          </a:xfrm>
          <a:prstGeom prst="rect">
            <a:avLst/>
          </a:prstGeom>
        </p:spPr>
        <p:txBody>
          <a:bodyPr wrap="square">
            <a:spAutoFit/>
          </a:bodyPr>
          <a:lstStyle/>
          <a:p>
            <a:endParaRPr lang="sl-SI" sz="2000" dirty="0"/>
          </a:p>
        </p:txBody>
      </p:sp>
      <p:sp>
        <p:nvSpPr>
          <p:cNvPr id="9" name="PoljeZBesedilom 8">
            <a:extLst>
              <a:ext uri="{FF2B5EF4-FFF2-40B4-BE49-F238E27FC236}">
                <a16:creationId xmlns:a16="http://schemas.microsoft.com/office/drawing/2014/main" id="{8B799FB6-EC99-45EF-9230-F1E2C69809A6}"/>
              </a:ext>
            </a:extLst>
          </p:cNvPr>
          <p:cNvSpPr txBox="1"/>
          <p:nvPr/>
        </p:nvSpPr>
        <p:spPr>
          <a:xfrm>
            <a:off x="682753" y="5052462"/>
            <a:ext cx="11343723" cy="923330"/>
          </a:xfrm>
          <a:prstGeom prst="rect">
            <a:avLst/>
          </a:prstGeom>
          <a:solidFill>
            <a:schemeClr val="accent2">
              <a:lumMod val="20000"/>
              <a:lumOff val="80000"/>
            </a:schemeClr>
          </a:solidFill>
          <a:ln>
            <a:solidFill>
              <a:schemeClr val="tx1"/>
            </a:solidFill>
          </a:ln>
        </p:spPr>
        <p:txBody>
          <a:bodyPr wrap="square" rtlCol="0">
            <a:spAutoFit/>
          </a:bodyPr>
          <a:lstStyle/>
          <a:p>
            <a:r>
              <a:rPr lang="sl-SI" dirty="0"/>
              <a:t>V NRRP navedite odgovorno osebo za ravnanje s podatki v vaši raziskavi in opredelite pristojnosti odločanja. Obvezno navedite način zagotavljanja trajne hrambe podatkov ter predvidite potrebne vire in predvidene stroške za to.  V primeru sodelovanja več institucij predvidite medsebojne obveznosti in pravice pri ravnanju s podatki. </a:t>
            </a:r>
          </a:p>
        </p:txBody>
      </p:sp>
    </p:spTree>
    <p:extLst>
      <p:ext uri="{BB962C8B-B14F-4D97-AF65-F5344CB8AC3E}">
        <p14:creationId xmlns:p14="http://schemas.microsoft.com/office/powerpoint/2010/main" val="222790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a:bodyPr>
          <a:lstStyle/>
          <a:p>
            <a:pPr lvl="0"/>
            <a:r>
              <a:rPr lang="sl-SI" sz="5000" b="1" dirty="0">
                <a:solidFill>
                  <a:srgbClr val="ED7D31"/>
                </a:solidFill>
                <a:latin typeface="Calibri"/>
              </a:rPr>
              <a:t>Ravnanje z raziskovalnimi podatki</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264408"/>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a:p>
            <a:r>
              <a:rPr lang="sl-SI" sz="2800" dirty="0"/>
              <a:t>Ravnanje z raziskovalnimi podatki se nanaša na organiziranje in strukturiranje obravnave podatkov med raziskavo ter tudi po izteku.  </a:t>
            </a:r>
          </a:p>
          <a:p>
            <a:endParaRPr lang="sl-SI" sz="800" dirty="0"/>
          </a:p>
          <a:p>
            <a:endParaRPr lang="sl-SI" sz="2800" dirty="0"/>
          </a:p>
          <a:p>
            <a:r>
              <a:rPr lang="sl-SI" sz="2800" dirty="0"/>
              <a:t>Če ravnanje s podatki dobro premislite, strukturirate in dokumentirate, bo raziskava časovno učinkovita, ponovljiva in čim bolj varna. </a:t>
            </a:r>
          </a:p>
          <a:p>
            <a:endParaRPr lang="sl-SI" sz="2800" dirty="0"/>
          </a:p>
          <a:p>
            <a:r>
              <a:rPr lang="sl-SI" sz="2800" dirty="0"/>
              <a:t>Pomen vnaprejšnjega načrtovanja ravnanja. </a:t>
            </a:r>
          </a:p>
        </p:txBody>
      </p:sp>
    </p:spTree>
    <p:extLst>
      <p:ext uri="{BB962C8B-B14F-4D97-AF65-F5344CB8AC3E}">
        <p14:creationId xmlns:p14="http://schemas.microsoft.com/office/powerpoint/2010/main" val="1445693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65668CD8-8DE2-4813-9EC2-574C2532AD96}"/>
              </a:ext>
            </a:extLst>
          </p:cNvPr>
          <p:cNvSpPr txBox="1"/>
          <p:nvPr/>
        </p:nvSpPr>
        <p:spPr>
          <a:xfrm>
            <a:off x="395416" y="1637271"/>
            <a:ext cx="3861487" cy="923330"/>
          </a:xfrm>
          <a:prstGeom prst="rect">
            <a:avLst/>
          </a:prstGeom>
          <a:noFill/>
        </p:spPr>
        <p:txBody>
          <a:bodyPr wrap="square" rtlCol="0">
            <a:spAutoFit/>
          </a:bodyPr>
          <a:lstStyle/>
          <a:p>
            <a:r>
              <a:rPr lang="sl-SI" sz="1050" b="1" dirty="0">
                <a:solidFill>
                  <a:schemeClr val="tx2">
                    <a:lumMod val="75000"/>
                  </a:schemeClr>
                </a:solidFill>
              </a:rPr>
              <a:t>Centralna tehniška knjižnica Univerze v Ljubljani</a:t>
            </a:r>
            <a:endParaRPr lang="sl-SI" sz="1050" dirty="0">
              <a:solidFill>
                <a:schemeClr val="tx2">
                  <a:lumMod val="75000"/>
                </a:schemeClr>
              </a:solidFill>
            </a:endParaRPr>
          </a:p>
          <a:p>
            <a:r>
              <a:rPr lang="sl-SI" sz="1050" b="1" i="1" dirty="0">
                <a:solidFill>
                  <a:schemeClr val="tx2">
                    <a:lumMod val="75000"/>
                  </a:schemeClr>
                </a:solidFill>
              </a:rPr>
              <a:t>Central </a:t>
            </a:r>
            <a:r>
              <a:rPr lang="sl-SI" sz="1050" b="1" i="1" dirty="0" err="1">
                <a:solidFill>
                  <a:schemeClr val="tx2">
                    <a:lumMod val="75000"/>
                  </a:schemeClr>
                </a:solidFill>
              </a:rPr>
              <a:t>Technical</a:t>
            </a:r>
            <a:r>
              <a:rPr lang="sl-SI" sz="1050" b="1" i="1" dirty="0">
                <a:solidFill>
                  <a:schemeClr val="tx2">
                    <a:lumMod val="75000"/>
                  </a:schemeClr>
                </a:solidFill>
              </a:rPr>
              <a:t> </a:t>
            </a:r>
            <a:r>
              <a:rPr lang="sl-SI" sz="1050" b="1" i="1" dirty="0" err="1">
                <a:solidFill>
                  <a:schemeClr val="tx2">
                    <a:lumMod val="75000"/>
                  </a:schemeClr>
                </a:solidFill>
              </a:rPr>
              <a:t>Library</a:t>
            </a:r>
            <a:r>
              <a:rPr lang="sl-SI" sz="1050" b="1" i="1" dirty="0">
                <a:solidFill>
                  <a:schemeClr val="tx2">
                    <a:lumMod val="75000"/>
                  </a:schemeClr>
                </a:solidFill>
              </a:rPr>
              <a:t> at </a:t>
            </a:r>
            <a:r>
              <a:rPr lang="sl-SI" sz="1050" b="1" i="1" dirty="0" err="1">
                <a:solidFill>
                  <a:schemeClr val="tx2">
                    <a:lumMod val="75000"/>
                  </a:schemeClr>
                </a:solidFill>
              </a:rPr>
              <a:t>the</a:t>
            </a:r>
            <a:r>
              <a:rPr lang="sl-SI" sz="1050" b="1" i="1" dirty="0">
                <a:solidFill>
                  <a:schemeClr val="tx2">
                    <a:lumMod val="75000"/>
                  </a:schemeClr>
                </a:solidFill>
              </a:rPr>
              <a:t> </a:t>
            </a:r>
            <a:r>
              <a:rPr lang="sl-SI" sz="1050" b="1" i="1" dirty="0" err="1">
                <a:solidFill>
                  <a:schemeClr val="tx2">
                    <a:lumMod val="75000"/>
                  </a:schemeClr>
                </a:solidFill>
              </a:rPr>
              <a:t>University</a:t>
            </a:r>
            <a:r>
              <a:rPr lang="sl-SI" sz="1050" b="1" i="1" dirty="0">
                <a:solidFill>
                  <a:schemeClr val="tx2">
                    <a:lumMod val="75000"/>
                  </a:schemeClr>
                </a:solidFill>
              </a:rPr>
              <a:t> </a:t>
            </a:r>
            <a:r>
              <a:rPr lang="sl-SI" sz="1050" b="1" i="1" dirty="0" err="1">
                <a:solidFill>
                  <a:schemeClr val="tx2">
                    <a:lumMod val="75000"/>
                  </a:schemeClr>
                </a:solidFill>
              </a:rPr>
              <a:t>of</a:t>
            </a:r>
            <a:r>
              <a:rPr lang="sl-SI" sz="1050" b="1" i="1" dirty="0">
                <a:solidFill>
                  <a:schemeClr val="tx2">
                    <a:lumMod val="75000"/>
                  </a:schemeClr>
                </a:solidFill>
              </a:rPr>
              <a:t> Ljubljana</a:t>
            </a:r>
            <a:endParaRPr lang="sl-SI" sz="1050" dirty="0">
              <a:solidFill>
                <a:schemeClr val="tx2">
                  <a:lumMod val="75000"/>
                </a:schemeClr>
              </a:solidFill>
            </a:endParaRPr>
          </a:p>
          <a:p>
            <a:r>
              <a:rPr lang="sl-SI" sz="1050" dirty="0">
                <a:solidFill>
                  <a:schemeClr val="tx2">
                    <a:lumMod val="75000"/>
                  </a:schemeClr>
                </a:solidFill>
              </a:rPr>
              <a:t>Trg republike 3, SI-1000 Ljubljana</a:t>
            </a:r>
          </a:p>
          <a:p>
            <a:r>
              <a:rPr lang="sl-SI" sz="1050" dirty="0">
                <a:solidFill>
                  <a:schemeClr val="tx2">
                    <a:lumMod val="75000"/>
                  </a:schemeClr>
                </a:solidFill>
              </a:rPr>
              <a:t>Slovenija / </a:t>
            </a:r>
            <a:r>
              <a:rPr lang="sl-SI" sz="1050" i="1" dirty="0" err="1">
                <a:solidFill>
                  <a:schemeClr val="tx2">
                    <a:lumMod val="75000"/>
                  </a:schemeClr>
                </a:solidFill>
              </a:rPr>
              <a:t>Slovenia</a:t>
            </a:r>
            <a:endParaRPr lang="sl-SI" sz="1050" dirty="0">
              <a:solidFill>
                <a:schemeClr val="tx2">
                  <a:lumMod val="75000"/>
                </a:schemeClr>
              </a:solidFill>
            </a:endParaRPr>
          </a:p>
          <a:p>
            <a:endParaRPr lang="sl-SI" sz="1200" dirty="0"/>
          </a:p>
        </p:txBody>
      </p:sp>
      <p:pic>
        <p:nvPicPr>
          <p:cNvPr id="9" name="Slika 8">
            <a:extLst>
              <a:ext uri="{FF2B5EF4-FFF2-40B4-BE49-F238E27FC236}">
                <a16:creationId xmlns:a16="http://schemas.microsoft.com/office/drawing/2014/main" id="{6CEE1A64-F3F7-40C5-A68D-FACA85877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37535"/>
            <a:ext cx="10009549" cy="1116065"/>
          </a:xfrm>
          <a:prstGeom prst="rect">
            <a:avLst/>
          </a:prstGeom>
        </p:spPr>
      </p:pic>
      <p:pic>
        <p:nvPicPr>
          <p:cNvPr id="11" name="Slika 10" descr="Slika, ki vsebuje besede risanje&#10;&#10;Opis je samodejno ustvarjen">
            <a:extLst>
              <a:ext uri="{FF2B5EF4-FFF2-40B4-BE49-F238E27FC236}">
                <a16:creationId xmlns:a16="http://schemas.microsoft.com/office/drawing/2014/main" id="{06864DC4-23FD-46A2-AD61-F5FBC9462B0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13" name="Slika 12" descr="Slika, ki vsebuje besede besedilo, pisava, logotip, grafika&#10;&#10;Opis je samodejno ustvarjen">
            <a:extLst>
              <a:ext uri="{FF2B5EF4-FFF2-40B4-BE49-F238E27FC236}">
                <a16:creationId xmlns:a16="http://schemas.microsoft.com/office/drawing/2014/main" id="{ECC3BBAC-891A-4B83-95E1-D7A0D63C4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2" name="Pravokotnik 1">
            <a:extLst>
              <a:ext uri="{FF2B5EF4-FFF2-40B4-BE49-F238E27FC236}">
                <a16:creationId xmlns:a16="http://schemas.microsoft.com/office/drawing/2014/main" id="{73709836-AF44-48B9-B898-6AC8425A1350}"/>
              </a:ext>
            </a:extLst>
          </p:cNvPr>
          <p:cNvSpPr/>
          <p:nvPr/>
        </p:nvSpPr>
        <p:spPr>
          <a:xfrm>
            <a:off x="334310" y="3044279"/>
            <a:ext cx="4898777" cy="769441"/>
          </a:xfrm>
          <a:prstGeom prst="rect">
            <a:avLst/>
          </a:prstGeom>
        </p:spPr>
        <p:txBody>
          <a:bodyPr wrap="none">
            <a:spAutoFit/>
          </a:bodyPr>
          <a:lstStyle/>
          <a:p>
            <a:r>
              <a:rPr lang="pl-PL" sz="4400" b="1" dirty="0">
                <a:solidFill>
                  <a:srgbClr val="ED7D31"/>
                </a:solidFill>
              </a:rPr>
              <a:t>Hvala za pozornost! </a:t>
            </a:r>
            <a:endParaRPr lang="sl-SI" sz="4400" dirty="0"/>
          </a:p>
        </p:txBody>
      </p:sp>
      <p:pic>
        <p:nvPicPr>
          <p:cNvPr id="3" name="Slika 2">
            <a:extLst>
              <a:ext uri="{FF2B5EF4-FFF2-40B4-BE49-F238E27FC236}">
                <a16:creationId xmlns:a16="http://schemas.microsoft.com/office/drawing/2014/main" id="{B63C2950-B487-4BCF-8856-3BC734D5D27B}"/>
              </a:ext>
            </a:extLst>
          </p:cNvPr>
          <p:cNvPicPr>
            <a:picLocks noChangeAspect="1"/>
          </p:cNvPicPr>
          <p:nvPr/>
        </p:nvPicPr>
        <p:blipFill>
          <a:blip r:embed="rId5"/>
          <a:stretch>
            <a:fillRect/>
          </a:stretch>
        </p:blipFill>
        <p:spPr>
          <a:xfrm>
            <a:off x="10320445" y="5184456"/>
            <a:ext cx="750000" cy="750000"/>
          </a:xfrm>
          <a:prstGeom prst="rect">
            <a:avLst/>
          </a:prstGeom>
        </p:spPr>
      </p:pic>
    </p:spTree>
    <p:extLst>
      <p:ext uri="{BB962C8B-B14F-4D97-AF65-F5344CB8AC3E}">
        <p14:creationId xmlns:p14="http://schemas.microsoft.com/office/powerpoint/2010/main" val="290340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936326"/>
            <a:ext cx="10515600" cy="817418"/>
          </a:xfrm>
        </p:spPr>
        <p:txBody>
          <a:bodyPr>
            <a:normAutofit fontScale="90000"/>
          </a:bodyPr>
          <a:lstStyle/>
          <a:p>
            <a:pPr lvl="0"/>
            <a:r>
              <a:rPr lang="sl-SI" sz="5000" b="1" dirty="0">
                <a:solidFill>
                  <a:srgbClr val="ED7D31"/>
                </a:solidFill>
                <a:latin typeface="Calibri"/>
              </a:rPr>
              <a:t>Življenjski ciklus raziskovalnih podatkov</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264408"/>
            <a:ext cx="10515600" cy="484906"/>
          </a:xfrm>
          <a:prstGeom prst="rect">
            <a:avLst/>
          </a:prstGeom>
          <a:noFill/>
          <a:ln cap="flat">
            <a:noFill/>
          </a:ln>
        </p:spPr>
        <p:txBody>
          <a:bodyPr vert="horz" wrap="square" lIns="91440" tIns="45720" rIns="91440" bIns="45720" anchor="ctr" anchorCtr="0" compatLnSpc="1">
            <a:noAutofit/>
          </a:bodyPr>
          <a:lstStyle/>
          <a:p>
            <a:endParaRPr lang="sl-SI" sz="2800" dirty="0"/>
          </a:p>
        </p:txBody>
      </p:sp>
      <p:pic>
        <p:nvPicPr>
          <p:cNvPr id="3" name="Slika 2">
            <a:extLst>
              <a:ext uri="{FF2B5EF4-FFF2-40B4-BE49-F238E27FC236}">
                <a16:creationId xmlns:a16="http://schemas.microsoft.com/office/drawing/2014/main" id="{B5C8A78C-550A-4464-B92D-B7A87C67D134}"/>
              </a:ext>
            </a:extLst>
          </p:cNvPr>
          <p:cNvPicPr>
            <a:picLocks noChangeAspect="1"/>
          </p:cNvPicPr>
          <p:nvPr/>
        </p:nvPicPr>
        <p:blipFill>
          <a:blip r:embed="rId3"/>
          <a:stretch>
            <a:fillRect/>
          </a:stretch>
        </p:blipFill>
        <p:spPr>
          <a:xfrm>
            <a:off x="728281" y="1646148"/>
            <a:ext cx="5023485" cy="4750187"/>
          </a:xfrm>
          <a:prstGeom prst="rect">
            <a:avLst/>
          </a:prstGeom>
        </p:spPr>
      </p:pic>
      <p:sp>
        <p:nvSpPr>
          <p:cNvPr id="4" name="Pravokotnik 3">
            <a:extLst>
              <a:ext uri="{FF2B5EF4-FFF2-40B4-BE49-F238E27FC236}">
                <a16:creationId xmlns:a16="http://schemas.microsoft.com/office/drawing/2014/main" id="{C1EE1473-38B0-4E70-BB50-401108EA7FC0}"/>
              </a:ext>
            </a:extLst>
          </p:cNvPr>
          <p:cNvSpPr/>
          <p:nvPr/>
        </p:nvSpPr>
        <p:spPr>
          <a:xfrm>
            <a:off x="5751766" y="2967335"/>
            <a:ext cx="6096000" cy="923330"/>
          </a:xfrm>
          <a:prstGeom prst="rect">
            <a:avLst/>
          </a:prstGeom>
        </p:spPr>
        <p:txBody>
          <a:bodyPr>
            <a:spAutoFit/>
          </a:bodyPr>
          <a:lstStyle/>
          <a:p>
            <a:r>
              <a:rPr lang="sl-SI" dirty="0">
                <a:solidFill>
                  <a:srgbClr val="333333"/>
                </a:solidFill>
                <a:latin typeface="Helvetica Neue"/>
              </a:rPr>
              <a:t>Arhiv družboslovnih podatkov. 2023. </a:t>
            </a:r>
            <a:r>
              <a:rPr lang="sl-SI" i="1" dirty="0">
                <a:solidFill>
                  <a:srgbClr val="333333"/>
                </a:solidFill>
                <a:latin typeface="Helvetica Neue"/>
              </a:rPr>
              <a:t>Življenjski krog podatkov</a:t>
            </a:r>
            <a:r>
              <a:rPr lang="sl-SI" dirty="0">
                <a:solidFill>
                  <a:srgbClr val="333333"/>
                </a:solidFill>
                <a:latin typeface="Helvetica Neue"/>
              </a:rPr>
              <a:t>. </a:t>
            </a:r>
            <a:r>
              <a:rPr lang="sl-SI" dirty="0" err="1">
                <a:solidFill>
                  <a:srgbClr val="333333"/>
                </a:solidFill>
                <a:latin typeface="Helvetica Neue"/>
              </a:rPr>
              <a:t>Dostopano</a:t>
            </a:r>
            <a:r>
              <a:rPr lang="sl-SI" dirty="0">
                <a:solidFill>
                  <a:srgbClr val="333333"/>
                </a:solidFill>
                <a:latin typeface="Helvetica Neue"/>
              </a:rPr>
              <a:t> prek: http://adp.fdv.uni-lj.si/usposobi/ZKG/ (07. marec, 2024).</a:t>
            </a:r>
            <a:endParaRPr lang="sl-SI" dirty="0"/>
          </a:p>
        </p:txBody>
      </p:sp>
    </p:spTree>
    <p:extLst>
      <p:ext uri="{BB962C8B-B14F-4D97-AF65-F5344CB8AC3E}">
        <p14:creationId xmlns:p14="http://schemas.microsoft.com/office/powerpoint/2010/main" val="418513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3194894"/>
            <a:ext cx="10515600" cy="817418"/>
          </a:xfrm>
        </p:spPr>
        <p:txBody>
          <a:bodyPr>
            <a:normAutofit fontScale="90000"/>
          </a:bodyPr>
          <a:lstStyle/>
          <a:p>
            <a:pPr lvl="0"/>
            <a:r>
              <a:rPr lang="sl-SI" sz="5000" b="1" dirty="0">
                <a:solidFill>
                  <a:srgbClr val="ED7D31"/>
                </a:solidFill>
                <a:latin typeface="Calibri"/>
              </a:rPr>
              <a:t>Politike in zahteve financerjev znanstvenoraziskovalnega dela</a:t>
            </a:r>
            <a:br>
              <a:rPr lang="sl-SI"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902208" y="4358884"/>
            <a:ext cx="10515600" cy="484906"/>
          </a:xfrm>
          <a:prstGeom prst="rect">
            <a:avLst/>
          </a:prstGeom>
          <a:noFill/>
          <a:ln cap="flat">
            <a:noFill/>
          </a:ln>
        </p:spPr>
        <p:txBody>
          <a:bodyPr vert="horz" wrap="square" lIns="91440" tIns="45720" rIns="91440" bIns="45720" anchor="ctr" anchorCtr="0" compatLnSpc="1">
            <a:noAutofit/>
          </a:bodyPr>
          <a:lstStyle/>
          <a:p>
            <a:pPr marL="457200" indent="-457200">
              <a:buFont typeface="Arial" panose="020B0604020202020204" pitchFamily="34" charset="0"/>
              <a:buChar char="•"/>
            </a:pPr>
            <a:endParaRPr lang="pl-PL" sz="800" dirty="0"/>
          </a:p>
        </p:txBody>
      </p:sp>
    </p:spTree>
    <p:extLst>
      <p:ext uri="{BB962C8B-B14F-4D97-AF65-F5344CB8AC3E}">
        <p14:creationId xmlns:p14="http://schemas.microsoft.com/office/powerpoint/2010/main" val="721890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1265510"/>
            <a:ext cx="10515600" cy="817418"/>
          </a:xfrm>
        </p:spPr>
        <p:txBody>
          <a:bodyPr>
            <a:normAutofit fontScale="90000"/>
          </a:bodyPr>
          <a:lstStyle/>
          <a:p>
            <a:pPr lvl="0"/>
            <a:r>
              <a:rPr lang="sl-SI" sz="5000" b="1" dirty="0">
                <a:solidFill>
                  <a:srgbClr val="ED7D31"/>
                </a:solidFill>
                <a:latin typeface="Calibri"/>
              </a:rPr>
              <a:t>Politike in zahteve financerjev znanstvenoraziskovalnega dela</a:t>
            </a:r>
            <a:br>
              <a:rPr lang="sl-SI"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2822692"/>
            <a:ext cx="10515600" cy="484906"/>
          </a:xfrm>
          <a:prstGeom prst="rect">
            <a:avLst/>
          </a:prstGeom>
          <a:noFill/>
          <a:ln cap="flat">
            <a:noFill/>
          </a:ln>
        </p:spPr>
        <p:txBody>
          <a:bodyPr vert="horz" wrap="square" lIns="91440" tIns="45720" rIns="91440" bIns="45720" anchor="ctr" anchorCtr="0" compatLnSpc="1">
            <a:noAutofit/>
          </a:bodyPr>
          <a:lstStyle/>
          <a:p>
            <a:pPr marL="457200" indent="-457200">
              <a:buFont typeface="Arial" panose="020B0604020202020204" pitchFamily="34" charset="0"/>
              <a:buChar char="•"/>
            </a:pPr>
            <a:r>
              <a:rPr lang="sl-SI" sz="2800" dirty="0"/>
              <a:t>Politike v Evropske raziskovalnem prostoru (ERA) </a:t>
            </a:r>
          </a:p>
          <a:p>
            <a:pPr marL="457200" indent="-457200">
              <a:buFont typeface="Arial" panose="020B0604020202020204" pitchFamily="34" charset="0"/>
              <a:buChar char="•"/>
            </a:pPr>
            <a:r>
              <a:rPr lang="sl-SI" sz="2800" dirty="0"/>
              <a:t>Nacionalna zakonodaja</a:t>
            </a:r>
          </a:p>
          <a:p>
            <a:pPr marL="457200" indent="-457200">
              <a:buFont typeface="Arial" panose="020B0604020202020204" pitchFamily="34" charset="0"/>
              <a:buChar char="•"/>
            </a:pPr>
            <a:endParaRPr lang="pl-PL" sz="800" dirty="0"/>
          </a:p>
        </p:txBody>
      </p:sp>
    </p:spTree>
    <p:extLst>
      <p:ext uri="{BB962C8B-B14F-4D97-AF65-F5344CB8AC3E}">
        <p14:creationId xmlns:p14="http://schemas.microsoft.com/office/powerpoint/2010/main" val="348653786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9399</TotalTime>
  <Words>5123</Words>
  <Application>Microsoft Office PowerPoint</Application>
  <PresentationFormat>Širokozaslonsko</PresentationFormat>
  <Paragraphs>500</Paragraphs>
  <Slides>60</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60</vt:i4>
      </vt:variant>
    </vt:vector>
  </HeadingPairs>
  <TitlesOfParts>
    <vt:vector size="65" baseType="lpstr">
      <vt:lpstr>Arial</vt:lpstr>
      <vt:lpstr>Calibri</vt:lpstr>
      <vt:lpstr>Calibri Light</vt:lpstr>
      <vt:lpstr>Helvetica Neue</vt:lpstr>
      <vt:lpstr>Officeova tema</vt:lpstr>
      <vt:lpstr>PowerPointova predstavitev</vt:lpstr>
      <vt:lpstr>Vsebina predstavitve</vt:lpstr>
      <vt:lpstr>Kaj so sploh raziskovalni podatki?</vt:lpstr>
      <vt:lpstr>Pojavne oblike</vt:lpstr>
      <vt:lpstr>Vrste podatkov</vt:lpstr>
      <vt:lpstr>Ravnanje z raziskovalnimi podatki</vt:lpstr>
      <vt:lpstr>Življenjski ciklus raziskovalnih podatkov</vt:lpstr>
      <vt:lpstr>Politike in zahteve financerjev znanstvenoraziskovalnega dela </vt:lpstr>
      <vt:lpstr>Politike in zahteve financerjev znanstvenoraziskovalnega dela </vt:lpstr>
      <vt:lpstr>Politike v ERA </vt:lpstr>
      <vt:lpstr>Direktiva EU 2019/1024 o odprtih podatkih in ponovni uporabi informacij javnega sektorja</vt:lpstr>
      <vt:lpstr>Zahteve financerjev v ERA </vt:lpstr>
      <vt:lpstr>Zakon o znanstvenoraziskovalni in inovacijski dejavnosti (ZZrID) </vt:lpstr>
      <vt:lpstr>41. člen: Odprti dostop do znanstvenih objav in raziskovalnih podatkov   </vt:lpstr>
      <vt:lpstr>Zakon o dostopu do informacij javnega značaja (ZDIJZ) </vt:lpstr>
      <vt:lpstr>6.č člen: Ponovna uporaba raziskovalnih podatkov   </vt:lpstr>
      <vt:lpstr>Uredba o izvajanju znanstvenoraziskovalnega dela v skladu z načeli odprte znanosti</vt:lpstr>
      <vt:lpstr>Temeljna načela</vt:lpstr>
      <vt:lpstr>2. člen: Splošne zahteve</vt:lpstr>
      <vt:lpstr>4. člen: Splošne zahteve</vt:lpstr>
      <vt:lpstr>5. člen: Izvedba odprtega dostopa do raziskovalnih podatkov</vt:lpstr>
      <vt:lpstr>Načela FAIR </vt:lpstr>
      <vt:lpstr>Načrtovanje ravnanja z raziskovalnimi podatki  </vt:lpstr>
      <vt:lpstr>Načrt ravnanja z raziskovalnimi podatki (NRRP)</vt:lpstr>
      <vt:lpstr>Nujni vsebinski deli NRRP 1</vt:lpstr>
      <vt:lpstr>Nujni vsebinski deli NRRP 2</vt:lpstr>
      <vt:lpstr>Predloge NRRP</vt:lpstr>
      <vt:lpstr>Orodja za pomoč pri načrtovanuju</vt:lpstr>
      <vt:lpstr>Oblikovanje podatkov za deljenje</vt:lpstr>
      <vt:lpstr>Vidiki oblikovanja podatkov za deljenje </vt:lpstr>
      <vt:lpstr>Poimenovanje datotek </vt:lpstr>
      <vt:lpstr>Delo z metapodatki</vt:lpstr>
      <vt:lpstr>Splošno o metapodatkih</vt:lpstr>
      <vt:lpstr>Metapodatki glede na vsebino</vt:lpstr>
      <vt:lpstr>Opis izvora podatkov</vt:lpstr>
      <vt:lpstr>Podatkovni članek in podatkovne revije</vt:lpstr>
      <vt:lpstr>Zaupanja vredni repozitoriji</vt:lpstr>
      <vt:lpstr>Tipi zaupanja vrednih repozitorijev </vt:lpstr>
      <vt:lpstr>Značilnosti zaupanja vrednih repozitorijev </vt:lpstr>
      <vt:lpstr>Trajni identifikatorji </vt:lpstr>
      <vt:lpstr>PID-i za digitalne objekte </vt:lpstr>
      <vt:lpstr>PID-i za nedigitalne objekte </vt:lpstr>
      <vt:lpstr>Izbira repozitorija – re3data.org </vt:lpstr>
      <vt:lpstr>Raziskovalni podatki in avtorsko pravo</vt:lpstr>
      <vt:lpstr>Odprte licence  </vt:lpstr>
      <vt:lpstr>Spekter licenc Creative Commons </vt:lpstr>
      <vt:lpstr>Odprte licence za programsko kodo </vt:lpstr>
      <vt:lpstr>Deljenje rezultatov raziskav po načelih FAIR  </vt:lpstr>
      <vt:lpstr>F – Najdljivost (Findable)  </vt:lpstr>
      <vt:lpstr>A – Dostopnost (Accessible)  </vt:lpstr>
      <vt:lpstr>I - Interoperabilnost (Interoperable) </vt:lpstr>
      <vt:lpstr>R: Uporabljivost (Reuse)</vt:lpstr>
      <vt:lpstr>GoFAIR</vt:lpstr>
      <vt:lpstr>Izjeme pri deljenju raziskovalnih podatkov</vt:lpstr>
      <vt:lpstr>Izjeme pri deljenju raziskovalnih podatkov </vt:lpstr>
      <vt:lpstr>Ravnanje v primeru uveljavljanja izjem </vt:lpstr>
      <vt:lpstr>Načini omejitve dostopa do podatkov </vt:lpstr>
      <vt:lpstr>Načrtovanje stroškov pri ravnanju z raziskovalnimi podatki</vt:lpstr>
      <vt:lpstr>Upravičeni stroški</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Kozlica, Kenan</cp:lastModifiedBy>
  <cp:revision>96</cp:revision>
  <dcterms:created xsi:type="dcterms:W3CDTF">2023-09-11T08:00:44Z</dcterms:created>
  <dcterms:modified xsi:type="dcterms:W3CDTF">2025-03-10T12:00:14Z</dcterms:modified>
</cp:coreProperties>
</file>