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335" r:id="rId5"/>
    <p:sldId id="336" r:id="rId6"/>
    <p:sldId id="260" r:id="rId7"/>
    <p:sldId id="337" r:id="rId8"/>
    <p:sldId id="339" r:id="rId9"/>
    <p:sldId id="340" r:id="rId10"/>
    <p:sldId id="341" r:id="rId11"/>
    <p:sldId id="342" r:id="rId12"/>
    <p:sldId id="344" r:id="rId13"/>
    <p:sldId id="345" r:id="rId14"/>
    <p:sldId id="343" r:id="rId15"/>
    <p:sldId id="348" r:id="rId16"/>
    <p:sldId id="350" r:id="rId17"/>
    <p:sldId id="347" r:id="rId18"/>
    <p:sldId id="349" r:id="rId19"/>
    <p:sldId id="346" r:id="rId20"/>
    <p:sldId id="352" r:id="rId21"/>
    <p:sldId id="351" r:id="rId22"/>
    <p:sldId id="338" r:id="rId23"/>
    <p:sldId id="258" r:id="rId2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055D-6D05-40EA-9F93-B544AFDE4082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D6EDD-130D-4ABB-BF5B-109C925EC4C7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F6EE2-C634-4FFE-92C3-B41739EBCD38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43818" y="339529"/>
            <a:ext cx="9144000" cy="2054931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6600"/>
            </a:lvl1pPr>
          </a:lstStyle>
          <a:p>
            <a:pPr lvl="0"/>
            <a:r>
              <a:rPr lang="sl-SI"/>
              <a:t>Naslov predavanja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543818" y="2580909"/>
            <a:ext cx="6541137" cy="946880"/>
          </a:xfrm>
        </p:spPr>
        <p:txBody>
          <a:bodyPr anchor="t" anchorCtr="0">
            <a:normAutofit/>
          </a:bodyPr>
          <a:lstStyle>
            <a:lvl1pPr marL="0" indent="0" algn="l" defTabSz="914400" rtl="0" eaLnBrk="1" latinLnBrk="0" hangingPunct="1">
              <a:buNone/>
              <a:defRPr lang="sl-SI" sz="2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Podnaslov predavanja</a:t>
            </a:r>
          </a:p>
        </p:txBody>
      </p:sp>
      <p:pic>
        <p:nvPicPr>
          <p:cNvPr id="7" name="Picture 6" descr="A grey and black sign with a person in a circle&#10;&#10;Description automatically generated">
            <a:extLst>
              <a:ext uri="{FF2B5EF4-FFF2-40B4-BE49-F238E27FC236}">
                <a16:creationId xmlns:a16="http://schemas.microsoft.com/office/drawing/2014/main" id="{3A16BFCE-24A2-2E5B-74D7-23ED44FB3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811" y="5432430"/>
            <a:ext cx="1249752" cy="4324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529B53-E4B7-DECD-B462-0CB8E3F12F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818" y="3677441"/>
            <a:ext cx="6540500" cy="8143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sl-SI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Ciljna publika in datum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72EF10-3963-85CE-5D1B-6F762848E2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512" y="4641481"/>
            <a:ext cx="11251247" cy="790944"/>
          </a:xfrm>
        </p:spPr>
        <p:txBody>
          <a:bodyPr>
            <a:normAutofit/>
          </a:bodyPr>
          <a:lstStyle>
            <a:lvl1pPr marL="0" indent="0">
              <a:buNone/>
              <a:defRPr lang="sl-SI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Avtor, ustanova</a:t>
            </a:r>
          </a:p>
        </p:txBody>
      </p:sp>
    </p:spTree>
    <p:extLst>
      <p:ext uri="{BB962C8B-B14F-4D97-AF65-F5344CB8AC3E}">
        <p14:creationId xmlns:p14="http://schemas.microsoft.com/office/powerpoint/2010/main" val="42685200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2" y="1078860"/>
            <a:ext cx="11160000" cy="61182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2" y="1825626"/>
            <a:ext cx="11160000" cy="47732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6606096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>
            <a:normAutofit/>
          </a:bodyPr>
          <a:lstStyle>
            <a:lvl1pPr marL="0" indent="0">
              <a:buNone/>
              <a:defRPr lang="sl-SI" sz="3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124721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838203" y="1825626"/>
            <a:ext cx="5181603" cy="47504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Prva raven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 hasCustomPrompt="1"/>
          </p:nvPr>
        </p:nvSpPr>
        <p:spPr>
          <a:xfrm>
            <a:off x="6172200" y="1825626"/>
            <a:ext cx="5181603" cy="47504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Prva raven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866261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1069159"/>
            <a:ext cx="11160000" cy="6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59"/>
            <a:ext cx="5157782" cy="823911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4070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40709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27669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084511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7B8208-6E30-08E6-A84C-C928FCEC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9208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1322703"/>
            <a:ext cx="3932240" cy="1496697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54133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819400"/>
            <a:ext cx="3932240" cy="35814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41690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3943-9763-4A72-AC18-9601F43E0680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1325880"/>
            <a:ext cx="3932240" cy="14976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823480"/>
            <a:ext cx="3932240" cy="304550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319198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prosojni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204ACE0E-3059-CDA9-50A5-856EF51D3B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5" name="Slika 8">
            <a:extLst>
              <a:ext uri="{FF2B5EF4-FFF2-40B4-BE49-F238E27FC236}">
                <a16:creationId xmlns:a16="http://schemas.microsoft.com/office/drawing/2014/main" id="{513EDDCD-9F91-AAB2-F992-C44D2DF757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562" y="5238369"/>
            <a:ext cx="10009549" cy="1114396"/>
          </a:xfrm>
          <a:prstGeom prst="rect">
            <a:avLst/>
          </a:prstGeom>
        </p:spPr>
      </p:pic>
      <p:pic>
        <p:nvPicPr>
          <p:cNvPr id="6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3E681E80-B028-61CB-1B4C-1C5F931804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973A8E9-ACF1-6902-26BE-51471E72CA3C}"/>
              </a:ext>
            </a:extLst>
          </p:cNvPr>
          <p:cNvSpPr txBox="1"/>
          <p:nvPr userDrawn="1"/>
        </p:nvSpPr>
        <p:spPr>
          <a:xfrm>
            <a:off x="395416" y="1637271"/>
            <a:ext cx="3861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b="1">
                <a:solidFill>
                  <a:schemeClr val="tx2">
                    <a:lumMod val="75000"/>
                  </a:schemeClr>
                </a:solidFill>
              </a:rPr>
              <a:t>Centralna tehniška knjižnica Univerze v Ljubljani</a:t>
            </a:r>
            <a:endParaRPr lang="sl-SI" sz="105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Central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Technical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Library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at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University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Ljubljana</a:t>
            </a:r>
            <a:endParaRPr lang="sl-SI" sz="105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>
                <a:solidFill>
                  <a:schemeClr val="tx2">
                    <a:lumMod val="75000"/>
                  </a:schemeClr>
                </a:solidFill>
              </a:rPr>
              <a:t>Trg republike 3, SI-1000 Ljubljana</a:t>
            </a:r>
          </a:p>
          <a:p>
            <a:r>
              <a:rPr lang="sl-SI" sz="1050">
                <a:solidFill>
                  <a:schemeClr val="tx2">
                    <a:lumMod val="75000"/>
                  </a:schemeClr>
                </a:solidFill>
              </a:rPr>
              <a:t>Slovenija / </a:t>
            </a:r>
            <a:r>
              <a:rPr lang="sl-SI" sz="1050" i="1" err="1">
                <a:solidFill>
                  <a:schemeClr val="tx2">
                    <a:lumMod val="75000"/>
                  </a:schemeClr>
                </a:solidFill>
              </a:rPr>
              <a:t>Slovenia</a:t>
            </a:r>
            <a:endParaRPr lang="sl-SI" sz="105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38B56F-8294-E718-0111-7E3FB3EC4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5" y="3428999"/>
            <a:ext cx="3477420" cy="180936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sl-SI" altLang="sl-SI" sz="1200" b="0" dirty="0" smtClean="0"/>
            </a:lvl1pPr>
          </a:lstStyle>
          <a:p>
            <a:pPr lvl="0"/>
            <a:r>
              <a:rPr lang="sl-SI"/>
              <a:t>Ime in priimek</a:t>
            </a:r>
          </a:p>
          <a:p>
            <a:pPr lvl="0"/>
            <a:r>
              <a:rPr lang="sl-SI"/>
              <a:t>Ime in priimek</a:t>
            </a:r>
          </a:p>
          <a:p>
            <a:pPr lvl="0"/>
            <a:r>
              <a:rPr lang="sl-SI"/>
              <a:t>Ime in priimek</a:t>
            </a:r>
          </a:p>
          <a:p>
            <a:pPr lvl="0"/>
            <a:r>
              <a:rPr lang="sl-SI"/>
              <a:t>Ime in priimek</a:t>
            </a:r>
          </a:p>
          <a:p>
            <a:pPr lvl="0"/>
            <a:endParaRPr lang="sl-S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5EFE4D1-F783-3D56-980B-3249A06B3E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732" y="3105531"/>
            <a:ext cx="3478213" cy="2965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Zahvala:</a:t>
            </a:r>
          </a:p>
        </p:txBody>
      </p:sp>
    </p:spTree>
    <p:extLst>
      <p:ext uri="{BB962C8B-B14F-4D97-AF65-F5344CB8AC3E}">
        <p14:creationId xmlns:p14="http://schemas.microsoft.com/office/powerpoint/2010/main" val="2452178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086499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898" y="1112520"/>
            <a:ext cx="2628899" cy="562070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1112520"/>
            <a:ext cx="7734296" cy="5620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1238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EF71D-2B66-4DE4-BE54-BFDB71FD4AB3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99C9-D072-4BF9-90C3-BFE5BEB17D70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8B20F-246A-43D6-B537-B7537966D313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B420C-E2E0-4EF2-85FC-58CC6CDF8E4A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5104-CDBA-40FA-A4AE-0E23E626B30E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63948-B7EA-473B-B8E0-5D0BA74970DB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8B4B9-5DC2-46DD-B6FB-42E15E682593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A32EC-3369-4484-9134-60114E730D0D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078860"/>
            <a:ext cx="11160000" cy="6118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sl-SI"/>
              <a:t>Naslov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1" y="1825626"/>
            <a:ext cx="11160000" cy="47732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1140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1" i="0" u="none" strike="noStrike" kern="1200" cap="none" spc="0" baseline="0" dirty="0">
          <a:solidFill>
            <a:srgbClr val="ED7D31"/>
          </a:solidFill>
          <a:uFillTx/>
          <a:latin typeface="Calibri"/>
          <a:ea typeface="+mn-ea"/>
          <a:cs typeface="Calibri" panose="020F0502020204030204" pitchFamily="34" charset="0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 dirty="0">
          <a:solidFill>
            <a:srgbClr val="000000"/>
          </a:solidFill>
          <a:uFillTx/>
          <a:latin typeface="Calibri"/>
          <a:ea typeface="+mn-ea"/>
          <a:cs typeface="+mn-c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 dirty="0">
          <a:solidFill>
            <a:srgbClr val="000000"/>
          </a:solidFill>
          <a:uFillTx/>
          <a:latin typeface="Calibri"/>
          <a:ea typeface="+mn-ea"/>
          <a:cs typeface="+mn-c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p.fdv.uni-lj.si/wp-content/uploads/2025/04/DV_navodila-za-dajalce-krajsa-1.pdf" TargetMode="External"/><Relationship Id="rId2" Type="http://schemas.openxmlformats.org/officeDocument/2006/relationships/hyperlink" Target="https://www.adp.fdv.uni-lj.si/wp-content/uploads/2025/04/DV_navodila-za-dajalce-daljsa-1-1.pdf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98/10053" TargetMode="External"/><Relationship Id="rId2" Type="http://schemas.openxmlformats.org/officeDocument/2006/relationships/hyperlink" Target="https://doi.org/10.17898/10061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erminoloski.slovenscina.eu/termin/39035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erminoloski.slovenscina.eu/termin/38998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86E02C-9871-4B45-B3D4-498E4602A668}"/>
              </a:ext>
            </a:extLst>
          </p:cNvPr>
          <p:cNvSpPr txBox="1"/>
          <p:nvPr/>
        </p:nvSpPr>
        <p:spPr>
          <a:xfrm>
            <a:off x="641095" y="562187"/>
            <a:ext cx="7870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Podatkovna objava</a:t>
            </a:r>
            <a:endParaRPr lang="sl-SI" sz="600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7071A73-97FE-4827-B9BB-F3C67A5F8DCA}"/>
              </a:ext>
            </a:extLst>
          </p:cNvPr>
          <p:cNvSpPr txBox="1"/>
          <p:nvPr/>
        </p:nvSpPr>
        <p:spPr>
          <a:xfrm>
            <a:off x="641095" y="2138915"/>
            <a:ext cx="73511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>
                <a:solidFill>
                  <a:schemeClr val="bg1"/>
                </a:solidFill>
              </a:rPr>
              <a:t>dr. Sonja BEZJAK, Arhiv družboslovnih podatkov, </a:t>
            </a:r>
          </a:p>
          <a:p>
            <a:r>
              <a:rPr lang="sl-SI" sz="2000">
                <a:solidFill>
                  <a:schemeClr val="bg1"/>
                </a:solidFill>
              </a:rPr>
              <a:t>Fakulteta za družbene vede Univerze v Ljubljani </a:t>
            </a:r>
          </a:p>
          <a:p>
            <a:endParaRPr lang="sl-SI" sz="2000">
              <a:solidFill>
                <a:schemeClr val="bg1"/>
              </a:solidFill>
            </a:endParaRPr>
          </a:p>
          <a:p>
            <a:r>
              <a:rPr lang="sl-SI" sz="2000">
                <a:solidFill>
                  <a:schemeClr val="bg1"/>
                </a:solidFill>
              </a:rPr>
              <a:t>Ljubljana in online, Centralna tehniška knjižnica Univerze v Ljubljani,</a:t>
            </a:r>
          </a:p>
          <a:p>
            <a:r>
              <a:rPr lang="sl-SI" sz="2000">
                <a:solidFill>
                  <a:schemeClr val="bg1"/>
                </a:solidFill>
              </a:rPr>
              <a:t>2. usposabljanje za podatkovne strokovnjake, 3. 11. 2025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7" name="Slika 2">
            <a:extLst>
              <a:ext uri="{FF2B5EF4-FFF2-40B4-BE49-F238E27FC236}">
                <a16:creationId xmlns:a16="http://schemas.microsoft.com/office/drawing/2014/main" id="{1FE32136-5654-4C99-A79A-34D3F36E9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95" y="4983346"/>
            <a:ext cx="941394" cy="331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1D9F03-D59B-462B-9E3F-01A847DD6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39" y="5951272"/>
            <a:ext cx="620146" cy="3493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A8FB4-FC23-829A-126E-3873F0B3B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0095-636D-5A35-EA44-34C67041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1025891"/>
            <a:ext cx="11160000" cy="611828"/>
          </a:xfrm>
        </p:spPr>
        <p:txBody>
          <a:bodyPr>
            <a:normAutofit fontScale="90000"/>
          </a:bodyPr>
          <a:lstStyle/>
          <a:p>
            <a:r>
              <a:rPr lang="sl-SI" dirty="0"/>
              <a:t>ADP ima dva sistema skrbništva raziskav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48030-A6D7-BF99-8C00-D31A3AD20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90" y="6062432"/>
            <a:ext cx="5196201" cy="640080"/>
          </a:xfrm>
        </p:spPr>
        <p:txBody>
          <a:bodyPr>
            <a:normAutofit/>
          </a:bodyPr>
          <a:lstStyle/>
          <a:p>
            <a:endParaRPr lang="sl-SI" sz="1400" dirty="0"/>
          </a:p>
          <a:p>
            <a:pPr marL="0" indent="0">
              <a:buNone/>
            </a:pPr>
            <a:r>
              <a:rPr lang="sl-SI" sz="1400" dirty="0"/>
              <a:t>https://www.adp.fdv.uni-lj.si/merila-za-sprejem/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30BE2-0654-B276-489E-B6CD08BEDAFD}"/>
              </a:ext>
            </a:extLst>
          </p:cNvPr>
          <p:cNvSpPr txBox="1"/>
          <p:nvPr/>
        </p:nvSpPr>
        <p:spPr>
          <a:xfrm>
            <a:off x="755906" y="1954124"/>
            <a:ext cx="488594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/>
              <a:t>Aktivno ohranjanje (ang. </a:t>
            </a:r>
            <a:r>
              <a:rPr lang="sl-SI" b="1" dirty="0" err="1"/>
              <a:t>active</a:t>
            </a:r>
            <a:r>
              <a:rPr lang="sl-SI" b="1" dirty="0"/>
              <a:t> </a:t>
            </a:r>
            <a:r>
              <a:rPr lang="sl-SI" b="1" dirty="0" err="1"/>
              <a:t>preservation</a:t>
            </a:r>
            <a:r>
              <a:rPr lang="sl-SI" b="1" dirty="0"/>
              <a:t>)</a:t>
            </a:r>
          </a:p>
          <a:p>
            <a:r>
              <a:rPr lang="sl-SI" dirty="0"/>
              <a:t>R</a:t>
            </a:r>
            <a:r>
              <a:rPr lang="en-GB" dirty="0" err="1"/>
              <a:t>aziskav</a:t>
            </a:r>
            <a:r>
              <a:rPr lang="sl-SI" dirty="0"/>
              <a:t>e</a:t>
            </a:r>
            <a:r>
              <a:rPr lang="en-GB" dirty="0"/>
              <a:t> so </a:t>
            </a:r>
            <a:r>
              <a:rPr lang="en-GB" dirty="0" err="1"/>
              <a:t>prestale</a:t>
            </a:r>
            <a:r>
              <a:rPr lang="en-GB" dirty="0"/>
              <a:t> </a:t>
            </a:r>
            <a:r>
              <a:rPr lang="en-GB" dirty="0" err="1"/>
              <a:t>podrobnejši</a:t>
            </a:r>
            <a:r>
              <a:rPr lang="en-GB" dirty="0"/>
              <a:t> </a:t>
            </a:r>
            <a:r>
              <a:rPr lang="en-GB" dirty="0" err="1"/>
              <a:t>pregled</a:t>
            </a:r>
            <a:r>
              <a:rPr lang="en-GB" dirty="0"/>
              <a:t> </a:t>
            </a:r>
            <a:r>
              <a:rPr lang="en-GB" dirty="0" err="1"/>
              <a:t>kakovosti</a:t>
            </a:r>
            <a:r>
              <a:rPr lang="en-GB" dirty="0"/>
              <a:t>, v </a:t>
            </a:r>
            <a:r>
              <a:rPr lang="en-GB" dirty="0" err="1"/>
              <a:t>katerem</a:t>
            </a:r>
            <a:r>
              <a:rPr lang="en-GB" dirty="0"/>
              <a:t> se </a:t>
            </a:r>
            <a:r>
              <a:rPr lang="en-GB" dirty="0" err="1"/>
              <a:t>izvede</a:t>
            </a:r>
            <a:r>
              <a:rPr lang="en-GB" dirty="0"/>
              <a:t> </a:t>
            </a:r>
            <a:r>
              <a:rPr lang="en-GB" dirty="0" err="1"/>
              <a:t>presoja</a:t>
            </a:r>
            <a:r>
              <a:rPr lang="en-GB" dirty="0"/>
              <a:t> </a:t>
            </a:r>
            <a:r>
              <a:rPr lang="en-GB" dirty="0" err="1"/>
              <a:t>pomena</a:t>
            </a:r>
            <a:r>
              <a:rPr lang="en-GB" dirty="0"/>
              <a:t> za </a:t>
            </a:r>
            <a:r>
              <a:rPr lang="en-GB" dirty="0" err="1"/>
              <a:t>znanost</a:t>
            </a:r>
            <a:r>
              <a:rPr lang="en-GB" dirty="0"/>
              <a:t>. </a:t>
            </a:r>
            <a:r>
              <a:rPr lang="en-GB" dirty="0" err="1"/>
              <a:t>Raziskava</a:t>
            </a:r>
            <a:r>
              <a:rPr lang="en-GB" dirty="0"/>
              <a:t> </a:t>
            </a:r>
            <a:r>
              <a:rPr lang="en-GB" dirty="0" err="1"/>
              <a:t>šteje</a:t>
            </a:r>
            <a:r>
              <a:rPr lang="en-GB" dirty="0"/>
              <a:t> </a:t>
            </a:r>
            <a:r>
              <a:rPr lang="en-GB" dirty="0" err="1"/>
              <a:t>kot</a:t>
            </a:r>
            <a:r>
              <a:rPr lang="en-GB" dirty="0"/>
              <a:t> </a:t>
            </a:r>
            <a:r>
              <a:rPr lang="en-GB" dirty="0" err="1"/>
              <a:t>znanstvena</a:t>
            </a:r>
            <a:r>
              <a:rPr lang="en-GB" dirty="0"/>
              <a:t> </a:t>
            </a:r>
            <a:r>
              <a:rPr lang="en-GB" dirty="0" err="1"/>
              <a:t>objava</a:t>
            </a:r>
            <a:r>
              <a:rPr lang="en-GB" dirty="0"/>
              <a:t>. Za </a:t>
            </a:r>
            <a:r>
              <a:rPr lang="en-GB" dirty="0" err="1"/>
              <a:t>tovrstne</a:t>
            </a:r>
            <a:r>
              <a:rPr lang="en-GB" dirty="0"/>
              <a:t> </a:t>
            </a:r>
            <a:r>
              <a:rPr lang="en-GB" dirty="0" err="1"/>
              <a:t>raziskave</a:t>
            </a:r>
            <a:r>
              <a:rPr lang="en-GB" dirty="0"/>
              <a:t> je </a:t>
            </a:r>
            <a:r>
              <a:rPr lang="en-GB" dirty="0" err="1"/>
              <a:t>zagotovljeno</a:t>
            </a:r>
            <a:r>
              <a:rPr lang="en-GB" dirty="0"/>
              <a:t> </a:t>
            </a:r>
            <a:r>
              <a:rPr lang="sl-SI" dirty="0"/>
              <a:t>aktivno ohranjanje in </a:t>
            </a:r>
            <a:r>
              <a:rPr lang="en-GB" dirty="0" err="1"/>
              <a:t>trajno</a:t>
            </a:r>
            <a:r>
              <a:rPr lang="en-GB" dirty="0"/>
              <a:t> </a:t>
            </a:r>
            <a:r>
              <a:rPr lang="en-GB" dirty="0" err="1"/>
              <a:t>skrbništvo</a:t>
            </a:r>
            <a:r>
              <a:rPr lang="en-GB" dirty="0"/>
              <a:t>.</a:t>
            </a:r>
            <a:endParaRPr lang="sl-SI" dirty="0"/>
          </a:p>
          <a:p>
            <a:endParaRPr lang="sl-SI" b="1" dirty="0"/>
          </a:p>
          <a:p>
            <a:r>
              <a:rPr lang="sl-SI" b="1" dirty="0"/>
              <a:t>Osnovno skrbništvo (ang. </a:t>
            </a:r>
            <a:r>
              <a:rPr lang="sl-SI" b="1" dirty="0" err="1"/>
              <a:t>initial</a:t>
            </a:r>
            <a:r>
              <a:rPr lang="sl-SI" b="1" dirty="0"/>
              <a:t> </a:t>
            </a:r>
            <a:r>
              <a:rPr lang="sl-SI" b="1" dirty="0" err="1"/>
              <a:t>curation</a:t>
            </a:r>
            <a:r>
              <a:rPr lang="sl-SI" b="1" dirty="0"/>
              <a:t>)</a:t>
            </a:r>
          </a:p>
          <a:p>
            <a:r>
              <a:rPr lang="sl-SI" dirty="0"/>
              <a:t>Raziskave so p</a:t>
            </a:r>
            <a:r>
              <a:rPr lang="en-GB" dirty="0" err="1"/>
              <a:t>restale</a:t>
            </a:r>
            <a:r>
              <a:rPr lang="en-GB" dirty="0"/>
              <a:t> le </a:t>
            </a:r>
            <a:r>
              <a:rPr lang="en-GB" dirty="0" err="1"/>
              <a:t>osnovni</a:t>
            </a:r>
            <a:r>
              <a:rPr lang="en-GB" dirty="0"/>
              <a:t> </a:t>
            </a:r>
            <a:r>
              <a:rPr lang="en-GB" dirty="0" err="1"/>
              <a:t>pregled</a:t>
            </a:r>
            <a:r>
              <a:rPr lang="en-GB" dirty="0"/>
              <a:t> </a:t>
            </a:r>
            <a:r>
              <a:rPr lang="en-GB" dirty="0" err="1"/>
              <a:t>kakovosti</a:t>
            </a:r>
            <a:r>
              <a:rPr lang="en-GB" dirty="0"/>
              <a:t> </a:t>
            </a:r>
            <a:r>
              <a:rPr lang="en-GB" dirty="0" err="1"/>
              <a:t>predanega</a:t>
            </a:r>
            <a:r>
              <a:rPr lang="en-GB" dirty="0"/>
              <a:t> </a:t>
            </a:r>
            <a:r>
              <a:rPr lang="en-GB" dirty="0" err="1"/>
              <a:t>gradiva</a:t>
            </a:r>
            <a:r>
              <a:rPr lang="en-GB" dirty="0"/>
              <a:t>. ADP </a:t>
            </a:r>
            <a:r>
              <a:rPr lang="en-GB" dirty="0" err="1"/>
              <a:t>poskrbi</a:t>
            </a:r>
            <a:r>
              <a:rPr lang="en-GB" dirty="0"/>
              <a:t> za </a:t>
            </a:r>
            <a:r>
              <a:rPr lang="en-GB" dirty="0" err="1"/>
              <a:t>podporo</a:t>
            </a:r>
            <a:r>
              <a:rPr lang="en-GB" dirty="0"/>
              <a:t> in </a:t>
            </a:r>
            <a:r>
              <a:rPr lang="en-GB" dirty="0" err="1"/>
              <a:t>shranjevanje</a:t>
            </a:r>
            <a:r>
              <a:rPr lang="en-GB" dirty="0"/>
              <a:t> </a:t>
            </a:r>
            <a:r>
              <a:rPr lang="en-GB" dirty="0" err="1"/>
              <a:t>digitalnih</a:t>
            </a:r>
            <a:r>
              <a:rPr lang="en-GB" dirty="0"/>
              <a:t> </a:t>
            </a:r>
            <a:r>
              <a:rPr lang="en-GB" dirty="0" err="1"/>
              <a:t>objektov</a:t>
            </a:r>
            <a:r>
              <a:rPr lang="en-GB" dirty="0"/>
              <a:t> v</a:t>
            </a:r>
            <a:r>
              <a:rPr lang="sl-SI" dirty="0"/>
              <a:t> prejeti</a:t>
            </a:r>
            <a:r>
              <a:rPr lang="en-GB" dirty="0"/>
              <a:t> </a:t>
            </a:r>
            <a:r>
              <a:rPr lang="en-GB" dirty="0" err="1"/>
              <a:t>obliki</a:t>
            </a:r>
            <a:r>
              <a:rPr lang="en-GB" dirty="0"/>
              <a:t> (</a:t>
            </a:r>
            <a:r>
              <a:rPr lang="en-GB" dirty="0" err="1"/>
              <a:t>t.i.</a:t>
            </a:r>
            <a:r>
              <a:rPr lang="en-GB" dirty="0"/>
              <a:t> bit-level preservation). Za </a:t>
            </a:r>
            <a:r>
              <a:rPr lang="en-GB" dirty="0" err="1"/>
              <a:t>tovrstne</a:t>
            </a:r>
            <a:r>
              <a:rPr lang="en-GB" dirty="0"/>
              <a:t> </a:t>
            </a:r>
            <a:r>
              <a:rPr lang="en-GB" dirty="0" err="1"/>
              <a:t>podatke</a:t>
            </a:r>
            <a:r>
              <a:rPr lang="en-GB" dirty="0"/>
              <a:t> je </a:t>
            </a:r>
            <a:r>
              <a:rPr lang="en-GB" dirty="0" err="1"/>
              <a:t>zagotovljeno</a:t>
            </a:r>
            <a:r>
              <a:rPr lang="en-GB" dirty="0"/>
              <a:t> </a:t>
            </a:r>
            <a:r>
              <a:rPr lang="sl-SI" dirty="0"/>
              <a:t>osnovno</a:t>
            </a:r>
            <a:r>
              <a:rPr lang="en-GB" dirty="0"/>
              <a:t> </a:t>
            </a:r>
            <a:r>
              <a:rPr lang="en-GB" dirty="0" err="1"/>
              <a:t>skrbništvo</a:t>
            </a:r>
            <a:r>
              <a:rPr lang="en-GB" dirty="0"/>
              <a:t>.</a:t>
            </a:r>
          </a:p>
          <a:p>
            <a:pPr lvl="1"/>
            <a:endParaRPr lang="sl-SI" sz="2400" dirty="0"/>
          </a:p>
          <a:p>
            <a:endParaRPr lang="LID4096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F5321-8C56-20E3-68BD-54952B1A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391" y="1954124"/>
            <a:ext cx="6049219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8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E6280-25B9-7C32-2D55-B9E69CFE1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2895-D730-A971-7B48-5F356CDB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1025891"/>
            <a:ext cx="11160000" cy="611828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Predprevzemni</a:t>
            </a:r>
            <a:r>
              <a:rPr lang="sl-SI" dirty="0"/>
              <a:t> sestanek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44E9-2D7D-92ED-DCFE-E83A0DE45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6" y="6115573"/>
            <a:ext cx="5196201" cy="640080"/>
          </a:xfrm>
        </p:spPr>
        <p:txBody>
          <a:bodyPr>
            <a:normAutofit/>
          </a:bodyPr>
          <a:lstStyle/>
          <a:p>
            <a:endParaRPr lang="sl-SI" sz="1400" dirty="0"/>
          </a:p>
          <a:p>
            <a:pPr marL="0" indent="0">
              <a:buNone/>
            </a:pPr>
            <a:r>
              <a:rPr lang="sl-SI" sz="1400" dirty="0"/>
              <a:t>https://www.adp.fdv.uni-lj.si/merila-za-sprejem/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F86E3-C9D1-5563-4391-E672F6455D44}"/>
              </a:ext>
            </a:extLst>
          </p:cNvPr>
          <p:cNvSpPr txBox="1"/>
          <p:nvPr/>
        </p:nvSpPr>
        <p:spPr>
          <a:xfrm>
            <a:off x="755906" y="1954124"/>
            <a:ext cx="777544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l-SI" b="1" dirty="0"/>
              <a:t>Poteka prek spletne aplikacije, običajno eno uro</a:t>
            </a:r>
          </a:p>
          <a:p>
            <a:endParaRPr lang="sl-SI" b="1" dirty="0"/>
          </a:p>
          <a:p>
            <a:r>
              <a:rPr lang="de-DE" dirty="0" err="1">
                <a:cs typeface="Dreaming Outloud Pro" panose="020F0502020204030204" pitchFamily="66" charset="0"/>
              </a:rPr>
              <a:t>Prosimo</a:t>
            </a:r>
            <a:r>
              <a:rPr lang="de-DE" dirty="0">
                <a:cs typeface="Dreaming Outloud Pro" panose="020F0502020204030204" pitchFamily="66" charset="0"/>
              </a:rPr>
              <a:t>, da </a:t>
            </a:r>
            <a:r>
              <a:rPr lang="de-DE" dirty="0" err="1">
                <a:cs typeface="Dreaming Outloud Pro" panose="020F0502020204030204" pitchFamily="66" charset="0"/>
              </a:rPr>
              <a:t>za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sestanek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pripravite</a:t>
            </a:r>
            <a:r>
              <a:rPr lang="de-DE" dirty="0">
                <a:cs typeface="Dreaming Outloud Pro" panose="020F0502020204030204" pitchFamily="66" charset="0"/>
              </a:rPr>
              <a:t> (</a:t>
            </a:r>
            <a:r>
              <a:rPr lang="de-DE" dirty="0" err="1">
                <a:cs typeface="Dreaming Outloud Pro" panose="020F0502020204030204" pitchFamily="66" charset="0"/>
              </a:rPr>
              <a:t>imate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pri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roki</a:t>
            </a:r>
            <a:r>
              <a:rPr lang="de-DE" dirty="0">
                <a:cs typeface="Dreaming Outloud Pro" panose="020F0502020204030204" pitchFamily="66" charset="0"/>
              </a:rPr>
              <a:t>):</a:t>
            </a:r>
            <a:br>
              <a:rPr lang="de-DE" dirty="0">
                <a:cs typeface="Dreaming Outloud Pro" panose="020F0502020204030204" pitchFamily="66" charset="0"/>
              </a:rPr>
            </a:br>
            <a:r>
              <a:rPr lang="de-DE" dirty="0">
                <a:cs typeface="Dreaming Outloud Pro" panose="020F0502020204030204" pitchFamily="66" charset="0"/>
              </a:rPr>
              <a:t>1) </a:t>
            </a:r>
            <a:r>
              <a:rPr lang="de-DE" dirty="0" err="1">
                <a:cs typeface="Dreaming Outloud Pro" panose="020F0502020204030204" pitchFamily="66" charset="0"/>
              </a:rPr>
              <a:t>kratko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informacijo</a:t>
            </a:r>
            <a:r>
              <a:rPr lang="de-DE" dirty="0">
                <a:cs typeface="Dreaming Outloud Pro" panose="020F0502020204030204" pitchFamily="66" charset="0"/>
              </a:rPr>
              <a:t> o </a:t>
            </a:r>
            <a:r>
              <a:rPr lang="de-DE" dirty="0" err="1">
                <a:cs typeface="Dreaming Outloud Pro" panose="020F0502020204030204" pitchFamily="66" charset="0"/>
              </a:rPr>
              <a:t>raziskavi</a:t>
            </a:r>
            <a:r>
              <a:rPr lang="de-DE" dirty="0">
                <a:cs typeface="Dreaming Outloud Pro" panose="020F0502020204030204" pitchFamily="66" charset="0"/>
              </a:rPr>
              <a:t>, </a:t>
            </a:r>
            <a:r>
              <a:rPr lang="de-DE" dirty="0" err="1">
                <a:cs typeface="Dreaming Outloud Pro" panose="020F0502020204030204" pitchFamily="66" charset="0"/>
              </a:rPr>
              <a:t>kot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ste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jo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predstavili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potencialnim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udeležencem</a:t>
            </a:r>
            <a:r>
              <a:rPr lang="de-DE" dirty="0">
                <a:cs typeface="Dreaming Outloud Pro" panose="020F0502020204030204" pitchFamily="66" charset="0"/>
              </a:rPr>
              <a:t>, </a:t>
            </a:r>
            <a:r>
              <a:rPr lang="de-DE" dirty="0" err="1">
                <a:cs typeface="Dreaming Outloud Pro" panose="020F0502020204030204" pitchFamily="66" charset="0"/>
              </a:rPr>
              <a:t>to</a:t>
            </a:r>
            <a:r>
              <a:rPr lang="de-DE" dirty="0">
                <a:cs typeface="Dreaming Outloud Pro" panose="020F0502020204030204" pitchFamily="66" charset="0"/>
              </a:rPr>
              <a:t> je </a:t>
            </a:r>
            <a:r>
              <a:rPr lang="de-DE" dirty="0" err="1">
                <a:cs typeface="Dreaming Outloud Pro" panose="020F0502020204030204" pitchFamily="66" charset="0"/>
              </a:rPr>
              <a:t>npr</a:t>
            </a:r>
            <a:r>
              <a:rPr lang="de-DE" dirty="0">
                <a:cs typeface="Dreaming Outloud Pro" panose="020F0502020204030204" pitchFamily="66" charset="0"/>
              </a:rPr>
              <a:t>. </a:t>
            </a:r>
            <a:r>
              <a:rPr lang="de-DE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informacijsko</a:t>
            </a:r>
            <a:r>
              <a:rPr lang="de-DE" b="1" i="1" dirty="0">
                <a:solidFill>
                  <a:schemeClr val="accent2"/>
                </a:solidFill>
                <a:cs typeface="Dreaming Outloud Pro" panose="020F0502020204030204" pitchFamily="66" charset="0"/>
              </a:rPr>
              <a:t> </a:t>
            </a:r>
            <a:r>
              <a:rPr lang="de-DE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pismo</a:t>
            </a:r>
            <a:r>
              <a:rPr lang="de-DE" b="1" i="1" dirty="0">
                <a:solidFill>
                  <a:schemeClr val="accent2"/>
                </a:solidFill>
                <a:cs typeface="Dreaming Outloud Pro" panose="020F0502020204030204" pitchFamily="66" charset="0"/>
              </a:rPr>
              <a:t> in </a:t>
            </a:r>
            <a:r>
              <a:rPr lang="de-DE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vabilo</a:t>
            </a:r>
            <a:r>
              <a:rPr lang="de-DE" b="1" i="1" dirty="0">
                <a:solidFill>
                  <a:schemeClr val="accent2"/>
                </a:solidFill>
                <a:cs typeface="Dreaming Outloud Pro" panose="020F0502020204030204" pitchFamily="66" charset="0"/>
              </a:rPr>
              <a:t> k </a:t>
            </a:r>
            <a:r>
              <a:rPr lang="de-DE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sodelovanju</a:t>
            </a:r>
            <a:br>
              <a:rPr lang="de-DE" dirty="0">
                <a:cs typeface="Dreaming Outloud Pro" panose="020F0502020204030204" pitchFamily="66" charset="0"/>
              </a:rPr>
            </a:br>
            <a:r>
              <a:rPr lang="de-DE" dirty="0">
                <a:cs typeface="Dreaming Outloud Pro" panose="020F0502020204030204" pitchFamily="66" charset="0"/>
              </a:rPr>
              <a:t>2) </a:t>
            </a:r>
            <a:r>
              <a:rPr lang="de-DE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merski</a:t>
            </a:r>
            <a:r>
              <a:rPr lang="de-DE" b="1" i="1" dirty="0">
                <a:solidFill>
                  <a:schemeClr val="accent2"/>
                </a:solidFill>
                <a:cs typeface="Dreaming Outloud Pro" panose="020F0502020204030204" pitchFamily="66" charset="0"/>
              </a:rPr>
              <a:t> </a:t>
            </a:r>
            <a:r>
              <a:rPr lang="de-DE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instrument</a:t>
            </a:r>
            <a:r>
              <a:rPr lang="de-DE" dirty="0">
                <a:cs typeface="Dreaming Outloud Pro" panose="020F0502020204030204" pitchFamily="66" charset="0"/>
              </a:rPr>
              <a:t>, </a:t>
            </a:r>
            <a:r>
              <a:rPr lang="de-DE" dirty="0" err="1">
                <a:cs typeface="Dreaming Outloud Pro" panose="020F0502020204030204" pitchFamily="66" charset="0"/>
              </a:rPr>
              <a:t>npr</a:t>
            </a:r>
            <a:r>
              <a:rPr lang="de-DE" dirty="0">
                <a:cs typeface="Dreaming Outloud Pro" panose="020F0502020204030204" pitchFamily="66" charset="0"/>
              </a:rPr>
              <a:t>. </a:t>
            </a:r>
            <a:r>
              <a:rPr lang="de-DE" dirty="0" err="1">
                <a:cs typeface="Dreaming Outloud Pro" panose="020F0502020204030204" pitchFamily="66" charset="0"/>
              </a:rPr>
              <a:t>vprašalnik</a:t>
            </a:r>
            <a:r>
              <a:rPr lang="de-DE" dirty="0">
                <a:cs typeface="Dreaming Outloud Pro" panose="020F0502020204030204" pitchFamily="66" charset="0"/>
              </a:rPr>
              <a:t> (v </a:t>
            </a:r>
            <a:r>
              <a:rPr lang="de-DE" dirty="0" err="1">
                <a:cs typeface="Dreaming Outloud Pro" panose="020F0502020204030204" pitchFamily="66" charset="0"/>
              </a:rPr>
              <a:t>wordu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ali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pdf</a:t>
            </a:r>
            <a:r>
              <a:rPr lang="de-DE" dirty="0">
                <a:cs typeface="Dreaming Outloud Pro" panose="020F0502020204030204" pitchFamily="66" charset="0"/>
              </a:rPr>
              <a:t>)</a:t>
            </a:r>
            <a:br>
              <a:rPr lang="de-DE" dirty="0">
                <a:cs typeface="Dreaming Outloud Pro" panose="020F0502020204030204" pitchFamily="66" charset="0"/>
              </a:rPr>
            </a:br>
            <a:r>
              <a:rPr lang="de-DE" dirty="0">
                <a:cs typeface="Dreaming Outloud Pro" panose="020F0502020204030204" pitchFamily="66" charset="0"/>
              </a:rPr>
              <a:t>3) </a:t>
            </a:r>
            <a:r>
              <a:rPr lang="de-DE" dirty="0" err="1">
                <a:cs typeface="Dreaming Outloud Pro" panose="020F0502020204030204" pitchFamily="66" charset="0"/>
              </a:rPr>
              <a:t>podatkovno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datoteko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oz</a:t>
            </a:r>
            <a:r>
              <a:rPr lang="de-DE" dirty="0">
                <a:cs typeface="Dreaming Outloud Pro" panose="020F0502020204030204" pitchFamily="66" charset="0"/>
              </a:rPr>
              <a:t>. </a:t>
            </a:r>
            <a:r>
              <a:rPr lang="de-DE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datoteke</a:t>
            </a:r>
            <a:r>
              <a:rPr lang="de-DE" b="1" i="1" dirty="0">
                <a:solidFill>
                  <a:schemeClr val="accent2"/>
                </a:solidFill>
                <a:cs typeface="Dreaming Outloud Pro" panose="020F0502020204030204" pitchFamily="66" charset="0"/>
              </a:rPr>
              <a:t>, </a:t>
            </a:r>
            <a:r>
              <a:rPr lang="de-DE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ki</a:t>
            </a:r>
            <a:r>
              <a:rPr lang="de-DE" b="1" i="1" dirty="0">
                <a:solidFill>
                  <a:schemeClr val="accent2"/>
                </a:solidFill>
                <a:cs typeface="Dreaming Outloud Pro" panose="020F0502020204030204" pitchFamily="66" charset="0"/>
              </a:rPr>
              <a:t> </a:t>
            </a:r>
            <a:r>
              <a:rPr lang="de-DE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jih</a:t>
            </a:r>
            <a:r>
              <a:rPr lang="de-DE" b="1" i="1" dirty="0">
                <a:solidFill>
                  <a:schemeClr val="accent2"/>
                </a:solidFill>
                <a:cs typeface="Dreaming Outloud Pro" panose="020F0502020204030204" pitchFamily="66" charset="0"/>
              </a:rPr>
              <a:t> </a:t>
            </a:r>
            <a:r>
              <a:rPr lang="de-DE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želite</a:t>
            </a:r>
            <a:r>
              <a:rPr lang="de-DE" b="1" i="1" dirty="0">
                <a:solidFill>
                  <a:schemeClr val="accent2"/>
                </a:solidFill>
                <a:cs typeface="Dreaming Outloud Pro" panose="020F0502020204030204" pitchFamily="66" charset="0"/>
              </a:rPr>
              <a:t> </a:t>
            </a:r>
            <a:r>
              <a:rPr lang="de-DE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arhivirati</a:t>
            </a:r>
            <a:r>
              <a:rPr lang="de-DE" b="1" i="1" dirty="0">
                <a:solidFill>
                  <a:schemeClr val="accent2"/>
                </a:solidFill>
                <a:cs typeface="Dreaming Outloud Pro" panose="020F0502020204030204" pitchFamily="66" charset="0"/>
              </a:rPr>
              <a:t> in </a:t>
            </a:r>
            <a:r>
              <a:rPr lang="de-DE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objaviti</a:t>
            </a:r>
            <a:br>
              <a:rPr lang="de-DE" dirty="0">
                <a:cs typeface="Dreaming Outloud Pro" panose="020F0502020204030204" pitchFamily="66" charset="0"/>
              </a:rPr>
            </a:br>
            <a:r>
              <a:rPr lang="de-DE" dirty="0" err="1">
                <a:cs typeface="Dreaming Outloud Pro" panose="020F0502020204030204" pitchFamily="66" charset="0"/>
              </a:rPr>
              <a:t>Zaradi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varstva</a:t>
            </a:r>
            <a:r>
              <a:rPr lang="de-DE" dirty="0">
                <a:cs typeface="Dreaming Outloud Pro" panose="020F0502020204030204" pitchFamily="66" charset="0"/>
              </a:rPr>
              <a:t> podatkov, </a:t>
            </a:r>
            <a:r>
              <a:rPr lang="de-DE" dirty="0" err="1">
                <a:cs typeface="Dreaming Outloud Pro" panose="020F0502020204030204" pitchFamily="66" charset="0"/>
              </a:rPr>
              <a:t>prosimo</a:t>
            </a:r>
            <a:r>
              <a:rPr lang="de-DE" dirty="0">
                <a:cs typeface="Dreaming Outloud Pro" panose="020F0502020204030204" pitchFamily="66" charset="0"/>
              </a:rPr>
              <a:t>, da </a:t>
            </a:r>
            <a:r>
              <a:rPr lang="de-DE" dirty="0" err="1">
                <a:cs typeface="Dreaming Outloud Pro" panose="020F0502020204030204" pitchFamily="66" charset="0"/>
              </a:rPr>
              <a:t>nam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u="sng" dirty="0" err="1">
                <a:cs typeface="Dreaming Outloud Pro" panose="020F0502020204030204" pitchFamily="66" charset="0"/>
              </a:rPr>
              <a:t>dokumentov</a:t>
            </a:r>
            <a:r>
              <a:rPr lang="de-DE" u="sng" dirty="0">
                <a:cs typeface="Dreaming Outloud Pro" panose="020F0502020204030204" pitchFamily="66" charset="0"/>
              </a:rPr>
              <a:t> ne </a:t>
            </a:r>
            <a:r>
              <a:rPr lang="de-DE" u="sng" dirty="0" err="1">
                <a:cs typeface="Dreaming Outloud Pro" panose="020F0502020204030204" pitchFamily="66" charset="0"/>
              </a:rPr>
              <a:t>pošiljate</a:t>
            </a:r>
            <a:r>
              <a:rPr lang="de-DE" u="sng" dirty="0">
                <a:cs typeface="Dreaming Outloud Pro" panose="020F0502020204030204" pitchFamily="66" charset="0"/>
              </a:rPr>
              <a:t> </a:t>
            </a:r>
            <a:r>
              <a:rPr lang="de-DE" u="sng" dirty="0" err="1">
                <a:cs typeface="Dreaming Outloud Pro" panose="020F0502020204030204" pitchFamily="66" charset="0"/>
              </a:rPr>
              <a:t>vnaprej</a:t>
            </a:r>
            <a:r>
              <a:rPr lang="de-DE" dirty="0">
                <a:cs typeface="Dreaming Outloud Pro" panose="020F0502020204030204" pitchFamily="66" charset="0"/>
              </a:rPr>
              <a:t>. </a:t>
            </a:r>
            <a:r>
              <a:rPr lang="de-DE" dirty="0" err="1">
                <a:cs typeface="Dreaming Outloud Pro" panose="020F0502020204030204" pitchFamily="66" charset="0"/>
              </a:rPr>
              <a:t>Pokazali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nam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jih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boste</a:t>
            </a:r>
            <a:r>
              <a:rPr lang="de-DE" dirty="0">
                <a:cs typeface="Dreaming Outloud Pro" panose="020F0502020204030204" pitchFamily="66" charset="0"/>
              </a:rPr>
              <a:t> na </a:t>
            </a:r>
            <a:r>
              <a:rPr lang="de-DE" dirty="0" err="1">
                <a:cs typeface="Dreaming Outloud Pro" panose="020F0502020204030204" pitchFamily="66" charset="0"/>
              </a:rPr>
              <a:t>sestanku</a:t>
            </a:r>
            <a:r>
              <a:rPr lang="de-DE" dirty="0">
                <a:cs typeface="Dreaming Outloud Pro" panose="020F0502020204030204" pitchFamily="66" charset="0"/>
              </a:rPr>
              <a:t>.</a:t>
            </a:r>
            <a:br>
              <a:rPr lang="de-DE" dirty="0">
                <a:cs typeface="Dreaming Outloud Pro" panose="020F0502020204030204" pitchFamily="66" charset="0"/>
              </a:rPr>
            </a:br>
            <a:endParaRPr lang="sl-SI" dirty="0">
              <a:cs typeface="Dreaming Outloud Pro" panose="020F0502020204030204" pitchFamily="66" charset="0"/>
            </a:endParaRPr>
          </a:p>
          <a:p>
            <a:r>
              <a:rPr lang="de-DE" dirty="0">
                <a:cs typeface="Dreaming Outloud Pro" panose="020F0502020204030204" pitchFamily="66" charset="0"/>
              </a:rPr>
              <a:t>Na </a:t>
            </a:r>
            <a:r>
              <a:rPr lang="de-DE" dirty="0" err="1">
                <a:cs typeface="Dreaming Outloud Pro" panose="020F0502020204030204" pitchFamily="66" charset="0"/>
              </a:rPr>
              <a:t>sestanku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vam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bomo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predstavili</a:t>
            </a:r>
            <a:r>
              <a:rPr lang="de-DE" dirty="0">
                <a:cs typeface="Dreaming Outloud Pro" panose="020F0502020204030204" pitchFamily="66" charset="0"/>
              </a:rPr>
              <a:t>:</a:t>
            </a:r>
            <a:br>
              <a:rPr lang="de-DE" dirty="0">
                <a:cs typeface="Dreaming Outloud Pro" panose="020F0502020204030204" pitchFamily="66" charset="0"/>
              </a:rPr>
            </a:br>
            <a:r>
              <a:rPr lang="de-DE" dirty="0">
                <a:cs typeface="Dreaming Outloud Pro" panose="020F0502020204030204" pitchFamily="66" charset="0"/>
              </a:rPr>
              <a:t>1. </a:t>
            </a:r>
            <a:r>
              <a:rPr lang="sl-SI" dirty="0">
                <a:cs typeface="Dreaming Outloud Pro" panose="020F0502020204030204" pitchFamily="66" charset="0"/>
              </a:rPr>
              <a:t>Vnosni </a:t>
            </a:r>
            <a:r>
              <a:rPr lang="de-DE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obrazec</a:t>
            </a:r>
            <a:r>
              <a:rPr lang="de-DE" b="1" i="1" dirty="0">
                <a:solidFill>
                  <a:schemeClr val="accent2"/>
                </a:solidFill>
                <a:cs typeface="Dreaming Outloud Pro" panose="020F0502020204030204" pitchFamily="66" charset="0"/>
              </a:rPr>
              <a:t> Opis </a:t>
            </a:r>
            <a:r>
              <a:rPr lang="de-DE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raziskave</a:t>
            </a:r>
            <a:r>
              <a:rPr lang="sl-SI" b="1" i="1" dirty="0">
                <a:solidFill>
                  <a:schemeClr val="accent2"/>
                </a:solidFill>
                <a:cs typeface="Dreaming Outloud Pro" panose="020F0502020204030204" pitchFamily="66" charset="0"/>
              </a:rPr>
              <a:t> na </a:t>
            </a:r>
            <a:r>
              <a:rPr lang="sl-SI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DataVerse</a:t>
            </a:r>
            <a:r>
              <a:rPr lang="de-DE" b="1" i="1" dirty="0">
                <a:solidFill>
                  <a:schemeClr val="accent2"/>
                </a:solidFill>
                <a:cs typeface="Dreaming Outloud Pro" panose="020F0502020204030204" pitchFamily="66" charset="0"/>
              </a:rPr>
              <a:t> </a:t>
            </a:r>
            <a:r>
              <a:rPr lang="de-DE" dirty="0">
                <a:cs typeface="Dreaming Outloud Pro" panose="020F0502020204030204" pitchFamily="66" charset="0"/>
              </a:rPr>
              <a:t>(z </a:t>
            </a:r>
            <a:r>
              <a:rPr lang="de-DE" dirty="0" err="1">
                <a:cs typeface="Dreaming Outloud Pro" panose="020F0502020204030204" pitchFamily="66" charset="0"/>
              </a:rPr>
              <a:t>njim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od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vas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pridobimo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metapodatke</a:t>
            </a:r>
            <a:r>
              <a:rPr lang="de-DE" dirty="0">
                <a:cs typeface="Dreaming Outloud Pro" panose="020F0502020204030204" pitchFamily="66" charset="0"/>
              </a:rPr>
              <a:t>)</a:t>
            </a:r>
            <a:br>
              <a:rPr lang="de-DE" dirty="0">
                <a:cs typeface="Dreaming Outloud Pro" panose="020F0502020204030204" pitchFamily="66" charset="0"/>
              </a:rPr>
            </a:br>
            <a:r>
              <a:rPr lang="de-DE" dirty="0">
                <a:cs typeface="Dreaming Outloud Pro" panose="020F0502020204030204" pitchFamily="66" charset="0"/>
              </a:rPr>
              <a:t>2. </a:t>
            </a:r>
            <a:r>
              <a:rPr lang="de-DE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Izjavo</a:t>
            </a:r>
            <a:r>
              <a:rPr lang="de-DE" b="1" i="1" dirty="0">
                <a:solidFill>
                  <a:schemeClr val="accent2"/>
                </a:solidFill>
                <a:cs typeface="Dreaming Outloud Pro" panose="020F0502020204030204" pitchFamily="66" charset="0"/>
              </a:rPr>
              <a:t> o </a:t>
            </a:r>
            <a:r>
              <a:rPr lang="de-DE" b="1" i="1" dirty="0" err="1">
                <a:solidFill>
                  <a:schemeClr val="accent2"/>
                </a:solidFill>
                <a:cs typeface="Dreaming Outloud Pro" panose="020F0502020204030204" pitchFamily="66" charset="0"/>
              </a:rPr>
              <a:t>izročitvi</a:t>
            </a:r>
            <a:r>
              <a:rPr lang="de-DE" b="1" i="1" dirty="0">
                <a:solidFill>
                  <a:schemeClr val="accent2"/>
                </a:solidFill>
                <a:cs typeface="Dreaming Outloud Pro" panose="020F0502020204030204" pitchFamily="66" charset="0"/>
              </a:rPr>
              <a:t> </a:t>
            </a:r>
            <a:r>
              <a:rPr lang="de-DE" dirty="0">
                <a:cs typeface="Dreaming Outloud Pro" panose="020F0502020204030204" pitchFamily="66" charset="0"/>
              </a:rPr>
              <a:t>(</a:t>
            </a:r>
            <a:r>
              <a:rPr lang="de-DE" dirty="0" err="1">
                <a:cs typeface="Dreaming Outloud Pro" panose="020F0502020204030204" pitchFamily="66" charset="0"/>
              </a:rPr>
              <a:t>ki</a:t>
            </a:r>
            <a:r>
              <a:rPr lang="de-DE" dirty="0">
                <a:cs typeface="Dreaming Outloud Pro" panose="020F0502020204030204" pitchFamily="66" charset="0"/>
              </a:rPr>
              <a:t> je </a:t>
            </a:r>
            <a:r>
              <a:rPr lang="de-DE" dirty="0" err="1">
                <a:cs typeface="Dreaming Outloud Pro" panose="020F0502020204030204" pitchFamily="66" charset="0"/>
              </a:rPr>
              <a:t>pisni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dogovor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med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nami</a:t>
            </a:r>
            <a:r>
              <a:rPr lang="de-DE" dirty="0">
                <a:cs typeface="Dreaming Outloud Pro" panose="020F0502020204030204" pitchFamily="66" charset="0"/>
              </a:rPr>
              <a:t>, da </a:t>
            </a:r>
            <a:r>
              <a:rPr lang="de-DE" dirty="0" err="1">
                <a:cs typeface="Dreaming Outloud Pro" panose="020F0502020204030204" pitchFamily="66" charset="0"/>
              </a:rPr>
              <a:t>kot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raziskovalka</a:t>
            </a:r>
            <a:r>
              <a:rPr lang="de-DE" dirty="0">
                <a:cs typeface="Dreaming Outloud Pro" panose="020F0502020204030204" pitchFamily="66" charset="0"/>
              </a:rPr>
              <a:t>/</a:t>
            </a:r>
            <a:r>
              <a:rPr lang="de-DE" dirty="0" err="1">
                <a:cs typeface="Dreaming Outloud Pro" panose="020F0502020204030204" pitchFamily="66" charset="0"/>
              </a:rPr>
              <a:t>raziskovalec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predajate</a:t>
            </a:r>
            <a:r>
              <a:rPr lang="de-DE" dirty="0">
                <a:cs typeface="Dreaming Outloud Pro" panose="020F0502020204030204" pitchFamily="66" charset="0"/>
              </a:rPr>
              <a:t> </a:t>
            </a:r>
            <a:r>
              <a:rPr lang="de-DE" dirty="0" err="1">
                <a:cs typeface="Dreaming Outloud Pro" panose="020F0502020204030204" pitchFamily="66" charset="0"/>
              </a:rPr>
              <a:t>gradivo</a:t>
            </a:r>
            <a:r>
              <a:rPr lang="de-DE" dirty="0">
                <a:cs typeface="Dreaming Outloud Pro" panose="020F0502020204030204" pitchFamily="66" charset="0"/>
              </a:rPr>
              <a:t> v ADP)</a:t>
            </a:r>
            <a:endParaRPr lang="en-GB" dirty="0">
              <a:cs typeface="Dreaming Outloud Pro" panose="020F0502020204030204" pitchFamily="66" charset="0"/>
            </a:endParaRPr>
          </a:p>
          <a:p>
            <a:pPr lvl="1"/>
            <a:endParaRPr lang="sl-SI" sz="2400" dirty="0"/>
          </a:p>
          <a:p>
            <a:endParaRPr lang="LID4096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67F6E-8BE2-DF83-FD57-9278C9EAB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352" y="3077510"/>
            <a:ext cx="3462132" cy="1924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25EEC5-E395-B280-CD55-9B13B684C0DF}"/>
              </a:ext>
            </a:extLst>
          </p:cNvPr>
          <p:cNvSpPr txBox="1"/>
          <p:nvPr/>
        </p:nvSpPr>
        <p:spPr>
          <a:xfrm>
            <a:off x="8421963" y="6115573"/>
            <a:ext cx="3680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effectLst/>
              </a:rPr>
              <a:t>CESSDA Training Team (2025). </a:t>
            </a:r>
            <a:r>
              <a:rPr lang="en-GB" sz="1200" b="0" i="1" dirty="0">
                <a:effectLst/>
              </a:rPr>
              <a:t>CESSDA Data Archiving Guide</a:t>
            </a:r>
            <a:r>
              <a:rPr lang="en-GB" sz="1200" b="0" i="0" dirty="0">
                <a:effectLst/>
              </a:rPr>
              <a:t> version 4.5. Bergen, Norway: CESSDA ERIC.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176333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12522-EA4A-3551-7D1D-E96B58347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CBB9-E1D8-97B1-9653-C9862CB4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1025891"/>
            <a:ext cx="11160000" cy="611828"/>
          </a:xfrm>
        </p:spPr>
        <p:txBody>
          <a:bodyPr>
            <a:normAutofit fontScale="90000"/>
          </a:bodyPr>
          <a:lstStyle/>
          <a:p>
            <a:r>
              <a:rPr lang="sl-SI" dirty="0"/>
              <a:t>Pisna navodila po sestanku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FB81F9-E812-F33C-E4AE-9DD4CC1F3E81}"/>
              </a:ext>
            </a:extLst>
          </p:cNvPr>
          <p:cNvSpPr txBox="1"/>
          <p:nvPr/>
        </p:nvSpPr>
        <p:spPr>
          <a:xfrm>
            <a:off x="533400" y="1637719"/>
            <a:ext cx="1090269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N</a:t>
            </a:r>
            <a:r>
              <a:rPr lang="en-GB" dirty="0"/>
              <a:t>a </a:t>
            </a:r>
            <a:r>
              <a:rPr lang="en-GB" b="1" dirty="0"/>
              <a:t>Dataverse</a:t>
            </a:r>
            <a:r>
              <a:rPr lang="en-GB" dirty="0"/>
              <a:t> </a:t>
            </a:r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b="1" dirty="0" err="1"/>
              <a:t>metapodatke</a:t>
            </a:r>
            <a:r>
              <a:rPr lang="en-GB" dirty="0"/>
              <a:t>, ki se </a:t>
            </a:r>
            <a:r>
              <a:rPr lang="en-GB" dirty="0" err="1"/>
              <a:t>nanašajo</a:t>
            </a:r>
            <a:r>
              <a:rPr lang="en-GB" dirty="0"/>
              <a:t> </a:t>
            </a:r>
            <a:r>
              <a:rPr lang="en-GB" b="1" dirty="0" err="1"/>
              <a:t>izključno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predano</a:t>
            </a:r>
            <a:r>
              <a:rPr lang="en-GB" b="1" dirty="0"/>
              <a:t> </a:t>
            </a:r>
            <a:r>
              <a:rPr lang="en-GB" b="1" dirty="0" err="1"/>
              <a:t>podatkovno</a:t>
            </a:r>
            <a:r>
              <a:rPr lang="en-GB" b="1" dirty="0"/>
              <a:t> </a:t>
            </a:r>
            <a:r>
              <a:rPr lang="en-GB" b="1" dirty="0" err="1"/>
              <a:t>datoteko</a:t>
            </a:r>
            <a:r>
              <a:rPr lang="en-GB" dirty="0"/>
              <a:t> (ne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celotni</a:t>
            </a:r>
            <a:r>
              <a:rPr lang="en-GB" dirty="0"/>
              <a:t> </a:t>
            </a:r>
            <a:r>
              <a:rPr lang="en-GB" dirty="0" err="1"/>
              <a:t>projekt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publikacije</a:t>
            </a:r>
            <a:r>
              <a:rPr lang="en-GB" dirty="0"/>
              <a:t>).</a:t>
            </a:r>
          </a:p>
          <a:p>
            <a:r>
              <a:rPr lang="en-SI" b="1" dirty="0"/>
              <a:t>🔹 </a:t>
            </a:r>
            <a:r>
              <a:rPr lang="en-GB" b="1" dirty="0"/>
              <a:t>Preden </a:t>
            </a:r>
            <a:r>
              <a:rPr lang="en-GB" b="1" dirty="0" err="1"/>
              <a:t>začnete</a:t>
            </a:r>
            <a:r>
              <a:rPr lang="sl-SI" b="1" dirty="0"/>
              <a:t> si oglejte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err="1">
                <a:hlinkClick r:id="rId2"/>
              </a:rPr>
              <a:t>Daljša</a:t>
            </a:r>
            <a:r>
              <a:rPr lang="en-GB" sz="1600" b="1" dirty="0">
                <a:hlinkClick r:id="rId2"/>
              </a:rPr>
              <a:t> </a:t>
            </a:r>
            <a:r>
              <a:rPr lang="en-GB" sz="1600" b="1" dirty="0" err="1">
                <a:hlinkClick r:id="rId2"/>
              </a:rPr>
              <a:t>navodila</a:t>
            </a:r>
            <a:r>
              <a:rPr lang="en-GB" sz="1600" dirty="0">
                <a:hlinkClick r:id="rId2"/>
              </a:rPr>
              <a:t> </a:t>
            </a:r>
            <a:r>
              <a:rPr lang="en-GB" sz="1600" dirty="0"/>
              <a:t>– </a:t>
            </a:r>
            <a:r>
              <a:rPr lang="en-GB" sz="1600" dirty="0" err="1"/>
              <a:t>vsebujejo</a:t>
            </a:r>
            <a:r>
              <a:rPr lang="en-GB" sz="1600" dirty="0"/>
              <a:t> </a:t>
            </a:r>
            <a:r>
              <a:rPr lang="en-GB" sz="1600" dirty="0" err="1"/>
              <a:t>vsebinske</a:t>
            </a:r>
            <a:r>
              <a:rPr lang="en-GB" sz="1600" dirty="0"/>
              <a:t> </a:t>
            </a:r>
            <a:r>
              <a:rPr lang="en-GB" sz="1600" dirty="0" err="1"/>
              <a:t>usmeritve</a:t>
            </a:r>
            <a:r>
              <a:rPr lang="en-GB" sz="1600" dirty="0"/>
              <a:t> in </a:t>
            </a:r>
            <a:r>
              <a:rPr lang="en-GB" sz="1600" dirty="0" err="1"/>
              <a:t>razlage</a:t>
            </a:r>
            <a:r>
              <a:rPr lang="en-GB" sz="1600" dirty="0"/>
              <a:t> </a:t>
            </a:r>
            <a:r>
              <a:rPr lang="en-GB" sz="1600" dirty="0" err="1"/>
              <a:t>posameznih</a:t>
            </a:r>
            <a:r>
              <a:rPr lang="en-GB" sz="1600" dirty="0"/>
              <a:t> </a:t>
            </a:r>
            <a:r>
              <a:rPr lang="en-GB" sz="1600" dirty="0" err="1"/>
              <a:t>polj</a:t>
            </a:r>
            <a:r>
              <a:rPr lang="en-GB" sz="1600" dirty="0"/>
              <a:t> (</a:t>
            </a:r>
            <a:r>
              <a:rPr lang="en-GB" sz="1600" dirty="0" err="1"/>
              <a:t>npr</a:t>
            </a:r>
            <a:r>
              <a:rPr lang="en-GB" sz="1600" dirty="0"/>
              <a:t>. </a:t>
            </a:r>
            <a:r>
              <a:rPr lang="en-GB" sz="1600" dirty="0" err="1"/>
              <a:t>enota</a:t>
            </a:r>
            <a:r>
              <a:rPr lang="en-GB" sz="1600" dirty="0"/>
              <a:t> </a:t>
            </a:r>
            <a:r>
              <a:rPr lang="en-GB" sz="1600" dirty="0" err="1"/>
              <a:t>analize</a:t>
            </a:r>
            <a:r>
              <a:rPr lang="en-GB" sz="1600" dirty="0"/>
              <a:t>, tip </a:t>
            </a:r>
            <a:r>
              <a:rPr lang="en-GB" sz="1600" dirty="0" err="1"/>
              <a:t>vzorčenja</a:t>
            </a:r>
            <a:r>
              <a:rPr lang="en-GB" sz="1600" dirty="0"/>
              <a:t> </a:t>
            </a:r>
            <a:r>
              <a:rPr lang="en-GB" sz="1600" dirty="0" err="1"/>
              <a:t>ipd</a:t>
            </a:r>
            <a:r>
              <a:rPr lang="en-GB" sz="1600" dirty="0"/>
              <a:t>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err="1">
                <a:hlinkClick r:id="rId3"/>
              </a:rPr>
              <a:t>Krajša</a:t>
            </a:r>
            <a:r>
              <a:rPr lang="en-GB" sz="1600" b="1" dirty="0">
                <a:hlinkClick r:id="rId3"/>
              </a:rPr>
              <a:t> </a:t>
            </a:r>
            <a:r>
              <a:rPr lang="en-GB" sz="1600" b="1" dirty="0" err="1">
                <a:hlinkClick r:id="rId3"/>
              </a:rPr>
              <a:t>navodila</a:t>
            </a:r>
            <a:r>
              <a:rPr lang="en-GB" sz="1600" dirty="0">
                <a:hlinkClick r:id="rId3"/>
              </a:rPr>
              <a:t> </a:t>
            </a:r>
            <a:r>
              <a:rPr lang="en-GB" sz="1600" dirty="0"/>
              <a:t>– </a:t>
            </a:r>
            <a:r>
              <a:rPr lang="en-GB" sz="1600" dirty="0" err="1"/>
              <a:t>tehnični</a:t>
            </a:r>
            <a:r>
              <a:rPr lang="en-GB" sz="1600" dirty="0"/>
              <a:t> </a:t>
            </a:r>
            <a:r>
              <a:rPr lang="en-GB" sz="1600" dirty="0" err="1"/>
              <a:t>vodič</a:t>
            </a:r>
            <a:r>
              <a:rPr lang="en-GB" sz="1600" dirty="0"/>
              <a:t> za delo v Dataverse: od </a:t>
            </a:r>
            <a:r>
              <a:rPr lang="en-GB" sz="1600" dirty="0" err="1"/>
              <a:t>registracij</a:t>
            </a:r>
            <a:r>
              <a:rPr lang="sl-SI" sz="1600" dirty="0"/>
              <a:t>a,</a:t>
            </a:r>
            <a:r>
              <a:rPr lang="en-GB" sz="1600" dirty="0"/>
              <a:t> </a:t>
            </a:r>
            <a:r>
              <a:rPr lang="sl-SI" sz="1600" dirty="0"/>
              <a:t>n</a:t>
            </a:r>
            <a:r>
              <a:rPr lang="en-GB" sz="1600" dirty="0" err="1"/>
              <a:t>alaganj</a:t>
            </a:r>
            <a:r>
              <a:rPr lang="sl-SI" sz="1600" dirty="0"/>
              <a:t>e</a:t>
            </a:r>
            <a:r>
              <a:rPr lang="en-GB" sz="1600" dirty="0"/>
              <a:t> </a:t>
            </a:r>
            <a:r>
              <a:rPr lang="en-GB" sz="1600" dirty="0" err="1"/>
              <a:t>datotek</a:t>
            </a:r>
            <a:r>
              <a:rPr lang="sl-SI" sz="1600" dirty="0"/>
              <a:t>,</a:t>
            </a:r>
            <a:r>
              <a:rPr lang="en-GB" sz="1600" dirty="0"/>
              <a:t> </a:t>
            </a:r>
            <a:r>
              <a:rPr lang="en-GB" sz="1600" dirty="0" err="1"/>
              <a:t>oddaj</a:t>
            </a:r>
            <a:r>
              <a:rPr lang="sl-SI" sz="1600" dirty="0"/>
              <a:t>a</a:t>
            </a:r>
            <a:r>
              <a:rPr lang="en-GB" sz="1600" dirty="0"/>
              <a:t> </a:t>
            </a:r>
            <a:r>
              <a:rPr lang="en-GB" sz="1600" dirty="0" err="1"/>
              <a:t>raziskave</a:t>
            </a:r>
            <a:r>
              <a:rPr lang="en-GB" sz="1600" dirty="0"/>
              <a:t>.</a:t>
            </a:r>
          </a:p>
          <a:p>
            <a:r>
              <a:rPr lang="en-SI" b="1" dirty="0"/>
              <a:t>🔹 </a:t>
            </a:r>
            <a:r>
              <a:rPr lang="en-GB" b="1" dirty="0"/>
              <a:t>Kaj </a:t>
            </a:r>
            <a:r>
              <a:rPr lang="en-GB" b="1" dirty="0" err="1"/>
              <a:t>naložiti</a:t>
            </a:r>
            <a:r>
              <a:rPr lang="en-GB" b="1" dirty="0"/>
              <a:t> v Dataverse</a:t>
            </a:r>
          </a:p>
          <a:p>
            <a:r>
              <a:rPr lang="en-GB" b="1" dirty="0" err="1"/>
              <a:t>Podatki</a:t>
            </a:r>
            <a:r>
              <a:rPr lang="sl-SI" b="1" dirty="0"/>
              <a:t>: </a:t>
            </a:r>
            <a:r>
              <a:rPr lang="en-GB" dirty="0" err="1"/>
              <a:t>urejena</a:t>
            </a:r>
            <a:r>
              <a:rPr lang="en-GB" dirty="0"/>
              <a:t> (in po </a:t>
            </a:r>
            <a:r>
              <a:rPr lang="en-GB" dirty="0" err="1"/>
              <a:t>potrebi</a:t>
            </a:r>
            <a:r>
              <a:rPr lang="en-GB" dirty="0"/>
              <a:t> </a:t>
            </a:r>
            <a:r>
              <a:rPr lang="en-GB" dirty="0" err="1"/>
              <a:t>anonimizirana</a:t>
            </a:r>
            <a:r>
              <a:rPr lang="en-GB" dirty="0"/>
              <a:t>) </a:t>
            </a:r>
            <a:r>
              <a:rPr lang="en-GB" dirty="0" err="1"/>
              <a:t>podatkovna</a:t>
            </a:r>
            <a:r>
              <a:rPr lang="en-GB" dirty="0"/>
              <a:t> </a:t>
            </a:r>
            <a:r>
              <a:rPr lang="en-GB" dirty="0" err="1"/>
              <a:t>datoteka</a:t>
            </a:r>
            <a:r>
              <a:rPr lang="sl-SI" dirty="0"/>
              <a:t> ali več njih</a:t>
            </a:r>
            <a:endParaRPr lang="en-GB" dirty="0"/>
          </a:p>
          <a:p>
            <a:r>
              <a:rPr lang="en-GB" b="1" dirty="0" err="1"/>
              <a:t>Gradiva</a:t>
            </a:r>
            <a:r>
              <a:rPr lang="en-GB" b="1" dirty="0"/>
              <a:t> </a:t>
            </a:r>
            <a:r>
              <a:rPr lang="en-GB" b="1" dirty="0" err="1"/>
              <a:t>raziskave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informacijski</a:t>
            </a:r>
            <a:r>
              <a:rPr lang="en-GB" sz="1400" dirty="0"/>
              <a:t> </a:t>
            </a:r>
            <a:r>
              <a:rPr lang="en-GB" sz="1400" dirty="0" err="1"/>
              <a:t>dokument</a:t>
            </a:r>
            <a:r>
              <a:rPr lang="en-GB" sz="1400" dirty="0"/>
              <a:t> </a:t>
            </a:r>
            <a:r>
              <a:rPr lang="en-GB" sz="1400" dirty="0" err="1"/>
              <a:t>ali</a:t>
            </a:r>
            <a:r>
              <a:rPr lang="en-GB" sz="1400" dirty="0"/>
              <a:t> pismo </a:t>
            </a:r>
            <a:r>
              <a:rPr lang="en-GB" sz="1400" dirty="0" err="1"/>
              <a:t>udeležencem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soglasje</a:t>
            </a:r>
            <a:r>
              <a:rPr lang="en-GB" sz="1400" dirty="0"/>
              <a:t> </a:t>
            </a:r>
            <a:r>
              <a:rPr lang="en-GB" sz="1400" dirty="0" err="1"/>
              <a:t>udeležencev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vprašalnik</a:t>
            </a:r>
            <a:r>
              <a:rPr lang="en-GB" sz="1400" dirty="0"/>
              <a:t> </a:t>
            </a:r>
            <a:r>
              <a:rPr lang="en-GB" sz="1400" dirty="0" err="1"/>
              <a:t>ali</a:t>
            </a:r>
            <a:r>
              <a:rPr lang="en-GB" sz="1400" dirty="0"/>
              <a:t> drug </a:t>
            </a:r>
            <a:r>
              <a:rPr lang="en-GB" sz="1400" dirty="0" err="1"/>
              <a:t>inštrument</a:t>
            </a:r>
            <a:r>
              <a:rPr lang="en-GB" sz="1400" dirty="0"/>
              <a:t> (Word, PDF, RTF </a:t>
            </a:r>
            <a:r>
              <a:rPr lang="en-GB" sz="1400" dirty="0" err="1"/>
              <a:t>ipd</a:t>
            </a:r>
            <a:r>
              <a:rPr lang="en-GB" sz="1400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protokol</a:t>
            </a:r>
            <a:r>
              <a:rPr lang="en-GB" sz="1400" dirty="0"/>
              <a:t> </a:t>
            </a:r>
            <a:r>
              <a:rPr lang="en-GB" sz="1400" dirty="0" err="1"/>
              <a:t>zbiranja</a:t>
            </a:r>
            <a:r>
              <a:rPr lang="en-GB" sz="1400" dirty="0"/>
              <a:t> podatkov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pokazne</a:t>
            </a:r>
            <a:r>
              <a:rPr lang="en-GB" sz="1400" dirty="0"/>
              <a:t> </a:t>
            </a:r>
            <a:r>
              <a:rPr lang="en-GB" sz="1400" dirty="0" err="1"/>
              <a:t>kartice</a:t>
            </a:r>
            <a:r>
              <a:rPr lang="en-GB" sz="1400" dirty="0"/>
              <a:t>, </a:t>
            </a:r>
            <a:r>
              <a:rPr lang="en-GB" sz="1400" dirty="0" err="1"/>
              <a:t>navodila</a:t>
            </a:r>
            <a:r>
              <a:rPr lang="en-GB" sz="1400" dirty="0"/>
              <a:t> za </a:t>
            </a:r>
            <a:r>
              <a:rPr lang="en-GB" sz="1400" dirty="0" err="1"/>
              <a:t>anketirance</a:t>
            </a:r>
            <a:r>
              <a:rPr lang="en-GB" sz="1400" dirty="0"/>
              <a:t> in </a:t>
            </a:r>
            <a:r>
              <a:rPr lang="en-GB" sz="1400" dirty="0" err="1"/>
              <a:t>anketarje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formularji</a:t>
            </a:r>
            <a:r>
              <a:rPr lang="en-GB" sz="1400" dirty="0"/>
              <a:t> o </a:t>
            </a:r>
            <a:r>
              <a:rPr lang="en-GB" sz="1400" dirty="0" err="1"/>
              <a:t>poteku</a:t>
            </a:r>
            <a:r>
              <a:rPr lang="en-GB" sz="1400" dirty="0"/>
              <a:t> </a:t>
            </a:r>
            <a:r>
              <a:rPr lang="en-GB" sz="1400" dirty="0" err="1"/>
              <a:t>raziskave</a:t>
            </a:r>
            <a:r>
              <a:rPr lang="en-GB" sz="1400" dirty="0"/>
              <a:t>, </a:t>
            </a:r>
            <a:r>
              <a:rPr lang="en-GB" sz="1400" dirty="0" err="1"/>
              <a:t>zloženke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kodirna</a:t>
            </a:r>
            <a:r>
              <a:rPr lang="en-GB" sz="1400" dirty="0"/>
              <a:t> </a:t>
            </a:r>
            <a:r>
              <a:rPr lang="en-GB" sz="1400" dirty="0" err="1"/>
              <a:t>knjiga</a:t>
            </a:r>
            <a:r>
              <a:rPr lang="en-GB" sz="1400" dirty="0"/>
              <a:t>, </a:t>
            </a:r>
            <a:r>
              <a:rPr lang="en-GB" sz="1400" dirty="0" err="1"/>
              <a:t>seznam</a:t>
            </a:r>
            <a:r>
              <a:rPr lang="en-GB" sz="1400" dirty="0"/>
              <a:t> </a:t>
            </a:r>
            <a:r>
              <a:rPr lang="en-GB" sz="1400" dirty="0" err="1"/>
              <a:t>kod</a:t>
            </a:r>
            <a:r>
              <a:rPr lang="en-GB" sz="1400" dirty="0"/>
              <a:t> </a:t>
            </a:r>
            <a:r>
              <a:rPr lang="en-GB" sz="1400" dirty="0" err="1"/>
              <a:t>ali</a:t>
            </a:r>
            <a:r>
              <a:rPr lang="en-GB" sz="1400" dirty="0"/>
              <a:t> </a:t>
            </a:r>
            <a:r>
              <a:rPr lang="en-GB" sz="1400" dirty="0" err="1"/>
              <a:t>šifrant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Če</a:t>
            </a:r>
            <a:r>
              <a:rPr lang="en-GB" sz="1400" dirty="0"/>
              <a:t> je </a:t>
            </a:r>
            <a:r>
              <a:rPr lang="en-GB" sz="1400" dirty="0" err="1"/>
              <a:t>gradivo</a:t>
            </a:r>
            <a:r>
              <a:rPr lang="en-GB" sz="1400" dirty="0"/>
              <a:t> </a:t>
            </a:r>
            <a:r>
              <a:rPr lang="en-GB" sz="1400" dirty="0" err="1"/>
              <a:t>javno</a:t>
            </a:r>
            <a:r>
              <a:rPr lang="en-GB" sz="1400" dirty="0"/>
              <a:t> </a:t>
            </a:r>
            <a:r>
              <a:rPr lang="en-GB" sz="1400" dirty="0" err="1"/>
              <a:t>dostopno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spletni</a:t>
            </a:r>
            <a:r>
              <a:rPr lang="en-GB" sz="1400" dirty="0"/>
              <a:t> </a:t>
            </a:r>
            <a:r>
              <a:rPr lang="en-GB" sz="1400" dirty="0" err="1"/>
              <a:t>strani</a:t>
            </a:r>
            <a:r>
              <a:rPr lang="en-GB" sz="1400" dirty="0"/>
              <a:t>, </a:t>
            </a:r>
            <a:r>
              <a:rPr lang="en-GB" sz="1400" b="1" dirty="0" err="1"/>
              <a:t>vpišite</a:t>
            </a:r>
            <a:r>
              <a:rPr lang="en-GB" sz="1400" b="1" dirty="0"/>
              <a:t> </a:t>
            </a:r>
            <a:r>
              <a:rPr lang="en-GB" sz="1400" b="1" dirty="0" err="1"/>
              <a:t>povezavo</a:t>
            </a:r>
            <a:r>
              <a:rPr lang="en-GB" sz="1400" dirty="0"/>
              <a:t> v </a:t>
            </a:r>
            <a:r>
              <a:rPr lang="en-GB" sz="1400" dirty="0" err="1"/>
              <a:t>ustrezno</a:t>
            </a:r>
            <a:r>
              <a:rPr lang="en-GB" sz="1400" dirty="0"/>
              <a:t> polje v </a:t>
            </a:r>
            <a:r>
              <a:rPr lang="en-GB" sz="1400" dirty="0" err="1"/>
              <a:t>sklopu</a:t>
            </a:r>
            <a:r>
              <a:rPr lang="en-GB" sz="1400" dirty="0"/>
              <a:t> </a:t>
            </a:r>
            <a:r>
              <a:rPr lang="en-GB" sz="1400" i="1" dirty="0"/>
              <a:t>Metapodatki za </a:t>
            </a:r>
            <a:r>
              <a:rPr lang="en-GB" sz="1400" i="1" dirty="0" err="1"/>
              <a:t>citiranje</a:t>
            </a:r>
            <a:r>
              <a:rPr lang="en-GB" sz="1400" i="1" dirty="0"/>
              <a:t> (</a:t>
            </a:r>
            <a:r>
              <a:rPr lang="en-GB" sz="1400" i="1" dirty="0" err="1"/>
              <a:t>povezana</a:t>
            </a:r>
            <a:r>
              <a:rPr lang="en-GB" sz="1400" i="1" dirty="0"/>
              <a:t> </a:t>
            </a:r>
            <a:r>
              <a:rPr lang="en-GB" sz="1400" i="1" dirty="0" err="1"/>
              <a:t>gradiva</a:t>
            </a:r>
            <a:r>
              <a:rPr lang="en-GB" sz="1400" i="1" dirty="0"/>
              <a:t>)</a:t>
            </a:r>
            <a:r>
              <a:rPr lang="en-GB" sz="1400" dirty="0"/>
              <a:t> in </a:t>
            </a:r>
            <a:r>
              <a:rPr lang="en-GB" sz="1400" dirty="0" err="1"/>
              <a:t>datoteke</a:t>
            </a:r>
            <a:r>
              <a:rPr lang="en-GB" sz="1400" dirty="0"/>
              <a:t> </a:t>
            </a:r>
            <a:r>
              <a:rPr lang="en-GB" sz="1400" b="1" dirty="0"/>
              <a:t>ne </a:t>
            </a:r>
            <a:r>
              <a:rPr lang="en-GB" sz="1400" b="1" dirty="0" err="1"/>
              <a:t>nalagajte</a:t>
            </a:r>
            <a:r>
              <a:rPr lang="en-GB" sz="1400" dirty="0"/>
              <a:t> </a:t>
            </a:r>
            <a:r>
              <a:rPr lang="en-GB" sz="1400" dirty="0" err="1"/>
              <a:t>ponovno</a:t>
            </a:r>
            <a:r>
              <a:rPr lang="en-GB" sz="1400" dirty="0"/>
              <a:t>.</a:t>
            </a:r>
          </a:p>
          <a:p>
            <a:r>
              <a:rPr lang="en-GB" b="1" dirty="0" err="1"/>
              <a:t>Rezultati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izpis</a:t>
            </a:r>
            <a:r>
              <a:rPr lang="en-GB" sz="1400" dirty="0"/>
              <a:t> </a:t>
            </a:r>
            <a:r>
              <a:rPr lang="en-GB" sz="1400" dirty="0" err="1"/>
              <a:t>frekvenc</a:t>
            </a:r>
            <a:r>
              <a:rPr lang="en-GB" sz="1400" dirty="0"/>
              <a:t> </a:t>
            </a:r>
            <a:r>
              <a:rPr lang="en-GB" sz="1400" dirty="0" err="1"/>
              <a:t>vseh</a:t>
            </a:r>
            <a:r>
              <a:rPr lang="en-GB" sz="1400" dirty="0"/>
              <a:t> </a:t>
            </a:r>
            <a:r>
              <a:rPr lang="en-GB" sz="1400" dirty="0" err="1"/>
              <a:t>spremenljivk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raziskovalno</a:t>
            </a:r>
            <a:r>
              <a:rPr lang="en-GB" sz="1400" dirty="0"/>
              <a:t> </a:t>
            </a:r>
            <a:r>
              <a:rPr lang="en-GB" sz="1400" dirty="0" err="1"/>
              <a:t>poročilo</a:t>
            </a:r>
            <a:r>
              <a:rPr lang="en-GB" sz="1400" dirty="0"/>
              <a:t> (</a:t>
            </a:r>
            <a:r>
              <a:rPr lang="en-GB" sz="1400" dirty="0" err="1"/>
              <a:t>če</a:t>
            </a:r>
            <a:r>
              <a:rPr lang="en-GB" sz="1400" dirty="0"/>
              <a:t> je </a:t>
            </a:r>
            <a:r>
              <a:rPr lang="en-GB" sz="1400" dirty="0" err="1"/>
              <a:t>javno</a:t>
            </a:r>
            <a:r>
              <a:rPr lang="en-GB" sz="1400" dirty="0"/>
              <a:t> </a:t>
            </a:r>
            <a:r>
              <a:rPr lang="en-GB" sz="1400" dirty="0" err="1"/>
              <a:t>dostopno</a:t>
            </a:r>
            <a:r>
              <a:rPr lang="en-GB" sz="1400" dirty="0"/>
              <a:t>, </a:t>
            </a:r>
            <a:r>
              <a:rPr lang="en-GB" sz="1400" dirty="0" err="1"/>
              <a:t>prav</a:t>
            </a:r>
            <a:r>
              <a:rPr lang="en-GB" sz="1400" dirty="0"/>
              <a:t> </a:t>
            </a:r>
            <a:r>
              <a:rPr lang="en-GB" sz="1400" dirty="0" err="1"/>
              <a:t>tako</a:t>
            </a:r>
            <a:r>
              <a:rPr lang="en-GB" sz="1400" dirty="0"/>
              <a:t> </a:t>
            </a:r>
            <a:r>
              <a:rPr lang="en-GB" sz="1400" dirty="0" err="1"/>
              <a:t>vnesite</a:t>
            </a:r>
            <a:r>
              <a:rPr lang="en-GB" sz="1400" dirty="0"/>
              <a:t> </a:t>
            </a:r>
            <a:r>
              <a:rPr lang="en-GB" sz="1400" dirty="0" err="1"/>
              <a:t>povezavo</a:t>
            </a:r>
            <a:r>
              <a:rPr lang="en-GB" sz="1400" dirty="0"/>
              <a:t> </a:t>
            </a:r>
            <a:r>
              <a:rPr lang="en-GB" sz="1400" dirty="0" err="1"/>
              <a:t>namesto</a:t>
            </a:r>
            <a:r>
              <a:rPr lang="en-GB" sz="1400" dirty="0"/>
              <a:t> </a:t>
            </a:r>
            <a:r>
              <a:rPr lang="en-GB" sz="1400" dirty="0" err="1"/>
              <a:t>datoteke</a:t>
            </a:r>
            <a:r>
              <a:rPr lang="en-GB" sz="1400" dirty="0"/>
              <a:t>)</a:t>
            </a:r>
          </a:p>
          <a:p>
            <a:r>
              <a:rPr lang="en-GB" b="1" dirty="0" err="1"/>
              <a:t>Publikacije</a:t>
            </a:r>
            <a:r>
              <a:rPr lang="sl-SI" dirty="0"/>
              <a:t>, nastale na podlagi podatkov: po objavi nas obvestite, da bomo </a:t>
            </a:r>
            <a:r>
              <a:rPr lang="en-GB" dirty="0" err="1"/>
              <a:t>dodali</a:t>
            </a:r>
            <a:r>
              <a:rPr lang="en-GB" dirty="0"/>
              <a:t> </a:t>
            </a:r>
            <a:r>
              <a:rPr lang="sl-SI" dirty="0"/>
              <a:t>bibliografske informacije</a:t>
            </a:r>
            <a:r>
              <a:rPr lang="en-GB" dirty="0"/>
              <a:t>.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96477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5611B-92C7-C465-8181-B82D2E63B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89A0-5737-9BA9-9103-CAF22A0B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1025891"/>
            <a:ext cx="11160000" cy="611828"/>
          </a:xfrm>
        </p:spPr>
        <p:txBody>
          <a:bodyPr>
            <a:normAutofit fontScale="90000"/>
          </a:bodyPr>
          <a:lstStyle/>
          <a:p>
            <a:r>
              <a:rPr lang="sl-SI" dirty="0"/>
              <a:t>Oglejmo si elemente Izjave o izročitvi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B58156-280F-1AC7-1628-49B340699CDD}"/>
              </a:ext>
            </a:extLst>
          </p:cNvPr>
          <p:cNvSpPr txBox="1"/>
          <p:nvPr/>
        </p:nvSpPr>
        <p:spPr>
          <a:xfrm>
            <a:off x="755906" y="2051575"/>
            <a:ext cx="103924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I" b="1" dirty="0"/>
              <a:t>🔑 </a:t>
            </a:r>
            <a:r>
              <a:rPr lang="en-GB" b="1" dirty="0" err="1"/>
              <a:t>Ključne</a:t>
            </a:r>
            <a:r>
              <a:rPr lang="en-GB" b="1" dirty="0"/>
              <a:t> </a:t>
            </a:r>
            <a:r>
              <a:rPr lang="en-GB" b="1" dirty="0" err="1"/>
              <a:t>točke</a:t>
            </a:r>
            <a:r>
              <a:rPr lang="en-GB" b="1" dirty="0"/>
              <a:t> </a:t>
            </a:r>
            <a:r>
              <a:rPr lang="en-GB" b="1" dirty="0" err="1"/>
              <a:t>dogovora</a:t>
            </a:r>
            <a:r>
              <a:rPr lang="en-GB" b="1" dirty="0"/>
              <a:t> o </a:t>
            </a:r>
            <a:r>
              <a:rPr lang="en-GB" b="1" dirty="0" err="1"/>
              <a:t>izročitvi</a:t>
            </a:r>
            <a:r>
              <a:rPr lang="en-GB" b="1" dirty="0"/>
              <a:t> </a:t>
            </a:r>
            <a:r>
              <a:rPr lang="en-GB" b="1" dirty="0" err="1"/>
              <a:t>gradiv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Dajalec</a:t>
            </a:r>
            <a:r>
              <a:rPr lang="en-GB" dirty="0"/>
              <a:t> </a:t>
            </a:r>
            <a:r>
              <a:rPr lang="en-GB" dirty="0" err="1"/>
              <a:t>izroča</a:t>
            </a:r>
            <a:r>
              <a:rPr lang="en-GB" dirty="0"/>
              <a:t> </a:t>
            </a:r>
            <a:r>
              <a:rPr lang="en-GB" dirty="0" err="1"/>
              <a:t>raziskovalna</a:t>
            </a:r>
            <a:r>
              <a:rPr lang="en-GB" dirty="0"/>
              <a:t> </a:t>
            </a:r>
            <a:r>
              <a:rPr lang="en-GB" dirty="0" err="1"/>
              <a:t>gradiva</a:t>
            </a:r>
            <a:r>
              <a:rPr lang="en-GB" dirty="0"/>
              <a:t> ADP v </a:t>
            </a:r>
            <a:r>
              <a:rPr lang="en-GB" dirty="0" err="1"/>
              <a:t>hrambo</a:t>
            </a:r>
            <a:r>
              <a:rPr lang="en-GB" dirty="0"/>
              <a:t> in za </a:t>
            </a:r>
            <a:r>
              <a:rPr lang="en-GB" dirty="0" err="1"/>
              <a:t>razširjanje</a:t>
            </a:r>
            <a:r>
              <a:rPr lang="en-GB" dirty="0"/>
              <a:t>, </a:t>
            </a:r>
            <a:r>
              <a:rPr lang="en-GB" dirty="0" err="1"/>
              <a:t>kot</a:t>
            </a:r>
            <a:r>
              <a:rPr lang="en-GB" dirty="0"/>
              <a:t> </a:t>
            </a:r>
            <a:r>
              <a:rPr lang="en-GB" dirty="0" err="1"/>
              <a:t>avtor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po </a:t>
            </a:r>
            <a:r>
              <a:rPr lang="en-GB" dirty="0" err="1"/>
              <a:t>pooblastilu</a:t>
            </a:r>
            <a:r>
              <a:rPr lang="en-GB" dirty="0"/>
              <a:t> </a:t>
            </a:r>
            <a:r>
              <a:rPr lang="en-GB" dirty="0" err="1"/>
              <a:t>nosilca</a:t>
            </a:r>
            <a:r>
              <a:rPr lang="en-GB" dirty="0"/>
              <a:t> </a:t>
            </a:r>
            <a:r>
              <a:rPr lang="en-GB" dirty="0" err="1"/>
              <a:t>pravic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Dajalec</a:t>
            </a:r>
            <a:r>
              <a:rPr lang="en-GB" b="1" dirty="0"/>
              <a:t> </a:t>
            </a:r>
            <a:r>
              <a:rPr lang="en-GB" b="1" dirty="0" err="1"/>
              <a:t>ohrani</a:t>
            </a:r>
            <a:r>
              <a:rPr lang="en-GB" b="1" dirty="0"/>
              <a:t> </a:t>
            </a:r>
            <a:r>
              <a:rPr lang="en-GB" b="1" dirty="0" err="1"/>
              <a:t>vse</a:t>
            </a:r>
            <a:r>
              <a:rPr lang="en-GB" b="1" dirty="0"/>
              <a:t> </a:t>
            </a:r>
            <a:r>
              <a:rPr lang="en-GB" b="1" dirty="0" err="1"/>
              <a:t>pravice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gradivi</a:t>
            </a:r>
            <a:r>
              <a:rPr lang="en-GB" dirty="0"/>
              <a:t> in </a:t>
            </a:r>
            <a:r>
              <a:rPr lang="en-GB" dirty="0" err="1"/>
              <a:t>hrani</a:t>
            </a:r>
            <a:r>
              <a:rPr lang="en-GB" dirty="0"/>
              <a:t> </a:t>
            </a:r>
            <a:r>
              <a:rPr lang="en-GB" dirty="0" err="1"/>
              <a:t>lastno</a:t>
            </a:r>
            <a:r>
              <a:rPr lang="en-GB" dirty="0"/>
              <a:t> </a:t>
            </a:r>
            <a:r>
              <a:rPr lang="en-GB" dirty="0" err="1"/>
              <a:t>kopijo</a:t>
            </a:r>
            <a:r>
              <a:rPr lang="en-GB" dirty="0"/>
              <a:t>.</a:t>
            </a:r>
          </a:p>
          <a:p>
            <a:pPr>
              <a:buNone/>
            </a:pPr>
            <a:br>
              <a:rPr lang="en-GB" dirty="0"/>
            </a:br>
            <a:r>
              <a:rPr lang="en-SI" b="1" dirty="0"/>
              <a:t>🗂️ </a:t>
            </a:r>
            <a:r>
              <a:rPr lang="en-GB" b="1" dirty="0" err="1"/>
              <a:t>Obdelava</a:t>
            </a:r>
            <a:r>
              <a:rPr lang="en-GB" b="1" dirty="0"/>
              <a:t> in </a:t>
            </a:r>
            <a:r>
              <a:rPr lang="en-GB" b="1" dirty="0" err="1"/>
              <a:t>hranjenje</a:t>
            </a:r>
            <a:r>
              <a:rPr lang="en-GB" b="1" dirty="0"/>
              <a:t> </a:t>
            </a:r>
            <a:r>
              <a:rPr lang="en-GB" b="1" dirty="0" err="1"/>
              <a:t>gradiva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ADP </a:t>
            </a:r>
            <a:r>
              <a:rPr lang="en-GB" dirty="0" err="1"/>
              <a:t>pregleda</a:t>
            </a:r>
            <a:r>
              <a:rPr lang="en-GB" dirty="0"/>
              <a:t> in </a:t>
            </a:r>
            <a:r>
              <a:rPr lang="en-GB" dirty="0" err="1"/>
              <a:t>ovrednoti</a:t>
            </a:r>
            <a:r>
              <a:rPr lang="en-GB" dirty="0"/>
              <a:t> </a:t>
            </a:r>
            <a:r>
              <a:rPr lang="en-GB" dirty="0" err="1"/>
              <a:t>gradivo</a:t>
            </a:r>
            <a:r>
              <a:rPr lang="en-GB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(A)</a:t>
            </a:r>
            <a:r>
              <a:rPr lang="en-GB" dirty="0"/>
              <a:t> </a:t>
            </a:r>
            <a:r>
              <a:rPr lang="sl-SI" dirty="0"/>
              <a:t>aktivno ohranjanje </a:t>
            </a:r>
            <a:r>
              <a:rPr lang="en-GB" dirty="0"/>
              <a:t>– </a:t>
            </a:r>
            <a:r>
              <a:rPr lang="en-GB" dirty="0" err="1"/>
              <a:t>arhiviranje</a:t>
            </a:r>
            <a:r>
              <a:rPr lang="en-GB" dirty="0"/>
              <a:t> in </a:t>
            </a:r>
            <a:r>
              <a:rPr lang="en-GB" dirty="0" err="1"/>
              <a:t>objava</a:t>
            </a:r>
            <a:r>
              <a:rPr lang="en-GB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(B)</a:t>
            </a:r>
            <a:r>
              <a:rPr lang="en-GB" dirty="0"/>
              <a:t> </a:t>
            </a:r>
            <a:r>
              <a:rPr lang="sl-SI" dirty="0"/>
              <a:t>osnovno</a:t>
            </a:r>
            <a:r>
              <a:rPr lang="en-GB" dirty="0"/>
              <a:t> </a:t>
            </a:r>
            <a:r>
              <a:rPr lang="en-GB" dirty="0" err="1"/>
              <a:t>skrbništvo</a:t>
            </a:r>
            <a:r>
              <a:rPr lang="en-GB" dirty="0"/>
              <a:t> – </a:t>
            </a:r>
            <a:r>
              <a:rPr lang="en-GB" dirty="0" err="1"/>
              <a:t>samoshranitev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ADP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b="1" dirty="0" err="1"/>
              <a:t>zavrne</a:t>
            </a:r>
            <a:r>
              <a:rPr lang="en-GB" b="1" dirty="0"/>
              <a:t> </a:t>
            </a:r>
            <a:r>
              <a:rPr lang="en-GB" b="1" dirty="0" err="1"/>
              <a:t>arhiviranje</a:t>
            </a:r>
            <a:r>
              <a:rPr lang="en-GB" dirty="0"/>
              <a:t>, </a:t>
            </a:r>
            <a:r>
              <a:rPr lang="en-GB" dirty="0" err="1"/>
              <a:t>če</a:t>
            </a:r>
            <a:r>
              <a:rPr lang="en-GB" dirty="0"/>
              <a:t> </a:t>
            </a:r>
            <a:r>
              <a:rPr lang="en-GB" dirty="0" err="1"/>
              <a:t>gradivo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skladno</a:t>
            </a:r>
            <a:r>
              <a:rPr lang="en-GB" dirty="0"/>
              <a:t> s </a:t>
            </a:r>
            <a:r>
              <a:rPr lang="en-GB" dirty="0" err="1"/>
              <a:t>Politiko</a:t>
            </a:r>
            <a:r>
              <a:rPr lang="en-GB" dirty="0"/>
              <a:t> </a:t>
            </a:r>
            <a:r>
              <a:rPr lang="en-GB" dirty="0" err="1"/>
              <a:t>razvoja</a:t>
            </a:r>
            <a:r>
              <a:rPr lang="en-GB" dirty="0"/>
              <a:t> </a:t>
            </a:r>
            <a:r>
              <a:rPr lang="en-GB" dirty="0" err="1"/>
              <a:t>zbirk</a:t>
            </a:r>
            <a:r>
              <a:rPr lang="en-GB" dirty="0"/>
              <a:t>.</a:t>
            </a:r>
          </a:p>
          <a:p>
            <a:pPr>
              <a:buNone/>
            </a:pPr>
            <a:br>
              <a:rPr lang="en-GB" dirty="0"/>
            </a:br>
            <a:r>
              <a:rPr lang="en-SI" b="1" dirty="0"/>
              <a:t>🌐 </a:t>
            </a:r>
            <a:r>
              <a:rPr lang="en-GB" b="1" dirty="0" err="1"/>
              <a:t>Objave</a:t>
            </a:r>
            <a:r>
              <a:rPr lang="en-GB" b="1" dirty="0"/>
              <a:t> in </a:t>
            </a:r>
            <a:r>
              <a:rPr lang="en-GB" b="1" dirty="0" err="1"/>
              <a:t>metapodatki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ADP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gradivo</a:t>
            </a:r>
            <a:r>
              <a:rPr lang="en-GB" dirty="0"/>
              <a:t> </a:t>
            </a:r>
            <a:r>
              <a:rPr lang="en-GB" dirty="0" err="1"/>
              <a:t>objavi</a:t>
            </a:r>
            <a:r>
              <a:rPr lang="en-GB" dirty="0"/>
              <a:t> v </a:t>
            </a:r>
            <a:r>
              <a:rPr lang="en-GB" dirty="0" err="1"/>
              <a:t>katalogu</a:t>
            </a:r>
            <a:r>
              <a:rPr lang="en-GB" dirty="0"/>
              <a:t> in deli </a:t>
            </a:r>
            <a:r>
              <a:rPr lang="en-GB" b="1" dirty="0" err="1"/>
              <a:t>metapodatke</a:t>
            </a:r>
            <a:r>
              <a:rPr lang="en-GB" b="1" dirty="0"/>
              <a:t> (CC0 </a:t>
            </a:r>
            <a:r>
              <a:rPr lang="en-GB" b="1" dirty="0" err="1"/>
              <a:t>licenca</a:t>
            </a:r>
            <a:r>
              <a:rPr lang="en-GB" b="1" dirty="0"/>
              <a:t>)</a:t>
            </a:r>
            <a:r>
              <a:rPr lang="en-GB" dirty="0"/>
              <a:t> v </a:t>
            </a:r>
            <a:r>
              <a:rPr lang="en-GB" dirty="0" err="1"/>
              <a:t>domačih</a:t>
            </a:r>
            <a:r>
              <a:rPr lang="en-GB" dirty="0"/>
              <a:t> in </a:t>
            </a:r>
            <a:r>
              <a:rPr lang="en-GB" dirty="0" err="1"/>
              <a:t>tujih</a:t>
            </a:r>
            <a:r>
              <a:rPr lang="en-GB" dirty="0"/>
              <a:t> </a:t>
            </a:r>
            <a:r>
              <a:rPr lang="en-GB" dirty="0" err="1"/>
              <a:t>podatkovnih</a:t>
            </a:r>
            <a:r>
              <a:rPr lang="en-GB" dirty="0"/>
              <a:t> </a:t>
            </a:r>
            <a:r>
              <a:rPr lang="en-GB" dirty="0" err="1"/>
              <a:t>portalih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Izjeme</a:t>
            </a:r>
            <a:r>
              <a:rPr lang="en-GB" dirty="0"/>
              <a:t> glede </a:t>
            </a:r>
            <a:r>
              <a:rPr lang="en-GB" dirty="0" err="1"/>
              <a:t>pravic</a:t>
            </a:r>
            <a:r>
              <a:rPr lang="en-GB" dirty="0"/>
              <a:t> </a:t>
            </a:r>
            <a:r>
              <a:rPr lang="en-GB" dirty="0" err="1"/>
              <a:t>dajalec</a:t>
            </a:r>
            <a:r>
              <a:rPr lang="en-GB" dirty="0"/>
              <a:t> </a:t>
            </a:r>
            <a:r>
              <a:rPr lang="en-GB" dirty="0" err="1"/>
              <a:t>navede</a:t>
            </a:r>
            <a:r>
              <a:rPr lang="en-GB" dirty="0"/>
              <a:t> v </a:t>
            </a:r>
            <a:r>
              <a:rPr lang="en-GB" b="1" dirty="0" err="1"/>
              <a:t>Poročilu</a:t>
            </a:r>
            <a:r>
              <a:rPr lang="en-GB" b="1" dirty="0"/>
              <a:t> o </a:t>
            </a:r>
            <a:r>
              <a:rPr lang="en-GB" b="1" dirty="0" err="1"/>
              <a:t>izjemah</a:t>
            </a:r>
            <a:r>
              <a:rPr lang="en-GB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87EC15-4EDF-D1B2-9FF0-7FC2341B7D98}"/>
              </a:ext>
            </a:extLst>
          </p:cNvPr>
          <p:cNvSpPr txBox="1"/>
          <p:nvPr/>
        </p:nvSpPr>
        <p:spPr>
          <a:xfrm>
            <a:off x="6979158" y="6298892"/>
            <a:ext cx="4456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/>
              <a:t>https://www.adp.fdv.uni-lj.si/predaj-objavi/</a:t>
            </a:r>
          </a:p>
        </p:txBody>
      </p:sp>
    </p:spTree>
    <p:extLst>
      <p:ext uri="{BB962C8B-B14F-4D97-AF65-F5344CB8AC3E}">
        <p14:creationId xmlns:p14="http://schemas.microsoft.com/office/powerpoint/2010/main" val="308669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688F1-6369-F66D-49C3-F9A9A8A70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72EEB-5321-7C5B-3A15-01B4059C9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1025891"/>
            <a:ext cx="11160000" cy="611828"/>
          </a:xfrm>
        </p:spPr>
        <p:txBody>
          <a:bodyPr>
            <a:normAutofit fontScale="90000"/>
          </a:bodyPr>
          <a:lstStyle/>
          <a:p>
            <a:r>
              <a:rPr lang="sl-SI" dirty="0"/>
              <a:t>Oglejmo si elemente Izjave o izročitvi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52825-E28D-E55F-08E4-8B6CFF3AA932}"/>
              </a:ext>
            </a:extLst>
          </p:cNvPr>
          <p:cNvSpPr txBox="1"/>
          <p:nvPr/>
        </p:nvSpPr>
        <p:spPr>
          <a:xfrm>
            <a:off x="755906" y="2051575"/>
            <a:ext cx="103924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I" b="1" dirty="0"/>
              <a:t>✅ </a:t>
            </a:r>
            <a:r>
              <a:rPr lang="en-GB" b="1" dirty="0" err="1"/>
              <a:t>Avtorizacija</a:t>
            </a:r>
            <a:r>
              <a:rPr lang="en-GB" b="1" dirty="0"/>
              <a:t> in </a:t>
            </a:r>
            <a:r>
              <a:rPr lang="en-GB" b="1" dirty="0" err="1"/>
              <a:t>dopolnitve</a:t>
            </a:r>
            <a:endParaRPr lang="en-GB" b="1" dirty="0"/>
          </a:p>
          <a:p>
            <a:r>
              <a:rPr lang="en-GB" dirty="0"/>
              <a:t>ADP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zaprosi</a:t>
            </a:r>
            <a:r>
              <a:rPr lang="en-GB" dirty="0"/>
              <a:t> za </a:t>
            </a:r>
            <a:r>
              <a:rPr lang="en-GB" dirty="0" err="1"/>
              <a:t>dopolnitve</a:t>
            </a:r>
            <a:r>
              <a:rPr lang="en-GB" dirty="0"/>
              <a:t> </a:t>
            </a:r>
            <a:r>
              <a:rPr lang="en-GB" dirty="0" err="1"/>
              <a:t>gradiva</a:t>
            </a:r>
            <a:r>
              <a:rPr lang="en-GB" dirty="0"/>
              <a:t>.</a:t>
            </a:r>
          </a:p>
          <a:p>
            <a:r>
              <a:rPr lang="en-GB" dirty="0"/>
              <a:t>Pred </a:t>
            </a:r>
            <a:r>
              <a:rPr lang="en-GB" dirty="0" err="1"/>
              <a:t>objavo</a:t>
            </a:r>
            <a:r>
              <a:rPr lang="en-GB" dirty="0"/>
              <a:t> v </a:t>
            </a:r>
            <a:r>
              <a:rPr lang="sl-SI" dirty="0"/>
              <a:t>sistemu aktivnega ohranjanja</a:t>
            </a:r>
            <a:r>
              <a:rPr lang="en-GB" dirty="0"/>
              <a:t> </a:t>
            </a:r>
            <a:r>
              <a:rPr lang="en-GB" dirty="0" err="1"/>
              <a:t>dajalec</a:t>
            </a:r>
            <a:r>
              <a:rPr lang="en-GB" dirty="0"/>
              <a:t> </a:t>
            </a:r>
            <a:r>
              <a:rPr lang="en-GB" b="1" dirty="0" err="1"/>
              <a:t>pregleda</a:t>
            </a:r>
            <a:r>
              <a:rPr lang="en-GB" b="1" dirty="0"/>
              <a:t> in </a:t>
            </a:r>
            <a:r>
              <a:rPr lang="en-GB" b="1" dirty="0" err="1"/>
              <a:t>potrdi</a:t>
            </a:r>
            <a:r>
              <a:rPr lang="en-GB" b="1" dirty="0"/>
              <a:t> </a:t>
            </a:r>
            <a:r>
              <a:rPr lang="en-GB" b="1" dirty="0" err="1"/>
              <a:t>gradivo</a:t>
            </a:r>
            <a:r>
              <a:rPr lang="en-GB" dirty="0"/>
              <a:t>; </a:t>
            </a:r>
            <a:r>
              <a:rPr lang="en-GB" dirty="0" err="1"/>
              <a:t>če</a:t>
            </a:r>
            <a:r>
              <a:rPr lang="en-GB" dirty="0"/>
              <a:t> v 30 </a:t>
            </a:r>
            <a:r>
              <a:rPr lang="en-GB" dirty="0" err="1"/>
              <a:t>dneh</a:t>
            </a:r>
            <a:r>
              <a:rPr lang="en-GB" dirty="0"/>
              <a:t> ne </a:t>
            </a:r>
            <a:r>
              <a:rPr lang="en-GB" dirty="0" err="1"/>
              <a:t>odgovori</a:t>
            </a:r>
            <a:r>
              <a:rPr lang="en-GB" dirty="0"/>
              <a:t>, se </a:t>
            </a:r>
            <a:r>
              <a:rPr lang="en-GB" dirty="0" err="1"/>
              <a:t>šteje</a:t>
            </a:r>
            <a:r>
              <a:rPr lang="en-GB" dirty="0"/>
              <a:t>, da je </a:t>
            </a:r>
            <a:r>
              <a:rPr lang="en-GB" dirty="0" err="1"/>
              <a:t>odobreno</a:t>
            </a:r>
            <a:r>
              <a:rPr lang="en-GB" dirty="0"/>
              <a:t>.</a:t>
            </a:r>
          </a:p>
          <a:p>
            <a:br>
              <a:rPr lang="en-GB" dirty="0"/>
            </a:br>
            <a:r>
              <a:rPr lang="en-GB" b="1" dirty="0"/>
              <a:t>⚖️ </a:t>
            </a:r>
            <a:r>
              <a:rPr lang="en-GB" b="1" dirty="0" err="1"/>
              <a:t>Veljavnost</a:t>
            </a:r>
            <a:r>
              <a:rPr lang="en-GB" b="1" dirty="0"/>
              <a:t> in </a:t>
            </a:r>
            <a:r>
              <a:rPr lang="en-GB" b="1" dirty="0" err="1"/>
              <a:t>preklic</a:t>
            </a:r>
            <a:endParaRPr lang="en-GB" b="1" dirty="0"/>
          </a:p>
          <a:p>
            <a:r>
              <a:rPr lang="en-GB" dirty="0" err="1"/>
              <a:t>Dogovor</a:t>
            </a:r>
            <a:r>
              <a:rPr lang="en-GB" dirty="0"/>
              <a:t> </a:t>
            </a:r>
            <a:r>
              <a:rPr lang="en-GB" dirty="0" err="1"/>
              <a:t>velja</a:t>
            </a:r>
            <a:r>
              <a:rPr lang="en-GB" dirty="0"/>
              <a:t> </a:t>
            </a:r>
            <a:r>
              <a:rPr lang="en-GB" b="1" dirty="0"/>
              <a:t>od </a:t>
            </a:r>
            <a:r>
              <a:rPr lang="en-GB" b="1" dirty="0" err="1"/>
              <a:t>podpisa</a:t>
            </a:r>
            <a:r>
              <a:rPr lang="en-GB" b="1" dirty="0"/>
              <a:t> </a:t>
            </a:r>
            <a:r>
              <a:rPr lang="en-GB" b="1" dirty="0" err="1"/>
              <a:t>naprej</a:t>
            </a:r>
            <a:r>
              <a:rPr lang="en-GB" b="1" dirty="0"/>
              <a:t>, za </a:t>
            </a:r>
            <a:r>
              <a:rPr lang="en-GB" b="1" dirty="0" err="1"/>
              <a:t>nedoločen</a:t>
            </a:r>
            <a:r>
              <a:rPr lang="en-GB" b="1" dirty="0"/>
              <a:t> </a:t>
            </a:r>
            <a:r>
              <a:rPr lang="en-GB" b="1" dirty="0" err="1"/>
              <a:t>čas</a:t>
            </a:r>
            <a:r>
              <a:rPr lang="en-GB" dirty="0"/>
              <a:t>.</a:t>
            </a:r>
          </a:p>
          <a:p>
            <a:r>
              <a:rPr lang="en-GB" dirty="0" err="1"/>
              <a:t>Vsaka</a:t>
            </a:r>
            <a:r>
              <a:rPr lang="en-GB" dirty="0"/>
              <a:t> </a:t>
            </a:r>
            <a:r>
              <a:rPr lang="en-GB" dirty="0" err="1"/>
              <a:t>stran</a:t>
            </a:r>
            <a:r>
              <a:rPr lang="en-GB" dirty="0"/>
              <a:t>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b="1" dirty="0" err="1"/>
              <a:t>prekliče</a:t>
            </a:r>
            <a:r>
              <a:rPr lang="en-GB" b="1" dirty="0"/>
              <a:t> v 6 </a:t>
            </a:r>
            <a:r>
              <a:rPr lang="en-GB" b="1" dirty="0" err="1"/>
              <a:t>tednih</a:t>
            </a:r>
            <a:r>
              <a:rPr lang="en-GB" b="1" dirty="0"/>
              <a:t> po </a:t>
            </a:r>
            <a:r>
              <a:rPr lang="en-GB" b="1" dirty="0" err="1"/>
              <a:t>podpisu</a:t>
            </a:r>
            <a:r>
              <a:rPr lang="en-GB" dirty="0"/>
              <a:t>.</a:t>
            </a:r>
          </a:p>
          <a:p>
            <a:r>
              <a:rPr lang="en-GB" dirty="0"/>
              <a:t>ADP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b="1" dirty="0" err="1"/>
              <a:t>enostransko</a:t>
            </a:r>
            <a:r>
              <a:rPr lang="en-GB" b="1" dirty="0"/>
              <a:t> </a:t>
            </a:r>
            <a:r>
              <a:rPr lang="en-GB" b="1" dirty="0" err="1"/>
              <a:t>prekliče</a:t>
            </a:r>
            <a:r>
              <a:rPr lang="en-GB" dirty="0"/>
              <a:t> </a:t>
            </a:r>
            <a:r>
              <a:rPr lang="en-GB" dirty="0" err="1"/>
              <a:t>sporazum</a:t>
            </a:r>
            <a:r>
              <a:rPr lang="en-GB" dirty="0"/>
              <a:t> </a:t>
            </a:r>
            <a:r>
              <a:rPr lang="en-GB" dirty="0" err="1"/>
              <a:t>zaradi</a:t>
            </a:r>
            <a:r>
              <a:rPr lang="en-GB" dirty="0"/>
              <a:t> </a:t>
            </a:r>
            <a:r>
              <a:rPr lang="en-GB" dirty="0" err="1"/>
              <a:t>etičnih</a:t>
            </a:r>
            <a:r>
              <a:rPr lang="en-GB" dirty="0"/>
              <a:t>, </a:t>
            </a:r>
            <a:r>
              <a:rPr lang="en-GB" dirty="0" err="1"/>
              <a:t>pravnih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drugih</a:t>
            </a:r>
            <a:r>
              <a:rPr lang="en-GB" dirty="0"/>
              <a:t> </a:t>
            </a:r>
            <a:r>
              <a:rPr lang="en-GB" dirty="0" err="1"/>
              <a:t>razlogov</a:t>
            </a:r>
            <a:r>
              <a:rPr lang="en-GB" dirty="0"/>
              <a:t>.</a:t>
            </a:r>
          </a:p>
          <a:p>
            <a:br>
              <a:rPr lang="en-GB" dirty="0"/>
            </a:br>
            <a:r>
              <a:rPr lang="en-SI" b="1" dirty="0"/>
              <a:t>🔒 </a:t>
            </a:r>
            <a:r>
              <a:rPr lang="en-GB" b="1" dirty="0" err="1"/>
              <a:t>Zaupnost</a:t>
            </a:r>
            <a:r>
              <a:rPr lang="en-GB" b="1" dirty="0"/>
              <a:t> in </a:t>
            </a:r>
            <a:r>
              <a:rPr lang="en-GB" b="1" dirty="0" err="1"/>
              <a:t>podatki</a:t>
            </a:r>
            <a:endParaRPr lang="en-GB" b="1" dirty="0"/>
          </a:p>
          <a:p>
            <a:r>
              <a:rPr lang="en-GB" dirty="0"/>
              <a:t>ADP z </a:t>
            </a:r>
            <a:r>
              <a:rPr lang="en-GB" dirty="0" err="1"/>
              <a:t>gradivi</a:t>
            </a:r>
            <a:r>
              <a:rPr lang="en-GB" dirty="0"/>
              <a:t> </a:t>
            </a:r>
            <a:r>
              <a:rPr lang="en-GB" dirty="0" err="1"/>
              <a:t>ravna</a:t>
            </a:r>
            <a:r>
              <a:rPr lang="en-GB" dirty="0"/>
              <a:t> </a:t>
            </a:r>
            <a:r>
              <a:rPr lang="en-GB" b="1" dirty="0" err="1"/>
              <a:t>zaupno</a:t>
            </a:r>
            <a:r>
              <a:rPr lang="en-GB" dirty="0"/>
              <a:t>; </a:t>
            </a:r>
            <a:r>
              <a:rPr lang="en-GB" dirty="0" err="1"/>
              <a:t>če</a:t>
            </a:r>
            <a:r>
              <a:rPr lang="en-GB" dirty="0"/>
              <a:t> </a:t>
            </a:r>
            <a:r>
              <a:rPr lang="sl-SI" dirty="0"/>
              <a:t>jih ne </a:t>
            </a:r>
            <a:r>
              <a:rPr lang="en-GB" dirty="0" err="1"/>
              <a:t>arhivira</a:t>
            </a:r>
            <a:r>
              <a:rPr lang="en-GB" dirty="0"/>
              <a:t>, </a:t>
            </a:r>
            <a:r>
              <a:rPr lang="en-GB" dirty="0" err="1"/>
              <a:t>jih</a:t>
            </a:r>
            <a:r>
              <a:rPr lang="en-GB" dirty="0"/>
              <a:t> </a:t>
            </a:r>
            <a:r>
              <a:rPr lang="en-GB" b="1" dirty="0" err="1"/>
              <a:t>varno</a:t>
            </a:r>
            <a:r>
              <a:rPr lang="en-GB" b="1" dirty="0"/>
              <a:t> </a:t>
            </a:r>
            <a:r>
              <a:rPr lang="en-GB" b="1" dirty="0" err="1"/>
              <a:t>uniči</a:t>
            </a:r>
            <a:r>
              <a:rPr lang="en-GB" dirty="0"/>
              <a:t>.</a:t>
            </a:r>
          </a:p>
          <a:p>
            <a:r>
              <a:rPr lang="en-GB" dirty="0"/>
              <a:t>Ob </a:t>
            </a:r>
            <a:r>
              <a:rPr lang="en-GB" dirty="0" err="1"/>
              <a:t>preklicu</a:t>
            </a:r>
            <a:r>
              <a:rPr lang="en-GB" dirty="0"/>
              <a:t> </a:t>
            </a:r>
            <a:r>
              <a:rPr lang="en-GB" dirty="0" err="1"/>
              <a:t>ostanejo</a:t>
            </a:r>
            <a:r>
              <a:rPr lang="en-GB" dirty="0"/>
              <a:t> </a:t>
            </a:r>
            <a:r>
              <a:rPr lang="en-GB" b="1" dirty="0" err="1"/>
              <a:t>metapodatki</a:t>
            </a:r>
            <a:r>
              <a:rPr lang="en-GB" b="1" dirty="0"/>
              <a:t> </a:t>
            </a:r>
            <a:r>
              <a:rPr lang="en-GB" b="1" dirty="0" err="1"/>
              <a:t>javno</a:t>
            </a:r>
            <a:r>
              <a:rPr lang="en-GB" b="1" dirty="0"/>
              <a:t> </a:t>
            </a:r>
            <a:r>
              <a:rPr lang="en-GB" b="1" dirty="0" err="1"/>
              <a:t>dostopni</a:t>
            </a:r>
            <a:r>
              <a:rPr lang="en-GB" dirty="0"/>
              <a:t>, </a:t>
            </a:r>
            <a:r>
              <a:rPr lang="en-GB" dirty="0" err="1"/>
              <a:t>dopolnjeni</a:t>
            </a:r>
            <a:r>
              <a:rPr lang="en-GB" dirty="0"/>
              <a:t> z </a:t>
            </a:r>
            <a:r>
              <a:rPr lang="en-GB" dirty="0" err="1"/>
              <a:t>razlogi</a:t>
            </a:r>
            <a:r>
              <a:rPr lang="en-GB" dirty="0"/>
              <a:t> za </a:t>
            </a:r>
            <a:r>
              <a:rPr lang="en-GB" dirty="0" err="1"/>
              <a:t>umik</a:t>
            </a:r>
            <a:r>
              <a:rPr lang="en-GB" dirty="0"/>
              <a:t>.</a:t>
            </a:r>
          </a:p>
          <a:p>
            <a:r>
              <a:rPr lang="en-GB" b="1" dirty="0" err="1"/>
              <a:t>Kontaktni</a:t>
            </a:r>
            <a:r>
              <a:rPr lang="en-GB" b="1" dirty="0"/>
              <a:t> </a:t>
            </a:r>
            <a:r>
              <a:rPr lang="en-GB" b="1" dirty="0" err="1"/>
              <a:t>podatki</a:t>
            </a:r>
            <a:r>
              <a:rPr lang="en-GB" b="1" dirty="0"/>
              <a:t> </a:t>
            </a:r>
            <a:r>
              <a:rPr lang="en-GB" b="1" dirty="0" err="1"/>
              <a:t>dajalca</a:t>
            </a:r>
            <a:r>
              <a:rPr lang="en-GB" dirty="0"/>
              <a:t> se </a:t>
            </a:r>
            <a:r>
              <a:rPr lang="en-GB" dirty="0" err="1"/>
              <a:t>hranijo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za </a:t>
            </a:r>
            <a:r>
              <a:rPr lang="en-GB" dirty="0" err="1"/>
              <a:t>izvajanje</a:t>
            </a:r>
            <a:r>
              <a:rPr lang="en-GB" dirty="0"/>
              <a:t> </a:t>
            </a:r>
            <a:r>
              <a:rPr lang="en-GB" dirty="0" err="1"/>
              <a:t>tega</a:t>
            </a:r>
            <a:r>
              <a:rPr lang="en-GB" dirty="0"/>
              <a:t> </a:t>
            </a:r>
            <a:r>
              <a:rPr lang="en-GB" dirty="0" err="1"/>
              <a:t>sporazuma</a:t>
            </a:r>
            <a:r>
              <a:rPr lang="en-GB" dirty="0"/>
              <a:t>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F3E20-D00B-35D3-1263-3F8E66BAAEF9}"/>
              </a:ext>
            </a:extLst>
          </p:cNvPr>
          <p:cNvSpPr txBox="1"/>
          <p:nvPr/>
        </p:nvSpPr>
        <p:spPr>
          <a:xfrm>
            <a:off x="6979158" y="6298892"/>
            <a:ext cx="4456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/>
              <a:t>https://www.adp.fdv.uni-lj.si/predaj-objavi/</a:t>
            </a:r>
          </a:p>
        </p:txBody>
      </p:sp>
    </p:spTree>
    <p:extLst>
      <p:ext uri="{BB962C8B-B14F-4D97-AF65-F5344CB8AC3E}">
        <p14:creationId xmlns:p14="http://schemas.microsoft.com/office/powerpoint/2010/main" val="185239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9C2B3-FE73-5191-8FAC-3A32C470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A0CA-69F9-2A51-82A7-15849AC72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80" y="168442"/>
            <a:ext cx="11160000" cy="611828"/>
          </a:xfrm>
        </p:spPr>
        <p:txBody>
          <a:bodyPr>
            <a:normAutofit fontScale="90000"/>
          </a:bodyPr>
          <a:lstStyle/>
          <a:p>
            <a:r>
              <a:rPr lang="sl-SI" dirty="0"/>
              <a:t>Podpis Izjave o izročitvi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57591-54DF-4C87-924D-35CE698E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5" y="898916"/>
            <a:ext cx="10735537" cy="579064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8F02D9-C0A5-AC1C-B4CE-6FAE7A4D7332}"/>
              </a:ext>
            </a:extLst>
          </p:cNvPr>
          <p:cNvSpPr/>
          <p:nvPr/>
        </p:nvSpPr>
        <p:spPr>
          <a:xfrm>
            <a:off x="3063240" y="5157216"/>
            <a:ext cx="4187952" cy="42062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8CCBF9-9E96-DF0D-DF66-B90A36C062E5}"/>
              </a:ext>
            </a:extLst>
          </p:cNvPr>
          <p:cNvSpPr/>
          <p:nvPr/>
        </p:nvSpPr>
        <p:spPr>
          <a:xfrm>
            <a:off x="539014" y="6172494"/>
            <a:ext cx="1317218" cy="51706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9462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7DD80-5C6D-4862-3165-D7E75CA12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9FDF2-3242-A169-B046-25AAF854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1025891"/>
            <a:ext cx="11160000" cy="611828"/>
          </a:xfrm>
        </p:spPr>
        <p:txBody>
          <a:bodyPr>
            <a:noAutofit/>
          </a:bodyPr>
          <a:lstStyle/>
          <a:p>
            <a:r>
              <a:rPr lang="sl-SI" sz="3600" dirty="0"/>
              <a:t>Oglejmo si aplikacijo </a:t>
            </a:r>
            <a:r>
              <a:rPr lang="sl-SI" sz="3600" dirty="0" err="1"/>
              <a:t>DataVerse</a:t>
            </a:r>
            <a:r>
              <a:rPr lang="sl-SI" sz="3600" dirty="0"/>
              <a:t> na spletni strani ADP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35873-9DED-791B-4EDE-B6320F80D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9473" y="6123897"/>
            <a:ext cx="2645664" cy="640080"/>
          </a:xfrm>
        </p:spPr>
        <p:txBody>
          <a:bodyPr>
            <a:normAutofit/>
          </a:bodyPr>
          <a:lstStyle/>
          <a:p>
            <a:endParaRPr lang="sl-SI" sz="1400" dirty="0"/>
          </a:p>
          <a:p>
            <a:pPr marL="0" indent="0">
              <a:buNone/>
            </a:pPr>
            <a:r>
              <a:rPr lang="sl-SI" sz="1400" dirty="0"/>
              <a:t>https://www.adp.fdv.uni-lj.si/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5783C-8000-F2F3-7A8C-AE3F1783F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405" y="1783613"/>
            <a:ext cx="8944877" cy="41943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6E5D79D-1222-63E8-EF52-2D82FF7EC0AC}"/>
              </a:ext>
            </a:extLst>
          </p:cNvPr>
          <p:cNvSpPr/>
          <p:nvPr/>
        </p:nvSpPr>
        <p:spPr>
          <a:xfrm>
            <a:off x="8046720" y="4261104"/>
            <a:ext cx="2020824" cy="131673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13B534-A7F9-A815-8E19-347BCA20DD59}"/>
              </a:ext>
            </a:extLst>
          </p:cNvPr>
          <p:cNvSpPr/>
          <p:nvPr/>
        </p:nvSpPr>
        <p:spPr>
          <a:xfrm>
            <a:off x="5081016" y="3246652"/>
            <a:ext cx="1014984" cy="53896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59DBC4-A4EE-5C2D-2815-58D2AC2C4FF6}"/>
              </a:ext>
            </a:extLst>
          </p:cNvPr>
          <p:cNvSpPr/>
          <p:nvPr/>
        </p:nvSpPr>
        <p:spPr>
          <a:xfrm>
            <a:off x="4684776" y="1783613"/>
            <a:ext cx="1014984" cy="53896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775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D9DB6-91B2-BADE-CE18-32B452037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3187-66BF-C128-112D-F239A874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1025891"/>
            <a:ext cx="11160000" cy="611828"/>
          </a:xfrm>
        </p:spPr>
        <p:txBody>
          <a:bodyPr>
            <a:noAutofit/>
          </a:bodyPr>
          <a:lstStyle/>
          <a:p>
            <a:r>
              <a:rPr lang="sl-SI" sz="3200" dirty="0"/>
              <a:t>Kje na spletni strani ADP so navodila za delo na </a:t>
            </a:r>
            <a:r>
              <a:rPr lang="sl-SI" sz="3200" dirty="0" err="1"/>
              <a:t>DataVerse</a:t>
            </a:r>
            <a:r>
              <a:rPr lang="sl-SI" sz="32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5724F-3963-92F2-CF96-0D29D122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88" y="6110313"/>
            <a:ext cx="3374137" cy="640080"/>
          </a:xfrm>
        </p:spPr>
        <p:txBody>
          <a:bodyPr>
            <a:normAutofit fontScale="92500"/>
          </a:bodyPr>
          <a:lstStyle/>
          <a:p>
            <a:endParaRPr lang="sl-SI" sz="1400" dirty="0"/>
          </a:p>
          <a:p>
            <a:pPr marL="0" indent="0">
              <a:buNone/>
            </a:pPr>
            <a:r>
              <a:rPr lang="sl-SI" sz="1400" dirty="0"/>
              <a:t>https://www.adp.fdv.uni-lj.si/predaj-objavi/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109C0E-FA78-8B9F-A0C1-3F56BDA59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091" y="1637719"/>
            <a:ext cx="7352081" cy="38294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26C8AA-1D64-90C2-85B6-3DDAB9383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633" y="4949487"/>
            <a:ext cx="5152287" cy="1908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FD16A8-DC97-8A80-C484-B48F130F1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57" y="1811267"/>
            <a:ext cx="1938692" cy="445397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C3C90AE-022E-3A39-FAEB-124847B9153D}"/>
              </a:ext>
            </a:extLst>
          </p:cNvPr>
          <p:cNvSpPr/>
          <p:nvPr/>
        </p:nvSpPr>
        <p:spPr>
          <a:xfrm>
            <a:off x="755906" y="3538728"/>
            <a:ext cx="1264918" cy="37490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A547CEA-C439-7C10-6D60-6747EE57B61F}"/>
              </a:ext>
            </a:extLst>
          </p:cNvPr>
          <p:cNvSpPr/>
          <p:nvPr/>
        </p:nvSpPr>
        <p:spPr>
          <a:xfrm>
            <a:off x="2827656" y="1637719"/>
            <a:ext cx="1363520" cy="37490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12F4CC-CFBC-B28F-0E90-09263D40B0EA}"/>
              </a:ext>
            </a:extLst>
          </p:cNvPr>
          <p:cNvSpPr/>
          <p:nvPr/>
        </p:nvSpPr>
        <p:spPr>
          <a:xfrm>
            <a:off x="7034786" y="5192849"/>
            <a:ext cx="3389374" cy="104496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00690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3F611-3B5D-ABA2-18DE-226F8053D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7342153-7798-CE70-763E-828F7A314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28" y="75748"/>
            <a:ext cx="8099783" cy="655365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7D5B88-1376-1A16-F734-3BAD415EFDE5}"/>
              </a:ext>
            </a:extLst>
          </p:cNvPr>
          <p:cNvSpPr/>
          <p:nvPr/>
        </p:nvSpPr>
        <p:spPr>
          <a:xfrm>
            <a:off x="1008728" y="1898102"/>
            <a:ext cx="2175309" cy="25988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DC4746-D7B2-83BC-97DA-9A0C3056A685}"/>
              </a:ext>
            </a:extLst>
          </p:cNvPr>
          <p:cNvSpPr/>
          <p:nvPr/>
        </p:nvSpPr>
        <p:spPr>
          <a:xfrm>
            <a:off x="1730622" y="3907186"/>
            <a:ext cx="1792224" cy="764246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6DAC0B1-7050-AD42-66E1-0FE99666069F}"/>
              </a:ext>
            </a:extLst>
          </p:cNvPr>
          <p:cNvSpPr/>
          <p:nvPr/>
        </p:nvSpPr>
        <p:spPr>
          <a:xfrm>
            <a:off x="7316287" y="4069080"/>
            <a:ext cx="1041329" cy="69988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42276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45C59-5395-7AEF-7598-ABDD28D85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4A3910-FDD5-DAA0-3EA6-D924316A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39" y="975970"/>
            <a:ext cx="11079121" cy="490606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B04149-E723-FF2B-B400-1F23D558E7E8}"/>
              </a:ext>
            </a:extLst>
          </p:cNvPr>
          <p:cNvSpPr/>
          <p:nvPr/>
        </p:nvSpPr>
        <p:spPr>
          <a:xfrm>
            <a:off x="844136" y="2774766"/>
            <a:ext cx="2484280" cy="35209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CEE6FE-ED1D-8910-09F9-94F930845E1F}"/>
              </a:ext>
            </a:extLst>
          </p:cNvPr>
          <p:cNvSpPr/>
          <p:nvPr/>
        </p:nvSpPr>
        <p:spPr>
          <a:xfrm>
            <a:off x="556438" y="5205634"/>
            <a:ext cx="1510105" cy="48193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C06108E-6D36-6441-FBF2-CEEC089EEF46}"/>
              </a:ext>
            </a:extLst>
          </p:cNvPr>
          <p:cNvSpPr/>
          <p:nvPr/>
        </p:nvSpPr>
        <p:spPr>
          <a:xfrm>
            <a:off x="659455" y="820488"/>
            <a:ext cx="1041329" cy="69988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5933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068B-6D33-02ED-BE60-1067C787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Vsebina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249E0-C552-50C8-C7D8-1DB1BE6F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Postopek objave v Arhivu družboslovnih podatkov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163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64E55-00D6-DD56-CA52-E0C203CA8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6C51-4C4A-EF52-9D1A-C8AD7BDCD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1025891"/>
            <a:ext cx="11160000" cy="611828"/>
          </a:xfrm>
        </p:spPr>
        <p:txBody>
          <a:bodyPr>
            <a:normAutofit fontScale="90000"/>
          </a:bodyPr>
          <a:lstStyle/>
          <a:p>
            <a:r>
              <a:rPr lang="sl-SI" dirty="0"/>
              <a:t>Objava v ADP: citatni zapis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5A09E-9DED-F021-99E0-09B91B394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832109"/>
            <a:ext cx="5196201" cy="640080"/>
          </a:xfrm>
        </p:spPr>
        <p:txBody>
          <a:bodyPr>
            <a:normAutofit/>
          </a:bodyPr>
          <a:lstStyle/>
          <a:p>
            <a:endParaRPr lang="sl-SI" sz="1400" dirty="0"/>
          </a:p>
          <a:p>
            <a:pPr marL="0" indent="0">
              <a:buNone/>
            </a:pPr>
            <a:r>
              <a:rPr lang="sl-SI" sz="1400" dirty="0"/>
              <a:t>https://www.adp.fdv.uni-lj.si/merila-za-sprejem/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8809D-42DB-A0C2-4147-91AEDE9F11A5}"/>
              </a:ext>
            </a:extLst>
          </p:cNvPr>
          <p:cNvSpPr txBox="1"/>
          <p:nvPr/>
        </p:nvSpPr>
        <p:spPr>
          <a:xfrm>
            <a:off x="755907" y="1934420"/>
            <a:ext cx="104082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Valentinčič, Dejan; Zagorc, Barbara;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 Neue"/>
              </a:rPr>
              <a:t>Lukšič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 Hacin, Marina;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 Neue"/>
              </a:rPr>
              <a:t>Gostič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, Maja; Vah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 Neue"/>
              </a:rPr>
              <a:t>Jevšnik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, Mojca; Toplak, Kristina; Pehar Senekovič, Asja;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 Neue"/>
              </a:rPr>
              <a:t>Vižintin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 Neue"/>
              </a:rPr>
              <a:t>Marijanca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 Ajša, 2025, </a:t>
            </a:r>
            <a:r>
              <a:rPr lang="en-GB" b="1" i="0" dirty="0">
                <a:solidFill>
                  <a:schemeClr val="accent2"/>
                </a:solidFill>
                <a:effectLst/>
                <a:latin typeface="Helvetica Neue"/>
              </a:rPr>
              <a:t>"Kroženje </a:t>
            </a:r>
            <a:r>
              <a:rPr lang="en-GB" b="1" i="0" dirty="0" err="1">
                <a:solidFill>
                  <a:schemeClr val="accent2"/>
                </a:solidFill>
                <a:effectLst/>
                <a:latin typeface="Helvetica Neue"/>
              </a:rPr>
              <a:t>ali</a:t>
            </a:r>
            <a:r>
              <a:rPr lang="en-GB" b="1" i="0" dirty="0">
                <a:solidFill>
                  <a:schemeClr val="accent2"/>
                </a:solidFill>
                <a:effectLst/>
                <a:latin typeface="Helvetica Neue"/>
              </a:rPr>
              <a:t> beg </a:t>
            </a:r>
            <a:r>
              <a:rPr lang="en-GB" b="1" i="0" dirty="0" err="1">
                <a:solidFill>
                  <a:schemeClr val="accent2"/>
                </a:solidFill>
                <a:effectLst/>
                <a:latin typeface="Helvetica Neue"/>
              </a:rPr>
              <a:t>možganov</a:t>
            </a:r>
            <a:r>
              <a:rPr lang="en-GB" b="1" i="0" dirty="0">
                <a:solidFill>
                  <a:schemeClr val="accent2"/>
                </a:solidFill>
                <a:effectLst/>
                <a:latin typeface="Helvetica Neue"/>
              </a:rPr>
              <a:t>, 2021: </a:t>
            </a:r>
            <a:r>
              <a:rPr lang="en-GB" b="1" i="0" dirty="0" err="1">
                <a:solidFill>
                  <a:schemeClr val="accent2"/>
                </a:solidFill>
                <a:effectLst/>
                <a:latin typeface="Helvetica Neue"/>
              </a:rPr>
              <a:t>Dejavniki</a:t>
            </a:r>
            <a:r>
              <a:rPr lang="en-GB" b="1" i="0" dirty="0">
                <a:solidFill>
                  <a:schemeClr val="accent2"/>
                </a:solidFill>
                <a:effectLst/>
                <a:latin typeface="Helvetica Neue"/>
              </a:rPr>
              <a:t> za </a:t>
            </a:r>
            <a:r>
              <a:rPr lang="en-GB" b="1" i="0" dirty="0" err="1">
                <a:solidFill>
                  <a:schemeClr val="accent2"/>
                </a:solidFill>
                <a:effectLst/>
                <a:latin typeface="Helvetica Neue"/>
              </a:rPr>
              <a:t>sodobno</a:t>
            </a:r>
            <a:r>
              <a:rPr lang="en-GB" b="1" i="0" dirty="0">
                <a:solidFill>
                  <a:schemeClr val="accent2"/>
                </a:solidFill>
                <a:effectLst/>
                <a:latin typeface="Helvetica Neue"/>
              </a:rPr>
              <a:t> </a:t>
            </a:r>
            <a:r>
              <a:rPr lang="en-GB" b="1" i="0" dirty="0" err="1">
                <a:solidFill>
                  <a:schemeClr val="accent2"/>
                </a:solidFill>
                <a:effectLst/>
                <a:latin typeface="Helvetica Neue"/>
              </a:rPr>
              <a:t>izseljevanje</a:t>
            </a:r>
            <a:r>
              <a:rPr lang="en-GB" b="1" i="0" dirty="0">
                <a:solidFill>
                  <a:schemeClr val="accent2"/>
                </a:solidFill>
                <a:effectLst/>
                <a:latin typeface="Helvetica Neue"/>
              </a:rPr>
              <a:t> in </a:t>
            </a:r>
            <a:r>
              <a:rPr lang="en-GB" b="1" i="0" dirty="0" err="1">
                <a:solidFill>
                  <a:schemeClr val="accent2"/>
                </a:solidFill>
                <a:effectLst/>
                <a:latin typeface="Helvetica Neue"/>
              </a:rPr>
              <a:t>vrnitev</a:t>
            </a:r>
            <a:r>
              <a:rPr lang="en-GB" b="1" i="0" dirty="0">
                <a:solidFill>
                  <a:schemeClr val="accent2"/>
                </a:solidFill>
                <a:effectLst/>
                <a:latin typeface="Helvetica Neue"/>
              </a:rPr>
              <a:t> v</a:t>
            </a:r>
            <a:r>
              <a:rPr lang="sl-SI" b="1" i="0" dirty="0">
                <a:solidFill>
                  <a:schemeClr val="accent2"/>
                </a:solidFill>
                <a:effectLst/>
                <a:latin typeface="Helvetica Neue"/>
              </a:rPr>
              <a:t> </a:t>
            </a:r>
            <a:r>
              <a:rPr lang="en-GB" b="1" i="0" dirty="0" err="1">
                <a:solidFill>
                  <a:schemeClr val="accent2"/>
                </a:solidFill>
                <a:effectLst/>
                <a:latin typeface="Helvetica Neue"/>
              </a:rPr>
              <a:t>Slovenijo</a:t>
            </a:r>
            <a:r>
              <a:rPr lang="en-GB" b="1" i="0" dirty="0">
                <a:solidFill>
                  <a:schemeClr val="accent2"/>
                </a:solidFill>
                <a:effectLst/>
                <a:latin typeface="Helvetica Neue"/>
              </a:rPr>
              <a:t>"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, </a:t>
            </a:r>
            <a:r>
              <a:rPr lang="en-GB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2"/>
              </a:rPr>
              <a:t>https://doi.org/10.17898/10061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 Neue"/>
              </a:rPr>
              <a:t>Zbirka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 ADP, V1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F1BDA-8EB7-C1B9-747C-3DF8D7A5E05D}"/>
              </a:ext>
            </a:extLst>
          </p:cNvPr>
          <p:cNvSpPr txBox="1"/>
          <p:nvPr/>
        </p:nvSpPr>
        <p:spPr>
          <a:xfrm>
            <a:off x="852677" y="3723252"/>
            <a:ext cx="10311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Meško, Gorazd; Hacin, Rok, 2025, </a:t>
            </a:r>
            <a:r>
              <a:rPr lang="en-GB" b="1" i="0" dirty="0">
                <a:solidFill>
                  <a:schemeClr val="accent2"/>
                </a:solidFill>
                <a:effectLst/>
                <a:latin typeface="Helvetica Neue"/>
              </a:rPr>
              <a:t>"</a:t>
            </a:r>
            <a:r>
              <a:rPr lang="en-GB" b="1" i="0" dirty="0" err="1">
                <a:solidFill>
                  <a:schemeClr val="accent2"/>
                </a:solidFill>
                <a:effectLst/>
                <a:latin typeface="Helvetica Neue"/>
              </a:rPr>
              <a:t>Varnost</a:t>
            </a:r>
            <a:r>
              <a:rPr lang="en-GB" b="1" i="0" dirty="0">
                <a:solidFill>
                  <a:schemeClr val="accent2"/>
                </a:solidFill>
                <a:effectLst/>
                <a:latin typeface="Helvetica Neue"/>
              </a:rPr>
              <a:t> v </a:t>
            </a:r>
            <a:r>
              <a:rPr lang="en-GB" b="1" i="0" dirty="0" err="1">
                <a:solidFill>
                  <a:schemeClr val="accent2"/>
                </a:solidFill>
                <a:effectLst/>
                <a:latin typeface="Helvetica Neue"/>
              </a:rPr>
              <a:t>lokalnih</a:t>
            </a:r>
            <a:r>
              <a:rPr lang="en-GB" b="1" i="0" dirty="0">
                <a:solidFill>
                  <a:schemeClr val="accent2"/>
                </a:solidFill>
                <a:effectLst/>
                <a:latin typeface="Helvetica Neue"/>
              </a:rPr>
              <a:t> </a:t>
            </a:r>
            <a:r>
              <a:rPr lang="en-GB" b="1" i="0" dirty="0" err="1">
                <a:solidFill>
                  <a:schemeClr val="accent2"/>
                </a:solidFill>
                <a:effectLst/>
                <a:latin typeface="Helvetica Neue"/>
              </a:rPr>
              <a:t>skupnostih</a:t>
            </a:r>
            <a:r>
              <a:rPr lang="en-GB" b="1" i="0" dirty="0">
                <a:solidFill>
                  <a:schemeClr val="accent2"/>
                </a:solidFill>
                <a:effectLst/>
                <a:latin typeface="Helvetica Neue"/>
              </a:rPr>
              <a:t>, 2022: </a:t>
            </a:r>
            <a:r>
              <a:rPr lang="en-GB" b="1" i="0" dirty="0" err="1">
                <a:solidFill>
                  <a:schemeClr val="accent2"/>
                </a:solidFill>
                <a:effectLst/>
                <a:latin typeface="Helvetica Neue"/>
              </a:rPr>
              <a:t>Primerjava</a:t>
            </a:r>
            <a:r>
              <a:rPr lang="en-GB" b="1" i="0" dirty="0">
                <a:solidFill>
                  <a:schemeClr val="accent2"/>
                </a:solidFill>
                <a:effectLst/>
                <a:latin typeface="Helvetica Neue"/>
              </a:rPr>
              <a:t> </a:t>
            </a:r>
            <a:r>
              <a:rPr lang="en-GB" b="1" i="0" dirty="0" err="1">
                <a:solidFill>
                  <a:schemeClr val="accent2"/>
                </a:solidFill>
                <a:effectLst/>
                <a:latin typeface="Helvetica Neue"/>
              </a:rPr>
              <a:t>ruralnih</a:t>
            </a:r>
            <a:r>
              <a:rPr lang="en-GB" b="1" i="0" dirty="0">
                <a:solidFill>
                  <a:schemeClr val="accent2"/>
                </a:solidFill>
                <a:effectLst/>
                <a:latin typeface="Helvetica Neue"/>
              </a:rPr>
              <a:t> in </a:t>
            </a:r>
            <a:r>
              <a:rPr lang="en-GB" b="1" i="0" dirty="0" err="1">
                <a:solidFill>
                  <a:schemeClr val="accent2"/>
                </a:solidFill>
                <a:effectLst/>
                <a:latin typeface="Helvetica Neue"/>
              </a:rPr>
              <a:t>urbanih</a:t>
            </a:r>
            <a:r>
              <a:rPr lang="en-GB" b="1" i="0" dirty="0">
                <a:solidFill>
                  <a:schemeClr val="accent2"/>
                </a:solidFill>
                <a:effectLst/>
                <a:latin typeface="Helvetica Neue"/>
              </a:rPr>
              <a:t> </a:t>
            </a:r>
            <a:r>
              <a:rPr lang="en-GB" b="1" i="0" dirty="0" err="1">
                <a:solidFill>
                  <a:schemeClr val="accent2"/>
                </a:solidFill>
                <a:effectLst/>
                <a:latin typeface="Helvetica Neue"/>
              </a:rPr>
              <a:t>okolij</a:t>
            </a:r>
            <a:r>
              <a:rPr lang="en-GB" b="1" i="0" dirty="0">
                <a:solidFill>
                  <a:schemeClr val="accent2"/>
                </a:solidFill>
                <a:effectLst/>
                <a:latin typeface="Helvetica Neue"/>
              </a:rPr>
              <a:t>"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, </a:t>
            </a:r>
            <a:r>
              <a:rPr lang="en-GB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3"/>
              </a:rPr>
              <a:t>https://doi.org/10.17898/10053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 Neue"/>
              </a:rPr>
              <a:t>Zbirka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 ADP, V1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73169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E12FE-3AA6-531F-6CD1-F72811477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2638-385B-CAB0-8AAA-6EC69E52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Prednosti arhiviranja oz. komu digitalni arhiv služi?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5DA296-8EEB-70EC-8223-56B70EF7A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Raziskovalci – dajalci podatkov</a:t>
            </a:r>
            <a:endParaRPr lang="LID4096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9BD85-2D83-133D-7227-0A79A1AE1F62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7C78D0-2D65-4F92-E71A-B31132AD896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Raziskovalna skupnost</a:t>
            </a:r>
            <a:endParaRPr lang="LID4096" sz="2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F8D44B-1FA2-5B1F-3156-0138DB43E64A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814382" y="2642231"/>
            <a:ext cx="5183184" cy="4070989"/>
          </a:xfrm>
        </p:spPr>
        <p:txBody>
          <a:bodyPr>
            <a:normAutofit/>
          </a:bodyPr>
          <a:lstStyle/>
          <a:p>
            <a:r>
              <a:rPr lang="sl-SI" sz="2400" dirty="0"/>
              <a:t>Podatki so varno hranjeni in dostopni za preverjanje in ponovno uporabo.</a:t>
            </a:r>
          </a:p>
          <a:p>
            <a:r>
              <a:rPr lang="sl-SI" sz="2400" dirty="0"/>
              <a:t>Podatki se preverjajo, s posodobitvami (npr. formata) so trajno dostopni.</a:t>
            </a:r>
          </a:p>
          <a:p>
            <a:r>
              <a:rPr lang="sl-SI" sz="2400" dirty="0"/>
              <a:t>Zagotovljena je varnost za primer nesreč. </a:t>
            </a:r>
          </a:p>
          <a:p>
            <a:r>
              <a:rPr lang="sl-SI" sz="2400" dirty="0"/>
              <a:t>Podatki so označeni s PID in posledično citirani. </a:t>
            </a:r>
            <a:endParaRPr lang="LID4096" sz="2400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ADAE174-BFE7-E89A-991B-DCC9FF32EEB2}"/>
              </a:ext>
            </a:extLst>
          </p:cNvPr>
          <p:cNvSpPr txBox="1">
            <a:spLocks/>
          </p:cNvSpPr>
          <p:nvPr/>
        </p:nvSpPr>
        <p:spPr>
          <a:xfrm>
            <a:off x="6194436" y="2642231"/>
            <a:ext cx="5183184" cy="40709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/>
              <a:t>Metapodatki so dostopni študentom, raziskovalcem in drugim izven raziskovalne skupine, ki jih je ustvarila. </a:t>
            </a:r>
            <a:endParaRPr lang="en-GB" sz="2400" dirty="0"/>
          </a:p>
          <a:p>
            <a:r>
              <a:rPr lang="sl-SI" sz="2400" dirty="0"/>
              <a:t>Uporabljivost podatkov za nove raziskave prihrani čas in denar celotni raziskovalni skupnosti</a:t>
            </a:r>
            <a:r>
              <a:rPr lang="en-GB" sz="2400" dirty="0"/>
              <a:t>.</a:t>
            </a:r>
          </a:p>
          <a:p>
            <a:r>
              <a:rPr lang="sl-SI" sz="2400" dirty="0"/>
              <a:t>Ponovna uporaba podatkov prispeva k izmenjavi znanja in povezovanju raziskovalnih skupnosti.  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86C93A-DADD-1E80-4D45-94F32E95DC20}"/>
              </a:ext>
            </a:extLst>
          </p:cNvPr>
          <p:cNvSpPr txBox="1"/>
          <p:nvPr/>
        </p:nvSpPr>
        <p:spPr>
          <a:xfrm>
            <a:off x="5841300" y="6513835"/>
            <a:ext cx="60944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>
                <a:effectLst/>
              </a:rPr>
              <a:t>CESSDA Training Team (2025). </a:t>
            </a:r>
            <a:r>
              <a:rPr lang="en-GB" sz="1100" b="0" i="1" dirty="0">
                <a:effectLst/>
              </a:rPr>
              <a:t>CESSDA Data Archiving Guide</a:t>
            </a:r>
            <a:r>
              <a:rPr lang="en-GB" sz="1100" b="0" i="0" dirty="0">
                <a:effectLst/>
              </a:rPr>
              <a:t> version 4.5. Bergen, Norway: CESSDA ERIC.</a:t>
            </a:r>
            <a:endParaRPr lang="LID4096" sz="1100" dirty="0"/>
          </a:p>
        </p:txBody>
      </p:sp>
    </p:spTree>
    <p:extLst>
      <p:ext uri="{BB962C8B-B14F-4D97-AF65-F5344CB8AC3E}">
        <p14:creationId xmlns:p14="http://schemas.microsoft.com/office/powerpoint/2010/main" val="2510110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69BB9CC-8F38-4572-9940-700D7973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16" y="3298392"/>
            <a:ext cx="2711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Uredniški odbor:</a:t>
            </a:r>
            <a:br>
              <a:rPr kumimoji="0" lang="sl-SI" altLang="sl-SI" sz="1200" b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sl-SI" altLang="sl-SI" sz="1200" b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dr. Tea Romih, CTK (odgovorna urednica)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Barbara </a:t>
            </a:r>
            <a:r>
              <a:rPr kumimoji="0" lang="sl-SI" altLang="sl-SI" sz="1200" b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Bradaš</a:t>
            </a:r>
            <a:r>
              <a:rPr kumimoji="0" lang="sl-SI" altLang="sl-SI" sz="1200" b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Premrl, ZRS Koper</a:t>
            </a:r>
            <a:br>
              <a:rPr kumimoji="0" lang="sl-SI" altLang="sl-SI" sz="1200" b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sl-SI" altLang="sl-SI" sz="1200" b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Brina Klemenčič, UKM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dr. Mojca Kotar, UL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dr. Miha Peče, ZRC SAZU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5668CD8-8DE2-4813-9EC2-574C2532AD96}"/>
              </a:ext>
            </a:extLst>
          </p:cNvPr>
          <p:cNvSpPr txBox="1"/>
          <p:nvPr/>
        </p:nvSpPr>
        <p:spPr>
          <a:xfrm>
            <a:off x="395416" y="1637271"/>
            <a:ext cx="3861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b="1" dirty="0">
                <a:solidFill>
                  <a:schemeClr val="tx2">
                    <a:lumMod val="75000"/>
                  </a:schemeClr>
                </a:solidFill>
              </a:rPr>
              <a:t>Centralna tehniška knjižnica Univerze v Ljubljani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Central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Technical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Library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at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University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Ljubljana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dirty="0">
                <a:solidFill>
                  <a:schemeClr val="tx2">
                    <a:lumMod val="75000"/>
                  </a:schemeClr>
                </a:solidFill>
              </a:rPr>
              <a:t>Trg republike 3, SI-1000 Ljubljana</a:t>
            </a:r>
          </a:p>
          <a:p>
            <a:r>
              <a:rPr lang="sl-SI" sz="1050" dirty="0">
                <a:solidFill>
                  <a:schemeClr val="tx2">
                    <a:lumMod val="75000"/>
                  </a:schemeClr>
                </a:solidFill>
              </a:rPr>
              <a:t>Slovenija / </a:t>
            </a:r>
            <a:r>
              <a:rPr lang="sl-SI" sz="1050" i="1" dirty="0" err="1">
                <a:solidFill>
                  <a:schemeClr val="tx2">
                    <a:lumMod val="75000"/>
                  </a:schemeClr>
                </a:solidFill>
              </a:rPr>
              <a:t>Slovenia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endParaRPr lang="sl-SI" sz="12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562" y="5247140"/>
            <a:ext cx="10009549" cy="1096854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CC3BBAC-891A-4B83-95E1-D7A0D63C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DC09-2D74-679A-DE5B-39744748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Objava podatkov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BCC5C-EEBC-CACF-878F-28A51174F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5955790" cy="4773293"/>
          </a:xfrm>
        </p:spPr>
        <p:txBody>
          <a:bodyPr>
            <a:normAutofit/>
          </a:bodyPr>
          <a:lstStyle/>
          <a:p>
            <a:r>
              <a:rPr lang="sl-SI" sz="2600" dirty="0"/>
              <a:t>„</a:t>
            </a:r>
            <a:r>
              <a:rPr lang="en-GB" sz="2600" dirty="0" err="1"/>
              <a:t>Pomeni</a:t>
            </a:r>
            <a:r>
              <a:rPr lang="en-GB" sz="2600" dirty="0"/>
              <a:t> </a:t>
            </a:r>
            <a:r>
              <a:rPr lang="en-GB" sz="2600" b="1" dirty="0" err="1">
                <a:solidFill>
                  <a:schemeClr val="accent2"/>
                </a:solidFill>
              </a:rPr>
              <a:t>izbor</a:t>
            </a:r>
            <a:r>
              <a:rPr lang="en-GB" sz="2600" b="1" dirty="0">
                <a:solidFill>
                  <a:schemeClr val="accent2"/>
                </a:solidFill>
              </a:rPr>
              <a:t> </a:t>
            </a:r>
            <a:r>
              <a:rPr lang="en-GB" sz="2600" b="1" dirty="0" err="1">
                <a:solidFill>
                  <a:schemeClr val="accent2"/>
                </a:solidFill>
              </a:rPr>
              <a:t>repozitorija</a:t>
            </a:r>
            <a:r>
              <a:rPr lang="en-GB" sz="2600" b="1" dirty="0">
                <a:solidFill>
                  <a:schemeClr val="accent2"/>
                </a:solidFill>
              </a:rPr>
              <a:t> </a:t>
            </a:r>
            <a:r>
              <a:rPr lang="en-GB" sz="2600" b="1" dirty="0" err="1">
                <a:solidFill>
                  <a:schemeClr val="accent2"/>
                </a:solidFill>
              </a:rPr>
              <a:t>ali</a:t>
            </a:r>
            <a:r>
              <a:rPr lang="en-GB" sz="2600" b="1" dirty="0">
                <a:solidFill>
                  <a:schemeClr val="accent2"/>
                </a:solidFill>
              </a:rPr>
              <a:t> </a:t>
            </a:r>
            <a:r>
              <a:rPr lang="en-GB" sz="2600" b="1" dirty="0" err="1">
                <a:solidFill>
                  <a:schemeClr val="accent2"/>
                </a:solidFill>
              </a:rPr>
              <a:t>druge</a:t>
            </a:r>
            <a:r>
              <a:rPr lang="en-GB" sz="2600" b="1" dirty="0">
                <a:solidFill>
                  <a:schemeClr val="accent2"/>
                </a:solidFill>
              </a:rPr>
              <a:t> </a:t>
            </a:r>
            <a:r>
              <a:rPr lang="en-GB" sz="2600" b="1" dirty="0" err="1">
                <a:solidFill>
                  <a:schemeClr val="accent2"/>
                </a:solidFill>
              </a:rPr>
              <a:t>storitve</a:t>
            </a:r>
            <a:r>
              <a:rPr lang="en-GB" sz="2600" b="1" dirty="0">
                <a:solidFill>
                  <a:schemeClr val="accent2"/>
                </a:solidFill>
              </a:rPr>
              <a:t> za </a:t>
            </a:r>
            <a:r>
              <a:rPr lang="en-GB" sz="2600" b="1" dirty="0" err="1">
                <a:solidFill>
                  <a:schemeClr val="accent2"/>
                </a:solidFill>
              </a:rPr>
              <a:t>arhiviranje</a:t>
            </a:r>
            <a:r>
              <a:rPr lang="en-GB" sz="2600" b="1" dirty="0">
                <a:solidFill>
                  <a:schemeClr val="accent2"/>
                </a:solidFill>
              </a:rPr>
              <a:t> in </a:t>
            </a:r>
            <a:r>
              <a:rPr lang="en-GB" sz="2600" b="1" dirty="0" err="1">
                <a:solidFill>
                  <a:schemeClr val="accent2"/>
                </a:solidFill>
              </a:rPr>
              <a:t>objavo</a:t>
            </a:r>
            <a:r>
              <a:rPr lang="en-GB" sz="2600" b="1" dirty="0">
                <a:solidFill>
                  <a:schemeClr val="accent2"/>
                </a:solidFill>
              </a:rPr>
              <a:t> podatkov</a:t>
            </a:r>
            <a:r>
              <a:rPr lang="en-GB" sz="2600" dirty="0"/>
              <a:t>, </a:t>
            </a:r>
            <a:r>
              <a:rPr lang="en-GB" sz="2600" dirty="0" err="1"/>
              <a:t>pri</a:t>
            </a:r>
            <a:r>
              <a:rPr lang="en-GB" sz="2600" dirty="0"/>
              <a:t> </a:t>
            </a:r>
            <a:r>
              <a:rPr lang="en-GB" sz="2600" dirty="0" err="1"/>
              <a:t>čemer</a:t>
            </a:r>
            <a:r>
              <a:rPr lang="en-GB" sz="2600" dirty="0"/>
              <a:t> je </a:t>
            </a:r>
            <a:r>
              <a:rPr lang="en-GB" sz="2600" dirty="0" err="1"/>
              <a:t>pomembno</a:t>
            </a:r>
            <a:r>
              <a:rPr lang="en-GB" sz="2600" dirty="0"/>
              <a:t>, da </a:t>
            </a:r>
            <a:r>
              <a:rPr lang="en-GB" sz="2600" dirty="0" err="1"/>
              <a:t>rešitev</a:t>
            </a:r>
            <a:r>
              <a:rPr lang="en-GB" sz="2600" dirty="0"/>
              <a:t> </a:t>
            </a:r>
            <a:r>
              <a:rPr lang="en-GB" sz="2600" dirty="0" err="1"/>
              <a:t>zagotavlja</a:t>
            </a:r>
            <a:r>
              <a:rPr lang="en-GB" sz="2600" dirty="0"/>
              <a:t> </a:t>
            </a:r>
            <a:r>
              <a:rPr lang="en-GB" sz="2600" b="1" dirty="0" err="1">
                <a:solidFill>
                  <a:schemeClr val="accent2"/>
                </a:solidFill>
              </a:rPr>
              <a:t>trajno</a:t>
            </a:r>
            <a:r>
              <a:rPr lang="en-GB" sz="2600" b="1" dirty="0">
                <a:solidFill>
                  <a:schemeClr val="accent2"/>
                </a:solidFill>
              </a:rPr>
              <a:t> </a:t>
            </a:r>
            <a:r>
              <a:rPr lang="en-GB" sz="2600" b="1" dirty="0" err="1">
                <a:solidFill>
                  <a:schemeClr val="accent2"/>
                </a:solidFill>
              </a:rPr>
              <a:t>dostopnost</a:t>
            </a:r>
            <a:r>
              <a:rPr lang="en-GB" sz="2600" b="1" dirty="0">
                <a:solidFill>
                  <a:schemeClr val="accent2"/>
                </a:solidFill>
              </a:rPr>
              <a:t> in </a:t>
            </a:r>
            <a:r>
              <a:rPr lang="en-GB" sz="2600" b="1" dirty="0" err="1">
                <a:solidFill>
                  <a:schemeClr val="accent2"/>
                </a:solidFill>
              </a:rPr>
              <a:t>uporabljivost</a:t>
            </a:r>
            <a:r>
              <a:rPr lang="en-GB" sz="2600" b="1" dirty="0">
                <a:solidFill>
                  <a:schemeClr val="accent2"/>
                </a:solidFill>
              </a:rPr>
              <a:t> podatkov </a:t>
            </a:r>
            <a:r>
              <a:rPr lang="en-GB" sz="2600" b="1" dirty="0" err="1">
                <a:solidFill>
                  <a:schemeClr val="accent2"/>
                </a:solidFill>
              </a:rPr>
              <a:t>ter</a:t>
            </a:r>
            <a:r>
              <a:rPr lang="en-GB" sz="2600" b="1" dirty="0">
                <a:solidFill>
                  <a:schemeClr val="accent2"/>
                </a:solidFill>
              </a:rPr>
              <a:t> </a:t>
            </a:r>
            <a:r>
              <a:rPr lang="en-GB" sz="2600" b="1" dirty="0" err="1">
                <a:solidFill>
                  <a:schemeClr val="accent2"/>
                </a:solidFill>
              </a:rPr>
              <a:t>ustrezno</a:t>
            </a:r>
            <a:r>
              <a:rPr lang="en-GB" sz="2600" b="1" dirty="0">
                <a:solidFill>
                  <a:schemeClr val="accent2"/>
                </a:solidFill>
              </a:rPr>
              <a:t> </a:t>
            </a:r>
            <a:r>
              <a:rPr lang="en-GB" sz="2600" b="1" dirty="0" err="1">
                <a:solidFill>
                  <a:schemeClr val="accent2"/>
                </a:solidFill>
              </a:rPr>
              <a:t>citiranje</a:t>
            </a:r>
            <a:r>
              <a:rPr lang="en-GB" sz="2600" dirty="0"/>
              <a:t>. Kadar </a:t>
            </a:r>
            <a:r>
              <a:rPr lang="en-GB" sz="2600" dirty="0" err="1"/>
              <a:t>podatki</a:t>
            </a:r>
            <a:r>
              <a:rPr lang="en-GB" sz="2600" dirty="0"/>
              <a:t> </a:t>
            </a:r>
            <a:r>
              <a:rPr lang="en-GB" sz="2600" dirty="0" err="1"/>
              <a:t>iz</a:t>
            </a:r>
            <a:r>
              <a:rPr lang="en-GB" sz="2600" dirty="0"/>
              <a:t> </a:t>
            </a:r>
            <a:r>
              <a:rPr lang="en-GB" sz="2600" dirty="0" err="1"/>
              <a:t>upravičenih</a:t>
            </a:r>
            <a:r>
              <a:rPr lang="en-GB" sz="2600" dirty="0"/>
              <a:t> </a:t>
            </a:r>
            <a:r>
              <a:rPr lang="en-GB" sz="2600" dirty="0" err="1"/>
              <a:t>razlogov</a:t>
            </a:r>
            <a:r>
              <a:rPr lang="en-GB" sz="2600" dirty="0"/>
              <a:t> ne </a:t>
            </a:r>
            <a:r>
              <a:rPr lang="en-GB" sz="2600" dirty="0" err="1"/>
              <a:t>morejo</a:t>
            </a:r>
            <a:r>
              <a:rPr lang="en-GB" sz="2600" dirty="0"/>
              <a:t> </a:t>
            </a:r>
            <a:r>
              <a:rPr lang="en-GB" sz="2600" dirty="0" err="1"/>
              <a:t>biti</a:t>
            </a:r>
            <a:r>
              <a:rPr lang="en-GB" sz="2600" dirty="0"/>
              <a:t> </a:t>
            </a:r>
            <a:r>
              <a:rPr lang="en-GB" sz="2600" dirty="0" err="1"/>
              <a:t>dostopni</a:t>
            </a:r>
            <a:r>
              <a:rPr lang="en-GB" sz="2600" dirty="0"/>
              <a:t>, </a:t>
            </a:r>
            <a:r>
              <a:rPr lang="en-GB" sz="2600" dirty="0" err="1"/>
              <a:t>morajo</a:t>
            </a:r>
            <a:r>
              <a:rPr lang="en-GB" sz="2600" dirty="0"/>
              <a:t> </a:t>
            </a:r>
            <a:r>
              <a:rPr lang="en-GB" sz="2600" dirty="0" err="1"/>
              <a:t>biti</a:t>
            </a:r>
            <a:r>
              <a:rPr lang="en-GB" sz="2600" dirty="0"/>
              <a:t> </a:t>
            </a:r>
            <a:r>
              <a:rPr lang="en-GB" sz="2600" dirty="0" err="1"/>
              <a:t>dostopni</a:t>
            </a:r>
            <a:r>
              <a:rPr lang="en-GB" sz="2600" dirty="0"/>
              <a:t> </a:t>
            </a:r>
            <a:r>
              <a:rPr lang="en-GB" sz="2600" b="1" dirty="0" err="1">
                <a:solidFill>
                  <a:schemeClr val="accent2"/>
                </a:solidFill>
              </a:rPr>
              <a:t>vsaj</a:t>
            </a:r>
            <a:r>
              <a:rPr lang="en-GB" sz="2600" b="1" dirty="0">
                <a:solidFill>
                  <a:schemeClr val="accent2"/>
                </a:solidFill>
              </a:rPr>
              <a:t> </a:t>
            </a:r>
            <a:r>
              <a:rPr lang="en-GB" sz="2600" b="1" dirty="0" err="1">
                <a:solidFill>
                  <a:schemeClr val="accent2"/>
                </a:solidFill>
              </a:rPr>
              <a:t>metapodatki</a:t>
            </a:r>
            <a:r>
              <a:rPr lang="en-GB" sz="2600" b="1" dirty="0">
                <a:solidFill>
                  <a:schemeClr val="accent2"/>
                </a:solidFill>
              </a:rPr>
              <a:t> </a:t>
            </a:r>
            <a:r>
              <a:rPr lang="en-GB" sz="2600" dirty="0"/>
              <a:t>in </a:t>
            </a:r>
            <a:r>
              <a:rPr lang="en-GB" sz="2600" dirty="0" err="1"/>
              <a:t>opisan</a:t>
            </a:r>
            <a:r>
              <a:rPr lang="en-GB" sz="2600" dirty="0"/>
              <a:t> </a:t>
            </a:r>
            <a:r>
              <a:rPr lang="en-GB" sz="2600" dirty="0" err="1"/>
              <a:t>postopek</a:t>
            </a:r>
            <a:r>
              <a:rPr lang="en-GB" sz="2600" dirty="0"/>
              <a:t>, </a:t>
            </a:r>
            <a:r>
              <a:rPr lang="en-GB" sz="2600" dirty="0" err="1"/>
              <a:t>kako</a:t>
            </a:r>
            <a:r>
              <a:rPr lang="en-GB" sz="2600" dirty="0"/>
              <a:t> </a:t>
            </a:r>
            <a:r>
              <a:rPr lang="en-GB" sz="2600" dirty="0" err="1"/>
              <a:t>lahko</a:t>
            </a:r>
            <a:r>
              <a:rPr lang="en-GB" sz="2600" dirty="0"/>
              <a:t> </a:t>
            </a:r>
            <a:r>
              <a:rPr lang="en-GB" sz="2600" dirty="0" err="1"/>
              <a:t>pridemo</a:t>
            </a:r>
            <a:r>
              <a:rPr lang="en-GB" sz="2600" dirty="0"/>
              <a:t> do </a:t>
            </a:r>
            <a:r>
              <a:rPr lang="en-GB" sz="2600" dirty="0" err="1"/>
              <a:t>zaščitenih</a:t>
            </a:r>
            <a:r>
              <a:rPr lang="en-GB" sz="2600" dirty="0"/>
              <a:t> podatkov.</a:t>
            </a:r>
            <a:r>
              <a:rPr lang="sl-SI" sz="2600" dirty="0"/>
              <a:t>“</a:t>
            </a:r>
            <a:endParaRPr lang="LID4096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B0C42-609F-99B4-92FE-60D0DBD0B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428" y="1124580"/>
            <a:ext cx="5006774" cy="4618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6EEAEF-B9ED-99E2-B9FB-59FF53499F4C}"/>
              </a:ext>
            </a:extLst>
          </p:cNvPr>
          <p:cNvSpPr txBox="1"/>
          <p:nvPr/>
        </p:nvSpPr>
        <p:spPr>
          <a:xfrm>
            <a:off x="4805934" y="6133917"/>
            <a:ext cx="738606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Bezjak, S. (ur.), Grašič, J., Korez, B., Kverh, B., Leskošek, B., Romih, T., Vipavc Brvar, I., Zagorščak, M., &amp; Županič, A. (2025). Priročnik o načrtovanju ravnanja z raziskovalnimi podatki [Prva, spletna izdaja]. Ljubljana: Založba Univerze v Ljubljani in Fakulteta za družbene vede UL. https://nrrp.odprtaznanost.si/https://doi.org/10.51936/9789612975944</a:t>
            </a:r>
            <a:endParaRPr kumimoji="0" lang="LID4096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F83C6E-81D7-35F8-F620-AC10A8FCEDF2}"/>
              </a:ext>
            </a:extLst>
          </p:cNvPr>
          <p:cNvSpPr/>
          <p:nvPr/>
        </p:nvSpPr>
        <p:spPr>
          <a:xfrm>
            <a:off x="7360920" y="1548138"/>
            <a:ext cx="1536192" cy="144570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F99327-4BB7-1AE4-D475-B97B2B20F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184" y="764809"/>
            <a:ext cx="2484335" cy="571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167EBD-B3CF-8967-1FC1-3D4E270A6040}"/>
              </a:ext>
            </a:extLst>
          </p:cNvPr>
          <p:cNvSpPr txBox="1"/>
          <p:nvPr/>
        </p:nvSpPr>
        <p:spPr>
          <a:xfrm>
            <a:off x="193798" y="1050584"/>
            <a:ext cx="659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I" sz="3600" dirty="0"/>
              <a:t>🔁 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254159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Definicija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PODATKOVNA OBJAVA</a:t>
            </a:r>
          </a:p>
          <a:p>
            <a:r>
              <a:rPr lang="sl-SI" dirty="0"/>
              <a:t>je </a:t>
            </a:r>
            <a:r>
              <a:rPr lang="en-US" dirty="0" err="1"/>
              <a:t>objava</a:t>
            </a:r>
            <a:r>
              <a:rPr lang="en-US" dirty="0"/>
              <a:t> v </a:t>
            </a:r>
            <a:r>
              <a:rPr lang="en-US" dirty="0" err="1"/>
              <a:t>podatkovnem</a:t>
            </a:r>
            <a:r>
              <a:rPr lang="en-US" dirty="0"/>
              <a:t> </a:t>
            </a:r>
            <a:r>
              <a:rPr lang="en-US" dirty="0" err="1"/>
              <a:t>repozitoriju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vsebuje</a:t>
            </a:r>
            <a:r>
              <a:rPr lang="en-US" dirty="0"/>
              <a:t> </a:t>
            </a:r>
            <a:r>
              <a:rPr lang="en-US" dirty="0" err="1"/>
              <a:t>celovito</a:t>
            </a:r>
            <a:r>
              <a:rPr lang="en-US" dirty="0"/>
              <a:t> </a:t>
            </a:r>
            <a:r>
              <a:rPr lang="en-US" dirty="0" err="1"/>
              <a:t>dokumentirane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, </a:t>
            </a:r>
            <a:r>
              <a:rPr lang="en-US" dirty="0" err="1"/>
              <a:t>opremljene</a:t>
            </a:r>
            <a:r>
              <a:rPr lang="en-US" dirty="0"/>
              <a:t> z </a:t>
            </a:r>
            <a:r>
              <a:rPr lang="en-US" dirty="0" err="1"/>
              <a:t>bibliografskimi</a:t>
            </a:r>
            <a:r>
              <a:rPr lang="en-US" dirty="0"/>
              <a:t> </a:t>
            </a:r>
            <a:r>
              <a:rPr lang="en-US" dirty="0" err="1"/>
              <a:t>informacijami</a:t>
            </a:r>
            <a:r>
              <a:rPr lang="en-US" dirty="0"/>
              <a:t> in s </a:t>
            </a:r>
            <a:r>
              <a:rPr lang="en-US" dirty="0" err="1"/>
              <a:t>trajnim</a:t>
            </a:r>
            <a:r>
              <a:rPr lang="en-US" dirty="0"/>
              <a:t> </a:t>
            </a:r>
            <a:r>
              <a:rPr lang="en-US" dirty="0" err="1"/>
              <a:t>identifikatorjem</a:t>
            </a:r>
            <a:r>
              <a:rPr lang="en-US" dirty="0"/>
              <a:t>,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kateri</a:t>
            </a:r>
            <a:r>
              <a:rPr lang="en-US" dirty="0"/>
              <a:t> je </a:t>
            </a:r>
            <a:r>
              <a:rPr lang="en-US" dirty="0" err="1"/>
              <a:t>opravljen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kakovosti</a:t>
            </a:r>
            <a:r>
              <a:rPr lang="sl-SI" dirty="0"/>
              <a:t>.</a:t>
            </a:r>
          </a:p>
          <a:p>
            <a:pPr marL="0" indent="0" algn="r">
              <a:buNone/>
            </a:pPr>
            <a:r>
              <a:rPr lang="sl-SI" sz="2400" dirty="0"/>
              <a:t>(</a:t>
            </a:r>
            <a:r>
              <a:rPr lang="sl-SI" sz="2400" dirty="0">
                <a:hlinkClick r:id="rId2"/>
              </a:rPr>
              <a:t>Slovar odprte znanosti</a:t>
            </a:r>
            <a:r>
              <a:rPr lang="sl-SI" sz="2400" dirty="0"/>
              <a:t>)</a:t>
            </a:r>
          </a:p>
          <a:p>
            <a:pPr marL="0" indent="0" algn="r">
              <a:buNone/>
            </a:pPr>
            <a:endParaRPr lang="sl-SI" sz="2400" dirty="0"/>
          </a:p>
          <a:p>
            <a:pPr marL="0" indent="0" algn="r">
              <a:buNone/>
            </a:pPr>
            <a:endParaRPr lang="sl-SI" sz="2400" dirty="0"/>
          </a:p>
          <a:p>
            <a:pPr marL="0" indent="0" algn="r">
              <a:buNone/>
            </a:pPr>
            <a:endParaRPr lang="sl-SI" sz="2400" dirty="0"/>
          </a:p>
          <a:p>
            <a:pPr marL="0" indent="0" algn="r">
              <a:buNone/>
            </a:pPr>
            <a:endParaRPr lang="sl-SI" sz="2400" dirty="0"/>
          </a:p>
          <a:p>
            <a:pPr marL="0" indent="0" algn="r">
              <a:buNone/>
            </a:pPr>
            <a:endParaRPr lang="sl-SI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2"/>
          </p:nvPr>
        </p:nvPicPr>
        <p:blipFill>
          <a:blip r:embed="rId3"/>
          <a:stretch>
            <a:fillRect/>
          </a:stretch>
        </p:blipFill>
        <p:spPr>
          <a:xfrm>
            <a:off x="6900404" y="1579440"/>
            <a:ext cx="3391083" cy="474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6FE5A2-E30B-A0F0-5813-CF73D0C562F4}"/>
              </a:ext>
            </a:extLst>
          </p:cNvPr>
          <p:cNvSpPr txBox="1"/>
          <p:nvPr/>
        </p:nvSpPr>
        <p:spPr>
          <a:xfrm>
            <a:off x="193798" y="1050584"/>
            <a:ext cx="659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I" sz="3600" dirty="0"/>
              <a:t>🔁 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277884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EE86D-875C-80D6-0D06-68E3AC3AA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6410-0987-CCE1-7F80-2A089E68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1025891"/>
            <a:ext cx="11160000" cy="611828"/>
          </a:xfrm>
        </p:spPr>
        <p:txBody>
          <a:bodyPr>
            <a:normAutofit fontScale="90000"/>
          </a:bodyPr>
          <a:lstStyle/>
          <a:p>
            <a:r>
              <a:rPr lang="sl-SI" dirty="0"/>
              <a:t>Arhiv družboslovnih podatkov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D7033-7824-3A2C-10FE-20B5DD063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874A1-1F86-D802-8EC9-60A93337B19C}"/>
              </a:ext>
            </a:extLst>
          </p:cNvPr>
          <p:cNvSpPr txBox="1"/>
          <p:nvPr/>
        </p:nvSpPr>
        <p:spPr>
          <a:xfrm>
            <a:off x="755906" y="1825626"/>
            <a:ext cx="107015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/>
              <a:t>„Digitalni arhiv je digitalni prostor za zajem, arhiviranje in ravnanje z digitalnimi objekti, ki vključuje upravljanje, načrtovano trajno skrbništvo in druge zahtevnejše arhivske procese, npr. </a:t>
            </a:r>
            <a:r>
              <a:rPr lang="sl-SI" sz="2400" b="1" dirty="0">
                <a:solidFill>
                  <a:schemeClr val="accent2"/>
                </a:solidFill>
              </a:rPr>
              <a:t>po modelu OAIS</a:t>
            </a:r>
            <a:r>
              <a:rPr lang="sl-SI" sz="2400" dirty="0"/>
              <a:t>, kamor sodita npr. podatkovni arhiv, arhiv programske opreme“ 							</a:t>
            </a:r>
            <a:r>
              <a:rPr lang="sl-SI" dirty="0"/>
              <a:t>(</a:t>
            </a:r>
            <a:r>
              <a:rPr lang="sl-SI" dirty="0">
                <a:hlinkClick r:id="rId2"/>
              </a:rPr>
              <a:t>Slovar odprte znanosti</a:t>
            </a:r>
            <a:r>
              <a:rPr lang="sl-SI" dirty="0"/>
              <a:t>)</a:t>
            </a:r>
            <a:endParaRPr lang="LID4096" sz="2400" dirty="0"/>
          </a:p>
        </p:txBody>
      </p:sp>
      <p:pic>
        <p:nvPicPr>
          <p:cNvPr id="9" name="Picture 8" descr="undefined">
            <a:extLst>
              <a:ext uri="{FF2B5EF4-FFF2-40B4-BE49-F238E27FC236}">
                <a16:creationId xmlns:a16="http://schemas.microsoft.com/office/drawing/2014/main" id="{FC525B1E-A69E-5E65-267F-677A7F1F8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43" y="3709472"/>
            <a:ext cx="5809755" cy="30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1A961D-CE7B-F743-B1F6-86D8CB06E4E5}"/>
              </a:ext>
            </a:extLst>
          </p:cNvPr>
          <p:cNvSpPr txBox="1"/>
          <p:nvPr/>
        </p:nvSpPr>
        <p:spPr>
          <a:xfrm>
            <a:off x="7015875" y="3413701"/>
            <a:ext cx="3106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Open Archival Information System</a:t>
            </a:r>
            <a:endParaRPr lang="en-US" sz="14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38F4D-5948-3923-379B-3F08537B8FF3}"/>
              </a:ext>
            </a:extLst>
          </p:cNvPr>
          <p:cNvSpPr txBox="1"/>
          <p:nvPr/>
        </p:nvSpPr>
        <p:spPr>
          <a:xfrm>
            <a:off x="755906" y="583210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I" b="1" dirty="0"/>
              <a:t>📦 </a:t>
            </a:r>
            <a:r>
              <a:rPr lang="en-GB" b="1" dirty="0"/>
              <a:t>DIP — Dissemination Information Package</a:t>
            </a:r>
          </a:p>
          <a:p>
            <a:pPr>
              <a:buNone/>
            </a:pPr>
            <a:r>
              <a:rPr lang="en-GB" b="1" dirty="0"/>
              <a:t>(</a:t>
            </a:r>
            <a:r>
              <a:rPr lang="en-GB" b="1" dirty="0" err="1"/>
              <a:t>Distribucijski</a:t>
            </a:r>
            <a:r>
              <a:rPr lang="en-GB" b="1" dirty="0"/>
              <a:t> </a:t>
            </a:r>
            <a:r>
              <a:rPr lang="en-GB" b="1" dirty="0" err="1"/>
              <a:t>informacijski</a:t>
            </a:r>
            <a:r>
              <a:rPr lang="en-GB" b="1" dirty="0"/>
              <a:t> </a:t>
            </a:r>
            <a:r>
              <a:rPr lang="en-GB" b="1" dirty="0" err="1"/>
              <a:t>paket</a:t>
            </a:r>
            <a:r>
              <a:rPr lang="en-GB" b="1" dirty="0"/>
              <a:t>)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534F8-7ADD-A19B-8590-F3A5DA98E822}"/>
              </a:ext>
            </a:extLst>
          </p:cNvPr>
          <p:cNvSpPr txBox="1"/>
          <p:nvPr/>
        </p:nvSpPr>
        <p:spPr>
          <a:xfrm>
            <a:off x="755906" y="5114967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I" b="1" dirty="0"/>
              <a:t>🗄️ </a:t>
            </a:r>
            <a:r>
              <a:rPr lang="en-GB" b="1" dirty="0"/>
              <a:t>AIP — Archival Information Package</a:t>
            </a:r>
          </a:p>
          <a:p>
            <a:pPr>
              <a:buNone/>
            </a:pPr>
            <a:r>
              <a:rPr lang="en-GB" b="1" dirty="0"/>
              <a:t>(</a:t>
            </a:r>
            <a:r>
              <a:rPr lang="en-GB" b="1" dirty="0" err="1"/>
              <a:t>Arhivski</a:t>
            </a:r>
            <a:r>
              <a:rPr lang="en-GB" b="1" dirty="0"/>
              <a:t> </a:t>
            </a:r>
            <a:r>
              <a:rPr lang="en-GB" b="1" dirty="0" err="1"/>
              <a:t>informacijski</a:t>
            </a:r>
            <a:r>
              <a:rPr lang="en-GB" b="1" dirty="0"/>
              <a:t> </a:t>
            </a:r>
            <a:r>
              <a:rPr lang="en-GB" b="1" dirty="0" err="1"/>
              <a:t>paket</a:t>
            </a:r>
            <a:r>
              <a:rPr lang="en-GB" b="1" dirty="0"/>
              <a:t>)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9EE621-FC57-2F23-CD08-9E222BD31B39}"/>
              </a:ext>
            </a:extLst>
          </p:cNvPr>
          <p:cNvSpPr txBox="1"/>
          <p:nvPr/>
        </p:nvSpPr>
        <p:spPr>
          <a:xfrm>
            <a:off x="755906" y="4350771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I" b="1" dirty="0"/>
              <a:t>📨 </a:t>
            </a:r>
            <a:r>
              <a:rPr lang="en-GB" b="1" dirty="0"/>
              <a:t>SIP — Submission Information Package</a:t>
            </a:r>
          </a:p>
          <a:p>
            <a:pPr>
              <a:buNone/>
            </a:pPr>
            <a:r>
              <a:rPr lang="en-GB" b="1" dirty="0"/>
              <a:t>(Paket za </a:t>
            </a:r>
            <a:r>
              <a:rPr lang="en-GB" b="1" dirty="0" err="1"/>
              <a:t>oddajo</a:t>
            </a:r>
            <a:r>
              <a:rPr lang="en-GB" b="1" dirty="0"/>
              <a:t> </a:t>
            </a:r>
            <a:r>
              <a:rPr lang="en-GB" b="1" dirty="0" err="1"/>
              <a:t>informacij</a:t>
            </a:r>
            <a:r>
              <a:rPr lang="en-GB" b="1" dirty="0"/>
              <a:t>)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692372-79B3-17F0-5A5D-19354105C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675" y="451249"/>
            <a:ext cx="2593149" cy="11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9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90B8E-B602-D6E4-F375-6DA1BA521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471F6-EC41-501A-0FFE-118F27AE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1025891"/>
            <a:ext cx="11160000" cy="611828"/>
          </a:xfrm>
        </p:spPr>
        <p:txBody>
          <a:bodyPr>
            <a:normAutofit fontScale="90000"/>
          </a:bodyPr>
          <a:lstStyle/>
          <a:p>
            <a:r>
              <a:rPr lang="sl-SI" dirty="0"/>
              <a:t>Poslanstvo ADP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CA67C-2DC9-B54D-0C5F-E2039067EF58}"/>
              </a:ext>
            </a:extLst>
          </p:cNvPr>
          <p:cNvSpPr txBox="1"/>
          <p:nvPr/>
        </p:nvSpPr>
        <p:spPr>
          <a:xfrm>
            <a:off x="755906" y="2576396"/>
            <a:ext cx="93207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sz="2400" b="0" i="0" noProof="0" dirty="0">
                <a:solidFill>
                  <a:srgbClr val="333333"/>
                </a:solidFill>
                <a:effectLst/>
              </a:rPr>
              <a:t>ADP v okviru svojega poslanstva zagotavlja</a:t>
            </a:r>
            <a:r>
              <a:rPr lang="sl-SI" sz="2400" b="1" i="0" noProof="0" dirty="0">
                <a:solidFill>
                  <a:srgbClr val="333333"/>
                </a:solidFill>
                <a:effectLst/>
              </a:rPr>
              <a:t> trajno skrbništvo digitalnih objektov</a:t>
            </a:r>
            <a:r>
              <a:rPr lang="sl-SI" sz="2400" b="0" i="0" noProof="0" dirty="0">
                <a:solidFill>
                  <a:srgbClr val="333333"/>
                </a:solidFill>
                <a:effectLst/>
              </a:rPr>
              <a:t> in promovira </a:t>
            </a:r>
            <a:r>
              <a:rPr lang="sl-SI" sz="2400" b="1" i="0" noProof="0" dirty="0">
                <a:solidFill>
                  <a:srgbClr val="333333"/>
                </a:solidFill>
                <a:effectLst/>
              </a:rPr>
              <a:t>storitve prevzema, aktivnega ohranjanja ter dostopa</a:t>
            </a:r>
            <a:r>
              <a:rPr lang="sl-SI" sz="2400" b="0" i="0" noProof="0" dirty="0">
                <a:solidFill>
                  <a:srgbClr val="333333"/>
                </a:solidFill>
                <a:effectLst/>
              </a:rPr>
              <a:t> do kakovostnih raziskovalnih podatkov, ki so uporabni za različne namene in prilagojeni potrebam ciljnih uporabnikov. ADP </a:t>
            </a:r>
            <a:r>
              <a:rPr lang="sl-SI" sz="2400" b="1" i="0" noProof="0" dirty="0">
                <a:solidFill>
                  <a:srgbClr val="333333"/>
                </a:solidFill>
                <a:effectLst/>
              </a:rPr>
              <a:t>aktivno ohranja raziskovalne podatke</a:t>
            </a:r>
            <a:r>
              <a:rPr lang="sl-SI" sz="2400" b="0" i="0" noProof="0" dirty="0">
                <a:solidFill>
                  <a:srgbClr val="333333"/>
                </a:solidFill>
                <a:effectLst/>
              </a:rPr>
              <a:t>, pomembne </a:t>
            </a:r>
            <a:r>
              <a:rPr lang="sl-SI" sz="2400" b="1" i="0" noProof="0" dirty="0">
                <a:solidFill>
                  <a:srgbClr val="333333"/>
                </a:solidFill>
                <a:effectLst/>
              </a:rPr>
              <a:t>za družboslovne analize</a:t>
            </a:r>
            <a:r>
              <a:rPr lang="sl-SI" sz="2400" b="0" i="0" noProof="0" dirty="0">
                <a:solidFill>
                  <a:srgbClr val="333333"/>
                </a:solidFill>
                <a:effectLst/>
              </a:rPr>
              <a:t>, s poudarkom na vprašanjih, ki zadevajo slovensko družbo, ter na podatkih, ki so za slovensko družbo in družboslovje relevantni ne glede na geografski izvor.</a:t>
            </a:r>
            <a:endParaRPr lang="sl-SI" sz="2400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ED53CF-079A-9057-8FBB-79CD0640C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382" y="1331805"/>
            <a:ext cx="1724266" cy="981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930246-ED08-2FA9-9702-0F820AEE425A}"/>
              </a:ext>
            </a:extLst>
          </p:cNvPr>
          <p:cNvSpPr txBox="1"/>
          <p:nvPr/>
        </p:nvSpPr>
        <p:spPr>
          <a:xfrm>
            <a:off x="6249202" y="6192729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/>
              <a:t>https://www.adp.fdv.uni-lj.si/spoznaj-adp/poslanstvo/</a:t>
            </a:r>
          </a:p>
        </p:txBody>
      </p:sp>
    </p:spTree>
    <p:extLst>
      <p:ext uri="{BB962C8B-B14F-4D97-AF65-F5344CB8AC3E}">
        <p14:creationId xmlns:p14="http://schemas.microsoft.com/office/powerpoint/2010/main" val="414367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A3B16-C18C-2A27-B5B7-24D8DA6D0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2863-2DA9-BAA5-08C4-E02AAF2F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1025891"/>
            <a:ext cx="11160000" cy="611828"/>
          </a:xfrm>
        </p:spPr>
        <p:txBody>
          <a:bodyPr>
            <a:normAutofit fontScale="90000"/>
          </a:bodyPr>
          <a:lstStyle/>
          <a:p>
            <a:r>
              <a:rPr lang="sl-SI" dirty="0"/>
              <a:t>ADP omogoča, da podatki postanejo FAIR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AB39-B3BC-2B91-9F81-E0D8C43A2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556E8-B6EE-53BB-5F8B-05588A2A6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628" y="3598205"/>
            <a:ext cx="2717870" cy="2506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FA4CE4-D00E-9333-848B-22D6629E568A}"/>
              </a:ext>
            </a:extLst>
          </p:cNvPr>
          <p:cNvSpPr txBox="1"/>
          <p:nvPr/>
        </p:nvSpPr>
        <p:spPr>
          <a:xfrm>
            <a:off x="755906" y="1825626"/>
            <a:ext cx="88452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/>
              <a:t>🧠 Načrtovanje – svetovanje o NRRP, vključno s predlogo CESSDA</a:t>
            </a:r>
          </a:p>
          <a:p>
            <a:endParaRPr lang="sl-SI" sz="2400" dirty="0"/>
          </a:p>
          <a:p>
            <a:r>
              <a:rPr lang="sl-SI" sz="2400" dirty="0"/>
              <a:t>📊 Zbiranje – svetovanje o kakovosti in strukturiranju podatkov</a:t>
            </a:r>
          </a:p>
          <a:p>
            <a:endParaRPr lang="sl-SI" sz="2400" dirty="0"/>
          </a:p>
          <a:p>
            <a:r>
              <a:rPr lang="sl-SI" sz="2400" dirty="0"/>
              <a:t>🗂 Dokumentiranje – standardi, </a:t>
            </a:r>
            <a:r>
              <a:rPr lang="sl-SI" sz="2400" dirty="0" err="1"/>
              <a:t>metapodatkovni</a:t>
            </a:r>
            <a:r>
              <a:rPr lang="sl-SI" sz="2400" dirty="0"/>
              <a:t> opisi (DDI)</a:t>
            </a:r>
          </a:p>
          <a:p>
            <a:endParaRPr lang="sl-SI" sz="2400" dirty="0"/>
          </a:p>
          <a:p>
            <a:r>
              <a:rPr lang="sl-SI" sz="2400" dirty="0"/>
              <a:t>🔐 Arhiviranje &amp; objava – varna hramba, DOI, dostop prek ADP</a:t>
            </a:r>
          </a:p>
          <a:p>
            <a:endParaRPr lang="sl-SI" sz="2400" dirty="0"/>
          </a:p>
          <a:p>
            <a:r>
              <a:rPr lang="sl-SI" sz="2400" dirty="0"/>
              <a:t>🔄 Ponovna uporaba – zbirka podatkov ADP, katalog podatkov CESSDA, svetovanje pri iskanju podatkov in gradiv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65121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7FB11-4C33-2E60-223A-3D1E7202C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AF6B3-472C-1985-99A2-BD7A5700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1025891"/>
            <a:ext cx="11160000" cy="611828"/>
          </a:xfrm>
        </p:spPr>
        <p:txBody>
          <a:bodyPr>
            <a:normAutofit fontScale="90000"/>
          </a:bodyPr>
          <a:lstStyle/>
          <a:p>
            <a:r>
              <a:rPr lang="sl-SI" dirty="0"/>
              <a:t>Postopek predaje in objave v ADP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94969-FFD5-D806-D736-FEA56F085683}"/>
              </a:ext>
            </a:extLst>
          </p:cNvPr>
          <p:cNvSpPr txBox="1"/>
          <p:nvPr/>
        </p:nvSpPr>
        <p:spPr>
          <a:xfrm>
            <a:off x="819914" y="1921085"/>
            <a:ext cx="88452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accent2"/>
                </a:solidFill>
              </a:rPr>
              <a:t>Ob prvi objavi v ADP priporočamo:</a:t>
            </a:r>
          </a:p>
          <a:p>
            <a:pPr marL="457200" indent="-457200">
              <a:buAutoNum type="arabicPeriod"/>
            </a:pPr>
            <a:r>
              <a:rPr lang="sl-SI" sz="2400" i="1" dirty="0">
                <a:solidFill>
                  <a:schemeClr val="accent2"/>
                </a:solidFill>
              </a:rPr>
              <a:t>Kontaktiraj ADP</a:t>
            </a:r>
          </a:p>
          <a:p>
            <a:pPr marL="457200" indent="-457200">
              <a:buAutoNum type="arabicPeriod"/>
            </a:pPr>
            <a:r>
              <a:rPr lang="sl-SI" sz="2400" i="1" dirty="0" err="1">
                <a:solidFill>
                  <a:schemeClr val="accent2"/>
                </a:solidFill>
              </a:rPr>
              <a:t>Predprevzemni</a:t>
            </a:r>
            <a:r>
              <a:rPr lang="sl-SI" sz="2400" i="1" dirty="0">
                <a:solidFill>
                  <a:schemeClr val="accent2"/>
                </a:solidFill>
              </a:rPr>
              <a:t> sestanek</a:t>
            </a:r>
          </a:p>
          <a:p>
            <a:pPr marL="457200" indent="-457200">
              <a:buAutoNum type="arabicPeriod"/>
            </a:pPr>
            <a:r>
              <a:rPr lang="sl-SI" sz="2400" dirty="0"/>
              <a:t>Registriraj se na </a:t>
            </a:r>
            <a:r>
              <a:rPr lang="sl-SI" sz="2400" dirty="0" err="1"/>
              <a:t>DataVerse</a:t>
            </a:r>
            <a:endParaRPr lang="sl-SI" sz="2400" dirty="0"/>
          </a:p>
          <a:p>
            <a:pPr marL="457200" indent="-457200">
              <a:buAutoNum type="arabicPeriod"/>
            </a:pPr>
            <a:r>
              <a:rPr lang="sl-SI" sz="2400" dirty="0"/>
              <a:t>Podpiši Izjavo o izročitvi</a:t>
            </a:r>
          </a:p>
          <a:p>
            <a:pPr marL="457200" indent="-457200">
              <a:buAutoNum type="arabicPeriod"/>
            </a:pPr>
            <a:r>
              <a:rPr lang="sl-SI" sz="2400" dirty="0"/>
              <a:t>Izpolni informacije o raziskavi (metapodatki)</a:t>
            </a:r>
          </a:p>
          <a:p>
            <a:pPr marL="457200" indent="-457200">
              <a:buAutoNum type="arabicPeriod"/>
            </a:pPr>
            <a:r>
              <a:rPr lang="sl-SI" sz="2400" dirty="0"/>
              <a:t>Predaj podatkovno datoteko in spremna gradiva ter določi pogoje deljenja</a:t>
            </a:r>
          </a:p>
          <a:p>
            <a:pPr marL="457200" indent="-457200">
              <a:buAutoNum type="arabicPeriod"/>
            </a:pPr>
            <a:r>
              <a:rPr lang="sl-SI" sz="2400" dirty="0"/>
              <a:t>Predaj v recenzijo</a:t>
            </a:r>
          </a:p>
          <a:p>
            <a:endParaRPr lang="LID4096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4D330-CA76-897D-801B-9FA5C0527925}"/>
              </a:ext>
            </a:extLst>
          </p:cNvPr>
          <p:cNvSpPr txBox="1"/>
          <p:nvPr/>
        </p:nvSpPr>
        <p:spPr>
          <a:xfrm>
            <a:off x="6192774" y="62161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/>
              <a:t>https://www.adp.fdv.uni-lj.si/predaj-objavi/#</a:t>
            </a:r>
          </a:p>
        </p:txBody>
      </p:sp>
    </p:spTree>
    <p:extLst>
      <p:ext uri="{BB962C8B-B14F-4D97-AF65-F5344CB8AC3E}">
        <p14:creationId xmlns:p14="http://schemas.microsoft.com/office/powerpoint/2010/main" val="101875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3CC85-975E-1C08-4D48-10677CEC1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14A7-9525-2291-0E26-BEC62DE0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1025891"/>
            <a:ext cx="11160000" cy="611828"/>
          </a:xfrm>
        </p:spPr>
        <p:txBody>
          <a:bodyPr>
            <a:normAutofit fontScale="90000"/>
          </a:bodyPr>
          <a:lstStyle/>
          <a:p>
            <a:r>
              <a:rPr lang="sl-SI" dirty="0"/>
              <a:t>Presoja kakovosti in skrbništvo v ADP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A1608-BD98-8F25-DF16-ABFCA47F5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27221-FDEF-5A77-DB0F-5A28E9EFFA5E}"/>
              </a:ext>
            </a:extLst>
          </p:cNvPr>
          <p:cNvSpPr txBox="1"/>
          <p:nvPr/>
        </p:nvSpPr>
        <p:spPr>
          <a:xfrm>
            <a:off x="755906" y="1954124"/>
            <a:ext cx="88452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I" b="1" dirty="0"/>
              <a:t>🔍 </a:t>
            </a:r>
            <a:r>
              <a:rPr lang="en-GB" b="1" dirty="0"/>
              <a:t>Pri </a:t>
            </a:r>
            <a:r>
              <a:rPr lang="en-GB" b="1" dirty="0" err="1"/>
              <a:t>sprejemu</a:t>
            </a:r>
            <a:r>
              <a:rPr lang="en-GB" b="1" dirty="0"/>
              <a:t> v </a:t>
            </a:r>
            <a:r>
              <a:rPr lang="en-GB" b="1" dirty="0" err="1"/>
              <a:t>objavo</a:t>
            </a:r>
            <a:r>
              <a:rPr lang="en-GB" b="1" dirty="0"/>
              <a:t> ADP </a:t>
            </a:r>
            <a:r>
              <a:rPr lang="en-GB" b="1" dirty="0" err="1"/>
              <a:t>presodi</a:t>
            </a:r>
            <a:r>
              <a:rPr lang="en-GB" b="1" dirty="0"/>
              <a:t> </a:t>
            </a:r>
            <a:r>
              <a:rPr lang="en-GB" b="1" dirty="0" err="1"/>
              <a:t>naslednje</a:t>
            </a:r>
            <a:r>
              <a:rPr lang="en-GB" b="1" dirty="0"/>
              <a:t> </a:t>
            </a:r>
            <a:r>
              <a:rPr lang="en-GB" b="1" dirty="0" err="1"/>
              <a:t>vidike</a:t>
            </a:r>
            <a:r>
              <a:rPr lang="en-GB" b="1" dirty="0"/>
              <a:t> </a:t>
            </a:r>
            <a:r>
              <a:rPr lang="en-GB" b="1" dirty="0" err="1"/>
              <a:t>raziskav</a:t>
            </a:r>
            <a:r>
              <a:rPr lang="en-GB" b="1" dirty="0"/>
              <a:t>:</a:t>
            </a:r>
            <a:br>
              <a:rPr lang="en-GB" dirty="0"/>
            </a:br>
            <a:r>
              <a:rPr lang="en-GB" dirty="0"/>
              <a:t>1. </a:t>
            </a:r>
            <a:r>
              <a:rPr lang="en-GB" dirty="0" err="1"/>
              <a:t>skladnost</a:t>
            </a:r>
            <a:r>
              <a:rPr lang="en-GB" dirty="0"/>
              <a:t> s </a:t>
            </a:r>
            <a:r>
              <a:rPr lang="en-GB" dirty="0" err="1"/>
              <a:t>politiko</a:t>
            </a:r>
            <a:r>
              <a:rPr lang="en-GB" dirty="0"/>
              <a:t> </a:t>
            </a:r>
            <a:r>
              <a:rPr lang="en-GB" dirty="0" err="1"/>
              <a:t>razvoja</a:t>
            </a:r>
            <a:r>
              <a:rPr lang="en-GB" dirty="0"/>
              <a:t> </a:t>
            </a:r>
            <a:r>
              <a:rPr lang="en-GB" dirty="0" err="1"/>
              <a:t>zbirke</a:t>
            </a:r>
            <a:r>
              <a:rPr lang="en-GB" dirty="0"/>
              <a:t> ADP,</a:t>
            </a:r>
            <a:br>
              <a:rPr lang="en-GB" dirty="0"/>
            </a:br>
            <a:r>
              <a:rPr lang="en-GB" dirty="0"/>
              <a:t>2. </a:t>
            </a:r>
            <a:r>
              <a:rPr lang="en-GB" dirty="0" err="1"/>
              <a:t>znanstvena</a:t>
            </a:r>
            <a:r>
              <a:rPr lang="en-GB" dirty="0"/>
              <a:t> </a:t>
            </a:r>
            <a:r>
              <a:rPr lang="en-GB" dirty="0" err="1"/>
              <a:t>vrednost</a:t>
            </a:r>
            <a:r>
              <a:rPr lang="en-GB" dirty="0"/>
              <a:t> podatkov,</a:t>
            </a:r>
            <a:br>
              <a:rPr lang="en-GB" dirty="0"/>
            </a:br>
            <a:r>
              <a:rPr lang="en-GB" dirty="0"/>
              <a:t>3. </a:t>
            </a:r>
            <a:r>
              <a:rPr lang="en-GB" dirty="0" err="1"/>
              <a:t>skladnost</a:t>
            </a:r>
            <a:r>
              <a:rPr lang="en-GB" dirty="0"/>
              <a:t> z </a:t>
            </a:r>
            <a:r>
              <a:rPr lang="en-GB" dirty="0" err="1"/>
              <a:t>načeli</a:t>
            </a:r>
            <a:r>
              <a:rPr lang="en-GB" dirty="0"/>
              <a:t> </a:t>
            </a:r>
            <a:r>
              <a:rPr lang="en-GB" dirty="0" err="1"/>
              <a:t>odprtega</a:t>
            </a:r>
            <a:r>
              <a:rPr lang="en-GB" dirty="0"/>
              <a:t> </a:t>
            </a:r>
            <a:r>
              <a:rPr lang="en-GB" dirty="0" err="1"/>
              <a:t>dostopa</a:t>
            </a:r>
            <a:r>
              <a:rPr lang="en-GB" dirty="0"/>
              <a:t> do podatkov,</a:t>
            </a:r>
            <a:br>
              <a:rPr lang="en-GB" dirty="0"/>
            </a:br>
            <a:r>
              <a:rPr lang="en-GB" dirty="0"/>
              <a:t>4. </a:t>
            </a:r>
            <a:r>
              <a:rPr lang="en-GB" dirty="0" err="1"/>
              <a:t>pravna</a:t>
            </a:r>
            <a:r>
              <a:rPr lang="en-GB" dirty="0"/>
              <a:t> in </a:t>
            </a:r>
            <a:r>
              <a:rPr lang="en-GB" dirty="0" err="1"/>
              <a:t>etična</a:t>
            </a:r>
            <a:r>
              <a:rPr lang="en-GB" dirty="0"/>
              <a:t> </a:t>
            </a:r>
            <a:r>
              <a:rPr lang="en-GB" dirty="0" err="1"/>
              <a:t>načela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5. </a:t>
            </a:r>
            <a:r>
              <a:rPr lang="en-GB" dirty="0" err="1"/>
              <a:t>potencial</a:t>
            </a:r>
            <a:r>
              <a:rPr lang="en-GB" dirty="0"/>
              <a:t> za </a:t>
            </a:r>
            <a:r>
              <a:rPr lang="en-GB" dirty="0" err="1"/>
              <a:t>ponovno</a:t>
            </a:r>
            <a:r>
              <a:rPr lang="en-GB" dirty="0"/>
              <a:t> </a:t>
            </a:r>
            <a:r>
              <a:rPr lang="en-GB" dirty="0" err="1"/>
              <a:t>rabo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6. </a:t>
            </a:r>
            <a:r>
              <a:rPr lang="en-GB" dirty="0" err="1"/>
              <a:t>ocena</a:t>
            </a:r>
            <a:r>
              <a:rPr lang="en-GB" dirty="0"/>
              <a:t> </a:t>
            </a:r>
            <a:r>
              <a:rPr lang="en-GB" dirty="0" err="1"/>
              <a:t>pomena</a:t>
            </a:r>
            <a:r>
              <a:rPr lang="en-GB" dirty="0"/>
              <a:t> </a:t>
            </a:r>
            <a:r>
              <a:rPr lang="en-GB" dirty="0" err="1"/>
              <a:t>raziskave</a:t>
            </a:r>
            <a:r>
              <a:rPr lang="en-GB" dirty="0"/>
              <a:t> z </a:t>
            </a:r>
            <a:r>
              <a:rPr lang="en-GB" dirty="0" err="1"/>
              <a:t>vidika</a:t>
            </a:r>
            <a:r>
              <a:rPr lang="en-GB" dirty="0"/>
              <a:t> </a:t>
            </a:r>
            <a:r>
              <a:rPr lang="en-GB" dirty="0" err="1"/>
              <a:t>stroškov</a:t>
            </a:r>
            <a:r>
              <a:rPr lang="en-GB" dirty="0"/>
              <a:t> </a:t>
            </a:r>
            <a:r>
              <a:rPr lang="en-GB" dirty="0" err="1"/>
              <a:t>trajnega</a:t>
            </a:r>
            <a:r>
              <a:rPr lang="en-GB" dirty="0"/>
              <a:t> </a:t>
            </a:r>
            <a:r>
              <a:rPr lang="en-GB" dirty="0" err="1"/>
              <a:t>skrbništva</a:t>
            </a:r>
            <a:r>
              <a:rPr lang="en-GB" dirty="0"/>
              <a:t>. </a:t>
            </a:r>
          </a:p>
          <a:p>
            <a:endParaRPr lang="sl-SI" dirty="0"/>
          </a:p>
          <a:p>
            <a:r>
              <a:rPr lang="en-GB" dirty="0"/>
              <a:t>Na </a:t>
            </a:r>
            <a:r>
              <a:rPr lang="en-GB" dirty="0" err="1"/>
              <a:t>podlagi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ocene</a:t>
            </a:r>
            <a:r>
              <a:rPr lang="en-GB" dirty="0"/>
              <a:t> ADP </a:t>
            </a:r>
            <a:r>
              <a:rPr lang="en-GB" dirty="0" err="1"/>
              <a:t>določi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skrbništva</a:t>
            </a:r>
            <a:r>
              <a:rPr lang="en-GB" dirty="0"/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SI" dirty="0"/>
              <a:t>🟩 </a:t>
            </a:r>
            <a:r>
              <a:rPr lang="en-GB" i="1" dirty="0" err="1"/>
              <a:t>Rezultat</a:t>
            </a:r>
            <a:r>
              <a:rPr lang="en-GB" i="1" dirty="0"/>
              <a:t>:</a:t>
            </a:r>
            <a:r>
              <a:rPr lang="en-GB" dirty="0"/>
              <a:t> pr</a:t>
            </a:r>
            <a:r>
              <a:rPr lang="sl-SI" dirty="0" err="1"/>
              <a:t>edlog</a:t>
            </a:r>
            <a:r>
              <a:rPr lang="en-GB" dirty="0"/>
              <a:t> o </a:t>
            </a:r>
            <a:r>
              <a:rPr lang="en-GB" dirty="0" err="1"/>
              <a:t>vrsti</a:t>
            </a:r>
            <a:r>
              <a:rPr lang="en-GB" dirty="0"/>
              <a:t> </a:t>
            </a:r>
            <a:r>
              <a:rPr lang="sl-SI" dirty="0"/>
              <a:t>skrbništva</a:t>
            </a:r>
            <a:br>
              <a:rPr lang="en-GB" dirty="0"/>
            </a:br>
            <a:r>
              <a:rPr lang="en-SI" dirty="0"/>
              <a:t>🟢 </a:t>
            </a:r>
            <a:r>
              <a:rPr lang="en-GB" i="1" dirty="0" err="1"/>
              <a:t>Končno</a:t>
            </a:r>
            <a:r>
              <a:rPr lang="en-GB" i="1" dirty="0"/>
              <a:t> </a:t>
            </a:r>
            <a:r>
              <a:rPr lang="en-GB" i="1" dirty="0" err="1"/>
              <a:t>odobritev</a:t>
            </a:r>
            <a:r>
              <a:rPr lang="en-GB" i="1" dirty="0"/>
              <a:t>:</a:t>
            </a:r>
            <a:r>
              <a:rPr lang="en-GB" dirty="0"/>
              <a:t> </a:t>
            </a:r>
            <a:r>
              <a:rPr lang="en-GB" b="1" dirty="0" err="1"/>
              <a:t>Komisija</a:t>
            </a:r>
            <a:r>
              <a:rPr lang="en-GB" b="1" dirty="0"/>
              <a:t> za </a:t>
            </a:r>
            <a:r>
              <a:rPr lang="sl-SI" b="1" dirty="0"/>
              <a:t>prevzem</a:t>
            </a:r>
            <a:r>
              <a:rPr lang="en-GB" b="1" dirty="0"/>
              <a:t> </a:t>
            </a:r>
            <a:r>
              <a:rPr lang="en-GB" b="1" dirty="0" err="1"/>
              <a:t>raziskav</a:t>
            </a:r>
            <a:endParaRPr lang="en-GB" dirty="0"/>
          </a:p>
          <a:p>
            <a:pPr lvl="1"/>
            <a:endParaRPr lang="sl-SI" sz="2400" dirty="0"/>
          </a:p>
          <a:p>
            <a:endParaRPr lang="LID4096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5A545-7BD1-880C-5FF1-76E0AF719741}"/>
              </a:ext>
            </a:extLst>
          </p:cNvPr>
          <p:cNvSpPr txBox="1"/>
          <p:nvPr/>
        </p:nvSpPr>
        <p:spPr>
          <a:xfrm>
            <a:off x="6692522" y="6149443"/>
            <a:ext cx="45346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400" dirty="0"/>
              <a:t>https://www.adp.fdv.uni-lj.si/merila-za-sprejem/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B50E1-E4E9-3DDA-A9D6-0D456C0678D7}"/>
              </a:ext>
            </a:extLst>
          </p:cNvPr>
          <p:cNvSpPr txBox="1"/>
          <p:nvPr/>
        </p:nvSpPr>
        <p:spPr>
          <a:xfrm>
            <a:off x="5013835" y="5746176"/>
            <a:ext cx="62133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1600" b="0" i="0" dirty="0">
                <a:solidFill>
                  <a:srgbClr val="1F2124"/>
                </a:solidFill>
                <a:effectLst/>
              </a:rPr>
              <a:t>KRITERIJI ZA POMOČ PRI PRESOJI POMEMBNOSTI RAZISKAVE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DB185C7-479C-AC60-C74A-6DE408096B4B}"/>
              </a:ext>
            </a:extLst>
          </p:cNvPr>
          <p:cNvSpPr/>
          <p:nvPr/>
        </p:nvSpPr>
        <p:spPr>
          <a:xfrm>
            <a:off x="4205296" y="5832109"/>
            <a:ext cx="724594" cy="1666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9679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1792</Words>
  <Application>Microsoft Office PowerPoint</Application>
  <PresentationFormat>Widescreen</PresentationFormat>
  <Paragraphs>153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Officeova tema</vt:lpstr>
      <vt:lpstr>1_Officeova tema</vt:lpstr>
      <vt:lpstr>PowerPoint Presentation</vt:lpstr>
      <vt:lpstr>Vsebina</vt:lpstr>
      <vt:lpstr>Objava podatkov</vt:lpstr>
      <vt:lpstr>Definicija</vt:lpstr>
      <vt:lpstr>Arhiv družboslovnih podatkov</vt:lpstr>
      <vt:lpstr>Poslanstvo ADP</vt:lpstr>
      <vt:lpstr>ADP omogoča, da podatki postanejo FAIR</vt:lpstr>
      <vt:lpstr>Postopek predaje in objave v ADP</vt:lpstr>
      <vt:lpstr>Presoja kakovosti in skrbništvo v ADP</vt:lpstr>
      <vt:lpstr>ADP ima dva sistema skrbništva raziskav</vt:lpstr>
      <vt:lpstr>Predprevzemni sestanek</vt:lpstr>
      <vt:lpstr>Pisna navodila po sestanku</vt:lpstr>
      <vt:lpstr>Oglejmo si elemente Izjave o izročitvi</vt:lpstr>
      <vt:lpstr>Oglejmo si elemente Izjave o izročitvi</vt:lpstr>
      <vt:lpstr>Podpis Izjave o izročitvi</vt:lpstr>
      <vt:lpstr>Oglejmo si aplikacijo DataVerse na spletni strani ADP</vt:lpstr>
      <vt:lpstr>Kje na spletni strani ADP so navodila za delo na DataVerse?</vt:lpstr>
      <vt:lpstr>PowerPoint Presentation</vt:lpstr>
      <vt:lpstr>PowerPoint Presentation</vt:lpstr>
      <vt:lpstr>Objava v ADP: citatni zapis</vt:lpstr>
      <vt:lpstr>Prednosti arhiviranja oz. komu digitalni arhiv služi?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Duško Odić</cp:lastModifiedBy>
  <cp:revision>22</cp:revision>
  <dcterms:created xsi:type="dcterms:W3CDTF">2023-09-11T08:00:44Z</dcterms:created>
  <dcterms:modified xsi:type="dcterms:W3CDTF">2026-04-15T10:12:20Z</dcterms:modified>
</cp:coreProperties>
</file>