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3" r:id="rId3"/>
    <p:sldId id="351" r:id="rId4"/>
    <p:sldId id="386" r:id="rId5"/>
    <p:sldId id="362" r:id="rId6"/>
    <p:sldId id="358" r:id="rId7"/>
    <p:sldId id="357" r:id="rId8"/>
    <p:sldId id="356" r:id="rId9"/>
    <p:sldId id="360" r:id="rId10"/>
    <p:sldId id="363" r:id="rId11"/>
    <p:sldId id="361" r:id="rId12"/>
    <p:sldId id="364" r:id="rId13"/>
    <p:sldId id="365" r:id="rId14"/>
    <p:sldId id="352" r:id="rId15"/>
    <p:sldId id="376" r:id="rId16"/>
    <p:sldId id="375" r:id="rId17"/>
    <p:sldId id="377" r:id="rId18"/>
    <p:sldId id="385" r:id="rId19"/>
    <p:sldId id="378" r:id="rId20"/>
    <p:sldId id="379" r:id="rId21"/>
    <p:sldId id="380" r:id="rId22"/>
    <p:sldId id="381" r:id="rId23"/>
    <p:sldId id="383" r:id="rId24"/>
    <p:sldId id="382" r:id="rId25"/>
    <p:sldId id="384" r:id="rId26"/>
    <p:sldId id="367" r:id="rId27"/>
    <p:sldId id="354" r:id="rId28"/>
    <p:sldId id="397" r:id="rId29"/>
    <p:sldId id="387" r:id="rId30"/>
    <p:sldId id="398" r:id="rId31"/>
    <p:sldId id="399" r:id="rId32"/>
    <p:sldId id="401" r:id="rId33"/>
    <p:sldId id="355" r:id="rId34"/>
    <p:sldId id="400" r:id="rId35"/>
    <p:sldId id="368" r:id="rId36"/>
    <p:sldId id="371" r:id="rId37"/>
    <p:sldId id="373" r:id="rId38"/>
    <p:sldId id="370" r:id="rId39"/>
    <p:sldId id="390" r:id="rId40"/>
    <p:sldId id="391" r:id="rId41"/>
    <p:sldId id="392" r:id="rId42"/>
    <p:sldId id="393" r:id="rId43"/>
    <p:sldId id="394" r:id="rId44"/>
    <p:sldId id="395" r:id="rId45"/>
    <p:sldId id="396" r:id="rId46"/>
    <p:sldId id="372" r:id="rId47"/>
    <p:sldId id="374" r:id="rId48"/>
    <p:sldId id="388" r:id="rId49"/>
    <p:sldId id="389" r:id="rId50"/>
    <p:sldId id="258" r:id="rId5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78848" autoAdjust="0"/>
  </p:normalViewPr>
  <p:slideViewPr>
    <p:cSldViewPr snapToGrid="0">
      <p:cViewPr varScale="1">
        <p:scale>
          <a:sx n="102" d="100"/>
          <a:sy n="10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BD8F-C006-468B-9413-D443C20D184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249444AC-6F25-4CD9-B07E-5F97B8093EF8}">
      <dgm:prSet custT="1"/>
      <dgm:spPr/>
      <dgm:t>
        <a:bodyPr/>
        <a:lstStyle/>
        <a:p>
          <a:r>
            <a:rPr lang="sl-SI" sz="1000" dirty="0"/>
            <a:t>ISKANJE</a:t>
          </a:r>
          <a:r>
            <a:rPr lang="sl-SI" sz="700" dirty="0"/>
            <a:t> </a:t>
          </a:r>
          <a:r>
            <a:rPr lang="sl-SI" sz="1000" dirty="0"/>
            <a:t>PODATKOV</a:t>
          </a:r>
        </a:p>
      </dgm:t>
    </dgm:pt>
    <dgm:pt modelId="{465F6DA5-94BE-47CB-BAB2-8D811AA4EDF5}" type="parTrans" cxnId="{93649AB3-89E2-4A2A-9463-144D9F9716F9}">
      <dgm:prSet/>
      <dgm:spPr/>
      <dgm:t>
        <a:bodyPr/>
        <a:lstStyle/>
        <a:p>
          <a:endParaRPr lang="sl-SI"/>
        </a:p>
      </dgm:t>
    </dgm:pt>
    <dgm:pt modelId="{30675274-D5DB-4EBC-BFF0-BF455F3BE036}" type="sibTrans" cxnId="{93649AB3-89E2-4A2A-9463-144D9F9716F9}">
      <dgm:prSet/>
      <dgm:spPr/>
      <dgm:t>
        <a:bodyPr/>
        <a:lstStyle/>
        <a:p>
          <a:endParaRPr lang="sl-SI"/>
        </a:p>
      </dgm:t>
    </dgm:pt>
    <dgm:pt modelId="{39F6F4D3-5E29-4E95-9C52-87255C8898F1}">
      <dgm:prSet custT="1"/>
      <dgm:spPr/>
      <dgm:t>
        <a:bodyPr/>
        <a:lstStyle/>
        <a:p>
          <a:r>
            <a:rPr lang="sl-SI" sz="1000" dirty="0"/>
            <a:t>ZBIRANJE in USTVARJANJE PODATKOV</a:t>
          </a:r>
        </a:p>
      </dgm:t>
    </dgm:pt>
    <dgm:pt modelId="{73B3C9C9-F798-45A4-AB1A-3C0739D875BA}" type="parTrans" cxnId="{9E8D6B03-B553-432C-9BB4-2C664E26DBAB}">
      <dgm:prSet/>
      <dgm:spPr/>
      <dgm:t>
        <a:bodyPr/>
        <a:lstStyle/>
        <a:p>
          <a:endParaRPr lang="sl-SI"/>
        </a:p>
      </dgm:t>
    </dgm:pt>
    <dgm:pt modelId="{191C371C-98F5-4E9E-8A0A-360B5D2A203A}" type="sibTrans" cxnId="{9E8D6B03-B553-432C-9BB4-2C664E26DBAB}">
      <dgm:prSet/>
      <dgm:spPr/>
      <dgm:t>
        <a:bodyPr/>
        <a:lstStyle/>
        <a:p>
          <a:endParaRPr lang="sl-SI"/>
        </a:p>
      </dgm:t>
    </dgm:pt>
    <dgm:pt modelId="{08524280-5E68-485A-9A0D-81B3646ED9FD}">
      <dgm:prSet custT="1"/>
      <dgm:spPr/>
      <dgm:t>
        <a:bodyPr/>
        <a:lstStyle/>
        <a:p>
          <a:r>
            <a:rPr lang="sl-SI" sz="900" dirty="0"/>
            <a:t>ORGANIZIRANJE DOKUMENTIRANJE</a:t>
          </a:r>
        </a:p>
      </dgm:t>
    </dgm:pt>
    <dgm:pt modelId="{C57CD27C-8DD4-4E22-8B8E-8C05D6785904}" type="parTrans" cxnId="{EE77E6E3-5622-4935-BA26-A1048F4E1A74}">
      <dgm:prSet/>
      <dgm:spPr/>
      <dgm:t>
        <a:bodyPr/>
        <a:lstStyle/>
        <a:p>
          <a:endParaRPr lang="sl-SI"/>
        </a:p>
      </dgm:t>
    </dgm:pt>
    <dgm:pt modelId="{D42622A0-B754-4A3B-9F4E-69D45CDDFC37}" type="sibTrans" cxnId="{EE77E6E3-5622-4935-BA26-A1048F4E1A74}">
      <dgm:prSet/>
      <dgm:spPr/>
      <dgm:t>
        <a:bodyPr/>
        <a:lstStyle/>
        <a:p>
          <a:endParaRPr lang="sl-SI"/>
        </a:p>
      </dgm:t>
    </dgm:pt>
    <dgm:pt modelId="{531F5AD1-267A-4D35-8788-C3BA39D04589}">
      <dgm:prSet custT="1"/>
      <dgm:spPr/>
      <dgm:t>
        <a:bodyPr/>
        <a:lstStyle/>
        <a:p>
          <a:r>
            <a:rPr lang="sl-SI" sz="1000" dirty="0"/>
            <a:t>OBDELAVA PODATKOV</a:t>
          </a:r>
        </a:p>
      </dgm:t>
    </dgm:pt>
    <dgm:pt modelId="{A80670AB-E0D6-4FD7-9405-9C5393380223}" type="parTrans" cxnId="{0708FDE5-6B46-4ED3-9645-566919BC666B}">
      <dgm:prSet/>
      <dgm:spPr/>
      <dgm:t>
        <a:bodyPr/>
        <a:lstStyle/>
        <a:p>
          <a:endParaRPr lang="sl-SI"/>
        </a:p>
      </dgm:t>
    </dgm:pt>
    <dgm:pt modelId="{945080F4-8E3A-475F-986F-E7B71CB322A5}" type="sibTrans" cxnId="{0708FDE5-6B46-4ED3-9645-566919BC666B}">
      <dgm:prSet/>
      <dgm:spPr/>
      <dgm:t>
        <a:bodyPr/>
        <a:lstStyle/>
        <a:p>
          <a:endParaRPr lang="sl-SI"/>
        </a:p>
      </dgm:t>
    </dgm:pt>
    <dgm:pt modelId="{50C541C5-F7DD-4B80-B8E1-1446AAF732F0}">
      <dgm:prSet custT="1"/>
      <dgm:spPr/>
      <dgm:t>
        <a:bodyPr/>
        <a:lstStyle/>
        <a:p>
          <a:r>
            <a:rPr lang="sl-SI" sz="1000" dirty="0"/>
            <a:t>HRAMBA PODATKOV</a:t>
          </a:r>
        </a:p>
      </dgm:t>
    </dgm:pt>
    <dgm:pt modelId="{D8333391-618D-4C47-B438-E495498E1103}" type="parTrans" cxnId="{C1388DCA-18A5-4AB8-81F8-6994F51B4322}">
      <dgm:prSet/>
      <dgm:spPr/>
      <dgm:t>
        <a:bodyPr/>
        <a:lstStyle/>
        <a:p>
          <a:endParaRPr lang="sl-SI"/>
        </a:p>
      </dgm:t>
    </dgm:pt>
    <dgm:pt modelId="{7017B0AD-9CD2-4256-99E3-F07BFE1A57EC}" type="sibTrans" cxnId="{C1388DCA-18A5-4AB8-81F8-6994F51B4322}">
      <dgm:prSet/>
      <dgm:spPr/>
      <dgm:t>
        <a:bodyPr/>
        <a:lstStyle/>
        <a:p>
          <a:endParaRPr lang="sl-SI"/>
        </a:p>
      </dgm:t>
    </dgm:pt>
    <dgm:pt modelId="{E4036A2F-2956-43EA-A4D7-C04396D2152D}">
      <dgm:prSet custT="1"/>
      <dgm:spPr/>
      <dgm:t>
        <a:bodyPr/>
        <a:lstStyle/>
        <a:p>
          <a:r>
            <a:rPr lang="sl-SI" sz="1000" dirty="0"/>
            <a:t>ZAŠČITA PODATKOV</a:t>
          </a:r>
        </a:p>
      </dgm:t>
    </dgm:pt>
    <dgm:pt modelId="{2935AF67-DEAF-46F1-A24B-5A5FE8D1DA32}" type="parTrans" cxnId="{7344EDEB-DCB2-43D6-8D2B-65321DC3B7C9}">
      <dgm:prSet/>
      <dgm:spPr/>
      <dgm:t>
        <a:bodyPr/>
        <a:lstStyle/>
        <a:p>
          <a:endParaRPr lang="sl-SI"/>
        </a:p>
      </dgm:t>
    </dgm:pt>
    <dgm:pt modelId="{22D899DE-41FF-423C-9557-38132DA459C8}" type="sibTrans" cxnId="{7344EDEB-DCB2-43D6-8D2B-65321DC3B7C9}">
      <dgm:prSet/>
      <dgm:spPr/>
      <dgm:t>
        <a:bodyPr/>
        <a:lstStyle/>
        <a:p>
          <a:endParaRPr lang="sl-SI"/>
        </a:p>
      </dgm:t>
    </dgm:pt>
    <dgm:pt modelId="{EC0A7061-FD67-49CE-A552-11EDA03D400E}">
      <dgm:prSet custT="1"/>
      <dgm:spPr/>
      <dgm:t>
        <a:bodyPr/>
        <a:lstStyle/>
        <a:p>
          <a:r>
            <a:rPr lang="sl-SI" sz="1000" dirty="0"/>
            <a:t>OBJAVA PODATKOV</a:t>
          </a:r>
        </a:p>
      </dgm:t>
    </dgm:pt>
    <dgm:pt modelId="{8C6D5D36-0ED7-4026-8B47-EF40D7651B2C}" type="parTrans" cxnId="{FBAE5854-58B0-4EDA-87A2-1DCE4F0EC359}">
      <dgm:prSet/>
      <dgm:spPr/>
      <dgm:t>
        <a:bodyPr/>
        <a:lstStyle/>
        <a:p>
          <a:endParaRPr lang="sl-SI"/>
        </a:p>
      </dgm:t>
    </dgm:pt>
    <dgm:pt modelId="{20BED4F6-187A-4C1E-8E5C-66C87AF0276F}" type="sibTrans" cxnId="{FBAE5854-58B0-4EDA-87A2-1DCE4F0EC359}">
      <dgm:prSet/>
      <dgm:spPr/>
      <dgm:t>
        <a:bodyPr/>
        <a:lstStyle/>
        <a:p>
          <a:endParaRPr lang="sl-SI"/>
        </a:p>
      </dgm:t>
    </dgm:pt>
    <dgm:pt modelId="{CD9DDB82-93C2-4C11-9736-41F48CC4C6B1}" type="pres">
      <dgm:prSet presAssocID="{7F2BBD8F-C006-468B-9413-D443C20D184A}" presName="cycle" presStyleCnt="0">
        <dgm:presLayoutVars>
          <dgm:dir/>
          <dgm:resizeHandles val="exact"/>
        </dgm:presLayoutVars>
      </dgm:prSet>
      <dgm:spPr/>
    </dgm:pt>
    <dgm:pt modelId="{957D6107-F9BF-4D0D-8356-FF62C46BF372}" type="pres">
      <dgm:prSet presAssocID="{249444AC-6F25-4CD9-B07E-5F97B8093EF8}" presName="node" presStyleLbl="node1" presStyleIdx="0" presStyleCnt="7">
        <dgm:presLayoutVars>
          <dgm:bulletEnabled val="1"/>
        </dgm:presLayoutVars>
      </dgm:prSet>
      <dgm:spPr/>
    </dgm:pt>
    <dgm:pt modelId="{29534031-1319-465E-B799-DC2443AB7D42}" type="pres">
      <dgm:prSet presAssocID="{30675274-D5DB-4EBC-BFF0-BF455F3BE036}" presName="sibTrans" presStyleLbl="sibTrans2D1" presStyleIdx="0" presStyleCnt="7"/>
      <dgm:spPr/>
    </dgm:pt>
    <dgm:pt modelId="{F6CAD1FC-3B74-4F51-AC0D-A3BE3071CEE9}" type="pres">
      <dgm:prSet presAssocID="{30675274-D5DB-4EBC-BFF0-BF455F3BE036}" presName="connectorText" presStyleLbl="sibTrans2D1" presStyleIdx="0" presStyleCnt="7"/>
      <dgm:spPr/>
    </dgm:pt>
    <dgm:pt modelId="{E9D5D895-06C8-4915-9AC8-E0287274942E}" type="pres">
      <dgm:prSet presAssocID="{39F6F4D3-5E29-4E95-9C52-87255C8898F1}" presName="node" presStyleLbl="node1" presStyleIdx="1" presStyleCnt="7">
        <dgm:presLayoutVars>
          <dgm:bulletEnabled val="1"/>
        </dgm:presLayoutVars>
      </dgm:prSet>
      <dgm:spPr/>
    </dgm:pt>
    <dgm:pt modelId="{2529DAA4-5255-487D-B897-425B8DD5E2A8}" type="pres">
      <dgm:prSet presAssocID="{191C371C-98F5-4E9E-8A0A-360B5D2A203A}" presName="sibTrans" presStyleLbl="sibTrans2D1" presStyleIdx="1" presStyleCnt="7"/>
      <dgm:spPr/>
    </dgm:pt>
    <dgm:pt modelId="{500A1EB9-F9BB-4836-8F1F-05E175564DBB}" type="pres">
      <dgm:prSet presAssocID="{191C371C-98F5-4E9E-8A0A-360B5D2A203A}" presName="connectorText" presStyleLbl="sibTrans2D1" presStyleIdx="1" presStyleCnt="7"/>
      <dgm:spPr/>
    </dgm:pt>
    <dgm:pt modelId="{7743A9A8-3D39-48B0-AC98-4C8D3F31C093}" type="pres">
      <dgm:prSet presAssocID="{08524280-5E68-485A-9A0D-81B3646ED9FD}" presName="node" presStyleLbl="node1" presStyleIdx="2" presStyleCnt="7">
        <dgm:presLayoutVars>
          <dgm:bulletEnabled val="1"/>
        </dgm:presLayoutVars>
      </dgm:prSet>
      <dgm:spPr/>
    </dgm:pt>
    <dgm:pt modelId="{074B4551-8088-4D7A-8AA9-0D1CB8DB3E5D}" type="pres">
      <dgm:prSet presAssocID="{D42622A0-B754-4A3B-9F4E-69D45CDDFC37}" presName="sibTrans" presStyleLbl="sibTrans2D1" presStyleIdx="2" presStyleCnt="7"/>
      <dgm:spPr/>
    </dgm:pt>
    <dgm:pt modelId="{3555CBCC-DE06-4D1D-8337-4E0D05EDDAC7}" type="pres">
      <dgm:prSet presAssocID="{D42622A0-B754-4A3B-9F4E-69D45CDDFC37}" presName="connectorText" presStyleLbl="sibTrans2D1" presStyleIdx="2" presStyleCnt="7"/>
      <dgm:spPr/>
    </dgm:pt>
    <dgm:pt modelId="{2E40E974-979D-4549-B419-E2207A4EF749}" type="pres">
      <dgm:prSet presAssocID="{531F5AD1-267A-4D35-8788-C3BA39D04589}" presName="node" presStyleLbl="node1" presStyleIdx="3" presStyleCnt="7">
        <dgm:presLayoutVars>
          <dgm:bulletEnabled val="1"/>
        </dgm:presLayoutVars>
      </dgm:prSet>
      <dgm:spPr/>
    </dgm:pt>
    <dgm:pt modelId="{07D96A21-07AC-4AE8-8F7D-2C16819D5491}" type="pres">
      <dgm:prSet presAssocID="{945080F4-8E3A-475F-986F-E7B71CB322A5}" presName="sibTrans" presStyleLbl="sibTrans2D1" presStyleIdx="3" presStyleCnt="7"/>
      <dgm:spPr/>
    </dgm:pt>
    <dgm:pt modelId="{4C36A3D9-5E51-4D04-93CC-BF5D6E21E9DA}" type="pres">
      <dgm:prSet presAssocID="{945080F4-8E3A-475F-986F-E7B71CB322A5}" presName="connectorText" presStyleLbl="sibTrans2D1" presStyleIdx="3" presStyleCnt="7"/>
      <dgm:spPr/>
    </dgm:pt>
    <dgm:pt modelId="{7A920DCB-C80E-4AB4-8986-764862B9E5CD}" type="pres">
      <dgm:prSet presAssocID="{50C541C5-F7DD-4B80-B8E1-1446AAF732F0}" presName="node" presStyleLbl="node1" presStyleIdx="4" presStyleCnt="7">
        <dgm:presLayoutVars>
          <dgm:bulletEnabled val="1"/>
        </dgm:presLayoutVars>
      </dgm:prSet>
      <dgm:spPr/>
    </dgm:pt>
    <dgm:pt modelId="{9A2D710A-93FD-400C-B466-D79E78606A21}" type="pres">
      <dgm:prSet presAssocID="{7017B0AD-9CD2-4256-99E3-F07BFE1A57EC}" presName="sibTrans" presStyleLbl="sibTrans2D1" presStyleIdx="4" presStyleCnt="7"/>
      <dgm:spPr/>
    </dgm:pt>
    <dgm:pt modelId="{B5BE8DEC-BF30-4E51-9959-A1FC4802AD96}" type="pres">
      <dgm:prSet presAssocID="{7017B0AD-9CD2-4256-99E3-F07BFE1A57EC}" presName="connectorText" presStyleLbl="sibTrans2D1" presStyleIdx="4" presStyleCnt="7"/>
      <dgm:spPr/>
    </dgm:pt>
    <dgm:pt modelId="{3DDE9964-0C23-4E0D-8286-8FDAC0C6A48B}" type="pres">
      <dgm:prSet presAssocID="{E4036A2F-2956-43EA-A4D7-C04396D2152D}" presName="node" presStyleLbl="node1" presStyleIdx="5" presStyleCnt="7">
        <dgm:presLayoutVars>
          <dgm:bulletEnabled val="1"/>
        </dgm:presLayoutVars>
      </dgm:prSet>
      <dgm:spPr/>
    </dgm:pt>
    <dgm:pt modelId="{F7BAABD5-0E6E-49ED-99C1-24F8E23F67BE}" type="pres">
      <dgm:prSet presAssocID="{22D899DE-41FF-423C-9557-38132DA459C8}" presName="sibTrans" presStyleLbl="sibTrans2D1" presStyleIdx="5" presStyleCnt="7"/>
      <dgm:spPr/>
    </dgm:pt>
    <dgm:pt modelId="{C27C6BD1-CF74-478E-8113-B7CD1A68F612}" type="pres">
      <dgm:prSet presAssocID="{22D899DE-41FF-423C-9557-38132DA459C8}" presName="connectorText" presStyleLbl="sibTrans2D1" presStyleIdx="5" presStyleCnt="7"/>
      <dgm:spPr/>
    </dgm:pt>
    <dgm:pt modelId="{D3A119A9-2B66-46A7-A0EE-2B11C476634B}" type="pres">
      <dgm:prSet presAssocID="{EC0A7061-FD67-49CE-A552-11EDA03D400E}" presName="node" presStyleLbl="node1" presStyleIdx="6" presStyleCnt="7">
        <dgm:presLayoutVars>
          <dgm:bulletEnabled val="1"/>
        </dgm:presLayoutVars>
      </dgm:prSet>
      <dgm:spPr/>
    </dgm:pt>
    <dgm:pt modelId="{D67DBF48-4547-4251-9D14-FE81C3A8FABB}" type="pres">
      <dgm:prSet presAssocID="{20BED4F6-187A-4C1E-8E5C-66C87AF0276F}" presName="sibTrans" presStyleLbl="sibTrans2D1" presStyleIdx="6" presStyleCnt="7"/>
      <dgm:spPr/>
    </dgm:pt>
    <dgm:pt modelId="{F4047DD0-E08A-415A-AE76-F73F52849B82}" type="pres">
      <dgm:prSet presAssocID="{20BED4F6-187A-4C1E-8E5C-66C87AF0276F}" presName="connectorText" presStyleLbl="sibTrans2D1" presStyleIdx="6" presStyleCnt="7"/>
      <dgm:spPr/>
    </dgm:pt>
  </dgm:ptLst>
  <dgm:cxnLst>
    <dgm:cxn modelId="{9E8D6B03-B553-432C-9BB4-2C664E26DBAB}" srcId="{7F2BBD8F-C006-468B-9413-D443C20D184A}" destId="{39F6F4D3-5E29-4E95-9C52-87255C8898F1}" srcOrd="1" destOrd="0" parTransId="{73B3C9C9-F798-45A4-AB1A-3C0739D875BA}" sibTransId="{191C371C-98F5-4E9E-8A0A-360B5D2A203A}"/>
    <dgm:cxn modelId="{AE21830C-37B9-4FF9-B8A6-9009936BB1F3}" type="presOf" srcId="{7F2BBD8F-C006-468B-9413-D443C20D184A}" destId="{CD9DDB82-93C2-4C11-9736-41F48CC4C6B1}" srcOrd="0" destOrd="0" presId="urn:microsoft.com/office/officeart/2005/8/layout/cycle2"/>
    <dgm:cxn modelId="{C47A2015-8F62-4743-A9F6-66786A18463E}" type="presOf" srcId="{30675274-D5DB-4EBC-BFF0-BF455F3BE036}" destId="{F6CAD1FC-3B74-4F51-AC0D-A3BE3071CEE9}" srcOrd="1" destOrd="0" presId="urn:microsoft.com/office/officeart/2005/8/layout/cycle2"/>
    <dgm:cxn modelId="{6535F520-74B7-42C7-9817-53E17BF911DD}" type="presOf" srcId="{20BED4F6-187A-4C1E-8E5C-66C87AF0276F}" destId="{F4047DD0-E08A-415A-AE76-F73F52849B82}" srcOrd="1" destOrd="0" presId="urn:microsoft.com/office/officeart/2005/8/layout/cycle2"/>
    <dgm:cxn modelId="{29778529-290D-47AA-B412-67CD32908A7C}" type="presOf" srcId="{191C371C-98F5-4E9E-8A0A-360B5D2A203A}" destId="{2529DAA4-5255-487D-B897-425B8DD5E2A8}" srcOrd="0" destOrd="0" presId="urn:microsoft.com/office/officeart/2005/8/layout/cycle2"/>
    <dgm:cxn modelId="{A176A647-9493-4DDE-B88A-AEC8A6C3DDC4}" type="presOf" srcId="{7017B0AD-9CD2-4256-99E3-F07BFE1A57EC}" destId="{9A2D710A-93FD-400C-B466-D79E78606A21}" srcOrd="0" destOrd="0" presId="urn:microsoft.com/office/officeart/2005/8/layout/cycle2"/>
    <dgm:cxn modelId="{D275AE6B-B563-42D8-BD36-E3925439C7CD}" type="presOf" srcId="{39F6F4D3-5E29-4E95-9C52-87255C8898F1}" destId="{E9D5D895-06C8-4915-9AC8-E0287274942E}" srcOrd="0" destOrd="0" presId="urn:microsoft.com/office/officeart/2005/8/layout/cycle2"/>
    <dgm:cxn modelId="{4F849D6E-DD48-44D9-9704-7CE97F3F9E0F}" type="presOf" srcId="{191C371C-98F5-4E9E-8A0A-360B5D2A203A}" destId="{500A1EB9-F9BB-4836-8F1F-05E175564DBB}" srcOrd="1" destOrd="0" presId="urn:microsoft.com/office/officeart/2005/8/layout/cycle2"/>
    <dgm:cxn modelId="{FBAE5854-58B0-4EDA-87A2-1DCE4F0EC359}" srcId="{7F2BBD8F-C006-468B-9413-D443C20D184A}" destId="{EC0A7061-FD67-49CE-A552-11EDA03D400E}" srcOrd="6" destOrd="0" parTransId="{8C6D5D36-0ED7-4026-8B47-EF40D7651B2C}" sibTransId="{20BED4F6-187A-4C1E-8E5C-66C87AF0276F}"/>
    <dgm:cxn modelId="{4062DF56-1A75-4FAC-9D13-AD1B91BD1173}" type="presOf" srcId="{249444AC-6F25-4CD9-B07E-5F97B8093EF8}" destId="{957D6107-F9BF-4D0D-8356-FF62C46BF372}" srcOrd="0" destOrd="0" presId="urn:microsoft.com/office/officeart/2005/8/layout/cycle2"/>
    <dgm:cxn modelId="{58D6FB8D-D3C5-4933-9D36-E851C3C24156}" type="presOf" srcId="{945080F4-8E3A-475F-986F-E7B71CB322A5}" destId="{07D96A21-07AC-4AE8-8F7D-2C16819D5491}" srcOrd="0" destOrd="0" presId="urn:microsoft.com/office/officeart/2005/8/layout/cycle2"/>
    <dgm:cxn modelId="{6C6FCCAC-9856-4251-83AF-A48BFC6FAEA6}" type="presOf" srcId="{531F5AD1-267A-4D35-8788-C3BA39D04589}" destId="{2E40E974-979D-4549-B419-E2207A4EF749}" srcOrd="0" destOrd="0" presId="urn:microsoft.com/office/officeart/2005/8/layout/cycle2"/>
    <dgm:cxn modelId="{B810D2B0-DC2A-49AC-B226-09A6FE80FE90}" type="presOf" srcId="{945080F4-8E3A-475F-986F-E7B71CB322A5}" destId="{4C36A3D9-5E51-4D04-93CC-BF5D6E21E9DA}" srcOrd="1" destOrd="0" presId="urn:microsoft.com/office/officeart/2005/8/layout/cycle2"/>
    <dgm:cxn modelId="{93649AB3-89E2-4A2A-9463-144D9F9716F9}" srcId="{7F2BBD8F-C006-468B-9413-D443C20D184A}" destId="{249444AC-6F25-4CD9-B07E-5F97B8093EF8}" srcOrd="0" destOrd="0" parTransId="{465F6DA5-94BE-47CB-BAB2-8D811AA4EDF5}" sibTransId="{30675274-D5DB-4EBC-BFF0-BF455F3BE036}"/>
    <dgm:cxn modelId="{C1388DCA-18A5-4AB8-81F8-6994F51B4322}" srcId="{7F2BBD8F-C006-468B-9413-D443C20D184A}" destId="{50C541C5-F7DD-4B80-B8E1-1446AAF732F0}" srcOrd="4" destOrd="0" parTransId="{D8333391-618D-4C47-B438-E495498E1103}" sibTransId="{7017B0AD-9CD2-4256-99E3-F07BFE1A57EC}"/>
    <dgm:cxn modelId="{1C3E1BCB-B887-4F47-B3E5-59A532639075}" type="presOf" srcId="{D42622A0-B754-4A3B-9F4E-69D45CDDFC37}" destId="{3555CBCC-DE06-4D1D-8337-4E0D05EDDAC7}" srcOrd="1" destOrd="0" presId="urn:microsoft.com/office/officeart/2005/8/layout/cycle2"/>
    <dgm:cxn modelId="{2B449FCC-581B-4B18-90AE-21E6ED5DCDAB}" type="presOf" srcId="{EC0A7061-FD67-49CE-A552-11EDA03D400E}" destId="{D3A119A9-2B66-46A7-A0EE-2B11C476634B}" srcOrd="0" destOrd="0" presId="urn:microsoft.com/office/officeart/2005/8/layout/cycle2"/>
    <dgm:cxn modelId="{B39A5FD0-B461-412D-BFB3-64CE05E571B5}" type="presOf" srcId="{08524280-5E68-485A-9A0D-81B3646ED9FD}" destId="{7743A9A8-3D39-48B0-AC98-4C8D3F31C093}" srcOrd="0" destOrd="0" presId="urn:microsoft.com/office/officeart/2005/8/layout/cycle2"/>
    <dgm:cxn modelId="{F02B0FD3-DB1C-486D-A219-EA2297E344F1}" type="presOf" srcId="{22D899DE-41FF-423C-9557-38132DA459C8}" destId="{F7BAABD5-0E6E-49ED-99C1-24F8E23F67BE}" srcOrd="0" destOrd="0" presId="urn:microsoft.com/office/officeart/2005/8/layout/cycle2"/>
    <dgm:cxn modelId="{553F9CD5-E69D-4205-806F-0050F116BF53}" type="presOf" srcId="{30675274-D5DB-4EBC-BFF0-BF455F3BE036}" destId="{29534031-1319-465E-B799-DC2443AB7D42}" srcOrd="0" destOrd="0" presId="urn:microsoft.com/office/officeart/2005/8/layout/cycle2"/>
    <dgm:cxn modelId="{3BC001DD-0696-4B5E-9F26-6B73BD6BAD9F}" type="presOf" srcId="{50C541C5-F7DD-4B80-B8E1-1446AAF732F0}" destId="{7A920DCB-C80E-4AB4-8986-764862B9E5CD}" srcOrd="0" destOrd="0" presId="urn:microsoft.com/office/officeart/2005/8/layout/cycle2"/>
    <dgm:cxn modelId="{EB1836DE-A97B-4D89-B8EC-F9E89D1E7CA7}" type="presOf" srcId="{E4036A2F-2956-43EA-A4D7-C04396D2152D}" destId="{3DDE9964-0C23-4E0D-8286-8FDAC0C6A48B}" srcOrd="0" destOrd="0" presId="urn:microsoft.com/office/officeart/2005/8/layout/cycle2"/>
    <dgm:cxn modelId="{EE77E6E3-5622-4935-BA26-A1048F4E1A74}" srcId="{7F2BBD8F-C006-468B-9413-D443C20D184A}" destId="{08524280-5E68-485A-9A0D-81B3646ED9FD}" srcOrd="2" destOrd="0" parTransId="{C57CD27C-8DD4-4E22-8B8E-8C05D6785904}" sibTransId="{D42622A0-B754-4A3B-9F4E-69D45CDDFC37}"/>
    <dgm:cxn modelId="{BD7A5DE4-353A-41F1-9CC9-F48E7684357A}" type="presOf" srcId="{D42622A0-B754-4A3B-9F4E-69D45CDDFC37}" destId="{074B4551-8088-4D7A-8AA9-0D1CB8DB3E5D}" srcOrd="0" destOrd="0" presId="urn:microsoft.com/office/officeart/2005/8/layout/cycle2"/>
    <dgm:cxn modelId="{0708FDE5-6B46-4ED3-9645-566919BC666B}" srcId="{7F2BBD8F-C006-468B-9413-D443C20D184A}" destId="{531F5AD1-267A-4D35-8788-C3BA39D04589}" srcOrd="3" destOrd="0" parTransId="{A80670AB-E0D6-4FD7-9405-9C5393380223}" sibTransId="{945080F4-8E3A-475F-986F-E7B71CB322A5}"/>
    <dgm:cxn modelId="{7344EDEB-DCB2-43D6-8D2B-65321DC3B7C9}" srcId="{7F2BBD8F-C006-468B-9413-D443C20D184A}" destId="{E4036A2F-2956-43EA-A4D7-C04396D2152D}" srcOrd="5" destOrd="0" parTransId="{2935AF67-DEAF-46F1-A24B-5A5FE8D1DA32}" sibTransId="{22D899DE-41FF-423C-9557-38132DA459C8}"/>
    <dgm:cxn modelId="{7E9609EC-4193-47E6-9891-FBC99EA2C744}" type="presOf" srcId="{7017B0AD-9CD2-4256-99E3-F07BFE1A57EC}" destId="{B5BE8DEC-BF30-4E51-9959-A1FC4802AD96}" srcOrd="1" destOrd="0" presId="urn:microsoft.com/office/officeart/2005/8/layout/cycle2"/>
    <dgm:cxn modelId="{6A8786F6-D3A5-4250-9BA8-312286A6BAA8}" type="presOf" srcId="{22D899DE-41FF-423C-9557-38132DA459C8}" destId="{C27C6BD1-CF74-478E-8113-B7CD1A68F612}" srcOrd="1" destOrd="0" presId="urn:microsoft.com/office/officeart/2005/8/layout/cycle2"/>
    <dgm:cxn modelId="{7151D3FD-BBAF-4D9E-9798-A97177D3ABC7}" type="presOf" srcId="{20BED4F6-187A-4C1E-8E5C-66C87AF0276F}" destId="{D67DBF48-4547-4251-9D14-FE81C3A8FABB}" srcOrd="0" destOrd="0" presId="urn:microsoft.com/office/officeart/2005/8/layout/cycle2"/>
    <dgm:cxn modelId="{0167C346-5A59-4C5E-B231-B3BD7ED6E9A4}" type="presParOf" srcId="{CD9DDB82-93C2-4C11-9736-41F48CC4C6B1}" destId="{957D6107-F9BF-4D0D-8356-FF62C46BF372}" srcOrd="0" destOrd="0" presId="urn:microsoft.com/office/officeart/2005/8/layout/cycle2"/>
    <dgm:cxn modelId="{B3BAE35B-16FD-402C-8963-05536A71FF92}" type="presParOf" srcId="{CD9DDB82-93C2-4C11-9736-41F48CC4C6B1}" destId="{29534031-1319-465E-B799-DC2443AB7D42}" srcOrd="1" destOrd="0" presId="urn:microsoft.com/office/officeart/2005/8/layout/cycle2"/>
    <dgm:cxn modelId="{47A57E30-563A-4FFD-9C0B-F6CE586B1B5A}" type="presParOf" srcId="{29534031-1319-465E-B799-DC2443AB7D42}" destId="{F6CAD1FC-3B74-4F51-AC0D-A3BE3071CEE9}" srcOrd="0" destOrd="0" presId="urn:microsoft.com/office/officeart/2005/8/layout/cycle2"/>
    <dgm:cxn modelId="{276C0BFD-F64B-40CA-A1ED-9BFCBCF610EA}" type="presParOf" srcId="{CD9DDB82-93C2-4C11-9736-41F48CC4C6B1}" destId="{E9D5D895-06C8-4915-9AC8-E0287274942E}" srcOrd="2" destOrd="0" presId="urn:microsoft.com/office/officeart/2005/8/layout/cycle2"/>
    <dgm:cxn modelId="{57724A9A-F4FC-410D-A76E-CA8B3C22482E}" type="presParOf" srcId="{CD9DDB82-93C2-4C11-9736-41F48CC4C6B1}" destId="{2529DAA4-5255-487D-B897-425B8DD5E2A8}" srcOrd="3" destOrd="0" presId="urn:microsoft.com/office/officeart/2005/8/layout/cycle2"/>
    <dgm:cxn modelId="{E0E0EF97-89EC-475C-A8C7-6BEF9762FCA1}" type="presParOf" srcId="{2529DAA4-5255-487D-B897-425B8DD5E2A8}" destId="{500A1EB9-F9BB-4836-8F1F-05E175564DBB}" srcOrd="0" destOrd="0" presId="urn:microsoft.com/office/officeart/2005/8/layout/cycle2"/>
    <dgm:cxn modelId="{2F91A1C4-426A-42D1-8F6A-2BD143120FB9}" type="presParOf" srcId="{CD9DDB82-93C2-4C11-9736-41F48CC4C6B1}" destId="{7743A9A8-3D39-48B0-AC98-4C8D3F31C093}" srcOrd="4" destOrd="0" presId="urn:microsoft.com/office/officeart/2005/8/layout/cycle2"/>
    <dgm:cxn modelId="{F86384A1-5236-466C-86F1-497F7C182068}" type="presParOf" srcId="{CD9DDB82-93C2-4C11-9736-41F48CC4C6B1}" destId="{074B4551-8088-4D7A-8AA9-0D1CB8DB3E5D}" srcOrd="5" destOrd="0" presId="urn:microsoft.com/office/officeart/2005/8/layout/cycle2"/>
    <dgm:cxn modelId="{28298466-AB95-4C32-B424-883AEDB007F4}" type="presParOf" srcId="{074B4551-8088-4D7A-8AA9-0D1CB8DB3E5D}" destId="{3555CBCC-DE06-4D1D-8337-4E0D05EDDAC7}" srcOrd="0" destOrd="0" presId="urn:microsoft.com/office/officeart/2005/8/layout/cycle2"/>
    <dgm:cxn modelId="{DAF38E0A-70BA-45D1-B39C-C53BA4AC340D}" type="presParOf" srcId="{CD9DDB82-93C2-4C11-9736-41F48CC4C6B1}" destId="{2E40E974-979D-4549-B419-E2207A4EF749}" srcOrd="6" destOrd="0" presId="urn:microsoft.com/office/officeart/2005/8/layout/cycle2"/>
    <dgm:cxn modelId="{2B4A6B1D-260B-4708-96EC-267F3CDDC6EA}" type="presParOf" srcId="{CD9DDB82-93C2-4C11-9736-41F48CC4C6B1}" destId="{07D96A21-07AC-4AE8-8F7D-2C16819D5491}" srcOrd="7" destOrd="0" presId="urn:microsoft.com/office/officeart/2005/8/layout/cycle2"/>
    <dgm:cxn modelId="{45037001-E769-47ED-9ABB-F5A07C1292AB}" type="presParOf" srcId="{07D96A21-07AC-4AE8-8F7D-2C16819D5491}" destId="{4C36A3D9-5E51-4D04-93CC-BF5D6E21E9DA}" srcOrd="0" destOrd="0" presId="urn:microsoft.com/office/officeart/2005/8/layout/cycle2"/>
    <dgm:cxn modelId="{CB199275-38C7-4406-806F-55D8BA0C1FC4}" type="presParOf" srcId="{CD9DDB82-93C2-4C11-9736-41F48CC4C6B1}" destId="{7A920DCB-C80E-4AB4-8986-764862B9E5CD}" srcOrd="8" destOrd="0" presId="urn:microsoft.com/office/officeart/2005/8/layout/cycle2"/>
    <dgm:cxn modelId="{8E6C2015-6551-414C-AD69-417527F04403}" type="presParOf" srcId="{CD9DDB82-93C2-4C11-9736-41F48CC4C6B1}" destId="{9A2D710A-93FD-400C-B466-D79E78606A21}" srcOrd="9" destOrd="0" presId="urn:microsoft.com/office/officeart/2005/8/layout/cycle2"/>
    <dgm:cxn modelId="{8148374A-9041-44DF-A5B5-ECE5B4B35D53}" type="presParOf" srcId="{9A2D710A-93FD-400C-B466-D79E78606A21}" destId="{B5BE8DEC-BF30-4E51-9959-A1FC4802AD96}" srcOrd="0" destOrd="0" presId="urn:microsoft.com/office/officeart/2005/8/layout/cycle2"/>
    <dgm:cxn modelId="{61CEED42-6B7A-43EE-A957-BA7651208724}" type="presParOf" srcId="{CD9DDB82-93C2-4C11-9736-41F48CC4C6B1}" destId="{3DDE9964-0C23-4E0D-8286-8FDAC0C6A48B}" srcOrd="10" destOrd="0" presId="urn:microsoft.com/office/officeart/2005/8/layout/cycle2"/>
    <dgm:cxn modelId="{F93A6B29-F4A2-4C31-87DE-699A6AA3AB70}" type="presParOf" srcId="{CD9DDB82-93C2-4C11-9736-41F48CC4C6B1}" destId="{F7BAABD5-0E6E-49ED-99C1-24F8E23F67BE}" srcOrd="11" destOrd="0" presId="urn:microsoft.com/office/officeart/2005/8/layout/cycle2"/>
    <dgm:cxn modelId="{DBD2D2F8-F84B-4240-82B3-CA63E1209510}" type="presParOf" srcId="{F7BAABD5-0E6E-49ED-99C1-24F8E23F67BE}" destId="{C27C6BD1-CF74-478E-8113-B7CD1A68F612}" srcOrd="0" destOrd="0" presId="urn:microsoft.com/office/officeart/2005/8/layout/cycle2"/>
    <dgm:cxn modelId="{BBE6B97B-EFE1-4AAC-B019-AC02844DDFC7}" type="presParOf" srcId="{CD9DDB82-93C2-4C11-9736-41F48CC4C6B1}" destId="{D3A119A9-2B66-46A7-A0EE-2B11C476634B}" srcOrd="12" destOrd="0" presId="urn:microsoft.com/office/officeart/2005/8/layout/cycle2"/>
    <dgm:cxn modelId="{6A5FE86A-4B0F-49DA-8FAD-7B881466ACCF}" type="presParOf" srcId="{CD9DDB82-93C2-4C11-9736-41F48CC4C6B1}" destId="{D67DBF48-4547-4251-9D14-FE81C3A8FABB}" srcOrd="13" destOrd="0" presId="urn:microsoft.com/office/officeart/2005/8/layout/cycle2"/>
    <dgm:cxn modelId="{C71B1F67-2BE3-49D8-AF87-404F32488EBE}" type="presParOf" srcId="{D67DBF48-4547-4251-9D14-FE81C3A8FABB}" destId="{F4047DD0-E08A-415A-AE76-F73F52849B8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EDEA6-A1E5-4F87-BCAB-F792676391A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sl-SI"/>
        </a:p>
      </dgm:t>
    </dgm:pt>
    <dgm:pt modelId="{9C292D43-37A6-4929-A79B-30CAA29FC18B}" type="pres">
      <dgm:prSet presAssocID="{F1AEDEA6-A1E5-4F87-BCAB-F792676391A1}" presName="cycle" presStyleCnt="0">
        <dgm:presLayoutVars>
          <dgm:dir/>
          <dgm:resizeHandles val="exact"/>
        </dgm:presLayoutVars>
      </dgm:prSet>
      <dgm:spPr/>
    </dgm:pt>
  </dgm:ptLst>
  <dgm:cxnLst>
    <dgm:cxn modelId="{0C50C161-9773-458E-81BD-47171658D666}" type="presOf" srcId="{F1AEDEA6-A1E5-4F87-BCAB-F792676391A1}" destId="{9C292D43-37A6-4929-A79B-30CAA29FC18B}"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4CDBB-C65C-4FD9-A68A-3C15BBC691F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F776084A-0FE0-4650-9A8B-5D083FAD4ADC}" type="pres">
      <dgm:prSet presAssocID="{E714CDBB-C65C-4FD9-A68A-3C15BBC691F7}" presName="cycle" presStyleCnt="0">
        <dgm:presLayoutVars>
          <dgm:dir/>
          <dgm:resizeHandles val="exact"/>
        </dgm:presLayoutVars>
      </dgm:prSet>
      <dgm:spPr/>
    </dgm:pt>
  </dgm:ptLst>
  <dgm:cxnLst>
    <dgm:cxn modelId="{DB05F7DA-E41F-4E0C-A40C-6F58ADE5A694}" type="presOf" srcId="{E714CDBB-C65C-4FD9-A68A-3C15BBC691F7}" destId="{F776084A-0FE0-4650-9A8B-5D083FAD4ADC}"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DAC30-74FF-4189-8998-65AF2AAA079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A7E2FFBD-7A70-4D93-8FDC-BE22E1082C80}" type="pres">
      <dgm:prSet presAssocID="{B02DAC30-74FF-4189-8998-65AF2AAA0795}" presName="cycle" presStyleCnt="0">
        <dgm:presLayoutVars>
          <dgm:dir/>
          <dgm:resizeHandles val="exact"/>
        </dgm:presLayoutVars>
      </dgm:prSet>
      <dgm:spPr/>
    </dgm:pt>
  </dgm:ptLst>
  <dgm:cxnLst>
    <dgm:cxn modelId="{12528375-8AD4-4F40-8E52-36504EFB24C5}" type="presOf" srcId="{B02DAC30-74FF-4189-8998-65AF2AAA0795}" destId="{A7E2FFBD-7A70-4D93-8FDC-BE22E1082C80}"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D64F0-F60B-47A7-BFD4-C9E32BD782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539C76F5-0797-4B3C-8D22-29A75E8FEEF9}" type="pres">
      <dgm:prSet presAssocID="{EF4D64F0-F60B-47A7-BFD4-C9E32BD782CC}" presName="cycle" presStyleCnt="0">
        <dgm:presLayoutVars>
          <dgm:dir/>
          <dgm:resizeHandles val="exact"/>
        </dgm:presLayoutVars>
      </dgm:prSet>
      <dgm:spPr/>
    </dgm:pt>
  </dgm:ptLst>
  <dgm:cxnLst>
    <dgm:cxn modelId="{A2C87DD3-CCD9-4BB9-839E-A10A0582AA01}" type="presOf" srcId="{EF4D64F0-F60B-47A7-BFD4-C9E32BD782CC}" destId="{539C76F5-0797-4B3C-8D22-29A75E8FEEF9}" srcOrd="0" destOrd="0" presId="urn:microsoft.com/office/officeart/2005/8/layout/cycle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45E39-DC73-44CD-AF66-1BE46006DE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l-SI"/>
        </a:p>
      </dgm:t>
    </dgm:pt>
    <dgm:pt modelId="{EE268811-17C0-4EF1-ADF9-9CFF96DD96AD}" type="pres">
      <dgm:prSet presAssocID="{6D545E39-DC73-44CD-AF66-1BE46006DE3D}" presName="cycle" presStyleCnt="0">
        <dgm:presLayoutVars>
          <dgm:dir/>
          <dgm:resizeHandles val="exact"/>
        </dgm:presLayoutVars>
      </dgm:prSet>
      <dgm:spPr/>
    </dgm:pt>
  </dgm:ptLst>
  <dgm:cxnLst>
    <dgm:cxn modelId="{009E857E-DDFA-41AE-BA57-638EB3174E2D}" type="presOf" srcId="{6D545E39-DC73-44CD-AF66-1BE46006DE3D}" destId="{EE268811-17C0-4EF1-ADF9-9CFF96DD96AD}" srcOrd="0" destOrd="0" presId="urn:microsoft.com/office/officeart/2005/8/layout/cycle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6107-F9BF-4D0D-8356-FF62C46BF372}">
      <dsp:nvSpPr>
        <dsp:cNvPr id="0" name=""/>
        <dsp:cNvSpPr/>
      </dsp:nvSpPr>
      <dsp:spPr>
        <a:xfrm>
          <a:off x="1919894" y="34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ISKANJE</a:t>
          </a:r>
          <a:r>
            <a:rPr lang="sl-SI" sz="700" kern="1200" dirty="0"/>
            <a:t> </a:t>
          </a:r>
          <a:r>
            <a:rPr lang="sl-SI" sz="1000" kern="1200" dirty="0"/>
            <a:t>PODATKOV</a:t>
          </a:r>
        </a:p>
      </dsp:txBody>
      <dsp:txXfrm>
        <a:off x="2081872" y="162324"/>
        <a:ext cx="782096" cy="782096"/>
      </dsp:txXfrm>
    </dsp:sp>
    <dsp:sp modelId="{29534031-1319-465E-B799-DC2443AB7D42}">
      <dsp:nvSpPr>
        <dsp:cNvPr id="0" name=""/>
        <dsp:cNvSpPr/>
      </dsp:nvSpPr>
      <dsp:spPr>
        <a:xfrm rot="1542857">
          <a:off x="3066693" y="723551"/>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3071066" y="779051"/>
        <a:ext cx="206056" cy="223976"/>
      </dsp:txXfrm>
    </dsp:sp>
    <dsp:sp modelId="{E9D5D895-06C8-4915-9AC8-E0287274942E}">
      <dsp:nvSpPr>
        <dsp:cNvPr id="0" name=""/>
        <dsp:cNvSpPr/>
      </dsp:nvSpPr>
      <dsp:spPr>
        <a:xfrm>
          <a:off x="3416817" y="72122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ZBIRANJE in USTVARJANJE PODATKOV</a:t>
          </a:r>
        </a:p>
      </dsp:txBody>
      <dsp:txXfrm>
        <a:off x="3578795" y="883204"/>
        <a:ext cx="782096" cy="782096"/>
      </dsp:txXfrm>
    </dsp:sp>
    <dsp:sp modelId="{2529DAA4-5255-487D-B897-425B8DD5E2A8}">
      <dsp:nvSpPr>
        <dsp:cNvPr id="0" name=""/>
        <dsp:cNvSpPr/>
      </dsp:nvSpPr>
      <dsp:spPr>
        <a:xfrm rot="4628571">
          <a:off x="4005661" y="1889385"/>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4039990" y="1920996"/>
        <a:ext cx="206056" cy="223976"/>
      </dsp:txXfrm>
    </dsp:sp>
    <dsp:sp modelId="{7743A9A8-3D39-48B0-AC98-4C8D3F31C093}">
      <dsp:nvSpPr>
        <dsp:cNvPr id="0" name=""/>
        <dsp:cNvSpPr/>
      </dsp:nvSpPr>
      <dsp:spPr>
        <a:xfrm>
          <a:off x="3786526" y="2341029"/>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l-SI" sz="900" kern="1200" dirty="0"/>
            <a:t>ORGANIZIRANJE DOKUMENTIRANJE</a:t>
          </a:r>
        </a:p>
      </dsp:txBody>
      <dsp:txXfrm>
        <a:off x="3948504" y="2503007"/>
        <a:ext cx="782096" cy="782096"/>
      </dsp:txXfrm>
    </dsp:sp>
    <dsp:sp modelId="{074B4551-8088-4D7A-8AA9-0D1CB8DB3E5D}">
      <dsp:nvSpPr>
        <dsp:cNvPr id="0" name=""/>
        <dsp:cNvSpPr/>
      </dsp:nvSpPr>
      <dsp:spPr>
        <a:xfrm rot="7714286">
          <a:off x="3679613" y="3350386"/>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3751297" y="3390523"/>
        <a:ext cx="206056" cy="223976"/>
      </dsp:txXfrm>
    </dsp:sp>
    <dsp:sp modelId="{2E40E974-979D-4549-B419-E2207A4EF749}">
      <dsp:nvSpPr>
        <dsp:cNvPr id="0" name=""/>
        <dsp:cNvSpPr/>
      </dsp:nvSpPr>
      <dsp:spPr>
        <a:xfrm>
          <a:off x="2750624" y="3640011"/>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OBDELAVA PODATKOV</a:t>
          </a:r>
        </a:p>
      </dsp:txBody>
      <dsp:txXfrm>
        <a:off x="2912602" y="3801989"/>
        <a:ext cx="782096" cy="782096"/>
      </dsp:txXfrm>
    </dsp:sp>
    <dsp:sp modelId="{07D96A21-07AC-4AE8-8F7D-2C16819D5491}">
      <dsp:nvSpPr>
        <dsp:cNvPr id="0" name=""/>
        <dsp:cNvSpPr/>
      </dsp:nvSpPr>
      <dsp:spPr>
        <a:xfrm rot="10800000">
          <a:off x="2334068" y="4006390"/>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2422377" y="4081048"/>
        <a:ext cx="206056" cy="223976"/>
      </dsp:txXfrm>
    </dsp:sp>
    <dsp:sp modelId="{7A920DCB-C80E-4AB4-8986-764862B9E5CD}">
      <dsp:nvSpPr>
        <dsp:cNvPr id="0" name=""/>
        <dsp:cNvSpPr/>
      </dsp:nvSpPr>
      <dsp:spPr>
        <a:xfrm>
          <a:off x="1089164" y="3640011"/>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HRAMBA PODATKOV</a:t>
          </a:r>
        </a:p>
      </dsp:txBody>
      <dsp:txXfrm>
        <a:off x="1251142" y="3801989"/>
        <a:ext cx="782096" cy="782096"/>
      </dsp:txXfrm>
    </dsp:sp>
    <dsp:sp modelId="{9A2D710A-93FD-400C-B466-D79E78606A21}">
      <dsp:nvSpPr>
        <dsp:cNvPr id="0" name=""/>
        <dsp:cNvSpPr/>
      </dsp:nvSpPr>
      <dsp:spPr>
        <a:xfrm rot="13885714">
          <a:off x="982250" y="3363413"/>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rot="10800000">
        <a:off x="1053934" y="3472592"/>
        <a:ext cx="206056" cy="223976"/>
      </dsp:txXfrm>
    </dsp:sp>
    <dsp:sp modelId="{3DDE9964-0C23-4E0D-8286-8FDAC0C6A48B}">
      <dsp:nvSpPr>
        <dsp:cNvPr id="0" name=""/>
        <dsp:cNvSpPr/>
      </dsp:nvSpPr>
      <dsp:spPr>
        <a:xfrm>
          <a:off x="53261" y="2341029"/>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ZAŠČITA PODATKOV</a:t>
          </a:r>
        </a:p>
      </dsp:txBody>
      <dsp:txXfrm>
        <a:off x="215239" y="2503007"/>
        <a:ext cx="782096" cy="782096"/>
      </dsp:txXfrm>
    </dsp:sp>
    <dsp:sp modelId="{F7BAABD5-0E6E-49ED-99C1-24F8E23F67BE}">
      <dsp:nvSpPr>
        <dsp:cNvPr id="0" name=""/>
        <dsp:cNvSpPr/>
      </dsp:nvSpPr>
      <dsp:spPr>
        <a:xfrm rot="16971429">
          <a:off x="642105" y="1905630"/>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676434" y="2023335"/>
        <a:ext cx="206056" cy="223976"/>
      </dsp:txXfrm>
    </dsp:sp>
    <dsp:sp modelId="{D3A119A9-2B66-46A7-A0EE-2B11C476634B}">
      <dsp:nvSpPr>
        <dsp:cNvPr id="0" name=""/>
        <dsp:cNvSpPr/>
      </dsp:nvSpPr>
      <dsp:spPr>
        <a:xfrm>
          <a:off x="422971" y="721226"/>
          <a:ext cx="1106052" cy="11060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l-SI" sz="1000" kern="1200" dirty="0"/>
            <a:t>OBJAVA PODATKOV</a:t>
          </a:r>
        </a:p>
      </dsp:txBody>
      <dsp:txXfrm>
        <a:off x="584949" y="883204"/>
        <a:ext cx="782096" cy="782096"/>
      </dsp:txXfrm>
    </dsp:sp>
    <dsp:sp modelId="{D67DBF48-4547-4251-9D14-FE81C3A8FABB}">
      <dsp:nvSpPr>
        <dsp:cNvPr id="0" name=""/>
        <dsp:cNvSpPr/>
      </dsp:nvSpPr>
      <dsp:spPr>
        <a:xfrm rot="20057143">
          <a:off x="1569770" y="730781"/>
          <a:ext cx="294365" cy="373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l-SI" sz="1600" kern="1200"/>
        </a:p>
      </dsp:txBody>
      <dsp:txXfrm>
        <a:off x="1574143" y="824597"/>
        <a:ext cx="206056" cy="22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41:04.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0 184,'157'-3,"169"6,-227 10,-59-6,46 0,11-5,222 11,-124-5,-60-4,-26 8,-68-5,54 0,2085-8,-2149-1,1-2,-1-1,0-2,-1 0,30-13,64-14,-114 31,0 0,0-1,0 0,13-7,-15 6,0 1,1 0,0 1,-1 0,19-4,28-5,22-2,296-23,-237 21,-52 4,-40 5,64-2,992 9,-492 1,-198-14,-38-1,998 15,-1159 12,-31 0,329-12,-267-2,-196 3,50 10,36 1,417-14,-534 2,-1 0,0 0,22 7,-13-3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21:07:40.211"/>
    </inkml:context>
    <inkml:brush xml:id="br0">
      <inkml:brushProperty name="width" value="0.035" units="cm"/>
      <inkml:brushProperty name="height" value="0.035" units="cm"/>
      <inkml:brushProperty name="color" value="#E71224"/>
    </inkml:brush>
  </inkml:definitions>
  <inkml:trace contextRef="#ctx0" brushRef="#br0">3075 75 24575,'-58'0'0,"-1"-2"0,1-3 0,-107-23 0,103 15 0,-1 2 0,-108-4 0,-130 15 0,122 3 0,-727-3 0,876 3 0,0 1 0,1 1 0,-1 2 0,1 1 0,0 1 0,-51 25 0,-5 0 0,46-20 0,-344 111 0,366-120 0,0 0 0,0 1 0,1 1 0,0 0 0,0 1 0,1 1 0,0 1 0,0 0 0,1 1 0,0 0 0,-14 17 0,18-18 0,2 1 0,-1 1 0,1 0 0,1 0 0,0 0 0,1 1 0,0 0 0,1 0 0,0 1 0,1-1 0,1 1 0,0 0 0,1 0 0,-1 21 0,3-34 0,-2 46 0,2 0 0,10 79 0,-8-111 0,1-1 0,1 0 0,0 0 0,1 0 0,1 0 0,0-1 0,1 0 0,0 0 0,1-1 0,0 0 0,1 0 0,20 21 0,5-5 0,1-2 0,1-1 0,1-1 0,1-2 0,42 17 0,26 16 0,-20-7 0,33 20 0,231 94 0,-313-148 0,228 74 0,-219-76 0,0-2 0,1-2 0,90 3 0,-18-12 0,-38-1 0,140 15 0,-66 2 0,242-7 0,-301-9 0,-51 3 0,74 12 0,8 2 0,325-11 0,-293-7 0,108-20 0,-152 8 0,73-22 0,-75 11 0,-53 10 0,0-2 0,-2-3 0,84-40 0,-119 49 0,77-29 0,-55 23 0,-1-2 0,50-29 0,442-324 0,-527 365 0,-1 0 0,1 0 0,-1-1 0,-1 0 0,1 0 0,-1-1 0,-1 1 0,6-12 0,-10 17 0,0-1 0,0 0 0,-1 0 0,1 0 0,-1 0 0,0 0 0,-1-1 0,1 1 0,-1 0 0,0 0 0,0-1 0,0 1 0,0 0 0,-1 0 0,1-1 0,-1 1 0,0 0 0,-1 0 0,1 0 0,-1 0 0,0 0 0,0 1 0,-4-8 0,-16-16 0,0 0 0,-1 2 0,-2 1 0,-32-25 0,-18-18 0,42 36 0,-1 1 0,-59-39 0,72 56 0,0 1 0,-1 1 0,0 0 0,-1 2 0,0 1 0,-33-8 0,-205-51 0,207 58 0,-1 2 0,1 3 0,-1 2 0,-62 7 0,6-2 0,-677-3 0,760-1-195,1-1 0,-1-2 0,1 0 0,0-2 0,0-1 0,-41-17 0,46 15-6631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9D926-A6A3-498D-B3C0-5478BEFBC24F}" type="datetimeFigureOut">
              <a:rPr lang="sl-SI" smtClean="0"/>
              <a:t>22. 04. 2025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AB739-B8D4-4C04-910C-5240A9B6424B}" type="slidenum">
              <a:rPr lang="sl-SI" smtClean="0"/>
              <a:t>‹#›</a:t>
            </a:fld>
            <a:endParaRPr lang="sl-SI"/>
          </a:p>
        </p:txBody>
      </p:sp>
    </p:spTree>
    <p:extLst>
      <p:ext uri="{BB962C8B-B14F-4D97-AF65-F5344CB8AC3E}">
        <p14:creationId xmlns:p14="http://schemas.microsoft.com/office/powerpoint/2010/main" val="312819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a:t>
            </a:fld>
            <a:endParaRPr lang="sl-SI"/>
          </a:p>
        </p:txBody>
      </p:sp>
    </p:spTree>
    <p:extLst>
      <p:ext uri="{BB962C8B-B14F-4D97-AF65-F5344CB8AC3E}">
        <p14:creationId xmlns:p14="http://schemas.microsoft.com/office/powerpoint/2010/main" val="263146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18</a:t>
            </a:fld>
            <a:endParaRPr lang="sl-SI"/>
          </a:p>
        </p:txBody>
      </p:sp>
    </p:spTree>
    <p:extLst>
      <p:ext uri="{BB962C8B-B14F-4D97-AF65-F5344CB8AC3E}">
        <p14:creationId xmlns:p14="http://schemas.microsoft.com/office/powerpoint/2010/main" val="10760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19</a:t>
            </a:fld>
            <a:endParaRPr lang="sl-SI"/>
          </a:p>
        </p:txBody>
      </p:sp>
    </p:spTree>
    <p:extLst>
      <p:ext uri="{BB962C8B-B14F-4D97-AF65-F5344CB8AC3E}">
        <p14:creationId xmlns:p14="http://schemas.microsoft.com/office/powerpoint/2010/main" val="144976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26</a:t>
            </a:fld>
            <a:endParaRPr lang="sl-SI"/>
          </a:p>
        </p:txBody>
      </p:sp>
    </p:spTree>
    <p:extLst>
      <p:ext uri="{BB962C8B-B14F-4D97-AF65-F5344CB8AC3E}">
        <p14:creationId xmlns:p14="http://schemas.microsoft.com/office/powerpoint/2010/main" val="187974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29</a:t>
            </a:fld>
            <a:endParaRPr lang="sl-SI"/>
          </a:p>
        </p:txBody>
      </p:sp>
    </p:spTree>
    <p:extLst>
      <p:ext uri="{BB962C8B-B14F-4D97-AF65-F5344CB8AC3E}">
        <p14:creationId xmlns:p14="http://schemas.microsoft.com/office/powerpoint/2010/main" val="71790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30</a:t>
            </a:fld>
            <a:endParaRPr lang="sl-SI"/>
          </a:p>
        </p:txBody>
      </p:sp>
    </p:spTree>
    <p:extLst>
      <p:ext uri="{BB962C8B-B14F-4D97-AF65-F5344CB8AC3E}">
        <p14:creationId xmlns:p14="http://schemas.microsoft.com/office/powerpoint/2010/main" val="342500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33</a:t>
            </a:fld>
            <a:endParaRPr lang="sl-SI"/>
          </a:p>
        </p:txBody>
      </p:sp>
    </p:spTree>
    <p:extLst>
      <p:ext uri="{BB962C8B-B14F-4D97-AF65-F5344CB8AC3E}">
        <p14:creationId xmlns:p14="http://schemas.microsoft.com/office/powerpoint/2010/main" val="164242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34</a:t>
            </a:fld>
            <a:endParaRPr lang="sl-SI"/>
          </a:p>
        </p:txBody>
      </p:sp>
    </p:spTree>
    <p:extLst>
      <p:ext uri="{BB962C8B-B14F-4D97-AF65-F5344CB8AC3E}">
        <p14:creationId xmlns:p14="http://schemas.microsoft.com/office/powerpoint/2010/main" val="37761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2</a:t>
            </a:fld>
            <a:endParaRPr lang="sl-SI"/>
          </a:p>
        </p:txBody>
      </p:sp>
    </p:spTree>
    <p:extLst>
      <p:ext uri="{BB962C8B-B14F-4D97-AF65-F5344CB8AC3E}">
        <p14:creationId xmlns:p14="http://schemas.microsoft.com/office/powerpoint/2010/main" val="5343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4</a:t>
            </a:fld>
            <a:endParaRPr lang="sl-SI"/>
          </a:p>
        </p:txBody>
      </p:sp>
    </p:spTree>
    <p:extLst>
      <p:ext uri="{BB962C8B-B14F-4D97-AF65-F5344CB8AC3E}">
        <p14:creationId xmlns:p14="http://schemas.microsoft.com/office/powerpoint/2010/main" val="94093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8</a:t>
            </a:fld>
            <a:endParaRPr lang="sl-SI"/>
          </a:p>
        </p:txBody>
      </p:sp>
    </p:spTree>
    <p:extLst>
      <p:ext uri="{BB962C8B-B14F-4D97-AF65-F5344CB8AC3E}">
        <p14:creationId xmlns:p14="http://schemas.microsoft.com/office/powerpoint/2010/main" val="275343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11</a:t>
            </a:fld>
            <a:endParaRPr lang="sl-SI"/>
          </a:p>
        </p:txBody>
      </p:sp>
    </p:spTree>
    <p:extLst>
      <p:ext uri="{BB962C8B-B14F-4D97-AF65-F5344CB8AC3E}">
        <p14:creationId xmlns:p14="http://schemas.microsoft.com/office/powerpoint/2010/main" val="90330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12</a:t>
            </a:fld>
            <a:endParaRPr lang="sl-SI"/>
          </a:p>
        </p:txBody>
      </p:sp>
    </p:spTree>
    <p:extLst>
      <p:ext uri="{BB962C8B-B14F-4D97-AF65-F5344CB8AC3E}">
        <p14:creationId xmlns:p14="http://schemas.microsoft.com/office/powerpoint/2010/main" val="122968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13</a:t>
            </a:fld>
            <a:endParaRPr lang="sl-SI"/>
          </a:p>
        </p:txBody>
      </p:sp>
    </p:spTree>
    <p:extLst>
      <p:ext uri="{BB962C8B-B14F-4D97-AF65-F5344CB8AC3E}">
        <p14:creationId xmlns:p14="http://schemas.microsoft.com/office/powerpoint/2010/main" val="227334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14</a:t>
            </a:fld>
            <a:endParaRPr lang="sl-SI"/>
          </a:p>
        </p:txBody>
      </p:sp>
    </p:spTree>
    <p:extLst>
      <p:ext uri="{BB962C8B-B14F-4D97-AF65-F5344CB8AC3E}">
        <p14:creationId xmlns:p14="http://schemas.microsoft.com/office/powerpoint/2010/main" val="147204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Označba mesta številke diapozitiva 3"/>
          <p:cNvSpPr>
            <a:spLocks noGrp="1"/>
          </p:cNvSpPr>
          <p:nvPr>
            <p:ph type="sldNum" sz="quarter" idx="5"/>
          </p:nvPr>
        </p:nvSpPr>
        <p:spPr/>
        <p:txBody>
          <a:bodyPr/>
          <a:lstStyle/>
          <a:p>
            <a:fld id="{137AB739-B8D4-4C04-910C-5240A9B6424B}" type="slidenum">
              <a:rPr lang="sl-SI" smtClean="0"/>
              <a:t>17</a:t>
            </a:fld>
            <a:endParaRPr lang="sl-SI"/>
          </a:p>
        </p:txBody>
      </p:sp>
    </p:spTree>
    <p:extLst>
      <p:ext uri="{BB962C8B-B14F-4D97-AF65-F5344CB8AC3E}">
        <p14:creationId xmlns:p14="http://schemas.microsoft.com/office/powerpoint/2010/main" val="303043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22. 04. 2025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22. 04. 2025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22. 04. 2025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22. 04. 2025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22. 04. 2025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22. 04. 2025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22. 04. 2025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22. 04. 2025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22. 04. 2025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22. 04. 2025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22. 04. 2025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22. 04. 2025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cienceeurope.org/media/urspcz0a/se-rdm-template-1-core-requirements-for-data-management-plans.doc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cienceeurope.org/media/urspcz0a/se-rdm-template-1-core-requirements-for-data-management-plans.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doi.org/10.5281/zenodo.3332807"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doi.org/10.5281/zenodo.369530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doi.org/10.5281/zenodo.369530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cienceeurope.org/our-priorities/research-data/research-data-managemen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s://dmponline.dcc.ac.uk/template_export/5992485.pdf" TargetMode="External"/><Relationship Id="rId7" Type="http://schemas.openxmlformats.org/officeDocument/2006/relationships/hyperlink" Target="https://www.uni-lj.si/mma/nrrp2/2023082411334210/?m=1692869622"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cienceeurope.org/media/411km040/se-rdm-template-3-researcher-guidance-for-data-management-plans.docx" TargetMode="External"/><Relationship Id="rId5" Type="http://schemas.openxmlformats.org/officeDocument/2006/relationships/hyperlink" Target="https://www.adp.fdv.uni-lj.si/media/publikacije/predavanja/2020/DMPExpertGuide_SI_v1.pdf" TargetMode="External"/><Relationship Id="rId4" Type="http://schemas.openxmlformats.org/officeDocument/2006/relationships/hyperlink" Target="https://dmponline.dcc.ac.uk/template_export/2088403152.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irrosdata.ctk.uni-lj.si/raziskovalni-podatki/nacrt-ravnanja-z-raziskovalnimi-podatki/" TargetMode="External"/><Relationship Id="rId3" Type="http://schemas.openxmlformats.org/officeDocument/2006/relationships/image" Target="../media/image4.jp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www.adp.fdv.uni-lj.si/media/publikacije/predavanja/2020/DMPExpertGuide_SI_v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uni-lj.si/mma/nrrp2/2023082411334210/?m=169286962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uc3.cdlib.org/" TargetMode="External"/><Relationship Id="rId4" Type="http://schemas.openxmlformats.org/officeDocument/2006/relationships/hyperlink" Target="https://dcc.ac.uk/abou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ds-wizard.or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slovenia.ds-wizard.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brane.leskosek@mf.uni-lj.si" TargetMode="External"/><Relationship Id="rId7" Type="http://schemas.openxmlformats.org/officeDocument/2006/relationships/image" Target="../media/image3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slovenia.ds-wizard.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rgos.openaire.eu/"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youtube.com/watch?v=QbpZnfYoZmg" TargetMode="Externa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customXml" Target="../ink/ink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g"/></Relationships>
</file>

<file path=ppt/slides/_rels/slide6.xml.rels><?xml version="1.0" encoding="UTF-8" standalone="yes"?>
<Relationships xmlns="http://schemas.openxmlformats.org/package/2006/relationships"><Relationship Id="rId3" Type="http://schemas.openxmlformats.org/officeDocument/2006/relationships/hyperlink" Target="https://www.springernature.com/gp/authors/research-data"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projekt-spoznaj.si/video/uvod-v-ravnanje-z-raziskovalnimi-podatki-po-nacelih-fair-7-3-2024/" TargetMode="External"/><Relationship Id="rId5" Type="http://schemas.openxmlformats.org/officeDocument/2006/relationships/hyperlink" Target="https://www.dlib.si/details/URN:NBN:SI:DOC-06SLBVXX" TargetMode="External"/><Relationship Id="rId4" Type="http://schemas.openxmlformats.org/officeDocument/2006/relationships/hyperlink" Target="https://web-archive.oecd.org/2018-04-10/137520-38500813.pdf"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4.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doi.org/10.5281/zenodo.33328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6" y="374227"/>
            <a:ext cx="10386568" cy="1938992"/>
          </a:xfrm>
          <a:prstGeom prst="rect">
            <a:avLst/>
          </a:prstGeom>
          <a:noFill/>
        </p:spPr>
        <p:txBody>
          <a:bodyPr wrap="square" rtlCol="0">
            <a:spAutoFit/>
          </a:bodyPr>
          <a:lstStyle/>
          <a:p>
            <a:r>
              <a:rPr lang="pl-PL" sz="6000" b="1" dirty="0">
                <a:solidFill>
                  <a:schemeClr val="accent2"/>
                </a:solidFill>
                <a:latin typeface="Calibri" panose="020F0502020204030204" pitchFamily="34" charset="0"/>
                <a:cs typeface="Calibri" panose="020F0502020204030204" pitchFamily="34" charset="0"/>
              </a:rPr>
              <a:t>Načrtovanje ravnanja z raziskovalnimi podatki</a:t>
            </a: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641092" y="2500575"/>
            <a:ext cx="6553196" cy="1015663"/>
          </a:xfrm>
          <a:prstGeom prst="rect">
            <a:avLst/>
          </a:prstGeom>
          <a:noFill/>
        </p:spPr>
        <p:txBody>
          <a:bodyPr wrap="square" rtlCol="0">
            <a:spAutoFit/>
          </a:bodyPr>
          <a:lstStyle/>
          <a:p>
            <a:r>
              <a:rPr lang="sl-SI" sz="2000" dirty="0">
                <a:solidFill>
                  <a:schemeClr val="bg1"/>
                </a:solidFill>
              </a:rPr>
              <a:t>Peter ČERČE, Znanstveno-raziskovalno središče Koper</a:t>
            </a:r>
          </a:p>
          <a:p>
            <a:r>
              <a:rPr lang="sl-SI" sz="2000" dirty="0">
                <a:solidFill>
                  <a:schemeClr val="bg1"/>
                </a:solidFill>
              </a:rPr>
              <a:t>mag. Irena VIPAVC BRVAR, </a:t>
            </a:r>
            <a:r>
              <a:rPr lang="en-US" sz="2000" dirty="0" err="1">
                <a:solidFill>
                  <a:schemeClr val="bg1"/>
                </a:solidFill>
              </a:rPr>
              <a:t>Arhiv</a:t>
            </a:r>
            <a:r>
              <a:rPr lang="en-US" sz="2000" dirty="0">
                <a:solidFill>
                  <a:schemeClr val="bg1"/>
                </a:solidFill>
              </a:rPr>
              <a:t> </a:t>
            </a:r>
            <a:r>
              <a:rPr lang="en-US" sz="2000" dirty="0" err="1">
                <a:solidFill>
                  <a:schemeClr val="bg1"/>
                </a:solidFill>
              </a:rPr>
              <a:t>družboslovnih</a:t>
            </a:r>
            <a:r>
              <a:rPr lang="en-US" sz="2000" dirty="0">
                <a:solidFill>
                  <a:schemeClr val="bg1"/>
                </a:solidFill>
              </a:rPr>
              <a:t> </a:t>
            </a:r>
            <a:r>
              <a:rPr lang="en-US" sz="2000" dirty="0" err="1">
                <a:solidFill>
                  <a:schemeClr val="bg1"/>
                </a:solidFill>
              </a:rPr>
              <a:t>podatkov</a:t>
            </a:r>
            <a:r>
              <a:rPr lang="en-US" sz="2000" dirty="0">
                <a:solidFill>
                  <a:schemeClr val="bg1"/>
                </a:solidFill>
              </a:rPr>
              <a:t>, </a:t>
            </a:r>
            <a:r>
              <a:rPr lang="it-IT" sz="2000" dirty="0" err="1">
                <a:solidFill>
                  <a:schemeClr val="bg1"/>
                </a:solidFill>
              </a:rPr>
              <a:t>Fakulteta</a:t>
            </a:r>
            <a:r>
              <a:rPr lang="it-IT" sz="2000" dirty="0">
                <a:solidFill>
                  <a:schemeClr val="bg1"/>
                </a:solidFill>
              </a:rPr>
              <a:t> za </a:t>
            </a:r>
            <a:r>
              <a:rPr lang="it-IT" sz="2000" dirty="0" err="1">
                <a:solidFill>
                  <a:schemeClr val="bg1"/>
                </a:solidFill>
              </a:rPr>
              <a:t>družbene</a:t>
            </a:r>
            <a:r>
              <a:rPr lang="it-IT" sz="2000" dirty="0">
                <a:solidFill>
                  <a:schemeClr val="bg1"/>
                </a:solidFill>
              </a:rPr>
              <a:t> vede </a:t>
            </a:r>
            <a:r>
              <a:rPr lang="it-IT" sz="2000" dirty="0" err="1">
                <a:solidFill>
                  <a:schemeClr val="bg1"/>
                </a:solidFill>
              </a:rPr>
              <a:t>Univerze</a:t>
            </a:r>
            <a:r>
              <a:rPr lang="it-IT" sz="2000" dirty="0">
                <a:solidFill>
                  <a:schemeClr val="bg1"/>
                </a:solidFill>
              </a:rPr>
              <a:t> v </a:t>
            </a:r>
            <a:r>
              <a:rPr lang="it-IT" sz="2000" dirty="0" err="1">
                <a:solidFill>
                  <a:schemeClr val="bg1"/>
                </a:solidFill>
              </a:rPr>
              <a:t>Ljubljani</a:t>
            </a:r>
            <a:endParaRPr lang="sl-SI" sz="2000" dirty="0">
              <a:solidFill>
                <a:schemeClr val="bg1"/>
              </a:solidFill>
            </a:endParaRPr>
          </a:p>
        </p:txBody>
      </p:sp>
      <p:pic>
        <p:nvPicPr>
          <p:cNvPr id="3" name="Slika 2">
            <a:extLst>
              <a:ext uri="{FF2B5EF4-FFF2-40B4-BE49-F238E27FC236}">
                <a16:creationId xmlns:a16="http://schemas.microsoft.com/office/drawing/2014/main" id="{297E830E-88CD-4404-8E19-9F19F98C8FDE}"/>
              </a:ext>
            </a:extLst>
          </p:cNvPr>
          <p:cNvPicPr>
            <a:picLocks noChangeAspect="1"/>
          </p:cNvPicPr>
          <p:nvPr/>
        </p:nvPicPr>
        <p:blipFill>
          <a:blip r:embed="rId4"/>
          <a:stretch>
            <a:fillRect/>
          </a:stretch>
        </p:blipFill>
        <p:spPr>
          <a:xfrm>
            <a:off x="758952" y="5327484"/>
            <a:ext cx="1264920" cy="445687"/>
          </a:xfrm>
          <a:prstGeom prst="rect">
            <a:avLst/>
          </a:prstGeom>
        </p:spPr>
      </p:pic>
      <p:sp>
        <p:nvSpPr>
          <p:cNvPr id="6" name="Pravokotnik 5">
            <a:extLst>
              <a:ext uri="{FF2B5EF4-FFF2-40B4-BE49-F238E27FC236}">
                <a16:creationId xmlns:a16="http://schemas.microsoft.com/office/drawing/2014/main" id="{08F53880-F269-4DF8-996A-8FDCB15B25B9}"/>
              </a:ext>
            </a:extLst>
          </p:cNvPr>
          <p:cNvSpPr/>
          <p:nvPr/>
        </p:nvSpPr>
        <p:spPr>
          <a:xfrm>
            <a:off x="641092" y="3703595"/>
            <a:ext cx="7898346" cy="707886"/>
          </a:xfrm>
          <a:prstGeom prst="rect">
            <a:avLst/>
          </a:prstGeom>
        </p:spPr>
        <p:txBody>
          <a:bodyPr wrap="square">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Centralna tehniška knjižnica Univerze v Ljubljani, Predstavitev za </a:t>
            </a:r>
            <a:r>
              <a:rPr lang="sl-SI"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konzorcijske</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partnerje in širšo javnost</a:t>
            </a:r>
            <a:r>
              <a:rPr lang="sl-SI" sz="2000" dirty="0">
                <a:solidFill>
                  <a:schemeClr val="bg1"/>
                </a:solidFill>
              </a:rPr>
              <a:t>, 21. 3. 2024</a:t>
            </a:r>
          </a:p>
        </p:txBody>
      </p:sp>
      <p:pic>
        <p:nvPicPr>
          <p:cNvPr id="10" name="Slika 9">
            <a:extLst>
              <a:ext uri="{FF2B5EF4-FFF2-40B4-BE49-F238E27FC236}">
                <a16:creationId xmlns:a16="http://schemas.microsoft.com/office/drawing/2014/main" id="{F3297C70-A12F-4FB9-9605-97A95EF84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945678"/>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489064" y="2012912"/>
            <a:ext cx="10453800" cy="3693319"/>
          </a:xfrm>
          <a:prstGeom prst="rect">
            <a:avLst/>
          </a:prstGeom>
          <a:noFill/>
        </p:spPr>
        <p:txBody>
          <a:bodyPr wrap="square" rtlCol="0">
            <a:spAutoFit/>
          </a:bodyPr>
          <a:lstStyle/>
          <a:p>
            <a:r>
              <a:rPr lang="sl-SI" sz="2800" dirty="0"/>
              <a:t>Kaj je Načrt ravnanja z raziskovalnimi podatki? </a:t>
            </a:r>
          </a:p>
          <a:p>
            <a:endParaRPr lang="sl-SI" sz="2000" dirty="0"/>
          </a:p>
          <a:p>
            <a:pPr marL="342900" indent="-342900">
              <a:spcAft>
                <a:spcPts val="1200"/>
              </a:spcAft>
              <a:buFont typeface="Arial" panose="020B0604020202020204" pitchFamily="34" charset="0"/>
              <a:buChar char="•"/>
            </a:pPr>
            <a:r>
              <a:rPr lang="sl-SI" dirty="0"/>
              <a:t>V okolju </a:t>
            </a:r>
            <a:r>
              <a:rPr lang="sl-SI" b="1" dirty="0"/>
              <a:t>odprte znanosti </a:t>
            </a:r>
            <a:r>
              <a:rPr lang="sl-SI" dirty="0"/>
              <a:t>pripomore k upoštevanju njenih načel in povečuje možnosti za zagotavljanje pogojev za FAIR objavo podatkov</a:t>
            </a:r>
          </a:p>
          <a:p>
            <a:pPr marL="342900" indent="-342900">
              <a:spcAft>
                <a:spcPts val="1200"/>
              </a:spcAft>
              <a:buFont typeface="Arial" panose="020B0604020202020204" pitchFamily="34" charset="0"/>
              <a:buChar char="•"/>
            </a:pPr>
            <a:r>
              <a:rPr lang="sl-SI" dirty="0"/>
              <a:t>Določa korake in ukrepe, po katerih bodo raziskovalni podatki zbrani, ustrezno obdelani in interpretirani, opremljeni z metapodatki in </a:t>
            </a:r>
            <a:r>
              <a:rPr lang="sl-SI" b="1" dirty="0"/>
              <a:t>objavljeni</a:t>
            </a:r>
            <a:r>
              <a:rPr lang="sl-SI" dirty="0"/>
              <a:t> v izbranem </a:t>
            </a:r>
            <a:r>
              <a:rPr lang="sl-SI" dirty="0" err="1"/>
              <a:t>repozitoriju</a:t>
            </a:r>
            <a:endParaRPr lang="sl-SI" dirty="0"/>
          </a:p>
          <a:p>
            <a:pPr marL="342900" indent="-342900">
              <a:spcAft>
                <a:spcPts val="1200"/>
              </a:spcAft>
              <a:buFont typeface="Arial" panose="020B0604020202020204" pitchFamily="34" charset="0"/>
              <a:buChar char="•"/>
            </a:pPr>
            <a:r>
              <a:rPr lang="sl-SI" dirty="0"/>
              <a:t>Če obstajajo resnično utemeljeni razlogi, da podatkov </a:t>
            </a:r>
            <a:r>
              <a:rPr lang="sl-SI" b="1" dirty="0"/>
              <a:t>ne objavite</a:t>
            </a:r>
            <a:r>
              <a:rPr lang="sl-SI" dirty="0"/>
              <a:t>, v celoti ali delno, je dobro, če to zaznate zgodaj ali celo pred začetkom zbiranja podatkov ter ustrezno ukrepate</a:t>
            </a:r>
          </a:p>
          <a:p>
            <a:pPr marL="342900" indent="-342900">
              <a:spcAft>
                <a:spcPts val="1200"/>
              </a:spcAft>
              <a:buFont typeface="Arial" panose="020B0604020202020204" pitchFamily="34" charset="0"/>
              <a:buChar char="•"/>
            </a:pPr>
            <a:r>
              <a:rPr lang="sl-SI" dirty="0"/>
              <a:t>Ne obstajajo edini pravilni odgovori na vprašanja v zvezi z NRRP</a:t>
            </a:r>
          </a:p>
          <a:p>
            <a:pPr marL="342900" indent="-342900">
              <a:spcAft>
                <a:spcPts val="1200"/>
              </a:spcAft>
              <a:buFont typeface="Arial" panose="020B0604020202020204" pitchFamily="34" charset="0"/>
              <a:buChar char="•"/>
            </a:pPr>
            <a:endParaRPr lang="sl-SI" sz="2000" dirty="0"/>
          </a:p>
        </p:txBody>
      </p:sp>
      <p:sp>
        <p:nvSpPr>
          <p:cNvPr id="4" name="PoljeZBesedilom 3">
            <a:extLst>
              <a:ext uri="{FF2B5EF4-FFF2-40B4-BE49-F238E27FC236}">
                <a16:creationId xmlns:a16="http://schemas.microsoft.com/office/drawing/2014/main" id="{86083790-FA6B-84B9-20FD-3E588D7C89B8}"/>
              </a:ext>
            </a:extLst>
          </p:cNvPr>
          <p:cNvSpPr txBox="1"/>
          <p:nvPr/>
        </p:nvSpPr>
        <p:spPr>
          <a:xfrm>
            <a:off x="1249136" y="5706231"/>
            <a:ext cx="8678635" cy="830997"/>
          </a:xfrm>
          <a:prstGeom prst="rect">
            <a:avLst/>
          </a:prstGeom>
          <a:noFill/>
          <a:ln w="28575">
            <a:solidFill>
              <a:schemeClr val="accent1">
                <a:lumMod val="75000"/>
              </a:schemeClr>
            </a:solidFill>
          </a:ln>
        </p:spPr>
        <p:txBody>
          <a:bodyPr wrap="square" rtlCol="0">
            <a:spAutoFit/>
          </a:bodyPr>
          <a:lstStyle/>
          <a:p>
            <a:r>
              <a:rPr lang="sl-SI" sz="2400" dirty="0"/>
              <a:t>V NRRP opišite nameravane postopke v zvezi z raziskovalnimi podatki </a:t>
            </a:r>
            <a:r>
              <a:rPr lang="sl-SI" sz="2400" b="1" dirty="0"/>
              <a:t>jasno</a:t>
            </a:r>
            <a:r>
              <a:rPr lang="sl-SI" sz="2400" dirty="0"/>
              <a:t>, </a:t>
            </a:r>
            <a:r>
              <a:rPr lang="sl-SI" sz="2400" b="1" dirty="0"/>
              <a:t>natančno</a:t>
            </a:r>
            <a:r>
              <a:rPr lang="sl-SI" sz="2400" dirty="0"/>
              <a:t> in </a:t>
            </a:r>
            <a:r>
              <a:rPr lang="sl-SI" sz="2400" b="1" dirty="0"/>
              <a:t>podrobno</a:t>
            </a:r>
            <a:r>
              <a:rPr lang="sl-SI" sz="2400" dirty="0"/>
              <a:t>. Vsako odločitev utemeljite.</a:t>
            </a:r>
          </a:p>
        </p:txBody>
      </p:sp>
    </p:spTree>
    <p:extLst>
      <p:ext uri="{BB962C8B-B14F-4D97-AF65-F5344CB8AC3E}">
        <p14:creationId xmlns:p14="http://schemas.microsoft.com/office/powerpoint/2010/main" val="32198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3600986"/>
          </a:xfrm>
          <a:prstGeom prst="rect">
            <a:avLst/>
          </a:prstGeom>
          <a:noFill/>
        </p:spPr>
        <p:txBody>
          <a:bodyPr wrap="square" rtlCol="0">
            <a:spAutoFit/>
          </a:bodyPr>
          <a:lstStyle/>
          <a:p>
            <a:r>
              <a:rPr lang="sl-SI" sz="2800" dirty="0"/>
              <a:t>Zakaj je načrtovanje ravnanja z raziskovalnimi podatki pomembno? </a:t>
            </a:r>
          </a:p>
          <a:p>
            <a:endParaRPr lang="sl-SI" sz="2000" dirty="0"/>
          </a:p>
          <a:p>
            <a:pPr marL="342900" indent="-342900">
              <a:buFont typeface="Arial" panose="020B0604020202020204" pitchFamily="34" charset="0"/>
              <a:buChar char="•"/>
            </a:pPr>
            <a:r>
              <a:rPr lang="sl-SI" sz="2000" dirty="0"/>
              <a:t>Pravočasna priprava in večja učinkovitost,</a:t>
            </a:r>
          </a:p>
          <a:p>
            <a:pPr marL="342900" indent="-342900">
              <a:buFont typeface="Arial" panose="020B0604020202020204" pitchFamily="34" charset="0"/>
              <a:buChar char="•"/>
            </a:pPr>
            <a:r>
              <a:rPr lang="sl-SI" sz="2000" dirty="0"/>
              <a:t>Višja stopnja varnosti podatkov, </a:t>
            </a:r>
          </a:p>
          <a:p>
            <a:pPr marL="342900" indent="-342900">
              <a:buFont typeface="Arial" panose="020B0604020202020204" pitchFamily="34" charset="0"/>
              <a:buChar char="•"/>
            </a:pPr>
            <a:r>
              <a:rPr lang="sl-SI" sz="2000" dirty="0"/>
              <a:t>Zmanjševanje tveganj pri ravnanju z raziskovalnimi podatki,</a:t>
            </a:r>
          </a:p>
          <a:p>
            <a:pPr marL="342900" indent="-342900">
              <a:buFont typeface="Arial" panose="020B0604020202020204" pitchFamily="34" charset="0"/>
              <a:buChar char="•"/>
            </a:pPr>
            <a:r>
              <a:rPr lang="sl-SI" sz="2000" dirty="0"/>
              <a:t>Definirane odgovornosti v zvezi s podatki (mdr. tudi odgovornost za dopolnjevanje NRRP),</a:t>
            </a:r>
          </a:p>
          <a:p>
            <a:pPr marL="342900" indent="-342900">
              <a:buFont typeface="Arial" panose="020B0604020202020204" pitchFamily="34" charset="0"/>
              <a:buChar char="•"/>
            </a:pPr>
            <a:r>
              <a:rPr lang="sl-SI" sz="2000" dirty="0"/>
              <a:t>NRRP je še zlasti nujen v primerih sodelovanja večjega števila raziskovalcev, raziskovalnih skupin ali celo partnerjev iz več držav, </a:t>
            </a:r>
          </a:p>
          <a:p>
            <a:pPr marL="342900" indent="-342900">
              <a:buFont typeface="Arial" panose="020B0604020202020204" pitchFamily="34" charset="0"/>
              <a:buChar char="•"/>
            </a:pPr>
            <a:r>
              <a:rPr lang="sl-SI" sz="2000" dirty="0"/>
              <a:t>Načrtovanje ustreznih ukrepov pri ravnanju z občutljivimi podatki,</a:t>
            </a:r>
          </a:p>
          <a:p>
            <a:pPr marL="342900" indent="-342900">
              <a:buFont typeface="Arial" panose="020B0604020202020204" pitchFamily="34" charset="0"/>
              <a:buChar char="•"/>
            </a:pPr>
            <a:r>
              <a:rPr lang="sl-SI" sz="2000" dirty="0"/>
              <a:t>Višja kakovost podatkov in skladnost z načeli FAIR,</a:t>
            </a:r>
          </a:p>
          <a:p>
            <a:pPr marL="342900" indent="-342900">
              <a:buFont typeface="Arial" panose="020B0604020202020204" pitchFamily="34" charset="0"/>
              <a:buChar char="•"/>
            </a:pPr>
            <a:r>
              <a:rPr lang="sl-SI" sz="2000" dirty="0"/>
              <a:t>Načrtovanje stroškov FAIR obravnave raziskovalnih podatkov.</a:t>
            </a:r>
          </a:p>
        </p:txBody>
      </p:sp>
    </p:spTree>
    <p:extLst>
      <p:ext uri="{BB962C8B-B14F-4D97-AF65-F5344CB8AC3E}">
        <p14:creationId xmlns:p14="http://schemas.microsoft.com/office/powerpoint/2010/main" val="200692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4216539"/>
          </a:xfrm>
          <a:prstGeom prst="rect">
            <a:avLst/>
          </a:prstGeom>
          <a:noFill/>
        </p:spPr>
        <p:txBody>
          <a:bodyPr wrap="square" rtlCol="0">
            <a:spAutoFit/>
          </a:bodyPr>
          <a:lstStyle/>
          <a:p>
            <a:r>
              <a:rPr lang="sl-SI" sz="2800" dirty="0"/>
              <a:t>Pravočasno</a:t>
            </a:r>
          </a:p>
          <a:p>
            <a:endParaRPr lang="sl-SI" sz="2000" dirty="0"/>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Nekateri financerji zahtevajo </a:t>
            </a:r>
            <a:r>
              <a:rPr lang="sl-SI" sz="2000" b="1" dirty="0">
                <a:effectLst/>
                <a:latin typeface="Calibri" panose="020F0502020204030204" pitchFamily="34" charset="0"/>
                <a:ea typeface="Calibri" panose="020F0502020204030204" pitchFamily="34" charset="0"/>
              </a:rPr>
              <a:t>začetni NRRP</a:t>
            </a:r>
            <a:r>
              <a:rPr lang="sl-SI" sz="2000" dirty="0">
                <a:effectLst/>
                <a:latin typeface="Calibri" panose="020F0502020204030204" pitchFamily="34" charset="0"/>
                <a:ea typeface="Calibri" panose="020F0502020204030204" pitchFamily="34" charset="0"/>
              </a:rPr>
              <a:t> že ob prijavi projekta ali pa najkasneje ob koncu šestega meseca od začetka projekta</a:t>
            </a:r>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Raziskovalna skupina naj za pravočasno izdelavo NRRP poskrbi ne le zaradi zahtev financerjev, ampak zaradi življenjskega kroga raziskovanja </a:t>
            </a:r>
          </a:p>
          <a:p>
            <a:pPr marL="800100" lvl="1" indent="-342900">
              <a:spcAft>
                <a:spcPts val="1200"/>
              </a:spcAft>
              <a:buFont typeface="Wingdings" panose="05000000000000000000" pitchFamily="2" charset="2"/>
              <a:buChar char="v"/>
            </a:pPr>
            <a:r>
              <a:rPr lang="sl-SI" sz="2000" dirty="0">
                <a:effectLst/>
                <a:latin typeface="Calibri" panose="020F0502020204030204" pitchFamily="34" charset="0"/>
                <a:ea typeface="Calibri" panose="020F0502020204030204" pitchFamily="34" charset="0"/>
              </a:rPr>
              <a:t>nekateri koraki so ireverzibilni in lahko se zgodi, da zaradi prepozno ugotovljenih dejstev, podatkovni repozitorij ne bo prevzel podatkov v dolgotrajno hrambo in objavo</a:t>
            </a:r>
          </a:p>
          <a:p>
            <a:pPr marL="800100" lvl="1" indent="-342900">
              <a:spcAft>
                <a:spcPts val="1200"/>
              </a:spcAft>
              <a:buFont typeface="Wingdings" panose="05000000000000000000" pitchFamily="2" charset="2"/>
              <a:buChar char="v"/>
            </a:pPr>
            <a:r>
              <a:rPr lang="sl-SI" sz="2000" dirty="0">
                <a:effectLst/>
                <a:latin typeface="Calibri" panose="020F0502020204030204" pitchFamily="34" charset="0"/>
                <a:ea typeface="Calibri" panose="020F0502020204030204" pitchFamily="34" charset="0"/>
              </a:rPr>
              <a:t>NRRP je potrebno snovati skupaj s projektom</a:t>
            </a:r>
          </a:p>
          <a:p>
            <a:pPr marL="800100" lvl="1" indent="-342900">
              <a:spcAft>
                <a:spcPts val="1200"/>
              </a:spcAft>
              <a:buFont typeface="Wingdings" panose="05000000000000000000" pitchFamily="2" charset="2"/>
              <a:buChar char="v"/>
            </a:pPr>
            <a:r>
              <a:rPr lang="sl-SI" sz="2000" dirty="0">
                <a:latin typeface="Calibri" panose="020F0502020204030204" pitchFamily="34" charset="0"/>
                <a:ea typeface="Calibri" panose="020F0502020204030204" pitchFamily="34" charset="0"/>
              </a:rPr>
              <a:t>načrtovanje ravnanja z raziskovalnimi podatki ni enkratna dejavnost, ampak jo raziskovalna skupina aktivno izvaja tekom celotnega projekta</a:t>
            </a:r>
            <a:endParaRPr lang="sl-SI"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3900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900001" y="2340000"/>
            <a:ext cx="10453800" cy="4216539"/>
          </a:xfrm>
          <a:prstGeom prst="rect">
            <a:avLst/>
          </a:prstGeom>
          <a:noFill/>
        </p:spPr>
        <p:txBody>
          <a:bodyPr wrap="square" rtlCol="0">
            <a:spAutoFit/>
          </a:bodyPr>
          <a:lstStyle/>
          <a:p>
            <a:r>
              <a:rPr lang="sl-SI" sz="2800" dirty="0"/>
              <a:t>Skrbno in unikatno </a:t>
            </a:r>
          </a:p>
          <a:p>
            <a:endParaRPr lang="sl-SI" sz="2000" dirty="0"/>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NRRP naj bo </a:t>
            </a:r>
            <a:r>
              <a:rPr lang="sl-SI" sz="2000" b="1" dirty="0">
                <a:effectLst/>
                <a:latin typeface="Calibri" panose="020F0502020204030204" pitchFamily="34" charset="0"/>
                <a:ea typeface="Calibri" panose="020F0502020204030204" pitchFamily="34" charset="0"/>
              </a:rPr>
              <a:t>realen</a:t>
            </a:r>
            <a:r>
              <a:rPr lang="sl-SI" sz="2000" dirty="0">
                <a:effectLst/>
                <a:latin typeface="Calibri" panose="020F0502020204030204" pitchFamily="34" charset="0"/>
                <a:ea typeface="Calibri" panose="020F0502020204030204" pitchFamily="34" charset="0"/>
              </a:rPr>
              <a:t> in usklajen z dejanskim načrtom (življenjskim krogom) raziskave</a:t>
            </a:r>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NRRP je </a:t>
            </a:r>
            <a:r>
              <a:rPr lang="sl-SI" sz="2000" b="1" dirty="0">
                <a:effectLst/>
                <a:latin typeface="Calibri" panose="020F0502020204030204" pitchFamily="34" charset="0"/>
                <a:ea typeface="Calibri" panose="020F0502020204030204" pitchFamily="34" charset="0"/>
              </a:rPr>
              <a:t>smiseln</a:t>
            </a:r>
            <a:r>
              <a:rPr lang="sl-SI" sz="2000" dirty="0">
                <a:effectLst/>
                <a:latin typeface="Calibri" panose="020F0502020204030204" pitchFamily="34" charset="0"/>
                <a:ea typeface="Calibri" panose="020F0502020204030204" pitchFamily="34" charset="0"/>
              </a:rPr>
              <a:t> samo v primerih, ko ga vsi člani raziskovalne skupine dejansko upoštevajo tekom celotnega življenjskega kroga raziskave</a:t>
            </a:r>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Javno dostopni primeri NRRP naj bojo kvečjemu v pomoč; nedomišljeno povzemanje obstoječih NRRP v celoti, je </a:t>
            </a:r>
            <a:r>
              <a:rPr lang="sl-SI" sz="2000" b="1" dirty="0">
                <a:effectLst/>
                <a:latin typeface="Calibri" panose="020F0502020204030204" pitchFamily="34" charset="0"/>
                <a:ea typeface="Calibri" panose="020F0502020204030204" pitchFamily="34" charset="0"/>
              </a:rPr>
              <a:t>slaba praksa</a:t>
            </a:r>
          </a:p>
          <a:p>
            <a:pPr marL="342900" indent="-342900">
              <a:spcAft>
                <a:spcPts val="1200"/>
              </a:spcAft>
              <a:buFont typeface="Arial" panose="020B0604020202020204" pitchFamily="34" charset="0"/>
              <a:buChar char="•"/>
            </a:pPr>
            <a:r>
              <a:rPr lang="sl-SI" sz="2000" dirty="0">
                <a:effectLst/>
                <a:latin typeface="Calibri" panose="020F0502020204030204" pitchFamily="34" charset="0"/>
                <a:ea typeface="Calibri" panose="020F0502020204030204" pitchFamily="34" charset="0"/>
              </a:rPr>
              <a:t>Pri pripravi NRRP lahko raziskovalni skupini </a:t>
            </a:r>
            <a:r>
              <a:rPr lang="sl-SI" sz="2000" b="1" dirty="0">
                <a:effectLst/>
                <a:latin typeface="Calibri" panose="020F0502020204030204" pitchFamily="34" charset="0"/>
                <a:ea typeface="Calibri" panose="020F0502020204030204" pitchFamily="34" charset="0"/>
              </a:rPr>
              <a:t>svetujejo</a:t>
            </a:r>
            <a:r>
              <a:rPr lang="sl-SI" sz="2000" dirty="0">
                <a:effectLst/>
                <a:latin typeface="Calibri" panose="020F0502020204030204" pitchFamily="34" charset="0"/>
                <a:ea typeface="Calibri" panose="020F0502020204030204" pitchFamily="34" charset="0"/>
              </a:rPr>
              <a:t> institucionalni podatkovni strokovnjaki (nacionalna podporna skupina, strokovnjaki iz repozitorijev, …), vendar morajo načrt dokončno oblikovati člani raziskovalne skupine sami </a:t>
            </a:r>
          </a:p>
          <a:p>
            <a:pPr marL="342900" indent="-342900">
              <a:buFont typeface="Wingdings" panose="05000000000000000000" pitchFamily="2" charset="2"/>
              <a:buChar char="§"/>
            </a:pPr>
            <a:endParaRPr lang="sl-SI" sz="2000" dirty="0"/>
          </a:p>
        </p:txBody>
      </p:sp>
    </p:spTree>
    <p:extLst>
      <p:ext uri="{BB962C8B-B14F-4D97-AF65-F5344CB8AC3E}">
        <p14:creationId xmlns:p14="http://schemas.microsoft.com/office/powerpoint/2010/main" val="239098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r>
              <a:rPr lang="sl-SI" sz="2400" dirty="0"/>
              <a:t>Je izdelava NRRP obvezna? </a:t>
            </a:r>
          </a:p>
          <a:p>
            <a:endParaRPr lang="sl-SI" sz="2000" dirty="0"/>
          </a:p>
          <a:p>
            <a:pPr marL="342900" indent="-342900">
              <a:spcAft>
                <a:spcPts val="1200"/>
              </a:spcAft>
              <a:buFont typeface="Arial" panose="020B0604020202020204" pitchFamily="34" charset="0"/>
              <a:buChar char="•"/>
            </a:pPr>
            <a:r>
              <a:rPr lang="es-ES" sz="2000" dirty="0"/>
              <a:t>ERA &gt; H2020 </a:t>
            </a:r>
            <a:r>
              <a:rPr lang="sl-SI" sz="2000" dirty="0"/>
              <a:t>izbirno</a:t>
            </a:r>
            <a:r>
              <a:rPr lang="es-ES" sz="2000" dirty="0"/>
              <a:t> &gt; </a:t>
            </a:r>
            <a:r>
              <a:rPr lang="es-ES" sz="2000" dirty="0" err="1"/>
              <a:t>HEuropa</a:t>
            </a:r>
            <a:r>
              <a:rPr lang="es-ES" sz="2000" dirty="0"/>
              <a:t> </a:t>
            </a:r>
            <a:r>
              <a:rPr lang="es-ES" sz="2000" dirty="0" err="1"/>
              <a:t>ob</a:t>
            </a:r>
            <a:r>
              <a:rPr lang="sl-SI" sz="2000" dirty="0"/>
              <a:t>vezno</a:t>
            </a:r>
            <a:r>
              <a:rPr lang="es-ES" sz="2000" dirty="0"/>
              <a:t> &gt; ERC </a:t>
            </a:r>
            <a:r>
              <a:rPr lang="es-ES" sz="2000" dirty="0" err="1"/>
              <a:t>ob</a:t>
            </a:r>
            <a:r>
              <a:rPr lang="sl-SI" sz="2000" dirty="0"/>
              <a:t>vezno</a:t>
            </a:r>
          </a:p>
          <a:p>
            <a:pPr marL="342900" indent="-342900">
              <a:spcAft>
                <a:spcPts val="1200"/>
              </a:spcAft>
              <a:buFont typeface="Arial" panose="020B0604020202020204" pitchFamily="34" charset="0"/>
              <a:buChar char="•"/>
            </a:pPr>
            <a:r>
              <a:rPr lang="sl-SI" sz="2000" dirty="0"/>
              <a:t>Nacionalna zakonodaja &gt; tudi kadar NRRP ni posebej zahtevan, zahtevana pa je FAIR objava podatkov (npr. </a:t>
            </a:r>
            <a:r>
              <a:rPr lang="sl-SI" sz="2000" b="1" dirty="0"/>
              <a:t>ZDIJZ</a:t>
            </a:r>
            <a:r>
              <a:rPr lang="sl-SI" sz="2000" dirty="0"/>
              <a:t>, </a:t>
            </a:r>
            <a:r>
              <a:rPr lang="sl-SI" sz="2000" b="1" dirty="0" err="1"/>
              <a:t>ZZrID</a:t>
            </a:r>
            <a:r>
              <a:rPr lang="sl-SI" sz="2000" dirty="0"/>
              <a:t>) je NRRP neizogiben</a:t>
            </a:r>
          </a:p>
          <a:p>
            <a:pPr marL="342900" indent="-342900">
              <a:spcAft>
                <a:spcPts val="1200"/>
              </a:spcAft>
              <a:buFont typeface="Arial" panose="020B0604020202020204" pitchFamily="34" charset="0"/>
              <a:buChar char="•"/>
            </a:pPr>
            <a:r>
              <a:rPr lang="sl-SI" sz="2000" b="1" dirty="0"/>
              <a:t>Uredba o izvajanju znanstvenoraziskovalnega dela v skladu z načeli odprte znanosti </a:t>
            </a:r>
            <a:r>
              <a:rPr lang="sl-SI" sz="2000" dirty="0"/>
              <a:t>v 4. členu izrecno omenja NRRP</a:t>
            </a:r>
          </a:p>
          <a:p>
            <a:pPr marL="342900" indent="-342900">
              <a:spcAft>
                <a:spcPts val="1200"/>
              </a:spcAft>
              <a:buFont typeface="Arial" panose="020B0604020202020204" pitchFamily="34" charset="0"/>
              <a:buChar char="•"/>
            </a:pPr>
            <a:r>
              <a:rPr lang="sl-SI" sz="2000" dirty="0"/>
              <a:t>Nekatere ustanove že zahtevajo izdelavo NRRP</a:t>
            </a:r>
          </a:p>
          <a:p>
            <a:pPr marL="342900" indent="-342900">
              <a:spcAft>
                <a:spcPts val="1200"/>
              </a:spcAft>
              <a:buFont typeface="Arial" panose="020B0604020202020204" pitchFamily="34" charset="0"/>
              <a:buChar char="•"/>
            </a:pPr>
            <a:r>
              <a:rPr lang="sl-SI" sz="2000" dirty="0"/>
              <a:t>Ponovno: „Raziskovalna skupina naj za izdelavo NRRP poskrbi ne le zaradi zahtev financerjev, ampak zaradi življenjskega kroga raziskovanja“</a:t>
            </a:r>
          </a:p>
          <a:p>
            <a:pPr marL="342900" indent="-342900">
              <a:buFont typeface="Arial" panose="020B0604020202020204" pitchFamily="34" charset="0"/>
              <a:buChar char="•"/>
            </a:pPr>
            <a:endParaRPr lang="sl-SI" sz="2000" dirty="0"/>
          </a:p>
          <a:p>
            <a:endParaRPr lang="sl-SI" sz="2000" dirty="0"/>
          </a:p>
          <a:p>
            <a:endParaRPr lang="sl-SI" sz="2800" dirty="0"/>
          </a:p>
          <a:p>
            <a:endParaRPr lang="sl-SI" sz="2800" dirty="0"/>
          </a:p>
          <a:p>
            <a:endParaRPr lang="sl-SI" sz="2800" dirty="0"/>
          </a:p>
        </p:txBody>
      </p:sp>
    </p:spTree>
    <p:extLst>
      <p:ext uri="{BB962C8B-B14F-4D97-AF65-F5344CB8AC3E}">
        <p14:creationId xmlns:p14="http://schemas.microsoft.com/office/powerpoint/2010/main" val="312285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000" dirty="0"/>
          </a:p>
          <a:p>
            <a:endParaRPr lang="sl-SI" sz="2000" dirty="0"/>
          </a:p>
          <a:p>
            <a:endParaRPr lang="sl-SI" sz="2800" dirty="0"/>
          </a:p>
          <a:p>
            <a:endParaRPr lang="sl-SI" sz="2800" dirty="0"/>
          </a:p>
          <a:p>
            <a:endParaRPr lang="sl-SI" sz="2800" dirty="0"/>
          </a:p>
        </p:txBody>
      </p:sp>
      <p:pic>
        <p:nvPicPr>
          <p:cNvPr id="6" name="Slika 5">
            <a:extLst>
              <a:ext uri="{FF2B5EF4-FFF2-40B4-BE49-F238E27FC236}">
                <a16:creationId xmlns:a16="http://schemas.microsoft.com/office/drawing/2014/main" id="{696C5429-085C-615F-4741-64A6DA96754D}"/>
              </a:ext>
            </a:extLst>
          </p:cNvPr>
          <p:cNvPicPr>
            <a:picLocks noChangeAspect="1"/>
          </p:cNvPicPr>
          <p:nvPr/>
        </p:nvPicPr>
        <p:blipFill>
          <a:blip r:embed="rId3"/>
          <a:stretch>
            <a:fillRect/>
          </a:stretch>
        </p:blipFill>
        <p:spPr>
          <a:xfrm>
            <a:off x="477879" y="1913101"/>
            <a:ext cx="7157832" cy="4812923"/>
          </a:xfrm>
          <a:prstGeom prst="rect">
            <a:avLst/>
          </a:prstGeom>
        </p:spPr>
      </p:pic>
      <p:sp>
        <p:nvSpPr>
          <p:cNvPr id="8" name="PoljeZBesedilom 7">
            <a:extLst>
              <a:ext uri="{FF2B5EF4-FFF2-40B4-BE49-F238E27FC236}">
                <a16:creationId xmlns:a16="http://schemas.microsoft.com/office/drawing/2014/main" id="{1755FB16-8BB3-A327-B9FE-403FBE442260}"/>
              </a:ext>
            </a:extLst>
          </p:cNvPr>
          <p:cNvSpPr txBox="1"/>
          <p:nvPr/>
        </p:nvSpPr>
        <p:spPr>
          <a:xfrm>
            <a:off x="7741763" y="6079693"/>
            <a:ext cx="4164290" cy="646331"/>
          </a:xfrm>
          <a:prstGeom prst="rect">
            <a:avLst/>
          </a:prstGeom>
          <a:noFill/>
        </p:spPr>
        <p:txBody>
          <a:bodyPr wrap="square">
            <a:spAutoFit/>
          </a:bodyPr>
          <a:lstStyle/>
          <a:p>
            <a:r>
              <a:rPr lang="sl-SI" dirty="0"/>
              <a:t>https://www.openaire.eu/how-to-comply-with-horizon-europe-mandate-for-rdm</a:t>
            </a:r>
          </a:p>
        </p:txBody>
      </p:sp>
      <mc:AlternateContent xmlns:mc="http://schemas.openxmlformats.org/markup-compatibility/2006" xmlns:p14="http://schemas.microsoft.com/office/powerpoint/2010/main">
        <mc:Choice Requires="p14">
          <p:contentPart p14:bwMode="auto" r:id="rId4">
            <p14:nvContentPartPr>
              <p14:cNvPr id="9" name="Rokopis 8">
                <a:extLst>
                  <a:ext uri="{FF2B5EF4-FFF2-40B4-BE49-F238E27FC236}">
                    <a16:creationId xmlns:a16="http://schemas.microsoft.com/office/drawing/2014/main" id="{BBF8CDC1-9838-2781-D5EB-84A0A27283F0}"/>
                  </a:ext>
                </a:extLst>
              </p14:cNvPr>
              <p14:cNvContentPartPr/>
              <p14:nvPr/>
            </p14:nvContentPartPr>
            <p14:xfrm>
              <a:off x="2695851" y="5523640"/>
              <a:ext cx="4015440" cy="95400"/>
            </p14:xfrm>
          </p:contentPart>
        </mc:Choice>
        <mc:Fallback xmlns="">
          <p:pic>
            <p:nvPicPr>
              <p:cNvPr id="9" name="Rokopis 8">
                <a:extLst>
                  <a:ext uri="{FF2B5EF4-FFF2-40B4-BE49-F238E27FC236}">
                    <a16:creationId xmlns:a16="http://schemas.microsoft.com/office/drawing/2014/main" id="{BBF8CDC1-9838-2781-D5EB-84A0A27283F0}"/>
                  </a:ext>
                </a:extLst>
              </p:cNvPr>
              <p:cNvPicPr/>
              <p:nvPr/>
            </p:nvPicPr>
            <p:blipFill>
              <a:blip r:embed="rId5"/>
              <a:stretch>
                <a:fillRect/>
              </a:stretch>
            </p:blipFill>
            <p:spPr>
              <a:xfrm>
                <a:off x="2641851" y="5415640"/>
                <a:ext cx="4123080" cy="311040"/>
              </a:xfrm>
              <a:prstGeom prst="rect">
                <a:avLst/>
              </a:prstGeom>
            </p:spPr>
          </p:pic>
        </mc:Fallback>
      </mc:AlternateContent>
    </p:spTree>
    <p:extLst>
      <p:ext uri="{BB962C8B-B14F-4D97-AF65-F5344CB8AC3E}">
        <p14:creationId xmlns:p14="http://schemas.microsoft.com/office/powerpoint/2010/main" val="118082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000" dirty="0"/>
          </a:p>
          <a:p>
            <a:endParaRPr lang="sl-SI" sz="2000" dirty="0"/>
          </a:p>
          <a:p>
            <a:endParaRPr lang="sl-SI" sz="2800" dirty="0"/>
          </a:p>
          <a:p>
            <a:endParaRPr lang="sl-SI" sz="2800" dirty="0"/>
          </a:p>
          <a:p>
            <a:endParaRPr lang="sl-SI" sz="2800" dirty="0"/>
          </a:p>
        </p:txBody>
      </p:sp>
      <p:sp>
        <p:nvSpPr>
          <p:cNvPr id="8" name="PoljeZBesedilom 7">
            <a:extLst>
              <a:ext uri="{FF2B5EF4-FFF2-40B4-BE49-F238E27FC236}">
                <a16:creationId xmlns:a16="http://schemas.microsoft.com/office/drawing/2014/main" id="{4D9D3A55-A912-D44D-5D80-691D53D4BAC9}"/>
              </a:ext>
            </a:extLst>
          </p:cNvPr>
          <p:cNvSpPr txBox="1"/>
          <p:nvPr/>
        </p:nvSpPr>
        <p:spPr>
          <a:xfrm>
            <a:off x="6527930" y="2149311"/>
            <a:ext cx="5281234" cy="4647426"/>
          </a:xfrm>
          <a:prstGeom prst="rect">
            <a:avLst/>
          </a:prstGeom>
          <a:noFill/>
        </p:spPr>
        <p:txBody>
          <a:bodyPr wrap="square">
            <a:spAutoFit/>
          </a:bodyPr>
          <a:lstStyle/>
          <a:p>
            <a:pPr algn="ctr"/>
            <a:r>
              <a:rPr lang="sl-SI" sz="1800" b="0" i="0" u="none" strike="noStrike" baseline="0" dirty="0">
                <a:solidFill>
                  <a:srgbClr val="000000"/>
                </a:solidFill>
              </a:rPr>
              <a:t>III. ODPRTI DOSTOP DO RAZISKOVALNIH PODATKOV IN DRUGIH REZULTATOV RAZISKAV V DIGITALNI OBLIKI</a:t>
            </a:r>
          </a:p>
          <a:p>
            <a:pPr algn="ctr"/>
            <a:r>
              <a:rPr lang="sl-SI" sz="1800" b="0" i="0" u="none" strike="noStrike" baseline="0" dirty="0">
                <a:solidFill>
                  <a:srgbClr val="000000"/>
                </a:solidFill>
              </a:rPr>
              <a:t>4. člen</a:t>
            </a:r>
          </a:p>
          <a:p>
            <a:pPr algn="ctr"/>
            <a:r>
              <a:rPr lang="sl-SI" sz="1800" b="0" i="0" u="none" strike="noStrike" baseline="0" dirty="0">
                <a:solidFill>
                  <a:srgbClr val="000000"/>
                </a:solidFill>
              </a:rPr>
              <a:t>(zahteve)</a:t>
            </a:r>
          </a:p>
          <a:p>
            <a:pPr algn="just"/>
            <a:r>
              <a:rPr lang="sl-SI" sz="1600" b="0" i="0" u="none" strike="noStrike" baseline="0" dirty="0">
                <a:solidFill>
                  <a:srgbClr val="000000"/>
                </a:solidFill>
              </a:rPr>
              <a:t>(1) Financerji v okviru pogojev sofinanciranja iz javnih virov najmanj v višini 50 % poleg odprtega dostopa do znanstvenih publikacij iz 2. člena te uredbe zahtevajo, izvajalci znanstvenoraziskovalne dejavnosti pa zagotovijo:</a:t>
            </a:r>
          </a:p>
          <a:p>
            <a:pPr algn="just"/>
            <a:r>
              <a:rPr lang="sl-SI" sz="1600" b="0" i="0" u="none" strike="noStrike" baseline="0" dirty="0">
                <a:solidFill>
                  <a:srgbClr val="000000"/>
                </a:solidFill>
              </a:rPr>
              <a:t>– </a:t>
            </a:r>
            <a:r>
              <a:rPr lang="sl-SI" sz="1600" b="0" i="0" u="none" strike="noStrike" baseline="0" dirty="0">
                <a:solidFill>
                  <a:srgbClr val="000000"/>
                </a:solidFill>
                <a:highlight>
                  <a:srgbClr val="FFFF00"/>
                </a:highlight>
              </a:rPr>
              <a:t>pripravo in redno posodabljanje načrta ravnanja z raziskovalnimi podatki (v nadaljnjem besedilu: NRRP)</a:t>
            </a:r>
            <a:r>
              <a:rPr lang="sl-SI" sz="1600" b="0" i="0" u="none" strike="noStrike" baseline="0" dirty="0">
                <a:solidFill>
                  <a:srgbClr val="000000"/>
                </a:solidFill>
              </a:rPr>
              <a:t>,</a:t>
            </a:r>
          </a:p>
          <a:p>
            <a:pPr algn="just"/>
            <a:r>
              <a:rPr lang="sl-SI" sz="1600" b="0" i="0" u="none" strike="noStrike" baseline="0" dirty="0">
                <a:solidFill>
                  <a:srgbClr val="000000"/>
                </a:solidFill>
              </a:rPr>
              <a:t>– ravnanje z raziskovalnimi podatki in drugimi rezultati raziskav, ustvarjenimi v okviru javno sofinanciranih raziskav, v skladu z načeli, ki omogočajo njihovo </a:t>
            </a:r>
            <a:r>
              <a:rPr lang="sl-SI" sz="1600" b="0" i="0" u="none" strike="noStrike" baseline="0" dirty="0" err="1">
                <a:solidFill>
                  <a:srgbClr val="000000"/>
                </a:solidFill>
              </a:rPr>
              <a:t>najdljivost</a:t>
            </a:r>
            <a:r>
              <a:rPr lang="sl-SI" sz="1600" b="0" i="0" u="none" strike="noStrike" baseline="0" dirty="0">
                <a:solidFill>
                  <a:srgbClr val="000000"/>
                </a:solidFill>
              </a:rPr>
              <a:t>, dostopnost, povezljivost in ponovno uporabo (v nadaljnjem besedilu: načela FAIR),</a:t>
            </a:r>
          </a:p>
          <a:p>
            <a:pPr algn="just"/>
            <a:r>
              <a:rPr lang="sl-SI" sz="1600" b="0" i="0" u="none" strike="noStrike" baseline="0" dirty="0">
                <a:solidFill>
                  <a:srgbClr val="000000"/>
                </a:solidFill>
              </a:rPr>
              <a:t>– odprti dostop do raziskovalnih podatkov in drugih rezultatov raziskav iz sofinanciranih raziskav v skladu z načelom »odprti, kolikor je mogoče, zaprti, kolikor je nujno«.</a:t>
            </a:r>
            <a:endParaRPr lang="sl-SI" sz="1600" dirty="0"/>
          </a:p>
        </p:txBody>
      </p:sp>
      <p:pic>
        <p:nvPicPr>
          <p:cNvPr id="10" name="Slika 9">
            <a:extLst>
              <a:ext uri="{FF2B5EF4-FFF2-40B4-BE49-F238E27FC236}">
                <a16:creationId xmlns:a16="http://schemas.microsoft.com/office/drawing/2014/main" id="{0F5C8A63-7E9F-4A9C-38AB-3AC7BD60307B}"/>
              </a:ext>
            </a:extLst>
          </p:cNvPr>
          <p:cNvPicPr>
            <a:picLocks noChangeAspect="1"/>
          </p:cNvPicPr>
          <p:nvPr/>
        </p:nvPicPr>
        <p:blipFill>
          <a:blip r:embed="rId3"/>
          <a:stretch>
            <a:fillRect/>
          </a:stretch>
        </p:blipFill>
        <p:spPr>
          <a:xfrm>
            <a:off x="838200" y="2055043"/>
            <a:ext cx="5216923" cy="4636633"/>
          </a:xfrm>
          <a:prstGeom prst="rect">
            <a:avLst/>
          </a:prstGeom>
        </p:spPr>
      </p:pic>
    </p:spTree>
    <p:extLst>
      <p:ext uri="{BB962C8B-B14F-4D97-AF65-F5344CB8AC3E}">
        <p14:creationId xmlns:p14="http://schemas.microsoft.com/office/powerpoint/2010/main" val="12328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96157" y="3046059"/>
            <a:ext cx="10515600" cy="817418"/>
          </a:xfrm>
        </p:spPr>
        <p:txBody>
          <a:bodyPr>
            <a:normAutofit/>
          </a:bodyPr>
          <a:lstStyle/>
          <a:p>
            <a:pPr lvl="0"/>
            <a:r>
              <a:rPr lang="pl-PL" sz="5000" b="1" dirty="0">
                <a:solidFill>
                  <a:srgbClr val="ED7D31"/>
                </a:solidFill>
                <a:latin typeface="Calibri"/>
              </a:rPr>
              <a:t>Nujni vsebinski deli načrtov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Tree>
    <p:extLst>
      <p:ext uri="{BB962C8B-B14F-4D97-AF65-F5344CB8AC3E}">
        <p14:creationId xmlns:p14="http://schemas.microsoft.com/office/powerpoint/2010/main" val="46627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267DD3-7B49-21C0-D798-7CE7621DB45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ED5EF3-76EB-CE16-6CDE-D4AC34425FF0}"/>
              </a:ext>
            </a:extLst>
          </p:cNvPr>
          <p:cNvSpPr txBox="1">
            <a:spLocks noGrp="1"/>
          </p:cNvSpPr>
          <p:nvPr>
            <p:ph type="title"/>
          </p:nvPr>
        </p:nvSpPr>
        <p:spPr>
          <a:xfrm>
            <a:off x="838200" y="549826"/>
            <a:ext cx="10515600" cy="817418"/>
          </a:xfrm>
        </p:spPr>
        <p:txBody>
          <a:bodyPr>
            <a:normAutofit/>
          </a:bodyPr>
          <a:lstStyle/>
          <a:p>
            <a:pPr lvl="0"/>
            <a:r>
              <a:rPr lang="pl-PL" sz="5000" b="1" dirty="0">
                <a:solidFill>
                  <a:srgbClr val="ED7D31"/>
                </a:solidFill>
                <a:latin typeface="Calibri"/>
              </a:rPr>
              <a:t>Nujni vsebinski deli načrtov</a:t>
            </a:r>
          </a:p>
        </p:txBody>
      </p:sp>
      <p:sp>
        <p:nvSpPr>
          <p:cNvPr id="5" name="Naslov 1">
            <a:extLst>
              <a:ext uri="{FF2B5EF4-FFF2-40B4-BE49-F238E27FC236}">
                <a16:creationId xmlns:a16="http://schemas.microsoft.com/office/drawing/2014/main" id="{80DD97A5-7D46-E48C-91A3-D10F5CF6A824}"/>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3BF7B2E6-1FC8-A812-5446-9A8A2F22F54F}"/>
              </a:ext>
            </a:extLst>
          </p:cNvPr>
          <p:cNvSpPr txBox="1"/>
          <p:nvPr/>
        </p:nvSpPr>
        <p:spPr>
          <a:xfrm>
            <a:off x="372615"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pPr marL="285750" indent="-285750">
              <a:spcAft>
                <a:spcPts val="600"/>
              </a:spcAft>
              <a:buFont typeface="Arial" panose="020B0604020202020204" pitchFamily="34" charset="0"/>
              <a:buChar char="•"/>
            </a:pPr>
            <a:r>
              <a:rPr lang="sl-SI" sz="2000" dirty="0"/>
              <a:t>NRRP pomagajo raziskovalcu, da od samega začetka raziskovalnega projekta upošteva vse pomembne vidike upravljanja podatkov. </a:t>
            </a:r>
          </a:p>
          <a:p>
            <a:pPr marL="285750" indent="-285750">
              <a:spcAft>
                <a:spcPts val="600"/>
              </a:spcAft>
              <a:buFont typeface="Arial" panose="020B0604020202020204" pitchFamily="34" charset="0"/>
              <a:buChar char="•"/>
            </a:pPr>
            <a:r>
              <a:rPr lang="sl-SI" sz="2000" dirty="0"/>
              <a:t>NRRP mora raziskovalce spodbuditi k razmišljanju o optimalnem ravnanju s podatki, njihovem organiziranju, dokumentiranju in shranjevanju.</a:t>
            </a:r>
          </a:p>
          <a:p>
            <a:pPr marL="285750" indent="-285750">
              <a:spcAft>
                <a:spcPts val="600"/>
              </a:spcAft>
              <a:buFont typeface="Arial" panose="020B0604020202020204" pitchFamily="34" charset="0"/>
              <a:buChar char="•"/>
            </a:pPr>
            <a:r>
              <a:rPr lang="sl-SI" sz="2000" dirty="0"/>
              <a:t>Elementi NRRP pripravijo raziskovalce na ustrezno deljenje in objavo raziskovalnih podatkov / vseh raziskovalnih rezultatov. Posebej je potrebno biti pozoren pri delu z osebnimi, občutljivimi in zaupnimi podatki.</a:t>
            </a:r>
          </a:p>
          <a:p>
            <a:pPr marL="285750" indent="-285750">
              <a:spcAft>
                <a:spcPts val="600"/>
              </a:spcAft>
              <a:buFont typeface="Arial" panose="020B0604020202020204" pitchFamily="34" charset="0"/>
              <a:buChar char="•"/>
            </a:pPr>
            <a:r>
              <a:rPr lang="sl-SI" sz="2000" dirty="0"/>
              <a:t>Obstaja več vrst predlog, ki so jih pripravile organizacije za financiranje raziskav, raziskovalne organizacije, raziskovalne skupnosti in posamezne ustanove.</a:t>
            </a:r>
          </a:p>
          <a:p>
            <a:pPr marL="285750" indent="-285750">
              <a:spcAft>
                <a:spcPts val="600"/>
              </a:spcAft>
              <a:buFont typeface="Arial" panose="020B0604020202020204" pitchFamily="34" charset="0"/>
              <a:buChar char="•"/>
            </a:pPr>
            <a:r>
              <a:rPr lang="sl-SI" sz="2000" dirty="0"/>
              <a:t>„</a:t>
            </a:r>
            <a:r>
              <a:rPr lang="en-US" sz="2000" dirty="0"/>
              <a:t>Core Requirements for</a:t>
            </a:r>
            <a:r>
              <a:rPr lang="sl-SI" sz="2000" dirty="0"/>
              <a:t> </a:t>
            </a:r>
            <a:r>
              <a:rPr lang="en-US" sz="2000" dirty="0"/>
              <a:t>Data Management Plans</a:t>
            </a:r>
            <a:r>
              <a:rPr lang="sl-SI" sz="2000" dirty="0"/>
              <a:t>. </a:t>
            </a:r>
            <a:r>
              <a:rPr lang="en-US" sz="2000" dirty="0"/>
              <a:t>Template from the </a:t>
            </a:r>
            <a:r>
              <a:rPr lang="sl-SI" sz="2000" dirty="0"/>
              <a:t>S</a:t>
            </a:r>
            <a:r>
              <a:rPr lang="en-US" sz="2000" dirty="0" err="1"/>
              <a:t>cience</a:t>
            </a:r>
            <a:r>
              <a:rPr lang="en-US" sz="2000" dirty="0"/>
              <a:t> </a:t>
            </a:r>
            <a:r>
              <a:rPr lang="sl-SI" sz="2000" dirty="0"/>
              <a:t>E</a:t>
            </a:r>
            <a:r>
              <a:rPr lang="en-US" sz="2000" dirty="0" err="1"/>
              <a:t>urope</a:t>
            </a:r>
            <a:r>
              <a:rPr lang="en-US" sz="2000" dirty="0"/>
              <a:t> practical guide to</a:t>
            </a:r>
            <a:r>
              <a:rPr lang="sl-SI" sz="2000" dirty="0"/>
              <a:t> </a:t>
            </a:r>
            <a:r>
              <a:rPr lang="en-US" sz="2000" dirty="0"/>
              <a:t>the international</a:t>
            </a:r>
            <a:r>
              <a:rPr lang="sl-SI" sz="2000" dirty="0"/>
              <a:t> </a:t>
            </a:r>
            <a:r>
              <a:rPr lang="en-US" sz="2000" dirty="0"/>
              <a:t>alignment of</a:t>
            </a:r>
            <a:r>
              <a:rPr lang="sl-SI" sz="2000" dirty="0"/>
              <a:t> </a:t>
            </a:r>
            <a:r>
              <a:rPr lang="en-US" sz="2000" dirty="0"/>
              <a:t>research data management</a:t>
            </a:r>
            <a:r>
              <a:rPr lang="sl-SI" sz="2000" dirty="0"/>
              <a:t>“ &gt; v izogib zmedi Science </a:t>
            </a:r>
            <a:r>
              <a:rPr lang="sl-SI" sz="2000" dirty="0" err="1"/>
              <a:t>Europe</a:t>
            </a:r>
            <a:r>
              <a:rPr lang="sl-SI" sz="2000" dirty="0"/>
              <a:t> predlaga nujne vsebinske dele NRRP</a:t>
            </a:r>
          </a:p>
          <a:p>
            <a:pPr marL="285750" indent="-285750">
              <a:spcAft>
                <a:spcPts val="600"/>
              </a:spcAft>
              <a:buFont typeface="Arial" panose="020B0604020202020204" pitchFamily="34" charset="0"/>
              <a:buChar char="•"/>
            </a:pPr>
            <a:endParaRPr lang="sl-SI" sz="2000" dirty="0"/>
          </a:p>
          <a:p>
            <a:endParaRPr lang="sl-SI" sz="1400" dirty="0">
              <a:ea typeface="Calibri" panose="020F0502020204030204" pitchFamily="34" charset="0"/>
              <a:cs typeface="Times New Roman" panose="02020603050405020304" pitchFamily="18" charset="0"/>
            </a:endParaRPr>
          </a:p>
          <a:p>
            <a:r>
              <a:rPr lang="en-GB" sz="1400" dirty="0">
                <a:effectLst/>
                <a:ea typeface="Calibri" panose="020F0502020204030204" pitchFamily="34" charset="0"/>
                <a:cs typeface="Times New Roman" panose="02020603050405020304" pitchFamily="18" charset="0"/>
              </a:rPr>
              <a:t>Core Requirements for</a:t>
            </a:r>
            <a:r>
              <a:rPr lang="sl-SI" sz="1400" dirty="0">
                <a:effectLst/>
                <a:ea typeface="Calibri" panose="020F0502020204030204" pitchFamily="34" charset="0"/>
                <a:cs typeface="Times New Roman" panose="02020603050405020304" pitchFamily="18" charset="0"/>
              </a:rPr>
              <a:t> </a:t>
            </a:r>
            <a:r>
              <a:rPr lang="en-GB" sz="1400" dirty="0">
                <a:effectLst/>
                <a:ea typeface="Calibri" panose="020F0502020204030204" pitchFamily="34" charset="0"/>
                <a:cs typeface="Times New Roman" panose="02020603050405020304" pitchFamily="18" charset="0"/>
              </a:rPr>
              <a:t>Data Management Plans</a:t>
            </a:r>
            <a:r>
              <a:rPr lang="sl-SI" sz="1400" dirty="0">
                <a:effectLst/>
                <a:ea typeface="Calibri" panose="020F0502020204030204" pitchFamily="34" charset="0"/>
                <a:cs typeface="Times New Roman" panose="02020603050405020304" pitchFamily="18" charset="0"/>
              </a:rPr>
              <a:t>. (2019) </a:t>
            </a:r>
            <a:r>
              <a:rPr lang="sl-SI" sz="1400" dirty="0" err="1">
                <a:effectLst/>
                <a:ea typeface="Calibri" panose="020F0502020204030204" pitchFamily="34" charset="0"/>
                <a:cs typeface="Times New Roman" panose="02020603050405020304" pitchFamily="18" charset="0"/>
              </a:rPr>
              <a:t>Dostopano</a:t>
            </a:r>
            <a:r>
              <a:rPr lang="sl-SI" sz="1400" dirty="0">
                <a:effectLst/>
                <a:ea typeface="Calibri" panose="020F0502020204030204" pitchFamily="34" charset="0"/>
                <a:cs typeface="Times New Roman" panose="02020603050405020304" pitchFamily="18" charset="0"/>
              </a:rPr>
              <a:t> iz: </a:t>
            </a:r>
            <a:r>
              <a:rPr lang="sl-SI" sz="1400" dirty="0">
                <a:effectLst/>
                <a:ea typeface="Calibri" panose="020F0502020204030204" pitchFamily="34" charset="0"/>
                <a:cs typeface="Times New Roman" panose="02020603050405020304" pitchFamily="18" charset="0"/>
                <a:hlinkClick r:id="rId4"/>
              </a:rPr>
              <a:t>https://www.scienceeurope.org/media/urspcz0a/se-rdm-template-1-core-requirements-for-data-management-plans.docx</a:t>
            </a:r>
            <a:r>
              <a:rPr lang="sl-SI" sz="1400" dirty="0">
                <a:effectLst/>
                <a:ea typeface="Calibri" panose="020F0502020204030204" pitchFamily="34" charset="0"/>
                <a:cs typeface="Times New Roman" panose="02020603050405020304" pitchFamily="18" charset="0"/>
              </a:rPr>
              <a:t> (15. 3. 2024)</a:t>
            </a:r>
            <a:endParaRPr lang="sl-SI" sz="1400" dirty="0"/>
          </a:p>
          <a:p>
            <a:endParaRPr lang="sl-SI" sz="2800" dirty="0"/>
          </a:p>
        </p:txBody>
      </p:sp>
      <p:pic>
        <p:nvPicPr>
          <p:cNvPr id="9" name="Slika 8">
            <a:extLst>
              <a:ext uri="{FF2B5EF4-FFF2-40B4-BE49-F238E27FC236}">
                <a16:creationId xmlns:a16="http://schemas.microsoft.com/office/drawing/2014/main" id="{17B4D944-4429-A6EF-CFBF-EE41D68AC356}"/>
              </a:ext>
            </a:extLst>
          </p:cNvPr>
          <p:cNvPicPr>
            <a:picLocks noChangeAspect="1"/>
          </p:cNvPicPr>
          <p:nvPr/>
        </p:nvPicPr>
        <p:blipFill>
          <a:blip r:embed="rId5"/>
          <a:stretch>
            <a:fillRect/>
          </a:stretch>
        </p:blipFill>
        <p:spPr>
          <a:xfrm>
            <a:off x="10698871" y="4286250"/>
            <a:ext cx="1363896" cy="2142166"/>
          </a:xfrm>
          <a:prstGeom prst="rect">
            <a:avLst/>
          </a:prstGeom>
        </p:spPr>
      </p:pic>
    </p:spTree>
    <p:extLst>
      <p:ext uri="{BB962C8B-B14F-4D97-AF65-F5344CB8AC3E}">
        <p14:creationId xmlns:p14="http://schemas.microsoft.com/office/powerpoint/2010/main" val="210793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129233" y="3702015"/>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r>
              <a:rPr lang="en-GB" sz="1600" b="1" kern="0" dirty="0">
                <a:solidFill>
                  <a:srgbClr val="000000"/>
                </a:solidFill>
                <a:effectLst/>
                <a:ea typeface="Times New Roman" panose="02020603050405020304" pitchFamily="18" charset="0"/>
                <a:cs typeface="Times New Roman" panose="02020603050405020304" pitchFamily="18" charset="0"/>
              </a:rPr>
              <a:t>Core Requirements for Data Management Plans</a:t>
            </a:r>
            <a:endParaRPr lang="sl-SI" sz="1600" b="1" kern="0" dirty="0">
              <a:solidFill>
                <a:srgbClr val="000000"/>
              </a:solidFill>
              <a:effectLst/>
              <a:ea typeface="Times New Roman" panose="02020603050405020304" pitchFamily="18" charset="0"/>
              <a:cs typeface="Times New Roman" panose="02020603050405020304" pitchFamily="18" charset="0"/>
            </a:endParaRPr>
          </a:p>
          <a:p>
            <a:pPr algn="just"/>
            <a:r>
              <a:rPr lang="en-GB" sz="1100" dirty="0">
                <a:effectLst/>
                <a:ea typeface="Calibri" panose="020F0502020204030204" pitchFamily="34" charset="0"/>
                <a:cs typeface="Times New Roman" panose="02020603050405020304" pitchFamily="18" charset="0"/>
              </a:rPr>
              <a:t>When developing solid data management plans, researchers are required to deal with the following topics and answer the following questions:</a:t>
            </a:r>
            <a:endParaRPr lang="sl-SI" sz="1100" dirty="0">
              <a:effectLst/>
              <a:ea typeface="Calibri" panose="020F0502020204030204" pitchFamily="34" charset="0"/>
              <a:cs typeface="Times New Roman" panose="02020603050405020304" pitchFamily="18" charset="0"/>
            </a:endParaRPr>
          </a:p>
          <a:p>
            <a:pPr algn="just"/>
            <a:endParaRPr lang="sl-SI" sz="1100" dirty="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ea typeface="Calibri" panose="020F0502020204030204" pitchFamily="34" charset="0"/>
                <a:cs typeface="Calibri" panose="020F0502020204030204" pitchFamily="34" charset="0"/>
              </a:rPr>
              <a:t>Data description and collection or re-use of existing data</a:t>
            </a:r>
            <a:endParaRPr lang="sl-SI" sz="1200" b="1" dirty="0">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How will new data be collected or produced and/or how will existing data be re-used?</a:t>
            </a:r>
            <a:endParaRPr lang="sl-SI" sz="1200" dirty="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What data (for example the kind, formats, and volumes) will be collected or produced?</a:t>
            </a:r>
            <a:endParaRPr lang="sl-SI" sz="1200" dirty="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ea typeface="Calibri" panose="020F0502020204030204" pitchFamily="34" charset="0"/>
                <a:cs typeface="Calibri" panose="020F0502020204030204" pitchFamily="34" charset="0"/>
              </a:rPr>
              <a:t>Documentation and data quality</a:t>
            </a:r>
            <a:endParaRPr lang="sl-SI" sz="1200" b="1" dirty="0">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What metadata and documentation (for example the methodology of data collection and way of organising data) will accompany data?</a:t>
            </a:r>
            <a:endParaRPr lang="sl-SI" sz="1200" dirty="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What data quality control measures will be used?</a:t>
            </a:r>
            <a:endParaRPr lang="sl-SI" sz="1200" dirty="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ea typeface="Calibri" panose="020F0502020204030204" pitchFamily="34" charset="0"/>
                <a:cs typeface="Calibri" panose="020F0502020204030204" pitchFamily="34" charset="0"/>
              </a:rPr>
              <a:t>Storage and backup during the research process</a:t>
            </a:r>
            <a:endParaRPr lang="sl-SI" sz="1200" b="1" dirty="0">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How will data and metadata be stored and backed up during the research process?</a:t>
            </a:r>
            <a:endParaRPr lang="sl-SI" sz="1200" dirty="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How will data security and protection of sensitive data be taken care of during the research?</a:t>
            </a:r>
            <a:endParaRPr lang="sl-SI" sz="1200" dirty="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ea typeface="Calibri" panose="020F0502020204030204" pitchFamily="34" charset="0"/>
                <a:cs typeface="Calibri" panose="020F0502020204030204" pitchFamily="34" charset="0"/>
              </a:rPr>
              <a:t>Legal and ethical requirements, codes of conduct</a:t>
            </a:r>
            <a:endParaRPr lang="sl-SI" sz="1200" b="1" dirty="0">
              <a:solidFill>
                <a:srgbClr val="930050"/>
              </a:solidFill>
              <a:effectLst/>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If personal data are processed, how will compliance with legislation on personal data and on data security be ensured?</a:t>
            </a:r>
            <a:endParaRPr lang="sl-SI" sz="1200" dirty="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How will other legal issues, such as intellectual property rights and ownership, be managed? What legislation is applicable?</a:t>
            </a:r>
            <a:endParaRPr lang="sl-SI" sz="1200" dirty="0">
              <a:effectLst/>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ea typeface="Calibri" panose="020F0502020204030204" pitchFamily="34" charset="0"/>
                <a:cs typeface="Times New Roman" panose="02020603050405020304" pitchFamily="18" charset="0"/>
              </a:rPr>
              <a:t>How will possible ethical issues be taken into account, and codes of conduct followed?</a:t>
            </a:r>
            <a:endParaRPr lang="sl-SI" sz="1200" dirty="0">
              <a:effectLst/>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latin typeface="Calibri" panose="020F0502020204030204" pitchFamily="34" charset="0"/>
                <a:ea typeface="Calibri" panose="020F0502020204030204" pitchFamily="34" charset="0"/>
                <a:cs typeface="Calibri" panose="020F0502020204030204" pitchFamily="34" charset="0"/>
              </a:rPr>
              <a:t>Data sharing and long-term preservation</a:t>
            </a:r>
            <a:endParaRPr lang="sl-SI" sz="1200" b="1" dirty="0">
              <a:solidFill>
                <a:srgbClr val="93005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and when will data be shared? Are there possible restrictions to data sharing or embargo reasons?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will data for preservation be selected, and where will data be preserved long-term (for example a data repository or archive)?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methods or software tools will be needed to access and use the data?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will the application of a unique and persistent identifier (such as a Digital Object Identifier (DOI)) to each data set be ensured?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930050"/>
              </a:buClr>
              <a:buFont typeface="+mj-lt"/>
              <a:buAutoNum type="arabicPeriod"/>
              <a:tabLst>
                <a:tab pos="226695" algn="l"/>
              </a:tabLst>
            </a:pPr>
            <a:r>
              <a:rPr lang="en-GB" sz="1200" b="1" dirty="0">
                <a:solidFill>
                  <a:srgbClr val="930050"/>
                </a:solidFill>
                <a:effectLst/>
                <a:latin typeface="Calibri" panose="020F0502020204030204" pitchFamily="34" charset="0"/>
                <a:ea typeface="Calibri" panose="020F0502020204030204" pitchFamily="34" charset="0"/>
                <a:cs typeface="Calibri" panose="020F0502020204030204" pitchFamily="34" charset="0"/>
              </a:rPr>
              <a:t>Data management responsibilities and resources</a:t>
            </a:r>
            <a:endParaRPr lang="sl-SI" sz="1200" b="1" dirty="0">
              <a:solidFill>
                <a:srgbClr val="93005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Who (for example role, position, and institution) will be responsible for data management (i.e. the data steward)?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Clr>
                <a:srgbClr val="930050"/>
              </a:buClr>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resources (for example financial and time) will be dedicated to data management and ensuring that data will be FAIR (Findable, Accessible, Interoperable, Re-usable)?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sz="14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Times New Roman" panose="02020603050405020304" pitchFamily="18" charset="0"/>
              </a:rPr>
              <a:t>Core Requirements for</a:t>
            </a:r>
            <a:r>
              <a:rPr lang="sl-SI" sz="1200" dirty="0">
                <a:effectLst/>
                <a:ea typeface="Calibri" panose="020F0502020204030204" pitchFamily="34" charset="0"/>
                <a:cs typeface="Times New Roman" panose="02020603050405020304" pitchFamily="18" charset="0"/>
              </a:rPr>
              <a:t> </a:t>
            </a:r>
            <a:r>
              <a:rPr lang="en-GB" sz="1200" dirty="0">
                <a:effectLst/>
                <a:ea typeface="Calibri" panose="020F0502020204030204" pitchFamily="34" charset="0"/>
                <a:cs typeface="Times New Roman" panose="02020603050405020304" pitchFamily="18" charset="0"/>
              </a:rPr>
              <a:t>Data Management Plans</a:t>
            </a:r>
            <a:r>
              <a:rPr lang="sl-SI" sz="1200" dirty="0">
                <a:effectLst/>
                <a:ea typeface="Calibri" panose="020F0502020204030204" pitchFamily="34" charset="0"/>
                <a:cs typeface="Times New Roman" panose="02020603050405020304" pitchFamily="18" charset="0"/>
              </a:rPr>
              <a:t>. (2019) </a:t>
            </a:r>
            <a:r>
              <a:rPr lang="sl-SI" sz="1200" dirty="0" err="1">
                <a:effectLst/>
                <a:ea typeface="Calibri" panose="020F0502020204030204" pitchFamily="34" charset="0"/>
                <a:cs typeface="Times New Roman" panose="02020603050405020304" pitchFamily="18" charset="0"/>
              </a:rPr>
              <a:t>Dostopano</a:t>
            </a:r>
            <a:r>
              <a:rPr lang="sl-SI" sz="1200" dirty="0">
                <a:effectLst/>
                <a:ea typeface="Calibri" panose="020F0502020204030204" pitchFamily="34" charset="0"/>
                <a:cs typeface="Times New Roman" panose="02020603050405020304" pitchFamily="18" charset="0"/>
              </a:rPr>
              <a:t> iz: </a:t>
            </a:r>
            <a:r>
              <a:rPr lang="sl-SI" sz="1200" dirty="0">
                <a:effectLst/>
                <a:ea typeface="Calibri" panose="020F0502020204030204" pitchFamily="34" charset="0"/>
                <a:cs typeface="Times New Roman" panose="02020603050405020304" pitchFamily="18" charset="0"/>
                <a:hlinkClick r:id="rId4"/>
              </a:rPr>
              <a:t>https://www.scienceeurope.org/media/urspcz0a/se-rdm-template-1-core-requirements-for-data-management-plans.docx</a:t>
            </a:r>
            <a:r>
              <a:rPr lang="sl-SI" sz="1200" dirty="0">
                <a:effectLst/>
                <a:ea typeface="Calibri" panose="020F0502020204030204" pitchFamily="34" charset="0"/>
                <a:cs typeface="Times New Roman" panose="02020603050405020304" pitchFamily="18" charset="0"/>
              </a:rPr>
              <a:t> (15. 3. 2024)</a:t>
            </a:r>
            <a:endParaRPr lang="sl-SI" sz="1200" dirty="0"/>
          </a:p>
          <a:p>
            <a:endParaRPr lang="sl-SI" sz="2800"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pic>
        <p:nvPicPr>
          <p:cNvPr id="8" name="Slika 7">
            <a:extLst>
              <a:ext uri="{FF2B5EF4-FFF2-40B4-BE49-F238E27FC236}">
                <a16:creationId xmlns:a16="http://schemas.microsoft.com/office/drawing/2014/main" id="{ED78351D-C74A-37B3-D472-7C812A695DCD}"/>
              </a:ext>
            </a:extLst>
          </p:cNvPr>
          <p:cNvPicPr>
            <a:picLocks noChangeAspect="1"/>
          </p:cNvPicPr>
          <p:nvPr/>
        </p:nvPicPr>
        <p:blipFill>
          <a:blip r:embed="rId5"/>
          <a:stretch>
            <a:fillRect/>
          </a:stretch>
        </p:blipFill>
        <p:spPr>
          <a:xfrm>
            <a:off x="10698871" y="4286250"/>
            <a:ext cx="1363896" cy="2142166"/>
          </a:xfrm>
          <a:prstGeom prst="rect">
            <a:avLst/>
          </a:prstGeom>
        </p:spPr>
      </p:pic>
    </p:spTree>
    <p:extLst>
      <p:ext uri="{BB962C8B-B14F-4D97-AF65-F5344CB8AC3E}">
        <p14:creationId xmlns:p14="http://schemas.microsoft.com/office/powerpoint/2010/main" val="183716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265510"/>
            <a:ext cx="10515600" cy="817418"/>
          </a:xfrm>
        </p:spPr>
        <p:txBody>
          <a:bodyPr>
            <a:normAutofit/>
          </a:bodyPr>
          <a:lstStyle/>
          <a:p>
            <a:pPr lvl="0"/>
            <a:r>
              <a:rPr lang="sl-SI" sz="5000" b="1" dirty="0">
                <a:solidFill>
                  <a:srgbClr val="ED7D31"/>
                </a:solidFill>
                <a:latin typeface="Calibri"/>
              </a:rPr>
              <a:t>Vsebina predstavitve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764524"/>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mj-lt"/>
              <a:buAutoNum type="arabicPeriod"/>
            </a:pPr>
            <a:endParaRPr lang="sl-SI" sz="2800" dirty="0"/>
          </a:p>
          <a:p>
            <a:pPr marL="457200" indent="-457200">
              <a:spcAft>
                <a:spcPts val="1200"/>
              </a:spcAft>
              <a:buFont typeface="+mj-lt"/>
              <a:buAutoNum type="arabicPeriod"/>
            </a:pPr>
            <a:r>
              <a:rPr lang="sl-SI" sz="2800" dirty="0"/>
              <a:t>Splošno o načrtovanju ravnanja z raziskovalnimi podatki</a:t>
            </a:r>
          </a:p>
          <a:p>
            <a:pPr marL="457200" indent="-457200">
              <a:spcAft>
                <a:spcPts val="1200"/>
              </a:spcAft>
              <a:buFont typeface="+mj-lt"/>
              <a:buAutoNum type="arabicPeriod"/>
            </a:pPr>
            <a:r>
              <a:rPr lang="sl-SI" sz="2800" dirty="0"/>
              <a:t>Nujni vsebinski deli načrtov</a:t>
            </a:r>
          </a:p>
          <a:p>
            <a:pPr marL="457200" indent="-457200">
              <a:spcAft>
                <a:spcPts val="1200"/>
              </a:spcAft>
              <a:buFont typeface="+mj-lt"/>
              <a:buAutoNum type="arabicPeriod"/>
            </a:pPr>
            <a:r>
              <a:rPr lang="sl-SI" sz="2800" dirty="0"/>
              <a:t>Predloge načrtov</a:t>
            </a:r>
          </a:p>
          <a:p>
            <a:pPr marL="457200" indent="-457200">
              <a:spcAft>
                <a:spcPts val="1200"/>
              </a:spcAft>
              <a:buFont typeface="+mj-lt"/>
              <a:buAutoNum type="arabicPeriod"/>
            </a:pPr>
            <a:r>
              <a:rPr lang="sl-SI" sz="2800" dirty="0"/>
              <a:t>Orodja za pomoč pri načrtovanju ravnanja z raziskovalnimi podatki</a:t>
            </a:r>
          </a:p>
        </p:txBody>
      </p:sp>
      <p:sp>
        <p:nvSpPr>
          <p:cNvPr id="4" name="PoljeZBesedilom 3">
            <a:extLst>
              <a:ext uri="{FF2B5EF4-FFF2-40B4-BE49-F238E27FC236}">
                <a16:creationId xmlns:a16="http://schemas.microsoft.com/office/drawing/2014/main" id="{EAB4F9AB-EC0E-EA81-9692-10C627B8F935}"/>
              </a:ext>
            </a:extLst>
          </p:cNvPr>
          <p:cNvSpPr txBox="1"/>
          <p:nvPr/>
        </p:nvSpPr>
        <p:spPr>
          <a:xfrm>
            <a:off x="255134" y="6322269"/>
            <a:ext cx="6094638" cy="369332"/>
          </a:xfrm>
          <a:prstGeom prst="rect">
            <a:avLst/>
          </a:prstGeom>
          <a:noFill/>
        </p:spPr>
        <p:txBody>
          <a:bodyPr wrap="square">
            <a:spAutoFit/>
          </a:bodyPr>
          <a:lstStyle/>
          <a:p>
            <a:r>
              <a:rPr lang="sl-SI" dirty="0"/>
              <a:t>https://projekt-spoznaj.si/videoposnetki-in-predstavitve/fair/</a:t>
            </a:r>
          </a:p>
        </p:txBody>
      </p:sp>
    </p:spTree>
    <p:extLst>
      <p:ext uri="{BB962C8B-B14F-4D97-AF65-F5344CB8AC3E}">
        <p14:creationId xmlns:p14="http://schemas.microsoft.com/office/powerpoint/2010/main" val="1428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252574" y="1365347"/>
            <a:ext cx="7915382" cy="4819695"/>
          </a:xfrm>
          <a:prstGeom prst="rect">
            <a:avLst/>
          </a:prstGeom>
          <a:noFill/>
          <a:ln cap="flat">
            <a:noFill/>
          </a:ln>
        </p:spPr>
        <p:txBody>
          <a:bodyPr vert="horz" wrap="square" lIns="91440" tIns="45720" rIns="91440" bIns="45720" anchor="ctr" anchorCtr="0" compatLnSpc="1">
            <a:noAutofit/>
          </a:bodyPr>
          <a:lstStyle/>
          <a:p>
            <a:endParaRPr lang="sl-SI" sz="2800" dirty="0"/>
          </a:p>
          <a:p>
            <a:r>
              <a:rPr lang="sl-SI" dirty="0"/>
              <a:t>0.   Splošne administrativne informacije o projektu in NRRP</a:t>
            </a:r>
          </a:p>
          <a:p>
            <a:endParaRPr lang="sl-SI" dirty="0"/>
          </a:p>
          <a:p>
            <a:endParaRPr lang="sl-SI" dirty="0"/>
          </a:p>
          <a:p>
            <a:pPr marL="342900" indent="-342900">
              <a:buFont typeface="+mj-lt"/>
              <a:buAutoNum type="arabicPeriod"/>
            </a:pPr>
            <a:r>
              <a:rPr lang="sl-SI" dirty="0"/>
              <a:t>Opis podatkov, metodologije ustvarjanja novih ali ponovna uporaba obstoječih podatkov</a:t>
            </a:r>
          </a:p>
          <a:p>
            <a:pPr marL="800100" lvl="1" indent="-342900">
              <a:buFont typeface="+mj-lt"/>
              <a:buAutoNum type="alphaLcPeriod"/>
            </a:pPr>
            <a:r>
              <a:rPr lang="sl-SI" sz="1800" dirty="0">
                <a:solidFill>
                  <a:srgbClr val="000000"/>
                </a:solidFill>
                <a:effectLst/>
                <a:ea typeface="Times New Roman" panose="02020603050405020304" pitchFamily="18" charset="0"/>
              </a:rPr>
              <a:t>Metodologije zbiranja in/ali ustvarjanja podatkov. Na kakšen način bodo ponovno uporabljeni že obstoječi podatki</a:t>
            </a:r>
            <a:r>
              <a:rPr lang="en-US" dirty="0"/>
              <a:t>?</a:t>
            </a:r>
            <a:endParaRPr lang="sl-SI" dirty="0"/>
          </a:p>
          <a:p>
            <a:pPr lvl="1"/>
            <a:r>
              <a:rPr lang="sl-SI" dirty="0"/>
              <a:t>	</a:t>
            </a:r>
            <a:endParaRPr lang="en-US" dirty="0"/>
          </a:p>
          <a:p>
            <a:pPr marL="800100" lvl="1" indent="-342900">
              <a:buFont typeface="+mj-lt"/>
              <a:buAutoNum type="alphaLcPeriod" startAt="2"/>
            </a:pPr>
            <a:r>
              <a:rPr lang="en-US" dirty="0">
                <a:solidFill>
                  <a:srgbClr val="000000"/>
                </a:solidFill>
              </a:rPr>
              <a:t>Ka</a:t>
            </a:r>
            <a:r>
              <a:rPr lang="sl-SI" dirty="0" err="1">
                <a:solidFill>
                  <a:srgbClr val="000000"/>
                </a:solidFill>
              </a:rPr>
              <a:t>teri</a:t>
            </a:r>
            <a:r>
              <a:rPr lang="sl-SI" dirty="0">
                <a:solidFill>
                  <a:srgbClr val="000000"/>
                </a:solidFill>
              </a:rPr>
              <a:t> podatki (npr. vrste, formati, količine) bodo tekom projekta zbrani ali ustvarjeni</a:t>
            </a:r>
            <a:r>
              <a:rPr lang="en-US" dirty="0">
                <a:solidFill>
                  <a:srgbClr val="000000"/>
                </a:solidFill>
              </a:rPr>
              <a:t>?</a:t>
            </a:r>
            <a:endParaRPr lang="sl-SI" dirty="0">
              <a:solidFill>
                <a:srgbClr val="000000"/>
              </a:solidFill>
            </a:endParaRPr>
          </a:p>
          <a:p>
            <a:pPr marL="800100" lvl="1" indent="-342900">
              <a:buFont typeface="+mj-lt"/>
              <a:buAutoNum type="alphaLcPeriod" startAt="2"/>
            </a:pPr>
            <a:endParaRPr lang="sl-SI" dirty="0">
              <a:solidFill>
                <a:srgbClr val="000000"/>
              </a:solidFill>
            </a:endParaRPr>
          </a:p>
          <a:p>
            <a:pPr marL="800100" lvl="1" indent="-342900">
              <a:buFont typeface="+mj-lt"/>
              <a:buAutoNum type="alphaLcPeriod" startAt="2"/>
            </a:pPr>
            <a:endParaRPr lang="sl-SI" dirty="0">
              <a:solidFill>
                <a:srgbClr val="000000"/>
              </a:solidFill>
            </a:endParaRPr>
          </a:p>
          <a:p>
            <a:pPr marL="800100" lvl="1" indent="-342900">
              <a:buFont typeface="+mj-lt"/>
              <a:buAutoNum type="alphaLcPeriod" startAt="2"/>
            </a:pPr>
            <a:endParaRPr lang="sl-SI" dirty="0">
              <a:solidFill>
                <a:srgbClr val="000000"/>
              </a:solidFill>
            </a:endParaRPr>
          </a:p>
          <a:p>
            <a:pPr marL="800100" lvl="1" indent="-342900">
              <a:buFont typeface="+mj-lt"/>
              <a:buAutoNum type="alphaLcPeriod" startAt="2"/>
            </a:pPr>
            <a:endParaRPr lang="sl-SI" dirty="0">
              <a:solidFill>
                <a:srgbClr val="000000"/>
              </a:solidFill>
            </a:endParaRPr>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pic>
        <p:nvPicPr>
          <p:cNvPr id="6" name="Slika 5">
            <a:extLst>
              <a:ext uri="{FF2B5EF4-FFF2-40B4-BE49-F238E27FC236}">
                <a16:creationId xmlns:a16="http://schemas.microsoft.com/office/drawing/2014/main" id="{2F510D53-4751-7B19-FFA8-E8245933862A}"/>
              </a:ext>
            </a:extLst>
          </p:cNvPr>
          <p:cNvPicPr>
            <a:picLocks noChangeAspect="1"/>
          </p:cNvPicPr>
          <p:nvPr/>
        </p:nvPicPr>
        <p:blipFill>
          <a:blip r:embed="rId3"/>
          <a:stretch>
            <a:fillRect/>
          </a:stretch>
        </p:blipFill>
        <p:spPr>
          <a:xfrm>
            <a:off x="8313611" y="1365348"/>
            <a:ext cx="3878389" cy="5481164"/>
          </a:xfrm>
          <a:prstGeom prst="rect">
            <a:avLst/>
          </a:prstGeom>
        </p:spPr>
      </p:pic>
      <p:sp>
        <p:nvSpPr>
          <p:cNvPr id="2" name="PoljeZBesedilom 1">
            <a:extLst>
              <a:ext uri="{FF2B5EF4-FFF2-40B4-BE49-F238E27FC236}">
                <a16:creationId xmlns:a16="http://schemas.microsoft.com/office/drawing/2014/main" id="{7BD5CDB3-51E8-FE00-A53D-B34149AA1D3F}"/>
              </a:ext>
            </a:extLst>
          </p:cNvPr>
          <p:cNvSpPr txBox="1"/>
          <p:nvPr/>
        </p:nvSpPr>
        <p:spPr>
          <a:xfrm>
            <a:off x="8313612" y="1491449"/>
            <a:ext cx="3697876" cy="1477328"/>
          </a:xfrm>
          <a:prstGeom prst="rect">
            <a:avLst/>
          </a:prstGeom>
          <a:solidFill>
            <a:schemeClr val="bg1"/>
          </a:solidFill>
          <a:ln w="38100">
            <a:solidFill>
              <a:schemeClr val="accent1"/>
            </a:solidFill>
          </a:ln>
        </p:spPr>
        <p:txBody>
          <a:bodyPr wrap="square" rtlCol="0">
            <a:spAutoFit/>
          </a:bodyPr>
          <a:lstStyle/>
          <a:p>
            <a:r>
              <a:rPr lang="sl-SI" dirty="0"/>
              <a:t>Naslov projekta / raziskave, avtor NRRP in morebitni soavtorji, afiliacije, program financiranja, šifra projekta, trajanje projekta, različica NRRP, licenca, … </a:t>
            </a:r>
          </a:p>
        </p:txBody>
      </p:sp>
      <p:sp>
        <p:nvSpPr>
          <p:cNvPr id="9" name="PoljeZBesedilom 8">
            <a:extLst>
              <a:ext uri="{FF2B5EF4-FFF2-40B4-BE49-F238E27FC236}">
                <a16:creationId xmlns:a16="http://schemas.microsoft.com/office/drawing/2014/main" id="{2483378E-5BC7-EB20-D176-E2D63F177008}"/>
              </a:ext>
            </a:extLst>
          </p:cNvPr>
          <p:cNvSpPr txBox="1"/>
          <p:nvPr/>
        </p:nvSpPr>
        <p:spPr>
          <a:xfrm>
            <a:off x="8322119" y="2317066"/>
            <a:ext cx="3697876" cy="1754326"/>
          </a:xfrm>
          <a:prstGeom prst="rect">
            <a:avLst/>
          </a:prstGeom>
          <a:solidFill>
            <a:schemeClr val="bg1"/>
          </a:solidFill>
          <a:ln w="38100">
            <a:solidFill>
              <a:schemeClr val="accent1"/>
            </a:solidFill>
          </a:ln>
        </p:spPr>
        <p:txBody>
          <a:bodyPr wrap="square" rtlCol="0">
            <a:spAutoFit/>
          </a:bodyPr>
          <a:lstStyle/>
          <a:p>
            <a:r>
              <a:rPr lang="sl-SI" dirty="0"/>
              <a:t>Izvor oz. provenienca podatkov je strukturiran nabor informacij o načinu zbiranja ali ustvarjanja originalnih podatkov. Za opis provenience po možnosti uporabite enega izmed standardov. </a:t>
            </a:r>
          </a:p>
        </p:txBody>
      </p:sp>
      <p:sp>
        <p:nvSpPr>
          <p:cNvPr id="10" name="PoljeZBesedilom 9">
            <a:extLst>
              <a:ext uri="{FF2B5EF4-FFF2-40B4-BE49-F238E27FC236}">
                <a16:creationId xmlns:a16="http://schemas.microsoft.com/office/drawing/2014/main" id="{7793CDC8-AAA5-F5E8-7F1B-1390BF47BD64}"/>
              </a:ext>
            </a:extLst>
          </p:cNvPr>
          <p:cNvSpPr txBox="1"/>
          <p:nvPr/>
        </p:nvSpPr>
        <p:spPr>
          <a:xfrm>
            <a:off x="8322119" y="3891261"/>
            <a:ext cx="3697876" cy="1477328"/>
          </a:xfrm>
          <a:prstGeom prst="rect">
            <a:avLst/>
          </a:prstGeom>
          <a:solidFill>
            <a:schemeClr val="bg1"/>
          </a:solidFill>
          <a:ln w="38100">
            <a:solidFill>
              <a:schemeClr val="accent1"/>
            </a:solidFill>
          </a:ln>
        </p:spPr>
        <p:txBody>
          <a:bodyPr wrap="square" rtlCol="0">
            <a:spAutoFit/>
          </a:bodyPr>
          <a:lstStyle/>
          <a:p>
            <a:r>
              <a:rPr lang="sl-SI" dirty="0"/>
              <a:t>Podatki so lahko številski, besedilni, slikovni, avdio, video... v različnih formatih kot npr.: CSV, XLS, TXT, JPG, SHP… priporočena je uporaba standardiziranih in odprtih formatov.</a:t>
            </a:r>
          </a:p>
        </p:txBody>
      </p:sp>
      <p:pic>
        <p:nvPicPr>
          <p:cNvPr id="8" name="Slika 7" descr="Slika, ki vsebuje besede risanje, skica, sličica, ilustracija&#10;&#10;Opis je samodejno ustvarjen">
            <a:extLst>
              <a:ext uri="{FF2B5EF4-FFF2-40B4-BE49-F238E27FC236}">
                <a16:creationId xmlns:a16="http://schemas.microsoft.com/office/drawing/2014/main" id="{C9519F5D-7EF9-C08F-7096-DA88C15E3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956" y="4132518"/>
            <a:ext cx="4024043" cy="2713994"/>
          </a:xfrm>
          <a:prstGeom prst="rect">
            <a:avLst/>
          </a:prstGeom>
        </p:spPr>
      </p:pic>
      <p:sp>
        <p:nvSpPr>
          <p:cNvPr id="7" name="PoljeZBesedilom 6">
            <a:extLst>
              <a:ext uri="{FF2B5EF4-FFF2-40B4-BE49-F238E27FC236}">
                <a16:creationId xmlns:a16="http://schemas.microsoft.com/office/drawing/2014/main" id="{BE5E33B4-EBDD-CB6C-D99B-DD22E169F2B1}"/>
              </a:ext>
            </a:extLst>
          </p:cNvPr>
          <p:cNvSpPr txBox="1"/>
          <p:nvPr/>
        </p:nvSpPr>
        <p:spPr>
          <a:xfrm>
            <a:off x="838200" y="6596390"/>
            <a:ext cx="7252160" cy="261610"/>
          </a:xfrm>
          <a:prstGeom prst="rect">
            <a:avLst/>
          </a:prstGeom>
          <a:noFill/>
        </p:spPr>
        <p:txBody>
          <a:bodyPr wrap="square">
            <a:spAutoFit/>
          </a:bodyPr>
          <a:lstStyle/>
          <a:p>
            <a:r>
              <a:rPr lang="sl-SI" sz="1100" dirty="0">
                <a:effectLst/>
                <a:latin typeface="Calibri" panose="020F0502020204030204" pitchFamily="34" charset="0"/>
                <a:ea typeface="Calibri" panose="020F0502020204030204" pitchFamily="34" charset="0"/>
                <a:cs typeface="Times New Roman" panose="02020603050405020304" pitchFamily="18" charset="0"/>
              </a:rPr>
              <a:t>Data Management Plan. </a:t>
            </a:r>
            <a:r>
              <a:rPr lang="sl-SI" sz="1100" i="1" dirty="0" err="1">
                <a:effectLst/>
                <a:latin typeface="Calibri" panose="020F0502020204030204" pitchFamily="34" charset="0"/>
                <a:ea typeface="Calibri" panose="020F0502020204030204" pitchFamily="34" charset="0"/>
                <a:cs typeface="Times New Roman" panose="02020603050405020304" pitchFamily="18" charset="0"/>
              </a:rPr>
              <a:t>The</a:t>
            </a:r>
            <a:r>
              <a:rPr lang="sl-SI" sz="1100" i="1" dirty="0">
                <a:effectLst/>
                <a:latin typeface="Calibri" panose="020F0502020204030204" pitchFamily="34" charset="0"/>
                <a:ea typeface="Calibri" panose="020F0502020204030204" pitchFamily="34" charset="0"/>
                <a:cs typeface="Times New Roman" panose="02020603050405020304" pitchFamily="18" charset="0"/>
              </a:rPr>
              <a:t> Turing </a:t>
            </a:r>
            <a:r>
              <a:rPr lang="sl-SI" sz="1100" i="1" dirty="0" err="1">
                <a:effectLst/>
                <a:latin typeface="Calibri" panose="020F0502020204030204" pitchFamily="34" charset="0"/>
                <a:ea typeface="Calibri" panose="020F0502020204030204" pitchFamily="34" charset="0"/>
                <a:cs typeface="Times New Roman" panose="02020603050405020304" pitchFamily="18" charset="0"/>
              </a:rPr>
              <a:t>Way</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project</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illustration</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by</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Scriberia</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Zenodo</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http://doi.org/10.5281/zenodo.3332807</a:t>
            </a:r>
            <a:endParaRPr lang="sl-SI" sz="1100" dirty="0"/>
          </a:p>
        </p:txBody>
      </p:sp>
    </p:spTree>
    <p:extLst>
      <p:ext uri="{BB962C8B-B14F-4D97-AF65-F5344CB8AC3E}">
        <p14:creationId xmlns:p14="http://schemas.microsoft.com/office/powerpoint/2010/main" val="10713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2"/>
            </a:pPr>
            <a:r>
              <a:rPr lang="sl-SI" dirty="0"/>
              <a:t>Dokumentiranje in zagotavljanje kakovosti podatkov</a:t>
            </a:r>
          </a:p>
          <a:p>
            <a:pPr marL="342900" indent="-342900">
              <a:buFont typeface="+mj-lt"/>
              <a:buAutoNum type="arabicPeriod" startAt="2"/>
            </a:pPr>
            <a:endParaRPr lang="sl-SI" dirty="0"/>
          </a:p>
          <a:p>
            <a:pPr marL="800100" lvl="1" indent="-342900">
              <a:buFont typeface="+mj-lt"/>
              <a:buAutoNum type="alphaLcPeriod"/>
            </a:pPr>
            <a:r>
              <a:rPr lang="en-US" dirty="0"/>
              <a:t>S </a:t>
            </a:r>
            <a:r>
              <a:rPr lang="en-US" dirty="0" err="1"/>
              <a:t>kakšnimi</a:t>
            </a:r>
            <a:r>
              <a:rPr lang="en-US" dirty="0"/>
              <a:t> </a:t>
            </a:r>
            <a:r>
              <a:rPr lang="en-US" dirty="0" err="1"/>
              <a:t>metapodatki</a:t>
            </a:r>
            <a:r>
              <a:rPr lang="en-US" dirty="0"/>
              <a:t> </a:t>
            </a:r>
            <a:r>
              <a:rPr lang="en-US" dirty="0" err="1"/>
              <a:t>bodo</a:t>
            </a:r>
            <a:r>
              <a:rPr lang="en-US" dirty="0"/>
              <a:t> </a:t>
            </a:r>
            <a:r>
              <a:rPr lang="en-US" dirty="0" err="1"/>
              <a:t>podatki</a:t>
            </a:r>
            <a:r>
              <a:rPr lang="en-US" dirty="0"/>
              <a:t> </a:t>
            </a:r>
            <a:r>
              <a:rPr lang="en-US" dirty="0" err="1"/>
              <a:t>opisani</a:t>
            </a:r>
            <a:r>
              <a:rPr lang="en-US" dirty="0"/>
              <a:t> in </a:t>
            </a:r>
            <a:r>
              <a:rPr lang="en-US" dirty="0" err="1"/>
              <a:t>katera</a:t>
            </a:r>
            <a:r>
              <a:rPr lang="en-US" dirty="0"/>
              <a:t> </a:t>
            </a:r>
            <a:r>
              <a:rPr lang="en-US" dirty="0" err="1"/>
              <a:t>spremna</a:t>
            </a:r>
            <a:r>
              <a:rPr lang="en-US" dirty="0"/>
              <a:t> </a:t>
            </a:r>
            <a:r>
              <a:rPr lang="en-US" dirty="0" err="1"/>
              <a:t>dokumentacija</a:t>
            </a:r>
            <a:r>
              <a:rPr lang="en-US" dirty="0"/>
              <a:t> </a:t>
            </a:r>
            <a:r>
              <a:rPr lang="en-US" dirty="0" err="1"/>
              <a:t>bo</a:t>
            </a:r>
            <a:r>
              <a:rPr lang="en-US" dirty="0"/>
              <a:t> </a:t>
            </a:r>
            <a:r>
              <a:rPr lang="en-US" dirty="0" err="1"/>
              <a:t>omogočala</a:t>
            </a:r>
            <a:r>
              <a:rPr lang="en-US" dirty="0"/>
              <a:t> </a:t>
            </a:r>
            <a:r>
              <a:rPr lang="en-US" dirty="0" err="1"/>
              <a:t>razumevanje</a:t>
            </a:r>
            <a:r>
              <a:rPr lang="en-US" dirty="0"/>
              <a:t> in </a:t>
            </a:r>
            <a:r>
              <a:rPr lang="en-US" dirty="0" err="1"/>
              <a:t>ponovno</a:t>
            </a:r>
            <a:r>
              <a:rPr lang="en-US" dirty="0"/>
              <a:t> </a:t>
            </a:r>
            <a:r>
              <a:rPr lang="en-US" dirty="0" err="1"/>
              <a:t>uporabo</a:t>
            </a:r>
            <a:r>
              <a:rPr lang="en-US" dirty="0"/>
              <a:t> </a:t>
            </a:r>
            <a:r>
              <a:rPr lang="en-US" dirty="0" err="1"/>
              <a:t>podatkov</a:t>
            </a:r>
            <a:r>
              <a:rPr lang="en-US" dirty="0"/>
              <a:t> (</a:t>
            </a:r>
            <a:r>
              <a:rPr lang="en-US" dirty="0" err="1"/>
              <a:t>npr</a:t>
            </a:r>
            <a:r>
              <a:rPr lang="en-US" dirty="0"/>
              <a:t>. </a:t>
            </a:r>
            <a:r>
              <a:rPr lang="en-US" dirty="0" err="1"/>
              <a:t>opis</a:t>
            </a:r>
            <a:r>
              <a:rPr lang="en-US" dirty="0"/>
              <a:t> </a:t>
            </a:r>
            <a:r>
              <a:rPr lang="en-US" dirty="0" err="1"/>
              <a:t>metodologije</a:t>
            </a:r>
            <a:r>
              <a:rPr lang="en-US" dirty="0"/>
              <a:t> </a:t>
            </a:r>
            <a:r>
              <a:rPr lang="en-US" dirty="0" err="1"/>
              <a:t>zbiranja</a:t>
            </a:r>
            <a:r>
              <a:rPr lang="en-US" dirty="0"/>
              <a:t> </a:t>
            </a:r>
            <a:r>
              <a:rPr lang="en-US" dirty="0" err="1"/>
              <a:t>podatkov</a:t>
            </a:r>
            <a:r>
              <a:rPr lang="en-US" dirty="0"/>
              <a:t>, </a:t>
            </a:r>
            <a:r>
              <a:rPr lang="en-US" dirty="0" err="1"/>
              <a:t>sistema</a:t>
            </a:r>
            <a:r>
              <a:rPr lang="en-US" dirty="0"/>
              <a:t>, </a:t>
            </a:r>
            <a:r>
              <a:rPr lang="en-US" dirty="0" err="1"/>
              <a:t>kako</a:t>
            </a:r>
            <a:r>
              <a:rPr lang="en-US" dirty="0"/>
              <a:t> so </a:t>
            </a:r>
            <a:r>
              <a:rPr lang="en-US" dirty="0" err="1"/>
              <a:t>podatki</a:t>
            </a:r>
            <a:r>
              <a:rPr lang="en-US" dirty="0"/>
              <a:t> </a:t>
            </a:r>
            <a:r>
              <a:rPr lang="en-US" dirty="0" err="1"/>
              <a:t>urejeni</a:t>
            </a:r>
            <a:r>
              <a:rPr lang="en-US" dirty="0"/>
              <a:t>)?</a:t>
            </a:r>
            <a:endParaRPr lang="sl-SI" dirty="0"/>
          </a:p>
          <a:p>
            <a:pPr marL="800100" lvl="1" indent="-342900">
              <a:buFont typeface="+mj-lt"/>
              <a:buAutoNum type="alphaLcPeriod"/>
            </a:pPr>
            <a:endParaRPr lang="en-US" dirty="0"/>
          </a:p>
          <a:p>
            <a:pPr marL="800100" lvl="1" indent="-342900">
              <a:buFont typeface="+mj-lt"/>
              <a:buAutoNum type="alphaLcPeriod"/>
            </a:pPr>
            <a:r>
              <a:rPr lang="en-US" dirty="0"/>
              <a:t>Kateri </a:t>
            </a:r>
            <a:r>
              <a:rPr lang="en-US" dirty="0" err="1"/>
              <a:t>načini</a:t>
            </a:r>
            <a:r>
              <a:rPr lang="en-US" dirty="0"/>
              <a:t> </a:t>
            </a:r>
            <a:r>
              <a:rPr lang="en-US" dirty="0" err="1"/>
              <a:t>čiščenja</a:t>
            </a:r>
            <a:r>
              <a:rPr lang="en-US" dirty="0"/>
              <a:t> in </a:t>
            </a:r>
            <a:r>
              <a:rPr lang="en-US" dirty="0" err="1"/>
              <a:t>preverjanja</a:t>
            </a:r>
            <a:r>
              <a:rPr lang="en-US" dirty="0"/>
              <a:t> </a:t>
            </a:r>
            <a:r>
              <a:rPr lang="en-US" dirty="0" err="1"/>
              <a:t>kakovosti</a:t>
            </a:r>
            <a:r>
              <a:rPr lang="en-US" dirty="0"/>
              <a:t> </a:t>
            </a:r>
            <a:r>
              <a:rPr lang="en-US" dirty="0" err="1"/>
              <a:t>podatkov</a:t>
            </a:r>
            <a:r>
              <a:rPr lang="en-US" dirty="0"/>
              <a:t> </a:t>
            </a:r>
            <a:r>
              <a:rPr lang="en-US" dirty="0" err="1"/>
              <a:t>bodo</a:t>
            </a:r>
            <a:r>
              <a:rPr lang="en-US" dirty="0"/>
              <a:t> </a:t>
            </a:r>
            <a:r>
              <a:rPr lang="en-US" dirty="0" err="1"/>
              <a:t>uporabljeni</a:t>
            </a:r>
            <a:r>
              <a:rPr lang="en-US" dirty="0"/>
              <a:t>?</a:t>
            </a:r>
          </a:p>
          <a:p>
            <a:endParaRPr lang="sl-SI" dirty="0"/>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sp>
        <p:nvSpPr>
          <p:cNvPr id="2" name="PoljeZBesedilom 1">
            <a:extLst>
              <a:ext uri="{FF2B5EF4-FFF2-40B4-BE49-F238E27FC236}">
                <a16:creationId xmlns:a16="http://schemas.microsoft.com/office/drawing/2014/main" id="{8D865CF4-DA40-6A59-00D5-3A2A524266EE}"/>
              </a:ext>
            </a:extLst>
          </p:cNvPr>
          <p:cNvSpPr txBox="1"/>
          <p:nvPr/>
        </p:nvSpPr>
        <p:spPr>
          <a:xfrm>
            <a:off x="125368" y="4820189"/>
            <a:ext cx="7799432" cy="1938992"/>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sz="2000" dirty="0"/>
              <a:t>Podatki naj bodo opisani z bogatimi in standardnimi metapodatki ter nadzorovanimi besedišči</a:t>
            </a:r>
          </a:p>
          <a:p>
            <a:pPr marL="342900" indent="-342900">
              <a:buFont typeface="Arial" panose="020B0604020202020204" pitchFamily="34" charset="0"/>
              <a:buChar char="•"/>
            </a:pPr>
            <a:r>
              <a:rPr lang="pl-PL" sz="2000" dirty="0"/>
              <a:t>Ob objavi, naj bo podatkom priloženo dovolj spremne dokumentacije, da bo mogoče preverjanje in ponovna uporaba podatkov</a:t>
            </a:r>
          </a:p>
          <a:p>
            <a:pPr marL="342900" indent="-342900">
              <a:buFont typeface="Arial" panose="020B0604020202020204" pitchFamily="34" charset="0"/>
              <a:buChar char="•"/>
            </a:pPr>
            <a:r>
              <a:rPr lang="pl-PL" sz="2000" dirty="0"/>
              <a:t>Za urejanje podatkov opišite (in uporabite) katerega od standardiziranih sistemov</a:t>
            </a:r>
            <a:endParaRPr lang="sl-SI" sz="2000" dirty="0"/>
          </a:p>
        </p:txBody>
      </p:sp>
      <p:sp>
        <p:nvSpPr>
          <p:cNvPr id="6" name="PoljeZBesedilom 5">
            <a:extLst>
              <a:ext uri="{FF2B5EF4-FFF2-40B4-BE49-F238E27FC236}">
                <a16:creationId xmlns:a16="http://schemas.microsoft.com/office/drawing/2014/main" id="{3E81ADC5-DC4B-7BA6-A5C5-3F4C3227446B}"/>
              </a:ext>
            </a:extLst>
          </p:cNvPr>
          <p:cNvSpPr txBox="1"/>
          <p:nvPr/>
        </p:nvSpPr>
        <p:spPr>
          <a:xfrm>
            <a:off x="7762368" y="1365347"/>
            <a:ext cx="3697876" cy="1631216"/>
          </a:xfrm>
          <a:prstGeom prst="rect">
            <a:avLst/>
          </a:prstGeom>
          <a:solidFill>
            <a:schemeClr val="bg1"/>
          </a:solidFill>
          <a:ln w="38100">
            <a:solidFill>
              <a:schemeClr val="accent1"/>
            </a:solidFill>
          </a:ln>
        </p:spPr>
        <p:txBody>
          <a:bodyPr wrap="square" rtlCol="0">
            <a:spAutoFit/>
          </a:bodyPr>
          <a:lstStyle/>
          <a:p>
            <a:r>
              <a:rPr lang="sl-SI" sz="2000" dirty="0"/>
              <a:t>Podrobnejši opisi posameznih elementov deljenja podatkov v skladu z načeli FAIR (</a:t>
            </a:r>
            <a:r>
              <a:rPr lang="sl-SI" sz="2000" dirty="0" err="1"/>
              <a:t>najdljivost</a:t>
            </a:r>
            <a:r>
              <a:rPr lang="sl-SI" sz="2000" dirty="0"/>
              <a:t>, dostopnost, povezljivost in uporabljivost). </a:t>
            </a:r>
          </a:p>
        </p:txBody>
      </p:sp>
      <p:pic>
        <p:nvPicPr>
          <p:cNvPr id="8" name="Slika 7" descr="Slika, ki vsebuje besede risanje, skica, oblačila, ilustracija&#10;&#10;Opis je samodejno ustvarjen">
            <a:extLst>
              <a:ext uri="{FF2B5EF4-FFF2-40B4-BE49-F238E27FC236}">
                <a16:creationId xmlns:a16="http://schemas.microsoft.com/office/drawing/2014/main" id="{787EE03E-DF22-0436-4E7E-1C0DB6047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607" y="3931190"/>
            <a:ext cx="3803393" cy="2139409"/>
          </a:xfrm>
          <a:prstGeom prst="rect">
            <a:avLst/>
          </a:prstGeom>
        </p:spPr>
      </p:pic>
      <p:sp>
        <p:nvSpPr>
          <p:cNvPr id="7" name="PoljeZBesedilom 6">
            <a:extLst>
              <a:ext uri="{FF2B5EF4-FFF2-40B4-BE49-F238E27FC236}">
                <a16:creationId xmlns:a16="http://schemas.microsoft.com/office/drawing/2014/main" id="{ABBCCDE0-EEDC-B98D-8742-2D7C6FCFD5EB}"/>
              </a:ext>
            </a:extLst>
          </p:cNvPr>
          <p:cNvSpPr txBox="1"/>
          <p:nvPr/>
        </p:nvSpPr>
        <p:spPr>
          <a:xfrm>
            <a:off x="8057803" y="6451114"/>
            <a:ext cx="4134197" cy="400110"/>
          </a:xfrm>
          <a:prstGeom prst="rect">
            <a:avLst/>
          </a:prstGeom>
          <a:noFill/>
        </p:spPr>
        <p:txBody>
          <a:bodyPr wrap="square">
            <a:spAutoFit/>
          </a:bodyPr>
          <a:lstStyle/>
          <a:p>
            <a:r>
              <a:rPr lang="en-US" sz="1000" i="1" dirty="0"/>
              <a:t>The Turing Way</a:t>
            </a:r>
            <a:r>
              <a:rPr lang="en-US" sz="1000" dirty="0"/>
              <a:t> project illustration by </a:t>
            </a:r>
            <a:r>
              <a:rPr lang="en-US" sz="1000" dirty="0" err="1"/>
              <a:t>Scriberia</a:t>
            </a:r>
            <a:r>
              <a:rPr lang="en-US" sz="1000" dirty="0"/>
              <a:t>. Original version on </a:t>
            </a:r>
            <a:r>
              <a:rPr lang="en-US" sz="1000" dirty="0" err="1"/>
              <a:t>Zenodo</a:t>
            </a:r>
            <a:r>
              <a:rPr lang="en-US" sz="1000" dirty="0"/>
              <a:t>. </a:t>
            </a:r>
            <a:r>
              <a:rPr lang="en-US" sz="1000" dirty="0">
                <a:hlinkClick r:id="rId4"/>
              </a:rPr>
              <a:t>http://doi.org/10.5281/zenodo.3695300</a:t>
            </a:r>
            <a:endParaRPr lang="sl-SI" sz="1000" dirty="0"/>
          </a:p>
        </p:txBody>
      </p:sp>
    </p:spTree>
    <p:extLst>
      <p:ext uri="{BB962C8B-B14F-4D97-AF65-F5344CB8AC3E}">
        <p14:creationId xmlns:p14="http://schemas.microsoft.com/office/powerpoint/2010/main" val="8462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242351"/>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3"/>
            </a:pPr>
            <a:r>
              <a:rPr lang="en-US" dirty="0" err="1"/>
              <a:t>Hramba</a:t>
            </a:r>
            <a:r>
              <a:rPr lang="en-US" dirty="0"/>
              <a:t> </a:t>
            </a:r>
            <a:r>
              <a:rPr lang="en-US" dirty="0" err="1"/>
              <a:t>podatkov</a:t>
            </a:r>
            <a:r>
              <a:rPr lang="en-US" dirty="0"/>
              <a:t> med </a:t>
            </a:r>
            <a:r>
              <a:rPr lang="en-US" dirty="0" err="1"/>
              <a:t>potekom</a:t>
            </a:r>
            <a:r>
              <a:rPr lang="en-US" dirty="0"/>
              <a:t> </a:t>
            </a:r>
            <a:r>
              <a:rPr lang="en-US" dirty="0" err="1"/>
              <a:t>raziskovalnega</a:t>
            </a:r>
            <a:r>
              <a:rPr lang="en-US" dirty="0"/>
              <a:t> </a:t>
            </a:r>
            <a:r>
              <a:rPr lang="en-US" dirty="0" err="1"/>
              <a:t>procesa</a:t>
            </a:r>
            <a:r>
              <a:rPr lang="en-US" dirty="0"/>
              <a:t> in </a:t>
            </a:r>
            <a:r>
              <a:rPr lang="sl-SI" dirty="0"/>
              <a:t>zagotavljanje </a:t>
            </a:r>
            <a:r>
              <a:rPr lang="en-US" dirty="0" err="1"/>
              <a:t>varnostn</a:t>
            </a:r>
            <a:r>
              <a:rPr lang="sl-SI" dirty="0"/>
              <a:t>ih</a:t>
            </a:r>
            <a:r>
              <a:rPr lang="en-US" dirty="0"/>
              <a:t> </a:t>
            </a:r>
            <a:r>
              <a:rPr lang="en-US" dirty="0" err="1"/>
              <a:t>preslikav</a:t>
            </a:r>
            <a:endParaRPr lang="sl-SI" dirty="0"/>
          </a:p>
          <a:p>
            <a:pPr marL="342900" indent="-342900">
              <a:buFont typeface="+mj-lt"/>
              <a:buAutoNum type="arabicPeriod" startAt="3"/>
            </a:pPr>
            <a:endParaRPr lang="sl-SI" dirty="0"/>
          </a:p>
          <a:p>
            <a:pPr marL="800100" lvl="1" indent="-342900">
              <a:buFont typeface="+mj-lt"/>
              <a:buAutoNum type="alphaLcPeriod"/>
            </a:pPr>
            <a:r>
              <a:rPr lang="en-US" dirty="0"/>
              <a:t>Na </a:t>
            </a:r>
            <a:r>
              <a:rPr lang="en-US" dirty="0" err="1"/>
              <a:t>kak</a:t>
            </a:r>
            <a:r>
              <a:rPr lang="en-US" dirty="0"/>
              <a:t> </a:t>
            </a:r>
            <a:r>
              <a:rPr lang="en-US" dirty="0" err="1"/>
              <a:t>način</a:t>
            </a:r>
            <a:r>
              <a:rPr lang="en-US" dirty="0"/>
              <a:t> </a:t>
            </a:r>
            <a:r>
              <a:rPr lang="en-US" dirty="0" err="1"/>
              <a:t>bodo</a:t>
            </a:r>
            <a:r>
              <a:rPr lang="en-US" dirty="0"/>
              <a:t> </a:t>
            </a:r>
            <a:r>
              <a:rPr lang="en-US" dirty="0" err="1"/>
              <a:t>podatki</a:t>
            </a:r>
            <a:r>
              <a:rPr lang="en-US" dirty="0"/>
              <a:t> in </a:t>
            </a:r>
            <a:r>
              <a:rPr lang="en-US" dirty="0" err="1"/>
              <a:t>metapodatki</a:t>
            </a:r>
            <a:r>
              <a:rPr lang="en-US" dirty="0"/>
              <a:t> </a:t>
            </a:r>
            <a:r>
              <a:rPr lang="en-US" dirty="0" err="1"/>
              <a:t>hranjeni</a:t>
            </a:r>
            <a:r>
              <a:rPr lang="en-US" dirty="0"/>
              <a:t> </a:t>
            </a:r>
            <a:r>
              <a:rPr lang="en-US" dirty="0" err="1"/>
              <a:t>tekom</a:t>
            </a:r>
            <a:r>
              <a:rPr lang="en-US" dirty="0"/>
              <a:t> </a:t>
            </a:r>
            <a:r>
              <a:rPr lang="en-US" dirty="0" err="1"/>
              <a:t>izvajanja</a:t>
            </a:r>
            <a:r>
              <a:rPr lang="en-US" dirty="0"/>
              <a:t> </a:t>
            </a:r>
            <a:r>
              <a:rPr lang="en-US" dirty="0" err="1"/>
              <a:t>raziskave</a:t>
            </a:r>
            <a:r>
              <a:rPr lang="en-US" dirty="0"/>
              <a:t>? Na </a:t>
            </a:r>
            <a:r>
              <a:rPr lang="en-US" dirty="0" err="1"/>
              <a:t>kak</a:t>
            </a:r>
            <a:r>
              <a:rPr lang="en-US" dirty="0"/>
              <a:t> </a:t>
            </a:r>
            <a:r>
              <a:rPr lang="en-US" dirty="0" err="1"/>
              <a:t>način</a:t>
            </a:r>
            <a:r>
              <a:rPr lang="en-US" dirty="0"/>
              <a:t> </a:t>
            </a:r>
            <a:r>
              <a:rPr lang="en-US" dirty="0" err="1"/>
              <a:t>bodo</a:t>
            </a:r>
            <a:r>
              <a:rPr lang="en-US" dirty="0"/>
              <a:t> </a:t>
            </a:r>
            <a:r>
              <a:rPr lang="en-US" dirty="0" err="1"/>
              <a:t>zagotovljene</a:t>
            </a:r>
            <a:r>
              <a:rPr lang="en-US" dirty="0"/>
              <a:t> </a:t>
            </a:r>
            <a:r>
              <a:rPr lang="en-US" dirty="0" err="1"/>
              <a:t>varnostne</a:t>
            </a:r>
            <a:r>
              <a:rPr lang="en-US" dirty="0"/>
              <a:t> </a:t>
            </a:r>
            <a:r>
              <a:rPr lang="en-US" dirty="0" err="1"/>
              <a:t>preslikave</a:t>
            </a:r>
            <a:r>
              <a:rPr lang="en-US" dirty="0"/>
              <a:t>?</a:t>
            </a:r>
            <a:endParaRPr lang="sl-SI" dirty="0"/>
          </a:p>
          <a:p>
            <a:pPr marL="800100" lvl="1" indent="-342900">
              <a:buFont typeface="+mj-lt"/>
              <a:buAutoNum type="alphaLcPeriod"/>
            </a:pPr>
            <a:endParaRPr lang="en-US" dirty="0"/>
          </a:p>
          <a:p>
            <a:pPr marL="800100" lvl="1" indent="-342900">
              <a:buFont typeface="+mj-lt"/>
              <a:buAutoNum type="alphaLcPeriod"/>
            </a:pPr>
            <a:r>
              <a:rPr lang="en-US" dirty="0" err="1"/>
              <a:t>Kako</a:t>
            </a:r>
            <a:r>
              <a:rPr lang="en-US" dirty="0"/>
              <a:t> </a:t>
            </a:r>
            <a:r>
              <a:rPr lang="en-US" dirty="0" err="1"/>
              <a:t>bodo</a:t>
            </a:r>
            <a:r>
              <a:rPr lang="en-US" dirty="0"/>
              <a:t> </a:t>
            </a:r>
            <a:r>
              <a:rPr lang="en-US" dirty="0" err="1"/>
              <a:t>podatki</a:t>
            </a:r>
            <a:r>
              <a:rPr lang="en-US" dirty="0"/>
              <a:t> </a:t>
            </a:r>
            <a:r>
              <a:rPr lang="en-US" dirty="0" err="1"/>
              <a:t>zaščiteni</a:t>
            </a:r>
            <a:r>
              <a:rPr lang="en-US" dirty="0"/>
              <a:t> pred </a:t>
            </a:r>
            <a:r>
              <a:rPr lang="en-US" dirty="0" err="1"/>
              <a:t>nepooblaščenimi</a:t>
            </a:r>
            <a:r>
              <a:rPr lang="en-US" dirty="0"/>
              <a:t> </a:t>
            </a:r>
            <a:r>
              <a:rPr lang="en-US" dirty="0" err="1"/>
              <a:t>dostopi</a:t>
            </a:r>
            <a:r>
              <a:rPr lang="en-US" dirty="0"/>
              <a:t> in </a:t>
            </a:r>
            <a:r>
              <a:rPr lang="en-US" dirty="0" err="1"/>
              <a:t>kako</a:t>
            </a:r>
            <a:r>
              <a:rPr lang="en-US" dirty="0"/>
              <a:t> </a:t>
            </a:r>
            <a:r>
              <a:rPr lang="en-US" dirty="0" err="1"/>
              <a:t>bo</a:t>
            </a:r>
            <a:r>
              <a:rPr lang="en-US" dirty="0"/>
              <a:t> </a:t>
            </a:r>
            <a:r>
              <a:rPr lang="en-US" dirty="0" err="1"/>
              <a:t>zagotovljeno</a:t>
            </a:r>
            <a:r>
              <a:rPr lang="en-US" dirty="0"/>
              <a:t> </a:t>
            </a:r>
            <a:r>
              <a:rPr lang="en-US" dirty="0" err="1"/>
              <a:t>varstvo</a:t>
            </a:r>
            <a:r>
              <a:rPr lang="en-US" dirty="0"/>
              <a:t> </a:t>
            </a:r>
            <a:r>
              <a:rPr lang="en-US" dirty="0" err="1"/>
              <a:t>občutljivih</a:t>
            </a:r>
            <a:r>
              <a:rPr lang="en-US" dirty="0"/>
              <a:t> </a:t>
            </a:r>
            <a:r>
              <a:rPr lang="en-US" dirty="0" err="1"/>
              <a:t>podatkov</a:t>
            </a:r>
            <a:r>
              <a:rPr lang="en-US" dirty="0"/>
              <a:t> </a:t>
            </a:r>
            <a:r>
              <a:rPr lang="en-US" dirty="0" err="1"/>
              <a:t>tekom</a:t>
            </a:r>
            <a:r>
              <a:rPr lang="en-US" dirty="0"/>
              <a:t> </a:t>
            </a:r>
            <a:r>
              <a:rPr lang="en-US" dirty="0" err="1"/>
              <a:t>izvajanja</a:t>
            </a:r>
            <a:r>
              <a:rPr lang="en-US" dirty="0"/>
              <a:t> </a:t>
            </a:r>
            <a:r>
              <a:rPr lang="en-US" dirty="0" err="1"/>
              <a:t>raziskave</a:t>
            </a:r>
            <a:r>
              <a:rPr lang="en-US" dirty="0"/>
              <a:t>?</a:t>
            </a:r>
          </a:p>
          <a:p>
            <a:endParaRPr lang="sl-SI" dirty="0"/>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sp>
        <p:nvSpPr>
          <p:cNvPr id="2" name="PoljeZBesedilom 1">
            <a:extLst>
              <a:ext uri="{FF2B5EF4-FFF2-40B4-BE49-F238E27FC236}">
                <a16:creationId xmlns:a16="http://schemas.microsoft.com/office/drawing/2014/main" id="{44D78099-7A71-09F4-216E-BCB69B87AA42}"/>
              </a:ext>
            </a:extLst>
          </p:cNvPr>
          <p:cNvSpPr txBox="1"/>
          <p:nvPr/>
        </p:nvSpPr>
        <p:spPr>
          <a:xfrm>
            <a:off x="491572" y="4573567"/>
            <a:ext cx="11075116" cy="1631216"/>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sz="2000" dirty="0"/>
              <a:t>Tehnični vidiki varovanja in upravljanja z dostopom do podatkov</a:t>
            </a:r>
          </a:p>
          <a:p>
            <a:pPr marL="342900" indent="-342900">
              <a:buFont typeface="Arial" panose="020B0604020202020204" pitchFamily="34" charset="0"/>
              <a:buChar char="•"/>
            </a:pPr>
            <a:r>
              <a:rPr lang="pl-PL" sz="2000" dirty="0"/>
              <a:t>Sistemske varnostne preslikave</a:t>
            </a:r>
          </a:p>
          <a:p>
            <a:pPr marL="342900" indent="-342900">
              <a:buFont typeface="Arial" panose="020B0604020202020204" pitchFamily="34" charset="0"/>
              <a:buChar char="•"/>
            </a:pPr>
            <a:r>
              <a:rPr lang="pl-PL" sz="2000" dirty="0"/>
              <a:t>Občutljivi podatki, ki jih je potrebno zaščititi pred nezaželenim razkritjem zaradi pravnih ali etičnih razlogov (npr. osebni podatki)</a:t>
            </a:r>
          </a:p>
          <a:p>
            <a:pPr marL="342900" indent="-342900">
              <a:buFont typeface="Arial" panose="020B0604020202020204" pitchFamily="34" charset="0"/>
              <a:buChar char="•"/>
            </a:pPr>
            <a:r>
              <a:rPr lang="sl-SI" sz="2000" dirty="0"/>
              <a:t>Zaupni podatki, ki jih je treba zaščititi pred nezaželenim razkritjem zaradi obrambe in varovanja države</a:t>
            </a:r>
          </a:p>
        </p:txBody>
      </p:sp>
    </p:spTree>
    <p:extLst>
      <p:ext uri="{BB962C8B-B14F-4D97-AF65-F5344CB8AC3E}">
        <p14:creationId xmlns:p14="http://schemas.microsoft.com/office/powerpoint/2010/main" val="10066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285424" y="1393432"/>
            <a:ext cx="10863622"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4"/>
            </a:pPr>
            <a:endParaRPr lang="sl-SI" dirty="0"/>
          </a:p>
          <a:p>
            <a:pPr marL="342900" indent="-342900">
              <a:buFont typeface="+mj-lt"/>
              <a:buAutoNum type="arabicPeriod" startAt="4"/>
            </a:pPr>
            <a:r>
              <a:rPr lang="fi-FI" dirty="0"/>
              <a:t>Pravna in etična vprašanja, kodeksi ravnanja</a:t>
            </a:r>
            <a:endParaRPr lang="sl-SI" dirty="0"/>
          </a:p>
          <a:p>
            <a:pPr marL="342900" indent="-342900">
              <a:buFont typeface="+mj-lt"/>
              <a:buAutoNum type="arabicPeriod" startAt="4"/>
            </a:pPr>
            <a:endParaRPr lang="sl-SI" dirty="0"/>
          </a:p>
          <a:p>
            <a:pPr marL="800100" lvl="1" indent="-342900">
              <a:spcAft>
                <a:spcPts val="600"/>
              </a:spcAft>
              <a:buFont typeface="+mj-lt"/>
              <a:buAutoNum type="alphaLcPeriod"/>
            </a:pPr>
            <a:r>
              <a:rPr lang="en-US" dirty="0" err="1"/>
              <a:t>Če</a:t>
            </a:r>
            <a:r>
              <a:rPr lang="en-US" dirty="0"/>
              <a:t> </a:t>
            </a:r>
            <a:r>
              <a:rPr lang="en-US" dirty="0" err="1"/>
              <a:t>bo</a:t>
            </a:r>
            <a:r>
              <a:rPr lang="en-US" dirty="0"/>
              <a:t> </a:t>
            </a:r>
            <a:r>
              <a:rPr lang="en-US" dirty="0" err="1"/>
              <a:t>raziskava</a:t>
            </a:r>
            <a:r>
              <a:rPr lang="en-US" dirty="0"/>
              <a:t> </a:t>
            </a:r>
            <a:r>
              <a:rPr lang="en-US" dirty="0" err="1"/>
              <a:t>vključevala</a:t>
            </a:r>
            <a:r>
              <a:rPr lang="en-US" dirty="0"/>
              <a:t> </a:t>
            </a:r>
            <a:r>
              <a:rPr lang="en-US" dirty="0" err="1"/>
              <a:t>ravnanje</a:t>
            </a:r>
            <a:r>
              <a:rPr lang="en-US" dirty="0"/>
              <a:t> z </a:t>
            </a:r>
            <a:r>
              <a:rPr lang="en-US" dirty="0" err="1"/>
              <a:t>osebnimi</a:t>
            </a:r>
            <a:r>
              <a:rPr lang="en-US" dirty="0"/>
              <a:t> </a:t>
            </a:r>
            <a:r>
              <a:rPr lang="en-US" dirty="0" err="1"/>
              <a:t>podatki</a:t>
            </a:r>
            <a:r>
              <a:rPr lang="en-US" dirty="0"/>
              <a:t>, </a:t>
            </a:r>
            <a:r>
              <a:rPr lang="en-US" dirty="0" err="1"/>
              <a:t>kako</a:t>
            </a:r>
            <a:r>
              <a:rPr lang="en-US" dirty="0"/>
              <a:t> </a:t>
            </a:r>
            <a:r>
              <a:rPr lang="en-US" dirty="0" err="1"/>
              <a:t>bo</a:t>
            </a:r>
            <a:r>
              <a:rPr lang="en-US" dirty="0"/>
              <a:t> </a:t>
            </a:r>
            <a:r>
              <a:rPr lang="en-US" dirty="0" err="1"/>
              <a:t>zagotovljena</a:t>
            </a:r>
            <a:r>
              <a:rPr lang="en-US" dirty="0"/>
              <a:t> </a:t>
            </a:r>
            <a:r>
              <a:rPr lang="en-US" dirty="0" err="1"/>
              <a:t>skladnost</a:t>
            </a:r>
            <a:r>
              <a:rPr lang="en-US" dirty="0"/>
              <a:t> z </a:t>
            </a:r>
            <a:r>
              <a:rPr lang="en-US" dirty="0" err="1"/>
              <a:t>zakonodajo</a:t>
            </a:r>
            <a:r>
              <a:rPr lang="en-US" dirty="0"/>
              <a:t> o </a:t>
            </a:r>
            <a:r>
              <a:rPr lang="en-US" dirty="0" err="1"/>
              <a:t>osebnih</a:t>
            </a:r>
            <a:r>
              <a:rPr lang="en-US" dirty="0"/>
              <a:t> </a:t>
            </a:r>
            <a:r>
              <a:rPr lang="en-US" dirty="0" err="1"/>
              <a:t>podatkih</a:t>
            </a:r>
            <a:r>
              <a:rPr lang="en-US" dirty="0"/>
              <a:t> in </a:t>
            </a:r>
            <a:r>
              <a:rPr lang="en-US" dirty="0" err="1"/>
              <a:t>varnosti</a:t>
            </a:r>
            <a:r>
              <a:rPr lang="en-US" dirty="0"/>
              <a:t> </a:t>
            </a:r>
            <a:r>
              <a:rPr lang="en-US" dirty="0" err="1"/>
              <a:t>podatkov</a:t>
            </a:r>
            <a:r>
              <a:rPr lang="en-US" dirty="0"/>
              <a:t>?</a:t>
            </a:r>
            <a:endParaRPr lang="sl-SI" dirty="0"/>
          </a:p>
          <a:p>
            <a:pPr marL="800100" lvl="1" indent="-342900">
              <a:spcAft>
                <a:spcPts val="600"/>
              </a:spcAft>
              <a:buFont typeface="+mj-lt"/>
              <a:buAutoNum type="alphaLcPeriod"/>
            </a:pPr>
            <a:r>
              <a:rPr lang="en-US" dirty="0"/>
              <a:t>Na </a:t>
            </a:r>
            <a:r>
              <a:rPr lang="en-US" dirty="0" err="1"/>
              <a:t>kakšen</a:t>
            </a:r>
            <a:r>
              <a:rPr lang="en-US" dirty="0"/>
              <a:t> </a:t>
            </a:r>
            <a:r>
              <a:rPr lang="en-US" dirty="0" err="1"/>
              <a:t>način</a:t>
            </a:r>
            <a:r>
              <a:rPr lang="en-US" dirty="0"/>
              <a:t> </a:t>
            </a:r>
            <a:r>
              <a:rPr lang="en-US" dirty="0" err="1"/>
              <a:t>bodo</a:t>
            </a:r>
            <a:r>
              <a:rPr lang="en-US" dirty="0"/>
              <a:t> </a:t>
            </a:r>
            <a:r>
              <a:rPr lang="en-US" dirty="0" err="1"/>
              <a:t>obravnavana</a:t>
            </a:r>
            <a:r>
              <a:rPr lang="en-US" dirty="0"/>
              <a:t> </a:t>
            </a:r>
            <a:r>
              <a:rPr lang="en-US" dirty="0" err="1"/>
              <a:t>druga</a:t>
            </a:r>
            <a:r>
              <a:rPr lang="en-US" dirty="0"/>
              <a:t> </a:t>
            </a:r>
            <a:r>
              <a:rPr lang="en-US" dirty="0" err="1"/>
              <a:t>pravna</a:t>
            </a:r>
            <a:r>
              <a:rPr lang="en-US" dirty="0"/>
              <a:t> </a:t>
            </a:r>
            <a:r>
              <a:rPr lang="en-US" dirty="0" err="1"/>
              <a:t>vprašanja</a:t>
            </a:r>
            <a:r>
              <a:rPr lang="en-US" dirty="0"/>
              <a:t> </a:t>
            </a:r>
            <a:r>
              <a:rPr lang="en-US" dirty="0" err="1"/>
              <a:t>kot</a:t>
            </a:r>
            <a:r>
              <a:rPr lang="en-US" dirty="0"/>
              <a:t> so </a:t>
            </a:r>
            <a:r>
              <a:rPr lang="en-US" dirty="0" err="1"/>
              <a:t>npr</a:t>
            </a:r>
            <a:r>
              <a:rPr lang="en-US" dirty="0"/>
              <a:t>. </a:t>
            </a:r>
            <a:r>
              <a:rPr lang="en-US" dirty="0" err="1"/>
              <a:t>pravice</a:t>
            </a:r>
            <a:r>
              <a:rPr lang="en-US" dirty="0"/>
              <a:t> </a:t>
            </a:r>
            <a:r>
              <a:rPr lang="en-US" dirty="0" err="1"/>
              <a:t>intelektualne</a:t>
            </a:r>
            <a:r>
              <a:rPr lang="en-US" dirty="0"/>
              <a:t> </a:t>
            </a:r>
            <a:r>
              <a:rPr lang="en-US" dirty="0" err="1"/>
              <a:t>lastnine</a:t>
            </a:r>
            <a:r>
              <a:rPr lang="en-US" dirty="0"/>
              <a:t> in </a:t>
            </a:r>
            <a:r>
              <a:rPr lang="en-US" dirty="0" err="1"/>
              <a:t>lastništva</a:t>
            </a:r>
            <a:r>
              <a:rPr lang="en-US" dirty="0"/>
              <a:t>? </a:t>
            </a:r>
            <a:r>
              <a:rPr lang="en-US" dirty="0" err="1"/>
              <a:t>Katera</a:t>
            </a:r>
            <a:r>
              <a:rPr lang="en-US" dirty="0"/>
              <a:t> </a:t>
            </a:r>
            <a:r>
              <a:rPr lang="en-US" dirty="0" err="1"/>
              <a:t>zakonodaja</a:t>
            </a:r>
            <a:r>
              <a:rPr lang="en-US" dirty="0"/>
              <a:t> </a:t>
            </a:r>
            <a:r>
              <a:rPr lang="en-US" dirty="0" err="1"/>
              <a:t>uravnava</a:t>
            </a:r>
            <a:r>
              <a:rPr lang="en-US" dirty="0"/>
              <a:t> ta </a:t>
            </a:r>
            <a:r>
              <a:rPr lang="en-US" dirty="0" err="1"/>
              <a:t>področja</a:t>
            </a:r>
            <a:r>
              <a:rPr lang="en-US" dirty="0"/>
              <a:t>?</a:t>
            </a:r>
            <a:endParaRPr lang="sl-SI" dirty="0"/>
          </a:p>
          <a:p>
            <a:pPr marL="800100" lvl="1" indent="-342900">
              <a:spcAft>
                <a:spcPts val="600"/>
              </a:spcAft>
              <a:buFont typeface="+mj-lt"/>
              <a:buAutoNum type="alphaLcPeriod"/>
            </a:pPr>
            <a:r>
              <a:rPr lang="en-US" dirty="0"/>
              <a:t>Na </a:t>
            </a:r>
            <a:r>
              <a:rPr lang="en-US" dirty="0" err="1"/>
              <a:t>kakšen</a:t>
            </a:r>
            <a:r>
              <a:rPr lang="en-US" dirty="0"/>
              <a:t> </a:t>
            </a:r>
            <a:r>
              <a:rPr lang="en-US" dirty="0" err="1"/>
              <a:t>način</a:t>
            </a:r>
            <a:r>
              <a:rPr lang="en-US" dirty="0"/>
              <a:t> </a:t>
            </a:r>
            <a:r>
              <a:rPr lang="en-US" dirty="0" err="1"/>
              <a:t>bodo</a:t>
            </a:r>
            <a:r>
              <a:rPr lang="en-US" dirty="0"/>
              <a:t> </a:t>
            </a:r>
            <a:r>
              <a:rPr lang="en-US" dirty="0" err="1"/>
              <a:t>obravnavana</a:t>
            </a:r>
            <a:r>
              <a:rPr lang="en-US" dirty="0"/>
              <a:t> </a:t>
            </a:r>
            <a:r>
              <a:rPr lang="en-US" dirty="0" err="1"/>
              <a:t>morebitna</a:t>
            </a:r>
            <a:r>
              <a:rPr lang="en-US" dirty="0"/>
              <a:t> </a:t>
            </a:r>
            <a:r>
              <a:rPr lang="en-US" dirty="0" err="1"/>
              <a:t>etična</a:t>
            </a:r>
            <a:r>
              <a:rPr lang="en-US" dirty="0"/>
              <a:t> </a:t>
            </a:r>
            <a:r>
              <a:rPr lang="en-US" dirty="0" err="1"/>
              <a:t>vprašanja</a:t>
            </a:r>
            <a:r>
              <a:rPr lang="en-US" dirty="0"/>
              <a:t> in </a:t>
            </a:r>
            <a:r>
              <a:rPr lang="en-US" dirty="0" err="1"/>
              <a:t>kako</a:t>
            </a:r>
            <a:r>
              <a:rPr lang="sl-SI" dirty="0"/>
              <a:t> </a:t>
            </a:r>
            <a:r>
              <a:rPr lang="en-US" dirty="0" err="1"/>
              <a:t>bo</a:t>
            </a:r>
            <a:r>
              <a:rPr lang="en-US" dirty="0"/>
              <a:t> </a:t>
            </a:r>
            <a:r>
              <a:rPr lang="en-US" dirty="0" err="1"/>
              <a:t>zagotovljeno</a:t>
            </a:r>
            <a:r>
              <a:rPr lang="en-US" dirty="0"/>
              <a:t> </a:t>
            </a:r>
            <a:r>
              <a:rPr lang="en-US" dirty="0" err="1"/>
              <a:t>ravnanje</a:t>
            </a:r>
            <a:r>
              <a:rPr lang="en-US" dirty="0"/>
              <a:t> v </a:t>
            </a:r>
            <a:r>
              <a:rPr lang="en-US" dirty="0" err="1"/>
              <a:t>skladu</a:t>
            </a:r>
            <a:r>
              <a:rPr lang="en-US" dirty="0"/>
              <a:t> </a:t>
            </a:r>
            <a:r>
              <a:rPr lang="sl-SI" dirty="0"/>
              <a:t>s</a:t>
            </a:r>
            <a:r>
              <a:rPr lang="en-US" dirty="0"/>
              <a:t> </a:t>
            </a:r>
            <a:r>
              <a:rPr lang="en-US" dirty="0" err="1"/>
              <a:t>kodeksi</a:t>
            </a:r>
            <a:r>
              <a:rPr lang="sl-SI" dirty="0"/>
              <a:t> raziskovalnega dela?</a:t>
            </a:r>
            <a:endParaRPr lang="en-US" dirty="0"/>
          </a:p>
          <a:p>
            <a:endParaRPr lang="sl-SI" dirty="0"/>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sp>
        <p:nvSpPr>
          <p:cNvPr id="2" name="PoljeZBesedilom 1">
            <a:extLst>
              <a:ext uri="{FF2B5EF4-FFF2-40B4-BE49-F238E27FC236}">
                <a16:creationId xmlns:a16="http://schemas.microsoft.com/office/drawing/2014/main" id="{19C0444E-F3CB-B3E5-349C-B2E83793304E}"/>
              </a:ext>
            </a:extLst>
          </p:cNvPr>
          <p:cNvSpPr txBox="1"/>
          <p:nvPr/>
        </p:nvSpPr>
        <p:spPr>
          <a:xfrm>
            <a:off x="491572" y="4993446"/>
            <a:ext cx="8195228" cy="1477328"/>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dirty="0"/>
              <a:t>Npr. osebni podatki in postopki anonimizacije ali psevdonimizacije </a:t>
            </a:r>
          </a:p>
          <a:p>
            <a:pPr marL="342900" indent="-342900">
              <a:buFont typeface="Arial" panose="020B0604020202020204" pitchFamily="34" charset="0"/>
              <a:buChar char="•"/>
            </a:pPr>
            <a:r>
              <a:rPr lang="sl-SI" dirty="0"/>
              <a:t>Licence</a:t>
            </a:r>
          </a:p>
          <a:p>
            <a:pPr marL="342900" indent="-342900">
              <a:buFont typeface="Arial" panose="020B0604020202020204" pitchFamily="34" charset="0"/>
              <a:buChar char="•"/>
            </a:pPr>
            <a:r>
              <a:rPr lang="sl-SI" dirty="0"/>
              <a:t>Mnenje institucionalne ali nacionalne etične komisije, informirana soglasja sodelujočih v raziskavi, etični nadzor projekta, odgovorna oseba za varstvo osebnih podatkov</a:t>
            </a:r>
          </a:p>
        </p:txBody>
      </p:sp>
      <p:pic>
        <p:nvPicPr>
          <p:cNvPr id="7" name="Slika 6" descr="Slika, ki vsebuje besede besedilo, risanje, skica, črtna grafika&#10;&#10;Opis je samodejno ustvarjen">
            <a:extLst>
              <a:ext uri="{FF2B5EF4-FFF2-40B4-BE49-F238E27FC236}">
                <a16:creationId xmlns:a16="http://schemas.microsoft.com/office/drawing/2014/main" id="{7415C845-9910-8EF6-5DC4-3DA16A008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00" y="4892480"/>
            <a:ext cx="2908300" cy="1965520"/>
          </a:xfrm>
          <a:prstGeom prst="rect">
            <a:avLst/>
          </a:prstGeom>
        </p:spPr>
      </p:pic>
      <p:sp>
        <p:nvSpPr>
          <p:cNvPr id="6" name="PoljeZBesedilom 5">
            <a:extLst>
              <a:ext uri="{FF2B5EF4-FFF2-40B4-BE49-F238E27FC236}">
                <a16:creationId xmlns:a16="http://schemas.microsoft.com/office/drawing/2014/main" id="{3701059E-0E9A-6776-42C2-10BD9B846F85}"/>
              </a:ext>
            </a:extLst>
          </p:cNvPr>
          <p:cNvSpPr txBox="1"/>
          <p:nvPr/>
        </p:nvSpPr>
        <p:spPr>
          <a:xfrm>
            <a:off x="390698" y="6596390"/>
            <a:ext cx="9200573" cy="261610"/>
          </a:xfrm>
          <a:prstGeom prst="rect">
            <a:avLst/>
          </a:prstGeom>
          <a:noFill/>
        </p:spPr>
        <p:txBody>
          <a:bodyPr wrap="square">
            <a:spAutoFit/>
          </a:bodyPr>
          <a:lstStyle/>
          <a:p>
            <a:r>
              <a:rPr lang="en-US" sz="1100" dirty="0"/>
              <a:t>Open and closed data for reproducibility. </a:t>
            </a:r>
            <a:r>
              <a:rPr lang="en-US" sz="1100" i="1" dirty="0"/>
              <a:t>The Turing Way</a:t>
            </a:r>
            <a:r>
              <a:rPr lang="en-US" sz="1100" dirty="0"/>
              <a:t> project illustration by </a:t>
            </a:r>
            <a:r>
              <a:rPr lang="en-US" sz="1100" dirty="0" err="1"/>
              <a:t>Scriberia</a:t>
            </a:r>
            <a:r>
              <a:rPr lang="en-US" sz="1100" dirty="0"/>
              <a:t>. Original version on </a:t>
            </a:r>
            <a:r>
              <a:rPr lang="en-US" sz="1100" dirty="0" err="1"/>
              <a:t>Zenodo</a:t>
            </a:r>
            <a:r>
              <a:rPr lang="en-US" sz="1100" dirty="0"/>
              <a:t>. </a:t>
            </a:r>
            <a:r>
              <a:rPr lang="en-US" sz="1100" dirty="0">
                <a:hlinkClick r:id="rId4"/>
              </a:rPr>
              <a:t>http://doi.org/10.5281/zenodo.3695300</a:t>
            </a:r>
            <a:endParaRPr lang="sl-SI" sz="1100" dirty="0"/>
          </a:p>
        </p:txBody>
      </p:sp>
    </p:spTree>
    <p:extLst>
      <p:ext uri="{BB962C8B-B14F-4D97-AF65-F5344CB8AC3E}">
        <p14:creationId xmlns:p14="http://schemas.microsoft.com/office/powerpoint/2010/main" val="21698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767354"/>
            <a:ext cx="10925665" cy="4417688"/>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5"/>
            </a:pPr>
            <a:r>
              <a:rPr lang="sl-SI" dirty="0"/>
              <a:t>Objava in zagotavljanje dolgotrajnega deljenja podatkov</a:t>
            </a:r>
          </a:p>
          <a:p>
            <a:pPr marL="342900" indent="-342900">
              <a:buFont typeface="+mj-lt"/>
              <a:buAutoNum type="arabicPeriod" startAt="5"/>
            </a:pPr>
            <a:endParaRPr lang="sl-SI" dirty="0"/>
          </a:p>
          <a:p>
            <a:pPr marL="800100" lvl="1" indent="-342900">
              <a:buFont typeface="+mj-lt"/>
              <a:buAutoNum type="alphaLcPeriod"/>
            </a:pPr>
            <a:r>
              <a:rPr lang="en-US" dirty="0"/>
              <a:t>Na </a:t>
            </a:r>
            <a:r>
              <a:rPr lang="en-US" dirty="0" err="1"/>
              <a:t>kakšen</a:t>
            </a:r>
            <a:r>
              <a:rPr lang="en-US" dirty="0"/>
              <a:t> </a:t>
            </a:r>
            <a:r>
              <a:rPr lang="en-US" dirty="0" err="1"/>
              <a:t>način</a:t>
            </a:r>
            <a:r>
              <a:rPr lang="en-US" dirty="0"/>
              <a:t> in </a:t>
            </a:r>
            <a:r>
              <a:rPr lang="en-US" dirty="0" err="1"/>
              <a:t>kdaj</a:t>
            </a:r>
            <a:r>
              <a:rPr lang="en-US" dirty="0"/>
              <a:t> </a:t>
            </a:r>
            <a:r>
              <a:rPr lang="en-US" dirty="0" err="1"/>
              <a:t>bodo</a:t>
            </a:r>
            <a:r>
              <a:rPr lang="en-US" dirty="0"/>
              <a:t> </a:t>
            </a:r>
            <a:r>
              <a:rPr lang="en-US" dirty="0" err="1"/>
              <a:t>podatki</a:t>
            </a:r>
            <a:r>
              <a:rPr lang="en-US" dirty="0"/>
              <a:t> </a:t>
            </a:r>
            <a:r>
              <a:rPr lang="en-US" dirty="0" err="1"/>
              <a:t>objavljeni</a:t>
            </a:r>
            <a:r>
              <a:rPr lang="en-US" dirty="0"/>
              <a:t>? Ali </a:t>
            </a:r>
            <a:r>
              <a:rPr lang="en-US" dirty="0" err="1"/>
              <a:t>pričakujete</a:t>
            </a:r>
            <a:r>
              <a:rPr lang="en-US" dirty="0"/>
              <a:t> </a:t>
            </a:r>
            <a:r>
              <a:rPr lang="en-US" dirty="0" err="1"/>
              <a:t>omejitve</a:t>
            </a:r>
            <a:r>
              <a:rPr lang="en-US" dirty="0"/>
              <a:t> </a:t>
            </a:r>
            <a:r>
              <a:rPr lang="en-US" dirty="0" err="1"/>
              <a:t>pri</a:t>
            </a:r>
            <a:r>
              <a:rPr lang="en-US" dirty="0"/>
              <a:t> </a:t>
            </a:r>
            <a:r>
              <a:rPr lang="en-US" dirty="0" err="1"/>
              <a:t>deljenju</a:t>
            </a:r>
            <a:r>
              <a:rPr lang="en-US" dirty="0"/>
              <a:t> </a:t>
            </a:r>
            <a:r>
              <a:rPr lang="en-US" dirty="0" err="1"/>
              <a:t>podatkov</a:t>
            </a:r>
            <a:r>
              <a:rPr lang="en-US" dirty="0"/>
              <a:t> </a:t>
            </a:r>
            <a:r>
              <a:rPr lang="en-US" dirty="0" err="1"/>
              <a:t>ali</a:t>
            </a:r>
            <a:r>
              <a:rPr lang="en-US" dirty="0"/>
              <a:t> </a:t>
            </a:r>
            <a:r>
              <a:rPr lang="en-US" dirty="0" err="1"/>
              <a:t>razloge</a:t>
            </a:r>
            <a:r>
              <a:rPr lang="en-US" dirty="0"/>
              <a:t> za </a:t>
            </a:r>
            <a:r>
              <a:rPr lang="en-US" dirty="0" err="1"/>
              <a:t>uveljavljanje</a:t>
            </a:r>
            <a:r>
              <a:rPr lang="en-US" dirty="0"/>
              <a:t> </a:t>
            </a:r>
            <a:r>
              <a:rPr lang="en-US" dirty="0" err="1"/>
              <a:t>embarga</a:t>
            </a:r>
            <a:r>
              <a:rPr lang="en-US" dirty="0"/>
              <a:t>?</a:t>
            </a:r>
            <a:endParaRPr lang="sl-SI" dirty="0"/>
          </a:p>
          <a:p>
            <a:pPr marL="800100" lvl="1" indent="-342900">
              <a:buFont typeface="+mj-lt"/>
              <a:buAutoNum type="alphaLcPeriod"/>
            </a:pPr>
            <a:endParaRPr lang="en-US" dirty="0"/>
          </a:p>
          <a:p>
            <a:pPr marL="800100" lvl="1" indent="-342900">
              <a:buFont typeface="+mj-lt"/>
              <a:buAutoNum type="alphaLcPeriod"/>
            </a:pPr>
            <a:r>
              <a:rPr lang="en-US" dirty="0" err="1"/>
              <a:t>Kako</a:t>
            </a:r>
            <a:r>
              <a:rPr lang="en-US" dirty="0"/>
              <a:t> </a:t>
            </a:r>
            <a:r>
              <a:rPr lang="en-US" dirty="0" err="1"/>
              <a:t>boste</a:t>
            </a:r>
            <a:r>
              <a:rPr lang="en-US" dirty="0"/>
              <a:t> </a:t>
            </a:r>
            <a:r>
              <a:rPr lang="en-US" dirty="0" err="1"/>
              <a:t>selekcionirali</a:t>
            </a:r>
            <a:r>
              <a:rPr lang="en-US" dirty="0"/>
              <a:t> </a:t>
            </a:r>
            <a:r>
              <a:rPr lang="en-US" dirty="0" err="1"/>
              <a:t>podatke</a:t>
            </a:r>
            <a:r>
              <a:rPr lang="en-US" dirty="0"/>
              <a:t> za </a:t>
            </a:r>
            <a:r>
              <a:rPr lang="en-US" dirty="0" err="1"/>
              <a:t>objavo</a:t>
            </a:r>
            <a:r>
              <a:rPr lang="en-US" dirty="0"/>
              <a:t> in </a:t>
            </a:r>
            <a:r>
              <a:rPr lang="en-US" dirty="0" err="1"/>
              <a:t>zagotovili</a:t>
            </a:r>
            <a:r>
              <a:rPr lang="en-US" dirty="0"/>
              <a:t> </a:t>
            </a:r>
            <a:r>
              <a:rPr lang="en-US" dirty="0" err="1"/>
              <a:t>njihovo</a:t>
            </a:r>
            <a:r>
              <a:rPr lang="en-US" dirty="0"/>
              <a:t> </a:t>
            </a:r>
            <a:r>
              <a:rPr lang="en-US" dirty="0" err="1"/>
              <a:t>dolgotrajno</a:t>
            </a:r>
            <a:r>
              <a:rPr lang="en-US" dirty="0"/>
              <a:t> </a:t>
            </a:r>
            <a:r>
              <a:rPr lang="en-US" dirty="0" err="1"/>
              <a:t>hrambo</a:t>
            </a:r>
            <a:r>
              <a:rPr lang="en-US" dirty="0"/>
              <a:t> in </a:t>
            </a:r>
            <a:r>
              <a:rPr lang="en-US" dirty="0" err="1"/>
              <a:t>dostopnost</a:t>
            </a:r>
            <a:r>
              <a:rPr lang="en-US" dirty="0"/>
              <a:t> (</a:t>
            </a:r>
            <a:r>
              <a:rPr lang="en-US" dirty="0" err="1"/>
              <a:t>npr</a:t>
            </a:r>
            <a:r>
              <a:rPr lang="en-US" dirty="0"/>
              <a:t>. </a:t>
            </a:r>
            <a:r>
              <a:rPr lang="en-US" dirty="0" err="1"/>
              <a:t>objava</a:t>
            </a:r>
            <a:r>
              <a:rPr lang="en-US" dirty="0"/>
              <a:t> v </a:t>
            </a:r>
            <a:r>
              <a:rPr lang="en-US" dirty="0" err="1"/>
              <a:t>podatkovnem</a:t>
            </a:r>
            <a:r>
              <a:rPr lang="en-US" dirty="0"/>
              <a:t> </a:t>
            </a:r>
            <a:r>
              <a:rPr lang="en-US" dirty="0" err="1"/>
              <a:t>repozitoriju</a:t>
            </a:r>
            <a:r>
              <a:rPr lang="en-US" dirty="0"/>
              <a:t>)?</a:t>
            </a:r>
            <a:endParaRPr lang="sl-SI" dirty="0"/>
          </a:p>
          <a:p>
            <a:pPr marL="800100" lvl="1" indent="-342900">
              <a:buFont typeface="+mj-lt"/>
              <a:buAutoNum type="alphaLcPeriod"/>
            </a:pPr>
            <a:endParaRPr lang="sl-SI" dirty="0"/>
          </a:p>
          <a:p>
            <a:pPr marL="800100" lvl="1" indent="-342900">
              <a:buFont typeface="+mj-lt"/>
              <a:buAutoNum type="alphaLcPeriod"/>
            </a:pPr>
            <a:r>
              <a:rPr lang="en-US" dirty="0"/>
              <a:t>Bodo za </a:t>
            </a:r>
            <a:r>
              <a:rPr lang="en-US" dirty="0" err="1"/>
              <a:t>dostop</a:t>
            </a:r>
            <a:r>
              <a:rPr lang="en-US" dirty="0"/>
              <a:t> in </a:t>
            </a:r>
            <a:r>
              <a:rPr lang="en-US" dirty="0" err="1"/>
              <a:t>ponovno</a:t>
            </a:r>
            <a:r>
              <a:rPr lang="en-US" dirty="0"/>
              <a:t> </a:t>
            </a:r>
            <a:r>
              <a:rPr lang="en-US" dirty="0" err="1"/>
              <a:t>uporabo</a:t>
            </a:r>
            <a:r>
              <a:rPr lang="en-US" dirty="0"/>
              <a:t> </a:t>
            </a:r>
            <a:r>
              <a:rPr lang="en-US" dirty="0" err="1"/>
              <a:t>podatkov</a:t>
            </a:r>
            <a:r>
              <a:rPr lang="en-US" dirty="0"/>
              <a:t> </a:t>
            </a:r>
            <a:r>
              <a:rPr lang="en-US" dirty="0" err="1"/>
              <a:t>potrebne</a:t>
            </a:r>
            <a:r>
              <a:rPr lang="en-US" dirty="0"/>
              <a:t> </a:t>
            </a:r>
            <a:r>
              <a:rPr lang="en-US" dirty="0" err="1"/>
              <a:t>specifične</a:t>
            </a:r>
            <a:r>
              <a:rPr lang="en-US" dirty="0"/>
              <a:t> </a:t>
            </a:r>
            <a:r>
              <a:rPr lang="en-US" dirty="0" err="1"/>
              <a:t>metodologije</a:t>
            </a:r>
            <a:r>
              <a:rPr lang="en-US" dirty="0"/>
              <a:t> in </a:t>
            </a:r>
            <a:r>
              <a:rPr lang="en-US" dirty="0" err="1"/>
              <a:t>programska</a:t>
            </a:r>
            <a:r>
              <a:rPr lang="en-US" dirty="0"/>
              <a:t> </a:t>
            </a:r>
            <a:r>
              <a:rPr lang="en-US" dirty="0" err="1"/>
              <a:t>orodja</a:t>
            </a:r>
            <a:r>
              <a:rPr lang="sl-SI" dirty="0"/>
              <a:t>?</a:t>
            </a:r>
          </a:p>
          <a:p>
            <a:pPr marL="800100" lvl="1" indent="-342900">
              <a:buFont typeface="+mj-lt"/>
              <a:buAutoNum type="alphaLcPeriod"/>
            </a:pPr>
            <a:endParaRPr lang="sl-SI" dirty="0"/>
          </a:p>
          <a:p>
            <a:pPr marL="800100" lvl="1" indent="-342900">
              <a:buFont typeface="+mj-lt"/>
              <a:buAutoNum type="alphaLcPeriod"/>
            </a:pPr>
            <a:r>
              <a:rPr lang="en-US" dirty="0" err="1"/>
              <a:t>Kako</a:t>
            </a:r>
            <a:r>
              <a:rPr lang="en-US" dirty="0"/>
              <a:t> </a:t>
            </a:r>
            <a:r>
              <a:rPr lang="en-US" dirty="0" err="1"/>
              <a:t>boste</a:t>
            </a:r>
            <a:r>
              <a:rPr lang="en-US" dirty="0"/>
              <a:t> </a:t>
            </a:r>
            <a:r>
              <a:rPr lang="en-US" dirty="0" err="1"/>
              <a:t>posameznim</a:t>
            </a:r>
            <a:r>
              <a:rPr lang="en-US" dirty="0"/>
              <a:t> </a:t>
            </a:r>
            <a:r>
              <a:rPr lang="en-US" dirty="0" err="1"/>
              <a:t>podatkovnim</a:t>
            </a:r>
            <a:r>
              <a:rPr lang="en-US" dirty="0"/>
              <a:t> </a:t>
            </a:r>
            <a:r>
              <a:rPr lang="en-US" dirty="0" err="1"/>
              <a:t>sklopom</a:t>
            </a:r>
            <a:r>
              <a:rPr lang="en-US" dirty="0"/>
              <a:t> </a:t>
            </a:r>
            <a:r>
              <a:rPr lang="en-US" dirty="0" err="1"/>
              <a:t>zagotovili</a:t>
            </a:r>
            <a:r>
              <a:rPr lang="en-US" dirty="0"/>
              <a:t> </a:t>
            </a:r>
            <a:r>
              <a:rPr lang="en-US" dirty="0" err="1"/>
              <a:t>trajne</a:t>
            </a:r>
            <a:r>
              <a:rPr lang="en-US" dirty="0"/>
              <a:t> </a:t>
            </a:r>
            <a:r>
              <a:rPr lang="en-US" dirty="0" err="1"/>
              <a:t>identifikatorje</a:t>
            </a:r>
            <a:r>
              <a:rPr lang="sl-SI" dirty="0"/>
              <a:t>?</a:t>
            </a:r>
          </a:p>
          <a:p>
            <a:pPr marL="800100" lvl="1" indent="-342900">
              <a:buFont typeface="+mj-lt"/>
              <a:buAutoNum type="alphaLcPeriod"/>
            </a:pPr>
            <a:endParaRPr lang="sl-SI" dirty="0"/>
          </a:p>
          <a:p>
            <a:endParaRPr lang="sl-SI" dirty="0"/>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sp>
        <p:nvSpPr>
          <p:cNvPr id="2" name="PoljeZBesedilom 1">
            <a:extLst>
              <a:ext uri="{FF2B5EF4-FFF2-40B4-BE49-F238E27FC236}">
                <a16:creationId xmlns:a16="http://schemas.microsoft.com/office/drawing/2014/main" id="{A0347813-35CE-3C8B-F038-D9AF732F2AFF}"/>
              </a:ext>
            </a:extLst>
          </p:cNvPr>
          <p:cNvSpPr txBox="1"/>
          <p:nvPr/>
        </p:nvSpPr>
        <p:spPr>
          <a:xfrm>
            <a:off x="6941975" y="1310296"/>
            <a:ext cx="4411824" cy="1200329"/>
          </a:xfrm>
          <a:prstGeom prst="rect">
            <a:avLst/>
          </a:prstGeom>
          <a:solidFill>
            <a:schemeClr val="bg1"/>
          </a:solidFill>
          <a:ln w="38100">
            <a:solidFill>
              <a:schemeClr val="accent1"/>
            </a:solidFill>
          </a:ln>
        </p:spPr>
        <p:txBody>
          <a:bodyPr wrap="square" rtlCol="0">
            <a:spAutoFit/>
          </a:bodyPr>
          <a:lstStyle/>
          <a:p>
            <a:r>
              <a:rPr lang="sl-SI" dirty="0"/>
              <a:t>Podrobnejši opisi posameznih elementov deljenja podatkov v skladu z načeli FAIR (</a:t>
            </a:r>
            <a:r>
              <a:rPr lang="sl-SI" dirty="0" err="1"/>
              <a:t>najdljivost</a:t>
            </a:r>
            <a:r>
              <a:rPr lang="sl-SI" dirty="0"/>
              <a:t>, dostopnost, povezljivost in uporabljivost). </a:t>
            </a:r>
          </a:p>
        </p:txBody>
      </p:sp>
      <p:sp>
        <p:nvSpPr>
          <p:cNvPr id="6" name="PoljeZBesedilom 5">
            <a:extLst>
              <a:ext uri="{FF2B5EF4-FFF2-40B4-BE49-F238E27FC236}">
                <a16:creationId xmlns:a16="http://schemas.microsoft.com/office/drawing/2014/main" id="{53E99C89-584D-DAE9-88CF-A0DDEADB20F7}"/>
              </a:ext>
            </a:extLst>
          </p:cNvPr>
          <p:cNvSpPr txBox="1"/>
          <p:nvPr/>
        </p:nvSpPr>
        <p:spPr>
          <a:xfrm>
            <a:off x="3442996" y="5208277"/>
            <a:ext cx="7910803" cy="954107"/>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dirty="0"/>
              <a:t>Izbira ustreznega zaupanja vrednega repozitorija za objavo podatkov</a:t>
            </a:r>
          </a:p>
          <a:p>
            <a:pPr marL="342900" indent="-342900">
              <a:buFont typeface="Arial" panose="020B0604020202020204" pitchFamily="34" charset="0"/>
              <a:buChar char="•"/>
            </a:pPr>
            <a:r>
              <a:rPr lang="sl-SI" dirty="0"/>
              <a:t>jasno definirani pogoji dostopa do podatkov in možne omejitve pri tem</a:t>
            </a:r>
            <a:endParaRPr lang="sl-SI" sz="2000" dirty="0"/>
          </a:p>
          <a:p>
            <a:pPr marL="342900" indent="-342900">
              <a:buFont typeface="Arial" panose="020B0604020202020204" pitchFamily="34" charset="0"/>
              <a:buChar char="•"/>
            </a:pPr>
            <a:r>
              <a:rPr lang="sl-SI" dirty="0"/>
              <a:t>podatki in metapodatki označeni s trajnimi identifikatorji (</a:t>
            </a:r>
            <a:r>
              <a:rPr lang="sl-SI" dirty="0" err="1"/>
              <a:t>t.i</a:t>
            </a:r>
            <a:r>
              <a:rPr lang="sl-SI" dirty="0"/>
              <a:t>. PID-i kot npr. DOI)</a:t>
            </a:r>
            <a:endParaRPr lang="sl-SI" sz="2000" dirty="0"/>
          </a:p>
        </p:txBody>
      </p:sp>
      <p:sp>
        <p:nvSpPr>
          <p:cNvPr id="7" name="PoljeZBesedilom 6">
            <a:extLst>
              <a:ext uri="{FF2B5EF4-FFF2-40B4-BE49-F238E27FC236}">
                <a16:creationId xmlns:a16="http://schemas.microsoft.com/office/drawing/2014/main" id="{F92A46B2-A3F9-577E-597F-727164392F84}"/>
              </a:ext>
            </a:extLst>
          </p:cNvPr>
          <p:cNvSpPr txBox="1"/>
          <p:nvPr/>
        </p:nvSpPr>
        <p:spPr>
          <a:xfrm>
            <a:off x="5747656" y="2977562"/>
            <a:ext cx="5606143" cy="369332"/>
          </a:xfrm>
          <a:prstGeom prst="rect">
            <a:avLst/>
          </a:prstGeom>
          <a:solidFill>
            <a:schemeClr val="bg1"/>
          </a:solidFill>
          <a:ln w="38100">
            <a:solidFill>
              <a:schemeClr val="accent1"/>
            </a:solidFill>
          </a:ln>
        </p:spPr>
        <p:txBody>
          <a:bodyPr wrap="square" rtlCol="0">
            <a:spAutoFit/>
          </a:bodyPr>
          <a:lstStyle/>
          <a:p>
            <a:r>
              <a:rPr lang="pl-PL" dirty="0"/>
              <a:t>»Odprto, kolikor je mogoče, zaprto, kolikor je nujno«</a:t>
            </a:r>
            <a:r>
              <a:rPr lang="sl-SI" dirty="0"/>
              <a:t> </a:t>
            </a:r>
          </a:p>
        </p:txBody>
      </p:sp>
    </p:spTree>
    <p:extLst>
      <p:ext uri="{BB962C8B-B14F-4D97-AF65-F5344CB8AC3E}">
        <p14:creationId xmlns:p14="http://schemas.microsoft.com/office/powerpoint/2010/main" val="26941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641023" y="1365347"/>
            <a:ext cx="10925665" cy="4819695"/>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startAt="6"/>
            </a:pPr>
            <a:r>
              <a:rPr lang="en-US" dirty="0" err="1"/>
              <a:t>Vloge</a:t>
            </a:r>
            <a:r>
              <a:rPr lang="en-US" dirty="0"/>
              <a:t>, </a:t>
            </a:r>
            <a:r>
              <a:rPr lang="en-US" dirty="0" err="1"/>
              <a:t>odgovornosti</a:t>
            </a:r>
            <a:r>
              <a:rPr lang="en-US" dirty="0"/>
              <a:t> in </a:t>
            </a:r>
            <a:r>
              <a:rPr lang="en-US" dirty="0" err="1"/>
              <a:t>viri</a:t>
            </a:r>
            <a:r>
              <a:rPr lang="sl-SI" dirty="0"/>
              <a:t>, potrebni za</a:t>
            </a:r>
            <a:r>
              <a:rPr lang="en-US" dirty="0"/>
              <a:t> </a:t>
            </a:r>
            <a:r>
              <a:rPr lang="en-US" dirty="0" err="1"/>
              <a:t>ravnanj</a:t>
            </a:r>
            <a:r>
              <a:rPr lang="sl-SI" dirty="0"/>
              <a:t>e</a:t>
            </a:r>
            <a:r>
              <a:rPr lang="en-US" dirty="0"/>
              <a:t> z </a:t>
            </a:r>
            <a:r>
              <a:rPr lang="en-US" dirty="0" err="1"/>
              <a:t>raziskovalnimi</a:t>
            </a:r>
            <a:r>
              <a:rPr lang="en-US" dirty="0"/>
              <a:t> </a:t>
            </a:r>
            <a:r>
              <a:rPr lang="en-US" dirty="0" err="1"/>
              <a:t>podatki</a:t>
            </a:r>
            <a:r>
              <a:rPr lang="sl-SI" dirty="0"/>
              <a:t> v skladu z načeli FAIR</a:t>
            </a:r>
          </a:p>
          <a:p>
            <a:pPr marL="342900" indent="-342900">
              <a:buFont typeface="+mj-lt"/>
              <a:buAutoNum type="arabicPeriod" startAt="6"/>
            </a:pPr>
            <a:endParaRPr lang="sl-SI" dirty="0"/>
          </a:p>
          <a:p>
            <a:pPr marL="800100" lvl="1" indent="-342900">
              <a:buFont typeface="+mj-lt"/>
              <a:buAutoNum type="alphaLcPeriod"/>
            </a:pPr>
            <a:r>
              <a:rPr lang="en-US" dirty="0" err="1"/>
              <a:t>Kdo</a:t>
            </a:r>
            <a:r>
              <a:rPr lang="en-US" dirty="0"/>
              <a:t> (</a:t>
            </a:r>
            <a:r>
              <a:rPr lang="en-US" dirty="0" err="1"/>
              <a:t>npr</a:t>
            </a:r>
            <a:r>
              <a:rPr lang="en-US" dirty="0"/>
              <a:t>. </a:t>
            </a:r>
            <a:r>
              <a:rPr lang="sl-SI" dirty="0"/>
              <a:t>v</a:t>
            </a:r>
            <a:r>
              <a:rPr lang="en-US" dirty="0"/>
              <a:t>log</a:t>
            </a:r>
            <a:r>
              <a:rPr lang="sl-SI" dirty="0"/>
              <a:t>e</a:t>
            </a:r>
            <a:r>
              <a:rPr lang="en-US" dirty="0"/>
              <a:t>, </a:t>
            </a:r>
            <a:r>
              <a:rPr lang="en-US" dirty="0" err="1"/>
              <a:t>položaj</a:t>
            </a:r>
            <a:r>
              <a:rPr lang="en-US" dirty="0"/>
              <a:t>, </a:t>
            </a:r>
            <a:r>
              <a:rPr lang="en-US" dirty="0" err="1"/>
              <a:t>ustanova</a:t>
            </a:r>
            <a:r>
              <a:rPr lang="en-US" dirty="0"/>
              <a:t>) </a:t>
            </a:r>
            <a:r>
              <a:rPr lang="en-US" dirty="0" err="1"/>
              <a:t>bo</a:t>
            </a:r>
            <a:r>
              <a:rPr lang="en-US" dirty="0"/>
              <a:t> </a:t>
            </a:r>
            <a:r>
              <a:rPr lang="en-US" dirty="0" err="1"/>
              <a:t>odgovoren</a:t>
            </a:r>
            <a:r>
              <a:rPr lang="en-US" dirty="0"/>
              <a:t> za </a:t>
            </a:r>
            <a:r>
              <a:rPr lang="en-US" dirty="0" err="1"/>
              <a:t>odgovorno</a:t>
            </a:r>
            <a:r>
              <a:rPr lang="en-US" dirty="0"/>
              <a:t> </a:t>
            </a:r>
            <a:r>
              <a:rPr lang="en-US" dirty="0" err="1"/>
              <a:t>ravnanje</a:t>
            </a:r>
            <a:r>
              <a:rPr lang="en-US" dirty="0"/>
              <a:t> s </a:t>
            </a:r>
            <a:r>
              <a:rPr lang="en-US" dirty="0" err="1"/>
              <a:t>podatki</a:t>
            </a:r>
            <a:r>
              <a:rPr lang="en-US" dirty="0"/>
              <a:t> (i.e. </a:t>
            </a:r>
            <a:r>
              <a:rPr lang="en-US" dirty="0" err="1"/>
              <a:t>podatkovni</a:t>
            </a:r>
            <a:r>
              <a:rPr lang="en-US" dirty="0"/>
              <a:t> </a:t>
            </a:r>
            <a:r>
              <a:rPr lang="en-US" dirty="0" err="1"/>
              <a:t>skrbnik</a:t>
            </a:r>
            <a:r>
              <a:rPr lang="en-US" dirty="0"/>
              <a:t>)?</a:t>
            </a:r>
            <a:endParaRPr lang="sl-SI" dirty="0"/>
          </a:p>
          <a:p>
            <a:pPr marL="800100" lvl="1" indent="-342900">
              <a:buFont typeface="+mj-lt"/>
              <a:buAutoNum type="alphaLcPeriod"/>
            </a:pPr>
            <a:endParaRPr lang="en-US" dirty="0"/>
          </a:p>
          <a:p>
            <a:pPr marL="800100" lvl="1" indent="-342900">
              <a:buFont typeface="+mj-lt"/>
              <a:buAutoNum type="alphaLcPeriod"/>
            </a:pPr>
            <a:r>
              <a:rPr lang="en-US" dirty="0"/>
              <a:t>Koliko </a:t>
            </a:r>
            <a:r>
              <a:rPr lang="en-US" dirty="0" err="1"/>
              <a:t>virov</a:t>
            </a:r>
            <a:r>
              <a:rPr lang="en-US" dirty="0"/>
              <a:t> (</a:t>
            </a:r>
            <a:r>
              <a:rPr lang="en-US" dirty="0" err="1"/>
              <a:t>npr</a:t>
            </a:r>
            <a:r>
              <a:rPr lang="en-US" dirty="0"/>
              <a:t>. </a:t>
            </a:r>
            <a:r>
              <a:rPr lang="en-US" dirty="0" err="1"/>
              <a:t>finančnih</a:t>
            </a:r>
            <a:r>
              <a:rPr lang="en-US" dirty="0"/>
              <a:t> in </a:t>
            </a:r>
            <a:r>
              <a:rPr lang="en-US" dirty="0" err="1"/>
              <a:t>časovnih</a:t>
            </a:r>
            <a:r>
              <a:rPr lang="en-US" dirty="0"/>
              <a:t>) </a:t>
            </a:r>
            <a:r>
              <a:rPr lang="en-US" dirty="0" err="1"/>
              <a:t>boste</a:t>
            </a:r>
            <a:r>
              <a:rPr lang="en-US" dirty="0"/>
              <a:t> </a:t>
            </a:r>
            <a:r>
              <a:rPr lang="en-US" dirty="0" err="1"/>
              <a:t>predvidoma</a:t>
            </a:r>
            <a:r>
              <a:rPr lang="en-US" dirty="0"/>
              <a:t> </a:t>
            </a:r>
            <a:r>
              <a:rPr lang="en-US" dirty="0" err="1"/>
              <a:t>namenili</a:t>
            </a:r>
            <a:r>
              <a:rPr lang="en-US" dirty="0"/>
              <a:t> za </a:t>
            </a:r>
            <a:r>
              <a:rPr lang="en-US" dirty="0" err="1"/>
              <a:t>odgovorno</a:t>
            </a:r>
            <a:r>
              <a:rPr lang="en-US" dirty="0"/>
              <a:t> </a:t>
            </a:r>
            <a:r>
              <a:rPr lang="en-US" dirty="0" err="1"/>
              <a:t>ravnanje</a:t>
            </a:r>
            <a:r>
              <a:rPr lang="en-US" dirty="0"/>
              <a:t> s </a:t>
            </a:r>
            <a:r>
              <a:rPr lang="en-US" dirty="0" err="1"/>
              <a:t>podatki</a:t>
            </a:r>
            <a:r>
              <a:rPr lang="en-US" dirty="0"/>
              <a:t> in </a:t>
            </a:r>
            <a:r>
              <a:rPr lang="en-US" dirty="0" err="1"/>
              <a:t>zagotavljanje</a:t>
            </a:r>
            <a:r>
              <a:rPr lang="en-US" dirty="0"/>
              <a:t> FAIR </a:t>
            </a:r>
            <a:r>
              <a:rPr lang="en-US" dirty="0" err="1"/>
              <a:t>obravnavo</a:t>
            </a:r>
            <a:r>
              <a:rPr lang="en-US" dirty="0"/>
              <a:t> </a:t>
            </a:r>
            <a:r>
              <a:rPr lang="en-US" dirty="0" err="1"/>
              <a:t>podatkov</a:t>
            </a:r>
            <a:r>
              <a:rPr lang="en-US" dirty="0"/>
              <a:t>?</a:t>
            </a:r>
          </a:p>
          <a:p>
            <a:endParaRPr lang="sl-SI" dirty="0"/>
          </a:p>
          <a:p>
            <a:endParaRPr lang="sl-SI" dirty="0"/>
          </a:p>
        </p:txBody>
      </p:sp>
      <p:sp>
        <p:nvSpPr>
          <p:cNvPr id="3" name="Naslov 1">
            <a:extLst>
              <a:ext uri="{FF2B5EF4-FFF2-40B4-BE49-F238E27FC236}">
                <a16:creationId xmlns:a16="http://schemas.microsoft.com/office/drawing/2014/main" id="{038B2DF8-A6A5-6953-F628-6B229487F1FD}"/>
              </a:ext>
            </a:extLst>
          </p:cNvPr>
          <p:cNvSpPr txBox="1">
            <a:spLocks/>
          </p:cNvSpPr>
          <p:nvPr/>
        </p:nvSpPr>
        <p:spPr>
          <a:xfrm>
            <a:off x="838200" y="549826"/>
            <a:ext cx="10515600"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pl-PL" sz="5000" b="1">
                <a:solidFill>
                  <a:srgbClr val="ED7D31"/>
                </a:solidFill>
                <a:latin typeface="Calibri"/>
              </a:rPr>
              <a:t>Nujni vsebinski deli načrtov</a:t>
            </a:r>
            <a:endParaRPr lang="pl-PL" sz="5000" b="1" dirty="0">
              <a:solidFill>
                <a:srgbClr val="ED7D31"/>
              </a:solidFill>
              <a:latin typeface="Calibri"/>
            </a:endParaRPr>
          </a:p>
        </p:txBody>
      </p:sp>
      <p:sp>
        <p:nvSpPr>
          <p:cNvPr id="2" name="PoljeZBesedilom 1">
            <a:extLst>
              <a:ext uri="{FF2B5EF4-FFF2-40B4-BE49-F238E27FC236}">
                <a16:creationId xmlns:a16="http://schemas.microsoft.com/office/drawing/2014/main" id="{DBF527D3-B51A-F3A0-3E70-C35BF4485A82}"/>
              </a:ext>
            </a:extLst>
          </p:cNvPr>
          <p:cNvSpPr txBox="1"/>
          <p:nvPr/>
        </p:nvSpPr>
        <p:spPr>
          <a:xfrm>
            <a:off x="1539551" y="4884979"/>
            <a:ext cx="9814249" cy="1200329"/>
          </a:xfrm>
          <a:prstGeom prst="rect">
            <a:avLst/>
          </a:prstGeom>
          <a:solidFill>
            <a:schemeClr val="bg1"/>
          </a:solidFill>
          <a:ln w="38100">
            <a:solidFill>
              <a:schemeClr val="accent1"/>
            </a:solidFill>
          </a:ln>
        </p:spPr>
        <p:txBody>
          <a:bodyPr wrap="square" rtlCol="0">
            <a:spAutoFit/>
          </a:bodyPr>
          <a:lstStyle/>
          <a:p>
            <a:pPr marL="342900" indent="-342900">
              <a:buFont typeface="Arial" panose="020B0604020202020204" pitchFamily="34" charset="0"/>
              <a:buChar char="•"/>
            </a:pPr>
            <a:r>
              <a:rPr lang="pl-PL" dirty="0"/>
              <a:t>Konkretne osebe, zadolžene za posamezne vidike ravnanja z raziskovalnimi podatki (tehnični, pravni, etični, ...) z definiranimi vlogami</a:t>
            </a:r>
          </a:p>
          <a:p>
            <a:pPr marL="342900" indent="-342900">
              <a:buFont typeface="Arial" panose="020B0604020202020204" pitchFamily="34" charset="0"/>
              <a:buChar char="•"/>
            </a:pPr>
            <a:r>
              <a:rPr lang="sl-SI" dirty="0"/>
              <a:t>Opredelitev predvidenih stroškov ravnanja z raziskovalnimi podatki v skladu z načeli FAIR kot npr. stroški hrambe, strojne opreme, osebja, priprave podatkov za objavo in stroške storitev </a:t>
            </a:r>
            <a:r>
              <a:rPr lang="sl-SI" dirty="0" err="1"/>
              <a:t>repozitorijev</a:t>
            </a:r>
            <a:endParaRPr lang="sl-SI" sz="2000" dirty="0"/>
          </a:p>
        </p:txBody>
      </p:sp>
    </p:spTree>
    <p:extLst>
      <p:ext uri="{BB962C8B-B14F-4D97-AF65-F5344CB8AC3E}">
        <p14:creationId xmlns:p14="http://schemas.microsoft.com/office/powerpoint/2010/main" val="14606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2989063"/>
            <a:ext cx="10515600" cy="817418"/>
          </a:xfrm>
        </p:spPr>
        <p:txBody>
          <a:bodyPr>
            <a:normAutofit/>
          </a:bodyPr>
          <a:lstStyle/>
          <a:p>
            <a:pPr lvl="0"/>
            <a:r>
              <a:rPr lang="pl-PL" sz="5000" b="1" dirty="0">
                <a:solidFill>
                  <a:srgbClr val="ED7D31"/>
                </a:solidFill>
                <a:latin typeface="Calibri"/>
              </a:rPr>
              <a:t>Predloge načrtov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Tree>
    <p:extLst>
      <p:ext uri="{BB962C8B-B14F-4D97-AF65-F5344CB8AC3E}">
        <p14:creationId xmlns:p14="http://schemas.microsoft.com/office/powerpoint/2010/main" val="355283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Predloge načrtov</a:t>
            </a: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3" name="Pravokotnik 2">
            <a:extLst>
              <a:ext uri="{FF2B5EF4-FFF2-40B4-BE49-F238E27FC236}">
                <a16:creationId xmlns:a16="http://schemas.microsoft.com/office/drawing/2014/main" id="{A2715FE9-04D6-4A4C-A30A-BFBBB13B3D7B}"/>
              </a:ext>
            </a:extLst>
          </p:cNvPr>
          <p:cNvSpPr/>
          <p:nvPr/>
        </p:nvSpPr>
        <p:spPr>
          <a:xfrm>
            <a:off x="838200" y="1625596"/>
            <a:ext cx="10515600" cy="2062103"/>
          </a:xfrm>
          <a:prstGeom prst="rect">
            <a:avLst/>
          </a:prstGeom>
        </p:spPr>
        <p:txBody>
          <a:bodyPr wrap="square">
            <a:spAutoFit/>
          </a:bodyPr>
          <a:lstStyle/>
          <a:p>
            <a:r>
              <a:rPr lang="sl-SI" sz="2400" dirty="0"/>
              <a:t>Kaj so predloge NRRP? </a:t>
            </a:r>
          </a:p>
          <a:p>
            <a:endParaRPr lang="sl-SI" dirty="0"/>
          </a:p>
          <a:p>
            <a:pPr marL="285750" indent="-285750">
              <a:spcAft>
                <a:spcPts val="600"/>
              </a:spcAft>
              <a:buFont typeface="Arial" panose="020B0604020202020204" pitchFamily="34" charset="0"/>
              <a:buChar char="•"/>
            </a:pPr>
            <a:r>
              <a:rPr lang="sl-SI" sz="2000" dirty="0"/>
              <a:t>Vnaprej pripravljeni obrazci, ki vsebujejo bistvene elemente, ki naj jih NRRP vsebuje</a:t>
            </a:r>
          </a:p>
          <a:p>
            <a:pPr marL="285750" indent="-285750">
              <a:spcAft>
                <a:spcPts val="600"/>
              </a:spcAft>
              <a:buFont typeface="Arial" panose="020B0604020202020204" pitchFamily="34" charset="0"/>
              <a:buChar char="•"/>
            </a:pPr>
            <a:r>
              <a:rPr lang="sl-SI" sz="2000" dirty="0"/>
              <a:t>Oblikujejo jih lahko financerji, ustanove, lahko so področno specifične</a:t>
            </a:r>
          </a:p>
          <a:p>
            <a:endParaRPr lang="sl-SI" dirty="0"/>
          </a:p>
          <a:p>
            <a:endParaRPr lang="sl-SI" dirty="0"/>
          </a:p>
        </p:txBody>
      </p:sp>
      <p:sp>
        <p:nvSpPr>
          <p:cNvPr id="8" name="Pravokotnik 7">
            <a:extLst>
              <a:ext uri="{FF2B5EF4-FFF2-40B4-BE49-F238E27FC236}">
                <a16:creationId xmlns:a16="http://schemas.microsoft.com/office/drawing/2014/main" id="{FA9403BC-F913-DE42-00AB-972E742555EE}"/>
              </a:ext>
            </a:extLst>
          </p:cNvPr>
          <p:cNvSpPr/>
          <p:nvPr/>
        </p:nvSpPr>
        <p:spPr>
          <a:xfrm>
            <a:off x="838200" y="2998381"/>
            <a:ext cx="7891130" cy="3031599"/>
          </a:xfrm>
          <a:prstGeom prst="rect">
            <a:avLst/>
          </a:prstGeom>
        </p:spPr>
        <p:txBody>
          <a:bodyPr wrap="square">
            <a:spAutoFit/>
          </a:bodyPr>
          <a:lstStyle/>
          <a:p>
            <a:pPr marL="285750" indent="-285750">
              <a:spcAft>
                <a:spcPts val="600"/>
              </a:spcAft>
              <a:buFont typeface="Arial" panose="020B0604020202020204" pitchFamily="34" charset="0"/>
              <a:buChar char="•"/>
            </a:pPr>
            <a:r>
              <a:rPr lang="sl-SI" sz="2000" dirty="0"/>
              <a:t>Med sabo se lahko razlikujejo, predvsem po podrobnostih, ki naj jih NRRP vsebuje, medtem ko so osnovne postavke (nujni vsebinski deli) dokaj enake</a:t>
            </a:r>
          </a:p>
          <a:p>
            <a:pPr marL="285750" indent="-285750">
              <a:spcAft>
                <a:spcPts val="600"/>
              </a:spcAft>
              <a:buFont typeface="Arial" panose="020B0604020202020204" pitchFamily="34" charset="0"/>
              <a:buChar char="•"/>
            </a:pPr>
            <a:r>
              <a:rPr lang="sl-SI" sz="2000" dirty="0"/>
              <a:t>Predloga NRRP je raziskovalni skupini pri izdelavi načrta v pomoč, ni pa nujno, da jo v celoti upoštevajo. Lahko jo prilagodijo specifičnim potrebam svojega projekta.</a:t>
            </a:r>
          </a:p>
          <a:p>
            <a:pPr marL="285750" indent="-285750">
              <a:spcAft>
                <a:spcPts val="600"/>
              </a:spcAft>
              <a:buFont typeface="Arial" panose="020B0604020202020204" pitchFamily="34" charset="0"/>
              <a:buChar char="•"/>
            </a:pPr>
            <a:r>
              <a:rPr lang="sl-SI" sz="2000" dirty="0"/>
              <a:t>»</a:t>
            </a:r>
            <a:r>
              <a:rPr lang="sl-SI" sz="2000" dirty="0" err="1">
                <a:hlinkClick r:id="rId3"/>
              </a:rPr>
              <a:t>Core</a:t>
            </a:r>
            <a:r>
              <a:rPr lang="sl-SI" sz="2000" dirty="0">
                <a:hlinkClick r:id="rId3"/>
              </a:rPr>
              <a:t> </a:t>
            </a:r>
            <a:r>
              <a:rPr lang="sl-SI" sz="2000" dirty="0" err="1">
                <a:hlinkClick r:id="rId3"/>
              </a:rPr>
              <a:t>Requirements</a:t>
            </a:r>
            <a:r>
              <a:rPr lang="sl-SI" sz="2000" dirty="0">
                <a:hlinkClick r:id="rId3"/>
              </a:rPr>
              <a:t> </a:t>
            </a:r>
            <a:r>
              <a:rPr lang="sl-SI" sz="2000" dirty="0" err="1">
                <a:hlinkClick r:id="rId3"/>
              </a:rPr>
              <a:t>for</a:t>
            </a:r>
            <a:r>
              <a:rPr lang="sl-SI" sz="2000" dirty="0">
                <a:hlinkClick r:id="rId3"/>
              </a:rPr>
              <a:t> Data Management </a:t>
            </a:r>
            <a:r>
              <a:rPr lang="sl-SI" sz="2000" dirty="0" err="1">
                <a:hlinkClick r:id="rId3"/>
              </a:rPr>
              <a:t>Plans</a:t>
            </a:r>
            <a:r>
              <a:rPr lang="sl-SI" sz="2000" dirty="0"/>
              <a:t>« Science </a:t>
            </a:r>
            <a:r>
              <a:rPr lang="sl-SI" sz="2000" dirty="0" err="1"/>
              <a:t>Europe</a:t>
            </a:r>
            <a:endParaRPr lang="sl-SI" sz="2000" dirty="0"/>
          </a:p>
          <a:p>
            <a:endParaRPr lang="sl-SI" dirty="0"/>
          </a:p>
          <a:p>
            <a:endParaRPr lang="sl-SI" dirty="0"/>
          </a:p>
        </p:txBody>
      </p:sp>
      <p:pic>
        <p:nvPicPr>
          <p:cNvPr id="7" name="Slika 6" descr="Slika, ki vsebuje besede besedilo, vizitka, posnetek zaslona&#10;&#10;Opis je samodejno ustvarjen">
            <a:extLst>
              <a:ext uri="{FF2B5EF4-FFF2-40B4-BE49-F238E27FC236}">
                <a16:creationId xmlns:a16="http://schemas.microsoft.com/office/drawing/2014/main" id="{241127D9-7369-6137-CE28-59DD8E69B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901" y="2948625"/>
            <a:ext cx="2968892" cy="3838353"/>
          </a:xfrm>
          <a:prstGeom prst="rect">
            <a:avLst/>
          </a:prstGeom>
        </p:spPr>
      </p:pic>
    </p:spTree>
    <p:extLst>
      <p:ext uri="{BB962C8B-B14F-4D97-AF65-F5344CB8AC3E}">
        <p14:creationId xmlns:p14="http://schemas.microsoft.com/office/powerpoint/2010/main" val="43969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3494C5-A4D7-4BD3-95ED-B00A6603B22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A6EC8AC-AD06-6CAD-95B7-9C56880291C5}"/>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Predloge načrtov</a:t>
            </a: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918D7D65-1FAE-DCC7-C8B4-1030B7FC643A}"/>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C3E295D5-9A7D-5458-B212-B331E5D85994}"/>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3" name="Pravokotnik 2">
            <a:extLst>
              <a:ext uri="{FF2B5EF4-FFF2-40B4-BE49-F238E27FC236}">
                <a16:creationId xmlns:a16="http://schemas.microsoft.com/office/drawing/2014/main" id="{8F3492CF-40E2-BC0E-259E-0C65FC85D144}"/>
              </a:ext>
            </a:extLst>
          </p:cNvPr>
          <p:cNvSpPr/>
          <p:nvPr/>
        </p:nvSpPr>
        <p:spPr>
          <a:xfrm>
            <a:off x="358219" y="1625596"/>
            <a:ext cx="11378151" cy="4985980"/>
          </a:xfrm>
          <a:prstGeom prst="rect">
            <a:avLst/>
          </a:prstGeom>
        </p:spPr>
        <p:txBody>
          <a:bodyPr wrap="square">
            <a:spAutoFit/>
          </a:bodyPr>
          <a:lstStyle/>
          <a:p>
            <a:r>
              <a:rPr lang="sl-SI" sz="2400" dirty="0"/>
              <a:t>Primeri predlog NRRP</a:t>
            </a:r>
          </a:p>
          <a:p>
            <a:endParaRPr lang="sl-SI" dirty="0"/>
          </a:p>
          <a:p>
            <a:pPr marL="285750" indent="-285750">
              <a:spcAft>
                <a:spcPts val="600"/>
              </a:spcAft>
              <a:buFont typeface="Arial" panose="020B0604020202020204" pitchFamily="34" charset="0"/>
              <a:buChar char="•"/>
            </a:pPr>
            <a:r>
              <a:rPr lang="sl-SI" sz="2000" dirty="0" err="1"/>
              <a:t>European</a:t>
            </a:r>
            <a:r>
              <a:rPr lang="sl-SI" sz="2000" dirty="0"/>
              <a:t> </a:t>
            </a:r>
            <a:r>
              <a:rPr lang="sl-SI" sz="2000" dirty="0" err="1"/>
              <a:t>Commission</a:t>
            </a:r>
            <a:r>
              <a:rPr lang="sl-SI" sz="2000" dirty="0"/>
              <a:t> : </a:t>
            </a:r>
            <a:r>
              <a:rPr lang="en-US" sz="2000" dirty="0">
                <a:hlinkClick r:id="rId3"/>
              </a:rPr>
              <a:t>Horizon Europe Template</a:t>
            </a:r>
            <a:endParaRPr lang="en-US" sz="2000" dirty="0"/>
          </a:p>
          <a:p>
            <a:pPr marL="285750" indent="-285750">
              <a:spcAft>
                <a:spcPts val="600"/>
              </a:spcAft>
              <a:buFont typeface="Arial" panose="020B0604020202020204" pitchFamily="34" charset="0"/>
              <a:buChar char="•"/>
            </a:pPr>
            <a:r>
              <a:rPr lang="sl-SI" sz="2000" dirty="0" err="1"/>
              <a:t>European</a:t>
            </a:r>
            <a:r>
              <a:rPr lang="sl-SI" sz="2000" dirty="0"/>
              <a:t> </a:t>
            </a:r>
            <a:r>
              <a:rPr lang="sl-SI" sz="2000" dirty="0" err="1"/>
              <a:t>Research</a:t>
            </a:r>
            <a:r>
              <a:rPr lang="sl-SI" sz="2000" dirty="0"/>
              <a:t> </a:t>
            </a:r>
            <a:r>
              <a:rPr lang="sl-SI" sz="2000" dirty="0" err="1"/>
              <a:t>Council</a:t>
            </a:r>
            <a:r>
              <a:rPr lang="sl-SI" sz="2000" dirty="0"/>
              <a:t> (ERC): </a:t>
            </a:r>
            <a:r>
              <a:rPr lang="sl-SI" sz="2000" dirty="0">
                <a:hlinkClick r:id="rId4"/>
              </a:rPr>
              <a:t>ERC DMP</a:t>
            </a:r>
            <a:endParaRPr lang="sl-SI" sz="2000" dirty="0"/>
          </a:p>
          <a:p>
            <a:pPr marL="285750" indent="-285750">
              <a:spcAft>
                <a:spcPts val="600"/>
              </a:spcAft>
              <a:buFont typeface="Arial" panose="020B0604020202020204" pitchFamily="34" charset="0"/>
              <a:buChar char="•"/>
            </a:pPr>
            <a:r>
              <a:rPr lang="sl-SI" sz="2000" dirty="0" err="1"/>
              <a:t>Arts</a:t>
            </a:r>
            <a:r>
              <a:rPr lang="sl-SI" sz="2000" dirty="0"/>
              <a:t> </a:t>
            </a:r>
            <a:r>
              <a:rPr lang="sl-SI" sz="2000" dirty="0" err="1"/>
              <a:t>and</a:t>
            </a:r>
            <a:r>
              <a:rPr lang="sl-SI" sz="2000" dirty="0"/>
              <a:t> </a:t>
            </a:r>
            <a:r>
              <a:rPr lang="sl-SI" sz="2000" dirty="0" err="1"/>
              <a:t>Humanities</a:t>
            </a:r>
            <a:r>
              <a:rPr lang="sl-SI" sz="2000" dirty="0"/>
              <a:t> </a:t>
            </a:r>
            <a:r>
              <a:rPr lang="sl-SI" sz="2000" dirty="0" err="1"/>
              <a:t>Research</a:t>
            </a:r>
            <a:r>
              <a:rPr lang="sl-SI" sz="2000" dirty="0"/>
              <a:t> </a:t>
            </a:r>
            <a:r>
              <a:rPr lang="sl-SI" sz="2000" dirty="0" err="1"/>
              <a:t>Council</a:t>
            </a:r>
            <a:r>
              <a:rPr lang="sl-SI" sz="2000" dirty="0"/>
              <a:t> (AHRC): AHRC DMP</a:t>
            </a:r>
          </a:p>
          <a:p>
            <a:pPr marL="285750" indent="-285750">
              <a:spcAft>
                <a:spcPts val="600"/>
              </a:spcAft>
              <a:buFont typeface="Arial" panose="020B0604020202020204" pitchFamily="34" charset="0"/>
              <a:buChar char="•"/>
            </a:pPr>
            <a:r>
              <a:rPr lang="sl-SI" sz="2000" dirty="0" err="1"/>
              <a:t>Biotechnology</a:t>
            </a:r>
            <a:r>
              <a:rPr lang="sl-SI" sz="2000" dirty="0"/>
              <a:t> </a:t>
            </a:r>
            <a:r>
              <a:rPr lang="sl-SI" sz="2000" dirty="0" err="1"/>
              <a:t>and</a:t>
            </a:r>
            <a:r>
              <a:rPr lang="sl-SI" sz="2000" dirty="0"/>
              <a:t> </a:t>
            </a:r>
            <a:r>
              <a:rPr lang="sl-SI" sz="2000" dirty="0" err="1"/>
              <a:t>Biological</a:t>
            </a:r>
            <a:r>
              <a:rPr lang="sl-SI" sz="2000" dirty="0"/>
              <a:t> </a:t>
            </a:r>
            <a:r>
              <a:rPr lang="sl-SI" sz="2000" dirty="0" err="1"/>
              <a:t>Sciences</a:t>
            </a:r>
            <a:r>
              <a:rPr lang="sl-SI" sz="2000" dirty="0"/>
              <a:t> </a:t>
            </a:r>
            <a:r>
              <a:rPr lang="sl-SI" sz="2000" dirty="0" err="1"/>
              <a:t>Research</a:t>
            </a:r>
            <a:r>
              <a:rPr lang="sl-SI" sz="2000" dirty="0"/>
              <a:t> </a:t>
            </a:r>
            <a:r>
              <a:rPr lang="sl-SI" sz="2000" dirty="0" err="1"/>
              <a:t>Council</a:t>
            </a:r>
            <a:r>
              <a:rPr lang="sl-SI" sz="2000" dirty="0"/>
              <a:t> (BBSRC): BBSRC </a:t>
            </a:r>
            <a:r>
              <a:rPr lang="sl-SI" sz="2000" dirty="0" err="1"/>
              <a:t>Template</a:t>
            </a:r>
            <a:endParaRPr lang="sl-SI" sz="2000" dirty="0"/>
          </a:p>
          <a:p>
            <a:pPr marL="285750" indent="-285750">
              <a:spcAft>
                <a:spcPts val="600"/>
              </a:spcAft>
              <a:buFont typeface="Arial" panose="020B0604020202020204" pitchFamily="34" charset="0"/>
              <a:buChar char="•"/>
            </a:pPr>
            <a:r>
              <a:rPr lang="sl-SI" sz="2000" dirty="0"/>
              <a:t>CESSDA NRRP </a:t>
            </a:r>
          </a:p>
          <a:p>
            <a:pPr lvl="2">
              <a:spcAft>
                <a:spcPts val="600"/>
              </a:spcAft>
            </a:pPr>
            <a:r>
              <a:rPr lang="sl-SI" dirty="0">
                <a:hlinkClick r:id="rId5"/>
              </a:rPr>
              <a:t>https://www.adp.fdv.uni-lj.si/media/publikacije/predavanja/2020/DMPExpertGuide_SI_v1.pdf</a:t>
            </a:r>
            <a:r>
              <a:rPr lang="sl-SI" dirty="0"/>
              <a:t> </a:t>
            </a:r>
          </a:p>
          <a:p>
            <a:pPr marL="285750" indent="-285750">
              <a:spcAft>
                <a:spcPts val="600"/>
              </a:spcAft>
              <a:buFont typeface="Arial" panose="020B0604020202020204" pitchFamily="34" charset="0"/>
              <a:buChar char="•"/>
            </a:pPr>
            <a:r>
              <a:rPr lang="sl-SI" sz="2000" dirty="0"/>
              <a:t>Science </a:t>
            </a:r>
            <a:r>
              <a:rPr lang="sl-SI" sz="2000" dirty="0" err="1"/>
              <a:t>Europe</a:t>
            </a:r>
            <a:r>
              <a:rPr lang="sl-SI" sz="2000" dirty="0"/>
              <a:t> </a:t>
            </a:r>
          </a:p>
          <a:p>
            <a:pPr>
              <a:spcAft>
                <a:spcPts val="600"/>
              </a:spcAft>
            </a:pPr>
            <a:r>
              <a:rPr lang="sl-SI" dirty="0">
                <a:hlinkClick r:id="rId6"/>
              </a:rPr>
              <a:t>https://scienceeurope.org/media/411km040/se-rdm-template-3-researcher-guidance-for-data-management-plans.docx</a:t>
            </a:r>
            <a:r>
              <a:rPr lang="sl-SI" dirty="0"/>
              <a:t> </a:t>
            </a:r>
          </a:p>
          <a:p>
            <a:pPr marL="285750" indent="-285750">
              <a:spcAft>
                <a:spcPts val="600"/>
              </a:spcAft>
              <a:buFont typeface="Arial" panose="020B0604020202020204" pitchFamily="34" charset="0"/>
              <a:buChar char="•"/>
            </a:pPr>
            <a:r>
              <a:rPr lang="sl-SI" dirty="0"/>
              <a:t>NRRP - ob predstavitvi rezultatov raziskovalnega dela oziroma ob oddaji doktorske disertacije (UL) </a:t>
            </a:r>
          </a:p>
          <a:p>
            <a:pPr lvl="2">
              <a:spcAft>
                <a:spcPts val="600"/>
              </a:spcAft>
            </a:pPr>
            <a:r>
              <a:rPr lang="sl-SI" dirty="0">
                <a:hlinkClick r:id="rId7"/>
              </a:rPr>
              <a:t>https://www.uni-lj.si/mma/nrrp2/2023082411334210/?m=1692869622</a:t>
            </a:r>
            <a:r>
              <a:rPr lang="sl-SI" dirty="0"/>
              <a:t> </a:t>
            </a:r>
          </a:p>
          <a:p>
            <a:endParaRPr lang="sl-SI" dirty="0"/>
          </a:p>
          <a:p>
            <a:endParaRPr lang="sl-SI" dirty="0"/>
          </a:p>
        </p:txBody>
      </p:sp>
    </p:spTree>
    <p:extLst>
      <p:ext uri="{BB962C8B-B14F-4D97-AF65-F5344CB8AC3E}">
        <p14:creationId xmlns:p14="http://schemas.microsoft.com/office/powerpoint/2010/main" val="235045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2653CA-18E2-0CD6-8462-40BDA7B2293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BE4AFB0-3074-2F49-F09A-90A9C383A709}"/>
              </a:ext>
            </a:extLst>
          </p:cNvPr>
          <p:cNvSpPr txBox="1">
            <a:spLocks noGrp="1"/>
          </p:cNvSpPr>
          <p:nvPr>
            <p:ph type="title"/>
          </p:nvPr>
        </p:nvSpPr>
        <p:spPr>
          <a:xfrm>
            <a:off x="838200" y="936326"/>
            <a:ext cx="10515600" cy="817418"/>
          </a:xfrm>
        </p:spPr>
        <p:txBody>
          <a:bodyPr>
            <a:normAutofit fontScale="90000"/>
          </a:bodyPr>
          <a:lstStyle/>
          <a:p>
            <a:pPr lvl="0"/>
            <a:r>
              <a:rPr lang="pl-PL" sz="3600" b="1" dirty="0">
                <a:solidFill>
                  <a:srgbClr val="ED7D31"/>
                </a:solidFill>
                <a:latin typeface="Calibri"/>
              </a:rPr>
              <a:t>European Commission : Horizon Europe Template</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3EB94C8A-5364-0323-9316-61B2EB00742D}"/>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0920875C-BA27-0533-6BD0-90970A5AD8FE}"/>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pic>
        <p:nvPicPr>
          <p:cNvPr id="7" name="Slika 6">
            <a:extLst>
              <a:ext uri="{FF2B5EF4-FFF2-40B4-BE49-F238E27FC236}">
                <a16:creationId xmlns:a16="http://schemas.microsoft.com/office/drawing/2014/main" id="{09E4033C-C01F-22AA-2C40-3471399FF5E5}"/>
              </a:ext>
            </a:extLst>
          </p:cNvPr>
          <p:cNvPicPr>
            <a:picLocks noChangeAspect="1"/>
          </p:cNvPicPr>
          <p:nvPr/>
        </p:nvPicPr>
        <p:blipFill>
          <a:blip r:embed="rId4"/>
          <a:stretch>
            <a:fillRect/>
          </a:stretch>
        </p:blipFill>
        <p:spPr>
          <a:xfrm>
            <a:off x="0" y="1172847"/>
            <a:ext cx="3980548" cy="5595346"/>
          </a:xfrm>
          <a:prstGeom prst="rect">
            <a:avLst/>
          </a:prstGeom>
          <a:ln>
            <a:solidFill>
              <a:schemeClr val="bg2">
                <a:lumMod val="75000"/>
              </a:schemeClr>
            </a:solidFill>
          </a:ln>
        </p:spPr>
      </p:pic>
      <p:pic>
        <p:nvPicPr>
          <p:cNvPr id="9" name="Slika 8">
            <a:extLst>
              <a:ext uri="{FF2B5EF4-FFF2-40B4-BE49-F238E27FC236}">
                <a16:creationId xmlns:a16="http://schemas.microsoft.com/office/drawing/2014/main" id="{39767DA7-530C-10A2-5D55-5565708BD248}"/>
              </a:ext>
            </a:extLst>
          </p:cNvPr>
          <p:cNvPicPr>
            <a:picLocks noChangeAspect="1"/>
          </p:cNvPicPr>
          <p:nvPr/>
        </p:nvPicPr>
        <p:blipFill>
          <a:blip r:embed="rId5"/>
          <a:stretch>
            <a:fillRect/>
          </a:stretch>
        </p:blipFill>
        <p:spPr>
          <a:xfrm>
            <a:off x="2770234" y="1172847"/>
            <a:ext cx="3967698" cy="5595346"/>
          </a:xfrm>
          <a:prstGeom prst="rect">
            <a:avLst/>
          </a:prstGeom>
          <a:ln>
            <a:solidFill>
              <a:schemeClr val="bg2">
                <a:lumMod val="75000"/>
              </a:schemeClr>
            </a:solidFill>
          </a:ln>
        </p:spPr>
      </p:pic>
      <p:pic>
        <p:nvPicPr>
          <p:cNvPr id="11" name="Slika 10">
            <a:extLst>
              <a:ext uri="{FF2B5EF4-FFF2-40B4-BE49-F238E27FC236}">
                <a16:creationId xmlns:a16="http://schemas.microsoft.com/office/drawing/2014/main" id="{16F92F90-C919-25E2-B8CD-D31C05522321}"/>
              </a:ext>
            </a:extLst>
          </p:cNvPr>
          <p:cNvPicPr>
            <a:picLocks noChangeAspect="1"/>
          </p:cNvPicPr>
          <p:nvPr/>
        </p:nvPicPr>
        <p:blipFill>
          <a:blip r:embed="rId6"/>
          <a:stretch>
            <a:fillRect/>
          </a:stretch>
        </p:blipFill>
        <p:spPr>
          <a:xfrm>
            <a:off x="5527618" y="1172847"/>
            <a:ext cx="3952540" cy="5595346"/>
          </a:xfrm>
          <a:prstGeom prst="rect">
            <a:avLst/>
          </a:prstGeom>
          <a:ln>
            <a:solidFill>
              <a:schemeClr val="bg2">
                <a:lumMod val="75000"/>
              </a:schemeClr>
            </a:solidFill>
          </a:ln>
        </p:spPr>
      </p:pic>
      <p:pic>
        <p:nvPicPr>
          <p:cNvPr id="13" name="Slika 12">
            <a:extLst>
              <a:ext uri="{FF2B5EF4-FFF2-40B4-BE49-F238E27FC236}">
                <a16:creationId xmlns:a16="http://schemas.microsoft.com/office/drawing/2014/main" id="{685C68E6-5986-EE3C-EF9B-0291596F2506}"/>
              </a:ext>
            </a:extLst>
          </p:cNvPr>
          <p:cNvPicPr>
            <a:picLocks noChangeAspect="1"/>
          </p:cNvPicPr>
          <p:nvPr/>
        </p:nvPicPr>
        <p:blipFill>
          <a:blip r:embed="rId7"/>
          <a:stretch>
            <a:fillRect/>
          </a:stretch>
        </p:blipFill>
        <p:spPr>
          <a:xfrm>
            <a:off x="8269843" y="1172847"/>
            <a:ext cx="3922157" cy="5595347"/>
          </a:xfrm>
          <a:prstGeom prst="rect">
            <a:avLst/>
          </a:prstGeom>
          <a:ln>
            <a:solidFill>
              <a:schemeClr val="bg2">
                <a:lumMod val="75000"/>
              </a:schemeClr>
            </a:solidFill>
          </a:ln>
        </p:spPr>
      </p:pic>
      <p:sp>
        <p:nvSpPr>
          <p:cNvPr id="14" name="PoljeZBesedilom 13">
            <a:extLst>
              <a:ext uri="{FF2B5EF4-FFF2-40B4-BE49-F238E27FC236}">
                <a16:creationId xmlns:a16="http://schemas.microsoft.com/office/drawing/2014/main" id="{46D24552-7E0E-06B1-CFF1-FDC87D427ED3}"/>
              </a:ext>
            </a:extLst>
          </p:cNvPr>
          <p:cNvSpPr txBox="1"/>
          <p:nvPr/>
        </p:nvSpPr>
        <p:spPr>
          <a:xfrm>
            <a:off x="4189614" y="3970520"/>
            <a:ext cx="7930141" cy="830997"/>
          </a:xfrm>
          <a:prstGeom prst="rect">
            <a:avLst/>
          </a:prstGeom>
          <a:noFill/>
          <a:ln>
            <a:solidFill>
              <a:schemeClr val="bg2">
                <a:lumMod val="75000"/>
              </a:schemeClr>
            </a:solidFill>
          </a:ln>
        </p:spPr>
        <p:txBody>
          <a:bodyPr wrap="square" rtlCol="0">
            <a:spAutoFit/>
          </a:bodyPr>
          <a:lstStyle/>
          <a:p>
            <a:r>
              <a:rPr lang="it-IT" sz="1600" dirty="0"/>
              <a:t>v CTK UL </a:t>
            </a:r>
            <a:r>
              <a:rPr lang="sl-SI" sz="1600" dirty="0"/>
              <a:t>so </a:t>
            </a:r>
            <a:r>
              <a:rPr lang="it-IT" sz="1600" dirty="0" err="1"/>
              <a:t>pripravili</a:t>
            </a:r>
            <a:r>
              <a:rPr lang="it-IT" sz="1600" dirty="0"/>
              <a:t> </a:t>
            </a:r>
            <a:r>
              <a:rPr lang="it-IT" sz="1600" dirty="0" err="1"/>
              <a:t>anotirano</a:t>
            </a:r>
            <a:r>
              <a:rPr lang="it-IT" sz="1600" dirty="0"/>
              <a:t> </a:t>
            </a:r>
            <a:r>
              <a:rPr lang="it-IT" sz="1600" dirty="0" err="1"/>
              <a:t>predlogo</a:t>
            </a:r>
            <a:r>
              <a:rPr lang="it-IT" sz="1600" dirty="0"/>
              <a:t> </a:t>
            </a:r>
            <a:r>
              <a:rPr lang="sl-SI" sz="1600" dirty="0"/>
              <a:t>NRRP </a:t>
            </a:r>
            <a:r>
              <a:rPr lang="pl-PL" sz="1600" dirty="0"/>
              <a:t>za projekte v okviru Obzorja Evropa</a:t>
            </a:r>
          </a:p>
          <a:p>
            <a:endParaRPr lang="pl-PL" sz="1600" dirty="0"/>
          </a:p>
          <a:p>
            <a:r>
              <a:rPr lang="sl-SI" sz="1600" dirty="0">
                <a:hlinkClick r:id="rId8"/>
              </a:rPr>
              <a:t>https://dirrosdata.ctk.uni-lj.si/raziskovalni-podatki/nacrt-ravnanja-z-raziskovalnimi-podatki/</a:t>
            </a:r>
            <a:r>
              <a:rPr lang="sl-SI" sz="1600" dirty="0"/>
              <a:t> </a:t>
            </a:r>
          </a:p>
        </p:txBody>
      </p:sp>
    </p:spTree>
    <p:extLst>
      <p:ext uri="{BB962C8B-B14F-4D97-AF65-F5344CB8AC3E}">
        <p14:creationId xmlns:p14="http://schemas.microsoft.com/office/powerpoint/2010/main" val="4885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015148"/>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Tree>
    <p:extLst>
      <p:ext uri="{BB962C8B-B14F-4D97-AF65-F5344CB8AC3E}">
        <p14:creationId xmlns:p14="http://schemas.microsoft.com/office/powerpoint/2010/main" val="396971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0C479B4-FDD1-F0CA-D010-9438B21384A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26AD510-375A-6423-E497-8BC635C2DDCC}"/>
              </a:ext>
            </a:extLst>
          </p:cNvPr>
          <p:cNvSpPr txBox="1">
            <a:spLocks noGrp="1"/>
          </p:cNvSpPr>
          <p:nvPr>
            <p:ph type="title"/>
          </p:nvPr>
        </p:nvSpPr>
        <p:spPr>
          <a:xfrm>
            <a:off x="838200" y="1142130"/>
            <a:ext cx="10515600" cy="817418"/>
          </a:xfrm>
        </p:spPr>
        <p:txBody>
          <a:bodyPr>
            <a:normAutofit fontScale="90000"/>
          </a:bodyPr>
          <a:lstStyle/>
          <a:p>
            <a:pPr lvl="0"/>
            <a:r>
              <a:rPr lang="en-US" sz="3600" b="1" dirty="0">
                <a:solidFill>
                  <a:srgbClr val="ED7D31"/>
                </a:solidFill>
                <a:latin typeface="Calibri"/>
              </a:rPr>
              <a:t>European Research Council (ERC): ERC DMP</a:t>
            </a:r>
            <a:br>
              <a:rPr lang="en-US" sz="3600" b="1" dirty="0">
                <a:solidFill>
                  <a:srgbClr val="ED7D31"/>
                </a:solidFill>
                <a:latin typeface="Calibri"/>
              </a:rPr>
            </a:b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4419EDE-857D-0B94-4D4F-6AC4ED312165}"/>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783B0B41-8A0A-46B1-C3C0-0BC407E37B8A}"/>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pic>
        <p:nvPicPr>
          <p:cNvPr id="14" name="Slika 13">
            <a:extLst>
              <a:ext uri="{FF2B5EF4-FFF2-40B4-BE49-F238E27FC236}">
                <a16:creationId xmlns:a16="http://schemas.microsoft.com/office/drawing/2014/main" id="{BF041F48-B60E-84CE-37AB-5335DE8210A3}"/>
              </a:ext>
            </a:extLst>
          </p:cNvPr>
          <p:cNvPicPr>
            <a:picLocks noChangeAspect="1"/>
          </p:cNvPicPr>
          <p:nvPr/>
        </p:nvPicPr>
        <p:blipFill>
          <a:blip r:embed="rId4"/>
          <a:stretch>
            <a:fillRect/>
          </a:stretch>
        </p:blipFill>
        <p:spPr>
          <a:xfrm>
            <a:off x="625929" y="1272318"/>
            <a:ext cx="5133515" cy="2272799"/>
          </a:xfrm>
          <a:prstGeom prst="rect">
            <a:avLst/>
          </a:prstGeom>
        </p:spPr>
      </p:pic>
      <p:pic>
        <p:nvPicPr>
          <p:cNvPr id="16" name="Slika 15">
            <a:extLst>
              <a:ext uri="{FF2B5EF4-FFF2-40B4-BE49-F238E27FC236}">
                <a16:creationId xmlns:a16="http://schemas.microsoft.com/office/drawing/2014/main" id="{73193930-FD71-3FB5-BB4C-BD1F7C20F5EE}"/>
              </a:ext>
            </a:extLst>
          </p:cNvPr>
          <p:cNvPicPr>
            <a:picLocks noChangeAspect="1"/>
          </p:cNvPicPr>
          <p:nvPr/>
        </p:nvPicPr>
        <p:blipFill>
          <a:blip r:embed="rId5"/>
          <a:stretch>
            <a:fillRect/>
          </a:stretch>
        </p:blipFill>
        <p:spPr>
          <a:xfrm>
            <a:off x="6502445" y="1272318"/>
            <a:ext cx="5348587" cy="5585682"/>
          </a:xfrm>
          <a:prstGeom prst="rect">
            <a:avLst/>
          </a:prstGeom>
        </p:spPr>
      </p:pic>
    </p:spTree>
    <p:extLst>
      <p:ext uri="{BB962C8B-B14F-4D97-AF65-F5344CB8AC3E}">
        <p14:creationId xmlns:p14="http://schemas.microsoft.com/office/powerpoint/2010/main" val="178211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90C0ED-EFB3-D4ED-F395-D7922365427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32A2841-F237-9AEF-0394-71AF1BA5E3F8}"/>
              </a:ext>
            </a:extLst>
          </p:cNvPr>
          <p:cNvSpPr txBox="1">
            <a:spLocks noGrp="1"/>
          </p:cNvSpPr>
          <p:nvPr>
            <p:ph type="title"/>
          </p:nvPr>
        </p:nvSpPr>
        <p:spPr>
          <a:xfrm>
            <a:off x="838200" y="936326"/>
            <a:ext cx="10515600" cy="817418"/>
          </a:xfrm>
        </p:spPr>
        <p:txBody>
          <a:bodyPr>
            <a:normAutofit fontScale="90000"/>
          </a:bodyPr>
          <a:lstStyle/>
          <a:p>
            <a:pPr lvl="0"/>
            <a:r>
              <a:rPr lang="pl-PL" sz="3600" b="1" dirty="0">
                <a:solidFill>
                  <a:srgbClr val="ED7D31"/>
                </a:solidFill>
                <a:latin typeface="Calibri"/>
              </a:rPr>
              <a:t>CESSDA NRRP</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320A6CB2-9583-0968-4A69-D9CADE0F4F62}"/>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9E5F2B9A-390F-E444-4CA7-B5104FF51112}"/>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pic>
        <p:nvPicPr>
          <p:cNvPr id="6" name="Slika 5">
            <a:extLst>
              <a:ext uri="{FF2B5EF4-FFF2-40B4-BE49-F238E27FC236}">
                <a16:creationId xmlns:a16="http://schemas.microsoft.com/office/drawing/2014/main" id="{65AD29C9-8143-E456-A3EF-DFAFD9329503}"/>
              </a:ext>
            </a:extLst>
          </p:cNvPr>
          <p:cNvPicPr>
            <a:picLocks noChangeAspect="1"/>
          </p:cNvPicPr>
          <p:nvPr/>
        </p:nvPicPr>
        <p:blipFill>
          <a:blip r:embed="rId3"/>
          <a:stretch>
            <a:fillRect/>
          </a:stretch>
        </p:blipFill>
        <p:spPr>
          <a:xfrm>
            <a:off x="0" y="1243447"/>
            <a:ext cx="3898448" cy="5629925"/>
          </a:xfrm>
          <a:prstGeom prst="rect">
            <a:avLst/>
          </a:prstGeom>
          <a:ln>
            <a:solidFill>
              <a:schemeClr val="bg2">
                <a:lumMod val="75000"/>
              </a:schemeClr>
            </a:solidFill>
          </a:ln>
        </p:spPr>
      </p:pic>
      <p:pic>
        <p:nvPicPr>
          <p:cNvPr id="10" name="Slika 9">
            <a:extLst>
              <a:ext uri="{FF2B5EF4-FFF2-40B4-BE49-F238E27FC236}">
                <a16:creationId xmlns:a16="http://schemas.microsoft.com/office/drawing/2014/main" id="{7FF16FAA-196A-2382-A00A-03F5A60A76DF}"/>
              </a:ext>
            </a:extLst>
          </p:cNvPr>
          <p:cNvPicPr>
            <a:picLocks noChangeAspect="1"/>
          </p:cNvPicPr>
          <p:nvPr/>
        </p:nvPicPr>
        <p:blipFill>
          <a:blip r:embed="rId4"/>
          <a:stretch>
            <a:fillRect/>
          </a:stretch>
        </p:blipFill>
        <p:spPr>
          <a:xfrm>
            <a:off x="1630207" y="1243446"/>
            <a:ext cx="3901980" cy="5629926"/>
          </a:xfrm>
          <a:prstGeom prst="rect">
            <a:avLst/>
          </a:prstGeom>
          <a:ln>
            <a:solidFill>
              <a:schemeClr val="bg2">
                <a:lumMod val="75000"/>
              </a:schemeClr>
            </a:solidFill>
          </a:ln>
        </p:spPr>
      </p:pic>
      <p:pic>
        <p:nvPicPr>
          <p:cNvPr id="15" name="Slika 14">
            <a:extLst>
              <a:ext uri="{FF2B5EF4-FFF2-40B4-BE49-F238E27FC236}">
                <a16:creationId xmlns:a16="http://schemas.microsoft.com/office/drawing/2014/main" id="{CE91A6E6-CA9E-BA22-569C-3EE4DE99090F}"/>
              </a:ext>
            </a:extLst>
          </p:cNvPr>
          <p:cNvPicPr>
            <a:picLocks noChangeAspect="1"/>
          </p:cNvPicPr>
          <p:nvPr/>
        </p:nvPicPr>
        <p:blipFill>
          <a:blip r:embed="rId5"/>
          <a:stretch>
            <a:fillRect/>
          </a:stretch>
        </p:blipFill>
        <p:spPr>
          <a:xfrm>
            <a:off x="3278000" y="1246578"/>
            <a:ext cx="3920770" cy="5626794"/>
          </a:xfrm>
          <a:prstGeom prst="rect">
            <a:avLst/>
          </a:prstGeom>
          <a:ln>
            <a:solidFill>
              <a:schemeClr val="bg2">
                <a:lumMod val="75000"/>
              </a:schemeClr>
            </a:solidFill>
          </a:ln>
        </p:spPr>
      </p:pic>
      <p:pic>
        <p:nvPicPr>
          <p:cNvPr id="17" name="Slika 16">
            <a:extLst>
              <a:ext uri="{FF2B5EF4-FFF2-40B4-BE49-F238E27FC236}">
                <a16:creationId xmlns:a16="http://schemas.microsoft.com/office/drawing/2014/main" id="{8F697C1B-1135-628A-4C99-0D8A327E2E7A}"/>
              </a:ext>
            </a:extLst>
          </p:cNvPr>
          <p:cNvPicPr>
            <a:picLocks noChangeAspect="1"/>
          </p:cNvPicPr>
          <p:nvPr/>
        </p:nvPicPr>
        <p:blipFill>
          <a:blip r:embed="rId6"/>
          <a:stretch>
            <a:fillRect/>
          </a:stretch>
        </p:blipFill>
        <p:spPr>
          <a:xfrm>
            <a:off x="4944583" y="1246578"/>
            <a:ext cx="3916084" cy="5626794"/>
          </a:xfrm>
          <a:prstGeom prst="rect">
            <a:avLst/>
          </a:prstGeom>
          <a:ln>
            <a:solidFill>
              <a:schemeClr val="bg2">
                <a:lumMod val="75000"/>
              </a:schemeClr>
            </a:solidFill>
          </a:ln>
        </p:spPr>
      </p:pic>
      <p:pic>
        <p:nvPicPr>
          <p:cNvPr id="19" name="Slika 18">
            <a:extLst>
              <a:ext uri="{FF2B5EF4-FFF2-40B4-BE49-F238E27FC236}">
                <a16:creationId xmlns:a16="http://schemas.microsoft.com/office/drawing/2014/main" id="{1198C766-1E2B-6F9D-949B-8AA46FB59F30}"/>
              </a:ext>
            </a:extLst>
          </p:cNvPr>
          <p:cNvPicPr>
            <a:picLocks noChangeAspect="1"/>
          </p:cNvPicPr>
          <p:nvPr/>
        </p:nvPicPr>
        <p:blipFill>
          <a:blip r:embed="rId7"/>
          <a:stretch>
            <a:fillRect/>
          </a:stretch>
        </p:blipFill>
        <p:spPr>
          <a:xfrm>
            <a:off x="6606480" y="1246577"/>
            <a:ext cx="3912502" cy="5626795"/>
          </a:xfrm>
          <a:prstGeom prst="rect">
            <a:avLst/>
          </a:prstGeom>
          <a:ln>
            <a:solidFill>
              <a:schemeClr val="bg2">
                <a:lumMod val="75000"/>
              </a:schemeClr>
            </a:solidFill>
          </a:ln>
        </p:spPr>
      </p:pic>
      <p:pic>
        <p:nvPicPr>
          <p:cNvPr id="21" name="Slika 20">
            <a:extLst>
              <a:ext uri="{FF2B5EF4-FFF2-40B4-BE49-F238E27FC236}">
                <a16:creationId xmlns:a16="http://schemas.microsoft.com/office/drawing/2014/main" id="{65598091-69D2-6E55-E42B-567B2F553733}"/>
              </a:ext>
            </a:extLst>
          </p:cNvPr>
          <p:cNvPicPr>
            <a:picLocks noChangeAspect="1"/>
          </p:cNvPicPr>
          <p:nvPr/>
        </p:nvPicPr>
        <p:blipFill>
          <a:blip r:embed="rId8"/>
          <a:stretch>
            <a:fillRect/>
          </a:stretch>
        </p:blipFill>
        <p:spPr>
          <a:xfrm>
            <a:off x="8264797" y="1243444"/>
            <a:ext cx="3922954" cy="5629928"/>
          </a:xfrm>
          <a:prstGeom prst="rect">
            <a:avLst/>
          </a:prstGeom>
          <a:ln>
            <a:solidFill>
              <a:schemeClr val="bg2">
                <a:lumMod val="75000"/>
              </a:schemeClr>
            </a:solidFill>
          </a:ln>
        </p:spPr>
      </p:pic>
      <p:sp>
        <p:nvSpPr>
          <p:cNvPr id="14" name="PoljeZBesedilom 13">
            <a:extLst>
              <a:ext uri="{FF2B5EF4-FFF2-40B4-BE49-F238E27FC236}">
                <a16:creationId xmlns:a16="http://schemas.microsoft.com/office/drawing/2014/main" id="{117CA16F-B6FD-5D1C-FF44-FDDDD7FF2AE5}"/>
              </a:ext>
            </a:extLst>
          </p:cNvPr>
          <p:cNvSpPr txBox="1"/>
          <p:nvPr/>
        </p:nvSpPr>
        <p:spPr>
          <a:xfrm>
            <a:off x="3999144" y="4872325"/>
            <a:ext cx="8021782" cy="830997"/>
          </a:xfrm>
          <a:prstGeom prst="rect">
            <a:avLst/>
          </a:prstGeom>
          <a:noFill/>
          <a:ln>
            <a:solidFill>
              <a:schemeClr val="bg2">
                <a:lumMod val="75000"/>
              </a:schemeClr>
            </a:solidFill>
          </a:ln>
        </p:spPr>
        <p:txBody>
          <a:bodyPr wrap="square" rtlCol="0">
            <a:spAutoFit/>
          </a:bodyPr>
          <a:lstStyle/>
          <a:p>
            <a:r>
              <a:rPr lang="it-IT" sz="1600" dirty="0"/>
              <a:t>v </a:t>
            </a:r>
            <a:r>
              <a:rPr lang="sl-SI" sz="1600" dirty="0"/>
              <a:t>ADP so </a:t>
            </a:r>
            <a:r>
              <a:rPr lang="it-IT" sz="1600" dirty="0" err="1"/>
              <a:t>pripravili</a:t>
            </a:r>
            <a:r>
              <a:rPr lang="it-IT" sz="1600" dirty="0"/>
              <a:t> </a:t>
            </a:r>
            <a:r>
              <a:rPr lang="sl-SI" sz="1600" dirty="0"/>
              <a:t>slovensko verzijo</a:t>
            </a:r>
            <a:r>
              <a:rPr lang="it-IT" sz="1600" dirty="0"/>
              <a:t> </a:t>
            </a:r>
            <a:r>
              <a:rPr lang="sl-SI" sz="1600" dirty="0"/>
              <a:t>CESSDA </a:t>
            </a:r>
            <a:r>
              <a:rPr lang="it-IT" sz="1600" dirty="0" err="1"/>
              <a:t>predlog</a:t>
            </a:r>
            <a:r>
              <a:rPr lang="sl-SI" sz="1600" dirty="0"/>
              <a:t>e</a:t>
            </a:r>
            <a:endParaRPr lang="pl-PL" sz="1600" dirty="0"/>
          </a:p>
          <a:p>
            <a:endParaRPr lang="pl-PL" sz="1600" dirty="0"/>
          </a:p>
          <a:p>
            <a:r>
              <a:rPr lang="sl-SI" sz="1600" dirty="0">
                <a:hlinkClick r:id="rId9"/>
              </a:rPr>
              <a:t>https://www.adp.fdv.uni-lj.si/media/publikacije/predavanja/2020/DMPExpertGuide_SI_v1.pdf</a:t>
            </a:r>
            <a:r>
              <a:rPr lang="sl-SI" sz="1600" dirty="0"/>
              <a:t>  </a:t>
            </a:r>
          </a:p>
        </p:txBody>
      </p:sp>
    </p:spTree>
    <p:extLst>
      <p:ext uri="{BB962C8B-B14F-4D97-AF65-F5344CB8AC3E}">
        <p14:creationId xmlns:p14="http://schemas.microsoft.com/office/powerpoint/2010/main" val="24041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481700-E71C-6F9C-44B7-180A1FB7556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3311CFF-85A8-5B52-BAA1-4D268823064F}"/>
              </a:ext>
            </a:extLst>
          </p:cNvPr>
          <p:cNvSpPr txBox="1">
            <a:spLocks noGrp="1"/>
          </p:cNvSpPr>
          <p:nvPr>
            <p:ph type="title"/>
          </p:nvPr>
        </p:nvSpPr>
        <p:spPr>
          <a:xfrm>
            <a:off x="625929" y="1499577"/>
            <a:ext cx="10515600" cy="817418"/>
          </a:xfrm>
        </p:spPr>
        <p:txBody>
          <a:bodyPr>
            <a:normAutofit fontScale="90000"/>
          </a:bodyPr>
          <a:lstStyle/>
          <a:p>
            <a:pPr lvl="0"/>
            <a:r>
              <a:rPr lang="en-US" sz="3600" b="1" dirty="0">
                <a:solidFill>
                  <a:srgbClr val="ED7D31"/>
                </a:solidFill>
                <a:latin typeface="Calibri"/>
              </a:rPr>
              <a:t>NRRP </a:t>
            </a:r>
            <a:r>
              <a:rPr lang="sl-SI" sz="3600" b="1" dirty="0">
                <a:solidFill>
                  <a:srgbClr val="ED7D31"/>
                </a:solidFill>
                <a:latin typeface="Calibri"/>
              </a:rPr>
              <a:t>- Univerza v </a:t>
            </a:r>
            <a:r>
              <a:rPr lang="en-US" sz="3600" b="1" dirty="0">
                <a:solidFill>
                  <a:srgbClr val="ED7D31"/>
                </a:solidFill>
                <a:latin typeface="Calibri"/>
              </a:rPr>
              <a:t>L</a:t>
            </a:r>
            <a:r>
              <a:rPr lang="sl-SI" sz="3600" b="1" dirty="0" err="1">
                <a:solidFill>
                  <a:srgbClr val="ED7D31"/>
                </a:solidFill>
                <a:latin typeface="Calibri"/>
              </a:rPr>
              <a:t>jubljani</a:t>
            </a:r>
            <a:br>
              <a:rPr lang="en-US" sz="3600" b="1" dirty="0">
                <a:solidFill>
                  <a:srgbClr val="ED7D31"/>
                </a:solidFill>
                <a:latin typeface="Calibri"/>
              </a:rPr>
            </a:b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94136978-4876-F8D1-7D70-A32C816C7F0C}"/>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E961B9A1-9CE7-D498-BA37-003893BFA5AF}"/>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pic>
        <p:nvPicPr>
          <p:cNvPr id="6" name="Slika 5">
            <a:extLst>
              <a:ext uri="{FF2B5EF4-FFF2-40B4-BE49-F238E27FC236}">
                <a16:creationId xmlns:a16="http://schemas.microsoft.com/office/drawing/2014/main" id="{C991C5BD-9ADB-6DE3-FA1A-27D601B30BA7}"/>
              </a:ext>
            </a:extLst>
          </p:cNvPr>
          <p:cNvPicPr>
            <a:picLocks noChangeAspect="1"/>
          </p:cNvPicPr>
          <p:nvPr/>
        </p:nvPicPr>
        <p:blipFill>
          <a:blip r:embed="rId3"/>
          <a:stretch>
            <a:fillRect/>
          </a:stretch>
        </p:blipFill>
        <p:spPr>
          <a:xfrm>
            <a:off x="6704093" y="1367395"/>
            <a:ext cx="5487907" cy="5340976"/>
          </a:xfrm>
          <a:prstGeom prst="rect">
            <a:avLst/>
          </a:prstGeom>
        </p:spPr>
      </p:pic>
      <p:sp>
        <p:nvSpPr>
          <p:cNvPr id="8" name="PoljeZBesedilom 7">
            <a:extLst>
              <a:ext uri="{FF2B5EF4-FFF2-40B4-BE49-F238E27FC236}">
                <a16:creationId xmlns:a16="http://schemas.microsoft.com/office/drawing/2014/main" id="{58AFD899-3B05-1AF4-0061-F0825940AC81}"/>
              </a:ext>
            </a:extLst>
          </p:cNvPr>
          <p:cNvSpPr txBox="1"/>
          <p:nvPr/>
        </p:nvSpPr>
        <p:spPr>
          <a:xfrm>
            <a:off x="497923" y="2457490"/>
            <a:ext cx="6085757" cy="2123658"/>
          </a:xfrm>
          <a:prstGeom prst="rect">
            <a:avLst/>
          </a:prstGeom>
          <a:noFill/>
        </p:spPr>
        <p:txBody>
          <a:bodyPr wrap="square">
            <a:spAutoFit/>
          </a:bodyPr>
          <a:lstStyle/>
          <a:p>
            <a:r>
              <a:rPr lang="sl-SI" sz="2400" dirty="0">
                <a:latin typeface="Calibri"/>
              </a:rPr>
              <a:t>O</a:t>
            </a:r>
            <a:r>
              <a:rPr lang="en-US" sz="2400" dirty="0">
                <a:latin typeface="Calibri"/>
              </a:rPr>
              <a:t>b </a:t>
            </a:r>
            <a:r>
              <a:rPr lang="en-US" sz="2400" dirty="0" err="1">
                <a:latin typeface="Calibri"/>
              </a:rPr>
              <a:t>predstavitvi</a:t>
            </a:r>
            <a:r>
              <a:rPr lang="en-US" sz="2400" dirty="0">
                <a:latin typeface="Calibri"/>
              </a:rPr>
              <a:t> </a:t>
            </a:r>
            <a:r>
              <a:rPr lang="en-US" sz="2400" dirty="0" err="1">
                <a:latin typeface="Calibri"/>
              </a:rPr>
              <a:t>rezultatov</a:t>
            </a:r>
            <a:r>
              <a:rPr lang="en-US" sz="2400" dirty="0">
                <a:latin typeface="Calibri"/>
              </a:rPr>
              <a:t> </a:t>
            </a:r>
            <a:r>
              <a:rPr lang="en-US" sz="2400" dirty="0" err="1">
                <a:latin typeface="Calibri"/>
              </a:rPr>
              <a:t>raziskovalnega</a:t>
            </a:r>
            <a:r>
              <a:rPr lang="en-US" sz="2400" dirty="0">
                <a:latin typeface="Calibri"/>
              </a:rPr>
              <a:t> dela </a:t>
            </a:r>
            <a:r>
              <a:rPr lang="en-US" sz="2400" dirty="0" err="1">
                <a:latin typeface="Calibri"/>
              </a:rPr>
              <a:t>oziroma</a:t>
            </a:r>
            <a:r>
              <a:rPr lang="en-US" sz="2400" dirty="0">
                <a:latin typeface="Calibri"/>
              </a:rPr>
              <a:t> </a:t>
            </a:r>
            <a:r>
              <a:rPr lang="en-US" sz="2400" dirty="0" err="1">
                <a:latin typeface="Calibri"/>
              </a:rPr>
              <a:t>ob</a:t>
            </a:r>
            <a:r>
              <a:rPr lang="en-US" sz="2400" dirty="0">
                <a:latin typeface="Calibri"/>
              </a:rPr>
              <a:t> </a:t>
            </a:r>
            <a:r>
              <a:rPr lang="en-US" sz="2400" dirty="0" err="1">
                <a:latin typeface="Calibri"/>
              </a:rPr>
              <a:t>oddaji</a:t>
            </a:r>
            <a:r>
              <a:rPr lang="en-US" sz="2400" dirty="0">
                <a:latin typeface="Calibri"/>
              </a:rPr>
              <a:t> </a:t>
            </a:r>
            <a:r>
              <a:rPr lang="en-US" sz="2400" dirty="0" err="1">
                <a:latin typeface="Calibri"/>
              </a:rPr>
              <a:t>doktorske</a:t>
            </a:r>
            <a:r>
              <a:rPr lang="en-US" sz="2400" dirty="0">
                <a:latin typeface="Calibri"/>
              </a:rPr>
              <a:t> </a:t>
            </a:r>
            <a:r>
              <a:rPr lang="en-US" sz="2400" dirty="0" err="1">
                <a:latin typeface="Calibri"/>
              </a:rPr>
              <a:t>disertacije</a:t>
            </a:r>
            <a:endParaRPr lang="sl-SI" sz="2400" dirty="0">
              <a:latin typeface="Calibri"/>
            </a:endParaRPr>
          </a:p>
          <a:p>
            <a:endParaRPr lang="sl-SI" sz="2400" dirty="0">
              <a:latin typeface="Calibri"/>
            </a:endParaRPr>
          </a:p>
          <a:p>
            <a:r>
              <a:rPr lang="sl-SI" dirty="0">
                <a:latin typeface="Calibri"/>
                <a:hlinkClick r:id="rId4"/>
              </a:rPr>
              <a:t>https://www.uni-lj.si/mma/nrrp2/2023082411334210/?m=1692869622</a:t>
            </a:r>
            <a:r>
              <a:rPr lang="sl-SI" dirty="0">
                <a:latin typeface="Calibri"/>
              </a:rPr>
              <a:t> </a:t>
            </a:r>
          </a:p>
          <a:p>
            <a:r>
              <a:rPr lang="en-US" sz="2400" dirty="0">
                <a:latin typeface="Calibri"/>
              </a:rPr>
              <a:t> </a:t>
            </a:r>
            <a:endParaRPr lang="sl-SI" sz="2400" dirty="0"/>
          </a:p>
        </p:txBody>
      </p:sp>
    </p:spTree>
    <p:extLst>
      <p:ext uri="{BB962C8B-B14F-4D97-AF65-F5344CB8AC3E}">
        <p14:creationId xmlns:p14="http://schemas.microsoft.com/office/powerpoint/2010/main" val="612589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666259"/>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Tree>
    <p:extLst>
      <p:ext uri="{BB962C8B-B14F-4D97-AF65-F5344CB8AC3E}">
        <p14:creationId xmlns:p14="http://schemas.microsoft.com/office/powerpoint/2010/main" val="590203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AC409-3027-F6D1-C5B8-6A5AE926B45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F99711A-1390-58C7-D84B-A9BD9FA73FB8}"/>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FE26BD45-D8F6-9BA4-7740-E82CC78F7A6C}"/>
              </a:ext>
            </a:extLst>
          </p:cNvPr>
          <p:cNvSpPr txBox="1"/>
          <p:nvPr/>
        </p:nvSpPr>
        <p:spPr>
          <a:xfrm>
            <a:off x="1771454" y="3666259"/>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F001FAA-EFAA-F64C-7C19-27786625DD4E}"/>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3" name="Pravokotnik 2">
            <a:extLst>
              <a:ext uri="{FF2B5EF4-FFF2-40B4-BE49-F238E27FC236}">
                <a16:creationId xmlns:a16="http://schemas.microsoft.com/office/drawing/2014/main" id="{C585D5A9-DBBA-1C9E-F033-E5EC48C0DC23}"/>
              </a:ext>
            </a:extLst>
          </p:cNvPr>
          <p:cNvSpPr/>
          <p:nvPr/>
        </p:nvSpPr>
        <p:spPr>
          <a:xfrm>
            <a:off x="838200" y="1625596"/>
            <a:ext cx="10244328" cy="4370427"/>
          </a:xfrm>
          <a:prstGeom prst="rect">
            <a:avLst/>
          </a:prstGeom>
        </p:spPr>
        <p:txBody>
          <a:bodyPr wrap="square">
            <a:spAutoFit/>
          </a:bodyPr>
          <a:lstStyle/>
          <a:p>
            <a:pPr marL="285750" indent="-285750">
              <a:spcAft>
                <a:spcPts val="1200"/>
              </a:spcAft>
              <a:buFont typeface="Arial" panose="020B0604020202020204" pitchFamily="34" charset="0"/>
              <a:buChar char="•"/>
            </a:pPr>
            <a:r>
              <a:rPr lang="sl-SI" sz="2400" dirty="0"/>
              <a:t>Izbira predloge, glede na financerjeve ali institucionalne zahteve.</a:t>
            </a:r>
          </a:p>
          <a:p>
            <a:pPr marL="285750" indent="-285750">
              <a:spcAft>
                <a:spcPts val="1200"/>
              </a:spcAft>
              <a:buFont typeface="Arial" panose="020B0604020202020204" pitchFamily="34" charset="0"/>
              <a:buChar char="•"/>
            </a:pPr>
            <a:r>
              <a:rPr lang="sl-SI" sz="2400" dirty="0"/>
              <a:t>Lahko znatno olajšajo možnosti sodelovanja pri izdelavi, dopolnjevanju in popravljanju NRRP.</a:t>
            </a:r>
          </a:p>
          <a:p>
            <a:pPr marL="285750" indent="-285750">
              <a:spcAft>
                <a:spcPts val="1200"/>
              </a:spcAft>
              <a:buFont typeface="Arial" panose="020B0604020202020204" pitchFamily="34" charset="0"/>
              <a:buChar char="•"/>
            </a:pPr>
            <a:r>
              <a:rPr lang="sl-SI" sz="2400" dirty="0"/>
              <a:t>Lahko ponujajo nasvete ali neposredne povezave do spletnih virov z rešitvami za posamezne segmente NRRP.</a:t>
            </a:r>
          </a:p>
          <a:p>
            <a:pPr marL="285750" indent="-285750">
              <a:spcAft>
                <a:spcPts val="1200"/>
              </a:spcAft>
              <a:buFont typeface="Arial" panose="020B0604020202020204" pitchFamily="34" charset="0"/>
              <a:buChar char="•"/>
            </a:pPr>
            <a:r>
              <a:rPr lang="sl-SI" sz="2400" dirty="0"/>
              <a:t>Omogočajo vpogled v že izdelane NRRP.</a:t>
            </a:r>
          </a:p>
          <a:p>
            <a:pPr marL="285750" indent="-285750">
              <a:spcAft>
                <a:spcPts val="1200"/>
              </a:spcAft>
              <a:buFont typeface="Arial" panose="020B0604020202020204" pitchFamily="34" charset="0"/>
              <a:buChar char="•"/>
            </a:pPr>
            <a:r>
              <a:rPr lang="sl-SI" sz="2400" dirty="0"/>
              <a:t>Pri razvoju orodij so v ospredju prizadevanja za </a:t>
            </a:r>
            <a:r>
              <a:rPr lang="sl-SI" sz="2400" dirty="0" err="1"/>
              <a:t>t.i</a:t>
            </a:r>
            <a:r>
              <a:rPr lang="sl-SI" sz="2400" dirty="0"/>
              <a:t>. „</a:t>
            </a:r>
            <a:r>
              <a:rPr lang="sl-SI" sz="2400" dirty="0" err="1"/>
              <a:t>machine</a:t>
            </a:r>
            <a:r>
              <a:rPr lang="sl-SI" sz="2400" dirty="0"/>
              <a:t> </a:t>
            </a:r>
            <a:r>
              <a:rPr lang="sl-SI" sz="2400" dirty="0" err="1"/>
              <a:t>actioonable</a:t>
            </a:r>
            <a:r>
              <a:rPr lang="sl-SI" sz="2400" dirty="0"/>
              <a:t> DMP“, ki omogočajo, da se del vsebin preoblikuje v metapodatke </a:t>
            </a:r>
            <a:r>
              <a:rPr lang="sl-SI" sz="2400"/>
              <a:t>za objavo.</a:t>
            </a:r>
            <a:endParaRPr lang="sl-SI" sz="2400" dirty="0"/>
          </a:p>
          <a:p>
            <a:endParaRPr lang="sl-SI" dirty="0"/>
          </a:p>
          <a:p>
            <a:endParaRPr lang="sl-SI" dirty="0"/>
          </a:p>
        </p:txBody>
      </p:sp>
    </p:spTree>
    <p:extLst>
      <p:ext uri="{BB962C8B-B14F-4D97-AF65-F5344CB8AC3E}">
        <p14:creationId xmlns:p14="http://schemas.microsoft.com/office/powerpoint/2010/main" val="383098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dnaslov 2">
            <a:extLst>
              <a:ext uri="{FF2B5EF4-FFF2-40B4-BE49-F238E27FC236}">
                <a16:creationId xmlns:a16="http://schemas.microsoft.com/office/drawing/2014/main" id="{7EFE8FA9-C869-6BDF-3C06-ABF8EE74A02F}"/>
              </a:ext>
            </a:extLst>
          </p:cNvPr>
          <p:cNvSpPr txBox="1">
            <a:spLocks/>
          </p:cNvSpPr>
          <p:nvPr/>
        </p:nvSpPr>
        <p:spPr>
          <a:xfrm>
            <a:off x="553039" y="1380455"/>
            <a:ext cx="9144000" cy="81741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l-SI" sz="2000" dirty="0">
                <a:solidFill>
                  <a:schemeClr val="tx1"/>
                </a:solidFill>
                <a:latin typeface="+mn-lt"/>
              </a:rPr>
              <a:t>Eno od spletnih orodij, ki je v pomoč pri ustvarjanju, posodabljanju, sodelovanju pri izdelavi in deljenju NRRP je </a:t>
            </a:r>
            <a:r>
              <a:rPr lang="sl-SI" sz="2000" dirty="0" err="1">
                <a:solidFill>
                  <a:schemeClr val="tx1"/>
                </a:solidFill>
                <a:latin typeface="+mn-lt"/>
              </a:rPr>
              <a:t>DMPonline</a:t>
            </a:r>
            <a:r>
              <a:rPr lang="sl-SI" sz="2000" dirty="0">
                <a:solidFill>
                  <a:schemeClr val="tx1"/>
                </a:solidFill>
                <a:latin typeface="+mn-lt"/>
              </a:rPr>
              <a:t> </a:t>
            </a:r>
            <a:r>
              <a:rPr lang="en-US" sz="2000" dirty="0">
                <a:solidFill>
                  <a:schemeClr val="tx1"/>
                </a:solidFill>
                <a:latin typeface="+mn-lt"/>
              </a:rPr>
              <a:t> (</a:t>
            </a:r>
            <a:r>
              <a:rPr lang="en-US" sz="2000" dirty="0">
                <a:solidFill>
                  <a:schemeClr val="tx1"/>
                </a:solidFill>
                <a:latin typeface="+mn-lt"/>
                <a:hlinkClick r:id="rId3">
                  <a:extLst>
                    <a:ext uri="{A12FA001-AC4F-418D-AE19-62706E023703}">
                      <ahyp:hlinkClr xmlns:ahyp="http://schemas.microsoft.com/office/drawing/2018/hyperlinkcolor" val="tx"/>
                    </a:ext>
                  </a:extLst>
                </a:hlinkClick>
              </a:rPr>
              <a:t>https://dmponline.dcc.ac.uk/</a:t>
            </a:r>
            <a:r>
              <a:rPr lang="en-US" sz="2000" dirty="0">
                <a:solidFill>
                  <a:schemeClr val="tx1"/>
                </a:solidFill>
                <a:latin typeface="+mn-lt"/>
              </a:rPr>
              <a:t>)</a:t>
            </a:r>
          </a:p>
          <a:p>
            <a:pPr marL="342900" indent="-342900">
              <a:buClr>
                <a:srgbClr val="2CBECC"/>
              </a:buClr>
              <a:buFont typeface="Arial" panose="020B0604020202020204" pitchFamily="34" charset="0"/>
              <a:buChar char="•"/>
            </a:pPr>
            <a:endParaRPr lang="en-US" sz="2000" dirty="0">
              <a:latin typeface="Gotham Book" pitchFamily="50" charset="0"/>
              <a:cs typeface="Gotham Book" pitchFamily="50" charset="0"/>
            </a:endParaRPr>
          </a:p>
        </p:txBody>
      </p:sp>
      <p:sp>
        <p:nvSpPr>
          <p:cNvPr id="8" name="PoljeZBesedilom 7">
            <a:extLst>
              <a:ext uri="{FF2B5EF4-FFF2-40B4-BE49-F238E27FC236}">
                <a16:creationId xmlns:a16="http://schemas.microsoft.com/office/drawing/2014/main" id="{25CE4A63-C40E-EB9B-98CF-6F3EF0FCA4A5}"/>
              </a:ext>
            </a:extLst>
          </p:cNvPr>
          <p:cNvSpPr txBox="1"/>
          <p:nvPr/>
        </p:nvSpPr>
        <p:spPr>
          <a:xfrm>
            <a:off x="7871381" y="2718432"/>
            <a:ext cx="3616531" cy="29700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l-SI" dirty="0"/>
              <a:t>Odprtokodna osnova</a:t>
            </a: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sl-SI" dirty="0"/>
              <a:t>Razvila sta ga </a:t>
            </a:r>
            <a:r>
              <a:rPr lang="en-US" dirty="0">
                <a:hlinkClick r:id="rId4"/>
              </a:rPr>
              <a:t>Digital Curation Centre</a:t>
            </a:r>
            <a:r>
              <a:rPr lang="en-US" dirty="0"/>
              <a:t> (DCC) </a:t>
            </a:r>
            <a:r>
              <a:rPr lang="sl-SI" dirty="0"/>
              <a:t>in </a:t>
            </a:r>
            <a:r>
              <a:rPr lang="en-US" dirty="0">
                <a:hlinkClick r:id="rId5"/>
              </a:rPr>
              <a:t>University of California Curation Center </a:t>
            </a:r>
            <a:r>
              <a:rPr lang="en-US" dirty="0"/>
              <a:t>(UC3)</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sl-SI" dirty="0"/>
              <a:t>Prva verzija, ki so jo razvili v </a:t>
            </a:r>
            <a:r>
              <a:rPr lang="en-US" dirty="0"/>
              <a:t>DCC </a:t>
            </a:r>
            <a:r>
              <a:rPr lang="sl-SI" dirty="0"/>
              <a:t>je bila v uporabi že </a:t>
            </a:r>
            <a:r>
              <a:rPr lang="en-US" dirty="0"/>
              <a:t>2010 </a:t>
            </a:r>
          </a:p>
          <a:p>
            <a:endParaRPr lang="sl-SI" dirty="0"/>
          </a:p>
        </p:txBody>
      </p:sp>
      <p:pic>
        <p:nvPicPr>
          <p:cNvPr id="7" name="Slika 6">
            <a:extLst>
              <a:ext uri="{FF2B5EF4-FFF2-40B4-BE49-F238E27FC236}">
                <a16:creationId xmlns:a16="http://schemas.microsoft.com/office/drawing/2014/main" id="{217690F1-2504-4BEE-A4FA-C0E9862BA729}"/>
              </a:ext>
            </a:extLst>
          </p:cNvPr>
          <p:cNvPicPr>
            <a:picLocks noChangeAspect="1"/>
          </p:cNvPicPr>
          <p:nvPr/>
        </p:nvPicPr>
        <p:blipFill>
          <a:blip r:embed="rId6"/>
          <a:stretch>
            <a:fillRect/>
          </a:stretch>
        </p:blipFill>
        <p:spPr>
          <a:xfrm>
            <a:off x="262659" y="2197873"/>
            <a:ext cx="7608722" cy="4495800"/>
          </a:xfrm>
          <a:prstGeom prst="rect">
            <a:avLst/>
          </a:prstGeom>
        </p:spPr>
      </p:pic>
    </p:spTree>
    <p:extLst>
      <p:ext uri="{BB962C8B-B14F-4D97-AF65-F5344CB8AC3E}">
        <p14:creationId xmlns:p14="http://schemas.microsoft.com/office/powerpoint/2010/main" val="3673233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3" name="Naslov 1">
            <a:extLst>
              <a:ext uri="{FF2B5EF4-FFF2-40B4-BE49-F238E27FC236}">
                <a16:creationId xmlns:a16="http://schemas.microsoft.com/office/drawing/2014/main" id="{0184337B-DD5F-5531-7C79-2D1681843105}"/>
              </a:ext>
            </a:extLst>
          </p:cNvPr>
          <p:cNvSpPr txBox="1">
            <a:spLocks/>
          </p:cNvSpPr>
          <p:nvPr/>
        </p:nvSpPr>
        <p:spPr>
          <a:xfrm>
            <a:off x="1523999" y="1122363"/>
            <a:ext cx="9534525" cy="1011237"/>
          </a:xfrm>
          <a:prstGeom prst="rect">
            <a:avLst/>
          </a:prstGeom>
          <a:noFill/>
          <a:ln>
            <a:noFill/>
          </a:ln>
        </p:spPr>
        <p:txBody>
          <a:bodyPr vert="horz" wrap="square" lIns="91440" tIns="45720" rIns="91440" bIns="45720" anchor="t"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sz="2400" dirty="0">
              <a:solidFill>
                <a:srgbClr val="2CBECC"/>
              </a:solidFill>
              <a:latin typeface="Gotham Bold" pitchFamily="50" charset="0"/>
              <a:cs typeface="Gotham Bold" pitchFamily="50" charset="0"/>
            </a:endParaRPr>
          </a:p>
        </p:txBody>
      </p:sp>
      <p:sp>
        <p:nvSpPr>
          <p:cNvPr id="6" name="Podnaslov 2">
            <a:extLst>
              <a:ext uri="{FF2B5EF4-FFF2-40B4-BE49-F238E27FC236}">
                <a16:creationId xmlns:a16="http://schemas.microsoft.com/office/drawing/2014/main" id="{12777C19-41C3-F6DC-4E8F-96E124363EA2}"/>
              </a:ext>
            </a:extLst>
          </p:cNvPr>
          <p:cNvSpPr txBox="1">
            <a:spLocks/>
          </p:cNvSpPr>
          <p:nvPr/>
        </p:nvSpPr>
        <p:spPr>
          <a:xfrm>
            <a:off x="629453" y="1352290"/>
            <a:ext cx="5850126" cy="817418"/>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CBECC"/>
              </a:buClr>
              <a:buNone/>
            </a:pPr>
            <a:r>
              <a:rPr lang="sl-SI" sz="2400" dirty="0">
                <a:solidFill>
                  <a:schemeClr val="tx1"/>
                </a:solidFill>
                <a:latin typeface="Calibri" panose="020F0502020204030204" pitchFamily="34" charset="0"/>
                <a:cs typeface="Calibri" panose="020F0502020204030204" pitchFamily="34" charset="0"/>
              </a:rPr>
              <a:t>Začetni pogled v </a:t>
            </a:r>
            <a:r>
              <a:rPr lang="en-US" sz="2400" dirty="0" err="1">
                <a:solidFill>
                  <a:schemeClr val="tx1"/>
                </a:solidFill>
                <a:latin typeface="Calibri" panose="020F0502020204030204" pitchFamily="34" charset="0"/>
                <a:cs typeface="Calibri" panose="020F0502020204030204" pitchFamily="34" charset="0"/>
              </a:rPr>
              <a:t>DMPonline</a:t>
            </a:r>
            <a:endParaRPr lang="en-US" sz="2400" dirty="0">
              <a:solidFill>
                <a:schemeClr val="tx1"/>
              </a:solidFill>
              <a:latin typeface="Calibri" panose="020F0502020204030204" pitchFamily="34" charset="0"/>
              <a:cs typeface="Calibri" panose="020F0502020204030204" pitchFamily="34" charset="0"/>
            </a:endParaRPr>
          </a:p>
          <a:p>
            <a:pPr marL="342900" indent="-342900">
              <a:buClr>
                <a:srgbClr val="2CBECC"/>
              </a:buClr>
              <a:buFont typeface="Arial" panose="020B0604020202020204" pitchFamily="34" charset="0"/>
              <a:buChar char="•"/>
            </a:pPr>
            <a:endParaRPr lang="en-US" sz="2000" dirty="0">
              <a:latin typeface="Gotham Book" pitchFamily="50" charset="0"/>
              <a:cs typeface="Gotham Book" pitchFamily="50" charset="0"/>
            </a:endParaRPr>
          </a:p>
        </p:txBody>
      </p:sp>
      <p:pic>
        <p:nvPicPr>
          <p:cNvPr id="7" name="Slika 6">
            <a:extLst>
              <a:ext uri="{FF2B5EF4-FFF2-40B4-BE49-F238E27FC236}">
                <a16:creationId xmlns:a16="http://schemas.microsoft.com/office/drawing/2014/main" id="{DE85DCB0-AE06-526E-AFCB-C6780B7643F9}"/>
              </a:ext>
            </a:extLst>
          </p:cNvPr>
          <p:cNvPicPr>
            <a:picLocks noChangeAspect="1"/>
          </p:cNvPicPr>
          <p:nvPr/>
        </p:nvPicPr>
        <p:blipFill>
          <a:blip r:embed="rId3"/>
          <a:stretch>
            <a:fillRect/>
          </a:stretch>
        </p:blipFill>
        <p:spPr>
          <a:xfrm>
            <a:off x="602016" y="2451577"/>
            <a:ext cx="7195687" cy="3749799"/>
          </a:xfrm>
          <a:prstGeom prst="rect">
            <a:avLst/>
          </a:prstGeom>
        </p:spPr>
      </p:pic>
      <p:sp>
        <p:nvSpPr>
          <p:cNvPr id="8" name="Pravokotnik: zaokroženi vogali 7">
            <a:extLst>
              <a:ext uri="{FF2B5EF4-FFF2-40B4-BE49-F238E27FC236}">
                <a16:creationId xmlns:a16="http://schemas.microsoft.com/office/drawing/2014/main" id="{EEF3CAE5-5FFD-FF1B-4F60-6132F6B95FF6}"/>
              </a:ext>
            </a:extLst>
          </p:cNvPr>
          <p:cNvSpPr/>
          <p:nvPr/>
        </p:nvSpPr>
        <p:spPr>
          <a:xfrm>
            <a:off x="7116394" y="2377684"/>
            <a:ext cx="776177" cy="3987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zaokroženi vogali 8">
            <a:extLst>
              <a:ext uri="{FF2B5EF4-FFF2-40B4-BE49-F238E27FC236}">
                <a16:creationId xmlns:a16="http://schemas.microsoft.com/office/drawing/2014/main" id="{16B706AF-282D-34BD-6BA0-77B71C8F6BAB}"/>
              </a:ext>
            </a:extLst>
          </p:cNvPr>
          <p:cNvSpPr/>
          <p:nvPr/>
        </p:nvSpPr>
        <p:spPr>
          <a:xfrm>
            <a:off x="3161083" y="2377683"/>
            <a:ext cx="350874" cy="3987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zaokroženi vogali 9">
            <a:extLst>
              <a:ext uri="{FF2B5EF4-FFF2-40B4-BE49-F238E27FC236}">
                <a16:creationId xmlns:a16="http://schemas.microsoft.com/office/drawing/2014/main" id="{8533CA34-2A31-B82F-F0A5-823B3763BF4A}"/>
              </a:ext>
            </a:extLst>
          </p:cNvPr>
          <p:cNvSpPr/>
          <p:nvPr/>
        </p:nvSpPr>
        <p:spPr>
          <a:xfrm>
            <a:off x="2353008" y="2377683"/>
            <a:ext cx="808075" cy="3987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zaokroženi vogali 10">
            <a:extLst>
              <a:ext uri="{FF2B5EF4-FFF2-40B4-BE49-F238E27FC236}">
                <a16:creationId xmlns:a16="http://schemas.microsoft.com/office/drawing/2014/main" id="{515780C1-5885-905B-6915-B944D65838B1}"/>
              </a:ext>
            </a:extLst>
          </p:cNvPr>
          <p:cNvSpPr/>
          <p:nvPr/>
        </p:nvSpPr>
        <p:spPr>
          <a:xfrm>
            <a:off x="1863911" y="2377683"/>
            <a:ext cx="489097" cy="3987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ravokotnik: zaokroženi vogali 11">
            <a:extLst>
              <a:ext uri="{FF2B5EF4-FFF2-40B4-BE49-F238E27FC236}">
                <a16:creationId xmlns:a16="http://schemas.microsoft.com/office/drawing/2014/main" id="{DF66F4C2-8D40-183F-51D0-67498265AEAA}"/>
              </a:ext>
            </a:extLst>
          </p:cNvPr>
          <p:cNvSpPr/>
          <p:nvPr/>
        </p:nvSpPr>
        <p:spPr>
          <a:xfrm>
            <a:off x="5555180" y="2730337"/>
            <a:ext cx="679571" cy="29954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odnaslov 2">
            <a:extLst>
              <a:ext uri="{FF2B5EF4-FFF2-40B4-BE49-F238E27FC236}">
                <a16:creationId xmlns:a16="http://schemas.microsoft.com/office/drawing/2014/main" id="{84F47367-0473-BCC8-24CF-4F9D7D2FDF7C}"/>
              </a:ext>
            </a:extLst>
          </p:cNvPr>
          <p:cNvSpPr txBox="1">
            <a:spLocks/>
          </p:cNvSpPr>
          <p:nvPr/>
        </p:nvSpPr>
        <p:spPr>
          <a:xfrm>
            <a:off x="8628849" y="2547637"/>
            <a:ext cx="3005770" cy="11820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Clr>
                <a:srgbClr val="2CBECC"/>
              </a:buClr>
            </a:pPr>
            <a:r>
              <a:rPr lang="sl-SI" sz="1700" dirty="0">
                <a:latin typeface="Calibri" panose="020F0502020204030204" pitchFamily="34" charset="0"/>
                <a:cs typeface="Calibri" panose="020F0502020204030204" pitchFamily="34" charset="0"/>
              </a:rPr>
              <a:t>Izbirate lahko med štirimi jeziki, vendar niso v celoti prevedene vse vsebine v vse jezike.</a:t>
            </a:r>
          </a:p>
        </p:txBody>
      </p:sp>
      <p:sp>
        <p:nvSpPr>
          <p:cNvPr id="14" name="Podnaslov 2">
            <a:extLst>
              <a:ext uri="{FF2B5EF4-FFF2-40B4-BE49-F238E27FC236}">
                <a16:creationId xmlns:a16="http://schemas.microsoft.com/office/drawing/2014/main" id="{993B4E59-1A42-67FF-54B8-14ED01C0CDE1}"/>
              </a:ext>
            </a:extLst>
          </p:cNvPr>
          <p:cNvSpPr txBox="1">
            <a:spLocks/>
          </p:cNvSpPr>
          <p:nvPr/>
        </p:nvSpPr>
        <p:spPr>
          <a:xfrm>
            <a:off x="6208068" y="1195085"/>
            <a:ext cx="5745002" cy="85725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2CBECC"/>
              </a:buClr>
            </a:pPr>
            <a:r>
              <a:rPr lang="sl-SI" sz="1800" dirty="0">
                <a:latin typeface="Calibri" panose="020F0502020204030204" pitchFamily="34" charset="0"/>
                <a:cs typeface="Calibri" panose="020F0502020204030204" pitchFamily="34" charset="0"/>
              </a:rPr>
              <a:t>Meni pomoči je na tej ravni bolj kot ne splošen za NRRP.</a:t>
            </a:r>
          </a:p>
          <a:p>
            <a:pPr algn="l">
              <a:buClr>
                <a:srgbClr val="2CBECC"/>
              </a:buClr>
            </a:pPr>
            <a:r>
              <a:rPr lang="sl-SI" sz="1800" dirty="0">
                <a:latin typeface="Calibri" panose="020F0502020204030204" pitchFamily="34" charset="0"/>
                <a:cs typeface="Calibri" panose="020F0502020204030204" pitchFamily="34" charset="0"/>
              </a:rPr>
              <a:t>Ciljno usmerjena in obsežna pomoč je na voljo, ko se prijavite.</a:t>
            </a:r>
          </a:p>
        </p:txBody>
      </p:sp>
      <p:sp>
        <p:nvSpPr>
          <p:cNvPr id="15" name="Podnaslov 2">
            <a:extLst>
              <a:ext uri="{FF2B5EF4-FFF2-40B4-BE49-F238E27FC236}">
                <a16:creationId xmlns:a16="http://schemas.microsoft.com/office/drawing/2014/main" id="{DCA7B916-0A1D-2DEE-C235-9B3A78F9E948}"/>
              </a:ext>
            </a:extLst>
          </p:cNvPr>
          <p:cNvSpPr txBox="1">
            <a:spLocks/>
          </p:cNvSpPr>
          <p:nvPr/>
        </p:nvSpPr>
        <p:spPr>
          <a:xfrm>
            <a:off x="8255656" y="3983320"/>
            <a:ext cx="3406296" cy="11959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rgbClr val="2CBECC"/>
              </a:buClr>
            </a:pPr>
            <a:r>
              <a:rPr lang="sl-SI" sz="1700" dirty="0">
                <a:latin typeface="Calibri" panose="020F0502020204030204" pitchFamily="34" charset="0"/>
                <a:cs typeface="Calibri" panose="020F0502020204030204" pitchFamily="34" charset="0"/>
              </a:rPr>
              <a:t>Zahteve financerjev - različne predloge NRRP ustanov in financerjev raziskav ali specifičnih raziskovalnih programov.</a:t>
            </a:r>
          </a:p>
        </p:txBody>
      </p:sp>
      <p:sp>
        <p:nvSpPr>
          <p:cNvPr id="16" name="Podnaslov 2">
            <a:extLst>
              <a:ext uri="{FF2B5EF4-FFF2-40B4-BE49-F238E27FC236}">
                <a16:creationId xmlns:a16="http://schemas.microsoft.com/office/drawing/2014/main" id="{005E01D6-01DF-292B-9ACA-04F2929543B1}"/>
              </a:ext>
            </a:extLst>
          </p:cNvPr>
          <p:cNvSpPr txBox="1">
            <a:spLocks/>
          </p:cNvSpPr>
          <p:nvPr/>
        </p:nvSpPr>
        <p:spPr>
          <a:xfrm>
            <a:off x="7535019" y="5760904"/>
            <a:ext cx="3406296" cy="881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2CBECC"/>
              </a:buClr>
            </a:pPr>
            <a:endParaRPr lang="sl-SI" sz="2000" dirty="0">
              <a:latin typeface="Gotham Book" pitchFamily="50" charset="0"/>
              <a:cs typeface="Gotham Book" pitchFamily="50" charset="0"/>
            </a:endParaRPr>
          </a:p>
        </p:txBody>
      </p:sp>
      <p:sp>
        <p:nvSpPr>
          <p:cNvPr id="17" name="Podnaslov 2">
            <a:extLst>
              <a:ext uri="{FF2B5EF4-FFF2-40B4-BE49-F238E27FC236}">
                <a16:creationId xmlns:a16="http://schemas.microsoft.com/office/drawing/2014/main" id="{2FC95DCE-0DAE-CEEA-0E82-25F1CA9ECDBC}"/>
              </a:ext>
            </a:extLst>
          </p:cNvPr>
          <p:cNvSpPr txBox="1">
            <a:spLocks/>
          </p:cNvSpPr>
          <p:nvPr/>
        </p:nvSpPr>
        <p:spPr>
          <a:xfrm>
            <a:off x="1228723" y="1157013"/>
            <a:ext cx="4819433" cy="87967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rgbClr val="2CBECC"/>
              </a:buClr>
            </a:pPr>
            <a:r>
              <a:rPr lang="sl-SI" sz="1800" dirty="0">
                <a:latin typeface="Calibri" panose="020F0502020204030204" pitchFamily="34" charset="0"/>
                <a:cs typeface="Calibri" panose="020F0502020204030204" pitchFamily="34" charset="0"/>
              </a:rPr>
              <a:t>Za dostop do polne funkcionalnosti </a:t>
            </a:r>
            <a:r>
              <a:rPr lang="sl-SI" sz="1800" dirty="0" err="1">
                <a:latin typeface="Calibri" panose="020F0502020204030204" pitchFamily="34" charset="0"/>
                <a:cs typeface="Calibri" panose="020F0502020204030204" pitchFamily="34" charset="0"/>
              </a:rPr>
              <a:t>DMPonline</a:t>
            </a:r>
            <a:r>
              <a:rPr lang="sl-SI" sz="1800" dirty="0">
                <a:latin typeface="Calibri" panose="020F0502020204030204" pitchFamily="34" charset="0"/>
                <a:cs typeface="Calibri" panose="020F0502020204030204" pitchFamily="34" charset="0"/>
              </a:rPr>
              <a:t> morate ustvariti račun. Priporočljivi so institucionalni računi.</a:t>
            </a:r>
          </a:p>
          <a:p>
            <a:pPr marL="342900" indent="-342900" algn="l">
              <a:buClr>
                <a:srgbClr val="2CBECC"/>
              </a:buClr>
              <a:buFont typeface="Arial" panose="020B0604020202020204" pitchFamily="34" charset="0"/>
              <a:buChar char="•"/>
            </a:pPr>
            <a:endParaRPr lang="sl-SI" sz="2000" dirty="0">
              <a:latin typeface="Gotham Book" pitchFamily="50" charset="0"/>
              <a:cs typeface="Gotham Book" pitchFamily="50" charset="0"/>
            </a:endParaRPr>
          </a:p>
        </p:txBody>
      </p:sp>
      <p:sp>
        <p:nvSpPr>
          <p:cNvPr id="18" name="Pravokotnik: zaokroženi vogali 17">
            <a:extLst>
              <a:ext uri="{FF2B5EF4-FFF2-40B4-BE49-F238E27FC236}">
                <a16:creationId xmlns:a16="http://schemas.microsoft.com/office/drawing/2014/main" id="{10DFEDA5-D1EB-D0E8-4974-B6CF2C1610F7}"/>
              </a:ext>
            </a:extLst>
          </p:cNvPr>
          <p:cNvSpPr/>
          <p:nvPr/>
        </p:nvSpPr>
        <p:spPr>
          <a:xfrm>
            <a:off x="8605779" y="2520831"/>
            <a:ext cx="3056174" cy="1100193"/>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ravokotnik: zaokroženi vogali 18">
            <a:extLst>
              <a:ext uri="{FF2B5EF4-FFF2-40B4-BE49-F238E27FC236}">
                <a16:creationId xmlns:a16="http://schemas.microsoft.com/office/drawing/2014/main" id="{5852F296-CB05-6F11-F439-C95130679F78}"/>
              </a:ext>
            </a:extLst>
          </p:cNvPr>
          <p:cNvSpPr/>
          <p:nvPr/>
        </p:nvSpPr>
        <p:spPr>
          <a:xfrm>
            <a:off x="8228322" y="3893888"/>
            <a:ext cx="3406296" cy="1285429"/>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Pravokotnik: zaokroženi vogali 19">
            <a:extLst>
              <a:ext uri="{FF2B5EF4-FFF2-40B4-BE49-F238E27FC236}">
                <a16:creationId xmlns:a16="http://schemas.microsoft.com/office/drawing/2014/main" id="{67045DCD-59FD-9E26-0C9A-F08D593C46AD}"/>
              </a:ext>
            </a:extLst>
          </p:cNvPr>
          <p:cNvSpPr/>
          <p:nvPr/>
        </p:nvSpPr>
        <p:spPr>
          <a:xfrm>
            <a:off x="6143403" y="1112390"/>
            <a:ext cx="5745002" cy="91421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Pravokotnik: zaokroženi vogali 20">
            <a:extLst>
              <a:ext uri="{FF2B5EF4-FFF2-40B4-BE49-F238E27FC236}">
                <a16:creationId xmlns:a16="http://schemas.microsoft.com/office/drawing/2014/main" id="{B21B2159-E2DF-1007-8CB4-AD3827C701E8}"/>
              </a:ext>
            </a:extLst>
          </p:cNvPr>
          <p:cNvSpPr/>
          <p:nvPr/>
        </p:nvSpPr>
        <p:spPr>
          <a:xfrm>
            <a:off x="1133477" y="1051061"/>
            <a:ext cx="4684068" cy="1057845"/>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k: zaokroženi vogali 21">
            <a:extLst>
              <a:ext uri="{FF2B5EF4-FFF2-40B4-BE49-F238E27FC236}">
                <a16:creationId xmlns:a16="http://schemas.microsoft.com/office/drawing/2014/main" id="{74E45362-335B-9280-0546-CBB1CAF0B26F}"/>
              </a:ext>
            </a:extLst>
          </p:cNvPr>
          <p:cNvSpPr/>
          <p:nvPr/>
        </p:nvSpPr>
        <p:spPr>
          <a:xfrm>
            <a:off x="7479478" y="5682034"/>
            <a:ext cx="3794979" cy="960167"/>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PoljeZBesedilom 25">
            <a:extLst>
              <a:ext uri="{FF2B5EF4-FFF2-40B4-BE49-F238E27FC236}">
                <a16:creationId xmlns:a16="http://schemas.microsoft.com/office/drawing/2014/main" id="{F6DBCD6F-BD8D-C969-9E75-0E32F18A7EFD}"/>
              </a:ext>
            </a:extLst>
          </p:cNvPr>
          <p:cNvSpPr txBox="1"/>
          <p:nvPr/>
        </p:nvSpPr>
        <p:spPr>
          <a:xfrm>
            <a:off x="7507247" y="5700452"/>
            <a:ext cx="3691796" cy="923330"/>
          </a:xfrm>
          <a:prstGeom prst="rect">
            <a:avLst/>
          </a:prstGeom>
          <a:noFill/>
        </p:spPr>
        <p:txBody>
          <a:bodyPr wrap="square">
            <a:spAutoFit/>
          </a:bodyPr>
          <a:lstStyle/>
          <a:p>
            <a:r>
              <a:rPr lang="sl-SI" dirty="0"/>
              <a:t>Javni načrti za načrtovanje dejavnosti, ki jih lahko vsakdo pregleda in morda uporabi kot predlogo.</a:t>
            </a:r>
          </a:p>
        </p:txBody>
      </p:sp>
    </p:spTree>
    <p:extLst>
      <p:ext uri="{BB962C8B-B14F-4D97-AF65-F5344CB8AC3E}">
        <p14:creationId xmlns:p14="http://schemas.microsoft.com/office/powerpoint/2010/main" val="13477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grpId="1" nodeType="after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nodePh="1">
                                  <p:stCondLst>
                                    <p:cond delay="0"/>
                                  </p:stCondLst>
                                  <p:endCondLst>
                                    <p:cond evt="begin" delay="0">
                                      <p:tn val="66"/>
                                    </p:cond>
                                  </p:end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1+#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nodePh="1">
                                  <p:stCondLst>
                                    <p:cond delay="0"/>
                                  </p:stCondLst>
                                  <p:endCondLst>
                                    <p:cond evt="begin" delay="0">
                                      <p:tn val="77"/>
                                    </p:cond>
                                  </p:end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7">
                                            <p:txEl>
                                              <p:pRg st="0" end="0"/>
                                            </p:txEl>
                                          </p:spTgt>
                                        </p:tgtEl>
                                        <p:attrNameLst>
                                          <p:attrName>style.visibility</p:attrName>
                                        </p:attrNameLst>
                                      </p:cBhvr>
                                      <p:to>
                                        <p:strVal val="visible"/>
                                      </p:to>
                                    </p:set>
                                  </p:childTnLst>
                                </p:cTn>
                              </p:par>
                              <p:par>
                                <p:cTn id="93" presetID="1" presetClass="exit" presetSubtype="0" fill="hold" grpId="0" nodeType="withEffect">
                                  <p:stCondLst>
                                    <p:cond delay="0"/>
                                  </p:stCondLst>
                                  <p:childTnLst>
                                    <p:set>
                                      <p:cBhvr>
                                        <p:cTn id="94"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P spid="12" grpId="0" animBg="1"/>
      <p:bldP spid="13" grpId="0"/>
      <p:bldP spid="13" grpId="1"/>
      <p:bldP spid="14" grpId="0"/>
      <p:bldP spid="14" grpId="1"/>
      <p:bldP spid="15" grpId="0"/>
      <p:bldP spid="15" grpId="1"/>
      <p:bldP spid="16" grpId="0"/>
      <p:bldP spid="16" grpId="1"/>
      <p:bldP spid="17" grpId="0" build="allAtOnce"/>
      <p:bldP spid="18" grpId="0" animBg="1"/>
      <p:bldP spid="18" grpId="1" animBg="1"/>
      <p:bldP spid="19" grpId="0" animBg="1"/>
      <p:bldP spid="19" grpId="1" animBg="1"/>
      <p:bldP spid="20" grpId="0" animBg="1"/>
      <p:bldP spid="20" grpId="1" animBg="1"/>
      <p:bldP spid="21" grpId="0" animBg="1"/>
      <p:bldP spid="22" grpId="0" animBg="1"/>
      <p:bldP spid="22" grpId="1" animBg="1"/>
      <p:bldP spid="26" grpId="0"/>
      <p:bldP spid="26"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dnaslov 2">
            <a:extLst>
              <a:ext uri="{FF2B5EF4-FFF2-40B4-BE49-F238E27FC236}">
                <a16:creationId xmlns:a16="http://schemas.microsoft.com/office/drawing/2014/main" id="{7EFE8FA9-C869-6BDF-3C06-ABF8EE74A02F}"/>
              </a:ext>
            </a:extLst>
          </p:cNvPr>
          <p:cNvSpPr txBox="1">
            <a:spLocks/>
          </p:cNvSpPr>
          <p:nvPr/>
        </p:nvSpPr>
        <p:spPr>
          <a:xfrm>
            <a:off x="553038" y="1250355"/>
            <a:ext cx="10514029" cy="371584"/>
          </a:xfrm>
          <a:prstGeom prst="rect">
            <a:avLst/>
          </a:prstGeom>
          <a:noFill/>
          <a:ln>
            <a:noFill/>
          </a:ln>
        </p:spPr>
        <p:txBody>
          <a:bodyPr vert="horz" wrap="square" lIns="91440" tIns="45720" rIns="91440" bIns="45720" anchor="t" anchorCtr="0" compatLnSpc="1">
            <a:normAutofit fontScale="9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l-SI" sz="1900" dirty="0">
                <a:solidFill>
                  <a:schemeClr val="tx1"/>
                </a:solidFill>
                <a:latin typeface="+mn-lt"/>
              </a:rPr>
              <a:t>„… </a:t>
            </a:r>
            <a:r>
              <a:rPr lang="sl-SI" sz="1900" dirty="0">
                <a:latin typeface="+mn-lt"/>
              </a:rPr>
              <a:t>ponuja nasvete ali neposredne povezave do spletnih virov z rešitvami za posamezne segmente NRRP …“</a:t>
            </a:r>
            <a:endParaRPr lang="en-US" sz="1900" dirty="0">
              <a:solidFill>
                <a:schemeClr val="tx1"/>
              </a:solidFill>
              <a:latin typeface="+mn-lt"/>
            </a:endParaRPr>
          </a:p>
          <a:p>
            <a:pPr marL="342900" indent="-342900">
              <a:buClr>
                <a:srgbClr val="2CBECC"/>
              </a:buClr>
              <a:buFont typeface="Arial" panose="020B0604020202020204" pitchFamily="34" charset="0"/>
              <a:buChar char="•"/>
            </a:pPr>
            <a:endParaRPr lang="en-US" sz="2000" dirty="0">
              <a:latin typeface="Gotham Book" pitchFamily="50" charset="0"/>
              <a:cs typeface="Gotham Book" pitchFamily="50" charset="0"/>
            </a:endParaRPr>
          </a:p>
        </p:txBody>
      </p:sp>
      <p:pic>
        <p:nvPicPr>
          <p:cNvPr id="7" name="Slika 6">
            <a:extLst>
              <a:ext uri="{FF2B5EF4-FFF2-40B4-BE49-F238E27FC236}">
                <a16:creationId xmlns:a16="http://schemas.microsoft.com/office/drawing/2014/main" id="{CDD4C168-C160-4010-68B6-C96C9E64604F}"/>
              </a:ext>
            </a:extLst>
          </p:cNvPr>
          <p:cNvPicPr>
            <a:picLocks noChangeAspect="1"/>
          </p:cNvPicPr>
          <p:nvPr/>
        </p:nvPicPr>
        <p:blipFill>
          <a:blip r:embed="rId3"/>
          <a:stretch>
            <a:fillRect/>
          </a:stretch>
        </p:blipFill>
        <p:spPr>
          <a:xfrm>
            <a:off x="631596" y="2011809"/>
            <a:ext cx="10435472" cy="4428156"/>
          </a:xfrm>
          <a:prstGeom prst="rect">
            <a:avLst/>
          </a:prstGeom>
        </p:spPr>
      </p:pic>
      <p:pic>
        <p:nvPicPr>
          <p:cNvPr id="11" name="Slika 10">
            <a:extLst>
              <a:ext uri="{FF2B5EF4-FFF2-40B4-BE49-F238E27FC236}">
                <a16:creationId xmlns:a16="http://schemas.microsoft.com/office/drawing/2014/main" id="{3A92EC5C-F87E-73FA-95AC-E395C207F571}"/>
              </a:ext>
            </a:extLst>
          </p:cNvPr>
          <p:cNvPicPr>
            <a:picLocks noChangeAspect="1"/>
          </p:cNvPicPr>
          <p:nvPr/>
        </p:nvPicPr>
        <p:blipFill>
          <a:blip r:embed="rId4"/>
          <a:stretch>
            <a:fillRect/>
          </a:stretch>
        </p:blipFill>
        <p:spPr>
          <a:xfrm>
            <a:off x="7500748" y="2709613"/>
            <a:ext cx="3311796" cy="3097067"/>
          </a:xfrm>
          <a:prstGeom prst="rect">
            <a:avLst/>
          </a:prstGeom>
        </p:spPr>
      </p:pic>
      <p:sp>
        <p:nvSpPr>
          <p:cNvPr id="12" name="Podnaslov 2">
            <a:extLst>
              <a:ext uri="{FF2B5EF4-FFF2-40B4-BE49-F238E27FC236}">
                <a16:creationId xmlns:a16="http://schemas.microsoft.com/office/drawing/2014/main" id="{5252182A-E720-CA72-2248-147B5F55B4FD}"/>
              </a:ext>
            </a:extLst>
          </p:cNvPr>
          <p:cNvSpPr txBox="1">
            <a:spLocks/>
          </p:cNvSpPr>
          <p:nvPr/>
        </p:nvSpPr>
        <p:spPr>
          <a:xfrm>
            <a:off x="553037" y="1602139"/>
            <a:ext cx="10514029" cy="371584"/>
          </a:xfrm>
          <a:prstGeom prst="rect">
            <a:avLst/>
          </a:prstGeom>
          <a:noFill/>
          <a:ln>
            <a:noFill/>
          </a:ln>
        </p:spPr>
        <p:txBody>
          <a:bodyPr vert="horz" wrap="square" lIns="91440" tIns="45720" rIns="91440" bIns="45720" anchor="t" anchorCtr="0" compatLnSpc="1">
            <a:normAutofit fontScale="9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l-SI" sz="1900" dirty="0">
                <a:solidFill>
                  <a:schemeClr val="tx1"/>
                </a:solidFill>
                <a:latin typeface="+mn-lt"/>
              </a:rPr>
              <a:t>„… znatno olajša možnosti sodelovanja pri izdelavi, dopolnjevanju in popravljanju NRRP …“</a:t>
            </a:r>
            <a:endParaRPr lang="en-US" sz="1900" dirty="0">
              <a:solidFill>
                <a:schemeClr val="tx1"/>
              </a:solidFill>
              <a:latin typeface="+mn-lt"/>
            </a:endParaRPr>
          </a:p>
          <a:p>
            <a:pPr marL="342900" indent="-342900">
              <a:buClr>
                <a:srgbClr val="2CBECC"/>
              </a:buClr>
              <a:buFont typeface="Arial" panose="020B0604020202020204" pitchFamily="34" charset="0"/>
              <a:buChar char="•"/>
            </a:pPr>
            <a:endParaRPr lang="en-US" sz="2000" dirty="0">
              <a:latin typeface="Gotham Book" pitchFamily="50" charset="0"/>
              <a:cs typeface="Gotham Book" pitchFamily="50" charset="0"/>
            </a:endParaRPr>
          </a:p>
        </p:txBody>
      </p:sp>
    </p:spTree>
    <p:extLst>
      <p:ext uri="{BB962C8B-B14F-4D97-AF65-F5344CB8AC3E}">
        <p14:creationId xmlns:p14="http://schemas.microsoft.com/office/powerpoint/2010/main" val="26902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8418136" cy="707886"/>
          </a:xfrm>
          <a:prstGeom prst="rect">
            <a:avLst/>
          </a:prstGeom>
          <a:noFill/>
        </p:spPr>
        <p:txBody>
          <a:bodyPr wrap="square">
            <a:spAutoFit/>
          </a:bodyPr>
          <a:lstStyle/>
          <a:p>
            <a:r>
              <a:rPr lang="sl-SI" sz="2000" dirty="0"/>
              <a:t>Data </a:t>
            </a:r>
            <a:r>
              <a:rPr lang="sl-SI" sz="2000" dirty="0" err="1"/>
              <a:t>Stewardship</a:t>
            </a:r>
            <a:r>
              <a:rPr lang="sl-SI" sz="2000" dirty="0"/>
              <a:t> </a:t>
            </a:r>
            <a:r>
              <a:rPr lang="sl-SI" sz="2000" dirty="0" err="1"/>
              <a:t>Wizard</a:t>
            </a:r>
            <a:r>
              <a:rPr lang="sl-SI" sz="2000" dirty="0"/>
              <a:t> - Čarovnik za pripravo NRRP</a:t>
            </a:r>
          </a:p>
          <a:p>
            <a:r>
              <a:rPr lang="sl-SI" sz="2000" dirty="0">
                <a:hlinkClick r:id="rId3"/>
              </a:rPr>
              <a:t>https://ds-wizard.org/</a:t>
            </a:r>
            <a:r>
              <a:rPr lang="sl-SI" sz="2000" dirty="0"/>
              <a:t> </a:t>
            </a:r>
          </a:p>
        </p:txBody>
      </p:sp>
      <p:pic>
        <p:nvPicPr>
          <p:cNvPr id="9" name="Google Shape;565;g2127c3f73a8_0_30">
            <a:extLst>
              <a:ext uri="{FF2B5EF4-FFF2-40B4-BE49-F238E27FC236}">
                <a16:creationId xmlns:a16="http://schemas.microsoft.com/office/drawing/2014/main" id="{2548FB96-F84D-6E31-919F-AB1A84385587}"/>
              </a:ext>
            </a:extLst>
          </p:cNvPr>
          <p:cNvPicPr preferRelativeResize="0"/>
          <p:nvPr/>
        </p:nvPicPr>
        <p:blipFill>
          <a:blip r:embed="rId4">
            <a:alphaModFix/>
          </a:blip>
          <a:stretch>
            <a:fillRect/>
          </a:stretch>
        </p:blipFill>
        <p:spPr>
          <a:xfrm>
            <a:off x="704088" y="2362200"/>
            <a:ext cx="8418136" cy="3690700"/>
          </a:xfrm>
          <a:prstGeom prst="rect">
            <a:avLst/>
          </a:prstGeom>
          <a:noFill/>
          <a:ln>
            <a:noFill/>
          </a:ln>
        </p:spPr>
      </p:pic>
      <p:sp>
        <p:nvSpPr>
          <p:cNvPr id="7" name="PoljeZBesedilom 6">
            <a:extLst>
              <a:ext uri="{FF2B5EF4-FFF2-40B4-BE49-F238E27FC236}">
                <a16:creationId xmlns:a16="http://schemas.microsoft.com/office/drawing/2014/main" id="{28DC5675-C696-C563-16AE-3DE971A6D836}"/>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62402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D4913A-1DC9-108D-F81B-4D5EF163B39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FA1B809-3F80-EB89-01F2-2FE6F7EA6585}"/>
              </a:ext>
            </a:extLst>
          </p:cNvPr>
          <p:cNvSpPr txBox="1">
            <a:spLocks noGrp="1"/>
          </p:cNvSpPr>
          <p:nvPr>
            <p:ph type="title"/>
          </p:nvPr>
        </p:nvSpPr>
        <p:spPr>
          <a:xfrm>
            <a:off x="568779" y="769420"/>
            <a:ext cx="10515600" cy="817418"/>
          </a:xfrm>
        </p:spPr>
        <p:txBody>
          <a:bodyPr>
            <a:noAutofit/>
          </a:bodyPr>
          <a:lstStyle/>
          <a:p>
            <a:pPr lvl="0"/>
            <a:r>
              <a:rPr lang="pl-PL" sz="3200" b="1" dirty="0">
                <a:solidFill>
                  <a:srgbClr val="ED7D31"/>
                </a:solidFill>
                <a:latin typeface="Calibri"/>
              </a:rPr>
              <a:t>Čarovnik za pripravo NRRP – Data Stewardship Wizard (DSW)</a:t>
            </a:r>
          </a:p>
        </p:txBody>
      </p:sp>
      <p:sp>
        <p:nvSpPr>
          <p:cNvPr id="5" name="Naslov 1">
            <a:extLst>
              <a:ext uri="{FF2B5EF4-FFF2-40B4-BE49-F238E27FC236}">
                <a16:creationId xmlns:a16="http://schemas.microsoft.com/office/drawing/2014/main" id="{D45E1355-8619-16AE-640F-4C94931FFBA7}"/>
              </a:ext>
            </a:extLst>
          </p:cNvPr>
          <p:cNvSpPr txBox="1"/>
          <p:nvPr/>
        </p:nvSpPr>
        <p:spPr>
          <a:xfrm>
            <a:off x="838200" y="3612860"/>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05ABC976-882A-4482-74F3-9135237AA2DC}"/>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B3EB51CC-D476-5880-F4D4-0EBE6E9D9243}"/>
              </a:ext>
            </a:extLst>
          </p:cNvPr>
          <p:cNvSpPr txBox="1"/>
          <p:nvPr/>
        </p:nvSpPr>
        <p:spPr>
          <a:xfrm>
            <a:off x="838200" y="1908866"/>
            <a:ext cx="10515600" cy="2939266"/>
          </a:xfrm>
          <a:prstGeom prst="rect">
            <a:avLst/>
          </a:prstGeom>
          <a:noFill/>
        </p:spPr>
        <p:txBody>
          <a:bodyPr wrap="square">
            <a:spAutoFit/>
          </a:bodyPr>
          <a:lstStyle/>
          <a:p>
            <a:pPr marL="342900" indent="-342900">
              <a:spcAft>
                <a:spcPts val="600"/>
              </a:spcAft>
              <a:buFont typeface="Arial" panose="020B0604020202020204" pitchFamily="34" charset="0"/>
              <a:buChar char="•"/>
            </a:pPr>
            <a:r>
              <a:rPr lang="sl-SI" sz="2000" dirty="0"/>
              <a:t>DSW omogoča pripravo in razvoj NRRP skozi celotno trajanje projekta</a:t>
            </a:r>
          </a:p>
          <a:p>
            <a:pPr marL="342900" indent="-342900">
              <a:spcAft>
                <a:spcPts val="600"/>
              </a:spcAft>
              <a:buFont typeface="Arial" panose="020B0604020202020204" pitchFamily="34" charset="0"/>
              <a:buChar char="•"/>
            </a:pPr>
            <a:r>
              <a:rPr lang="sl-SI" sz="2000" dirty="0"/>
              <a:t>Ključni del DSW so modeli znanja (</a:t>
            </a:r>
            <a:r>
              <a:rPr lang="sl-SI" sz="2000" dirty="0" err="1"/>
              <a:t>Knowledge</a:t>
            </a:r>
            <a:r>
              <a:rPr lang="sl-SI" sz="2000" dirty="0"/>
              <a:t> </a:t>
            </a:r>
            <a:r>
              <a:rPr lang="sl-SI" sz="2000" dirty="0" err="1"/>
              <a:t>Models</a:t>
            </a:r>
            <a:r>
              <a:rPr lang="sl-SI" sz="2000" dirty="0"/>
              <a:t> - KM), osnovna sta dva modela znanja:</a:t>
            </a:r>
          </a:p>
          <a:p>
            <a:pPr marL="800100" lvl="1" indent="-342900">
              <a:spcAft>
                <a:spcPts val="600"/>
              </a:spcAft>
              <a:buFont typeface="Courier New" panose="02070309020205020404" pitchFamily="49" charset="0"/>
              <a:buChar char="o"/>
            </a:pPr>
            <a:r>
              <a:rPr lang="sl-SI" sz="2000" dirty="0"/>
              <a:t>splošni model znanja (pokriva vsa znanstvena področja)</a:t>
            </a:r>
          </a:p>
          <a:p>
            <a:pPr marL="800100" lvl="1" indent="-342900">
              <a:spcAft>
                <a:spcPts val="600"/>
              </a:spcAft>
              <a:buFont typeface="Courier New" panose="02070309020205020404" pitchFamily="49" charset="0"/>
              <a:buChar char="o"/>
            </a:pPr>
            <a:r>
              <a:rPr lang="sl-SI" sz="2000" dirty="0"/>
              <a:t>model znanja prilagojen za vede o življenju</a:t>
            </a:r>
          </a:p>
          <a:p>
            <a:pPr marL="342900" indent="-342900">
              <a:spcAft>
                <a:spcPts val="600"/>
              </a:spcAft>
              <a:buFont typeface="Arial" panose="020B0604020202020204" pitchFamily="34" charset="0"/>
              <a:buChar char="•"/>
            </a:pPr>
            <a:r>
              <a:rPr lang="sl-SI" sz="2000" dirty="0"/>
              <a:t>KM si lahko predstavljamo kot obsežen vprašalnik, ki nas vodi skozi vse dele življenjskega kroga raziskovalnih podatkov.</a:t>
            </a:r>
          </a:p>
          <a:p>
            <a:pPr marL="342900" indent="-342900">
              <a:buFont typeface="Arial" panose="020B0604020202020204" pitchFamily="34" charset="0"/>
              <a:buChar char="•"/>
            </a:pPr>
            <a:r>
              <a:rPr lang="sl-SI" sz="2000" dirty="0"/>
              <a:t>Razvija ga evropska mreža ELIXIR, Središče ELIXIR-SI je pripravilo slovensko različico DSW:</a:t>
            </a:r>
          </a:p>
          <a:p>
            <a:pPr marL="800100" lvl="1" indent="-342900">
              <a:buFont typeface="Courier New" panose="02070309020205020404" pitchFamily="49" charset="0"/>
              <a:buChar char="o"/>
            </a:pPr>
            <a:r>
              <a:rPr lang="sl-SI" sz="2000" dirty="0">
                <a:hlinkClick r:id="rId3"/>
              </a:rPr>
              <a:t>https://slovenia.ds-wizard.org</a:t>
            </a:r>
            <a:r>
              <a:rPr lang="sl-SI" sz="2000" dirty="0"/>
              <a:t> </a:t>
            </a:r>
          </a:p>
        </p:txBody>
      </p:sp>
      <p:sp>
        <p:nvSpPr>
          <p:cNvPr id="3" name="PoljeZBesedilom 2">
            <a:extLst>
              <a:ext uri="{FF2B5EF4-FFF2-40B4-BE49-F238E27FC236}">
                <a16:creationId xmlns:a16="http://schemas.microsoft.com/office/drawing/2014/main" id="{BE4CF4DB-6FC6-9178-B8AA-FD21ED346AE6}"/>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151046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94FD80-0F42-EC83-B35A-487BB7CF89A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5D5C7AF-8B62-132D-E93A-0DDF693BD3E3}"/>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79765632-2A02-435F-880F-A05FACFDD449}"/>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a:p>
            <a:endParaRPr lang="sl-SI" sz="2800" dirty="0"/>
          </a:p>
          <a:p>
            <a:pPr marL="285750" indent="-285750">
              <a:spcAft>
                <a:spcPts val="12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Raziskovalni procesi se med disciplinami in področji razlikujejo, skoraj vsem pa je skupno, da vključujejo preverjanje neke hipoteze z uporabo v ta namen pridobljenih raziskovalnih podatkov.</a:t>
            </a:r>
          </a:p>
          <a:p>
            <a:pPr marL="285750" indent="-285750">
              <a:spcAft>
                <a:spcPts val="12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Ravnanje z raziskovalnimi podatki je ključni del skoraj vsakega raziskovalnega projekta.</a:t>
            </a:r>
          </a:p>
          <a:p>
            <a:pPr marL="285750" indent="-285750">
              <a:spcAft>
                <a:spcPts val="12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Pogosto dolgotrajni in kompleksni procesi pridobivanja podatkov, </a:t>
            </a:r>
            <a:r>
              <a:rPr lang="sl-SI" dirty="0">
                <a:latin typeface="Calibri" panose="020F0502020204030204" pitchFamily="34" charset="0"/>
                <a:ea typeface="Calibri" panose="020F0502020204030204" pitchFamily="34" charset="0"/>
              </a:rPr>
              <a:t>količina podatkov, delo v večjih raziskovalnih skupinah, nagel razvoj tehnologij, </a:t>
            </a:r>
            <a:r>
              <a:rPr lang="sl-SI" dirty="0">
                <a:effectLst/>
                <a:latin typeface="Calibri" panose="020F0502020204030204" pitchFamily="34" charset="0"/>
                <a:ea typeface="Calibri" panose="020F0502020204030204" pitchFamily="34" charset="0"/>
              </a:rPr>
              <a:t>so le nekateri od faktorjev, ki vplivajo na raziskovalno delo</a:t>
            </a:r>
            <a:r>
              <a:rPr lang="sl-SI" dirty="0">
                <a:latin typeface="Calibri" panose="020F0502020204030204" pitchFamily="34" charset="0"/>
                <a:ea typeface="Calibri" panose="020F0502020204030204" pitchFamily="34" charset="0"/>
              </a:rPr>
              <a:t>.</a:t>
            </a:r>
            <a:endParaRPr lang="sl-SI" dirty="0">
              <a:effectLst/>
              <a:latin typeface="Calibri" panose="020F0502020204030204" pitchFamily="34" charset="0"/>
              <a:ea typeface="Calibri" panose="020F0502020204030204" pitchFamily="34" charset="0"/>
            </a:endParaRPr>
          </a:p>
          <a:p>
            <a:pPr marL="285750" indent="-285750">
              <a:spcAft>
                <a:spcPts val="12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Odprta znanost in upoštevanje načel FAIR na videz nalagata dodatne naloge, ki pa jih </a:t>
            </a:r>
            <a:r>
              <a:rPr lang="sl-SI" dirty="0">
                <a:latin typeface="Calibri" panose="020F0502020204030204" pitchFamily="34" charset="0"/>
                <a:ea typeface="Calibri" panose="020F0502020204030204" pitchFamily="34" charset="0"/>
              </a:rPr>
              <a:t>lahko </a:t>
            </a:r>
            <a:r>
              <a:rPr lang="sl-SI" dirty="0">
                <a:effectLst/>
                <a:latin typeface="Calibri" panose="020F0502020204030204" pitchFamily="34" charset="0"/>
                <a:ea typeface="Calibri" panose="020F0502020204030204" pitchFamily="34" charset="0"/>
              </a:rPr>
              <a:t>razumemo tudi kot vzpodbudo in podporo za:</a:t>
            </a:r>
          </a:p>
          <a:p>
            <a:pPr marL="1657350" lvl="3" indent="-285750">
              <a:spcAft>
                <a:spcPts val="1200"/>
              </a:spcAft>
              <a:buFont typeface="Wingdings" panose="05000000000000000000" pitchFamily="2" charset="2"/>
              <a:buChar char="v"/>
            </a:pPr>
            <a:r>
              <a:rPr lang="sl-SI" dirty="0">
                <a:effectLst/>
                <a:latin typeface="Calibri" panose="020F0502020204030204" pitchFamily="34" charset="0"/>
                <a:ea typeface="Calibri" panose="020F0502020204030204" pitchFamily="34" charset="0"/>
              </a:rPr>
              <a:t>pravočasno in bolj sistematično načrtovanje raziskave</a:t>
            </a:r>
          </a:p>
          <a:p>
            <a:pPr marL="1657350" lvl="3" indent="-285750">
              <a:spcAft>
                <a:spcPts val="1200"/>
              </a:spcAft>
              <a:buFont typeface="Wingdings" panose="05000000000000000000" pitchFamily="2" charset="2"/>
              <a:buChar char="v"/>
            </a:pPr>
            <a:r>
              <a:rPr lang="sl-SI" dirty="0">
                <a:latin typeface="Calibri" panose="020F0502020204030204" pitchFamily="34" charset="0"/>
                <a:ea typeface="Calibri" panose="020F0502020204030204" pitchFamily="34" charset="0"/>
              </a:rPr>
              <a:t>ažurno in standardizirano dokumentiranje raziskovalnega dela</a:t>
            </a:r>
          </a:p>
          <a:p>
            <a:pPr marL="1657350" lvl="3" indent="-285750">
              <a:spcAft>
                <a:spcPts val="1200"/>
              </a:spcAft>
              <a:buFont typeface="Wingdings" panose="05000000000000000000" pitchFamily="2" charset="2"/>
              <a:buChar char="v"/>
            </a:pPr>
            <a:r>
              <a:rPr lang="sl-SI" dirty="0">
                <a:effectLst/>
                <a:latin typeface="Calibri" panose="020F0502020204030204" pitchFamily="34" charset="0"/>
                <a:ea typeface="Calibri" panose="020F0502020204030204" pitchFamily="34" charset="0"/>
              </a:rPr>
              <a:t>objavo tistih r</a:t>
            </a:r>
            <a:r>
              <a:rPr lang="sl-SI" dirty="0">
                <a:latin typeface="Calibri" panose="020F0502020204030204" pitchFamily="34" charset="0"/>
                <a:ea typeface="Calibri" panose="020F0502020204030204" pitchFamily="34" charset="0"/>
              </a:rPr>
              <a:t>ezultatov raziskovanja, ki doslej niso bili ustrezno prepoznani.</a:t>
            </a:r>
            <a:endParaRPr lang="sl-SI" dirty="0">
              <a:effectLst/>
              <a:latin typeface="Calibri" panose="020F0502020204030204" pitchFamily="34" charset="0"/>
              <a:ea typeface="Calibri" panose="020F0502020204030204" pitchFamily="34" charset="0"/>
            </a:endParaRPr>
          </a:p>
          <a:p>
            <a:endParaRPr lang="sl-SI" sz="2800" dirty="0"/>
          </a:p>
        </p:txBody>
      </p:sp>
    </p:spTree>
    <p:extLst>
      <p:ext uri="{BB962C8B-B14F-4D97-AF65-F5344CB8AC3E}">
        <p14:creationId xmlns:p14="http://schemas.microsoft.com/office/powerpoint/2010/main" val="21931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E2305F-88E6-5289-7A43-C84F67EF1BA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E3F4BC0-E324-F81C-1212-05419402FA53}"/>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Priprava NRRP	- korak 1</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DF85B15B-0F20-CB6C-8966-215C629FB8C9}"/>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828661F9-70B1-2863-355F-1C504FE7DE83}"/>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20233AA9-BB8A-9E7B-AD54-931519E7696A}"/>
              </a:ext>
            </a:extLst>
          </p:cNvPr>
          <p:cNvSpPr txBox="1"/>
          <p:nvPr/>
        </p:nvSpPr>
        <p:spPr>
          <a:xfrm>
            <a:off x="838198" y="1787179"/>
            <a:ext cx="10515601" cy="1092607"/>
          </a:xfrm>
          <a:prstGeom prst="rect">
            <a:avLst/>
          </a:prstGeom>
          <a:noFill/>
        </p:spPr>
        <p:txBody>
          <a:bodyPr wrap="square">
            <a:spAutoFit/>
          </a:bodyPr>
          <a:lstStyle/>
          <a:p>
            <a:pPr marL="342900" indent="-342900">
              <a:spcAft>
                <a:spcPts val="600"/>
              </a:spcAft>
              <a:buFont typeface="Arial" panose="020B0604020202020204" pitchFamily="34" charset="0"/>
              <a:buChar char="•"/>
            </a:pPr>
            <a:r>
              <a:rPr lang="sl-SI" sz="2000" dirty="0"/>
              <a:t>izbira (in prilagoditev) modela znanja</a:t>
            </a:r>
          </a:p>
          <a:p>
            <a:pPr marL="342900" indent="-342900">
              <a:spcAft>
                <a:spcPts val="600"/>
              </a:spcAft>
              <a:buFont typeface="Arial" panose="020B0604020202020204" pitchFamily="34" charset="0"/>
              <a:buChar char="•"/>
            </a:pPr>
            <a:r>
              <a:rPr lang="sl-SI" sz="2000" dirty="0"/>
              <a:t>uporabljena osnovna modela sta glede na izkušnje domačih in tujih partnerjev več kot dovolj za veliko večino različnih NRRP</a:t>
            </a:r>
          </a:p>
        </p:txBody>
      </p:sp>
      <p:grpSp>
        <p:nvGrpSpPr>
          <p:cNvPr id="3" name="Google Shape;155;g2c4622c8ee1_0_13">
            <a:extLst>
              <a:ext uri="{FF2B5EF4-FFF2-40B4-BE49-F238E27FC236}">
                <a16:creationId xmlns:a16="http://schemas.microsoft.com/office/drawing/2014/main" id="{9EFB5F84-EEB7-F80E-4EC6-B0DE4345316C}"/>
              </a:ext>
            </a:extLst>
          </p:cNvPr>
          <p:cNvGrpSpPr/>
          <p:nvPr/>
        </p:nvGrpSpPr>
        <p:grpSpPr>
          <a:xfrm>
            <a:off x="1602465" y="3429000"/>
            <a:ext cx="8616424" cy="2770963"/>
            <a:chOff x="927550" y="3118312"/>
            <a:chExt cx="8616424" cy="2770963"/>
          </a:xfrm>
        </p:grpSpPr>
        <p:pic>
          <p:nvPicPr>
            <p:cNvPr id="7" name="Google Shape;156;g2c4622c8ee1_0_13">
              <a:extLst>
                <a:ext uri="{FF2B5EF4-FFF2-40B4-BE49-F238E27FC236}">
                  <a16:creationId xmlns:a16="http://schemas.microsoft.com/office/drawing/2014/main" id="{9C3C73CD-C85A-1BA9-230D-80B8BC2834FC}"/>
                </a:ext>
              </a:extLst>
            </p:cNvPr>
            <p:cNvPicPr preferRelativeResize="0"/>
            <p:nvPr/>
          </p:nvPicPr>
          <p:blipFill rotWithShape="1">
            <a:blip r:embed="rId3">
              <a:alphaModFix/>
            </a:blip>
            <a:srcRect t="75404" b="7765"/>
            <a:stretch/>
          </p:blipFill>
          <p:spPr>
            <a:xfrm>
              <a:off x="927550" y="5117300"/>
              <a:ext cx="8616424" cy="771975"/>
            </a:xfrm>
            <a:prstGeom prst="rect">
              <a:avLst/>
            </a:prstGeom>
            <a:noFill/>
            <a:ln>
              <a:noFill/>
            </a:ln>
          </p:spPr>
        </p:pic>
        <p:pic>
          <p:nvPicPr>
            <p:cNvPr id="8" name="Google Shape;157;g2c4622c8ee1_0_13">
              <a:extLst>
                <a:ext uri="{FF2B5EF4-FFF2-40B4-BE49-F238E27FC236}">
                  <a16:creationId xmlns:a16="http://schemas.microsoft.com/office/drawing/2014/main" id="{9CD76D06-9EB7-51D5-D0CD-667B66D0F2AA}"/>
                </a:ext>
              </a:extLst>
            </p:cNvPr>
            <p:cNvPicPr preferRelativeResize="0"/>
            <p:nvPr/>
          </p:nvPicPr>
          <p:blipFill rotWithShape="1">
            <a:blip r:embed="rId3">
              <a:alphaModFix/>
            </a:blip>
            <a:srcRect b="68954"/>
            <a:stretch/>
          </p:blipFill>
          <p:spPr>
            <a:xfrm>
              <a:off x="927550" y="3118312"/>
              <a:ext cx="8616424" cy="1424001"/>
            </a:xfrm>
            <a:prstGeom prst="rect">
              <a:avLst/>
            </a:prstGeom>
            <a:noFill/>
            <a:ln>
              <a:noFill/>
            </a:ln>
          </p:spPr>
        </p:pic>
        <p:pic>
          <p:nvPicPr>
            <p:cNvPr id="10" name="Google Shape;158;g2c4622c8ee1_0_13">
              <a:extLst>
                <a:ext uri="{FF2B5EF4-FFF2-40B4-BE49-F238E27FC236}">
                  <a16:creationId xmlns:a16="http://schemas.microsoft.com/office/drawing/2014/main" id="{3D0F9F1D-5EC9-9746-FEE7-8FC50510B003}"/>
                </a:ext>
              </a:extLst>
            </p:cNvPr>
            <p:cNvPicPr preferRelativeResize="0"/>
            <p:nvPr/>
          </p:nvPicPr>
          <p:blipFill rotWithShape="1">
            <a:blip r:embed="rId3">
              <a:alphaModFix/>
            </a:blip>
            <a:srcRect t="45459" b="38683"/>
            <a:stretch/>
          </p:blipFill>
          <p:spPr>
            <a:xfrm>
              <a:off x="927550" y="4466125"/>
              <a:ext cx="8616424" cy="727375"/>
            </a:xfrm>
            <a:prstGeom prst="rect">
              <a:avLst/>
            </a:prstGeom>
            <a:noFill/>
            <a:ln>
              <a:noFill/>
            </a:ln>
          </p:spPr>
        </p:pic>
      </p:grpSp>
      <p:sp>
        <p:nvSpPr>
          <p:cNvPr id="9" name="PoljeZBesedilom 8">
            <a:extLst>
              <a:ext uri="{FF2B5EF4-FFF2-40B4-BE49-F238E27FC236}">
                <a16:creationId xmlns:a16="http://schemas.microsoft.com/office/drawing/2014/main" id="{272E7F44-DF03-8E6D-9ECD-0C96F58B6136}"/>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13288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21668A-1D1C-3748-B33F-F3340C04AED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4583396-B495-F092-7032-B73E4D2757A6}"/>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Priprava NRRP	- korak 2</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C4128DA9-739C-D4E7-CE69-114A18B6F903}"/>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6051CCB9-2BBC-0D85-B9F9-38C7C863DEC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97C4C63E-A51A-6846-6600-BE6D0F360539}"/>
              </a:ext>
            </a:extLst>
          </p:cNvPr>
          <p:cNvSpPr txBox="1"/>
          <p:nvPr/>
        </p:nvSpPr>
        <p:spPr>
          <a:xfrm>
            <a:off x="838198" y="1787179"/>
            <a:ext cx="10515601" cy="1800493"/>
          </a:xfrm>
          <a:prstGeom prst="rect">
            <a:avLst/>
          </a:prstGeom>
          <a:noFill/>
        </p:spPr>
        <p:txBody>
          <a:bodyPr wrap="square">
            <a:spAutoFit/>
          </a:bodyPr>
          <a:lstStyle/>
          <a:p>
            <a:pPr marL="342900" indent="-342900">
              <a:spcAft>
                <a:spcPts val="600"/>
              </a:spcAft>
              <a:buFont typeface="Arial" panose="020B0604020202020204" pitchFamily="34" charset="0"/>
              <a:buChar char="•"/>
            </a:pPr>
            <a:r>
              <a:rPr lang="sl-SI" sz="2400" dirty="0"/>
              <a:t>izbira (in prilagoditev) predloge za končni dokument NRRP</a:t>
            </a:r>
          </a:p>
          <a:p>
            <a:pPr marL="342900" indent="-342900">
              <a:spcAft>
                <a:spcPts val="600"/>
              </a:spcAft>
              <a:buFont typeface="Arial" panose="020B0604020202020204" pitchFamily="34" charset="0"/>
              <a:buChar char="•"/>
            </a:pPr>
            <a:r>
              <a:rPr lang="sl-SI" sz="2400" dirty="0"/>
              <a:t>Horizont Evropa / H2020</a:t>
            </a:r>
          </a:p>
          <a:p>
            <a:pPr marL="342900" indent="-342900">
              <a:spcAft>
                <a:spcPts val="600"/>
              </a:spcAft>
              <a:buFont typeface="Arial" panose="020B0604020202020204" pitchFamily="34" charset="0"/>
              <a:buChar char="•"/>
            </a:pPr>
            <a:r>
              <a:rPr lang="sl-SI" sz="2400" dirty="0"/>
              <a:t>Science </a:t>
            </a:r>
            <a:r>
              <a:rPr lang="sl-SI" sz="2400" dirty="0" err="1"/>
              <a:t>Europe</a:t>
            </a:r>
            <a:endParaRPr lang="sl-SI" sz="2400" dirty="0"/>
          </a:p>
          <a:p>
            <a:pPr marL="342900" indent="-342900">
              <a:spcAft>
                <a:spcPts val="600"/>
              </a:spcAft>
              <a:buFont typeface="Arial" panose="020B0604020202020204" pitchFamily="34" charset="0"/>
              <a:buChar char="•"/>
            </a:pPr>
            <a:r>
              <a:rPr lang="sl-SI" sz="2400" dirty="0" err="1"/>
              <a:t>maDMP</a:t>
            </a:r>
            <a:r>
              <a:rPr lang="sl-SI" sz="2400" dirty="0"/>
              <a:t> (RDA)</a:t>
            </a:r>
          </a:p>
        </p:txBody>
      </p:sp>
      <p:pic>
        <p:nvPicPr>
          <p:cNvPr id="9" name="Google Shape;165;g2c4622c8ee1_0_188">
            <a:extLst>
              <a:ext uri="{FF2B5EF4-FFF2-40B4-BE49-F238E27FC236}">
                <a16:creationId xmlns:a16="http://schemas.microsoft.com/office/drawing/2014/main" id="{DF5229F8-0B9E-FAB1-727C-142F14FA9B53}"/>
              </a:ext>
            </a:extLst>
          </p:cNvPr>
          <p:cNvPicPr preferRelativeResize="0"/>
          <p:nvPr/>
        </p:nvPicPr>
        <p:blipFill>
          <a:blip r:embed="rId3">
            <a:alphaModFix/>
          </a:blip>
          <a:stretch>
            <a:fillRect/>
          </a:stretch>
        </p:blipFill>
        <p:spPr>
          <a:xfrm>
            <a:off x="5284524" y="2611500"/>
            <a:ext cx="6785851" cy="3830875"/>
          </a:xfrm>
          <a:prstGeom prst="rect">
            <a:avLst/>
          </a:prstGeom>
          <a:noFill/>
          <a:ln>
            <a:noFill/>
          </a:ln>
        </p:spPr>
      </p:pic>
      <p:sp>
        <p:nvSpPr>
          <p:cNvPr id="11" name="Google Shape;166;g2c4622c8ee1_0_188">
            <a:extLst>
              <a:ext uri="{FF2B5EF4-FFF2-40B4-BE49-F238E27FC236}">
                <a16:creationId xmlns:a16="http://schemas.microsoft.com/office/drawing/2014/main" id="{7EAF1F59-63F8-2D5A-5A6E-BCF1C5C7C1CB}"/>
              </a:ext>
            </a:extLst>
          </p:cNvPr>
          <p:cNvSpPr txBox="1">
            <a:spLocks/>
          </p:cNvSpPr>
          <p:nvPr/>
        </p:nvSpPr>
        <p:spPr>
          <a:xfrm>
            <a:off x="398400" y="3880375"/>
            <a:ext cx="4886100" cy="26955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spcBef>
                <a:spcPts val="0"/>
              </a:spcBef>
              <a:buFont typeface="Arial"/>
              <a:buNone/>
            </a:pPr>
            <a:r>
              <a:rPr lang="sl-SI" sz="2400" dirty="0"/>
              <a:t>Predloga določa v kakšni obliki bo končni NRRP narejen, tj. PDF dokument z določeno glavo ali XML ali JSON ali kakšna druga elektronska / predpisana oblika.</a:t>
            </a:r>
          </a:p>
        </p:txBody>
      </p:sp>
      <p:sp>
        <p:nvSpPr>
          <p:cNvPr id="3" name="PoljeZBesedilom 2">
            <a:extLst>
              <a:ext uri="{FF2B5EF4-FFF2-40B4-BE49-F238E27FC236}">
                <a16:creationId xmlns:a16="http://schemas.microsoft.com/office/drawing/2014/main" id="{8628503C-386A-5168-DF78-BEE0BC4CDBC9}"/>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160327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956A71-FA68-2787-B3A2-449C47F9B10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491ED51-3870-79D5-24A1-C48B4EB1292C}"/>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Priprava NRRP	- korak 3</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F8CF5D7C-BCA5-D341-027B-1BB4D2C15258}"/>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9A47173A-CD12-7A41-CCFD-FF8793D1FD8A}"/>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3926CF20-46CD-9F2C-8F86-C2223316AAEC}"/>
              </a:ext>
            </a:extLst>
          </p:cNvPr>
          <p:cNvSpPr txBox="1"/>
          <p:nvPr/>
        </p:nvSpPr>
        <p:spPr>
          <a:xfrm>
            <a:off x="838198" y="1787179"/>
            <a:ext cx="10515601" cy="461665"/>
          </a:xfrm>
          <a:prstGeom prst="rect">
            <a:avLst/>
          </a:prstGeom>
          <a:noFill/>
        </p:spPr>
        <p:txBody>
          <a:bodyPr wrap="square">
            <a:spAutoFit/>
          </a:bodyPr>
          <a:lstStyle/>
          <a:p>
            <a:pPr>
              <a:spcAft>
                <a:spcPts val="600"/>
              </a:spcAft>
            </a:pPr>
            <a:r>
              <a:rPr lang="sl-SI" sz="2400" dirty="0"/>
              <a:t>Izdelava predloge za NRRP (predloga projekta)</a:t>
            </a:r>
          </a:p>
        </p:txBody>
      </p:sp>
      <p:sp>
        <p:nvSpPr>
          <p:cNvPr id="11" name="Google Shape;166;g2c4622c8ee1_0_188">
            <a:extLst>
              <a:ext uri="{FF2B5EF4-FFF2-40B4-BE49-F238E27FC236}">
                <a16:creationId xmlns:a16="http://schemas.microsoft.com/office/drawing/2014/main" id="{D0895EAE-08CF-C40E-36AE-BF649FCF0D05}"/>
              </a:ext>
            </a:extLst>
          </p:cNvPr>
          <p:cNvSpPr txBox="1">
            <a:spLocks/>
          </p:cNvSpPr>
          <p:nvPr/>
        </p:nvSpPr>
        <p:spPr>
          <a:xfrm>
            <a:off x="746741" y="3148050"/>
            <a:ext cx="5349257" cy="26955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spcBef>
                <a:spcPts val="0"/>
              </a:spcBef>
              <a:buFont typeface="Arial"/>
              <a:buNone/>
            </a:pPr>
            <a:r>
              <a:rPr lang="sl-SI" sz="2400" dirty="0"/>
              <a:t>Predloga določa katera “vprašanja” iz modela znanja bomo vključili v naš NRRP.</a:t>
            </a:r>
          </a:p>
          <a:p>
            <a:pPr marL="0" indent="0">
              <a:lnSpc>
                <a:spcPct val="150000"/>
              </a:lnSpc>
              <a:spcBef>
                <a:spcPts val="0"/>
              </a:spcBef>
              <a:buFont typeface="Arial"/>
              <a:buNone/>
            </a:pPr>
            <a:r>
              <a:rPr lang="sl-SI" sz="2400" dirty="0"/>
              <a:t>Primer je npr. predloga NRRP za doktorske študente na UL.</a:t>
            </a:r>
          </a:p>
        </p:txBody>
      </p:sp>
      <p:grpSp>
        <p:nvGrpSpPr>
          <p:cNvPr id="3" name="Google Shape;174;g2c4622c8ee1_0_199">
            <a:extLst>
              <a:ext uri="{FF2B5EF4-FFF2-40B4-BE49-F238E27FC236}">
                <a16:creationId xmlns:a16="http://schemas.microsoft.com/office/drawing/2014/main" id="{5602BD7F-6AFB-F5B4-4A28-A9C2AA8EB3AC}"/>
              </a:ext>
            </a:extLst>
          </p:cNvPr>
          <p:cNvGrpSpPr/>
          <p:nvPr/>
        </p:nvGrpSpPr>
        <p:grpSpPr>
          <a:xfrm>
            <a:off x="6874872" y="3280577"/>
            <a:ext cx="4978753" cy="1817023"/>
            <a:chOff x="7385675" y="1846725"/>
            <a:chExt cx="4427526" cy="1543775"/>
          </a:xfrm>
        </p:grpSpPr>
        <p:pic>
          <p:nvPicPr>
            <p:cNvPr id="7" name="Google Shape;175;g2c4622c8ee1_0_199">
              <a:extLst>
                <a:ext uri="{FF2B5EF4-FFF2-40B4-BE49-F238E27FC236}">
                  <a16:creationId xmlns:a16="http://schemas.microsoft.com/office/drawing/2014/main" id="{F9431BE6-AD86-9D0D-B86D-2E3B86A8AC80}"/>
                </a:ext>
              </a:extLst>
            </p:cNvPr>
            <p:cNvPicPr preferRelativeResize="0"/>
            <p:nvPr/>
          </p:nvPicPr>
          <p:blipFill rotWithShape="1">
            <a:blip r:embed="rId3">
              <a:alphaModFix/>
            </a:blip>
            <a:srcRect t="77307"/>
            <a:stretch/>
          </p:blipFill>
          <p:spPr>
            <a:xfrm>
              <a:off x="7385675" y="2792700"/>
              <a:ext cx="4427526" cy="597799"/>
            </a:xfrm>
            <a:prstGeom prst="rect">
              <a:avLst/>
            </a:prstGeom>
            <a:noFill/>
            <a:ln>
              <a:noFill/>
            </a:ln>
          </p:spPr>
        </p:pic>
        <p:pic>
          <p:nvPicPr>
            <p:cNvPr id="8" name="Google Shape;176;g2c4622c8ee1_0_199">
              <a:extLst>
                <a:ext uri="{FF2B5EF4-FFF2-40B4-BE49-F238E27FC236}">
                  <a16:creationId xmlns:a16="http://schemas.microsoft.com/office/drawing/2014/main" id="{40EB67DC-989B-841C-6C5A-0F586422C7AC}"/>
                </a:ext>
              </a:extLst>
            </p:cNvPr>
            <p:cNvPicPr preferRelativeResize="0"/>
            <p:nvPr/>
          </p:nvPicPr>
          <p:blipFill rotWithShape="1">
            <a:blip r:embed="rId3">
              <a:alphaModFix/>
            </a:blip>
            <a:srcRect b="63414"/>
            <a:stretch/>
          </p:blipFill>
          <p:spPr>
            <a:xfrm>
              <a:off x="7385675" y="1846725"/>
              <a:ext cx="4427526" cy="963774"/>
            </a:xfrm>
            <a:prstGeom prst="rect">
              <a:avLst/>
            </a:prstGeom>
            <a:noFill/>
            <a:ln>
              <a:noFill/>
            </a:ln>
          </p:spPr>
        </p:pic>
      </p:grpSp>
      <p:sp>
        <p:nvSpPr>
          <p:cNvPr id="9" name="PoljeZBesedilom 8">
            <a:extLst>
              <a:ext uri="{FF2B5EF4-FFF2-40B4-BE49-F238E27FC236}">
                <a16:creationId xmlns:a16="http://schemas.microsoft.com/office/drawing/2014/main" id="{C929A39E-7CCF-AA5F-72D7-6C143A0BC409}"/>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1597590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6A4979-97DD-72BC-38CB-669B5FB0E4B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37DDA21-57C8-9519-E90D-5266E5DDB38C}"/>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Priprava NRRP	- korak 4</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2FF642AE-DA34-42CE-2B22-4332CECB050D}"/>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4E82616-E1D7-B689-22A4-9BAC716EC686}"/>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C7D8A0EC-0784-68BA-F7FF-4F1197D3A271}"/>
              </a:ext>
            </a:extLst>
          </p:cNvPr>
          <p:cNvSpPr txBox="1"/>
          <p:nvPr/>
        </p:nvSpPr>
        <p:spPr>
          <a:xfrm>
            <a:off x="715734" y="1133978"/>
            <a:ext cx="10515601" cy="461665"/>
          </a:xfrm>
          <a:prstGeom prst="rect">
            <a:avLst/>
          </a:prstGeom>
          <a:noFill/>
        </p:spPr>
        <p:txBody>
          <a:bodyPr wrap="square">
            <a:spAutoFit/>
          </a:bodyPr>
          <a:lstStyle/>
          <a:p>
            <a:pPr>
              <a:spcAft>
                <a:spcPts val="600"/>
              </a:spcAft>
            </a:pPr>
            <a:r>
              <a:rPr lang="sl-SI" sz="2400" dirty="0"/>
              <a:t>Izdelava NRRP (izdelava projekta)</a:t>
            </a:r>
          </a:p>
        </p:txBody>
      </p:sp>
      <p:sp>
        <p:nvSpPr>
          <p:cNvPr id="11" name="Google Shape;166;g2c4622c8ee1_0_188">
            <a:extLst>
              <a:ext uri="{FF2B5EF4-FFF2-40B4-BE49-F238E27FC236}">
                <a16:creationId xmlns:a16="http://schemas.microsoft.com/office/drawing/2014/main" id="{E805C0B5-0B52-0E5D-F4D6-74794F2C0004}"/>
              </a:ext>
            </a:extLst>
          </p:cNvPr>
          <p:cNvSpPr txBox="1">
            <a:spLocks/>
          </p:cNvSpPr>
          <p:nvPr/>
        </p:nvSpPr>
        <p:spPr>
          <a:xfrm>
            <a:off x="277586" y="1751599"/>
            <a:ext cx="6314240" cy="40919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sl-SI" sz="2000" dirty="0"/>
              <a:t>NRRP se izdela kot projekt. </a:t>
            </a:r>
            <a:r>
              <a:rPr lang="sl-SI" sz="2000" b="1" dirty="0"/>
              <a:t>To je pravzaprav edini korak, ki ga mora narediti raziskovalec za pripravo NRRP</a:t>
            </a:r>
            <a:r>
              <a:rPr lang="sl-SI" sz="2000" dirty="0"/>
              <a:t>. Prejšnje korake naredijo skrbniki sistema. NRRP lahko pripravimo za različne </a:t>
            </a:r>
            <a:r>
              <a:rPr lang="sl-SI" sz="2000" u="sng" dirty="0"/>
              <a:t>faze projekta</a:t>
            </a:r>
            <a:r>
              <a:rPr lang="sl-SI" sz="2000" dirty="0"/>
              <a:t>:</a:t>
            </a:r>
          </a:p>
          <a:p>
            <a:pPr marL="342900" indent="-342900">
              <a:lnSpc>
                <a:spcPct val="100000"/>
              </a:lnSpc>
              <a:spcBef>
                <a:spcPts val="0"/>
              </a:spcBef>
            </a:pPr>
            <a:r>
              <a:rPr lang="sl-SI" sz="2000" dirty="0"/>
              <a:t>pred oddajo projektnega predloga</a:t>
            </a:r>
          </a:p>
          <a:p>
            <a:pPr marL="342900" indent="-342900">
              <a:lnSpc>
                <a:spcPct val="100000"/>
              </a:lnSpc>
              <a:spcBef>
                <a:spcPts val="0"/>
              </a:spcBef>
            </a:pPr>
            <a:r>
              <a:rPr lang="sl-SI" sz="2000" dirty="0"/>
              <a:t>pred oddajo NRRP</a:t>
            </a:r>
          </a:p>
          <a:p>
            <a:pPr marL="342900" indent="-342900">
              <a:lnSpc>
                <a:spcPct val="100000"/>
              </a:lnSpc>
              <a:spcBef>
                <a:spcPts val="0"/>
              </a:spcBef>
            </a:pPr>
            <a:r>
              <a:rPr lang="sl-SI" sz="2000" dirty="0"/>
              <a:t>pred koncem projekta</a:t>
            </a:r>
          </a:p>
          <a:p>
            <a:pPr marL="342900" indent="-342900">
              <a:lnSpc>
                <a:spcPct val="100000"/>
              </a:lnSpc>
              <a:spcBef>
                <a:spcPts val="0"/>
              </a:spcBef>
            </a:pPr>
            <a:r>
              <a:rPr lang="sl-SI" sz="2000" dirty="0"/>
              <a:t>po koncu projekta</a:t>
            </a:r>
          </a:p>
          <a:p>
            <a:pPr marL="0" indent="0">
              <a:lnSpc>
                <a:spcPct val="100000"/>
              </a:lnSpc>
              <a:spcBef>
                <a:spcPts val="0"/>
              </a:spcBef>
              <a:buFont typeface="Arial"/>
              <a:buNone/>
            </a:pPr>
            <a:r>
              <a:rPr lang="sl-SI" sz="2000" dirty="0"/>
              <a:t>Npr. ob začetku projekta ne poznamo vseh podrobnosti podatkov, ob koncu pa to poznamo bolje in lahko NRRP ustrezno dopolnimo. DSW nas sam vodi po vprašanjih glede na izbrano fazo projekta. S predlogo določimo tudi katera vprašanja so obvezna in katera izbirna. Vsa vprašanja so urejena glede na sedem korakov življenjskega kroga podatkov.</a:t>
            </a:r>
          </a:p>
        </p:txBody>
      </p:sp>
      <p:pic>
        <p:nvPicPr>
          <p:cNvPr id="9" name="Google Shape;184;g2c4622c8ee1_0_209">
            <a:extLst>
              <a:ext uri="{FF2B5EF4-FFF2-40B4-BE49-F238E27FC236}">
                <a16:creationId xmlns:a16="http://schemas.microsoft.com/office/drawing/2014/main" id="{A2BED209-9483-D6A7-A6A1-7188558E6950}"/>
              </a:ext>
            </a:extLst>
          </p:cNvPr>
          <p:cNvPicPr preferRelativeResize="0"/>
          <p:nvPr/>
        </p:nvPicPr>
        <p:blipFill rotWithShape="1">
          <a:blip r:embed="rId3">
            <a:alphaModFix/>
          </a:blip>
          <a:srcRect t="6454"/>
          <a:stretch/>
        </p:blipFill>
        <p:spPr>
          <a:xfrm>
            <a:off x="7308400" y="1751599"/>
            <a:ext cx="4761974" cy="2866726"/>
          </a:xfrm>
          <a:prstGeom prst="rect">
            <a:avLst/>
          </a:prstGeom>
          <a:noFill/>
          <a:ln>
            <a:noFill/>
          </a:ln>
        </p:spPr>
      </p:pic>
      <p:sp>
        <p:nvSpPr>
          <p:cNvPr id="10" name="Google Shape;185;g2c4622c8ee1_0_209">
            <a:extLst>
              <a:ext uri="{FF2B5EF4-FFF2-40B4-BE49-F238E27FC236}">
                <a16:creationId xmlns:a16="http://schemas.microsoft.com/office/drawing/2014/main" id="{D72010E7-381A-CBD8-62C1-3EB7FBDC1AE9}"/>
              </a:ext>
            </a:extLst>
          </p:cNvPr>
          <p:cNvSpPr/>
          <p:nvPr/>
        </p:nvSpPr>
        <p:spPr>
          <a:xfrm>
            <a:off x="6830629" y="2447188"/>
            <a:ext cx="2167200" cy="2232361"/>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2" name="Raven puščični povezovalnik 11">
            <a:extLst>
              <a:ext uri="{FF2B5EF4-FFF2-40B4-BE49-F238E27FC236}">
                <a16:creationId xmlns:a16="http://schemas.microsoft.com/office/drawing/2014/main" id="{973DF020-1528-572A-6A3F-2C31E5FCE91E}"/>
              </a:ext>
            </a:extLst>
          </p:cNvPr>
          <p:cNvCxnSpPr>
            <a:cxnSpLocks/>
          </p:cNvCxnSpPr>
          <p:nvPr/>
        </p:nvCxnSpPr>
        <p:spPr>
          <a:xfrm flipV="1">
            <a:off x="4580164" y="2336800"/>
            <a:ext cx="2818163" cy="12065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86;g2c4622c8ee1_0_209">
            <a:extLst>
              <a:ext uri="{FF2B5EF4-FFF2-40B4-BE49-F238E27FC236}">
                <a16:creationId xmlns:a16="http://schemas.microsoft.com/office/drawing/2014/main" id="{E13A59B5-C354-8B96-A917-7E2AFE46369C}"/>
              </a:ext>
            </a:extLst>
          </p:cNvPr>
          <p:cNvSpPr txBox="1"/>
          <p:nvPr/>
        </p:nvSpPr>
        <p:spPr>
          <a:xfrm>
            <a:off x="6998862" y="4812475"/>
            <a:ext cx="1943548" cy="15902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l-SI" sz="2000" u="sng" dirty="0">
                <a:latin typeface="Calibri"/>
                <a:ea typeface="Calibri"/>
                <a:cs typeface="Calibri"/>
                <a:sym typeface="Calibri"/>
              </a:rPr>
              <a:t>Poglavja</a:t>
            </a:r>
            <a:r>
              <a:rPr lang="sl-SI" sz="2000" dirty="0">
                <a:latin typeface="Calibri"/>
                <a:ea typeface="Calibri"/>
                <a:cs typeface="Calibri"/>
                <a:sym typeface="Calibri"/>
              </a:rPr>
              <a:t> označujejo korake življenjskega kroga podatkov</a:t>
            </a:r>
            <a:endParaRPr sz="2000" dirty="0">
              <a:latin typeface="Calibri"/>
              <a:ea typeface="Calibri"/>
              <a:cs typeface="Calibri"/>
              <a:sym typeface="Calibri"/>
            </a:endParaRPr>
          </a:p>
        </p:txBody>
      </p:sp>
      <p:sp>
        <p:nvSpPr>
          <p:cNvPr id="14" name="Google Shape;186;g2c4622c8ee1_0_209">
            <a:extLst>
              <a:ext uri="{FF2B5EF4-FFF2-40B4-BE49-F238E27FC236}">
                <a16:creationId xmlns:a16="http://schemas.microsoft.com/office/drawing/2014/main" id="{4D4AF411-C222-90B4-0474-FFE415AA2913}"/>
              </a:ext>
            </a:extLst>
          </p:cNvPr>
          <p:cNvSpPr txBox="1"/>
          <p:nvPr/>
        </p:nvSpPr>
        <p:spPr>
          <a:xfrm>
            <a:off x="8839193" y="4679549"/>
            <a:ext cx="3258312" cy="5112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l-SI" sz="2000" u="sng" dirty="0">
                <a:latin typeface="Calibri"/>
                <a:ea typeface="Calibri"/>
                <a:cs typeface="Calibri"/>
                <a:sym typeface="Calibri"/>
              </a:rPr>
              <a:t>Vprašanja / podatki</a:t>
            </a:r>
            <a:r>
              <a:rPr lang="sl-SI" sz="2000" dirty="0">
                <a:latin typeface="Calibri"/>
                <a:ea typeface="Calibri"/>
                <a:cs typeface="Calibri"/>
                <a:sym typeface="Calibri"/>
              </a:rPr>
              <a:t> za izbrano poglavje</a:t>
            </a:r>
            <a:endParaRPr sz="2000" dirty="0">
              <a:latin typeface="Calibri"/>
              <a:ea typeface="Calibri"/>
              <a:cs typeface="Calibri"/>
              <a:sym typeface="Calibri"/>
            </a:endParaRPr>
          </a:p>
        </p:txBody>
      </p:sp>
      <p:sp>
        <p:nvSpPr>
          <p:cNvPr id="3" name="PoljeZBesedilom 2">
            <a:extLst>
              <a:ext uri="{FF2B5EF4-FFF2-40B4-BE49-F238E27FC236}">
                <a16:creationId xmlns:a16="http://schemas.microsoft.com/office/drawing/2014/main" id="{AA2E863C-45DD-22C7-21A7-E5866F5CDD0F}"/>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3590418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DD019E-6EA7-1CA3-7C05-CD004811168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6E5D11C-96CE-B2D5-92FC-B9A45E4E5D64}"/>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Spremljanje kakovosti NRRP</a:t>
            </a: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C18F2F80-0540-15C3-63A5-1911CDD4DFB3}"/>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7A157C58-E677-6852-63F2-A5F825E4B792}"/>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0C795B08-96D8-64BF-975C-FD1BE1940A47}"/>
              </a:ext>
            </a:extLst>
          </p:cNvPr>
          <p:cNvSpPr txBox="1"/>
          <p:nvPr/>
        </p:nvSpPr>
        <p:spPr>
          <a:xfrm>
            <a:off x="838198" y="1787179"/>
            <a:ext cx="10515601" cy="1200329"/>
          </a:xfrm>
          <a:prstGeom prst="rect">
            <a:avLst/>
          </a:prstGeom>
          <a:noFill/>
        </p:spPr>
        <p:txBody>
          <a:bodyPr wrap="square">
            <a:spAutoFit/>
          </a:bodyPr>
          <a:lstStyle/>
          <a:p>
            <a:pPr>
              <a:spcAft>
                <a:spcPts val="600"/>
              </a:spcAft>
            </a:pPr>
            <a:r>
              <a:rPr lang="sl-SI" sz="2400" dirty="0"/>
              <a:t>DSW omogoča shranjevanje poljubnega števila različic in spremljanje kakovosti izpolnjenih vprašanj glede na kriterije FAIR (na koliko vprašanj, vključenih v predlogo za naš NRRP smo odgovorili, in kako ustrezno).</a:t>
            </a:r>
          </a:p>
        </p:txBody>
      </p:sp>
      <p:sp>
        <p:nvSpPr>
          <p:cNvPr id="11" name="Google Shape;166;g2c4622c8ee1_0_188">
            <a:extLst>
              <a:ext uri="{FF2B5EF4-FFF2-40B4-BE49-F238E27FC236}">
                <a16:creationId xmlns:a16="http://schemas.microsoft.com/office/drawing/2014/main" id="{18C8EBC8-19FF-CBAD-28BB-4BB400F49D8D}"/>
              </a:ext>
            </a:extLst>
          </p:cNvPr>
          <p:cNvSpPr txBox="1">
            <a:spLocks/>
          </p:cNvSpPr>
          <p:nvPr/>
        </p:nvSpPr>
        <p:spPr>
          <a:xfrm>
            <a:off x="746743" y="4643220"/>
            <a:ext cx="4111008" cy="12003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sl-SI" sz="1800" dirty="0"/>
              <a:t>* Vmesnik še aktivno prevajamo tudi skupaj s terminološko skupino vozlišča RDA Slovenija. Zaradi obsežnosti besedila, ki ga je potrebno ustrezno prevesti, vmesnik še ni v celoti preveden.</a:t>
            </a:r>
          </a:p>
        </p:txBody>
      </p:sp>
      <p:pic>
        <p:nvPicPr>
          <p:cNvPr id="9" name="Google Shape;275;g2c4622c8ee1_0_63">
            <a:extLst>
              <a:ext uri="{FF2B5EF4-FFF2-40B4-BE49-F238E27FC236}">
                <a16:creationId xmlns:a16="http://schemas.microsoft.com/office/drawing/2014/main" id="{F7BA54F7-D9B3-43B2-FEB1-07F7F1038C38}"/>
              </a:ext>
            </a:extLst>
          </p:cNvPr>
          <p:cNvPicPr preferRelativeResize="0"/>
          <p:nvPr/>
        </p:nvPicPr>
        <p:blipFill rotWithShape="1">
          <a:blip r:embed="rId3">
            <a:alphaModFix/>
          </a:blip>
          <a:srcRect l="19201" t="11388" r="16614"/>
          <a:stretch/>
        </p:blipFill>
        <p:spPr>
          <a:xfrm>
            <a:off x="5693801" y="3429000"/>
            <a:ext cx="6326908" cy="3195591"/>
          </a:xfrm>
          <a:prstGeom prst="rect">
            <a:avLst/>
          </a:prstGeom>
          <a:noFill/>
          <a:ln>
            <a:noFill/>
          </a:ln>
        </p:spPr>
      </p:pic>
      <p:sp>
        <p:nvSpPr>
          <p:cNvPr id="3" name="PoljeZBesedilom 2">
            <a:extLst>
              <a:ext uri="{FF2B5EF4-FFF2-40B4-BE49-F238E27FC236}">
                <a16:creationId xmlns:a16="http://schemas.microsoft.com/office/drawing/2014/main" id="{0FD44120-D6C7-B83E-BF02-EE502E3DA5B7}"/>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713043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10A552-7564-F26F-BDB2-F3BAB6387C2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6B5FE68-88EC-715F-4A90-4B1CA309C622}"/>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Kontakti za dostop do DSW</a:t>
            </a: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2E211AD8-2A77-9A21-E99A-A0B318DFF826}"/>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D7B8EB02-8308-70B2-7AF7-5BC16EB1B51C}"/>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11" name="Google Shape;166;g2c4622c8ee1_0_188">
            <a:extLst>
              <a:ext uri="{FF2B5EF4-FFF2-40B4-BE49-F238E27FC236}">
                <a16:creationId xmlns:a16="http://schemas.microsoft.com/office/drawing/2014/main" id="{75E1DE4E-04AE-A725-6E2F-D0783C66F5A6}"/>
              </a:ext>
            </a:extLst>
          </p:cNvPr>
          <p:cNvSpPr txBox="1">
            <a:spLocks/>
          </p:cNvSpPr>
          <p:nvPr/>
        </p:nvSpPr>
        <p:spPr>
          <a:xfrm>
            <a:off x="746743" y="4643220"/>
            <a:ext cx="4658014" cy="12003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rtl="0">
              <a:spcBef>
                <a:spcPts val="0"/>
              </a:spcBef>
              <a:spcAft>
                <a:spcPts val="0"/>
              </a:spcAft>
              <a:buNone/>
            </a:pPr>
            <a:r>
              <a:rPr lang="it-IT" sz="2400" dirty="0" err="1">
                <a:solidFill>
                  <a:schemeClr val="dk1"/>
                </a:solidFill>
                <a:latin typeface="Calibri"/>
                <a:ea typeface="Calibri"/>
                <a:cs typeface="Calibri"/>
                <a:sym typeface="Calibri"/>
              </a:rPr>
              <a:t>Središče</a:t>
            </a:r>
            <a:r>
              <a:rPr lang="it-IT" sz="2400" dirty="0">
                <a:solidFill>
                  <a:schemeClr val="dk1"/>
                </a:solidFill>
                <a:latin typeface="Calibri"/>
                <a:ea typeface="Calibri"/>
                <a:cs typeface="Calibri"/>
                <a:sym typeface="Calibri"/>
              </a:rPr>
              <a:t> ELIXIR-SI</a:t>
            </a:r>
          </a:p>
          <a:p>
            <a:pPr marL="0" marR="0" lvl="0" indent="0" algn="l" rtl="0">
              <a:spcBef>
                <a:spcPts val="0"/>
              </a:spcBef>
              <a:spcAft>
                <a:spcPts val="0"/>
              </a:spcAft>
              <a:buNone/>
            </a:pPr>
            <a:r>
              <a:rPr lang="it-IT" sz="2400" dirty="0">
                <a:solidFill>
                  <a:schemeClr val="dk1"/>
                </a:solidFill>
                <a:latin typeface="Calibri"/>
                <a:ea typeface="Calibri"/>
                <a:cs typeface="Calibri"/>
                <a:sym typeface="Calibri"/>
              </a:rPr>
              <a:t>E: </a:t>
            </a:r>
            <a:r>
              <a:rPr lang="it-IT" sz="2400" u="sng" dirty="0">
                <a:solidFill>
                  <a:schemeClr val="hlink"/>
                </a:solidFill>
                <a:latin typeface="Calibri"/>
                <a:ea typeface="Calibri"/>
                <a:cs typeface="Calibri"/>
                <a:sym typeface="Calibri"/>
                <a:hlinkClick r:id="rId3"/>
              </a:rPr>
              <a:t>brane.leskosek@mf.uni-lj.si</a:t>
            </a:r>
            <a:endParaRPr lang="it-IT"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2400" dirty="0">
                <a:solidFill>
                  <a:schemeClr val="dk1"/>
                </a:solidFill>
                <a:latin typeface="Calibri"/>
                <a:ea typeface="Calibri"/>
                <a:cs typeface="Calibri"/>
                <a:sym typeface="Calibri"/>
              </a:rPr>
              <a:t>W: </a:t>
            </a:r>
            <a:r>
              <a:rPr lang="it-IT" sz="2400" u="sng" dirty="0">
                <a:solidFill>
                  <a:schemeClr val="hlink"/>
                </a:solidFill>
                <a:latin typeface="Calibri"/>
                <a:ea typeface="Calibri"/>
                <a:cs typeface="Calibri"/>
                <a:sym typeface="Calibri"/>
                <a:hlinkClick r:id="rId4"/>
              </a:rPr>
              <a:t>https://slovenia.ds-wizard.org</a:t>
            </a:r>
            <a:endParaRPr lang="sl-SI" sz="2400" dirty="0"/>
          </a:p>
        </p:txBody>
      </p:sp>
      <p:pic>
        <p:nvPicPr>
          <p:cNvPr id="3" name="Google Shape;195;p6">
            <a:extLst>
              <a:ext uri="{FF2B5EF4-FFF2-40B4-BE49-F238E27FC236}">
                <a16:creationId xmlns:a16="http://schemas.microsoft.com/office/drawing/2014/main" id="{3C02B882-DFB2-48A3-F3C3-12E5188C193D}"/>
              </a:ext>
            </a:extLst>
          </p:cNvPr>
          <p:cNvPicPr preferRelativeResize="0"/>
          <p:nvPr/>
        </p:nvPicPr>
        <p:blipFill>
          <a:blip r:embed="rId5">
            <a:alphaModFix/>
          </a:blip>
          <a:stretch>
            <a:fillRect/>
          </a:stretch>
        </p:blipFill>
        <p:spPr>
          <a:xfrm>
            <a:off x="1030328" y="1932895"/>
            <a:ext cx="2072733" cy="1128167"/>
          </a:xfrm>
          <a:prstGeom prst="rect">
            <a:avLst/>
          </a:prstGeom>
          <a:noFill/>
          <a:ln>
            <a:noFill/>
          </a:ln>
        </p:spPr>
      </p:pic>
      <p:pic>
        <p:nvPicPr>
          <p:cNvPr id="7" name="Google Shape;196;p6">
            <a:extLst>
              <a:ext uri="{FF2B5EF4-FFF2-40B4-BE49-F238E27FC236}">
                <a16:creationId xmlns:a16="http://schemas.microsoft.com/office/drawing/2014/main" id="{2C27BD98-8D5B-8B13-72FA-51E19A1C987B}"/>
              </a:ext>
            </a:extLst>
          </p:cNvPr>
          <p:cNvPicPr preferRelativeResize="0"/>
          <p:nvPr/>
        </p:nvPicPr>
        <p:blipFill>
          <a:blip r:embed="rId6">
            <a:alphaModFix/>
          </a:blip>
          <a:stretch>
            <a:fillRect/>
          </a:stretch>
        </p:blipFill>
        <p:spPr>
          <a:xfrm>
            <a:off x="9227300" y="1982833"/>
            <a:ext cx="2026634" cy="1254765"/>
          </a:xfrm>
          <a:prstGeom prst="rect">
            <a:avLst/>
          </a:prstGeom>
          <a:noFill/>
          <a:ln>
            <a:noFill/>
          </a:ln>
        </p:spPr>
      </p:pic>
      <p:pic>
        <p:nvPicPr>
          <p:cNvPr id="8" name="Google Shape;197;p6">
            <a:extLst>
              <a:ext uri="{FF2B5EF4-FFF2-40B4-BE49-F238E27FC236}">
                <a16:creationId xmlns:a16="http://schemas.microsoft.com/office/drawing/2014/main" id="{17E154EF-52BE-7570-CCF4-01B6BE6D39B9}"/>
              </a:ext>
            </a:extLst>
          </p:cNvPr>
          <p:cNvPicPr preferRelativeResize="0"/>
          <p:nvPr/>
        </p:nvPicPr>
        <p:blipFill rotWithShape="1">
          <a:blip r:embed="rId7">
            <a:alphaModFix/>
          </a:blip>
          <a:srcRect r="36788" b="32450"/>
          <a:stretch/>
        </p:blipFill>
        <p:spPr>
          <a:xfrm>
            <a:off x="4181453" y="1449025"/>
            <a:ext cx="4072356" cy="2447974"/>
          </a:xfrm>
          <a:prstGeom prst="rect">
            <a:avLst/>
          </a:prstGeom>
          <a:noFill/>
          <a:ln>
            <a:noFill/>
          </a:ln>
        </p:spPr>
      </p:pic>
      <p:sp>
        <p:nvSpPr>
          <p:cNvPr id="6" name="PoljeZBesedilom 5">
            <a:extLst>
              <a:ext uri="{FF2B5EF4-FFF2-40B4-BE49-F238E27FC236}">
                <a16:creationId xmlns:a16="http://schemas.microsoft.com/office/drawing/2014/main" id="{1C496251-9E37-126C-31BB-01ACDD229E96}"/>
              </a:ext>
            </a:extLst>
          </p:cNvPr>
          <p:cNvSpPr txBox="1"/>
          <p:nvPr/>
        </p:nvSpPr>
        <p:spPr>
          <a:xfrm>
            <a:off x="0" y="6581001"/>
            <a:ext cx="6501972" cy="276999"/>
          </a:xfrm>
          <a:prstGeom prst="rect">
            <a:avLst/>
          </a:prstGeom>
          <a:noFill/>
        </p:spPr>
        <p:txBody>
          <a:bodyPr wrap="square">
            <a:spAutoFit/>
          </a:bodyPr>
          <a:lstStyle/>
          <a:p>
            <a:r>
              <a:rPr lang="sl-SI" sz="1200" dirty="0">
                <a:solidFill>
                  <a:schemeClr val="dk1"/>
                </a:solidFill>
                <a:ea typeface="Arial"/>
                <a:cs typeface="Arial"/>
                <a:sym typeface="Arial"/>
              </a:rPr>
              <a:t>Dr. Brane Leskošek, Središče</a:t>
            </a:r>
            <a:r>
              <a:rPr lang="en-US" sz="1200" dirty="0">
                <a:solidFill>
                  <a:schemeClr val="dk1"/>
                </a:solidFill>
                <a:ea typeface="Arial"/>
                <a:cs typeface="Arial"/>
                <a:sym typeface="Arial"/>
              </a:rPr>
              <a:t> ELIXIR-SI/IBMI</a:t>
            </a:r>
            <a:r>
              <a:rPr lang="sl-SI" sz="1200" dirty="0">
                <a:solidFill>
                  <a:schemeClr val="dk1"/>
                </a:solidFill>
                <a:ea typeface="Arial"/>
                <a:cs typeface="Arial"/>
                <a:sym typeface="Arial"/>
              </a:rPr>
              <a:t>, </a:t>
            </a:r>
            <a:r>
              <a:rPr lang="en-US" sz="1200" dirty="0" err="1">
                <a:solidFill>
                  <a:schemeClr val="dk1"/>
                </a:solidFill>
                <a:ea typeface="Arial"/>
                <a:cs typeface="Arial"/>
                <a:sym typeface="Arial"/>
              </a:rPr>
              <a:t>Medicinska</a:t>
            </a:r>
            <a:r>
              <a:rPr lang="en-US" sz="1200" dirty="0">
                <a:solidFill>
                  <a:schemeClr val="dk1"/>
                </a:solidFill>
                <a:ea typeface="Arial"/>
                <a:cs typeface="Arial"/>
                <a:sym typeface="Arial"/>
              </a:rPr>
              <a:t> </a:t>
            </a:r>
            <a:r>
              <a:rPr lang="en-US" sz="1200" dirty="0" err="1">
                <a:solidFill>
                  <a:schemeClr val="dk1"/>
                </a:solidFill>
                <a:ea typeface="Arial"/>
                <a:cs typeface="Arial"/>
                <a:sym typeface="Arial"/>
              </a:rPr>
              <a:t>fakulteta</a:t>
            </a:r>
            <a:r>
              <a:rPr lang="en-US" sz="1200" dirty="0">
                <a:solidFill>
                  <a:schemeClr val="dk1"/>
                </a:solidFill>
                <a:ea typeface="Arial"/>
                <a:cs typeface="Arial"/>
                <a:sym typeface="Arial"/>
              </a:rPr>
              <a:t> UL</a:t>
            </a:r>
            <a:endParaRPr lang="sl-SI" sz="1200" dirty="0"/>
          </a:p>
        </p:txBody>
      </p:sp>
    </p:spTree>
    <p:extLst>
      <p:ext uri="{BB962C8B-B14F-4D97-AF65-F5344CB8AC3E}">
        <p14:creationId xmlns:p14="http://schemas.microsoft.com/office/powerpoint/2010/main" val="3118729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4" name="Naslov 1">
            <a:extLst>
              <a:ext uri="{FF2B5EF4-FFF2-40B4-BE49-F238E27FC236}">
                <a16:creationId xmlns:a16="http://schemas.microsoft.com/office/drawing/2014/main" id="{AE9EF343-6759-4C7B-A5E5-463C3C71C117}"/>
              </a:ext>
            </a:extLst>
          </p:cNvPr>
          <p:cNvSpPr txBox="1"/>
          <p:nvPr/>
        </p:nvSpPr>
        <p:spPr>
          <a:xfrm>
            <a:off x="972312" y="4495800"/>
            <a:ext cx="10515600" cy="484906"/>
          </a:xfrm>
          <a:prstGeom prst="rect">
            <a:avLst/>
          </a:prstGeom>
          <a:noFill/>
          <a:ln cap="flat">
            <a:noFill/>
          </a:ln>
        </p:spPr>
        <p:txBody>
          <a:bodyPr vert="horz" wrap="square" lIns="91440" tIns="45720" rIns="91440" bIns="45720" anchor="ctr" anchorCtr="0" compatLnSpc="1">
            <a:noAutofit/>
          </a:bodyPr>
          <a:lstStyle/>
          <a:p>
            <a:endParaRPr lang="sl-SI" sz="3200" dirty="0"/>
          </a:p>
          <a:p>
            <a:endParaRPr lang="sl-SI" sz="2800" dirty="0"/>
          </a:p>
          <a:p>
            <a:endParaRPr lang="sl-SI" sz="2800" dirty="0"/>
          </a:p>
          <a:p>
            <a:endParaRPr lang="sl-SI" sz="2800" dirty="0"/>
          </a:p>
          <a:p>
            <a:endParaRPr lang="sl-SI" sz="2800" dirty="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8418136" cy="400110"/>
          </a:xfrm>
          <a:prstGeom prst="rect">
            <a:avLst/>
          </a:prstGeom>
          <a:noFill/>
        </p:spPr>
        <p:txBody>
          <a:bodyPr wrap="square">
            <a:spAutoFit/>
          </a:bodyPr>
          <a:lstStyle/>
          <a:p>
            <a:r>
              <a:rPr lang="sl-SI" sz="2000" dirty="0" err="1"/>
              <a:t>Argos</a:t>
            </a:r>
            <a:r>
              <a:rPr lang="sl-SI" sz="2000" dirty="0"/>
              <a:t> </a:t>
            </a:r>
            <a:r>
              <a:rPr lang="sl-SI" sz="2000" dirty="0">
                <a:hlinkClick r:id="rId3"/>
              </a:rPr>
              <a:t>https://argos.openaire.eu/</a:t>
            </a:r>
            <a:r>
              <a:rPr lang="sl-SI" sz="2000" dirty="0"/>
              <a:t> </a:t>
            </a:r>
          </a:p>
        </p:txBody>
      </p:sp>
      <p:pic>
        <p:nvPicPr>
          <p:cNvPr id="3" name="Google Shape;563;g2127c3f73a8_0_30">
            <a:extLst>
              <a:ext uri="{FF2B5EF4-FFF2-40B4-BE49-F238E27FC236}">
                <a16:creationId xmlns:a16="http://schemas.microsoft.com/office/drawing/2014/main" id="{E41FFDA5-17D5-79FD-2881-EFACA4CC5D51}"/>
              </a:ext>
            </a:extLst>
          </p:cNvPr>
          <p:cNvPicPr preferRelativeResize="0"/>
          <p:nvPr/>
        </p:nvPicPr>
        <p:blipFill>
          <a:blip r:embed="rId4">
            <a:alphaModFix/>
          </a:blip>
          <a:stretch>
            <a:fillRect/>
          </a:stretch>
        </p:blipFill>
        <p:spPr>
          <a:xfrm>
            <a:off x="565608" y="1966115"/>
            <a:ext cx="6282251" cy="4279629"/>
          </a:xfrm>
          <a:prstGeom prst="rect">
            <a:avLst/>
          </a:prstGeom>
          <a:noFill/>
          <a:ln>
            <a:noFill/>
          </a:ln>
        </p:spPr>
      </p:pic>
      <p:sp>
        <p:nvSpPr>
          <p:cNvPr id="7" name="Google Shape;564;g2127c3f73a8_0_30">
            <a:extLst>
              <a:ext uri="{FF2B5EF4-FFF2-40B4-BE49-F238E27FC236}">
                <a16:creationId xmlns:a16="http://schemas.microsoft.com/office/drawing/2014/main" id="{E9133CBD-9FB8-C666-1AE0-0BB2584A947B}"/>
              </a:ext>
            </a:extLst>
          </p:cNvPr>
          <p:cNvSpPr txBox="1"/>
          <p:nvPr/>
        </p:nvSpPr>
        <p:spPr>
          <a:xfrm>
            <a:off x="8328600" y="1439691"/>
            <a:ext cx="302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err="1">
                <a:solidFill>
                  <a:schemeClr val="hlink"/>
                </a:solidFill>
                <a:hlinkClick r:id="rId5"/>
              </a:rPr>
              <a:t>Posnetek</a:t>
            </a:r>
            <a:r>
              <a:rPr lang="en-US" u="sng" dirty="0">
                <a:solidFill>
                  <a:schemeClr val="hlink"/>
                </a:solidFill>
                <a:hlinkClick r:id="rId5"/>
              </a:rPr>
              <a:t> </a:t>
            </a:r>
            <a:r>
              <a:rPr lang="en-US" u="sng" dirty="0" err="1">
                <a:solidFill>
                  <a:schemeClr val="hlink"/>
                </a:solidFill>
                <a:hlinkClick r:id="rId5"/>
              </a:rPr>
              <a:t>predstavitve</a:t>
            </a:r>
            <a:endParaRPr dirty="0"/>
          </a:p>
        </p:txBody>
      </p:sp>
    </p:spTree>
    <p:extLst>
      <p:ext uri="{BB962C8B-B14F-4D97-AF65-F5344CB8AC3E}">
        <p14:creationId xmlns:p14="http://schemas.microsoft.com/office/powerpoint/2010/main" val="421141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6" name="PoljeZBesedilom 5">
            <a:extLst>
              <a:ext uri="{FF2B5EF4-FFF2-40B4-BE49-F238E27FC236}">
                <a16:creationId xmlns:a16="http://schemas.microsoft.com/office/drawing/2014/main" id="{CE61A3CB-8D77-0E35-6359-2B5FCE6825B0}"/>
              </a:ext>
            </a:extLst>
          </p:cNvPr>
          <p:cNvSpPr txBox="1"/>
          <p:nvPr/>
        </p:nvSpPr>
        <p:spPr>
          <a:xfrm>
            <a:off x="565608" y="1435728"/>
            <a:ext cx="5614756" cy="1815882"/>
          </a:xfrm>
          <a:prstGeom prst="rect">
            <a:avLst/>
          </a:prstGeom>
          <a:noFill/>
        </p:spPr>
        <p:txBody>
          <a:bodyPr wrap="square">
            <a:spAutoFit/>
          </a:bodyPr>
          <a:lstStyle/>
          <a:p>
            <a:r>
              <a:rPr lang="sl-SI" sz="2000" dirty="0"/>
              <a:t>DMP </a:t>
            </a:r>
            <a:r>
              <a:rPr lang="sl-SI" sz="2000" dirty="0" err="1"/>
              <a:t>Tool</a:t>
            </a:r>
            <a:r>
              <a:rPr lang="sl-SI" sz="2000" dirty="0"/>
              <a:t> </a:t>
            </a:r>
            <a:r>
              <a:rPr lang="sl-SI" sz="2000" dirty="0">
                <a:hlinkClick r:id="rId3"/>
              </a:rPr>
              <a:t>https://dmptool.org/</a:t>
            </a:r>
            <a:r>
              <a:rPr lang="sl-SI" sz="2000" dirty="0"/>
              <a:t> </a:t>
            </a:r>
          </a:p>
          <a:p>
            <a:endParaRPr lang="sl-SI" sz="2000" dirty="0"/>
          </a:p>
          <a:p>
            <a:pPr marL="342900" indent="-342900">
              <a:buFont typeface="Arial" panose="020B0604020202020204" pitchFamily="34" charset="0"/>
              <a:buChar char="•"/>
            </a:pPr>
            <a:r>
              <a:rPr lang="sl-SI" dirty="0" err="1"/>
              <a:t>University</a:t>
            </a:r>
            <a:r>
              <a:rPr lang="sl-SI" dirty="0"/>
              <a:t> </a:t>
            </a:r>
            <a:r>
              <a:rPr lang="sl-SI" dirty="0" err="1"/>
              <a:t>of</a:t>
            </a:r>
            <a:r>
              <a:rPr lang="sl-SI" dirty="0"/>
              <a:t> </a:t>
            </a:r>
            <a:r>
              <a:rPr lang="sl-SI" dirty="0" err="1"/>
              <a:t>California</a:t>
            </a:r>
            <a:r>
              <a:rPr lang="sl-SI" dirty="0"/>
              <a:t>, </a:t>
            </a:r>
            <a:r>
              <a:rPr lang="sl-SI" dirty="0" err="1"/>
              <a:t>California</a:t>
            </a:r>
            <a:r>
              <a:rPr lang="sl-SI" dirty="0"/>
              <a:t> </a:t>
            </a:r>
            <a:r>
              <a:rPr lang="sl-SI" dirty="0" err="1"/>
              <a:t>Digital</a:t>
            </a:r>
            <a:r>
              <a:rPr lang="sl-SI" dirty="0"/>
              <a:t> Library</a:t>
            </a:r>
          </a:p>
          <a:p>
            <a:pPr marL="342900" indent="-342900">
              <a:buFont typeface="Arial" panose="020B0604020202020204" pitchFamily="34" charset="0"/>
              <a:buChar char="•"/>
            </a:pPr>
            <a:r>
              <a:rPr lang="sl-SI" dirty="0"/>
              <a:t>Predloge financerjev ZDA</a:t>
            </a:r>
          </a:p>
          <a:p>
            <a:pPr marL="342900" indent="-342900">
              <a:buFont typeface="Arial" panose="020B0604020202020204" pitchFamily="34" charset="0"/>
              <a:buChar char="•"/>
            </a:pPr>
            <a:r>
              <a:rPr lang="sl-SI" dirty="0"/>
              <a:t>Javno dostopni NRRP</a:t>
            </a:r>
          </a:p>
          <a:p>
            <a:pPr marL="342900" indent="-342900">
              <a:buFont typeface="Arial" panose="020B0604020202020204" pitchFamily="34" charset="0"/>
              <a:buChar char="•"/>
            </a:pPr>
            <a:r>
              <a:rPr lang="sl-SI" dirty="0"/>
              <a:t>Možnost institucionalnega članstva</a:t>
            </a:r>
          </a:p>
        </p:txBody>
      </p:sp>
      <p:pic>
        <p:nvPicPr>
          <p:cNvPr id="7" name="Slika 6">
            <a:extLst>
              <a:ext uri="{FF2B5EF4-FFF2-40B4-BE49-F238E27FC236}">
                <a16:creationId xmlns:a16="http://schemas.microsoft.com/office/drawing/2014/main" id="{6E9F29D5-1BD4-AF14-6BC3-938D8AAC6D58}"/>
              </a:ext>
            </a:extLst>
          </p:cNvPr>
          <p:cNvPicPr>
            <a:picLocks noChangeAspect="1"/>
          </p:cNvPicPr>
          <p:nvPr/>
        </p:nvPicPr>
        <p:blipFill>
          <a:blip r:embed="rId4"/>
          <a:stretch>
            <a:fillRect/>
          </a:stretch>
        </p:blipFill>
        <p:spPr>
          <a:xfrm>
            <a:off x="7137563" y="1089519"/>
            <a:ext cx="4855515" cy="5547916"/>
          </a:xfrm>
          <a:prstGeom prst="rect">
            <a:avLst/>
          </a:prstGeom>
        </p:spPr>
      </p:pic>
    </p:spTree>
    <p:extLst>
      <p:ext uri="{BB962C8B-B14F-4D97-AF65-F5344CB8AC3E}">
        <p14:creationId xmlns:p14="http://schemas.microsoft.com/office/powerpoint/2010/main" val="4151964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pic>
        <p:nvPicPr>
          <p:cNvPr id="4" name="Slika 3">
            <a:extLst>
              <a:ext uri="{FF2B5EF4-FFF2-40B4-BE49-F238E27FC236}">
                <a16:creationId xmlns:a16="http://schemas.microsoft.com/office/drawing/2014/main" id="{D945640F-D8CA-2CE9-4E25-8C68D82C5707}"/>
              </a:ext>
            </a:extLst>
          </p:cNvPr>
          <p:cNvPicPr>
            <a:picLocks noChangeAspect="1"/>
          </p:cNvPicPr>
          <p:nvPr/>
        </p:nvPicPr>
        <p:blipFill>
          <a:blip r:embed="rId3"/>
          <a:stretch>
            <a:fillRect/>
          </a:stretch>
        </p:blipFill>
        <p:spPr>
          <a:xfrm>
            <a:off x="1834923" y="2283988"/>
            <a:ext cx="9181420" cy="4121253"/>
          </a:xfrm>
          <a:prstGeom prst="rect">
            <a:avLst/>
          </a:prstGeom>
        </p:spPr>
      </p:pic>
      <p:sp>
        <p:nvSpPr>
          <p:cNvPr id="11" name="PoljeZBesedilom 10">
            <a:extLst>
              <a:ext uri="{FF2B5EF4-FFF2-40B4-BE49-F238E27FC236}">
                <a16:creationId xmlns:a16="http://schemas.microsoft.com/office/drawing/2014/main" id="{C98E8462-C3CF-3209-547D-96853B189343}"/>
              </a:ext>
            </a:extLst>
          </p:cNvPr>
          <p:cNvSpPr txBox="1"/>
          <p:nvPr/>
        </p:nvSpPr>
        <p:spPr>
          <a:xfrm>
            <a:off x="838200" y="1410102"/>
            <a:ext cx="6096000" cy="400110"/>
          </a:xfrm>
          <a:prstGeom prst="rect">
            <a:avLst/>
          </a:prstGeom>
          <a:noFill/>
        </p:spPr>
        <p:txBody>
          <a:bodyPr wrap="square">
            <a:spAutoFit/>
          </a:bodyPr>
          <a:lstStyle/>
          <a:p>
            <a:r>
              <a:rPr lang="sl-SI" sz="2000" b="1" dirty="0"/>
              <a:t>CESSDA Data Management </a:t>
            </a:r>
            <a:r>
              <a:rPr lang="sl-SI" sz="2000" b="1" dirty="0" err="1"/>
              <a:t>Expert</a:t>
            </a:r>
            <a:r>
              <a:rPr lang="sl-SI" sz="2000" b="1" dirty="0"/>
              <a:t> </a:t>
            </a:r>
            <a:r>
              <a:rPr lang="sl-SI" sz="2000" b="1" dirty="0" err="1"/>
              <a:t>Guide</a:t>
            </a:r>
            <a:r>
              <a:rPr lang="sl-SI" sz="2000" b="1" dirty="0"/>
              <a:t> (DMEG)</a:t>
            </a:r>
          </a:p>
        </p:txBody>
      </p:sp>
    </p:spTree>
    <p:extLst>
      <p:ext uri="{BB962C8B-B14F-4D97-AF65-F5344CB8AC3E}">
        <p14:creationId xmlns:p14="http://schemas.microsoft.com/office/powerpoint/2010/main" val="4080462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Orodja za pomoč pri načrtovanju</a:t>
            </a:r>
            <a:br>
              <a:rPr lang="pl-PL" sz="5000" b="1" dirty="0">
                <a:solidFill>
                  <a:srgbClr val="ED7D31"/>
                </a:solidFill>
                <a:latin typeface="Calibri"/>
              </a:rPr>
            </a:br>
            <a:br>
              <a:rPr lang="pl-PL" sz="5000" b="1" dirty="0">
                <a:solidFill>
                  <a:srgbClr val="ED7D31"/>
                </a:solidFill>
                <a:latin typeface="Calibri"/>
              </a:rPr>
            </a:br>
            <a:endParaRPr lang="pl-PL"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p:txBody>
      </p:sp>
      <p:sp>
        <p:nvSpPr>
          <p:cNvPr id="11" name="PoljeZBesedilom 10">
            <a:extLst>
              <a:ext uri="{FF2B5EF4-FFF2-40B4-BE49-F238E27FC236}">
                <a16:creationId xmlns:a16="http://schemas.microsoft.com/office/drawing/2014/main" id="{C98E8462-C3CF-3209-547D-96853B189343}"/>
              </a:ext>
            </a:extLst>
          </p:cNvPr>
          <p:cNvSpPr txBox="1"/>
          <p:nvPr/>
        </p:nvSpPr>
        <p:spPr>
          <a:xfrm>
            <a:off x="838200" y="1410102"/>
            <a:ext cx="6096000" cy="400110"/>
          </a:xfrm>
          <a:prstGeom prst="rect">
            <a:avLst/>
          </a:prstGeom>
          <a:noFill/>
        </p:spPr>
        <p:txBody>
          <a:bodyPr wrap="square">
            <a:spAutoFit/>
          </a:bodyPr>
          <a:lstStyle/>
          <a:p>
            <a:r>
              <a:rPr lang="sl-SI" sz="2000" b="1" dirty="0"/>
              <a:t>CESSDA Data Management </a:t>
            </a:r>
            <a:r>
              <a:rPr lang="sl-SI" sz="2000" b="1" dirty="0" err="1"/>
              <a:t>Expert</a:t>
            </a:r>
            <a:r>
              <a:rPr lang="sl-SI" sz="2000" b="1" dirty="0"/>
              <a:t> </a:t>
            </a:r>
            <a:r>
              <a:rPr lang="sl-SI" sz="2000" b="1" dirty="0" err="1"/>
              <a:t>Guide</a:t>
            </a:r>
            <a:r>
              <a:rPr lang="sl-SI" sz="2000" b="1" dirty="0"/>
              <a:t> (DMEG)</a:t>
            </a:r>
          </a:p>
        </p:txBody>
      </p:sp>
      <p:pic>
        <p:nvPicPr>
          <p:cNvPr id="6" name="Slika 5">
            <a:extLst>
              <a:ext uri="{FF2B5EF4-FFF2-40B4-BE49-F238E27FC236}">
                <a16:creationId xmlns:a16="http://schemas.microsoft.com/office/drawing/2014/main" id="{CDC51BC7-FCD7-9631-5347-9E41C536C442}"/>
              </a:ext>
            </a:extLst>
          </p:cNvPr>
          <p:cNvPicPr>
            <a:picLocks noChangeAspect="1"/>
          </p:cNvPicPr>
          <p:nvPr/>
        </p:nvPicPr>
        <p:blipFill>
          <a:blip r:embed="rId3"/>
          <a:stretch>
            <a:fillRect/>
          </a:stretch>
        </p:blipFill>
        <p:spPr>
          <a:xfrm>
            <a:off x="3747407" y="1879445"/>
            <a:ext cx="8267700" cy="2905125"/>
          </a:xfrm>
          <a:prstGeom prst="rect">
            <a:avLst/>
          </a:prstGeom>
        </p:spPr>
      </p:pic>
      <p:pic>
        <p:nvPicPr>
          <p:cNvPr id="8" name="Slika 7">
            <a:extLst>
              <a:ext uri="{FF2B5EF4-FFF2-40B4-BE49-F238E27FC236}">
                <a16:creationId xmlns:a16="http://schemas.microsoft.com/office/drawing/2014/main" id="{505DDA9F-F86D-443A-23F5-C4D83ED75F2F}"/>
              </a:ext>
            </a:extLst>
          </p:cNvPr>
          <p:cNvPicPr>
            <a:picLocks noChangeAspect="1"/>
          </p:cNvPicPr>
          <p:nvPr/>
        </p:nvPicPr>
        <p:blipFill>
          <a:blip r:embed="rId4"/>
          <a:stretch>
            <a:fillRect/>
          </a:stretch>
        </p:blipFill>
        <p:spPr>
          <a:xfrm>
            <a:off x="574222" y="1879445"/>
            <a:ext cx="2857500" cy="4724400"/>
          </a:xfrm>
          <a:prstGeom prst="rect">
            <a:avLst/>
          </a:prstGeom>
        </p:spPr>
      </p:pic>
      <p:sp>
        <p:nvSpPr>
          <p:cNvPr id="9" name="PoljeZBesedilom 8">
            <a:extLst>
              <a:ext uri="{FF2B5EF4-FFF2-40B4-BE49-F238E27FC236}">
                <a16:creationId xmlns:a16="http://schemas.microsoft.com/office/drawing/2014/main" id="{1F0E7B25-8B7D-3B6F-A291-BED4D2FA15C6}"/>
              </a:ext>
            </a:extLst>
          </p:cNvPr>
          <p:cNvSpPr txBox="1"/>
          <p:nvPr/>
        </p:nvSpPr>
        <p:spPr>
          <a:xfrm>
            <a:off x="3747407" y="4910271"/>
            <a:ext cx="8267700" cy="1477328"/>
          </a:xfrm>
          <a:prstGeom prst="rect">
            <a:avLst/>
          </a:prstGeom>
          <a:noFill/>
        </p:spPr>
        <p:txBody>
          <a:bodyPr wrap="square" rtlCol="0">
            <a:spAutoFit/>
          </a:bodyPr>
          <a:lstStyle/>
          <a:p>
            <a:pPr marL="285750" indent="-285750">
              <a:buFont typeface="Arial" panose="020B0604020202020204" pitchFamily="34" charset="0"/>
              <a:buChar char="•"/>
            </a:pPr>
            <a:r>
              <a:rPr lang="sl-SI" dirty="0"/>
              <a:t>DMEG ni spletno orodje, kot ostala predstavljena</a:t>
            </a:r>
          </a:p>
          <a:p>
            <a:pPr marL="285750" indent="-285750">
              <a:buFont typeface="Arial" panose="020B0604020202020204" pitchFamily="34" charset="0"/>
              <a:buChar char="•"/>
            </a:pPr>
            <a:r>
              <a:rPr lang="sl-SI" dirty="0"/>
              <a:t>Raziskovalnim skupinam v družboslovju DMEG pomaga pri FAIR ravnanju z rezultati raziskovanja</a:t>
            </a:r>
          </a:p>
          <a:p>
            <a:pPr marL="285750" indent="-285750">
              <a:buFont typeface="Arial" panose="020B0604020202020204" pitchFamily="34" charset="0"/>
              <a:buChar char="•"/>
            </a:pPr>
            <a:r>
              <a:rPr lang="sl-SI" dirty="0"/>
              <a:t>Osnova je življenjski krog raziskovanja</a:t>
            </a:r>
          </a:p>
          <a:p>
            <a:pPr marL="285750" indent="-285750">
              <a:buFont typeface="Arial" panose="020B0604020202020204" pitchFamily="34" charset="0"/>
              <a:buChar char="•"/>
            </a:pPr>
            <a:r>
              <a:rPr lang="sl-SI" dirty="0"/>
              <a:t>Vsako poglavje vsebuje točko „</a:t>
            </a:r>
            <a:r>
              <a:rPr lang="sl-SI" dirty="0" err="1"/>
              <a:t>Adapt</a:t>
            </a:r>
            <a:r>
              <a:rPr lang="sl-SI" dirty="0"/>
              <a:t> </a:t>
            </a:r>
            <a:r>
              <a:rPr lang="sl-SI" dirty="0" err="1"/>
              <a:t>your</a:t>
            </a:r>
            <a:r>
              <a:rPr lang="sl-SI" dirty="0"/>
              <a:t> DMP“</a:t>
            </a:r>
          </a:p>
        </p:txBody>
      </p:sp>
      <mc:AlternateContent xmlns:mc="http://schemas.openxmlformats.org/markup-compatibility/2006" xmlns:p14="http://schemas.microsoft.com/office/powerpoint/2010/main">
        <mc:Choice Requires="p14">
          <p:contentPart p14:bwMode="auto" r:id="rId5">
            <p14:nvContentPartPr>
              <p14:cNvPr id="10" name="Rokopis 9">
                <a:extLst>
                  <a:ext uri="{FF2B5EF4-FFF2-40B4-BE49-F238E27FC236}">
                    <a16:creationId xmlns:a16="http://schemas.microsoft.com/office/drawing/2014/main" id="{C1A8ED48-0D32-CDFF-F61E-9293E7FC081A}"/>
                  </a:ext>
                </a:extLst>
              </p14:cNvPr>
              <p14:cNvContentPartPr/>
              <p14:nvPr/>
            </p14:nvContentPartPr>
            <p14:xfrm>
              <a:off x="925140" y="3935740"/>
              <a:ext cx="1983960" cy="611640"/>
            </p14:xfrm>
          </p:contentPart>
        </mc:Choice>
        <mc:Fallback xmlns="">
          <p:pic>
            <p:nvPicPr>
              <p:cNvPr id="10" name="Rokopis 9">
                <a:extLst>
                  <a:ext uri="{FF2B5EF4-FFF2-40B4-BE49-F238E27FC236}">
                    <a16:creationId xmlns:a16="http://schemas.microsoft.com/office/drawing/2014/main" id="{C1A8ED48-0D32-CDFF-F61E-9293E7FC081A}"/>
                  </a:ext>
                </a:extLst>
              </p:cNvPr>
              <p:cNvPicPr/>
              <p:nvPr/>
            </p:nvPicPr>
            <p:blipFill>
              <a:blip r:embed="rId6"/>
              <a:stretch>
                <a:fillRect/>
              </a:stretch>
            </p:blipFill>
            <p:spPr>
              <a:xfrm>
                <a:off x="919020" y="3929620"/>
                <a:ext cx="1996200" cy="623880"/>
              </a:xfrm>
              <a:prstGeom prst="rect">
                <a:avLst/>
              </a:prstGeom>
            </p:spPr>
          </p:pic>
        </mc:Fallback>
      </mc:AlternateContent>
    </p:spTree>
    <p:extLst>
      <p:ext uri="{BB962C8B-B14F-4D97-AF65-F5344CB8AC3E}">
        <p14:creationId xmlns:p14="http://schemas.microsoft.com/office/powerpoint/2010/main" val="28470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a:p>
            <a:endParaRPr lang="sl-SI" sz="2800" dirty="0"/>
          </a:p>
          <a:p>
            <a:pPr marL="285750" indent="-285750">
              <a:spcAft>
                <a:spcPts val="6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Upoštevanje </a:t>
            </a:r>
            <a:r>
              <a:rPr lang="sl-SI" b="1" dirty="0">
                <a:effectLst/>
                <a:latin typeface="Calibri" panose="020F0502020204030204" pitchFamily="34" charset="0"/>
                <a:ea typeface="Calibri" panose="020F0502020204030204" pitchFamily="34" charset="0"/>
              </a:rPr>
              <a:t>življenjskega kroga raziskovanja</a:t>
            </a:r>
            <a:r>
              <a:rPr lang="sl-SI" dirty="0">
                <a:effectLst/>
                <a:latin typeface="Calibri" panose="020F0502020204030204" pitchFamily="34" charset="0"/>
                <a:ea typeface="Calibri" panose="020F0502020204030204" pitchFamily="34" charset="0"/>
              </a:rPr>
              <a:t>, ki ponazarja faze, po katerih izvajamo raziskave, je lahko v pomoč pri sistematiziranju načrtovanja raziskave</a:t>
            </a:r>
          </a:p>
          <a:p>
            <a:pPr marL="285750" indent="-285750">
              <a:spcAft>
                <a:spcPts val="600"/>
              </a:spcAft>
              <a:buFont typeface="Arial" panose="020B0604020202020204" pitchFamily="34" charset="0"/>
              <a:buChar char="•"/>
            </a:pPr>
            <a:r>
              <a:rPr lang="sl-SI" dirty="0">
                <a:effectLst/>
                <a:latin typeface="Calibri" panose="020F0502020204030204" pitchFamily="34" charset="0"/>
                <a:ea typeface="Calibri" panose="020F0502020204030204" pitchFamily="34" charset="0"/>
              </a:rPr>
              <a:t>V okviru življenjskega kroga raziskav, katerih osnova so podatki, govorimo o </a:t>
            </a:r>
            <a:r>
              <a:rPr lang="sl-SI" b="1" dirty="0">
                <a:effectLst/>
                <a:latin typeface="Calibri" panose="020F0502020204030204" pitchFamily="34" charset="0"/>
                <a:ea typeface="Calibri" panose="020F0502020204030204" pitchFamily="34" charset="0"/>
              </a:rPr>
              <a:t>življenjskem krogu raziskovalnih podatkov</a:t>
            </a:r>
            <a:r>
              <a:rPr lang="sl-SI" dirty="0">
                <a:effectLst/>
                <a:latin typeface="Calibri" panose="020F0502020204030204" pitchFamily="34" charset="0"/>
                <a:ea typeface="Calibri" panose="020F0502020204030204" pitchFamily="34" charset="0"/>
              </a:rPr>
              <a:t> </a:t>
            </a:r>
          </a:p>
          <a:p>
            <a:pPr marL="742950" lvl="1" indent="-285750">
              <a:spcAft>
                <a:spcPts val="600"/>
              </a:spcAft>
              <a:buFont typeface="Wingdings" panose="05000000000000000000" pitchFamily="2" charset="2"/>
              <a:buChar char="v"/>
            </a:pPr>
            <a:r>
              <a:rPr lang="sl-SI" dirty="0">
                <a:latin typeface="Calibri" panose="020F0502020204030204" pitchFamily="34" charset="0"/>
                <a:ea typeface="Calibri" panose="020F0502020204030204" pitchFamily="34" charset="0"/>
              </a:rPr>
              <a:t>P</a:t>
            </a:r>
            <a:r>
              <a:rPr lang="sl-SI" dirty="0">
                <a:effectLst/>
                <a:latin typeface="Calibri" panose="020F0502020204030204" pitchFamily="34" charset="0"/>
                <a:ea typeface="Calibri" panose="020F0502020204030204" pitchFamily="34" charset="0"/>
              </a:rPr>
              <a:t>onazarja faze, po katerih se raziskovalni podatki obravnavajo od začetne ideje, preverjanja obstoječih podatkov, </a:t>
            </a:r>
            <a:r>
              <a:rPr lang="sl-SI" b="1" dirty="0">
                <a:effectLst/>
                <a:latin typeface="Calibri" panose="020F0502020204030204" pitchFamily="34" charset="0"/>
                <a:ea typeface="Calibri" panose="020F0502020204030204" pitchFamily="34" charset="0"/>
              </a:rPr>
              <a:t>načrtovanja ravnanja z raziskovalni podatki </a:t>
            </a:r>
            <a:r>
              <a:rPr lang="sl-SI" dirty="0">
                <a:effectLst/>
                <a:latin typeface="Calibri" panose="020F0502020204030204" pitchFamily="34" charset="0"/>
                <a:ea typeface="Calibri" panose="020F0502020204030204" pitchFamily="34" charset="0"/>
              </a:rPr>
              <a:t>in izvedbe tega načrta</a:t>
            </a:r>
          </a:p>
          <a:p>
            <a:pPr marL="742950" lvl="1" indent="-285750">
              <a:spcAft>
                <a:spcPts val="600"/>
              </a:spcAft>
              <a:buFont typeface="Wingdings" panose="05000000000000000000" pitchFamily="2" charset="2"/>
              <a:buChar char="v"/>
            </a:pPr>
            <a:r>
              <a:rPr lang="sl-SI" dirty="0">
                <a:effectLst/>
                <a:latin typeface="Calibri" panose="020F0502020204030204" pitchFamily="34" charset="0"/>
                <a:ea typeface="Calibri" panose="020F0502020204030204" pitchFamily="34" charset="0"/>
              </a:rPr>
              <a:t>Pomaga </a:t>
            </a:r>
            <a:r>
              <a:rPr lang="sl-SI" b="1" dirty="0">
                <a:effectLst/>
                <a:latin typeface="Calibri" panose="020F0502020204030204" pitchFamily="34" charset="0"/>
                <a:ea typeface="Calibri" panose="020F0502020204030204" pitchFamily="34" charset="0"/>
              </a:rPr>
              <a:t>strukturirano razmišljati </a:t>
            </a:r>
            <a:r>
              <a:rPr lang="sl-SI" dirty="0">
                <a:effectLst/>
                <a:latin typeface="Calibri" panose="020F0502020204030204" pitchFamily="34" charset="0"/>
                <a:ea typeface="Calibri" panose="020F0502020204030204" pitchFamily="34" charset="0"/>
              </a:rPr>
              <a:t>o podatkih in z njimi povezanih digitalnih objektih </a:t>
            </a:r>
          </a:p>
          <a:p>
            <a:pPr marL="742950" lvl="1" indent="-285750">
              <a:spcAft>
                <a:spcPts val="600"/>
              </a:spcAft>
              <a:buFont typeface="Wingdings" panose="05000000000000000000" pitchFamily="2" charset="2"/>
              <a:buChar char="v"/>
            </a:pPr>
            <a:r>
              <a:rPr lang="sl-SI" dirty="0">
                <a:effectLst/>
                <a:latin typeface="Calibri" panose="020F0502020204030204" pitchFamily="34" charset="0"/>
                <a:ea typeface="Calibri" panose="020F0502020204030204" pitchFamily="34" charset="0"/>
              </a:rPr>
              <a:t>Opozarja na </a:t>
            </a:r>
            <a:r>
              <a:rPr lang="sl-SI" b="1" dirty="0">
                <a:effectLst/>
                <a:latin typeface="Calibri" panose="020F0502020204030204" pitchFamily="34" charset="0"/>
                <a:ea typeface="Calibri" panose="020F0502020204030204" pitchFamily="34" charset="0"/>
              </a:rPr>
              <a:t>ključne aktivnosti</a:t>
            </a:r>
            <a:r>
              <a:rPr lang="sl-SI" dirty="0">
                <a:effectLst/>
                <a:latin typeface="Calibri" panose="020F0502020204030204" pitchFamily="34" charset="0"/>
                <a:ea typeface="Calibri" panose="020F0502020204030204" pitchFamily="34" charset="0"/>
              </a:rPr>
              <a:t>, </a:t>
            </a:r>
            <a:r>
              <a:rPr lang="sl-SI" b="1" dirty="0">
                <a:effectLst/>
                <a:latin typeface="Calibri" panose="020F0502020204030204" pitchFamily="34" charset="0"/>
                <a:ea typeface="Calibri" panose="020F0502020204030204" pitchFamily="34" charset="0"/>
              </a:rPr>
              <a:t>vloge</a:t>
            </a:r>
            <a:r>
              <a:rPr lang="sl-SI" dirty="0">
                <a:effectLst/>
                <a:latin typeface="Calibri" panose="020F0502020204030204" pitchFamily="34" charset="0"/>
                <a:ea typeface="Calibri" panose="020F0502020204030204" pitchFamily="34" charset="0"/>
              </a:rPr>
              <a:t> in </a:t>
            </a:r>
            <a:r>
              <a:rPr lang="sl-SI" b="1" dirty="0">
                <a:effectLst/>
                <a:latin typeface="Calibri" panose="020F0502020204030204" pitchFamily="34" charset="0"/>
                <a:ea typeface="Calibri" panose="020F0502020204030204" pitchFamily="34" charset="0"/>
              </a:rPr>
              <a:t>potencial</a:t>
            </a:r>
            <a:r>
              <a:rPr lang="sl-SI" dirty="0">
                <a:effectLst/>
                <a:latin typeface="Calibri" panose="020F0502020204030204" pitchFamily="34" charset="0"/>
                <a:ea typeface="Calibri" panose="020F0502020204030204" pitchFamily="34" charset="0"/>
              </a:rPr>
              <a:t> </a:t>
            </a:r>
            <a:r>
              <a:rPr lang="sl-SI" b="1" dirty="0">
                <a:effectLst/>
                <a:latin typeface="Calibri" panose="020F0502020204030204" pitchFamily="34" charset="0"/>
                <a:ea typeface="Calibri" panose="020F0502020204030204" pitchFamily="34" charset="0"/>
              </a:rPr>
              <a:t>sodelovanja</a:t>
            </a:r>
            <a:r>
              <a:rPr lang="sl-SI" dirty="0">
                <a:effectLst/>
                <a:latin typeface="Calibri" panose="020F0502020204030204" pitchFamily="34" charset="0"/>
                <a:ea typeface="Calibri" panose="020F0502020204030204" pitchFamily="34" charset="0"/>
              </a:rPr>
              <a:t> oz. vključevanja različnih akterjev pri ravnanju z raziskovalnimi podatki</a:t>
            </a:r>
          </a:p>
          <a:p>
            <a:pPr marL="285750" indent="-285750">
              <a:spcAft>
                <a:spcPts val="600"/>
              </a:spcAft>
              <a:buFont typeface="Arial" panose="020B0604020202020204" pitchFamily="34" charset="0"/>
              <a:buChar char="•"/>
            </a:pPr>
            <a:r>
              <a:rPr lang="sl-SI" dirty="0">
                <a:latin typeface="Calibri" panose="020F0502020204030204" pitchFamily="34" charset="0"/>
                <a:ea typeface="Calibri" panose="020F0502020204030204" pitchFamily="34" charset="0"/>
              </a:rPr>
              <a:t>Iz shematičnega prikaza </a:t>
            </a:r>
            <a:r>
              <a:rPr lang="sl-SI" dirty="0">
                <a:effectLst/>
                <a:latin typeface="Calibri" panose="020F0502020204030204" pitchFamily="34" charset="0"/>
                <a:ea typeface="Calibri" panose="020F0502020204030204" pitchFamily="34" charset="0"/>
              </a:rPr>
              <a:t>življenjskega kroga raziskovalnih podatkov je izpeljan temeljni obrazec </a:t>
            </a:r>
            <a:r>
              <a:rPr lang="sl-SI" b="1" dirty="0">
                <a:effectLst/>
                <a:latin typeface="Calibri" panose="020F0502020204030204" pitchFamily="34" charset="0"/>
                <a:ea typeface="Calibri" panose="020F0502020204030204" pitchFamily="34" charset="0"/>
              </a:rPr>
              <a:t>Načrt ravnanja z raziskovalnimi podatki </a:t>
            </a:r>
            <a:r>
              <a:rPr lang="sl-SI" dirty="0">
                <a:effectLst/>
                <a:latin typeface="Calibri" panose="020F0502020204030204" pitchFamily="34" charset="0"/>
                <a:ea typeface="Calibri" panose="020F0502020204030204" pitchFamily="34" charset="0"/>
              </a:rPr>
              <a:t>(NRRP) </a:t>
            </a:r>
          </a:p>
          <a:p>
            <a:pPr marL="285750" indent="-285750">
              <a:spcAft>
                <a:spcPts val="600"/>
              </a:spcAft>
              <a:buFont typeface="Arial" panose="020B0604020202020204" pitchFamily="34" charset="0"/>
              <a:buChar char="•"/>
            </a:pPr>
            <a:r>
              <a:rPr lang="sl-SI" b="1" dirty="0">
                <a:effectLst/>
                <a:latin typeface="Calibri" panose="020F0502020204030204" pitchFamily="34" charset="0"/>
                <a:ea typeface="Calibri" panose="020F0502020204030204" pitchFamily="34" charset="0"/>
              </a:rPr>
              <a:t>Načrt ravnanja z raziskovalnimi podatki </a:t>
            </a:r>
            <a:r>
              <a:rPr lang="sl-SI" dirty="0">
                <a:effectLst/>
                <a:latin typeface="Calibri" panose="020F0502020204030204" pitchFamily="34" charset="0"/>
                <a:ea typeface="Calibri" panose="020F0502020204030204" pitchFamily="34" charset="0"/>
              </a:rPr>
              <a:t>(NRRP) naj bo dokument, ki vsebuje vse informacije o predvidenem življenjskem krogu raziskovalnih podatkov</a:t>
            </a:r>
          </a:p>
          <a:p>
            <a:endParaRPr lang="sl-SI" sz="2800" dirty="0"/>
          </a:p>
          <a:p>
            <a:endParaRPr lang="sl-SI" sz="2800" dirty="0"/>
          </a:p>
        </p:txBody>
      </p:sp>
    </p:spTree>
    <p:extLst>
      <p:ext uri="{BB962C8B-B14F-4D97-AF65-F5344CB8AC3E}">
        <p14:creationId xmlns:p14="http://schemas.microsoft.com/office/powerpoint/2010/main" val="651515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dirty="0">
                <a:solidFill>
                  <a:srgbClr val="ED7D31"/>
                </a:solidFill>
              </a:rPr>
              <a:t>Hvala za pozornost! </a:t>
            </a:r>
            <a:endParaRPr lang="sl-SI" sz="4400" dirty="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pPr lvl="0"/>
            <a:r>
              <a:rPr lang="pl-PL" sz="5000" b="1" dirty="0">
                <a:solidFill>
                  <a:srgbClr val="ED7D31"/>
                </a:solidFill>
                <a:latin typeface="Calibri"/>
              </a:rPr>
              <a:t>Kaj so raziskovalni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838200" y="2268982"/>
            <a:ext cx="10515600" cy="4031873"/>
          </a:xfrm>
          <a:prstGeom prst="rect">
            <a:avLst/>
          </a:prstGeom>
          <a:noFill/>
        </p:spPr>
        <p:txBody>
          <a:bodyPr wrap="square" rtlCol="0">
            <a:spAutoFit/>
          </a:bodyPr>
          <a:lstStyle/>
          <a:p>
            <a:pPr algn="l" rtl="0" fontAlgn="base"/>
            <a:r>
              <a:rPr lang="sl-SI" sz="1800" b="0" i="0" u="none" strike="noStrike" dirty="0">
                <a:solidFill>
                  <a:srgbClr val="000000"/>
                </a:solidFill>
                <a:effectLst/>
                <a:latin typeface="Calibri" panose="020F0502020204030204" pitchFamily="34" charset="0"/>
              </a:rPr>
              <a:t>Pojem raziskovalni podatki se nanaša na zbirko datotek, ki podpirajo vaš raziskovalni projekt, študijo ali publikacijo, kot so preglednice, dokumenti, slike, videi ali </a:t>
            </a:r>
            <a:r>
              <a:rPr lang="sl-SI" sz="1800" b="0" i="0" u="none" strike="noStrike" dirty="0" err="1">
                <a:solidFill>
                  <a:srgbClr val="000000"/>
                </a:solidFill>
                <a:effectLst/>
                <a:latin typeface="Calibri" panose="020F0502020204030204" pitchFamily="34" charset="0"/>
              </a:rPr>
              <a:t>avdiodatoteke</a:t>
            </a:r>
            <a:r>
              <a:rPr lang="sl-SI" sz="1800" b="0" i="0" u="none" strike="noStrike" dirty="0">
                <a:solidFill>
                  <a:srgbClr val="000000"/>
                </a:solidFill>
                <a:effectLst/>
                <a:latin typeface="Calibri" panose="020F0502020204030204" pitchFamily="34" charset="0"/>
              </a:rPr>
              <a:t> (Springer Nature, </a:t>
            </a:r>
            <a:r>
              <a:rPr lang="sl-SI" sz="1800" b="0" i="0" u="sng" strike="noStrike" dirty="0">
                <a:solidFill>
                  <a:srgbClr val="0563C1"/>
                </a:solidFill>
                <a:effectLst/>
                <a:latin typeface="Calibri" panose="020F0502020204030204" pitchFamily="34" charset="0"/>
                <a:hlinkClick r:id="rId3"/>
              </a:rPr>
              <a:t>https://www.springernature.com/gp/authors/research-data</a:t>
            </a:r>
            <a:r>
              <a:rPr lang="sl-SI" sz="1800" b="0" i="0" u="none" strike="noStrike" dirty="0">
                <a:solidFill>
                  <a:srgbClr val="000000"/>
                </a:solidFill>
                <a:effectLst/>
                <a:latin typeface="Calibri" panose="020F0502020204030204" pitchFamily="34" charset="0"/>
              </a:rPr>
              <a:t>).</a:t>
            </a:r>
            <a:r>
              <a:rPr lang="en-US" sz="1800" b="0" i="0" dirty="0">
                <a:effectLst/>
                <a:latin typeface="Calibri" panose="020F0502020204030204" pitchFamily="34" charset="0"/>
              </a:rPr>
              <a:t>​</a:t>
            </a:r>
            <a:endParaRPr lang="en-US" sz="2800" b="0" i="0" dirty="0">
              <a:effectLst/>
            </a:endParaRPr>
          </a:p>
          <a:p>
            <a:pPr algn="l" rtl="0" fontAlgn="base"/>
            <a:r>
              <a:rPr lang="sl-SI" sz="1800" b="0" i="0" dirty="0">
                <a:effectLst/>
                <a:latin typeface="Calibri" panose="020F0502020204030204" pitchFamily="34" charset="0"/>
              </a:rPr>
              <a:t>​</a:t>
            </a:r>
            <a:endParaRPr lang="sl-SI" sz="2800" b="0" i="0" dirty="0">
              <a:effectLst/>
            </a:endParaRPr>
          </a:p>
          <a:p>
            <a:pPr algn="l" rtl="0" fontAlgn="base"/>
            <a:r>
              <a:rPr lang="sl-SI" sz="1800" b="0" i="0" u="none" strike="noStrike" dirty="0">
                <a:solidFill>
                  <a:srgbClr val="000000"/>
                </a:solidFill>
                <a:effectLst/>
                <a:latin typeface="Calibri" panose="020F0502020204030204" pitchFamily="34" charset="0"/>
              </a:rPr>
              <a:t>Raziskovalni podatki so definirani kot stvarni zapisi (numerični rezultati, besedilni zapisi, slikovno in zvočno gradivo), ki se uporabljajo kot primarni viri za namene znanstvenih raziskav in so v znanstveni skupnosti splošno sprejeti kot nujni za potrditev raziskovalnih izsledkov (</a:t>
            </a:r>
            <a:r>
              <a:rPr lang="en-US" sz="1800" b="0" i="0" u="none" strike="noStrike" dirty="0">
                <a:solidFill>
                  <a:srgbClr val="000000"/>
                </a:solidFill>
                <a:effectLst/>
                <a:latin typeface="Calibri" panose="020F0502020204030204" pitchFamily="34" charset="0"/>
              </a:rPr>
              <a:t>OECD Principles and Guidelines for Access to Research Data from Public Funding</a:t>
            </a:r>
            <a:r>
              <a:rPr lang="sl-SI" sz="1800" b="0" i="0" u="none" strike="noStrike" dirty="0">
                <a:solidFill>
                  <a:srgbClr val="000000"/>
                </a:solidFill>
                <a:effectLst/>
                <a:latin typeface="Calibri" panose="020F0502020204030204" pitchFamily="34" charset="0"/>
              </a:rPr>
              <a:t>, </a:t>
            </a:r>
            <a:r>
              <a:rPr lang="sl-SI" sz="1800" b="0" i="0" u="sng" strike="noStrike" dirty="0">
                <a:solidFill>
                  <a:srgbClr val="0563C1"/>
                </a:solidFill>
                <a:effectLst/>
                <a:latin typeface="Calibri" panose="020F0502020204030204" pitchFamily="34" charset="0"/>
                <a:hlinkClick r:id="rId4"/>
              </a:rPr>
              <a:t>https://web-archive.oecd.org/2018-04-10/137520-38500813.pdf</a:t>
            </a:r>
            <a:r>
              <a:rPr lang="sl-SI" sz="1800" b="0" i="0" u="none" strike="noStrike" dirty="0">
                <a:solidFill>
                  <a:srgbClr val="000000"/>
                </a:solidFill>
                <a:effectLst/>
                <a:latin typeface="Calibri" panose="020F0502020204030204" pitchFamily="34" charset="0"/>
              </a:rPr>
              <a:t>).  </a:t>
            </a:r>
            <a:r>
              <a:rPr lang="en-US" sz="1800" b="0" i="0" dirty="0">
                <a:effectLst/>
                <a:latin typeface="Calibri" panose="020F0502020204030204" pitchFamily="34" charset="0"/>
              </a:rPr>
              <a:t>​</a:t>
            </a:r>
            <a:endParaRPr lang="en-US" sz="2800" b="0" i="0" dirty="0">
              <a:effectLst/>
            </a:endParaRPr>
          </a:p>
          <a:p>
            <a:pPr algn="l" rtl="0" fontAlgn="base"/>
            <a:r>
              <a:rPr lang="sl-SI" sz="1800" b="0" i="0" dirty="0">
                <a:effectLst/>
                <a:latin typeface="Calibri" panose="020F0502020204030204" pitchFamily="34" charset="0"/>
              </a:rPr>
              <a:t>​</a:t>
            </a:r>
            <a:endParaRPr lang="sl-SI" sz="2800" b="0" i="0" dirty="0">
              <a:effectLst/>
            </a:endParaRPr>
          </a:p>
          <a:p>
            <a:pPr algn="l" rtl="0" fontAlgn="base"/>
            <a:r>
              <a:rPr lang="sl-SI" sz="1800" b="0" i="0" u="none" strike="noStrike" dirty="0">
                <a:solidFill>
                  <a:srgbClr val="000000"/>
                </a:solidFill>
                <a:effectLst/>
                <a:latin typeface="Calibri" panose="020F0502020204030204" pitchFamily="34" charset="0"/>
              </a:rPr>
              <a:t>Raziskovalni podatki predstavljajo osnovno podlago za znanstveno raziskovanje in z analizo omogočajo izpeljavo teoretično ali uporabno naravnanih zaključkov (Štebe, J., Bezjak, S., Vipavc Brvar, I., 2015. Priprava raziskovalnih podatkov za odprti dostop : priročnik za raziskovalce, </a:t>
            </a:r>
            <a:r>
              <a:rPr lang="sl-SI" sz="1800" b="0" i="0" u="sng" strike="noStrike" dirty="0">
                <a:solidFill>
                  <a:srgbClr val="0563C1"/>
                </a:solidFill>
                <a:effectLst/>
                <a:latin typeface="Calibri" panose="020F0502020204030204" pitchFamily="34" charset="0"/>
                <a:hlinkClick r:id="rId5"/>
              </a:rPr>
              <a:t>https://www.dlib.si/details/URN:NBN:SI:DOC-06SLBVXX</a:t>
            </a:r>
            <a:r>
              <a:rPr lang="sl-SI" sz="1800" b="0" i="0" u="none" strike="noStrike" dirty="0">
                <a:solidFill>
                  <a:srgbClr val="000000"/>
                </a:solidFill>
                <a:effectLst/>
                <a:latin typeface="Calibri" panose="020F0502020204030204" pitchFamily="34" charset="0"/>
              </a:rPr>
              <a:t>).</a:t>
            </a:r>
            <a:endParaRPr lang="sl-SI" sz="2800" b="0" i="0" dirty="0">
              <a:effectLst/>
            </a:endParaRPr>
          </a:p>
          <a:p>
            <a:endParaRPr lang="sl-SI" sz="2000" dirty="0"/>
          </a:p>
          <a:p>
            <a:pPr marL="342900" indent="-342900">
              <a:buFont typeface="Wingdings" panose="05000000000000000000" pitchFamily="2" charset="2"/>
              <a:buChar char="§"/>
            </a:pPr>
            <a:endParaRPr lang="sl-SI" sz="2000" dirty="0"/>
          </a:p>
        </p:txBody>
      </p:sp>
      <p:sp>
        <p:nvSpPr>
          <p:cNvPr id="4" name="PoljeZBesedilom 3">
            <a:extLst>
              <a:ext uri="{FF2B5EF4-FFF2-40B4-BE49-F238E27FC236}">
                <a16:creationId xmlns:a16="http://schemas.microsoft.com/office/drawing/2014/main" id="{6F01A913-45E2-C22D-FCEE-2D8299BAF8B0}"/>
              </a:ext>
            </a:extLst>
          </p:cNvPr>
          <p:cNvSpPr txBox="1"/>
          <p:nvPr/>
        </p:nvSpPr>
        <p:spPr>
          <a:xfrm>
            <a:off x="838201" y="6334780"/>
            <a:ext cx="10729404" cy="523220"/>
          </a:xfrm>
          <a:prstGeom prst="rect">
            <a:avLst/>
          </a:prstGeom>
          <a:noFill/>
        </p:spPr>
        <p:txBody>
          <a:bodyPr wrap="square" rtlCol="0">
            <a:spAutoFit/>
          </a:bodyPr>
          <a:lstStyle/>
          <a:p>
            <a:pPr lvl="1" indent="-457200"/>
            <a:r>
              <a:rPr lang="sl-SI" sz="1400" dirty="0"/>
              <a:t>Miro Pušnik: </a:t>
            </a:r>
            <a:r>
              <a:rPr lang="pl-PL" sz="1400" dirty="0"/>
              <a:t>Uvod v ravnanje z raziskovalnimi podatki po načelih FAIR. Predstavitev za konzorcijske partnerje in širšo javnost, 7. 3. 2024. Dostopano prek: </a:t>
            </a:r>
            <a:r>
              <a:rPr lang="pl-PL" sz="1400" dirty="0">
                <a:hlinkClick r:id="rId6"/>
              </a:rPr>
              <a:t>https://projekt-spoznaj.si/video/uvod-v-ravnanje-z-raziskovalnimi-podatki-po-nacelih-fair-7-3-2024/</a:t>
            </a:r>
            <a:endParaRPr lang="sl-SI" sz="1400" dirty="0"/>
          </a:p>
        </p:txBody>
      </p:sp>
    </p:spTree>
    <p:extLst>
      <p:ext uri="{BB962C8B-B14F-4D97-AF65-F5344CB8AC3E}">
        <p14:creationId xmlns:p14="http://schemas.microsoft.com/office/powerpoint/2010/main" val="366027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odnaslov 2">
            <a:extLst>
              <a:ext uri="{FF2B5EF4-FFF2-40B4-BE49-F238E27FC236}">
                <a16:creationId xmlns:a16="http://schemas.microsoft.com/office/drawing/2014/main" id="{1EC57231-FE3F-06A6-596A-B1ABA727DE78}"/>
              </a:ext>
            </a:extLst>
          </p:cNvPr>
          <p:cNvSpPr txBox="1">
            <a:spLocks/>
          </p:cNvSpPr>
          <p:nvPr/>
        </p:nvSpPr>
        <p:spPr>
          <a:xfrm>
            <a:off x="23686" y="6563250"/>
            <a:ext cx="10289450" cy="288461"/>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2CBECC"/>
              </a:buClr>
              <a:buNone/>
            </a:pPr>
            <a:r>
              <a:rPr lang="sl-SI" sz="1100" dirty="0">
                <a:latin typeface="+mn-lt"/>
                <a:cs typeface="Gotham Book" pitchFamily="50" charset="0"/>
              </a:rPr>
              <a:t>Življenjski krog raziskovanja v odprti znanosti. V S. Bezjak (ur.) Odprta znanost v Sloveniji </a:t>
            </a:r>
            <a:r>
              <a:rPr lang="sl-SI" sz="1200" dirty="0">
                <a:latin typeface="+mn-lt"/>
                <a:cs typeface="Gotham Book" pitchFamily="50" charset="0"/>
              </a:rPr>
              <a:t>(v tisku</a:t>
            </a:r>
            <a:r>
              <a:rPr lang="en-US" sz="1200" dirty="0">
                <a:latin typeface="+mn-lt"/>
                <a:cs typeface="Gotham Book" pitchFamily="50" charset="0"/>
              </a:rPr>
              <a:t>)</a:t>
            </a:r>
          </a:p>
        </p:txBody>
      </p:sp>
      <p:sp>
        <p:nvSpPr>
          <p:cNvPr id="7" name="Naslov 1">
            <a:extLst>
              <a:ext uri="{FF2B5EF4-FFF2-40B4-BE49-F238E27FC236}">
                <a16:creationId xmlns:a16="http://schemas.microsoft.com/office/drawing/2014/main" id="{1C447F65-9F1D-A4F6-B54C-69EEE149114D}"/>
              </a:ext>
            </a:extLst>
          </p:cNvPr>
          <p:cNvSpPr txBox="1">
            <a:spLocks/>
          </p:cNvSpPr>
          <p:nvPr/>
        </p:nvSpPr>
        <p:spPr>
          <a:xfrm>
            <a:off x="996632" y="471956"/>
            <a:ext cx="9144000" cy="48613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ED7D31"/>
                </a:solidFill>
                <a:latin typeface="Calibri"/>
              </a:rPr>
              <a:t>Življenjski krog raziskovalnih podatkov</a:t>
            </a:r>
          </a:p>
        </p:txBody>
      </p:sp>
      <p:graphicFrame>
        <p:nvGraphicFramePr>
          <p:cNvPr id="8" name="Diagram 7">
            <a:extLst>
              <a:ext uri="{FF2B5EF4-FFF2-40B4-BE49-F238E27FC236}">
                <a16:creationId xmlns:a16="http://schemas.microsoft.com/office/drawing/2014/main" id="{7D3E4BA1-BD18-5852-9100-298507B762C8}"/>
              </a:ext>
            </a:extLst>
          </p:cNvPr>
          <p:cNvGraphicFramePr/>
          <p:nvPr>
            <p:extLst>
              <p:ext uri="{D42A27DB-BD31-4B8C-83A1-F6EECF244321}">
                <p14:modId xmlns:p14="http://schemas.microsoft.com/office/powerpoint/2010/main" val="3754737569"/>
              </p:ext>
            </p:extLst>
          </p:nvPr>
        </p:nvGraphicFramePr>
        <p:xfrm>
          <a:off x="3736520" y="1288017"/>
          <a:ext cx="4945841" cy="4746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7708EEF2-0ACC-A8C1-FAD8-7325A25E8AFB}"/>
              </a:ext>
            </a:extLst>
          </p:cNvPr>
          <p:cNvGraphicFramePr/>
          <p:nvPr>
            <p:extLst>
              <p:ext uri="{D42A27DB-BD31-4B8C-83A1-F6EECF244321}">
                <p14:modId xmlns:p14="http://schemas.microsoft.com/office/powerpoint/2010/main" val="245185189"/>
              </p:ext>
            </p:extLst>
          </p:nvPr>
        </p:nvGraphicFramePr>
        <p:xfrm>
          <a:off x="7258367" y="2003742"/>
          <a:ext cx="1057275" cy="1047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3D248DEE-5F34-F23F-A9A4-229A3852C0F4}"/>
              </a:ext>
            </a:extLst>
          </p:cNvPr>
          <p:cNvGraphicFramePr/>
          <p:nvPr>
            <p:extLst>
              <p:ext uri="{D42A27DB-BD31-4B8C-83A1-F6EECF244321}">
                <p14:modId xmlns:p14="http://schemas.microsoft.com/office/powerpoint/2010/main" val="492585495"/>
              </p:ext>
            </p:extLst>
          </p:nvPr>
        </p:nvGraphicFramePr>
        <p:xfrm>
          <a:off x="7259002" y="3842702"/>
          <a:ext cx="1057275" cy="10477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a:extLst>
              <a:ext uri="{FF2B5EF4-FFF2-40B4-BE49-F238E27FC236}">
                <a16:creationId xmlns:a16="http://schemas.microsoft.com/office/drawing/2014/main" id="{5D8AE4AD-8C41-DEBD-B4B0-BA20763E450F}"/>
              </a:ext>
            </a:extLst>
          </p:cNvPr>
          <p:cNvGraphicFramePr/>
          <p:nvPr>
            <p:extLst>
              <p:ext uri="{D42A27DB-BD31-4B8C-83A1-F6EECF244321}">
                <p14:modId xmlns:p14="http://schemas.microsoft.com/office/powerpoint/2010/main" val="3805842049"/>
              </p:ext>
            </p:extLst>
          </p:nvPr>
        </p:nvGraphicFramePr>
        <p:xfrm>
          <a:off x="5568632" y="4839652"/>
          <a:ext cx="1057275" cy="10477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a:extLst>
              <a:ext uri="{FF2B5EF4-FFF2-40B4-BE49-F238E27FC236}">
                <a16:creationId xmlns:a16="http://schemas.microsoft.com/office/drawing/2014/main" id="{98FA0341-76C9-08BD-795E-29F432019BBE}"/>
              </a:ext>
            </a:extLst>
          </p:cNvPr>
          <p:cNvGraphicFramePr/>
          <p:nvPr>
            <p:extLst>
              <p:ext uri="{D42A27DB-BD31-4B8C-83A1-F6EECF244321}">
                <p14:modId xmlns:p14="http://schemas.microsoft.com/office/powerpoint/2010/main" val="1993486840"/>
              </p:ext>
            </p:extLst>
          </p:nvPr>
        </p:nvGraphicFramePr>
        <p:xfrm>
          <a:off x="3875722" y="3838892"/>
          <a:ext cx="1057275" cy="104775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 name="Diagram 12">
            <a:extLst>
              <a:ext uri="{FF2B5EF4-FFF2-40B4-BE49-F238E27FC236}">
                <a16:creationId xmlns:a16="http://schemas.microsoft.com/office/drawing/2014/main" id="{9BB41F38-F47F-1FF4-9976-367933DA8608}"/>
              </a:ext>
            </a:extLst>
          </p:cNvPr>
          <p:cNvGraphicFramePr/>
          <p:nvPr>
            <p:extLst>
              <p:ext uri="{D42A27DB-BD31-4B8C-83A1-F6EECF244321}">
                <p14:modId xmlns:p14="http://schemas.microsoft.com/office/powerpoint/2010/main" val="2936260171"/>
              </p:ext>
            </p:extLst>
          </p:nvPr>
        </p:nvGraphicFramePr>
        <p:xfrm>
          <a:off x="3881437" y="2003742"/>
          <a:ext cx="1057275" cy="104775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4" name="PoljeZBesedilom 13">
            <a:extLst>
              <a:ext uri="{FF2B5EF4-FFF2-40B4-BE49-F238E27FC236}">
                <a16:creationId xmlns:a16="http://schemas.microsoft.com/office/drawing/2014/main" id="{C8788620-393C-D92E-934F-178D321E4D7D}"/>
              </a:ext>
            </a:extLst>
          </p:cNvPr>
          <p:cNvSpPr txBox="1"/>
          <p:nvPr/>
        </p:nvSpPr>
        <p:spPr>
          <a:xfrm>
            <a:off x="8315642" y="1123734"/>
            <a:ext cx="3509917" cy="1569660"/>
          </a:xfrm>
          <a:prstGeom prst="rect">
            <a:avLst/>
          </a:prstGeom>
          <a:noFill/>
        </p:spPr>
        <p:txBody>
          <a:bodyPr wrap="square">
            <a:spAutoFit/>
          </a:bodyPr>
          <a:lstStyle/>
          <a:p>
            <a:r>
              <a:rPr lang="en-US" sz="1200" dirty="0" err="1"/>
              <a:t>Značilne</a:t>
            </a:r>
            <a:r>
              <a:rPr lang="en-US" sz="1200" dirty="0"/>
              <a:t> </a:t>
            </a:r>
            <a:r>
              <a:rPr lang="sl-SI" sz="1200" dirty="0"/>
              <a:t>aktivnosti</a:t>
            </a:r>
            <a:r>
              <a:rPr lang="en-US" sz="1200" dirty="0"/>
              <a:t> </a:t>
            </a:r>
            <a:r>
              <a:rPr lang="sl-SI" sz="1200" dirty="0"/>
              <a:t>faze</a:t>
            </a:r>
            <a:r>
              <a:rPr lang="en-US" sz="1200" dirty="0"/>
              <a:t> </a:t>
            </a:r>
            <a:r>
              <a:rPr lang="en-US" sz="1200" b="1" dirty="0"/>
              <a:t>ISKANJA </a:t>
            </a:r>
            <a:r>
              <a:rPr lang="sl-SI" sz="1200" b="1" dirty="0"/>
              <a:t>PODATKOV</a:t>
            </a:r>
            <a:r>
              <a:rPr lang="sl-SI" sz="1200" dirty="0"/>
              <a:t> so</a:t>
            </a:r>
            <a:r>
              <a:rPr lang="en-US" sz="1200" dirty="0"/>
              <a:t>:</a:t>
            </a:r>
          </a:p>
          <a:p>
            <a:endParaRPr lang="en-US" sz="1200" dirty="0"/>
          </a:p>
          <a:p>
            <a:r>
              <a:rPr lang="sl-SI" sz="1200" dirty="0"/>
              <a:t>Identifikacija relevantnih podatkovnih virov v podatkovnih katalogih, knjižnicah, arhivih in drugih zbirkah, ocena kakovosti in uporabnosti razpoložljivih podatkov za ponovno uporabo, preverjanje pogojev uporabe (dostopnost in morebitne omejitve) in zadostnosti informacij za citiranje podatkov.</a:t>
            </a:r>
          </a:p>
        </p:txBody>
      </p:sp>
      <p:sp>
        <p:nvSpPr>
          <p:cNvPr id="15" name="PoljeZBesedilom 14">
            <a:extLst>
              <a:ext uri="{FF2B5EF4-FFF2-40B4-BE49-F238E27FC236}">
                <a16:creationId xmlns:a16="http://schemas.microsoft.com/office/drawing/2014/main" id="{723BF888-A23C-1573-816D-FD87AF1D5D95}"/>
              </a:ext>
            </a:extLst>
          </p:cNvPr>
          <p:cNvSpPr txBox="1"/>
          <p:nvPr/>
        </p:nvSpPr>
        <p:spPr>
          <a:xfrm>
            <a:off x="8948736" y="2640499"/>
            <a:ext cx="2876823" cy="1938992"/>
          </a:xfrm>
          <a:prstGeom prst="rect">
            <a:avLst/>
          </a:prstGeom>
          <a:noFill/>
        </p:spPr>
        <p:txBody>
          <a:bodyPr wrap="square">
            <a:spAutoFit/>
          </a:bodyPr>
          <a:lstStyle/>
          <a:p>
            <a:r>
              <a:rPr lang="en-US" sz="1200" dirty="0"/>
              <a:t>Faza </a:t>
            </a:r>
            <a:r>
              <a:rPr lang="en-US" sz="1200" b="1" dirty="0"/>
              <a:t>ZBIRANJA</a:t>
            </a:r>
            <a:r>
              <a:rPr lang="en-US" sz="1200" dirty="0"/>
              <a:t> in/</a:t>
            </a:r>
            <a:r>
              <a:rPr lang="en-US" sz="1200" dirty="0" err="1"/>
              <a:t>ali</a:t>
            </a:r>
            <a:r>
              <a:rPr lang="en-US" sz="1200" dirty="0"/>
              <a:t> </a:t>
            </a:r>
            <a:r>
              <a:rPr lang="en-US" sz="1200" b="1" dirty="0"/>
              <a:t>USTVARJANJA</a:t>
            </a:r>
            <a:r>
              <a:rPr lang="en-US" sz="1200" dirty="0"/>
              <a:t> </a:t>
            </a:r>
            <a:r>
              <a:rPr lang="en-US" sz="1200" dirty="0" err="1"/>
              <a:t>podatkov</a:t>
            </a:r>
            <a:r>
              <a:rPr lang="en-US" sz="1200" dirty="0"/>
              <a:t>:</a:t>
            </a:r>
          </a:p>
          <a:p>
            <a:endParaRPr lang="en-US" sz="1200" dirty="0"/>
          </a:p>
          <a:p>
            <a:r>
              <a:rPr lang="en-US" sz="1200" dirty="0" err="1"/>
              <a:t>Aktivnosti</a:t>
            </a:r>
            <a:r>
              <a:rPr lang="en-US" sz="1200" dirty="0"/>
              <a:t> </a:t>
            </a:r>
            <a:r>
              <a:rPr lang="en-US" sz="1200" dirty="0" err="1"/>
              <a:t>te</a:t>
            </a:r>
            <a:r>
              <a:rPr lang="en-US" sz="1200" dirty="0"/>
              <a:t> faze so </a:t>
            </a:r>
            <a:r>
              <a:rPr lang="en-US" sz="1200" dirty="0" err="1"/>
              <a:t>upravičene</a:t>
            </a:r>
            <a:r>
              <a:rPr lang="en-US" sz="1200" dirty="0"/>
              <a:t>, </a:t>
            </a:r>
            <a:r>
              <a:rPr lang="en-US" sz="1200" dirty="0" err="1"/>
              <a:t>kadar</a:t>
            </a:r>
            <a:r>
              <a:rPr lang="en-US" sz="1200" dirty="0"/>
              <a:t> </a:t>
            </a:r>
            <a:r>
              <a:rPr lang="en-US" sz="1200" dirty="0" err="1"/>
              <a:t>sekundarni</a:t>
            </a:r>
            <a:r>
              <a:rPr lang="en-US" sz="1200" dirty="0"/>
              <a:t> </a:t>
            </a:r>
            <a:r>
              <a:rPr lang="en-US" sz="1200" dirty="0" err="1"/>
              <a:t>podatki</a:t>
            </a:r>
            <a:r>
              <a:rPr lang="en-US" sz="1200" dirty="0"/>
              <a:t> ne </a:t>
            </a:r>
            <a:r>
              <a:rPr lang="en-US" sz="1200" dirty="0" err="1"/>
              <a:t>zadoščajo</a:t>
            </a:r>
            <a:r>
              <a:rPr lang="en-US" sz="1200" dirty="0"/>
              <a:t> za </a:t>
            </a:r>
            <a:r>
              <a:rPr lang="en-US" sz="1200" dirty="0" err="1"/>
              <a:t>preverjanje</a:t>
            </a:r>
            <a:r>
              <a:rPr lang="en-US" sz="1200" dirty="0"/>
              <a:t> </a:t>
            </a:r>
            <a:r>
              <a:rPr lang="en-US" sz="1200" dirty="0" err="1"/>
              <a:t>postavljenih</a:t>
            </a:r>
            <a:r>
              <a:rPr lang="en-US" sz="1200" dirty="0"/>
              <a:t> </a:t>
            </a:r>
            <a:r>
              <a:rPr lang="en-US" sz="1200" dirty="0" err="1"/>
              <a:t>hipotez</a:t>
            </a:r>
            <a:r>
              <a:rPr lang="en-US" sz="1200" dirty="0"/>
              <a:t>. Pred </a:t>
            </a:r>
            <a:r>
              <a:rPr lang="en-US" sz="1200" dirty="0" err="1"/>
              <a:t>zbiranjem</a:t>
            </a:r>
            <a:r>
              <a:rPr lang="en-US" sz="1200" dirty="0"/>
              <a:t> </a:t>
            </a:r>
            <a:r>
              <a:rPr lang="en-US" sz="1200" dirty="0" err="1"/>
              <a:t>premislimo</a:t>
            </a:r>
            <a:r>
              <a:rPr lang="en-US" sz="1200" dirty="0"/>
              <a:t> </a:t>
            </a:r>
            <a:r>
              <a:rPr lang="en-US" sz="1200" dirty="0" err="1"/>
              <a:t>etične</a:t>
            </a:r>
            <a:r>
              <a:rPr lang="en-US" sz="1200" dirty="0"/>
              <a:t> in </a:t>
            </a:r>
            <a:r>
              <a:rPr lang="en-US" sz="1200" dirty="0" err="1"/>
              <a:t>zakonske</a:t>
            </a:r>
            <a:r>
              <a:rPr lang="en-US" sz="1200" dirty="0"/>
              <a:t> </a:t>
            </a:r>
            <a:r>
              <a:rPr lang="en-US" sz="1200" dirty="0" err="1"/>
              <a:t>okvire</a:t>
            </a:r>
            <a:r>
              <a:rPr lang="en-US" sz="1200" dirty="0"/>
              <a:t>, </a:t>
            </a:r>
            <a:r>
              <a:rPr lang="en-US" sz="1200" dirty="0" err="1"/>
              <a:t>načrtujemo</a:t>
            </a:r>
            <a:r>
              <a:rPr lang="en-US" sz="1200" dirty="0"/>
              <a:t> </a:t>
            </a:r>
            <a:r>
              <a:rPr lang="en-US" sz="1200" dirty="0" err="1"/>
              <a:t>metodologijo</a:t>
            </a:r>
            <a:r>
              <a:rPr lang="en-US" sz="1200" dirty="0"/>
              <a:t>, </a:t>
            </a:r>
            <a:r>
              <a:rPr lang="en-US" sz="1200" dirty="0" err="1"/>
              <a:t>vzorčenje</a:t>
            </a:r>
            <a:r>
              <a:rPr lang="en-US" sz="1200" dirty="0"/>
              <a:t> oz. </a:t>
            </a:r>
            <a:r>
              <a:rPr lang="en-US" sz="1200" dirty="0" err="1"/>
              <a:t>izbor</a:t>
            </a:r>
            <a:r>
              <a:rPr lang="en-US" sz="1200" dirty="0"/>
              <a:t>, </a:t>
            </a:r>
            <a:r>
              <a:rPr lang="en-US" sz="1200" dirty="0" err="1"/>
              <a:t>vrste</a:t>
            </a:r>
            <a:r>
              <a:rPr lang="en-US" sz="1200" dirty="0"/>
              <a:t> in </a:t>
            </a:r>
            <a:r>
              <a:rPr lang="en-US" sz="1200" dirty="0" err="1"/>
              <a:t>formate</a:t>
            </a:r>
            <a:r>
              <a:rPr lang="en-US" sz="1200" dirty="0"/>
              <a:t> </a:t>
            </a:r>
            <a:r>
              <a:rPr lang="en-US" sz="1200" dirty="0" err="1"/>
              <a:t>podatkov</a:t>
            </a:r>
            <a:r>
              <a:rPr lang="en-US" sz="1200" dirty="0"/>
              <a:t> </a:t>
            </a:r>
            <a:r>
              <a:rPr lang="en-US" sz="1200" dirty="0" err="1"/>
              <a:t>ter</a:t>
            </a:r>
            <a:r>
              <a:rPr lang="en-US" sz="1200" dirty="0"/>
              <a:t> </a:t>
            </a:r>
            <a:r>
              <a:rPr lang="en-US" sz="1200" dirty="0" err="1"/>
              <a:t>proces</a:t>
            </a:r>
            <a:r>
              <a:rPr lang="en-US" sz="1200" dirty="0"/>
              <a:t> </a:t>
            </a:r>
            <a:r>
              <a:rPr lang="en-US" sz="1200" dirty="0" err="1"/>
              <a:t>zbiranja</a:t>
            </a:r>
            <a:r>
              <a:rPr lang="en-US" sz="1200" dirty="0"/>
              <a:t> oz. </a:t>
            </a:r>
            <a:r>
              <a:rPr lang="en-US" sz="1200" dirty="0" err="1"/>
              <a:t>ustvarjanja</a:t>
            </a:r>
            <a:r>
              <a:rPr lang="en-US" sz="1200" dirty="0"/>
              <a:t> </a:t>
            </a:r>
            <a:r>
              <a:rPr lang="en-US" sz="1200" dirty="0" err="1"/>
              <a:t>podatkov</a:t>
            </a:r>
            <a:r>
              <a:rPr lang="en-US" sz="1200" dirty="0"/>
              <a:t>.</a:t>
            </a:r>
          </a:p>
        </p:txBody>
      </p:sp>
      <p:sp>
        <p:nvSpPr>
          <p:cNvPr id="16" name="PoljeZBesedilom 15">
            <a:extLst>
              <a:ext uri="{FF2B5EF4-FFF2-40B4-BE49-F238E27FC236}">
                <a16:creationId xmlns:a16="http://schemas.microsoft.com/office/drawing/2014/main" id="{9F1F4541-A9D7-5B42-E891-1203A2F5F9A3}"/>
              </a:ext>
            </a:extLst>
          </p:cNvPr>
          <p:cNvSpPr txBox="1"/>
          <p:nvPr/>
        </p:nvSpPr>
        <p:spPr>
          <a:xfrm>
            <a:off x="8638900" y="4336123"/>
            <a:ext cx="3186659" cy="1754326"/>
          </a:xfrm>
          <a:prstGeom prst="rect">
            <a:avLst/>
          </a:prstGeom>
          <a:noFill/>
        </p:spPr>
        <p:txBody>
          <a:bodyPr wrap="square">
            <a:spAutoFit/>
          </a:bodyPr>
          <a:lstStyle/>
          <a:p>
            <a:r>
              <a:rPr lang="en-US" sz="1200" dirty="0"/>
              <a:t>Značilne </a:t>
            </a:r>
            <a:r>
              <a:rPr lang="en-US" sz="1200" dirty="0" err="1"/>
              <a:t>aktivnosti</a:t>
            </a:r>
            <a:r>
              <a:rPr lang="en-US" sz="1200" dirty="0"/>
              <a:t> faze </a:t>
            </a:r>
            <a:r>
              <a:rPr lang="en-US" sz="1200" b="1" dirty="0"/>
              <a:t>ORGANIZIRANJE</a:t>
            </a:r>
            <a:r>
              <a:rPr lang="en-US" sz="1200" dirty="0"/>
              <a:t> in </a:t>
            </a:r>
            <a:r>
              <a:rPr lang="en-US" sz="1200" b="1" dirty="0"/>
              <a:t>DOKUMENTIRANJE</a:t>
            </a:r>
            <a:r>
              <a:rPr lang="en-US" sz="1200" dirty="0"/>
              <a:t> </a:t>
            </a:r>
            <a:r>
              <a:rPr lang="en-US" sz="1200" dirty="0" err="1"/>
              <a:t>podatkov</a:t>
            </a:r>
            <a:r>
              <a:rPr lang="en-US" sz="1200" dirty="0"/>
              <a:t> so:</a:t>
            </a:r>
          </a:p>
          <a:p>
            <a:endParaRPr lang="en-US" sz="1200" dirty="0"/>
          </a:p>
          <a:p>
            <a:r>
              <a:rPr lang="en-US" sz="1200" dirty="0" err="1"/>
              <a:t>določitev</a:t>
            </a:r>
            <a:r>
              <a:rPr lang="en-US" sz="1200" dirty="0"/>
              <a:t> </a:t>
            </a:r>
            <a:r>
              <a:rPr lang="en-US" sz="1200" dirty="0" err="1"/>
              <a:t>sistema</a:t>
            </a:r>
            <a:r>
              <a:rPr lang="en-US" sz="1200" dirty="0"/>
              <a:t> in </a:t>
            </a:r>
            <a:r>
              <a:rPr lang="en-US" sz="1200" dirty="0" err="1"/>
              <a:t>standardov</a:t>
            </a:r>
            <a:r>
              <a:rPr lang="en-US" sz="1200" dirty="0"/>
              <a:t> za </a:t>
            </a:r>
            <a:r>
              <a:rPr lang="en-US" sz="1200" dirty="0" err="1"/>
              <a:t>delo</a:t>
            </a:r>
            <a:r>
              <a:rPr lang="en-US" sz="1200" dirty="0"/>
              <a:t> s </a:t>
            </a:r>
            <a:r>
              <a:rPr lang="en-US" sz="1200" dirty="0" err="1"/>
              <a:t>podatki</a:t>
            </a:r>
            <a:r>
              <a:rPr lang="en-US" sz="1200" dirty="0"/>
              <a:t> in </a:t>
            </a:r>
            <a:r>
              <a:rPr lang="en-US" sz="1200" dirty="0" err="1"/>
              <a:t>spremne</a:t>
            </a:r>
            <a:r>
              <a:rPr lang="en-US" sz="1200" dirty="0"/>
              <a:t> </a:t>
            </a:r>
            <a:r>
              <a:rPr lang="en-US" sz="1200" dirty="0" err="1"/>
              <a:t>dokumentacije</a:t>
            </a:r>
            <a:r>
              <a:rPr lang="en-US" sz="1200" dirty="0"/>
              <a:t>, </a:t>
            </a:r>
            <a:r>
              <a:rPr lang="en-US" sz="1200" dirty="0" err="1"/>
              <a:t>npr</a:t>
            </a:r>
            <a:r>
              <a:rPr lang="en-US" sz="1200" dirty="0"/>
              <a:t>. </a:t>
            </a:r>
            <a:r>
              <a:rPr lang="en-US" sz="1200" dirty="0" err="1"/>
              <a:t>sistem</a:t>
            </a:r>
            <a:r>
              <a:rPr lang="en-US" sz="1200" dirty="0"/>
              <a:t> </a:t>
            </a:r>
            <a:r>
              <a:rPr lang="en-US" sz="1200" dirty="0" err="1"/>
              <a:t>strukturiranja</a:t>
            </a:r>
            <a:r>
              <a:rPr lang="en-US" sz="1200" dirty="0"/>
              <a:t> in </a:t>
            </a:r>
            <a:r>
              <a:rPr lang="en-US" sz="1200" dirty="0" err="1"/>
              <a:t>poimenovanja</a:t>
            </a:r>
            <a:r>
              <a:rPr lang="en-US" sz="1200" dirty="0"/>
              <a:t> map, </a:t>
            </a:r>
            <a:r>
              <a:rPr lang="en-US" sz="1200" dirty="0" err="1"/>
              <a:t>verzij</a:t>
            </a:r>
            <a:r>
              <a:rPr lang="en-US" sz="1200" dirty="0"/>
              <a:t> </a:t>
            </a:r>
            <a:r>
              <a:rPr lang="en-US" sz="1200" dirty="0" err="1"/>
              <a:t>dokumentov</a:t>
            </a:r>
            <a:r>
              <a:rPr lang="en-US" sz="1200" dirty="0"/>
              <a:t> </a:t>
            </a:r>
            <a:r>
              <a:rPr lang="en-US" sz="1200" dirty="0" err="1"/>
              <a:t>ipd</a:t>
            </a:r>
            <a:r>
              <a:rPr lang="en-US" sz="1200" dirty="0"/>
              <a:t>., ki je v </a:t>
            </a:r>
            <a:r>
              <a:rPr lang="en-US" sz="1200" dirty="0" err="1"/>
              <a:t>pomoč</a:t>
            </a:r>
            <a:r>
              <a:rPr lang="en-US" sz="1200" dirty="0"/>
              <a:t> </a:t>
            </a:r>
            <a:r>
              <a:rPr lang="en-US" sz="1200" dirty="0" err="1"/>
              <a:t>pri</a:t>
            </a:r>
            <a:r>
              <a:rPr lang="en-US" sz="1200" dirty="0"/>
              <a:t> </a:t>
            </a:r>
            <a:r>
              <a:rPr lang="en-US" sz="1200" dirty="0" err="1"/>
              <a:t>večji</a:t>
            </a:r>
            <a:r>
              <a:rPr lang="en-US" sz="1200" dirty="0"/>
              <a:t> </a:t>
            </a:r>
            <a:r>
              <a:rPr lang="en-US" sz="1200" dirty="0" err="1"/>
              <a:t>preglednosti</a:t>
            </a:r>
            <a:r>
              <a:rPr lang="en-US" sz="1200" dirty="0"/>
              <a:t>, </a:t>
            </a:r>
            <a:r>
              <a:rPr lang="en-US" sz="1200" dirty="0" err="1"/>
              <a:t>preprečitvi</a:t>
            </a:r>
            <a:r>
              <a:rPr lang="en-US" sz="1200" dirty="0"/>
              <a:t> in </a:t>
            </a:r>
            <a:r>
              <a:rPr lang="en-US" sz="1200" dirty="0" err="1"/>
              <a:t>odpravi</a:t>
            </a:r>
            <a:r>
              <a:rPr lang="en-US" sz="1200" dirty="0"/>
              <a:t> </a:t>
            </a:r>
            <a:r>
              <a:rPr lang="en-US" sz="1200" dirty="0" err="1"/>
              <a:t>morebitnih</a:t>
            </a:r>
            <a:r>
              <a:rPr lang="en-US" sz="1200" dirty="0"/>
              <a:t> </a:t>
            </a:r>
            <a:r>
              <a:rPr lang="en-US" sz="1200" dirty="0" err="1"/>
              <a:t>napak</a:t>
            </a:r>
            <a:r>
              <a:rPr lang="en-US" sz="1200" dirty="0"/>
              <a:t>.</a:t>
            </a:r>
          </a:p>
        </p:txBody>
      </p:sp>
      <p:sp>
        <p:nvSpPr>
          <p:cNvPr id="17" name="PoljeZBesedilom 16">
            <a:extLst>
              <a:ext uri="{FF2B5EF4-FFF2-40B4-BE49-F238E27FC236}">
                <a16:creationId xmlns:a16="http://schemas.microsoft.com/office/drawing/2014/main" id="{FB9B85C5-D953-4008-E053-448AF1FB3B44}"/>
              </a:ext>
            </a:extLst>
          </p:cNvPr>
          <p:cNvSpPr txBox="1"/>
          <p:nvPr/>
        </p:nvSpPr>
        <p:spPr>
          <a:xfrm>
            <a:off x="183152" y="4337454"/>
            <a:ext cx="3692570" cy="1200329"/>
          </a:xfrm>
          <a:prstGeom prst="rect">
            <a:avLst/>
          </a:prstGeom>
          <a:noFill/>
        </p:spPr>
        <p:txBody>
          <a:bodyPr wrap="square">
            <a:spAutoFit/>
          </a:bodyPr>
          <a:lstStyle/>
          <a:p>
            <a:r>
              <a:rPr lang="sl-SI" sz="1200" dirty="0"/>
              <a:t>F</a:t>
            </a:r>
            <a:r>
              <a:rPr lang="en-US" sz="1200" dirty="0" err="1"/>
              <a:t>az</a:t>
            </a:r>
            <a:r>
              <a:rPr lang="sl-SI" sz="1200" dirty="0"/>
              <a:t>a</a:t>
            </a:r>
            <a:r>
              <a:rPr lang="en-US" sz="1200" dirty="0"/>
              <a:t> </a:t>
            </a:r>
            <a:r>
              <a:rPr lang="sl-SI" sz="1200" b="1" dirty="0"/>
              <a:t>HRAMBE </a:t>
            </a:r>
            <a:r>
              <a:rPr lang="en-US" sz="1200" b="1" dirty="0"/>
              <a:t>PODATKOV </a:t>
            </a:r>
            <a:r>
              <a:rPr lang="sl-SI" sz="1200" dirty="0"/>
              <a:t>se nanaša na</a:t>
            </a:r>
            <a:r>
              <a:rPr lang="en-US" sz="1200" dirty="0"/>
              <a:t>:</a:t>
            </a:r>
          </a:p>
          <a:p>
            <a:endParaRPr lang="en-US" sz="1200" dirty="0"/>
          </a:p>
          <a:p>
            <a:r>
              <a:rPr lang="sl-SI" sz="1200" dirty="0"/>
              <a:t>shranjevanje podatkov med raziskovanjem, izdelavo varnostnih preslikav in druge aktivnosti, ki preprečujejo izgubo podatkov in spremne dokumentacije, potrebne za razumevanje postopkov in vsebine dela.</a:t>
            </a:r>
            <a:endParaRPr lang="en-US" sz="1200" dirty="0"/>
          </a:p>
        </p:txBody>
      </p:sp>
      <p:sp>
        <p:nvSpPr>
          <p:cNvPr id="18" name="PoljeZBesedilom 17">
            <a:extLst>
              <a:ext uri="{FF2B5EF4-FFF2-40B4-BE49-F238E27FC236}">
                <a16:creationId xmlns:a16="http://schemas.microsoft.com/office/drawing/2014/main" id="{9C6EA960-0F11-5FA1-4CAA-E55D8DF56781}"/>
              </a:ext>
            </a:extLst>
          </p:cNvPr>
          <p:cNvSpPr txBox="1"/>
          <p:nvPr/>
        </p:nvSpPr>
        <p:spPr>
          <a:xfrm>
            <a:off x="249201" y="2881802"/>
            <a:ext cx="3421181" cy="1384995"/>
          </a:xfrm>
          <a:prstGeom prst="rect">
            <a:avLst/>
          </a:prstGeom>
          <a:noFill/>
        </p:spPr>
        <p:txBody>
          <a:bodyPr wrap="square">
            <a:spAutoFit/>
          </a:bodyPr>
          <a:lstStyle/>
          <a:p>
            <a:r>
              <a:rPr lang="sl-SI" sz="1200" b="1" dirty="0"/>
              <a:t>ZAŠČITA PODATKOV </a:t>
            </a:r>
            <a:r>
              <a:rPr lang="sl-SI" sz="1200" dirty="0"/>
              <a:t>obsega</a:t>
            </a:r>
            <a:r>
              <a:rPr lang="en-US" sz="1200" dirty="0"/>
              <a:t>:</a:t>
            </a:r>
          </a:p>
          <a:p>
            <a:endParaRPr lang="en-US" sz="1200" dirty="0"/>
          </a:p>
          <a:p>
            <a:r>
              <a:rPr lang="sl-SI" sz="1200" dirty="0"/>
              <a:t>aktivnosti za preprečitev razkritja informacij, ki so zaupne, občutljive oz. zanje veljajo omejitve, ter nasploh izvajanje politik varovanja zasebnosti, skladnosti s področno zakonodajo in določili o uporabi gradiva.</a:t>
            </a:r>
          </a:p>
        </p:txBody>
      </p:sp>
      <p:sp>
        <p:nvSpPr>
          <p:cNvPr id="19" name="PoljeZBesedilom 18">
            <a:extLst>
              <a:ext uri="{FF2B5EF4-FFF2-40B4-BE49-F238E27FC236}">
                <a16:creationId xmlns:a16="http://schemas.microsoft.com/office/drawing/2014/main" id="{04970E4B-1248-1BD5-446C-40483D1C60A1}"/>
              </a:ext>
            </a:extLst>
          </p:cNvPr>
          <p:cNvSpPr txBox="1"/>
          <p:nvPr/>
        </p:nvSpPr>
        <p:spPr>
          <a:xfrm>
            <a:off x="183152" y="1297166"/>
            <a:ext cx="3421181" cy="1569660"/>
          </a:xfrm>
          <a:prstGeom prst="rect">
            <a:avLst/>
          </a:prstGeom>
          <a:noFill/>
        </p:spPr>
        <p:txBody>
          <a:bodyPr wrap="square">
            <a:spAutoFit/>
          </a:bodyPr>
          <a:lstStyle/>
          <a:p>
            <a:r>
              <a:rPr lang="sl-SI" sz="1200" b="1" dirty="0"/>
              <a:t>OBJAVA</a:t>
            </a:r>
            <a:r>
              <a:rPr lang="en-US" sz="1200" b="1" dirty="0"/>
              <a:t> PODATKOV</a:t>
            </a:r>
            <a:r>
              <a:rPr lang="en-US" sz="1200" dirty="0"/>
              <a:t> </a:t>
            </a:r>
            <a:r>
              <a:rPr lang="sl-SI" sz="1200" dirty="0"/>
              <a:t>ob</a:t>
            </a:r>
            <a:r>
              <a:rPr lang="en-US" sz="1200" dirty="0"/>
              <a:t>s</a:t>
            </a:r>
            <a:r>
              <a:rPr lang="sl-SI" sz="1200" dirty="0"/>
              <a:t>ega</a:t>
            </a:r>
            <a:r>
              <a:rPr lang="en-US" sz="1200" dirty="0"/>
              <a:t>:</a:t>
            </a:r>
          </a:p>
          <a:p>
            <a:endParaRPr lang="en-US" sz="1200" dirty="0"/>
          </a:p>
          <a:p>
            <a:r>
              <a:rPr lang="sl-SI" sz="1200" dirty="0"/>
              <a:t>izbor repozitorija za arhiviranje in objavo podatkov, pri čemer je pomembno, da repozitorij zagotavlja dolgotrajno dostopnost in uporabnost podatkov ter ustrezno citiranje. Kadar podatki iz upravičenih razlogov ne morejo biti dostopni, morajo biti dostopni vsaj metapodatki.</a:t>
            </a:r>
          </a:p>
        </p:txBody>
      </p:sp>
      <p:sp>
        <p:nvSpPr>
          <p:cNvPr id="2" name="PoljeZBesedilom 1">
            <a:extLst>
              <a:ext uri="{FF2B5EF4-FFF2-40B4-BE49-F238E27FC236}">
                <a16:creationId xmlns:a16="http://schemas.microsoft.com/office/drawing/2014/main" id="{C20D215D-A0A6-3FE4-59CE-7D7E1AC47FDF}"/>
              </a:ext>
            </a:extLst>
          </p:cNvPr>
          <p:cNvSpPr txBox="1"/>
          <p:nvPr/>
        </p:nvSpPr>
        <p:spPr>
          <a:xfrm>
            <a:off x="5168411" y="2916046"/>
            <a:ext cx="2352821" cy="1986060"/>
          </a:xfrm>
          <a:prstGeom prst="rect">
            <a:avLst/>
          </a:prstGeom>
          <a:noFill/>
        </p:spPr>
        <p:txBody>
          <a:bodyPr wrap="square">
            <a:spAutoFit/>
          </a:bodyPr>
          <a:lstStyle/>
          <a:p>
            <a:r>
              <a:rPr lang="en-US" sz="1200" dirty="0"/>
              <a:t>V </a:t>
            </a:r>
            <a:r>
              <a:rPr lang="en-US" sz="1200" dirty="0" err="1"/>
              <a:t>fazi</a:t>
            </a:r>
            <a:r>
              <a:rPr lang="en-US" sz="1200" dirty="0"/>
              <a:t> </a:t>
            </a:r>
            <a:r>
              <a:rPr lang="en-US" sz="1200" b="1" dirty="0"/>
              <a:t>OB</a:t>
            </a:r>
            <a:r>
              <a:rPr lang="sl-SI" sz="1200" b="1" dirty="0"/>
              <a:t>DEL</a:t>
            </a:r>
            <a:r>
              <a:rPr lang="en-US" sz="1200" b="1" dirty="0"/>
              <a:t>AVE</a:t>
            </a:r>
            <a:r>
              <a:rPr lang="en-US" sz="1200" dirty="0"/>
              <a:t> </a:t>
            </a:r>
            <a:r>
              <a:rPr lang="en-US" sz="1200" b="1" dirty="0"/>
              <a:t>PODATKOV </a:t>
            </a:r>
            <a:r>
              <a:rPr lang="en-US" sz="1200" dirty="0"/>
              <a:t>je </a:t>
            </a:r>
            <a:r>
              <a:rPr lang="sl-SI" sz="1200" dirty="0"/>
              <a:t>po</a:t>
            </a:r>
            <a:r>
              <a:rPr lang="en-US" sz="1200" dirty="0" err="1"/>
              <a:t>treb</a:t>
            </a:r>
            <a:r>
              <a:rPr lang="sl-SI" sz="1200" dirty="0"/>
              <a:t>no</a:t>
            </a:r>
            <a:r>
              <a:rPr lang="en-US" sz="1200" dirty="0"/>
              <a:t> </a:t>
            </a:r>
            <a:r>
              <a:rPr lang="en-US" sz="1200" dirty="0" err="1"/>
              <a:t>poskrbeti</a:t>
            </a:r>
            <a:r>
              <a:rPr lang="en-US" sz="1200" dirty="0"/>
              <a:t> za:</a:t>
            </a:r>
          </a:p>
          <a:p>
            <a:endParaRPr lang="en-US" sz="1200" dirty="0"/>
          </a:p>
          <a:p>
            <a:r>
              <a:rPr lang="sl-SI" sz="1200" dirty="0"/>
              <a:t>pripravo podatkov za analizo. Vključuje čiščenje in preverjanje kakovosti podatkov ter uporabo različnih metod in/ali analitičnih orodij za odkrivanje novih informacij ali znanja v pridobljenih podatkih.</a:t>
            </a:r>
            <a:endParaRPr lang="en-US" sz="1200" dirty="0"/>
          </a:p>
        </p:txBody>
      </p:sp>
    </p:spTree>
    <p:extLst>
      <p:ext uri="{BB962C8B-B14F-4D97-AF65-F5344CB8AC3E}">
        <p14:creationId xmlns:p14="http://schemas.microsoft.com/office/powerpoint/2010/main" val="18391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P spid="18" grpId="0"/>
      <p:bldP spid="18" grpId="1"/>
      <p:bldP spid="19"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r>
              <a:rPr lang="sl-SI" sz="4000" b="1" dirty="0">
                <a:solidFill>
                  <a:srgbClr val="ED7D31"/>
                </a:solidFill>
                <a:latin typeface="Calibri"/>
              </a:rPr>
              <a:t>Življenjski krog raziskovalnih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621024"/>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endParaRPr lang="sl-SI" sz="2800" dirty="0"/>
          </a:p>
          <a:p>
            <a:endParaRPr lang="sl-SI" sz="2800" dirty="0"/>
          </a:p>
        </p:txBody>
      </p:sp>
      <p:sp>
        <p:nvSpPr>
          <p:cNvPr id="6" name="Podnaslov 2">
            <a:extLst>
              <a:ext uri="{FF2B5EF4-FFF2-40B4-BE49-F238E27FC236}">
                <a16:creationId xmlns:a16="http://schemas.microsoft.com/office/drawing/2014/main" id="{A150B7EB-1F4D-8A14-7E9B-23BA02607A24}"/>
              </a:ext>
            </a:extLst>
          </p:cNvPr>
          <p:cNvSpPr txBox="1">
            <a:spLocks/>
          </p:cNvSpPr>
          <p:nvPr/>
        </p:nvSpPr>
        <p:spPr>
          <a:xfrm>
            <a:off x="838201" y="2121181"/>
            <a:ext cx="10602600" cy="304121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marR="548640" indent="0">
              <a:lnSpc>
                <a:spcPct val="107000"/>
              </a:lnSpc>
              <a:spcAft>
                <a:spcPts val="800"/>
              </a:spcAft>
              <a:buFont typeface="Arial" pitchFamily="34"/>
              <a:buNone/>
            </a:pPr>
            <a:endParaRPr lang="en-US" sz="14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91440" marR="548640" indent="0" algn="ctr">
              <a:lnSpc>
                <a:spcPct val="107000"/>
              </a:lnSpc>
              <a:spcBef>
                <a:spcPts val="1800"/>
              </a:spcBef>
              <a:spcAft>
                <a:spcPts val="1800"/>
              </a:spcAft>
              <a:buClr>
                <a:srgbClr val="2CBECC"/>
              </a:buClr>
              <a:buNone/>
            </a:pPr>
            <a:r>
              <a:rPr lang="en-US" sz="24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a:t>
            </a:r>
            <a:r>
              <a:rPr lang="en-US" sz="2400" i="1" dirty="0">
                <a:solidFill>
                  <a:srgbClr val="4472C4"/>
                </a:solidFill>
                <a:latin typeface="Calibri" panose="020F0502020204030204" pitchFamily="34" charset="0"/>
                <a:cs typeface="Times New Roman" panose="02020603050405020304" pitchFamily="18" charset="0"/>
              </a:rPr>
              <a:t>Data lifecycles are path dependent, meaning that the cumulative weight of decisions made at each stage determines what is available at the next step </a:t>
            </a:r>
            <a:r>
              <a:rPr lang="en-US" sz="24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a:t>
            </a:r>
            <a:endParaRPr lang="en-US" sz="2400" i="1" dirty="0">
              <a:solidFill>
                <a:srgbClr val="4472C4"/>
              </a:solidFill>
              <a:latin typeface="Calibri" panose="020F0502020204030204" pitchFamily="34" charset="0"/>
              <a:cs typeface="Times New Roman" panose="02020603050405020304" pitchFamily="18" charset="0"/>
            </a:endParaRPr>
          </a:p>
          <a:p>
            <a:pPr marL="91440" marR="548640" indent="0">
              <a:lnSpc>
                <a:spcPct val="117000"/>
              </a:lnSpc>
              <a:spcAft>
                <a:spcPts val="800"/>
              </a:spcAft>
              <a:buClr>
                <a:srgbClr val="2CBECC"/>
              </a:buClr>
              <a:buNone/>
            </a:pPr>
            <a:endParaRPr lang="sl-SI" sz="1200" i="1" cap="small" dirty="0">
              <a:solidFill>
                <a:srgbClr val="5A5A5A"/>
              </a:solidFill>
              <a:latin typeface="Calibri" panose="020F0502020204030204" pitchFamily="34" charset="0"/>
              <a:cs typeface="Times New Roman" panose="02020603050405020304" pitchFamily="18" charset="0"/>
            </a:endParaRPr>
          </a:p>
          <a:p>
            <a:pPr marL="91440" marR="548640" indent="0">
              <a:lnSpc>
                <a:spcPct val="117000"/>
              </a:lnSpc>
              <a:spcAft>
                <a:spcPts val="800"/>
              </a:spcAft>
              <a:buClr>
                <a:srgbClr val="2CBECC"/>
              </a:buClr>
              <a:buNone/>
            </a:pPr>
            <a:r>
              <a:rPr lang="en-US" sz="1200" i="1" cap="small" dirty="0">
                <a:solidFill>
                  <a:srgbClr val="5A5A5A"/>
                </a:solidFill>
                <a:latin typeface="Calibri" panose="020F0502020204030204" pitchFamily="34" charset="0"/>
                <a:cs typeface="Times New Roman" panose="02020603050405020304" pitchFamily="18" charset="0"/>
              </a:rPr>
              <a:t>KOWALCZYK, S. T. (2017). Modelling the Research Data Lifecycle. International Journal of Digital Curation. Vol. 12(2), pp. 331–361. https://doi.org/10.2218/ijdc.v12i2.429</a:t>
            </a:r>
          </a:p>
          <a:p>
            <a:pPr marL="342900" indent="-342900">
              <a:lnSpc>
                <a:spcPct val="100000"/>
              </a:lnSpc>
              <a:spcBef>
                <a:spcPts val="0"/>
              </a:spcBef>
              <a:buClr>
                <a:srgbClr val="2CBECC"/>
              </a:buClr>
              <a:buFont typeface="Arial" panose="020B0604020202020204" pitchFamily="34" charset="0"/>
              <a:buChar char="•"/>
            </a:pPr>
            <a:endParaRPr lang="en-US" sz="1800" dirty="0">
              <a:latin typeface="Gotham Book" pitchFamily="50" charset="0"/>
              <a:cs typeface="Gotham Book" pitchFamily="50" charset="0"/>
            </a:endParaRPr>
          </a:p>
          <a:p>
            <a:pPr marL="342900" indent="-342900">
              <a:lnSpc>
                <a:spcPct val="100000"/>
              </a:lnSpc>
              <a:spcBef>
                <a:spcPts val="0"/>
              </a:spcBef>
              <a:buClr>
                <a:srgbClr val="2CBECC"/>
              </a:buClr>
              <a:buFont typeface="Arial" panose="020B0604020202020204" pitchFamily="34" charset="0"/>
              <a:buChar char="•"/>
            </a:pPr>
            <a:endParaRPr lang="en-US" sz="1800" dirty="0">
              <a:latin typeface="Gotham Book" pitchFamily="50" charset="0"/>
              <a:cs typeface="Gotham Book" pitchFamily="50" charset="0"/>
            </a:endParaRPr>
          </a:p>
        </p:txBody>
      </p:sp>
    </p:spTree>
    <p:extLst>
      <p:ext uri="{BB962C8B-B14F-4D97-AF65-F5344CB8AC3E}">
        <p14:creationId xmlns:p14="http://schemas.microsoft.com/office/powerpoint/2010/main" val="317029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pl-PL" sz="5000" b="1" dirty="0">
                <a:solidFill>
                  <a:srgbClr val="ED7D31"/>
                </a:solidFill>
                <a:latin typeface="Calibri"/>
              </a:rPr>
              <a:t>Splošno o načrtovanju ravnanja z raziskovalnimi podatki</a:t>
            </a:r>
          </a:p>
        </p:txBody>
      </p:sp>
      <p:sp>
        <p:nvSpPr>
          <p:cNvPr id="3" name="PoljeZBesedilom 2">
            <a:extLst>
              <a:ext uri="{FF2B5EF4-FFF2-40B4-BE49-F238E27FC236}">
                <a16:creationId xmlns:a16="http://schemas.microsoft.com/office/drawing/2014/main" id="{160B3641-57BC-26B3-D07F-C8AF798BC622}"/>
              </a:ext>
            </a:extLst>
          </p:cNvPr>
          <p:cNvSpPr txBox="1"/>
          <p:nvPr/>
        </p:nvSpPr>
        <p:spPr>
          <a:xfrm>
            <a:off x="529886" y="1980771"/>
            <a:ext cx="10453800" cy="2246769"/>
          </a:xfrm>
          <a:prstGeom prst="rect">
            <a:avLst/>
          </a:prstGeom>
          <a:noFill/>
        </p:spPr>
        <p:txBody>
          <a:bodyPr wrap="square" rtlCol="0">
            <a:spAutoFit/>
          </a:bodyPr>
          <a:lstStyle/>
          <a:p>
            <a:r>
              <a:rPr lang="sl-SI" sz="2800" dirty="0"/>
              <a:t>Kaj je Načrt ravnanja z raziskovalnimi podatki? </a:t>
            </a:r>
          </a:p>
          <a:p>
            <a:endParaRPr lang="sl-SI" sz="2000" dirty="0"/>
          </a:p>
          <a:p>
            <a:pPr marL="342900" indent="-342900">
              <a:spcAft>
                <a:spcPts val="1200"/>
              </a:spcAft>
              <a:buFont typeface="Arial" panose="020B0604020202020204" pitchFamily="34" charset="0"/>
              <a:buChar char="•"/>
            </a:pPr>
            <a:r>
              <a:rPr lang="sl-SI" dirty="0">
                <a:effectLst/>
                <a:ea typeface="Calibri" panose="020F0502020204030204" pitchFamily="34" charset="0"/>
              </a:rPr>
              <a:t>Dokument, ki vsebuje vse informacije o predvidenem življenjskem krogu raziskovalnih podatkov</a:t>
            </a:r>
            <a:endParaRPr lang="sl-SI" dirty="0"/>
          </a:p>
          <a:p>
            <a:pPr marL="342900" indent="-342900">
              <a:spcAft>
                <a:spcPts val="1200"/>
              </a:spcAft>
              <a:buFont typeface="Arial" panose="020B0604020202020204" pitchFamily="34" charset="0"/>
              <a:buChar char="•"/>
            </a:pPr>
            <a:r>
              <a:rPr lang="sl-SI" dirty="0"/>
              <a:t>Omogoča raziskovalni skupini </a:t>
            </a:r>
            <a:r>
              <a:rPr lang="sl-SI" b="1" dirty="0"/>
              <a:t>pravočasno</a:t>
            </a:r>
            <a:r>
              <a:rPr lang="sl-SI" dirty="0"/>
              <a:t> in </a:t>
            </a:r>
            <a:r>
              <a:rPr lang="sl-SI" b="1" dirty="0"/>
              <a:t>sistematizirano</a:t>
            </a:r>
            <a:r>
              <a:rPr lang="sl-SI" dirty="0"/>
              <a:t> ravnanje z raziskovalnimi podatki,</a:t>
            </a:r>
          </a:p>
          <a:p>
            <a:pPr marL="342900" indent="-342900">
              <a:spcAft>
                <a:spcPts val="1200"/>
              </a:spcAft>
              <a:buFont typeface="Arial" panose="020B0604020202020204" pitchFamily="34" charset="0"/>
              <a:buChar char="•"/>
            </a:pPr>
            <a:r>
              <a:rPr lang="sl-SI" dirty="0"/>
              <a:t>»</a:t>
            </a:r>
            <a:r>
              <a:rPr lang="sl-SI" b="1" dirty="0"/>
              <a:t>Priročnik</a:t>
            </a:r>
            <a:r>
              <a:rPr lang="sl-SI" dirty="0"/>
              <a:t>« raziskovalne skupine z opisanimi vsemi vidiki obravnave raziskovalnih podatkov tekom izvajanja točno določenega projekta (raziskave) in po njem,</a:t>
            </a:r>
          </a:p>
        </p:txBody>
      </p:sp>
      <p:pic>
        <p:nvPicPr>
          <p:cNvPr id="5" name="Slika 4" descr="Slika, ki vsebuje besede risanje, ilustracija, skica, besedilo&#10;&#10;Opis je samodejno ustvarjen">
            <a:extLst>
              <a:ext uri="{FF2B5EF4-FFF2-40B4-BE49-F238E27FC236}">
                <a16:creationId xmlns:a16="http://schemas.microsoft.com/office/drawing/2014/main" id="{9C3EE7CF-3BC4-6C63-AED8-86A44856D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29" y="3969948"/>
            <a:ext cx="5127171" cy="2884034"/>
          </a:xfrm>
          <a:prstGeom prst="rect">
            <a:avLst/>
          </a:prstGeom>
        </p:spPr>
      </p:pic>
      <p:sp>
        <p:nvSpPr>
          <p:cNvPr id="7" name="PoljeZBesedilom 6">
            <a:extLst>
              <a:ext uri="{FF2B5EF4-FFF2-40B4-BE49-F238E27FC236}">
                <a16:creationId xmlns:a16="http://schemas.microsoft.com/office/drawing/2014/main" id="{77189EE2-FCD8-5AA1-FD19-09209269A0BA}"/>
              </a:ext>
            </a:extLst>
          </p:cNvPr>
          <p:cNvSpPr txBox="1"/>
          <p:nvPr/>
        </p:nvSpPr>
        <p:spPr>
          <a:xfrm>
            <a:off x="529886" y="4227540"/>
            <a:ext cx="6096000" cy="1908215"/>
          </a:xfrm>
          <a:prstGeom prst="rect">
            <a:avLst/>
          </a:prstGeom>
          <a:noFill/>
        </p:spPr>
        <p:txBody>
          <a:bodyPr wrap="square">
            <a:spAutoFit/>
          </a:bodyPr>
          <a:lstStyle/>
          <a:p>
            <a:pPr marL="342900" indent="-342900">
              <a:spcAft>
                <a:spcPts val="1200"/>
              </a:spcAft>
              <a:buFont typeface="Arial" panose="020B0604020202020204" pitchFamily="34" charset="0"/>
              <a:buChar char="•"/>
            </a:pPr>
            <a:r>
              <a:rPr lang="sl-SI" dirty="0"/>
              <a:t>Zajema </a:t>
            </a:r>
            <a:r>
              <a:rPr lang="sl-SI" b="1" dirty="0"/>
              <a:t>tehnične</a:t>
            </a:r>
            <a:r>
              <a:rPr lang="sl-SI" dirty="0"/>
              <a:t>, </a:t>
            </a:r>
            <a:r>
              <a:rPr lang="sl-SI" b="1" dirty="0"/>
              <a:t>organizacijske</a:t>
            </a:r>
            <a:r>
              <a:rPr lang="sl-SI" dirty="0"/>
              <a:t>, </a:t>
            </a:r>
            <a:r>
              <a:rPr lang="sl-SI" b="1" dirty="0"/>
              <a:t>strukturne</a:t>
            </a:r>
            <a:r>
              <a:rPr lang="sl-SI" dirty="0"/>
              <a:t>, </a:t>
            </a:r>
            <a:r>
              <a:rPr lang="sl-SI" b="1" dirty="0"/>
              <a:t>pravne</a:t>
            </a:r>
            <a:r>
              <a:rPr lang="sl-SI" dirty="0"/>
              <a:t>, </a:t>
            </a:r>
            <a:r>
              <a:rPr lang="sl-SI" b="1" dirty="0"/>
              <a:t>etične</a:t>
            </a:r>
            <a:r>
              <a:rPr lang="sl-SI" dirty="0"/>
              <a:t>, </a:t>
            </a:r>
            <a:r>
              <a:rPr lang="sl-SI" b="1" dirty="0"/>
              <a:t>varnostne</a:t>
            </a:r>
            <a:r>
              <a:rPr lang="sl-SI" dirty="0"/>
              <a:t>, </a:t>
            </a:r>
            <a:r>
              <a:rPr lang="sl-SI" b="1" dirty="0"/>
              <a:t>finančne</a:t>
            </a:r>
            <a:r>
              <a:rPr lang="sl-SI" dirty="0"/>
              <a:t> in </a:t>
            </a:r>
            <a:r>
              <a:rPr lang="sl-SI" b="1" dirty="0"/>
              <a:t>trajnostne</a:t>
            </a:r>
            <a:r>
              <a:rPr lang="sl-SI" dirty="0"/>
              <a:t> vidike ravnanja z raziskovalnimi podatki,</a:t>
            </a:r>
          </a:p>
          <a:p>
            <a:pPr marL="342900" indent="-342900">
              <a:spcAft>
                <a:spcPts val="1200"/>
              </a:spcAft>
              <a:buFont typeface="Arial" panose="020B0604020202020204" pitchFamily="34" charset="0"/>
              <a:buChar char="•"/>
            </a:pPr>
            <a:r>
              <a:rPr lang="sl-SI" b="1" dirty="0"/>
              <a:t>Živ dokument</a:t>
            </a:r>
            <a:r>
              <a:rPr lang="sl-SI" dirty="0"/>
              <a:t>, ki ga tekom raziskave skupina (lahko) spreminja, dopolnjuje, usklajuje, skladno s potekom raziskave / projekta.</a:t>
            </a:r>
          </a:p>
        </p:txBody>
      </p:sp>
      <p:sp>
        <p:nvSpPr>
          <p:cNvPr id="6" name="PoljeZBesedilom 5">
            <a:extLst>
              <a:ext uri="{FF2B5EF4-FFF2-40B4-BE49-F238E27FC236}">
                <a16:creationId xmlns:a16="http://schemas.microsoft.com/office/drawing/2014/main" id="{4F615BC5-2F27-F859-C6F0-0BC5D023A76D}"/>
              </a:ext>
            </a:extLst>
          </p:cNvPr>
          <p:cNvSpPr txBox="1"/>
          <p:nvPr/>
        </p:nvSpPr>
        <p:spPr>
          <a:xfrm>
            <a:off x="838200" y="6596390"/>
            <a:ext cx="7252160" cy="261610"/>
          </a:xfrm>
          <a:prstGeom prst="rect">
            <a:avLst/>
          </a:prstGeom>
          <a:noFill/>
        </p:spPr>
        <p:txBody>
          <a:bodyPr wrap="square">
            <a:spAutoFit/>
          </a:bodyPr>
          <a:lstStyle/>
          <a:p>
            <a:r>
              <a:rPr lang="sl-SI" sz="1100" dirty="0">
                <a:effectLst/>
                <a:latin typeface="Calibri" panose="020F0502020204030204" pitchFamily="34" charset="0"/>
                <a:ea typeface="Calibri" panose="020F0502020204030204" pitchFamily="34" charset="0"/>
                <a:cs typeface="Times New Roman" panose="02020603050405020304" pitchFamily="18" charset="0"/>
              </a:rPr>
              <a:t>Data Management Plan. </a:t>
            </a:r>
            <a:r>
              <a:rPr lang="sl-SI" sz="1100" i="1" dirty="0" err="1">
                <a:effectLst/>
                <a:latin typeface="Calibri" panose="020F0502020204030204" pitchFamily="34" charset="0"/>
                <a:ea typeface="Calibri" panose="020F0502020204030204" pitchFamily="34" charset="0"/>
                <a:cs typeface="Times New Roman" panose="02020603050405020304" pitchFamily="18" charset="0"/>
              </a:rPr>
              <a:t>The</a:t>
            </a:r>
            <a:r>
              <a:rPr lang="sl-SI" sz="1100" i="1" dirty="0">
                <a:effectLst/>
                <a:latin typeface="Calibri" panose="020F0502020204030204" pitchFamily="34" charset="0"/>
                <a:ea typeface="Calibri" panose="020F0502020204030204" pitchFamily="34" charset="0"/>
                <a:cs typeface="Times New Roman" panose="02020603050405020304" pitchFamily="18" charset="0"/>
              </a:rPr>
              <a:t> Turing </a:t>
            </a:r>
            <a:r>
              <a:rPr lang="sl-SI" sz="1100" i="1" dirty="0" err="1">
                <a:effectLst/>
                <a:latin typeface="Calibri" panose="020F0502020204030204" pitchFamily="34" charset="0"/>
                <a:ea typeface="Calibri" panose="020F0502020204030204" pitchFamily="34" charset="0"/>
                <a:cs typeface="Times New Roman" panose="02020603050405020304" pitchFamily="18" charset="0"/>
              </a:rPr>
              <a:t>Way</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project</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illustration</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by</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Scriberia</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dirty="0" err="1">
                <a:effectLst/>
                <a:latin typeface="Calibri" panose="020F0502020204030204" pitchFamily="34" charset="0"/>
                <a:ea typeface="Calibri" panose="020F0502020204030204" pitchFamily="34" charset="0"/>
                <a:cs typeface="Times New Roman" panose="02020603050405020304" pitchFamily="18" charset="0"/>
              </a:rPr>
              <a:t>Zenodo</a:t>
            </a:r>
            <a:r>
              <a:rPr lang="sl-SI" sz="1100" dirty="0">
                <a:effectLst/>
                <a:latin typeface="Calibri" panose="020F0502020204030204" pitchFamily="34" charset="0"/>
                <a:ea typeface="Calibri" panose="020F0502020204030204" pitchFamily="34" charset="0"/>
                <a:cs typeface="Times New Roman" panose="02020603050405020304" pitchFamily="18" charset="0"/>
              </a:rPr>
              <a:t>. </a:t>
            </a:r>
            <a:r>
              <a:rPr lang="sl-SI"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http://doi.org/10.5281/zenodo.3332807</a:t>
            </a:r>
            <a:endParaRPr lang="sl-SI" sz="1100" dirty="0"/>
          </a:p>
        </p:txBody>
      </p:sp>
    </p:spTree>
    <p:extLst>
      <p:ext uri="{BB962C8B-B14F-4D97-AF65-F5344CB8AC3E}">
        <p14:creationId xmlns:p14="http://schemas.microsoft.com/office/powerpoint/2010/main" val="25787594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16897</TotalTime>
  <Words>4611</Words>
  <Application>Microsoft Office PowerPoint</Application>
  <PresentationFormat>Širokozaslonsko</PresentationFormat>
  <Paragraphs>475</Paragraphs>
  <Slides>50</Slides>
  <Notes>16</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50</vt:i4>
      </vt:variant>
    </vt:vector>
  </HeadingPairs>
  <TitlesOfParts>
    <vt:vector size="58" baseType="lpstr">
      <vt:lpstr>Arial</vt:lpstr>
      <vt:lpstr>Calibri</vt:lpstr>
      <vt:lpstr>Calibri Light</vt:lpstr>
      <vt:lpstr>Courier New</vt:lpstr>
      <vt:lpstr>Gotham Bold</vt:lpstr>
      <vt:lpstr>Gotham Book</vt:lpstr>
      <vt:lpstr>Wingdings</vt:lpstr>
      <vt:lpstr>Officeova tema</vt:lpstr>
      <vt:lpstr>PowerPointova predstavitev</vt:lpstr>
      <vt:lpstr>Vsebina predstavitve</vt:lpstr>
      <vt:lpstr>Splošno o načrtovanju ravnanja z raziskovalnimi podatki</vt:lpstr>
      <vt:lpstr>Splošno o načrtovanju ravnanja z raziskovalnimi podatki</vt:lpstr>
      <vt:lpstr>Splošno o načrtovanju ravnanja z raziskovalnimi podatki</vt:lpstr>
      <vt:lpstr>Kaj so raziskovalni podatki?</vt:lpstr>
      <vt:lpstr>PowerPointova predstavitev</vt:lpstr>
      <vt:lpstr>Življenjski krog raziskovalnih podatkov</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Splošno o načrtovanju ravnanja z raziskovalnimi podatki</vt:lpstr>
      <vt:lpstr>Nujni vsebinski deli načrtov</vt:lpstr>
      <vt:lpstr>Nujni vsebinski deli načrtov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Predloge načrtov</vt:lpstr>
      <vt:lpstr>Predloge načrtov </vt:lpstr>
      <vt:lpstr>Predloge načrtov </vt:lpstr>
      <vt:lpstr>European Commission : Horizon Europe Template  </vt:lpstr>
      <vt:lpstr>European Research Council (ERC): ERC DMP   </vt:lpstr>
      <vt:lpstr>CESSDA NRRP  </vt:lpstr>
      <vt:lpstr>NRRP - Univerza v Ljubljani   </vt:lpstr>
      <vt:lpstr>Orodja za pomoč pri načrtovanju  </vt:lpstr>
      <vt:lpstr>Orodja za pomoč pri načrtovanju  </vt:lpstr>
      <vt:lpstr>Orodja za pomoč pri načrtovanju  </vt:lpstr>
      <vt:lpstr>Orodja za pomoč pri načrtovanju  </vt:lpstr>
      <vt:lpstr>Orodja za pomoč pri načrtovanju  </vt:lpstr>
      <vt:lpstr>Orodja za pomoč pri načrtovanju  </vt:lpstr>
      <vt:lpstr>Čarovnik za pripravo NRRP – Data Stewardship Wizard (DSW)</vt:lpstr>
      <vt:lpstr>Priprava NRRP - korak 1  </vt:lpstr>
      <vt:lpstr>Priprava NRRP - korak 2  </vt:lpstr>
      <vt:lpstr>Priprava NRRP - korak 3  </vt:lpstr>
      <vt:lpstr>Priprava NRRP - korak 4  </vt:lpstr>
      <vt:lpstr>Spremljanje kakovosti NRRP </vt:lpstr>
      <vt:lpstr>Kontakti za dostop do DSW </vt:lpstr>
      <vt:lpstr>Orodja za pomoč pri načrtovanju  </vt:lpstr>
      <vt:lpstr>Orodja za pomoč pri načrtovanju  </vt:lpstr>
      <vt:lpstr>Orodja za pomoč pri načrtovanju  </vt:lpstr>
      <vt:lpstr>Orodja za pomoč pri načrtovanju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140</cp:revision>
  <dcterms:created xsi:type="dcterms:W3CDTF">2023-09-11T08:00:44Z</dcterms:created>
  <dcterms:modified xsi:type="dcterms:W3CDTF">2025-04-22T11:18:53Z</dcterms:modified>
</cp:coreProperties>
</file>