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Playfair Display" panose="00000500000000000000" pitchFamily="2" charset="-18"/>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2C77C9-D097-4944-9874-0660687A2664}">
  <a:tblStyle styleId="{C32C77C9-D097-4944-9874-0660687A266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9FD7480-CF08-4319-B5E3-84ECB63CC737}"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3" d="100"/>
          <a:sy n="153" d="100"/>
        </p:scale>
        <p:origin x="57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orfg.org/policy-development-guid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dd212baa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2dd212baa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0ceadb03c4_0_1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0ceadb03c4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6138c31464_0_8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6138c3146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0ceadb03c4_0_1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0ceadb03c4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0e9d2abadb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0e9d2abad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0e9d2abadb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0e9d2abad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3bd96e31e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33bd96e31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4081cd0223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4081cd022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3eb0c8d70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33eb0c8d70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g33eb0c8d70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l-SI"/>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3eb0c8d700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33eb0c8d700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l-SI" sz="1100" u="sng">
                <a:solidFill>
                  <a:schemeClr val="hlink"/>
                </a:solidFill>
                <a:latin typeface="Arial"/>
                <a:ea typeface="Arial"/>
                <a:cs typeface="Arial"/>
                <a:sym typeface="Arial"/>
                <a:hlinkClick r:id="rId3"/>
              </a:rPr>
              <a:t>https://www.orfg.org/policy-development-guide</a:t>
            </a:r>
            <a:endParaRPr/>
          </a:p>
        </p:txBody>
      </p:sp>
      <p:sp>
        <p:nvSpPr>
          <p:cNvPr id="327" name="Google Shape;327;g33eb0c8d700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l-SI"/>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33bd96e31e8_0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g33bd96e31e8_0_1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64" name="Google Shape;364;g33bd96e31e8_0_1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sl-SI"/>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3a1c4dc64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3a1c4dc6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3bd96e31e8_0_2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3bd96e31e8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3eb0c8d700_0_5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g33eb0c8d700_0_5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3bd96e31e8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g33bd96e31e8_0_1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425" name="Google Shape;425;g33bd96e31e8_0_1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sl-SI"/>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33f5a82b06d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33f5a82b0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33eb0c8d700_0_3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33eb0c8d700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247650" algn="just" rtl="0">
              <a:spcBef>
                <a:spcPts val="0"/>
              </a:spcBef>
              <a:spcAft>
                <a:spcPts val="0"/>
              </a:spcAft>
              <a:buClr>
                <a:schemeClr val="dk1"/>
              </a:buClr>
              <a:buSzPts val="1300"/>
              <a:buFont typeface="Open Sans"/>
              <a:buChar char="●"/>
            </a:pPr>
            <a:r>
              <a:rPr lang="sl-SI" sz="1300" b="1">
                <a:solidFill>
                  <a:schemeClr val="dk1"/>
                </a:solidFill>
                <a:latin typeface="Open Sans"/>
                <a:ea typeface="Open Sans"/>
                <a:cs typeface="Open Sans"/>
                <a:sym typeface="Open Sans"/>
              </a:rPr>
              <a:t>Purpose:</a:t>
            </a:r>
            <a:r>
              <a:rPr lang="sl-SI" sz="1300">
                <a:solidFill>
                  <a:schemeClr val="dk1"/>
                </a:solidFill>
                <a:latin typeface="Open Sans"/>
                <a:ea typeface="Open Sans"/>
                <a:cs typeface="Open Sans"/>
                <a:sym typeface="Open Sans"/>
              </a:rPr>
              <a:t> Provide contextual view of OA book landscape across ERA countries by focusing on several key aspects, while avoiding direct country-to-country comparisons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33f66f894ad_0_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33f66f894ad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33f66f894ad_0_8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33f66f894ad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340db5d1aca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340db5d1ac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3bb7bfeb5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3bb7bfeb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3bb7bfeb54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3bb7bfeb5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3bb7bfeb54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3bb7bfeb5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3bb7bfeb54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3bb7bfeb5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4081cd0223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4081cd022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4081cd022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g34081cd0223_0_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1" name="Google Shape;11;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2" name="Google Shape;12;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47" name="Google Shape;47;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slov in vsebina"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3" y="365129"/>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400"/>
              <a:buFont typeface="Calibri"/>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52" name="Google Shape;52;p13"/>
          <p:cNvSpPr txBox="1">
            <a:spLocks noGrp="1"/>
          </p:cNvSpPr>
          <p:nvPr>
            <p:ph type="body" idx="1"/>
          </p:nvPr>
        </p:nvSpPr>
        <p:spPr>
          <a:xfrm>
            <a:off x="838203" y="1825627"/>
            <a:ext cx="10515600" cy="4351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1600"/>
              </a:spcAft>
              <a:buClr>
                <a:schemeClr val="dk1"/>
              </a:buClr>
              <a:buSzPts val="1800"/>
              <a:buChar char="■"/>
              <a:defRPr/>
            </a:lvl9pPr>
          </a:lstStyle>
          <a:p>
            <a:endParaRPr/>
          </a:p>
        </p:txBody>
      </p:sp>
      <p:sp>
        <p:nvSpPr>
          <p:cNvPr id="53" name="Google Shape;53;p13"/>
          <p:cNvSpPr txBox="1">
            <a:spLocks noGrp="1"/>
          </p:cNvSpPr>
          <p:nvPr>
            <p:ph type="dt" idx="10"/>
          </p:nvPr>
        </p:nvSpPr>
        <p:spPr>
          <a:xfrm>
            <a:off x="838203" y="6356351"/>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4038603" y="6356351"/>
            <a:ext cx="4114800" cy="365100"/>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8610603"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sl-SI"/>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Diapositive de Texte">
  <p:cSld name="1_Diapositive de Texte">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831850" y="1306326"/>
            <a:ext cx="10515600" cy="5589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2400"/>
              <a:buFont typeface="Open Sans"/>
              <a:buNone/>
              <a:defRPr sz="2400" b="1" i="0" u="none" strike="noStrike" cap="none">
                <a:solidFill>
                  <a:schemeClr val="dk1"/>
                </a:solidFill>
                <a:latin typeface="Open Sans"/>
                <a:ea typeface="Open Sans"/>
                <a:cs typeface="Open Sans"/>
                <a:sym typeface="Open Sans"/>
              </a:defRPr>
            </a:lvl1pPr>
            <a:lvl2pPr marR="0" lvl="1"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58" name="Google Shape;58;p14"/>
          <p:cNvSpPr txBox="1">
            <a:spLocks noGrp="1"/>
          </p:cNvSpPr>
          <p:nvPr>
            <p:ph type="body" idx="1"/>
          </p:nvPr>
        </p:nvSpPr>
        <p:spPr>
          <a:xfrm>
            <a:off x="831850" y="2043951"/>
            <a:ext cx="10515600" cy="34653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dk1"/>
              </a:buClr>
              <a:buSzPts val="1700"/>
              <a:buFont typeface="Arial"/>
              <a:buNone/>
              <a:defRPr sz="17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65"/>
        <p:cNvGrpSpPr/>
        <p:nvPr/>
      </p:nvGrpSpPr>
      <p:grpSpPr>
        <a:xfrm>
          <a:off x="0" y="0"/>
          <a:ext cx="0" cy="0"/>
          <a:chOff x="0" y="0"/>
          <a:chExt cx="0" cy="0"/>
        </a:xfrm>
      </p:grpSpPr>
      <p:sp>
        <p:nvSpPr>
          <p:cNvPr id="66" name="Google Shape;66;p16"/>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7" name="Google Shape;67;p1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8" name="Google Shape;68;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9" name="Google Shape;69;p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0" name="Google Shape;70;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3" name="Google Shape;73;p1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4" name="Google Shape;74;p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5" name="Google Shape;75;p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6" name="Google Shape;76;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9" name="Google Shape;79;p18"/>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900"/>
              <a:buNone/>
              <a:defRPr sz="19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0" name="Google Shape;80;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1" name="Google Shape;81;p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2" name="Google Shape;82;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5" name="Google Shape;85;p19"/>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6" name="Google Shape;86;p19"/>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7" name="Google Shape;87;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8" name="Google Shape;88;p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9" name="Google Shape;89;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2" name="Google Shape;92;p20"/>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3" name="Google Shape;93;p20"/>
          <p:cNvSpPr txBox="1">
            <a:spLocks noGrp="1"/>
          </p:cNvSpPr>
          <p:nvPr>
            <p:ph type="body" idx="2"/>
          </p:nvPr>
        </p:nvSpPr>
        <p:spPr>
          <a:xfrm>
            <a:off x="839788" y="2505075"/>
            <a:ext cx="51579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94" name="Google Shape;94;p20"/>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5" name="Google Shape;95;p20"/>
          <p:cNvSpPr txBox="1">
            <a:spLocks noGrp="1"/>
          </p:cNvSpPr>
          <p:nvPr>
            <p:ph type="body" idx="4"/>
          </p:nvPr>
        </p:nvSpPr>
        <p:spPr>
          <a:xfrm>
            <a:off x="6172200" y="2505075"/>
            <a:ext cx="51831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96" name="Google Shape;96;p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7" name="Google Shape;97;p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8" name="Google Shape;98;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1" name="Google Shape;101;p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2" name="Google Shape;102;p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3" name="Google Shape;103;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04"/>
        <p:cNvGrpSpPr/>
        <p:nvPr/>
      </p:nvGrpSpPr>
      <p:grpSpPr>
        <a:xfrm>
          <a:off x="0" y="0"/>
          <a:ext cx="0" cy="0"/>
          <a:chOff x="0" y="0"/>
          <a:chExt cx="0" cy="0"/>
        </a:xfrm>
      </p:grpSpPr>
      <p:sp>
        <p:nvSpPr>
          <p:cNvPr id="105" name="Google Shape;105;p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6" name="Google Shape;106;p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7" name="Google Shape;107;p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108"/>
        <p:cNvGrpSpPr/>
        <p:nvPr/>
      </p:nvGrpSpPr>
      <p:grpSpPr>
        <a:xfrm>
          <a:off x="0" y="0"/>
          <a:ext cx="0" cy="0"/>
          <a:chOff x="0" y="0"/>
          <a:chExt cx="0" cy="0"/>
        </a:xfrm>
      </p:grpSpPr>
      <p:sp>
        <p:nvSpPr>
          <p:cNvPr id="109" name="Google Shape;109;p23"/>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0" name="Google Shape;110;p23"/>
          <p:cNvSpPr txBox="1">
            <a:spLocks noGrp="1"/>
          </p:cNvSpPr>
          <p:nvPr>
            <p:ph type="body" idx="1"/>
          </p:nvPr>
        </p:nvSpPr>
        <p:spPr>
          <a:xfrm>
            <a:off x="5183188" y="987425"/>
            <a:ext cx="61725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1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1" name="Google Shape;111;p23"/>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500"/>
              <a:buNone/>
              <a:defRPr sz="15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112" name="Google Shape;112;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3" name="Google Shape;113;p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4" name="Google Shape;114;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15"/>
        <p:cNvGrpSpPr/>
        <p:nvPr/>
      </p:nvGrpSpPr>
      <p:grpSpPr>
        <a:xfrm>
          <a:off x="0" y="0"/>
          <a:ext cx="0" cy="0"/>
          <a:chOff x="0" y="0"/>
          <a:chExt cx="0" cy="0"/>
        </a:xfrm>
      </p:grpSpPr>
      <p:sp>
        <p:nvSpPr>
          <p:cNvPr id="116" name="Google Shape;116;p24"/>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7" name="Google Shape;117;p24"/>
          <p:cNvSpPr>
            <a:spLocks noGrp="1"/>
          </p:cNvSpPr>
          <p:nvPr>
            <p:ph type="pic" idx="2"/>
          </p:nvPr>
        </p:nvSpPr>
        <p:spPr>
          <a:xfrm>
            <a:off x="5183188" y="987425"/>
            <a:ext cx="6172500" cy="4873500"/>
          </a:xfrm>
          <a:prstGeom prst="rect">
            <a:avLst/>
          </a:prstGeom>
          <a:noFill/>
          <a:ln>
            <a:noFill/>
          </a:ln>
        </p:spPr>
      </p:sp>
      <p:sp>
        <p:nvSpPr>
          <p:cNvPr id="118" name="Google Shape;118;p24"/>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500"/>
              <a:buNone/>
              <a:defRPr sz="15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119" name="Google Shape;119;p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0" name="Google Shape;120;p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1" name="Google Shape;121;p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4" name="Google Shape;124;p25"/>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25" name="Google Shape;125;p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6" name="Google Shape;126;p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7" name="Google Shape;127;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28"/>
        <p:cNvGrpSpPr/>
        <p:nvPr/>
      </p:nvGrpSpPr>
      <p:grpSpPr>
        <a:xfrm>
          <a:off x="0" y="0"/>
          <a:ext cx="0" cy="0"/>
          <a:chOff x="0" y="0"/>
          <a:chExt cx="0" cy="0"/>
        </a:xfrm>
      </p:grpSpPr>
      <p:sp>
        <p:nvSpPr>
          <p:cNvPr id="129" name="Google Shape;129;p26"/>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0" name="Google Shape;130;p26"/>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31" name="Google Shape;131;p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2" name="Google Shape;132;p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3" name="Google Shape;133;p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re de la présentation">
  <p:cSld name="1_Titre de la présentation">
    <p:spTree>
      <p:nvGrpSpPr>
        <p:cNvPr id="1" name="Shape 134"/>
        <p:cNvGrpSpPr/>
        <p:nvPr/>
      </p:nvGrpSpPr>
      <p:grpSpPr>
        <a:xfrm>
          <a:off x="0" y="0"/>
          <a:ext cx="0" cy="0"/>
          <a:chOff x="0" y="0"/>
          <a:chExt cx="0" cy="0"/>
        </a:xfrm>
      </p:grpSpPr>
      <p:sp>
        <p:nvSpPr>
          <p:cNvPr id="135" name="Google Shape;135;p27"/>
          <p:cNvSpPr txBox="1"/>
          <p:nvPr/>
        </p:nvSpPr>
        <p:spPr>
          <a:xfrm>
            <a:off x="902792" y="2910662"/>
            <a:ext cx="6289500" cy="1655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900"/>
              <a:buFont typeface="Arial"/>
              <a:buNone/>
            </a:pPr>
            <a:endParaRPr sz="1900" b="0" i="0" u="none" strike="noStrike" cap="none">
              <a:solidFill>
                <a:srgbClr val="2E9E7F"/>
              </a:solidFill>
              <a:latin typeface="Playfair Display"/>
              <a:ea typeface="Playfair Display"/>
              <a:cs typeface="Playfair Display"/>
              <a:sym typeface="Playfair Display"/>
            </a:endParaRPr>
          </a:p>
        </p:txBody>
      </p:sp>
      <p:sp>
        <p:nvSpPr>
          <p:cNvPr id="136" name="Google Shape;136;p27"/>
          <p:cNvSpPr txBox="1">
            <a:spLocks noGrp="1"/>
          </p:cNvSpPr>
          <p:nvPr>
            <p:ph type="title"/>
          </p:nvPr>
        </p:nvSpPr>
        <p:spPr>
          <a:xfrm>
            <a:off x="794560" y="1753814"/>
            <a:ext cx="7694700" cy="6744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dk1"/>
              </a:buClr>
              <a:buSzPts val="4400"/>
              <a:buFont typeface="Playfair Display"/>
              <a:buNone/>
              <a:defRPr sz="4400" b="1" i="0" u="none" strike="noStrike" cap="none">
                <a:solidFill>
                  <a:schemeClr val="dk1"/>
                </a:solidFill>
                <a:latin typeface="Playfair Display"/>
                <a:ea typeface="Playfair Display"/>
                <a:cs typeface="Playfair Display"/>
                <a:sym typeface="Playfair Display"/>
              </a:defRPr>
            </a:lvl1pPr>
            <a:lvl2pPr marR="0" lvl="1"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37" name="Google Shape;137;p27"/>
          <p:cNvSpPr txBox="1">
            <a:spLocks noGrp="1"/>
          </p:cNvSpPr>
          <p:nvPr>
            <p:ph type="body" idx="1"/>
          </p:nvPr>
        </p:nvSpPr>
        <p:spPr>
          <a:xfrm>
            <a:off x="794560" y="2635729"/>
            <a:ext cx="5921700" cy="2724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rgbClr val="2E9E7F"/>
              </a:buClr>
              <a:buSzPts val="1900"/>
              <a:buFont typeface="Arial"/>
              <a:buNone/>
              <a:defRPr sz="1900" b="0" i="0" u="none" strike="noStrike" cap="none">
                <a:solidFill>
                  <a:srgbClr val="2E9E7F"/>
                </a:solidFill>
                <a:latin typeface="Playfair Display"/>
                <a:ea typeface="Playfair Display"/>
                <a:cs typeface="Playfair Display"/>
                <a:sym typeface="Playfair Display"/>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pic>
        <p:nvPicPr>
          <p:cNvPr id="138" name="Google Shape;138;p27"/>
          <p:cNvPicPr preferRelativeResize="0"/>
          <p:nvPr/>
        </p:nvPicPr>
        <p:blipFill rotWithShape="1">
          <a:blip r:embed="rId2">
            <a:alphaModFix/>
          </a:blip>
          <a:srcRect/>
          <a:stretch/>
        </p:blipFill>
        <p:spPr>
          <a:xfrm>
            <a:off x="162209" y="6070325"/>
            <a:ext cx="1876425" cy="581025"/>
          </a:xfrm>
          <a:prstGeom prst="rect">
            <a:avLst/>
          </a:prstGeom>
          <a:noFill/>
          <a:ln>
            <a:noFill/>
          </a:ln>
        </p:spPr>
      </p:pic>
      <p:sp>
        <p:nvSpPr>
          <p:cNvPr id="139" name="Google Shape;139;p27"/>
          <p:cNvSpPr txBox="1"/>
          <p:nvPr/>
        </p:nvSpPr>
        <p:spPr>
          <a:xfrm>
            <a:off x="2040650" y="6031413"/>
            <a:ext cx="3326100" cy="86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sl-SI" sz="1100" b="0" i="0" u="none" strike="noStrike" cap="none">
                <a:solidFill>
                  <a:srgbClr val="666666"/>
                </a:solidFill>
                <a:latin typeface="Calibri"/>
                <a:ea typeface="Calibri"/>
                <a:cs typeface="Calibri"/>
                <a:sym typeface="Calibri"/>
              </a:rPr>
              <a:t>The PALOMERA project is funded by the European Union Horizon Programme call HORIZON-WIDERA-2022-ERA-01 - Grant Agreement Number 101094270</a:t>
            </a:r>
            <a:endParaRPr sz="15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Układ niestandardowy 1">
  <p:cSld name="CUSTOM">
    <p:spTree>
      <p:nvGrpSpPr>
        <p:cNvPr id="1" name="Shape 140"/>
        <p:cNvGrpSpPr/>
        <p:nvPr/>
      </p:nvGrpSpPr>
      <p:grpSpPr>
        <a:xfrm>
          <a:off x="0" y="0"/>
          <a:ext cx="0" cy="0"/>
          <a:chOff x="0" y="0"/>
          <a:chExt cx="0" cy="0"/>
        </a:xfrm>
      </p:grpSpPr>
      <p:sp>
        <p:nvSpPr>
          <p:cNvPr id="141" name="Google Shape;141;p28"/>
          <p:cNvSpPr>
            <a:spLocks noGrp="1"/>
          </p:cNvSpPr>
          <p:nvPr>
            <p:ph type="pic" idx="2"/>
          </p:nvPr>
        </p:nvSpPr>
        <p:spPr>
          <a:xfrm>
            <a:off x="6692525" y="1125575"/>
            <a:ext cx="5016000" cy="4844100"/>
          </a:xfrm>
          <a:prstGeom prst="rect">
            <a:avLst/>
          </a:prstGeom>
          <a:noFill/>
          <a:ln>
            <a:noFill/>
          </a:ln>
        </p:spPr>
      </p:sp>
      <p:pic>
        <p:nvPicPr>
          <p:cNvPr id="142" name="Google Shape;142;p28"/>
          <p:cNvPicPr preferRelativeResize="0"/>
          <p:nvPr/>
        </p:nvPicPr>
        <p:blipFill rotWithShape="1">
          <a:blip r:embed="rId2">
            <a:alphaModFix/>
          </a:blip>
          <a:srcRect/>
          <a:stretch/>
        </p:blipFill>
        <p:spPr>
          <a:xfrm>
            <a:off x="2479050" y="1001475"/>
            <a:ext cx="9540875" cy="51250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Diapositive de Texte">
  <p:cSld name="1_Diapositive de Texte">
    <p:spTree>
      <p:nvGrpSpPr>
        <p:cNvPr id="1" name="Shape 143"/>
        <p:cNvGrpSpPr/>
        <p:nvPr/>
      </p:nvGrpSpPr>
      <p:grpSpPr>
        <a:xfrm>
          <a:off x="0" y="0"/>
          <a:ext cx="0" cy="0"/>
          <a:chOff x="0" y="0"/>
          <a:chExt cx="0" cy="0"/>
        </a:xfrm>
      </p:grpSpPr>
      <p:sp>
        <p:nvSpPr>
          <p:cNvPr id="144" name="Google Shape;144;p29"/>
          <p:cNvSpPr txBox="1">
            <a:spLocks noGrp="1"/>
          </p:cNvSpPr>
          <p:nvPr>
            <p:ph type="title"/>
          </p:nvPr>
        </p:nvSpPr>
        <p:spPr>
          <a:xfrm>
            <a:off x="831850" y="1306326"/>
            <a:ext cx="10515600" cy="5589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2400"/>
              <a:buFont typeface="Open Sans"/>
              <a:buNone/>
              <a:defRPr sz="2400" b="1" i="0" u="none" strike="noStrike" cap="none">
                <a:solidFill>
                  <a:schemeClr val="dk1"/>
                </a:solidFill>
                <a:latin typeface="Open Sans"/>
                <a:ea typeface="Open Sans"/>
                <a:cs typeface="Open Sans"/>
                <a:sym typeface="Open Sans"/>
              </a:defRPr>
            </a:lvl1pPr>
            <a:lvl2pPr marR="0" lvl="1"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45" name="Google Shape;145;p29"/>
          <p:cNvSpPr txBox="1">
            <a:spLocks noGrp="1"/>
          </p:cNvSpPr>
          <p:nvPr>
            <p:ph type="body" idx="1"/>
          </p:nvPr>
        </p:nvSpPr>
        <p:spPr>
          <a:xfrm>
            <a:off x="831850" y="2043951"/>
            <a:ext cx="10515600" cy="34653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dk1"/>
              </a:buClr>
              <a:buSzPts val="1700"/>
              <a:buFont typeface="Arial"/>
              <a:buNone/>
              <a:defRPr sz="17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18" name="Google Shape;18;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19" name="Google Shape;19;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3" name="Google Shape;23;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4" name="Google Shape;24;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7" name="Google Shape;27;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0" name="Google Shape;30;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4" name="Google Shape;34;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38" name="Google Shape;38;p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9" name="Google Shape;39;p9"/>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0" name="Google Shape;40;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3" name="Google Shape;43;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sl-S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61" name="Google Shape;61;p1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62" name="Google Shape;62;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5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63" name="Google Shape;63;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5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3359/oz2530001"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doi.org/10.3359/oz2530001" TargetMode="External"/><Relationship Id="rId5" Type="http://schemas.openxmlformats.org/officeDocument/2006/relationships/image" Target="../media/image6.jp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doi.org/10.3359/oz2530001" TargetMode="External"/><Relationship Id="rId5" Type="http://schemas.openxmlformats.org/officeDocument/2006/relationships/image" Target="../media/image6.jp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doi.org/10.3359/oz2530001" TargetMode="External"/><Relationship Id="rId5" Type="http://schemas.openxmlformats.org/officeDocument/2006/relationships/image" Target="../media/image6.jp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https://doi.org/10.3359/oz2530001" TargetMode="Externa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5281/zenodo.4681725"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5281/zenodo.4011836"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hyperlink" Target="https://treemaps.openapc.net/apcdata/bpc/" TargetMode="Externa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8.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1.png"/><Relationship Id="rId4" Type="http://schemas.openxmlformats.org/officeDocument/2006/relationships/image" Target="../media/image22.png"/><Relationship Id="rId9"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21.png"/><Relationship Id="rId2" Type="http://schemas.openxmlformats.org/officeDocument/2006/relationships/notesSlide" Target="../notesSlides/notesSlide21.xml"/><Relationship Id="rId16" Type="http://schemas.openxmlformats.org/officeDocument/2006/relationships/image" Target="../media/image20.jpg"/><Relationship Id="rId1" Type="http://schemas.openxmlformats.org/officeDocument/2006/relationships/slideLayout" Target="../slideLayouts/slideLayout15.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22.xml.rels><?xml version="1.0" encoding="UTF-8" standalone="yes"?>
<Relationships xmlns="http://schemas.openxmlformats.org/package/2006/relationships"><Relationship Id="rId8" Type="http://schemas.openxmlformats.org/officeDocument/2006/relationships/hyperlink" Target="https://operas-eu.org/projects/palomera/results/recommendations-for-open-access-academic-book-policies/" TargetMode="External"/><Relationship Id="rId3" Type="http://schemas.openxmlformats.org/officeDocument/2006/relationships/image" Target="../media/image18.png"/><Relationship Id="rId7" Type="http://schemas.openxmlformats.org/officeDocument/2006/relationships/hyperlink" Target="https://doi.org/10.5281/zenodo.13827251"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oabooks-toolkit.org/" TargetMode="External"/><Relationship Id="rId5" Type="http://schemas.openxmlformats.org/officeDocument/2006/relationships/hyperlink" Target="https://knowledgebase.oabooks-toolkit.org/" TargetMode="External"/><Relationship Id="rId10" Type="http://schemas.openxmlformats.org/officeDocument/2006/relationships/image" Target="../media/image21.png"/><Relationship Id="rId4" Type="http://schemas.openxmlformats.org/officeDocument/2006/relationships/image" Target="../media/image27.png"/><Relationship Id="rId9"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s://doi.org/10.5281/zenodo.1382725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7.xml"/><Relationship Id="rId5" Type="http://schemas.openxmlformats.org/officeDocument/2006/relationships/hyperlink" Target="https://doi.org/10.5281/zenodo.13827251" TargetMode="Externa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hyperlink" Target="https://doi.org/10.5281/zenodo.1433041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5281/zenodo.10777132"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hyperlink" Target="http://home.izum.si/COBISS/bibliografije/Tipologija_slv.pdf"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hyperlink" Target="https://www.arrs.si/sl/akti/24/inc/Priloga%201.pdf"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www.arrs.si/sl/akti/24/splosni-akt-aris-okt24.as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30"/>
          <p:cNvSpPr txBox="1"/>
          <p:nvPr/>
        </p:nvSpPr>
        <p:spPr>
          <a:xfrm>
            <a:off x="833120" y="339494"/>
            <a:ext cx="9443700"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6600" b="1" dirty="0">
                <a:solidFill>
                  <a:schemeClr val="accent4">
                    <a:lumMod val="75000"/>
                  </a:schemeClr>
                </a:solidFill>
                <a:latin typeface="Calibri"/>
                <a:ea typeface="Calibri"/>
                <a:cs typeface="Calibri"/>
                <a:sym typeface="Calibri"/>
              </a:rPr>
              <a:t>Akademske knjige</a:t>
            </a:r>
            <a:endParaRPr sz="6600" dirty="0">
              <a:solidFill>
                <a:schemeClr val="accent4">
                  <a:lumMod val="75000"/>
                </a:schemeClr>
              </a:solidFill>
              <a:latin typeface="Calibri"/>
              <a:ea typeface="Calibri"/>
              <a:cs typeface="Calibri"/>
              <a:sym typeface="Calibri"/>
            </a:endParaRPr>
          </a:p>
        </p:txBody>
      </p:sp>
      <p:sp>
        <p:nvSpPr>
          <p:cNvPr id="151" name="Google Shape;151;p30"/>
          <p:cNvSpPr txBox="1"/>
          <p:nvPr/>
        </p:nvSpPr>
        <p:spPr>
          <a:xfrm>
            <a:off x="833118" y="2183478"/>
            <a:ext cx="7232357" cy="646290"/>
          </a:xfrm>
          <a:prstGeom prst="rect">
            <a:avLst/>
          </a:prstGeom>
          <a:noFill/>
          <a:ln>
            <a:noFill/>
          </a:ln>
        </p:spPr>
        <p:txBody>
          <a:bodyPr spcFirstLastPara="1" wrap="square" lIns="91425" tIns="45700" rIns="91425" bIns="45700" anchor="t" anchorCtr="0">
            <a:spAutoFit/>
          </a:bodyPr>
          <a:lstStyle/>
          <a:p>
            <a:pPr marL="0" lvl="0" indent="0" rtl="0">
              <a:lnSpc>
                <a:spcPct val="90000"/>
              </a:lnSpc>
              <a:spcBef>
                <a:spcPts val="0"/>
              </a:spcBef>
              <a:spcAft>
                <a:spcPts val="0"/>
              </a:spcAft>
              <a:buNone/>
            </a:pPr>
            <a:r>
              <a:rPr lang="sl-SI" sz="2000" dirty="0">
                <a:solidFill>
                  <a:schemeClr val="lt1"/>
                </a:solidFill>
                <a:latin typeface="Calibri (Telo)"/>
                <a:ea typeface="Calibri" panose="020F0502020204030204" pitchFamily="34" charset="0"/>
                <a:cs typeface="Calibri" panose="020F0502020204030204" pitchFamily="34" charset="0"/>
                <a:sym typeface="Calibri"/>
              </a:rPr>
              <a:t>mag. Aleš POGAČNIK, Znanstvenoraziskovalni center Slovenske akademije znanosti in umetnosti</a:t>
            </a:r>
          </a:p>
        </p:txBody>
      </p:sp>
      <p:pic>
        <p:nvPicPr>
          <p:cNvPr id="5" name="Picture 2" descr="https://mirrors.creativecommons.org/presskit/buttons/88x31/png/by.png">
            <a:extLst>
              <a:ext uri="{FF2B5EF4-FFF2-40B4-BE49-F238E27FC236}">
                <a16:creationId xmlns:a16="http://schemas.microsoft.com/office/drawing/2014/main" id="{700CA989-FC1C-4C5B-811E-0F533CFF93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120" y="5366229"/>
            <a:ext cx="1119310" cy="391620"/>
          </a:xfrm>
          <a:prstGeom prst="rect">
            <a:avLst/>
          </a:prstGeom>
          <a:noFill/>
          <a:extLst>
            <a:ext uri="{909E8E84-426E-40DD-AFC4-6F175D3DCCD1}">
              <a14:hiddenFill xmlns:a14="http://schemas.microsoft.com/office/drawing/2010/main">
                <a:solidFill>
                  <a:srgbClr val="FFFFFF"/>
                </a:solidFill>
              </a14:hiddenFill>
            </a:ext>
          </a:extLst>
        </p:spPr>
      </p:pic>
      <p:pic>
        <p:nvPicPr>
          <p:cNvPr id="6" name="Slika 5">
            <a:extLst>
              <a:ext uri="{FF2B5EF4-FFF2-40B4-BE49-F238E27FC236}">
                <a16:creationId xmlns:a16="http://schemas.microsoft.com/office/drawing/2014/main" id="{D5A755D4-FEA1-4CE6-B674-4B720FC50F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912044"/>
            <a:ext cx="674594" cy="383769"/>
          </a:xfrm>
          <a:prstGeom prst="rect">
            <a:avLst/>
          </a:prstGeom>
        </p:spPr>
      </p:pic>
      <p:sp>
        <p:nvSpPr>
          <p:cNvPr id="7" name="Google Shape;151;p30">
            <a:extLst>
              <a:ext uri="{FF2B5EF4-FFF2-40B4-BE49-F238E27FC236}">
                <a16:creationId xmlns:a16="http://schemas.microsoft.com/office/drawing/2014/main" id="{52219F11-9D64-49C3-9C96-A53E116BFE52}"/>
              </a:ext>
            </a:extLst>
          </p:cNvPr>
          <p:cNvSpPr txBox="1"/>
          <p:nvPr/>
        </p:nvSpPr>
        <p:spPr>
          <a:xfrm>
            <a:off x="833118" y="3535403"/>
            <a:ext cx="7232357" cy="646290"/>
          </a:xfrm>
          <a:prstGeom prst="rect">
            <a:avLst/>
          </a:prstGeom>
          <a:noFill/>
          <a:ln>
            <a:noFill/>
          </a:ln>
        </p:spPr>
        <p:txBody>
          <a:bodyPr spcFirstLastPara="1" wrap="square" lIns="91425" tIns="45700" rIns="91425" bIns="45700" anchor="t" anchorCtr="0">
            <a:spAutoFit/>
          </a:bodyPr>
          <a:lstStyle/>
          <a:p>
            <a:pPr marL="0" lvl="0" indent="0" rtl="0">
              <a:lnSpc>
                <a:spcPct val="90000"/>
              </a:lnSpc>
              <a:spcBef>
                <a:spcPts val="0"/>
              </a:spcBef>
              <a:spcAft>
                <a:spcPts val="0"/>
              </a:spcAft>
              <a:buClr>
                <a:schemeClr val="dk1"/>
              </a:buClr>
              <a:buSzPts val="4400"/>
              <a:buFont typeface="Calibri"/>
              <a:buNone/>
            </a:pPr>
            <a:r>
              <a:rPr lang="sl-SI" sz="2000" dirty="0">
                <a:solidFill>
                  <a:schemeClr val="lt1"/>
                </a:solidFill>
                <a:latin typeface="Calibri (Telo)"/>
                <a:ea typeface="Calibri" panose="020F0502020204030204" pitchFamily="34" charset="0"/>
                <a:cs typeface="Calibri" panose="020F0502020204030204" pitchFamily="34" charset="0"/>
              </a:rPr>
              <a:t>Ljubljana in </a:t>
            </a:r>
            <a:r>
              <a:rPr lang="sl-SI" sz="2000" dirty="0" err="1">
                <a:solidFill>
                  <a:schemeClr val="lt1"/>
                </a:solidFill>
                <a:latin typeface="Calibri (Telo)"/>
                <a:ea typeface="Calibri" panose="020F0502020204030204" pitchFamily="34" charset="0"/>
                <a:cs typeface="Calibri" panose="020F0502020204030204" pitchFamily="34" charset="0"/>
              </a:rPr>
              <a:t>online</a:t>
            </a:r>
            <a:r>
              <a:rPr lang="sl-SI" sz="2000" dirty="0">
                <a:solidFill>
                  <a:schemeClr val="lt1"/>
                </a:solidFill>
                <a:latin typeface="Calibri (Telo)"/>
                <a:ea typeface="Calibri" panose="020F0502020204030204" pitchFamily="34" charset="0"/>
                <a:cs typeface="Calibri" panose="020F0502020204030204" pitchFamily="34" charset="0"/>
              </a:rPr>
              <a:t>, Centralna tehniška knjižnica Univerze v Ljubljani, Predstavitev za </a:t>
            </a:r>
            <a:r>
              <a:rPr lang="sl-SI" sz="2000" dirty="0" err="1">
                <a:solidFill>
                  <a:schemeClr val="lt1"/>
                </a:solidFill>
                <a:latin typeface="Calibri (Telo)"/>
                <a:ea typeface="Calibri" panose="020F0502020204030204" pitchFamily="34" charset="0"/>
                <a:cs typeface="Calibri" panose="020F0502020204030204" pitchFamily="34" charset="0"/>
              </a:rPr>
              <a:t>konzorcijske</a:t>
            </a:r>
            <a:r>
              <a:rPr lang="sl-SI" sz="2000" dirty="0">
                <a:solidFill>
                  <a:schemeClr val="lt1"/>
                </a:solidFill>
                <a:latin typeface="Calibri (Telo)"/>
                <a:ea typeface="Calibri" panose="020F0502020204030204" pitchFamily="34" charset="0"/>
                <a:cs typeface="Calibri" panose="020F0502020204030204" pitchFamily="34" charset="0"/>
              </a:rPr>
              <a:t> partnerje in širšo javnost</a:t>
            </a:r>
            <a:r>
              <a:rPr lang="sl-SI" sz="2000" dirty="0">
                <a:solidFill>
                  <a:schemeClr val="lt1"/>
                </a:solidFill>
                <a:latin typeface="Calibri (Telo)"/>
                <a:ea typeface="Calibri" panose="020F0502020204030204" pitchFamily="34" charset="0"/>
                <a:cs typeface="Calibri" panose="020F0502020204030204" pitchFamily="34" charset="0"/>
                <a:sym typeface="Calibri"/>
              </a:rPr>
              <a:t>, </a:t>
            </a:r>
            <a:r>
              <a:rPr lang="sl-SI" sz="2000" dirty="0">
                <a:solidFill>
                  <a:schemeClr val="lt1"/>
                </a:solidFill>
                <a:latin typeface="Calibri (Telo)"/>
                <a:ea typeface="Calibri" panose="020F0502020204030204" pitchFamily="34" charset="0"/>
                <a:cs typeface="Calibri" panose="020F0502020204030204" pitchFamily="34" charset="0"/>
              </a:rPr>
              <a:t>20. 3. 2025</a:t>
            </a:r>
            <a:endParaRPr sz="2000" dirty="0">
              <a:solidFill>
                <a:schemeClr val="lt1"/>
              </a:solidFill>
              <a:latin typeface="Calibri (Telo)"/>
              <a:ea typeface="Calibri" panose="020F0502020204030204" pitchFamily="34" charset="0"/>
              <a:cs typeface="Calibri" panose="020F0502020204030204" pitchFamily="34" charset="0"/>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9"/>
          <p:cNvSpPr txBox="1"/>
          <p:nvPr/>
        </p:nvSpPr>
        <p:spPr>
          <a:xfrm>
            <a:off x="372550" y="6335400"/>
            <a:ext cx="10295400" cy="5226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lvl="0" indent="0" algn="l" rtl="0">
              <a:lnSpc>
                <a:spcPct val="115000"/>
              </a:lnSpc>
              <a:spcBef>
                <a:spcPts val="1000"/>
              </a:spcBef>
              <a:spcAft>
                <a:spcPts val="1200"/>
              </a:spcAft>
              <a:buSzPts val="1100"/>
              <a:buNone/>
            </a:pPr>
            <a:r>
              <a:rPr lang="sl-SI" sz="1300">
                <a:solidFill>
                  <a:schemeClr val="dk1"/>
                </a:solidFill>
                <a:highlight>
                  <a:schemeClr val="accent3"/>
                </a:highlight>
              </a:rPr>
              <a:t>Pogačnik, A. 2025: </a:t>
            </a:r>
            <a:r>
              <a:rPr lang="sl-SI" sz="1300" i="1">
                <a:solidFill>
                  <a:schemeClr val="dk1"/>
                </a:solidFill>
                <a:highlight>
                  <a:schemeClr val="accent3"/>
                </a:highlight>
              </a:rPr>
              <a:t>Akademske knjige: znanstvene in sorodne monografije v Sloveniji od 2013 do 2023</a:t>
            </a:r>
            <a:r>
              <a:rPr lang="sl-SI" sz="1300">
                <a:solidFill>
                  <a:schemeClr val="dk1"/>
                </a:solidFill>
                <a:highlight>
                  <a:schemeClr val="accent3"/>
                </a:highlight>
              </a:rPr>
              <a:t>; Organizacija znanja 30 (1-2). št. prispevka 253001, </a:t>
            </a:r>
            <a:r>
              <a:rPr lang="sl-SI" sz="1300" u="sng">
                <a:solidFill>
                  <a:srgbClr val="1155CC"/>
                </a:solidFill>
                <a:highlight>
                  <a:schemeClr val="accent3"/>
                </a:highlight>
                <a:hlinkClick r:id="rId3">
                  <a:extLst>
                    <a:ext uri="{A12FA001-AC4F-418D-AE19-62706E023703}">
                      <ahyp:hlinkClr xmlns:ahyp="http://schemas.microsoft.com/office/drawing/2018/hyperlinkcolor" val="tx"/>
                    </a:ext>
                  </a:extLst>
                </a:hlinkClick>
              </a:rPr>
              <a:t>https://doi.org/10.3359/oz2530001</a:t>
            </a:r>
            <a:r>
              <a:rPr lang="sl-SI" sz="1300">
                <a:solidFill>
                  <a:schemeClr val="dk1"/>
                </a:solidFill>
                <a:highlight>
                  <a:schemeClr val="accent3"/>
                </a:highlight>
              </a:rPr>
              <a:t> </a:t>
            </a:r>
            <a:endParaRPr sz="1600">
              <a:highlight>
                <a:schemeClr val="accent3"/>
              </a:highlight>
            </a:endParaRPr>
          </a:p>
        </p:txBody>
      </p:sp>
      <p:sp>
        <p:nvSpPr>
          <p:cNvPr id="257" name="Google Shape;257;p39"/>
          <p:cNvSpPr txBox="1"/>
          <p:nvPr/>
        </p:nvSpPr>
        <p:spPr>
          <a:xfrm>
            <a:off x="372550" y="4661900"/>
            <a:ext cx="5822700" cy="13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1700">
                <a:solidFill>
                  <a:schemeClr val="dk1"/>
                </a:solidFill>
                <a:latin typeface="Calibri"/>
                <a:ea typeface="Calibri"/>
                <a:cs typeface="Calibri"/>
                <a:sym typeface="Calibri"/>
              </a:rPr>
              <a:t>Letno je v povprečju izšlo 520 do 1245 znanstvenih monografij (odvisno od tega, katere tipe del ter ponovne objave, kot so ponatisi, nove izdaje in e-knjige, prištevamo med znanstvene monografije). Število se zmanjšuje, posebej po letu 2019; letno je upadlo za okoli 6,5 %.</a:t>
            </a:r>
            <a:endParaRPr sz="1100">
              <a:solidFill>
                <a:schemeClr val="dk1"/>
              </a:solidFill>
              <a:latin typeface="Calibri"/>
              <a:ea typeface="Calibri"/>
              <a:cs typeface="Calibri"/>
              <a:sym typeface="Calibri"/>
            </a:endParaRPr>
          </a:p>
        </p:txBody>
      </p:sp>
      <p:pic>
        <p:nvPicPr>
          <p:cNvPr id="258" name="Google Shape;258;p39" title="Chart"/>
          <p:cNvPicPr preferRelativeResize="0"/>
          <p:nvPr/>
        </p:nvPicPr>
        <p:blipFill>
          <a:blip r:embed="rId4">
            <a:alphaModFix/>
          </a:blip>
          <a:stretch>
            <a:fillRect/>
          </a:stretch>
        </p:blipFill>
        <p:spPr>
          <a:xfrm>
            <a:off x="372550" y="574250"/>
            <a:ext cx="5734050" cy="3543300"/>
          </a:xfrm>
          <a:prstGeom prst="rect">
            <a:avLst/>
          </a:prstGeom>
          <a:noFill/>
          <a:ln>
            <a:noFill/>
          </a:ln>
        </p:spPr>
      </p:pic>
      <p:sp>
        <p:nvSpPr>
          <p:cNvPr id="259" name="Google Shape;259;p39"/>
          <p:cNvSpPr txBox="1"/>
          <p:nvPr/>
        </p:nvSpPr>
        <p:spPr>
          <a:xfrm>
            <a:off x="6106600" y="4906100"/>
            <a:ext cx="5822700" cy="8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1700">
                <a:solidFill>
                  <a:schemeClr val="dk1"/>
                </a:solidFill>
                <a:latin typeface="Calibri"/>
                <a:ea typeface="Calibri"/>
                <a:cs typeface="Calibri"/>
                <a:sym typeface="Calibri"/>
              </a:rPr>
              <a:t>Približno polovica monografij s tipologijo je verificiranih; velika večina s tipologijo 2.01 znanstvena monografija.</a:t>
            </a:r>
            <a:endParaRPr sz="1100">
              <a:solidFill>
                <a:schemeClr val="dk1"/>
              </a:solidFill>
              <a:latin typeface="Calibri"/>
              <a:ea typeface="Calibri"/>
              <a:cs typeface="Calibri"/>
              <a:sym typeface="Calibri"/>
            </a:endParaRPr>
          </a:p>
        </p:txBody>
      </p:sp>
      <p:pic>
        <p:nvPicPr>
          <p:cNvPr id="260" name="Google Shape;260;p39" title="Chart"/>
          <p:cNvPicPr preferRelativeResize="0"/>
          <p:nvPr/>
        </p:nvPicPr>
        <p:blipFill>
          <a:blip r:embed="rId5">
            <a:alphaModFix/>
          </a:blip>
          <a:stretch>
            <a:fillRect/>
          </a:stretch>
        </p:blipFill>
        <p:spPr>
          <a:xfrm>
            <a:off x="6150925" y="574580"/>
            <a:ext cx="5734048" cy="3542645"/>
          </a:xfrm>
          <a:prstGeom prst="rect">
            <a:avLst/>
          </a:prstGeom>
          <a:noFill/>
          <a:ln>
            <a:noFill/>
          </a:ln>
        </p:spPr>
      </p:pic>
      <p:pic>
        <p:nvPicPr>
          <p:cNvPr id="261" name="Google Shape;261;p39" descr="Slika, ki vsebuje besede besedilo, pisava, logotip, grafika&#10;&#10;Opis je samodejno ustvarjen"/>
          <p:cNvPicPr preferRelativeResize="0"/>
          <p:nvPr/>
        </p:nvPicPr>
        <p:blipFill rotWithShape="1">
          <a:blip r:embed="rId6">
            <a:alphaModFix/>
          </a:blip>
          <a:srcRect/>
          <a:stretch/>
        </p:blipFill>
        <p:spPr>
          <a:xfrm>
            <a:off x="10383000" y="0"/>
            <a:ext cx="1809000" cy="522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40" title="Chart"/>
          <p:cNvPicPr preferRelativeResize="0"/>
          <p:nvPr/>
        </p:nvPicPr>
        <p:blipFill>
          <a:blip r:embed="rId3">
            <a:alphaModFix/>
          </a:blip>
          <a:stretch>
            <a:fillRect/>
          </a:stretch>
        </p:blipFill>
        <p:spPr>
          <a:xfrm>
            <a:off x="152400" y="152400"/>
            <a:ext cx="9849400" cy="6086350"/>
          </a:xfrm>
          <a:prstGeom prst="rect">
            <a:avLst/>
          </a:prstGeom>
          <a:noFill/>
          <a:ln>
            <a:noFill/>
          </a:ln>
        </p:spPr>
      </p:pic>
      <p:pic>
        <p:nvPicPr>
          <p:cNvPr id="267" name="Google Shape;267;p40" title="Chart"/>
          <p:cNvPicPr preferRelativeResize="0"/>
          <p:nvPr/>
        </p:nvPicPr>
        <p:blipFill>
          <a:blip r:embed="rId4">
            <a:alphaModFix/>
          </a:blip>
          <a:stretch>
            <a:fillRect/>
          </a:stretch>
        </p:blipFill>
        <p:spPr>
          <a:xfrm>
            <a:off x="0" y="0"/>
            <a:ext cx="9737649" cy="5914300"/>
          </a:xfrm>
          <a:prstGeom prst="rect">
            <a:avLst/>
          </a:prstGeom>
          <a:noFill/>
          <a:ln>
            <a:noFill/>
          </a:ln>
        </p:spPr>
      </p:pic>
      <p:sp>
        <p:nvSpPr>
          <p:cNvPr id="268" name="Google Shape;268;p40"/>
          <p:cNvSpPr txBox="1"/>
          <p:nvPr/>
        </p:nvSpPr>
        <p:spPr>
          <a:xfrm>
            <a:off x="9737650" y="4559800"/>
            <a:ext cx="2484900" cy="1354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sl-SI" sz="1300">
                <a:solidFill>
                  <a:schemeClr val="dk1"/>
                </a:solidFill>
              </a:rPr>
              <a:t>Skupno okoli 60 % monografij ima digitalno objavo.</a:t>
            </a:r>
            <a:endParaRPr sz="1300">
              <a:solidFill>
                <a:schemeClr val="dk1"/>
              </a:solidFill>
            </a:endParaRPr>
          </a:p>
          <a:p>
            <a:pPr marL="0" lvl="0" indent="0" algn="l" rtl="0">
              <a:lnSpc>
                <a:spcPct val="115000"/>
              </a:lnSpc>
              <a:spcBef>
                <a:spcPts val="1000"/>
              </a:spcBef>
              <a:spcAft>
                <a:spcPts val="0"/>
              </a:spcAft>
              <a:buNone/>
            </a:pPr>
            <a:r>
              <a:rPr lang="sl-SI" sz="1300">
                <a:solidFill>
                  <a:schemeClr val="dk1"/>
                </a:solidFill>
              </a:rPr>
              <a:t>Okoli ena tretjina znanstvenih monografij je v prostem dostopu.</a:t>
            </a:r>
            <a:endParaRPr sz="1300">
              <a:solidFill>
                <a:schemeClr val="dk1"/>
              </a:solidFill>
              <a:latin typeface="Calibri"/>
              <a:ea typeface="Calibri"/>
              <a:cs typeface="Calibri"/>
              <a:sym typeface="Calibri"/>
            </a:endParaRPr>
          </a:p>
        </p:txBody>
      </p:sp>
      <p:pic>
        <p:nvPicPr>
          <p:cNvPr id="269" name="Google Shape;269;p40" descr="Slika, ki vsebuje besede besedilo, pisava, logotip, grafika&#10;&#10;Opis je samodejno ustvarjen"/>
          <p:cNvPicPr preferRelativeResize="0"/>
          <p:nvPr/>
        </p:nvPicPr>
        <p:blipFill rotWithShape="1">
          <a:blip r:embed="rId5">
            <a:alphaModFix/>
          </a:blip>
          <a:srcRect/>
          <a:stretch/>
        </p:blipFill>
        <p:spPr>
          <a:xfrm>
            <a:off x="10383000" y="0"/>
            <a:ext cx="1809000" cy="522600"/>
          </a:xfrm>
          <a:prstGeom prst="rect">
            <a:avLst/>
          </a:prstGeom>
          <a:noFill/>
          <a:ln>
            <a:noFill/>
          </a:ln>
        </p:spPr>
      </p:pic>
      <p:sp>
        <p:nvSpPr>
          <p:cNvPr id="270" name="Google Shape;270;p40"/>
          <p:cNvSpPr txBox="1"/>
          <p:nvPr/>
        </p:nvSpPr>
        <p:spPr>
          <a:xfrm>
            <a:off x="372550" y="6335400"/>
            <a:ext cx="10295400" cy="5226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lvl="0" indent="0" algn="l" rtl="0">
              <a:lnSpc>
                <a:spcPct val="115000"/>
              </a:lnSpc>
              <a:spcBef>
                <a:spcPts val="1000"/>
              </a:spcBef>
              <a:spcAft>
                <a:spcPts val="1200"/>
              </a:spcAft>
              <a:buSzPts val="1100"/>
              <a:buNone/>
            </a:pPr>
            <a:r>
              <a:rPr lang="sl-SI" sz="1300">
                <a:solidFill>
                  <a:schemeClr val="dk1"/>
                </a:solidFill>
                <a:highlight>
                  <a:schemeClr val="accent3"/>
                </a:highlight>
              </a:rPr>
              <a:t>Pogačnik, A. 2025: </a:t>
            </a:r>
            <a:r>
              <a:rPr lang="sl-SI" sz="1300" i="1">
                <a:solidFill>
                  <a:schemeClr val="dk1"/>
                </a:solidFill>
                <a:highlight>
                  <a:schemeClr val="accent3"/>
                </a:highlight>
              </a:rPr>
              <a:t>Akademske knjige: znanstvene in sorodne monografije v Sloveniji od 2013 do 2023</a:t>
            </a:r>
            <a:r>
              <a:rPr lang="sl-SI" sz="1300">
                <a:solidFill>
                  <a:schemeClr val="dk1"/>
                </a:solidFill>
                <a:highlight>
                  <a:schemeClr val="accent3"/>
                </a:highlight>
              </a:rPr>
              <a:t>; Organizacija znanja 30 (1-2). št. prispevka 253001, </a:t>
            </a:r>
            <a:r>
              <a:rPr lang="sl-SI" sz="1300" u="sng">
                <a:solidFill>
                  <a:srgbClr val="1155CC"/>
                </a:solidFill>
                <a:highlight>
                  <a:schemeClr val="accent3"/>
                </a:highlight>
                <a:hlinkClick r:id="rId6">
                  <a:extLst>
                    <a:ext uri="{A12FA001-AC4F-418D-AE19-62706E023703}">
                      <ahyp:hlinkClr xmlns:ahyp="http://schemas.microsoft.com/office/drawing/2018/hyperlinkcolor" val="tx"/>
                    </a:ext>
                  </a:extLst>
                </a:hlinkClick>
              </a:rPr>
              <a:t>https://doi.org/10.3359/oz2530001</a:t>
            </a:r>
            <a:r>
              <a:rPr lang="sl-SI" sz="1300">
                <a:solidFill>
                  <a:schemeClr val="dk1"/>
                </a:solidFill>
                <a:highlight>
                  <a:schemeClr val="accent3"/>
                </a:highlight>
              </a:rPr>
              <a:t> </a:t>
            </a:r>
            <a:endParaRPr sz="1600">
              <a:highlight>
                <a:schemeClr val="accent3"/>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1"/>
          <p:cNvSpPr txBox="1"/>
          <p:nvPr/>
        </p:nvSpPr>
        <p:spPr>
          <a:xfrm>
            <a:off x="241325" y="5475225"/>
            <a:ext cx="11859900" cy="65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1700">
                <a:solidFill>
                  <a:schemeClr val="dk1"/>
                </a:solidFill>
                <a:latin typeface="Calibri"/>
                <a:ea typeface="Calibri"/>
                <a:cs typeface="Calibri"/>
                <a:sym typeface="Calibri"/>
              </a:rPr>
              <a:t>Štiri največji založniki – UL, ZRC SAZU, UM in UP – so skupaj izdali vsako tretjo znanstveno publikacijo (33,8 %). Več kot četrtino znanstvenih monografij objavi UL; četrtina monografij UL prihaja iz FF.</a:t>
            </a:r>
            <a:endParaRPr sz="1700">
              <a:solidFill>
                <a:schemeClr val="dk1"/>
              </a:solidFill>
              <a:latin typeface="Calibri"/>
              <a:ea typeface="Calibri"/>
              <a:cs typeface="Calibri"/>
              <a:sym typeface="Calibri"/>
            </a:endParaRPr>
          </a:p>
          <a:p>
            <a:pPr marL="0" lvl="0" indent="0" algn="l" rtl="0">
              <a:spcBef>
                <a:spcPts val="0"/>
              </a:spcBef>
              <a:spcAft>
                <a:spcPts val="0"/>
              </a:spcAft>
              <a:buNone/>
            </a:pPr>
            <a:endParaRPr sz="1700">
              <a:solidFill>
                <a:schemeClr val="dk1"/>
              </a:solidFill>
              <a:latin typeface="Calibri"/>
              <a:ea typeface="Calibri"/>
              <a:cs typeface="Calibri"/>
              <a:sym typeface="Calibri"/>
            </a:endParaRPr>
          </a:p>
        </p:txBody>
      </p:sp>
      <p:pic>
        <p:nvPicPr>
          <p:cNvPr id="276" name="Google Shape;276;p41" title="Chart"/>
          <p:cNvPicPr preferRelativeResize="0"/>
          <p:nvPr/>
        </p:nvPicPr>
        <p:blipFill>
          <a:blip r:embed="rId3">
            <a:alphaModFix/>
          </a:blip>
          <a:stretch>
            <a:fillRect/>
          </a:stretch>
        </p:blipFill>
        <p:spPr>
          <a:xfrm>
            <a:off x="334800" y="335375"/>
            <a:ext cx="8213250" cy="5252650"/>
          </a:xfrm>
          <a:prstGeom prst="rect">
            <a:avLst/>
          </a:prstGeom>
          <a:noFill/>
          <a:ln>
            <a:noFill/>
          </a:ln>
        </p:spPr>
      </p:pic>
      <p:pic>
        <p:nvPicPr>
          <p:cNvPr id="277" name="Google Shape;277;p41" title="Chart"/>
          <p:cNvPicPr preferRelativeResize="0"/>
          <p:nvPr/>
        </p:nvPicPr>
        <p:blipFill>
          <a:blip r:embed="rId4">
            <a:alphaModFix/>
          </a:blip>
          <a:stretch>
            <a:fillRect/>
          </a:stretch>
        </p:blipFill>
        <p:spPr>
          <a:xfrm>
            <a:off x="334800" y="-6"/>
            <a:ext cx="8836699" cy="5475229"/>
          </a:xfrm>
          <a:prstGeom prst="rect">
            <a:avLst/>
          </a:prstGeom>
          <a:noFill/>
          <a:ln>
            <a:noFill/>
          </a:ln>
        </p:spPr>
      </p:pic>
      <p:pic>
        <p:nvPicPr>
          <p:cNvPr id="278" name="Google Shape;278;p41" descr="Slika, ki vsebuje besede besedilo, pisava, logotip, grafika&#10;&#10;Opis je samodejno ustvarjen"/>
          <p:cNvPicPr preferRelativeResize="0"/>
          <p:nvPr/>
        </p:nvPicPr>
        <p:blipFill rotWithShape="1">
          <a:blip r:embed="rId5">
            <a:alphaModFix/>
          </a:blip>
          <a:srcRect/>
          <a:stretch/>
        </p:blipFill>
        <p:spPr>
          <a:xfrm>
            <a:off x="10383000" y="0"/>
            <a:ext cx="1809000" cy="522600"/>
          </a:xfrm>
          <a:prstGeom prst="rect">
            <a:avLst/>
          </a:prstGeom>
          <a:noFill/>
          <a:ln>
            <a:noFill/>
          </a:ln>
        </p:spPr>
      </p:pic>
      <p:sp>
        <p:nvSpPr>
          <p:cNvPr id="279" name="Google Shape;279;p41"/>
          <p:cNvSpPr txBox="1"/>
          <p:nvPr/>
        </p:nvSpPr>
        <p:spPr>
          <a:xfrm>
            <a:off x="372550" y="6335400"/>
            <a:ext cx="10295400" cy="5226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lvl="0" indent="0" algn="l" rtl="0">
              <a:lnSpc>
                <a:spcPct val="115000"/>
              </a:lnSpc>
              <a:spcBef>
                <a:spcPts val="1000"/>
              </a:spcBef>
              <a:spcAft>
                <a:spcPts val="1200"/>
              </a:spcAft>
              <a:buSzPts val="1100"/>
              <a:buNone/>
            </a:pPr>
            <a:r>
              <a:rPr lang="sl-SI" sz="1300">
                <a:solidFill>
                  <a:schemeClr val="dk1"/>
                </a:solidFill>
                <a:highlight>
                  <a:schemeClr val="accent3"/>
                </a:highlight>
              </a:rPr>
              <a:t>Pogačnik, A. 2025: </a:t>
            </a:r>
            <a:r>
              <a:rPr lang="sl-SI" sz="1300" i="1">
                <a:solidFill>
                  <a:schemeClr val="dk1"/>
                </a:solidFill>
                <a:highlight>
                  <a:schemeClr val="accent3"/>
                </a:highlight>
              </a:rPr>
              <a:t>Akademske knjige: znanstvene in sorodne monografije v Sloveniji od 2013 do 2023</a:t>
            </a:r>
            <a:r>
              <a:rPr lang="sl-SI" sz="1300">
                <a:solidFill>
                  <a:schemeClr val="dk1"/>
                </a:solidFill>
                <a:highlight>
                  <a:schemeClr val="accent3"/>
                </a:highlight>
              </a:rPr>
              <a:t>; Organizacija znanja 30 (1-2). št. prispevka 253001, </a:t>
            </a:r>
            <a:r>
              <a:rPr lang="sl-SI" sz="1300" u="sng">
                <a:solidFill>
                  <a:srgbClr val="1155CC"/>
                </a:solidFill>
                <a:highlight>
                  <a:schemeClr val="accent3"/>
                </a:highlight>
                <a:hlinkClick r:id="rId6">
                  <a:extLst>
                    <a:ext uri="{A12FA001-AC4F-418D-AE19-62706E023703}">
                      <ahyp:hlinkClr xmlns:ahyp="http://schemas.microsoft.com/office/drawing/2018/hyperlinkcolor" val="tx"/>
                    </a:ext>
                  </a:extLst>
                </a:hlinkClick>
              </a:rPr>
              <a:t>https://doi.org/10.3359/oz2530001</a:t>
            </a:r>
            <a:r>
              <a:rPr lang="sl-SI" sz="1300">
                <a:solidFill>
                  <a:schemeClr val="dk1"/>
                </a:solidFill>
                <a:highlight>
                  <a:schemeClr val="accent3"/>
                </a:highlight>
              </a:rPr>
              <a:t> </a:t>
            </a:r>
            <a:endParaRPr sz="1600">
              <a:highlight>
                <a:schemeClr val="accent3"/>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42" title="Chart"/>
          <p:cNvPicPr preferRelativeResize="0"/>
          <p:nvPr/>
        </p:nvPicPr>
        <p:blipFill>
          <a:blip r:embed="rId3">
            <a:alphaModFix/>
          </a:blip>
          <a:stretch>
            <a:fillRect/>
          </a:stretch>
        </p:blipFill>
        <p:spPr>
          <a:xfrm>
            <a:off x="0" y="532866"/>
            <a:ext cx="6122900" cy="3783584"/>
          </a:xfrm>
          <a:prstGeom prst="rect">
            <a:avLst/>
          </a:prstGeom>
          <a:noFill/>
          <a:ln>
            <a:noFill/>
          </a:ln>
        </p:spPr>
      </p:pic>
      <p:pic>
        <p:nvPicPr>
          <p:cNvPr id="285" name="Google Shape;285;p42" title="Chart"/>
          <p:cNvPicPr preferRelativeResize="0"/>
          <p:nvPr/>
        </p:nvPicPr>
        <p:blipFill>
          <a:blip r:embed="rId4">
            <a:alphaModFix/>
          </a:blip>
          <a:stretch>
            <a:fillRect/>
          </a:stretch>
        </p:blipFill>
        <p:spPr>
          <a:xfrm>
            <a:off x="6122900" y="596189"/>
            <a:ext cx="6266226" cy="3580687"/>
          </a:xfrm>
          <a:prstGeom prst="rect">
            <a:avLst/>
          </a:prstGeom>
          <a:noFill/>
          <a:ln>
            <a:noFill/>
          </a:ln>
        </p:spPr>
      </p:pic>
      <p:sp>
        <p:nvSpPr>
          <p:cNvPr id="286" name="Google Shape;286;p42"/>
          <p:cNvSpPr txBox="1"/>
          <p:nvPr/>
        </p:nvSpPr>
        <p:spPr>
          <a:xfrm>
            <a:off x="166050" y="4888438"/>
            <a:ext cx="11859900" cy="711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sl-SI" sz="1600">
                <a:solidFill>
                  <a:schemeClr val="dk1"/>
                </a:solidFill>
              </a:rPr>
              <a:t>Okoli 70 % znanstvenih monografij je sodilo v družboslovje ali humanistiko. Raziskovalci iz teh področij so pri izdajanju monografij izrazito bolj produktivni: povprečni raziskovalec humanistike je objavil 1,56 knjige.</a:t>
            </a:r>
            <a:endParaRPr sz="1600">
              <a:solidFill>
                <a:schemeClr val="dk1"/>
              </a:solidFill>
            </a:endParaRPr>
          </a:p>
          <a:p>
            <a:pPr marL="0" lvl="0" indent="0" algn="l" rtl="0">
              <a:lnSpc>
                <a:spcPct val="115000"/>
              </a:lnSpc>
              <a:spcBef>
                <a:spcPts val="100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None/>
            </a:pPr>
            <a:endParaRPr sz="1600">
              <a:solidFill>
                <a:schemeClr val="dk1"/>
              </a:solidFill>
              <a:latin typeface="Calibri"/>
              <a:ea typeface="Calibri"/>
              <a:cs typeface="Calibri"/>
              <a:sym typeface="Calibri"/>
            </a:endParaRPr>
          </a:p>
        </p:txBody>
      </p:sp>
      <p:pic>
        <p:nvPicPr>
          <p:cNvPr id="287" name="Google Shape;287;p42" descr="Slika, ki vsebuje besede besedilo, pisava, logotip, grafika&#10;&#10;Opis je samodejno ustvarjen"/>
          <p:cNvPicPr preferRelativeResize="0"/>
          <p:nvPr/>
        </p:nvPicPr>
        <p:blipFill rotWithShape="1">
          <a:blip r:embed="rId5">
            <a:alphaModFix/>
          </a:blip>
          <a:srcRect/>
          <a:stretch/>
        </p:blipFill>
        <p:spPr>
          <a:xfrm>
            <a:off x="10383000" y="0"/>
            <a:ext cx="1809000" cy="522600"/>
          </a:xfrm>
          <a:prstGeom prst="rect">
            <a:avLst/>
          </a:prstGeom>
          <a:noFill/>
          <a:ln>
            <a:noFill/>
          </a:ln>
        </p:spPr>
      </p:pic>
      <p:sp>
        <p:nvSpPr>
          <p:cNvPr id="288" name="Google Shape;288;p42"/>
          <p:cNvSpPr txBox="1"/>
          <p:nvPr/>
        </p:nvSpPr>
        <p:spPr>
          <a:xfrm>
            <a:off x="372550" y="6335400"/>
            <a:ext cx="10295400" cy="5226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lvl="0" indent="0" algn="l" rtl="0">
              <a:lnSpc>
                <a:spcPct val="115000"/>
              </a:lnSpc>
              <a:spcBef>
                <a:spcPts val="1000"/>
              </a:spcBef>
              <a:spcAft>
                <a:spcPts val="1200"/>
              </a:spcAft>
              <a:buSzPts val="1100"/>
              <a:buNone/>
            </a:pPr>
            <a:r>
              <a:rPr lang="sl-SI" sz="1300">
                <a:solidFill>
                  <a:schemeClr val="dk1"/>
                </a:solidFill>
                <a:highlight>
                  <a:schemeClr val="accent3"/>
                </a:highlight>
              </a:rPr>
              <a:t>Pogačnik, A. 2025: </a:t>
            </a:r>
            <a:r>
              <a:rPr lang="sl-SI" sz="1300" i="1">
                <a:solidFill>
                  <a:schemeClr val="dk1"/>
                </a:solidFill>
                <a:highlight>
                  <a:schemeClr val="accent3"/>
                </a:highlight>
              </a:rPr>
              <a:t>Akademske knjige: znanstvene in sorodne monografije v Sloveniji od 2013 do 2023</a:t>
            </a:r>
            <a:r>
              <a:rPr lang="sl-SI" sz="1300">
                <a:solidFill>
                  <a:schemeClr val="dk1"/>
                </a:solidFill>
                <a:highlight>
                  <a:schemeClr val="accent3"/>
                </a:highlight>
              </a:rPr>
              <a:t>; Organizacija znanja 30 (1-2). št. prispevka 253001, </a:t>
            </a:r>
            <a:r>
              <a:rPr lang="sl-SI" sz="1300" u="sng">
                <a:solidFill>
                  <a:srgbClr val="1155CC"/>
                </a:solidFill>
                <a:highlight>
                  <a:schemeClr val="accent3"/>
                </a:highlight>
                <a:hlinkClick r:id="rId6">
                  <a:extLst>
                    <a:ext uri="{A12FA001-AC4F-418D-AE19-62706E023703}">
                      <ahyp:hlinkClr xmlns:ahyp="http://schemas.microsoft.com/office/drawing/2018/hyperlinkcolor" val="tx"/>
                    </a:ext>
                  </a:extLst>
                </a:hlinkClick>
              </a:rPr>
              <a:t>https://doi.org/10.3359/oz2530001</a:t>
            </a:r>
            <a:r>
              <a:rPr lang="sl-SI" sz="1300">
                <a:solidFill>
                  <a:schemeClr val="dk1"/>
                </a:solidFill>
                <a:highlight>
                  <a:schemeClr val="accent3"/>
                </a:highlight>
              </a:rPr>
              <a:t> </a:t>
            </a:r>
            <a:endParaRPr sz="1600">
              <a:highlight>
                <a:schemeClr val="accent3"/>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43" title="Chart"/>
          <p:cNvPicPr preferRelativeResize="0"/>
          <p:nvPr/>
        </p:nvPicPr>
        <p:blipFill>
          <a:blip r:embed="rId3">
            <a:alphaModFix/>
          </a:blip>
          <a:stretch>
            <a:fillRect/>
          </a:stretch>
        </p:blipFill>
        <p:spPr>
          <a:xfrm>
            <a:off x="227950" y="675000"/>
            <a:ext cx="5890412" cy="3639925"/>
          </a:xfrm>
          <a:prstGeom prst="rect">
            <a:avLst/>
          </a:prstGeom>
          <a:noFill/>
          <a:ln>
            <a:noFill/>
          </a:ln>
        </p:spPr>
      </p:pic>
      <p:sp>
        <p:nvSpPr>
          <p:cNvPr id="294" name="Google Shape;294;p43"/>
          <p:cNvSpPr txBox="1"/>
          <p:nvPr/>
        </p:nvSpPr>
        <p:spPr>
          <a:xfrm>
            <a:off x="227950" y="4540925"/>
            <a:ext cx="11859900" cy="71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1600">
                <a:solidFill>
                  <a:schemeClr val="dk1"/>
                </a:solidFill>
                <a:latin typeface="Calibri"/>
                <a:ea typeface="Calibri"/>
                <a:cs typeface="Calibri"/>
                <a:sym typeface="Calibri"/>
              </a:rPr>
              <a:t>Slovenščina je prepričljiv prvi jezik slovenskih akademskih knjig, razmerje ostaja konstantno; angleščina je bila v nekaj več kot 25 % knjig.</a:t>
            </a:r>
            <a:endParaRPr sz="1600">
              <a:solidFill>
                <a:schemeClr val="dk1"/>
              </a:solidFill>
              <a:latin typeface="Calibri"/>
              <a:ea typeface="Calibri"/>
              <a:cs typeface="Calibri"/>
              <a:sym typeface="Calibri"/>
            </a:endParaRPr>
          </a:p>
          <a:p>
            <a:pPr marL="0" lvl="0" indent="0" algn="l" rtl="0">
              <a:spcBef>
                <a:spcPts val="0"/>
              </a:spcBef>
              <a:spcAft>
                <a:spcPts val="0"/>
              </a:spcAft>
              <a:buNone/>
            </a:pPr>
            <a:r>
              <a:rPr lang="sl-SI" sz="1600">
                <a:solidFill>
                  <a:schemeClr val="dk1"/>
                </a:solidFill>
                <a:latin typeface="Calibri"/>
                <a:ea typeface="Calibri"/>
                <a:cs typeface="Calibri"/>
                <a:sym typeface="Calibri"/>
              </a:rPr>
              <a:t>V skoraj 75 % slovenskih znanstvenih revij je možna objava v angleščini.</a:t>
            </a:r>
            <a:endParaRPr sz="1600">
              <a:solidFill>
                <a:schemeClr val="dk1"/>
              </a:solidFill>
              <a:latin typeface="Calibri"/>
              <a:ea typeface="Calibri"/>
              <a:cs typeface="Calibri"/>
              <a:sym typeface="Calibri"/>
            </a:endParaRPr>
          </a:p>
        </p:txBody>
      </p:sp>
      <p:pic>
        <p:nvPicPr>
          <p:cNvPr id="295" name="Google Shape;295;p43" descr="Slika, ki vsebuje besede besedilo, pisava, logotip, grafika&#10;&#10;Opis je samodejno ustvarjen"/>
          <p:cNvPicPr preferRelativeResize="0"/>
          <p:nvPr/>
        </p:nvPicPr>
        <p:blipFill rotWithShape="1">
          <a:blip r:embed="rId4">
            <a:alphaModFix/>
          </a:blip>
          <a:srcRect/>
          <a:stretch/>
        </p:blipFill>
        <p:spPr>
          <a:xfrm>
            <a:off x="10383000" y="0"/>
            <a:ext cx="1809000" cy="522600"/>
          </a:xfrm>
          <a:prstGeom prst="rect">
            <a:avLst/>
          </a:prstGeom>
          <a:noFill/>
          <a:ln>
            <a:noFill/>
          </a:ln>
        </p:spPr>
      </p:pic>
      <p:sp>
        <p:nvSpPr>
          <p:cNvPr id="296" name="Google Shape;296;p43"/>
          <p:cNvSpPr txBox="1"/>
          <p:nvPr/>
        </p:nvSpPr>
        <p:spPr>
          <a:xfrm>
            <a:off x="372550" y="6335400"/>
            <a:ext cx="10295400" cy="5226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lvl="0" indent="0" algn="l" rtl="0">
              <a:lnSpc>
                <a:spcPct val="115000"/>
              </a:lnSpc>
              <a:spcBef>
                <a:spcPts val="1000"/>
              </a:spcBef>
              <a:spcAft>
                <a:spcPts val="1200"/>
              </a:spcAft>
              <a:buSzPts val="1100"/>
              <a:buNone/>
            </a:pPr>
            <a:r>
              <a:rPr lang="sl-SI" sz="1300">
                <a:solidFill>
                  <a:schemeClr val="dk1"/>
                </a:solidFill>
                <a:highlight>
                  <a:schemeClr val="accent3"/>
                </a:highlight>
              </a:rPr>
              <a:t>Pogačnik, A. 2025: </a:t>
            </a:r>
            <a:r>
              <a:rPr lang="sl-SI" sz="1300" i="1">
                <a:solidFill>
                  <a:schemeClr val="dk1"/>
                </a:solidFill>
                <a:highlight>
                  <a:schemeClr val="accent3"/>
                </a:highlight>
              </a:rPr>
              <a:t>Akademske knjige: znanstvene in sorodne monografije v Sloveniji od 2013 do 2023</a:t>
            </a:r>
            <a:r>
              <a:rPr lang="sl-SI" sz="1300">
                <a:solidFill>
                  <a:schemeClr val="dk1"/>
                </a:solidFill>
                <a:highlight>
                  <a:schemeClr val="accent3"/>
                </a:highlight>
              </a:rPr>
              <a:t>; Organizacija znanja 30 (1-2). št. prispevka 253001, </a:t>
            </a:r>
            <a:r>
              <a:rPr lang="sl-SI" sz="1300" u="sng">
                <a:solidFill>
                  <a:srgbClr val="1155CC"/>
                </a:solidFill>
                <a:highlight>
                  <a:schemeClr val="accent3"/>
                </a:highlight>
                <a:hlinkClick r:id="rId5">
                  <a:extLst>
                    <a:ext uri="{A12FA001-AC4F-418D-AE19-62706E023703}">
                      <ahyp:hlinkClr xmlns:ahyp="http://schemas.microsoft.com/office/drawing/2018/hyperlinkcolor" val="tx"/>
                    </a:ext>
                  </a:extLst>
                </a:hlinkClick>
              </a:rPr>
              <a:t>https://doi.org/10.3359/oz2530001</a:t>
            </a:r>
            <a:r>
              <a:rPr lang="sl-SI" sz="1300">
                <a:solidFill>
                  <a:schemeClr val="dk1"/>
                </a:solidFill>
                <a:highlight>
                  <a:schemeClr val="accent3"/>
                </a:highlight>
              </a:rPr>
              <a:t> </a:t>
            </a:r>
            <a:endParaRPr sz="1600">
              <a:highlight>
                <a:schemeClr val="accent3"/>
              </a:highlight>
            </a:endParaRPr>
          </a:p>
        </p:txBody>
      </p:sp>
      <p:pic>
        <p:nvPicPr>
          <p:cNvPr id="297" name="Google Shape;297;p43" title="Chart"/>
          <p:cNvPicPr preferRelativeResize="0"/>
          <p:nvPr/>
        </p:nvPicPr>
        <p:blipFill>
          <a:blip r:embed="rId6">
            <a:alphaModFix/>
          </a:blip>
          <a:stretch>
            <a:fillRect/>
          </a:stretch>
        </p:blipFill>
        <p:spPr>
          <a:xfrm>
            <a:off x="6326921" y="675000"/>
            <a:ext cx="5712678" cy="353233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graphicFrame>
        <p:nvGraphicFramePr>
          <p:cNvPr id="302" name="Google Shape;302;p44"/>
          <p:cNvGraphicFramePr/>
          <p:nvPr/>
        </p:nvGraphicFramePr>
        <p:xfrm>
          <a:off x="838200" y="680200"/>
          <a:ext cx="3000000" cy="3000000"/>
        </p:xfrm>
        <a:graphic>
          <a:graphicData uri="http://schemas.openxmlformats.org/drawingml/2006/table">
            <a:tbl>
              <a:tblPr>
                <a:noFill/>
                <a:tableStyleId>{C32C77C9-D097-4944-9874-0660687A2664}</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sl-SI" b="1" i="1"/>
                        <a:t>Knjiga</a:t>
                      </a:r>
                      <a:endParaRPr b="1" i="1"/>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sl-SI" b="1" i="1"/>
                        <a:t>Članek / Revija</a:t>
                      </a:r>
                      <a:endParaRPr b="1" i="1"/>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sl-SI">
                          <a:solidFill>
                            <a:schemeClr val="dk1"/>
                          </a:solidFill>
                        </a:rPr>
                        <a:t>večina </a:t>
                      </a:r>
                      <a:r>
                        <a:rPr lang="sl-SI" b="1">
                          <a:solidFill>
                            <a:schemeClr val="dk1"/>
                          </a:solidFill>
                        </a:rPr>
                        <a:t>SSH</a:t>
                      </a:r>
                      <a:r>
                        <a:rPr lang="sl-SI">
                          <a:solidFill>
                            <a:schemeClr val="dk1"/>
                          </a:solidFill>
                        </a:rPr>
                        <a:t> in domači jeziki</a:t>
                      </a:r>
                      <a:endParaRPr>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sl-SI">
                          <a:solidFill>
                            <a:schemeClr val="dk1"/>
                          </a:solidFill>
                        </a:rPr>
                        <a:t>večina STEM in angleščina</a:t>
                      </a:r>
                      <a:endParaRPr>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sl-SI">
                          <a:solidFill>
                            <a:schemeClr val="dk1"/>
                          </a:solidFill>
                        </a:rPr>
                        <a:t>v povprečju </a:t>
                      </a:r>
                      <a:r>
                        <a:rPr lang="sl-SI" b="1">
                          <a:solidFill>
                            <a:schemeClr val="dk1"/>
                          </a:solidFill>
                        </a:rPr>
                        <a:t>dolgotrajnejše</a:t>
                      </a:r>
                      <a:r>
                        <a:rPr lang="sl-SI">
                          <a:solidFill>
                            <a:schemeClr val="dk1"/>
                          </a:solidFill>
                        </a:rPr>
                        <a:t> in enoavtorske</a:t>
                      </a:r>
                      <a:endParaRPr>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sl-SI">
                          <a:solidFill>
                            <a:schemeClr val="dk1"/>
                          </a:solidFill>
                        </a:rPr>
                        <a:t>večavtorstvo pogostejše, aktualnejše krajše obdobje</a:t>
                      </a:r>
                      <a:endParaRPr>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sl-SI">
                          <a:solidFill>
                            <a:schemeClr val="dk1"/>
                          </a:solidFill>
                        </a:rPr>
                        <a:t>nedosleden </a:t>
                      </a:r>
                      <a:r>
                        <a:rPr lang="sl-SI" b="1">
                          <a:solidFill>
                            <a:schemeClr val="dk1"/>
                          </a:solidFill>
                        </a:rPr>
                        <a:t>recenzentski postopek</a:t>
                      </a:r>
                      <a:endParaRPr b="1">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sl-SI">
                          <a:solidFill>
                            <a:schemeClr val="dk1"/>
                          </a:solidFill>
                        </a:rPr>
                        <a:t>standarden recenzentski postopek</a:t>
                      </a:r>
                      <a:endParaRPr>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sl-SI">
                          <a:solidFill>
                            <a:schemeClr val="dk1"/>
                          </a:solidFill>
                        </a:rPr>
                        <a:t>slaba pokritost z </a:t>
                      </a:r>
                      <a:r>
                        <a:rPr lang="sl-SI" b="1">
                          <a:solidFill>
                            <a:schemeClr val="dk1"/>
                          </a:solidFill>
                        </a:rPr>
                        <a:t>indeksi </a:t>
                      </a:r>
                      <a:r>
                        <a:rPr lang="sl-SI">
                          <a:solidFill>
                            <a:schemeClr val="dk1"/>
                          </a:solidFill>
                        </a:rPr>
                        <a:t>in različnimi metrikami</a:t>
                      </a:r>
                      <a:endParaRPr>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sl-SI">
                          <a:solidFill>
                            <a:schemeClr val="dk1"/>
                          </a:solidFill>
                        </a:rPr>
                        <a:t>bibliometrija je močno usidrana</a:t>
                      </a:r>
                      <a:endParaRPr>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solidFill>
                          <a:schemeClr val="dk1"/>
                        </a:solidFill>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Clr>
                          <a:schemeClr val="dk1"/>
                        </a:buClr>
                        <a:buSzPts val="1100"/>
                        <a:buFont typeface="Arial"/>
                        <a:buNone/>
                      </a:pPr>
                      <a:r>
                        <a:rPr lang="sl-SI">
                          <a:solidFill>
                            <a:schemeClr val="dk1"/>
                          </a:solidFill>
                        </a:rPr>
                        <a:t>knjiga je </a:t>
                      </a:r>
                      <a:r>
                        <a:rPr lang="sl-SI" b="1">
                          <a:solidFill>
                            <a:schemeClr val="dk1"/>
                          </a:solidFill>
                        </a:rPr>
                        <a:t>predmet</a:t>
                      </a:r>
                      <a:r>
                        <a:rPr lang="sl-SI">
                          <a:solidFill>
                            <a:schemeClr val="dk1"/>
                          </a:solidFill>
                        </a:rPr>
                        <a:t>, forma in prodaja sta pomembni</a:t>
                      </a:r>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spcBef>
                          <a:spcPts val="0"/>
                        </a:spcBef>
                        <a:spcAft>
                          <a:spcPts val="0"/>
                        </a:spcAft>
                        <a:buNone/>
                      </a:pPr>
                      <a:r>
                        <a:rPr lang="sl-SI"/>
                        <a:t>nepredmeten objekt</a:t>
                      </a:r>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sl-SI" b="1"/>
                        <a:t>specifičnost </a:t>
                      </a:r>
                      <a:r>
                        <a:rPr lang="sl-SI"/>
                        <a:t>pri trženju vsakega naslova</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sl-SI"/>
                        <a:t>zadošča blagovna znamka (ime/ugled revije)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sl-SI" b="1"/>
                        <a:t>raznovrstnost pri distribuciji</a:t>
                      </a:r>
                      <a:r>
                        <a:rPr lang="sl-SI"/>
                        <a:t> in prodajnih poteh, </a:t>
                      </a:r>
                      <a:r>
                        <a:rPr lang="sl-SI">
                          <a:solidFill>
                            <a:schemeClr val="dk1"/>
                          </a:solidFill>
                        </a:rPr>
                        <a:t>malim založnikom distribucija predstavlja problem</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sl-SI"/>
                        <a:t>navadno le eno izhodišče (naročnine, neposredno založnik)</a:t>
                      </a:r>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8"/>
                  </a:ext>
                </a:extLst>
              </a:tr>
              <a:tr h="381000">
                <a:tc>
                  <a:txBody>
                    <a:bodyPr/>
                    <a:lstStyle/>
                    <a:p>
                      <a:pPr marL="0" lvl="0" indent="0" algn="l" rtl="0">
                        <a:spcBef>
                          <a:spcPts val="0"/>
                        </a:spcBef>
                        <a:spcAft>
                          <a:spcPts val="0"/>
                        </a:spcAft>
                        <a:buNone/>
                      </a:pPr>
                      <a:r>
                        <a:rPr lang="sl-SI" b="1"/>
                        <a:t>e-objava</a:t>
                      </a:r>
                      <a:r>
                        <a:rPr lang="sl-SI"/>
                        <a:t> ni samoumevna</a:t>
                      </a:r>
                      <a:endParaRPr/>
                    </a:p>
                  </a:txBody>
                  <a:tcPr marL="91425" marR="91425" marT="91425" marB="91425"/>
                </a:tc>
                <a:tc>
                  <a:txBody>
                    <a:bodyPr/>
                    <a:lstStyle/>
                    <a:p>
                      <a:pPr marL="0" lvl="0" indent="0" algn="l" rtl="0">
                        <a:spcBef>
                          <a:spcPts val="0"/>
                        </a:spcBef>
                        <a:spcAft>
                          <a:spcPts val="0"/>
                        </a:spcAft>
                        <a:buNone/>
                      </a:pPr>
                      <a:r>
                        <a:rPr lang="sl-SI"/>
                        <a:t>e-objava je pravilo</a:t>
                      </a:r>
                      <a:endParaRPr/>
                    </a:p>
                  </a:txBody>
                  <a:tcPr marL="91425" marR="91425" marT="91425" marB="91425"/>
                </a:tc>
                <a:extLst>
                  <a:ext uri="{0D108BD9-81ED-4DB2-BD59-A6C34878D82A}">
                    <a16:rowId xmlns:a16="http://schemas.microsoft.com/office/drawing/2014/main" val="10009"/>
                  </a:ext>
                </a:extLst>
              </a:tr>
              <a:tr h="381000">
                <a:tc>
                  <a:txBody>
                    <a:bodyPr/>
                    <a:lstStyle/>
                    <a:p>
                      <a:pPr marL="0" lvl="0" indent="0" algn="l" rtl="0">
                        <a:spcBef>
                          <a:spcPts val="0"/>
                        </a:spcBef>
                        <a:spcAft>
                          <a:spcPts val="0"/>
                        </a:spcAft>
                        <a:buClr>
                          <a:schemeClr val="dk1"/>
                        </a:buClr>
                        <a:buSzPts val="1100"/>
                        <a:buFont typeface="Arial"/>
                        <a:buNone/>
                      </a:pPr>
                      <a:r>
                        <a:rPr lang="sl-SI" b="1">
                          <a:solidFill>
                            <a:schemeClr val="dk1"/>
                          </a:solidFill>
                        </a:rPr>
                        <a:t>paketna prodaja</a:t>
                      </a:r>
                      <a:r>
                        <a:rPr lang="sl-SI">
                          <a:solidFill>
                            <a:schemeClr val="dk1"/>
                          </a:solidFill>
                        </a:rPr>
                        <a:t> je neobstoječa ali redka </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sl-SI">
                          <a:solidFill>
                            <a:schemeClr val="dk1"/>
                          </a:solidFill>
                        </a:rPr>
                        <a:t>paketna prodaja e-revij in utečena distribucija</a:t>
                      </a:r>
                      <a:endParaRPr/>
                    </a:p>
                  </a:txBody>
                  <a:tcPr marL="91425" marR="91425" marT="91425" marB="91425"/>
                </a:tc>
                <a:extLst>
                  <a:ext uri="{0D108BD9-81ED-4DB2-BD59-A6C34878D82A}">
                    <a16:rowId xmlns:a16="http://schemas.microsoft.com/office/drawing/2014/main" val="10010"/>
                  </a:ext>
                </a:extLst>
              </a:tr>
              <a:tr h="381000">
                <a:tc>
                  <a:txBody>
                    <a:bodyPr/>
                    <a:lstStyle/>
                    <a:p>
                      <a:pPr marL="0" lvl="0" indent="0" algn="l" rtl="0">
                        <a:spcBef>
                          <a:spcPts val="0"/>
                        </a:spcBef>
                        <a:spcAft>
                          <a:spcPts val="0"/>
                        </a:spcAft>
                        <a:buNone/>
                      </a:pPr>
                      <a:r>
                        <a:rPr lang="sl-SI" b="1"/>
                        <a:t>prosti dostop</a:t>
                      </a:r>
                      <a:r>
                        <a:rPr lang="sl-SI"/>
                        <a:t> in odprte licence niso tako samoumevne</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sl-SI"/>
                        <a:t>odprti dostop z licencama, kot sta CC BY in CC BY-SA</a:t>
                      </a:r>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303" name="Google Shape;303;p44"/>
          <p:cNvSpPr txBox="1"/>
          <p:nvPr/>
        </p:nvSpPr>
        <p:spPr>
          <a:xfrm>
            <a:off x="838200" y="6044150"/>
            <a:ext cx="11542800" cy="2925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000"/>
              </a:spcBef>
              <a:spcAft>
                <a:spcPts val="1200"/>
              </a:spcAft>
              <a:buSzPts val="1100"/>
              <a:buNone/>
            </a:pPr>
            <a:r>
              <a:rPr lang="sl-SI" sz="1300">
                <a:solidFill>
                  <a:schemeClr val="dk1"/>
                </a:solidFill>
                <a:highlight>
                  <a:schemeClr val="accent3"/>
                </a:highlight>
              </a:rPr>
              <a:t>Clarke, M., &amp; Ricci, L., 2021: </a:t>
            </a:r>
            <a:r>
              <a:rPr lang="sl-SI" sz="1300" i="1">
                <a:solidFill>
                  <a:schemeClr val="dk1"/>
                </a:solidFill>
                <a:highlight>
                  <a:schemeClr val="accent3"/>
                </a:highlight>
              </a:rPr>
              <a:t>OA Books Supply Chain Mapping Report.</a:t>
            </a:r>
            <a:r>
              <a:rPr lang="sl-SI" sz="1300">
                <a:solidFill>
                  <a:schemeClr val="dk1"/>
                </a:solidFill>
                <a:highlight>
                  <a:schemeClr val="accent3"/>
                </a:highlight>
              </a:rPr>
              <a:t> Zenodo.</a:t>
            </a:r>
            <a:r>
              <a:rPr lang="sl-SI" sz="1300">
                <a:solidFill>
                  <a:srgbClr val="1155CC"/>
                </a:solidFill>
                <a:highlight>
                  <a:schemeClr val="accent3"/>
                </a:highlight>
              </a:rPr>
              <a:t> </a:t>
            </a:r>
            <a:r>
              <a:rPr lang="sl-SI" sz="1300" u="sng">
                <a:solidFill>
                  <a:srgbClr val="1155CC"/>
                </a:solidFill>
                <a:highlight>
                  <a:schemeClr val="accent3"/>
                </a:highlight>
                <a:hlinkClick r:id="rId3">
                  <a:extLst>
                    <a:ext uri="{A12FA001-AC4F-418D-AE19-62706E023703}">
                      <ahyp:hlinkClr xmlns:ahyp="http://schemas.microsoft.com/office/drawing/2018/hyperlinkcolor" val="tx"/>
                    </a:ext>
                  </a:extLst>
                </a:hlinkClick>
              </a:rPr>
              <a:t>https://doi.org/10.5281/zenodo.4681725</a:t>
            </a:r>
            <a:r>
              <a:rPr lang="sl-SI" sz="1300">
                <a:solidFill>
                  <a:srgbClr val="1155CC"/>
                </a:solidFill>
                <a:highlight>
                  <a:schemeClr val="accent3"/>
                </a:highlight>
              </a:rPr>
              <a:t> </a:t>
            </a:r>
            <a:endParaRPr sz="1300">
              <a:solidFill>
                <a:srgbClr val="1155CC"/>
              </a:solidFill>
              <a:highlight>
                <a:schemeClr val="accent3"/>
              </a:highlight>
            </a:endParaRPr>
          </a:p>
        </p:txBody>
      </p:sp>
      <p:pic>
        <p:nvPicPr>
          <p:cNvPr id="304" name="Google Shape;304;p44" descr="Slika, ki vsebuje besede besedilo, pisava, logotip, grafika&#10;&#10;Opis je samodejno ustvarjen"/>
          <p:cNvPicPr preferRelativeResize="0"/>
          <p:nvPr/>
        </p:nvPicPr>
        <p:blipFill rotWithShape="1">
          <a:blip r:embed="rId4">
            <a:alphaModFix/>
          </a:blip>
          <a:srcRect/>
          <a:stretch/>
        </p:blipFill>
        <p:spPr>
          <a:xfrm>
            <a:off x="10383000" y="0"/>
            <a:ext cx="1809000" cy="522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5"/>
          <p:cNvSpPr txBox="1"/>
          <p:nvPr/>
        </p:nvSpPr>
        <p:spPr>
          <a:xfrm>
            <a:off x="838200" y="6044150"/>
            <a:ext cx="11542800" cy="5226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000"/>
              </a:spcBef>
              <a:spcAft>
                <a:spcPts val="1200"/>
              </a:spcAft>
              <a:buSzPts val="1100"/>
              <a:buNone/>
            </a:pPr>
            <a:r>
              <a:rPr lang="sl-SI" sz="1300">
                <a:solidFill>
                  <a:schemeClr val="dk1"/>
                </a:solidFill>
                <a:highlight>
                  <a:srgbClr val="9E9E9E"/>
                </a:highlight>
              </a:rPr>
              <a:t>Penier, I., Eve, M. P., &amp; Grady, T. (2020). COPIM – Revenue Models for Open Access Monographs 2020 (1.0). Zenodo. </a:t>
            </a:r>
            <a:r>
              <a:rPr lang="sl-SI" sz="1300" u="sng">
                <a:solidFill>
                  <a:srgbClr val="1155CC"/>
                </a:solidFill>
                <a:highlight>
                  <a:srgbClr val="9E9E9E"/>
                </a:highlight>
                <a:hlinkClick r:id="rId3">
                  <a:extLst>
                    <a:ext uri="{A12FA001-AC4F-418D-AE19-62706E023703}">
                      <ahyp:hlinkClr xmlns:ahyp="http://schemas.microsoft.com/office/drawing/2018/hyperlinkcolor" val="tx"/>
                    </a:ext>
                  </a:extLst>
                </a:hlinkClick>
              </a:rPr>
              <a:t>https://doi.org/10.5281/zenodo.4011836</a:t>
            </a:r>
            <a:r>
              <a:rPr lang="sl-SI" sz="1300">
                <a:solidFill>
                  <a:schemeClr val="dk1"/>
                </a:solidFill>
                <a:highlight>
                  <a:srgbClr val="9E9E9E"/>
                </a:highlight>
              </a:rPr>
              <a:t> </a:t>
            </a:r>
            <a:endParaRPr sz="1300">
              <a:solidFill>
                <a:srgbClr val="1155CC"/>
              </a:solidFill>
              <a:highlight>
                <a:srgbClr val="9E9E9E"/>
              </a:highlight>
            </a:endParaRPr>
          </a:p>
        </p:txBody>
      </p:sp>
      <p:pic>
        <p:nvPicPr>
          <p:cNvPr id="310" name="Google Shape;310;p45" descr="Slika, ki vsebuje besede besedilo, pisava, logotip, grafika&#10;&#10;Opis je samodejno ustvarjen"/>
          <p:cNvPicPr preferRelativeResize="0"/>
          <p:nvPr/>
        </p:nvPicPr>
        <p:blipFill rotWithShape="1">
          <a:blip r:embed="rId4">
            <a:alphaModFix/>
          </a:blip>
          <a:srcRect/>
          <a:stretch/>
        </p:blipFill>
        <p:spPr>
          <a:xfrm>
            <a:off x="10383000" y="0"/>
            <a:ext cx="1809000" cy="522600"/>
          </a:xfrm>
          <a:prstGeom prst="rect">
            <a:avLst/>
          </a:prstGeom>
          <a:noFill/>
          <a:ln>
            <a:noFill/>
          </a:ln>
        </p:spPr>
      </p:pic>
      <p:sp>
        <p:nvSpPr>
          <p:cNvPr id="311" name="Google Shape;311;p45"/>
          <p:cNvSpPr txBox="1"/>
          <p:nvPr/>
        </p:nvSpPr>
        <p:spPr>
          <a:xfrm>
            <a:off x="0" y="915450"/>
            <a:ext cx="12192000" cy="50271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chemeClr val="dk1"/>
              </a:buClr>
              <a:buSzPts val="1100"/>
              <a:buChar char="●"/>
            </a:pPr>
            <a:r>
              <a:rPr lang="sl-SI" sz="1100">
                <a:solidFill>
                  <a:schemeClr val="dk1"/>
                </a:solidFill>
              </a:rPr>
              <a:t>Zasluženi prihodki</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sl-SI" sz="1100">
                <a:solidFill>
                  <a:schemeClr val="dk1"/>
                </a:solidFill>
              </a:rPr>
              <a:t>Model dvojnih objav (</a:t>
            </a:r>
            <a:r>
              <a:rPr lang="sl-SI" sz="1100" i="1">
                <a:solidFill>
                  <a:schemeClr val="dk1"/>
                </a:solidFill>
              </a:rPr>
              <a:t>dual edition model</a:t>
            </a:r>
            <a:r>
              <a:rPr lang="sl-SI" sz="1100">
                <a:solidFill>
                  <a:schemeClr val="dk1"/>
                </a:solidFill>
              </a:rPr>
              <a:t>): najpogostejše, tiskana se prodaja, digitalna je OA</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sl-SI" sz="1100" i="1">
                <a:solidFill>
                  <a:schemeClr val="dk1"/>
                </a:solidFill>
              </a:rPr>
              <a:t>Book Processing Charge</a:t>
            </a:r>
            <a:r>
              <a:rPr lang="sl-SI" sz="1100">
                <a:solidFill>
                  <a:schemeClr val="dk1"/>
                </a:solidFill>
              </a:rPr>
              <a:t> (BPC): od 3650 do 12.000 funtov; </a:t>
            </a:r>
            <a:r>
              <a:rPr lang="sl-SI" sz="1100" u="sng">
                <a:solidFill>
                  <a:srgbClr val="1155CC"/>
                </a:solidFill>
                <a:hlinkClick r:id="rId5">
                  <a:extLst>
                    <a:ext uri="{A12FA001-AC4F-418D-AE19-62706E023703}">
                      <ahyp:hlinkClr xmlns:ahyp="http://schemas.microsoft.com/office/drawing/2018/hyperlinkcolor" val="tx"/>
                    </a:ext>
                  </a:extLst>
                </a:hlinkClick>
              </a:rPr>
              <a:t>open BPC</a:t>
            </a:r>
            <a:r>
              <a:rPr lang="sl-SI" sz="1100">
                <a:solidFill>
                  <a:schemeClr val="dk1"/>
                </a:solidFill>
              </a:rPr>
              <a:t> (Bielefeld): 218 založb, povprečno 6581 EUR</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sl-SI" sz="1100">
                <a:solidFill>
                  <a:schemeClr val="dk1"/>
                </a:solidFill>
              </a:rPr>
              <a:t>Navzkrižno subvencioniranje (</a:t>
            </a:r>
            <a:r>
              <a:rPr lang="sl-SI" sz="1100" i="1">
                <a:solidFill>
                  <a:schemeClr val="dk1"/>
                </a:solidFill>
              </a:rPr>
              <a:t>cross subsidies</a:t>
            </a:r>
            <a:r>
              <a:rPr lang="sl-SI" sz="1100">
                <a:solidFill>
                  <a:schemeClr val="dk1"/>
                </a:solidFill>
              </a:rPr>
              <a:t>): podobno, le da prihodki niso le od prodaje knjig, ampak tudi od storitev, subvencij, avtorskih pravic, “zaprtih” in bolj komercialnih knjig in učbenikov ipd.</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sl-SI" sz="1100">
                <a:solidFill>
                  <a:schemeClr val="dk1"/>
                </a:solidFill>
              </a:rPr>
              <a:t>Odloženi OA (embargo): predlog 12 mesecev</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sl-SI" sz="1100">
                <a:solidFill>
                  <a:schemeClr val="dk1"/>
                </a:solidFill>
              </a:rPr>
              <a:t>Tradicionalna prodaja + zeleni odprti dostop</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sl-SI" sz="1100">
                <a:solidFill>
                  <a:schemeClr val="dk1"/>
                </a:solidFill>
              </a:rPr>
              <a:t>Oglaševanje: pogosto pri revijah, ne toliko pri knjigah</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sl-SI" sz="1100">
                <a:solidFill>
                  <a:schemeClr val="dk1"/>
                </a:solidFill>
              </a:rPr>
              <a:t>Množično financiranje (</a:t>
            </a:r>
            <a:r>
              <a:rPr lang="sl-SI" sz="1100" i="1">
                <a:solidFill>
                  <a:schemeClr val="dk1"/>
                </a:solidFill>
              </a:rPr>
              <a:t>crowdfunding</a:t>
            </a:r>
            <a:r>
              <a:rPr lang="sl-SI" sz="1100">
                <a:solidFill>
                  <a:schemeClr val="dk1"/>
                </a:solidFill>
              </a:rPr>
              <a:t>): DeGruyter 2013 za knjige 1958–2003, ko so dosegli 2100 USD, je postala OA</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sl-SI" sz="1100">
                <a:solidFill>
                  <a:schemeClr val="dk1"/>
                </a:solidFill>
              </a:rPr>
              <a:t>Zbiranje sredstev (</a:t>
            </a:r>
            <a:r>
              <a:rPr lang="sl-SI" sz="1100" i="1">
                <a:solidFill>
                  <a:schemeClr val="dk1"/>
                </a:solidFill>
              </a:rPr>
              <a:t>fundraising</a:t>
            </a:r>
            <a:r>
              <a:rPr lang="sl-SI" sz="1100">
                <a:solidFill>
                  <a:schemeClr val="dk1"/>
                </a:solidFill>
              </a:rPr>
              <a:t>): donacije ipd. nepovratna sredstva za daljše obdobje</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sl-SI" sz="1100">
                <a:solidFill>
                  <a:schemeClr val="dk1"/>
                </a:solidFill>
              </a:rPr>
              <a:t>Obdaritev (</a:t>
            </a:r>
            <a:r>
              <a:rPr lang="sl-SI" sz="1100" i="1">
                <a:solidFill>
                  <a:schemeClr val="dk1"/>
                </a:solidFill>
              </a:rPr>
              <a:t>endowement</a:t>
            </a:r>
            <a:r>
              <a:rPr lang="sl-SI" sz="1100">
                <a:solidFill>
                  <a:schemeClr val="dk1"/>
                </a:solidFill>
              </a:rPr>
              <a:t>): zagonska sredstva, financiranje iz obresti, 1,2 mil. USD je 50.000 USD letnih obresti</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sl-SI" sz="1100" i="1">
                <a:solidFill>
                  <a:schemeClr val="dk1"/>
                </a:solidFill>
              </a:rPr>
              <a:t>Freemium</a:t>
            </a:r>
            <a:r>
              <a:rPr lang="sl-SI" sz="1100">
                <a:solidFill>
                  <a:schemeClr val="dk1"/>
                </a:solidFill>
              </a:rPr>
              <a:t>: en digitalni format brezplačen, tiskane idr. objave pa proti plačilu; 5 % je plačnikov, ki vzdržujejo ostale</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sl-SI" sz="1100">
                <a:solidFill>
                  <a:schemeClr val="dk1"/>
                </a:solidFill>
              </a:rPr>
              <a:t>Licenciranje tretjim osebam (</a:t>
            </a:r>
            <a:r>
              <a:rPr lang="sl-SI" sz="1100" i="1">
                <a:solidFill>
                  <a:schemeClr val="dk1"/>
                </a:solidFill>
              </a:rPr>
              <a:t>third party licencing</a:t>
            </a:r>
            <a:r>
              <a:rPr lang="sl-SI" sz="1100">
                <a:solidFill>
                  <a:schemeClr val="dk1"/>
                </a:solidFill>
              </a:rPr>
              <a:t>): digitalno OA vsebino odstopiš distributerju, ki to vsebino lahko prodaja (ni znanih primerov za knjige)</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sl-SI" sz="1100">
                <a:solidFill>
                  <a:schemeClr val="dk1"/>
                </a:solidFill>
              </a:rPr>
              <a:t>Vgrajena institucionalna podpora</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sl-SI" sz="1100">
                <a:solidFill>
                  <a:schemeClr val="dk1"/>
                </a:solidFill>
              </a:rPr>
              <a:t>Knjižnično založništvo (</a:t>
            </a:r>
            <a:r>
              <a:rPr lang="sl-SI" sz="1100" i="1">
                <a:solidFill>
                  <a:schemeClr val="dk1"/>
                </a:solidFill>
              </a:rPr>
              <a:t>library-based</a:t>
            </a:r>
            <a:r>
              <a:rPr lang="sl-SI" sz="1100">
                <a:solidFill>
                  <a:schemeClr val="dk1"/>
                </a:solidFill>
              </a:rPr>
              <a:t>): založništvo je organizirano znotraj knjižnice</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sl-SI" sz="1100">
                <a:solidFill>
                  <a:schemeClr val="dk1"/>
                </a:solidFill>
              </a:rPr>
              <a:t>Subvencioniranja: založba kot enota večje ustanove (ne pa del knjižnice)</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sl-SI" sz="1100">
                <a:solidFill>
                  <a:schemeClr val="dk1"/>
                </a:solidFill>
              </a:rPr>
              <a:t>Podpora tretjih oseb:</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sl-SI" sz="1100">
                <a:solidFill>
                  <a:schemeClr val="dk1"/>
                </a:solidFill>
              </a:rPr>
              <a:t>Subvencije: založba dobi finančna sredstva od različnih ustanov, tudi državnih (vendar to na Zahodu velja za nezanesljivo financiranje)</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sl-SI" sz="1100">
                <a:solidFill>
                  <a:schemeClr val="dk1"/>
                </a:solidFill>
              </a:rPr>
              <a:t>Osvoboditev (</a:t>
            </a:r>
            <a:r>
              <a:rPr lang="sl-SI" sz="1100" i="1">
                <a:solidFill>
                  <a:schemeClr val="dk1"/>
                </a:solidFill>
              </a:rPr>
              <a:t>liberation</a:t>
            </a:r>
            <a:r>
              <a:rPr lang="sl-SI" sz="1100">
                <a:solidFill>
                  <a:schemeClr val="dk1"/>
                </a:solidFill>
              </a:rPr>
              <a:t>): z donatorskimi ipd. sredstvi odkupujejo avtorske pravice starejših knjig in jih objavljajo OA</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sl-SI" sz="1100">
                <a:solidFill>
                  <a:schemeClr val="dk1"/>
                </a:solidFill>
              </a:rPr>
              <a:t>Konzorcijski modeli</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sl-SI" sz="1100">
                <a:solidFill>
                  <a:schemeClr val="dk1"/>
                </a:solidFill>
              </a:rPr>
              <a:t>Knjižnično množično financiranje: knjižnice zbirajo sredstva, odkupijo knjigo in jo objavijo OA</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sl-SI" sz="1100">
                <a:solidFill>
                  <a:schemeClr val="dk1"/>
                </a:solidFill>
              </a:rPr>
              <a:t>Članarine: količinsko velike skupine omogočajo veliko ponudbo</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sl-SI" sz="1100">
                <a:solidFill>
                  <a:schemeClr val="dk1"/>
                </a:solidFill>
              </a:rPr>
              <a:t>Skupna infrastruktura: delitev sredstev</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sl-SI" sz="1100">
                <a:solidFill>
                  <a:schemeClr val="dk1"/>
                </a:solidFill>
              </a:rPr>
              <a:t>Naročite se na odprtje (</a:t>
            </a:r>
            <a:r>
              <a:rPr lang="sl-SI" sz="1100" i="1">
                <a:solidFill>
                  <a:schemeClr val="dk1"/>
                </a:solidFill>
              </a:rPr>
              <a:t>subscribe to open</a:t>
            </a:r>
            <a:r>
              <a:rPr lang="sl-SI" sz="1100">
                <a:solidFill>
                  <a:schemeClr val="dk1"/>
                </a:solidFill>
              </a:rPr>
              <a:t>): naročila knjižnic, ko presežejo, postanejo odprte</a:t>
            </a: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6"/>
          <p:cNvSpPr/>
          <p:nvPr/>
        </p:nvSpPr>
        <p:spPr>
          <a:xfrm>
            <a:off x="-1" y="6709707"/>
            <a:ext cx="12192000" cy="149400"/>
          </a:xfrm>
          <a:prstGeom prst="rect">
            <a:avLst/>
          </a:prstGeom>
          <a:solidFill>
            <a:srgbClr val="2E9E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sl-SI" sz="18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318" name="Google Shape;318;p46"/>
          <p:cNvPicPr preferRelativeResize="0"/>
          <p:nvPr/>
        </p:nvPicPr>
        <p:blipFill rotWithShape="1">
          <a:blip r:embed="rId3">
            <a:alphaModFix/>
          </a:blip>
          <a:srcRect/>
          <a:stretch/>
        </p:blipFill>
        <p:spPr>
          <a:xfrm>
            <a:off x="175050" y="148293"/>
            <a:ext cx="2096809" cy="577692"/>
          </a:xfrm>
          <a:prstGeom prst="rect">
            <a:avLst/>
          </a:prstGeom>
          <a:noFill/>
          <a:ln>
            <a:noFill/>
          </a:ln>
        </p:spPr>
      </p:pic>
      <p:cxnSp>
        <p:nvCxnSpPr>
          <p:cNvPr id="319" name="Google Shape;319;p46"/>
          <p:cNvCxnSpPr/>
          <p:nvPr/>
        </p:nvCxnSpPr>
        <p:spPr>
          <a:xfrm>
            <a:off x="833717" y="725985"/>
            <a:ext cx="3200100" cy="0"/>
          </a:xfrm>
          <a:prstGeom prst="straightConnector1">
            <a:avLst/>
          </a:prstGeom>
          <a:noFill/>
          <a:ln w="38100" cap="rnd" cmpd="sng">
            <a:solidFill>
              <a:srgbClr val="2E9E7F"/>
            </a:solidFill>
            <a:prstDash val="solid"/>
            <a:miter lim="800000"/>
            <a:headEnd type="none" w="sm" len="sm"/>
            <a:tailEnd type="none" w="sm" len="sm"/>
          </a:ln>
        </p:spPr>
      </p:cxnSp>
      <p:sp>
        <p:nvSpPr>
          <p:cNvPr id="320" name="Google Shape;320;p46"/>
          <p:cNvSpPr/>
          <p:nvPr/>
        </p:nvSpPr>
        <p:spPr>
          <a:xfrm>
            <a:off x="304475" y="1902088"/>
            <a:ext cx="3200100" cy="363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sl-SI" sz="2300" b="1" i="0" u="none" strike="noStrike" cap="none">
                <a:solidFill>
                  <a:schemeClr val="dk1"/>
                </a:solidFill>
                <a:latin typeface="Playfair Display"/>
                <a:ea typeface="Playfair Display"/>
                <a:cs typeface="Playfair Display"/>
                <a:sym typeface="Playfair Display"/>
              </a:rPr>
              <a:t>In a nutshell, PALOMERA seeks to understand why so few open access funder policies include books, and to provide actionable recommendations to change this. </a:t>
            </a:r>
            <a:endParaRPr sz="2300" b="1" i="0" u="none" strike="noStrike" cap="none">
              <a:solidFill>
                <a:schemeClr val="dk1"/>
              </a:solidFill>
              <a:latin typeface="Playfair Display"/>
              <a:ea typeface="Playfair Display"/>
              <a:cs typeface="Playfair Display"/>
              <a:sym typeface="Playfair Display"/>
            </a:endParaRPr>
          </a:p>
        </p:txBody>
      </p:sp>
      <p:pic>
        <p:nvPicPr>
          <p:cNvPr id="321" name="Google Shape;321;p46"/>
          <p:cNvPicPr preferRelativeResize="0"/>
          <p:nvPr/>
        </p:nvPicPr>
        <p:blipFill rotWithShape="1">
          <a:blip r:embed="rId4">
            <a:alphaModFix/>
          </a:blip>
          <a:srcRect/>
          <a:stretch/>
        </p:blipFill>
        <p:spPr>
          <a:xfrm>
            <a:off x="3922675" y="928613"/>
            <a:ext cx="7898950" cy="5000776"/>
          </a:xfrm>
          <a:prstGeom prst="rect">
            <a:avLst/>
          </a:prstGeom>
          <a:noFill/>
          <a:ln>
            <a:noFill/>
          </a:ln>
        </p:spPr>
      </p:pic>
      <p:pic>
        <p:nvPicPr>
          <p:cNvPr id="322" name="Google Shape;322;p46"/>
          <p:cNvPicPr preferRelativeResize="0"/>
          <p:nvPr/>
        </p:nvPicPr>
        <p:blipFill rotWithShape="1">
          <a:blip r:embed="rId5">
            <a:alphaModFix/>
          </a:blip>
          <a:srcRect/>
          <a:stretch/>
        </p:blipFill>
        <p:spPr>
          <a:xfrm>
            <a:off x="221581" y="6243271"/>
            <a:ext cx="1210950" cy="372150"/>
          </a:xfrm>
          <a:prstGeom prst="rect">
            <a:avLst/>
          </a:prstGeom>
          <a:noFill/>
          <a:ln>
            <a:noFill/>
          </a:ln>
        </p:spPr>
      </p:pic>
      <p:pic>
        <p:nvPicPr>
          <p:cNvPr id="323" name="Google Shape;323;p46"/>
          <p:cNvPicPr preferRelativeResize="0"/>
          <p:nvPr/>
        </p:nvPicPr>
        <p:blipFill rotWithShape="1">
          <a:blip r:embed="rId6">
            <a:alphaModFix/>
          </a:blip>
          <a:srcRect l="19465" t="40744"/>
          <a:stretch/>
        </p:blipFill>
        <p:spPr>
          <a:xfrm>
            <a:off x="1494719" y="6358700"/>
            <a:ext cx="656888" cy="256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7"/>
          <p:cNvSpPr/>
          <p:nvPr/>
        </p:nvSpPr>
        <p:spPr>
          <a:xfrm>
            <a:off x="-1" y="6709707"/>
            <a:ext cx="12192000" cy="149400"/>
          </a:xfrm>
          <a:prstGeom prst="rect">
            <a:avLst/>
          </a:prstGeom>
          <a:solidFill>
            <a:srgbClr val="2E9E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sl-SI" sz="18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330" name="Google Shape;330;p47"/>
          <p:cNvPicPr preferRelativeResize="0"/>
          <p:nvPr/>
        </p:nvPicPr>
        <p:blipFill rotWithShape="1">
          <a:blip r:embed="rId3">
            <a:alphaModFix/>
          </a:blip>
          <a:srcRect/>
          <a:stretch/>
        </p:blipFill>
        <p:spPr>
          <a:xfrm>
            <a:off x="175050" y="148293"/>
            <a:ext cx="2096809" cy="577692"/>
          </a:xfrm>
          <a:prstGeom prst="rect">
            <a:avLst/>
          </a:prstGeom>
          <a:noFill/>
          <a:ln>
            <a:noFill/>
          </a:ln>
        </p:spPr>
      </p:pic>
      <p:cxnSp>
        <p:nvCxnSpPr>
          <p:cNvPr id="331" name="Google Shape;331;p47"/>
          <p:cNvCxnSpPr/>
          <p:nvPr/>
        </p:nvCxnSpPr>
        <p:spPr>
          <a:xfrm>
            <a:off x="833717" y="725985"/>
            <a:ext cx="3200100" cy="0"/>
          </a:xfrm>
          <a:prstGeom prst="straightConnector1">
            <a:avLst/>
          </a:prstGeom>
          <a:noFill/>
          <a:ln w="38100" cap="rnd" cmpd="sng">
            <a:solidFill>
              <a:srgbClr val="2E9E7F"/>
            </a:solidFill>
            <a:prstDash val="solid"/>
            <a:miter lim="800000"/>
            <a:headEnd type="none" w="sm" len="sm"/>
            <a:tailEnd type="none" w="sm" len="sm"/>
          </a:ln>
        </p:spPr>
      </p:cxnSp>
      <p:sp>
        <p:nvSpPr>
          <p:cNvPr id="332" name="Google Shape;332;p47"/>
          <p:cNvSpPr txBox="1"/>
          <p:nvPr/>
        </p:nvSpPr>
        <p:spPr>
          <a:xfrm>
            <a:off x="752300" y="1450100"/>
            <a:ext cx="4023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333" name="Google Shape;333;p47"/>
          <p:cNvGrpSpPr/>
          <p:nvPr/>
        </p:nvGrpSpPr>
        <p:grpSpPr>
          <a:xfrm>
            <a:off x="286136" y="3158229"/>
            <a:ext cx="1874626" cy="2243532"/>
            <a:chOff x="1239591" y="673912"/>
            <a:chExt cx="2048100" cy="2490600"/>
          </a:xfrm>
        </p:grpSpPr>
        <p:sp>
          <p:nvSpPr>
            <p:cNvPr id="334" name="Google Shape;334;p47"/>
            <p:cNvSpPr/>
            <p:nvPr/>
          </p:nvSpPr>
          <p:spPr>
            <a:xfrm>
              <a:off x="1239591" y="673912"/>
              <a:ext cx="2048100" cy="24906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47"/>
            <p:cNvSpPr/>
            <p:nvPr/>
          </p:nvSpPr>
          <p:spPr>
            <a:xfrm>
              <a:off x="1315176" y="1358499"/>
              <a:ext cx="1896900" cy="18060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sl-SI" sz="1100" b="0" i="0" u="none" strike="noStrike" cap="none">
                  <a:solidFill>
                    <a:schemeClr val="dk1"/>
                  </a:solidFill>
                  <a:latin typeface="Playfair Display"/>
                  <a:ea typeface="Playfair Display"/>
                  <a:cs typeface="Playfair Display"/>
                  <a:sym typeface="Playfair Display"/>
                </a:rPr>
                <a:t>To develop and coordinate a </a:t>
              </a:r>
              <a:r>
                <a:rPr lang="sl-SI" sz="1100" b="1" i="0" u="none" strike="noStrike" cap="none">
                  <a:solidFill>
                    <a:schemeClr val="dk1"/>
                  </a:solidFill>
                  <a:latin typeface="Playfair Display"/>
                  <a:ea typeface="Playfair Display"/>
                  <a:cs typeface="Playfair Display"/>
                  <a:sym typeface="Playfair Display"/>
                </a:rPr>
                <a:t>knowledge base with qualitative and quantitative data</a:t>
              </a:r>
              <a:r>
                <a:rPr lang="sl-SI" sz="1100" b="0" i="0" u="none" strike="noStrike" cap="none">
                  <a:solidFill>
                    <a:schemeClr val="dk1"/>
                  </a:solidFill>
                  <a:latin typeface="Playfair Display"/>
                  <a:ea typeface="Playfair Display"/>
                  <a:cs typeface="Playfair Display"/>
                  <a:sym typeface="Playfair Display"/>
                </a:rPr>
                <a:t> on the OA book policy landscape in Europe.</a:t>
              </a:r>
              <a:endParaRPr sz="1300" b="0" i="0" u="none" strike="noStrike" cap="none">
                <a:solidFill>
                  <a:srgbClr val="444444"/>
                </a:solidFill>
                <a:latin typeface="Playfair Display"/>
                <a:ea typeface="Playfair Display"/>
                <a:cs typeface="Playfair Display"/>
                <a:sym typeface="Playfair Display"/>
              </a:endParaRPr>
            </a:p>
            <a:p>
              <a:pPr marL="0" marR="0" lvl="0" indent="0" algn="l" rtl="0">
                <a:lnSpc>
                  <a:spcPct val="115000"/>
                </a:lnSpc>
                <a:spcBef>
                  <a:spcPts val="0"/>
                </a:spcBef>
                <a:spcAft>
                  <a:spcPts val="0"/>
                </a:spcAft>
                <a:buClr>
                  <a:srgbClr val="000000"/>
                </a:buClr>
                <a:buSzPts val="400"/>
                <a:buFont typeface="Arial"/>
                <a:buNone/>
              </a:pPr>
              <a:endParaRPr sz="400" b="0" i="0" u="none" strike="noStrike" cap="none">
                <a:solidFill>
                  <a:srgbClr val="1D7E74"/>
                </a:solidFill>
                <a:latin typeface="Playfair Display"/>
                <a:ea typeface="Playfair Display"/>
                <a:cs typeface="Playfair Display"/>
                <a:sym typeface="Playfair Display"/>
              </a:endParaRPr>
            </a:p>
          </p:txBody>
        </p:sp>
        <p:sp>
          <p:nvSpPr>
            <p:cNvPr id="336" name="Google Shape;336;p47"/>
            <p:cNvSpPr/>
            <p:nvPr/>
          </p:nvSpPr>
          <p:spPr>
            <a:xfrm>
              <a:off x="1356119" y="757748"/>
              <a:ext cx="1815000" cy="6750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sl-SI" sz="2200" b="1" i="0" u="none" strike="noStrike" cap="none">
                  <a:solidFill>
                    <a:srgbClr val="1D7E74"/>
                  </a:solidFill>
                  <a:latin typeface="Playfair Display"/>
                  <a:ea typeface="Playfair Display"/>
                  <a:cs typeface="Playfair Display"/>
                  <a:sym typeface="Playfair Display"/>
                </a:rPr>
                <a:t>Objective 1</a:t>
              </a:r>
              <a:endParaRPr sz="2200" b="0" i="0" u="none" strike="noStrike" cap="none">
                <a:solidFill>
                  <a:srgbClr val="1D7E74"/>
                </a:solidFill>
                <a:latin typeface="Playfair Display"/>
                <a:ea typeface="Playfair Display"/>
                <a:cs typeface="Playfair Display"/>
                <a:sym typeface="Playfair Display"/>
              </a:endParaRPr>
            </a:p>
          </p:txBody>
        </p:sp>
      </p:grpSp>
      <p:grpSp>
        <p:nvGrpSpPr>
          <p:cNvPr id="337" name="Google Shape;337;p47"/>
          <p:cNvGrpSpPr/>
          <p:nvPr/>
        </p:nvGrpSpPr>
        <p:grpSpPr>
          <a:xfrm>
            <a:off x="2453230" y="2027973"/>
            <a:ext cx="2398490" cy="2114351"/>
            <a:chOff x="871366" y="1016737"/>
            <a:chExt cx="2440963" cy="2603881"/>
          </a:xfrm>
        </p:grpSpPr>
        <p:sp>
          <p:nvSpPr>
            <p:cNvPr id="338" name="Google Shape;338;p47"/>
            <p:cNvSpPr/>
            <p:nvPr/>
          </p:nvSpPr>
          <p:spPr>
            <a:xfrm>
              <a:off x="871366" y="1016737"/>
              <a:ext cx="2048100" cy="24906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47"/>
            <p:cNvSpPr/>
            <p:nvPr/>
          </p:nvSpPr>
          <p:spPr>
            <a:xfrm>
              <a:off x="906029" y="1793018"/>
              <a:ext cx="2406300" cy="1827600"/>
            </a:xfrm>
            <a:prstGeom prst="rect">
              <a:avLst/>
            </a:prstGeom>
            <a:noFill/>
            <a:ln>
              <a:noFill/>
            </a:ln>
          </p:spPr>
          <p:txBody>
            <a:bodyPr spcFirstLastPara="1" wrap="square" lIns="121900" tIns="121900" rIns="121900" bIns="121900" anchor="t" anchorCtr="0">
              <a:noAutofit/>
            </a:bodyPr>
            <a:lstStyle/>
            <a:p>
              <a:pPr marL="0" marR="381000" lvl="0" indent="0" algn="l" rtl="0">
                <a:lnSpc>
                  <a:spcPct val="100000"/>
                </a:lnSpc>
                <a:spcBef>
                  <a:spcPts val="0"/>
                </a:spcBef>
                <a:spcAft>
                  <a:spcPts val="0"/>
                </a:spcAft>
                <a:buClr>
                  <a:schemeClr val="dk1"/>
                </a:buClr>
                <a:buSzPts val="1100"/>
                <a:buFont typeface="Arial"/>
                <a:buNone/>
              </a:pPr>
              <a:r>
                <a:rPr lang="sl-SI" sz="1100" b="0" i="0" u="none" strike="noStrike" cap="none">
                  <a:solidFill>
                    <a:schemeClr val="dk1"/>
                  </a:solidFill>
                  <a:latin typeface="Playfair Display"/>
                  <a:ea typeface="Playfair Display"/>
                  <a:cs typeface="Playfair Display"/>
                  <a:sym typeface="Playfair Display"/>
                </a:rPr>
                <a:t>To understand the </a:t>
              </a:r>
              <a:r>
                <a:rPr lang="sl-SI" sz="1100" b="1" i="0" u="none" strike="noStrike" cap="none">
                  <a:solidFill>
                    <a:schemeClr val="dk1"/>
                  </a:solidFill>
                  <a:latin typeface="Playfair Display"/>
                  <a:ea typeface="Playfair Display"/>
                  <a:cs typeface="Playfair Display"/>
                  <a:sym typeface="Playfair Display"/>
                </a:rPr>
                <a:t>challenges </a:t>
              </a:r>
              <a:r>
                <a:rPr lang="sl-SI" sz="1100" b="0" i="0" u="none" strike="noStrike" cap="none">
                  <a:solidFill>
                    <a:schemeClr val="dk1"/>
                  </a:solidFill>
                  <a:latin typeface="Playfair Display"/>
                  <a:ea typeface="Playfair Display"/>
                  <a:cs typeface="Playfair Display"/>
                  <a:sym typeface="Playfair Display"/>
                </a:rPr>
                <a:t>preventing research funding and research performing organisations from developing and aligning on policies for OA books.</a:t>
              </a:r>
              <a:endParaRPr sz="800" b="0" i="0" u="none" strike="noStrike" cap="none">
                <a:solidFill>
                  <a:srgbClr val="1D7E74"/>
                </a:solidFill>
                <a:latin typeface="Playfair Display"/>
                <a:ea typeface="Playfair Display"/>
                <a:cs typeface="Playfair Display"/>
                <a:sym typeface="Playfair Display"/>
              </a:endParaRPr>
            </a:p>
          </p:txBody>
        </p:sp>
        <p:sp>
          <p:nvSpPr>
            <p:cNvPr id="340" name="Google Shape;340;p47"/>
            <p:cNvSpPr/>
            <p:nvPr/>
          </p:nvSpPr>
          <p:spPr>
            <a:xfrm>
              <a:off x="987921" y="1074855"/>
              <a:ext cx="1815000" cy="6750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sl-SI" sz="2200" b="1" i="0" u="none" strike="noStrike" cap="none">
                  <a:solidFill>
                    <a:srgbClr val="1D7E74"/>
                  </a:solidFill>
                  <a:latin typeface="Playfair Display"/>
                  <a:ea typeface="Playfair Display"/>
                  <a:cs typeface="Playfair Display"/>
                  <a:sym typeface="Playfair Display"/>
                </a:rPr>
                <a:t>Objective 2</a:t>
              </a:r>
              <a:endParaRPr sz="2200" b="0" i="0" u="none" strike="noStrike" cap="none">
                <a:solidFill>
                  <a:srgbClr val="1D7E74"/>
                </a:solidFill>
                <a:latin typeface="Playfair Display"/>
                <a:ea typeface="Playfair Display"/>
                <a:cs typeface="Playfair Display"/>
                <a:sym typeface="Playfair Display"/>
              </a:endParaRPr>
            </a:p>
          </p:txBody>
        </p:sp>
      </p:grpSp>
      <p:sp>
        <p:nvSpPr>
          <p:cNvPr id="341" name="Google Shape;341;p47"/>
          <p:cNvSpPr/>
          <p:nvPr/>
        </p:nvSpPr>
        <p:spPr>
          <a:xfrm>
            <a:off x="675975" y="846100"/>
            <a:ext cx="9518400" cy="800100"/>
          </a:xfrm>
          <a:prstGeom prst="rect">
            <a:avLst/>
          </a:prstGeom>
          <a:noFill/>
          <a:ln>
            <a:noFill/>
          </a:ln>
        </p:spPr>
        <p:txBody>
          <a:bodyPr spcFirstLastPara="1" wrap="square" lIns="91425" tIns="45700" rIns="91425" bIns="45700" anchor="t" anchorCtr="0">
            <a:noAutofit/>
          </a:bodyPr>
          <a:lstStyle/>
          <a:p>
            <a:pPr marL="0" marR="368300" lvl="0" indent="0" algn="just" rtl="0">
              <a:lnSpc>
                <a:spcPct val="100000"/>
              </a:lnSpc>
              <a:spcBef>
                <a:spcPts val="0"/>
              </a:spcBef>
              <a:spcAft>
                <a:spcPts val="0"/>
              </a:spcAft>
              <a:buClr>
                <a:schemeClr val="dk1"/>
              </a:buClr>
              <a:buSzPts val="1100"/>
              <a:buFont typeface="Arial"/>
              <a:buNone/>
            </a:pPr>
            <a:r>
              <a:rPr lang="sl-SI" sz="1700" b="0" i="0" u="none" strike="noStrike" cap="none">
                <a:solidFill>
                  <a:schemeClr val="dk1"/>
                </a:solidFill>
                <a:latin typeface="Playfair Display"/>
                <a:ea typeface="Playfair Display"/>
                <a:cs typeface="Playfair Display"/>
                <a:sym typeface="Playfair Display"/>
              </a:rPr>
              <a:t>The PALOMERA general objective </a:t>
            </a:r>
            <a:r>
              <a:rPr lang="sl-SI" sz="1700" b="1" i="0" u="none" strike="noStrike" cap="none">
                <a:solidFill>
                  <a:schemeClr val="dk1"/>
                </a:solidFill>
                <a:latin typeface="Playfair Display"/>
                <a:ea typeface="Playfair Display"/>
                <a:cs typeface="Playfair Display"/>
                <a:sym typeface="Playfair Display"/>
              </a:rPr>
              <a:t>to speed up the transition to </a:t>
            </a:r>
            <a:r>
              <a:rPr lang="sl-SI" sz="1700" b="1">
                <a:solidFill>
                  <a:schemeClr val="dk1"/>
                </a:solidFill>
                <a:latin typeface="Playfair Display"/>
                <a:ea typeface="Playfair Display"/>
                <a:cs typeface="Playfair Display"/>
                <a:sym typeface="Playfair Display"/>
              </a:rPr>
              <a:t>OA </a:t>
            </a:r>
            <a:r>
              <a:rPr lang="sl-SI" sz="1700" b="1" i="0" u="none" strike="noStrike" cap="none">
                <a:solidFill>
                  <a:schemeClr val="dk1"/>
                </a:solidFill>
                <a:latin typeface="Playfair Display"/>
                <a:ea typeface="Playfair Display"/>
                <a:cs typeface="Playfair Display"/>
                <a:sym typeface="Playfair Display"/>
              </a:rPr>
              <a:t>for books</a:t>
            </a:r>
            <a:r>
              <a:rPr lang="sl-SI" sz="1700" b="0" i="0" u="none" strike="noStrike" cap="none">
                <a:solidFill>
                  <a:schemeClr val="dk1"/>
                </a:solidFill>
                <a:latin typeface="Playfair Display"/>
                <a:ea typeface="Playfair Display"/>
                <a:cs typeface="Playfair Display"/>
                <a:sym typeface="Playfair Display"/>
              </a:rPr>
              <a:t> is divided into five specific objectives:</a:t>
            </a:r>
            <a:endParaRPr sz="2600" b="1" i="0" u="none" strike="noStrike" cap="none">
              <a:solidFill>
                <a:schemeClr val="dk1"/>
              </a:solidFill>
              <a:latin typeface="Playfair Display"/>
              <a:ea typeface="Playfair Display"/>
              <a:cs typeface="Playfair Display"/>
              <a:sym typeface="Playfair Display"/>
            </a:endParaRPr>
          </a:p>
        </p:txBody>
      </p:sp>
      <p:grpSp>
        <p:nvGrpSpPr>
          <p:cNvPr id="342" name="Google Shape;342;p47"/>
          <p:cNvGrpSpPr/>
          <p:nvPr/>
        </p:nvGrpSpPr>
        <p:grpSpPr>
          <a:xfrm>
            <a:off x="4761600" y="2772915"/>
            <a:ext cx="2467061" cy="2704428"/>
            <a:chOff x="1260427" y="589276"/>
            <a:chExt cx="2078400" cy="2203200"/>
          </a:xfrm>
        </p:grpSpPr>
        <p:sp>
          <p:nvSpPr>
            <p:cNvPr id="343" name="Google Shape;343;p47"/>
            <p:cNvSpPr/>
            <p:nvPr/>
          </p:nvSpPr>
          <p:spPr>
            <a:xfrm>
              <a:off x="1265002" y="589276"/>
              <a:ext cx="1695300" cy="22032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47"/>
            <p:cNvSpPr/>
            <p:nvPr/>
          </p:nvSpPr>
          <p:spPr>
            <a:xfrm>
              <a:off x="1260427" y="1061605"/>
              <a:ext cx="2078400" cy="1441200"/>
            </a:xfrm>
            <a:prstGeom prst="rect">
              <a:avLst/>
            </a:prstGeom>
            <a:noFill/>
            <a:ln>
              <a:noFill/>
            </a:ln>
          </p:spPr>
          <p:txBody>
            <a:bodyPr spcFirstLastPara="1" wrap="square" lIns="121900" tIns="121900" rIns="121900" bIns="121900" anchor="t" anchorCtr="0">
              <a:noAutofit/>
            </a:bodyPr>
            <a:lstStyle/>
            <a:p>
              <a:pPr marL="0" marR="381000" lvl="0" indent="0" algn="l" rtl="0">
                <a:lnSpc>
                  <a:spcPct val="100000"/>
                </a:lnSpc>
                <a:spcBef>
                  <a:spcPts val="0"/>
                </a:spcBef>
                <a:spcAft>
                  <a:spcPts val="0"/>
                </a:spcAft>
                <a:buClr>
                  <a:schemeClr val="dk1"/>
                </a:buClr>
                <a:buSzPts val="1100"/>
                <a:buFont typeface="Arial"/>
                <a:buNone/>
              </a:pPr>
              <a:r>
                <a:rPr lang="sl-SI" sz="1100" b="0" i="0" u="none" strike="noStrike" cap="none">
                  <a:solidFill>
                    <a:schemeClr val="dk1"/>
                  </a:solidFill>
                  <a:latin typeface="Playfair Display"/>
                  <a:ea typeface="Playfair Display"/>
                  <a:cs typeface="Playfair Display"/>
                  <a:sym typeface="Playfair Display"/>
                </a:rPr>
                <a:t>To </a:t>
              </a:r>
              <a:r>
                <a:rPr lang="sl-SI" sz="1100" b="1" i="0" u="none" strike="noStrike" cap="none">
                  <a:solidFill>
                    <a:schemeClr val="dk1"/>
                  </a:solidFill>
                  <a:latin typeface="Playfair Display"/>
                  <a:ea typeface="Playfair Display"/>
                  <a:cs typeface="Playfair Display"/>
                  <a:sym typeface="Playfair Display"/>
                </a:rPr>
                <a:t>engage relevant stakeholders</a:t>
              </a:r>
              <a:r>
                <a:rPr lang="sl-SI" sz="1100" b="0" i="0" u="none" strike="noStrike" cap="none">
                  <a:solidFill>
                    <a:schemeClr val="dk1"/>
                  </a:solidFill>
                  <a:latin typeface="Playfair Display"/>
                  <a:ea typeface="Playfair Display"/>
                  <a:cs typeface="Playfair Display"/>
                  <a:sym typeface="Playfair Display"/>
                </a:rPr>
                <a:t> in the validation of the collected data and the analyses hereof, and the evidence-based, actionable recommendations on how to further advance alignment, diversity, equity, and inclusion in OA book policies and strategies.</a:t>
              </a:r>
              <a:endParaRPr sz="800" b="0" i="0" u="none" strike="noStrike" cap="none">
                <a:solidFill>
                  <a:srgbClr val="1D7E74"/>
                </a:solidFill>
                <a:latin typeface="Playfair Display"/>
                <a:ea typeface="Playfair Display"/>
                <a:cs typeface="Playfair Display"/>
                <a:sym typeface="Playfair Display"/>
              </a:endParaRPr>
            </a:p>
          </p:txBody>
        </p:sp>
        <p:sp>
          <p:nvSpPr>
            <p:cNvPr id="345" name="Google Shape;345;p47"/>
            <p:cNvSpPr/>
            <p:nvPr/>
          </p:nvSpPr>
          <p:spPr>
            <a:xfrm>
              <a:off x="1358829" y="616264"/>
              <a:ext cx="1815000" cy="6750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sl-SI" sz="2200" b="1" i="0" u="none" strike="noStrike" cap="none">
                  <a:solidFill>
                    <a:srgbClr val="1D7E74"/>
                  </a:solidFill>
                  <a:latin typeface="Playfair Display"/>
                  <a:ea typeface="Playfair Display"/>
                  <a:cs typeface="Playfair Display"/>
                  <a:sym typeface="Playfair Display"/>
                </a:rPr>
                <a:t>Objective 3</a:t>
              </a:r>
              <a:endParaRPr sz="2200" b="0" i="0" u="none" strike="noStrike" cap="none">
                <a:solidFill>
                  <a:srgbClr val="1D7E74"/>
                </a:solidFill>
                <a:latin typeface="Playfair Display"/>
                <a:ea typeface="Playfair Display"/>
                <a:cs typeface="Playfair Display"/>
                <a:sym typeface="Playfair Display"/>
              </a:endParaRPr>
            </a:p>
          </p:txBody>
        </p:sp>
      </p:grpSp>
      <p:grpSp>
        <p:nvGrpSpPr>
          <p:cNvPr id="346" name="Google Shape;346;p47"/>
          <p:cNvGrpSpPr/>
          <p:nvPr/>
        </p:nvGrpSpPr>
        <p:grpSpPr>
          <a:xfrm>
            <a:off x="7149599" y="1885777"/>
            <a:ext cx="2531803" cy="2573537"/>
            <a:chOff x="1225939" y="341749"/>
            <a:chExt cx="2461885" cy="2490600"/>
          </a:xfrm>
        </p:grpSpPr>
        <p:sp>
          <p:nvSpPr>
            <p:cNvPr id="347" name="Google Shape;347;p47"/>
            <p:cNvSpPr/>
            <p:nvPr/>
          </p:nvSpPr>
          <p:spPr>
            <a:xfrm>
              <a:off x="1225939" y="341749"/>
              <a:ext cx="2048100" cy="24906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47"/>
            <p:cNvSpPr/>
            <p:nvPr/>
          </p:nvSpPr>
          <p:spPr>
            <a:xfrm>
              <a:off x="1284224" y="1088676"/>
              <a:ext cx="2403600" cy="1441200"/>
            </a:xfrm>
            <a:prstGeom prst="rect">
              <a:avLst/>
            </a:prstGeom>
            <a:noFill/>
            <a:ln>
              <a:noFill/>
            </a:ln>
          </p:spPr>
          <p:txBody>
            <a:bodyPr spcFirstLastPara="1" wrap="square" lIns="121900" tIns="121900" rIns="121900" bIns="121900" anchor="t" anchorCtr="0">
              <a:noAutofit/>
            </a:bodyPr>
            <a:lstStyle/>
            <a:p>
              <a:pPr marL="0" marR="368300" lvl="0" indent="0" algn="l" rtl="0">
                <a:lnSpc>
                  <a:spcPct val="100000"/>
                </a:lnSpc>
                <a:spcBef>
                  <a:spcPts val="0"/>
                </a:spcBef>
                <a:spcAft>
                  <a:spcPts val="0"/>
                </a:spcAft>
                <a:buClr>
                  <a:schemeClr val="dk1"/>
                </a:buClr>
                <a:buSzPts val="1100"/>
                <a:buFont typeface="Arial"/>
                <a:buNone/>
              </a:pPr>
              <a:r>
                <a:rPr lang="sl-SI" sz="1100" b="0" i="0" u="none" strike="noStrike" cap="none">
                  <a:solidFill>
                    <a:schemeClr val="dk1"/>
                  </a:solidFill>
                  <a:latin typeface="Playfair Display"/>
                  <a:ea typeface="Playfair Display"/>
                  <a:cs typeface="Playfair Display"/>
                  <a:sym typeface="Playfair Display"/>
                </a:rPr>
                <a:t>To help research funding and research performing organisations </a:t>
              </a:r>
              <a:r>
                <a:rPr lang="sl-SI" sz="1100" b="1" i="0" u="none" strike="noStrike" cap="none">
                  <a:solidFill>
                    <a:schemeClr val="dk1"/>
                  </a:solidFill>
                  <a:latin typeface="Playfair Display"/>
                  <a:ea typeface="Playfair Display"/>
                  <a:cs typeface="Playfair Display"/>
                  <a:sym typeface="Playfair Display"/>
                </a:rPr>
                <a:t>develop policies and strategies</a:t>
              </a:r>
              <a:r>
                <a:rPr lang="sl-SI" sz="1100" b="0" i="0" u="none" strike="noStrike" cap="none">
                  <a:solidFill>
                    <a:schemeClr val="dk1"/>
                  </a:solidFill>
                  <a:latin typeface="Playfair Display"/>
                  <a:ea typeface="Playfair Display"/>
                  <a:cs typeface="Playfair Display"/>
                  <a:sym typeface="Playfair Display"/>
                </a:rPr>
                <a:t> that will advance the transition to OA books through the establishment and operation of a trusted forum (the Funder Forum).</a:t>
              </a:r>
              <a:endParaRPr sz="800" b="0" i="0" u="none" strike="noStrike" cap="none">
                <a:solidFill>
                  <a:srgbClr val="1D7E74"/>
                </a:solidFill>
                <a:latin typeface="Playfair Display"/>
                <a:ea typeface="Playfair Display"/>
                <a:cs typeface="Playfair Display"/>
                <a:sym typeface="Playfair Display"/>
              </a:endParaRPr>
            </a:p>
          </p:txBody>
        </p:sp>
        <p:sp>
          <p:nvSpPr>
            <p:cNvPr id="349" name="Google Shape;349;p47"/>
            <p:cNvSpPr/>
            <p:nvPr/>
          </p:nvSpPr>
          <p:spPr>
            <a:xfrm>
              <a:off x="1342494" y="421316"/>
              <a:ext cx="1815000" cy="6750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sl-SI" sz="2200" b="1" i="0" u="none" strike="noStrike" cap="none">
                  <a:solidFill>
                    <a:srgbClr val="1D7E74"/>
                  </a:solidFill>
                  <a:latin typeface="Playfair Display"/>
                  <a:ea typeface="Playfair Display"/>
                  <a:cs typeface="Playfair Display"/>
                  <a:sym typeface="Playfair Display"/>
                </a:rPr>
                <a:t>Objective 4</a:t>
              </a:r>
              <a:endParaRPr sz="2200" b="0" i="0" u="none" strike="noStrike" cap="none">
                <a:solidFill>
                  <a:srgbClr val="1D7E74"/>
                </a:solidFill>
                <a:latin typeface="Playfair Display"/>
                <a:ea typeface="Playfair Display"/>
                <a:cs typeface="Playfair Display"/>
                <a:sym typeface="Playfair Display"/>
              </a:endParaRPr>
            </a:p>
          </p:txBody>
        </p:sp>
      </p:grpSp>
      <p:grpSp>
        <p:nvGrpSpPr>
          <p:cNvPr id="350" name="Google Shape;350;p47"/>
          <p:cNvGrpSpPr/>
          <p:nvPr/>
        </p:nvGrpSpPr>
        <p:grpSpPr>
          <a:xfrm>
            <a:off x="9615201" y="3233727"/>
            <a:ext cx="2163102" cy="2370304"/>
            <a:chOff x="1187714" y="596134"/>
            <a:chExt cx="2297506" cy="2490600"/>
          </a:xfrm>
        </p:grpSpPr>
        <p:sp>
          <p:nvSpPr>
            <p:cNvPr id="351" name="Google Shape;351;p47"/>
            <p:cNvSpPr/>
            <p:nvPr/>
          </p:nvSpPr>
          <p:spPr>
            <a:xfrm>
              <a:off x="1187714" y="596134"/>
              <a:ext cx="2048100" cy="24906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47"/>
            <p:cNvSpPr/>
            <p:nvPr/>
          </p:nvSpPr>
          <p:spPr>
            <a:xfrm>
              <a:off x="1258020" y="1439061"/>
              <a:ext cx="2227200" cy="1441200"/>
            </a:xfrm>
            <a:prstGeom prst="rect">
              <a:avLst/>
            </a:prstGeom>
            <a:noFill/>
            <a:ln>
              <a:noFill/>
            </a:ln>
          </p:spPr>
          <p:txBody>
            <a:bodyPr spcFirstLastPara="1" wrap="square" lIns="121900" tIns="121900" rIns="121900" bIns="121900" anchor="t" anchorCtr="0">
              <a:noAutofit/>
            </a:bodyPr>
            <a:lstStyle/>
            <a:p>
              <a:pPr marL="0" marR="368300" lvl="0" indent="0" algn="l" rtl="0">
                <a:lnSpc>
                  <a:spcPct val="100000"/>
                </a:lnSpc>
                <a:spcBef>
                  <a:spcPts val="0"/>
                </a:spcBef>
                <a:spcAft>
                  <a:spcPts val="0"/>
                </a:spcAft>
                <a:buClr>
                  <a:schemeClr val="dk1"/>
                </a:buClr>
                <a:buSzPts val="1100"/>
                <a:buFont typeface="Arial"/>
                <a:buNone/>
              </a:pPr>
              <a:r>
                <a:rPr lang="sl-SI" sz="1100" b="0" i="0" u="none" strike="noStrike" cap="none">
                  <a:solidFill>
                    <a:schemeClr val="dk1"/>
                  </a:solidFill>
                  <a:latin typeface="Playfair Display"/>
                  <a:ea typeface="Playfair Display"/>
                  <a:cs typeface="Playfair Display"/>
                  <a:sym typeface="Playfair Display"/>
                </a:rPr>
                <a:t>To </a:t>
              </a:r>
              <a:r>
                <a:rPr lang="sl-SI" sz="1100" b="1" i="0" u="none" strike="noStrike" cap="none">
                  <a:solidFill>
                    <a:schemeClr val="dk1"/>
                  </a:solidFill>
                  <a:latin typeface="Playfair Display"/>
                  <a:ea typeface="Playfair Display"/>
                  <a:cs typeface="Playfair Display"/>
                  <a:sym typeface="Playfair Display"/>
                </a:rPr>
                <a:t>learn </a:t>
              </a:r>
              <a:r>
                <a:rPr lang="sl-SI" sz="1100" b="0" i="0" u="none" strike="noStrike" cap="none">
                  <a:solidFill>
                    <a:schemeClr val="dk1"/>
                  </a:solidFill>
                  <a:latin typeface="Playfair Display"/>
                  <a:ea typeface="Playfair Display"/>
                  <a:cs typeface="Playfair Display"/>
                  <a:sym typeface="Playfair Display"/>
                </a:rPr>
                <a:t>from and share experiences with research funding organisations outside of the European research area ERA who have developed OA book policies.</a:t>
              </a:r>
              <a:endParaRPr sz="800" b="0" i="0" u="none" strike="noStrike" cap="none">
                <a:solidFill>
                  <a:srgbClr val="1D7E74"/>
                </a:solidFill>
                <a:latin typeface="Playfair Display"/>
                <a:ea typeface="Playfair Display"/>
                <a:cs typeface="Playfair Display"/>
                <a:sym typeface="Playfair Display"/>
              </a:endParaRPr>
            </a:p>
          </p:txBody>
        </p:sp>
        <p:sp>
          <p:nvSpPr>
            <p:cNvPr id="353" name="Google Shape;353;p47"/>
            <p:cNvSpPr/>
            <p:nvPr/>
          </p:nvSpPr>
          <p:spPr>
            <a:xfrm>
              <a:off x="1304270" y="764061"/>
              <a:ext cx="1815000" cy="6750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sl-SI" sz="2200" b="1" i="0" u="none" strike="noStrike" cap="none">
                  <a:solidFill>
                    <a:srgbClr val="1D7E74"/>
                  </a:solidFill>
                  <a:latin typeface="Playfair Display"/>
                  <a:ea typeface="Playfair Display"/>
                  <a:cs typeface="Playfair Display"/>
                  <a:sym typeface="Playfair Display"/>
                </a:rPr>
                <a:t>Objective 5</a:t>
              </a:r>
              <a:endParaRPr sz="2200" b="0" i="0" u="none" strike="noStrike" cap="none">
                <a:solidFill>
                  <a:srgbClr val="1D7E74"/>
                </a:solidFill>
                <a:latin typeface="Playfair Display"/>
                <a:ea typeface="Playfair Display"/>
                <a:cs typeface="Playfair Display"/>
                <a:sym typeface="Playfair Display"/>
              </a:endParaRPr>
            </a:p>
          </p:txBody>
        </p:sp>
      </p:grpSp>
      <p:pic>
        <p:nvPicPr>
          <p:cNvPr id="354" name="Google Shape;354;p47"/>
          <p:cNvPicPr preferRelativeResize="0"/>
          <p:nvPr/>
        </p:nvPicPr>
        <p:blipFill rotWithShape="1">
          <a:blip r:embed="rId4">
            <a:alphaModFix/>
          </a:blip>
          <a:srcRect/>
          <a:stretch/>
        </p:blipFill>
        <p:spPr>
          <a:xfrm>
            <a:off x="451413" y="1696351"/>
            <a:ext cx="1637626" cy="1603076"/>
          </a:xfrm>
          <a:prstGeom prst="rect">
            <a:avLst/>
          </a:prstGeom>
          <a:noFill/>
          <a:ln>
            <a:noFill/>
          </a:ln>
        </p:spPr>
      </p:pic>
      <p:pic>
        <p:nvPicPr>
          <p:cNvPr id="355" name="Google Shape;355;p47"/>
          <p:cNvPicPr preferRelativeResize="0"/>
          <p:nvPr/>
        </p:nvPicPr>
        <p:blipFill rotWithShape="1">
          <a:blip r:embed="rId5">
            <a:alphaModFix/>
          </a:blip>
          <a:srcRect l="18179" r="22795"/>
          <a:stretch/>
        </p:blipFill>
        <p:spPr>
          <a:xfrm>
            <a:off x="2748875" y="4177350"/>
            <a:ext cx="1637626" cy="1560776"/>
          </a:xfrm>
          <a:prstGeom prst="rect">
            <a:avLst/>
          </a:prstGeom>
          <a:noFill/>
          <a:ln>
            <a:noFill/>
          </a:ln>
        </p:spPr>
      </p:pic>
      <p:pic>
        <p:nvPicPr>
          <p:cNvPr id="356" name="Google Shape;356;p47"/>
          <p:cNvPicPr preferRelativeResize="0"/>
          <p:nvPr/>
        </p:nvPicPr>
        <p:blipFill rotWithShape="1">
          <a:blip r:embed="rId6">
            <a:alphaModFix/>
          </a:blip>
          <a:srcRect/>
          <a:stretch/>
        </p:blipFill>
        <p:spPr>
          <a:xfrm>
            <a:off x="7729324" y="4330125"/>
            <a:ext cx="1874624" cy="1971674"/>
          </a:xfrm>
          <a:prstGeom prst="rect">
            <a:avLst/>
          </a:prstGeom>
          <a:noFill/>
          <a:ln>
            <a:noFill/>
          </a:ln>
        </p:spPr>
      </p:pic>
      <p:pic>
        <p:nvPicPr>
          <p:cNvPr id="357" name="Google Shape;357;p47"/>
          <p:cNvPicPr preferRelativeResize="0"/>
          <p:nvPr/>
        </p:nvPicPr>
        <p:blipFill rotWithShape="1">
          <a:blip r:embed="rId7">
            <a:alphaModFix/>
          </a:blip>
          <a:srcRect/>
          <a:stretch/>
        </p:blipFill>
        <p:spPr>
          <a:xfrm>
            <a:off x="4987725" y="1267200"/>
            <a:ext cx="1687926" cy="1668149"/>
          </a:xfrm>
          <a:prstGeom prst="rect">
            <a:avLst/>
          </a:prstGeom>
          <a:noFill/>
          <a:ln>
            <a:noFill/>
          </a:ln>
        </p:spPr>
      </p:pic>
      <p:pic>
        <p:nvPicPr>
          <p:cNvPr id="358" name="Google Shape;358;p47"/>
          <p:cNvPicPr preferRelativeResize="0"/>
          <p:nvPr/>
        </p:nvPicPr>
        <p:blipFill rotWithShape="1">
          <a:blip r:embed="rId8">
            <a:alphaModFix/>
          </a:blip>
          <a:srcRect/>
          <a:stretch/>
        </p:blipFill>
        <p:spPr>
          <a:xfrm>
            <a:off x="9267575" y="1759338"/>
            <a:ext cx="2722550" cy="1361275"/>
          </a:xfrm>
          <a:prstGeom prst="rect">
            <a:avLst/>
          </a:prstGeom>
          <a:noFill/>
          <a:ln>
            <a:noFill/>
          </a:ln>
        </p:spPr>
      </p:pic>
      <p:pic>
        <p:nvPicPr>
          <p:cNvPr id="359" name="Google Shape;359;p47"/>
          <p:cNvPicPr preferRelativeResize="0"/>
          <p:nvPr/>
        </p:nvPicPr>
        <p:blipFill rotWithShape="1">
          <a:blip r:embed="rId9">
            <a:alphaModFix/>
          </a:blip>
          <a:srcRect/>
          <a:stretch/>
        </p:blipFill>
        <p:spPr>
          <a:xfrm>
            <a:off x="221581" y="6243271"/>
            <a:ext cx="1210950" cy="372150"/>
          </a:xfrm>
          <a:prstGeom prst="rect">
            <a:avLst/>
          </a:prstGeom>
          <a:noFill/>
          <a:ln>
            <a:noFill/>
          </a:ln>
        </p:spPr>
      </p:pic>
      <p:pic>
        <p:nvPicPr>
          <p:cNvPr id="360" name="Google Shape;360;p47"/>
          <p:cNvPicPr preferRelativeResize="0"/>
          <p:nvPr/>
        </p:nvPicPr>
        <p:blipFill rotWithShape="1">
          <a:blip r:embed="rId10">
            <a:alphaModFix/>
          </a:blip>
          <a:srcRect l="19465" t="40744"/>
          <a:stretch/>
        </p:blipFill>
        <p:spPr>
          <a:xfrm>
            <a:off x="1494719" y="6358700"/>
            <a:ext cx="656888" cy="256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48"/>
          <p:cNvPicPr preferRelativeResize="0"/>
          <p:nvPr/>
        </p:nvPicPr>
        <p:blipFill rotWithShape="1">
          <a:blip r:embed="rId3">
            <a:alphaModFix/>
          </a:blip>
          <a:srcRect/>
          <a:stretch/>
        </p:blipFill>
        <p:spPr>
          <a:xfrm>
            <a:off x="175050" y="148293"/>
            <a:ext cx="2096812" cy="577692"/>
          </a:xfrm>
          <a:prstGeom prst="rect">
            <a:avLst/>
          </a:prstGeom>
          <a:noFill/>
          <a:ln>
            <a:noFill/>
          </a:ln>
        </p:spPr>
      </p:pic>
      <p:sp>
        <p:nvSpPr>
          <p:cNvPr id="367" name="Google Shape;367;p48"/>
          <p:cNvSpPr/>
          <p:nvPr/>
        </p:nvSpPr>
        <p:spPr>
          <a:xfrm>
            <a:off x="-1" y="6709707"/>
            <a:ext cx="12192000" cy="149100"/>
          </a:xfrm>
          <a:prstGeom prst="rect">
            <a:avLst/>
          </a:prstGeom>
          <a:solidFill>
            <a:srgbClr val="2E9E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sl-SI" sz="1900" b="0" i="0" u="none" strike="noStrike" cap="none">
                <a:solidFill>
                  <a:schemeClr val="lt1"/>
                </a:solidFill>
                <a:latin typeface="Calibri"/>
                <a:ea typeface="Calibri"/>
                <a:cs typeface="Calibri"/>
                <a:sym typeface="Calibri"/>
              </a:rPr>
              <a:t> </a:t>
            </a:r>
            <a:endParaRPr sz="1500" b="0" i="0" u="none" strike="noStrike" cap="none">
              <a:solidFill>
                <a:srgbClr val="000000"/>
              </a:solidFill>
              <a:latin typeface="Arial"/>
              <a:ea typeface="Arial"/>
              <a:cs typeface="Arial"/>
              <a:sym typeface="Arial"/>
            </a:endParaRPr>
          </a:p>
        </p:txBody>
      </p:sp>
      <p:pic>
        <p:nvPicPr>
          <p:cNvPr id="368" name="Google Shape;368;p48"/>
          <p:cNvPicPr preferRelativeResize="0"/>
          <p:nvPr/>
        </p:nvPicPr>
        <p:blipFill rotWithShape="1">
          <a:blip r:embed="rId4">
            <a:alphaModFix amt="20000"/>
          </a:blip>
          <a:srcRect/>
          <a:stretch/>
        </p:blipFill>
        <p:spPr>
          <a:xfrm>
            <a:off x="-50144" y="938316"/>
            <a:ext cx="1971445" cy="1581192"/>
          </a:xfrm>
          <a:prstGeom prst="rect">
            <a:avLst/>
          </a:prstGeom>
          <a:noFill/>
          <a:ln>
            <a:noFill/>
          </a:ln>
        </p:spPr>
      </p:pic>
      <p:cxnSp>
        <p:nvCxnSpPr>
          <p:cNvPr id="369" name="Google Shape;369;p48"/>
          <p:cNvCxnSpPr/>
          <p:nvPr/>
        </p:nvCxnSpPr>
        <p:spPr>
          <a:xfrm>
            <a:off x="833717" y="725985"/>
            <a:ext cx="3200100" cy="0"/>
          </a:xfrm>
          <a:prstGeom prst="straightConnector1">
            <a:avLst/>
          </a:prstGeom>
          <a:noFill/>
          <a:ln w="38100" cap="rnd" cmpd="sng">
            <a:solidFill>
              <a:srgbClr val="2E9E7F"/>
            </a:solidFill>
            <a:prstDash val="solid"/>
            <a:miter lim="800000"/>
            <a:headEnd type="none" w="sm" len="sm"/>
            <a:tailEnd type="none" w="sm" len="sm"/>
          </a:ln>
        </p:spPr>
      </p:cxnSp>
      <p:pic>
        <p:nvPicPr>
          <p:cNvPr id="370" name="Google Shape;370;p48"/>
          <p:cNvPicPr preferRelativeResize="0"/>
          <p:nvPr/>
        </p:nvPicPr>
        <p:blipFill rotWithShape="1">
          <a:blip r:embed="rId5">
            <a:alphaModFix/>
          </a:blip>
          <a:srcRect/>
          <a:stretch/>
        </p:blipFill>
        <p:spPr>
          <a:xfrm>
            <a:off x="67874" y="6129211"/>
            <a:ext cx="1614600" cy="496200"/>
          </a:xfrm>
          <a:prstGeom prst="rect">
            <a:avLst/>
          </a:prstGeom>
          <a:noFill/>
          <a:ln>
            <a:noFill/>
          </a:ln>
        </p:spPr>
      </p:pic>
      <p:pic>
        <p:nvPicPr>
          <p:cNvPr id="371" name="Google Shape;371;p48"/>
          <p:cNvPicPr preferRelativeResize="0"/>
          <p:nvPr/>
        </p:nvPicPr>
        <p:blipFill rotWithShape="1">
          <a:blip r:embed="rId6">
            <a:alphaModFix/>
          </a:blip>
          <a:srcRect l="19465" t="40744"/>
          <a:stretch/>
        </p:blipFill>
        <p:spPr>
          <a:xfrm>
            <a:off x="1765425" y="6283100"/>
            <a:ext cx="875851" cy="342300"/>
          </a:xfrm>
          <a:prstGeom prst="rect">
            <a:avLst/>
          </a:prstGeom>
          <a:noFill/>
          <a:ln>
            <a:noFill/>
          </a:ln>
        </p:spPr>
      </p:pic>
      <p:pic>
        <p:nvPicPr>
          <p:cNvPr id="372" name="Google Shape;372;p48"/>
          <p:cNvPicPr preferRelativeResize="0"/>
          <p:nvPr/>
        </p:nvPicPr>
        <p:blipFill rotWithShape="1">
          <a:blip r:embed="rId7">
            <a:alphaModFix/>
          </a:blip>
          <a:srcRect/>
          <a:stretch/>
        </p:blipFill>
        <p:spPr>
          <a:xfrm>
            <a:off x="1945934" y="1421675"/>
            <a:ext cx="9929166" cy="4707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1"/>
          <p:cNvSpPr txBox="1">
            <a:spLocks noGrp="1"/>
          </p:cNvSpPr>
          <p:nvPr>
            <p:ph type="body" idx="1"/>
          </p:nvPr>
        </p:nvSpPr>
        <p:spPr>
          <a:xfrm>
            <a:off x="838200" y="1825626"/>
            <a:ext cx="10515600" cy="2436900"/>
          </a:xfrm>
          <a:prstGeom prst="rect">
            <a:avLst/>
          </a:prstGeom>
        </p:spPr>
        <p:txBody>
          <a:bodyPr spcFirstLastPara="1" wrap="square" lIns="91425" tIns="45700" rIns="91425" bIns="45700" anchor="t" anchorCtr="0">
            <a:normAutofit/>
          </a:bodyPr>
          <a:lstStyle/>
          <a:p>
            <a:pPr marL="457200" lvl="0" indent="-406400" algn="l" rtl="0">
              <a:spcBef>
                <a:spcPts val="1000"/>
              </a:spcBef>
              <a:spcAft>
                <a:spcPts val="0"/>
              </a:spcAft>
              <a:buSzPts val="2800"/>
              <a:buChar char="●"/>
            </a:pPr>
            <a:r>
              <a:rPr lang="sl-SI"/>
              <a:t>Kaj je akademska knjiga?</a:t>
            </a:r>
            <a:endParaRPr/>
          </a:p>
          <a:p>
            <a:pPr marL="457200" lvl="0" indent="-406400" algn="l" rtl="0">
              <a:spcBef>
                <a:spcPts val="0"/>
              </a:spcBef>
              <a:spcAft>
                <a:spcPts val="0"/>
              </a:spcAft>
              <a:buSzPts val="2800"/>
              <a:buChar char="●"/>
            </a:pPr>
            <a:r>
              <a:rPr lang="sl-SI"/>
              <a:t>Kakšne so slovenske akademske knjige?</a:t>
            </a:r>
            <a:br>
              <a:rPr lang="sl-SI"/>
            </a:br>
            <a:endParaRPr/>
          </a:p>
          <a:p>
            <a:pPr marL="457200" lvl="0" indent="-406400" algn="l" rtl="0">
              <a:spcBef>
                <a:spcPts val="0"/>
              </a:spcBef>
              <a:spcAft>
                <a:spcPts val="0"/>
              </a:spcAft>
              <a:buSzPts val="2800"/>
              <a:buChar char="●"/>
            </a:pPr>
            <a:r>
              <a:rPr lang="sl-SI"/>
              <a:t>Kaj se je dogajalo v projektu PALOMERA?</a:t>
            </a:r>
            <a:endParaRPr/>
          </a:p>
          <a:p>
            <a:pPr marL="457200" lvl="0" indent="-406400" algn="l" rtl="0">
              <a:spcBef>
                <a:spcPts val="0"/>
              </a:spcBef>
              <a:spcAft>
                <a:spcPts val="0"/>
              </a:spcAft>
              <a:buSzPts val="2800"/>
              <a:buChar char="●"/>
            </a:pPr>
            <a:r>
              <a:rPr lang="sl-SI"/>
              <a:t>Kakšne so ugotovitve projekta PALOMERA in kako veljajo za Slovenijo?</a:t>
            </a:r>
            <a:endParaRPr/>
          </a:p>
        </p:txBody>
      </p:sp>
      <p:pic>
        <p:nvPicPr>
          <p:cNvPr id="158" name="Google Shape;158;p31" descr="Slika, ki vsebuje besede besedilo, pisava, logotip, grafika&#10;&#10;Opis je samodejno ustvarjen"/>
          <p:cNvPicPr preferRelativeResize="0"/>
          <p:nvPr/>
        </p:nvPicPr>
        <p:blipFill rotWithShape="1">
          <a:blip r:embed="rId3">
            <a:alphaModFix/>
          </a:blip>
          <a:srcRect/>
          <a:stretch/>
        </p:blipFill>
        <p:spPr>
          <a:xfrm>
            <a:off x="10383000" y="0"/>
            <a:ext cx="1809000" cy="522600"/>
          </a:xfrm>
          <a:prstGeom prst="rect">
            <a:avLst/>
          </a:prstGeom>
          <a:noFill/>
          <a:ln>
            <a:noFill/>
          </a:ln>
        </p:spPr>
      </p:pic>
      <p:pic>
        <p:nvPicPr>
          <p:cNvPr id="159" name="Google Shape;159;p31" title="Logo2(1).png"/>
          <p:cNvPicPr preferRelativeResize="0"/>
          <p:nvPr/>
        </p:nvPicPr>
        <p:blipFill>
          <a:blip r:embed="rId4">
            <a:alphaModFix/>
          </a:blip>
          <a:stretch>
            <a:fillRect/>
          </a:stretch>
        </p:blipFill>
        <p:spPr>
          <a:xfrm>
            <a:off x="0" y="4421194"/>
            <a:ext cx="12192000" cy="243681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9"/>
          <p:cNvSpPr txBox="1">
            <a:spLocks noGrp="1"/>
          </p:cNvSpPr>
          <p:nvPr>
            <p:ph type="title"/>
          </p:nvPr>
        </p:nvSpPr>
        <p:spPr>
          <a:xfrm>
            <a:off x="831850" y="1306326"/>
            <a:ext cx="10515600" cy="558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sl-SI"/>
              <a:t>Analytical Framework</a:t>
            </a:r>
            <a:endParaRPr/>
          </a:p>
        </p:txBody>
      </p:sp>
      <p:sp>
        <p:nvSpPr>
          <p:cNvPr id="378" name="Google Shape;378;p49"/>
          <p:cNvSpPr txBox="1">
            <a:spLocks noGrp="1"/>
          </p:cNvSpPr>
          <p:nvPr>
            <p:ph type="body" idx="1"/>
          </p:nvPr>
        </p:nvSpPr>
        <p:spPr>
          <a:xfrm>
            <a:off x="838200" y="2043951"/>
            <a:ext cx="10515600" cy="3465300"/>
          </a:xfrm>
          <a:prstGeom prst="rect">
            <a:avLst/>
          </a:prstGeom>
        </p:spPr>
        <p:txBody>
          <a:bodyPr spcFirstLastPara="1" wrap="square" lIns="91425" tIns="45700" rIns="91425" bIns="45700" anchor="t" anchorCtr="0">
            <a:noAutofit/>
          </a:bodyPr>
          <a:lstStyle/>
          <a:p>
            <a:pPr marL="914400" lvl="0" indent="-215900" algn="l" rtl="0">
              <a:spcBef>
                <a:spcPts val="1100"/>
              </a:spcBef>
              <a:spcAft>
                <a:spcPts val="0"/>
              </a:spcAft>
              <a:buNone/>
            </a:pPr>
            <a:endParaRPr sz="2000"/>
          </a:p>
          <a:p>
            <a:pPr marL="0" lvl="0" indent="0" algn="l" rtl="0">
              <a:spcBef>
                <a:spcPts val="1100"/>
              </a:spcBef>
              <a:spcAft>
                <a:spcPts val="0"/>
              </a:spcAft>
              <a:buNone/>
            </a:pPr>
            <a:r>
              <a:rPr lang="sl-SI" sz="2000"/>
              <a:t>Three cornerstones</a:t>
            </a:r>
            <a:endParaRPr sz="2000"/>
          </a:p>
          <a:p>
            <a:pPr marL="914400" lvl="0" indent="-215900" algn="l" rtl="0">
              <a:spcBef>
                <a:spcPts val="1100"/>
              </a:spcBef>
              <a:spcAft>
                <a:spcPts val="0"/>
              </a:spcAft>
              <a:buClr>
                <a:schemeClr val="dk1"/>
              </a:buClr>
              <a:buSzPts val="1100"/>
              <a:buFont typeface="Arial"/>
              <a:buNone/>
            </a:pPr>
            <a:r>
              <a:rPr lang="sl-SI" sz="2000"/>
              <a:t>PESTLE</a:t>
            </a:r>
            <a:endParaRPr sz="2000"/>
          </a:p>
          <a:p>
            <a:pPr marL="914400" lvl="0" indent="-215900" algn="l" rtl="0">
              <a:spcBef>
                <a:spcPts val="1100"/>
              </a:spcBef>
              <a:spcAft>
                <a:spcPts val="0"/>
              </a:spcAft>
              <a:buClr>
                <a:schemeClr val="dk1"/>
              </a:buClr>
              <a:buSzPts val="1100"/>
              <a:buFont typeface="Arial"/>
              <a:buNone/>
            </a:pPr>
            <a:r>
              <a:rPr lang="sl-SI" sz="2000"/>
              <a:t>Stakeholder</a:t>
            </a:r>
            <a:endParaRPr sz="2000"/>
          </a:p>
          <a:p>
            <a:pPr marL="914400" lvl="0" indent="-215900" algn="l" rtl="0">
              <a:spcBef>
                <a:spcPts val="1100"/>
              </a:spcBef>
              <a:spcAft>
                <a:spcPts val="0"/>
              </a:spcAft>
              <a:buClr>
                <a:schemeClr val="dk1"/>
              </a:buClr>
              <a:buSzPts val="1100"/>
              <a:buFont typeface="Arial"/>
              <a:buNone/>
            </a:pPr>
            <a:r>
              <a:rPr lang="sl-SI" sz="2000"/>
              <a:t>Country perspective</a:t>
            </a:r>
            <a:endParaRPr sz="2000"/>
          </a:p>
        </p:txBody>
      </p:sp>
      <p:pic>
        <p:nvPicPr>
          <p:cNvPr id="379" name="Google Shape;379;p49"/>
          <p:cNvPicPr preferRelativeResize="0"/>
          <p:nvPr/>
        </p:nvPicPr>
        <p:blipFill>
          <a:blip r:embed="rId3">
            <a:alphaModFix/>
          </a:blip>
          <a:stretch>
            <a:fillRect/>
          </a:stretch>
        </p:blipFill>
        <p:spPr>
          <a:xfrm>
            <a:off x="5204500" y="1500750"/>
            <a:ext cx="6381976" cy="4008501"/>
          </a:xfrm>
          <a:prstGeom prst="rect">
            <a:avLst/>
          </a:prstGeom>
          <a:noFill/>
          <a:ln>
            <a:noFill/>
          </a:ln>
        </p:spPr>
      </p:pic>
      <p:sp>
        <p:nvSpPr>
          <p:cNvPr id="380" name="Google Shape;380;p49"/>
          <p:cNvSpPr/>
          <p:nvPr/>
        </p:nvSpPr>
        <p:spPr>
          <a:xfrm rot="10800000" flipH="1">
            <a:off x="0" y="6552900"/>
            <a:ext cx="12160800" cy="305100"/>
          </a:xfrm>
          <a:prstGeom prst="rect">
            <a:avLst/>
          </a:prstGeom>
          <a:solidFill>
            <a:srgbClr val="2E9E7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sl-SI" sz="2400" b="0" i="0" u="none" strike="noStrike" cap="none">
                <a:solidFill>
                  <a:srgbClr val="FFFFFF"/>
                </a:solidFill>
                <a:latin typeface="Calibri"/>
                <a:ea typeface="Calibri"/>
                <a:cs typeface="Calibri"/>
                <a:sym typeface="Calibri"/>
              </a:rPr>
              <a:t> </a:t>
            </a:r>
            <a:endParaRPr sz="1900" b="0" i="0" u="none" strike="noStrike" cap="none">
              <a:solidFill>
                <a:srgbClr val="000000"/>
              </a:solidFill>
              <a:latin typeface="Arial"/>
              <a:ea typeface="Arial"/>
              <a:cs typeface="Arial"/>
              <a:sym typeface="Arial"/>
            </a:endParaRPr>
          </a:p>
        </p:txBody>
      </p:sp>
      <p:pic>
        <p:nvPicPr>
          <p:cNvPr id="381" name="Google Shape;381;p49"/>
          <p:cNvPicPr preferRelativeResize="0"/>
          <p:nvPr/>
        </p:nvPicPr>
        <p:blipFill rotWithShape="1">
          <a:blip r:embed="rId4">
            <a:alphaModFix/>
          </a:blip>
          <a:srcRect/>
          <a:stretch/>
        </p:blipFill>
        <p:spPr>
          <a:xfrm>
            <a:off x="175050" y="148293"/>
            <a:ext cx="2096812" cy="577692"/>
          </a:xfrm>
          <a:prstGeom prst="rect">
            <a:avLst/>
          </a:prstGeom>
          <a:noFill/>
          <a:ln>
            <a:noFill/>
          </a:ln>
        </p:spPr>
      </p:pic>
      <p:cxnSp>
        <p:nvCxnSpPr>
          <p:cNvPr id="382" name="Google Shape;382;p49"/>
          <p:cNvCxnSpPr/>
          <p:nvPr/>
        </p:nvCxnSpPr>
        <p:spPr>
          <a:xfrm>
            <a:off x="833717" y="725985"/>
            <a:ext cx="3200100" cy="0"/>
          </a:xfrm>
          <a:prstGeom prst="straightConnector1">
            <a:avLst/>
          </a:prstGeom>
          <a:noFill/>
          <a:ln w="38100" cap="rnd" cmpd="sng">
            <a:solidFill>
              <a:srgbClr val="2E9E7F"/>
            </a:solidFill>
            <a:prstDash val="solid"/>
            <a:miter lim="800000"/>
            <a:headEnd type="none" w="sm" len="sm"/>
            <a:tailEnd type="none" w="sm" len="sm"/>
          </a:ln>
        </p:spPr>
      </p:cxnSp>
      <p:pic>
        <p:nvPicPr>
          <p:cNvPr id="383" name="Google Shape;383;p49"/>
          <p:cNvPicPr preferRelativeResize="0"/>
          <p:nvPr/>
        </p:nvPicPr>
        <p:blipFill rotWithShape="1">
          <a:blip r:embed="rId5">
            <a:alphaModFix/>
          </a:blip>
          <a:srcRect/>
          <a:stretch/>
        </p:blipFill>
        <p:spPr>
          <a:xfrm>
            <a:off x="221581" y="6243271"/>
            <a:ext cx="1210950" cy="372150"/>
          </a:xfrm>
          <a:prstGeom prst="rect">
            <a:avLst/>
          </a:prstGeom>
          <a:noFill/>
          <a:ln>
            <a:noFill/>
          </a:ln>
        </p:spPr>
      </p:pic>
      <p:pic>
        <p:nvPicPr>
          <p:cNvPr id="384" name="Google Shape;384;p49"/>
          <p:cNvPicPr preferRelativeResize="0"/>
          <p:nvPr/>
        </p:nvPicPr>
        <p:blipFill rotWithShape="1">
          <a:blip r:embed="rId6">
            <a:alphaModFix/>
          </a:blip>
          <a:srcRect l="19465" t="40744"/>
          <a:stretch/>
        </p:blipFill>
        <p:spPr>
          <a:xfrm>
            <a:off x="1494719" y="6358700"/>
            <a:ext cx="656888" cy="2567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50"/>
          <p:cNvPicPr preferRelativeResize="0"/>
          <p:nvPr/>
        </p:nvPicPr>
        <p:blipFill>
          <a:blip r:embed="rId3">
            <a:alphaModFix/>
          </a:blip>
          <a:stretch>
            <a:fillRect/>
          </a:stretch>
        </p:blipFill>
        <p:spPr>
          <a:xfrm>
            <a:off x="3464925" y="3047906"/>
            <a:ext cx="1525731" cy="1491660"/>
          </a:xfrm>
          <a:prstGeom prst="rect">
            <a:avLst/>
          </a:prstGeom>
          <a:noFill/>
          <a:ln>
            <a:noFill/>
          </a:ln>
        </p:spPr>
      </p:pic>
      <p:pic>
        <p:nvPicPr>
          <p:cNvPr id="390" name="Google Shape;390;p50"/>
          <p:cNvPicPr preferRelativeResize="0"/>
          <p:nvPr/>
        </p:nvPicPr>
        <p:blipFill>
          <a:blip r:embed="rId4">
            <a:alphaModFix/>
          </a:blip>
          <a:stretch>
            <a:fillRect/>
          </a:stretch>
        </p:blipFill>
        <p:spPr>
          <a:xfrm>
            <a:off x="389300" y="3047908"/>
            <a:ext cx="1525736" cy="1205993"/>
          </a:xfrm>
          <a:prstGeom prst="rect">
            <a:avLst/>
          </a:prstGeom>
          <a:noFill/>
          <a:ln>
            <a:noFill/>
          </a:ln>
        </p:spPr>
      </p:pic>
      <p:pic>
        <p:nvPicPr>
          <p:cNvPr id="391" name="Google Shape;391;p50"/>
          <p:cNvPicPr preferRelativeResize="0"/>
          <p:nvPr/>
        </p:nvPicPr>
        <p:blipFill>
          <a:blip r:embed="rId5">
            <a:alphaModFix/>
          </a:blip>
          <a:stretch>
            <a:fillRect/>
          </a:stretch>
        </p:blipFill>
        <p:spPr>
          <a:xfrm>
            <a:off x="690164" y="4361591"/>
            <a:ext cx="1086771" cy="792294"/>
          </a:xfrm>
          <a:prstGeom prst="rect">
            <a:avLst/>
          </a:prstGeom>
          <a:noFill/>
          <a:ln>
            <a:noFill/>
          </a:ln>
        </p:spPr>
      </p:pic>
      <p:pic>
        <p:nvPicPr>
          <p:cNvPr id="392" name="Google Shape;392;p50"/>
          <p:cNvPicPr preferRelativeResize="0"/>
          <p:nvPr/>
        </p:nvPicPr>
        <p:blipFill>
          <a:blip r:embed="rId6">
            <a:alphaModFix/>
          </a:blip>
          <a:stretch>
            <a:fillRect/>
          </a:stretch>
        </p:blipFill>
        <p:spPr>
          <a:xfrm>
            <a:off x="915294" y="1559358"/>
            <a:ext cx="848249" cy="899302"/>
          </a:xfrm>
          <a:prstGeom prst="rect">
            <a:avLst/>
          </a:prstGeom>
          <a:noFill/>
          <a:ln>
            <a:noFill/>
          </a:ln>
        </p:spPr>
      </p:pic>
      <p:pic>
        <p:nvPicPr>
          <p:cNvPr id="393" name="Google Shape;393;p50"/>
          <p:cNvPicPr preferRelativeResize="0"/>
          <p:nvPr/>
        </p:nvPicPr>
        <p:blipFill>
          <a:blip r:embed="rId7">
            <a:alphaModFix/>
          </a:blip>
          <a:stretch>
            <a:fillRect/>
          </a:stretch>
        </p:blipFill>
        <p:spPr>
          <a:xfrm>
            <a:off x="660666" y="346000"/>
            <a:ext cx="1145773" cy="1090303"/>
          </a:xfrm>
          <a:prstGeom prst="rect">
            <a:avLst/>
          </a:prstGeom>
          <a:noFill/>
          <a:ln>
            <a:noFill/>
          </a:ln>
        </p:spPr>
      </p:pic>
      <p:sp>
        <p:nvSpPr>
          <p:cNvPr id="394" name="Google Shape;394;p50"/>
          <p:cNvSpPr txBox="1">
            <a:spLocks noGrp="1"/>
          </p:cNvSpPr>
          <p:nvPr>
            <p:ph type="title"/>
          </p:nvPr>
        </p:nvSpPr>
        <p:spPr>
          <a:xfrm>
            <a:off x="825972" y="1354890"/>
            <a:ext cx="1526100" cy="223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400"/>
              <a:buNone/>
            </a:pPr>
            <a:r>
              <a:rPr lang="sl-SI" sz="1500">
                <a:solidFill>
                  <a:srgbClr val="155B54"/>
                </a:solidFill>
                <a:latin typeface="Playfair Display"/>
                <a:ea typeface="Playfair Display"/>
                <a:cs typeface="Playfair Display"/>
                <a:sym typeface="Playfair Display"/>
              </a:rPr>
              <a:t>Datasets</a:t>
            </a:r>
            <a:endParaRPr sz="1500">
              <a:solidFill>
                <a:srgbClr val="155B54"/>
              </a:solidFill>
              <a:latin typeface="Playfair Display"/>
              <a:ea typeface="Playfair Display"/>
              <a:cs typeface="Playfair Display"/>
              <a:sym typeface="Playfair Display"/>
            </a:endParaRPr>
          </a:p>
        </p:txBody>
      </p:sp>
      <p:sp>
        <p:nvSpPr>
          <p:cNvPr id="395" name="Google Shape;395;p50"/>
          <p:cNvSpPr txBox="1">
            <a:spLocks noGrp="1"/>
          </p:cNvSpPr>
          <p:nvPr>
            <p:ph type="title"/>
          </p:nvPr>
        </p:nvSpPr>
        <p:spPr>
          <a:xfrm>
            <a:off x="538355" y="2437668"/>
            <a:ext cx="1526100" cy="223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4400"/>
              <a:buNone/>
            </a:pPr>
            <a:r>
              <a:rPr lang="sl-SI" sz="1500">
                <a:solidFill>
                  <a:srgbClr val="155B54"/>
                </a:solidFill>
                <a:latin typeface="Playfair Display"/>
                <a:ea typeface="Playfair Display"/>
                <a:cs typeface="Playfair Display"/>
                <a:sym typeface="Playfair Display"/>
              </a:rPr>
              <a:t>Survey</a:t>
            </a:r>
            <a:endParaRPr sz="1500">
              <a:solidFill>
                <a:srgbClr val="155B54"/>
              </a:solidFill>
              <a:latin typeface="Playfair Display"/>
              <a:ea typeface="Playfair Display"/>
              <a:cs typeface="Playfair Display"/>
              <a:sym typeface="Playfair Display"/>
            </a:endParaRPr>
          </a:p>
        </p:txBody>
      </p:sp>
      <p:sp>
        <p:nvSpPr>
          <p:cNvPr id="396" name="Google Shape;396;p50"/>
          <p:cNvSpPr txBox="1">
            <a:spLocks noGrp="1"/>
          </p:cNvSpPr>
          <p:nvPr>
            <p:ph type="title"/>
          </p:nvPr>
        </p:nvSpPr>
        <p:spPr>
          <a:xfrm>
            <a:off x="538355" y="4119957"/>
            <a:ext cx="1526100" cy="223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4400"/>
              <a:buNone/>
            </a:pPr>
            <a:r>
              <a:rPr lang="sl-SI" sz="1500">
                <a:solidFill>
                  <a:srgbClr val="155B54"/>
                </a:solidFill>
                <a:latin typeface="Playfair Display"/>
                <a:ea typeface="Playfair Display"/>
                <a:cs typeface="Playfair Display"/>
                <a:sym typeface="Playfair Display"/>
              </a:rPr>
              <a:t>Documents </a:t>
            </a:r>
            <a:endParaRPr sz="1500">
              <a:solidFill>
                <a:srgbClr val="155B54"/>
              </a:solidFill>
              <a:latin typeface="Playfair Display"/>
              <a:ea typeface="Playfair Display"/>
              <a:cs typeface="Playfair Display"/>
              <a:sym typeface="Playfair Display"/>
            </a:endParaRPr>
          </a:p>
        </p:txBody>
      </p:sp>
      <p:sp>
        <p:nvSpPr>
          <p:cNvPr id="397" name="Google Shape;397;p50"/>
          <p:cNvSpPr txBox="1">
            <a:spLocks noGrp="1"/>
          </p:cNvSpPr>
          <p:nvPr>
            <p:ph type="title"/>
          </p:nvPr>
        </p:nvSpPr>
        <p:spPr>
          <a:xfrm>
            <a:off x="470683" y="5261582"/>
            <a:ext cx="1526100" cy="223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4400"/>
              <a:buNone/>
            </a:pPr>
            <a:r>
              <a:rPr lang="sl-SI" sz="1500">
                <a:solidFill>
                  <a:srgbClr val="155B54"/>
                </a:solidFill>
                <a:latin typeface="Playfair Display"/>
                <a:ea typeface="Playfair Display"/>
                <a:cs typeface="Playfair Display"/>
                <a:sym typeface="Playfair Display"/>
              </a:rPr>
              <a:t>Interviews</a:t>
            </a:r>
            <a:endParaRPr sz="1500">
              <a:solidFill>
                <a:srgbClr val="155B54"/>
              </a:solidFill>
              <a:latin typeface="Playfair Display"/>
              <a:ea typeface="Playfair Display"/>
              <a:cs typeface="Playfair Display"/>
              <a:sym typeface="Playfair Display"/>
            </a:endParaRPr>
          </a:p>
        </p:txBody>
      </p:sp>
      <p:sp>
        <p:nvSpPr>
          <p:cNvPr id="398" name="Google Shape;398;p50"/>
          <p:cNvSpPr txBox="1">
            <a:spLocks noGrp="1"/>
          </p:cNvSpPr>
          <p:nvPr>
            <p:ph type="title"/>
          </p:nvPr>
        </p:nvSpPr>
        <p:spPr>
          <a:xfrm>
            <a:off x="3761274" y="2045539"/>
            <a:ext cx="1829700" cy="223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400"/>
              <a:buNone/>
            </a:pPr>
            <a:r>
              <a:rPr lang="sl-SI" sz="1500">
                <a:solidFill>
                  <a:srgbClr val="155B54"/>
                </a:solidFill>
                <a:latin typeface="Playfair Display"/>
                <a:ea typeface="Playfair Display"/>
                <a:cs typeface="Playfair Display"/>
                <a:sym typeface="Playfair Display"/>
              </a:rPr>
              <a:t>Quantitative data</a:t>
            </a:r>
            <a:endParaRPr sz="1500">
              <a:solidFill>
                <a:srgbClr val="155B54"/>
              </a:solidFill>
              <a:latin typeface="Playfair Display"/>
              <a:ea typeface="Playfair Display"/>
              <a:cs typeface="Playfair Display"/>
              <a:sym typeface="Playfair Display"/>
            </a:endParaRPr>
          </a:p>
        </p:txBody>
      </p:sp>
      <p:sp>
        <p:nvSpPr>
          <p:cNvPr id="399" name="Google Shape;399;p50"/>
          <p:cNvSpPr txBox="1">
            <a:spLocks noGrp="1"/>
          </p:cNvSpPr>
          <p:nvPr>
            <p:ph type="title"/>
          </p:nvPr>
        </p:nvSpPr>
        <p:spPr>
          <a:xfrm>
            <a:off x="3430668" y="4574301"/>
            <a:ext cx="1526100" cy="223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4400"/>
              <a:buNone/>
            </a:pPr>
            <a:r>
              <a:rPr lang="sl-SI" sz="1500">
                <a:solidFill>
                  <a:srgbClr val="155B54"/>
                </a:solidFill>
                <a:latin typeface="Playfair Display"/>
                <a:ea typeface="Playfair Display"/>
                <a:cs typeface="Playfair Display"/>
                <a:sym typeface="Playfair Display"/>
              </a:rPr>
              <a:t>Documents &amp; transcripts in Zotero</a:t>
            </a:r>
            <a:endParaRPr sz="1500">
              <a:solidFill>
                <a:srgbClr val="155B54"/>
              </a:solidFill>
              <a:latin typeface="Playfair Display"/>
              <a:ea typeface="Playfair Display"/>
              <a:cs typeface="Playfair Display"/>
              <a:sym typeface="Playfair Display"/>
            </a:endParaRPr>
          </a:p>
        </p:txBody>
      </p:sp>
      <p:pic>
        <p:nvPicPr>
          <p:cNvPr id="400" name="Google Shape;400;p50"/>
          <p:cNvPicPr preferRelativeResize="0"/>
          <p:nvPr/>
        </p:nvPicPr>
        <p:blipFill>
          <a:blip r:embed="rId8">
            <a:alphaModFix/>
          </a:blip>
          <a:stretch>
            <a:fillRect/>
          </a:stretch>
        </p:blipFill>
        <p:spPr>
          <a:xfrm>
            <a:off x="8424768" y="1692733"/>
            <a:ext cx="2997700" cy="2059596"/>
          </a:xfrm>
          <a:prstGeom prst="rect">
            <a:avLst/>
          </a:prstGeom>
          <a:noFill/>
          <a:ln>
            <a:noFill/>
          </a:ln>
        </p:spPr>
      </p:pic>
      <p:sp>
        <p:nvSpPr>
          <p:cNvPr id="401" name="Google Shape;401;p50"/>
          <p:cNvSpPr txBox="1">
            <a:spLocks noGrp="1"/>
          </p:cNvSpPr>
          <p:nvPr>
            <p:ph type="title"/>
          </p:nvPr>
        </p:nvSpPr>
        <p:spPr>
          <a:xfrm>
            <a:off x="9281295" y="3650903"/>
            <a:ext cx="1526100" cy="223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4400"/>
              <a:buNone/>
            </a:pPr>
            <a:r>
              <a:rPr lang="sl-SI" sz="1500">
                <a:solidFill>
                  <a:srgbClr val="155B54"/>
                </a:solidFill>
                <a:latin typeface="Playfair Display"/>
                <a:ea typeface="Playfair Display"/>
                <a:cs typeface="Playfair Display"/>
                <a:sym typeface="Playfair Display"/>
              </a:rPr>
              <a:t>Knowledge Base</a:t>
            </a:r>
            <a:endParaRPr sz="1500">
              <a:solidFill>
                <a:srgbClr val="155B54"/>
              </a:solidFill>
              <a:latin typeface="Playfair Display"/>
              <a:ea typeface="Playfair Display"/>
              <a:cs typeface="Playfair Display"/>
              <a:sym typeface="Playfair Display"/>
            </a:endParaRPr>
          </a:p>
        </p:txBody>
      </p:sp>
      <p:pic>
        <p:nvPicPr>
          <p:cNvPr id="402" name="Google Shape;402;p50"/>
          <p:cNvPicPr preferRelativeResize="0"/>
          <p:nvPr/>
        </p:nvPicPr>
        <p:blipFill>
          <a:blip r:embed="rId9">
            <a:alphaModFix/>
          </a:blip>
          <a:stretch>
            <a:fillRect/>
          </a:stretch>
        </p:blipFill>
        <p:spPr>
          <a:xfrm>
            <a:off x="6725065" y="2871392"/>
            <a:ext cx="1312987" cy="920375"/>
          </a:xfrm>
          <a:prstGeom prst="rect">
            <a:avLst/>
          </a:prstGeom>
          <a:noFill/>
          <a:ln>
            <a:noFill/>
          </a:ln>
        </p:spPr>
      </p:pic>
      <p:sp>
        <p:nvSpPr>
          <p:cNvPr id="403" name="Google Shape;403;p50"/>
          <p:cNvSpPr txBox="1">
            <a:spLocks noGrp="1"/>
          </p:cNvSpPr>
          <p:nvPr>
            <p:ph type="title"/>
          </p:nvPr>
        </p:nvSpPr>
        <p:spPr>
          <a:xfrm>
            <a:off x="6618685" y="3783868"/>
            <a:ext cx="1526100" cy="223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4400"/>
              <a:buNone/>
            </a:pPr>
            <a:r>
              <a:rPr lang="sl-SI" sz="1500">
                <a:solidFill>
                  <a:srgbClr val="155B54"/>
                </a:solidFill>
                <a:latin typeface="Playfair Display"/>
                <a:ea typeface="Playfair Display"/>
                <a:cs typeface="Playfair Display"/>
                <a:sym typeface="Playfair Display"/>
              </a:rPr>
              <a:t>Coded documents</a:t>
            </a:r>
            <a:endParaRPr sz="1500">
              <a:solidFill>
                <a:srgbClr val="155B54"/>
              </a:solidFill>
              <a:latin typeface="Playfair Display"/>
              <a:ea typeface="Playfair Display"/>
              <a:cs typeface="Playfair Display"/>
              <a:sym typeface="Playfair Display"/>
            </a:endParaRPr>
          </a:p>
        </p:txBody>
      </p:sp>
      <p:pic>
        <p:nvPicPr>
          <p:cNvPr id="404" name="Google Shape;404;p50"/>
          <p:cNvPicPr preferRelativeResize="0"/>
          <p:nvPr/>
        </p:nvPicPr>
        <p:blipFill>
          <a:blip r:embed="rId10">
            <a:alphaModFix/>
          </a:blip>
          <a:stretch>
            <a:fillRect/>
          </a:stretch>
        </p:blipFill>
        <p:spPr>
          <a:xfrm>
            <a:off x="6838173" y="4343477"/>
            <a:ext cx="1086765" cy="1020416"/>
          </a:xfrm>
          <a:prstGeom prst="rect">
            <a:avLst/>
          </a:prstGeom>
          <a:noFill/>
          <a:ln>
            <a:noFill/>
          </a:ln>
        </p:spPr>
      </p:pic>
      <p:sp>
        <p:nvSpPr>
          <p:cNvPr id="405" name="Google Shape;405;p50"/>
          <p:cNvSpPr txBox="1">
            <a:spLocks noGrp="1"/>
          </p:cNvSpPr>
          <p:nvPr>
            <p:ph type="title"/>
          </p:nvPr>
        </p:nvSpPr>
        <p:spPr>
          <a:xfrm>
            <a:off x="6451725" y="5476964"/>
            <a:ext cx="1526100" cy="223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4400"/>
              <a:buNone/>
            </a:pPr>
            <a:r>
              <a:rPr lang="sl-SI" sz="1500">
                <a:solidFill>
                  <a:srgbClr val="155B54"/>
                </a:solidFill>
                <a:latin typeface="Playfair Display"/>
                <a:ea typeface="Playfair Display"/>
                <a:cs typeface="Playfair Display"/>
                <a:sym typeface="Playfair Display"/>
              </a:rPr>
              <a:t>Excerpts</a:t>
            </a:r>
            <a:endParaRPr sz="1500">
              <a:solidFill>
                <a:srgbClr val="155B54"/>
              </a:solidFill>
              <a:latin typeface="Playfair Display"/>
              <a:ea typeface="Playfair Display"/>
              <a:cs typeface="Playfair Display"/>
              <a:sym typeface="Playfair Display"/>
            </a:endParaRPr>
          </a:p>
        </p:txBody>
      </p:sp>
      <p:sp>
        <p:nvSpPr>
          <p:cNvPr id="406" name="Google Shape;406;p50"/>
          <p:cNvSpPr/>
          <p:nvPr/>
        </p:nvSpPr>
        <p:spPr>
          <a:xfrm>
            <a:off x="2064110" y="3662552"/>
            <a:ext cx="1313100" cy="567900"/>
          </a:xfrm>
          <a:prstGeom prst="homePlate">
            <a:avLst>
              <a:gd name="adj" fmla="val 50000"/>
            </a:avLst>
          </a:prstGeom>
          <a:solidFill>
            <a:srgbClr val="CAE6DE"/>
          </a:solidFill>
          <a:ln w="9525" cap="flat" cmpd="sng">
            <a:solidFill>
              <a:srgbClr val="155B5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l-SI" sz="1300" b="1">
                <a:latin typeface="Playfair Display"/>
                <a:ea typeface="Playfair Display"/>
                <a:cs typeface="Playfair Display"/>
                <a:sym typeface="Playfair Display"/>
              </a:rPr>
              <a:t>Collection</a:t>
            </a:r>
            <a:endParaRPr sz="1300" b="1">
              <a:latin typeface="Playfair Display"/>
              <a:ea typeface="Playfair Display"/>
              <a:cs typeface="Playfair Display"/>
              <a:sym typeface="Playfair Display"/>
            </a:endParaRPr>
          </a:p>
        </p:txBody>
      </p:sp>
      <p:sp>
        <p:nvSpPr>
          <p:cNvPr id="407" name="Google Shape;407;p50"/>
          <p:cNvSpPr/>
          <p:nvPr/>
        </p:nvSpPr>
        <p:spPr>
          <a:xfrm>
            <a:off x="2268747" y="1179687"/>
            <a:ext cx="1313100" cy="567900"/>
          </a:xfrm>
          <a:prstGeom prst="homePlate">
            <a:avLst>
              <a:gd name="adj" fmla="val 50000"/>
            </a:avLst>
          </a:prstGeom>
          <a:solidFill>
            <a:srgbClr val="CAE6DE"/>
          </a:solidFill>
          <a:ln w="9525" cap="flat" cmpd="sng">
            <a:solidFill>
              <a:srgbClr val="155B5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l-SI" sz="1300" b="1">
                <a:latin typeface="Playfair Display"/>
                <a:ea typeface="Playfair Display"/>
                <a:cs typeface="Playfair Display"/>
                <a:sym typeface="Playfair Display"/>
              </a:rPr>
              <a:t>Collection</a:t>
            </a:r>
            <a:endParaRPr sz="1300" b="1">
              <a:latin typeface="Playfair Display"/>
              <a:ea typeface="Playfair Display"/>
              <a:cs typeface="Playfair Display"/>
              <a:sym typeface="Playfair Display"/>
            </a:endParaRPr>
          </a:p>
        </p:txBody>
      </p:sp>
      <p:sp>
        <p:nvSpPr>
          <p:cNvPr id="408" name="Google Shape;408;p50"/>
          <p:cNvSpPr/>
          <p:nvPr/>
        </p:nvSpPr>
        <p:spPr>
          <a:xfrm>
            <a:off x="5078100" y="3662552"/>
            <a:ext cx="1688400" cy="567900"/>
          </a:xfrm>
          <a:prstGeom prst="homePlate">
            <a:avLst>
              <a:gd name="adj" fmla="val 50000"/>
            </a:avLst>
          </a:prstGeom>
          <a:solidFill>
            <a:srgbClr val="CAE6DE"/>
          </a:solidFill>
          <a:ln w="9525" cap="flat" cmpd="sng">
            <a:solidFill>
              <a:srgbClr val="155B5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l-SI" sz="1500" b="1">
                <a:latin typeface="Playfair Display"/>
                <a:ea typeface="Playfair Display"/>
                <a:cs typeface="Playfair Display"/>
                <a:sym typeface="Playfair Display"/>
              </a:rPr>
              <a:t>Pre-coding</a:t>
            </a:r>
            <a:endParaRPr sz="1500" b="1">
              <a:latin typeface="Playfair Display"/>
              <a:ea typeface="Playfair Display"/>
              <a:cs typeface="Playfair Display"/>
              <a:sym typeface="Playfair Display"/>
            </a:endParaRPr>
          </a:p>
        </p:txBody>
      </p:sp>
      <p:sp>
        <p:nvSpPr>
          <p:cNvPr id="409" name="Google Shape;409;p50"/>
          <p:cNvSpPr/>
          <p:nvPr/>
        </p:nvSpPr>
        <p:spPr>
          <a:xfrm>
            <a:off x="5436810" y="1164638"/>
            <a:ext cx="1526100" cy="567900"/>
          </a:xfrm>
          <a:prstGeom prst="homePlate">
            <a:avLst>
              <a:gd name="adj" fmla="val 50000"/>
            </a:avLst>
          </a:prstGeom>
          <a:solidFill>
            <a:srgbClr val="CAE6DE"/>
          </a:solidFill>
          <a:ln w="9525" cap="flat" cmpd="sng">
            <a:solidFill>
              <a:srgbClr val="155B5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l-SI" sz="1300" b="1">
                <a:latin typeface="Playfair Display"/>
                <a:ea typeface="Playfair Display"/>
                <a:cs typeface="Playfair Display"/>
                <a:sym typeface="Playfair Display"/>
              </a:rPr>
              <a:t>Pre-analysis</a:t>
            </a:r>
            <a:endParaRPr sz="1300" b="1">
              <a:latin typeface="Playfair Display"/>
              <a:ea typeface="Playfair Display"/>
              <a:cs typeface="Playfair Display"/>
              <a:sym typeface="Playfair Display"/>
            </a:endParaRPr>
          </a:p>
        </p:txBody>
      </p:sp>
      <p:pic>
        <p:nvPicPr>
          <p:cNvPr id="410" name="Google Shape;410;p50"/>
          <p:cNvPicPr preferRelativeResize="0"/>
          <p:nvPr/>
        </p:nvPicPr>
        <p:blipFill>
          <a:blip r:embed="rId11">
            <a:alphaModFix/>
          </a:blip>
          <a:stretch>
            <a:fillRect/>
          </a:stretch>
        </p:blipFill>
        <p:spPr>
          <a:xfrm>
            <a:off x="7052067" y="949570"/>
            <a:ext cx="1086765" cy="1034151"/>
          </a:xfrm>
          <a:prstGeom prst="rect">
            <a:avLst/>
          </a:prstGeom>
          <a:noFill/>
          <a:ln>
            <a:noFill/>
          </a:ln>
        </p:spPr>
      </p:pic>
      <p:sp>
        <p:nvSpPr>
          <p:cNvPr id="411" name="Google Shape;411;p50"/>
          <p:cNvSpPr txBox="1">
            <a:spLocks noGrp="1"/>
          </p:cNvSpPr>
          <p:nvPr>
            <p:ph type="title"/>
          </p:nvPr>
        </p:nvSpPr>
        <p:spPr>
          <a:xfrm>
            <a:off x="7135637" y="2096197"/>
            <a:ext cx="1179600" cy="223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400"/>
              <a:buNone/>
            </a:pPr>
            <a:r>
              <a:rPr lang="sl-SI" sz="1500">
                <a:solidFill>
                  <a:srgbClr val="155B54"/>
                </a:solidFill>
                <a:latin typeface="Playfair Display"/>
                <a:ea typeface="Playfair Display"/>
                <a:cs typeface="Playfair Display"/>
                <a:sym typeface="Playfair Display"/>
              </a:rPr>
              <a:t>Results</a:t>
            </a:r>
            <a:endParaRPr sz="1500">
              <a:solidFill>
                <a:srgbClr val="155B54"/>
              </a:solidFill>
              <a:latin typeface="Playfair Display"/>
              <a:ea typeface="Playfair Display"/>
              <a:cs typeface="Playfair Display"/>
              <a:sym typeface="Playfair Display"/>
            </a:endParaRPr>
          </a:p>
        </p:txBody>
      </p:sp>
      <p:pic>
        <p:nvPicPr>
          <p:cNvPr id="412" name="Google Shape;412;p50"/>
          <p:cNvPicPr preferRelativeResize="0"/>
          <p:nvPr/>
        </p:nvPicPr>
        <p:blipFill>
          <a:blip r:embed="rId12">
            <a:alphaModFix/>
          </a:blip>
          <a:stretch>
            <a:fillRect/>
          </a:stretch>
        </p:blipFill>
        <p:spPr>
          <a:xfrm>
            <a:off x="3648187" y="950019"/>
            <a:ext cx="1525732" cy="1027727"/>
          </a:xfrm>
          <a:prstGeom prst="rect">
            <a:avLst/>
          </a:prstGeom>
          <a:noFill/>
          <a:ln>
            <a:noFill/>
          </a:ln>
        </p:spPr>
      </p:pic>
      <p:cxnSp>
        <p:nvCxnSpPr>
          <p:cNvPr id="413" name="Google Shape;413;p50"/>
          <p:cNvCxnSpPr/>
          <p:nvPr/>
        </p:nvCxnSpPr>
        <p:spPr>
          <a:xfrm rot="10800000" flipH="1">
            <a:off x="7766233" y="2842551"/>
            <a:ext cx="1204500" cy="200400"/>
          </a:xfrm>
          <a:prstGeom prst="straightConnector1">
            <a:avLst/>
          </a:prstGeom>
          <a:noFill/>
          <a:ln w="38100" cap="flat" cmpd="sng">
            <a:solidFill>
              <a:srgbClr val="155B54"/>
            </a:solidFill>
            <a:prstDash val="solid"/>
            <a:round/>
            <a:headEnd type="none" w="med" len="med"/>
            <a:tailEnd type="triangle" w="med" len="med"/>
          </a:ln>
        </p:spPr>
      </p:cxnSp>
      <p:cxnSp>
        <p:nvCxnSpPr>
          <p:cNvPr id="414" name="Google Shape;414;p50"/>
          <p:cNvCxnSpPr/>
          <p:nvPr/>
        </p:nvCxnSpPr>
        <p:spPr>
          <a:xfrm rot="10800000" flipH="1">
            <a:off x="7776972" y="3468201"/>
            <a:ext cx="1179600" cy="1014300"/>
          </a:xfrm>
          <a:prstGeom prst="straightConnector1">
            <a:avLst/>
          </a:prstGeom>
          <a:noFill/>
          <a:ln w="38100" cap="flat" cmpd="sng">
            <a:solidFill>
              <a:srgbClr val="155B54"/>
            </a:solidFill>
            <a:prstDash val="solid"/>
            <a:round/>
            <a:headEnd type="none" w="med" len="med"/>
            <a:tailEnd type="triangle" w="med" len="med"/>
          </a:ln>
        </p:spPr>
      </p:cxnSp>
      <p:cxnSp>
        <p:nvCxnSpPr>
          <p:cNvPr id="415" name="Google Shape;415;p50"/>
          <p:cNvCxnSpPr/>
          <p:nvPr/>
        </p:nvCxnSpPr>
        <p:spPr>
          <a:xfrm>
            <a:off x="8315337" y="1983727"/>
            <a:ext cx="656400" cy="250500"/>
          </a:xfrm>
          <a:prstGeom prst="straightConnector1">
            <a:avLst/>
          </a:prstGeom>
          <a:noFill/>
          <a:ln w="38100" cap="flat" cmpd="sng">
            <a:solidFill>
              <a:srgbClr val="155B54"/>
            </a:solidFill>
            <a:prstDash val="solid"/>
            <a:round/>
            <a:headEnd type="none" w="med" len="med"/>
            <a:tailEnd type="triangle" w="med" len="med"/>
          </a:ln>
        </p:spPr>
      </p:cxnSp>
      <p:pic>
        <p:nvPicPr>
          <p:cNvPr id="416" name="Google Shape;416;p50"/>
          <p:cNvPicPr preferRelativeResize="0"/>
          <p:nvPr/>
        </p:nvPicPr>
        <p:blipFill>
          <a:blip r:embed="rId13">
            <a:alphaModFix/>
          </a:blip>
          <a:stretch>
            <a:fillRect/>
          </a:stretch>
        </p:blipFill>
        <p:spPr>
          <a:xfrm>
            <a:off x="6139484" y="4445693"/>
            <a:ext cx="655821" cy="624072"/>
          </a:xfrm>
          <a:prstGeom prst="rect">
            <a:avLst/>
          </a:prstGeom>
          <a:noFill/>
          <a:ln>
            <a:noFill/>
          </a:ln>
        </p:spPr>
      </p:pic>
      <p:pic>
        <p:nvPicPr>
          <p:cNvPr id="417" name="Google Shape;417;p50"/>
          <p:cNvPicPr preferRelativeResize="0"/>
          <p:nvPr/>
        </p:nvPicPr>
        <p:blipFill>
          <a:blip r:embed="rId14">
            <a:alphaModFix/>
          </a:blip>
          <a:stretch>
            <a:fillRect/>
          </a:stretch>
        </p:blipFill>
        <p:spPr>
          <a:xfrm>
            <a:off x="6365224" y="2962753"/>
            <a:ext cx="597306" cy="568425"/>
          </a:xfrm>
          <a:prstGeom prst="rect">
            <a:avLst/>
          </a:prstGeom>
          <a:noFill/>
          <a:ln>
            <a:noFill/>
          </a:ln>
        </p:spPr>
      </p:pic>
      <p:pic>
        <p:nvPicPr>
          <p:cNvPr id="418" name="Google Shape;418;p50"/>
          <p:cNvPicPr preferRelativeResize="0"/>
          <p:nvPr/>
        </p:nvPicPr>
        <p:blipFill>
          <a:blip r:embed="rId13">
            <a:alphaModFix/>
          </a:blip>
          <a:stretch>
            <a:fillRect/>
          </a:stretch>
        </p:blipFill>
        <p:spPr>
          <a:xfrm>
            <a:off x="3812227" y="2963981"/>
            <a:ext cx="655821" cy="624072"/>
          </a:xfrm>
          <a:prstGeom prst="rect">
            <a:avLst/>
          </a:prstGeom>
          <a:noFill/>
          <a:ln>
            <a:noFill/>
          </a:ln>
        </p:spPr>
      </p:pic>
      <p:pic>
        <p:nvPicPr>
          <p:cNvPr id="419" name="Google Shape;419;p50"/>
          <p:cNvPicPr preferRelativeResize="0"/>
          <p:nvPr/>
        </p:nvPicPr>
        <p:blipFill>
          <a:blip r:embed="rId15">
            <a:alphaModFix/>
          </a:blip>
          <a:stretch>
            <a:fillRect/>
          </a:stretch>
        </p:blipFill>
        <p:spPr>
          <a:xfrm>
            <a:off x="3957971" y="574567"/>
            <a:ext cx="471075" cy="400552"/>
          </a:xfrm>
          <a:prstGeom prst="rect">
            <a:avLst/>
          </a:prstGeom>
          <a:noFill/>
          <a:ln>
            <a:noFill/>
          </a:ln>
        </p:spPr>
      </p:pic>
      <p:pic>
        <p:nvPicPr>
          <p:cNvPr id="420" name="Google Shape;420;p50"/>
          <p:cNvPicPr preferRelativeResize="0"/>
          <p:nvPr/>
        </p:nvPicPr>
        <p:blipFill rotWithShape="1">
          <a:blip r:embed="rId16">
            <a:alphaModFix/>
          </a:blip>
          <a:srcRect/>
          <a:stretch/>
        </p:blipFill>
        <p:spPr>
          <a:xfrm>
            <a:off x="101832" y="6145448"/>
            <a:ext cx="2152800" cy="661600"/>
          </a:xfrm>
          <a:prstGeom prst="rect">
            <a:avLst/>
          </a:prstGeom>
          <a:noFill/>
          <a:ln>
            <a:noFill/>
          </a:ln>
        </p:spPr>
      </p:pic>
      <p:pic>
        <p:nvPicPr>
          <p:cNvPr id="421" name="Google Shape;421;p50"/>
          <p:cNvPicPr preferRelativeResize="0"/>
          <p:nvPr/>
        </p:nvPicPr>
        <p:blipFill rotWithShape="1">
          <a:blip r:embed="rId17">
            <a:alphaModFix/>
          </a:blip>
          <a:srcRect l="19465" t="40744"/>
          <a:stretch/>
        </p:blipFill>
        <p:spPr>
          <a:xfrm>
            <a:off x="2365233" y="6350633"/>
            <a:ext cx="1167801" cy="456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51"/>
          <p:cNvPicPr preferRelativeResize="0"/>
          <p:nvPr/>
        </p:nvPicPr>
        <p:blipFill rotWithShape="1">
          <a:blip r:embed="rId3">
            <a:alphaModFix/>
          </a:blip>
          <a:srcRect/>
          <a:stretch/>
        </p:blipFill>
        <p:spPr>
          <a:xfrm>
            <a:off x="175050" y="148293"/>
            <a:ext cx="2096812" cy="577692"/>
          </a:xfrm>
          <a:prstGeom prst="rect">
            <a:avLst/>
          </a:prstGeom>
          <a:noFill/>
          <a:ln>
            <a:noFill/>
          </a:ln>
        </p:spPr>
      </p:pic>
      <p:sp>
        <p:nvSpPr>
          <p:cNvPr id="428" name="Google Shape;428;p51"/>
          <p:cNvSpPr/>
          <p:nvPr/>
        </p:nvSpPr>
        <p:spPr>
          <a:xfrm>
            <a:off x="-1" y="6709707"/>
            <a:ext cx="12192000" cy="149100"/>
          </a:xfrm>
          <a:prstGeom prst="rect">
            <a:avLst/>
          </a:prstGeom>
          <a:solidFill>
            <a:srgbClr val="2E9E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sl-SI" sz="1900" b="0" i="0" u="none" strike="noStrike" cap="none">
                <a:solidFill>
                  <a:schemeClr val="lt1"/>
                </a:solidFill>
                <a:latin typeface="Calibri"/>
                <a:ea typeface="Calibri"/>
                <a:cs typeface="Calibri"/>
                <a:sym typeface="Calibri"/>
              </a:rPr>
              <a:t> </a:t>
            </a:r>
            <a:endParaRPr sz="1500" b="0" i="0" u="none" strike="noStrike" cap="none">
              <a:solidFill>
                <a:srgbClr val="000000"/>
              </a:solidFill>
              <a:latin typeface="Arial"/>
              <a:ea typeface="Arial"/>
              <a:cs typeface="Arial"/>
              <a:sym typeface="Arial"/>
            </a:endParaRPr>
          </a:p>
        </p:txBody>
      </p:sp>
      <p:pic>
        <p:nvPicPr>
          <p:cNvPr id="429" name="Google Shape;429;p51"/>
          <p:cNvPicPr preferRelativeResize="0"/>
          <p:nvPr/>
        </p:nvPicPr>
        <p:blipFill rotWithShape="1">
          <a:blip r:embed="rId4">
            <a:alphaModFix amt="20000"/>
          </a:blip>
          <a:srcRect/>
          <a:stretch/>
        </p:blipFill>
        <p:spPr>
          <a:xfrm>
            <a:off x="-50144" y="938316"/>
            <a:ext cx="1971445" cy="1581192"/>
          </a:xfrm>
          <a:prstGeom prst="rect">
            <a:avLst/>
          </a:prstGeom>
          <a:noFill/>
          <a:ln>
            <a:noFill/>
          </a:ln>
        </p:spPr>
      </p:pic>
      <p:cxnSp>
        <p:nvCxnSpPr>
          <p:cNvPr id="430" name="Google Shape;430;p51"/>
          <p:cNvCxnSpPr/>
          <p:nvPr/>
        </p:nvCxnSpPr>
        <p:spPr>
          <a:xfrm>
            <a:off x="833717" y="725985"/>
            <a:ext cx="3200100" cy="0"/>
          </a:xfrm>
          <a:prstGeom prst="straightConnector1">
            <a:avLst/>
          </a:prstGeom>
          <a:noFill/>
          <a:ln w="38100" cap="rnd" cmpd="sng">
            <a:solidFill>
              <a:srgbClr val="2E9E7F"/>
            </a:solidFill>
            <a:prstDash val="solid"/>
            <a:miter lim="800000"/>
            <a:headEnd type="none" w="sm" len="sm"/>
            <a:tailEnd type="none" w="sm" len="sm"/>
          </a:ln>
        </p:spPr>
      </p:cxnSp>
      <p:sp>
        <p:nvSpPr>
          <p:cNvPr id="431" name="Google Shape;431;p51"/>
          <p:cNvSpPr txBox="1"/>
          <p:nvPr/>
        </p:nvSpPr>
        <p:spPr>
          <a:xfrm>
            <a:off x="2427725" y="688588"/>
            <a:ext cx="8781600" cy="6510900"/>
          </a:xfrm>
          <a:prstGeom prst="rect">
            <a:avLst/>
          </a:prstGeom>
          <a:noFill/>
          <a:ln>
            <a:noFill/>
          </a:ln>
        </p:spPr>
        <p:txBody>
          <a:bodyPr spcFirstLastPara="1" wrap="square" lIns="91425" tIns="91425" rIns="91425" bIns="91425" anchor="t" anchorCtr="0">
            <a:spAutoFit/>
          </a:bodyPr>
          <a:lstStyle/>
          <a:p>
            <a:pPr marL="342900" marR="0" lvl="0" indent="-374650" algn="l" rtl="0">
              <a:lnSpc>
                <a:spcPct val="100000"/>
              </a:lnSpc>
              <a:spcBef>
                <a:spcPts val="0"/>
              </a:spcBef>
              <a:spcAft>
                <a:spcPts val="0"/>
              </a:spcAft>
              <a:buClr>
                <a:srgbClr val="000000"/>
              </a:buClr>
              <a:buSzPts val="1900"/>
              <a:buFont typeface="Arial"/>
              <a:buChar char="•"/>
            </a:pPr>
            <a:r>
              <a:rPr lang="sl-SI" sz="1900">
                <a:solidFill>
                  <a:schemeClr val="dk1"/>
                </a:solidFill>
                <a:latin typeface="Open Sans"/>
                <a:ea typeface="Open Sans"/>
                <a:cs typeface="Open Sans"/>
                <a:sym typeface="Open Sans"/>
              </a:rPr>
              <a:t>Research performed in 39 ERA countries</a:t>
            </a:r>
            <a:endParaRPr sz="1900">
              <a:solidFill>
                <a:schemeClr val="dk1"/>
              </a:solidFill>
              <a:latin typeface="Open Sans"/>
              <a:ea typeface="Open Sans"/>
              <a:cs typeface="Open Sans"/>
              <a:sym typeface="Open Sans"/>
            </a:endParaRPr>
          </a:p>
          <a:p>
            <a:pPr marL="457200" marR="0" lvl="0" indent="0" algn="l" rtl="0">
              <a:lnSpc>
                <a:spcPct val="100000"/>
              </a:lnSpc>
              <a:spcBef>
                <a:spcPts val="0"/>
              </a:spcBef>
              <a:spcAft>
                <a:spcPts val="0"/>
              </a:spcAft>
              <a:buNone/>
            </a:pPr>
            <a:endParaRPr sz="1900">
              <a:solidFill>
                <a:schemeClr val="dk1"/>
              </a:solidFill>
              <a:latin typeface="Open Sans"/>
              <a:ea typeface="Open Sans"/>
              <a:cs typeface="Open Sans"/>
              <a:sym typeface="Open Sans"/>
            </a:endParaRPr>
          </a:p>
          <a:p>
            <a:pPr marL="342900" marR="0" lvl="0" indent="-374650" algn="l" rtl="0">
              <a:lnSpc>
                <a:spcPct val="100000"/>
              </a:lnSpc>
              <a:spcBef>
                <a:spcPts val="0"/>
              </a:spcBef>
              <a:spcAft>
                <a:spcPts val="0"/>
              </a:spcAft>
              <a:buClr>
                <a:srgbClr val="000000"/>
              </a:buClr>
              <a:buSzPts val="1900"/>
              <a:buFont typeface="Arial"/>
              <a:buChar char="•"/>
            </a:pPr>
            <a:r>
              <a:rPr lang="sl-SI" sz="1900">
                <a:solidFill>
                  <a:schemeClr val="dk1"/>
                </a:solidFill>
                <a:latin typeface="Open Sans"/>
                <a:ea typeface="Open Sans"/>
                <a:cs typeface="Open Sans"/>
                <a:sym typeface="Open Sans"/>
              </a:rPr>
              <a:t>Over 650 policy and related documents, survey report and 40 interviews collected in the </a:t>
            </a:r>
            <a:r>
              <a:rPr lang="sl-SI" sz="19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https://knowledgebase.oabooks-toolkit.org/</a:t>
            </a:r>
            <a:br>
              <a:rPr lang="sl-SI" sz="1200">
                <a:solidFill>
                  <a:schemeClr val="dk1"/>
                </a:solidFill>
                <a:latin typeface="Open Sans"/>
                <a:ea typeface="Open Sans"/>
                <a:cs typeface="Open Sans"/>
                <a:sym typeface="Open Sans"/>
              </a:rPr>
            </a:br>
            <a:endParaRPr sz="1200">
              <a:solidFill>
                <a:schemeClr val="dk1"/>
              </a:solidFill>
              <a:latin typeface="Open Sans"/>
              <a:ea typeface="Open Sans"/>
              <a:cs typeface="Open Sans"/>
              <a:sym typeface="Open Sans"/>
            </a:endParaRPr>
          </a:p>
          <a:p>
            <a:pPr marL="342900" marR="0" lvl="0" indent="-374650" algn="l" rtl="0">
              <a:lnSpc>
                <a:spcPct val="100000"/>
              </a:lnSpc>
              <a:spcBef>
                <a:spcPts val="0"/>
              </a:spcBef>
              <a:spcAft>
                <a:spcPts val="0"/>
              </a:spcAft>
              <a:buClr>
                <a:srgbClr val="000000"/>
              </a:buClr>
              <a:buSzPts val="1900"/>
              <a:buFont typeface="Arial"/>
              <a:buChar char="•"/>
            </a:pPr>
            <a:r>
              <a:rPr lang="sl-SI" sz="1900" b="0" i="0" u="none" strike="noStrike" cap="none">
                <a:solidFill>
                  <a:schemeClr val="dk1"/>
                </a:solidFill>
                <a:latin typeface="Open Sans"/>
                <a:ea typeface="Open Sans"/>
                <a:cs typeface="Open Sans"/>
                <a:sym typeface="Open Sans"/>
              </a:rPr>
              <a:t>The Knowledge Base is connected to the OAPEN OA Books Toolkit: </a:t>
            </a:r>
            <a:r>
              <a:rPr lang="sl-SI" sz="1900" b="0" i="0" u="sng" strike="noStrike" cap="none">
                <a:solidFill>
                  <a:schemeClr val="accent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https://oabooks-toolkit.org/</a:t>
            </a:r>
            <a:r>
              <a:rPr lang="sl-SI" sz="1900" b="0" i="0" u="none" strike="noStrike" cap="none">
                <a:solidFill>
                  <a:schemeClr val="dk1"/>
                </a:solidFill>
                <a:latin typeface="Open Sans"/>
                <a:ea typeface="Open Sans"/>
                <a:cs typeface="Open Sans"/>
                <a:sym typeface="Open Sans"/>
              </a:rPr>
              <a:t> including a new section on funding and policy and </a:t>
            </a:r>
            <a:r>
              <a:rPr lang="sl-SI" sz="1900">
                <a:solidFill>
                  <a:schemeClr val="dk1"/>
                </a:solidFill>
                <a:latin typeface="Open Sans"/>
                <a:ea typeface="Open Sans"/>
                <a:cs typeface="Open Sans"/>
                <a:sym typeface="Open Sans"/>
              </a:rPr>
              <a:t>with</a:t>
            </a:r>
            <a:r>
              <a:rPr lang="sl-SI" sz="1900" b="0" i="0" u="none" strike="noStrike" cap="none">
                <a:solidFill>
                  <a:schemeClr val="dk1"/>
                </a:solidFill>
                <a:latin typeface="Open Sans"/>
                <a:ea typeface="Open Sans"/>
                <a:cs typeface="Open Sans"/>
                <a:sym typeface="Open Sans"/>
              </a:rPr>
              <a:t> new articles on the topic</a:t>
            </a:r>
            <a:endParaRPr sz="1900" b="0" i="0" u="none" strike="noStrike" cap="none">
              <a:solidFill>
                <a:schemeClr val="dk1"/>
              </a:solidFill>
              <a:latin typeface="Open Sans"/>
              <a:ea typeface="Open Sans"/>
              <a:cs typeface="Open Sans"/>
              <a:sym typeface="Open Sans"/>
            </a:endParaRPr>
          </a:p>
          <a:p>
            <a:pPr marL="342900" marR="0" lvl="0" indent="-254000" algn="l" rtl="0">
              <a:lnSpc>
                <a:spcPct val="100000"/>
              </a:lnSpc>
              <a:spcBef>
                <a:spcPts val="0"/>
              </a:spcBef>
              <a:spcAft>
                <a:spcPts val="0"/>
              </a:spcAft>
              <a:buClr>
                <a:srgbClr val="000000"/>
              </a:buClr>
              <a:buSzPts val="1500"/>
              <a:buFont typeface="Arial"/>
              <a:buNone/>
            </a:pPr>
            <a:endParaRPr sz="1900" b="0" i="0" u="none" strike="noStrike" cap="none">
              <a:solidFill>
                <a:schemeClr val="dk1"/>
              </a:solidFill>
              <a:latin typeface="Open Sans"/>
              <a:ea typeface="Open Sans"/>
              <a:cs typeface="Open Sans"/>
              <a:sym typeface="Open Sans"/>
            </a:endParaRPr>
          </a:p>
          <a:p>
            <a:pPr marL="342900" marR="0" lvl="0" indent="-374650" algn="l" rtl="0">
              <a:lnSpc>
                <a:spcPct val="100000"/>
              </a:lnSpc>
              <a:spcBef>
                <a:spcPts val="0"/>
              </a:spcBef>
              <a:spcAft>
                <a:spcPts val="0"/>
              </a:spcAft>
              <a:buClr>
                <a:srgbClr val="000000"/>
              </a:buClr>
              <a:buSzPts val="1900"/>
              <a:buFont typeface="Arial"/>
              <a:buChar char="•"/>
            </a:pPr>
            <a:r>
              <a:rPr lang="sl-SI" sz="1900" b="0" i="0" u="none" strike="noStrike" cap="none">
                <a:solidFill>
                  <a:schemeClr val="dk1"/>
                </a:solidFill>
                <a:latin typeface="Open Sans"/>
                <a:ea typeface="Open Sans"/>
                <a:cs typeface="Open Sans"/>
                <a:sym typeface="Open Sans"/>
              </a:rPr>
              <a:t>Report on analysis findings published 30 September </a:t>
            </a:r>
            <a:r>
              <a:rPr lang="sl-SI" sz="1900" b="0" i="0" u="sng" strike="noStrike" cap="none">
                <a:solidFill>
                  <a:schemeClr val="accent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https://doi.org/10.5281/zenodo.13827251</a:t>
            </a:r>
            <a:r>
              <a:rPr lang="sl-SI" sz="1900" b="0" i="0" u="none" strike="noStrike" cap="none">
                <a:solidFill>
                  <a:schemeClr val="accent1"/>
                </a:solidFill>
                <a:latin typeface="Open Sans"/>
                <a:ea typeface="Open Sans"/>
                <a:cs typeface="Open Sans"/>
                <a:sym typeface="Open Sans"/>
              </a:rPr>
              <a:t> </a:t>
            </a:r>
            <a:endParaRPr sz="1900">
              <a:solidFill>
                <a:schemeClr val="accent1"/>
              </a:solidFill>
            </a:endParaRPr>
          </a:p>
          <a:p>
            <a:pPr marL="342900" marR="0" lvl="0" indent="-254000" algn="l" rtl="0">
              <a:lnSpc>
                <a:spcPct val="100000"/>
              </a:lnSpc>
              <a:spcBef>
                <a:spcPts val="0"/>
              </a:spcBef>
              <a:spcAft>
                <a:spcPts val="0"/>
              </a:spcAft>
              <a:buClr>
                <a:srgbClr val="000000"/>
              </a:buClr>
              <a:buSzPts val="1500"/>
              <a:buFont typeface="Arial"/>
              <a:buNone/>
            </a:pPr>
            <a:endParaRPr sz="1900" b="0" i="0" u="none" strike="noStrike" cap="none">
              <a:solidFill>
                <a:schemeClr val="dk1"/>
              </a:solidFill>
              <a:latin typeface="Open Sans"/>
              <a:ea typeface="Open Sans"/>
              <a:cs typeface="Open Sans"/>
              <a:sym typeface="Open Sans"/>
            </a:endParaRPr>
          </a:p>
          <a:p>
            <a:pPr marL="342900" marR="0" lvl="0" indent="-374650" algn="l" rtl="0">
              <a:lnSpc>
                <a:spcPct val="100000"/>
              </a:lnSpc>
              <a:spcBef>
                <a:spcPts val="0"/>
              </a:spcBef>
              <a:spcAft>
                <a:spcPts val="0"/>
              </a:spcAft>
              <a:buClr>
                <a:srgbClr val="000000"/>
              </a:buClr>
              <a:buSzPts val="1900"/>
              <a:buFont typeface="Arial"/>
              <a:buChar char="•"/>
            </a:pPr>
            <a:r>
              <a:rPr lang="sl-SI" sz="1900">
                <a:solidFill>
                  <a:schemeClr val="dk1"/>
                </a:solidFill>
                <a:latin typeface="Open Sans"/>
                <a:ea typeface="Open Sans"/>
                <a:cs typeface="Open Sans"/>
                <a:sym typeface="Open Sans"/>
              </a:rPr>
              <a:t>Actionable and evidence-based r</a:t>
            </a:r>
            <a:r>
              <a:rPr lang="sl-SI" sz="1900" b="0" i="0" u="none" strike="noStrike" cap="none">
                <a:solidFill>
                  <a:schemeClr val="dk1"/>
                </a:solidFill>
                <a:latin typeface="Open Sans"/>
                <a:ea typeface="Open Sans"/>
                <a:cs typeface="Open Sans"/>
                <a:sym typeface="Open Sans"/>
              </a:rPr>
              <a:t>ecommendations </a:t>
            </a:r>
            <a:r>
              <a:rPr lang="sl-SI" sz="1900" b="0" i="0" u="sng" strike="noStrike" cap="none">
                <a:solidFill>
                  <a:schemeClr val="accent1"/>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https://operas-eu.org/projects/palomera/results/recommendations-for-open-access-academic-book-policies/</a:t>
            </a:r>
            <a:r>
              <a:rPr lang="sl-SI" sz="1900" b="0" i="0" u="none" strike="noStrike" cap="none">
                <a:solidFill>
                  <a:schemeClr val="accent1"/>
                </a:solidFill>
                <a:latin typeface="Open Sans"/>
                <a:ea typeface="Open Sans"/>
                <a:cs typeface="Open Sans"/>
                <a:sym typeface="Open Sans"/>
              </a:rPr>
              <a:t> </a:t>
            </a:r>
            <a:endParaRPr sz="1900">
              <a:solidFill>
                <a:schemeClr val="accent1"/>
              </a:solidFill>
            </a:endParaRPr>
          </a:p>
          <a:p>
            <a:pPr marL="342900" marR="0" lvl="0" indent="-254000" algn="l" rtl="0">
              <a:lnSpc>
                <a:spcPct val="100000"/>
              </a:lnSpc>
              <a:spcBef>
                <a:spcPts val="0"/>
              </a:spcBef>
              <a:spcAft>
                <a:spcPts val="0"/>
              </a:spcAft>
              <a:buClr>
                <a:srgbClr val="000000"/>
              </a:buClr>
              <a:buSzPts val="1500"/>
              <a:buFont typeface="Arial"/>
              <a:buNone/>
            </a:pPr>
            <a:endParaRPr sz="1900" b="0" i="0" u="none" strike="noStrike" cap="none">
              <a:solidFill>
                <a:schemeClr val="dk1"/>
              </a:solidFill>
              <a:latin typeface="Open Sans"/>
              <a:ea typeface="Open Sans"/>
              <a:cs typeface="Open Sans"/>
              <a:sym typeface="Open Sans"/>
            </a:endParaRPr>
          </a:p>
          <a:p>
            <a:pPr marL="342900" marR="0" lvl="0" indent="-374650" algn="l" rtl="0">
              <a:lnSpc>
                <a:spcPct val="100000"/>
              </a:lnSpc>
              <a:spcBef>
                <a:spcPts val="0"/>
              </a:spcBef>
              <a:spcAft>
                <a:spcPts val="0"/>
              </a:spcAft>
              <a:buClr>
                <a:srgbClr val="000000"/>
              </a:buClr>
              <a:buSzPts val="1900"/>
              <a:buFont typeface="Arial"/>
              <a:buChar char="•"/>
            </a:pPr>
            <a:r>
              <a:rPr lang="sl-SI" sz="1900" b="0" i="0" u="none" strike="noStrike" cap="none">
                <a:solidFill>
                  <a:schemeClr val="dk1"/>
                </a:solidFill>
                <a:latin typeface="Open Sans"/>
                <a:ea typeface="Open Sans"/>
                <a:cs typeface="Open Sans"/>
                <a:sym typeface="Open Sans"/>
              </a:rPr>
              <a:t>A Funder Forum on OA books has been established</a:t>
            </a:r>
            <a:endParaRPr sz="1900"/>
          </a:p>
          <a:p>
            <a:pPr marL="342900" marR="0" lvl="0" indent="-254000" algn="l" rtl="0">
              <a:lnSpc>
                <a:spcPct val="100000"/>
              </a:lnSpc>
              <a:spcBef>
                <a:spcPts val="0"/>
              </a:spcBef>
              <a:spcAft>
                <a:spcPts val="0"/>
              </a:spcAft>
              <a:buClr>
                <a:srgbClr val="000000"/>
              </a:buClr>
              <a:buSzPts val="1500"/>
              <a:buFont typeface="Arial"/>
              <a:buNone/>
            </a:pPr>
            <a:endParaRPr sz="1900" b="0" i="0" u="none" strike="noStrike" cap="none">
              <a:solidFill>
                <a:schemeClr val="dk1"/>
              </a:solidFill>
              <a:latin typeface="Open Sans"/>
              <a:ea typeface="Open Sans"/>
              <a:cs typeface="Open Sans"/>
              <a:sym typeface="Open Sans"/>
            </a:endParaRPr>
          </a:p>
          <a:p>
            <a:pPr marL="342900" marR="0" lvl="0" indent="-374650" algn="l" rtl="0">
              <a:lnSpc>
                <a:spcPct val="100000"/>
              </a:lnSpc>
              <a:spcBef>
                <a:spcPts val="0"/>
              </a:spcBef>
              <a:spcAft>
                <a:spcPts val="0"/>
              </a:spcAft>
              <a:buClr>
                <a:srgbClr val="000000"/>
              </a:buClr>
              <a:buSzPts val="1900"/>
              <a:buChar char="•"/>
            </a:pPr>
            <a:r>
              <a:rPr lang="sl-SI" sz="1900" b="1" i="0" u="none" strike="noStrike" cap="none">
                <a:solidFill>
                  <a:schemeClr val="dk1"/>
                </a:solidFill>
                <a:latin typeface="Open Sans"/>
                <a:ea typeface="Open Sans"/>
                <a:cs typeface="Open Sans"/>
                <a:sym typeface="Open Sans"/>
              </a:rPr>
              <a:t>We</a:t>
            </a:r>
            <a:r>
              <a:rPr lang="sl-SI" sz="1900" b="1">
                <a:solidFill>
                  <a:schemeClr val="dk1"/>
                </a:solidFill>
                <a:latin typeface="Open Sans"/>
                <a:ea typeface="Open Sans"/>
                <a:cs typeface="Open Sans"/>
                <a:sym typeface="Open Sans"/>
              </a:rPr>
              <a:t> have improved the understanding of the landscape and supported the alignment</a:t>
            </a:r>
            <a:r>
              <a:rPr lang="sl-SI" sz="1900" b="1" i="0" u="none" strike="noStrike" cap="none">
                <a:solidFill>
                  <a:schemeClr val="dk1"/>
                </a:solidFill>
                <a:latin typeface="Open Sans"/>
                <a:ea typeface="Open Sans"/>
                <a:cs typeface="Open Sans"/>
                <a:sym typeface="Open Sans"/>
              </a:rPr>
              <a:t> of policies for open access to academic books!</a:t>
            </a:r>
            <a:endParaRPr sz="1900" b="1" i="0" u="none" strike="noStrike" cap="none">
              <a:solidFill>
                <a:schemeClr val="dk1"/>
              </a:solidFill>
              <a:latin typeface="Open Sans"/>
              <a:ea typeface="Open Sans"/>
              <a:cs typeface="Open Sans"/>
              <a:sym typeface="Open Sans"/>
            </a:endParaRPr>
          </a:p>
          <a:p>
            <a:pPr marL="342900" marR="0" lvl="0" indent="-254000" algn="l" rtl="0">
              <a:lnSpc>
                <a:spcPct val="100000"/>
              </a:lnSpc>
              <a:spcBef>
                <a:spcPts val="0"/>
              </a:spcBef>
              <a:spcAft>
                <a:spcPts val="0"/>
              </a:spcAft>
              <a:buClr>
                <a:srgbClr val="000000"/>
              </a:buClr>
              <a:buSzPts val="1500"/>
              <a:buFont typeface="Arial"/>
              <a:buNone/>
            </a:pPr>
            <a:endParaRPr sz="1900" b="0" i="0" u="none" strike="noStrike" cap="none">
              <a:solidFill>
                <a:srgbClr val="000000"/>
              </a:solidFill>
              <a:latin typeface="Open Sans"/>
              <a:ea typeface="Open Sans"/>
              <a:cs typeface="Open Sans"/>
              <a:sym typeface="Open Sans"/>
            </a:endParaRPr>
          </a:p>
        </p:txBody>
      </p:sp>
      <p:pic>
        <p:nvPicPr>
          <p:cNvPr id="432" name="Google Shape;432;p51"/>
          <p:cNvPicPr preferRelativeResize="0"/>
          <p:nvPr/>
        </p:nvPicPr>
        <p:blipFill rotWithShape="1">
          <a:blip r:embed="rId9">
            <a:alphaModFix/>
          </a:blip>
          <a:srcRect/>
          <a:stretch/>
        </p:blipFill>
        <p:spPr>
          <a:xfrm>
            <a:off x="67874" y="6129211"/>
            <a:ext cx="1614600" cy="496200"/>
          </a:xfrm>
          <a:prstGeom prst="rect">
            <a:avLst/>
          </a:prstGeom>
          <a:noFill/>
          <a:ln>
            <a:noFill/>
          </a:ln>
        </p:spPr>
      </p:pic>
      <p:pic>
        <p:nvPicPr>
          <p:cNvPr id="433" name="Google Shape;433;p51"/>
          <p:cNvPicPr preferRelativeResize="0"/>
          <p:nvPr/>
        </p:nvPicPr>
        <p:blipFill rotWithShape="1">
          <a:blip r:embed="rId10">
            <a:alphaModFix/>
          </a:blip>
          <a:srcRect l="19465" t="40744"/>
          <a:stretch/>
        </p:blipFill>
        <p:spPr>
          <a:xfrm>
            <a:off x="1765425" y="6283100"/>
            <a:ext cx="875851" cy="342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p52" descr="Slika, ki vsebuje besede besedilo, pisava, logotip, grafika&#10;&#10;Opis je samodejno ustvarjen"/>
          <p:cNvPicPr preferRelativeResize="0"/>
          <p:nvPr/>
        </p:nvPicPr>
        <p:blipFill rotWithShape="1">
          <a:blip r:embed="rId3">
            <a:alphaModFix/>
          </a:blip>
          <a:srcRect/>
          <a:stretch/>
        </p:blipFill>
        <p:spPr>
          <a:xfrm>
            <a:off x="10383000" y="0"/>
            <a:ext cx="1809000" cy="522600"/>
          </a:xfrm>
          <a:prstGeom prst="rect">
            <a:avLst/>
          </a:prstGeom>
          <a:noFill/>
          <a:ln>
            <a:noFill/>
          </a:ln>
        </p:spPr>
      </p:pic>
      <p:sp>
        <p:nvSpPr>
          <p:cNvPr id="439" name="Google Shape;439;p52"/>
          <p:cNvSpPr txBox="1"/>
          <p:nvPr/>
        </p:nvSpPr>
        <p:spPr>
          <a:xfrm>
            <a:off x="838200" y="6044150"/>
            <a:ext cx="11542800" cy="7527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000"/>
              </a:spcBef>
              <a:spcAft>
                <a:spcPts val="1200"/>
              </a:spcAft>
              <a:buSzPts val="1100"/>
              <a:buNone/>
            </a:pPr>
            <a:r>
              <a:rPr lang="sl-SI" sz="1300">
                <a:solidFill>
                  <a:schemeClr val="dk1"/>
                </a:solidFill>
                <a:highlight>
                  <a:srgbClr val="888888"/>
                </a:highlight>
              </a:rPr>
              <a:t>Laakso, M., Bandura-Morgan, L., Bazeliuk, N., Davidson, A., Dreyer, M., Iannace, D. E., Manista, G., Maciej, M., Matthias, L., Ozkan, O., Proudman, V., Păltineanu, S., da Silva Ferreira, N. H., Stone, G., Tummes, J.-P., Wnuk, M., &amp; Varachina, H. (2024). PALOMERA Deliverable 3.1 – Report on Analysis Findings (1.1). Zenodo. </a:t>
            </a:r>
            <a:r>
              <a:rPr lang="sl-SI" sz="1300" u="sng">
                <a:solidFill>
                  <a:srgbClr val="1155CC"/>
                </a:solidFill>
                <a:highlight>
                  <a:srgbClr val="888888"/>
                </a:highlight>
                <a:hlinkClick r:id="rId4">
                  <a:extLst>
                    <a:ext uri="{A12FA001-AC4F-418D-AE19-62706E023703}">
                      <ahyp:hlinkClr xmlns:ahyp="http://schemas.microsoft.com/office/drawing/2018/hyperlinkcolor" val="tx"/>
                    </a:ext>
                  </a:extLst>
                </a:hlinkClick>
              </a:rPr>
              <a:t>https://doi.org/10.5281/zenodo.13827251</a:t>
            </a:r>
            <a:r>
              <a:rPr lang="sl-SI" sz="1300">
                <a:solidFill>
                  <a:srgbClr val="1155CC"/>
                </a:solidFill>
                <a:highlight>
                  <a:srgbClr val="888888"/>
                </a:highlight>
              </a:rPr>
              <a:t> </a:t>
            </a:r>
            <a:endParaRPr sz="1300">
              <a:solidFill>
                <a:srgbClr val="1155CC"/>
              </a:solidFill>
              <a:highlight>
                <a:srgbClr val="888888"/>
              </a:highlight>
            </a:endParaRPr>
          </a:p>
        </p:txBody>
      </p:sp>
      <p:sp>
        <p:nvSpPr>
          <p:cNvPr id="440" name="Google Shape;440;p52"/>
          <p:cNvSpPr txBox="1"/>
          <p:nvPr/>
        </p:nvSpPr>
        <p:spPr>
          <a:xfrm>
            <a:off x="373600" y="1415575"/>
            <a:ext cx="9651600" cy="4186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AutoNum type="arabicPeriod"/>
            </a:pPr>
            <a:r>
              <a:rPr lang="sl-SI" sz="1900" b="1">
                <a:solidFill>
                  <a:schemeClr val="dk1"/>
                </a:solidFill>
                <a:latin typeface="Calibri"/>
                <a:ea typeface="Calibri"/>
                <a:cs typeface="Calibri"/>
                <a:sym typeface="Calibri"/>
              </a:rPr>
              <a:t>Razlike med načeli (</a:t>
            </a:r>
            <a:r>
              <a:rPr lang="sl-SI" sz="1900" b="1" i="1">
                <a:solidFill>
                  <a:schemeClr val="dk1"/>
                </a:solidFill>
                <a:latin typeface="Calibri"/>
                <a:ea typeface="Calibri"/>
                <a:cs typeface="Calibri"/>
                <a:sym typeface="Calibri"/>
              </a:rPr>
              <a:t>policy gaps</a:t>
            </a:r>
            <a:r>
              <a:rPr lang="sl-SI" sz="1900" b="1">
                <a:solidFill>
                  <a:schemeClr val="dk1"/>
                </a:solidFill>
                <a:latin typeface="Calibri"/>
                <a:ea typeface="Calibri"/>
                <a:cs typeface="Calibri"/>
                <a:sym typeface="Calibri"/>
              </a:rPr>
              <a:t>) in založniški izzivi</a:t>
            </a:r>
            <a:endParaRPr sz="1900" b="1">
              <a:solidFill>
                <a:schemeClr val="dk1"/>
              </a:solidFill>
              <a:latin typeface="Calibri"/>
              <a:ea typeface="Calibri"/>
              <a:cs typeface="Calibri"/>
              <a:sym typeface="Calibri"/>
            </a:endParaRPr>
          </a:p>
          <a:p>
            <a:pPr marL="914400" lvl="1" indent="-349250" algn="l" rtl="0">
              <a:spcBef>
                <a:spcPts val="0"/>
              </a:spcBef>
              <a:spcAft>
                <a:spcPts val="0"/>
              </a:spcAft>
              <a:buClr>
                <a:schemeClr val="dk1"/>
              </a:buClr>
              <a:buSzPts val="1900"/>
              <a:buFont typeface="Calibri"/>
              <a:buAutoNum type="alphaLcPeriod"/>
            </a:pPr>
            <a:r>
              <a:rPr lang="sl-SI" sz="1900">
                <a:solidFill>
                  <a:schemeClr val="dk1"/>
                </a:solidFill>
                <a:latin typeface="Calibri"/>
                <a:ea typeface="Calibri"/>
                <a:cs typeface="Calibri"/>
                <a:sym typeface="Calibri"/>
              </a:rPr>
              <a:t>OA knjige otežujejo založniški proces (zahteva po OA je pogostejša v manjših državah),</a:t>
            </a:r>
            <a:endParaRPr sz="1900">
              <a:solidFill>
                <a:schemeClr val="dk1"/>
              </a:solidFill>
              <a:latin typeface="Calibri"/>
              <a:ea typeface="Calibri"/>
              <a:cs typeface="Calibri"/>
              <a:sym typeface="Calibri"/>
            </a:endParaRPr>
          </a:p>
          <a:p>
            <a:pPr marL="914400" lvl="1" indent="-349250" algn="l" rtl="0">
              <a:spcBef>
                <a:spcPts val="0"/>
              </a:spcBef>
              <a:spcAft>
                <a:spcPts val="0"/>
              </a:spcAft>
              <a:buClr>
                <a:schemeClr val="dk1"/>
              </a:buClr>
              <a:buSzPts val="1900"/>
              <a:buFont typeface="Calibri"/>
              <a:buAutoNum type="alphaLcPeriod"/>
            </a:pPr>
            <a:r>
              <a:rPr lang="sl-SI" sz="1900">
                <a:solidFill>
                  <a:schemeClr val="dk1"/>
                </a:solidFill>
                <a:latin typeface="Calibri"/>
                <a:ea typeface="Calibri"/>
                <a:cs typeface="Calibri"/>
                <a:sym typeface="Calibri"/>
              </a:rPr>
              <a:t>manko nacionalnih politik glede OA knjig nadomeščajo institucionalne,</a:t>
            </a:r>
            <a:endParaRPr sz="1900">
              <a:solidFill>
                <a:schemeClr val="dk1"/>
              </a:solidFill>
              <a:latin typeface="Calibri"/>
              <a:ea typeface="Calibri"/>
              <a:cs typeface="Calibri"/>
              <a:sym typeface="Calibri"/>
            </a:endParaRPr>
          </a:p>
          <a:p>
            <a:pPr marL="914400" lvl="1" indent="-349250" algn="l" rtl="0">
              <a:spcBef>
                <a:spcPts val="0"/>
              </a:spcBef>
              <a:spcAft>
                <a:spcPts val="0"/>
              </a:spcAft>
              <a:buClr>
                <a:schemeClr val="dk1"/>
              </a:buClr>
              <a:buSzPts val="1900"/>
              <a:buFont typeface="Calibri"/>
              <a:buAutoNum type="alphaLcPeriod"/>
            </a:pPr>
            <a:r>
              <a:rPr lang="sl-SI" sz="1900">
                <a:solidFill>
                  <a:schemeClr val="dk1"/>
                </a:solidFill>
                <a:latin typeface="Calibri"/>
                <a:ea typeface="Calibri"/>
                <a:cs typeface="Calibri"/>
                <a:sym typeface="Calibri"/>
              </a:rPr>
              <a:t>OA knjiga ni kriterij v sistemu vrednotenja,</a:t>
            </a:r>
            <a:endParaRPr sz="1900">
              <a:solidFill>
                <a:schemeClr val="dk1"/>
              </a:solidFill>
              <a:latin typeface="Calibri"/>
              <a:ea typeface="Calibri"/>
              <a:cs typeface="Calibri"/>
              <a:sym typeface="Calibri"/>
            </a:endParaRPr>
          </a:p>
          <a:p>
            <a:pPr marL="914400" lvl="1" indent="-349250" algn="l" rtl="0">
              <a:spcBef>
                <a:spcPts val="0"/>
              </a:spcBef>
              <a:spcAft>
                <a:spcPts val="0"/>
              </a:spcAft>
              <a:buClr>
                <a:schemeClr val="dk1"/>
              </a:buClr>
              <a:buSzPts val="1900"/>
              <a:buFont typeface="Calibri"/>
              <a:buAutoNum type="alphaLcPeriod"/>
            </a:pPr>
            <a:r>
              <a:rPr lang="sl-SI" sz="1900">
                <a:solidFill>
                  <a:schemeClr val="dk1"/>
                </a:solidFill>
                <a:latin typeface="Calibri"/>
                <a:ea typeface="Calibri"/>
                <a:cs typeface="Calibri"/>
                <a:sym typeface="Calibri"/>
              </a:rPr>
              <a:t>OA knjiga ni nagrajena.</a:t>
            </a: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AutoNum type="arabicPeriod"/>
            </a:pPr>
            <a:r>
              <a:rPr lang="sl-SI" sz="1900" b="1">
                <a:solidFill>
                  <a:schemeClr val="dk1"/>
                </a:solidFill>
                <a:latin typeface="Calibri"/>
                <a:ea typeface="Calibri"/>
                <a:cs typeface="Calibri"/>
                <a:sym typeface="Calibri"/>
              </a:rPr>
              <a:t>Večjezikovnost in vidnost</a:t>
            </a:r>
            <a:endParaRPr sz="1900" b="1">
              <a:solidFill>
                <a:schemeClr val="dk1"/>
              </a:solidFill>
              <a:latin typeface="Calibri"/>
              <a:ea typeface="Calibri"/>
              <a:cs typeface="Calibri"/>
              <a:sym typeface="Calibri"/>
            </a:endParaRPr>
          </a:p>
          <a:p>
            <a:pPr marL="914400" lvl="1" indent="-349250" algn="l" rtl="0">
              <a:spcBef>
                <a:spcPts val="0"/>
              </a:spcBef>
              <a:spcAft>
                <a:spcPts val="0"/>
              </a:spcAft>
              <a:buClr>
                <a:schemeClr val="dk1"/>
              </a:buClr>
              <a:buSzPts val="1900"/>
              <a:buFont typeface="Calibri"/>
              <a:buAutoNum type="alphaLcPeriod"/>
            </a:pPr>
            <a:r>
              <a:rPr lang="sl-SI" sz="1900">
                <a:solidFill>
                  <a:schemeClr val="dk1"/>
                </a:solidFill>
                <a:latin typeface="Calibri"/>
                <a:ea typeface="Calibri"/>
                <a:cs typeface="Calibri"/>
                <a:sym typeface="Calibri"/>
              </a:rPr>
              <a:t>OA objave knjig dajejo prednost angleščini</a:t>
            </a:r>
            <a:endParaRPr sz="1900">
              <a:solidFill>
                <a:schemeClr val="dk1"/>
              </a:solidFill>
              <a:latin typeface="Calibri"/>
              <a:ea typeface="Calibri"/>
              <a:cs typeface="Calibri"/>
              <a:sym typeface="Calibri"/>
            </a:endParaRPr>
          </a:p>
          <a:p>
            <a:pPr marL="914400" lvl="1" indent="-349250" algn="l" rtl="0">
              <a:spcBef>
                <a:spcPts val="0"/>
              </a:spcBef>
              <a:spcAft>
                <a:spcPts val="0"/>
              </a:spcAft>
              <a:buClr>
                <a:schemeClr val="dk1"/>
              </a:buClr>
              <a:buSzPts val="1900"/>
              <a:buFont typeface="Calibri"/>
              <a:buAutoNum type="alphaLcPeriod"/>
            </a:pPr>
            <a:r>
              <a:rPr lang="sl-SI" sz="1900">
                <a:solidFill>
                  <a:schemeClr val="dk1"/>
                </a:solidFill>
                <a:latin typeface="Calibri"/>
                <a:ea typeface="Calibri"/>
                <a:cs typeface="Calibri"/>
                <a:sym typeface="Calibri"/>
              </a:rPr>
              <a:t>zaradi večje vidnosti in boljšega vrednotenja</a:t>
            </a: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AutoNum type="arabicPeriod"/>
            </a:pPr>
            <a:r>
              <a:rPr lang="sl-SI" sz="1900" b="1">
                <a:solidFill>
                  <a:schemeClr val="dk1"/>
                </a:solidFill>
                <a:latin typeface="Calibri"/>
                <a:ea typeface="Calibri"/>
                <a:cs typeface="Calibri"/>
                <a:sym typeface="Calibri"/>
              </a:rPr>
              <a:t>Prestiž</a:t>
            </a:r>
            <a:endParaRPr sz="1900" b="1">
              <a:solidFill>
                <a:schemeClr val="dk1"/>
              </a:solidFill>
              <a:latin typeface="Calibri"/>
              <a:ea typeface="Calibri"/>
              <a:cs typeface="Calibri"/>
              <a:sym typeface="Calibri"/>
            </a:endParaRPr>
          </a:p>
          <a:p>
            <a:pPr marL="914400" lvl="1" indent="-349250" algn="l" rtl="0">
              <a:spcBef>
                <a:spcPts val="0"/>
              </a:spcBef>
              <a:spcAft>
                <a:spcPts val="0"/>
              </a:spcAft>
              <a:buClr>
                <a:schemeClr val="dk1"/>
              </a:buClr>
              <a:buSzPts val="1900"/>
              <a:buFont typeface="Calibri"/>
              <a:buAutoNum type="alphaLcPeriod"/>
            </a:pPr>
            <a:r>
              <a:rPr lang="sl-SI" sz="1900">
                <a:solidFill>
                  <a:schemeClr val="dk1"/>
                </a:solidFill>
                <a:latin typeface="Calibri"/>
                <a:ea typeface="Calibri"/>
                <a:cs typeface="Calibri"/>
                <a:sym typeface="Calibri"/>
              </a:rPr>
              <a:t>pomembnejši kriteriji kot OA so založnik in nadzor kakovosti (recenzentski potopek)</a:t>
            </a:r>
            <a:endParaRPr sz="1900">
              <a:solidFill>
                <a:schemeClr val="dk1"/>
              </a:solidFill>
              <a:latin typeface="Calibri"/>
              <a:ea typeface="Calibri"/>
              <a:cs typeface="Calibri"/>
              <a:sym typeface="Calibri"/>
            </a:endParaRPr>
          </a:p>
          <a:p>
            <a:pPr marL="914400" lvl="1" indent="-349250" algn="l" rtl="0">
              <a:spcBef>
                <a:spcPts val="0"/>
              </a:spcBef>
              <a:spcAft>
                <a:spcPts val="0"/>
              </a:spcAft>
              <a:buClr>
                <a:schemeClr val="dk1"/>
              </a:buClr>
              <a:buSzPts val="1900"/>
              <a:buFont typeface="Calibri"/>
              <a:buAutoNum type="alphaLcPeriod"/>
            </a:pPr>
            <a:r>
              <a:rPr lang="sl-SI" sz="1900">
                <a:solidFill>
                  <a:schemeClr val="dk1"/>
                </a:solidFill>
                <a:latin typeface="Calibri"/>
                <a:ea typeface="Calibri"/>
                <a:cs typeface="Calibri"/>
                <a:sym typeface="Calibri"/>
              </a:rPr>
              <a:t>odločitev o OA objavi je povezana z namenom (knjiga ali e-knjiga), karierno stopnjo, sredstvi</a:t>
            </a:r>
            <a:endParaRPr sz="1900">
              <a:solidFill>
                <a:schemeClr val="dk1"/>
              </a:solidFill>
              <a:latin typeface="Calibri"/>
              <a:ea typeface="Calibri"/>
              <a:cs typeface="Calibri"/>
              <a:sym typeface="Calibri"/>
            </a:endParaRPr>
          </a:p>
          <a:p>
            <a:pPr marL="0" marR="0" lvl="0" indent="0" algn="l" rtl="0">
              <a:spcBef>
                <a:spcPts val="0"/>
              </a:spcBef>
              <a:spcAft>
                <a:spcPts val="0"/>
              </a:spcAft>
              <a:buNone/>
            </a:pPr>
            <a:endParaRPr sz="1900">
              <a:solidFill>
                <a:schemeClr val="dk1"/>
              </a:solidFill>
              <a:latin typeface="Calibri"/>
              <a:ea typeface="Calibri"/>
              <a:cs typeface="Calibri"/>
              <a:sym typeface="Calibri"/>
            </a:endParaRPr>
          </a:p>
        </p:txBody>
      </p:sp>
      <p:sp>
        <p:nvSpPr>
          <p:cNvPr id="441" name="Google Shape;441;p52"/>
          <p:cNvSpPr txBox="1">
            <a:spLocks noGrp="1"/>
          </p:cNvSpPr>
          <p:nvPr>
            <p:ph type="title"/>
          </p:nvPr>
        </p:nvSpPr>
        <p:spPr>
          <a:xfrm>
            <a:off x="367775" y="3898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l-SI"/>
              <a:t>Ključne ugotovitve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53"/>
          <p:cNvSpPr txBox="1">
            <a:spLocks noGrp="1"/>
          </p:cNvSpPr>
          <p:nvPr>
            <p:ph type="title"/>
          </p:nvPr>
        </p:nvSpPr>
        <p:spPr>
          <a:xfrm>
            <a:off x="5120607" y="96033"/>
            <a:ext cx="6269100" cy="558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sl-SI"/>
              <a:t>Country analysis</a:t>
            </a:r>
            <a:endParaRPr/>
          </a:p>
        </p:txBody>
      </p:sp>
      <p:pic>
        <p:nvPicPr>
          <p:cNvPr id="447" name="Google Shape;447;p53"/>
          <p:cNvPicPr preferRelativeResize="0"/>
          <p:nvPr/>
        </p:nvPicPr>
        <p:blipFill>
          <a:blip r:embed="rId3">
            <a:alphaModFix/>
          </a:blip>
          <a:stretch>
            <a:fillRect/>
          </a:stretch>
        </p:blipFill>
        <p:spPr>
          <a:xfrm>
            <a:off x="158500" y="96050"/>
            <a:ext cx="4760734" cy="6737431"/>
          </a:xfrm>
          <a:prstGeom prst="rect">
            <a:avLst/>
          </a:prstGeom>
          <a:noFill/>
          <a:ln>
            <a:noFill/>
          </a:ln>
        </p:spPr>
      </p:pic>
      <p:pic>
        <p:nvPicPr>
          <p:cNvPr id="448" name="Google Shape;448;p53"/>
          <p:cNvPicPr preferRelativeResize="0"/>
          <p:nvPr/>
        </p:nvPicPr>
        <p:blipFill>
          <a:blip r:embed="rId4">
            <a:alphaModFix/>
          </a:blip>
          <a:stretch>
            <a:fillRect/>
          </a:stretch>
        </p:blipFill>
        <p:spPr>
          <a:xfrm>
            <a:off x="4963933" y="6211434"/>
            <a:ext cx="3692128" cy="558800"/>
          </a:xfrm>
          <a:prstGeom prst="rect">
            <a:avLst/>
          </a:prstGeom>
          <a:noFill/>
          <a:ln>
            <a:noFill/>
          </a:ln>
        </p:spPr>
      </p:pic>
      <p:sp>
        <p:nvSpPr>
          <p:cNvPr id="449" name="Google Shape;449;p53"/>
          <p:cNvSpPr txBox="1"/>
          <p:nvPr/>
        </p:nvSpPr>
        <p:spPr>
          <a:xfrm>
            <a:off x="5120600" y="1013300"/>
            <a:ext cx="6641100" cy="1634100"/>
          </a:xfrm>
          <a:prstGeom prst="rect">
            <a:avLst/>
          </a:prstGeom>
          <a:noFill/>
          <a:ln>
            <a:noFill/>
          </a:ln>
        </p:spPr>
        <p:txBody>
          <a:bodyPr spcFirstLastPara="1" wrap="square" lIns="91425" tIns="91425" rIns="91425" bIns="91425" anchor="t" anchorCtr="0">
            <a:spAutoFit/>
          </a:bodyPr>
          <a:lstStyle/>
          <a:p>
            <a:pPr marL="609600" lvl="0" indent="-412750" algn="just" rtl="0">
              <a:spcBef>
                <a:spcPts val="0"/>
              </a:spcBef>
              <a:spcAft>
                <a:spcPts val="0"/>
              </a:spcAft>
              <a:buClr>
                <a:schemeClr val="dk1"/>
              </a:buClr>
              <a:buSzPts val="1700"/>
              <a:buFont typeface="Open Sans"/>
              <a:buChar char="●"/>
            </a:pPr>
            <a:r>
              <a:rPr lang="sl-SI" sz="1700" b="1">
                <a:solidFill>
                  <a:schemeClr val="dk1"/>
                </a:solidFill>
                <a:latin typeface="Open Sans"/>
                <a:ea typeface="Open Sans"/>
                <a:cs typeface="Open Sans"/>
                <a:sym typeface="Open Sans"/>
              </a:rPr>
              <a:t>OA Policy Framework: </a:t>
            </a:r>
            <a:r>
              <a:rPr lang="sl-SI" sz="1700">
                <a:solidFill>
                  <a:schemeClr val="dk1"/>
                </a:solidFill>
                <a:latin typeface="Open Sans"/>
                <a:ea typeface="Open Sans"/>
                <a:cs typeface="Open Sans"/>
                <a:sym typeface="Open Sans"/>
              </a:rPr>
              <a:t>High-performing countries demonstrate comprehensive approaches at national, RFO, and RPO levels, while low-category countries often lack developed OA policies, especially for books</a:t>
            </a:r>
            <a:endParaRPr sz="1700">
              <a:solidFill>
                <a:schemeClr val="dk1"/>
              </a:solidFill>
              <a:latin typeface="Open Sans"/>
              <a:ea typeface="Open Sans"/>
              <a:cs typeface="Open Sans"/>
              <a:sym typeface="Open Sans"/>
            </a:endParaRPr>
          </a:p>
          <a:p>
            <a:pPr marL="0" lvl="0" indent="0" algn="just" rtl="0">
              <a:spcBef>
                <a:spcPts val="1100"/>
              </a:spcBef>
              <a:spcAft>
                <a:spcPts val="1100"/>
              </a:spcAft>
              <a:buNone/>
            </a:pPr>
            <a:endParaRPr sz="1700" b="1">
              <a:solidFill>
                <a:schemeClr val="dk1"/>
              </a:solidFill>
              <a:latin typeface="Open Sans"/>
              <a:ea typeface="Open Sans"/>
              <a:cs typeface="Open Sans"/>
              <a:sym typeface="Open Sans"/>
            </a:endParaRPr>
          </a:p>
        </p:txBody>
      </p:sp>
      <p:sp>
        <p:nvSpPr>
          <p:cNvPr id="450" name="Google Shape;450;p53"/>
          <p:cNvSpPr/>
          <p:nvPr/>
        </p:nvSpPr>
        <p:spPr>
          <a:xfrm>
            <a:off x="1755767" y="60950"/>
            <a:ext cx="587700" cy="6807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alibri"/>
              <a:ea typeface="Calibri"/>
              <a:cs typeface="Calibri"/>
              <a:sym typeface="Calibri"/>
            </a:endParaRPr>
          </a:p>
        </p:txBody>
      </p:sp>
      <p:sp>
        <p:nvSpPr>
          <p:cNvPr id="451" name="Google Shape;451;p53"/>
          <p:cNvSpPr/>
          <p:nvPr/>
        </p:nvSpPr>
        <p:spPr>
          <a:xfrm>
            <a:off x="2375300" y="60933"/>
            <a:ext cx="587700" cy="6807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alibri"/>
              <a:ea typeface="Calibri"/>
              <a:cs typeface="Calibri"/>
              <a:sym typeface="Calibri"/>
            </a:endParaRPr>
          </a:p>
        </p:txBody>
      </p:sp>
      <p:sp>
        <p:nvSpPr>
          <p:cNvPr id="452" name="Google Shape;452;p53"/>
          <p:cNvSpPr/>
          <p:nvPr/>
        </p:nvSpPr>
        <p:spPr>
          <a:xfrm>
            <a:off x="2984900" y="162533"/>
            <a:ext cx="587700" cy="6807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alibri"/>
              <a:ea typeface="Calibri"/>
              <a:cs typeface="Calibri"/>
              <a:sym typeface="Calibri"/>
            </a:endParaRPr>
          </a:p>
        </p:txBody>
      </p:sp>
      <p:sp>
        <p:nvSpPr>
          <p:cNvPr id="453" name="Google Shape;453;p53"/>
          <p:cNvSpPr/>
          <p:nvPr/>
        </p:nvSpPr>
        <p:spPr>
          <a:xfrm>
            <a:off x="3572500" y="96033"/>
            <a:ext cx="700800" cy="6807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alibri"/>
              <a:ea typeface="Calibri"/>
              <a:cs typeface="Calibri"/>
              <a:sym typeface="Calibri"/>
            </a:endParaRPr>
          </a:p>
        </p:txBody>
      </p:sp>
      <p:sp>
        <p:nvSpPr>
          <p:cNvPr id="454" name="Google Shape;454;p53"/>
          <p:cNvSpPr/>
          <p:nvPr/>
        </p:nvSpPr>
        <p:spPr>
          <a:xfrm>
            <a:off x="4204102" y="233700"/>
            <a:ext cx="663900" cy="6807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alibri"/>
              <a:ea typeface="Calibri"/>
              <a:cs typeface="Calibri"/>
              <a:sym typeface="Calibri"/>
            </a:endParaRPr>
          </a:p>
        </p:txBody>
      </p:sp>
      <p:sp>
        <p:nvSpPr>
          <p:cNvPr id="455" name="Google Shape;455;p53"/>
          <p:cNvSpPr/>
          <p:nvPr/>
        </p:nvSpPr>
        <p:spPr>
          <a:xfrm>
            <a:off x="1107433" y="530833"/>
            <a:ext cx="616500" cy="630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Calibri"/>
              <a:ea typeface="Calibri"/>
              <a:cs typeface="Calibri"/>
              <a:sym typeface="Calibri"/>
            </a:endParaRPr>
          </a:p>
        </p:txBody>
      </p:sp>
      <p:sp>
        <p:nvSpPr>
          <p:cNvPr id="456" name="Google Shape;456;p53"/>
          <p:cNvSpPr txBox="1"/>
          <p:nvPr/>
        </p:nvSpPr>
        <p:spPr>
          <a:xfrm>
            <a:off x="5120600" y="2364133"/>
            <a:ext cx="6641100" cy="1293000"/>
          </a:xfrm>
          <a:prstGeom prst="rect">
            <a:avLst/>
          </a:prstGeom>
          <a:noFill/>
          <a:ln>
            <a:noFill/>
          </a:ln>
        </p:spPr>
        <p:txBody>
          <a:bodyPr spcFirstLastPara="1" wrap="square" lIns="121900" tIns="121900" rIns="121900" bIns="121900" anchor="t" anchorCtr="0">
            <a:spAutoFit/>
          </a:bodyPr>
          <a:lstStyle/>
          <a:p>
            <a:pPr marL="609600" lvl="0" indent="-412750" algn="just" rtl="0">
              <a:spcBef>
                <a:spcPts val="0"/>
              </a:spcBef>
              <a:spcAft>
                <a:spcPts val="0"/>
              </a:spcAft>
              <a:buClr>
                <a:schemeClr val="dk1"/>
              </a:buClr>
              <a:buSzPts val="1700"/>
              <a:buFont typeface="Open Sans"/>
              <a:buChar char="●"/>
            </a:pPr>
            <a:r>
              <a:rPr lang="sl-SI" sz="1700" b="1">
                <a:solidFill>
                  <a:schemeClr val="dk1"/>
                </a:solidFill>
                <a:latin typeface="Open Sans"/>
                <a:ea typeface="Open Sans"/>
                <a:cs typeface="Open Sans"/>
                <a:sym typeface="Open Sans"/>
              </a:rPr>
              <a:t>OA Book Funding and Support Mechanisms:</a:t>
            </a:r>
            <a:r>
              <a:rPr lang="sl-SI" sz="1700">
                <a:solidFill>
                  <a:schemeClr val="dk1"/>
                </a:solidFill>
                <a:latin typeface="Open Sans"/>
                <a:ea typeface="Open Sans"/>
                <a:cs typeface="Open Sans"/>
                <a:sym typeface="Open Sans"/>
              </a:rPr>
              <a:t> Some countries show robust financial commitments through national RFOs and RPOs, while others have limited or no known BPC funding mechanisms</a:t>
            </a:r>
            <a:endParaRPr sz="1900"/>
          </a:p>
        </p:txBody>
      </p:sp>
      <p:sp>
        <p:nvSpPr>
          <p:cNvPr id="457" name="Google Shape;457;p53"/>
          <p:cNvSpPr txBox="1"/>
          <p:nvPr/>
        </p:nvSpPr>
        <p:spPr>
          <a:xfrm>
            <a:off x="5120600" y="3778767"/>
            <a:ext cx="6641100" cy="1554600"/>
          </a:xfrm>
          <a:prstGeom prst="rect">
            <a:avLst/>
          </a:prstGeom>
          <a:noFill/>
          <a:ln>
            <a:noFill/>
          </a:ln>
        </p:spPr>
        <p:txBody>
          <a:bodyPr spcFirstLastPara="1" wrap="square" lIns="121900" tIns="121900" rIns="121900" bIns="121900" anchor="t" anchorCtr="0">
            <a:spAutoFit/>
          </a:bodyPr>
          <a:lstStyle/>
          <a:p>
            <a:pPr marL="609600" lvl="0" indent="-412750" algn="just" rtl="0">
              <a:spcBef>
                <a:spcPts val="0"/>
              </a:spcBef>
              <a:spcAft>
                <a:spcPts val="0"/>
              </a:spcAft>
              <a:buClr>
                <a:schemeClr val="dk1"/>
              </a:buClr>
              <a:buSzPts val="1700"/>
              <a:buFont typeface="Open Sans"/>
              <a:buChar char="●"/>
            </a:pPr>
            <a:r>
              <a:rPr lang="sl-SI" sz="1700" b="1">
                <a:solidFill>
                  <a:schemeClr val="dk1"/>
                </a:solidFill>
                <a:latin typeface="Open Sans"/>
                <a:ea typeface="Open Sans"/>
                <a:cs typeface="Open Sans"/>
                <a:sym typeface="Open Sans"/>
              </a:rPr>
              <a:t>OA Publishing Landscape: </a:t>
            </a:r>
            <a:r>
              <a:rPr lang="sl-SI" sz="1700">
                <a:solidFill>
                  <a:schemeClr val="dk1"/>
                </a:solidFill>
                <a:latin typeface="Open Sans"/>
                <a:ea typeface="Open Sans"/>
                <a:cs typeface="Open Sans"/>
                <a:sym typeface="Open Sans"/>
              </a:rPr>
              <a:t>Some countries have various options for publishing OA books, including major traditional publishing houses and OA-focused publishers, others have limited OA book publishing opportunities outside of university presses</a:t>
            </a:r>
            <a:endParaRPr sz="1900"/>
          </a:p>
        </p:txBody>
      </p:sp>
      <p:sp>
        <p:nvSpPr>
          <p:cNvPr id="458" name="Google Shape;458;p53"/>
          <p:cNvSpPr txBox="1"/>
          <p:nvPr/>
        </p:nvSpPr>
        <p:spPr>
          <a:xfrm>
            <a:off x="838200" y="5855750"/>
            <a:ext cx="11542800" cy="7527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000"/>
              </a:spcBef>
              <a:spcAft>
                <a:spcPts val="1200"/>
              </a:spcAft>
              <a:buSzPts val="1100"/>
              <a:buNone/>
            </a:pPr>
            <a:r>
              <a:rPr lang="sl-SI" sz="1300">
                <a:solidFill>
                  <a:schemeClr val="dk1"/>
                </a:solidFill>
                <a:highlight>
                  <a:schemeClr val="accent3"/>
                </a:highlight>
              </a:rPr>
              <a:t>Laakso, M., Bandura-Morgan, L., Bazeliuk, N., Davidson, A., Dreyer, M., Iannace, D. E., Manista, G., Maciej, M., Matthias, L., Ozkan, O., Proudman, V., Păltineanu, S., da Silva Ferreira, N. H., Stone, G., Tummes, J.-P., Wnuk, M., &amp; Varachina, H. (2024). PALOMERA Deliverable 3.1 – Report on Analysis Findings (1.1). Zenodo. </a:t>
            </a:r>
            <a:r>
              <a:rPr lang="sl-SI" sz="1300" u="sng">
                <a:solidFill>
                  <a:schemeClr val="hlink"/>
                </a:solidFill>
                <a:highlight>
                  <a:schemeClr val="accent3"/>
                </a:highlight>
                <a:hlinkClick r:id="rId5"/>
              </a:rPr>
              <a:t>https://doi.org/10.5281/zenodo.13827251</a:t>
            </a:r>
            <a:r>
              <a:rPr lang="sl-SI" sz="1300">
                <a:solidFill>
                  <a:schemeClr val="dk1"/>
                </a:solidFill>
                <a:highlight>
                  <a:schemeClr val="accent3"/>
                </a:highlight>
              </a:rPr>
              <a:t> </a:t>
            </a:r>
            <a:endParaRPr sz="1300">
              <a:solidFill>
                <a:schemeClr val="dk1"/>
              </a:solidFill>
              <a:highlight>
                <a:schemeClr val="accent3"/>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5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5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5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5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5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45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45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54" descr="Slika, ki vsebuje besede besedilo, pisava, logotip, grafika&#10;&#10;Opis je samodejno ustvarjen"/>
          <p:cNvPicPr preferRelativeResize="0"/>
          <p:nvPr/>
        </p:nvPicPr>
        <p:blipFill rotWithShape="1">
          <a:blip r:embed="rId3">
            <a:alphaModFix/>
          </a:blip>
          <a:srcRect/>
          <a:stretch/>
        </p:blipFill>
        <p:spPr>
          <a:xfrm>
            <a:off x="10383000" y="0"/>
            <a:ext cx="1809000" cy="522600"/>
          </a:xfrm>
          <a:prstGeom prst="rect">
            <a:avLst/>
          </a:prstGeom>
          <a:noFill/>
          <a:ln>
            <a:noFill/>
          </a:ln>
        </p:spPr>
      </p:pic>
      <p:sp>
        <p:nvSpPr>
          <p:cNvPr id="464" name="Google Shape;464;p54"/>
          <p:cNvSpPr txBox="1"/>
          <p:nvPr/>
        </p:nvSpPr>
        <p:spPr>
          <a:xfrm>
            <a:off x="298250" y="1315125"/>
            <a:ext cx="1960200" cy="1117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sl-SI" sz="1300">
                <a:solidFill>
                  <a:srgbClr val="00B050"/>
                </a:solidFill>
              </a:rPr>
              <a:t>Zeleno = izobraževanje</a:t>
            </a:r>
            <a:br>
              <a:rPr lang="sl-SI" sz="1300">
                <a:solidFill>
                  <a:srgbClr val="00B050"/>
                </a:solidFill>
              </a:rPr>
            </a:br>
            <a:r>
              <a:rPr lang="sl-SI" sz="1300">
                <a:solidFill>
                  <a:srgbClr val="0070C0"/>
                </a:solidFill>
              </a:rPr>
              <a:t>Modro = poslovno</a:t>
            </a:r>
            <a:br>
              <a:rPr lang="sl-SI" sz="1300">
                <a:solidFill>
                  <a:srgbClr val="0070C0"/>
                </a:solidFill>
              </a:rPr>
            </a:br>
            <a:r>
              <a:rPr lang="sl-SI" sz="1300">
                <a:solidFill>
                  <a:schemeClr val="dk1"/>
                </a:solidFill>
              </a:rPr>
              <a:t>Črno = tehnično</a:t>
            </a:r>
            <a:br>
              <a:rPr lang="sl-SI" sz="1300">
                <a:solidFill>
                  <a:schemeClr val="dk1"/>
                </a:solidFill>
              </a:rPr>
            </a:br>
            <a:r>
              <a:rPr lang="sl-SI" sz="1300">
                <a:solidFill>
                  <a:srgbClr val="C00000"/>
                </a:solidFill>
              </a:rPr>
              <a:t>Rdeče = politično</a:t>
            </a:r>
            <a:endParaRPr sz="2300">
              <a:solidFill>
                <a:schemeClr val="dk2"/>
              </a:solidFill>
            </a:endParaRPr>
          </a:p>
        </p:txBody>
      </p:sp>
      <p:sp>
        <p:nvSpPr>
          <p:cNvPr id="465" name="Google Shape;465;p54"/>
          <p:cNvSpPr txBox="1">
            <a:spLocks noGrp="1"/>
          </p:cNvSpPr>
          <p:nvPr>
            <p:ph type="title"/>
          </p:nvPr>
        </p:nvSpPr>
        <p:spPr>
          <a:xfrm>
            <a:off x="298250" y="-111000"/>
            <a:ext cx="7503900" cy="7446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sl-SI"/>
              <a:t>Priporočila PALOMERE glede OA knjig</a:t>
            </a:r>
            <a:endParaRPr/>
          </a:p>
        </p:txBody>
      </p:sp>
      <p:sp>
        <p:nvSpPr>
          <p:cNvPr id="466" name="Google Shape;466;p54"/>
          <p:cNvSpPr txBox="1"/>
          <p:nvPr/>
        </p:nvSpPr>
        <p:spPr>
          <a:xfrm>
            <a:off x="2258450" y="2736950"/>
            <a:ext cx="5409000" cy="45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l-SI" sz="1500">
                <a:solidFill>
                  <a:srgbClr val="00B050"/>
                </a:solidFill>
              </a:rPr>
              <a:t>Načnite temo OA knjig</a:t>
            </a:r>
            <a:endParaRPr sz="1500">
              <a:solidFill>
                <a:schemeClr val="dk2"/>
              </a:solidFill>
            </a:endParaRPr>
          </a:p>
        </p:txBody>
      </p:sp>
      <p:sp>
        <p:nvSpPr>
          <p:cNvPr id="467" name="Google Shape;467;p54"/>
          <p:cNvSpPr txBox="1"/>
          <p:nvPr/>
        </p:nvSpPr>
        <p:spPr>
          <a:xfrm>
            <a:off x="2258450" y="3317450"/>
            <a:ext cx="5409000" cy="45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l-SI" sz="1500">
                <a:solidFill>
                  <a:srgbClr val="C00000"/>
                </a:solidFill>
              </a:rPr>
              <a:t>Uveljavite enostavna načela glede OA knjig</a:t>
            </a:r>
            <a:endParaRPr sz="1500">
              <a:solidFill>
                <a:schemeClr val="dk2"/>
              </a:solidFill>
            </a:endParaRPr>
          </a:p>
        </p:txBody>
      </p:sp>
      <p:sp>
        <p:nvSpPr>
          <p:cNvPr id="468" name="Google Shape;468;p54"/>
          <p:cNvSpPr txBox="1"/>
          <p:nvPr/>
        </p:nvSpPr>
        <p:spPr>
          <a:xfrm>
            <a:off x="2258450" y="3897950"/>
            <a:ext cx="5409000" cy="45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l-SI" sz="1500">
                <a:solidFill>
                  <a:srgbClr val="00B050"/>
                </a:solidFill>
              </a:rPr>
              <a:t>Spodbudite zavedanje o OA knjigah</a:t>
            </a:r>
            <a:endParaRPr sz="1500">
              <a:solidFill>
                <a:schemeClr val="dk2"/>
              </a:solidFill>
            </a:endParaRPr>
          </a:p>
        </p:txBody>
      </p:sp>
      <p:sp>
        <p:nvSpPr>
          <p:cNvPr id="469" name="Google Shape;469;p54"/>
          <p:cNvSpPr txBox="1"/>
          <p:nvPr/>
        </p:nvSpPr>
        <p:spPr>
          <a:xfrm>
            <a:off x="2258450" y="4478450"/>
            <a:ext cx="5409000" cy="45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l-SI" sz="1500">
                <a:solidFill>
                  <a:srgbClr val="0070C0"/>
                </a:solidFill>
              </a:rPr>
              <a:t>Razmislite o alternativnem financiranju OA knjig (ne BPC)</a:t>
            </a:r>
            <a:endParaRPr sz="1500">
              <a:solidFill>
                <a:schemeClr val="dk2"/>
              </a:solidFill>
            </a:endParaRPr>
          </a:p>
        </p:txBody>
      </p:sp>
      <p:sp>
        <p:nvSpPr>
          <p:cNvPr id="470" name="Google Shape;470;p54"/>
          <p:cNvSpPr txBox="1"/>
          <p:nvPr/>
        </p:nvSpPr>
        <p:spPr>
          <a:xfrm>
            <a:off x="2258450" y="5058950"/>
            <a:ext cx="5409000" cy="45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l-SI" sz="1500">
                <a:solidFill>
                  <a:srgbClr val="C00000"/>
                </a:solidFill>
              </a:rPr>
              <a:t>Spodbujajte sodelovanje podobnih deležnikov</a:t>
            </a:r>
            <a:endParaRPr sz="1500">
              <a:solidFill>
                <a:schemeClr val="dk2"/>
              </a:solidFill>
            </a:endParaRPr>
          </a:p>
        </p:txBody>
      </p:sp>
      <p:sp>
        <p:nvSpPr>
          <p:cNvPr id="471" name="Google Shape;471;p54"/>
          <p:cNvSpPr txBox="1"/>
          <p:nvPr/>
        </p:nvSpPr>
        <p:spPr>
          <a:xfrm>
            <a:off x="838200" y="6044150"/>
            <a:ext cx="11542800" cy="7527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1200"/>
              </a:spcAft>
              <a:buSzPts val="1100"/>
              <a:buNone/>
            </a:pPr>
            <a:r>
              <a:rPr lang="sl-SI" sz="1300">
                <a:solidFill>
                  <a:schemeClr val="dk1"/>
                </a:solidFill>
                <a:highlight>
                  <a:schemeClr val="accent3"/>
                </a:highlight>
              </a:rPr>
              <a:t>Bandura- Morgan, L., Bazeliuk, N., Davidson, A., Dreyer, M., Caliman Fontes, L., Fernandes Especiosa, M. O., Ferreira, N. H., Gatti, R., Gouzi, F., Iannace, D. E., Laakso, M., Leão, D., Manista, F., Manista, G., Maryl, M., Mounier, P., Paltineanu, S., Papp Le Roy, N., Proudman, V., … Vrčon, A. (2024). PALOMERA Deliverable 4.2 - The PALOMERA Recommendations for Open Access Books. Zenodo. </a:t>
            </a:r>
            <a:r>
              <a:rPr lang="sl-SI" sz="1300" u="sng">
                <a:solidFill>
                  <a:srgbClr val="0000FF"/>
                </a:solidFill>
                <a:highlight>
                  <a:schemeClr val="accent3"/>
                </a:highlight>
                <a:hlinkClick r:id="rId4">
                  <a:extLst>
                    <a:ext uri="{A12FA001-AC4F-418D-AE19-62706E023703}">
                      <ahyp:hlinkClr xmlns:ahyp="http://schemas.microsoft.com/office/drawing/2018/hyperlinkcolor" val="tx"/>
                    </a:ext>
                  </a:extLst>
                </a:hlinkClick>
              </a:rPr>
              <a:t>https://doi.org/10.5281/zenodo.14330411</a:t>
            </a:r>
            <a:r>
              <a:rPr lang="sl-SI" sz="1300">
                <a:solidFill>
                  <a:schemeClr val="dk1"/>
                </a:solidFill>
                <a:highlight>
                  <a:schemeClr val="accent3"/>
                </a:highlight>
              </a:rPr>
              <a:t> </a:t>
            </a:r>
            <a:endParaRPr sz="1300">
              <a:solidFill>
                <a:schemeClr val="dk1"/>
              </a:solidFill>
              <a:highlight>
                <a:srgbClr val="888888"/>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55" descr="Slika, ki vsebuje besede besedilo, pisava, logotip, grafika&#10;&#10;Opis je samodejno ustvarjen"/>
          <p:cNvPicPr preferRelativeResize="0"/>
          <p:nvPr/>
        </p:nvPicPr>
        <p:blipFill rotWithShape="1">
          <a:blip r:embed="rId3">
            <a:alphaModFix/>
          </a:blip>
          <a:srcRect/>
          <a:stretch/>
        </p:blipFill>
        <p:spPr>
          <a:xfrm>
            <a:off x="10383000" y="0"/>
            <a:ext cx="1809000" cy="522600"/>
          </a:xfrm>
          <a:prstGeom prst="rect">
            <a:avLst/>
          </a:prstGeom>
          <a:noFill/>
          <a:ln>
            <a:noFill/>
          </a:ln>
        </p:spPr>
      </p:pic>
      <p:sp>
        <p:nvSpPr>
          <p:cNvPr id="477" name="Google Shape;477;p55"/>
          <p:cNvSpPr txBox="1"/>
          <p:nvPr/>
        </p:nvSpPr>
        <p:spPr>
          <a:xfrm>
            <a:off x="10257750" y="757975"/>
            <a:ext cx="2059500" cy="482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l-SI" sz="1300">
                <a:solidFill>
                  <a:srgbClr val="C00000"/>
                </a:solidFill>
              </a:rPr>
              <a:t>Rdeče = načelna</a:t>
            </a:r>
            <a:br>
              <a:rPr lang="sl-SI" sz="1300">
                <a:solidFill>
                  <a:srgbClr val="C00000"/>
                </a:solidFill>
              </a:rPr>
            </a:br>
            <a:r>
              <a:rPr lang="sl-SI" sz="1300">
                <a:solidFill>
                  <a:srgbClr val="00B050"/>
                </a:solidFill>
              </a:rPr>
              <a:t>Zeleno = izobraževalna</a:t>
            </a:r>
            <a:br>
              <a:rPr lang="sl-SI" sz="1300">
                <a:solidFill>
                  <a:srgbClr val="00B050"/>
                </a:solidFill>
              </a:rPr>
            </a:br>
            <a:r>
              <a:rPr lang="sl-SI" sz="1300">
                <a:solidFill>
                  <a:srgbClr val="0070C0"/>
                </a:solidFill>
              </a:rPr>
              <a:t>Modro = poslovna</a:t>
            </a:r>
            <a:br>
              <a:rPr lang="sl-SI" sz="1300">
                <a:solidFill>
                  <a:srgbClr val="0070C0"/>
                </a:solidFill>
              </a:rPr>
            </a:br>
            <a:r>
              <a:rPr lang="sl-SI" sz="1300">
                <a:solidFill>
                  <a:schemeClr val="dk1"/>
                </a:solidFill>
              </a:rPr>
              <a:t>Črno = tehnična</a:t>
            </a:r>
            <a:endParaRPr sz="1300">
              <a:solidFill>
                <a:schemeClr val="dk1"/>
              </a:solidFill>
            </a:endParaRPr>
          </a:p>
          <a:p>
            <a:pPr marL="0" lvl="0" indent="0" algn="l" rtl="0">
              <a:lnSpc>
                <a:spcPct val="115000"/>
              </a:lnSpc>
              <a:spcBef>
                <a:spcPts val="1200"/>
              </a:spcBef>
              <a:spcAft>
                <a:spcPts val="0"/>
              </a:spcAft>
              <a:buNone/>
            </a:pPr>
            <a:endParaRPr sz="1300">
              <a:solidFill>
                <a:schemeClr val="dk1"/>
              </a:solidFill>
            </a:endParaRPr>
          </a:p>
          <a:p>
            <a:pPr marL="0" lvl="0" indent="0" algn="l" rtl="0">
              <a:lnSpc>
                <a:spcPct val="115000"/>
              </a:lnSpc>
              <a:spcBef>
                <a:spcPts val="1200"/>
              </a:spcBef>
              <a:spcAft>
                <a:spcPts val="0"/>
              </a:spcAft>
              <a:buNone/>
            </a:pPr>
            <a:endParaRPr sz="1300">
              <a:solidFill>
                <a:schemeClr val="dk1"/>
              </a:solidFill>
            </a:endParaRPr>
          </a:p>
          <a:p>
            <a:pPr marL="0" lvl="0" indent="0" algn="l" rtl="0">
              <a:lnSpc>
                <a:spcPct val="115000"/>
              </a:lnSpc>
              <a:spcBef>
                <a:spcPts val="1200"/>
              </a:spcBef>
              <a:spcAft>
                <a:spcPts val="0"/>
              </a:spcAft>
              <a:buNone/>
            </a:pPr>
            <a:r>
              <a:rPr lang="sl-SI" sz="1300">
                <a:solidFill>
                  <a:schemeClr val="dk1"/>
                </a:solidFill>
              </a:rPr>
              <a:t>Bela podlaga = kratkoročno</a:t>
            </a:r>
            <a:br>
              <a:rPr lang="sl-SI" sz="1300">
                <a:solidFill>
                  <a:schemeClr val="dk1"/>
                </a:solidFill>
              </a:rPr>
            </a:br>
            <a:r>
              <a:rPr lang="sl-SI" sz="1300">
                <a:solidFill>
                  <a:schemeClr val="dk1"/>
                </a:solidFill>
                <a:highlight>
                  <a:srgbClr val="CCCCCC"/>
                </a:highlight>
              </a:rPr>
              <a:t>Siva podlaga = srednjeročno</a:t>
            </a:r>
            <a:br>
              <a:rPr lang="sl-SI" sz="1300">
                <a:solidFill>
                  <a:schemeClr val="dk1"/>
                </a:solidFill>
                <a:highlight>
                  <a:srgbClr val="CCCCCC"/>
                </a:highlight>
              </a:rPr>
            </a:br>
            <a:r>
              <a:rPr lang="sl-SI" sz="1300">
                <a:solidFill>
                  <a:schemeClr val="lt1"/>
                </a:solidFill>
                <a:highlight>
                  <a:srgbClr val="444444"/>
                </a:highlight>
              </a:rPr>
              <a:t>Temnejša podlaga = dolgoročno</a:t>
            </a:r>
            <a:endParaRPr sz="1300">
              <a:solidFill>
                <a:schemeClr val="lt1"/>
              </a:solidFill>
              <a:highlight>
                <a:srgbClr val="444444"/>
              </a:highlight>
            </a:endParaRPr>
          </a:p>
          <a:p>
            <a:pPr marL="0" lvl="0" indent="0" algn="l" rtl="0">
              <a:lnSpc>
                <a:spcPct val="115000"/>
              </a:lnSpc>
              <a:spcBef>
                <a:spcPts val="1200"/>
              </a:spcBef>
              <a:spcAft>
                <a:spcPts val="0"/>
              </a:spcAft>
              <a:buNone/>
            </a:pPr>
            <a:endParaRPr sz="1300">
              <a:solidFill>
                <a:schemeClr val="dk1"/>
              </a:solidFill>
            </a:endParaRPr>
          </a:p>
          <a:p>
            <a:pPr marL="0" lvl="0" indent="0" algn="l" rtl="0">
              <a:lnSpc>
                <a:spcPct val="115000"/>
              </a:lnSpc>
              <a:spcBef>
                <a:spcPts val="1200"/>
              </a:spcBef>
              <a:spcAft>
                <a:spcPts val="0"/>
              </a:spcAft>
              <a:buNone/>
            </a:pPr>
            <a:endParaRPr sz="1300">
              <a:solidFill>
                <a:schemeClr val="dk1"/>
              </a:solidFill>
            </a:endParaRPr>
          </a:p>
          <a:p>
            <a:pPr marL="0" lvl="0" indent="0" algn="l" rtl="0">
              <a:lnSpc>
                <a:spcPct val="115000"/>
              </a:lnSpc>
              <a:spcBef>
                <a:spcPts val="1200"/>
              </a:spcBef>
              <a:spcAft>
                <a:spcPts val="1200"/>
              </a:spcAft>
              <a:buNone/>
            </a:pPr>
            <a:br>
              <a:rPr lang="sl-SI" sz="1300">
                <a:solidFill>
                  <a:schemeClr val="dk1"/>
                </a:solidFill>
              </a:rPr>
            </a:br>
            <a:endParaRPr sz="2300">
              <a:solidFill>
                <a:schemeClr val="dk2"/>
              </a:solidFill>
            </a:endParaRPr>
          </a:p>
        </p:txBody>
      </p:sp>
      <p:sp>
        <p:nvSpPr>
          <p:cNvPr id="478" name="Google Shape;478;p55"/>
          <p:cNvSpPr txBox="1">
            <a:spLocks noGrp="1"/>
          </p:cNvSpPr>
          <p:nvPr>
            <p:ph type="title"/>
          </p:nvPr>
        </p:nvSpPr>
        <p:spPr>
          <a:xfrm>
            <a:off x="298250" y="-111000"/>
            <a:ext cx="7503900" cy="7446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sl-SI"/>
              <a:t>Priporočila PALOMERE glede OA knjig</a:t>
            </a:r>
            <a:endParaRPr/>
          </a:p>
        </p:txBody>
      </p:sp>
      <p:sp>
        <p:nvSpPr>
          <p:cNvPr id="479" name="Google Shape;479;p55"/>
          <p:cNvSpPr txBox="1"/>
          <p:nvPr/>
        </p:nvSpPr>
        <p:spPr>
          <a:xfrm>
            <a:off x="240750" y="4777375"/>
            <a:ext cx="1293600" cy="80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chemeClr val="dk2"/>
              </a:solidFill>
            </a:endParaRPr>
          </a:p>
        </p:txBody>
      </p:sp>
      <p:graphicFrame>
        <p:nvGraphicFramePr>
          <p:cNvPr id="480" name="Google Shape;480;p55"/>
          <p:cNvGraphicFramePr/>
          <p:nvPr/>
        </p:nvGraphicFramePr>
        <p:xfrm>
          <a:off x="232688" y="631550"/>
          <a:ext cx="3000000" cy="3000000"/>
        </p:xfrm>
        <a:graphic>
          <a:graphicData uri="http://schemas.openxmlformats.org/drawingml/2006/table">
            <a:tbl>
              <a:tblPr>
                <a:noFill/>
                <a:tableStyleId>{09FD7480-CF08-4319-B5E3-84ECB63CC737}</a:tableStyleId>
              </a:tblPr>
              <a:tblGrid>
                <a:gridCol w="1450350">
                  <a:extLst>
                    <a:ext uri="{9D8B030D-6E8A-4147-A177-3AD203B41FA5}">
                      <a16:colId xmlns:a16="http://schemas.microsoft.com/office/drawing/2014/main" val="20000"/>
                    </a:ext>
                  </a:extLst>
                </a:gridCol>
                <a:gridCol w="1243300">
                  <a:extLst>
                    <a:ext uri="{9D8B030D-6E8A-4147-A177-3AD203B41FA5}">
                      <a16:colId xmlns:a16="http://schemas.microsoft.com/office/drawing/2014/main" val="20001"/>
                    </a:ext>
                  </a:extLst>
                </a:gridCol>
                <a:gridCol w="1306100">
                  <a:extLst>
                    <a:ext uri="{9D8B030D-6E8A-4147-A177-3AD203B41FA5}">
                      <a16:colId xmlns:a16="http://schemas.microsoft.com/office/drawing/2014/main" val="20002"/>
                    </a:ext>
                  </a:extLst>
                </a:gridCol>
                <a:gridCol w="1285450">
                  <a:extLst>
                    <a:ext uri="{9D8B030D-6E8A-4147-A177-3AD203B41FA5}">
                      <a16:colId xmlns:a16="http://schemas.microsoft.com/office/drawing/2014/main" val="20003"/>
                    </a:ext>
                  </a:extLst>
                </a:gridCol>
                <a:gridCol w="1108150">
                  <a:extLst>
                    <a:ext uri="{9D8B030D-6E8A-4147-A177-3AD203B41FA5}">
                      <a16:colId xmlns:a16="http://schemas.microsoft.com/office/drawing/2014/main" val="20004"/>
                    </a:ext>
                  </a:extLst>
                </a:gridCol>
                <a:gridCol w="1108150">
                  <a:extLst>
                    <a:ext uri="{9D8B030D-6E8A-4147-A177-3AD203B41FA5}">
                      <a16:colId xmlns:a16="http://schemas.microsoft.com/office/drawing/2014/main" val="20005"/>
                    </a:ext>
                  </a:extLst>
                </a:gridCol>
                <a:gridCol w="1108150">
                  <a:extLst>
                    <a:ext uri="{9D8B030D-6E8A-4147-A177-3AD203B41FA5}">
                      <a16:colId xmlns:a16="http://schemas.microsoft.com/office/drawing/2014/main" val="20006"/>
                    </a:ext>
                  </a:extLst>
                </a:gridCol>
                <a:gridCol w="1070225">
                  <a:extLst>
                    <a:ext uri="{9D8B030D-6E8A-4147-A177-3AD203B41FA5}">
                      <a16:colId xmlns:a16="http://schemas.microsoft.com/office/drawing/2014/main" val="20007"/>
                    </a:ext>
                  </a:extLst>
                </a:gridCol>
              </a:tblGrid>
              <a:tr h="647650">
                <a:tc>
                  <a:txBody>
                    <a:bodyPr/>
                    <a:lstStyle/>
                    <a:p>
                      <a:pPr marL="0" lvl="0" indent="0" algn="l" rtl="0">
                        <a:lnSpc>
                          <a:spcPct val="100000"/>
                        </a:lnSpc>
                        <a:spcBef>
                          <a:spcPts val="0"/>
                        </a:spcBef>
                        <a:spcAft>
                          <a:spcPts val="0"/>
                        </a:spcAft>
                        <a:buNone/>
                      </a:pPr>
                      <a:r>
                        <a:rPr lang="sl-SI" sz="1000" b="1"/>
                        <a:t>Raziskovalne / izobraževalne ustanove</a:t>
                      </a:r>
                      <a:endParaRPr sz="1000" b="1"/>
                    </a:p>
                  </a:txBody>
                  <a:tcPr marL="68575" marR="68575" marT="91425" marB="91425">
                    <a:lnL w="7925" cap="flat" cmpd="sng">
                      <a:solidFill>
                        <a:schemeClr val="lt1"/>
                      </a:solidFill>
                      <a:prstDash val="solid"/>
                      <a:round/>
                      <a:headEnd type="none" w="sm" len="sm"/>
                      <a:tailEnd type="none" w="sm" len="sm"/>
                    </a:lnL>
                    <a:lnR w="7925" cap="flat" cmpd="sng">
                      <a:solidFill>
                        <a:schemeClr val="lt1"/>
                      </a:solidFill>
                      <a:prstDash val="solid"/>
                      <a:round/>
                      <a:headEnd type="none" w="sm" len="sm"/>
                      <a:tailEnd type="none" w="sm" len="sm"/>
                    </a:lnR>
                    <a:lnT w="7925" cap="flat" cmpd="sng">
                      <a:solidFill>
                        <a:schemeClr val="lt1"/>
                      </a:solidFill>
                      <a:prstDash val="solid"/>
                      <a:round/>
                      <a:headEnd type="none" w="sm" len="sm"/>
                      <a:tailEnd type="none" w="sm" len="sm"/>
                    </a:lnT>
                    <a:lnB w="7925" cap="flat" cmpd="sng">
                      <a:solidFill>
                        <a:schemeClr val="lt1"/>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sl-SI" sz="1000" b="1"/>
                        <a:t>Financerji</a:t>
                      </a:r>
                      <a:endParaRPr sz="1000" b="1"/>
                    </a:p>
                  </a:txBody>
                  <a:tcPr marL="68575" marR="68575" marT="91425" marB="91425">
                    <a:lnL w="7925" cap="flat" cmpd="sng">
                      <a:solidFill>
                        <a:schemeClr val="lt1"/>
                      </a:solidFill>
                      <a:prstDash val="solid"/>
                      <a:round/>
                      <a:headEnd type="none" w="sm" len="sm"/>
                      <a:tailEnd type="none" w="sm" len="sm"/>
                    </a:lnL>
                    <a:lnR w="7925" cap="flat" cmpd="sng">
                      <a:solidFill>
                        <a:schemeClr val="lt1"/>
                      </a:solidFill>
                      <a:prstDash val="solid"/>
                      <a:round/>
                      <a:headEnd type="none" w="sm" len="sm"/>
                      <a:tailEnd type="none" w="sm" len="sm"/>
                    </a:lnR>
                    <a:lnT w="7925" cap="flat" cmpd="sng">
                      <a:solidFill>
                        <a:schemeClr val="lt1"/>
                      </a:solidFill>
                      <a:prstDash val="solid"/>
                      <a:round/>
                      <a:headEnd type="none" w="sm" len="sm"/>
                      <a:tailEnd type="none" w="sm" len="sm"/>
                    </a:lnT>
                    <a:lnB w="7925" cap="flat" cmpd="sng">
                      <a:solidFill>
                        <a:schemeClr val="lt1"/>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sl-SI" sz="1000" b="1"/>
                        <a:t>Odločevalci na državni ravni</a:t>
                      </a:r>
                      <a:endParaRPr sz="1000" b="1"/>
                    </a:p>
                  </a:txBody>
                  <a:tcPr marL="68575" marR="68575" marT="91425" marB="91425">
                    <a:lnL w="7925" cap="flat" cmpd="sng">
                      <a:solidFill>
                        <a:schemeClr val="lt1"/>
                      </a:solidFill>
                      <a:prstDash val="solid"/>
                      <a:round/>
                      <a:headEnd type="none" w="sm" len="sm"/>
                      <a:tailEnd type="none" w="sm" len="sm"/>
                    </a:lnL>
                    <a:lnR w="7925" cap="flat" cmpd="sng">
                      <a:solidFill>
                        <a:schemeClr val="lt1"/>
                      </a:solidFill>
                      <a:prstDash val="solid"/>
                      <a:round/>
                      <a:headEnd type="none" w="sm" len="sm"/>
                      <a:tailEnd type="none" w="sm" len="sm"/>
                    </a:lnR>
                    <a:lnT w="7925" cap="flat" cmpd="sng">
                      <a:solidFill>
                        <a:schemeClr val="lt1"/>
                      </a:solidFill>
                      <a:prstDash val="solid"/>
                      <a:round/>
                      <a:headEnd type="none" w="sm" len="sm"/>
                      <a:tailEnd type="none" w="sm" len="sm"/>
                    </a:lnT>
                    <a:lnB w="7925" cap="flat" cmpd="sng">
                      <a:solidFill>
                        <a:schemeClr val="lt1"/>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sl-SI" sz="1000" b="1"/>
                        <a:t>Knjižnice</a:t>
                      </a:r>
                      <a:endParaRPr sz="1000" b="1"/>
                    </a:p>
                  </a:txBody>
                  <a:tcPr marL="68575" marR="68575" marT="91425" marB="91425">
                    <a:lnL w="7925" cap="flat" cmpd="sng">
                      <a:solidFill>
                        <a:schemeClr val="lt1"/>
                      </a:solidFill>
                      <a:prstDash val="solid"/>
                      <a:round/>
                      <a:headEnd type="none" w="sm" len="sm"/>
                      <a:tailEnd type="none" w="sm" len="sm"/>
                    </a:lnL>
                    <a:lnR w="7925" cap="flat" cmpd="sng">
                      <a:solidFill>
                        <a:schemeClr val="lt1"/>
                      </a:solidFill>
                      <a:prstDash val="solid"/>
                      <a:round/>
                      <a:headEnd type="none" w="sm" len="sm"/>
                      <a:tailEnd type="none" w="sm" len="sm"/>
                    </a:lnR>
                    <a:lnT w="7925" cap="flat" cmpd="sng">
                      <a:solidFill>
                        <a:schemeClr val="lt1"/>
                      </a:solidFill>
                      <a:prstDash val="solid"/>
                      <a:round/>
                      <a:headEnd type="none" w="sm" len="sm"/>
                      <a:tailEnd type="none" w="sm" len="sm"/>
                    </a:lnT>
                    <a:lnB w="7925" cap="flat" cmpd="sng">
                      <a:solidFill>
                        <a:schemeClr val="lt1"/>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sl-SI" sz="1000" b="1"/>
                        <a:t>Raziskovalci</a:t>
                      </a:r>
                      <a:endParaRPr sz="1000" b="1"/>
                    </a:p>
                  </a:txBody>
                  <a:tcPr marL="68575" marR="68575" marT="91425" marB="91425">
                    <a:lnL w="7925" cap="flat" cmpd="sng">
                      <a:solidFill>
                        <a:schemeClr val="lt1"/>
                      </a:solidFill>
                      <a:prstDash val="solid"/>
                      <a:round/>
                      <a:headEnd type="none" w="sm" len="sm"/>
                      <a:tailEnd type="none" w="sm" len="sm"/>
                    </a:lnL>
                    <a:lnR w="7925" cap="flat" cmpd="sng">
                      <a:solidFill>
                        <a:schemeClr val="lt1"/>
                      </a:solidFill>
                      <a:prstDash val="solid"/>
                      <a:round/>
                      <a:headEnd type="none" w="sm" len="sm"/>
                      <a:tailEnd type="none" w="sm" len="sm"/>
                    </a:lnR>
                    <a:lnT w="7925" cap="flat" cmpd="sng">
                      <a:solidFill>
                        <a:schemeClr val="lt1"/>
                      </a:solidFill>
                      <a:prstDash val="solid"/>
                      <a:round/>
                      <a:headEnd type="none" w="sm" len="sm"/>
                      <a:tailEnd type="none" w="sm" len="sm"/>
                    </a:lnT>
                    <a:lnB w="7925" cap="flat" cmpd="sng">
                      <a:solidFill>
                        <a:schemeClr val="lt1"/>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sl-SI" sz="1000" b="1"/>
                        <a:t>Društva / Združenja</a:t>
                      </a:r>
                      <a:endParaRPr sz="1000" b="1"/>
                    </a:p>
                  </a:txBody>
                  <a:tcPr marL="68575" marR="68575" marT="91425" marB="91425">
                    <a:lnL w="7925" cap="flat" cmpd="sng">
                      <a:solidFill>
                        <a:schemeClr val="lt1"/>
                      </a:solidFill>
                      <a:prstDash val="solid"/>
                      <a:round/>
                      <a:headEnd type="none" w="sm" len="sm"/>
                      <a:tailEnd type="none" w="sm" len="sm"/>
                    </a:lnL>
                    <a:lnR w="7925" cap="flat" cmpd="sng">
                      <a:solidFill>
                        <a:schemeClr val="lt1"/>
                      </a:solidFill>
                      <a:prstDash val="solid"/>
                      <a:round/>
                      <a:headEnd type="none" w="sm" len="sm"/>
                      <a:tailEnd type="none" w="sm" len="sm"/>
                    </a:lnR>
                    <a:lnT w="7925" cap="flat" cmpd="sng">
                      <a:solidFill>
                        <a:schemeClr val="lt1"/>
                      </a:solidFill>
                      <a:prstDash val="solid"/>
                      <a:round/>
                      <a:headEnd type="none" w="sm" len="sm"/>
                      <a:tailEnd type="none" w="sm" len="sm"/>
                    </a:lnT>
                    <a:lnB w="7925" cap="flat" cmpd="sng">
                      <a:solidFill>
                        <a:schemeClr val="lt1"/>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sl-SI" sz="1000" b="1"/>
                        <a:t>Ponudniki odprte infrastrukture</a:t>
                      </a:r>
                      <a:endParaRPr sz="1000" b="1"/>
                    </a:p>
                  </a:txBody>
                  <a:tcPr marL="68575" marR="68575" marT="91425" marB="91425">
                    <a:lnL w="7925" cap="flat" cmpd="sng">
                      <a:solidFill>
                        <a:schemeClr val="lt1"/>
                      </a:solidFill>
                      <a:prstDash val="solid"/>
                      <a:round/>
                      <a:headEnd type="none" w="sm" len="sm"/>
                      <a:tailEnd type="none" w="sm" len="sm"/>
                    </a:lnL>
                    <a:lnR w="7925" cap="flat" cmpd="sng">
                      <a:solidFill>
                        <a:schemeClr val="lt1"/>
                      </a:solidFill>
                      <a:prstDash val="solid"/>
                      <a:round/>
                      <a:headEnd type="none" w="sm" len="sm"/>
                      <a:tailEnd type="none" w="sm" len="sm"/>
                    </a:lnR>
                    <a:lnT w="7925" cap="flat" cmpd="sng">
                      <a:solidFill>
                        <a:schemeClr val="lt1"/>
                      </a:solidFill>
                      <a:prstDash val="solid"/>
                      <a:round/>
                      <a:headEnd type="none" w="sm" len="sm"/>
                      <a:tailEnd type="none" w="sm" len="sm"/>
                    </a:lnT>
                    <a:lnB w="7925" cap="flat" cmpd="sng">
                      <a:solidFill>
                        <a:schemeClr val="lt1"/>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sl-SI" sz="1000" b="1"/>
                        <a:t>Založniki</a:t>
                      </a:r>
                      <a:endParaRPr sz="1000" b="1"/>
                    </a:p>
                  </a:txBody>
                  <a:tcPr marL="68575" marR="68575" marT="91425" marB="91425">
                    <a:lnL w="7925" cap="flat" cmpd="sng">
                      <a:solidFill>
                        <a:schemeClr val="lt1"/>
                      </a:solidFill>
                      <a:prstDash val="solid"/>
                      <a:round/>
                      <a:headEnd type="none" w="sm" len="sm"/>
                      <a:tailEnd type="none" w="sm" len="sm"/>
                    </a:lnL>
                    <a:lnR w="7925" cap="flat" cmpd="sng">
                      <a:solidFill>
                        <a:schemeClr val="lt1"/>
                      </a:solidFill>
                      <a:prstDash val="solid"/>
                      <a:round/>
                      <a:headEnd type="none" w="sm" len="sm"/>
                      <a:tailEnd type="none" w="sm" len="sm"/>
                    </a:lnR>
                    <a:lnT w="7925" cap="flat" cmpd="sng">
                      <a:solidFill>
                        <a:schemeClr val="lt1"/>
                      </a:solidFill>
                      <a:prstDash val="solid"/>
                      <a:round/>
                      <a:headEnd type="none" w="sm" len="sm"/>
                      <a:tailEnd type="none" w="sm" len="sm"/>
                    </a:lnT>
                    <a:lnB w="79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81" name="Google Shape;481;p55"/>
          <p:cNvSpPr txBox="1"/>
          <p:nvPr/>
        </p:nvSpPr>
        <p:spPr>
          <a:xfrm>
            <a:off x="297300" y="3211350"/>
            <a:ext cx="1180500" cy="744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rgbClr val="C00000"/>
                </a:solidFill>
                <a:highlight>
                  <a:schemeClr val="lt1"/>
                </a:highlight>
              </a:rPr>
              <a:t>Vključite obstoječa načela</a:t>
            </a:r>
            <a:endParaRPr sz="2400">
              <a:solidFill>
                <a:schemeClr val="dk2"/>
              </a:solidFill>
            </a:endParaRPr>
          </a:p>
        </p:txBody>
      </p:sp>
      <p:sp>
        <p:nvSpPr>
          <p:cNvPr id="482" name="Google Shape;482;p55"/>
          <p:cNvSpPr txBox="1"/>
          <p:nvPr/>
        </p:nvSpPr>
        <p:spPr>
          <a:xfrm>
            <a:off x="297300" y="4120900"/>
            <a:ext cx="1180500" cy="744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rgbClr val="00B050"/>
                </a:solidFill>
              </a:rPr>
              <a:t>Spodbudite zavedanje glede pomena</a:t>
            </a:r>
            <a:endParaRPr sz="2400">
              <a:solidFill>
                <a:schemeClr val="dk2"/>
              </a:solidFill>
            </a:endParaRPr>
          </a:p>
        </p:txBody>
      </p:sp>
      <p:sp>
        <p:nvSpPr>
          <p:cNvPr id="483" name="Google Shape;483;p55"/>
          <p:cNvSpPr txBox="1"/>
          <p:nvPr/>
        </p:nvSpPr>
        <p:spPr>
          <a:xfrm>
            <a:off x="297300" y="5004500"/>
            <a:ext cx="1180500" cy="744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rgbClr val="C00000"/>
                </a:solidFill>
              </a:rPr>
              <a:t>Preverite, ali so načela založnikov skladna z vašimi</a:t>
            </a:r>
            <a:endParaRPr sz="2400">
              <a:solidFill>
                <a:schemeClr val="dk2"/>
              </a:solidFill>
            </a:endParaRPr>
          </a:p>
        </p:txBody>
      </p:sp>
      <p:sp>
        <p:nvSpPr>
          <p:cNvPr id="484" name="Google Shape;484;p55"/>
          <p:cNvSpPr txBox="1"/>
          <p:nvPr/>
        </p:nvSpPr>
        <p:spPr>
          <a:xfrm>
            <a:off x="297300" y="5888100"/>
            <a:ext cx="1180500" cy="7446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chemeClr val="dk1"/>
                </a:solidFill>
                <a:highlight>
                  <a:schemeClr val="lt1"/>
                </a:highlight>
              </a:rPr>
              <a:t>Izboljšajte metapodatke</a:t>
            </a:r>
            <a:endParaRPr sz="2400">
              <a:solidFill>
                <a:schemeClr val="dk2"/>
              </a:solidFill>
            </a:endParaRPr>
          </a:p>
        </p:txBody>
      </p:sp>
      <p:sp>
        <p:nvSpPr>
          <p:cNvPr id="485" name="Google Shape;485;p55"/>
          <p:cNvSpPr txBox="1"/>
          <p:nvPr/>
        </p:nvSpPr>
        <p:spPr>
          <a:xfrm>
            <a:off x="1591463" y="3211350"/>
            <a:ext cx="1180500" cy="744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rgbClr val="00B050"/>
                </a:solidFill>
              </a:rPr>
              <a:t>Spodbudite zavedanje na vseh ravneh</a:t>
            </a:r>
            <a:endParaRPr sz="2400">
              <a:solidFill>
                <a:schemeClr val="dk2"/>
              </a:solidFill>
            </a:endParaRPr>
          </a:p>
        </p:txBody>
      </p:sp>
      <p:sp>
        <p:nvSpPr>
          <p:cNvPr id="486" name="Google Shape;486;p55"/>
          <p:cNvSpPr txBox="1"/>
          <p:nvPr/>
        </p:nvSpPr>
        <p:spPr>
          <a:xfrm>
            <a:off x="1601575" y="4107913"/>
            <a:ext cx="1180500" cy="7446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rgbClr val="0070C0"/>
                </a:solidFill>
              </a:rPr>
              <a:t>Omogočite fleksibilno financiranje</a:t>
            </a:r>
            <a:endParaRPr sz="2400">
              <a:solidFill>
                <a:schemeClr val="dk2"/>
              </a:solidFill>
            </a:endParaRPr>
          </a:p>
        </p:txBody>
      </p:sp>
      <p:sp>
        <p:nvSpPr>
          <p:cNvPr id="487" name="Google Shape;487;p55"/>
          <p:cNvSpPr txBox="1"/>
          <p:nvPr/>
        </p:nvSpPr>
        <p:spPr>
          <a:xfrm>
            <a:off x="2926350" y="3237300"/>
            <a:ext cx="1180500" cy="7446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rgbClr val="00B050"/>
                </a:solidFill>
              </a:rPr>
              <a:t>Posvetujte se z deležniki</a:t>
            </a:r>
            <a:endParaRPr sz="2400">
              <a:solidFill>
                <a:schemeClr val="dk2"/>
              </a:solidFill>
            </a:endParaRPr>
          </a:p>
        </p:txBody>
      </p:sp>
      <p:sp>
        <p:nvSpPr>
          <p:cNvPr id="488" name="Google Shape;488;p55"/>
          <p:cNvSpPr txBox="1"/>
          <p:nvPr/>
        </p:nvSpPr>
        <p:spPr>
          <a:xfrm>
            <a:off x="2917000" y="4107925"/>
            <a:ext cx="1180500" cy="7446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rgbClr val="C00000"/>
                </a:solidFill>
              </a:rPr>
              <a:t>Razvijte nacionalno strategijo</a:t>
            </a:r>
            <a:endParaRPr sz="2400">
              <a:solidFill>
                <a:schemeClr val="dk2"/>
              </a:solidFill>
            </a:endParaRPr>
          </a:p>
        </p:txBody>
      </p:sp>
      <p:sp>
        <p:nvSpPr>
          <p:cNvPr id="489" name="Google Shape;489;p55"/>
          <p:cNvSpPr txBox="1"/>
          <p:nvPr/>
        </p:nvSpPr>
        <p:spPr>
          <a:xfrm>
            <a:off x="2926350" y="5030450"/>
            <a:ext cx="1180500" cy="7446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rgbClr val="0070C0"/>
                </a:solidFill>
              </a:rPr>
              <a:t>Vzpostavite mehanizme za financiranje</a:t>
            </a:r>
            <a:endParaRPr sz="2400">
              <a:solidFill>
                <a:schemeClr val="dk2"/>
              </a:solidFill>
            </a:endParaRPr>
          </a:p>
        </p:txBody>
      </p:sp>
      <p:sp>
        <p:nvSpPr>
          <p:cNvPr id="490" name="Google Shape;490;p55"/>
          <p:cNvSpPr txBox="1"/>
          <p:nvPr/>
        </p:nvSpPr>
        <p:spPr>
          <a:xfrm>
            <a:off x="4232450" y="1392250"/>
            <a:ext cx="1180500" cy="7446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rgbClr val="00B050"/>
                </a:solidFill>
              </a:rPr>
              <a:t>Promovirajte</a:t>
            </a:r>
            <a:endParaRPr sz="2400">
              <a:solidFill>
                <a:schemeClr val="dk2"/>
              </a:solidFill>
            </a:endParaRPr>
          </a:p>
        </p:txBody>
      </p:sp>
      <p:sp>
        <p:nvSpPr>
          <p:cNvPr id="491" name="Google Shape;491;p55"/>
          <p:cNvSpPr txBox="1"/>
          <p:nvPr/>
        </p:nvSpPr>
        <p:spPr>
          <a:xfrm>
            <a:off x="4232450" y="4120900"/>
            <a:ext cx="1180500" cy="744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rgbClr val="00B050"/>
                </a:solidFill>
              </a:rPr>
              <a:t>Pomagajte raziskovalcem z informacijami</a:t>
            </a:r>
            <a:endParaRPr sz="2400">
              <a:solidFill>
                <a:schemeClr val="dk2"/>
              </a:solidFill>
            </a:endParaRPr>
          </a:p>
        </p:txBody>
      </p:sp>
      <p:sp>
        <p:nvSpPr>
          <p:cNvPr id="492" name="Google Shape;492;p55"/>
          <p:cNvSpPr txBox="1"/>
          <p:nvPr/>
        </p:nvSpPr>
        <p:spPr>
          <a:xfrm>
            <a:off x="4232450" y="5030450"/>
            <a:ext cx="1180500" cy="7446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rgbClr val="0070C0"/>
                </a:solidFill>
              </a:rPr>
              <a:t>Financirajte</a:t>
            </a:r>
            <a:endParaRPr sz="2400">
              <a:solidFill>
                <a:schemeClr val="dk2"/>
              </a:solidFill>
            </a:endParaRPr>
          </a:p>
        </p:txBody>
      </p:sp>
      <p:sp>
        <p:nvSpPr>
          <p:cNvPr id="493" name="Google Shape;493;p55"/>
          <p:cNvSpPr txBox="1"/>
          <p:nvPr/>
        </p:nvSpPr>
        <p:spPr>
          <a:xfrm>
            <a:off x="4232450" y="2301800"/>
            <a:ext cx="1180500" cy="744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rgbClr val="00B050"/>
                </a:solidFill>
              </a:rPr>
              <a:t>Spodbudite zavedanje o pomenu</a:t>
            </a:r>
            <a:endParaRPr sz="2400">
              <a:solidFill>
                <a:schemeClr val="dk2"/>
              </a:solidFill>
            </a:endParaRPr>
          </a:p>
        </p:txBody>
      </p:sp>
      <p:sp>
        <p:nvSpPr>
          <p:cNvPr id="494" name="Google Shape;494;p55"/>
          <p:cNvSpPr txBox="1"/>
          <p:nvPr/>
        </p:nvSpPr>
        <p:spPr>
          <a:xfrm>
            <a:off x="4232450" y="3211350"/>
            <a:ext cx="1180500" cy="744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rgbClr val="00B050"/>
                </a:solidFill>
              </a:rPr>
              <a:t>Izboljšajte vidnost</a:t>
            </a:r>
            <a:endParaRPr sz="2400">
              <a:solidFill>
                <a:schemeClr val="dk2"/>
              </a:solidFill>
            </a:endParaRPr>
          </a:p>
        </p:txBody>
      </p:sp>
      <p:sp>
        <p:nvSpPr>
          <p:cNvPr id="495" name="Google Shape;495;p55"/>
          <p:cNvSpPr txBox="1"/>
          <p:nvPr/>
        </p:nvSpPr>
        <p:spPr>
          <a:xfrm>
            <a:off x="4232450" y="5940000"/>
            <a:ext cx="1180500" cy="744600"/>
          </a:xfrm>
          <a:prstGeom prst="rect">
            <a:avLst/>
          </a:prstGeom>
          <a:solidFill>
            <a:srgbClr val="999999"/>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chemeClr val="dk1"/>
                </a:solidFill>
              </a:rPr>
              <a:t>Arhivirajte in hranite</a:t>
            </a:r>
            <a:endParaRPr sz="2400">
              <a:solidFill>
                <a:schemeClr val="dk2"/>
              </a:solidFill>
            </a:endParaRPr>
          </a:p>
        </p:txBody>
      </p:sp>
      <p:sp>
        <p:nvSpPr>
          <p:cNvPr id="496" name="Google Shape;496;p55"/>
          <p:cNvSpPr txBox="1"/>
          <p:nvPr/>
        </p:nvSpPr>
        <p:spPr>
          <a:xfrm>
            <a:off x="5517900" y="1392250"/>
            <a:ext cx="1003200" cy="744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rgbClr val="00B050"/>
                </a:solidFill>
              </a:rPr>
              <a:t>Prevprašajte založnike</a:t>
            </a:r>
            <a:endParaRPr sz="2400">
              <a:solidFill>
                <a:schemeClr val="dk2"/>
              </a:solidFill>
            </a:endParaRPr>
          </a:p>
        </p:txBody>
      </p:sp>
      <p:sp>
        <p:nvSpPr>
          <p:cNvPr id="497" name="Google Shape;497;p55"/>
          <p:cNvSpPr txBox="1"/>
          <p:nvPr/>
        </p:nvSpPr>
        <p:spPr>
          <a:xfrm>
            <a:off x="5538550" y="2314775"/>
            <a:ext cx="1003200" cy="7446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rgbClr val="00B050"/>
                </a:solidFill>
              </a:rPr>
              <a:t>Razumite založniški proces</a:t>
            </a:r>
            <a:endParaRPr sz="2400">
              <a:solidFill>
                <a:schemeClr val="dk2"/>
              </a:solidFill>
            </a:endParaRPr>
          </a:p>
        </p:txBody>
      </p:sp>
      <p:sp>
        <p:nvSpPr>
          <p:cNvPr id="498" name="Google Shape;498;p55"/>
          <p:cNvSpPr txBox="1"/>
          <p:nvPr/>
        </p:nvSpPr>
        <p:spPr>
          <a:xfrm>
            <a:off x="5538550" y="3211350"/>
            <a:ext cx="1003200" cy="7446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rgbClr val="00B050"/>
                </a:solidFill>
              </a:rPr>
              <a:t>Izobražujte se</a:t>
            </a:r>
            <a:endParaRPr sz="2400">
              <a:solidFill>
                <a:schemeClr val="dk2"/>
              </a:solidFill>
            </a:endParaRPr>
          </a:p>
        </p:txBody>
      </p:sp>
      <p:sp>
        <p:nvSpPr>
          <p:cNvPr id="499" name="Google Shape;499;p55"/>
          <p:cNvSpPr txBox="1"/>
          <p:nvPr/>
        </p:nvSpPr>
        <p:spPr>
          <a:xfrm>
            <a:off x="5538550" y="4107925"/>
            <a:ext cx="1003200" cy="744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rgbClr val="00B050"/>
                </a:solidFill>
              </a:rPr>
              <a:t>Delite izkušnje</a:t>
            </a:r>
            <a:endParaRPr sz="2400">
              <a:solidFill>
                <a:schemeClr val="dk2"/>
              </a:solidFill>
            </a:endParaRPr>
          </a:p>
        </p:txBody>
      </p:sp>
      <p:sp>
        <p:nvSpPr>
          <p:cNvPr id="500" name="Google Shape;500;p55"/>
          <p:cNvSpPr txBox="1"/>
          <p:nvPr/>
        </p:nvSpPr>
        <p:spPr>
          <a:xfrm>
            <a:off x="6626050" y="1392250"/>
            <a:ext cx="1003200" cy="744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rgbClr val="C00000"/>
                </a:solidFill>
              </a:rPr>
              <a:t>Razvijte standarde za svoje panoge</a:t>
            </a:r>
            <a:endParaRPr sz="2400">
              <a:solidFill>
                <a:schemeClr val="dk2"/>
              </a:solidFill>
            </a:endParaRPr>
          </a:p>
        </p:txBody>
      </p:sp>
      <p:sp>
        <p:nvSpPr>
          <p:cNvPr id="501" name="Google Shape;501;p55"/>
          <p:cNvSpPr txBox="1"/>
          <p:nvPr/>
        </p:nvSpPr>
        <p:spPr>
          <a:xfrm>
            <a:off x="6626050" y="2314775"/>
            <a:ext cx="1003200" cy="744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rgbClr val="C00000"/>
                </a:solidFill>
              </a:rPr>
              <a:t>Spodbujajte</a:t>
            </a:r>
            <a:endParaRPr sz="2400">
              <a:solidFill>
                <a:schemeClr val="dk2"/>
              </a:solidFill>
            </a:endParaRPr>
          </a:p>
        </p:txBody>
      </p:sp>
      <p:sp>
        <p:nvSpPr>
          <p:cNvPr id="502" name="Google Shape;502;p55"/>
          <p:cNvSpPr txBox="1"/>
          <p:nvPr/>
        </p:nvSpPr>
        <p:spPr>
          <a:xfrm>
            <a:off x="6626038" y="3211350"/>
            <a:ext cx="1003200" cy="744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rgbClr val="00B050"/>
                </a:solidFill>
              </a:rPr>
              <a:t>Prevprašajte založnike</a:t>
            </a:r>
            <a:endParaRPr sz="2400">
              <a:solidFill>
                <a:schemeClr val="dk2"/>
              </a:solidFill>
            </a:endParaRPr>
          </a:p>
        </p:txBody>
      </p:sp>
      <p:sp>
        <p:nvSpPr>
          <p:cNvPr id="503" name="Google Shape;503;p55"/>
          <p:cNvSpPr txBox="1"/>
          <p:nvPr/>
        </p:nvSpPr>
        <p:spPr>
          <a:xfrm>
            <a:off x="7734200" y="1392250"/>
            <a:ext cx="1003200" cy="744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rgbClr val="C00000"/>
                </a:solidFill>
              </a:rPr>
              <a:t>Spodbujajte sodelovanje</a:t>
            </a:r>
            <a:endParaRPr sz="2400">
              <a:solidFill>
                <a:schemeClr val="dk2"/>
              </a:solidFill>
            </a:endParaRPr>
          </a:p>
        </p:txBody>
      </p:sp>
      <p:sp>
        <p:nvSpPr>
          <p:cNvPr id="504" name="Google Shape;504;p55"/>
          <p:cNvSpPr txBox="1"/>
          <p:nvPr/>
        </p:nvSpPr>
        <p:spPr>
          <a:xfrm>
            <a:off x="7713550" y="2314775"/>
            <a:ext cx="1003200" cy="7446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chemeClr val="dk1"/>
                </a:solidFill>
              </a:rPr>
              <a:t>Zagotovite poenotenje terminologije</a:t>
            </a:r>
            <a:endParaRPr sz="2400">
              <a:solidFill>
                <a:schemeClr val="dk2"/>
              </a:solidFill>
            </a:endParaRPr>
          </a:p>
        </p:txBody>
      </p:sp>
      <p:sp>
        <p:nvSpPr>
          <p:cNvPr id="505" name="Google Shape;505;p55"/>
          <p:cNvSpPr txBox="1"/>
          <p:nvPr/>
        </p:nvSpPr>
        <p:spPr>
          <a:xfrm>
            <a:off x="7713550" y="3211350"/>
            <a:ext cx="1003200" cy="7446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chemeClr val="dk1"/>
                </a:solidFill>
              </a:rPr>
              <a:t>Razvijte kontrolne sezname</a:t>
            </a:r>
            <a:endParaRPr sz="2400">
              <a:solidFill>
                <a:schemeClr val="dk2"/>
              </a:solidFill>
            </a:endParaRPr>
          </a:p>
        </p:txBody>
      </p:sp>
      <p:sp>
        <p:nvSpPr>
          <p:cNvPr id="506" name="Google Shape;506;p55"/>
          <p:cNvSpPr txBox="1"/>
          <p:nvPr/>
        </p:nvSpPr>
        <p:spPr>
          <a:xfrm>
            <a:off x="7713550" y="4107925"/>
            <a:ext cx="1003200" cy="744600"/>
          </a:xfrm>
          <a:prstGeom prst="rect">
            <a:avLst/>
          </a:prstGeom>
          <a:solidFill>
            <a:srgbClr val="43434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rgbClr val="EA9999"/>
                </a:solidFill>
              </a:rPr>
              <a:t>Spodbujajte domača spletišča za objavljanje</a:t>
            </a:r>
            <a:endParaRPr sz="2400">
              <a:solidFill>
                <a:srgbClr val="EA9999"/>
              </a:solidFill>
            </a:endParaRPr>
          </a:p>
        </p:txBody>
      </p:sp>
      <p:sp>
        <p:nvSpPr>
          <p:cNvPr id="507" name="Google Shape;507;p55"/>
          <p:cNvSpPr txBox="1"/>
          <p:nvPr/>
        </p:nvSpPr>
        <p:spPr>
          <a:xfrm>
            <a:off x="7713550" y="5004500"/>
            <a:ext cx="1003200" cy="744600"/>
          </a:xfrm>
          <a:prstGeom prst="rect">
            <a:avLst/>
          </a:prstGeom>
          <a:solidFill>
            <a:srgbClr val="999999"/>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chemeClr val="dk1"/>
                </a:solidFill>
              </a:rPr>
              <a:t>Dovolite delitev metapodatkov</a:t>
            </a:r>
            <a:endParaRPr sz="2400">
              <a:solidFill>
                <a:schemeClr val="dk2"/>
              </a:solidFill>
            </a:endParaRPr>
          </a:p>
        </p:txBody>
      </p:sp>
      <p:sp>
        <p:nvSpPr>
          <p:cNvPr id="508" name="Google Shape;508;p55"/>
          <p:cNvSpPr txBox="1"/>
          <p:nvPr/>
        </p:nvSpPr>
        <p:spPr>
          <a:xfrm>
            <a:off x="7734200" y="5901075"/>
            <a:ext cx="1003200" cy="7446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chemeClr val="dk1"/>
                </a:solidFill>
              </a:rPr>
              <a:t>Opredelite kriterije, ki jih je treba spremljati</a:t>
            </a:r>
            <a:endParaRPr sz="2400">
              <a:solidFill>
                <a:schemeClr val="dk2"/>
              </a:solidFill>
            </a:endParaRPr>
          </a:p>
        </p:txBody>
      </p:sp>
      <p:sp>
        <p:nvSpPr>
          <p:cNvPr id="509" name="Google Shape;509;p55"/>
          <p:cNvSpPr txBox="1"/>
          <p:nvPr/>
        </p:nvSpPr>
        <p:spPr>
          <a:xfrm>
            <a:off x="8842350" y="1392250"/>
            <a:ext cx="1003200" cy="744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rgbClr val="00B050"/>
                </a:solidFill>
              </a:rPr>
              <a:t>Ponudite jasne informacije</a:t>
            </a:r>
            <a:endParaRPr sz="2400">
              <a:solidFill>
                <a:schemeClr val="dk2"/>
              </a:solidFill>
            </a:endParaRPr>
          </a:p>
        </p:txBody>
      </p:sp>
      <p:sp>
        <p:nvSpPr>
          <p:cNvPr id="510" name="Google Shape;510;p55"/>
          <p:cNvSpPr txBox="1"/>
          <p:nvPr/>
        </p:nvSpPr>
        <p:spPr>
          <a:xfrm>
            <a:off x="8842350" y="2314775"/>
            <a:ext cx="1003200" cy="7446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rgbClr val="00B050"/>
                </a:solidFill>
              </a:rPr>
              <a:t>Spodbudite zavedanje in možnosti</a:t>
            </a:r>
            <a:endParaRPr sz="2400">
              <a:solidFill>
                <a:schemeClr val="dk2"/>
              </a:solidFill>
            </a:endParaRPr>
          </a:p>
        </p:txBody>
      </p:sp>
      <p:sp>
        <p:nvSpPr>
          <p:cNvPr id="511" name="Google Shape;511;p55"/>
          <p:cNvSpPr txBox="1"/>
          <p:nvPr/>
        </p:nvSpPr>
        <p:spPr>
          <a:xfrm>
            <a:off x="8842350" y="3211350"/>
            <a:ext cx="1003200" cy="7446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chemeClr val="dk1"/>
                </a:solidFill>
              </a:rPr>
              <a:t>Izboljšajte vidnost</a:t>
            </a:r>
            <a:endParaRPr sz="2400">
              <a:solidFill>
                <a:schemeClr val="dk2"/>
              </a:solidFill>
            </a:endParaRPr>
          </a:p>
        </p:txBody>
      </p:sp>
      <p:sp>
        <p:nvSpPr>
          <p:cNvPr id="512" name="Google Shape;512;p55"/>
          <p:cNvSpPr txBox="1"/>
          <p:nvPr/>
        </p:nvSpPr>
        <p:spPr>
          <a:xfrm>
            <a:off x="8842350" y="4107925"/>
            <a:ext cx="1003200" cy="7446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chemeClr val="dk1"/>
                </a:solidFill>
              </a:rPr>
              <a:t>Izboljšajte metapodatke</a:t>
            </a:r>
            <a:endParaRPr sz="2400">
              <a:solidFill>
                <a:schemeClr val="dk2"/>
              </a:solidFill>
            </a:endParaRPr>
          </a:p>
        </p:txBody>
      </p:sp>
      <p:sp>
        <p:nvSpPr>
          <p:cNvPr id="513" name="Google Shape;513;p55"/>
          <p:cNvSpPr txBox="1"/>
          <p:nvPr/>
        </p:nvSpPr>
        <p:spPr>
          <a:xfrm>
            <a:off x="8842350" y="5004500"/>
            <a:ext cx="1003200" cy="744600"/>
          </a:xfrm>
          <a:prstGeom prst="rect">
            <a:avLst/>
          </a:prstGeom>
          <a:solidFill>
            <a:srgbClr val="999999"/>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chemeClr val="dk1"/>
                </a:solidFill>
              </a:rPr>
              <a:t>Objavljajte v več formatih</a:t>
            </a:r>
            <a:endParaRPr sz="2400">
              <a:solidFill>
                <a:schemeClr val="dk2"/>
              </a:solidFill>
            </a:endParaRPr>
          </a:p>
        </p:txBody>
      </p:sp>
      <p:sp>
        <p:nvSpPr>
          <p:cNvPr id="514" name="Google Shape;514;p55"/>
          <p:cNvSpPr txBox="1"/>
          <p:nvPr/>
        </p:nvSpPr>
        <p:spPr>
          <a:xfrm>
            <a:off x="318700" y="1389950"/>
            <a:ext cx="3808800" cy="1656600"/>
          </a:xfrm>
          <a:prstGeom prst="rect">
            <a:avLst/>
          </a:prstGeom>
          <a:no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chemeClr val="dk2"/>
              </a:solidFill>
            </a:endParaRPr>
          </a:p>
        </p:txBody>
      </p:sp>
      <p:sp>
        <p:nvSpPr>
          <p:cNvPr id="515" name="Google Shape;515;p55"/>
          <p:cNvSpPr txBox="1"/>
          <p:nvPr/>
        </p:nvSpPr>
        <p:spPr>
          <a:xfrm>
            <a:off x="502550" y="2134275"/>
            <a:ext cx="1180500" cy="744600"/>
          </a:xfrm>
          <a:prstGeom prst="rect">
            <a:avLst/>
          </a:prstGeom>
          <a:no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chemeClr val="dk1"/>
                </a:solidFill>
              </a:rPr>
              <a:t>Spremljajte objave in stroške OA knjig</a:t>
            </a:r>
            <a:endParaRPr sz="2400">
              <a:solidFill>
                <a:schemeClr val="dk1"/>
              </a:solidFill>
            </a:endParaRPr>
          </a:p>
        </p:txBody>
      </p:sp>
      <p:sp>
        <p:nvSpPr>
          <p:cNvPr id="516" name="Google Shape;516;p55"/>
          <p:cNvSpPr txBox="1"/>
          <p:nvPr/>
        </p:nvSpPr>
        <p:spPr>
          <a:xfrm>
            <a:off x="456450" y="1445438"/>
            <a:ext cx="862200" cy="522600"/>
          </a:xfrm>
          <a:prstGeom prst="rect">
            <a:avLst/>
          </a:prstGeom>
          <a:no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rgbClr val="C00000"/>
                </a:solidFill>
              </a:rPr>
              <a:t>Nagradite OA knjige</a:t>
            </a:r>
            <a:endParaRPr sz="2400">
              <a:solidFill>
                <a:schemeClr val="dk2"/>
              </a:solidFill>
            </a:endParaRPr>
          </a:p>
        </p:txBody>
      </p:sp>
      <p:sp>
        <p:nvSpPr>
          <p:cNvPr id="517" name="Google Shape;517;p55"/>
          <p:cNvSpPr txBox="1"/>
          <p:nvPr/>
        </p:nvSpPr>
        <p:spPr>
          <a:xfrm>
            <a:off x="1632850" y="1417613"/>
            <a:ext cx="1180500" cy="744600"/>
          </a:xfrm>
          <a:prstGeom prst="rect">
            <a:avLst/>
          </a:prstGeom>
          <a:solidFill>
            <a:srgbClr val="CCCCCC"/>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rgbClr val="0070C0"/>
                </a:solidFill>
                <a:highlight>
                  <a:schemeClr val="lt1"/>
                </a:highlight>
              </a:rPr>
              <a:t>Zagotovite ustrezno financiranje OA knjig</a:t>
            </a:r>
            <a:endParaRPr sz="2400">
              <a:solidFill>
                <a:schemeClr val="dk2"/>
              </a:solidFill>
            </a:endParaRPr>
          </a:p>
        </p:txBody>
      </p:sp>
      <p:sp>
        <p:nvSpPr>
          <p:cNvPr id="518" name="Google Shape;518;p55"/>
          <p:cNvSpPr txBox="1"/>
          <p:nvPr/>
        </p:nvSpPr>
        <p:spPr>
          <a:xfrm>
            <a:off x="2926963" y="1782150"/>
            <a:ext cx="1180500" cy="952200"/>
          </a:xfrm>
          <a:prstGeom prst="rect">
            <a:avLst/>
          </a:prstGeom>
          <a:no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rgbClr val="00B050"/>
                </a:solidFill>
              </a:rPr>
              <a:t>Spodbudite zavedanje glede avtorskih pravici in licenc pri OA knjigah</a:t>
            </a:r>
            <a:endParaRPr sz="2400">
              <a:solidFill>
                <a:schemeClr val="dk2"/>
              </a:solidFill>
            </a:endParaRPr>
          </a:p>
        </p:txBody>
      </p:sp>
      <p:sp>
        <p:nvSpPr>
          <p:cNvPr id="519" name="Google Shape;519;p55"/>
          <p:cNvSpPr txBox="1"/>
          <p:nvPr/>
        </p:nvSpPr>
        <p:spPr>
          <a:xfrm>
            <a:off x="1870200" y="2300650"/>
            <a:ext cx="931800" cy="647700"/>
          </a:xfrm>
          <a:prstGeom prst="rect">
            <a:avLst/>
          </a:prstGeom>
          <a:no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sl-SI" sz="1000">
                <a:solidFill>
                  <a:schemeClr val="dk1"/>
                </a:solidFill>
              </a:rPr>
              <a:t>Izboljšajte infrastrukturo za OA knjige</a:t>
            </a:r>
            <a:endParaRPr sz="240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3"/>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48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0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0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03"/>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50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7"/>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49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9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9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9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96"/>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nodeType="afterEffect">
                                  <p:stCondLst>
                                    <p:cond delay="0"/>
                                  </p:stCondLst>
                                  <p:childTnLst>
                                    <p:set>
                                      <p:cBhvr>
                                        <p:cTn id="42" dur="1" fill="hold">
                                          <p:stCondLst>
                                            <p:cond delay="0"/>
                                          </p:stCondLst>
                                        </p:cTn>
                                        <p:tgtEl>
                                          <p:spTgt spid="497"/>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498"/>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499"/>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502"/>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509"/>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nodeType="afterEffect">
                                  <p:stCondLst>
                                    <p:cond delay="0"/>
                                  </p:stCondLst>
                                  <p:childTnLst>
                                    <p:set>
                                      <p:cBhvr>
                                        <p:cTn id="54" dur="1" fill="hold">
                                          <p:stCondLst>
                                            <p:cond delay="0"/>
                                          </p:stCondLst>
                                        </p:cTn>
                                        <p:tgtEl>
                                          <p:spTgt spid="5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86"/>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nodeType="afterEffect">
                                  <p:stCondLst>
                                    <p:cond delay="0"/>
                                  </p:stCondLst>
                                  <p:childTnLst>
                                    <p:set>
                                      <p:cBhvr>
                                        <p:cTn id="61" dur="1" fill="hold">
                                          <p:stCondLst>
                                            <p:cond delay="0"/>
                                          </p:stCondLst>
                                        </p:cTn>
                                        <p:tgtEl>
                                          <p:spTgt spid="489"/>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nodeType="afterEffect">
                                  <p:stCondLst>
                                    <p:cond delay="0"/>
                                  </p:stCondLst>
                                  <p:childTnLst>
                                    <p:set>
                                      <p:cBhvr>
                                        <p:cTn id="64" dur="1" fill="hold">
                                          <p:stCondLst>
                                            <p:cond delay="0"/>
                                          </p:stCondLst>
                                        </p:cTn>
                                        <p:tgtEl>
                                          <p:spTgt spid="49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84"/>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nodeType="afterEffect">
                                  <p:stCondLst>
                                    <p:cond delay="0"/>
                                  </p:stCondLst>
                                  <p:childTnLst>
                                    <p:set>
                                      <p:cBhvr>
                                        <p:cTn id="71" dur="1" fill="hold">
                                          <p:stCondLst>
                                            <p:cond delay="0"/>
                                          </p:stCondLst>
                                        </p:cTn>
                                        <p:tgtEl>
                                          <p:spTgt spid="495"/>
                                        </p:tgtEl>
                                        <p:attrNameLst>
                                          <p:attrName>style.visibility</p:attrName>
                                        </p:attrNameLst>
                                      </p:cBhvr>
                                      <p:to>
                                        <p:strVal val="visible"/>
                                      </p:to>
                                    </p:set>
                                  </p:childTnLst>
                                </p:cTn>
                              </p:par>
                            </p:childTnLst>
                          </p:cTn>
                        </p:par>
                        <p:par>
                          <p:cTn id="72" fill="hold">
                            <p:stCondLst>
                              <p:cond delay="0"/>
                            </p:stCondLst>
                            <p:childTnLst>
                              <p:par>
                                <p:cTn id="73" presetID="1" presetClass="entr" presetSubtype="0" fill="hold" nodeType="afterEffect">
                                  <p:stCondLst>
                                    <p:cond delay="0"/>
                                  </p:stCondLst>
                                  <p:childTnLst>
                                    <p:set>
                                      <p:cBhvr>
                                        <p:cTn id="74" dur="1" fill="hold">
                                          <p:stCondLst>
                                            <p:cond delay="0"/>
                                          </p:stCondLst>
                                        </p:cTn>
                                        <p:tgtEl>
                                          <p:spTgt spid="504"/>
                                        </p:tgtEl>
                                        <p:attrNameLst>
                                          <p:attrName>style.visibility</p:attrName>
                                        </p:attrNameLst>
                                      </p:cBhvr>
                                      <p:to>
                                        <p:strVal val="visible"/>
                                      </p:to>
                                    </p:set>
                                  </p:childTnLst>
                                </p:cTn>
                              </p:par>
                            </p:childTnLst>
                          </p:cTn>
                        </p:par>
                        <p:par>
                          <p:cTn id="75" fill="hold">
                            <p:stCondLst>
                              <p:cond delay="0"/>
                            </p:stCondLst>
                            <p:childTnLst>
                              <p:par>
                                <p:cTn id="76" presetID="1" presetClass="entr" presetSubtype="0" fill="hold" nodeType="afterEffect">
                                  <p:stCondLst>
                                    <p:cond delay="0"/>
                                  </p:stCondLst>
                                  <p:childTnLst>
                                    <p:set>
                                      <p:cBhvr>
                                        <p:cTn id="77" dur="1" fill="hold">
                                          <p:stCondLst>
                                            <p:cond delay="0"/>
                                          </p:stCondLst>
                                        </p:cTn>
                                        <p:tgtEl>
                                          <p:spTgt spid="505"/>
                                        </p:tgtEl>
                                        <p:attrNameLst>
                                          <p:attrName>style.visibility</p:attrName>
                                        </p:attrNameLst>
                                      </p:cBhvr>
                                      <p:to>
                                        <p:strVal val="visible"/>
                                      </p:to>
                                    </p:set>
                                  </p:childTnLst>
                                </p:cTn>
                              </p:par>
                            </p:childTnLst>
                          </p:cTn>
                        </p:par>
                        <p:par>
                          <p:cTn id="78" fill="hold">
                            <p:stCondLst>
                              <p:cond delay="0"/>
                            </p:stCondLst>
                            <p:childTnLst>
                              <p:par>
                                <p:cTn id="79" presetID="1" presetClass="entr" presetSubtype="0" fill="hold" nodeType="afterEffect">
                                  <p:stCondLst>
                                    <p:cond delay="0"/>
                                  </p:stCondLst>
                                  <p:childTnLst>
                                    <p:set>
                                      <p:cBhvr>
                                        <p:cTn id="80" dur="1" fill="hold">
                                          <p:stCondLst>
                                            <p:cond delay="0"/>
                                          </p:stCondLst>
                                        </p:cTn>
                                        <p:tgtEl>
                                          <p:spTgt spid="507"/>
                                        </p:tgtEl>
                                        <p:attrNameLst>
                                          <p:attrName>style.visibility</p:attrName>
                                        </p:attrNameLst>
                                      </p:cBhvr>
                                      <p:to>
                                        <p:strVal val="visible"/>
                                      </p:to>
                                    </p:set>
                                  </p:childTnLst>
                                </p:cTn>
                              </p:par>
                            </p:childTnLst>
                          </p:cTn>
                        </p:par>
                        <p:par>
                          <p:cTn id="81" fill="hold">
                            <p:stCondLst>
                              <p:cond delay="0"/>
                            </p:stCondLst>
                            <p:childTnLst>
                              <p:par>
                                <p:cTn id="82" presetID="1" presetClass="entr" presetSubtype="0" fill="hold" nodeType="afterEffect">
                                  <p:stCondLst>
                                    <p:cond delay="0"/>
                                  </p:stCondLst>
                                  <p:childTnLst>
                                    <p:set>
                                      <p:cBhvr>
                                        <p:cTn id="83" dur="1" fill="hold">
                                          <p:stCondLst>
                                            <p:cond delay="0"/>
                                          </p:stCondLst>
                                        </p:cTn>
                                        <p:tgtEl>
                                          <p:spTgt spid="508"/>
                                        </p:tgtEl>
                                        <p:attrNameLst>
                                          <p:attrName>style.visibility</p:attrName>
                                        </p:attrNameLst>
                                      </p:cBhvr>
                                      <p:to>
                                        <p:strVal val="visible"/>
                                      </p:to>
                                    </p:set>
                                  </p:childTnLst>
                                </p:cTn>
                              </p:par>
                            </p:childTnLst>
                          </p:cTn>
                        </p:par>
                        <p:par>
                          <p:cTn id="84" fill="hold">
                            <p:stCondLst>
                              <p:cond delay="0"/>
                            </p:stCondLst>
                            <p:childTnLst>
                              <p:par>
                                <p:cTn id="85" presetID="1" presetClass="entr" presetSubtype="0" fill="hold" nodeType="afterEffect">
                                  <p:stCondLst>
                                    <p:cond delay="0"/>
                                  </p:stCondLst>
                                  <p:childTnLst>
                                    <p:set>
                                      <p:cBhvr>
                                        <p:cTn id="86" dur="1" fill="hold">
                                          <p:stCondLst>
                                            <p:cond delay="0"/>
                                          </p:stCondLst>
                                        </p:cTn>
                                        <p:tgtEl>
                                          <p:spTgt spid="511"/>
                                        </p:tgtEl>
                                        <p:attrNameLst>
                                          <p:attrName>style.visibility</p:attrName>
                                        </p:attrNameLst>
                                      </p:cBhvr>
                                      <p:to>
                                        <p:strVal val="visible"/>
                                      </p:to>
                                    </p:set>
                                  </p:childTnLst>
                                </p:cTn>
                              </p:par>
                            </p:childTnLst>
                          </p:cTn>
                        </p:par>
                        <p:par>
                          <p:cTn id="87" fill="hold">
                            <p:stCondLst>
                              <p:cond delay="0"/>
                            </p:stCondLst>
                            <p:childTnLst>
                              <p:par>
                                <p:cTn id="88" presetID="1" presetClass="entr" presetSubtype="0" fill="hold" nodeType="afterEffect">
                                  <p:stCondLst>
                                    <p:cond delay="0"/>
                                  </p:stCondLst>
                                  <p:childTnLst>
                                    <p:set>
                                      <p:cBhvr>
                                        <p:cTn id="89" dur="1" fill="hold">
                                          <p:stCondLst>
                                            <p:cond delay="0"/>
                                          </p:stCondLst>
                                        </p:cTn>
                                        <p:tgtEl>
                                          <p:spTgt spid="512"/>
                                        </p:tgtEl>
                                        <p:attrNameLst>
                                          <p:attrName>style.visibility</p:attrName>
                                        </p:attrNameLst>
                                      </p:cBhvr>
                                      <p:to>
                                        <p:strVal val="visible"/>
                                      </p:to>
                                    </p:set>
                                  </p:childTnLst>
                                </p:cTn>
                              </p:par>
                            </p:childTnLst>
                          </p:cTn>
                        </p:par>
                        <p:par>
                          <p:cTn id="90" fill="hold">
                            <p:stCondLst>
                              <p:cond delay="0"/>
                            </p:stCondLst>
                            <p:childTnLst>
                              <p:par>
                                <p:cTn id="91" presetID="1" presetClass="entr" presetSubtype="0" fill="hold" nodeType="afterEffect">
                                  <p:stCondLst>
                                    <p:cond delay="0"/>
                                  </p:stCondLst>
                                  <p:childTnLst>
                                    <p:set>
                                      <p:cBhvr>
                                        <p:cTn id="92" dur="1" fill="hold">
                                          <p:stCondLst>
                                            <p:cond delay="0"/>
                                          </p:stCondLst>
                                        </p:cTn>
                                        <p:tgtEl>
                                          <p:spTgt spid="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pic>
        <p:nvPicPr>
          <p:cNvPr id="524" name="Google Shape;524;p56" descr="Slika, ki vsebuje besede besedilo, pisava, logotip, grafika&#10;&#10;Opis je samodejno ustvarjen"/>
          <p:cNvPicPr preferRelativeResize="0"/>
          <p:nvPr/>
        </p:nvPicPr>
        <p:blipFill rotWithShape="1">
          <a:blip r:embed="rId3">
            <a:alphaModFix/>
          </a:blip>
          <a:srcRect/>
          <a:stretch/>
        </p:blipFill>
        <p:spPr>
          <a:xfrm>
            <a:off x="10383000" y="0"/>
            <a:ext cx="1809000" cy="522600"/>
          </a:xfrm>
          <a:prstGeom prst="rect">
            <a:avLst/>
          </a:prstGeom>
          <a:noFill/>
          <a:ln>
            <a:noFill/>
          </a:ln>
        </p:spPr>
      </p:pic>
      <p:sp>
        <p:nvSpPr>
          <p:cNvPr id="525" name="Google Shape;525;p56"/>
          <p:cNvSpPr txBox="1">
            <a:spLocks noGrp="1"/>
          </p:cNvSpPr>
          <p:nvPr>
            <p:ph type="title"/>
          </p:nvPr>
        </p:nvSpPr>
        <p:spPr>
          <a:xfrm>
            <a:off x="1393500" y="1411675"/>
            <a:ext cx="9405000" cy="744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sl-SI" sz="4500" b="1"/>
              <a:t>Ali gre na boljše ali na slabše? </a:t>
            </a:r>
            <a:endParaRPr sz="4500" b="1"/>
          </a:p>
        </p:txBody>
      </p:sp>
      <p:sp>
        <p:nvSpPr>
          <p:cNvPr id="526" name="Google Shape;526;p56"/>
          <p:cNvSpPr txBox="1">
            <a:spLocks noGrp="1"/>
          </p:cNvSpPr>
          <p:nvPr>
            <p:ph type="title"/>
          </p:nvPr>
        </p:nvSpPr>
        <p:spPr>
          <a:xfrm>
            <a:off x="3597075" y="5859575"/>
            <a:ext cx="5726400" cy="744600"/>
          </a:xfrm>
          <a:prstGeom prst="rect">
            <a:avLst/>
          </a:prstGeom>
        </p:spPr>
        <p:txBody>
          <a:bodyPr spcFirstLastPara="1" wrap="square" lIns="91425" tIns="45700" rIns="91425" bIns="45700" anchor="ctr" anchorCtr="0">
            <a:normAutofit fontScale="90000"/>
          </a:bodyPr>
          <a:lstStyle/>
          <a:p>
            <a:pPr marL="0" lvl="0" indent="0" algn="r" rtl="0">
              <a:spcBef>
                <a:spcPts val="0"/>
              </a:spcBef>
              <a:spcAft>
                <a:spcPts val="0"/>
              </a:spcAft>
              <a:buNone/>
            </a:pPr>
            <a:r>
              <a:rPr lang="sl-SI"/>
              <a:t>ales.pogacnik@zrc-sazu.si</a:t>
            </a:r>
            <a:endParaRPr/>
          </a:p>
        </p:txBody>
      </p:sp>
      <p:pic>
        <p:nvPicPr>
          <p:cNvPr id="527" name="Google Shape;527;p56" title="OPERAS_SI.png"/>
          <p:cNvPicPr preferRelativeResize="0"/>
          <p:nvPr/>
        </p:nvPicPr>
        <p:blipFill>
          <a:blip r:embed="rId4">
            <a:alphaModFix/>
          </a:blip>
          <a:stretch>
            <a:fillRect/>
          </a:stretch>
        </p:blipFill>
        <p:spPr>
          <a:xfrm>
            <a:off x="2697688" y="3539575"/>
            <a:ext cx="6796621" cy="232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2"/>
          <p:cNvSpPr/>
          <p:nvPr/>
        </p:nvSpPr>
        <p:spPr>
          <a:xfrm>
            <a:off x="1057275" y="807138"/>
            <a:ext cx="2686200" cy="628800"/>
          </a:xfrm>
          <a:prstGeom prst="rect">
            <a:avLst/>
          </a:prstGeom>
          <a:solidFill>
            <a:srgbClr val="0070C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a:solidFill>
                  <a:schemeClr val="lt1"/>
                </a:solidFill>
                <a:latin typeface="Calibri"/>
                <a:ea typeface="Calibri"/>
                <a:cs typeface="Calibri"/>
                <a:sym typeface="Calibri"/>
              </a:rPr>
              <a:t>Avtorji</a:t>
            </a:r>
            <a:endParaRPr sz="1800">
              <a:solidFill>
                <a:schemeClr val="lt1"/>
              </a:solidFill>
              <a:latin typeface="Calibri"/>
              <a:ea typeface="Calibri"/>
              <a:cs typeface="Calibri"/>
              <a:sym typeface="Calibri"/>
            </a:endParaRPr>
          </a:p>
        </p:txBody>
      </p:sp>
      <p:sp>
        <p:nvSpPr>
          <p:cNvPr id="165" name="Google Shape;165;p32"/>
          <p:cNvSpPr/>
          <p:nvPr/>
        </p:nvSpPr>
        <p:spPr>
          <a:xfrm>
            <a:off x="4578803" y="764267"/>
            <a:ext cx="2686050" cy="628650"/>
          </a:xfrm>
          <a:prstGeom prst="rect">
            <a:avLst/>
          </a:prstGeom>
          <a:solidFill>
            <a:srgbClr val="6D9EEB"/>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a:solidFill>
                  <a:schemeClr val="lt1"/>
                </a:solidFill>
                <a:latin typeface="Calibri"/>
                <a:ea typeface="Calibri"/>
                <a:cs typeface="Calibri"/>
                <a:sym typeface="Calibri"/>
              </a:rPr>
              <a:t>Uredniki</a:t>
            </a:r>
            <a:endParaRPr sz="1800">
              <a:solidFill>
                <a:schemeClr val="lt1"/>
              </a:solidFill>
              <a:latin typeface="Calibri"/>
              <a:ea typeface="Calibri"/>
              <a:cs typeface="Calibri"/>
              <a:sym typeface="Calibri"/>
            </a:endParaRPr>
          </a:p>
        </p:txBody>
      </p:sp>
      <p:sp>
        <p:nvSpPr>
          <p:cNvPr id="166" name="Google Shape;166;p32"/>
          <p:cNvSpPr/>
          <p:nvPr/>
        </p:nvSpPr>
        <p:spPr>
          <a:xfrm>
            <a:off x="8232322" y="764263"/>
            <a:ext cx="2686200" cy="628800"/>
          </a:xfrm>
          <a:prstGeom prst="rect">
            <a:avLst/>
          </a:prstGeom>
          <a:solidFill>
            <a:srgbClr val="00B05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a:solidFill>
                  <a:schemeClr val="lt1"/>
                </a:solidFill>
                <a:latin typeface="Calibri"/>
                <a:ea typeface="Calibri"/>
                <a:cs typeface="Calibri"/>
                <a:sym typeface="Calibri"/>
              </a:rPr>
              <a:t>Oblikovanje in prelom</a:t>
            </a:r>
            <a:endParaRPr sz="1800">
              <a:solidFill>
                <a:schemeClr val="lt1"/>
              </a:solidFill>
              <a:latin typeface="Calibri"/>
              <a:ea typeface="Calibri"/>
              <a:cs typeface="Calibri"/>
              <a:sym typeface="Calibri"/>
            </a:endParaRPr>
          </a:p>
        </p:txBody>
      </p:sp>
      <p:sp>
        <p:nvSpPr>
          <p:cNvPr id="167" name="Google Shape;167;p32"/>
          <p:cNvSpPr/>
          <p:nvPr/>
        </p:nvSpPr>
        <p:spPr>
          <a:xfrm>
            <a:off x="4629075" y="2761925"/>
            <a:ext cx="2686200" cy="628800"/>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a:solidFill>
                  <a:schemeClr val="dk1"/>
                </a:solidFill>
                <a:latin typeface="Calibri"/>
                <a:ea typeface="Calibri"/>
                <a:cs typeface="Calibri"/>
                <a:sym typeface="Calibri"/>
              </a:rPr>
              <a:t>MS Word, LaTeX …</a:t>
            </a:r>
            <a:endParaRPr sz="1800">
              <a:solidFill>
                <a:schemeClr val="dk1"/>
              </a:solidFill>
              <a:latin typeface="Calibri"/>
              <a:ea typeface="Calibri"/>
              <a:cs typeface="Calibri"/>
              <a:sym typeface="Calibri"/>
            </a:endParaRPr>
          </a:p>
        </p:txBody>
      </p:sp>
      <p:sp>
        <p:nvSpPr>
          <p:cNvPr id="168" name="Google Shape;168;p32"/>
          <p:cNvSpPr/>
          <p:nvPr/>
        </p:nvSpPr>
        <p:spPr>
          <a:xfrm>
            <a:off x="8232336" y="2761925"/>
            <a:ext cx="2686200" cy="628800"/>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a:solidFill>
                  <a:schemeClr val="dk1"/>
                </a:solidFill>
                <a:latin typeface="Calibri"/>
                <a:ea typeface="Calibri"/>
                <a:cs typeface="Calibri"/>
                <a:sym typeface="Calibri"/>
              </a:rPr>
              <a:t>Adobe InDesign, Quark …</a:t>
            </a:r>
            <a:endParaRPr sz="1800">
              <a:solidFill>
                <a:schemeClr val="dk1"/>
              </a:solidFill>
              <a:latin typeface="Calibri"/>
              <a:ea typeface="Calibri"/>
              <a:cs typeface="Calibri"/>
              <a:sym typeface="Calibri"/>
            </a:endParaRPr>
          </a:p>
        </p:txBody>
      </p:sp>
      <p:sp>
        <p:nvSpPr>
          <p:cNvPr id="169" name="Google Shape;169;p32"/>
          <p:cNvSpPr/>
          <p:nvPr/>
        </p:nvSpPr>
        <p:spPr>
          <a:xfrm>
            <a:off x="3913187" y="1078592"/>
            <a:ext cx="381000" cy="85725"/>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32"/>
          <p:cNvSpPr/>
          <p:nvPr/>
        </p:nvSpPr>
        <p:spPr>
          <a:xfrm>
            <a:off x="7524750" y="1078591"/>
            <a:ext cx="447675" cy="85725"/>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32"/>
          <p:cNvSpPr/>
          <p:nvPr/>
        </p:nvSpPr>
        <p:spPr>
          <a:xfrm>
            <a:off x="2134836" y="5252423"/>
            <a:ext cx="1457400" cy="552600"/>
          </a:xfrm>
          <a:prstGeom prst="rect">
            <a:avLst/>
          </a:prstGeom>
          <a:solidFill>
            <a:srgbClr val="00B05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a:solidFill>
                  <a:schemeClr val="lt1"/>
                </a:solidFill>
                <a:latin typeface="Calibri"/>
                <a:ea typeface="Calibri"/>
                <a:cs typeface="Calibri"/>
                <a:sym typeface="Calibri"/>
              </a:rPr>
              <a:t>Tiskana revija/knjiga</a:t>
            </a:r>
            <a:endParaRPr sz="1800">
              <a:solidFill>
                <a:schemeClr val="lt1"/>
              </a:solidFill>
              <a:latin typeface="Calibri"/>
              <a:ea typeface="Calibri"/>
              <a:cs typeface="Calibri"/>
              <a:sym typeface="Calibri"/>
            </a:endParaRPr>
          </a:p>
        </p:txBody>
      </p:sp>
      <p:sp>
        <p:nvSpPr>
          <p:cNvPr id="172" name="Google Shape;172;p32"/>
          <p:cNvSpPr/>
          <p:nvPr/>
        </p:nvSpPr>
        <p:spPr>
          <a:xfrm>
            <a:off x="7338005" y="5205398"/>
            <a:ext cx="1457325" cy="552453"/>
          </a:xfrm>
          <a:prstGeom prst="rect">
            <a:avLst/>
          </a:prstGeom>
          <a:solidFill>
            <a:srgbClr val="0070C0"/>
          </a:solid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a:solidFill>
                  <a:schemeClr val="lt1"/>
                </a:solidFill>
                <a:latin typeface="Calibri"/>
                <a:ea typeface="Calibri"/>
                <a:cs typeface="Calibri"/>
                <a:sym typeface="Calibri"/>
              </a:rPr>
              <a:t>PDF Web</a:t>
            </a:r>
            <a:endParaRPr sz="1800">
              <a:solidFill>
                <a:schemeClr val="lt1"/>
              </a:solidFill>
              <a:latin typeface="Calibri"/>
              <a:ea typeface="Calibri"/>
              <a:cs typeface="Calibri"/>
              <a:sym typeface="Calibri"/>
            </a:endParaRPr>
          </a:p>
        </p:txBody>
      </p:sp>
      <p:sp>
        <p:nvSpPr>
          <p:cNvPr id="173" name="Google Shape;173;p32"/>
          <p:cNvSpPr/>
          <p:nvPr/>
        </p:nvSpPr>
        <p:spPr>
          <a:xfrm>
            <a:off x="8980052" y="5205398"/>
            <a:ext cx="1457400" cy="552600"/>
          </a:xfrm>
          <a:prstGeom prst="rect">
            <a:avLst/>
          </a:prstGeom>
          <a:solidFill>
            <a:srgbClr val="0070C0"/>
          </a:solid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a:solidFill>
                  <a:schemeClr val="lt1"/>
                </a:solidFill>
                <a:latin typeface="Calibri"/>
                <a:ea typeface="Calibri"/>
                <a:cs typeface="Calibri"/>
                <a:sym typeface="Calibri"/>
              </a:rPr>
              <a:t>HTML</a:t>
            </a:r>
            <a:endParaRPr sz="1800">
              <a:solidFill>
                <a:schemeClr val="lt1"/>
              </a:solidFill>
              <a:latin typeface="Calibri"/>
              <a:ea typeface="Calibri"/>
              <a:cs typeface="Calibri"/>
              <a:sym typeface="Calibri"/>
            </a:endParaRPr>
          </a:p>
        </p:txBody>
      </p:sp>
      <p:sp>
        <p:nvSpPr>
          <p:cNvPr id="174" name="Google Shape;174;p32"/>
          <p:cNvSpPr/>
          <p:nvPr/>
        </p:nvSpPr>
        <p:spPr>
          <a:xfrm>
            <a:off x="10622089" y="5205323"/>
            <a:ext cx="1457400" cy="552600"/>
          </a:xfrm>
          <a:prstGeom prst="rect">
            <a:avLst/>
          </a:prstGeom>
          <a:solidFill>
            <a:srgbClr val="0070C0"/>
          </a:solid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a:solidFill>
                  <a:schemeClr val="lt1"/>
                </a:solidFill>
                <a:latin typeface="Calibri"/>
                <a:ea typeface="Calibri"/>
                <a:cs typeface="Calibri"/>
                <a:sym typeface="Calibri"/>
              </a:rPr>
              <a:t>epub</a:t>
            </a:r>
            <a:endParaRPr sz="1800">
              <a:solidFill>
                <a:schemeClr val="lt1"/>
              </a:solidFill>
              <a:latin typeface="Calibri"/>
              <a:ea typeface="Calibri"/>
              <a:cs typeface="Calibri"/>
              <a:sym typeface="Calibri"/>
            </a:endParaRPr>
          </a:p>
        </p:txBody>
      </p:sp>
      <p:sp>
        <p:nvSpPr>
          <p:cNvPr id="175" name="Google Shape;175;p32"/>
          <p:cNvSpPr/>
          <p:nvPr/>
        </p:nvSpPr>
        <p:spPr>
          <a:xfrm>
            <a:off x="5353036" y="4075811"/>
            <a:ext cx="1457400" cy="552600"/>
          </a:xfrm>
          <a:prstGeom prst="rect">
            <a:avLst/>
          </a:prstGeom>
          <a:solidFill>
            <a:srgbClr val="CC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a:solidFill>
                  <a:schemeClr val="lt1"/>
                </a:solidFill>
                <a:latin typeface="Calibri"/>
                <a:ea typeface="Calibri"/>
                <a:cs typeface="Calibri"/>
                <a:sym typeface="Calibri"/>
              </a:rPr>
              <a:t>XML</a:t>
            </a:r>
            <a:endParaRPr sz="1800">
              <a:solidFill>
                <a:schemeClr val="lt1"/>
              </a:solidFill>
              <a:latin typeface="Calibri"/>
              <a:ea typeface="Calibri"/>
              <a:cs typeface="Calibri"/>
              <a:sym typeface="Calibri"/>
            </a:endParaRPr>
          </a:p>
        </p:txBody>
      </p:sp>
      <p:sp>
        <p:nvSpPr>
          <p:cNvPr id="176" name="Google Shape;176;p32"/>
          <p:cNvSpPr txBox="1"/>
          <p:nvPr/>
        </p:nvSpPr>
        <p:spPr>
          <a:xfrm>
            <a:off x="7338000" y="4028850"/>
            <a:ext cx="4741500" cy="646500"/>
          </a:xfrm>
          <a:prstGeom prst="rect">
            <a:avLst/>
          </a:prstGeom>
          <a:solidFill>
            <a:srgbClr val="0070C0"/>
          </a:solidFill>
          <a:ln w="2857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sl-SI" sz="1800" b="1" i="1">
                <a:solidFill>
                  <a:schemeClr val="lt1"/>
                </a:solidFill>
                <a:latin typeface="Calibri"/>
                <a:ea typeface="Calibri"/>
                <a:cs typeface="Calibri"/>
                <a:sym typeface="Calibri"/>
              </a:rPr>
              <a:t>augmented book, living book, pre-print, (open) post-peer review …</a:t>
            </a:r>
            <a:endParaRPr sz="1800" b="1" i="1">
              <a:solidFill>
                <a:schemeClr val="lt1"/>
              </a:solidFill>
              <a:latin typeface="Calibri"/>
              <a:ea typeface="Calibri"/>
              <a:cs typeface="Calibri"/>
              <a:sym typeface="Calibri"/>
            </a:endParaRPr>
          </a:p>
        </p:txBody>
      </p:sp>
      <p:sp>
        <p:nvSpPr>
          <p:cNvPr id="177" name="Google Shape;177;p32"/>
          <p:cNvSpPr/>
          <p:nvPr/>
        </p:nvSpPr>
        <p:spPr>
          <a:xfrm>
            <a:off x="4629150" y="1938350"/>
            <a:ext cx="2686050" cy="628650"/>
          </a:xfrm>
          <a:prstGeom prst="rect">
            <a:avLst/>
          </a:prstGeom>
          <a:solidFill>
            <a:srgbClr val="0070C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a:solidFill>
                  <a:schemeClr val="lt1"/>
                </a:solidFill>
                <a:latin typeface="Calibri"/>
                <a:ea typeface="Calibri"/>
                <a:cs typeface="Calibri"/>
                <a:sym typeface="Calibri"/>
              </a:rPr>
              <a:t>Recenzenti</a:t>
            </a:r>
            <a:endParaRPr sz="1800">
              <a:solidFill>
                <a:schemeClr val="lt1"/>
              </a:solidFill>
              <a:latin typeface="Calibri"/>
              <a:ea typeface="Calibri"/>
              <a:cs typeface="Calibri"/>
              <a:sym typeface="Calibri"/>
            </a:endParaRPr>
          </a:p>
        </p:txBody>
      </p:sp>
      <p:sp>
        <p:nvSpPr>
          <p:cNvPr id="178" name="Google Shape;178;p32"/>
          <p:cNvSpPr/>
          <p:nvPr/>
        </p:nvSpPr>
        <p:spPr>
          <a:xfrm>
            <a:off x="9393450" y="6137271"/>
            <a:ext cx="2686050" cy="628650"/>
          </a:xfrm>
          <a:prstGeom prst="rect">
            <a:avLst/>
          </a:prstGeom>
          <a:solidFill>
            <a:srgbClr val="0070C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a:solidFill>
                  <a:schemeClr val="lt1"/>
                </a:solidFill>
                <a:latin typeface="Calibri"/>
                <a:ea typeface="Calibri"/>
                <a:cs typeface="Calibri"/>
                <a:sym typeface="Calibri"/>
              </a:rPr>
              <a:t>Recenzenti</a:t>
            </a:r>
            <a:endParaRPr sz="1800">
              <a:solidFill>
                <a:schemeClr val="lt1"/>
              </a:solidFill>
              <a:latin typeface="Calibri"/>
              <a:ea typeface="Calibri"/>
              <a:cs typeface="Calibri"/>
              <a:sym typeface="Calibri"/>
            </a:endParaRPr>
          </a:p>
        </p:txBody>
      </p:sp>
      <p:sp>
        <p:nvSpPr>
          <p:cNvPr id="179" name="Google Shape;179;p32"/>
          <p:cNvSpPr/>
          <p:nvPr/>
        </p:nvSpPr>
        <p:spPr>
          <a:xfrm>
            <a:off x="4206711" y="6137196"/>
            <a:ext cx="2686200" cy="628800"/>
          </a:xfrm>
          <a:prstGeom prst="rect">
            <a:avLst/>
          </a:prstGeom>
          <a:solidFill>
            <a:srgbClr val="0070C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a:solidFill>
                  <a:schemeClr val="lt1"/>
                </a:solidFill>
                <a:latin typeface="Calibri"/>
                <a:ea typeface="Calibri"/>
                <a:cs typeface="Calibri"/>
                <a:sym typeface="Calibri"/>
              </a:rPr>
              <a:t>Avtorji</a:t>
            </a:r>
            <a:endParaRPr sz="1800">
              <a:solidFill>
                <a:schemeClr val="lt1"/>
              </a:solidFill>
              <a:latin typeface="Calibri"/>
              <a:ea typeface="Calibri"/>
              <a:cs typeface="Calibri"/>
              <a:sym typeface="Calibri"/>
            </a:endParaRPr>
          </a:p>
        </p:txBody>
      </p:sp>
      <p:sp>
        <p:nvSpPr>
          <p:cNvPr id="180" name="Google Shape;180;p32"/>
          <p:cNvSpPr/>
          <p:nvPr/>
        </p:nvSpPr>
        <p:spPr>
          <a:xfrm rot="5400000">
            <a:off x="5819321" y="1581727"/>
            <a:ext cx="362857" cy="174172"/>
          </a:xfrm>
          <a:prstGeom prst="lef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1" name="Google Shape;181;p32" descr="Slika, ki vsebuje besede besedilo, pisava, logotip, grafika&#10;&#10;Opis je samodejno ustvarjen"/>
          <p:cNvPicPr preferRelativeResize="0"/>
          <p:nvPr/>
        </p:nvPicPr>
        <p:blipFill rotWithShape="1">
          <a:blip r:embed="rId3">
            <a:alphaModFix/>
          </a:blip>
          <a:srcRect/>
          <a:stretch/>
        </p:blipFill>
        <p:spPr>
          <a:xfrm>
            <a:off x="10383000" y="0"/>
            <a:ext cx="1809000" cy="522600"/>
          </a:xfrm>
          <a:prstGeom prst="rect">
            <a:avLst/>
          </a:prstGeom>
          <a:noFill/>
          <a:ln>
            <a:noFill/>
          </a:ln>
        </p:spPr>
      </p:pic>
      <p:sp>
        <p:nvSpPr>
          <p:cNvPr id="182" name="Google Shape;182;p32"/>
          <p:cNvSpPr/>
          <p:nvPr/>
        </p:nvSpPr>
        <p:spPr>
          <a:xfrm>
            <a:off x="1520436" y="6137196"/>
            <a:ext cx="2686200" cy="628800"/>
          </a:xfrm>
          <a:prstGeom prst="rect">
            <a:avLst/>
          </a:prstGeom>
          <a:solidFill>
            <a:srgbClr val="00B05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a:solidFill>
                  <a:schemeClr val="lt1"/>
                </a:solidFill>
                <a:latin typeface="Calibri"/>
                <a:ea typeface="Calibri"/>
                <a:cs typeface="Calibri"/>
                <a:sym typeface="Calibri"/>
              </a:rPr>
              <a:t>Trg</a:t>
            </a:r>
            <a:endParaRPr sz="1800">
              <a:solidFill>
                <a:schemeClr val="lt1"/>
              </a:solidFill>
              <a:latin typeface="Calibri"/>
              <a:ea typeface="Calibri"/>
              <a:cs typeface="Calibri"/>
              <a:sym typeface="Calibri"/>
            </a:endParaRPr>
          </a:p>
        </p:txBody>
      </p:sp>
      <p:sp>
        <p:nvSpPr>
          <p:cNvPr id="183" name="Google Shape;183;p32"/>
          <p:cNvSpPr/>
          <p:nvPr/>
        </p:nvSpPr>
        <p:spPr>
          <a:xfrm>
            <a:off x="4578736" y="41021"/>
            <a:ext cx="2686200" cy="628800"/>
          </a:xfrm>
          <a:prstGeom prst="rect">
            <a:avLst/>
          </a:prstGeom>
          <a:solidFill>
            <a:srgbClr val="0070C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a:solidFill>
                  <a:schemeClr val="lt1"/>
                </a:solidFill>
                <a:latin typeface="Calibri"/>
                <a:ea typeface="Calibri"/>
                <a:cs typeface="Calibri"/>
                <a:sym typeface="Calibri"/>
              </a:rPr>
              <a:t>Založbe / Financerji</a:t>
            </a:r>
            <a:endParaRPr sz="1800">
              <a:solidFill>
                <a:schemeClr val="lt1"/>
              </a:solidFill>
              <a:latin typeface="Calibri"/>
              <a:ea typeface="Calibri"/>
              <a:cs typeface="Calibri"/>
              <a:sym typeface="Calibri"/>
            </a:endParaRPr>
          </a:p>
        </p:txBody>
      </p:sp>
      <p:sp>
        <p:nvSpPr>
          <p:cNvPr id="184" name="Google Shape;184;p32"/>
          <p:cNvSpPr/>
          <p:nvPr/>
        </p:nvSpPr>
        <p:spPr>
          <a:xfrm>
            <a:off x="1520436" y="6137196"/>
            <a:ext cx="2686200" cy="628800"/>
          </a:xfrm>
          <a:prstGeom prst="rect">
            <a:avLst/>
          </a:prstGeom>
          <a:solidFill>
            <a:srgbClr val="0070C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a:solidFill>
                  <a:schemeClr val="lt1"/>
                </a:solidFill>
                <a:latin typeface="Calibri"/>
                <a:ea typeface="Calibri"/>
                <a:cs typeface="Calibri"/>
                <a:sym typeface="Calibri"/>
              </a:rPr>
              <a:t>Financerji</a:t>
            </a:r>
            <a:endParaRPr sz="1800">
              <a:solidFill>
                <a:schemeClr val="lt1"/>
              </a:solidFill>
              <a:latin typeface="Calibri"/>
              <a:ea typeface="Calibri"/>
              <a:cs typeface="Calibri"/>
              <a:sym typeface="Calibri"/>
            </a:endParaRPr>
          </a:p>
        </p:txBody>
      </p:sp>
      <p:sp>
        <p:nvSpPr>
          <p:cNvPr id="185" name="Google Shape;185;p32"/>
          <p:cNvSpPr/>
          <p:nvPr/>
        </p:nvSpPr>
        <p:spPr>
          <a:xfrm>
            <a:off x="8232322" y="764263"/>
            <a:ext cx="2686200" cy="628800"/>
          </a:xfrm>
          <a:prstGeom prst="rect">
            <a:avLst/>
          </a:prstGeom>
          <a:solidFill>
            <a:srgbClr val="6D9EEB"/>
          </a:solidFill>
          <a:ln w="2857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a:solidFill>
                  <a:schemeClr val="lt1"/>
                </a:solidFill>
                <a:latin typeface="Calibri"/>
                <a:ea typeface="Calibri"/>
                <a:cs typeface="Calibri"/>
                <a:sym typeface="Calibri"/>
              </a:rPr>
              <a:t>Oblikovanje in prelom</a:t>
            </a:r>
            <a:endParaRPr sz="1800">
              <a:solidFill>
                <a:schemeClr val="lt1"/>
              </a:solidFill>
              <a:latin typeface="Calibri"/>
              <a:ea typeface="Calibri"/>
              <a:cs typeface="Calibri"/>
              <a:sym typeface="Calibri"/>
            </a:endParaRPr>
          </a:p>
        </p:txBody>
      </p:sp>
      <p:sp>
        <p:nvSpPr>
          <p:cNvPr id="186" name="Google Shape;186;p32"/>
          <p:cNvSpPr/>
          <p:nvPr/>
        </p:nvSpPr>
        <p:spPr>
          <a:xfrm>
            <a:off x="6892911" y="6137196"/>
            <a:ext cx="2686200" cy="628800"/>
          </a:xfrm>
          <a:prstGeom prst="rect">
            <a:avLst/>
          </a:prstGeom>
          <a:solidFill>
            <a:srgbClr val="0070C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a:solidFill>
                  <a:schemeClr val="lt1"/>
                </a:solidFill>
                <a:latin typeface="Calibri"/>
                <a:ea typeface="Calibri"/>
                <a:cs typeface="Calibri"/>
                <a:sym typeface="Calibri"/>
              </a:rPr>
              <a:t>Uredniki</a:t>
            </a: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3" presetClass="exit" presetSubtype="32" fill="hold" nodeType="clickEffect">
                                  <p:stCondLst>
                                    <p:cond delay="0"/>
                                  </p:stCondLst>
                                  <p:childTnLst>
                                    <p:anim calcmode="lin" valueType="num">
                                      <p:cBhvr additive="base">
                                        <p:cTn id="20" dur="1000"/>
                                        <p:tgtEl>
                                          <p:spTgt spid="182"/>
                                        </p:tgtEl>
                                        <p:attrNameLst>
                                          <p:attrName>ppt_w</p:attrName>
                                        </p:attrNameLst>
                                      </p:cBhvr>
                                      <p:tavLst>
                                        <p:tav tm="0">
                                          <p:val>
                                            <p:strVal val="#ppt_w"/>
                                          </p:val>
                                        </p:tav>
                                        <p:tav tm="100000">
                                          <p:val>
                                            <p:strVal val="0"/>
                                          </p:val>
                                        </p:tav>
                                      </p:tavLst>
                                    </p:anim>
                                    <p:anim calcmode="lin" valueType="num">
                                      <p:cBhvr additive="base">
                                        <p:cTn id="21" dur="1000"/>
                                        <p:tgtEl>
                                          <p:spTgt spid="182"/>
                                        </p:tgtEl>
                                        <p:attrNameLst>
                                          <p:attrName>ppt_h</p:attrName>
                                        </p:attrNameLst>
                                      </p:cBhvr>
                                      <p:tavLst>
                                        <p:tav tm="0">
                                          <p:val>
                                            <p:strVal val="#ppt_h"/>
                                          </p:val>
                                        </p:tav>
                                        <p:tav tm="100000">
                                          <p:val>
                                            <p:strVal val="0"/>
                                          </p:val>
                                        </p:tav>
                                      </p:tavLst>
                                    </p:anim>
                                    <p:set>
                                      <p:cBhvr>
                                        <p:cTn id="22" dur="1" fill="hold">
                                          <p:stCondLst>
                                            <p:cond delay="1000"/>
                                          </p:stCondLst>
                                        </p:cTn>
                                        <p:tgtEl>
                                          <p:spTgt spid="18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9"/>
                                        </p:tgtEl>
                                        <p:attrNameLst>
                                          <p:attrName>style.visibility</p:attrName>
                                        </p:attrNameLst>
                                      </p:cBhvr>
                                      <p:to>
                                        <p:strVal val="visible"/>
                                      </p:to>
                                    </p:set>
                                    <p:animEffect transition="in" filter="fade">
                                      <p:cBhvr>
                                        <p:cTn id="27" dur="2000"/>
                                        <p:tgtEl>
                                          <p:spTgt spid="179"/>
                                        </p:tgtEl>
                                      </p:cBhvr>
                                    </p:animEffect>
                                  </p:childTnLst>
                                </p:cTn>
                              </p:par>
                              <p:par>
                                <p:cTn id="28" presetID="10" presetClass="entr" presetSubtype="0" fill="hold" nodeType="withEffect">
                                  <p:stCondLst>
                                    <p:cond delay="0"/>
                                  </p:stCondLst>
                                  <p:childTnLst>
                                    <p:set>
                                      <p:cBhvr>
                                        <p:cTn id="29" dur="1" fill="hold">
                                          <p:stCondLst>
                                            <p:cond delay="0"/>
                                          </p:stCondLst>
                                        </p:cTn>
                                        <p:tgtEl>
                                          <p:spTgt spid="186"/>
                                        </p:tgtEl>
                                        <p:attrNameLst>
                                          <p:attrName>style.visibility</p:attrName>
                                        </p:attrNameLst>
                                      </p:cBhvr>
                                      <p:to>
                                        <p:strVal val="visible"/>
                                      </p:to>
                                    </p:set>
                                    <p:animEffect transition="in" filter="fade">
                                      <p:cBhvr>
                                        <p:cTn id="30" dur="1000"/>
                                        <p:tgtEl>
                                          <p:spTgt spid="186"/>
                                        </p:tgtEl>
                                      </p:cBhvr>
                                    </p:animEffect>
                                  </p:childTnLst>
                                </p:cTn>
                              </p:par>
                              <p:par>
                                <p:cTn id="31" presetID="10" presetClass="entr" presetSubtype="0" fill="hold" nodeType="withEffect">
                                  <p:stCondLst>
                                    <p:cond delay="0"/>
                                  </p:stCondLst>
                                  <p:childTnLst>
                                    <p:set>
                                      <p:cBhvr>
                                        <p:cTn id="32" dur="1" fill="hold">
                                          <p:stCondLst>
                                            <p:cond delay="0"/>
                                          </p:stCondLst>
                                        </p:cTn>
                                        <p:tgtEl>
                                          <p:spTgt spid="178"/>
                                        </p:tgtEl>
                                        <p:attrNameLst>
                                          <p:attrName>style.visibility</p:attrName>
                                        </p:attrNameLst>
                                      </p:cBhvr>
                                      <p:to>
                                        <p:strVal val="visible"/>
                                      </p:to>
                                    </p:set>
                                    <p:animEffect transition="in" filter="fade">
                                      <p:cBhvr>
                                        <p:cTn id="33" dur="1000"/>
                                        <p:tgtEl>
                                          <p:spTgt spid="178"/>
                                        </p:tgtEl>
                                      </p:cBhvr>
                                    </p:animEffect>
                                  </p:childTnLst>
                                </p:cTn>
                              </p:par>
                              <p:par>
                                <p:cTn id="34" presetID="10" presetClass="entr" presetSubtype="0" fill="hold" nodeType="withEffect">
                                  <p:stCondLst>
                                    <p:cond delay="0"/>
                                  </p:stCondLst>
                                  <p:childTnLst>
                                    <p:set>
                                      <p:cBhvr>
                                        <p:cTn id="35" dur="1" fill="hold">
                                          <p:stCondLst>
                                            <p:cond delay="0"/>
                                          </p:stCondLst>
                                        </p:cTn>
                                        <p:tgtEl>
                                          <p:spTgt spid="184"/>
                                        </p:tgtEl>
                                        <p:attrNameLst>
                                          <p:attrName>style.visibility</p:attrName>
                                        </p:attrNameLst>
                                      </p:cBhvr>
                                      <p:to>
                                        <p:strVal val="visible"/>
                                      </p:to>
                                    </p:set>
                                    <p:animEffect transition="in" filter="fade">
                                      <p:cBhvr>
                                        <p:cTn id="36" dur="1000"/>
                                        <p:tgtEl>
                                          <p:spTgt spid="18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a:spLocks noGrp="1"/>
          </p:cNvSpPr>
          <p:nvPr>
            <p:ph type="title"/>
          </p:nvPr>
        </p:nvSpPr>
        <p:spPr>
          <a:xfrm>
            <a:off x="367775" y="3898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l-SI"/>
              <a:t>Izhodišče projekta PALOMERA</a:t>
            </a:r>
            <a:endParaRPr/>
          </a:p>
        </p:txBody>
      </p:sp>
      <p:sp>
        <p:nvSpPr>
          <p:cNvPr id="192" name="Google Shape;192;p33"/>
          <p:cNvSpPr txBox="1">
            <a:spLocks noGrp="1"/>
          </p:cNvSpPr>
          <p:nvPr>
            <p:ph type="body" idx="1"/>
          </p:nvPr>
        </p:nvSpPr>
        <p:spPr>
          <a:xfrm>
            <a:off x="367775" y="1838000"/>
            <a:ext cx="10515600" cy="3555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sl-SI" sz="1900"/>
              <a:t>Akademske knjige so opredeljene kot znanstvene, recenzirane knjige, vključno z monografijami, poglavji v knjigah, zborniki, kritičnimi izdajami in drugimi obsežnimi znanstvenimi deli. Učbenike in poljudnoznanstvene knjige smo obravnavali kot drugo kategorijo, vendar je raziskovalna skupina ohranila vključujoč pristop, tj. raziskovalci so želeli razumeti, kako so akademske knjige opredeljene v vsaki analizirani državi, vključno z različnimi načini vrednotenja.</a:t>
            </a:r>
            <a:endParaRPr sz="1900"/>
          </a:p>
          <a:p>
            <a:pPr marL="0" lvl="0" indent="0" algn="l" rtl="0">
              <a:spcBef>
                <a:spcPts val="1000"/>
              </a:spcBef>
              <a:spcAft>
                <a:spcPts val="0"/>
              </a:spcAft>
              <a:buNone/>
            </a:pPr>
            <a:endParaRPr sz="1900"/>
          </a:p>
          <a:p>
            <a:pPr marL="0" lvl="0" indent="0" algn="l" rtl="0">
              <a:spcBef>
                <a:spcPts val="1000"/>
              </a:spcBef>
              <a:spcAft>
                <a:spcPts val="0"/>
              </a:spcAft>
              <a:buNone/>
            </a:pPr>
            <a:r>
              <a:rPr lang="sl-SI" sz="1900" i="1"/>
              <a:t>Academic books are defined here as scholarly, peer-reviewed books including monographs, book chapters, edited collections, critical editions, and other long-form scholarly works. We treated textbooks and popular science books as a different category, however, the research team has maintained an inclusive approach, i.e. researchers aimed at understanding how the academic books were defined in each analysed country, including the variety of quality assessment practices they undergo.</a:t>
            </a:r>
            <a:endParaRPr sz="2600" i="1">
              <a:highlight>
                <a:schemeClr val="accent3"/>
              </a:highlight>
            </a:endParaRPr>
          </a:p>
        </p:txBody>
      </p:sp>
      <p:sp>
        <p:nvSpPr>
          <p:cNvPr id="193" name="Google Shape;193;p33"/>
          <p:cNvSpPr txBox="1"/>
          <p:nvPr/>
        </p:nvSpPr>
        <p:spPr>
          <a:xfrm>
            <a:off x="324600" y="5982275"/>
            <a:ext cx="11542800" cy="5226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000"/>
              </a:spcBef>
              <a:spcAft>
                <a:spcPts val="1200"/>
              </a:spcAft>
              <a:buClr>
                <a:schemeClr val="dk1"/>
              </a:buClr>
              <a:buSzPts val="1100"/>
              <a:buFont typeface="Arial"/>
              <a:buNone/>
            </a:pPr>
            <a:r>
              <a:rPr lang="sl-SI" sz="1300">
                <a:solidFill>
                  <a:schemeClr val="dk1"/>
                </a:solidFill>
                <a:highlight>
                  <a:schemeClr val="accent3"/>
                </a:highlight>
              </a:rPr>
              <a:t>Maryl, M., Manista, G., Păltineanu, S., Stone, G., Laakso, M., Dryer, M., Bandura-Morgan, L., Davidson, A., Silva Ferreira, N. H., Snijder, R., Tummes, J.-P., &amp; Varachkina, H., 2024. </a:t>
            </a:r>
            <a:r>
              <a:rPr lang="sl-SI" sz="1300" i="1">
                <a:solidFill>
                  <a:schemeClr val="dk1"/>
                </a:solidFill>
                <a:highlight>
                  <a:schemeClr val="accent3"/>
                </a:highlight>
              </a:rPr>
              <a:t>PALOMERA D2.1 Report on Compiling the Knowledge Base</a:t>
            </a:r>
            <a:r>
              <a:rPr lang="sl-SI" sz="1300">
                <a:solidFill>
                  <a:schemeClr val="dk1"/>
                </a:solidFill>
                <a:highlight>
                  <a:schemeClr val="accent3"/>
                </a:highlight>
              </a:rPr>
              <a:t>. Zenodo, </a:t>
            </a:r>
            <a:r>
              <a:rPr lang="sl-SI" sz="1300" u="sng">
                <a:solidFill>
                  <a:srgbClr val="1155CC"/>
                </a:solidFill>
                <a:highlight>
                  <a:schemeClr val="accent3"/>
                </a:highlight>
                <a:hlinkClick r:id="rId3">
                  <a:extLst>
                    <a:ext uri="{A12FA001-AC4F-418D-AE19-62706E023703}">
                      <ahyp:hlinkClr xmlns:ahyp="http://schemas.microsoft.com/office/drawing/2018/hyperlinkcolor" val="tx"/>
                    </a:ext>
                  </a:extLst>
                </a:hlinkClick>
              </a:rPr>
              <a:t>https://doi.org/10.5281/zenodo.10777132</a:t>
            </a:r>
            <a:r>
              <a:rPr lang="sl-SI" sz="1300">
                <a:solidFill>
                  <a:schemeClr val="dk1"/>
                </a:solidFill>
                <a:highlight>
                  <a:schemeClr val="accent3"/>
                </a:highlight>
              </a:rPr>
              <a:t> </a:t>
            </a:r>
            <a:endParaRPr sz="1300">
              <a:solidFill>
                <a:schemeClr val="dk1"/>
              </a:solidFill>
              <a:highlight>
                <a:schemeClr val="accent3"/>
              </a:highlight>
            </a:endParaRPr>
          </a:p>
        </p:txBody>
      </p:sp>
      <p:pic>
        <p:nvPicPr>
          <p:cNvPr id="194" name="Google Shape;194;p33" descr="Slika, ki vsebuje besede besedilo, pisava, logotip, grafika&#10;&#10;Opis je samodejno ustvarjen"/>
          <p:cNvPicPr preferRelativeResize="0"/>
          <p:nvPr/>
        </p:nvPicPr>
        <p:blipFill rotWithShape="1">
          <a:blip r:embed="rId4">
            <a:alphaModFix/>
          </a:blip>
          <a:srcRect/>
          <a:stretch/>
        </p:blipFill>
        <p:spPr>
          <a:xfrm>
            <a:off x="10383000" y="0"/>
            <a:ext cx="1809000" cy="522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355425" y="3775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l-SI"/>
              <a:t>Slovenske opredelitve</a:t>
            </a:r>
            <a:endParaRPr/>
          </a:p>
        </p:txBody>
      </p:sp>
      <p:sp>
        <p:nvSpPr>
          <p:cNvPr id="200" name="Google Shape;200;p34"/>
          <p:cNvSpPr txBox="1">
            <a:spLocks noGrp="1"/>
          </p:cNvSpPr>
          <p:nvPr>
            <p:ph type="body" idx="1"/>
          </p:nvPr>
        </p:nvSpPr>
        <p:spPr>
          <a:xfrm>
            <a:off x="355425" y="1800875"/>
            <a:ext cx="10515600" cy="4138500"/>
          </a:xfrm>
          <a:prstGeom prst="rect">
            <a:avLst/>
          </a:prstGeom>
        </p:spPr>
        <p:txBody>
          <a:bodyPr spcFirstLastPara="1" wrap="square" lIns="91425" tIns="45700" rIns="91425" bIns="45700" anchor="t" anchorCtr="0">
            <a:normAutofit fontScale="25000" lnSpcReduction="20000"/>
          </a:bodyPr>
          <a:lstStyle/>
          <a:p>
            <a:pPr marL="0" lvl="0" indent="0" algn="l" rtl="0">
              <a:spcBef>
                <a:spcPts val="1000"/>
              </a:spcBef>
              <a:spcAft>
                <a:spcPts val="0"/>
              </a:spcAft>
              <a:buClr>
                <a:schemeClr val="dk1"/>
              </a:buClr>
              <a:buSzPct val="45833"/>
              <a:buFont typeface="Arial"/>
              <a:buNone/>
            </a:pPr>
            <a:endParaRPr/>
          </a:p>
          <a:p>
            <a:pPr marL="0" lvl="0" indent="0" algn="l" rtl="0">
              <a:spcBef>
                <a:spcPts val="1000"/>
              </a:spcBef>
              <a:spcAft>
                <a:spcPts val="0"/>
              </a:spcAft>
              <a:buClr>
                <a:schemeClr val="dk1"/>
              </a:buClr>
              <a:buSzPts val="275"/>
              <a:buFont typeface="Arial"/>
              <a:buNone/>
            </a:pPr>
            <a:r>
              <a:rPr lang="sl-SI" sz="8000" b="1"/>
              <a:t>2.01 Znanstvena monografija</a:t>
            </a:r>
            <a:endParaRPr sz="8000" b="1"/>
          </a:p>
          <a:p>
            <a:pPr marL="0" lvl="0" indent="0" algn="l" rtl="0">
              <a:spcBef>
                <a:spcPts val="1000"/>
              </a:spcBef>
              <a:spcAft>
                <a:spcPts val="0"/>
              </a:spcAft>
              <a:buNone/>
            </a:pPr>
            <a:r>
              <a:rPr lang="sl-SI" sz="8000"/>
              <a:t>Znanstvena monografija je publikacija, v kateri se znanstveno, sistematično, izčrpno in vseobsegajoče obravnava neki problem, vprašanje ali predmet, oseba ali dogodek, v enem zvezku oz. v določenem številu zvezkov, ki se objavljajo istočasno ali v vnaprej določenem časovnem obdobju. Znanstvena obravnava vključuje analizo znanstvene literature o obravnavanem problemu, ki se jo na temelju lastnih raziskovalnih izsledkov in izkušenj sintetizira v izvirna spoznanja. Publikacija mora biti recenzirana, imeti mora CIP in ISBN (ISMN). Sem uvrščamo tudi znanstvene zemljevide. Znanstvenokritične izdaje vira, ki zajemajo reprodukcijo, prepis ali prevod historičnega vira, uvrščamo v tip 2.28, znanstvene slovarje, enciklopedije ali leksikone pa v tip 2.26 ali 2.27.</a:t>
            </a:r>
            <a:endParaRPr sz="8000"/>
          </a:p>
          <a:p>
            <a:pPr marL="0" lvl="0" indent="0" algn="l" rtl="0">
              <a:spcBef>
                <a:spcPts val="1000"/>
              </a:spcBef>
              <a:spcAft>
                <a:spcPts val="0"/>
              </a:spcAft>
              <a:buClr>
                <a:schemeClr val="dk1"/>
              </a:buClr>
              <a:buSzPts val="275"/>
              <a:buFont typeface="Arial"/>
              <a:buNone/>
            </a:pPr>
            <a:r>
              <a:rPr lang="sl-SI" sz="8000"/>
              <a:t>Zbornikov s konferenc, zaključnih in drugih poročil o delu na raziskovalnih nalogah in projektih ipd. ne uvrščamo v ta tip. Prav tako sem ne uvrščamo doktorskih disertacij, ki naknadno izidejo kot znanstvene monografije, če v vsebini dela ni nobenih dopolnitev/sprememb.</a:t>
            </a:r>
            <a:endParaRPr sz="8000"/>
          </a:p>
          <a:p>
            <a:pPr marL="0" lvl="0" indent="0" algn="l" rtl="0">
              <a:lnSpc>
                <a:spcPct val="115000"/>
              </a:lnSpc>
              <a:spcBef>
                <a:spcPts val="1000"/>
              </a:spcBef>
              <a:spcAft>
                <a:spcPts val="0"/>
              </a:spcAft>
              <a:buNone/>
            </a:pPr>
            <a:endParaRPr sz="8000"/>
          </a:p>
          <a:p>
            <a:pPr marL="0" lvl="0" indent="0" algn="l" rtl="0">
              <a:lnSpc>
                <a:spcPct val="115000"/>
              </a:lnSpc>
              <a:spcBef>
                <a:spcPts val="1200"/>
              </a:spcBef>
              <a:spcAft>
                <a:spcPts val="1200"/>
              </a:spcAft>
              <a:buClr>
                <a:schemeClr val="dk1"/>
              </a:buClr>
              <a:buSzPts val="275"/>
              <a:buFont typeface="Arial"/>
              <a:buNone/>
            </a:pPr>
            <a:endParaRPr sz="8000"/>
          </a:p>
        </p:txBody>
      </p:sp>
      <p:sp>
        <p:nvSpPr>
          <p:cNvPr id="201" name="Google Shape;201;p34"/>
          <p:cNvSpPr txBox="1"/>
          <p:nvPr/>
        </p:nvSpPr>
        <p:spPr>
          <a:xfrm>
            <a:off x="355425" y="6081300"/>
            <a:ext cx="11542800" cy="2925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000"/>
              </a:spcBef>
              <a:spcAft>
                <a:spcPts val="1200"/>
              </a:spcAft>
              <a:buSzPts val="1100"/>
              <a:buNone/>
            </a:pPr>
            <a:r>
              <a:rPr lang="sl-SI" sz="1300" i="1">
                <a:solidFill>
                  <a:schemeClr val="dk1"/>
                </a:solidFill>
                <a:highlight>
                  <a:schemeClr val="accent3"/>
                </a:highlight>
              </a:rPr>
              <a:t>Tipologija dokumentov/del za vodenje bibliografij v sistemu COBISS</a:t>
            </a:r>
            <a:r>
              <a:rPr lang="sl-SI" sz="1300">
                <a:solidFill>
                  <a:schemeClr val="dk1"/>
                </a:solidFill>
                <a:highlight>
                  <a:schemeClr val="accent3"/>
                </a:highlight>
              </a:rPr>
              <a:t>, </a:t>
            </a:r>
            <a:r>
              <a:rPr lang="sl-SI" sz="1300" u="sng">
                <a:solidFill>
                  <a:srgbClr val="1155CC"/>
                </a:solidFill>
                <a:highlight>
                  <a:schemeClr val="accent3"/>
                </a:highlight>
                <a:hlinkClick r:id="rId3">
                  <a:extLst>
                    <a:ext uri="{A12FA001-AC4F-418D-AE19-62706E023703}">
                      <ahyp:hlinkClr xmlns:ahyp="http://schemas.microsoft.com/office/drawing/2018/hyperlinkcolor" val="tx"/>
                    </a:ext>
                  </a:extLst>
                </a:hlinkClick>
              </a:rPr>
              <a:t>http://home.izum.si/COBISS/bibliografije/Tipologija_slv.pdf</a:t>
            </a:r>
            <a:r>
              <a:rPr lang="sl-SI" sz="1300">
                <a:solidFill>
                  <a:schemeClr val="dk1"/>
                </a:solidFill>
                <a:highlight>
                  <a:schemeClr val="accent3"/>
                </a:highlight>
              </a:rPr>
              <a:t> </a:t>
            </a:r>
            <a:endParaRPr sz="1300">
              <a:solidFill>
                <a:schemeClr val="dk1"/>
              </a:solidFill>
              <a:highlight>
                <a:schemeClr val="accent3"/>
              </a:highlight>
            </a:endParaRPr>
          </a:p>
        </p:txBody>
      </p:sp>
      <p:pic>
        <p:nvPicPr>
          <p:cNvPr id="202" name="Google Shape;202;p34" descr="Slika, ki vsebuje besede besedilo, pisava, logotip, grafika&#10;&#10;Opis je samodejno ustvarjen"/>
          <p:cNvPicPr preferRelativeResize="0"/>
          <p:nvPr/>
        </p:nvPicPr>
        <p:blipFill rotWithShape="1">
          <a:blip r:embed="rId4">
            <a:alphaModFix/>
          </a:blip>
          <a:srcRect/>
          <a:stretch/>
        </p:blipFill>
        <p:spPr>
          <a:xfrm>
            <a:off x="10383000" y="0"/>
            <a:ext cx="1809000" cy="522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graphicFrame>
        <p:nvGraphicFramePr>
          <p:cNvPr id="207" name="Google Shape;207;p35"/>
          <p:cNvGraphicFramePr/>
          <p:nvPr/>
        </p:nvGraphicFramePr>
        <p:xfrm>
          <a:off x="317875" y="1966988"/>
          <a:ext cx="3000000" cy="3000000"/>
        </p:xfrm>
        <a:graphic>
          <a:graphicData uri="http://schemas.openxmlformats.org/drawingml/2006/table">
            <a:tbl>
              <a:tblPr>
                <a:noFill/>
                <a:tableStyleId>{C32C77C9-D097-4944-9874-0660687A2664}</a:tableStyleId>
              </a:tblPr>
              <a:tblGrid>
                <a:gridCol w="3453750">
                  <a:extLst>
                    <a:ext uri="{9D8B030D-6E8A-4147-A177-3AD203B41FA5}">
                      <a16:colId xmlns:a16="http://schemas.microsoft.com/office/drawing/2014/main" val="20000"/>
                    </a:ext>
                  </a:extLst>
                </a:gridCol>
                <a:gridCol w="5582950">
                  <a:extLst>
                    <a:ext uri="{9D8B030D-6E8A-4147-A177-3AD203B41FA5}">
                      <a16:colId xmlns:a16="http://schemas.microsoft.com/office/drawing/2014/main" val="20001"/>
                    </a:ext>
                  </a:extLst>
                </a:gridCol>
                <a:gridCol w="2042550">
                  <a:extLst>
                    <a:ext uri="{9D8B030D-6E8A-4147-A177-3AD203B41FA5}">
                      <a16:colId xmlns:a16="http://schemas.microsoft.com/office/drawing/2014/main" val="20002"/>
                    </a:ext>
                  </a:extLst>
                </a:gridCol>
              </a:tblGrid>
              <a:tr h="381000">
                <a:tc>
                  <a:txBody>
                    <a:bodyPr/>
                    <a:lstStyle/>
                    <a:p>
                      <a:pPr marL="0" lvl="0" indent="0" algn="l" rtl="0">
                        <a:lnSpc>
                          <a:spcPct val="115000"/>
                        </a:lnSpc>
                        <a:spcBef>
                          <a:spcPts val="0"/>
                        </a:spcBef>
                        <a:spcAft>
                          <a:spcPts val="1000"/>
                        </a:spcAft>
                        <a:buNone/>
                      </a:pPr>
                      <a:r>
                        <a:rPr lang="sl-SI" sz="1100" b="1" i="1">
                          <a:solidFill>
                            <a:schemeClr val="dk1"/>
                          </a:solidFill>
                        </a:rPr>
                        <a:t>Tip</a:t>
                      </a:r>
                      <a:endParaRPr sz="1100" b="1" i="1">
                        <a:solidFill>
                          <a:schemeClr val="dk1"/>
                        </a:solidFill>
                      </a:endParaRPr>
                    </a:p>
                  </a:txBody>
                  <a:tcPr marL="91425" marR="91425" marT="91425" marB="91425"/>
                </a:tc>
                <a:tc>
                  <a:txBody>
                    <a:bodyPr/>
                    <a:lstStyle/>
                    <a:p>
                      <a:pPr marL="0" lvl="0" indent="0" algn="l" rtl="0">
                        <a:spcBef>
                          <a:spcPts val="0"/>
                        </a:spcBef>
                        <a:spcAft>
                          <a:spcPts val="0"/>
                        </a:spcAft>
                        <a:buNone/>
                      </a:pPr>
                      <a:r>
                        <a:rPr lang="sl-SI" b="1" i="1"/>
                        <a:t>Znanstvene točke</a:t>
                      </a:r>
                      <a:endParaRPr b="1" i="1"/>
                    </a:p>
                  </a:txBody>
                  <a:tcPr marL="91425" marR="91425" marT="91425" marB="91425">
                    <a:lnB w="79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sl-SI" b="1" i="1"/>
                        <a:t>Strokovne točke</a:t>
                      </a:r>
                      <a:endParaRPr b="1" i="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1000"/>
                        </a:spcAft>
                        <a:buNone/>
                      </a:pPr>
                      <a:r>
                        <a:rPr lang="sl-SI" sz="900" i="1">
                          <a:solidFill>
                            <a:schemeClr val="dk1"/>
                          </a:solidFill>
                        </a:rPr>
                        <a:t>2.01 Znanstvena monografija</a:t>
                      </a:r>
                      <a:endParaRPr sz="1200"/>
                    </a:p>
                  </a:txBody>
                  <a:tcPr marL="91425" marR="91425" marT="91425" marB="91425">
                    <a:lnR w="7925" cap="flat" cmpd="sng">
                      <a:solidFill>
                        <a:srgbClr val="000000"/>
                      </a:solidFill>
                      <a:prstDash val="solid"/>
                      <a:round/>
                      <a:headEnd type="none" w="sm" len="sm"/>
                      <a:tailEnd type="none" w="sm" len="sm"/>
                    </a:lnR>
                  </a:tcPr>
                </a:tc>
                <a:tc>
                  <a:txBody>
                    <a:bodyPr/>
                    <a:lstStyle/>
                    <a:p>
                      <a:pPr marL="0" lvl="0" indent="0" algn="l" rtl="0">
                        <a:lnSpc>
                          <a:spcPct val="115000"/>
                        </a:lnSpc>
                        <a:spcBef>
                          <a:spcPts val="1200"/>
                        </a:spcBef>
                        <a:spcAft>
                          <a:spcPts val="0"/>
                        </a:spcAft>
                        <a:buNone/>
                      </a:pPr>
                      <a:r>
                        <a:rPr lang="sl-SI" sz="900" b="1"/>
                        <a:t>160 točk</a:t>
                      </a:r>
                      <a:r>
                        <a:rPr lang="sl-SI" sz="900"/>
                        <a:t> (avtorji/uredniki vira):</a:t>
                      </a:r>
                      <a:br>
                        <a:rPr lang="sl-SI" sz="900"/>
                      </a:br>
                      <a:r>
                        <a:rPr lang="sl-SI" sz="900"/>
                        <a:t>#če ima več kot 100 strani</a:t>
                      </a:r>
                      <a:br>
                        <a:rPr lang="sl-SI" sz="900"/>
                      </a:br>
                      <a:r>
                        <a:rPr lang="sl-SI" sz="900"/>
                        <a:t>#če je pri tuji založbi iz seznama BIBLIO-C ali sodi v SSH</a:t>
                      </a:r>
                      <a:br>
                        <a:rPr lang="sl-SI" sz="900"/>
                      </a:br>
                      <a:r>
                        <a:rPr lang="sl-SI" sz="900" b="1"/>
                        <a:t>60 točk</a:t>
                      </a:r>
                      <a:r>
                        <a:rPr lang="sl-SI" sz="900"/>
                        <a:t> (avtorji):</a:t>
                      </a:r>
                      <a:br>
                        <a:rPr lang="sl-SI" sz="900"/>
                      </a:br>
                      <a:r>
                        <a:rPr lang="sl-SI" sz="900"/>
                        <a:t>#če ima več kot 100 strani in je izšla pri tuji založbi (ki ni na BIBLIO-C) ali ni SSH</a:t>
                      </a:r>
                      <a:br>
                        <a:rPr lang="sl-SI" sz="900"/>
                      </a:br>
                      <a:r>
                        <a:rPr lang="sl-SI" sz="900" b="1"/>
                        <a:t>50 točk</a:t>
                      </a:r>
                      <a:r>
                        <a:rPr lang="sl-SI" sz="900"/>
                        <a:t> (avtorji):</a:t>
                      </a:r>
                      <a:br>
                        <a:rPr lang="sl-SI" sz="900"/>
                      </a:br>
                      <a:r>
                        <a:rPr lang="sl-SI" sz="900"/>
                        <a:t>#če ima manj kot 100 strani in je izšla pri domači založbi</a:t>
                      </a:r>
                      <a:br>
                        <a:rPr lang="sl-SI" sz="900"/>
                      </a:br>
                      <a:r>
                        <a:rPr lang="sl-SI" sz="900" b="1"/>
                        <a:t>25 točk </a:t>
                      </a:r>
                      <a:r>
                        <a:rPr lang="sl-SI" sz="900"/>
                        <a:t>(avtorji/uredniki vira)</a:t>
                      </a:r>
                      <a:br>
                        <a:rPr lang="sl-SI" sz="900"/>
                      </a:br>
                      <a:r>
                        <a:rPr lang="sl-SI" sz="900"/>
                        <a:t>#če je zemljevid</a:t>
                      </a:r>
                      <a:br>
                        <a:rPr lang="sl-SI" sz="900"/>
                      </a:br>
                      <a:r>
                        <a:rPr lang="sl-SI" sz="900"/>
                        <a:t>#če ima monografija 20--100 strani in je izšla pri založbi iz BIBLIO-C ali sodi v SSH</a:t>
                      </a:r>
                      <a:br>
                        <a:rPr lang="sl-SI" sz="900"/>
                      </a:br>
                      <a:r>
                        <a:rPr lang="sl-SI" sz="900" b="1"/>
                        <a:t>10 točk</a:t>
                      </a:r>
                      <a:r>
                        <a:rPr lang="sl-SI" sz="900"/>
                        <a:t> (avtorji):</a:t>
                      </a:r>
                      <a:br>
                        <a:rPr lang="sl-SI" sz="900"/>
                      </a:br>
                      <a:r>
                        <a:rPr lang="sl-SI" sz="900"/>
                        <a:t>#če je izšla pri tuji založbi, ki ni na BIBLIO-C ali pri domači založbi (in ne sodi v SSH)</a:t>
                      </a:r>
                      <a:br>
                        <a:rPr lang="sl-SI" sz="900"/>
                      </a:br>
                      <a:r>
                        <a:rPr lang="sl-SI" sz="900"/>
                        <a:t>#</a:t>
                      </a:r>
                      <a:r>
                        <a:rPr lang="sl-SI" sz="900" b="1">
                          <a:solidFill>
                            <a:schemeClr val="dk1"/>
                          </a:solidFill>
                        </a:rPr>
                        <a:t>do 80 točk</a:t>
                      </a:r>
                      <a:r>
                        <a:rPr lang="sl-SI" sz="900">
                          <a:solidFill>
                            <a:schemeClr val="dk1"/>
                          </a:solidFill>
                        </a:rPr>
                        <a:t> (uredniki monografije/zbirke): največ dve na leto</a:t>
                      </a:r>
                      <a:br>
                        <a:rPr lang="sl-SI" sz="900">
                          <a:solidFill>
                            <a:schemeClr val="dk1"/>
                          </a:solidFill>
                        </a:rPr>
                      </a:br>
                      <a:r>
                        <a:rPr lang="sl-SI" sz="900"/>
                        <a:t>#</a:t>
                      </a:r>
                      <a:r>
                        <a:rPr lang="sl-SI" sz="900" b="1"/>
                        <a:t>60 točk</a:t>
                      </a:r>
                      <a:r>
                        <a:rPr lang="sl-SI" sz="900"/>
                        <a:t> (avtorji prispevka 30 strani in več)</a:t>
                      </a:r>
                      <a:br>
                        <a:rPr lang="sl-SI" sz="900"/>
                      </a:br>
                      <a:r>
                        <a:rPr lang="sl-SI" sz="900" b="1"/>
                        <a:t>#40 točk</a:t>
                      </a:r>
                      <a:r>
                        <a:rPr lang="sl-SI" sz="900"/>
                        <a:t> (avtorji prispevka 15 do 29 strani)</a:t>
                      </a:r>
                      <a:br>
                        <a:rPr lang="sl-SI" sz="900"/>
                      </a:br>
                      <a:r>
                        <a:rPr lang="sl-SI" sz="900" b="1"/>
                        <a:t>#20 točk</a:t>
                      </a:r>
                      <a:r>
                        <a:rPr lang="sl-SI" sz="900"/>
                        <a:t> (avtorji prispevka manj od 15 strani)</a:t>
                      </a:r>
                      <a:r>
                        <a:rPr lang="sl-SI" sz="900" b="1"/>
                        <a:t> </a:t>
                      </a:r>
                      <a:endParaRPr sz="900" b="1"/>
                    </a:p>
                  </a:txBody>
                  <a:tcPr marL="68575" marR="68575" marT="91425" marB="91425">
                    <a:lnL w="7925" cap="flat" cmpd="sng">
                      <a:solidFill>
                        <a:srgbClr val="000000"/>
                      </a:solidFill>
                      <a:prstDash val="solid"/>
                      <a:round/>
                      <a:headEnd type="none" w="sm" len="sm"/>
                      <a:tailEnd type="none" w="sm" len="sm"/>
                    </a:lnL>
                    <a:lnR w="7925" cap="flat" cmpd="sng">
                      <a:solidFill>
                        <a:srgbClr val="000000"/>
                      </a:solidFill>
                      <a:prstDash val="solid"/>
                      <a:round/>
                      <a:headEnd type="none" w="sm" len="sm"/>
                      <a:tailEnd type="none" w="sm" len="sm"/>
                    </a:lnR>
                    <a:lnT w="7925" cap="flat" cmpd="sng">
                      <a:solidFill>
                        <a:srgbClr val="000000"/>
                      </a:solidFill>
                      <a:prstDash val="solid"/>
                      <a:round/>
                      <a:headEnd type="none" w="sm" len="sm"/>
                      <a:tailEnd type="none" w="sm" len="sm"/>
                    </a:lnT>
                    <a:lnB w="7925" cap="flat" cmpd="sng">
                      <a:solidFill>
                        <a:srgbClr val="000000"/>
                      </a:solidFill>
                      <a:prstDash val="solid"/>
                      <a:round/>
                      <a:headEnd type="none" w="sm" len="sm"/>
                      <a:tailEnd type="none" w="sm" len="sm"/>
                    </a:lnB>
                  </a:tcPr>
                </a:tc>
                <a:tc>
                  <a:txBody>
                    <a:bodyPr/>
                    <a:lstStyle/>
                    <a:p>
                      <a:pPr marL="0" lvl="0" indent="0" algn="l" rtl="0">
                        <a:lnSpc>
                          <a:spcPct val="107000"/>
                        </a:lnSpc>
                        <a:spcBef>
                          <a:spcPts val="0"/>
                        </a:spcBef>
                        <a:spcAft>
                          <a:spcPts val="0"/>
                        </a:spcAft>
                        <a:buNone/>
                      </a:pPr>
                      <a:r>
                        <a:rPr lang="sl-SI" sz="900" b="1">
                          <a:solidFill>
                            <a:schemeClr val="dk1"/>
                          </a:solidFill>
                          <a:latin typeface="Calibri"/>
                          <a:ea typeface="Calibri"/>
                          <a:cs typeface="Calibri"/>
                          <a:sym typeface="Calibri"/>
                        </a:rPr>
                        <a:t>40 točk </a:t>
                      </a:r>
                      <a:r>
                        <a:rPr lang="sl-SI" sz="900">
                          <a:solidFill>
                            <a:schemeClr val="dk1"/>
                          </a:solidFill>
                          <a:latin typeface="Calibri"/>
                          <a:ea typeface="Calibri"/>
                          <a:cs typeface="Calibri"/>
                          <a:sym typeface="Calibri"/>
                        </a:rPr>
                        <a:t>(nad 50 strani)</a:t>
                      </a:r>
                      <a:endParaRPr sz="900">
                        <a:solidFill>
                          <a:schemeClr val="dk1"/>
                        </a:solidFill>
                        <a:latin typeface="Calibri"/>
                        <a:ea typeface="Calibri"/>
                        <a:cs typeface="Calibri"/>
                        <a:sym typeface="Calibri"/>
                      </a:endParaRPr>
                    </a:p>
                    <a:p>
                      <a:pPr marL="0" lvl="0" indent="0" algn="l" rtl="0">
                        <a:spcBef>
                          <a:spcPts val="0"/>
                        </a:spcBef>
                        <a:spcAft>
                          <a:spcPts val="0"/>
                        </a:spcAft>
                        <a:buNone/>
                      </a:pPr>
                      <a:r>
                        <a:rPr lang="sl-SI" sz="900" b="1">
                          <a:solidFill>
                            <a:schemeClr val="dk1"/>
                          </a:solidFill>
                          <a:latin typeface="Calibri"/>
                          <a:ea typeface="Calibri"/>
                          <a:cs typeface="Calibri"/>
                          <a:sym typeface="Calibri"/>
                        </a:rPr>
                        <a:t>5 točk</a:t>
                      </a:r>
                      <a:r>
                        <a:rPr lang="sl-SI" sz="900">
                          <a:solidFill>
                            <a:schemeClr val="dk1"/>
                          </a:solidFill>
                          <a:latin typeface="Calibri"/>
                          <a:ea typeface="Calibri"/>
                          <a:cs typeface="Calibri"/>
                          <a:sym typeface="Calibri"/>
                        </a:rPr>
                        <a:t> (50 ali manj strani)</a:t>
                      </a:r>
                      <a:endParaRPr sz="1200"/>
                    </a:p>
                  </a:txBody>
                  <a:tcPr marL="91425" marR="91425" marT="91425" marB="91425">
                    <a:lnL w="7925" cap="flat" cmpd="sng">
                      <a:solidFill>
                        <a:srgbClr val="000000"/>
                      </a:solidFill>
                      <a:prstDash val="solid"/>
                      <a:round/>
                      <a:headEnd type="none" w="sm" len="sm"/>
                      <a:tailEnd type="none" w="sm" len="sm"/>
                    </a:lnL>
                  </a:tcPr>
                </a:tc>
                <a:extLst>
                  <a:ext uri="{0D108BD9-81ED-4DB2-BD59-A6C34878D82A}">
                    <a16:rowId xmlns:a16="http://schemas.microsoft.com/office/drawing/2014/main" val="10001"/>
                  </a:ext>
                </a:extLst>
              </a:tr>
            </a:tbl>
          </a:graphicData>
        </a:graphic>
      </p:graphicFrame>
      <p:sp>
        <p:nvSpPr>
          <p:cNvPr id="208" name="Google Shape;208;p35"/>
          <p:cNvSpPr txBox="1">
            <a:spLocks noGrp="1"/>
          </p:cNvSpPr>
          <p:nvPr>
            <p:ph type="title"/>
          </p:nvPr>
        </p:nvSpPr>
        <p:spPr>
          <a:xfrm>
            <a:off x="361050" y="365125"/>
            <a:ext cx="109929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l-SI"/>
              <a:t>Vrednotenje</a:t>
            </a:r>
            <a:endParaRPr/>
          </a:p>
        </p:txBody>
      </p:sp>
      <p:sp>
        <p:nvSpPr>
          <p:cNvPr id="209" name="Google Shape;209;p35"/>
          <p:cNvSpPr txBox="1"/>
          <p:nvPr/>
        </p:nvSpPr>
        <p:spPr>
          <a:xfrm>
            <a:off x="361050" y="6044175"/>
            <a:ext cx="11542800" cy="5226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000"/>
              </a:spcBef>
              <a:spcAft>
                <a:spcPts val="1200"/>
              </a:spcAft>
              <a:buClr>
                <a:schemeClr val="dk1"/>
              </a:buClr>
              <a:buSzPts val="1100"/>
              <a:buFont typeface="Arial"/>
              <a:buNone/>
            </a:pPr>
            <a:r>
              <a:rPr lang="sl-SI" sz="1300" i="1">
                <a:solidFill>
                  <a:schemeClr val="dk1"/>
                </a:solidFill>
                <a:highlight>
                  <a:schemeClr val="accent3"/>
                </a:highlight>
              </a:rPr>
              <a:t>Bibliografska merila znanstvene in strokovne uspešnosti</a:t>
            </a:r>
            <a:r>
              <a:rPr lang="sl-SI" sz="1300">
                <a:solidFill>
                  <a:schemeClr val="dk1"/>
                </a:solidFill>
                <a:highlight>
                  <a:schemeClr val="accent3"/>
                </a:highlight>
              </a:rPr>
              <a:t>,</a:t>
            </a:r>
            <a:r>
              <a:rPr lang="sl-SI" sz="1300" i="1">
                <a:solidFill>
                  <a:schemeClr val="dk1"/>
                </a:solidFill>
                <a:highlight>
                  <a:schemeClr val="accent3"/>
                </a:highlight>
              </a:rPr>
              <a:t> </a:t>
            </a:r>
            <a:r>
              <a:rPr lang="sl-SI" sz="1300">
                <a:solidFill>
                  <a:schemeClr val="dk1"/>
                </a:solidFill>
                <a:highlight>
                  <a:schemeClr val="accent3"/>
                </a:highlight>
              </a:rPr>
              <a:t>2023. Priloga 1 uredbe </a:t>
            </a:r>
            <a:r>
              <a:rPr lang="sl-SI" sz="1300" i="1">
                <a:solidFill>
                  <a:schemeClr val="dk1"/>
                </a:solidFill>
                <a:highlight>
                  <a:schemeClr val="accent3"/>
                </a:highlight>
              </a:rPr>
              <a:t>Metodologija ocenjevanja prijav v postopkih za (so)financiranje znanstvenoraziskovalne dejavnosti</a:t>
            </a:r>
            <a:r>
              <a:rPr lang="sl-SI" sz="1300">
                <a:solidFill>
                  <a:schemeClr val="dk1"/>
                </a:solidFill>
                <a:highlight>
                  <a:schemeClr val="accent3"/>
                </a:highlight>
              </a:rPr>
              <a:t> (št. 6319-5/2022-11 z dne 29. 5 2024, neuradno prečiščeno besedilo), </a:t>
            </a:r>
            <a:r>
              <a:rPr lang="sl-SI" sz="1300" u="sng">
                <a:solidFill>
                  <a:srgbClr val="1155CC"/>
                </a:solidFill>
                <a:highlight>
                  <a:schemeClr val="accent3"/>
                </a:highlight>
                <a:hlinkClick r:id="rId3">
                  <a:extLst>
                    <a:ext uri="{A12FA001-AC4F-418D-AE19-62706E023703}">
                      <ahyp:hlinkClr xmlns:ahyp="http://schemas.microsoft.com/office/drawing/2018/hyperlinkcolor" val="tx"/>
                    </a:ext>
                  </a:extLst>
                </a:hlinkClick>
              </a:rPr>
              <a:t>https://www.arrs.si/sl/akti/24/inc/Priloga%201.pd</a:t>
            </a:r>
            <a:endParaRPr sz="1300">
              <a:solidFill>
                <a:schemeClr val="dk1"/>
              </a:solidFill>
              <a:highlight>
                <a:schemeClr val="accent3"/>
              </a:highlight>
            </a:endParaRPr>
          </a:p>
        </p:txBody>
      </p:sp>
      <p:sp>
        <p:nvSpPr>
          <p:cNvPr id="210" name="Google Shape;210;p35"/>
          <p:cNvSpPr txBox="1"/>
          <p:nvPr/>
        </p:nvSpPr>
        <p:spPr>
          <a:xfrm>
            <a:off x="361050" y="1323238"/>
            <a:ext cx="11542800" cy="4893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000"/>
              </a:spcBef>
              <a:spcAft>
                <a:spcPts val="1200"/>
              </a:spcAft>
              <a:buSzPts val="1100"/>
              <a:buNone/>
            </a:pPr>
            <a:r>
              <a:rPr lang="sl-SI" sz="1200" b="1">
                <a:solidFill>
                  <a:schemeClr val="dk1"/>
                </a:solidFill>
              </a:rPr>
              <a:t>Razdelitev: 	</a:t>
            </a:r>
            <a:r>
              <a:rPr lang="sl-SI" sz="1200">
                <a:solidFill>
                  <a:schemeClr val="dk1"/>
                </a:solidFill>
              </a:rPr>
              <a:t>I Znanstvena, II Strokovna uspešnost:</a:t>
            </a:r>
            <a:br>
              <a:rPr lang="sl-SI" sz="1200">
                <a:solidFill>
                  <a:schemeClr val="dk1"/>
                </a:solidFill>
              </a:rPr>
            </a:br>
            <a:r>
              <a:rPr lang="sl-SI" sz="1200">
                <a:solidFill>
                  <a:schemeClr val="dk1"/>
                </a:solidFill>
              </a:rPr>
              <a:t>		1 Znanstveni članek (24 tipov objav) 2 Znanstvena monografska publikacija in drugi dokumentirani dosežki (33 tipov objav)</a:t>
            </a:r>
            <a:endParaRPr sz="1200">
              <a:solidFill>
                <a:schemeClr val="dk1"/>
              </a:solidFill>
            </a:endParaRPr>
          </a:p>
        </p:txBody>
      </p:sp>
      <p:pic>
        <p:nvPicPr>
          <p:cNvPr id="211" name="Google Shape;211;p35" descr="Slika, ki vsebuje besede besedilo, pisava, logotip, grafika&#10;&#10;Opis je samodejno ustvarjen"/>
          <p:cNvPicPr preferRelativeResize="0"/>
          <p:nvPr/>
        </p:nvPicPr>
        <p:blipFill rotWithShape="1">
          <a:blip r:embed="rId4">
            <a:alphaModFix/>
          </a:blip>
          <a:srcRect/>
          <a:stretch/>
        </p:blipFill>
        <p:spPr>
          <a:xfrm>
            <a:off x="10383000" y="0"/>
            <a:ext cx="1809000" cy="522600"/>
          </a:xfrm>
          <a:prstGeom prst="rect">
            <a:avLst/>
          </a:prstGeom>
          <a:noFill/>
          <a:ln>
            <a:noFill/>
          </a:ln>
        </p:spPr>
      </p:pic>
      <p:sp>
        <p:nvSpPr>
          <p:cNvPr id="212" name="Google Shape;212;p35"/>
          <p:cNvSpPr txBox="1"/>
          <p:nvPr/>
        </p:nvSpPr>
        <p:spPr>
          <a:xfrm>
            <a:off x="526025" y="5203613"/>
            <a:ext cx="11542800" cy="9144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000"/>
              </a:spcBef>
              <a:spcAft>
                <a:spcPts val="1200"/>
              </a:spcAft>
              <a:buSzPts val="1100"/>
              <a:buNone/>
            </a:pPr>
            <a:r>
              <a:rPr lang="sl-SI" sz="1200" b="1">
                <a:solidFill>
                  <a:schemeClr val="dk1"/>
                </a:solidFill>
              </a:rPr>
              <a:t>Posebnosti:	</a:t>
            </a:r>
            <a:r>
              <a:rPr lang="sl-SI" sz="1200">
                <a:solidFill>
                  <a:schemeClr val="dk1"/>
                </a:solidFill>
              </a:rPr>
              <a:t>#točke se delijo, razen če gre za urednike revij, znanstvenih slovarjev, enciklopedij in leksikonov</a:t>
            </a:r>
            <a:br>
              <a:rPr lang="sl-SI" sz="1200" b="1">
                <a:solidFill>
                  <a:schemeClr val="dk1"/>
                </a:solidFill>
              </a:rPr>
            </a:br>
            <a:r>
              <a:rPr lang="sl-SI" sz="1200" b="1">
                <a:solidFill>
                  <a:schemeClr val="dk1"/>
                </a:solidFill>
              </a:rPr>
              <a:t>		</a:t>
            </a:r>
            <a:r>
              <a:rPr lang="sl-SI" sz="1200">
                <a:solidFill>
                  <a:schemeClr val="dk1"/>
                </a:solidFill>
              </a:rPr>
              <a:t>#prevod je 50 % točk</a:t>
            </a:r>
            <a:br>
              <a:rPr lang="sl-SI" sz="1200">
                <a:solidFill>
                  <a:schemeClr val="dk1"/>
                </a:solidFill>
              </a:rPr>
            </a:br>
            <a:r>
              <a:rPr lang="sl-SI" sz="1200">
                <a:solidFill>
                  <a:schemeClr val="dk1"/>
                </a:solidFill>
              </a:rPr>
              <a:t>		#stran je 2000 znakov s presledki (100 strani = okoli 7 avtorskih pol)</a:t>
            </a:r>
            <a:br>
              <a:rPr lang="sl-SI" sz="1200">
                <a:solidFill>
                  <a:schemeClr val="dk1"/>
                </a:solidFill>
              </a:rPr>
            </a:br>
            <a:endParaRPr sz="12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aphicFrame>
        <p:nvGraphicFramePr>
          <p:cNvPr id="217" name="Google Shape;217;p36"/>
          <p:cNvGraphicFramePr/>
          <p:nvPr/>
        </p:nvGraphicFramePr>
        <p:xfrm>
          <a:off x="383075" y="-5175"/>
          <a:ext cx="3000000" cy="3000000"/>
        </p:xfrm>
        <a:graphic>
          <a:graphicData uri="http://schemas.openxmlformats.org/drawingml/2006/table">
            <a:tbl>
              <a:tblPr>
                <a:noFill/>
                <a:tableStyleId>{C32C77C9-D097-4944-9874-0660687A2664}</a:tableStyleId>
              </a:tblPr>
              <a:tblGrid>
                <a:gridCol w="3048050">
                  <a:extLst>
                    <a:ext uri="{9D8B030D-6E8A-4147-A177-3AD203B41FA5}">
                      <a16:colId xmlns:a16="http://schemas.microsoft.com/office/drawing/2014/main" val="20000"/>
                    </a:ext>
                  </a:extLst>
                </a:gridCol>
                <a:gridCol w="4425650">
                  <a:extLst>
                    <a:ext uri="{9D8B030D-6E8A-4147-A177-3AD203B41FA5}">
                      <a16:colId xmlns:a16="http://schemas.microsoft.com/office/drawing/2014/main" val="20001"/>
                    </a:ext>
                  </a:extLst>
                </a:gridCol>
                <a:gridCol w="2256200">
                  <a:extLst>
                    <a:ext uri="{9D8B030D-6E8A-4147-A177-3AD203B41FA5}">
                      <a16:colId xmlns:a16="http://schemas.microsoft.com/office/drawing/2014/main" val="20002"/>
                    </a:ext>
                  </a:extLst>
                </a:gridCol>
              </a:tblGrid>
              <a:tr h="381000">
                <a:tc>
                  <a:txBody>
                    <a:bodyPr/>
                    <a:lstStyle/>
                    <a:p>
                      <a:pPr marL="0" lvl="0" indent="0" algn="l" rtl="0">
                        <a:lnSpc>
                          <a:spcPct val="115000"/>
                        </a:lnSpc>
                        <a:spcBef>
                          <a:spcPts val="0"/>
                        </a:spcBef>
                        <a:spcAft>
                          <a:spcPts val="1000"/>
                        </a:spcAft>
                        <a:buNone/>
                      </a:pPr>
                      <a:r>
                        <a:rPr lang="sl-SI" sz="1100" b="1" i="1">
                          <a:solidFill>
                            <a:schemeClr val="dk1"/>
                          </a:solidFill>
                        </a:rPr>
                        <a:t>Tip</a:t>
                      </a:r>
                      <a:endParaRPr sz="1100" b="1" i="1">
                        <a:solidFill>
                          <a:schemeClr val="dk1"/>
                        </a:solidFill>
                      </a:endParaRPr>
                    </a:p>
                  </a:txBody>
                  <a:tcPr marL="91425" marR="91425" marT="91425" marB="91425"/>
                </a:tc>
                <a:tc>
                  <a:txBody>
                    <a:bodyPr/>
                    <a:lstStyle/>
                    <a:p>
                      <a:pPr marL="0" lvl="0" indent="0" algn="l" rtl="0">
                        <a:spcBef>
                          <a:spcPts val="0"/>
                        </a:spcBef>
                        <a:spcAft>
                          <a:spcPts val="0"/>
                        </a:spcAft>
                        <a:buNone/>
                      </a:pPr>
                      <a:r>
                        <a:rPr lang="sl-SI" b="1" i="1"/>
                        <a:t>Znanstvene točke</a:t>
                      </a:r>
                      <a:endParaRPr b="1" i="1"/>
                    </a:p>
                  </a:txBody>
                  <a:tcPr marL="91425" marR="91425" marT="91425" marB="91425">
                    <a:lnB w="79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sl-SI" b="1" i="1"/>
                        <a:t>Strokovne točke</a:t>
                      </a:r>
                      <a:endParaRPr b="1" i="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1000"/>
                        </a:spcAft>
                        <a:buNone/>
                      </a:pPr>
                      <a:r>
                        <a:rPr lang="sl-SI" sz="900" i="1">
                          <a:solidFill>
                            <a:schemeClr val="dk1"/>
                          </a:solidFill>
                        </a:rPr>
                        <a:t>2.02 Strokovna monografija</a:t>
                      </a:r>
                      <a:endParaRPr sz="1200"/>
                    </a:p>
                  </a:txBody>
                  <a:tcPr marL="91425" marR="91425" marT="91425" marB="91425">
                    <a:lnR w="7925" cap="flat" cmpd="sng">
                      <a:solidFill>
                        <a:srgbClr val="000000"/>
                      </a:solidFill>
                      <a:prstDash val="solid"/>
                      <a:round/>
                      <a:headEnd type="none" w="sm" len="sm"/>
                      <a:tailEnd type="none" w="sm" len="sm"/>
                    </a:lnR>
                  </a:tcPr>
                </a:tc>
                <a:tc>
                  <a:txBody>
                    <a:bodyPr/>
                    <a:lstStyle/>
                    <a:p>
                      <a:pPr marL="0" lvl="0" indent="0" algn="l" rtl="0">
                        <a:lnSpc>
                          <a:spcPct val="115000"/>
                        </a:lnSpc>
                        <a:spcBef>
                          <a:spcPts val="1200"/>
                        </a:spcBef>
                        <a:spcAft>
                          <a:spcPts val="0"/>
                        </a:spcAft>
                        <a:buNone/>
                      </a:pPr>
                      <a:r>
                        <a:rPr lang="sl-SI" sz="900"/>
                        <a:t>IZJEMOMA  (vsaj več kot 4 strani):</a:t>
                      </a:r>
                      <a:br>
                        <a:rPr lang="sl-SI" sz="900"/>
                      </a:br>
                      <a:r>
                        <a:rPr lang="sl-SI" sz="900"/>
                        <a:t>#</a:t>
                      </a:r>
                      <a:r>
                        <a:rPr lang="sl-SI" sz="900" b="1"/>
                        <a:t>60 točk</a:t>
                      </a:r>
                      <a:r>
                        <a:rPr lang="sl-SI" sz="900"/>
                        <a:t> (avtorji prispevka 30 strani in več)</a:t>
                      </a:r>
                      <a:br>
                        <a:rPr lang="sl-SI" sz="900"/>
                      </a:br>
                      <a:r>
                        <a:rPr lang="sl-SI" sz="900" b="1"/>
                        <a:t>#40 točk</a:t>
                      </a:r>
                      <a:r>
                        <a:rPr lang="sl-SI" sz="900"/>
                        <a:t> (avtorji prispevka 15 do 29 strani)</a:t>
                      </a:r>
                      <a:br>
                        <a:rPr lang="sl-SI" sz="900"/>
                      </a:br>
                      <a:r>
                        <a:rPr lang="sl-SI" sz="900" b="1"/>
                        <a:t>#20 točk</a:t>
                      </a:r>
                      <a:r>
                        <a:rPr lang="sl-SI" sz="900"/>
                        <a:t> (avtorji prispevka manj od 15 strani)</a:t>
                      </a:r>
                      <a:endParaRPr sz="900"/>
                    </a:p>
                  </a:txBody>
                  <a:tcPr marL="68575" marR="68575" marT="91425" marB="91425">
                    <a:lnL w="7925" cap="flat" cmpd="sng">
                      <a:solidFill>
                        <a:srgbClr val="000000"/>
                      </a:solidFill>
                      <a:prstDash val="solid"/>
                      <a:round/>
                      <a:headEnd type="none" w="sm" len="sm"/>
                      <a:tailEnd type="none" w="sm" len="sm"/>
                    </a:lnL>
                    <a:lnR w="7925" cap="flat" cmpd="sng">
                      <a:solidFill>
                        <a:srgbClr val="000000"/>
                      </a:solidFill>
                      <a:prstDash val="solid"/>
                      <a:round/>
                      <a:headEnd type="none" w="sm" len="sm"/>
                      <a:tailEnd type="none" w="sm" len="sm"/>
                    </a:lnR>
                    <a:lnT w="7925" cap="flat" cmpd="sng">
                      <a:solidFill>
                        <a:srgbClr val="000000"/>
                      </a:solidFill>
                      <a:prstDash val="solid"/>
                      <a:round/>
                      <a:headEnd type="none" w="sm" len="sm"/>
                      <a:tailEnd type="none" w="sm" len="sm"/>
                    </a:lnT>
                    <a:lnB w="7925" cap="flat" cmpd="sng">
                      <a:solidFill>
                        <a:srgbClr val="000000"/>
                      </a:solidFill>
                      <a:prstDash val="solid"/>
                      <a:round/>
                      <a:headEnd type="none" w="sm" len="sm"/>
                      <a:tailEnd type="none" w="sm" len="sm"/>
                    </a:lnB>
                  </a:tcPr>
                </a:tc>
                <a:tc>
                  <a:txBody>
                    <a:bodyPr/>
                    <a:lstStyle/>
                    <a:p>
                      <a:pPr marL="0" lvl="0" indent="0" algn="l" rtl="0">
                        <a:lnSpc>
                          <a:spcPct val="107000"/>
                        </a:lnSpc>
                        <a:spcBef>
                          <a:spcPts val="0"/>
                        </a:spcBef>
                        <a:spcAft>
                          <a:spcPts val="0"/>
                        </a:spcAft>
                        <a:buClr>
                          <a:schemeClr val="dk1"/>
                        </a:buClr>
                        <a:buSzPts val="1100"/>
                        <a:buFont typeface="Arial"/>
                        <a:buNone/>
                      </a:pPr>
                      <a:r>
                        <a:rPr lang="sl-SI" sz="900" b="1">
                          <a:solidFill>
                            <a:schemeClr val="dk1"/>
                          </a:solidFill>
                          <a:latin typeface="Calibri"/>
                          <a:ea typeface="Calibri"/>
                          <a:cs typeface="Calibri"/>
                          <a:sym typeface="Calibri"/>
                        </a:rPr>
                        <a:t>40 točk </a:t>
                      </a:r>
                      <a:r>
                        <a:rPr lang="sl-SI" sz="900">
                          <a:solidFill>
                            <a:schemeClr val="dk1"/>
                          </a:solidFill>
                          <a:latin typeface="Calibri"/>
                          <a:ea typeface="Calibri"/>
                          <a:cs typeface="Calibri"/>
                          <a:sym typeface="Calibri"/>
                        </a:rPr>
                        <a:t>(nad 50 strani)</a:t>
                      </a:r>
                      <a:endParaRPr sz="900">
                        <a:solidFill>
                          <a:schemeClr val="dk1"/>
                        </a:solidFill>
                        <a:latin typeface="Calibri"/>
                        <a:ea typeface="Calibri"/>
                        <a:cs typeface="Calibri"/>
                        <a:sym typeface="Calibri"/>
                      </a:endParaRPr>
                    </a:p>
                    <a:p>
                      <a:pPr marL="0" lvl="0" indent="0" algn="l" rtl="0">
                        <a:spcBef>
                          <a:spcPts val="0"/>
                        </a:spcBef>
                        <a:spcAft>
                          <a:spcPts val="0"/>
                        </a:spcAft>
                        <a:buNone/>
                      </a:pPr>
                      <a:r>
                        <a:rPr lang="sl-SI" sz="900" b="1">
                          <a:solidFill>
                            <a:schemeClr val="dk1"/>
                          </a:solidFill>
                          <a:latin typeface="Calibri"/>
                          <a:ea typeface="Calibri"/>
                          <a:cs typeface="Calibri"/>
                          <a:sym typeface="Calibri"/>
                        </a:rPr>
                        <a:t>5 točk</a:t>
                      </a:r>
                      <a:r>
                        <a:rPr lang="sl-SI" sz="900">
                          <a:solidFill>
                            <a:schemeClr val="dk1"/>
                          </a:solidFill>
                          <a:latin typeface="Calibri"/>
                          <a:ea typeface="Calibri"/>
                          <a:cs typeface="Calibri"/>
                          <a:sym typeface="Calibri"/>
                        </a:rPr>
                        <a:t> (50 ali manj strani)</a:t>
                      </a:r>
                      <a:endParaRPr sz="1200"/>
                    </a:p>
                  </a:txBody>
                  <a:tcPr marL="91425" marR="91425" marT="91425" marB="91425">
                    <a:lnL w="7925" cap="flat" cmpd="sng">
                      <a:solidFill>
                        <a:srgbClr val="000000"/>
                      </a:solidFill>
                      <a:prstDash val="solid"/>
                      <a:round/>
                      <a:headEnd type="none" w="sm" len="sm"/>
                      <a:tailEnd type="none" w="sm" len="sm"/>
                    </a:lnL>
                  </a:tcPr>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1000"/>
                        </a:spcAft>
                        <a:buNone/>
                      </a:pPr>
                      <a:r>
                        <a:rPr lang="sl-SI" sz="900" i="1">
                          <a:solidFill>
                            <a:schemeClr val="dk1"/>
                          </a:solidFill>
                        </a:rPr>
                        <a:t>2.03 Univerzitetni, visokošolski ali višješolski učbenik z recenzijo</a:t>
                      </a: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lnT w="792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r>
                        <a:rPr lang="sl-SI" sz="900" b="1">
                          <a:solidFill>
                            <a:schemeClr val="dk1"/>
                          </a:solidFill>
                          <a:latin typeface="Calibri"/>
                          <a:ea typeface="Calibri"/>
                          <a:cs typeface="Calibri"/>
                          <a:sym typeface="Calibri"/>
                        </a:rPr>
                        <a:t>50 točk</a:t>
                      </a:r>
                      <a:endParaRPr sz="12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1000"/>
                        </a:spcAft>
                        <a:buNone/>
                      </a:pPr>
                      <a:r>
                        <a:rPr lang="sl-SI" sz="900" i="1">
                          <a:solidFill>
                            <a:schemeClr val="dk1"/>
                          </a:solidFill>
                        </a:rPr>
                        <a:t>2.04 Srednješolski, osnovnošolski ali drugi učbenik z recenzijo</a:t>
                      </a:r>
                      <a:endParaRPr sz="1200"/>
                    </a:p>
                  </a:txBody>
                  <a:tcPr marL="91425" marR="91425" marT="91425" marB="91425"/>
                </a:tc>
                <a:tc>
                  <a:txBody>
                    <a:bodyPr/>
                    <a:lstStyle/>
                    <a:p>
                      <a:pPr marL="0" lvl="0" indent="0" algn="l" rtl="0">
                        <a:spcBef>
                          <a:spcPts val="0"/>
                        </a:spcBef>
                        <a:spcAft>
                          <a:spcPts val="0"/>
                        </a:spcAft>
                        <a:buNone/>
                      </a:pPr>
                      <a:endParaRPr sz="1200"/>
                    </a:p>
                  </a:txBody>
                  <a:tcPr marL="91425" marR="91425" marT="91425" marB="91425">
                    <a:lnB w="79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sl-SI" sz="900" b="1">
                          <a:solidFill>
                            <a:schemeClr val="dk1"/>
                          </a:solidFill>
                          <a:latin typeface="Calibri"/>
                          <a:ea typeface="Calibri"/>
                          <a:cs typeface="Calibri"/>
                          <a:sym typeface="Calibri"/>
                        </a:rPr>
                        <a:t>15 točk</a:t>
                      </a:r>
                      <a:endParaRPr sz="1200"/>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lnSpc>
                          <a:spcPct val="115000"/>
                        </a:lnSpc>
                        <a:spcBef>
                          <a:spcPts val="0"/>
                        </a:spcBef>
                        <a:spcAft>
                          <a:spcPts val="1000"/>
                        </a:spcAft>
                        <a:buNone/>
                      </a:pPr>
                      <a:r>
                        <a:rPr lang="sl-SI" sz="900" i="1">
                          <a:solidFill>
                            <a:schemeClr val="dk1"/>
                          </a:solidFill>
                        </a:rPr>
                        <a:t>2.06 Slovar, enciklopedija, leksikon, priročnik, atlas, zemljevid</a:t>
                      </a:r>
                      <a:endParaRPr sz="1200"/>
                    </a:p>
                  </a:txBody>
                  <a:tcPr marL="91425" marR="91425" marT="91425" marB="91425">
                    <a:lnR w="7925" cap="flat" cmpd="sng">
                      <a:solidFill>
                        <a:srgbClr val="000000"/>
                      </a:solidFill>
                      <a:prstDash val="solid"/>
                      <a:round/>
                      <a:headEnd type="none" w="sm" len="sm"/>
                      <a:tailEnd type="none" w="sm" len="sm"/>
                    </a:lnR>
                  </a:tcPr>
                </a:tc>
                <a:tc>
                  <a:txBody>
                    <a:bodyPr/>
                    <a:lstStyle/>
                    <a:p>
                      <a:pPr marL="0" lvl="0" indent="0" algn="l" rtl="0">
                        <a:lnSpc>
                          <a:spcPct val="115000"/>
                        </a:lnSpc>
                        <a:spcBef>
                          <a:spcPts val="1200"/>
                        </a:spcBef>
                        <a:spcAft>
                          <a:spcPts val="0"/>
                        </a:spcAft>
                        <a:buNone/>
                      </a:pPr>
                      <a:r>
                        <a:rPr lang="sl-SI" sz="900"/>
                        <a:t>IZJEMOMA  (vsaj več kot 4 strani):</a:t>
                      </a:r>
                      <a:br>
                        <a:rPr lang="sl-SI" sz="900"/>
                      </a:br>
                      <a:r>
                        <a:rPr lang="sl-SI" sz="900"/>
                        <a:t>#</a:t>
                      </a:r>
                      <a:r>
                        <a:rPr lang="sl-SI" sz="900" b="1"/>
                        <a:t>60 točk</a:t>
                      </a:r>
                      <a:r>
                        <a:rPr lang="sl-SI" sz="900"/>
                        <a:t> (avtorji prispevka 30 strani in več)</a:t>
                      </a:r>
                      <a:br>
                        <a:rPr lang="sl-SI" sz="900"/>
                      </a:br>
                      <a:r>
                        <a:rPr lang="sl-SI" sz="900" b="1"/>
                        <a:t>#40 točk</a:t>
                      </a:r>
                      <a:r>
                        <a:rPr lang="sl-SI" sz="900"/>
                        <a:t> (avtorji prispevka 15 do 29 strani)</a:t>
                      </a:r>
                      <a:br>
                        <a:rPr lang="sl-SI" sz="900"/>
                      </a:br>
                      <a:r>
                        <a:rPr lang="sl-SI" sz="900" b="1"/>
                        <a:t>#20 točk</a:t>
                      </a:r>
                      <a:r>
                        <a:rPr lang="sl-SI" sz="900"/>
                        <a:t> (avtorji prispevka manj od 15 strani)</a:t>
                      </a:r>
                      <a:endParaRPr sz="900"/>
                    </a:p>
                  </a:txBody>
                  <a:tcPr marL="68575" marR="68575" marT="91425" marB="91425">
                    <a:lnL w="7925" cap="flat" cmpd="sng">
                      <a:solidFill>
                        <a:srgbClr val="000000"/>
                      </a:solidFill>
                      <a:prstDash val="solid"/>
                      <a:round/>
                      <a:headEnd type="none" w="sm" len="sm"/>
                      <a:tailEnd type="none" w="sm" len="sm"/>
                    </a:lnL>
                    <a:lnR w="7925" cap="flat" cmpd="sng">
                      <a:solidFill>
                        <a:srgbClr val="000000"/>
                      </a:solidFill>
                      <a:prstDash val="solid"/>
                      <a:round/>
                      <a:headEnd type="none" w="sm" len="sm"/>
                      <a:tailEnd type="none" w="sm" len="sm"/>
                    </a:lnR>
                    <a:lnT w="7925" cap="flat" cmpd="sng">
                      <a:solidFill>
                        <a:srgbClr val="000000"/>
                      </a:solidFill>
                      <a:prstDash val="solid"/>
                      <a:round/>
                      <a:headEnd type="none" w="sm" len="sm"/>
                      <a:tailEnd type="none" w="sm" len="sm"/>
                    </a:lnT>
                    <a:lnB w="7925" cap="flat" cmpd="sng">
                      <a:solidFill>
                        <a:srgbClr val="000000"/>
                      </a:solidFill>
                      <a:prstDash val="solid"/>
                      <a:round/>
                      <a:headEnd type="none" w="sm" len="sm"/>
                      <a:tailEnd type="none" w="sm" len="sm"/>
                    </a:lnB>
                  </a:tcPr>
                </a:tc>
                <a:tc>
                  <a:txBody>
                    <a:bodyPr/>
                    <a:lstStyle/>
                    <a:p>
                      <a:pPr marL="0" lvl="0" indent="0" algn="l" rtl="0">
                        <a:lnSpc>
                          <a:spcPct val="107000"/>
                        </a:lnSpc>
                        <a:spcBef>
                          <a:spcPts val="0"/>
                        </a:spcBef>
                        <a:spcAft>
                          <a:spcPts val="0"/>
                        </a:spcAft>
                        <a:buNone/>
                      </a:pPr>
                      <a:r>
                        <a:rPr lang="sl-SI" sz="900" b="1">
                          <a:solidFill>
                            <a:schemeClr val="dk1"/>
                          </a:solidFill>
                          <a:latin typeface="Calibri"/>
                          <a:ea typeface="Calibri"/>
                          <a:cs typeface="Calibri"/>
                          <a:sym typeface="Calibri"/>
                        </a:rPr>
                        <a:t>40 točk </a:t>
                      </a:r>
                      <a:r>
                        <a:rPr lang="sl-SI" sz="900">
                          <a:solidFill>
                            <a:schemeClr val="dk1"/>
                          </a:solidFill>
                          <a:latin typeface="Calibri"/>
                          <a:ea typeface="Calibri"/>
                          <a:cs typeface="Calibri"/>
                          <a:sym typeface="Calibri"/>
                        </a:rPr>
                        <a:t>(nad 50 strani)</a:t>
                      </a:r>
                      <a:endParaRPr sz="900">
                        <a:solidFill>
                          <a:schemeClr val="dk1"/>
                        </a:solidFill>
                        <a:latin typeface="Calibri"/>
                        <a:ea typeface="Calibri"/>
                        <a:cs typeface="Calibri"/>
                        <a:sym typeface="Calibri"/>
                      </a:endParaRPr>
                    </a:p>
                    <a:p>
                      <a:pPr marL="0" lvl="0" indent="0" algn="l" rtl="0">
                        <a:spcBef>
                          <a:spcPts val="0"/>
                        </a:spcBef>
                        <a:spcAft>
                          <a:spcPts val="0"/>
                        </a:spcAft>
                        <a:buNone/>
                      </a:pPr>
                      <a:r>
                        <a:rPr lang="sl-SI" sz="900" b="1">
                          <a:solidFill>
                            <a:schemeClr val="dk1"/>
                          </a:solidFill>
                          <a:latin typeface="Calibri"/>
                          <a:ea typeface="Calibri"/>
                          <a:cs typeface="Calibri"/>
                          <a:sym typeface="Calibri"/>
                        </a:rPr>
                        <a:t>5 točk</a:t>
                      </a:r>
                      <a:r>
                        <a:rPr lang="sl-SI" sz="900">
                          <a:solidFill>
                            <a:schemeClr val="dk1"/>
                          </a:solidFill>
                          <a:latin typeface="Calibri"/>
                          <a:ea typeface="Calibri"/>
                          <a:cs typeface="Calibri"/>
                          <a:sym typeface="Calibri"/>
                        </a:rPr>
                        <a:t> (50 ali manj strani)</a:t>
                      </a:r>
                      <a:endParaRPr sz="1200"/>
                    </a:p>
                  </a:txBody>
                  <a:tcPr marL="91425" marR="91425" marT="91425" marB="91425">
                    <a:lnL w="7925" cap="flat" cmpd="sng">
                      <a:solidFill>
                        <a:srgbClr val="000000"/>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lnSpc>
                          <a:spcPct val="115000"/>
                        </a:lnSpc>
                        <a:spcBef>
                          <a:spcPts val="0"/>
                        </a:spcBef>
                        <a:spcAft>
                          <a:spcPts val="1000"/>
                        </a:spcAft>
                        <a:buNone/>
                      </a:pPr>
                      <a:r>
                        <a:rPr lang="sl-SI" sz="900" i="1">
                          <a:solidFill>
                            <a:schemeClr val="dk1"/>
                          </a:solidFill>
                        </a:rPr>
                        <a:t>2.26 Temeljni znanstveni slovar ali leksikon</a:t>
                      </a:r>
                      <a:endParaRPr sz="1200"/>
                    </a:p>
                  </a:txBody>
                  <a:tcPr marL="91425" marR="91425" marT="91425" marB="91425">
                    <a:lnR w="7925" cap="flat" cmpd="sng">
                      <a:solidFill>
                        <a:srgbClr val="000000"/>
                      </a:solidFill>
                      <a:prstDash val="solid"/>
                      <a:round/>
                      <a:headEnd type="none" w="sm" len="sm"/>
                      <a:tailEnd type="none" w="sm" len="sm"/>
                    </a:lnR>
                  </a:tcPr>
                </a:tc>
                <a:tc>
                  <a:txBody>
                    <a:bodyPr/>
                    <a:lstStyle/>
                    <a:p>
                      <a:pPr marL="0" lvl="0" indent="0" algn="l" rtl="0">
                        <a:lnSpc>
                          <a:spcPct val="115000"/>
                        </a:lnSpc>
                        <a:spcBef>
                          <a:spcPts val="1200"/>
                        </a:spcBef>
                        <a:spcAft>
                          <a:spcPts val="0"/>
                        </a:spcAft>
                        <a:buNone/>
                      </a:pPr>
                      <a:r>
                        <a:rPr lang="sl-SI" sz="900" b="1"/>
                        <a:t>160 točk</a:t>
                      </a:r>
                      <a:r>
                        <a:rPr lang="sl-SI" sz="900"/>
                        <a:t> (avtorji)</a:t>
                      </a:r>
                      <a:br>
                        <a:rPr lang="sl-SI" sz="900"/>
                      </a:br>
                      <a:r>
                        <a:rPr lang="sl-SI" sz="900" b="1"/>
                        <a:t>#80 točk</a:t>
                      </a:r>
                      <a:r>
                        <a:rPr lang="sl-SI" sz="900"/>
                        <a:t> (glavni urednik)</a:t>
                      </a:r>
                      <a:br>
                        <a:rPr lang="sl-SI" sz="900"/>
                      </a:br>
                      <a:r>
                        <a:rPr lang="sl-SI" sz="900" b="1"/>
                        <a:t>#60 točk</a:t>
                      </a:r>
                      <a:r>
                        <a:rPr lang="sl-SI" sz="900"/>
                        <a:t> (področni urednik)</a:t>
                      </a:r>
                      <a:br>
                        <a:rPr lang="sl-SI" sz="900"/>
                      </a:br>
                      <a:r>
                        <a:rPr lang="sl-SI" sz="900" b="1"/>
                        <a:t>#60 točk</a:t>
                      </a:r>
                      <a:r>
                        <a:rPr lang="sl-SI" sz="900"/>
                        <a:t> (avtorji, skupno ne več kot 80; 30 strani in več)</a:t>
                      </a:r>
                      <a:br>
                        <a:rPr lang="sl-SI" sz="900"/>
                      </a:br>
                      <a:r>
                        <a:rPr lang="sl-SI" sz="900" b="1"/>
                        <a:t>#40 točk</a:t>
                      </a:r>
                      <a:r>
                        <a:rPr lang="sl-SI" sz="900"/>
                        <a:t> (avtorji, skupno ne več kot 80, 15 do 29 strani)</a:t>
                      </a:r>
                      <a:br>
                        <a:rPr lang="sl-SI" sz="900"/>
                      </a:br>
                      <a:r>
                        <a:rPr lang="sl-SI" sz="900" b="1"/>
                        <a:t>#20 točk</a:t>
                      </a:r>
                      <a:r>
                        <a:rPr lang="sl-SI" sz="900"/>
                        <a:t> (avtorji, skupno ne več kot 80, krajše od 15 strani)</a:t>
                      </a:r>
                      <a:br>
                        <a:rPr lang="sl-SI" sz="900"/>
                      </a:br>
                      <a:r>
                        <a:rPr lang="sl-SI" sz="900"/>
                        <a:t>#</a:t>
                      </a:r>
                      <a:r>
                        <a:rPr lang="sl-SI" sz="900" b="1"/>
                        <a:t>10 točk</a:t>
                      </a:r>
                      <a:r>
                        <a:rPr lang="sl-SI" sz="900"/>
                        <a:t> (avtorji prispevka, skupno ne več kot 80)</a:t>
                      </a:r>
                      <a:endParaRPr sz="900"/>
                    </a:p>
                  </a:txBody>
                  <a:tcPr marL="68575" marR="68575" marT="91425" marB="91425">
                    <a:lnL w="7925" cap="flat" cmpd="sng">
                      <a:solidFill>
                        <a:srgbClr val="000000"/>
                      </a:solidFill>
                      <a:prstDash val="solid"/>
                      <a:round/>
                      <a:headEnd type="none" w="sm" len="sm"/>
                      <a:tailEnd type="none" w="sm" len="sm"/>
                    </a:lnL>
                    <a:lnR w="7925" cap="flat" cmpd="sng">
                      <a:solidFill>
                        <a:srgbClr val="000000"/>
                      </a:solidFill>
                      <a:prstDash val="solid"/>
                      <a:round/>
                      <a:headEnd type="none" w="sm" len="sm"/>
                      <a:tailEnd type="none" w="sm" len="sm"/>
                    </a:lnR>
                    <a:lnT w="7925" cap="flat" cmpd="sng">
                      <a:solidFill>
                        <a:srgbClr val="000000"/>
                      </a:solidFill>
                      <a:prstDash val="solid"/>
                      <a:round/>
                      <a:headEnd type="none" w="sm" len="sm"/>
                      <a:tailEnd type="none" w="sm" len="sm"/>
                    </a:lnT>
                    <a:lnB w="79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200"/>
                    </a:p>
                  </a:txBody>
                  <a:tcPr marL="91425" marR="91425" marT="91425" marB="91425">
                    <a:lnL w="7925" cap="flat" cmpd="sng">
                      <a:solidFill>
                        <a:srgbClr val="000000"/>
                      </a:solidFill>
                      <a:prstDash val="solid"/>
                      <a:round/>
                      <a:headEnd type="none" w="sm" len="sm"/>
                      <a:tailEnd type="none" w="sm" len="sm"/>
                    </a:lnL>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5"/>
                  </a:ext>
                </a:extLst>
              </a:tr>
              <a:tr h="381000">
                <a:tc>
                  <a:txBody>
                    <a:bodyPr/>
                    <a:lstStyle/>
                    <a:p>
                      <a:pPr marL="0" lvl="0" indent="0" algn="l" rtl="0">
                        <a:lnSpc>
                          <a:spcPct val="115000"/>
                        </a:lnSpc>
                        <a:spcBef>
                          <a:spcPts val="0"/>
                        </a:spcBef>
                        <a:spcAft>
                          <a:spcPts val="1000"/>
                        </a:spcAft>
                        <a:buNone/>
                      </a:pPr>
                      <a:r>
                        <a:rPr lang="sl-SI" sz="900" i="1">
                          <a:solidFill>
                            <a:schemeClr val="dk1"/>
                          </a:solidFill>
                        </a:rPr>
                        <a:t>2.27 Znanstveni terminološki slovar, enciklopedija ali tematski leksikon</a:t>
                      </a:r>
                      <a:endParaRPr sz="1200"/>
                    </a:p>
                  </a:txBody>
                  <a:tcPr marL="91425" marR="91425" marT="91425" marB="91425">
                    <a:lnR w="7925" cap="flat" cmpd="sng">
                      <a:solidFill>
                        <a:srgbClr val="000000"/>
                      </a:solidFill>
                      <a:prstDash val="solid"/>
                      <a:round/>
                      <a:headEnd type="none" w="sm" len="sm"/>
                      <a:tailEnd type="none" w="sm" len="sm"/>
                    </a:lnR>
                  </a:tcPr>
                </a:tc>
                <a:tc>
                  <a:txBody>
                    <a:bodyPr/>
                    <a:lstStyle/>
                    <a:p>
                      <a:pPr marL="0" lvl="0" indent="0" algn="l" rtl="0">
                        <a:lnSpc>
                          <a:spcPct val="115000"/>
                        </a:lnSpc>
                        <a:spcBef>
                          <a:spcPts val="1200"/>
                        </a:spcBef>
                        <a:spcAft>
                          <a:spcPts val="0"/>
                        </a:spcAft>
                        <a:buNone/>
                      </a:pPr>
                      <a:r>
                        <a:rPr lang="sl-SI" sz="900" b="1"/>
                        <a:t>120 točk</a:t>
                      </a:r>
                      <a:r>
                        <a:rPr lang="sl-SI" sz="900"/>
                        <a:t> (avtorji)</a:t>
                      </a:r>
                      <a:br>
                        <a:rPr lang="sl-SI" sz="900"/>
                      </a:br>
                      <a:r>
                        <a:rPr lang="sl-SI" sz="900"/>
                        <a:t>#</a:t>
                      </a:r>
                      <a:r>
                        <a:rPr lang="sl-SI" sz="900" b="1"/>
                        <a:t>60 točk</a:t>
                      </a:r>
                      <a:r>
                        <a:rPr lang="sl-SI" sz="900"/>
                        <a:t> (glavni urednik)</a:t>
                      </a:r>
                      <a:br>
                        <a:rPr lang="sl-SI" sz="900"/>
                      </a:br>
                      <a:r>
                        <a:rPr lang="sl-SI" sz="900" b="1"/>
                        <a:t>#40 točk</a:t>
                      </a:r>
                      <a:r>
                        <a:rPr lang="sl-SI" sz="900"/>
                        <a:t> (glavni urednik)</a:t>
                      </a:r>
                      <a:br>
                        <a:rPr lang="sl-SI" sz="900"/>
                      </a:br>
                      <a:r>
                        <a:rPr lang="sl-SI" sz="900" b="1"/>
                        <a:t>#60 točk</a:t>
                      </a:r>
                      <a:r>
                        <a:rPr lang="sl-SI" sz="900"/>
                        <a:t> (avtorji, skupno ne več kot 80; 30 strani in več)</a:t>
                      </a:r>
                      <a:br>
                        <a:rPr lang="sl-SI" sz="900"/>
                      </a:br>
                      <a:r>
                        <a:rPr lang="sl-SI" sz="900" b="1"/>
                        <a:t>#40 točk</a:t>
                      </a:r>
                      <a:r>
                        <a:rPr lang="sl-SI" sz="900"/>
                        <a:t> (avtorji, skupno ne več kot 80, 15 do 29 strani)</a:t>
                      </a:r>
                      <a:br>
                        <a:rPr lang="sl-SI" sz="900"/>
                      </a:br>
                      <a:r>
                        <a:rPr lang="sl-SI" sz="900" b="1"/>
                        <a:t>#20 točk</a:t>
                      </a:r>
                      <a:r>
                        <a:rPr lang="sl-SI" sz="900"/>
                        <a:t> (avtorji, skupno ne več kot 80, krajše od 15 strani)</a:t>
                      </a:r>
                      <a:br>
                        <a:rPr lang="sl-SI" sz="900"/>
                      </a:br>
                      <a:r>
                        <a:rPr lang="sl-SI" sz="900"/>
                        <a:t>#</a:t>
                      </a:r>
                      <a:r>
                        <a:rPr lang="sl-SI" sz="900" b="1"/>
                        <a:t>10 točk</a:t>
                      </a:r>
                      <a:r>
                        <a:rPr lang="sl-SI" sz="900"/>
                        <a:t> (avtorji prispevka, skupno ne več kot 80)</a:t>
                      </a:r>
                      <a:endParaRPr sz="900"/>
                    </a:p>
                  </a:txBody>
                  <a:tcPr marL="68575" marR="68575" marT="91425" marB="91425">
                    <a:lnL w="7925" cap="flat" cmpd="sng">
                      <a:solidFill>
                        <a:srgbClr val="000000"/>
                      </a:solidFill>
                      <a:prstDash val="solid"/>
                      <a:round/>
                      <a:headEnd type="none" w="sm" len="sm"/>
                      <a:tailEnd type="none" w="sm" len="sm"/>
                    </a:lnL>
                    <a:lnR w="7925" cap="flat" cmpd="sng">
                      <a:solidFill>
                        <a:srgbClr val="000000"/>
                      </a:solidFill>
                      <a:prstDash val="solid"/>
                      <a:round/>
                      <a:headEnd type="none" w="sm" len="sm"/>
                      <a:tailEnd type="none" w="sm" len="sm"/>
                    </a:lnR>
                    <a:lnT w="7925" cap="flat" cmpd="sng">
                      <a:solidFill>
                        <a:srgbClr val="000000"/>
                      </a:solidFill>
                      <a:prstDash val="solid"/>
                      <a:round/>
                      <a:headEnd type="none" w="sm" len="sm"/>
                      <a:tailEnd type="none" w="sm" len="sm"/>
                    </a:lnT>
                    <a:lnB w="79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200"/>
                    </a:p>
                  </a:txBody>
                  <a:tcPr marL="91425" marR="91425" marT="91425" marB="91425">
                    <a:lnL w="7925" cap="flat" cmpd="sng">
                      <a:solidFill>
                        <a:srgbClr val="000000"/>
                      </a:solidFill>
                      <a:prstDash val="solid"/>
                      <a:round/>
                      <a:headEnd type="none" w="sm" len="sm"/>
                      <a:tailEnd type="none" w="sm" len="sm"/>
                    </a:lnL>
                  </a:tcPr>
                </a:tc>
                <a:extLst>
                  <a:ext uri="{0D108BD9-81ED-4DB2-BD59-A6C34878D82A}">
                    <a16:rowId xmlns:a16="http://schemas.microsoft.com/office/drawing/2014/main" val="10006"/>
                  </a:ext>
                </a:extLst>
              </a:tr>
              <a:tr h="381000">
                <a:tc>
                  <a:txBody>
                    <a:bodyPr/>
                    <a:lstStyle/>
                    <a:p>
                      <a:pPr marL="0" lvl="0" indent="0" algn="l" rtl="0">
                        <a:lnSpc>
                          <a:spcPct val="115000"/>
                        </a:lnSpc>
                        <a:spcBef>
                          <a:spcPts val="0"/>
                        </a:spcBef>
                        <a:spcAft>
                          <a:spcPts val="1000"/>
                        </a:spcAft>
                        <a:buNone/>
                      </a:pPr>
                      <a:r>
                        <a:rPr lang="sl-SI" sz="900" i="1">
                          <a:solidFill>
                            <a:schemeClr val="dk1"/>
                          </a:solidFill>
                        </a:rPr>
                        <a:t>2.28 Znanstvenokritična izdaja vira</a:t>
                      </a:r>
                      <a:endParaRPr sz="1200"/>
                    </a:p>
                  </a:txBody>
                  <a:tcPr marL="91425" marR="91425" marT="91425" marB="91425">
                    <a:lnR w="7925" cap="flat" cmpd="sng">
                      <a:solidFill>
                        <a:srgbClr val="000000"/>
                      </a:solidFill>
                      <a:prstDash val="solid"/>
                      <a:round/>
                      <a:headEnd type="none" w="sm" len="sm"/>
                      <a:tailEnd type="none" w="sm" len="sm"/>
                    </a:lnR>
                  </a:tcPr>
                </a:tc>
                <a:tc>
                  <a:txBody>
                    <a:bodyPr/>
                    <a:lstStyle/>
                    <a:p>
                      <a:pPr marL="0" lvl="0" indent="0" algn="l" rtl="0">
                        <a:lnSpc>
                          <a:spcPct val="115000"/>
                        </a:lnSpc>
                        <a:spcBef>
                          <a:spcPts val="1200"/>
                        </a:spcBef>
                        <a:spcAft>
                          <a:spcPts val="0"/>
                        </a:spcAft>
                        <a:buNone/>
                      </a:pPr>
                      <a:r>
                        <a:rPr lang="sl-SI" sz="900" b="1"/>
                        <a:t>160 točk</a:t>
                      </a:r>
                      <a:r>
                        <a:rPr lang="sl-SI" sz="900"/>
                        <a:t> (uredniki):</a:t>
                      </a:r>
                      <a:br>
                        <a:rPr lang="sl-SI" sz="900"/>
                      </a:br>
                      <a:r>
                        <a:rPr lang="sl-SI" sz="900"/>
                        <a:t>#če ima več kot 100 strani</a:t>
                      </a:r>
                      <a:br>
                        <a:rPr lang="sl-SI" sz="900"/>
                      </a:br>
                      <a:r>
                        <a:rPr lang="sl-SI" sz="900"/>
                        <a:t>#če je pri tuji založbi iz seznama BIBLIO-C in sodi v SSH</a:t>
                      </a:r>
                      <a:endParaRPr sz="900"/>
                    </a:p>
                  </a:txBody>
                  <a:tcPr marL="68575" marR="68575" marT="91425" marB="91425">
                    <a:lnL w="7925" cap="flat" cmpd="sng">
                      <a:solidFill>
                        <a:srgbClr val="000000"/>
                      </a:solidFill>
                      <a:prstDash val="solid"/>
                      <a:round/>
                      <a:headEnd type="none" w="sm" len="sm"/>
                      <a:tailEnd type="none" w="sm" len="sm"/>
                    </a:lnL>
                    <a:lnR w="7925" cap="flat" cmpd="sng">
                      <a:solidFill>
                        <a:srgbClr val="000000"/>
                      </a:solidFill>
                      <a:prstDash val="solid"/>
                      <a:round/>
                      <a:headEnd type="none" w="sm" len="sm"/>
                      <a:tailEnd type="none" w="sm" len="sm"/>
                    </a:lnR>
                    <a:lnT w="7925" cap="flat" cmpd="sng">
                      <a:solidFill>
                        <a:srgbClr val="000000"/>
                      </a:solidFill>
                      <a:prstDash val="solid"/>
                      <a:round/>
                      <a:headEnd type="none" w="sm" len="sm"/>
                      <a:tailEnd type="none" w="sm" len="sm"/>
                    </a:lnT>
                    <a:lnB w="79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200"/>
                    </a:p>
                  </a:txBody>
                  <a:tcPr marL="91425" marR="91425" marT="91425" marB="91425">
                    <a:lnL w="7925" cap="flat" cmpd="sng">
                      <a:solidFill>
                        <a:srgbClr val="000000"/>
                      </a:solidFill>
                      <a:prstDash val="solid"/>
                      <a:round/>
                      <a:headEnd type="none" w="sm" len="sm"/>
                      <a:tailEnd type="none" w="sm" len="sm"/>
                    </a:lnL>
                  </a:tcPr>
                </a:tc>
                <a:extLst>
                  <a:ext uri="{0D108BD9-81ED-4DB2-BD59-A6C34878D82A}">
                    <a16:rowId xmlns:a16="http://schemas.microsoft.com/office/drawing/2014/main" val="10007"/>
                  </a:ext>
                </a:extLst>
              </a:tr>
              <a:tr h="381000">
                <a:tc>
                  <a:txBody>
                    <a:bodyPr/>
                    <a:lstStyle/>
                    <a:p>
                      <a:pPr marL="0" lvl="0" indent="0" algn="l" rtl="0">
                        <a:lnSpc>
                          <a:spcPct val="115000"/>
                        </a:lnSpc>
                        <a:spcBef>
                          <a:spcPts val="0"/>
                        </a:spcBef>
                        <a:spcAft>
                          <a:spcPts val="1000"/>
                        </a:spcAft>
                        <a:buNone/>
                      </a:pPr>
                      <a:r>
                        <a:rPr lang="sl-SI" sz="900" i="1">
                          <a:solidFill>
                            <a:schemeClr val="dk1"/>
                          </a:solidFill>
                        </a:rPr>
                        <a:t>2.31 Zbornik recenziranih znanstvenih prispevkov na mednarodni ali tuji konferenci</a:t>
                      </a:r>
                      <a:endParaRPr sz="1200"/>
                    </a:p>
                  </a:txBody>
                  <a:tcPr marL="91425" marR="91425" marT="91425" marB="91425">
                    <a:lnR w="7925" cap="flat" cmpd="sng">
                      <a:solidFill>
                        <a:srgbClr val="000000"/>
                      </a:solidFill>
                      <a:prstDash val="solid"/>
                      <a:round/>
                      <a:headEnd type="none" w="sm" len="sm"/>
                      <a:tailEnd type="none" w="sm" len="sm"/>
                    </a:lnR>
                  </a:tcPr>
                </a:tc>
                <a:tc>
                  <a:txBody>
                    <a:bodyPr/>
                    <a:lstStyle/>
                    <a:p>
                      <a:pPr marL="0" lvl="0" indent="0" algn="l" rtl="0">
                        <a:lnSpc>
                          <a:spcPct val="115000"/>
                        </a:lnSpc>
                        <a:spcBef>
                          <a:spcPts val="1200"/>
                        </a:spcBef>
                        <a:spcAft>
                          <a:spcPts val="0"/>
                        </a:spcAft>
                        <a:buNone/>
                      </a:pPr>
                      <a:r>
                        <a:rPr lang="sl-SI" sz="900" b="1"/>
                        <a:t>25 točk</a:t>
                      </a:r>
                      <a:r>
                        <a:rPr lang="sl-SI" sz="900"/>
                        <a:t> (skupno največ 50; avtorji prispevkov)</a:t>
                      </a:r>
                      <a:br>
                        <a:rPr lang="sl-SI" sz="900"/>
                      </a:br>
                      <a:r>
                        <a:rPr lang="sl-SI" sz="900"/>
                        <a:t>#če so krajši od 4 strani, le 50 %</a:t>
                      </a:r>
                      <a:endParaRPr sz="900"/>
                    </a:p>
                  </a:txBody>
                  <a:tcPr marL="68575" marR="68575" marT="91425" marB="91425">
                    <a:lnL w="7925" cap="flat" cmpd="sng">
                      <a:solidFill>
                        <a:srgbClr val="000000"/>
                      </a:solidFill>
                      <a:prstDash val="solid"/>
                      <a:round/>
                      <a:headEnd type="none" w="sm" len="sm"/>
                      <a:tailEnd type="none" w="sm" len="sm"/>
                    </a:lnL>
                    <a:lnR w="7925" cap="flat" cmpd="sng">
                      <a:solidFill>
                        <a:srgbClr val="000000"/>
                      </a:solidFill>
                      <a:prstDash val="solid"/>
                      <a:round/>
                      <a:headEnd type="none" w="sm" len="sm"/>
                      <a:tailEnd type="none" w="sm" len="sm"/>
                    </a:lnR>
                    <a:lnT w="7925" cap="flat" cmpd="sng">
                      <a:solidFill>
                        <a:srgbClr val="000000"/>
                      </a:solidFill>
                      <a:prstDash val="solid"/>
                      <a:round/>
                      <a:headEnd type="none" w="sm" len="sm"/>
                      <a:tailEnd type="none" w="sm" len="sm"/>
                    </a:lnT>
                    <a:lnB w="79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200"/>
                    </a:p>
                  </a:txBody>
                  <a:tcPr marL="91425" marR="91425" marT="91425" marB="91425">
                    <a:lnL w="7925" cap="flat" cmpd="sng">
                      <a:solidFill>
                        <a:srgbClr val="000000"/>
                      </a:solidFill>
                      <a:prstDash val="solid"/>
                      <a:round/>
                      <a:headEnd type="none" w="sm" len="sm"/>
                      <a:tailEnd type="none" w="sm" len="sm"/>
                    </a:lnL>
                  </a:tcPr>
                </a:tc>
                <a:extLst>
                  <a:ext uri="{0D108BD9-81ED-4DB2-BD59-A6C34878D82A}">
                    <a16:rowId xmlns:a16="http://schemas.microsoft.com/office/drawing/2014/main" val="10008"/>
                  </a:ext>
                </a:extLst>
              </a:tr>
              <a:tr h="381000">
                <a:tc>
                  <a:txBody>
                    <a:bodyPr/>
                    <a:lstStyle/>
                    <a:p>
                      <a:pPr marL="0" lvl="0" indent="0" algn="l" rtl="0">
                        <a:lnSpc>
                          <a:spcPct val="115000"/>
                        </a:lnSpc>
                        <a:spcBef>
                          <a:spcPts val="0"/>
                        </a:spcBef>
                        <a:spcAft>
                          <a:spcPts val="1000"/>
                        </a:spcAft>
                        <a:buNone/>
                      </a:pPr>
                      <a:r>
                        <a:rPr lang="sl-SI" sz="900" i="1">
                          <a:solidFill>
                            <a:schemeClr val="dk1"/>
                          </a:solidFill>
                        </a:rPr>
                        <a:t>2.32 Zbornik recenziranih znanstvenih prispevkov na domači konferenci</a:t>
                      </a:r>
                      <a:endParaRPr sz="1200"/>
                    </a:p>
                  </a:txBody>
                  <a:tcPr marL="91425" marR="91425" marT="91425" marB="91425">
                    <a:lnR w="7925" cap="flat" cmpd="sng">
                      <a:solidFill>
                        <a:srgbClr val="000000"/>
                      </a:solidFill>
                      <a:prstDash val="solid"/>
                      <a:round/>
                      <a:headEnd type="none" w="sm" len="sm"/>
                      <a:tailEnd type="none" w="sm" len="sm"/>
                    </a:lnR>
                  </a:tcPr>
                </a:tc>
                <a:tc>
                  <a:txBody>
                    <a:bodyPr/>
                    <a:lstStyle/>
                    <a:p>
                      <a:pPr marL="0" lvl="0" indent="0" algn="l" rtl="0">
                        <a:lnSpc>
                          <a:spcPct val="115000"/>
                        </a:lnSpc>
                        <a:spcBef>
                          <a:spcPts val="1200"/>
                        </a:spcBef>
                        <a:spcAft>
                          <a:spcPts val="0"/>
                        </a:spcAft>
                        <a:buNone/>
                      </a:pPr>
                      <a:r>
                        <a:rPr lang="sl-SI" sz="900" b="1"/>
                        <a:t>20 točk</a:t>
                      </a:r>
                      <a:r>
                        <a:rPr lang="sl-SI" sz="900"/>
                        <a:t> (skupno največ 50; avtorji prispevkov)</a:t>
                      </a:r>
                      <a:br>
                        <a:rPr lang="sl-SI" sz="900"/>
                      </a:br>
                      <a:r>
                        <a:rPr lang="sl-SI" sz="900"/>
                        <a:t>#če so krajši od 4 strani, le 50 %</a:t>
                      </a:r>
                      <a:endParaRPr sz="900"/>
                    </a:p>
                  </a:txBody>
                  <a:tcPr marL="68575" marR="68575" marT="91425" marB="91425">
                    <a:lnL w="7925" cap="flat" cmpd="sng">
                      <a:solidFill>
                        <a:srgbClr val="000000"/>
                      </a:solidFill>
                      <a:prstDash val="solid"/>
                      <a:round/>
                      <a:headEnd type="none" w="sm" len="sm"/>
                      <a:tailEnd type="none" w="sm" len="sm"/>
                    </a:lnL>
                    <a:lnR w="7925" cap="flat" cmpd="sng">
                      <a:solidFill>
                        <a:srgbClr val="000000"/>
                      </a:solidFill>
                      <a:prstDash val="solid"/>
                      <a:round/>
                      <a:headEnd type="none" w="sm" len="sm"/>
                      <a:tailEnd type="none" w="sm" len="sm"/>
                    </a:lnR>
                    <a:lnT w="7925" cap="flat" cmpd="sng">
                      <a:solidFill>
                        <a:srgbClr val="000000"/>
                      </a:solidFill>
                      <a:prstDash val="solid"/>
                      <a:round/>
                      <a:headEnd type="none" w="sm" len="sm"/>
                      <a:tailEnd type="none" w="sm" len="sm"/>
                    </a:lnT>
                    <a:lnB w="79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200"/>
                    </a:p>
                  </a:txBody>
                  <a:tcPr marL="91425" marR="91425" marT="91425" marB="91425">
                    <a:lnL w="7925" cap="flat" cmpd="sng">
                      <a:solidFill>
                        <a:srgbClr val="000000"/>
                      </a:solidFill>
                      <a:prstDash val="solid"/>
                      <a:round/>
                      <a:headEnd type="none" w="sm" len="sm"/>
                      <a:tailEnd type="none" w="sm" len="sm"/>
                    </a:lnL>
                  </a:tcPr>
                </a:tc>
                <a:extLst>
                  <a:ext uri="{0D108BD9-81ED-4DB2-BD59-A6C34878D82A}">
                    <a16:rowId xmlns:a16="http://schemas.microsoft.com/office/drawing/2014/main" val="10009"/>
                  </a:ext>
                </a:extLst>
              </a:tr>
            </a:tbl>
          </a:graphicData>
        </a:graphic>
      </p:graphicFrame>
      <p:pic>
        <p:nvPicPr>
          <p:cNvPr id="218" name="Google Shape;218;p36" descr="Slika, ki vsebuje besede besedilo, pisava, logotip, grafika&#10;&#10;Opis je samodejno ustvarjen"/>
          <p:cNvPicPr preferRelativeResize="0"/>
          <p:nvPr/>
        </p:nvPicPr>
        <p:blipFill rotWithShape="1">
          <a:blip r:embed="rId3">
            <a:alphaModFix/>
          </a:blip>
          <a:srcRect/>
          <a:stretch/>
        </p:blipFill>
        <p:spPr>
          <a:xfrm>
            <a:off x="10383000" y="0"/>
            <a:ext cx="1809000" cy="522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37" descr="Slika, ki vsebuje besede besedilo, pisava, logotip, grafika&#10;&#10;Opis je samodejno ustvarjen"/>
          <p:cNvPicPr preferRelativeResize="0"/>
          <p:nvPr/>
        </p:nvPicPr>
        <p:blipFill rotWithShape="1">
          <a:blip r:embed="rId3">
            <a:alphaModFix/>
          </a:blip>
          <a:srcRect/>
          <a:stretch/>
        </p:blipFill>
        <p:spPr>
          <a:xfrm>
            <a:off x="10383000" y="0"/>
            <a:ext cx="1809000" cy="522600"/>
          </a:xfrm>
          <a:prstGeom prst="rect">
            <a:avLst/>
          </a:prstGeom>
          <a:noFill/>
          <a:ln>
            <a:noFill/>
          </a:ln>
        </p:spPr>
      </p:pic>
      <p:sp>
        <p:nvSpPr>
          <p:cNvPr id="224" name="Google Shape;224;p37"/>
          <p:cNvSpPr txBox="1"/>
          <p:nvPr/>
        </p:nvSpPr>
        <p:spPr>
          <a:xfrm>
            <a:off x="441700" y="798125"/>
            <a:ext cx="10550700" cy="14673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chemeClr val="dk2"/>
              </a:buClr>
              <a:buSzPts val="1700"/>
              <a:buChar char="●"/>
            </a:pPr>
            <a:r>
              <a:rPr lang="sl-SI" sz="1700">
                <a:solidFill>
                  <a:schemeClr val="dk2"/>
                </a:solidFill>
              </a:rPr>
              <a:t>monografija (nad 100 strani) avtorjem prinese 160 točk: ampak le,</a:t>
            </a:r>
            <a:endParaRPr sz="1700">
              <a:solidFill>
                <a:schemeClr val="dk2"/>
              </a:solidFill>
            </a:endParaRPr>
          </a:p>
          <a:p>
            <a:pPr marL="457200" lvl="0" indent="0" algn="l" rtl="0">
              <a:spcBef>
                <a:spcPts val="0"/>
              </a:spcBef>
              <a:spcAft>
                <a:spcPts val="0"/>
              </a:spcAft>
              <a:buNone/>
            </a:pPr>
            <a:r>
              <a:rPr lang="sl-SI" sz="1700">
                <a:solidFill>
                  <a:schemeClr val="dk2"/>
                </a:solidFill>
              </a:rPr>
              <a:t>(a) če so iz SSH (= družboslovje in humanistika) ali če</a:t>
            </a:r>
            <a:endParaRPr sz="1700">
              <a:solidFill>
                <a:schemeClr val="dk2"/>
              </a:solidFill>
            </a:endParaRPr>
          </a:p>
          <a:p>
            <a:pPr marL="457200" lvl="0" indent="0" algn="l" rtl="0">
              <a:spcBef>
                <a:spcPts val="0"/>
              </a:spcBef>
              <a:spcAft>
                <a:spcPts val="0"/>
              </a:spcAft>
              <a:buNone/>
            </a:pPr>
            <a:r>
              <a:rPr lang="sl-SI" sz="1700">
                <a:solidFill>
                  <a:schemeClr val="dk2"/>
                </a:solidFill>
              </a:rPr>
              <a:t>(b) knjiga izide pri (tuji) založbi iz BIBLIO-C</a:t>
            </a:r>
            <a:endParaRPr sz="1700">
              <a:solidFill>
                <a:schemeClr val="dk2"/>
              </a:solidFill>
            </a:endParaRPr>
          </a:p>
          <a:p>
            <a:pPr marL="457200" lvl="0" indent="-336550" algn="l" rtl="0">
              <a:spcBef>
                <a:spcPts val="0"/>
              </a:spcBef>
              <a:spcAft>
                <a:spcPts val="0"/>
              </a:spcAft>
              <a:buClr>
                <a:schemeClr val="dk2"/>
              </a:buClr>
              <a:buSzPts val="1700"/>
              <a:buChar char="●"/>
            </a:pPr>
            <a:r>
              <a:rPr lang="sl-SI" sz="1700">
                <a:solidFill>
                  <a:schemeClr val="dk2"/>
                </a:solidFill>
              </a:rPr>
              <a:t>če niso iz SSH ali če knjiga izid pri katerem od drugih založnikov, potem le 60 (tuja založba) ali 50 (domača založba)</a:t>
            </a:r>
            <a:endParaRPr sz="2000">
              <a:solidFill>
                <a:schemeClr val="dk2"/>
              </a:solidFill>
            </a:endParaRPr>
          </a:p>
        </p:txBody>
      </p:sp>
      <p:sp>
        <p:nvSpPr>
          <p:cNvPr id="225" name="Google Shape;225;p37"/>
          <p:cNvSpPr txBox="1"/>
          <p:nvPr/>
        </p:nvSpPr>
        <p:spPr>
          <a:xfrm>
            <a:off x="441700" y="4201275"/>
            <a:ext cx="10791000" cy="175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l-SI" sz="1700" b="1">
                <a:solidFill>
                  <a:schemeClr val="dk2"/>
                </a:solidFill>
              </a:rPr>
              <a:t>Merijo se še odmevnost (število citatov), pridobljena sredstva in kakovost objav:</a:t>
            </a:r>
            <a:endParaRPr sz="1700" b="1">
              <a:solidFill>
                <a:schemeClr val="dk2"/>
              </a:solidFill>
            </a:endParaRPr>
          </a:p>
          <a:p>
            <a:pPr marL="0" lvl="0" indent="0" algn="l" rtl="0">
              <a:spcBef>
                <a:spcPts val="0"/>
              </a:spcBef>
              <a:spcAft>
                <a:spcPts val="0"/>
              </a:spcAft>
              <a:buNone/>
            </a:pPr>
            <a:r>
              <a:rPr lang="sl-SI" sz="1700" b="1">
                <a:solidFill>
                  <a:schemeClr val="dk2"/>
                </a:solidFill>
              </a:rPr>
              <a:t>A''</a:t>
            </a:r>
            <a:r>
              <a:rPr lang="sl-SI" sz="1700">
                <a:solidFill>
                  <a:schemeClr val="dk2"/>
                </a:solidFill>
              </a:rPr>
              <a:t> (= izjemni dosežki) so za objavo monografije v založbi iz BIBLIO-C, kjer pa ni niti ene slovenske založbe,</a:t>
            </a:r>
            <a:endParaRPr sz="1700">
              <a:solidFill>
                <a:schemeClr val="dk2"/>
              </a:solidFill>
            </a:endParaRPr>
          </a:p>
          <a:p>
            <a:pPr marL="0" lvl="0" indent="0" algn="l" rtl="0">
              <a:spcBef>
                <a:spcPts val="0"/>
              </a:spcBef>
              <a:spcAft>
                <a:spcPts val="0"/>
              </a:spcAft>
              <a:buNone/>
            </a:pPr>
            <a:r>
              <a:rPr lang="sl-SI" sz="1700" b="1">
                <a:solidFill>
                  <a:schemeClr val="dk2"/>
                </a:solidFill>
              </a:rPr>
              <a:t>A'</a:t>
            </a:r>
            <a:r>
              <a:rPr lang="sl-SI" sz="1700">
                <a:solidFill>
                  <a:schemeClr val="dk2"/>
                </a:solidFill>
              </a:rPr>
              <a:t> (= zelo kakovostni dosežki) so za objavo monografije pri domači založbi (če si SSH) ali pri založbi iz BIBLIO-C,</a:t>
            </a:r>
            <a:endParaRPr sz="1700">
              <a:solidFill>
                <a:schemeClr val="dk2"/>
              </a:solidFill>
            </a:endParaRPr>
          </a:p>
          <a:p>
            <a:pPr marL="0" lvl="0" indent="0" algn="l" rtl="0">
              <a:spcBef>
                <a:spcPts val="0"/>
              </a:spcBef>
              <a:spcAft>
                <a:spcPts val="0"/>
              </a:spcAft>
              <a:buNone/>
            </a:pPr>
            <a:r>
              <a:rPr lang="sl-SI" sz="1700" b="1">
                <a:solidFill>
                  <a:schemeClr val="dk2"/>
                </a:solidFill>
              </a:rPr>
              <a:t>A 1/2</a:t>
            </a:r>
            <a:r>
              <a:rPr lang="sl-SI" sz="1700">
                <a:solidFill>
                  <a:schemeClr val="dk2"/>
                </a:solidFill>
              </a:rPr>
              <a:t> (= pomembni dosežki) so za objavo krajše monografije ali poglavja pri domači založbi (če si SSH) ali pri založbi iz BIBLIO-C.</a:t>
            </a:r>
            <a:endParaRPr sz="1700">
              <a:solidFill>
                <a:schemeClr val="dk2"/>
              </a:solidFill>
            </a:endParaRPr>
          </a:p>
          <a:p>
            <a:pPr marL="0" lvl="0" indent="0" algn="l" rtl="0">
              <a:spcBef>
                <a:spcPts val="0"/>
              </a:spcBef>
              <a:spcAft>
                <a:spcPts val="0"/>
              </a:spcAft>
              <a:buNone/>
            </a:pPr>
            <a:endParaRPr sz="1700">
              <a:solidFill>
                <a:schemeClr val="dk2"/>
              </a:solidFill>
            </a:endParaRPr>
          </a:p>
        </p:txBody>
      </p:sp>
      <p:sp>
        <p:nvSpPr>
          <p:cNvPr id="226" name="Google Shape;226;p37"/>
          <p:cNvSpPr txBox="1"/>
          <p:nvPr/>
        </p:nvSpPr>
        <p:spPr>
          <a:xfrm>
            <a:off x="361050" y="6044175"/>
            <a:ext cx="11542800" cy="5226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000"/>
              </a:spcBef>
              <a:spcAft>
                <a:spcPts val="1200"/>
              </a:spcAft>
              <a:buClr>
                <a:schemeClr val="dk1"/>
              </a:buClr>
              <a:buSzPts val="1100"/>
              <a:buFont typeface="Arial"/>
              <a:buNone/>
            </a:pPr>
            <a:r>
              <a:rPr lang="sl-SI" sz="1300" i="1">
                <a:solidFill>
                  <a:schemeClr val="dk1"/>
                </a:solidFill>
                <a:highlight>
                  <a:schemeClr val="accent3"/>
                </a:highlight>
              </a:rPr>
              <a:t>Splošni akt o postopkih (so)financiranja in ocenjevanja ter spremljanju izvajanja znanstvenoraziskovalne dejavnosti </a:t>
            </a:r>
            <a:r>
              <a:rPr lang="sl-SI" sz="1300">
                <a:solidFill>
                  <a:schemeClr val="dk1"/>
                </a:solidFill>
                <a:highlight>
                  <a:schemeClr val="accent3"/>
                </a:highlight>
              </a:rPr>
              <a:t>(neuradno prečiščeno besedilo št. 1</a:t>
            </a:r>
            <a:r>
              <a:rPr lang="sl-SI" sz="1300" i="1">
                <a:solidFill>
                  <a:schemeClr val="dk1"/>
                </a:solidFill>
                <a:highlight>
                  <a:schemeClr val="accent3"/>
                </a:highlight>
              </a:rPr>
              <a:t>)</a:t>
            </a:r>
            <a:r>
              <a:rPr lang="sl-SI" sz="1300">
                <a:solidFill>
                  <a:schemeClr val="dk1"/>
                </a:solidFill>
                <a:highlight>
                  <a:schemeClr val="accent3"/>
                </a:highlight>
              </a:rPr>
              <a:t>, po </a:t>
            </a:r>
            <a:r>
              <a:rPr lang="sl-SI" sz="1300" i="1">
                <a:solidFill>
                  <a:schemeClr val="dk1"/>
                </a:solidFill>
                <a:highlight>
                  <a:schemeClr val="accent3"/>
                </a:highlight>
              </a:rPr>
              <a:t>Uradni list </a:t>
            </a:r>
            <a:r>
              <a:rPr lang="sl-SI" sz="1300">
                <a:solidFill>
                  <a:schemeClr val="dk1"/>
                </a:solidFill>
                <a:highlight>
                  <a:schemeClr val="accent3"/>
                </a:highlight>
              </a:rPr>
              <a:t>166/22 in 92/24,  </a:t>
            </a:r>
            <a:r>
              <a:rPr lang="sl-SI" sz="1300" u="sng">
                <a:solidFill>
                  <a:srgbClr val="1155CC"/>
                </a:solidFill>
                <a:highlight>
                  <a:schemeClr val="accent3"/>
                </a:highlight>
                <a:hlinkClick r:id="rId4">
                  <a:extLst>
                    <a:ext uri="{A12FA001-AC4F-418D-AE19-62706E023703}">
                      <ahyp:hlinkClr xmlns:ahyp="http://schemas.microsoft.com/office/drawing/2018/hyperlinkcolor" val="tx"/>
                    </a:ext>
                  </a:extLst>
                </a:hlinkClick>
              </a:rPr>
              <a:t>https://www.arrs.si/sl/akti/24/splosni-akt-aris-okt24.asp</a:t>
            </a:r>
            <a:r>
              <a:rPr lang="sl-SI" sz="1300">
                <a:solidFill>
                  <a:schemeClr val="dk1"/>
                </a:solidFill>
                <a:highlight>
                  <a:schemeClr val="accent3"/>
                </a:highlight>
              </a:rPr>
              <a:t> </a:t>
            </a:r>
            <a:endParaRPr sz="1300">
              <a:solidFill>
                <a:schemeClr val="dk1"/>
              </a:solidFill>
              <a:highlight>
                <a:schemeClr val="accent3"/>
              </a:highlight>
            </a:endParaRPr>
          </a:p>
        </p:txBody>
      </p:sp>
      <p:sp>
        <p:nvSpPr>
          <p:cNvPr id="227" name="Google Shape;227;p37"/>
          <p:cNvSpPr txBox="1"/>
          <p:nvPr/>
        </p:nvSpPr>
        <p:spPr>
          <a:xfrm>
            <a:off x="441700" y="2265425"/>
            <a:ext cx="10550700" cy="7770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chemeClr val="dk2"/>
              </a:buClr>
              <a:buSzPts val="1700"/>
              <a:buChar char="●"/>
            </a:pPr>
            <a:r>
              <a:rPr lang="sl-SI" sz="1700">
                <a:solidFill>
                  <a:schemeClr val="dk2"/>
                </a:solidFill>
              </a:rPr>
              <a:t>izvirni znanstveni članek v reviji Q2–Q4 (lahko tudi slovenski) prinese 60–100 točk</a:t>
            </a:r>
            <a:endParaRPr sz="1700">
              <a:solidFill>
                <a:schemeClr val="dk2"/>
              </a:solidFill>
            </a:endParaRPr>
          </a:p>
          <a:p>
            <a:pPr marL="457200" lvl="0" indent="-336550" algn="l" rtl="0">
              <a:spcBef>
                <a:spcPts val="0"/>
              </a:spcBef>
              <a:spcAft>
                <a:spcPts val="0"/>
              </a:spcAft>
              <a:buClr>
                <a:schemeClr val="dk2"/>
              </a:buClr>
              <a:buSzPts val="1700"/>
              <a:buChar char="●"/>
            </a:pPr>
            <a:r>
              <a:rPr lang="sl-SI" sz="1700">
                <a:solidFill>
                  <a:schemeClr val="dk2"/>
                </a:solidFill>
              </a:rPr>
              <a:t>izvirni znanstveni članek v zelo ugledni Q1 reviji lahko tudi 300 točk</a:t>
            </a:r>
            <a:endParaRPr sz="2000">
              <a:solidFill>
                <a:schemeClr val="dk2"/>
              </a:solidFill>
            </a:endParaRPr>
          </a:p>
        </p:txBody>
      </p:sp>
      <p:sp>
        <p:nvSpPr>
          <p:cNvPr id="228" name="Google Shape;228;p37"/>
          <p:cNvSpPr txBox="1"/>
          <p:nvPr/>
        </p:nvSpPr>
        <p:spPr>
          <a:xfrm>
            <a:off x="441700" y="2894888"/>
            <a:ext cx="10550700" cy="7770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chemeClr val="dk2"/>
              </a:buClr>
              <a:buSzPts val="1700"/>
              <a:buChar char="●"/>
            </a:pPr>
            <a:r>
              <a:rPr lang="sl-SI" sz="1700">
                <a:solidFill>
                  <a:schemeClr val="dk2"/>
                </a:solidFill>
              </a:rPr>
              <a:t>poglavje v monografski publikaciji pa (glede na obseg) le 20–60 točk (tudi če gre za knjigo pri založbi iz BIBLIO-C ali iz SSH)</a:t>
            </a:r>
            <a:endParaRPr sz="200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8"/>
          <p:cNvSpPr/>
          <p:nvPr/>
        </p:nvSpPr>
        <p:spPr>
          <a:xfrm>
            <a:off x="942350" y="807088"/>
            <a:ext cx="2686200" cy="628800"/>
          </a:xfrm>
          <a:prstGeom prst="rect">
            <a:avLst/>
          </a:prstGeom>
          <a:solidFill>
            <a:srgbClr val="00B05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a:solidFill>
                  <a:schemeClr val="lt1"/>
                </a:solidFill>
                <a:latin typeface="Calibri"/>
                <a:ea typeface="Calibri"/>
                <a:cs typeface="Calibri"/>
                <a:sym typeface="Calibri"/>
              </a:rPr>
              <a:t>Objave</a:t>
            </a:r>
            <a:endParaRPr sz="1800">
              <a:solidFill>
                <a:schemeClr val="lt1"/>
              </a:solidFill>
              <a:latin typeface="Calibri"/>
              <a:ea typeface="Calibri"/>
              <a:cs typeface="Calibri"/>
              <a:sym typeface="Calibri"/>
            </a:endParaRPr>
          </a:p>
        </p:txBody>
      </p:sp>
      <p:sp>
        <p:nvSpPr>
          <p:cNvPr id="234" name="Google Shape;234;p38"/>
          <p:cNvSpPr/>
          <p:nvPr/>
        </p:nvSpPr>
        <p:spPr>
          <a:xfrm>
            <a:off x="4578803" y="764267"/>
            <a:ext cx="2686200" cy="628800"/>
          </a:xfrm>
          <a:prstGeom prst="rect">
            <a:avLst/>
          </a:prstGeom>
          <a:solidFill>
            <a:srgbClr val="6D9EEB"/>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a:solidFill>
                  <a:schemeClr val="lt1"/>
                </a:solidFill>
                <a:latin typeface="Calibri"/>
                <a:ea typeface="Calibri"/>
                <a:cs typeface="Calibri"/>
                <a:sym typeface="Calibri"/>
              </a:rPr>
              <a:t>Bibliotekarji</a:t>
            </a:r>
            <a:endParaRPr sz="1800">
              <a:solidFill>
                <a:schemeClr val="lt1"/>
              </a:solidFill>
              <a:latin typeface="Calibri"/>
              <a:ea typeface="Calibri"/>
              <a:cs typeface="Calibri"/>
              <a:sym typeface="Calibri"/>
            </a:endParaRPr>
          </a:p>
        </p:txBody>
      </p:sp>
      <p:sp>
        <p:nvSpPr>
          <p:cNvPr id="235" name="Google Shape;235;p38"/>
          <p:cNvSpPr/>
          <p:nvPr/>
        </p:nvSpPr>
        <p:spPr>
          <a:xfrm>
            <a:off x="942350" y="1989450"/>
            <a:ext cx="2686200" cy="628800"/>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a:solidFill>
                  <a:schemeClr val="dk1"/>
                </a:solidFill>
                <a:latin typeface="Calibri"/>
                <a:ea typeface="Calibri"/>
                <a:cs typeface="Calibri"/>
                <a:sym typeface="Calibri"/>
              </a:rPr>
              <a:t>s tipologijo opremljeni zapisi</a:t>
            </a:r>
            <a:endParaRPr sz="1800">
              <a:solidFill>
                <a:schemeClr val="dk1"/>
              </a:solidFill>
              <a:latin typeface="Calibri"/>
              <a:ea typeface="Calibri"/>
              <a:cs typeface="Calibri"/>
              <a:sym typeface="Calibri"/>
            </a:endParaRPr>
          </a:p>
        </p:txBody>
      </p:sp>
      <p:sp>
        <p:nvSpPr>
          <p:cNvPr id="236" name="Google Shape;236;p38"/>
          <p:cNvSpPr/>
          <p:nvPr/>
        </p:nvSpPr>
        <p:spPr>
          <a:xfrm>
            <a:off x="3913187" y="1078592"/>
            <a:ext cx="381000" cy="8580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 name="Google Shape;237;p38"/>
          <p:cNvSpPr txBox="1"/>
          <p:nvPr/>
        </p:nvSpPr>
        <p:spPr>
          <a:xfrm>
            <a:off x="379450" y="5581250"/>
            <a:ext cx="11103000" cy="1200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sl-SI" sz="1800">
                <a:solidFill>
                  <a:schemeClr val="dk1"/>
                </a:solidFill>
                <a:latin typeface="Calibri"/>
                <a:ea typeface="Calibri"/>
                <a:cs typeface="Calibri"/>
                <a:sym typeface="Calibri"/>
              </a:rPr>
              <a:t>(1) Raziskovalci na osnovi slovenskega knjižničnega informacijskega sistema skrbno vzdržujejo svojo bibliografijo, saj je od nje bistveno odvisna njihova poklicna usoda.</a:t>
            </a:r>
            <a:endParaRPr sz="1800">
              <a:solidFill>
                <a:schemeClr val="dk1"/>
              </a:solidFill>
              <a:latin typeface="Calibri"/>
              <a:ea typeface="Calibri"/>
              <a:cs typeface="Calibri"/>
              <a:sym typeface="Calibri"/>
            </a:endParaRPr>
          </a:p>
          <a:p>
            <a:pPr marL="0" lvl="0" indent="0" algn="l" rtl="0">
              <a:spcBef>
                <a:spcPts val="0"/>
              </a:spcBef>
              <a:spcAft>
                <a:spcPts val="0"/>
              </a:spcAft>
              <a:buSzPts val="1100"/>
              <a:buNone/>
            </a:pPr>
            <a:r>
              <a:rPr lang="sl-SI" sz="1800">
                <a:solidFill>
                  <a:schemeClr val="dk1"/>
                </a:solidFill>
                <a:latin typeface="Calibri"/>
                <a:ea typeface="Calibri"/>
                <a:cs typeface="Calibri"/>
                <a:sym typeface="Calibri"/>
              </a:rPr>
              <a:t>(2) Nekateri bibliografski zapisi vsebujejo podatek o tipu objave, ki je vpet v sistem vrednotenja in iz katerega lahko ugotovimo, v katero skupino znanstvenih del spada posamezna objava.</a:t>
            </a:r>
            <a:endParaRPr sz="1800" b="1">
              <a:solidFill>
                <a:schemeClr val="dk1"/>
              </a:solidFill>
              <a:latin typeface="Calibri"/>
              <a:ea typeface="Calibri"/>
              <a:cs typeface="Calibri"/>
              <a:sym typeface="Calibri"/>
            </a:endParaRPr>
          </a:p>
        </p:txBody>
      </p:sp>
      <p:sp>
        <p:nvSpPr>
          <p:cNvPr id="238" name="Google Shape;238;p38"/>
          <p:cNvSpPr/>
          <p:nvPr/>
        </p:nvSpPr>
        <p:spPr>
          <a:xfrm>
            <a:off x="4629150" y="1938350"/>
            <a:ext cx="2686200" cy="628800"/>
          </a:xfrm>
          <a:prstGeom prst="rect">
            <a:avLst/>
          </a:prstGeom>
          <a:solidFill>
            <a:srgbClr val="CC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a:solidFill>
                  <a:schemeClr val="lt1"/>
                </a:solidFill>
                <a:latin typeface="Calibri"/>
                <a:ea typeface="Calibri"/>
                <a:cs typeface="Calibri"/>
                <a:sym typeface="Calibri"/>
              </a:rPr>
              <a:t>COBIB.SI</a:t>
            </a:r>
            <a:endParaRPr sz="1800">
              <a:solidFill>
                <a:schemeClr val="lt1"/>
              </a:solidFill>
              <a:latin typeface="Calibri"/>
              <a:ea typeface="Calibri"/>
              <a:cs typeface="Calibri"/>
              <a:sym typeface="Calibri"/>
            </a:endParaRPr>
          </a:p>
        </p:txBody>
      </p:sp>
      <p:sp>
        <p:nvSpPr>
          <p:cNvPr id="239" name="Google Shape;239;p38"/>
          <p:cNvSpPr/>
          <p:nvPr/>
        </p:nvSpPr>
        <p:spPr>
          <a:xfrm rot="5400000">
            <a:off x="5819186" y="1578572"/>
            <a:ext cx="363000" cy="174300"/>
          </a:xfrm>
          <a:prstGeom prst="lef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0" name="Google Shape;240;p38" descr="Slika, ki vsebuje besede besedilo, pisava, logotip, grafika&#10;&#10;Opis je samodejno ustvarjen"/>
          <p:cNvPicPr preferRelativeResize="0"/>
          <p:nvPr/>
        </p:nvPicPr>
        <p:blipFill rotWithShape="1">
          <a:blip r:embed="rId3">
            <a:alphaModFix/>
          </a:blip>
          <a:srcRect/>
          <a:stretch/>
        </p:blipFill>
        <p:spPr>
          <a:xfrm>
            <a:off x="10383000" y="0"/>
            <a:ext cx="1809000" cy="522600"/>
          </a:xfrm>
          <a:prstGeom prst="rect">
            <a:avLst/>
          </a:prstGeom>
          <a:noFill/>
          <a:ln>
            <a:noFill/>
          </a:ln>
        </p:spPr>
      </p:pic>
      <p:sp>
        <p:nvSpPr>
          <p:cNvPr id="241" name="Google Shape;241;p38"/>
          <p:cNvSpPr/>
          <p:nvPr/>
        </p:nvSpPr>
        <p:spPr>
          <a:xfrm>
            <a:off x="8232361" y="764271"/>
            <a:ext cx="2686200" cy="628800"/>
          </a:xfrm>
          <a:prstGeom prst="rect">
            <a:avLst/>
          </a:prstGeom>
          <a:solidFill>
            <a:srgbClr val="0070C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a:solidFill>
                  <a:schemeClr val="lt1"/>
                </a:solidFill>
                <a:latin typeface="Calibri"/>
                <a:ea typeface="Calibri"/>
                <a:cs typeface="Calibri"/>
                <a:sym typeface="Calibri"/>
              </a:rPr>
              <a:t>Raziskovalci / Ustanove</a:t>
            </a:r>
            <a:endParaRPr sz="1800">
              <a:solidFill>
                <a:schemeClr val="lt1"/>
              </a:solidFill>
              <a:latin typeface="Calibri"/>
              <a:ea typeface="Calibri"/>
              <a:cs typeface="Calibri"/>
              <a:sym typeface="Calibri"/>
            </a:endParaRPr>
          </a:p>
        </p:txBody>
      </p:sp>
      <p:sp>
        <p:nvSpPr>
          <p:cNvPr id="242" name="Google Shape;242;p38"/>
          <p:cNvSpPr/>
          <p:nvPr/>
        </p:nvSpPr>
        <p:spPr>
          <a:xfrm>
            <a:off x="8232361" y="1938359"/>
            <a:ext cx="2686200" cy="628800"/>
          </a:xfrm>
          <a:prstGeom prst="rect">
            <a:avLst/>
          </a:prstGeom>
          <a:solidFill>
            <a:srgbClr val="0070C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a:solidFill>
                  <a:schemeClr val="lt1"/>
                </a:solidFill>
                <a:latin typeface="Calibri"/>
                <a:ea typeface="Calibri"/>
                <a:cs typeface="Calibri"/>
                <a:sym typeface="Calibri"/>
              </a:rPr>
              <a:t>OSIC</a:t>
            </a:r>
            <a:endParaRPr sz="1800">
              <a:solidFill>
                <a:schemeClr val="lt1"/>
              </a:solidFill>
              <a:latin typeface="Calibri"/>
              <a:ea typeface="Calibri"/>
              <a:cs typeface="Calibri"/>
              <a:sym typeface="Calibri"/>
            </a:endParaRPr>
          </a:p>
        </p:txBody>
      </p:sp>
      <p:sp>
        <p:nvSpPr>
          <p:cNvPr id="243" name="Google Shape;243;p38"/>
          <p:cNvSpPr/>
          <p:nvPr/>
        </p:nvSpPr>
        <p:spPr>
          <a:xfrm>
            <a:off x="4629150" y="3205750"/>
            <a:ext cx="2686200" cy="628800"/>
          </a:xfrm>
          <a:prstGeom prst="rect">
            <a:avLst/>
          </a:prstGeom>
          <a:solidFill>
            <a:srgbClr val="CC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a:solidFill>
                  <a:schemeClr val="lt1"/>
                </a:solidFill>
                <a:latin typeface="Calibri"/>
                <a:ea typeface="Calibri"/>
                <a:cs typeface="Calibri"/>
                <a:sym typeface="Calibri"/>
              </a:rPr>
              <a:t>COBISS.SI</a:t>
            </a:r>
            <a:endParaRPr sz="1800">
              <a:solidFill>
                <a:schemeClr val="lt1"/>
              </a:solidFill>
              <a:latin typeface="Calibri"/>
              <a:ea typeface="Calibri"/>
              <a:cs typeface="Calibri"/>
              <a:sym typeface="Calibri"/>
            </a:endParaRPr>
          </a:p>
        </p:txBody>
      </p:sp>
      <p:sp>
        <p:nvSpPr>
          <p:cNvPr id="244" name="Google Shape;244;p38"/>
          <p:cNvSpPr/>
          <p:nvPr/>
        </p:nvSpPr>
        <p:spPr>
          <a:xfrm>
            <a:off x="4629150" y="4094988"/>
            <a:ext cx="2686200" cy="628800"/>
          </a:xfrm>
          <a:prstGeom prst="rect">
            <a:avLst/>
          </a:prstGeom>
          <a:solidFill>
            <a:srgbClr val="CC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a:solidFill>
                  <a:schemeClr val="lt1"/>
                </a:solidFill>
                <a:latin typeface="Calibri"/>
                <a:ea typeface="Calibri"/>
                <a:cs typeface="Calibri"/>
                <a:sym typeface="Calibri"/>
              </a:rPr>
              <a:t>SICRISS</a:t>
            </a:r>
            <a:endParaRPr sz="1800">
              <a:solidFill>
                <a:schemeClr val="lt1"/>
              </a:solidFill>
              <a:latin typeface="Calibri"/>
              <a:ea typeface="Calibri"/>
              <a:cs typeface="Calibri"/>
              <a:sym typeface="Calibri"/>
            </a:endParaRPr>
          </a:p>
        </p:txBody>
      </p:sp>
      <p:sp>
        <p:nvSpPr>
          <p:cNvPr id="245" name="Google Shape;245;p38"/>
          <p:cNvSpPr/>
          <p:nvPr/>
        </p:nvSpPr>
        <p:spPr>
          <a:xfrm>
            <a:off x="4629150" y="4900700"/>
            <a:ext cx="2686200" cy="628800"/>
          </a:xfrm>
          <a:prstGeom prst="rect">
            <a:avLst/>
          </a:prstGeom>
          <a:solidFill>
            <a:srgbClr val="CC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a:solidFill>
                  <a:schemeClr val="lt1"/>
                </a:solidFill>
                <a:latin typeface="Calibri"/>
                <a:ea typeface="Calibri"/>
                <a:cs typeface="Calibri"/>
                <a:sym typeface="Calibri"/>
              </a:rPr>
              <a:t>…</a:t>
            </a:r>
            <a:endParaRPr sz="1800">
              <a:solidFill>
                <a:schemeClr val="lt1"/>
              </a:solidFill>
              <a:latin typeface="Calibri"/>
              <a:ea typeface="Calibri"/>
              <a:cs typeface="Calibri"/>
              <a:sym typeface="Calibri"/>
            </a:endParaRPr>
          </a:p>
        </p:txBody>
      </p:sp>
      <p:sp>
        <p:nvSpPr>
          <p:cNvPr id="246" name="Google Shape;246;p38"/>
          <p:cNvSpPr/>
          <p:nvPr/>
        </p:nvSpPr>
        <p:spPr>
          <a:xfrm rot="5400000">
            <a:off x="5790761" y="2799310"/>
            <a:ext cx="363000" cy="174300"/>
          </a:xfrm>
          <a:prstGeom prst="lef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38"/>
          <p:cNvSpPr/>
          <p:nvPr/>
        </p:nvSpPr>
        <p:spPr>
          <a:xfrm>
            <a:off x="7558187" y="1078592"/>
            <a:ext cx="381000" cy="85800"/>
          </a:xfrm>
          <a:prstGeom prst="lef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38"/>
          <p:cNvSpPr/>
          <p:nvPr/>
        </p:nvSpPr>
        <p:spPr>
          <a:xfrm>
            <a:off x="7583362" y="2260942"/>
            <a:ext cx="381000" cy="85800"/>
          </a:xfrm>
          <a:prstGeom prst="lef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38"/>
          <p:cNvSpPr/>
          <p:nvPr/>
        </p:nvSpPr>
        <p:spPr>
          <a:xfrm>
            <a:off x="942350" y="3194175"/>
            <a:ext cx="2686200" cy="628800"/>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a:solidFill>
                  <a:schemeClr val="dk1"/>
                </a:solidFill>
                <a:latin typeface="Calibri"/>
                <a:ea typeface="Calibri"/>
                <a:cs typeface="Calibri"/>
                <a:sym typeface="Calibri"/>
              </a:rPr>
              <a:t>knjižnice</a:t>
            </a:r>
            <a:endParaRPr sz="1800">
              <a:solidFill>
                <a:schemeClr val="dk1"/>
              </a:solidFill>
              <a:latin typeface="Calibri"/>
              <a:ea typeface="Calibri"/>
              <a:cs typeface="Calibri"/>
              <a:sym typeface="Calibri"/>
            </a:endParaRPr>
          </a:p>
        </p:txBody>
      </p:sp>
      <p:sp>
        <p:nvSpPr>
          <p:cNvPr id="250" name="Google Shape;250;p38"/>
          <p:cNvSpPr/>
          <p:nvPr/>
        </p:nvSpPr>
        <p:spPr>
          <a:xfrm>
            <a:off x="942350" y="4095000"/>
            <a:ext cx="2686200" cy="628800"/>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a:solidFill>
                  <a:schemeClr val="dk1"/>
                </a:solidFill>
                <a:latin typeface="Calibri"/>
                <a:ea typeface="Calibri"/>
                <a:cs typeface="Calibri"/>
                <a:sym typeface="Calibri"/>
              </a:rPr>
              <a:t>izpis vrednotenja po ARIS-ovi metodologiji</a:t>
            </a:r>
            <a:endParaRPr sz="1800">
              <a:solidFill>
                <a:schemeClr val="dk1"/>
              </a:solidFill>
              <a:latin typeface="Calibri"/>
              <a:ea typeface="Calibri"/>
              <a:cs typeface="Calibri"/>
              <a:sym typeface="Calibri"/>
            </a:endParaRPr>
          </a:p>
        </p:txBody>
      </p:sp>
      <p:sp>
        <p:nvSpPr>
          <p:cNvPr id="251" name="Google Shape;251;p38"/>
          <p:cNvSpPr/>
          <p:nvPr/>
        </p:nvSpPr>
        <p:spPr>
          <a:xfrm>
            <a:off x="8232350" y="2618250"/>
            <a:ext cx="2686200" cy="744000"/>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200">
                <a:solidFill>
                  <a:schemeClr val="dk1"/>
                </a:solidFill>
              </a:rPr>
              <a:t>Osrednji specializirani informacijski centri (naravoslovje, tehnika, medicina, biotehnika, družboslovje, humanistika)</a:t>
            </a:r>
            <a:endParaRPr sz="12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3806</Words>
  <Application>Microsoft Office PowerPoint</Application>
  <PresentationFormat>Širokozaslonsko</PresentationFormat>
  <Paragraphs>297</Paragraphs>
  <Slides>27</Slides>
  <Notes>27</Notes>
  <HiddenSlides>0</HiddenSlides>
  <MMClips>0</MMClips>
  <ScaleCrop>false</ScaleCrop>
  <HeadingPairs>
    <vt:vector size="6" baseType="variant">
      <vt:variant>
        <vt:lpstr>Uporabljene pisave</vt:lpstr>
      </vt:variant>
      <vt:variant>
        <vt:i4>5</vt:i4>
      </vt:variant>
      <vt:variant>
        <vt:lpstr>Tema</vt:lpstr>
      </vt:variant>
      <vt:variant>
        <vt:i4>2</vt:i4>
      </vt:variant>
      <vt:variant>
        <vt:lpstr>Naslovi diapozitivov</vt:lpstr>
      </vt:variant>
      <vt:variant>
        <vt:i4>27</vt:i4>
      </vt:variant>
    </vt:vector>
  </HeadingPairs>
  <TitlesOfParts>
    <vt:vector size="34" baseType="lpstr">
      <vt:lpstr>Arial</vt:lpstr>
      <vt:lpstr>Calibri</vt:lpstr>
      <vt:lpstr>Playfair Display</vt:lpstr>
      <vt:lpstr>Calibri (Telo)</vt:lpstr>
      <vt:lpstr>Open Sans</vt:lpstr>
      <vt:lpstr>Simple Light</vt:lpstr>
      <vt:lpstr>Thème Office</vt:lpstr>
      <vt:lpstr>PowerPointova predstavitev</vt:lpstr>
      <vt:lpstr>PowerPointova predstavitev</vt:lpstr>
      <vt:lpstr>PowerPointova predstavitev</vt:lpstr>
      <vt:lpstr>Izhodišče projekta PALOMERA</vt:lpstr>
      <vt:lpstr>Slovenske opredelitve</vt:lpstr>
      <vt:lpstr>Vrednotenje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Analytical Framework</vt:lpstr>
      <vt:lpstr>Datasets</vt:lpstr>
      <vt:lpstr>PowerPointova predstavitev</vt:lpstr>
      <vt:lpstr>Ključne ugotovitve</vt:lpstr>
      <vt:lpstr>Country analysis</vt:lpstr>
      <vt:lpstr>Priporočila PALOMERE glede OA knjig</vt:lpstr>
      <vt:lpstr>Priporočila PALOMERE glede OA knjig</vt:lpstr>
      <vt:lpstr>Ali gre na boljše ali na slabše?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cp:lastModifiedBy>Kozlica, Kenan</cp:lastModifiedBy>
  <cp:revision>12</cp:revision>
  <dcterms:modified xsi:type="dcterms:W3CDTF">2025-04-22T11:21:51Z</dcterms:modified>
</cp:coreProperties>
</file>